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5" r:id="rId3"/>
    <p:sldId id="276" r:id="rId4"/>
    <p:sldId id="277" r:id="rId5"/>
    <p:sldId id="278" r:id="rId6"/>
    <p:sldId id="279" r:id="rId7"/>
    <p:sldId id="281" r:id="rId8"/>
    <p:sldId id="282"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80" r:id="rId28"/>
    <p:sldId id="283" r:id="rId29"/>
    <p:sldId id="284" r:id="rId30"/>
    <p:sldId id="285" r:id="rId31"/>
    <p:sldId id="286" r:id="rId32"/>
    <p:sldId id="287" r:id="rId33"/>
    <p:sldId id="289" r:id="rId34"/>
    <p:sldId id="288" r:id="rId35"/>
    <p:sldId id="290"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EB1884-FC2E-4DC3-BE43-87AFBA326046}" type="datetimeFigureOut">
              <a:rPr lang="en-US" smtClean="0"/>
              <a:t>5/17/2023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D795722E-4394-4E47-88CE-AD0E92B94CD8}"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68263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EB1884-FC2E-4DC3-BE43-87AFBA326046}" type="datetimeFigureOut">
              <a:rPr lang="en-US" smtClean="0"/>
              <a:t>5/17/2023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95722E-4394-4E47-88CE-AD0E92B94CD8}"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86956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B1884-FC2E-4DC3-BE43-87AFBA326046}" type="datetimeFigureOut">
              <a:rPr lang="en-US" smtClean="0"/>
              <a:t>5/17/2023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95722E-4394-4E47-88CE-AD0E92B94CD8}"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26399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EB1884-FC2E-4DC3-BE43-87AFBA326046}" type="datetimeFigureOut">
              <a:rPr lang="en-US" smtClean="0"/>
              <a:t>5/17/2023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95722E-4394-4E47-88CE-AD0E92B94CD8}"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64249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AEB1884-FC2E-4DC3-BE43-87AFBA326046}" type="datetimeFigureOut">
              <a:rPr lang="en-US" smtClean="0"/>
              <a:t>5/17/2023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95722E-4394-4E47-88CE-AD0E92B94CD8}"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78300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AEB1884-FC2E-4DC3-BE43-87AFBA326046}" type="datetimeFigureOut">
              <a:rPr lang="en-US" smtClean="0"/>
              <a:t>5/17/2023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95722E-4394-4E47-88CE-AD0E92B94CD8}"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34017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EB1884-FC2E-4DC3-BE43-87AFBA326046}" type="datetimeFigureOut">
              <a:rPr lang="en-US" smtClean="0"/>
              <a:t>5/17/2023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95722E-4394-4E47-88CE-AD0E92B94CD8}" type="slidenum">
              <a:rPr lang="en-US" smtClean="0"/>
              <a:t>‹#›</a:t>
            </a:fld>
            <a:endParaRPr lang="en-US"/>
          </a:p>
        </p:txBody>
      </p:sp>
    </p:spTree>
    <p:extLst>
      <p:ext uri="{BB962C8B-B14F-4D97-AF65-F5344CB8AC3E}">
        <p14:creationId xmlns:p14="http://schemas.microsoft.com/office/powerpoint/2010/main" val="3874561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AEB1884-FC2E-4DC3-BE43-87AFBA326046}" type="datetimeFigureOut">
              <a:rPr lang="en-US" smtClean="0"/>
              <a:t>5/17/2023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95722E-4394-4E47-88CE-AD0E92B94CD8}"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76797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CAEB1884-FC2E-4DC3-BE43-87AFBA326046}" type="datetimeFigureOut">
              <a:rPr lang="en-US" smtClean="0"/>
              <a:t>5/17/2023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D795722E-4394-4E47-88CE-AD0E92B94CD8}"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39197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EB1884-FC2E-4DC3-BE43-87AFBA326046}" type="datetimeFigureOut">
              <a:rPr lang="en-US" smtClean="0"/>
              <a:t>5/17/2023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95722E-4394-4E47-88CE-AD0E92B94CD8}"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81741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EB1884-FC2E-4DC3-BE43-87AFBA326046}" type="datetimeFigureOut">
              <a:rPr lang="en-US" smtClean="0"/>
              <a:t>5/17/2023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95722E-4394-4E47-88CE-AD0E92B94CD8}"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99307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CAEB1884-FC2E-4DC3-BE43-87AFBA326046}" type="datetimeFigureOut">
              <a:rPr lang="en-US" smtClean="0"/>
              <a:t>5/17/2023</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795722E-4394-4E47-88CE-AD0E92B94CD8}"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69369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verywellmind.com/ptsd-and-guilt-2797537"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verywellmind.com/sleep-problems-when-you-have-ptsd-2797478" TargetMode="External"/><Relationship Id="rId2" Type="http://schemas.openxmlformats.org/officeDocument/2006/relationships/hyperlink" Target="https://www.verywellmind.com/hyperarousal-2797362"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psychiatry.org/psychiatrists/practice/dsm"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6416D-D003-7F8F-4CDA-094FB15E8322}"/>
              </a:ext>
            </a:extLst>
          </p:cNvPr>
          <p:cNvSpPr>
            <a:spLocks noGrp="1"/>
          </p:cNvSpPr>
          <p:nvPr>
            <p:ph type="ctrTitle"/>
          </p:nvPr>
        </p:nvSpPr>
        <p:spPr>
          <a:xfrm>
            <a:off x="1524000" y="1122362"/>
            <a:ext cx="9144000" cy="3076414"/>
          </a:xfrm>
        </p:spPr>
        <p:txBody>
          <a:bodyPr>
            <a:normAutofit fontScale="90000"/>
          </a:bodyPr>
          <a:lstStyle/>
          <a:p>
            <a:pPr algn="ctr">
              <a:lnSpc>
                <a:spcPct val="100000"/>
              </a:lnSpc>
            </a:pPr>
            <a:r>
              <a:rPr lang="en-US" sz="4000" b="1" dirty="0"/>
              <a:t>Trauma and Trauma Therapy</a:t>
            </a:r>
            <a:br>
              <a:rPr lang="en-US" sz="4000" b="1" dirty="0"/>
            </a:br>
            <a:r>
              <a:rPr lang="en-US" sz="4000" b="1" dirty="0"/>
              <a:t>Lecture 8</a:t>
            </a:r>
            <a:br>
              <a:rPr lang="en-US" sz="4000" b="1" dirty="0"/>
            </a:br>
            <a:r>
              <a:rPr lang="en-US" sz="4000" b="1" dirty="0"/>
              <a:t>Assessing Post Traumatic Stress Disorder </a:t>
            </a:r>
            <a:br>
              <a:rPr lang="en-US" b="1" dirty="0"/>
            </a:br>
            <a:endParaRPr lang="en-US" b="1" dirty="0"/>
          </a:p>
        </p:txBody>
      </p:sp>
      <p:sp>
        <p:nvSpPr>
          <p:cNvPr id="3" name="Subtitle 2">
            <a:extLst>
              <a:ext uri="{FF2B5EF4-FFF2-40B4-BE49-F238E27FC236}">
                <a16:creationId xmlns:a16="http://schemas.microsoft.com/office/drawing/2014/main" id="{232383A3-00E0-1229-9AC0-E0CE34F48A65}"/>
              </a:ext>
            </a:extLst>
          </p:cNvPr>
          <p:cNvSpPr>
            <a:spLocks noGrp="1"/>
          </p:cNvSpPr>
          <p:nvPr>
            <p:ph type="subTitle" idx="1"/>
          </p:nvPr>
        </p:nvSpPr>
        <p:spPr>
          <a:xfrm>
            <a:off x="1524000" y="3937518"/>
            <a:ext cx="9144000" cy="1320282"/>
          </a:xfrm>
        </p:spPr>
        <p:txBody>
          <a:bodyPr/>
          <a:lstStyle/>
          <a:p>
            <a:endParaRPr lang="en-US" dirty="0"/>
          </a:p>
          <a:p>
            <a:r>
              <a:rPr lang="en-US" b="1" dirty="0"/>
              <a:t>Lecturer: Susan Gitau (PhD)</a:t>
            </a:r>
          </a:p>
        </p:txBody>
      </p:sp>
    </p:spTree>
    <p:extLst>
      <p:ext uri="{BB962C8B-B14F-4D97-AF65-F5344CB8AC3E}">
        <p14:creationId xmlns:p14="http://schemas.microsoft.com/office/powerpoint/2010/main" val="25430519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3AC96-0F73-E5E5-0EFD-A9A2CAEE3B30}"/>
              </a:ext>
            </a:extLst>
          </p:cNvPr>
          <p:cNvSpPr>
            <a:spLocks noGrp="1"/>
          </p:cNvSpPr>
          <p:nvPr>
            <p:ph type="title"/>
          </p:nvPr>
        </p:nvSpPr>
        <p:spPr/>
        <p:txBody>
          <a:bodyPr/>
          <a:lstStyle/>
          <a:p>
            <a:r>
              <a:rPr lang="en-US" b="1" dirty="0"/>
              <a:t>Introduction </a:t>
            </a:r>
          </a:p>
        </p:txBody>
      </p:sp>
      <p:sp>
        <p:nvSpPr>
          <p:cNvPr id="3" name="Content Placeholder 2">
            <a:extLst>
              <a:ext uri="{FF2B5EF4-FFF2-40B4-BE49-F238E27FC236}">
                <a16:creationId xmlns:a16="http://schemas.microsoft.com/office/drawing/2014/main" id="{E8AFDFA9-9CED-0F90-9DF0-E18663B676AE}"/>
              </a:ext>
            </a:extLst>
          </p:cNvPr>
          <p:cNvSpPr>
            <a:spLocks noGrp="1"/>
          </p:cNvSpPr>
          <p:nvPr>
            <p:ph idx="1"/>
          </p:nvPr>
        </p:nvSpPr>
        <p:spPr/>
        <p:txBody>
          <a:bodyPr>
            <a:normAutofit lnSpcReduction="10000"/>
          </a:bodyPr>
          <a:lstStyle/>
          <a:p>
            <a:pPr marL="0" indent="0" algn="just">
              <a:buNone/>
            </a:pPr>
            <a:r>
              <a:rPr lang="en-US" sz="2400" dirty="0"/>
              <a:t>Trauma informed care and counseling will involve a broad understanding of traumatic stress reactions and common responses to trauma. Service providers need to understand how trauma can affect treatment presentation, engagement, and outcome in behavioral health services. This lecture examines common experiences survivors may encounter immediately following or long after a traumatic experience. Not all will fall under PTSD criteria, but they may show related signs and symptoms of trauma. This lecturer will shed more light on this. </a:t>
            </a:r>
          </a:p>
        </p:txBody>
      </p:sp>
    </p:spTree>
    <p:extLst>
      <p:ext uri="{BB962C8B-B14F-4D97-AF65-F5344CB8AC3E}">
        <p14:creationId xmlns:p14="http://schemas.microsoft.com/office/powerpoint/2010/main" val="1011960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EA89A-FE6A-7334-5B88-1A5595DA8D7E}"/>
              </a:ext>
            </a:extLst>
          </p:cNvPr>
          <p:cNvSpPr>
            <a:spLocks noGrp="1"/>
          </p:cNvSpPr>
          <p:nvPr>
            <p:ph type="title"/>
          </p:nvPr>
        </p:nvSpPr>
        <p:spPr/>
        <p:txBody>
          <a:bodyPr/>
          <a:lstStyle/>
          <a:p>
            <a:r>
              <a:rPr lang="en-US" dirty="0"/>
              <a:t>EXPECTED LEARNING OUTCOMES </a:t>
            </a:r>
          </a:p>
        </p:txBody>
      </p:sp>
      <p:sp>
        <p:nvSpPr>
          <p:cNvPr id="3" name="Content Placeholder 2">
            <a:extLst>
              <a:ext uri="{FF2B5EF4-FFF2-40B4-BE49-F238E27FC236}">
                <a16:creationId xmlns:a16="http://schemas.microsoft.com/office/drawing/2014/main" id="{D14226CE-48D8-ADD2-C4AF-3E09E9F29C3F}"/>
              </a:ext>
            </a:extLst>
          </p:cNvPr>
          <p:cNvSpPr>
            <a:spLocks noGrp="1"/>
          </p:cNvSpPr>
          <p:nvPr>
            <p:ph idx="1"/>
          </p:nvPr>
        </p:nvSpPr>
        <p:spPr/>
        <p:txBody>
          <a:bodyPr/>
          <a:lstStyle/>
          <a:p>
            <a:pPr marL="0" indent="0">
              <a:buNone/>
            </a:pPr>
            <a:r>
              <a:rPr lang="en-US" dirty="0"/>
              <a:t>At the end of the lecture, you will be able to;</a:t>
            </a:r>
          </a:p>
          <a:p>
            <a:pPr marL="514350" indent="-514350">
              <a:buFont typeface="+mj-lt"/>
              <a:buAutoNum type="romanUcPeriod"/>
            </a:pPr>
            <a:r>
              <a:rPr lang="en-US" dirty="0"/>
              <a:t>Identify common experiences and responses to trauma</a:t>
            </a:r>
          </a:p>
          <a:p>
            <a:pPr marL="514350" indent="-514350">
              <a:buFont typeface="+mj-lt"/>
              <a:buAutoNum type="romanUcPeriod"/>
            </a:pPr>
            <a:r>
              <a:rPr lang="en-US" dirty="0"/>
              <a:t>Differentiate between Acute Traumatic Stress and Post Traumatic Stress </a:t>
            </a:r>
          </a:p>
          <a:p>
            <a:pPr marL="514350" indent="-514350">
              <a:buFont typeface="+mj-lt"/>
              <a:buAutoNum type="romanUcPeriod"/>
            </a:pPr>
            <a:r>
              <a:rPr lang="en-US" dirty="0"/>
              <a:t>Explain PTSD criteria for adults and children</a:t>
            </a:r>
          </a:p>
          <a:p>
            <a:pPr marL="514350" indent="-514350">
              <a:buFont typeface="+mj-lt"/>
              <a:buAutoNum type="romanUcPeriod"/>
            </a:pPr>
            <a:r>
              <a:rPr lang="en-US" dirty="0"/>
              <a:t>Describe the screening and assessment process </a:t>
            </a:r>
          </a:p>
        </p:txBody>
      </p:sp>
    </p:spTree>
    <p:extLst>
      <p:ext uri="{BB962C8B-B14F-4D97-AF65-F5344CB8AC3E}">
        <p14:creationId xmlns:p14="http://schemas.microsoft.com/office/powerpoint/2010/main" val="3642720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B4515-1687-115A-F40E-67338ABCC46A}"/>
              </a:ext>
            </a:extLst>
          </p:cNvPr>
          <p:cNvSpPr>
            <a:spLocks noGrp="1"/>
          </p:cNvSpPr>
          <p:nvPr>
            <p:ph type="title"/>
          </p:nvPr>
        </p:nvSpPr>
        <p:spPr/>
        <p:txBody>
          <a:bodyPr/>
          <a:lstStyle/>
          <a:p>
            <a:br>
              <a:rPr lang="en-US" dirty="0"/>
            </a:br>
            <a:r>
              <a:rPr lang="en-US" dirty="0"/>
              <a:t>Assessment RATIONALE</a:t>
            </a:r>
          </a:p>
        </p:txBody>
      </p:sp>
      <p:sp>
        <p:nvSpPr>
          <p:cNvPr id="3" name="Content Placeholder 2">
            <a:extLst>
              <a:ext uri="{FF2B5EF4-FFF2-40B4-BE49-F238E27FC236}">
                <a16:creationId xmlns:a16="http://schemas.microsoft.com/office/drawing/2014/main" id="{D5637800-6CA2-5FCB-5924-4EA1B658000C}"/>
              </a:ext>
            </a:extLst>
          </p:cNvPr>
          <p:cNvSpPr>
            <a:spLocks noGrp="1"/>
          </p:cNvSpPr>
          <p:nvPr>
            <p:ph idx="1"/>
          </p:nvPr>
        </p:nvSpPr>
        <p:spPr/>
        <p:txBody>
          <a:bodyPr/>
          <a:lstStyle/>
          <a:p>
            <a:pPr marL="0" marR="0" indent="0">
              <a:lnSpc>
                <a:spcPct val="200000"/>
              </a:lnSpc>
              <a:spcBef>
                <a:spcPts val="0"/>
              </a:spcBef>
              <a:spcAft>
                <a:spcPts val="0"/>
              </a:spcAft>
              <a:buNone/>
            </a:pPr>
            <a:r>
              <a:rPr lang="en-US" sz="1800" b="0" dirty="0">
                <a:effectLst/>
                <a:latin typeface="Palatino Linotype" panose="02040502050505030304" pitchFamily="18" charset="0"/>
                <a:ea typeface="SimSun" panose="02010600030101010101" pitchFamily="2" charset="-122"/>
                <a:cs typeface="Times New Roman" panose="02020603050405020304" pitchFamily="18" charset="0"/>
              </a:rPr>
              <a:t>It is important to assess and make a PTSD diagnosis for the following reasons:</a:t>
            </a:r>
            <a:endParaRPr lang="en-US" dirty="0">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200000"/>
              </a:lnSpc>
              <a:spcBef>
                <a:spcPts val="0"/>
              </a:spcBef>
              <a:spcAft>
                <a:spcPts val="0"/>
              </a:spcAft>
              <a:buFont typeface="Wingdings" panose="05000000000000000000" pitchFamily="2" charset="2"/>
              <a:buChar char=""/>
            </a:pPr>
            <a:r>
              <a:rPr lang="en-US" sz="1800" b="0" dirty="0">
                <a:effectLst/>
                <a:latin typeface="Palatino Linotype" panose="02040502050505030304" pitchFamily="18" charset="0"/>
                <a:ea typeface="SimSun" panose="02010600030101010101" pitchFamily="2" charset="-122"/>
                <a:cs typeface="Times New Roman" panose="02020603050405020304" pitchFamily="18" charset="0"/>
              </a:rPr>
              <a:t>To avoid related to misdiagnosis or no diagnosis</a:t>
            </a:r>
            <a:endParaRPr lang="en-US" dirty="0">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200000"/>
              </a:lnSpc>
              <a:spcBef>
                <a:spcPts val="0"/>
              </a:spcBef>
              <a:spcAft>
                <a:spcPts val="0"/>
              </a:spcAft>
              <a:buFont typeface="Wingdings" panose="05000000000000000000" pitchFamily="2" charset="2"/>
              <a:buChar char=""/>
            </a:pPr>
            <a:r>
              <a:rPr lang="en-US" sz="1800" b="0" dirty="0">
                <a:effectLst/>
                <a:latin typeface="Palatino Linotype" panose="02040502050505030304" pitchFamily="18" charset="0"/>
                <a:ea typeface="SimSun" panose="02010600030101010101" pitchFamily="2" charset="-122"/>
                <a:cs typeface="Times New Roman" panose="02020603050405020304" pitchFamily="18" charset="0"/>
              </a:rPr>
              <a:t>To help in treatment planning</a:t>
            </a:r>
            <a:endParaRPr lang="en-US" dirty="0">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200000"/>
              </a:lnSpc>
              <a:spcBef>
                <a:spcPts val="0"/>
              </a:spcBef>
              <a:spcAft>
                <a:spcPts val="0"/>
              </a:spcAft>
              <a:buFont typeface="Wingdings" panose="05000000000000000000" pitchFamily="2" charset="2"/>
              <a:buChar char=""/>
            </a:pPr>
            <a:r>
              <a:rPr lang="en-US" sz="1800" b="0" dirty="0">
                <a:effectLst/>
                <a:latin typeface="Palatino Linotype" panose="02040502050505030304" pitchFamily="18" charset="0"/>
                <a:ea typeface="SimSun" panose="02010600030101010101" pitchFamily="2" charset="-122"/>
                <a:cs typeface="Times New Roman" panose="02020603050405020304" pitchFamily="18" charset="0"/>
              </a:rPr>
              <a:t>To plan for trauma intervention </a:t>
            </a:r>
            <a:endParaRPr lang="en-US" dirty="0">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200000"/>
              </a:lnSpc>
              <a:spcBef>
                <a:spcPts val="0"/>
              </a:spcBef>
              <a:spcAft>
                <a:spcPts val="0"/>
              </a:spcAft>
              <a:buFont typeface="Wingdings" panose="05000000000000000000" pitchFamily="2" charset="2"/>
              <a:buChar char=""/>
            </a:pPr>
            <a:r>
              <a:rPr lang="en-US" sz="1800" b="0" dirty="0">
                <a:effectLst/>
                <a:latin typeface="Palatino Linotype" panose="02040502050505030304" pitchFamily="18" charset="0"/>
                <a:ea typeface="SimSun" panose="02010600030101010101" pitchFamily="2" charset="-122"/>
                <a:cs typeface="Times New Roman" panose="02020603050405020304" pitchFamily="18" charset="0"/>
              </a:rPr>
              <a:t>To promote treatment efficacy</a:t>
            </a:r>
            <a:endParaRPr lang="en-US" dirty="0">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200000"/>
              </a:lnSpc>
              <a:spcBef>
                <a:spcPts val="0"/>
              </a:spcBef>
              <a:spcAft>
                <a:spcPts val="0"/>
              </a:spcAft>
              <a:buFont typeface="Wingdings" panose="05000000000000000000" pitchFamily="2" charset="2"/>
              <a:buChar char=""/>
            </a:pPr>
            <a:r>
              <a:rPr lang="en-US" sz="1800" b="0" dirty="0">
                <a:effectLst/>
                <a:latin typeface="Palatino Linotype" panose="02040502050505030304" pitchFamily="18" charset="0"/>
                <a:ea typeface="SimSun" panose="02010600030101010101" pitchFamily="2" charset="-122"/>
                <a:cs typeface="Times New Roman" panose="02020603050405020304" pitchFamily="18" charset="0"/>
              </a:rPr>
              <a:t>To maintain ethical standards and practice </a:t>
            </a:r>
            <a:endParaRPr lang="en-US" dirty="0">
              <a:effectLst/>
              <a:latin typeface="Calibri" panose="020F0502020204030204" pitchFamily="34" charset="0"/>
              <a:ea typeface="SimSun" panose="02010600030101010101" pitchFamily="2" charset="-122"/>
              <a:cs typeface="Times New Roman" panose="02020603050405020304" pitchFamily="18" charset="0"/>
            </a:endParaRPr>
          </a:p>
          <a:p>
            <a:endParaRPr lang="en-US" dirty="0"/>
          </a:p>
        </p:txBody>
      </p:sp>
    </p:spTree>
    <p:extLst>
      <p:ext uri="{BB962C8B-B14F-4D97-AF65-F5344CB8AC3E}">
        <p14:creationId xmlns:p14="http://schemas.microsoft.com/office/powerpoint/2010/main" val="804942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BFAF3-E509-B483-91D1-E63CF414079F}"/>
              </a:ext>
            </a:extLst>
          </p:cNvPr>
          <p:cNvSpPr>
            <a:spLocks noGrp="1"/>
          </p:cNvSpPr>
          <p:nvPr>
            <p:ph type="title"/>
          </p:nvPr>
        </p:nvSpPr>
        <p:spPr/>
        <p:txBody>
          <a:bodyPr/>
          <a:lstStyle/>
          <a:p>
            <a:pPr algn="ctr"/>
            <a:r>
              <a:rPr lang="en-US" dirty="0"/>
              <a:t>common experiences and responses to trauma</a:t>
            </a:r>
          </a:p>
        </p:txBody>
      </p:sp>
      <p:sp>
        <p:nvSpPr>
          <p:cNvPr id="3" name="Content Placeholder 2">
            <a:extLst>
              <a:ext uri="{FF2B5EF4-FFF2-40B4-BE49-F238E27FC236}">
                <a16:creationId xmlns:a16="http://schemas.microsoft.com/office/drawing/2014/main" id="{4B4BCE2A-0969-30D3-4ACB-00CEF217EEE1}"/>
              </a:ext>
            </a:extLst>
          </p:cNvPr>
          <p:cNvSpPr>
            <a:spLocks noGrp="1"/>
          </p:cNvSpPr>
          <p:nvPr>
            <p:ph idx="1"/>
          </p:nvPr>
        </p:nvSpPr>
        <p:spPr/>
        <p:txBody>
          <a:bodyPr>
            <a:normAutofit fontScale="92500" lnSpcReduction="10000"/>
          </a:bodyPr>
          <a:lstStyle/>
          <a:p>
            <a:r>
              <a:rPr lang="en-US" dirty="0"/>
              <a:t>Emotional reactions (emotional dysregulation – anger fear, shame)</a:t>
            </a:r>
          </a:p>
          <a:p>
            <a:r>
              <a:rPr lang="en-US" dirty="0"/>
              <a:t>Physical </a:t>
            </a:r>
          </a:p>
          <a:p>
            <a:r>
              <a:rPr lang="en-US" dirty="0"/>
              <a:t>Cognitive </a:t>
            </a:r>
          </a:p>
          <a:p>
            <a:r>
              <a:rPr lang="en-US" dirty="0"/>
              <a:t>Behavioral </a:t>
            </a:r>
          </a:p>
          <a:p>
            <a:r>
              <a:rPr lang="en-US" dirty="0"/>
              <a:t>Social </a:t>
            </a:r>
          </a:p>
          <a:p>
            <a:r>
              <a:rPr lang="en-US" dirty="0"/>
              <a:t>Developmental </a:t>
            </a:r>
          </a:p>
          <a:p>
            <a:pPr marL="0" indent="0">
              <a:buNone/>
            </a:pPr>
            <a:r>
              <a:rPr lang="en-US" dirty="0"/>
              <a:t>(NB: These are normal responses to trauma associated with </a:t>
            </a:r>
            <a:r>
              <a:rPr lang="en-US" dirty="0" err="1"/>
              <a:t>single,multiple</a:t>
            </a:r>
            <a:r>
              <a:rPr lang="en-US" dirty="0"/>
              <a:t> and enduring traumatic events)</a:t>
            </a:r>
          </a:p>
          <a:p>
            <a:endParaRPr lang="en-US" dirty="0"/>
          </a:p>
        </p:txBody>
      </p:sp>
    </p:spTree>
    <p:extLst>
      <p:ext uri="{BB962C8B-B14F-4D97-AF65-F5344CB8AC3E}">
        <p14:creationId xmlns:p14="http://schemas.microsoft.com/office/powerpoint/2010/main" val="3974985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30737-836A-16CA-E01C-24709D000602}"/>
              </a:ext>
            </a:extLst>
          </p:cNvPr>
          <p:cNvSpPr>
            <a:spLocks noGrp="1"/>
          </p:cNvSpPr>
          <p:nvPr>
            <p:ph type="title"/>
          </p:nvPr>
        </p:nvSpPr>
        <p:spPr/>
        <p:txBody>
          <a:bodyPr/>
          <a:lstStyle/>
          <a:p>
            <a:pPr algn="ctr"/>
            <a:r>
              <a:rPr lang="en-US" dirty="0"/>
              <a:t>Specific trauma-related psychological disorders</a:t>
            </a:r>
          </a:p>
        </p:txBody>
      </p:sp>
      <p:sp>
        <p:nvSpPr>
          <p:cNvPr id="3" name="Content Placeholder 2">
            <a:extLst>
              <a:ext uri="{FF2B5EF4-FFF2-40B4-BE49-F238E27FC236}">
                <a16:creationId xmlns:a16="http://schemas.microsoft.com/office/drawing/2014/main" id="{82EB5E56-9610-A5C6-AD04-726D44BF616F}"/>
              </a:ext>
            </a:extLst>
          </p:cNvPr>
          <p:cNvSpPr>
            <a:spLocks noGrp="1"/>
          </p:cNvSpPr>
          <p:nvPr>
            <p:ph idx="1"/>
          </p:nvPr>
        </p:nvSpPr>
        <p:spPr/>
        <p:txBody>
          <a:bodyPr>
            <a:normAutofit/>
          </a:bodyPr>
          <a:lstStyle/>
          <a:p>
            <a:pPr marL="0" indent="0" algn="just">
              <a:buNone/>
            </a:pPr>
            <a:r>
              <a:rPr lang="en-US" sz="2400" dirty="0"/>
              <a:t>The most common diagnoses associated with trauma are PTSD and ASD, but trauma is also associated with the onset of other mental disorder- particularly substance use disorders , mood disorders, various anxiety disorders, and personality disorders. </a:t>
            </a:r>
          </a:p>
          <a:p>
            <a:pPr marL="0" indent="0" algn="just">
              <a:buNone/>
            </a:pPr>
            <a:r>
              <a:rPr lang="en-US" sz="2400" dirty="0"/>
              <a:t>PTSD can exacerbate symptoms of existing mental health conditions and they can indeed occur simultaneously with high triggers </a:t>
            </a:r>
          </a:p>
        </p:txBody>
      </p:sp>
    </p:spTree>
    <p:extLst>
      <p:ext uri="{BB962C8B-B14F-4D97-AF65-F5344CB8AC3E}">
        <p14:creationId xmlns:p14="http://schemas.microsoft.com/office/powerpoint/2010/main" val="93106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41DCA-B3A3-DFAA-7F70-63A0CE6065BD}"/>
              </a:ext>
            </a:extLst>
          </p:cNvPr>
          <p:cNvSpPr>
            <a:spLocks noGrp="1"/>
          </p:cNvSpPr>
          <p:nvPr>
            <p:ph type="title"/>
          </p:nvPr>
        </p:nvSpPr>
        <p:spPr/>
        <p:txBody>
          <a:bodyPr/>
          <a:lstStyle/>
          <a:p>
            <a:r>
              <a:rPr lang="en-US" dirty="0"/>
              <a:t>ACUTE STRESS DISORDER (ASD)</a:t>
            </a:r>
          </a:p>
        </p:txBody>
      </p:sp>
      <p:sp>
        <p:nvSpPr>
          <p:cNvPr id="3" name="Content Placeholder 2">
            <a:extLst>
              <a:ext uri="{FF2B5EF4-FFF2-40B4-BE49-F238E27FC236}">
                <a16:creationId xmlns:a16="http://schemas.microsoft.com/office/drawing/2014/main" id="{987C13A6-F37A-FDD6-C244-A1609BD4DDF1}"/>
              </a:ext>
            </a:extLst>
          </p:cNvPr>
          <p:cNvSpPr>
            <a:spLocks noGrp="1"/>
          </p:cNvSpPr>
          <p:nvPr>
            <p:ph idx="1"/>
          </p:nvPr>
        </p:nvSpPr>
        <p:spPr/>
        <p:txBody>
          <a:bodyPr/>
          <a:lstStyle/>
          <a:p>
            <a:pPr marL="0" indent="0">
              <a:buNone/>
            </a:pPr>
            <a:r>
              <a:rPr lang="en-US" dirty="0"/>
              <a:t>ASD represents a normal response to stress. Symptoms develop within 4 weeks (1 month or 30 days) and cause significant levels of distress most individuals who have acute stress reactions never develop further impairments of PTSD. </a:t>
            </a:r>
          </a:p>
          <a:p>
            <a:pPr marL="0" indent="0">
              <a:buNone/>
            </a:pPr>
            <a:r>
              <a:rPr lang="en-US" dirty="0"/>
              <a:t>Acute stress is associated with specific trauma experience rather than experience of long-term exposure to chronic traumatic stress. Diagnostic criteria are presented in Exhibit </a:t>
            </a:r>
          </a:p>
          <a:p>
            <a:pPr marL="0" indent="0">
              <a:buNone/>
            </a:pPr>
            <a:r>
              <a:rPr lang="en-US" dirty="0"/>
              <a:t>1.3-3 DSM 5 – Diagnostic criteria for ASD -</a:t>
            </a:r>
          </a:p>
        </p:txBody>
      </p:sp>
    </p:spTree>
    <p:extLst>
      <p:ext uri="{BB962C8B-B14F-4D97-AF65-F5344CB8AC3E}">
        <p14:creationId xmlns:p14="http://schemas.microsoft.com/office/powerpoint/2010/main" val="1896038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6674D-9B9E-5775-55EC-5CFDE851C161}"/>
              </a:ext>
            </a:extLst>
          </p:cNvPr>
          <p:cNvSpPr>
            <a:spLocks noGrp="1"/>
          </p:cNvSpPr>
          <p:nvPr>
            <p:ph type="title"/>
          </p:nvPr>
        </p:nvSpPr>
        <p:spPr/>
        <p:txBody>
          <a:bodyPr/>
          <a:lstStyle/>
          <a:p>
            <a:pPr algn="ctr"/>
            <a:r>
              <a:rPr lang="en-US" dirty="0"/>
              <a:t>Exhibit 1 .3-3: </a:t>
            </a:r>
            <a:r>
              <a:rPr lang="en-US" dirty="0" err="1"/>
              <a:t>dsm</a:t>
            </a:r>
            <a:r>
              <a:rPr lang="en-US" dirty="0"/>
              <a:t> - 5 diagnostic criteria for </a:t>
            </a:r>
            <a:r>
              <a:rPr lang="en-US" dirty="0" err="1"/>
              <a:t>Asd</a:t>
            </a:r>
            <a:r>
              <a:rPr lang="en-US" dirty="0"/>
              <a:t> </a:t>
            </a:r>
          </a:p>
        </p:txBody>
      </p:sp>
      <p:sp>
        <p:nvSpPr>
          <p:cNvPr id="3" name="Content Placeholder 2">
            <a:extLst>
              <a:ext uri="{FF2B5EF4-FFF2-40B4-BE49-F238E27FC236}">
                <a16:creationId xmlns:a16="http://schemas.microsoft.com/office/drawing/2014/main" id="{95DD5494-1424-D98B-4E50-EE6317C15BEF}"/>
              </a:ext>
            </a:extLst>
          </p:cNvPr>
          <p:cNvSpPr>
            <a:spLocks noGrp="1"/>
          </p:cNvSpPr>
          <p:nvPr>
            <p:ph idx="1"/>
          </p:nvPr>
        </p:nvSpPr>
        <p:spPr/>
        <p:txBody>
          <a:bodyPr>
            <a:normAutofit fontScale="85000" lnSpcReduction="20000"/>
          </a:bodyPr>
          <a:lstStyle/>
          <a:p>
            <a:r>
              <a:rPr lang="en-US" dirty="0"/>
              <a:t>A – Exposure to actual or threatened death, serious injury or sexual violation </a:t>
            </a:r>
          </a:p>
          <a:p>
            <a:r>
              <a:rPr lang="en-US" dirty="0"/>
              <a:t>B – Presence of 9 or more of five categories (intrusion, negative mood, dissociative, avoidance , arousal symptoms)</a:t>
            </a:r>
          </a:p>
          <a:p>
            <a:r>
              <a:rPr lang="en-US" dirty="0"/>
              <a:t>C- Duration of disturbance (B) is 3 days to 1 month after trauma exposure. NB: Symptoms typically begin immediately after the trauma but persistence for at least 3 days and up to 1 month is needed to meet disorder criteria</a:t>
            </a:r>
          </a:p>
          <a:p>
            <a:r>
              <a:rPr lang="en-US" dirty="0"/>
              <a:t>The disturbance causes clinically significant distress or impairment in social,, occupational or other important areas of functioning.</a:t>
            </a:r>
          </a:p>
          <a:p>
            <a:r>
              <a:rPr lang="en-US" dirty="0"/>
              <a:t>E- the disturbance is not attributable to the physiological effects of a substance (</a:t>
            </a:r>
            <a:r>
              <a:rPr lang="en-US" dirty="0" err="1"/>
              <a:t>e.g</a:t>
            </a:r>
            <a:r>
              <a:rPr lang="en-US" dirty="0"/>
              <a:t> medication or alcohol) or another medical condition (</a:t>
            </a:r>
            <a:r>
              <a:rPr lang="en-US" dirty="0" err="1"/>
              <a:t>e.g</a:t>
            </a:r>
            <a:r>
              <a:rPr lang="en-US" dirty="0"/>
              <a:t> mild traumatic brain injury) and is not better explained by brief psychotic disorder  </a:t>
            </a:r>
          </a:p>
          <a:p>
            <a:endParaRPr lang="en-US" dirty="0"/>
          </a:p>
        </p:txBody>
      </p:sp>
    </p:spTree>
    <p:extLst>
      <p:ext uri="{BB962C8B-B14F-4D97-AF65-F5344CB8AC3E}">
        <p14:creationId xmlns:p14="http://schemas.microsoft.com/office/powerpoint/2010/main" val="4113502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37557-70A2-7F11-77DA-08CC8819D7F8}"/>
              </a:ext>
            </a:extLst>
          </p:cNvPr>
          <p:cNvSpPr>
            <a:spLocks noGrp="1"/>
          </p:cNvSpPr>
          <p:nvPr>
            <p:ph type="title"/>
          </p:nvPr>
        </p:nvSpPr>
        <p:spPr/>
        <p:txBody>
          <a:bodyPr>
            <a:normAutofit fontScale="90000"/>
          </a:bodyPr>
          <a:lstStyle/>
          <a:p>
            <a:r>
              <a:rPr lang="en-US" dirty="0"/>
              <a:t>Exhibit 1.3-4 DSM-5 Diagnostic Criteria for PTSD. </a:t>
            </a:r>
            <a:r>
              <a:rPr lang="en-US" sz="1800" b="1" kern="0" dirty="0">
                <a:solidFill>
                  <a:srgbClr val="000000"/>
                </a:solidFill>
                <a:effectLst/>
                <a:latin typeface="Times New Roman" panose="02020603050405020304" pitchFamily="18" charset="0"/>
                <a:ea typeface="Times New Roman" panose="02020603050405020304" pitchFamily="18" charset="0"/>
              </a:rPr>
              <a:t>Note:</a:t>
            </a:r>
            <a:r>
              <a:rPr lang="en-US" sz="1800" kern="0" dirty="0">
                <a:solidFill>
                  <a:srgbClr val="000000"/>
                </a:solidFill>
                <a:effectLst/>
                <a:latin typeface="Times New Roman" panose="02020603050405020304" pitchFamily="18" charset="0"/>
                <a:ea typeface="Times New Roman" panose="02020603050405020304" pitchFamily="18" charset="0"/>
              </a:rPr>
              <a:t> The following criteria apply to adults, adolescents, and children older than 6 years. </a:t>
            </a:r>
            <a:endParaRPr lang="en-US" dirty="0"/>
          </a:p>
        </p:txBody>
      </p:sp>
      <p:sp>
        <p:nvSpPr>
          <p:cNvPr id="3" name="Content Placeholder 2">
            <a:extLst>
              <a:ext uri="{FF2B5EF4-FFF2-40B4-BE49-F238E27FC236}">
                <a16:creationId xmlns:a16="http://schemas.microsoft.com/office/drawing/2014/main" id="{AE618333-769A-091D-E646-DD18FBAC8EB4}"/>
              </a:ext>
            </a:extLst>
          </p:cNvPr>
          <p:cNvSpPr>
            <a:spLocks noGrp="1"/>
          </p:cNvSpPr>
          <p:nvPr>
            <p:ph idx="1"/>
          </p:nvPr>
        </p:nvSpPr>
        <p:spPr/>
        <p:txBody>
          <a:bodyPr>
            <a:normAutofit fontScale="85000" lnSpcReduction="10000"/>
          </a:bodyPr>
          <a:lstStyle/>
          <a:p>
            <a:pPr marL="342900" marR="0" lvl="0" indent="-342900">
              <a:lnSpc>
                <a:spcPct val="107000"/>
              </a:lnSpc>
              <a:spcBef>
                <a:spcPts val="830"/>
              </a:spcBef>
              <a:spcAft>
                <a:spcPts val="830"/>
              </a:spcAft>
              <a:buFont typeface="+mj-lt"/>
              <a:buAutoNum type="alphaUcPeriod"/>
              <a:tabLst>
                <a:tab pos="4572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Exposure to actual or threatened death, serious injury, or sexual violence in one (or more) of the following ways:</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Directly experiencing the traumatic event(s).</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Witnessing, in person, the event(s) as it occurred to others.</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Learning that the traumatic event(s) occurred to a close family member or close friend. In cases of actual or threatened death of a family member or friend, the event(s) must have been violent or accidental.</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Experiencing repeated or extreme exposure to aversive details of the traumatic event(s) (e.g., first responders collecting human remains; police officers repeatedly exposed to details of child abuse).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Criterion A4 does not apply to exposure through electronic media, television, movies, or pictures, unless this exposure is work related.</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4000" dirty="0"/>
          </a:p>
        </p:txBody>
      </p:sp>
    </p:spTree>
    <p:extLst>
      <p:ext uri="{BB962C8B-B14F-4D97-AF65-F5344CB8AC3E}">
        <p14:creationId xmlns:p14="http://schemas.microsoft.com/office/powerpoint/2010/main" val="2725448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175D0-80DC-1C6C-7CDA-AF11AF262800}"/>
              </a:ext>
            </a:extLst>
          </p:cNvPr>
          <p:cNvSpPr>
            <a:spLocks noGrp="1"/>
          </p:cNvSpPr>
          <p:nvPr>
            <p:ph type="title"/>
          </p:nvPr>
        </p:nvSpPr>
        <p:spPr>
          <a:xfrm>
            <a:off x="838200" y="365126"/>
            <a:ext cx="10515600" cy="801202"/>
          </a:xfrm>
        </p:spPr>
        <p:txBody>
          <a:bodyPr/>
          <a:lstStyle/>
          <a:p>
            <a:r>
              <a:rPr lang="en-US" dirty="0"/>
              <a:t>Re-Experiencing symptoms </a:t>
            </a:r>
          </a:p>
        </p:txBody>
      </p:sp>
      <p:sp>
        <p:nvSpPr>
          <p:cNvPr id="3" name="Content Placeholder 2">
            <a:extLst>
              <a:ext uri="{FF2B5EF4-FFF2-40B4-BE49-F238E27FC236}">
                <a16:creationId xmlns:a16="http://schemas.microsoft.com/office/drawing/2014/main" id="{4D221805-BB05-A998-0AE0-BEAFCB1B99F8}"/>
              </a:ext>
            </a:extLst>
          </p:cNvPr>
          <p:cNvSpPr>
            <a:spLocks noGrp="1"/>
          </p:cNvSpPr>
          <p:nvPr>
            <p:ph idx="1"/>
          </p:nvPr>
        </p:nvSpPr>
        <p:spPr>
          <a:xfrm>
            <a:off x="838200" y="1315616"/>
            <a:ext cx="10515600" cy="4861347"/>
          </a:xfrm>
        </p:spPr>
        <p:txBody>
          <a:bodyPr>
            <a:normAutofit/>
          </a:bodyPr>
          <a:lstStyle/>
          <a:p>
            <a:pPr marL="342900" marR="0" lvl="0" indent="-342900">
              <a:lnSpc>
                <a:spcPct val="107000"/>
              </a:lnSpc>
              <a:spcBef>
                <a:spcPts val="830"/>
              </a:spcBef>
              <a:spcAft>
                <a:spcPts val="830"/>
              </a:spcAft>
              <a:buAutoNum type="alphaUcPeriod" startAt="2"/>
              <a:tabLst>
                <a:tab pos="4572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Presence of one (or more) of the following intrusion symptoms associated with the traumatic event(s), beginning after the   </a:t>
            </a:r>
          </a:p>
          <a:p>
            <a:pPr marL="0" marR="0" lvl="0" indent="0">
              <a:lnSpc>
                <a:spcPct val="107000"/>
              </a:lnSpc>
              <a:spcBef>
                <a:spcPts val="830"/>
              </a:spcBef>
              <a:spcAft>
                <a:spcPts val="830"/>
              </a:spcAft>
              <a:buNone/>
              <a:tabLst>
                <a:tab pos="4572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traumatic event(s) occurred:</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Recurrent, involuntary, and intrusive distressing memories of the traumatic event(s). </a:t>
            </a:r>
            <a:r>
              <a:rPr lang="en-US" sz="1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children older than 6 years, repetitive play may occur in which themes or aspects of the traumatic event(s) are expressed.</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Recurrent distressing dreams in which the content and/or affect of the dream are related to the traumatic event(s). </a:t>
            </a:r>
            <a:r>
              <a:rPr lang="en-US" sz="1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children, there may be frightening dreams without recognizable content.</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Dissociative reactions (e.g., flashbacks) in which the individual feels or acts as if the traumatic event(s) were recurring. (Such reactions may occur on a continuum, with the most extreme expression being a complete loss of awareness of present surroundings.) </a:t>
            </a:r>
            <a:r>
              <a:rPr lang="en-US" sz="1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children, trauma-specific reenactment may occur in play.</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Intense or prolonged psychological distress at exposure to internal or external cues that symbolize or resemble an aspect of the traumatic event(s).</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Marked physiological reactions to internal or external cues that symbolize or resemble an aspect of the traumatic event(s).</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5529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ED863-DC66-4AD0-77D5-55CA5811EDC5}"/>
              </a:ext>
            </a:extLst>
          </p:cNvPr>
          <p:cNvSpPr>
            <a:spLocks noGrp="1"/>
          </p:cNvSpPr>
          <p:nvPr>
            <p:ph type="title"/>
          </p:nvPr>
        </p:nvSpPr>
        <p:spPr/>
        <p:txBody>
          <a:bodyPr/>
          <a:lstStyle/>
          <a:p>
            <a:r>
              <a:rPr lang="en-US" dirty="0"/>
              <a:t>Avoidance symptoms</a:t>
            </a:r>
          </a:p>
        </p:txBody>
      </p:sp>
      <p:sp>
        <p:nvSpPr>
          <p:cNvPr id="3" name="Content Placeholder 2">
            <a:extLst>
              <a:ext uri="{FF2B5EF4-FFF2-40B4-BE49-F238E27FC236}">
                <a16:creationId xmlns:a16="http://schemas.microsoft.com/office/drawing/2014/main" id="{D3DFD76B-E431-23E4-1A87-317283F0621C}"/>
              </a:ext>
            </a:extLst>
          </p:cNvPr>
          <p:cNvSpPr>
            <a:spLocks noGrp="1"/>
          </p:cNvSpPr>
          <p:nvPr>
            <p:ph idx="1"/>
          </p:nvPr>
        </p:nvSpPr>
        <p:spPr/>
        <p:txBody>
          <a:bodyPr>
            <a:normAutofit/>
          </a:bodyPr>
          <a:lstStyle/>
          <a:p>
            <a:pPr marL="0" marR="0" lvl="0" indent="0">
              <a:lnSpc>
                <a:spcPct val="107000"/>
              </a:lnSpc>
              <a:spcBef>
                <a:spcPts val="830"/>
              </a:spcBef>
              <a:spcAft>
                <a:spcPts val="830"/>
              </a:spcAft>
              <a:buNone/>
              <a:tabLst>
                <a:tab pos="457200" algn="l"/>
              </a:tabLst>
            </a:pPr>
            <a:r>
              <a:rPr lang="en-US" sz="20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Persistent avoidance of stimuli associated with the traumatic event(s), beginning after the </a:t>
            </a:r>
          </a:p>
          <a:p>
            <a:pPr marL="0" marR="0" lvl="0" indent="0">
              <a:lnSpc>
                <a:spcPct val="107000"/>
              </a:lnSpc>
              <a:spcBef>
                <a:spcPts val="830"/>
              </a:spcBef>
              <a:spcAft>
                <a:spcPts val="830"/>
              </a:spcAft>
              <a:buNone/>
              <a:tabLst>
                <a:tab pos="457200" algn="l"/>
              </a:tabLst>
            </a:pPr>
            <a:r>
              <a:rPr lang="en-US" sz="20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traumatic event(s) occurred, as evidenced by one or both of the following:</a:t>
            </a:r>
            <a:endPar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Avoidance of or efforts to avoid distressing memories, thoughts, or feelings about or closely associated with the traumatic event(s).</a:t>
            </a:r>
            <a:endPar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Avoidance of or efforts to avoid external reminders (people, places, conversations, activities, objects, situations) that arouse distressing memories, thoughts, or feelings about or closely associated with the traumatic event(s).</a:t>
            </a:r>
            <a:endPar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4400" dirty="0"/>
          </a:p>
        </p:txBody>
      </p:sp>
    </p:spTree>
    <p:extLst>
      <p:ext uri="{BB962C8B-B14F-4D97-AF65-F5344CB8AC3E}">
        <p14:creationId xmlns:p14="http://schemas.microsoft.com/office/powerpoint/2010/main" val="28584302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B8614-F961-66C2-BA74-88FD2B51E619}"/>
              </a:ext>
            </a:extLst>
          </p:cNvPr>
          <p:cNvSpPr>
            <a:spLocks noGrp="1"/>
          </p:cNvSpPr>
          <p:nvPr>
            <p:ph type="title"/>
          </p:nvPr>
        </p:nvSpPr>
        <p:spPr>
          <a:xfrm>
            <a:off x="838200" y="365126"/>
            <a:ext cx="10515600" cy="931830"/>
          </a:xfrm>
        </p:spPr>
        <p:txBody>
          <a:bodyPr/>
          <a:lstStyle/>
          <a:p>
            <a:r>
              <a:rPr lang="en-US" dirty="0"/>
              <a:t>Cognitions and mood</a:t>
            </a:r>
          </a:p>
        </p:txBody>
      </p:sp>
      <p:sp>
        <p:nvSpPr>
          <p:cNvPr id="3" name="Content Placeholder 2">
            <a:extLst>
              <a:ext uri="{FF2B5EF4-FFF2-40B4-BE49-F238E27FC236}">
                <a16:creationId xmlns:a16="http://schemas.microsoft.com/office/drawing/2014/main" id="{E7544EF4-AD40-E12B-95E0-5B758A3242FC}"/>
              </a:ext>
            </a:extLst>
          </p:cNvPr>
          <p:cNvSpPr>
            <a:spLocks noGrp="1"/>
          </p:cNvSpPr>
          <p:nvPr>
            <p:ph idx="1"/>
          </p:nvPr>
        </p:nvSpPr>
        <p:spPr>
          <a:xfrm>
            <a:off x="838200" y="1399592"/>
            <a:ext cx="10515600" cy="4777371"/>
          </a:xfrm>
        </p:spPr>
        <p:txBody>
          <a:bodyPr>
            <a:normAutofit/>
          </a:bodyPr>
          <a:lstStyle/>
          <a:p>
            <a:pPr marR="0" lvl="0">
              <a:lnSpc>
                <a:spcPct val="107000"/>
              </a:lnSpc>
              <a:spcBef>
                <a:spcPts val="830"/>
              </a:spcBef>
              <a:spcAft>
                <a:spcPts val="830"/>
              </a:spcAft>
              <a:buAutoNum type="alphaUcPeriod" startAt="4"/>
              <a:tabLst>
                <a:tab pos="457200" algn="l"/>
              </a:tabLst>
            </a:pPr>
            <a:r>
              <a:rPr lang="en-US" sz="1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alterations in cognitions and mood associated with the traumatic event(s), beginning or worsening after the traumatic event(s) occurred, as evidenced by  </a:t>
            </a:r>
          </a:p>
          <a:p>
            <a:pPr marL="0" marR="0" lvl="0" indent="0">
              <a:lnSpc>
                <a:spcPct val="107000"/>
              </a:lnSpc>
              <a:spcBef>
                <a:spcPts val="830"/>
              </a:spcBef>
              <a:spcAft>
                <a:spcPts val="830"/>
              </a:spcAft>
              <a:buNone/>
              <a:tabLst>
                <a:tab pos="457200" algn="l"/>
              </a:tabLst>
            </a:pPr>
            <a:r>
              <a:rPr lang="en-US" sz="1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two (or more) of the following:</a:t>
            </a:r>
            <a:endParaRPr lang="en-US"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Inability to remember an important aspect of the traumatic event(s) (typically due to dissociative amnesia, and not to other factors such as head injury, alcohol, or drugs).</a:t>
            </a:r>
            <a:endParaRPr lang="en-US"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Persistent and exaggerated negative beliefs or expectations about oneself, others, or the world (e.g., “I am bad,” “No one can be trusted,” “The world is completely dangerous,” “My whole nervous system is permanently ruined”).</a:t>
            </a:r>
            <a:endParaRPr lang="en-US"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Persistent, distorted cognitions about the cause or consequences of the traumatic event(s) that lead the individual to blame himself/herself or others.</a:t>
            </a:r>
            <a:endParaRPr lang="en-US"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Persistent negative emotional state (e.g., fear, horror, anger, guilt, or shame).</a:t>
            </a:r>
            <a:endParaRPr lang="en-US"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Markedly diminished interest or participation in significant activities.</a:t>
            </a:r>
            <a:endParaRPr lang="en-US"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Feelings of detachment or estrangement from others.</a:t>
            </a:r>
            <a:endParaRPr lang="en-US"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Persistent inability to experience positive emotions (e.g., inability to experience happiness, satisfaction, or loving feelings).</a:t>
            </a:r>
            <a:endParaRPr lang="en-US"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2183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2C7E2-73F3-E422-20CB-E33C666ACA92}"/>
              </a:ext>
            </a:extLst>
          </p:cNvPr>
          <p:cNvSpPr>
            <a:spLocks noGrp="1"/>
          </p:cNvSpPr>
          <p:nvPr>
            <p:ph type="title"/>
          </p:nvPr>
        </p:nvSpPr>
        <p:spPr>
          <a:xfrm>
            <a:off x="838200" y="318473"/>
            <a:ext cx="10515600" cy="866516"/>
          </a:xfrm>
        </p:spPr>
        <p:txBody>
          <a:bodyPr/>
          <a:lstStyle/>
          <a:p>
            <a:r>
              <a:rPr lang="en-US" dirty="0"/>
              <a:t>Hypervigilance symptoms</a:t>
            </a:r>
          </a:p>
        </p:txBody>
      </p:sp>
      <p:sp>
        <p:nvSpPr>
          <p:cNvPr id="3" name="Content Placeholder 2">
            <a:extLst>
              <a:ext uri="{FF2B5EF4-FFF2-40B4-BE49-F238E27FC236}">
                <a16:creationId xmlns:a16="http://schemas.microsoft.com/office/drawing/2014/main" id="{8A4739FE-BF96-C461-ADD0-02A8BCAA922F}"/>
              </a:ext>
            </a:extLst>
          </p:cNvPr>
          <p:cNvSpPr>
            <a:spLocks noGrp="1"/>
          </p:cNvSpPr>
          <p:nvPr>
            <p:ph idx="1"/>
          </p:nvPr>
        </p:nvSpPr>
        <p:spPr>
          <a:xfrm>
            <a:off x="838200" y="1268963"/>
            <a:ext cx="10515600" cy="5337110"/>
          </a:xfrm>
        </p:spPr>
        <p:txBody>
          <a:bodyPr>
            <a:normAutofit/>
          </a:bodyPr>
          <a:lstStyle/>
          <a:p>
            <a:pPr marR="0" lvl="0">
              <a:lnSpc>
                <a:spcPct val="107000"/>
              </a:lnSpc>
              <a:spcBef>
                <a:spcPts val="830"/>
              </a:spcBef>
              <a:spcAft>
                <a:spcPts val="830"/>
              </a:spcAft>
              <a:buAutoNum type="alphaUcPeriod" startAt="5"/>
              <a:tabLst>
                <a:tab pos="4572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Marked alterations in arousal and reactivity associated with the traumatic event(s), beginning or worsening after the traumatic event(s) occurred, as evidenced by two (or more) of the following:</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Irritable behavior and angry outbursts (with little or no provocation), typically expressed as verbal or physical aggression toward people or objects.</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Reckless or self-destructive behavior.</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Hypervigilance.</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Exaggerated startle response.</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Problems with concentration.</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Sleep disturbance (e.g., difficulty falling or staying asleep or restless sleep)</a:t>
            </a:r>
            <a:endParaRPr lang="en-US"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947529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6852F-EE9F-1B67-8CB8-59FB9F76BD03}"/>
              </a:ext>
            </a:extLst>
          </p:cNvPr>
          <p:cNvSpPr>
            <a:spLocks noGrp="1"/>
          </p:cNvSpPr>
          <p:nvPr>
            <p:ph type="title"/>
          </p:nvPr>
        </p:nvSpPr>
        <p:spPr/>
        <p:txBody>
          <a:bodyPr/>
          <a:lstStyle/>
          <a:p>
            <a:r>
              <a:rPr lang="en-US" dirty="0"/>
              <a:t>Important to note</a:t>
            </a:r>
          </a:p>
        </p:txBody>
      </p:sp>
      <p:sp>
        <p:nvSpPr>
          <p:cNvPr id="3" name="Content Placeholder 2">
            <a:extLst>
              <a:ext uri="{FF2B5EF4-FFF2-40B4-BE49-F238E27FC236}">
                <a16:creationId xmlns:a16="http://schemas.microsoft.com/office/drawing/2014/main" id="{F08B30A9-7705-BCAD-8AF4-3364BDD625E5}"/>
              </a:ext>
            </a:extLst>
          </p:cNvPr>
          <p:cNvSpPr>
            <a:spLocks noGrp="1"/>
          </p:cNvSpPr>
          <p:nvPr>
            <p:ph idx="1"/>
          </p:nvPr>
        </p:nvSpPr>
        <p:spPr/>
        <p:txBody>
          <a:bodyPr>
            <a:normAutofit/>
          </a:bodyPr>
          <a:lstStyle/>
          <a:p>
            <a:pPr marL="0" marR="0" lvl="0" indent="0">
              <a:lnSpc>
                <a:spcPct val="107000"/>
              </a:lnSpc>
              <a:spcBef>
                <a:spcPts val="830"/>
              </a:spcBef>
              <a:spcAft>
                <a:spcPts val="830"/>
              </a:spcAft>
              <a:buNone/>
              <a:tabLst>
                <a:tab pos="457200" algn="l"/>
              </a:tabLs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 Duration of the disturbance (Criteria B, C, D and E) is more than 1       </a:t>
            </a:r>
          </a:p>
          <a:p>
            <a:pPr marL="0" marR="0" lvl="0" indent="0">
              <a:lnSpc>
                <a:spcPct val="107000"/>
              </a:lnSpc>
              <a:spcBef>
                <a:spcPts val="830"/>
              </a:spcBef>
              <a:spcAft>
                <a:spcPts val="830"/>
              </a:spcAft>
              <a:buNone/>
              <a:tabLst>
                <a:tab pos="457200" algn="l"/>
              </a:tabLs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month.</a:t>
            </a:r>
            <a:endParaRPr lang="en-US"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830"/>
              </a:spcBef>
              <a:spcAft>
                <a:spcPts val="830"/>
              </a:spcAft>
              <a:buAutoNum type="alphaUcPeriod" startAt="7"/>
              <a:tabLst>
                <a:tab pos="457200" algn="l"/>
              </a:tabLs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disturbance causes clinically significant distress or impairment in social, occupational, or other important areas of functioning.</a:t>
            </a:r>
          </a:p>
          <a:p>
            <a:pPr marL="342900" indent="-342900">
              <a:lnSpc>
                <a:spcPct val="107000"/>
              </a:lnSpc>
              <a:spcBef>
                <a:spcPts val="830"/>
              </a:spcBef>
              <a:spcAft>
                <a:spcPts val="830"/>
              </a:spcAft>
              <a:buAutoNum type="alphaUcPeriod" startAt="8"/>
              <a:tabLst>
                <a:tab pos="457200" algn="l"/>
              </a:tabLs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disturbance is not attributable to the physiological effects of a substance (e.g., medication, alcohol) or another medical condition.</a:t>
            </a:r>
            <a:endParaRPr lang="en-US"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4321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5B3ED-8A31-C942-7523-976B0BEDCACE}"/>
              </a:ext>
            </a:extLst>
          </p:cNvPr>
          <p:cNvSpPr>
            <a:spLocks noGrp="1"/>
          </p:cNvSpPr>
          <p:nvPr>
            <p:ph type="title"/>
          </p:nvPr>
        </p:nvSpPr>
        <p:spPr/>
        <p:txBody>
          <a:bodyPr/>
          <a:lstStyle/>
          <a:p>
            <a:r>
              <a:rPr lang="en-US" sz="4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Specification</a:t>
            </a:r>
            <a:endParaRPr lang="en-US" dirty="0"/>
          </a:p>
        </p:txBody>
      </p:sp>
      <p:sp>
        <p:nvSpPr>
          <p:cNvPr id="3" name="Content Placeholder 2">
            <a:extLst>
              <a:ext uri="{FF2B5EF4-FFF2-40B4-BE49-F238E27FC236}">
                <a16:creationId xmlns:a16="http://schemas.microsoft.com/office/drawing/2014/main" id="{27D236FB-C733-C9C1-149D-6D308F1F6372}"/>
              </a:ext>
            </a:extLst>
          </p:cNvPr>
          <p:cNvSpPr>
            <a:spLocks noGrp="1"/>
          </p:cNvSpPr>
          <p:nvPr>
            <p:ph idx="1"/>
          </p:nvPr>
        </p:nvSpPr>
        <p:spPr/>
        <p:txBody>
          <a:bodyPr>
            <a:normAutofit fontScale="85000" lnSpcReduction="20000"/>
          </a:bodyPr>
          <a:lstStyle/>
          <a:p>
            <a:pPr marL="0" marR="0" indent="0">
              <a:lnSpc>
                <a:spcPct val="150000"/>
              </a:lnSpc>
              <a:spcBef>
                <a:spcPts val="830"/>
              </a:spcBef>
              <a:spcAft>
                <a:spcPts val="830"/>
              </a:spcAft>
              <a:buNone/>
            </a:pP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With dissociative symptoms:</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individual’s symptoms meet the criteria for posttraumatic stress disorder, and in addition, in response to the stressor, the individual experiences persistent or recurrent symptoms of either of the following:</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830"/>
              </a:spcBef>
              <a:spcAft>
                <a:spcPts val="830"/>
              </a:spcAft>
              <a:buFont typeface="+mj-lt"/>
              <a:buAutoNum type="arabicPeriod"/>
              <a:tabLst>
                <a:tab pos="457200" algn="l"/>
              </a:tabLst>
            </a:pP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Depersonalization:</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Persistent or recurrent experiences of feeling detached from, and as if one were an outside observer of, one’s mental processes or body (e.g., feeling as though one were in a dream; feeling a sense of unreality of self or body or of time moving slowly).</a:t>
            </a:r>
            <a:endPar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830"/>
              </a:spcBef>
              <a:spcAft>
                <a:spcPts val="830"/>
              </a:spcAft>
              <a:buFont typeface="+mj-lt"/>
              <a:buAutoNum type="arabicPeriod"/>
              <a:tabLst>
                <a:tab pos="457200" algn="l"/>
              </a:tabLst>
            </a:pP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Derealization:</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Persistent or recurrent experiences of unreality of surroundings (e.g., the world around the individual is experienced as unreal, dreamlike, distant, or distorted).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use this subtype, the dissociative symptoms must not be attributable to the physiological effects of a substance (e.g., blackouts, behavior during alcohol intoxication) or another medical condition (e.g., complex partial seizures).</a:t>
            </a:r>
            <a:endParaRPr lang="en-US"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dirty="0"/>
          </a:p>
        </p:txBody>
      </p:sp>
    </p:spTree>
    <p:extLst>
      <p:ext uri="{BB962C8B-B14F-4D97-AF65-F5344CB8AC3E}">
        <p14:creationId xmlns:p14="http://schemas.microsoft.com/office/powerpoint/2010/main" val="42047785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DB522-D6F4-3D11-47E1-E81754CB2B83}"/>
              </a:ext>
            </a:extLst>
          </p:cNvPr>
          <p:cNvSpPr>
            <a:spLocks noGrp="1"/>
          </p:cNvSpPr>
          <p:nvPr>
            <p:ph type="title"/>
          </p:nvPr>
        </p:nvSpPr>
        <p:spPr/>
        <p:txBody>
          <a:bodyPr>
            <a:normAutofit/>
          </a:bodyPr>
          <a:lstStyle/>
          <a:p>
            <a:pPr>
              <a:lnSpc>
                <a:spcPct val="150000"/>
              </a:lnSpc>
            </a:pPr>
            <a:br>
              <a:rPr lang="en-US" sz="1800" b="1" dirty="0">
                <a:effectLst/>
                <a:latin typeface="Times New Roman" panose="02020603050405020304" pitchFamily="18" charset="0"/>
                <a:cs typeface="Times New Roman" panose="02020603050405020304" pitchFamily="18" charset="0"/>
              </a:rPr>
            </a:br>
            <a:r>
              <a:rPr lang="en-US" sz="1800" b="1" dirty="0">
                <a:effectLst/>
                <a:latin typeface="Times New Roman" panose="02020603050405020304" pitchFamily="18" charset="0"/>
                <a:cs typeface="Times New Roman" panose="02020603050405020304" pitchFamily="18" charset="0"/>
              </a:rPr>
              <a:t>Criteria in DSM-5 for Diagnosing PTSD in children</a:t>
            </a:r>
            <a:endParaRPr lang="en-US" dirty="0"/>
          </a:p>
        </p:txBody>
      </p:sp>
      <p:sp>
        <p:nvSpPr>
          <p:cNvPr id="3" name="Content Placeholder 2">
            <a:extLst>
              <a:ext uri="{FF2B5EF4-FFF2-40B4-BE49-F238E27FC236}">
                <a16:creationId xmlns:a16="http://schemas.microsoft.com/office/drawing/2014/main" id="{DB019718-230F-CAB0-6EF7-5385CCA6CCA2}"/>
              </a:ext>
            </a:extLst>
          </p:cNvPr>
          <p:cNvSpPr>
            <a:spLocks noGrp="1"/>
          </p:cNvSpPr>
          <p:nvPr>
            <p:ph idx="1"/>
          </p:nvPr>
        </p:nvSpPr>
        <p:spPr/>
        <p:txBody>
          <a:bodyPr/>
          <a:lstStyle/>
          <a:p>
            <a:pPr marL="0" indent="0">
              <a:lnSpc>
                <a:spcPct val="150000"/>
              </a:lnSpc>
              <a:spcBef>
                <a:spcPts val="500"/>
              </a:spcBef>
              <a:spcAft>
                <a:spcPts val="500"/>
              </a:spcAft>
              <a:buNone/>
            </a:pPr>
            <a:r>
              <a:rPr lang="en-US" sz="1800" b="1" dirty="0">
                <a:effectLst/>
                <a:latin typeface="Times New Roman" panose="02020603050405020304" pitchFamily="18" charset="0"/>
                <a:cs typeface="Times New Roman" panose="02020603050405020304" pitchFamily="18" charset="0"/>
              </a:rPr>
              <a:t>A. Children under the age 6 have been exposed to an event involving real or threatened death, serious injury, or sexual violence in at least one of the following ways:</a:t>
            </a:r>
            <a:endParaRPr lang="en-US" sz="1800" dirty="0">
              <a:effectLst/>
              <a:latin typeface="Calibri" panose="020F0502020204030204" pitchFamily="34" charset="0"/>
              <a:cs typeface="Times New Roman" panose="02020603050405020304" pitchFamily="18" charset="0"/>
            </a:endParaRPr>
          </a:p>
          <a:p>
            <a:pPr marL="342900" lvl="0" indent="-342900">
              <a:lnSpc>
                <a:spcPct val="150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The child directly experienced the event.</a:t>
            </a:r>
            <a:endParaRPr lang="en-US" sz="1800" dirty="0">
              <a:effectLst/>
              <a:latin typeface="Calibri" panose="020F0502020204030204" pitchFamily="34" charset="0"/>
              <a:cs typeface="Times New Roman" panose="02020603050405020304" pitchFamily="18" charset="0"/>
            </a:endParaRPr>
          </a:p>
          <a:p>
            <a:pPr marL="342900" lvl="0" indent="-342900">
              <a:lnSpc>
                <a:spcPct val="150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The child witnessed the event, but this does not include events that were seen on television, in movies or some other form of media.</a:t>
            </a:r>
            <a:endParaRPr lang="en-US" sz="1800" dirty="0">
              <a:effectLst/>
              <a:latin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FF0000"/>
                </a:solidFill>
                <a:effectLst/>
                <a:latin typeface="Times New Roman" panose="02020603050405020304" pitchFamily="18" charset="0"/>
                <a:cs typeface="Times New Roman" panose="02020603050405020304" pitchFamily="18" charset="0"/>
              </a:rPr>
              <a:t>3</a:t>
            </a:r>
            <a:r>
              <a:rPr lang="en-US" sz="1800" dirty="0">
                <a:effectLst/>
                <a:latin typeface="Times New Roman" panose="02020603050405020304" pitchFamily="18" charset="0"/>
                <a:cs typeface="Times New Roman" panose="02020603050405020304" pitchFamily="18" charset="0"/>
              </a:rPr>
              <a:t>.  The child learned about a traumatic event that happened to a caregiver.</a:t>
            </a:r>
            <a:endParaRPr lang="en-US" sz="1800" dirty="0">
              <a:effectLst/>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062262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B9129-003A-84B4-C3C0-652FE71FD0B9}"/>
              </a:ext>
            </a:extLst>
          </p:cNvPr>
          <p:cNvSpPr>
            <a:spLocks noGrp="1"/>
          </p:cNvSpPr>
          <p:nvPr>
            <p:ph type="title"/>
          </p:nvPr>
        </p:nvSpPr>
        <p:spPr/>
        <p:txBody>
          <a:bodyPr>
            <a:noAutofit/>
          </a:bodyPr>
          <a:lstStyle/>
          <a:p>
            <a:r>
              <a:rPr lang="en-US" sz="2000" b="1" dirty="0">
                <a:effectLst/>
                <a:latin typeface="Times New Roman" panose="02020603050405020304" pitchFamily="18" charset="0"/>
                <a:cs typeface="Times New Roman" panose="02020603050405020304" pitchFamily="18" charset="0"/>
              </a:rPr>
              <a:t>B. The presence of at least one of the following intrusive symptoms that are associated with the     </a:t>
            </a:r>
            <a:br>
              <a:rPr lang="en-US" sz="2000" b="1" dirty="0">
                <a:effectLst/>
                <a:latin typeface="Times New Roman" panose="02020603050405020304" pitchFamily="18" charset="0"/>
                <a:cs typeface="Times New Roman" panose="02020603050405020304" pitchFamily="18" charset="0"/>
              </a:rPr>
            </a:br>
            <a:r>
              <a:rPr lang="en-US" sz="2000" b="1" dirty="0">
                <a:effectLst/>
                <a:latin typeface="Times New Roman" panose="02020603050405020304" pitchFamily="18" charset="0"/>
                <a:cs typeface="Times New Roman" panose="02020603050405020304" pitchFamily="18" charset="0"/>
              </a:rPr>
              <a:t>     traumatic event and began after the event occurred:</a:t>
            </a:r>
            <a:endParaRPr lang="en-US" sz="2000" dirty="0"/>
          </a:p>
        </p:txBody>
      </p:sp>
      <p:sp>
        <p:nvSpPr>
          <p:cNvPr id="3" name="Content Placeholder 2">
            <a:extLst>
              <a:ext uri="{FF2B5EF4-FFF2-40B4-BE49-F238E27FC236}">
                <a16:creationId xmlns:a16="http://schemas.microsoft.com/office/drawing/2014/main" id="{F7054EBB-E3E5-F36D-F5A3-B8331F032B3B}"/>
              </a:ext>
            </a:extLst>
          </p:cNvPr>
          <p:cNvSpPr>
            <a:spLocks noGrp="1"/>
          </p:cNvSpPr>
          <p:nvPr>
            <p:ph idx="1"/>
          </p:nvPr>
        </p:nvSpPr>
        <p:spPr/>
        <p:txBody>
          <a:bodyPr/>
          <a:lstStyle/>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Recurring, spontaneous, and intrusive upsetting memories of the traumatic event.</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Recurring and upsetting dreams about the event.</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Flashbacks or some other dissociative response where the child feels or acts as if the event were happening again.</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Strong and long-lasting emotional distress after being reminded of the event or after encountering trauma-related cues.</a:t>
            </a:r>
            <a:endParaRPr lang="en-US" sz="1800" dirty="0">
              <a:effectLst/>
              <a:latin typeface="Calibri" panose="020F0502020204030204" pitchFamily="34" charset="0"/>
              <a:cs typeface="Times New Roman" panose="02020603050405020304" pitchFamily="18" charset="0"/>
            </a:endParaRPr>
          </a:p>
          <a:p>
            <a:pPr marL="0" indent="0">
              <a:lnSpc>
                <a:spcPct val="107000"/>
              </a:lnSpc>
              <a:spcAft>
                <a:spcPts val="800"/>
              </a:spcAft>
              <a:buNone/>
            </a:pPr>
            <a:r>
              <a:rPr lang="en-US" sz="1800" dirty="0">
                <a:solidFill>
                  <a:srgbClr val="FF0000"/>
                </a:solidFill>
                <a:effectLst/>
                <a:latin typeface="Times New Roman" panose="02020603050405020304" pitchFamily="18" charset="0"/>
                <a:cs typeface="Times New Roman" panose="02020603050405020304" pitchFamily="18" charset="0"/>
              </a:rPr>
              <a:t>5.   </a:t>
            </a:r>
            <a:r>
              <a:rPr lang="en-US" sz="1800" dirty="0">
                <a:effectLst/>
                <a:latin typeface="Times New Roman" panose="02020603050405020304" pitchFamily="18" charset="0"/>
                <a:cs typeface="Times New Roman" panose="02020603050405020304" pitchFamily="18" charset="0"/>
              </a:rPr>
              <a:t>Strong physical reactions, like increased heart rate or sweating, to trauma-related reminders.</a:t>
            </a:r>
            <a:endParaRPr lang="en-US" sz="1800" dirty="0">
              <a:effectLst/>
              <a:latin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40849087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40CE4-EFA8-EA58-33D2-46FDD475C74B}"/>
              </a:ext>
            </a:extLst>
          </p:cNvPr>
          <p:cNvSpPr>
            <a:spLocks noGrp="1"/>
          </p:cNvSpPr>
          <p:nvPr>
            <p:ph type="title"/>
          </p:nvPr>
        </p:nvSpPr>
        <p:spPr/>
        <p:txBody>
          <a:bodyPr>
            <a:normAutofit fontScale="90000"/>
          </a:bodyPr>
          <a:lstStyle/>
          <a:p>
            <a:r>
              <a:rPr lang="en-US" sz="1800" b="1" dirty="0">
                <a:effectLst/>
                <a:latin typeface="Times New Roman" panose="02020603050405020304" pitchFamily="18" charset="0"/>
                <a:cs typeface="Times New Roman" panose="02020603050405020304" pitchFamily="18" charset="0"/>
              </a:rPr>
              <a:t>C. The child exhibits at least one of the following avoidance symptoms or changes in his or her thoughts    </a:t>
            </a:r>
            <a:br>
              <a:rPr lang="en-US" sz="1800" b="1" dirty="0">
                <a:effectLst/>
                <a:latin typeface="Times New Roman" panose="02020603050405020304" pitchFamily="18" charset="0"/>
                <a:cs typeface="Times New Roman" panose="02020603050405020304" pitchFamily="18" charset="0"/>
              </a:rPr>
            </a:br>
            <a:r>
              <a:rPr lang="en-US" sz="1800" b="1" dirty="0">
                <a:effectLst/>
                <a:latin typeface="Times New Roman" panose="02020603050405020304" pitchFamily="18" charset="0"/>
                <a:cs typeface="Times New Roman" panose="02020603050405020304" pitchFamily="18" charset="0"/>
              </a:rPr>
              <a:t>     and mood. These symptoms must begin or worsen after the experience of the traumatic event.</a:t>
            </a:r>
            <a:endParaRPr lang="en-US" dirty="0"/>
          </a:p>
        </p:txBody>
      </p:sp>
      <p:sp>
        <p:nvSpPr>
          <p:cNvPr id="3" name="Content Placeholder 2">
            <a:extLst>
              <a:ext uri="{FF2B5EF4-FFF2-40B4-BE49-F238E27FC236}">
                <a16:creationId xmlns:a16="http://schemas.microsoft.com/office/drawing/2014/main" id="{2D139C73-537F-53AE-CAD5-0BF1D112B412}"/>
              </a:ext>
            </a:extLst>
          </p:cNvPr>
          <p:cNvSpPr>
            <a:spLocks noGrp="1"/>
          </p:cNvSpPr>
          <p:nvPr>
            <p:ph idx="1"/>
          </p:nvPr>
        </p:nvSpPr>
        <p:spPr/>
        <p:txBody>
          <a:bodyPr/>
          <a:lstStyle/>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Avoidance of or the attempted avoidance of activities, places, or reminders that bring up thoughts about the traumatic event.</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Avoidance of or the attempted avoidance of people, conversations, or interpersonal situations that serve as reminders of the traumatic event.</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More frequent negative emotional states, such as </a:t>
            </a:r>
            <a:r>
              <a:rPr lang="en-US" sz="1800" dirty="0">
                <a:effectLst/>
                <a:latin typeface="Times New Roman" panose="02020603050405020304" pitchFamily="18" charset="0"/>
                <a:cs typeface="Times New Roman" panose="02020603050405020304" pitchFamily="18" charset="0"/>
                <a:hlinkClick r:id="rId2"/>
              </a:rPr>
              <a:t>fear, shame, or sadness</a:t>
            </a:r>
            <a:r>
              <a:rPr lang="en-US" sz="1800" dirty="0">
                <a:effectLst/>
                <a:latin typeface="Times New Roman" panose="02020603050405020304" pitchFamily="18" charset="0"/>
                <a:cs typeface="Times New Roman" panose="02020603050405020304" pitchFamily="18" charset="0"/>
              </a:rPr>
              <a:t>.</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Increased lack of interest in activities that used to be meaningful or pleasurable.</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Social withdrawal.</a:t>
            </a:r>
            <a:endParaRPr lang="en-US" sz="1800" dirty="0">
              <a:effectLst/>
              <a:latin typeface="Calibri" panose="020F0502020204030204" pitchFamily="34" charset="0"/>
              <a:cs typeface="Times New Roman" panose="02020603050405020304" pitchFamily="18" charset="0"/>
            </a:endParaRPr>
          </a:p>
          <a:p>
            <a:pPr marL="0" indent="0">
              <a:lnSpc>
                <a:spcPct val="107000"/>
              </a:lnSpc>
              <a:spcAft>
                <a:spcPts val="800"/>
              </a:spcAft>
              <a:buNone/>
            </a:pPr>
            <a:r>
              <a:rPr lang="en-US" sz="1800" dirty="0">
                <a:solidFill>
                  <a:srgbClr val="FF0000"/>
                </a:solidFill>
                <a:effectLst/>
                <a:latin typeface="Times New Roman" panose="02020603050405020304" pitchFamily="18" charset="0"/>
                <a:cs typeface="Times New Roman" panose="02020603050405020304" pitchFamily="18" charset="0"/>
              </a:rPr>
              <a:t>6.   </a:t>
            </a:r>
            <a:r>
              <a:rPr lang="en-US" sz="1800" dirty="0">
                <a:effectLst/>
                <a:latin typeface="Times New Roman" panose="02020603050405020304" pitchFamily="18" charset="0"/>
                <a:cs typeface="Times New Roman" panose="02020603050405020304" pitchFamily="18" charset="0"/>
              </a:rPr>
              <a:t>Long-standing reduction in the expression of positive emotions.</a:t>
            </a:r>
            <a:endParaRPr lang="en-US" sz="1800" dirty="0">
              <a:effectLst/>
              <a:latin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7598814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F4645-711B-2270-C087-593934EEED66}"/>
              </a:ext>
            </a:extLst>
          </p:cNvPr>
          <p:cNvSpPr>
            <a:spLocks noGrp="1"/>
          </p:cNvSpPr>
          <p:nvPr>
            <p:ph type="title"/>
          </p:nvPr>
        </p:nvSpPr>
        <p:spPr/>
        <p:txBody>
          <a:bodyPr/>
          <a:lstStyle/>
          <a:p>
            <a:r>
              <a:rPr lang="en-US" sz="1800" b="1" dirty="0">
                <a:effectLst/>
                <a:latin typeface="Times New Roman" panose="02020603050405020304" pitchFamily="18" charset="0"/>
                <a:cs typeface="Times New Roman" panose="02020603050405020304" pitchFamily="18" charset="0"/>
              </a:rPr>
              <a:t>D. The child experiences at least one of the below changes in his or her arousal or reactivity, and these changes began or worsened after the traumatic event:</a:t>
            </a:r>
            <a:endParaRPr lang="en-US" dirty="0"/>
          </a:p>
        </p:txBody>
      </p:sp>
      <p:sp>
        <p:nvSpPr>
          <p:cNvPr id="3" name="Content Placeholder 2">
            <a:extLst>
              <a:ext uri="{FF2B5EF4-FFF2-40B4-BE49-F238E27FC236}">
                <a16:creationId xmlns:a16="http://schemas.microsoft.com/office/drawing/2014/main" id="{88BC8E22-1E80-C893-8C04-4F88FE93A5CE}"/>
              </a:ext>
            </a:extLst>
          </p:cNvPr>
          <p:cNvSpPr>
            <a:spLocks noGrp="1"/>
          </p:cNvSpPr>
          <p:nvPr>
            <p:ph idx="1"/>
          </p:nvPr>
        </p:nvSpPr>
        <p:spPr/>
        <p:txBody>
          <a:bodyPr>
            <a:normAutofit lnSpcReduction="10000"/>
          </a:bodyPr>
          <a:lstStyle/>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Increased irritable behavior or angry outbursts. This may include extreme temper tantrums.</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hlinkClick r:id="rId2"/>
              </a:rPr>
              <a:t>Hypervigilance</a:t>
            </a:r>
            <a:r>
              <a:rPr lang="en-US" sz="1800" dirty="0">
                <a:effectLst/>
                <a:latin typeface="Times New Roman" panose="02020603050405020304" pitchFamily="18" charset="0"/>
                <a:cs typeface="Times New Roman" panose="02020603050405020304" pitchFamily="18" charset="0"/>
              </a:rPr>
              <a:t>, which consists of being on guard all the time and unable to relax.</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Exaggerated startle response.</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rPr>
              <a:t>Difficulties concentrating.</a:t>
            </a:r>
            <a:endParaRPr lang="en-US" sz="1800" dirty="0">
              <a:effectLst/>
              <a:latin typeface="Calibri" panose="020F0502020204030204" pitchFamily="34" charset="0"/>
              <a:cs typeface="Times New Roman" panose="02020603050405020304" pitchFamily="18" charset="0"/>
            </a:endParaRPr>
          </a:p>
          <a:p>
            <a:pPr marL="342900" lvl="0" indent="-342900">
              <a:lnSpc>
                <a:spcPct val="107000"/>
              </a:lnSpc>
              <a:spcBef>
                <a:spcPts val="500"/>
              </a:spcBef>
              <a:spcAft>
                <a:spcPts val="500"/>
              </a:spcAft>
              <a:buFont typeface="Times New Roman" panose="02020603050405020304" pitchFamily="18" charset="0"/>
              <a:buAutoNum type="arabicPeriod"/>
            </a:pPr>
            <a:r>
              <a:rPr lang="en-US" sz="1800" dirty="0">
                <a:effectLst/>
                <a:latin typeface="Times New Roman" panose="02020603050405020304" pitchFamily="18" charset="0"/>
                <a:cs typeface="Times New Roman" panose="02020603050405020304" pitchFamily="18" charset="0"/>
                <a:hlinkClick r:id="rId3"/>
              </a:rPr>
              <a:t>Problems with sleeping</a:t>
            </a:r>
            <a:r>
              <a:rPr lang="en-US" sz="1800" dirty="0">
                <a:effectLst/>
                <a:latin typeface="Times New Roman" panose="02020603050405020304" pitchFamily="18" charset="0"/>
                <a:cs typeface="Times New Roman" panose="02020603050405020304" pitchFamily="18" charset="0"/>
              </a:rPr>
              <a:t>.</a:t>
            </a:r>
            <a:endParaRPr lang="en-US" sz="1800" dirty="0">
              <a:effectLst/>
              <a:latin typeface="Calibri" panose="020F0502020204030204" pitchFamily="34" charset="0"/>
              <a:cs typeface="Times New Roman" panose="02020603050405020304" pitchFamily="18" charset="0"/>
            </a:endParaRPr>
          </a:p>
          <a:p>
            <a:pPr>
              <a:lnSpc>
                <a:spcPct val="107000"/>
              </a:lnSpc>
              <a:spcBef>
                <a:spcPts val="500"/>
              </a:spcBef>
              <a:spcAft>
                <a:spcPts val="500"/>
              </a:spcAft>
            </a:pPr>
            <a:r>
              <a:rPr lang="en-US" sz="1800" dirty="0">
                <a:effectLst/>
                <a:latin typeface="Times New Roman" panose="02020603050405020304" pitchFamily="18" charset="0"/>
                <a:cs typeface="Times New Roman" panose="02020603050405020304" pitchFamily="18" charset="0"/>
              </a:rPr>
              <a:t>In addition to the above criteria, these symptoms need to have lasted at least one month and result in considerable distress or difficulties in relationships or with school behavior.</a:t>
            </a:r>
            <a:endParaRPr lang="en-US" sz="1800" dirty="0">
              <a:effectLst/>
              <a:latin typeface="Calibri" panose="020F0502020204030204" pitchFamily="34" charset="0"/>
              <a:cs typeface="Times New Roman" panose="02020603050405020304" pitchFamily="18" charset="0"/>
            </a:endParaRPr>
          </a:p>
          <a:p>
            <a:pPr>
              <a:lnSpc>
                <a:spcPct val="107000"/>
              </a:lnSpc>
              <a:spcAft>
                <a:spcPts val="800"/>
              </a:spcAft>
            </a:pPr>
            <a:r>
              <a:rPr lang="en-US" sz="1800" dirty="0">
                <a:effectLst/>
                <a:latin typeface="Times New Roman" panose="02020603050405020304" pitchFamily="18" charset="0"/>
                <a:cs typeface="Times New Roman" panose="02020603050405020304" pitchFamily="18" charset="0"/>
              </a:rPr>
              <a:t>The symptoms also cannot be better attributed to ingestion of a substance or to some other medical condition.</a:t>
            </a:r>
            <a:endParaRPr lang="en-US" sz="1800" dirty="0">
              <a:effectLst/>
              <a:latin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5035844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9707E-33CE-DD90-DEB1-1F796B187D33}"/>
              </a:ext>
            </a:extLst>
          </p:cNvPr>
          <p:cNvSpPr>
            <a:spLocks noGrp="1"/>
          </p:cNvSpPr>
          <p:nvPr>
            <p:ph type="title"/>
          </p:nvPr>
        </p:nvSpPr>
        <p:spPr/>
        <p:txBody>
          <a:bodyPr/>
          <a:lstStyle/>
          <a:p>
            <a:r>
              <a:rPr lang="en-US" sz="1800" b="1" dirty="0">
                <a:effectLst/>
                <a:latin typeface="Times New Roman" panose="02020603050405020304" pitchFamily="18" charset="0"/>
                <a:cs typeface="Times New Roman" panose="02020603050405020304" pitchFamily="18" charset="0"/>
              </a:rPr>
              <a:t>Why the New DSM-5 Criteria Are Important</a:t>
            </a:r>
            <a:endParaRPr lang="en-US" dirty="0"/>
          </a:p>
        </p:txBody>
      </p:sp>
      <p:sp>
        <p:nvSpPr>
          <p:cNvPr id="3" name="Content Placeholder 2">
            <a:extLst>
              <a:ext uri="{FF2B5EF4-FFF2-40B4-BE49-F238E27FC236}">
                <a16:creationId xmlns:a16="http://schemas.microsoft.com/office/drawing/2014/main" id="{3A9621C2-FEA3-97EB-AE21-A40A6DA7A9E3}"/>
              </a:ext>
            </a:extLst>
          </p:cNvPr>
          <p:cNvSpPr>
            <a:spLocks noGrp="1"/>
          </p:cNvSpPr>
          <p:nvPr>
            <p:ph idx="1"/>
          </p:nvPr>
        </p:nvSpPr>
        <p:spPr/>
        <p:txBody>
          <a:bodyPr/>
          <a:lstStyle/>
          <a:p>
            <a:pPr marL="0" indent="0" algn="just">
              <a:lnSpc>
                <a:spcPct val="200000"/>
              </a:lnSpc>
              <a:spcBef>
                <a:spcPts val="500"/>
              </a:spcBef>
              <a:spcAft>
                <a:spcPts val="500"/>
              </a:spcAft>
              <a:buNone/>
            </a:pPr>
            <a:r>
              <a:rPr lang="en-US" sz="1800" dirty="0">
                <a:effectLst/>
                <a:latin typeface="Times New Roman" panose="02020603050405020304" pitchFamily="18" charset="0"/>
                <a:cs typeface="Times New Roman" panose="02020603050405020304" pitchFamily="18" charset="0"/>
              </a:rPr>
              <a:t>The new PTSD criteria for young children can help improve our understanding of post-traumatic responses in children, potentially paving the way for new treatments for young children who have been exposed to a traumatic event. To learn more about these criteria, </a:t>
            </a:r>
            <a:r>
              <a:rPr lang="en-US" sz="1800" dirty="0">
                <a:effectLst/>
                <a:latin typeface="Times New Roman" panose="02020603050405020304" pitchFamily="18" charset="0"/>
                <a:cs typeface="Times New Roman" panose="02020603050405020304" pitchFamily="18" charset="0"/>
                <a:hlinkClick r:id="rId2"/>
              </a:rPr>
              <a:t>DSM5.org</a:t>
            </a:r>
            <a:r>
              <a:rPr lang="en-US" sz="1800" dirty="0">
                <a:effectLst/>
                <a:latin typeface="Times New Roman" panose="02020603050405020304" pitchFamily="18" charset="0"/>
                <a:cs typeface="Times New Roman" panose="02020603050405020304" pitchFamily="18" charset="0"/>
              </a:rPr>
              <a:t>, hosted by the American Psychiatric Association (APA), has information.</a:t>
            </a:r>
            <a:endParaRPr lang="en-US" sz="1800" dirty="0">
              <a:effectLst/>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62401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A0464-FEFB-BD1D-7AFD-E765AE86188B}"/>
              </a:ext>
            </a:extLst>
          </p:cNvPr>
          <p:cNvSpPr>
            <a:spLocks noGrp="1"/>
          </p:cNvSpPr>
          <p:nvPr>
            <p:ph type="title"/>
          </p:nvPr>
        </p:nvSpPr>
        <p:spPr>
          <a:xfrm>
            <a:off x="1451579" y="804519"/>
            <a:ext cx="9603275" cy="886169"/>
          </a:xfrm>
        </p:spPr>
        <p:txBody>
          <a:bodyPr>
            <a:normAutofit fontScale="90000"/>
          </a:bodyPr>
          <a:lstStyle/>
          <a:p>
            <a:pPr algn="ctr"/>
            <a:r>
              <a:rPr lang="en-US" sz="4000" dirty="0"/>
              <a:t>Exhibit 1.3-3 DSM-5 Diagnostic Criteria for ASD</a:t>
            </a:r>
          </a:p>
        </p:txBody>
      </p:sp>
      <p:sp>
        <p:nvSpPr>
          <p:cNvPr id="3" name="Content Placeholder 2">
            <a:extLst>
              <a:ext uri="{FF2B5EF4-FFF2-40B4-BE49-F238E27FC236}">
                <a16:creationId xmlns:a16="http://schemas.microsoft.com/office/drawing/2014/main" id="{7CCED7E1-EA50-8EBE-EB32-A556412FEFF4}"/>
              </a:ext>
            </a:extLst>
          </p:cNvPr>
          <p:cNvSpPr>
            <a:spLocks noGrp="1"/>
          </p:cNvSpPr>
          <p:nvPr>
            <p:ph idx="1"/>
          </p:nvPr>
        </p:nvSpPr>
        <p:spPr>
          <a:xfrm>
            <a:off x="838200" y="1931437"/>
            <a:ext cx="10515600" cy="4122044"/>
          </a:xfrm>
        </p:spPr>
        <p:txBody>
          <a:bodyPr>
            <a:normAutofit/>
          </a:bodyPr>
          <a:lstStyle/>
          <a:p>
            <a:pPr marL="342900" marR="0" lvl="0" indent="-342900">
              <a:lnSpc>
                <a:spcPct val="107000"/>
              </a:lnSpc>
              <a:spcBef>
                <a:spcPts val="830"/>
              </a:spcBef>
              <a:spcAft>
                <a:spcPts val="830"/>
              </a:spcAft>
              <a:buFont typeface="+mj-lt"/>
              <a:buAutoNum type="alphaUcPeriod"/>
              <a:tabLst>
                <a:tab pos="4572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Exposure to actual or threatened death, serious injury, or sexual violation in one (or more) of the following ways:</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Directly experiencing the </a:t>
            </a:r>
            <a:r>
              <a:rPr lang="en-US" sz="1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traumatic</a:t>
            </a: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event(s).</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Witnessing, in person, the event(s) as it occurred to others.</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Learning that the event(s) occurred to a close family member or close friend. </a:t>
            </a:r>
            <a:r>
              <a:rPr lang="en-US" sz="1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cases of actual or threatened death of a family member or friend, the event(s) must have been violent or accidental.</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830"/>
              </a:spcBef>
              <a:spcAft>
                <a:spcPts val="830"/>
              </a:spcAft>
              <a:buFont typeface="+mj-lt"/>
              <a:buAutoNum type="arabicPeriod"/>
              <a:tabLst>
                <a:tab pos="914400" algn="l"/>
              </a:tabLst>
            </a:pP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Experiencing repeated or extreme exposure to aversive details of the </a:t>
            </a:r>
            <a:r>
              <a:rPr lang="en-US" sz="1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traumatic</a:t>
            </a: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event(s) (e.g., first responders collecting human remains, police officers repeatedly exposed to details of child abuse). </a:t>
            </a:r>
            <a:r>
              <a:rPr lang="en-US" sz="1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This does not apply to exposure through electronic media, television, movies, or pictures, unless this exposure is work related.</a:t>
            </a:r>
            <a:endPar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600" kern="0" dirty="0">
                <a:solidFill>
                  <a:srgbClr val="000000"/>
                </a:solidFill>
                <a:latin typeface="Times New Roman" panose="02020603050405020304" pitchFamily="18" charset="0"/>
                <a:ea typeface="Times New Roman" panose="02020603050405020304" pitchFamily="18" charset="0"/>
              </a:rPr>
              <a:t>B. </a:t>
            </a:r>
            <a:r>
              <a:rPr lang="en-US" sz="1600" kern="0" dirty="0">
                <a:solidFill>
                  <a:srgbClr val="000000"/>
                </a:solidFill>
                <a:effectLst/>
                <a:latin typeface="Times New Roman" panose="02020603050405020304" pitchFamily="18" charset="0"/>
                <a:ea typeface="Times New Roman" panose="02020603050405020304" pitchFamily="18" charset="0"/>
              </a:rPr>
              <a:t>Presence of nine (or more) of the following symptoms from any of the five categories of intrusion, negative mood,     </a:t>
            </a:r>
          </a:p>
          <a:p>
            <a:pPr marL="0" indent="0">
              <a:buNone/>
            </a:pPr>
            <a:r>
              <a:rPr lang="en-US" sz="1600" kern="0" dirty="0">
                <a:solidFill>
                  <a:srgbClr val="000000"/>
                </a:solidFill>
                <a:latin typeface="Times New Roman" panose="02020603050405020304" pitchFamily="18" charset="0"/>
                <a:ea typeface="Times New Roman" panose="02020603050405020304" pitchFamily="18" charset="0"/>
              </a:rPr>
              <a:t>    </a:t>
            </a:r>
            <a:r>
              <a:rPr lang="en-US" sz="1600" kern="0" dirty="0">
                <a:solidFill>
                  <a:srgbClr val="000000"/>
                </a:solidFill>
                <a:effectLst/>
                <a:latin typeface="Times New Roman" panose="02020603050405020304" pitchFamily="18" charset="0"/>
                <a:ea typeface="Times New Roman" panose="02020603050405020304" pitchFamily="18" charset="0"/>
              </a:rPr>
              <a:t>dissociation, avoidance, and arousal, beginning or worsening after the </a:t>
            </a:r>
            <a:r>
              <a:rPr lang="en-US" sz="1600" b="1" kern="0" dirty="0">
                <a:solidFill>
                  <a:srgbClr val="000000"/>
                </a:solidFill>
                <a:effectLst/>
                <a:latin typeface="Times New Roman" panose="02020603050405020304" pitchFamily="18" charset="0"/>
                <a:ea typeface="Times New Roman" panose="02020603050405020304" pitchFamily="18" charset="0"/>
              </a:rPr>
              <a:t>traumatic</a:t>
            </a:r>
            <a:r>
              <a:rPr lang="en-US" sz="1600" kern="0" dirty="0">
                <a:solidFill>
                  <a:srgbClr val="000000"/>
                </a:solidFill>
                <a:effectLst/>
                <a:latin typeface="Times New Roman" panose="02020603050405020304" pitchFamily="18" charset="0"/>
                <a:ea typeface="Times New Roman" panose="02020603050405020304" pitchFamily="18" charset="0"/>
              </a:rPr>
              <a:t> event(s) occurred:</a:t>
            </a:r>
            <a:endParaRPr lang="en-US" sz="3600" dirty="0"/>
          </a:p>
        </p:txBody>
      </p:sp>
    </p:spTree>
    <p:extLst>
      <p:ext uri="{BB962C8B-B14F-4D97-AF65-F5344CB8AC3E}">
        <p14:creationId xmlns:p14="http://schemas.microsoft.com/office/powerpoint/2010/main" val="3257906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8DAC0-194C-2E79-786A-32741EED8616}"/>
              </a:ext>
            </a:extLst>
          </p:cNvPr>
          <p:cNvSpPr>
            <a:spLocks noGrp="1"/>
          </p:cNvSpPr>
          <p:nvPr>
            <p:ph type="title"/>
          </p:nvPr>
        </p:nvSpPr>
        <p:spPr/>
        <p:txBody>
          <a:bodyPr/>
          <a:lstStyle/>
          <a:p>
            <a:r>
              <a:rPr lang="en-US" dirty="0"/>
              <a:t>Intrusion Symptoms</a:t>
            </a:r>
          </a:p>
        </p:txBody>
      </p:sp>
      <p:sp>
        <p:nvSpPr>
          <p:cNvPr id="3" name="Content Placeholder 2">
            <a:extLst>
              <a:ext uri="{FF2B5EF4-FFF2-40B4-BE49-F238E27FC236}">
                <a16:creationId xmlns:a16="http://schemas.microsoft.com/office/drawing/2014/main" id="{1A7B66FB-F642-3FC3-5673-D59D57142FAC}"/>
              </a:ext>
            </a:extLst>
          </p:cNvPr>
          <p:cNvSpPr>
            <a:spLocks noGrp="1"/>
          </p:cNvSpPr>
          <p:nvPr>
            <p:ph idx="1"/>
          </p:nvPr>
        </p:nvSpPr>
        <p:spPr>
          <a:xfrm>
            <a:off x="838200" y="1825625"/>
            <a:ext cx="10515600" cy="4227856"/>
          </a:xfrm>
        </p:spPr>
        <p:txBody>
          <a:bodyPr>
            <a:normAutofit lnSpcReduction="10000"/>
          </a:bodyPr>
          <a:lstStyle/>
          <a:p>
            <a:pPr marL="0" marR="121920" indent="0">
              <a:lnSpc>
                <a:spcPct val="15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Recurrent, involuntary, and intrusive distressing memories of the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traumatic</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event(s).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children, repetitive play may occur in which themes or aspects of the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traumatic</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event(s) are expressed.</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121920" indent="0">
              <a:lnSpc>
                <a:spcPct val="15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Recurrent distressing dreams in which the content and/or affect of the dream are related to the event(s).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children, there may be frightening dreams without recognizable content.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121920" indent="0">
              <a:lnSpc>
                <a:spcPct val="15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Dissociative reactions (e.g., flashbacks), during which the individual feels or acts as if the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traumatic</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event(s) were recurring. Such reactions may occur on a continuum, with the most extreme expression being a complete loss of awareness of present surroundings.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children, trauma-specific reenactment may occur in play.</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800" kern="0" dirty="0">
                <a:solidFill>
                  <a:srgbClr val="000000"/>
                </a:solidFill>
                <a:effectLst/>
                <a:latin typeface="Times New Roman" panose="02020603050405020304" pitchFamily="18" charset="0"/>
                <a:ea typeface="Times New Roman" panose="02020603050405020304" pitchFamily="18" charset="0"/>
              </a:rPr>
              <a:t>4. Intense or prolonged psychological distress or marked physiological reactions in response to internal or external cues that symbolize or resemble an aspect of the </a:t>
            </a:r>
            <a:r>
              <a:rPr lang="en-US" sz="1800" b="1" kern="0" dirty="0">
                <a:solidFill>
                  <a:srgbClr val="000000"/>
                </a:solidFill>
                <a:effectLst/>
                <a:latin typeface="Times New Roman" panose="02020603050405020304" pitchFamily="18" charset="0"/>
                <a:ea typeface="Times New Roman" panose="02020603050405020304" pitchFamily="18" charset="0"/>
              </a:rPr>
              <a:t>traumatic</a:t>
            </a:r>
            <a:r>
              <a:rPr lang="en-US" sz="1800" kern="0" dirty="0">
                <a:solidFill>
                  <a:srgbClr val="000000"/>
                </a:solidFill>
                <a:effectLst/>
                <a:latin typeface="Times New Roman" panose="02020603050405020304" pitchFamily="18" charset="0"/>
                <a:ea typeface="Times New Roman" panose="02020603050405020304" pitchFamily="18" charset="0"/>
              </a:rPr>
              <a:t> event(s).</a:t>
            </a:r>
            <a:endParaRPr lang="en-US" dirty="0"/>
          </a:p>
        </p:txBody>
      </p:sp>
    </p:spTree>
    <p:extLst>
      <p:ext uri="{BB962C8B-B14F-4D97-AF65-F5344CB8AC3E}">
        <p14:creationId xmlns:p14="http://schemas.microsoft.com/office/powerpoint/2010/main" val="35959699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5221B-303B-842E-389E-37F8116F49C3}"/>
              </a:ext>
            </a:extLst>
          </p:cNvPr>
          <p:cNvSpPr>
            <a:spLocks noGrp="1"/>
          </p:cNvSpPr>
          <p:nvPr>
            <p:ph type="title"/>
          </p:nvPr>
        </p:nvSpPr>
        <p:spPr/>
        <p:txBody>
          <a:bodyPr>
            <a:normAutofit/>
          </a:bodyPr>
          <a:lstStyle/>
          <a:p>
            <a:r>
              <a:rPr lang="en-US" sz="2800" dirty="0"/>
              <a:t>Negative Mood</a:t>
            </a:r>
          </a:p>
        </p:txBody>
      </p:sp>
      <p:sp>
        <p:nvSpPr>
          <p:cNvPr id="3" name="Content Placeholder 2">
            <a:extLst>
              <a:ext uri="{FF2B5EF4-FFF2-40B4-BE49-F238E27FC236}">
                <a16:creationId xmlns:a16="http://schemas.microsoft.com/office/drawing/2014/main" id="{35FCB2E7-A0BF-0E1F-0B36-BA17A6377A6F}"/>
              </a:ext>
            </a:extLst>
          </p:cNvPr>
          <p:cNvSpPr>
            <a:spLocks noGrp="1"/>
          </p:cNvSpPr>
          <p:nvPr>
            <p:ph idx="1"/>
          </p:nvPr>
        </p:nvSpPr>
        <p:spPr>
          <a:xfrm>
            <a:off x="838200" y="1828799"/>
            <a:ext cx="10515600" cy="3946947"/>
          </a:xfrm>
        </p:spPr>
        <p:txBody>
          <a:bodyPr/>
          <a:lstStyle/>
          <a:p>
            <a:pPr marL="0" marR="121920" indent="0">
              <a:lnSpc>
                <a:spcPct val="15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Persistent inability to experience positive emotions (e.g., inability to experience happiness, satisfaction, or loving feelings).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1660"/>
              </a:spcBef>
              <a:spcAft>
                <a:spcPts val="830"/>
              </a:spcAft>
              <a:buNone/>
            </a:pPr>
            <a:r>
              <a:rPr lang="en-US" dirty="0"/>
              <a:t>Dissociative Symptoms</a:t>
            </a:r>
          </a:p>
          <a:p>
            <a:pPr marL="0" marR="121920" indent="0">
              <a:lnSpc>
                <a:spcPct val="15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An altered sense of the reality of one’s surroundings or oneself (e.g., seeing oneself from another’s perspective, being in a daze, time slowing).</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121920" indent="0">
              <a:lnSpc>
                <a:spcPct val="15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 Inability to remember an important aspect of the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traumatic</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event(s) (typically due to dissociative amnesia and not to other factors, such as head injury, alcohol, or drugs).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dirty="0"/>
          </a:p>
        </p:txBody>
      </p:sp>
    </p:spTree>
    <p:extLst>
      <p:ext uri="{BB962C8B-B14F-4D97-AF65-F5344CB8AC3E}">
        <p14:creationId xmlns:p14="http://schemas.microsoft.com/office/powerpoint/2010/main" val="40948020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DF802-BF7C-933E-B3F6-7229BF1BBC54}"/>
              </a:ext>
            </a:extLst>
          </p:cNvPr>
          <p:cNvSpPr>
            <a:spLocks noGrp="1"/>
          </p:cNvSpPr>
          <p:nvPr>
            <p:ph type="title"/>
          </p:nvPr>
        </p:nvSpPr>
        <p:spPr/>
        <p:txBody>
          <a:bodyPr>
            <a:normAutofit/>
          </a:bodyPr>
          <a:lstStyle/>
          <a:p>
            <a:r>
              <a:rPr lang="en-US" sz="2800" dirty="0"/>
              <a:t>Avoidance Symptoms</a:t>
            </a:r>
          </a:p>
        </p:txBody>
      </p:sp>
      <p:sp>
        <p:nvSpPr>
          <p:cNvPr id="3" name="Content Placeholder 2">
            <a:extLst>
              <a:ext uri="{FF2B5EF4-FFF2-40B4-BE49-F238E27FC236}">
                <a16:creationId xmlns:a16="http://schemas.microsoft.com/office/drawing/2014/main" id="{49577C04-0CD2-35A4-5BD6-89A77AFC46B2}"/>
              </a:ext>
            </a:extLst>
          </p:cNvPr>
          <p:cNvSpPr>
            <a:spLocks noGrp="1"/>
          </p:cNvSpPr>
          <p:nvPr>
            <p:ph idx="1"/>
          </p:nvPr>
        </p:nvSpPr>
        <p:spPr/>
        <p:txBody>
          <a:bodyPr/>
          <a:lstStyle/>
          <a:p>
            <a:pPr marL="0" marR="121920">
              <a:lnSpc>
                <a:spcPct val="200000"/>
              </a:lnSpc>
              <a:spcBef>
                <a:spcPts val="0"/>
              </a:spcBef>
              <a:spcAft>
                <a:spcPts val="0"/>
              </a:spcAf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 Efforts to avoid distressing memories, thoughts, or feelings about or closely associated with the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traumatic</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event(s).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121920">
              <a:lnSpc>
                <a:spcPct val="200000"/>
              </a:lnSpc>
              <a:spcBef>
                <a:spcPts val="0"/>
              </a:spcBef>
              <a:spcAft>
                <a:spcPts val="0"/>
              </a:spcAf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 Efforts to avoid external reminders (e.g., people, places, conversations, activities, objects, situations) that arouse distressing memories, thoughts, or feelings about or closely associated with the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traumatic</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event(s).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200000"/>
              </a:lnSpc>
              <a:buNone/>
            </a:pPr>
            <a:endParaRPr lang="en-US" dirty="0"/>
          </a:p>
        </p:txBody>
      </p:sp>
    </p:spTree>
    <p:extLst>
      <p:ext uri="{BB962C8B-B14F-4D97-AF65-F5344CB8AC3E}">
        <p14:creationId xmlns:p14="http://schemas.microsoft.com/office/powerpoint/2010/main" val="18746389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EECBF-E16B-D9A3-ED1F-AD98BB2BA8DF}"/>
              </a:ext>
            </a:extLst>
          </p:cNvPr>
          <p:cNvSpPr>
            <a:spLocks noGrp="1"/>
          </p:cNvSpPr>
          <p:nvPr>
            <p:ph type="title"/>
          </p:nvPr>
        </p:nvSpPr>
        <p:spPr>
          <a:xfrm>
            <a:off x="838200" y="962285"/>
            <a:ext cx="10515600" cy="745218"/>
          </a:xfrm>
        </p:spPr>
        <p:txBody>
          <a:bodyPr>
            <a:normAutofit/>
          </a:bodyPr>
          <a:lstStyle/>
          <a:p>
            <a:r>
              <a:rPr lang="en-US" sz="2800" dirty="0"/>
              <a:t>Arousal Symptoms</a:t>
            </a:r>
          </a:p>
        </p:txBody>
      </p:sp>
      <p:sp>
        <p:nvSpPr>
          <p:cNvPr id="3" name="Content Placeholder 2">
            <a:extLst>
              <a:ext uri="{FF2B5EF4-FFF2-40B4-BE49-F238E27FC236}">
                <a16:creationId xmlns:a16="http://schemas.microsoft.com/office/drawing/2014/main" id="{2B42D706-DD93-4587-F777-D797099267BC}"/>
              </a:ext>
            </a:extLst>
          </p:cNvPr>
          <p:cNvSpPr>
            <a:spLocks noGrp="1"/>
          </p:cNvSpPr>
          <p:nvPr>
            <p:ph idx="1"/>
          </p:nvPr>
        </p:nvSpPr>
        <p:spPr/>
        <p:txBody>
          <a:bodyPr/>
          <a:lstStyle/>
          <a:p>
            <a:pPr marL="0" marR="121920" indent="0">
              <a:lnSpc>
                <a:spcPct val="20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 Sleep disturbance (e.g., difficulty falling or staying asleep, restless sleep).</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121920" indent="0">
              <a:lnSpc>
                <a:spcPct val="20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11. Irritable behavior and angry outbursts (with little or no provocation), typically expressed as verbal or physical aggression toward people or objects.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121920" indent="0">
              <a:lnSpc>
                <a:spcPct val="20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 Hypervigilance.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121920" indent="0">
              <a:lnSpc>
                <a:spcPct val="200000"/>
              </a:lnSpc>
              <a:spcBef>
                <a:spcPts val="0"/>
              </a:spcBef>
              <a:spcAft>
                <a:spcPts val="0"/>
              </a:spcAft>
              <a:buNone/>
              <a:tabLst>
                <a:tab pos="464820" algn="l"/>
              </a:tabLst>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 Problems with concentration.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121920" indent="0">
              <a:lnSpc>
                <a:spcPct val="20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14. Exaggerated startle response.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200000"/>
              </a:lnSpc>
              <a:buNone/>
            </a:pPr>
            <a:endParaRPr lang="en-US" dirty="0"/>
          </a:p>
        </p:txBody>
      </p:sp>
    </p:spTree>
    <p:extLst>
      <p:ext uri="{BB962C8B-B14F-4D97-AF65-F5344CB8AC3E}">
        <p14:creationId xmlns:p14="http://schemas.microsoft.com/office/powerpoint/2010/main" val="25158425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454CD-281B-0E50-BACF-558777724619}"/>
              </a:ext>
            </a:extLst>
          </p:cNvPr>
          <p:cNvSpPr>
            <a:spLocks noGrp="1"/>
          </p:cNvSpPr>
          <p:nvPr>
            <p:ph type="title"/>
          </p:nvPr>
        </p:nvSpPr>
        <p:spPr/>
        <p:txBody>
          <a:bodyPr/>
          <a:lstStyle/>
          <a:p>
            <a:r>
              <a:rPr lang="en-US" dirty="0"/>
              <a:t>Important to note</a:t>
            </a:r>
          </a:p>
        </p:txBody>
      </p:sp>
      <p:sp>
        <p:nvSpPr>
          <p:cNvPr id="3" name="Content Placeholder 2">
            <a:extLst>
              <a:ext uri="{FF2B5EF4-FFF2-40B4-BE49-F238E27FC236}">
                <a16:creationId xmlns:a16="http://schemas.microsoft.com/office/drawing/2014/main" id="{BACCD6D5-EEE4-3D32-EE7C-C626F0586C60}"/>
              </a:ext>
            </a:extLst>
          </p:cNvPr>
          <p:cNvSpPr>
            <a:spLocks noGrp="1"/>
          </p:cNvSpPr>
          <p:nvPr>
            <p:ph idx="1"/>
          </p:nvPr>
        </p:nvSpPr>
        <p:spPr/>
        <p:txBody>
          <a:bodyPr>
            <a:normAutofit lnSpcReduction="10000"/>
          </a:bodyPr>
          <a:lstStyle/>
          <a:p>
            <a:pPr marL="0" marR="121920" indent="0">
              <a:lnSpc>
                <a:spcPct val="15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   Duration of the disturbance (symptoms in Criterion B) is 3 days to 1 month after trauma exposure.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Symptoms typically begin immediately after the trauma, but persistence for at least 3 days and up to a month is needed to meet </a:t>
            </a: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disorder</a:t>
            </a: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criteria.</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121920" indent="0">
              <a:lnSpc>
                <a:spcPct val="150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  The disturbance causes clinically significant distress or impairment in social, occupational, or other important areas of functioning.</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800" kern="0" dirty="0">
                <a:solidFill>
                  <a:srgbClr val="000000"/>
                </a:solidFill>
                <a:effectLst/>
                <a:latin typeface="Times New Roman" panose="02020603050405020304" pitchFamily="18" charset="0"/>
                <a:ea typeface="Times New Roman" panose="02020603050405020304" pitchFamily="18" charset="0"/>
              </a:rPr>
              <a:t>E.   The disturbance is not attributable to the physiological effects of a substance (e.g., medication or alcohol) or another medical condition (e.g., mild </a:t>
            </a:r>
            <a:r>
              <a:rPr lang="en-US" sz="1800" b="1" kern="0" dirty="0">
                <a:solidFill>
                  <a:srgbClr val="000000"/>
                </a:solidFill>
                <a:effectLst/>
                <a:latin typeface="Times New Roman" panose="02020603050405020304" pitchFamily="18" charset="0"/>
                <a:ea typeface="Times New Roman" panose="02020603050405020304" pitchFamily="18" charset="0"/>
              </a:rPr>
              <a:t>traumatic</a:t>
            </a:r>
            <a:r>
              <a:rPr lang="en-US" sz="1800" kern="0" dirty="0">
                <a:solidFill>
                  <a:srgbClr val="000000"/>
                </a:solidFill>
                <a:effectLst/>
                <a:latin typeface="Times New Roman" panose="02020603050405020304" pitchFamily="18" charset="0"/>
                <a:ea typeface="Times New Roman" panose="02020603050405020304" pitchFamily="18" charset="0"/>
              </a:rPr>
              <a:t> brain injury) and is not better explained by brief psychotic </a:t>
            </a:r>
            <a:r>
              <a:rPr lang="en-US" sz="1800" b="1" kern="0" dirty="0">
                <a:solidFill>
                  <a:srgbClr val="000000"/>
                </a:solidFill>
                <a:effectLst/>
                <a:latin typeface="Times New Roman" panose="02020603050405020304" pitchFamily="18" charset="0"/>
                <a:ea typeface="Times New Roman" panose="02020603050405020304" pitchFamily="18" charset="0"/>
              </a:rPr>
              <a:t>disorder</a:t>
            </a:r>
            <a:r>
              <a:rPr lang="en-US" sz="1800" kern="0" dirty="0">
                <a:solidFill>
                  <a:srgbClr val="000000"/>
                </a:solidFill>
                <a:effectLst/>
                <a:latin typeface="Times New Roman" panose="02020603050405020304" pitchFamily="18" charset="0"/>
                <a:ea typeface="Times New Roman" panose="02020603050405020304" pitchFamily="18" charset="0"/>
              </a:rPr>
              <a:t>.</a:t>
            </a:r>
            <a:endParaRPr lang="en-US" dirty="0"/>
          </a:p>
        </p:txBody>
      </p:sp>
    </p:spTree>
    <p:extLst>
      <p:ext uri="{BB962C8B-B14F-4D97-AF65-F5344CB8AC3E}">
        <p14:creationId xmlns:p14="http://schemas.microsoft.com/office/powerpoint/2010/main" val="26152927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9B50B6C-7D8B-0F53-1D73-0C4B3633ECB4}"/>
              </a:ext>
            </a:extLst>
          </p:cNvPr>
          <p:cNvSpPr>
            <a:spLocks noGrp="1"/>
          </p:cNvSpPr>
          <p:nvPr>
            <p:ph type="title"/>
          </p:nvPr>
        </p:nvSpPr>
        <p:spPr/>
        <p:txBody>
          <a:bodyPr/>
          <a:lstStyle/>
          <a:p>
            <a:pPr algn="ctr"/>
            <a:r>
              <a:rPr lang="en-US" dirty="0"/>
              <a:t>Differences between </a:t>
            </a:r>
            <a:r>
              <a:rPr lang="en-US" dirty="0" err="1"/>
              <a:t>ptsd</a:t>
            </a:r>
            <a:r>
              <a:rPr lang="en-US" dirty="0"/>
              <a:t> and </a:t>
            </a:r>
            <a:r>
              <a:rPr lang="en-US" dirty="0" err="1"/>
              <a:t>asd</a:t>
            </a:r>
            <a:r>
              <a:rPr lang="en-US" dirty="0"/>
              <a:t> </a:t>
            </a:r>
          </a:p>
        </p:txBody>
      </p:sp>
      <p:sp>
        <p:nvSpPr>
          <p:cNvPr id="8" name="Text Placeholder 7">
            <a:extLst>
              <a:ext uri="{FF2B5EF4-FFF2-40B4-BE49-F238E27FC236}">
                <a16:creationId xmlns:a16="http://schemas.microsoft.com/office/drawing/2014/main" id="{08D93317-D3AD-6442-3F9E-918E246CB3C2}"/>
              </a:ext>
            </a:extLst>
          </p:cNvPr>
          <p:cNvSpPr>
            <a:spLocks noGrp="1"/>
          </p:cNvSpPr>
          <p:nvPr>
            <p:ph type="body" idx="1"/>
          </p:nvPr>
        </p:nvSpPr>
        <p:spPr/>
        <p:txBody>
          <a:bodyPr/>
          <a:lstStyle/>
          <a:p>
            <a:r>
              <a:rPr lang="en-US" dirty="0" err="1"/>
              <a:t>Asd</a:t>
            </a:r>
            <a:r>
              <a:rPr lang="en-US" dirty="0"/>
              <a:t> </a:t>
            </a:r>
          </a:p>
        </p:txBody>
      </p:sp>
      <p:sp>
        <p:nvSpPr>
          <p:cNvPr id="9" name="Content Placeholder 8">
            <a:extLst>
              <a:ext uri="{FF2B5EF4-FFF2-40B4-BE49-F238E27FC236}">
                <a16:creationId xmlns:a16="http://schemas.microsoft.com/office/drawing/2014/main" id="{435DA75A-6A39-C7FC-1CA2-90105708EE7E}"/>
              </a:ext>
            </a:extLst>
          </p:cNvPr>
          <p:cNvSpPr>
            <a:spLocks noGrp="1"/>
          </p:cNvSpPr>
          <p:nvPr>
            <p:ph sz="half" idx="2"/>
          </p:nvPr>
        </p:nvSpPr>
        <p:spPr/>
        <p:txBody>
          <a:bodyPr/>
          <a:lstStyle/>
          <a:p>
            <a:r>
              <a:rPr lang="en-US" dirty="0"/>
              <a:t>Resolves 2days to  4 weeks </a:t>
            </a:r>
          </a:p>
          <a:p>
            <a:r>
              <a:rPr lang="en-US" dirty="0"/>
              <a:t>Require 9-14 symptoms from 5 categories </a:t>
            </a:r>
          </a:p>
          <a:p>
            <a:r>
              <a:rPr lang="en-US" dirty="0"/>
              <a:t>Transient disorder (last for a short time)</a:t>
            </a:r>
          </a:p>
          <a:p>
            <a:r>
              <a:rPr lang="en-US" dirty="0"/>
              <a:t>Lead to serious health problems in short term </a:t>
            </a:r>
          </a:p>
        </p:txBody>
      </p:sp>
      <p:sp>
        <p:nvSpPr>
          <p:cNvPr id="10" name="Text Placeholder 9">
            <a:extLst>
              <a:ext uri="{FF2B5EF4-FFF2-40B4-BE49-F238E27FC236}">
                <a16:creationId xmlns:a16="http://schemas.microsoft.com/office/drawing/2014/main" id="{C946182A-2DB5-0D8E-66E1-3535E191C2C5}"/>
              </a:ext>
            </a:extLst>
          </p:cNvPr>
          <p:cNvSpPr>
            <a:spLocks noGrp="1"/>
          </p:cNvSpPr>
          <p:nvPr>
            <p:ph type="body" sz="quarter" idx="3"/>
          </p:nvPr>
        </p:nvSpPr>
        <p:spPr/>
        <p:txBody>
          <a:bodyPr/>
          <a:lstStyle/>
          <a:p>
            <a:r>
              <a:rPr lang="en-US" dirty="0" err="1"/>
              <a:t>Ptsd</a:t>
            </a:r>
            <a:r>
              <a:rPr lang="en-US" dirty="0"/>
              <a:t> </a:t>
            </a:r>
          </a:p>
        </p:txBody>
      </p:sp>
      <p:sp>
        <p:nvSpPr>
          <p:cNvPr id="11" name="Content Placeholder 10">
            <a:extLst>
              <a:ext uri="{FF2B5EF4-FFF2-40B4-BE49-F238E27FC236}">
                <a16:creationId xmlns:a16="http://schemas.microsoft.com/office/drawing/2014/main" id="{FA9933E6-CF0D-F989-D6BE-FFE7E42F3963}"/>
              </a:ext>
            </a:extLst>
          </p:cNvPr>
          <p:cNvSpPr>
            <a:spLocks noGrp="1"/>
          </p:cNvSpPr>
          <p:nvPr>
            <p:ph sz="quarter" idx="4"/>
          </p:nvPr>
        </p:nvSpPr>
        <p:spPr/>
        <p:txBody>
          <a:bodyPr/>
          <a:lstStyle/>
          <a:p>
            <a:r>
              <a:rPr lang="en-US" dirty="0"/>
              <a:t>Continues beyond 4 weeks </a:t>
            </a:r>
          </a:p>
          <a:p>
            <a:r>
              <a:rPr lang="en-US" dirty="0"/>
              <a:t>Dissociation is  good predicator of PTSD from the categories</a:t>
            </a:r>
          </a:p>
          <a:p>
            <a:r>
              <a:rPr lang="en-US" dirty="0"/>
              <a:t>Primary feature of an individual’s </a:t>
            </a:r>
            <a:r>
              <a:rPr lang="en-US" dirty="0" err="1"/>
              <a:t>lif</a:t>
            </a:r>
            <a:endParaRPr lang="en-US" dirty="0"/>
          </a:p>
          <a:p>
            <a:r>
              <a:rPr lang="en-US" dirty="0"/>
              <a:t>Leads t serious mental health problems in the long term    </a:t>
            </a:r>
          </a:p>
        </p:txBody>
      </p:sp>
    </p:spTree>
    <p:extLst>
      <p:ext uri="{BB962C8B-B14F-4D97-AF65-F5344CB8AC3E}">
        <p14:creationId xmlns:p14="http://schemas.microsoft.com/office/powerpoint/2010/main" val="22277159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4B05D-6466-1C78-5209-2E5AABEEE6E7}"/>
              </a:ext>
            </a:extLst>
          </p:cNvPr>
          <p:cNvSpPr>
            <a:spLocks noGrp="1"/>
          </p:cNvSpPr>
          <p:nvPr>
            <p:ph type="title"/>
          </p:nvPr>
        </p:nvSpPr>
        <p:spPr/>
        <p:txBody>
          <a:bodyPr/>
          <a:lstStyle/>
          <a:p>
            <a:r>
              <a:rPr lang="en-US" dirty="0"/>
              <a:t>TIMING OF PTSD SYMPTOMS </a:t>
            </a:r>
          </a:p>
        </p:txBody>
      </p:sp>
      <p:sp>
        <p:nvSpPr>
          <p:cNvPr id="3" name="Content Placeholder 2">
            <a:extLst>
              <a:ext uri="{FF2B5EF4-FFF2-40B4-BE49-F238E27FC236}">
                <a16:creationId xmlns:a16="http://schemas.microsoft.com/office/drawing/2014/main" id="{1393C987-4CCA-7034-311B-4D3DA9E62EEC}"/>
              </a:ext>
            </a:extLst>
          </p:cNvPr>
          <p:cNvSpPr>
            <a:spLocks noGrp="1"/>
          </p:cNvSpPr>
          <p:nvPr>
            <p:ph idx="1"/>
          </p:nvPr>
        </p:nvSpPr>
        <p:spPr/>
        <p:txBody>
          <a:bodyPr>
            <a:normAutofit lnSpcReduction="10000"/>
          </a:bodyPr>
          <a:lstStyle/>
          <a:p>
            <a:r>
              <a:rPr lang="en-US" dirty="0"/>
              <a:t>Usually begins within 3 months in adulthood but delays can occur for months and years</a:t>
            </a:r>
          </a:p>
          <a:p>
            <a:r>
              <a:rPr lang="en-US" dirty="0"/>
              <a:t>Some people can have minimal symptoms but can experience a crisis later in life </a:t>
            </a:r>
          </a:p>
          <a:p>
            <a:r>
              <a:rPr lang="en-US" dirty="0"/>
              <a:t>Trauma can appear suddenly even without a conscious memory of the original trauma or without triggers (</a:t>
            </a:r>
            <a:r>
              <a:rPr lang="en-US" dirty="0" err="1"/>
              <a:t>e.g</a:t>
            </a:r>
            <a:r>
              <a:rPr lang="en-US" dirty="0"/>
              <a:t>  ACES in adults like watching a child being beaten)</a:t>
            </a:r>
          </a:p>
          <a:p>
            <a:r>
              <a:rPr lang="en-US" dirty="0"/>
              <a:t>Other triggers include going to the place of trauma, memorials, related stories, some time even when life has stabilized (common with veterans and SUD clients in recovery, natural disasters like floods)</a:t>
            </a:r>
          </a:p>
          <a:p>
            <a:pPr marL="0" indent="0">
              <a:buNone/>
            </a:pPr>
            <a:r>
              <a:rPr lang="en-US" dirty="0"/>
              <a:t>NB: Culture can hinder the survivors from sharing about their PTSD experiences </a:t>
            </a:r>
          </a:p>
        </p:txBody>
      </p:sp>
    </p:spTree>
    <p:extLst>
      <p:ext uri="{BB962C8B-B14F-4D97-AF65-F5344CB8AC3E}">
        <p14:creationId xmlns:p14="http://schemas.microsoft.com/office/powerpoint/2010/main" val="4800818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6BDAF-D316-DEF8-682E-3B8EA397ABD4}"/>
              </a:ext>
            </a:extLst>
          </p:cNvPr>
          <p:cNvSpPr>
            <a:spLocks noGrp="1"/>
          </p:cNvSpPr>
          <p:nvPr>
            <p:ph type="title"/>
          </p:nvPr>
        </p:nvSpPr>
        <p:spPr/>
        <p:txBody>
          <a:bodyPr>
            <a:normAutofit fontScale="90000"/>
          </a:bodyPr>
          <a:lstStyle/>
          <a:p>
            <a:r>
              <a:rPr lang="en-US" dirty="0"/>
              <a:t>EXHIBIT 1.3-5 IDC -10 DIAGNOSTIC  CRITERIA FOR PTSD</a:t>
            </a:r>
            <a:br>
              <a:rPr lang="en-US" dirty="0"/>
            </a:br>
            <a:endParaRPr lang="en-US" dirty="0"/>
          </a:p>
        </p:txBody>
      </p:sp>
      <p:sp>
        <p:nvSpPr>
          <p:cNvPr id="3" name="Content Placeholder 2">
            <a:extLst>
              <a:ext uri="{FF2B5EF4-FFF2-40B4-BE49-F238E27FC236}">
                <a16:creationId xmlns:a16="http://schemas.microsoft.com/office/drawing/2014/main" id="{771419F4-7E86-C210-852C-5EF09FE78500}"/>
              </a:ext>
            </a:extLst>
          </p:cNvPr>
          <p:cNvSpPr>
            <a:spLocks noGrp="1"/>
          </p:cNvSpPr>
          <p:nvPr>
            <p:ph idx="1"/>
          </p:nvPr>
        </p:nvSpPr>
        <p:spPr/>
        <p:txBody>
          <a:bodyPr/>
          <a:lstStyle/>
          <a:p>
            <a:pPr marL="457200" indent="-457200">
              <a:buAutoNum type="alphaUcPeriod"/>
            </a:pPr>
            <a:r>
              <a:rPr lang="en-US" dirty="0"/>
              <a:t>EXPOSURE (stressful event –long or short term with likely pervasive distress</a:t>
            </a:r>
          </a:p>
          <a:p>
            <a:pPr marL="457200" indent="-457200">
              <a:buAutoNum type="alphaUcPeriod"/>
            </a:pPr>
            <a:r>
              <a:rPr lang="en-US" dirty="0"/>
              <a:t>Persistent remembering with triggers </a:t>
            </a:r>
          </a:p>
          <a:p>
            <a:pPr marL="457200" indent="-457200">
              <a:buAutoNum type="alphaUcPeriod"/>
            </a:pPr>
            <a:r>
              <a:rPr lang="en-US" dirty="0"/>
              <a:t>Exhibit and actual or preferred avoidance of triggers only associated with the event </a:t>
            </a:r>
          </a:p>
          <a:p>
            <a:pPr marL="457200" indent="-457200">
              <a:buAutoNum type="alphaUcPeriod"/>
            </a:pPr>
            <a:r>
              <a:rPr lang="en-US" dirty="0"/>
              <a:t>Either of inability to recall aspects of the event or 2 persistent arousal symptoms </a:t>
            </a:r>
          </a:p>
          <a:p>
            <a:pPr marL="457200" indent="-457200">
              <a:buAutoNum type="alphaUcPeriod"/>
            </a:pPr>
            <a:r>
              <a:rPr lang="en-US" dirty="0"/>
              <a:t>Criteria B, c and D must all be met within 6 months of the stressful event or at the end of the period of stress (at times including delayed trauma with clear specifications)</a:t>
            </a:r>
          </a:p>
          <a:p>
            <a:pPr marL="457200" indent="-457200">
              <a:buAutoNum type="alphaUcPeriod"/>
            </a:pPr>
            <a:endParaRPr lang="en-US" dirty="0"/>
          </a:p>
          <a:p>
            <a:pPr marL="457200" indent="-457200">
              <a:buAutoNum type="alphaUcPeriod"/>
            </a:pPr>
            <a:endParaRPr lang="en-US" dirty="0"/>
          </a:p>
          <a:p>
            <a:endParaRPr lang="en-US" dirty="0"/>
          </a:p>
        </p:txBody>
      </p:sp>
    </p:spTree>
    <p:extLst>
      <p:ext uri="{BB962C8B-B14F-4D97-AF65-F5344CB8AC3E}">
        <p14:creationId xmlns:p14="http://schemas.microsoft.com/office/powerpoint/2010/main" val="15654067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50B9B-10D8-92D5-061A-78F815F7C928}"/>
              </a:ext>
            </a:extLst>
          </p:cNvPr>
          <p:cNvSpPr>
            <a:spLocks noGrp="1"/>
          </p:cNvSpPr>
          <p:nvPr>
            <p:ph type="title"/>
          </p:nvPr>
        </p:nvSpPr>
        <p:spPr/>
        <p:txBody>
          <a:bodyPr/>
          <a:lstStyle/>
          <a:p>
            <a:r>
              <a:rPr lang="en-US" dirty="0"/>
              <a:t>Other trauma related and co-occurring disorders </a:t>
            </a:r>
          </a:p>
        </p:txBody>
      </p:sp>
      <p:sp>
        <p:nvSpPr>
          <p:cNvPr id="3" name="Content Placeholder 2">
            <a:extLst>
              <a:ext uri="{FF2B5EF4-FFF2-40B4-BE49-F238E27FC236}">
                <a16:creationId xmlns:a16="http://schemas.microsoft.com/office/drawing/2014/main" id="{ECCB2425-EF2D-A65D-EBDF-02E1ABD2550B}"/>
              </a:ext>
            </a:extLst>
          </p:cNvPr>
          <p:cNvSpPr>
            <a:spLocks noGrp="1"/>
          </p:cNvSpPr>
          <p:nvPr>
            <p:ph idx="1"/>
          </p:nvPr>
        </p:nvSpPr>
        <p:spPr/>
        <p:txBody>
          <a:bodyPr/>
          <a:lstStyle/>
          <a:p>
            <a:r>
              <a:rPr lang="en-US" dirty="0"/>
              <a:t>MOOD AND ANXIETY DISORDERS</a:t>
            </a:r>
          </a:p>
          <a:p>
            <a:r>
              <a:rPr lang="en-US" dirty="0"/>
              <a:t>SUBSTANCE USE </a:t>
            </a:r>
          </a:p>
          <a:p>
            <a:r>
              <a:rPr lang="en-US" dirty="0"/>
              <a:t>PERSONALITY DISORDER </a:t>
            </a:r>
          </a:p>
          <a:p>
            <a:r>
              <a:rPr lang="en-US" dirty="0"/>
              <a:t>PEOPLE WITH MDD (MAJOR DEPRESSIVE DISORDER)</a:t>
            </a:r>
          </a:p>
          <a:p>
            <a:endParaRPr lang="en-US" dirty="0"/>
          </a:p>
        </p:txBody>
      </p:sp>
    </p:spTree>
    <p:extLst>
      <p:ext uri="{BB962C8B-B14F-4D97-AF65-F5344CB8AC3E}">
        <p14:creationId xmlns:p14="http://schemas.microsoft.com/office/powerpoint/2010/main" val="121028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18586-C06C-1D2F-07AF-7F337C944F7B}"/>
              </a:ext>
            </a:extLst>
          </p:cNvPr>
          <p:cNvSpPr>
            <a:spLocks noGrp="1"/>
          </p:cNvSpPr>
          <p:nvPr>
            <p:ph type="title"/>
          </p:nvPr>
        </p:nvSpPr>
        <p:spPr/>
        <p:txBody>
          <a:bodyPr>
            <a:normAutofit fontScale="90000"/>
          </a:bodyPr>
          <a:lstStyle/>
          <a:p>
            <a:br>
              <a:rPr lang="en-US" dirty="0"/>
            </a:br>
            <a:r>
              <a:rPr lang="en-US" dirty="0"/>
              <a:t>SCREENING AND ASSESSMENT </a:t>
            </a:r>
            <a:br>
              <a:rPr lang="en-US" dirty="0"/>
            </a:br>
            <a:endParaRPr lang="en-US" dirty="0"/>
          </a:p>
        </p:txBody>
      </p:sp>
      <p:sp>
        <p:nvSpPr>
          <p:cNvPr id="3" name="Content Placeholder 2">
            <a:extLst>
              <a:ext uri="{FF2B5EF4-FFF2-40B4-BE49-F238E27FC236}">
                <a16:creationId xmlns:a16="http://schemas.microsoft.com/office/drawing/2014/main" id="{0E33A77C-2809-3F0D-9DCF-336F21D2A7D7}"/>
              </a:ext>
            </a:extLst>
          </p:cNvPr>
          <p:cNvSpPr>
            <a:spLocks noGrp="1"/>
          </p:cNvSpPr>
          <p:nvPr>
            <p:ph idx="1"/>
          </p:nvPr>
        </p:nvSpPr>
        <p:spPr/>
        <p:txBody>
          <a:bodyPr>
            <a:normAutofit fontScale="92500"/>
          </a:bodyPr>
          <a:lstStyle/>
          <a:p>
            <a:pPr marL="0" indent="0">
              <a:buNone/>
            </a:pPr>
            <a:r>
              <a:rPr lang="en-US" sz="2600" dirty="0">
                <a:solidFill>
                  <a:srgbClr val="FF0000"/>
                </a:solidFill>
              </a:rPr>
              <a:t>Screening </a:t>
            </a:r>
            <a:r>
              <a:rPr lang="en-US" sz="2800" dirty="0"/>
              <a:t>– consent , </a:t>
            </a:r>
          </a:p>
          <a:p>
            <a:pPr marL="0" indent="0">
              <a:buNone/>
            </a:pPr>
            <a:r>
              <a:rPr lang="en-US" sz="2800" dirty="0"/>
              <a:t>Use PTSD tools, </a:t>
            </a:r>
          </a:p>
          <a:p>
            <a:pPr marL="0" indent="0">
              <a:buNone/>
            </a:pPr>
            <a:r>
              <a:rPr lang="en-US" sz="2800" dirty="0"/>
              <a:t>NB: trauma specific, dissociative or depressive symptoms , severity or specific trauma type (ACEs, SGBV, Combat trauma), substance abuse , social support and coping styles , availability of resources , risks for self harm, suicide and violence,  health screening </a:t>
            </a:r>
          </a:p>
        </p:txBody>
      </p:sp>
    </p:spTree>
    <p:extLst>
      <p:ext uri="{BB962C8B-B14F-4D97-AF65-F5344CB8AC3E}">
        <p14:creationId xmlns:p14="http://schemas.microsoft.com/office/powerpoint/2010/main" val="32136734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55FC0-32BD-1E76-B783-870A7AEE0403}"/>
              </a:ext>
            </a:extLst>
          </p:cNvPr>
          <p:cNvSpPr>
            <a:spLocks noGrp="1"/>
          </p:cNvSpPr>
          <p:nvPr>
            <p:ph type="title"/>
          </p:nvPr>
        </p:nvSpPr>
        <p:spPr/>
        <p:txBody>
          <a:bodyPr/>
          <a:lstStyle/>
          <a:p>
            <a:r>
              <a:rPr lang="en-US" dirty="0"/>
              <a:t>Assessment </a:t>
            </a:r>
          </a:p>
        </p:txBody>
      </p:sp>
      <p:sp>
        <p:nvSpPr>
          <p:cNvPr id="3" name="Content Placeholder 2">
            <a:extLst>
              <a:ext uri="{FF2B5EF4-FFF2-40B4-BE49-F238E27FC236}">
                <a16:creationId xmlns:a16="http://schemas.microsoft.com/office/drawing/2014/main" id="{3EF35131-3BD5-5FD2-AC78-286CC4D8C353}"/>
              </a:ext>
            </a:extLst>
          </p:cNvPr>
          <p:cNvSpPr>
            <a:spLocks noGrp="1"/>
          </p:cNvSpPr>
          <p:nvPr>
            <p:ph idx="1"/>
          </p:nvPr>
        </p:nvSpPr>
        <p:spPr/>
        <p:txBody>
          <a:bodyPr>
            <a:normAutofit lnSpcReduction="10000"/>
          </a:bodyPr>
          <a:lstStyle/>
          <a:p>
            <a:pPr marL="0" indent="0">
              <a:buNone/>
            </a:pPr>
            <a:r>
              <a:rPr lang="en-US" dirty="0">
                <a:highlight>
                  <a:srgbClr val="FFFF00"/>
                </a:highlight>
              </a:rPr>
              <a:t>This follows positive screening </a:t>
            </a:r>
          </a:p>
          <a:p>
            <a:pPr marL="0" indent="0">
              <a:buNone/>
            </a:pPr>
            <a:r>
              <a:rPr lang="en-US" dirty="0"/>
              <a:t>Focus on past and current histories ,Treatment planning (goals and plans )</a:t>
            </a:r>
          </a:p>
          <a:p>
            <a:pPr marL="0" indent="0">
              <a:buNone/>
            </a:pPr>
            <a:r>
              <a:rPr lang="en-US" dirty="0"/>
              <a:t>Tools (include self assessment tools ) , medical and clinical records , collateral information from significant others, other behavioral health professionals, and agencies (qualifications for assessment are more rigorous than screening – experience, training, licensure or certification required)</a:t>
            </a:r>
          </a:p>
          <a:p>
            <a:pPr marL="0" indent="0">
              <a:buNone/>
            </a:pPr>
            <a:r>
              <a:rPr lang="en-US" dirty="0"/>
              <a:t>Consider co-current treatments and diagnosis</a:t>
            </a:r>
          </a:p>
          <a:p>
            <a:pPr marL="0" indent="0">
              <a:buNone/>
            </a:pPr>
            <a:r>
              <a:rPr lang="en-US" dirty="0"/>
              <a:t>Assessment should occur throughout treatment</a:t>
            </a:r>
          </a:p>
          <a:p>
            <a:pPr marL="0" indent="0">
              <a:buNone/>
            </a:pPr>
            <a:endParaRPr lang="en-US" dirty="0"/>
          </a:p>
        </p:txBody>
      </p:sp>
    </p:spTree>
    <p:extLst>
      <p:ext uri="{BB962C8B-B14F-4D97-AF65-F5344CB8AC3E}">
        <p14:creationId xmlns:p14="http://schemas.microsoft.com/office/powerpoint/2010/main" val="3784071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B077D-7EC0-F70D-B8DF-B55552F2727E}"/>
              </a:ext>
            </a:extLst>
          </p:cNvPr>
          <p:cNvSpPr>
            <a:spLocks noGrp="1"/>
          </p:cNvSpPr>
          <p:nvPr>
            <p:ph type="title"/>
          </p:nvPr>
        </p:nvSpPr>
        <p:spPr/>
        <p:txBody>
          <a:bodyPr/>
          <a:lstStyle/>
          <a:p>
            <a:r>
              <a:rPr lang="en-US" dirty="0"/>
              <a:t>SETTING FOR TRAUMA SCREENING AND ASSESSMENT</a:t>
            </a:r>
          </a:p>
        </p:txBody>
      </p:sp>
      <p:sp>
        <p:nvSpPr>
          <p:cNvPr id="3" name="Content Placeholder 2">
            <a:extLst>
              <a:ext uri="{FF2B5EF4-FFF2-40B4-BE49-F238E27FC236}">
                <a16:creationId xmlns:a16="http://schemas.microsoft.com/office/drawing/2014/main" id="{1B769932-AEE6-817F-C8C4-59A1499BD8BC}"/>
              </a:ext>
            </a:extLst>
          </p:cNvPr>
          <p:cNvSpPr>
            <a:spLocks noGrp="1"/>
          </p:cNvSpPr>
          <p:nvPr>
            <p:ph sz="half" idx="1"/>
          </p:nvPr>
        </p:nvSpPr>
        <p:spPr/>
        <p:txBody>
          <a:bodyPr>
            <a:normAutofit fontScale="85000" lnSpcReduction="10000"/>
          </a:bodyPr>
          <a:lstStyle/>
          <a:p>
            <a:r>
              <a:rPr lang="en-US" dirty="0"/>
              <a:t>Effective safe environment </a:t>
            </a:r>
          </a:p>
          <a:p>
            <a:r>
              <a:rPr lang="en-US" dirty="0"/>
              <a:t>Consent with full clear information and expectations </a:t>
            </a:r>
          </a:p>
          <a:p>
            <a:r>
              <a:rPr lang="en-US" dirty="0"/>
              <a:t>Factual supportive demeanor </a:t>
            </a:r>
          </a:p>
          <a:p>
            <a:r>
              <a:rPr lang="en-US" dirty="0"/>
              <a:t>Respect client’s personal space </a:t>
            </a:r>
          </a:p>
          <a:p>
            <a:r>
              <a:rPr lang="en-US" dirty="0"/>
              <a:t>Comfort (tone, volume of speech)</a:t>
            </a:r>
          </a:p>
          <a:p>
            <a:r>
              <a:rPr lang="en-US" dirty="0"/>
              <a:t>Cultural diversity (physical and engagement)</a:t>
            </a:r>
          </a:p>
          <a:p>
            <a:r>
              <a:rPr lang="en-US" dirty="0"/>
              <a:t>Interview the client if they have trouble reading or writing or interpreting the tool items </a:t>
            </a:r>
          </a:p>
          <a:p>
            <a:endParaRPr lang="en-US" dirty="0"/>
          </a:p>
          <a:p>
            <a:endParaRPr lang="en-US" dirty="0"/>
          </a:p>
        </p:txBody>
      </p:sp>
      <p:sp>
        <p:nvSpPr>
          <p:cNvPr id="4" name="Content Placeholder 3">
            <a:extLst>
              <a:ext uri="{FF2B5EF4-FFF2-40B4-BE49-F238E27FC236}">
                <a16:creationId xmlns:a16="http://schemas.microsoft.com/office/drawing/2014/main" id="{A9D9D7EE-9F92-B6FB-8C74-4B38EDCDC158}"/>
              </a:ext>
            </a:extLst>
          </p:cNvPr>
          <p:cNvSpPr>
            <a:spLocks noGrp="1"/>
          </p:cNvSpPr>
          <p:nvPr>
            <p:ph sz="half" idx="2"/>
          </p:nvPr>
        </p:nvSpPr>
        <p:spPr/>
        <p:txBody>
          <a:bodyPr>
            <a:normAutofit fontScale="85000" lnSpcReduction="10000"/>
          </a:bodyPr>
          <a:lstStyle/>
          <a:p>
            <a:r>
              <a:rPr lang="en-US" dirty="0"/>
              <a:t>Self awareness (own emotional reactions and embodiment )</a:t>
            </a:r>
          </a:p>
          <a:p>
            <a:r>
              <a:rPr lang="en-US" dirty="0"/>
              <a:t>Linguistic barriers – involve an interpreter</a:t>
            </a:r>
          </a:p>
          <a:p>
            <a:r>
              <a:rPr lang="en-US" dirty="0"/>
              <a:t>Elicit specific necessary information for trauma </a:t>
            </a:r>
          </a:p>
          <a:p>
            <a:r>
              <a:rPr lang="en-US" dirty="0"/>
              <a:t>Give client personal control as much as possible </a:t>
            </a:r>
          </a:p>
          <a:p>
            <a:r>
              <a:rPr lang="en-US" dirty="0"/>
              <a:t>Use self administered , written checklists rather than interviews where possible, when possible, to assess trauma  </a:t>
            </a:r>
          </a:p>
          <a:p>
            <a:r>
              <a:rPr lang="en-US" dirty="0"/>
              <a:t>Use Grounding techniques </a:t>
            </a:r>
          </a:p>
        </p:txBody>
      </p:sp>
    </p:spTree>
    <p:extLst>
      <p:ext uri="{BB962C8B-B14F-4D97-AF65-F5344CB8AC3E}">
        <p14:creationId xmlns:p14="http://schemas.microsoft.com/office/powerpoint/2010/main" val="25317819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DF635-0D5F-8F57-23C1-DA5F7F5C0F76}"/>
              </a:ext>
            </a:extLst>
          </p:cNvPr>
          <p:cNvSpPr>
            <a:spLocks noGrp="1"/>
          </p:cNvSpPr>
          <p:nvPr>
            <p:ph type="title"/>
          </p:nvPr>
        </p:nvSpPr>
        <p:spPr/>
        <p:txBody>
          <a:bodyPr/>
          <a:lstStyle/>
          <a:p>
            <a:r>
              <a:rPr lang="en-US" dirty="0"/>
              <a:t>Conclusion </a:t>
            </a:r>
          </a:p>
        </p:txBody>
      </p:sp>
      <p:sp>
        <p:nvSpPr>
          <p:cNvPr id="3" name="Content Placeholder 2">
            <a:extLst>
              <a:ext uri="{FF2B5EF4-FFF2-40B4-BE49-F238E27FC236}">
                <a16:creationId xmlns:a16="http://schemas.microsoft.com/office/drawing/2014/main" id="{E56B2AD0-8864-6D06-4C5E-1EFDEACC3AE0}"/>
              </a:ext>
            </a:extLst>
          </p:cNvPr>
          <p:cNvSpPr>
            <a:spLocks noGrp="1"/>
          </p:cNvSpPr>
          <p:nvPr>
            <p:ph idx="1"/>
          </p:nvPr>
        </p:nvSpPr>
        <p:spPr/>
        <p:txBody>
          <a:bodyPr>
            <a:normAutofit fontScale="92500" lnSpcReduction="10000"/>
          </a:bodyPr>
          <a:lstStyle/>
          <a:p>
            <a:pPr marL="0" indent="0" algn="just">
              <a:lnSpc>
                <a:spcPct val="200000"/>
              </a:lnSpc>
              <a:buNone/>
            </a:pPr>
            <a:r>
              <a:rPr lang="en-US" dirty="0"/>
              <a:t>Screening for PTSD is professional and provides suitable room for diagnosis and treatment planning. Ensure you differentiate between the acute stress disorder and PTSD.  Understand the complex trauma indicators. Follow the screening and assessment protocols, seek help from your supervisors or experts in trauma therapy, get training where necessary to screen and assess for PTSD. In our follow lecture 9, we shall  discuss Psychological First Aid (PFA) in trauma healing and therapy.</a:t>
            </a:r>
          </a:p>
        </p:txBody>
      </p:sp>
    </p:spTree>
    <p:extLst>
      <p:ext uri="{BB962C8B-B14F-4D97-AF65-F5344CB8AC3E}">
        <p14:creationId xmlns:p14="http://schemas.microsoft.com/office/powerpoint/2010/main" val="2072364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53B96-8C5E-CB0E-277F-43C7F454C3A3}"/>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CD03DDFD-9CD1-7035-BA99-390C1EFB2686}"/>
              </a:ext>
            </a:extLst>
          </p:cNvPr>
          <p:cNvSpPr>
            <a:spLocks noGrp="1"/>
          </p:cNvSpPr>
          <p:nvPr>
            <p:ph idx="1"/>
          </p:nvPr>
        </p:nvSpPr>
        <p:spPr/>
        <p:txBody>
          <a:bodyPr/>
          <a:lstStyle/>
          <a:p>
            <a:pPr marL="342900" indent="-342900">
              <a:buAutoNum type="arabicPeriod"/>
            </a:pPr>
            <a:r>
              <a:rPr lang="en-US" sz="1800" dirty="0">
                <a:effectLst/>
                <a:latin typeface="Times New Roman" panose="02020603050405020304" pitchFamily="18" charset="0"/>
                <a:ea typeface="SimSun" panose="02010600030101010101" pitchFamily="2" charset="-122"/>
                <a:cs typeface="Times New Roman" panose="02020603050405020304" pitchFamily="18" charset="0"/>
              </a:rPr>
              <a:t>American Psychiatric Association (2013). </a:t>
            </a:r>
            <a:r>
              <a:rPr lang="en-US" sz="1800" i="1" dirty="0">
                <a:effectLst/>
                <a:latin typeface="Times New Roman" panose="02020603050405020304" pitchFamily="18" charset="0"/>
                <a:ea typeface="SimSun" panose="02010600030101010101" pitchFamily="2" charset="-122"/>
                <a:cs typeface="Times New Roman" panose="02020603050405020304" pitchFamily="18" charset="0"/>
              </a:rPr>
              <a:t>Diagnostic and Statistical Manual of Mental Disorders. </a:t>
            </a:r>
            <a:r>
              <a:rPr lang="en-US" sz="1800" dirty="0">
                <a:effectLst/>
                <a:latin typeface="Times New Roman" panose="02020603050405020304" pitchFamily="18" charset="0"/>
                <a:ea typeface="SimSun" panose="02010600030101010101" pitchFamily="2" charset="-122"/>
                <a:cs typeface="Times New Roman" panose="02020603050405020304" pitchFamily="18" charset="0"/>
              </a:rPr>
              <a:t>5th ed. Washington, DC: American Psychiatric Association.</a:t>
            </a:r>
          </a:p>
          <a:p>
            <a:pPr marL="457200" indent="-457200">
              <a:buAutoNum type="arabicPeriod"/>
            </a:pPr>
            <a:r>
              <a:rPr lang="en-US" sz="1800" dirty="0">
                <a:latin typeface="Times New Roman" panose="02020603050405020304" pitchFamily="18" charset="0"/>
                <a:ea typeface="SimSun" panose="02010600030101010101" pitchFamily="2" charset="-122"/>
                <a:cs typeface="Times New Roman" panose="02020603050405020304" pitchFamily="18" charset="0"/>
              </a:rPr>
              <a:t>SAMHSA (2014). </a:t>
            </a:r>
            <a:r>
              <a:rPr lang="en-US" sz="1800" i="1" dirty="0">
                <a:latin typeface="Times New Roman" panose="02020603050405020304" pitchFamily="18" charset="0"/>
                <a:ea typeface="SimSun" panose="02010600030101010101" pitchFamily="2" charset="-122"/>
                <a:cs typeface="Times New Roman" panose="02020603050405020304" pitchFamily="18" charset="0"/>
              </a:rPr>
              <a:t>Trauma – informed care in behavioral health services: A treatment improvement protocol</a:t>
            </a:r>
            <a:r>
              <a:rPr lang="en-US" sz="1800" dirty="0">
                <a:latin typeface="Times New Roman" panose="02020603050405020304" pitchFamily="18" charset="0"/>
                <a:ea typeface="SimSun" panose="02010600030101010101" pitchFamily="2" charset="-122"/>
                <a:cs typeface="Times New Roman" panose="02020603050405020304" pitchFamily="18" charset="0"/>
              </a:rPr>
              <a:t>. Rockville:</a:t>
            </a:r>
            <a:r>
              <a:rPr lang="en-US" sz="1800" i="1" dirty="0">
                <a:latin typeface="Times New Roman" panose="02020603050405020304" pitchFamily="18" charset="0"/>
                <a:ea typeface="SimSun" panose="02010600030101010101" pitchFamily="2" charset="-122"/>
                <a:cs typeface="Times New Roman" panose="02020603050405020304" pitchFamily="18" charset="0"/>
              </a:rPr>
              <a:t> U.S . Department of Health and Human Services </a:t>
            </a:r>
          </a:p>
          <a:p>
            <a:pPr marL="457200" indent="-457200">
              <a:buAutoNum type="arabicPeriod"/>
            </a:pPr>
            <a:r>
              <a:rPr lang="en-US" b="0" i="0" dirty="0" err="1">
                <a:solidFill>
                  <a:srgbClr val="333333"/>
                </a:solidFill>
                <a:effectLst/>
                <a:latin typeface="Times New Roman" panose="02020603050405020304" pitchFamily="18" charset="0"/>
                <a:cs typeface="Times New Roman" panose="02020603050405020304" pitchFamily="18" charset="0"/>
              </a:rPr>
              <a:t>Maercker</a:t>
            </a:r>
            <a:r>
              <a:rPr lang="en-US" b="0" i="0" dirty="0">
                <a:solidFill>
                  <a:srgbClr val="333333"/>
                </a:solidFill>
                <a:effectLst/>
                <a:latin typeface="Times New Roman" panose="02020603050405020304" pitchFamily="18" charset="0"/>
                <a:cs typeface="Times New Roman" panose="02020603050405020304" pitchFamily="18" charset="0"/>
              </a:rPr>
              <a:t>, A. Development of the new CPTSD diagnosis for ICD-11. </a:t>
            </a:r>
            <a:r>
              <a:rPr lang="en-US" b="0" i="1" dirty="0">
                <a:solidFill>
                  <a:srgbClr val="333333"/>
                </a:solidFill>
                <a:effectLst/>
                <a:latin typeface="Times New Roman" panose="02020603050405020304" pitchFamily="18" charset="0"/>
                <a:cs typeface="Times New Roman" panose="02020603050405020304" pitchFamily="18" charset="0"/>
              </a:rPr>
              <a:t>bord personal </a:t>
            </a:r>
            <a:r>
              <a:rPr lang="en-US" b="0" i="1" dirty="0" err="1">
                <a:solidFill>
                  <a:srgbClr val="333333"/>
                </a:solidFill>
                <a:effectLst/>
                <a:latin typeface="Times New Roman" panose="02020603050405020304" pitchFamily="18" charset="0"/>
                <a:cs typeface="Times New Roman" panose="02020603050405020304" pitchFamily="18" charset="0"/>
              </a:rPr>
              <a:t>disord</a:t>
            </a:r>
            <a:r>
              <a:rPr lang="en-US" b="0" i="1" dirty="0">
                <a:solidFill>
                  <a:srgbClr val="333333"/>
                </a:solidFill>
                <a:effectLst/>
                <a:latin typeface="Times New Roman" panose="02020603050405020304" pitchFamily="18" charset="0"/>
                <a:cs typeface="Times New Roman" panose="02020603050405020304" pitchFamily="18" charset="0"/>
              </a:rPr>
              <a:t> </a:t>
            </a:r>
            <a:r>
              <a:rPr lang="en-US" b="0" i="1" dirty="0" err="1">
                <a:solidFill>
                  <a:srgbClr val="333333"/>
                </a:solidFill>
                <a:effectLst/>
                <a:latin typeface="Times New Roman" panose="02020603050405020304" pitchFamily="18" charset="0"/>
                <a:cs typeface="Times New Roman" panose="02020603050405020304" pitchFamily="18" charset="0"/>
              </a:rPr>
              <a:t>emot</a:t>
            </a:r>
            <a:r>
              <a:rPr lang="en-US" b="0" i="1" dirty="0">
                <a:solidFill>
                  <a:srgbClr val="333333"/>
                </a:solidFill>
                <a:effectLst/>
                <a:latin typeface="Times New Roman" panose="02020603050405020304" pitchFamily="18" charset="0"/>
                <a:cs typeface="Times New Roman" panose="02020603050405020304" pitchFamily="18" charset="0"/>
              </a:rPr>
              <a:t> </a:t>
            </a:r>
            <a:r>
              <a:rPr lang="en-US" b="0" i="1" dirty="0" err="1">
                <a:solidFill>
                  <a:srgbClr val="333333"/>
                </a:solidFill>
                <a:effectLst/>
                <a:latin typeface="Times New Roman" panose="02020603050405020304" pitchFamily="18" charset="0"/>
                <a:cs typeface="Times New Roman" panose="02020603050405020304" pitchFamily="18" charset="0"/>
              </a:rPr>
              <a:t>dysregul</a:t>
            </a:r>
            <a:r>
              <a:rPr lang="en-US" b="0" i="0" dirty="0">
                <a:solidFill>
                  <a:srgbClr val="333333"/>
                </a:solidFill>
                <a:effectLst/>
                <a:latin typeface="Times New Roman" panose="02020603050405020304" pitchFamily="18" charset="0"/>
                <a:cs typeface="Times New Roman" panose="02020603050405020304" pitchFamily="18" charset="0"/>
              </a:rPr>
              <a:t> </a:t>
            </a:r>
            <a:r>
              <a:rPr lang="en-US" b="1" i="0" dirty="0">
                <a:solidFill>
                  <a:srgbClr val="333333"/>
                </a:solidFill>
                <a:effectLst/>
                <a:latin typeface="Times New Roman" panose="02020603050405020304" pitchFamily="18" charset="0"/>
                <a:cs typeface="Times New Roman" panose="02020603050405020304" pitchFamily="18" charset="0"/>
              </a:rPr>
              <a:t>8</a:t>
            </a:r>
            <a:r>
              <a:rPr lang="en-US" b="0" i="0" dirty="0">
                <a:solidFill>
                  <a:srgbClr val="333333"/>
                </a:solidFill>
                <a:effectLst/>
                <a:latin typeface="Times New Roman" panose="02020603050405020304" pitchFamily="18" charset="0"/>
                <a:cs typeface="Times New Roman" panose="02020603050405020304" pitchFamily="18" charset="0"/>
              </a:rPr>
              <a:t>, 7 (2021). https://doi.org/10.1186/s40479-021-00148-8</a:t>
            </a:r>
            <a:endParaRPr lang="en-US" dirty="0">
              <a:effectLst/>
              <a:latin typeface="Times New Roman" panose="02020603050405020304" pitchFamily="18" charset="0"/>
              <a:ea typeface="SimSun" panose="02010600030101010101" pitchFamily="2" charset="-122"/>
              <a:cs typeface="Times New Roman" panose="02020603050405020304" pitchFamily="18" charset="0"/>
            </a:endParaRPr>
          </a:p>
          <a:p>
            <a:endParaRPr lang="en-US" dirty="0"/>
          </a:p>
        </p:txBody>
      </p:sp>
    </p:spTree>
    <p:extLst>
      <p:ext uri="{BB962C8B-B14F-4D97-AF65-F5344CB8AC3E}">
        <p14:creationId xmlns:p14="http://schemas.microsoft.com/office/powerpoint/2010/main" val="102553080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826</TotalTime>
  <Words>3537</Words>
  <Application>Microsoft Office PowerPoint</Application>
  <PresentationFormat>Widescreen</PresentationFormat>
  <Paragraphs>203</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Gill Sans MT</vt:lpstr>
      <vt:lpstr>Palatino Linotype</vt:lpstr>
      <vt:lpstr>Times New Roman</vt:lpstr>
      <vt:lpstr>Wingdings</vt:lpstr>
      <vt:lpstr>Gallery</vt:lpstr>
      <vt:lpstr>Trauma and Trauma Therapy Lecture 8 Assessing Post Traumatic Stress Disorder  </vt:lpstr>
      <vt:lpstr>Introduction </vt:lpstr>
      <vt:lpstr>EXPECTED LEARNING OUTCOMES </vt:lpstr>
      <vt:lpstr> Assessment RATIONALE</vt:lpstr>
      <vt:lpstr>common experiences and responses to trauma</vt:lpstr>
      <vt:lpstr>Specific trauma-related psychological disorders</vt:lpstr>
      <vt:lpstr>ACUTE STRESS DISORDER (ASD)</vt:lpstr>
      <vt:lpstr>Exhibit 1 .3-3: dsm - 5 diagnostic criteria for Asd </vt:lpstr>
      <vt:lpstr>Exhibit 1.3-4 DSM-5 Diagnostic Criteria for PTSD. Note: The following criteria apply to adults, adolescents, and children older than 6 years. </vt:lpstr>
      <vt:lpstr>Re-Experiencing symptoms </vt:lpstr>
      <vt:lpstr>Avoidance symptoms</vt:lpstr>
      <vt:lpstr>Cognitions and mood</vt:lpstr>
      <vt:lpstr>Hypervigilance symptoms</vt:lpstr>
      <vt:lpstr>Important to note</vt:lpstr>
      <vt:lpstr>Specification</vt:lpstr>
      <vt:lpstr> Criteria in DSM-5 for Diagnosing PTSD in children</vt:lpstr>
      <vt:lpstr>B. The presence of at least one of the following intrusive symptoms that are associated with the           traumatic event and began after the event occurred:</vt:lpstr>
      <vt:lpstr>C. The child exhibits at least one of the following avoidance symptoms or changes in his or her thoughts          and mood. These symptoms must begin or worsen after the experience of the traumatic event.</vt:lpstr>
      <vt:lpstr>D. The child experiences at least one of the below changes in his or her arousal or reactivity, and these changes began or worsened after the traumatic event:</vt:lpstr>
      <vt:lpstr>Why the New DSM-5 Criteria Are Important</vt:lpstr>
      <vt:lpstr>Exhibit 1.3-3 DSM-5 Diagnostic Criteria for ASD</vt:lpstr>
      <vt:lpstr>Intrusion Symptoms</vt:lpstr>
      <vt:lpstr>Negative Mood</vt:lpstr>
      <vt:lpstr>Avoidance Symptoms</vt:lpstr>
      <vt:lpstr>Arousal Symptoms</vt:lpstr>
      <vt:lpstr>Important to note</vt:lpstr>
      <vt:lpstr>Differences between ptsd and asd </vt:lpstr>
      <vt:lpstr>TIMING OF PTSD SYMPTOMS </vt:lpstr>
      <vt:lpstr>EXHIBIT 1.3-5 IDC -10 DIAGNOSTIC  CRITERIA FOR PTSD </vt:lpstr>
      <vt:lpstr>Other trauma related and co-occurring disorders </vt:lpstr>
      <vt:lpstr> SCREENING AND ASSESSMENT  </vt:lpstr>
      <vt:lpstr>Assessment </vt:lpstr>
      <vt:lpstr>SETTING FOR TRAUMA SCREENING AND ASSESSMENT</vt:lpstr>
      <vt:lpstr>Conclusion </vt:lpstr>
      <vt:lpstr>REFERENCES </vt:lpstr>
    </vt:vector>
  </TitlesOfParts>
  <Company>Deftones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Susan Gitau</dc:creator>
  <cp:lastModifiedBy>Dr. Susan Gitau</cp:lastModifiedBy>
  <cp:revision>4</cp:revision>
  <dcterms:created xsi:type="dcterms:W3CDTF">2023-05-17T05:56:10Z</dcterms:created>
  <dcterms:modified xsi:type="dcterms:W3CDTF">2023-05-17T19:43:09Z</dcterms:modified>
</cp:coreProperties>
</file>