
<file path=[Content_Types].xml><?xml version="1.0" encoding="utf-8"?>
<Types xmlns="http://schemas.openxmlformats.org/package/2006/content-types">
  <Default Extension="jpeg" ContentType="image/jpeg"/>
  <Default Extension="JPG" ContentType="image/.jp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80" r:id="rId7"/>
    <p:sldId id="260" r:id="rId8"/>
    <p:sldId id="261" r:id="rId9"/>
    <p:sldId id="262" r:id="rId10"/>
    <p:sldId id="281"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83" r:id="rId26"/>
    <p:sldId id="277" r:id="rId27"/>
    <p:sldId id="278" r:id="rId28"/>
    <p:sldId id="279" r:id="rId29"/>
    <p:sldId id="282"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125E5076-3810-47DD-B79F-674D7AD40C01}" styleName="深色样式 1 - 强调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D5ABB26-0587-4C30-8999-92F81FD0307C}" styleName="无样式，无网格">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3" Type="http://schemas.openxmlformats.org/officeDocument/2006/relationships/tableStyles" Target="tableStyles.xml"/><Relationship Id="rId32" Type="http://schemas.openxmlformats.org/officeDocument/2006/relationships/viewProps" Target="viewProps.xml"/><Relationship Id="rId31" Type="http://schemas.openxmlformats.org/officeDocument/2006/relationships/presProps" Target="presProps.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p:cSld name="Title Slide">
    <p:bg>
      <p:bgPr>
        <a:solidFill>
          <a:schemeClr val="bg1"/>
        </a:solidFill>
        <a:effectLst/>
      </p:bgPr>
    </p:bg>
    <p:spTree>
      <p:nvGrpSpPr>
        <p:cNvPr id="1" name=""/>
        <p:cNvGrpSpPr/>
        <p:nvPr/>
      </p:nvGrpSpPr>
      <p:grpSpPr>
        <a:xfrm>
          <a:off x="0" y="0"/>
          <a:ext cx="0" cy="0"/>
          <a:chOff x="0" y="0"/>
          <a:chExt cx="0" cy="0"/>
        </a:xfrm>
      </p:grpSpPr>
      <p:pic>
        <p:nvPicPr>
          <p:cNvPr id="2050" name="Picture 2"/>
          <p:cNvPicPr>
            <a:picLocks noChangeAspect="1"/>
          </p:cNvPicPr>
          <p:nvPr/>
        </p:nvPicPr>
        <p:blipFill>
          <a:blip r:embed="rId2"/>
          <a:srcRect b="3795"/>
          <a:stretch>
            <a:fillRect/>
          </a:stretch>
        </p:blipFill>
        <p:spPr>
          <a:xfrm>
            <a:off x="0" y="260350"/>
            <a:ext cx="12192000" cy="6597650"/>
          </a:xfrm>
          <a:prstGeom prst="rect">
            <a:avLst/>
          </a:prstGeom>
          <a:noFill/>
          <a:ln w="9525">
            <a:noFill/>
          </a:ln>
        </p:spPr>
      </p:pic>
      <p:sp>
        <p:nvSpPr>
          <p:cNvPr id="2051" name="Rectangle 3"/>
          <p:cNvSpPr>
            <a:spLocks noGrp="1" noChangeArrowheads="1"/>
          </p:cNvSpPr>
          <p:nvPr>
            <p:ph type="ctrTitle"/>
          </p:nvPr>
        </p:nvSpPr>
        <p:spPr>
          <a:xfrm>
            <a:off x="624417" y="620713"/>
            <a:ext cx="10943167" cy="1082675"/>
          </a:xfrm>
        </p:spPr>
        <p:txBody>
          <a:bodyPr/>
          <a:lstStyle>
            <a:lvl1pPr>
              <a:defRPr/>
            </a:lvl1pPr>
          </a:lstStyle>
          <a:p>
            <a:pPr lvl="0"/>
            <a:r>
              <a:rPr lang="en-US" altLang="zh-CN" noProof="0" smtClean="0"/>
              <a:t>Click to edit Master title style</a:t>
            </a:r>
            <a:endParaRPr lang="en-US" altLang="zh-CN" noProof="0" smtClean="0"/>
          </a:p>
        </p:txBody>
      </p:sp>
      <p:sp>
        <p:nvSpPr>
          <p:cNvPr id="2052" name="Rectangle 4"/>
          <p:cNvSpPr>
            <a:spLocks noGrp="1" noChangeArrowheads="1"/>
          </p:cNvSpPr>
          <p:nvPr>
            <p:ph type="subTitle" idx="1"/>
          </p:nvPr>
        </p:nvSpPr>
        <p:spPr>
          <a:xfrm>
            <a:off x="626533" y="1843088"/>
            <a:ext cx="10949517" cy="981075"/>
          </a:xfrm>
        </p:spPr>
        <p:txBody>
          <a:bodyPr/>
          <a:lstStyle>
            <a:lvl1pPr marL="0" indent="0">
              <a:buFontTx/>
              <a:buNone/>
              <a:defRPr/>
            </a:lvl1pPr>
          </a:lstStyle>
          <a:p>
            <a:pPr lvl="0"/>
            <a:r>
              <a:rPr lang="en-US" altLang="zh-CN" noProof="0" smtClean="0"/>
              <a:t>Click to edit Master subtitle style</a:t>
            </a:r>
            <a:endParaRPr lang="en-US" altLang="zh-CN" noProof="0" smtClean="0"/>
          </a:p>
        </p:txBody>
      </p:sp>
      <p:sp>
        <p:nvSpPr>
          <p:cNvPr id="9" name="Rectangle 5"/>
          <p:cNvSpPr>
            <a:spLocks noGrp="1" noChangeArrowheads="1"/>
          </p:cNvSpPr>
          <p:nvPr>
            <p:ph type="dt" sz="half" idx="2"/>
          </p:nvPr>
        </p:nvSpPr>
        <p:spPr bwMode="auto">
          <a:xfrm>
            <a:off x="609600" y="6245225"/>
            <a:ext cx="28448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fld id="{8DF0776F-D3CD-41A4-A818-7BCC6613E1D7}" type="datetimeFigureOut">
              <a:rPr lang="en-US" smtClean="0"/>
            </a:fld>
            <a:endParaRPr lang="en-US"/>
          </a:p>
        </p:txBody>
      </p:sp>
      <p:sp>
        <p:nvSpPr>
          <p:cNvPr id="10" name="Rectangle 6"/>
          <p:cNvSpPr>
            <a:spLocks noGrp="1" noChangeArrowheads="1"/>
          </p:cNvSpPr>
          <p:nvPr>
            <p:ph type="ftr" sz="quarter" idx="3"/>
          </p:nvPr>
        </p:nvSpPr>
        <p:spPr bwMode="auto">
          <a:xfrm>
            <a:off x="4165600" y="6245225"/>
            <a:ext cx="38608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endParaRPr lang="en-US"/>
          </a:p>
        </p:txBody>
      </p:sp>
      <p:sp>
        <p:nvSpPr>
          <p:cNvPr id="11" name="Rectangle 7"/>
          <p:cNvSpPr>
            <a:spLocks noGrp="1" noChangeArrowheads="1"/>
          </p:cNvSpPr>
          <p:nvPr>
            <p:ph type="sldNum" sz="quarter" idx="4"/>
          </p:nvPr>
        </p:nvSpPr>
        <p:spPr bwMode="auto">
          <a:xfrm>
            <a:off x="8737600" y="6245225"/>
            <a:ext cx="28448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fld id="{14C7B15D-8430-48F3-9DAD-D5E92C75E972}" type="slidenum">
              <a:rPr lang="en-US" smtClean="0"/>
            </a:fld>
            <a:endParaRPr lang="en-US"/>
          </a:p>
        </p:txBody>
      </p:sp>
    </p:spTree>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p>
            <a:fld id="{8DF0776F-D3CD-41A4-A818-7BCC6613E1D7}" type="datetimeFigureOut">
              <a:rPr lang="en-US" smtClean="0"/>
            </a:fld>
            <a:endParaRPr lang="en-US"/>
          </a:p>
        </p:txBody>
      </p:sp>
      <p:sp>
        <p:nvSpPr>
          <p:cNvPr id="5" name="Footer Placeholder 4"/>
          <p:cNvSpPr>
            <a:spLocks noGrp="1"/>
          </p:cNvSpPr>
          <p:nvPr>
            <p:ph type="ftr" sz="quarter" idx="11"/>
          </p:nvPr>
        </p:nvSpPr>
        <p:spPr/>
        <p:txBody>
          <a:bodyPr/>
          <a:p>
            <a:endParaRPr lang="en-US"/>
          </a:p>
        </p:txBody>
      </p:sp>
      <p:sp>
        <p:nvSpPr>
          <p:cNvPr id="6" name="Slide Number Placeholder 5"/>
          <p:cNvSpPr>
            <a:spLocks noGrp="1"/>
          </p:cNvSpPr>
          <p:nvPr>
            <p:ph type="sldNum" sz="quarter" idx="12"/>
          </p:nvPr>
        </p:nvSpPr>
        <p:spPr/>
        <p:txBody>
          <a:bodyPr/>
          <a:p>
            <a:fld id="{14C7B15D-8430-48F3-9DAD-D5E92C75E972}" type="slidenum">
              <a:rPr lang="en-US" smtClean="0"/>
            </a:fld>
            <a:endParaRPr lang="en-US"/>
          </a:p>
        </p:txBody>
      </p:sp>
    </p:spTree>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1" y="4589463"/>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endParaRPr lang="en-US" smtClean="0"/>
          </a:p>
        </p:txBody>
      </p:sp>
      <p:sp>
        <p:nvSpPr>
          <p:cNvPr id="4" name="Date Placeholder 3"/>
          <p:cNvSpPr>
            <a:spLocks noGrp="1"/>
          </p:cNvSpPr>
          <p:nvPr>
            <p:ph type="dt" sz="half" idx="10"/>
          </p:nvPr>
        </p:nvSpPr>
        <p:spPr/>
        <p:txBody>
          <a:bodyPr/>
          <a:p>
            <a:fld id="{8DF0776F-D3CD-41A4-A818-7BCC6613E1D7}" type="datetimeFigureOut">
              <a:rPr lang="en-US" smtClean="0"/>
            </a:fld>
            <a:endParaRPr lang="en-US"/>
          </a:p>
        </p:txBody>
      </p:sp>
      <p:sp>
        <p:nvSpPr>
          <p:cNvPr id="5" name="Footer Placeholder 4"/>
          <p:cNvSpPr>
            <a:spLocks noGrp="1"/>
          </p:cNvSpPr>
          <p:nvPr>
            <p:ph type="ftr" sz="quarter" idx="11"/>
          </p:nvPr>
        </p:nvSpPr>
        <p:spPr/>
        <p:txBody>
          <a:bodyPr/>
          <a:p>
            <a:endParaRPr lang="en-US"/>
          </a:p>
        </p:txBody>
      </p:sp>
      <p:sp>
        <p:nvSpPr>
          <p:cNvPr id="6" name="Slide Number Placeholder 5"/>
          <p:cNvSpPr>
            <a:spLocks noGrp="1"/>
          </p:cNvSpPr>
          <p:nvPr>
            <p:ph type="sldNum" sz="quarter" idx="12"/>
          </p:nvPr>
        </p:nvSpPr>
        <p:spPr/>
        <p:txBody>
          <a:bodyPr/>
          <a:p>
            <a:fld id="{14C7B15D-8430-48F3-9DAD-D5E92C75E972}" type="slidenum">
              <a:rPr lang="en-US" smtClean="0"/>
            </a:fld>
            <a:endParaRPr lang="en-US"/>
          </a:p>
        </p:txBody>
      </p:sp>
    </p:spTree>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174750"/>
            <a:ext cx="5384800" cy="4953000"/>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Content Placeholder 3"/>
          <p:cNvSpPr>
            <a:spLocks noGrp="1"/>
          </p:cNvSpPr>
          <p:nvPr>
            <p:ph sz="half" idx="2"/>
          </p:nvPr>
        </p:nvSpPr>
        <p:spPr>
          <a:xfrm>
            <a:off x="6197600" y="1174750"/>
            <a:ext cx="5384800" cy="4953000"/>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Date Placeholder 4"/>
          <p:cNvSpPr>
            <a:spLocks noGrp="1"/>
          </p:cNvSpPr>
          <p:nvPr>
            <p:ph type="dt" sz="half" idx="10"/>
          </p:nvPr>
        </p:nvSpPr>
        <p:spPr/>
        <p:txBody>
          <a:bodyPr/>
          <a:p>
            <a:fld id="{8DF0776F-D3CD-41A4-A818-7BCC6613E1D7}" type="datetimeFigureOut">
              <a:rPr lang="en-US" smtClean="0"/>
            </a:fld>
            <a:endParaRPr lang="en-US"/>
          </a:p>
        </p:txBody>
      </p:sp>
      <p:sp>
        <p:nvSpPr>
          <p:cNvPr id="6" name="Footer Placeholder 5"/>
          <p:cNvSpPr>
            <a:spLocks noGrp="1"/>
          </p:cNvSpPr>
          <p:nvPr>
            <p:ph type="ftr" sz="quarter" idx="11"/>
          </p:nvPr>
        </p:nvSpPr>
        <p:spPr/>
        <p:txBody>
          <a:bodyPr/>
          <a:p>
            <a:endParaRPr lang="en-US"/>
          </a:p>
        </p:txBody>
      </p:sp>
      <p:sp>
        <p:nvSpPr>
          <p:cNvPr id="7" name="Slide Number Placeholder 6"/>
          <p:cNvSpPr>
            <a:spLocks noGrp="1"/>
          </p:cNvSpPr>
          <p:nvPr>
            <p:ph type="sldNum" sz="quarter" idx="12"/>
          </p:nvPr>
        </p:nvSpPr>
        <p:spPr/>
        <p:txBody>
          <a:bodyPr/>
          <a:p>
            <a:fld id="{14C7B15D-8430-48F3-9DAD-D5E92C75E972}" type="slidenum">
              <a:rPr lang="en-US" smtClean="0"/>
            </a:fld>
            <a:endParaRPr lang="en-US"/>
          </a:p>
        </p:txBody>
      </p:sp>
    </p:spTree>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40317"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4" name="Content Placeholder 3"/>
          <p:cNvSpPr>
            <a:spLocks noGrp="1"/>
          </p:cNvSpPr>
          <p:nvPr>
            <p:ph sz="half" idx="2"/>
          </p:nvPr>
        </p:nvSpPr>
        <p:spPr>
          <a:xfrm>
            <a:off x="840317" y="2505075"/>
            <a:ext cx="5158316" cy="368458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6" name="Content Placeholder 5"/>
          <p:cNvSpPr>
            <a:spLocks noGrp="1"/>
          </p:cNvSpPr>
          <p:nvPr>
            <p:ph sz="quarter" idx="4"/>
          </p:nvPr>
        </p:nvSpPr>
        <p:spPr>
          <a:xfrm>
            <a:off x="6172200" y="2505075"/>
            <a:ext cx="5183717" cy="368458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7" name="Date Placeholder 6"/>
          <p:cNvSpPr>
            <a:spLocks noGrp="1"/>
          </p:cNvSpPr>
          <p:nvPr>
            <p:ph type="dt" sz="half" idx="10"/>
          </p:nvPr>
        </p:nvSpPr>
        <p:spPr/>
        <p:txBody>
          <a:bodyPr/>
          <a:p>
            <a:fld id="{8DF0776F-D3CD-41A4-A818-7BCC6613E1D7}" type="datetimeFigureOut">
              <a:rPr lang="en-US" smtClean="0"/>
            </a:fld>
            <a:endParaRPr lang="en-US"/>
          </a:p>
        </p:txBody>
      </p:sp>
      <p:sp>
        <p:nvSpPr>
          <p:cNvPr id="8" name="Footer Placeholder 7"/>
          <p:cNvSpPr>
            <a:spLocks noGrp="1"/>
          </p:cNvSpPr>
          <p:nvPr>
            <p:ph type="ftr" sz="quarter" idx="11"/>
          </p:nvPr>
        </p:nvSpPr>
        <p:spPr/>
        <p:txBody>
          <a:bodyPr/>
          <a:p>
            <a:endParaRPr lang="en-US"/>
          </a:p>
        </p:txBody>
      </p:sp>
      <p:sp>
        <p:nvSpPr>
          <p:cNvPr id="9" name="Slide Number Placeholder 8"/>
          <p:cNvSpPr>
            <a:spLocks noGrp="1"/>
          </p:cNvSpPr>
          <p:nvPr>
            <p:ph type="sldNum" sz="quarter" idx="12"/>
          </p:nvPr>
        </p:nvSpPr>
        <p:spPr/>
        <p:txBody>
          <a:bodyPr/>
          <a:p>
            <a:fld id="{14C7B15D-8430-48F3-9DAD-D5E92C75E972}" type="slidenum">
              <a:rPr lang="en-US" smtClean="0"/>
            </a:fld>
            <a:endParaRPr lang="en-US"/>
          </a:p>
        </p:txBody>
      </p:sp>
    </p:spTree>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p>
            <a:fld id="{8DF0776F-D3CD-41A4-A818-7BCC6613E1D7}" type="datetimeFigureOut">
              <a:rPr lang="en-US" smtClean="0"/>
            </a:fld>
            <a:endParaRPr lang="en-US"/>
          </a:p>
        </p:txBody>
      </p:sp>
      <p:sp>
        <p:nvSpPr>
          <p:cNvPr id="4" name="Footer Placeholder 3"/>
          <p:cNvSpPr>
            <a:spLocks noGrp="1"/>
          </p:cNvSpPr>
          <p:nvPr>
            <p:ph type="ftr" sz="quarter" idx="11"/>
          </p:nvPr>
        </p:nvSpPr>
        <p:spPr/>
        <p:txBody>
          <a:bodyPr/>
          <a:p>
            <a:endParaRPr lang="en-US"/>
          </a:p>
        </p:txBody>
      </p:sp>
      <p:sp>
        <p:nvSpPr>
          <p:cNvPr id="5" name="Slide Number Placeholder 4"/>
          <p:cNvSpPr>
            <a:spLocks noGrp="1"/>
          </p:cNvSpPr>
          <p:nvPr>
            <p:ph type="sldNum" sz="quarter" idx="12"/>
          </p:nvPr>
        </p:nvSpPr>
        <p:spPr/>
        <p:txBody>
          <a:bodyPr/>
          <a:p>
            <a:fld id="{14C7B15D-8430-48F3-9DAD-D5E92C75E972}" type="slidenum">
              <a:rPr lang="en-US" smtClean="0"/>
            </a:fld>
            <a:endParaRPr lang="en-US"/>
          </a:p>
        </p:txBody>
      </p:sp>
    </p:spTree>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p>
            <a:fld id="{8DF0776F-D3CD-41A4-A818-7BCC6613E1D7}" type="datetimeFigureOut">
              <a:rPr lang="en-US" smtClean="0"/>
            </a:fld>
            <a:endParaRPr lang="en-US"/>
          </a:p>
        </p:txBody>
      </p:sp>
      <p:sp>
        <p:nvSpPr>
          <p:cNvPr id="3" name="Footer Placeholder 2"/>
          <p:cNvSpPr>
            <a:spLocks noGrp="1"/>
          </p:cNvSpPr>
          <p:nvPr>
            <p:ph type="ftr" sz="quarter" idx="11"/>
          </p:nvPr>
        </p:nvSpPr>
        <p:spPr/>
        <p:txBody>
          <a:bodyPr/>
          <a:p>
            <a:endParaRPr lang="en-US"/>
          </a:p>
        </p:txBody>
      </p:sp>
      <p:sp>
        <p:nvSpPr>
          <p:cNvPr id="4" name="Slide Number Placeholder 3"/>
          <p:cNvSpPr>
            <a:spLocks noGrp="1"/>
          </p:cNvSpPr>
          <p:nvPr>
            <p:ph type="sldNum" sz="quarter" idx="12"/>
          </p:nvPr>
        </p:nvSpPr>
        <p:spPr/>
        <p:txBody>
          <a:bodyPr/>
          <a:p>
            <a:fld id="{14C7B15D-8430-48F3-9DAD-D5E92C75E972}" type="slidenum">
              <a:rPr lang="en-US" smtClean="0"/>
            </a:fld>
            <a:endParaRPr lang="en-US"/>
          </a:p>
        </p:txBody>
      </p:sp>
    </p:spTree>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7" y="457200"/>
            <a:ext cx="393276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717"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Text Placeholder 3"/>
          <p:cNvSpPr>
            <a:spLocks noGrp="1"/>
          </p:cNvSpPr>
          <p:nvPr>
            <p:ph type="body" sz="half" idx="2"/>
          </p:nvPr>
        </p:nvSpPr>
        <p:spPr>
          <a:xfrm>
            <a:off x="840317"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p>
            <a:fld id="{8DF0776F-D3CD-41A4-A818-7BCC6613E1D7}" type="datetimeFigureOut">
              <a:rPr lang="en-US" smtClean="0"/>
            </a:fld>
            <a:endParaRPr lang="en-US"/>
          </a:p>
        </p:txBody>
      </p:sp>
      <p:sp>
        <p:nvSpPr>
          <p:cNvPr id="6" name="Footer Placeholder 5"/>
          <p:cNvSpPr>
            <a:spLocks noGrp="1"/>
          </p:cNvSpPr>
          <p:nvPr>
            <p:ph type="ftr" sz="quarter" idx="11"/>
          </p:nvPr>
        </p:nvSpPr>
        <p:spPr/>
        <p:txBody>
          <a:bodyPr/>
          <a:p>
            <a:endParaRPr lang="en-US"/>
          </a:p>
        </p:txBody>
      </p:sp>
      <p:sp>
        <p:nvSpPr>
          <p:cNvPr id="7" name="Slide Number Placeholder 6"/>
          <p:cNvSpPr>
            <a:spLocks noGrp="1"/>
          </p:cNvSpPr>
          <p:nvPr>
            <p:ph type="sldNum" sz="quarter" idx="12"/>
          </p:nvPr>
        </p:nvSpPr>
        <p:spPr/>
        <p:txBody>
          <a:bodyPr/>
          <a:p>
            <a:fld id="{14C7B15D-8430-48F3-9DAD-D5E92C75E972}" type="slidenum">
              <a:rPr lang="en-US" smtClean="0"/>
            </a:fld>
            <a:endParaRPr lang="en-US"/>
          </a:p>
        </p:txBody>
      </p:sp>
    </p:spTree>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7" y="457200"/>
            <a:ext cx="393276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717" y="987425"/>
            <a:ext cx="6172200" cy="4873625"/>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base" latinLnBrk="0" hangingPunct="1">
              <a:lnSpc>
                <a:spcPct val="100000"/>
              </a:lnSpc>
              <a:spcBef>
                <a:spcPct val="20000"/>
              </a:spcBef>
              <a:spcAft>
                <a:spcPct val="0"/>
              </a:spcAft>
              <a:buClrTx/>
              <a:buSzTx/>
              <a:buFontTx/>
              <a:buNone/>
              <a:defRPr/>
            </a:pPr>
            <a:endParaRPr kumimoji="0" lang="en-US" sz="3200" b="0" i="0" u="none" strike="noStrike" kern="1200" cap="none" spc="0" normalizeH="0" baseline="0" noProof="0" smtClean="0">
              <a:ln>
                <a:noFill/>
              </a:ln>
              <a:solidFill>
                <a:schemeClr val="tx1"/>
              </a:solidFill>
              <a:effectLst/>
              <a:uLnTx/>
              <a:uFillTx/>
              <a:latin typeface="+mn-lt"/>
              <a:ea typeface="+mn-ea"/>
              <a:cs typeface="+mn-cs"/>
            </a:endParaRPr>
          </a:p>
        </p:txBody>
      </p:sp>
      <p:sp>
        <p:nvSpPr>
          <p:cNvPr id="4" name="Text Placeholder 3"/>
          <p:cNvSpPr>
            <a:spLocks noGrp="1"/>
          </p:cNvSpPr>
          <p:nvPr>
            <p:ph type="body" sz="half" idx="2"/>
          </p:nvPr>
        </p:nvSpPr>
        <p:spPr>
          <a:xfrm>
            <a:off x="840317"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p>
            <a:fld id="{8DF0776F-D3CD-41A4-A818-7BCC6613E1D7}" type="datetimeFigureOut">
              <a:rPr lang="en-US" smtClean="0"/>
            </a:fld>
            <a:endParaRPr lang="en-US"/>
          </a:p>
        </p:txBody>
      </p:sp>
      <p:sp>
        <p:nvSpPr>
          <p:cNvPr id="6" name="Footer Placeholder 5"/>
          <p:cNvSpPr>
            <a:spLocks noGrp="1"/>
          </p:cNvSpPr>
          <p:nvPr>
            <p:ph type="ftr" sz="quarter" idx="11"/>
          </p:nvPr>
        </p:nvSpPr>
        <p:spPr/>
        <p:txBody>
          <a:bodyPr/>
          <a:p>
            <a:endParaRPr lang="en-US"/>
          </a:p>
        </p:txBody>
      </p:sp>
      <p:sp>
        <p:nvSpPr>
          <p:cNvPr id="7" name="Slide Number Placeholder 6"/>
          <p:cNvSpPr>
            <a:spLocks noGrp="1"/>
          </p:cNvSpPr>
          <p:nvPr>
            <p:ph type="sldNum" sz="quarter" idx="12"/>
          </p:nvPr>
        </p:nvSpPr>
        <p:spPr/>
        <p:txBody>
          <a:bodyPr/>
          <a:p>
            <a:fld id="{14C7B15D-8430-48F3-9DAD-D5E92C75E972}" type="slidenum">
              <a:rPr lang="en-US" smtClean="0"/>
            </a:fld>
            <a:endParaRPr lang="en-US"/>
          </a:p>
        </p:txBody>
      </p:sp>
    </p:spTree>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p>
            <a:fld id="{8DF0776F-D3CD-41A4-A818-7BCC6613E1D7}" type="datetimeFigureOut">
              <a:rPr lang="en-US" smtClean="0"/>
            </a:fld>
            <a:endParaRPr lang="en-US"/>
          </a:p>
        </p:txBody>
      </p:sp>
      <p:sp>
        <p:nvSpPr>
          <p:cNvPr id="5" name="Footer Placeholder 4"/>
          <p:cNvSpPr>
            <a:spLocks noGrp="1"/>
          </p:cNvSpPr>
          <p:nvPr>
            <p:ph type="ftr" sz="quarter" idx="11"/>
          </p:nvPr>
        </p:nvSpPr>
        <p:spPr/>
        <p:txBody>
          <a:bodyPr/>
          <a:p>
            <a:endParaRPr lang="en-US"/>
          </a:p>
        </p:txBody>
      </p:sp>
      <p:sp>
        <p:nvSpPr>
          <p:cNvPr id="6" name="Slide Number Placeholder 5"/>
          <p:cNvSpPr>
            <a:spLocks noGrp="1"/>
          </p:cNvSpPr>
          <p:nvPr>
            <p:ph type="sldNum" sz="quarter" idx="12"/>
          </p:nvPr>
        </p:nvSpPr>
        <p:spPr/>
        <p:txBody>
          <a:bodyPr/>
          <a:p>
            <a:fld id="{14C7B15D-8430-48F3-9DAD-D5E92C75E972}" type="slidenum">
              <a:rPr lang="en-US" smtClean="0"/>
            </a:fld>
            <a:endParaRPr lang="en-US"/>
          </a:p>
        </p:txBody>
      </p:sp>
    </p:spTree>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190500"/>
            <a:ext cx="2743200" cy="593725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190500"/>
            <a:ext cx="8026400" cy="5937250"/>
          </a:xfrm>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p>
            <a:fld id="{8DF0776F-D3CD-41A4-A818-7BCC6613E1D7}" type="datetimeFigureOut">
              <a:rPr lang="en-US" smtClean="0"/>
            </a:fld>
            <a:endParaRPr lang="en-US"/>
          </a:p>
        </p:txBody>
      </p:sp>
      <p:sp>
        <p:nvSpPr>
          <p:cNvPr id="5" name="Footer Placeholder 4"/>
          <p:cNvSpPr>
            <a:spLocks noGrp="1"/>
          </p:cNvSpPr>
          <p:nvPr>
            <p:ph type="ftr" sz="quarter" idx="11"/>
          </p:nvPr>
        </p:nvSpPr>
        <p:spPr/>
        <p:txBody>
          <a:bodyPr/>
          <a:p>
            <a:endParaRPr lang="en-US"/>
          </a:p>
        </p:txBody>
      </p:sp>
      <p:sp>
        <p:nvSpPr>
          <p:cNvPr id="6" name="Slide Number Placeholder 5"/>
          <p:cNvSpPr>
            <a:spLocks noGrp="1"/>
          </p:cNvSpPr>
          <p:nvPr>
            <p:ph type="sldNum" sz="quarter" idx="12"/>
          </p:nvPr>
        </p:nvSpPr>
        <p:spPr/>
        <p:txBody>
          <a:bodyPr/>
          <a:p>
            <a:fld id="{14C7B15D-8430-48F3-9DAD-D5E92C75E972}" type="slidenum">
              <a:rPr lang="en-US" smtClean="0"/>
            </a:fld>
            <a:endParaRPr lang="en-US"/>
          </a:p>
        </p:txBody>
      </p:sp>
    </p:spTree>
  </p:cSld>
  <p:clrMapOvr>
    <a:masterClrMapping/>
  </p:clrMapOvr>
  <p:hf sldNum="0" hdr="0" ftr="0" dt="0"/>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image" Target="../media/image2.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pic>
        <p:nvPicPr>
          <p:cNvPr id="1026" name="Picture 2"/>
          <p:cNvPicPr>
            <a:picLocks noChangeAspect="1"/>
          </p:cNvPicPr>
          <p:nvPr/>
        </p:nvPicPr>
        <p:blipFill>
          <a:blip r:embed="rId12"/>
          <a:stretch>
            <a:fillRect/>
          </a:stretch>
        </p:blipFill>
        <p:spPr>
          <a:xfrm>
            <a:off x="0" y="0"/>
            <a:ext cx="12192000" cy="6858000"/>
          </a:xfrm>
          <a:prstGeom prst="rect">
            <a:avLst/>
          </a:prstGeom>
          <a:noFill/>
          <a:ln w="9525">
            <a:noFill/>
          </a:ln>
        </p:spPr>
      </p:pic>
      <p:sp>
        <p:nvSpPr>
          <p:cNvPr id="1027" name="Rectangle 3"/>
          <p:cNvSpPr>
            <a:spLocks noGrp="1"/>
          </p:cNvSpPr>
          <p:nvPr>
            <p:ph type="title"/>
          </p:nvPr>
        </p:nvSpPr>
        <p:spPr>
          <a:xfrm>
            <a:off x="609600" y="190500"/>
            <a:ext cx="10972800" cy="582613"/>
          </a:xfrm>
          <a:prstGeom prst="rect">
            <a:avLst/>
          </a:prstGeom>
          <a:noFill/>
          <a:ln w="9525">
            <a:noFill/>
          </a:ln>
        </p:spPr>
        <p:txBody>
          <a:bodyPr anchor="ctr" anchorCtr="0"/>
          <a:p>
            <a:pPr lvl="0"/>
            <a:r>
              <a:rPr lang="en-US" altLang="zh-CN" dirty="0"/>
              <a:t>Click to edit Master title style</a:t>
            </a:r>
            <a:endParaRPr lang="en-US" altLang="zh-CN" dirty="0"/>
          </a:p>
        </p:txBody>
      </p:sp>
      <p:sp>
        <p:nvSpPr>
          <p:cNvPr id="1028" name="Rectangle 4"/>
          <p:cNvSpPr>
            <a:spLocks noGrp="1"/>
          </p:cNvSpPr>
          <p:nvPr>
            <p:ph type="body" idx="1"/>
          </p:nvPr>
        </p:nvSpPr>
        <p:spPr>
          <a:xfrm>
            <a:off x="609600" y="1174750"/>
            <a:ext cx="10972800" cy="4953000"/>
          </a:xfrm>
          <a:prstGeom prst="rect">
            <a:avLst/>
          </a:prstGeom>
          <a:noFill/>
          <a:ln w="9525">
            <a:noFill/>
          </a:ln>
        </p:spPr>
        <p:txBody>
          <a:bodyPr/>
          <a:p>
            <a:pPr lvl="0"/>
            <a:r>
              <a:rPr lang="en-US" altLang="zh-CN" dirty="0"/>
              <a:t>Click to edit Master text styles</a:t>
            </a:r>
            <a:endParaRPr lang="en-US" altLang="zh-CN" dirty="0"/>
          </a:p>
          <a:p>
            <a:pPr lvl="1"/>
            <a:r>
              <a:rPr lang="en-US" altLang="zh-CN" dirty="0"/>
              <a:t>Second level</a:t>
            </a:r>
            <a:endParaRPr lang="en-US" altLang="zh-CN" dirty="0"/>
          </a:p>
          <a:p>
            <a:pPr lvl="2"/>
            <a:r>
              <a:rPr lang="en-US" altLang="zh-CN" dirty="0"/>
              <a:t>Third level</a:t>
            </a:r>
            <a:endParaRPr lang="en-US" altLang="zh-CN" dirty="0"/>
          </a:p>
          <a:p>
            <a:pPr lvl="3"/>
            <a:r>
              <a:rPr lang="en-US" altLang="zh-CN" dirty="0"/>
              <a:t>Fourth level</a:t>
            </a:r>
            <a:endParaRPr lang="en-US" altLang="zh-CN" dirty="0"/>
          </a:p>
          <a:p>
            <a:pPr lvl="4"/>
            <a:r>
              <a:rPr lang="en-US" altLang="zh-CN" dirty="0"/>
              <a:t>Fifth level</a:t>
            </a:r>
            <a:endParaRPr lang="en-US" altLang="zh-CN" dirty="0"/>
          </a:p>
        </p:txBody>
      </p:sp>
      <p:sp>
        <p:nvSpPr>
          <p:cNvPr id="1029" name="Rectangle 5"/>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sz="1400"/>
            </a:lvl1pPr>
          </a:lstStyle>
          <a:p>
            <a:fld id="{8DF0776F-D3CD-41A4-A818-7BCC6613E1D7}" type="datetimeFigureOut">
              <a:rPr lang="en-US" smtClean="0"/>
            </a:fld>
            <a:endParaRPr lang="en-US"/>
          </a:p>
        </p:txBody>
      </p:sp>
      <p:sp>
        <p:nvSpPr>
          <p:cNvPr id="1030" name="Rectangle 6"/>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ctr">
              <a:defRPr sz="1400"/>
            </a:lvl1pPr>
          </a:lstStyle>
          <a:p>
            <a:endParaRPr lang="en-US"/>
          </a:p>
        </p:txBody>
      </p:sp>
      <p:sp>
        <p:nvSpPr>
          <p:cNvPr id="1031" name="Rectangle 7"/>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a:defRPr sz="1400"/>
            </a:lvl1pPr>
          </a:lstStyle>
          <a:p>
            <a:fld id="{14C7B15D-8430-48F3-9DAD-D5E92C75E972}" type="slidenum">
              <a:rPr lang="en-US" smtClean="0"/>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hyperlink" Target="https://doi.org/10.18401/2017.2.4" TargetMode="Externa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596980" y="618187"/>
          <a:ext cx="8474299" cy="4897890"/>
        </p:xfrm>
        <a:graphic>
          <a:graphicData uri="http://schemas.openxmlformats.org/drawingml/2006/table">
            <a:tbl>
              <a:tblPr firstRow="1" firstCol="1" bandRow="1">
                <a:tableStyleId>{2D5ABB26-0587-4C30-8999-92F81FD0307C}</a:tableStyleId>
              </a:tblPr>
              <a:tblGrid>
                <a:gridCol w="8474299"/>
              </a:tblGrid>
              <a:tr h="4897890">
                <a:tc>
                  <a:txBody>
                    <a:bodyPr/>
                    <a:lstStyle/>
                    <a:p>
                      <a:pPr marL="0" marR="0" algn="ctr">
                        <a:lnSpc>
                          <a:spcPct val="200000"/>
                        </a:lnSpc>
                        <a:spcBef>
                          <a:spcPts val="0"/>
                        </a:spcBef>
                        <a:spcAft>
                          <a:spcPts val="1000"/>
                        </a:spcAft>
                      </a:pPr>
                      <a:r>
                        <a:rPr lang="en-US" sz="3600" b="1" dirty="0">
                          <a:effectLst/>
                        </a:rPr>
                        <a:t>Trauma and Trauma Therapy</a:t>
                      </a:r>
                      <a:endParaRPr lang="en-US" sz="3200" b="1" dirty="0">
                        <a:effectLst/>
                      </a:endParaRPr>
                    </a:p>
                    <a:p>
                      <a:pPr marL="0" marR="0" algn="ctr">
                        <a:lnSpc>
                          <a:spcPct val="200000"/>
                        </a:lnSpc>
                        <a:spcBef>
                          <a:spcPts val="0"/>
                        </a:spcBef>
                        <a:spcAft>
                          <a:spcPts val="1000"/>
                        </a:spcAft>
                      </a:pPr>
                      <a:r>
                        <a:rPr lang="en-US" sz="3600" b="1" dirty="0">
                          <a:effectLst/>
                        </a:rPr>
                        <a:t>Psychological First Aid (PFA)</a:t>
                      </a:r>
                      <a:endParaRPr lang="en-US" sz="3200" b="1" dirty="0">
                        <a:effectLst/>
                      </a:endParaRPr>
                    </a:p>
                    <a:p>
                      <a:pPr marL="0" marR="0" algn="ctr">
                        <a:lnSpc>
                          <a:spcPct val="200000"/>
                        </a:lnSpc>
                        <a:spcBef>
                          <a:spcPts val="0"/>
                        </a:spcBef>
                        <a:spcAft>
                          <a:spcPts val="1000"/>
                        </a:spcAft>
                      </a:pPr>
                      <a:r>
                        <a:rPr lang="en-US" sz="3600" b="1" dirty="0">
                          <a:effectLst/>
                        </a:rPr>
                        <a:t>Lecture 9</a:t>
                      </a:r>
                      <a:endParaRPr lang="en-US" sz="3200" b="1" dirty="0">
                        <a:effectLst/>
                      </a:endParaRPr>
                    </a:p>
                    <a:p>
                      <a:pPr marL="0" marR="0" algn="ctr">
                        <a:lnSpc>
                          <a:spcPct val="200000"/>
                        </a:lnSpc>
                        <a:spcBef>
                          <a:spcPts val="0"/>
                        </a:spcBef>
                        <a:spcAft>
                          <a:spcPts val="0"/>
                        </a:spcAft>
                      </a:pPr>
                      <a:r>
                        <a:rPr lang="en-US" sz="3600" b="1" dirty="0">
                          <a:effectLst/>
                        </a:rPr>
                        <a:t>Lecturer: Susan </a:t>
                      </a:r>
                      <a:r>
                        <a:rPr lang="en-US" sz="3600" b="1" dirty="0" err="1">
                          <a:effectLst/>
                        </a:rPr>
                        <a:t>Gitau</a:t>
                      </a:r>
                      <a:r>
                        <a:rPr lang="en-US" sz="3600" b="1" dirty="0">
                          <a:effectLst/>
                        </a:rPr>
                        <a:t> (PhD)</a:t>
                      </a:r>
                      <a:endParaRPr lang="en-US" sz="32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bl>
          </a:graphicData>
        </a:graphic>
      </p:graphicFrame>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Introduction</a:t>
            </a:r>
            <a:endParaRPr lang="en-US" dirty="0"/>
          </a:p>
        </p:txBody>
      </p:sp>
      <p:sp>
        <p:nvSpPr>
          <p:cNvPr id="3" name="Content Placeholder 2"/>
          <p:cNvSpPr>
            <a:spLocks noGrp="1"/>
          </p:cNvSpPr>
          <p:nvPr>
            <p:ph idx="1"/>
          </p:nvPr>
        </p:nvSpPr>
        <p:spPr>
          <a:xfrm>
            <a:off x="609600" y="888365"/>
            <a:ext cx="10972800" cy="5239385"/>
          </a:xfrm>
        </p:spPr>
        <p:txBody>
          <a:bodyPr/>
          <a:lstStyle/>
          <a:p>
            <a:pPr marL="0" indent="0" algn="just">
              <a:lnSpc>
                <a:spcPct val="150000"/>
              </a:lnSpc>
              <a:buNone/>
            </a:pPr>
            <a:r>
              <a:rPr lang="en-US" dirty="0"/>
              <a:t>Whenever an individual or a group of people go through a tragic incident, there is a likelihood of some of them developing serious emotional and psychological distress. Psychological First Aid aims at reducing adverse psychological effects of a traumatic incident. In this lecture we shall look at the main PFA principles and show how they are applied in critical incidences and trauma healing.</a:t>
            </a:r>
            <a:endParaRPr lang="en-US" dirty="0"/>
          </a:p>
          <a:p>
            <a:pPr marL="0" indent="0" algn="just">
              <a:lnSpc>
                <a:spcPct val="150000"/>
              </a:lnSpc>
              <a:buNone/>
            </a:pP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Expected Learning Outcomes</a:t>
            </a:r>
            <a:endParaRPr lang="en-US" dirty="0"/>
          </a:p>
        </p:txBody>
      </p:sp>
      <p:sp>
        <p:nvSpPr>
          <p:cNvPr id="3" name="Content Placeholder 2"/>
          <p:cNvSpPr>
            <a:spLocks noGrp="1"/>
          </p:cNvSpPr>
          <p:nvPr>
            <p:ph idx="1"/>
          </p:nvPr>
        </p:nvSpPr>
        <p:spPr/>
        <p:txBody>
          <a:bodyPr/>
          <a:lstStyle/>
          <a:p>
            <a:pPr marL="0" indent="0">
              <a:lnSpc>
                <a:spcPct val="150000"/>
              </a:lnSpc>
              <a:buFont typeface="+mj-lt"/>
              <a:buNone/>
            </a:pPr>
            <a:r>
              <a:rPr lang="en-US" dirty="0"/>
              <a:t>At the end of this lecture, you will be able to:</a:t>
            </a:r>
            <a:endParaRPr lang="en-US" dirty="0"/>
          </a:p>
          <a:p>
            <a:pPr marL="571500" lvl="0" indent="-571500">
              <a:lnSpc>
                <a:spcPct val="150000"/>
              </a:lnSpc>
              <a:buFont typeface="+mj-lt"/>
              <a:buAutoNum type="romanLcPeriod"/>
            </a:pPr>
            <a:r>
              <a:rPr lang="en-US" dirty="0"/>
              <a:t>Define the term Psychological First Aid (PFA)</a:t>
            </a:r>
            <a:endParaRPr lang="en-US" dirty="0"/>
          </a:p>
          <a:p>
            <a:pPr marL="571500" lvl="0" indent="-571500">
              <a:lnSpc>
                <a:spcPct val="150000"/>
              </a:lnSpc>
              <a:buFont typeface="+mj-lt"/>
              <a:buAutoNum type="romanLcPeriod"/>
            </a:pPr>
            <a:r>
              <a:rPr lang="en-US" dirty="0"/>
              <a:t>Explain the main PFA goals and principles </a:t>
            </a:r>
            <a:endParaRPr lang="en-US" dirty="0"/>
          </a:p>
          <a:p>
            <a:pPr marL="571500" lvl="0" indent="-571500">
              <a:lnSpc>
                <a:spcPct val="150000"/>
              </a:lnSpc>
              <a:buFont typeface="+mj-lt"/>
              <a:buAutoNum type="romanLcPeriod"/>
            </a:pPr>
            <a:r>
              <a:rPr lang="en-US" dirty="0"/>
              <a:t>Describe the Process of offering PFA in Trauma healing </a:t>
            </a:r>
            <a:endParaRPr lang="en-US" dirty="0"/>
          </a:p>
          <a:p>
            <a:pPr marL="571500" lvl="0" indent="-571500">
              <a:lnSpc>
                <a:spcPct val="150000"/>
              </a:lnSpc>
              <a:buFont typeface="+mj-lt"/>
              <a:buAutoNum type="romanLcPeriod"/>
            </a:pPr>
            <a:r>
              <a:rPr lang="en-US" dirty="0"/>
              <a:t>Examine self care mitigation strategies for PFA counselors</a:t>
            </a:r>
            <a:endParaRPr lang="en-US" dirty="0"/>
          </a:p>
          <a:p>
            <a:pPr marL="571500" indent="-571500">
              <a:lnSpc>
                <a:spcPct val="150000"/>
              </a:lnSpc>
              <a:buFont typeface="+mj-lt"/>
              <a:buAutoNum type="romanLcPeriod"/>
            </a:pP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What is Psychological First Aid (PFA)?</a:t>
            </a:r>
            <a:endParaRPr lang="en-US" dirty="0"/>
          </a:p>
        </p:txBody>
      </p:sp>
      <p:sp>
        <p:nvSpPr>
          <p:cNvPr id="3" name="Content Placeholder 2"/>
          <p:cNvSpPr>
            <a:spLocks noGrp="1"/>
          </p:cNvSpPr>
          <p:nvPr>
            <p:ph idx="1"/>
          </p:nvPr>
        </p:nvSpPr>
        <p:spPr/>
        <p:txBody>
          <a:bodyPr>
            <a:normAutofit fontScale="70000"/>
          </a:bodyPr>
          <a:lstStyle/>
          <a:p>
            <a:pPr marL="0" indent="0" algn="just">
              <a:lnSpc>
                <a:spcPct val="200000"/>
              </a:lnSpc>
              <a:buNone/>
            </a:pPr>
            <a:r>
              <a:rPr lang="en-US" dirty="0"/>
              <a:t>Psychological First Aid (PFA) is an evidence-informed approach that is built on the concept of human resilience. PFA aims to reduce stress symptoms and assist in a healthy recovery following a traumatic event, natural disaster, public health emergency, or even a personal crisis. PFA is about comforting someone who is in distress and helping them to feel safe and calm.</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b="1"/>
              <a:t>What is PFA?</a:t>
            </a:r>
            <a:endParaRPr lang="en-US" b="1"/>
          </a:p>
        </p:txBody>
      </p:sp>
      <p:sp>
        <p:nvSpPr>
          <p:cNvPr id="3" name="Content Placeholder 2"/>
          <p:cNvSpPr>
            <a:spLocks noGrp="1"/>
          </p:cNvSpPr>
          <p:nvPr>
            <p:ph idx="1"/>
          </p:nvPr>
        </p:nvSpPr>
        <p:spPr/>
        <p:txBody>
          <a:bodyPr>
            <a:normAutofit fontScale="90000"/>
          </a:bodyPr>
          <a:p>
            <a:pPr marL="0" indent="0" algn="just">
              <a:lnSpc>
                <a:spcPct val="200000"/>
              </a:lnSpc>
              <a:buNone/>
            </a:pPr>
            <a:r>
              <a:rPr lang="en-US" dirty="0">
                <a:sym typeface="+mn-ea"/>
              </a:rPr>
              <a:t>It provides emotional support and helps people to address immediate basic needs and find information, services and social support following a critical incident  PFA is highly supported by mental health experts as the acute intervention of choice. PFA is guided by three action principles of </a:t>
            </a:r>
            <a:r>
              <a:rPr lang="en-US" i="1" dirty="0">
                <a:sym typeface="+mn-ea"/>
              </a:rPr>
              <a:t>Look, Listen and Link</a:t>
            </a:r>
            <a:r>
              <a:rPr lang="en-US" dirty="0">
                <a:sym typeface="+mn-ea"/>
              </a:rPr>
              <a:t> </a:t>
            </a:r>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90500"/>
            <a:ext cx="10972800" cy="1465580"/>
          </a:xfrm>
        </p:spPr>
        <p:txBody>
          <a:bodyPr/>
          <a:lstStyle/>
          <a:p>
            <a:r>
              <a:rPr lang="en-US" b="1" dirty="0"/>
              <a:t> PFA in Trauma </a:t>
            </a:r>
            <a:r>
              <a:rPr lang="en-US" b="1" dirty="0" smtClean="0"/>
              <a:t>Healing</a:t>
            </a:r>
            <a:endParaRPr lang="en-US" dirty="0"/>
          </a:p>
        </p:txBody>
      </p:sp>
      <p:sp>
        <p:nvSpPr>
          <p:cNvPr id="3" name="Content Placeholder 2"/>
          <p:cNvSpPr>
            <a:spLocks noGrp="1"/>
          </p:cNvSpPr>
          <p:nvPr>
            <p:ph idx="1"/>
          </p:nvPr>
        </p:nvSpPr>
        <p:spPr/>
        <p:txBody>
          <a:bodyPr/>
          <a:lstStyle/>
          <a:p>
            <a:pPr marL="0" indent="0">
              <a:buNone/>
            </a:pPr>
            <a:r>
              <a:rPr lang="en-US" dirty="0"/>
              <a:t> </a:t>
            </a:r>
            <a:endParaRPr lang="en-US" dirty="0"/>
          </a:p>
        </p:txBody>
      </p:sp>
      <p:sp>
        <p:nvSpPr>
          <p:cNvPr id="4" name="Content Placeholder 2"/>
          <p:cNvSpPr txBox="1"/>
          <p:nvPr/>
        </p:nvSpPr>
        <p:spPr>
          <a:xfrm>
            <a:off x="838200" y="1656080"/>
            <a:ext cx="10515600" cy="502856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b="1" dirty="0"/>
              <a:t>Emotional</a:t>
            </a:r>
            <a:endParaRPr lang="en-US" dirty="0"/>
          </a:p>
          <a:p>
            <a:pPr marL="0" indent="0">
              <a:buNone/>
            </a:pPr>
            <a:r>
              <a:rPr lang="en-US" dirty="0"/>
              <a:t>Anxiety, grief, guilt, anger, irritability, frustration, sadness, shame, numbness, loss of hope, loss of meaning, feeling of emptiness.</a:t>
            </a:r>
            <a:endParaRPr lang="en-US" dirty="0"/>
          </a:p>
          <a:p>
            <a:pPr lvl="0"/>
            <a:r>
              <a:rPr lang="en-US" b="1" dirty="0"/>
              <a:t>Mental </a:t>
            </a:r>
            <a:endParaRPr lang="en-US" dirty="0"/>
          </a:p>
          <a:p>
            <a:pPr marL="0" indent="0">
              <a:buNone/>
            </a:pPr>
            <a:r>
              <a:rPr lang="en-US" dirty="0"/>
              <a:t>Loss of concentration, memory loss, confusion, intrusive thoughts, difficulties in decision making, disorganized thought.</a:t>
            </a:r>
            <a:endParaRPr lang="en-US" dirty="0"/>
          </a:p>
          <a:p>
            <a:pPr lvl="0"/>
            <a:r>
              <a:rPr lang="en-US" b="1" dirty="0"/>
              <a:t>Physical</a:t>
            </a:r>
            <a:endParaRPr lang="en-US" dirty="0"/>
          </a:p>
          <a:p>
            <a:pPr marL="0" indent="0">
              <a:buNone/>
            </a:pPr>
            <a:r>
              <a:rPr lang="en-US" dirty="0" smtClean="0"/>
              <a:t>Increased </a:t>
            </a:r>
            <a:r>
              <a:rPr lang="en-US" dirty="0"/>
              <a:t>heart rate, sleeping problems, aches (stomach, head), back and neck pain, muscle tremors and tension, loss of energy, inability to rest and relax</a:t>
            </a:r>
            <a:r>
              <a:rPr lang="en-US" dirty="0" smtClean="0"/>
              <a:t>.</a:t>
            </a: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90500"/>
            <a:ext cx="10972800" cy="831215"/>
          </a:xfrm>
        </p:spPr>
        <p:txBody>
          <a:bodyPr/>
          <a:p>
            <a:r>
              <a:rPr lang="en-US" b="1"/>
              <a:t>Trauma Impact and PFA</a:t>
            </a:r>
            <a:endParaRPr lang="en-US" b="1"/>
          </a:p>
        </p:txBody>
      </p:sp>
      <p:sp>
        <p:nvSpPr>
          <p:cNvPr id="3" name="Content Placeholder 2"/>
          <p:cNvSpPr>
            <a:spLocks noGrp="1"/>
          </p:cNvSpPr>
          <p:nvPr>
            <p:ph idx="1"/>
          </p:nvPr>
        </p:nvSpPr>
        <p:spPr/>
        <p:txBody>
          <a:bodyPr>
            <a:normAutofit fontScale="72500"/>
          </a:bodyPr>
          <a:lstStyle/>
          <a:p>
            <a:pPr lvl="0">
              <a:lnSpc>
                <a:spcPct val="150000"/>
              </a:lnSpc>
            </a:pPr>
            <a:r>
              <a:rPr lang="en-US" b="1" dirty="0"/>
              <a:t>Social</a:t>
            </a:r>
            <a:endParaRPr lang="en-US" dirty="0"/>
          </a:p>
          <a:p>
            <a:pPr marL="0" indent="0">
              <a:lnSpc>
                <a:spcPct val="150000"/>
              </a:lnSpc>
              <a:buNone/>
            </a:pPr>
            <a:r>
              <a:rPr lang="en-US" dirty="0"/>
              <a:t>Risk taking, over- or under-eating, increased intake of alcohol or cigarettes, aggression, withdrawal, isolation.</a:t>
            </a:r>
            <a:endParaRPr lang="en-US" dirty="0"/>
          </a:p>
          <a:p>
            <a:pPr lvl="0">
              <a:lnSpc>
                <a:spcPct val="150000"/>
              </a:lnSpc>
            </a:pPr>
            <a:r>
              <a:rPr lang="en-US" b="1" dirty="0"/>
              <a:t>Spiritual </a:t>
            </a:r>
            <a:endParaRPr lang="en-US" dirty="0"/>
          </a:p>
          <a:p>
            <a:pPr marL="0" indent="0">
              <a:lnSpc>
                <a:spcPct val="150000"/>
              </a:lnSpc>
              <a:buNone/>
            </a:pPr>
            <a:r>
              <a:rPr lang="en-US" dirty="0"/>
              <a:t>Trying to question sense of life and meaning. Why questions dominate this reaction.</a:t>
            </a:r>
            <a:endParaRPr lang="en-US" dirty="0"/>
          </a:p>
          <a:p>
            <a:pPr marL="0" indent="0">
              <a:lnSpc>
                <a:spcPct val="150000"/>
              </a:lnSpc>
              <a:buNone/>
            </a:pPr>
            <a:r>
              <a:rPr lang="en-US" dirty="0"/>
              <a:t>If PFA is offered, chances of increasing the explained negative effects is significantly reduced. This makes PFA a very important training for all crisis and disaster responders. </a:t>
            </a: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90500"/>
            <a:ext cx="10972800" cy="984250"/>
          </a:xfrm>
        </p:spPr>
        <p:txBody>
          <a:bodyPr/>
          <a:lstStyle/>
          <a:p>
            <a:r>
              <a:rPr lang="en-US" b="1" dirty="0"/>
              <a:t>PFA and Psycho Social </a:t>
            </a:r>
            <a:r>
              <a:rPr lang="en-US" b="1" dirty="0" smtClean="0"/>
              <a:t>Support</a:t>
            </a:r>
            <a:endParaRPr lang="en-US" dirty="0"/>
          </a:p>
        </p:txBody>
      </p:sp>
      <p:sp>
        <p:nvSpPr>
          <p:cNvPr id="3" name="Content Placeholder 2"/>
          <p:cNvSpPr>
            <a:spLocks noGrp="1"/>
          </p:cNvSpPr>
          <p:nvPr>
            <p:ph idx="1"/>
          </p:nvPr>
        </p:nvSpPr>
        <p:spPr/>
        <p:txBody>
          <a:bodyPr>
            <a:normAutofit fontScale="90000" lnSpcReduction="20000"/>
          </a:bodyPr>
          <a:lstStyle/>
          <a:p>
            <a:pPr marL="0" lvl="0" indent="0" algn="just">
              <a:lnSpc>
                <a:spcPct val="200000"/>
              </a:lnSpc>
              <a:buNone/>
            </a:pPr>
            <a:r>
              <a:rPr lang="en-US" dirty="0"/>
              <a:t>The term “psychosocial” refers to the dynamic relationship between the psychological and social dimensions of a person, where the dimensions influence each other. The psychological dimension includes emotional and thought processes, feelings and reactions. The social dimension includes relationships, family and community networks, social values and cultural practices.</a:t>
            </a:r>
            <a:endParaRPr lang="en-US" dirty="0"/>
          </a:p>
          <a:p>
            <a:pPr lvl="0" algn="just">
              <a:lnSpc>
                <a:spcPct val="200000"/>
              </a:lnSpc>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b="1"/>
              <a:t>PFA and Psychosocial Support</a:t>
            </a:r>
            <a:endParaRPr lang="en-US" b="1"/>
          </a:p>
        </p:txBody>
      </p:sp>
      <p:sp>
        <p:nvSpPr>
          <p:cNvPr id="3" name="Content Placeholder 2"/>
          <p:cNvSpPr>
            <a:spLocks noGrp="1"/>
          </p:cNvSpPr>
          <p:nvPr>
            <p:ph idx="1"/>
          </p:nvPr>
        </p:nvSpPr>
        <p:spPr/>
        <p:txBody>
          <a:bodyPr>
            <a:normAutofit fontScale="80000"/>
          </a:bodyPr>
          <a:p>
            <a:pPr lvl="0" algn="just">
              <a:lnSpc>
                <a:spcPct val="200000"/>
              </a:lnSpc>
            </a:pPr>
            <a:r>
              <a:rPr lang="en-US" dirty="0">
                <a:sym typeface="+mn-ea"/>
              </a:rPr>
              <a:t>“Psychosocial support” refers to actions that meet the psychological and social needs of individuals, families and communities.</a:t>
            </a:r>
            <a:endParaRPr lang="en-US" dirty="0"/>
          </a:p>
          <a:p>
            <a:pPr lvl="0" algn="just">
              <a:lnSpc>
                <a:spcPct val="200000"/>
              </a:lnSpc>
            </a:pPr>
            <a:r>
              <a:rPr lang="en-US" dirty="0">
                <a:sym typeface="+mn-ea"/>
              </a:rPr>
              <a:t>Providing psychosocial support helps people who have been affected by a crisis to recover. Early and adequate psychosocial support can prevent distress and suffering from turning into more severe mental health problems</a:t>
            </a:r>
            <a:endParaRPr lang="en-US" dirty="0"/>
          </a:p>
          <a:p>
            <a:pPr algn="just">
              <a:lnSpc>
                <a:spcPct val="200000"/>
              </a:lnSpc>
            </a:pPr>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93039"/>
            <a:ext cx="10515600" cy="1532586"/>
          </a:xfrm>
        </p:spPr>
        <p:txBody>
          <a:bodyPr>
            <a:noAutofit/>
          </a:bodyPr>
          <a:lstStyle/>
          <a:p>
            <a:r>
              <a:rPr lang="en-US" sz="4000" b="1" dirty="0"/>
              <a:t>PSS Principles</a:t>
            </a:r>
            <a:endParaRPr lang="en-US" sz="4000" b="1" dirty="0"/>
          </a:p>
        </p:txBody>
      </p:sp>
      <p:sp>
        <p:nvSpPr>
          <p:cNvPr id="3" name="Content Placeholder 2"/>
          <p:cNvSpPr>
            <a:spLocks noGrp="1"/>
          </p:cNvSpPr>
          <p:nvPr>
            <p:ph idx="1"/>
          </p:nvPr>
        </p:nvSpPr>
        <p:spPr>
          <a:xfrm>
            <a:off x="838200" y="1825625"/>
            <a:ext cx="10515600" cy="4343355"/>
          </a:xfrm>
        </p:spPr>
        <p:txBody>
          <a:bodyPr/>
          <a:lstStyle/>
          <a:p>
            <a:pPr lvl="0">
              <a:lnSpc>
                <a:spcPct val="150000"/>
              </a:lnSpc>
            </a:pPr>
            <a:r>
              <a:rPr lang="en-US" dirty="0"/>
              <a:t>Ensure safety and promote.</a:t>
            </a:r>
            <a:endParaRPr lang="en-US" dirty="0"/>
          </a:p>
          <a:p>
            <a:pPr lvl="0">
              <a:lnSpc>
                <a:spcPct val="150000"/>
              </a:lnSpc>
            </a:pPr>
            <a:r>
              <a:rPr lang="en-US" dirty="0" smtClean="0"/>
              <a:t>Calm</a:t>
            </a:r>
            <a:endParaRPr lang="en-US" dirty="0"/>
          </a:p>
          <a:p>
            <a:pPr lvl="0">
              <a:lnSpc>
                <a:spcPct val="150000"/>
              </a:lnSpc>
            </a:pPr>
            <a:r>
              <a:rPr lang="en-US" dirty="0"/>
              <a:t>Personal and collective efficacy.</a:t>
            </a:r>
            <a:endParaRPr lang="en-US" dirty="0"/>
          </a:p>
          <a:p>
            <a:pPr lvl="0">
              <a:lnSpc>
                <a:spcPct val="150000"/>
              </a:lnSpc>
            </a:pPr>
            <a:r>
              <a:rPr lang="en-US" dirty="0"/>
              <a:t>Connectedness.</a:t>
            </a:r>
            <a:endParaRPr lang="en-US" dirty="0"/>
          </a:p>
          <a:p>
            <a:pPr lvl="0">
              <a:lnSpc>
                <a:spcPct val="150000"/>
              </a:lnSpc>
            </a:pPr>
            <a:r>
              <a:rPr lang="en-US" dirty="0" smtClean="0"/>
              <a:t>Hope</a:t>
            </a: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PSS Support Activities</a:t>
            </a:r>
            <a:endParaRPr lang="en-US" b="1" dirty="0"/>
          </a:p>
        </p:txBody>
      </p:sp>
      <p:sp>
        <p:nvSpPr>
          <p:cNvPr id="3" name="Content Placeholder 2"/>
          <p:cNvSpPr>
            <a:spLocks noGrp="1"/>
          </p:cNvSpPr>
          <p:nvPr>
            <p:ph idx="1"/>
          </p:nvPr>
        </p:nvSpPr>
        <p:spPr/>
        <p:txBody>
          <a:bodyPr/>
          <a:lstStyle/>
          <a:p>
            <a:pPr lvl="0">
              <a:lnSpc>
                <a:spcPct val="150000"/>
              </a:lnSpc>
            </a:pPr>
            <a:r>
              <a:rPr lang="en-US" dirty="0"/>
              <a:t>Psycho-education and awareness raising on psycho social issues.</a:t>
            </a:r>
            <a:endParaRPr lang="en-US" dirty="0"/>
          </a:p>
          <a:p>
            <a:pPr lvl="0">
              <a:lnSpc>
                <a:spcPct val="150000"/>
              </a:lnSpc>
            </a:pPr>
            <a:r>
              <a:rPr lang="en-US" dirty="0"/>
              <a:t>Life skills and vocational skills.</a:t>
            </a:r>
            <a:endParaRPr lang="en-US" dirty="0"/>
          </a:p>
          <a:p>
            <a:pPr lvl="0">
              <a:lnSpc>
                <a:spcPct val="150000"/>
              </a:lnSpc>
            </a:pPr>
            <a:r>
              <a:rPr lang="en-US" dirty="0"/>
              <a:t>Recreational and creative activities.</a:t>
            </a:r>
            <a:endParaRPr lang="en-US" dirty="0"/>
          </a:p>
          <a:p>
            <a:pPr lvl="0">
              <a:lnSpc>
                <a:spcPct val="150000"/>
              </a:lnSpc>
            </a:pPr>
            <a:r>
              <a:rPr lang="en-US" dirty="0"/>
              <a:t>Sports and physical activities.</a:t>
            </a:r>
            <a:endParaRPr lang="en-US" dirty="0"/>
          </a:p>
          <a:p>
            <a:pPr lvl="0">
              <a:lnSpc>
                <a:spcPct val="150000"/>
              </a:lnSpc>
            </a:pPr>
            <a:r>
              <a:rPr lang="en-US" dirty="0"/>
              <a:t>Restoring family links</a:t>
            </a:r>
            <a:r>
              <a:rPr lang="en-US" dirty="0" smtClean="0"/>
              <a:t>.</a:t>
            </a: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smtClean="0"/>
              <a:t>Cont</a:t>
            </a:r>
            <a:r>
              <a:rPr lang="en-US" b="1" dirty="0" smtClean="0"/>
              <a:t>…</a:t>
            </a:r>
            <a:r>
              <a:rPr lang="en-US" dirty="0" smtClean="0"/>
              <a:t>…..</a:t>
            </a:r>
            <a:endParaRPr lang="en-US" dirty="0"/>
          </a:p>
        </p:txBody>
      </p:sp>
      <p:sp>
        <p:nvSpPr>
          <p:cNvPr id="3" name="Content Placeholder 2"/>
          <p:cNvSpPr>
            <a:spLocks noGrp="1"/>
          </p:cNvSpPr>
          <p:nvPr>
            <p:ph idx="1"/>
          </p:nvPr>
        </p:nvSpPr>
        <p:spPr/>
        <p:txBody>
          <a:bodyPr>
            <a:normAutofit lnSpcReduction="10000"/>
          </a:bodyPr>
          <a:lstStyle/>
          <a:p>
            <a:pPr lvl="0">
              <a:lnSpc>
                <a:spcPct val="150000"/>
              </a:lnSpc>
            </a:pPr>
            <a:r>
              <a:rPr lang="en-US" dirty="0"/>
              <a:t>Child friendly spaces.</a:t>
            </a:r>
            <a:endParaRPr lang="en-US" dirty="0"/>
          </a:p>
          <a:p>
            <a:pPr lvl="0">
              <a:lnSpc>
                <a:spcPct val="150000"/>
              </a:lnSpc>
            </a:pPr>
            <a:r>
              <a:rPr lang="en-US" dirty="0"/>
              <a:t>Community committees.</a:t>
            </a:r>
            <a:endParaRPr lang="en-US" dirty="0"/>
          </a:p>
          <a:p>
            <a:pPr lvl="0">
              <a:lnSpc>
                <a:spcPct val="150000"/>
              </a:lnSpc>
            </a:pPr>
            <a:r>
              <a:rPr lang="en-US" dirty="0"/>
              <a:t>Supporting memorials and traditional burials.</a:t>
            </a:r>
            <a:endParaRPr lang="en-US" dirty="0"/>
          </a:p>
          <a:p>
            <a:pPr lvl="0">
              <a:lnSpc>
                <a:spcPct val="150000"/>
              </a:lnSpc>
            </a:pPr>
            <a:r>
              <a:rPr lang="en-US" dirty="0"/>
              <a:t>Psychological first aid.</a:t>
            </a:r>
            <a:endParaRPr lang="en-US" dirty="0"/>
          </a:p>
          <a:p>
            <a:pPr lvl="0">
              <a:lnSpc>
                <a:spcPct val="150000"/>
              </a:lnSpc>
            </a:pPr>
            <a:r>
              <a:rPr lang="en-US" dirty="0"/>
              <a:t>Lay counselling.</a:t>
            </a:r>
            <a:endParaRPr lang="en-US" dirty="0"/>
          </a:p>
          <a:p>
            <a:pPr lvl="0">
              <a:lnSpc>
                <a:spcPct val="150000"/>
              </a:lnSpc>
            </a:pPr>
            <a:r>
              <a:rPr lang="en-US" dirty="0"/>
              <a:t>Support and self-help groups.</a:t>
            </a:r>
            <a:endParaRPr lang="en-US" dirty="0"/>
          </a:p>
          <a:p>
            <a:pPr>
              <a:lnSpc>
                <a:spcPct val="150000"/>
              </a:lnSpc>
            </a:pP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PFA </a:t>
            </a:r>
            <a:r>
              <a:rPr lang="en-US" b="1" dirty="0" smtClean="0"/>
              <a:t>Goals</a:t>
            </a:r>
            <a:endParaRPr lang="en-US" dirty="0"/>
          </a:p>
        </p:txBody>
      </p:sp>
      <p:sp>
        <p:nvSpPr>
          <p:cNvPr id="3" name="Content Placeholder 2"/>
          <p:cNvSpPr>
            <a:spLocks noGrp="1"/>
          </p:cNvSpPr>
          <p:nvPr>
            <p:ph idx="1"/>
          </p:nvPr>
        </p:nvSpPr>
        <p:spPr/>
        <p:txBody>
          <a:bodyPr/>
          <a:lstStyle/>
          <a:p>
            <a:pPr marL="0" indent="0">
              <a:lnSpc>
                <a:spcPct val="200000"/>
              </a:lnSpc>
              <a:buNone/>
            </a:pPr>
            <a:r>
              <a:rPr lang="en-US" b="1" dirty="0"/>
              <a:t>T</a:t>
            </a:r>
            <a:r>
              <a:rPr lang="en-US" dirty="0"/>
              <a:t>here are other training models in crisis and disaster response that are aimed at helping people emotionally, socially and spiritually. PFA is the most preferred training for the majority so far highly recommend by World Health Organization (WHO).</a:t>
            </a: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Main PFA Goals</a:t>
            </a:r>
            <a:endParaRPr lang="en-US" dirty="0"/>
          </a:p>
        </p:txBody>
      </p:sp>
      <p:sp>
        <p:nvSpPr>
          <p:cNvPr id="3" name="Content Placeholder 2"/>
          <p:cNvSpPr>
            <a:spLocks noGrp="1"/>
          </p:cNvSpPr>
          <p:nvPr>
            <p:ph idx="1"/>
          </p:nvPr>
        </p:nvSpPr>
        <p:spPr/>
        <p:txBody>
          <a:bodyPr/>
          <a:lstStyle/>
          <a:p>
            <a:pPr>
              <a:lnSpc>
                <a:spcPct val="150000"/>
              </a:lnSpc>
            </a:pPr>
            <a:r>
              <a:rPr lang="en-US" b="1" dirty="0"/>
              <a:t>Protect</a:t>
            </a:r>
            <a:r>
              <a:rPr lang="en-US" dirty="0"/>
              <a:t> - Preserve survivors and responders safety, health and self esteem</a:t>
            </a:r>
            <a:endParaRPr lang="en-US" dirty="0"/>
          </a:p>
          <a:p>
            <a:pPr>
              <a:lnSpc>
                <a:spcPct val="150000"/>
              </a:lnSpc>
            </a:pPr>
            <a:r>
              <a:rPr lang="en-US" b="1" dirty="0"/>
              <a:t>Direct -</a:t>
            </a:r>
            <a:r>
              <a:rPr lang="en-US" dirty="0"/>
              <a:t> Help direct people to appropriate safe places. Help them to prioritize organize and plan</a:t>
            </a:r>
            <a:endParaRPr lang="en-US" dirty="0"/>
          </a:p>
          <a:p>
            <a:pPr>
              <a:lnSpc>
                <a:spcPct val="150000"/>
              </a:lnSpc>
            </a:pPr>
            <a:r>
              <a:rPr lang="en-US" b="1" dirty="0"/>
              <a:t>Connect</a:t>
            </a:r>
            <a:r>
              <a:rPr lang="en-US" dirty="0"/>
              <a:t> - Facilitate supportive communication with family, community, and service providers </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02335" y="473075"/>
            <a:ext cx="10515600" cy="5798185"/>
          </a:xfrm>
        </p:spPr>
        <p:txBody>
          <a:bodyPr>
            <a:normAutofit/>
          </a:bodyPr>
          <a:lstStyle/>
          <a:p>
            <a:pPr>
              <a:lnSpc>
                <a:spcPct val="160000"/>
              </a:lnSpc>
            </a:pPr>
            <a:r>
              <a:rPr lang="en-US" sz="2800" b="1" dirty="0"/>
              <a:t>Detect - </a:t>
            </a:r>
            <a:r>
              <a:rPr lang="en-US" sz="2800" dirty="0"/>
              <a:t>Assess, triage and provide crisis support for people who appear to be at risk for severe symptoms</a:t>
            </a:r>
            <a:endParaRPr lang="en-US" sz="2800" dirty="0"/>
          </a:p>
          <a:p>
            <a:pPr>
              <a:lnSpc>
                <a:spcPct val="160000"/>
              </a:lnSpc>
            </a:pPr>
            <a:r>
              <a:rPr lang="en-US" sz="2800" b="1" dirty="0"/>
              <a:t>Select - </a:t>
            </a:r>
            <a:r>
              <a:rPr lang="en-US" sz="2800" dirty="0"/>
              <a:t>Refer people as needed to mental health, social, spiritual, health and financial services</a:t>
            </a:r>
            <a:endParaRPr lang="en-US" sz="2800" dirty="0"/>
          </a:p>
          <a:p>
            <a:pPr>
              <a:lnSpc>
                <a:spcPct val="160000"/>
              </a:lnSpc>
            </a:pPr>
            <a:r>
              <a:rPr lang="en-US" sz="2800" b="1" dirty="0"/>
              <a:t>Validate</a:t>
            </a:r>
            <a:r>
              <a:rPr lang="en-US" sz="2800" dirty="0"/>
              <a:t> - Inform and normalize the emotional and psychological responses people are experiencing. Validate their concerns, reactions and ways of coping</a:t>
            </a:r>
            <a:r>
              <a:rPr lang="en-US" dirty="0"/>
              <a:t> </a:t>
            </a:r>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a:xfrm>
            <a:off x="838200" y="1780540"/>
            <a:ext cx="10515600" cy="4220845"/>
          </a:xfrm>
        </p:spPr>
        <p:txBody>
          <a:bodyPr/>
          <a:lstStyle/>
          <a:p>
            <a:pPr lvl="0">
              <a:lnSpc>
                <a:spcPct val="150000"/>
              </a:lnSpc>
            </a:pPr>
            <a:r>
              <a:rPr lang="en-US" dirty="0"/>
              <a:t>Comforting someone who in distress and helping them feel safe and calm.</a:t>
            </a:r>
            <a:endParaRPr lang="en-US" dirty="0"/>
          </a:p>
          <a:p>
            <a:pPr lvl="0">
              <a:lnSpc>
                <a:spcPct val="150000"/>
              </a:lnSpc>
            </a:pPr>
            <a:r>
              <a:rPr lang="en-US" dirty="0"/>
              <a:t>Assessing needs and concerns.</a:t>
            </a:r>
            <a:endParaRPr lang="en-US" dirty="0"/>
          </a:p>
          <a:p>
            <a:pPr lvl="0">
              <a:lnSpc>
                <a:spcPct val="150000"/>
              </a:lnSpc>
            </a:pPr>
            <a:r>
              <a:rPr lang="en-US" dirty="0"/>
              <a:t>Protecting people from further harm.</a:t>
            </a:r>
            <a:endParaRPr lang="en-US" dirty="0"/>
          </a:p>
          <a:p>
            <a:pPr lvl="0">
              <a:lnSpc>
                <a:spcPct val="150000"/>
              </a:lnSpc>
            </a:pPr>
            <a:r>
              <a:rPr lang="en-US" dirty="0"/>
              <a:t>Providing emotional support</a:t>
            </a:r>
            <a:r>
              <a:rPr lang="en-US" dirty="0" smtClean="0"/>
              <a:t>.</a:t>
            </a:r>
            <a:endParaRPr lang="en-US" dirty="0"/>
          </a:p>
        </p:txBody>
      </p:sp>
      <p:sp>
        <p:nvSpPr>
          <p:cNvPr id="4" name="Title 1"/>
          <p:cNvSpPr txBox="1"/>
          <p:nvPr/>
        </p:nvSpPr>
        <p:spPr>
          <a:xfrm>
            <a:off x="838200" y="773430"/>
            <a:ext cx="10515600" cy="108331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t>Psychological First Aid (PFA) is…</a:t>
            </a:r>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90500"/>
            <a:ext cx="10972800" cy="983615"/>
          </a:xfrm>
        </p:spPr>
        <p:txBody>
          <a:bodyPr/>
          <a:p>
            <a:r>
              <a:rPr lang="en-US" b="1"/>
              <a:t>What PFA is...</a:t>
            </a:r>
            <a:endParaRPr lang="en-US" b="1"/>
          </a:p>
        </p:txBody>
      </p:sp>
      <p:sp>
        <p:nvSpPr>
          <p:cNvPr id="3" name="Content Placeholder 2"/>
          <p:cNvSpPr>
            <a:spLocks noGrp="1"/>
          </p:cNvSpPr>
          <p:nvPr>
            <p:ph idx="1"/>
          </p:nvPr>
        </p:nvSpPr>
        <p:spPr/>
        <p:txBody>
          <a:bodyPr/>
          <a:lstStyle/>
          <a:p>
            <a:pPr lvl="0">
              <a:lnSpc>
                <a:spcPct val="200000"/>
              </a:lnSpc>
            </a:pPr>
            <a:r>
              <a:rPr lang="en-US" dirty="0"/>
              <a:t>Helping to provide immediate basic needs, such as food and water, a blanket or a temporary place to stay.</a:t>
            </a:r>
            <a:endParaRPr lang="en-US" dirty="0"/>
          </a:p>
          <a:p>
            <a:pPr lvl="0">
              <a:lnSpc>
                <a:spcPct val="200000"/>
              </a:lnSpc>
            </a:pPr>
            <a:r>
              <a:rPr lang="en-US" dirty="0"/>
              <a:t>Listening to people but not pressuring them to talk.</a:t>
            </a:r>
            <a:endParaRPr lang="en-US" dirty="0"/>
          </a:p>
          <a:p>
            <a:pPr lvl="0">
              <a:lnSpc>
                <a:spcPct val="200000"/>
              </a:lnSpc>
            </a:pPr>
            <a:r>
              <a:rPr lang="en-US" dirty="0"/>
              <a:t>Helping people obtain information, services and social support</a:t>
            </a:r>
            <a:r>
              <a:rPr lang="en-US" dirty="0" smtClean="0"/>
              <a:t>.</a:t>
            </a:r>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PFA is NOT</a:t>
            </a:r>
            <a:r>
              <a:rPr lang="en-US" b="1" dirty="0" smtClean="0"/>
              <a:t>…</a:t>
            </a:r>
            <a:endParaRPr lang="en-US" dirty="0"/>
          </a:p>
        </p:txBody>
      </p:sp>
      <p:sp>
        <p:nvSpPr>
          <p:cNvPr id="3" name="Content Placeholder 2"/>
          <p:cNvSpPr>
            <a:spLocks noGrp="1"/>
          </p:cNvSpPr>
          <p:nvPr>
            <p:ph idx="1"/>
          </p:nvPr>
        </p:nvSpPr>
        <p:spPr/>
        <p:txBody>
          <a:bodyPr>
            <a:normAutofit fontScale="82500"/>
          </a:bodyPr>
          <a:lstStyle/>
          <a:p>
            <a:pPr lvl="0">
              <a:lnSpc>
                <a:spcPct val="150000"/>
              </a:lnSpc>
            </a:pPr>
            <a:r>
              <a:rPr lang="en-US" dirty="0"/>
              <a:t>Something only professionals do.</a:t>
            </a:r>
            <a:endParaRPr lang="en-US" dirty="0"/>
          </a:p>
          <a:p>
            <a:pPr lvl="0">
              <a:lnSpc>
                <a:spcPct val="150000"/>
              </a:lnSpc>
            </a:pPr>
            <a:r>
              <a:rPr lang="en-US" dirty="0"/>
              <a:t>Professional counselling or therapy.</a:t>
            </a:r>
            <a:endParaRPr lang="en-US" dirty="0"/>
          </a:p>
          <a:p>
            <a:pPr lvl="0">
              <a:lnSpc>
                <a:spcPct val="150000"/>
              </a:lnSpc>
            </a:pPr>
            <a:r>
              <a:rPr lang="en-US" dirty="0"/>
              <a:t>Encouraging a detailed discussion of the event that has caused the distress.</a:t>
            </a:r>
            <a:endParaRPr lang="en-US" dirty="0"/>
          </a:p>
          <a:p>
            <a:pPr lvl="0">
              <a:lnSpc>
                <a:spcPct val="150000"/>
              </a:lnSpc>
            </a:pPr>
            <a:r>
              <a:rPr lang="en-US" dirty="0"/>
              <a:t>Asking someone to analyze what has happened to them.</a:t>
            </a:r>
            <a:endParaRPr lang="en-US" dirty="0"/>
          </a:p>
          <a:p>
            <a:pPr lvl="0">
              <a:lnSpc>
                <a:spcPct val="150000"/>
              </a:lnSpc>
            </a:pPr>
            <a:r>
              <a:rPr lang="en-US" dirty="0"/>
              <a:t>Pressing someone for details on what happened.</a:t>
            </a:r>
            <a:endParaRPr lang="en-US" dirty="0"/>
          </a:p>
          <a:p>
            <a:pPr lvl="0">
              <a:lnSpc>
                <a:spcPct val="150000"/>
              </a:lnSpc>
            </a:pPr>
            <a:r>
              <a:rPr lang="en-US" dirty="0"/>
              <a:t>Pressuring people to share their feelings and reactions to an event</a:t>
            </a:r>
            <a:r>
              <a:rPr lang="en-US" dirty="0" smtClean="0"/>
              <a:t>.</a:t>
            </a:r>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4800" b="1" dirty="0"/>
              <a:t>Guiding  Principles </a:t>
            </a:r>
            <a:endParaRPr lang="en-US" sz="4800" b="1" dirty="0"/>
          </a:p>
        </p:txBody>
      </p:sp>
      <p:sp>
        <p:nvSpPr>
          <p:cNvPr id="3" name="Content Placeholder 2"/>
          <p:cNvSpPr>
            <a:spLocks noGrp="1"/>
          </p:cNvSpPr>
          <p:nvPr>
            <p:ph idx="1"/>
          </p:nvPr>
        </p:nvSpPr>
        <p:spPr/>
        <p:txBody>
          <a:bodyPr>
            <a:normAutofit fontScale="85000"/>
          </a:bodyPr>
          <a:lstStyle/>
          <a:p>
            <a:pPr marL="0" indent="0">
              <a:lnSpc>
                <a:spcPct val="150000"/>
              </a:lnSpc>
              <a:buNone/>
            </a:pPr>
            <a:r>
              <a:rPr lang="en-US" b="1" i="1" dirty="0"/>
              <a:t>LOOK</a:t>
            </a:r>
            <a:r>
              <a:rPr lang="en-US" b="1" dirty="0"/>
              <a:t> (Pay attention to a situation</a:t>
            </a:r>
            <a:r>
              <a:rPr lang="en-US" b="1" dirty="0" smtClean="0"/>
              <a:t>)</a:t>
            </a:r>
            <a:endParaRPr lang="en-US" b="1" dirty="0" smtClean="0"/>
          </a:p>
          <a:p>
            <a:pPr lvl="0">
              <a:lnSpc>
                <a:spcPct val="150000"/>
              </a:lnSpc>
            </a:pPr>
            <a:r>
              <a:rPr lang="en-US" dirty="0"/>
              <a:t>Establish what has or is happening.</a:t>
            </a:r>
            <a:endParaRPr lang="en-US" dirty="0"/>
          </a:p>
          <a:p>
            <a:pPr lvl="0">
              <a:lnSpc>
                <a:spcPct val="150000"/>
              </a:lnSpc>
            </a:pPr>
            <a:r>
              <a:rPr lang="en-US" dirty="0"/>
              <a:t>Establish who needs help.</a:t>
            </a:r>
            <a:endParaRPr lang="en-US" dirty="0"/>
          </a:p>
          <a:p>
            <a:pPr lvl="0">
              <a:lnSpc>
                <a:spcPct val="150000"/>
              </a:lnSpc>
            </a:pPr>
            <a:r>
              <a:rPr lang="en-US" dirty="0"/>
              <a:t>Identify safety and security risks.</a:t>
            </a:r>
            <a:endParaRPr lang="en-US" dirty="0"/>
          </a:p>
          <a:p>
            <a:pPr lvl="0">
              <a:lnSpc>
                <a:spcPct val="150000"/>
              </a:lnSpc>
            </a:pPr>
            <a:r>
              <a:rPr lang="en-US" dirty="0"/>
              <a:t>Identify physical injuries.</a:t>
            </a:r>
            <a:endParaRPr lang="en-US" dirty="0"/>
          </a:p>
          <a:p>
            <a:pPr lvl="0">
              <a:lnSpc>
                <a:spcPct val="150000"/>
              </a:lnSpc>
            </a:pPr>
            <a:r>
              <a:rPr lang="en-US" dirty="0"/>
              <a:t>Identify immediate basic and practical needs.</a:t>
            </a:r>
            <a:endParaRPr lang="en-US" dirty="0"/>
          </a:p>
          <a:p>
            <a:pPr lvl="0">
              <a:lnSpc>
                <a:spcPct val="150000"/>
              </a:lnSpc>
            </a:pPr>
            <a:r>
              <a:rPr lang="en-US" dirty="0"/>
              <a:t>Observe emotional reactions.</a:t>
            </a:r>
            <a:endParaRPr lang="en-US" dirty="0"/>
          </a:p>
          <a:p>
            <a:pPr>
              <a:lnSpc>
                <a:spcPct val="150000"/>
              </a:lnSpc>
            </a:pPr>
            <a:endParaRPr 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i="1" dirty="0"/>
              <a:t>LISTEN</a:t>
            </a:r>
            <a:r>
              <a:rPr lang="en-US" b="1" dirty="0"/>
              <a:t> (Pay attention to the person</a:t>
            </a:r>
            <a:r>
              <a:rPr lang="en-US" b="1" dirty="0" smtClean="0"/>
              <a:t>)</a:t>
            </a:r>
            <a:endParaRPr lang="en-US" dirty="0"/>
          </a:p>
        </p:txBody>
      </p:sp>
      <p:sp>
        <p:nvSpPr>
          <p:cNvPr id="3" name="Content Placeholder 2"/>
          <p:cNvSpPr>
            <a:spLocks noGrp="1"/>
          </p:cNvSpPr>
          <p:nvPr>
            <p:ph idx="1"/>
          </p:nvPr>
        </p:nvSpPr>
        <p:spPr/>
        <p:txBody>
          <a:bodyPr>
            <a:normAutofit fontScale="72500"/>
          </a:bodyPr>
          <a:lstStyle/>
          <a:p>
            <a:pPr lvl="0">
              <a:lnSpc>
                <a:spcPct val="150000"/>
              </a:lnSpc>
            </a:pPr>
            <a:r>
              <a:rPr lang="en-US" dirty="0"/>
              <a:t>Introduce yourself.</a:t>
            </a:r>
            <a:endParaRPr lang="en-US" dirty="0"/>
          </a:p>
          <a:p>
            <a:pPr lvl="0">
              <a:lnSpc>
                <a:spcPct val="150000"/>
              </a:lnSpc>
            </a:pPr>
            <a:r>
              <a:rPr lang="en-US" dirty="0"/>
              <a:t>Pay attention and listen actively.</a:t>
            </a:r>
            <a:endParaRPr lang="en-US" dirty="0"/>
          </a:p>
          <a:p>
            <a:pPr lvl="0">
              <a:lnSpc>
                <a:spcPct val="150000"/>
              </a:lnSpc>
            </a:pPr>
            <a:r>
              <a:rPr lang="en-US" dirty="0"/>
              <a:t>Accept others’ feelings.</a:t>
            </a:r>
            <a:endParaRPr lang="en-US" dirty="0"/>
          </a:p>
          <a:p>
            <a:pPr lvl="0">
              <a:lnSpc>
                <a:spcPct val="150000"/>
              </a:lnSpc>
            </a:pPr>
            <a:r>
              <a:rPr lang="en-US" dirty="0"/>
              <a:t>Calm the person in distress.</a:t>
            </a:r>
            <a:endParaRPr lang="en-US" dirty="0"/>
          </a:p>
          <a:p>
            <a:pPr lvl="0">
              <a:lnSpc>
                <a:spcPct val="150000"/>
              </a:lnSpc>
            </a:pPr>
            <a:r>
              <a:rPr lang="en-US" dirty="0"/>
              <a:t>Ask about needs and concerns.</a:t>
            </a:r>
            <a:endParaRPr lang="en-US" dirty="0"/>
          </a:p>
          <a:p>
            <a:pPr>
              <a:lnSpc>
                <a:spcPct val="150000"/>
              </a:lnSpc>
            </a:pPr>
            <a:r>
              <a:rPr lang="en-US" dirty="0"/>
              <a:t>Help the person(s) in distress to find solutions to their needs and problems.</a:t>
            </a:r>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i="1" dirty="0"/>
              <a:t>LINK</a:t>
            </a:r>
            <a:r>
              <a:rPr lang="en-US" b="1" dirty="0"/>
              <a:t> (Take action to help</a:t>
            </a:r>
            <a:r>
              <a:rPr lang="en-US" b="1" dirty="0" smtClean="0"/>
              <a:t>)</a:t>
            </a:r>
            <a:endParaRPr lang="en-US" dirty="0"/>
          </a:p>
        </p:txBody>
      </p:sp>
      <p:sp>
        <p:nvSpPr>
          <p:cNvPr id="3" name="Content Placeholder 2"/>
          <p:cNvSpPr>
            <a:spLocks noGrp="1"/>
          </p:cNvSpPr>
          <p:nvPr>
            <p:ph idx="1"/>
          </p:nvPr>
        </p:nvSpPr>
        <p:spPr/>
        <p:txBody>
          <a:bodyPr/>
          <a:lstStyle/>
          <a:p>
            <a:pPr lvl="0">
              <a:lnSpc>
                <a:spcPct val="150000"/>
              </a:lnSpc>
            </a:pPr>
            <a:r>
              <a:rPr lang="en-US" dirty="0"/>
              <a:t>Find information.</a:t>
            </a:r>
            <a:endParaRPr lang="en-US" dirty="0"/>
          </a:p>
          <a:p>
            <a:pPr lvl="0">
              <a:lnSpc>
                <a:spcPct val="150000"/>
              </a:lnSpc>
            </a:pPr>
            <a:r>
              <a:rPr lang="en-US" dirty="0"/>
              <a:t>Connect with the person’s loved ones and social support.</a:t>
            </a:r>
            <a:endParaRPr lang="en-US" dirty="0"/>
          </a:p>
          <a:p>
            <a:pPr lvl="0">
              <a:lnSpc>
                <a:spcPct val="150000"/>
              </a:lnSpc>
            </a:pPr>
            <a:r>
              <a:rPr lang="en-US" dirty="0"/>
              <a:t>Tackle practical problems.</a:t>
            </a:r>
            <a:endParaRPr lang="en-US" dirty="0"/>
          </a:p>
          <a:p>
            <a:pPr lvl="0">
              <a:lnSpc>
                <a:spcPct val="150000"/>
              </a:lnSpc>
            </a:pPr>
            <a:r>
              <a:rPr lang="en-US" dirty="0"/>
              <a:t>Obtain services and other help</a:t>
            </a:r>
            <a:r>
              <a:rPr lang="en-US" dirty="0" smtClean="0"/>
              <a:t>.</a:t>
            </a:r>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Active Listening in PFA</a:t>
            </a:r>
            <a:r>
              <a:rPr lang="en-US" dirty="0"/>
              <a:t>.</a:t>
            </a:r>
            <a:endParaRPr lang="en-US" dirty="0"/>
          </a:p>
        </p:txBody>
      </p:sp>
      <p:sp>
        <p:nvSpPr>
          <p:cNvPr id="3" name="Content Placeholder 2"/>
          <p:cNvSpPr>
            <a:spLocks noGrp="1"/>
          </p:cNvSpPr>
          <p:nvPr>
            <p:ph idx="1"/>
          </p:nvPr>
        </p:nvSpPr>
        <p:spPr/>
        <p:txBody>
          <a:bodyPr>
            <a:normAutofit fontScale="72500"/>
          </a:bodyPr>
          <a:lstStyle/>
          <a:p>
            <a:pPr lvl="0">
              <a:lnSpc>
                <a:spcPct val="150000"/>
              </a:lnSpc>
            </a:pPr>
            <a:r>
              <a:rPr lang="en-US" dirty="0"/>
              <a:t>Actively concentrate on what the affected person says.</a:t>
            </a:r>
            <a:endParaRPr lang="en-US" dirty="0"/>
          </a:p>
          <a:p>
            <a:pPr lvl="0">
              <a:lnSpc>
                <a:spcPct val="150000"/>
              </a:lnSpc>
            </a:pPr>
            <a:r>
              <a:rPr lang="en-US" dirty="0"/>
              <a:t>Do not interrupt or try to assure them that everything will be all right.</a:t>
            </a:r>
            <a:endParaRPr lang="en-US" dirty="0"/>
          </a:p>
          <a:p>
            <a:pPr lvl="0">
              <a:lnSpc>
                <a:spcPct val="150000"/>
              </a:lnSpc>
            </a:pPr>
            <a:r>
              <a:rPr lang="en-US" dirty="0"/>
              <a:t>Make frequent eye contact and ensure that your body language signals that you are listening.</a:t>
            </a:r>
            <a:endParaRPr lang="en-US" dirty="0"/>
          </a:p>
          <a:p>
            <a:pPr lvl="0">
              <a:lnSpc>
                <a:spcPct val="150000"/>
              </a:lnSpc>
            </a:pPr>
            <a:r>
              <a:rPr lang="en-US" dirty="0"/>
              <a:t>Gently touch the hand or shoulder of the affected person, if appropriate.</a:t>
            </a:r>
            <a:endParaRPr lang="en-US" dirty="0"/>
          </a:p>
          <a:p>
            <a:pPr lvl="0">
              <a:lnSpc>
                <a:spcPct val="150000"/>
              </a:lnSpc>
            </a:pPr>
            <a:r>
              <a:rPr lang="en-US" dirty="0"/>
              <a:t>Take time to listen when people describe what happened. Telling their story will help people understand and eventually accept the even.</a:t>
            </a:r>
            <a:endParaRPr lang="en-US" dirty="0"/>
          </a:p>
          <a:p>
            <a:pPr lvl="0">
              <a:lnSpc>
                <a:spcPct val="150000"/>
              </a:lnSpc>
            </a:pPr>
            <a:r>
              <a:rPr lang="en-US" dirty="0"/>
              <a:t>Do not judge people and the way they react to </a:t>
            </a:r>
            <a:r>
              <a:rPr lang="en-US" dirty="0" smtClean="0"/>
              <a:t>crisis</a:t>
            </a:r>
            <a:endParaRPr 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90500"/>
            <a:ext cx="10972800" cy="984250"/>
          </a:xfrm>
        </p:spPr>
        <p:txBody>
          <a:bodyPr/>
          <a:lstStyle/>
          <a:p>
            <a:r>
              <a:rPr lang="en-US" b="1" dirty="0"/>
              <a:t>Self Care PFA Responders</a:t>
            </a:r>
            <a:endParaRPr lang="en-US" dirty="0"/>
          </a:p>
        </p:txBody>
      </p:sp>
      <p:sp>
        <p:nvSpPr>
          <p:cNvPr id="3" name="Content Placeholder 2"/>
          <p:cNvSpPr>
            <a:spLocks noGrp="1"/>
          </p:cNvSpPr>
          <p:nvPr>
            <p:ph idx="1"/>
          </p:nvPr>
        </p:nvSpPr>
        <p:spPr/>
        <p:txBody>
          <a:bodyPr>
            <a:normAutofit/>
          </a:bodyPr>
          <a:lstStyle/>
          <a:p>
            <a:pPr marL="0" indent="0">
              <a:lnSpc>
                <a:spcPct val="150000"/>
              </a:lnSpc>
              <a:buNone/>
            </a:pPr>
            <a:r>
              <a:rPr lang="en-US" dirty="0"/>
              <a:t>Compassion fatigue</a:t>
            </a:r>
            <a:r>
              <a:rPr lang="en-US" dirty="0" smtClean="0"/>
              <a:t>, secondary </a:t>
            </a:r>
            <a:r>
              <a:rPr lang="en-US" dirty="0"/>
              <a:t>traumatic stress, and vicarious traumatization are common psychological side effects for crisis and disaster responders and therefore it is recommend that they too take care of themselves during crisis and disaster response</a:t>
            </a:r>
            <a:r>
              <a:rPr lang="en-US" dirty="0" smtClean="0"/>
              <a:t>. The </a:t>
            </a:r>
            <a:r>
              <a:rPr lang="en-US" dirty="0"/>
              <a:t>following mitigating/coping strategies are suggested</a:t>
            </a:r>
            <a:r>
              <a:rPr lang="en-US" dirty="0" smtClean="0"/>
              <a:t>:</a:t>
            </a:r>
            <a:endParaRPr lang="en-US" dirty="0"/>
          </a:p>
        </p:txBody>
      </p:sp>
      <p:sp>
        <p:nvSpPr>
          <p:cNvPr id="4" name="Content Placeholder 2"/>
          <p:cNvSpPr txBox="1"/>
          <p:nvPr/>
        </p:nvSpPr>
        <p:spPr>
          <a:xfrm>
            <a:off x="401320" y="1353820"/>
            <a:ext cx="10920730" cy="437134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lnSpc>
                <a:spcPct val="150000"/>
              </a:lnSpc>
            </a:pPr>
            <a:endParaRPr lang="en-US" sz="24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itle 3"/>
          <p:cNvSpPr>
            <a:spLocks noGrp="1"/>
          </p:cNvSpPr>
          <p:nvPr>
            <p:ph type="title"/>
          </p:nvPr>
        </p:nvSpPr>
        <p:spPr>
          <a:xfrm>
            <a:off x="609600" y="190500"/>
            <a:ext cx="10972800" cy="983615"/>
          </a:xfrm>
        </p:spPr>
        <p:txBody>
          <a:bodyPr/>
          <a:p>
            <a:r>
              <a:rPr lang="en-US" b="1"/>
              <a:t>Self Care</a:t>
            </a:r>
            <a:endParaRPr lang="en-US" b="1"/>
          </a:p>
        </p:txBody>
      </p:sp>
      <p:sp>
        <p:nvSpPr>
          <p:cNvPr id="5" name="Content Placeholder 4"/>
          <p:cNvSpPr>
            <a:spLocks noGrp="1"/>
          </p:cNvSpPr>
          <p:nvPr>
            <p:ph idx="1"/>
          </p:nvPr>
        </p:nvSpPr>
        <p:spPr/>
        <p:txBody>
          <a:bodyPr/>
          <a:p>
            <a:pPr lvl="0">
              <a:lnSpc>
                <a:spcPct val="150000"/>
              </a:lnSpc>
            </a:pPr>
            <a:r>
              <a:rPr lang="en-US" sz="2800" dirty="0">
                <a:sym typeface="+mn-ea"/>
              </a:rPr>
              <a:t>Identifying and relying on your support group/peer support group</a:t>
            </a:r>
            <a:endParaRPr lang="en-US" sz="2800" dirty="0"/>
          </a:p>
          <a:p>
            <a:pPr lvl="0">
              <a:lnSpc>
                <a:spcPct val="150000"/>
              </a:lnSpc>
            </a:pPr>
            <a:r>
              <a:rPr lang="en-US" sz="2800" dirty="0">
                <a:sym typeface="+mn-ea"/>
              </a:rPr>
              <a:t>Carrying and index card listing ways you can reduce your own stress before you become overwhelmed</a:t>
            </a:r>
            <a:endParaRPr lang="en-US" sz="2800" dirty="0"/>
          </a:p>
          <a:p>
            <a:pPr lvl="0">
              <a:lnSpc>
                <a:spcPct val="150000"/>
              </a:lnSpc>
            </a:pPr>
            <a:r>
              <a:rPr lang="en-US" sz="2800" dirty="0">
                <a:sym typeface="+mn-ea"/>
              </a:rPr>
              <a:t>Listing the triggers that affect you so that you can plan ahead to reduce their impact </a:t>
            </a:r>
            <a:endParaRPr lang="en-US" sz="2800" dirty="0"/>
          </a:p>
          <a:p>
            <a:pPr lvl="0">
              <a:lnSpc>
                <a:spcPct val="150000"/>
              </a:lnSpc>
            </a:pPr>
            <a:r>
              <a:rPr lang="en-US" sz="2800" dirty="0">
                <a:sym typeface="+mn-ea"/>
              </a:rPr>
              <a:t>Committing to regular physical exercise even when working in disaster environments </a:t>
            </a:r>
            <a:endParaRPr lang="en-US" sz="2800" dirty="0"/>
          </a:p>
          <a:p>
            <a:endParaRPr lang="en-US" sz="280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41231" y="885467"/>
            <a:ext cx="10515600" cy="5528212"/>
          </a:xfrm>
        </p:spPr>
        <p:txBody>
          <a:bodyPr>
            <a:normAutofit/>
          </a:bodyPr>
          <a:lstStyle/>
          <a:p>
            <a:pPr lvl="0">
              <a:lnSpc>
                <a:spcPct val="200000"/>
              </a:lnSpc>
            </a:pPr>
            <a:r>
              <a:rPr lang="en-US" dirty="0"/>
              <a:t>Being aware of somatic stressors</a:t>
            </a:r>
            <a:endParaRPr lang="en-US" dirty="0"/>
          </a:p>
          <a:p>
            <a:pPr lvl="0">
              <a:lnSpc>
                <a:spcPct val="200000"/>
              </a:lnSpc>
            </a:pPr>
            <a:r>
              <a:rPr lang="en-US" dirty="0" smtClean="0"/>
              <a:t>Practicing </a:t>
            </a:r>
            <a:r>
              <a:rPr lang="en-US" dirty="0"/>
              <a:t>relaxation exercises like breathing, mindfulness and self compassion</a:t>
            </a:r>
            <a:endParaRPr lang="en-US" dirty="0"/>
          </a:p>
          <a:p>
            <a:pPr lvl="0">
              <a:lnSpc>
                <a:spcPct val="200000"/>
              </a:lnSpc>
            </a:pPr>
            <a:r>
              <a:rPr lang="en-US" dirty="0"/>
              <a:t> Journaling </a:t>
            </a:r>
            <a:endParaRPr lang="en-US" dirty="0"/>
          </a:p>
          <a:p>
            <a:pPr>
              <a:lnSpc>
                <a:spcPct val="200000"/>
              </a:lnSpc>
            </a:pPr>
            <a:r>
              <a:rPr lang="en-US" dirty="0"/>
              <a:t>Consulting your therapist or supervisor</a:t>
            </a:r>
            <a:endParaRPr lang="en-US"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90500"/>
            <a:ext cx="10972800" cy="983615"/>
          </a:xfrm>
        </p:spPr>
        <p:txBody>
          <a:bodyPr/>
          <a:lstStyle/>
          <a:p>
            <a:r>
              <a:rPr lang="en-US" b="1" dirty="0" smtClean="0"/>
              <a:t>Conclusion</a:t>
            </a:r>
            <a:endParaRPr lang="en-US" dirty="0"/>
          </a:p>
        </p:txBody>
      </p:sp>
      <p:sp>
        <p:nvSpPr>
          <p:cNvPr id="3" name="Content Placeholder 2"/>
          <p:cNvSpPr>
            <a:spLocks noGrp="1"/>
          </p:cNvSpPr>
          <p:nvPr>
            <p:ph idx="1"/>
          </p:nvPr>
        </p:nvSpPr>
        <p:spPr/>
        <p:txBody>
          <a:bodyPr/>
          <a:lstStyle/>
          <a:p>
            <a:pPr marL="0" indent="0" algn="just">
              <a:lnSpc>
                <a:spcPct val="200000"/>
              </a:lnSpc>
              <a:buNone/>
            </a:pPr>
            <a:r>
              <a:rPr lang="en-US" sz="2800" dirty="0"/>
              <a:t>PFA is not a practice for professionals only but it can </a:t>
            </a:r>
            <a:r>
              <a:rPr lang="en-US" sz="2800" dirty="0" smtClean="0"/>
              <a:t>be applied </a:t>
            </a:r>
            <a:r>
              <a:rPr lang="en-US" sz="2800" dirty="0"/>
              <a:t>by lay counselors </a:t>
            </a:r>
            <a:r>
              <a:rPr lang="en-US" sz="2800" dirty="0" smtClean="0"/>
              <a:t>or </a:t>
            </a:r>
            <a:r>
              <a:rPr lang="en-US" sz="2800" dirty="0"/>
              <a:t>community health volunteers. However, despite PFA sounding easy to apply but it would be important for all offering PFA and psycho social support to be trained so that they can offer these services professionally and ethically. </a:t>
            </a:r>
            <a:endParaRPr lang="en-US" sz="28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71942"/>
            <a:ext cx="10515600" cy="1325563"/>
          </a:xfrm>
        </p:spPr>
        <p:txBody>
          <a:bodyPr/>
          <a:lstStyle/>
          <a:p>
            <a:r>
              <a:rPr lang="en-US" b="1" dirty="0" smtClean="0"/>
              <a:t>Reference</a:t>
            </a:r>
            <a:endParaRPr lang="en-US" dirty="0"/>
          </a:p>
        </p:txBody>
      </p:sp>
      <p:sp>
        <p:nvSpPr>
          <p:cNvPr id="3" name="Content Placeholder 2"/>
          <p:cNvSpPr>
            <a:spLocks noGrp="1"/>
          </p:cNvSpPr>
          <p:nvPr>
            <p:ph idx="1"/>
          </p:nvPr>
        </p:nvSpPr>
        <p:spPr>
          <a:xfrm>
            <a:off x="748047" y="1258954"/>
            <a:ext cx="10515600" cy="5141845"/>
          </a:xfrm>
        </p:spPr>
        <p:txBody>
          <a:bodyPr>
            <a:noAutofit/>
          </a:bodyPr>
          <a:lstStyle/>
          <a:p>
            <a:pPr>
              <a:lnSpc>
                <a:spcPct val="100000"/>
              </a:lnSpc>
            </a:pPr>
            <a:r>
              <a:rPr lang="en-US" sz="1800" dirty="0" err="1"/>
              <a:t>Aafke</a:t>
            </a:r>
            <a:r>
              <a:rPr lang="en-US" sz="1800" dirty="0"/>
              <a:t> </a:t>
            </a:r>
            <a:r>
              <a:rPr lang="en-US" sz="1800" dirty="0" err="1"/>
              <a:t>Scharloo</a:t>
            </a:r>
            <a:r>
              <a:rPr lang="en-US" sz="1800" dirty="0"/>
              <a:t>, Simone </a:t>
            </a:r>
            <a:r>
              <a:rPr lang="en-US" sz="1800" dirty="0" err="1"/>
              <a:t>Ebbers-Mennink</a:t>
            </a:r>
            <a:r>
              <a:rPr lang="en-US" sz="1800" dirty="0"/>
              <a:t>, &amp; Martine </a:t>
            </a:r>
            <a:r>
              <a:rPr lang="en-US" sz="1800" dirty="0" err="1"/>
              <a:t>Spijker</a:t>
            </a:r>
            <a:r>
              <a:rPr lang="en-US" sz="1800" dirty="0"/>
              <a:t>-van </a:t>
            </a:r>
            <a:r>
              <a:rPr lang="en-US" sz="1800" dirty="0" err="1"/>
              <a:t>Vuren</a:t>
            </a:r>
            <a:r>
              <a:rPr lang="en-US" sz="1800" dirty="0"/>
              <a:t>. (2017). </a:t>
            </a:r>
            <a:r>
              <a:rPr lang="en-US" sz="1800" i="1" dirty="0"/>
              <a:t>Psychological First Aid for People with Intellectual Disabilities Who Have Experienced Sexual Abuse : A Step-by-Step </a:t>
            </a:r>
            <a:r>
              <a:rPr lang="en-US" sz="1800" i="1" dirty="0" err="1"/>
              <a:t>Programme</a:t>
            </a:r>
            <a:r>
              <a:rPr lang="en-US" sz="1800" dirty="0"/>
              <a:t>. Jessica Kingsley Publishers.</a:t>
            </a:r>
            <a:endParaRPr lang="en-US" sz="1800" dirty="0"/>
          </a:p>
          <a:p>
            <a:pPr>
              <a:lnSpc>
                <a:spcPct val="100000"/>
              </a:lnSpc>
            </a:pPr>
            <a:r>
              <a:rPr lang="en-US" sz="1800" u="sng" dirty="0"/>
              <a:t>American Friends Service Committee (2022).</a:t>
            </a:r>
            <a:r>
              <a:rPr lang="en-ZA" sz="1800" i="1" dirty="0"/>
              <a:t>Secondary Trauma Healing Training Manual </a:t>
            </a:r>
            <a:r>
              <a:rPr lang="en-US" sz="1800" i="1" dirty="0"/>
              <a:t>f</a:t>
            </a:r>
            <a:r>
              <a:rPr lang="en-ZA" sz="1800" i="1" dirty="0"/>
              <a:t>or Peace Builders</a:t>
            </a:r>
            <a:r>
              <a:rPr lang="en-US" sz="1800" dirty="0"/>
              <a:t>. </a:t>
            </a:r>
            <a:r>
              <a:rPr lang="en-ZA" sz="1800" dirty="0"/>
              <a:t>Facilitators Guide</a:t>
            </a:r>
            <a:r>
              <a:rPr lang="en-US" sz="1800" dirty="0"/>
              <a:t>: AFSC Nairobi, Kenya</a:t>
            </a:r>
            <a:endParaRPr lang="en-US" sz="1800" dirty="0"/>
          </a:p>
          <a:p>
            <a:pPr marL="0" indent="0">
              <a:lnSpc>
                <a:spcPct val="100000"/>
              </a:lnSpc>
              <a:buNone/>
            </a:pPr>
            <a:endParaRPr lang="en-US" sz="1800" dirty="0"/>
          </a:p>
          <a:p>
            <a:pPr>
              <a:lnSpc>
                <a:spcPct val="100000"/>
              </a:lnSpc>
            </a:pPr>
            <a:r>
              <a:rPr lang="en-US" sz="1800" dirty="0" err="1"/>
              <a:t>Demircioğlu</a:t>
            </a:r>
            <a:r>
              <a:rPr lang="en-US" sz="1800" dirty="0"/>
              <a:t>, M., </a:t>
            </a:r>
            <a:r>
              <a:rPr lang="en-US" sz="1800" dirty="0" err="1"/>
              <a:t>Şeker</a:t>
            </a:r>
            <a:r>
              <a:rPr lang="en-US" sz="1800" dirty="0"/>
              <a:t>, Z., &amp; Aker, A. T. (2019). Psychological First Aid: Objectives, Practicing, Vulnerable Groups and Ethical Rules to Follow. </a:t>
            </a:r>
            <a:r>
              <a:rPr lang="en-US" sz="1800" i="1" dirty="0"/>
              <a:t>Current Approaches in Psychiatry / </a:t>
            </a:r>
            <a:r>
              <a:rPr lang="en-US" sz="1800" i="1" dirty="0" err="1"/>
              <a:t>PsikiyatrideGuncelYaklasimlar</a:t>
            </a:r>
            <a:r>
              <a:rPr lang="en-US" sz="1800" i="1" dirty="0"/>
              <a:t>,</a:t>
            </a:r>
            <a:r>
              <a:rPr lang="en-US" sz="1800" dirty="0"/>
              <a:t> 11(3), 351–352. https://doi.org/10.18863/pgy.468532</a:t>
            </a:r>
            <a:endParaRPr lang="en-US" sz="1800" dirty="0"/>
          </a:p>
          <a:p>
            <a:pPr>
              <a:lnSpc>
                <a:spcPct val="100000"/>
              </a:lnSpc>
            </a:pPr>
            <a:r>
              <a:rPr lang="en-US" sz="1800" dirty="0"/>
              <a:t>Field, J. E., </a:t>
            </a:r>
            <a:r>
              <a:rPr lang="en-US" sz="1800" dirty="0" err="1"/>
              <a:t>Wehrman</a:t>
            </a:r>
            <a:r>
              <a:rPr lang="en-US" sz="1800" dirty="0"/>
              <a:t>, J. D., &amp;</a:t>
            </a:r>
            <a:r>
              <a:rPr lang="en-US" sz="1800" dirty="0" err="1"/>
              <a:t>Yoo</a:t>
            </a:r>
            <a:r>
              <a:rPr lang="en-US" sz="1800" dirty="0"/>
              <a:t>, M. S. (2017). Helping the Weeping, Worried, and Willful: Psychological First Aid for Primary and Secondary Students</a:t>
            </a:r>
            <a:r>
              <a:rPr lang="en-US" sz="1800" i="1" dirty="0"/>
              <a:t>. Journal of Asia Pacific Counselling</a:t>
            </a:r>
            <a:r>
              <a:rPr lang="en-US" sz="1800" dirty="0"/>
              <a:t>, 7(2), 169–180. </a:t>
            </a:r>
            <a:r>
              <a:rPr lang="en-US" sz="1800" u="sng" dirty="0">
                <a:hlinkClick r:id="rId1"/>
              </a:rPr>
              <a:t>https://doi.org/10.18401/2017.2.4</a:t>
            </a:r>
            <a:endParaRPr lang="en-US" sz="1800" dirty="0"/>
          </a:p>
          <a:p>
            <a:pPr>
              <a:lnSpc>
                <a:spcPct val="100000"/>
              </a:lnSpc>
            </a:pPr>
            <a:r>
              <a:rPr lang="en-US" sz="1800" u="sng" dirty="0"/>
              <a:t>Gladding, S.T; &amp; Newsome, D.W.(2018). </a:t>
            </a:r>
            <a:r>
              <a:rPr lang="en-US" sz="1800" i="1" u="sng" dirty="0"/>
              <a:t>Clinical mental health counseling in community and agency settings</a:t>
            </a:r>
            <a:r>
              <a:rPr lang="en-US" sz="1800" u="sng" dirty="0"/>
              <a:t> (5</a:t>
            </a:r>
            <a:r>
              <a:rPr lang="en-US" sz="1800" u="sng" baseline="30000" dirty="0"/>
              <a:t>th</a:t>
            </a:r>
            <a:r>
              <a:rPr lang="en-US" sz="1800" u="sng" dirty="0"/>
              <a:t> ed.)New York: Pearson </a:t>
            </a:r>
            <a:endParaRPr lang="en-US" sz="18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pPr algn="ctr"/>
            <a:endParaRPr lang="en-US" b="1"/>
          </a:p>
        </p:txBody>
      </p:sp>
      <p:sp>
        <p:nvSpPr>
          <p:cNvPr id="3" name="Content Placeholder 2"/>
          <p:cNvSpPr>
            <a:spLocks noGrp="1"/>
          </p:cNvSpPr>
          <p:nvPr>
            <p:ph idx="1"/>
          </p:nvPr>
        </p:nvSpPr>
        <p:spPr/>
        <p:txBody>
          <a:bodyPr/>
          <a:p>
            <a:pPr marL="0" indent="0" algn="ctr">
              <a:buNone/>
            </a:pPr>
            <a:endParaRPr lang="en-US" sz="5400" b="1">
              <a:sym typeface="+mn-ea"/>
            </a:endParaRPr>
          </a:p>
          <a:p>
            <a:pPr marL="0" indent="0" algn="ctr">
              <a:buNone/>
            </a:pPr>
            <a:r>
              <a:rPr lang="en-US" sz="5400" b="1">
                <a:sym typeface="+mn-ea"/>
              </a:rPr>
              <a:t>THANK YOU!</a:t>
            </a:r>
            <a:endParaRPr lang="en-US" sz="5400" b="1"/>
          </a:p>
          <a:p>
            <a:pPr marL="0" indent="0" algn="ctr">
              <a:buNone/>
            </a:pPr>
            <a:endParaRPr lang="en-US" sz="5400"/>
          </a:p>
        </p:txBody>
      </p:sp>
    </p:spTree>
  </p:cSld>
  <p:clrMapOvr>
    <a:masterClrMapping/>
  </p:clrMapOvr>
</p:sld>
</file>

<file path=ppt/theme/theme1.xml><?xml version="1.0" encoding="utf-8"?>
<a:theme xmlns:a="http://schemas.openxmlformats.org/drawingml/2006/main" name="Orange Waves">
  <a:themeElements>
    <a:clrScheme name="Orange Waves 13">
      <a:dk1>
        <a:srgbClr val="000000"/>
      </a:dk1>
      <a:lt1>
        <a:srgbClr val="FFFFFF"/>
      </a:lt1>
      <a:dk2>
        <a:srgbClr val="000000"/>
      </a:dk2>
      <a:lt2>
        <a:srgbClr val="969696"/>
      </a:lt2>
      <a:accent1>
        <a:srgbClr val="C73109"/>
      </a:accent1>
      <a:accent2>
        <a:srgbClr val="FF5050"/>
      </a:accent2>
      <a:accent3>
        <a:srgbClr val="FFFFFF"/>
      </a:accent3>
      <a:accent4>
        <a:srgbClr val="000000"/>
      </a:accent4>
      <a:accent5>
        <a:srgbClr val="E0ADAA"/>
      </a:accent5>
      <a:accent6>
        <a:srgbClr val="E74848"/>
      </a:accent6>
      <a:hlink>
        <a:srgbClr val="4D4D4D"/>
      </a:hlink>
      <a:folHlink>
        <a:srgbClr val="777777"/>
      </a:folHlink>
    </a:clrScheme>
    <a:fontScheme name="Orange Waves">
      <a:majorFont>
        <a:latin typeface="Arial"/>
        <a:ea typeface="SimSun"/>
        <a:cs typeface=""/>
      </a:majorFont>
      <a:minorFont>
        <a:latin typeface="Arial"/>
        <a:ea typeface="SimSun"/>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gradFill rotWithShape="0">
          <a:gsLst>
            <a:gs pos="0">
              <a:schemeClr val="accent1"/>
            </a:gs>
            <a:gs pos="100000">
              <a:schemeClr val="accent2"/>
            </a:gs>
          </a:gsLst>
          <a:lin ang="5400000" scaled="1"/>
        </a:gradFill>
        <a:ln w="9525" cap="flat" cmpd="sng" algn="ctr">
          <a:solidFill>
            <a:schemeClr val="accent1"/>
          </a:solidFill>
          <a:prstDash val="solid"/>
          <a:round/>
          <a:headEnd type="none" w="med" len="med"/>
          <a:tailEnd type="none" w="med" len="med"/>
        </a:ln>
      </a:spPr>
      <a:bodyPr vert="horz" wrap="none" lIns="91440" tIns="45720" rIns="91440" bIns="45720" numCol="1" anchor="ctr"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zh-CN" altLang="en-US" sz="1800" b="0" i="0" u="none" strike="noStrike" cap="none" normalizeH="0" baseline="0" smtClean="0">
            <a:ln>
              <a:noFill/>
            </a:ln>
            <a:solidFill>
              <a:schemeClr val="tx1"/>
            </a:solidFill>
            <a:effectLst/>
            <a:latin typeface="Arial" panose="020B0604020202020204" pitchFamily="34" charset="0"/>
            <a:ea typeface="SimSun" panose="02010600030101010101" pitchFamily="2" charset="-122"/>
          </a:defRPr>
        </a:defPPr>
      </a:lstStyle>
    </a:spDef>
    <a:lnDef>
      <a:spPr bwMode="auto">
        <a:xfrm>
          <a:off x="0" y="0"/>
          <a:ext cx="1" cy="1"/>
        </a:xfrm>
        <a:custGeom>
          <a:avLst/>
          <a:gdLst/>
          <a:ahLst/>
          <a:cxnLst/>
          <a:rect l="0" t="0" r="0" b="0"/>
          <a:pathLst/>
        </a:custGeom>
        <a:gradFill rotWithShape="0">
          <a:gsLst>
            <a:gs pos="0">
              <a:schemeClr val="accent1"/>
            </a:gs>
            <a:gs pos="100000">
              <a:schemeClr val="accent2"/>
            </a:gs>
          </a:gsLst>
          <a:lin ang="5400000" scaled="1"/>
        </a:gradFill>
        <a:ln w="9525" cap="flat" cmpd="sng" algn="ctr">
          <a:solidFill>
            <a:schemeClr val="accent1"/>
          </a:solidFill>
          <a:prstDash val="solid"/>
          <a:round/>
          <a:headEnd type="none" w="med" len="med"/>
          <a:tailEnd type="none" w="med" len="med"/>
        </a:ln>
      </a:spPr>
      <a:bodyPr vert="horz" wrap="none" lIns="91440" tIns="45720" rIns="91440" bIns="45720" numCol="1" anchor="ctr"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zh-CN" altLang="en-US" sz="1800" b="0" i="0" u="none" strike="noStrike" cap="none" normalizeH="0" baseline="0" smtClean="0">
            <a:ln>
              <a:noFill/>
            </a:ln>
            <a:solidFill>
              <a:schemeClr val="tx1"/>
            </a:solidFill>
            <a:effectLst/>
            <a:latin typeface="Arial" panose="020B0604020202020204" pitchFamily="34" charset="0"/>
            <a:ea typeface="SimSun" panose="02010600030101010101" pitchFamily="2" charset="-122"/>
          </a:defRPr>
        </a:defPPr>
      </a:lstStyle>
    </a:lnDef>
  </a:objectDefaults>
  <a:extraClrSchemeLst>
    <a:extraClrScheme>
      <a:clrScheme name="Orange Wav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range Wave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range Wave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range Wave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range Wave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range Wave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range Wave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range Wave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range Wave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range Wave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range Wave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range Wave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Orange Waves 13">
        <a:dk1>
          <a:srgbClr val="000000"/>
        </a:dk1>
        <a:lt1>
          <a:srgbClr val="FFFFFF"/>
        </a:lt1>
        <a:dk2>
          <a:srgbClr val="000000"/>
        </a:dk2>
        <a:lt2>
          <a:srgbClr val="969696"/>
        </a:lt2>
        <a:accent1>
          <a:srgbClr val="C73109"/>
        </a:accent1>
        <a:accent2>
          <a:srgbClr val="FF5050"/>
        </a:accent2>
        <a:accent3>
          <a:srgbClr val="FFFFFF"/>
        </a:accent3>
        <a:accent4>
          <a:srgbClr val="000000"/>
        </a:accent4>
        <a:accent5>
          <a:srgbClr val="E0ADAA"/>
        </a:accent5>
        <a:accent6>
          <a:srgbClr val="E74848"/>
        </a:accent6>
        <a:hlink>
          <a:srgbClr val="4D4D4D"/>
        </a:hlink>
        <a:folHlink>
          <a:srgbClr val="777777"/>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8605</Words>
  <Application>WPS Presentation</Application>
  <PresentationFormat>Widescreen</PresentationFormat>
  <Paragraphs>188</Paragraphs>
  <Slides>28</Slides>
  <Notes>0</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28</vt:i4>
      </vt:variant>
    </vt:vector>
  </HeadingPairs>
  <TitlesOfParts>
    <vt:vector size="36" baseType="lpstr">
      <vt:lpstr>Arial</vt:lpstr>
      <vt:lpstr>SimSun</vt:lpstr>
      <vt:lpstr>Wingdings</vt:lpstr>
      <vt:lpstr>Calibri</vt:lpstr>
      <vt:lpstr>Times New Roman</vt:lpstr>
      <vt:lpstr>Microsoft YaHei</vt:lpstr>
      <vt:lpstr>Arial Unicode MS</vt:lpstr>
      <vt:lpstr>Orange Waves</vt:lpstr>
      <vt:lpstr>PowerPoint 演示文稿</vt:lpstr>
      <vt:lpstr>Introduction</vt:lpstr>
      <vt:lpstr>Expected Learning Outcomes</vt:lpstr>
      <vt:lpstr>What is Psychological First Aid (PFA)?</vt:lpstr>
      <vt:lpstr>What is PFA?</vt:lpstr>
      <vt:lpstr>Psychological First Aid (PFA) in Trauma Healing</vt:lpstr>
      <vt:lpstr>Trauma Impact and PFA</vt:lpstr>
      <vt:lpstr>PFA and Psycho Social Support</vt:lpstr>
      <vt:lpstr>PFA and Psychosocial Support</vt:lpstr>
      <vt:lpstr>PSS Principles</vt:lpstr>
      <vt:lpstr>Psycho-social support activities include:</vt:lpstr>
      <vt:lpstr>Cont……..</vt:lpstr>
      <vt:lpstr>PFA Goals</vt:lpstr>
      <vt:lpstr>The PFA goals mainly focus to:</vt:lpstr>
      <vt:lpstr>PowerPoint 演示文稿</vt:lpstr>
      <vt:lpstr>PowerPoint 演示文稿</vt:lpstr>
      <vt:lpstr>What PFA is...</vt:lpstr>
      <vt:lpstr>PFA is NOT…</vt:lpstr>
      <vt:lpstr>Guiding  Principles </vt:lpstr>
      <vt:lpstr>LISTEN (Pay attention to the person)</vt:lpstr>
      <vt:lpstr>LINK (Take action to help)</vt:lpstr>
      <vt:lpstr>Active Listening: Key Component of PFA.</vt:lpstr>
      <vt:lpstr>Self Care for the PFA Responders</vt:lpstr>
      <vt:lpstr>Self Care</vt:lpstr>
      <vt:lpstr>PowerPoint 演示文稿</vt:lpstr>
      <vt:lpstr>Conclusion</vt:lpstr>
      <vt:lpstr>Reference</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sgita</cp:lastModifiedBy>
  <cp:revision>11</cp:revision>
  <dcterms:created xsi:type="dcterms:W3CDTF">2023-05-15T14:31:00Z</dcterms:created>
  <dcterms:modified xsi:type="dcterms:W3CDTF">2023-05-15T22:56:08Z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68868837861B42CA88EBA2C0F40826C2</vt:lpwstr>
  </property>
  <property fmtid="{D5CDD505-2E9C-101B-9397-08002B2CF9AE}" pid="3" name="KSOProductBuildVer">
    <vt:lpwstr>1033-11.2.0.11537</vt:lpwstr>
  </property>
</Properties>
</file>