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4"/>
  </p:notesMasterIdLst>
  <p:sldIdLst>
    <p:sldId id="283" r:id="rId3"/>
    <p:sldId id="361" r:id="rId5"/>
    <p:sldId id="411" r:id="rId6"/>
    <p:sldId id="412" r:id="rId7"/>
    <p:sldId id="413" r:id="rId8"/>
    <p:sldId id="397" r:id="rId9"/>
    <p:sldId id="349" r:id="rId10"/>
    <p:sldId id="414" r:id="rId11"/>
    <p:sldId id="415" r:id="rId12"/>
    <p:sldId id="416" r:id="rId13"/>
    <p:sldId id="417" r:id="rId14"/>
    <p:sldId id="418" r:id="rId15"/>
    <p:sldId id="398" r:id="rId16"/>
    <p:sldId id="419" r:id="rId17"/>
    <p:sldId id="420" r:id="rId18"/>
    <p:sldId id="422" r:id="rId19"/>
    <p:sldId id="421" r:id="rId20"/>
    <p:sldId id="423" r:id="rId21"/>
    <p:sldId id="424" r:id="rId22"/>
    <p:sldId id="425" r:id="rId23"/>
    <p:sldId id="426" r:id="rId24"/>
    <p:sldId id="428" r:id="rId25"/>
    <p:sldId id="441" r:id="rId26"/>
    <p:sldId id="444" r:id="rId27"/>
    <p:sldId id="445" r:id="rId28"/>
    <p:sldId id="432" r:id="rId29"/>
    <p:sldId id="433" r:id="rId30"/>
    <p:sldId id="434" r:id="rId31"/>
    <p:sldId id="435" r:id="rId32"/>
    <p:sldId id="436" r:id="rId33"/>
    <p:sldId id="437" r:id="rId34"/>
    <p:sldId id="439" r:id="rId35"/>
    <p:sldId id="446" r:id="rId36"/>
    <p:sldId id="427" r:id="rId37"/>
    <p:sldId id="440" r:id="rId38"/>
  </p:sldIdLst>
  <p:sldSz cx="9144000" cy="6858000" type="screen4x3"/>
  <p:notesSz cx="6858000" cy="9144000"/>
  <p:defaultTextStyle>
    <a:defPPr>
      <a:defRPr lang="en-US"/>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2FDB2607-1784-4EEB-B798-7EB5836EED8A}">
        <p14:showMediaCtrls xmlns:p14="http://schemas.microsoft.com/office/powerpoint/2010/main" val="1"/>
      </p:ext>
    </p:extLst>
  </p:showPr>
  <p:clrMru>
    <a:srgbClr val="0000CC"/>
    <a:srgbClr val="080808"/>
    <a:srgbClr val="1C1C1C"/>
    <a:srgbClr val="333333"/>
    <a:srgbClr val="C89400"/>
    <a:srgbClr val="E6AA00"/>
    <a:srgbClr val="DEA400"/>
    <a:srgbClr val="D69E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985"/>
    <p:restoredTop sz="76909"/>
  </p:normalViewPr>
  <p:slideViewPr>
    <p:cSldViewPr showGuides="1">
      <p:cViewPr>
        <p:scale>
          <a:sx n="50" d="100"/>
          <a:sy n="50" d="100"/>
        </p:scale>
        <p:origin x="1709" y="331"/>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1" Type="http://schemas.openxmlformats.org/officeDocument/2006/relationships/tableStyles" Target="tableStyles.xml"/><Relationship Id="rId40" Type="http://schemas.openxmlformats.org/officeDocument/2006/relationships/viewProps" Target="viewProps.xml"/><Relationship Id="rId4" Type="http://schemas.openxmlformats.org/officeDocument/2006/relationships/notesMaster" Target="notesMasters/notesMaster1.xml"/><Relationship Id="rId39" Type="http://schemas.openxmlformats.org/officeDocument/2006/relationships/presProps" Target="presProps.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0B314250-0019-4B0C-8EA1-F5B8C18B002C}" type="datetimeFigureOut">
              <a:rPr kumimoji="0" lang="en-US" sz="1200" b="0" i="0" u="none" strike="noStrike" kern="1200" cap="none" spc="0" normalizeH="0" baseline="0" noProof="0">
                <a:ln>
                  <a:noFill/>
                </a:ln>
                <a:solidFill>
                  <a:schemeClr val="tx1"/>
                </a:solidFill>
                <a:effectLst/>
                <a:uLnTx/>
                <a:uFillTx/>
                <a:latin typeface="+mn-lt"/>
                <a:ea typeface="+mn-ea"/>
                <a:cs typeface="+mn-cs"/>
              </a:rPr>
            </a:fld>
            <a:endParaRPr kumimoji="0" lang="en-US" sz="1200" b="0" i="0" u="none" strike="noStrike" kern="1200" cap="none" spc="0" normalizeH="0" baseline="0" noProof="0" dirty="0">
              <a:ln>
                <a:noFill/>
              </a:ln>
              <a:solidFill>
                <a:schemeClr val="tx1"/>
              </a:solidFill>
              <a:effectLst/>
              <a:uLnTx/>
              <a:uFillTx/>
              <a:latin typeface="+mn-lt"/>
              <a:ea typeface="+mn-ea"/>
              <a:cs typeface="+mn-cs"/>
            </a:endParaRP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30000"/>
              </a:spcBef>
              <a:spcAft>
                <a:spcPct val="0"/>
              </a:spcAft>
              <a:buClrTx/>
              <a:buSzTx/>
              <a:buFontTx/>
              <a:buNone/>
              <a:defRPr/>
            </a:pPr>
            <a:endParaRPr kumimoji="0" lang="en-US" sz="12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Click to edit Master text styles</a:t>
            </a:r>
            <a:endParaRPr kumimoji="0" 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Second level</a:t>
            </a:r>
            <a:endParaRPr kumimoji="0" 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Third level</a:t>
            </a:r>
            <a:endParaRPr kumimoji="0" 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Fourth level</a:t>
            </a:r>
            <a:endParaRPr kumimoji="0" 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a:ln>
                  <a:noFill/>
                </a:ln>
                <a:solidFill>
                  <a:schemeClr val="tx1"/>
                </a:solidFill>
                <a:effectLst/>
                <a:uLnTx/>
                <a:uFillTx/>
                <a:latin typeface="+mn-lt"/>
                <a:ea typeface="+mn-ea"/>
                <a:cs typeface="+mn-cs"/>
              </a:rPr>
              <a:t>Fifth level</a:t>
            </a:r>
            <a:endParaRPr kumimoji="0" 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
            <a:pPr lvl="0" algn="r" eaLnBrk="1" hangingPunct="1"/>
            <a:fld id="{9A0DB2DC-4C9A-4742-B13C-FB6460FD3503}" type="slidenum">
              <a:rPr lang="en-US" altLang="en-US" sz="1200" dirty="0">
                <a:latin typeface="Calibri" panose="020F0502020204030204" pitchFamily="34" charset="0"/>
              </a:rPr>
            </a:fld>
            <a:endParaRPr lang="en-US" altLang="en-US" sz="1200" dirty="0">
              <a:latin typeface="Calibri" panose="020F0502020204030204" pitchFamily="34" charset="0"/>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Slide Image Placeholder 1"/>
          <p:cNvSpPr>
            <a:spLocks noGrp="1" noRot="1" noChangeAspect="1" noTextEdit="1"/>
          </p:cNvSpPr>
          <p:nvPr>
            <p:ph type="sldImg"/>
          </p:nvPr>
        </p:nvSpPr>
        <p:spPr>
          <a:ln>
            <a:solidFill>
              <a:srgbClr val="000000">
                <a:alpha val="100000"/>
              </a:srgbClr>
            </a:solidFill>
            <a:miter lim="800000"/>
          </a:ln>
        </p:spPr>
      </p:sp>
      <p:sp>
        <p:nvSpPr>
          <p:cNvPr id="6147" name="Notes Placeholder 2"/>
          <p:cNvSpPr>
            <a:spLocks noGrp="1"/>
          </p:cNvSpPr>
          <p:nvPr>
            <p:ph type="body" idx="1"/>
          </p:nvPr>
        </p:nvSpPr>
        <p:spPr>
          <a:noFill/>
          <a:ln>
            <a:noFill/>
          </a:ln>
        </p:spPr>
        <p:txBody>
          <a:bodyPr wrap="square" lIns="91440" tIns="45720" rIns="91440" bIns="45720" anchor="t" anchorCtr="0"/>
          <a:p>
            <a:pPr lvl="0" eaLnBrk="1" hangingPunct="1">
              <a:spcBef>
                <a:spcPct val="0"/>
              </a:spcBef>
            </a:pPr>
            <a:endParaRPr lang="en-US" altLang="en-US" dirty="0"/>
          </a:p>
        </p:txBody>
      </p:sp>
      <p:sp>
        <p:nvSpPr>
          <p:cNvPr id="6148" name="Slide Number Placeholder 3"/>
          <p:cNvSpPr txBox="1">
            <a:spLocks noGrp="1"/>
          </p:cNvSpPr>
          <p:nvPr>
            <p:ph type="sldNum" sz="quarter"/>
          </p:nvPr>
        </p:nvSpPr>
        <p:spPr>
          <a:xfrm>
            <a:off x="3884613" y="8685213"/>
            <a:ext cx="2971800" cy="457200"/>
          </a:xfrm>
          <a:prstGeom prst="rect">
            <a:avLst/>
          </a:prstGeom>
          <a:noFill/>
          <a:ln w="9525">
            <a:noFill/>
          </a:ln>
        </p:spPr>
        <p:txBody>
          <a:bodyPr anchor="b" anchorCtr="0"/>
          <a:p>
            <a:pPr lvl="0" algn="r" eaLnBrk="1" hangingPunct="1"/>
            <a:fld id="{9A0DB2DC-4C9A-4742-B13C-FB6460FD3503}" type="slidenum">
              <a:rPr lang="en-US" altLang="en-US" sz="1200" dirty="0">
                <a:latin typeface="Calibri" panose="020F0502020204030204" pitchFamily="34" charset="0"/>
              </a:rPr>
            </a:fld>
            <a:endParaRPr lang="en-US" altLang="en-US" sz="1200" dirty="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9156700" cy="6858000"/>
          </a:xfrm>
          <a:prstGeom prst="rect">
            <a:avLst/>
          </a:prstGeom>
          <a:noFill/>
          <a:ln w="9525">
            <a:noFill/>
          </a:ln>
        </p:spPr>
      </p:pic>
      <p:sp>
        <p:nvSpPr>
          <p:cNvPr id="2051" name="Rectangle 3"/>
          <p:cNvSpPr>
            <a:spLocks noGrp="1" noChangeArrowheads="1"/>
          </p:cNvSpPr>
          <p:nvPr>
            <p:ph type="ctrTitle"/>
          </p:nvPr>
        </p:nvSpPr>
        <p:spPr>
          <a:xfrm>
            <a:off x="468313" y="1196975"/>
            <a:ext cx="8207375" cy="1082675"/>
          </a:xfrm>
        </p:spPr>
        <p:txBody>
          <a:bodyPr/>
          <a:lstStyle>
            <a:lvl1pPr algn="ctr">
              <a:defRPr>
                <a:solidFill>
                  <a:schemeClr val="bg1"/>
                </a:solidFill>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469900" y="2422525"/>
            <a:ext cx="8212138" cy="1752600"/>
          </a:xfrm>
        </p:spPr>
        <p:txBody>
          <a:bodyPr/>
          <a:lstStyle>
            <a:lvl1pPr marL="0" indent="0" algn="ctr">
              <a:buFontTx/>
              <a:buNone/>
              <a:defRPr>
                <a:solidFill>
                  <a:schemeClr val="bg1"/>
                </a:solidFill>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457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0" name="Rectangle 6"/>
          <p:cNvSpPr>
            <a:spLocks noGrp="1" noChangeArrowheads="1"/>
          </p:cNvSpPr>
          <p:nvPr>
            <p:ph type="ftr" sz="quarter" idx="3"/>
          </p:nvPr>
        </p:nvSpPr>
        <p:spPr bwMode="auto">
          <a:xfrm>
            <a:off x="3124200" y="6245225"/>
            <a:ext cx="2895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1" name="Rectangle 7"/>
          <p:cNvSpPr>
            <a:spLocks noGrp="1" noChangeArrowheads="1"/>
          </p:cNvSpPr>
          <p:nvPr>
            <p:ph type="sldNum" sz="quarter" idx="4"/>
          </p:nvPr>
        </p:nvSpPr>
        <p:spPr bwMode="auto">
          <a:xfrm>
            <a:off x="6553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Slide Number Placeholder 5"/>
          <p:cNvSpPr>
            <a:spLocks noGrp="1"/>
          </p:cNvSpPr>
          <p:nvPr>
            <p:ph type="sldNum" sz="quarter" idx="12"/>
          </p:nvPr>
        </p:nvSpPr>
        <p:spPr/>
        <p:txBody>
          <a:bodyPr/>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Slide Number Placeholder 5"/>
          <p:cNvSpPr>
            <a:spLocks noGrp="1"/>
          </p:cNvSpPr>
          <p:nvPr>
            <p:ph type="sldNum" sz="quarter" idx="12"/>
          </p:nvPr>
        </p:nvSpPr>
        <p:spPr/>
        <p:txBody>
          <a:bodyPr/>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174750"/>
            <a:ext cx="40386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174750"/>
            <a:ext cx="40386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Slide Number Placeholder 6"/>
          <p:cNvSpPr>
            <a:spLocks noGrp="1"/>
          </p:cNvSpPr>
          <p:nvPr>
            <p:ph type="sldNum" sz="quarter" idx="12"/>
          </p:nvPr>
        </p:nvSpPr>
        <p:spPr/>
        <p:txBody>
          <a:bodyPr/>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8" name="Footer Placeholder 7"/>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Slide Number Placeholder 8"/>
          <p:cNvSpPr>
            <a:spLocks noGrp="1"/>
          </p:cNvSpPr>
          <p:nvPr>
            <p:ph type="sldNum" sz="quarter" idx="12"/>
          </p:nvPr>
        </p:nvSpPr>
        <p:spPr/>
        <p:txBody>
          <a:bodyPr/>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4" name="Footer Placeholder 3"/>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Slide Number Placeholder 4"/>
          <p:cNvSpPr>
            <a:spLocks noGrp="1"/>
          </p:cNvSpPr>
          <p:nvPr>
            <p:ph type="sldNum" sz="quarter" idx="12"/>
          </p:nvPr>
        </p:nvSpPr>
        <p:spPr/>
        <p:txBody>
          <a:bodyPr/>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3" name="Footer Placeholder 2"/>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Slide Number Placeholder 3"/>
          <p:cNvSpPr>
            <a:spLocks noGrp="1"/>
          </p:cNvSpPr>
          <p:nvPr>
            <p:ph type="sldNum" sz="quarter" idx="12"/>
          </p:nvPr>
        </p:nvSpPr>
        <p:spPr/>
        <p:txBody>
          <a:bodyPr/>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Slide Number Placeholder 6"/>
          <p:cNvSpPr>
            <a:spLocks noGrp="1"/>
          </p:cNvSpPr>
          <p:nvPr>
            <p:ph type="sldNum" sz="quarter" idx="12"/>
          </p:nvPr>
        </p:nvSpPr>
        <p:spPr/>
        <p:txBody>
          <a:bodyPr/>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Slide Number Placeholder 6"/>
          <p:cNvSpPr>
            <a:spLocks noGrp="1"/>
          </p:cNvSpPr>
          <p:nvPr>
            <p:ph type="sldNum" sz="quarter" idx="12"/>
          </p:nvPr>
        </p:nvSpPr>
        <p:spPr/>
        <p:txBody>
          <a:bodyPr/>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Slide Number Placeholder 5"/>
          <p:cNvSpPr>
            <a:spLocks noGrp="1"/>
          </p:cNvSpPr>
          <p:nvPr>
            <p:ph type="sldNum" sz="quarter" idx="12"/>
          </p:nvPr>
        </p:nvSpPr>
        <p:spPr/>
        <p:txBody>
          <a:bodyPr/>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90500"/>
            <a:ext cx="20574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0500"/>
            <a:ext cx="60198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Slide Number Placeholder 5"/>
          <p:cNvSpPr>
            <a:spLocks noGrp="1"/>
          </p:cNvSpPr>
          <p:nvPr>
            <p:ph type="sldNum" sz="quarter" idx="12"/>
          </p:nvPr>
        </p:nvSpPr>
        <p:spPr/>
        <p:txBody>
          <a:bodyPr/>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9"/>
          <p:cNvPicPr>
            <a:picLocks noChangeAspect="1"/>
          </p:cNvPicPr>
          <p:nvPr/>
        </p:nvPicPr>
        <p:blipFill>
          <a:blip r:embed="rId13"/>
          <a:stretch>
            <a:fillRect/>
          </a:stretch>
        </p:blipFill>
        <p:spPr>
          <a:xfrm>
            <a:off x="0" y="0"/>
            <a:ext cx="9156700" cy="6858000"/>
          </a:xfrm>
          <a:prstGeom prst="rect">
            <a:avLst/>
          </a:prstGeom>
          <a:noFill/>
          <a:ln w="9525">
            <a:noFill/>
          </a:ln>
        </p:spPr>
      </p:pic>
      <p:sp>
        <p:nvSpPr>
          <p:cNvPr id="1027" name="Rectangle 3"/>
          <p:cNvSpPr>
            <a:spLocks noGrp="1"/>
          </p:cNvSpPr>
          <p:nvPr>
            <p:ph type="title"/>
          </p:nvPr>
        </p:nvSpPr>
        <p:spPr>
          <a:xfrm>
            <a:off x="457200" y="190500"/>
            <a:ext cx="8229600" cy="582613"/>
          </a:xfrm>
          <a:prstGeom prst="rect">
            <a:avLst/>
          </a:prstGeom>
          <a:noFill/>
          <a:ln w="9525">
            <a:noFill/>
          </a:ln>
        </p:spPr>
        <p:txBody>
          <a:bodyPr anchor="ctr" anchorCtr="0"/>
          <a:p>
            <a:pPr lvl="0"/>
            <a:r>
              <a:rPr lang="en-US" altLang="zh-CN" dirty="0"/>
              <a:t>Click to edit Master title style</a:t>
            </a:r>
            <a:endParaRPr lang="en-US" altLang="zh-CN" dirty="0"/>
          </a:p>
        </p:txBody>
      </p:sp>
      <p:sp>
        <p:nvSpPr>
          <p:cNvPr id="1028" name="Rectangle 4"/>
          <p:cNvSpPr>
            <a:spLocks noGrp="1"/>
          </p:cNvSpPr>
          <p:nvPr>
            <p:ph type="body" idx="1"/>
          </p:nvPr>
        </p:nvSpPr>
        <p:spPr>
          <a:xfrm>
            <a:off x="457200" y="1174750"/>
            <a:ext cx="8229600" cy="4953000"/>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pPr marL="0" marR="0" lvl="0" indent="0" algn="l" defTabSz="914400" rtl="0" eaLnBrk="1" fontAlgn="auto" latinLnBrk="0" hangingPunct="1">
              <a:lnSpc>
                <a:spcPct val="100000"/>
              </a:lnSpc>
              <a:spcBef>
                <a:spcPts val="0"/>
              </a:spcBef>
              <a:spcAft>
                <a:spcPts val="0"/>
              </a:spcAft>
              <a:buClrTx/>
              <a:buSzTx/>
              <a:buFontTx/>
              <a:buNone/>
              <a:defRPr/>
            </a:pPr>
            <a:fld id="{111C9FF9-9561-49D4-8D1E-C6AF67F0C5EE}" type="datetime1">
              <a:rPr kumimoji="0" 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en-US" sz="1200" b="0" i="0" u="none" strike="noStrike" kern="1200" cap="none" spc="0" normalizeH="0" baseline="0" noProof="0" dirty="0">
              <a:ln>
                <a:noFill/>
              </a:ln>
              <a:solidFill>
                <a:schemeClr val="tx1">
                  <a:tint val="75000"/>
                </a:schemeClr>
              </a:solidFill>
              <a:effectLst/>
              <a:uLnTx/>
              <a:uFillTx/>
              <a:latin typeface="+mn-lt"/>
              <a:ea typeface="+mn-ea"/>
              <a:cs typeface="+mn-cs"/>
            </a:endParaRPr>
          </a:p>
        </p:txBody>
      </p:sp>
      <p:sp>
        <p:nvSpPr>
          <p:cNvPr id="1030" name="Rectangle 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1031" name="Rectangle 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pPr lvl="0" eaLnBrk="1" hangingPunct="1"/>
            <a:fld id="{9A0DB2DC-4C9A-4742-B13C-FB6460FD3503}" type="slidenum">
              <a:rPr lang="en-US" altLang="en-US" dirty="0"/>
            </a:fld>
            <a:endParaRPr lang="en-US"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ctrTitle"/>
          </p:nvPr>
        </p:nvSpPr>
        <p:spPr>
          <a:xfrm>
            <a:off x="468630" y="900430"/>
            <a:ext cx="8207375" cy="1379220"/>
          </a:xfrm>
        </p:spPr>
        <p:style>
          <a:lnRef idx="2">
            <a:schemeClr val="dk1">
              <a:shade val="50000"/>
            </a:schemeClr>
          </a:lnRef>
          <a:fillRef idx="1">
            <a:schemeClr val="dk1"/>
          </a:fillRef>
          <a:effectRef idx="0">
            <a:schemeClr val="dk1"/>
          </a:effectRef>
          <a:fontRef idx="minor">
            <a:schemeClr val="lt1"/>
          </a:fontRef>
        </p:style>
        <p:txBody>
          <a:bodyPr vert="horz" wrap="square" lIns="91440" tIns="45720" rIns="91440" bIns="45720" numCol="1" rtlCol="0" anchor="ctr" anchorCtr="0" compatLnSpc="1">
            <a:normAutofit fontScale="90000"/>
          </a:body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en-US" sz="4400" b="1" i="0" u="none" strike="noStrike" kern="1200" cap="none" spc="0" normalizeH="0" baseline="0" noProof="0" dirty="0">
                <a:ln>
                  <a:noFill/>
                </a:ln>
                <a:solidFill>
                  <a:srgbClr val="CC9900"/>
                </a:solidFill>
                <a:effectLst/>
                <a:uLnTx/>
                <a:uFillTx/>
                <a:latin typeface="Goudy Old Style" panose="02020502050305020303" pitchFamily="18" charset="0"/>
                <a:ea typeface="+mn-ea"/>
                <a:cs typeface="+mn-cs"/>
              </a:rPr>
              <a:t>TRAUMA AND TRAUMA THERAPY</a:t>
            </a:r>
            <a:endParaRPr kumimoji="0" lang="en-US" sz="4400" b="1" i="0" u="none" strike="noStrike" kern="1200" cap="none" spc="0" normalizeH="0" baseline="0" noProof="0" dirty="0">
              <a:ln>
                <a:noFill/>
              </a:ln>
              <a:solidFill>
                <a:srgbClr val="CC9900"/>
              </a:solidFill>
              <a:effectLst/>
              <a:uLnTx/>
              <a:uFillTx/>
              <a:latin typeface="Goudy Old Style" panose="02020502050305020303" pitchFamily="18" charset="0"/>
              <a:ea typeface="+mn-ea"/>
              <a:cs typeface="+mn-cs"/>
            </a:endParaRPr>
          </a:p>
        </p:txBody>
      </p:sp>
      <p:sp>
        <p:nvSpPr>
          <p:cNvPr id="3" name="Subtitle 2"/>
          <p:cNvSpPr>
            <a:spLocks noGrp="1" noChangeArrowheads="1"/>
          </p:cNvSpPr>
          <p:nvPr>
            <p:ph type="subTitle" idx="1"/>
          </p:nvPr>
        </p:nvSpPr>
        <p:spPr>
          <a:xfrm>
            <a:off x="469900" y="2908935"/>
            <a:ext cx="8212455" cy="1751965"/>
          </a:xfrm>
        </p:spPr>
        <p:txBody>
          <a:bodyPr/>
          <a:p>
            <a:r>
              <a:rPr lang="en-US" b="1">
                <a:solidFill>
                  <a:schemeClr val="tx2"/>
                </a:solidFill>
              </a:rPr>
              <a:t>LECTURE 10</a:t>
            </a:r>
            <a:endParaRPr lang="en-US" b="1">
              <a:solidFill>
                <a:schemeClr val="tx2"/>
              </a:solidFill>
            </a:endParaRPr>
          </a:p>
          <a:p>
            <a:r>
              <a:rPr lang="en-US" b="1">
                <a:solidFill>
                  <a:schemeClr val="tx2"/>
                </a:solidFill>
              </a:rPr>
              <a:t>TRAUMA FOCUSED THERAPY</a:t>
            </a:r>
            <a:endParaRPr lang="en-US" b="1">
              <a:solidFill>
                <a:schemeClr val="tx2"/>
              </a:solidFill>
            </a:endParaRPr>
          </a:p>
          <a:p>
            <a:r>
              <a:rPr lang="en-US" b="1">
                <a:solidFill>
                  <a:schemeClr val="tx2"/>
                </a:solidFill>
              </a:rPr>
              <a:t>SUSAN GITAU (PhD)</a:t>
            </a:r>
            <a:endParaRPr lang="en-US" b="1">
              <a:solidFill>
                <a:schemeClr val="tx2"/>
              </a:solidFill>
            </a:endParaRPr>
          </a:p>
        </p:txBody>
      </p:sp>
      <p:sp>
        <p:nvSpPr>
          <p:cNvPr id="5123" name="TextBox 5"/>
          <p:cNvSpPr txBox="1"/>
          <p:nvPr/>
        </p:nvSpPr>
        <p:spPr>
          <a:xfrm>
            <a:off x="0" y="6488113"/>
            <a:ext cx="9144000" cy="368300"/>
          </a:xfrm>
          <a:prstGeom prst="rect">
            <a:avLst/>
          </a:prstGeom>
          <a:solidFill>
            <a:srgbClr val="DEA400"/>
          </a:solid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FontTx/>
              <a:buNone/>
            </a:pPr>
            <a:endParaRPr lang="en-US" altLang="en-US" sz="1800" dirty="0">
              <a:ea typeface="Arial" panose="020B0604020202020204" pitchFamily="34" charset="0"/>
            </a:endParaRPr>
          </a:p>
        </p:txBody>
      </p:sp>
      <p:cxnSp>
        <p:nvCxnSpPr>
          <p:cNvPr id="9" name="Straight Connector 8"/>
          <p:cNvCxnSpPr/>
          <p:nvPr/>
        </p:nvCxnSpPr>
        <p:spPr>
          <a:xfrm>
            <a:off x="0" y="1524000"/>
            <a:ext cx="6705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Title 1"/>
          <p:cNvSpPr>
            <a:spLocks noGrp="1"/>
          </p:cNvSpPr>
          <p:nvPr>
            <p:ph type="title"/>
          </p:nvPr>
        </p:nvSpPr>
        <p:spPr>
          <a:xfrm>
            <a:off x="457200" y="274638"/>
            <a:ext cx="8229600" cy="868362"/>
          </a:xfrm>
        </p:spPr>
        <p:txBody>
          <a:bodyPr vert="horz" wrap="square" lIns="91440" tIns="45720" rIns="91440" bIns="45720" anchor="ctr" anchorCtr="0"/>
          <a:p>
            <a:r>
              <a:rPr lang="en-US" altLang="en-US" sz="2800" b="1" dirty="0">
                <a:latin typeface="Times New Roman" panose="02020603050405020304" pitchFamily="18" charset="0"/>
                <a:cs typeface="Times New Roman" panose="02020603050405020304" pitchFamily="18" charset="0"/>
              </a:rPr>
              <a:t>Introduction</a:t>
            </a:r>
            <a:endParaRPr lang="en-US" altLang="en-US" sz="2800" b="1" dirty="0">
              <a:latin typeface="Times New Roman" panose="02020603050405020304" pitchFamily="18" charset="0"/>
              <a:cs typeface="Times New Roman" panose="02020603050405020304" pitchFamily="18" charset="0"/>
            </a:endParaRPr>
          </a:p>
        </p:txBody>
      </p:sp>
      <p:sp>
        <p:nvSpPr>
          <p:cNvPr id="7171" name="Content Placeholder 2"/>
          <p:cNvSpPr>
            <a:spLocks noGrp="1"/>
          </p:cNvSpPr>
          <p:nvPr>
            <p:ph idx="1"/>
          </p:nvPr>
        </p:nvSpPr>
        <p:spPr>
          <a:xfrm>
            <a:off x="457200" y="1143000"/>
            <a:ext cx="8229600" cy="4983163"/>
          </a:xfrm>
        </p:spPr>
        <p:txBody>
          <a:bodyPr vert="horz" wrap="square" lIns="91440" tIns="45720" rIns="91440" bIns="45720" anchor="t" anchorCtr="0"/>
          <a:p>
            <a:pPr marL="0" indent="0" algn="just">
              <a:buFont typeface="Arial" panose="020B0604020202020204" pitchFamily="34" charset="0"/>
              <a:buNone/>
            </a:pPr>
            <a:r>
              <a:rPr lang="en-US" altLang="en-US" sz="2800" dirty="0">
                <a:latin typeface="Times New Roman" panose="02020603050405020304" pitchFamily="18" charset="0"/>
                <a:cs typeface="Times New Roman" panose="02020603050405020304" pitchFamily="18" charset="0"/>
              </a:rPr>
              <a:t>Trauma focused therapy is also referred to as trauma informed care and counseling and trauma informed intervention. </a:t>
            </a:r>
            <a:endParaRPr lang="en-US" altLang="en-US" sz="2800" dirty="0">
              <a:latin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r>
              <a:rPr lang="en-US" altLang="en-US" sz="2800" dirty="0">
                <a:latin typeface="Times New Roman" panose="02020603050405020304" pitchFamily="18" charset="0"/>
                <a:cs typeface="Times New Roman" panose="02020603050405020304" pitchFamily="18" charset="0"/>
              </a:rPr>
              <a:t>This approach incorporates three core elements that are realizing the prevalence of trauma, recognizing how trauma affects all individuals involved with the program, organization , or system, including its own workforce and responding by putting this knowledge into practice. </a:t>
            </a:r>
            <a:endParaRPr lang="en-US" altLang="en-US" sz="2800" dirty="0">
              <a:latin typeface="Times New Roman" panose="02020603050405020304" pitchFamily="18" charset="0"/>
              <a:cs typeface="Times New Roman" panose="02020603050405020304" pitchFamily="18" charset="0"/>
            </a:endParaRPr>
          </a:p>
        </p:txBody>
      </p:sp>
      <p:sp>
        <p:nvSpPr>
          <p:cNvPr id="7172" name="Slide Number Placeholder 3"/>
          <p:cNvSpPr txBox="1">
            <a:spLocks noGrp="1"/>
          </p:cNvSpPr>
          <p:nvPr>
            <p:ph type="sldNum" sz="quarter" idx="12"/>
          </p:nvPr>
        </p:nvSpPr>
        <p:spPr>
          <a:noFill/>
          <a:ln>
            <a:noFill/>
          </a:ln>
        </p:spPr>
        <p:txBody>
          <a:bodyPr anchor="ctr" anchorCtr="0"/>
          <a:p>
            <a:pPr marL="0" indent="0" algn="r" eaLnBrk="1" hangingPunct="1">
              <a:spcBef>
                <a:spcPct val="0"/>
              </a:spcBef>
              <a:buFontTx/>
              <a:buNone/>
            </a:pPr>
            <a:fld id="{9A0DB2DC-4C9A-4742-B13C-FB6460FD3503}" type="slidenum">
              <a:rPr lang="en-US" altLang="en-US" sz="1200" dirty="0">
                <a:solidFill>
                  <a:srgbClr val="898989"/>
                </a:solidFill>
                <a:cs typeface="Arial" panose="020B0604020202020204" pitchFamily="34" charset="0"/>
              </a:rPr>
            </a:fld>
            <a:endParaRPr lang="en-US" altLang="en-US" sz="1200" dirty="0">
              <a:solidFill>
                <a:srgbClr val="898989"/>
              </a:solidFill>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en-US" sz="2800" b="1">
                <a:latin typeface="Times New Roman" panose="02020603050405020304" pitchFamily="18" charset="0"/>
                <a:cs typeface="Times New Roman" panose="02020603050405020304" pitchFamily="18" charset="0"/>
              </a:rPr>
              <a:t>Cont...</a:t>
            </a:r>
            <a:endParaRPr lang="en-US" sz="2800" b="1">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idx="1"/>
          </p:nvPr>
        </p:nvSpPr>
        <p:spPr/>
        <p:txBody>
          <a:bodyPr/>
          <a:p>
            <a:pPr algn="just"/>
            <a:r>
              <a:rPr lang="en-US" altLang="en-US" sz="2800" dirty="0">
                <a:latin typeface="Times New Roman" panose="02020603050405020304" pitchFamily="18" charset="0"/>
                <a:cs typeface="Times New Roman" panose="02020603050405020304" pitchFamily="18" charset="0"/>
                <a:sym typeface="+mn-ea"/>
              </a:rPr>
              <a:t>This approach begins from the reception and the intake counseling process and integrates knowledge, about trauma into policies, procedures, practices , and settings. </a:t>
            </a:r>
            <a:endParaRPr lang="en-US" altLang="en-US" sz="2800" dirty="0">
              <a:latin typeface="Times New Roman" panose="02020603050405020304" pitchFamily="18" charset="0"/>
              <a:cs typeface="Times New Roman" panose="02020603050405020304" pitchFamily="18" charset="0"/>
              <a:sym typeface="+mn-ea"/>
            </a:endParaRPr>
          </a:p>
          <a:p>
            <a:pPr algn="just"/>
            <a:r>
              <a:rPr lang="en-US" altLang="en-US" sz="2800" dirty="0">
                <a:latin typeface="Times New Roman" panose="02020603050405020304" pitchFamily="18" charset="0"/>
                <a:cs typeface="Times New Roman" panose="02020603050405020304" pitchFamily="18" charset="0"/>
                <a:sym typeface="+mn-ea"/>
              </a:rPr>
              <a:t>In this lecture we shall describe the process of trauma therapy,protocols, the relationship in trauma focused therapy and how to handle delayed trauma.</a:t>
            </a:r>
            <a:r>
              <a:rPr lang="en-US" altLang="en-US" dirty="0">
                <a:sym typeface="+mn-ea"/>
              </a:rPr>
              <a:t> </a:t>
            </a:r>
            <a:endParaRPr lang="en-US" altLang="en-US" dirty="0"/>
          </a:p>
          <a:p>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304800" y="152400"/>
            <a:ext cx="8400415" cy="799465"/>
          </a:xfrm>
        </p:spPr>
        <p:txBody>
          <a:bodyPr/>
          <a:p>
            <a:pPr algn="l"/>
            <a:r>
              <a:rPr lang="en-US">
                <a:sym typeface="+mn-ea"/>
              </a:rPr>
              <a:t> </a:t>
            </a:r>
            <a:br>
              <a:rPr lang="en-US">
                <a:sym typeface="+mn-ea"/>
              </a:rPr>
            </a:br>
            <a:r>
              <a:rPr lang="en-US" b="1">
                <a:sym typeface="+mn-ea"/>
              </a:rPr>
              <a:t>Expected Learning Outcomes</a:t>
            </a:r>
            <a:br>
              <a:rPr lang="en-US"/>
            </a:br>
            <a:endParaRPr lang="en-US"/>
          </a:p>
        </p:txBody>
      </p:sp>
      <p:sp>
        <p:nvSpPr>
          <p:cNvPr id="5" name="Content Placeholder 4"/>
          <p:cNvSpPr>
            <a:spLocks noGrp="1"/>
          </p:cNvSpPr>
          <p:nvPr>
            <p:ph idx="1"/>
          </p:nvPr>
        </p:nvSpPr>
        <p:spPr/>
        <p:txBody>
          <a:bodyPr/>
          <a:p>
            <a:pPr marL="0" indent="0" algn="just">
              <a:buNone/>
            </a:pPr>
            <a:r>
              <a:rPr lang="en-US" sz="2800">
                <a:latin typeface="Times New Roman" panose="02020603050405020304" pitchFamily="18" charset="0"/>
                <a:cs typeface="Times New Roman" panose="02020603050405020304" pitchFamily="18" charset="0"/>
              </a:rPr>
              <a:t>At the end of the lecture, you will be able to;</a:t>
            </a:r>
            <a:endParaRPr lang="en-US" sz="2800">
              <a:latin typeface="Times New Roman" panose="02020603050405020304" pitchFamily="18" charset="0"/>
              <a:cs typeface="Times New Roman" panose="02020603050405020304" pitchFamily="18" charset="0"/>
            </a:endParaRPr>
          </a:p>
          <a:p>
            <a:pPr marL="0" indent="0" algn="just">
              <a:buNone/>
            </a:pPr>
            <a:endParaRPr lang="en-US" sz="2800">
              <a:latin typeface="Times New Roman" panose="02020603050405020304" pitchFamily="18" charset="0"/>
              <a:cs typeface="Times New Roman" panose="02020603050405020304" pitchFamily="18" charset="0"/>
            </a:endParaRPr>
          </a:p>
          <a:p>
            <a:pPr marL="571500" indent="-571500" algn="just">
              <a:buFont typeface="+mj-lt"/>
              <a:buAutoNum type="romanLcPeriod"/>
            </a:pPr>
            <a:r>
              <a:rPr lang="en-US" sz="2800">
                <a:latin typeface="Times New Roman" panose="02020603050405020304" pitchFamily="18" charset="0"/>
                <a:cs typeface="Times New Roman" panose="02020603050405020304" pitchFamily="18" charset="0"/>
              </a:rPr>
              <a:t>Define trauma focused therapy</a:t>
            </a:r>
            <a:endParaRPr lang="en-US" sz="2800">
              <a:latin typeface="Times New Roman" panose="02020603050405020304" pitchFamily="18" charset="0"/>
              <a:cs typeface="Times New Roman" panose="02020603050405020304" pitchFamily="18" charset="0"/>
            </a:endParaRPr>
          </a:p>
          <a:p>
            <a:pPr marL="571500" indent="-571500" algn="just">
              <a:buFont typeface="+mj-lt"/>
              <a:buAutoNum type="romanLcPeriod"/>
            </a:pPr>
            <a:endParaRPr lang="en-US" sz="2800">
              <a:latin typeface="Times New Roman" panose="02020603050405020304" pitchFamily="18" charset="0"/>
              <a:cs typeface="Times New Roman" panose="02020603050405020304" pitchFamily="18" charset="0"/>
            </a:endParaRPr>
          </a:p>
          <a:p>
            <a:pPr marL="571500" indent="-571500" algn="just">
              <a:buFont typeface="+mj-lt"/>
              <a:buAutoNum type="romanLcPeriod"/>
            </a:pPr>
            <a:r>
              <a:rPr lang="en-US" sz="2800">
                <a:latin typeface="Times New Roman" panose="02020603050405020304" pitchFamily="18" charset="0"/>
                <a:cs typeface="Times New Roman" panose="02020603050405020304" pitchFamily="18" charset="0"/>
              </a:rPr>
              <a:t>Explain the principles of trauma informed therapy</a:t>
            </a:r>
            <a:endParaRPr lang="en-US" sz="2800">
              <a:latin typeface="Times New Roman" panose="02020603050405020304" pitchFamily="18" charset="0"/>
              <a:cs typeface="Times New Roman" panose="02020603050405020304" pitchFamily="18" charset="0"/>
            </a:endParaRPr>
          </a:p>
          <a:p>
            <a:pPr marL="571500" indent="-571500" algn="just">
              <a:buFont typeface="+mj-lt"/>
              <a:buAutoNum type="romanLcPeriod"/>
            </a:pPr>
            <a:endParaRPr lang="en-US" sz="2800">
              <a:latin typeface="Times New Roman" panose="02020603050405020304" pitchFamily="18" charset="0"/>
              <a:cs typeface="Times New Roman" panose="02020603050405020304" pitchFamily="18" charset="0"/>
            </a:endParaRPr>
          </a:p>
          <a:p>
            <a:pPr marL="571500" indent="-571500" algn="just">
              <a:buFont typeface="+mj-lt"/>
              <a:buAutoNum type="romanLcPeriod"/>
            </a:pPr>
            <a:r>
              <a:rPr lang="en-US" sz="2800">
                <a:latin typeface="Times New Roman" panose="02020603050405020304" pitchFamily="18" charset="0"/>
                <a:cs typeface="Times New Roman" panose="02020603050405020304" pitchFamily="18" charset="0"/>
              </a:rPr>
              <a:t>Discuss trauma informed therapy techniques</a:t>
            </a:r>
            <a:endParaRPr lang="en-US" sz="2800">
              <a:latin typeface="Times New Roman" panose="02020603050405020304" pitchFamily="18" charset="0"/>
              <a:cs typeface="Times New Roman" panose="02020603050405020304" pitchFamily="18" charset="0"/>
            </a:endParaRPr>
          </a:p>
          <a:p>
            <a:pPr marL="571500" indent="-571500" algn="just">
              <a:buFont typeface="+mj-lt"/>
              <a:buAutoNum type="romanLcPeriod"/>
            </a:pPr>
            <a:endParaRPr lang="en-US" sz="2800">
              <a:latin typeface="Times New Roman" panose="02020603050405020304" pitchFamily="18" charset="0"/>
              <a:cs typeface="Times New Roman" panose="02020603050405020304" pitchFamily="18" charset="0"/>
            </a:endParaRPr>
          </a:p>
          <a:p>
            <a:pPr marL="571500" indent="-571500" algn="just">
              <a:buFont typeface="+mj-lt"/>
              <a:buAutoNum type="romanLcPeriod"/>
            </a:pPr>
            <a:r>
              <a:rPr lang="en-US" sz="2800">
                <a:latin typeface="Times New Roman" panose="02020603050405020304" pitchFamily="18" charset="0"/>
                <a:cs typeface="Times New Roman" panose="02020603050405020304" pitchFamily="18" charset="0"/>
              </a:rPr>
              <a:t>Handle delayed trauma </a:t>
            </a:r>
            <a:endParaRPr lang="en-US" sz="280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en-US" sz="2800" b="1">
                <a:latin typeface="Times New Roman" panose="02020603050405020304" pitchFamily="18" charset="0"/>
                <a:cs typeface="Times New Roman" panose="02020603050405020304" pitchFamily="18" charset="0"/>
              </a:rPr>
              <a:t>Definintion</a:t>
            </a:r>
            <a:endParaRPr lang="en-US" sz="2800" b="1">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idx="1"/>
          </p:nvPr>
        </p:nvSpPr>
        <p:spPr/>
        <p:txBody>
          <a:bodyPr/>
          <a:p>
            <a:pPr marL="0" indent="0" algn="just">
              <a:buNone/>
            </a:pPr>
            <a:r>
              <a:rPr lang="en-US" sz="2800">
                <a:latin typeface="Times New Roman" panose="02020603050405020304" pitchFamily="18" charset="0"/>
                <a:cs typeface="Times New Roman" panose="02020603050405020304" pitchFamily="18" charset="0"/>
              </a:rPr>
              <a:t>Trauma informed therapy is the type of therapy offered to individuals who have suffered trauma. </a:t>
            </a:r>
            <a:endParaRPr lang="en-US" sz="2800">
              <a:latin typeface="Times New Roman" panose="02020603050405020304" pitchFamily="18" charset="0"/>
              <a:cs typeface="Times New Roman" panose="02020603050405020304" pitchFamily="18" charset="0"/>
            </a:endParaRPr>
          </a:p>
          <a:p>
            <a:pPr marL="0" indent="0" algn="just">
              <a:buNone/>
            </a:pPr>
            <a:r>
              <a:rPr lang="en-US" sz="2800">
                <a:latin typeface="Times New Roman" panose="02020603050405020304" pitchFamily="18" charset="0"/>
                <a:cs typeface="Times New Roman" panose="02020603050405020304" pitchFamily="18" charset="0"/>
              </a:rPr>
              <a:t>It is an organizational approach that focuses on how trauma may affect a person’s life and his or her response to behavioral health services from prevention to treatment and embraces a perspective that highlights adaptation over symptoms and resilience over pathology (SAMHSA ,2014) .</a:t>
            </a:r>
            <a:r>
              <a:rPr lang="en-US"/>
              <a:t> </a:t>
            </a: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2800" b="1">
                <a:latin typeface="Times New Roman" panose="02020603050405020304" pitchFamily="18" charset="0"/>
                <a:cs typeface="Times New Roman" panose="02020603050405020304" pitchFamily="18" charset="0"/>
                <a:sym typeface="+mn-ea"/>
              </a:rPr>
              <a:t>Trauma - Focused Treatment Principles</a:t>
            </a:r>
            <a:endParaRPr lang="en-US" sz="2800" b="1">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81000" y="1219200"/>
            <a:ext cx="8331200" cy="5320030"/>
          </a:xfrm>
        </p:spPr>
        <p:txBody>
          <a:bodyPr/>
          <a:p>
            <a:pPr algn="just"/>
            <a:r>
              <a:rPr lang="en-US" sz="2800">
                <a:latin typeface="Times New Roman" panose="02020603050405020304" pitchFamily="18" charset="0"/>
                <a:cs typeface="Times New Roman" panose="02020603050405020304" pitchFamily="18" charset="0"/>
              </a:rPr>
              <a:t>Trauma focused therapy begins with the first contact person and it requires all staff members from the receptionist to the senior managers to recognize that the individual’s experience of trauma can greatly influence his or her receptivity to and engagement with services, interactions with staff and clients, and responsiveness to the program guidelines and treatment protocols.</a:t>
            </a:r>
            <a:r>
              <a:rPr lang="en-US"/>
              <a:t> </a:t>
            </a: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Title 1"/>
          <p:cNvSpPr>
            <a:spLocks noGrp="1"/>
          </p:cNvSpPr>
          <p:nvPr>
            <p:ph type="title"/>
          </p:nvPr>
        </p:nvSpPr>
        <p:spPr/>
        <p:txBody>
          <a:bodyPr vert="horz" wrap="square" lIns="91440" tIns="45720" rIns="91440" bIns="45720" anchor="ctr" anchorCtr="0"/>
          <a:p>
            <a:r>
              <a:rPr lang="en-US" altLang="en-US" sz="2800" b="1" dirty="0">
                <a:latin typeface="Times New Roman" panose="02020603050405020304" pitchFamily="18" charset="0"/>
                <a:cs typeface="Times New Roman" panose="02020603050405020304" pitchFamily="18" charset="0"/>
              </a:rPr>
              <a:t>Cont...</a:t>
            </a:r>
            <a:endParaRPr lang="en-US" altLang="en-US" sz="2800" b="1" dirty="0">
              <a:latin typeface="Times New Roman" panose="02020603050405020304" pitchFamily="18" charset="0"/>
              <a:cs typeface="Times New Roman" panose="02020603050405020304" pitchFamily="18" charset="0"/>
            </a:endParaRPr>
          </a:p>
        </p:txBody>
      </p:sp>
      <p:sp>
        <p:nvSpPr>
          <p:cNvPr id="18435" name="Content Placeholder 2"/>
          <p:cNvSpPr>
            <a:spLocks noGrp="1"/>
          </p:cNvSpPr>
          <p:nvPr>
            <p:ph idx="1"/>
          </p:nvPr>
        </p:nvSpPr>
        <p:spPr/>
        <p:txBody>
          <a:bodyPr vert="horz" wrap="square" lIns="91440" tIns="45720" rIns="91440" bIns="45720" anchor="t" anchorCtr="0"/>
          <a:p>
            <a:pPr>
              <a:lnSpc>
                <a:spcPct val="200000"/>
              </a:lnSpc>
            </a:pPr>
            <a:r>
              <a:rPr lang="en-US" sz="2800">
                <a:latin typeface="Times New Roman" panose="02020603050405020304" pitchFamily="18" charset="0"/>
                <a:cs typeface="Times New Roman" panose="02020603050405020304" pitchFamily="18" charset="0"/>
                <a:sym typeface="+mn-ea"/>
              </a:rPr>
              <a:t>The first ethical principle is avoidance of harm and all the staff working in trauam informed care centres ought to be competent, skilled and well versed with the guiding principles and protocols </a:t>
            </a:r>
            <a:endParaRPr lang="en-US" altLang="en-US" dirty="0"/>
          </a:p>
          <a:p>
            <a:endParaRPr lang="en-US" altLang="en-US" dirty="0"/>
          </a:p>
          <a:p>
            <a:pPr marL="0" indent="0">
              <a:buNone/>
            </a:pPr>
            <a:r>
              <a:rPr lang="en-US" altLang="en-US" dirty="0"/>
              <a:t> </a:t>
            </a:r>
            <a:endParaRPr lang="en-US" altLang="en-US" dirty="0"/>
          </a:p>
          <a:p>
            <a:endParaRPr lang="en-US" altLang="en-US" dirty="0"/>
          </a:p>
        </p:txBody>
      </p:sp>
      <p:sp>
        <p:nvSpPr>
          <p:cNvPr id="18436" name="Slide Number Placeholder 3"/>
          <p:cNvSpPr txBox="1">
            <a:spLocks noGrp="1"/>
          </p:cNvSpPr>
          <p:nvPr>
            <p:ph type="sldNum" sz="quarter" idx="12"/>
          </p:nvPr>
        </p:nvSpPr>
        <p:spPr>
          <a:noFill/>
          <a:ln>
            <a:noFill/>
          </a:ln>
        </p:spPr>
        <p:txBody>
          <a:bodyPr anchor="ctr" anchorCtr="0"/>
          <a:p>
            <a:pPr marL="0" indent="0" algn="r" eaLnBrk="1" hangingPunct="1">
              <a:spcBef>
                <a:spcPct val="0"/>
              </a:spcBef>
              <a:buFontTx/>
              <a:buNone/>
            </a:pPr>
            <a:fld id="{9A0DB2DC-4C9A-4742-B13C-FB6460FD3503}" type="slidenum">
              <a:rPr lang="en-US" altLang="en-US" sz="1200" dirty="0">
                <a:solidFill>
                  <a:srgbClr val="898989"/>
                </a:solidFill>
                <a:cs typeface="Arial" panose="020B0604020202020204" pitchFamily="34" charset="0"/>
              </a:rPr>
            </a:fld>
            <a:endParaRPr lang="en-US" altLang="en-US" sz="1200" dirty="0">
              <a:solidFill>
                <a:srgbClr val="898989"/>
              </a:solidFill>
              <a:ea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427990" y="66040"/>
            <a:ext cx="8479790" cy="861695"/>
          </a:xfrm>
        </p:spPr>
        <p:txBody>
          <a:bodyPr/>
          <a:p>
            <a:br>
              <a:rPr lang="en-US" sz="2800" b="1">
                <a:latin typeface="Times New Roman" panose="02020603050405020304" pitchFamily="18" charset="0"/>
                <a:cs typeface="Times New Roman" panose="02020603050405020304" pitchFamily="18" charset="0"/>
                <a:sym typeface="+mn-ea"/>
              </a:rPr>
            </a:br>
            <a:br>
              <a:rPr lang="en-US" sz="2800" b="1">
                <a:latin typeface="Times New Roman" panose="02020603050405020304" pitchFamily="18" charset="0"/>
                <a:cs typeface="Times New Roman" panose="02020603050405020304" pitchFamily="18" charset="0"/>
                <a:sym typeface="+mn-ea"/>
              </a:rPr>
            </a:br>
            <a:r>
              <a:rPr lang="en-US" sz="2800" b="1">
                <a:latin typeface="Times New Roman" panose="02020603050405020304" pitchFamily="18" charset="0"/>
                <a:cs typeface="Times New Roman" panose="02020603050405020304" pitchFamily="18" charset="0"/>
                <a:sym typeface="+mn-ea"/>
              </a:rPr>
              <a:t>KEY GUIDING PRINCIPLES TO TFT</a:t>
            </a:r>
            <a:br>
              <a:rPr lang="en-US"/>
            </a:br>
            <a:endParaRPr lang="en-US"/>
          </a:p>
        </p:txBody>
      </p:sp>
      <p:sp>
        <p:nvSpPr>
          <p:cNvPr id="5" name="Content Placeholder 4"/>
          <p:cNvSpPr>
            <a:spLocks noGrp="1"/>
          </p:cNvSpPr>
          <p:nvPr>
            <p:ph idx="1"/>
          </p:nvPr>
        </p:nvSpPr>
        <p:spPr/>
        <p:txBody>
          <a:bodyPr/>
          <a:p>
            <a:pPr marL="0" indent="0" algn="just">
              <a:buNone/>
            </a:pPr>
            <a:r>
              <a:rPr lang="en-US" sz="2800" b="1">
                <a:latin typeface="Times New Roman" panose="02020603050405020304" pitchFamily="18" charset="0"/>
                <a:cs typeface="Times New Roman" panose="02020603050405020304" pitchFamily="18" charset="0"/>
              </a:rPr>
              <a:t>Promotion of Trauma Awareness and Understanding</a:t>
            </a:r>
            <a:r>
              <a:rPr lang="en-US" sz="2800">
                <a:latin typeface="Times New Roman" panose="02020603050405020304" pitchFamily="18" charset="0"/>
                <a:cs typeface="Times New Roman" panose="02020603050405020304" pitchFamily="18" charset="0"/>
              </a:rPr>
              <a:t> </a:t>
            </a:r>
            <a:endParaRPr lang="en-US" sz="2800">
              <a:latin typeface="Times New Roman" panose="02020603050405020304" pitchFamily="18" charset="0"/>
              <a:cs typeface="Times New Roman" panose="02020603050405020304" pitchFamily="18" charset="0"/>
            </a:endParaRPr>
          </a:p>
          <a:p>
            <a:pPr algn="just">
              <a:lnSpc>
                <a:spcPct val="200000"/>
              </a:lnSpc>
            </a:pPr>
            <a:r>
              <a:rPr lang="en-US" sz="2800">
                <a:latin typeface="Times New Roman" panose="02020603050405020304" pitchFamily="18" charset="0"/>
                <a:cs typeface="Times New Roman" panose="02020603050405020304" pitchFamily="18" charset="0"/>
              </a:rPr>
              <a:t>Trauma therapy, crisis counseling and disaster response have been recognized as one of the challenges of counseling practice and other mental health service providers of the 21st century (Gladding &amp; Newsome, 2018).</a:t>
            </a:r>
            <a:endParaRPr lang="en-US" sz="280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2800" b="1">
                <a:latin typeface="Times New Roman" panose="02020603050405020304" pitchFamily="18" charset="0"/>
                <a:cs typeface="Times New Roman" panose="02020603050405020304" pitchFamily="18" charset="0"/>
              </a:rPr>
              <a:t>Cont..</a:t>
            </a:r>
            <a:endParaRPr lang="en-US" sz="2800" b="1">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p>
            <a:pPr algn="just"/>
            <a:r>
              <a:rPr lang="en-US" sz="3600">
                <a:latin typeface="Times New Roman" panose="02020603050405020304" pitchFamily="18" charset="0"/>
                <a:cs typeface="Times New Roman" panose="02020603050405020304" pitchFamily="18" charset="0"/>
              </a:rPr>
              <a:t>All trauma focused therapists need to have the  knowledge of trauma, signs and symptoms of trauma, effects of trauma, differences between acutes stress disorder and post traumatic stress disorder, delayed trauma, chronic trauma, complex trauma as well as the the assessment and diagnosis criteria for PTSD (APA, 2013)</a:t>
            </a:r>
            <a:r>
              <a:rPr lang="en-US" sz="2800">
                <a:latin typeface="Times New Roman" panose="02020603050405020304" pitchFamily="18" charset="0"/>
                <a:cs typeface="Times New Roman" panose="02020603050405020304" pitchFamily="18" charset="0"/>
              </a:rPr>
              <a:t>.</a:t>
            </a:r>
            <a:r>
              <a:rPr lang="en-US"/>
              <a:t> </a:t>
            </a:r>
            <a:endParaRPr lang="en-US"/>
          </a:p>
          <a:p>
            <a:pPr algn="just"/>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2800" b="1">
                <a:latin typeface="Times New Roman" panose="02020603050405020304" pitchFamily="18" charset="0"/>
                <a:cs typeface="Times New Roman" panose="02020603050405020304" pitchFamily="18" charset="0"/>
              </a:rPr>
              <a:t>Cont...</a:t>
            </a:r>
            <a:endParaRPr lang="en-US" sz="2800" b="1">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p>
            <a:pPr algn="just"/>
            <a:r>
              <a:rPr lang="en-US">
                <a:latin typeface="Times New Roman" panose="02020603050405020304" pitchFamily="18" charset="0"/>
                <a:cs typeface="Times New Roman" panose="02020603050405020304" pitchFamily="18" charset="0"/>
                <a:sym typeface="+mn-ea"/>
              </a:rPr>
              <a:t>This awareness protects clients from potential harm through re - traumatization and helps the counselor to note areas of concern and care that may ensure a safe and caring environment for trauma clients. </a:t>
            </a:r>
            <a:endParaRPr lang="en-US">
              <a:latin typeface="Times New Roman" panose="02020603050405020304" pitchFamily="18" charset="0"/>
              <a:cs typeface="Times New Roman" panose="02020603050405020304" pitchFamily="18" charset="0"/>
              <a:sym typeface="+mn-ea"/>
            </a:endParaRPr>
          </a:p>
          <a:p>
            <a:pPr algn="just"/>
            <a:r>
              <a:rPr lang="en-US">
                <a:latin typeface="Times New Roman" panose="02020603050405020304" pitchFamily="18" charset="0"/>
                <a:cs typeface="Times New Roman" panose="02020603050405020304" pitchFamily="18" charset="0"/>
                <a:sym typeface="+mn-ea"/>
              </a:rPr>
              <a:t>This awareness also includes the knowledge that an individual’s trauma can affect the significant others, colleagues and even the therapist (SAMSA, 2014).</a:t>
            </a:r>
            <a:endParaRPr lang="en-US">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371475" y="83185"/>
            <a:ext cx="8408670" cy="1162050"/>
          </a:xfrm>
        </p:spPr>
        <p:txBody>
          <a:bodyPr/>
          <a:p>
            <a:pPr algn="ctr"/>
            <a:r>
              <a:rPr lang="en-US" sz="2800" b="1">
                <a:latin typeface="Times New Roman" panose="02020603050405020304" pitchFamily="18" charset="0"/>
                <a:cs typeface="Times New Roman" panose="02020603050405020304" pitchFamily="18" charset="0"/>
              </a:rPr>
              <a:t>Recognizing Trauma Symptoms </a:t>
            </a:r>
            <a:endParaRPr lang="en-US" sz="2800" b="1">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1307465"/>
            <a:ext cx="8322310" cy="5280660"/>
          </a:xfrm>
        </p:spPr>
        <p:txBody>
          <a:bodyPr/>
          <a:p>
            <a:pPr algn="just"/>
            <a:endParaRPr lang="en-US" sz="2800">
              <a:latin typeface="Times New Roman" panose="02020603050405020304" pitchFamily="18" charset="0"/>
              <a:cs typeface="Times New Roman" panose="02020603050405020304" pitchFamily="18" charset="0"/>
            </a:endParaRPr>
          </a:p>
          <a:p>
            <a:pPr algn="just"/>
            <a:r>
              <a:rPr lang="en-US" sz="2800">
                <a:latin typeface="Times New Roman" panose="02020603050405020304" pitchFamily="18" charset="0"/>
                <a:cs typeface="Times New Roman" panose="02020603050405020304" pitchFamily="18" charset="0"/>
              </a:rPr>
              <a:t>This involves recognizing that trauma related symptoms and behaviors as an individual’s best and most resilient attempt to mange, cope and rise above the experience of trauma. </a:t>
            </a:r>
            <a:endParaRPr lang="en-US" sz="2800">
              <a:latin typeface="Times New Roman" panose="02020603050405020304" pitchFamily="18" charset="0"/>
              <a:cs typeface="Times New Roman" panose="02020603050405020304" pitchFamily="18" charset="0"/>
            </a:endParaRPr>
          </a:p>
          <a:p>
            <a:pPr algn="just"/>
            <a:r>
              <a:rPr lang="en-US" sz="2800">
                <a:latin typeface="Times New Roman" panose="02020603050405020304" pitchFamily="18" charset="0"/>
                <a:cs typeface="Times New Roman" panose="02020603050405020304" pitchFamily="18" charset="0"/>
              </a:rPr>
              <a:t>It is largely about  adapting to traumatic experiences. The severity , response , characteristics of trauma whether easily observable or subtle and that this differs from one person to another. </a:t>
            </a:r>
            <a:endParaRPr lang="en-US" sz="280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en-US"/>
              <a:t>Cont...</a:t>
            </a:r>
            <a:endParaRPr lang="en-US"/>
          </a:p>
        </p:txBody>
      </p:sp>
      <p:sp>
        <p:nvSpPr>
          <p:cNvPr id="5" name="Content Placeholder 4"/>
          <p:cNvSpPr>
            <a:spLocks noGrp="1"/>
          </p:cNvSpPr>
          <p:nvPr>
            <p:ph idx="1"/>
          </p:nvPr>
        </p:nvSpPr>
        <p:spPr/>
        <p:txBody>
          <a:bodyPr/>
          <a:p>
            <a:r>
              <a:rPr lang="en-US">
                <a:sym typeface="+mn-ea"/>
              </a:rPr>
              <a:t>This understanding and view helps a counselor move from a pathological view point to an adaptation and response to trauma which boosts resilience and recovery (SAMSA, 2014).</a:t>
            </a:r>
            <a:endParaRPr lang="en-US">
              <a:sym typeface="+mn-ea"/>
            </a:endParaRPr>
          </a:p>
          <a:p>
            <a:r>
              <a:rPr lang="en-US">
                <a:sym typeface="+mn-ea"/>
              </a:rPr>
              <a:t> In summary traumatic response becomes a normal reaction to an abnormal situation. Therefore, the care given is full of hope, strength ,creativity, self preservation and determination energy.</a:t>
            </a:r>
            <a:endParaRPr lang="en-US"/>
          </a:p>
          <a:p>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457200" y="190500"/>
            <a:ext cx="8352155" cy="771525"/>
          </a:xfrm>
        </p:spPr>
        <p:txBody>
          <a:bodyPr/>
          <a:p>
            <a:r>
              <a:rPr lang="en-US" sz="2400" b="1"/>
              <a:t>View Trauma in the Context of Individuals’ Environments</a:t>
            </a:r>
            <a:r>
              <a:rPr lang="en-US"/>
              <a:t> </a:t>
            </a:r>
            <a:endParaRPr lang="en-US"/>
          </a:p>
        </p:txBody>
      </p:sp>
      <p:sp>
        <p:nvSpPr>
          <p:cNvPr id="3" name="Content Placeholder 2"/>
          <p:cNvSpPr>
            <a:spLocks noGrp="1"/>
          </p:cNvSpPr>
          <p:nvPr>
            <p:ph idx="1"/>
          </p:nvPr>
        </p:nvSpPr>
        <p:spPr/>
        <p:txBody>
          <a:bodyPr/>
          <a:p>
            <a:r>
              <a:rPr lang="en-US"/>
              <a:t>This also involves group and  community trauma. Trauma needs a broader lens view. A counselor is supposed to view the client with their health history, age, past traumas support systems, physical environment culture, social changes (dynamics), coping skills, self awareness, personality, severity and exposure type and period. This information will enable target intervention and less time spent in recovery for many.</a:t>
            </a: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a:xfrm>
            <a:off x="457200" y="190500"/>
            <a:ext cx="8272780" cy="763270"/>
          </a:xfrm>
        </p:spPr>
        <p:txBody>
          <a:bodyPr/>
          <a:p>
            <a:r>
              <a:rPr lang="en-US" sz="2400" b="1"/>
              <a:t>Minimize the Risk of Retraumatization </a:t>
            </a:r>
            <a:endParaRPr lang="en-US"/>
          </a:p>
        </p:txBody>
      </p:sp>
      <p:sp>
        <p:nvSpPr>
          <p:cNvPr id="5" name="Content Placeholder 4"/>
          <p:cNvSpPr>
            <a:spLocks noGrp="1"/>
          </p:cNvSpPr>
          <p:nvPr>
            <p:ph idx="1"/>
          </p:nvPr>
        </p:nvSpPr>
        <p:spPr>
          <a:xfrm>
            <a:off x="457200" y="1174750"/>
            <a:ext cx="8425180" cy="5424170"/>
          </a:xfrm>
        </p:spPr>
        <p:txBody>
          <a:bodyPr/>
          <a:p>
            <a:r>
              <a:rPr lang="en-US" sz="2800"/>
              <a:t>Trauma informed therapists agree that clients with history of past traumas may be more likely to experience particular treatment procedures and practices as negative or re traumatizing. Seclusion or time out treatment, labeling clients with trauma as having other mental health conditions are more likely to have adverse effects on clients adapting to trauma. Allow clients to choose the type of therapist and therapy they want sometimes even the setting to help reduce these adverse effects of retraumatization.</a:t>
            </a:r>
            <a:endParaRPr lang="en-US" sz="2800"/>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Create a Safe Environment </a:t>
            </a:r>
            <a:endParaRPr lang="en-US" b="1"/>
          </a:p>
        </p:txBody>
      </p:sp>
      <p:sp>
        <p:nvSpPr>
          <p:cNvPr id="3" name="Content Placeholder 2"/>
          <p:cNvSpPr>
            <a:spLocks noGrp="1"/>
          </p:cNvSpPr>
          <p:nvPr>
            <p:ph idx="1"/>
          </p:nvPr>
        </p:nvSpPr>
        <p:spPr/>
        <p:txBody>
          <a:bodyPr/>
          <a:p>
            <a:r>
              <a:rPr lang="en-US" sz="2800"/>
              <a:t>This should be supported by effective policies and procedures ad also includes physical safety, space, security (staff, clients and environment), emotional safety and psychological safety. Client counselor interactions and response to the client's needs enhance sense of safety. The tone of voice, consistency , triggers such as lighting , access and exist points,seating arrangement, group dynamics, all among other factors impact on the safety of the client.</a:t>
            </a:r>
            <a:endParaRPr lang="en-US" sz="2800"/>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52400" y="0"/>
            <a:ext cx="8626475" cy="733425"/>
          </a:xfrm>
        </p:spPr>
        <p:txBody>
          <a:bodyPr/>
          <a:p>
            <a:r>
              <a:rPr lang="en-US" sz="3200" b="1"/>
              <a:t>Support Control, Choice, Autonomy</a:t>
            </a:r>
            <a:r>
              <a:rPr lang="en-US"/>
              <a:t> </a:t>
            </a:r>
            <a:endParaRPr lang="en-US"/>
          </a:p>
        </p:txBody>
      </p:sp>
      <p:sp>
        <p:nvSpPr>
          <p:cNvPr id="3" name="Content Placeholder 2"/>
          <p:cNvSpPr>
            <a:spLocks noGrp="1"/>
          </p:cNvSpPr>
          <p:nvPr>
            <p:ph idx="1"/>
          </p:nvPr>
        </p:nvSpPr>
        <p:spPr>
          <a:xfrm>
            <a:off x="457200" y="1174750"/>
            <a:ext cx="8331200" cy="5358130"/>
          </a:xfrm>
        </p:spPr>
        <p:txBody>
          <a:bodyPr/>
          <a:p>
            <a:r>
              <a:rPr lang="en-US" sz="2800"/>
              <a:t>Some clients may recognize and accept they had traumatic experiences but would still not agree that the trauma affects their current life or the use negative coping mechanisms like addictive behavior to cope with it. </a:t>
            </a:r>
            <a:endParaRPr lang="en-US" sz="2800"/>
          </a:p>
          <a:p>
            <a:r>
              <a:rPr lang="en-US" sz="2800" b="1"/>
              <a:t>Qustions</a:t>
            </a:r>
            <a:r>
              <a:rPr lang="en-US" sz="2800"/>
              <a:t> like would you like to address your trauma now or later? How would you like me to address you as? What would be uncomfortable to ask you for now? What kind of support are you seeking now? How would you like this process to be like?</a:t>
            </a:r>
            <a:endParaRPr lang="en-US" sz="2800"/>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457200" y="190500"/>
            <a:ext cx="8284845" cy="742315"/>
          </a:xfrm>
        </p:spPr>
        <p:txBody>
          <a:bodyPr/>
          <a:p>
            <a:r>
              <a:rPr lang="en-US" sz="2800" b="1"/>
              <a:t> Trauma as a Primary Goal</a:t>
            </a:r>
            <a:endParaRPr lang="en-US" sz="2800" b="1"/>
          </a:p>
        </p:txBody>
      </p:sp>
      <p:sp>
        <p:nvSpPr>
          <p:cNvPr id="3" name="Content Placeholder 2"/>
          <p:cNvSpPr>
            <a:spLocks noGrp="1"/>
          </p:cNvSpPr>
          <p:nvPr>
            <p:ph idx="1"/>
          </p:nvPr>
        </p:nvSpPr>
        <p:spPr/>
        <p:txBody>
          <a:bodyPr/>
          <a:p>
            <a:r>
              <a:rPr lang="en-US"/>
              <a:t>Some clients have other existing mental health challenges like addiction or family related conflicts. </a:t>
            </a:r>
            <a:endParaRPr lang="en-US"/>
          </a:p>
          <a:p>
            <a:r>
              <a:rPr lang="en-US"/>
              <a:t>Kindly treat trauma as a primary concern for treatment and recovery. </a:t>
            </a:r>
            <a:endParaRPr lang="en-US"/>
          </a:p>
          <a:p>
            <a:r>
              <a:rPr lang="en-US"/>
              <a:t>Dealing with past traumas helps in reducing the impact of re-traumatization and piling of multiple traumas.</a:t>
            </a: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457200" y="190500"/>
            <a:ext cx="8418830" cy="680085"/>
          </a:xfrm>
        </p:spPr>
        <p:txBody>
          <a:bodyPr/>
          <a:p>
            <a:r>
              <a:rPr lang="en-US" sz="2800" b="1"/>
              <a:t>Create Collaborative and Participation Opportunities</a:t>
            </a:r>
            <a:r>
              <a:rPr lang="en-US"/>
              <a:t> </a:t>
            </a:r>
            <a:endParaRPr lang="en-US"/>
          </a:p>
        </p:txBody>
      </p:sp>
      <p:sp>
        <p:nvSpPr>
          <p:cNvPr id="3" name="Content Placeholder 2"/>
          <p:cNvSpPr>
            <a:spLocks noGrp="1"/>
          </p:cNvSpPr>
          <p:nvPr>
            <p:ph idx="1"/>
          </p:nvPr>
        </p:nvSpPr>
        <p:spPr/>
        <p:txBody>
          <a:bodyPr/>
          <a:p>
            <a:r>
              <a:rPr lang="en-US"/>
              <a:t>Ensure that the client therapist relationship is collaborative regardless of setting and community agency policies and protocols. Involve the clients,significant others, other previous service providers, health records and any other helpful information and persons that would shorten the therapy journey and make it more effective.</a:t>
            </a: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457200" y="190500"/>
            <a:ext cx="8416290" cy="585470"/>
          </a:xfrm>
        </p:spPr>
        <p:txBody>
          <a:bodyPr/>
          <a:p>
            <a:pPr algn="ctr"/>
            <a:r>
              <a:rPr lang="en-US" sz="2400" b="1"/>
              <a:t>Familiarize Clients with TF Services</a:t>
            </a:r>
            <a:r>
              <a:rPr lang="en-US" sz="2400"/>
              <a:t> </a:t>
            </a:r>
            <a:endParaRPr lang="en-US" sz="2400"/>
          </a:p>
        </p:txBody>
      </p:sp>
      <p:sp>
        <p:nvSpPr>
          <p:cNvPr id="3" name="Content Placeholder 2"/>
          <p:cNvSpPr>
            <a:spLocks noGrp="1"/>
          </p:cNvSpPr>
          <p:nvPr>
            <p:ph idx="1"/>
          </p:nvPr>
        </p:nvSpPr>
        <p:spPr/>
        <p:txBody>
          <a:bodyPr/>
          <a:p>
            <a:r>
              <a:rPr lang="en-US"/>
              <a:t>Ensure the client I furnished with all relevant information before commencing therapy. This includes, trauma informed procedures, policies, agency guidelines, group work, collaborative engagements, peer support and other treatment related information. Do adequate trauma education and information sharing.</a:t>
            </a: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457200" y="190500"/>
            <a:ext cx="8246110" cy="857250"/>
          </a:xfrm>
        </p:spPr>
        <p:txBody>
          <a:bodyPr/>
          <a:p>
            <a:r>
              <a:rPr lang="en-US" sz="3200" b="1"/>
              <a:t>Use standardized Screening Tools Regularly</a:t>
            </a:r>
            <a:r>
              <a:rPr lang="en-US"/>
              <a:t> </a:t>
            </a:r>
            <a:endParaRPr lang="en-US"/>
          </a:p>
        </p:txBody>
      </p:sp>
      <p:sp>
        <p:nvSpPr>
          <p:cNvPr id="3" name="Content Placeholder 2"/>
          <p:cNvSpPr>
            <a:spLocks noGrp="1"/>
          </p:cNvSpPr>
          <p:nvPr>
            <p:ph idx="1"/>
          </p:nvPr>
        </p:nvSpPr>
        <p:spPr/>
        <p:txBody>
          <a:bodyPr/>
          <a:p>
            <a:r>
              <a:rPr lang="en-US"/>
              <a:t>Screening for trauma helps in trauma informed treatment planning and implementation. Staff should be trained in administering these tools and as well as scoring and interpreting them. Guidelines on how to use positive trauma results should be provided by the agency.</a:t>
            </a: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3200" b="1"/>
              <a:t>Trauma Sociocultural Lens</a:t>
            </a:r>
            <a:r>
              <a:rPr lang="en-US"/>
              <a:t> </a:t>
            </a:r>
            <a:endParaRPr lang="en-US"/>
          </a:p>
        </p:txBody>
      </p:sp>
      <p:sp>
        <p:nvSpPr>
          <p:cNvPr id="3" name="Content Placeholder 2"/>
          <p:cNvSpPr>
            <a:spLocks noGrp="1"/>
          </p:cNvSpPr>
          <p:nvPr>
            <p:ph idx="1"/>
          </p:nvPr>
        </p:nvSpPr>
        <p:spPr/>
        <p:txBody>
          <a:bodyPr/>
          <a:p>
            <a:r>
              <a:rPr lang="en-US"/>
              <a:t>Trauma therapists should consider a clientele ethnicity, race, status, religion, belief system and practices, language,values, world view, gender and social norms among others. </a:t>
            </a:r>
            <a:endParaRPr lang="en-US"/>
          </a:p>
          <a:p>
            <a:r>
              <a:rPr lang="en-US"/>
              <a:t>The aim is to build and use culturally sensitive intervention.</a:t>
            </a: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Promote Resilience </a:t>
            </a:r>
            <a:endParaRPr lang="en-US" b="1"/>
          </a:p>
        </p:txBody>
      </p:sp>
      <p:sp>
        <p:nvSpPr>
          <p:cNvPr id="3" name="Content Placeholder 2"/>
          <p:cNvSpPr>
            <a:spLocks noGrp="1"/>
          </p:cNvSpPr>
          <p:nvPr>
            <p:ph idx="1"/>
          </p:nvPr>
        </p:nvSpPr>
        <p:spPr/>
        <p:txBody>
          <a:bodyPr/>
          <a:p>
            <a:r>
              <a:rPr lang="en-US"/>
              <a:t>View the trauma client as a survivor or a victor rather than a victim. Find out and use their personal resources (strengths) in their trauma healing journey.</a:t>
            </a:r>
            <a:endParaRPr lang="en-US"/>
          </a:p>
          <a:p>
            <a:pPr marL="0" indent="0">
              <a:buNone/>
            </a:pPr>
            <a:r>
              <a:rPr lang="en-US" b="1"/>
              <a:t>Foster Trauma Resistant Skills</a:t>
            </a:r>
            <a:r>
              <a:rPr lang="en-US"/>
              <a:t> </a:t>
            </a:r>
            <a:endParaRPr lang="en-US"/>
          </a:p>
          <a:p>
            <a:r>
              <a:rPr lang="en-US"/>
              <a:t>Others</a:t>
            </a:r>
            <a:endParaRPr lang="en-US"/>
          </a:p>
          <a:p>
            <a:r>
              <a:rPr lang="en-US"/>
              <a:t>Be committed , promote </a:t>
            </a: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3200" b="1"/>
              <a:t>Foster Trauma Resistant Skills</a:t>
            </a:r>
            <a:endParaRPr lang="en-US" sz="3200" b="1"/>
          </a:p>
        </p:txBody>
      </p:sp>
      <p:sp>
        <p:nvSpPr>
          <p:cNvPr id="3" name="Content Placeholder 2"/>
          <p:cNvSpPr>
            <a:spLocks noGrp="1"/>
          </p:cNvSpPr>
          <p:nvPr>
            <p:ph idx="1"/>
          </p:nvPr>
        </p:nvSpPr>
        <p:spPr/>
        <p:txBody>
          <a:bodyPr/>
          <a:p>
            <a:r>
              <a:rPr lang="en-US"/>
              <a:t>Pyshoeducation on impact of trauma </a:t>
            </a:r>
            <a:endParaRPr lang="en-US"/>
          </a:p>
          <a:p>
            <a:r>
              <a:rPr lang="en-US"/>
              <a:t>Self care skills</a:t>
            </a:r>
            <a:endParaRPr lang="en-US"/>
          </a:p>
          <a:p>
            <a:r>
              <a:rPr lang="en-US"/>
              <a:t>Normalizing the symptoms </a:t>
            </a:r>
            <a:endParaRPr lang="en-US"/>
          </a:p>
          <a:p>
            <a:r>
              <a:rPr lang="en-US"/>
              <a:t>Supportive networks </a:t>
            </a:r>
            <a:endParaRPr lang="en-US"/>
          </a:p>
          <a:p>
            <a:r>
              <a:rPr lang="en-US"/>
              <a:t>Positive /effective coping skills</a:t>
            </a:r>
            <a:endParaRPr lang="en-US"/>
          </a:p>
          <a:p>
            <a:r>
              <a:rPr lang="en-US"/>
              <a:t>Competence and creativity </a:t>
            </a:r>
            <a:endParaRPr lang="en-US"/>
          </a:p>
          <a:p>
            <a:r>
              <a:rPr lang="en-US"/>
              <a:t>Resolve past trauma </a:t>
            </a:r>
            <a:endParaRPr lang="en-US"/>
          </a:p>
          <a:p>
            <a:r>
              <a:rPr lang="en-US"/>
              <a:t>Flexibility   </a:t>
            </a:r>
            <a:endParaRPr lang="en-US"/>
          </a:p>
          <a:p>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a:t> </a:t>
            </a:r>
            <a:r>
              <a:rPr lang="en-US" b="1"/>
              <a:t>Commitment </a:t>
            </a:r>
            <a:endParaRPr lang="en-US" b="1"/>
          </a:p>
        </p:txBody>
      </p:sp>
      <p:sp>
        <p:nvSpPr>
          <p:cNvPr id="3" name="Content Placeholder 2"/>
          <p:cNvSpPr>
            <a:spLocks noGrp="1"/>
          </p:cNvSpPr>
          <p:nvPr>
            <p:ph idx="1"/>
          </p:nvPr>
        </p:nvSpPr>
        <p:spPr/>
        <p:txBody>
          <a:bodyPr/>
          <a:p>
            <a:pPr marL="0" indent="0" algn="just">
              <a:buNone/>
            </a:pPr>
            <a:r>
              <a:rPr lang="en-US"/>
              <a:t>This referrs to organizational and administrative commitment to trauma informed care across the board from universal screening, collaboration, referral, mission and value statment,support networks(trauma response teams), trainings, policies and procedures that ensure truam recgonition and secure TIC,trauma specific - services, and prevetion of trauma retraumatization </a:t>
            </a:r>
            <a:endParaRPr lang="en-US"/>
          </a:p>
          <a:p>
            <a:pPr marL="0" indent="0">
              <a:buNone/>
            </a:pPr>
            <a:endParaRPr lang="en-US"/>
          </a:p>
          <a:p>
            <a:pPr marL="0" indent="0">
              <a:buNone/>
            </a:pP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302895" y="228600"/>
            <a:ext cx="7850505" cy="582930"/>
          </a:xfrm>
        </p:spPr>
        <p:txBody>
          <a:bodyPr/>
          <a:p>
            <a:r>
              <a:rPr lang="en-US" b="1"/>
              <a:t>Promote Self Care &amp; Hope</a:t>
            </a:r>
            <a:r>
              <a:rPr lang="en-US"/>
              <a:t> </a:t>
            </a:r>
            <a:endParaRPr lang="en-US"/>
          </a:p>
        </p:txBody>
      </p:sp>
      <p:sp>
        <p:nvSpPr>
          <p:cNvPr id="3" name="Content Placeholder 2"/>
          <p:cNvSpPr>
            <a:spLocks noGrp="1"/>
          </p:cNvSpPr>
          <p:nvPr>
            <p:ph idx="1"/>
          </p:nvPr>
        </p:nvSpPr>
        <p:spPr>
          <a:xfrm>
            <a:off x="457200" y="1003300"/>
            <a:ext cx="8229600" cy="5124450"/>
          </a:xfrm>
        </p:spPr>
        <p:txBody>
          <a:bodyPr/>
          <a:p>
            <a:r>
              <a:rPr lang="en-US"/>
              <a:t>Prevent secondary trauma </a:t>
            </a:r>
            <a:endParaRPr lang="en-US"/>
          </a:p>
          <a:p>
            <a:r>
              <a:rPr lang="en-US"/>
              <a:t>Address therapist’s trauma </a:t>
            </a:r>
            <a:endParaRPr lang="en-US"/>
          </a:p>
          <a:p>
            <a:r>
              <a:rPr lang="en-US"/>
              <a:t>Self care practice - boundaries, exercise, training, personal therapy, peer support, supervision and consulation </a:t>
            </a:r>
            <a:endParaRPr lang="en-US"/>
          </a:p>
          <a:p>
            <a:pPr marL="0" indent="0">
              <a:buNone/>
            </a:pPr>
            <a:r>
              <a:rPr lang="en-US" b="1"/>
              <a:t>HOPE</a:t>
            </a:r>
            <a:endParaRPr lang="en-US" b="1"/>
          </a:p>
          <a:p>
            <a:r>
              <a:rPr lang="en-US"/>
              <a:t>Recovery is possible </a:t>
            </a:r>
            <a:endParaRPr lang="en-US"/>
          </a:p>
          <a:p>
            <a:r>
              <a:rPr lang="en-US"/>
              <a:t>Work with trauma shame</a:t>
            </a:r>
            <a:endParaRPr lang="en-US"/>
          </a:p>
          <a:p>
            <a:r>
              <a:rPr lang="en-US"/>
              <a:t>Treat trauma survivors as normal people</a:t>
            </a:r>
            <a:endParaRPr lang="en-US"/>
          </a:p>
          <a:p>
            <a:pPr marL="0" indent="0">
              <a:buNone/>
            </a:pP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ATTEND TO IMMEDIATE NEEDS</a:t>
            </a:r>
            <a:endParaRPr lang="en-US" b="1"/>
          </a:p>
        </p:txBody>
      </p:sp>
      <p:sp>
        <p:nvSpPr>
          <p:cNvPr id="3" name="Content Placeholder 2"/>
          <p:cNvSpPr>
            <a:spLocks noGrp="1"/>
          </p:cNvSpPr>
          <p:nvPr>
            <p:ph idx="1"/>
          </p:nvPr>
        </p:nvSpPr>
        <p:spPr/>
        <p:txBody>
          <a:bodyPr/>
          <a:p>
            <a:r>
              <a:rPr lang="en-US" b="1" dirty="0" smtClean="0">
                <a:sym typeface="+mn-ea"/>
              </a:rPr>
              <a:t>Safety (assurance)</a:t>
            </a:r>
            <a:endParaRPr lang="en-US" b="1" dirty="0" smtClean="0"/>
          </a:p>
          <a:p>
            <a:r>
              <a:rPr lang="en-US" b="1" dirty="0" smtClean="0">
                <a:sym typeface="+mn-ea"/>
              </a:rPr>
              <a:t>Basic needs (food, shelter, clothing, medical care)</a:t>
            </a:r>
            <a:endParaRPr lang="en-US" b="1" dirty="0" smtClean="0"/>
          </a:p>
          <a:p>
            <a:r>
              <a:rPr lang="en-US" b="1" dirty="0" smtClean="0">
                <a:sym typeface="+mn-ea"/>
              </a:rPr>
              <a:t>Emotional support</a:t>
            </a:r>
            <a:endParaRPr lang="en-US" b="1" dirty="0" smtClean="0"/>
          </a:p>
          <a:p>
            <a:r>
              <a:rPr lang="en-US" b="1" dirty="0" smtClean="0">
                <a:sym typeface="+mn-ea"/>
              </a:rPr>
              <a:t>Relaxation </a:t>
            </a:r>
            <a:endParaRPr lang="en-US" b="1" dirty="0" smtClean="0"/>
          </a:p>
          <a:p>
            <a:r>
              <a:rPr lang="en-US" b="1" dirty="0" smtClean="0">
                <a:sym typeface="+mn-ea"/>
              </a:rPr>
              <a:t>Enhance cognitive calmness (PFA)</a:t>
            </a:r>
            <a:endParaRPr lang="en-US" b="1" dirty="0" smtClean="0">
              <a:sym typeface="+mn-ea"/>
            </a:endParaRPr>
          </a:p>
          <a:p>
            <a:r>
              <a:rPr lang="en-US" b="1" dirty="0" smtClean="0">
                <a:sym typeface="+mn-ea"/>
              </a:rPr>
              <a:t>Promote hope</a:t>
            </a:r>
            <a:endParaRPr lang="en-US" b="1" dirty="0" smtClean="0">
              <a:sym typeface="+mn-ea"/>
            </a:endParaRPr>
          </a:p>
          <a:p>
            <a:r>
              <a:rPr lang="en-US" b="1" dirty="0" smtClean="0"/>
              <a:t>Be present , build trust </a:t>
            </a:r>
            <a:endParaRPr lang="en-US" b="1" dirty="0" smtClean="0"/>
          </a:p>
          <a:p>
            <a:pPr marL="109855" indent="0">
              <a:buNone/>
            </a:pPr>
            <a:endParaRPr lang="en-US" b="1" dirty="0" smtClean="0"/>
          </a:p>
          <a:p>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3"/>
          <p:cNvSpPr>
            <a:spLocks noGrp="1"/>
          </p:cNvSpPr>
          <p:nvPr>
            <p:ph type="title"/>
          </p:nvPr>
        </p:nvSpPr>
        <p:spPr/>
        <p:txBody>
          <a:bodyPr/>
          <a:p>
            <a:r>
              <a:rPr lang="en-US" sz="3200" b="1"/>
              <a:t>CREATING A SAFE RELATIONSHIP</a:t>
            </a:r>
            <a:r>
              <a:rPr lang="en-US" b="1"/>
              <a:t> </a:t>
            </a:r>
            <a:endParaRPr lang="en-US" b="1"/>
          </a:p>
        </p:txBody>
      </p:sp>
      <p:sp>
        <p:nvSpPr>
          <p:cNvPr id="5" name="Content Placeholder 4"/>
          <p:cNvSpPr>
            <a:spLocks noGrp="1"/>
          </p:cNvSpPr>
          <p:nvPr>
            <p:ph idx="1"/>
          </p:nvPr>
        </p:nvSpPr>
        <p:spPr/>
        <p:txBody>
          <a:bodyPr/>
          <a:p>
            <a:pPr marL="109855" indent="0">
              <a:buNone/>
            </a:pPr>
            <a:r>
              <a:rPr lang="en-US" b="1" dirty="0" smtClean="0">
                <a:solidFill>
                  <a:srgbClr val="FF0000"/>
                </a:solidFill>
                <a:sym typeface="+mn-ea"/>
              </a:rPr>
              <a:t>CORE CONDITIONS</a:t>
            </a:r>
            <a:endParaRPr lang="en-US" b="1" dirty="0" smtClean="0">
              <a:solidFill>
                <a:srgbClr val="FF0000"/>
              </a:solidFill>
            </a:endParaRPr>
          </a:p>
          <a:p>
            <a:r>
              <a:rPr lang="en-US" dirty="0" smtClean="0">
                <a:sym typeface="+mn-ea"/>
              </a:rPr>
              <a:t>Warmth/unconditional positive regard</a:t>
            </a:r>
            <a:endParaRPr lang="en-US" dirty="0" smtClean="0"/>
          </a:p>
          <a:p>
            <a:r>
              <a:rPr lang="en-US" dirty="0" smtClean="0">
                <a:sym typeface="+mn-ea"/>
              </a:rPr>
              <a:t>Genuineness/realness</a:t>
            </a:r>
            <a:endParaRPr lang="en-US" dirty="0" smtClean="0"/>
          </a:p>
          <a:p>
            <a:r>
              <a:rPr lang="en-US" dirty="0" smtClean="0">
                <a:sym typeface="+mn-ea"/>
              </a:rPr>
              <a:t>Empathy</a:t>
            </a:r>
            <a:endParaRPr lang="en-US" dirty="0" smtClean="0"/>
          </a:p>
          <a:p>
            <a:r>
              <a:rPr lang="en-US" dirty="0" smtClean="0">
                <a:sym typeface="+mn-ea"/>
              </a:rPr>
              <a:t>Compassion</a:t>
            </a:r>
            <a:endParaRPr lang="en-US" dirty="0" smtClean="0">
              <a:sym typeface="+mn-ea"/>
            </a:endParaRPr>
          </a:p>
          <a:p>
            <a:r>
              <a:rPr lang="en-US" dirty="0" smtClean="0">
                <a:sym typeface="+mn-ea"/>
              </a:rPr>
              <a:t>Tone </a:t>
            </a:r>
            <a:endParaRPr lang="en-US" dirty="0" smtClean="0">
              <a:sym typeface="+mn-ea"/>
            </a:endParaRPr>
          </a:p>
          <a:p>
            <a:r>
              <a:rPr lang="en-US" dirty="0" smtClean="0">
                <a:sym typeface="+mn-ea"/>
              </a:rPr>
              <a:t>multicultural competence and sensitivity</a:t>
            </a:r>
            <a:endParaRPr lang="en-US" dirty="0" smtClean="0"/>
          </a:p>
          <a:p>
            <a:endParaRPr lang="en-US" dirty="0"/>
          </a:p>
          <a:p>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GESTALT INTERVENTIONS</a:t>
            </a:r>
            <a:endParaRPr lang="en-US" b="1"/>
          </a:p>
        </p:txBody>
      </p:sp>
      <p:sp>
        <p:nvSpPr>
          <p:cNvPr id="3" name="Content Placeholder 2"/>
          <p:cNvSpPr>
            <a:spLocks noGrp="1"/>
          </p:cNvSpPr>
          <p:nvPr>
            <p:ph idx="1"/>
          </p:nvPr>
        </p:nvSpPr>
        <p:spPr/>
        <p:txBody>
          <a:bodyPr/>
          <a:p>
            <a:pPr>
              <a:lnSpc>
                <a:spcPct val="107000"/>
              </a:lnSpc>
              <a:spcAft>
                <a:spcPts val="800"/>
              </a:spcAft>
            </a:pPr>
            <a:r>
              <a:rPr lang="en-US" sz="4000" dirty="0">
                <a:latin typeface="Calibri" panose="020F0502020204030204" pitchFamily="34" charset="0"/>
                <a:ea typeface="Calibri" panose="020F0502020204030204" pitchFamily="34" charset="0"/>
                <a:cs typeface="Times New Roman" panose="02020603050405020304" pitchFamily="18" charset="0"/>
                <a:sym typeface="+mn-ea"/>
              </a:rPr>
              <a:t>Gestalt Interventions </a:t>
            </a:r>
            <a:endParaRPr lang="en-US" sz="4000"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4000" dirty="0" smtClean="0">
                <a:latin typeface="Calibri" panose="020F0502020204030204" pitchFamily="34" charset="0"/>
                <a:ea typeface="Calibri" panose="020F0502020204030204" pitchFamily="34" charset="0"/>
                <a:cs typeface="Times New Roman" panose="02020603050405020304" pitchFamily="18" charset="0"/>
                <a:sym typeface="+mn-ea"/>
              </a:rPr>
              <a:t>Goal :Piece </a:t>
            </a:r>
            <a:r>
              <a:rPr lang="en-US" sz="4000" dirty="0">
                <a:latin typeface="Calibri" panose="020F0502020204030204" pitchFamily="34" charset="0"/>
                <a:ea typeface="Calibri" panose="020F0502020204030204" pitchFamily="34" charset="0"/>
                <a:cs typeface="Times New Roman" panose="02020603050405020304" pitchFamily="18" charset="0"/>
                <a:sym typeface="+mn-ea"/>
              </a:rPr>
              <a:t>up your </a:t>
            </a:r>
            <a:r>
              <a:rPr lang="en-US" sz="4000" dirty="0" smtClean="0">
                <a:latin typeface="Calibri" panose="020F0502020204030204" pitchFamily="34" charset="0"/>
                <a:ea typeface="Calibri" panose="020F0502020204030204" pitchFamily="34" charset="0"/>
                <a:cs typeface="Times New Roman" panose="02020603050405020304" pitchFamily="18" charset="0"/>
                <a:sym typeface="+mn-ea"/>
              </a:rPr>
              <a:t>life</a:t>
            </a:r>
            <a:endParaRPr lang="en-US" sz="40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4000" dirty="0" smtClean="0">
                <a:latin typeface="Calibri" panose="020F0502020204030204" pitchFamily="34" charset="0"/>
                <a:ea typeface="Calibri" panose="020F0502020204030204" pitchFamily="34" charset="0"/>
                <a:cs typeface="Times New Roman" panose="02020603050405020304" pitchFamily="18" charset="0"/>
                <a:sym typeface="+mn-ea"/>
              </a:rPr>
              <a:t>The journey </a:t>
            </a:r>
            <a:r>
              <a:rPr lang="en-US" sz="4000" dirty="0">
                <a:latin typeface="Calibri" panose="020F0502020204030204" pitchFamily="34" charset="0"/>
                <a:ea typeface="Calibri" panose="020F0502020204030204" pitchFamily="34" charset="0"/>
                <a:cs typeface="Times New Roman" panose="02020603050405020304" pitchFamily="18" charset="0"/>
                <a:sym typeface="+mn-ea"/>
              </a:rPr>
              <a:t>begins with a client’s child hood</a:t>
            </a:r>
            <a:endParaRPr lang="en-US" sz="4000" dirty="0">
              <a:latin typeface="Calibri" panose="020F0502020204030204" pitchFamily="34" charset="0"/>
              <a:ea typeface="Calibri" panose="020F0502020204030204" pitchFamily="34" charset="0"/>
              <a:cs typeface="Times New Roman" panose="02020603050405020304" pitchFamily="18" charset="0"/>
              <a:sym typeface="+mn-ea"/>
            </a:endParaRPr>
          </a:p>
          <a:p>
            <a:pPr>
              <a:lnSpc>
                <a:spcPct val="107000"/>
              </a:lnSpc>
              <a:spcAft>
                <a:spcPts val="800"/>
              </a:spcAft>
            </a:pPr>
            <a:r>
              <a:rPr lang="en-US" sz="4000" dirty="0">
                <a:latin typeface="Calibri" panose="020F0502020204030204" pitchFamily="34" charset="0"/>
                <a:ea typeface="Calibri" panose="020F0502020204030204" pitchFamily="34" charset="0"/>
                <a:cs typeface="Times New Roman" panose="02020603050405020304" pitchFamily="18" charset="0"/>
                <a:sym typeface="+mn-ea"/>
              </a:rPr>
              <a:t>Pick broken relationships and insecure attachment </a:t>
            </a:r>
            <a:endParaRPr lang="en-US" sz="40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4000"/>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sz="2800" b="1"/>
              <a:t>REPAIR CHILDHOOD RELATIONSHIPS</a:t>
            </a:r>
            <a:endParaRPr lang="en-US" sz="2800" b="1"/>
          </a:p>
        </p:txBody>
      </p:sp>
      <p:sp>
        <p:nvSpPr>
          <p:cNvPr id="3" name="Content Placeholder 2"/>
          <p:cNvSpPr>
            <a:spLocks noGrp="1"/>
          </p:cNvSpPr>
          <p:nvPr>
            <p:ph idx="1"/>
          </p:nvPr>
        </p:nvSpPr>
        <p:spPr/>
        <p:txBody>
          <a:bodyPr/>
          <a:p>
            <a:pPr marL="0" indent="0">
              <a:lnSpc>
                <a:spcPct val="107000"/>
              </a:lnSpc>
              <a:spcAft>
                <a:spcPts val="800"/>
              </a:spcAft>
              <a:buNone/>
            </a:pPr>
            <a:r>
              <a:rPr lang="en-US" dirty="0">
                <a:latin typeface="Calibri" panose="020F0502020204030204" pitchFamily="34" charset="0"/>
                <a:ea typeface="Calibri" panose="020F0502020204030204" pitchFamily="34" charset="0"/>
                <a:cs typeface="Times New Roman" panose="02020603050405020304" pitchFamily="18" charset="0"/>
                <a:sym typeface="+mn-ea"/>
              </a:rPr>
              <a:t>Mary </a:t>
            </a:r>
            <a:r>
              <a:rPr lang="en-US" dirty="0" smtClean="0">
                <a:latin typeface="Calibri" panose="020F0502020204030204" pitchFamily="34" charset="0"/>
                <a:ea typeface="Calibri" panose="020F0502020204030204" pitchFamily="34" charset="0"/>
                <a:cs typeface="Times New Roman" panose="02020603050405020304" pitchFamily="18" charset="0"/>
                <a:sym typeface="+mn-ea"/>
              </a:rPr>
              <a:t>Main and her colleagues developed the following childhood attachment  relationships)</a:t>
            </a:r>
            <a:endParaRPr lang="en-US"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2400" b="1" dirty="0">
                <a:latin typeface="Calibri" panose="020F0502020204030204" pitchFamily="34" charset="0"/>
                <a:ea typeface="Calibri" panose="020F0502020204030204" pitchFamily="34" charset="0"/>
                <a:cs typeface="Times New Roman" panose="02020603050405020304" pitchFamily="18" charset="0"/>
                <a:sym typeface="+mn-ea"/>
              </a:rPr>
              <a:t>Secure/autonomous</a:t>
            </a:r>
            <a:endParaRPr lang="en-US" sz="2400" b="1"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2400" b="1" dirty="0" smtClean="0">
                <a:latin typeface="Calibri" panose="020F0502020204030204" pitchFamily="34" charset="0"/>
                <a:ea typeface="Calibri" panose="020F0502020204030204" pitchFamily="34" charset="0"/>
                <a:cs typeface="Times New Roman" panose="02020603050405020304" pitchFamily="18" charset="0"/>
                <a:sym typeface="+mn-ea"/>
              </a:rPr>
              <a:t>Insecure/dismissing</a:t>
            </a:r>
            <a:r>
              <a:rPr lang="en-US" sz="2400" dirty="0" smtClean="0">
                <a:latin typeface="Calibri" panose="020F0502020204030204" pitchFamily="34" charset="0"/>
                <a:ea typeface="Calibri" panose="020F0502020204030204" pitchFamily="34" charset="0"/>
                <a:cs typeface="Times New Roman" panose="02020603050405020304" pitchFamily="18" charset="0"/>
                <a:sym typeface="+mn-ea"/>
              </a:rPr>
              <a:t> (denial</a:t>
            </a:r>
            <a:r>
              <a:rPr lang="en-US" sz="2400" dirty="0">
                <a:latin typeface="Calibri" panose="020F0502020204030204" pitchFamily="34" charset="0"/>
                <a:ea typeface="Calibri" panose="020F0502020204030204" pitchFamily="34" charset="0"/>
                <a:cs typeface="Times New Roman" panose="02020603050405020304" pitchFamily="18" charset="0"/>
                <a:sym typeface="+mn-ea"/>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US" sz="2400" b="1" dirty="0">
                <a:latin typeface="Calibri" panose="020F0502020204030204" pitchFamily="34" charset="0"/>
                <a:ea typeface="Calibri" panose="020F0502020204030204" pitchFamily="34" charset="0"/>
                <a:cs typeface="Times New Roman" panose="02020603050405020304" pitchFamily="18" charset="0"/>
                <a:sym typeface="+mn-ea"/>
              </a:rPr>
              <a:t>Insecure/Preoccupied </a:t>
            </a:r>
            <a:r>
              <a:rPr lang="en-US" sz="2400" dirty="0">
                <a:latin typeface="Calibri" panose="020F0502020204030204" pitchFamily="34" charset="0"/>
                <a:ea typeface="Calibri" panose="020F0502020204030204" pitchFamily="34" charset="0"/>
                <a:cs typeface="Times New Roman" panose="02020603050405020304" pitchFamily="18" charset="0"/>
                <a:sym typeface="+mn-ea"/>
              </a:rPr>
              <a:t>(confused </a:t>
            </a:r>
            <a:r>
              <a:rPr lang="en-US" sz="2400" dirty="0" smtClean="0">
                <a:latin typeface="Calibri" panose="020F0502020204030204" pitchFamily="34" charset="0"/>
                <a:ea typeface="Calibri" panose="020F0502020204030204" pitchFamily="34" charset="0"/>
                <a:cs typeface="Times New Roman" panose="02020603050405020304" pitchFamily="18" charset="0"/>
                <a:sym typeface="+mn-ea"/>
              </a:rPr>
              <a:t>)</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nSpc>
                <a:spcPct val="107000"/>
              </a:lnSpc>
              <a:spcBef>
                <a:spcPts val="0"/>
              </a:spcBef>
              <a:spcAft>
                <a:spcPts val="0"/>
              </a:spcAft>
              <a:buNone/>
            </a:pPr>
            <a:r>
              <a:rPr lang="en-US" sz="2400" dirty="0" smtClean="0">
                <a:latin typeface="Calibri" panose="020F0502020204030204" pitchFamily="34" charset="0"/>
                <a:ea typeface="Calibri" panose="020F0502020204030204" pitchFamily="34" charset="0"/>
                <a:cs typeface="Times New Roman" panose="02020603050405020304" pitchFamily="18" charset="0"/>
                <a:sym typeface="+mn-ea"/>
              </a:rPr>
              <a:t>          Active anger/passive anger</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AutoNum type="arabicPeriod" startAt="4"/>
            </a:pPr>
            <a:r>
              <a:rPr lang="en-US" sz="2400" b="1" dirty="0" smtClean="0">
                <a:latin typeface="Calibri" panose="020F0502020204030204" pitchFamily="34" charset="0"/>
                <a:ea typeface="Calibri" panose="020F0502020204030204" pitchFamily="34" charset="0"/>
                <a:cs typeface="Times New Roman" panose="02020603050405020304" pitchFamily="18" charset="0"/>
                <a:sym typeface="+mn-ea"/>
              </a:rPr>
              <a:t>Unresolved </a:t>
            </a:r>
            <a:r>
              <a:rPr lang="en-US" sz="2400" dirty="0">
                <a:latin typeface="Calibri" panose="020F0502020204030204" pitchFamily="34" charset="0"/>
                <a:ea typeface="Calibri" panose="020F0502020204030204" pitchFamily="34" charset="0"/>
                <a:cs typeface="Times New Roman" panose="02020603050405020304" pitchFamily="18" charset="0"/>
                <a:sym typeface="+mn-ea"/>
              </a:rPr>
              <a:t>– abuse/loss that has been </a:t>
            </a:r>
            <a:r>
              <a:rPr lang="en-US" sz="2400" dirty="0" smtClean="0">
                <a:latin typeface="Calibri" panose="020F0502020204030204" pitchFamily="34" charset="0"/>
                <a:ea typeface="Calibri" panose="020F0502020204030204" pitchFamily="34" charset="0"/>
                <a:cs typeface="Times New Roman" panose="02020603050405020304" pitchFamily="18" charset="0"/>
                <a:sym typeface="+mn-ea"/>
              </a:rPr>
              <a:t>unresolved</a:t>
            </a:r>
            <a:endParaRPr lang="en-US" sz="2400" dirty="0" smtClean="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AutoNum type="arabicPeriod" startAt="4"/>
            </a:pPr>
            <a:r>
              <a:rPr lang="en-US" sz="2400" b="1" dirty="0" smtClean="0">
                <a:latin typeface="Calibri" panose="020F0502020204030204" pitchFamily="34" charset="0"/>
                <a:ea typeface="Calibri" panose="020F0502020204030204" pitchFamily="34" charset="0"/>
                <a:cs typeface="Times New Roman" panose="02020603050405020304" pitchFamily="18" charset="0"/>
                <a:sym typeface="+mn-ea"/>
              </a:rPr>
              <a:t>Can’t </a:t>
            </a:r>
            <a:r>
              <a:rPr lang="en-US" sz="2400" b="1" dirty="0">
                <a:latin typeface="Calibri" panose="020F0502020204030204" pitchFamily="34" charset="0"/>
                <a:ea typeface="Calibri" panose="020F0502020204030204" pitchFamily="34" charset="0"/>
                <a:cs typeface="Times New Roman" panose="02020603050405020304" pitchFamily="18" charset="0"/>
                <a:sym typeface="+mn-ea"/>
              </a:rPr>
              <a:t>classify </a:t>
            </a:r>
            <a:r>
              <a:rPr lang="en-US" sz="2400" dirty="0">
                <a:latin typeface="Calibri" panose="020F0502020204030204" pitchFamily="34" charset="0"/>
                <a:ea typeface="Calibri" panose="020F0502020204030204" pitchFamily="34" charset="0"/>
                <a:cs typeface="Times New Roman" panose="02020603050405020304" pitchFamily="18" charset="0"/>
                <a:sym typeface="+mn-ea"/>
              </a:rPr>
              <a:t>e.g. high idealization of the parent and </a:t>
            </a:r>
            <a:r>
              <a:rPr lang="en-US" sz="2400" dirty="0" smtClean="0">
                <a:latin typeface="Calibri" panose="020F0502020204030204" pitchFamily="34" charset="0"/>
                <a:ea typeface="Calibri" panose="020F0502020204030204" pitchFamily="34" charset="0"/>
                <a:cs typeface="Times New Roman" panose="02020603050405020304" pitchFamily="18" charset="0"/>
                <a:sym typeface="+mn-ea"/>
              </a:rPr>
              <a:t>acute anger </a:t>
            </a:r>
            <a:r>
              <a:rPr lang="en-US" sz="2400" dirty="0">
                <a:latin typeface="Calibri" panose="020F0502020204030204" pitchFamily="34" charset="0"/>
                <a:ea typeface="Calibri" panose="020F0502020204030204" pitchFamily="34" charset="0"/>
                <a:cs typeface="Times New Roman" panose="02020603050405020304" pitchFamily="18" charset="0"/>
                <a:sym typeface="+mn-ea"/>
              </a:rPr>
              <a:t>at the other (incoherent and insecure) </a:t>
            </a:r>
            <a:endParaRPr lang="en-US" sz="2400" dirty="0">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Calibri" panose="020F0502020204030204" pitchFamily="34" charset="0"/>
              <a:buChar char="-"/>
            </a:pPr>
            <a:r>
              <a:rPr lang="en-US" sz="2400" dirty="0">
                <a:latin typeface="Calibri" panose="020F0502020204030204" pitchFamily="34" charset="0"/>
                <a:ea typeface="Calibri" panose="020F0502020204030204" pitchFamily="34" charset="0"/>
                <a:cs typeface="Times New Roman" panose="02020603050405020304" pitchFamily="18" charset="0"/>
                <a:sym typeface="+mn-ea"/>
              </a:rPr>
              <a:t>AAI – Adult Attachment </a:t>
            </a:r>
            <a:r>
              <a:rPr lang="en-US" sz="2400" dirty="0" smtClean="0">
                <a:latin typeface="Calibri" panose="020F0502020204030204" pitchFamily="34" charset="0"/>
                <a:ea typeface="Calibri" panose="020F0502020204030204" pitchFamily="34" charset="0"/>
                <a:cs typeface="Times New Roman" panose="02020603050405020304" pitchFamily="18" charset="0"/>
                <a:sym typeface="+mn-ea"/>
              </a:rPr>
              <a:t>Inventing </a:t>
            </a:r>
            <a:r>
              <a:rPr lang="en-US" sz="2400" dirty="0">
                <a:latin typeface="Calibri" panose="020F0502020204030204" pitchFamily="34" charset="0"/>
                <a:ea typeface="Calibri" panose="020F0502020204030204" pitchFamily="34" charset="0"/>
                <a:cs typeface="Times New Roman" panose="02020603050405020304" pitchFamily="18" charset="0"/>
                <a:sym typeface="+mn-ea"/>
              </a:rPr>
              <a:t>(</a:t>
            </a:r>
            <a:r>
              <a:rPr lang="en-US" sz="2400" dirty="0" smtClean="0">
                <a:latin typeface="Calibri" panose="020F0502020204030204" pitchFamily="34" charset="0"/>
                <a:ea typeface="Calibri" panose="020F0502020204030204" pitchFamily="34" charset="0"/>
                <a:cs typeface="Times New Roman" panose="02020603050405020304" pitchFamily="18" charset="0"/>
                <a:sym typeface="+mn-ea"/>
              </a:rPr>
              <a:t>Narrative  </a:t>
            </a:r>
            <a:r>
              <a:rPr lang="en-US" sz="2400" dirty="0">
                <a:latin typeface="Calibri" panose="020F0502020204030204" pitchFamily="34" charset="0"/>
                <a:ea typeface="Calibri" panose="020F0502020204030204" pitchFamily="34" charset="0"/>
                <a:cs typeface="Times New Roman" panose="02020603050405020304" pitchFamily="18" charset="0"/>
                <a:sym typeface="+mn-ea"/>
              </a:rPr>
              <a:t>relationship with caregivers/guardians)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a:p>
          <a:p>
            <a:pPr marL="0" indent="0">
              <a:buNone/>
            </a:pP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457200" y="190500"/>
            <a:ext cx="8229600" cy="984250"/>
          </a:xfrm>
        </p:spPr>
        <p:txBody>
          <a:bodyPr/>
          <a:p>
            <a:pPr algn="ctr"/>
            <a:r>
              <a:rPr lang="en-US" sz="2800" b="1"/>
              <a:t>GUIDED IMAGERY</a:t>
            </a:r>
            <a:endParaRPr lang="en-US" sz="2800" b="1"/>
          </a:p>
        </p:txBody>
      </p:sp>
      <p:sp>
        <p:nvSpPr>
          <p:cNvPr id="3" name="Content Placeholder 2"/>
          <p:cNvSpPr>
            <a:spLocks noGrp="1"/>
          </p:cNvSpPr>
          <p:nvPr>
            <p:ph idx="1"/>
          </p:nvPr>
        </p:nvSpPr>
        <p:spPr>
          <a:xfrm>
            <a:off x="457200" y="1174750"/>
            <a:ext cx="8229600" cy="5224145"/>
          </a:xfrm>
        </p:spPr>
        <p:txBody>
          <a:bodyPr/>
          <a:p>
            <a:pPr marL="0" marR="0" lvl="0" indent="0">
              <a:lnSpc>
                <a:spcPct val="107000"/>
              </a:lnSpc>
              <a:spcBef>
                <a:spcPts val="0"/>
              </a:spcBef>
              <a:spcAft>
                <a:spcPts val="800"/>
              </a:spcAft>
              <a:buFont typeface="Calibri" panose="020F0502020204030204" pitchFamily="34" charset="0"/>
              <a:buNone/>
            </a:pPr>
            <a:r>
              <a:rPr lang="en-US" sz="2800" dirty="0">
                <a:latin typeface="Calibri" panose="020F0502020204030204" pitchFamily="34" charset="0"/>
                <a:ea typeface="Calibri" panose="020F0502020204030204" pitchFamily="34" charset="0"/>
                <a:cs typeface="Times New Roman" panose="02020603050405020304" pitchFamily="18" charset="0"/>
                <a:sym typeface="+mn-ea"/>
              </a:rPr>
              <a:t>-Multisensory guided imagery creates a deeply receptive mind, body, psyche and spirit state during which change becomes possible.</a:t>
            </a:r>
            <a:endParaRPr lang="en-US" sz="2800" dirty="0">
              <a:latin typeface="Calibri" panose="020F0502020204030204" pitchFamily="34" charset="0"/>
              <a:ea typeface="Calibri" panose="020F0502020204030204" pitchFamily="34" charset="0"/>
              <a:cs typeface="Times New Roman" panose="02020603050405020304" pitchFamily="18" charset="0"/>
              <a:sym typeface="+mn-ea"/>
            </a:endParaRPr>
          </a:p>
          <a:p>
            <a:pPr marL="342900" marR="0" lvl="0" indent="-342900">
              <a:lnSpc>
                <a:spcPct val="107000"/>
              </a:lnSpc>
              <a:spcBef>
                <a:spcPts val="0"/>
              </a:spcBef>
              <a:spcAft>
                <a:spcPts val="800"/>
              </a:spcAft>
              <a:buFont typeface="Calibri" panose="020F0502020204030204" pitchFamily="34" charset="0"/>
              <a:buChar char="-"/>
            </a:pPr>
            <a:r>
              <a:rPr lang="en-US" sz="2800" dirty="0" smtClean="0">
                <a:latin typeface="Calibri" panose="020F0502020204030204" pitchFamily="34" charset="0"/>
                <a:ea typeface="Calibri" panose="020F0502020204030204" pitchFamily="34" charset="0"/>
                <a:cs typeface="Times New Roman" panose="02020603050405020304" pitchFamily="18" charset="0"/>
                <a:sym typeface="+mn-ea"/>
              </a:rPr>
              <a:t>Imagery </a:t>
            </a:r>
            <a:r>
              <a:rPr lang="en-US" sz="2800" dirty="0">
                <a:latin typeface="Calibri" panose="020F0502020204030204" pitchFamily="34" charset="0"/>
                <a:ea typeface="Calibri" panose="020F0502020204030204" pitchFamily="34" charset="0"/>
                <a:cs typeface="Times New Roman" panose="02020603050405020304" pitchFamily="18" charset="0"/>
                <a:sym typeface="+mn-ea"/>
              </a:rPr>
              <a:t>is effective because it basically bypasses rational thoughts and logical assumptions delivering healing messages directly to the </a:t>
            </a:r>
            <a:r>
              <a:rPr lang="en-US" sz="2800" dirty="0" err="1">
                <a:latin typeface="Calibri" panose="020F0502020204030204" pitchFamily="34" charset="0"/>
                <a:ea typeface="Calibri" panose="020F0502020204030204" pitchFamily="34" charset="0"/>
                <a:cs typeface="Times New Roman" panose="02020603050405020304" pitchFamily="18" charset="0"/>
                <a:sym typeface="+mn-ea"/>
              </a:rPr>
              <a:t>hypervigilant</a:t>
            </a:r>
            <a:r>
              <a:rPr lang="en-US" sz="2800" dirty="0">
                <a:latin typeface="Calibri" panose="020F0502020204030204" pitchFamily="34" charset="0"/>
                <a:ea typeface="Calibri" panose="020F0502020204030204" pitchFamily="34" charset="0"/>
                <a:cs typeface="Times New Roman" panose="02020603050405020304" pitchFamily="18" charset="0"/>
                <a:sym typeface="+mn-ea"/>
              </a:rPr>
              <a:t> primitive brain because it is processed through the right brain’s primitive, sensory and emotional – based channels.</a:t>
            </a:r>
            <a:endParaRPr lang="en-US" sz="2800" dirty="0">
              <a:latin typeface="Calibri" panose="020F0502020204030204" pitchFamily="34" charset="0"/>
              <a:ea typeface="Calibri" panose="020F0502020204030204" pitchFamily="34" charset="0"/>
              <a:cs typeface="Times New Roman" panose="02020603050405020304" pitchFamily="18" charset="0"/>
              <a:sym typeface="+mn-ea"/>
            </a:endParaRPr>
          </a:p>
          <a:p>
            <a:pPr marL="342900" marR="0" lvl="0" indent="-342900">
              <a:lnSpc>
                <a:spcPct val="107000"/>
              </a:lnSpc>
              <a:spcBef>
                <a:spcPts val="0"/>
              </a:spcBef>
              <a:spcAft>
                <a:spcPts val="800"/>
              </a:spcAft>
              <a:buFont typeface="Calibri" panose="020F0502020204030204" pitchFamily="34" charset="0"/>
              <a:buChar char="-"/>
            </a:pPr>
            <a:r>
              <a:rPr lang="en-US" sz="2800" dirty="0">
                <a:latin typeface="Calibri" panose="020F0502020204030204" pitchFamily="34" charset="0"/>
                <a:ea typeface="Calibri" panose="020F0502020204030204" pitchFamily="34" charset="0"/>
                <a:cs typeface="Times New Roman" panose="02020603050405020304" pitchFamily="18" charset="0"/>
                <a:sym typeface="+mn-ea"/>
              </a:rPr>
              <a:t> This  is an ideal intervention for post – traumatic stress</a:t>
            </a:r>
            <a:endParaRPr lang="en-US" sz="2800" dirty="0">
              <a:latin typeface="Calibri" panose="020F0502020204030204" pitchFamily="34" charset="0"/>
              <a:ea typeface="Calibri" panose="020F0502020204030204" pitchFamily="34" charset="0"/>
              <a:cs typeface="Times New Roman" panose="02020603050405020304" pitchFamily="18" charset="0"/>
            </a:endParaRPr>
          </a:p>
          <a:p>
            <a:endParaRPr lang="en-US" sz="2800"/>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CHALLENGES </a:t>
            </a:r>
            <a:endParaRPr lang="en-US" b="1"/>
          </a:p>
        </p:txBody>
      </p:sp>
      <p:sp>
        <p:nvSpPr>
          <p:cNvPr id="4" name="Content Placeholder 3"/>
          <p:cNvSpPr>
            <a:spLocks noGrp="1"/>
          </p:cNvSpPr>
          <p:nvPr>
            <p:ph sz="half" idx="1"/>
          </p:nvPr>
        </p:nvSpPr>
        <p:spPr/>
        <p:txBody>
          <a:bodyPr/>
          <a:p>
            <a:r>
              <a:rPr lang="en-US" sz="2400" b="1" dirty="0">
                <a:sym typeface="+mn-ea"/>
              </a:rPr>
              <a:t>Fear of been exposed or blamed  (shame, guilt and anger)</a:t>
            </a:r>
            <a:endParaRPr lang="en-US" sz="2400" b="1" dirty="0"/>
          </a:p>
          <a:p>
            <a:r>
              <a:rPr lang="en-US" sz="2400" b="1" dirty="0">
                <a:sym typeface="+mn-ea"/>
              </a:rPr>
              <a:t>Fear of victimization </a:t>
            </a:r>
            <a:endParaRPr lang="en-US" sz="2400" b="1" dirty="0"/>
          </a:p>
          <a:p>
            <a:r>
              <a:rPr lang="en-US" sz="2400" b="1" dirty="0">
                <a:sym typeface="+mn-ea"/>
              </a:rPr>
              <a:t>Fear of judgment by service providers</a:t>
            </a:r>
            <a:endParaRPr lang="en-US" sz="2400" b="1" dirty="0"/>
          </a:p>
          <a:p>
            <a:r>
              <a:rPr lang="en-US" sz="2400" b="1" dirty="0">
                <a:sym typeface="+mn-ea"/>
              </a:rPr>
              <a:t>Lack of trust</a:t>
            </a:r>
            <a:endParaRPr lang="en-US" sz="2400" b="1" dirty="0"/>
          </a:p>
          <a:p>
            <a:r>
              <a:rPr lang="en-US" sz="2400" b="1" dirty="0">
                <a:sym typeface="+mn-ea"/>
              </a:rPr>
              <a:t>Failure by counselors to see how trauma impacts broad areas of the client’s life</a:t>
            </a:r>
            <a:endParaRPr lang="en-US" sz="2400" b="1" dirty="0"/>
          </a:p>
          <a:p>
            <a:endParaRPr lang="en-US" dirty="0"/>
          </a:p>
          <a:p>
            <a:endParaRPr lang="en-US"/>
          </a:p>
        </p:txBody>
      </p:sp>
      <p:sp>
        <p:nvSpPr>
          <p:cNvPr id="5" name="Content Placeholder 4"/>
          <p:cNvSpPr>
            <a:spLocks noGrp="1"/>
          </p:cNvSpPr>
          <p:nvPr>
            <p:ph sz="half" idx="2"/>
          </p:nvPr>
        </p:nvSpPr>
        <p:spPr/>
        <p:txBody>
          <a:bodyPr/>
          <a:p>
            <a:r>
              <a:rPr lang="en-US" sz="1800" b="1" dirty="0" smtClean="0">
                <a:sym typeface="+mn-ea"/>
              </a:rPr>
              <a:t>Inadequate training </a:t>
            </a:r>
            <a:endParaRPr lang="en-US" sz="1800" b="1" dirty="0" smtClean="0">
              <a:sym typeface="+mn-ea"/>
            </a:endParaRPr>
          </a:p>
          <a:p>
            <a:r>
              <a:rPr lang="en-US" sz="1800" b="1" dirty="0" smtClean="0">
                <a:sym typeface="+mn-ea"/>
              </a:rPr>
              <a:t>Awareness of acculturation and language (check  history of migration, primary language)</a:t>
            </a:r>
            <a:endParaRPr lang="en-US" sz="1800" b="1" dirty="0" smtClean="0"/>
          </a:p>
          <a:p>
            <a:r>
              <a:rPr lang="en-US" sz="1800" b="1" dirty="0" smtClean="0">
                <a:sym typeface="+mn-ea"/>
              </a:rPr>
              <a:t>Awareness of co-occurring diagnosis  (full mental health assessment is key)</a:t>
            </a:r>
            <a:endParaRPr lang="en-US" sz="1800" b="1" dirty="0" smtClean="0"/>
          </a:p>
          <a:p>
            <a:r>
              <a:rPr lang="en-US" sz="1800" b="1" dirty="0" smtClean="0">
                <a:sym typeface="+mn-ea"/>
              </a:rPr>
              <a:t>Inadequate trauma specific screening tools with multicultural sensitivity attributes</a:t>
            </a:r>
            <a:endParaRPr lang="en-US" sz="1800" b="1" dirty="0" smtClean="0">
              <a:sym typeface="+mn-ea"/>
            </a:endParaRPr>
          </a:p>
          <a:p>
            <a:r>
              <a:rPr lang="en-US" sz="1800" b="1" dirty="0" smtClean="0">
                <a:sym typeface="+mn-ea"/>
              </a:rPr>
              <a:t>Misdiagnosis and under diagnosis (</a:t>
            </a:r>
            <a:r>
              <a:rPr lang="en-US" sz="1800" b="1" dirty="0" err="1" smtClean="0">
                <a:sym typeface="+mn-ea"/>
              </a:rPr>
              <a:t>e.g</a:t>
            </a:r>
            <a:r>
              <a:rPr lang="en-US" sz="1800" b="1" dirty="0" smtClean="0">
                <a:sym typeface="+mn-ea"/>
              </a:rPr>
              <a:t> ADHD, antisocial behavior, borderline personality disorder, mood and anxiety disorders)</a:t>
            </a:r>
            <a:endParaRPr lang="en-US" sz="1800" b="1" dirty="0" smtClean="0"/>
          </a:p>
          <a:p>
            <a:endParaRPr lang="en-US" sz="1800"/>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GROUNDING TECHNIQUES </a:t>
            </a:r>
            <a:endParaRPr lang="en-US" b="1"/>
          </a:p>
        </p:txBody>
      </p:sp>
      <p:sp>
        <p:nvSpPr>
          <p:cNvPr id="3" name="Content Placeholder 2"/>
          <p:cNvSpPr>
            <a:spLocks noGrp="1"/>
          </p:cNvSpPr>
          <p:nvPr>
            <p:ph sz="half" idx="1"/>
          </p:nvPr>
        </p:nvSpPr>
        <p:spPr>
          <a:xfrm>
            <a:off x="457200" y="1174750"/>
            <a:ext cx="4038600" cy="5091430"/>
          </a:xfrm>
        </p:spPr>
        <p:txBody>
          <a:bodyPr/>
          <a:p>
            <a:r>
              <a:rPr lang="en-US" sz="2000" b="1" dirty="0" smtClean="0">
                <a:solidFill>
                  <a:srgbClr val="0000CC"/>
                </a:solidFill>
                <a:sym typeface="+mn-ea"/>
              </a:rPr>
              <a:t>RELAX THE CLIENT </a:t>
            </a:r>
            <a:endParaRPr lang="en-US" sz="2000" b="1" dirty="0" smtClean="0">
              <a:solidFill>
                <a:srgbClr val="0000CC"/>
              </a:solidFill>
              <a:sym typeface="+mn-ea"/>
            </a:endParaRPr>
          </a:p>
          <a:p>
            <a:pPr marL="0" indent="0">
              <a:buNone/>
            </a:pPr>
            <a:r>
              <a:rPr lang="en-US" sz="2000" dirty="0" smtClean="0">
                <a:sym typeface="+mn-ea"/>
              </a:rPr>
              <a:t>(AVOID JUMPING INTO THE TRAUMA HISTORY)</a:t>
            </a:r>
            <a:endParaRPr lang="en-US" sz="2000" dirty="0" smtClean="0">
              <a:sym typeface="+mn-ea"/>
            </a:endParaRPr>
          </a:p>
          <a:p>
            <a:pPr marL="0" indent="0">
              <a:buNone/>
            </a:pPr>
            <a:endParaRPr lang="en-US" sz="2000" dirty="0" smtClean="0"/>
          </a:p>
          <a:p>
            <a:r>
              <a:rPr lang="en-US" sz="1800" b="1" dirty="0" smtClean="0">
                <a:solidFill>
                  <a:srgbClr val="0000CC"/>
                </a:solidFill>
                <a:sym typeface="+mn-ea"/>
              </a:rPr>
              <a:t>HELP THE CLIENT REDUCE THE INTENSITY OF TRAUMA EFFEC</a:t>
            </a:r>
            <a:r>
              <a:rPr lang="en-US" sz="1800" b="1" dirty="0" smtClean="0">
                <a:sym typeface="+mn-ea"/>
              </a:rPr>
              <a:t>T</a:t>
            </a:r>
            <a:endParaRPr lang="en-US" sz="1800" b="1" dirty="0" smtClean="0">
              <a:sym typeface="+mn-ea"/>
            </a:endParaRPr>
          </a:p>
          <a:p>
            <a:pPr marL="0" indent="0">
              <a:buNone/>
            </a:pPr>
            <a:r>
              <a:rPr lang="en-US" sz="2000" b="1" dirty="0" smtClean="0">
                <a:sym typeface="+mn-ea"/>
              </a:rPr>
              <a:t> </a:t>
            </a:r>
            <a:r>
              <a:rPr lang="en-US" sz="2000" dirty="0" smtClean="0">
                <a:sym typeface="+mn-ea"/>
              </a:rPr>
              <a:t>(encouraging  works, fist exercise, emotional dial, imagery, strength assessment)</a:t>
            </a:r>
            <a:endParaRPr lang="en-US" sz="2000" dirty="0" smtClean="0"/>
          </a:p>
          <a:p>
            <a:endParaRPr lang="en-US" sz="2000" b="1" dirty="0"/>
          </a:p>
          <a:p>
            <a:r>
              <a:rPr lang="en-US" sz="2000" b="1">
                <a:solidFill>
                  <a:srgbClr val="0000CC"/>
                </a:solidFill>
              </a:rPr>
              <a:t>MINDFULNESS </a:t>
            </a:r>
            <a:endParaRPr lang="en-US" sz="2000" b="1">
              <a:solidFill>
                <a:srgbClr val="0000CC"/>
              </a:solidFill>
            </a:endParaRPr>
          </a:p>
          <a:p>
            <a:pPr marL="0" indent="0">
              <a:buNone/>
            </a:pPr>
            <a:endParaRPr lang="en-US" sz="2000" b="1">
              <a:solidFill>
                <a:srgbClr val="0000CC"/>
              </a:solidFill>
            </a:endParaRPr>
          </a:p>
          <a:p>
            <a:r>
              <a:rPr lang="en-US" sz="2000" b="1">
                <a:solidFill>
                  <a:srgbClr val="0000CC"/>
                </a:solidFill>
              </a:rPr>
              <a:t>MINDFUL SELF COMPASSION </a:t>
            </a:r>
            <a:endParaRPr lang="en-US" sz="2000" b="1">
              <a:solidFill>
                <a:srgbClr val="0000CC"/>
              </a:solidFill>
            </a:endParaRPr>
          </a:p>
        </p:txBody>
      </p:sp>
      <p:sp>
        <p:nvSpPr>
          <p:cNvPr id="4" name="Content Placeholder 3"/>
          <p:cNvSpPr>
            <a:spLocks noGrp="1"/>
          </p:cNvSpPr>
          <p:nvPr>
            <p:ph sz="half" idx="2"/>
          </p:nvPr>
        </p:nvSpPr>
        <p:spPr/>
        <p:txBody>
          <a:bodyPr/>
          <a:p>
            <a:pPr marL="0" indent="0">
              <a:buNone/>
            </a:pPr>
            <a:r>
              <a:rPr lang="en-US" sz="2000" b="1" dirty="0" smtClean="0">
                <a:solidFill>
                  <a:srgbClr val="0000CC"/>
                </a:solidFill>
                <a:sym typeface="+mn-ea"/>
              </a:rPr>
              <a:t>DISTRACT THE CLIENT FOM UNBEARABLE EMOTIONAL STATES </a:t>
            </a:r>
            <a:endParaRPr lang="en-US" sz="2000" b="1" dirty="0" smtClean="0">
              <a:solidFill>
                <a:srgbClr val="0000CC"/>
              </a:solidFill>
              <a:sym typeface="+mn-ea"/>
            </a:endParaRPr>
          </a:p>
          <a:p>
            <a:pPr marL="0" indent="0">
              <a:buNone/>
            </a:pPr>
            <a:r>
              <a:rPr lang="en-US" sz="2000" b="1" dirty="0" smtClean="0">
                <a:solidFill>
                  <a:srgbClr val="0000CC"/>
                </a:solidFill>
                <a:sym typeface="+mn-ea"/>
              </a:rPr>
              <a:t>(</a:t>
            </a:r>
            <a:r>
              <a:rPr lang="en-US" sz="2000" dirty="0" smtClean="0">
                <a:sym typeface="+mn-ea"/>
              </a:rPr>
              <a:t>focus on external environment, present state, positive self talk, somatosensory techniques like finger tapping, touching an object </a:t>
            </a:r>
            <a:r>
              <a:rPr lang="en-US" sz="2000" dirty="0" err="1" smtClean="0">
                <a:sym typeface="+mn-ea"/>
              </a:rPr>
              <a:t>etc</a:t>
            </a:r>
            <a:r>
              <a:rPr lang="en-US" sz="2000" dirty="0" smtClean="0">
                <a:sym typeface="+mn-ea"/>
              </a:rPr>
              <a:t>)</a:t>
            </a:r>
            <a:endParaRPr lang="en-US" sz="2000" dirty="0" smtClean="0">
              <a:sym typeface="+mn-ea"/>
            </a:endParaRPr>
          </a:p>
          <a:p>
            <a:pPr marL="0" indent="0">
              <a:buNone/>
            </a:pPr>
            <a:r>
              <a:rPr lang="en-US" sz="2000" b="1" dirty="0" smtClean="0">
                <a:solidFill>
                  <a:srgbClr val="0000CC"/>
                </a:solidFill>
                <a:sym typeface="+mn-ea"/>
              </a:rPr>
              <a:t>ASK THE CLIENT TO USE BREATHING TECHNIQUES</a:t>
            </a:r>
            <a:r>
              <a:rPr lang="en-US" sz="2000" b="1" dirty="0" smtClean="0">
                <a:sym typeface="+mn-ea"/>
              </a:rPr>
              <a:t> </a:t>
            </a:r>
            <a:endParaRPr lang="en-US" sz="2000" b="1" dirty="0" smtClean="0"/>
          </a:p>
          <a:p>
            <a:pPr marL="0" indent="0">
              <a:buNone/>
            </a:pPr>
            <a:r>
              <a:rPr lang="en-US" sz="2000" dirty="0" smtClean="0">
                <a:sym typeface="+mn-ea"/>
              </a:rPr>
              <a:t>(Inhale through the nose and exhale through the mouth)</a:t>
            </a:r>
            <a:endParaRPr lang="en-US" sz="2000" dirty="0" smtClean="0">
              <a:sym typeface="+mn-ea"/>
            </a:endParaRPr>
          </a:p>
          <a:p>
            <a:pPr marL="0" indent="0">
              <a:buNone/>
            </a:pPr>
            <a:endParaRPr lang="en-US" sz="2000" b="1">
              <a:solidFill>
                <a:srgbClr val="0000CC"/>
              </a:solidFill>
            </a:endParaRPr>
          </a:p>
          <a:p>
            <a:pPr marL="0" indent="0">
              <a:buNone/>
            </a:pPr>
            <a:r>
              <a:rPr lang="en-US" sz="2000" b="1">
                <a:solidFill>
                  <a:srgbClr val="0000CC"/>
                </a:solidFill>
              </a:rPr>
              <a:t>CONNECT WITH SUPPORT</a:t>
            </a:r>
            <a:endParaRPr lang="en-US" sz="2000" b="1">
              <a:solidFill>
                <a:srgbClr val="0000CC"/>
              </a:solidFill>
            </a:endParaRPr>
          </a:p>
          <a:p>
            <a:pPr marL="0" indent="0">
              <a:buNone/>
            </a:pPr>
            <a:r>
              <a:rPr lang="en-US" sz="2000" b="1">
                <a:solidFill>
                  <a:srgbClr val="0000CC"/>
                </a:solidFill>
              </a:rPr>
              <a:t>FOLLOW UP</a:t>
            </a:r>
            <a:endParaRPr lang="en-US" sz="2000" b="1">
              <a:solidFill>
                <a:srgbClr val="0000CC"/>
              </a:solidFill>
            </a:endParaRPr>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Title 6"/>
          <p:cNvSpPr>
            <a:spLocks noGrp="1"/>
          </p:cNvSpPr>
          <p:nvPr>
            <p:ph type="title"/>
          </p:nvPr>
        </p:nvSpPr>
        <p:spPr/>
        <p:txBody>
          <a:bodyPr/>
          <a:p>
            <a:r>
              <a:rPr lang="en-US" b="1"/>
              <a:t>HANDLING DELAYED TRAUMA</a:t>
            </a:r>
            <a:endParaRPr lang="en-US" b="1"/>
          </a:p>
        </p:txBody>
      </p:sp>
      <p:sp>
        <p:nvSpPr>
          <p:cNvPr id="8" name="Content Placeholder 7"/>
          <p:cNvSpPr>
            <a:spLocks noGrp="1"/>
          </p:cNvSpPr>
          <p:nvPr>
            <p:ph sz="half" idx="1"/>
          </p:nvPr>
        </p:nvSpPr>
        <p:spPr/>
        <p:txBody>
          <a:bodyPr/>
          <a:p>
            <a:r>
              <a:rPr lang="en-US" sz="2000" b="1" dirty="0" smtClean="0">
                <a:sym typeface="+mn-ea"/>
              </a:rPr>
              <a:t>Create an environment that allows for acknowledgement of the traumatic event</a:t>
            </a:r>
            <a:endParaRPr lang="en-US" sz="2000" b="1" dirty="0" smtClean="0"/>
          </a:p>
          <a:p>
            <a:r>
              <a:rPr lang="en-US" sz="2000" b="1" dirty="0" smtClean="0">
                <a:sym typeface="+mn-ea"/>
              </a:rPr>
              <a:t>Discuss their initial recall </a:t>
            </a:r>
            <a:r>
              <a:rPr lang="en-US" sz="2000" b="1" dirty="0">
                <a:sym typeface="+mn-ea"/>
              </a:rPr>
              <a:t> </a:t>
            </a:r>
            <a:r>
              <a:rPr lang="en-US" sz="2000" b="1" dirty="0" smtClean="0">
                <a:sym typeface="+mn-ea"/>
              </a:rPr>
              <a:t>or a cue about their traumatic response</a:t>
            </a:r>
            <a:endParaRPr lang="en-US" sz="2000" b="1" dirty="0" smtClean="0"/>
          </a:p>
          <a:p>
            <a:r>
              <a:rPr lang="en-US" sz="2000" b="1" dirty="0" smtClean="0">
                <a:sym typeface="+mn-ea"/>
              </a:rPr>
              <a:t>Educate on PTSD and delayed response</a:t>
            </a:r>
            <a:endParaRPr lang="en-US" sz="2000" b="1" dirty="0" smtClean="0"/>
          </a:p>
          <a:p>
            <a:r>
              <a:rPr lang="en-US" sz="2000" b="1" dirty="0" smtClean="0">
                <a:sym typeface="+mn-ea"/>
              </a:rPr>
              <a:t>Draw a connection between the trauma and presenting trauma related symptoms (create insight, make sense)</a:t>
            </a:r>
            <a:endParaRPr lang="en-US" sz="2000" b="1" dirty="0" smtClean="0"/>
          </a:p>
          <a:p>
            <a:endParaRPr lang="en-US" dirty="0" smtClean="0"/>
          </a:p>
          <a:p>
            <a:pPr marL="0" indent="0">
              <a:buNone/>
            </a:pPr>
            <a:endParaRPr lang="en-US"/>
          </a:p>
        </p:txBody>
      </p:sp>
      <p:sp>
        <p:nvSpPr>
          <p:cNvPr id="9" name="Content Placeholder 8"/>
          <p:cNvSpPr>
            <a:spLocks noGrp="1"/>
          </p:cNvSpPr>
          <p:nvPr>
            <p:ph sz="half" idx="2"/>
          </p:nvPr>
        </p:nvSpPr>
        <p:spPr/>
        <p:txBody>
          <a:bodyPr/>
          <a:p>
            <a:r>
              <a:rPr lang="en-US" sz="2000" b="1" dirty="0">
                <a:sym typeface="+mn-ea"/>
              </a:rPr>
              <a:t>Create a safe environment (relaxation techniques, mindfulness)</a:t>
            </a:r>
            <a:endParaRPr lang="en-US" sz="2000" b="1" dirty="0"/>
          </a:p>
          <a:p>
            <a:r>
              <a:rPr lang="en-US" sz="2000" b="1" dirty="0">
                <a:sym typeface="+mn-ea"/>
              </a:rPr>
              <a:t>Explore support systems</a:t>
            </a:r>
            <a:endParaRPr lang="en-US" sz="2000" b="1" dirty="0"/>
          </a:p>
          <a:p>
            <a:r>
              <a:rPr lang="en-US" sz="2000" b="1" dirty="0">
                <a:sym typeface="+mn-ea"/>
              </a:rPr>
              <a:t>Make them understand that triggers can precede traumatic  stress reactions, including delayed </a:t>
            </a:r>
            <a:r>
              <a:rPr lang="en-US" sz="2000" b="1" dirty="0" smtClean="0">
                <a:sym typeface="+mn-ea"/>
              </a:rPr>
              <a:t>PTSD</a:t>
            </a:r>
            <a:endParaRPr lang="en-US" sz="2000" b="1" dirty="0" smtClean="0"/>
          </a:p>
          <a:p>
            <a:r>
              <a:rPr lang="en-US" sz="2000" b="1" dirty="0" smtClean="0">
                <a:sym typeface="+mn-ea"/>
              </a:rPr>
              <a:t>Identify </a:t>
            </a:r>
            <a:r>
              <a:rPr lang="en-US" sz="2000" b="1" dirty="0">
                <a:sym typeface="+mn-ea"/>
              </a:rPr>
              <a:t>their </a:t>
            </a:r>
            <a:r>
              <a:rPr lang="en-US" sz="2000" b="1" dirty="0" smtClean="0">
                <a:sym typeface="+mn-ea"/>
              </a:rPr>
              <a:t>triggers</a:t>
            </a:r>
            <a:endParaRPr lang="en-US" sz="2000" b="1" dirty="0" smtClean="0"/>
          </a:p>
          <a:p>
            <a:r>
              <a:rPr lang="en-US" sz="2000" b="1" dirty="0" smtClean="0">
                <a:sym typeface="+mn-ea"/>
              </a:rPr>
              <a:t>Develop coping strategies to navigate and manage symptoms</a:t>
            </a:r>
            <a:r>
              <a:rPr lang="en-US" b="1" dirty="0" smtClean="0">
                <a:sym typeface="+mn-ea"/>
              </a:rPr>
              <a:t> </a:t>
            </a:r>
            <a:endParaRPr lang="en-US" b="1" dirty="0"/>
          </a:p>
          <a:p>
            <a:endParaRPr lang="en-US" dirty="0"/>
          </a:p>
          <a:p>
            <a:pPr marL="0" indent="0">
              <a:buNone/>
            </a:pPr>
            <a:endParaRPr lang="en-US"/>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457200" y="152400"/>
            <a:ext cx="8255000" cy="1113790"/>
          </a:xfrm>
        </p:spPr>
        <p:txBody>
          <a:bodyPr/>
          <a:p>
            <a:br>
              <a:rPr lang="en-US" sz="2800" b="1">
                <a:sym typeface="+mn-ea"/>
              </a:rPr>
            </a:br>
            <a:r>
              <a:rPr lang="en-US" sz="2800" b="1">
                <a:sym typeface="+mn-ea"/>
              </a:rPr>
              <a:t>REFERENCES</a:t>
            </a:r>
            <a:br>
              <a:rPr lang="en-US"/>
            </a:br>
            <a:endParaRPr lang="en-US"/>
          </a:p>
        </p:txBody>
      </p:sp>
      <p:sp>
        <p:nvSpPr>
          <p:cNvPr id="3" name="Content Placeholder 2"/>
          <p:cNvSpPr>
            <a:spLocks noGrp="1"/>
          </p:cNvSpPr>
          <p:nvPr>
            <p:ph idx="1"/>
          </p:nvPr>
        </p:nvSpPr>
        <p:spPr>
          <a:xfrm>
            <a:off x="228600" y="952500"/>
            <a:ext cx="8229600" cy="5208270"/>
          </a:xfrm>
        </p:spPr>
        <p:txBody>
          <a:bodyPr/>
          <a:p>
            <a:pPr marL="0" indent="0">
              <a:buNone/>
            </a:pPr>
            <a:endParaRPr lang="en-US" sz="2400"/>
          </a:p>
          <a:p>
            <a:r>
              <a:rPr lang="en-US" sz="1800"/>
              <a:t>American Psychiatric Association (2013). Diagnostic and Statistical Manual of Mental Disorders. 5th ed. Washington, DC: American Psychiatric Association.</a:t>
            </a:r>
            <a:endParaRPr lang="en-US" sz="1800"/>
          </a:p>
          <a:p>
            <a:pPr marL="0" indent="0">
              <a:buNone/>
            </a:pPr>
            <a:endParaRPr lang="en-US" sz="1800"/>
          </a:p>
          <a:p>
            <a:r>
              <a:rPr lang="en-US" sz="1800"/>
              <a:t>SAMHSA (2014). Trauma – informed care in behavioral health services: A treatment improvement protocol. Rockville: U.S . Department of Health and Human Services </a:t>
            </a:r>
            <a:endParaRPr lang="en-US" sz="1800"/>
          </a:p>
          <a:p>
            <a:pPr marL="0" indent="0">
              <a:buNone/>
            </a:pPr>
            <a:endParaRPr lang="en-US" sz="1800"/>
          </a:p>
          <a:p>
            <a:r>
              <a:rPr lang="en-US" sz="1800"/>
              <a:t>Maercker, A. Development of the new CPTSD diagnosis for ICD-11. bord personal disord emot dysregul 8, 7 (2021). https://doi.org/10.1186/s40479-021-00148-8</a:t>
            </a:r>
            <a:endParaRPr lang="en-US" sz="1800"/>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r>
              <a:rPr lang="en-US" b="1"/>
              <a:t>References </a:t>
            </a:r>
            <a:endParaRPr lang="en-US" b="1"/>
          </a:p>
        </p:txBody>
      </p:sp>
      <p:sp>
        <p:nvSpPr>
          <p:cNvPr id="3" name="Content Placeholder 2"/>
          <p:cNvSpPr>
            <a:spLocks noGrp="1"/>
          </p:cNvSpPr>
          <p:nvPr>
            <p:ph idx="1"/>
          </p:nvPr>
        </p:nvSpPr>
        <p:spPr/>
        <p:txBody>
          <a:bodyPr/>
          <a:p>
            <a:pPr marL="0" indent="0">
              <a:buNone/>
            </a:pPr>
            <a:r>
              <a:rPr lang="en-US" altLang="en-GB" sz="1800" dirty="0">
                <a:sym typeface="+mn-ea"/>
              </a:rPr>
              <a:t>Gitau, S (2018). </a:t>
            </a:r>
            <a:r>
              <a:rPr lang="en-GB" sz="1800" dirty="0">
                <a:sym typeface="+mn-ea"/>
              </a:rPr>
              <a:t>Virginia </a:t>
            </a:r>
            <a:r>
              <a:rPr lang="en-GB" sz="1800" dirty="0" err="1">
                <a:sym typeface="+mn-ea"/>
              </a:rPr>
              <a:t>Satir’s</a:t>
            </a:r>
            <a:r>
              <a:rPr lang="en-GB" sz="1800" dirty="0">
                <a:sym typeface="+mn-ea"/>
              </a:rPr>
              <a:t> Model Treatment and Reduction of Post-Traumatic Stress Disorder Symptoms among 2007/08 Post Election Violence Integrated Internally Displaced Persons in Thika Sub - County, </a:t>
            </a:r>
            <a:r>
              <a:rPr lang="en-GB" sz="1800" dirty="0" smtClean="0">
                <a:sym typeface="+mn-ea"/>
              </a:rPr>
              <a:t>Kenya</a:t>
            </a:r>
            <a:endParaRPr lang="en-GB" sz="1800" dirty="0" smtClean="0"/>
          </a:p>
          <a:p>
            <a:pPr marL="0" indent="0">
              <a:buNone/>
            </a:pPr>
            <a:r>
              <a:rPr lang="en-GB" sz="1800" i="1" dirty="0">
                <a:sym typeface="+mn-ea"/>
              </a:rPr>
              <a:t>International Journal of Academic Research in Psycholog</a:t>
            </a:r>
            <a:r>
              <a:rPr lang="en-GB" sz="1800" b="1" i="1" dirty="0">
                <a:sym typeface="+mn-ea"/>
              </a:rPr>
              <a:t>y </a:t>
            </a:r>
            <a:r>
              <a:rPr lang="en-GB" sz="1800" i="1" dirty="0">
                <a:sym typeface="+mn-ea"/>
              </a:rPr>
              <a:t>2016, Vol. 4, No. </a:t>
            </a:r>
            <a:r>
              <a:rPr lang="en-GB" sz="1800" i="1" dirty="0" smtClean="0">
                <a:sym typeface="+mn-ea"/>
              </a:rPr>
              <a:t>1</a:t>
            </a:r>
            <a:endParaRPr lang="en-US" sz="1800" dirty="0"/>
          </a:p>
          <a:p>
            <a:pPr marL="0" indent="0">
              <a:buNone/>
            </a:pPr>
            <a:r>
              <a:rPr lang="en-GB" sz="1800" dirty="0" smtClean="0">
                <a:sym typeface="+mn-ea"/>
              </a:rPr>
              <a:t>DOI</a:t>
            </a:r>
            <a:r>
              <a:rPr lang="en-GB" sz="1800" dirty="0">
                <a:sym typeface="+mn-ea"/>
              </a:rPr>
              <a:t>:	10.6007/IJARP/v4-i1/3491	URL: http://dx.doi.org/10.6007/IJARP/v4-i1/3491</a:t>
            </a:r>
            <a:endParaRPr lang="en-GB" sz="1800" dirty="0">
              <a:sym typeface="+mn-ea"/>
            </a:endParaRPr>
          </a:p>
          <a:p>
            <a:pPr marL="0" indent="0">
              <a:buNone/>
            </a:pPr>
            <a:endParaRPr lang="en-GB" sz="1800" dirty="0">
              <a:sym typeface="+mn-ea"/>
            </a:endParaRPr>
          </a:p>
          <a:p>
            <a:pPr marL="0" indent="0">
              <a:buNone/>
            </a:pPr>
            <a:r>
              <a:rPr lang="en-US" sz="1800" dirty="0"/>
              <a:t>3.Gladding, S.T &amp; Newsome, D, W (2018). Clinical mental health counseling in community and agency settings (5th ed.). New York: Pearson. </a:t>
            </a:r>
            <a:endParaRPr lang="en-US" sz="1800" dirty="0"/>
          </a:p>
          <a:p>
            <a:pPr marL="0" indent="0">
              <a:buNone/>
            </a:pPr>
            <a:endParaRPr lang="en-US" sz="1800" dirty="0"/>
          </a:p>
          <a:p>
            <a:pPr marL="0" indent="0">
              <a:buNone/>
            </a:pPr>
            <a:r>
              <a:rPr lang="en-US" sz="1800"/>
              <a:t>Wang, W. “Being Mary Jane” and the Research about Television Post-Feminism. </a:t>
            </a:r>
            <a:endParaRPr lang="en-US" sz="1800"/>
          </a:p>
          <a:p>
            <a:pPr marL="0" indent="0">
              <a:buNone/>
            </a:pPr>
            <a:endParaRPr lang="en-US" sz="1800"/>
          </a:p>
          <a:p>
            <a:pPr marL="0" indent="0">
              <a:buNone/>
            </a:pPr>
            <a:r>
              <a:rPr lang="en-US" sz="1800"/>
              <a:t>Hartel, M. M. (2022). Earned-Secure Attachment: A Critical Literature Review (Doctoral dissertation, Azusa Pacific University).</a:t>
            </a:r>
            <a:endParaRPr lang="en-US" sz="1800"/>
          </a:p>
        </p:txBody>
      </p:sp>
    </p:spTree>
  </p:cSld>
  <p:clrMapOvr>
    <a:masterClrMapping/>
  </p:clrMapOvr>
  <mc:AlternateContent xmlns:mc="http://schemas.openxmlformats.org/markup-compatibility/2006">
    <mc:Choice xmlns:p14="http://schemas.microsoft.com/office/powerpoint/2010/main" Requires="p14">
      <p:transition spd="slow" p14:dur="1000">
        <p:push dir="d"/>
      </p:transition>
    </mc:Choice>
    <mc:Fallback>
      <p:transition spd="slow">
        <p:push dir="d"/>
      </p:transition>
    </mc:Fallback>
  </mc:AlternateContent>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Angles</Template>
  <TotalTime>0</TotalTime>
  <Words>12901</Words>
  <Application>WPS Presentation</Application>
  <PresentationFormat>On-screen Show (4:3)</PresentationFormat>
  <Paragraphs>277</Paragraphs>
  <Slides>35</Slides>
  <Notes>13</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35</vt:i4>
      </vt:variant>
    </vt:vector>
  </HeadingPairs>
  <TitlesOfParts>
    <vt:vector size="44" baseType="lpstr">
      <vt:lpstr>Arial</vt:lpstr>
      <vt:lpstr>SimSun</vt:lpstr>
      <vt:lpstr>Wingdings</vt:lpstr>
      <vt:lpstr>Calibri</vt:lpstr>
      <vt:lpstr>Goudy Old Style</vt:lpstr>
      <vt:lpstr>Times New Roman</vt:lpstr>
      <vt:lpstr>Microsoft YaHei</vt:lpstr>
      <vt:lpstr>Arial Unicode MS</vt:lpstr>
      <vt:lpstr>Blue Waves</vt:lpstr>
      <vt:lpstr>TRAUMA AND TRAUMA THERAPY</vt:lpstr>
      <vt:lpstr>Introduction</vt:lpstr>
      <vt:lpstr>Cont...</vt:lpstr>
      <vt:lpstr> Expected Learning Outcomes </vt:lpstr>
      <vt:lpstr>Definintion</vt:lpstr>
      <vt:lpstr>Trauma - Focused Treatment Principles</vt:lpstr>
      <vt:lpstr>Cont...</vt:lpstr>
      <vt:lpstr> KEY GUIDING PRINCIPLES TO TFT </vt:lpstr>
      <vt:lpstr>Cont..</vt:lpstr>
      <vt:lpstr>Cont...</vt:lpstr>
      <vt:lpstr>Recognizing that Trauma -Related Symptoms and Behaviors Originate from Adapting to Traumatic Experiences </vt:lpstr>
      <vt:lpstr>Cont...</vt:lpstr>
      <vt:lpstr>View Trauma in the Context of Individuals’ Environments </vt:lpstr>
      <vt:lpstr>Minimize the Risk of Retraumatization or Replicating Prior Trauma Dynamics </vt:lpstr>
      <vt:lpstr>Create a Safe Environment </vt:lpstr>
      <vt:lpstr>Support Control, Choice, and Autonomy </vt:lpstr>
      <vt:lpstr>Identify recovery from Trauma as a primary Goal</vt:lpstr>
      <vt:lpstr>Create Collaborative and Participation Opportunities </vt:lpstr>
      <vt:lpstr>Familiarize Clients with Trauma Informed Services </vt:lpstr>
      <vt:lpstr>Use standardized Screening Tools Regularly </vt:lpstr>
      <vt:lpstr>View Trauma from a Sociocultural Lens </vt:lpstr>
      <vt:lpstr>Promote Resilience </vt:lpstr>
      <vt:lpstr>Foster Trauma Resistant Skills</vt:lpstr>
      <vt:lpstr> Commitment </vt:lpstr>
      <vt:lpstr>Promote Self Care &amp; Hope </vt:lpstr>
      <vt:lpstr>ATTEND TO IMMEDIATE NEEDS</vt:lpstr>
      <vt:lpstr>CEATING A SAFE RELATIONSHIP </vt:lpstr>
      <vt:lpstr>GESTALT INTERVENTIONS</vt:lpstr>
      <vt:lpstr>REPAIR CHILDHOOD RELATIONSHIPS</vt:lpstr>
      <vt:lpstr>MULTIPLE SENSORY GUIDED IMAGERY</vt:lpstr>
      <vt:lpstr>CHALLENGES </vt:lpstr>
      <vt:lpstr>GROUNDING TECHNIQUES </vt:lpstr>
      <vt:lpstr>HANDLING DELAYED TRAUMA</vt:lpstr>
      <vt:lpstr>REFERENCES </vt:lpstr>
      <vt:lpstr>References </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Click to add title</dc:title>
  <dc:creator>MM</dc:creator>
  <cp:lastModifiedBy>sgita</cp:lastModifiedBy>
  <cp:revision>430</cp:revision>
  <dcterms:created xsi:type="dcterms:W3CDTF">2010-06-16T10:48:00Z</dcterms:created>
  <dcterms:modified xsi:type="dcterms:W3CDTF">2023-05-22T21:51:12Z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5826609DE6E34222B67FCDABB0ECBBF3</vt:lpwstr>
  </property>
  <property fmtid="{D5CDD505-2E9C-101B-9397-08002B2CF9AE}" pid="3" name="KSOProductBuildVer">
    <vt:lpwstr>1033-11.2.0.11537</vt:lpwstr>
  </property>
</Properties>
</file>