
<file path=[Content_Types].xml><?xml version="1.0" encoding="utf-8"?>
<Types xmlns="http://schemas.openxmlformats.org/package/2006/content-types">
  <Default Extension="jpeg" ContentType="image/jpeg"/>
  <Default Extension="JPG" ContentType="image/.jp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comments/comment1.xml" ContentType="application/vnd.openxmlformats-officedocument.presentationml.comment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81" r:id="rId9"/>
    <p:sldId id="262" r:id="rId10"/>
    <p:sldId id="263" r:id="rId11"/>
    <p:sldId id="264" r:id="rId12"/>
    <p:sldId id="265" r:id="rId13"/>
    <p:sldId id="266" r:id="rId14"/>
    <p:sldId id="301" r:id="rId15"/>
    <p:sldId id="268" r:id="rId16"/>
    <p:sldId id="269" r:id="rId17"/>
    <p:sldId id="270" r:id="rId18"/>
    <p:sldId id="271" r:id="rId19"/>
    <p:sldId id="321" r:id="rId20"/>
    <p:sldId id="272" r:id="rId21"/>
    <p:sldId id="273" r:id="rId22"/>
    <p:sldId id="274" r:id="rId23"/>
    <p:sldId id="275" r:id="rId24"/>
    <p:sldId id="276" r:id="rId25"/>
    <p:sldId id="277" r:id="rId26"/>
    <p:sldId id="278" r:id="rId27"/>
    <p:sldId id="279" r:id="rId28"/>
    <p:sldId id="280" r:id="rId29"/>
    <p:sldId id="302"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gita" initials="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100" d="100"/>
          <a:sy n="100" d="100"/>
        </p:scale>
        <p:origin x="-210" y="-6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4" Type="http://schemas.openxmlformats.org/officeDocument/2006/relationships/commentAuthors" Target="commentAuthors.xml"/><Relationship Id="rId33" Type="http://schemas.openxmlformats.org/officeDocument/2006/relationships/tableStyles" Target="tableStyles.xml"/><Relationship Id="rId32" Type="http://schemas.openxmlformats.org/officeDocument/2006/relationships/viewProps" Target="viewProps.xml"/><Relationship Id="rId31" Type="http://schemas.openxmlformats.org/officeDocument/2006/relationships/presProps" Target="presProps.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3-06-04T22:21:07.746" idx="1">
    <p:pos x="5482" y="1018"/>
    <p:text/>
  </p:cm>
</p: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6B7A163B-9004-4A33-94E9-5E070E7AB14F}" type="doc">
      <dgm:prSet loTypeId="urn:microsoft.com/office/officeart/2005/8/layout/cycle5" loCatId="cycle" qsTypeId="urn:microsoft.com/office/officeart/2005/8/quickstyle/simple1" qsCatId="simple" csTypeId="urn:microsoft.com/office/officeart/2005/8/colors/accent1_2" csCatId="accent1" phldr="1"/>
      <dgm:spPr/>
      <dgm:t>
        <a:bodyPr/>
        <a:p>
          <a:endParaRPr lang="en-US"/>
        </a:p>
      </dgm:t>
    </dgm:pt>
    <dgm:pt modelId="{A4566518-1208-44D2-B036-431AB5D7E7E2}">
      <dgm:prSet phldrT="[Text]" phldr="0" custT="0"/>
      <dgm:spPr>
        <a:xfrm>
          <a:off x="2426183" y="69251"/>
          <a:ext cx="1218219" cy="836252"/>
        </a:xfrm>
      </dgm:spPr>
      <dgm:t>
        <a:bodyPr vert="horz" wrap="square"/>
        <a:p>
          <a:pPr>
            <a:lnSpc>
              <a:spcPct val="100000"/>
            </a:lnSpc>
            <a:spcBef>
              <a:spcPct val="0"/>
            </a:spcBef>
            <a:spcAft>
              <a:spcPct val="35000"/>
            </a:spcAft>
          </a:pPr>
          <a:r>
            <a:rPr lang="en-GB" dirty="0">
              <a:solidFill>
                <a:schemeClr val="tx2"/>
              </a:solidFill>
            </a:rPr>
            <a:t>Introduction &amp;</a:t>
          </a:r>
          <a:r>
            <a:rPr lang="en-GB" dirty="0">
              <a:solidFill>
                <a:schemeClr val="tx2"/>
              </a:solidFill>
            </a:rPr>
            <a:t/>
          </a:r>
          <a:endParaRPr lang="en-GB" dirty="0">
            <a:solidFill>
              <a:schemeClr val="tx2"/>
            </a:solidFill>
          </a:endParaRPr>
        </a:p>
        <a:p>
          <a:pPr>
            <a:lnSpc>
              <a:spcPct val="100000"/>
            </a:lnSpc>
            <a:spcBef>
              <a:spcPct val="0"/>
            </a:spcBef>
            <a:spcAft>
              <a:spcPct val="35000"/>
            </a:spcAft>
          </a:pPr>
          <a:r>
            <a:rPr lang="en-GB" dirty="0">
              <a:solidFill>
                <a:schemeClr val="tx2"/>
              </a:solidFill>
            </a:rPr>
            <a:t>Pre-Screening</a:t>
          </a:r>
          <a:r>
            <a:rPr lang="en-GB" dirty="0">
              <a:solidFill>
                <a:schemeClr val="tx2"/>
              </a:solidFill>
            </a:rPr>
            <a:t/>
          </a:r>
          <a:endParaRPr lang="en-GB" dirty="0">
            <a:solidFill>
              <a:schemeClr val="tx2"/>
            </a:solidFill>
          </a:endParaRPr>
        </a:p>
      </dgm:t>
    </dgm:pt>
    <dgm:pt modelId="{02BF2146-43EE-4DBF-B845-BDD125EB983E}" cxnId="{6320C6CD-CE84-434A-9EBF-C677A1BC0DCE}" type="parTrans">
      <dgm:prSet/>
      <dgm:spPr/>
      <dgm:t>
        <a:bodyPr/>
        <a:p>
          <a:endParaRPr lang="en-US"/>
        </a:p>
      </dgm:t>
    </dgm:pt>
    <dgm:pt modelId="{8F12FF3C-6C66-4882-8D9E-152AF83CA3BE}" cxnId="{6320C6CD-CE84-434A-9EBF-C677A1BC0DCE}" type="sibTrans">
      <dgm:prSet/>
      <dgm:spPr>
        <a:xfrm>
          <a:off x="1055501" y="527637"/>
          <a:ext cx="4216415" cy="4216415"/>
        </a:xfrm>
      </dgm:spPr>
      <dgm:t>
        <a:bodyPr/>
        <a:p>
          <a:endParaRPr lang="en-US"/>
        </a:p>
      </dgm:t>
    </dgm:pt>
    <dgm:pt modelId="{A536CA31-AD2A-4C4A-8C9C-0071090CB62F}">
      <dgm:prSet phldrT="[Text]" phldr="0" custT="0"/>
      <dgm:spPr>
        <a:xfrm>
          <a:off x="4046159" y="733092"/>
          <a:ext cx="1112072" cy="914886"/>
        </a:xfrm>
      </dgm:spPr>
      <dgm:t>
        <a:bodyPr vert="horz" wrap="square"/>
        <a:p>
          <a:pPr>
            <a:lnSpc>
              <a:spcPct val="100000"/>
            </a:lnSpc>
            <a:spcBef>
              <a:spcPct val="0"/>
            </a:spcBef>
            <a:spcAft>
              <a:spcPct val="35000"/>
            </a:spcAft>
          </a:pPr>
          <a:r>
            <a:rPr lang="en-GB" dirty="0">
              <a:solidFill>
                <a:schemeClr val="tx2"/>
              </a:solidFill>
            </a:rPr>
            <a:t>Emotional Ventilation &amp; Stabilisation</a:t>
          </a:r>
          <a:r>
            <a:rPr lang="en-GB" dirty="0">
              <a:solidFill>
                <a:schemeClr val="tx2"/>
              </a:solidFill>
            </a:rPr>
            <a:t/>
          </a:r>
          <a:endParaRPr lang="en-GB" dirty="0">
            <a:solidFill>
              <a:schemeClr val="tx2"/>
            </a:solidFill>
          </a:endParaRPr>
        </a:p>
      </dgm:t>
    </dgm:pt>
    <dgm:pt modelId="{C6A4E517-087A-49D0-A9D3-035B0EA461B0}" cxnId="{F510EAB4-9D52-4035-A921-23EE00851B88}" type="parTrans">
      <dgm:prSet/>
      <dgm:spPr/>
      <dgm:t>
        <a:bodyPr/>
        <a:p>
          <a:endParaRPr lang="en-US"/>
        </a:p>
      </dgm:t>
    </dgm:pt>
    <dgm:pt modelId="{2985FB05-0CBC-4A96-9559-3615548EF856}" cxnId="{F510EAB4-9D52-4035-A921-23EE00851B88}" type="sibTrans">
      <dgm:prSet/>
      <dgm:spPr>
        <a:xfrm>
          <a:off x="994420" y="667083"/>
          <a:ext cx="4216415" cy="4216415"/>
        </a:xfrm>
      </dgm:spPr>
      <dgm:t>
        <a:bodyPr/>
        <a:p>
          <a:endParaRPr lang="en-US"/>
        </a:p>
      </dgm:t>
    </dgm:pt>
    <dgm:pt modelId="{32271BAF-ACB5-4D44-B780-B2071B2CDB89}">
      <dgm:prSet phldrT="[Text]" phldr="0" custT="0"/>
      <dgm:spPr>
        <a:xfrm>
          <a:off x="4676305" y="2168135"/>
          <a:ext cx="934389" cy="607353"/>
        </a:xfrm>
      </dgm:spPr>
      <dgm:t>
        <a:bodyPr vert="horz" wrap="square"/>
        <a:p>
          <a:pPr>
            <a:lnSpc>
              <a:spcPct val="100000"/>
            </a:lnSpc>
            <a:spcBef>
              <a:spcPct val="0"/>
            </a:spcBef>
            <a:spcAft>
              <a:spcPct val="35000"/>
            </a:spcAft>
          </a:pPr>
          <a:r>
            <a:rPr lang="en-GB" dirty="0">
              <a:solidFill>
                <a:schemeClr val="tx2"/>
              </a:solidFill>
            </a:rPr>
            <a:t>Trauma Narrative</a:t>
          </a:r>
          <a:r>
            <a:rPr lang="en-GB" dirty="0">
              <a:solidFill>
                <a:schemeClr val="tx2"/>
              </a:solidFill>
            </a:rPr>
            <a:t/>
          </a:r>
          <a:endParaRPr lang="en-GB" dirty="0">
            <a:solidFill>
              <a:schemeClr val="tx2"/>
            </a:solidFill>
          </a:endParaRPr>
        </a:p>
      </dgm:t>
    </dgm:pt>
    <dgm:pt modelId="{6326B44E-0672-46FF-9558-4EAF1BA89679}" cxnId="{0379755E-AEF8-427A-9E6D-D50B8D467995}" type="parTrans">
      <dgm:prSet/>
      <dgm:spPr/>
      <dgm:t>
        <a:bodyPr/>
        <a:p>
          <a:endParaRPr lang="en-US"/>
        </a:p>
      </dgm:t>
    </dgm:pt>
    <dgm:pt modelId="{9A586CF3-2FBB-42DC-AE55-5E2E200BDB0A}" cxnId="{0379755E-AEF8-427A-9E6D-D50B8D467995}" type="sibTrans">
      <dgm:prSet/>
      <dgm:spPr>
        <a:xfrm>
          <a:off x="939327" y="288932"/>
          <a:ext cx="4216415" cy="4216415"/>
        </a:xfrm>
      </dgm:spPr>
      <dgm:t>
        <a:bodyPr/>
        <a:p>
          <a:endParaRPr lang="en-US"/>
        </a:p>
      </dgm:t>
    </dgm:pt>
    <dgm:pt modelId="{E05C12B9-AED2-46E2-A151-D181E6240B80}">
      <dgm:prSet phldrT="[Text]" phldr="0" custT="0"/>
      <dgm:spPr/>
      <dgm:t>
        <a:bodyPr vert="horz" wrap="square"/>
        <a:p>
          <a:pPr>
            <a:lnSpc>
              <a:spcPct val="100000"/>
            </a:lnSpc>
            <a:spcBef>
              <a:spcPct val="0"/>
            </a:spcBef>
            <a:spcAft>
              <a:spcPct val="35000"/>
            </a:spcAft>
          </a:pPr>
          <a:r>
            <a:rPr lang="en-GB" dirty="0">
              <a:solidFill>
                <a:schemeClr val="tx2"/>
              </a:solidFill>
            </a:rPr>
            <a:t>Cognitive Assessment</a:t>
          </a:r>
          <a:r>
            <a:rPr lang="en-GB" dirty="0">
              <a:solidFill>
                <a:schemeClr val="tx2"/>
              </a:solidFill>
            </a:rPr>
            <a:t/>
          </a:r>
          <a:endParaRPr lang="en-GB" dirty="0">
            <a:solidFill>
              <a:schemeClr val="tx2"/>
            </a:solidFill>
          </a:endParaRPr>
        </a:p>
      </dgm:t>
    </dgm:pt>
    <dgm:pt modelId="{E825FD1B-1C3B-4A00-9448-CDEE6946CF68}" cxnId="{72CBC1AF-F42D-4596-9C6A-D2760342E9B1}" type="parTrans">
      <dgm:prSet/>
      <dgm:spPr/>
      <dgm:t>
        <a:bodyPr/>
        <a:p>
          <a:endParaRPr lang="en-US"/>
        </a:p>
      </dgm:t>
    </dgm:pt>
    <dgm:pt modelId="{FF2916CB-168F-4EE4-B6FB-6B6AF5308326}" cxnId="{72CBC1AF-F42D-4596-9C6A-D2760342E9B1}" type="sibTrans">
      <dgm:prSet/>
      <dgm:spPr>
        <a:xfrm>
          <a:off x="1423348" y="60844"/>
          <a:ext cx="4216415" cy="4216415"/>
        </a:xfrm>
      </dgm:spPr>
      <dgm:t>
        <a:bodyPr/>
        <a:p>
          <a:endParaRPr lang="en-US"/>
        </a:p>
      </dgm:t>
    </dgm:pt>
    <dgm:pt modelId="{89F690C9-37BB-4011-AAE2-315969F39B16}">
      <dgm:prSet phldrT="[Text]" phldr="0" custT="0"/>
      <dgm:spPr>
        <a:xfrm>
          <a:off x="2464300" y="4124013"/>
          <a:ext cx="1389521" cy="607353"/>
        </a:xfrm>
      </dgm:spPr>
      <dgm:t>
        <a:bodyPr vert="horz" wrap="square"/>
        <a:p>
          <a:pPr>
            <a:lnSpc>
              <a:spcPct val="100000"/>
            </a:lnSpc>
            <a:spcBef>
              <a:spcPct val="0"/>
            </a:spcBef>
            <a:spcAft>
              <a:spcPct val="35000"/>
            </a:spcAft>
          </a:pPr>
          <a:r>
            <a:rPr lang="en-GB" dirty="0">
              <a:solidFill>
                <a:schemeClr val="tx2"/>
              </a:solidFill>
            </a:rPr>
            <a:t>Relaxation and Psycho education</a:t>
          </a:r>
          <a:r>
            <a:rPr lang="en-GB" dirty="0">
              <a:solidFill>
                <a:schemeClr val="tx2"/>
              </a:solidFill>
            </a:rPr>
            <a:t/>
          </a:r>
          <a:endParaRPr lang="en-GB" dirty="0">
            <a:solidFill>
              <a:schemeClr val="tx2"/>
            </a:solidFill>
          </a:endParaRPr>
        </a:p>
      </dgm:t>
    </dgm:pt>
    <dgm:pt modelId="{B680F751-7C3C-4C33-B7F6-A9E8210B3863}" cxnId="{9A4E2E6E-12CD-4B52-9BE3-4E96B97BB2BB}" type="parTrans">
      <dgm:prSet/>
      <dgm:spPr/>
      <dgm:t>
        <a:bodyPr/>
        <a:p>
          <a:endParaRPr lang="en-US"/>
        </a:p>
      </dgm:t>
    </dgm:pt>
    <dgm:pt modelId="{7146648C-7DF8-454E-806D-189ED7EFC6A4}" cxnId="{9A4E2E6E-12CD-4B52-9BE3-4E96B97BB2BB}" type="sibTrans">
      <dgm:prSet/>
      <dgm:spPr>
        <a:xfrm>
          <a:off x="469051" y="133190"/>
          <a:ext cx="4216415" cy="4216415"/>
        </a:xfrm>
      </dgm:spPr>
      <dgm:t>
        <a:bodyPr/>
        <a:p>
          <a:endParaRPr lang="en-US"/>
        </a:p>
      </dgm:t>
    </dgm:pt>
    <dgm:pt modelId="{F1C48254-DBA0-4F77-AAD5-420A7C8EAC48}">
      <dgm:prSet phldrT="[Text]" phldr="0" custT="0"/>
      <dgm:spPr>
        <a:xfrm>
          <a:off x="972644" y="3582695"/>
          <a:ext cx="934389" cy="607353"/>
        </a:xfrm>
      </dgm:spPr>
      <dgm:t>
        <a:bodyPr vert="horz" wrap="square"/>
        <a:p>
          <a:pPr>
            <a:lnSpc>
              <a:spcPct val="100000"/>
            </a:lnSpc>
            <a:spcBef>
              <a:spcPct val="0"/>
            </a:spcBef>
            <a:spcAft>
              <a:spcPct val="35000"/>
            </a:spcAft>
          </a:pPr>
          <a:r>
            <a:rPr lang="en-US" dirty="0">
              <a:solidFill>
                <a:schemeClr val="tx2"/>
              </a:solidFill>
            </a:rPr>
            <a:t>Future Coping Behavior</a:t>
          </a:r>
          <a:r>
            <a:rPr lang="en-US" dirty="0">
              <a:solidFill>
                <a:schemeClr val="tx2"/>
              </a:solidFill>
            </a:rPr>
            <a:t/>
          </a:r>
          <a:endParaRPr lang="en-US" dirty="0">
            <a:solidFill>
              <a:schemeClr val="tx2"/>
            </a:solidFill>
          </a:endParaRPr>
        </a:p>
      </dgm:t>
    </dgm:pt>
    <dgm:pt modelId="{D026662E-1D84-4B8F-A5E1-114BDBA9B7FD}" cxnId="{9D81579A-38C2-45B3-9408-BAE99C4F4FC0}" type="parTrans">
      <dgm:prSet/>
      <dgm:spPr/>
      <dgm:t>
        <a:bodyPr/>
        <a:p>
          <a:endParaRPr lang="en-US"/>
        </a:p>
      </dgm:t>
    </dgm:pt>
    <dgm:pt modelId="{B3C1B023-7DC0-4B5F-B020-E7F95FE417B2}" cxnId="{9D81579A-38C2-45B3-9408-BAE99C4F4FC0}" type="sibTrans">
      <dgm:prSet/>
      <dgm:spPr>
        <a:xfrm>
          <a:off x="935001" y="424121"/>
          <a:ext cx="4216415" cy="4216415"/>
        </a:xfrm>
      </dgm:spPr>
      <dgm:t>
        <a:bodyPr/>
        <a:p>
          <a:endParaRPr lang="en-US"/>
        </a:p>
      </dgm:t>
    </dgm:pt>
    <dgm:pt modelId="{3095FD5C-7B36-474A-9817-80C689463235}">
      <dgm:prSet phldrT="[Text]" phldr="0" custT="0"/>
      <dgm:spPr>
        <a:xfrm>
          <a:off x="313854" y="2168135"/>
          <a:ext cx="1226460" cy="607353"/>
        </a:xfrm>
      </dgm:spPr>
      <dgm:t>
        <a:bodyPr vert="horz" wrap="square"/>
        <a:p>
          <a:pPr>
            <a:lnSpc>
              <a:spcPct val="100000"/>
            </a:lnSpc>
            <a:spcBef>
              <a:spcPct val="0"/>
            </a:spcBef>
            <a:spcAft>
              <a:spcPct val="35000"/>
            </a:spcAft>
          </a:pPr>
          <a:r>
            <a:rPr lang="en-US" dirty="0">
              <a:solidFill>
                <a:schemeClr val="tx2"/>
              </a:solidFill>
            </a:rPr>
            <a:t>Termination &amp; Follow - up Plans</a:t>
          </a:r>
          <a:r>
            <a:rPr lang="en-US" dirty="0">
              <a:solidFill>
                <a:schemeClr val="tx2"/>
              </a:solidFill>
            </a:rPr>
            <a:t/>
          </a:r>
          <a:endParaRPr lang="en-US" dirty="0">
            <a:solidFill>
              <a:schemeClr val="tx2"/>
            </a:solidFill>
          </a:endParaRPr>
        </a:p>
      </dgm:t>
    </dgm:pt>
    <dgm:pt modelId="{8F0EA743-7740-4D1E-96FC-D5E2ED28A383}" cxnId="{1F7F188D-BB25-4B3C-BDE7-49D58838AF8F}" type="parTrans">
      <dgm:prSet/>
      <dgm:spPr/>
      <dgm:t>
        <a:bodyPr/>
        <a:p>
          <a:endParaRPr lang="en-US"/>
        </a:p>
      </dgm:t>
    </dgm:pt>
    <dgm:pt modelId="{05B31BF0-9588-4242-9BA4-75BAA3A5601C}" cxnId="{1F7F188D-BB25-4B3C-BDE7-49D58838AF8F}" type="sibTrans">
      <dgm:prSet/>
      <dgm:spPr>
        <a:xfrm>
          <a:off x="927085" y="363604"/>
          <a:ext cx="4216415" cy="4216415"/>
        </a:xfrm>
      </dgm:spPr>
      <dgm:t>
        <a:bodyPr/>
        <a:p>
          <a:endParaRPr lang="en-US"/>
        </a:p>
      </dgm:t>
    </dgm:pt>
    <dgm:pt modelId="{1CA90754-D59B-48B2-B05E-99EE43D9C84D}">
      <dgm:prSet phldrT="[Text]" phldr="0" custT="0"/>
      <dgm:spPr>
        <a:xfrm>
          <a:off x="1077370" y="677407"/>
          <a:ext cx="934389" cy="607353"/>
        </a:xfrm>
      </dgm:spPr>
      <dgm:t>
        <a:bodyPr vert="horz" wrap="square"/>
        <a:p>
          <a:pPr>
            <a:lnSpc>
              <a:spcPct val="100000"/>
            </a:lnSpc>
            <a:spcBef>
              <a:spcPct val="0"/>
            </a:spcBef>
            <a:spcAft>
              <a:spcPct val="35000"/>
            </a:spcAft>
          </a:pPr>
          <a:r>
            <a:rPr lang="en-US" dirty="0">
              <a:solidFill>
                <a:schemeClr val="tx2"/>
              </a:solidFill>
            </a:rPr>
            <a:t>Post Screening</a:t>
          </a:r>
          <a:r>
            <a:rPr lang="en-US" dirty="0"/>
            <a:t> </a:t>
          </a:r>
          <a:r>
            <a:rPr/>
            <a:t/>
          </a:r>
          <a:endParaRPr/>
        </a:p>
      </dgm:t>
    </dgm:pt>
    <dgm:pt modelId="{622273A1-900C-4DDB-876D-B285C9CD2441}" cxnId="{852FB0F9-4DA3-431B-B983-351357A1041A}" type="parTrans">
      <dgm:prSet/>
      <dgm:spPr/>
      <dgm:t>
        <a:bodyPr/>
        <a:p>
          <a:endParaRPr lang="en-US"/>
        </a:p>
      </dgm:t>
    </dgm:pt>
    <dgm:pt modelId="{19D5591B-6677-49EA-B909-BAFAD18DD58F}" cxnId="{852FB0F9-4DA3-431B-B983-351357A1041A}" type="sibTrans">
      <dgm:prSet/>
      <dgm:spPr>
        <a:xfrm>
          <a:off x="458709" y="578468"/>
          <a:ext cx="4216415" cy="4216415"/>
        </a:xfrm>
      </dgm:spPr>
      <dgm:t>
        <a:bodyPr/>
        <a:p>
          <a:endParaRPr lang="en-US"/>
        </a:p>
      </dgm:t>
    </dgm:pt>
    <dgm:pt modelId="{B3AE3533-4A33-44CA-8D97-9CECB367F083}" type="pres">
      <dgm:prSet presAssocID="{6B7A163B-9004-4A33-94E9-5E070E7AB14F}" presName="cycle" presStyleCnt="0">
        <dgm:presLayoutVars>
          <dgm:dir/>
          <dgm:resizeHandles val="exact"/>
        </dgm:presLayoutVars>
      </dgm:prSet>
      <dgm:spPr/>
    </dgm:pt>
    <dgm:pt modelId="{3936C03E-FFFE-45BC-89D7-2FBD1268C06E}" type="pres">
      <dgm:prSet presAssocID="{A4566518-1208-44D2-B036-431AB5D7E7E2}" presName="node" presStyleLbl="node1" presStyleIdx="0" presStyleCnt="8">
        <dgm:presLayoutVars>
          <dgm:bulletEnabled val="1"/>
        </dgm:presLayoutVars>
      </dgm:prSet>
      <dgm:spPr/>
    </dgm:pt>
    <dgm:pt modelId="{72995C2C-8C67-4E05-8BE3-15EF44CAB0BC}" type="pres">
      <dgm:prSet presAssocID="{A4566518-1208-44D2-B036-431AB5D7E7E2}" presName="spNode" presStyleCnt="0"/>
      <dgm:spPr/>
    </dgm:pt>
    <dgm:pt modelId="{C28151FD-531E-48B6-AEFD-35D3CB807303}" type="pres">
      <dgm:prSet presAssocID="{8F12FF3C-6C66-4882-8D9E-152AF83CA3BE}" presName="sibTrans" presStyleLbl="sibTrans1D1" presStyleIdx="0" presStyleCnt="8"/>
      <dgm:spPr/>
    </dgm:pt>
    <dgm:pt modelId="{8ABF2118-29FF-4F6E-B350-6FABFA415FB3}" type="pres">
      <dgm:prSet presAssocID="{A536CA31-AD2A-4C4A-8C9C-0071090CB62F}" presName="node" presStyleLbl="node1" presStyleIdx="1" presStyleCnt="8">
        <dgm:presLayoutVars>
          <dgm:bulletEnabled val="1"/>
        </dgm:presLayoutVars>
      </dgm:prSet>
      <dgm:spPr/>
    </dgm:pt>
    <dgm:pt modelId="{E81FF91B-1344-4235-BC56-A3760ED61124}" type="pres">
      <dgm:prSet presAssocID="{A536CA31-AD2A-4C4A-8C9C-0071090CB62F}" presName="spNode" presStyleCnt="0"/>
      <dgm:spPr/>
    </dgm:pt>
    <dgm:pt modelId="{A8F07EF6-C7BD-4718-AB29-820709C849A6}" type="pres">
      <dgm:prSet presAssocID="{2985FB05-0CBC-4A96-9559-3615548EF856}" presName="sibTrans" presStyleLbl="sibTrans1D1" presStyleIdx="1" presStyleCnt="8"/>
      <dgm:spPr/>
    </dgm:pt>
    <dgm:pt modelId="{04EF5509-17EE-4450-BDDC-19D066491F49}" type="pres">
      <dgm:prSet presAssocID="{32271BAF-ACB5-4D44-B780-B2071B2CDB89}" presName="node" presStyleLbl="node1" presStyleIdx="2" presStyleCnt="8">
        <dgm:presLayoutVars>
          <dgm:bulletEnabled val="1"/>
        </dgm:presLayoutVars>
      </dgm:prSet>
      <dgm:spPr/>
    </dgm:pt>
    <dgm:pt modelId="{9EC9889D-1B0A-4482-8F7D-63A25BD36ED8}" type="pres">
      <dgm:prSet presAssocID="{32271BAF-ACB5-4D44-B780-B2071B2CDB89}" presName="spNode" presStyleCnt="0"/>
      <dgm:spPr/>
    </dgm:pt>
    <dgm:pt modelId="{A0034572-E432-4590-B043-414861E52081}" type="pres">
      <dgm:prSet presAssocID="{9A586CF3-2FBB-42DC-AE55-5E2E200BDB0A}" presName="sibTrans" presStyleLbl="sibTrans1D1" presStyleIdx="2" presStyleCnt="8"/>
      <dgm:spPr/>
    </dgm:pt>
    <dgm:pt modelId="{E7BC97FC-54EF-455F-A92C-030483AAD0C8}" type="pres">
      <dgm:prSet presAssocID="{E05C12B9-AED2-46E2-A151-D181E6240B80}" presName="node" presStyleLbl="node1" presStyleIdx="3" presStyleCnt="8">
        <dgm:presLayoutVars>
          <dgm:bulletEnabled val="1"/>
        </dgm:presLayoutVars>
      </dgm:prSet>
      <dgm:spPr>
        <a:xfrm>
          <a:off x="4134997" y="3535101"/>
          <a:ext cx="934389" cy="607353"/>
        </a:xfrm>
      </dgm:spPr>
    </dgm:pt>
    <dgm:pt modelId="{B36A1144-9C62-42D4-A3D2-4D7AA06FB1A9}" type="pres">
      <dgm:prSet presAssocID="{E05C12B9-AED2-46E2-A151-D181E6240B80}" presName="spNode" presStyleCnt="0"/>
      <dgm:spPr/>
    </dgm:pt>
    <dgm:pt modelId="{E262E302-F1A8-454C-9FD6-678660B86951}" type="pres">
      <dgm:prSet presAssocID="{FF2916CB-168F-4EE4-B6FB-6B6AF5308326}" presName="sibTrans" presStyleLbl="sibTrans1D1" presStyleIdx="3" presStyleCnt="8"/>
      <dgm:spPr/>
    </dgm:pt>
    <dgm:pt modelId="{87210E16-2F37-494D-8A89-413C08D6285F}" type="pres">
      <dgm:prSet presAssocID="{89F690C9-37BB-4011-AAE2-315969F39B16}" presName="node" presStyleLbl="node1" presStyleIdx="4" presStyleCnt="8">
        <dgm:presLayoutVars>
          <dgm:bulletEnabled val="1"/>
        </dgm:presLayoutVars>
      </dgm:prSet>
      <dgm:spPr/>
    </dgm:pt>
    <dgm:pt modelId="{1FD81391-D506-410B-B2C4-CD6F66010D10}" type="pres">
      <dgm:prSet presAssocID="{89F690C9-37BB-4011-AAE2-315969F39B16}" presName="spNode" presStyleCnt="0"/>
      <dgm:spPr/>
    </dgm:pt>
    <dgm:pt modelId="{DD77FE39-3015-47A7-A20B-29296C0C209F}" type="pres">
      <dgm:prSet presAssocID="{7146648C-7DF8-454E-806D-189ED7EFC6A4}" presName="sibTrans" presStyleLbl="sibTrans1D1" presStyleIdx="4" presStyleCnt="8"/>
      <dgm:spPr/>
    </dgm:pt>
    <dgm:pt modelId="{228E9F79-7E53-4DE1-A72B-296F186287F9}" type="pres">
      <dgm:prSet presAssocID="{F1C48254-DBA0-4F77-AAD5-420A7C8EAC48}" presName="node" presStyleLbl="node1" presStyleIdx="5" presStyleCnt="8">
        <dgm:presLayoutVars>
          <dgm:bulletEnabled val="1"/>
        </dgm:presLayoutVars>
      </dgm:prSet>
      <dgm:spPr/>
    </dgm:pt>
    <dgm:pt modelId="{C2F41639-FE0A-4E9E-9E5D-3061FA8DD167}" type="pres">
      <dgm:prSet presAssocID="{F1C48254-DBA0-4F77-AAD5-420A7C8EAC48}" presName="spNode" presStyleCnt="0"/>
      <dgm:spPr/>
    </dgm:pt>
    <dgm:pt modelId="{FDA47473-2305-4393-88C3-7F71837AE271}" type="pres">
      <dgm:prSet presAssocID="{B3C1B023-7DC0-4B5F-B020-E7F95FE417B2}" presName="sibTrans" presStyleLbl="sibTrans1D1" presStyleIdx="5" presStyleCnt="8"/>
      <dgm:spPr/>
    </dgm:pt>
    <dgm:pt modelId="{CF9E432C-5F90-4B9B-9056-09010800EBE8}" type="pres">
      <dgm:prSet presAssocID="{3095FD5C-7B36-474A-9817-80C689463235}" presName="node" presStyleLbl="node1" presStyleIdx="6" presStyleCnt="8">
        <dgm:presLayoutVars>
          <dgm:bulletEnabled val="1"/>
        </dgm:presLayoutVars>
      </dgm:prSet>
      <dgm:spPr/>
    </dgm:pt>
    <dgm:pt modelId="{949D62BD-BF9E-45A2-B058-53AB7A2905AA}" type="pres">
      <dgm:prSet presAssocID="{3095FD5C-7B36-474A-9817-80C689463235}" presName="spNode" presStyleCnt="0"/>
      <dgm:spPr/>
    </dgm:pt>
    <dgm:pt modelId="{E4EC2BAC-DA27-45E4-BB41-A088EA714DD5}" type="pres">
      <dgm:prSet presAssocID="{05B31BF0-9588-4242-9BA4-75BAA3A5601C}" presName="sibTrans" presStyleLbl="sibTrans1D1" presStyleIdx="6" presStyleCnt="8"/>
      <dgm:spPr/>
    </dgm:pt>
    <dgm:pt modelId="{5D5BDFD9-A4D5-4FA1-BEA1-966D8E7DACC1}" type="pres">
      <dgm:prSet presAssocID="{1CA90754-D59B-48B2-B05E-99EE43D9C84D}" presName="node" presStyleLbl="node1" presStyleIdx="7" presStyleCnt="8">
        <dgm:presLayoutVars>
          <dgm:bulletEnabled val="1"/>
        </dgm:presLayoutVars>
      </dgm:prSet>
      <dgm:spPr/>
    </dgm:pt>
    <dgm:pt modelId="{6CA0A1B9-5E79-466C-856F-DBB65B94D510}" type="pres">
      <dgm:prSet presAssocID="{1CA90754-D59B-48B2-B05E-99EE43D9C84D}" presName="spNode" presStyleCnt="0"/>
      <dgm:spPr/>
    </dgm:pt>
    <dgm:pt modelId="{669B2AE8-4A43-4499-BFBC-9B2C6941ABD6}" type="pres">
      <dgm:prSet presAssocID="{19D5591B-6677-49EA-B909-BAFAD18DD58F}" presName="sibTrans" presStyleLbl="sibTrans1D1" presStyleIdx="7" presStyleCnt="8"/>
      <dgm:spPr/>
    </dgm:pt>
  </dgm:ptLst>
  <dgm:cxnLst>
    <dgm:cxn modelId="{6320C6CD-CE84-434A-9EBF-C677A1BC0DCE}" srcId="{6B7A163B-9004-4A33-94E9-5E070E7AB14F}" destId="{A4566518-1208-44D2-B036-431AB5D7E7E2}" srcOrd="0" destOrd="0" parTransId="{02BF2146-43EE-4DBF-B845-BDD125EB983E}" sibTransId="{8F12FF3C-6C66-4882-8D9E-152AF83CA3BE}"/>
    <dgm:cxn modelId="{F510EAB4-9D52-4035-A921-23EE00851B88}" srcId="{6B7A163B-9004-4A33-94E9-5E070E7AB14F}" destId="{A536CA31-AD2A-4C4A-8C9C-0071090CB62F}" srcOrd="1" destOrd="0" parTransId="{C6A4E517-087A-49D0-A9D3-035B0EA461B0}" sibTransId="{2985FB05-0CBC-4A96-9559-3615548EF856}"/>
    <dgm:cxn modelId="{0379755E-AEF8-427A-9E6D-D50B8D467995}" srcId="{6B7A163B-9004-4A33-94E9-5E070E7AB14F}" destId="{32271BAF-ACB5-4D44-B780-B2071B2CDB89}" srcOrd="2" destOrd="0" parTransId="{6326B44E-0672-46FF-9558-4EAF1BA89679}" sibTransId="{9A586CF3-2FBB-42DC-AE55-5E2E200BDB0A}"/>
    <dgm:cxn modelId="{72CBC1AF-F42D-4596-9C6A-D2760342E9B1}" srcId="{6B7A163B-9004-4A33-94E9-5E070E7AB14F}" destId="{E05C12B9-AED2-46E2-A151-D181E6240B80}" srcOrd="3" destOrd="0" parTransId="{E825FD1B-1C3B-4A00-9448-CDEE6946CF68}" sibTransId="{FF2916CB-168F-4EE4-B6FB-6B6AF5308326}"/>
    <dgm:cxn modelId="{9A4E2E6E-12CD-4B52-9BE3-4E96B97BB2BB}" srcId="{6B7A163B-9004-4A33-94E9-5E070E7AB14F}" destId="{89F690C9-37BB-4011-AAE2-315969F39B16}" srcOrd="4" destOrd="0" parTransId="{B680F751-7C3C-4C33-B7F6-A9E8210B3863}" sibTransId="{7146648C-7DF8-454E-806D-189ED7EFC6A4}"/>
    <dgm:cxn modelId="{9D81579A-38C2-45B3-9408-BAE99C4F4FC0}" srcId="{6B7A163B-9004-4A33-94E9-5E070E7AB14F}" destId="{F1C48254-DBA0-4F77-AAD5-420A7C8EAC48}" srcOrd="5" destOrd="0" parTransId="{D026662E-1D84-4B8F-A5E1-114BDBA9B7FD}" sibTransId="{B3C1B023-7DC0-4B5F-B020-E7F95FE417B2}"/>
    <dgm:cxn modelId="{1F7F188D-BB25-4B3C-BDE7-49D58838AF8F}" srcId="{6B7A163B-9004-4A33-94E9-5E070E7AB14F}" destId="{3095FD5C-7B36-474A-9817-80C689463235}" srcOrd="6" destOrd="0" parTransId="{8F0EA743-7740-4D1E-96FC-D5E2ED28A383}" sibTransId="{05B31BF0-9588-4242-9BA4-75BAA3A5601C}"/>
    <dgm:cxn modelId="{852FB0F9-4DA3-431B-B983-351357A1041A}" srcId="{6B7A163B-9004-4A33-94E9-5E070E7AB14F}" destId="{1CA90754-D59B-48B2-B05E-99EE43D9C84D}" srcOrd="7" destOrd="0" parTransId="{622273A1-900C-4DDB-876D-B285C9CD2441}" sibTransId="{19D5591B-6677-49EA-B909-BAFAD18DD58F}"/>
    <dgm:cxn modelId="{BC470523-3F63-46E7-9BC0-61B1C9BA3EA5}" type="presOf" srcId="{6B7A163B-9004-4A33-94E9-5E070E7AB14F}" destId="{B3AE3533-4A33-44CA-8D97-9CECB367F083}" srcOrd="0" destOrd="0" presId="urn:microsoft.com/office/officeart/2005/8/layout/cycle5"/>
    <dgm:cxn modelId="{471E1C1C-4E5A-46F2-AE2C-CF3B70AEB330}" type="presParOf" srcId="{B3AE3533-4A33-44CA-8D97-9CECB367F083}" destId="{3936C03E-FFFE-45BC-89D7-2FBD1268C06E}" srcOrd="0" destOrd="0" presId="urn:microsoft.com/office/officeart/2005/8/layout/cycle5"/>
    <dgm:cxn modelId="{F4957D76-4BA5-455E-B5C0-AD491158AFA5}" type="presOf" srcId="{A4566518-1208-44D2-B036-431AB5D7E7E2}" destId="{3936C03E-FFFE-45BC-89D7-2FBD1268C06E}" srcOrd="0" destOrd="0" presId="urn:microsoft.com/office/officeart/2005/8/layout/cycle5"/>
    <dgm:cxn modelId="{657947BB-C486-4AD6-9EAE-80043D71A17E}" type="presParOf" srcId="{B3AE3533-4A33-44CA-8D97-9CECB367F083}" destId="{72995C2C-8C67-4E05-8BE3-15EF44CAB0BC}" srcOrd="1" destOrd="0" presId="urn:microsoft.com/office/officeart/2005/8/layout/cycle5"/>
    <dgm:cxn modelId="{62E0773A-101E-48D9-94E7-450A6806C0A5}" type="presParOf" srcId="{B3AE3533-4A33-44CA-8D97-9CECB367F083}" destId="{C28151FD-531E-48B6-AEFD-35D3CB807303}" srcOrd="2" destOrd="0" presId="urn:microsoft.com/office/officeart/2005/8/layout/cycle5"/>
    <dgm:cxn modelId="{3382C771-D965-4EEB-BDF7-19FEA141F689}" type="presOf" srcId="{8F12FF3C-6C66-4882-8D9E-152AF83CA3BE}" destId="{C28151FD-531E-48B6-AEFD-35D3CB807303}" srcOrd="0" destOrd="0" presId="urn:microsoft.com/office/officeart/2005/8/layout/cycle5"/>
    <dgm:cxn modelId="{A380A278-946E-47C0-B42C-5B2E984353CE}" type="presParOf" srcId="{B3AE3533-4A33-44CA-8D97-9CECB367F083}" destId="{8ABF2118-29FF-4F6E-B350-6FABFA415FB3}" srcOrd="3" destOrd="0" presId="urn:microsoft.com/office/officeart/2005/8/layout/cycle5"/>
    <dgm:cxn modelId="{A7BEDFA6-A69A-4671-B315-2111C5B76E8B}" type="presOf" srcId="{A536CA31-AD2A-4C4A-8C9C-0071090CB62F}" destId="{8ABF2118-29FF-4F6E-B350-6FABFA415FB3}" srcOrd="0" destOrd="0" presId="urn:microsoft.com/office/officeart/2005/8/layout/cycle5"/>
    <dgm:cxn modelId="{7068A1D8-6465-43D4-BE35-77D8F59AAED9}" type="presParOf" srcId="{B3AE3533-4A33-44CA-8D97-9CECB367F083}" destId="{E81FF91B-1344-4235-BC56-A3760ED61124}" srcOrd="4" destOrd="0" presId="urn:microsoft.com/office/officeart/2005/8/layout/cycle5"/>
    <dgm:cxn modelId="{113E1FE9-C895-4337-A9F4-246AA2135907}" type="presParOf" srcId="{B3AE3533-4A33-44CA-8D97-9CECB367F083}" destId="{A8F07EF6-C7BD-4718-AB29-820709C849A6}" srcOrd="5" destOrd="0" presId="urn:microsoft.com/office/officeart/2005/8/layout/cycle5"/>
    <dgm:cxn modelId="{96F45B76-CE85-4F0D-B39B-C8E7815851EB}" type="presOf" srcId="{2985FB05-0CBC-4A96-9559-3615548EF856}" destId="{A8F07EF6-C7BD-4718-AB29-820709C849A6}" srcOrd="0" destOrd="0" presId="urn:microsoft.com/office/officeart/2005/8/layout/cycle5"/>
    <dgm:cxn modelId="{FF80A4CC-7383-48F7-B027-B2914D806E90}" type="presParOf" srcId="{B3AE3533-4A33-44CA-8D97-9CECB367F083}" destId="{04EF5509-17EE-4450-BDDC-19D066491F49}" srcOrd="6" destOrd="0" presId="urn:microsoft.com/office/officeart/2005/8/layout/cycle5"/>
    <dgm:cxn modelId="{1D792243-CFC5-44E4-B0F0-EB475AFF215A}" type="presOf" srcId="{32271BAF-ACB5-4D44-B780-B2071B2CDB89}" destId="{04EF5509-17EE-4450-BDDC-19D066491F49}" srcOrd="0" destOrd="0" presId="urn:microsoft.com/office/officeart/2005/8/layout/cycle5"/>
    <dgm:cxn modelId="{2A71A237-38C8-4B5B-A161-95A8B85F1C03}" type="presParOf" srcId="{B3AE3533-4A33-44CA-8D97-9CECB367F083}" destId="{9EC9889D-1B0A-4482-8F7D-63A25BD36ED8}" srcOrd="7" destOrd="0" presId="urn:microsoft.com/office/officeart/2005/8/layout/cycle5"/>
    <dgm:cxn modelId="{9127AB7B-94B0-47DC-A2D4-666672F95053}" type="presParOf" srcId="{B3AE3533-4A33-44CA-8D97-9CECB367F083}" destId="{A0034572-E432-4590-B043-414861E52081}" srcOrd="8" destOrd="0" presId="urn:microsoft.com/office/officeart/2005/8/layout/cycle5"/>
    <dgm:cxn modelId="{3DFB6C57-685D-47DD-8D72-8E5B97FA17C0}" type="presOf" srcId="{9A586CF3-2FBB-42DC-AE55-5E2E200BDB0A}" destId="{A0034572-E432-4590-B043-414861E52081}" srcOrd="0" destOrd="0" presId="urn:microsoft.com/office/officeart/2005/8/layout/cycle5"/>
    <dgm:cxn modelId="{C9B87A56-E79A-4A8E-88B4-131097063FA0}" type="presParOf" srcId="{B3AE3533-4A33-44CA-8D97-9CECB367F083}" destId="{E7BC97FC-54EF-455F-A92C-030483AAD0C8}" srcOrd="9" destOrd="0" presId="urn:microsoft.com/office/officeart/2005/8/layout/cycle5"/>
    <dgm:cxn modelId="{A70E1730-2779-4741-BACF-E2EF55E561AA}" type="presOf" srcId="{E05C12B9-AED2-46E2-A151-D181E6240B80}" destId="{E7BC97FC-54EF-455F-A92C-030483AAD0C8}" srcOrd="0" destOrd="0" presId="urn:microsoft.com/office/officeart/2005/8/layout/cycle5"/>
    <dgm:cxn modelId="{7269BCC0-57A0-4000-A5AA-0749541C692D}" type="presParOf" srcId="{B3AE3533-4A33-44CA-8D97-9CECB367F083}" destId="{B36A1144-9C62-42D4-A3D2-4D7AA06FB1A9}" srcOrd="10" destOrd="0" presId="urn:microsoft.com/office/officeart/2005/8/layout/cycle5"/>
    <dgm:cxn modelId="{60B501A6-CA2C-453B-B8A1-9D9A9C4F477B}" type="presParOf" srcId="{B3AE3533-4A33-44CA-8D97-9CECB367F083}" destId="{E262E302-F1A8-454C-9FD6-678660B86951}" srcOrd="11" destOrd="0" presId="urn:microsoft.com/office/officeart/2005/8/layout/cycle5"/>
    <dgm:cxn modelId="{A3C23C81-22F3-473F-B53A-351279673389}" type="presOf" srcId="{FF2916CB-168F-4EE4-B6FB-6B6AF5308326}" destId="{E262E302-F1A8-454C-9FD6-678660B86951}" srcOrd="0" destOrd="0" presId="urn:microsoft.com/office/officeart/2005/8/layout/cycle5"/>
    <dgm:cxn modelId="{2401993C-99B5-4C3C-8D2F-0DCD4B94679D}" type="presParOf" srcId="{B3AE3533-4A33-44CA-8D97-9CECB367F083}" destId="{87210E16-2F37-494D-8A89-413C08D6285F}" srcOrd="12" destOrd="0" presId="urn:microsoft.com/office/officeart/2005/8/layout/cycle5"/>
    <dgm:cxn modelId="{308014DA-3885-4102-A719-26BC2DA3BFFE}" type="presOf" srcId="{89F690C9-37BB-4011-AAE2-315969F39B16}" destId="{87210E16-2F37-494D-8A89-413C08D6285F}" srcOrd="0" destOrd="0" presId="urn:microsoft.com/office/officeart/2005/8/layout/cycle5"/>
    <dgm:cxn modelId="{14E96159-0A1D-4954-A6BD-3E09C2FC7A99}" type="presParOf" srcId="{B3AE3533-4A33-44CA-8D97-9CECB367F083}" destId="{1FD81391-D506-410B-B2C4-CD6F66010D10}" srcOrd="13" destOrd="0" presId="urn:microsoft.com/office/officeart/2005/8/layout/cycle5"/>
    <dgm:cxn modelId="{22813291-0AF0-4A68-98B9-0F0BB9ECCF89}" type="presParOf" srcId="{B3AE3533-4A33-44CA-8D97-9CECB367F083}" destId="{DD77FE39-3015-47A7-A20B-29296C0C209F}" srcOrd="14" destOrd="0" presId="urn:microsoft.com/office/officeart/2005/8/layout/cycle5"/>
    <dgm:cxn modelId="{076A9566-1A6C-400B-8D3C-4FE07476432C}" type="presOf" srcId="{7146648C-7DF8-454E-806D-189ED7EFC6A4}" destId="{DD77FE39-3015-47A7-A20B-29296C0C209F}" srcOrd="0" destOrd="0" presId="urn:microsoft.com/office/officeart/2005/8/layout/cycle5"/>
    <dgm:cxn modelId="{F3B2A824-71BC-4245-B612-99ADDF1EBC4B}" type="presParOf" srcId="{B3AE3533-4A33-44CA-8D97-9CECB367F083}" destId="{228E9F79-7E53-4DE1-A72B-296F186287F9}" srcOrd="15" destOrd="0" presId="urn:microsoft.com/office/officeart/2005/8/layout/cycle5"/>
    <dgm:cxn modelId="{789CEE50-1F91-4E75-8067-B1D54FB4B2D7}" type="presOf" srcId="{F1C48254-DBA0-4F77-AAD5-420A7C8EAC48}" destId="{228E9F79-7E53-4DE1-A72B-296F186287F9}" srcOrd="0" destOrd="0" presId="urn:microsoft.com/office/officeart/2005/8/layout/cycle5"/>
    <dgm:cxn modelId="{740180E0-2B08-43EE-8D71-4CF271C90E0B}" type="presParOf" srcId="{B3AE3533-4A33-44CA-8D97-9CECB367F083}" destId="{C2F41639-FE0A-4E9E-9E5D-3061FA8DD167}" srcOrd="16" destOrd="0" presId="urn:microsoft.com/office/officeart/2005/8/layout/cycle5"/>
    <dgm:cxn modelId="{2D1807C0-6A31-486E-9872-BF2952451EFC}" type="presParOf" srcId="{B3AE3533-4A33-44CA-8D97-9CECB367F083}" destId="{FDA47473-2305-4393-88C3-7F71837AE271}" srcOrd="17" destOrd="0" presId="urn:microsoft.com/office/officeart/2005/8/layout/cycle5"/>
    <dgm:cxn modelId="{5779CCE6-3CB5-43F3-ABBE-35A373A75020}" type="presOf" srcId="{B3C1B023-7DC0-4B5F-B020-E7F95FE417B2}" destId="{FDA47473-2305-4393-88C3-7F71837AE271}" srcOrd="0" destOrd="0" presId="urn:microsoft.com/office/officeart/2005/8/layout/cycle5"/>
    <dgm:cxn modelId="{F471068D-65F3-4FD9-84F9-C5A1DD5F79B0}" type="presParOf" srcId="{B3AE3533-4A33-44CA-8D97-9CECB367F083}" destId="{CF9E432C-5F90-4B9B-9056-09010800EBE8}" srcOrd="18" destOrd="0" presId="urn:microsoft.com/office/officeart/2005/8/layout/cycle5"/>
    <dgm:cxn modelId="{D9606AAC-3090-4052-BA12-310AD614D45F}" type="presOf" srcId="{3095FD5C-7B36-474A-9817-80C689463235}" destId="{CF9E432C-5F90-4B9B-9056-09010800EBE8}" srcOrd="0" destOrd="0" presId="urn:microsoft.com/office/officeart/2005/8/layout/cycle5"/>
    <dgm:cxn modelId="{5AEEFE4B-F88E-4A87-BA27-240643542F49}" type="presParOf" srcId="{B3AE3533-4A33-44CA-8D97-9CECB367F083}" destId="{949D62BD-BF9E-45A2-B058-53AB7A2905AA}" srcOrd="19" destOrd="0" presId="urn:microsoft.com/office/officeart/2005/8/layout/cycle5"/>
    <dgm:cxn modelId="{13FC1879-CAF3-4A82-9DBF-4161254DE641}" type="presParOf" srcId="{B3AE3533-4A33-44CA-8D97-9CECB367F083}" destId="{E4EC2BAC-DA27-45E4-BB41-A088EA714DD5}" srcOrd="20" destOrd="0" presId="urn:microsoft.com/office/officeart/2005/8/layout/cycle5"/>
    <dgm:cxn modelId="{AC8EA9DA-4C71-41F9-8E2C-D69F5E1D9E79}" type="presOf" srcId="{05B31BF0-9588-4242-9BA4-75BAA3A5601C}" destId="{E4EC2BAC-DA27-45E4-BB41-A088EA714DD5}" srcOrd="0" destOrd="0" presId="urn:microsoft.com/office/officeart/2005/8/layout/cycle5"/>
    <dgm:cxn modelId="{A578178D-2326-457C-923E-218C13B97BA7}" type="presParOf" srcId="{B3AE3533-4A33-44CA-8D97-9CECB367F083}" destId="{5D5BDFD9-A4D5-4FA1-BEA1-966D8E7DACC1}" srcOrd="21" destOrd="0" presId="urn:microsoft.com/office/officeart/2005/8/layout/cycle5"/>
    <dgm:cxn modelId="{7DFE9D79-1F53-417B-99CC-89E19FD6D32E}" type="presOf" srcId="{1CA90754-D59B-48B2-B05E-99EE43D9C84D}" destId="{5D5BDFD9-A4D5-4FA1-BEA1-966D8E7DACC1}" srcOrd="0" destOrd="0" presId="urn:microsoft.com/office/officeart/2005/8/layout/cycle5"/>
    <dgm:cxn modelId="{5AFF0CC3-36B5-4A6B-A67B-2E3347012D66}" type="presParOf" srcId="{B3AE3533-4A33-44CA-8D97-9CECB367F083}" destId="{6CA0A1B9-5E79-466C-856F-DBB65B94D510}" srcOrd="22" destOrd="0" presId="urn:microsoft.com/office/officeart/2005/8/layout/cycle5"/>
    <dgm:cxn modelId="{FB117F25-8E47-495A-B9A0-731492CFB5F4}" type="presParOf" srcId="{B3AE3533-4A33-44CA-8D97-9CECB367F083}" destId="{669B2AE8-4A43-4499-BFBC-9B2C6941ABD6}" srcOrd="23" destOrd="0" presId="urn:microsoft.com/office/officeart/2005/8/layout/cycle5"/>
    <dgm:cxn modelId="{CDC46165-DF95-4F6A-A2DA-C6B081DD4BCD}" type="presOf" srcId="{19D5591B-6677-49EA-B909-BAFAD18DD58F}" destId="{669B2AE8-4A43-4499-BFBC-9B2C6941ABD6}" srcOrd="0" destOrd="0" presId="urn:microsoft.com/office/officeart/2005/8/layout/cycle5"/>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Group 1"/>
      <dsp:cNvGrpSpPr/>
    </dsp:nvGrpSpPr>
    <dsp:grpSpPr>
      <a:xfrm>
        <a:off x="0" y="0"/>
        <a:ext cx="5770880" cy="4470400"/>
        <a:chOff x="0" y="0"/>
        <a:chExt cx="5770880" cy="4470400"/>
      </a:xfrm>
    </dsp:grpSpPr>
    <dsp:sp modelId="{3936C03E-FFFE-45BC-89D7-2FBD1268C06E}">
      <dsp:nvSpPr>
        <dsp:cNvPr id="3" name="Rounded Rectangle 2"/>
        <dsp:cNvSpPr/>
      </dsp:nvSpPr>
      <dsp:spPr bwMode="white">
        <a:xfrm>
          <a:off x="2452025" y="0"/>
          <a:ext cx="866830" cy="563440"/>
        </a:xfrm>
        <a:prstGeom prst="roundRect">
          <a:avLst/>
        </a:prstGeom>
      </dsp:spPr>
      <dsp:style>
        <a:lnRef idx="2">
          <a:schemeClr val="lt1"/>
        </a:lnRef>
        <a:fillRef idx="1">
          <a:schemeClr val="accent1"/>
        </a:fillRef>
        <a:effectRef idx="0">
          <a:scrgbClr r="0" g="0" b="0"/>
        </a:effectRef>
        <a:fontRef idx="minor">
          <a:schemeClr val="lt1"/>
        </a:fontRef>
      </dsp:style>
      <dsp:txBody>
        <a:bodyPr vert="horz" wrap="square" lIns="34290" tIns="34290" rIns="34290" bIns="34290" anchor="ctr"/>
        <a:lstStyle>
          <a:lvl1pPr algn="ctr">
            <a:defRPr sz="900"/>
          </a:lvl1pPr>
          <a:lvl2pPr marL="57150" indent="-57150" algn="ctr">
            <a:defRPr sz="700"/>
          </a:lvl2pPr>
          <a:lvl3pPr marL="114300" indent="-57150" algn="ctr">
            <a:defRPr sz="700"/>
          </a:lvl3pPr>
          <a:lvl4pPr marL="171450" indent="-57150" algn="ctr">
            <a:defRPr sz="700"/>
          </a:lvl4pPr>
          <a:lvl5pPr marL="228600" indent="-57150" algn="ctr">
            <a:defRPr sz="700"/>
          </a:lvl5pPr>
          <a:lvl6pPr marL="285750" indent="-57150" algn="ctr">
            <a:defRPr sz="700"/>
          </a:lvl6pPr>
          <a:lvl7pPr marL="342900" indent="-57150" algn="ctr">
            <a:defRPr sz="700"/>
          </a:lvl7pPr>
          <a:lvl8pPr marL="400050" indent="-57150" algn="ctr">
            <a:defRPr sz="700"/>
          </a:lvl8pPr>
          <a:lvl9pPr marL="457200" indent="-57150" algn="ctr">
            <a:defRPr sz="700"/>
          </a:lvl9pPr>
        </a:lstStyle>
        <a:p>
          <a:pPr lvl="0">
            <a:lnSpc>
              <a:spcPct val="100000"/>
            </a:lnSpc>
            <a:spcBef>
              <a:spcPct val="0"/>
            </a:spcBef>
            <a:spcAft>
              <a:spcPct val="35000"/>
            </a:spcAft>
          </a:pPr>
          <a:r>
            <a:rPr lang="en-GB" dirty="0">
              <a:solidFill>
                <a:schemeClr val="tx2"/>
              </a:solidFill>
            </a:rPr>
            <a:t>Introduction &amp;</a:t>
          </a:r>
          <a:endParaRPr lang="en-GB" dirty="0">
            <a:solidFill>
              <a:schemeClr val="tx2"/>
            </a:solidFill>
          </a:endParaRPr>
        </a:p>
        <a:p>
          <a:pPr lvl="0">
            <a:lnSpc>
              <a:spcPct val="100000"/>
            </a:lnSpc>
            <a:spcBef>
              <a:spcPct val="0"/>
            </a:spcBef>
            <a:spcAft>
              <a:spcPct val="35000"/>
            </a:spcAft>
          </a:pPr>
          <a:r>
            <a:rPr lang="en-GB" dirty="0">
              <a:solidFill>
                <a:schemeClr val="tx2"/>
              </a:solidFill>
            </a:rPr>
            <a:t>Pre-Screening</a:t>
          </a:r>
          <a:endParaRPr lang="en-GB" dirty="0">
            <a:solidFill>
              <a:schemeClr val="tx2"/>
            </a:solidFill>
          </a:endParaRPr>
        </a:p>
      </dsp:txBody>
      <dsp:txXfrm>
        <a:off x="2452025" y="0"/>
        <a:ext cx="866830" cy="563440"/>
      </dsp:txXfrm>
    </dsp:sp>
    <dsp:sp modelId="{C28151FD-531E-48B6-AEFD-35D3CB807303}">
      <dsp:nvSpPr>
        <dsp:cNvPr id="4" name="Arc 3"/>
        <dsp:cNvSpPr/>
      </dsp:nvSpPr>
      <dsp:spPr bwMode="white">
        <a:xfrm>
          <a:off x="931960" y="281720"/>
          <a:ext cx="3906960" cy="3906960"/>
        </a:xfrm>
        <a:prstGeom prst="arc">
          <a:avLst>
            <a:gd name="adj1" fmla="val 17195033"/>
            <a:gd name="adj2" fmla="val 17872754"/>
          </a:avLst>
        </a:prstGeom>
        <a:ln>
          <a:tailEnd type="arrow" w="lg" len="med"/>
        </a:ln>
      </dsp:spPr>
      <dsp:style>
        <a:lnRef idx="1">
          <a:schemeClr val="accent1"/>
        </a:lnRef>
        <a:fillRef idx="0">
          <a:schemeClr val="accent1"/>
        </a:fillRef>
        <a:effectRef idx="0">
          <a:scrgbClr r="0" g="0" b="0"/>
        </a:effectRef>
        <a:fontRef idx="minor"/>
      </dsp:style>
      <dsp:txXfrm>
        <a:off x="931960" y="281720"/>
        <a:ext cx="3906960" cy="3906960"/>
      </dsp:txXfrm>
    </dsp:sp>
    <dsp:sp modelId="{8ABF2118-29FF-4F6E-B350-6FABFA415FB3}">
      <dsp:nvSpPr>
        <dsp:cNvPr id="5" name="Rounded Rectangle 4"/>
        <dsp:cNvSpPr/>
      </dsp:nvSpPr>
      <dsp:spPr bwMode="white">
        <a:xfrm>
          <a:off x="3833344" y="572161"/>
          <a:ext cx="866830" cy="563440"/>
        </a:xfrm>
        <a:prstGeom prst="roundRect">
          <a:avLst/>
        </a:prstGeom>
      </dsp:spPr>
      <dsp:style>
        <a:lnRef idx="2">
          <a:schemeClr val="lt1"/>
        </a:lnRef>
        <a:fillRef idx="1">
          <a:schemeClr val="accent1"/>
        </a:fillRef>
        <a:effectRef idx="0">
          <a:scrgbClr r="0" g="0" b="0"/>
        </a:effectRef>
        <a:fontRef idx="minor">
          <a:schemeClr val="lt1"/>
        </a:fontRef>
      </dsp:style>
      <dsp:txBody>
        <a:bodyPr vert="horz" wrap="square" lIns="34290" tIns="34290" rIns="34290" bIns="34290" anchor="ctr"/>
        <a:lstStyle>
          <a:lvl1pPr algn="ctr">
            <a:defRPr sz="900"/>
          </a:lvl1pPr>
          <a:lvl2pPr marL="57150" indent="-57150" algn="ctr">
            <a:defRPr sz="700"/>
          </a:lvl2pPr>
          <a:lvl3pPr marL="114300" indent="-57150" algn="ctr">
            <a:defRPr sz="700"/>
          </a:lvl3pPr>
          <a:lvl4pPr marL="171450" indent="-57150" algn="ctr">
            <a:defRPr sz="700"/>
          </a:lvl4pPr>
          <a:lvl5pPr marL="228600" indent="-57150" algn="ctr">
            <a:defRPr sz="700"/>
          </a:lvl5pPr>
          <a:lvl6pPr marL="285750" indent="-57150" algn="ctr">
            <a:defRPr sz="700"/>
          </a:lvl6pPr>
          <a:lvl7pPr marL="342900" indent="-57150" algn="ctr">
            <a:defRPr sz="700"/>
          </a:lvl7pPr>
          <a:lvl8pPr marL="400050" indent="-57150" algn="ctr">
            <a:defRPr sz="700"/>
          </a:lvl8pPr>
          <a:lvl9pPr marL="457200" indent="-57150" algn="ctr">
            <a:defRPr sz="700"/>
          </a:lvl9pPr>
        </a:lstStyle>
        <a:p>
          <a:pPr lvl="0">
            <a:lnSpc>
              <a:spcPct val="100000"/>
            </a:lnSpc>
            <a:spcBef>
              <a:spcPct val="0"/>
            </a:spcBef>
            <a:spcAft>
              <a:spcPct val="35000"/>
            </a:spcAft>
          </a:pPr>
          <a:r>
            <a:rPr lang="en-GB" dirty="0">
              <a:solidFill>
                <a:schemeClr val="tx2"/>
              </a:solidFill>
            </a:rPr>
            <a:t>Emotional Ventilation &amp; Stabilisation</a:t>
          </a:r>
          <a:endParaRPr lang="en-GB" dirty="0">
            <a:solidFill>
              <a:schemeClr val="tx2"/>
            </a:solidFill>
          </a:endParaRPr>
        </a:p>
      </dsp:txBody>
      <dsp:txXfrm>
        <a:off x="3833344" y="572161"/>
        <a:ext cx="866830" cy="563440"/>
      </dsp:txXfrm>
    </dsp:sp>
    <dsp:sp modelId="{A8F07EF6-C7BD-4718-AB29-820709C849A6}">
      <dsp:nvSpPr>
        <dsp:cNvPr id="6" name="Arc 5"/>
        <dsp:cNvSpPr/>
      </dsp:nvSpPr>
      <dsp:spPr bwMode="white">
        <a:xfrm>
          <a:off x="931960" y="281720"/>
          <a:ext cx="3906960" cy="3906960"/>
        </a:xfrm>
        <a:prstGeom prst="arc">
          <a:avLst>
            <a:gd name="adj1" fmla="val 19856207"/>
            <a:gd name="adj2" fmla="val 20790921"/>
          </a:avLst>
        </a:prstGeom>
        <a:ln>
          <a:tailEnd type="arrow" w="lg" len="med"/>
        </a:ln>
      </dsp:spPr>
      <dsp:style>
        <a:lnRef idx="1">
          <a:schemeClr val="accent1"/>
        </a:lnRef>
        <a:fillRef idx="0">
          <a:schemeClr val="accent1"/>
        </a:fillRef>
        <a:effectRef idx="0">
          <a:scrgbClr r="0" g="0" b="0"/>
        </a:effectRef>
        <a:fontRef idx="minor"/>
      </dsp:style>
      <dsp:txXfrm>
        <a:off x="931960" y="281720"/>
        <a:ext cx="3906960" cy="3906960"/>
      </dsp:txXfrm>
    </dsp:sp>
    <dsp:sp modelId="{04EF5509-17EE-4450-BDDC-19D066491F49}">
      <dsp:nvSpPr>
        <dsp:cNvPr id="7" name="Rounded Rectangle 6"/>
        <dsp:cNvSpPr/>
      </dsp:nvSpPr>
      <dsp:spPr bwMode="white">
        <a:xfrm>
          <a:off x="4405505" y="1953480"/>
          <a:ext cx="866830" cy="563440"/>
        </a:xfrm>
        <a:prstGeom prst="roundRect">
          <a:avLst/>
        </a:prstGeom>
      </dsp:spPr>
      <dsp:style>
        <a:lnRef idx="2">
          <a:schemeClr val="lt1"/>
        </a:lnRef>
        <a:fillRef idx="1">
          <a:schemeClr val="accent1"/>
        </a:fillRef>
        <a:effectRef idx="0">
          <a:scrgbClr r="0" g="0" b="0"/>
        </a:effectRef>
        <a:fontRef idx="minor">
          <a:schemeClr val="lt1"/>
        </a:fontRef>
      </dsp:style>
      <dsp:txBody>
        <a:bodyPr vert="horz" wrap="square" lIns="34290" tIns="34290" rIns="34290" bIns="34290" anchor="ctr"/>
        <a:lstStyle>
          <a:lvl1pPr algn="ctr">
            <a:defRPr sz="900"/>
          </a:lvl1pPr>
          <a:lvl2pPr marL="57150" indent="-57150" algn="ctr">
            <a:defRPr sz="700"/>
          </a:lvl2pPr>
          <a:lvl3pPr marL="114300" indent="-57150" algn="ctr">
            <a:defRPr sz="700"/>
          </a:lvl3pPr>
          <a:lvl4pPr marL="171450" indent="-57150" algn="ctr">
            <a:defRPr sz="700"/>
          </a:lvl4pPr>
          <a:lvl5pPr marL="228600" indent="-57150" algn="ctr">
            <a:defRPr sz="700"/>
          </a:lvl5pPr>
          <a:lvl6pPr marL="285750" indent="-57150" algn="ctr">
            <a:defRPr sz="700"/>
          </a:lvl6pPr>
          <a:lvl7pPr marL="342900" indent="-57150" algn="ctr">
            <a:defRPr sz="700"/>
          </a:lvl7pPr>
          <a:lvl8pPr marL="400050" indent="-57150" algn="ctr">
            <a:defRPr sz="700"/>
          </a:lvl8pPr>
          <a:lvl9pPr marL="457200" indent="-57150" algn="ctr">
            <a:defRPr sz="700"/>
          </a:lvl9pPr>
        </a:lstStyle>
        <a:p>
          <a:pPr lvl="0">
            <a:lnSpc>
              <a:spcPct val="100000"/>
            </a:lnSpc>
            <a:spcBef>
              <a:spcPct val="0"/>
            </a:spcBef>
            <a:spcAft>
              <a:spcPct val="35000"/>
            </a:spcAft>
          </a:pPr>
          <a:r>
            <a:rPr lang="en-GB" dirty="0">
              <a:solidFill>
                <a:schemeClr val="tx2"/>
              </a:solidFill>
            </a:rPr>
            <a:t>Trauma Narrative</a:t>
          </a:r>
          <a:endParaRPr lang="en-GB" dirty="0">
            <a:solidFill>
              <a:schemeClr val="tx2"/>
            </a:solidFill>
          </a:endParaRPr>
        </a:p>
      </dsp:txBody>
      <dsp:txXfrm>
        <a:off x="4405505" y="1953480"/>
        <a:ext cx="866830" cy="563440"/>
      </dsp:txXfrm>
    </dsp:sp>
    <dsp:sp modelId="{A0034572-E432-4590-B043-414861E52081}">
      <dsp:nvSpPr>
        <dsp:cNvPr id="8" name="Arc 7"/>
        <dsp:cNvSpPr/>
      </dsp:nvSpPr>
      <dsp:spPr bwMode="white">
        <a:xfrm>
          <a:off x="931960" y="281720"/>
          <a:ext cx="3906960" cy="3906960"/>
        </a:xfrm>
        <a:prstGeom prst="arc">
          <a:avLst>
            <a:gd name="adj1" fmla="val 809078"/>
            <a:gd name="adj2" fmla="val 1743792"/>
          </a:avLst>
        </a:prstGeom>
        <a:ln>
          <a:tailEnd type="arrow" w="lg" len="med"/>
        </a:ln>
      </dsp:spPr>
      <dsp:style>
        <a:lnRef idx="1">
          <a:schemeClr val="accent1"/>
        </a:lnRef>
        <a:fillRef idx="0">
          <a:schemeClr val="accent1"/>
        </a:fillRef>
        <a:effectRef idx="0">
          <a:scrgbClr r="0" g="0" b="0"/>
        </a:effectRef>
        <a:fontRef idx="minor"/>
      </dsp:style>
      <dsp:txXfrm>
        <a:off x="931960" y="281720"/>
        <a:ext cx="3906960" cy="3906960"/>
      </dsp:txXfrm>
    </dsp:sp>
    <dsp:sp modelId="{E7BC97FC-54EF-455F-A92C-030483AAD0C8}">
      <dsp:nvSpPr>
        <dsp:cNvPr id="9" name="Rounded Rectangle 8"/>
        <dsp:cNvSpPr/>
      </dsp:nvSpPr>
      <dsp:spPr bwMode="white">
        <a:xfrm>
          <a:off x="3833344" y="3334799"/>
          <a:ext cx="866830" cy="563440"/>
        </a:xfrm>
        <a:prstGeom prst="roundRect">
          <a:avLst/>
        </a:prstGeom>
      </dsp:spPr>
      <dsp:style>
        <a:lnRef idx="2">
          <a:schemeClr val="lt1"/>
        </a:lnRef>
        <a:fillRef idx="1">
          <a:schemeClr val="accent1"/>
        </a:fillRef>
        <a:effectRef idx="0">
          <a:scrgbClr r="0" g="0" b="0"/>
        </a:effectRef>
        <a:fontRef idx="minor">
          <a:schemeClr val="lt1"/>
        </a:fontRef>
      </dsp:style>
      <dsp:txBody>
        <a:bodyPr vert="horz" wrap="square" lIns="34290" tIns="34290" rIns="34290" bIns="34290" anchor="ctr"/>
        <a:lstStyle>
          <a:lvl1pPr algn="ctr">
            <a:defRPr sz="900"/>
          </a:lvl1pPr>
          <a:lvl2pPr marL="57150" indent="-57150" algn="ctr">
            <a:defRPr sz="700"/>
          </a:lvl2pPr>
          <a:lvl3pPr marL="114300" indent="-57150" algn="ctr">
            <a:defRPr sz="700"/>
          </a:lvl3pPr>
          <a:lvl4pPr marL="171450" indent="-57150" algn="ctr">
            <a:defRPr sz="700"/>
          </a:lvl4pPr>
          <a:lvl5pPr marL="228600" indent="-57150" algn="ctr">
            <a:defRPr sz="700"/>
          </a:lvl5pPr>
          <a:lvl6pPr marL="285750" indent="-57150" algn="ctr">
            <a:defRPr sz="700"/>
          </a:lvl6pPr>
          <a:lvl7pPr marL="342900" indent="-57150" algn="ctr">
            <a:defRPr sz="700"/>
          </a:lvl7pPr>
          <a:lvl8pPr marL="400050" indent="-57150" algn="ctr">
            <a:defRPr sz="700"/>
          </a:lvl8pPr>
          <a:lvl9pPr marL="457200" indent="-57150" algn="ctr">
            <a:defRPr sz="700"/>
          </a:lvl9pPr>
        </a:lstStyle>
        <a:p>
          <a:pPr lvl="0">
            <a:lnSpc>
              <a:spcPct val="100000"/>
            </a:lnSpc>
            <a:spcBef>
              <a:spcPct val="0"/>
            </a:spcBef>
            <a:spcAft>
              <a:spcPct val="35000"/>
            </a:spcAft>
          </a:pPr>
          <a:r>
            <a:rPr lang="en-GB" dirty="0">
              <a:solidFill>
                <a:schemeClr val="tx2"/>
              </a:solidFill>
            </a:rPr>
            <a:t>Cognitive Assessment</a:t>
          </a:r>
          <a:endParaRPr lang="en-GB" dirty="0">
            <a:solidFill>
              <a:schemeClr val="tx2"/>
            </a:solidFill>
          </a:endParaRPr>
        </a:p>
      </dsp:txBody>
      <dsp:txXfrm>
        <a:off x="3833344" y="3334799"/>
        <a:ext cx="866830" cy="563440"/>
      </dsp:txXfrm>
    </dsp:sp>
    <dsp:sp modelId="{E262E302-F1A8-454C-9FD6-678660B86951}">
      <dsp:nvSpPr>
        <dsp:cNvPr id="10" name="Arc 9"/>
        <dsp:cNvSpPr/>
      </dsp:nvSpPr>
      <dsp:spPr bwMode="white">
        <a:xfrm>
          <a:off x="931960" y="281720"/>
          <a:ext cx="3906960" cy="3906960"/>
        </a:xfrm>
        <a:prstGeom prst="arc">
          <a:avLst>
            <a:gd name="adj1" fmla="val 3727245"/>
            <a:gd name="adj2" fmla="val 4404966"/>
          </a:avLst>
        </a:prstGeom>
        <a:ln>
          <a:tailEnd type="arrow" w="lg" len="med"/>
        </a:ln>
      </dsp:spPr>
      <dsp:style>
        <a:lnRef idx="1">
          <a:schemeClr val="accent1"/>
        </a:lnRef>
        <a:fillRef idx="0">
          <a:schemeClr val="accent1"/>
        </a:fillRef>
        <a:effectRef idx="0">
          <a:scrgbClr r="0" g="0" b="0"/>
        </a:effectRef>
        <a:fontRef idx="minor"/>
      </dsp:style>
      <dsp:txXfrm>
        <a:off x="931960" y="281720"/>
        <a:ext cx="3906960" cy="3906960"/>
      </dsp:txXfrm>
    </dsp:sp>
    <dsp:sp modelId="{87210E16-2F37-494D-8A89-413C08D6285F}">
      <dsp:nvSpPr>
        <dsp:cNvPr id="11" name="Rounded Rectangle 10"/>
        <dsp:cNvSpPr/>
      </dsp:nvSpPr>
      <dsp:spPr bwMode="white">
        <a:xfrm>
          <a:off x="2452025" y="3906960"/>
          <a:ext cx="866830" cy="563440"/>
        </a:xfrm>
        <a:prstGeom prst="roundRect">
          <a:avLst/>
        </a:prstGeom>
      </dsp:spPr>
      <dsp:style>
        <a:lnRef idx="2">
          <a:schemeClr val="lt1"/>
        </a:lnRef>
        <a:fillRef idx="1">
          <a:schemeClr val="accent1"/>
        </a:fillRef>
        <a:effectRef idx="0">
          <a:scrgbClr r="0" g="0" b="0"/>
        </a:effectRef>
        <a:fontRef idx="minor">
          <a:schemeClr val="lt1"/>
        </a:fontRef>
      </dsp:style>
      <dsp:txBody>
        <a:bodyPr vert="horz" wrap="square" lIns="34290" tIns="34290" rIns="34290" bIns="34290" anchor="ctr"/>
        <a:lstStyle>
          <a:lvl1pPr algn="ctr">
            <a:defRPr sz="900"/>
          </a:lvl1pPr>
          <a:lvl2pPr marL="57150" indent="-57150" algn="ctr">
            <a:defRPr sz="700"/>
          </a:lvl2pPr>
          <a:lvl3pPr marL="114300" indent="-57150" algn="ctr">
            <a:defRPr sz="700"/>
          </a:lvl3pPr>
          <a:lvl4pPr marL="171450" indent="-57150" algn="ctr">
            <a:defRPr sz="700"/>
          </a:lvl4pPr>
          <a:lvl5pPr marL="228600" indent="-57150" algn="ctr">
            <a:defRPr sz="700"/>
          </a:lvl5pPr>
          <a:lvl6pPr marL="285750" indent="-57150" algn="ctr">
            <a:defRPr sz="700"/>
          </a:lvl6pPr>
          <a:lvl7pPr marL="342900" indent="-57150" algn="ctr">
            <a:defRPr sz="700"/>
          </a:lvl7pPr>
          <a:lvl8pPr marL="400050" indent="-57150" algn="ctr">
            <a:defRPr sz="700"/>
          </a:lvl8pPr>
          <a:lvl9pPr marL="457200" indent="-57150" algn="ctr">
            <a:defRPr sz="700"/>
          </a:lvl9pPr>
        </a:lstStyle>
        <a:p>
          <a:pPr lvl="0">
            <a:lnSpc>
              <a:spcPct val="100000"/>
            </a:lnSpc>
            <a:spcBef>
              <a:spcPct val="0"/>
            </a:spcBef>
            <a:spcAft>
              <a:spcPct val="35000"/>
            </a:spcAft>
          </a:pPr>
          <a:r>
            <a:rPr lang="en-GB" dirty="0">
              <a:solidFill>
                <a:schemeClr val="tx2"/>
              </a:solidFill>
            </a:rPr>
            <a:t>Relaxation and Psycho education</a:t>
          </a:r>
          <a:endParaRPr lang="en-GB" dirty="0">
            <a:solidFill>
              <a:schemeClr val="tx2"/>
            </a:solidFill>
          </a:endParaRPr>
        </a:p>
      </dsp:txBody>
      <dsp:txXfrm>
        <a:off x="2452025" y="3906960"/>
        <a:ext cx="866830" cy="563440"/>
      </dsp:txXfrm>
    </dsp:sp>
    <dsp:sp modelId="{DD77FE39-3015-47A7-A20B-29296C0C209F}">
      <dsp:nvSpPr>
        <dsp:cNvPr id="12" name="Arc 11"/>
        <dsp:cNvSpPr/>
      </dsp:nvSpPr>
      <dsp:spPr bwMode="white">
        <a:xfrm>
          <a:off x="931960" y="281720"/>
          <a:ext cx="3906960" cy="3906960"/>
        </a:xfrm>
        <a:prstGeom prst="arc">
          <a:avLst>
            <a:gd name="adj1" fmla="val 6395033"/>
            <a:gd name="adj2" fmla="val 7072754"/>
          </a:avLst>
        </a:prstGeom>
        <a:ln>
          <a:tailEnd type="arrow" w="lg" len="med"/>
        </a:ln>
      </dsp:spPr>
      <dsp:style>
        <a:lnRef idx="1">
          <a:schemeClr val="accent1"/>
        </a:lnRef>
        <a:fillRef idx="0">
          <a:schemeClr val="accent1"/>
        </a:fillRef>
        <a:effectRef idx="0">
          <a:scrgbClr r="0" g="0" b="0"/>
        </a:effectRef>
        <a:fontRef idx="minor"/>
      </dsp:style>
      <dsp:txXfrm>
        <a:off x="931960" y="281720"/>
        <a:ext cx="3906960" cy="3906960"/>
      </dsp:txXfrm>
    </dsp:sp>
    <dsp:sp modelId="{228E9F79-7E53-4DE1-A72B-296F186287F9}">
      <dsp:nvSpPr>
        <dsp:cNvPr id="13" name="Rounded Rectangle 12"/>
        <dsp:cNvSpPr/>
      </dsp:nvSpPr>
      <dsp:spPr bwMode="white">
        <a:xfrm>
          <a:off x="1070706" y="3334799"/>
          <a:ext cx="866830" cy="563440"/>
        </a:xfrm>
        <a:prstGeom prst="roundRect">
          <a:avLst/>
        </a:prstGeom>
      </dsp:spPr>
      <dsp:style>
        <a:lnRef idx="2">
          <a:schemeClr val="lt1"/>
        </a:lnRef>
        <a:fillRef idx="1">
          <a:schemeClr val="accent1"/>
        </a:fillRef>
        <a:effectRef idx="0">
          <a:scrgbClr r="0" g="0" b="0"/>
        </a:effectRef>
        <a:fontRef idx="minor">
          <a:schemeClr val="lt1"/>
        </a:fontRef>
      </dsp:style>
      <dsp:txBody>
        <a:bodyPr vert="horz" wrap="square" lIns="34290" tIns="34290" rIns="34290" bIns="34290" anchor="ctr"/>
        <a:lstStyle>
          <a:lvl1pPr algn="ctr">
            <a:defRPr sz="900"/>
          </a:lvl1pPr>
          <a:lvl2pPr marL="57150" indent="-57150" algn="ctr">
            <a:defRPr sz="700"/>
          </a:lvl2pPr>
          <a:lvl3pPr marL="114300" indent="-57150" algn="ctr">
            <a:defRPr sz="700"/>
          </a:lvl3pPr>
          <a:lvl4pPr marL="171450" indent="-57150" algn="ctr">
            <a:defRPr sz="700"/>
          </a:lvl4pPr>
          <a:lvl5pPr marL="228600" indent="-57150" algn="ctr">
            <a:defRPr sz="700"/>
          </a:lvl5pPr>
          <a:lvl6pPr marL="285750" indent="-57150" algn="ctr">
            <a:defRPr sz="700"/>
          </a:lvl6pPr>
          <a:lvl7pPr marL="342900" indent="-57150" algn="ctr">
            <a:defRPr sz="700"/>
          </a:lvl7pPr>
          <a:lvl8pPr marL="400050" indent="-57150" algn="ctr">
            <a:defRPr sz="700"/>
          </a:lvl8pPr>
          <a:lvl9pPr marL="457200" indent="-57150" algn="ctr">
            <a:defRPr sz="700"/>
          </a:lvl9pPr>
        </a:lstStyle>
        <a:p>
          <a:pPr lvl="0">
            <a:lnSpc>
              <a:spcPct val="100000"/>
            </a:lnSpc>
            <a:spcBef>
              <a:spcPct val="0"/>
            </a:spcBef>
            <a:spcAft>
              <a:spcPct val="35000"/>
            </a:spcAft>
          </a:pPr>
          <a:r>
            <a:rPr lang="en-US" dirty="0">
              <a:solidFill>
                <a:schemeClr val="tx2"/>
              </a:solidFill>
            </a:rPr>
            <a:t>Future Coping Behavior</a:t>
          </a:r>
          <a:endParaRPr lang="en-US" dirty="0">
            <a:solidFill>
              <a:schemeClr val="tx2"/>
            </a:solidFill>
          </a:endParaRPr>
        </a:p>
      </dsp:txBody>
      <dsp:txXfrm>
        <a:off x="1070706" y="3334799"/>
        <a:ext cx="866830" cy="563440"/>
      </dsp:txXfrm>
    </dsp:sp>
    <dsp:sp modelId="{FDA47473-2305-4393-88C3-7F71837AE271}">
      <dsp:nvSpPr>
        <dsp:cNvPr id="14" name="Arc 13"/>
        <dsp:cNvSpPr/>
      </dsp:nvSpPr>
      <dsp:spPr bwMode="white">
        <a:xfrm>
          <a:off x="931960" y="281720"/>
          <a:ext cx="3906960" cy="3906960"/>
        </a:xfrm>
        <a:prstGeom prst="arc">
          <a:avLst>
            <a:gd name="adj1" fmla="val 9056207"/>
            <a:gd name="adj2" fmla="val 9990921"/>
          </a:avLst>
        </a:prstGeom>
        <a:ln>
          <a:tailEnd type="arrow" w="lg" len="med"/>
        </a:ln>
      </dsp:spPr>
      <dsp:style>
        <a:lnRef idx="1">
          <a:schemeClr val="accent1"/>
        </a:lnRef>
        <a:fillRef idx="0">
          <a:schemeClr val="accent1"/>
        </a:fillRef>
        <a:effectRef idx="0">
          <a:scrgbClr r="0" g="0" b="0"/>
        </a:effectRef>
        <a:fontRef idx="minor"/>
      </dsp:style>
      <dsp:txXfrm>
        <a:off x="931960" y="281720"/>
        <a:ext cx="3906960" cy="3906960"/>
      </dsp:txXfrm>
    </dsp:sp>
    <dsp:sp modelId="{CF9E432C-5F90-4B9B-9056-09010800EBE8}">
      <dsp:nvSpPr>
        <dsp:cNvPr id="15" name="Rounded Rectangle 14"/>
        <dsp:cNvSpPr/>
      </dsp:nvSpPr>
      <dsp:spPr bwMode="white">
        <a:xfrm>
          <a:off x="498545" y="1953480"/>
          <a:ext cx="866830" cy="563440"/>
        </a:xfrm>
        <a:prstGeom prst="roundRect">
          <a:avLst/>
        </a:prstGeom>
      </dsp:spPr>
      <dsp:style>
        <a:lnRef idx="2">
          <a:schemeClr val="lt1"/>
        </a:lnRef>
        <a:fillRef idx="1">
          <a:schemeClr val="accent1"/>
        </a:fillRef>
        <a:effectRef idx="0">
          <a:scrgbClr r="0" g="0" b="0"/>
        </a:effectRef>
        <a:fontRef idx="minor">
          <a:schemeClr val="lt1"/>
        </a:fontRef>
      </dsp:style>
      <dsp:txBody>
        <a:bodyPr vert="horz" wrap="square" lIns="34290" tIns="34290" rIns="34290" bIns="34290" anchor="ctr"/>
        <a:lstStyle>
          <a:lvl1pPr algn="ctr">
            <a:defRPr sz="900"/>
          </a:lvl1pPr>
          <a:lvl2pPr marL="57150" indent="-57150" algn="ctr">
            <a:defRPr sz="700"/>
          </a:lvl2pPr>
          <a:lvl3pPr marL="114300" indent="-57150" algn="ctr">
            <a:defRPr sz="700"/>
          </a:lvl3pPr>
          <a:lvl4pPr marL="171450" indent="-57150" algn="ctr">
            <a:defRPr sz="700"/>
          </a:lvl4pPr>
          <a:lvl5pPr marL="228600" indent="-57150" algn="ctr">
            <a:defRPr sz="700"/>
          </a:lvl5pPr>
          <a:lvl6pPr marL="285750" indent="-57150" algn="ctr">
            <a:defRPr sz="700"/>
          </a:lvl6pPr>
          <a:lvl7pPr marL="342900" indent="-57150" algn="ctr">
            <a:defRPr sz="700"/>
          </a:lvl7pPr>
          <a:lvl8pPr marL="400050" indent="-57150" algn="ctr">
            <a:defRPr sz="700"/>
          </a:lvl8pPr>
          <a:lvl9pPr marL="457200" indent="-57150" algn="ctr">
            <a:defRPr sz="700"/>
          </a:lvl9pPr>
        </a:lstStyle>
        <a:p>
          <a:pPr lvl="0">
            <a:lnSpc>
              <a:spcPct val="100000"/>
            </a:lnSpc>
            <a:spcBef>
              <a:spcPct val="0"/>
            </a:spcBef>
            <a:spcAft>
              <a:spcPct val="35000"/>
            </a:spcAft>
          </a:pPr>
          <a:r>
            <a:rPr lang="en-US" dirty="0">
              <a:solidFill>
                <a:schemeClr val="tx2"/>
              </a:solidFill>
            </a:rPr>
            <a:t>Termination &amp; Follow - up Plans</a:t>
          </a:r>
          <a:endParaRPr lang="en-US" dirty="0">
            <a:solidFill>
              <a:schemeClr val="tx2"/>
            </a:solidFill>
          </a:endParaRPr>
        </a:p>
      </dsp:txBody>
      <dsp:txXfrm>
        <a:off x="498545" y="1953480"/>
        <a:ext cx="866830" cy="563440"/>
      </dsp:txXfrm>
    </dsp:sp>
    <dsp:sp modelId="{E4EC2BAC-DA27-45E4-BB41-A088EA714DD5}">
      <dsp:nvSpPr>
        <dsp:cNvPr id="16" name="Arc 15"/>
        <dsp:cNvSpPr/>
      </dsp:nvSpPr>
      <dsp:spPr bwMode="white">
        <a:xfrm>
          <a:off x="931960" y="281720"/>
          <a:ext cx="3906960" cy="3906960"/>
        </a:xfrm>
        <a:prstGeom prst="arc">
          <a:avLst>
            <a:gd name="adj1" fmla="val 11609078"/>
            <a:gd name="adj2" fmla="val 12543792"/>
          </a:avLst>
        </a:prstGeom>
        <a:ln>
          <a:tailEnd type="arrow" w="lg" len="med"/>
        </a:ln>
      </dsp:spPr>
      <dsp:style>
        <a:lnRef idx="1">
          <a:schemeClr val="accent1"/>
        </a:lnRef>
        <a:fillRef idx="0">
          <a:schemeClr val="accent1"/>
        </a:fillRef>
        <a:effectRef idx="0">
          <a:scrgbClr r="0" g="0" b="0"/>
        </a:effectRef>
        <a:fontRef idx="minor"/>
      </dsp:style>
      <dsp:txXfrm>
        <a:off x="931960" y="281720"/>
        <a:ext cx="3906960" cy="3906960"/>
      </dsp:txXfrm>
    </dsp:sp>
    <dsp:sp modelId="{5D5BDFD9-A4D5-4FA1-BEA1-966D8E7DACC1}">
      <dsp:nvSpPr>
        <dsp:cNvPr id="17" name="Rounded Rectangle 16"/>
        <dsp:cNvSpPr/>
      </dsp:nvSpPr>
      <dsp:spPr bwMode="white">
        <a:xfrm>
          <a:off x="1070706" y="572161"/>
          <a:ext cx="866830" cy="563440"/>
        </a:xfrm>
        <a:prstGeom prst="roundRect">
          <a:avLst/>
        </a:prstGeom>
      </dsp:spPr>
      <dsp:style>
        <a:lnRef idx="2">
          <a:schemeClr val="lt1"/>
        </a:lnRef>
        <a:fillRef idx="1">
          <a:schemeClr val="accent1"/>
        </a:fillRef>
        <a:effectRef idx="0">
          <a:scrgbClr r="0" g="0" b="0"/>
        </a:effectRef>
        <a:fontRef idx="minor">
          <a:schemeClr val="lt1"/>
        </a:fontRef>
      </dsp:style>
      <dsp:txBody>
        <a:bodyPr vert="horz" wrap="square" lIns="34290" tIns="34290" rIns="34290" bIns="34290" anchor="ctr"/>
        <a:lstStyle>
          <a:lvl1pPr algn="ctr">
            <a:defRPr sz="900"/>
          </a:lvl1pPr>
          <a:lvl2pPr marL="57150" indent="-57150" algn="ctr">
            <a:defRPr sz="700"/>
          </a:lvl2pPr>
          <a:lvl3pPr marL="114300" indent="-57150" algn="ctr">
            <a:defRPr sz="700"/>
          </a:lvl3pPr>
          <a:lvl4pPr marL="171450" indent="-57150" algn="ctr">
            <a:defRPr sz="700"/>
          </a:lvl4pPr>
          <a:lvl5pPr marL="228600" indent="-57150" algn="ctr">
            <a:defRPr sz="700"/>
          </a:lvl5pPr>
          <a:lvl6pPr marL="285750" indent="-57150" algn="ctr">
            <a:defRPr sz="700"/>
          </a:lvl6pPr>
          <a:lvl7pPr marL="342900" indent="-57150" algn="ctr">
            <a:defRPr sz="700"/>
          </a:lvl7pPr>
          <a:lvl8pPr marL="400050" indent="-57150" algn="ctr">
            <a:defRPr sz="700"/>
          </a:lvl8pPr>
          <a:lvl9pPr marL="457200" indent="-57150" algn="ctr">
            <a:defRPr sz="700"/>
          </a:lvl9pPr>
        </a:lstStyle>
        <a:p>
          <a:pPr lvl="0">
            <a:lnSpc>
              <a:spcPct val="100000"/>
            </a:lnSpc>
            <a:spcBef>
              <a:spcPct val="0"/>
            </a:spcBef>
            <a:spcAft>
              <a:spcPct val="35000"/>
            </a:spcAft>
          </a:pPr>
          <a:r>
            <a:rPr lang="en-US" dirty="0">
              <a:solidFill>
                <a:schemeClr val="tx2"/>
              </a:solidFill>
            </a:rPr>
            <a:t>Post Screening</a:t>
          </a:r>
          <a:r>
            <a:rPr lang="en-US" dirty="0"/>
            <a:t> </a:t>
          </a:r>
        </a:p>
      </dsp:txBody>
      <dsp:txXfrm>
        <a:off x="1070706" y="572161"/>
        <a:ext cx="866830" cy="563440"/>
      </dsp:txXfrm>
    </dsp:sp>
    <dsp:sp modelId="{669B2AE8-4A43-4499-BFBC-9B2C6941ABD6}">
      <dsp:nvSpPr>
        <dsp:cNvPr id="18" name="Arc 17"/>
        <dsp:cNvSpPr/>
      </dsp:nvSpPr>
      <dsp:spPr bwMode="white">
        <a:xfrm>
          <a:off x="931960" y="281720"/>
          <a:ext cx="3906960" cy="3906960"/>
        </a:xfrm>
        <a:prstGeom prst="arc">
          <a:avLst>
            <a:gd name="adj1" fmla="val 14527245"/>
            <a:gd name="adj2" fmla="val 15204966"/>
          </a:avLst>
        </a:prstGeom>
        <a:ln>
          <a:tailEnd type="arrow" w="lg" len="med"/>
        </a:ln>
      </dsp:spPr>
      <dsp:style>
        <a:lnRef idx="1">
          <a:schemeClr val="accent1"/>
        </a:lnRef>
        <a:fillRef idx="0">
          <a:schemeClr val="accent1"/>
        </a:fillRef>
        <a:effectRef idx="0">
          <a:scrgbClr r="0" g="0" b="0"/>
        </a:effectRef>
        <a:fontRef idx="minor"/>
      </dsp:style>
      <dsp:txXfrm>
        <a:off x="931960" y="281720"/>
        <a:ext cx="3906960" cy="3906960"/>
      </dsp:txXfrm>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rSet qsTypeId="urn:microsoft.com/office/officeart/2005/8/quickstyle/simple5"/>
        </dgm:pt>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PhAnim="0" showMasterSp="0">
  <p:cSld name="Title Slide">
    <p:bg>
      <p:bgPr>
        <a:solidFill>
          <a:schemeClr val="bg1"/>
        </a:solidFill>
        <a:effectLst/>
      </p:bgPr>
    </p:bg>
    <p:spTree>
      <p:nvGrpSpPr>
        <p:cNvPr id="1" name=""/>
        <p:cNvGrpSpPr/>
        <p:nvPr/>
      </p:nvGrpSpPr>
      <p:grpSpPr>
        <a:xfrm>
          <a:off x="0" y="0"/>
          <a:ext cx="0" cy="0"/>
          <a:chOff x="0" y="0"/>
          <a:chExt cx="0" cy="0"/>
        </a:xfrm>
      </p:grpSpPr>
      <p:pic>
        <p:nvPicPr>
          <p:cNvPr id="2050" name="Picture 2" descr="关系图"/>
          <p:cNvPicPr>
            <a:picLocks noChangeAspect="1"/>
          </p:cNvPicPr>
          <p:nvPr/>
        </p:nvPicPr>
        <p:blipFill>
          <a:blip r:embed="rId2"/>
          <a:srcRect r="2528" b="10909"/>
          <a:stretch>
            <a:fillRect/>
          </a:stretch>
        </p:blipFill>
        <p:spPr>
          <a:xfrm>
            <a:off x="179388" y="692150"/>
            <a:ext cx="8913812" cy="6110288"/>
          </a:xfrm>
          <a:prstGeom prst="rect">
            <a:avLst/>
          </a:prstGeom>
          <a:noFill/>
          <a:ln w="9525">
            <a:noFill/>
          </a:ln>
        </p:spPr>
      </p:pic>
      <p:sp>
        <p:nvSpPr>
          <p:cNvPr id="10" name="Rectangle 7"/>
          <p:cNvSpPr>
            <a:spLocks noChangeArrowheads="1"/>
          </p:cNvSpPr>
          <p:nvPr/>
        </p:nvSpPr>
        <p:spPr bwMode="auto">
          <a:xfrm>
            <a:off x="1588" y="549275"/>
            <a:ext cx="9144000" cy="1511300"/>
          </a:xfrm>
          <a:prstGeom prst="rect">
            <a:avLst/>
          </a:prstGeom>
          <a:gradFill rotWithShape="0">
            <a:gsLst>
              <a:gs pos="0">
                <a:schemeClr val="bg2">
                  <a:gamma/>
                  <a:tint val="0"/>
                  <a:invGamma/>
                </a:schemeClr>
              </a:gs>
              <a:gs pos="100000">
                <a:schemeClr val="bg2">
                  <a:alpha val="53999"/>
                </a:schemeClr>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smtClean="0">
              <a:ln>
                <a:noFill/>
              </a:ln>
              <a:solidFill>
                <a:schemeClr val="tx1"/>
              </a:solidFill>
              <a:effectLst/>
              <a:uLnTx/>
              <a:uFillTx/>
              <a:latin typeface="Arial" panose="020B0604020202020204" pitchFamily="34" charset="0"/>
              <a:ea typeface="SimSun" panose="02010600030101010101" pitchFamily="2" charset="-122"/>
              <a:cs typeface="+mn-cs"/>
            </a:endParaRPr>
          </a:p>
        </p:txBody>
      </p:sp>
      <p:sp>
        <p:nvSpPr>
          <p:cNvPr id="2051" name="Rectangle 3"/>
          <p:cNvSpPr>
            <a:spLocks noChangeArrowheads="1"/>
          </p:cNvSpPr>
          <p:nvPr>
            <p:ph type="subTitle" idx="1"/>
          </p:nvPr>
        </p:nvSpPr>
        <p:spPr>
          <a:xfrm>
            <a:off x="1908175" y="2492375"/>
            <a:ext cx="5545138" cy="1222375"/>
          </a:xfrm>
        </p:spPr>
        <p:txBody>
          <a:bodyPr anchor="ctr"/>
          <a:lstStyle>
            <a:lvl1pPr marL="0" indent="0" algn="ctr">
              <a:buFontTx/>
              <a:buNone/>
              <a:defRPr/>
            </a:lvl1pPr>
          </a:lstStyle>
          <a:p>
            <a:pPr lvl="0"/>
            <a:r>
              <a:rPr lang="en-US" altLang="zh-CN" noProof="0" smtClean="0"/>
              <a:t>Click to edit Master subtitle style</a:t>
            </a:r>
            <a:endParaRPr lang="en-US" altLang="zh-CN" noProof="0" smtClean="0"/>
          </a:p>
        </p:txBody>
      </p:sp>
      <p:sp>
        <p:nvSpPr>
          <p:cNvPr id="2056" name="Rectangle 8"/>
          <p:cNvSpPr>
            <a:spLocks noChangeArrowheads="1"/>
          </p:cNvSpPr>
          <p:nvPr>
            <p:ph type="ctrTitle"/>
          </p:nvPr>
        </p:nvSpPr>
        <p:spPr>
          <a:xfrm>
            <a:off x="755650" y="620713"/>
            <a:ext cx="7772400" cy="1470025"/>
          </a:xfrm>
        </p:spPr>
        <p:txBody>
          <a:bodyPr/>
          <a:lstStyle>
            <a:lvl1pPr>
              <a:defRPr sz="3600"/>
            </a:lvl1pPr>
          </a:lstStyle>
          <a:p>
            <a:pPr lvl="0"/>
            <a:r>
              <a:rPr lang="en-US" altLang="zh-CN" noProof="0" smtClean="0"/>
              <a:t>Click to edit Master title style</a:t>
            </a:r>
            <a:endParaRPr lang="en-US" altLang="zh-CN" noProof="0" smtClean="0"/>
          </a:p>
        </p:txBody>
      </p:sp>
      <p:sp>
        <p:nvSpPr>
          <p:cNvPr id="11" name="Rectangle 4"/>
          <p:cNvSpPr>
            <a:spLocks noChangeArrowheads="1"/>
          </p:cNvSpPr>
          <p:nvPr>
            <p:ph type="dt" sz="half" idx="2"/>
          </p:nvPr>
        </p:nvSpPr>
        <p:spPr bwMode="auto">
          <a:xfrm>
            <a:off x="457200" y="6245225"/>
            <a:ext cx="21336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C0030BEE-2543-46F9-A189-C72A0BC80014}" type="datetimeFigureOut">
              <a:rPr lang="en-US" smtClean="0"/>
            </a:fld>
            <a:endParaRPr lang="en-US"/>
          </a:p>
        </p:txBody>
      </p:sp>
      <p:sp>
        <p:nvSpPr>
          <p:cNvPr id="12" name="Rectangle 5"/>
          <p:cNvSpPr>
            <a:spLocks noChangeArrowheads="1"/>
          </p:cNvSpPr>
          <p:nvPr>
            <p:ph type="ftr" sz="quarter" idx="3"/>
          </p:nvPr>
        </p:nvSpPr>
        <p:spPr bwMode="auto">
          <a:xfrm>
            <a:off x="3124200" y="6245225"/>
            <a:ext cx="28956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endParaRPr lang="en-US"/>
          </a:p>
        </p:txBody>
      </p:sp>
      <p:sp>
        <p:nvSpPr>
          <p:cNvPr id="13" name="Rectangle 6"/>
          <p:cNvSpPr>
            <a:spLocks noChangeArrowheads="1"/>
          </p:cNvSpPr>
          <p:nvPr>
            <p:ph type="sldNum" sz="quarter" idx="4"/>
          </p:nvPr>
        </p:nvSpPr>
        <p:spPr bwMode="auto">
          <a:xfrm>
            <a:off x="6553200" y="6245225"/>
            <a:ext cx="21336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685AED8E-A941-4721-8FA2-7FCFD5A0062C}" type="slidenum">
              <a:rPr lang="en-US" smtClean="0"/>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ppt_x</p:attrName>
                                        </p:attrNameLst>
                                      </p:cBhvr>
                                      <p:tavLst>
                                        <p:tav tm="0">
                                          <p:val>
                                            <p:strVal val="#ppt_x-.2"/>
                                          </p:val>
                                        </p:tav>
                                        <p:tav tm="100000">
                                          <p:val>
                                            <p:strVal val="#ppt_x"/>
                                          </p:val>
                                        </p:tav>
                                      </p:tavLst>
                                    </p:anim>
                                    <p:anim calcmode="lin" valueType="num">
                                      <p:cBhvr>
                                        <p:cTn id="8" dur="10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Lst>
  </p:timing>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fld id="{C0030BEE-2543-46F9-A189-C72A0BC80014}" type="datetimeFigureOut">
              <a:rPr lang="en-US" smtClean="0"/>
            </a:fld>
            <a:endParaRPr lang="en-US"/>
          </a:p>
        </p:txBody>
      </p:sp>
      <p:sp>
        <p:nvSpPr>
          <p:cNvPr id="5" name="Footer Placeholder 4"/>
          <p:cNvSpPr>
            <a:spLocks noGrp="1"/>
          </p:cNvSpPr>
          <p:nvPr>
            <p:ph type="ftr" sz="quarter" idx="11"/>
          </p:nvPr>
        </p:nvSpPr>
        <p:spPr/>
        <p:txBody>
          <a:bodyPr/>
          <a:p>
            <a:endParaRPr lang="en-US"/>
          </a:p>
        </p:txBody>
      </p:sp>
      <p:sp>
        <p:nvSpPr>
          <p:cNvPr id="6" name="Slide Number Placeholder 5"/>
          <p:cNvSpPr>
            <a:spLocks noGrp="1"/>
          </p:cNvSpPr>
          <p:nvPr>
            <p:ph type="sldNum" sz="quarter" idx="12"/>
          </p:nvPr>
        </p:nvSpPr>
        <p:spPr/>
        <p:txBody>
          <a:bodyPr/>
          <a:p>
            <a:fld id="{685AED8E-A941-4721-8FA2-7FCFD5A0062C}" type="slidenum">
              <a:rPr lang="en-US" smtClean="0"/>
            </a:fld>
            <a:endParaRPr lang="en-US"/>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p>
            <a:fld id="{C0030BEE-2543-46F9-A189-C72A0BC80014}" type="datetimeFigureOut">
              <a:rPr lang="en-US" smtClean="0"/>
            </a:fld>
            <a:endParaRPr lang="en-US"/>
          </a:p>
        </p:txBody>
      </p:sp>
      <p:sp>
        <p:nvSpPr>
          <p:cNvPr id="5" name="Footer Placeholder 4"/>
          <p:cNvSpPr>
            <a:spLocks noGrp="1"/>
          </p:cNvSpPr>
          <p:nvPr>
            <p:ph type="ftr" sz="quarter" idx="11"/>
          </p:nvPr>
        </p:nvSpPr>
        <p:spPr/>
        <p:txBody>
          <a:bodyPr/>
          <a:p>
            <a:endParaRPr lang="en-US"/>
          </a:p>
        </p:txBody>
      </p:sp>
      <p:sp>
        <p:nvSpPr>
          <p:cNvPr id="6" name="Slide Number Placeholder 5"/>
          <p:cNvSpPr>
            <a:spLocks noGrp="1"/>
          </p:cNvSpPr>
          <p:nvPr>
            <p:ph type="sldNum" sz="quarter" idx="12"/>
          </p:nvPr>
        </p:nvSpPr>
        <p:spPr/>
        <p:txBody>
          <a:bodyPr/>
          <a:p>
            <a:fld id="{685AED8E-A941-4721-8FA2-7FCFD5A0062C}" type="slidenum">
              <a:rPr lang="en-US" smtClean="0"/>
            </a:fld>
            <a:endParaRPr lang="en-US"/>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p>
            <a:fld id="{C0030BEE-2543-46F9-A189-C72A0BC80014}" type="datetimeFigureOut">
              <a:rPr lang="en-US" smtClean="0"/>
            </a:fld>
            <a:endParaRPr lang="en-US"/>
          </a:p>
        </p:txBody>
      </p:sp>
      <p:sp>
        <p:nvSpPr>
          <p:cNvPr id="6" name="Footer Placeholder 5"/>
          <p:cNvSpPr>
            <a:spLocks noGrp="1"/>
          </p:cNvSpPr>
          <p:nvPr>
            <p:ph type="ftr" sz="quarter" idx="11"/>
          </p:nvPr>
        </p:nvSpPr>
        <p:spPr/>
        <p:txBody>
          <a:bodyPr/>
          <a:p>
            <a:endParaRPr lang="en-US"/>
          </a:p>
        </p:txBody>
      </p:sp>
      <p:sp>
        <p:nvSpPr>
          <p:cNvPr id="7" name="Slide Number Placeholder 6"/>
          <p:cNvSpPr>
            <a:spLocks noGrp="1"/>
          </p:cNvSpPr>
          <p:nvPr>
            <p:ph type="sldNum" sz="quarter" idx="12"/>
          </p:nvPr>
        </p:nvSpPr>
        <p:spPr/>
        <p:txBody>
          <a:bodyPr/>
          <a:p>
            <a:fld id="{685AED8E-A941-4721-8FA2-7FCFD5A0062C}" type="slidenum">
              <a:rPr lang="en-US" smtClean="0"/>
            </a:fld>
            <a:endParaRPr lang="en-US"/>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p>
            <a:fld id="{C0030BEE-2543-46F9-A189-C72A0BC80014}" type="datetimeFigureOut">
              <a:rPr lang="en-US" smtClean="0"/>
            </a:fld>
            <a:endParaRPr lang="en-US"/>
          </a:p>
        </p:txBody>
      </p:sp>
      <p:sp>
        <p:nvSpPr>
          <p:cNvPr id="8" name="Footer Placeholder 7"/>
          <p:cNvSpPr>
            <a:spLocks noGrp="1"/>
          </p:cNvSpPr>
          <p:nvPr>
            <p:ph type="ftr" sz="quarter" idx="11"/>
          </p:nvPr>
        </p:nvSpPr>
        <p:spPr/>
        <p:txBody>
          <a:bodyPr/>
          <a:p>
            <a:endParaRPr lang="en-US"/>
          </a:p>
        </p:txBody>
      </p:sp>
      <p:sp>
        <p:nvSpPr>
          <p:cNvPr id="9" name="Slide Number Placeholder 8"/>
          <p:cNvSpPr>
            <a:spLocks noGrp="1"/>
          </p:cNvSpPr>
          <p:nvPr>
            <p:ph type="sldNum" sz="quarter" idx="12"/>
          </p:nvPr>
        </p:nvSpPr>
        <p:spPr/>
        <p:txBody>
          <a:bodyPr/>
          <a:p>
            <a:fld id="{685AED8E-A941-4721-8FA2-7FCFD5A0062C}" type="slidenum">
              <a:rPr lang="en-US" smtClean="0"/>
            </a:fld>
            <a:endParaRPr lang="en-US"/>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p>
            <a:fld id="{C0030BEE-2543-46F9-A189-C72A0BC80014}" type="datetimeFigureOut">
              <a:rPr lang="en-US" smtClean="0"/>
            </a:fld>
            <a:endParaRPr lang="en-US"/>
          </a:p>
        </p:txBody>
      </p:sp>
      <p:sp>
        <p:nvSpPr>
          <p:cNvPr id="4" name="Footer Placeholder 3"/>
          <p:cNvSpPr>
            <a:spLocks noGrp="1"/>
          </p:cNvSpPr>
          <p:nvPr>
            <p:ph type="ftr" sz="quarter" idx="11"/>
          </p:nvPr>
        </p:nvSpPr>
        <p:spPr/>
        <p:txBody>
          <a:bodyPr/>
          <a:p>
            <a:endParaRPr lang="en-US"/>
          </a:p>
        </p:txBody>
      </p:sp>
      <p:sp>
        <p:nvSpPr>
          <p:cNvPr id="5" name="Slide Number Placeholder 4"/>
          <p:cNvSpPr>
            <a:spLocks noGrp="1"/>
          </p:cNvSpPr>
          <p:nvPr>
            <p:ph type="sldNum" sz="quarter" idx="12"/>
          </p:nvPr>
        </p:nvSpPr>
        <p:spPr/>
        <p:txBody>
          <a:bodyPr/>
          <a:p>
            <a:fld id="{685AED8E-A941-4721-8FA2-7FCFD5A0062C}" type="slidenum">
              <a:rPr lang="en-US" smtClean="0"/>
            </a:fld>
            <a:endParaRPr lang="en-US"/>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p>
            <a:fld id="{C0030BEE-2543-46F9-A189-C72A0BC80014}" type="datetimeFigureOut">
              <a:rPr lang="en-US" smtClean="0"/>
            </a:fld>
            <a:endParaRPr lang="en-US"/>
          </a:p>
        </p:txBody>
      </p:sp>
      <p:sp>
        <p:nvSpPr>
          <p:cNvPr id="3" name="Footer Placeholder 2"/>
          <p:cNvSpPr>
            <a:spLocks noGrp="1"/>
          </p:cNvSpPr>
          <p:nvPr>
            <p:ph type="ftr" sz="quarter" idx="11"/>
          </p:nvPr>
        </p:nvSpPr>
        <p:spPr/>
        <p:txBody>
          <a:bodyPr/>
          <a:p>
            <a:endParaRPr lang="en-US"/>
          </a:p>
        </p:txBody>
      </p:sp>
      <p:sp>
        <p:nvSpPr>
          <p:cNvPr id="4" name="Slide Number Placeholder 3"/>
          <p:cNvSpPr>
            <a:spLocks noGrp="1"/>
          </p:cNvSpPr>
          <p:nvPr>
            <p:ph type="sldNum" sz="quarter" idx="12"/>
          </p:nvPr>
        </p:nvSpPr>
        <p:spPr/>
        <p:txBody>
          <a:bodyPr/>
          <a:p>
            <a:fld id="{685AED8E-A941-4721-8FA2-7FCFD5A0062C}" type="slidenum">
              <a:rPr lang="en-US" smtClean="0"/>
            </a:fld>
            <a:endParaRPr lang="en-US"/>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p>
            <a:fld id="{C0030BEE-2543-46F9-A189-C72A0BC80014}" type="datetimeFigureOut">
              <a:rPr lang="en-US" smtClean="0"/>
            </a:fld>
            <a:endParaRPr lang="en-US"/>
          </a:p>
        </p:txBody>
      </p:sp>
      <p:sp>
        <p:nvSpPr>
          <p:cNvPr id="6" name="Footer Placeholder 5"/>
          <p:cNvSpPr>
            <a:spLocks noGrp="1"/>
          </p:cNvSpPr>
          <p:nvPr>
            <p:ph type="ftr" sz="quarter" idx="11"/>
          </p:nvPr>
        </p:nvSpPr>
        <p:spPr/>
        <p:txBody>
          <a:bodyPr/>
          <a:p>
            <a:endParaRPr lang="en-US"/>
          </a:p>
        </p:txBody>
      </p:sp>
      <p:sp>
        <p:nvSpPr>
          <p:cNvPr id="7" name="Slide Number Placeholder 6"/>
          <p:cNvSpPr>
            <a:spLocks noGrp="1"/>
          </p:cNvSpPr>
          <p:nvPr>
            <p:ph type="sldNum" sz="quarter" idx="12"/>
          </p:nvPr>
        </p:nvSpPr>
        <p:spPr/>
        <p:txBody>
          <a:bodyPr/>
          <a:p>
            <a:fld id="{685AED8E-A941-4721-8FA2-7FCFD5A0062C}" type="slidenum">
              <a:rPr lang="en-US" smtClean="0"/>
            </a:fld>
            <a:endParaRPr lang="en-US"/>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Tx/>
              <a:buSzTx/>
              <a:buFontTx/>
              <a:buNone/>
              <a:defRPr/>
            </a:pPr>
            <a:endParaRPr kumimoji="0" lang="en-US" sz="3200" b="0" i="0" u="none" strike="noStrike" kern="120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p>
            <a:fld id="{C0030BEE-2543-46F9-A189-C72A0BC80014}" type="datetimeFigureOut">
              <a:rPr lang="en-US" smtClean="0"/>
            </a:fld>
            <a:endParaRPr lang="en-US"/>
          </a:p>
        </p:txBody>
      </p:sp>
      <p:sp>
        <p:nvSpPr>
          <p:cNvPr id="6" name="Footer Placeholder 5"/>
          <p:cNvSpPr>
            <a:spLocks noGrp="1"/>
          </p:cNvSpPr>
          <p:nvPr>
            <p:ph type="ftr" sz="quarter" idx="11"/>
          </p:nvPr>
        </p:nvSpPr>
        <p:spPr/>
        <p:txBody>
          <a:bodyPr/>
          <a:p>
            <a:endParaRPr lang="en-US"/>
          </a:p>
        </p:txBody>
      </p:sp>
      <p:sp>
        <p:nvSpPr>
          <p:cNvPr id="7" name="Slide Number Placeholder 6"/>
          <p:cNvSpPr>
            <a:spLocks noGrp="1"/>
          </p:cNvSpPr>
          <p:nvPr>
            <p:ph type="sldNum" sz="quarter" idx="12"/>
          </p:nvPr>
        </p:nvSpPr>
        <p:spPr/>
        <p:txBody>
          <a:bodyPr/>
          <a:p>
            <a:fld id="{685AED8E-A941-4721-8FA2-7FCFD5A0062C}" type="slidenum">
              <a:rPr lang="en-US" smtClean="0"/>
            </a:fld>
            <a:endParaRPr lang="en-US"/>
          </a:p>
        </p:txBody>
      </p:sp>
    </p:spTree>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fld id="{C0030BEE-2543-46F9-A189-C72A0BC80014}" type="datetimeFigureOut">
              <a:rPr lang="en-US" smtClean="0"/>
            </a:fld>
            <a:endParaRPr lang="en-US"/>
          </a:p>
        </p:txBody>
      </p:sp>
      <p:sp>
        <p:nvSpPr>
          <p:cNvPr id="5" name="Footer Placeholder 4"/>
          <p:cNvSpPr>
            <a:spLocks noGrp="1"/>
          </p:cNvSpPr>
          <p:nvPr>
            <p:ph type="ftr" sz="quarter" idx="11"/>
          </p:nvPr>
        </p:nvSpPr>
        <p:spPr/>
        <p:txBody>
          <a:bodyPr/>
          <a:p>
            <a:endParaRPr lang="en-US"/>
          </a:p>
        </p:txBody>
      </p:sp>
      <p:sp>
        <p:nvSpPr>
          <p:cNvPr id="6" name="Slide Number Placeholder 5"/>
          <p:cNvSpPr>
            <a:spLocks noGrp="1"/>
          </p:cNvSpPr>
          <p:nvPr>
            <p:ph type="sldNum" sz="quarter" idx="12"/>
          </p:nvPr>
        </p:nvSpPr>
        <p:spPr/>
        <p:txBody>
          <a:bodyPr/>
          <a:p>
            <a:fld id="{685AED8E-A941-4721-8FA2-7FCFD5A0062C}" type="slidenum">
              <a:rPr lang="en-US" smtClean="0"/>
            </a:fld>
            <a:endParaRPr lang="en-US"/>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fld id="{C0030BEE-2543-46F9-A189-C72A0BC80014}" type="datetimeFigureOut">
              <a:rPr lang="en-US" smtClean="0"/>
            </a:fld>
            <a:endParaRPr lang="en-US"/>
          </a:p>
        </p:txBody>
      </p:sp>
      <p:sp>
        <p:nvSpPr>
          <p:cNvPr id="5" name="Footer Placeholder 4"/>
          <p:cNvSpPr>
            <a:spLocks noGrp="1"/>
          </p:cNvSpPr>
          <p:nvPr>
            <p:ph type="ftr" sz="quarter" idx="11"/>
          </p:nvPr>
        </p:nvSpPr>
        <p:spPr/>
        <p:txBody>
          <a:bodyPr/>
          <a:p>
            <a:endParaRPr lang="en-US"/>
          </a:p>
        </p:txBody>
      </p:sp>
      <p:sp>
        <p:nvSpPr>
          <p:cNvPr id="6" name="Slide Number Placeholder 5"/>
          <p:cNvSpPr>
            <a:spLocks noGrp="1"/>
          </p:cNvSpPr>
          <p:nvPr>
            <p:ph type="sldNum" sz="quarter" idx="12"/>
          </p:nvPr>
        </p:nvSpPr>
        <p:spPr/>
        <p:txBody>
          <a:bodyPr/>
          <a:p>
            <a:fld id="{685AED8E-A941-4721-8FA2-7FCFD5A0062C}" type="slidenum">
              <a:rPr lang="en-US" smtClean="0"/>
            </a:fld>
            <a:endParaRPr lang="en-US"/>
          </a:p>
        </p:txBody>
      </p:sp>
    </p:spTree>
  </p:cSld>
  <p:clrMapOvr>
    <a:masterClrMapping/>
  </p:clrMapOvr>
  <p:hf sldNum="0" hdr="0" ftr="0" dt="0"/>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Rectangle 2"/>
          <p:cNvSpPr>
            <a:spLocks noChangeArrowheads="1"/>
          </p:cNvSpPr>
          <p:nvPr/>
        </p:nvSpPr>
        <p:spPr bwMode="auto">
          <a:xfrm>
            <a:off x="1588" y="333375"/>
            <a:ext cx="9144000" cy="1009650"/>
          </a:xfrm>
          <a:prstGeom prst="rect">
            <a:avLst/>
          </a:prstGeom>
          <a:gradFill rotWithShape="0">
            <a:gsLst>
              <a:gs pos="0">
                <a:schemeClr val="bg2">
                  <a:gamma/>
                  <a:tint val="0"/>
                  <a:invGamma/>
                </a:schemeClr>
              </a:gs>
              <a:gs pos="100000">
                <a:schemeClr val="bg2">
                  <a:alpha val="53999"/>
                </a:schemeClr>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smtClean="0">
              <a:ln>
                <a:noFill/>
              </a:ln>
              <a:solidFill>
                <a:schemeClr val="tx1"/>
              </a:solidFill>
              <a:effectLst/>
              <a:uLnTx/>
              <a:uFillTx/>
              <a:latin typeface="Arial" panose="020B0604020202020204" pitchFamily="34" charset="0"/>
              <a:ea typeface="SimSun" panose="02010600030101010101" pitchFamily="2" charset="-122"/>
              <a:cs typeface="+mn-cs"/>
            </a:endParaRPr>
          </a:p>
        </p:txBody>
      </p:sp>
      <p:pic>
        <p:nvPicPr>
          <p:cNvPr id="1027" name="Picture 3" descr="关系图"/>
          <p:cNvPicPr>
            <a:picLocks noChangeAspect="1"/>
          </p:cNvPicPr>
          <p:nvPr/>
        </p:nvPicPr>
        <p:blipFill>
          <a:blip r:embed="rId12"/>
          <a:srcRect t="1094" r="8122" b="13318"/>
          <a:stretch>
            <a:fillRect/>
          </a:stretch>
        </p:blipFill>
        <p:spPr>
          <a:xfrm>
            <a:off x="5797550" y="4438650"/>
            <a:ext cx="3340100" cy="2333625"/>
          </a:xfrm>
          <a:prstGeom prst="rect">
            <a:avLst/>
          </a:prstGeom>
          <a:noFill/>
          <a:ln w="9525">
            <a:noFill/>
          </a:ln>
        </p:spPr>
      </p:pic>
      <p:sp>
        <p:nvSpPr>
          <p:cNvPr id="1028" name="Rectangle 4"/>
          <p:cNvSpPr/>
          <p:nvPr>
            <p:ph type="title"/>
          </p:nvPr>
        </p:nvSpPr>
        <p:spPr>
          <a:xfrm>
            <a:off x="457200" y="274638"/>
            <a:ext cx="8229600" cy="1143000"/>
          </a:xfrm>
          <a:prstGeom prst="rect">
            <a:avLst/>
          </a:prstGeom>
          <a:noFill/>
          <a:ln w="9525">
            <a:noFill/>
          </a:ln>
        </p:spPr>
        <p:txBody>
          <a:bodyPr anchor="ctr" anchorCtr="0"/>
          <a:p>
            <a:pPr lvl="0"/>
            <a:r>
              <a:rPr lang="en-US" altLang="zh-CN" dirty="0"/>
              <a:t>Click to edit Master title style</a:t>
            </a:r>
            <a:endParaRPr lang="en-US" altLang="zh-CN" dirty="0"/>
          </a:p>
        </p:txBody>
      </p:sp>
      <p:sp>
        <p:nvSpPr>
          <p:cNvPr id="1029" name="Rectangle 5"/>
          <p:cNvSpPr/>
          <p:nvPr>
            <p:ph type="body" idx="1"/>
          </p:nvPr>
        </p:nvSpPr>
        <p:spPr>
          <a:xfrm>
            <a:off x="457200" y="1600200"/>
            <a:ext cx="8229600" cy="4525963"/>
          </a:xfrm>
          <a:prstGeom prst="rect">
            <a:avLst/>
          </a:prstGeom>
          <a:noFill/>
          <a:ln w="9525">
            <a:noFill/>
          </a:ln>
        </p:spPr>
        <p:txBody>
          <a:bodyPr/>
          <a:p>
            <a:pPr lvl="0"/>
            <a:r>
              <a:rPr lang="en-US" altLang="zh-CN" dirty="0"/>
              <a:t>Click to edit Master text styles</a:t>
            </a:r>
            <a:endParaRPr lang="en-US" altLang="zh-CN" dirty="0"/>
          </a:p>
          <a:p>
            <a:pPr lvl="1"/>
            <a:r>
              <a:rPr lang="en-US" altLang="zh-CN" dirty="0"/>
              <a:t>Second level</a:t>
            </a:r>
            <a:endParaRPr lang="en-US" altLang="zh-CN" dirty="0"/>
          </a:p>
          <a:p>
            <a:pPr lvl="2"/>
            <a:r>
              <a:rPr lang="en-US" altLang="zh-CN" dirty="0"/>
              <a:t>Third level</a:t>
            </a:r>
            <a:endParaRPr lang="en-US" altLang="zh-CN" dirty="0"/>
          </a:p>
          <a:p>
            <a:pPr lvl="3"/>
            <a:r>
              <a:rPr lang="en-US" altLang="zh-CN" dirty="0"/>
              <a:t>Fourth level</a:t>
            </a:r>
            <a:endParaRPr lang="en-US" altLang="zh-CN" dirty="0"/>
          </a:p>
          <a:p>
            <a:pPr lvl="4"/>
            <a:r>
              <a:rPr lang="en-US" altLang="zh-CN" dirty="0"/>
              <a:t>Fifth level</a:t>
            </a:r>
            <a:endParaRPr lang="en-US" altLang="zh-CN" dirty="0"/>
          </a:p>
        </p:txBody>
      </p:sp>
      <p:sp>
        <p:nvSpPr>
          <p:cNvPr id="1030" name="Rectangle 6"/>
          <p:cNvSpPr>
            <a:spLocks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a:lvl1pPr>
          </a:lstStyle>
          <a:p>
            <a:fld id="{C0030BEE-2543-46F9-A189-C72A0BC80014}" type="datetimeFigureOut">
              <a:rPr lang="en-US" smtClean="0"/>
            </a:fld>
            <a:endParaRPr lang="en-US"/>
          </a:p>
        </p:txBody>
      </p:sp>
      <p:sp>
        <p:nvSpPr>
          <p:cNvPr id="1031" name="Rectangle 7"/>
          <p:cNvSpPr>
            <a:spLocks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a:lvl1pPr>
          </a:lstStyle>
          <a:p>
            <a:endParaRPr lang="en-US"/>
          </a:p>
        </p:txBody>
      </p:sp>
      <p:sp>
        <p:nvSpPr>
          <p:cNvPr id="1032" name="Rectangle 8"/>
          <p:cNvSpPr>
            <a:spLocks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a:lvl1pPr>
          </a:lstStyle>
          <a:p>
            <a:fld id="{685AED8E-A941-4721-8FA2-7FCFD5A0062C}"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ppt_x</p:attrName>
                                        </p:attrNameLst>
                                      </p:cBhvr>
                                      <p:tavLst>
                                        <p:tav tm="0">
                                          <p:val>
                                            <p:strVal val="#ppt_x-.2"/>
                                          </p:val>
                                        </p:tav>
                                        <p:tav tm="100000">
                                          <p:val>
                                            <p:strVal val="#ppt_x"/>
                                          </p:val>
                                        </p:tav>
                                      </p:tavLst>
                                    </p:anim>
                                    <p:anim calcmode="lin" valueType="num">
                                      <p:cBhvr>
                                        <p:cTn id="8" dur="1000" fill="hold"/>
                                        <p:tgtEl>
                                          <p:spTgt spid="1026"/>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26"/>
                                        </p:tgtEl>
                                      </p:cBhvr>
                                    </p:animEffect>
                                  </p:childTnLst>
                                </p:cTn>
                              </p:par>
                              <p:par>
                                <p:cTn id="10" presetID="29" presetClass="entr" presetSubtype="0" fill="hold" grpId="0" nodeType="withEffect">
                                  <p:stCondLst>
                                    <p:cond delay="0"/>
                                  </p:stCondLst>
                                  <p:childTnLst>
                                    <p:set>
                                      <p:cBhvr>
                                        <p:cTn id="11" dur="1" fill="hold">
                                          <p:stCondLst>
                                            <p:cond delay="0"/>
                                          </p:stCondLst>
                                        </p:cTn>
                                        <p:tgtEl>
                                          <p:spTgt spid="1028"/>
                                        </p:tgtEl>
                                        <p:attrNameLst>
                                          <p:attrName>style.visibility</p:attrName>
                                        </p:attrNameLst>
                                      </p:cBhvr>
                                      <p:to>
                                        <p:strVal val="visible"/>
                                      </p:to>
                                    </p:set>
                                    <p:anim calcmode="lin" valueType="num">
                                      <p:cBhvr>
                                        <p:cTn id="12" dur="1000" fill="hold"/>
                                        <p:tgtEl>
                                          <p:spTgt spid="1028"/>
                                        </p:tgtEl>
                                        <p:attrNameLst>
                                          <p:attrName>ppt_x</p:attrName>
                                        </p:attrNameLst>
                                      </p:cBhvr>
                                      <p:tavLst>
                                        <p:tav tm="0">
                                          <p:val>
                                            <p:strVal val="#ppt_x-.2"/>
                                          </p:val>
                                        </p:tav>
                                        <p:tav tm="100000">
                                          <p:val>
                                            <p:strVal val="#ppt_x"/>
                                          </p:val>
                                        </p:tav>
                                      </p:tavLst>
                                    </p:anim>
                                    <p:anim calcmode="lin" valueType="num">
                                      <p:cBhvr>
                                        <p:cTn id="13" dur="1000" fill="hold"/>
                                        <p:tgtEl>
                                          <p:spTgt spid="1028"/>
                                        </p:tgtEl>
                                        <p:attrNameLst>
                                          <p:attrName>ppt_y</p:attrName>
                                        </p:attrNameLst>
                                      </p:cBhvr>
                                      <p:tavLst>
                                        <p:tav tm="0">
                                          <p:val>
                                            <p:strVal val="#ppt_y"/>
                                          </p:val>
                                        </p:tav>
                                        <p:tav tm="100000">
                                          <p:val>
                                            <p:strVal val="#ppt_y"/>
                                          </p:val>
                                        </p:tav>
                                      </p:tavLst>
                                    </p:anim>
                                    <p:animEffect transition="in" filter="wipe(right)" prLst="gradientSize: 0.1">
                                      <p:cBhvr>
                                        <p:cTn id="14" dur="1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bldLvl="0" animBg="1"/>
      <p:bldP spid="1028" grpId="0" bldLvl="0"/>
    </p:bldLst>
  </p:timing>
  <p:hf sldNum="0" hdr="0" ftr="0" dt="0"/>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ea typeface="SimSun" panose="02010600030101010101" pitchFamily="2" charset="-122"/>
        </a:defRPr>
      </a:lvl2pPr>
      <a:lvl3pPr algn="ctr" rtl="0" fontAlgn="base">
        <a:spcBef>
          <a:spcPct val="0"/>
        </a:spcBef>
        <a:spcAft>
          <a:spcPct val="0"/>
        </a:spcAft>
        <a:defRPr sz="4400">
          <a:solidFill>
            <a:schemeClr val="tx2"/>
          </a:solidFill>
          <a:latin typeface="Arial" panose="020B0604020202020204" pitchFamily="34" charset="0"/>
          <a:ea typeface="SimSun" panose="02010600030101010101" pitchFamily="2" charset="-122"/>
        </a:defRPr>
      </a:lvl3pPr>
      <a:lvl4pPr algn="ctr" rtl="0" fontAlgn="base">
        <a:spcBef>
          <a:spcPct val="0"/>
        </a:spcBef>
        <a:spcAft>
          <a:spcPct val="0"/>
        </a:spcAft>
        <a:defRPr sz="4400">
          <a:solidFill>
            <a:schemeClr val="tx2"/>
          </a:solidFill>
          <a:latin typeface="Arial" panose="020B0604020202020204" pitchFamily="34" charset="0"/>
          <a:ea typeface="SimSun" panose="02010600030101010101" pitchFamily="2" charset="-122"/>
        </a:defRPr>
      </a:lvl4pPr>
      <a:lvl5pPr algn="ctr" rtl="0" fontAlgn="base">
        <a:spcBef>
          <a:spcPct val="0"/>
        </a:spcBef>
        <a:spcAft>
          <a:spcPct val="0"/>
        </a:spcAft>
        <a:defRPr sz="4400">
          <a:solidFill>
            <a:schemeClr val="tx2"/>
          </a:solidFill>
          <a:latin typeface="Arial" panose="020B0604020202020204" pitchFamily="34" charset="0"/>
          <a:ea typeface="SimSun"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SimSun"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SimSun"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SimSun"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SimSun" panose="02010600030101010101" pitchFamily="2" charset="-122"/>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microsoft.com/office/2007/relationships/diagramDrawing" Target="../diagrams/drawing1.xml"/><Relationship Id="rId4" Type="http://schemas.openxmlformats.org/officeDocument/2006/relationships/diagramColors" Target="../diagrams/colors1.xml"/><Relationship Id="rId3" Type="http://schemas.openxmlformats.org/officeDocument/2006/relationships/diagramQuickStyle" Target="../diagrams/quickStyle1.xml"/><Relationship Id="rId2" Type="http://schemas.openxmlformats.org/officeDocument/2006/relationships/diagramLayout" Target="../diagrams/layout1.xml"/><Relationship Id="rId1" Type="http://schemas.openxmlformats.org/officeDocument/2006/relationships/diagramData" Target="../diagrams/data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752600" y="1447800"/>
          <a:ext cx="5638800" cy="3055937"/>
        </p:xfrm>
        <a:graphic>
          <a:graphicData uri="http://schemas.openxmlformats.org/drawingml/2006/table">
            <a:tbl>
              <a:tblPr>
                <a:tableStyleId>{5940675A-B579-460E-94D1-54222C63F5DA}</a:tableStyleId>
              </a:tblPr>
              <a:tblGrid>
                <a:gridCol w="5638800"/>
              </a:tblGrid>
              <a:tr h="3055937">
                <a:tc>
                  <a:txBody>
                    <a:bodyPr/>
                    <a:lstStyle/>
                    <a:p>
                      <a:pPr marL="0" marR="0" algn="ctr">
                        <a:lnSpc>
                          <a:spcPct val="150000"/>
                        </a:lnSpc>
                        <a:spcBef>
                          <a:spcPts val="0"/>
                        </a:spcBef>
                        <a:spcAft>
                          <a:spcPts val="0"/>
                        </a:spcAft>
                      </a:pPr>
                      <a:r>
                        <a:rPr lang="en-US" sz="2400" b="1" dirty="0">
                          <a:latin typeface="Palatino Linotype" panose="02040502050505030304" pitchFamily="18" charset="0"/>
                        </a:rPr>
                        <a:t>Trauma and Trauma Therapy</a:t>
                      </a:r>
                      <a:endParaRPr lang="en-US" sz="1600" b="1" dirty="0">
                        <a:latin typeface="Palatino Linotype" panose="02040502050505030304" pitchFamily="18" charset="0"/>
                      </a:endParaRPr>
                    </a:p>
                    <a:p>
                      <a:pPr marL="0" marR="0" algn="ctr">
                        <a:lnSpc>
                          <a:spcPct val="115000"/>
                        </a:lnSpc>
                        <a:spcBef>
                          <a:spcPts val="0"/>
                        </a:spcBef>
                        <a:spcAft>
                          <a:spcPts val="1000"/>
                        </a:spcAft>
                      </a:pPr>
                      <a:r>
                        <a:rPr lang="en-US" sz="2400" b="1" dirty="0">
                          <a:latin typeface="Palatino Linotype" panose="02040502050505030304" pitchFamily="18" charset="0"/>
                        </a:rPr>
                        <a:t>Lecture 11</a:t>
                      </a:r>
                      <a:endParaRPr lang="en-US" sz="2000" b="1" dirty="0">
                        <a:latin typeface="Palatino Linotype" panose="02040502050505030304" pitchFamily="18" charset="0"/>
                      </a:endParaRPr>
                    </a:p>
                    <a:p>
                      <a:pPr marL="0" marR="0" algn="ctr">
                        <a:lnSpc>
                          <a:spcPct val="115000"/>
                        </a:lnSpc>
                        <a:spcBef>
                          <a:spcPts val="0"/>
                        </a:spcBef>
                        <a:spcAft>
                          <a:spcPts val="1000"/>
                        </a:spcAft>
                      </a:pPr>
                      <a:r>
                        <a:rPr lang="en-US" sz="2400" b="1" dirty="0">
                          <a:latin typeface="Palatino Linotype" panose="02040502050505030304" pitchFamily="18" charset="0"/>
                        </a:rPr>
                        <a:t>Human Validation Process Model in Trauma Counseling</a:t>
                      </a:r>
                      <a:endParaRPr lang="en-US" sz="2000" b="1" dirty="0">
                        <a:latin typeface="Palatino Linotype" panose="02040502050505030304" pitchFamily="18" charset="0"/>
                      </a:endParaRPr>
                    </a:p>
                    <a:p>
                      <a:pPr marL="0" marR="0" algn="ctr">
                        <a:lnSpc>
                          <a:spcPct val="115000"/>
                        </a:lnSpc>
                        <a:spcBef>
                          <a:spcPts val="0"/>
                        </a:spcBef>
                        <a:spcAft>
                          <a:spcPts val="1000"/>
                        </a:spcAft>
                      </a:pPr>
                      <a:r>
                        <a:rPr lang="en-US" sz="2400" b="1" dirty="0">
                          <a:latin typeface="Palatino Linotype" panose="02040502050505030304" pitchFamily="18" charset="0"/>
                        </a:rPr>
                        <a:t>Susan Gitau (PhD)</a:t>
                      </a:r>
                      <a:endParaRPr lang="en-US" sz="2000" b="1" dirty="0">
                        <a:latin typeface="Palatino Linotype" panose="02040502050505030304" pitchFamily="18" charset="0"/>
                        <a:ea typeface="Calibri" panose="020F0502020204030204"/>
                        <a:cs typeface="Times New Roman" panose="02020603050405020304"/>
                      </a:endParaRPr>
                    </a:p>
                  </a:txBody>
                  <a:tcPr marL="68580" marR="68580" marT="0" marB="0"/>
                </a:tc>
              </a:tr>
            </a:tbl>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Palatino Linotype" panose="02040502050505030304" pitchFamily="18" charset="0"/>
              </a:rPr>
              <a:t>Introduction</a:t>
            </a:r>
            <a:endParaRPr lang="en-US" dirty="0">
              <a:latin typeface="Palatino Linotype" panose="02040502050505030304" pitchFamily="18" charset="0"/>
            </a:endParaRPr>
          </a:p>
        </p:txBody>
      </p:sp>
      <p:sp>
        <p:nvSpPr>
          <p:cNvPr id="3" name="Content Placeholder 2"/>
          <p:cNvSpPr>
            <a:spLocks noGrp="1"/>
          </p:cNvSpPr>
          <p:nvPr>
            <p:ph idx="1"/>
          </p:nvPr>
        </p:nvSpPr>
        <p:spPr/>
        <p:txBody>
          <a:bodyPr>
            <a:normAutofit fontScale="55000" lnSpcReduction="20000"/>
          </a:bodyPr>
          <a:lstStyle/>
          <a:p>
            <a:pPr marL="0" indent="0">
              <a:lnSpc>
                <a:spcPct val="170000"/>
              </a:lnSpc>
              <a:buNone/>
            </a:pPr>
            <a:r>
              <a:rPr lang="en-US" dirty="0" smtClean="0">
                <a:latin typeface="Palatino Linotype" panose="02040502050505030304" pitchFamily="18" charset="0"/>
              </a:rPr>
              <a:t>Human </a:t>
            </a:r>
            <a:r>
              <a:rPr lang="en-US" dirty="0">
                <a:latin typeface="Palatino Linotype" panose="02040502050505030304" pitchFamily="18" charset="0"/>
              </a:rPr>
              <a:t>Validation Process model started as </a:t>
            </a:r>
            <a:r>
              <a:rPr lang="en-US" dirty="0" err="1" smtClean="0">
                <a:latin typeface="Palatino Linotype" panose="02040502050505030304" pitchFamily="18" charset="0"/>
              </a:rPr>
              <a:t>Satir’s</a:t>
            </a:r>
            <a:r>
              <a:rPr lang="en-US" dirty="0" smtClean="0">
                <a:latin typeface="Palatino Linotype" panose="02040502050505030304" pitchFamily="18" charset="0"/>
              </a:rPr>
              <a:t> family </a:t>
            </a:r>
            <a:r>
              <a:rPr lang="en-US" dirty="0">
                <a:latin typeface="Palatino Linotype" panose="02040502050505030304" pitchFamily="18" charset="0"/>
              </a:rPr>
              <a:t>therapy </a:t>
            </a:r>
            <a:r>
              <a:rPr lang="en-US" dirty="0" smtClean="0">
                <a:latin typeface="Palatino Linotype" panose="02040502050505030304" pitchFamily="18" charset="0"/>
              </a:rPr>
              <a:t>advanced to </a:t>
            </a:r>
            <a:r>
              <a:rPr lang="en-GB" dirty="0" err="1">
                <a:latin typeface="Palatino Linotype" panose="02040502050505030304" pitchFamily="18" charset="0"/>
              </a:rPr>
              <a:t>Satir</a:t>
            </a:r>
            <a:r>
              <a:rPr lang="en-GB" dirty="0">
                <a:latin typeface="Palatino Linotype" panose="02040502050505030304" pitchFamily="18" charset="0"/>
              </a:rPr>
              <a:t> Transformational Systemic Therapy (STST)</a:t>
            </a:r>
            <a:r>
              <a:rPr lang="en-US" dirty="0">
                <a:latin typeface="Palatino Linotype" panose="02040502050505030304" pitchFamily="18" charset="0"/>
              </a:rPr>
              <a:t> and</a:t>
            </a:r>
            <a:r>
              <a:rPr lang="en-GB" dirty="0">
                <a:latin typeface="Palatino Linotype" panose="02040502050505030304" pitchFamily="18" charset="0"/>
              </a:rPr>
              <a:t> was designed to improve relationships and communication within the family structure by addressing a person’s actions, emotions, and perceptions as they relate to that person’s dynamic within the family unit.</a:t>
            </a:r>
            <a:r>
              <a:rPr lang="en-US" dirty="0">
                <a:latin typeface="Palatino Linotype" panose="02040502050505030304" pitchFamily="18" charset="0"/>
              </a:rPr>
              <a:t> </a:t>
            </a:r>
            <a:endParaRPr lang="en-US" dirty="0">
              <a:latin typeface="Palatino Linotype" panose="02040502050505030304" pitchFamily="18" charset="0"/>
            </a:endParaRPr>
          </a:p>
          <a:p>
            <a:pPr marL="0" indent="0">
              <a:lnSpc>
                <a:spcPct val="170000"/>
              </a:lnSpc>
              <a:buNone/>
            </a:pPr>
            <a:r>
              <a:rPr lang="en-US" dirty="0">
                <a:latin typeface="Palatino Linotype" panose="02040502050505030304" pitchFamily="18" charset="0"/>
              </a:rPr>
              <a:t>People seeking therapy</a:t>
            </a:r>
            <a:r>
              <a:rPr lang="en-GB" dirty="0">
                <a:latin typeface="Palatino Linotype" panose="02040502050505030304" pitchFamily="18" charset="0"/>
              </a:rPr>
              <a:t> may find STST to be beneficial, as therapists trained in the approach can often help them work through pas</a:t>
            </a:r>
            <a:r>
              <a:rPr lang="en-US" dirty="0">
                <a:latin typeface="Palatino Linotype" panose="02040502050505030304" pitchFamily="18" charset="0"/>
              </a:rPr>
              <a:t>t trauma </a:t>
            </a:r>
            <a:r>
              <a:rPr lang="en-GB" dirty="0">
                <a:latin typeface="Palatino Linotype" panose="02040502050505030304" pitchFamily="18" charset="0"/>
              </a:rPr>
              <a:t>and develop a greater sense of harmony, oneness, and inner peace</a:t>
            </a:r>
            <a:r>
              <a:rPr lang="en-US" dirty="0">
                <a:latin typeface="Palatino Linotype" panose="02040502050505030304" pitchFamily="18" charset="0"/>
              </a:rPr>
              <a:t>. In this lecture, we shall look at how HVPM model can apply in trauma therapy.</a:t>
            </a:r>
            <a:endParaRPr lang="en-US" dirty="0">
              <a:latin typeface="Palatino Linotype" panose="0204050205050503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a:latin typeface="Palatino Linotype" panose="02040502050505030304" pitchFamily="18" charset="0"/>
              </a:rPr>
              <a:t>Expected Learning </a:t>
            </a:r>
            <a:r>
              <a:rPr lang="en-US" sz="3200" b="1" dirty="0" smtClean="0">
                <a:latin typeface="Palatino Linotype" panose="02040502050505030304" pitchFamily="18" charset="0"/>
              </a:rPr>
              <a:t>Outcomes</a:t>
            </a:r>
            <a:endParaRPr lang="en-US" sz="3200" dirty="0">
              <a:latin typeface="Palatino Linotype" panose="02040502050505030304" pitchFamily="18" charset="0"/>
            </a:endParaRPr>
          </a:p>
        </p:txBody>
      </p:sp>
      <p:sp>
        <p:nvSpPr>
          <p:cNvPr id="3" name="Content Placeholder 2"/>
          <p:cNvSpPr>
            <a:spLocks noGrp="1"/>
          </p:cNvSpPr>
          <p:nvPr>
            <p:ph idx="1"/>
          </p:nvPr>
        </p:nvSpPr>
        <p:spPr/>
        <p:txBody>
          <a:bodyPr>
            <a:normAutofit lnSpcReduction="10000"/>
          </a:bodyPr>
          <a:lstStyle/>
          <a:p>
            <a:pPr>
              <a:lnSpc>
                <a:spcPct val="150000"/>
              </a:lnSpc>
              <a:buNone/>
            </a:pPr>
            <a:r>
              <a:rPr lang="en-GB" dirty="0">
                <a:latin typeface="Palatino Linotype" panose="02040502050505030304" pitchFamily="18" charset="0"/>
              </a:rPr>
              <a:t>At the end of this lecture, you will be able to:</a:t>
            </a:r>
            <a:endParaRPr lang="en-US" dirty="0">
              <a:latin typeface="Palatino Linotype" panose="02040502050505030304" pitchFamily="18" charset="0"/>
            </a:endParaRPr>
          </a:p>
          <a:p>
            <a:pPr marL="571500" lvl="0" indent="-571500">
              <a:lnSpc>
                <a:spcPct val="150000"/>
              </a:lnSpc>
              <a:buFont typeface="+mj-lt"/>
              <a:buAutoNum type="romanLcPeriod"/>
            </a:pPr>
            <a:r>
              <a:rPr lang="en-US" dirty="0">
                <a:latin typeface="Palatino Linotype" panose="02040502050505030304" pitchFamily="18" charset="0"/>
              </a:rPr>
              <a:t>Explain human validation process model </a:t>
            </a:r>
            <a:endParaRPr lang="en-US" dirty="0">
              <a:latin typeface="Palatino Linotype" panose="02040502050505030304" pitchFamily="18" charset="0"/>
            </a:endParaRPr>
          </a:p>
          <a:p>
            <a:pPr marL="571500" lvl="0" indent="-571500">
              <a:lnSpc>
                <a:spcPct val="150000"/>
              </a:lnSpc>
              <a:buFont typeface="+mj-lt"/>
              <a:buAutoNum type="romanLcPeriod"/>
            </a:pPr>
            <a:r>
              <a:rPr lang="en-US" dirty="0">
                <a:latin typeface="Palatino Linotype" panose="02040502050505030304" pitchFamily="18" charset="0"/>
              </a:rPr>
              <a:t>Describe the stages of adapted HVPM</a:t>
            </a:r>
            <a:endParaRPr lang="en-US" dirty="0">
              <a:latin typeface="Palatino Linotype" panose="02040502050505030304" pitchFamily="18" charset="0"/>
            </a:endParaRPr>
          </a:p>
          <a:p>
            <a:pPr marL="571500" lvl="0" indent="-571500">
              <a:lnSpc>
                <a:spcPct val="150000"/>
              </a:lnSpc>
              <a:buFont typeface="+mj-lt"/>
              <a:buAutoNum type="romanLcPeriod"/>
            </a:pPr>
            <a:r>
              <a:rPr lang="en-US" dirty="0">
                <a:latin typeface="Palatino Linotype" panose="02040502050505030304" pitchFamily="18" charset="0"/>
              </a:rPr>
              <a:t>Apply human validation process model in trauma counseling</a:t>
            </a:r>
            <a:endParaRPr lang="en-US" dirty="0">
              <a:latin typeface="Palatino Linotype" panose="02040502050505030304" pitchFamily="18" charset="0"/>
            </a:endParaRPr>
          </a:p>
          <a:p>
            <a:pPr>
              <a:lnSpc>
                <a:spcPct val="150000"/>
              </a:lnSpc>
              <a:buNone/>
            </a:pPr>
            <a:endParaRPr lang="en-US" dirty="0">
              <a:latin typeface="Palatino Linotype" panose="0204050205050503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Palatino Linotype" panose="02040502050505030304" pitchFamily="18" charset="0"/>
              </a:rPr>
              <a:t>History of HVPM</a:t>
            </a:r>
            <a:endParaRPr lang="en-US" sz="3600" dirty="0">
              <a:latin typeface="Palatino Linotype" panose="02040502050505030304" pitchFamily="18" charset="0"/>
            </a:endParaRPr>
          </a:p>
        </p:txBody>
      </p:sp>
      <p:sp>
        <p:nvSpPr>
          <p:cNvPr id="3" name="Content Placeholder 2"/>
          <p:cNvSpPr>
            <a:spLocks noGrp="1"/>
          </p:cNvSpPr>
          <p:nvPr>
            <p:ph idx="1"/>
          </p:nvPr>
        </p:nvSpPr>
        <p:spPr/>
        <p:txBody>
          <a:bodyPr>
            <a:normAutofit fontScale="52500" lnSpcReduction="20000"/>
          </a:bodyPr>
          <a:lstStyle/>
          <a:p>
            <a:pPr marL="0" indent="0">
              <a:lnSpc>
                <a:spcPct val="170000"/>
              </a:lnSpc>
              <a:buNone/>
            </a:pPr>
            <a:r>
              <a:rPr lang="en-US" dirty="0">
                <a:latin typeface="Palatino Linotype" panose="02040502050505030304" pitchFamily="18" charset="0"/>
              </a:rPr>
              <a:t>Virginia Satir the developer of STST, is considered to be one of the primary pioneers of family therapy. She treated her first family in therapy in 1951, when doing so was still considered an unconventional practice. </a:t>
            </a:r>
            <a:endParaRPr lang="en-US" dirty="0">
              <a:latin typeface="Palatino Linotype" panose="02040502050505030304" pitchFamily="18" charset="0"/>
            </a:endParaRPr>
          </a:p>
          <a:p>
            <a:pPr marL="0" indent="0">
              <a:lnSpc>
                <a:spcPct val="170000"/>
              </a:lnSpc>
              <a:buNone/>
            </a:pPr>
            <a:r>
              <a:rPr lang="en-US" dirty="0">
                <a:latin typeface="Palatino Linotype" panose="02040502050505030304" pitchFamily="18" charset="0"/>
              </a:rPr>
              <a:t>She stressed the importance of working with the entire family rather than just the person experiencing difficulty to her colleagues at the Illinois Psychiatric Institute, reasoning that issues experienced are often rooted in the family dynamic and may affect all family members.</a:t>
            </a:r>
            <a:endParaRPr lang="en-US" dirty="0">
              <a:latin typeface="Palatino Linotype" panose="02040502050505030304" pitchFamily="18" charset="0"/>
            </a:endParaRPr>
          </a:p>
          <a:p>
            <a:pPr marL="0" indent="0">
              <a:lnSpc>
                <a:spcPct val="170000"/>
              </a:lnSpc>
              <a:buNone/>
            </a:pPr>
            <a:r>
              <a:rPr lang="en-US" dirty="0">
                <a:latin typeface="Palatino Linotype" panose="02040502050505030304" pitchFamily="18" charset="0"/>
              </a:rPr>
              <a:t> Her 1964 book, C</a:t>
            </a:r>
            <a:r>
              <a:rPr lang="en-US" i="1" dirty="0">
                <a:latin typeface="Palatino Linotype" panose="02040502050505030304" pitchFamily="18" charset="0"/>
              </a:rPr>
              <a:t>onjoint Family Therapy</a:t>
            </a:r>
            <a:r>
              <a:rPr lang="en-US" dirty="0">
                <a:latin typeface="Palatino Linotype" panose="02040502050505030304" pitchFamily="18" charset="0"/>
              </a:rPr>
              <a:t> publicized her ideas, among them the fundamentals of STST. </a:t>
            </a:r>
            <a:endParaRPr lang="en-US" dirty="0">
              <a:latin typeface="Palatino Linotype" panose="0204050205050503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History</a:t>
            </a:r>
            <a:endParaRPr lang="en-US"/>
          </a:p>
        </p:txBody>
      </p:sp>
      <p:sp>
        <p:nvSpPr>
          <p:cNvPr id="3" name="Content Placeholder 2"/>
          <p:cNvSpPr>
            <a:spLocks noGrp="1"/>
          </p:cNvSpPr>
          <p:nvPr>
            <p:ph idx="1"/>
          </p:nvPr>
        </p:nvSpPr>
        <p:spPr/>
        <p:txBody>
          <a:bodyPr>
            <a:normAutofit fontScale="60000" lnSpcReduction="20000"/>
          </a:bodyPr>
          <a:lstStyle/>
          <a:p>
            <a:pPr marL="0" indent="0">
              <a:lnSpc>
                <a:spcPct val="170000"/>
              </a:lnSpc>
              <a:buNone/>
            </a:pPr>
            <a:r>
              <a:rPr lang="en-US" dirty="0">
                <a:latin typeface="Palatino Linotype" panose="02040502050505030304" pitchFamily="18" charset="0"/>
              </a:rPr>
              <a:t>Satir believed all people possess the capacity for growth and transformation as well as the ability to continue their education throughout life. In developing her technique, she focused on finding the inner self and stimulating change at the core of a person’s being. </a:t>
            </a:r>
            <a:endParaRPr lang="en-US" dirty="0">
              <a:latin typeface="Palatino Linotype" panose="02040502050505030304" pitchFamily="18" charset="0"/>
            </a:endParaRPr>
          </a:p>
          <a:p>
            <a:pPr marL="0" indent="0">
              <a:lnSpc>
                <a:spcPct val="170000"/>
              </a:lnSpc>
              <a:buNone/>
            </a:pPr>
            <a:endParaRPr lang="en-US" dirty="0">
              <a:latin typeface="Palatino Linotype" panose="02040502050505030304" pitchFamily="18" charset="0"/>
            </a:endParaRPr>
          </a:p>
          <a:p>
            <a:pPr marL="0" indent="0">
              <a:lnSpc>
                <a:spcPct val="170000"/>
              </a:lnSpc>
              <a:buNone/>
            </a:pPr>
            <a:r>
              <a:rPr lang="en-US" dirty="0">
                <a:latin typeface="Palatino Linotype" panose="02040502050505030304" pitchFamily="18" charset="0"/>
              </a:rPr>
              <a:t>She believed people could access a spiritual Life Energy to influence their emotions and behaviors, begin or further the journey toward healing and growth, and improve interactions with others</a:t>
            </a:r>
            <a:r>
              <a:rPr lang="en-US" dirty="0" smtClean="0">
                <a:latin typeface="Palatino Linotype" panose="02040502050505030304" pitchFamily="18" charset="0"/>
              </a:rPr>
              <a:t>.</a:t>
            </a:r>
            <a:endParaRPr lang="en-US" dirty="0">
              <a:latin typeface="Palatino Linotype" panose="0204050205050503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Cont’d</a:t>
            </a:r>
            <a:endParaRPr lang="en-US"/>
          </a:p>
        </p:txBody>
      </p:sp>
      <p:sp>
        <p:nvSpPr>
          <p:cNvPr id="3" name="Content Placeholder 2"/>
          <p:cNvSpPr>
            <a:spLocks noGrp="1"/>
          </p:cNvSpPr>
          <p:nvPr>
            <p:ph idx="1"/>
          </p:nvPr>
        </p:nvSpPr>
        <p:spPr/>
        <p:txBody>
          <a:bodyPr>
            <a:normAutofit/>
          </a:bodyPr>
          <a:lstStyle/>
          <a:p>
            <a:pPr marL="0" indent="0" fontAlgn="base">
              <a:buNone/>
            </a:pPr>
            <a:r>
              <a:rPr lang="en-US" dirty="0"/>
              <a:t>The therapist guides the person in therapy through the process of setting therapeutic goals, which then become the focus of the individual’s work toward transformational change. </a:t>
            </a:r>
            <a:endParaRPr lang="en-US" dirty="0"/>
          </a:p>
          <a:p>
            <a:pPr marL="0" indent="0" fontAlgn="base">
              <a:buNone/>
            </a:pPr>
            <a:r>
              <a:rPr lang="en-US" dirty="0"/>
              <a:t>Transformational change is believed to be possible through the use of core elements of the therapeutic process: </a:t>
            </a:r>
            <a:endParaRPr lang="en-US" dirty="0"/>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t>Cont’d</a:t>
            </a:r>
            <a:endParaRPr lang="en-US"/>
          </a:p>
        </p:txBody>
      </p:sp>
      <p:sp>
        <p:nvSpPr>
          <p:cNvPr id="3" name="Content Placeholder 2"/>
          <p:cNvSpPr>
            <a:spLocks noGrp="1"/>
          </p:cNvSpPr>
          <p:nvPr>
            <p:ph idx="1"/>
          </p:nvPr>
        </p:nvSpPr>
        <p:spPr/>
        <p:txBody>
          <a:bodyPr/>
          <a:p>
            <a:pPr marL="0" indent="0">
              <a:buNone/>
            </a:pPr>
            <a:r>
              <a:rPr lang="en-GB" dirty="0">
                <a:sym typeface="+mn-ea"/>
              </a:rPr>
              <a:t>Experiential, or presenting therapy in such a way that those in treatment are able to experience the effects of past events in the present while simultaneously experiencing their </a:t>
            </a:r>
            <a:r>
              <a:rPr lang="en-US" dirty="0">
                <a:sym typeface="+mn-ea"/>
              </a:rPr>
              <a:t>l</a:t>
            </a:r>
            <a:r>
              <a:rPr lang="en-GB" dirty="0" err="1" smtClean="0">
                <a:sym typeface="+mn-ea"/>
              </a:rPr>
              <a:t>ife</a:t>
            </a:r>
            <a:r>
              <a:rPr lang="en-GB" dirty="0" smtClean="0">
                <a:sym typeface="+mn-ea"/>
              </a:rPr>
              <a:t> energy. </a:t>
            </a:r>
            <a:endParaRPr lang="en-GB" dirty="0" smtClean="0">
              <a:sym typeface="+mn-ea"/>
            </a:endParaRPr>
          </a:p>
          <a:p>
            <a:pPr marL="0" indent="0">
              <a:buNone/>
            </a:pPr>
            <a:r>
              <a:rPr lang="en-GB" dirty="0">
                <a:sym typeface="+mn-ea"/>
              </a:rPr>
              <a:t>As an individual experiences both the negative energy from the past and the positive energy from the </a:t>
            </a:r>
            <a:r>
              <a:rPr lang="en-US" dirty="0">
                <a:sym typeface="+mn-ea"/>
              </a:rPr>
              <a:t>l</a:t>
            </a:r>
            <a:r>
              <a:rPr lang="en-GB" dirty="0" err="1">
                <a:sym typeface="+mn-ea"/>
              </a:rPr>
              <a:t>ife</a:t>
            </a:r>
            <a:r>
              <a:rPr lang="en-GB" dirty="0">
                <a:sym typeface="+mn-ea"/>
              </a:rPr>
              <a:t> </a:t>
            </a:r>
            <a:r>
              <a:rPr lang="en-US" dirty="0">
                <a:sym typeface="+mn-ea"/>
              </a:rPr>
              <a:t>f</a:t>
            </a:r>
            <a:r>
              <a:rPr lang="en-GB" dirty="0" err="1">
                <a:sym typeface="+mn-ea"/>
              </a:rPr>
              <a:t>orce</a:t>
            </a:r>
            <a:r>
              <a:rPr lang="en-GB" dirty="0">
                <a:sym typeface="+mn-ea"/>
              </a:rPr>
              <a:t>, an energetic shift may take place.</a:t>
            </a:r>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Cont’d</a:t>
            </a:r>
            <a:endParaRPr lang="en-US"/>
          </a:p>
        </p:txBody>
      </p:sp>
      <p:sp>
        <p:nvSpPr>
          <p:cNvPr id="3" name="Content Placeholder 2"/>
          <p:cNvSpPr>
            <a:spLocks noGrp="1"/>
          </p:cNvSpPr>
          <p:nvPr>
            <p:ph idx="1"/>
          </p:nvPr>
        </p:nvSpPr>
        <p:spPr/>
        <p:txBody>
          <a:bodyPr/>
          <a:lstStyle/>
          <a:p>
            <a:r>
              <a:rPr lang="en-GB" dirty="0"/>
              <a:t>Systemic refers to the necessity of treatment addressing both the </a:t>
            </a:r>
            <a:r>
              <a:rPr lang="en-GB" dirty="0" err="1"/>
              <a:t>intrapsychic</a:t>
            </a:r>
            <a:r>
              <a:rPr lang="en-GB" dirty="0"/>
              <a:t> and interactive systems of the person in therapy. </a:t>
            </a:r>
            <a:endParaRPr lang="en-GB" dirty="0"/>
          </a:p>
          <a:p>
            <a:r>
              <a:rPr lang="en-GB" dirty="0"/>
              <a:t>As these systems are able to impact each other, when a transformational change or energetic shift occurs in the </a:t>
            </a:r>
            <a:r>
              <a:rPr lang="en-GB" dirty="0" err="1"/>
              <a:t>intrapsychic</a:t>
            </a:r>
            <a:r>
              <a:rPr lang="en-GB" dirty="0"/>
              <a:t> system it will typically produce a positive change in the interactive system. </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Cont’d </a:t>
            </a:r>
            <a:endParaRPr lang="en-US"/>
          </a:p>
        </p:txBody>
      </p:sp>
      <p:sp>
        <p:nvSpPr>
          <p:cNvPr id="3" name="Content Placeholder 2"/>
          <p:cNvSpPr>
            <a:spLocks noGrp="1"/>
          </p:cNvSpPr>
          <p:nvPr>
            <p:ph idx="1"/>
          </p:nvPr>
        </p:nvSpPr>
        <p:spPr/>
        <p:txBody>
          <a:bodyPr>
            <a:normAutofit fontScale="77500" lnSpcReduction="20000"/>
          </a:bodyPr>
          <a:lstStyle/>
          <a:p>
            <a:pPr lvl="0" fontAlgn="base">
              <a:lnSpc>
                <a:spcPct val="150000"/>
              </a:lnSpc>
            </a:pPr>
            <a:r>
              <a:rPr lang="en-GB" dirty="0">
                <a:latin typeface="Palatino Linotype" panose="02040502050505030304" pitchFamily="18" charset="0"/>
              </a:rPr>
              <a:t>Positively directional describes the focus placed on health, growth, and hope. More specifically, therapy is thought to help the person in treatment connect with positive </a:t>
            </a:r>
            <a:r>
              <a:rPr lang="en-US" dirty="0">
                <a:latin typeface="Palatino Linotype" panose="02040502050505030304" pitchFamily="18" charset="0"/>
              </a:rPr>
              <a:t>l</a:t>
            </a:r>
            <a:r>
              <a:rPr lang="en-GB" dirty="0" err="1">
                <a:latin typeface="Palatino Linotype" panose="02040502050505030304" pitchFamily="18" charset="0"/>
              </a:rPr>
              <a:t>ife</a:t>
            </a:r>
            <a:r>
              <a:rPr lang="en-GB" dirty="0">
                <a:latin typeface="Palatino Linotype" panose="02040502050505030304" pitchFamily="18" charset="0"/>
              </a:rPr>
              <a:t> </a:t>
            </a:r>
            <a:r>
              <a:rPr lang="en-US" dirty="0">
                <a:latin typeface="Palatino Linotype" panose="02040502050505030304" pitchFamily="18" charset="0"/>
              </a:rPr>
              <a:t>f</a:t>
            </a:r>
            <a:r>
              <a:rPr lang="en-GB" dirty="0" err="1">
                <a:latin typeface="Palatino Linotype" panose="02040502050505030304" pitchFamily="18" charset="0"/>
              </a:rPr>
              <a:t>orce</a:t>
            </a:r>
            <a:r>
              <a:rPr lang="en-GB" dirty="0">
                <a:latin typeface="Palatino Linotype" panose="02040502050505030304" pitchFamily="18" charset="0"/>
              </a:rPr>
              <a:t> and experience the happiness and peace believed to result from the connection.</a:t>
            </a:r>
            <a:endParaRPr lang="en-US" dirty="0">
              <a:latin typeface="Palatino Linotype" panose="02040502050505030304" pitchFamily="18" charset="0"/>
            </a:endParaRPr>
          </a:p>
          <a:p>
            <a:pPr>
              <a:lnSpc>
                <a:spcPct val="150000"/>
              </a:lnSpc>
            </a:pPr>
            <a:r>
              <a:rPr lang="en-GB" dirty="0">
                <a:latin typeface="Palatino Linotype" panose="02040502050505030304" pitchFamily="18" charset="0"/>
              </a:rPr>
              <a:t>The </a:t>
            </a:r>
            <a:r>
              <a:rPr lang="en-GB" dirty="0" err="1">
                <a:latin typeface="Palatino Linotype" panose="02040502050505030304" pitchFamily="18" charset="0"/>
              </a:rPr>
              <a:t>Satir</a:t>
            </a:r>
            <a:r>
              <a:rPr lang="en-GB" dirty="0">
                <a:latin typeface="Palatino Linotype" panose="02040502050505030304" pitchFamily="18" charset="0"/>
              </a:rPr>
              <a:t> Model is also change-oriented: therapists work to help individuals achieve transformational change.</a:t>
            </a:r>
            <a:endParaRPr lang="en-US" dirty="0">
              <a:latin typeface="Palatino Linotype" panose="0204050205050503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Cont’d </a:t>
            </a:r>
            <a:endParaRPr lang="en-US"/>
          </a:p>
        </p:txBody>
      </p:sp>
      <p:sp>
        <p:nvSpPr>
          <p:cNvPr id="3" name="Content Placeholder 2"/>
          <p:cNvSpPr>
            <a:spLocks noGrp="1"/>
          </p:cNvSpPr>
          <p:nvPr>
            <p:ph idx="1"/>
          </p:nvPr>
        </p:nvSpPr>
        <p:spPr/>
        <p:txBody>
          <a:bodyPr>
            <a:normAutofit fontScale="92500" lnSpcReduction="20000"/>
          </a:bodyPr>
          <a:lstStyle/>
          <a:p>
            <a:pPr>
              <a:lnSpc>
                <a:spcPct val="150000"/>
              </a:lnSpc>
            </a:pPr>
            <a:r>
              <a:rPr lang="en-GB" dirty="0">
                <a:latin typeface="Palatino Linotype" panose="02040502050505030304" pitchFamily="18" charset="0"/>
              </a:rPr>
              <a:t>Congruence is also important, as it may lead to an improved therapeutic relationship, with the therapist being viewed as more actively engaged, caring, and genuine. </a:t>
            </a:r>
            <a:endParaRPr lang="en-GB" dirty="0">
              <a:latin typeface="Palatino Linotype" panose="02040502050505030304" pitchFamily="18" charset="0"/>
            </a:endParaRPr>
          </a:p>
          <a:p>
            <a:pPr>
              <a:lnSpc>
                <a:spcPct val="150000"/>
              </a:lnSpc>
            </a:pPr>
            <a:r>
              <a:rPr lang="en-GB" dirty="0">
                <a:latin typeface="Palatino Linotype" panose="02040502050505030304" pitchFamily="18" charset="0"/>
              </a:rPr>
              <a:t>Further, a therapist in touch with the inner self is thought to be better able to help people in treatment connect with their </a:t>
            </a:r>
            <a:r>
              <a:rPr lang="en-US" dirty="0">
                <a:latin typeface="Palatino Linotype" panose="02040502050505030304" pitchFamily="18" charset="0"/>
              </a:rPr>
              <a:t>l</a:t>
            </a:r>
            <a:r>
              <a:rPr lang="en-GB" dirty="0" err="1">
                <a:latin typeface="Palatino Linotype" panose="02040502050505030304" pitchFamily="18" charset="0"/>
              </a:rPr>
              <a:t>ife</a:t>
            </a:r>
            <a:r>
              <a:rPr lang="en-GB" dirty="0">
                <a:latin typeface="Palatino Linotype" panose="02040502050505030304" pitchFamily="18" charset="0"/>
              </a:rPr>
              <a:t> </a:t>
            </a:r>
            <a:r>
              <a:rPr lang="en-US" dirty="0">
                <a:latin typeface="Palatino Linotype" panose="02040502050505030304" pitchFamily="18" charset="0"/>
              </a:rPr>
              <a:t>e</a:t>
            </a:r>
            <a:r>
              <a:rPr lang="en-GB" dirty="0" err="1">
                <a:latin typeface="Palatino Linotype" panose="02040502050505030304" pitchFamily="18" charset="0"/>
              </a:rPr>
              <a:t>nergy</a:t>
            </a:r>
            <a:r>
              <a:rPr lang="en-GB" dirty="0">
                <a:latin typeface="Palatino Linotype" panose="02040502050505030304" pitchFamily="18" charset="0"/>
              </a:rPr>
              <a:t>.</a:t>
            </a:r>
            <a:endParaRPr lang="en-US" dirty="0">
              <a:latin typeface="Palatino Linotype" panose="0204050205050503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ORIGINAL HVPM</a:t>
            </a:r>
            <a:endParaRPr lang="en-US"/>
          </a:p>
        </p:txBody>
      </p:sp>
      <p:sp>
        <p:nvSpPr>
          <p:cNvPr id="3" name="Content Placeholder 2"/>
          <p:cNvSpPr>
            <a:spLocks noGrp="1"/>
          </p:cNvSpPr>
          <p:nvPr>
            <p:ph idx="1"/>
          </p:nvPr>
        </p:nvSpPr>
        <p:spPr/>
        <p:txBody>
          <a:bodyPr>
            <a:normAutofit fontScale="70000" lnSpcReduction="20000"/>
          </a:bodyPr>
          <a:lstStyle/>
          <a:p>
            <a:pPr>
              <a:lnSpc>
                <a:spcPct val="170000"/>
              </a:lnSpc>
            </a:pPr>
            <a:r>
              <a:rPr lang="en-US" dirty="0">
                <a:latin typeface="Palatino Linotype" panose="02040502050505030304" pitchFamily="18" charset="0"/>
              </a:rPr>
              <a:t>The original Virginia Satir Model (VSM) had five stages. The first stage described the </a:t>
            </a:r>
            <a:r>
              <a:rPr lang="en-US" b="1" dirty="0">
                <a:solidFill>
                  <a:schemeClr val="accent2"/>
                </a:solidFill>
                <a:latin typeface="Palatino Linotype" panose="02040502050505030304" pitchFamily="18" charset="0"/>
              </a:rPr>
              <a:t>status quo</a:t>
            </a:r>
            <a:r>
              <a:rPr lang="en-US" dirty="0">
                <a:latin typeface="Palatino Linotype" panose="02040502050505030304" pitchFamily="18" charset="0"/>
              </a:rPr>
              <a:t> of a family or a community that are faced with a hard choice of healing their trauma or staying with it. The second stage referred to as </a:t>
            </a:r>
            <a:r>
              <a:rPr lang="en-US" b="1" dirty="0">
                <a:solidFill>
                  <a:schemeClr val="accent2"/>
                </a:solidFill>
                <a:latin typeface="Palatino Linotype" panose="02040502050505030304" pitchFamily="18" charset="0"/>
              </a:rPr>
              <a:t>resistance stage</a:t>
            </a:r>
            <a:r>
              <a:rPr lang="en-US" dirty="0">
                <a:latin typeface="Palatino Linotype" panose="02040502050505030304" pitchFamily="18" charset="0"/>
              </a:rPr>
              <a:t> describes the participants ambivalent status of trying to cope with PTSD effects in ways they see helpful. Some of the coping mechanisms like abuse of drugs, violence, staying idle are more negative than positive.</a:t>
            </a:r>
            <a:endParaRPr lang="en-US" dirty="0">
              <a:latin typeface="Palatino Linotype" panose="02040502050505030304"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47500" lnSpcReduction="20000"/>
          </a:bodyPr>
          <a:lstStyle/>
          <a:p>
            <a:pPr marL="0" indent="0">
              <a:lnSpc>
                <a:spcPct val="170000"/>
              </a:lnSpc>
              <a:buNone/>
            </a:pPr>
            <a:r>
              <a:rPr lang="en-US" dirty="0">
                <a:latin typeface="Palatino Linotype" panose="02040502050505030304" pitchFamily="18" charset="0"/>
              </a:rPr>
              <a:t>The third stage was seen as the stage of </a:t>
            </a:r>
            <a:r>
              <a:rPr lang="en-US" b="1" dirty="0">
                <a:solidFill>
                  <a:schemeClr val="accent2"/>
                </a:solidFill>
                <a:latin typeface="Palatino Linotype" panose="02040502050505030304" pitchFamily="18" charset="0"/>
              </a:rPr>
              <a:t>great distress</a:t>
            </a:r>
            <a:r>
              <a:rPr lang="en-US" dirty="0">
                <a:latin typeface="Palatino Linotype" panose="02040502050505030304" pitchFamily="18" charset="0"/>
              </a:rPr>
              <a:t> yet an opportunity for traumatized people to face their painful experience alongside the support of a therapist. Successful completion of stage three would translate into </a:t>
            </a:r>
            <a:r>
              <a:rPr lang="en-US" b="1" dirty="0">
                <a:solidFill>
                  <a:schemeClr val="accent2"/>
                </a:solidFill>
                <a:latin typeface="Palatino Linotype" panose="02040502050505030304" pitchFamily="18" charset="0"/>
              </a:rPr>
              <a:t>self - integration or wholeness</a:t>
            </a:r>
            <a:r>
              <a:rPr lang="en-US" dirty="0">
                <a:solidFill>
                  <a:schemeClr val="accent2"/>
                </a:solidFill>
                <a:latin typeface="Palatino Linotype" panose="02040502050505030304" pitchFamily="18" charset="0"/>
              </a:rPr>
              <a:t>.</a:t>
            </a:r>
            <a:r>
              <a:rPr lang="en-US" dirty="0">
                <a:latin typeface="Palatino Linotype" panose="02040502050505030304" pitchFamily="18" charset="0"/>
              </a:rPr>
              <a:t> </a:t>
            </a:r>
            <a:endParaRPr lang="en-US" dirty="0">
              <a:latin typeface="Palatino Linotype" panose="02040502050505030304" pitchFamily="18" charset="0"/>
            </a:endParaRPr>
          </a:p>
          <a:p>
            <a:pPr marL="0" indent="0">
              <a:lnSpc>
                <a:spcPct val="170000"/>
              </a:lnSpc>
              <a:buNone/>
            </a:pPr>
            <a:r>
              <a:rPr lang="en-US" dirty="0">
                <a:latin typeface="Palatino Linotype" panose="02040502050505030304" pitchFamily="18" charset="0"/>
              </a:rPr>
              <a:t>The </a:t>
            </a:r>
            <a:r>
              <a:rPr lang="en-US" b="1" dirty="0">
                <a:solidFill>
                  <a:schemeClr val="accent2"/>
                </a:solidFill>
                <a:latin typeface="Palatino Linotype" panose="02040502050505030304" pitchFamily="18" charset="0"/>
              </a:rPr>
              <a:t>new status </a:t>
            </a:r>
            <a:r>
              <a:rPr lang="en-US" dirty="0">
                <a:latin typeface="Palatino Linotype" panose="02040502050505030304" pitchFamily="18" charset="0"/>
              </a:rPr>
              <a:t>would mean that the traumatized individuals are now living in a changed state of mind and can face their lives more effectively than they did before facing and processing their trauma (Satir, </a:t>
            </a:r>
            <a:r>
              <a:rPr lang="en-US" dirty="0" err="1">
                <a:latin typeface="Palatino Linotype" panose="02040502050505030304" pitchFamily="18" charset="0"/>
              </a:rPr>
              <a:t>Banmen</a:t>
            </a:r>
            <a:r>
              <a:rPr lang="en-US" dirty="0">
                <a:latin typeface="Palatino Linotype" panose="02040502050505030304" pitchFamily="18" charset="0"/>
              </a:rPr>
              <a:t>, Garber &amp; </a:t>
            </a:r>
            <a:r>
              <a:rPr lang="en-US" dirty="0" err="1">
                <a:latin typeface="Palatino Linotype" panose="02040502050505030304" pitchFamily="18" charset="0"/>
              </a:rPr>
              <a:t>Gomori</a:t>
            </a:r>
            <a:r>
              <a:rPr lang="en-US" dirty="0">
                <a:latin typeface="Palatino Linotype" panose="02040502050505030304" pitchFamily="18" charset="0"/>
              </a:rPr>
              <a:t>, 1999</a:t>
            </a:r>
            <a:r>
              <a:rPr lang="en-US" dirty="0" smtClean="0">
                <a:latin typeface="Palatino Linotype" panose="02040502050505030304" pitchFamily="18" charset="0"/>
              </a:rPr>
              <a:t>).</a:t>
            </a:r>
            <a:endParaRPr lang="en-US" dirty="0" smtClean="0">
              <a:latin typeface="Palatino Linotype" panose="02040502050505030304" pitchFamily="18" charset="0"/>
            </a:endParaRPr>
          </a:p>
          <a:p>
            <a:pPr marL="0" indent="0">
              <a:lnSpc>
                <a:spcPct val="170000"/>
              </a:lnSpc>
              <a:buNone/>
            </a:pPr>
            <a:r>
              <a:rPr lang="en-US" b="1" dirty="0" smtClean="0">
                <a:solidFill>
                  <a:schemeClr val="accent2"/>
                </a:solidFill>
                <a:latin typeface="Palatino Linotype" panose="02040502050505030304" pitchFamily="18" charset="0"/>
              </a:rPr>
              <a:t>Adapted and modified HVPM</a:t>
            </a:r>
            <a:endParaRPr lang="en-US" b="1" dirty="0" smtClean="0">
              <a:solidFill>
                <a:schemeClr val="accent2"/>
              </a:solidFill>
              <a:latin typeface="Palatino Linotype" panose="02040502050505030304" pitchFamily="18" charset="0"/>
            </a:endParaRPr>
          </a:p>
          <a:p>
            <a:pPr marL="0" indent="0">
              <a:lnSpc>
                <a:spcPct val="170000"/>
              </a:lnSpc>
              <a:buNone/>
            </a:pPr>
            <a:r>
              <a:rPr lang="en-US" dirty="0">
                <a:latin typeface="Palatino Linotype" panose="02040502050505030304" pitchFamily="18" charset="0"/>
              </a:rPr>
              <a:t>Gitau trauma recovery model was adapted and modified from  Virginia </a:t>
            </a:r>
            <a:r>
              <a:rPr lang="en-US" dirty="0" err="1">
                <a:latin typeface="Palatino Linotype" panose="02040502050505030304" pitchFamily="18" charset="0"/>
              </a:rPr>
              <a:t>Satir’s</a:t>
            </a:r>
            <a:r>
              <a:rPr lang="en-US" dirty="0">
                <a:latin typeface="Palatino Linotype" panose="02040502050505030304" pitchFamily="18" charset="0"/>
              </a:rPr>
              <a:t> original  Five  Change Model of 5 stages into an eight-stage model and applied it in trauma intervention for displaced persons for the political violence in 2007/08. Gitau applied this model in 2018/2019 in a quasi experimental study (Gitau, 2019). </a:t>
            </a:r>
            <a:endParaRPr lang="en-US" dirty="0">
              <a:latin typeface="Palatino Linotype" panose="02040502050505030304"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sz="4000"/>
              <a:t>Gitau Trauma Recovery</a:t>
            </a:r>
            <a:br>
              <a:rPr lang="en-US" sz="4000"/>
            </a:br>
            <a:r>
              <a:rPr lang="en-US" sz="4000"/>
              <a:t> Model </a:t>
            </a:r>
            <a:endParaRPr lang="en-US" sz="4000"/>
          </a:p>
        </p:txBody>
      </p:sp>
      <p:sp>
        <p:nvSpPr>
          <p:cNvPr id="3" name="Content Placeholder 2"/>
          <p:cNvSpPr>
            <a:spLocks noGrp="1"/>
          </p:cNvSpPr>
          <p:nvPr>
            <p:ph idx="1"/>
          </p:nvPr>
        </p:nvSpPr>
        <p:spPr>
          <a:xfrm>
            <a:off x="919480" y="1572260"/>
            <a:ext cx="7170420" cy="4526280"/>
          </a:xfrm>
        </p:spPr>
        <p:txBody>
          <a:bodyPr/>
          <a:p>
            <a:pPr marL="0" indent="0">
              <a:buNone/>
            </a:pPr>
            <a:endParaRPr lang="en-US"/>
          </a:p>
        </p:txBody>
      </p:sp>
      <p:graphicFrame>
        <p:nvGraphicFramePr>
          <p:cNvPr id="1032" name="Diagram 35"/>
          <p:cNvGraphicFramePr/>
          <p:nvPr/>
        </p:nvGraphicFramePr>
        <p:xfrm>
          <a:off x="1752600" y="1600200"/>
          <a:ext cx="5770880" cy="447040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b="1" dirty="0">
                <a:latin typeface="Palatino Linotype" panose="02040502050505030304" pitchFamily="18" charset="0"/>
              </a:rPr>
              <a:t>HPVM TRAUMA COUNSELING</a:t>
            </a:r>
            <a:br>
              <a:rPr lang="en-US" sz="2400" b="1" dirty="0">
                <a:latin typeface="Palatino Linotype" panose="02040502050505030304" pitchFamily="18" charset="0"/>
              </a:rPr>
            </a:br>
            <a:r>
              <a:rPr lang="en-US" sz="2400" b="1" dirty="0">
                <a:latin typeface="Palatino Linotype" panose="02040502050505030304" pitchFamily="18" charset="0"/>
              </a:rPr>
              <a:t> MODEL GUIDE</a:t>
            </a:r>
            <a:endParaRPr lang="en-US" sz="2400" dirty="0">
              <a:latin typeface="Palatino Linotype" panose="02040502050505030304" pitchFamily="18" charset="0"/>
            </a:endParaRPr>
          </a:p>
        </p:txBody>
      </p:sp>
      <p:sp>
        <p:nvSpPr>
          <p:cNvPr id="3" name="Content Placeholder 2"/>
          <p:cNvSpPr>
            <a:spLocks noGrp="1"/>
          </p:cNvSpPr>
          <p:nvPr>
            <p:ph idx="1"/>
          </p:nvPr>
        </p:nvSpPr>
        <p:spPr/>
        <p:txBody>
          <a:bodyPr>
            <a:normAutofit fontScale="47500" lnSpcReduction="20000"/>
          </a:bodyPr>
          <a:lstStyle/>
          <a:p>
            <a:pPr>
              <a:lnSpc>
                <a:spcPct val="170000"/>
              </a:lnSpc>
              <a:buNone/>
            </a:pPr>
            <a:r>
              <a:rPr lang="en-US" dirty="0">
                <a:latin typeface="Palatino Linotype" panose="02040502050505030304" pitchFamily="18" charset="0"/>
              </a:rPr>
              <a:t>A counselor has to follow these stages during the trauma therapy. </a:t>
            </a:r>
            <a:endParaRPr lang="en-US" dirty="0" smtClean="0">
              <a:latin typeface="Palatino Linotype" panose="02040502050505030304" pitchFamily="18" charset="0"/>
            </a:endParaRPr>
          </a:p>
          <a:p>
            <a:pPr>
              <a:lnSpc>
                <a:spcPct val="170000"/>
              </a:lnSpc>
            </a:pPr>
            <a:r>
              <a:rPr lang="en-US" b="1" dirty="0">
                <a:latin typeface="Palatino Linotype" panose="02040502050505030304" pitchFamily="18" charset="0"/>
              </a:rPr>
              <a:t> Stage One (Introduction and Pre- screening and Entry)</a:t>
            </a:r>
            <a:endParaRPr lang="en-US" dirty="0" smtClean="0">
              <a:latin typeface="Palatino Linotype" panose="02040502050505030304" pitchFamily="18" charset="0"/>
            </a:endParaRPr>
          </a:p>
          <a:p>
            <a:pPr marL="0" indent="0">
              <a:lnSpc>
                <a:spcPct val="170000"/>
              </a:lnSpc>
              <a:buNone/>
            </a:pPr>
            <a:r>
              <a:rPr lang="en-US" dirty="0">
                <a:latin typeface="Palatino Linotype" panose="02040502050505030304" pitchFamily="18" charset="0"/>
              </a:rPr>
              <a:t>The therapist introduces him or herself, introduces other therapists in the group, the trauma testing process and test tools, how the model will be applied, the norms and objectives of the trauma therapy as well as giving the participants room to ask questions before the process starts. This approach promotes a joint effort between the therapist and the client before beginning therapy and builds trust for and in the process. Therefore the initial contact is very important in </a:t>
            </a:r>
            <a:r>
              <a:rPr lang="en-US" dirty="0" err="1">
                <a:latin typeface="Palatino Linotype" panose="02040502050505030304" pitchFamily="18" charset="0"/>
              </a:rPr>
              <a:t>Satir’s</a:t>
            </a:r>
            <a:r>
              <a:rPr lang="en-US" dirty="0">
                <a:latin typeface="Palatino Linotype" panose="02040502050505030304" pitchFamily="18" charset="0"/>
              </a:rPr>
              <a:t> therapy (Satir, </a:t>
            </a:r>
            <a:r>
              <a:rPr lang="en-US" dirty="0" err="1">
                <a:latin typeface="Palatino Linotype" panose="02040502050505030304" pitchFamily="18" charset="0"/>
              </a:rPr>
              <a:t>Banmen</a:t>
            </a:r>
            <a:r>
              <a:rPr lang="en-US" dirty="0">
                <a:latin typeface="Palatino Linotype" panose="02040502050505030304" pitchFamily="18" charset="0"/>
              </a:rPr>
              <a:t>, Gerber, &amp; </a:t>
            </a:r>
            <a:r>
              <a:rPr lang="en-US" dirty="0" err="1">
                <a:latin typeface="Palatino Linotype" panose="02040502050505030304" pitchFamily="18" charset="0"/>
              </a:rPr>
              <a:t>Gomori</a:t>
            </a:r>
            <a:r>
              <a:rPr lang="en-US" dirty="0">
                <a:latin typeface="Palatino Linotype" panose="02040502050505030304" pitchFamily="18" charset="0"/>
              </a:rPr>
              <a:t>, 1999).  The group leader asks for the participants’ consent in this stage, either in writing or verbally. Any concerns from the participants are addressed before therapy starts to eliminate abuse of their rights and clients.</a:t>
            </a:r>
            <a:endParaRPr lang="en-US" dirty="0">
              <a:latin typeface="Palatino Linotype" panose="0204050205050503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lnSpc>
                <a:spcPct val="100000"/>
              </a:lnSpc>
            </a:pPr>
            <a:r>
              <a:rPr lang="en-US" sz="2400" b="1" dirty="0">
                <a:latin typeface="Palatino Linotype" panose="02040502050505030304" pitchFamily="18" charset="0"/>
              </a:rPr>
              <a:t>Stage Two </a:t>
            </a:r>
            <a:br>
              <a:rPr lang="en-US" sz="2400" b="1" dirty="0">
                <a:latin typeface="Palatino Linotype" panose="02040502050505030304" pitchFamily="18" charset="0"/>
              </a:rPr>
            </a:br>
            <a:r>
              <a:rPr lang="en-US" sz="2400" b="1" dirty="0">
                <a:latin typeface="Palatino Linotype" panose="02040502050505030304" pitchFamily="18" charset="0"/>
              </a:rPr>
              <a:t>Emotional Ventilation and Stabilization</a:t>
            </a:r>
            <a:endParaRPr lang="en-US" sz="2400" dirty="0">
              <a:latin typeface="Palatino Linotype" panose="02040502050505030304" pitchFamily="18" charset="0"/>
            </a:endParaRPr>
          </a:p>
        </p:txBody>
      </p:sp>
      <p:sp>
        <p:nvSpPr>
          <p:cNvPr id="3" name="Content Placeholder 2"/>
          <p:cNvSpPr>
            <a:spLocks noGrp="1"/>
          </p:cNvSpPr>
          <p:nvPr>
            <p:ph idx="1"/>
          </p:nvPr>
        </p:nvSpPr>
        <p:spPr/>
        <p:txBody>
          <a:bodyPr>
            <a:normAutofit fontScale="70000" lnSpcReduction="20000"/>
          </a:bodyPr>
          <a:lstStyle/>
          <a:p>
            <a:pPr>
              <a:lnSpc>
                <a:spcPct val="170000"/>
              </a:lnSpc>
            </a:pPr>
            <a:r>
              <a:rPr lang="en-US" dirty="0">
                <a:latin typeface="Palatino Linotype" panose="02040502050505030304" pitchFamily="18" charset="0"/>
              </a:rPr>
              <a:t>Most trauma clients experience negative emotions and sensations. The participants are allowed to share their feelings about the traumatic incidence without judgment or interruptions. The aim is to assure them it was okay to feel those negative emotions as well as help them experience catharsis (Levers, 2012). For children using age friendly expressive therapy is encouraged. This approach may embrace art , dance, song and writing therapy.</a:t>
            </a:r>
            <a:endParaRPr lang="en-US" dirty="0">
              <a:latin typeface="Palatino Linotype" panose="0204050205050503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b="1" dirty="0">
                <a:latin typeface="Palatino Linotype" panose="02040502050505030304" pitchFamily="18" charset="0"/>
              </a:rPr>
              <a:t>Stage Three</a:t>
            </a:r>
            <a:br>
              <a:rPr lang="en-US" sz="3600" b="1" dirty="0">
                <a:latin typeface="Palatino Linotype" panose="02040502050505030304" pitchFamily="18" charset="0"/>
              </a:rPr>
            </a:br>
            <a:r>
              <a:rPr lang="en-US" sz="3600" b="1" dirty="0">
                <a:latin typeface="Palatino Linotype" panose="02040502050505030304" pitchFamily="18" charset="0"/>
              </a:rPr>
              <a:t> Trauma Narrative </a:t>
            </a:r>
            <a:endParaRPr lang="en-US" sz="3600" dirty="0">
              <a:latin typeface="Palatino Linotype" panose="02040502050505030304" pitchFamily="18" charset="0"/>
            </a:endParaRPr>
          </a:p>
        </p:txBody>
      </p:sp>
      <p:sp>
        <p:nvSpPr>
          <p:cNvPr id="3" name="Content Placeholder 2"/>
          <p:cNvSpPr>
            <a:spLocks noGrp="1"/>
          </p:cNvSpPr>
          <p:nvPr>
            <p:ph idx="1"/>
          </p:nvPr>
        </p:nvSpPr>
        <p:spPr/>
        <p:txBody>
          <a:bodyPr>
            <a:normAutofit fontScale="47500" lnSpcReduction="20000"/>
          </a:bodyPr>
          <a:lstStyle/>
          <a:p>
            <a:pPr>
              <a:lnSpc>
                <a:spcPct val="170000"/>
              </a:lnSpc>
            </a:pPr>
            <a:r>
              <a:rPr lang="en-US" dirty="0">
                <a:latin typeface="Palatino Linotype" panose="02040502050505030304" pitchFamily="18" charset="0"/>
              </a:rPr>
              <a:t>This stage is also referred to as the </a:t>
            </a:r>
            <a:r>
              <a:rPr lang="en-US" i="1" dirty="0">
                <a:latin typeface="Palatino Linotype" panose="02040502050505030304" pitchFamily="18" charset="0"/>
              </a:rPr>
              <a:t>Retelling Trauma Story</a:t>
            </a:r>
            <a:r>
              <a:rPr lang="en-US" dirty="0">
                <a:latin typeface="Palatino Linotype" panose="02040502050505030304" pitchFamily="18" charset="0"/>
              </a:rPr>
              <a:t>. The focus is on individual and collective trauma stories. The clients are allowed to share their traumatic experiences, thoughts, reactions without interruption or judgment.</a:t>
            </a:r>
            <a:endParaRPr lang="en-US" dirty="0">
              <a:latin typeface="Palatino Linotype" panose="02040502050505030304" pitchFamily="18" charset="0"/>
            </a:endParaRPr>
          </a:p>
          <a:p>
            <a:pPr>
              <a:lnSpc>
                <a:spcPct val="170000"/>
              </a:lnSpc>
            </a:pPr>
            <a:r>
              <a:rPr lang="en-US" dirty="0">
                <a:latin typeface="Palatino Linotype" panose="02040502050505030304" pitchFamily="18" charset="0"/>
              </a:rPr>
              <a:t> Emphasis is given for individual respect including respect for people’s behavior without judgment while maintaining the desire to understand the rationale behind that behavior (Atkinson, 2013). </a:t>
            </a:r>
            <a:endParaRPr lang="en-US" dirty="0">
              <a:latin typeface="Palatino Linotype" panose="02040502050505030304" pitchFamily="18" charset="0"/>
            </a:endParaRPr>
          </a:p>
          <a:p>
            <a:pPr>
              <a:lnSpc>
                <a:spcPct val="170000"/>
              </a:lnSpc>
            </a:pPr>
            <a:r>
              <a:rPr lang="en-US" dirty="0">
                <a:latin typeface="Palatino Linotype" panose="02040502050505030304" pitchFamily="18" charset="0"/>
              </a:rPr>
              <a:t>There is room to allow each individual to use their style of communication. Some may prefer to talk about it while others may prefer to draw or write about their trauma. Counselors pick any irrational thoughts in the narrative but refrain from giving immediate feedback until the clients are stable and ready for feedback.</a:t>
            </a:r>
            <a:endParaRPr lang="en-US" dirty="0">
              <a:latin typeface="Palatino Linotype" panose="02040502050505030304"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60020"/>
            <a:ext cx="8229600" cy="1446530"/>
          </a:xfrm>
        </p:spPr>
        <p:txBody>
          <a:bodyPr>
            <a:normAutofit/>
          </a:bodyPr>
          <a:lstStyle/>
          <a:p>
            <a:pPr>
              <a:lnSpc>
                <a:spcPct val="100000"/>
              </a:lnSpc>
            </a:pPr>
            <a:r>
              <a:rPr lang="en-US" sz="3110" b="1" dirty="0">
                <a:latin typeface="Palatino Linotype" panose="02040502050505030304" pitchFamily="18" charset="0"/>
              </a:rPr>
              <a:t>Stage Four </a:t>
            </a:r>
            <a:br>
              <a:rPr lang="en-US" sz="3110" b="1" dirty="0">
                <a:latin typeface="Palatino Linotype" panose="02040502050505030304" pitchFamily="18" charset="0"/>
              </a:rPr>
            </a:br>
            <a:r>
              <a:rPr lang="en-US" sz="3110" b="1" dirty="0">
                <a:latin typeface="Palatino Linotype" panose="02040502050505030304" pitchFamily="18" charset="0"/>
              </a:rPr>
              <a:t>Cognitive Assessment</a:t>
            </a:r>
            <a:endParaRPr lang="en-US" sz="3110" dirty="0">
              <a:latin typeface="Palatino Linotype" panose="02040502050505030304" pitchFamily="18" charset="0"/>
            </a:endParaRPr>
          </a:p>
        </p:txBody>
      </p:sp>
      <p:sp>
        <p:nvSpPr>
          <p:cNvPr id="3" name="Content Placeholder 2"/>
          <p:cNvSpPr>
            <a:spLocks noGrp="1"/>
          </p:cNvSpPr>
          <p:nvPr>
            <p:ph idx="1"/>
          </p:nvPr>
        </p:nvSpPr>
        <p:spPr/>
        <p:txBody>
          <a:bodyPr>
            <a:normAutofit fontScale="67500" lnSpcReduction="20000"/>
          </a:bodyPr>
          <a:lstStyle/>
          <a:p>
            <a:pPr>
              <a:lnSpc>
                <a:spcPct val="170000"/>
              </a:lnSpc>
            </a:pPr>
            <a:r>
              <a:rPr lang="en-US" dirty="0">
                <a:latin typeface="Palatino Linotype" panose="02040502050505030304" pitchFamily="18" charset="0"/>
              </a:rPr>
              <a:t>The counselor /trauma therapist assesses the narrative which contains certain thoughts that are negative or positive (Atkinson, 2013). The counselor is supposed to pick the thoughts that interrupted individual post trauma healing process. The aim is to educate the participants on identifying these negative thoughts and their impact on their process of healing. In this stage, members begin to see the positive side of change. </a:t>
            </a:r>
            <a:endParaRPr lang="en-US" dirty="0">
              <a:latin typeface="Palatino Linotype" panose="02040502050505030304" pitchFamily="18" charset="0"/>
            </a:endParaRPr>
          </a:p>
          <a:p>
            <a:pPr>
              <a:lnSpc>
                <a:spcPct val="170000"/>
              </a:lnSpc>
            </a:pPr>
            <a:endParaRPr lang="en-US" dirty="0">
              <a:latin typeface="Palatino Linotype" panose="0204050205050503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t>Stage Four Cont’d</a:t>
            </a:r>
            <a:endParaRPr lang="en-US"/>
          </a:p>
        </p:txBody>
      </p:sp>
      <p:sp>
        <p:nvSpPr>
          <p:cNvPr id="3" name="Content Placeholder 2"/>
          <p:cNvSpPr>
            <a:spLocks noGrp="1"/>
          </p:cNvSpPr>
          <p:nvPr>
            <p:ph idx="1"/>
          </p:nvPr>
        </p:nvSpPr>
        <p:spPr/>
        <p:txBody>
          <a:bodyPr/>
          <a:p>
            <a:pPr>
              <a:lnSpc>
                <a:spcPct val="170000"/>
              </a:lnSpc>
            </a:pPr>
            <a:r>
              <a:rPr lang="en-US" sz="2000" dirty="0">
                <a:latin typeface="Palatino Linotype" panose="02040502050505030304" pitchFamily="18" charset="0"/>
                <a:sym typeface="+mn-ea"/>
              </a:rPr>
              <a:t>New rules and values are encouraged during treatment to help the clients reconstruct their thought processes. Change of negative thoughts to positive thoughts help in promoting inner healing. </a:t>
            </a:r>
            <a:endParaRPr lang="en-US" sz="2000" dirty="0">
              <a:latin typeface="Palatino Linotype" panose="02040502050505030304" pitchFamily="18" charset="0"/>
              <a:sym typeface="+mn-ea"/>
            </a:endParaRPr>
          </a:p>
          <a:p>
            <a:pPr marL="0" indent="0">
              <a:lnSpc>
                <a:spcPct val="170000"/>
              </a:lnSpc>
              <a:buNone/>
            </a:pPr>
            <a:endParaRPr lang="en-US" sz="2000" dirty="0">
              <a:latin typeface="Palatino Linotype" panose="02040502050505030304" pitchFamily="18" charset="0"/>
            </a:endParaRPr>
          </a:p>
          <a:p>
            <a:pPr>
              <a:lnSpc>
                <a:spcPct val="170000"/>
              </a:lnSpc>
            </a:pPr>
            <a:r>
              <a:rPr lang="en-US" sz="2000" dirty="0">
                <a:latin typeface="Palatino Linotype" panose="02040502050505030304" pitchFamily="18" charset="0"/>
                <a:sym typeface="+mn-ea"/>
              </a:rPr>
              <a:t>New positive relationships emerge and new identities emerge and a sense of belonging because members have positive view of the trauma healing process and for one another (Haber, 2011).</a:t>
            </a:r>
            <a:endParaRPr lang="en-US" sz="2000" dirty="0">
              <a:latin typeface="Palatino Linotype" panose="02040502050505030304" pitchFamily="18" charset="0"/>
            </a:endParaRPr>
          </a:p>
          <a:p>
            <a:endParaRPr lang="en-US" sz="200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nSpc>
                <a:spcPct val="100000"/>
              </a:lnSpc>
            </a:pPr>
            <a:r>
              <a:rPr lang="en-US" sz="2800" b="1" dirty="0">
                <a:latin typeface="Palatino Linotype" panose="02040502050505030304" pitchFamily="18" charset="0"/>
              </a:rPr>
              <a:t>Stage Five </a:t>
            </a:r>
            <a:br>
              <a:rPr lang="en-US" sz="2800" b="1" dirty="0">
                <a:latin typeface="Palatino Linotype" panose="02040502050505030304" pitchFamily="18" charset="0"/>
              </a:rPr>
            </a:br>
            <a:r>
              <a:rPr lang="en-US" sz="2800" b="1" dirty="0">
                <a:latin typeface="Palatino Linotype" panose="02040502050505030304" pitchFamily="18" charset="0"/>
              </a:rPr>
              <a:t>Relaxation and Psycho-education</a:t>
            </a:r>
            <a:endParaRPr lang="en-US" sz="2800" dirty="0">
              <a:latin typeface="Palatino Linotype" panose="02040502050505030304" pitchFamily="18" charset="0"/>
            </a:endParaRPr>
          </a:p>
        </p:txBody>
      </p:sp>
      <p:sp>
        <p:nvSpPr>
          <p:cNvPr id="3" name="Content Placeholder 2"/>
          <p:cNvSpPr>
            <a:spLocks noGrp="1"/>
          </p:cNvSpPr>
          <p:nvPr>
            <p:ph idx="1"/>
          </p:nvPr>
        </p:nvSpPr>
        <p:spPr/>
        <p:txBody>
          <a:bodyPr>
            <a:normAutofit fontScale="55000" lnSpcReduction="20000"/>
          </a:bodyPr>
          <a:lstStyle/>
          <a:p>
            <a:pPr>
              <a:lnSpc>
                <a:spcPct val="170000"/>
              </a:lnSpc>
            </a:pPr>
            <a:r>
              <a:rPr lang="en-US" dirty="0">
                <a:latin typeface="Palatino Linotype" panose="02040502050505030304" pitchFamily="18" charset="0"/>
              </a:rPr>
              <a:t>Clients are taken through a relaxation and psycho education process.  Clients need to be relaxed in order to experience emotional and psychological relief during therapy. The long trauma narratives are usually emotionally and psychologically draining and therefore a break to relax clients is important in readiness for psycho- education. </a:t>
            </a:r>
            <a:endParaRPr lang="en-US" dirty="0">
              <a:latin typeface="Palatino Linotype" panose="02040502050505030304" pitchFamily="18" charset="0"/>
            </a:endParaRPr>
          </a:p>
          <a:p>
            <a:pPr>
              <a:lnSpc>
                <a:spcPct val="170000"/>
              </a:lnSpc>
            </a:pPr>
            <a:r>
              <a:rPr lang="en-US" dirty="0">
                <a:latin typeface="Palatino Linotype" panose="02040502050505030304" pitchFamily="18" charset="0"/>
              </a:rPr>
              <a:t>Trauma informed care relaxation activities like breathing exercises, song and dance , games, physical exercises among other energizers are encouraged. Once clients are relaxed, they were educated on the process of </a:t>
            </a:r>
            <a:r>
              <a:rPr lang="en-US" dirty="0" err="1">
                <a:latin typeface="Palatino Linotype" panose="02040502050505030304" pitchFamily="18" charset="0"/>
              </a:rPr>
              <a:t>traumatization</a:t>
            </a:r>
            <a:r>
              <a:rPr lang="en-US" dirty="0">
                <a:latin typeface="Palatino Linotype" panose="02040502050505030304" pitchFamily="18" charset="0"/>
              </a:rPr>
              <a:t>, the impact of trauma and possible ways out that can lead to sustainable trauma free living (Gitau, 2010).</a:t>
            </a:r>
            <a:endParaRPr lang="en-US" dirty="0">
              <a:latin typeface="Palatino Linotype" panose="02040502050505030304"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483"/>
            <a:ext cx="8229600" cy="1143000"/>
          </a:xfrm>
        </p:spPr>
        <p:txBody>
          <a:bodyPr>
            <a:normAutofit/>
          </a:bodyPr>
          <a:lstStyle/>
          <a:p>
            <a:pPr>
              <a:lnSpc>
                <a:spcPct val="100000"/>
              </a:lnSpc>
            </a:pPr>
            <a:r>
              <a:rPr lang="en-US" sz="3200" b="1" dirty="0">
                <a:latin typeface="Palatino Linotype" panose="02040502050505030304" pitchFamily="18" charset="0"/>
              </a:rPr>
              <a:t>Stage Six </a:t>
            </a:r>
            <a:br>
              <a:rPr lang="en-US" sz="3200" b="1" dirty="0">
                <a:latin typeface="Palatino Linotype" panose="02040502050505030304" pitchFamily="18" charset="0"/>
              </a:rPr>
            </a:br>
            <a:r>
              <a:rPr lang="en-US" sz="3200" b="1" dirty="0">
                <a:latin typeface="Palatino Linotype" panose="02040502050505030304" pitchFamily="18" charset="0"/>
              </a:rPr>
              <a:t>Future Coping Behavior</a:t>
            </a:r>
            <a:endParaRPr lang="en-US" sz="3200" dirty="0">
              <a:latin typeface="Palatino Linotype" panose="02040502050505030304" pitchFamily="18" charset="0"/>
            </a:endParaRPr>
          </a:p>
        </p:txBody>
      </p:sp>
      <p:sp>
        <p:nvSpPr>
          <p:cNvPr id="3" name="Content Placeholder 2"/>
          <p:cNvSpPr>
            <a:spLocks noGrp="1"/>
          </p:cNvSpPr>
          <p:nvPr>
            <p:ph idx="1"/>
          </p:nvPr>
        </p:nvSpPr>
        <p:spPr/>
        <p:txBody>
          <a:bodyPr>
            <a:normAutofit fontScale="55000" lnSpcReduction="20000"/>
          </a:bodyPr>
          <a:lstStyle/>
          <a:p>
            <a:pPr>
              <a:lnSpc>
                <a:spcPct val="170000"/>
              </a:lnSpc>
            </a:pPr>
            <a:r>
              <a:rPr lang="en-US" dirty="0">
                <a:latin typeface="Palatino Linotype" panose="02040502050505030304" pitchFamily="18" charset="0"/>
              </a:rPr>
              <a:t>The therapist assesses the participants’ current and future coping behavior. They are asked how they were coping and how they wanted to cope in future following the past </a:t>
            </a:r>
            <a:r>
              <a:rPr lang="en-US" dirty="0" smtClean="0">
                <a:latin typeface="Palatino Linotype" panose="02040502050505030304" pitchFamily="18" charset="0"/>
              </a:rPr>
              <a:t>trauma. This </a:t>
            </a:r>
            <a:r>
              <a:rPr lang="en-US" dirty="0">
                <a:latin typeface="Palatino Linotype" panose="02040502050505030304" pitchFamily="18" charset="0"/>
              </a:rPr>
              <a:t>is to establish current coping mechanisms and the planned future coping mechanisms as well as establish coping mechanisms and differentiating between the helpful/[positive and destructive/negative after trauma intervention. </a:t>
            </a:r>
            <a:endParaRPr lang="en-US" dirty="0">
              <a:latin typeface="Palatino Linotype" panose="02040502050505030304" pitchFamily="18" charset="0"/>
            </a:endParaRPr>
          </a:p>
          <a:p>
            <a:pPr>
              <a:lnSpc>
                <a:spcPct val="170000"/>
              </a:lnSpc>
            </a:pPr>
            <a:r>
              <a:rPr lang="en-US" dirty="0">
                <a:latin typeface="Palatino Linotype" panose="02040502050505030304" pitchFamily="18" charset="0"/>
              </a:rPr>
              <a:t>The participants  were educated on the significant relationship between their experiences, faulty thinking; and how to bring out healthy ways of coping that could enhance their positive coping with subsequent sustainable productivity in life (Gitau, 2019).</a:t>
            </a:r>
            <a:endParaRPr lang="en-US" dirty="0">
              <a:latin typeface="Palatino Linotype" panose="02040502050505030304"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Stage Six</a:t>
            </a:r>
            <a:endParaRPr lang="en-US"/>
          </a:p>
        </p:txBody>
      </p:sp>
      <p:sp>
        <p:nvSpPr>
          <p:cNvPr id="3" name="Content Placeholder 2"/>
          <p:cNvSpPr>
            <a:spLocks noGrp="1"/>
          </p:cNvSpPr>
          <p:nvPr>
            <p:ph idx="1"/>
          </p:nvPr>
        </p:nvSpPr>
        <p:spPr/>
        <p:txBody>
          <a:bodyPr>
            <a:normAutofit fontScale="70000" lnSpcReduction="20000"/>
          </a:bodyPr>
          <a:lstStyle/>
          <a:p>
            <a:pPr>
              <a:lnSpc>
                <a:spcPct val="160000"/>
              </a:lnSpc>
            </a:pPr>
            <a:r>
              <a:rPr lang="en-US" dirty="0">
                <a:latin typeface="Palatino Linotype" panose="02040502050505030304" pitchFamily="18" charset="0"/>
              </a:rPr>
              <a:t>They are also assessed to find out any traces of negative thoughts and feelings. Such negative thoughts and feelings are brought to their awareness and they are helped to reconstruct these thoughts and with the support of the counselors; they plan for effective future coping.</a:t>
            </a:r>
            <a:endParaRPr lang="en-US" dirty="0">
              <a:latin typeface="Palatino Linotype" panose="02040502050505030304" pitchFamily="18" charset="0"/>
            </a:endParaRPr>
          </a:p>
          <a:p>
            <a:pPr>
              <a:lnSpc>
                <a:spcPct val="160000"/>
              </a:lnSpc>
            </a:pPr>
            <a:r>
              <a:rPr lang="en-US" dirty="0">
                <a:latin typeface="Palatino Linotype" panose="02040502050505030304" pitchFamily="18" charset="0"/>
              </a:rPr>
              <a:t>Severe trauma cases are referred for further support. The counselors start addressing separation anxiety issues ahead of the termination stage.</a:t>
            </a:r>
            <a:endParaRPr lang="en-US" dirty="0">
              <a:latin typeface="Palatino Linotype" panose="02040502050505030304"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nSpc>
                <a:spcPct val="100000"/>
              </a:lnSpc>
            </a:pPr>
            <a:r>
              <a:rPr lang="en-US" sz="2800" b="1" dirty="0">
                <a:latin typeface="Palatino Linotype" panose="02040502050505030304" pitchFamily="18" charset="0"/>
              </a:rPr>
              <a:t>Stage Seven</a:t>
            </a:r>
            <a:br>
              <a:rPr lang="en-US" sz="2800" b="1" dirty="0">
                <a:latin typeface="Palatino Linotype" panose="02040502050505030304" pitchFamily="18" charset="0"/>
              </a:rPr>
            </a:br>
            <a:r>
              <a:rPr lang="en-US" sz="2800" b="1" dirty="0">
                <a:latin typeface="Palatino Linotype" panose="02040502050505030304" pitchFamily="18" charset="0"/>
              </a:rPr>
              <a:t> Termination and Follow-up Plans</a:t>
            </a:r>
            <a:endParaRPr lang="en-US" sz="2800" dirty="0">
              <a:latin typeface="Palatino Linotype" panose="02040502050505030304" pitchFamily="18" charset="0"/>
            </a:endParaRPr>
          </a:p>
        </p:txBody>
      </p:sp>
      <p:sp>
        <p:nvSpPr>
          <p:cNvPr id="3" name="Content Placeholder 2"/>
          <p:cNvSpPr>
            <a:spLocks noGrp="1"/>
          </p:cNvSpPr>
          <p:nvPr>
            <p:ph idx="1"/>
          </p:nvPr>
        </p:nvSpPr>
        <p:spPr/>
        <p:txBody>
          <a:bodyPr>
            <a:normAutofit fontScale="60000" lnSpcReduction="20000"/>
          </a:bodyPr>
          <a:lstStyle/>
          <a:p>
            <a:pPr>
              <a:lnSpc>
                <a:spcPct val="170000"/>
              </a:lnSpc>
            </a:pPr>
            <a:r>
              <a:rPr lang="en-US" dirty="0">
                <a:latin typeface="Palatino Linotype" panose="02040502050505030304" pitchFamily="18" charset="0"/>
              </a:rPr>
              <a:t>The counselor allows participants to share their experiences and how they plan to move on after the treatment. Adequate time is given to answer any questions and concerns related to the therapy given.</a:t>
            </a:r>
            <a:endParaRPr lang="en-US" dirty="0">
              <a:latin typeface="Palatino Linotype" panose="02040502050505030304" pitchFamily="18" charset="0"/>
            </a:endParaRPr>
          </a:p>
          <a:p>
            <a:pPr>
              <a:lnSpc>
                <a:spcPct val="170000"/>
              </a:lnSpc>
            </a:pPr>
            <a:r>
              <a:rPr lang="en-US" dirty="0">
                <a:latin typeface="Palatino Linotype" panose="02040502050505030304" pitchFamily="18" charset="0"/>
              </a:rPr>
              <a:t>Once all concerns are addressed, the researcher terminates the treatment and the participants are prepared for the last stage. The clients are given information regarding any follow up dates and what shall be addressed like their progress and challenges</a:t>
            </a:r>
            <a:r>
              <a:rPr lang="en-US" dirty="0" smtClean="0">
                <a:latin typeface="Palatino Linotype" panose="02040502050505030304" pitchFamily="18" charset="0"/>
              </a:rPr>
              <a:t>.</a:t>
            </a:r>
            <a:endParaRPr lang="en-US" dirty="0" smtClean="0">
              <a:latin typeface="Palatino Linotype" panose="02040502050505030304"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nSpc>
                <a:spcPct val="100000"/>
              </a:lnSpc>
            </a:pPr>
            <a:r>
              <a:rPr lang="en-US" sz="3600" b="1" dirty="0">
                <a:latin typeface="Palatino Linotype" panose="02040502050505030304" pitchFamily="18" charset="0"/>
              </a:rPr>
              <a:t>Stage Eight </a:t>
            </a:r>
            <a:br>
              <a:rPr lang="en-US" sz="3600" b="1" dirty="0">
                <a:latin typeface="Palatino Linotype" panose="02040502050505030304" pitchFamily="18" charset="0"/>
              </a:rPr>
            </a:br>
            <a:r>
              <a:rPr lang="en-US" sz="3600" b="1" dirty="0">
                <a:latin typeface="Palatino Linotype" panose="02040502050505030304" pitchFamily="18" charset="0"/>
              </a:rPr>
              <a:t>Post Screening and Exit</a:t>
            </a:r>
            <a:endParaRPr lang="en-US" sz="3600" dirty="0">
              <a:latin typeface="Palatino Linotype" panose="02040502050505030304" pitchFamily="18" charset="0"/>
            </a:endParaRPr>
          </a:p>
        </p:txBody>
      </p:sp>
      <p:sp>
        <p:nvSpPr>
          <p:cNvPr id="3" name="Content Placeholder 2"/>
          <p:cNvSpPr>
            <a:spLocks noGrp="1"/>
          </p:cNvSpPr>
          <p:nvPr>
            <p:ph idx="1"/>
          </p:nvPr>
        </p:nvSpPr>
        <p:spPr/>
        <p:txBody>
          <a:bodyPr>
            <a:normAutofit fontScale="52500" lnSpcReduction="20000"/>
          </a:bodyPr>
          <a:lstStyle/>
          <a:p>
            <a:pPr>
              <a:lnSpc>
                <a:spcPct val="170000"/>
              </a:lnSpc>
            </a:pPr>
            <a:r>
              <a:rPr lang="en-US" dirty="0">
                <a:latin typeface="Palatino Linotype" panose="02040502050505030304" pitchFamily="18" charset="0"/>
              </a:rPr>
              <a:t>This is the last stage and it entails post screening and exit from the trauma therapy process/treatment. In this stage, there is post treatment screening and the participants are officially released from treatment. </a:t>
            </a:r>
            <a:endParaRPr lang="en-US" dirty="0">
              <a:latin typeface="Palatino Linotype" panose="02040502050505030304" pitchFamily="18" charset="0"/>
            </a:endParaRPr>
          </a:p>
          <a:p>
            <a:pPr>
              <a:lnSpc>
                <a:spcPct val="170000"/>
              </a:lnSpc>
            </a:pPr>
            <a:r>
              <a:rPr lang="en-US" dirty="0">
                <a:latin typeface="Palatino Linotype" panose="02040502050505030304" pitchFamily="18" charset="0"/>
              </a:rPr>
              <a:t>This trauma therapy proposes healthy termination of therapy with clients once therapy comes to an end or therapy goals are achieved with referral networks for more critical cases done (Baron, 2009; </a:t>
            </a:r>
            <a:r>
              <a:rPr lang="en-US" dirty="0" err="1">
                <a:latin typeface="Palatino Linotype" panose="02040502050505030304" pitchFamily="18" charset="0"/>
              </a:rPr>
              <a:t>Boskey</a:t>
            </a:r>
            <a:r>
              <a:rPr lang="en-US" dirty="0">
                <a:latin typeface="Palatino Linotype" panose="02040502050505030304" pitchFamily="18" charset="0"/>
              </a:rPr>
              <a:t>, 2014).</a:t>
            </a:r>
            <a:endParaRPr lang="en-US" dirty="0">
              <a:latin typeface="Palatino Linotype" panose="02040502050505030304" pitchFamily="18" charset="0"/>
            </a:endParaRPr>
          </a:p>
          <a:p>
            <a:pPr>
              <a:lnSpc>
                <a:spcPct val="170000"/>
              </a:lnSpc>
            </a:pPr>
            <a:r>
              <a:rPr lang="en-US" dirty="0">
                <a:latin typeface="Palatino Linotype" panose="02040502050505030304" pitchFamily="18" charset="0"/>
              </a:rPr>
              <a:t> Referrals for cases needing further help are established and the clients provide contacts in case of further </a:t>
            </a:r>
            <a:r>
              <a:rPr lang="en-US" dirty="0" smtClean="0">
                <a:latin typeface="Palatino Linotype" panose="02040502050505030304" pitchFamily="18" charset="0"/>
              </a:rPr>
              <a:t>support.</a:t>
            </a:r>
            <a:endParaRPr lang="en-US" dirty="0">
              <a:latin typeface="Palatino Linotype" panose="02040502050505030304"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Support</a:t>
            </a:r>
            <a:endParaRPr lang="en-US"/>
          </a:p>
        </p:txBody>
      </p:sp>
      <p:sp>
        <p:nvSpPr>
          <p:cNvPr id="3" name="Content Placeholder 2"/>
          <p:cNvSpPr>
            <a:spLocks noGrp="1"/>
          </p:cNvSpPr>
          <p:nvPr>
            <p:ph idx="1"/>
          </p:nvPr>
        </p:nvSpPr>
        <p:spPr/>
        <p:txBody>
          <a:bodyPr>
            <a:normAutofit fontScale="70000" lnSpcReduction="20000"/>
          </a:bodyPr>
          <a:lstStyle/>
          <a:p>
            <a:pPr>
              <a:lnSpc>
                <a:spcPct val="170000"/>
              </a:lnSpc>
            </a:pPr>
            <a:r>
              <a:rPr lang="en-US" dirty="0">
                <a:latin typeface="Palatino Linotype" panose="02040502050505030304" pitchFamily="18" charset="0"/>
              </a:rPr>
              <a:t>During treatment, the participants receive clinical supervision. This process allows the counselor (s) to share vicarious trauma experiences during debriefing sessions after every session with the clients. </a:t>
            </a:r>
            <a:endParaRPr lang="en-US" dirty="0">
              <a:latin typeface="Palatino Linotype" panose="02040502050505030304" pitchFamily="18" charset="0"/>
            </a:endParaRPr>
          </a:p>
          <a:p>
            <a:pPr>
              <a:lnSpc>
                <a:spcPct val="170000"/>
              </a:lnSpc>
            </a:pPr>
            <a:r>
              <a:rPr lang="en-US" dirty="0">
                <a:latin typeface="Palatino Linotype" panose="02040502050505030304" pitchFamily="18" charset="0"/>
              </a:rPr>
              <a:t>They also provide summary reports after every stage with recommendations for improvement. The aim is to ensure that they remain psychologically healthy for the clients and to work within the standard intervention guide for the treatment. </a:t>
            </a:r>
            <a:endParaRPr lang="en-US" dirty="0">
              <a:latin typeface="Palatino Linotype" panose="02040502050505030304"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Support </a:t>
            </a:r>
            <a:endParaRPr lang="en-US"/>
          </a:p>
        </p:txBody>
      </p:sp>
      <p:sp>
        <p:nvSpPr>
          <p:cNvPr id="3" name="Content Placeholder 2"/>
          <p:cNvSpPr>
            <a:spLocks noGrp="1"/>
          </p:cNvSpPr>
          <p:nvPr>
            <p:ph idx="1"/>
          </p:nvPr>
        </p:nvSpPr>
        <p:spPr/>
        <p:txBody>
          <a:bodyPr>
            <a:normAutofit fontScale="70000" lnSpcReduction="20000"/>
          </a:bodyPr>
          <a:lstStyle/>
          <a:p>
            <a:pPr>
              <a:lnSpc>
                <a:spcPct val="170000"/>
              </a:lnSpc>
            </a:pPr>
            <a:r>
              <a:rPr lang="en-US" dirty="0">
                <a:latin typeface="Palatino Linotype" panose="02040502050505030304" pitchFamily="18" charset="0"/>
              </a:rPr>
              <a:t>Related reviewed studies show that helpers suffer from vicarious trauma or secondary PTSD. At times helpers become overcome with burn out and vicarious trauma leading to unethical counseling practice during intervention. Ethical considerations during the treatment process as stipulated in the process is adhered to. Clinical supervision is recommended for the trauma counselors after every session and severe cases are referred as recommended.</a:t>
            </a:r>
            <a:endParaRPr lang="en-US" dirty="0">
              <a:latin typeface="Palatino Linotype" panose="02040502050505030304"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Palatino Linotype" panose="02040502050505030304" pitchFamily="18" charset="0"/>
              </a:rPr>
              <a:t>Conclusion</a:t>
            </a:r>
            <a:endParaRPr lang="en-US" dirty="0">
              <a:latin typeface="Palatino Linotype" panose="02040502050505030304" pitchFamily="18" charset="0"/>
            </a:endParaRPr>
          </a:p>
        </p:txBody>
      </p:sp>
      <p:sp>
        <p:nvSpPr>
          <p:cNvPr id="3" name="Content Placeholder 2"/>
          <p:cNvSpPr>
            <a:spLocks noGrp="1"/>
          </p:cNvSpPr>
          <p:nvPr>
            <p:ph idx="1"/>
          </p:nvPr>
        </p:nvSpPr>
        <p:spPr/>
        <p:txBody>
          <a:bodyPr>
            <a:normAutofit fontScale="77500" lnSpcReduction="20000"/>
          </a:bodyPr>
          <a:lstStyle/>
          <a:p>
            <a:pPr>
              <a:lnSpc>
                <a:spcPct val="160000"/>
              </a:lnSpc>
            </a:pPr>
            <a:r>
              <a:rPr lang="en-US" dirty="0">
                <a:latin typeface="Palatino Linotype" panose="02040502050505030304" pitchFamily="18" charset="0"/>
              </a:rPr>
              <a:t>Trauma healing is a process that requires skills and competence. Theoretical approach  can help in assessment of the efficacy of trauma models. In this lecture, we have demonstrated how a therapist can apply human validation process model in trauma therapy and how to describe the treatment stages of model. In lecture 12, we shall learn about mindfulness and mindful self compassion in trauma counseling</a:t>
            </a:r>
            <a:r>
              <a:rPr lang="en-US" dirty="0" smtClean="0">
                <a:latin typeface="Palatino Linotype" panose="02040502050505030304" pitchFamily="18" charset="0"/>
              </a:rPr>
              <a:t>.</a:t>
            </a:r>
            <a:endParaRPr lang="en-US" dirty="0">
              <a:latin typeface="Palatino Linotype" panose="02040502050505030304" pitchFamily="18"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References</a:t>
            </a:r>
            <a:endParaRPr lang="en-US" dirty="0"/>
          </a:p>
        </p:txBody>
      </p:sp>
      <p:sp>
        <p:nvSpPr>
          <p:cNvPr id="3" name="Content Placeholder 2"/>
          <p:cNvSpPr>
            <a:spLocks noGrp="1"/>
          </p:cNvSpPr>
          <p:nvPr>
            <p:ph idx="1"/>
          </p:nvPr>
        </p:nvSpPr>
        <p:spPr/>
        <p:txBody>
          <a:bodyPr>
            <a:normAutofit fontScale="47500" lnSpcReduction="20000"/>
          </a:bodyPr>
          <a:lstStyle/>
          <a:p>
            <a:pPr lvl="0">
              <a:lnSpc>
                <a:spcPct val="170000"/>
              </a:lnSpc>
            </a:pPr>
            <a:r>
              <a:rPr lang="en-GB" dirty="0">
                <a:latin typeface="Palatino Linotype" panose="02040502050505030304" pitchFamily="18" charset="0"/>
              </a:rPr>
              <a:t>Atkinson, J. (2013). </a:t>
            </a:r>
            <a:r>
              <a:rPr lang="en-GB" i="1" dirty="0">
                <a:latin typeface="Palatino Linotype" panose="02040502050505030304" pitchFamily="18" charset="0"/>
              </a:rPr>
              <a:t>Closing the Gap.</a:t>
            </a:r>
            <a:r>
              <a:rPr lang="en-GB" dirty="0">
                <a:latin typeface="Palatino Linotype" panose="02040502050505030304" pitchFamily="18" charset="0"/>
              </a:rPr>
              <a:t> Melbourne: </a:t>
            </a:r>
            <a:r>
              <a:rPr lang="en-GB" dirty="0" err="1">
                <a:latin typeface="Palatino Linotype" panose="02040502050505030304" pitchFamily="18" charset="0"/>
              </a:rPr>
              <a:t>Spinefex</a:t>
            </a:r>
            <a:r>
              <a:rPr lang="en-GB" dirty="0">
                <a:latin typeface="Palatino Linotype" panose="02040502050505030304" pitchFamily="18" charset="0"/>
              </a:rPr>
              <a:t> Press.</a:t>
            </a:r>
            <a:endParaRPr lang="en-US" dirty="0">
              <a:latin typeface="Palatino Linotype" panose="02040502050505030304" pitchFamily="18" charset="0"/>
            </a:endParaRPr>
          </a:p>
          <a:p>
            <a:pPr lvl="0">
              <a:lnSpc>
                <a:spcPct val="170000"/>
              </a:lnSpc>
            </a:pPr>
            <a:r>
              <a:rPr lang="en-GB" dirty="0">
                <a:latin typeface="Palatino Linotype" panose="02040502050505030304" pitchFamily="18" charset="0"/>
              </a:rPr>
              <a:t>Gitau, S. W. (2010). The Human Validation Process Model in Loss and Psycho-trauma Healing: A Proposed Approach to Helping Traumatized Communities. </a:t>
            </a:r>
            <a:r>
              <a:rPr lang="en-GB" i="1" dirty="0">
                <a:latin typeface="Palatino Linotype" panose="02040502050505030304" pitchFamily="18" charset="0"/>
              </a:rPr>
              <a:t>African </a:t>
            </a:r>
            <a:r>
              <a:rPr lang="en-GB" i="1" dirty="0" err="1">
                <a:latin typeface="Palatino Linotype" panose="02040502050505030304" pitchFamily="18" charset="0"/>
              </a:rPr>
              <a:t>Jounal</a:t>
            </a:r>
            <a:r>
              <a:rPr lang="en-GB" i="1" dirty="0">
                <a:latin typeface="Palatino Linotype" panose="02040502050505030304" pitchFamily="18" charset="0"/>
              </a:rPr>
              <a:t> of Traumatic Stress, 1</a:t>
            </a:r>
            <a:r>
              <a:rPr lang="en-GB" dirty="0">
                <a:latin typeface="Palatino Linotype" panose="02040502050505030304" pitchFamily="18" charset="0"/>
              </a:rPr>
              <a:t>(1), 38-42.</a:t>
            </a:r>
            <a:endParaRPr lang="en-US" dirty="0">
              <a:latin typeface="Palatino Linotype" panose="02040502050505030304" pitchFamily="18" charset="0"/>
            </a:endParaRPr>
          </a:p>
          <a:p>
            <a:pPr lvl="0">
              <a:lnSpc>
                <a:spcPct val="170000"/>
              </a:lnSpc>
            </a:pPr>
            <a:r>
              <a:rPr lang="en-US" dirty="0">
                <a:latin typeface="Palatino Linotype" panose="02040502050505030304" pitchFamily="18" charset="0"/>
              </a:rPr>
              <a:t>Gitau, S (2019). </a:t>
            </a:r>
            <a:r>
              <a:rPr lang="en-US" i="1" dirty="0">
                <a:latin typeface="Palatino Linotype" panose="02040502050505030304" pitchFamily="18" charset="0"/>
              </a:rPr>
              <a:t>Trauma recovery for IIDPs in Kenya after post election violence 2007/08</a:t>
            </a:r>
            <a:r>
              <a:rPr lang="en-US" dirty="0">
                <a:latin typeface="Palatino Linotype" panose="02040502050505030304" pitchFamily="18" charset="0"/>
              </a:rPr>
              <a:t>. </a:t>
            </a:r>
            <a:r>
              <a:rPr lang="en-US" dirty="0" err="1">
                <a:latin typeface="Palatino Linotype" panose="02040502050505030304" pitchFamily="18" charset="0"/>
              </a:rPr>
              <a:t>Baeu</a:t>
            </a:r>
            <a:r>
              <a:rPr lang="en-US" dirty="0">
                <a:latin typeface="Palatino Linotype" panose="02040502050505030304" pitchFamily="18" charset="0"/>
              </a:rPr>
              <a:t> </a:t>
            </a:r>
            <a:r>
              <a:rPr lang="en-US" dirty="0" err="1">
                <a:latin typeface="Palatino Linotype" panose="02040502050505030304" pitchFamily="18" charset="0"/>
              </a:rPr>
              <a:t>Bassin</a:t>
            </a:r>
            <a:r>
              <a:rPr lang="en-US" dirty="0">
                <a:latin typeface="Palatino Linotype" panose="02040502050505030304" pitchFamily="18" charset="0"/>
              </a:rPr>
              <a:t>: Scholars Press </a:t>
            </a:r>
            <a:endParaRPr lang="en-US" dirty="0">
              <a:latin typeface="Palatino Linotype" panose="02040502050505030304" pitchFamily="18" charset="0"/>
            </a:endParaRPr>
          </a:p>
          <a:p>
            <a:pPr lvl="0">
              <a:lnSpc>
                <a:spcPct val="170000"/>
              </a:lnSpc>
            </a:pPr>
            <a:r>
              <a:rPr lang="en-GB" dirty="0">
                <a:latin typeface="Palatino Linotype" panose="02040502050505030304" pitchFamily="18" charset="0"/>
              </a:rPr>
              <a:t>Haber, R. (2011). </a:t>
            </a:r>
            <a:r>
              <a:rPr lang="en-GB" i="1" dirty="0">
                <a:latin typeface="Palatino Linotype" panose="02040502050505030304" pitchFamily="18" charset="0"/>
              </a:rPr>
              <a:t>Virginia </a:t>
            </a:r>
            <a:r>
              <a:rPr lang="en-GB" i="1" dirty="0" err="1">
                <a:latin typeface="Palatino Linotype" panose="02040502050505030304" pitchFamily="18" charset="0"/>
              </a:rPr>
              <a:t>Satir’s</a:t>
            </a:r>
            <a:r>
              <a:rPr lang="en-GB" i="1" dirty="0">
                <a:latin typeface="Palatino Linotype" panose="02040502050505030304" pitchFamily="18" charset="0"/>
              </a:rPr>
              <a:t> Family Camp Experiment: An Intentional Growth.</a:t>
            </a:r>
            <a:r>
              <a:rPr lang="en-GB" dirty="0">
                <a:latin typeface="Palatino Linotype" panose="02040502050505030304" pitchFamily="18" charset="0"/>
              </a:rPr>
              <a:t> USA: Science and </a:t>
            </a:r>
            <a:r>
              <a:rPr lang="en-GB" dirty="0" err="1">
                <a:latin typeface="Palatino Linotype" panose="02040502050505030304" pitchFamily="18" charset="0"/>
              </a:rPr>
              <a:t>Behavior</a:t>
            </a:r>
            <a:r>
              <a:rPr lang="en-GB" dirty="0">
                <a:latin typeface="Palatino Linotype" panose="02040502050505030304" pitchFamily="18" charset="0"/>
              </a:rPr>
              <a:t> Books.</a:t>
            </a:r>
            <a:endParaRPr lang="en-US" dirty="0">
              <a:latin typeface="Palatino Linotype" panose="02040502050505030304" pitchFamily="18" charset="0"/>
            </a:endParaRPr>
          </a:p>
          <a:p>
            <a:pPr lvl="0">
              <a:lnSpc>
                <a:spcPct val="170000"/>
              </a:lnSpc>
            </a:pPr>
            <a:r>
              <a:rPr lang="en-GB" dirty="0">
                <a:latin typeface="Palatino Linotype" panose="02040502050505030304" pitchFamily="18" charset="0"/>
              </a:rPr>
              <a:t>Levers, L. (2012). </a:t>
            </a:r>
            <a:r>
              <a:rPr lang="en-GB" i="1" dirty="0">
                <a:latin typeface="Palatino Linotype" panose="02040502050505030304" pitchFamily="18" charset="0"/>
              </a:rPr>
              <a:t>Trauma Counseling: Theories and Interventions.</a:t>
            </a:r>
            <a:r>
              <a:rPr lang="en-GB" dirty="0">
                <a:latin typeface="Palatino Linotype" panose="02040502050505030304" pitchFamily="18" charset="0"/>
              </a:rPr>
              <a:t> USA: Springer Publishing Company, Inc.</a:t>
            </a:r>
            <a:endParaRPr lang="en-US" dirty="0">
              <a:latin typeface="Palatino Linotype" panose="02040502050505030304" pitchFamily="18" charset="0"/>
            </a:endParaRPr>
          </a:p>
          <a:p>
            <a:pPr>
              <a:lnSpc>
                <a:spcPct val="170000"/>
              </a:lnSpc>
            </a:pPr>
            <a:r>
              <a:rPr lang="en-US" dirty="0">
                <a:latin typeface="Palatino Linotype" panose="02040502050505030304" pitchFamily="18" charset="0"/>
              </a:rPr>
              <a:t>Satir, </a:t>
            </a:r>
            <a:r>
              <a:rPr lang="en-US" dirty="0" err="1">
                <a:latin typeface="Palatino Linotype" panose="02040502050505030304" pitchFamily="18" charset="0"/>
              </a:rPr>
              <a:t>Banmen</a:t>
            </a:r>
            <a:r>
              <a:rPr lang="en-US" dirty="0">
                <a:latin typeface="Palatino Linotype" panose="02040502050505030304" pitchFamily="18" charset="0"/>
              </a:rPr>
              <a:t>, Garber &amp; </a:t>
            </a:r>
            <a:r>
              <a:rPr lang="en-US" dirty="0" err="1">
                <a:latin typeface="Palatino Linotype" panose="02040502050505030304" pitchFamily="18" charset="0"/>
              </a:rPr>
              <a:t>Gomori</a:t>
            </a:r>
            <a:r>
              <a:rPr lang="en-US" dirty="0">
                <a:latin typeface="Palatino Linotype" panose="02040502050505030304" pitchFamily="18" charset="0"/>
              </a:rPr>
              <a:t>, (1999). </a:t>
            </a:r>
            <a:r>
              <a:rPr lang="en-US" i="1" dirty="0">
                <a:latin typeface="Palatino Linotype" panose="02040502050505030304" pitchFamily="18" charset="0"/>
              </a:rPr>
              <a:t>The Satir model: Family therapy and beyond. </a:t>
            </a:r>
            <a:r>
              <a:rPr lang="en-US" dirty="0">
                <a:latin typeface="Palatino Linotype" panose="02040502050505030304" pitchFamily="18" charset="0"/>
              </a:rPr>
              <a:t>(https://www.amazon.com/Virginia-Satir-Family-Therapy-Beyond/dp/B008UBAFJC</a:t>
            </a:r>
            <a:r>
              <a:rPr lang="en-US" dirty="0" smtClean="0">
                <a:latin typeface="Palatino Linotype" panose="02040502050505030304" pitchFamily="18" charset="0"/>
              </a:rPr>
              <a:t>).</a:t>
            </a:r>
            <a:endParaRPr lang="en-US" dirty="0">
              <a:latin typeface="Palatino Linotype" panose="02040502050505030304"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endParaRPr lang="en-US"/>
          </a:p>
        </p:txBody>
      </p:sp>
      <p:sp>
        <p:nvSpPr>
          <p:cNvPr id="3" name="Content Placeholder 2"/>
          <p:cNvSpPr>
            <a:spLocks noGrp="1"/>
          </p:cNvSpPr>
          <p:nvPr>
            <p:ph idx="1"/>
          </p:nvPr>
        </p:nvSpPr>
        <p:spPr/>
        <p:txBody>
          <a:bodyPr/>
          <a:p>
            <a:pPr marL="0" indent="0" algn="ctr">
              <a:buNone/>
            </a:pPr>
            <a:endParaRPr lang="en-US" sz="6600"/>
          </a:p>
          <a:p>
            <a:pPr marL="0" indent="0" algn="ctr">
              <a:buNone/>
            </a:pPr>
            <a:r>
              <a:rPr lang="en-US" sz="6600"/>
              <a:t>THANK YOU!</a:t>
            </a:r>
            <a:endParaRPr lang="en-US" sz="6600"/>
          </a:p>
          <a:p>
            <a:pPr marL="0" indent="0" algn="ctr">
              <a:buNone/>
            </a:pPr>
            <a:r>
              <a:rPr lang="en-US" sz="6600"/>
              <a:t> </a:t>
            </a:r>
            <a:endParaRPr lang="en-US" sz="6600"/>
          </a:p>
        </p:txBody>
      </p:sp>
    </p:spTree>
  </p:cSld>
  <p:clrMapOvr>
    <a:masterClrMapping/>
  </p:clrMapOvr>
</p:sld>
</file>

<file path=ppt/theme/theme1.xml><?xml version="1.0" encoding="utf-8"?>
<a:theme xmlns:a="http://schemas.openxmlformats.org/drawingml/2006/main" name="Business Cooperate">
  <a:themeElements>
    <a:clrScheme name="Business Cooper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usiness Cooperate">
      <a:majorFont>
        <a:latin typeface="Arial"/>
        <a:ea typeface="SimSun"/>
        <a:cs typeface=""/>
      </a:majorFont>
      <a:minorFont>
        <a:latin typeface="Arial"/>
        <a:ea typeface="SimSun"/>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spDef>
    <a:ln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lnDef>
  </a:objectDefaults>
  <a:extraClrSchemeLst>
    <a:extraClrScheme>
      <a:clrScheme name="Business Cooper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usiness Cooper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usiness Cooper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usiness Cooper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usiness Cooper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usiness Cooper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usiness Cooper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usiness Cooper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usiness Cooper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usiness Cooper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usiness Cooper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usiness Cooper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13084</Words>
  <Application>WPS Presentation</Application>
  <PresentationFormat>On-screen Show (4:3)</PresentationFormat>
  <Paragraphs>146</Paragraphs>
  <Slides>28</Slides>
  <Notes>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28</vt:i4>
      </vt:variant>
    </vt:vector>
  </HeadingPairs>
  <TitlesOfParts>
    <vt:vector size="37" baseType="lpstr">
      <vt:lpstr>Arial</vt:lpstr>
      <vt:lpstr>SimSun</vt:lpstr>
      <vt:lpstr>Wingdings</vt:lpstr>
      <vt:lpstr>Palatino Linotype</vt:lpstr>
      <vt:lpstr>Calibri</vt:lpstr>
      <vt:lpstr>Times New Roman</vt:lpstr>
      <vt:lpstr>Microsoft YaHei</vt:lpstr>
      <vt:lpstr>Arial Unicode MS</vt:lpstr>
      <vt:lpstr>Business Cooperate</vt:lpstr>
      <vt:lpstr>PowerPoint 演示文稿</vt:lpstr>
      <vt:lpstr>Introduction</vt:lpstr>
      <vt:lpstr>Expected Learning Outcomes</vt:lpstr>
      <vt:lpstr>History of HVPM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Adapted HVPM </vt:lpstr>
      <vt:lpstr>HPVM TRAUMA COUNSELING  MODEL GUIDE</vt:lpstr>
      <vt:lpstr>Stage Two  Emotional Ventilation and Stabilization</vt:lpstr>
      <vt:lpstr>Stage Three  Trauma Narrative </vt:lpstr>
      <vt:lpstr>Stage Four  Cognitive Assessment</vt:lpstr>
      <vt:lpstr>Stage Four Cont’d</vt:lpstr>
      <vt:lpstr>Stage Five  Relaxation and Psycho-education</vt:lpstr>
      <vt:lpstr>Stage Six  Future Coping Behavior</vt:lpstr>
      <vt:lpstr>PowerPoint 演示文稿</vt:lpstr>
      <vt:lpstr>Stage Seven  Termination and Follow-up Plans</vt:lpstr>
      <vt:lpstr>Stage Eight  Post Screening and Exit</vt:lpstr>
      <vt:lpstr>Support</vt:lpstr>
      <vt:lpstr>PowerPoint 演示文稿</vt:lpstr>
      <vt:lpstr>Conclusion</vt:lpstr>
      <vt:lpstr>References</vt:lpstr>
      <vt:lpstr>PowerPoint 演示文稿</vt:lpstr>
    </vt:vector>
  </TitlesOfParts>
  <Company>Deftones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AFRICANA COLLEGE</dc:creator>
  <cp:lastModifiedBy>sgita</cp:lastModifiedBy>
  <cp:revision>12</cp:revision>
  <dcterms:created xsi:type="dcterms:W3CDTF">2023-05-30T06:33:00Z</dcterms:created>
  <dcterms:modified xsi:type="dcterms:W3CDTF">2023-06-04T21:24:12Z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E52AC1D1A0D642D18D77ED63CD2BB7C3</vt:lpwstr>
  </property>
  <property fmtid="{D5CDD505-2E9C-101B-9397-08002B2CF9AE}" pid="3" name="KSOProductBuildVer">
    <vt:lpwstr>1033-11.2.0.11537</vt:lpwstr>
  </property>
</Properties>
</file>