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9" r:id="rId4"/>
    <p:sldId id="258" r:id="rId5"/>
    <p:sldId id="270" r:id="rId6"/>
    <p:sldId id="259" r:id="rId7"/>
    <p:sldId id="260" r:id="rId8"/>
    <p:sldId id="271" r:id="rId9"/>
    <p:sldId id="261" r:id="rId10"/>
    <p:sldId id="262" r:id="rId11"/>
    <p:sldId id="263" r:id="rId12"/>
    <p:sldId id="272" r:id="rId13"/>
    <p:sldId id="264" r:id="rId14"/>
    <p:sldId id="265" r:id="rId15"/>
    <p:sldId id="273" r:id="rId16"/>
    <p:sldId id="266" r:id="rId17"/>
    <p:sldId id="274" r:id="rId18"/>
    <p:sldId id="267" r:id="rId19"/>
    <p:sldId id="275" r:id="rId20"/>
    <p:sldId id="268" r:id="rId21"/>
    <p:sldId id="277" r:id="rId22"/>
    <p:sldId id="276" r:id="rId23"/>
    <p:sldId id="278" r:id="rId24"/>
    <p:sldId id="280" r:id="rId25"/>
    <p:sldId id="279" r:id="rId26"/>
    <p:sldId id="281" r:id="rId27"/>
    <p:sldId id="285" r:id="rId28"/>
    <p:sldId id="287" r:id="rId29"/>
    <p:sldId id="286" r:id="rId30"/>
    <p:sldId id="282" r:id="rId31"/>
    <p:sldId id="284" r:id="rId32"/>
    <p:sldId id="283" r:id="rId33"/>
    <p:sldId id="288" r:id="rId34"/>
    <p:sldId id="289"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84" y="1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_rels/data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39C5C9-484D-4BCB-874C-E26C4546C8E8}"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F9D20C50-6A0B-48D5-9D92-C62C7C361ED4}">
      <dgm:prSet/>
      <dgm:spPr/>
      <dgm:t>
        <a:bodyPr/>
        <a:lstStyle/>
        <a:p>
          <a:r>
            <a:rPr lang="en-US"/>
            <a:t>At the end of this course, you will be able to:</a:t>
          </a:r>
        </a:p>
      </dgm:t>
    </dgm:pt>
    <dgm:pt modelId="{8EFF59E6-3510-49B9-BD97-D16DD4165219}" type="parTrans" cxnId="{19FBA149-F711-45CD-960A-01637C46B00B}">
      <dgm:prSet/>
      <dgm:spPr/>
      <dgm:t>
        <a:bodyPr/>
        <a:lstStyle/>
        <a:p>
          <a:endParaRPr lang="en-US"/>
        </a:p>
      </dgm:t>
    </dgm:pt>
    <dgm:pt modelId="{5F097494-6DC4-440F-AA4E-0D6921A46145}" type="sibTrans" cxnId="{19FBA149-F711-45CD-960A-01637C46B00B}">
      <dgm:prSet/>
      <dgm:spPr/>
      <dgm:t>
        <a:bodyPr/>
        <a:lstStyle/>
        <a:p>
          <a:endParaRPr lang="en-US"/>
        </a:p>
      </dgm:t>
    </dgm:pt>
    <dgm:pt modelId="{C76C741D-7AC8-4F7D-A420-43F2C0DAF72A}">
      <dgm:prSet/>
      <dgm:spPr/>
      <dgm:t>
        <a:bodyPr/>
        <a:lstStyle/>
        <a:p>
          <a:r>
            <a:rPr lang="en-US"/>
            <a:t>1.	Explain the basic differences between consumer and business marketing.</a:t>
          </a:r>
        </a:p>
      </dgm:t>
    </dgm:pt>
    <dgm:pt modelId="{ADA678CF-0729-4204-BDD6-ECAB60E32370}" type="parTrans" cxnId="{6A3B4269-78B8-4DCF-8617-5B5C22DA2655}">
      <dgm:prSet/>
      <dgm:spPr/>
      <dgm:t>
        <a:bodyPr/>
        <a:lstStyle/>
        <a:p>
          <a:endParaRPr lang="en-US"/>
        </a:p>
      </dgm:t>
    </dgm:pt>
    <dgm:pt modelId="{E8965D6F-5474-4100-9370-AA2CA3F28C2F}" type="sibTrans" cxnId="{6A3B4269-78B8-4DCF-8617-5B5C22DA2655}">
      <dgm:prSet/>
      <dgm:spPr/>
      <dgm:t>
        <a:bodyPr/>
        <a:lstStyle/>
        <a:p>
          <a:endParaRPr lang="en-US"/>
        </a:p>
      </dgm:t>
    </dgm:pt>
    <dgm:pt modelId="{7FB6A075-6A94-4BF8-89F5-BAEF04DCF4FE}">
      <dgm:prSet/>
      <dgm:spPr/>
      <dgm:t>
        <a:bodyPr/>
        <a:lstStyle/>
        <a:p>
          <a:r>
            <a:rPr lang="en-US" dirty="0"/>
            <a:t>2.	Apply the concepts and principles of marketing in the business markets (organizations)</a:t>
          </a:r>
        </a:p>
      </dgm:t>
    </dgm:pt>
    <dgm:pt modelId="{360698F9-9D9C-46BB-A876-3DB77F992F71}" type="parTrans" cxnId="{095777EA-4CBF-499A-9E24-316500FDED34}">
      <dgm:prSet/>
      <dgm:spPr/>
      <dgm:t>
        <a:bodyPr/>
        <a:lstStyle/>
        <a:p>
          <a:endParaRPr lang="en-US"/>
        </a:p>
      </dgm:t>
    </dgm:pt>
    <dgm:pt modelId="{99524B0D-5FBF-4E12-AE7A-1D8850AAEBB9}" type="sibTrans" cxnId="{095777EA-4CBF-499A-9E24-316500FDED34}">
      <dgm:prSet/>
      <dgm:spPr/>
      <dgm:t>
        <a:bodyPr/>
        <a:lstStyle/>
        <a:p>
          <a:endParaRPr lang="en-US"/>
        </a:p>
      </dgm:t>
    </dgm:pt>
    <dgm:pt modelId="{41EC21C6-9C57-4F29-80C1-E785FE9FAF25}">
      <dgm:prSet/>
      <dgm:spPr/>
      <dgm:t>
        <a:bodyPr/>
        <a:lstStyle/>
        <a:p>
          <a:r>
            <a:rPr lang="en-US" dirty="0"/>
            <a:t>3.	Examine ecommerce and customer relationship strategies for business</a:t>
          </a:r>
        </a:p>
      </dgm:t>
    </dgm:pt>
    <dgm:pt modelId="{05AB188F-D3A1-40BE-9767-8DFC1B12EA00}" type="parTrans" cxnId="{170DA0CD-9A83-4674-BC0E-714C95D04963}">
      <dgm:prSet/>
      <dgm:spPr/>
      <dgm:t>
        <a:bodyPr/>
        <a:lstStyle/>
        <a:p>
          <a:endParaRPr lang="en-US"/>
        </a:p>
      </dgm:t>
    </dgm:pt>
    <dgm:pt modelId="{E6321AF5-298C-43A8-9281-25FD1B2232BF}" type="sibTrans" cxnId="{170DA0CD-9A83-4674-BC0E-714C95D04963}">
      <dgm:prSet/>
      <dgm:spPr/>
      <dgm:t>
        <a:bodyPr/>
        <a:lstStyle/>
        <a:p>
          <a:endParaRPr lang="en-US"/>
        </a:p>
      </dgm:t>
    </dgm:pt>
    <dgm:pt modelId="{F15A27BB-518E-4B96-9460-206186E29E1E}">
      <dgm:prSet/>
      <dgm:spPr/>
      <dgm:t>
        <a:bodyPr/>
        <a:lstStyle/>
        <a:p>
          <a:r>
            <a:rPr lang="en-US" dirty="0"/>
            <a:t>4.	Discuss ethical considerations for business markets.</a:t>
          </a:r>
        </a:p>
      </dgm:t>
    </dgm:pt>
    <dgm:pt modelId="{B244C69C-013B-4C74-ABF4-E6B1A6D72F3C}" type="parTrans" cxnId="{4EC972AF-D53B-451C-B466-324424E549B0}">
      <dgm:prSet/>
      <dgm:spPr/>
      <dgm:t>
        <a:bodyPr/>
        <a:lstStyle/>
        <a:p>
          <a:endParaRPr lang="en-US"/>
        </a:p>
      </dgm:t>
    </dgm:pt>
    <dgm:pt modelId="{888C08B9-421B-42EB-ABF8-9B8838C81325}" type="sibTrans" cxnId="{4EC972AF-D53B-451C-B466-324424E549B0}">
      <dgm:prSet/>
      <dgm:spPr/>
      <dgm:t>
        <a:bodyPr/>
        <a:lstStyle/>
        <a:p>
          <a:endParaRPr lang="en-US"/>
        </a:p>
      </dgm:t>
    </dgm:pt>
    <dgm:pt modelId="{FAB68619-B758-4AA6-A86B-02A4C11712AA}" type="pres">
      <dgm:prSet presAssocID="{4839C5C9-484D-4BCB-874C-E26C4546C8E8}" presName="vert0" presStyleCnt="0">
        <dgm:presLayoutVars>
          <dgm:dir/>
          <dgm:animOne val="branch"/>
          <dgm:animLvl val="lvl"/>
        </dgm:presLayoutVars>
      </dgm:prSet>
      <dgm:spPr/>
    </dgm:pt>
    <dgm:pt modelId="{2B5B9E37-24D5-4AD8-AD22-E9ACD4AB3B1D}" type="pres">
      <dgm:prSet presAssocID="{F9D20C50-6A0B-48D5-9D92-C62C7C361ED4}" presName="thickLine" presStyleLbl="alignNode1" presStyleIdx="0" presStyleCnt="5"/>
      <dgm:spPr/>
    </dgm:pt>
    <dgm:pt modelId="{C3278A5C-27A6-4496-BD6F-75B92DB23A62}" type="pres">
      <dgm:prSet presAssocID="{F9D20C50-6A0B-48D5-9D92-C62C7C361ED4}" presName="horz1" presStyleCnt="0"/>
      <dgm:spPr/>
    </dgm:pt>
    <dgm:pt modelId="{189ACED4-795C-4BD1-9391-D5A4883AC235}" type="pres">
      <dgm:prSet presAssocID="{F9D20C50-6A0B-48D5-9D92-C62C7C361ED4}" presName="tx1" presStyleLbl="revTx" presStyleIdx="0" presStyleCnt="5"/>
      <dgm:spPr/>
    </dgm:pt>
    <dgm:pt modelId="{65E83922-7B2A-4A5A-8F37-68AD8D1AB93B}" type="pres">
      <dgm:prSet presAssocID="{F9D20C50-6A0B-48D5-9D92-C62C7C361ED4}" presName="vert1" presStyleCnt="0"/>
      <dgm:spPr/>
    </dgm:pt>
    <dgm:pt modelId="{FB6B366E-6EB1-4053-B073-2CB50F84BB87}" type="pres">
      <dgm:prSet presAssocID="{C76C741D-7AC8-4F7D-A420-43F2C0DAF72A}" presName="thickLine" presStyleLbl="alignNode1" presStyleIdx="1" presStyleCnt="5"/>
      <dgm:spPr/>
    </dgm:pt>
    <dgm:pt modelId="{5389C091-8CC7-4F06-8545-9646A0FAAFDF}" type="pres">
      <dgm:prSet presAssocID="{C76C741D-7AC8-4F7D-A420-43F2C0DAF72A}" presName="horz1" presStyleCnt="0"/>
      <dgm:spPr/>
    </dgm:pt>
    <dgm:pt modelId="{D66CBD3E-CDD5-45D4-B78F-6A99636FC0B9}" type="pres">
      <dgm:prSet presAssocID="{C76C741D-7AC8-4F7D-A420-43F2C0DAF72A}" presName="tx1" presStyleLbl="revTx" presStyleIdx="1" presStyleCnt="5"/>
      <dgm:spPr/>
    </dgm:pt>
    <dgm:pt modelId="{2B02F15A-2CD4-45A1-840F-DCF9567EF29B}" type="pres">
      <dgm:prSet presAssocID="{C76C741D-7AC8-4F7D-A420-43F2C0DAF72A}" presName="vert1" presStyleCnt="0"/>
      <dgm:spPr/>
    </dgm:pt>
    <dgm:pt modelId="{D9BFC04D-0CC8-47D9-9579-E30D4BDEEB2B}" type="pres">
      <dgm:prSet presAssocID="{7FB6A075-6A94-4BF8-89F5-BAEF04DCF4FE}" presName="thickLine" presStyleLbl="alignNode1" presStyleIdx="2" presStyleCnt="5"/>
      <dgm:spPr/>
    </dgm:pt>
    <dgm:pt modelId="{E9E36FFD-615A-4278-964F-D004F9E92680}" type="pres">
      <dgm:prSet presAssocID="{7FB6A075-6A94-4BF8-89F5-BAEF04DCF4FE}" presName="horz1" presStyleCnt="0"/>
      <dgm:spPr/>
    </dgm:pt>
    <dgm:pt modelId="{95BE4882-0490-42FB-9A02-E51CFA6B020D}" type="pres">
      <dgm:prSet presAssocID="{7FB6A075-6A94-4BF8-89F5-BAEF04DCF4FE}" presName="tx1" presStyleLbl="revTx" presStyleIdx="2" presStyleCnt="5"/>
      <dgm:spPr/>
    </dgm:pt>
    <dgm:pt modelId="{740060A7-7418-4997-8533-CDDD1423B890}" type="pres">
      <dgm:prSet presAssocID="{7FB6A075-6A94-4BF8-89F5-BAEF04DCF4FE}" presName="vert1" presStyleCnt="0"/>
      <dgm:spPr/>
    </dgm:pt>
    <dgm:pt modelId="{24893A7F-D87B-4887-B74A-EC9D19203BAC}" type="pres">
      <dgm:prSet presAssocID="{41EC21C6-9C57-4F29-80C1-E785FE9FAF25}" presName="thickLine" presStyleLbl="alignNode1" presStyleIdx="3" presStyleCnt="5"/>
      <dgm:spPr/>
    </dgm:pt>
    <dgm:pt modelId="{4F1F027A-53CB-4417-9274-11DBF4DBBD0D}" type="pres">
      <dgm:prSet presAssocID="{41EC21C6-9C57-4F29-80C1-E785FE9FAF25}" presName="horz1" presStyleCnt="0"/>
      <dgm:spPr/>
    </dgm:pt>
    <dgm:pt modelId="{579C3E8A-1B9B-489E-A73F-480A07A61623}" type="pres">
      <dgm:prSet presAssocID="{41EC21C6-9C57-4F29-80C1-E785FE9FAF25}" presName="tx1" presStyleLbl="revTx" presStyleIdx="3" presStyleCnt="5"/>
      <dgm:spPr/>
    </dgm:pt>
    <dgm:pt modelId="{7F57CA06-701D-488A-A520-CB027A686A00}" type="pres">
      <dgm:prSet presAssocID="{41EC21C6-9C57-4F29-80C1-E785FE9FAF25}" presName="vert1" presStyleCnt="0"/>
      <dgm:spPr/>
    </dgm:pt>
    <dgm:pt modelId="{7565527D-ADF9-4760-960C-5EC4C099657D}" type="pres">
      <dgm:prSet presAssocID="{F15A27BB-518E-4B96-9460-206186E29E1E}" presName="thickLine" presStyleLbl="alignNode1" presStyleIdx="4" presStyleCnt="5"/>
      <dgm:spPr/>
    </dgm:pt>
    <dgm:pt modelId="{55907BF4-E196-4E67-ADC2-4B179C207CDA}" type="pres">
      <dgm:prSet presAssocID="{F15A27BB-518E-4B96-9460-206186E29E1E}" presName="horz1" presStyleCnt="0"/>
      <dgm:spPr/>
    </dgm:pt>
    <dgm:pt modelId="{CAFD59FE-46FC-4ED4-8F97-B906FA4559DB}" type="pres">
      <dgm:prSet presAssocID="{F15A27BB-518E-4B96-9460-206186E29E1E}" presName="tx1" presStyleLbl="revTx" presStyleIdx="4" presStyleCnt="5"/>
      <dgm:spPr/>
    </dgm:pt>
    <dgm:pt modelId="{95C2FA03-23E0-4D7B-B1DB-AF727A6081B8}" type="pres">
      <dgm:prSet presAssocID="{F15A27BB-518E-4B96-9460-206186E29E1E}" presName="vert1" presStyleCnt="0"/>
      <dgm:spPr/>
    </dgm:pt>
  </dgm:ptLst>
  <dgm:cxnLst>
    <dgm:cxn modelId="{32058A09-A93B-40FC-9ED7-E77FA4C5760D}" type="presOf" srcId="{7FB6A075-6A94-4BF8-89F5-BAEF04DCF4FE}" destId="{95BE4882-0490-42FB-9A02-E51CFA6B020D}" srcOrd="0" destOrd="0" presId="urn:microsoft.com/office/officeart/2008/layout/LinedList"/>
    <dgm:cxn modelId="{C7D29B0F-656C-46BA-A427-D91EFD48230B}" type="presOf" srcId="{F9D20C50-6A0B-48D5-9D92-C62C7C361ED4}" destId="{189ACED4-795C-4BD1-9391-D5A4883AC235}" srcOrd="0" destOrd="0" presId="urn:microsoft.com/office/officeart/2008/layout/LinedList"/>
    <dgm:cxn modelId="{F3290015-B92D-48F9-BD68-092D83EA4DA0}" type="presOf" srcId="{4839C5C9-484D-4BCB-874C-E26C4546C8E8}" destId="{FAB68619-B758-4AA6-A86B-02A4C11712AA}" srcOrd="0" destOrd="0" presId="urn:microsoft.com/office/officeart/2008/layout/LinedList"/>
    <dgm:cxn modelId="{6A3B4269-78B8-4DCF-8617-5B5C22DA2655}" srcId="{4839C5C9-484D-4BCB-874C-E26C4546C8E8}" destId="{C76C741D-7AC8-4F7D-A420-43F2C0DAF72A}" srcOrd="1" destOrd="0" parTransId="{ADA678CF-0729-4204-BDD6-ECAB60E32370}" sibTransId="{E8965D6F-5474-4100-9370-AA2CA3F28C2F}"/>
    <dgm:cxn modelId="{19FBA149-F711-45CD-960A-01637C46B00B}" srcId="{4839C5C9-484D-4BCB-874C-E26C4546C8E8}" destId="{F9D20C50-6A0B-48D5-9D92-C62C7C361ED4}" srcOrd="0" destOrd="0" parTransId="{8EFF59E6-3510-49B9-BD97-D16DD4165219}" sibTransId="{5F097494-6DC4-440F-AA4E-0D6921A46145}"/>
    <dgm:cxn modelId="{132BD98F-0A6B-40DD-9544-D9025B4C5D7B}" type="presOf" srcId="{F15A27BB-518E-4B96-9460-206186E29E1E}" destId="{CAFD59FE-46FC-4ED4-8F97-B906FA4559DB}" srcOrd="0" destOrd="0" presId="urn:microsoft.com/office/officeart/2008/layout/LinedList"/>
    <dgm:cxn modelId="{105A9F9D-35E1-4AE0-8191-88DD862521E4}" type="presOf" srcId="{41EC21C6-9C57-4F29-80C1-E785FE9FAF25}" destId="{579C3E8A-1B9B-489E-A73F-480A07A61623}" srcOrd="0" destOrd="0" presId="urn:microsoft.com/office/officeart/2008/layout/LinedList"/>
    <dgm:cxn modelId="{4EC972AF-D53B-451C-B466-324424E549B0}" srcId="{4839C5C9-484D-4BCB-874C-E26C4546C8E8}" destId="{F15A27BB-518E-4B96-9460-206186E29E1E}" srcOrd="4" destOrd="0" parTransId="{B244C69C-013B-4C74-ABF4-E6B1A6D72F3C}" sibTransId="{888C08B9-421B-42EB-ABF8-9B8838C81325}"/>
    <dgm:cxn modelId="{170DA0CD-9A83-4674-BC0E-714C95D04963}" srcId="{4839C5C9-484D-4BCB-874C-E26C4546C8E8}" destId="{41EC21C6-9C57-4F29-80C1-E785FE9FAF25}" srcOrd="3" destOrd="0" parTransId="{05AB188F-D3A1-40BE-9767-8DFC1B12EA00}" sibTransId="{E6321AF5-298C-43A8-9281-25FD1B2232BF}"/>
    <dgm:cxn modelId="{2436C1DA-3EDC-4148-A863-083B3E14F497}" type="presOf" srcId="{C76C741D-7AC8-4F7D-A420-43F2C0DAF72A}" destId="{D66CBD3E-CDD5-45D4-B78F-6A99636FC0B9}" srcOrd="0" destOrd="0" presId="urn:microsoft.com/office/officeart/2008/layout/LinedList"/>
    <dgm:cxn modelId="{095777EA-4CBF-499A-9E24-316500FDED34}" srcId="{4839C5C9-484D-4BCB-874C-E26C4546C8E8}" destId="{7FB6A075-6A94-4BF8-89F5-BAEF04DCF4FE}" srcOrd="2" destOrd="0" parTransId="{360698F9-9D9C-46BB-A876-3DB77F992F71}" sibTransId="{99524B0D-5FBF-4E12-AE7A-1D8850AAEBB9}"/>
    <dgm:cxn modelId="{C1D88A5C-8197-4E2D-8361-4EC746C198F4}" type="presParOf" srcId="{FAB68619-B758-4AA6-A86B-02A4C11712AA}" destId="{2B5B9E37-24D5-4AD8-AD22-E9ACD4AB3B1D}" srcOrd="0" destOrd="0" presId="urn:microsoft.com/office/officeart/2008/layout/LinedList"/>
    <dgm:cxn modelId="{7EEA2145-350D-42B1-8686-CC4A34FA6571}" type="presParOf" srcId="{FAB68619-B758-4AA6-A86B-02A4C11712AA}" destId="{C3278A5C-27A6-4496-BD6F-75B92DB23A62}" srcOrd="1" destOrd="0" presId="urn:microsoft.com/office/officeart/2008/layout/LinedList"/>
    <dgm:cxn modelId="{01E77403-71B3-43D4-856F-CB16CF773F57}" type="presParOf" srcId="{C3278A5C-27A6-4496-BD6F-75B92DB23A62}" destId="{189ACED4-795C-4BD1-9391-D5A4883AC235}" srcOrd="0" destOrd="0" presId="urn:microsoft.com/office/officeart/2008/layout/LinedList"/>
    <dgm:cxn modelId="{DE766757-CC73-4B6F-8B26-7DAA925EF425}" type="presParOf" srcId="{C3278A5C-27A6-4496-BD6F-75B92DB23A62}" destId="{65E83922-7B2A-4A5A-8F37-68AD8D1AB93B}" srcOrd="1" destOrd="0" presId="urn:microsoft.com/office/officeart/2008/layout/LinedList"/>
    <dgm:cxn modelId="{BB1EE78A-1C58-4A8D-9258-E937EEF1406B}" type="presParOf" srcId="{FAB68619-B758-4AA6-A86B-02A4C11712AA}" destId="{FB6B366E-6EB1-4053-B073-2CB50F84BB87}" srcOrd="2" destOrd="0" presId="urn:microsoft.com/office/officeart/2008/layout/LinedList"/>
    <dgm:cxn modelId="{7F443883-1CE4-4FE1-A1F4-1FD16C16FBF5}" type="presParOf" srcId="{FAB68619-B758-4AA6-A86B-02A4C11712AA}" destId="{5389C091-8CC7-4F06-8545-9646A0FAAFDF}" srcOrd="3" destOrd="0" presId="urn:microsoft.com/office/officeart/2008/layout/LinedList"/>
    <dgm:cxn modelId="{BF663B93-1D97-4930-86DE-56A83D6AC61E}" type="presParOf" srcId="{5389C091-8CC7-4F06-8545-9646A0FAAFDF}" destId="{D66CBD3E-CDD5-45D4-B78F-6A99636FC0B9}" srcOrd="0" destOrd="0" presId="urn:microsoft.com/office/officeart/2008/layout/LinedList"/>
    <dgm:cxn modelId="{D00ACDF0-F27E-49B7-BD8D-10A8E635DE46}" type="presParOf" srcId="{5389C091-8CC7-4F06-8545-9646A0FAAFDF}" destId="{2B02F15A-2CD4-45A1-840F-DCF9567EF29B}" srcOrd="1" destOrd="0" presId="urn:microsoft.com/office/officeart/2008/layout/LinedList"/>
    <dgm:cxn modelId="{53DF2A36-98AC-4BF8-8647-67FD8166483D}" type="presParOf" srcId="{FAB68619-B758-4AA6-A86B-02A4C11712AA}" destId="{D9BFC04D-0CC8-47D9-9579-E30D4BDEEB2B}" srcOrd="4" destOrd="0" presId="urn:microsoft.com/office/officeart/2008/layout/LinedList"/>
    <dgm:cxn modelId="{7E733C0C-FDD7-42C0-A9BA-5B58F12AC4C8}" type="presParOf" srcId="{FAB68619-B758-4AA6-A86B-02A4C11712AA}" destId="{E9E36FFD-615A-4278-964F-D004F9E92680}" srcOrd="5" destOrd="0" presId="urn:microsoft.com/office/officeart/2008/layout/LinedList"/>
    <dgm:cxn modelId="{4FD6DEF3-5D0C-472B-935B-3B6D9247A6BC}" type="presParOf" srcId="{E9E36FFD-615A-4278-964F-D004F9E92680}" destId="{95BE4882-0490-42FB-9A02-E51CFA6B020D}" srcOrd="0" destOrd="0" presId="urn:microsoft.com/office/officeart/2008/layout/LinedList"/>
    <dgm:cxn modelId="{05AB1343-77ED-42A3-802E-A677715741BD}" type="presParOf" srcId="{E9E36FFD-615A-4278-964F-D004F9E92680}" destId="{740060A7-7418-4997-8533-CDDD1423B890}" srcOrd="1" destOrd="0" presId="urn:microsoft.com/office/officeart/2008/layout/LinedList"/>
    <dgm:cxn modelId="{85FF2C76-BE46-402E-B2DC-73D7664D20DF}" type="presParOf" srcId="{FAB68619-B758-4AA6-A86B-02A4C11712AA}" destId="{24893A7F-D87B-4887-B74A-EC9D19203BAC}" srcOrd="6" destOrd="0" presId="urn:microsoft.com/office/officeart/2008/layout/LinedList"/>
    <dgm:cxn modelId="{024E9A7E-5BE4-4AF4-8BFC-563AF6BEE59D}" type="presParOf" srcId="{FAB68619-B758-4AA6-A86B-02A4C11712AA}" destId="{4F1F027A-53CB-4417-9274-11DBF4DBBD0D}" srcOrd="7" destOrd="0" presId="urn:microsoft.com/office/officeart/2008/layout/LinedList"/>
    <dgm:cxn modelId="{76ABE3F0-8BC9-4A8C-8540-BFCF692603AC}" type="presParOf" srcId="{4F1F027A-53CB-4417-9274-11DBF4DBBD0D}" destId="{579C3E8A-1B9B-489E-A73F-480A07A61623}" srcOrd="0" destOrd="0" presId="urn:microsoft.com/office/officeart/2008/layout/LinedList"/>
    <dgm:cxn modelId="{F91AAF98-806E-4D57-B375-BDA119E9AE68}" type="presParOf" srcId="{4F1F027A-53CB-4417-9274-11DBF4DBBD0D}" destId="{7F57CA06-701D-488A-A520-CB027A686A00}" srcOrd="1" destOrd="0" presId="urn:microsoft.com/office/officeart/2008/layout/LinedList"/>
    <dgm:cxn modelId="{03246C4A-9BBC-43CC-8705-F337B978A3EE}" type="presParOf" srcId="{FAB68619-B758-4AA6-A86B-02A4C11712AA}" destId="{7565527D-ADF9-4760-960C-5EC4C099657D}" srcOrd="8" destOrd="0" presId="urn:microsoft.com/office/officeart/2008/layout/LinedList"/>
    <dgm:cxn modelId="{D986C662-A766-4ACF-85D5-D665EC4F2017}" type="presParOf" srcId="{FAB68619-B758-4AA6-A86B-02A4C11712AA}" destId="{55907BF4-E196-4E67-ADC2-4B179C207CDA}" srcOrd="9" destOrd="0" presId="urn:microsoft.com/office/officeart/2008/layout/LinedList"/>
    <dgm:cxn modelId="{0868982B-C159-4071-BF03-041E61D4D5AD}" type="presParOf" srcId="{55907BF4-E196-4E67-ADC2-4B179C207CDA}" destId="{CAFD59FE-46FC-4ED4-8F97-B906FA4559DB}" srcOrd="0" destOrd="0" presId="urn:microsoft.com/office/officeart/2008/layout/LinedList"/>
    <dgm:cxn modelId="{0237DFAE-68F4-46FE-940E-07183AE4EF56}" type="presParOf" srcId="{55907BF4-E196-4E67-ADC2-4B179C207CDA}" destId="{95C2FA03-23E0-4D7B-B1DB-AF727A6081B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2FBC147-5E78-46BD-AB83-4BE5B0D3696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4308B25-2265-48E2-948E-7510E565E3EF}">
      <dgm:prSet/>
      <dgm:spPr/>
      <dgm:t>
        <a:bodyPr/>
        <a:lstStyle/>
        <a:p>
          <a:pPr>
            <a:lnSpc>
              <a:spcPct val="100000"/>
            </a:lnSpc>
          </a:pPr>
          <a:r>
            <a:rPr lang="en-US" dirty="0"/>
            <a:t>The concept of business-to-business marketing has evolved over the years. </a:t>
          </a:r>
        </a:p>
      </dgm:t>
    </dgm:pt>
    <dgm:pt modelId="{D88E2461-EEA1-497D-ADCA-C8269A851878}" type="parTrans" cxnId="{C42C27B0-C549-4192-A3F0-9A9E68C6261E}">
      <dgm:prSet/>
      <dgm:spPr/>
      <dgm:t>
        <a:bodyPr/>
        <a:lstStyle/>
        <a:p>
          <a:endParaRPr lang="en-US"/>
        </a:p>
      </dgm:t>
    </dgm:pt>
    <dgm:pt modelId="{B3AE909D-139D-4F7C-A7F3-356D22C5B6E9}" type="sibTrans" cxnId="{C42C27B0-C549-4192-A3F0-9A9E68C6261E}">
      <dgm:prSet/>
      <dgm:spPr/>
      <dgm:t>
        <a:bodyPr/>
        <a:lstStyle/>
        <a:p>
          <a:pPr>
            <a:lnSpc>
              <a:spcPct val="100000"/>
            </a:lnSpc>
          </a:pPr>
          <a:endParaRPr lang="en-US"/>
        </a:p>
      </dgm:t>
    </dgm:pt>
    <dgm:pt modelId="{41620E53-519C-4B3F-9254-B65957835349}">
      <dgm:prSet/>
      <dgm:spPr/>
      <dgm:t>
        <a:bodyPr/>
        <a:lstStyle/>
        <a:p>
          <a:pPr>
            <a:lnSpc>
              <a:spcPct val="100000"/>
            </a:lnSpc>
          </a:pPr>
          <a:r>
            <a:rPr lang="en-US"/>
            <a:t>Initial name for this concept was industrial marketing. </a:t>
          </a:r>
        </a:p>
      </dgm:t>
    </dgm:pt>
    <dgm:pt modelId="{034A71F6-208E-4EC8-84E2-DC5A9BD6D867}" type="parTrans" cxnId="{3ADAE625-32EE-4829-9126-52F2F033CEAE}">
      <dgm:prSet/>
      <dgm:spPr/>
      <dgm:t>
        <a:bodyPr/>
        <a:lstStyle/>
        <a:p>
          <a:endParaRPr lang="en-US"/>
        </a:p>
      </dgm:t>
    </dgm:pt>
    <dgm:pt modelId="{DCE0FBA8-1B47-4D79-9FD3-81C1AFDE7DAA}" type="sibTrans" cxnId="{3ADAE625-32EE-4829-9126-52F2F033CEAE}">
      <dgm:prSet/>
      <dgm:spPr/>
      <dgm:t>
        <a:bodyPr/>
        <a:lstStyle/>
        <a:p>
          <a:pPr>
            <a:lnSpc>
              <a:spcPct val="100000"/>
            </a:lnSpc>
          </a:pPr>
          <a:endParaRPr lang="en-US"/>
        </a:p>
      </dgm:t>
    </dgm:pt>
    <dgm:pt modelId="{94B850B7-55A5-4B2E-BEE4-B03DB1C4BAE1}">
      <dgm:prSet/>
      <dgm:spPr/>
      <dgm:t>
        <a:bodyPr/>
        <a:lstStyle/>
        <a:p>
          <a:pPr>
            <a:lnSpc>
              <a:spcPct val="100000"/>
            </a:lnSpc>
          </a:pPr>
          <a:r>
            <a:rPr lang="en-US"/>
            <a:t>Business to business includes include services. </a:t>
          </a:r>
        </a:p>
      </dgm:t>
    </dgm:pt>
    <dgm:pt modelId="{B103CD95-A40D-44C6-9C09-E674F31DF966}" type="parTrans" cxnId="{0B8C588E-E543-4C14-9F6D-D5BD193B538D}">
      <dgm:prSet/>
      <dgm:spPr/>
      <dgm:t>
        <a:bodyPr/>
        <a:lstStyle/>
        <a:p>
          <a:endParaRPr lang="en-US"/>
        </a:p>
      </dgm:t>
    </dgm:pt>
    <dgm:pt modelId="{DF18C6B8-BE8D-42CE-B1FB-C371847CEF78}" type="sibTrans" cxnId="{0B8C588E-E543-4C14-9F6D-D5BD193B538D}">
      <dgm:prSet/>
      <dgm:spPr/>
      <dgm:t>
        <a:bodyPr/>
        <a:lstStyle/>
        <a:p>
          <a:pPr>
            <a:lnSpc>
              <a:spcPct val="100000"/>
            </a:lnSpc>
          </a:pPr>
          <a:endParaRPr lang="en-US"/>
        </a:p>
      </dgm:t>
    </dgm:pt>
    <dgm:pt modelId="{1722E12F-5053-4308-B604-BEDD0196D9AB}">
      <dgm:prSet/>
      <dgm:spPr/>
      <dgm:t>
        <a:bodyPr/>
        <a:lstStyle/>
        <a:p>
          <a:pPr>
            <a:lnSpc>
              <a:spcPct val="100000"/>
            </a:lnSpc>
          </a:pPr>
          <a:r>
            <a:rPr lang="en-US" dirty="0"/>
            <a:t>Also  called organizational marketing or simply business marketing and abbreviated as B2B</a:t>
          </a:r>
        </a:p>
      </dgm:t>
    </dgm:pt>
    <dgm:pt modelId="{ED4A9634-23F7-4BA6-854A-DB9E0CAA065D}" type="parTrans" cxnId="{3F157928-78E2-4683-B538-325FEEB75A85}">
      <dgm:prSet/>
      <dgm:spPr/>
      <dgm:t>
        <a:bodyPr/>
        <a:lstStyle/>
        <a:p>
          <a:endParaRPr lang="en-US"/>
        </a:p>
      </dgm:t>
    </dgm:pt>
    <dgm:pt modelId="{CB4FDFEA-460A-406C-9BD1-94CD293E0EFA}" type="sibTrans" cxnId="{3F157928-78E2-4683-B538-325FEEB75A85}">
      <dgm:prSet/>
      <dgm:spPr/>
      <dgm:t>
        <a:bodyPr/>
        <a:lstStyle/>
        <a:p>
          <a:endParaRPr lang="en-US"/>
        </a:p>
      </dgm:t>
    </dgm:pt>
    <dgm:pt modelId="{0912EA5B-6F69-46D7-BB85-6022205E4272}" type="pres">
      <dgm:prSet presAssocID="{92FBC147-5E78-46BD-AB83-4BE5B0D3696D}" presName="root" presStyleCnt="0">
        <dgm:presLayoutVars>
          <dgm:dir/>
          <dgm:resizeHandles val="exact"/>
        </dgm:presLayoutVars>
      </dgm:prSet>
      <dgm:spPr/>
    </dgm:pt>
    <dgm:pt modelId="{51B16129-709B-4B47-8295-8F6B66F0656D}" type="pres">
      <dgm:prSet presAssocID="{04308B25-2265-48E2-948E-7510E565E3EF}" presName="compNode" presStyleCnt="0"/>
      <dgm:spPr/>
    </dgm:pt>
    <dgm:pt modelId="{DBF0A404-DC51-400B-8A73-29FF8D07FBE0}" type="pres">
      <dgm:prSet presAssocID="{04308B25-2265-48E2-948E-7510E565E3EF}" presName="bgRect" presStyleLbl="bgShp" presStyleIdx="0" presStyleCnt="4"/>
      <dgm:spPr/>
    </dgm:pt>
    <dgm:pt modelId="{C02CE1B7-D206-420F-8C6E-8787BF2D99D6}" type="pres">
      <dgm:prSet presAssocID="{04308B25-2265-48E2-948E-7510E565E3E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ummingBird"/>
        </a:ext>
      </dgm:extLst>
    </dgm:pt>
    <dgm:pt modelId="{3E18C942-FA99-4652-B11F-7FD0AB328A63}" type="pres">
      <dgm:prSet presAssocID="{04308B25-2265-48E2-948E-7510E565E3EF}" presName="spaceRect" presStyleCnt="0"/>
      <dgm:spPr/>
    </dgm:pt>
    <dgm:pt modelId="{32AA87CA-5DCD-47C3-9C96-D4717FC70286}" type="pres">
      <dgm:prSet presAssocID="{04308B25-2265-48E2-948E-7510E565E3EF}" presName="parTx" presStyleLbl="revTx" presStyleIdx="0" presStyleCnt="4">
        <dgm:presLayoutVars>
          <dgm:chMax val="0"/>
          <dgm:chPref val="0"/>
        </dgm:presLayoutVars>
      </dgm:prSet>
      <dgm:spPr/>
    </dgm:pt>
    <dgm:pt modelId="{9EF36789-9ED2-40E3-BC8C-919338A0D8F1}" type="pres">
      <dgm:prSet presAssocID="{B3AE909D-139D-4F7C-A7F3-356D22C5B6E9}" presName="sibTrans" presStyleCnt="0"/>
      <dgm:spPr/>
    </dgm:pt>
    <dgm:pt modelId="{587565C9-838E-4BE6-B801-7ACE41378142}" type="pres">
      <dgm:prSet presAssocID="{41620E53-519C-4B3F-9254-B65957835349}" presName="compNode" presStyleCnt="0"/>
      <dgm:spPr/>
    </dgm:pt>
    <dgm:pt modelId="{66ADD12E-BB81-4EF7-B011-B884E1926219}" type="pres">
      <dgm:prSet presAssocID="{41620E53-519C-4B3F-9254-B65957835349}" presName="bgRect" presStyleLbl="bgShp" presStyleIdx="1" presStyleCnt="4"/>
      <dgm:spPr/>
    </dgm:pt>
    <dgm:pt modelId="{8B119026-FBD1-4F1A-97A2-90D8965B5796}" type="pres">
      <dgm:prSet presAssocID="{41620E53-519C-4B3F-9254-B6595783534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actory"/>
        </a:ext>
      </dgm:extLst>
    </dgm:pt>
    <dgm:pt modelId="{AABFEE99-5462-48B1-8DDF-91DE9040A217}" type="pres">
      <dgm:prSet presAssocID="{41620E53-519C-4B3F-9254-B65957835349}" presName="spaceRect" presStyleCnt="0"/>
      <dgm:spPr/>
    </dgm:pt>
    <dgm:pt modelId="{68ADD831-31A8-49BD-A2E9-BD1457CEF83F}" type="pres">
      <dgm:prSet presAssocID="{41620E53-519C-4B3F-9254-B65957835349}" presName="parTx" presStyleLbl="revTx" presStyleIdx="1" presStyleCnt="4">
        <dgm:presLayoutVars>
          <dgm:chMax val="0"/>
          <dgm:chPref val="0"/>
        </dgm:presLayoutVars>
      </dgm:prSet>
      <dgm:spPr/>
    </dgm:pt>
    <dgm:pt modelId="{60C73521-0A3B-4452-BE9A-7B10AFFDC947}" type="pres">
      <dgm:prSet presAssocID="{DCE0FBA8-1B47-4D79-9FD3-81C1AFDE7DAA}" presName="sibTrans" presStyleCnt="0"/>
      <dgm:spPr/>
    </dgm:pt>
    <dgm:pt modelId="{33FCCB9F-E961-49B9-B2A4-F79C304D5BC3}" type="pres">
      <dgm:prSet presAssocID="{94B850B7-55A5-4B2E-BEE4-B03DB1C4BAE1}" presName="compNode" presStyleCnt="0"/>
      <dgm:spPr/>
    </dgm:pt>
    <dgm:pt modelId="{CFE15D1D-118A-4771-962D-C38DD00FA08A}" type="pres">
      <dgm:prSet presAssocID="{94B850B7-55A5-4B2E-BEE4-B03DB1C4BAE1}" presName="bgRect" presStyleLbl="bgShp" presStyleIdx="2" presStyleCnt="4"/>
      <dgm:spPr/>
    </dgm:pt>
    <dgm:pt modelId="{6A1B97E2-E216-40B3-A09E-0C51DF67007D}" type="pres">
      <dgm:prSet presAssocID="{94B850B7-55A5-4B2E-BEE4-B03DB1C4BAE1}"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ffice Worker"/>
        </a:ext>
      </dgm:extLst>
    </dgm:pt>
    <dgm:pt modelId="{048AF470-A7B5-40DF-B5E3-43351E48F48E}" type="pres">
      <dgm:prSet presAssocID="{94B850B7-55A5-4B2E-BEE4-B03DB1C4BAE1}" presName="spaceRect" presStyleCnt="0"/>
      <dgm:spPr/>
    </dgm:pt>
    <dgm:pt modelId="{5762D6F9-E0E5-41B5-9B7E-321B13ACCDF7}" type="pres">
      <dgm:prSet presAssocID="{94B850B7-55A5-4B2E-BEE4-B03DB1C4BAE1}" presName="parTx" presStyleLbl="revTx" presStyleIdx="2" presStyleCnt="4">
        <dgm:presLayoutVars>
          <dgm:chMax val="0"/>
          <dgm:chPref val="0"/>
        </dgm:presLayoutVars>
      </dgm:prSet>
      <dgm:spPr/>
    </dgm:pt>
    <dgm:pt modelId="{DFBFF9DC-FD39-404F-BE47-8490C1D0DB83}" type="pres">
      <dgm:prSet presAssocID="{DF18C6B8-BE8D-42CE-B1FB-C371847CEF78}" presName="sibTrans" presStyleCnt="0"/>
      <dgm:spPr/>
    </dgm:pt>
    <dgm:pt modelId="{D40F92E6-17DC-413F-AD5B-BAABEA182DA9}" type="pres">
      <dgm:prSet presAssocID="{1722E12F-5053-4308-B604-BEDD0196D9AB}" presName="compNode" presStyleCnt="0"/>
      <dgm:spPr/>
    </dgm:pt>
    <dgm:pt modelId="{54BC2A96-440B-4179-9AA1-E57068666BCD}" type="pres">
      <dgm:prSet presAssocID="{1722E12F-5053-4308-B604-BEDD0196D9AB}" presName="bgRect" presStyleLbl="bgShp" presStyleIdx="3" presStyleCnt="4"/>
      <dgm:spPr/>
    </dgm:pt>
    <dgm:pt modelId="{138C5F90-5B62-42E3-B3B9-12BC3BB8C144}" type="pres">
      <dgm:prSet presAssocID="{1722E12F-5053-4308-B604-BEDD0196D9AB}"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ser"/>
        </a:ext>
      </dgm:extLst>
    </dgm:pt>
    <dgm:pt modelId="{39AC80FB-686F-4835-96EB-5201D75B8350}" type="pres">
      <dgm:prSet presAssocID="{1722E12F-5053-4308-B604-BEDD0196D9AB}" presName="spaceRect" presStyleCnt="0"/>
      <dgm:spPr/>
    </dgm:pt>
    <dgm:pt modelId="{0666DAFA-6DFF-45BA-B02B-F5A52C2792F3}" type="pres">
      <dgm:prSet presAssocID="{1722E12F-5053-4308-B604-BEDD0196D9AB}" presName="parTx" presStyleLbl="revTx" presStyleIdx="3" presStyleCnt="4">
        <dgm:presLayoutVars>
          <dgm:chMax val="0"/>
          <dgm:chPref val="0"/>
        </dgm:presLayoutVars>
      </dgm:prSet>
      <dgm:spPr/>
    </dgm:pt>
  </dgm:ptLst>
  <dgm:cxnLst>
    <dgm:cxn modelId="{043DED04-D037-4C25-993B-B457C08333E7}" type="presOf" srcId="{41620E53-519C-4B3F-9254-B65957835349}" destId="{68ADD831-31A8-49BD-A2E9-BD1457CEF83F}" srcOrd="0" destOrd="0" presId="urn:microsoft.com/office/officeart/2018/2/layout/IconVerticalSolidList"/>
    <dgm:cxn modelId="{3ADAE625-32EE-4829-9126-52F2F033CEAE}" srcId="{92FBC147-5E78-46BD-AB83-4BE5B0D3696D}" destId="{41620E53-519C-4B3F-9254-B65957835349}" srcOrd="1" destOrd="0" parTransId="{034A71F6-208E-4EC8-84E2-DC5A9BD6D867}" sibTransId="{DCE0FBA8-1B47-4D79-9FD3-81C1AFDE7DAA}"/>
    <dgm:cxn modelId="{3F157928-78E2-4683-B538-325FEEB75A85}" srcId="{92FBC147-5E78-46BD-AB83-4BE5B0D3696D}" destId="{1722E12F-5053-4308-B604-BEDD0196D9AB}" srcOrd="3" destOrd="0" parTransId="{ED4A9634-23F7-4BA6-854A-DB9E0CAA065D}" sibTransId="{CB4FDFEA-460A-406C-9BD1-94CD293E0EFA}"/>
    <dgm:cxn modelId="{0B8C588E-E543-4C14-9F6D-D5BD193B538D}" srcId="{92FBC147-5E78-46BD-AB83-4BE5B0D3696D}" destId="{94B850B7-55A5-4B2E-BEE4-B03DB1C4BAE1}" srcOrd="2" destOrd="0" parTransId="{B103CD95-A40D-44C6-9C09-E674F31DF966}" sibTransId="{DF18C6B8-BE8D-42CE-B1FB-C371847CEF78}"/>
    <dgm:cxn modelId="{CF43B3AD-9509-474D-948A-C1A09482B710}" type="presOf" srcId="{92FBC147-5E78-46BD-AB83-4BE5B0D3696D}" destId="{0912EA5B-6F69-46D7-BB85-6022205E4272}" srcOrd="0" destOrd="0" presId="urn:microsoft.com/office/officeart/2018/2/layout/IconVerticalSolidList"/>
    <dgm:cxn modelId="{C42C27B0-C549-4192-A3F0-9A9E68C6261E}" srcId="{92FBC147-5E78-46BD-AB83-4BE5B0D3696D}" destId="{04308B25-2265-48E2-948E-7510E565E3EF}" srcOrd="0" destOrd="0" parTransId="{D88E2461-EEA1-497D-ADCA-C8269A851878}" sibTransId="{B3AE909D-139D-4F7C-A7F3-356D22C5B6E9}"/>
    <dgm:cxn modelId="{645BD2BC-FCA8-4117-9165-9C13AA328C15}" type="presOf" srcId="{04308B25-2265-48E2-948E-7510E565E3EF}" destId="{32AA87CA-5DCD-47C3-9C96-D4717FC70286}" srcOrd="0" destOrd="0" presId="urn:microsoft.com/office/officeart/2018/2/layout/IconVerticalSolidList"/>
    <dgm:cxn modelId="{99867ADB-CB8D-44D5-A3B2-0600D5906781}" type="presOf" srcId="{1722E12F-5053-4308-B604-BEDD0196D9AB}" destId="{0666DAFA-6DFF-45BA-B02B-F5A52C2792F3}" srcOrd="0" destOrd="0" presId="urn:microsoft.com/office/officeart/2018/2/layout/IconVerticalSolidList"/>
    <dgm:cxn modelId="{BC2DC3F4-2DBE-4E25-9740-AB63078D601F}" type="presOf" srcId="{94B850B7-55A5-4B2E-BEE4-B03DB1C4BAE1}" destId="{5762D6F9-E0E5-41B5-9B7E-321B13ACCDF7}" srcOrd="0" destOrd="0" presId="urn:microsoft.com/office/officeart/2018/2/layout/IconVerticalSolidList"/>
    <dgm:cxn modelId="{A2BB6658-958F-41D4-BCF3-2FAD3809FADC}" type="presParOf" srcId="{0912EA5B-6F69-46D7-BB85-6022205E4272}" destId="{51B16129-709B-4B47-8295-8F6B66F0656D}" srcOrd="0" destOrd="0" presId="urn:microsoft.com/office/officeart/2018/2/layout/IconVerticalSolidList"/>
    <dgm:cxn modelId="{9E51A05C-7AB9-48C4-9F33-46E3ADE6FFFD}" type="presParOf" srcId="{51B16129-709B-4B47-8295-8F6B66F0656D}" destId="{DBF0A404-DC51-400B-8A73-29FF8D07FBE0}" srcOrd="0" destOrd="0" presId="urn:microsoft.com/office/officeart/2018/2/layout/IconVerticalSolidList"/>
    <dgm:cxn modelId="{7C88F99F-4CCB-4C94-868C-A947EC2A43BB}" type="presParOf" srcId="{51B16129-709B-4B47-8295-8F6B66F0656D}" destId="{C02CE1B7-D206-420F-8C6E-8787BF2D99D6}" srcOrd="1" destOrd="0" presId="urn:microsoft.com/office/officeart/2018/2/layout/IconVerticalSolidList"/>
    <dgm:cxn modelId="{7E6B271E-906C-41BE-BC02-B848BFBAC06C}" type="presParOf" srcId="{51B16129-709B-4B47-8295-8F6B66F0656D}" destId="{3E18C942-FA99-4652-B11F-7FD0AB328A63}" srcOrd="2" destOrd="0" presId="urn:microsoft.com/office/officeart/2018/2/layout/IconVerticalSolidList"/>
    <dgm:cxn modelId="{59323D94-716A-4DD5-98A3-7F8AE67B0C5A}" type="presParOf" srcId="{51B16129-709B-4B47-8295-8F6B66F0656D}" destId="{32AA87CA-5DCD-47C3-9C96-D4717FC70286}" srcOrd="3" destOrd="0" presId="urn:microsoft.com/office/officeart/2018/2/layout/IconVerticalSolidList"/>
    <dgm:cxn modelId="{1FACC0CB-AFA6-4BC4-AC6A-037B8FCF748D}" type="presParOf" srcId="{0912EA5B-6F69-46D7-BB85-6022205E4272}" destId="{9EF36789-9ED2-40E3-BC8C-919338A0D8F1}" srcOrd="1" destOrd="0" presId="urn:microsoft.com/office/officeart/2018/2/layout/IconVerticalSolidList"/>
    <dgm:cxn modelId="{7C98821B-0BEA-4022-9D84-5F2561CEC26E}" type="presParOf" srcId="{0912EA5B-6F69-46D7-BB85-6022205E4272}" destId="{587565C9-838E-4BE6-B801-7ACE41378142}" srcOrd="2" destOrd="0" presId="urn:microsoft.com/office/officeart/2018/2/layout/IconVerticalSolidList"/>
    <dgm:cxn modelId="{58C2478F-DC57-4F42-919F-D0AD2B126ACE}" type="presParOf" srcId="{587565C9-838E-4BE6-B801-7ACE41378142}" destId="{66ADD12E-BB81-4EF7-B011-B884E1926219}" srcOrd="0" destOrd="0" presId="urn:microsoft.com/office/officeart/2018/2/layout/IconVerticalSolidList"/>
    <dgm:cxn modelId="{8B7A4643-E6FF-4B54-B469-870CBA33535B}" type="presParOf" srcId="{587565C9-838E-4BE6-B801-7ACE41378142}" destId="{8B119026-FBD1-4F1A-97A2-90D8965B5796}" srcOrd="1" destOrd="0" presId="urn:microsoft.com/office/officeart/2018/2/layout/IconVerticalSolidList"/>
    <dgm:cxn modelId="{AA6C53CD-BEA7-4062-AD9C-A2BE2A7CB2C3}" type="presParOf" srcId="{587565C9-838E-4BE6-B801-7ACE41378142}" destId="{AABFEE99-5462-48B1-8DDF-91DE9040A217}" srcOrd="2" destOrd="0" presId="urn:microsoft.com/office/officeart/2018/2/layout/IconVerticalSolidList"/>
    <dgm:cxn modelId="{2DA05D87-E22E-4CEA-B552-34C8CC66727F}" type="presParOf" srcId="{587565C9-838E-4BE6-B801-7ACE41378142}" destId="{68ADD831-31A8-49BD-A2E9-BD1457CEF83F}" srcOrd="3" destOrd="0" presId="urn:microsoft.com/office/officeart/2018/2/layout/IconVerticalSolidList"/>
    <dgm:cxn modelId="{F6507B7D-A3AE-4204-951C-E2EAFB481C10}" type="presParOf" srcId="{0912EA5B-6F69-46D7-BB85-6022205E4272}" destId="{60C73521-0A3B-4452-BE9A-7B10AFFDC947}" srcOrd="3" destOrd="0" presId="urn:microsoft.com/office/officeart/2018/2/layout/IconVerticalSolidList"/>
    <dgm:cxn modelId="{5B89DBEC-0D6B-40B2-968C-5311682B1A08}" type="presParOf" srcId="{0912EA5B-6F69-46D7-BB85-6022205E4272}" destId="{33FCCB9F-E961-49B9-B2A4-F79C304D5BC3}" srcOrd="4" destOrd="0" presId="urn:microsoft.com/office/officeart/2018/2/layout/IconVerticalSolidList"/>
    <dgm:cxn modelId="{C8207F4A-15EB-4F7E-B019-CE46DA0EFF11}" type="presParOf" srcId="{33FCCB9F-E961-49B9-B2A4-F79C304D5BC3}" destId="{CFE15D1D-118A-4771-962D-C38DD00FA08A}" srcOrd="0" destOrd="0" presId="urn:microsoft.com/office/officeart/2018/2/layout/IconVerticalSolidList"/>
    <dgm:cxn modelId="{E0D70C47-023A-41CA-A2CD-5211DD659880}" type="presParOf" srcId="{33FCCB9F-E961-49B9-B2A4-F79C304D5BC3}" destId="{6A1B97E2-E216-40B3-A09E-0C51DF67007D}" srcOrd="1" destOrd="0" presId="urn:microsoft.com/office/officeart/2018/2/layout/IconVerticalSolidList"/>
    <dgm:cxn modelId="{CFEFE8B6-9C97-463F-B9C8-515B0863E940}" type="presParOf" srcId="{33FCCB9F-E961-49B9-B2A4-F79C304D5BC3}" destId="{048AF470-A7B5-40DF-B5E3-43351E48F48E}" srcOrd="2" destOrd="0" presId="urn:microsoft.com/office/officeart/2018/2/layout/IconVerticalSolidList"/>
    <dgm:cxn modelId="{9BBB8958-F587-42E8-A136-78970C9FBE6D}" type="presParOf" srcId="{33FCCB9F-E961-49B9-B2A4-F79C304D5BC3}" destId="{5762D6F9-E0E5-41B5-9B7E-321B13ACCDF7}" srcOrd="3" destOrd="0" presId="urn:microsoft.com/office/officeart/2018/2/layout/IconVerticalSolidList"/>
    <dgm:cxn modelId="{BBA399E1-080F-49BE-860F-1051A9FFB53A}" type="presParOf" srcId="{0912EA5B-6F69-46D7-BB85-6022205E4272}" destId="{DFBFF9DC-FD39-404F-BE47-8490C1D0DB83}" srcOrd="5" destOrd="0" presId="urn:microsoft.com/office/officeart/2018/2/layout/IconVerticalSolidList"/>
    <dgm:cxn modelId="{0D09E28C-F679-49C4-9FDC-1AE14977BF28}" type="presParOf" srcId="{0912EA5B-6F69-46D7-BB85-6022205E4272}" destId="{D40F92E6-17DC-413F-AD5B-BAABEA182DA9}" srcOrd="6" destOrd="0" presId="urn:microsoft.com/office/officeart/2018/2/layout/IconVerticalSolidList"/>
    <dgm:cxn modelId="{F14A797D-CA1F-40EF-9A87-D1B23605E8A3}" type="presParOf" srcId="{D40F92E6-17DC-413F-AD5B-BAABEA182DA9}" destId="{54BC2A96-440B-4179-9AA1-E57068666BCD}" srcOrd="0" destOrd="0" presId="urn:microsoft.com/office/officeart/2018/2/layout/IconVerticalSolidList"/>
    <dgm:cxn modelId="{F6EF7542-4C99-474A-88F5-5BED6B0798AA}" type="presParOf" srcId="{D40F92E6-17DC-413F-AD5B-BAABEA182DA9}" destId="{138C5F90-5B62-42E3-B3B9-12BC3BB8C144}" srcOrd="1" destOrd="0" presId="urn:microsoft.com/office/officeart/2018/2/layout/IconVerticalSolidList"/>
    <dgm:cxn modelId="{E16BD98C-0FB4-43A1-8AF4-AF91E2BF7B24}" type="presParOf" srcId="{D40F92E6-17DC-413F-AD5B-BAABEA182DA9}" destId="{39AC80FB-686F-4835-96EB-5201D75B8350}" srcOrd="2" destOrd="0" presId="urn:microsoft.com/office/officeart/2018/2/layout/IconVerticalSolidList"/>
    <dgm:cxn modelId="{B03AD9FB-FE9B-418A-92CE-42DD5EAB450E}" type="presParOf" srcId="{D40F92E6-17DC-413F-AD5B-BAABEA182DA9}" destId="{0666DAFA-6DFF-45BA-B02B-F5A52C2792F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0FDFAC7-8344-4E80-86B6-2EB36A502397}"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AD6CD236-2F01-44A8-9E58-0357FA008C3E}">
      <dgm:prSet/>
      <dgm:spPr/>
      <dgm:t>
        <a:bodyPr/>
        <a:lstStyle/>
        <a:p>
          <a:r>
            <a:rPr lang="en-US"/>
            <a:t>Webster (1995) defined  Industrial marketing as the marketing of goods and services to industrial and institutional customers.</a:t>
          </a:r>
        </a:p>
      </dgm:t>
    </dgm:pt>
    <dgm:pt modelId="{EE7D3525-78C0-4E5E-AEDF-AE0BE6715CB4}" type="parTrans" cxnId="{48205816-992B-4234-8C36-E5830FFD4F73}">
      <dgm:prSet/>
      <dgm:spPr/>
      <dgm:t>
        <a:bodyPr/>
        <a:lstStyle/>
        <a:p>
          <a:endParaRPr lang="en-US"/>
        </a:p>
      </dgm:t>
    </dgm:pt>
    <dgm:pt modelId="{C6D98F07-C072-42E3-A450-E39460477B8A}" type="sibTrans" cxnId="{48205816-992B-4234-8C36-E5830FFD4F73}">
      <dgm:prSet/>
      <dgm:spPr/>
      <dgm:t>
        <a:bodyPr/>
        <a:lstStyle/>
        <a:p>
          <a:endParaRPr lang="en-US"/>
        </a:p>
      </dgm:t>
    </dgm:pt>
    <dgm:pt modelId="{719A01EC-DEF9-4CA4-AA0E-D5941ED8E3E1}">
      <dgm:prSet custT="1"/>
      <dgm:spPr/>
      <dgm:t>
        <a:bodyPr/>
        <a:lstStyle/>
        <a:p>
          <a:r>
            <a:rPr lang="en-US" sz="3200" dirty="0"/>
            <a:t>Bingham and </a:t>
          </a:r>
          <a:r>
            <a:rPr lang="en-US" sz="3200" dirty="0" err="1"/>
            <a:t>Raffield</a:t>
          </a:r>
          <a:r>
            <a:rPr lang="en-US" sz="3200" dirty="0"/>
            <a:t> (1992) notes that industrial marketing consists of all activities involved in the marketing of goods and services to organization of all types.</a:t>
          </a:r>
        </a:p>
      </dgm:t>
    </dgm:pt>
    <dgm:pt modelId="{03DA4378-F7DE-48C5-8204-23FC0850E28E}" type="parTrans" cxnId="{E9B6CE76-4B8A-4A4B-B02F-E3CFCDF84C48}">
      <dgm:prSet/>
      <dgm:spPr/>
      <dgm:t>
        <a:bodyPr/>
        <a:lstStyle/>
        <a:p>
          <a:endParaRPr lang="en-US"/>
        </a:p>
      </dgm:t>
    </dgm:pt>
    <dgm:pt modelId="{5FE7F6C9-83B7-43ED-9EDD-C99E87B1F1E0}" type="sibTrans" cxnId="{E9B6CE76-4B8A-4A4B-B02F-E3CFCDF84C48}">
      <dgm:prSet/>
      <dgm:spPr/>
      <dgm:t>
        <a:bodyPr/>
        <a:lstStyle/>
        <a:p>
          <a:endParaRPr lang="en-US"/>
        </a:p>
      </dgm:t>
    </dgm:pt>
    <dgm:pt modelId="{05B78A99-ECC0-4A10-BE6D-2F1E7ED58148}" type="pres">
      <dgm:prSet presAssocID="{90FDFAC7-8344-4E80-86B6-2EB36A502397}" presName="vert0" presStyleCnt="0">
        <dgm:presLayoutVars>
          <dgm:dir/>
          <dgm:animOne val="branch"/>
          <dgm:animLvl val="lvl"/>
        </dgm:presLayoutVars>
      </dgm:prSet>
      <dgm:spPr/>
    </dgm:pt>
    <dgm:pt modelId="{0A45FE90-EB35-415E-BDB0-CA5E5E612277}" type="pres">
      <dgm:prSet presAssocID="{AD6CD236-2F01-44A8-9E58-0357FA008C3E}" presName="thickLine" presStyleLbl="alignNode1" presStyleIdx="0" presStyleCnt="2"/>
      <dgm:spPr/>
    </dgm:pt>
    <dgm:pt modelId="{CEA8DF37-D3EF-41BB-9704-1FC892F86F20}" type="pres">
      <dgm:prSet presAssocID="{AD6CD236-2F01-44A8-9E58-0357FA008C3E}" presName="horz1" presStyleCnt="0"/>
      <dgm:spPr/>
    </dgm:pt>
    <dgm:pt modelId="{A5D70BAB-7D38-4950-ABAC-E2BC803179B9}" type="pres">
      <dgm:prSet presAssocID="{AD6CD236-2F01-44A8-9E58-0357FA008C3E}" presName="tx1" presStyleLbl="revTx" presStyleIdx="0" presStyleCnt="2"/>
      <dgm:spPr/>
    </dgm:pt>
    <dgm:pt modelId="{02F0D6CC-D459-4573-B1B3-BBE82CD32EA7}" type="pres">
      <dgm:prSet presAssocID="{AD6CD236-2F01-44A8-9E58-0357FA008C3E}" presName="vert1" presStyleCnt="0"/>
      <dgm:spPr/>
    </dgm:pt>
    <dgm:pt modelId="{BD5F209F-AF67-4766-BE6D-D82E379A2037}" type="pres">
      <dgm:prSet presAssocID="{719A01EC-DEF9-4CA4-AA0E-D5941ED8E3E1}" presName="thickLine" presStyleLbl="alignNode1" presStyleIdx="1" presStyleCnt="2"/>
      <dgm:spPr/>
    </dgm:pt>
    <dgm:pt modelId="{F40818F1-1892-4899-97FF-F1065BE8BD43}" type="pres">
      <dgm:prSet presAssocID="{719A01EC-DEF9-4CA4-AA0E-D5941ED8E3E1}" presName="horz1" presStyleCnt="0"/>
      <dgm:spPr/>
    </dgm:pt>
    <dgm:pt modelId="{0AFECAD2-552B-4736-A836-0730A79BAF19}" type="pres">
      <dgm:prSet presAssocID="{719A01EC-DEF9-4CA4-AA0E-D5941ED8E3E1}" presName="tx1" presStyleLbl="revTx" presStyleIdx="1" presStyleCnt="2"/>
      <dgm:spPr/>
    </dgm:pt>
    <dgm:pt modelId="{7AA6F8C5-26B4-4C05-9D32-A426339999CC}" type="pres">
      <dgm:prSet presAssocID="{719A01EC-DEF9-4CA4-AA0E-D5941ED8E3E1}" presName="vert1" presStyleCnt="0"/>
      <dgm:spPr/>
    </dgm:pt>
  </dgm:ptLst>
  <dgm:cxnLst>
    <dgm:cxn modelId="{48205816-992B-4234-8C36-E5830FFD4F73}" srcId="{90FDFAC7-8344-4E80-86B6-2EB36A502397}" destId="{AD6CD236-2F01-44A8-9E58-0357FA008C3E}" srcOrd="0" destOrd="0" parTransId="{EE7D3525-78C0-4E5E-AEDF-AE0BE6715CB4}" sibTransId="{C6D98F07-C072-42E3-A450-E39460477B8A}"/>
    <dgm:cxn modelId="{85931F1A-C5DA-4FEB-8EA1-5251832E7EF2}" type="presOf" srcId="{90FDFAC7-8344-4E80-86B6-2EB36A502397}" destId="{05B78A99-ECC0-4A10-BE6D-2F1E7ED58148}" srcOrd="0" destOrd="0" presId="urn:microsoft.com/office/officeart/2008/layout/LinedList"/>
    <dgm:cxn modelId="{2CB00A62-30CA-43CB-9A6E-567A42024CEA}" type="presOf" srcId="{AD6CD236-2F01-44A8-9E58-0357FA008C3E}" destId="{A5D70BAB-7D38-4950-ABAC-E2BC803179B9}" srcOrd="0" destOrd="0" presId="urn:microsoft.com/office/officeart/2008/layout/LinedList"/>
    <dgm:cxn modelId="{E9B6CE76-4B8A-4A4B-B02F-E3CFCDF84C48}" srcId="{90FDFAC7-8344-4E80-86B6-2EB36A502397}" destId="{719A01EC-DEF9-4CA4-AA0E-D5941ED8E3E1}" srcOrd="1" destOrd="0" parTransId="{03DA4378-F7DE-48C5-8204-23FC0850E28E}" sibTransId="{5FE7F6C9-83B7-43ED-9EDD-C99E87B1F1E0}"/>
    <dgm:cxn modelId="{7675A177-9F63-4117-89BB-46525F377B80}" type="presOf" srcId="{719A01EC-DEF9-4CA4-AA0E-D5941ED8E3E1}" destId="{0AFECAD2-552B-4736-A836-0730A79BAF19}" srcOrd="0" destOrd="0" presId="urn:microsoft.com/office/officeart/2008/layout/LinedList"/>
    <dgm:cxn modelId="{0D11AD7C-4D1E-4608-89CF-2AC430235976}" type="presParOf" srcId="{05B78A99-ECC0-4A10-BE6D-2F1E7ED58148}" destId="{0A45FE90-EB35-415E-BDB0-CA5E5E612277}" srcOrd="0" destOrd="0" presId="urn:microsoft.com/office/officeart/2008/layout/LinedList"/>
    <dgm:cxn modelId="{F68ABF0C-6DE6-4B3C-A940-6FF01FAAA3FE}" type="presParOf" srcId="{05B78A99-ECC0-4A10-BE6D-2F1E7ED58148}" destId="{CEA8DF37-D3EF-41BB-9704-1FC892F86F20}" srcOrd="1" destOrd="0" presId="urn:microsoft.com/office/officeart/2008/layout/LinedList"/>
    <dgm:cxn modelId="{99C0374A-EBEB-4884-9BCB-C317F4F15993}" type="presParOf" srcId="{CEA8DF37-D3EF-41BB-9704-1FC892F86F20}" destId="{A5D70BAB-7D38-4950-ABAC-E2BC803179B9}" srcOrd="0" destOrd="0" presId="urn:microsoft.com/office/officeart/2008/layout/LinedList"/>
    <dgm:cxn modelId="{E63030F4-EC91-4666-9B69-CC13F45622DE}" type="presParOf" srcId="{CEA8DF37-D3EF-41BB-9704-1FC892F86F20}" destId="{02F0D6CC-D459-4573-B1B3-BBE82CD32EA7}" srcOrd="1" destOrd="0" presId="urn:microsoft.com/office/officeart/2008/layout/LinedList"/>
    <dgm:cxn modelId="{22594D79-1575-44EF-A078-EAB35CCB4CBC}" type="presParOf" srcId="{05B78A99-ECC0-4A10-BE6D-2F1E7ED58148}" destId="{BD5F209F-AF67-4766-BE6D-D82E379A2037}" srcOrd="2" destOrd="0" presId="urn:microsoft.com/office/officeart/2008/layout/LinedList"/>
    <dgm:cxn modelId="{3CD8C65A-0ED1-42C4-ABB1-1CCCEFF84D89}" type="presParOf" srcId="{05B78A99-ECC0-4A10-BE6D-2F1E7ED58148}" destId="{F40818F1-1892-4899-97FF-F1065BE8BD43}" srcOrd="3" destOrd="0" presId="urn:microsoft.com/office/officeart/2008/layout/LinedList"/>
    <dgm:cxn modelId="{7FE162A6-9429-4FB4-848F-66B3C9E58001}" type="presParOf" srcId="{F40818F1-1892-4899-97FF-F1065BE8BD43}" destId="{0AFECAD2-552B-4736-A836-0730A79BAF19}" srcOrd="0" destOrd="0" presId="urn:microsoft.com/office/officeart/2008/layout/LinedList"/>
    <dgm:cxn modelId="{2FDCC003-AACE-4B9B-B45F-442CB0104FC7}" type="presParOf" srcId="{F40818F1-1892-4899-97FF-F1065BE8BD43}" destId="{7AA6F8C5-26B4-4C05-9D32-A426339999C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0FDFAC7-8344-4E80-86B6-2EB36A502397}"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3741F2DE-577F-41B0-BF82-3C8EF6D59B34}">
      <dgm:prSet/>
      <dgm:spPr/>
      <dgm:t>
        <a:bodyPr/>
        <a:lstStyle/>
        <a:p>
          <a:r>
            <a:rPr lang="en-US"/>
            <a:t>Blythe and Zimmerman (2005) define B2B market as that which includes organizations that buy goods and services for use in the production of other products and services that are sold, rented or supplied to others.</a:t>
          </a:r>
        </a:p>
      </dgm:t>
    </dgm:pt>
    <dgm:pt modelId="{3DFFDE6A-236E-4A99-A0A2-65E72F512653}" type="parTrans" cxnId="{4F9392F8-917D-4448-8FDE-F088601AC446}">
      <dgm:prSet/>
      <dgm:spPr/>
      <dgm:t>
        <a:bodyPr/>
        <a:lstStyle/>
        <a:p>
          <a:endParaRPr lang="en-US"/>
        </a:p>
      </dgm:t>
    </dgm:pt>
    <dgm:pt modelId="{8B7761AA-0920-4893-AB16-EEDA848B9C49}" type="sibTrans" cxnId="{4F9392F8-917D-4448-8FDE-F088601AC446}">
      <dgm:prSet/>
      <dgm:spPr/>
      <dgm:t>
        <a:bodyPr/>
        <a:lstStyle/>
        <a:p>
          <a:endParaRPr lang="en-US"/>
        </a:p>
      </dgm:t>
    </dgm:pt>
    <dgm:pt modelId="{42D23335-167D-4149-94FC-2D7DE17382C5}">
      <dgm:prSet/>
      <dgm:spPr/>
      <dgm:t>
        <a:bodyPr/>
        <a:lstStyle/>
        <a:p>
          <a:r>
            <a:rPr lang="en-US"/>
            <a:t>Kleinaltenkamp et al (2015) Business-to-business marketing is thus dealing with markets in which goods and services are purchased because they are used as capital, material, or service inputs into the production of other products and services.</a:t>
          </a:r>
        </a:p>
      </dgm:t>
    </dgm:pt>
    <dgm:pt modelId="{6BECF402-B400-4229-979E-2E8A789B51B1}" type="parTrans" cxnId="{E8BB5583-8343-41A3-AC36-DA847B82B526}">
      <dgm:prSet/>
      <dgm:spPr/>
      <dgm:t>
        <a:bodyPr/>
        <a:lstStyle/>
        <a:p>
          <a:endParaRPr lang="en-US"/>
        </a:p>
      </dgm:t>
    </dgm:pt>
    <dgm:pt modelId="{00EEA4B9-27CF-4C04-B513-D65499E1AD80}" type="sibTrans" cxnId="{E8BB5583-8343-41A3-AC36-DA847B82B526}">
      <dgm:prSet/>
      <dgm:spPr/>
      <dgm:t>
        <a:bodyPr/>
        <a:lstStyle/>
        <a:p>
          <a:endParaRPr lang="en-US"/>
        </a:p>
      </dgm:t>
    </dgm:pt>
    <dgm:pt modelId="{05B78A99-ECC0-4A10-BE6D-2F1E7ED58148}" type="pres">
      <dgm:prSet presAssocID="{90FDFAC7-8344-4E80-86B6-2EB36A502397}" presName="vert0" presStyleCnt="0">
        <dgm:presLayoutVars>
          <dgm:dir/>
          <dgm:animOne val="branch"/>
          <dgm:animLvl val="lvl"/>
        </dgm:presLayoutVars>
      </dgm:prSet>
      <dgm:spPr/>
    </dgm:pt>
    <dgm:pt modelId="{88A8E2E8-9E2B-4C99-BE27-79B12C124697}" type="pres">
      <dgm:prSet presAssocID="{3741F2DE-577F-41B0-BF82-3C8EF6D59B34}" presName="thickLine" presStyleLbl="alignNode1" presStyleIdx="0" presStyleCnt="2"/>
      <dgm:spPr/>
    </dgm:pt>
    <dgm:pt modelId="{92FA3EAB-4B5E-46D4-9E30-492BB51ADDE3}" type="pres">
      <dgm:prSet presAssocID="{3741F2DE-577F-41B0-BF82-3C8EF6D59B34}" presName="horz1" presStyleCnt="0"/>
      <dgm:spPr/>
    </dgm:pt>
    <dgm:pt modelId="{598BD52E-6C4A-4C5D-8890-8DF02FFBFF11}" type="pres">
      <dgm:prSet presAssocID="{3741F2DE-577F-41B0-BF82-3C8EF6D59B34}" presName="tx1" presStyleLbl="revTx" presStyleIdx="0" presStyleCnt="2"/>
      <dgm:spPr/>
    </dgm:pt>
    <dgm:pt modelId="{43575DEC-4AC9-4135-9707-28469FE299B8}" type="pres">
      <dgm:prSet presAssocID="{3741F2DE-577F-41B0-BF82-3C8EF6D59B34}" presName="vert1" presStyleCnt="0"/>
      <dgm:spPr/>
    </dgm:pt>
    <dgm:pt modelId="{64CF1CAD-8F6C-4AF8-8E04-DF9E130484A0}" type="pres">
      <dgm:prSet presAssocID="{42D23335-167D-4149-94FC-2D7DE17382C5}" presName="thickLine" presStyleLbl="alignNode1" presStyleIdx="1" presStyleCnt="2"/>
      <dgm:spPr/>
    </dgm:pt>
    <dgm:pt modelId="{F99E725C-2865-4265-BB7B-506AD77A700D}" type="pres">
      <dgm:prSet presAssocID="{42D23335-167D-4149-94FC-2D7DE17382C5}" presName="horz1" presStyleCnt="0"/>
      <dgm:spPr/>
    </dgm:pt>
    <dgm:pt modelId="{218F2E90-7B10-4DA3-B906-A2C53DD0F7EA}" type="pres">
      <dgm:prSet presAssocID="{42D23335-167D-4149-94FC-2D7DE17382C5}" presName="tx1" presStyleLbl="revTx" presStyleIdx="1" presStyleCnt="2"/>
      <dgm:spPr/>
    </dgm:pt>
    <dgm:pt modelId="{06F0B180-3076-4DF8-95F4-7033A16A4ADB}" type="pres">
      <dgm:prSet presAssocID="{42D23335-167D-4149-94FC-2D7DE17382C5}" presName="vert1" presStyleCnt="0"/>
      <dgm:spPr/>
    </dgm:pt>
  </dgm:ptLst>
  <dgm:cxnLst>
    <dgm:cxn modelId="{85931F1A-C5DA-4FEB-8EA1-5251832E7EF2}" type="presOf" srcId="{90FDFAC7-8344-4E80-86B6-2EB36A502397}" destId="{05B78A99-ECC0-4A10-BE6D-2F1E7ED58148}" srcOrd="0" destOrd="0" presId="urn:microsoft.com/office/officeart/2008/layout/LinedList"/>
    <dgm:cxn modelId="{E8BB5583-8343-41A3-AC36-DA847B82B526}" srcId="{90FDFAC7-8344-4E80-86B6-2EB36A502397}" destId="{42D23335-167D-4149-94FC-2D7DE17382C5}" srcOrd="1" destOrd="0" parTransId="{6BECF402-B400-4229-979E-2E8A789B51B1}" sibTransId="{00EEA4B9-27CF-4C04-B513-D65499E1AD80}"/>
    <dgm:cxn modelId="{731A4CD0-31FF-40E5-A6C7-50929C93AB71}" type="presOf" srcId="{42D23335-167D-4149-94FC-2D7DE17382C5}" destId="{218F2E90-7B10-4DA3-B906-A2C53DD0F7EA}" srcOrd="0" destOrd="0" presId="urn:microsoft.com/office/officeart/2008/layout/LinedList"/>
    <dgm:cxn modelId="{181997F0-AF57-4A0A-A05E-667CB5736589}" type="presOf" srcId="{3741F2DE-577F-41B0-BF82-3C8EF6D59B34}" destId="{598BD52E-6C4A-4C5D-8890-8DF02FFBFF11}" srcOrd="0" destOrd="0" presId="urn:microsoft.com/office/officeart/2008/layout/LinedList"/>
    <dgm:cxn modelId="{4F9392F8-917D-4448-8FDE-F088601AC446}" srcId="{90FDFAC7-8344-4E80-86B6-2EB36A502397}" destId="{3741F2DE-577F-41B0-BF82-3C8EF6D59B34}" srcOrd="0" destOrd="0" parTransId="{3DFFDE6A-236E-4A99-A0A2-65E72F512653}" sibTransId="{8B7761AA-0920-4893-AB16-EEDA848B9C49}"/>
    <dgm:cxn modelId="{E72CBC8E-5AC3-4BB6-9F06-7BC1E2DFC1AC}" type="presParOf" srcId="{05B78A99-ECC0-4A10-BE6D-2F1E7ED58148}" destId="{88A8E2E8-9E2B-4C99-BE27-79B12C124697}" srcOrd="0" destOrd="0" presId="urn:microsoft.com/office/officeart/2008/layout/LinedList"/>
    <dgm:cxn modelId="{3D0F8C3C-3ACE-443C-852C-6CBB96FFABBB}" type="presParOf" srcId="{05B78A99-ECC0-4A10-BE6D-2F1E7ED58148}" destId="{92FA3EAB-4B5E-46D4-9E30-492BB51ADDE3}" srcOrd="1" destOrd="0" presId="urn:microsoft.com/office/officeart/2008/layout/LinedList"/>
    <dgm:cxn modelId="{0ECA68B4-260C-43D7-8137-F9D70C5FCE82}" type="presParOf" srcId="{92FA3EAB-4B5E-46D4-9E30-492BB51ADDE3}" destId="{598BD52E-6C4A-4C5D-8890-8DF02FFBFF11}" srcOrd="0" destOrd="0" presId="urn:microsoft.com/office/officeart/2008/layout/LinedList"/>
    <dgm:cxn modelId="{FC1D67FE-42F3-4F7F-A429-5939D46A2123}" type="presParOf" srcId="{92FA3EAB-4B5E-46D4-9E30-492BB51ADDE3}" destId="{43575DEC-4AC9-4135-9707-28469FE299B8}" srcOrd="1" destOrd="0" presId="urn:microsoft.com/office/officeart/2008/layout/LinedList"/>
    <dgm:cxn modelId="{7A7212F1-80AB-4A36-B324-50A29E4B868F}" type="presParOf" srcId="{05B78A99-ECC0-4A10-BE6D-2F1E7ED58148}" destId="{64CF1CAD-8F6C-4AF8-8E04-DF9E130484A0}" srcOrd="2" destOrd="0" presId="urn:microsoft.com/office/officeart/2008/layout/LinedList"/>
    <dgm:cxn modelId="{A7246796-7BE0-4051-8B84-D4051A1C8FDC}" type="presParOf" srcId="{05B78A99-ECC0-4A10-BE6D-2F1E7ED58148}" destId="{F99E725C-2865-4265-BB7B-506AD77A700D}" srcOrd="3" destOrd="0" presId="urn:microsoft.com/office/officeart/2008/layout/LinedList"/>
    <dgm:cxn modelId="{7BB37641-9453-465B-ACAE-1C2441164BB9}" type="presParOf" srcId="{F99E725C-2865-4265-BB7B-506AD77A700D}" destId="{218F2E90-7B10-4DA3-B906-A2C53DD0F7EA}" srcOrd="0" destOrd="0" presId="urn:microsoft.com/office/officeart/2008/layout/LinedList"/>
    <dgm:cxn modelId="{A3C696D3-1DBD-4F0F-9E8E-B2A4116B37FA}" type="presParOf" srcId="{F99E725C-2865-4265-BB7B-506AD77A700D}" destId="{06F0B180-3076-4DF8-95F4-7033A16A4AD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B3EE243-F040-44D0-9C59-3C851E21A5DF}"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F77EF511-1660-4C17-9F2C-02DC24BD081F}">
      <dgm:prSet/>
      <dgm:spPr/>
      <dgm:t>
        <a:bodyPr/>
        <a:lstStyle/>
        <a:p>
          <a:r>
            <a:rPr lang="en-US"/>
            <a:t>From the various definitions we can deduce the following:</a:t>
          </a:r>
        </a:p>
      </dgm:t>
    </dgm:pt>
    <dgm:pt modelId="{164E5AAF-170E-42AE-83C1-440C7EF9A2C2}" type="parTrans" cxnId="{4BA0DDDB-7849-4243-9359-F39740B8233B}">
      <dgm:prSet/>
      <dgm:spPr/>
      <dgm:t>
        <a:bodyPr/>
        <a:lstStyle/>
        <a:p>
          <a:endParaRPr lang="en-US"/>
        </a:p>
      </dgm:t>
    </dgm:pt>
    <dgm:pt modelId="{31FB26D6-E560-42B7-A60F-07D80F728F3C}" type="sibTrans" cxnId="{4BA0DDDB-7849-4243-9359-F39740B8233B}">
      <dgm:prSet/>
      <dgm:spPr/>
      <dgm:t>
        <a:bodyPr/>
        <a:lstStyle/>
        <a:p>
          <a:endParaRPr lang="en-US"/>
        </a:p>
      </dgm:t>
    </dgm:pt>
    <dgm:pt modelId="{AA5DC4FE-057E-48FF-BD77-4C9332D76D00}">
      <dgm:prSet/>
      <dgm:spPr/>
      <dgm:t>
        <a:bodyPr/>
        <a:lstStyle/>
        <a:p>
          <a:r>
            <a:rPr lang="en-US"/>
            <a:t>1.	Business marketing deals with marketing of goods and services</a:t>
          </a:r>
        </a:p>
      </dgm:t>
    </dgm:pt>
    <dgm:pt modelId="{BCA0400C-814F-4CF1-BE93-DE586D6D1E1B}" type="parTrans" cxnId="{737F25B9-E3A1-4975-8F6E-78079D7C51BA}">
      <dgm:prSet/>
      <dgm:spPr/>
      <dgm:t>
        <a:bodyPr/>
        <a:lstStyle/>
        <a:p>
          <a:endParaRPr lang="en-US"/>
        </a:p>
      </dgm:t>
    </dgm:pt>
    <dgm:pt modelId="{E8302215-EBD4-4B9F-9F50-34CCDB896D56}" type="sibTrans" cxnId="{737F25B9-E3A1-4975-8F6E-78079D7C51BA}">
      <dgm:prSet/>
      <dgm:spPr/>
      <dgm:t>
        <a:bodyPr/>
        <a:lstStyle/>
        <a:p>
          <a:endParaRPr lang="en-US"/>
        </a:p>
      </dgm:t>
    </dgm:pt>
    <dgm:pt modelId="{2616BCF8-4C02-41B1-8D8D-529AA4A4E071}">
      <dgm:prSet/>
      <dgm:spPr/>
      <dgm:t>
        <a:bodyPr/>
        <a:lstStyle/>
        <a:p>
          <a:r>
            <a:rPr lang="en-US"/>
            <a:t>2.	It involves marketing of goods to organizational customers.</a:t>
          </a:r>
        </a:p>
      </dgm:t>
    </dgm:pt>
    <dgm:pt modelId="{010B4C4F-6F4E-460D-9D97-ADB8B0B8023F}" type="parTrans" cxnId="{06D28101-3F3F-4348-AE64-EE92F69066D8}">
      <dgm:prSet/>
      <dgm:spPr/>
      <dgm:t>
        <a:bodyPr/>
        <a:lstStyle/>
        <a:p>
          <a:endParaRPr lang="en-US"/>
        </a:p>
      </dgm:t>
    </dgm:pt>
    <dgm:pt modelId="{BA2A37FC-30A2-48AF-BDF7-F2B0E58C99B3}" type="sibTrans" cxnId="{06D28101-3F3F-4348-AE64-EE92F69066D8}">
      <dgm:prSet/>
      <dgm:spPr/>
      <dgm:t>
        <a:bodyPr/>
        <a:lstStyle/>
        <a:p>
          <a:endParaRPr lang="en-US"/>
        </a:p>
      </dgm:t>
    </dgm:pt>
    <dgm:pt modelId="{5B33956A-0A58-4DC5-833F-55B5C3FF53EE}">
      <dgm:prSet/>
      <dgm:spPr/>
      <dgm:t>
        <a:bodyPr/>
        <a:lstStyle/>
        <a:p>
          <a:r>
            <a:rPr lang="en-US"/>
            <a:t>3.	Business marketing does not involve individual customers</a:t>
          </a:r>
        </a:p>
      </dgm:t>
    </dgm:pt>
    <dgm:pt modelId="{D2B86ACC-BD8C-427A-AFBC-99694325319B}" type="parTrans" cxnId="{4F2BB5F1-6DD6-4366-A8A7-437AD8DBE1A1}">
      <dgm:prSet/>
      <dgm:spPr/>
      <dgm:t>
        <a:bodyPr/>
        <a:lstStyle/>
        <a:p>
          <a:endParaRPr lang="en-US"/>
        </a:p>
      </dgm:t>
    </dgm:pt>
    <dgm:pt modelId="{F4172043-2D3C-4343-8BE9-BB2CC1EA4AC5}" type="sibTrans" cxnId="{4F2BB5F1-6DD6-4366-A8A7-437AD8DBE1A1}">
      <dgm:prSet/>
      <dgm:spPr/>
      <dgm:t>
        <a:bodyPr/>
        <a:lstStyle/>
        <a:p>
          <a:endParaRPr lang="en-US"/>
        </a:p>
      </dgm:t>
    </dgm:pt>
    <dgm:pt modelId="{E9A1AA62-FB16-44DF-AD81-2C3374099C83}">
      <dgm:prSet/>
      <dgm:spPr/>
      <dgm:t>
        <a:bodyPr/>
        <a:lstStyle/>
        <a:p>
          <a:r>
            <a:rPr lang="en-US"/>
            <a:t>4.	It involves marketing of both consumer and industrial goods </a:t>
          </a:r>
        </a:p>
      </dgm:t>
    </dgm:pt>
    <dgm:pt modelId="{22042130-6CA8-48AE-9F34-5CD949E5090D}" type="parTrans" cxnId="{79ECD576-A8FB-4A24-B2EA-BC11A5CF6CC4}">
      <dgm:prSet/>
      <dgm:spPr/>
      <dgm:t>
        <a:bodyPr/>
        <a:lstStyle/>
        <a:p>
          <a:endParaRPr lang="en-US"/>
        </a:p>
      </dgm:t>
    </dgm:pt>
    <dgm:pt modelId="{A8658ED2-C8DE-4D5D-ABC7-C54C7014A82A}" type="sibTrans" cxnId="{79ECD576-A8FB-4A24-B2EA-BC11A5CF6CC4}">
      <dgm:prSet/>
      <dgm:spPr/>
      <dgm:t>
        <a:bodyPr/>
        <a:lstStyle/>
        <a:p>
          <a:endParaRPr lang="en-US"/>
        </a:p>
      </dgm:t>
    </dgm:pt>
    <dgm:pt modelId="{CDADCEB5-0EB2-4554-A44D-FD491CFA2740}" type="pres">
      <dgm:prSet presAssocID="{4B3EE243-F040-44D0-9C59-3C851E21A5DF}" presName="vert0" presStyleCnt="0">
        <dgm:presLayoutVars>
          <dgm:dir/>
          <dgm:animOne val="branch"/>
          <dgm:animLvl val="lvl"/>
        </dgm:presLayoutVars>
      </dgm:prSet>
      <dgm:spPr/>
    </dgm:pt>
    <dgm:pt modelId="{7C74538A-E0FA-4951-887A-F5F496D20D72}" type="pres">
      <dgm:prSet presAssocID="{F77EF511-1660-4C17-9F2C-02DC24BD081F}" presName="thickLine" presStyleLbl="alignNode1" presStyleIdx="0" presStyleCnt="5"/>
      <dgm:spPr/>
    </dgm:pt>
    <dgm:pt modelId="{DE53513C-970D-4763-8F8F-5C690137D1C1}" type="pres">
      <dgm:prSet presAssocID="{F77EF511-1660-4C17-9F2C-02DC24BD081F}" presName="horz1" presStyleCnt="0"/>
      <dgm:spPr/>
    </dgm:pt>
    <dgm:pt modelId="{C3FE51CF-36C9-4D66-9684-5858628B577F}" type="pres">
      <dgm:prSet presAssocID="{F77EF511-1660-4C17-9F2C-02DC24BD081F}" presName="tx1" presStyleLbl="revTx" presStyleIdx="0" presStyleCnt="5"/>
      <dgm:spPr/>
    </dgm:pt>
    <dgm:pt modelId="{D9B98003-EACD-46C3-A95C-3601F48B9C02}" type="pres">
      <dgm:prSet presAssocID="{F77EF511-1660-4C17-9F2C-02DC24BD081F}" presName="vert1" presStyleCnt="0"/>
      <dgm:spPr/>
    </dgm:pt>
    <dgm:pt modelId="{AA5498EF-A5D4-48DB-A8A2-3E376503198A}" type="pres">
      <dgm:prSet presAssocID="{AA5DC4FE-057E-48FF-BD77-4C9332D76D00}" presName="thickLine" presStyleLbl="alignNode1" presStyleIdx="1" presStyleCnt="5"/>
      <dgm:spPr/>
    </dgm:pt>
    <dgm:pt modelId="{0FCA3FD2-CDB6-41EC-A989-2F53CA4011B8}" type="pres">
      <dgm:prSet presAssocID="{AA5DC4FE-057E-48FF-BD77-4C9332D76D00}" presName="horz1" presStyleCnt="0"/>
      <dgm:spPr/>
    </dgm:pt>
    <dgm:pt modelId="{AF974212-C450-4626-A4B7-4E73CF952919}" type="pres">
      <dgm:prSet presAssocID="{AA5DC4FE-057E-48FF-BD77-4C9332D76D00}" presName="tx1" presStyleLbl="revTx" presStyleIdx="1" presStyleCnt="5"/>
      <dgm:spPr/>
    </dgm:pt>
    <dgm:pt modelId="{4C291F05-E957-48C6-B72D-4CFE83ED5510}" type="pres">
      <dgm:prSet presAssocID="{AA5DC4FE-057E-48FF-BD77-4C9332D76D00}" presName="vert1" presStyleCnt="0"/>
      <dgm:spPr/>
    </dgm:pt>
    <dgm:pt modelId="{0A4EC7FB-DB9A-482B-9EF7-844ABC2907B3}" type="pres">
      <dgm:prSet presAssocID="{2616BCF8-4C02-41B1-8D8D-529AA4A4E071}" presName="thickLine" presStyleLbl="alignNode1" presStyleIdx="2" presStyleCnt="5"/>
      <dgm:spPr/>
    </dgm:pt>
    <dgm:pt modelId="{76FFCF4D-8307-42B3-B7C0-5DE008EA09DC}" type="pres">
      <dgm:prSet presAssocID="{2616BCF8-4C02-41B1-8D8D-529AA4A4E071}" presName="horz1" presStyleCnt="0"/>
      <dgm:spPr/>
    </dgm:pt>
    <dgm:pt modelId="{3F1D2C97-0291-4FA0-8702-2769A6F8FD66}" type="pres">
      <dgm:prSet presAssocID="{2616BCF8-4C02-41B1-8D8D-529AA4A4E071}" presName="tx1" presStyleLbl="revTx" presStyleIdx="2" presStyleCnt="5"/>
      <dgm:spPr/>
    </dgm:pt>
    <dgm:pt modelId="{D964BCA7-625A-4447-92D1-2CDB5D2D5F5A}" type="pres">
      <dgm:prSet presAssocID="{2616BCF8-4C02-41B1-8D8D-529AA4A4E071}" presName="vert1" presStyleCnt="0"/>
      <dgm:spPr/>
    </dgm:pt>
    <dgm:pt modelId="{3CB5D002-C528-4AF4-8DCA-F314AE8F893D}" type="pres">
      <dgm:prSet presAssocID="{5B33956A-0A58-4DC5-833F-55B5C3FF53EE}" presName="thickLine" presStyleLbl="alignNode1" presStyleIdx="3" presStyleCnt="5"/>
      <dgm:spPr/>
    </dgm:pt>
    <dgm:pt modelId="{0E25576E-440B-4FEC-BD31-98B0B69017B8}" type="pres">
      <dgm:prSet presAssocID="{5B33956A-0A58-4DC5-833F-55B5C3FF53EE}" presName="horz1" presStyleCnt="0"/>
      <dgm:spPr/>
    </dgm:pt>
    <dgm:pt modelId="{B0251ACF-2407-46BB-A23B-4B2E5CB58E28}" type="pres">
      <dgm:prSet presAssocID="{5B33956A-0A58-4DC5-833F-55B5C3FF53EE}" presName="tx1" presStyleLbl="revTx" presStyleIdx="3" presStyleCnt="5"/>
      <dgm:spPr/>
    </dgm:pt>
    <dgm:pt modelId="{072A4714-53AE-44A2-B1CA-6416504E8620}" type="pres">
      <dgm:prSet presAssocID="{5B33956A-0A58-4DC5-833F-55B5C3FF53EE}" presName="vert1" presStyleCnt="0"/>
      <dgm:spPr/>
    </dgm:pt>
    <dgm:pt modelId="{29891DB6-6604-4B33-A8A5-06A23181B269}" type="pres">
      <dgm:prSet presAssocID="{E9A1AA62-FB16-44DF-AD81-2C3374099C83}" presName="thickLine" presStyleLbl="alignNode1" presStyleIdx="4" presStyleCnt="5"/>
      <dgm:spPr/>
    </dgm:pt>
    <dgm:pt modelId="{440DD64F-6743-408B-B93A-ACD9EC588BFE}" type="pres">
      <dgm:prSet presAssocID="{E9A1AA62-FB16-44DF-AD81-2C3374099C83}" presName="horz1" presStyleCnt="0"/>
      <dgm:spPr/>
    </dgm:pt>
    <dgm:pt modelId="{9FAB306B-7358-4BE0-BB10-A3B3F3517CCC}" type="pres">
      <dgm:prSet presAssocID="{E9A1AA62-FB16-44DF-AD81-2C3374099C83}" presName="tx1" presStyleLbl="revTx" presStyleIdx="4" presStyleCnt="5"/>
      <dgm:spPr/>
    </dgm:pt>
    <dgm:pt modelId="{864214F9-E941-48B5-9DB9-009532ACC166}" type="pres">
      <dgm:prSet presAssocID="{E9A1AA62-FB16-44DF-AD81-2C3374099C83}" presName="vert1" presStyleCnt="0"/>
      <dgm:spPr/>
    </dgm:pt>
  </dgm:ptLst>
  <dgm:cxnLst>
    <dgm:cxn modelId="{06D28101-3F3F-4348-AE64-EE92F69066D8}" srcId="{4B3EE243-F040-44D0-9C59-3C851E21A5DF}" destId="{2616BCF8-4C02-41B1-8D8D-529AA4A4E071}" srcOrd="2" destOrd="0" parTransId="{010B4C4F-6F4E-460D-9D97-ADB8B0B8023F}" sibTransId="{BA2A37FC-30A2-48AF-BDF7-F2B0E58C99B3}"/>
    <dgm:cxn modelId="{666CC12E-6F52-43D6-95DF-3A007EFD1FF3}" type="presOf" srcId="{5B33956A-0A58-4DC5-833F-55B5C3FF53EE}" destId="{B0251ACF-2407-46BB-A23B-4B2E5CB58E28}" srcOrd="0" destOrd="0" presId="urn:microsoft.com/office/officeart/2008/layout/LinedList"/>
    <dgm:cxn modelId="{198DD735-BF87-40B2-A87C-0A3DB3BB7928}" type="presOf" srcId="{AA5DC4FE-057E-48FF-BD77-4C9332D76D00}" destId="{AF974212-C450-4626-A4B7-4E73CF952919}" srcOrd="0" destOrd="0" presId="urn:microsoft.com/office/officeart/2008/layout/LinedList"/>
    <dgm:cxn modelId="{79ECD576-A8FB-4A24-B2EA-BC11A5CF6CC4}" srcId="{4B3EE243-F040-44D0-9C59-3C851E21A5DF}" destId="{E9A1AA62-FB16-44DF-AD81-2C3374099C83}" srcOrd="4" destOrd="0" parTransId="{22042130-6CA8-48AE-9F34-5CD949E5090D}" sibTransId="{A8658ED2-C8DE-4D5D-ABC7-C54C7014A82A}"/>
    <dgm:cxn modelId="{85D9A195-3959-4215-ACC1-8AA1F7B8B037}" type="presOf" srcId="{E9A1AA62-FB16-44DF-AD81-2C3374099C83}" destId="{9FAB306B-7358-4BE0-BB10-A3B3F3517CCC}" srcOrd="0" destOrd="0" presId="urn:microsoft.com/office/officeart/2008/layout/LinedList"/>
    <dgm:cxn modelId="{8992279A-5708-4A47-A8D2-01A5D3BC5167}" type="presOf" srcId="{F77EF511-1660-4C17-9F2C-02DC24BD081F}" destId="{C3FE51CF-36C9-4D66-9684-5858628B577F}" srcOrd="0" destOrd="0" presId="urn:microsoft.com/office/officeart/2008/layout/LinedList"/>
    <dgm:cxn modelId="{737F25B9-E3A1-4975-8F6E-78079D7C51BA}" srcId="{4B3EE243-F040-44D0-9C59-3C851E21A5DF}" destId="{AA5DC4FE-057E-48FF-BD77-4C9332D76D00}" srcOrd="1" destOrd="0" parTransId="{BCA0400C-814F-4CF1-BE93-DE586D6D1E1B}" sibTransId="{E8302215-EBD4-4B9F-9F50-34CCDB896D56}"/>
    <dgm:cxn modelId="{4BA0DDDB-7849-4243-9359-F39740B8233B}" srcId="{4B3EE243-F040-44D0-9C59-3C851E21A5DF}" destId="{F77EF511-1660-4C17-9F2C-02DC24BD081F}" srcOrd="0" destOrd="0" parTransId="{164E5AAF-170E-42AE-83C1-440C7EF9A2C2}" sibTransId="{31FB26D6-E560-42B7-A60F-07D80F728F3C}"/>
    <dgm:cxn modelId="{716634EC-8955-420C-A4CA-73FAA31941CF}" type="presOf" srcId="{2616BCF8-4C02-41B1-8D8D-529AA4A4E071}" destId="{3F1D2C97-0291-4FA0-8702-2769A6F8FD66}" srcOrd="0" destOrd="0" presId="urn:microsoft.com/office/officeart/2008/layout/LinedList"/>
    <dgm:cxn modelId="{4F2BB5F1-6DD6-4366-A8A7-437AD8DBE1A1}" srcId="{4B3EE243-F040-44D0-9C59-3C851E21A5DF}" destId="{5B33956A-0A58-4DC5-833F-55B5C3FF53EE}" srcOrd="3" destOrd="0" parTransId="{D2B86ACC-BD8C-427A-AFBC-99694325319B}" sibTransId="{F4172043-2D3C-4343-8BE9-BB2CC1EA4AC5}"/>
    <dgm:cxn modelId="{3BF32BF6-30E2-4A88-A0C4-1C096A3B0D80}" type="presOf" srcId="{4B3EE243-F040-44D0-9C59-3C851E21A5DF}" destId="{CDADCEB5-0EB2-4554-A44D-FD491CFA2740}" srcOrd="0" destOrd="0" presId="urn:microsoft.com/office/officeart/2008/layout/LinedList"/>
    <dgm:cxn modelId="{B092FE82-1461-4FD5-80A1-BEFD31202A39}" type="presParOf" srcId="{CDADCEB5-0EB2-4554-A44D-FD491CFA2740}" destId="{7C74538A-E0FA-4951-887A-F5F496D20D72}" srcOrd="0" destOrd="0" presId="urn:microsoft.com/office/officeart/2008/layout/LinedList"/>
    <dgm:cxn modelId="{E986ED2F-62B8-4C91-856F-B46D993B5CB1}" type="presParOf" srcId="{CDADCEB5-0EB2-4554-A44D-FD491CFA2740}" destId="{DE53513C-970D-4763-8F8F-5C690137D1C1}" srcOrd="1" destOrd="0" presId="urn:microsoft.com/office/officeart/2008/layout/LinedList"/>
    <dgm:cxn modelId="{C2937601-479A-414C-8B53-183E623F05EA}" type="presParOf" srcId="{DE53513C-970D-4763-8F8F-5C690137D1C1}" destId="{C3FE51CF-36C9-4D66-9684-5858628B577F}" srcOrd="0" destOrd="0" presId="urn:microsoft.com/office/officeart/2008/layout/LinedList"/>
    <dgm:cxn modelId="{6B1F20A3-9E0F-4DD2-A88C-1EDBEA264CD4}" type="presParOf" srcId="{DE53513C-970D-4763-8F8F-5C690137D1C1}" destId="{D9B98003-EACD-46C3-A95C-3601F48B9C02}" srcOrd="1" destOrd="0" presId="urn:microsoft.com/office/officeart/2008/layout/LinedList"/>
    <dgm:cxn modelId="{40E380B6-852E-4998-A2AF-A2DF9B5A0738}" type="presParOf" srcId="{CDADCEB5-0EB2-4554-A44D-FD491CFA2740}" destId="{AA5498EF-A5D4-48DB-A8A2-3E376503198A}" srcOrd="2" destOrd="0" presId="urn:microsoft.com/office/officeart/2008/layout/LinedList"/>
    <dgm:cxn modelId="{8D1F6C4E-F3ED-47EC-8859-ED97868FB2C6}" type="presParOf" srcId="{CDADCEB5-0EB2-4554-A44D-FD491CFA2740}" destId="{0FCA3FD2-CDB6-41EC-A989-2F53CA4011B8}" srcOrd="3" destOrd="0" presId="urn:microsoft.com/office/officeart/2008/layout/LinedList"/>
    <dgm:cxn modelId="{4EB6FB37-272A-413E-87B9-E5F548D66634}" type="presParOf" srcId="{0FCA3FD2-CDB6-41EC-A989-2F53CA4011B8}" destId="{AF974212-C450-4626-A4B7-4E73CF952919}" srcOrd="0" destOrd="0" presId="urn:microsoft.com/office/officeart/2008/layout/LinedList"/>
    <dgm:cxn modelId="{6BD55BB9-3334-4DF6-A922-CFBF7E8850CF}" type="presParOf" srcId="{0FCA3FD2-CDB6-41EC-A989-2F53CA4011B8}" destId="{4C291F05-E957-48C6-B72D-4CFE83ED5510}" srcOrd="1" destOrd="0" presId="urn:microsoft.com/office/officeart/2008/layout/LinedList"/>
    <dgm:cxn modelId="{45F18447-BD87-45EF-A3C4-CA790FDD9199}" type="presParOf" srcId="{CDADCEB5-0EB2-4554-A44D-FD491CFA2740}" destId="{0A4EC7FB-DB9A-482B-9EF7-844ABC2907B3}" srcOrd="4" destOrd="0" presId="urn:microsoft.com/office/officeart/2008/layout/LinedList"/>
    <dgm:cxn modelId="{3D771044-C43D-4C26-AF37-21205EF768AF}" type="presParOf" srcId="{CDADCEB5-0EB2-4554-A44D-FD491CFA2740}" destId="{76FFCF4D-8307-42B3-B7C0-5DE008EA09DC}" srcOrd="5" destOrd="0" presId="urn:microsoft.com/office/officeart/2008/layout/LinedList"/>
    <dgm:cxn modelId="{109ED9A5-18F8-476A-89EE-32AE641F11FB}" type="presParOf" srcId="{76FFCF4D-8307-42B3-B7C0-5DE008EA09DC}" destId="{3F1D2C97-0291-4FA0-8702-2769A6F8FD66}" srcOrd="0" destOrd="0" presId="urn:microsoft.com/office/officeart/2008/layout/LinedList"/>
    <dgm:cxn modelId="{5F2CC2D3-C684-4613-A55A-A5A0C23BB1C7}" type="presParOf" srcId="{76FFCF4D-8307-42B3-B7C0-5DE008EA09DC}" destId="{D964BCA7-625A-4447-92D1-2CDB5D2D5F5A}" srcOrd="1" destOrd="0" presId="urn:microsoft.com/office/officeart/2008/layout/LinedList"/>
    <dgm:cxn modelId="{E6D74B93-D74A-4BD8-9BAB-438494ECD825}" type="presParOf" srcId="{CDADCEB5-0EB2-4554-A44D-FD491CFA2740}" destId="{3CB5D002-C528-4AF4-8DCA-F314AE8F893D}" srcOrd="6" destOrd="0" presId="urn:microsoft.com/office/officeart/2008/layout/LinedList"/>
    <dgm:cxn modelId="{2D6F7D99-9DC5-4FF9-AEA0-E0A37581518B}" type="presParOf" srcId="{CDADCEB5-0EB2-4554-A44D-FD491CFA2740}" destId="{0E25576E-440B-4FEC-BD31-98B0B69017B8}" srcOrd="7" destOrd="0" presId="urn:microsoft.com/office/officeart/2008/layout/LinedList"/>
    <dgm:cxn modelId="{BA26C055-F1EE-487E-8F82-6EEA14D05810}" type="presParOf" srcId="{0E25576E-440B-4FEC-BD31-98B0B69017B8}" destId="{B0251ACF-2407-46BB-A23B-4B2E5CB58E28}" srcOrd="0" destOrd="0" presId="urn:microsoft.com/office/officeart/2008/layout/LinedList"/>
    <dgm:cxn modelId="{50DB5BAE-BE48-479B-B294-EF38C893F677}" type="presParOf" srcId="{0E25576E-440B-4FEC-BD31-98B0B69017B8}" destId="{072A4714-53AE-44A2-B1CA-6416504E8620}" srcOrd="1" destOrd="0" presId="urn:microsoft.com/office/officeart/2008/layout/LinedList"/>
    <dgm:cxn modelId="{47D395AA-CBC6-4A64-9BEC-77B90904B7CE}" type="presParOf" srcId="{CDADCEB5-0EB2-4554-A44D-FD491CFA2740}" destId="{29891DB6-6604-4B33-A8A5-06A23181B269}" srcOrd="8" destOrd="0" presId="urn:microsoft.com/office/officeart/2008/layout/LinedList"/>
    <dgm:cxn modelId="{2B3C5498-9055-4F67-BD57-01E60A198181}" type="presParOf" srcId="{CDADCEB5-0EB2-4554-A44D-FD491CFA2740}" destId="{440DD64F-6743-408B-B93A-ACD9EC588BFE}" srcOrd="9" destOrd="0" presId="urn:microsoft.com/office/officeart/2008/layout/LinedList"/>
    <dgm:cxn modelId="{2F369776-2556-4577-B211-610F196B91E2}" type="presParOf" srcId="{440DD64F-6743-408B-B93A-ACD9EC588BFE}" destId="{9FAB306B-7358-4BE0-BB10-A3B3F3517CCC}" srcOrd="0" destOrd="0" presId="urn:microsoft.com/office/officeart/2008/layout/LinedList"/>
    <dgm:cxn modelId="{721B1A33-81FD-4777-94C4-8ECACA42D3ED}" type="presParOf" srcId="{440DD64F-6743-408B-B93A-ACD9EC588BFE}" destId="{864214F9-E941-48B5-9DB9-009532ACC16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05BC8F1-6683-4FF9-8E03-C929CB48A9A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50FD331D-E8B2-42FA-9D6C-8F0F08D96449}">
      <dgm:prSet/>
      <dgm:spPr/>
      <dgm:t>
        <a:bodyPr/>
        <a:lstStyle/>
        <a:p>
          <a:r>
            <a:rPr lang="en-US"/>
            <a:t>The study of business-to-business markets is based on the premise that business markets are different from consumer markets. </a:t>
          </a:r>
        </a:p>
      </dgm:t>
    </dgm:pt>
    <dgm:pt modelId="{0AF65D55-96DA-4B7C-AA54-81521A71B62A}" type="parTrans" cxnId="{9B6CF61B-17CF-4021-B579-DFA8C1CEE1B6}">
      <dgm:prSet/>
      <dgm:spPr/>
      <dgm:t>
        <a:bodyPr/>
        <a:lstStyle/>
        <a:p>
          <a:endParaRPr lang="en-US"/>
        </a:p>
      </dgm:t>
    </dgm:pt>
    <dgm:pt modelId="{69CC44D5-408D-45E0-999A-8D5D09F7B346}" type="sibTrans" cxnId="{9B6CF61B-17CF-4021-B579-DFA8C1CEE1B6}">
      <dgm:prSet/>
      <dgm:spPr/>
      <dgm:t>
        <a:bodyPr/>
        <a:lstStyle/>
        <a:p>
          <a:endParaRPr lang="en-US"/>
        </a:p>
      </dgm:t>
    </dgm:pt>
    <dgm:pt modelId="{5F19D77C-707A-4350-9E1C-6F789AF08674}">
      <dgm:prSet/>
      <dgm:spPr/>
      <dgm:t>
        <a:bodyPr/>
        <a:lstStyle/>
        <a:p>
          <a:r>
            <a:rPr lang="en-US"/>
            <a:t>The following are main differences between business markets and consumer markets</a:t>
          </a:r>
        </a:p>
      </dgm:t>
    </dgm:pt>
    <dgm:pt modelId="{41C62651-EA5B-4E53-A3C3-A09EE5197883}" type="parTrans" cxnId="{29B307D6-82D9-494A-BFD4-83E2C6CEB295}">
      <dgm:prSet/>
      <dgm:spPr/>
      <dgm:t>
        <a:bodyPr/>
        <a:lstStyle/>
        <a:p>
          <a:endParaRPr lang="en-US"/>
        </a:p>
      </dgm:t>
    </dgm:pt>
    <dgm:pt modelId="{C4C91C7D-2359-4231-936D-632FAF684966}" type="sibTrans" cxnId="{29B307D6-82D9-494A-BFD4-83E2C6CEB295}">
      <dgm:prSet/>
      <dgm:spPr/>
      <dgm:t>
        <a:bodyPr/>
        <a:lstStyle/>
        <a:p>
          <a:endParaRPr lang="en-US"/>
        </a:p>
      </dgm:t>
    </dgm:pt>
    <dgm:pt modelId="{9544003B-2951-48FB-8E00-C85E0BA18528}">
      <dgm:prSet/>
      <dgm:spPr/>
      <dgm:t>
        <a:bodyPr/>
        <a:lstStyle/>
        <a:p>
          <a:r>
            <a:rPr lang="en-US" b="1"/>
            <a:t>1. Greater sales volume: </a:t>
          </a:r>
          <a:r>
            <a:rPr lang="en-US"/>
            <a:t>this implies that total monetary sales in the business-to-business market are greater than they are in the consumer market.</a:t>
          </a:r>
        </a:p>
      </dgm:t>
    </dgm:pt>
    <dgm:pt modelId="{C9E2815F-AA9A-4D49-9E18-0E2E170FC5E5}" type="parTrans" cxnId="{1BF5D795-6EA2-4B67-962D-76CF41FAFEE0}">
      <dgm:prSet/>
      <dgm:spPr/>
      <dgm:t>
        <a:bodyPr/>
        <a:lstStyle/>
        <a:p>
          <a:endParaRPr lang="en-US"/>
        </a:p>
      </dgm:t>
    </dgm:pt>
    <dgm:pt modelId="{946EC17D-7D03-4334-AC63-2B81263E69F2}" type="sibTrans" cxnId="{1BF5D795-6EA2-4B67-962D-76CF41FAFEE0}">
      <dgm:prSet/>
      <dgm:spPr/>
      <dgm:t>
        <a:bodyPr/>
        <a:lstStyle/>
        <a:p>
          <a:endParaRPr lang="en-US"/>
        </a:p>
      </dgm:t>
    </dgm:pt>
    <dgm:pt modelId="{D90480FB-CCF1-4208-9E48-CAAD7AA3742D}" type="pres">
      <dgm:prSet presAssocID="{E05BC8F1-6683-4FF9-8E03-C929CB48A9AD}" presName="vert0" presStyleCnt="0">
        <dgm:presLayoutVars>
          <dgm:dir/>
          <dgm:animOne val="branch"/>
          <dgm:animLvl val="lvl"/>
        </dgm:presLayoutVars>
      </dgm:prSet>
      <dgm:spPr/>
    </dgm:pt>
    <dgm:pt modelId="{349E9449-40AE-488A-BD4F-38D68A621782}" type="pres">
      <dgm:prSet presAssocID="{50FD331D-E8B2-42FA-9D6C-8F0F08D96449}" presName="thickLine" presStyleLbl="alignNode1" presStyleIdx="0" presStyleCnt="3"/>
      <dgm:spPr/>
    </dgm:pt>
    <dgm:pt modelId="{77C7B1E7-27AF-4CA1-B380-88637D5E7F6F}" type="pres">
      <dgm:prSet presAssocID="{50FD331D-E8B2-42FA-9D6C-8F0F08D96449}" presName="horz1" presStyleCnt="0"/>
      <dgm:spPr/>
    </dgm:pt>
    <dgm:pt modelId="{B57D461D-4206-4C41-BD9A-9591C65EA370}" type="pres">
      <dgm:prSet presAssocID="{50FD331D-E8B2-42FA-9D6C-8F0F08D96449}" presName="tx1" presStyleLbl="revTx" presStyleIdx="0" presStyleCnt="3"/>
      <dgm:spPr/>
    </dgm:pt>
    <dgm:pt modelId="{D8A7BC76-6C30-4638-97DF-E0DB4D071E51}" type="pres">
      <dgm:prSet presAssocID="{50FD331D-E8B2-42FA-9D6C-8F0F08D96449}" presName="vert1" presStyleCnt="0"/>
      <dgm:spPr/>
    </dgm:pt>
    <dgm:pt modelId="{EF875481-4369-4C40-82CC-95E1BC4F8BDE}" type="pres">
      <dgm:prSet presAssocID="{5F19D77C-707A-4350-9E1C-6F789AF08674}" presName="thickLine" presStyleLbl="alignNode1" presStyleIdx="1" presStyleCnt="3"/>
      <dgm:spPr/>
    </dgm:pt>
    <dgm:pt modelId="{9C517B13-6E2B-4169-8AA7-564855B1985F}" type="pres">
      <dgm:prSet presAssocID="{5F19D77C-707A-4350-9E1C-6F789AF08674}" presName="horz1" presStyleCnt="0"/>
      <dgm:spPr/>
    </dgm:pt>
    <dgm:pt modelId="{B99EF128-2E00-47C4-99AC-F9166A459E11}" type="pres">
      <dgm:prSet presAssocID="{5F19D77C-707A-4350-9E1C-6F789AF08674}" presName="tx1" presStyleLbl="revTx" presStyleIdx="1" presStyleCnt="3"/>
      <dgm:spPr/>
    </dgm:pt>
    <dgm:pt modelId="{DEBAF972-609C-4B90-8567-81F3755F8143}" type="pres">
      <dgm:prSet presAssocID="{5F19D77C-707A-4350-9E1C-6F789AF08674}" presName="vert1" presStyleCnt="0"/>
      <dgm:spPr/>
    </dgm:pt>
    <dgm:pt modelId="{E6DDEC29-C407-403C-BCAD-40EDCFEE0B08}" type="pres">
      <dgm:prSet presAssocID="{9544003B-2951-48FB-8E00-C85E0BA18528}" presName="thickLine" presStyleLbl="alignNode1" presStyleIdx="2" presStyleCnt="3"/>
      <dgm:spPr/>
    </dgm:pt>
    <dgm:pt modelId="{0032DEB7-CADE-4630-BBA2-DF401198E189}" type="pres">
      <dgm:prSet presAssocID="{9544003B-2951-48FB-8E00-C85E0BA18528}" presName="horz1" presStyleCnt="0"/>
      <dgm:spPr/>
    </dgm:pt>
    <dgm:pt modelId="{6042D3EA-78B1-4465-A00B-167DA79E68EF}" type="pres">
      <dgm:prSet presAssocID="{9544003B-2951-48FB-8E00-C85E0BA18528}" presName="tx1" presStyleLbl="revTx" presStyleIdx="2" presStyleCnt="3"/>
      <dgm:spPr/>
    </dgm:pt>
    <dgm:pt modelId="{973780C1-993A-4362-81DD-4FDB77E4FB05}" type="pres">
      <dgm:prSet presAssocID="{9544003B-2951-48FB-8E00-C85E0BA18528}" presName="vert1" presStyleCnt="0"/>
      <dgm:spPr/>
    </dgm:pt>
  </dgm:ptLst>
  <dgm:cxnLst>
    <dgm:cxn modelId="{9B6CF61B-17CF-4021-B579-DFA8C1CEE1B6}" srcId="{E05BC8F1-6683-4FF9-8E03-C929CB48A9AD}" destId="{50FD331D-E8B2-42FA-9D6C-8F0F08D96449}" srcOrd="0" destOrd="0" parTransId="{0AF65D55-96DA-4B7C-AA54-81521A71B62A}" sibTransId="{69CC44D5-408D-45E0-999A-8D5D09F7B346}"/>
    <dgm:cxn modelId="{3FB33B68-D951-43ED-9106-25095A912537}" type="presOf" srcId="{50FD331D-E8B2-42FA-9D6C-8F0F08D96449}" destId="{B57D461D-4206-4C41-BD9A-9591C65EA370}" srcOrd="0" destOrd="0" presId="urn:microsoft.com/office/officeart/2008/layout/LinedList"/>
    <dgm:cxn modelId="{1BF5D795-6EA2-4B67-962D-76CF41FAFEE0}" srcId="{E05BC8F1-6683-4FF9-8E03-C929CB48A9AD}" destId="{9544003B-2951-48FB-8E00-C85E0BA18528}" srcOrd="2" destOrd="0" parTransId="{C9E2815F-AA9A-4D49-9E18-0E2E170FC5E5}" sibTransId="{946EC17D-7D03-4334-AC63-2B81263E69F2}"/>
    <dgm:cxn modelId="{C4EEA2AE-D7AA-41B7-AE5D-411348A6C631}" type="presOf" srcId="{E05BC8F1-6683-4FF9-8E03-C929CB48A9AD}" destId="{D90480FB-CCF1-4208-9E48-CAAD7AA3742D}" srcOrd="0" destOrd="0" presId="urn:microsoft.com/office/officeart/2008/layout/LinedList"/>
    <dgm:cxn modelId="{8FF5CAD3-9BD1-4DC0-81C9-86DFEAA839F9}" type="presOf" srcId="{5F19D77C-707A-4350-9E1C-6F789AF08674}" destId="{B99EF128-2E00-47C4-99AC-F9166A459E11}" srcOrd="0" destOrd="0" presId="urn:microsoft.com/office/officeart/2008/layout/LinedList"/>
    <dgm:cxn modelId="{29B307D6-82D9-494A-BFD4-83E2C6CEB295}" srcId="{E05BC8F1-6683-4FF9-8E03-C929CB48A9AD}" destId="{5F19D77C-707A-4350-9E1C-6F789AF08674}" srcOrd="1" destOrd="0" parTransId="{41C62651-EA5B-4E53-A3C3-A09EE5197883}" sibTransId="{C4C91C7D-2359-4231-936D-632FAF684966}"/>
    <dgm:cxn modelId="{FCD633E2-1F75-4F7F-BFA1-AEB4F9BEB130}" type="presOf" srcId="{9544003B-2951-48FB-8E00-C85E0BA18528}" destId="{6042D3EA-78B1-4465-A00B-167DA79E68EF}" srcOrd="0" destOrd="0" presId="urn:microsoft.com/office/officeart/2008/layout/LinedList"/>
    <dgm:cxn modelId="{87C47ABF-193D-4D7D-8AC1-FE55DC86C286}" type="presParOf" srcId="{D90480FB-CCF1-4208-9E48-CAAD7AA3742D}" destId="{349E9449-40AE-488A-BD4F-38D68A621782}" srcOrd="0" destOrd="0" presId="urn:microsoft.com/office/officeart/2008/layout/LinedList"/>
    <dgm:cxn modelId="{ED82C840-A07C-4E30-9B3A-FA9E8CB58D70}" type="presParOf" srcId="{D90480FB-CCF1-4208-9E48-CAAD7AA3742D}" destId="{77C7B1E7-27AF-4CA1-B380-88637D5E7F6F}" srcOrd="1" destOrd="0" presId="urn:microsoft.com/office/officeart/2008/layout/LinedList"/>
    <dgm:cxn modelId="{3E3BE07C-283C-43AD-BC5D-E5CCD69A6507}" type="presParOf" srcId="{77C7B1E7-27AF-4CA1-B380-88637D5E7F6F}" destId="{B57D461D-4206-4C41-BD9A-9591C65EA370}" srcOrd="0" destOrd="0" presId="urn:microsoft.com/office/officeart/2008/layout/LinedList"/>
    <dgm:cxn modelId="{16407B72-8811-4B02-BD53-ABB982EB25C7}" type="presParOf" srcId="{77C7B1E7-27AF-4CA1-B380-88637D5E7F6F}" destId="{D8A7BC76-6C30-4638-97DF-E0DB4D071E51}" srcOrd="1" destOrd="0" presId="urn:microsoft.com/office/officeart/2008/layout/LinedList"/>
    <dgm:cxn modelId="{AF5AB5F9-2CAD-4B0F-98EB-73D29E47EE38}" type="presParOf" srcId="{D90480FB-CCF1-4208-9E48-CAAD7AA3742D}" destId="{EF875481-4369-4C40-82CC-95E1BC4F8BDE}" srcOrd="2" destOrd="0" presId="urn:microsoft.com/office/officeart/2008/layout/LinedList"/>
    <dgm:cxn modelId="{76DA6254-BD35-4D8C-9B7C-CD93075C1FA8}" type="presParOf" srcId="{D90480FB-CCF1-4208-9E48-CAAD7AA3742D}" destId="{9C517B13-6E2B-4169-8AA7-564855B1985F}" srcOrd="3" destOrd="0" presId="urn:microsoft.com/office/officeart/2008/layout/LinedList"/>
    <dgm:cxn modelId="{774EEC9D-FD10-4803-A358-29A53F6880AB}" type="presParOf" srcId="{9C517B13-6E2B-4169-8AA7-564855B1985F}" destId="{B99EF128-2E00-47C4-99AC-F9166A459E11}" srcOrd="0" destOrd="0" presId="urn:microsoft.com/office/officeart/2008/layout/LinedList"/>
    <dgm:cxn modelId="{11BCA6E2-B5C4-4201-9E77-7870D733C1EC}" type="presParOf" srcId="{9C517B13-6E2B-4169-8AA7-564855B1985F}" destId="{DEBAF972-609C-4B90-8567-81F3755F8143}" srcOrd="1" destOrd="0" presId="urn:microsoft.com/office/officeart/2008/layout/LinedList"/>
    <dgm:cxn modelId="{B48CF305-493B-45A1-9A68-8ADCEC44D045}" type="presParOf" srcId="{D90480FB-CCF1-4208-9E48-CAAD7AA3742D}" destId="{E6DDEC29-C407-403C-BCAD-40EDCFEE0B08}" srcOrd="4" destOrd="0" presId="urn:microsoft.com/office/officeart/2008/layout/LinedList"/>
    <dgm:cxn modelId="{E4DE6464-FA73-4C17-AB16-A9D28E1B9768}" type="presParOf" srcId="{D90480FB-CCF1-4208-9E48-CAAD7AA3742D}" destId="{0032DEB7-CADE-4630-BBA2-DF401198E189}" srcOrd="5" destOrd="0" presId="urn:microsoft.com/office/officeart/2008/layout/LinedList"/>
    <dgm:cxn modelId="{76521503-C6C6-4B7F-AF48-6AD7BA417948}" type="presParOf" srcId="{0032DEB7-CADE-4630-BBA2-DF401198E189}" destId="{6042D3EA-78B1-4465-A00B-167DA79E68EF}" srcOrd="0" destOrd="0" presId="urn:microsoft.com/office/officeart/2008/layout/LinedList"/>
    <dgm:cxn modelId="{5A030343-4F8E-444A-860A-C63C40A95A9E}" type="presParOf" srcId="{0032DEB7-CADE-4630-BBA2-DF401198E189}" destId="{973780C1-993A-4362-81DD-4FDB77E4FB0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05BC8F1-6683-4FF9-8E03-C929CB48A9A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47FD3BFB-F562-42FE-ACD1-98EE9954661B}">
      <dgm:prSet/>
      <dgm:spPr/>
      <dgm:t>
        <a:bodyPr/>
        <a:lstStyle/>
        <a:p>
          <a:r>
            <a:rPr lang="en-US" b="1"/>
            <a:t>3. Larger buyers: </a:t>
          </a:r>
          <a:r>
            <a:rPr lang="en-US"/>
            <a:t>this has the implication that even if the institutional customers are few, they considered to be larger buyers who account for most purchase in many business-to-business markets.  </a:t>
          </a:r>
        </a:p>
      </dgm:t>
    </dgm:pt>
    <dgm:pt modelId="{ACD4A03D-B34C-46D7-8335-0854EA9B2A59}" type="parTrans" cxnId="{1B14BB44-DA2E-43ED-B3D0-A69A95A74C24}">
      <dgm:prSet/>
      <dgm:spPr/>
      <dgm:t>
        <a:bodyPr/>
        <a:lstStyle/>
        <a:p>
          <a:endParaRPr lang="en-US"/>
        </a:p>
      </dgm:t>
    </dgm:pt>
    <dgm:pt modelId="{4556D604-46F4-4C92-AB6C-7E29739DD915}" type="sibTrans" cxnId="{1B14BB44-DA2E-43ED-B3D0-A69A95A74C24}">
      <dgm:prSet/>
      <dgm:spPr/>
      <dgm:t>
        <a:bodyPr/>
        <a:lstStyle/>
        <a:p>
          <a:endParaRPr lang="en-US"/>
        </a:p>
      </dgm:t>
    </dgm:pt>
    <dgm:pt modelId="{6A18DF36-A2EF-491E-A7C7-D72B41F2CCC8}">
      <dgm:prSet/>
      <dgm:spPr/>
      <dgm:t>
        <a:bodyPr/>
        <a:lstStyle/>
        <a:p>
          <a:r>
            <a:rPr lang="en-US" b="1"/>
            <a:t>2. Few Buyers: </a:t>
          </a:r>
          <a:r>
            <a:rPr lang="en-US"/>
            <a:t>the business market buyers are far much fewer compared with final consumers.</a:t>
          </a:r>
        </a:p>
      </dgm:t>
    </dgm:pt>
    <dgm:pt modelId="{D64F05F3-DA09-4F08-AA84-407C752FE912}" type="sibTrans" cxnId="{28F20B6E-7BE0-44A3-BE7C-EDED2B24C5B2}">
      <dgm:prSet/>
      <dgm:spPr/>
      <dgm:t>
        <a:bodyPr/>
        <a:lstStyle/>
        <a:p>
          <a:endParaRPr lang="en-US"/>
        </a:p>
      </dgm:t>
    </dgm:pt>
    <dgm:pt modelId="{73B39DD3-34D8-44D7-9991-A9C7F2DDDF27}" type="parTrans" cxnId="{28F20B6E-7BE0-44A3-BE7C-EDED2B24C5B2}">
      <dgm:prSet/>
      <dgm:spPr/>
      <dgm:t>
        <a:bodyPr/>
        <a:lstStyle/>
        <a:p>
          <a:endParaRPr lang="en-US"/>
        </a:p>
      </dgm:t>
    </dgm:pt>
    <dgm:pt modelId="{D90480FB-CCF1-4208-9E48-CAAD7AA3742D}" type="pres">
      <dgm:prSet presAssocID="{E05BC8F1-6683-4FF9-8E03-C929CB48A9AD}" presName="vert0" presStyleCnt="0">
        <dgm:presLayoutVars>
          <dgm:dir/>
          <dgm:animOne val="branch"/>
          <dgm:animLvl val="lvl"/>
        </dgm:presLayoutVars>
      </dgm:prSet>
      <dgm:spPr/>
    </dgm:pt>
    <dgm:pt modelId="{A0D32283-B3C9-4113-B3A1-03C0B6561B8B}" type="pres">
      <dgm:prSet presAssocID="{6A18DF36-A2EF-491E-A7C7-D72B41F2CCC8}" presName="thickLine" presStyleLbl="alignNode1" presStyleIdx="0" presStyleCnt="2"/>
      <dgm:spPr/>
    </dgm:pt>
    <dgm:pt modelId="{0A306245-9F7D-4A99-B505-8B5F320495A6}" type="pres">
      <dgm:prSet presAssocID="{6A18DF36-A2EF-491E-A7C7-D72B41F2CCC8}" presName="horz1" presStyleCnt="0"/>
      <dgm:spPr/>
    </dgm:pt>
    <dgm:pt modelId="{714CB035-B59A-4FE9-97FD-67550B6B14B2}" type="pres">
      <dgm:prSet presAssocID="{6A18DF36-A2EF-491E-A7C7-D72B41F2CCC8}" presName="tx1" presStyleLbl="revTx" presStyleIdx="0" presStyleCnt="2"/>
      <dgm:spPr/>
    </dgm:pt>
    <dgm:pt modelId="{CA2BF2AE-4742-48C7-AAE9-DF543A3BB9DF}" type="pres">
      <dgm:prSet presAssocID="{6A18DF36-A2EF-491E-A7C7-D72B41F2CCC8}" presName="vert1" presStyleCnt="0"/>
      <dgm:spPr/>
    </dgm:pt>
    <dgm:pt modelId="{FDEEFE45-14CC-446A-BDE2-2647661DE8A8}" type="pres">
      <dgm:prSet presAssocID="{47FD3BFB-F562-42FE-ACD1-98EE9954661B}" presName="thickLine" presStyleLbl="alignNode1" presStyleIdx="1" presStyleCnt="2"/>
      <dgm:spPr/>
    </dgm:pt>
    <dgm:pt modelId="{F5B0F552-4FDD-4728-B7B9-BE19EA0E9ABB}" type="pres">
      <dgm:prSet presAssocID="{47FD3BFB-F562-42FE-ACD1-98EE9954661B}" presName="horz1" presStyleCnt="0"/>
      <dgm:spPr/>
    </dgm:pt>
    <dgm:pt modelId="{97FB6562-3B5A-4E2E-96D2-EE59550DEA71}" type="pres">
      <dgm:prSet presAssocID="{47FD3BFB-F562-42FE-ACD1-98EE9954661B}" presName="tx1" presStyleLbl="revTx" presStyleIdx="1" presStyleCnt="2"/>
      <dgm:spPr/>
    </dgm:pt>
    <dgm:pt modelId="{F7E75726-39BF-4545-A6D9-B56FAD5C923D}" type="pres">
      <dgm:prSet presAssocID="{47FD3BFB-F562-42FE-ACD1-98EE9954661B}" presName="vert1" presStyleCnt="0"/>
      <dgm:spPr/>
    </dgm:pt>
  </dgm:ptLst>
  <dgm:cxnLst>
    <dgm:cxn modelId="{1B14BB44-DA2E-43ED-B3D0-A69A95A74C24}" srcId="{E05BC8F1-6683-4FF9-8E03-C929CB48A9AD}" destId="{47FD3BFB-F562-42FE-ACD1-98EE9954661B}" srcOrd="1" destOrd="0" parTransId="{ACD4A03D-B34C-46D7-8335-0854EA9B2A59}" sibTransId="{4556D604-46F4-4C92-AB6C-7E29739DD915}"/>
    <dgm:cxn modelId="{28F20B6E-7BE0-44A3-BE7C-EDED2B24C5B2}" srcId="{E05BC8F1-6683-4FF9-8E03-C929CB48A9AD}" destId="{6A18DF36-A2EF-491E-A7C7-D72B41F2CCC8}" srcOrd="0" destOrd="0" parTransId="{73B39DD3-34D8-44D7-9991-A9C7F2DDDF27}" sibTransId="{D64F05F3-DA09-4F08-AA84-407C752FE912}"/>
    <dgm:cxn modelId="{665FD494-7483-4745-86E5-CC4A3DEC66C8}" type="presOf" srcId="{47FD3BFB-F562-42FE-ACD1-98EE9954661B}" destId="{97FB6562-3B5A-4E2E-96D2-EE59550DEA71}" srcOrd="0" destOrd="0" presId="urn:microsoft.com/office/officeart/2008/layout/LinedList"/>
    <dgm:cxn modelId="{C4EEA2AE-D7AA-41B7-AE5D-411348A6C631}" type="presOf" srcId="{E05BC8F1-6683-4FF9-8E03-C929CB48A9AD}" destId="{D90480FB-CCF1-4208-9E48-CAAD7AA3742D}" srcOrd="0" destOrd="0" presId="urn:microsoft.com/office/officeart/2008/layout/LinedList"/>
    <dgm:cxn modelId="{41031BDA-1F25-41E2-ACB1-F21B443BAB5A}" type="presOf" srcId="{6A18DF36-A2EF-491E-A7C7-D72B41F2CCC8}" destId="{714CB035-B59A-4FE9-97FD-67550B6B14B2}" srcOrd="0" destOrd="0" presId="urn:microsoft.com/office/officeart/2008/layout/LinedList"/>
    <dgm:cxn modelId="{3541EB19-BE4A-4610-B9D2-6DA45F4CEDB6}" type="presParOf" srcId="{D90480FB-CCF1-4208-9E48-CAAD7AA3742D}" destId="{A0D32283-B3C9-4113-B3A1-03C0B6561B8B}" srcOrd="0" destOrd="0" presId="urn:microsoft.com/office/officeart/2008/layout/LinedList"/>
    <dgm:cxn modelId="{FAFF5368-3A2E-422F-8A56-D311B421926D}" type="presParOf" srcId="{D90480FB-CCF1-4208-9E48-CAAD7AA3742D}" destId="{0A306245-9F7D-4A99-B505-8B5F320495A6}" srcOrd="1" destOrd="0" presId="urn:microsoft.com/office/officeart/2008/layout/LinedList"/>
    <dgm:cxn modelId="{627B1BB9-C49B-4D79-B5A0-3D9268C68E8F}" type="presParOf" srcId="{0A306245-9F7D-4A99-B505-8B5F320495A6}" destId="{714CB035-B59A-4FE9-97FD-67550B6B14B2}" srcOrd="0" destOrd="0" presId="urn:microsoft.com/office/officeart/2008/layout/LinedList"/>
    <dgm:cxn modelId="{10636D52-FEB6-4BA4-B337-88C4884C7B61}" type="presParOf" srcId="{0A306245-9F7D-4A99-B505-8B5F320495A6}" destId="{CA2BF2AE-4742-48C7-AAE9-DF543A3BB9DF}" srcOrd="1" destOrd="0" presId="urn:microsoft.com/office/officeart/2008/layout/LinedList"/>
    <dgm:cxn modelId="{362716A3-196D-4E4A-B305-9CA079415A5F}" type="presParOf" srcId="{D90480FB-CCF1-4208-9E48-CAAD7AA3742D}" destId="{FDEEFE45-14CC-446A-BDE2-2647661DE8A8}" srcOrd="2" destOrd="0" presId="urn:microsoft.com/office/officeart/2008/layout/LinedList"/>
    <dgm:cxn modelId="{19037647-6F3A-43BA-AC05-A8162688D4BA}" type="presParOf" srcId="{D90480FB-CCF1-4208-9E48-CAAD7AA3742D}" destId="{F5B0F552-4FDD-4728-B7B9-BE19EA0E9ABB}" srcOrd="3" destOrd="0" presId="urn:microsoft.com/office/officeart/2008/layout/LinedList"/>
    <dgm:cxn modelId="{DF00FEC8-DEDA-4A73-AD84-F3A6E31712AF}" type="presParOf" srcId="{F5B0F552-4FDD-4728-B7B9-BE19EA0E9ABB}" destId="{97FB6562-3B5A-4E2E-96D2-EE59550DEA71}" srcOrd="0" destOrd="0" presId="urn:microsoft.com/office/officeart/2008/layout/LinedList"/>
    <dgm:cxn modelId="{11184C1A-1BFF-4079-86DC-EE009D30EDFE}" type="presParOf" srcId="{F5B0F552-4FDD-4728-B7B9-BE19EA0E9ABB}" destId="{F7E75726-39BF-4545-A6D9-B56FAD5C923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A83C1E1-A2E6-45E6-9A40-87D52FEB19EA}"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8448334B-2ECF-4D84-AA4B-0BA216F6199A}">
      <dgm:prSet/>
      <dgm:spPr/>
      <dgm:t>
        <a:bodyPr/>
        <a:lstStyle/>
        <a:p>
          <a:pPr>
            <a:defRPr cap="all"/>
          </a:pPr>
          <a:r>
            <a:rPr lang="en-US"/>
            <a:t>End</a:t>
          </a:r>
        </a:p>
      </dgm:t>
    </dgm:pt>
    <dgm:pt modelId="{810E4F55-A377-4988-8251-2BE660E46C80}" type="parTrans" cxnId="{A915197C-5747-4A7D-95B8-461E82521C2C}">
      <dgm:prSet/>
      <dgm:spPr/>
      <dgm:t>
        <a:bodyPr/>
        <a:lstStyle/>
        <a:p>
          <a:endParaRPr lang="en-US"/>
        </a:p>
      </dgm:t>
    </dgm:pt>
    <dgm:pt modelId="{FFDCC15D-B0E0-43B4-ABE9-96067123E811}" type="sibTrans" cxnId="{A915197C-5747-4A7D-95B8-461E82521C2C}">
      <dgm:prSet/>
      <dgm:spPr/>
      <dgm:t>
        <a:bodyPr/>
        <a:lstStyle/>
        <a:p>
          <a:endParaRPr lang="en-US"/>
        </a:p>
      </dgm:t>
    </dgm:pt>
    <dgm:pt modelId="{5DA8D92F-06A9-4D3F-98F3-4CD6A405F91E}">
      <dgm:prSet/>
      <dgm:spPr/>
      <dgm:t>
        <a:bodyPr/>
        <a:lstStyle/>
        <a:p>
          <a:pPr>
            <a:defRPr cap="all"/>
          </a:pPr>
          <a:r>
            <a:rPr lang="en-US"/>
            <a:t>Thank you </a:t>
          </a:r>
        </a:p>
      </dgm:t>
    </dgm:pt>
    <dgm:pt modelId="{58DC5AFA-E59C-4AFE-BA56-0AD93A068C58}" type="parTrans" cxnId="{01C7C257-266F-48E1-9D93-680AF955174E}">
      <dgm:prSet/>
      <dgm:spPr/>
      <dgm:t>
        <a:bodyPr/>
        <a:lstStyle/>
        <a:p>
          <a:endParaRPr lang="en-US"/>
        </a:p>
      </dgm:t>
    </dgm:pt>
    <dgm:pt modelId="{0745499C-353C-4DFC-971A-146567459D8A}" type="sibTrans" cxnId="{01C7C257-266F-48E1-9D93-680AF955174E}">
      <dgm:prSet/>
      <dgm:spPr/>
      <dgm:t>
        <a:bodyPr/>
        <a:lstStyle/>
        <a:p>
          <a:endParaRPr lang="en-US"/>
        </a:p>
      </dgm:t>
    </dgm:pt>
    <dgm:pt modelId="{E93B46C8-7A4D-466B-B8FF-F43B83C6D181}" type="pres">
      <dgm:prSet presAssocID="{BA83C1E1-A2E6-45E6-9A40-87D52FEB19EA}" presName="root" presStyleCnt="0">
        <dgm:presLayoutVars>
          <dgm:dir/>
          <dgm:resizeHandles val="exact"/>
        </dgm:presLayoutVars>
      </dgm:prSet>
      <dgm:spPr/>
    </dgm:pt>
    <dgm:pt modelId="{0F031451-5E87-42C7-A945-D83B800BBB09}" type="pres">
      <dgm:prSet presAssocID="{8448334B-2ECF-4D84-AA4B-0BA216F6199A}" presName="compNode" presStyleCnt="0"/>
      <dgm:spPr/>
    </dgm:pt>
    <dgm:pt modelId="{77F17977-30D6-4C99-8C9B-F3FD90641EE5}" type="pres">
      <dgm:prSet presAssocID="{8448334B-2ECF-4D84-AA4B-0BA216F6199A}" presName="iconBgRect" presStyleLbl="bgShp" presStyleIdx="0" presStyleCnt="2"/>
      <dgm:spPr/>
    </dgm:pt>
    <dgm:pt modelId="{6A2D0E71-47E4-4196-B72A-E30F62A7328C}" type="pres">
      <dgm:prSet presAssocID="{8448334B-2ECF-4D84-AA4B-0BA216F6199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
        </a:ext>
      </dgm:extLst>
    </dgm:pt>
    <dgm:pt modelId="{1EA152D7-584B-4C57-ADFE-7D105BC85313}" type="pres">
      <dgm:prSet presAssocID="{8448334B-2ECF-4D84-AA4B-0BA216F6199A}" presName="spaceRect" presStyleCnt="0"/>
      <dgm:spPr/>
    </dgm:pt>
    <dgm:pt modelId="{48E7FC3C-7935-494E-8A55-32480BE84AB7}" type="pres">
      <dgm:prSet presAssocID="{8448334B-2ECF-4D84-AA4B-0BA216F6199A}" presName="textRect" presStyleLbl="revTx" presStyleIdx="0" presStyleCnt="2">
        <dgm:presLayoutVars>
          <dgm:chMax val="1"/>
          <dgm:chPref val="1"/>
        </dgm:presLayoutVars>
      </dgm:prSet>
      <dgm:spPr/>
    </dgm:pt>
    <dgm:pt modelId="{63D3BA43-0CAA-4A02-A4B4-E56BF5BA04C8}" type="pres">
      <dgm:prSet presAssocID="{FFDCC15D-B0E0-43B4-ABE9-96067123E811}" presName="sibTrans" presStyleCnt="0"/>
      <dgm:spPr/>
    </dgm:pt>
    <dgm:pt modelId="{FD22C87A-96F0-4DB1-BB41-1E3D05E3A439}" type="pres">
      <dgm:prSet presAssocID="{5DA8D92F-06A9-4D3F-98F3-4CD6A405F91E}" presName="compNode" presStyleCnt="0"/>
      <dgm:spPr/>
    </dgm:pt>
    <dgm:pt modelId="{B0D08064-22EE-4D0B-8190-3442A93F448C}" type="pres">
      <dgm:prSet presAssocID="{5DA8D92F-06A9-4D3F-98F3-4CD6A405F91E}" presName="iconBgRect" presStyleLbl="bgShp" presStyleIdx="1" presStyleCnt="2"/>
      <dgm:spPr/>
    </dgm:pt>
    <dgm:pt modelId="{833F1E48-6439-44E6-B9BE-2DCA772F7220}" type="pres">
      <dgm:prSet presAssocID="{5DA8D92F-06A9-4D3F-98F3-4CD6A405F91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miling Face with No Fill"/>
        </a:ext>
      </dgm:extLst>
    </dgm:pt>
    <dgm:pt modelId="{3774C48D-92AF-48BA-95DA-1F4817952EE2}" type="pres">
      <dgm:prSet presAssocID="{5DA8D92F-06A9-4D3F-98F3-4CD6A405F91E}" presName="spaceRect" presStyleCnt="0"/>
      <dgm:spPr/>
    </dgm:pt>
    <dgm:pt modelId="{3E83E2C9-0E9E-4A8E-8BF0-95C03B6A0468}" type="pres">
      <dgm:prSet presAssocID="{5DA8D92F-06A9-4D3F-98F3-4CD6A405F91E}" presName="textRect" presStyleLbl="revTx" presStyleIdx="1" presStyleCnt="2">
        <dgm:presLayoutVars>
          <dgm:chMax val="1"/>
          <dgm:chPref val="1"/>
        </dgm:presLayoutVars>
      </dgm:prSet>
      <dgm:spPr/>
    </dgm:pt>
  </dgm:ptLst>
  <dgm:cxnLst>
    <dgm:cxn modelId="{263EFE3B-4020-40CE-AD87-39B8D2136523}" type="presOf" srcId="{8448334B-2ECF-4D84-AA4B-0BA216F6199A}" destId="{48E7FC3C-7935-494E-8A55-32480BE84AB7}" srcOrd="0" destOrd="0" presId="urn:microsoft.com/office/officeart/2018/5/layout/IconCircleLabelList"/>
    <dgm:cxn modelId="{83A0B23D-2BA2-44AF-B517-289F8FF05D8C}" type="presOf" srcId="{BA83C1E1-A2E6-45E6-9A40-87D52FEB19EA}" destId="{E93B46C8-7A4D-466B-B8FF-F43B83C6D181}" srcOrd="0" destOrd="0" presId="urn:microsoft.com/office/officeart/2018/5/layout/IconCircleLabelList"/>
    <dgm:cxn modelId="{01C7C257-266F-48E1-9D93-680AF955174E}" srcId="{BA83C1E1-A2E6-45E6-9A40-87D52FEB19EA}" destId="{5DA8D92F-06A9-4D3F-98F3-4CD6A405F91E}" srcOrd="1" destOrd="0" parTransId="{58DC5AFA-E59C-4AFE-BA56-0AD93A068C58}" sibTransId="{0745499C-353C-4DFC-971A-146567459D8A}"/>
    <dgm:cxn modelId="{A915197C-5747-4A7D-95B8-461E82521C2C}" srcId="{BA83C1E1-A2E6-45E6-9A40-87D52FEB19EA}" destId="{8448334B-2ECF-4D84-AA4B-0BA216F6199A}" srcOrd="0" destOrd="0" parTransId="{810E4F55-A377-4988-8251-2BE660E46C80}" sibTransId="{FFDCC15D-B0E0-43B4-ABE9-96067123E811}"/>
    <dgm:cxn modelId="{3789028D-72C3-4AEF-9A5E-FD9AB28C57A5}" type="presOf" srcId="{5DA8D92F-06A9-4D3F-98F3-4CD6A405F91E}" destId="{3E83E2C9-0E9E-4A8E-8BF0-95C03B6A0468}" srcOrd="0" destOrd="0" presId="urn:microsoft.com/office/officeart/2018/5/layout/IconCircleLabelList"/>
    <dgm:cxn modelId="{2D8C097D-2FA2-4014-954B-3424D67F6F17}" type="presParOf" srcId="{E93B46C8-7A4D-466B-B8FF-F43B83C6D181}" destId="{0F031451-5E87-42C7-A945-D83B800BBB09}" srcOrd="0" destOrd="0" presId="urn:microsoft.com/office/officeart/2018/5/layout/IconCircleLabelList"/>
    <dgm:cxn modelId="{2B244B2A-06F3-41A3-8B02-128BF3DB0EF7}" type="presParOf" srcId="{0F031451-5E87-42C7-A945-D83B800BBB09}" destId="{77F17977-30D6-4C99-8C9B-F3FD90641EE5}" srcOrd="0" destOrd="0" presId="urn:microsoft.com/office/officeart/2018/5/layout/IconCircleLabelList"/>
    <dgm:cxn modelId="{E7B69AD5-65ED-4A32-8F1A-1FEAEDC7ED6B}" type="presParOf" srcId="{0F031451-5E87-42C7-A945-D83B800BBB09}" destId="{6A2D0E71-47E4-4196-B72A-E30F62A7328C}" srcOrd="1" destOrd="0" presId="urn:microsoft.com/office/officeart/2018/5/layout/IconCircleLabelList"/>
    <dgm:cxn modelId="{0F0FEA5E-7B9C-4904-ABFC-F93423827EFD}" type="presParOf" srcId="{0F031451-5E87-42C7-A945-D83B800BBB09}" destId="{1EA152D7-584B-4C57-ADFE-7D105BC85313}" srcOrd="2" destOrd="0" presId="urn:microsoft.com/office/officeart/2018/5/layout/IconCircleLabelList"/>
    <dgm:cxn modelId="{717AB280-1AE2-458E-91C2-D80E0213CDE9}" type="presParOf" srcId="{0F031451-5E87-42C7-A945-D83B800BBB09}" destId="{48E7FC3C-7935-494E-8A55-32480BE84AB7}" srcOrd="3" destOrd="0" presId="urn:microsoft.com/office/officeart/2018/5/layout/IconCircleLabelList"/>
    <dgm:cxn modelId="{648C6F1A-4D81-42EB-AED5-898ADDAA4F2E}" type="presParOf" srcId="{E93B46C8-7A4D-466B-B8FF-F43B83C6D181}" destId="{63D3BA43-0CAA-4A02-A4B4-E56BF5BA04C8}" srcOrd="1" destOrd="0" presId="urn:microsoft.com/office/officeart/2018/5/layout/IconCircleLabelList"/>
    <dgm:cxn modelId="{550A360E-96A7-4B97-9C7A-0E9BEED32C6C}" type="presParOf" srcId="{E93B46C8-7A4D-466B-B8FF-F43B83C6D181}" destId="{FD22C87A-96F0-4DB1-BB41-1E3D05E3A439}" srcOrd="2" destOrd="0" presId="urn:microsoft.com/office/officeart/2018/5/layout/IconCircleLabelList"/>
    <dgm:cxn modelId="{7F3E15E5-94AB-4B14-B2EF-D93874C274F0}" type="presParOf" srcId="{FD22C87A-96F0-4DB1-BB41-1E3D05E3A439}" destId="{B0D08064-22EE-4D0B-8190-3442A93F448C}" srcOrd="0" destOrd="0" presId="urn:microsoft.com/office/officeart/2018/5/layout/IconCircleLabelList"/>
    <dgm:cxn modelId="{6F0A6F70-034B-4C3B-8555-6B5F8D556204}" type="presParOf" srcId="{FD22C87A-96F0-4DB1-BB41-1E3D05E3A439}" destId="{833F1E48-6439-44E6-B9BE-2DCA772F7220}" srcOrd="1" destOrd="0" presId="urn:microsoft.com/office/officeart/2018/5/layout/IconCircleLabelList"/>
    <dgm:cxn modelId="{06617AA0-AF0D-4391-AD1D-64E91D992856}" type="presParOf" srcId="{FD22C87A-96F0-4DB1-BB41-1E3D05E3A439}" destId="{3774C48D-92AF-48BA-95DA-1F4817952EE2}" srcOrd="2" destOrd="0" presId="urn:microsoft.com/office/officeart/2018/5/layout/IconCircleLabelList"/>
    <dgm:cxn modelId="{EEBBE585-36F2-448B-A186-278B1D1B5642}" type="presParOf" srcId="{FD22C87A-96F0-4DB1-BB41-1E3D05E3A439}" destId="{3E83E2C9-0E9E-4A8E-8BF0-95C03B6A0468}"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5B9E37-24D5-4AD8-AD22-E9ACD4AB3B1D}">
      <dsp:nvSpPr>
        <dsp:cNvPr id="0" name=""/>
        <dsp:cNvSpPr/>
      </dsp:nvSpPr>
      <dsp:spPr>
        <a:xfrm>
          <a:off x="0" y="689"/>
          <a:ext cx="6797675"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9ACED4-795C-4BD1-9391-D5A4883AC235}">
      <dsp:nvSpPr>
        <dsp:cNvPr id="0" name=""/>
        <dsp:cNvSpPr/>
      </dsp:nvSpPr>
      <dsp:spPr>
        <a:xfrm>
          <a:off x="0" y="689"/>
          <a:ext cx="6797675"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At the end of this course, you will be able to:</a:t>
          </a:r>
        </a:p>
      </dsp:txBody>
      <dsp:txXfrm>
        <a:off x="0" y="689"/>
        <a:ext cx="6797675" cy="1129706"/>
      </dsp:txXfrm>
    </dsp:sp>
    <dsp:sp modelId="{FB6B366E-6EB1-4053-B073-2CB50F84BB87}">
      <dsp:nvSpPr>
        <dsp:cNvPr id="0" name=""/>
        <dsp:cNvSpPr/>
      </dsp:nvSpPr>
      <dsp:spPr>
        <a:xfrm>
          <a:off x="0" y="1130396"/>
          <a:ext cx="6797675" cy="0"/>
        </a:xfrm>
        <a:prstGeom prst="line">
          <a:avLst/>
        </a:prstGeom>
        <a:solidFill>
          <a:schemeClr val="accent2">
            <a:hueOff val="9759"/>
            <a:satOff val="-6719"/>
            <a:lumOff val="-1716"/>
            <a:alphaOff val="0"/>
          </a:schemeClr>
        </a:solidFill>
        <a:ln w="15875" cap="flat" cmpd="sng" algn="ctr">
          <a:solidFill>
            <a:schemeClr val="accent2">
              <a:hueOff val="9759"/>
              <a:satOff val="-6719"/>
              <a:lumOff val="-171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6CBD3E-CDD5-45D4-B78F-6A99636FC0B9}">
      <dsp:nvSpPr>
        <dsp:cNvPr id="0" name=""/>
        <dsp:cNvSpPr/>
      </dsp:nvSpPr>
      <dsp:spPr>
        <a:xfrm>
          <a:off x="0" y="1130396"/>
          <a:ext cx="6797675"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1.	Explain the basic differences between consumer and business marketing.</a:t>
          </a:r>
        </a:p>
      </dsp:txBody>
      <dsp:txXfrm>
        <a:off x="0" y="1130396"/>
        <a:ext cx="6797675" cy="1129706"/>
      </dsp:txXfrm>
    </dsp:sp>
    <dsp:sp modelId="{D9BFC04D-0CC8-47D9-9579-E30D4BDEEB2B}">
      <dsp:nvSpPr>
        <dsp:cNvPr id="0" name=""/>
        <dsp:cNvSpPr/>
      </dsp:nvSpPr>
      <dsp:spPr>
        <a:xfrm>
          <a:off x="0" y="2260102"/>
          <a:ext cx="6797675" cy="0"/>
        </a:xfrm>
        <a:prstGeom prst="line">
          <a:avLst/>
        </a:prstGeom>
        <a:solidFill>
          <a:schemeClr val="accent2">
            <a:hueOff val="19519"/>
            <a:satOff val="-13438"/>
            <a:lumOff val="-3431"/>
            <a:alphaOff val="0"/>
          </a:schemeClr>
        </a:solidFill>
        <a:ln w="15875" cap="flat" cmpd="sng" algn="ctr">
          <a:solidFill>
            <a:schemeClr val="accent2">
              <a:hueOff val="19519"/>
              <a:satOff val="-13438"/>
              <a:lumOff val="-343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5BE4882-0490-42FB-9A02-E51CFA6B020D}">
      <dsp:nvSpPr>
        <dsp:cNvPr id="0" name=""/>
        <dsp:cNvSpPr/>
      </dsp:nvSpPr>
      <dsp:spPr>
        <a:xfrm>
          <a:off x="0" y="2260102"/>
          <a:ext cx="6797675"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2.	Apply the concepts and principles of marketing in the business markets (organizations)</a:t>
          </a:r>
        </a:p>
      </dsp:txBody>
      <dsp:txXfrm>
        <a:off x="0" y="2260102"/>
        <a:ext cx="6797675" cy="1129706"/>
      </dsp:txXfrm>
    </dsp:sp>
    <dsp:sp modelId="{24893A7F-D87B-4887-B74A-EC9D19203BAC}">
      <dsp:nvSpPr>
        <dsp:cNvPr id="0" name=""/>
        <dsp:cNvSpPr/>
      </dsp:nvSpPr>
      <dsp:spPr>
        <a:xfrm>
          <a:off x="0" y="3389809"/>
          <a:ext cx="6797675" cy="0"/>
        </a:xfrm>
        <a:prstGeom prst="line">
          <a:avLst/>
        </a:prstGeom>
        <a:solidFill>
          <a:schemeClr val="accent2">
            <a:hueOff val="29278"/>
            <a:satOff val="-20157"/>
            <a:lumOff val="-5147"/>
            <a:alphaOff val="0"/>
          </a:schemeClr>
        </a:solidFill>
        <a:ln w="15875" cap="flat" cmpd="sng" algn="ctr">
          <a:solidFill>
            <a:schemeClr val="accent2">
              <a:hueOff val="29278"/>
              <a:satOff val="-20157"/>
              <a:lumOff val="-514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9C3E8A-1B9B-489E-A73F-480A07A61623}">
      <dsp:nvSpPr>
        <dsp:cNvPr id="0" name=""/>
        <dsp:cNvSpPr/>
      </dsp:nvSpPr>
      <dsp:spPr>
        <a:xfrm>
          <a:off x="0" y="3389809"/>
          <a:ext cx="6797675"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3.	Examine ecommerce and customer relationship strategies for business</a:t>
          </a:r>
        </a:p>
      </dsp:txBody>
      <dsp:txXfrm>
        <a:off x="0" y="3389809"/>
        <a:ext cx="6797675" cy="1129706"/>
      </dsp:txXfrm>
    </dsp:sp>
    <dsp:sp modelId="{7565527D-ADF9-4760-960C-5EC4C099657D}">
      <dsp:nvSpPr>
        <dsp:cNvPr id="0" name=""/>
        <dsp:cNvSpPr/>
      </dsp:nvSpPr>
      <dsp:spPr>
        <a:xfrm>
          <a:off x="0" y="4519515"/>
          <a:ext cx="6797675" cy="0"/>
        </a:xfrm>
        <a:prstGeom prst="line">
          <a:avLst/>
        </a:prstGeom>
        <a:solidFill>
          <a:schemeClr val="accent2">
            <a:hueOff val="39038"/>
            <a:satOff val="-26876"/>
            <a:lumOff val="-6863"/>
            <a:alphaOff val="0"/>
          </a:schemeClr>
        </a:solidFill>
        <a:ln w="15875" cap="flat" cmpd="sng" algn="ctr">
          <a:solidFill>
            <a:schemeClr val="accent2">
              <a:hueOff val="39038"/>
              <a:satOff val="-26876"/>
              <a:lumOff val="-686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FD59FE-46FC-4ED4-8F97-B906FA4559DB}">
      <dsp:nvSpPr>
        <dsp:cNvPr id="0" name=""/>
        <dsp:cNvSpPr/>
      </dsp:nvSpPr>
      <dsp:spPr>
        <a:xfrm>
          <a:off x="0" y="4519515"/>
          <a:ext cx="6797675"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4.	Discuss ethical considerations for business markets.</a:t>
          </a:r>
        </a:p>
      </dsp:txBody>
      <dsp:txXfrm>
        <a:off x="0" y="4519515"/>
        <a:ext cx="6797675" cy="11297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F0A404-DC51-400B-8A73-29FF8D07FBE0}">
      <dsp:nvSpPr>
        <dsp:cNvPr id="0" name=""/>
        <dsp:cNvSpPr/>
      </dsp:nvSpPr>
      <dsp:spPr>
        <a:xfrm>
          <a:off x="0" y="2344"/>
          <a:ext cx="6797675" cy="11884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2CE1B7-D206-420F-8C6E-8787BF2D99D6}">
      <dsp:nvSpPr>
        <dsp:cNvPr id="0" name=""/>
        <dsp:cNvSpPr/>
      </dsp:nvSpPr>
      <dsp:spPr>
        <a:xfrm>
          <a:off x="359511" y="269750"/>
          <a:ext cx="653657" cy="6536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2AA87CA-5DCD-47C3-9C96-D4717FC70286}">
      <dsp:nvSpPr>
        <dsp:cNvPr id="0" name=""/>
        <dsp:cNvSpPr/>
      </dsp:nvSpPr>
      <dsp:spPr>
        <a:xfrm>
          <a:off x="1372680" y="2344"/>
          <a:ext cx="5424994" cy="1188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80" tIns="125780" rIns="125780" bIns="125780" numCol="1" spcCol="1270" anchor="ctr" anchorCtr="0">
          <a:noAutofit/>
        </a:bodyPr>
        <a:lstStyle/>
        <a:p>
          <a:pPr marL="0" lvl="0" indent="0" algn="l" defTabSz="933450">
            <a:lnSpc>
              <a:spcPct val="100000"/>
            </a:lnSpc>
            <a:spcBef>
              <a:spcPct val="0"/>
            </a:spcBef>
            <a:spcAft>
              <a:spcPct val="35000"/>
            </a:spcAft>
            <a:buNone/>
          </a:pPr>
          <a:r>
            <a:rPr lang="en-US" sz="2100" kern="1200" dirty="0"/>
            <a:t>The concept of business-to-business marketing has evolved over the years. </a:t>
          </a:r>
        </a:p>
      </dsp:txBody>
      <dsp:txXfrm>
        <a:off x="1372680" y="2344"/>
        <a:ext cx="5424994" cy="1188467"/>
      </dsp:txXfrm>
    </dsp:sp>
    <dsp:sp modelId="{66ADD12E-BB81-4EF7-B011-B884E1926219}">
      <dsp:nvSpPr>
        <dsp:cNvPr id="0" name=""/>
        <dsp:cNvSpPr/>
      </dsp:nvSpPr>
      <dsp:spPr>
        <a:xfrm>
          <a:off x="0" y="1487929"/>
          <a:ext cx="6797675" cy="11884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119026-FBD1-4F1A-97A2-90D8965B5796}">
      <dsp:nvSpPr>
        <dsp:cNvPr id="0" name=""/>
        <dsp:cNvSpPr/>
      </dsp:nvSpPr>
      <dsp:spPr>
        <a:xfrm>
          <a:off x="359511" y="1755334"/>
          <a:ext cx="653657" cy="6536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8ADD831-31A8-49BD-A2E9-BD1457CEF83F}">
      <dsp:nvSpPr>
        <dsp:cNvPr id="0" name=""/>
        <dsp:cNvSpPr/>
      </dsp:nvSpPr>
      <dsp:spPr>
        <a:xfrm>
          <a:off x="1372680" y="1487929"/>
          <a:ext cx="5424994" cy="1188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80" tIns="125780" rIns="125780" bIns="125780" numCol="1" spcCol="1270" anchor="ctr" anchorCtr="0">
          <a:noAutofit/>
        </a:bodyPr>
        <a:lstStyle/>
        <a:p>
          <a:pPr marL="0" lvl="0" indent="0" algn="l" defTabSz="933450">
            <a:lnSpc>
              <a:spcPct val="100000"/>
            </a:lnSpc>
            <a:spcBef>
              <a:spcPct val="0"/>
            </a:spcBef>
            <a:spcAft>
              <a:spcPct val="35000"/>
            </a:spcAft>
            <a:buNone/>
          </a:pPr>
          <a:r>
            <a:rPr lang="en-US" sz="2100" kern="1200"/>
            <a:t>Initial name for this concept was industrial marketing. </a:t>
          </a:r>
        </a:p>
      </dsp:txBody>
      <dsp:txXfrm>
        <a:off x="1372680" y="1487929"/>
        <a:ext cx="5424994" cy="1188467"/>
      </dsp:txXfrm>
    </dsp:sp>
    <dsp:sp modelId="{CFE15D1D-118A-4771-962D-C38DD00FA08A}">
      <dsp:nvSpPr>
        <dsp:cNvPr id="0" name=""/>
        <dsp:cNvSpPr/>
      </dsp:nvSpPr>
      <dsp:spPr>
        <a:xfrm>
          <a:off x="0" y="2973514"/>
          <a:ext cx="6797675" cy="11884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1B97E2-E216-40B3-A09E-0C51DF67007D}">
      <dsp:nvSpPr>
        <dsp:cNvPr id="0" name=""/>
        <dsp:cNvSpPr/>
      </dsp:nvSpPr>
      <dsp:spPr>
        <a:xfrm>
          <a:off x="359511" y="3240919"/>
          <a:ext cx="653657" cy="6536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762D6F9-E0E5-41B5-9B7E-321B13ACCDF7}">
      <dsp:nvSpPr>
        <dsp:cNvPr id="0" name=""/>
        <dsp:cNvSpPr/>
      </dsp:nvSpPr>
      <dsp:spPr>
        <a:xfrm>
          <a:off x="1372680" y="2973514"/>
          <a:ext cx="5424994" cy="1188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80" tIns="125780" rIns="125780" bIns="125780" numCol="1" spcCol="1270" anchor="ctr" anchorCtr="0">
          <a:noAutofit/>
        </a:bodyPr>
        <a:lstStyle/>
        <a:p>
          <a:pPr marL="0" lvl="0" indent="0" algn="l" defTabSz="933450">
            <a:lnSpc>
              <a:spcPct val="100000"/>
            </a:lnSpc>
            <a:spcBef>
              <a:spcPct val="0"/>
            </a:spcBef>
            <a:spcAft>
              <a:spcPct val="35000"/>
            </a:spcAft>
            <a:buNone/>
          </a:pPr>
          <a:r>
            <a:rPr lang="en-US" sz="2100" kern="1200"/>
            <a:t>Business to business includes include services. </a:t>
          </a:r>
        </a:p>
      </dsp:txBody>
      <dsp:txXfrm>
        <a:off x="1372680" y="2973514"/>
        <a:ext cx="5424994" cy="1188467"/>
      </dsp:txXfrm>
    </dsp:sp>
    <dsp:sp modelId="{54BC2A96-440B-4179-9AA1-E57068666BCD}">
      <dsp:nvSpPr>
        <dsp:cNvPr id="0" name=""/>
        <dsp:cNvSpPr/>
      </dsp:nvSpPr>
      <dsp:spPr>
        <a:xfrm>
          <a:off x="0" y="4459099"/>
          <a:ext cx="6797675" cy="11884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8C5F90-5B62-42E3-B3B9-12BC3BB8C144}">
      <dsp:nvSpPr>
        <dsp:cNvPr id="0" name=""/>
        <dsp:cNvSpPr/>
      </dsp:nvSpPr>
      <dsp:spPr>
        <a:xfrm>
          <a:off x="359511" y="4726504"/>
          <a:ext cx="653657" cy="65365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666DAFA-6DFF-45BA-B02B-F5A52C2792F3}">
      <dsp:nvSpPr>
        <dsp:cNvPr id="0" name=""/>
        <dsp:cNvSpPr/>
      </dsp:nvSpPr>
      <dsp:spPr>
        <a:xfrm>
          <a:off x="1372680" y="4459099"/>
          <a:ext cx="5424994" cy="1188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80" tIns="125780" rIns="125780" bIns="125780" numCol="1" spcCol="1270" anchor="ctr" anchorCtr="0">
          <a:noAutofit/>
        </a:bodyPr>
        <a:lstStyle/>
        <a:p>
          <a:pPr marL="0" lvl="0" indent="0" algn="l" defTabSz="933450">
            <a:lnSpc>
              <a:spcPct val="100000"/>
            </a:lnSpc>
            <a:spcBef>
              <a:spcPct val="0"/>
            </a:spcBef>
            <a:spcAft>
              <a:spcPct val="35000"/>
            </a:spcAft>
            <a:buNone/>
          </a:pPr>
          <a:r>
            <a:rPr lang="en-US" sz="2100" kern="1200" dirty="0"/>
            <a:t>Also  called organizational marketing or simply business marketing and abbreviated as B2B</a:t>
          </a:r>
        </a:p>
      </dsp:txBody>
      <dsp:txXfrm>
        <a:off x="1372680" y="4459099"/>
        <a:ext cx="5424994" cy="118846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45FE90-EB35-415E-BDB0-CA5E5E612277}">
      <dsp:nvSpPr>
        <dsp:cNvPr id="0" name=""/>
        <dsp:cNvSpPr/>
      </dsp:nvSpPr>
      <dsp:spPr>
        <a:xfrm>
          <a:off x="0" y="0"/>
          <a:ext cx="6797675"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D70BAB-7D38-4950-ABAC-E2BC803179B9}">
      <dsp:nvSpPr>
        <dsp:cNvPr id="0" name=""/>
        <dsp:cNvSpPr/>
      </dsp:nvSpPr>
      <dsp:spPr>
        <a:xfrm>
          <a:off x="0" y="0"/>
          <a:ext cx="6797675" cy="28249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a:t>Webster (1995) defined  Industrial marketing as the marketing of goods and services to industrial and institutional customers.</a:t>
          </a:r>
        </a:p>
      </dsp:txBody>
      <dsp:txXfrm>
        <a:off x="0" y="0"/>
        <a:ext cx="6797675" cy="2824955"/>
      </dsp:txXfrm>
    </dsp:sp>
    <dsp:sp modelId="{BD5F209F-AF67-4766-BE6D-D82E379A2037}">
      <dsp:nvSpPr>
        <dsp:cNvPr id="0" name=""/>
        <dsp:cNvSpPr/>
      </dsp:nvSpPr>
      <dsp:spPr>
        <a:xfrm>
          <a:off x="0" y="2824955"/>
          <a:ext cx="6797675" cy="0"/>
        </a:xfrm>
        <a:prstGeom prst="line">
          <a:avLst/>
        </a:prstGeom>
        <a:solidFill>
          <a:schemeClr val="accent2">
            <a:hueOff val="39038"/>
            <a:satOff val="-26876"/>
            <a:lumOff val="-6863"/>
            <a:alphaOff val="0"/>
          </a:schemeClr>
        </a:solidFill>
        <a:ln w="15875" cap="flat" cmpd="sng" algn="ctr">
          <a:solidFill>
            <a:schemeClr val="accent2">
              <a:hueOff val="39038"/>
              <a:satOff val="-26876"/>
              <a:lumOff val="-686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FECAD2-552B-4736-A836-0730A79BAF19}">
      <dsp:nvSpPr>
        <dsp:cNvPr id="0" name=""/>
        <dsp:cNvSpPr/>
      </dsp:nvSpPr>
      <dsp:spPr>
        <a:xfrm>
          <a:off x="0" y="2824955"/>
          <a:ext cx="6797675" cy="28249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dirty="0"/>
            <a:t>Bingham and </a:t>
          </a:r>
          <a:r>
            <a:rPr lang="en-US" sz="3200" kern="1200" dirty="0" err="1"/>
            <a:t>Raffield</a:t>
          </a:r>
          <a:r>
            <a:rPr lang="en-US" sz="3200" kern="1200" dirty="0"/>
            <a:t> (1992) notes that industrial marketing consists of all activities involved in the marketing of goods and services to organization of all types.</a:t>
          </a:r>
        </a:p>
      </dsp:txBody>
      <dsp:txXfrm>
        <a:off x="0" y="2824955"/>
        <a:ext cx="6797675" cy="282495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A8E2E8-9E2B-4C99-BE27-79B12C124697}">
      <dsp:nvSpPr>
        <dsp:cNvPr id="0" name=""/>
        <dsp:cNvSpPr/>
      </dsp:nvSpPr>
      <dsp:spPr>
        <a:xfrm>
          <a:off x="0" y="0"/>
          <a:ext cx="6797675"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8BD52E-6C4A-4C5D-8890-8DF02FFBFF11}">
      <dsp:nvSpPr>
        <dsp:cNvPr id="0" name=""/>
        <dsp:cNvSpPr/>
      </dsp:nvSpPr>
      <dsp:spPr>
        <a:xfrm>
          <a:off x="0" y="0"/>
          <a:ext cx="6797675" cy="28249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Blythe and Zimmerman (2005) define B2B market as that which includes organizations that buy goods and services for use in the production of other products and services that are sold, rented or supplied to others.</a:t>
          </a:r>
        </a:p>
      </dsp:txBody>
      <dsp:txXfrm>
        <a:off x="0" y="0"/>
        <a:ext cx="6797675" cy="2824955"/>
      </dsp:txXfrm>
    </dsp:sp>
    <dsp:sp modelId="{64CF1CAD-8F6C-4AF8-8E04-DF9E130484A0}">
      <dsp:nvSpPr>
        <dsp:cNvPr id="0" name=""/>
        <dsp:cNvSpPr/>
      </dsp:nvSpPr>
      <dsp:spPr>
        <a:xfrm>
          <a:off x="0" y="2824955"/>
          <a:ext cx="6797675" cy="0"/>
        </a:xfrm>
        <a:prstGeom prst="line">
          <a:avLst/>
        </a:prstGeom>
        <a:solidFill>
          <a:schemeClr val="accent2">
            <a:hueOff val="39038"/>
            <a:satOff val="-26876"/>
            <a:lumOff val="-6863"/>
            <a:alphaOff val="0"/>
          </a:schemeClr>
        </a:solidFill>
        <a:ln w="15875" cap="flat" cmpd="sng" algn="ctr">
          <a:solidFill>
            <a:schemeClr val="accent2">
              <a:hueOff val="39038"/>
              <a:satOff val="-26876"/>
              <a:lumOff val="-686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8F2E90-7B10-4DA3-B906-A2C53DD0F7EA}">
      <dsp:nvSpPr>
        <dsp:cNvPr id="0" name=""/>
        <dsp:cNvSpPr/>
      </dsp:nvSpPr>
      <dsp:spPr>
        <a:xfrm>
          <a:off x="0" y="2824955"/>
          <a:ext cx="6797675" cy="28249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Kleinaltenkamp et al (2015) Business-to-business marketing is thus dealing with markets in which goods and services are purchased because they are used as capital, material, or service inputs into the production of other products and services.</a:t>
          </a:r>
        </a:p>
      </dsp:txBody>
      <dsp:txXfrm>
        <a:off x="0" y="2824955"/>
        <a:ext cx="6797675" cy="282495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74538A-E0FA-4951-887A-F5F496D20D72}">
      <dsp:nvSpPr>
        <dsp:cNvPr id="0" name=""/>
        <dsp:cNvSpPr/>
      </dsp:nvSpPr>
      <dsp:spPr>
        <a:xfrm>
          <a:off x="0" y="689"/>
          <a:ext cx="6797675"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FE51CF-36C9-4D66-9684-5858628B577F}">
      <dsp:nvSpPr>
        <dsp:cNvPr id="0" name=""/>
        <dsp:cNvSpPr/>
      </dsp:nvSpPr>
      <dsp:spPr>
        <a:xfrm>
          <a:off x="0" y="689"/>
          <a:ext cx="6797675"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From the various definitions we can deduce the following:</a:t>
          </a:r>
        </a:p>
      </dsp:txBody>
      <dsp:txXfrm>
        <a:off x="0" y="689"/>
        <a:ext cx="6797675" cy="1129706"/>
      </dsp:txXfrm>
    </dsp:sp>
    <dsp:sp modelId="{AA5498EF-A5D4-48DB-A8A2-3E376503198A}">
      <dsp:nvSpPr>
        <dsp:cNvPr id="0" name=""/>
        <dsp:cNvSpPr/>
      </dsp:nvSpPr>
      <dsp:spPr>
        <a:xfrm>
          <a:off x="0" y="1130396"/>
          <a:ext cx="6797675" cy="0"/>
        </a:xfrm>
        <a:prstGeom prst="line">
          <a:avLst/>
        </a:prstGeom>
        <a:solidFill>
          <a:schemeClr val="accent2">
            <a:hueOff val="9759"/>
            <a:satOff val="-6719"/>
            <a:lumOff val="-1716"/>
            <a:alphaOff val="0"/>
          </a:schemeClr>
        </a:solidFill>
        <a:ln w="15875" cap="flat" cmpd="sng" algn="ctr">
          <a:solidFill>
            <a:schemeClr val="accent2">
              <a:hueOff val="9759"/>
              <a:satOff val="-6719"/>
              <a:lumOff val="-171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974212-C450-4626-A4B7-4E73CF952919}">
      <dsp:nvSpPr>
        <dsp:cNvPr id="0" name=""/>
        <dsp:cNvSpPr/>
      </dsp:nvSpPr>
      <dsp:spPr>
        <a:xfrm>
          <a:off x="0" y="1130396"/>
          <a:ext cx="6797675"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1.	Business marketing deals with marketing of goods and services</a:t>
          </a:r>
        </a:p>
      </dsp:txBody>
      <dsp:txXfrm>
        <a:off x="0" y="1130396"/>
        <a:ext cx="6797675" cy="1129706"/>
      </dsp:txXfrm>
    </dsp:sp>
    <dsp:sp modelId="{0A4EC7FB-DB9A-482B-9EF7-844ABC2907B3}">
      <dsp:nvSpPr>
        <dsp:cNvPr id="0" name=""/>
        <dsp:cNvSpPr/>
      </dsp:nvSpPr>
      <dsp:spPr>
        <a:xfrm>
          <a:off x="0" y="2260102"/>
          <a:ext cx="6797675" cy="0"/>
        </a:xfrm>
        <a:prstGeom prst="line">
          <a:avLst/>
        </a:prstGeom>
        <a:solidFill>
          <a:schemeClr val="accent2">
            <a:hueOff val="19519"/>
            <a:satOff val="-13438"/>
            <a:lumOff val="-3431"/>
            <a:alphaOff val="0"/>
          </a:schemeClr>
        </a:solidFill>
        <a:ln w="15875" cap="flat" cmpd="sng" algn="ctr">
          <a:solidFill>
            <a:schemeClr val="accent2">
              <a:hueOff val="19519"/>
              <a:satOff val="-13438"/>
              <a:lumOff val="-343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1D2C97-0291-4FA0-8702-2769A6F8FD66}">
      <dsp:nvSpPr>
        <dsp:cNvPr id="0" name=""/>
        <dsp:cNvSpPr/>
      </dsp:nvSpPr>
      <dsp:spPr>
        <a:xfrm>
          <a:off x="0" y="2260102"/>
          <a:ext cx="6797675"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2.	It involves marketing of goods to organizational customers.</a:t>
          </a:r>
        </a:p>
      </dsp:txBody>
      <dsp:txXfrm>
        <a:off x="0" y="2260102"/>
        <a:ext cx="6797675" cy="1129706"/>
      </dsp:txXfrm>
    </dsp:sp>
    <dsp:sp modelId="{3CB5D002-C528-4AF4-8DCA-F314AE8F893D}">
      <dsp:nvSpPr>
        <dsp:cNvPr id="0" name=""/>
        <dsp:cNvSpPr/>
      </dsp:nvSpPr>
      <dsp:spPr>
        <a:xfrm>
          <a:off x="0" y="3389809"/>
          <a:ext cx="6797675" cy="0"/>
        </a:xfrm>
        <a:prstGeom prst="line">
          <a:avLst/>
        </a:prstGeom>
        <a:solidFill>
          <a:schemeClr val="accent2">
            <a:hueOff val="29278"/>
            <a:satOff val="-20157"/>
            <a:lumOff val="-5147"/>
            <a:alphaOff val="0"/>
          </a:schemeClr>
        </a:solidFill>
        <a:ln w="15875" cap="flat" cmpd="sng" algn="ctr">
          <a:solidFill>
            <a:schemeClr val="accent2">
              <a:hueOff val="29278"/>
              <a:satOff val="-20157"/>
              <a:lumOff val="-514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251ACF-2407-46BB-A23B-4B2E5CB58E28}">
      <dsp:nvSpPr>
        <dsp:cNvPr id="0" name=""/>
        <dsp:cNvSpPr/>
      </dsp:nvSpPr>
      <dsp:spPr>
        <a:xfrm>
          <a:off x="0" y="3389809"/>
          <a:ext cx="6797675"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3.	Business marketing does not involve individual customers</a:t>
          </a:r>
        </a:p>
      </dsp:txBody>
      <dsp:txXfrm>
        <a:off x="0" y="3389809"/>
        <a:ext cx="6797675" cy="1129706"/>
      </dsp:txXfrm>
    </dsp:sp>
    <dsp:sp modelId="{29891DB6-6604-4B33-A8A5-06A23181B269}">
      <dsp:nvSpPr>
        <dsp:cNvPr id="0" name=""/>
        <dsp:cNvSpPr/>
      </dsp:nvSpPr>
      <dsp:spPr>
        <a:xfrm>
          <a:off x="0" y="4519515"/>
          <a:ext cx="6797675" cy="0"/>
        </a:xfrm>
        <a:prstGeom prst="line">
          <a:avLst/>
        </a:prstGeom>
        <a:solidFill>
          <a:schemeClr val="accent2">
            <a:hueOff val="39038"/>
            <a:satOff val="-26876"/>
            <a:lumOff val="-6863"/>
            <a:alphaOff val="0"/>
          </a:schemeClr>
        </a:solidFill>
        <a:ln w="15875" cap="flat" cmpd="sng" algn="ctr">
          <a:solidFill>
            <a:schemeClr val="accent2">
              <a:hueOff val="39038"/>
              <a:satOff val="-26876"/>
              <a:lumOff val="-686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AB306B-7358-4BE0-BB10-A3B3F3517CCC}">
      <dsp:nvSpPr>
        <dsp:cNvPr id="0" name=""/>
        <dsp:cNvSpPr/>
      </dsp:nvSpPr>
      <dsp:spPr>
        <a:xfrm>
          <a:off x="0" y="4519515"/>
          <a:ext cx="6797675" cy="11297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4.	It involves marketing of both consumer and industrial goods </a:t>
          </a:r>
        </a:p>
      </dsp:txBody>
      <dsp:txXfrm>
        <a:off x="0" y="4519515"/>
        <a:ext cx="6797675" cy="112970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9E9449-40AE-488A-BD4F-38D68A621782}">
      <dsp:nvSpPr>
        <dsp:cNvPr id="0" name=""/>
        <dsp:cNvSpPr/>
      </dsp:nvSpPr>
      <dsp:spPr>
        <a:xfrm>
          <a:off x="0" y="2758"/>
          <a:ext cx="6797675"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7D461D-4206-4C41-BD9A-9591C65EA370}">
      <dsp:nvSpPr>
        <dsp:cNvPr id="0" name=""/>
        <dsp:cNvSpPr/>
      </dsp:nvSpPr>
      <dsp:spPr>
        <a:xfrm>
          <a:off x="0" y="2758"/>
          <a:ext cx="6797675"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The study of business-to-business markets is based on the premise that business markets are different from consumer markets. </a:t>
          </a:r>
        </a:p>
      </dsp:txBody>
      <dsp:txXfrm>
        <a:off x="0" y="2758"/>
        <a:ext cx="6797675" cy="1881464"/>
      </dsp:txXfrm>
    </dsp:sp>
    <dsp:sp modelId="{EF875481-4369-4C40-82CC-95E1BC4F8BDE}">
      <dsp:nvSpPr>
        <dsp:cNvPr id="0" name=""/>
        <dsp:cNvSpPr/>
      </dsp:nvSpPr>
      <dsp:spPr>
        <a:xfrm>
          <a:off x="0" y="1884223"/>
          <a:ext cx="6797675"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99EF128-2E00-47C4-99AC-F9166A459E11}">
      <dsp:nvSpPr>
        <dsp:cNvPr id="0" name=""/>
        <dsp:cNvSpPr/>
      </dsp:nvSpPr>
      <dsp:spPr>
        <a:xfrm>
          <a:off x="0" y="1884223"/>
          <a:ext cx="6797675"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The following are main differences between business markets and consumer markets</a:t>
          </a:r>
        </a:p>
      </dsp:txBody>
      <dsp:txXfrm>
        <a:off x="0" y="1884223"/>
        <a:ext cx="6797675" cy="1881464"/>
      </dsp:txXfrm>
    </dsp:sp>
    <dsp:sp modelId="{E6DDEC29-C407-403C-BCAD-40EDCFEE0B08}">
      <dsp:nvSpPr>
        <dsp:cNvPr id="0" name=""/>
        <dsp:cNvSpPr/>
      </dsp:nvSpPr>
      <dsp:spPr>
        <a:xfrm>
          <a:off x="0" y="3765688"/>
          <a:ext cx="6797675"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42D3EA-78B1-4465-A00B-167DA79E68EF}">
      <dsp:nvSpPr>
        <dsp:cNvPr id="0" name=""/>
        <dsp:cNvSpPr/>
      </dsp:nvSpPr>
      <dsp:spPr>
        <a:xfrm>
          <a:off x="0" y="3765688"/>
          <a:ext cx="6797675"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b="1" kern="1200"/>
            <a:t>1. Greater sales volume: </a:t>
          </a:r>
          <a:r>
            <a:rPr lang="en-US" sz="2900" kern="1200"/>
            <a:t>this implies that total monetary sales in the business-to-business market are greater than they are in the consumer market.</a:t>
          </a:r>
        </a:p>
      </dsp:txBody>
      <dsp:txXfrm>
        <a:off x="0" y="3765688"/>
        <a:ext cx="6797675" cy="188146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32283-B3C9-4113-B3A1-03C0B6561B8B}">
      <dsp:nvSpPr>
        <dsp:cNvPr id="0" name=""/>
        <dsp:cNvSpPr/>
      </dsp:nvSpPr>
      <dsp:spPr>
        <a:xfrm>
          <a:off x="0" y="0"/>
          <a:ext cx="6797675"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4CB035-B59A-4FE9-97FD-67550B6B14B2}">
      <dsp:nvSpPr>
        <dsp:cNvPr id="0" name=""/>
        <dsp:cNvSpPr/>
      </dsp:nvSpPr>
      <dsp:spPr>
        <a:xfrm>
          <a:off x="0" y="0"/>
          <a:ext cx="6797675" cy="28249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b="1" kern="1200"/>
            <a:t>2. Few Buyers: </a:t>
          </a:r>
          <a:r>
            <a:rPr lang="en-US" sz="3100" kern="1200"/>
            <a:t>the business market buyers are far much fewer compared with final consumers.</a:t>
          </a:r>
        </a:p>
      </dsp:txBody>
      <dsp:txXfrm>
        <a:off x="0" y="0"/>
        <a:ext cx="6797675" cy="2824955"/>
      </dsp:txXfrm>
    </dsp:sp>
    <dsp:sp modelId="{FDEEFE45-14CC-446A-BDE2-2647661DE8A8}">
      <dsp:nvSpPr>
        <dsp:cNvPr id="0" name=""/>
        <dsp:cNvSpPr/>
      </dsp:nvSpPr>
      <dsp:spPr>
        <a:xfrm>
          <a:off x="0" y="2824955"/>
          <a:ext cx="6797675"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7FB6562-3B5A-4E2E-96D2-EE59550DEA71}">
      <dsp:nvSpPr>
        <dsp:cNvPr id="0" name=""/>
        <dsp:cNvSpPr/>
      </dsp:nvSpPr>
      <dsp:spPr>
        <a:xfrm>
          <a:off x="0" y="2824955"/>
          <a:ext cx="6797675" cy="28249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b="1" kern="1200"/>
            <a:t>3. Larger buyers: </a:t>
          </a:r>
          <a:r>
            <a:rPr lang="en-US" sz="3100" kern="1200"/>
            <a:t>this has the implication that even if the institutional customers are few, they considered to be larger buyers who account for most purchase in many business-to-business markets.  </a:t>
          </a:r>
        </a:p>
      </dsp:txBody>
      <dsp:txXfrm>
        <a:off x="0" y="2824955"/>
        <a:ext cx="6797675" cy="282495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F17977-30D6-4C99-8C9B-F3FD90641EE5}">
      <dsp:nvSpPr>
        <dsp:cNvPr id="0" name=""/>
        <dsp:cNvSpPr/>
      </dsp:nvSpPr>
      <dsp:spPr>
        <a:xfrm>
          <a:off x="1816199" y="93039"/>
          <a:ext cx="2196000" cy="2196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2D0E71-47E4-4196-B72A-E30F62A7328C}">
      <dsp:nvSpPr>
        <dsp:cNvPr id="0" name=""/>
        <dsp:cNvSpPr/>
      </dsp:nvSpPr>
      <dsp:spPr>
        <a:xfrm>
          <a:off x="2284199" y="561039"/>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8E7FC3C-7935-494E-8A55-32480BE84AB7}">
      <dsp:nvSpPr>
        <dsp:cNvPr id="0" name=""/>
        <dsp:cNvSpPr/>
      </dsp:nvSpPr>
      <dsp:spPr>
        <a:xfrm>
          <a:off x="1114199" y="2973040"/>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955800">
            <a:lnSpc>
              <a:spcPct val="90000"/>
            </a:lnSpc>
            <a:spcBef>
              <a:spcPct val="0"/>
            </a:spcBef>
            <a:spcAft>
              <a:spcPct val="35000"/>
            </a:spcAft>
            <a:buNone/>
            <a:defRPr cap="all"/>
          </a:pPr>
          <a:r>
            <a:rPr lang="en-US" sz="4400" kern="1200"/>
            <a:t>End</a:t>
          </a:r>
        </a:p>
      </dsp:txBody>
      <dsp:txXfrm>
        <a:off x="1114199" y="2973040"/>
        <a:ext cx="3600000" cy="720000"/>
      </dsp:txXfrm>
    </dsp:sp>
    <dsp:sp modelId="{B0D08064-22EE-4D0B-8190-3442A93F448C}">
      <dsp:nvSpPr>
        <dsp:cNvPr id="0" name=""/>
        <dsp:cNvSpPr/>
      </dsp:nvSpPr>
      <dsp:spPr>
        <a:xfrm>
          <a:off x="6046199" y="93039"/>
          <a:ext cx="2196000" cy="2196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3F1E48-6439-44E6-B9BE-2DCA772F7220}">
      <dsp:nvSpPr>
        <dsp:cNvPr id="0" name=""/>
        <dsp:cNvSpPr/>
      </dsp:nvSpPr>
      <dsp:spPr>
        <a:xfrm>
          <a:off x="6514199" y="561039"/>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E83E2C9-0E9E-4A8E-8BF0-95C03B6A0468}">
      <dsp:nvSpPr>
        <dsp:cNvPr id="0" name=""/>
        <dsp:cNvSpPr/>
      </dsp:nvSpPr>
      <dsp:spPr>
        <a:xfrm>
          <a:off x="5344199" y="2973040"/>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955800">
            <a:lnSpc>
              <a:spcPct val="90000"/>
            </a:lnSpc>
            <a:spcBef>
              <a:spcPct val="0"/>
            </a:spcBef>
            <a:spcAft>
              <a:spcPct val="35000"/>
            </a:spcAft>
            <a:buNone/>
            <a:defRPr cap="all"/>
          </a:pPr>
          <a:r>
            <a:rPr lang="en-US" sz="4400" kern="1200"/>
            <a:t>Thank you </a:t>
          </a:r>
        </a:p>
      </dsp:txBody>
      <dsp:txXfrm>
        <a:off x="5344199" y="2973040"/>
        <a:ext cx="3600000" cy="7200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C685FD8-7C4B-4A3F-AAF9-B9A7D8D9333A}" type="datetimeFigureOut">
              <a:rPr lang="en-US" smtClean="0"/>
              <a:t>03/12/2023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500E49-DDE9-479C-888E-EECE1EBB5E7E}"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16120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685FD8-7C4B-4A3F-AAF9-B9A7D8D9333A}" type="datetimeFigureOut">
              <a:rPr lang="en-US" smtClean="0"/>
              <a:t>03/12/2023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500E49-DDE9-479C-888E-EECE1EBB5E7E}" type="slidenum">
              <a:rPr lang="en-US" smtClean="0"/>
              <a:t>‹#›</a:t>
            </a:fld>
            <a:endParaRPr lang="en-US"/>
          </a:p>
        </p:txBody>
      </p:sp>
    </p:spTree>
    <p:extLst>
      <p:ext uri="{BB962C8B-B14F-4D97-AF65-F5344CB8AC3E}">
        <p14:creationId xmlns:p14="http://schemas.microsoft.com/office/powerpoint/2010/main" val="19293614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685FD8-7C4B-4A3F-AAF9-B9A7D8D9333A}" type="datetimeFigureOut">
              <a:rPr lang="en-US" smtClean="0"/>
              <a:t>03/12/2023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500E49-DDE9-479C-888E-EECE1EBB5E7E}"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8517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C685FD8-7C4B-4A3F-AAF9-B9A7D8D9333A}" type="datetimeFigureOut">
              <a:rPr lang="en-US" smtClean="0"/>
              <a:t>03/12/2023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500E49-DDE9-479C-888E-EECE1EBB5E7E}" type="slidenum">
              <a:rPr lang="en-US" smtClean="0"/>
              <a:t>‹#›</a:t>
            </a:fld>
            <a:endParaRPr lang="en-US"/>
          </a:p>
        </p:txBody>
      </p:sp>
    </p:spTree>
    <p:extLst>
      <p:ext uri="{BB962C8B-B14F-4D97-AF65-F5344CB8AC3E}">
        <p14:creationId xmlns:p14="http://schemas.microsoft.com/office/powerpoint/2010/main" val="38852264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C685FD8-7C4B-4A3F-AAF9-B9A7D8D9333A}" type="datetimeFigureOut">
              <a:rPr lang="en-US" smtClean="0"/>
              <a:t>03/12/2023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500E49-DDE9-479C-888E-EECE1EBB5E7E}" type="slidenum">
              <a:rPr lang="en-US" smtClean="0"/>
              <a:t>‹#›</a:t>
            </a:fld>
            <a:endParaRPr lang="en-US"/>
          </a:p>
        </p:txBody>
      </p:sp>
    </p:spTree>
    <p:extLst>
      <p:ext uri="{BB962C8B-B14F-4D97-AF65-F5344CB8AC3E}">
        <p14:creationId xmlns:p14="http://schemas.microsoft.com/office/powerpoint/2010/main" val="3705004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C685FD8-7C4B-4A3F-AAF9-B9A7D8D9333A}" type="datetimeFigureOut">
              <a:rPr lang="en-US" smtClean="0"/>
              <a:t>03/12/2023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3500E49-DDE9-479C-888E-EECE1EBB5E7E}" type="slidenum">
              <a:rPr lang="en-US" smtClean="0"/>
              <a:t>‹#›</a:t>
            </a:fld>
            <a:endParaRPr lang="en-US"/>
          </a:p>
        </p:txBody>
      </p:sp>
    </p:spTree>
    <p:extLst>
      <p:ext uri="{BB962C8B-B14F-4D97-AF65-F5344CB8AC3E}">
        <p14:creationId xmlns:p14="http://schemas.microsoft.com/office/powerpoint/2010/main" val="570574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C685FD8-7C4B-4A3F-AAF9-B9A7D8D9333A}" type="datetimeFigureOut">
              <a:rPr lang="en-US" smtClean="0"/>
              <a:t>03/12/2023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E3500E49-DDE9-479C-888E-EECE1EBB5E7E}" type="slidenum">
              <a:rPr lang="en-US" smtClean="0"/>
              <a:t>‹#›</a:t>
            </a:fld>
            <a:endParaRPr lang="en-US"/>
          </a:p>
        </p:txBody>
      </p:sp>
    </p:spTree>
    <p:extLst>
      <p:ext uri="{BB962C8B-B14F-4D97-AF65-F5344CB8AC3E}">
        <p14:creationId xmlns:p14="http://schemas.microsoft.com/office/powerpoint/2010/main" val="1686108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C685FD8-7C4B-4A3F-AAF9-B9A7D8D9333A}" type="datetimeFigureOut">
              <a:rPr lang="en-US" smtClean="0"/>
              <a:t>03/12/2023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3500E49-DDE9-479C-888E-EECE1EBB5E7E}" type="slidenum">
              <a:rPr lang="en-US" smtClean="0"/>
              <a:t>‹#›</a:t>
            </a:fld>
            <a:endParaRPr lang="en-US"/>
          </a:p>
        </p:txBody>
      </p:sp>
    </p:spTree>
    <p:extLst>
      <p:ext uri="{BB962C8B-B14F-4D97-AF65-F5344CB8AC3E}">
        <p14:creationId xmlns:p14="http://schemas.microsoft.com/office/powerpoint/2010/main" val="3216596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C685FD8-7C4B-4A3F-AAF9-B9A7D8D9333A}" type="datetimeFigureOut">
              <a:rPr lang="en-US" smtClean="0"/>
              <a:t>03/12/2023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500E49-DDE9-479C-888E-EECE1EBB5E7E}" type="slidenum">
              <a:rPr lang="en-US" smtClean="0"/>
              <a:t>‹#›</a:t>
            </a:fld>
            <a:endParaRPr lang="en-US"/>
          </a:p>
        </p:txBody>
      </p:sp>
    </p:spTree>
    <p:extLst>
      <p:ext uri="{BB962C8B-B14F-4D97-AF65-F5344CB8AC3E}">
        <p14:creationId xmlns:p14="http://schemas.microsoft.com/office/powerpoint/2010/main" val="41031856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685FD8-7C4B-4A3F-AAF9-B9A7D8D9333A}" type="datetimeFigureOut">
              <a:rPr lang="en-US" smtClean="0"/>
              <a:t>03/12/2023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500E49-DDE9-479C-888E-EECE1EBB5E7E}" type="slidenum">
              <a:rPr lang="en-US" smtClean="0"/>
              <a:t>‹#›</a:t>
            </a:fld>
            <a:endParaRPr lang="en-US"/>
          </a:p>
        </p:txBody>
      </p:sp>
    </p:spTree>
    <p:extLst>
      <p:ext uri="{BB962C8B-B14F-4D97-AF65-F5344CB8AC3E}">
        <p14:creationId xmlns:p14="http://schemas.microsoft.com/office/powerpoint/2010/main" val="110626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685FD8-7C4B-4A3F-AAF9-B9A7D8D9333A}" type="datetimeFigureOut">
              <a:rPr lang="en-US" smtClean="0"/>
              <a:t>03/12/2023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500E49-DDE9-479C-888E-EECE1EBB5E7E}" type="slidenum">
              <a:rPr lang="en-US" smtClean="0"/>
              <a:t>‹#›</a:t>
            </a:fld>
            <a:endParaRPr lang="en-US"/>
          </a:p>
        </p:txBody>
      </p:sp>
    </p:spTree>
    <p:extLst>
      <p:ext uri="{BB962C8B-B14F-4D97-AF65-F5344CB8AC3E}">
        <p14:creationId xmlns:p14="http://schemas.microsoft.com/office/powerpoint/2010/main" val="20080732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C685FD8-7C4B-4A3F-AAF9-B9A7D8D9333A}" type="datetimeFigureOut">
              <a:rPr lang="en-US" smtClean="0"/>
              <a:t>03/12/2023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3500E49-DDE9-479C-888E-EECE1EBB5E7E}"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87359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9286AD2-18A9-4868-A4E3-7A2097A208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FC5E5-1B7C-AC8C-65E3-6F53FF80134B}"/>
              </a:ext>
            </a:extLst>
          </p:cNvPr>
          <p:cNvSpPr>
            <a:spLocks noGrp="1"/>
          </p:cNvSpPr>
          <p:nvPr>
            <p:ph type="ctrTitle"/>
          </p:nvPr>
        </p:nvSpPr>
        <p:spPr>
          <a:xfrm>
            <a:off x="5289754" y="639097"/>
            <a:ext cx="6253317" cy="3686015"/>
          </a:xfrm>
        </p:spPr>
        <p:txBody>
          <a:bodyPr>
            <a:normAutofit fontScale="90000"/>
          </a:bodyPr>
          <a:lstStyle/>
          <a:p>
            <a:pPr marL="0" marR="0">
              <a:spcBef>
                <a:spcPts val="1200"/>
              </a:spcBef>
              <a:spcAft>
                <a:spcPts val="0"/>
              </a:spcAft>
            </a:pPr>
            <a:r>
              <a:rPr lang="en-US" sz="2000" b="1" kern="100" dirty="0">
                <a:effectLst/>
                <a:latin typeface="Cambria" panose="02040503050406030204" pitchFamily="18" charset="0"/>
                <a:ea typeface="SimSun" panose="02010600030101010101" pitchFamily="2" charset="-122"/>
                <a:cs typeface="Times New Roman" panose="02020603050405020304" pitchFamily="18" charset="0"/>
              </a:rPr>
              <a:t>BUSINESS-TO-BUSINESS MARKETING</a:t>
            </a: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r>
              <a:rPr lang="en-US" sz="2000" kern="100" dirty="0">
                <a:effectLst/>
                <a:latin typeface="Calibri" panose="020F0502020204030204" pitchFamily="34" charset="0"/>
                <a:ea typeface="SimSun" panose="02010600030101010101" pitchFamily="2" charset="-122"/>
                <a:cs typeface="Times New Roman" panose="02020603050405020304" pitchFamily="18" charset="0"/>
              </a:rPr>
              <a:t> </a:t>
            </a:r>
            <a:br>
              <a:rPr lang="en-US" sz="2000" kern="100" dirty="0">
                <a:effectLst/>
                <a:latin typeface="Calibri" panose="020F0502020204030204" pitchFamily="34" charset="0"/>
                <a:ea typeface="SimSun" panose="02010600030101010101" pitchFamily="2" charset="-122"/>
                <a:cs typeface="Times New Roman" panose="02020603050405020304" pitchFamily="18" charset="0"/>
              </a:rPr>
            </a:br>
            <a:r>
              <a:rPr lang="en-US" sz="2000" kern="100" dirty="0">
                <a:effectLst/>
                <a:latin typeface="Calibri" panose="020F0502020204030204" pitchFamily="34" charset="0"/>
                <a:ea typeface="SimSun" panose="02010600030101010101" pitchFamily="2" charset="-122"/>
                <a:cs typeface="Times New Roman" panose="02020603050405020304" pitchFamily="18" charset="0"/>
              </a:rPr>
              <a:t> </a:t>
            </a:r>
            <a:br>
              <a:rPr lang="en-US" sz="2000" kern="100" dirty="0">
                <a:effectLst/>
                <a:latin typeface="Calibri" panose="020F0502020204030204" pitchFamily="34" charset="0"/>
                <a:ea typeface="SimSun" panose="02010600030101010101" pitchFamily="2" charset="-122"/>
                <a:cs typeface="Times New Roman" panose="02020603050405020304" pitchFamily="18" charset="0"/>
              </a:rPr>
            </a:br>
            <a:r>
              <a:rPr lang="en-US" sz="2000" kern="100" dirty="0">
                <a:effectLst/>
                <a:latin typeface="Calibri" panose="020F0502020204030204" pitchFamily="34" charset="0"/>
                <a:ea typeface="SimSun" panose="02010600030101010101" pitchFamily="2" charset="-122"/>
                <a:cs typeface="Times New Roman" panose="02020603050405020304" pitchFamily="18" charset="0"/>
              </a:rPr>
              <a:t> </a:t>
            </a:r>
            <a:br>
              <a:rPr lang="en-US" sz="2000" kern="100" dirty="0">
                <a:effectLst/>
                <a:latin typeface="Calibri" panose="020F0502020204030204" pitchFamily="34" charset="0"/>
                <a:ea typeface="SimSun" panose="02010600030101010101" pitchFamily="2" charset="-122"/>
                <a:cs typeface="Times New Roman" panose="02020603050405020304" pitchFamily="18" charset="0"/>
              </a:rPr>
            </a:br>
            <a:r>
              <a:rPr lang="en-US" sz="2000" b="1" kern="100" dirty="0">
                <a:effectLst/>
                <a:latin typeface="Cambria" panose="02040503050406030204" pitchFamily="18" charset="0"/>
                <a:ea typeface="SimSun" panose="02010600030101010101" pitchFamily="2" charset="-122"/>
                <a:cs typeface="Times New Roman" panose="02020603050405020304" pitchFamily="18" charset="0"/>
              </a:rPr>
              <a:t> </a:t>
            </a: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r>
              <a:rPr lang="en-US" sz="2000" b="1" kern="100" dirty="0">
                <a:effectLst/>
                <a:latin typeface="Cambria" panose="02040503050406030204" pitchFamily="18" charset="0"/>
                <a:ea typeface="SimSun" panose="02010600030101010101" pitchFamily="2" charset="-122"/>
                <a:cs typeface="Times New Roman" panose="02020603050405020304" pitchFamily="18" charset="0"/>
              </a:rPr>
              <a:t> </a:t>
            </a: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r>
              <a:rPr lang="en-US" sz="2000" b="1" kern="100" dirty="0">
                <a:effectLst/>
                <a:latin typeface="Cambria" panose="02040503050406030204" pitchFamily="18" charset="0"/>
                <a:ea typeface="SimSun" panose="02010600030101010101" pitchFamily="2" charset="-122"/>
                <a:cs typeface="Times New Roman" panose="02020603050405020304" pitchFamily="18" charset="0"/>
              </a:rPr>
              <a:t> </a:t>
            </a: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r>
              <a:rPr lang="en-US" sz="2000" b="1" kern="100" dirty="0">
                <a:effectLst/>
                <a:latin typeface="Cambria" panose="02040503050406030204" pitchFamily="18" charset="0"/>
                <a:ea typeface="SimSun" panose="02010600030101010101" pitchFamily="2" charset="-122"/>
                <a:cs typeface="Times New Roman" panose="02020603050405020304" pitchFamily="18" charset="0"/>
              </a:rPr>
              <a:t>BUSINESS-TO-BUSINESS MARKETING</a:t>
            </a: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r>
              <a:rPr lang="en-US" sz="2000" b="1" kern="100" dirty="0">
                <a:effectLst/>
                <a:latin typeface="Cambria" panose="02040503050406030204" pitchFamily="18" charset="0"/>
                <a:ea typeface="SimSun" panose="02010600030101010101" pitchFamily="2" charset="-122"/>
                <a:cs typeface="Times New Roman" panose="02020603050405020304" pitchFamily="18" charset="0"/>
              </a:rPr>
              <a:t>WEEK 1</a:t>
            </a: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r>
              <a:rPr lang="en-US" sz="2000" b="1" kern="100" dirty="0">
                <a:effectLst/>
                <a:latin typeface="Cambria" panose="02040503050406030204" pitchFamily="18" charset="0"/>
                <a:ea typeface="SimSun" panose="02010600030101010101" pitchFamily="2" charset="-122"/>
                <a:cs typeface="Times New Roman" panose="02020603050405020304" pitchFamily="18" charset="0"/>
              </a:rPr>
              <a:t>THE NATURE AND SCOPE OF BUSINESS-TO-BUSINESS MARKETING</a:t>
            </a: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br>
              <a:rPr lang="en-US" sz="2000" b="1" kern="100" dirty="0">
                <a:effectLst/>
                <a:latin typeface="Cambria" panose="02040503050406030204" pitchFamily="18" charset="0"/>
                <a:ea typeface="SimSun" panose="02010600030101010101" pitchFamily="2" charset="-122"/>
                <a:cs typeface="Times New Roman" panose="02020603050405020304" pitchFamily="18" charset="0"/>
              </a:rPr>
            </a:br>
            <a:endParaRPr lang="en-US" sz="2000" dirty="0"/>
          </a:p>
        </p:txBody>
      </p:sp>
      <p:sp>
        <p:nvSpPr>
          <p:cNvPr id="3" name="Subtitle 2">
            <a:extLst>
              <a:ext uri="{FF2B5EF4-FFF2-40B4-BE49-F238E27FC236}">
                <a16:creationId xmlns:a16="http://schemas.microsoft.com/office/drawing/2014/main" id="{661E0E97-E9B8-CAA7-3DDB-F2BE6F77F210}"/>
              </a:ext>
            </a:extLst>
          </p:cNvPr>
          <p:cNvSpPr>
            <a:spLocks noGrp="1"/>
          </p:cNvSpPr>
          <p:nvPr>
            <p:ph type="subTitle" idx="1"/>
          </p:nvPr>
        </p:nvSpPr>
        <p:spPr>
          <a:xfrm>
            <a:off x="5289753" y="4455621"/>
            <a:ext cx="6269347" cy="1238616"/>
          </a:xfrm>
        </p:spPr>
        <p:txBody>
          <a:bodyPr>
            <a:normAutofit lnSpcReduction="10000"/>
          </a:bodyPr>
          <a:lstStyle/>
          <a:p>
            <a:r>
              <a:rPr lang="en-US" dirty="0">
                <a:solidFill>
                  <a:schemeClr val="tx1">
                    <a:lumMod val="85000"/>
                    <a:lumOff val="15000"/>
                  </a:schemeClr>
                </a:solidFill>
              </a:rPr>
              <a:t>DR KAMAU JOHN NJAU</a:t>
            </a:r>
            <a:br>
              <a:rPr lang="en-US" dirty="0">
                <a:solidFill>
                  <a:schemeClr val="tx1">
                    <a:lumMod val="85000"/>
                    <a:lumOff val="15000"/>
                  </a:schemeClr>
                </a:solidFill>
              </a:rPr>
            </a:br>
            <a:endParaRPr lang="en-US" dirty="0">
              <a:solidFill>
                <a:schemeClr val="tx1">
                  <a:lumMod val="85000"/>
                  <a:lumOff val="15000"/>
                </a:schemeClr>
              </a:solidFill>
            </a:endParaRPr>
          </a:p>
          <a:p>
            <a:r>
              <a:rPr lang="en-US" dirty="0">
                <a:solidFill>
                  <a:schemeClr val="tx1">
                    <a:lumMod val="85000"/>
                    <a:lumOff val="15000"/>
                  </a:schemeClr>
                </a:solidFill>
              </a:rPr>
              <a:t>SPRING 2023</a:t>
            </a:r>
          </a:p>
        </p:txBody>
      </p:sp>
      <p:pic>
        <p:nvPicPr>
          <p:cNvPr id="5" name="Picture 4">
            <a:extLst>
              <a:ext uri="{FF2B5EF4-FFF2-40B4-BE49-F238E27FC236}">
                <a16:creationId xmlns:a16="http://schemas.microsoft.com/office/drawing/2014/main" id="{83625999-5EED-E55D-CF9D-A7A4EAEC4914}"/>
              </a:ext>
            </a:extLst>
          </p:cNvPr>
          <p:cNvPicPr>
            <a:picLocks noChangeAspect="1"/>
          </p:cNvPicPr>
          <p:nvPr/>
        </p:nvPicPr>
        <p:blipFill rotWithShape="1">
          <a:blip r:embed="rId2"/>
          <a:srcRect l="54884" r="-1" b="-1"/>
          <a:stretch/>
        </p:blipFill>
        <p:spPr>
          <a:xfrm>
            <a:off x="-1" y="10"/>
            <a:ext cx="4635315" cy="6857989"/>
          </a:xfrm>
          <a:prstGeom prst="rect">
            <a:avLst/>
          </a:prstGeom>
        </p:spPr>
      </p:pic>
      <p:cxnSp>
        <p:nvCxnSpPr>
          <p:cNvPr id="11" name="Straight Connector 10">
            <a:extLst>
              <a:ext uri="{FF2B5EF4-FFF2-40B4-BE49-F238E27FC236}">
                <a16:creationId xmlns:a16="http://schemas.microsoft.com/office/drawing/2014/main" id="{E7A7CD63-7EC3-44F3-95D0-595C4019FF2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071" y="4343400"/>
            <a:ext cx="5636107"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3449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D0BCD947-77D3-D3A4-F833-8E745DE88438}"/>
              </a:ext>
            </a:extLst>
          </p:cNvPr>
          <p:cNvSpPr>
            <a:spLocks noGrp="1"/>
          </p:cNvSpPr>
          <p:nvPr>
            <p:ph type="title"/>
          </p:nvPr>
        </p:nvSpPr>
        <p:spPr>
          <a:xfrm>
            <a:off x="492370" y="605896"/>
            <a:ext cx="3084844" cy="5646208"/>
          </a:xfrm>
        </p:spPr>
        <p:txBody>
          <a:bodyPr anchor="ctr">
            <a:normAutofit/>
          </a:bodyPr>
          <a:lstStyle/>
          <a:p>
            <a:r>
              <a:rPr lang="en-US" sz="3600">
                <a:solidFill>
                  <a:srgbClr val="FFFFFF"/>
                </a:solidFill>
              </a:rPr>
              <a:t>Welcome note</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53352F72-4FC2-81E6-EEAC-B6CB69B1F0BF}"/>
              </a:ext>
            </a:extLst>
          </p:cNvPr>
          <p:cNvSpPr>
            <a:spLocks noGrp="1"/>
          </p:cNvSpPr>
          <p:nvPr>
            <p:ph idx="1"/>
          </p:nvPr>
        </p:nvSpPr>
        <p:spPr>
          <a:xfrm>
            <a:off x="4742016" y="605896"/>
            <a:ext cx="6413663" cy="5646208"/>
          </a:xfrm>
        </p:spPr>
        <p:txBody>
          <a:bodyPr anchor="ctr">
            <a:normAutofit/>
          </a:bodyPr>
          <a:lstStyle/>
          <a:p>
            <a:pPr>
              <a:buFont typeface="Wingdings" panose="05000000000000000000" pitchFamily="2" charset="2"/>
              <a:buChar char="§"/>
            </a:pPr>
            <a:r>
              <a:rPr lang="en-US" sz="3200" dirty="0"/>
              <a:t>Welcome to Business-to- Business marketing lectures</a:t>
            </a:r>
          </a:p>
          <a:p>
            <a:pPr>
              <a:buFont typeface="Wingdings" panose="05000000000000000000" pitchFamily="2" charset="2"/>
              <a:buChar char="§"/>
            </a:pPr>
            <a:r>
              <a:rPr lang="en-US" sz="3200" dirty="0"/>
              <a:t>It is my joy to have you in this class</a:t>
            </a:r>
          </a:p>
          <a:p>
            <a:pPr>
              <a:buFont typeface="Wingdings" panose="05000000000000000000" pitchFamily="2" charset="2"/>
              <a:buChar char="§"/>
            </a:pPr>
            <a:r>
              <a:rPr lang="en-US" sz="3200" dirty="0"/>
              <a:t>This class is meant for third- and fourth-year students pursuing marketing and supply chain management among others</a:t>
            </a:r>
          </a:p>
          <a:p>
            <a:endParaRPr lang="en-US" dirty="0"/>
          </a:p>
        </p:txBody>
      </p:sp>
    </p:spTree>
    <p:extLst>
      <p:ext uri="{BB962C8B-B14F-4D97-AF65-F5344CB8AC3E}">
        <p14:creationId xmlns:p14="http://schemas.microsoft.com/office/powerpoint/2010/main" val="2878182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D0BCD947-77D3-D3A4-F833-8E745DE88438}"/>
              </a:ext>
            </a:extLst>
          </p:cNvPr>
          <p:cNvSpPr>
            <a:spLocks noGrp="1"/>
          </p:cNvSpPr>
          <p:nvPr>
            <p:ph type="title"/>
          </p:nvPr>
        </p:nvSpPr>
        <p:spPr>
          <a:xfrm>
            <a:off x="492370" y="605896"/>
            <a:ext cx="3084844" cy="5646208"/>
          </a:xfrm>
        </p:spPr>
        <p:txBody>
          <a:bodyPr anchor="ctr">
            <a:normAutofit/>
          </a:bodyPr>
          <a:lstStyle/>
          <a:p>
            <a:r>
              <a:rPr lang="en-US" sz="3600">
                <a:solidFill>
                  <a:srgbClr val="FFFFFF"/>
                </a:solidFill>
              </a:rPr>
              <a:t>Welcome note</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53352F72-4FC2-81E6-EEAC-B6CB69B1F0BF}"/>
              </a:ext>
            </a:extLst>
          </p:cNvPr>
          <p:cNvSpPr>
            <a:spLocks noGrp="1"/>
          </p:cNvSpPr>
          <p:nvPr>
            <p:ph idx="1"/>
          </p:nvPr>
        </p:nvSpPr>
        <p:spPr>
          <a:xfrm>
            <a:off x="4742016" y="605896"/>
            <a:ext cx="6413663" cy="5646208"/>
          </a:xfrm>
        </p:spPr>
        <p:txBody>
          <a:bodyPr anchor="ctr">
            <a:normAutofit/>
          </a:bodyPr>
          <a:lstStyle/>
          <a:p>
            <a:pPr>
              <a:buFont typeface="Wingdings" panose="05000000000000000000" pitchFamily="2" charset="2"/>
              <a:buChar char="§"/>
            </a:pPr>
            <a:r>
              <a:rPr lang="en-US" sz="3200" dirty="0"/>
              <a:t>This is the first of twelve lecture that we will go through the course</a:t>
            </a:r>
          </a:p>
          <a:p>
            <a:pPr>
              <a:buFont typeface="Wingdings" panose="05000000000000000000" pitchFamily="2" charset="2"/>
              <a:buChar char="§"/>
            </a:pPr>
            <a:r>
              <a:rPr lang="en-US" sz="3200" dirty="0"/>
              <a:t> I will begin by personal introduction, followed by course introduction and then today's lesson</a:t>
            </a:r>
          </a:p>
          <a:p>
            <a:endParaRPr lang="en-US" dirty="0"/>
          </a:p>
        </p:txBody>
      </p:sp>
    </p:spTree>
    <p:extLst>
      <p:ext uri="{BB962C8B-B14F-4D97-AF65-F5344CB8AC3E}">
        <p14:creationId xmlns:p14="http://schemas.microsoft.com/office/powerpoint/2010/main" val="35963265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0000"/>
            <a:shade val="97000"/>
            <a:satMod val="13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AB1EEE-B548-CB72-F2B4-265E46A249DA}"/>
              </a:ext>
            </a:extLst>
          </p:cNvPr>
          <p:cNvSpPr>
            <a:spLocks noGrp="1"/>
          </p:cNvSpPr>
          <p:nvPr>
            <p:ph type="title"/>
          </p:nvPr>
        </p:nvSpPr>
        <p:spPr>
          <a:xfrm>
            <a:off x="949047" y="643466"/>
            <a:ext cx="2771273" cy="5225627"/>
          </a:xfrm>
        </p:spPr>
        <p:txBody>
          <a:bodyPr anchor="ctr">
            <a:normAutofit/>
          </a:bodyPr>
          <a:lstStyle/>
          <a:p>
            <a:r>
              <a:rPr lang="en-US" sz="3600"/>
              <a:t>Personal introduction </a:t>
            </a:r>
          </a:p>
        </p:txBody>
      </p:sp>
      <p:cxnSp>
        <p:nvCxnSpPr>
          <p:cNvPr id="10" name="Straight Connector 9">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3" y="1570271"/>
            <a:ext cx="0" cy="3200400"/>
          </a:xfrm>
          <a:prstGeom prst="line">
            <a:avLst/>
          </a:prstGeom>
          <a:ln w="31750">
            <a:solidFill>
              <a:schemeClr val="accent2"/>
            </a:solidFill>
            <a:miter lim="800000"/>
          </a:ln>
        </p:spPr>
        <p:style>
          <a:lnRef idx="1">
            <a:schemeClr val="accent1"/>
          </a:lnRef>
          <a:fillRef idx="0">
            <a:schemeClr val="accent1"/>
          </a:fillRef>
          <a:effectRef idx="0">
            <a:schemeClr val="accent1"/>
          </a:effectRef>
          <a:fontRef idx="minor">
            <a:schemeClr val="tx1"/>
          </a:fontRef>
        </p:style>
      </p:cxnSp>
      <p:sp>
        <p:nvSpPr>
          <p:cNvPr id="19" name="Content Placeholder 2">
            <a:extLst>
              <a:ext uri="{FF2B5EF4-FFF2-40B4-BE49-F238E27FC236}">
                <a16:creationId xmlns:a16="http://schemas.microsoft.com/office/drawing/2014/main" id="{4F965DB6-FEEB-6042-EAFC-C6F578397C7C}"/>
              </a:ext>
            </a:extLst>
          </p:cNvPr>
          <p:cNvSpPr>
            <a:spLocks noGrp="1"/>
          </p:cNvSpPr>
          <p:nvPr>
            <p:ph idx="1"/>
          </p:nvPr>
        </p:nvSpPr>
        <p:spPr>
          <a:xfrm>
            <a:off x="4351019" y="643466"/>
            <a:ext cx="6895973" cy="5225628"/>
          </a:xfrm>
        </p:spPr>
        <p:txBody>
          <a:bodyPr anchor="ctr">
            <a:normAutofit/>
          </a:bodyPr>
          <a:lstStyle/>
          <a:p>
            <a:pPr>
              <a:buFont typeface="Wingdings" panose="05000000000000000000" pitchFamily="2" charset="2"/>
              <a:buChar char="§"/>
            </a:pPr>
            <a:r>
              <a:rPr lang="en-US" sz="3200" dirty="0"/>
              <a:t>My names are Dr John N Kamau</a:t>
            </a:r>
          </a:p>
          <a:p>
            <a:pPr>
              <a:buFont typeface="Wingdings" panose="05000000000000000000" pitchFamily="2" charset="2"/>
              <a:buChar char="§"/>
            </a:pPr>
            <a:r>
              <a:rPr lang="en-US" sz="3200" dirty="0"/>
              <a:t>I hold a PhD in business administration Marketing from University of Nairobi</a:t>
            </a:r>
          </a:p>
          <a:p>
            <a:pPr>
              <a:buFont typeface="Wingdings" panose="05000000000000000000" pitchFamily="2" charset="2"/>
              <a:buChar char="§"/>
            </a:pPr>
            <a:r>
              <a:rPr lang="en-US" sz="3200" dirty="0"/>
              <a:t>I also have MBA from Moi University</a:t>
            </a:r>
          </a:p>
          <a:p>
            <a:pPr>
              <a:buFont typeface="Wingdings" panose="05000000000000000000" pitchFamily="2" charset="2"/>
              <a:buChar char="§"/>
            </a:pPr>
            <a:r>
              <a:rPr lang="en-US" sz="3200" dirty="0"/>
              <a:t>In my undergraduate,  I graduated with Bachelor of commerce marketing option from university of Nairobi</a:t>
            </a:r>
          </a:p>
          <a:p>
            <a:endParaRPr lang="en-US" dirty="0"/>
          </a:p>
          <a:p>
            <a:endParaRPr lang="en-US" dirty="0"/>
          </a:p>
        </p:txBody>
      </p:sp>
      <p:sp>
        <p:nvSpPr>
          <p:cNvPr id="12" name="Rectangle 11">
            <a:extLst>
              <a:ext uri="{FF2B5EF4-FFF2-40B4-BE49-F238E27FC236}">
                <a16:creationId xmlns:a16="http://schemas.microsoft.com/office/drawing/2014/main" id="{4C15B19B-E7BB-4060-B12F-3CDA8EF16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336792"/>
            <a:ext cx="12188825" cy="521208"/>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88412350"/>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0000"/>
            <a:shade val="97000"/>
            <a:satMod val="13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AB1EEE-B548-CB72-F2B4-265E46A249DA}"/>
              </a:ext>
            </a:extLst>
          </p:cNvPr>
          <p:cNvSpPr>
            <a:spLocks noGrp="1"/>
          </p:cNvSpPr>
          <p:nvPr>
            <p:ph type="title"/>
          </p:nvPr>
        </p:nvSpPr>
        <p:spPr>
          <a:xfrm>
            <a:off x="949047" y="643466"/>
            <a:ext cx="2771273" cy="5225627"/>
          </a:xfrm>
        </p:spPr>
        <p:txBody>
          <a:bodyPr anchor="ctr">
            <a:normAutofit/>
          </a:bodyPr>
          <a:lstStyle/>
          <a:p>
            <a:r>
              <a:rPr lang="en-US" sz="3600"/>
              <a:t>Personal introduction </a:t>
            </a:r>
          </a:p>
        </p:txBody>
      </p:sp>
      <p:cxnSp>
        <p:nvCxnSpPr>
          <p:cNvPr id="10" name="Straight Connector 9">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3" y="1570271"/>
            <a:ext cx="0" cy="3200400"/>
          </a:xfrm>
          <a:prstGeom prst="line">
            <a:avLst/>
          </a:prstGeom>
          <a:ln w="31750">
            <a:solidFill>
              <a:schemeClr val="accent2"/>
            </a:solidFill>
            <a:miter lim="800000"/>
          </a:ln>
        </p:spPr>
        <p:style>
          <a:lnRef idx="1">
            <a:schemeClr val="accent1"/>
          </a:lnRef>
          <a:fillRef idx="0">
            <a:schemeClr val="accent1"/>
          </a:fillRef>
          <a:effectRef idx="0">
            <a:schemeClr val="accent1"/>
          </a:effectRef>
          <a:fontRef idx="minor">
            <a:schemeClr val="tx1"/>
          </a:fontRef>
        </p:style>
      </p:cxnSp>
      <p:sp>
        <p:nvSpPr>
          <p:cNvPr id="19" name="Content Placeholder 2">
            <a:extLst>
              <a:ext uri="{FF2B5EF4-FFF2-40B4-BE49-F238E27FC236}">
                <a16:creationId xmlns:a16="http://schemas.microsoft.com/office/drawing/2014/main" id="{4F965DB6-FEEB-6042-EAFC-C6F578397C7C}"/>
              </a:ext>
            </a:extLst>
          </p:cNvPr>
          <p:cNvSpPr>
            <a:spLocks noGrp="1"/>
          </p:cNvSpPr>
          <p:nvPr>
            <p:ph idx="1"/>
          </p:nvPr>
        </p:nvSpPr>
        <p:spPr>
          <a:xfrm>
            <a:off x="4351019" y="643466"/>
            <a:ext cx="6895973" cy="5225628"/>
          </a:xfrm>
        </p:spPr>
        <p:txBody>
          <a:bodyPr anchor="ctr">
            <a:normAutofit/>
          </a:bodyPr>
          <a:lstStyle/>
          <a:p>
            <a:pPr>
              <a:buFont typeface="Wingdings" panose="05000000000000000000" pitchFamily="2" charset="2"/>
              <a:buChar char="§"/>
            </a:pPr>
            <a:r>
              <a:rPr lang="en-US" sz="3200" dirty="0"/>
              <a:t>I have over fifteen years of lecturing at colleges and universities </a:t>
            </a:r>
          </a:p>
          <a:p>
            <a:pPr>
              <a:buFont typeface="Wingdings" panose="05000000000000000000" pitchFamily="2" charset="2"/>
              <a:buChar char="§"/>
            </a:pPr>
            <a:r>
              <a:rPr lang="en-US" sz="3200" dirty="0"/>
              <a:t> I am currently a full-time lecturer at Africa Nazarene University in Nairobi Kenya</a:t>
            </a:r>
          </a:p>
          <a:p>
            <a:pPr>
              <a:buFont typeface="Wingdings" panose="05000000000000000000" pitchFamily="2" charset="2"/>
              <a:buChar char="§"/>
            </a:pPr>
            <a:r>
              <a:rPr lang="en-US" sz="3200" dirty="0"/>
              <a:t>I am a family man married to Mary Njau</a:t>
            </a:r>
          </a:p>
          <a:p>
            <a:pPr>
              <a:buFont typeface="Wingdings" panose="05000000000000000000" pitchFamily="2" charset="2"/>
              <a:buChar char="§"/>
            </a:pPr>
            <a:r>
              <a:rPr lang="en-US" sz="3200" dirty="0"/>
              <a:t>As for religion am a Christian </a:t>
            </a:r>
          </a:p>
          <a:p>
            <a:endParaRPr lang="en-US" dirty="0"/>
          </a:p>
          <a:p>
            <a:endParaRPr lang="en-US" dirty="0"/>
          </a:p>
        </p:txBody>
      </p:sp>
      <p:sp>
        <p:nvSpPr>
          <p:cNvPr id="12" name="Rectangle 11">
            <a:extLst>
              <a:ext uri="{FF2B5EF4-FFF2-40B4-BE49-F238E27FC236}">
                <a16:creationId xmlns:a16="http://schemas.microsoft.com/office/drawing/2014/main" id="{4C15B19B-E7BB-4060-B12F-3CDA8EF16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336792"/>
            <a:ext cx="12188825" cy="521208"/>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11701561"/>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230A27-1553-42F8-99D7-829868E137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72232D-B4D6-429F-B3D1-2D9891B85E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2"/>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2BC891-1D45-49BF-DBD7-947A35419E42}"/>
              </a:ext>
            </a:extLst>
          </p:cNvPr>
          <p:cNvSpPr>
            <a:spLocks noGrp="1"/>
          </p:cNvSpPr>
          <p:nvPr>
            <p:ph type="title"/>
          </p:nvPr>
        </p:nvSpPr>
        <p:spPr>
          <a:xfrm>
            <a:off x="965030" y="963997"/>
            <a:ext cx="3254691" cy="4938361"/>
          </a:xfrm>
        </p:spPr>
        <p:txBody>
          <a:bodyPr anchor="ctr">
            <a:normAutofit/>
          </a:bodyPr>
          <a:lstStyle/>
          <a:p>
            <a:pPr algn="r"/>
            <a:r>
              <a:rPr lang="en-US" sz="4400"/>
              <a:t>Course Introduction </a:t>
            </a:r>
          </a:p>
        </p:txBody>
      </p:sp>
      <p:cxnSp>
        <p:nvCxnSpPr>
          <p:cNvPr id="12" name="Straight Connector 11">
            <a:extLst>
              <a:ext uri="{FF2B5EF4-FFF2-40B4-BE49-F238E27FC236}">
                <a16:creationId xmlns:a16="http://schemas.microsoft.com/office/drawing/2014/main" id="{02CC3441-26B3-4381-B3DF-8AE3C288BC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251" y="2057399"/>
            <a:ext cx="0" cy="27432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19B56A7-5707-46C3-99A7-68916C62AD80}"/>
              </a:ext>
            </a:extLst>
          </p:cNvPr>
          <p:cNvSpPr>
            <a:spLocks noGrp="1"/>
          </p:cNvSpPr>
          <p:nvPr>
            <p:ph idx="1"/>
          </p:nvPr>
        </p:nvSpPr>
        <p:spPr>
          <a:xfrm>
            <a:off x="5134882" y="963507"/>
            <a:ext cx="6135097" cy="4938851"/>
          </a:xfrm>
        </p:spPr>
        <p:txBody>
          <a:bodyPr anchor="ctr">
            <a:noAutofit/>
          </a:bodyPr>
          <a:lstStyle/>
          <a:p>
            <a:pPr>
              <a:buFont typeface="Wingdings" panose="05000000000000000000" pitchFamily="2" charset="2"/>
              <a:buChar char="§"/>
            </a:pPr>
            <a:r>
              <a:rPr lang="en-US" sz="2800" dirty="0"/>
              <a:t>The course is aimed at equipping learners with knowledge and skills on how to market goods and services to business customers. </a:t>
            </a:r>
          </a:p>
          <a:p>
            <a:pPr>
              <a:buFont typeface="Wingdings" panose="05000000000000000000" pitchFamily="2" charset="2"/>
              <a:buChar char="§"/>
            </a:pPr>
            <a:r>
              <a:rPr lang="en-US" sz="2800" dirty="0"/>
              <a:t>Most of graduates in marketing field often find themselves taking jobs in marketing of goods and services to business customers. </a:t>
            </a:r>
          </a:p>
          <a:p>
            <a:pPr>
              <a:buFont typeface="Wingdings" panose="05000000000000000000" pitchFamily="2" charset="2"/>
              <a:buChar char="§"/>
            </a:pPr>
            <a:r>
              <a:rPr lang="en-US" sz="2800" dirty="0"/>
              <a:t>The course has been developed to empower young professionals with prerequisite skills for powerful execution of their roles in this field.</a:t>
            </a:r>
          </a:p>
        </p:txBody>
      </p:sp>
    </p:spTree>
    <p:extLst>
      <p:ext uri="{BB962C8B-B14F-4D97-AF65-F5344CB8AC3E}">
        <p14:creationId xmlns:p14="http://schemas.microsoft.com/office/powerpoint/2010/main" val="3825343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19FC54F-F480-BAEF-BD00-44DA967EC23B}"/>
              </a:ext>
            </a:extLst>
          </p:cNvPr>
          <p:cNvSpPr>
            <a:spLocks noGrp="1"/>
          </p:cNvSpPr>
          <p:nvPr>
            <p:ph type="title"/>
          </p:nvPr>
        </p:nvSpPr>
        <p:spPr>
          <a:xfrm>
            <a:off x="492370" y="605896"/>
            <a:ext cx="3084844" cy="5646208"/>
          </a:xfrm>
        </p:spPr>
        <p:txBody>
          <a:bodyPr anchor="ctr">
            <a:normAutofit/>
          </a:bodyPr>
          <a:lstStyle/>
          <a:p>
            <a:r>
              <a:rPr lang="en-US" sz="3600">
                <a:solidFill>
                  <a:srgbClr val="FFFFFF"/>
                </a:solidFill>
              </a:rPr>
              <a:t>Course Introduction cont. </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0D969C2D-6681-7433-897D-073899EB475B}"/>
              </a:ext>
            </a:extLst>
          </p:cNvPr>
          <p:cNvSpPr>
            <a:spLocks noGrp="1"/>
          </p:cNvSpPr>
          <p:nvPr>
            <p:ph idx="1"/>
          </p:nvPr>
        </p:nvSpPr>
        <p:spPr>
          <a:xfrm>
            <a:off x="4742016" y="605896"/>
            <a:ext cx="6413663" cy="5646208"/>
          </a:xfrm>
        </p:spPr>
        <p:txBody>
          <a:bodyPr anchor="ctr">
            <a:normAutofit/>
          </a:bodyPr>
          <a:lstStyle/>
          <a:p>
            <a:pPr>
              <a:buFont typeface="Wingdings" panose="05000000000000000000" pitchFamily="2" charset="2"/>
              <a:buChar char="§"/>
            </a:pPr>
            <a:r>
              <a:rPr lang="en-US" sz="3200" dirty="0"/>
              <a:t>The course provides an </a:t>
            </a:r>
          </a:p>
          <a:p>
            <a:pPr>
              <a:buFont typeface="Wingdings" panose="05000000000000000000" pitchFamily="2" charset="2"/>
              <a:buChar char="§"/>
            </a:pPr>
            <a:r>
              <a:rPr lang="en-US" sz="3200" dirty="0"/>
              <a:t>Overview of business-to-business marketing</a:t>
            </a:r>
          </a:p>
          <a:p>
            <a:pPr>
              <a:buFont typeface="Wingdings" panose="05000000000000000000" pitchFamily="2" charset="2"/>
              <a:buChar char="§"/>
            </a:pPr>
            <a:r>
              <a:rPr lang="en-US" sz="3200" dirty="0"/>
              <a:t>Organizational buyer behavior </a:t>
            </a:r>
          </a:p>
          <a:p>
            <a:pPr>
              <a:buFont typeface="Wingdings" panose="05000000000000000000" pitchFamily="2" charset="2"/>
              <a:buChar char="§"/>
            </a:pPr>
            <a:r>
              <a:rPr lang="en-US" sz="3200" dirty="0"/>
              <a:t>Industrial market segmentation</a:t>
            </a:r>
          </a:p>
          <a:p>
            <a:pPr>
              <a:buFont typeface="Wingdings" panose="05000000000000000000" pitchFamily="2" charset="2"/>
              <a:buChar char="§"/>
            </a:pPr>
            <a:r>
              <a:rPr lang="en-US" sz="3200" dirty="0"/>
              <a:t>Industrial marketing research</a:t>
            </a:r>
          </a:p>
        </p:txBody>
      </p:sp>
    </p:spTree>
    <p:extLst>
      <p:ext uri="{BB962C8B-B14F-4D97-AF65-F5344CB8AC3E}">
        <p14:creationId xmlns:p14="http://schemas.microsoft.com/office/powerpoint/2010/main" val="1463380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19FC54F-F480-BAEF-BD00-44DA967EC23B}"/>
              </a:ext>
            </a:extLst>
          </p:cNvPr>
          <p:cNvSpPr>
            <a:spLocks noGrp="1"/>
          </p:cNvSpPr>
          <p:nvPr>
            <p:ph type="title"/>
          </p:nvPr>
        </p:nvSpPr>
        <p:spPr>
          <a:xfrm>
            <a:off x="492370" y="605896"/>
            <a:ext cx="3084844" cy="5646208"/>
          </a:xfrm>
        </p:spPr>
        <p:txBody>
          <a:bodyPr anchor="ctr">
            <a:normAutofit/>
          </a:bodyPr>
          <a:lstStyle/>
          <a:p>
            <a:r>
              <a:rPr lang="en-US" sz="3600">
                <a:solidFill>
                  <a:srgbClr val="FFFFFF"/>
                </a:solidFill>
              </a:rPr>
              <a:t>Course Introduction cont. </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0D969C2D-6681-7433-897D-073899EB475B}"/>
              </a:ext>
            </a:extLst>
          </p:cNvPr>
          <p:cNvSpPr>
            <a:spLocks noGrp="1"/>
          </p:cNvSpPr>
          <p:nvPr>
            <p:ph idx="1"/>
          </p:nvPr>
        </p:nvSpPr>
        <p:spPr>
          <a:xfrm>
            <a:off x="4742016" y="605896"/>
            <a:ext cx="6413663" cy="5646208"/>
          </a:xfrm>
        </p:spPr>
        <p:txBody>
          <a:bodyPr anchor="ctr">
            <a:normAutofit/>
          </a:bodyPr>
          <a:lstStyle/>
          <a:p>
            <a:pPr>
              <a:buFont typeface="Wingdings" panose="05000000000000000000" pitchFamily="2" charset="2"/>
              <a:buChar char="§"/>
            </a:pPr>
            <a:r>
              <a:rPr lang="en-US" sz="3200" dirty="0"/>
              <a:t>Customer relationship management (CRM) strategies for business markets</a:t>
            </a:r>
          </a:p>
          <a:p>
            <a:pPr>
              <a:buFont typeface="Wingdings" panose="05000000000000000000" pitchFamily="2" charset="2"/>
              <a:buChar char="§"/>
            </a:pPr>
            <a:r>
              <a:rPr lang="en-US" sz="3200" dirty="0"/>
              <a:t>Application of 4Ps of marketing in business-to-business marketing </a:t>
            </a:r>
          </a:p>
          <a:p>
            <a:pPr>
              <a:buFont typeface="Wingdings" panose="05000000000000000000" pitchFamily="2" charset="2"/>
              <a:buChar char="§"/>
            </a:pPr>
            <a:r>
              <a:rPr lang="en-US" sz="3200" dirty="0"/>
              <a:t>E-Commerce strategies for business markets</a:t>
            </a:r>
          </a:p>
          <a:p>
            <a:pPr>
              <a:buFont typeface="Wingdings" panose="05000000000000000000" pitchFamily="2" charset="2"/>
              <a:buChar char="§"/>
            </a:pPr>
            <a:r>
              <a:rPr lang="en-US" sz="3200" dirty="0"/>
              <a:t>Ethical considerations for business markets.</a:t>
            </a:r>
          </a:p>
        </p:txBody>
      </p:sp>
    </p:spTree>
    <p:extLst>
      <p:ext uri="{BB962C8B-B14F-4D97-AF65-F5344CB8AC3E}">
        <p14:creationId xmlns:p14="http://schemas.microsoft.com/office/powerpoint/2010/main" val="30784637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B5993E2-C02B-4335-ABA5-D8EC46555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0B801A2-5622-4BE8-9AD2-C337A2CD0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63B205C3-C4FA-A5A1-A8DA-11C83A188FDC}"/>
              </a:ext>
            </a:extLst>
          </p:cNvPr>
          <p:cNvSpPr>
            <a:spLocks noGrp="1"/>
          </p:cNvSpPr>
          <p:nvPr>
            <p:ph type="title"/>
          </p:nvPr>
        </p:nvSpPr>
        <p:spPr>
          <a:xfrm>
            <a:off x="492370" y="516835"/>
            <a:ext cx="3084844" cy="5772840"/>
          </a:xfrm>
        </p:spPr>
        <p:txBody>
          <a:bodyPr anchor="ctr">
            <a:normAutofit/>
          </a:bodyPr>
          <a:lstStyle/>
          <a:p>
            <a:br>
              <a:rPr lang="en-US" sz="3600">
                <a:solidFill>
                  <a:srgbClr val="FFFFFF"/>
                </a:solidFill>
              </a:rPr>
            </a:br>
            <a:br>
              <a:rPr lang="en-US" sz="3600">
                <a:solidFill>
                  <a:srgbClr val="FFFFFF"/>
                </a:solidFill>
              </a:rPr>
            </a:br>
            <a:r>
              <a:rPr lang="en-US" sz="3600">
                <a:solidFill>
                  <a:srgbClr val="FFFFFF"/>
                </a:solidFill>
              </a:rPr>
              <a:t>Intended Learning Outcomes</a:t>
            </a:r>
            <a:br>
              <a:rPr lang="en-US" sz="3600">
                <a:solidFill>
                  <a:srgbClr val="FFFFFF"/>
                </a:solidFill>
              </a:rPr>
            </a:br>
            <a:endParaRPr lang="en-US" sz="3600">
              <a:solidFill>
                <a:srgbClr val="FFFFFF"/>
              </a:solidFill>
            </a:endParaRPr>
          </a:p>
        </p:txBody>
      </p:sp>
      <p:sp>
        <p:nvSpPr>
          <p:cNvPr id="14" name="Rectangle 13">
            <a:extLst>
              <a:ext uri="{FF2B5EF4-FFF2-40B4-BE49-F238E27FC236}">
                <a16:creationId xmlns:a16="http://schemas.microsoft.com/office/drawing/2014/main" id="{B7AF614F-5BC3-4086-99F5-B87C5847A0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E8AFCB40-A273-AFEE-4B3F-23D054C27E14}"/>
              </a:ext>
            </a:extLst>
          </p:cNvPr>
          <p:cNvGraphicFramePr>
            <a:graphicFrameLocks noGrp="1"/>
          </p:cNvGraphicFramePr>
          <p:nvPr>
            <p:ph idx="1"/>
            <p:extLst>
              <p:ext uri="{D42A27DB-BD31-4B8C-83A1-F6EECF244321}">
                <p14:modId xmlns:p14="http://schemas.microsoft.com/office/powerpoint/2010/main" val="808831765"/>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28254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B5993E2-C02B-4335-ABA5-D8EC46555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0B801A2-5622-4BE8-9AD2-C337A2CD0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BFE46DB-F909-9C8B-7E3E-E887F0E0FE9E}"/>
              </a:ext>
            </a:extLst>
          </p:cNvPr>
          <p:cNvSpPr>
            <a:spLocks noGrp="1"/>
          </p:cNvSpPr>
          <p:nvPr>
            <p:ph type="title"/>
          </p:nvPr>
        </p:nvSpPr>
        <p:spPr>
          <a:xfrm>
            <a:off x="492370" y="516835"/>
            <a:ext cx="3084844" cy="5772840"/>
          </a:xfrm>
        </p:spPr>
        <p:txBody>
          <a:bodyPr anchor="ctr">
            <a:normAutofit/>
          </a:bodyPr>
          <a:lstStyle/>
          <a:p>
            <a:r>
              <a:rPr lang="en-US" sz="3600">
                <a:solidFill>
                  <a:srgbClr val="FFFFFF"/>
                </a:solidFill>
              </a:rPr>
              <a:t>Definition of business-to-business marketing. </a:t>
            </a:r>
          </a:p>
        </p:txBody>
      </p:sp>
      <p:sp>
        <p:nvSpPr>
          <p:cNvPr id="14" name="Rectangle 13">
            <a:extLst>
              <a:ext uri="{FF2B5EF4-FFF2-40B4-BE49-F238E27FC236}">
                <a16:creationId xmlns:a16="http://schemas.microsoft.com/office/drawing/2014/main" id="{B7AF614F-5BC3-4086-99F5-B87C5847A0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32D8D2E9-684B-FE8A-6C08-8A3B7493C57B}"/>
              </a:ext>
            </a:extLst>
          </p:cNvPr>
          <p:cNvGraphicFramePr>
            <a:graphicFrameLocks noGrp="1"/>
          </p:cNvGraphicFramePr>
          <p:nvPr>
            <p:ph idx="1"/>
            <p:extLst>
              <p:ext uri="{D42A27DB-BD31-4B8C-83A1-F6EECF244321}">
                <p14:modId xmlns:p14="http://schemas.microsoft.com/office/powerpoint/2010/main" val="1995561060"/>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6464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B5993E2-C02B-4335-ABA5-D8EC46555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B801A2-5622-4BE8-9AD2-C337A2CD0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B151659-BFDD-DEF7-8D1A-1BD742849DAE}"/>
              </a:ext>
            </a:extLst>
          </p:cNvPr>
          <p:cNvSpPr>
            <a:spLocks noGrp="1"/>
          </p:cNvSpPr>
          <p:nvPr>
            <p:ph type="title"/>
          </p:nvPr>
        </p:nvSpPr>
        <p:spPr>
          <a:xfrm>
            <a:off x="492370" y="516835"/>
            <a:ext cx="3084844" cy="5772840"/>
          </a:xfrm>
        </p:spPr>
        <p:txBody>
          <a:bodyPr anchor="ctr">
            <a:normAutofit/>
          </a:bodyPr>
          <a:lstStyle/>
          <a:p>
            <a:r>
              <a:rPr lang="en-US" sz="3600">
                <a:solidFill>
                  <a:srgbClr val="FFFFFF"/>
                </a:solidFill>
              </a:rPr>
              <a:t>Definition cont.</a:t>
            </a:r>
          </a:p>
        </p:txBody>
      </p:sp>
      <p:sp>
        <p:nvSpPr>
          <p:cNvPr id="13" name="Rectangle 12">
            <a:extLst>
              <a:ext uri="{FF2B5EF4-FFF2-40B4-BE49-F238E27FC236}">
                <a16:creationId xmlns:a16="http://schemas.microsoft.com/office/drawing/2014/main" id="{B7AF614F-5BC3-4086-99F5-B87C5847A0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61B828D1-B7CA-3BEF-FFFC-EA9EB9F42D79}"/>
              </a:ext>
            </a:extLst>
          </p:cNvPr>
          <p:cNvGraphicFramePr>
            <a:graphicFrameLocks noGrp="1"/>
          </p:cNvGraphicFramePr>
          <p:nvPr>
            <p:ph idx="1"/>
            <p:extLst>
              <p:ext uri="{D42A27DB-BD31-4B8C-83A1-F6EECF244321}">
                <p14:modId xmlns:p14="http://schemas.microsoft.com/office/powerpoint/2010/main" val="1750332023"/>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144392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B5993E2-C02B-4335-ABA5-D8EC46555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B801A2-5622-4BE8-9AD2-C337A2CD0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B151659-BFDD-DEF7-8D1A-1BD742849DAE}"/>
              </a:ext>
            </a:extLst>
          </p:cNvPr>
          <p:cNvSpPr>
            <a:spLocks noGrp="1"/>
          </p:cNvSpPr>
          <p:nvPr>
            <p:ph type="title"/>
          </p:nvPr>
        </p:nvSpPr>
        <p:spPr>
          <a:xfrm>
            <a:off x="492370" y="516835"/>
            <a:ext cx="3084844" cy="5772840"/>
          </a:xfrm>
        </p:spPr>
        <p:txBody>
          <a:bodyPr anchor="ctr">
            <a:normAutofit/>
          </a:bodyPr>
          <a:lstStyle/>
          <a:p>
            <a:r>
              <a:rPr lang="en-US" sz="3600">
                <a:solidFill>
                  <a:srgbClr val="FFFFFF"/>
                </a:solidFill>
              </a:rPr>
              <a:t>Definition cont.</a:t>
            </a:r>
          </a:p>
        </p:txBody>
      </p:sp>
      <p:sp>
        <p:nvSpPr>
          <p:cNvPr id="13" name="Rectangle 12">
            <a:extLst>
              <a:ext uri="{FF2B5EF4-FFF2-40B4-BE49-F238E27FC236}">
                <a16:creationId xmlns:a16="http://schemas.microsoft.com/office/drawing/2014/main" id="{B7AF614F-5BC3-4086-99F5-B87C5847A0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61B828D1-B7CA-3BEF-FFFC-EA9EB9F42D79}"/>
              </a:ext>
            </a:extLst>
          </p:cNvPr>
          <p:cNvGraphicFramePr>
            <a:graphicFrameLocks noGrp="1"/>
          </p:cNvGraphicFramePr>
          <p:nvPr>
            <p:ph idx="1"/>
            <p:extLst>
              <p:ext uri="{D42A27DB-BD31-4B8C-83A1-F6EECF244321}">
                <p14:modId xmlns:p14="http://schemas.microsoft.com/office/powerpoint/2010/main" val="447202163"/>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43536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B5993E2-C02B-4335-ABA5-D8EC46555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B801A2-5622-4BE8-9AD2-C337A2CD0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B4D987C-9AAD-6152-06A0-099B1B8B9D7F}"/>
              </a:ext>
            </a:extLst>
          </p:cNvPr>
          <p:cNvSpPr>
            <a:spLocks noGrp="1"/>
          </p:cNvSpPr>
          <p:nvPr>
            <p:ph type="title"/>
          </p:nvPr>
        </p:nvSpPr>
        <p:spPr>
          <a:xfrm>
            <a:off x="492370" y="516835"/>
            <a:ext cx="3084844" cy="5772840"/>
          </a:xfrm>
        </p:spPr>
        <p:txBody>
          <a:bodyPr anchor="ctr">
            <a:normAutofit/>
          </a:bodyPr>
          <a:lstStyle/>
          <a:p>
            <a:r>
              <a:rPr lang="en-US" sz="3600">
                <a:solidFill>
                  <a:srgbClr val="FFFFFF"/>
                </a:solidFill>
              </a:rPr>
              <a:t>Definition cont.</a:t>
            </a:r>
          </a:p>
        </p:txBody>
      </p:sp>
      <p:sp>
        <p:nvSpPr>
          <p:cNvPr id="13" name="Rectangle 12">
            <a:extLst>
              <a:ext uri="{FF2B5EF4-FFF2-40B4-BE49-F238E27FC236}">
                <a16:creationId xmlns:a16="http://schemas.microsoft.com/office/drawing/2014/main" id="{B7AF614F-5BC3-4086-99F5-B87C5847A0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72A6CFA5-C7EB-5B0E-9470-46021A6600F1}"/>
              </a:ext>
            </a:extLst>
          </p:cNvPr>
          <p:cNvGraphicFramePr>
            <a:graphicFrameLocks noGrp="1"/>
          </p:cNvGraphicFramePr>
          <p:nvPr>
            <p:ph idx="1"/>
            <p:extLst>
              <p:ext uri="{D42A27DB-BD31-4B8C-83A1-F6EECF244321}">
                <p14:modId xmlns:p14="http://schemas.microsoft.com/office/powerpoint/2010/main" val="471716594"/>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11733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B5993E2-C02B-4335-ABA5-D8EC46555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B801A2-5622-4BE8-9AD2-C337A2CD0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DA12E351-6EB6-CBD7-7F58-8429EE418011}"/>
              </a:ext>
            </a:extLst>
          </p:cNvPr>
          <p:cNvSpPr>
            <a:spLocks noGrp="1"/>
          </p:cNvSpPr>
          <p:nvPr>
            <p:ph type="title"/>
          </p:nvPr>
        </p:nvSpPr>
        <p:spPr>
          <a:xfrm>
            <a:off x="492370" y="516835"/>
            <a:ext cx="3084844" cy="5772840"/>
          </a:xfrm>
        </p:spPr>
        <p:txBody>
          <a:bodyPr anchor="ctr">
            <a:normAutofit/>
          </a:bodyPr>
          <a:lstStyle/>
          <a:p>
            <a:r>
              <a:rPr lang="en-US" sz="3600">
                <a:solidFill>
                  <a:srgbClr val="FFFFFF"/>
                </a:solidFill>
              </a:rPr>
              <a:t>Difference between business markets and consumer markets</a:t>
            </a:r>
          </a:p>
        </p:txBody>
      </p:sp>
      <p:sp>
        <p:nvSpPr>
          <p:cNvPr id="13" name="Rectangle 12">
            <a:extLst>
              <a:ext uri="{FF2B5EF4-FFF2-40B4-BE49-F238E27FC236}">
                <a16:creationId xmlns:a16="http://schemas.microsoft.com/office/drawing/2014/main" id="{B7AF614F-5BC3-4086-99F5-B87C5847A0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C4929F07-2498-B0AE-5412-A931FCA83FFC}"/>
              </a:ext>
            </a:extLst>
          </p:cNvPr>
          <p:cNvGraphicFramePr>
            <a:graphicFrameLocks noGrp="1"/>
          </p:cNvGraphicFramePr>
          <p:nvPr>
            <p:ph idx="1"/>
            <p:extLst>
              <p:ext uri="{D42A27DB-BD31-4B8C-83A1-F6EECF244321}">
                <p14:modId xmlns:p14="http://schemas.microsoft.com/office/powerpoint/2010/main" val="2670511530"/>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84881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B5993E2-C02B-4335-ABA5-D8EC465551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B801A2-5622-4BE8-9AD2-C337A2CD0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DA12E351-6EB6-CBD7-7F58-8429EE418011}"/>
              </a:ext>
            </a:extLst>
          </p:cNvPr>
          <p:cNvSpPr>
            <a:spLocks noGrp="1"/>
          </p:cNvSpPr>
          <p:nvPr>
            <p:ph type="title"/>
          </p:nvPr>
        </p:nvSpPr>
        <p:spPr>
          <a:xfrm>
            <a:off x="492370" y="516835"/>
            <a:ext cx="3084844" cy="5772840"/>
          </a:xfrm>
        </p:spPr>
        <p:txBody>
          <a:bodyPr anchor="ctr">
            <a:normAutofit/>
          </a:bodyPr>
          <a:lstStyle/>
          <a:p>
            <a:r>
              <a:rPr lang="en-US" sz="3600">
                <a:solidFill>
                  <a:srgbClr val="FFFFFF"/>
                </a:solidFill>
              </a:rPr>
              <a:t>Difference between business markets and consumer markets</a:t>
            </a:r>
          </a:p>
        </p:txBody>
      </p:sp>
      <p:sp>
        <p:nvSpPr>
          <p:cNvPr id="13" name="Rectangle 12">
            <a:extLst>
              <a:ext uri="{FF2B5EF4-FFF2-40B4-BE49-F238E27FC236}">
                <a16:creationId xmlns:a16="http://schemas.microsoft.com/office/drawing/2014/main" id="{B7AF614F-5BC3-4086-99F5-B87C5847A0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C4929F07-2498-B0AE-5412-A931FCA83FFC}"/>
              </a:ext>
            </a:extLst>
          </p:cNvPr>
          <p:cNvGraphicFramePr>
            <a:graphicFrameLocks noGrp="1"/>
          </p:cNvGraphicFramePr>
          <p:nvPr>
            <p:ph idx="1"/>
            <p:extLst>
              <p:ext uri="{D42A27DB-BD31-4B8C-83A1-F6EECF244321}">
                <p14:modId xmlns:p14="http://schemas.microsoft.com/office/powerpoint/2010/main" val="3574522166"/>
              </p:ext>
            </p:extLst>
          </p:nvPr>
        </p:nvGraphicFramePr>
        <p:xfrm>
          <a:off x="4741863" y="639763"/>
          <a:ext cx="6797675"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5398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5148893-3D4A-32F5-5811-3C413641274D}"/>
              </a:ext>
            </a:extLst>
          </p:cNvPr>
          <p:cNvSpPr>
            <a:spLocks noGrp="1"/>
          </p:cNvSpPr>
          <p:nvPr>
            <p:ph type="title"/>
          </p:nvPr>
        </p:nvSpPr>
        <p:spPr>
          <a:xfrm>
            <a:off x="492370" y="605896"/>
            <a:ext cx="3084844" cy="5646208"/>
          </a:xfrm>
        </p:spPr>
        <p:txBody>
          <a:bodyPr anchor="ctr">
            <a:normAutofit/>
          </a:bodyPr>
          <a:lstStyle/>
          <a:p>
            <a:r>
              <a:rPr lang="en-US" sz="3600">
                <a:solidFill>
                  <a:srgbClr val="FFFFFF"/>
                </a:solidFill>
              </a:rPr>
              <a:t>Differences cont.</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5BC5E523-A01B-65BC-EF1C-D99B8E91A0CF}"/>
              </a:ext>
            </a:extLst>
          </p:cNvPr>
          <p:cNvSpPr>
            <a:spLocks noGrp="1"/>
          </p:cNvSpPr>
          <p:nvPr>
            <p:ph idx="1"/>
          </p:nvPr>
        </p:nvSpPr>
        <p:spPr>
          <a:xfrm>
            <a:off x="4742016" y="605896"/>
            <a:ext cx="6413663" cy="5646208"/>
          </a:xfrm>
        </p:spPr>
        <p:txBody>
          <a:bodyPr anchor="ctr">
            <a:normAutofit/>
          </a:bodyPr>
          <a:lstStyle/>
          <a:p>
            <a:r>
              <a:rPr lang="en-US" sz="2800" b="1" dirty="0"/>
              <a:t>4. Geographically concentrated buyers:</a:t>
            </a:r>
            <a:r>
              <a:rPr lang="en-US" sz="2800" dirty="0"/>
              <a:t> Since most of business-to-business firms purchase products for either processing to finished products, most of them are concentrated in major towns or in special zones such as export processing zones and industrial parks.  </a:t>
            </a:r>
          </a:p>
          <a:p>
            <a:r>
              <a:rPr lang="en-US" sz="2800" b="1" dirty="0"/>
              <a:t>5. Close supplier consumer relationship: </a:t>
            </a:r>
            <a:r>
              <a:rPr lang="en-US" sz="2800" dirty="0"/>
              <a:t>this is arrived at due to large volume purchases, large sums of money Involved in their transactions, and the fact that customers are few. </a:t>
            </a:r>
          </a:p>
          <a:p>
            <a:endParaRPr lang="en-US" dirty="0"/>
          </a:p>
        </p:txBody>
      </p:sp>
    </p:spTree>
    <p:extLst>
      <p:ext uri="{BB962C8B-B14F-4D97-AF65-F5344CB8AC3E}">
        <p14:creationId xmlns:p14="http://schemas.microsoft.com/office/powerpoint/2010/main" val="29169118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5148893-3D4A-32F5-5811-3C413641274D}"/>
              </a:ext>
            </a:extLst>
          </p:cNvPr>
          <p:cNvSpPr>
            <a:spLocks noGrp="1"/>
          </p:cNvSpPr>
          <p:nvPr>
            <p:ph type="title"/>
          </p:nvPr>
        </p:nvSpPr>
        <p:spPr>
          <a:xfrm>
            <a:off x="492370" y="605896"/>
            <a:ext cx="3084844" cy="5646208"/>
          </a:xfrm>
        </p:spPr>
        <p:txBody>
          <a:bodyPr anchor="ctr">
            <a:normAutofit/>
          </a:bodyPr>
          <a:lstStyle/>
          <a:p>
            <a:r>
              <a:rPr lang="en-US" sz="3600">
                <a:solidFill>
                  <a:srgbClr val="FFFFFF"/>
                </a:solidFill>
              </a:rPr>
              <a:t>Differences cont.</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5BC5E523-A01B-65BC-EF1C-D99B8E91A0CF}"/>
              </a:ext>
            </a:extLst>
          </p:cNvPr>
          <p:cNvSpPr>
            <a:spLocks noGrp="1"/>
          </p:cNvSpPr>
          <p:nvPr>
            <p:ph idx="1"/>
          </p:nvPr>
        </p:nvSpPr>
        <p:spPr>
          <a:xfrm>
            <a:off x="4742016" y="605896"/>
            <a:ext cx="6413663" cy="5646208"/>
          </a:xfrm>
        </p:spPr>
        <p:txBody>
          <a:bodyPr anchor="ctr">
            <a:normAutofit/>
          </a:bodyPr>
          <a:lstStyle/>
          <a:p>
            <a:r>
              <a:rPr lang="en-US" sz="2800" b="1" dirty="0"/>
              <a:t>6. More direct channels of distribution: </a:t>
            </a:r>
            <a:r>
              <a:rPr lang="en-US" sz="2800" dirty="0"/>
              <a:t>the business-to-business marketer often sells his products or services directly to the customers. </a:t>
            </a:r>
          </a:p>
          <a:p>
            <a:r>
              <a:rPr lang="en-US" sz="2800" b="1" dirty="0">
                <a:effectLst/>
                <a:latin typeface="Times New Roman" panose="02020603050405020304" pitchFamily="18" charset="0"/>
                <a:ea typeface="SimSun" panose="02010600030101010101" pitchFamily="2" charset="-122"/>
              </a:rPr>
              <a:t>7. Professional buying:</a:t>
            </a:r>
            <a:r>
              <a:rPr lang="en-US" sz="2800" dirty="0">
                <a:effectLst/>
                <a:latin typeface="Times New Roman" panose="02020603050405020304" pitchFamily="18" charset="0"/>
                <a:ea typeface="SimSun" panose="02010600030101010101" pitchFamily="2" charset="-122"/>
              </a:rPr>
              <a:t> purchase in business markets is often done by trained professional such as procurement officers, or supply chain managers. </a:t>
            </a:r>
            <a:endParaRPr lang="en-US" sz="2800" dirty="0"/>
          </a:p>
          <a:p>
            <a:endParaRPr lang="en-US" dirty="0"/>
          </a:p>
        </p:txBody>
      </p:sp>
    </p:spTree>
    <p:extLst>
      <p:ext uri="{BB962C8B-B14F-4D97-AF65-F5344CB8AC3E}">
        <p14:creationId xmlns:p14="http://schemas.microsoft.com/office/powerpoint/2010/main" val="648224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F2AAF78-43FA-FE88-AA08-4993C7100565}"/>
              </a:ext>
            </a:extLst>
          </p:cNvPr>
          <p:cNvSpPr>
            <a:spLocks noGrp="1"/>
          </p:cNvSpPr>
          <p:nvPr>
            <p:ph type="title"/>
          </p:nvPr>
        </p:nvSpPr>
        <p:spPr>
          <a:xfrm>
            <a:off x="492370" y="605896"/>
            <a:ext cx="3084844" cy="5646208"/>
          </a:xfrm>
        </p:spPr>
        <p:txBody>
          <a:bodyPr anchor="ctr">
            <a:normAutofit/>
          </a:bodyPr>
          <a:lstStyle/>
          <a:p>
            <a:r>
              <a:rPr lang="en-US" sz="3600">
                <a:solidFill>
                  <a:srgbClr val="FFFFFF"/>
                </a:solidFill>
              </a:rPr>
              <a:t>Differences cont.</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6C2E09F1-39AD-D4C7-AAE8-469BBDFA9228}"/>
              </a:ext>
            </a:extLst>
          </p:cNvPr>
          <p:cNvSpPr>
            <a:spLocks noGrp="1"/>
          </p:cNvSpPr>
          <p:nvPr>
            <p:ph idx="1"/>
          </p:nvPr>
        </p:nvSpPr>
        <p:spPr>
          <a:xfrm>
            <a:off x="4742016" y="605896"/>
            <a:ext cx="6413663" cy="5646208"/>
          </a:xfrm>
        </p:spPr>
        <p:txBody>
          <a:bodyPr anchor="ctr">
            <a:normAutofit/>
          </a:bodyPr>
          <a:lstStyle/>
          <a:p>
            <a:r>
              <a:rPr lang="en-US" sz="3200" b="1" dirty="0">
                <a:effectLst/>
                <a:latin typeface="Times New Roman" panose="02020603050405020304" pitchFamily="18" charset="0"/>
                <a:ea typeface="SimSun" panose="02010600030101010101" pitchFamily="2" charset="-122"/>
              </a:rPr>
              <a:t>8. Multiple buying influences:</a:t>
            </a:r>
            <a:r>
              <a:rPr lang="en-US" sz="3200" dirty="0">
                <a:effectLst/>
                <a:latin typeface="Times New Roman" panose="02020603050405020304" pitchFamily="18" charset="0"/>
                <a:ea typeface="SimSun" panose="02010600030101010101" pitchFamily="2" charset="-122"/>
              </a:rPr>
              <a:t> unlike consumer markets there are multiples stakeholders involved in purchase of business-to-business products. </a:t>
            </a:r>
          </a:p>
          <a:p>
            <a:r>
              <a:rPr lang="en-US" sz="3200" b="1" dirty="0">
                <a:effectLst/>
                <a:latin typeface="Times New Roman" panose="02020603050405020304" pitchFamily="18" charset="0"/>
                <a:ea typeface="SimSun" panose="02010600030101010101" pitchFamily="2" charset="-122"/>
              </a:rPr>
              <a:t>9. Complex negotiations:</a:t>
            </a:r>
            <a:r>
              <a:rPr lang="en-US" sz="3200" dirty="0">
                <a:effectLst/>
                <a:latin typeface="Times New Roman" panose="02020603050405020304" pitchFamily="18" charset="0"/>
                <a:ea typeface="SimSun" panose="02010600030101010101" pitchFamily="2" charset="-122"/>
              </a:rPr>
              <a:t> the mere fact that multiple players are involved in business-to-business purchase decision implies that more complex negotiations will take place in the process. </a:t>
            </a:r>
          </a:p>
        </p:txBody>
      </p:sp>
    </p:spTree>
    <p:extLst>
      <p:ext uri="{BB962C8B-B14F-4D97-AF65-F5344CB8AC3E}">
        <p14:creationId xmlns:p14="http://schemas.microsoft.com/office/powerpoint/2010/main" val="35713498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F2AAF78-43FA-FE88-AA08-4993C7100565}"/>
              </a:ext>
            </a:extLst>
          </p:cNvPr>
          <p:cNvSpPr>
            <a:spLocks noGrp="1"/>
          </p:cNvSpPr>
          <p:nvPr>
            <p:ph type="title"/>
          </p:nvPr>
        </p:nvSpPr>
        <p:spPr>
          <a:xfrm>
            <a:off x="492370" y="605896"/>
            <a:ext cx="3084844" cy="5646208"/>
          </a:xfrm>
        </p:spPr>
        <p:txBody>
          <a:bodyPr anchor="ctr">
            <a:normAutofit/>
          </a:bodyPr>
          <a:lstStyle/>
          <a:p>
            <a:r>
              <a:rPr lang="en-US" sz="3600">
                <a:solidFill>
                  <a:srgbClr val="FFFFFF"/>
                </a:solidFill>
              </a:rPr>
              <a:t>Differences cont.</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6C2E09F1-39AD-D4C7-AAE8-469BBDFA9228}"/>
              </a:ext>
            </a:extLst>
          </p:cNvPr>
          <p:cNvSpPr>
            <a:spLocks noGrp="1"/>
          </p:cNvSpPr>
          <p:nvPr>
            <p:ph idx="1"/>
          </p:nvPr>
        </p:nvSpPr>
        <p:spPr>
          <a:xfrm>
            <a:off x="4742016" y="605896"/>
            <a:ext cx="6413663" cy="5646208"/>
          </a:xfrm>
        </p:spPr>
        <p:txBody>
          <a:bodyPr anchor="ctr">
            <a:normAutofit/>
          </a:bodyPr>
          <a:lstStyle/>
          <a:p>
            <a:r>
              <a:rPr lang="en-US" sz="2800" b="1" dirty="0">
                <a:effectLst/>
                <a:latin typeface="Times New Roman" panose="02020603050405020304" pitchFamily="18" charset="0"/>
                <a:ea typeface="SimSun" panose="02010600030101010101" pitchFamily="2" charset="-122"/>
              </a:rPr>
              <a:t>10. Reciprocity:</a:t>
            </a:r>
            <a:r>
              <a:rPr lang="en-US" sz="2800" dirty="0">
                <a:effectLst/>
                <a:latin typeface="Times New Roman" panose="02020603050405020304" pitchFamily="18" charset="0"/>
                <a:ea typeface="SimSun" panose="02010600030101010101" pitchFamily="2" charset="-122"/>
              </a:rPr>
              <a:t> this is one of the controversial practices in the business-to-business markets and is often questioned by competition authorities. </a:t>
            </a:r>
          </a:p>
          <a:p>
            <a:r>
              <a:rPr lang="en-US" sz="2800" b="1" dirty="0">
                <a:effectLst/>
                <a:latin typeface="Times New Roman" panose="02020603050405020304" pitchFamily="18" charset="0"/>
                <a:ea typeface="SimSun" panose="02010600030101010101" pitchFamily="2" charset="-122"/>
              </a:rPr>
              <a:t>11. Leasing:</a:t>
            </a:r>
            <a:r>
              <a:rPr lang="en-US" sz="2800" dirty="0">
                <a:effectLst/>
                <a:latin typeface="Times New Roman" panose="02020603050405020304" pitchFamily="18" charset="0"/>
                <a:ea typeface="SimSun" panose="02010600030101010101" pitchFamily="2" charset="-122"/>
              </a:rPr>
              <a:t> this is another common practice in business markets. The business buyer often prefer leasing rather than buy the product. </a:t>
            </a:r>
          </a:p>
          <a:p>
            <a:r>
              <a:rPr lang="en-US" sz="2800" dirty="0">
                <a:latin typeface="Times New Roman" panose="02020603050405020304" pitchFamily="18" charset="0"/>
                <a:ea typeface="SimSun" panose="02010600030101010101" pitchFamily="2" charset="-122"/>
              </a:rPr>
              <a:t>12. </a:t>
            </a:r>
            <a:r>
              <a:rPr lang="en-US" sz="2800" b="1" dirty="0">
                <a:effectLst/>
                <a:latin typeface="Times New Roman" panose="02020603050405020304" pitchFamily="18" charset="0"/>
                <a:ea typeface="SimSun" panose="02010600030101010101" pitchFamily="2" charset="-122"/>
              </a:rPr>
              <a:t>Emphasis on personal selling: </a:t>
            </a:r>
            <a:r>
              <a:rPr lang="en-US" sz="2800" dirty="0">
                <a:effectLst/>
                <a:latin typeface="Times New Roman" panose="02020603050405020304" pitchFamily="18" charset="0"/>
                <a:ea typeface="SimSun" panose="02010600030101010101" pitchFamily="2" charset="-122"/>
              </a:rPr>
              <a:t>this is the last feature of business marketing to be considered here. </a:t>
            </a:r>
            <a:endParaRPr lang="en-US" sz="2800" dirty="0"/>
          </a:p>
        </p:txBody>
      </p:sp>
    </p:spTree>
    <p:extLst>
      <p:ext uri="{BB962C8B-B14F-4D97-AF65-F5344CB8AC3E}">
        <p14:creationId xmlns:p14="http://schemas.microsoft.com/office/powerpoint/2010/main" val="8084851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230A27-1553-42F8-99D7-829868E137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72232D-B4D6-429F-B3D1-2D9891B85E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2"/>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FB3A6D-9FDA-7224-9657-43E9A5A56DD9}"/>
              </a:ext>
            </a:extLst>
          </p:cNvPr>
          <p:cNvSpPr>
            <a:spLocks noGrp="1"/>
          </p:cNvSpPr>
          <p:nvPr>
            <p:ph type="title"/>
          </p:nvPr>
        </p:nvSpPr>
        <p:spPr>
          <a:xfrm>
            <a:off x="965030" y="963997"/>
            <a:ext cx="3254691" cy="4938361"/>
          </a:xfrm>
        </p:spPr>
        <p:txBody>
          <a:bodyPr anchor="ctr">
            <a:normAutofit/>
          </a:bodyPr>
          <a:lstStyle/>
          <a:p>
            <a:pPr algn="r"/>
            <a:r>
              <a:rPr lang="en-US" sz="4400"/>
              <a:t>Business to business customers</a:t>
            </a:r>
          </a:p>
        </p:txBody>
      </p:sp>
      <p:cxnSp>
        <p:nvCxnSpPr>
          <p:cNvPr id="12" name="Straight Connector 11">
            <a:extLst>
              <a:ext uri="{FF2B5EF4-FFF2-40B4-BE49-F238E27FC236}">
                <a16:creationId xmlns:a16="http://schemas.microsoft.com/office/drawing/2014/main" id="{02CC3441-26B3-4381-B3DF-8AE3C288BC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251" y="2057399"/>
            <a:ext cx="0" cy="27432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C219836-8716-E245-B4F6-F5C4D295E444}"/>
              </a:ext>
            </a:extLst>
          </p:cNvPr>
          <p:cNvSpPr>
            <a:spLocks noGrp="1"/>
          </p:cNvSpPr>
          <p:nvPr>
            <p:ph idx="1"/>
          </p:nvPr>
        </p:nvSpPr>
        <p:spPr>
          <a:xfrm>
            <a:off x="5134882" y="963507"/>
            <a:ext cx="6135097" cy="4938851"/>
          </a:xfrm>
        </p:spPr>
        <p:txBody>
          <a:bodyPr anchor="ctr">
            <a:normAutofit lnSpcReduction="10000"/>
          </a:bodyPr>
          <a:lstStyle/>
          <a:p>
            <a:r>
              <a:rPr lang="en-US" sz="2800" dirty="0"/>
              <a:t>1. </a:t>
            </a:r>
            <a:r>
              <a:rPr lang="en-US" sz="2800" b="1" dirty="0"/>
              <a:t>Public sector </a:t>
            </a:r>
            <a:r>
              <a:rPr lang="en-US" sz="2800" dirty="0"/>
              <a:t>will constitute all government buying agencies. This is by far the largest industrial customer and the most profitable.</a:t>
            </a:r>
          </a:p>
          <a:p>
            <a:r>
              <a:rPr lang="en-US" sz="2800" kern="0" dirty="0">
                <a:effectLst/>
                <a:latin typeface="Times New Roman" panose="02020603050405020304" pitchFamily="18" charset="0"/>
                <a:ea typeface="SimSun" panose="02010600030101010101" pitchFamily="2" charset="-122"/>
              </a:rPr>
              <a:t>2. </a:t>
            </a:r>
            <a:r>
              <a:rPr lang="en-US" sz="2800" b="1" kern="0" dirty="0">
                <a:effectLst/>
                <a:latin typeface="Times New Roman" panose="02020603050405020304" pitchFamily="18" charset="0"/>
                <a:ea typeface="SimSun" panose="02010600030101010101" pitchFamily="2" charset="-122"/>
              </a:rPr>
              <a:t>Private sector </a:t>
            </a:r>
            <a:r>
              <a:rPr lang="en-US" sz="2800" kern="0" dirty="0">
                <a:effectLst/>
                <a:latin typeface="Times New Roman" panose="02020603050405020304" pitchFamily="18" charset="0"/>
                <a:ea typeface="SimSun" panose="02010600030101010101" pitchFamily="2" charset="-122"/>
              </a:rPr>
              <a:t>will constitute large and small corporates that buy goods for either manufacturing, reselling or final consumption. </a:t>
            </a:r>
            <a:r>
              <a:rPr lang="en-US" sz="2800" dirty="0"/>
              <a:t> </a:t>
            </a:r>
          </a:p>
          <a:p>
            <a:r>
              <a:rPr lang="en-US" sz="2800" dirty="0"/>
              <a:t>3.</a:t>
            </a:r>
            <a:r>
              <a:rPr lang="en-US" sz="2800" b="1" dirty="0"/>
              <a:t> </a:t>
            </a:r>
            <a:r>
              <a:rPr lang="en-US" sz="2800" b="1" kern="0" dirty="0">
                <a:effectLst/>
                <a:latin typeface="Times New Roman" panose="02020603050405020304" pitchFamily="18" charset="0"/>
                <a:ea typeface="SimSun" panose="02010600030101010101" pitchFamily="2" charset="-122"/>
              </a:rPr>
              <a:t>Cooperatives </a:t>
            </a:r>
            <a:r>
              <a:rPr lang="en-US" sz="2800" kern="0" dirty="0">
                <a:effectLst/>
                <a:latin typeface="Times New Roman" panose="02020603050405020304" pitchFamily="18" charset="0"/>
                <a:ea typeface="SimSun" panose="02010600030101010101" pitchFamily="2" charset="-122"/>
              </a:rPr>
              <a:t> This will constitute producer cooperatives, consumer cooperatives and savings and credit cooperatives among others. </a:t>
            </a:r>
          </a:p>
          <a:p>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p>
            <a:endParaRPr lang="en-US" sz="1800" dirty="0"/>
          </a:p>
        </p:txBody>
      </p:sp>
    </p:spTree>
    <p:extLst>
      <p:ext uri="{BB962C8B-B14F-4D97-AF65-F5344CB8AC3E}">
        <p14:creationId xmlns:p14="http://schemas.microsoft.com/office/powerpoint/2010/main" val="15592747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230A27-1553-42F8-99D7-829868E137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72232D-B4D6-429F-B3D1-2D9891B85E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2"/>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FB3A6D-9FDA-7224-9657-43E9A5A56DD9}"/>
              </a:ext>
            </a:extLst>
          </p:cNvPr>
          <p:cNvSpPr>
            <a:spLocks noGrp="1"/>
          </p:cNvSpPr>
          <p:nvPr>
            <p:ph type="title"/>
          </p:nvPr>
        </p:nvSpPr>
        <p:spPr>
          <a:xfrm>
            <a:off x="965030" y="963997"/>
            <a:ext cx="3254691" cy="4938361"/>
          </a:xfrm>
        </p:spPr>
        <p:txBody>
          <a:bodyPr anchor="ctr">
            <a:normAutofit/>
          </a:bodyPr>
          <a:lstStyle/>
          <a:p>
            <a:pPr algn="r"/>
            <a:r>
              <a:rPr lang="en-US" sz="4400"/>
              <a:t>Business to business customers</a:t>
            </a:r>
          </a:p>
        </p:txBody>
      </p:sp>
      <p:cxnSp>
        <p:nvCxnSpPr>
          <p:cNvPr id="12" name="Straight Connector 11">
            <a:extLst>
              <a:ext uri="{FF2B5EF4-FFF2-40B4-BE49-F238E27FC236}">
                <a16:creationId xmlns:a16="http://schemas.microsoft.com/office/drawing/2014/main" id="{02CC3441-26B3-4381-B3DF-8AE3C288BC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251" y="2057399"/>
            <a:ext cx="0" cy="27432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C219836-8716-E245-B4F6-F5C4D295E444}"/>
              </a:ext>
            </a:extLst>
          </p:cNvPr>
          <p:cNvSpPr>
            <a:spLocks noGrp="1"/>
          </p:cNvSpPr>
          <p:nvPr>
            <p:ph idx="1"/>
          </p:nvPr>
        </p:nvSpPr>
        <p:spPr>
          <a:xfrm>
            <a:off x="5134882" y="963507"/>
            <a:ext cx="6135097" cy="4938851"/>
          </a:xfrm>
        </p:spPr>
        <p:txBody>
          <a:bodyPr anchor="ctr">
            <a:normAutofit/>
          </a:bodyPr>
          <a:lstStyle/>
          <a:p>
            <a:r>
              <a:rPr lang="en-US" sz="2800" b="1" kern="0" dirty="0">
                <a:latin typeface="Times New Roman" panose="02020603050405020304" pitchFamily="18" charset="0"/>
                <a:ea typeface="SimSun" panose="02010600030101010101" pitchFamily="2" charset="-122"/>
                <a:cs typeface="Times New Roman" panose="02020603050405020304" pitchFamily="18" charset="0"/>
              </a:rPr>
              <a:t>4. J</a:t>
            </a:r>
            <a:r>
              <a:rPr lang="en-US" sz="2800" b="1" kern="0" dirty="0">
                <a:effectLst/>
                <a:latin typeface="Times New Roman" panose="02020603050405020304" pitchFamily="18" charset="0"/>
                <a:ea typeface="SimSun" panose="02010600030101010101" pitchFamily="2" charset="-122"/>
                <a:cs typeface="Times New Roman" panose="02020603050405020304" pitchFamily="18" charset="0"/>
              </a:rPr>
              <a:t>oint sectors </a:t>
            </a:r>
            <a:r>
              <a:rPr lang="en-US" sz="2800" kern="0" dirty="0">
                <a:effectLst/>
                <a:latin typeface="Times New Roman" panose="02020603050405020304" pitchFamily="18" charset="0"/>
                <a:ea typeface="SimSun" panose="02010600030101010101" pitchFamily="2" charset="-122"/>
                <a:cs typeface="Times New Roman" panose="02020603050405020304" pitchFamily="18" charset="0"/>
              </a:rPr>
              <a:t>constitute of those firms that are partially owed by the public and private sectors. these include some parastatals and companies that supply mainly services for public consumption.</a:t>
            </a:r>
          </a:p>
          <a:p>
            <a:r>
              <a:rPr lang="en-US" sz="2800" kern="0" dirty="0">
                <a:latin typeface="Times New Roman" panose="02020603050405020304" pitchFamily="18" charset="0"/>
                <a:ea typeface="SimSun" panose="02010600030101010101" pitchFamily="2" charset="-122"/>
                <a:cs typeface="Times New Roman" panose="02020603050405020304" pitchFamily="18" charset="0"/>
              </a:rPr>
              <a:t>5. </a:t>
            </a:r>
            <a:r>
              <a:rPr lang="en-US" sz="2800" b="1" kern="0" dirty="0">
                <a:effectLst/>
                <a:latin typeface="Times New Roman" panose="02020603050405020304" pitchFamily="18" charset="0"/>
                <a:ea typeface="SimSun" panose="02010600030101010101" pitchFamily="2" charset="-122"/>
              </a:rPr>
              <a:t>The non-governmental organizations </a:t>
            </a:r>
            <a:r>
              <a:rPr lang="en-US" sz="2800" kern="0" dirty="0">
                <a:effectLst/>
                <a:latin typeface="Times New Roman" panose="02020603050405020304" pitchFamily="18" charset="0"/>
                <a:ea typeface="SimSun" panose="02010600030101010101" pitchFamily="2" charset="-122"/>
              </a:rPr>
              <a:t>constitute both local and international organizations that buy goods and services  for their own consumption or for distribution to various beneficiaries</a:t>
            </a:r>
            <a:r>
              <a:rPr lang="en-US" sz="1800" kern="0" dirty="0">
                <a:effectLst/>
                <a:latin typeface="Times New Roman" panose="02020603050405020304" pitchFamily="18" charset="0"/>
                <a:ea typeface="SimSun" panose="02010600030101010101" pitchFamily="2" charset="-122"/>
              </a:rPr>
              <a:t>.</a:t>
            </a:r>
            <a:endParaRPr lang="en-US" sz="1800" kern="100" dirty="0">
              <a:effectLst/>
              <a:latin typeface="Calibri" panose="020F0502020204030204" pitchFamily="34" charset="0"/>
              <a:ea typeface="SimSun" panose="02010600030101010101" pitchFamily="2" charset="-122"/>
              <a:cs typeface="Times New Roman" panose="02020603050405020304" pitchFamily="18" charset="0"/>
            </a:endParaRPr>
          </a:p>
          <a:p>
            <a:endParaRPr lang="en-US" sz="1800" dirty="0"/>
          </a:p>
        </p:txBody>
      </p:sp>
    </p:spTree>
    <p:extLst>
      <p:ext uri="{BB962C8B-B14F-4D97-AF65-F5344CB8AC3E}">
        <p14:creationId xmlns:p14="http://schemas.microsoft.com/office/powerpoint/2010/main" val="5036289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2ABB703-2B0E-4C3B-B4A2-F3973548E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A08A32-041F-1B36-81B6-679A29D0DCC9}"/>
              </a:ext>
            </a:extLst>
          </p:cNvPr>
          <p:cNvSpPr>
            <a:spLocks noGrp="1"/>
          </p:cNvSpPr>
          <p:nvPr>
            <p:ph type="title"/>
          </p:nvPr>
        </p:nvSpPr>
        <p:spPr>
          <a:xfrm>
            <a:off x="6411685" y="634946"/>
            <a:ext cx="5127171" cy="1450757"/>
          </a:xfrm>
        </p:spPr>
        <p:txBody>
          <a:bodyPr>
            <a:normAutofit/>
          </a:bodyPr>
          <a:lstStyle/>
          <a:p>
            <a:r>
              <a:rPr lang="en-US" sz="4400" dirty="0"/>
              <a:t>Areas of Business-to-Business Marketing</a:t>
            </a:r>
          </a:p>
        </p:txBody>
      </p:sp>
      <p:pic>
        <p:nvPicPr>
          <p:cNvPr id="7" name="Graphic 6" descr="Briefcase">
            <a:extLst>
              <a:ext uri="{FF2B5EF4-FFF2-40B4-BE49-F238E27FC236}">
                <a16:creationId xmlns:a16="http://schemas.microsoft.com/office/drawing/2014/main" id="{3EB86168-36F6-3A97-4786-2FC32C9B47F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5132" y="645106"/>
            <a:ext cx="5247747" cy="5247747"/>
          </a:xfrm>
          <a:prstGeom prst="rect">
            <a:avLst/>
          </a:prstGeom>
        </p:spPr>
      </p:pic>
      <p:cxnSp>
        <p:nvCxnSpPr>
          <p:cNvPr id="12" name="Straight Connector 11">
            <a:extLst>
              <a:ext uri="{FF2B5EF4-FFF2-40B4-BE49-F238E27FC236}">
                <a16:creationId xmlns:a16="http://schemas.microsoft.com/office/drawing/2014/main" id="{9C21570E-E159-49A6-9891-FA397B7A92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253C99B-FE4D-5666-4129-7F381906775B}"/>
              </a:ext>
            </a:extLst>
          </p:cNvPr>
          <p:cNvSpPr>
            <a:spLocks noGrp="1"/>
          </p:cNvSpPr>
          <p:nvPr>
            <p:ph idx="1"/>
          </p:nvPr>
        </p:nvSpPr>
        <p:spPr>
          <a:xfrm>
            <a:off x="6411684" y="2198914"/>
            <a:ext cx="5127172" cy="3670180"/>
          </a:xfrm>
        </p:spPr>
        <p:txBody>
          <a:bodyPr>
            <a:normAutofit/>
          </a:bodyPr>
          <a:lstStyle/>
          <a:p>
            <a:r>
              <a:rPr lang="en-US" sz="3200" dirty="0"/>
              <a:t>There are 4 major areas</a:t>
            </a:r>
          </a:p>
          <a:p>
            <a:pPr marL="457200" indent="-457200">
              <a:buFont typeface="+mj-lt"/>
              <a:buAutoNum type="arabicPeriod"/>
            </a:pPr>
            <a:r>
              <a:rPr lang="en-US" sz="3200" dirty="0"/>
              <a:t> Production goods</a:t>
            </a:r>
          </a:p>
          <a:p>
            <a:pPr marL="457200" indent="-457200">
              <a:buFont typeface="+mj-lt"/>
              <a:buAutoNum type="arabicPeriod"/>
            </a:pPr>
            <a:r>
              <a:rPr lang="en-US" sz="3200" dirty="0"/>
              <a:t>Capital goods, </a:t>
            </a:r>
          </a:p>
          <a:p>
            <a:pPr marL="457200" indent="-457200">
              <a:buFont typeface="+mj-lt"/>
              <a:buAutoNum type="arabicPeriod"/>
            </a:pPr>
            <a:r>
              <a:rPr lang="en-US" sz="3200" dirty="0"/>
              <a:t>System technologies </a:t>
            </a:r>
          </a:p>
          <a:p>
            <a:pPr marL="457200" indent="-457200">
              <a:buFont typeface="+mj-lt"/>
              <a:buAutoNum type="arabicPeriod"/>
            </a:pPr>
            <a:r>
              <a:rPr lang="en-US" sz="3200" dirty="0"/>
              <a:t>Services.</a:t>
            </a:r>
          </a:p>
        </p:txBody>
      </p:sp>
      <p:sp>
        <p:nvSpPr>
          <p:cNvPr id="14" name="Rectangle 13">
            <a:extLst>
              <a:ext uri="{FF2B5EF4-FFF2-40B4-BE49-F238E27FC236}">
                <a16:creationId xmlns:a16="http://schemas.microsoft.com/office/drawing/2014/main" id="{E95DA498-D9A2-4DA9-B9DA-B3776E08C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a:extLst>
              <a:ext uri="{FF2B5EF4-FFF2-40B4-BE49-F238E27FC236}">
                <a16:creationId xmlns:a16="http://schemas.microsoft.com/office/drawing/2014/main" id="{82A73093-4B9D-420D-B17E-52293703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161548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F8370-53F7-9192-5A18-8094F3FD268B}"/>
              </a:ext>
            </a:extLst>
          </p:cNvPr>
          <p:cNvSpPr>
            <a:spLocks noGrp="1"/>
          </p:cNvSpPr>
          <p:nvPr>
            <p:ph type="title"/>
          </p:nvPr>
        </p:nvSpPr>
        <p:spPr/>
        <p:txBody>
          <a:bodyPr/>
          <a:lstStyle/>
          <a:p>
            <a:r>
              <a:rPr lang="en-US" dirty="0"/>
              <a:t>Marketing of production goods </a:t>
            </a:r>
          </a:p>
        </p:txBody>
      </p:sp>
      <p:graphicFrame>
        <p:nvGraphicFramePr>
          <p:cNvPr id="4" name="Content Placeholder 3">
            <a:extLst>
              <a:ext uri="{FF2B5EF4-FFF2-40B4-BE49-F238E27FC236}">
                <a16:creationId xmlns:a16="http://schemas.microsoft.com/office/drawing/2014/main" id="{031255F0-9F2C-47E6-A8D4-BAFE947150A2}"/>
              </a:ext>
            </a:extLst>
          </p:cNvPr>
          <p:cNvGraphicFramePr>
            <a:graphicFrameLocks noGrp="1"/>
          </p:cNvGraphicFramePr>
          <p:nvPr>
            <p:ph idx="1"/>
            <p:extLst>
              <p:ext uri="{D42A27DB-BD31-4B8C-83A1-F6EECF244321}">
                <p14:modId xmlns:p14="http://schemas.microsoft.com/office/powerpoint/2010/main" val="3840394615"/>
              </p:ext>
            </p:extLst>
          </p:nvPr>
        </p:nvGraphicFramePr>
        <p:xfrm>
          <a:off x="1096963" y="1913206"/>
          <a:ext cx="10058400" cy="4952545"/>
        </p:xfrm>
        <a:graphic>
          <a:graphicData uri="http://schemas.openxmlformats.org/drawingml/2006/table">
            <a:tbl>
              <a:tblPr firstRow="1" firstCol="1" bandRow="1">
                <a:tableStyleId>{5C22544A-7EE6-4342-B048-85BDC9FD1C3A}</a:tableStyleId>
              </a:tblPr>
              <a:tblGrid>
                <a:gridCol w="2317919">
                  <a:extLst>
                    <a:ext uri="{9D8B030D-6E8A-4147-A177-3AD203B41FA5}">
                      <a16:colId xmlns:a16="http://schemas.microsoft.com/office/drawing/2014/main" val="1396845942"/>
                    </a:ext>
                  </a:extLst>
                </a:gridCol>
                <a:gridCol w="3774667">
                  <a:extLst>
                    <a:ext uri="{9D8B030D-6E8A-4147-A177-3AD203B41FA5}">
                      <a16:colId xmlns:a16="http://schemas.microsoft.com/office/drawing/2014/main" val="2926612562"/>
                    </a:ext>
                  </a:extLst>
                </a:gridCol>
                <a:gridCol w="3965814">
                  <a:extLst>
                    <a:ext uri="{9D8B030D-6E8A-4147-A177-3AD203B41FA5}">
                      <a16:colId xmlns:a16="http://schemas.microsoft.com/office/drawing/2014/main" val="1929638383"/>
                    </a:ext>
                  </a:extLst>
                </a:gridCol>
              </a:tblGrid>
              <a:tr h="323549">
                <a:tc>
                  <a:txBody>
                    <a:bodyPr/>
                    <a:lstStyle/>
                    <a:p>
                      <a:pPr marL="0" marR="0" algn="just">
                        <a:lnSpc>
                          <a:spcPct val="115000"/>
                        </a:lnSpc>
                        <a:spcBef>
                          <a:spcPts val="0"/>
                        </a:spcBef>
                        <a:spcAft>
                          <a:spcPts val="600"/>
                        </a:spcAft>
                      </a:pPr>
                      <a:r>
                        <a:rPr lang="en-US" sz="2400" kern="100">
                          <a:effectLst/>
                        </a:rPr>
                        <a:t>Category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400" kern="100">
                          <a:effectLst/>
                        </a:rPr>
                        <a:t>Explanation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400" kern="100">
                          <a:effectLst/>
                        </a:rPr>
                        <a:t>Examples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513936627"/>
                  </a:ext>
                </a:extLst>
              </a:tr>
              <a:tr h="323549">
                <a:tc>
                  <a:txBody>
                    <a:bodyPr/>
                    <a:lstStyle/>
                    <a:p>
                      <a:pPr marL="0" marR="0" algn="just">
                        <a:lnSpc>
                          <a:spcPct val="115000"/>
                        </a:lnSpc>
                        <a:spcBef>
                          <a:spcPts val="0"/>
                        </a:spcBef>
                        <a:spcAft>
                          <a:spcPts val="600"/>
                        </a:spcAft>
                      </a:pPr>
                      <a:r>
                        <a:rPr lang="en-US" sz="2400" kern="100">
                          <a:effectLst/>
                        </a:rPr>
                        <a:t>Raw materials </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400" kern="100">
                          <a:effectLst/>
                        </a:rPr>
                        <a:t>Acts as the output of the primary sector</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400" kern="100">
                          <a:effectLst/>
                        </a:rPr>
                        <a:t>Agricultural products, minerals, oil gas etc.</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977457798"/>
                  </a:ext>
                </a:extLst>
              </a:tr>
              <a:tr h="667228">
                <a:tc>
                  <a:txBody>
                    <a:bodyPr/>
                    <a:lstStyle/>
                    <a:p>
                      <a:pPr marL="0" marR="0" algn="just">
                        <a:lnSpc>
                          <a:spcPct val="115000"/>
                        </a:lnSpc>
                        <a:spcBef>
                          <a:spcPts val="0"/>
                        </a:spcBef>
                        <a:spcAft>
                          <a:spcPts val="600"/>
                        </a:spcAft>
                      </a:pPr>
                      <a:r>
                        <a:rPr lang="en-US" sz="2400" kern="100">
                          <a:effectLst/>
                        </a:rPr>
                        <a:t>Semi-processed and processed materials</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400" kern="100">
                          <a:effectLst/>
                        </a:rPr>
                        <a:t>they are the basis for further production processes</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400" kern="100">
                          <a:effectLst/>
                        </a:rPr>
                        <a:t>petrol, refined sugar, cement, rubber, steel</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68971613"/>
                  </a:ext>
                </a:extLst>
              </a:tr>
              <a:tr h="2179355">
                <a:tc>
                  <a:txBody>
                    <a:bodyPr/>
                    <a:lstStyle/>
                    <a:p>
                      <a:pPr marL="0" marR="0" algn="just">
                        <a:lnSpc>
                          <a:spcPct val="115000"/>
                        </a:lnSpc>
                        <a:spcBef>
                          <a:spcPts val="0"/>
                        </a:spcBef>
                        <a:spcAft>
                          <a:spcPts val="600"/>
                        </a:spcAft>
                      </a:pPr>
                      <a:r>
                        <a:rPr lang="en-US" sz="2400" kern="100">
                          <a:effectLst/>
                        </a:rPr>
                        <a:t>Operating materials</a:t>
                      </a:r>
                      <a:endParaRPr lang="en-US" sz="24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400" kern="100" dirty="0">
                          <a:effectLst/>
                        </a:rPr>
                        <a:t>Do not become part of the final product but are important in maintaining the production process. </a:t>
                      </a:r>
                    </a:p>
                    <a:p>
                      <a:pPr marL="0" marR="0" algn="just">
                        <a:lnSpc>
                          <a:spcPct val="115000"/>
                        </a:lnSpc>
                        <a:spcBef>
                          <a:spcPts val="0"/>
                        </a:spcBef>
                        <a:spcAft>
                          <a:spcPts val="600"/>
                        </a:spcAft>
                      </a:pPr>
                      <a:r>
                        <a:rPr lang="en-US" sz="2400" kern="100" dirty="0">
                          <a:effectLst/>
                        </a:rPr>
                        <a:t> </a:t>
                      </a:r>
                      <a:endParaRPr lang="en-US" sz="24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400" kern="100" dirty="0">
                          <a:effectLst/>
                        </a:rPr>
                        <a:t>oils, lubricants, cooling materials, and repair materials etc.</a:t>
                      </a:r>
                      <a:endParaRPr lang="en-US" sz="24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205087733"/>
                  </a:ext>
                </a:extLst>
              </a:tr>
              <a:tr h="323549">
                <a:tc>
                  <a:txBody>
                    <a:bodyPr/>
                    <a:lstStyle/>
                    <a:p>
                      <a:pPr marL="0" marR="0" algn="just">
                        <a:lnSpc>
                          <a:spcPct val="115000"/>
                        </a:lnSpc>
                        <a:spcBef>
                          <a:spcPts val="0"/>
                        </a:spcBef>
                        <a:spcAft>
                          <a:spcPts val="600"/>
                        </a:spcAft>
                      </a:pPr>
                      <a:endParaRPr lang="en-US" sz="11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endParaRPr lang="en-US" sz="11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endParaRPr lang="en-US" sz="11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4278181533"/>
                  </a:ext>
                </a:extLst>
              </a:tr>
            </a:tbl>
          </a:graphicData>
        </a:graphic>
      </p:graphicFrame>
    </p:spTree>
    <p:extLst>
      <p:ext uri="{BB962C8B-B14F-4D97-AF65-F5344CB8AC3E}">
        <p14:creationId xmlns:p14="http://schemas.microsoft.com/office/powerpoint/2010/main" val="14040253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F8370-53F7-9192-5A18-8094F3FD268B}"/>
              </a:ext>
            </a:extLst>
          </p:cNvPr>
          <p:cNvSpPr>
            <a:spLocks noGrp="1"/>
          </p:cNvSpPr>
          <p:nvPr>
            <p:ph type="title"/>
          </p:nvPr>
        </p:nvSpPr>
        <p:spPr/>
        <p:txBody>
          <a:bodyPr/>
          <a:lstStyle/>
          <a:p>
            <a:r>
              <a:rPr lang="en-US" dirty="0"/>
              <a:t>Marketing of production goods </a:t>
            </a:r>
          </a:p>
        </p:txBody>
      </p:sp>
      <p:graphicFrame>
        <p:nvGraphicFramePr>
          <p:cNvPr id="4" name="Content Placeholder 3">
            <a:extLst>
              <a:ext uri="{FF2B5EF4-FFF2-40B4-BE49-F238E27FC236}">
                <a16:creationId xmlns:a16="http://schemas.microsoft.com/office/drawing/2014/main" id="{031255F0-9F2C-47E6-A8D4-BAFE947150A2}"/>
              </a:ext>
            </a:extLst>
          </p:cNvPr>
          <p:cNvGraphicFramePr>
            <a:graphicFrameLocks noGrp="1"/>
          </p:cNvGraphicFramePr>
          <p:nvPr>
            <p:ph idx="1"/>
            <p:extLst>
              <p:ext uri="{D42A27DB-BD31-4B8C-83A1-F6EECF244321}">
                <p14:modId xmlns:p14="http://schemas.microsoft.com/office/powerpoint/2010/main" val="2036795803"/>
              </p:ext>
            </p:extLst>
          </p:nvPr>
        </p:nvGraphicFramePr>
        <p:xfrm>
          <a:off x="1096963" y="1913206"/>
          <a:ext cx="10058400" cy="4330065"/>
        </p:xfrm>
        <a:graphic>
          <a:graphicData uri="http://schemas.openxmlformats.org/drawingml/2006/table">
            <a:tbl>
              <a:tblPr firstRow="1" firstCol="1" bandRow="1">
                <a:tableStyleId>{5C22544A-7EE6-4342-B048-85BDC9FD1C3A}</a:tableStyleId>
              </a:tblPr>
              <a:tblGrid>
                <a:gridCol w="2317919">
                  <a:extLst>
                    <a:ext uri="{9D8B030D-6E8A-4147-A177-3AD203B41FA5}">
                      <a16:colId xmlns:a16="http://schemas.microsoft.com/office/drawing/2014/main" val="1396845942"/>
                    </a:ext>
                  </a:extLst>
                </a:gridCol>
                <a:gridCol w="3774667">
                  <a:extLst>
                    <a:ext uri="{9D8B030D-6E8A-4147-A177-3AD203B41FA5}">
                      <a16:colId xmlns:a16="http://schemas.microsoft.com/office/drawing/2014/main" val="2926612562"/>
                    </a:ext>
                  </a:extLst>
                </a:gridCol>
                <a:gridCol w="3965814">
                  <a:extLst>
                    <a:ext uri="{9D8B030D-6E8A-4147-A177-3AD203B41FA5}">
                      <a16:colId xmlns:a16="http://schemas.microsoft.com/office/drawing/2014/main" val="1929638383"/>
                    </a:ext>
                  </a:extLst>
                </a:gridCol>
              </a:tblGrid>
              <a:tr h="323549">
                <a:tc>
                  <a:txBody>
                    <a:bodyPr/>
                    <a:lstStyle/>
                    <a:p>
                      <a:pPr marL="0" marR="0" algn="just">
                        <a:lnSpc>
                          <a:spcPct val="115000"/>
                        </a:lnSpc>
                        <a:spcBef>
                          <a:spcPts val="0"/>
                        </a:spcBef>
                        <a:spcAft>
                          <a:spcPts val="600"/>
                        </a:spcAft>
                      </a:pPr>
                      <a:r>
                        <a:rPr lang="en-US" sz="2800" kern="100">
                          <a:effectLst/>
                        </a:rPr>
                        <a:t>Category </a:t>
                      </a:r>
                      <a:endParaRPr lang="en-US" sz="2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800" kern="100">
                          <a:effectLst/>
                        </a:rPr>
                        <a:t>Explanation </a:t>
                      </a:r>
                      <a:endParaRPr lang="en-US" sz="2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800" kern="100">
                          <a:effectLst/>
                        </a:rPr>
                        <a:t>Examples </a:t>
                      </a:r>
                      <a:endParaRPr lang="en-US" sz="2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513936627"/>
                  </a:ext>
                </a:extLst>
              </a:tr>
              <a:tr h="1010907">
                <a:tc>
                  <a:txBody>
                    <a:bodyPr/>
                    <a:lstStyle/>
                    <a:p>
                      <a:pPr marL="0" marR="0" algn="just">
                        <a:lnSpc>
                          <a:spcPct val="115000"/>
                        </a:lnSpc>
                        <a:spcBef>
                          <a:spcPts val="0"/>
                        </a:spcBef>
                        <a:spcAft>
                          <a:spcPts val="600"/>
                        </a:spcAft>
                      </a:pPr>
                      <a:r>
                        <a:rPr lang="en-US" sz="2800" kern="100" dirty="0">
                          <a:effectLst/>
                        </a:rPr>
                        <a:t>Components</a:t>
                      </a:r>
                      <a:endParaRPr lang="en-US" sz="2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800" kern="100">
                          <a:effectLst/>
                        </a:rPr>
                        <a:t>that are installed as part of other products during the customer’s production process, with little if any further processing</a:t>
                      </a:r>
                      <a:endParaRPr lang="en-US" sz="2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800" kern="100" dirty="0">
                          <a:effectLst/>
                        </a:rPr>
                        <a:t>Screws, nails, clutches, integrated circuits, pumps etc.</a:t>
                      </a:r>
                      <a:endParaRPr lang="en-US" sz="2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043092384"/>
                  </a:ext>
                </a:extLst>
              </a:tr>
              <a:tr h="323549">
                <a:tc>
                  <a:txBody>
                    <a:bodyPr/>
                    <a:lstStyle/>
                    <a:p>
                      <a:pPr marL="0" marR="0" algn="just">
                        <a:lnSpc>
                          <a:spcPct val="115000"/>
                        </a:lnSpc>
                        <a:spcBef>
                          <a:spcPts val="0"/>
                        </a:spcBef>
                        <a:spcAft>
                          <a:spcPts val="600"/>
                        </a:spcAft>
                      </a:pPr>
                      <a:r>
                        <a:rPr lang="en-US" sz="2800" kern="100">
                          <a:effectLst/>
                        </a:rPr>
                        <a:t>Energy sources</a:t>
                      </a:r>
                      <a:endParaRPr lang="en-US" sz="2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800" kern="100">
                          <a:effectLst/>
                        </a:rPr>
                        <a:t>which are used in all production processes</a:t>
                      </a:r>
                      <a:endParaRPr lang="en-US" sz="2800" kern="10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600"/>
                        </a:spcAft>
                      </a:pPr>
                      <a:r>
                        <a:rPr lang="en-US" sz="2800" kern="100" dirty="0">
                          <a:effectLst/>
                        </a:rPr>
                        <a:t>Solar, electric power, batteries </a:t>
                      </a:r>
                      <a:r>
                        <a:rPr lang="en-US" sz="2800" kern="100" dirty="0" err="1">
                          <a:effectLst/>
                        </a:rPr>
                        <a:t>etc</a:t>
                      </a:r>
                      <a:endParaRPr lang="en-US" sz="28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4278181533"/>
                  </a:ext>
                </a:extLst>
              </a:tr>
            </a:tbl>
          </a:graphicData>
        </a:graphic>
      </p:graphicFrame>
    </p:spTree>
    <p:extLst>
      <p:ext uri="{BB962C8B-B14F-4D97-AF65-F5344CB8AC3E}">
        <p14:creationId xmlns:p14="http://schemas.microsoft.com/office/powerpoint/2010/main" val="33126374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230A27-1553-42F8-99D7-829868E137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72232D-B4D6-429F-B3D1-2D9891B85E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2"/>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DE7BD2-890E-5B3A-3014-7D1C1CF4CD7F}"/>
              </a:ext>
            </a:extLst>
          </p:cNvPr>
          <p:cNvSpPr>
            <a:spLocks noGrp="1"/>
          </p:cNvSpPr>
          <p:nvPr>
            <p:ph type="title"/>
          </p:nvPr>
        </p:nvSpPr>
        <p:spPr>
          <a:xfrm>
            <a:off x="965030" y="963997"/>
            <a:ext cx="3254691" cy="4938361"/>
          </a:xfrm>
        </p:spPr>
        <p:txBody>
          <a:bodyPr anchor="ctr">
            <a:normAutofit/>
          </a:bodyPr>
          <a:lstStyle/>
          <a:p>
            <a:pPr algn="r"/>
            <a:r>
              <a:rPr lang="en-US" sz="4400"/>
              <a:t>Areas of Business-to-Business Marketing cont.</a:t>
            </a:r>
          </a:p>
        </p:txBody>
      </p:sp>
      <p:cxnSp>
        <p:nvCxnSpPr>
          <p:cNvPr id="12" name="Straight Connector 11">
            <a:extLst>
              <a:ext uri="{FF2B5EF4-FFF2-40B4-BE49-F238E27FC236}">
                <a16:creationId xmlns:a16="http://schemas.microsoft.com/office/drawing/2014/main" id="{02CC3441-26B3-4381-B3DF-8AE3C288BC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251" y="2057399"/>
            <a:ext cx="0" cy="27432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CA22E0F-A910-002E-5732-575C78723221}"/>
              </a:ext>
            </a:extLst>
          </p:cNvPr>
          <p:cNvSpPr>
            <a:spLocks noGrp="1"/>
          </p:cNvSpPr>
          <p:nvPr>
            <p:ph idx="1"/>
          </p:nvPr>
        </p:nvSpPr>
        <p:spPr>
          <a:xfrm>
            <a:off x="5134882" y="963507"/>
            <a:ext cx="6135097" cy="4938851"/>
          </a:xfrm>
        </p:spPr>
        <p:txBody>
          <a:bodyPr anchor="ctr">
            <a:normAutofit/>
          </a:bodyPr>
          <a:lstStyle/>
          <a:p>
            <a:r>
              <a:rPr lang="en-US" sz="2800" b="1" dirty="0"/>
              <a:t>2. Marketing of Capital Goods: </a:t>
            </a:r>
            <a:r>
              <a:rPr lang="en-US" sz="2800" dirty="0"/>
              <a:t>These constitute of all machines and plants which are used in an organization to create products and services and are divided into major plants and single units. </a:t>
            </a:r>
          </a:p>
          <a:p>
            <a:r>
              <a:rPr lang="en-US" sz="2800" b="1" dirty="0"/>
              <a:t>3. Marketing of System Technologies: </a:t>
            </a:r>
            <a:r>
              <a:rPr lang="en-US" sz="2800" dirty="0"/>
              <a:t>this is a combination of inputs of products, processes, and machinery into an overall system that is coordinated automatically via computers</a:t>
            </a:r>
          </a:p>
          <a:p>
            <a:endParaRPr lang="en-US" sz="1800" dirty="0"/>
          </a:p>
        </p:txBody>
      </p:sp>
    </p:spTree>
    <p:extLst>
      <p:ext uri="{BB962C8B-B14F-4D97-AF65-F5344CB8AC3E}">
        <p14:creationId xmlns:p14="http://schemas.microsoft.com/office/powerpoint/2010/main" val="23246457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230A27-1553-42F8-99D7-829868E137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772232D-B4D6-429F-B3D1-2D9891B85E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2"/>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DE7BD2-890E-5B3A-3014-7D1C1CF4CD7F}"/>
              </a:ext>
            </a:extLst>
          </p:cNvPr>
          <p:cNvSpPr>
            <a:spLocks noGrp="1"/>
          </p:cNvSpPr>
          <p:nvPr>
            <p:ph type="title"/>
          </p:nvPr>
        </p:nvSpPr>
        <p:spPr>
          <a:xfrm>
            <a:off x="965030" y="963997"/>
            <a:ext cx="3254691" cy="4938361"/>
          </a:xfrm>
        </p:spPr>
        <p:txBody>
          <a:bodyPr anchor="ctr">
            <a:normAutofit/>
          </a:bodyPr>
          <a:lstStyle/>
          <a:p>
            <a:pPr algn="r"/>
            <a:r>
              <a:rPr lang="en-US" sz="4400" dirty="0"/>
              <a:t>Areas of Business-to-Business Marketing cont.</a:t>
            </a:r>
          </a:p>
        </p:txBody>
      </p:sp>
      <p:cxnSp>
        <p:nvCxnSpPr>
          <p:cNvPr id="12" name="Straight Connector 11">
            <a:extLst>
              <a:ext uri="{FF2B5EF4-FFF2-40B4-BE49-F238E27FC236}">
                <a16:creationId xmlns:a16="http://schemas.microsoft.com/office/drawing/2014/main" id="{02CC3441-26B3-4381-B3DF-8AE3C288BC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251" y="2057399"/>
            <a:ext cx="0" cy="27432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CA22E0F-A910-002E-5732-575C78723221}"/>
              </a:ext>
            </a:extLst>
          </p:cNvPr>
          <p:cNvSpPr>
            <a:spLocks noGrp="1"/>
          </p:cNvSpPr>
          <p:nvPr>
            <p:ph idx="1"/>
          </p:nvPr>
        </p:nvSpPr>
        <p:spPr>
          <a:xfrm>
            <a:off x="5134882" y="963507"/>
            <a:ext cx="6135097" cy="4938851"/>
          </a:xfrm>
        </p:spPr>
        <p:txBody>
          <a:bodyPr anchor="ctr">
            <a:normAutofit/>
          </a:bodyPr>
          <a:lstStyle/>
          <a:p>
            <a:r>
              <a:rPr lang="en-US" sz="2800" b="1" dirty="0"/>
              <a:t>4. Marketing of Services: </a:t>
            </a:r>
            <a:r>
              <a:rPr lang="en-US" sz="2800" dirty="0"/>
              <a:t>this consist of services such as consultants, advertising and research agencies, transport and logistics firms, specialist agencies for renting or leasing land, buildings, machinery and equipment and industrial plants, and specialist insurance agencies.</a:t>
            </a:r>
          </a:p>
          <a:p>
            <a:endParaRPr lang="en-US" sz="1800" dirty="0"/>
          </a:p>
        </p:txBody>
      </p:sp>
    </p:spTree>
    <p:extLst>
      <p:ext uri="{BB962C8B-B14F-4D97-AF65-F5344CB8AC3E}">
        <p14:creationId xmlns:p14="http://schemas.microsoft.com/office/powerpoint/2010/main" val="24277374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1FA2823-AF56-3C16-E211-CD5C52504AE8}"/>
              </a:ext>
            </a:extLst>
          </p:cNvPr>
          <p:cNvSpPr>
            <a:spLocks noGrp="1"/>
          </p:cNvSpPr>
          <p:nvPr>
            <p:ph type="title"/>
          </p:nvPr>
        </p:nvSpPr>
        <p:spPr>
          <a:xfrm>
            <a:off x="492370" y="605896"/>
            <a:ext cx="3084844" cy="5646208"/>
          </a:xfrm>
        </p:spPr>
        <p:txBody>
          <a:bodyPr anchor="ctr">
            <a:normAutofit/>
          </a:bodyPr>
          <a:lstStyle/>
          <a:p>
            <a:r>
              <a:rPr lang="en-US" sz="3600">
                <a:solidFill>
                  <a:srgbClr val="FFFFFF"/>
                </a:solidFill>
              </a:rPr>
              <a:t>The future of B2B marketing </a:t>
            </a:r>
          </a:p>
        </p:txBody>
      </p:sp>
      <p:sp>
        <p:nvSpPr>
          <p:cNvPr id="25" name="Rectangle 24">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D18046E5-E8D5-0F53-E890-59D30C772164}"/>
              </a:ext>
            </a:extLst>
          </p:cNvPr>
          <p:cNvSpPr>
            <a:spLocks noGrp="1"/>
          </p:cNvSpPr>
          <p:nvPr>
            <p:ph idx="1"/>
          </p:nvPr>
        </p:nvSpPr>
        <p:spPr>
          <a:xfrm>
            <a:off x="4742016" y="605896"/>
            <a:ext cx="6413663" cy="5646208"/>
          </a:xfrm>
        </p:spPr>
        <p:txBody>
          <a:bodyPr anchor="ctr">
            <a:normAutofit/>
          </a:bodyPr>
          <a:lstStyle/>
          <a:p>
            <a:r>
              <a:rPr lang="en-US" sz="2800" dirty="0"/>
              <a:t>B2B Marketing is strongly affected by 3 major trends i.e., globalization, rapidly changing technology and increased visibility . </a:t>
            </a:r>
          </a:p>
          <a:p>
            <a:r>
              <a:rPr lang="en-US" sz="2800" b="1" dirty="0"/>
              <a:t>(a) Globalization: </a:t>
            </a:r>
            <a:r>
              <a:rPr lang="en-US" sz="2800" dirty="0"/>
              <a:t>Globalization is integration of markets, nations-states and technologies. Drivers of globalization include Market factors, cost factors, Environmental factors and Competitive factors.</a:t>
            </a:r>
          </a:p>
        </p:txBody>
      </p:sp>
    </p:spTree>
    <p:extLst>
      <p:ext uri="{BB962C8B-B14F-4D97-AF65-F5344CB8AC3E}">
        <p14:creationId xmlns:p14="http://schemas.microsoft.com/office/powerpoint/2010/main" val="23021320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1FA2823-AF56-3C16-E211-CD5C52504AE8}"/>
              </a:ext>
            </a:extLst>
          </p:cNvPr>
          <p:cNvSpPr>
            <a:spLocks noGrp="1"/>
          </p:cNvSpPr>
          <p:nvPr>
            <p:ph type="title"/>
          </p:nvPr>
        </p:nvSpPr>
        <p:spPr>
          <a:xfrm>
            <a:off x="492370" y="605896"/>
            <a:ext cx="3084844" cy="5646208"/>
          </a:xfrm>
        </p:spPr>
        <p:txBody>
          <a:bodyPr anchor="ctr">
            <a:normAutofit/>
          </a:bodyPr>
          <a:lstStyle/>
          <a:p>
            <a:r>
              <a:rPr lang="en-US" sz="3600">
                <a:solidFill>
                  <a:srgbClr val="FFFFFF"/>
                </a:solidFill>
              </a:rPr>
              <a:t>The future of B2B marketing </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D18046E5-E8D5-0F53-E890-59D30C772164}"/>
              </a:ext>
            </a:extLst>
          </p:cNvPr>
          <p:cNvSpPr>
            <a:spLocks noGrp="1"/>
          </p:cNvSpPr>
          <p:nvPr>
            <p:ph idx="1"/>
          </p:nvPr>
        </p:nvSpPr>
        <p:spPr>
          <a:xfrm>
            <a:off x="4742016" y="605896"/>
            <a:ext cx="6413663" cy="5646208"/>
          </a:xfrm>
        </p:spPr>
        <p:txBody>
          <a:bodyPr anchor="ctr">
            <a:normAutofit lnSpcReduction="10000"/>
          </a:bodyPr>
          <a:lstStyle/>
          <a:p>
            <a:pPr>
              <a:buFont typeface="Wingdings" panose="05000000000000000000" pitchFamily="2" charset="2"/>
              <a:buChar char="§"/>
            </a:pPr>
            <a:r>
              <a:rPr lang="en-US" sz="3200" dirty="0"/>
              <a:t>B) Rapidly changing technology: This is especially so in electronic and communications industry.</a:t>
            </a:r>
          </a:p>
          <a:p>
            <a:pPr>
              <a:buFont typeface="Wingdings" panose="05000000000000000000" pitchFamily="2" charset="2"/>
              <a:buChar char="§"/>
            </a:pPr>
            <a:r>
              <a:rPr lang="en-US" sz="3200" dirty="0"/>
              <a:t> Internet is the most significant technology impacting business marketing. </a:t>
            </a:r>
          </a:p>
          <a:p>
            <a:pPr>
              <a:buFont typeface="Wingdings" panose="05000000000000000000" pitchFamily="2" charset="2"/>
              <a:buChar char="§"/>
            </a:pPr>
            <a:r>
              <a:rPr lang="en-US" sz="3200" dirty="0"/>
              <a:t>Advance in cell phone has also allowed for higher quality product and customization to meet customer needs</a:t>
            </a:r>
          </a:p>
          <a:p>
            <a:pPr>
              <a:buFont typeface="Wingdings" panose="05000000000000000000" pitchFamily="2" charset="2"/>
              <a:buChar char="§"/>
            </a:pPr>
            <a:r>
              <a:rPr lang="en-US" sz="3200" dirty="0"/>
              <a:t>Development of websites </a:t>
            </a:r>
          </a:p>
          <a:p>
            <a:r>
              <a:rPr lang="en-US" dirty="0"/>
              <a:t>. </a:t>
            </a:r>
          </a:p>
        </p:txBody>
      </p:sp>
    </p:spTree>
    <p:extLst>
      <p:ext uri="{BB962C8B-B14F-4D97-AF65-F5344CB8AC3E}">
        <p14:creationId xmlns:p14="http://schemas.microsoft.com/office/powerpoint/2010/main" val="23711357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1FA2823-AF56-3C16-E211-CD5C52504AE8}"/>
              </a:ext>
            </a:extLst>
          </p:cNvPr>
          <p:cNvSpPr>
            <a:spLocks noGrp="1"/>
          </p:cNvSpPr>
          <p:nvPr>
            <p:ph type="title"/>
          </p:nvPr>
        </p:nvSpPr>
        <p:spPr>
          <a:xfrm>
            <a:off x="492370" y="605896"/>
            <a:ext cx="3084844" cy="5646208"/>
          </a:xfrm>
        </p:spPr>
        <p:txBody>
          <a:bodyPr anchor="ctr">
            <a:normAutofit/>
          </a:bodyPr>
          <a:lstStyle/>
          <a:p>
            <a:r>
              <a:rPr lang="en-US" sz="3600">
                <a:solidFill>
                  <a:srgbClr val="FFFFFF"/>
                </a:solidFill>
              </a:rPr>
              <a:t>The future of B2B marketing </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D18046E5-E8D5-0F53-E890-59D30C772164}"/>
              </a:ext>
            </a:extLst>
          </p:cNvPr>
          <p:cNvSpPr>
            <a:spLocks noGrp="1"/>
          </p:cNvSpPr>
          <p:nvPr>
            <p:ph idx="1"/>
          </p:nvPr>
        </p:nvSpPr>
        <p:spPr>
          <a:xfrm>
            <a:off x="4742016" y="605896"/>
            <a:ext cx="6413663" cy="5646208"/>
          </a:xfrm>
        </p:spPr>
        <p:txBody>
          <a:bodyPr anchor="ctr">
            <a:noAutofit/>
          </a:bodyPr>
          <a:lstStyle/>
          <a:p>
            <a:r>
              <a:rPr lang="en-US" sz="2400" dirty="0"/>
              <a:t>(c) Increased visibility: Business and institutions have become more visible especially due to increase in media outlets. </a:t>
            </a:r>
          </a:p>
          <a:p>
            <a:r>
              <a:rPr lang="en-US" sz="2400" dirty="0"/>
              <a:t> Institutions are responding by showing their good intentions.</a:t>
            </a:r>
          </a:p>
          <a:p>
            <a:r>
              <a:rPr lang="en-US" sz="2400" dirty="0"/>
              <a:t> Firms concerned about their reputation management keeps on monitoring the web and are proactive in providing corrective information. </a:t>
            </a:r>
          </a:p>
          <a:p>
            <a:r>
              <a:rPr lang="en-US" sz="2400" dirty="0"/>
              <a:t> Interest in marketing ethics is greater than ever before. </a:t>
            </a:r>
          </a:p>
          <a:p>
            <a:r>
              <a:rPr lang="en-US" sz="2400" dirty="0"/>
              <a:t>Sustainability of environment is another major issue that affects visibility of organization. Increased visibility has also encouraged terrorists. </a:t>
            </a:r>
          </a:p>
          <a:p>
            <a:r>
              <a:rPr lang="en-US" sz="2400" dirty="0"/>
              <a:t>In today world, marketing executives must give at least some thought to security. </a:t>
            </a:r>
          </a:p>
        </p:txBody>
      </p:sp>
    </p:spTree>
    <p:extLst>
      <p:ext uri="{BB962C8B-B14F-4D97-AF65-F5344CB8AC3E}">
        <p14:creationId xmlns:p14="http://schemas.microsoft.com/office/powerpoint/2010/main" val="36828512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tint val="90000"/>
            <a:shade val="97000"/>
            <a:satMod val="13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EF301F-AFC4-F93A-CB35-889D5B5311DF}"/>
              </a:ext>
            </a:extLst>
          </p:cNvPr>
          <p:cNvSpPr>
            <a:spLocks noGrp="1"/>
          </p:cNvSpPr>
          <p:nvPr>
            <p:ph type="title"/>
          </p:nvPr>
        </p:nvSpPr>
        <p:spPr>
          <a:xfrm>
            <a:off x="949047" y="643466"/>
            <a:ext cx="2771273" cy="5225627"/>
          </a:xfrm>
        </p:spPr>
        <p:txBody>
          <a:bodyPr anchor="ctr">
            <a:normAutofit/>
          </a:bodyPr>
          <a:lstStyle/>
          <a:p>
            <a:r>
              <a:rPr lang="en-US" sz="3600"/>
              <a:t>Reasons for the study of B2B marketing</a:t>
            </a:r>
          </a:p>
        </p:txBody>
      </p:sp>
      <p:cxnSp>
        <p:nvCxnSpPr>
          <p:cNvPr id="10" name="Straight Connector 9">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3" y="1570271"/>
            <a:ext cx="0" cy="3200400"/>
          </a:xfrm>
          <a:prstGeom prst="line">
            <a:avLst/>
          </a:prstGeom>
          <a:ln w="31750">
            <a:solidFill>
              <a:schemeClr val="accent2"/>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CA3F53E-F05B-AE19-E4CA-FA913E3D8C4A}"/>
              </a:ext>
            </a:extLst>
          </p:cNvPr>
          <p:cNvSpPr>
            <a:spLocks noGrp="1"/>
          </p:cNvSpPr>
          <p:nvPr>
            <p:ph idx="1"/>
          </p:nvPr>
        </p:nvSpPr>
        <p:spPr>
          <a:xfrm>
            <a:off x="4351019" y="643466"/>
            <a:ext cx="6895973" cy="5225628"/>
          </a:xfrm>
        </p:spPr>
        <p:txBody>
          <a:bodyPr anchor="ctr">
            <a:normAutofit/>
          </a:bodyPr>
          <a:lstStyle/>
          <a:p>
            <a:r>
              <a:rPr lang="en-US" sz="3200" dirty="0"/>
              <a:t>Traditionally, B2B marketing has been ignored. </a:t>
            </a:r>
          </a:p>
          <a:p>
            <a:r>
              <a:rPr lang="en-US" sz="3200" dirty="0"/>
              <a:t>• Increased employment opportunities in business organizations;</a:t>
            </a:r>
          </a:p>
          <a:p>
            <a:r>
              <a:rPr lang="en-US" sz="3200" dirty="0"/>
              <a:t>• The growing importance of high technology products;</a:t>
            </a:r>
          </a:p>
          <a:p>
            <a:endParaRPr lang="en-US" dirty="0"/>
          </a:p>
        </p:txBody>
      </p:sp>
      <p:sp>
        <p:nvSpPr>
          <p:cNvPr id="12" name="Rectangle 11">
            <a:extLst>
              <a:ext uri="{FF2B5EF4-FFF2-40B4-BE49-F238E27FC236}">
                <a16:creationId xmlns:a16="http://schemas.microsoft.com/office/drawing/2014/main" id="{4C15B19B-E7BB-4060-B12F-3CDA8EF16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336792"/>
            <a:ext cx="12188825" cy="521208"/>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45644267"/>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tint val="90000"/>
            <a:shade val="97000"/>
            <a:satMod val="13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EF301F-AFC4-F93A-CB35-889D5B5311DF}"/>
              </a:ext>
            </a:extLst>
          </p:cNvPr>
          <p:cNvSpPr>
            <a:spLocks noGrp="1"/>
          </p:cNvSpPr>
          <p:nvPr>
            <p:ph type="title"/>
          </p:nvPr>
        </p:nvSpPr>
        <p:spPr>
          <a:xfrm>
            <a:off x="949047" y="643466"/>
            <a:ext cx="2771273" cy="5225627"/>
          </a:xfrm>
        </p:spPr>
        <p:txBody>
          <a:bodyPr anchor="ctr">
            <a:normAutofit/>
          </a:bodyPr>
          <a:lstStyle/>
          <a:p>
            <a:r>
              <a:rPr lang="en-US" sz="3600"/>
              <a:t>Reasons for the study of B2B marketing</a:t>
            </a:r>
          </a:p>
        </p:txBody>
      </p:sp>
      <p:cxnSp>
        <p:nvCxnSpPr>
          <p:cNvPr id="10" name="Straight Connector 9">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3" y="1570271"/>
            <a:ext cx="0" cy="3200400"/>
          </a:xfrm>
          <a:prstGeom prst="line">
            <a:avLst/>
          </a:prstGeom>
          <a:ln w="31750">
            <a:solidFill>
              <a:schemeClr val="accent2"/>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CA3F53E-F05B-AE19-E4CA-FA913E3D8C4A}"/>
              </a:ext>
            </a:extLst>
          </p:cNvPr>
          <p:cNvSpPr>
            <a:spLocks noGrp="1"/>
          </p:cNvSpPr>
          <p:nvPr>
            <p:ph idx="1"/>
          </p:nvPr>
        </p:nvSpPr>
        <p:spPr>
          <a:xfrm>
            <a:off x="4351019" y="643466"/>
            <a:ext cx="6895973" cy="5225628"/>
          </a:xfrm>
        </p:spPr>
        <p:txBody>
          <a:bodyPr anchor="ctr">
            <a:normAutofit/>
          </a:bodyPr>
          <a:lstStyle/>
          <a:p>
            <a:r>
              <a:rPr lang="en-US" dirty="0"/>
              <a:t>• </a:t>
            </a:r>
            <a:r>
              <a:rPr lang="en-US" sz="3200" dirty="0"/>
              <a:t>The success of foreign competition;</a:t>
            </a:r>
          </a:p>
          <a:p>
            <a:r>
              <a:rPr lang="en-US" sz="3200" dirty="0"/>
              <a:t>• The increasing size of the business market;</a:t>
            </a:r>
          </a:p>
          <a:p>
            <a:r>
              <a:rPr lang="en-US" sz="3200" dirty="0"/>
              <a:t>• The significance of the international interdependence of many firms;</a:t>
            </a:r>
          </a:p>
          <a:p>
            <a:endParaRPr lang="en-US" dirty="0"/>
          </a:p>
          <a:p>
            <a:endParaRPr lang="en-US" dirty="0"/>
          </a:p>
        </p:txBody>
      </p:sp>
      <p:sp>
        <p:nvSpPr>
          <p:cNvPr id="12" name="Rectangle 11">
            <a:extLst>
              <a:ext uri="{FF2B5EF4-FFF2-40B4-BE49-F238E27FC236}">
                <a16:creationId xmlns:a16="http://schemas.microsoft.com/office/drawing/2014/main" id="{4C15B19B-E7BB-4060-B12F-3CDA8EF16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336792"/>
            <a:ext cx="12188825" cy="521208"/>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60674216"/>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tint val="90000"/>
            <a:shade val="97000"/>
            <a:satMod val="130000"/>
          </a:schemeClr>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BDD602-0C9E-5782-1077-635896261AE8}"/>
              </a:ext>
            </a:extLst>
          </p:cNvPr>
          <p:cNvSpPr>
            <a:spLocks noGrp="1"/>
          </p:cNvSpPr>
          <p:nvPr>
            <p:ph type="title"/>
          </p:nvPr>
        </p:nvSpPr>
        <p:spPr>
          <a:xfrm>
            <a:off x="949047" y="643466"/>
            <a:ext cx="2771273" cy="5225627"/>
          </a:xfrm>
        </p:spPr>
        <p:txBody>
          <a:bodyPr anchor="ctr">
            <a:normAutofit/>
          </a:bodyPr>
          <a:lstStyle/>
          <a:p>
            <a:r>
              <a:rPr lang="en-US" sz="3600"/>
              <a:t>Reasons for the study of B2B marketing cont.</a:t>
            </a:r>
          </a:p>
        </p:txBody>
      </p:sp>
      <p:cxnSp>
        <p:nvCxnSpPr>
          <p:cNvPr id="19" name="Straight Connector 18">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3" y="1570271"/>
            <a:ext cx="0" cy="3200400"/>
          </a:xfrm>
          <a:prstGeom prst="line">
            <a:avLst/>
          </a:prstGeom>
          <a:ln w="31750">
            <a:solidFill>
              <a:schemeClr val="accent2"/>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1B6C8FB-3566-3640-884B-F149B19489AD}"/>
              </a:ext>
            </a:extLst>
          </p:cNvPr>
          <p:cNvSpPr>
            <a:spLocks noGrp="1"/>
          </p:cNvSpPr>
          <p:nvPr>
            <p:ph idx="1"/>
          </p:nvPr>
        </p:nvSpPr>
        <p:spPr>
          <a:xfrm>
            <a:off x="4351019" y="643466"/>
            <a:ext cx="6895973" cy="5225628"/>
          </a:xfrm>
        </p:spPr>
        <p:txBody>
          <a:bodyPr anchor="ctr">
            <a:normAutofit/>
          </a:bodyPr>
          <a:lstStyle/>
          <a:p>
            <a:r>
              <a:rPr lang="en-US" sz="2800" dirty="0"/>
              <a:t>The importance of the service sector of the economy which in most economies is more than twice that of the manufacturing sector. </a:t>
            </a:r>
          </a:p>
          <a:p>
            <a:r>
              <a:rPr lang="en-US" sz="2800" dirty="0"/>
              <a:t>The increasingly competitive nature of both the international and service sectors of the B2B market requires a new emphasis on marketing for such diverse industries as airlines and accounting, hotels and hospitals, banking and manufacturing</a:t>
            </a:r>
          </a:p>
          <a:p>
            <a:r>
              <a:rPr lang="en-US" sz="2800" dirty="0"/>
              <a:t>The academic research is now focusing on B2B marketing which had been relegated to side lines in favor of consumer marketing.</a:t>
            </a:r>
          </a:p>
          <a:p>
            <a:endParaRPr lang="en-US" dirty="0"/>
          </a:p>
        </p:txBody>
      </p:sp>
      <p:sp>
        <p:nvSpPr>
          <p:cNvPr id="21" name="Rectangle 20">
            <a:extLst>
              <a:ext uri="{FF2B5EF4-FFF2-40B4-BE49-F238E27FC236}">
                <a16:creationId xmlns:a16="http://schemas.microsoft.com/office/drawing/2014/main" id="{4C15B19B-E7BB-4060-B12F-3CDA8EF16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336792"/>
            <a:ext cx="12188825" cy="521208"/>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027939597"/>
      </p:ext>
    </p:extLst>
  </p:cSld>
  <p:clrMapOvr>
    <a:overrideClrMapping bg1="dk1" tx1="lt1" bg2="dk2" tx2="lt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928FF-7FEE-3598-42BB-F05BBED9E793}"/>
              </a:ext>
            </a:extLst>
          </p:cNvPr>
          <p:cNvSpPr>
            <a:spLocks noGrp="1"/>
          </p:cNvSpPr>
          <p:nvPr>
            <p:ph type="title"/>
          </p:nvPr>
        </p:nvSpPr>
        <p:spPr/>
        <p:txBody>
          <a:bodyPr/>
          <a:lstStyle/>
          <a:p>
            <a:r>
              <a:rPr lang="en-US" dirty="0"/>
              <a:t>Summary </a:t>
            </a:r>
          </a:p>
        </p:txBody>
      </p:sp>
      <p:sp>
        <p:nvSpPr>
          <p:cNvPr id="3" name="Content Placeholder 2">
            <a:extLst>
              <a:ext uri="{FF2B5EF4-FFF2-40B4-BE49-F238E27FC236}">
                <a16:creationId xmlns:a16="http://schemas.microsoft.com/office/drawing/2014/main" id="{4BD24EE4-B5C8-7D81-BD2A-351270454CA2}"/>
              </a:ext>
            </a:extLst>
          </p:cNvPr>
          <p:cNvSpPr>
            <a:spLocks noGrp="1"/>
          </p:cNvSpPr>
          <p:nvPr>
            <p:ph idx="1"/>
          </p:nvPr>
        </p:nvSpPr>
        <p:spPr/>
        <p:txBody>
          <a:bodyPr>
            <a:normAutofit/>
          </a:bodyPr>
          <a:lstStyle/>
          <a:p>
            <a:r>
              <a:rPr lang="en-US" sz="2800" dirty="0"/>
              <a:t>In this lecture we have done the following</a:t>
            </a:r>
          </a:p>
          <a:p>
            <a:r>
              <a:rPr lang="en-US" sz="2800" dirty="0"/>
              <a:t>1. Defined business-to-business marketing</a:t>
            </a:r>
          </a:p>
          <a:p>
            <a:r>
              <a:rPr lang="en-US" sz="2800" dirty="0"/>
              <a:t>2. Examined differences between business and consumer markets</a:t>
            </a:r>
          </a:p>
          <a:p>
            <a:r>
              <a:rPr lang="en-US" sz="2800" dirty="0"/>
              <a:t>3. Discussed areas of business-to-business marketing</a:t>
            </a:r>
          </a:p>
          <a:p>
            <a:r>
              <a:rPr lang="en-US" sz="2800" dirty="0"/>
              <a:t>4. Evaluated reasons for studying business to business marketing</a:t>
            </a:r>
          </a:p>
          <a:p>
            <a:r>
              <a:rPr lang="en-US" sz="2800" dirty="0"/>
              <a:t>5. Concluded by looking at future of business-to-business marketing </a:t>
            </a:r>
          </a:p>
        </p:txBody>
      </p:sp>
    </p:spTree>
    <p:extLst>
      <p:ext uri="{BB962C8B-B14F-4D97-AF65-F5344CB8AC3E}">
        <p14:creationId xmlns:p14="http://schemas.microsoft.com/office/powerpoint/2010/main" val="36497503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EAAF1-ABB4-887E-B0E8-5CFAE8FC41EF}"/>
              </a:ext>
            </a:extLst>
          </p:cNvPr>
          <p:cNvSpPr>
            <a:spLocks noGrp="1"/>
          </p:cNvSpPr>
          <p:nvPr>
            <p:ph type="title"/>
          </p:nvPr>
        </p:nvSpPr>
        <p:spPr>
          <a:xfrm>
            <a:off x="1097280" y="286603"/>
            <a:ext cx="10058400" cy="1450757"/>
          </a:xfrm>
        </p:spPr>
        <p:txBody>
          <a:bodyPr>
            <a:normAutofit/>
          </a:bodyPr>
          <a:lstStyle/>
          <a:p>
            <a:r>
              <a:rPr lang="en-US" dirty="0"/>
              <a:t>End </a:t>
            </a:r>
          </a:p>
        </p:txBody>
      </p:sp>
      <p:graphicFrame>
        <p:nvGraphicFramePr>
          <p:cNvPr id="5" name="Content Placeholder 2">
            <a:extLst>
              <a:ext uri="{FF2B5EF4-FFF2-40B4-BE49-F238E27FC236}">
                <a16:creationId xmlns:a16="http://schemas.microsoft.com/office/drawing/2014/main" id="{E4BB73E4-3DA2-FB5E-9346-9CF64ABA1378}"/>
              </a:ext>
            </a:extLst>
          </p:cNvPr>
          <p:cNvGraphicFramePr>
            <a:graphicFrameLocks noGrp="1"/>
          </p:cNvGraphicFramePr>
          <p:nvPr>
            <p:ph idx="1"/>
            <p:extLst>
              <p:ext uri="{D42A27DB-BD31-4B8C-83A1-F6EECF244321}">
                <p14:modId xmlns:p14="http://schemas.microsoft.com/office/powerpoint/2010/main" val="3651295465"/>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7105710"/>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186</TotalTime>
  <Words>1848</Words>
  <Application>Microsoft Office PowerPoint</Application>
  <PresentationFormat>Widescreen</PresentationFormat>
  <Paragraphs>158</Paragraphs>
  <Slides>34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Calibri</vt:lpstr>
      <vt:lpstr>Calibri Light</vt:lpstr>
      <vt:lpstr>Cambria</vt:lpstr>
      <vt:lpstr>Times New Roman</vt:lpstr>
      <vt:lpstr>Wingdings</vt:lpstr>
      <vt:lpstr>Retrospect</vt:lpstr>
      <vt:lpstr>BUSINESS-TO-BUSINESS MARKETING                                 BUSINESS-TO-BUSINESS MARKETING   WEEK 1 THE NATURE AND SCOPE OF BUSINESS-TO-BUSINESS MARKETING  </vt:lpstr>
      <vt:lpstr>Welcome note</vt:lpstr>
      <vt:lpstr>Welcome note</vt:lpstr>
      <vt:lpstr>Personal introduction </vt:lpstr>
      <vt:lpstr>Personal introduction </vt:lpstr>
      <vt:lpstr>Course Introduction </vt:lpstr>
      <vt:lpstr>Course Introduction cont. </vt:lpstr>
      <vt:lpstr>Course Introduction cont. </vt:lpstr>
      <vt:lpstr>  Intended Learning Outcomes </vt:lpstr>
      <vt:lpstr>Definition of business-to-business marketing. </vt:lpstr>
      <vt:lpstr>Definition cont.</vt:lpstr>
      <vt:lpstr>Definition cont.</vt:lpstr>
      <vt:lpstr>Definition cont.</vt:lpstr>
      <vt:lpstr>Difference between business markets and consumer markets</vt:lpstr>
      <vt:lpstr>Difference between business markets and consumer markets</vt:lpstr>
      <vt:lpstr>Differences cont.</vt:lpstr>
      <vt:lpstr>Differences cont.</vt:lpstr>
      <vt:lpstr>Differences cont.</vt:lpstr>
      <vt:lpstr>Differences cont.</vt:lpstr>
      <vt:lpstr>Business to business customers</vt:lpstr>
      <vt:lpstr>Business to business customers</vt:lpstr>
      <vt:lpstr>Areas of Business-to-Business Marketing</vt:lpstr>
      <vt:lpstr>Marketing of production goods </vt:lpstr>
      <vt:lpstr>Marketing of production goods </vt:lpstr>
      <vt:lpstr>Areas of Business-to-Business Marketing cont.</vt:lpstr>
      <vt:lpstr>Areas of Business-to-Business Marketing cont.</vt:lpstr>
      <vt:lpstr>The future of B2B marketing </vt:lpstr>
      <vt:lpstr>The future of B2B marketing </vt:lpstr>
      <vt:lpstr>The future of B2B marketing </vt:lpstr>
      <vt:lpstr>Reasons for the study of B2B marketing</vt:lpstr>
      <vt:lpstr>Reasons for the study of B2B marketing</vt:lpstr>
      <vt:lpstr>Reasons for the study of B2B marketing cont.</vt:lpstr>
      <vt:lpstr>Summary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BUSINESS-TO-BUSINESS MARKETING                                 BUSINESS-TO-BUSINESS MARKETING   WEEK 1 THE NATURE AND SCOPE OF BUSINESS-TO-BUSINESS MARKETING  </dc:title>
  <dc:creator>Mary Njau</dc:creator>
  <cp:lastModifiedBy>Mary Njau</cp:lastModifiedBy>
  <cp:revision>5</cp:revision>
  <dcterms:created xsi:type="dcterms:W3CDTF">2023-03-12T15:32:58Z</dcterms:created>
  <dcterms:modified xsi:type="dcterms:W3CDTF">2023-03-12T18:38:58Z</dcterms:modified>
</cp:coreProperties>
</file>