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4" d="100"/>
          <a:sy n="64" d="100"/>
        </p:scale>
        <p:origin x="84"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3F2F30-CE87-4422-8513-90A4F9CBEAED}" type="doc">
      <dgm:prSet loTypeId="urn:microsoft.com/office/officeart/2005/8/layout/vList5" loCatId="list" qsTypeId="urn:microsoft.com/office/officeart/2005/8/quickstyle/simple4" qsCatId="simple" csTypeId="urn:microsoft.com/office/officeart/2005/8/colors/accent1_2" csCatId="accent1" phldr="1"/>
      <dgm:spPr/>
      <dgm:t>
        <a:bodyPr/>
        <a:lstStyle/>
        <a:p>
          <a:endParaRPr lang="en-US"/>
        </a:p>
      </dgm:t>
    </dgm:pt>
    <dgm:pt modelId="{C7DF473C-4890-477D-97B9-120DA2A7D86E}">
      <dgm:prSet/>
      <dgm:spPr/>
      <dgm:t>
        <a:bodyPr/>
        <a:lstStyle/>
        <a:p>
          <a:r>
            <a:rPr lang="en-US" dirty="0"/>
            <a:t>From various definitions we observe that:</a:t>
          </a:r>
        </a:p>
      </dgm:t>
    </dgm:pt>
    <dgm:pt modelId="{12F29C8D-EDCF-4C95-8767-361119806831}" type="parTrans" cxnId="{36F72AD4-2E5F-4862-B921-CF641577CBE3}">
      <dgm:prSet/>
      <dgm:spPr/>
      <dgm:t>
        <a:bodyPr/>
        <a:lstStyle/>
        <a:p>
          <a:endParaRPr lang="en-US"/>
        </a:p>
      </dgm:t>
    </dgm:pt>
    <dgm:pt modelId="{CFF3EB70-6CA5-4205-B275-79F92CF50A25}" type="sibTrans" cxnId="{36F72AD4-2E5F-4862-B921-CF641577CBE3}">
      <dgm:prSet/>
      <dgm:spPr/>
      <dgm:t>
        <a:bodyPr/>
        <a:lstStyle/>
        <a:p>
          <a:endParaRPr lang="en-US"/>
        </a:p>
      </dgm:t>
    </dgm:pt>
    <dgm:pt modelId="{E5791233-0E25-4E08-AF49-076D38B8CB92}">
      <dgm:prSet/>
      <dgm:spPr/>
      <dgm:t>
        <a:bodyPr/>
        <a:lstStyle/>
        <a:p>
          <a:r>
            <a:rPr lang="en-US"/>
            <a:t>It is a multi-person activity</a:t>
          </a:r>
        </a:p>
      </dgm:t>
    </dgm:pt>
    <dgm:pt modelId="{2142250A-9E4E-422F-A329-535A6CB3A782}" type="parTrans" cxnId="{856E0B26-6305-45F1-955A-B369D05A73E0}">
      <dgm:prSet/>
      <dgm:spPr/>
      <dgm:t>
        <a:bodyPr/>
        <a:lstStyle/>
        <a:p>
          <a:endParaRPr lang="en-US"/>
        </a:p>
      </dgm:t>
    </dgm:pt>
    <dgm:pt modelId="{88048853-BADD-4866-9527-CC0CA909A23B}" type="sibTrans" cxnId="{856E0B26-6305-45F1-955A-B369D05A73E0}">
      <dgm:prSet/>
      <dgm:spPr/>
      <dgm:t>
        <a:bodyPr/>
        <a:lstStyle/>
        <a:p>
          <a:endParaRPr lang="en-US"/>
        </a:p>
      </dgm:t>
    </dgm:pt>
    <dgm:pt modelId="{9010991B-AAF9-4296-A1F0-940FE286A348}">
      <dgm:prSet/>
      <dgm:spPr/>
      <dgm:t>
        <a:bodyPr/>
        <a:lstStyle/>
        <a:p>
          <a:r>
            <a:rPr lang="en-US"/>
            <a:t>Formal in nature, </a:t>
          </a:r>
        </a:p>
      </dgm:t>
    </dgm:pt>
    <dgm:pt modelId="{95259AE6-EA0F-4600-8651-94CD0EB03782}" type="parTrans" cxnId="{1E0E25AF-A607-4EEA-ADA3-094291C71501}">
      <dgm:prSet/>
      <dgm:spPr/>
      <dgm:t>
        <a:bodyPr/>
        <a:lstStyle/>
        <a:p>
          <a:endParaRPr lang="en-US"/>
        </a:p>
      </dgm:t>
    </dgm:pt>
    <dgm:pt modelId="{CB59212E-4294-4B18-9028-E98617A37EB5}" type="sibTrans" cxnId="{1E0E25AF-A607-4EEA-ADA3-094291C71501}">
      <dgm:prSet/>
      <dgm:spPr/>
      <dgm:t>
        <a:bodyPr/>
        <a:lstStyle/>
        <a:p>
          <a:endParaRPr lang="en-US"/>
        </a:p>
      </dgm:t>
    </dgm:pt>
    <dgm:pt modelId="{49390CEC-CA04-4FD8-9174-920D01493E83}">
      <dgm:prSet/>
      <dgm:spPr/>
      <dgm:t>
        <a:bodyPr/>
        <a:lstStyle/>
        <a:p>
          <a:r>
            <a:rPr lang="en-US"/>
            <a:t>Rational but also emotional</a:t>
          </a:r>
        </a:p>
      </dgm:t>
    </dgm:pt>
    <dgm:pt modelId="{853D76D0-9F6A-4AD5-89F4-857D46CDA520}" type="parTrans" cxnId="{558078CE-F19E-4126-A1B2-BA680B6F0BD5}">
      <dgm:prSet/>
      <dgm:spPr/>
      <dgm:t>
        <a:bodyPr/>
        <a:lstStyle/>
        <a:p>
          <a:endParaRPr lang="en-US"/>
        </a:p>
      </dgm:t>
    </dgm:pt>
    <dgm:pt modelId="{AD0BE7B7-4B6D-4BB7-A084-D0C2E5C7FF89}" type="sibTrans" cxnId="{558078CE-F19E-4126-A1B2-BA680B6F0BD5}">
      <dgm:prSet/>
      <dgm:spPr/>
      <dgm:t>
        <a:bodyPr/>
        <a:lstStyle/>
        <a:p>
          <a:endParaRPr lang="en-US"/>
        </a:p>
      </dgm:t>
    </dgm:pt>
    <dgm:pt modelId="{0D7C4A56-4D95-4D94-A8CD-C34D956508A1}">
      <dgm:prSet/>
      <dgm:spPr/>
      <dgm:t>
        <a:bodyPr/>
        <a:lstStyle/>
        <a:p>
          <a:r>
            <a:rPr lang="en-US"/>
            <a:t>Longer time lag between efforts and results  </a:t>
          </a:r>
        </a:p>
      </dgm:t>
    </dgm:pt>
    <dgm:pt modelId="{B226551A-D9F4-42BE-A20D-FCAAD5B036E0}" type="parTrans" cxnId="{85F61F27-5EA0-4231-8A0C-4049A14321F4}">
      <dgm:prSet/>
      <dgm:spPr/>
      <dgm:t>
        <a:bodyPr/>
        <a:lstStyle/>
        <a:p>
          <a:endParaRPr lang="en-US"/>
        </a:p>
      </dgm:t>
    </dgm:pt>
    <dgm:pt modelId="{9D942F00-8D1D-4D09-B4C4-A06D32C2EC4A}" type="sibTrans" cxnId="{85F61F27-5EA0-4231-8A0C-4049A14321F4}">
      <dgm:prSet/>
      <dgm:spPr/>
      <dgm:t>
        <a:bodyPr/>
        <a:lstStyle/>
        <a:p>
          <a:endParaRPr lang="en-US"/>
        </a:p>
      </dgm:t>
    </dgm:pt>
    <dgm:pt modelId="{9B2D2A00-24FD-476F-B2FF-C90AD36C8926}">
      <dgm:prSet/>
      <dgm:spPr/>
      <dgm:t>
        <a:bodyPr/>
        <a:lstStyle/>
        <a:p>
          <a:r>
            <a:rPr lang="en-US"/>
            <a:t>The process reflects organization uniqueness. </a:t>
          </a:r>
        </a:p>
      </dgm:t>
    </dgm:pt>
    <dgm:pt modelId="{190C336A-7D1C-488B-B31C-61059AC2DE66}" type="parTrans" cxnId="{C0A6C671-9C98-4B92-AE0F-908FE344CE2E}">
      <dgm:prSet/>
      <dgm:spPr/>
      <dgm:t>
        <a:bodyPr/>
        <a:lstStyle/>
        <a:p>
          <a:endParaRPr lang="en-US"/>
        </a:p>
      </dgm:t>
    </dgm:pt>
    <dgm:pt modelId="{04278A8E-7666-497A-A21C-C00730F64C8A}" type="sibTrans" cxnId="{C0A6C671-9C98-4B92-AE0F-908FE344CE2E}">
      <dgm:prSet/>
      <dgm:spPr/>
      <dgm:t>
        <a:bodyPr/>
        <a:lstStyle/>
        <a:p>
          <a:endParaRPr lang="en-US"/>
        </a:p>
      </dgm:t>
    </dgm:pt>
    <dgm:pt modelId="{AAC455C3-2E6B-42AF-BBD9-ED5F99820CE8}" type="pres">
      <dgm:prSet presAssocID="{883F2F30-CE87-4422-8513-90A4F9CBEAED}" presName="Name0" presStyleCnt="0">
        <dgm:presLayoutVars>
          <dgm:dir/>
          <dgm:animLvl val="lvl"/>
          <dgm:resizeHandles val="exact"/>
        </dgm:presLayoutVars>
      </dgm:prSet>
      <dgm:spPr/>
    </dgm:pt>
    <dgm:pt modelId="{6204EAC4-1279-4348-9902-85312716101B}" type="pres">
      <dgm:prSet presAssocID="{C7DF473C-4890-477D-97B9-120DA2A7D86E}" presName="linNode" presStyleCnt="0"/>
      <dgm:spPr/>
    </dgm:pt>
    <dgm:pt modelId="{0AC22B01-8C08-4831-A1E6-FFA1AA500E2F}" type="pres">
      <dgm:prSet presAssocID="{C7DF473C-4890-477D-97B9-120DA2A7D86E}" presName="parentText" presStyleLbl="node1" presStyleIdx="0" presStyleCnt="1">
        <dgm:presLayoutVars>
          <dgm:chMax val="1"/>
          <dgm:bulletEnabled val="1"/>
        </dgm:presLayoutVars>
      </dgm:prSet>
      <dgm:spPr/>
    </dgm:pt>
    <dgm:pt modelId="{0BD52332-486D-4CAE-8330-7F79BABE0DD6}" type="pres">
      <dgm:prSet presAssocID="{C7DF473C-4890-477D-97B9-120DA2A7D86E}" presName="descendantText" presStyleLbl="alignAccFollowNode1" presStyleIdx="0" presStyleCnt="1">
        <dgm:presLayoutVars>
          <dgm:bulletEnabled val="1"/>
        </dgm:presLayoutVars>
      </dgm:prSet>
      <dgm:spPr/>
    </dgm:pt>
  </dgm:ptLst>
  <dgm:cxnLst>
    <dgm:cxn modelId="{EC01C40D-FA72-42C6-B0E2-57B95C4FBC49}" type="presOf" srcId="{883F2F30-CE87-4422-8513-90A4F9CBEAED}" destId="{AAC455C3-2E6B-42AF-BBD9-ED5F99820CE8}" srcOrd="0" destOrd="0" presId="urn:microsoft.com/office/officeart/2005/8/layout/vList5"/>
    <dgm:cxn modelId="{0EA8D010-0A2A-4039-983B-99219E4DD08F}" type="presOf" srcId="{9B2D2A00-24FD-476F-B2FF-C90AD36C8926}" destId="{0BD52332-486D-4CAE-8330-7F79BABE0DD6}" srcOrd="0" destOrd="4" presId="urn:microsoft.com/office/officeart/2005/8/layout/vList5"/>
    <dgm:cxn modelId="{856E0B26-6305-45F1-955A-B369D05A73E0}" srcId="{C7DF473C-4890-477D-97B9-120DA2A7D86E}" destId="{E5791233-0E25-4E08-AF49-076D38B8CB92}" srcOrd="0" destOrd="0" parTransId="{2142250A-9E4E-422F-A329-535A6CB3A782}" sibTransId="{88048853-BADD-4866-9527-CC0CA909A23B}"/>
    <dgm:cxn modelId="{85F61F27-5EA0-4231-8A0C-4049A14321F4}" srcId="{C7DF473C-4890-477D-97B9-120DA2A7D86E}" destId="{0D7C4A56-4D95-4D94-A8CD-C34D956508A1}" srcOrd="3" destOrd="0" parTransId="{B226551A-D9F4-42BE-A20D-FCAAD5B036E0}" sibTransId="{9D942F00-8D1D-4D09-B4C4-A06D32C2EC4A}"/>
    <dgm:cxn modelId="{AFC5925C-22F9-4B0B-A829-00B08FECBC1C}" type="presOf" srcId="{9010991B-AAF9-4296-A1F0-940FE286A348}" destId="{0BD52332-486D-4CAE-8330-7F79BABE0DD6}" srcOrd="0" destOrd="1" presId="urn:microsoft.com/office/officeart/2005/8/layout/vList5"/>
    <dgm:cxn modelId="{50CAEC4D-49E0-418B-9E63-D7E900999BC6}" type="presOf" srcId="{C7DF473C-4890-477D-97B9-120DA2A7D86E}" destId="{0AC22B01-8C08-4831-A1E6-FFA1AA500E2F}" srcOrd="0" destOrd="0" presId="urn:microsoft.com/office/officeart/2005/8/layout/vList5"/>
    <dgm:cxn modelId="{C0A6C671-9C98-4B92-AE0F-908FE344CE2E}" srcId="{C7DF473C-4890-477D-97B9-120DA2A7D86E}" destId="{9B2D2A00-24FD-476F-B2FF-C90AD36C8926}" srcOrd="4" destOrd="0" parTransId="{190C336A-7D1C-488B-B31C-61059AC2DE66}" sibTransId="{04278A8E-7666-497A-A21C-C00730F64C8A}"/>
    <dgm:cxn modelId="{1E0E25AF-A607-4EEA-ADA3-094291C71501}" srcId="{C7DF473C-4890-477D-97B9-120DA2A7D86E}" destId="{9010991B-AAF9-4296-A1F0-940FE286A348}" srcOrd="1" destOrd="0" parTransId="{95259AE6-EA0F-4600-8651-94CD0EB03782}" sibTransId="{CB59212E-4294-4B18-9028-E98617A37EB5}"/>
    <dgm:cxn modelId="{D96A07B1-EC19-4087-8120-27A4E3D26936}" type="presOf" srcId="{E5791233-0E25-4E08-AF49-076D38B8CB92}" destId="{0BD52332-486D-4CAE-8330-7F79BABE0DD6}" srcOrd="0" destOrd="0" presId="urn:microsoft.com/office/officeart/2005/8/layout/vList5"/>
    <dgm:cxn modelId="{558078CE-F19E-4126-A1B2-BA680B6F0BD5}" srcId="{C7DF473C-4890-477D-97B9-120DA2A7D86E}" destId="{49390CEC-CA04-4FD8-9174-920D01493E83}" srcOrd="2" destOrd="0" parTransId="{853D76D0-9F6A-4AD5-89F4-857D46CDA520}" sibTransId="{AD0BE7B7-4B6D-4BB7-A084-D0C2E5C7FF89}"/>
    <dgm:cxn modelId="{36F72AD4-2E5F-4862-B921-CF641577CBE3}" srcId="{883F2F30-CE87-4422-8513-90A4F9CBEAED}" destId="{C7DF473C-4890-477D-97B9-120DA2A7D86E}" srcOrd="0" destOrd="0" parTransId="{12F29C8D-EDCF-4C95-8767-361119806831}" sibTransId="{CFF3EB70-6CA5-4205-B275-79F92CF50A25}"/>
    <dgm:cxn modelId="{C1846DE5-4B7E-4D3F-A259-5E0C73F370C5}" type="presOf" srcId="{0D7C4A56-4D95-4D94-A8CD-C34D956508A1}" destId="{0BD52332-486D-4CAE-8330-7F79BABE0DD6}" srcOrd="0" destOrd="3" presId="urn:microsoft.com/office/officeart/2005/8/layout/vList5"/>
    <dgm:cxn modelId="{F426E3E7-0D9F-4809-96EE-432CF2003D73}" type="presOf" srcId="{49390CEC-CA04-4FD8-9174-920D01493E83}" destId="{0BD52332-486D-4CAE-8330-7F79BABE0DD6}" srcOrd="0" destOrd="2" presId="urn:microsoft.com/office/officeart/2005/8/layout/vList5"/>
    <dgm:cxn modelId="{08ED13F6-9FB2-4A11-898B-4A4E06701E82}" type="presParOf" srcId="{AAC455C3-2E6B-42AF-BBD9-ED5F99820CE8}" destId="{6204EAC4-1279-4348-9902-85312716101B}" srcOrd="0" destOrd="0" presId="urn:microsoft.com/office/officeart/2005/8/layout/vList5"/>
    <dgm:cxn modelId="{F94B7065-EA4F-45A9-9833-45DC93255824}" type="presParOf" srcId="{6204EAC4-1279-4348-9902-85312716101B}" destId="{0AC22B01-8C08-4831-A1E6-FFA1AA500E2F}" srcOrd="0" destOrd="0" presId="urn:microsoft.com/office/officeart/2005/8/layout/vList5"/>
    <dgm:cxn modelId="{DBCC1DB2-6690-4ED2-9352-338E387F9A16}" type="presParOf" srcId="{6204EAC4-1279-4348-9902-85312716101B}" destId="{0BD52332-486D-4CAE-8330-7F79BABE0DD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5FCC31-C1E2-47EA-A69F-87DA34FB6588}"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0ECE0DF5-6197-4FA2-BB57-0309CFC5A5B1}">
      <dgm:prSet/>
      <dgm:spPr/>
      <dgm:t>
        <a:bodyPr/>
        <a:lstStyle/>
        <a:p>
          <a:r>
            <a:rPr lang="en-US"/>
            <a:t>Anderson, E. J., Coltman, T. I. M., Devinney, T. M., &amp; Keating, B. (2011). What drives the choice of a third-party logistics provider? Journal of Supply Chain Management, 47, 97–115.</a:t>
          </a:r>
        </a:p>
      </dgm:t>
    </dgm:pt>
    <dgm:pt modelId="{B5AB0F9B-43A0-4356-B39A-33CB2B837581}" type="parTrans" cxnId="{9FFB3E1A-D357-45C9-8316-951308E0E4C8}">
      <dgm:prSet/>
      <dgm:spPr/>
      <dgm:t>
        <a:bodyPr/>
        <a:lstStyle/>
        <a:p>
          <a:endParaRPr lang="en-US"/>
        </a:p>
      </dgm:t>
    </dgm:pt>
    <dgm:pt modelId="{7C60990C-B6F6-4EEB-9CB4-30169642A9B6}" type="sibTrans" cxnId="{9FFB3E1A-D357-45C9-8316-951308E0E4C8}">
      <dgm:prSet/>
      <dgm:spPr/>
      <dgm:t>
        <a:bodyPr/>
        <a:lstStyle/>
        <a:p>
          <a:endParaRPr lang="en-US"/>
        </a:p>
      </dgm:t>
    </dgm:pt>
    <dgm:pt modelId="{1E09FB4C-7F0A-4CCC-88C5-CEA59DBE0F64}">
      <dgm:prSet/>
      <dgm:spPr/>
      <dgm:t>
        <a:bodyPr/>
        <a:lstStyle/>
        <a:p>
          <a:r>
            <a:rPr lang="en-US"/>
            <a:t>Bingham, F. G. Jr. and Raffield, B. T. (1990). Business to business marketing management, Homewood, IL: Richard D. Irwin</a:t>
          </a:r>
        </a:p>
      </dgm:t>
    </dgm:pt>
    <dgm:pt modelId="{9EAE50C2-FF28-4009-923A-A01C11400605}" type="parTrans" cxnId="{78818EFE-3F7E-4D2A-8586-778EEF54D259}">
      <dgm:prSet/>
      <dgm:spPr/>
      <dgm:t>
        <a:bodyPr/>
        <a:lstStyle/>
        <a:p>
          <a:endParaRPr lang="en-US"/>
        </a:p>
      </dgm:t>
    </dgm:pt>
    <dgm:pt modelId="{96B21CAA-3FBD-41F4-A390-1CC1B91BB738}" type="sibTrans" cxnId="{78818EFE-3F7E-4D2A-8586-778EEF54D259}">
      <dgm:prSet/>
      <dgm:spPr/>
      <dgm:t>
        <a:bodyPr/>
        <a:lstStyle/>
        <a:p>
          <a:endParaRPr lang="en-US"/>
        </a:p>
      </dgm:t>
    </dgm:pt>
    <dgm:pt modelId="{D40FCF60-AD7F-4EED-821D-2C64FF0C1BAA}">
      <dgm:prSet/>
      <dgm:spPr/>
      <dgm:t>
        <a:bodyPr/>
        <a:lstStyle/>
        <a:p>
          <a:r>
            <a:rPr lang="en-US"/>
            <a:t>Blythe J &amp; Zimmerman A (2013) Business to Business Marketing Management A global perspective Second Edition, Routledge Boston: Allyn and Bacon.</a:t>
          </a:r>
        </a:p>
      </dgm:t>
    </dgm:pt>
    <dgm:pt modelId="{2E2F0060-2F5A-43BA-BFE0-3134CEB06B48}" type="parTrans" cxnId="{A0C62751-8DE0-417F-98C5-7B1B83837FE9}">
      <dgm:prSet/>
      <dgm:spPr/>
      <dgm:t>
        <a:bodyPr/>
        <a:lstStyle/>
        <a:p>
          <a:endParaRPr lang="en-US"/>
        </a:p>
      </dgm:t>
    </dgm:pt>
    <dgm:pt modelId="{48910CE8-6DF0-4CCC-8EE5-99AA8C4FA2A1}" type="sibTrans" cxnId="{A0C62751-8DE0-417F-98C5-7B1B83837FE9}">
      <dgm:prSet/>
      <dgm:spPr/>
      <dgm:t>
        <a:bodyPr/>
        <a:lstStyle/>
        <a:p>
          <a:endParaRPr lang="en-US"/>
        </a:p>
      </dgm:t>
    </dgm:pt>
    <dgm:pt modelId="{1BE24E78-A772-41EE-BD70-EE33A66292B9}">
      <dgm:prSet/>
      <dgm:spPr/>
      <dgm:t>
        <a:bodyPr/>
        <a:lstStyle/>
        <a:p>
          <a:r>
            <a:rPr lang="en-US"/>
            <a:t>Brenas R. Canning,L and McDowell  R (2020) Business-to-Business Marketing 5th Edition, ‎ SAGE Publications</a:t>
          </a:r>
        </a:p>
      </dgm:t>
    </dgm:pt>
    <dgm:pt modelId="{F8520FF7-4864-45F6-A465-82F20ABEF5B6}" type="parTrans" cxnId="{3220425D-587C-42A2-B23A-241263602CB4}">
      <dgm:prSet/>
      <dgm:spPr/>
      <dgm:t>
        <a:bodyPr/>
        <a:lstStyle/>
        <a:p>
          <a:endParaRPr lang="en-US"/>
        </a:p>
      </dgm:t>
    </dgm:pt>
    <dgm:pt modelId="{6AAA5919-5C53-4AD0-96C6-DE7332F61F4A}" type="sibTrans" cxnId="{3220425D-587C-42A2-B23A-241263602CB4}">
      <dgm:prSet/>
      <dgm:spPr/>
      <dgm:t>
        <a:bodyPr/>
        <a:lstStyle/>
        <a:p>
          <a:endParaRPr lang="en-US"/>
        </a:p>
      </dgm:t>
    </dgm:pt>
    <dgm:pt modelId="{0BB25E8A-1D9F-44CC-A8EE-709B1B999BDF}">
      <dgm:prSet/>
      <dgm:spPr/>
      <dgm:t>
        <a:bodyPr/>
        <a:lstStyle/>
        <a:p>
          <a:r>
            <a:rPr lang="en-US"/>
            <a:t>Cant M.C , Strydom J.W,  Jooste C.J , &amp; Du Plessis P.J (2009) Marketing management   Juta and Company Ltd, - 614 Seiten</a:t>
          </a:r>
        </a:p>
      </dgm:t>
    </dgm:pt>
    <dgm:pt modelId="{8CCE6B93-E603-45EE-81E2-DFC2C08B97A9}" type="parTrans" cxnId="{6D335D81-2740-4774-8BF2-B1D31A1A5BC6}">
      <dgm:prSet/>
      <dgm:spPr/>
      <dgm:t>
        <a:bodyPr/>
        <a:lstStyle/>
        <a:p>
          <a:endParaRPr lang="en-US"/>
        </a:p>
      </dgm:t>
    </dgm:pt>
    <dgm:pt modelId="{76669FC7-DBE6-49F7-9FDB-01E9A93F55CE}" type="sibTrans" cxnId="{6D335D81-2740-4774-8BF2-B1D31A1A5BC6}">
      <dgm:prSet/>
      <dgm:spPr/>
      <dgm:t>
        <a:bodyPr/>
        <a:lstStyle/>
        <a:p>
          <a:endParaRPr lang="en-US"/>
        </a:p>
      </dgm:t>
    </dgm:pt>
    <dgm:pt modelId="{C38965C2-7673-4DED-8986-2917B3365122}">
      <dgm:prSet/>
      <dgm:spPr/>
      <dgm:t>
        <a:bodyPr/>
        <a:lstStyle/>
        <a:p>
          <a:r>
            <a:rPr lang="en-US"/>
            <a:t>Fill, C., &amp; McKee, S. (2011). Business marketing face to face. Goodfellow Publishers, Limited.</a:t>
          </a:r>
        </a:p>
      </dgm:t>
    </dgm:pt>
    <dgm:pt modelId="{275882C4-49DF-4FA9-9897-8603C4BB9E4C}" type="parTrans" cxnId="{FEEB3921-7094-4F0C-9E16-A3812FBB0130}">
      <dgm:prSet/>
      <dgm:spPr/>
      <dgm:t>
        <a:bodyPr/>
        <a:lstStyle/>
        <a:p>
          <a:endParaRPr lang="en-US"/>
        </a:p>
      </dgm:t>
    </dgm:pt>
    <dgm:pt modelId="{EA892345-4CFF-4774-9520-6FCBC6E51610}" type="sibTrans" cxnId="{FEEB3921-7094-4F0C-9E16-A3812FBB0130}">
      <dgm:prSet/>
      <dgm:spPr/>
      <dgm:t>
        <a:bodyPr/>
        <a:lstStyle/>
        <a:p>
          <a:endParaRPr lang="en-US"/>
        </a:p>
      </dgm:t>
    </dgm:pt>
    <dgm:pt modelId="{2DC02C92-6273-4E3E-9594-0F30EACF0666}">
      <dgm:prSet/>
      <dgm:spPr/>
      <dgm:t>
        <a:bodyPr/>
        <a:lstStyle/>
        <a:p>
          <a:r>
            <a:rPr lang="en-US"/>
            <a:t>Friedman, Thomas L. (2000). The Lexus and the Olive Tree. New York: Anchor</a:t>
          </a:r>
        </a:p>
      </dgm:t>
    </dgm:pt>
    <dgm:pt modelId="{E6D65318-9740-46EE-B5BE-135271B71410}" type="parTrans" cxnId="{FAAAF58C-6AE9-4A69-9382-345C87C813C5}">
      <dgm:prSet/>
      <dgm:spPr/>
      <dgm:t>
        <a:bodyPr/>
        <a:lstStyle/>
        <a:p>
          <a:endParaRPr lang="en-US"/>
        </a:p>
      </dgm:t>
    </dgm:pt>
    <dgm:pt modelId="{5F6F5E6C-6084-4230-BFE2-B117E052D8D3}" type="sibTrans" cxnId="{FAAAF58C-6AE9-4A69-9382-345C87C813C5}">
      <dgm:prSet/>
      <dgm:spPr/>
      <dgm:t>
        <a:bodyPr/>
        <a:lstStyle/>
        <a:p>
          <a:endParaRPr lang="en-US"/>
        </a:p>
      </dgm:t>
    </dgm:pt>
    <dgm:pt modelId="{661FD2D0-2363-406D-9B33-3D83ACE518EA}">
      <dgm:prSet/>
      <dgm:spPr/>
      <dgm:t>
        <a:bodyPr/>
        <a:lstStyle/>
        <a:p>
          <a:r>
            <a:rPr lang="en-US"/>
            <a:t>Johnston, W. J., &amp; Lewin, J. E. (1996). Organizational buying behavior: Toward an integrative framework. Journal of Business Research, 35(1), 1–15.</a:t>
          </a:r>
        </a:p>
      </dgm:t>
    </dgm:pt>
    <dgm:pt modelId="{CE851FD9-D2FE-4AD3-84E8-0055FE9B2341}" type="parTrans" cxnId="{B65372F8-C5B9-4121-B2EF-0BF3FB19AF5F}">
      <dgm:prSet/>
      <dgm:spPr/>
      <dgm:t>
        <a:bodyPr/>
        <a:lstStyle/>
        <a:p>
          <a:endParaRPr lang="en-US"/>
        </a:p>
      </dgm:t>
    </dgm:pt>
    <dgm:pt modelId="{7BEAE206-49B4-4DCD-8B61-F19152764761}" type="sibTrans" cxnId="{B65372F8-C5B9-4121-B2EF-0BF3FB19AF5F}">
      <dgm:prSet/>
      <dgm:spPr/>
      <dgm:t>
        <a:bodyPr/>
        <a:lstStyle/>
        <a:p>
          <a:endParaRPr lang="en-US"/>
        </a:p>
      </dgm:t>
    </dgm:pt>
    <dgm:pt modelId="{08AA4768-2995-4AD3-9580-D59BECA60EF4}">
      <dgm:prSet/>
      <dgm:spPr/>
      <dgm:t>
        <a:bodyPr/>
        <a:lstStyle/>
        <a:p>
          <a:r>
            <a:rPr lang="en-US"/>
            <a:t>Johnston, W.J. and Lewin, J.E. (1996) Organisational buyer behavior: towards an integrative framework, Journal of Business Research, 35 (1) (January), pp. 1–15</a:t>
          </a:r>
        </a:p>
      </dgm:t>
    </dgm:pt>
    <dgm:pt modelId="{7B60B681-6C5A-4EA0-9852-7BA229A60C39}" type="parTrans" cxnId="{D7A19173-C08D-43C7-AB4C-D0DE38D97C1C}">
      <dgm:prSet/>
      <dgm:spPr/>
      <dgm:t>
        <a:bodyPr/>
        <a:lstStyle/>
        <a:p>
          <a:endParaRPr lang="en-US"/>
        </a:p>
      </dgm:t>
    </dgm:pt>
    <dgm:pt modelId="{3096FE1E-A115-4222-855A-A4CD2F864FDE}" type="sibTrans" cxnId="{D7A19173-C08D-43C7-AB4C-D0DE38D97C1C}">
      <dgm:prSet/>
      <dgm:spPr/>
      <dgm:t>
        <a:bodyPr/>
        <a:lstStyle/>
        <a:p>
          <a:endParaRPr lang="en-US"/>
        </a:p>
      </dgm:t>
    </dgm:pt>
    <dgm:pt modelId="{493E1224-326D-4380-9B99-B6606E7CF119}">
      <dgm:prSet/>
      <dgm:spPr/>
      <dgm:t>
        <a:bodyPr/>
        <a:lstStyle/>
        <a:p>
          <a:r>
            <a:rPr lang="en-US"/>
            <a:t>Kannan, V. R., &amp; Tan, K. C. (2002). Supplier selection and assessment: Their impact on business performance. Journal of Supply Chain Management, 38, 11–21.</a:t>
          </a:r>
        </a:p>
      </dgm:t>
    </dgm:pt>
    <dgm:pt modelId="{F3AAC700-0A70-4014-9112-CB36A0D3A671}" type="parTrans" cxnId="{D3FF52C6-B9DB-4187-895F-652E77C57AD6}">
      <dgm:prSet/>
      <dgm:spPr/>
      <dgm:t>
        <a:bodyPr/>
        <a:lstStyle/>
        <a:p>
          <a:endParaRPr lang="en-US"/>
        </a:p>
      </dgm:t>
    </dgm:pt>
    <dgm:pt modelId="{4F5E3110-5BE4-4C9C-B8A2-5CBB412CEDC3}" type="sibTrans" cxnId="{D3FF52C6-B9DB-4187-895F-652E77C57AD6}">
      <dgm:prSet/>
      <dgm:spPr/>
      <dgm:t>
        <a:bodyPr/>
        <a:lstStyle/>
        <a:p>
          <a:endParaRPr lang="en-US"/>
        </a:p>
      </dgm:t>
    </dgm:pt>
    <dgm:pt modelId="{5EEB9CB0-4169-47A2-B199-6AAF31A428CA}">
      <dgm:prSet/>
      <dgm:spPr/>
      <dgm:t>
        <a:bodyPr/>
        <a:lstStyle/>
        <a:p>
          <a:r>
            <a:rPr lang="en-US"/>
            <a:t>Kleinaltenkamp M,  Plinke  W,  Wilkinson I &amp;  Geiger I (2015) Fundamentals of Business-to-Business Marketing, Mastering Business Markets, Springer International Publishing SwitzerlandPrentice Hall</a:t>
          </a:r>
        </a:p>
      </dgm:t>
    </dgm:pt>
    <dgm:pt modelId="{8BAC5E2B-2D9D-4BAE-978D-74D03BE434AC}" type="parTrans" cxnId="{33631B37-005F-4954-8FC3-F6F24BBE7F86}">
      <dgm:prSet/>
      <dgm:spPr/>
      <dgm:t>
        <a:bodyPr/>
        <a:lstStyle/>
        <a:p>
          <a:endParaRPr lang="en-US"/>
        </a:p>
      </dgm:t>
    </dgm:pt>
    <dgm:pt modelId="{9A3DD934-EF3F-4B89-A6A1-21B564F79E7F}" type="sibTrans" cxnId="{33631B37-005F-4954-8FC3-F6F24BBE7F86}">
      <dgm:prSet/>
      <dgm:spPr/>
      <dgm:t>
        <a:bodyPr/>
        <a:lstStyle/>
        <a:p>
          <a:endParaRPr lang="en-US"/>
        </a:p>
      </dgm:t>
    </dgm:pt>
    <dgm:pt modelId="{EDC53990-4E38-4FB2-964B-87BB271310C3}" type="pres">
      <dgm:prSet presAssocID="{335FCC31-C1E2-47EA-A69F-87DA34FB6588}" presName="vert0" presStyleCnt="0">
        <dgm:presLayoutVars>
          <dgm:dir/>
          <dgm:animOne val="branch"/>
          <dgm:animLvl val="lvl"/>
        </dgm:presLayoutVars>
      </dgm:prSet>
      <dgm:spPr/>
    </dgm:pt>
    <dgm:pt modelId="{9CA271FF-96BE-484D-9AA7-23F397E58CC2}" type="pres">
      <dgm:prSet presAssocID="{0ECE0DF5-6197-4FA2-BB57-0309CFC5A5B1}" presName="thickLine" presStyleLbl="alignNode1" presStyleIdx="0" presStyleCnt="11"/>
      <dgm:spPr/>
    </dgm:pt>
    <dgm:pt modelId="{E87F696A-237C-4FF9-990C-9EF3E69AA21B}" type="pres">
      <dgm:prSet presAssocID="{0ECE0DF5-6197-4FA2-BB57-0309CFC5A5B1}" presName="horz1" presStyleCnt="0"/>
      <dgm:spPr/>
    </dgm:pt>
    <dgm:pt modelId="{36B7800F-A2BA-40F8-B5B1-699351D59B0D}" type="pres">
      <dgm:prSet presAssocID="{0ECE0DF5-6197-4FA2-BB57-0309CFC5A5B1}" presName="tx1" presStyleLbl="revTx" presStyleIdx="0" presStyleCnt="11"/>
      <dgm:spPr/>
    </dgm:pt>
    <dgm:pt modelId="{2AD5CF88-EC8C-4C14-BABF-AC942E614748}" type="pres">
      <dgm:prSet presAssocID="{0ECE0DF5-6197-4FA2-BB57-0309CFC5A5B1}" presName="vert1" presStyleCnt="0"/>
      <dgm:spPr/>
    </dgm:pt>
    <dgm:pt modelId="{3A72EC19-C8D4-4467-BBD9-053F175998B0}" type="pres">
      <dgm:prSet presAssocID="{1E09FB4C-7F0A-4CCC-88C5-CEA59DBE0F64}" presName="thickLine" presStyleLbl="alignNode1" presStyleIdx="1" presStyleCnt="11"/>
      <dgm:spPr/>
    </dgm:pt>
    <dgm:pt modelId="{32F1CEFC-B430-4635-A2E2-0B8E867EA2F7}" type="pres">
      <dgm:prSet presAssocID="{1E09FB4C-7F0A-4CCC-88C5-CEA59DBE0F64}" presName="horz1" presStyleCnt="0"/>
      <dgm:spPr/>
    </dgm:pt>
    <dgm:pt modelId="{55F43BC2-E028-4F1D-81C4-0F3ABA2795D8}" type="pres">
      <dgm:prSet presAssocID="{1E09FB4C-7F0A-4CCC-88C5-CEA59DBE0F64}" presName="tx1" presStyleLbl="revTx" presStyleIdx="1" presStyleCnt="11"/>
      <dgm:spPr/>
    </dgm:pt>
    <dgm:pt modelId="{6A4F2116-13FE-4F1D-B978-D3657EB43608}" type="pres">
      <dgm:prSet presAssocID="{1E09FB4C-7F0A-4CCC-88C5-CEA59DBE0F64}" presName="vert1" presStyleCnt="0"/>
      <dgm:spPr/>
    </dgm:pt>
    <dgm:pt modelId="{9188604E-71A9-4D33-820B-D0F5E4B3D8AC}" type="pres">
      <dgm:prSet presAssocID="{D40FCF60-AD7F-4EED-821D-2C64FF0C1BAA}" presName="thickLine" presStyleLbl="alignNode1" presStyleIdx="2" presStyleCnt="11"/>
      <dgm:spPr/>
    </dgm:pt>
    <dgm:pt modelId="{4BA679CE-9FE1-441C-9AA0-06CF0866B80E}" type="pres">
      <dgm:prSet presAssocID="{D40FCF60-AD7F-4EED-821D-2C64FF0C1BAA}" presName="horz1" presStyleCnt="0"/>
      <dgm:spPr/>
    </dgm:pt>
    <dgm:pt modelId="{85B4F5C1-0166-42EA-8C54-63F04F7F03A5}" type="pres">
      <dgm:prSet presAssocID="{D40FCF60-AD7F-4EED-821D-2C64FF0C1BAA}" presName="tx1" presStyleLbl="revTx" presStyleIdx="2" presStyleCnt="11"/>
      <dgm:spPr/>
    </dgm:pt>
    <dgm:pt modelId="{A3E5FD62-9E02-4EF7-947F-3239C066D957}" type="pres">
      <dgm:prSet presAssocID="{D40FCF60-AD7F-4EED-821D-2C64FF0C1BAA}" presName="vert1" presStyleCnt="0"/>
      <dgm:spPr/>
    </dgm:pt>
    <dgm:pt modelId="{F820D346-4E8D-4D3C-A1F4-14DDA888FBE5}" type="pres">
      <dgm:prSet presAssocID="{1BE24E78-A772-41EE-BD70-EE33A66292B9}" presName="thickLine" presStyleLbl="alignNode1" presStyleIdx="3" presStyleCnt="11"/>
      <dgm:spPr/>
    </dgm:pt>
    <dgm:pt modelId="{EF042433-6A93-491E-B18B-65E26B8A4AB0}" type="pres">
      <dgm:prSet presAssocID="{1BE24E78-A772-41EE-BD70-EE33A66292B9}" presName="horz1" presStyleCnt="0"/>
      <dgm:spPr/>
    </dgm:pt>
    <dgm:pt modelId="{F4CC8DA2-79B1-410B-9B6A-4F9B1C1EC408}" type="pres">
      <dgm:prSet presAssocID="{1BE24E78-A772-41EE-BD70-EE33A66292B9}" presName="tx1" presStyleLbl="revTx" presStyleIdx="3" presStyleCnt="11"/>
      <dgm:spPr/>
    </dgm:pt>
    <dgm:pt modelId="{2519FFFB-EA69-4EBD-8850-40CA93CF9287}" type="pres">
      <dgm:prSet presAssocID="{1BE24E78-A772-41EE-BD70-EE33A66292B9}" presName="vert1" presStyleCnt="0"/>
      <dgm:spPr/>
    </dgm:pt>
    <dgm:pt modelId="{E40D8EB5-B8DD-4966-8885-173281BAF7AB}" type="pres">
      <dgm:prSet presAssocID="{0BB25E8A-1D9F-44CC-A8EE-709B1B999BDF}" presName="thickLine" presStyleLbl="alignNode1" presStyleIdx="4" presStyleCnt="11"/>
      <dgm:spPr/>
    </dgm:pt>
    <dgm:pt modelId="{94C82B17-9A23-4AB1-BDC6-F1E01A778B7F}" type="pres">
      <dgm:prSet presAssocID="{0BB25E8A-1D9F-44CC-A8EE-709B1B999BDF}" presName="horz1" presStyleCnt="0"/>
      <dgm:spPr/>
    </dgm:pt>
    <dgm:pt modelId="{83CB4F6F-9F46-408E-80FD-59D65482BC6B}" type="pres">
      <dgm:prSet presAssocID="{0BB25E8A-1D9F-44CC-A8EE-709B1B999BDF}" presName="tx1" presStyleLbl="revTx" presStyleIdx="4" presStyleCnt="11"/>
      <dgm:spPr/>
    </dgm:pt>
    <dgm:pt modelId="{88A81308-6BB0-43E7-A199-04E452C4D7C2}" type="pres">
      <dgm:prSet presAssocID="{0BB25E8A-1D9F-44CC-A8EE-709B1B999BDF}" presName="vert1" presStyleCnt="0"/>
      <dgm:spPr/>
    </dgm:pt>
    <dgm:pt modelId="{34E0C328-17F4-48A3-98EE-66DAF592D5F1}" type="pres">
      <dgm:prSet presAssocID="{C38965C2-7673-4DED-8986-2917B3365122}" presName="thickLine" presStyleLbl="alignNode1" presStyleIdx="5" presStyleCnt="11"/>
      <dgm:spPr/>
    </dgm:pt>
    <dgm:pt modelId="{0E85A207-F004-48E5-A2C7-52F757C06B6B}" type="pres">
      <dgm:prSet presAssocID="{C38965C2-7673-4DED-8986-2917B3365122}" presName="horz1" presStyleCnt="0"/>
      <dgm:spPr/>
    </dgm:pt>
    <dgm:pt modelId="{C12221A1-B7E7-4D2C-9049-FFAA9874C221}" type="pres">
      <dgm:prSet presAssocID="{C38965C2-7673-4DED-8986-2917B3365122}" presName="tx1" presStyleLbl="revTx" presStyleIdx="5" presStyleCnt="11"/>
      <dgm:spPr/>
    </dgm:pt>
    <dgm:pt modelId="{08A53EBB-758D-4FAB-B541-F6EE84C59BF6}" type="pres">
      <dgm:prSet presAssocID="{C38965C2-7673-4DED-8986-2917B3365122}" presName="vert1" presStyleCnt="0"/>
      <dgm:spPr/>
    </dgm:pt>
    <dgm:pt modelId="{2949B541-EAC0-427B-B4CD-88FF9EB7D17A}" type="pres">
      <dgm:prSet presAssocID="{2DC02C92-6273-4E3E-9594-0F30EACF0666}" presName="thickLine" presStyleLbl="alignNode1" presStyleIdx="6" presStyleCnt="11"/>
      <dgm:spPr/>
    </dgm:pt>
    <dgm:pt modelId="{B05626F3-9D53-446E-ABFD-547D1171D373}" type="pres">
      <dgm:prSet presAssocID="{2DC02C92-6273-4E3E-9594-0F30EACF0666}" presName="horz1" presStyleCnt="0"/>
      <dgm:spPr/>
    </dgm:pt>
    <dgm:pt modelId="{7059D24A-B8D4-458A-96FE-120A82B9B2BB}" type="pres">
      <dgm:prSet presAssocID="{2DC02C92-6273-4E3E-9594-0F30EACF0666}" presName="tx1" presStyleLbl="revTx" presStyleIdx="6" presStyleCnt="11"/>
      <dgm:spPr/>
    </dgm:pt>
    <dgm:pt modelId="{B26FD251-BFF2-40DA-8C0D-9AE485C9577B}" type="pres">
      <dgm:prSet presAssocID="{2DC02C92-6273-4E3E-9594-0F30EACF0666}" presName="vert1" presStyleCnt="0"/>
      <dgm:spPr/>
    </dgm:pt>
    <dgm:pt modelId="{7652B18F-6801-41F7-BD16-2FC3AAD59BA0}" type="pres">
      <dgm:prSet presAssocID="{661FD2D0-2363-406D-9B33-3D83ACE518EA}" presName="thickLine" presStyleLbl="alignNode1" presStyleIdx="7" presStyleCnt="11"/>
      <dgm:spPr/>
    </dgm:pt>
    <dgm:pt modelId="{FE18BBFE-F6E7-43AC-AAC2-9655D4C9B84F}" type="pres">
      <dgm:prSet presAssocID="{661FD2D0-2363-406D-9B33-3D83ACE518EA}" presName="horz1" presStyleCnt="0"/>
      <dgm:spPr/>
    </dgm:pt>
    <dgm:pt modelId="{27769F9C-EF49-4B88-80B9-478F5E5FD444}" type="pres">
      <dgm:prSet presAssocID="{661FD2D0-2363-406D-9B33-3D83ACE518EA}" presName="tx1" presStyleLbl="revTx" presStyleIdx="7" presStyleCnt="11"/>
      <dgm:spPr/>
    </dgm:pt>
    <dgm:pt modelId="{1AE53ECC-0197-48B9-96B0-D10636A9A3A6}" type="pres">
      <dgm:prSet presAssocID="{661FD2D0-2363-406D-9B33-3D83ACE518EA}" presName="vert1" presStyleCnt="0"/>
      <dgm:spPr/>
    </dgm:pt>
    <dgm:pt modelId="{27F2A406-F191-4A8B-9493-F8F2FE478002}" type="pres">
      <dgm:prSet presAssocID="{08AA4768-2995-4AD3-9580-D59BECA60EF4}" presName="thickLine" presStyleLbl="alignNode1" presStyleIdx="8" presStyleCnt="11"/>
      <dgm:spPr/>
    </dgm:pt>
    <dgm:pt modelId="{1FAD5326-552D-4BDA-95BE-050B3A9F1F6A}" type="pres">
      <dgm:prSet presAssocID="{08AA4768-2995-4AD3-9580-D59BECA60EF4}" presName="horz1" presStyleCnt="0"/>
      <dgm:spPr/>
    </dgm:pt>
    <dgm:pt modelId="{20054EE1-70BE-47E1-8083-838DA81EA5A9}" type="pres">
      <dgm:prSet presAssocID="{08AA4768-2995-4AD3-9580-D59BECA60EF4}" presName="tx1" presStyleLbl="revTx" presStyleIdx="8" presStyleCnt="11"/>
      <dgm:spPr/>
    </dgm:pt>
    <dgm:pt modelId="{FFD5515E-C5F9-4743-954C-77368267F918}" type="pres">
      <dgm:prSet presAssocID="{08AA4768-2995-4AD3-9580-D59BECA60EF4}" presName="vert1" presStyleCnt="0"/>
      <dgm:spPr/>
    </dgm:pt>
    <dgm:pt modelId="{C1397A7D-334E-482E-A948-DBFF61F18E6A}" type="pres">
      <dgm:prSet presAssocID="{493E1224-326D-4380-9B99-B6606E7CF119}" presName="thickLine" presStyleLbl="alignNode1" presStyleIdx="9" presStyleCnt="11"/>
      <dgm:spPr/>
    </dgm:pt>
    <dgm:pt modelId="{E2D16FEE-CD98-4721-B5C4-A8DD983EF6E6}" type="pres">
      <dgm:prSet presAssocID="{493E1224-326D-4380-9B99-B6606E7CF119}" presName="horz1" presStyleCnt="0"/>
      <dgm:spPr/>
    </dgm:pt>
    <dgm:pt modelId="{EBFF2E29-884E-42CC-A086-7EB9C89F5B6F}" type="pres">
      <dgm:prSet presAssocID="{493E1224-326D-4380-9B99-B6606E7CF119}" presName="tx1" presStyleLbl="revTx" presStyleIdx="9" presStyleCnt="11"/>
      <dgm:spPr/>
    </dgm:pt>
    <dgm:pt modelId="{E2C8D60C-3F3F-4CC1-9BA4-2B2EF98E8FED}" type="pres">
      <dgm:prSet presAssocID="{493E1224-326D-4380-9B99-B6606E7CF119}" presName="vert1" presStyleCnt="0"/>
      <dgm:spPr/>
    </dgm:pt>
    <dgm:pt modelId="{3BE5B22A-07BF-4E09-83EA-E1BC3FE0E727}" type="pres">
      <dgm:prSet presAssocID="{5EEB9CB0-4169-47A2-B199-6AAF31A428CA}" presName="thickLine" presStyleLbl="alignNode1" presStyleIdx="10" presStyleCnt="11"/>
      <dgm:spPr/>
    </dgm:pt>
    <dgm:pt modelId="{2DC6A63E-25E9-48E6-807F-3E4585A0CDF3}" type="pres">
      <dgm:prSet presAssocID="{5EEB9CB0-4169-47A2-B199-6AAF31A428CA}" presName="horz1" presStyleCnt="0"/>
      <dgm:spPr/>
    </dgm:pt>
    <dgm:pt modelId="{26C4A2FF-7D4F-4902-B359-E74725F7B3BC}" type="pres">
      <dgm:prSet presAssocID="{5EEB9CB0-4169-47A2-B199-6AAF31A428CA}" presName="tx1" presStyleLbl="revTx" presStyleIdx="10" presStyleCnt="11"/>
      <dgm:spPr/>
    </dgm:pt>
    <dgm:pt modelId="{E8B1DE71-3B39-4440-ACEB-A720ECC7C0F0}" type="pres">
      <dgm:prSet presAssocID="{5EEB9CB0-4169-47A2-B199-6AAF31A428CA}" presName="vert1" presStyleCnt="0"/>
      <dgm:spPr/>
    </dgm:pt>
  </dgm:ptLst>
  <dgm:cxnLst>
    <dgm:cxn modelId="{25A41F02-5582-48DF-9070-DFCAF48999F5}" type="presOf" srcId="{661FD2D0-2363-406D-9B33-3D83ACE518EA}" destId="{27769F9C-EF49-4B88-80B9-478F5E5FD444}" srcOrd="0" destOrd="0" presId="urn:microsoft.com/office/officeart/2008/layout/LinedList"/>
    <dgm:cxn modelId="{C3A1AE19-9597-4FBE-B2B0-ED7FCC1F9606}" type="presOf" srcId="{C38965C2-7673-4DED-8986-2917B3365122}" destId="{C12221A1-B7E7-4D2C-9049-FFAA9874C221}" srcOrd="0" destOrd="0" presId="urn:microsoft.com/office/officeart/2008/layout/LinedList"/>
    <dgm:cxn modelId="{9FFB3E1A-D357-45C9-8316-951308E0E4C8}" srcId="{335FCC31-C1E2-47EA-A69F-87DA34FB6588}" destId="{0ECE0DF5-6197-4FA2-BB57-0309CFC5A5B1}" srcOrd="0" destOrd="0" parTransId="{B5AB0F9B-43A0-4356-B39A-33CB2B837581}" sibTransId="{7C60990C-B6F6-4EEB-9CB4-30169642A9B6}"/>
    <dgm:cxn modelId="{34D78B1B-7966-4094-965C-94972A4F41DE}" type="presOf" srcId="{493E1224-326D-4380-9B99-B6606E7CF119}" destId="{EBFF2E29-884E-42CC-A086-7EB9C89F5B6F}" srcOrd="0" destOrd="0" presId="urn:microsoft.com/office/officeart/2008/layout/LinedList"/>
    <dgm:cxn modelId="{FEEB3921-7094-4F0C-9E16-A3812FBB0130}" srcId="{335FCC31-C1E2-47EA-A69F-87DA34FB6588}" destId="{C38965C2-7673-4DED-8986-2917B3365122}" srcOrd="5" destOrd="0" parTransId="{275882C4-49DF-4FA9-9897-8603C4BB9E4C}" sibTransId="{EA892345-4CFF-4774-9520-6FCBC6E51610}"/>
    <dgm:cxn modelId="{33631B37-005F-4954-8FC3-F6F24BBE7F86}" srcId="{335FCC31-C1E2-47EA-A69F-87DA34FB6588}" destId="{5EEB9CB0-4169-47A2-B199-6AAF31A428CA}" srcOrd="10" destOrd="0" parTransId="{8BAC5E2B-2D9D-4BAE-978D-74D03BE434AC}" sibTransId="{9A3DD934-EF3F-4B89-A6A1-21B564F79E7F}"/>
    <dgm:cxn modelId="{3220425D-587C-42A2-B23A-241263602CB4}" srcId="{335FCC31-C1E2-47EA-A69F-87DA34FB6588}" destId="{1BE24E78-A772-41EE-BD70-EE33A66292B9}" srcOrd="3" destOrd="0" parTransId="{F8520FF7-4864-45F6-A465-82F20ABEF5B6}" sibTransId="{6AAA5919-5C53-4AD0-96C6-DE7332F61F4A}"/>
    <dgm:cxn modelId="{3C294770-3259-4683-9607-AC234DA4599F}" type="presOf" srcId="{1BE24E78-A772-41EE-BD70-EE33A66292B9}" destId="{F4CC8DA2-79B1-410B-9B6A-4F9B1C1EC408}" srcOrd="0" destOrd="0" presId="urn:microsoft.com/office/officeart/2008/layout/LinedList"/>
    <dgm:cxn modelId="{A0C62751-8DE0-417F-98C5-7B1B83837FE9}" srcId="{335FCC31-C1E2-47EA-A69F-87DA34FB6588}" destId="{D40FCF60-AD7F-4EED-821D-2C64FF0C1BAA}" srcOrd="2" destOrd="0" parTransId="{2E2F0060-2F5A-43BA-BFE0-3134CEB06B48}" sibTransId="{48910CE8-6DF0-4CCC-8EE5-99AA8C4FA2A1}"/>
    <dgm:cxn modelId="{D7A19173-C08D-43C7-AB4C-D0DE38D97C1C}" srcId="{335FCC31-C1E2-47EA-A69F-87DA34FB6588}" destId="{08AA4768-2995-4AD3-9580-D59BECA60EF4}" srcOrd="8" destOrd="0" parTransId="{7B60B681-6C5A-4EA0-9852-7BA229A60C39}" sibTransId="{3096FE1E-A115-4222-855A-A4CD2F864FDE}"/>
    <dgm:cxn modelId="{6D335D81-2740-4774-8BF2-B1D31A1A5BC6}" srcId="{335FCC31-C1E2-47EA-A69F-87DA34FB6588}" destId="{0BB25E8A-1D9F-44CC-A8EE-709B1B999BDF}" srcOrd="4" destOrd="0" parTransId="{8CCE6B93-E603-45EE-81E2-DFC2C08B97A9}" sibTransId="{76669FC7-DBE6-49F7-9FDB-01E9A93F55CE}"/>
    <dgm:cxn modelId="{FAAAF58C-6AE9-4A69-9382-345C87C813C5}" srcId="{335FCC31-C1E2-47EA-A69F-87DA34FB6588}" destId="{2DC02C92-6273-4E3E-9594-0F30EACF0666}" srcOrd="6" destOrd="0" parTransId="{E6D65318-9740-46EE-B5BE-135271B71410}" sibTransId="{5F6F5E6C-6084-4230-BFE2-B117E052D8D3}"/>
    <dgm:cxn modelId="{15501C8F-F3DA-4230-A6E2-B741AFD02970}" type="presOf" srcId="{5EEB9CB0-4169-47A2-B199-6AAF31A428CA}" destId="{26C4A2FF-7D4F-4902-B359-E74725F7B3BC}" srcOrd="0" destOrd="0" presId="urn:microsoft.com/office/officeart/2008/layout/LinedList"/>
    <dgm:cxn modelId="{E5E5BC98-6A06-4A8C-A316-C6E8BAF355A3}" type="presOf" srcId="{0ECE0DF5-6197-4FA2-BB57-0309CFC5A5B1}" destId="{36B7800F-A2BA-40F8-B5B1-699351D59B0D}" srcOrd="0" destOrd="0" presId="urn:microsoft.com/office/officeart/2008/layout/LinedList"/>
    <dgm:cxn modelId="{DA8362B5-8DB8-4CA1-81AF-0551E8C4BF52}" type="presOf" srcId="{D40FCF60-AD7F-4EED-821D-2C64FF0C1BAA}" destId="{85B4F5C1-0166-42EA-8C54-63F04F7F03A5}" srcOrd="0" destOrd="0" presId="urn:microsoft.com/office/officeart/2008/layout/LinedList"/>
    <dgm:cxn modelId="{D3FF52C6-B9DB-4187-895F-652E77C57AD6}" srcId="{335FCC31-C1E2-47EA-A69F-87DA34FB6588}" destId="{493E1224-326D-4380-9B99-B6606E7CF119}" srcOrd="9" destOrd="0" parTransId="{F3AAC700-0A70-4014-9112-CB36A0D3A671}" sibTransId="{4F5E3110-5BE4-4C9C-B8A2-5CBB412CEDC3}"/>
    <dgm:cxn modelId="{D57531E6-7728-4BA4-A20F-9AF315DED866}" type="presOf" srcId="{335FCC31-C1E2-47EA-A69F-87DA34FB6588}" destId="{EDC53990-4E38-4FB2-964B-87BB271310C3}" srcOrd="0" destOrd="0" presId="urn:microsoft.com/office/officeart/2008/layout/LinedList"/>
    <dgm:cxn modelId="{8CA74AE7-CBD9-45F7-B684-A4C097CD16F6}" type="presOf" srcId="{2DC02C92-6273-4E3E-9594-0F30EACF0666}" destId="{7059D24A-B8D4-458A-96FE-120A82B9B2BB}" srcOrd="0" destOrd="0" presId="urn:microsoft.com/office/officeart/2008/layout/LinedList"/>
    <dgm:cxn modelId="{FB16E9F0-DDC6-44D0-A3CD-6507C58E2C42}" type="presOf" srcId="{08AA4768-2995-4AD3-9580-D59BECA60EF4}" destId="{20054EE1-70BE-47E1-8083-838DA81EA5A9}" srcOrd="0" destOrd="0" presId="urn:microsoft.com/office/officeart/2008/layout/LinedList"/>
    <dgm:cxn modelId="{EEB8A1F5-00D8-405B-A6F5-1EA50B67446C}" type="presOf" srcId="{1E09FB4C-7F0A-4CCC-88C5-CEA59DBE0F64}" destId="{55F43BC2-E028-4F1D-81C4-0F3ABA2795D8}" srcOrd="0" destOrd="0" presId="urn:microsoft.com/office/officeart/2008/layout/LinedList"/>
    <dgm:cxn modelId="{B65372F8-C5B9-4121-B2EF-0BF3FB19AF5F}" srcId="{335FCC31-C1E2-47EA-A69F-87DA34FB6588}" destId="{661FD2D0-2363-406D-9B33-3D83ACE518EA}" srcOrd="7" destOrd="0" parTransId="{CE851FD9-D2FE-4AD3-84E8-0055FE9B2341}" sibTransId="{7BEAE206-49B4-4DCD-8B61-F19152764761}"/>
    <dgm:cxn modelId="{78818EFE-3F7E-4D2A-8586-778EEF54D259}" srcId="{335FCC31-C1E2-47EA-A69F-87DA34FB6588}" destId="{1E09FB4C-7F0A-4CCC-88C5-CEA59DBE0F64}" srcOrd="1" destOrd="0" parTransId="{9EAE50C2-FF28-4009-923A-A01C11400605}" sibTransId="{96B21CAA-3FBD-41F4-A390-1CC1B91BB738}"/>
    <dgm:cxn modelId="{D74C81FF-CD3D-49CC-90D9-3D3A4EC79C4B}" type="presOf" srcId="{0BB25E8A-1D9F-44CC-A8EE-709B1B999BDF}" destId="{83CB4F6F-9F46-408E-80FD-59D65482BC6B}" srcOrd="0" destOrd="0" presId="urn:microsoft.com/office/officeart/2008/layout/LinedList"/>
    <dgm:cxn modelId="{80EBC75F-4AFC-4725-8590-023A0AAED52A}" type="presParOf" srcId="{EDC53990-4E38-4FB2-964B-87BB271310C3}" destId="{9CA271FF-96BE-484D-9AA7-23F397E58CC2}" srcOrd="0" destOrd="0" presId="urn:microsoft.com/office/officeart/2008/layout/LinedList"/>
    <dgm:cxn modelId="{BCBCF7DF-6752-43A1-9828-FFF7C5D4DD0F}" type="presParOf" srcId="{EDC53990-4E38-4FB2-964B-87BB271310C3}" destId="{E87F696A-237C-4FF9-990C-9EF3E69AA21B}" srcOrd="1" destOrd="0" presId="urn:microsoft.com/office/officeart/2008/layout/LinedList"/>
    <dgm:cxn modelId="{8940D5DC-ECDD-4575-BCBF-62B08694B014}" type="presParOf" srcId="{E87F696A-237C-4FF9-990C-9EF3E69AA21B}" destId="{36B7800F-A2BA-40F8-B5B1-699351D59B0D}" srcOrd="0" destOrd="0" presId="urn:microsoft.com/office/officeart/2008/layout/LinedList"/>
    <dgm:cxn modelId="{731DE2F5-089F-40ED-95F7-FA6AD0C3678C}" type="presParOf" srcId="{E87F696A-237C-4FF9-990C-9EF3E69AA21B}" destId="{2AD5CF88-EC8C-4C14-BABF-AC942E614748}" srcOrd="1" destOrd="0" presId="urn:microsoft.com/office/officeart/2008/layout/LinedList"/>
    <dgm:cxn modelId="{567E383F-F6B6-4E06-9296-8AFE12DC15F6}" type="presParOf" srcId="{EDC53990-4E38-4FB2-964B-87BB271310C3}" destId="{3A72EC19-C8D4-4467-BBD9-053F175998B0}" srcOrd="2" destOrd="0" presId="urn:microsoft.com/office/officeart/2008/layout/LinedList"/>
    <dgm:cxn modelId="{7516103F-EEF4-4B85-B9C1-AC226B5CDDDF}" type="presParOf" srcId="{EDC53990-4E38-4FB2-964B-87BB271310C3}" destId="{32F1CEFC-B430-4635-A2E2-0B8E867EA2F7}" srcOrd="3" destOrd="0" presId="urn:microsoft.com/office/officeart/2008/layout/LinedList"/>
    <dgm:cxn modelId="{1DCD70EB-50FD-4B65-BEBF-2A47043B5022}" type="presParOf" srcId="{32F1CEFC-B430-4635-A2E2-0B8E867EA2F7}" destId="{55F43BC2-E028-4F1D-81C4-0F3ABA2795D8}" srcOrd="0" destOrd="0" presId="urn:microsoft.com/office/officeart/2008/layout/LinedList"/>
    <dgm:cxn modelId="{E6B23D81-449B-430E-BAD2-A197FE5F8A46}" type="presParOf" srcId="{32F1CEFC-B430-4635-A2E2-0B8E867EA2F7}" destId="{6A4F2116-13FE-4F1D-B978-D3657EB43608}" srcOrd="1" destOrd="0" presId="urn:microsoft.com/office/officeart/2008/layout/LinedList"/>
    <dgm:cxn modelId="{58F71FEC-0D67-44D1-A60A-7FCE37C88D2A}" type="presParOf" srcId="{EDC53990-4E38-4FB2-964B-87BB271310C3}" destId="{9188604E-71A9-4D33-820B-D0F5E4B3D8AC}" srcOrd="4" destOrd="0" presId="urn:microsoft.com/office/officeart/2008/layout/LinedList"/>
    <dgm:cxn modelId="{BDA9D72D-18C3-4249-8E46-1161A5A72AC0}" type="presParOf" srcId="{EDC53990-4E38-4FB2-964B-87BB271310C3}" destId="{4BA679CE-9FE1-441C-9AA0-06CF0866B80E}" srcOrd="5" destOrd="0" presId="urn:microsoft.com/office/officeart/2008/layout/LinedList"/>
    <dgm:cxn modelId="{6F51414D-F36F-4BC0-9185-E3E29615F868}" type="presParOf" srcId="{4BA679CE-9FE1-441C-9AA0-06CF0866B80E}" destId="{85B4F5C1-0166-42EA-8C54-63F04F7F03A5}" srcOrd="0" destOrd="0" presId="urn:microsoft.com/office/officeart/2008/layout/LinedList"/>
    <dgm:cxn modelId="{8D85F3D5-7F3D-4FA7-863D-249E876B1D41}" type="presParOf" srcId="{4BA679CE-9FE1-441C-9AA0-06CF0866B80E}" destId="{A3E5FD62-9E02-4EF7-947F-3239C066D957}" srcOrd="1" destOrd="0" presId="urn:microsoft.com/office/officeart/2008/layout/LinedList"/>
    <dgm:cxn modelId="{E85E8D74-8BEE-4CC6-8123-23F67B957710}" type="presParOf" srcId="{EDC53990-4E38-4FB2-964B-87BB271310C3}" destId="{F820D346-4E8D-4D3C-A1F4-14DDA888FBE5}" srcOrd="6" destOrd="0" presId="urn:microsoft.com/office/officeart/2008/layout/LinedList"/>
    <dgm:cxn modelId="{4CD2DF10-B035-4EBC-9F06-2635C6FC84A7}" type="presParOf" srcId="{EDC53990-4E38-4FB2-964B-87BB271310C3}" destId="{EF042433-6A93-491E-B18B-65E26B8A4AB0}" srcOrd="7" destOrd="0" presId="urn:microsoft.com/office/officeart/2008/layout/LinedList"/>
    <dgm:cxn modelId="{6721DAF5-CB6D-41F5-8FDB-A3C03DF8FE3A}" type="presParOf" srcId="{EF042433-6A93-491E-B18B-65E26B8A4AB0}" destId="{F4CC8DA2-79B1-410B-9B6A-4F9B1C1EC408}" srcOrd="0" destOrd="0" presId="urn:microsoft.com/office/officeart/2008/layout/LinedList"/>
    <dgm:cxn modelId="{493B73D9-A618-4D90-9898-58EC69628A66}" type="presParOf" srcId="{EF042433-6A93-491E-B18B-65E26B8A4AB0}" destId="{2519FFFB-EA69-4EBD-8850-40CA93CF9287}" srcOrd="1" destOrd="0" presId="urn:microsoft.com/office/officeart/2008/layout/LinedList"/>
    <dgm:cxn modelId="{B868D7B9-F07E-4AF2-8D5B-6BE8B9D00536}" type="presParOf" srcId="{EDC53990-4E38-4FB2-964B-87BB271310C3}" destId="{E40D8EB5-B8DD-4966-8885-173281BAF7AB}" srcOrd="8" destOrd="0" presId="urn:microsoft.com/office/officeart/2008/layout/LinedList"/>
    <dgm:cxn modelId="{95E50486-B1BA-4C11-9010-34B8E9C4D8BA}" type="presParOf" srcId="{EDC53990-4E38-4FB2-964B-87BB271310C3}" destId="{94C82B17-9A23-4AB1-BDC6-F1E01A778B7F}" srcOrd="9" destOrd="0" presId="urn:microsoft.com/office/officeart/2008/layout/LinedList"/>
    <dgm:cxn modelId="{5F541B23-E74E-4E3F-A074-5DEAACE571F0}" type="presParOf" srcId="{94C82B17-9A23-4AB1-BDC6-F1E01A778B7F}" destId="{83CB4F6F-9F46-408E-80FD-59D65482BC6B}" srcOrd="0" destOrd="0" presId="urn:microsoft.com/office/officeart/2008/layout/LinedList"/>
    <dgm:cxn modelId="{E95718A1-E0A1-4377-A00E-5160BD881AFE}" type="presParOf" srcId="{94C82B17-9A23-4AB1-BDC6-F1E01A778B7F}" destId="{88A81308-6BB0-43E7-A199-04E452C4D7C2}" srcOrd="1" destOrd="0" presId="urn:microsoft.com/office/officeart/2008/layout/LinedList"/>
    <dgm:cxn modelId="{690B8C28-2EB2-4525-A8BC-04150AD71955}" type="presParOf" srcId="{EDC53990-4E38-4FB2-964B-87BB271310C3}" destId="{34E0C328-17F4-48A3-98EE-66DAF592D5F1}" srcOrd="10" destOrd="0" presId="urn:microsoft.com/office/officeart/2008/layout/LinedList"/>
    <dgm:cxn modelId="{711C25A4-286E-4B49-B09B-CBB24C05F109}" type="presParOf" srcId="{EDC53990-4E38-4FB2-964B-87BB271310C3}" destId="{0E85A207-F004-48E5-A2C7-52F757C06B6B}" srcOrd="11" destOrd="0" presId="urn:microsoft.com/office/officeart/2008/layout/LinedList"/>
    <dgm:cxn modelId="{9797DF09-9A5A-482E-A558-907EBCB674BE}" type="presParOf" srcId="{0E85A207-F004-48E5-A2C7-52F757C06B6B}" destId="{C12221A1-B7E7-4D2C-9049-FFAA9874C221}" srcOrd="0" destOrd="0" presId="urn:microsoft.com/office/officeart/2008/layout/LinedList"/>
    <dgm:cxn modelId="{5A67DBA7-EA03-4A11-8D75-C08152A83446}" type="presParOf" srcId="{0E85A207-F004-48E5-A2C7-52F757C06B6B}" destId="{08A53EBB-758D-4FAB-B541-F6EE84C59BF6}" srcOrd="1" destOrd="0" presId="urn:microsoft.com/office/officeart/2008/layout/LinedList"/>
    <dgm:cxn modelId="{ED14BF09-B39B-492E-9525-305F30B4793B}" type="presParOf" srcId="{EDC53990-4E38-4FB2-964B-87BB271310C3}" destId="{2949B541-EAC0-427B-B4CD-88FF9EB7D17A}" srcOrd="12" destOrd="0" presId="urn:microsoft.com/office/officeart/2008/layout/LinedList"/>
    <dgm:cxn modelId="{A46343A0-E12E-4036-929A-100DA98421B9}" type="presParOf" srcId="{EDC53990-4E38-4FB2-964B-87BB271310C3}" destId="{B05626F3-9D53-446E-ABFD-547D1171D373}" srcOrd="13" destOrd="0" presId="urn:microsoft.com/office/officeart/2008/layout/LinedList"/>
    <dgm:cxn modelId="{A1A0E3C1-F3D2-4776-BC51-96F3EB4944DB}" type="presParOf" srcId="{B05626F3-9D53-446E-ABFD-547D1171D373}" destId="{7059D24A-B8D4-458A-96FE-120A82B9B2BB}" srcOrd="0" destOrd="0" presId="urn:microsoft.com/office/officeart/2008/layout/LinedList"/>
    <dgm:cxn modelId="{441E25AF-AEE0-41BB-8654-FE047F4B7B78}" type="presParOf" srcId="{B05626F3-9D53-446E-ABFD-547D1171D373}" destId="{B26FD251-BFF2-40DA-8C0D-9AE485C9577B}" srcOrd="1" destOrd="0" presId="urn:microsoft.com/office/officeart/2008/layout/LinedList"/>
    <dgm:cxn modelId="{4501550B-F98A-4FD4-8F43-5DA68B7AB713}" type="presParOf" srcId="{EDC53990-4E38-4FB2-964B-87BB271310C3}" destId="{7652B18F-6801-41F7-BD16-2FC3AAD59BA0}" srcOrd="14" destOrd="0" presId="urn:microsoft.com/office/officeart/2008/layout/LinedList"/>
    <dgm:cxn modelId="{54596C75-FBE0-4CD9-80D8-45955543EBFD}" type="presParOf" srcId="{EDC53990-4E38-4FB2-964B-87BB271310C3}" destId="{FE18BBFE-F6E7-43AC-AAC2-9655D4C9B84F}" srcOrd="15" destOrd="0" presId="urn:microsoft.com/office/officeart/2008/layout/LinedList"/>
    <dgm:cxn modelId="{82021317-C33C-46E9-B936-FF17D59A0271}" type="presParOf" srcId="{FE18BBFE-F6E7-43AC-AAC2-9655D4C9B84F}" destId="{27769F9C-EF49-4B88-80B9-478F5E5FD444}" srcOrd="0" destOrd="0" presId="urn:microsoft.com/office/officeart/2008/layout/LinedList"/>
    <dgm:cxn modelId="{633B4748-2A63-432A-9A2E-FF868F520CD9}" type="presParOf" srcId="{FE18BBFE-F6E7-43AC-AAC2-9655D4C9B84F}" destId="{1AE53ECC-0197-48B9-96B0-D10636A9A3A6}" srcOrd="1" destOrd="0" presId="urn:microsoft.com/office/officeart/2008/layout/LinedList"/>
    <dgm:cxn modelId="{5C110AAD-04B8-4DF5-9647-4A7905F1DC20}" type="presParOf" srcId="{EDC53990-4E38-4FB2-964B-87BB271310C3}" destId="{27F2A406-F191-4A8B-9493-F8F2FE478002}" srcOrd="16" destOrd="0" presId="urn:microsoft.com/office/officeart/2008/layout/LinedList"/>
    <dgm:cxn modelId="{83502D7A-E5FA-4AA5-9F93-2BBEBA638468}" type="presParOf" srcId="{EDC53990-4E38-4FB2-964B-87BB271310C3}" destId="{1FAD5326-552D-4BDA-95BE-050B3A9F1F6A}" srcOrd="17" destOrd="0" presId="urn:microsoft.com/office/officeart/2008/layout/LinedList"/>
    <dgm:cxn modelId="{C4EC4111-0CD3-4F45-A134-27AA14019232}" type="presParOf" srcId="{1FAD5326-552D-4BDA-95BE-050B3A9F1F6A}" destId="{20054EE1-70BE-47E1-8083-838DA81EA5A9}" srcOrd="0" destOrd="0" presId="urn:microsoft.com/office/officeart/2008/layout/LinedList"/>
    <dgm:cxn modelId="{BB009E10-5781-4EBB-BE1A-655869A3A92E}" type="presParOf" srcId="{1FAD5326-552D-4BDA-95BE-050B3A9F1F6A}" destId="{FFD5515E-C5F9-4743-954C-77368267F918}" srcOrd="1" destOrd="0" presId="urn:microsoft.com/office/officeart/2008/layout/LinedList"/>
    <dgm:cxn modelId="{7B291BBE-0DED-4849-92E7-AD3B7ECE9BEF}" type="presParOf" srcId="{EDC53990-4E38-4FB2-964B-87BB271310C3}" destId="{C1397A7D-334E-482E-A948-DBFF61F18E6A}" srcOrd="18" destOrd="0" presId="urn:microsoft.com/office/officeart/2008/layout/LinedList"/>
    <dgm:cxn modelId="{C3BDF21C-A7EB-41FB-8D3D-1E7D98EF3944}" type="presParOf" srcId="{EDC53990-4E38-4FB2-964B-87BB271310C3}" destId="{E2D16FEE-CD98-4721-B5C4-A8DD983EF6E6}" srcOrd="19" destOrd="0" presId="urn:microsoft.com/office/officeart/2008/layout/LinedList"/>
    <dgm:cxn modelId="{396A6166-9D83-421B-99CA-5FB537C83121}" type="presParOf" srcId="{E2D16FEE-CD98-4721-B5C4-A8DD983EF6E6}" destId="{EBFF2E29-884E-42CC-A086-7EB9C89F5B6F}" srcOrd="0" destOrd="0" presId="urn:microsoft.com/office/officeart/2008/layout/LinedList"/>
    <dgm:cxn modelId="{C1F50ED9-67C6-4C7F-A300-81AD9DEBD57D}" type="presParOf" srcId="{E2D16FEE-CD98-4721-B5C4-A8DD983EF6E6}" destId="{E2C8D60C-3F3F-4CC1-9BA4-2B2EF98E8FED}" srcOrd="1" destOrd="0" presId="urn:microsoft.com/office/officeart/2008/layout/LinedList"/>
    <dgm:cxn modelId="{99D83F35-7E25-44FF-95A1-5EB2BD399E94}" type="presParOf" srcId="{EDC53990-4E38-4FB2-964B-87BB271310C3}" destId="{3BE5B22A-07BF-4E09-83EA-E1BC3FE0E727}" srcOrd="20" destOrd="0" presId="urn:microsoft.com/office/officeart/2008/layout/LinedList"/>
    <dgm:cxn modelId="{1040B4ED-543A-4D49-9211-475830690EBF}" type="presParOf" srcId="{EDC53990-4E38-4FB2-964B-87BB271310C3}" destId="{2DC6A63E-25E9-48E6-807F-3E4585A0CDF3}" srcOrd="21" destOrd="0" presId="urn:microsoft.com/office/officeart/2008/layout/LinedList"/>
    <dgm:cxn modelId="{D76C841E-649D-407A-9920-C28D5218DAB0}" type="presParOf" srcId="{2DC6A63E-25E9-48E6-807F-3E4585A0CDF3}" destId="{26C4A2FF-7D4F-4902-B359-E74725F7B3BC}" srcOrd="0" destOrd="0" presId="urn:microsoft.com/office/officeart/2008/layout/LinedList"/>
    <dgm:cxn modelId="{9EFD1AAC-C8C5-485D-980C-81BC04F39E37}" type="presParOf" srcId="{2DC6A63E-25E9-48E6-807F-3E4585A0CDF3}" destId="{E8B1DE71-3B39-4440-ACEB-A720ECC7C0F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77254E5-BF1F-4922-8ADA-EE91B001A21A}"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290C89C9-E322-4564-9CBF-1BF0E112735F}">
      <dgm:prSet/>
      <dgm:spPr/>
      <dgm:t>
        <a:bodyPr/>
        <a:lstStyle/>
        <a:p>
          <a:r>
            <a:rPr lang="en-US"/>
            <a:t>Prior D (2021) Organisational Buying A Multidisciplinary Perspective, Springer Nature Switzerland</a:t>
          </a:r>
        </a:p>
      </dgm:t>
    </dgm:pt>
    <dgm:pt modelId="{2FD5600F-BBB7-478D-9748-7C8071A67F83}" type="parTrans" cxnId="{DBB65057-525B-4ABC-BBD1-9547AF71764F}">
      <dgm:prSet/>
      <dgm:spPr/>
      <dgm:t>
        <a:bodyPr/>
        <a:lstStyle/>
        <a:p>
          <a:endParaRPr lang="en-US"/>
        </a:p>
      </dgm:t>
    </dgm:pt>
    <dgm:pt modelId="{963DDC6B-2397-4591-9AC4-7871C980F00A}" type="sibTrans" cxnId="{DBB65057-525B-4ABC-BBD1-9547AF71764F}">
      <dgm:prSet/>
      <dgm:spPr/>
      <dgm:t>
        <a:bodyPr/>
        <a:lstStyle/>
        <a:p>
          <a:endParaRPr lang="en-US"/>
        </a:p>
      </dgm:t>
    </dgm:pt>
    <dgm:pt modelId="{AD698C6A-BA79-4088-84B1-A263F0C8DF8F}">
      <dgm:prSet/>
      <dgm:spPr/>
      <dgm:t>
        <a:bodyPr/>
        <a:lstStyle/>
        <a:p>
          <a:r>
            <a:rPr lang="en-US"/>
            <a:t>Robinson, P. J., Faris, C. W., &amp; Wind, Y. (1967). Industrial buying and creative marketing.</a:t>
          </a:r>
        </a:p>
      </dgm:t>
    </dgm:pt>
    <dgm:pt modelId="{D4B7769B-FE81-4EB2-B809-EA1390902888}" type="parTrans" cxnId="{06F9AA43-31D7-4A8E-9FDB-931984120A58}">
      <dgm:prSet/>
      <dgm:spPr/>
      <dgm:t>
        <a:bodyPr/>
        <a:lstStyle/>
        <a:p>
          <a:endParaRPr lang="en-US"/>
        </a:p>
      </dgm:t>
    </dgm:pt>
    <dgm:pt modelId="{B1D5DA9E-1136-44DA-8701-00E49CA0D281}" type="sibTrans" cxnId="{06F9AA43-31D7-4A8E-9FDB-931984120A58}">
      <dgm:prSet/>
      <dgm:spPr/>
      <dgm:t>
        <a:bodyPr/>
        <a:lstStyle/>
        <a:p>
          <a:endParaRPr lang="en-US"/>
        </a:p>
      </dgm:t>
    </dgm:pt>
    <dgm:pt modelId="{017CE112-5550-4422-A075-0E655CF86844}">
      <dgm:prSet/>
      <dgm:spPr/>
      <dgm:t>
        <a:bodyPr/>
        <a:lstStyle/>
        <a:p>
          <a:r>
            <a:rPr lang="en-US"/>
            <a:t>Sheth, J. N. (1973). A model of industrial buyer behavior. Journal of Marketing, 37(4), 50–56. Thomson Learning. </a:t>
          </a:r>
        </a:p>
      </dgm:t>
    </dgm:pt>
    <dgm:pt modelId="{CE5C5ADC-0FB8-4B8F-9616-B55BB09DCAB9}" type="parTrans" cxnId="{FCE02ABB-7A7F-4C58-8FCB-2536A473535B}">
      <dgm:prSet/>
      <dgm:spPr/>
      <dgm:t>
        <a:bodyPr/>
        <a:lstStyle/>
        <a:p>
          <a:endParaRPr lang="en-US"/>
        </a:p>
      </dgm:t>
    </dgm:pt>
    <dgm:pt modelId="{C53BF34F-87F6-43D1-9B8F-9A1AFEB104C1}" type="sibTrans" cxnId="{FCE02ABB-7A7F-4C58-8FCB-2536A473535B}">
      <dgm:prSet/>
      <dgm:spPr/>
      <dgm:t>
        <a:bodyPr/>
        <a:lstStyle/>
        <a:p>
          <a:endParaRPr lang="en-US"/>
        </a:p>
      </dgm:t>
    </dgm:pt>
    <dgm:pt modelId="{18DB84BC-3204-45A2-9664-D71358AA25C3}">
      <dgm:prSet/>
      <dgm:spPr/>
      <dgm:t>
        <a:bodyPr/>
        <a:lstStyle/>
        <a:p>
          <a:r>
            <a:rPr lang="en-US"/>
            <a:t>Valla, J-P. (1982). The concept of risk in industrial buying behavior, Workshop on Organizational Buying Behavior, European Institute for Advanced Studies in Management, Brussels, December, 9–10</a:t>
          </a:r>
        </a:p>
      </dgm:t>
    </dgm:pt>
    <dgm:pt modelId="{312D9D64-F694-4AB1-A6F2-96FB93428C6C}" type="parTrans" cxnId="{74BAA12E-68DC-4E5E-B080-C500818B70BC}">
      <dgm:prSet/>
      <dgm:spPr/>
      <dgm:t>
        <a:bodyPr/>
        <a:lstStyle/>
        <a:p>
          <a:endParaRPr lang="en-US"/>
        </a:p>
      </dgm:t>
    </dgm:pt>
    <dgm:pt modelId="{E46F6147-58ED-4972-AFF6-98006D44F8D6}" type="sibTrans" cxnId="{74BAA12E-68DC-4E5E-B080-C500818B70BC}">
      <dgm:prSet/>
      <dgm:spPr/>
      <dgm:t>
        <a:bodyPr/>
        <a:lstStyle/>
        <a:p>
          <a:endParaRPr lang="en-US"/>
        </a:p>
      </dgm:t>
    </dgm:pt>
    <dgm:pt modelId="{9E33B179-8CD9-4384-AD85-39517B970B8C}">
      <dgm:prSet/>
      <dgm:spPr/>
      <dgm:t>
        <a:bodyPr/>
        <a:lstStyle/>
        <a:p>
          <a:r>
            <a:rPr lang="en-US"/>
            <a:t>Webster F.E (1995) Industrial marketing strategy. Wiley; 3rd edition</a:t>
          </a:r>
        </a:p>
      </dgm:t>
    </dgm:pt>
    <dgm:pt modelId="{E0172CC2-2AE5-4692-AEDC-C09E51E829D0}" type="parTrans" cxnId="{A032B1C5-5A1E-478A-8E5D-BFE6DDE28F07}">
      <dgm:prSet/>
      <dgm:spPr/>
      <dgm:t>
        <a:bodyPr/>
        <a:lstStyle/>
        <a:p>
          <a:endParaRPr lang="en-US"/>
        </a:p>
      </dgm:t>
    </dgm:pt>
    <dgm:pt modelId="{7535F946-42B8-4741-99D2-FA91128E72C2}" type="sibTrans" cxnId="{A032B1C5-5A1E-478A-8E5D-BFE6DDE28F07}">
      <dgm:prSet/>
      <dgm:spPr/>
      <dgm:t>
        <a:bodyPr/>
        <a:lstStyle/>
        <a:p>
          <a:endParaRPr lang="en-US"/>
        </a:p>
      </dgm:t>
    </dgm:pt>
    <dgm:pt modelId="{B4C6B11C-FABC-47AA-A215-8D6B8E7174DD}">
      <dgm:prSet/>
      <dgm:spPr/>
      <dgm:t>
        <a:bodyPr/>
        <a:lstStyle/>
        <a:p>
          <a:r>
            <a:rPr lang="en-US"/>
            <a:t>Webster, F.E. and Wind, Y. (1972) Organisational Buying Behaviour, Englewood Cliffs, NJ:</a:t>
          </a:r>
        </a:p>
      </dgm:t>
    </dgm:pt>
    <dgm:pt modelId="{02EF3C74-F0DB-48F0-BFBE-CF7EC2ADD7DF}" type="parTrans" cxnId="{81CE41A4-9438-4C9F-B8BE-ED905C778D08}">
      <dgm:prSet/>
      <dgm:spPr/>
      <dgm:t>
        <a:bodyPr/>
        <a:lstStyle/>
        <a:p>
          <a:endParaRPr lang="en-US"/>
        </a:p>
      </dgm:t>
    </dgm:pt>
    <dgm:pt modelId="{5FFB1279-BA26-403C-B489-93ECD60D197C}" type="sibTrans" cxnId="{81CE41A4-9438-4C9F-B8BE-ED905C778D08}">
      <dgm:prSet/>
      <dgm:spPr/>
      <dgm:t>
        <a:bodyPr/>
        <a:lstStyle/>
        <a:p>
          <a:endParaRPr lang="en-US"/>
        </a:p>
      </dgm:t>
    </dgm:pt>
    <dgm:pt modelId="{AB153F3C-4B96-402C-932D-022A8B91F267}">
      <dgm:prSet/>
      <dgm:spPr/>
      <dgm:t>
        <a:bodyPr/>
        <a:lstStyle/>
        <a:p>
          <a:r>
            <a:rPr lang="en-US"/>
            <a:t>Weele, A.J. (2002). Purchasing and Supply Chain Management, 3rd edn, London:</a:t>
          </a:r>
        </a:p>
      </dgm:t>
    </dgm:pt>
    <dgm:pt modelId="{9D776FED-AEDC-4A11-97AA-A41F845C8C92}" type="parTrans" cxnId="{B223088C-F5E4-427A-B2FB-245350AA4B8F}">
      <dgm:prSet/>
      <dgm:spPr/>
      <dgm:t>
        <a:bodyPr/>
        <a:lstStyle/>
        <a:p>
          <a:endParaRPr lang="en-US"/>
        </a:p>
      </dgm:t>
    </dgm:pt>
    <dgm:pt modelId="{6C4F682D-5471-4162-BF23-6DDBD7A30500}" type="sibTrans" cxnId="{B223088C-F5E4-427A-B2FB-245350AA4B8F}">
      <dgm:prSet/>
      <dgm:spPr/>
      <dgm:t>
        <a:bodyPr/>
        <a:lstStyle/>
        <a:p>
          <a:endParaRPr lang="en-US"/>
        </a:p>
      </dgm:t>
    </dgm:pt>
    <dgm:pt modelId="{B648ACC8-6CE8-409A-BC7C-AA9FC2EA2816}">
      <dgm:prSet/>
      <dgm:spPr/>
      <dgm:t>
        <a:bodyPr/>
        <a:lstStyle/>
        <a:p>
          <a:r>
            <a:rPr lang="en-US"/>
            <a:t>Wilson D, (1999) Organizational Marketing International Thomson Business Press</a:t>
          </a:r>
        </a:p>
      </dgm:t>
    </dgm:pt>
    <dgm:pt modelId="{15819091-5623-41AA-B1EC-BAFB4EB7C7C0}" type="parTrans" cxnId="{E5074D7D-0541-4274-AB2E-E0A14547F525}">
      <dgm:prSet/>
      <dgm:spPr/>
      <dgm:t>
        <a:bodyPr/>
        <a:lstStyle/>
        <a:p>
          <a:endParaRPr lang="en-US"/>
        </a:p>
      </dgm:t>
    </dgm:pt>
    <dgm:pt modelId="{F8EB4E8C-15C4-4D43-9BC9-231CDE82D37F}" type="sibTrans" cxnId="{E5074D7D-0541-4274-AB2E-E0A14547F525}">
      <dgm:prSet/>
      <dgm:spPr/>
      <dgm:t>
        <a:bodyPr/>
        <a:lstStyle/>
        <a:p>
          <a:endParaRPr lang="en-US"/>
        </a:p>
      </dgm:t>
    </dgm:pt>
    <dgm:pt modelId="{F1AC1616-4BD5-4EBD-A49F-108BD85AE4FF}" type="pres">
      <dgm:prSet presAssocID="{F77254E5-BF1F-4922-8ADA-EE91B001A21A}" presName="vert0" presStyleCnt="0">
        <dgm:presLayoutVars>
          <dgm:dir/>
          <dgm:animOne val="branch"/>
          <dgm:animLvl val="lvl"/>
        </dgm:presLayoutVars>
      </dgm:prSet>
      <dgm:spPr/>
    </dgm:pt>
    <dgm:pt modelId="{6C307B36-96F3-4625-A459-CC87D348CCFB}" type="pres">
      <dgm:prSet presAssocID="{290C89C9-E322-4564-9CBF-1BF0E112735F}" presName="thickLine" presStyleLbl="alignNode1" presStyleIdx="0" presStyleCnt="8"/>
      <dgm:spPr/>
    </dgm:pt>
    <dgm:pt modelId="{011BB516-FB37-434B-9EF0-75C55E52A9C1}" type="pres">
      <dgm:prSet presAssocID="{290C89C9-E322-4564-9CBF-1BF0E112735F}" presName="horz1" presStyleCnt="0"/>
      <dgm:spPr/>
    </dgm:pt>
    <dgm:pt modelId="{19567356-02C1-42C4-A992-7C60FA61E8E2}" type="pres">
      <dgm:prSet presAssocID="{290C89C9-E322-4564-9CBF-1BF0E112735F}" presName="tx1" presStyleLbl="revTx" presStyleIdx="0" presStyleCnt="8"/>
      <dgm:spPr/>
    </dgm:pt>
    <dgm:pt modelId="{2BA5040B-C199-4DC6-8BF8-E8C5304034E4}" type="pres">
      <dgm:prSet presAssocID="{290C89C9-E322-4564-9CBF-1BF0E112735F}" presName="vert1" presStyleCnt="0"/>
      <dgm:spPr/>
    </dgm:pt>
    <dgm:pt modelId="{EE3603CA-8F7A-4516-AE20-CAFA82F8A8C1}" type="pres">
      <dgm:prSet presAssocID="{AD698C6A-BA79-4088-84B1-A263F0C8DF8F}" presName="thickLine" presStyleLbl="alignNode1" presStyleIdx="1" presStyleCnt="8"/>
      <dgm:spPr/>
    </dgm:pt>
    <dgm:pt modelId="{253FF979-57FF-4978-9539-1490554F9BD9}" type="pres">
      <dgm:prSet presAssocID="{AD698C6A-BA79-4088-84B1-A263F0C8DF8F}" presName="horz1" presStyleCnt="0"/>
      <dgm:spPr/>
    </dgm:pt>
    <dgm:pt modelId="{269A734E-11A4-499E-8EE0-B0D3811F06D3}" type="pres">
      <dgm:prSet presAssocID="{AD698C6A-BA79-4088-84B1-A263F0C8DF8F}" presName="tx1" presStyleLbl="revTx" presStyleIdx="1" presStyleCnt="8"/>
      <dgm:spPr/>
    </dgm:pt>
    <dgm:pt modelId="{DF4BE9AA-DA0E-41E7-A079-82BE783A626C}" type="pres">
      <dgm:prSet presAssocID="{AD698C6A-BA79-4088-84B1-A263F0C8DF8F}" presName="vert1" presStyleCnt="0"/>
      <dgm:spPr/>
    </dgm:pt>
    <dgm:pt modelId="{0008B5F0-7B83-4BE7-883B-42492A1AF761}" type="pres">
      <dgm:prSet presAssocID="{017CE112-5550-4422-A075-0E655CF86844}" presName="thickLine" presStyleLbl="alignNode1" presStyleIdx="2" presStyleCnt="8"/>
      <dgm:spPr/>
    </dgm:pt>
    <dgm:pt modelId="{016F7FFD-1E08-4217-A75D-39EFF4C4EB17}" type="pres">
      <dgm:prSet presAssocID="{017CE112-5550-4422-A075-0E655CF86844}" presName="horz1" presStyleCnt="0"/>
      <dgm:spPr/>
    </dgm:pt>
    <dgm:pt modelId="{06F0F803-B250-4A11-B0DC-539E49529D6A}" type="pres">
      <dgm:prSet presAssocID="{017CE112-5550-4422-A075-0E655CF86844}" presName="tx1" presStyleLbl="revTx" presStyleIdx="2" presStyleCnt="8"/>
      <dgm:spPr/>
    </dgm:pt>
    <dgm:pt modelId="{BCEFCD6A-26FD-481E-A066-10CDC01BD75F}" type="pres">
      <dgm:prSet presAssocID="{017CE112-5550-4422-A075-0E655CF86844}" presName="vert1" presStyleCnt="0"/>
      <dgm:spPr/>
    </dgm:pt>
    <dgm:pt modelId="{47CCE73D-147F-4080-939D-522031D6B7FE}" type="pres">
      <dgm:prSet presAssocID="{18DB84BC-3204-45A2-9664-D71358AA25C3}" presName="thickLine" presStyleLbl="alignNode1" presStyleIdx="3" presStyleCnt="8"/>
      <dgm:spPr/>
    </dgm:pt>
    <dgm:pt modelId="{D3D6439D-2771-44C8-8422-610C6BB9093F}" type="pres">
      <dgm:prSet presAssocID="{18DB84BC-3204-45A2-9664-D71358AA25C3}" presName="horz1" presStyleCnt="0"/>
      <dgm:spPr/>
    </dgm:pt>
    <dgm:pt modelId="{0E2F34C1-ACCC-47F0-BCD2-D5EF25261351}" type="pres">
      <dgm:prSet presAssocID="{18DB84BC-3204-45A2-9664-D71358AA25C3}" presName="tx1" presStyleLbl="revTx" presStyleIdx="3" presStyleCnt="8"/>
      <dgm:spPr/>
    </dgm:pt>
    <dgm:pt modelId="{D4615AB8-5720-4E81-892B-8BE65F8E0BB8}" type="pres">
      <dgm:prSet presAssocID="{18DB84BC-3204-45A2-9664-D71358AA25C3}" presName="vert1" presStyleCnt="0"/>
      <dgm:spPr/>
    </dgm:pt>
    <dgm:pt modelId="{80F7174C-3D1B-4CEF-9656-DA09DBF8F2E1}" type="pres">
      <dgm:prSet presAssocID="{9E33B179-8CD9-4384-AD85-39517B970B8C}" presName="thickLine" presStyleLbl="alignNode1" presStyleIdx="4" presStyleCnt="8"/>
      <dgm:spPr/>
    </dgm:pt>
    <dgm:pt modelId="{35416F86-3A15-438B-B9E8-32325DE951E7}" type="pres">
      <dgm:prSet presAssocID="{9E33B179-8CD9-4384-AD85-39517B970B8C}" presName="horz1" presStyleCnt="0"/>
      <dgm:spPr/>
    </dgm:pt>
    <dgm:pt modelId="{174D45AB-56C5-4319-B3A7-1FE12A0DE84B}" type="pres">
      <dgm:prSet presAssocID="{9E33B179-8CD9-4384-AD85-39517B970B8C}" presName="tx1" presStyleLbl="revTx" presStyleIdx="4" presStyleCnt="8"/>
      <dgm:spPr/>
    </dgm:pt>
    <dgm:pt modelId="{BD477656-3770-4778-B902-9355E8736749}" type="pres">
      <dgm:prSet presAssocID="{9E33B179-8CD9-4384-AD85-39517B970B8C}" presName="vert1" presStyleCnt="0"/>
      <dgm:spPr/>
    </dgm:pt>
    <dgm:pt modelId="{A61B60A8-1507-4D04-A697-482C010BD025}" type="pres">
      <dgm:prSet presAssocID="{B4C6B11C-FABC-47AA-A215-8D6B8E7174DD}" presName="thickLine" presStyleLbl="alignNode1" presStyleIdx="5" presStyleCnt="8"/>
      <dgm:spPr/>
    </dgm:pt>
    <dgm:pt modelId="{C73A70DF-D74D-4457-832C-458398E5C7FE}" type="pres">
      <dgm:prSet presAssocID="{B4C6B11C-FABC-47AA-A215-8D6B8E7174DD}" presName="horz1" presStyleCnt="0"/>
      <dgm:spPr/>
    </dgm:pt>
    <dgm:pt modelId="{4519B4C0-5E97-4BE1-9696-AAC61ACC5E79}" type="pres">
      <dgm:prSet presAssocID="{B4C6B11C-FABC-47AA-A215-8D6B8E7174DD}" presName="tx1" presStyleLbl="revTx" presStyleIdx="5" presStyleCnt="8"/>
      <dgm:spPr/>
    </dgm:pt>
    <dgm:pt modelId="{7CD67D41-0FAB-472F-836C-BAA8E573A8B8}" type="pres">
      <dgm:prSet presAssocID="{B4C6B11C-FABC-47AA-A215-8D6B8E7174DD}" presName="vert1" presStyleCnt="0"/>
      <dgm:spPr/>
    </dgm:pt>
    <dgm:pt modelId="{D1162F04-4C9E-43FB-9B45-9218E8ACD37E}" type="pres">
      <dgm:prSet presAssocID="{AB153F3C-4B96-402C-932D-022A8B91F267}" presName="thickLine" presStyleLbl="alignNode1" presStyleIdx="6" presStyleCnt="8"/>
      <dgm:spPr/>
    </dgm:pt>
    <dgm:pt modelId="{9F9C77BD-616E-47CE-8D55-C6D5C4B46A73}" type="pres">
      <dgm:prSet presAssocID="{AB153F3C-4B96-402C-932D-022A8B91F267}" presName="horz1" presStyleCnt="0"/>
      <dgm:spPr/>
    </dgm:pt>
    <dgm:pt modelId="{33D8356B-8AE7-4FD6-A280-4E350CBCE92E}" type="pres">
      <dgm:prSet presAssocID="{AB153F3C-4B96-402C-932D-022A8B91F267}" presName="tx1" presStyleLbl="revTx" presStyleIdx="6" presStyleCnt="8"/>
      <dgm:spPr/>
    </dgm:pt>
    <dgm:pt modelId="{F509A0B2-ED1B-496E-82FE-FFD9DF2B9823}" type="pres">
      <dgm:prSet presAssocID="{AB153F3C-4B96-402C-932D-022A8B91F267}" presName="vert1" presStyleCnt="0"/>
      <dgm:spPr/>
    </dgm:pt>
    <dgm:pt modelId="{468D4CF3-F017-45C5-B6CA-5C21870B9795}" type="pres">
      <dgm:prSet presAssocID="{B648ACC8-6CE8-409A-BC7C-AA9FC2EA2816}" presName="thickLine" presStyleLbl="alignNode1" presStyleIdx="7" presStyleCnt="8"/>
      <dgm:spPr/>
    </dgm:pt>
    <dgm:pt modelId="{CFFD9612-EB49-462C-9DEC-B6E98BB49583}" type="pres">
      <dgm:prSet presAssocID="{B648ACC8-6CE8-409A-BC7C-AA9FC2EA2816}" presName="horz1" presStyleCnt="0"/>
      <dgm:spPr/>
    </dgm:pt>
    <dgm:pt modelId="{76C11129-6EF1-4E3E-AC8C-87E70D8A9717}" type="pres">
      <dgm:prSet presAssocID="{B648ACC8-6CE8-409A-BC7C-AA9FC2EA2816}" presName="tx1" presStyleLbl="revTx" presStyleIdx="7" presStyleCnt="8"/>
      <dgm:spPr/>
    </dgm:pt>
    <dgm:pt modelId="{9526451F-3283-4685-B898-2B5D34D6D686}" type="pres">
      <dgm:prSet presAssocID="{B648ACC8-6CE8-409A-BC7C-AA9FC2EA2816}" presName="vert1" presStyleCnt="0"/>
      <dgm:spPr/>
    </dgm:pt>
  </dgm:ptLst>
  <dgm:cxnLst>
    <dgm:cxn modelId="{F5A5A216-F85A-4A20-857B-BB21309DE5B0}" type="presOf" srcId="{F77254E5-BF1F-4922-8ADA-EE91B001A21A}" destId="{F1AC1616-4BD5-4EBD-A49F-108BD85AE4FF}" srcOrd="0" destOrd="0" presId="urn:microsoft.com/office/officeart/2008/layout/LinedList"/>
    <dgm:cxn modelId="{61FAF721-8A5C-4A85-AACC-E7427801223C}" type="presOf" srcId="{AB153F3C-4B96-402C-932D-022A8B91F267}" destId="{33D8356B-8AE7-4FD6-A280-4E350CBCE92E}" srcOrd="0" destOrd="0" presId="urn:microsoft.com/office/officeart/2008/layout/LinedList"/>
    <dgm:cxn modelId="{74BAA12E-68DC-4E5E-B080-C500818B70BC}" srcId="{F77254E5-BF1F-4922-8ADA-EE91B001A21A}" destId="{18DB84BC-3204-45A2-9664-D71358AA25C3}" srcOrd="3" destOrd="0" parTransId="{312D9D64-F694-4AB1-A6F2-96FB93428C6C}" sibTransId="{E46F6147-58ED-4972-AFF6-98006D44F8D6}"/>
    <dgm:cxn modelId="{043BFC3B-DEA3-42B6-99FA-9FB065B1A709}" type="presOf" srcId="{B648ACC8-6CE8-409A-BC7C-AA9FC2EA2816}" destId="{76C11129-6EF1-4E3E-AC8C-87E70D8A9717}" srcOrd="0" destOrd="0" presId="urn:microsoft.com/office/officeart/2008/layout/LinedList"/>
    <dgm:cxn modelId="{06F9AA43-31D7-4A8E-9FDB-931984120A58}" srcId="{F77254E5-BF1F-4922-8ADA-EE91B001A21A}" destId="{AD698C6A-BA79-4088-84B1-A263F0C8DF8F}" srcOrd="1" destOrd="0" parTransId="{D4B7769B-FE81-4EB2-B809-EA1390902888}" sibTransId="{B1D5DA9E-1136-44DA-8701-00E49CA0D281}"/>
    <dgm:cxn modelId="{32886A66-F03D-4C5A-8B7F-E04892998ABD}" type="presOf" srcId="{9E33B179-8CD9-4384-AD85-39517B970B8C}" destId="{174D45AB-56C5-4319-B3A7-1FE12A0DE84B}" srcOrd="0" destOrd="0" presId="urn:microsoft.com/office/officeart/2008/layout/LinedList"/>
    <dgm:cxn modelId="{0C6D1849-9F4D-4B60-8965-99438F2B56FB}" type="presOf" srcId="{017CE112-5550-4422-A075-0E655CF86844}" destId="{06F0F803-B250-4A11-B0DC-539E49529D6A}" srcOrd="0" destOrd="0" presId="urn:microsoft.com/office/officeart/2008/layout/LinedList"/>
    <dgm:cxn modelId="{EB4D374D-B85E-4874-8222-F84F44C5ABDA}" type="presOf" srcId="{18DB84BC-3204-45A2-9664-D71358AA25C3}" destId="{0E2F34C1-ACCC-47F0-BCD2-D5EF25261351}" srcOrd="0" destOrd="0" presId="urn:microsoft.com/office/officeart/2008/layout/LinedList"/>
    <dgm:cxn modelId="{DBB65057-525B-4ABC-BBD1-9547AF71764F}" srcId="{F77254E5-BF1F-4922-8ADA-EE91B001A21A}" destId="{290C89C9-E322-4564-9CBF-1BF0E112735F}" srcOrd="0" destOrd="0" parTransId="{2FD5600F-BBB7-478D-9748-7C8071A67F83}" sibTransId="{963DDC6B-2397-4591-9AC4-7871C980F00A}"/>
    <dgm:cxn modelId="{E5074D7D-0541-4274-AB2E-E0A14547F525}" srcId="{F77254E5-BF1F-4922-8ADA-EE91B001A21A}" destId="{B648ACC8-6CE8-409A-BC7C-AA9FC2EA2816}" srcOrd="7" destOrd="0" parTransId="{15819091-5623-41AA-B1EC-BAFB4EB7C7C0}" sibTransId="{F8EB4E8C-15C4-4D43-9BC9-231CDE82D37F}"/>
    <dgm:cxn modelId="{E9BF5682-05BB-4B7B-85C1-D8027B2B07B5}" type="presOf" srcId="{290C89C9-E322-4564-9CBF-1BF0E112735F}" destId="{19567356-02C1-42C4-A992-7C60FA61E8E2}" srcOrd="0" destOrd="0" presId="urn:microsoft.com/office/officeart/2008/layout/LinedList"/>
    <dgm:cxn modelId="{B223088C-F5E4-427A-B2FB-245350AA4B8F}" srcId="{F77254E5-BF1F-4922-8ADA-EE91B001A21A}" destId="{AB153F3C-4B96-402C-932D-022A8B91F267}" srcOrd="6" destOrd="0" parTransId="{9D776FED-AEDC-4A11-97AA-A41F845C8C92}" sibTransId="{6C4F682D-5471-4162-BF23-6DDBD7A30500}"/>
    <dgm:cxn modelId="{81CE41A4-9438-4C9F-B8BE-ED905C778D08}" srcId="{F77254E5-BF1F-4922-8ADA-EE91B001A21A}" destId="{B4C6B11C-FABC-47AA-A215-8D6B8E7174DD}" srcOrd="5" destOrd="0" parTransId="{02EF3C74-F0DB-48F0-BFBE-CF7EC2ADD7DF}" sibTransId="{5FFB1279-BA26-403C-B489-93ECD60D197C}"/>
    <dgm:cxn modelId="{FCE02ABB-7A7F-4C58-8FCB-2536A473535B}" srcId="{F77254E5-BF1F-4922-8ADA-EE91B001A21A}" destId="{017CE112-5550-4422-A075-0E655CF86844}" srcOrd="2" destOrd="0" parTransId="{CE5C5ADC-0FB8-4B8F-9616-B55BB09DCAB9}" sibTransId="{C53BF34F-87F6-43D1-9B8F-9A1AFEB104C1}"/>
    <dgm:cxn modelId="{A032B1C5-5A1E-478A-8E5D-BFE6DDE28F07}" srcId="{F77254E5-BF1F-4922-8ADA-EE91B001A21A}" destId="{9E33B179-8CD9-4384-AD85-39517B970B8C}" srcOrd="4" destOrd="0" parTransId="{E0172CC2-2AE5-4692-AEDC-C09E51E829D0}" sibTransId="{7535F946-42B8-4741-99D2-FA91128E72C2}"/>
    <dgm:cxn modelId="{1E0F51D5-E66F-4F60-849B-AB433C7BB5F1}" type="presOf" srcId="{AD698C6A-BA79-4088-84B1-A263F0C8DF8F}" destId="{269A734E-11A4-499E-8EE0-B0D3811F06D3}" srcOrd="0" destOrd="0" presId="urn:microsoft.com/office/officeart/2008/layout/LinedList"/>
    <dgm:cxn modelId="{76CB83E9-36DD-46DB-B898-4FFE2776BF56}" type="presOf" srcId="{B4C6B11C-FABC-47AA-A215-8D6B8E7174DD}" destId="{4519B4C0-5E97-4BE1-9696-AAC61ACC5E79}" srcOrd="0" destOrd="0" presId="urn:microsoft.com/office/officeart/2008/layout/LinedList"/>
    <dgm:cxn modelId="{C81238F0-A02D-4657-AA89-901E13C3972E}" type="presParOf" srcId="{F1AC1616-4BD5-4EBD-A49F-108BD85AE4FF}" destId="{6C307B36-96F3-4625-A459-CC87D348CCFB}" srcOrd="0" destOrd="0" presId="urn:microsoft.com/office/officeart/2008/layout/LinedList"/>
    <dgm:cxn modelId="{D661E0BC-128A-4976-AC41-67F54774B450}" type="presParOf" srcId="{F1AC1616-4BD5-4EBD-A49F-108BD85AE4FF}" destId="{011BB516-FB37-434B-9EF0-75C55E52A9C1}" srcOrd="1" destOrd="0" presId="urn:microsoft.com/office/officeart/2008/layout/LinedList"/>
    <dgm:cxn modelId="{13CE6562-3AE8-4108-841D-93874D424FB9}" type="presParOf" srcId="{011BB516-FB37-434B-9EF0-75C55E52A9C1}" destId="{19567356-02C1-42C4-A992-7C60FA61E8E2}" srcOrd="0" destOrd="0" presId="urn:microsoft.com/office/officeart/2008/layout/LinedList"/>
    <dgm:cxn modelId="{2948E03B-514F-4D59-BCDA-C0B2B1FA051B}" type="presParOf" srcId="{011BB516-FB37-434B-9EF0-75C55E52A9C1}" destId="{2BA5040B-C199-4DC6-8BF8-E8C5304034E4}" srcOrd="1" destOrd="0" presId="urn:microsoft.com/office/officeart/2008/layout/LinedList"/>
    <dgm:cxn modelId="{86AFE2ED-8933-4C48-BD87-2EB83AB62204}" type="presParOf" srcId="{F1AC1616-4BD5-4EBD-A49F-108BD85AE4FF}" destId="{EE3603CA-8F7A-4516-AE20-CAFA82F8A8C1}" srcOrd="2" destOrd="0" presId="urn:microsoft.com/office/officeart/2008/layout/LinedList"/>
    <dgm:cxn modelId="{89806D33-9D9A-487C-B5FB-4A49FC4B1C90}" type="presParOf" srcId="{F1AC1616-4BD5-4EBD-A49F-108BD85AE4FF}" destId="{253FF979-57FF-4978-9539-1490554F9BD9}" srcOrd="3" destOrd="0" presId="urn:microsoft.com/office/officeart/2008/layout/LinedList"/>
    <dgm:cxn modelId="{46C51E5D-6038-4E14-9699-2F34F52E09FC}" type="presParOf" srcId="{253FF979-57FF-4978-9539-1490554F9BD9}" destId="{269A734E-11A4-499E-8EE0-B0D3811F06D3}" srcOrd="0" destOrd="0" presId="urn:microsoft.com/office/officeart/2008/layout/LinedList"/>
    <dgm:cxn modelId="{639C70A3-D7B5-48FD-8580-83FEC54E8EC9}" type="presParOf" srcId="{253FF979-57FF-4978-9539-1490554F9BD9}" destId="{DF4BE9AA-DA0E-41E7-A079-82BE783A626C}" srcOrd="1" destOrd="0" presId="urn:microsoft.com/office/officeart/2008/layout/LinedList"/>
    <dgm:cxn modelId="{527CB3F3-1396-4411-ABEA-F30006EA5D4A}" type="presParOf" srcId="{F1AC1616-4BD5-4EBD-A49F-108BD85AE4FF}" destId="{0008B5F0-7B83-4BE7-883B-42492A1AF761}" srcOrd="4" destOrd="0" presId="urn:microsoft.com/office/officeart/2008/layout/LinedList"/>
    <dgm:cxn modelId="{636B124F-6009-4981-ADCB-213903AFAB10}" type="presParOf" srcId="{F1AC1616-4BD5-4EBD-A49F-108BD85AE4FF}" destId="{016F7FFD-1E08-4217-A75D-39EFF4C4EB17}" srcOrd="5" destOrd="0" presId="urn:microsoft.com/office/officeart/2008/layout/LinedList"/>
    <dgm:cxn modelId="{42A26C4A-B8D7-4566-8A70-0FF54681D2DE}" type="presParOf" srcId="{016F7FFD-1E08-4217-A75D-39EFF4C4EB17}" destId="{06F0F803-B250-4A11-B0DC-539E49529D6A}" srcOrd="0" destOrd="0" presId="urn:microsoft.com/office/officeart/2008/layout/LinedList"/>
    <dgm:cxn modelId="{D1B42DDD-17A6-4136-90FF-8161B9F17074}" type="presParOf" srcId="{016F7FFD-1E08-4217-A75D-39EFF4C4EB17}" destId="{BCEFCD6A-26FD-481E-A066-10CDC01BD75F}" srcOrd="1" destOrd="0" presId="urn:microsoft.com/office/officeart/2008/layout/LinedList"/>
    <dgm:cxn modelId="{6C966D51-2D71-415B-8A17-822FE80B9137}" type="presParOf" srcId="{F1AC1616-4BD5-4EBD-A49F-108BD85AE4FF}" destId="{47CCE73D-147F-4080-939D-522031D6B7FE}" srcOrd="6" destOrd="0" presId="urn:microsoft.com/office/officeart/2008/layout/LinedList"/>
    <dgm:cxn modelId="{E3746E7E-CB1A-4BA3-A79F-E6E87073D838}" type="presParOf" srcId="{F1AC1616-4BD5-4EBD-A49F-108BD85AE4FF}" destId="{D3D6439D-2771-44C8-8422-610C6BB9093F}" srcOrd="7" destOrd="0" presId="urn:microsoft.com/office/officeart/2008/layout/LinedList"/>
    <dgm:cxn modelId="{5C9D2AC5-860C-406D-94C5-8BD343BDCAC4}" type="presParOf" srcId="{D3D6439D-2771-44C8-8422-610C6BB9093F}" destId="{0E2F34C1-ACCC-47F0-BCD2-D5EF25261351}" srcOrd="0" destOrd="0" presId="urn:microsoft.com/office/officeart/2008/layout/LinedList"/>
    <dgm:cxn modelId="{B8BC623D-C049-43D7-8AF4-F65403B38A67}" type="presParOf" srcId="{D3D6439D-2771-44C8-8422-610C6BB9093F}" destId="{D4615AB8-5720-4E81-892B-8BE65F8E0BB8}" srcOrd="1" destOrd="0" presId="urn:microsoft.com/office/officeart/2008/layout/LinedList"/>
    <dgm:cxn modelId="{B8ED83E2-91B1-4CCE-9E6D-5FEEE06238CB}" type="presParOf" srcId="{F1AC1616-4BD5-4EBD-A49F-108BD85AE4FF}" destId="{80F7174C-3D1B-4CEF-9656-DA09DBF8F2E1}" srcOrd="8" destOrd="0" presId="urn:microsoft.com/office/officeart/2008/layout/LinedList"/>
    <dgm:cxn modelId="{90445D2A-F4DA-4FA7-A567-9D6397A4904E}" type="presParOf" srcId="{F1AC1616-4BD5-4EBD-A49F-108BD85AE4FF}" destId="{35416F86-3A15-438B-B9E8-32325DE951E7}" srcOrd="9" destOrd="0" presId="urn:microsoft.com/office/officeart/2008/layout/LinedList"/>
    <dgm:cxn modelId="{CF7FC6B0-1288-497E-8A50-B9C48A70281E}" type="presParOf" srcId="{35416F86-3A15-438B-B9E8-32325DE951E7}" destId="{174D45AB-56C5-4319-B3A7-1FE12A0DE84B}" srcOrd="0" destOrd="0" presId="urn:microsoft.com/office/officeart/2008/layout/LinedList"/>
    <dgm:cxn modelId="{002F0EC8-8979-4123-BDE8-069AB653877C}" type="presParOf" srcId="{35416F86-3A15-438B-B9E8-32325DE951E7}" destId="{BD477656-3770-4778-B902-9355E8736749}" srcOrd="1" destOrd="0" presId="urn:microsoft.com/office/officeart/2008/layout/LinedList"/>
    <dgm:cxn modelId="{F354A308-76CC-4089-A0B6-2C5499FC9EFF}" type="presParOf" srcId="{F1AC1616-4BD5-4EBD-A49F-108BD85AE4FF}" destId="{A61B60A8-1507-4D04-A697-482C010BD025}" srcOrd="10" destOrd="0" presId="urn:microsoft.com/office/officeart/2008/layout/LinedList"/>
    <dgm:cxn modelId="{72733124-D13D-40A7-8084-BD71D715BC25}" type="presParOf" srcId="{F1AC1616-4BD5-4EBD-A49F-108BD85AE4FF}" destId="{C73A70DF-D74D-4457-832C-458398E5C7FE}" srcOrd="11" destOrd="0" presId="urn:microsoft.com/office/officeart/2008/layout/LinedList"/>
    <dgm:cxn modelId="{3D5BC38F-5B29-4A41-8EAC-C48C8C0A7BB4}" type="presParOf" srcId="{C73A70DF-D74D-4457-832C-458398E5C7FE}" destId="{4519B4C0-5E97-4BE1-9696-AAC61ACC5E79}" srcOrd="0" destOrd="0" presId="urn:microsoft.com/office/officeart/2008/layout/LinedList"/>
    <dgm:cxn modelId="{31464CE9-C6A7-4777-AEF7-92CFBF40281D}" type="presParOf" srcId="{C73A70DF-D74D-4457-832C-458398E5C7FE}" destId="{7CD67D41-0FAB-472F-836C-BAA8E573A8B8}" srcOrd="1" destOrd="0" presId="urn:microsoft.com/office/officeart/2008/layout/LinedList"/>
    <dgm:cxn modelId="{EFF84548-4833-4A6A-8EA9-D4D0CFB4D7A4}" type="presParOf" srcId="{F1AC1616-4BD5-4EBD-A49F-108BD85AE4FF}" destId="{D1162F04-4C9E-43FB-9B45-9218E8ACD37E}" srcOrd="12" destOrd="0" presId="urn:microsoft.com/office/officeart/2008/layout/LinedList"/>
    <dgm:cxn modelId="{C2B9D9A9-6361-481C-8859-F60FE985F346}" type="presParOf" srcId="{F1AC1616-4BD5-4EBD-A49F-108BD85AE4FF}" destId="{9F9C77BD-616E-47CE-8D55-C6D5C4B46A73}" srcOrd="13" destOrd="0" presId="urn:microsoft.com/office/officeart/2008/layout/LinedList"/>
    <dgm:cxn modelId="{20B9B83B-6E6C-4866-BE59-44C8D73C57F3}" type="presParOf" srcId="{9F9C77BD-616E-47CE-8D55-C6D5C4B46A73}" destId="{33D8356B-8AE7-4FD6-A280-4E350CBCE92E}" srcOrd="0" destOrd="0" presId="urn:microsoft.com/office/officeart/2008/layout/LinedList"/>
    <dgm:cxn modelId="{FCA4CD3D-56EA-4B49-B62F-B33273292573}" type="presParOf" srcId="{9F9C77BD-616E-47CE-8D55-C6D5C4B46A73}" destId="{F509A0B2-ED1B-496E-82FE-FFD9DF2B9823}" srcOrd="1" destOrd="0" presId="urn:microsoft.com/office/officeart/2008/layout/LinedList"/>
    <dgm:cxn modelId="{9565CE7D-6E14-4ACC-A453-CAD230DDDA06}" type="presParOf" srcId="{F1AC1616-4BD5-4EBD-A49F-108BD85AE4FF}" destId="{468D4CF3-F017-45C5-B6CA-5C21870B9795}" srcOrd="14" destOrd="0" presId="urn:microsoft.com/office/officeart/2008/layout/LinedList"/>
    <dgm:cxn modelId="{957836A3-69E8-4831-9F10-D0E5D8182E8D}" type="presParOf" srcId="{F1AC1616-4BD5-4EBD-A49F-108BD85AE4FF}" destId="{CFFD9612-EB49-462C-9DEC-B6E98BB49583}" srcOrd="15" destOrd="0" presId="urn:microsoft.com/office/officeart/2008/layout/LinedList"/>
    <dgm:cxn modelId="{DEE9FC52-B005-4F5C-AF5B-BD9B362352BC}" type="presParOf" srcId="{CFFD9612-EB49-462C-9DEC-B6E98BB49583}" destId="{76C11129-6EF1-4E3E-AC8C-87E70D8A9717}" srcOrd="0" destOrd="0" presId="urn:microsoft.com/office/officeart/2008/layout/LinedList"/>
    <dgm:cxn modelId="{A5B1367F-8EAE-41CB-8B28-547EA4D61EB3}" type="presParOf" srcId="{CFFD9612-EB49-462C-9DEC-B6E98BB49583}" destId="{9526451F-3283-4685-B898-2B5D34D6D68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5A207C0-6A19-48C6-A8FA-0DC13484D3B9}" type="doc">
      <dgm:prSet loTypeId="urn:microsoft.com/office/officeart/2016/7/layout/VerticalSolidActionList" loCatId="List" qsTypeId="urn:microsoft.com/office/officeart/2005/8/quickstyle/simple5" qsCatId="simple" csTypeId="urn:microsoft.com/office/officeart/2005/8/colors/colorful5" csCatId="colorful"/>
      <dgm:spPr/>
      <dgm:t>
        <a:bodyPr/>
        <a:lstStyle/>
        <a:p>
          <a:endParaRPr lang="en-US"/>
        </a:p>
      </dgm:t>
    </dgm:pt>
    <dgm:pt modelId="{AF8314AA-A704-42A3-AEF5-4CAF2890E927}">
      <dgm:prSet/>
      <dgm:spPr/>
      <dgm:t>
        <a:bodyPr/>
        <a:lstStyle/>
        <a:p>
          <a:r>
            <a:rPr lang="en-US"/>
            <a:t>End</a:t>
          </a:r>
        </a:p>
      </dgm:t>
    </dgm:pt>
    <dgm:pt modelId="{BCEA0753-32FF-4FE5-BDBA-0E0B89F48D55}" type="parTrans" cxnId="{A656086D-914D-4CAC-8E18-ED31E77222B4}">
      <dgm:prSet/>
      <dgm:spPr/>
      <dgm:t>
        <a:bodyPr/>
        <a:lstStyle/>
        <a:p>
          <a:endParaRPr lang="en-US"/>
        </a:p>
      </dgm:t>
    </dgm:pt>
    <dgm:pt modelId="{79252727-2A0E-476C-A9C8-E70037FDB08F}" type="sibTrans" cxnId="{A656086D-914D-4CAC-8E18-ED31E77222B4}">
      <dgm:prSet/>
      <dgm:spPr/>
      <dgm:t>
        <a:bodyPr/>
        <a:lstStyle/>
        <a:p>
          <a:endParaRPr lang="en-US"/>
        </a:p>
      </dgm:t>
    </dgm:pt>
    <dgm:pt modelId="{0F9FC24C-ABBC-4698-9504-174D03BB9118}">
      <dgm:prSet/>
      <dgm:spPr/>
      <dgm:t>
        <a:bodyPr/>
        <a:lstStyle/>
        <a:p>
          <a:r>
            <a:rPr lang="en-US"/>
            <a:t>End of lecture two</a:t>
          </a:r>
        </a:p>
      </dgm:t>
    </dgm:pt>
    <dgm:pt modelId="{04FFBA87-A5CD-4812-823E-65A5D64E696F}" type="parTrans" cxnId="{C646BEA7-9377-4BE1-8661-8C0E178EBC6F}">
      <dgm:prSet/>
      <dgm:spPr/>
      <dgm:t>
        <a:bodyPr/>
        <a:lstStyle/>
        <a:p>
          <a:endParaRPr lang="en-US"/>
        </a:p>
      </dgm:t>
    </dgm:pt>
    <dgm:pt modelId="{46CF3133-9CB2-4C09-A5FD-F376AE5CCDC3}" type="sibTrans" cxnId="{C646BEA7-9377-4BE1-8661-8C0E178EBC6F}">
      <dgm:prSet/>
      <dgm:spPr/>
      <dgm:t>
        <a:bodyPr/>
        <a:lstStyle/>
        <a:p>
          <a:endParaRPr lang="en-US"/>
        </a:p>
      </dgm:t>
    </dgm:pt>
    <dgm:pt modelId="{ECC59604-5D3A-4FFA-99F6-E725887D72B4}">
      <dgm:prSet/>
      <dgm:spPr/>
      <dgm:t>
        <a:bodyPr/>
        <a:lstStyle/>
        <a:p>
          <a:r>
            <a:rPr lang="en-US"/>
            <a:t>Review</a:t>
          </a:r>
        </a:p>
      </dgm:t>
    </dgm:pt>
    <dgm:pt modelId="{6E9C9D12-8A8C-4B78-924C-ECBBEB4516D1}" type="parTrans" cxnId="{FA0D0205-01AF-424D-8150-FE0C85CB7601}">
      <dgm:prSet/>
      <dgm:spPr/>
      <dgm:t>
        <a:bodyPr/>
        <a:lstStyle/>
        <a:p>
          <a:endParaRPr lang="en-US"/>
        </a:p>
      </dgm:t>
    </dgm:pt>
    <dgm:pt modelId="{6D1900F6-CE45-4DBE-A4C3-116758BBE4C5}" type="sibTrans" cxnId="{FA0D0205-01AF-424D-8150-FE0C85CB7601}">
      <dgm:prSet/>
      <dgm:spPr/>
      <dgm:t>
        <a:bodyPr/>
        <a:lstStyle/>
        <a:p>
          <a:endParaRPr lang="en-US"/>
        </a:p>
      </dgm:t>
    </dgm:pt>
    <dgm:pt modelId="{94D6601F-D9CE-40F0-B9AE-698F6101668B}">
      <dgm:prSet/>
      <dgm:spPr/>
      <dgm:t>
        <a:bodyPr/>
        <a:lstStyle/>
        <a:p>
          <a:r>
            <a:rPr lang="en-US"/>
            <a:t>Review the questions assigned </a:t>
          </a:r>
        </a:p>
      </dgm:t>
    </dgm:pt>
    <dgm:pt modelId="{F018644C-6FCA-4AC1-A9DA-B5DB6408D338}" type="parTrans" cxnId="{381DC883-8AF5-40C4-AB3F-E07063ABC770}">
      <dgm:prSet/>
      <dgm:spPr/>
      <dgm:t>
        <a:bodyPr/>
        <a:lstStyle/>
        <a:p>
          <a:endParaRPr lang="en-US"/>
        </a:p>
      </dgm:t>
    </dgm:pt>
    <dgm:pt modelId="{423DF1D5-DDF0-469B-857F-FD08F46A72EB}" type="sibTrans" cxnId="{381DC883-8AF5-40C4-AB3F-E07063ABC770}">
      <dgm:prSet/>
      <dgm:spPr/>
      <dgm:t>
        <a:bodyPr/>
        <a:lstStyle/>
        <a:p>
          <a:endParaRPr lang="en-US"/>
        </a:p>
      </dgm:t>
    </dgm:pt>
    <dgm:pt modelId="{17A254BA-38C2-47A1-86BD-320E9A2BC60C}">
      <dgm:prSet/>
      <dgm:spPr/>
      <dgm:t>
        <a:bodyPr/>
        <a:lstStyle/>
        <a:p>
          <a:r>
            <a:rPr lang="en-US"/>
            <a:t>See</a:t>
          </a:r>
        </a:p>
      </dgm:t>
    </dgm:pt>
    <dgm:pt modelId="{62F98F94-350A-4E93-9C5D-7D8CAD632CBC}" type="parTrans" cxnId="{34E3E7B1-E202-4E4F-BE62-B9BBC870C48A}">
      <dgm:prSet/>
      <dgm:spPr/>
      <dgm:t>
        <a:bodyPr/>
        <a:lstStyle/>
        <a:p>
          <a:endParaRPr lang="en-US"/>
        </a:p>
      </dgm:t>
    </dgm:pt>
    <dgm:pt modelId="{C24510BD-B0E4-4926-A89C-8991A7C86169}" type="sibTrans" cxnId="{34E3E7B1-E202-4E4F-BE62-B9BBC870C48A}">
      <dgm:prSet/>
      <dgm:spPr/>
      <dgm:t>
        <a:bodyPr/>
        <a:lstStyle/>
        <a:p>
          <a:endParaRPr lang="en-US"/>
        </a:p>
      </dgm:t>
    </dgm:pt>
    <dgm:pt modelId="{5D3DD82F-12B9-413E-A52F-3E6654281D47}">
      <dgm:prSet/>
      <dgm:spPr/>
      <dgm:t>
        <a:bodyPr/>
        <a:lstStyle/>
        <a:p>
          <a:r>
            <a:rPr lang="en-US"/>
            <a:t>See you in the next lecture</a:t>
          </a:r>
        </a:p>
      </dgm:t>
    </dgm:pt>
    <dgm:pt modelId="{1ED4AB3A-C857-4C1B-8099-865DF3ACD1B3}" type="parTrans" cxnId="{D7363944-01C8-4409-A7DF-AEFD65821BD7}">
      <dgm:prSet/>
      <dgm:spPr/>
      <dgm:t>
        <a:bodyPr/>
        <a:lstStyle/>
        <a:p>
          <a:endParaRPr lang="en-US"/>
        </a:p>
      </dgm:t>
    </dgm:pt>
    <dgm:pt modelId="{0B3C857A-9294-4A35-AA4E-E505F055475F}" type="sibTrans" cxnId="{D7363944-01C8-4409-A7DF-AEFD65821BD7}">
      <dgm:prSet/>
      <dgm:spPr/>
      <dgm:t>
        <a:bodyPr/>
        <a:lstStyle/>
        <a:p>
          <a:endParaRPr lang="en-US"/>
        </a:p>
      </dgm:t>
    </dgm:pt>
    <dgm:pt modelId="{F9EDD3C8-991A-4910-965D-8A045ACF3B4A}" type="pres">
      <dgm:prSet presAssocID="{45A207C0-6A19-48C6-A8FA-0DC13484D3B9}" presName="Name0" presStyleCnt="0">
        <dgm:presLayoutVars>
          <dgm:dir/>
          <dgm:animLvl val="lvl"/>
          <dgm:resizeHandles val="exact"/>
        </dgm:presLayoutVars>
      </dgm:prSet>
      <dgm:spPr/>
    </dgm:pt>
    <dgm:pt modelId="{49DCD838-33E0-4246-91D6-B830C2677FD7}" type="pres">
      <dgm:prSet presAssocID="{AF8314AA-A704-42A3-AEF5-4CAF2890E927}" presName="linNode" presStyleCnt="0"/>
      <dgm:spPr/>
    </dgm:pt>
    <dgm:pt modelId="{51348189-BDDD-4FA8-AB7A-33DEC0707429}" type="pres">
      <dgm:prSet presAssocID="{AF8314AA-A704-42A3-AEF5-4CAF2890E927}" presName="parentText" presStyleLbl="alignNode1" presStyleIdx="0" presStyleCnt="3">
        <dgm:presLayoutVars>
          <dgm:chMax val="1"/>
          <dgm:bulletEnabled/>
        </dgm:presLayoutVars>
      </dgm:prSet>
      <dgm:spPr/>
    </dgm:pt>
    <dgm:pt modelId="{7CD57303-DCFE-4196-8A04-2E25665E5C6F}" type="pres">
      <dgm:prSet presAssocID="{AF8314AA-A704-42A3-AEF5-4CAF2890E927}" presName="descendantText" presStyleLbl="alignAccFollowNode1" presStyleIdx="0" presStyleCnt="3">
        <dgm:presLayoutVars>
          <dgm:bulletEnabled/>
        </dgm:presLayoutVars>
      </dgm:prSet>
      <dgm:spPr/>
    </dgm:pt>
    <dgm:pt modelId="{D175338E-17E9-4103-971A-C2279036DB38}" type="pres">
      <dgm:prSet presAssocID="{79252727-2A0E-476C-A9C8-E70037FDB08F}" presName="sp" presStyleCnt="0"/>
      <dgm:spPr/>
    </dgm:pt>
    <dgm:pt modelId="{A0677B0F-449F-4AB5-A851-7503FAA21FD6}" type="pres">
      <dgm:prSet presAssocID="{ECC59604-5D3A-4FFA-99F6-E725887D72B4}" presName="linNode" presStyleCnt="0"/>
      <dgm:spPr/>
    </dgm:pt>
    <dgm:pt modelId="{6AA7D121-1FF9-4773-B357-652B517B11CE}" type="pres">
      <dgm:prSet presAssocID="{ECC59604-5D3A-4FFA-99F6-E725887D72B4}" presName="parentText" presStyleLbl="alignNode1" presStyleIdx="1" presStyleCnt="3">
        <dgm:presLayoutVars>
          <dgm:chMax val="1"/>
          <dgm:bulletEnabled/>
        </dgm:presLayoutVars>
      </dgm:prSet>
      <dgm:spPr/>
    </dgm:pt>
    <dgm:pt modelId="{0524B1D3-3E89-4DA1-8592-3484BC32F375}" type="pres">
      <dgm:prSet presAssocID="{ECC59604-5D3A-4FFA-99F6-E725887D72B4}" presName="descendantText" presStyleLbl="alignAccFollowNode1" presStyleIdx="1" presStyleCnt="3">
        <dgm:presLayoutVars>
          <dgm:bulletEnabled/>
        </dgm:presLayoutVars>
      </dgm:prSet>
      <dgm:spPr/>
    </dgm:pt>
    <dgm:pt modelId="{32394112-5EB5-4893-B1E4-B9DA101B8DFE}" type="pres">
      <dgm:prSet presAssocID="{6D1900F6-CE45-4DBE-A4C3-116758BBE4C5}" presName="sp" presStyleCnt="0"/>
      <dgm:spPr/>
    </dgm:pt>
    <dgm:pt modelId="{45A85E41-D9E6-4F18-A0B4-64285B7B3DA8}" type="pres">
      <dgm:prSet presAssocID="{17A254BA-38C2-47A1-86BD-320E9A2BC60C}" presName="linNode" presStyleCnt="0"/>
      <dgm:spPr/>
    </dgm:pt>
    <dgm:pt modelId="{C475A3C0-A7EE-4AC3-A90F-F5E2ACFF2DEF}" type="pres">
      <dgm:prSet presAssocID="{17A254BA-38C2-47A1-86BD-320E9A2BC60C}" presName="parentText" presStyleLbl="alignNode1" presStyleIdx="2" presStyleCnt="3">
        <dgm:presLayoutVars>
          <dgm:chMax val="1"/>
          <dgm:bulletEnabled/>
        </dgm:presLayoutVars>
      </dgm:prSet>
      <dgm:spPr/>
    </dgm:pt>
    <dgm:pt modelId="{008F1B3C-533A-4FA5-BE42-CA706C09E23B}" type="pres">
      <dgm:prSet presAssocID="{17A254BA-38C2-47A1-86BD-320E9A2BC60C}" presName="descendantText" presStyleLbl="alignAccFollowNode1" presStyleIdx="2" presStyleCnt="3">
        <dgm:presLayoutVars>
          <dgm:bulletEnabled/>
        </dgm:presLayoutVars>
      </dgm:prSet>
      <dgm:spPr/>
    </dgm:pt>
  </dgm:ptLst>
  <dgm:cxnLst>
    <dgm:cxn modelId="{FA0D0205-01AF-424D-8150-FE0C85CB7601}" srcId="{45A207C0-6A19-48C6-A8FA-0DC13484D3B9}" destId="{ECC59604-5D3A-4FFA-99F6-E725887D72B4}" srcOrd="1" destOrd="0" parTransId="{6E9C9D12-8A8C-4B78-924C-ECBBEB4516D1}" sibTransId="{6D1900F6-CE45-4DBE-A4C3-116758BBE4C5}"/>
    <dgm:cxn modelId="{AA3EA80A-A849-4BF4-88A8-45AD1F0807B2}" type="presOf" srcId="{ECC59604-5D3A-4FFA-99F6-E725887D72B4}" destId="{6AA7D121-1FF9-4773-B357-652B517B11CE}" srcOrd="0" destOrd="0" presId="urn:microsoft.com/office/officeart/2016/7/layout/VerticalSolidActionList"/>
    <dgm:cxn modelId="{9024CF36-5AF9-4723-84CA-979A269F3793}" type="presOf" srcId="{45A207C0-6A19-48C6-A8FA-0DC13484D3B9}" destId="{F9EDD3C8-991A-4910-965D-8A045ACF3B4A}" srcOrd="0" destOrd="0" presId="urn:microsoft.com/office/officeart/2016/7/layout/VerticalSolidActionList"/>
    <dgm:cxn modelId="{D7363944-01C8-4409-A7DF-AEFD65821BD7}" srcId="{17A254BA-38C2-47A1-86BD-320E9A2BC60C}" destId="{5D3DD82F-12B9-413E-A52F-3E6654281D47}" srcOrd="0" destOrd="0" parTransId="{1ED4AB3A-C857-4C1B-8099-865DF3ACD1B3}" sibTransId="{0B3C857A-9294-4A35-AA4E-E505F055475F}"/>
    <dgm:cxn modelId="{A656086D-914D-4CAC-8E18-ED31E77222B4}" srcId="{45A207C0-6A19-48C6-A8FA-0DC13484D3B9}" destId="{AF8314AA-A704-42A3-AEF5-4CAF2890E927}" srcOrd="0" destOrd="0" parTransId="{BCEA0753-32FF-4FE5-BDBA-0E0B89F48D55}" sibTransId="{79252727-2A0E-476C-A9C8-E70037FDB08F}"/>
    <dgm:cxn modelId="{CDC67070-B947-4D13-970E-53A903869F41}" type="presOf" srcId="{0F9FC24C-ABBC-4698-9504-174D03BB9118}" destId="{7CD57303-DCFE-4196-8A04-2E25665E5C6F}" srcOrd="0" destOrd="0" presId="urn:microsoft.com/office/officeart/2016/7/layout/VerticalSolidActionList"/>
    <dgm:cxn modelId="{381DC883-8AF5-40C4-AB3F-E07063ABC770}" srcId="{ECC59604-5D3A-4FFA-99F6-E725887D72B4}" destId="{94D6601F-D9CE-40F0-B9AE-698F6101668B}" srcOrd="0" destOrd="0" parTransId="{F018644C-6FCA-4AC1-A9DA-B5DB6408D338}" sibTransId="{423DF1D5-DDF0-469B-857F-FD08F46A72EB}"/>
    <dgm:cxn modelId="{C646BEA7-9377-4BE1-8661-8C0E178EBC6F}" srcId="{AF8314AA-A704-42A3-AEF5-4CAF2890E927}" destId="{0F9FC24C-ABBC-4698-9504-174D03BB9118}" srcOrd="0" destOrd="0" parTransId="{04FFBA87-A5CD-4812-823E-65A5D64E696F}" sibTransId="{46CF3133-9CB2-4C09-A5FD-F376AE5CCDC3}"/>
    <dgm:cxn modelId="{562A79AC-69FC-43A4-8928-5828FBF5F0AF}" type="presOf" srcId="{5D3DD82F-12B9-413E-A52F-3E6654281D47}" destId="{008F1B3C-533A-4FA5-BE42-CA706C09E23B}" srcOrd="0" destOrd="0" presId="urn:microsoft.com/office/officeart/2016/7/layout/VerticalSolidActionList"/>
    <dgm:cxn modelId="{34E3E7B1-E202-4E4F-BE62-B9BBC870C48A}" srcId="{45A207C0-6A19-48C6-A8FA-0DC13484D3B9}" destId="{17A254BA-38C2-47A1-86BD-320E9A2BC60C}" srcOrd="2" destOrd="0" parTransId="{62F98F94-350A-4E93-9C5D-7D8CAD632CBC}" sibTransId="{C24510BD-B0E4-4926-A89C-8991A7C86169}"/>
    <dgm:cxn modelId="{DF1313D3-CB08-4FA0-BABA-C340D524C29F}" type="presOf" srcId="{94D6601F-D9CE-40F0-B9AE-698F6101668B}" destId="{0524B1D3-3E89-4DA1-8592-3484BC32F375}" srcOrd="0" destOrd="0" presId="urn:microsoft.com/office/officeart/2016/7/layout/VerticalSolidActionList"/>
    <dgm:cxn modelId="{9AF69BD8-11A3-46FC-A280-C00ED81EB359}" type="presOf" srcId="{17A254BA-38C2-47A1-86BD-320E9A2BC60C}" destId="{C475A3C0-A7EE-4AC3-A90F-F5E2ACFF2DEF}" srcOrd="0" destOrd="0" presId="urn:microsoft.com/office/officeart/2016/7/layout/VerticalSolidActionList"/>
    <dgm:cxn modelId="{6A6122DD-0C74-4BEB-A15E-209CC3BE2780}" type="presOf" srcId="{AF8314AA-A704-42A3-AEF5-4CAF2890E927}" destId="{51348189-BDDD-4FA8-AB7A-33DEC0707429}" srcOrd="0" destOrd="0" presId="urn:microsoft.com/office/officeart/2016/7/layout/VerticalSolidActionList"/>
    <dgm:cxn modelId="{D1EB0618-AD7A-4E6C-B611-1B9A38FA7572}" type="presParOf" srcId="{F9EDD3C8-991A-4910-965D-8A045ACF3B4A}" destId="{49DCD838-33E0-4246-91D6-B830C2677FD7}" srcOrd="0" destOrd="0" presId="urn:microsoft.com/office/officeart/2016/7/layout/VerticalSolidActionList"/>
    <dgm:cxn modelId="{87F31699-A963-477E-AFCD-D0352054C648}" type="presParOf" srcId="{49DCD838-33E0-4246-91D6-B830C2677FD7}" destId="{51348189-BDDD-4FA8-AB7A-33DEC0707429}" srcOrd="0" destOrd="0" presId="urn:microsoft.com/office/officeart/2016/7/layout/VerticalSolidActionList"/>
    <dgm:cxn modelId="{E81F61E1-A4AD-4028-8AF6-C5108C89BF85}" type="presParOf" srcId="{49DCD838-33E0-4246-91D6-B830C2677FD7}" destId="{7CD57303-DCFE-4196-8A04-2E25665E5C6F}" srcOrd="1" destOrd="0" presId="urn:microsoft.com/office/officeart/2016/7/layout/VerticalSolidActionList"/>
    <dgm:cxn modelId="{8788D384-AABC-4864-99BB-7838603FDEAB}" type="presParOf" srcId="{F9EDD3C8-991A-4910-965D-8A045ACF3B4A}" destId="{D175338E-17E9-4103-971A-C2279036DB38}" srcOrd="1" destOrd="0" presId="urn:microsoft.com/office/officeart/2016/7/layout/VerticalSolidActionList"/>
    <dgm:cxn modelId="{7D00B0C6-9466-4F22-BD19-EBE081438DD1}" type="presParOf" srcId="{F9EDD3C8-991A-4910-965D-8A045ACF3B4A}" destId="{A0677B0F-449F-4AB5-A851-7503FAA21FD6}" srcOrd="2" destOrd="0" presId="urn:microsoft.com/office/officeart/2016/7/layout/VerticalSolidActionList"/>
    <dgm:cxn modelId="{3EB0C754-ADEF-44E9-87D2-C0D6B77C7B5C}" type="presParOf" srcId="{A0677B0F-449F-4AB5-A851-7503FAA21FD6}" destId="{6AA7D121-1FF9-4773-B357-652B517B11CE}" srcOrd="0" destOrd="0" presId="urn:microsoft.com/office/officeart/2016/7/layout/VerticalSolidActionList"/>
    <dgm:cxn modelId="{D5619100-312E-4D69-84F1-C5B856475577}" type="presParOf" srcId="{A0677B0F-449F-4AB5-A851-7503FAA21FD6}" destId="{0524B1D3-3E89-4DA1-8592-3484BC32F375}" srcOrd="1" destOrd="0" presId="urn:microsoft.com/office/officeart/2016/7/layout/VerticalSolidActionList"/>
    <dgm:cxn modelId="{0C2A8F00-5157-4BBB-8A39-45BDC396145B}" type="presParOf" srcId="{F9EDD3C8-991A-4910-965D-8A045ACF3B4A}" destId="{32394112-5EB5-4893-B1E4-B9DA101B8DFE}" srcOrd="3" destOrd="0" presId="urn:microsoft.com/office/officeart/2016/7/layout/VerticalSolidActionList"/>
    <dgm:cxn modelId="{B9B10D0C-3DEC-4FE2-801D-D58B8A50878E}" type="presParOf" srcId="{F9EDD3C8-991A-4910-965D-8A045ACF3B4A}" destId="{45A85E41-D9E6-4F18-A0B4-64285B7B3DA8}" srcOrd="4" destOrd="0" presId="urn:microsoft.com/office/officeart/2016/7/layout/VerticalSolidActionList"/>
    <dgm:cxn modelId="{E7D1C61B-7B3B-42E0-A6B2-D8E2AE7F51BE}" type="presParOf" srcId="{45A85E41-D9E6-4F18-A0B4-64285B7B3DA8}" destId="{C475A3C0-A7EE-4AC3-A90F-F5E2ACFF2DEF}" srcOrd="0" destOrd="0" presId="urn:microsoft.com/office/officeart/2016/7/layout/VerticalSolidActionList"/>
    <dgm:cxn modelId="{50569576-7681-4C9D-9D29-0F8473BBAB7B}" type="presParOf" srcId="{45A85E41-D9E6-4F18-A0B4-64285B7B3DA8}" destId="{008F1B3C-533A-4FA5-BE42-CA706C09E23B}"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52332-486D-4CAE-8330-7F79BABE0DD6}">
      <dsp:nvSpPr>
        <dsp:cNvPr id="0" name=""/>
        <dsp:cNvSpPr/>
      </dsp:nvSpPr>
      <dsp:spPr>
        <a:xfrm rot="5400000">
          <a:off x="5410072" y="-1189323"/>
          <a:ext cx="3481070" cy="6729984"/>
        </a:xfrm>
        <a:prstGeom prst="round2Same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en-US" sz="2800" kern="1200"/>
            <a:t>It is a multi-person activity</a:t>
          </a:r>
        </a:p>
        <a:p>
          <a:pPr marL="285750" lvl="1" indent="-285750" algn="l" defTabSz="1244600">
            <a:lnSpc>
              <a:spcPct val="90000"/>
            </a:lnSpc>
            <a:spcBef>
              <a:spcPct val="0"/>
            </a:spcBef>
            <a:spcAft>
              <a:spcPct val="15000"/>
            </a:spcAft>
            <a:buChar char="•"/>
          </a:pPr>
          <a:r>
            <a:rPr lang="en-US" sz="2800" kern="1200"/>
            <a:t>Formal in nature, </a:t>
          </a:r>
        </a:p>
        <a:p>
          <a:pPr marL="285750" lvl="1" indent="-285750" algn="l" defTabSz="1244600">
            <a:lnSpc>
              <a:spcPct val="90000"/>
            </a:lnSpc>
            <a:spcBef>
              <a:spcPct val="0"/>
            </a:spcBef>
            <a:spcAft>
              <a:spcPct val="15000"/>
            </a:spcAft>
            <a:buChar char="•"/>
          </a:pPr>
          <a:r>
            <a:rPr lang="en-US" sz="2800" kern="1200"/>
            <a:t>Rational but also emotional</a:t>
          </a:r>
        </a:p>
        <a:p>
          <a:pPr marL="285750" lvl="1" indent="-285750" algn="l" defTabSz="1244600">
            <a:lnSpc>
              <a:spcPct val="90000"/>
            </a:lnSpc>
            <a:spcBef>
              <a:spcPct val="0"/>
            </a:spcBef>
            <a:spcAft>
              <a:spcPct val="15000"/>
            </a:spcAft>
            <a:buChar char="•"/>
          </a:pPr>
          <a:r>
            <a:rPr lang="en-US" sz="2800" kern="1200"/>
            <a:t>Longer time lag between efforts and results  </a:t>
          </a:r>
        </a:p>
        <a:p>
          <a:pPr marL="285750" lvl="1" indent="-285750" algn="l" defTabSz="1244600">
            <a:lnSpc>
              <a:spcPct val="90000"/>
            </a:lnSpc>
            <a:spcBef>
              <a:spcPct val="0"/>
            </a:spcBef>
            <a:spcAft>
              <a:spcPct val="15000"/>
            </a:spcAft>
            <a:buChar char="•"/>
          </a:pPr>
          <a:r>
            <a:rPr lang="en-US" sz="2800" kern="1200"/>
            <a:t>The process reflects organization uniqueness. </a:t>
          </a:r>
        </a:p>
      </dsp:txBody>
      <dsp:txXfrm rot="-5400000">
        <a:off x="3785615" y="605066"/>
        <a:ext cx="6560052" cy="3141206"/>
      </dsp:txXfrm>
    </dsp:sp>
    <dsp:sp modelId="{0AC22B01-8C08-4831-A1E6-FFA1AA500E2F}">
      <dsp:nvSpPr>
        <dsp:cNvPr id="0" name=""/>
        <dsp:cNvSpPr/>
      </dsp:nvSpPr>
      <dsp:spPr>
        <a:xfrm>
          <a:off x="0" y="0"/>
          <a:ext cx="3785616" cy="4351338"/>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4310" tIns="97155" rIns="194310" bIns="97155" numCol="1" spcCol="1270" anchor="ctr" anchorCtr="0">
          <a:noAutofit/>
        </a:bodyPr>
        <a:lstStyle/>
        <a:p>
          <a:pPr marL="0" lvl="0" indent="0" algn="ctr" defTabSz="2266950">
            <a:lnSpc>
              <a:spcPct val="90000"/>
            </a:lnSpc>
            <a:spcBef>
              <a:spcPct val="0"/>
            </a:spcBef>
            <a:spcAft>
              <a:spcPct val="35000"/>
            </a:spcAft>
            <a:buNone/>
          </a:pPr>
          <a:r>
            <a:rPr lang="en-US" sz="5100" kern="1200" dirty="0"/>
            <a:t>From various definitions we observe that:</a:t>
          </a:r>
        </a:p>
      </dsp:txBody>
      <dsp:txXfrm>
        <a:off x="184799" y="184799"/>
        <a:ext cx="3416018" cy="3981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271FF-96BE-484D-9AA7-23F397E58CC2}">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B7800F-A2BA-40F8-B5B1-699351D59B0D}">
      <dsp:nvSpPr>
        <dsp:cNvPr id="0" name=""/>
        <dsp:cNvSpPr/>
      </dsp:nvSpPr>
      <dsp:spPr>
        <a:xfrm>
          <a:off x="0" y="270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Anderson, E. J., Coltman, T. I. M., Devinney, T. M., &amp; Keating, B. (2011). What drives the choice of a third-party logistics provider? Journal of Supply Chain Management, 47, 97–115.</a:t>
          </a:r>
        </a:p>
      </dsp:txBody>
      <dsp:txXfrm>
        <a:off x="0" y="2703"/>
        <a:ext cx="6900512" cy="502794"/>
      </dsp:txXfrm>
    </dsp:sp>
    <dsp:sp modelId="{3A72EC19-C8D4-4467-BBD9-053F175998B0}">
      <dsp:nvSpPr>
        <dsp:cNvPr id="0" name=""/>
        <dsp:cNvSpPr/>
      </dsp:nvSpPr>
      <dsp:spPr>
        <a:xfrm>
          <a:off x="0" y="50549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F43BC2-E028-4F1D-81C4-0F3ABA2795D8}">
      <dsp:nvSpPr>
        <dsp:cNvPr id="0" name=""/>
        <dsp:cNvSpPr/>
      </dsp:nvSpPr>
      <dsp:spPr>
        <a:xfrm>
          <a:off x="0" y="505497"/>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Bingham, F. G. Jr. and Raffield, B. T. (1990). Business to business marketing management, Homewood, IL: Richard D. Irwin</a:t>
          </a:r>
        </a:p>
      </dsp:txBody>
      <dsp:txXfrm>
        <a:off x="0" y="505497"/>
        <a:ext cx="6900512" cy="502794"/>
      </dsp:txXfrm>
    </dsp:sp>
    <dsp:sp modelId="{9188604E-71A9-4D33-820B-D0F5E4B3D8AC}">
      <dsp:nvSpPr>
        <dsp:cNvPr id="0" name=""/>
        <dsp:cNvSpPr/>
      </dsp:nvSpPr>
      <dsp:spPr>
        <a:xfrm>
          <a:off x="0" y="10082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B4F5C1-0166-42EA-8C54-63F04F7F03A5}">
      <dsp:nvSpPr>
        <dsp:cNvPr id="0" name=""/>
        <dsp:cNvSpPr/>
      </dsp:nvSpPr>
      <dsp:spPr>
        <a:xfrm>
          <a:off x="0" y="1008291"/>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Blythe J &amp; Zimmerman A (2013) Business to Business Marketing Management A global perspective Second Edition, Routledge Boston: Allyn and Bacon.</a:t>
          </a:r>
        </a:p>
      </dsp:txBody>
      <dsp:txXfrm>
        <a:off x="0" y="1008291"/>
        <a:ext cx="6900512" cy="502794"/>
      </dsp:txXfrm>
    </dsp:sp>
    <dsp:sp modelId="{F820D346-4E8D-4D3C-A1F4-14DDA888FBE5}">
      <dsp:nvSpPr>
        <dsp:cNvPr id="0" name=""/>
        <dsp:cNvSpPr/>
      </dsp:nvSpPr>
      <dsp:spPr>
        <a:xfrm>
          <a:off x="0" y="151108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CC8DA2-79B1-410B-9B6A-4F9B1C1EC408}">
      <dsp:nvSpPr>
        <dsp:cNvPr id="0" name=""/>
        <dsp:cNvSpPr/>
      </dsp:nvSpPr>
      <dsp:spPr>
        <a:xfrm>
          <a:off x="0" y="1511085"/>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Brenas R. Canning,L and McDowell  R (2020) Business-to-Business Marketing 5th Edition, ‎ SAGE Publications</a:t>
          </a:r>
        </a:p>
      </dsp:txBody>
      <dsp:txXfrm>
        <a:off x="0" y="1511085"/>
        <a:ext cx="6900512" cy="502794"/>
      </dsp:txXfrm>
    </dsp:sp>
    <dsp:sp modelId="{E40D8EB5-B8DD-4966-8885-173281BAF7AB}">
      <dsp:nvSpPr>
        <dsp:cNvPr id="0" name=""/>
        <dsp:cNvSpPr/>
      </dsp:nvSpPr>
      <dsp:spPr>
        <a:xfrm>
          <a:off x="0" y="2013879"/>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CB4F6F-9F46-408E-80FD-59D65482BC6B}">
      <dsp:nvSpPr>
        <dsp:cNvPr id="0" name=""/>
        <dsp:cNvSpPr/>
      </dsp:nvSpPr>
      <dsp:spPr>
        <a:xfrm>
          <a:off x="0" y="2013879"/>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Cant M.C , Strydom J.W,  Jooste C.J , &amp; Du Plessis P.J (2009) Marketing management   Juta and Company Ltd, - 614 Seiten</a:t>
          </a:r>
        </a:p>
      </dsp:txBody>
      <dsp:txXfrm>
        <a:off x="0" y="2013879"/>
        <a:ext cx="6900512" cy="502794"/>
      </dsp:txXfrm>
    </dsp:sp>
    <dsp:sp modelId="{34E0C328-17F4-48A3-98EE-66DAF592D5F1}">
      <dsp:nvSpPr>
        <dsp:cNvPr id="0" name=""/>
        <dsp:cNvSpPr/>
      </dsp:nvSpPr>
      <dsp:spPr>
        <a:xfrm>
          <a:off x="0" y="251667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2221A1-B7E7-4D2C-9049-FFAA9874C221}">
      <dsp:nvSpPr>
        <dsp:cNvPr id="0" name=""/>
        <dsp:cNvSpPr/>
      </dsp:nvSpPr>
      <dsp:spPr>
        <a:xfrm>
          <a:off x="0" y="251667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Fill, C., &amp; McKee, S. (2011). Business marketing face to face. Goodfellow Publishers, Limited.</a:t>
          </a:r>
        </a:p>
      </dsp:txBody>
      <dsp:txXfrm>
        <a:off x="0" y="2516673"/>
        <a:ext cx="6900512" cy="502794"/>
      </dsp:txXfrm>
    </dsp:sp>
    <dsp:sp modelId="{2949B541-EAC0-427B-B4CD-88FF9EB7D17A}">
      <dsp:nvSpPr>
        <dsp:cNvPr id="0" name=""/>
        <dsp:cNvSpPr/>
      </dsp:nvSpPr>
      <dsp:spPr>
        <a:xfrm>
          <a:off x="0" y="301946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59D24A-B8D4-458A-96FE-120A82B9B2BB}">
      <dsp:nvSpPr>
        <dsp:cNvPr id="0" name=""/>
        <dsp:cNvSpPr/>
      </dsp:nvSpPr>
      <dsp:spPr>
        <a:xfrm>
          <a:off x="0" y="3019467"/>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Friedman, Thomas L. (2000). The Lexus and the Olive Tree. New York: Anchor</a:t>
          </a:r>
        </a:p>
      </dsp:txBody>
      <dsp:txXfrm>
        <a:off x="0" y="3019467"/>
        <a:ext cx="6900512" cy="502794"/>
      </dsp:txXfrm>
    </dsp:sp>
    <dsp:sp modelId="{7652B18F-6801-41F7-BD16-2FC3AAD59BA0}">
      <dsp:nvSpPr>
        <dsp:cNvPr id="0" name=""/>
        <dsp:cNvSpPr/>
      </dsp:nvSpPr>
      <dsp:spPr>
        <a:xfrm>
          <a:off x="0" y="352226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769F9C-EF49-4B88-80B9-478F5E5FD444}">
      <dsp:nvSpPr>
        <dsp:cNvPr id="0" name=""/>
        <dsp:cNvSpPr/>
      </dsp:nvSpPr>
      <dsp:spPr>
        <a:xfrm>
          <a:off x="0" y="3522261"/>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Johnston, W. J., &amp; Lewin, J. E. (1996). Organizational buying behavior: Toward an integrative framework. Journal of Business Research, 35(1), 1–15.</a:t>
          </a:r>
        </a:p>
      </dsp:txBody>
      <dsp:txXfrm>
        <a:off x="0" y="3522261"/>
        <a:ext cx="6900512" cy="502794"/>
      </dsp:txXfrm>
    </dsp:sp>
    <dsp:sp modelId="{27F2A406-F191-4A8B-9493-F8F2FE478002}">
      <dsp:nvSpPr>
        <dsp:cNvPr id="0" name=""/>
        <dsp:cNvSpPr/>
      </dsp:nvSpPr>
      <dsp:spPr>
        <a:xfrm>
          <a:off x="0" y="402505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054EE1-70BE-47E1-8083-838DA81EA5A9}">
      <dsp:nvSpPr>
        <dsp:cNvPr id="0" name=""/>
        <dsp:cNvSpPr/>
      </dsp:nvSpPr>
      <dsp:spPr>
        <a:xfrm>
          <a:off x="0" y="4025055"/>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Johnston, W.J. and Lewin, J.E. (1996) Organisational buyer behavior: towards an integrative framework, Journal of Business Research, 35 (1) (January), pp. 1–15</a:t>
          </a:r>
        </a:p>
      </dsp:txBody>
      <dsp:txXfrm>
        <a:off x="0" y="4025055"/>
        <a:ext cx="6900512" cy="502794"/>
      </dsp:txXfrm>
    </dsp:sp>
    <dsp:sp modelId="{C1397A7D-334E-482E-A948-DBFF61F18E6A}">
      <dsp:nvSpPr>
        <dsp:cNvPr id="0" name=""/>
        <dsp:cNvSpPr/>
      </dsp:nvSpPr>
      <dsp:spPr>
        <a:xfrm>
          <a:off x="0" y="4527849"/>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FF2E29-884E-42CC-A086-7EB9C89F5B6F}">
      <dsp:nvSpPr>
        <dsp:cNvPr id="0" name=""/>
        <dsp:cNvSpPr/>
      </dsp:nvSpPr>
      <dsp:spPr>
        <a:xfrm>
          <a:off x="0" y="4527849"/>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Kannan, V. R., &amp; Tan, K. C. (2002). Supplier selection and assessment: Their impact on business performance. Journal of Supply Chain Management, 38, 11–21.</a:t>
          </a:r>
        </a:p>
      </dsp:txBody>
      <dsp:txXfrm>
        <a:off x="0" y="4527849"/>
        <a:ext cx="6900512" cy="502794"/>
      </dsp:txXfrm>
    </dsp:sp>
    <dsp:sp modelId="{3BE5B22A-07BF-4E09-83EA-E1BC3FE0E727}">
      <dsp:nvSpPr>
        <dsp:cNvPr id="0" name=""/>
        <dsp:cNvSpPr/>
      </dsp:nvSpPr>
      <dsp:spPr>
        <a:xfrm>
          <a:off x="0" y="503064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C4A2FF-7D4F-4902-B359-E74725F7B3BC}">
      <dsp:nvSpPr>
        <dsp:cNvPr id="0" name=""/>
        <dsp:cNvSpPr/>
      </dsp:nvSpPr>
      <dsp:spPr>
        <a:xfrm>
          <a:off x="0" y="5030643"/>
          <a:ext cx="6900512" cy="5027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Kleinaltenkamp M,  Plinke  W,  Wilkinson I &amp;  Geiger I (2015) Fundamentals of Business-to-Business Marketing, Mastering Business Markets, Springer International Publishing SwitzerlandPrentice Hall</a:t>
          </a:r>
        </a:p>
      </dsp:txBody>
      <dsp:txXfrm>
        <a:off x="0" y="5030643"/>
        <a:ext cx="6900512" cy="5027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07B36-96F3-4625-A459-CC87D348CCFB}">
      <dsp:nvSpPr>
        <dsp:cNvPr id="0" name=""/>
        <dsp:cNvSpPr/>
      </dsp:nvSpPr>
      <dsp:spPr>
        <a:xfrm>
          <a:off x="0" y="0"/>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567356-02C1-42C4-A992-7C60FA61E8E2}">
      <dsp:nvSpPr>
        <dsp:cNvPr id="0" name=""/>
        <dsp:cNvSpPr/>
      </dsp:nvSpPr>
      <dsp:spPr>
        <a:xfrm>
          <a:off x="0" y="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Prior D (2021) Organisational Buying A Multidisciplinary Perspective, Springer Nature Switzerland</a:t>
          </a:r>
        </a:p>
      </dsp:txBody>
      <dsp:txXfrm>
        <a:off x="0" y="0"/>
        <a:ext cx="6900512" cy="692017"/>
      </dsp:txXfrm>
    </dsp:sp>
    <dsp:sp modelId="{EE3603CA-8F7A-4516-AE20-CAFA82F8A8C1}">
      <dsp:nvSpPr>
        <dsp:cNvPr id="0" name=""/>
        <dsp:cNvSpPr/>
      </dsp:nvSpPr>
      <dsp:spPr>
        <a:xfrm>
          <a:off x="0" y="692017"/>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9A734E-11A4-499E-8EE0-B0D3811F06D3}">
      <dsp:nvSpPr>
        <dsp:cNvPr id="0" name=""/>
        <dsp:cNvSpPr/>
      </dsp:nvSpPr>
      <dsp:spPr>
        <a:xfrm>
          <a:off x="0" y="692017"/>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Robinson, P. J., Faris, C. W., &amp; Wind, Y. (1967). Industrial buying and creative marketing.</a:t>
          </a:r>
        </a:p>
      </dsp:txBody>
      <dsp:txXfrm>
        <a:off x="0" y="692017"/>
        <a:ext cx="6900512" cy="692017"/>
      </dsp:txXfrm>
    </dsp:sp>
    <dsp:sp modelId="{0008B5F0-7B83-4BE7-883B-42492A1AF761}">
      <dsp:nvSpPr>
        <dsp:cNvPr id="0" name=""/>
        <dsp:cNvSpPr/>
      </dsp:nvSpPr>
      <dsp:spPr>
        <a:xfrm>
          <a:off x="0" y="1384035"/>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F0F803-B250-4A11-B0DC-539E49529D6A}">
      <dsp:nvSpPr>
        <dsp:cNvPr id="0" name=""/>
        <dsp:cNvSpPr/>
      </dsp:nvSpPr>
      <dsp:spPr>
        <a:xfrm>
          <a:off x="0" y="138403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Sheth, J. N. (1973). A model of industrial buyer behavior. Journal of Marketing, 37(4), 50–56. Thomson Learning. </a:t>
          </a:r>
        </a:p>
      </dsp:txBody>
      <dsp:txXfrm>
        <a:off x="0" y="1384035"/>
        <a:ext cx="6900512" cy="692017"/>
      </dsp:txXfrm>
    </dsp:sp>
    <dsp:sp modelId="{47CCE73D-147F-4080-939D-522031D6B7FE}">
      <dsp:nvSpPr>
        <dsp:cNvPr id="0" name=""/>
        <dsp:cNvSpPr/>
      </dsp:nvSpPr>
      <dsp:spPr>
        <a:xfrm>
          <a:off x="0" y="2076052"/>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2F34C1-ACCC-47F0-BCD2-D5EF25261351}">
      <dsp:nvSpPr>
        <dsp:cNvPr id="0" name=""/>
        <dsp:cNvSpPr/>
      </dsp:nvSpPr>
      <dsp:spPr>
        <a:xfrm>
          <a:off x="0" y="2076052"/>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Valla, J-P. (1982). The concept of risk in industrial buying behavior, Workshop on Organizational Buying Behavior, European Institute for Advanced Studies in Management, Brussels, December, 9–10</a:t>
          </a:r>
        </a:p>
      </dsp:txBody>
      <dsp:txXfrm>
        <a:off x="0" y="2076052"/>
        <a:ext cx="6900512" cy="692017"/>
      </dsp:txXfrm>
    </dsp:sp>
    <dsp:sp modelId="{80F7174C-3D1B-4CEF-9656-DA09DBF8F2E1}">
      <dsp:nvSpPr>
        <dsp:cNvPr id="0" name=""/>
        <dsp:cNvSpPr/>
      </dsp:nvSpPr>
      <dsp:spPr>
        <a:xfrm>
          <a:off x="0" y="2768070"/>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4D45AB-56C5-4319-B3A7-1FE12A0DE84B}">
      <dsp:nvSpPr>
        <dsp:cNvPr id="0" name=""/>
        <dsp:cNvSpPr/>
      </dsp:nvSpPr>
      <dsp:spPr>
        <a:xfrm>
          <a:off x="0" y="2768070"/>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Webster F.E (1995) Industrial marketing strategy. Wiley; 3rd edition</a:t>
          </a:r>
        </a:p>
      </dsp:txBody>
      <dsp:txXfrm>
        <a:off x="0" y="2768070"/>
        <a:ext cx="6900512" cy="692017"/>
      </dsp:txXfrm>
    </dsp:sp>
    <dsp:sp modelId="{A61B60A8-1507-4D04-A697-482C010BD025}">
      <dsp:nvSpPr>
        <dsp:cNvPr id="0" name=""/>
        <dsp:cNvSpPr/>
      </dsp:nvSpPr>
      <dsp:spPr>
        <a:xfrm>
          <a:off x="0" y="3460088"/>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19B4C0-5E97-4BE1-9696-AAC61ACC5E79}">
      <dsp:nvSpPr>
        <dsp:cNvPr id="0" name=""/>
        <dsp:cNvSpPr/>
      </dsp:nvSpPr>
      <dsp:spPr>
        <a:xfrm>
          <a:off x="0" y="3460088"/>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Webster, F.E. and Wind, Y. (1972) Organisational Buying Behaviour, Englewood Cliffs, NJ:</a:t>
          </a:r>
        </a:p>
      </dsp:txBody>
      <dsp:txXfrm>
        <a:off x="0" y="3460088"/>
        <a:ext cx="6900512" cy="692017"/>
      </dsp:txXfrm>
    </dsp:sp>
    <dsp:sp modelId="{D1162F04-4C9E-43FB-9B45-9218E8ACD37E}">
      <dsp:nvSpPr>
        <dsp:cNvPr id="0" name=""/>
        <dsp:cNvSpPr/>
      </dsp:nvSpPr>
      <dsp:spPr>
        <a:xfrm>
          <a:off x="0" y="415210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D8356B-8AE7-4FD6-A280-4E350CBCE92E}">
      <dsp:nvSpPr>
        <dsp:cNvPr id="0" name=""/>
        <dsp:cNvSpPr/>
      </dsp:nvSpPr>
      <dsp:spPr>
        <a:xfrm>
          <a:off x="0" y="4152105"/>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Weele, A.J. (2002). Purchasing and Supply Chain Management, 3rd edn, London:</a:t>
          </a:r>
        </a:p>
      </dsp:txBody>
      <dsp:txXfrm>
        <a:off x="0" y="4152105"/>
        <a:ext cx="6900512" cy="692017"/>
      </dsp:txXfrm>
    </dsp:sp>
    <dsp:sp modelId="{468D4CF3-F017-45C5-B6CA-5C21870B9795}">
      <dsp:nvSpPr>
        <dsp:cNvPr id="0" name=""/>
        <dsp:cNvSpPr/>
      </dsp:nvSpPr>
      <dsp:spPr>
        <a:xfrm>
          <a:off x="0" y="4844123"/>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C11129-6EF1-4E3E-AC8C-87E70D8A9717}">
      <dsp:nvSpPr>
        <dsp:cNvPr id="0" name=""/>
        <dsp:cNvSpPr/>
      </dsp:nvSpPr>
      <dsp:spPr>
        <a:xfrm>
          <a:off x="0" y="4844123"/>
          <a:ext cx="6900512" cy="6920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a:t>Wilson D, (1999) Organizational Marketing International Thomson Business Press</a:t>
          </a:r>
        </a:p>
      </dsp:txBody>
      <dsp:txXfrm>
        <a:off x="0" y="4844123"/>
        <a:ext cx="6900512" cy="6920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57303-DCFE-4196-8A04-2E25665E5C6F}">
      <dsp:nvSpPr>
        <dsp:cNvPr id="0" name=""/>
        <dsp:cNvSpPr/>
      </dsp:nvSpPr>
      <dsp:spPr>
        <a:xfrm>
          <a:off x="2103120" y="1359"/>
          <a:ext cx="8412480" cy="1393787"/>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a:t>End of lecture two</a:t>
          </a:r>
        </a:p>
      </dsp:txBody>
      <dsp:txXfrm>
        <a:off x="2103120" y="1359"/>
        <a:ext cx="8412480" cy="1393787"/>
      </dsp:txXfrm>
    </dsp:sp>
    <dsp:sp modelId="{51348189-BDDD-4FA8-AB7A-33DEC0707429}">
      <dsp:nvSpPr>
        <dsp:cNvPr id="0" name=""/>
        <dsp:cNvSpPr/>
      </dsp:nvSpPr>
      <dsp:spPr>
        <a:xfrm>
          <a:off x="0" y="1359"/>
          <a:ext cx="2103120" cy="1393787"/>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a:t>End</a:t>
          </a:r>
        </a:p>
      </dsp:txBody>
      <dsp:txXfrm>
        <a:off x="0" y="1359"/>
        <a:ext cx="2103120" cy="1393787"/>
      </dsp:txXfrm>
    </dsp:sp>
    <dsp:sp modelId="{0524B1D3-3E89-4DA1-8592-3484BC32F375}">
      <dsp:nvSpPr>
        <dsp:cNvPr id="0" name=""/>
        <dsp:cNvSpPr/>
      </dsp:nvSpPr>
      <dsp:spPr>
        <a:xfrm>
          <a:off x="2103120" y="1478775"/>
          <a:ext cx="8412480" cy="1393787"/>
        </a:xfrm>
        <a:prstGeom prst="rect">
          <a:avLst/>
        </a:prstGeom>
        <a:solidFill>
          <a:schemeClr val="accent5">
            <a:tint val="40000"/>
            <a:alpha val="90000"/>
            <a:hueOff val="-3369881"/>
            <a:satOff val="-11416"/>
            <a:lumOff val="-1464"/>
            <a:alphaOff val="0"/>
          </a:schemeClr>
        </a:solidFill>
        <a:ln w="6350" cap="flat" cmpd="sng" algn="ctr">
          <a:solidFill>
            <a:schemeClr val="accent5">
              <a:tint val="40000"/>
              <a:alpha val="90000"/>
              <a:hueOff val="-3369881"/>
              <a:satOff val="-11416"/>
              <a:lumOff val="-1464"/>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a:t>Review the questions assigned </a:t>
          </a:r>
        </a:p>
      </dsp:txBody>
      <dsp:txXfrm>
        <a:off x="2103120" y="1478775"/>
        <a:ext cx="8412480" cy="1393787"/>
      </dsp:txXfrm>
    </dsp:sp>
    <dsp:sp modelId="{6AA7D121-1FF9-4773-B357-652B517B11CE}">
      <dsp:nvSpPr>
        <dsp:cNvPr id="0" name=""/>
        <dsp:cNvSpPr/>
      </dsp:nvSpPr>
      <dsp:spPr>
        <a:xfrm>
          <a:off x="0" y="1478775"/>
          <a:ext cx="2103120" cy="1393787"/>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w="6350" cap="flat" cmpd="sng" algn="ctr">
          <a:solidFill>
            <a:schemeClr val="accent5">
              <a:hueOff val="-3379271"/>
              <a:satOff val="-8710"/>
              <a:lumOff val="-588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a:t>Review</a:t>
          </a:r>
        </a:p>
      </dsp:txBody>
      <dsp:txXfrm>
        <a:off x="0" y="1478775"/>
        <a:ext cx="2103120" cy="1393787"/>
      </dsp:txXfrm>
    </dsp:sp>
    <dsp:sp modelId="{008F1B3C-533A-4FA5-BE42-CA706C09E23B}">
      <dsp:nvSpPr>
        <dsp:cNvPr id="0" name=""/>
        <dsp:cNvSpPr/>
      </dsp:nvSpPr>
      <dsp:spPr>
        <a:xfrm>
          <a:off x="2103120" y="2956190"/>
          <a:ext cx="8412480" cy="1393787"/>
        </a:xfrm>
        <a:prstGeom prst="rect">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6739762"/>
              <a:satOff val="-22832"/>
              <a:lumOff val="-2928"/>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63225" tIns="354022" rIns="163225" bIns="354022" numCol="1" spcCol="1270" anchor="ctr" anchorCtr="0">
          <a:noAutofit/>
        </a:bodyPr>
        <a:lstStyle/>
        <a:p>
          <a:pPr marL="0" lvl="0" indent="0" algn="l" defTabSz="1066800">
            <a:lnSpc>
              <a:spcPct val="90000"/>
            </a:lnSpc>
            <a:spcBef>
              <a:spcPct val="0"/>
            </a:spcBef>
            <a:spcAft>
              <a:spcPct val="35000"/>
            </a:spcAft>
            <a:buNone/>
          </a:pPr>
          <a:r>
            <a:rPr lang="en-US" sz="2400" kern="1200"/>
            <a:t>See you in the next lecture</a:t>
          </a:r>
        </a:p>
      </dsp:txBody>
      <dsp:txXfrm>
        <a:off x="2103120" y="2956190"/>
        <a:ext cx="8412480" cy="1393787"/>
      </dsp:txXfrm>
    </dsp:sp>
    <dsp:sp modelId="{C475A3C0-A7EE-4AC3-A90F-F5E2ACFF2DEF}">
      <dsp:nvSpPr>
        <dsp:cNvPr id="0" name=""/>
        <dsp:cNvSpPr/>
      </dsp:nvSpPr>
      <dsp:spPr>
        <a:xfrm>
          <a:off x="0" y="2956190"/>
          <a:ext cx="2103120" cy="1393787"/>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11290" tIns="137675" rIns="111290" bIns="137675" numCol="1" spcCol="1270" anchor="ctr" anchorCtr="0">
          <a:noAutofit/>
        </a:bodyPr>
        <a:lstStyle/>
        <a:p>
          <a:pPr marL="0" lvl="0" indent="0" algn="ctr" defTabSz="1244600">
            <a:lnSpc>
              <a:spcPct val="90000"/>
            </a:lnSpc>
            <a:spcBef>
              <a:spcPct val="0"/>
            </a:spcBef>
            <a:spcAft>
              <a:spcPct val="35000"/>
            </a:spcAft>
            <a:buNone/>
          </a:pPr>
          <a:r>
            <a:rPr lang="en-US" sz="2800" kern="1200"/>
            <a:t>See</a:t>
          </a:r>
        </a:p>
      </dsp:txBody>
      <dsp:txXfrm>
        <a:off x="0" y="2956190"/>
        <a:ext cx="2103120" cy="1393787"/>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3/26/2023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3/26/2023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3/26/2023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3/26/2023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1314824" y="735106"/>
            <a:ext cx="10053763" cy="2928470"/>
          </a:xfrm>
        </p:spPr>
        <p:txBody>
          <a:bodyPr anchor="b">
            <a:normAutofit/>
          </a:bodyPr>
          <a:lstStyle/>
          <a:p>
            <a:pPr algn="l"/>
            <a:br>
              <a:rPr lang="en-US" sz="4800">
                <a:solidFill>
                  <a:srgbClr val="FFFFFF"/>
                </a:solidFill>
                <a:cs typeface="Calibri Light"/>
              </a:rPr>
            </a:br>
            <a:r>
              <a:rPr lang="en-US" sz="4800" b="1">
                <a:solidFill>
                  <a:srgbClr val="FFFFFF"/>
                </a:solidFill>
                <a:cs typeface="Calibri Light"/>
              </a:rPr>
              <a:t>BUSINESS TO BUSINESS MARKETING</a:t>
            </a:r>
            <a:br>
              <a:rPr lang="en-US" sz="4800">
                <a:solidFill>
                  <a:srgbClr val="FFFFFF"/>
                </a:solidFill>
                <a:cs typeface="Calibri Light"/>
              </a:rPr>
            </a:br>
            <a:r>
              <a:rPr lang="en-US" sz="4800">
                <a:solidFill>
                  <a:srgbClr val="FFFFFF"/>
                </a:solidFill>
                <a:cs typeface="Calibri Light"/>
              </a:rPr>
              <a:t>LECTURE TWO</a:t>
            </a:r>
            <a:br>
              <a:rPr lang="en-US" sz="4800">
                <a:solidFill>
                  <a:srgbClr val="FFFFFF"/>
                </a:solidFill>
                <a:cs typeface="Calibri Light"/>
              </a:rPr>
            </a:br>
            <a:r>
              <a:rPr lang="en-US" sz="4800">
                <a:solidFill>
                  <a:srgbClr val="FFFFFF"/>
                </a:solidFill>
                <a:cs typeface="Calibri Light"/>
              </a:rPr>
              <a:t>BUSINESS BUYING PROCESS</a:t>
            </a:r>
            <a:endParaRPr lang="en-US" sz="4800">
              <a:solidFill>
                <a:srgbClr val="FFFFFF"/>
              </a:solidFill>
            </a:endParaRPr>
          </a:p>
        </p:txBody>
      </p:sp>
      <p:sp>
        <p:nvSpPr>
          <p:cNvPr id="3" name="Subtitle 2"/>
          <p:cNvSpPr>
            <a:spLocks noGrp="1"/>
          </p:cNvSpPr>
          <p:nvPr>
            <p:ph type="subTitle" idx="1"/>
          </p:nvPr>
        </p:nvSpPr>
        <p:spPr>
          <a:xfrm>
            <a:off x="1350682" y="4870824"/>
            <a:ext cx="10005951" cy="1458258"/>
          </a:xfrm>
        </p:spPr>
        <p:txBody>
          <a:bodyPr vert="horz" lIns="91440" tIns="45720" rIns="91440" bIns="45720" rtlCol="0" anchor="ctr">
            <a:normAutofit/>
          </a:bodyPr>
          <a:lstStyle/>
          <a:p>
            <a:pPr algn="l"/>
            <a:r>
              <a:rPr lang="en-US" dirty="0">
                <a:cs typeface="Calibri"/>
              </a:rPr>
              <a:t>Dr John Kamau</a:t>
            </a: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1DB614-F485-5619-9215-12C537FF8335}"/>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cs typeface="Calibri Light"/>
              </a:rPr>
              <a:t>Welcome </a:t>
            </a:r>
            <a:endParaRPr lang="en-US" sz="4000">
              <a:solidFill>
                <a:srgbClr val="FFFFFF"/>
              </a:solidFill>
            </a:endParaRPr>
          </a:p>
        </p:txBody>
      </p:sp>
      <p:sp>
        <p:nvSpPr>
          <p:cNvPr id="3" name="Content Placeholder 2">
            <a:extLst>
              <a:ext uri="{FF2B5EF4-FFF2-40B4-BE49-F238E27FC236}">
                <a16:creationId xmlns:a16="http://schemas.microsoft.com/office/drawing/2014/main" id="{7B5B9236-A349-1C2C-AE6F-76ADD3D86027}"/>
              </a:ext>
            </a:extLst>
          </p:cNvPr>
          <p:cNvSpPr>
            <a:spLocks noGrp="1"/>
          </p:cNvSpPr>
          <p:nvPr>
            <p:ph idx="1"/>
          </p:nvPr>
        </p:nvSpPr>
        <p:spPr>
          <a:xfrm>
            <a:off x="4810259" y="649480"/>
            <a:ext cx="6555347" cy="5546047"/>
          </a:xfrm>
        </p:spPr>
        <p:txBody>
          <a:bodyPr vert="horz" lIns="91440" tIns="45720" rIns="91440" bIns="45720" rtlCol="0" anchor="ctr">
            <a:normAutofit/>
          </a:bodyPr>
          <a:lstStyle/>
          <a:p>
            <a:r>
              <a:rPr lang="en-US" sz="2000">
                <a:cs typeface="Calibri"/>
              </a:rPr>
              <a:t>Welcome to lecture two in business-to-business marketing</a:t>
            </a:r>
          </a:p>
          <a:p>
            <a:r>
              <a:rPr lang="en-US" sz="2000">
                <a:cs typeface="Calibri"/>
              </a:rPr>
              <a:t>It is my great joy to facilitate you in this session</a:t>
            </a:r>
          </a:p>
          <a:p>
            <a:r>
              <a:rPr lang="en-US" sz="2000">
                <a:cs typeface="Calibri"/>
              </a:rPr>
              <a:t>In the last class we introduced the course by defining what is business to business marketing</a:t>
            </a:r>
          </a:p>
          <a:p>
            <a:r>
              <a:rPr lang="en-US" sz="2000">
                <a:cs typeface="Calibri"/>
              </a:rPr>
              <a:t>We went further to discuss characteristics of business marketing that makes it different from consumer marketing</a:t>
            </a:r>
          </a:p>
          <a:p>
            <a:r>
              <a:rPr lang="en-US" sz="2000">
                <a:cs typeface="Calibri"/>
              </a:rPr>
              <a:t>We concluded by examining the future of business-to-business marketing and the reasons why we should study the course</a:t>
            </a:r>
          </a:p>
        </p:txBody>
      </p:sp>
    </p:spTree>
    <p:extLst>
      <p:ext uri="{BB962C8B-B14F-4D97-AF65-F5344CB8AC3E}">
        <p14:creationId xmlns:p14="http://schemas.microsoft.com/office/powerpoint/2010/main" val="1351615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EE03B1-8B2B-6F3A-06CD-D9842F055E36}"/>
              </a:ext>
            </a:extLst>
          </p:cNvPr>
          <p:cNvSpPr>
            <a:spLocks noGrp="1"/>
          </p:cNvSpPr>
          <p:nvPr>
            <p:ph type="title"/>
          </p:nvPr>
        </p:nvSpPr>
        <p:spPr>
          <a:xfrm>
            <a:off x="4553733" y="548464"/>
            <a:ext cx="6798541" cy="1675623"/>
          </a:xfrm>
        </p:spPr>
        <p:txBody>
          <a:bodyPr anchor="b">
            <a:normAutofit/>
          </a:bodyPr>
          <a:lstStyle/>
          <a:p>
            <a:r>
              <a:rPr lang="en-US" sz="4000" dirty="0"/>
              <a:t>INTRODUCTION</a:t>
            </a:r>
          </a:p>
        </p:txBody>
      </p:sp>
      <p:pic>
        <p:nvPicPr>
          <p:cNvPr id="5" name="Picture 4" descr="Graph on document with pen">
            <a:extLst>
              <a:ext uri="{FF2B5EF4-FFF2-40B4-BE49-F238E27FC236}">
                <a16:creationId xmlns:a16="http://schemas.microsoft.com/office/drawing/2014/main" id="{5192BAA0-72E1-0DB4-5775-FDC95E6E9D44}"/>
              </a:ext>
            </a:extLst>
          </p:cNvPr>
          <p:cNvPicPr>
            <a:picLocks noChangeAspect="1"/>
          </p:cNvPicPr>
          <p:nvPr/>
        </p:nvPicPr>
        <p:blipFill rotWithShape="1">
          <a:blip r:embed="rId2"/>
          <a:srcRect l="36438" r="22716" b="-1"/>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9DB20321-BA25-C902-68CB-B05EEFF11F45}"/>
              </a:ext>
            </a:extLst>
          </p:cNvPr>
          <p:cNvSpPr>
            <a:spLocks noGrp="1"/>
          </p:cNvSpPr>
          <p:nvPr>
            <p:ph idx="1"/>
          </p:nvPr>
        </p:nvSpPr>
        <p:spPr>
          <a:xfrm>
            <a:off x="4553734" y="2409830"/>
            <a:ext cx="6798539" cy="3705217"/>
          </a:xfrm>
        </p:spPr>
        <p:txBody>
          <a:bodyPr>
            <a:normAutofit/>
          </a:bodyPr>
          <a:lstStyle/>
          <a:p>
            <a:r>
              <a:rPr lang="en-US" sz="1700" dirty="0"/>
              <a:t>The study of business buying is based on the understanding that business behave differently from individual consumers in many aspects. </a:t>
            </a:r>
          </a:p>
          <a:p>
            <a:r>
              <a:rPr lang="en-US" sz="1700" b="1" dirty="0"/>
              <a:t>Intended Learning Outcomes</a:t>
            </a:r>
          </a:p>
          <a:p>
            <a:pPr marL="0" indent="0">
              <a:buNone/>
            </a:pPr>
            <a:r>
              <a:rPr lang="en-US" sz="1700" dirty="0"/>
              <a:t>At the end of this lecture, you will be able to:</a:t>
            </a:r>
          </a:p>
          <a:p>
            <a:r>
              <a:rPr lang="en-US" sz="1700" dirty="0"/>
              <a:t>Define the business buying process.</a:t>
            </a:r>
          </a:p>
          <a:p>
            <a:r>
              <a:rPr lang="en-US" sz="1700" dirty="0"/>
              <a:t>Explain the key characteristics of organization buying behavior.</a:t>
            </a:r>
          </a:p>
          <a:p>
            <a:r>
              <a:rPr lang="en-US" sz="1700" dirty="0"/>
              <a:t>Describe the organizational buying decision making process.</a:t>
            </a:r>
          </a:p>
          <a:p>
            <a:r>
              <a:rPr lang="en-US" sz="1700" dirty="0"/>
              <a:t>Discuss the major influences on business buyers.</a:t>
            </a:r>
          </a:p>
          <a:p>
            <a:r>
              <a:rPr lang="en-US" sz="1700" dirty="0"/>
              <a:t>Examine the various types of demands in business-to-business marketing.</a:t>
            </a:r>
          </a:p>
          <a:p>
            <a:endParaRPr lang="en-US" sz="1700" dirty="0"/>
          </a:p>
        </p:txBody>
      </p:sp>
    </p:spTree>
    <p:extLst>
      <p:ext uri="{BB962C8B-B14F-4D97-AF65-F5344CB8AC3E}">
        <p14:creationId xmlns:p14="http://schemas.microsoft.com/office/powerpoint/2010/main" val="2305454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DF8F9D-3D5D-1117-1C16-1EBECA6EC5F6}"/>
              </a:ext>
            </a:extLst>
          </p:cNvPr>
          <p:cNvSpPr>
            <a:spLocks noGrp="1"/>
          </p:cNvSpPr>
          <p:nvPr>
            <p:ph type="title"/>
          </p:nvPr>
        </p:nvSpPr>
        <p:spPr>
          <a:xfrm>
            <a:off x="6513788" y="365125"/>
            <a:ext cx="4840010" cy="1807305"/>
          </a:xfrm>
        </p:spPr>
        <p:txBody>
          <a:bodyPr>
            <a:normAutofit/>
          </a:bodyPr>
          <a:lstStyle/>
          <a:p>
            <a:r>
              <a:rPr lang="en-US" sz="4100" dirty="0"/>
              <a:t>Definition of organizational buying</a:t>
            </a:r>
          </a:p>
        </p:txBody>
      </p:sp>
      <p:pic>
        <p:nvPicPr>
          <p:cNvPr id="12" name="Picture 4" descr="Cardboard boxes on conveyor belt">
            <a:extLst>
              <a:ext uri="{FF2B5EF4-FFF2-40B4-BE49-F238E27FC236}">
                <a16:creationId xmlns:a16="http://schemas.microsoft.com/office/drawing/2014/main" id="{CA6CB749-7EA7-6464-54F7-5B62678281F1}"/>
              </a:ext>
            </a:extLst>
          </p:cNvPr>
          <p:cNvPicPr>
            <a:picLocks noChangeAspect="1"/>
          </p:cNvPicPr>
          <p:nvPr/>
        </p:nvPicPr>
        <p:blipFill rotWithShape="1">
          <a:blip r:embed="rId2"/>
          <a:srcRect l="25307" r="15159"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A27397F2-49A7-0A1E-7DD5-171D32446A86}"/>
              </a:ext>
            </a:extLst>
          </p:cNvPr>
          <p:cNvSpPr>
            <a:spLocks noGrp="1"/>
          </p:cNvSpPr>
          <p:nvPr>
            <p:ph idx="1"/>
          </p:nvPr>
        </p:nvSpPr>
        <p:spPr>
          <a:xfrm>
            <a:off x="6513787" y="2333296"/>
            <a:ext cx="4953687" cy="4524703"/>
          </a:xfrm>
        </p:spPr>
        <p:txBody>
          <a:bodyPr>
            <a:noAutofit/>
          </a:bodyPr>
          <a:lstStyle/>
          <a:p>
            <a:r>
              <a:rPr lang="en-US" sz="2000" dirty="0"/>
              <a:t>Webster and Wind (1972) define Organizational buying, as ‘the decision-making process by which formal organizations establish the need for purchased products and services and identify, evaluate and choose among alternative brands and suppliers. </a:t>
            </a:r>
          </a:p>
          <a:p>
            <a:r>
              <a:rPr lang="en-US" sz="2000" dirty="0"/>
              <a:t>Prior (2021) views Organizational buying as the purchase of goods and/ or services, by one or more individuals acting on behalf of the buyer firm, after a formal or informal consideration of purchase alternatives, and the integration or use of those goods and/ or services to address one or more buyer firm problems or issues.</a:t>
            </a:r>
          </a:p>
        </p:txBody>
      </p:sp>
    </p:spTree>
    <p:extLst>
      <p:ext uri="{BB962C8B-B14F-4D97-AF65-F5344CB8AC3E}">
        <p14:creationId xmlns:p14="http://schemas.microsoft.com/office/powerpoint/2010/main" val="2054247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4018349-5AF5-DB58-6B78-A31B3A4740A1}"/>
              </a:ext>
            </a:extLst>
          </p:cNvPr>
          <p:cNvPicPr>
            <a:picLocks noChangeAspect="1"/>
          </p:cNvPicPr>
          <p:nvPr/>
        </p:nvPicPr>
        <p:blipFill rotWithShape="1">
          <a:blip r:embed="rId2">
            <a:duotone>
              <a:schemeClr val="bg2">
                <a:shade val="45000"/>
                <a:satMod val="135000"/>
              </a:schemeClr>
              <a:prstClr val="white"/>
            </a:duotone>
          </a:blip>
          <a:srcRect t="25325" b="9457"/>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5EE7BD-6A3B-1BB2-88D2-7D76CBF0189D}"/>
              </a:ext>
            </a:extLst>
          </p:cNvPr>
          <p:cNvSpPr>
            <a:spLocks noGrp="1"/>
          </p:cNvSpPr>
          <p:nvPr>
            <p:ph type="title"/>
          </p:nvPr>
        </p:nvSpPr>
        <p:spPr>
          <a:xfrm>
            <a:off x="838200" y="365125"/>
            <a:ext cx="10515600" cy="1325563"/>
          </a:xfrm>
        </p:spPr>
        <p:txBody>
          <a:bodyPr>
            <a:normAutofit/>
          </a:bodyPr>
          <a:lstStyle/>
          <a:p>
            <a:r>
              <a:rPr lang="en-US" dirty="0"/>
              <a:t>Definition of organizational buying cont.</a:t>
            </a:r>
          </a:p>
        </p:txBody>
      </p:sp>
      <p:graphicFrame>
        <p:nvGraphicFramePr>
          <p:cNvPr id="5" name="Content Placeholder 2">
            <a:extLst>
              <a:ext uri="{FF2B5EF4-FFF2-40B4-BE49-F238E27FC236}">
                <a16:creationId xmlns:a16="http://schemas.microsoft.com/office/drawing/2014/main" id="{6CB644AF-6213-1270-E067-6CF14C1D8E5B}"/>
              </a:ext>
            </a:extLst>
          </p:cNvPr>
          <p:cNvGraphicFramePr>
            <a:graphicFrameLocks noGrp="1"/>
          </p:cNvGraphicFramePr>
          <p:nvPr>
            <p:ph idx="1"/>
            <p:extLst>
              <p:ext uri="{D42A27DB-BD31-4B8C-83A1-F6EECF244321}">
                <p14:modId xmlns:p14="http://schemas.microsoft.com/office/powerpoint/2010/main" val="33561680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88989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C5845B-03B0-A20D-F1D3-B95B1130F005}"/>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kern="1200">
                <a:solidFill>
                  <a:srgbClr val="FFFFFF"/>
                </a:solidFill>
                <a:latin typeface="+mj-lt"/>
                <a:ea typeface="+mj-ea"/>
                <a:cs typeface="+mj-cs"/>
              </a:rPr>
              <a:t>A comparison of buying characteristics in organizational and consumer markets</a:t>
            </a:r>
          </a:p>
        </p:txBody>
      </p:sp>
      <p:graphicFrame>
        <p:nvGraphicFramePr>
          <p:cNvPr id="5" name="Content Placeholder 4">
            <a:extLst>
              <a:ext uri="{FF2B5EF4-FFF2-40B4-BE49-F238E27FC236}">
                <a16:creationId xmlns:a16="http://schemas.microsoft.com/office/drawing/2014/main" id="{5AC07075-043F-3B40-3DA0-0C5FDA6CD8FC}"/>
              </a:ext>
            </a:extLst>
          </p:cNvPr>
          <p:cNvGraphicFramePr>
            <a:graphicFrameLocks noGrp="1"/>
          </p:cNvGraphicFramePr>
          <p:nvPr>
            <p:ph idx="1"/>
            <p:extLst>
              <p:ext uri="{D42A27DB-BD31-4B8C-83A1-F6EECF244321}">
                <p14:modId xmlns:p14="http://schemas.microsoft.com/office/powerpoint/2010/main" val="516073004"/>
              </p:ext>
            </p:extLst>
          </p:nvPr>
        </p:nvGraphicFramePr>
        <p:xfrm>
          <a:off x="5153822" y="625511"/>
          <a:ext cx="6553547" cy="5614921"/>
        </p:xfrm>
        <a:graphic>
          <a:graphicData uri="http://schemas.openxmlformats.org/drawingml/2006/table">
            <a:tbl>
              <a:tblPr firstRow="1" firstCol="1" bandRow="1">
                <a:tableStyleId>{5C22544A-7EE6-4342-B048-85BDC9FD1C3A}</a:tableStyleId>
              </a:tblPr>
              <a:tblGrid>
                <a:gridCol w="1704574">
                  <a:extLst>
                    <a:ext uri="{9D8B030D-6E8A-4147-A177-3AD203B41FA5}">
                      <a16:colId xmlns:a16="http://schemas.microsoft.com/office/drawing/2014/main" val="1923738845"/>
                    </a:ext>
                  </a:extLst>
                </a:gridCol>
                <a:gridCol w="2278272">
                  <a:extLst>
                    <a:ext uri="{9D8B030D-6E8A-4147-A177-3AD203B41FA5}">
                      <a16:colId xmlns:a16="http://schemas.microsoft.com/office/drawing/2014/main" val="1548608627"/>
                    </a:ext>
                  </a:extLst>
                </a:gridCol>
                <a:gridCol w="2570701">
                  <a:extLst>
                    <a:ext uri="{9D8B030D-6E8A-4147-A177-3AD203B41FA5}">
                      <a16:colId xmlns:a16="http://schemas.microsoft.com/office/drawing/2014/main" val="2018298646"/>
                    </a:ext>
                  </a:extLst>
                </a:gridCol>
              </a:tblGrid>
              <a:tr h="328147">
                <a:tc>
                  <a:txBody>
                    <a:bodyPr/>
                    <a:lstStyle/>
                    <a:p>
                      <a:pPr marL="0" marR="0" algn="just">
                        <a:lnSpc>
                          <a:spcPct val="115000"/>
                        </a:lnSpc>
                        <a:spcBef>
                          <a:spcPts val="0"/>
                        </a:spcBef>
                        <a:spcAft>
                          <a:spcPts val="600"/>
                        </a:spcAft>
                      </a:pPr>
                      <a:r>
                        <a:rPr lang="en-US" sz="1700" kern="100">
                          <a:effectLst/>
                        </a:rPr>
                        <a:t>Item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Consumer buying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Organizational buying</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2764026942"/>
                  </a:ext>
                </a:extLst>
              </a:tr>
              <a:tr h="623880">
                <a:tc>
                  <a:txBody>
                    <a:bodyPr/>
                    <a:lstStyle/>
                    <a:p>
                      <a:pPr marL="0" marR="0" algn="just">
                        <a:lnSpc>
                          <a:spcPct val="115000"/>
                        </a:lnSpc>
                        <a:spcBef>
                          <a:spcPts val="0"/>
                        </a:spcBef>
                        <a:spcAft>
                          <a:spcPts val="600"/>
                        </a:spcAft>
                      </a:pPr>
                      <a:r>
                        <a:rPr lang="en-US" sz="1700" kern="100">
                          <a:effectLst/>
                        </a:rPr>
                        <a:t>Number of buyers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Many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Few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832047752"/>
                  </a:ext>
                </a:extLst>
              </a:tr>
              <a:tr h="623880">
                <a:tc>
                  <a:txBody>
                    <a:bodyPr/>
                    <a:lstStyle/>
                    <a:p>
                      <a:pPr marL="0" marR="0" algn="just">
                        <a:lnSpc>
                          <a:spcPct val="115000"/>
                        </a:lnSpc>
                        <a:spcBef>
                          <a:spcPts val="0"/>
                        </a:spcBef>
                        <a:spcAft>
                          <a:spcPts val="600"/>
                        </a:spcAft>
                      </a:pPr>
                      <a:r>
                        <a:rPr lang="en-US" sz="1700" kern="100">
                          <a:effectLst/>
                        </a:rPr>
                        <a:t>Purchase intention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Self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Others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3152497533"/>
                  </a:ext>
                </a:extLst>
              </a:tr>
              <a:tr h="623880">
                <a:tc>
                  <a:txBody>
                    <a:bodyPr/>
                    <a:lstStyle/>
                    <a:p>
                      <a:pPr marL="0" marR="0" algn="just">
                        <a:lnSpc>
                          <a:spcPct val="115000"/>
                        </a:lnSpc>
                        <a:spcBef>
                          <a:spcPts val="0"/>
                        </a:spcBef>
                        <a:spcAft>
                          <a:spcPts val="600"/>
                        </a:spcAft>
                      </a:pPr>
                      <a:r>
                        <a:rPr lang="en-US" sz="1700" kern="100">
                          <a:effectLst/>
                        </a:rPr>
                        <a:t>Evaluative criteria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Social, ego and level of utility</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Price, value, and level of utility</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1513029335"/>
                  </a:ext>
                </a:extLst>
              </a:tr>
              <a:tr h="623880">
                <a:tc>
                  <a:txBody>
                    <a:bodyPr/>
                    <a:lstStyle/>
                    <a:p>
                      <a:pPr marL="0" marR="0" algn="just">
                        <a:lnSpc>
                          <a:spcPct val="115000"/>
                        </a:lnSpc>
                        <a:spcBef>
                          <a:spcPts val="0"/>
                        </a:spcBef>
                        <a:spcAft>
                          <a:spcPts val="600"/>
                        </a:spcAft>
                      </a:pPr>
                      <a:r>
                        <a:rPr lang="en-US" sz="1700" kern="100">
                          <a:effectLst/>
                        </a:rPr>
                        <a:t>Information search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Short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Long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863099839"/>
                  </a:ext>
                </a:extLst>
              </a:tr>
              <a:tr h="623880">
                <a:tc>
                  <a:txBody>
                    <a:bodyPr/>
                    <a:lstStyle/>
                    <a:p>
                      <a:pPr marL="0" marR="0" algn="just">
                        <a:lnSpc>
                          <a:spcPct val="115000"/>
                        </a:lnSpc>
                        <a:spcBef>
                          <a:spcPts val="0"/>
                        </a:spcBef>
                        <a:spcAft>
                          <a:spcPts val="600"/>
                        </a:spcAft>
                      </a:pPr>
                      <a:r>
                        <a:rPr lang="en-US" sz="1700" kern="100">
                          <a:effectLst/>
                        </a:rPr>
                        <a:t>Range of supplier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Small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Large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309835588"/>
                  </a:ext>
                </a:extLst>
              </a:tr>
              <a:tr h="623880">
                <a:tc>
                  <a:txBody>
                    <a:bodyPr/>
                    <a:lstStyle/>
                    <a:p>
                      <a:pPr marL="0" marR="0" algn="just">
                        <a:lnSpc>
                          <a:spcPct val="115000"/>
                        </a:lnSpc>
                        <a:spcBef>
                          <a:spcPts val="0"/>
                        </a:spcBef>
                        <a:spcAft>
                          <a:spcPts val="600"/>
                        </a:spcAft>
                      </a:pPr>
                      <a:r>
                        <a:rPr lang="en-US" sz="1700" kern="100">
                          <a:effectLst/>
                        </a:rPr>
                        <a:t>Importance of supplier choice</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Limited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Critical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257574472"/>
                  </a:ext>
                </a:extLst>
              </a:tr>
              <a:tr h="623880">
                <a:tc>
                  <a:txBody>
                    <a:bodyPr/>
                    <a:lstStyle/>
                    <a:p>
                      <a:pPr marL="0" marR="0" algn="just">
                        <a:lnSpc>
                          <a:spcPct val="115000"/>
                        </a:lnSpc>
                        <a:spcBef>
                          <a:spcPts val="0"/>
                        </a:spcBef>
                        <a:spcAft>
                          <a:spcPts val="600"/>
                        </a:spcAft>
                      </a:pPr>
                      <a:r>
                        <a:rPr lang="en-US" sz="1700" kern="100">
                          <a:effectLst/>
                        </a:rPr>
                        <a:t>Size and value of order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Small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Huge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4050388552"/>
                  </a:ext>
                </a:extLst>
              </a:tr>
              <a:tr h="919614">
                <a:tc>
                  <a:txBody>
                    <a:bodyPr/>
                    <a:lstStyle/>
                    <a:p>
                      <a:pPr marL="0" marR="0" algn="just">
                        <a:lnSpc>
                          <a:spcPct val="115000"/>
                        </a:lnSpc>
                        <a:spcBef>
                          <a:spcPts val="0"/>
                        </a:spcBef>
                        <a:spcAft>
                          <a:spcPts val="600"/>
                        </a:spcAft>
                      </a:pPr>
                      <a:r>
                        <a:rPr lang="en-US" sz="1700" kern="100" dirty="0">
                          <a:effectLst/>
                        </a:rPr>
                        <a:t>Complexity of purchase decision </a:t>
                      </a:r>
                      <a:endParaRPr lang="en-US" sz="15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a:effectLst/>
                        </a:rPr>
                        <a:t>Low to medium </a:t>
                      </a:r>
                      <a:endParaRPr lang="en-US" sz="1500" kern="10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tc>
                  <a:txBody>
                    <a:bodyPr/>
                    <a:lstStyle/>
                    <a:p>
                      <a:pPr marL="0" marR="0" algn="just">
                        <a:lnSpc>
                          <a:spcPct val="115000"/>
                        </a:lnSpc>
                        <a:spcBef>
                          <a:spcPts val="0"/>
                        </a:spcBef>
                        <a:spcAft>
                          <a:spcPts val="600"/>
                        </a:spcAft>
                      </a:pPr>
                      <a:r>
                        <a:rPr lang="en-US" sz="1700" kern="100" dirty="0">
                          <a:effectLst/>
                        </a:rPr>
                        <a:t>Medium to high </a:t>
                      </a:r>
                      <a:endParaRPr lang="en-US" sz="15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96435" marR="96435" marT="0" marB="0"/>
                </a:tc>
                <a:extLst>
                  <a:ext uri="{0D108BD9-81ED-4DB2-BD59-A6C34878D82A}">
                    <a16:rowId xmlns:a16="http://schemas.microsoft.com/office/drawing/2014/main" val="3065194632"/>
                  </a:ext>
                </a:extLst>
              </a:tr>
            </a:tbl>
          </a:graphicData>
        </a:graphic>
      </p:graphicFrame>
    </p:spTree>
    <p:extLst>
      <p:ext uri="{BB962C8B-B14F-4D97-AF65-F5344CB8AC3E}">
        <p14:creationId xmlns:p14="http://schemas.microsoft.com/office/powerpoint/2010/main" val="2501754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DC93CB-F65C-AC4D-6827-C62CF405C343}"/>
              </a:ext>
            </a:extLst>
          </p:cNvPr>
          <p:cNvSpPr>
            <a:spLocks noGrp="1"/>
          </p:cNvSpPr>
          <p:nvPr>
            <p:ph type="title"/>
          </p:nvPr>
        </p:nvSpPr>
        <p:spPr>
          <a:xfrm>
            <a:off x="686834" y="1153572"/>
            <a:ext cx="3200400" cy="4461163"/>
          </a:xfrm>
        </p:spPr>
        <p:txBody>
          <a:bodyPr>
            <a:normAutofit/>
          </a:bodyPr>
          <a:lstStyle/>
          <a:p>
            <a:r>
              <a:rPr lang="en-US" sz="3700" dirty="0">
                <a:solidFill>
                  <a:srgbClr val="FFFFFF"/>
                </a:solidFill>
              </a:rPr>
              <a:t>The buying center/decision making unit.</a:t>
            </a:r>
            <a:br>
              <a:rPr lang="en-US" sz="3700" dirty="0">
                <a:solidFill>
                  <a:srgbClr val="FFFFFF"/>
                </a:solidFill>
              </a:rPr>
            </a:br>
            <a:endParaRPr lang="en-US" sz="37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03FAA12-AAF6-6ADF-F605-E273F43ADA5E}"/>
              </a:ext>
            </a:extLst>
          </p:cNvPr>
          <p:cNvSpPr>
            <a:spLocks noGrp="1"/>
          </p:cNvSpPr>
          <p:nvPr>
            <p:ph idx="1"/>
          </p:nvPr>
        </p:nvSpPr>
        <p:spPr>
          <a:xfrm>
            <a:off x="4447308" y="591344"/>
            <a:ext cx="6906491" cy="5585619"/>
          </a:xfrm>
        </p:spPr>
        <p:txBody>
          <a:bodyPr anchor="ctr">
            <a:normAutofit/>
          </a:bodyPr>
          <a:lstStyle/>
          <a:p>
            <a:r>
              <a:rPr lang="en-US" dirty="0"/>
              <a:t>The buying action in business markets is usually done by a buying center or decision-making unit.  </a:t>
            </a:r>
          </a:p>
          <a:p>
            <a:r>
              <a:rPr lang="en-US" dirty="0"/>
              <a:t>Blythe and Zimmerman (2013) note that the decision-making process in business buying often formalized, with specific areas of interest being expressed by members of the decision-making unit (DMU), and with roles and responsibilities being shared. </a:t>
            </a:r>
          </a:p>
          <a:p>
            <a:r>
              <a:rPr lang="en-US" dirty="0"/>
              <a:t>Webster and Wind, (1972 were the first to identify the people involved in organizational buying decision process and called them the buying center. </a:t>
            </a:r>
          </a:p>
        </p:txBody>
      </p:sp>
    </p:spTree>
    <p:extLst>
      <p:ext uri="{BB962C8B-B14F-4D97-AF65-F5344CB8AC3E}">
        <p14:creationId xmlns:p14="http://schemas.microsoft.com/office/powerpoint/2010/main" val="4217032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A3863C-93E5-927F-BBEE-AEE1D94CBF61}"/>
              </a:ext>
            </a:extLst>
          </p:cNvPr>
          <p:cNvSpPr>
            <a:spLocks noGrp="1"/>
          </p:cNvSpPr>
          <p:nvPr>
            <p:ph type="title"/>
          </p:nvPr>
        </p:nvSpPr>
        <p:spPr>
          <a:xfrm>
            <a:off x="686834" y="1153572"/>
            <a:ext cx="3200400" cy="4461163"/>
          </a:xfrm>
        </p:spPr>
        <p:txBody>
          <a:bodyPr>
            <a:normAutofit/>
          </a:bodyPr>
          <a:lstStyle/>
          <a:p>
            <a:r>
              <a:rPr lang="en-US">
                <a:solidFill>
                  <a:srgbClr val="FFFFFF"/>
                </a:solidFill>
              </a:rPr>
              <a:t>Why organizations use a buying center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64C9159-A874-F5E9-FE85-AC017CBAF596}"/>
              </a:ext>
            </a:extLst>
          </p:cNvPr>
          <p:cNvSpPr>
            <a:spLocks noGrp="1"/>
          </p:cNvSpPr>
          <p:nvPr>
            <p:ph idx="1"/>
          </p:nvPr>
        </p:nvSpPr>
        <p:spPr>
          <a:xfrm>
            <a:off x="4447308" y="591344"/>
            <a:ext cx="6906491" cy="5585619"/>
          </a:xfrm>
        </p:spPr>
        <p:txBody>
          <a:bodyPr anchor="ctr">
            <a:normAutofit/>
          </a:bodyPr>
          <a:lstStyle/>
          <a:p>
            <a:r>
              <a:rPr lang="en-US" dirty="0"/>
              <a:t>First is to reduce the risk of a wrong decision by ether an individual employee or a group of them. </a:t>
            </a:r>
          </a:p>
          <a:p>
            <a:r>
              <a:rPr lang="en-US" dirty="0"/>
              <a:t>secondly to capitalize on the information, experiences, knowledge, and capabilities of members of the organization in increasing chances of success in the process. </a:t>
            </a:r>
          </a:p>
          <a:p>
            <a:endParaRPr lang="en-US" dirty="0"/>
          </a:p>
        </p:txBody>
      </p:sp>
    </p:spTree>
    <p:extLst>
      <p:ext uri="{BB962C8B-B14F-4D97-AF65-F5344CB8AC3E}">
        <p14:creationId xmlns:p14="http://schemas.microsoft.com/office/powerpoint/2010/main" val="3241199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C83E61-E8B7-752B-B3D9-9337D82F4D94}"/>
              </a:ext>
            </a:extLst>
          </p:cNvPr>
          <p:cNvSpPr>
            <a:spLocks noGrp="1"/>
          </p:cNvSpPr>
          <p:nvPr>
            <p:ph type="title"/>
          </p:nvPr>
        </p:nvSpPr>
        <p:spPr>
          <a:xfrm>
            <a:off x="630936" y="639520"/>
            <a:ext cx="3429000" cy="1719072"/>
          </a:xfrm>
        </p:spPr>
        <p:txBody>
          <a:bodyPr anchor="b">
            <a:normAutofit/>
          </a:bodyPr>
          <a:lstStyle/>
          <a:p>
            <a:r>
              <a:rPr lang="en-US" sz="4600"/>
              <a:t>Size of buying center</a:t>
            </a:r>
          </a:p>
        </p:txBody>
      </p:sp>
      <p:sp>
        <p:nvSpPr>
          <p:cNvPr id="24"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FDAB25-296C-86C5-9A95-3AB703470325}"/>
              </a:ext>
            </a:extLst>
          </p:cNvPr>
          <p:cNvSpPr>
            <a:spLocks noGrp="1"/>
          </p:cNvSpPr>
          <p:nvPr>
            <p:ph idx="1"/>
          </p:nvPr>
        </p:nvSpPr>
        <p:spPr>
          <a:xfrm>
            <a:off x="630936" y="2807208"/>
            <a:ext cx="3429000" cy="3410712"/>
          </a:xfrm>
        </p:spPr>
        <p:txBody>
          <a:bodyPr anchor="t">
            <a:normAutofit/>
          </a:bodyPr>
          <a:lstStyle/>
          <a:p>
            <a:r>
              <a:rPr lang="en-US" sz="2200"/>
              <a:t>Fill and McKee (2011) note that the size and form of the buying center varies according to the complexity of the product </a:t>
            </a:r>
          </a:p>
          <a:p>
            <a:r>
              <a:rPr lang="en-US" sz="2200"/>
              <a:t>Determination of size and composition</a:t>
            </a:r>
          </a:p>
          <a:p>
            <a:endParaRPr lang="en-US" sz="2200"/>
          </a:p>
          <a:p>
            <a:endParaRPr lang="en-US" sz="2200"/>
          </a:p>
        </p:txBody>
      </p:sp>
      <p:graphicFrame>
        <p:nvGraphicFramePr>
          <p:cNvPr id="4" name="Table 3">
            <a:extLst>
              <a:ext uri="{FF2B5EF4-FFF2-40B4-BE49-F238E27FC236}">
                <a16:creationId xmlns:a16="http://schemas.microsoft.com/office/drawing/2014/main" id="{120D5B67-BE76-9FB1-E3B5-7F0C6C3929E2}"/>
              </a:ext>
            </a:extLst>
          </p:cNvPr>
          <p:cNvGraphicFramePr>
            <a:graphicFrameLocks noGrp="1"/>
          </p:cNvGraphicFramePr>
          <p:nvPr>
            <p:extLst>
              <p:ext uri="{D42A27DB-BD31-4B8C-83A1-F6EECF244321}">
                <p14:modId xmlns:p14="http://schemas.microsoft.com/office/powerpoint/2010/main" val="1989553172"/>
              </p:ext>
            </p:extLst>
          </p:nvPr>
        </p:nvGraphicFramePr>
        <p:xfrm>
          <a:off x="5518318" y="640080"/>
          <a:ext cx="5175676" cy="5577840"/>
        </p:xfrm>
        <a:graphic>
          <a:graphicData uri="http://schemas.openxmlformats.org/drawingml/2006/table">
            <a:tbl>
              <a:tblPr firstRow="1" firstCol="1" bandRow="1"/>
              <a:tblGrid>
                <a:gridCol w="2704617">
                  <a:extLst>
                    <a:ext uri="{9D8B030D-6E8A-4147-A177-3AD203B41FA5}">
                      <a16:colId xmlns:a16="http://schemas.microsoft.com/office/drawing/2014/main" val="3196931822"/>
                    </a:ext>
                  </a:extLst>
                </a:gridCol>
                <a:gridCol w="2471059">
                  <a:extLst>
                    <a:ext uri="{9D8B030D-6E8A-4147-A177-3AD203B41FA5}">
                      <a16:colId xmlns:a16="http://schemas.microsoft.com/office/drawing/2014/main" val="1053930421"/>
                    </a:ext>
                  </a:extLst>
                </a:gridCol>
              </a:tblGrid>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Big organization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Large buying center</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3346874"/>
                  </a:ext>
                </a:extLst>
              </a:tr>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Nonprofit organization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Large buying center</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4112900"/>
                  </a:ext>
                </a:extLst>
              </a:tr>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Investment goods</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Large buying center</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1825447"/>
                  </a:ext>
                </a:extLst>
              </a:tr>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Non-durable good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Small buying center</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8520608"/>
                  </a:ext>
                </a:extLst>
              </a:tr>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Complexity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Larger buying centre</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0883372"/>
                  </a:ext>
                </a:extLst>
              </a:tr>
              <a:tr h="929640">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Time pressure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1000"/>
                        </a:spcAft>
                      </a:pPr>
                      <a:r>
                        <a:rPr lang="en-US" sz="2600" kern="100">
                          <a:effectLst/>
                          <a:latin typeface="Calibri" panose="020F0502020204030204" pitchFamily="34" charset="0"/>
                          <a:ea typeface="Times New Roman" panose="02020603050405020304" pitchFamily="18" charset="0"/>
                          <a:cs typeface="Times New Roman" panose="02020603050405020304" pitchFamily="18" charset="0"/>
                        </a:rPr>
                        <a:t>Smaller buying centre </a:t>
                      </a:r>
                    </a:p>
                  </a:txBody>
                  <a:tcPr marL="163227" marR="16322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9510127"/>
                  </a:ext>
                </a:extLst>
              </a:tr>
            </a:tbl>
          </a:graphicData>
        </a:graphic>
      </p:graphicFrame>
    </p:spTree>
    <p:extLst>
      <p:ext uri="{BB962C8B-B14F-4D97-AF65-F5344CB8AC3E}">
        <p14:creationId xmlns:p14="http://schemas.microsoft.com/office/powerpoint/2010/main" val="403550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F985AFB-FC51-9A1E-A0D2-7AB84710CBDD}"/>
              </a:ext>
            </a:extLst>
          </p:cNvPr>
          <p:cNvSpPr>
            <a:spLocks noGrp="1"/>
          </p:cNvSpPr>
          <p:nvPr>
            <p:ph type="title"/>
          </p:nvPr>
        </p:nvSpPr>
        <p:spPr>
          <a:xfrm>
            <a:off x="1383564" y="348865"/>
            <a:ext cx="9718111" cy="1576446"/>
          </a:xfrm>
        </p:spPr>
        <p:txBody>
          <a:bodyPr anchor="ctr">
            <a:normAutofit/>
          </a:bodyPr>
          <a:lstStyle/>
          <a:p>
            <a:r>
              <a:rPr lang="en-US" sz="4000">
                <a:solidFill>
                  <a:srgbClr val="FFFFFF"/>
                </a:solidFill>
              </a:rPr>
              <a:t>Roles in Business center /Decision making unit. </a:t>
            </a:r>
          </a:p>
        </p:txBody>
      </p:sp>
      <p:graphicFrame>
        <p:nvGraphicFramePr>
          <p:cNvPr id="4" name="Content Placeholder 3">
            <a:extLst>
              <a:ext uri="{FF2B5EF4-FFF2-40B4-BE49-F238E27FC236}">
                <a16:creationId xmlns:a16="http://schemas.microsoft.com/office/drawing/2014/main" id="{6DE27DDB-5BCA-9548-DDFD-54CD670BD000}"/>
              </a:ext>
            </a:extLst>
          </p:cNvPr>
          <p:cNvGraphicFramePr>
            <a:graphicFrameLocks noGrp="1"/>
          </p:cNvGraphicFramePr>
          <p:nvPr>
            <p:ph idx="1"/>
            <p:extLst>
              <p:ext uri="{D42A27DB-BD31-4B8C-83A1-F6EECF244321}">
                <p14:modId xmlns:p14="http://schemas.microsoft.com/office/powerpoint/2010/main" val="477402651"/>
              </p:ext>
            </p:extLst>
          </p:nvPr>
        </p:nvGraphicFramePr>
        <p:xfrm>
          <a:off x="1222183" y="2615979"/>
          <a:ext cx="9771576" cy="3689407"/>
        </p:xfrm>
        <a:graphic>
          <a:graphicData uri="http://schemas.openxmlformats.org/drawingml/2006/table">
            <a:tbl>
              <a:tblPr firstRow="1" firstCol="1" bandRow="1"/>
              <a:tblGrid>
                <a:gridCol w="1896626">
                  <a:extLst>
                    <a:ext uri="{9D8B030D-6E8A-4147-A177-3AD203B41FA5}">
                      <a16:colId xmlns:a16="http://schemas.microsoft.com/office/drawing/2014/main" val="3906427693"/>
                    </a:ext>
                  </a:extLst>
                </a:gridCol>
                <a:gridCol w="5583822">
                  <a:extLst>
                    <a:ext uri="{9D8B030D-6E8A-4147-A177-3AD203B41FA5}">
                      <a16:colId xmlns:a16="http://schemas.microsoft.com/office/drawing/2014/main" val="1269742279"/>
                    </a:ext>
                  </a:extLst>
                </a:gridCol>
                <a:gridCol w="2291128">
                  <a:extLst>
                    <a:ext uri="{9D8B030D-6E8A-4147-A177-3AD203B41FA5}">
                      <a16:colId xmlns:a16="http://schemas.microsoft.com/office/drawing/2014/main" val="2631715050"/>
                    </a:ext>
                  </a:extLst>
                </a:gridCol>
              </a:tblGrid>
              <a:tr h="277364">
                <a:tc>
                  <a:txBody>
                    <a:bodyPr/>
                    <a:lstStyle/>
                    <a:p>
                      <a:pPr marL="0" marR="0" algn="just">
                        <a:lnSpc>
                          <a:spcPct val="115000"/>
                        </a:lnSpc>
                        <a:spcBef>
                          <a:spcPts val="0"/>
                        </a:spcBef>
                        <a:spcAft>
                          <a:spcPts val="600"/>
                        </a:spcAft>
                      </a:pPr>
                      <a:r>
                        <a:rPr lang="en-US" sz="1400" b="1" kern="100">
                          <a:effectLst/>
                          <a:latin typeface="Times New Roman" panose="02020603050405020304" pitchFamily="18" charset="0"/>
                          <a:ea typeface="SimSun" panose="02010600030101010101" pitchFamily="2" charset="-122"/>
                          <a:cs typeface="Times New Roman" panose="02020603050405020304" pitchFamily="18" charset="0"/>
                        </a:rPr>
                        <a:t>Roles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b="1" kern="100">
                          <a:effectLst/>
                          <a:latin typeface="Times New Roman" panose="02020603050405020304" pitchFamily="18" charset="0"/>
                          <a:ea typeface="SimSun" panose="02010600030101010101" pitchFamily="2" charset="-122"/>
                          <a:cs typeface="Times New Roman" panose="02020603050405020304" pitchFamily="18" charset="0"/>
                        </a:rPr>
                        <a:t>Explanation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b="1" kern="100">
                          <a:effectLst/>
                          <a:latin typeface="Times New Roman" panose="02020603050405020304" pitchFamily="18" charset="0"/>
                          <a:ea typeface="SimSun" panose="02010600030101010101" pitchFamily="2" charset="-122"/>
                          <a:cs typeface="Times New Roman" panose="02020603050405020304" pitchFamily="18" charset="0"/>
                        </a:rPr>
                        <a:t>Individuals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7186561"/>
                  </a:ext>
                </a:extLst>
              </a:tr>
              <a:tr h="527058">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Initiators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These are the individuals who first recognize the problem and request the purchase of an item</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Could be any member of organization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3166709"/>
                  </a:ext>
                </a:extLst>
              </a:tr>
              <a:tr h="776753">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Influencers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Trusted advisor of those who make final decision.</a:t>
                      </a:r>
                      <a:r>
                        <a:rPr lang="en-US" sz="1300" kern="100">
                          <a:effectLst/>
                          <a:latin typeface="Calibri" panose="020F0502020204030204" pitchFamily="34" charset="0"/>
                          <a:ea typeface="SimSun" panose="02010600030101010101" pitchFamily="2" charset="-122"/>
                          <a:cs typeface="Times New Roman" panose="02020603050405020304" pitchFamily="18" charset="0"/>
                        </a:rPr>
                        <a:t> They </a:t>
                      </a: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set the technical specifications for the proposed purchase and assist the evaluation of alternative offerings</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May be hired consultant, employees, or trusted friends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0737805"/>
                  </a:ext>
                </a:extLst>
              </a:tr>
              <a:tr h="527058">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Deciders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Make the final decisions, relying on advice from decisions making unit</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Senior managers or specialist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1556410"/>
                  </a:ext>
                </a:extLst>
              </a:tr>
              <a:tr h="527058">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Gate keepers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Control the flow of knowledge, either by being proactive in collecting information, or by filtering it</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Junior staff, messengers’ secretaries etc.</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3658658"/>
                  </a:ext>
                </a:extLst>
              </a:tr>
              <a:tr h="527058">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Users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People who will be using the products which are supplied. Involved in making specifications and evaluate the product performance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Engineers, marketers, or any department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1084516"/>
                  </a:ext>
                </a:extLst>
              </a:tr>
              <a:tr h="527058">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Buyers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a:effectLst/>
                          <a:latin typeface="Times New Roman" panose="02020603050405020304" pitchFamily="18" charset="0"/>
                          <a:ea typeface="SimSun" panose="02010600030101010101" pitchFamily="2" charset="-122"/>
                          <a:cs typeface="Times New Roman" panose="02020603050405020304" pitchFamily="18" charset="0"/>
                        </a:rPr>
                        <a:t>Sourcing suppliers and negotiating the final deal. They are the purchasing agents </a:t>
                      </a:r>
                      <a:endParaRPr lang="en-US" sz="1300" kern="10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1400" kern="100" dirty="0">
                          <a:effectLst/>
                          <a:latin typeface="Times New Roman" panose="02020603050405020304" pitchFamily="18" charset="0"/>
                          <a:ea typeface="SimSun" panose="02010600030101010101" pitchFamily="2" charset="-122"/>
                          <a:cs typeface="Times New Roman" panose="02020603050405020304" pitchFamily="18" charset="0"/>
                        </a:rPr>
                        <a:t>Procurement officers</a:t>
                      </a:r>
                      <a:endParaRPr lang="en-US" sz="13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81422" marR="814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3399842"/>
                  </a:ext>
                </a:extLst>
              </a:tr>
            </a:tbl>
          </a:graphicData>
        </a:graphic>
      </p:graphicFrame>
    </p:spTree>
    <p:extLst>
      <p:ext uri="{BB962C8B-B14F-4D97-AF65-F5344CB8AC3E}">
        <p14:creationId xmlns:p14="http://schemas.microsoft.com/office/powerpoint/2010/main" val="272930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489CB1-47E8-3FCB-897C-4752C8B12080}"/>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Merits and demerits of buying Centre.</a:t>
            </a:r>
          </a:p>
        </p:txBody>
      </p:sp>
      <p:graphicFrame>
        <p:nvGraphicFramePr>
          <p:cNvPr id="4" name="Content Placeholder 3">
            <a:extLst>
              <a:ext uri="{FF2B5EF4-FFF2-40B4-BE49-F238E27FC236}">
                <a16:creationId xmlns:a16="http://schemas.microsoft.com/office/drawing/2014/main" id="{6FDF82C7-0116-BA1D-B464-0F0C1708AF6D}"/>
              </a:ext>
            </a:extLst>
          </p:cNvPr>
          <p:cNvGraphicFramePr>
            <a:graphicFrameLocks noGrp="1"/>
          </p:cNvGraphicFramePr>
          <p:nvPr>
            <p:ph idx="1"/>
            <p:extLst>
              <p:ext uri="{D42A27DB-BD31-4B8C-83A1-F6EECF244321}">
                <p14:modId xmlns:p14="http://schemas.microsoft.com/office/powerpoint/2010/main" val="3689599192"/>
              </p:ext>
            </p:extLst>
          </p:nvPr>
        </p:nvGraphicFramePr>
        <p:xfrm>
          <a:off x="4777316" y="1272259"/>
          <a:ext cx="6780700" cy="4311155"/>
        </p:xfrm>
        <a:graphic>
          <a:graphicData uri="http://schemas.openxmlformats.org/drawingml/2006/table">
            <a:tbl>
              <a:tblPr firstRow="1" firstCol="1" bandRow="1">
                <a:solidFill>
                  <a:schemeClr val="bg1">
                    <a:lumMod val="95000"/>
                  </a:schemeClr>
                </a:solidFill>
                <a:tableStyleId>{5C22544A-7EE6-4342-B048-85BDC9FD1C3A}</a:tableStyleId>
              </a:tblPr>
              <a:tblGrid>
                <a:gridCol w="3428681">
                  <a:extLst>
                    <a:ext uri="{9D8B030D-6E8A-4147-A177-3AD203B41FA5}">
                      <a16:colId xmlns:a16="http://schemas.microsoft.com/office/drawing/2014/main" val="870051024"/>
                    </a:ext>
                  </a:extLst>
                </a:gridCol>
                <a:gridCol w="3352019">
                  <a:extLst>
                    <a:ext uri="{9D8B030D-6E8A-4147-A177-3AD203B41FA5}">
                      <a16:colId xmlns:a16="http://schemas.microsoft.com/office/drawing/2014/main" val="619127529"/>
                    </a:ext>
                  </a:extLst>
                </a:gridCol>
              </a:tblGrid>
              <a:tr h="535136">
                <a:tc>
                  <a:txBody>
                    <a:bodyPr/>
                    <a:lstStyle/>
                    <a:p>
                      <a:pPr marL="0" marR="0" algn="just">
                        <a:lnSpc>
                          <a:spcPct val="115000"/>
                        </a:lnSpc>
                        <a:spcBef>
                          <a:spcPts val="0"/>
                        </a:spcBef>
                        <a:spcAft>
                          <a:spcPts val="600"/>
                        </a:spcAft>
                      </a:pPr>
                      <a:r>
                        <a:rPr lang="en-US" sz="1900" b="1" kern="100" cap="none" spc="0">
                          <a:solidFill>
                            <a:schemeClr val="tx1"/>
                          </a:solidFill>
                          <a:effectLst/>
                        </a:rPr>
                        <a:t>Merits </a:t>
                      </a:r>
                      <a:endParaRPr lang="en-US" sz="19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nchor="b">
                    <a:lnL w="12700" cmpd="sng">
                      <a:noFill/>
                    </a:lnL>
                    <a:lnR w="12700" cmpd="sng">
                      <a:noFill/>
                    </a:lnR>
                    <a:lnT w="9525" cap="flat" cmpd="sng" algn="ctr">
                      <a:noFill/>
                      <a:prstDash val="solid"/>
                    </a:lnT>
                    <a:lnB w="38100" cmpd="sng">
                      <a:noFill/>
                    </a:lnB>
                    <a:solidFill>
                      <a:schemeClr val="bg1">
                        <a:lumMod val="95000"/>
                      </a:schemeClr>
                    </a:solidFill>
                  </a:tcPr>
                </a:tc>
                <a:tc>
                  <a:txBody>
                    <a:bodyPr/>
                    <a:lstStyle/>
                    <a:p>
                      <a:pPr marL="0" marR="0" algn="just">
                        <a:lnSpc>
                          <a:spcPct val="115000"/>
                        </a:lnSpc>
                        <a:spcBef>
                          <a:spcPts val="0"/>
                        </a:spcBef>
                        <a:spcAft>
                          <a:spcPts val="600"/>
                        </a:spcAft>
                      </a:pPr>
                      <a:r>
                        <a:rPr lang="en-US" sz="1900" b="1" kern="100" cap="none" spc="0">
                          <a:solidFill>
                            <a:schemeClr val="tx1"/>
                          </a:solidFill>
                          <a:effectLst/>
                        </a:rPr>
                        <a:t>Demerits </a:t>
                      </a:r>
                      <a:endParaRPr lang="en-US" sz="19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nchor="b">
                    <a:lnL w="12700" cmpd="sng">
                      <a:noFill/>
                    </a:lnL>
                    <a:lnR w="12700" cmpd="sng">
                      <a:noFill/>
                    </a:lnR>
                    <a:lnT w="9525" cap="flat" cmpd="sng" algn="ctr">
                      <a:noFill/>
                      <a:prstDash val="solid"/>
                    </a:lnT>
                    <a:lnB w="38100" cmpd="sng">
                      <a:noFill/>
                    </a:lnB>
                    <a:solidFill>
                      <a:schemeClr val="bg1">
                        <a:lumMod val="95000"/>
                      </a:schemeClr>
                    </a:solidFill>
                  </a:tcPr>
                </a:tc>
                <a:extLst>
                  <a:ext uri="{0D108BD9-81ED-4DB2-BD59-A6C34878D82A}">
                    <a16:rowId xmlns:a16="http://schemas.microsoft.com/office/drawing/2014/main" val="1532256439"/>
                  </a:ext>
                </a:extLst>
              </a:tr>
              <a:tr h="953372">
                <a:tc>
                  <a:txBody>
                    <a:bodyPr/>
                    <a:lstStyle/>
                    <a:p>
                      <a:pPr marL="0" marR="0" algn="just">
                        <a:lnSpc>
                          <a:spcPct val="115000"/>
                        </a:lnSpc>
                        <a:spcBef>
                          <a:spcPts val="0"/>
                        </a:spcBef>
                        <a:spcAft>
                          <a:spcPts val="600"/>
                        </a:spcAft>
                      </a:pPr>
                      <a:r>
                        <a:rPr lang="en-US" sz="1400" b="1" kern="100" cap="none" spc="0">
                          <a:solidFill>
                            <a:schemeClr val="tx1"/>
                          </a:solidFill>
                          <a:effectLst/>
                        </a:rPr>
                        <a:t>More information available to inform the decision reducing chances of failure</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ap="flat" cmpd="sng" algn="ctr">
                      <a:solidFill>
                        <a:schemeClr val="tx1"/>
                      </a:solidFill>
                      <a:prstDash val="solid"/>
                    </a:lnL>
                    <a:lnR w="12700" cmpd="sng">
                      <a:noFill/>
                      <a:prstDash val="solid"/>
                    </a:lnR>
                    <a:lnT w="38100" cmpd="sng">
                      <a:noFill/>
                    </a:lnT>
                    <a:lnB w="9525" cap="flat" cmpd="sng" algn="ctr">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rPr>
                        <a:t>Time consuming exercise </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mpd="sng">
                      <a:noFill/>
                      <a:prstDash val="solid"/>
                    </a:lnL>
                    <a:lnR w="12700" cmpd="sng">
                      <a:noFill/>
                      <a:prstDash val="solid"/>
                    </a:lnR>
                    <a:lnT w="38100" cmpd="sng">
                      <a:noFill/>
                    </a:lnT>
                    <a:lnB w="9525" cap="flat" cmpd="sng" algn="ctr">
                      <a:noFill/>
                      <a:prstDash val="solid"/>
                    </a:lnB>
                    <a:solidFill>
                      <a:schemeClr val="bg1">
                        <a:lumMod val="95000"/>
                      </a:schemeClr>
                    </a:solidFill>
                  </a:tcPr>
                </a:tc>
                <a:extLst>
                  <a:ext uri="{0D108BD9-81ED-4DB2-BD59-A6C34878D82A}">
                    <a16:rowId xmlns:a16="http://schemas.microsoft.com/office/drawing/2014/main" val="365415351"/>
                  </a:ext>
                </a:extLst>
              </a:tr>
              <a:tr h="953372">
                <a:tc>
                  <a:txBody>
                    <a:bodyPr/>
                    <a:lstStyle/>
                    <a:p>
                      <a:pPr marL="0" marR="0" algn="just">
                        <a:lnSpc>
                          <a:spcPct val="115000"/>
                        </a:lnSpc>
                        <a:spcBef>
                          <a:spcPts val="0"/>
                        </a:spcBef>
                        <a:spcAft>
                          <a:spcPts val="600"/>
                        </a:spcAft>
                      </a:pPr>
                      <a:r>
                        <a:rPr lang="en-US" sz="1400" b="1" kern="100" cap="none" spc="0">
                          <a:solidFill>
                            <a:schemeClr val="tx1"/>
                          </a:solidFill>
                          <a:effectLst/>
                        </a:rPr>
                        <a:t>Diversity of views from different players make the decision more attractive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rPr>
                        <a:t>No one takes responsibility for the decision </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802947000"/>
                  </a:ext>
                </a:extLst>
              </a:tr>
              <a:tr h="705662">
                <a:tc>
                  <a:txBody>
                    <a:bodyPr/>
                    <a:lstStyle/>
                    <a:p>
                      <a:pPr marL="0" marR="0" algn="just">
                        <a:lnSpc>
                          <a:spcPct val="115000"/>
                        </a:lnSpc>
                        <a:spcBef>
                          <a:spcPts val="0"/>
                        </a:spcBef>
                        <a:spcAft>
                          <a:spcPts val="600"/>
                        </a:spcAft>
                      </a:pPr>
                      <a:r>
                        <a:rPr lang="en-US" sz="1400" b="1" kern="100" cap="none" spc="0">
                          <a:solidFill>
                            <a:schemeClr val="tx1"/>
                          </a:solidFill>
                          <a:effectLst/>
                        </a:rPr>
                        <a:t>Greater acceptability as more people is involved</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ap="flat" cmpd="sng" algn="ctr">
                      <a:solidFill>
                        <a:schemeClr val="tx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rPr>
                        <a:t>Compromised decision may be made</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3449215925"/>
                  </a:ext>
                </a:extLst>
              </a:tr>
              <a:tr h="705662">
                <a:tc>
                  <a:txBody>
                    <a:bodyPr/>
                    <a:lstStyle/>
                    <a:p>
                      <a:pPr marL="0" marR="0" algn="just">
                        <a:lnSpc>
                          <a:spcPct val="115000"/>
                        </a:lnSpc>
                        <a:spcBef>
                          <a:spcPts val="0"/>
                        </a:spcBef>
                        <a:spcAft>
                          <a:spcPts val="600"/>
                        </a:spcAft>
                      </a:pPr>
                      <a:r>
                        <a:rPr lang="en-US" sz="1400" b="1" kern="100" cap="none" spc="0">
                          <a:solidFill>
                            <a:schemeClr val="tx1"/>
                          </a:solidFill>
                          <a:effectLst/>
                        </a:rPr>
                        <a:t>Experts view and opinion incorporated in the decision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rPr>
                        <a:t>The exercise is often expensive to the organization</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1584389343"/>
                  </a:ext>
                </a:extLst>
              </a:tr>
              <a:tr h="457951">
                <a:tc>
                  <a:txBody>
                    <a:bodyPr/>
                    <a:lstStyle/>
                    <a:p>
                      <a:pPr marL="0" marR="0" algn="just">
                        <a:lnSpc>
                          <a:spcPct val="115000"/>
                        </a:lnSpc>
                        <a:spcBef>
                          <a:spcPts val="0"/>
                        </a:spcBef>
                        <a:spcAft>
                          <a:spcPts val="600"/>
                        </a:spcAft>
                      </a:pPr>
                      <a:r>
                        <a:rPr lang="en-US" sz="1400" b="1" kern="100" cap="none" spc="0">
                          <a:solidFill>
                            <a:schemeClr val="tx1"/>
                          </a:solidFill>
                          <a:effectLst/>
                        </a:rPr>
                        <a:t>Greater involvement and participation </a:t>
                      </a:r>
                      <a:endParaRPr lang="en-US" sz="1400" b="1"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ap="flat" cmpd="sng" algn="ctr">
                      <a:solidFill>
                        <a:schemeClr val="tx1"/>
                      </a:solid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pPr marL="0" marR="0" algn="just">
                        <a:lnSpc>
                          <a:spcPct val="115000"/>
                        </a:lnSpc>
                        <a:spcBef>
                          <a:spcPts val="0"/>
                        </a:spcBef>
                        <a:spcAft>
                          <a:spcPts val="600"/>
                        </a:spcAft>
                      </a:pPr>
                      <a:r>
                        <a:rPr lang="en-US" sz="1400" kern="100" cap="none" spc="0">
                          <a:solidFill>
                            <a:schemeClr val="tx1"/>
                          </a:solidFill>
                          <a:effectLst/>
                        </a:rPr>
                        <a:t>One member may dominate the group</a:t>
                      </a:r>
                      <a:endParaRPr lang="en-US" sz="1400" kern="100" cap="none" spc="0">
                        <a:solidFill>
                          <a:schemeClr val="tx1"/>
                        </a:solidFill>
                        <a:effectLst/>
                        <a:latin typeface="Calibri" panose="020F0502020204030204" pitchFamily="34" charset="0"/>
                        <a:ea typeface="SimSun" panose="02010600030101010101" pitchFamily="2" charset="-122"/>
                        <a:cs typeface="Times New Roman" panose="02020603050405020304" pitchFamily="18" charset="0"/>
                      </a:endParaRPr>
                    </a:p>
                  </a:txBody>
                  <a:tcPr marL="75390" marR="80775" marT="21540" marB="161550">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3390134256"/>
                  </a:ext>
                </a:extLst>
              </a:tr>
            </a:tbl>
          </a:graphicData>
        </a:graphic>
      </p:graphicFrame>
    </p:spTree>
    <p:extLst>
      <p:ext uri="{BB962C8B-B14F-4D97-AF65-F5344CB8AC3E}">
        <p14:creationId xmlns:p14="http://schemas.microsoft.com/office/powerpoint/2010/main" val="2975874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C596F3-9B29-0445-3000-C06C5DCA7A13}"/>
              </a:ext>
            </a:extLst>
          </p:cNvPr>
          <p:cNvSpPr>
            <a:spLocks noGrp="1"/>
          </p:cNvSpPr>
          <p:nvPr>
            <p:ph type="title"/>
          </p:nvPr>
        </p:nvSpPr>
        <p:spPr>
          <a:xfrm>
            <a:off x="4553733" y="548464"/>
            <a:ext cx="6798541" cy="1675623"/>
          </a:xfrm>
        </p:spPr>
        <p:txBody>
          <a:bodyPr anchor="b">
            <a:normAutofit/>
          </a:bodyPr>
          <a:lstStyle/>
          <a:p>
            <a:r>
              <a:rPr lang="en-US" sz="4000"/>
              <a:t>Models of business buying decision process</a:t>
            </a:r>
          </a:p>
        </p:txBody>
      </p:sp>
      <p:pic>
        <p:nvPicPr>
          <p:cNvPr id="12" name="Picture 4" descr="White puzzle with one red piece">
            <a:extLst>
              <a:ext uri="{FF2B5EF4-FFF2-40B4-BE49-F238E27FC236}">
                <a16:creationId xmlns:a16="http://schemas.microsoft.com/office/drawing/2014/main" id="{CF36ED22-3716-5CCF-045C-249DFA44D5A1}"/>
              </a:ext>
            </a:extLst>
          </p:cNvPr>
          <p:cNvPicPr>
            <a:picLocks noChangeAspect="1"/>
          </p:cNvPicPr>
          <p:nvPr/>
        </p:nvPicPr>
        <p:blipFill rotWithShape="1">
          <a:blip r:embed="rId2"/>
          <a:srcRect l="33592" r="31988"/>
          <a:stretch/>
        </p:blipFill>
        <p:spPr>
          <a:xfrm>
            <a:off x="1" y="10"/>
            <a:ext cx="4196496" cy="6857990"/>
          </a:xfrm>
          <a:prstGeom prst="rect">
            <a:avLst/>
          </a:prstGeom>
          <a:effectLst/>
        </p:spPr>
      </p:pic>
      <p:sp>
        <p:nvSpPr>
          <p:cNvPr id="3" name="Content Placeholder 2">
            <a:extLst>
              <a:ext uri="{FF2B5EF4-FFF2-40B4-BE49-F238E27FC236}">
                <a16:creationId xmlns:a16="http://schemas.microsoft.com/office/drawing/2014/main" id="{AE649D0B-CFDB-8F21-5A16-998032B05428}"/>
              </a:ext>
            </a:extLst>
          </p:cNvPr>
          <p:cNvSpPr>
            <a:spLocks noGrp="1"/>
          </p:cNvSpPr>
          <p:nvPr>
            <p:ph idx="1"/>
          </p:nvPr>
        </p:nvSpPr>
        <p:spPr>
          <a:xfrm>
            <a:off x="4553734" y="2409830"/>
            <a:ext cx="6798539" cy="3705217"/>
          </a:xfrm>
        </p:spPr>
        <p:txBody>
          <a:bodyPr>
            <a:normAutofit/>
          </a:bodyPr>
          <a:lstStyle/>
          <a:p>
            <a:r>
              <a:rPr lang="en-US" sz="2000" dirty="0"/>
              <a:t>Integrated model of organizational buying behavior by Johnston &amp; Lewin of (1996)</a:t>
            </a:r>
          </a:p>
          <a:p>
            <a:r>
              <a:rPr lang="en-US" sz="2000" dirty="0"/>
              <a:t>The industrial buyer behavior model by Sheth (1973), </a:t>
            </a:r>
          </a:p>
          <a:p>
            <a:r>
              <a:rPr lang="en-US" sz="2000" dirty="0"/>
              <a:t>The organizational-buying behavior model by webster &amp; wind (1972)  </a:t>
            </a:r>
          </a:p>
          <a:p>
            <a:r>
              <a:rPr lang="en-US" sz="2000" dirty="0"/>
              <a:t>BUYGRID model by Robinson, Faris, and Wind in (1967). </a:t>
            </a:r>
          </a:p>
          <a:p>
            <a:r>
              <a:rPr lang="en-US" sz="2000" dirty="0"/>
              <a:t>The BUYGRID model is the most foundation and forms the basis of these others. </a:t>
            </a:r>
          </a:p>
        </p:txBody>
      </p:sp>
    </p:spTree>
    <p:extLst>
      <p:ext uri="{BB962C8B-B14F-4D97-AF65-F5344CB8AC3E}">
        <p14:creationId xmlns:p14="http://schemas.microsoft.com/office/powerpoint/2010/main" val="235205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BB878A4-8E6F-89B2-3A6F-47927FA55118}"/>
              </a:ext>
            </a:extLst>
          </p:cNvPr>
          <p:cNvSpPr>
            <a:spLocks noGrp="1"/>
          </p:cNvSpPr>
          <p:nvPr>
            <p:ph type="title"/>
          </p:nvPr>
        </p:nvSpPr>
        <p:spPr>
          <a:xfrm>
            <a:off x="838201" y="643467"/>
            <a:ext cx="3888526" cy="1800526"/>
          </a:xfrm>
        </p:spPr>
        <p:txBody>
          <a:bodyPr>
            <a:normAutofit/>
          </a:bodyPr>
          <a:lstStyle/>
          <a:p>
            <a:r>
              <a:rPr lang="en-US"/>
              <a:t>BUYGRID MODEL</a:t>
            </a:r>
            <a:endParaRPr lang="en-US" dirty="0"/>
          </a:p>
        </p:txBody>
      </p:sp>
      <p:sp>
        <p:nvSpPr>
          <p:cNvPr id="3" name="Content Placeholder 2">
            <a:extLst>
              <a:ext uri="{FF2B5EF4-FFF2-40B4-BE49-F238E27FC236}">
                <a16:creationId xmlns:a16="http://schemas.microsoft.com/office/drawing/2014/main" id="{158E5CF0-4C0D-BFAD-36C8-82F55C1C3707}"/>
              </a:ext>
            </a:extLst>
          </p:cNvPr>
          <p:cNvSpPr>
            <a:spLocks noGrp="1"/>
          </p:cNvSpPr>
          <p:nvPr>
            <p:ph idx="1"/>
          </p:nvPr>
        </p:nvSpPr>
        <p:spPr>
          <a:xfrm>
            <a:off x="838201" y="2623381"/>
            <a:ext cx="3888528" cy="3553581"/>
          </a:xfrm>
        </p:spPr>
        <p:txBody>
          <a:bodyPr>
            <a:normAutofit/>
          </a:bodyPr>
          <a:lstStyle/>
          <a:p>
            <a:r>
              <a:rPr lang="en-US" sz="2000" dirty="0"/>
              <a:t>The BUYGRID model of organizational buying is founded on two pillar.</a:t>
            </a:r>
          </a:p>
          <a:p>
            <a:r>
              <a:rPr lang="en-US" sz="2000" dirty="0"/>
              <a:t>1.  Buying situations - new task, modified rebuy and rebuy</a:t>
            </a:r>
          </a:p>
          <a:p>
            <a:r>
              <a:rPr lang="en-US" sz="2000" dirty="0"/>
              <a:t>2. Organizational buying stages- eight stages</a:t>
            </a:r>
          </a:p>
        </p:txBody>
      </p:sp>
      <p:pic>
        <p:nvPicPr>
          <p:cNvPr id="5" name="Picture 4" descr="3D rendering of game pieces tied together with a rope">
            <a:extLst>
              <a:ext uri="{FF2B5EF4-FFF2-40B4-BE49-F238E27FC236}">
                <a16:creationId xmlns:a16="http://schemas.microsoft.com/office/drawing/2014/main" id="{D11AE49C-A1BA-3D49-2B11-247C4497ADC6}"/>
              </a:ext>
            </a:extLst>
          </p:cNvPr>
          <p:cNvPicPr>
            <a:picLocks noChangeAspect="1"/>
          </p:cNvPicPr>
          <p:nvPr/>
        </p:nvPicPr>
        <p:blipFill rotWithShape="1">
          <a:blip r:embed="rId2"/>
          <a:srcRect l="3468" r="29640"/>
          <a:stretch/>
        </p:blipFill>
        <p:spPr>
          <a:xfrm>
            <a:off x="6800986" y="781674"/>
            <a:ext cx="4747547" cy="5322996"/>
          </a:xfrm>
          <a:prstGeom prst="rect">
            <a:avLst/>
          </a:prstGeom>
        </p:spPr>
      </p:pic>
    </p:spTree>
    <p:extLst>
      <p:ext uri="{BB962C8B-B14F-4D97-AF65-F5344CB8AC3E}">
        <p14:creationId xmlns:p14="http://schemas.microsoft.com/office/powerpoint/2010/main" val="14919720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755400D-8272-38F8-CE15-88C40B07DEAC}"/>
              </a:ext>
            </a:extLst>
          </p:cNvPr>
          <p:cNvSpPr>
            <a:spLocks noGrp="1"/>
          </p:cNvSpPr>
          <p:nvPr>
            <p:ph type="title"/>
          </p:nvPr>
        </p:nvSpPr>
        <p:spPr>
          <a:xfrm>
            <a:off x="838201" y="643467"/>
            <a:ext cx="3888526" cy="1800526"/>
          </a:xfrm>
        </p:spPr>
        <p:txBody>
          <a:bodyPr>
            <a:normAutofit/>
          </a:bodyPr>
          <a:lstStyle/>
          <a:p>
            <a:r>
              <a:rPr lang="en-US" sz="4100"/>
              <a:t>Buying situation- new task </a:t>
            </a:r>
          </a:p>
        </p:txBody>
      </p:sp>
      <p:sp>
        <p:nvSpPr>
          <p:cNvPr id="3" name="Content Placeholder 2">
            <a:extLst>
              <a:ext uri="{FF2B5EF4-FFF2-40B4-BE49-F238E27FC236}">
                <a16:creationId xmlns:a16="http://schemas.microsoft.com/office/drawing/2014/main" id="{906F270A-838B-3029-A3E5-FB5BC5C8414F}"/>
              </a:ext>
            </a:extLst>
          </p:cNvPr>
          <p:cNvSpPr>
            <a:spLocks noGrp="1"/>
          </p:cNvSpPr>
          <p:nvPr>
            <p:ph idx="1"/>
          </p:nvPr>
        </p:nvSpPr>
        <p:spPr>
          <a:xfrm>
            <a:off x="838201" y="2623381"/>
            <a:ext cx="3888528" cy="3553581"/>
          </a:xfrm>
        </p:spPr>
        <p:txBody>
          <a:bodyPr>
            <a:normAutofit/>
          </a:bodyPr>
          <a:lstStyle/>
          <a:p>
            <a:r>
              <a:rPr lang="en-US" sz="1600"/>
              <a:t>This involves the purchase of something not purchased before. </a:t>
            </a:r>
          </a:p>
          <a:p>
            <a:r>
              <a:rPr lang="en-US" sz="1600"/>
              <a:t>The problem is new to the organization and great deal of information is required. </a:t>
            </a:r>
          </a:p>
          <a:p>
            <a:r>
              <a:rPr lang="en-US" sz="1600"/>
              <a:t>The purchase decision goes through  all stages of the buying decisions process. </a:t>
            </a:r>
          </a:p>
          <a:p>
            <a:r>
              <a:rPr lang="en-US" sz="1600"/>
              <a:t>In these more complex decisions, the earlier stages of the buying process take on relatively greater importance </a:t>
            </a:r>
          </a:p>
          <a:p>
            <a:r>
              <a:rPr lang="en-US" sz="1600"/>
              <a:t>The task can be very demanding if the item being bought is of strategic importance to the business. </a:t>
            </a:r>
          </a:p>
        </p:txBody>
      </p:sp>
      <p:pic>
        <p:nvPicPr>
          <p:cNvPr id="16" name="Graphic 6" descr="Recruitment Management">
            <a:extLst>
              <a:ext uri="{FF2B5EF4-FFF2-40B4-BE49-F238E27FC236}">
                <a16:creationId xmlns:a16="http://schemas.microsoft.com/office/drawing/2014/main" id="{B90C36CA-496B-3873-60F7-1426037809E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00986" y="1069398"/>
            <a:ext cx="4747547" cy="4747547"/>
          </a:xfrm>
          <a:prstGeom prst="rect">
            <a:avLst/>
          </a:prstGeom>
        </p:spPr>
      </p:pic>
    </p:spTree>
    <p:extLst>
      <p:ext uri="{BB962C8B-B14F-4D97-AF65-F5344CB8AC3E}">
        <p14:creationId xmlns:p14="http://schemas.microsoft.com/office/powerpoint/2010/main" val="1471980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7228E3-6C5F-0F02-F0DC-12542CEEBE88}"/>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Buying situation - Modified rebuy: </a:t>
            </a:r>
          </a:p>
        </p:txBody>
      </p:sp>
      <p:sp>
        <p:nvSpPr>
          <p:cNvPr id="3" name="Content Placeholder 2">
            <a:extLst>
              <a:ext uri="{FF2B5EF4-FFF2-40B4-BE49-F238E27FC236}">
                <a16:creationId xmlns:a16="http://schemas.microsoft.com/office/drawing/2014/main" id="{CCB5629D-18E2-6BD4-979B-C68567E12AAC}"/>
              </a:ext>
            </a:extLst>
          </p:cNvPr>
          <p:cNvSpPr>
            <a:spLocks noGrp="1"/>
          </p:cNvSpPr>
          <p:nvPr>
            <p:ph idx="1"/>
          </p:nvPr>
        </p:nvSpPr>
        <p:spPr>
          <a:xfrm>
            <a:off x="4810259" y="649480"/>
            <a:ext cx="6555347" cy="5546047"/>
          </a:xfrm>
        </p:spPr>
        <p:txBody>
          <a:bodyPr anchor="ctr">
            <a:normAutofit/>
          </a:bodyPr>
          <a:lstStyle/>
          <a:p>
            <a:r>
              <a:rPr lang="en-US" sz="2000" dirty="0"/>
              <a:t>This is the purchase of something purchased before, but the requirement is different and includes the search of information about alternative sources of supply and terms. </a:t>
            </a:r>
          </a:p>
          <a:p>
            <a:r>
              <a:rPr lang="en-US" sz="2000" dirty="0"/>
              <a:t>The past information is useful in this case as the firm may only have to change specifications. </a:t>
            </a:r>
          </a:p>
          <a:p>
            <a:r>
              <a:rPr lang="en-US" sz="2000" dirty="0"/>
              <a:t>Thus, a company purchasing raw materials may systematically ask for bids from several vendors or the buyer may telephone several potential vendors to seek information about their product offerings. </a:t>
            </a:r>
          </a:p>
          <a:p>
            <a:r>
              <a:rPr lang="en-US" sz="2000" dirty="0"/>
              <a:t>This process however, may affect the relationship with suppliers who have always supplied to the firm.</a:t>
            </a:r>
          </a:p>
          <a:p>
            <a:r>
              <a:rPr lang="en-US" sz="2000" dirty="0"/>
              <a:t> Modified rebuy may be triggered by environment scanning, availability of cheaper alternatives and demands by internal customers among others.</a:t>
            </a:r>
          </a:p>
        </p:txBody>
      </p:sp>
    </p:spTree>
    <p:extLst>
      <p:ext uri="{BB962C8B-B14F-4D97-AF65-F5344CB8AC3E}">
        <p14:creationId xmlns:p14="http://schemas.microsoft.com/office/powerpoint/2010/main" val="1601328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F361E-A30B-DD85-F578-2E1C9D3A37ED}"/>
              </a:ext>
            </a:extLst>
          </p:cNvPr>
          <p:cNvSpPr>
            <a:spLocks noGrp="1"/>
          </p:cNvSpPr>
          <p:nvPr>
            <p:ph type="title"/>
          </p:nvPr>
        </p:nvSpPr>
        <p:spPr/>
        <p:txBody>
          <a:bodyPr/>
          <a:lstStyle/>
          <a:p>
            <a:r>
              <a:rPr lang="en-US" dirty="0"/>
              <a:t>Buying situation- straight rebuy</a:t>
            </a:r>
          </a:p>
        </p:txBody>
      </p:sp>
      <p:sp>
        <p:nvSpPr>
          <p:cNvPr id="3" name="Content Placeholder 2">
            <a:extLst>
              <a:ext uri="{FF2B5EF4-FFF2-40B4-BE49-F238E27FC236}">
                <a16:creationId xmlns:a16="http://schemas.microsoft.com/office/drawing/2014/main" id="{FDDA0BD0-10D8-FC50-5DDB-52CA890644F6}"/>
              </a:ext>
            </a:extLst>
          </p:cNvPr>
          <p:cNvSpPr>
            <a:spLocks noGrp="1"/>
          </p:cNvSpPr>
          <p:nvPr>
            <p:ph idx="1"/>
          </p:nvPr>
        </p:nvSpPr>
        <p:spPr/>
        <p:txBody>
          <a:bodyPr>
            <a:normAutofit/>
          </a:bodyPr>
          <a:lstStyle/>
          <a:p>
            <a:r>
              <a:rPr lang="en-US" dirty="0"/>
              <a:t>This is the purchase of something purchased before from the same supplier as before although purchase terms may vary slightly. </a:t>
            </a:r>
          </a:p>
          <a:p>
            <a:r>
              <a:rPr lang="en-US" dirty="0"/>
              <a:t>The need is identical to the previous one and therefore no need for information search or comparison of alternatives.  </a:t>
            </a:r>
          </a:p>
          <a:p>
            <a:r>
              <a:rPr lang="en-US" dirty="0"/>
              <a:t>Such purchases can be computerized and handled in completely routine fashion with the triggering mechanism set at a specified inventory level or a certain day of the month. </a:t>
            </a:r>
          </a:p>
          <a:p>
            <a:r>
              <a:rPr lang="en-US" dirty="0"/>
              <a:t>The situation is common with raw materials and other items used on daily basis. </a:t>
            </a:r>
          </a:p>
        </p:txBody>
      </p:sp>
    </p:spTree>
    <p:extLst>
      <p:ext uri="{BB962C8B-B14F-4D97-AF65-F5344CB8AC3E}">
        <p14:creationId xmlns:p14="http://schemas.microsoft.com/office/powerpoint/2010/main" val="2336333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E8034C-8A74-79DF-2AD3-CA9D8BED5C8C}"/>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Stages in Business buying process (GRID model)</a:t>
            </a:r>
            <a:br>
              <a:rPr lang="en-US"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00BEB616-9D89-D50A-7E71-F021C2D23BEA}"/>
              </a:ext>
            </a:extLst>
          </p:cNvPr>
          <p:cNvSpPr>
            <a:spLocks noGrp="1"/>
          </p:cNvSpPr>
          <p:nvPr>
            <p:ph idx="1"/>
          </p:nvPr>
        </p:nvSpPr>
        <p:spPr>
          <a:xfrm>
            <a:off x="4810259" y="649480"/>
            <a:ext cx="6555347" cy="5546047"/>
          </a:xfrm>
        </p:spPr>
        <p:txBody>
          <a:bodyPr anchor="ctr">
            <a:normAutofit/>
          </a:bodyPr>
          <a:lstStyle/>
          <a:p>
            <a:r>
              <a:rPr lang="en-US" sz="2000"/>
              <a:t>This model as envisioned by Robinson, Faris and Wind (1967) incorporates eight steps in  organizational buying decision making process: </a:t>
            </a:r>
          </a:p>
          <a:p>
            <a:r>
              <a:rPr lang="en-US" sz="2000"/>
              <a:t>1.	Problem recognition.</a:t>
            </a:r>
          </a:p>
          <a:p>
            <a:r>
              <a:rPr lang="en-US" sz="2000"/>
              <a:t>2.	General need description.</a:t>
            </a:r>
          </a:p>
          <a:p>
            <a:r>
              <a:rPr lang="en-US" sz="2000"/>
              <a:t>3.	Product specification.</a:t>
            </a:r>
          </a:p>
          <a:p>
            <a:r>
              <a:rPr lang="en-US" sz="2000"/>
              <a:t>4.	Supplier search.</a:t>
            </a:r>
          </a:p>
          <a:p>
            <a:r>
              <a:rPr lang="en-US" sz="2000"/>
              <a:t>5.	Proposal solicitation. </a:t>
            </a:r>
          </a:p>
          <a:p>
            <a:r>
              <a:rPr lang="en-US" sz="2000"/>
              <a:t>6.	Supplier selection. </a:t>
            </a:r>
          </a:p>
          <a:p>
            <a:r>
              <a:rPr lang="en-US" sz="2000"/>
              <a:t>7.	Order routine specification.</a:t>
            </a:r>
          </a:p>
          <a:p>
            <a:r>
              <a:rPr lang="en-US" sz="2000"/>
              <a:t>8.	Performance review.</a:t>
            </a:r>
          </a:p>
          <a:p>
            <a:endParaRPr lang="en-US" sz="2000"/>
          </a:p>
        </p:txBody>
      </p:sp>
    </p:spTree>
    <p:extLst>
      <p:ext uri="{BB962C8B-B14F-4D97-AF65-F5344CB8AC3E}">
        <p14:creationId xmlns:p14="http://schemas.microsoft.com/office/powerpoint/2010/main" val="1886866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9DAAFE-10DF-2F15-2D2A-3CF43DE8C84B}"/>
              </a:ext>
            </a:extLst>
          </p:cNvPr>
          <p:cNvSpPr>
            <a:spLocks noGrp="1"/>
          </p:cNvSpPr>
          <p:nvPr>
            <p:ph type="title"/>
          </p:nvPr>
        </p:nvSpPr>
        <p:spPr>
          <a:xfrm>
            <a:off x="838200" y="365125"/>
            <a:ext cx="10515600" cy="1325563"/>
          </a:xfrm>
        </p:spPr>
        <p:txBody>
          <a:bodyPr>
            <a:normAutofit/>
          </a:bodyPr>
          <a:lstStyle/>
          <a:p>
            <a:br>
              <a:rPr lang="en-US" sz="2200"/>
            </a:br>
            <a:r>
              <a:rPr lang="en-US" sz="2200"/>
              <a:t>Stages in Business buying process (GRID model)</a:t>
            </a:r>
            <a:br>
              <a:rPr lang="en-US" sz="2200"/>
            </a:br>
            <a:r>
              <a:rPr lang="en-US" sz="2200"/>
              <a:t>1. Need/problem recognition </a:t>
            </a:r>
            <a:br>
              <a:rPr lang="en-US" sz="2200"/>
            </a:br>
            <a:endParaRPr lang="en-US" sz="2200"/>
          </a:p>
        </p:txBody>
      </p:sp>
      <p:sp>
        <p:nvSpPr>
          <p:cNvPr id="3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BD6114B-03FE-F49A-9D59-7CF4C63FBDBF}"/>
              </a:ext>
            </a:extLst>
          </p:cNvPr>
          <p:cNvSpPr>
            <a:spLocks noGrp="1"/>
          </p:cNvSpPr>
          <p:nvPr>
            <p:ph idx="1"/>
          </p:nvPr>
        </p:nvSpPr>
        <p:spPr>
          <a:xfrm>
            <a:off x="838200" y="1929384"/>
            <a:ext cx="10515600" cy="4251960"/>
          </a:xfrm>
        </p:spPr>
        <p:txBody>
          <a:bodyPr>
            <a:normAutofit/>
          </a:bodyPr>
          <a:lstStyle/>
          <a:p>
            <a:r>
              <a:rPr lang="en-US" sz="2200" dirty="0"/>
              <a:t>Stages in Business buying process (GRID model)</a:t>
            </a:r>
            <a:br>
              <a:rPr lang="en-US" sz="2200" dirty="0"/>
            </a:br>
            <a:r>
              <a:rPr lang="en-US" sz="2200" dirty="0"/>
              <a:t>The industrial buying process is triggered by recognition of a need, problem or opportunity. </a:t>
            </a:r>
          </a:p>
          <a:p>
            <a:r>
              <a:rPr lang="en-US" sz="2200" dirty="0"/>
              <a:t>The need could originate from within (internal stimuli) because of a problem that needs to be addressed within the organization.  </a:t>
            </a:r>
          </a:p>
          <a:p>
            <a:r>
              <a:rPr lang="en-US" sz="2200" dirty="0"/>
              <a:t> Internally needs could also be triggered by realization that the current suppliers are not meeting quality, service or prices, demanded. </a:t>
            </a:r>
          </a:p>
          <a:p>
            <a:r>
              <a:rPr lang="en-US" sz="2200" dirty="0"/>
              <a:t>Externally new opportunity from the environment may trigger a need to be met so as to be able to exploit the opportunity identified. </a:t>
            </a:r>
          </a:p>
          <a:p>
            <a:r>
              <a:rPr lang="en-US" sz="2200" dirty="0"/>
              <a:t>Salespeople may see opportunities, change of government policies, development of new products by competitors may all point to new opportunities to the business marketer. </a:t>
            </a:r>
          </a:p>
        </p:txBody>
      </p:sp>
    </p:spTree>
    <p:extLst>
      <p:ext uri="{BB962C8B-B14F-4D97-AF65-F5344CB8AC3E}">
        <p14:creationId xmlns:p14="http://schemas.microsoft.com/office/powerpoint/2010/main" val="3587422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A83BA5-C3B1-A6BF-14F7-8FB05C264AD8}"/>
              </a:ext>
            </a:extLst>
          </p:cNvPr>
          <p:cNvSpPr>
            <a:spLocks noGrp="1"/>
          </p:cNvSpPr>
          <p:nvPr>
            <p:ph type="title"/>
          </p:nvPr>
        </p:nvSpPr>
        <p:spPr>
          <a:xfrm>
            <a:off x="838200" y="365125"/>
            <a:ext cx="10515600" cy="1325563"/>
          </a:xfrm>
        </p:spPr>
        <p:txBody>
          <a:bodyPr>
            <a:normAutofit/>
          </a:bodyPr>
          <a:lstStyle/>
          <a:p>
            <a:r>
              <a:rPr lang="en-US" sz="4200"/>
              <a:t>Stages in Business buying process (GRID model)</a:t>
            </a:r>
            <a:br>
              <a:rPr lang="en-US" sz="4200"/>
            </a:br>
            <a:r>
              <a:rPr lang="en-US" sz="4200"/>
              <a:t>2. General need description </a:t>
            </a:r>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D677C1-715D-7636-C525-2D52691585D9}"/>
              </a:ext>
            </a:extLst>
          </p:cNvPr>
          <p:cNvSpPr>
            <a:spLocks noGrp="1"/>
          </p:cNvSpPr>
          <p:nvPr>
            <p:ph idx="1"/>
          </p:nvPr>
        </p:nvSpPr>
        <p:spPr>
          <a:xfrm>
            <a:off x="838200" y="1929384"/>
            <a:ext cx="10515600" cy="4251960"/>
          </a:xfrm>
        </p:spPr>
        <p:txBody>
          <a:bodyPr>
            <a:normAutofit/>
          </a:bodyPr>
          <a:lstStyle/>
          <a:p>
            <a:r>
              <a:rPr lang="en-US" sz="2200"/>
              <a:t>The company describes the general characteristics of the needed item. </a:t>
            </a:r>
          </a:p>
          <a:p>
            <a:r>
              <a:rPr lang="en-US" sz="2200"/>
              <a:t>For standard items this process present few problems but for complex items the buyer must work with others such as engineers, users, and consultants to define the item. </a:t>
            </a:r>
          </a:p>
          <a:p>
            <a:r>
              <a:rPr lang="en-US" sz="2200"/>
              <a:t>The team may go further and rank the item in general characteristics such as reliability, durability, price and other attributes desired in the item. </a:t>
            </a:r>
          </a:p>
          <a:p>
            <a:r>
              <a:rPr lang="en-US" sz="2200"/>
              <a:t>In this phase, the business marketer can help the buyers define their needs and provide information about the value of different product characteristics</a:t>
            </a:r>
          </a:p>
        </p:txBody>
      </p:sp>
    </p:spTree>
    <p:extLst>
      <p:ext uri="{BB962C8B-B14F-4D97-AF65-F5344CB8AC3E}">
        <p14:creationId xmlns:p14="http://schemas.microsoft.com/office/powerpoint/2010/main" val="329220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BAC13A-934E-DBD3-D93B-CAC57E7E1676}"/>
              </a:ext>
            </a:extLst>
          </p:cNvPr>
          <p:cNvSpPr>
            <a:spLocks noGrp="1"/>
          </p:cNvSpPr>
          <p:nvPr>
            <p:ph type="title"/>
          </p:nvPr>
        </p:nvSpPr>
        <p:spPr>
          <a:xfrm>
            <a:off x="838200" y="365125"/>
            <a:ext cx="10515600" cy="1325563"/>
          </a:xfrm>
        </p:spPr>
        <p:txBody>
          <a:bodyPr>
            <a:normAutofit/>
          </a:bodyPr>
          <a:lstStyle/>
          <a:p>
            <a:r>
              <a:rPr lang="en-US" sz="4200"/>
              <a:t>Stages in Business buying process (GRID model)</a:t>
            </a:r>
            <a:br>
              <a:rPr lang="en-US" sz="4200"/>
            </a:br>
            <a:r>
              <a:rPr lang="en-US" sz="4200"/>
              <a:t>3. Product specification</a:t>
            </a:r>
          </a:p>
        </p:txBody>
      </p:sp>
      <p:sp>
        <p:nvSpPr>
          <p:cNvPr id="32"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FC5739-86BF-4777-5A70-6D0BBE4C2109}"/>
              </a:ext>
            </a:extLst>
          </p:cNvPr>
          <p:cNvSpPr>
            <a:spLocks noGrp="1"/>
          </p:cNvSpPr>
          <p:nvPr>
            <p:ph idx="1"/>
          </p:nvPr>
        </p:nvSpPr>
        <p:spPr>
          <a:xfrm>
            <a:off x="838200" y="1929384"/>
            <a:ext cx="10515600" cy="4251960"/>
          </a:xfrm>
        </p:spPr>
        <p:txBody>
          <a:bodyPr>
            <a:normAutofit/>
          </a:bodyPr>
          <a:lstStyle/>
          <a:p>
            <a:r>
              <a:rPr lang="en-US" sz="2200" dirty="0"/>
              <a:t>Specifications of the product are discussed and agreed. </a:t>
            </a:r>
          </a:p>
          <a:p>
            <a:r>
              <a:rPr lang="en-US" sz="2200" dirty="0"/>
              <a:t>According to Weele (2002) the main specification include: </a:t>
            </a:r>
          </a:p>
          <a:p>
            <a:r>
              <a:rPr lang="en-US" sz="2200" i="1" dirty="0"/>
              <a:t>Quality specifications: </a:t>
            </a:r>
            <a:r>
              <a:rPr lang="en-US" sz="2200" dirty="0"/>
              <a:t>Statement concerning the technical standards the product meets </a:t>
            </a:r>
          </a:p>
          <a:p>
            <a:r>
              <a:rPr lang="en-US" sz="2200" i="1" dirty="0"/>
              <a:t>Logistics specifications: </a:t>
            </a:r>
            <a:r>
              <a:rPr lang="en-US" sz="2200" dirty="0"/>
              <a:t>Statement concerning the quantity of products required and delivery details</a:t>
            </a:r>
          </a:p>
          <a:p>
            <a:r>
              <a:rPr lang="en-US" sz="2200" i="1" dirty="0"/>
              <a:t>Maintenance specifications</a:t>
            </a:r>
            <a:r>
              <a:rPr lang="en-US" sz="2200" dirty="0"/>
              <a:t>: Statement about how the supplier will service and maintain the product. </a:t>
            </a:r>
          </a:p>
          <a:p>
            <a:r>
              <a:rPr lang="en-US" sz="2200" i="1" dirty="0"/>
              <a:t>Legal and environmental</a:t>
            </a:r>
            <a:r>
              <a:rPr lang="en-US" sz="2200" dirty="0"/>
              <a:t>: Statement detailing how the product and associated requirements processes should meet health, safety and environmental legislation</a:t>
            </a:r>
          </a:p>
          <a:p>
            <a:r>
              <a:rPr lang="en-US" sz="2200" i="1" dirty="0"/>
              <a:t>Target budget</a:t>
            </a:r>
            <a:r>
              <a:rPr lang="en-US" sz="2200" dirty="0"/>
              <a:t>: describes the financial constraints within which the product is to be produced, delivered, and supported. </a:t>
            </a:r>
          </a:p>
        </p:txBody>
      </p:sp>
    </p:spTree>
    <p:extLst>
      <p:ext uri="{BB962C8B-B14F-4D97-AF65-F5344CB8AC3E}">
        <p14:creationId xmlns:p14="http://schemas.microsoft.com/office/powerpoint/2010/main" val="2949002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D05A04-6E5F-2A84-7253-6C33A5F392DA}"/>
              </a:ext>
            </a:extLst>
          </p:cNvPr>
          <p:cNvSpPr>
            <a:spLocks noGrp="1"/>
          </p:cNvSpPr>
          <p:nvPr>
            <p:ph type="title"/>
          </p:nvPr>
        </p:nvSpPr>
        <p:spPr>
          <a:xfrm>
            <a:off x="838200" y="365125"/>
            <a:ext cx="10515600" cy="1325563"/>
          </a:xfrm>
        </p:spPr>
        <p:txBody>
          <a:bodyPr>
            <a:normAutofit/>
          </a:bodyPr>
          <a:lstStyle/>
          <a:p>
            <a:r>
              <a:rPr lang="en-US" sz="4200"/>
              <a:t>Stages in Business buying process (GRID model)</a:t>
            </a:r>
            <a:br>
              <a:rPr lang="en-US" sz="4200"/>
            </a:br>
            <a:r>
              <a:rPr lang="en-US" sz="4200"/>
              <a:t>4. Supplier search</a:t>
            </a:r>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F4BCFE7-2972-E274-D882-28FB33CAEBD2}"/>
              </a:ext>
            </a:extLst>
          </p:cNvPr>
          <p:cNvSpPr>
            <a:spLocks noGrp="1"/>
          </p:cNvSpPr>
          <p:nvPr>
            <p:ph idx="1"/>
          </p:nvPr>
        </p:nvSpPr>
        <p:spPr>
          <a:xfrm>
            <a:off x="838200" y="1929384"/>
            <a:ext cx="10515600" cy="4251960"/>
          </a:xfrm>
        </p:spPr>
        <p:txBody>
          <a:bodyPr>
            <a:normAutofit/>
          </a:bodyPr>
          <a:lstStyle/>
          <a:p>
            <a:r>
              <a:rPr lang="en-US" sz="2200" dirty="0"/>
              <a:t>Hundreds of suppliers are available for the business marketer. </a:t>
            </a:r>
          </a:p>
          <a:p>
            <a:r>
              <a:rPr lang="en-US" sz="2200" dirty="0"/>
              <a:t>The firm is concerned about suppliers' ability to met set product standards and specifications as well as other organizational requirement. </a:t>
            </a:r>
          </a:p>
          <a:p>
            <a:r>
              <a:rPr lang="en-US" sz="2200" dirty="0"/>
              <a:t>A firm may set specific standards of products and also demand that the potential supplier is ISO certified </a:t>
            </a:r>
          </a:p>
          <a:p>
            <a:r>
              <a:rPr lang="en-US" sz="2200" dirty="0"/>
              <a:t>The firm will try to reduce risk by seeking to work with businesses it has worked with in the past. </a:t>
            </a:r>
          </a:p>
          <a:p>
            <a:r>
              <a:rPr lang="en-US" sz="2200" dirty="0"/>
              <a:t>Qualifying the potential requires the firm to determine their capabilities, in terms of finances, technical skills, and ability to deliver as required. </a:t>
            </a:r>
          </a:p>
        </p:txBody>
      </p:sp>
    </p:spTree>
    <p:extLst>
      <p:ext uri="{BB962C8B-B14F-4D97-AF65-F5344CB8AC3E}">
        <p14:creationId xmlns:p14="http://schemas.microsoft.com/office/powerpoint/2010/main" val="653731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312A26-0839-56EC-2BC4-A10E8F30370D}"/>
              </a:ext>
            </a:extLst>
          </p:cNvPr>
          <p:cNvSpPr>
            <a:spLocks noGrp="1"/>
          </p:cNvSpPr>
          <p:nvPr>
            <p:ph type="title"/>
          </p:nvPr>
        </p:nvSpPr>
        <p:spPr>
          <a:xfrm>
            <a:off x="838200" y="365125"/>
            <a:ext cx="10515600" cy="1325563"/>
          </a:xfrm>
        </p:spPr>
        <p:txBody>
          <a:bodyPr>
            <a:normAutofit/>
          </a:bodyPr>
          <a:lstStyle/>
          <a:p>
            <a:br>
              <a:rPr lang="en-US" sz="2200"/>
            </a:br>
            <a:r>
              <a:rPr lang="en-US" sz="2200"/>
              <a:t>Stages in Business buying process (GRID model)</a:t>
            </a:r>
            <a:br>
              <a:rPr lang="en-US" sz="2200"/>
            </a:br>
            <a:r>
              <a:rPr lang="en-US" sz="2200"/>
              <a:t>5. Proposal solicitation</a:t>
            </a:r>
            <a:br>
              <a:rPr lang="en-US" sz="2200"/>
            </a:br>
            <a:endParaRPr lang="en-US" sz="2200"/>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1ECB2AF-5557-E997-69F0-55DE7ACCB822}"/>
              </a:ext>
            </a:extLst>
          </p:cNvPr>
          <p:cNvSpPr>
            <a:spLocks noGrp="1"/>
          </p:cNvSpPr>
          <p:nvPr>
            <p:ph idx="1"/>
          </p:nvPr>
        </p:nvSpPr>
        <p:spPr>
          <a:xfrm>
            <a:off x="838200" y="1929384"/>
            <a:ext cx="10515600" cy="4251960"/>
          </a:xfrm>
        </p:spPr>
        <p:txBody>
          <a:bodyPr>
            <a:normAutofit/>
          </a:bodyPr>
          <a:lstStyle/>
          <a:p>
            <a:r>
              <a:rPr lang="en-US" sz="2200" dirty="0"/>
              <a:t>The firm  makes an offer to potential suppliers for bid to supply it with required item. </a:t>
            </a:r>
          </a:p>
          <a:p>
            <a:r>
              <a:rPr lang="en-US" sz="2200" dirty="0"/>
              <a:t>This stage is critical if the item is complex and may take along time.</a:t>
            </a:r>
          </a:p>
          <a:p>
            <a:r>
              <a:rPr lang="en-US" sz="2200" dirty="0"/>
              <a:t>The bids document should not just be technical buts should also be marketing documents. </a:t>
            </a:r>
          </a:p>
          <a:p>
            <a:r>
              <a:rPr lang="en-US" sz="2200" dirty="0"/>
              <a:t>Oral presentation may be required</a:t>
            </a:r>
          </a:p>
          <a:p>
            <a:r>
              <a:rPr lang="en-US" sz="2200" dirty="0"/>
              <a:t>The issue of relationship with the potential supplier also stands out</a:t>
            </a:r>
          </a:p>
        </p:txBody>
      </p:sp>
    </p:spTree>
    <p:extLst>
      <p:ext uri="{BB962C8B-B14F-4D97-AF65-F5344CB8AC3E}">
        <p14:creationId xmlns:p14="http://schemas.microsoft.com/office/powerpoint/2010/main" val="882744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6D0B8F-6CA2-DDE5-1A5B-E10CB8DA592F}"/>
              </a:ext>
            </a:extLst>
          </p:cNvPr>
          <p:cNvSpPr>
            <a:spLocks noGrp="1"/>
          </p:cNvSpPr>
          <p:nvPr>
            <p:ph type="title"/>
          </p:nvPr>
        </p:nvSpPr>
        <p:spPr>
          <a:xfrm>
            <a:off x="838200" y="365125"/>
            <a:ext cx="10515600" cy="1325563"/>
          </a:xfrm>
        </p:spPr>
        <p:txBody>
          <a:bodyPr>
            <a:normAutofit/>
          </a:bodyPr>
          <a:lstStyle/>
          <a:p>
            <a:r>
              <a:rPr lang="en-US" sz="2600"/>
              <a:t>Stages in Business buying process (GRID model)</a:t>
            </a:r>
            <a:br>
              <a:rPr lang="en-US" sz="2600"/>
            </a:br>
            <a:r>
              <a:rPr lang="en-US" sz="2600"/>
              <a:t>6. Supplier selection</a:t>
            </a:r>
            <a:br>
              <a:rPr lang="en-US" sz="2600"/>
            </a:br>
            <a:endParaRPr lang="en-US" sz="2600"/>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934C78-516E-BB68-1C72-6E2703680A10}"/>
              </a:ext>
            </a:extLst>
          </p:cNvPr>
          <p:cNvSpPr>
            <a:spLocks noGrp="1"/>
          </p:cNvSpPr>
          <p:nvPr>
            <p:ph idx="1"/>
          </p:nvPr>
        </p:nvSpPr>
        <p:spPr>
          <a:xfrm>
            <a:off x="838200" y="1929384"/>
            <a:ext cx="10515600" cy="4251960"/>
          </a:xfrm>
        </p:spPr>
        <p:txBody>
          <a:bodyPr>
            <a:normAutofit/>
          </a:bodyPr>
          <a:lstStyle/>
          <a:p>
            <a:r>
              <a:rPr lang="en-US" sz="2200" dirty="0"/>
              <a:t>The members of the buying center  review the proposal and select a supplier or suppliers.  </a:t>
            </a:r>
          </a:p>
          <a:p>
            <a:r>
              <a:rPr lang="en-US" sz="2200" dirty="0"/>
              <a:t>The buyer draw up a list of desired supplier attributes and their relative importance.  </a:t>
            </a:r>
          </a:p>
          <a:p>
            <a:r>
              <a:rPr lang="en-US" sz="2200" dirty="0"/>
              <a:t>Anderson et al (2011) concluded that the criterion for supply selection will mainly focus on:  reliable performance, delivery speed,  customer service, track and trace, customer service recovery, supply chain flexibility, professionalism, proactive innovation, supply chain capacity and relationship orientation. </a:t>
            </a:r>
          </a:p>
          <a:p>
            <a:r>
              <a:rPr lang="en-US" sz="2200" dirty="0"/>
              <a:t>Other studies highlight important attributes to include quality products and services, on time delivery, ethical corporate behavior., honest communications and competitive prices, among others. </a:t>
            </a:r>
          </a:p>
        </p:txBody>
      </p:sp>
    </p:spTree>
    <p:extLst>
      <p:ext uri="{BB962C8B-B14F-4D97-AF65-F5344CB8AC3E}">
        <p14:creationId xmlns:p14="http://schemas.microsoft.com/office/powerpoint/2010/main" val="2692394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21D433-FC7C-0448-3FE3-EC4059C48BF4}"/>
              </a:ext>
            </a:extLst>
          </p:cNvPr>
          <p:cNvSpPr>
            <a:spLocks noGrp="1"/>
          </p:cNvSpPr>
          <p:nvPr>
            <p:ph type="title"/>
          </p:nvPr>
        </p:nvSpPr>
        <p:spPr>
          <a:xfrm>
            <a:off x="838200" y="365125"/>
            <a:ext cx="10515600" cy="1325563"/>
          </a:xfrm>
        </p:spPr>
        <p:txBody>
          <a:bodyPr>
            <a:normAutofit/>
          </a:bodyPr>
          <a:lstStyle/>
          <a:p>
            <a:r>
              <a:rPr lang="en-US" sz="4200"/>
              <a:t>Stages in Business buying process (GRID model)</a:t>
            </a:r>
            <a:br>
              <a:rPr lang="en-US" sz="4200"/>
            </a:br>
            <a:r>
              <a:rPr lang="en-US" sz="4200"/>
              <a:t>7. Order routine specification </a:t>
            </a:r>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B71C2D-D498-2283-1500-263B4BD1C908}"/>
              </a:ext>
            </a:extLst>
          </p:cNvPr>
          <p:cNvSpPr>
            <a:spLocks noGrp="1"/>
          </p:cNvSpPr>
          <p:nvPr>
            <p:ph idx="1"/>
          </p:nvPr>
        </p:nvSpPr>
        <p:spPr>
          <a:xfrm>
            <a:off x="838200" y="1929384"/>
            <a:ext cx="10515600" cy="4251960"/>
          </a:xfrm>
        </p:spPr>
        <p:txBody>
          <a:bodyPr>
            <a:normAutofit/>
          </a:bodyPr>
          <a:lstStyle/>
          <a:p>
            <a:r>
              <a:rPr lang="en-US" sz="2200"/>
              <a:t>The buyer writes the final order with the chosen supplier, listing the technical specifications, quantity needed, expected time of delivery, return policies and warranties. </a:t>
            </a:r>
          </a:p>
          <a:p>
            <a:r>
              <a:rPr lang="en-US" sz="2200"/>
              <a:t>In case of maintenance, repair and operating items, buyers may use blanket contracts rather than periodic purchase order. </a:t>
            </a:r>
          </a:p>
          <a:p>
            <a:r>
              <a:rPr lang="en-US" sz="2200"/>
              <a:t>A blanket contract creates a long-term relationship in which the supplier promises to re-supply the buyer as needed at agreed prices for a set period. </a:t>
            </a:r>
          </a:p>
          <a:p>
            <a:r>
              <a:rPr lang="en-US" sz="2200"/>
              <a:t>A blanket order eliminates the expensive process of renegotiating a purchase each time stock is required. </a:t>
            </a:r>
          </a:p>
          <a:p>
            <a:r>
              <a:rPr lang="en-US" sz="2200"/>
              <a:t>This practice locks the supplier tightly with the buyer and makes it difficult for other suppliers to break in unless the buyer becomes dissatisfied with prices or service. (Can’t et al, 2009)</a:t>
            </a:r>
          </a:p>
        </p:txBody>
      </p:sp>
    </p:spTree>
    <p:extLst>
      <p:ext uri="{BB962C8B-B14F-4D97-AF65-F5344CB8AC3E}">
        <p14:creationId xmlns:p14="http://schemas.microsoft.com/office/powerpoint/2010/main" val="3293032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1A6C3C-42B0-E272-E9BD-D8ABBD7ABCFF}"/>
              </a:ext>
            </a:extLst>
          </p:cNvPr>
          <p:cNvSpPr>
            <a:spLocks noGrp="1"/>
          </p:cNvSpPr>
          <p:nvPr>
            <p:ph type="title"/>
          </p:nvPr>
        </p:nvSpPr>
        <p:spPr>
          <a:xfrm>
            <a:off x="838200" y="365125"/>
            <a:ext cx="10515600" cy="1325563"/>
          </a:xfrm>
        </p:spPr>
        <p:txBody>
          <a:bodyPr>
            <a:normAutofit/>
          </a:bodyPr>
          <a:lstStyle/>
          <a:p>
            <a:r>
              <a:rPr lang="en-US" sz="4200"/>
              <a:t>Stages in Business buying process (GRID model)</a:t>
            </a:r>
            <a:br>
              <a:rPr lang="en-US" sz="4200"/>
            </a:br>
            <a:r>
              <a:rPr lang="en-US" sz="4200"/>
              <a:t>8. Performance review</a:t>
            </a:r>
          </a:p>
        </p:txBody>
      </p:sp>
      <p:sp>
        <p:nvSpPr>
          <p:cNvPr id="2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C67565-EDBE-28EE-A3D9-CB17277830CD}"/>
              </a:ext>
            </a:extLst>
          </p:cNvPr>
          <p:cNvSpPr>
            <a:spLocks noGrp="1"/>
          </p:cNvSpPr>
          <p:nvPr>
            <p:ph idx="1"/>
          </p:nvPr>
        </p:nvSpPr>
        <p:spPr>
          <a:xfrm>
            <a:off x="838200" y="1929384"/>
            <a:ext cx="10515600" cy="4251960"/>
          </a:xfrm>
        </p:spPr>
        <p:txBody>
          <a:bodyPr>
            <a:normAutofit/>
          </a:bodyPr>
          <a:lstStyle/>
          <a:p>
            <a:r>
              <a:rPr lang="en-US" sz="2200"/>
              <a:t>The evaluation is based on the set criteria in product specification step. </a:t>
            </a:r>
          </a:p>
          <a:p>
            <a:r>
              <a:rPr lang="en-US" sz="2200"/>
              <a:t>Kanaan and Tan (2002) identify strategic commitment of supplier to buyer, ability to meet buyer needs, capability, buyer–supplier fit, honesty and integrity, delivery and service quality, responsiveness and information sharing as some of the criterion used in evaluation of supplier. </a:t>
            </a:r>
          </a:p>
          <a:p>
            <a:r>
              <a:rPr lang="en-US" sz="2200"/>
              <a:t>If the supplier meets the expectation, he will continue to offer the services but if they fall short, the business marketer will review either the terms or cancel the contract. </a:t>
            </a:r>
          </a:p>
        </p:txBody>
      </p:sp>
    </p:spTree>
    <p:extLst>
      <p:ext uri="{BB962C8B-B14F-4D97-AF65-F5344CB8AC3E}">
        <p14:creationId xmlns:p14="http://schemas.microsoft.com/office/powerpoint/2010/main" val="4064228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948BE7E-D283-1D47-4293-5959EB895125}"/>
              </a:ext>
            </a:extLst>
          </p:cNvPr>
          <p:cNvSpPr>
            <a:spLocks noGrp="1"/>
          </p:cNvSpPr>
          <p:nvPr>
            <p:ph type="title"/>
          </p:nvPr>
        </p:nvSpPr>
        <p:spPr>
          <a:xfrm>
            <a:off x="841246" y="673770"/>
            <a:ext cx="3644489" cy="2414488"/>
          </a:xfrm>
        </p:spPr>
        <p:txBody>
          <a:bodyPr anchor="t">
            <a:normAutofit/>
          </a:bodyPr>
          <a:lstStyle/>
          <a:p>
            <a:r>
              <a:rPr lang="en-US" sz="3800">
                <a:solidFill>
                  <a:srgbClr val="FFFFFF"/>
                </a:solidFill>
              </a:rPr>
              <a:t>Factors that influence Business buying decision process.</a:t>
            </a:r>
          </a:p>
        </p:txBody>
      </p:sp>
      <p:sp>
        <p:nvSpPr>
          <p:cNvPr id="3" name="Content Placeholder 2">
            <a:extLst>
              <a:ext uri="{FF2B5EF4-FFF2-40B4-BE49-F238E27FC236}">
                <a16:creationId xmlns:a16="http://schemas.microsoft.com/office/drawing/2014/main" id="{AD86368D-CB02-A030-28C6-58AB95D8F5BF}"/>
              </a:ext>
            </a:extLst>
          </p:cNvPr>
          <p:cNvSpPr>
            <a:spLocks noGrp="1"/>
          </p:cNvSpPr>
          <p:nvPr>
            <p:ph idx="1"/>
          </p:nvPr>
        </p:nvSpPr>
        <p:spPr>
          <a:xfrm>
            <a:off x="6095999" y="882315"/>
            <a:ext cx="5254754" cy="5294647"/>
          </a:xfrm>
        </p:spPr>
        <p:txBody>
          <a:bodyPr>
            <a:normAutofit/>
          </a:bodyPr>
          <a:lstStyle/>
          <a:p>
            <a:r>
              <a:rPr lang="en-US" sz="2200" b="1" dirty="0"/>
              <a:t>a)	External influences:(external environmental factors) </a:t>
            </a:r>
          </a:p>
          <a:p>
            <a:r>
              <a:rPr lang="en-US" sz="2200" dirty="0"/>
              <a:t>The political forces:  regulatory aspects and taxation </a:t>
            </a:r>
          </a:p>
          <a:p>
            <a:r>
              <a:rPr lang="en-US" sz="2200" dirty="0"/>
              <a:t>The economic forces interest rates, levels of inflation, primary demands for goods and services </a:t>
            </a:r>
          </a:p>
          <a:p>
            <a:r>
              <a:rPr lang="en-US" sz="2200" dirty="0"/>
              <a:t>Social changes will have limited impact on B-to-B markets in short run but the in the long run will affect what business marketer can market.</a:t>
            </a:r>
          </a:p>
          <a:p>
            <a:r>
              <a:rPr lang="en-US" sz="2200" dirty="0"/>
              <a:t>Technological changes have the greatest impact on business markets as they affect communication, and the way products are made.</a:t>
            </a:r>
          </a:p>
        </p:txBody>
      </p:sp>
    </p:spTree>
    <p:extLst>
      <p:ext uri="{BB962C8B-B14F-4D97-AF65-F5344CB8AC3E}">
        <p14:creationId xmlns:p14="http://schemas.microsoft.com/office/powerpoint/2010/main" val="2917536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F44F81E-AF56-7F9B-72D3-AC000500A71F}"/>
              </a:ext>
            </a:extLst>
          </p:cNvPr>
          <p:cNvSpPr>
            <a:spLocks noGrp="1"/>
          </p:cNvSpPr>
          <p:nvPr>
            <p:ph type="title"/>
          </p:nvPr>
        </p:nvSpPr>
        <p:spPr>
          <a:xfrm>
            <a:off x="841246" y="673770"/>
            <a:ext cx="3644489" cy="2414488"/>
          </a:xfrm>
        </p:spPr>
        <p:txBody>
          <a:bodyPr anchor="t">
            <a:normAutofit/>
          </a:bodyPr>
          <a:lstStyle/>
          <a:p>
            <a:r>
              <a:rPr lang="en-US" sz="3400">
                <a:solidFill>
                  <a:srgbClr val="FFFFFF"/>
                </a:solidFill>
              </a:rPr>
              <a:t>Factors that influence Business buying decision process cont.</a:t>
            </a:r>
          </a:p>
        </p:txBody>
      </p:sp>
      <p:sp>
        <p:nvSpPr>
          <p:cNvPr id="3" name="Content Placeholder 2">
            <a:extLst>
              <a:ext uri="{FF2B5EF4-FFF2-40B4-BE49-F238E27FC236}">
                <a16:creationId xmlns:a16="http://schemas.microsoft.com/office/drawing/2014/main" id="{77FE93E4-7147-311E-23CE-310F7D9FB24A}"/>
              </a:ext>
            </a:extLst>
          </p:cNvPr>
          <p:cNvSpPr>
            <a:spLocks noGrp="1"/>
          </p:cNvSpPr>
          <p:nvPr>
            <p:ph idx="1"/>
          </p:nvPr>
        </p:nvSpPr>
        <p:spPr>
          <a:xfrm>
            <a:off x="6095999" y="882315"/>
            <a:ext cx="5254754" cy="5294647"/>
          </a:xfrm>
        </p:spPr>
        <p:txBody>
          <a:bodyPr>
            <a:normAutofit/>
          </a:bodyPr>
          <a:lstStyle/>
          <a:p>
            <a:r>
              <a:rPr lang="en-US" sz="2200"/>
              <a:t>b)	Internal influences </a:t>
            </a:r>
          </a:p>
          <a:p>
            <a:r>
              <a:rPr lang="en-US" sz="2200"/>
              <a:t>Each buying organization has its own objectives, policies, procedures, structures, and systems which must be understood by the business marketer. </a:t>
            </a:r>
          </a:p>
          <a:p>
            <a:r>
              <a:rPr lang="en-US" sz="2200"/>
              <a:t>The purchasing structure (centralized or decentralized, purchasing systems and technology, levels of authority and organizational politics. </a:t>
            </a:r>
          </a:p>
          <a:p>
            <a:r>
              <a:rPr lang="en-US" sz="2200"/>
              <a:t>The marketer has to be aware of the organization buying criteria which is mainly rational, leasing and bidding practices all of which affect business buying tremendously. </a:t>
            </a:r>
          </a:p>
        </p:txBody>
      </p:sp>
    </p:spTree>
    <p:extLst>
      <p:ext uri="{BB962C8B-B14F-4D97-AF65-F5344CB8AC3E}">
        <p14:creationId xmlns:p14="http://schemas.microsoft.com/office/powerpoint/2010/main" val="15450433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A0E2E7F-FC8F-BF94-FB0C-A16E09710550}"/>
              </a:ext>
            </a:extLst>
          </p:cNvPr>
          <p:cNvSpPr>
            <a:spLocks noGrp="1"/>
          </p:cNvSpPr>
          <p:nvPr>
            <p:ph type="title"/>
          </p:nvPr>
        </p:nvSpPr>
        <p:spPr>
          <a:xfrm>
            <a:off x="841246" y="673770"/>
            <a:ext cx="3644489" cy="2414488"/>
          </a:xfrm>
        </p:spPr>
        <p:txBody>
          <a:bodyPr anchor="t">
            <a:normAutofit/>
          </a:bodyPr>
          <a:lstStyle/>
          <a:p>
            <a:r>
              <a:rPr lang="en-US" sz="3400">
                <a:solidFill>
                  <a:srgbClr val="FFFFFF"/>
                </a:solidFill>
              </a:rPr>
              <a:t>Factors that influence Business buying decision process cont.</a:t>
            </a:r>
          </a:p>
        </p:txBody>
      </p:sp>
      <p:sp>
        <p:nvSpPr>
          <p:cNvPr id="3" name="Content Placeholder 2">
            <a:extLst>
              <a:ext uri="{FF2B5EF4-FFF2-40B4-BE49-F238E27FC236}">
                <a16:creationId xmlns:a16="http://schemas.microsoft.com/office/drawing/2014/main" id="{3B2EDE56-DE7D-122F-9050-591F8C01ACBA}"/>
              </a:ext>
            </a:extLst>
          </p:cNvPr>
          <p:cNvSpPr>
            <a:spLocks noGrp="1"/>
          </p:cNvSpPr>
          <p:nvPr>
            <p:ph idx="1"/>
          </p:nvPr>
        </p:nvSpPr>
        <p:spPr>
          <a:xfrm>
            <a:off x="6095999" y="882315"/>
            <a:ext cx="5254754" cy="5294647"/>
          </a:xfrm>
        </p:spPr>
        <p:txBody>
          <a:bodyPr>
            <a:normAutofit lnSpcReduction="10000"/>
          </a:bodyPr>
          <a:lstStyle/>
          <a:p>
            <a:r>
              <a:rPr lang="en-US" b="1" dirty="0"/>
              <a:t>c)	Interpersonal factors: </a:t>
            </a:r>
          </a:p>
          <a:p>
            <a:r>
              <a:rPr lang="en-US" dirty="0"/>
              <a:t>The buying center usually includes many participants who influence each other. </a:t>
            </a:r>
          </a:p>
          <a:p>
            <a:r>
              <a:rPr lang="en-US" dirty="0"/>
              <a:t>Participants may have influence in the buying decision because they control rewards and punishments, are well liked, have a special expertise or have special relationship with other important participants. </a:t>
            </a:r>
          </a:p>
          <a:p>
            <a:r>
              <a:rPr lang="en-US" dirty="0"/>
              <a:t>Interpersonal factors are often very subtle (not noticeable). </a:t>
            </a:r>
          </a:p>
        </p:txBody>
      </p:sp>
    </p:spTree>
    <p:extLst>
      <p:ext uri="{BB962C8B-B14F-4D97-AF65-F5344CB8AC3E}">
        <p14:creationId xmlns:p14="http://schemas.microsoft.com/office/powerpoint/2010/main" val="7814415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3117125-7E1F-CB40-2744-9FC742586662}"/>
              </a:ext>
            </a:extLst>
          </p:cNvPr>
          <p:cNvSpPr>
            <a:spLocks noGrp="1"/>
          </p:cNvSpPr>
          <p:nvPr>
            <p:ph type="title"/>
          </p:nvPr>
        </p:nvSpPr>
        <p:spPr>
          <a:xfrm>
            <a:off x="841246" y="673770"/>
            <a:ext cx="3644489" cy="2414488"/>
          </a:xfrm>
        </p:spPr>
        <p:txBody>
          <a:bodyPr anchor="t">
            <a:normAutofit/>
          </a:bodyPr>
          <a:lstStyle/>
          <a:p>
            <a:r>
              <a:rPr lang="en-US" sz="3400">
                <a:solidFill>
                  <a:srgbClr val="FFFFFF"/>
                </a:solidFill>
              </a:rPr>
              <a:t>Factors that influence Business buying decision process cont.</a:t>
            </a:r>
          </a:p>
        </p:txBody>
      </p:sp>
      <p:sp>
        <p:nvSpPr>
          <p:cNvPr id="3" name="Content Placeholder 2">
            <a:extLst>
              <a:ext uri="{FF2B5EF4-FFF2-40B4-BE49-F238E27FC236}">
                <a16:creationId xmlns:a16="http://schemas.microsoft.com/office/drawing/2014/main" id="{A15ED2D7-50FB-4C3D-6628-42A561EC0DA2}"/>
              </a:ext>
            </a:extLst>
          </p:cNvPr>
          <p:cNvSpPr>
            <a:spLocks noGrp="1"/>
          </p:cNvSpPr>
          <p:nvPr>
            <p:ph idx="1"/>
          </p:nvPr>
        </p:nvSpPr>
        <p:spPr>
          <a:xfrm>
            <a:off x="6095999" y="882315"/>
            <a:ext cx="5254754" cy="5294647"/>
          </a:xfrm>
        </p:spPr>
        <p:txBody>
          <a:bodyPr>
            <a:normAutofit fontScale="92500" lnSpcReduction="10000"/>
          </a:bodyPr>
          <a:lstStyle/>
          <a:p>
            <a:r>
              <a:rPr lang="en-US" sz="2200" b="1" dirty="0"/>
              <a:t>d)	Individual factors </a:t>
            </a:r>
          </a:p>
          <a:p>
            <a:r>
              <a:rPr lang="en-US" dirty="0"/>
              <a:t>Each participant in the business buying decision process brings in personal motives, perceptions, and preferences. </a:t>
            </a:r>
          </a:p>
          <a:p>
            <a:r>
              <a:rPr lang="en-US" dirty="0"/>
              <a:t>Individual factors affected by personal characteristics such as: age, income, education, professional identification, personality, and attitude towards risks.</a:t>
            </a:r>
          </a:p>
          <a:p>
            <a:r>
              <a:rPr lang="en-US" dirty="0"/>
              <a:t>Buyers have different buying styles </a:t>
            </a:r>
          </a:p>
          <a:p>
            <a:r>
              <a:rPr lang="en-US" dirty="0"/>
              <a:t>Individuals may develop personal friendships with suppliers</a:t>
            </a:r>
          </a:p>
        </p:txBody>
      </p:sp>
    </p:spTree>
    <p:extLst>
      <p:ext uri="{BB962C8B-B14F-4D97-AF65-F5344CB8AC3E}">
        <p14:creationId xmlns:p14="http://schemas.microsoft.com/office/powerpoint/2010/main" val="1015614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F40C51A-5801-2442-D0B3-4D3AD5498385}"/>
              </a:ext>
            </a:extLst>
          </p:cNvPr>
          <p:cNvSpPr>
            <a:spLocks noGrp="1"/>
          </p:cNvSpPr>
          <p:nvPr>
            <p:ph type="title"/>
          </p:nvPr>
        </p:nvSpPr>
        <p:spPr>
          <a:xfrm>
            <a:off x="841246" y="673770"/>
            <a:ext cx="3644489" cy="2414488"/>
          </a:xfrm>
        </p:spPr>
        <p:txBody>
          <a:bodyPr anchor="t">
            <a:normAutofit/>
          </a:bodyPr>
          <a:lstStyle/>
          <a:p>
            <a:r>
              <a:rPr lang="en-US" sz="3400">
                <a:solidFill>
                  <a:srgbClr val="FFFFFF"/>
                </a:solidFill>
              </a:rPr>
              <a:t>Factors that influence Business buying decision process cont.</a:t>
            </a:r>
          </a:p>
        </p:txBody>
      </p:sp>
      <p:sp>
        <p:nvSpPr>
          <p:cNvPr id="3" name="Content Placeholder 2">
            <a:extLst>
              <a:ext uri="{FF2B5EF4-FFF2-40B4-BE49-F238E27FC236}">
                <a16:creationId xmlns:a16="http://schemas.microsoft.com/office/drawing/2014/main" id="{4415C4B7-C612-E542-1EEE-049C06EC633D}"/>
              </a:ext>
            </a:extLst>
          </p:cNvPr>
          <p:cNvSpPr>
            <a:spLocks noGrp="1"/>
          </p:cNvSpPr>
          <p:nvPr>
            <p:ph idx="1"/>
          </p:nvPr>
        </p:nvSpPr>
        <p:spPr>
          <a:xfrm>
            <a:off x="6095999" y="882315"/>
            <a:ext cx="5254754" cy="5294647"/>
          </a:xfrm>
        </p:spPr>
        <p:txBody>
          <a:bodyPr>
            <a:normAutofit/>
          </a:bodyPr>
          <a:lstStyle/>
          <a:p>
            <a:r>
              <a:rPr lang="en-US" sz="2200" b="1" dirty="0"/>
              <a:t>e)	Relationship influences:  </a:t>
            </a:r>
          </a:p>
          <a:p>
            <a:r>
              <a:rPr lang="en-US" sz="2200" dirty="0"/>
              <a:t>Relationships develop between the focus organization and other stakeholders in the network which influences buying decisions.</a:t>
            </a:r>
          </a:p>
          <a:p>
            <a:r>
              <a:rPr lang="en-US" sz="2200" dirty="0"/>
              <a:t> If the relationship between organizations is trusting, mutually supportive and based upon a longer-term perspective (a relational structure) then the behavior of the buying center may be seen to be cooperative and constructive.</a:t>
            </a:r>
          </a:p>
          <a:p>
            <a:r>
              <a:rPr lang="en-US" sz="2200" dirty="0"/>
              <a:t>Switching cost are also significant in influencing purchase behavior. </a:t>
            </a:r>
          </a:p>
        </p:txBody>
      </p:sp>
    </p:spTree>
    <p:extLst>
      <p:ext uri="{BB962C8B-B14F-4D97-AF65-F5344CB8AC3E}">
        <p14:creationId xmlns:p14="http://schemas.microsoft.com/office/powerpoint/2010/main" val="35688241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38F704BE-837E-C57C-4BF5-8C8B60D2F5F7}"/>
              </a:ext>
            </a:extLst>
          </p:cNvPr>
          <p:cNvSpPr>
            <a:spLocks noGrp="1"/>
          </p:cNvSpPr>
          <p:nvPr>
            <p:ph type="title"/>
          </p:nvPr>
        </p:nvSpPr>
        <p:spPr>
          <a:xfrm>
            <a:off x="841246" y="673770"/>
            <a:ext cx="3644489" cy="2414488"/>
          </a:xfrm>
        </p:spPr>
        <p:txBody>
          <a:bodyPr anchor="t">
            <a:normAutofit/>
          </a:bodyPr>
          <a:lstStyle/>
          <a:p>
            <a:r>
              <a:rPr lang="en-US" sz="3000">
                <a:solidFill>
                  <a:srgbClr val="FFFFFF"/>
                </a:solidFill>
              </a:rPr>
              <a:t>Risk in organizational buying behavior and mitigation strategies</a:t>
            </a:r>
          </a:p>
        </p:txBody>
      </p:sp>
      <p:sp>
        <p:nvSpPr>
          <p:cNvPr id="3" name="Content Placeholder 2">
            <a:extLst>
              <a:ext uri="{FF2B5EF4-FFF2-40B4-BE49-F238E27FC236}">
                <a16:creationId xmlns:a16="http://schemas.microsoft.com/office/drawing/2014/main" id="{538FF421-D800-BDBF-7EB7-7281284A1683}"/>
              </a:ext>
            </a:extLst>
          </p:cNvPr>
          <p:cNvSpPr>
            <a:spLocks noGrp="1"/>
          </p:cNvSpPr>
          <p:nvPr>
            <p:ph idx="1"/>
          </p:nvPr>
        </p:nvSpPr>
        <p:spPr>
          <a:xfrm>
            <a:off x="6095999" y="882315"/>
            <a:ext cx="5254754" cy="5294647"/>
          </a:xfrm>
        </p:spPr>
        <p:txBody>
          <a:bodyPr>
            <a:normAutofit/>
          </a:bodyPr>
          <a:lstStyle/>
          <a:p>
            <a:r>
              <a:rPr lang="en-US" sz="2000" i="1" dirty="0"/>
              <a:t>Technical: </a:t>
            </a:r>
            <a:r>
              <a:rPr lang="en-US" sz="2000" dirty="0"/>
              <a:t>Will  the parts, equipment or product/service perform as expected?</a:t>
            </a:r>
          </a:p>
          <a:p>
            <a:r>
              <a:rPr lang="en-US" sz="2000" i="1" dirty="0"/>
              <a:t>Financial: </a:t>
            </a:r>
            <a:r>
              <a:rPr lang="en-US" sz="2000" dirty="0"/>
              <a:t>Does this represent value for money, could we have bought cheaper?</a:t>
            </a:r>
          </a:p>
          <a:p>
            <a:r>
              <a:rPr lang="en-US" sz="2000" i="1" dirty="0"/>
              <a:t>Delivery:</a:t>
            </a:r>
            <a:r>
              <a:rPr lang="en-US" sz="2000" dirty="0"/>
              <a:t> Will delivery be on time, complete and in good order? </a:t>
            </a:r>
          </a:p>
          <a:p>
            <a:r>
              <a:rPr lang="en-US" sz="2000" i="1" dirty="0"/>
              <a:t>Service: </a:t>
            </a:r>
            <a:r>
              <a:rPr lang="en-US" sz="2000" dirty="0"/>
              <a:t>Will the equipment be supported properly and within agreed time?</a:t>
            </a:r>
          </a:p>
          <a:p>
            <a:r>
              <a:rPr lang="en-US" sz="2000" i="1" dirty="0"/>
              <a:t>Personal</a:t>
            </a:r>
            <a:r>
              <a:rPr lang="en-US" sz="2000" dirty="0"/>
              <a:t>: Am I comfortable dealing with this organization?</a:t>
            </a:r>
          </a:p>
          <a:p>
            <a:r>
              <a:rPr lang="en-US" sz="2000" i="1" dirty="0"/>
              <a:t>Relationship: </a:t>
            </a:r>
            <a:r>
              <a:rPr lang="en-US" sz="2000" dirty="0"/>
              <a:t>To what extent is the long-term relationship with this organization likely to be jeopardized by this decision?</a:t>
            </a:r>
          </a:p>
          <a:p>
            <a:r>
              <a:rPr lang="en-US" sz="2000" i="1" dirty="0"/>
              <a:t>Professionalism: </a:t>
            </a:r>
            <a:r>
              <a:rPr lang="en-US" sz="2000" dirty="0"/>
              <a:t>How will this decision affect my professional standing in the eyes of others?</a:t>
            </a:r>
          </a:p>
          <a:p>
            <a:endParaRPr lang="en-US" sz="2000" dirty="0"/>
          </a:p>
        </p:txBody>
      </p:sp>
    </p:spTree>
    <p:extLst>
      <p:ext uri="{BB962C8B-B14F-4D97-AF65-F5344CB8AC3E}">
        <p14:creationId xmlns:p14="http://schemas.microsoft.com/office/powerpoint/2010/main" val="472854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8503F0BC-0A0D-B849-C700-66FFC22EA832}"/>
              </a:ext>
            </a:extLst>
          </p:cNvPr>
          <p:cNvSpPr>
            <a:spLocks noGrp="1"/>
          </p:cNvSpPr>
          <p:nvPr>
            <p:ph type="title"/>
          </p:nvPr>
        </p:nvSpPr>
        <p:spPr>
          <a:xfrm>
            <a:off x="841246" y="673770"/>
            <a:ext cx="3644489" cy="2414488"/>
          </a:xfrm>
        </p:spPr>
        <p:txBody>
          <a:bodyPr anchor="t">
            <a:normAutofit/>
          </a:bodyPr>
          <a:lstStyle/>
          <a:p>
            <a:r>
              <a:rPr lang="en-US" sz="5400" dirty="0">
                <a:solidFill>
                  <a:srgbClr val="FFFFFF"/>
                </a:solidFill>
              </a:rPr>
              <a:t>Risk mitigation strategies </a:t>
            </a:r>
          </a:p>
        </p:txBody>
      </p:sp>
      <p:sp>
        <p:nvSpPr>
          <p:cNvPr id="3" name="Content Placeholder 2">
            <a:extLst>
              <a:ext uri="{FF2B5EF4-FFF2-40B4-BE49-F238E27FC236}">
                <a16:creationId xmlns:a16="http://schemas.microsoft.com/office/drawing/2014/main" id="{9393CC18-BEE0-B5C1-0260-18D90655A91B}"/>
              </a:ext>
            </a:extLst>
          </p:cNvPr>
          <p:cNvSpPr>
            <a:spLocks noGrp="1"/>
          </p:cNvSpPr>
          <p:nvPr>
            <p:ph idx="1"/>
          </p:nvPr>
        </p:nvSpPr>
        <p:spPr>
          <a:xfrm>
            <a:off x="6095999" y="882315"/>
            <a:ext cx="5254754" cy="5294647"/>
          </a:xfrm>
        </p:spPr>
        <p:txBody>
          <a:bodyPr>
            <a:normAutofit/>
          </a:bodyPr>
          <a:lstStyle/>
          <a:p>
            <a:r>
              <a:rPr lang="en-US" sz="2200"/>
              <a:t>An increase in the size of the DMU and populated with members with higher authority and status.</a:t>
            </a:r>
          </a:p>
          <a:p>
            <a:r>
              <a:rPr lang="en-US" sz="2200"/>
              <a:t>An intensifying information searches.</a:t>
            </a:r>
          </a:p>
          <a:p>
            <a:r>
              <a:rPr lang="en-US" sz="2200"/>
              <a:t>DMU participants becoming more involved throughout the whole process.</a:t>
            </a:r>
          </a:p>
          <a:p>
            <a:r>
              <a:rPr lang="en-US" sz="2200"/>
              <a:t>Organizations who are known to and preferred by the DMU becoming more likely to win the contract.</a:t>
            </a:r>
          </a:p>
          <a:p>
            <a:endParaRPr lang="en-US" sz="2200"/>
          </a:p>
        </p:txBody>
      </p:sp>
    </p:spTree>
    <p:extLst>
      <p:ext uri="{BB962C8B-B14F-4D97-AF65-F5344CB8AC3E}">
        <p14:creationId xmlns:p14="http://schemas.microsoft.com/office/powerpoint/2010/main" val="39366780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D6CEA-7B4B-5F58-9215-09A8D1DBF64F}"/>
              </a:ext>
            </a:extLst>
          </p:cNvPr>
          <p:cNvSpPr>
            <a:spLocks noGrp="1"/>
          </p:cNvSpPr>
          <p:nvPr>
            <p:ph type="title"/>
          </p:nvPr>
        </p:nvSpPr>
        <p:spPr>
          <a:xfrm>
            <a:off x="5596501" y="489508"/>
            <a:ext cx="5754896" cy="1667569"/>
          </a:xfrm>
        </p:spPr>
        <p:txBody>
          <a:bodyPr anchor="b">
            <a:normAutofit/>
          </a:bodyPr>
          <a:lstStyle/>
          <a:p>
            <a:r>
              <a:rPr lang="en-US" sz="4000"/>
              <a:t>Conclusion </a:t>
            </a:r>
          </a:p>
        </p:txBody>
      </p:sp>
      <p:pic>
        <p:nvPicPr>
          <p:cNvPr id="7" name="Graphic 6" descr="Bitcoin">
            <a:extLst>
              <a:ext uri="{FF2B5EF4-FFF2-40B4-BE49-F238E27FC236}">
                <a16:creationId xmlns:a16="http://schemas.microsoft.com/office/drawing/2014/main" id="{D0293A28-79D1-0D68-7E75-21CF87E630A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6505D5CC-6777-88CD-C563-30D9322BCE84}"/>
              </a:ext>
            </a:extLst>
          </p:cNvPr>
          <p:cNvSpPr>
            <a:spLocks noGrp="1"/>
          </p:cNvSpPr>
          <p:nvPr>
            <p:ph idx="1"/>
          </p:nvPr>
        </p:nvSpPr>
        <p:spPr>
          <a:xfrm>
            <a:off x="5596502" y="2405894"/>
            <a:ext cx="5754896" cy="3197464"/>
          </a:xfrm>
        </p:spPr>
        <p:txBody>
          <a:bodyPr anchor="t">
            <a:normAutofit/>
          </a:bodyPr>
          <a:lstStyle/>
          <a:p>
            <a:r>
              <a:rPr lang="en-US" sz="2000" dirty="0"/>
              <a:t>In this lecture we have examined the business buying process</a:t>
            </a:r>
          </a:p>
          <a:p>
            <a:r>
              <a:rPr lang="en-US" sz="2000" dirty="0"/>
              <a:t>We have examined buying situation and their implication to business marketer</a:t>
            </a:r>
          </a:p>
          <a:p>
            <a:r>
              <a:rPr lang="en-US" sz="2000" dirty="0"/>
              <a:t>We have also looked at factors that influence organizational buying process as well as risk faced in organizational buying process</a:t>
            </a:r>
          </a:p>
          <a:p>
            <a:r>
              <a:rPr lang="en-US" sz="2000" dirty="0"/>
              <a:t>We have concluded by risk mitigation strategies</a:t>
            </a:r>
          </a:p>
        </p:txBody>
      </p:sp>
      <p:sp>
        <p:nvSpPr>
          <p:cNvPr id="23" name="Rectangle 22">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9996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E4EB29-86DA-604A-F73F-E6FA50EE3A06}"/>
              </a:ext>
            </a:extLst>
          </p:cNvPr>
          <p:cNvSpPr>
            <a:spLocks noGrp="1"/>
          </p:cNvSpPr>
          <p:nvPr>
            <p:ph type="title"/>
          </p:nvPr>
        </p:nvSpPr>
        <p:spPr>
          <a:xfrm>
            <a:off x="635000" y="640823"/>
            <a:ext cx="3418659" cy="5583148"/>
          </a:xfrm>
        </p:spPr>
        <p:txBody>
          <a:bodyPr anchor="ctr">
            <a:normAutofit/>
          </a:bodyPr>
          <a:lstStyle/>
          <a:p>
            <a:r>
              <a:rPr lang="en-US" sz="5400"/>
              <a:t>References </a:t>
            </a:r>
          </a:p>
        </p:txBody>
      </p:sp>
      <p:sp>
        <p:nvSpPr>
          <p:cNvPr id="3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7" name="Content Placeholder 2">
            <a:extLst>
              <a:ext uri="{FF2B5EF4-FFF2-40B4-BE49-F238E27FC236}">
                <a16:creationId xmlns:a16="http://schemas.microsoft.com/office/drawing/2014/main" id="{58B36C1E-D596-7305-F543-8D06A353617E}"/>
              </a:ext>
            </a:extLst>
          </p:cNvPr>
          <p:cNvGraphicFramePr>
            <a:graphicFrameLocks noGrp="1"/>
          </p:cNvGraphicFramePr>
          <p:nvPr>
            <p:ph idx="1"/>
            <p:extLst>
              <p:ext uri="{D42A27DB-BD31-4B8C-83A1-F6EECF244321}">
                <p14:modId xmlns:p14="http://schemas.microsoft.com/office/powerpoint/2010/main" val="23617075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3820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4EC016-9CDB-719A-5C9C-51A1DB2B1D5A}"/>
              </a:ext>
            </a:extLst>
          </p:cNvPr>
          <p:cNvSpPr>
            <a:spLocks noGrp="1"/>
          </p:cNvSpPr>
          <p:nvPr>
            <p:ph type="title"/>
          </p:nvPr>
        </p:nvSpPr>
        <p:spPr>
          <a:xfrm>
            <a:off x="635000" y="640823"/>
            <a:ext cx="3418659" cy="5583148"/>
          </a:xfrm>
        </p:spPr>
        <p:txBody>
          <a:bodyPr anchor="ctr">
            <a:normAutofit/>
          </a:bodyPr>
          <a:lstStyle/>
          <a:p>
            <a:r>
              <a:rPr lang="en-US" sz="5400"/>
              <a:t>References </a:t>
            </a:r>
          </a:p>
        </p:txBody>
      </p:sp>
      <p:sp>
        <p:nvSpPr>
          <p:cNvPr id="2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2" name="Content Placeholder 2">
            <a:extLst>
              <a:ext uri="{FF2B5EF4-FFF2-40B4-BE49-F238E27FC236}">
                <a16:creationId xmlns:a16="http://schemas.microsoft.com/office/drawing/2014/main" id="{CBE4E084-0973-0924-0C7E-6CD3287435BD}"/>
              </a:ext>
            </a:extLst>
          </p:cNvPr>
          <p:cNvGraphicFramePr>
            <a:graphicFrameLocks noGrp="1"/>
          </p:cNvGraphicFramePr>
          <p:nvPr>
            <p:ph idx="1"/>
            <p:extLst>
              <p:ext uri="{D42A27DB-BD31-4B8C-83A1-F6EECF244321}">
                <p14:modId xmlns:p14="http://schemas.microsoft.com/office/powerpoint/2010/main" val="4235949284"/>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96232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FC59A3AB-1A13-05C8-4853-15A028556516}"/>
              </a:ext>
            </a:extLst>
          </p:cNvPr>
          <p:cNvPicPr>
            <a:picLocks noChangeAspect="1"/>
          </p:cNvPicPr>
          <p:nvPr/>
        </p:nvPicPr>
        <p:blipFill rotWithShape="1">
          <a:blip r:embed="rId2"/>
          <a:srcRect t="11286" b="4445"/>
          <a:stretch/>
        </p:blipFill>
        <p:spPr>
          <a:xfrm>
            <a:off x="20" y="10"/>
            <a:ext cx="12191980" cy="6857990"/>
          </a:xfrm>
          <a:prstGeom prst="rect">
            <a:avLst/>
          </a:prstGeom>
        </p:spPr>
      </p:pic>
      <p:sp>
        <p:nvSpPr>
          <p:cNvPr id="25" name="Rectangle 2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2B7740D-3DF8-3905-CD8F-9E61378424BC}"/>
              </a:ext>
            </a:extLst>
          </p:cNvPr>
          <p:cNvSpPr>
            <a:spLocks noGrp="1"/>
          </p:cNvSpPr>
          <p:nvPr>
            <p:ph type="title"/>
          </p:nvPr>
        </p:nvSpPr>
        <p:spPr>
          <a:xfrm>
            <a:off x="838200" y="365125"/>
            <a:ext cx="10515600" cy="1325563"/>
          </a:xfrm>
        </p:spPr>
        <p:txBody>
          <a:bodyPr>
            <a:normAutofit/>
          </a:bodyPr>
          <a:lstStyle/>
          <a:p>
            <a:r>
              <a:rPr lang="en-US"/>
              <a:t>End </a:t>
            </a:r>
          </a:p>
        </p:txBody>
      </p:sp>
      <p:graphicFrame>
        <p:nvGraphicFramePr>
          <p:cNvPr id="20" name="Content Placeholder 2">
            <a:extLst>
              <a:ext uri="{FF2B5EF4-FFF2-40B4-BE49-F238E27FC236}">
                <a16:creationId xmlns:a16="http://schemas.microsoft.com/office/drawing/2014/main" id="{C548A13E-7048-EDAF-8756-553D6E5194B9}"/>
              </a:ext>
            </a:extLst>
          </p:cNvPr>
          <p:cNvGraphicFramePr/>
          <p:nvPr>
            <p:extLst>
              <p:ext uri="{D42A27DB-BD31-4B8C-83A1-F6EECF244321}">
                <p14:modId xmlns:p14="http://schemas.microsoft.com/office/powerpoint/2010/main" val="32849342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831973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1892</TotalTime>
  <Words>3382</Words>
  <Application>Microsoft Office PowerPoint</Application>
  <PresentationFormat>Widescreen</PresentationFormat>
  <Paragraphs>268</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 BUSINESS TO BUSINESS MARKETING LECTURE TWO BUSINESS BUYING PROCESS</vt:lpstr>
      <vt:lpstr>Welcome </vt:lpstr>
      <vt:lpstr>INTRODUCTION</vt:lpstr>
      <vt:lpstr>Definition of organizational buying</vt:lpstr>
      <vt:lpstr>Definition of organizational buying cont.</vt:lpstr>
      <vt:lpstr>A comparison of buying characteristics in organizational and consumer markets</vt:lpstr>
      <vt:lpstr>The buying center/decision making unit. </vt:lpstr>
      <vt:lpstr>Why organizations use a buying center</vt:lpstr>
      <vt:lpstr>Size of buying center</vt:lpstr>
      <vt:lpstr>Roles in Business center /Decision making unit. </vt:lpstr>
      <vt:lpstr>Merits and demerits of buying Centre.</vt:lpstr>
      <vt:lpstr>Models of business buying decision process</vt:lpstr>
      <vt:lpstr>BUYGRID MODEL</vt:lpstr>
      <vt:lpstr>Buying situation- new task </vt:lpstr>
      <vt:lpstr>Buying situation - Modified rebuy: </vt:lpstr>
      <vt:lpstr>Buying situation- straight rebuy</vt:lpstr>
      <vt:lpstr>Stages in Business buying process (GRID model) </vt:lpstr>
      <vt:lpstr> Stages in Business buying process (GRID model) 1. Need/problem recognition  </vt:lpstr>
      <vt:lpstr>Stages in Business buying process (GRID model) 2. General need description </vt:lpstr>
      <vt:lpstr>Stages in Business buying process (GRID model) 3. Product specification</vt:lpstr>
      <vt:lpstr>Stages in Business buying process (GRID model) 4. Supplier search</vt:lpstr>
      <vt:lpstr> Stages in Business buying process (GRID model) 5. Proposal solicitation </vt:lpstr>
      <vt:lpstr>Stages in Business buying process (GRID model) 6. Supplier selection </vt:lpstr>
      <vt:lpstr>Stages in Business buying process (GRID model) 7. Order routine specification </vt:lpstr>
      <vt:lpstr>Stages in Business buying process (GRID model) 8. Performance review</vt:lpstr>
      <vt:lpstr>Factors that influence Business buying decision process.</vt:lpstr>
      <vt:lpstr>Factors that influence Business buying decision process cont.</vt:lpstr>
      <vt:lpstr>Factors that influence Business buying decision process cont.</vt:lpstr>
      <vt:lpstr>Factors that influence Business buying decision process cont.</vt:lpstr>
      <vt:lpstr>Factors that influence Business buying decision process cont.</vt:lpstr>
      <vt:lpstr>Risk in organizational buying behavior and mitigation strategies</vt:lpstr>
      <vt:lpstr>Risk mitigation strategies </vt:lpstr>
      <vt:lpstr>Conclusion </vt:lpstr>
      <vt:lpstr>References </vt:lpstr>
      <vt:lpstr>References </vt:lpstr>
      <vt:lpstr>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Dr. John N. Kamau</cp:lastModifiedBy>
  <cp:revision>49</cp:revision>
  <dcterms:created xsi:type="dcterms:W3CDTF">2023-03-24T06:06:35Z</dcterms:created>
  <dcterms:modified xsi:type="dcterms:W3CDTF">2023-03-26T17:58:17Z</dcterms:modified>
</cp:coreProperties>
</file>