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8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7" r:id="rId33"/>
    <p:sldId id="286" r:id="rId34"/>
    <p:sldId id="28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A4FE1E-29C0-48C9-998C-ABE924F86EF0}"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182E3C5-2576-4276-9BA7-899FF24B07AE}">
      <dgm:prSet/>
      <dgm:spPr/>
      <dgm:t>
        <a:bodyPr/>
        <a:lstStyle/>
        <a:p>
          <a:r>
            <a:rPr lang="en-US"/>
            <a:t>1.	Problem definition/determination of information required</a:t>
          </a:r>
        </a:p>
      </dgm:t>
    </dgm:pt>
    <dgm:pt modelId="{B433645F-A6F8-46CD-A84F-2E10C6313AC9}" type="parTrans" cxnId="{217D832A-4921-466D-85CD-9F25518237E4}">
      <dgm:prSet/>
      <dgm:spPr/>
      <dgm:t>
        <a:bodyPr/>
        <a:lstStyle/>
        <a:p>
          <a:endParaRPr lang="en-US"/>
        </a:p>
      </dgm:t>
    </dgm:pt>
    <dgm:pt modelId="{DD27637D-06CB-4A10-B5E7-B033E8AA261D}" type="sibTrans" cxnId="{217D832A-4921-466D-85CD-9F25518237E4}">
      <dgm:prSet/>
      <dgm:spPr/>
      <dgm:t>
        <a:bodyPr/>
        <a:lstStyle/>
        <a:p>
          <a:endParaRPr lang="en-US"/>
        </a:p>
      </dgm:t>
    </dgm:pt>
    <dgm:pt modelId="{89E6FB32-2EA5-4D5D-A651-654CA70C7310}">
      <dgm:prSet/>
      <dgm:spPr/>
      <dgm:t>
        <a:bodyPr/>
        <a:lstStyle/>
        <a:p>
          <a:r>
            <a:rPr lang="en-US"/>
            <a:t>2.	Determine the information sources</a:t>
          </a:r>
        </a:p>
      </dgm:t>
    </dgm:pt>
    <dgm:pt modelId="{11C14E19-C117-4FFB-80EC-4CF55D2D0B6D}" type="parTrans" cxnId="{7C4CF841-8FB1-49F0-9FE1-B241D69195BD}">
      <dgm:prSet/>
      <dgm:spPr/>
      <dgm:t>
        <a:bodyPr/>
        <a:lstStyle/>
        <a:p>
          <a:endParaRPr lang="en-US"/>
        </a:p>
      </dgm:t>
    </dgm:pt>
    <dgm:pt modelId="{0CC3B2D7-AD4C-4CE6-9476-6FC16B8F097C}" type="sibTrans" cxnId="{7C4CF841-8FB1-49F0-9FE1-B241D69195BD}">
      <dgm:prSet/>
      <dgm:spPr/>
      <dgm:t>
        <a:bodyPr/>
        <a:lstStyle/>
        <a:p>
          <a:endParaRPr lang="en-US"/>
        </a:p>
      </dgm:t>
    </dgm:pt>
    <dgm:pt modelId="{99C1ED64-186E-41E9-AAD1-075677091E92}">
      <dgm:prSet/>
      <dgm:spPr/>
      <dgm:t>
        <a:bodyPr/>
        <a:lstStyle/>
        <a:p>
          <a:r>
            <a:rPr lang="en-US"/>
            <a:t>3.	Sampling design </a:t>
          </a:r>
        </a:p>
      </dgm:t>
    </dgm:pt>
    <dgm:pt modelId="{7D135447-BA63-4E1C-8900-7413DD7EF569}" type="parTrans" cxnId="{F3C5ADE1-584D-4018-904B-8983D6DA460A}">
      <dgm:prSet/>
      <dgm:spPr/>
      <dgm:t>
        <a:bodyPr/>
        <a:lstStyle/>
        <a:p>
          <a:endParaRPr lang="en-US"/>
        </a:p>
      </dgm:t>
    </dgm:pt>
    <dgm:pt modelId="{9EFDA7BA-6760-4B3B-922E-DFE65D20C689}" type="sibTrans" cxnId="{F3C5ADE1-584D-4018-904B-8983D6DA460A}">
      <dgm:prSet/>
      <dgm:spPr/>
      <dgm:t>
        <a:bodyPr/>
        <a:lstStyle/>
        <a:p>
          <a:endParaRPr lang="en-US"/>
        </a:p>
      </dgm:t>
    </dgm:pt>
    <dgm:pt modelId="{31D314D5-841B-4E56-9B5E-4F1C6D054556}">
      <dgm:prSet/>
      <dgm:spPr/>
      <dgm:t>
        <a:bodyPr/>
        <a:lstStyle/>
        <a:p>
          <a:r>
            <a:rPr lang="en-US"/>
            <a:t>4.	Data collection methods </a:t>
          </a:r>
        </a:p>
      </dgm:t>
    </dgm:pt>
    <dgm:pt modelId="{741617AB-31E6-4DE4-B8C7-273A023795B5}" type="parTrans" cxnId="{FB30EC95-C6A2-4302-B259-9E8268DCDF90}">
      <dgm:prSet/>
      <dgm:spPr/>
      <dgm:t>
        <a:bodyPr/>
        <a:lstStyle/>
        <a:p>
          <a:endParaRPr lang="en-US"/>
        </a:p>
      </dgm:t>
    </dgm:pt>
    <dgm:pt modelId="{C233CCA5-5B17-4CA0-8DB1-0B3B7F537704}" type="sibTrans" cxnId="{FB30EC95-C6A2-4302-B259-9E8268DCDF90}">
      <dgm:prSet/>
      <dgm:spPr/>
      <dgm:t>
        <a:bodyPr/>
        <a:lstStyle/>
        <a:p>
          <a:endParaRPr lang="en-US"/>
        </a:p>
      </dgm:t>
    </dgm:pt>
    <dgm:pt modelId="{9604A934-B201-49C2-B8F9-CA9E9C11A587}">
      <dgm:prSet/>
      <dgm:spPr/>
      <dgm:t>
        <a:bodyPr/>
        <a:lstStyle/>
        <a:p>
          <a:r>
            <a:rPr lang="en-US"/>
            <a:t>5.	Data analysis </a:t>
          </a:r>
        </a:p>
      </dgm:t>
    </dgm:pt>
    <dgm:pt modelId="{31BFBE05-6614-409E-BBE1-6273C71DA460}" type="parTrans" cxnId="{450BC592-40A2-4F11-8B72-D75D1E2D4FA2}">
      <dgm:prSet/>
      <dgm:spPr/>
      <dgm:t>
        <a:bodyPr/>
        <a:lstStyle/>
        <a:p>
          <a:endParaRPr lang="en-US"/>
        </a:p>
      </dgm:t>
    </dgm:pt>
    <dgm:pt modelId="{B19915BF-E7BD-4308-A695-B016C7B4EA19}" type="sibTrans" cxnId="{450BC592-40A2-4F11-8B72-D75D1E2D4FA2}">
      <dgm:prSet/>
      <dgm:spPr/>
      <dgm:t>
        <a:bodyPr/>
        <a:lstStyle/>
        <a:p>
          <a:endParaRPr lang="en-US"/>
        </a:p>
      </dgm:t>
    </dgm:pt>
    <dgm:pt modelId="{9EEEB322-202C-4E33-87AF-A48BA18384E8}">
      <dgm:prSet/>
      <dgm:spPr/>
      <dgm:t>
        <a:bodyPr/>
        <a:lstStyle/>
        <a:p>
          <a:r>
            <a:rPr lang="en-US"/>
            <a:t>6.	Reporting the findings</a:t>
          </a:r>
        </a:p>
      </dgm:t>
    </dgm:pt>
    <dgm:pt modelId="{FA30AB7E-DD16-488F-A49B-AB7CB42DEDA7}" type="parTrans" cxnId="{29E6B48B-E787-4E84-BBC4-012A339FBED2}">
      <dgm:prSet/>
      <dgm:spPr/>
      <dgm:t>
        <a:bodyPr/>
        <a:lstStyle/>
        <a:p>
          <a:endParaRPr lang="en-US"/>
        </a:p>
      </dgm:t>
    </dgm:pt>
    <dgm:pt modelId="{190B2C83-6DFC-4DFB-B231-E1CCA8DA806E}" type="sibTrans" cxnId="{29E6B48B-E787-4E84-BBC4-012A339FBED2}">
      <dgm:prSet/>
      <dgm:spPr/>
      <dgm:t>
        <a:bodyPr/>
        <a:lstStyle/>
        <a:p>
          <a:endParaRPr lang="en-US"/>
        </a:p>
      </dgm:t>
    </dgm:pt>
    <dgm:pt modelId="{3401108E-09D9-4416-8110-C801FCEFABE2}" type="pres">
      <dgm:prSet presAssocID="{D9A4FE1E-29C0-48C9-998C-ABE924F86EF0}" presName="vert0" presStyleCnt="0">
        <dgm:presLayoutVars>
          <dgm:dir/>
          <dgm:animOne val="branch"/>
          <dgm:animLvl val="lvl"/>
        </dgm:presLayoutVars>
      </dgm:prSet>
      <dgm:spPr/>
    </dgm:pt>
    <dgm:pt modelId="{E8698DD9-9E44-4AD7-A7F7-FB2C481B42D1}" type="pres">
      <dgm:prSet presAssocID="{C182E3C5-2576-4276-9BA7-899FF24B07AE}" presName="thickLine" presStyleLbl="alignNode1" presStyleIdx="0" presStyleCnt="6"/>
      <dgm:spPr/>
    </dgm:pt>
    <dgm:pt modelId="{13EC88FA-3203-4E0B-BE18-FCF1752425C0}" type="pres">
      <dgm:prSet presAssocID="{C182E3C5-2576-4276-9BA7-899FF24B07AE}" presName="horz1" presStyleCnt="0"/>
      <dgm:spPr/>
    </dgm:pt>
    <dgm:pt modelId="{4D2FE1F5-2CB3-4CDF-BCD1-6FC0CBBBADAE}" type="pres">
      <dgm:prSet presAssocID="{C182E3C5-2576-4276-9BA7-899FF24B07AE}" presName="tx1" presStyleLbl="revTx" presStyleIdx="0" presStyleCnt="6"/>
      <dgm:spPr/>
    </dgm:pt>
    <dgm:pt modelId="{D3F832A1-08D8-4768-AB9E-68065C8B445F}" type="pres">
      <dgm:prSet presAssocID="{C182E3C5-2576-4276-9BA7-899FF24B07AE}" presName="vert1" presStyleCnt="0"/>
      <dgm:spPr/>
    </dgm:pt>
    <dgm:pt modelId="{A1F6357D-82B0-4836-81CA-80379BC464F0}" type="pres">
      <dgm:prSet presAssocID="{89E6FB32-2EA5-4D5D-A651-654CA70C7310}" presName="thickLine" presStyleLbl="alignNode1" presStyleIdx="1" presStyleCnt="6"/>
      <dgm:spPr/>
    </dgm:pt>
    <dgm:pt modelId="{FA6E44EB-8618-4622-86A5-DD40D670BFEA}" type="pres">
      <dgm:prSet presAssocID="{89E6FB32-2EA5-4D5D-A651-654CA70C7310}" presName="horz1" presStyleCnt="0"/>
      <dgm:spPr/>
    </dgm:pt>
    <dgm:pt modelId="{ED293856-BF35-4235-8AB6-EC82074B0999}" type="pres">
      <dgm:prSet presAssocID="{89E6FB32-2EA5-4D5D-A651-654CA70C7310}" presName="tx1" presStyleLbl="revTx" presStyleIdx="1" presStyleCnt="6"/>
      <dgm:spPr/>
    </dgm:pt>
    <dgm:pt modelId="{EF4F71BC-25F5-4BF1-AEE1-0709B8057688}" type="pres">
      <dgm:prSet presAssocID="{89E6FB32-2EA5-4D5D-A651-654CA70C7310}" presName="vert1" presStyleCnt="0"/>
      <dgm:spPr/>
    </dgm:pt>
    <dgm:pt modelId="{EFFB5E09-C3A8-4FF1-98E5-775B08CF9C85}" type="pres">
      <dgm:prSet presAssocID="{99C1ED64-186E-41E9-AAD1-075677091E92}" presName="thickLine" presStyleLbl="alignNode1" presStyleIdx="2" presStyleCnt="6"/>
      <dgm:spPr/>
    </dgm:pt>
    <dgm:pt modelId="{60DC1ACE-8CE1-4AC1-A705-E5D58AE452D7}" type="pres">
      <dgm:prSet presAssocID="{99C1ED64-186E-41E9-AAD1-075677091E92}" presName="horz1" presStyleCnt="0"/>
      <dgm:spPr/>
    </dgm:pt>
    <dgm:pt modelId="{045269DA-6292-40FD-8557-D07748933ED1}" type="pres">
      <dgm:prSet presAssocID="{99C1ED64-186E-41E9-AAD1-075677091E92}" presName="tx1" presStyleLbl="revTx" presStyleIdx="2" presStyleCnt="6"/>
      <dgm:spPr/>
    </dgm:pt>
    <dgm:pt modelId="{FFD863F2-9DBA-4F04-9FFD-1F002FE6534E}" type="pres">
      <dgm:prSet presAssocID="{99C1ED64-186E-41E9-AAD1-075677091E92}" presName="vert1" presStyleCnt="0"/>
      <dgm:spPr/>
    </dgm:pt>
    <dgm:pt modelId="{45F0A19F-FE59-41F3-8429-23F95FC64066}" type="pres">
      <dgm:prSet presAssocID="{31D314D5-841B-4E56-9B5E-4F1C6D054556}" presName="thickLine" presStyleLbl="alignNode1" presStyleIdx="3" presStyleCnt="6"/>
      <dgm:spPr/>
    </dgm:pt>
    <dgm:pt modelId="{A2AA699C-5DD3-4C8E-B313-5A4D4646E195}" type="pres">
      <dgm:prSet presAssocID="{31D314D5-841B-4E56-9B5E-4F1C6D054556}" presName="horz1" presStyleCnt="0"/>
      <dgm:spPr/>
    </dgm:pt>
    <dgm:pt modelId="{89B72C74-876E-4D5E-B4B7-2297DF60701F}" type="pres">
      <dgm:prSet presAssocID="{31D314D5-841B-4E56-9B5E-4F1C6D054556}" presName="tx1" presStyleLbl="revTx" presStyleIdx="3" presStyleCnt="6"/>
      <dgm:spPr/>
    </dgm:pt>
    <dgm:pt modelId="{6A97D3C8-213D-41B8-AFC8-1F4E1D6A1FAC}" type="pres">
      <dgm:prSet presAssocID="{31D314D5-841B-4E56-9B5E-4F1C6D054556}" presName="vert1" presStyleCnt="0"/>
      <dgm:spPr/>
    </dgm:pt>
    <dgm:pt modelId="{8BF25840-FA5A-478F-B7DE-AD2B9F691CE8}" type="pres">
      <dgm:prSet presAssocID="{9604A934-B201-49C2-B8F9-CA9E9C11A587}" presName="thickLine" presStyleLbl="alignNode1" presStyleIdx="4" presStyleCnt="6"/>
      <dgm:spPr/>
    </dgm:pt>
    <dgm:pt modelId="{C0723EA5-727B-4D20-ADFE-52CBB29CFD41}" type="pres">
      <dgm:prSet presAssocID="{9604A934-B201-49C2-B8F9-CA9E9C11A587}" presName="horz1" presStyleCnt="0"/>
      <dgm:spPr/>
    </dgm:pt>
    <dgm:pt modelId="{9CC0FA04-B661-44A9-A9A6-2710CC30C73C}" type="pres">
      <dgm:prSet presAssocID="{9604A934-B201-49C2-B8F9-CA9E9C11A587}" presName="tx1" presStyleLbl="revTx" presStyleIdx="4" presStyleCnt="6"/>
      <dgm:spPr/>
    </dgm:pt>
    <dgm:pt modelId="{715709C9-43EE-437D-8A5E-7A5499A1140F}" type="pres">
      <dgm:prSet presAssocID="{9604A934-B201-49C2-B8F9-CA9E9C11A587}" presName="vert1" presStyleCnt="0"/>
      <dgm:spPr/>
    </dgm:pt>
    <dgm:pt modelId="{00418DB4-F6F6-4193-BE43-2918F87BD709}" type="pres">
      <dgm:prSet presAssocID="{9EEEB322-202C-4E33-87AF-A48BA18384E8}" presName="thickLine" presStyleLbl="alignNode1" presStyleIdx="5" presStyleCnt="6"/>
      <dgm:spPr/>
    </dgm:pt>
    <dgm:pt modelId="{E30FD055-7DA7-4046-A6F3-E088796DE346}" type="pres">
      <dgm:prSet presAssocID="{9EEEB322-202C-4E33-87AF-A48BA18384E8}" presName="horz1" presStyleCnt="0"/>
      <dgm:spPr/>
    </dgm:pt>
    <dgm:pt modelId="{30F158CB-738C-44E6-868E-E406E5FE10C5}" type="pres">
      <dgm:prSet presAssocID="{9EEEB322-202C-4E33-87AF-A48BA18384E8}" presName="tx1" presStyleLbl="revTx" presStyleIdx="5" presStyleCnt="6"/>
      <dgm:spPr/>
    </dgm:pt>
    <dgm:pt modelId="{3DC11579-E81B-4DBD-BDC3-F63C8FF3F492}" type="pres">
      <dgm:prSet presAssocID="{9EEEB322-202C-4E33-87AF-A48BA18384E8}" presName="vert1" presStyleCnt="0"/>
      <dgm:spPr/>
    </dgm:pt>
  </dgm:ptLst>
  <dgm:cxnLst>
    <dgm:cxn modelId="{29AF6610-50F9-49AF-9227-E1B8B79FA2A6}" type="presOf" srcId="{31D314D5-841B-4E56-9B5E-4F1C6D054556}" destId="{89B72C74-876E-4D5E-B4B7-2297DF60701F}" srcOrd="0" destOrd="0" presId="urn:microsoft.com/office/officeart/2008/layout/LinedList"/>
    <dgm:cxn modelId="{AFE61526-3796-41CA-9C8C-65F8681437EA}" type="presOf" srcId="{C182E3C5-2576-4276-9BA7-899FF24B07AE}" destId="{4D2FE1F5-2CB3-4CDF-BCD1-6FC0CBBBADAE}" srcOrd="0" destOrd="0" presId="urn:microsoft.com/office/officeart/2008/layout/LinedList"/>
    <dgm:cxn modelId="{217D832A-4921-466D-85CD-9F25518237E4}" srcId="{D9A4FE1E-29C0-48C9-998C-ABE924F86EF0}" destId="{C182E3C5-2576-4276-9BA7-899FF24B07AE}" srcOrd="0" destOrd="0" parTransId="{B433645F-A6F8-46CD-A84F-2E10C6313AC9}" sibTransId="{DD27637D-06CB-4A10-B5E7-B033E8AA261D}"/>
    <dgm:cxn modelId="{7C4CF841-8FB1-49F0-9FE1-B241D69195BD}" srcId="{D9A4FE1E-29C0-48C9-998C-ABE924F86EF0}" destId="{89E6FB32-2EA5-4D5D-A651-654CA70C7310}" srcOrd="1" destOrd="0" parTransId="{11C14E19-C117-4FFB-80EC-4CF55D2D0B6D}" sibTransId="{0CC3B2D7-AD4C-4CE6-9476-6FC16B8F097C}"/>
    <dgm:cxn modelId="{D8CAD964-210B-45C9-AFB0-FBD12FC9456D}" type="presOf" srcId="{D9A4FE1E-29C0-48C9-998C-ABE924F86EF0}" destId="{3401108E-09D9-4416-8110-C801FCEFABE2}" srcOrd="0" destOrd="0" presId="urn:microsoft.com/office/officeart/2008/layout/LinedList"/>
    <dgm:cxn modelId="{1BA41569-4E5F-4926-A611-E2E609E92BA1}" type="presOf" srcId="{89E6FB32-2EA5-4D5D-A651-654CA70C7310}" destId="{ED293856-BF35-4235-8AB6-EC82074B0999}" srcOrd="0" destOrd="0" presId="urn:microsoft.com/office/officeart/2008/layout/LinedList"/>
    <dgm:cxn modelId="{F68E7458-637E-4B65-95DA-68C8FE79B2FF}" type="presOf" srcId="{9EEEB322-202C-4E33-87AF-A48BA18384E8}" destId="{30F158CB-738C-44E6-868E-E406E5FE10C5}" srcOrd="0" destOrd="0" presId="urn:microsoft.com/office/officeart/2008/layout/LinedList"/>
    <dgm:cxn modelId="{29E6B48B-E787-4E84-BBC4-012A339FBED2}" srcId="{D9A4FE1E-29C0-48C9-998C-ABE924F86EF0}" destId="{9EEEB322-202C-4E33-87AF-A48BA18384E8}" srcOrd="5" destOrd="0" parTransId="{FA30AB7E-DD16-488F-A49B-AB7CB42DEDA7}" sibTransId="{190B2C83-6DFC-4DFB-B231-E1CCA8DA806E}"/>
    <dgm:cxn modelId="{450BC592-40A2-4F11-8B72-D75D1E2D4FA2}" srcId="{D9A4FE1E-29C0-48C9-998C-ABE924F86EF0}" destId="{9604A934-B201-49C2-B8F9-CA9E9C11A587}" srcOrd="4" destOrd="0" parTransId="{31BFBE05-6614-409E-BBE1-6273C71DA460}" sibTransId="{B19915BF-E7BD-4308-A695-B016C7B4EA19}"/>
    <dgm:cxn modelId="{FB30EC95-C6A2-4302-B259-9E8268DCDF90}" srcId="{D9A4FE1E-29C0-48C9-998C-ABE924F86EF0}" destId="{31D314D5-841B-4E56-9B5E-4F1C6D054556}" srcOrd="3" destOrd="0" parTransId="{741617AB-31E6-4DE4-B8C7-273A023795B5}" sibTransId="{C233CCA5-5B17-4CA0-8DB1-0B3B7F537704}"/>
    <dgm:cxn modelId="{33693DBB-93AC-4A3B-8225-8AFD47F19681}" type="presOf" srcId="{99C1ED64-186E-41E9-AAD1-075677091E92}" destId="{045269DA-6292-40FD-8557-D07748933ED1}" srcOrd="0" destOrd="0" presId="urn:microsoft.com/office/officeart/2008/layout/LinedList"/>
    <dgm:cxn modelId="{F3C5ADE1-584D-4018-904B-8983D6DA460A}" srcId="{D9A4FE1E-29C0-48C9-998C-ABE924F86EF0}" destId="{99C1ED64-186E-41E9-AAD1-075677091E92}" srcOrd="2" destOrd="0" parTransId="{7D135447-BA63-4E1C-8900-7413DD7EF569}" sibTransId="{9EFDA7BA-6760-4B3B-922E-DFE65D20C689}"/>
    <dgm:cxn modelId="{882E83FF-7327-4815-88DF-6E7C9D63C11E}" type="presOf" srcId="{9604A934-B201-49C2-B8F9-CA9E9C11A587}" destId="{9CC0FA04-B661-44A9-A9A6-2710CC30C73C}" srcOrd="0" destOrd="0" presId="urn:microsoft.com/office/officeart/2008/layout/LinedList"/>
    <dgm:cxn modelId="{6BA16BCD-835E-42F5-9980-3E976C629C86}" type="presParOf" srcId="{3401108E-09D9-4416-8110-C801FCEFABE2}" destId="{E8698DD9-9E44-4AD7-A7F7-FB2C481B42D1}" srcOrd="0" destOrd="0" presId="urn:microsoft.com/office/officeart/2008/layout/LinedList"/>
    <dgm:cxn modelId="{587D4046-9E7E-4431-9DF3-45C6EEB45CFE}" type="presParOf" srcId="{3401108E-09D9-4416-8110-C801FCEFABE2}" destId="{13EC88FA-3203-4E0B-BE18-FCF1752425C0}" srcOrd="1" destOrd="0" presId="urn:microsoft.com/office/officeart/2008/layout/LinedList"/>
    <dgm:cxn modelId="{61B79977-DB30-4027-A962-91A8F95F4671}" type="presParOf" srcId="{13EC88FA-3203-4E0B-BE18-FCF1752425C0}" destId="{4D2FE1F5-2CB3-4CDF-BCD1-6FC0CBBBADAE}" srcOrd="0" destOrd="0" presId="urn:microsoft.com/office/officeart/2008/layout/LinedList"/>
    <dgm:cxn modelId="{0CB1AD96-DCF5-4E28-94E0-FFF6FF96B1CC}" type="presParOf" srcId="{13EC88FA-3203-4E0B-BE18-FCF1752425C0}" destId="{D3F832A1-08D8-4768-AB9E-68065C8B445F}" srcOrd="1" destOrd="0" presId="urn:microsoft.com/office/officeart/2008/layout/LinedList"/>
    <dgm:cxn modelId="{DF6BC239-CDD9-4C97-9C10-466B7297E12A}" type="presParOf" srcId="{3401108E-09D9-4416-8110-C801FCEFABE2}" destId="{A1F6357D-82B0-4836-81CA-80379BC464F0}" srcOrd="2" destOrd="0" presId="urn:microsoft.com/office/officeart/2008/layout/LinedList"/>
    <dgm:cxn modelId="{968227AE-7748-41E7-844C-0BD715FD8C93}" type="presParOf" srcId="{3401108E-09D9-4416-8110-C801FCEFABE2}" destId="{FA6E44EB-8618-4622-86A5-DD40D670BFEA}" srcOrd="3" destOrd="0" presId="urn:microsoft.com/office/officeart/2008/layout/LinedList"/>
    <dgm:cxn modelId="{236AC781-3EFC-4545-B386-DF2BEFB4E744}" type="presParOf" srcId="{FA6E44EB-8618-4622-86A5-DD40D670BFEA}" destId="{ED293856-BF35-4235-8AB6-EC82074B0999}" srcOrd="0" destOrd="0" presId="urn:microsoft.com/office/officeart/2008/layout/LinedList"/>
    <dgm:cxn modelId="{462AFC9A-6CBD-4C4B-9059-B6B1A2229DD1}" type="presParOf" srcId="{FA6E44EB-8618-4622-86A5-DD40D670BFEA}" destId="{EF4F71BC-25F5-4BF1-AEE1-0709B8057688}" srcOrd="1" destOrd="0" presId="urn:microsoft.com/office/officeart/2008/layout/LinedList"/>
    <dgm:cxn modelId="{59EDFD33-809E-4A54-B14F-DB8DE6E73ED4}" type="presParOf" srcId="{3401108E-09D9-4416-8110-C801FCEFABE2}" destId="{EFFB5E09-C3A8-4FF1-98E5-775B08CF9C85}" srcOrd="4" destOrd="0" presId="urn:microsoft.com/office/officeart/2008/layout/LinedList"/>
    <dgm:cxn modelId="{C37B0CF9-B097-4B9B-B0A8-A738EBB77027}" type="presParOf" srcId="{3401108E-09D9-4416-8110-C801FCEFABE2}" destId="{60DC1ACE-8CE1-4AC1-A705-E5D58AE452D7}" srcOrd="5" destOrd="0" presId="urn:microsoft.com/office/officeart/2008/layout/LinedList"/>
    <dgm:cxn modelId="{7E4F679D-D3FC-439E-896A-255394B15800}" type="presParOf" srcId="{60DC1ACE-8CE1-4AC1-A705-E5D58AE452D7}" destId="{045269DA-6292-40FD-8557-D07748933ED1}" srcOrd="0" destOrd="0" presId="urn:microsoft.com/office/officeart/2008/layout/LinedList"/>
    <dgm:cxn modelId="{3E8CDB26-3944-49D6-A214-810A487D2130}" type="presParOf" srcId="{60DC1ACE-8CE1-4AC1-A705-E5D58AE452D7}" destId="{FFD863F2-9DBA-4F04-9FFD-1F002FE6534E}" srcOrd="1" destOrd="0" presId="urn:microsoft.com/office/officeart/2008/layout/LinedList"/>
    <dgm:cxn modelId="{8DE07426-FA3C-4C7A-A2DE-A37A3D402C27}" type="presParOf" srcId="{3401108E-09D9-4416-8110-C801FCEFABE2}" destId="{45F0A19F-FE59-41F3-8429-23F95FC64066}" srcOrd="6" destOrd="0" presId="urn:microsoft.com/office/officeart/2008/layout/LinedList"/>
    <dgm:cxn modelId="{D96173D8-451C-47F9-B74B-4C95A8D9E050}" type="presParOf" srcId="{3401108E-09D9-4416-8110-C801FCEFABE2}" destId="{A2AA699C-5DD3-4C8E-B313-5A4D4646E195}" srcOrd="7" destOrd="0" presId="urn:microsoft.com/office/officeart/2008/layout/LinedList"/>
    <dgm:cxn modelId="{0219FE71-32CD-4FEB-90E5-8C7C1CB7C2E5}" type="presParOf" srcId="{A2AA699C-5DD3-4C8E-B313-5A4D4646E195}" destId="{89B72C74-876E-4D5E-B4B7-2297DF60701F}" srcOrd="0" destOrd="0" presId="urn:microsoft.com/office/officeart/2008/layout/LinedList"/>
    <dgm:cxn modelId="{440FD2A0-E112-45D3-8C44-7EB008629778}" type="presParOf" srcId="{A2AA699C-5DD3-4C8E-B313-5A4D4646E195}" destId="{6A97D3C8-213D-41B8-AFC8-1F4E1D6A1FAC}" srcOrd="1" destOrd="0" presId="urn:microsoft.com/office/officeart/2008/layout/LinedList"/>
    <dgm:cxn modelId="{CFE6CED2-974E-4F83-84A6-853113D7E1C4}" type="presParOf" srcId="{3401108E-09D9-4416-8110-C801FCEFABE2}" destId="{8BF25840-FA5A-478F-B7DE-AD2B9F691CE8}" srcOrd="8" destOrd="0" presId="urn:microsoft.com/office/officeart/2008/layout/LinedList"/>
    <dgm:cxn modelId="{CC911F3A-D227-4186-82C5-AB00E088748D}" type="presParOf" srcId="{3401108E-09D9-4416-8110-C801FCEFABE2}" destId="{C0723EA5-727B-4D20-ADFE-52CBB29CFD41}" srcOrd="9" destOrd="0" presId="urn:microsoft.com/office/officeart/2008/layout/LinedList"/>
    <dgm:cxn modelId="{5210FD12-8CDC-441A-B006-D23FE1282BA5}" type="presParOf" srcId="{C0723EA5-727B-4D20-ADFE-52CBB29CFD41}" destId="{9CC0FA04-B661-44A9-A9A6-2710CC30C73C}" srcOrd="0" destOrd="0" presId="urn:microsoft.com/office/officeart/2008/layout/LinedList"/>
    <dgm:cxn modelId="{04D30A2A-3C32-4C98-9CED-85D05F9028FE}" type="presParOf" srcId="{C0723EA5-727B-4D20-ADFE-52CBB29CFD41}" destId="{715709C9-43EE-437D-8A5E-7A5499A1140F}" srcOrd="1" destOrd="0" presId="urn:microsoft.com/office/officeart/2008/layout/LinedList"/>
    <dgm:cxn modelId="{228EB964-77A3-4D21-BE08-C2350B0DC02B}" type="presParOf" srcId="{3401108E-09D9-4416-8110-C801FCEFABE2}" destId="{00418DB4-F6F6-4193-BE43-2918F87BD709}" srcOrd="10" destOrd="0" presId="urn:microsoft.com/office/officeart/2008/layout/LinedList"/>
    <dgm:cxn modelId="{A4A20C45-5E2F-497E-A8AB-71ED6CA9A7A5}" type="presParOf" srcId="{3401108E-09D9-4416-8110-C801FCEFABE2}" destId="{E30FD055-7DA7-4046-A6F3-E088796DE346}" srcOrd="11" destOrd="0" presId="urn:microsoft.com/office/officeart/2008/layout/LinedList"/>
    <dgm:cxn modelId="{A2FB0A27-3FDA-43F7-8330-FC3ED1ABB935}" type="presParOf" srcId="{E30FD055-7DA7-4046-A6F3-E088796DE346}" destId="{30F158CB-738C-44E6-868E-E406E5FE10C5}" srcOrd="0" destOrd="0" presId="urn:microsoft.com/office/officeart/2008/layout/LinedList"/>
    <dgm:cxn modelId="{B863D421-E94F-46F1-BCB3-01C0725999AB}" type="presParOf" srcId="{E30FD055-7DA7-4046-A6F3-E088796DE346}" destId="{3DC11579-E81B-4DBD-BDC3-F63C8FF3F49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D2A510-EBBF-4011-95C8-D2A823A33A45}"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5AFC71D3-E930-4ED4-8087-5F9B68C28D79}">
      <dgm:prSet/>
      <dgm:spPr/>
      <dgm:t>
        <a:bodyPr/>
        <a:lstStyle/>
        <a:p>
          <a:r>
            <a:rPr lang="en-US"/>
            <a:t>Determining market potential: </a:t>
          </a:r>
        </a:p>
      </dgm:t>
    </dgm:pt>
    <dgm:pt modelId="{80CB58F6-55F8-43AB-932C-713A735DBE34}" type="parTrans" cxnId="{37E0CD4E-DD2D-49F9-BEBC-355D731A0A6A}">
      <dgm:prSet/>
      <dgm:spPr/>
      <dgm:t>
        <a:bodyPr/>
        <a:lstStyle/>
        <a:p>
          <a:endParaRPr lang="en-US"/>
        </a:p>
      </dgm:t>
    </dgm:pt>
    <dgm:pt modelId="{D3620710-EF0C-4DAE-8EAC-DAD72FDBA0D0}" type="sibTrans" cxnId="{37E0CD4E-DD2D-49F9-BEBC-355D731A0A6A}">
      <dgm:prSet/>
      <dgm:spPr/>
      <dgm:t>
        <a:bodyPr/>
        <a:lstStyle/>
        <a:p>
          <a:endParaRPr lang="en-US"/>
        </a:p>
      </dgm:t>
    </dgm:pt>
    <dgm:pt modelId="{FD6149B1-A117-4F03-90D6-DD57F2156B76}">
      <dgm:prSet/>
      <dgm:spPr/>
      <dgm:t>
        <a:bodyPr/>
        <a:lstStyle/>
        <a:p>
          <a:r>
            <a:rPr lang="en-US"/>
            <a:t>Market share analysis.</a:t>
          </a:r>
        </a:p>
      </dgm:t>
    </dgm:pt>
    <dgm:pt modelId="{E4B48AB5-4009-4647-A0BC-D12D4890EF1F}" type="parTrans" cxnId="{9DC14201-0803-4093-AF7B-B8C7D49A977F}">
      <dgm:prSet/>
      <dgm:spPr/>
      <dgm:t>
        <a:bodyPr/>
        <a:lstStyle/>
        <a:p>
          <a:endParaRPr lang="en-US"/>
        </a:p>
      </dgm:t>
    </dgm:pt>
    <dgm:pt modelId="{6DBB17DF-C340-482C-B301-8C94336F7D0D}" type="sibTrans" cxnId="{9DC14201-0803-4093-AF7B-B8C7D49A977F}">
      <dgm:prSet/>
      <dgm:spPr/>
      <dgm:t>
        <a:bodyPr/>
        <a:lstStyle/>
        <a:p>
          <a:endParaRPr lang="en-US"/>
        </a:p>
      </dgm:t>
    </dgm:pt>
    <dgm:pt modelId="{071C1911-B602-4688-B569-B67C0158D270}">
      <dgm:prSet/>
      <dgm:spPr/>
      <dgm:t>
        <a:bodyPr/>
        <a:lstStyle/>
        <a:p>
          <a:r>
            <a:rPr lang="en-US"/>
            <a:t>Determining market characteristics</a:t>
          </a:r>
        </a:p>
      </dgm:t>
    </dgm:pt>
    <dgm:pt modelId="{D6E0CE9E-8DCC-4C10-938A-E3E0C256EEC5}" type="parTrans" cxnId="{E63E6A67-82F9-4133-AE04-1E0E2F2B37A0}">
      <dgm:prSet/>
      <dgm:spPr/>
      <dgm:t>
        <a:bodyPr/>
        <a:lstStyle/>
        <a:p>
          <a:endParaRPr lang="en-US"/>
        </a:p>
      </dgm:t>
    </dgm:pt>
    <dgm:pt modelId="{066E47ED-DC11-4B55-8AFF-CA06BE368E45}" type="sibTrans" cxnId="{E63E6A67-82F9-4133-AE04-1E0E2F2B37A0}">
      <dgm:prSet/>
      <dgm:spPr/>
      <dgm:t>
        <a:bodyPr/>
        <a:lstStyle/>
        <a:p>
          <a:endParaRPr lang="en-US"/>
        </a:p>
      </dgm:t>
    </dgm:pt>
    <dgm:pt modelId="{5A3CB41B-D714-4A3C-8FEC-AC72C12C67E2}">
      <dgm:prSet/>
      <dgm:spPr/>
      <dgm:t>
        <a:bodyPr/>
        <a:lstStyle/>
        <a:p>
          <a:r>
            <a:rPr lang="en-US"/>
            <a:t>Sales analysis</a:t>
          </a:r>
        </a:p>
      </dgm:t>
    </dgm:pt>
    <dgm:pt modelId="{A0F6CC54-17AA-433A-84D4-CD083BFE9C4A}" type="parTrans" cxnId="{6B5D2FC4-2A35-4D5A-856D-7236BEE572B0}">
      <dgm:prSet/>
      <dgm:spPr/>
      <dgm:t>
        <a:bodyPr/>
        <a:lstStyle/>
        <a:p>
          <a:endParaRPr lang="en-US"/>
        </a:p>
      </dgm:t>
    </dgm:pt>
    <dgm:pt modelId="{55421F03-959D-4A09-9F38-67870596C133}" type="sibTrans" cxnId="{6B5D2FC4-2A35-4D5A-856D-7236BEE572B0}">
      <dgm:prSet/>
      <dgm:spPr/>
      <dgm:t>
        <a:bodyPr/>
        <a:lstStyle/>
        <a:p>
          <a:endParaRPr lang="en-US"/>
        </a:p>
      </dgm:t>
    </dgm:pt>
    <dgm:pt modelId="{516E2896-D9BA-45C9-AE00-F1333A4253DD}">
      <dgm:prSet/>
      <dgm:spPr/>
      <dgm:t>
        <a:bodyPr/>
        <a:lstStyle/>
        <a:p>
          <a:r>
            <a:rPr lang="en-US"/>
            <a:t>Forecasting </a:t>
          </a:r>
        </a:p>
      </dgm:t>
    </dgm:pt>
    <dgm:pt modelId="{A58EF1AC-B2E8-4275-9069-89749587190A}" type="parTrans" cxnId="{834BC971-DDD7-4832-B54C-7CC0F4119159}">
      <dgm:prSet/>
      <dgm:spPr/>
      <dgm:t>
        <a:bodyPr/>
        <a:lstStyle/>
        <a:p>
          <a:endParaRPr lang="en-US"/>
        </a:p>
      </dgm:t>
    </dgm:pt>
    <dgm:pt modelId="{F747B80B-A943-48B5-9B0E-9161BAA2FBDA}" type="sibTrans" cxnId="{834BC971-DDD7-4832-B54C-7CC0F4119159}">
      <dgm:prSet/>
      <dgm:spPr/>
      <dgm:t>
        <a:bodyPr/>
        <a:lstStyle/>
        <a:p>
          <a:endParaRPr lang="en-US"/>
        </a:p>
      </dgm:t>
    </dgm:pt>
    <dgm:pt modelId="{1600E86B-0E2F-4CFC-9C0A-F695A2B48BD9}" type="pres">
      <dgm:prSet presAssocID="{E4D2A510-EBBF-4011-95C8-D2A823A33A45}" presName="vert0" presStyleCnt="0">
        <dgm:presLayoutVars>
          <dgm:dir/>
          <dgm:animOne val="branch"/>
          <dgm:animLvl val="lvl"/>
        </dgm:presLayoutVars>
      </dgm:prSet>
      <dgm:spPr/>
    </dgm:pt>
    <dgm:pt modelId="{08E007B4-E917-40C6-AFE1-48E974B5D683}" type="pres">
      <dgm:prSet presAssocID="{5AFC71D3-E930-4ED4-8087-5F9B68C28D79}" presName="thickLine" presStyleLbl="alignNode1" presStyleIdx="0" presStyleCnt="5"/>
      <dgm:spPr/>
    </dgm:pt>
    <dgm:pt modelId="{4DA0AEB2-A4B9-48B8-99E6-9AC1F3736E4C}" type="pres">
      <dgm:prSet presAssocID="{5AFC71D3-E930-4ED4-8087-5F9B68C28D79}" presName="horz1" presStyleCnt="0"/>
      <dgm:spPr/>
    </dgm:pt>
    <dgm:pt modelId="{B6D6EB83-8704-44AD-A3EA-BEE7DDE1E79B}" type="pres">
      <dgm:prSet presAssocID="{5AFC71D3-E930-4ED4-8087-5F9B68C28D79}" presName="tx1" presStyleLbl="revTx" presStyleIdx="0" presStyleCnt="5"/>
      <dgm:spPr/>
    </dgm:pt>
    <dgm:pt modelId="{D629C296-0E4C-4CF6-95AE-54BAA60CB016}" type="pres">
      <dgm:prSet presAssocID="{5AFC71D3-E930-4ED4-8087-5F9B68C28D79}" presName="vert1" presStyleCnt="0"/>
      <dgm:spPr/>
    </dgm:pt>
    <dgm:pt modelId="{7A874A30-91CC-4CC3-B323-378C2EDAADF2}" type="pres">
      <dgm:prSet presAssocID="{FD6149B1-A117-4F03-90D6-DD57F2156B76}" presName="thickLine" presStyleLbl="alignNode1" presStyleIdx="1" presStyleCnt="5"/>
      <dgm:spPr/>
    </dgm:pt>
    <dgm:pt modelId="{EB2263CE-A882-429C-A694-20F974FA1BCC}" type="pres">
      <dgm:prSet presAssocID="{FD6149B1-A117-4F03-90D6-DD57F2156B76}" presName="horz1" presStyleCnt="0"/>
      <dgm:spPr/>
    </dgm:pt>
    <dgm:pt modelId="{EF0B5390-D4F1-4FCB-8C3B-070F48CB28DA}" type="pres">
      <dgm:prSet presAssocID="{FD6149B1-A117-4F03-90D6-DD57F2156B76}" presName="tx1" presStyleLbl="revTx" presStyleIdx="1" presStyleCnt="5"/>
      <dgm:spPr/>
    </dgm:pt>
    <dgm:pt modelId="{18CD5274-7E61-4AD0-9C82-EE75D23A60A7}" type="pres">
      <dgm:prSet presAssocID="{FD6149B1-A117-4F03-90D6-DD57F2156B76}" presName="vert1" presStyleCnt="0"/>
      <dgm:spPr/>
    </dgm:pt>
    <dgm:pt modelId="{3BDA9523-C59B-438A-970A-4EF10B0A8E0A}" type="pres">
      <dgm:prSet presAssocID="{071C1911-B602-4688-B569-B67C0158D270}" presName="thickLine" presStyleLbl="alignNode1" presStyleIdx="2" presStyleCnt="5"/>
      <dgm:spPr/>
    </dgm:pt>
    <dgm:pt modelId="{DFFF288D-369B-47CD-8FC6-C8A2AA9F1E6D}" type="pres">
      <dgm:prSet presAssocID="{071C1911-B602-4688-B569-B67C0158D270}" presName="horz1" presStyleCnt="0"/>
      <dgm:spPr/>
    </dgm:pt>
    <dgm:pt modelId="{46057339-57ED-4EFD-AECB-9613A213E745}" type="pres">
      <dgm:prSet presAssocID="{071C1911-B602-4688-B569-B67C0158D270}" presName="tx1" presStyleLbl="revTx" presStyleIdx="2" presStyleCnt="5"/>
      <dgm:spPr/>
    </dgm:pt>
    <dgm:pt modelId="{2A54A5DC-2A17-4705-BC21-31C0D6210CD4}" type="pres">
      <dgm:prSet presAssocID="{071C1911-B602-4688-B569-B67C0158D270}" presName="vert1" presStyleCnt="0"/>
      <dgm:spPr/>
    </dgm:pt>
    <dgm:pt modelId="{94531FFE-1EE1-4762-95DA-8C7BBECC4516}" type="pres">
      <dgm:prSet presAssocID="{5A3CB41B-D714-4A3C-8FEC-AC72C12C67E2}" presName="thickLine" presStyleLbl="alignNode1" presStyleIdx="3" presStyleCnt="5"/>
      <dgm:spPr/>
    </dgm:pt>
    <dgm:pt modelId="{655C94BC-99A5-4BD3-B408-DDFD06EC6A08}" type="pres">
      <dgm:prSet presAssocID="{5A3CB41B-D714-4A3C-8FEC-AC72C12C67E2}" presName="horz1" presStyleCnt="0"/>
      <dgm:spPr/>
    </dgm:pt>
    <dgm:pt modelId="{B038AADC-3B5F-44C6-99BD-4C8DE54FFD74}" type="pres">
      <dgm:prSet presAssocID="{5A3CB41B-D714-4A3C-8FEC-AC72C12C67E2}" presName="tx1" presStyleLbl="revTx" presStyleIdx="3" presStyleCnt="5"/>
      <dgm:spPr/>
    </dgm:pt>
    <dgm:pt modelId="{064FF4C2-F37E-4B33-B454-FFB7AE16EEAD}" type="pres">
      <dgm:prSet presAssocID="{5A3CB41B-D714-4A3C-8FEC-AC72C12C67E2}" presName="vert1" presStyleCnt="0"/>
      <dgm:spPr/>
    </dgm:pt>
    <dgm:pt modelId="{6DC3CB63-CA78-43C8-AE56-2478AA41EA3E}" type="pres">
      <dgm:prSet presAssocID="{516E2896-D9BA-45C9-AE00-F1333A4253DD}" presName="thickLine" presStyleLbl="alignNode1" presStyleIdx="4" presStyleCnt="5"/>
      <dgm:spPr/>
    </dgm:pt>
    <dgm:pt modelId="{F8C21A7C-0CC8-4DBC-8BF8-25E5E635C697}" type="pres">
      <dgm:prSet presAssocID="{516E2896-D9BA-45C9-AE00-F1333A4253DD}" presName="horz1" presStyleCnt="0"/>
      <dgm:spPr/>
    </dgm:pt>
    <dgm:pt modelId="{246DF331-7778-466D-9065-5A8D3E0B2693}" type="pres">
      <dgm:prSet presAssocID="{516E2896-D9BA-45C9-AE00-F1333A4253DD}" presName="tx1" presStyleLbl="revTx" presStyleIdx="4" presStyleCnt="5"/>
      <dgm:spPr/>
    </dgm:pt>
    <dgm:pt modelId="{2FE1D07F-1C52-46E0-92C2-D20E9C7B5AC1}" type="pres">
      <dgm:prSet presAssocID="{516E2896-D9BA-45C9-AE00-F1333A4253DD}" presName="vert1" presStyleCnt="0"/>
      <dgm:spPr/>
    </dgm:pt>
  </dgm:ptLst>
  <dgm:cxnLst>
    <dgm:cxn modelId="{9DC14201-0803-4093-AF7B-B8C7D49A977F}" srcId="{E4D2A510-EBBF-4011-95C8-D2A823A33A45}" destId="{FD6149B1-A117-4F03-90D6-DD57F2156B76}" srcOrd="1" destOrd="0" parTransId="{E4B48AB5-4009-4647-A0BC-D12D4890EF1F}" sibTransId="{6DBB17DF-C340-482C-B301-8C94336F7D0D}"/>
    <dgm:cxn modelId="{DC9F2914-F615-4A75-9B45-64859C7DB673}" type="presOf" srcId="{516E2896-D9BA-45C9-AE00-F1333A4253DD}" destId="{246DF331-7778-466D-9065-5A8D3E0B2693}" srcOrd="0" destOrd="0" presId="urn:microsoft.com/office/officeart/2008/layout/LinedList"/>
    <dgm:cxn modelId="{E63E6A67-82F9-4133-AE04-1E0E2F2B37A0}" srcId="{E4D2A510-EBBF-4011-95C8-D2A823A33A45}" destId="{071C1911-B602-4688-B569-B67C0158D270}" srcOrd="2" destOrd="0" parTransId="{D6E0CE9E-8DCC-4C10-938A-E3E0C256EEC5}" sibTransId="{066E47ED-DC11-4B55-8AFF-CA06BE368E45}"/>
    <dgm:cxn modelId="{D8ED2F48-8AC2-4B4E-B5FE-33E00BE4084A}" type="presOf" srcId="{FD6149B1-A117-4F03-90D6-DD57F2156B76}" destId="{EF0B5390-D4F1-4FCB-8C3B-070F48CB28DA}" srcOrd="0" destOrd="0" presId="urn:microsoft.com/office/officeart/2008/layout/LinedList"/>
    <dgm:cxn modelId="{37E0CD4E-DD2D-49F9-BEBC-355D731A0A6A}" srcId="{E4D2A510-EBBF-4011-95C8-D2A823A33A45}" destId="{5AFC71D3-E930-4ED4-8087-5F9B68C28D79}" srcOrd="0" destOrd="0" parTransId="{80CB58F6-55F8-43AB-932C-713A735DBE34}" sibTransId="{D3620710-EF0C-4DAE-8EAC-DAD72FDBA0D0}"/>
    <dgm:cxn modelId="{834BC971-DDD7-4832-B54C-7CC0F4119159}" srcId="{E4D2A510-EBBF-4011-95C8-D2A823A33A45}" destId="{516E2896-D9BA-45C9-AE00-F1333A4253DD}" srcOrd="4" destOrd="0" parTransId="{A58EF1AC-B2E8-4275-9069-89749587190A}" sibTransId="{F747B80B-A943-48B5-9B0E-9161BAA2FBDA}"/>
    <dgm:cxn modelId="{30617893-4B1B-4FE9-9AC0-1A1D6213DF45}" type="presOf" srcId="{5A3CB41B-D714-4A3C-8FEC-AC72C12C67E2}" destId="{B038AADC-3B5F-44C6-99BD-4C8DE54FFD74}" srcOrd="0" destOrd="0" presId="urn:microsoft.com/office/officeart/2008/layout/LinedList"/>
    <dgm:cxn modelId="{81CEACC1-C43B-48DF-BEF9-DCE3018E1F10}" type="presOf" srcId="{E4D2A510-EBBF-4011-95C8-D2A823A33A45}" destId="{1600E86B-0E2F-4CFC-9C0A-F695A2B48BD9}" srcOrd="0" destOrd="0" presId="urn:microsoft.com/office/officeart/2008/layout/LinedList"/>
    <dgm:cxn modelId="{6B5D2FC4-2A35-4D5A-856D-7236BEE572B0}" srcId="{E4D2A510-EBBF-4011-95C8-D2A823A33A45}" destId="{5A3CB41B-D714-4A3C-8FEC-AC72C12C67E2}" srcOrd="3" destOrd="0" parTransId="{A0F6CC54-17AA-433A-84D4-CD083BFE9C4A}" sibTransId="{55421F03-959D-4A09-9F38-67870596C133}"/>
    <dgm:cxn modelId="{499BEFC6-505C-4827-AC9D-977DCAAD14FB}" type="presOf" srcId="{071C1911-B602-4688-B569-B67C0158D270}" destId="{46057339-57ED-4EFD-AECB-9613A213E745}" srcOrd="0" destOrd="0" presId="urn:microsoft.com/office/officeart/2008/layout/LinedList"/>
    <dgm:cxn modelId="{FB4B83C9-E9AF-4D54-9829-C11F9AB45FC1}" type="presOf" srcId="{5AFC71D3-E930-4ED4-8087-5F9B68C28D79}" destId="{B6D6EB83-8704-44AD-A3EA-BEE7DDE1E79B}" srcOrd="0" destOrd="0" presId="urn:microsoft.com/office/officeart/2008/layout/LinedList"/>
    <dgm:cxn modelId="{B10DF754-DA9D-468F-B41A-CF569D3CAEC1}" type="presParOf" srcId="{1600E86B-0E2F-4CFC-9C0A-F695A2B48BD9}" destId="{08E007B4-E917-40C6-AFE1-48E974B5D683}" srcOrd="0" destOrd="0" presId="urn:microsoft.com/office/officeart/2008/layout/LinedList"/>
    <dgm:cxn modelId="{56FA9F38-90AB-4268-9A83-0F1149C393E2}" type="presParOf" srcId="{1600E86B-0E2F-4CFC-9C0A-F695A2B48BD9}" destId="{4DA0AEB2-A4B9-48B8-99E6-9AC1F3736E4C}" srcOrd="1" destOrd="0" presId="urn:microsoft.com/office/officeart/2008/layout/LinedList"/>
    <dgm:cxn modelId="{18633015-9401-429E-B181-11E53DE33618}" type="presParOf" srcId="{4DA0AEB2-A4B9-48B8-99E6-9AC1F3736E4C}" destId="{B6D6EB83-8704-44AD-A3EA-BEE7DDE1E79B}" srcOrd="0" destOrd="0" presId="urn:microsoft.com/office/officeart/2008/layout/LinedList"/>
    <dgm:cxn modelId="{67136E50-BAB3-438A-8300-A28B0DE42E4D}" type="presParOf" srcId="{4DA0AEB2-A4B9-48B8-99E6-9AC1F3736E4C}" destId="{D629C296-0E4C-4CF6-95AE-54BAA60CB016}" srcOrd="1" destOrd="0" presId="urn:microsoft.com/office/officeart/2008/layout/LinedList"/>
    <dgm:cxn modelId="{E176243C-3657-4C7D-805B-80D37697F800}" type="presParOf" srcId="{1600E86B-0E2F-4CFC-9C0A-F695A2B48BD9}" destId="{7A874A30-91CC-4CC3-B323-378C2EDAADF2}" srcOrd="2" destOrd="0" presId="urn:microsoft.com/office/officeart/2008/layout/LinedList"/>
    <dgm:cxn modelId="{DB32223C-2E9F-4674-AB95-07D45422DB38}" type="presParOf" srcId="{1600E86B-0E2F-4CFC-9C0A-F695A2B48BD9}" destId="{EB2263CE-A882-429C-A694-20F974FA1BCC}" srcOrd="3" destOrd="0" presId="urn:microsoft.com/office/officeart/2008/layout/LinedList"/>
    <dgm:cxn modelId="{9119AAC2-04F0-4389-A33F-3E034C36C208}" type="presParOf" srcId="{EB2263CE-A882-429C-A694-20F974FA1BCC}" destId="{EF0B5390-D4F1-4FCB-8C3B-070F48CB28DA}" srcOrd="0" destOrd="0" presId="urn:microsoft.com/office/officeart/2008/layout/LinedList"/>
    <dgm:cxn modelId="{C480E365-B388-4E15-AD36-0781B0D7BD70}" type="presParOf" srcId="{EB2263CE-A882-429C-A694-20F974FA1BCC}" destId="{18CD5274-7E61-4AD0-9C82-EE75D23A60A7}" srcOrd="1" destOrd="0" presId="urn:microsoft.com/office/officeart/2008/layout/LinedList"/>
    <dgm:cxn modelId="{F8389C4F-A1E0-4AC2-B3A1-A6B42ED1D20B}" type="presParOf" srcId="{1600E86B-0E2F-4CFC-9C0A-F695A2B48BD9}" destId="{3BDA9523-C59B-438A-970A-4EF10B0A8E0A}" srcOrd="4" destOrd="0" presId="urn:microsoft.com/office/officeart/2008/layout/LinedList"/>
    <dgm:cxn modelId="{ED42E012-89AA-43B0-AFDF-EAE049813D94}" type="presParOf" srcId="{1600E86B-0E2F-4CFC-9C0A-F695A2B48BD9}" destId="{DFFF288D-369B-47CD-8FC6-C8A2AA9F1E6D}" srcOrd="5" destOrd="0" presId="urn:microsoft.com/office/officeart/2008/layout/LinedList"/>
    <dgm:cxn modelId="{F1D387D4-8047-4C35-AF5E-EFD01279EDA9}" type="presParOf" srcId="{DFFF288D-369B-47CD-8FC6-C8A2AA9F1E6D}" destId="{46057339-57ED-4EFD-AECB-9613A213E745}" srcOrd="0" destOrd="0" presId="urn:microsoft.com/office/officeart/2008/layout/LinedList"/>
    <dgm:cxn modelId="{1CF99178-44E3-4658-B1C7-C1CA8FE28A7A}" type="presParOf" srcId="{DFFF288D-369B-47CD-8FC6-C8A2AA9F1E6D}" destId="{2A54A5DC-2A17-4705-BC21-31C0D6210CD4}" srcOrd="1" destOrd="0" presId="urn:microsoft.com/office/officeart/2008/layout/LinedList"/>
    <dgm:cxn modelId="{D88B5F16-BE08-431F-9297-9A0425B9DA86}" type="presParOf" srcId="{1600E86B-0E2F-4CFC-9C0A-F695A2B48BD9}" destId="{94531FFE-1EE1-4762-95DA-8C7BBECC4516}" srcOrd="6" destOrd="0" presId="urn:microsoft.com/office/officeart/2008/layout/LinedList"/>
    <dgm:cxn modelId="{77EE6DC3-A704-40FC-B2B5-F74FBDE83C5D}" type="presParOf" srcId="{1600E86B-0E2F-4CFC-9C0A-F695A2B48BD9}" destId="{655C94BC-99A5-4BD3-B408-DDFD06EC6A08}" srcOrd="7" destOrd="0" presId="urn:microsoft.com/office/officeart/2008/layout/LinedList"/>
    <dgm:cxn modelId="{2A3AFA88-5C8A-4BC7-B9E6-128067F73596}" type="presParOf" srcId="{655C94BC-99A5-4BD3-B408-DDFD06EC6A08}" destId="{B038AADC-3B5F-44C6-99BD-4C8DE54FFD74}" srcOrd="0" destOrd="0" presId="urn:microsoft.com/office/officeart/2008/layout/LinedList"/>
    <dgm:cxn modelId="{2F6C6A8F-741F-4D1B-8F3F-131F5CD38F22}" type="presParOf" srcId="{655C94BC-99A5-4BD3-B408-DDFD06EC6A08}" destId="{064FF4C2-F37E-4B33-B454-FFB7AE16EEAD}" srcOrd="1" destOrd="0" presId="urn:microsoft.com/office/officeart/2008/layout/LinedList"/>
    <dgm:cxn modelId="{4C68848F-1C53-4A92-AC2C-D281F6A83C18}" type="presParOf" srcId="{1600E86B-0E2F-4CFC-9C0A-F695A2B48BD9}" destId="{6DC3CB63-CA78-43C8-AE56-2478AA41EA3E}" srcOrd="8" destOrd="0" presId="urn:microsoft.com/office/officeart/2008/layout/LinedList"/>
    <dgm:cxn modelId="{84FDB680-DB4B-47EC-85A4-0472A17AEDBE}" type="presParOf" srcId="{1600E86B-0E2F-4CFC-9C0A-F695A2B48BD9}" destId="{F8C21A7C-0CC8-4DBC-8BF8-25E5E635C697}" srcOrd="9" destOrd="0" presId="urn:microsoft.com/office/officeart/2008/layout/LinedList"/>
    <dgm:cxn modelId="{C21B37D6-FB0F-4417-9F9B-7F734AD94D39}" type="presParOf" srcId="{F8C21A7C-0CC8-4DBC-8BF8-25E5E635C697}" destId="{246DF331-7778-466D-9065-5A8D3E0B2693}" srcOrd="0" destOrd="0" presId="urn:microsoft.com/office/officeart/2008/layout/LinedList"/>
    <dgm:cxn modelId="{976D0E9A-03D2-4528-9EB1-D8DCCEBA9B0F}" type="presParOf" srcId="{F8C21A7C-0CC8-4DBC-8BF8-25E5E635C697}" destId="{2FE1D07F-1C52-46E0-92C2-D20E9C7B5AC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618610-DB51-4CAA-9593-22435F6A3FDF}"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D5A6B1F7-DBD4-4CEC-883B-F1DD6E8ED0EB}">
      <dgm:prSet/>
      <dgm:spPr/>
      <dgm:t>
        <a:bodyPr/>
        <a:lstStyle/>
        <a:p>
          <a:r>
            <a:rPr lang="en-US"/>
            <a:t>End</a:t>
          </a:r>
        </a:p>
      </dgm:t>
    </dgm:pt>
    <dgm:pt modelId="{444F1639-249E-4AEF-95EC-BFB3E7F6CFD3}" type="parTrans" cxnId="{9E8E9E2F-3515-4238-8715-C1EAE6AB01A5}">
      <dgm:prSet/>
      <dgm:spPr/>
      <dgm:t>
        <a:bodyPr/>
        <a:lstStyle/>
        <a:p>
          <a:endParaRPr lang="en-US"/>
        </a:p>
      </dgm:t>
    </dgm:pt>
    <dgm:pt modelId="{F0C332CD-32F7-409E-9634-A1EF720A0D31}" type="sibTrans" cxnId="{9E8E9E2F-3515-4238-8715-C1EAE6AB01A5}">
      <dgm:prSet/>
      <dgm:spPr/>
      <dgm:t>
        <a:bodyPr/>
        <a:lstStyle/>
        <a:p>
          <a:endParaRPr lang="en-US"/>
        </a:p>
      </dgm:t>
    </dgm:pt>
    <dgm:pt modelId="{BEB8E495-1A2D-43EE-AA1A-580975E0AADC}">
      <dgm:prSet/>
      <dgm:spPr/>
      <dgm:t>
        <a:bodyPr/>
        <a:lstStyle/>
        <a:p>
          <a:r>
            <a:rPr lang="en-US"/>
            <a:t>Thank you </a:t>
          </a:r>
        </a:p>
      </dgm:t>
    </dgm:pt>
    <dgm:pt modelId="{46B07CFA-45C7-4CAB-BF60-7099D311E148}" type="parTrans" cxnId="{94A482DE-2E6A-4152-8FA2-144FC8655730}">
      <dgm:prSet/>
      <dgm:spPr/>
      <dgm:t>
        <a:bodyPr/>
        <a:lstStyle/>
        <a:p>
          <a:endParaRPr lang="en-US"/>
        </a:p>
      </dgm:t>
    </dgm:pt>
    <dgm:pt modelId="{FDA36A46-415A-40FF-9F36-6BBC9AFD6220}" type="sibTrans" cxnId="{94A482DE-2E6A-4152-8FA2-144FC8655730}">
      <dgm:prSet/>
      <dgm:spPr/>
      <dgm:t>
        <a:bodyPr/>
        <a:lstStyle/>
        <a:p>
          <a:endParaRPr lang="en-US"/>
        </a:p>
      </dgm:t>
    </dgm:pt>
    <dgm:pt modelId="{958AAE64-4D36-47B8-BE2F-7B2C97FD8B67}">
      <dgm:prSet/>
      <dgm:spPr/>
      <dgm:t>
        <a:bodyPr/>
        <a:lstStyle/>
        <a:p>
          <a:r>
            <a:rPr lang="en-US"/>
            <a:t>See you in the next class on business marketing segmentation </a:t>
          </a:r>
        </a:p>
      </dgm:t>
    </dgm:pt>
    <dgm:pt modelId="{06876824-0607-40C7-8569-783F7696C860}" type="parTrans" cxnId="{216F05E8-3F6E-49C3-9124-D1E63C735FE3}">
      <dgm:prSet/>
      <dgm:spPr/>
      <dgm:t>
        <a:bodyPr/>
        <a:lstStyle/>
        <a:p>
          <a:endParaRPr lang="en-US"/>
        </a:p>
      </dgm:t>
    </dgm:pt>
    <dgm:pt modelId="{7661174E-9D0E-4C86-96FF-7614AB7BA507}" type="sibTrans" cxnId="{216F05E8-3F6E-49C3-9124-D1E63C735FE3}">
      <dgm:prSet/>
      <dgm:spPr/>
      <dgm:t>
        <a:bodyPr/>
        <a:lstStyle/>
        <a:p>
          <a:endParaRPr lang="en-US"/>
        </a:p>
      </dgm:t>
    </dgm:pt>
    <dgm:pt modelId="{C8F3A286-4258-4476-87CB-AC702AE0A387}" type="pres">
      <dgm:prSet presAssocID="{AE618610-DB51-4CAA-9593-22435F6A3FDF}" presName="diagram" presStyleCnt="0">
        <dgm:presLayoutVars>
          <dgm:dir/>
          <dgm:resizeHandles val="exact"/>
        </dgm:presLayoutVars>
      </dgm:prSet>
      <dgm:spPr/>
    </dgm:pt>
    <dgm:pt modelId="{4768B9B4-0742-4231-824F-682D374A3CF5}" type="pres">
      <dgm:prSet presAssocID="{D5A6B1F7-DBD4-4CEC-883B-F1DD6E8ED0EB}" presName="node" presStyleLbl="node1" presStyleIdx="0" presStyleCnt="3">
        <dgm:presLayoutVars>
          <dgm:bulletEnabled val="1"/>
        </dgm:presLayoutVars>
      </dgm:prSet>
      <dgm:spPr/>
    </dgm:pt>
    <dgm:pt modelId="{B9D21FDD-525B-4D4A-B67D-B096A3CE4322}" type="pres">
      <dgm:prSet presAssocID="{F0C332CD-32F7-409E-9634-A1EF720A0D31}" presName="sibTrans" presStyleCnt="0"/>
      <dgm:spPr/>
    </dgm:pt>
    <dgm:pt modelId="{88087CF6-A19A-4FB4-BDD5-4A663FB05A78}" type="pres">
      <dgm:prSet presAssocID="{BEB8E495-1A2D-43EE-AA1A-580975E0AADC}" presName="node" presStyleLbl="node1" presStyleIdx="1" presStyleCnt="3">
        <dgm:presLayoutVars>
          <dgm:bulletEnabled val="1"/>
        </dgm:presLayoutVars>
      </dgm:prSet>
      <dgm:spPr/>
    </dgm:pt>
    <dgm:pt modelId="{9E5B020A-6C8D-48D8-8A3D-86F591994247}" type="pres">
      <dgm:prSet presAssocID="{FDA36A46-415A-40FF-9F36-6BBC9AFD6220}" presName="sibTrans" presStyleCnt="0"/>
      <dgm:spPr/>
    </dgm:pt>
    <dgm:pt modelId="{D74889B3-B2D2-47B5-A8F1-C7DD38C9F3ED}" type="pres">
      <dgm:prSet presAssocID="{958AAE64-4D36-47B8-BE2F-7B2C97FD8B67}" presName="node" presStyleLbl="node1" presStyleIdx="2" presStyleCnt="3">
        <dgm:presLayoutVars>
          <dgm:bulletEnabled val="1"/>
        </dgm:presLayoutVars>
      </dgm:prSet>
      <dgm:spPr/>
    </dgm:pt>
  </dgm:ptLst>
  <dgm:cxnLst>
    <dgm:cxn modelId="{9E8E9E2F-3515-4238-8715-C1EAE6AB01A5}" srcId="{AE618610-DB51-4CAA-9593-22435F6A3FDF}" destId="{D5A6B1F7-DBD4-4CEC-883B-F1DD6E8ED0EB}" srcOrd="0" destOrd="0" parTransId="{444F1639-249E-4AEF-95EC-BFB3E7F6CFD3}" sibTransId="{F0C332CD-32F7-409E-9634-A1EF720A0D31}"/>
    <dgm:cxn modelId="{A964B2A2-F65E-4A37-99A8-6F9E67037DE8}" type="presOf" srcId="{958AAE64-4D36-47B8-BE2F-7B2C97FD8B67}" destId="{D74889B3-B2D2-47B5-A8F1-C7DD38C9F3ED}" srcOrd="0" destOrd="0" presId="urn:microsoft.com/office/officeart/2005/8/layout/default"/>
    <dgm:cxn modelId="{0674AAA9-DBAD-47AB-9775-54DB35F602A8}" type="presOf" srcId="{D5A6B1F7-DBD4-4CEC-883B-F1DD6E8ED0EB}" destId="{4768B9B4-0742-4231-824F-682D374A3CF5}" srcOrd="0" destOrd="0" presId="urn:microsoft.com/office/officeart/2005/8/layout/default"/>
    <dgm:cxn modelId="{F718E8BE-AC1A-4DE8-8C18-51B2BAA06E5F}" type="presOf" srcId="{AE618610-DB51-4CAA-9593-22435F6A3FDF}" destId="{C8F3A286-4258-4476-87CB-AC702AE0A387}" srcOrd="0" destOrd="0" presId="urn:microsoft.com/office/officeart/2005/8/layout/default"/>
    <dgm:cxn modelId="{B487BACC-EDF0-4D5A-BB2E-93DCDA3306E7}" type="presOf" srcId="{BEB8E495-1A2D-43EE-AA1A-580975E0AADC}" destId="{88087CF6-A19A-4FB4-BDD5-4A663FB05A78}" srcOrd="0" destOrd="0" presId="urn:microsoft.com/office/officeart/2005/8/layout/default"/>
    <dgm:cxn modelId="{94A482DE-2E6A-4152-8FA2-144FC8655730}" srcId="{AE618610-DB51-4CAA-9593-22435F6A3FDF}" destId="{BEB8E495-1A2D-43EE-AA1A-580975E0AADC}" srcOrd="1" destOrd="0" parTransId="{46B07CFA-45C7-4CAB-BF60-7099D311E148}" sibTransId="{FDA36A46-415A-40FF-9F36-6BBC9AFD6220}"/>
    <dgm:cxn modelId="{216F05E8-3F6E-49C3-9124-D1E63C735FE3}" srcId="{AE618610-DB51-4CAA-9593-22435F6A3FDF}" destId="{958AAE64-4D36-47B8-BE2F-7B2C97FD8B67}" srcOrd="2" destOrd="0" parTransId="{06876824-0607-40C7-8569-783F7696C860}" sibTransId="{7661174E-9D0E-4C86-96FF-7614AB7BA507}"/>
    <dgm:cxn modelId="{1636D7DD-8005-430A-A027-9A2CC477882B}" type="presParOf" srcId="{C8F3A286-4258-4476-87CB-AC702AE0A387}" destId="{4768B9B4-0742-4231-824F-682D374A3CF5}" srcOrd="0" destOrd="0" presId="urn:microsoft.com/office/officeart/2005/8/layout/default"/>
    <dgm:cxn modelId="{C4CA3457-8F64-416C-B457-8F49B7585538}" type="presParOf" srcId="{C8F3A286-4258-4476-87CB-AC702AE0A387}" destId="{B9D21FDD-525B-4D4A-B67D-B096A3CE4322}" srcOrd="1" destOrd="0" presId="urn:microsoft.com/office/officeart/2005/8/layout/default"/>
    <dgm:cxn modelId="{A7261658-07AB-495D-9477-C2D0484A6000}" type="presParOf" srcId="{C8F3A286-4258-4476-87CB-AC702AE0A387}" destId="{88087CF6-A19A-4FB4-BDD5-4A663FB05A78}" srcOrd="2" destOrd="0" presId="urn:microsoft.com/office/officeart/2005/8/layout/default"/>
    <dgm:cxn modelId="{8B52A505-1B3B-455F-BFFF-5FBEEC07F6CF}" type="presParOf" srcId="{C8F3A286-4258-4476-87CB-AC702AE0A387}" destId="{9E5B020A-6C8D-48D8-8A3D-86F591994247}" srcOrd="3" destOrd="0" presId="urn:microsoft.com/office/officeart/2005/8/layout/default"/>
    <dgm:cxn modelId="{B7A52B73-DD08-4508-BCD5-5FE14F97B323}" type="presParOf" srcId="{C8F3A286-4258-4476-87CB-AC702AE0A387}" destId="{D74889B3-B2D2-47B5-A8F1-C7DD38C9F3ED}"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98DD9-9E44-4AD7-A7F7-FB2C481B42D1}">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2FE1F5-2CB3-4CDF-BCD1-6FC0CBBBADAE}">
      <dsp:nvSpPr>
        <dsp:cNvPr id="0" name=""/>
        <dsp:cNvSpPr/>
      </dsp:nvSpPr>
      <dsp:spPr>
        <a:xfrm>
          <a:off x="0" y="2703"/>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1.	Problem definition/determination of information required</a:t>
          </a:r>
        </a:p>
      </dsp:txBody>
      <dsp:txXfrm>
        <a:off x="0" y="2703"/>
        <a:ext cx="6900512" cy="921789"/>
      </dsp:txXfrm>
    </dsp:sp>
    <dsp:sp modelId="{A1F6357D-82B0-4836-81CA-80379BC464F0}">
      <dsp:nvSpPr>
        <dsp:cNvPr id="0" name=""/>
        <dsp:cNvSpPr/>
      </dsp:nvSpPr>
      <dsp:spPr>
        <a:xfrm>
          <a:off x="0" y="924492"/>
          <a:ext cx="6900512"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293856-BF35-4235-8AB6-EC82074B0999}">
      <dsp:nvSpPr>
        <dsp:cNvPr id="0" name=""/>
        <dsp:cNvSpPr/>
      </dsp:nvSpPr>
      <dsp:spPr>
        <a:xfrm>
          <a:off x="0" y="924492"/>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2.	Determine the information sources</a:t>
          </a:r>
        </a:p>
      </dsp:txBody>
      <dsp:txXfrm>
        <a:off x="0" y="924492"/>
        <a:ext cx="6900512" cy="921789"/>
      </dsp:txXfrm>
    </dsp:sp>
    <dsp:sp modelId="{EFFB5E09-C3A8-4FF1-98E5-775B08CF9C85}">
      <dsp:nvSpPr>
        <dsp:cNvPr id="0" name=""/>
        <dsp:cNvSpPr/>
      </dsp:nvSpPr>
      <dsp:spPr>
        <a:xfrm>
          <a:off x="0" y="1846281"/>
          <a:ext cx="6900512"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5269DA-6292-40FD-8557-D07748933ED1}">
      <dsp:nvSpPr>
        <dsp:cNvPr id="0" name=""/>
        <dsp:cNvSpPr/>
      </dsp:nvSpPr>
      <dsp:spPr>
        <a:xfrm>
          <a:off x="0" y="1846281"/>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3.	Sampling design </a:t>
          </a:r>
        </a:p>
      </dsp:txBody>
      <dsp:txXfrm>
        <a:off x="0" y="1846281"/>
        <a:ext cx="6900512" cy="921789"/>
      </dsp:txXfrm>
    </dsp:sp>
    <dsp:sp modelId="{45F0A19F-FE59-41F3-8429-23F95FC64066}">
      <dsp:nvSpPr>
        <dsp:cNvPr id="0" name=""/>
        <dsp:cNvSpPr/>
      </dsp:nvSpPr>
      <dsp:spPr>
        <a:xfrm>
          <a:off x="0" y="2768070"/>
          <a:ext cx="6900512"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B72C74-876E-4D5E-B4B7-2297DF60701F}">
      <dsp:nvSpPr>
        <dsp:cNvPr id="0" name=""/>
        <dsp:cNvSpPr/>
      </dsp:nvSpPr>
      <dsp:spPr>
        <a:xfrm>
          <a:off x="0" y="2768070"/>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4.	Data collection methods </a:t>
          </a:r>
        </a:p>
      </dsp:txBody>
      <dsp:txXfrm>
        <a:off x="0" y="2768070"/>
        <a:ext cx="6900512" cy="921789"/>
      </dsp:txXfrm>
    </dsp:sp>
    <dsp:sp modelId="{8BF25840-FA5A-478F-B7DE-AD2B9F691CE8}">
      <dsp:nvSpPr>
        <dsp:cNvPr id="0" name=""/>
        <dsp:cNvSpPr/>
      </dsp:nvSpPr>
      <dsp:spPr>
        <a:xfrm>
          <a:off x="0" y="3689859"/>
          <a:ext cx="6900512"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C0FA04-B661-44A9-A9A6-2710CC30C73C}">
      <dsp:nvSpPr>
        <dsp:cNvPr id="0" name=""/>
        <dsp:cNvSpPr/>
      </dsp:nvSpPr>
      <dsp:spPr>
        <a:xfrm>
          <a:off x="0" y="3689859"/>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5.	Data analysis </a:t>
          </a:r>
        </a:p>
      </dsp:txBody>
      <dsp:txXfrm>
        <a:off x="0" y="3689859"/>
        <a:ext cx="6900512" cy="921789"/>
      </dsp:txXfrm>
    </dsp:sp>
    <dsp:sp modelId="{00418DB4-F6F6-4193-BE43-2918F87BD709}">
      <dsp:nvSpPr>
        <dsp:cNvPr id="0" name=""/>
        <dsp:cNvSpPr/>
      </dsp:nvSpPr>
      <dsp:spPr>
        <a:xfrm>
          <a:off x="0" y="4611648"/>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F158CB-738C-44E6-868E-E406E5FE10C5}">
      <dsp:nvSpPr>
        <dsp:cNvPr id="0" name=""/>
        <dsp:cNvSpPr/>
      </dsp:nvSpPr>
      <dsp:spPr>
        <a:xfrm>
          <a:off x="0" y="4611648"/>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6.	Reporting the findings</a:t>
          </a:r>
        </a:p>
      </dsp:txBody>
      <dsp:txXfrm>
        <a:off x="0" y="4611648"/>
        <a:ext cx="6900512" cy="921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E007B4-E917-40C6-AFE1-48E974B5D683}">
      <dsp:nvSpPr>
        <dsp:cNvPr id="0" name=""/>
        <dsp:cNvSpPr/>
      </dsp:nvSpPr>
      <dsp:spPr>
        <a:xfrm>
          <a:off x="0" y="67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D6EB83-8704-44AD-A3EA-BEE7DDE1E79B}">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Determining market potential: </a:t>
          </a:r>
        </a:p>
      </dsp:txBody>
      <dsp:txXfrm>
        <a:off x="0" y="675"/>
        <a:ext cx="6900512" cy="1106957"/>
      </dsp:txXfrm>
    </dsp:sp>
    <dsp:sp modelId="{7A874A30-91CC-4CC3-B323-378C2EDAADF2}">
      <dsp:nvSpPr>
        <dsp:cNvPr id="0" name=""/>
        <dsp:cNvSpPr/>
      </dsp:nvSpPr>
      <dsp:spPr>
        <a:xfrm>
          <a:off x="0" y="110763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0B5390-D4F1-4FCB-8C3B-070F48CB28DA}">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Market share analysis.</a:t>
          </a:r>
        </a:p>
      </dsp:txBody>
      <dsp:txXfrm>
        <a:off x="0" y="1107633"/>
        <a:ext cx="6900512" cy="1106957"/>
      </dsp:txXfrm>
    </dsp:sp>
    <dsp:sp modelId="{3BDA9523-C59B-438A-970A-4EF10B0A8E0A}">
      <dsp:nvSpPr>
        <dsp:cNvPr id="0" name=""/>
        <dsp:cNvSpPr/>
      </dsp:nvSpPr>
      <dsp:spPr>
        <a:xfrm>
          <a:off x="0" y="22145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057339-57ED-4EFD-AECB-9613A213E745}">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Determining market characteristics</a:t>
          </a:r>
        </a:p>
      </dsp:txBody>
      <dsp:txXfrm>
        <a:off x="0" y="2214591"/>
        <a:ext cx="6900512" cy="1106957"/>
      </dsp:txXfrm>
    </dsp:sp>
    <dsp:sp modelId="{94531FFE-1EE1-4762-95DA-8C7BBECC4516}">
      <dsp:nvSpPr>
        <dsp:cNvPr id="0" name=""/>
        <dsp:cNvSpPr/>
      </dsp:nvSpPr>
      <dsp:spPr>
        <a:xfrm>
          <a:off x="0" y="332154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38AADC-3B5F-44C6-99BD-4C8DE54FFD74}">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Sales analysis</a:t>
          </a:r>
        </a:p>
      </dsp:txBody>
      <dsp:txXfrm>
        <a:off x="0" y="3321549"/>
        <a:ext cx="6900512" cy="1106957"/>
      </dsp:txXfrm>
    </dsp:sp>
    <dsp:sp modelId="{6DC3CB63-CA78-43C8-AE56-2478AA41EA3E}">
      <dsp:nvSpPr>
        <dsp:cNvPr id="0" name=""/>
        <dsp:cNvSpPr/>
      </dsp:nvSpPr>
      <dsp:spPr>
        <a:xfrm>
          <a:off x="0" y="4428507"/>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6DF331-7778-466D-9065-5A8D3E0B2693}">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Forecasting </a:t>
          </a:r>
        </a:p>
      </dsp:txBody>
      <dsp:txXfrm>
        <a:off x="0" y="4428507"/>
        <a:ext cx="6900512" cy="11069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68B9B4-0742-4231-824F-682D374A3CF5}">
      <dsp:nvSpPr>
        <dsp:cNvPr id="0" name=""/>
        <dsp:cNvSpPr/>
      </dsp:nvSpPr>
      <dsp:spPr>
        <a:xfrm>
          <a:off x="0" y="988600"/>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End</a:t>
          </a:r>
        </a:p>
      </dsp:txBody>
      <dsp:txXfrm>
        <a:off x="0" y="988600"/>
        <a:ext cx="3286125" cy="1971675"/>
      </dsp:txXfrm>
    </dsp:sp>
    <dsp:sp modelId="{88087CF6-A19A-4FB4-BDD5-4A663FB05A78}">
      <dsp:nvSpPr>
        <dsp:cNvPr id="0" name=""/>
        <dsp:cNvSpPr/>
      </dsp:nvSpPr>
      <dsp:spPr>
        <a:xfrm>
          <a:off x="3614737" y="988600"/>
          <a:ext cx="3286125" cy="1971675"/>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Thank you </a:t>
          </a:r>
        </a:p>
      </dsp:txBody>
      <dsp:txXfrm>
        <a:off x="3614737" y="988600"/>
        <a:ext cx="3286125" cy="1971675"/>
      </dsp:txXfrm>
    </dsp:sp>
    <dsp:sp modelId="{D74889B3-B2D2-47B5-A8F1-C7DD38C9F3ED}">
      <dsp:nvSpPr>
        <dsp:cNvPr id="0" name=""/>
        <dsp:cNvSpPr/>
      </dsp:nvSpPr>
      <dsp:spPr>
        <a:xfrm>
          <a:off x="7229475" y="988600"/>
          <a:ext cx="3286125" cy="1971675"/>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See you in the next class on business marketing segmentation </a:t>
          </a:r>
        </a:p>
      </dsp:txBody>
      <dsp:txXfrm>
        <a:off x="7229475" y="988600"/>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2175D-B1E9-0C3F-E12C-FBB349B98A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EAE0A40-1DA5-75A5-EC35-44EC6F0F46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848442A-6ED5-B89D-6A65-A16AA0968CC9}"/>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5" name="Footer Placeholder 4">
            <a:extLst>
              <a:ext uri="{FF2B5EF4-FFF2-40B4-BE49-F238E27FC236}">
                <a16:creationId xmlns:a16="http://schemas.microsoft.com/office/drawing/2014/main" id="{1C1E806F-7731-F31F-5D47-C7339DB99E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81D14E-E6EF-D934-9CC1-3C3580E3D5EB}"/>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2975474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55A5E-0F74-C048-48E1-2FD8E8010F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4D5205-17D6-E827-9FA8-886CF02B75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BC4ECA3-FF17-2258-A085-D86DA492773B}"/>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5" name="Footer Placeholder 4">
            <a:extLst>
              <a:ext uri="{FF2B5EF4-FFF2-40B4-BE49-F238E27FC236}">
                <a16:creationId xmlns:a16="http://schemas.microsoft.com/office/drawing/2014/main" id="{80A23EDD-A8D5-5212-B481-9B622B17A3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B78D7D-2FA7-2583-B271-A4F620022288}"/>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3074617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7733E-306C-5124-1F61-E12A8421D4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7F5E1E6-8892-EF6E-008C-045008695D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B94FE3F-7F59-54B6-85AE-6619B4252422}"/>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5" name="Footer Placeholder 4">
            <a:extLst>
              <a:ext uri="{FF2B5EF4-FFF2-40B4-BE49-F238E27FC236}">
                <a16:creationId xmlns:a16="http://schemas.microsoft.com/office/drawing/2014/main" id="{FCB0611F-4B7A-8D8A-40C1-62FF8D15B5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1A9425-888D-4408-70EC-97D3FDA89008}"/>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286985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81959-9663-6BDE-84AC-76B6EACBF9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373CBF-098E-D578-458D-4A028CFD61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32D1C0D-1A46-8A60-1F44-699C8438336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66DAC5-110E-A3C6-FF43-7A6BDFC8319E}"/>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6" name="Footer Placeholder 5">
            <a:extLst>
              <a:ext uri="{FF2B5EF4-FFF2-40B4-BE49-F238E27FC236}">
                <a16:creationId xmlns:a16="http://schemas.microsoft.com/office/drawing/2014/main" id="{55E1F234-74AC-FC40-1237-066BBEE9B3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2ADC31-3EC8-3AA4-5AA4-76AF4025C96C}"/>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2909031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A544C-F9CE-8828-47E2-92A6624FF5A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FBF8DF9-CBAC-5657-D14E-1B1A506D58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8E42A0-9A96-FE86-D294-FDB126DFDE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167DB5F-2FDF-BC41-C865-E33E131E5D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A15230-9A12-487A-626D-A61FC0D76B5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B79ABA0-602D-7306-4487-6971CF1ED039}"/>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8" name="Footer Placeholder 7">
            <a:extLst>
              <a:ext uri="{FF2B5EF4-FFF2-40B4-BE49-F238E27FC236}">
                <a16:creationId xmlns:a16="http://schemas.microsoft.com/office/drawing/2014/main" id="{B42D8A6A-832F-14CB-241C-EA22605E29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75155A8-BE81-8E15-DDBF-4E20FC06268E}"/>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825957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D29E2-AD0A-0622-618C-92E17246D01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D6B04BC-8D49-80CC-6504-6A2A483A270A}"/>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4" name="Footer Placeholder 3">
            <a:extLst>
              <a:ext uri="{FF2B5EF4-FFF2-40B4-BE49-F238E27FC236}">
                <a16:creationId xmlns:a16="http://schemas.microsoft.com/office/drawing/2014/main" id="{B3686EDD-0A1D-AD69-6978-2C4CE6D45B6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CFF9CE-A00A-F415-27A5-3DB0178FCC9D}"/>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3250696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8FDFA1-FD43-95E6-591C-E2E82724762F}"/>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3" name="Footer Placeholder 2">
            <a:extLst>
              <a:ext uri="{FF2B5EF4-FFF2-40B4-BE49-F238E27FC236}">
                <a16:creationId xmlns:a16="http://schemas.microsoft.com/office/drawing/2014/main" id="{0ABB42DC-97BA-0BE6-1267-EA199072F06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617CAA-C23E-0854-1C7C-34F599889409}"/>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1180260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C166E-8FCF-B99D-88C3-C1B1A578D0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C2733A1-DA77-6E98-6D57-6A9079A10F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04C84DF-A7A0-2564-D063-7D1376A8A3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652F67-1049-28E8-000F-DAF14E7BBA1D}"/>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6" name="Footer Placeholder 5">
            <a:extLst>
              <a:ext uri="{FF2B5EF4-FFF2-40B4-BE49-F238E27FC236}">
                <a16:creationId xmlns:a16="http://schemas.microsoft.com/office/drawing/2014/main" id="{C847E09D-166D-473E-D981-1D9BE48D39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B5E96D-1EC9-E6A5-00E1-A42DE5EEF5BF}"/>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45063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9A3FB-277F-955E-667C-539CCF76C9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53D5C4-48B4-9E02-D1D0-DD246F2F9A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9D7DF8A-90F3-2F62-CE55-AD94C67CB3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8DD981-3352-6516-3F8E-D2911137A32D}"/>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6" name="Footer Placeholder 5">
            <a:extLst>
              <a:ext uri="{FF2B5EF4-FFF2-40B4-BE49-F238E27FC236}">
                <a16:creationId xmlns:a16="http://schemas.microsoft.com/office/drawing/2014/main" id="{941CCDC8-39A2-4B2E-0B9C-E6A16E7F95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490F3C-35D5-1A5D-EA54-493C0259F4D2}"/>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263946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82A2E-BF3B-1004-7650-179FA346A2B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86369CE-AAF7-8D8E-5717-45185C945A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28563F-E8C8-DCC9-36C4-59492F883090}"/>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5" name="Footer Placeholder 4">
            <a:extLst>
              <a:ext uri="{FF2B5EF4-FFF2-40B4-BE49-F238E27FC236}">
                <a16:creationId xmlns:a16="http://schemas.microsoft.com/office/drawing/2014/main" id="{08209FD7-0C61-BC67-6113-181C8B38FB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0D4157-494D-C3FE-FCF3-9CC11A49E5AD}"/>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2632037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F8D62F-978D-E437-17A0-63E1B4D8504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ED96D6-E993-CCF3-CE14-52023BD517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D4C67D-23F5-CB96-A4F3-DFBA193849CD}"/>
              </a:ext>
            </a:extLst>
          </p:cNvPr>
          <p:cNvSpPr>
            <a:spLocks noGrp="1"/>
          </p:cNvSpPr>
          <p:nvPr>
            <p:ph type="dt" sz="half" idx="10"/>
          </p:nvPr>
        </p:nvSpPr>
        <p:spPr/>
        <p:txBody>
          <a:bodyPr/>
          <a:lstStyle/>
          <a:p>
            <a:fld id="{99193A4A-9E60-4D8E-9CBE-AB8DEA30F77D}" type="datetimeFigureOut">
              <a:rPr lang="en-US" smtClean="0"/>
              <a:t>4/3/2023</a:t>
            </a:fld>
            <a:endParaRPr lang="en-US"/>
          </a:p>
        </p:txBody>
      </p:sp>
      <p:sp>
        <p:nvSpPr>
          <p:cNvPr id="5" name="Footer Placeholder 4">
            <a:extLst>
              <a:ext uri="{FF2B5EF4-FFF2-40B4-BE49-F238E27FC236}">
                <a16:creationId xmlns:a16="http://schemas.microsoft.com/office/drawing/2014/main" id="{4C75B53D-11C6-4BD6-6EBE-5C8D8015BC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ADFB2B-8CF5-A678-9284-184B75E32256}"/>
              </a:ext>
            </a:extLst>
          </p:cNvPr>
          <p:cNvSpPr>
            <a:spLocks noGrp="1"/>
          </p:cNvSpPr>
          <p:nvPr>
            <p:ph type="sldNum" sz="quarter" idx="12"/>
          </p:nvPr>
        </p:nvSpPr>
        <p:spPr/>
        <p:txBody>
          <a:bodyPr/>
          <a:lstStyle/>
          <a:p>
            <a:fld id="{25082106-FD2B-4A84-8D58-084AF9390FB6}" type="slidenum">
              <a:rPr lang="en-US" smtClean="0"/>
              <a:t>‹#›</a:t>
            </a:fld>
            <a:endParaRPr lang="en-US"/>
          </a:p>
        </p:txBody>
      </p:sp>
    </p:spTree>
    <p:extLst>
      <p:ext uri="{BB962C8B-B14F-4D97-AF65-F5344CB8AC3E}">
        <p14:creationId xmlns:p14="http://schemas.microsoft.com/office/powerpoint/2010/main" val="1028393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8714DD-B065-401D-05E8-D9688EA9C1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B6CB6D6-A95C-0BBE-2FDE-E25C9C7333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F50977-7850-3F1D-BC88-594B82A15A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193A4A-9E60-4D8E-9CBE-AB8DEA30F77D}" type="datetimeFigureOut">
              <a:rPr lang="en-US" smtClean="0"/>
              <a:t>4/3/2023</a:t>
            </a:fld>
            <a:endParaRPr lang="en-US"/>
          </a:p>
        </p:txBody>
      </p:sp>
      <p:sp>
        <p:nvSpPr>
          <p:cNvPr id="5" name="Footer Placeholder 4">
            <a:extLst>
              <a:ext uri="{FF2B5EF4-FFF2-40B4-BE49-F238E27FC236}">
                <a16:creationId xmlns:a16="http://schemas.microsoft.com/office/drawing/2014/main" id="{F076D98D-63FC-A4CA-E09C-C92624B44E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55C7C0A-21B5-5484-389E-73CB4C47C7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082106-FD2B-4A84-8D58-084AF9390FB6}" type="slidenum">
              <a:rPr lang="en-US" smtClean="0"/>
              <a:t>‹#›</a:t>
            </a:fld>
            <a:endParaRPr lang="en-US"/>
          </a:p>
        </p:txBody>
      </p:sp>
    </p:spTree>
    <p:extLst>
      <p:ext uri="{BB962C8B-B14F-4D97-AF65-F5344CB8AC3E}">
        <p14:creationId xmlns:p14="http://schemas.microsoft.com/office/powerpoint/2010/main" val="2754693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marketingpower.com/AboutAMA/Pages/DefinitionofMarketing.aspx%20retrieved%20on%20October%2016"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5B36F-A498-7B40-B1D2-C95F98128A95}"/>
              </a:ext>
            </a:extLst>
          </p:cNvPr>
          <p:cNvSpPr>
            <a:spLocks noGrp="1"/>
          </p:cNvSpPr>
          <p:nvPr>
            <p:ph type="ctrTitle"/>
          </p:nvPr>
        </p:nvSpPr>
        <p:spPr/>
        <p:txBody>
          <a:bodyPr>
            <a:normAutofit fontScale="90000"/>
          </a:bodyPr>
          <a:lstStyle/>
          <a:p>
            <a:pPr marL="0" marR="0" algn="ctr">
              <a:lnSpc>
                <a:spcPct val="115000"/>
              </a:lnSpc>
              <a:spcBef>
                <a:spcPts val="200"/>
              </a:spcBef>
              <a:spcAft>
                <a:spcPts val="0"/>
              </a:spcAft>
            </a:pPr>
            <a:br>
              <a:rPr lang="en-US" sz="3600" b="1" kern="100" dirty="0">
                <a:solidFill>
                  <a:srgbClr val="365F91"/>
                </a:solidFill>
                <a:effectLst/>
                <a:latin typeface="Cambria" panose="02040503050406030204" pitchFamily="18" charset="0"/>
                <a:ea typeface="SimSun" panose="02010600030101010101" pitchFamily="2" charset="-122"/>
                <a:cs typeface="Times New Roman" panose="02020603050405020304" pitchFamily="18" charset="0"/>
              </a:rPr>
            </a:br>
            <a:br>
              <a:rPr lang="en-US" sz="3600" b="1" kern="100" dirty="0">
                <a:solidFill>
                  <a:srgbClr val="365F91"/>
                </a:solidFill>
                <a:effectLst/>
                <a:latin typeface="Cambria" panose="02040503050406030204" pitchFamily="18" charset="0"/>
                <a:ea typeface="SimSun" panose="02010600030101010101" pitchFamily="2" charset="-122"/>
                <a:cs typeface="Times New Roman" panose="02020603050405020304" pitchFamily="18" charset="0"/>
              </a:rPr>
            </a:br>
            <a:br>
              <a:rPr lang="en-US" sz="6000" kern="100" dirty="0">
                <a:effectLst/>
                <a:latin typeface="Calibri" panose="020F0502020204030204" pitchFamily="34" charset="0"/>
                <a:ea typeface="SimSun" panose="02010600030101010101" pitchFamily="2" charset="-122"/>
                <a:cs typeface="Times New Roman" panose="02020603050405020304" pitchFamily="18" charset="0"/>
              </a:rPr>
            </a:br>
            <a:r>
              <a:rPr lang="en-US" sz="3600" b="1" kern="100" dirty="0">
                <a:solidFill>
                  <a:srgbClr val="365F91"/>
                </a:solidFill>
                <a:effectLst/>
                <a:latin typeface="Cambria" panose="02040503050406030204" pitchFamily="18" charset="0"/>
                <a:ea typeface="SimSun" panose="02010600030101010101" pitchFamily="2" charset="-122"/>
                <a:cs typeface="Times New Roman" panose="02020603050405020304" pitchFamily="18" charset="0"/>
              </a:rPr>
              <a:t>BUSINESS-TO-BUSINESS MARKETING</a:t>
            </a:r>
            <a:br>
              <a:rPr lang="en-US" sz="3600" b="1" kern="100" dirty="0">
                <a:solidFill>
                  <a:srgbClr val="365F91"/>
                </a:solidFill>
                <a:effectLst/>
                <a:latin typeface="Cambria" panose="02040503050406030204" pitchFamily="18" charset="0"/>
                <a:ea typeface="SimSun" panose="02010600030101010101" pitchFamily="2" charset="-122"/>
                <a:cs typeface="Times New Roman" panose="02020603050405020304" pitchFamily="18" charset="0"/>
              </a:rPr>
            </a:br>
            <a:r>
              <a:rPr lang="en-US" sz="3600" b="1" kern="100" dirty="0">
                <a:solidFill>
                  <a:srgbClr val="365F91"/>
                </a:solidFill>
                <a:effectLst/>
                <a:latin typeface="Cambria" panose="02040503050406030204" pitchFamily="18" charset="0"/>
                <a:ea typeface="SimSun" panose="02010600030101010101" pitchFamily="2" charset="-122"/>
                <a:cs typeface="Times New Roman" panose="02020603050405020304" pitchFamily="18" charset="0"/>
              </a:rPr>
              <a:t>WEEK 3</a:t>
            </a:r>
            <a:br>
              <a:rPr lang="en-US" sz="3600" b="1" kern="100" dirty="0">
                <a:solidFill>
                  <a:srgbClr val="365F91"/>
                </a:solidFill>
                <a:effectLst/>
                <a:latin typeface="Cambria" panose="02040503050406030204" pitchFamily="18" charset="0"/>
                <a:ea typeface="SimSun" panose="02010600030101010101" pitchFamily="2" charset="-122"/>
                <a:cs typeface="Times New Roman" panose="02020603050405020304" pitchFamily="18" charset="0"/>
              </a:rPr>
            </a:br>
            <a:r>
              <a:rPr lang="en-US" sz="2700" b="1" kern="100" dirty="0">
                <a:solidFill>
                  <a:srgbClr val="365F91"/>
                </a:solidFill>
                <a:effectLst/>
                <a:latin typeface="Cambria" panose="02040503050406030204" pitchFamily="18" charset="0"/>
                <a:ea typeface="SimSun" panose="02010600030101010101" pitchFamily="2" charset="-122"/>
                <a:cs typeface="Times New Roman" panose="02020603050405020304" pitchFamily="18" charset="0"/>
              </a:rPr>
              <a:t>RESEARCHING BUSINESS TO BUSINESSES MARKETS</a:t>
            </a:r>
            <a:br>
              <a:rPr lang="en-US" sz="6000" b="1" kern="100" dirty="0">
                <a:solidFill>
                  <a:srgbClr val="365F91"/>
                </a:solidFill>
                <a:effectLst/>
                <a:latin typeface="Cambria" panose="02040503050406030204" pitchFamily="18" charset="0"/>
                <a:ea typeface="SimSun" panose="02010600030101010101" pitchFamily="2" charset="-122"/>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A5747541-91AD-19BA-C8EF-50C0D7C1F61C}"/>
              </a:ext>
            </a:extLst>
          </p:cNvPr>
          <p:cNvSpPr>
            <a:spLocks noGrp="1"/>
          </p:cNvSpPr>
          <p:nvPr>
            <p:ph type="subTitle" idx="1"/>
          </p:nvPr>
        </p:nvSpPr>
        <p:spPr/>
        <p:txBody>
          <a:bodyPr>
            <a:normAutofit/>
          </a:bodyPr>
          <a:lstStyle/>
          <a:p>
            <a:pPr marL="0" marR="0">
              <a:lnSpc>
                <a:spcPct val="115000"/>
              </a:lnSpc>
              <a:spcBef>
                <a:spcPts val="0"/>
              </a:spcBef>
              <a:spcAft>
                <a:spcPts val="1000"/>
              </a:spcAft>
            </a:pPr>
            <a:r>
              <a:rPr lang="en-US" sz="1800" kern="100" dirty="0">
                <a:effectLst/>
                <a:latin typeface="Calibri" panose="020F0502020204030204" pitchFamily="34" charset="0"/>
                <a:ea typeface="SimSun" panose="02010600030101010101" pitchFamily="2" charset="-122"/>
                <a:cs typeface="Times New Roman" panose="02020603050405020304" pitchFamily="18" charset="0"/>
              </a:rPr>
              <a:t> </a:t>
            </a:r>
          </a:p>
          <a:p>
            <a:pPr marL="0" marR="0">
              <a:lnSpc>
                <a:spcPct val="115000"/>
              </a:lnSpc>
              <a:spcBef>
                <a:spcPts val="0"/>
              </a:spcBef>
              <a:spcAft>
                <a:spcPts val="1000"/>
              </a:spcAft>
            </a:pPr>
            <a:r>
              <a:rPr lang="en-US" sz="2000" kern="100" dirty="0">
                <a:effectLst/>
                <a:latin typeface="Calibri" panose="020F0502020204030204" pitchFamily="34" charset="0"/>
                <a:ea typeface="SimSun" panose="02010600030101010101" pitchFamily="2" charset="-122"/>
                <a:cs typeface="Times New Roman" panose="02020603050405020304" pitchFamily="18" charset="0"/>
              </a:rPr>
              <a:t>Dr John Kamau</a:t>
            </a:r>
          </a:p>
          <a:p>
            <a:pPr marL="0" marR="0">
              <a:lnSpc>
                <a:spcPct val="115000"/>
              </a:lnSpc>
              <a:spcBef>
                <a:spcPts val="0"/>
              </a:spcBef>
              <a:spcAft>
                <a:spcPts val="1000"/>
              </a:spcAft>
            </a:pPr>
            <a:r>
              <a:rPr lang="en-US" sz="2000" kern="100" dirty="0">
                <a:latin typeface="Calibri" panose="020F0502020204030204" pitchFamily="34" charset="0"/>
                <a:ea typeface="SimSun" panose="02010600030101010101" pitchFamily="2" charset="-122"/>
                <a:cs typeface="Times New Roman" panose="02020603050405020304" pitchFamily="18" charset="0"/>
              </a:rPr>
              <a:t>Spring 2023</a:t>
            </a:r>
          </a:p>
          <a:p>
            <a:endParaRPr lang="en-US" dirty="0"/>
          </a:p>
        </p:txBody>
      </p:sp>
    </p:spTree>
    <p:extLst>
      <p:ext uri="{BB962C8B-B14F-4D97-AF65-F5344CB8AC3E}">
        <p14:creationId xmlns:p14="http://schemas.microsoft.com/office/powerpoint/2010/main" val="2693439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105A7E-90BB-9E02-1A80-F8A889637987}"/>
              </a:ext>
            </a:extLst>
          </p:cNvPr>
          <p:cNvSpPr>
            <a:spLocks noGrp="1"/>
          </p:cNvSpPr>
          <p:nvPr>
            <p:ph type="title"/>
          </p:nvPr>
        </p:nvSpPr>
        <p:spPr>
          <a:xfrm>
            <a:off x="686834" y="1153572"/>
            <a:ext cx="3200400" cy="4461163"/>
          </a:xfrm>
        </p:spPr>
        <p:txBody>
          <a:bodyPr>
            <a:normAutofit/>
          </a:bodyPr>
          <a:lstStyle/>
          <a:p>
            <a:r>
              <a:rPr lang="en-US">
                <a:solidFill>
                  <a:srgbClr val="FFFFFF"/>
                </a:solidFill>
              </a:rPr>
              <a:t>Welcome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BB9971F-5774-9502-C284-597672AD4BFF}"/>
              </a:ext>
            </a:extLst>
          </p:cNvPr>
          <p:cNvSpPr>
            <a:spLocks noGrp="1"/>
          </p:cNvSpPr>
          <p:nvPr>
            <p:ph idx="1"/>
          </p:nvPr>
        </p:nvSpPr>
        <p:spPr>
          <a:xfrm>
            <a:off x="4447308" y="591344"/>
            <a:ext cx="6906491" cy="5585619"/>
          </a:xfrm>
        </p:spPr>
        <p:txBody>
          <a:bodyPr anchor="ctr">
            <a:normAutofit/>
          </a:bodyPr>
          <a:lstStyle/>
          <a:p>
            <a:r>
              <a:rPr lang="en-US" dirty="0"/>
              <a:t>Welcome to lecture three in business-to-business marketing</a:t>
            </a:r>
          </a:p>
          <a:p>
            <a:r>
              <a:rPr lang="en-US" dirty="0"/>
              <a:t>We are now familiar with term and expect that we are not confused by business-to-business marketing, business marketing or B2B marketing</a:t>
            </a:r>
          </a:p>
          <a:p>
            <a:r>
              <a:rPr lang="en-US" dirty="0"/>
              <a:t>Last week we focused on business buying behavior </a:t>
            </a:r>
          </a:p>
          <a:p>
            <a:r>
              <a:rPr lang="en-US" dirty="0"/>
              <a:t>This week we move further into the course by examining  researching business market</a:t>
            </a:r>
          </a:p>
          <a:p>
            <a:endParaRPr lang="en-US" dirty="0"/>
          </a:p>
        </p:txBody>
      </p:sp>
    </p:spTree>
    <p:extLst>
      <p:ext uri="{BB962C8B-B14F-4D97-AF65-F5344CB8AC3E}">
        <p14:creationId xmlns:p14="http://schemas.microsoft.com/office/powerpoint/2010/main" val="3643840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9526C3-74C4-9D43-61AF-6E234883342B}"/>
              </a:ext>
            </a:extLst>
          </p:cNvPr>
          <p:cNvSpPr>
            <a:spLocks noGrp="1"/>
          </p:cNvSpPr>
          <p:nvPr>
            <p:ph type="title"/>
          </p:nvPr>
        </p:nvSpPr>
        <p:spPr>
          <a:xfrm>
            <a:off x="686834" y="1153572"/>
            <a:ext cx="3200400" cy="4461163"/>
          </a:xfrm>
        </p:spPr>
        <p:txBody>
          <a:bodyPr>
            <a:normAutofit/>
          </a:bodyPr>
          <a:lstStyle/>
          <a:p>
            <a:r>
              <a:rPr lang="en-US">
                <a:solidFill>
                  <a:srgbClr val="FFFFFF"/>
                </a:solidFill>
              </a:rPr>
              <a:t>Introduction </a:t>
            </a:r>
          </a:p>
        </p:txBody>
      </p:sp>
      <p:sp>
        <p:nvSpPr>
          <p:cNvPr id="16"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B80AC44-90E2-01C1-727C-C69521D5F624}"/>
              </a:ext>
            </a:extLst>
          </p:cNvPr>
          <p:cNvSpPr>
            <a:spLocks noGrp="1"/>
          </p:cNvSpPr>
          <p:nvPr>
            <p:ph idx="1"/>
          </p:nvPr>
        </p:nvSpPr>
        <p:spPr>
          <a:xfrm>
            <a:off x="4447308" y="591344"/>
            <a:ext cx="6906491" cy="5585619"/>
          </a:xfrm>
        </p:spPr>
        <p:txBody>
          <a:bodyPr anchor="ctr">
            <a:normAutofit/>
          </a:bodyPr>
          <a:lstStyle/>
          <a:p>
            <a:r>
              <a:rPr lang="en-US" dirty="0"/>
              <a:t>Last week we looked at organizational buying process and why the marketer should understand it. </a:t>
            </a:r>
          </a:p>
          <a:p>
            <a:r>
              <a:rPr lang="en-US" dirty="0"/>
              <a:t>We examined the perceived risks that the buyer encounters and proposed some strategies to reduce their impacts. </a:t>
            </a:r>
          </a:p>
          <a:p>
            <a:r>
              <a:rPr lang="en-US" dirty="0"/>
              <a:t>To gain insight into the buying process the marketer must do research.</a:t>
            </a:r>
          </a:p>
          <a:p>
            <a:r>
              <a:rPr lang="en-US" dirty="0"/>
              <a:t> It is with this understanding that we now want to focus on business markets research.</a:t>
            </a:r>
          </a:p>
        </p:txBody>
      </p:sp>
    </p:spTree>
    <p:extLst>
      <p:ext uri="{BB962C8B-B14F-4D97-AF65-F5344CB8AC3E}">
        <p14:creationId xmlns:p14="http://schemas.microsoft.com/office/powerpoint/2010/main" val="372588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DB1F70-FA00-AB78-C851-3D893876BD1D}"/>
              </a:ext>
            </a:extLst>
          </p:cNvPr>
          <p:cNvSpPr>
            <a:spLocks noGrp="1"/>
          </p:cNvSpPr>
          <p:nvPr>
            <p:ph type="title"/>
          </p:nvPr>
        </p:nvSpPr>
        <p:spPr>
          <a:xfrm>
            <a:off x="956826" y="1112969"/>
            <a:ext cx="3937298" cy="4166010"/>
          </a:xfrm>
        </p:spPr>
        <p:txBody>
          <a:bodyPr>
            <a:normAutofit/>
          </a:bodyPr>
          <a:lstStyle/>
          <a:p>
            <a:r>
              <a:rPr lang="en-US">
                <a:solidFill>
                  <a:srgbClr val="FFFFFF"/>
                </a:solidFill>
              </a:rPr>
              <a:t>3.2	Intended Learning Outcomes</a:t>
            </a:r>
            <a:br>
              <a:rPr lang="en-US">
                <a:solidFill>
                  <a:srgbClr val="FFFFFF"/>
                </a:solidFill>
              </a:rPr>
            </a:br>
            <a:endParaRPr lang="en-US">
              <a:solidFill>
                <a:srgbClr val="FFFFFF"/>
              </a:solidFill>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9B33DBDC-29B6-BF60-C89B-FA496AD76247}"/>
              </a:ext>
            </a:extLst>
          </p:cNvPr>
          <p:cNvSpPr>
            <a:spLocks noGrp="1"/>
          </p:cNvSpPr>
          <p:nvPr>
            <p:ph idx="1"/>
          </p:nvPr>
        </p:nvSpPr>
        <p:spPr>
          <a:xfrm>
            <a:off x="6096000" y="820880"/>
            <a:ext cx="5257799" cy="4889350"/>
          </a:xfrm>
        </p:spPr>
        <p:txBody>
          <a:bodyPr anchor="t">
            <a:normAutofit/>
          </a:bodyPr>
          <a:lstStyle/>
          <a:p>
            <a:pPr marL="0" indent="0">
              <a:buNone/>
            </a:pPr>
            <a:r>
              <a:rPr lang="en-US" sz="2400"/>
              <a:t>At the end of this lecture, you will be able to:</a:t>
            </a:r>
          </a:p>
          <a:p>
            <a:pPr marL="514350" indent="-514350">
              <a:buFont typeface="+mj-lt"/>
              <a:buAutoNum type="arabicPeriod"/>
            </a:pPr>
            <a:r>
              <a:rPr lang="en-US" sz="2400"/>
              <a:t>Define market research in business marketing context.</a:t>
            </a:r>
          </a:p>
          <a:p>
            <a:pPr marL="514350" indent="-514350">
              <a:buFont typeface="+mj-lt"/>
              <a:buAutoNum type="arabicPeriod"/>
            </a:pPr>
            <a:r>
              <a:rPr lang="en-US" sz="2400"/>
              <a:t>Differentiate between consumer and business market research. </a:t>
            </a:r>
          </a:p>
          <a:p>
            <a:pPr marL="514350" indent="-514350">
              <a:buFont typeface="+mj-lt"/>
              <a:buAutoNum type="arabicPeriod"/>
            </a:pPr>
            <a:r>
              <a:rPr lang="en-US" sz="2400"/>
              <a:t>Describe the market research process.</a:t>
            </a:r>
          </a:p>
          <a:p>
            <a:pPr marL="514350" indent="-514350">
              <a:buFont typeface="+mj-lt"/>
              <a:buAutoNum type="arabicPeriod"/>
            </a:pPr>
            <a:r>
              <a:rPr lang="en-US" sz="2400"/>
              <a:t>Discuss major task of marketing research in business marketing. </a:t>
            </a:r>
          </a:p>
          <a:p>
            <a:pPr marL="514350" indent="-514350">
              <a:buFont typeface="+mj-lt"/>
              <a:buAutoNum type="arabicPeriod"/>
            </a:pPr>
            <a:r>
              <a:rPr lang="en-US" sz="2400"/>
              <a:t>Examine benchmarking practices in business marketing.</a:t>
            </a:r>
          </a:p>
          <a:p>
            <a:endParaRPr lang="en-US" sz="240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68596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F0DF5F-AC88-6010-4D9D-323A9158FCD7}"/>
              </a:ext>
            </a:extLst>
          </p:cNvPr>
          <p:cNvSpPr>
            <a:spLocks noGrp="1"/>
          </p:cNvSpPr>
          <p:nvPr>
            <p:ph type="title"/>
          </p:nvPr>
        </p:nvSpPr>
        <p:spPr>
          <a:xfrm>
            <a:off x="6513788" y="365125"/>
            <a:ext cx="4840010" cy="1807305"/>
          </a:xfrm>
        </p:spPr>
        <p:txBody>
          <a:bodyPr>
            <a:normAutofit/>
          </a:bodyPr>
          <a:lstStyle/>
          <a:p>
            <a:br>
              <a:rPr lang="en-US" sz="3100"/>
            </a:br>
            <a:r>
              <a:rPr lang="en-US" sz="3100"/>
              <a:t>Definition of marketing research</a:t>
            </a:r>
            <a:br>
              <a:rPr lang="en-US" sz="3100"/>
            </a:br>
            <a:endParaRPr lang="en-US" sz="3100"/>
          </a:p>
        </p:txBody>
      </p:sp>
      <p:pic>
        <p:nvPicPr>
          <p:cNvPr id="5" name="Picture 4" descr="Magnifying glass showing decling performance">
            <a:extLst>
              <a:ext uri="{FF2B5EF4-FFF2-40B4-BE49-F238E27FC236}">
                <a16:creationId xmlns:a16="http://schemas.microsoft.com/office/drawing/2014/main" id="{7208971A-B7B5-7F55-67EB-0BA7DAF4908C}"/>
              </a:ext>
            </a:extLst>
          </p:cNvPr>
          <p:cNvPicPr>
            <a:picLocks noChangeAspect="1"/>
          </p:cNvPicPr>
          <p:nvPr/>
        </p:nvPicPr>
        <p:blipFill rotWithShape="1">
          <a:blip r:embed="rId2"/>
          <a:srcRect l="4951" r="35515"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854F56B3-B5C7-0F60-7BB9-DA80BE20B15E}"/>
              </a:ext>
            </a:extLst>
          </p:cNvPr>
          <p:cNvSpPr>
            <a:spLocks noGrp="1"/>
          </p:cNvSpPr>
          <p:nvPr>
            <p:ph idx="1"/>
          </p:nvPr>
        </p:nvSpPr>
        <p:spPr>
          <a:xfrm>
            <a:off x="6513788" y="2333297"/>
            <a:ext cx="4840010" cy="3843666"/>
          </a:xfrm>
        </p:spPr>
        <p:txBody>
          <a:bodyPr>
            <a:normAutofit/>
          </a:bodyPr>
          <a:lstStyle/>
          <a:p>
            <a:r>
              <a:rPr lang="en-US" sz="2000" dirty="0"/>
              <a:t>Malhotra, (2010) Marketing research is the systematic and objective identification, collection, analysis, dissemination, and use of information for the purpose of improving decision making related to the identification and solution of problems and opportunities in marketing. </a:t>
            </a:r>
          </a:p>
          <a:p>
            <a:r>
              <a:rPr lang="en-US" sz="2000" dirty="0"/>
              <a:t>It is the systematic collection and interpretation of specific data related to the resolution of a specific problem or to satisfy a specific objective (Ali, 2021). </a:t>
            </a:r>
          </a:p>
          <a:p>
            <a:endParaRPr lang="en-US" sz="1400" dirty="0"/>
          </a:p>
        </p:txBody>
      </p:sp>
    </p:spTree>
    <p:extLst>
      <p:ext uri="{BB962C8B-B14F-4D97-AF65-F5344CB8AC3E}">
        <p14:creationId xmlns:p14="http://schemas.microsoft.com/office/powerpoint/2010/main" val="1618766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F0DF5F-AC88-6010-4D9D-323A9158FCD7}"/>
              </a:ext>
            </a:extLst>
          </p:cNvPr>
          <p:cNvSpPr>
            <a:spLocks noGrp="1"/>
          </p:cNvSpPr>
          <p:nvPr>
            <p:ph type="title"/>
          </p:nvPr>
        </p:nvSpPr>
        <p:spPr>
          <a:xfrm>
            <a:off x="6513788" y="365125"/>
            <a:ext cx="4840010" cy="1807305"/>
          </a:xfrm>
        </p:spPr>
        <p:txBody>
          <a:bodyPr>
            <a:normAutofit/>
          </a:bodyPr>
          <a:lstStyle/>
          <a:p>
            <a:br>
              <a:rPr lang="en-US" sz="3100"/>
            </a:br>
            <a:r>
              <a:rPr lang="en-US" sz="3100"/>
              <a:t>Definition of marketing research</a:t>
            </a:r>
            <a:br>
              <a:rPr lang="en-US" sz="3100"/>
            </a:br>
            <a:endParaRPr lang="en-US" sz="3100"/>
          </a:p>
        </p:txBody>
      </p:sp>
      <p:pic>
        <p:nvPicPr>
          <p:cNvPr id="5" name="Picture 4" descr="Magnifying glass showing decling performance">
            <a:extLst>
              <a:ext uri="{FF2B5EF4-FFF2-40B4-BE49-F238E27FC236}">
                <a16:creationId xmlns:a16="http://schemas.microsoft.com/office/drawing/2014/main" id="{7208971A-B7B5-7F55-67EB-0BA7DAF4908C}"/>
              </a:ext>
            </a:extLst>
          </p:cNvPr>
          <p:cNvPicPr>
            <a:picLocks noChangeAspect="1"/>
          </p:cNvPicPr>
          <p:nvPr/>
        </p:nvPicPr>
        <p:blipFill rotWithShape="1">
          <a:blip r:embed="rId2"/>
          <a:srcRect l="4951" r="35515"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854F56B3-B5C7-0F60-7BB9-DA80BE20B15E}"/>
              </a:ext>
            </a:extLst>
          </p:cNvPr>
          <p:cNvSpPr>
            <a:spLocks noGrp="1"/>
          </p:cNvSpPr>
          <p:nvPr>
            <p:ph idx="1"/>
          </p:nvPr>
        </p:nvSpPr>
        <p:spPr>
          <a:xfrm>
            <a:off x="6513788" y="2333297"/>
            <a:ext cx="4840010" cy="3843666"/>
          </a:xfrm>
        </p:spPr>
        <p:txBody>
          <a:bodyPr>
            <a:normAutofit fontScale="92500" lnSpcReduction="10000"/>
          </a:bodyPr>
          <a:lstStyle/>
          <a:p>
            <a:r>
              <a:rPr lang="en-US" sz="2000" dirty="0"/>
              <a:t>Marketing research is the function that links the consumer, customer, and public to the marketer through information - information used to identify and define marketing opportunities and problems; generate, refine, and evaluate marketing actions; monitor marketing performance; and improve understanding of marketing as a process. </a:t>
            </a:r>
          </a:p>
          <a:p>
            <a:r>
              <a:rPr lang="en-US" sz="2000" dirty="0"/>
              <a:t>Marketing research specifies the information required to address these issues, designs the method for collecting information, manages and implements the data collection process, analyzes the results, and communicates the findings and their implications. (AMA, 2012)</a:t>
            </a:r>
          </a:p>
          <a:p>
            <a:endParaRPr lang="en-US" sz="1400" dirty="0"/>
          </a:p>
        </p:txBody>
      </p:sp>
    </p:spTree>
    <p:extLst>
      <p:ext uri="{BB962C8B-B14F-4D97-AF65-F5344CB8AC3E}">
        <p14:creationId xmlns:p14="http://schemas.microsoft.com/office/powerpoint/2010/main" val="1843823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90F0D3-FDB9-3FBD-C401-7A441B485699}"/>
              </a:ext>
            </a:extLst>
          </p:cNvPr>
          <p:cNvSpPr>
            <a:spLocks noGrp="1"/>
          </p:cNvSpPr>
          <p:nvPr>
            <p:ph type="title"/>
          </p:nvPr>
        </p:nvSpPr>
        <p:spPr>
          <a:xfrm>
            <a:off x="4553733" y="548464"/>
            <a:ext cx="6798541" cy="1675623"/>
          </a:xfrm>
        </p:spPr>
        <p:txBody>
          <a:bodyPr anchor="b">
            <a:normAutofit/>
          </a:bodyPr>
          <a:lstStyle/>
          <a:p>
            <a:r>
              <a:rPr lang="en-US" sz="3400" dirty="0"/>
              <a:t>From these definitions:</a:t>
            </a:r>
            <a:br>
              <a:rPr lang="en-US" sz="3400" dirty="0"/>
            </a:br>
            <a:endParaRPr lang="en-US" sz="3400" dirty="0"/>
          </a:p>
        </p:txBody>
      </p:sp>
      <p:pic>
        <p:nvPicPr>
          <p:cNvPr id="5" name="Picture 4" descr="Complex maths formulae on a blackboard">
            <a:extLst>
              <a:ext uri="{FF2B5EF4-FFF2-40B4-BE49-F238E27FC236}">
                <a16:creationId xmlns:a16="http://schemas.microsoft.com/office/drawing/2014/main" id="{FA90EB78-FD84-9B5B-C72F-2D73AC515EFF}"/>
              </a:ext>
            </a:extLst>
          </p:cNvPr>
          <p:cNvPicPr>
            <a:picLocks noChangeAspect="1"/>
          </p:cNvPicPr>
          <p:nvPr/>
        </p:nvPicPr>
        <p:blipFill rotWithShape="1">
          <a:blip r:embed="rId2"/>
          <a:srcRect l="34627" r="20703"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336FFEDB-74FB-331D-875B-1EEE814B162F}"/>
              </a:ext>
            </a:extLst>
          </p:cNvPr>
          <p:cNvSpPr>
            <a:spLocks noGrp="1"/>
          </p:cNvSpPr>
          <p:nvPr>
            <p:ph idx="1"/>
          </p:nvPr>
        </p:nvSpPr>
        <p:spPr>
          <a:xfrm>
            <a:off x="4553734" y="2409830"/>
            <a:ext cx="6798539" cy="3705217"/>
          </a:xfrm>
        </p:spPr>
        <p:txBody>
          <a:bodyPr>
            <a:normAutofit/>
          </a:bodyPr>
          <a:lstStyle/>
          <a:p>
            <a:pPr marL="0" indent="0">
              <a:buNone/>
            </a:pPr>
            <a:r>
              <a:rPr lang="en-US" sz="2000" dirty="0"/>
              <a:t>From these definitions we note the following about marketing research</a:t>
            </a:r>
          </a:p>
          <a:p>
            <a:r>
              <a:rPr lang="en-US" sz="2000" dirty="0"/>
              <a:t>It’s a process and not a single activity.</a:t>
            </a:r>
          </a:p>
          <a:p>
            <a:r>
              <a:rPr lang="en-US" sz="2000" dirty="0"/>
              <a:t>This process involves several steps.</a:t>
            </a:r>
          </a:p>
          <a:p>
            <a:r>
              <a:rPr lang="en-US" sz="2000" dirty="0"/>
              <a:t>It is aimed at addressing an identified problem.</a:t>
            </a:r>
          </a:p>
          <a:p>
            <a:r>
              <a:rPr lang="en-US" sz="2000" dirty="0"/>
              <a:t>The problem is solved through data analysis.</a:t>
            </a:r>
          </a:p>
          <a:p>
            <a:r>
              <a:rPr lang="en-US" sz="2000" dirty="0"/>
              <a:t>The researcher is very deliberate about the process.</a:t>
            </a:r>
          </a:p>
          <a:p>
            <a:endParaRPr lang="en-US" sz="2000" dirty="0"/>
          </a:p>
        </p:txBody>
      </p:sp>
    </p:spTree>
    <p:extLst>
      <p:ext uri="{BB962C8B-B14F-4D97-AF65-F5344CB8AC3E}">
        <p14:creationId xmlns:p14="http://schemas.microsoft.com/office/powerpoint/2010/main" val="2626936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87E857-1B27-82FA-0AF4-B5D5D535D2D0}"/>
              </a:ext>
            </a:extLst>
          </p:cNvPr>
          <p:cNvSpPr>
            <a:spLocks noGrp="1"/>
          </p:cNvSpPr>
          <p:nvPr>
            <p:ph type="title"/>
          </p:nvPr>
        </p:nvSpPr>
        <p:spPr>
          <a:xfrm>
            <a:off x="956826" y="1112969"/>
            <a:ext cx="3937298" cy="4166010"/>
          </a:xfrm>
        </p:spPr>
        <p:txBody>
          <a:bodyPr>
            <a:normAutofit/>
          </a:bodyPr>
          <a:lstStyle/>
          <a:p>
            <a:r>
              <a:rPr lang="en-US">
                <a:solidFill>
                  <a:srgbClr val="FFFFFF"/>
                </a:solidFill>
              </a:rPr>
              <a:t>Importance of marketing research </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F4E950B-7113-66FB-4F1F-B6CE6A7F41D5}"/>
              </a:ext>
            </a:extLst>
          </p:cNvPr>
          <p:cNvSpPr>
            <a:spLocks noGrp="1"/>
          </p:cNvSpPr>
          <p:nvPr>
            <p:ph idx="1"/>
          </p:nvPr>
        </p:nvSpPr>
        <p:spPr>
          <a:xfrm>
            <a:off x="6096000" y="820880"/>
            <a:ext cx="5257799" cy="4889350"/>
          </a:xfrm>
        </p:spPr>
        <p:txBody>
          <a:bodyPr anchor="t">
            <a:normAutofit/>
          </a:bodyPr>
          <a:lstStyle/>
          <a:p>
            <a:r>
              <a:rPr lang="en-US" sz="2400"/>
              <a:t>Reduces uncertainty in a changing environment </a:t>
            </a:r>
          </a:p>
          <a:p>
            <a:r>
              <a:rPr lang="en-US" sz="2400"/>
              <a:t>Business customers have changing needs and preferences due to their customers demands. </a:t>
            </a:r>
          </a:p>
          <a:p>
            <a:r>
              <a:rPr lang="en-US" sz="2400"/>
              <a:t>Government  changing requirements for business marketers</a:t>
            </a:r>
          </a:p>
          <a:p>
            <a:r>
              <a:rPr lang="en-US" sz="2400"/>
              <a:t>Gives the firm a competitive advantage </a:t>
            </a:r>
          </a:p>
          <a:p>
            <a:r>
              <a:rPr lang="en-US" sz="2400"/>
              <a:t>Business market research helps to locate business customers and know their needs and sensitivity to changes in marketing strategy. </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864641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75B423-F063-310B-E977-AAEADC705567}"/>
              </a:ext>
            </a:extLst>
          </p:cNvPr>
          <p:cNvSpPr>
            <a:spLocks noGrp="1"/>
          </p:cNvSpPr>
          <p:nvPr>
            <p:ph type="title"/>
          </p:nvPr>
        </p:nvSpPr>
        <p:spPr>
          <a:xfrm>
            <a:off x="686834" y="1153572"/>
            <a:ext cx="3200400" cy="4461163"/>
          </a:xfrm>
        </p:spPr>
        <p:txBody>
          <a:bodyPr>
            <a:normAutofit/>
          </a:bodyPr>
          <a:lstStyle/>
          <a:p>
            <a:r>
              <a:rPr lang="en-US">
                <a:solidFill>
                  <a:srgbClr val="FFFFFF"/>
                </a:solidFill>
              </a:rPr>
              <a:t>Importance of marketing research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50BE9A9-39F6-B048-6CD5-931EC339C7B9}"/>
              </a:ext>
            </a:extLst>
          </p:cNvPr>
          <p:cNvSpPr>
            <a:spLocks noGrp="1"/>
          </p:cNvSpPr>
          <p:nvPr>
            <p:ph idx="1"/>
          </p:nvPr>
        </p:nvSpPr>
        <p:spPr>
          <a:xfrm>
            <a:off x="4447308" y="591344"/>
            <a:ext cx="6906491" cy="5585619"/>
          </a:xfrm>
        </p:spPr>
        <p:txBody>
          <a:bodyPr anchor="ctr">
            <a:normAutofit/>
          </a:bodyPr>
          <a:lstStyle/>
          <a:p>
            <a:r>
              <a:rPr lang="en-US" dirty="0"/>
              <a:t> Research also helps the business marketer to know how business make purchase decision </a:t>
            </a:r>
          </a:p>
          <a:p>
            <a:r>
              <a:rPr lang="en-US" dirty="0"/>
              <a:t>Blythe and Zimmerman (2013) “ In business-to-business settings, market research is heavily used for </a:t>
            </a:r>
          </a:p>
          <a:p>
            <a:pPr marL="514350" indent="-514350">
              <a:buFont typeface="+mj-lt"/>
              <a:buAutoNum type="alphaLcParenR"/>
            </a:pPr>
            <a:r>
              <a:rPr lang="en-US" dirty="0"/>
              <a:t>Forecasting, </a:t>
            </a:r>
          </a:p>
          <a:p>
            <a:pPr marL="514350" indent="-514350">
              <a:buFont typeface="+mj-lt"/>
              <a:buAutoNum type="alphaLcParenR"/>
            </a:pPr>
            <a:r>
              <a:rPr lang="en-US" dirty="0"/>
              <a:t>Developing trends, </a:t>
            </a:r>
          </a:p>
          <a:p>
            <a:pPr marL="514350" indent="-514350">
              <a:buFont typeface="+mj-lt"/>
              <a:buAutoNum type="alphaLcParenR"/>
            </a:pPr>
            <a:r>
              <a:rPr lang="en-US" dirty="0"/>
              <a:t>Finding market potential, </a:t>
            </a:r>
          </a:p>
          <a:p>
            <a:pPr marL="514350" indent="-514350">
              <a:buFont typeface="+mj-lt"/>
              <a:buAutoNum type="alphaLcParenR"/>
            </a:pPr>
            <a:r>
              <a:rPr lang="en-US" dirty="0"/>
              <a:t>Studying the competition,  </a:t>
            </a:r>
          </a:p>
          <a:p>
            <a:pPr marL="514350" indent="-514350">
              <a:buFont typeface="+mj-lt"/>
              <a:buAutoNum type="alphaLcParenR"/>
            </a:pPr>
            <a:r>
              <a:rPr lang="en-US" dirty="0"/>
              <a:t>Developing sales forecasts and sales quotas.”</a:t>
            </a:r>
          </a:p>
          <a:p>
            <a:endParaRPr lang="en-US" dirty="0"/>
          </a:p>
        </p:txBody>
      </p:sp>
    </p:spTree>
    <p:extLst>
      <p:ext uri="{BB962C8B-B14F-4D97-AF65-F5344CB8AC3E}">
        <p14:creationId xmlns:p14="http://schemas.microsoft.com/office/powerpoint/2010/main" val="2805176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2C9570B-1689-51E4-2546-D63C0ADC64B7}"/>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100" kern="1200">
                <a:solidFill>
                  <a:srgbClr val="FFFFFF"/>
                </a:solidFill>
                <a:latin typeface="+mj-lt"/>
                <a:ea typeface="+mj-ea"/>
                <a:cs typeface="+mj-cs"/>
              </a:rPr>
              <a:t>Differences between consumer research and business market research</a:t>
            </a:r>
          </a:p>
        </p:txBody>
      </p:sp>
      <p:graphicFrame>
        <p:nvGraphicFramePr>
          <p:cNvPr id="4" name="Content Placeholder 3">
            <a:extLst>
              <a:ext uri="{FF2B5EF4-FFF2-40B4-BE49-F238E27FC236}">
                <a16:creationId xmlns:a16="http://schemas.microsoft.com/office/drawing/2014/main" id="{F6A329E2-E3E9-F2CD-F55B-07AE96850FEF}"/>
              </a:ext>
            </a:extLst>
          </p:cNvPr>
          <p:cNvGraphicFramePr>
            <a:graphicFrameLocks noGrp="1"/>
          </p:cNvGraphicFramePr>
          <p:nvPr>
            <p:ph idx="1"/>
            <p:extLst>
              <p:ext uri="{D42A27DB-BD31-4B8C-83A1-F6EECF244321}">
                <p14:modId xmlns:p14="http://schemas.microsoft.com/office/powerpoint/2010/main" val="134900536"/>
              </p:ext>
            </p:extLst>
          </p:nvPr>
        </p:nvGraphicFramePr>
        <p:xfrm>
          <a:off x="4502428" y="562816"/>
          <a:ext cx="7225750" cy="5732371"/>
        </p:xfrm>
        <a:graphic>
          <a:graphicData uri="http://schemas.openxmlformats.org/drawingml/2006/table">
            <a:tbl>
              <a:tblPr firstRow="1" firstCol="1" bandRow="1"/>
              <a:tblGrid>
                <a:gridCol w="2377701">
                  <a:extLst>
                    <a:ext uri="{9D8B030D-6E8A-4147-A177-3AD203B41FA5}">
                      <a16:colId xmlns:a16="http://schemas.microsoft.com/office/drawing/2014/main" val="4028127551"/>
                    </a:ext>
                  </a:extLst>
                </a:gridCol>
                <a:gridCol w="2366734">
                  <a:extLst>
                    <a:ext uri="{9D8B030D-6E8A-4147-A177-3AD203B41FA5}">
                      <a16:colId xmlns:a16="http://schemas.microsoft.com/office/drawing/2014/main" val="3911976370"/>
                    </a:ext>
                  </a:extLst>
                </a:gridCol>
                <a:gridCol w="2481315">
                  <a:extLst>
                    <a:ext uri="{9D8B030D-6E8A-4147-A177-3AD203B41FA5}">
                      <a16:colId xmlns:a16="http://schemas.microsoft.com/office/drawing/2014/main" val="2663288904"/>
                    </a:ext>
                  </a:extLst>
                </a:gridCol>
              </a:tblGrid>
              <a:tr h="718348">
                <a:tc>
                  <a:txBody>
                    <a:bodyPr/>
                    <a:lstStyle/>
                    <a:p>
                      <a:pPr marL="0" marR="0" algn="just">
                        <a:lnSpc>
                          <a:spcPct val="115000"/>
                        </a:lnSpc>
                        <a:spcBef>
                          <a:spcPts val="0"/>
                        </a:spcBef>
                        <a:spcAft>
                          <a:spcPts val="600"/>
                        </a:spcAft>
                      </a:pPr>
                      <a:r>
                        <a:rPr lang="en-US" sz="2000" b="1" kern="100">
                          <a:effectLst/>
                          <a:latin typeface="Times New Roman" panose="02020603050405020304" pitchFamily="18" charset="0"/>
                          <a:ea typeface="SimSun" panose="02010600030101010101" pitchFamily="2" charset="-122"/>
                          <a:cs typeface="Times New Roman" panose="02020603050405020304" pitchFamily="18" charset="0"/>
                        </a:rPr>
                        <a:t>Item/consideration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b="1" kern="100">
                          <a:effectLst/>
                          <a:latin typeface="Times New Roman" panose="02020603050405020304" pitchFamily="18" charset="0"/>
                          <a:ea typeface="SimSun" panose="02010600030101010101" pitchFamily="2" charset="-122"/>
                          <a:cs typeface="Times New Roman" panose="02020603050405020304" pitchFamily="18" charset="0"/>
                        </a:rPr>
                        <a:t>Consumer research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b="1" kern="100">
                          <a:effectLst/>
                          <a:latin typeface="Times New Roman" panose="02020603050405020304" pitchFamily="18" charset="0"/>
                          <a:ea typeface="SimSun" panose="02010600030101010101" pitchFamily="2" charset="-122"/>
                          <a:cs typeface="Times New Roman" panose="02020603050405020304" pitchFamily="18" charset="0"/>
                        </a:rPr>
                        <a:t>Business market research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7830558"/>
                  </a:ext>
                </a:extLst>
              </a:tr>
              <a:tr h="718348">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Universe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Large: usually unlimited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Small: usually limited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2711668"/>
                  </a:ext>
                </a:extLst>
              </a:tr>
              <a:tr h="1070316">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Respondent accessibility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Fairly easy: home, internet etc</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Usually, difficult. Available in working hours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7021500"/>
                  </a:ext>
                </a:extLst>
              </a:tr>
              <a:tr h="1070316">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Respondent cooperation </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Over the years has become more and more difficult,</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A major concern due to their small number</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73136771"/>
                  </a:ext>
                </a:extLst>
              </a:tr>
              <a:tr h="366379">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Sample size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As large as required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Usually, small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6621954"/>
                  </a:ext>
                </a:extLst>
              </a:tr>
              <a:tr h="1070316">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Respondent definition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Clear. Buyer and user are often same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Difficult. Buyer and user are not always the same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7873108"/>
                  </a:ext>
                </a:extLst>
              </a:tr>
              <a:tr h="718348">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Interviewers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Can usually be easily trained.</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Difficult to find good B2B interviewers.</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863" marR="68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8390797"/>
                  </a:ext>
                </a:extLst>
              </a:tr>
            </a:tbl>
          </a:graphicData>
        </a:graphic>
      </p:graphicFrame>
    </p:spTree>
    <p:extLst>
      <p:ext uri="{BB962C8B-B14F-4D97-AF65-F5344CB8AC3E}">
        <p14:creationId xmlns:p14="http://schemas.microsoft.com/office/powerpoint/2010/main" val="3269105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9FD9491F-EFA5-96A7-3B52-6DE7012D8064}"/>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100" kern="1200">
                <a:solidFill>
                  <a:srgbClr val="FFFFFF"/>
                </a:solidFill>
                <a:latin typeface="+mj-lt"/>
                <a:ea typeface="+mj-ea"/>
                <a:cs typeface="+mj-cs"/>
              </a:rPr>
              <a:t>Differences between consumer research and business market research cont.</a:t>
            </a:r>
          </a:p>
        </p:txBody>
      </p:sp>
      <p:graphicFrame>
        <p:nvGraphicFramePr>
          <p:cNvPr id="5" name="Content Placeholder 4">
            <a:extLst>
              <a:ext uri="{FF2B5EF4-FFF2-40B4-BE49-F238E27FC236}">
                <a16:creationId xmlns:a16="http://schemas.microsoft.com/office/drawing/2014/main" id="{061ADC82-B5E3-93FC-6D39-1F7AE4DD3DD6}"/>
              </a:ext>
            </a:extLst>
          </p:cNvPr>
          <p:cNvGraphicFramePr>
            <a:graphicFrameLocks noGrp="1"/>
          </p:cNvGraphicFramePr>
          <p:nvPr>
            <p:ph idx="1"/>
            <p:extLst>
              <p:ext uri="{D42A27DB-BD31-4B8C-83A1-F6EECF244321}">
                <p14:modId xmlns:p14="http://schemas.microsoft.com/office/powerpoint/2010/main" val="3367431039"/>
              </p:ext>
            </p:extLst>
          </p:nvPr>
        </p:nvGraphicFramePr>
        <p:xfrm>
          <a:off x="4502428" y="1019781"/>
          <a:ext cx="7225749" cy="4818440"/>
        </p:xfrm>
        <a:graphic>
          <a:graphicData uri="http://schemas.openxmlformats.org/drawingml/2006/table">
            <a:tbl>
              <a:tblPr firstRow="1" firstCol="1" bandRow="1"/>
              <a:tblGrid>
                <a:gridCol w="2298163">
                  <a:extLst>
                    <a:ext uri="{9D8B030D-6E8A-4147-A177-3AD203B41FA5}">
                      <a16:colId xmlns:a16="http://schemas.microsoft.com/office/drawing/2014/main" val="1072004984"/>
                    </a:ext>
                  </a:extLst>
                </a:gridCol>
                <a:gridCol w="2381363">
                  <a:extLst>
                    <a:ext uri="{9D8B030D-6E8A-4147-A177-3AD203B41FA5}">
                      <a16:colId xmlns:a16="http://schemas.microsoft.com/office/drawing/2014/main" val="1568657006"/>
                    </a:ext>
                  </a:extLst>
                </a:gridCol>
                <a:gridCol w="2546223">
                  <a:extLst>
                    <a:ext uri="{9D8B030D-6E8A-4147-A177-3AD203B41FA5}">
                      <a16:colId xmlns:a16="http://schemas.microsoft.com/office/drawing/2014/main" val="2076790654"/>
                    </a:ext>
                  </a:extLst>
                </a:gridCol>
              </a:tblGrid>
              <a:tr h="694318">
                <a:tc>
                  <a:txBody>
                    <a:bodyPr/>
                    <a:lstStyle/>
                    <a:p>
                      <a:pPr marL="0" marR="0" algn="just">
                        <a:lnSpc>
                          <a:spcPct val="115000"/>
                        </a:lnSpc>
                        <a:spcBef>
                          <a:spcPts val="0"/>
                        </a:spcBef>
                        <a:spcAft>
                          <a:spcPts val="600"/>
                        </a:spcAft>
                      </a:pPr>
                      <a:r>
                        <a:rPr lang="en-US" sz="1900" b="1" kern="100">
                          <a:effectLst/>
                          <a:latin typeface="Times New Roman" panose="02020603050405020304" pitchFamily="18" charset="0"/>
                          <a:ea typeface="SimSun" panose="02010600030101010101" pitchFamily="2" charset="-122"/>
                          <a:cs typeface="Times New Roman" panose="02020603050405020304" pitchFamily="18" charset="0"/>
                        </a:rPr>
                        <a:t>Item/consideration </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900" b="1" kern="100">
                          <a:effectLst/>
                          <a:latin typeface="Times New Roman" panose="02020603050405020304" pitchFamily="18" charset="0"/>
                          <a:ea typeface="SimSun" panose="02010600030101010101" pitchFamily="2" charset="-122"/>
                          <a:cs typeface="Times New Roman" panose="02020603050405020304" pitchFamily="18" charset="0"/>
                        </a:rPr>
                        <a:t>Consumer research </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900" b="1" kern="100">
                          <a:effectLst/>
                          <a:latin typeface="Times New Roman" panose="02020603050405020304" pitchFamily="18" charset="0"/>
                          <a:ea typeface="SimSun" panose="02010600030101010101" pitchFamily="2" charset="-122"/>
                          <a:cs typeface="Times New Roman" panose="02020603050405020304" pitchFamily="18" charset="0"/>
                        </a:rPr>
                        <a:t>Business market research </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5181769"/>
                  </a:ext>
                </a:extLst>
              </a:tr>
              <a:tr h="1714902">
                <a:tc>
                  <a:txBody>
                    <a:bodyPr/>
                    <a:lstStyle/>
                    <a:p>
                      <a:pPr marL="0" marR="0" algn="just">
                        <a:lnSpc>
                          <a:spcPct val="115000"/>
                        </a:lnSpc>
                        <a:spcBef>
                          <a:spcPts val="0"/>
                        </a:spcBef>
                        <a:spcAft>
                          <a:spcPts val="600"/>
                        </a:spcAft>
                      </a:pPr>
                      <a:r>
                        <a:rPr lang="en-US" sz="1900" kern="100">
                          <a:effectLst/>
                          <a:latin typeface="Times New Roman" panose="02020603050405020304" pitchFamily="18" charset="0"/>
                          <a:ea typeface="SimSun" panose="02010600030101010101" pitchFamily="2" charset="-122"/>
                          <a:cs typeface="Times New Roman" panose="02020603050405020304" pitchFamily="18" charset="0"/>
                        </a:rPr>
                        <a:t>Study cost </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900" kern="100">
                          <a:effectLst/>
                          <a:latin typeface="Times New Roman" panose="02020603050405020304" pitchFamily="18" charset="0"/>
                          <a:ea typeface="SimSun" panose="02010600030101010101" pitchFamily="2" charset="-122"/>
                          <a:cs typeface="Times New Roman" panose="02020603050405020304" pitchFamily="18" charset="0"/>
                        </a:rPr>
                        <a:t>Key dictators of cost are sample size and incidence </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900" kern="100">
                          <a:effectLst/>
                          <a:latin typeface="Times New Roman" panose="02020603050405020304" pitchFamily="18" charset="0"/>
                          <a:ea typeface="SimSun" panose="02010600030101010101" pitchFamily="2" charset="-122"/>
                          <a:cs typeface="Times New Roman" panose="02020603050405020304" pitchFamily="18" charset="0"/>
                        </a:rPr>
                        <a:t>Higher costs: low incidence, difficulties in locating the “right respondent and securing cooperation, time,</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7888628"/>
                  </a:ext>
                </a:extLst>
              </a:tr>
              <a:tr h="1374707">
                <a:tc>
                  <a:txBody>
                    <a:bodyPr/>
                    <a:lstStyle/>
                    <a:p>
                      <a:pPr marL="0" marR="0" algn="just">
                        <a:lnSpc>
                          <a:spcPct val="115000"/>
                        </a:lnSpc>
                        <a:spcBef>
                          <a:spcPts val="0"/>
                        </a:spcBef>
                        <a:spcAft>
                          <a:spcPts val="600"/>
                        </a:spcAft>
                      </a:pPr>
                      <a:r>
                        <a:rPr lang="en-US" sz="1900" kern="100" dirty="0">
                          <a:effectLst/>
                          <a:latin typeface="Times New Roman" panose="02020603050405020304" pitchFamily="18" charset="0"/>
                          <a:ea typeface="SimSun" panose="02010600030101010101" pitchFamily="2" charset="-122"/>
                          <a:cs typeface="Times New Roman" panose="02020603050405020304" pitchFamily="18" charset="0"/>
                        </a:rPr>
                        <a:t>Content </a:t>
                      </a:r>
                      <a:endParaRPr lang="en-US" sz="19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900" kern="100">
                          <a:effectLst/>
                          <a:latin typeface="Times New Roman" panose="02020603050405020304" pitchFamily="18" charset="0"/>
                          <a:ea typeface="SimSun" panose="02010600030101010101" pitchFamily="2" charset="-122"/>
                          <a:cs typeface="Times New Roman" panose="02020603050405020304" pitchFamily="18" charset="0"/>
                        </a:rPr>
                        <a:t>Simple: usually consumer perception of products and services offerings </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900" kern="100">
                          <a:effectLst/>
                          <a:latin typeface="Times New Roman" panose="02020603050405020304" pitchFamily="18" charset="0"/>
                          <a:ea typeface="SimSun" panose="02010600030101010101" pitchFamily="2" charset="-122"/>
                          <a:cs typeface="Times New Roman" panose="02020603050405020304" pitchFamily="18" charset="0"/>
                        </a:rPr>
                        <a:t>Complex aspects like technology and product design </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46040828"/>
                  </a:ext>
                </a:extLst>
              </a:tr>
              <a:tr h="1034513">
                <a:tc>
                  <a:txBody>
                    <a:bodyPr/>
                    <a:lstStyle/>
                    <a:p>
                      <a:pPr marL="0" marR="0" algn="just">
                        <a:lnSpc>
                          <a:spcPct val="115000"/>
                        </a:lnSpc>
                        <a:spcBef>
                          <a:spcPts val="0"/>
                        </a:spcBef>
                        <a:spcAft>
                          <a:spcPts val="600"/>
                        </a:spcAft>
                      </a:pPr>
                      <a:r>
                        <a:rPr lang="en-US" sz="1900" kern="100" dirty="0">
                          <a:effectLst/>
                          <a:latin typeface="Times New Roman" panose="02020603050405020304" pitchFamily="18" charset="0"/>
                          <a:ea typeface="SimSun" panose="02010600030101010101" pitchFamily="2" charset="-122"/>
                          <a:cs typeface="Times New Roman" panose="02020603050405020304" pitchFamily="18" charset="0"/>
                        </a:rPr>
                        <a:t>Data collection method </a:t>
                      </a:r>
                      <a:endParaRPr lang="en-US" sz="19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900" kern="100" dirty="0">
                          <a:effectLst/>
                          <a:latin typeface="Times New Roman" panose="02020603050405020304" pitchFamily="18" charset="0"/>
                          <a:ea typeface="SimSun" panose="02010600030101010101" pitchFamily="2" charset="-122"/>
                          <a:cs typeface="Times New Roman" panose="02020603050405020304" pitchFamily="18" charset="0"/>
                        </a:rPr>
                        <a:t>Survey using questionnaire </a:t>
                      </a:r>
                      <a:endParaRPr lang="en-US" sz="19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900" kern="100" dirty="0">
                          <a:effectLst/>
                          <a:latin typeface="Times New Roman" panose="02020603050405020304" pitchFamily="18" charset="0"/>
                          <a:ea typeface="SimSun" panose="02010600030101010101" pitchFamily="2" charset="-122"/>
                          <a:cs typeface="Times New Roman" panose="02020603050405020304" pitchFamily="18" charset="0"/>
                        </a:rPr>
                        <a:t>Interviews with help of interview guide is common</a:t>
                      </a:r>
                      <a:endParaRPr lang="en-US" sz="19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6560" marR="66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8755045"/>
                  </a:ext>
                </a:extLst>
              </a:tr>
            </a:tbl>
          </a:graphicData>
        </a:graphic>
      </p:graphicFrame>
    </p:spTree>
    <p:extLst>
      <p:ext uri="{BB962C8B-B14F-4D97-AF65-F5344CB8AC3E}">
        <p14:creationId xmlns:p14="http://schemas.microsoft.com/office/powerpoint/2010/main" val="20707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2AF2CA-2189-B6D9-24AF-3AF81D7A9E35}"/>
              </a:ext>
            </a:extLst>
          </p:cNvPr>
          <p:cNvSpPr>
            <a:spLocks noGrp="1"/>
          </p:cNvSpPr>
          <p:nvPr>
            <p:ph type="title"/>
          </p:nvPr>
        </p:nvSpPr>
        <p:spPr>
          <a:xfrm>
            <a:off x="635000" y="640823"/>
            <a:ext cx="3418659" cy="5583148"/>
          </a:xfrm>
        </p:spPr>
        <p:txBody>
          <a:bodyPr anchor="ctr">
            <a:normAutofit/>
          </a:bodyPr>
          <a:lstStyle/>
          <a:p>
            <a:r>
              <a:rPr lang="en-US" sz="5400"/>
              <a:t>The business marketing research process.</a:t>
            </a:r>
            <a:br>
              <a:rPr lang="en-US" sz="5400"/>
            </a:br>
            <a:endParaRPr lang="en-US" sz="5400"/>
          </a:p>
        </p:txBody>
      </p:sp>
      <p:sp>
        <p:nvSpPr>
          <p:cNvPr id="18"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 name="Content Placeholder 2">
            <a:extLst>
              <a:ext uri="{FF2B5EF4-FFF2-40B4-BE49-F238E27FC236}">
                <a16:creationId xmlns:a16="http://schemas.microsoft.com/office/drawing/2014/main" id="{291CD1B8-3F29-7FF9-D9C7-611D7253BFDE}"/>
              </a:ext>
            </a:extLst>
          </p:cNvPr>
          <p:cNvGraphicFramePr>
            <a:graphicFrameLocks noGrp="1"/>
          </p:cNvGraphicFramePr>
          <p:nvPr>
            <p:ph idx="1"/>
            <p:extLst>
              <p:ext uri="{D42A27DB-BD31-4B8C-83A1-F6EECF244321}">
                <p14:modId xmlns:p14="http://schemas.microsoft.com/office/powerpoint/2010/main" val="3157508578"/>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7499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304F53-74BB-218C-FE17-19199D3AB9C6}"/>
              </a:ext>
            </a:extLst>
          </p:cNvPr>
          <p:cNvSpPr>
            <a:spLocks noGrp="1"/>
          </p:cNvSpPr>
          <p:nvPr>
            <p:ph type="title"/>
          </p:nvPr>
        </p:nvSpPr>
        <p:spPr>
          <a:xfrm>
            <a:off x="6513788" y="365125"/>
            <a:ext cx="4840010" cy="1807305"/>
          </a:xfrm>
        </p:spPr>
        <p:txBody>
          <a:bodyPr>
            <a:normAutofit/>
          </a:bodyPr>
          <a:lstStyle/>
          <a:p>
            <a:br>
              <a:rPr lang="en-US" sz="2400"/>
            </a:br>
            <a:r>
              <a:rPr lang="en-US" sz="2400"/>
              <a:t>Stage 1: Problem definition/determination of information required.</a:t>
            </a:r>
            <a:br>
              <a:rPr lang="en-US" sz="2400"/>
            </a:br>
            <a:endParaRPr lang="en-US" sz="2400"/>
          </a:p>
        </p:txBody>
      </p:sp>
      <p:pic>
        <p:nvPicPr>
          <p:cNvPr id="5" name="Picture 4" descr="Person holding a puzzle piece">
            <a:extLst>
              <a:ext uri="{FF2B5EF4-FFF2-40B4-BE49-F238E27FC236}">
                <a16:creationId xmlns:a16="http://schemas.microsoft.com/office/drawing/2014/main" id="{55327F75-4BBC-1645-19DC-48DF838A7DD5}"/>
              </a:ext>
            </a:extLst>
          </p:cNvPr>
          <p:cNvPicPr>
            <a:picLocks noChangeAspect="1"/>
          </p:cNvPicPr>
          <p:nvPr/>
        </p:nvPicPr>
        <p:blipFill rotWithShape="1">
          <a:blip r:embed="rId2"/>
          <a:srcRect l="19950" r="19624"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433015FE-234F-BA98-3DAB-E82AE5A99803}"/>
              </a:ext>
            </a:extLst>
          </p:cNvPr>
          <p:cNvSpPr>
            <a:spLocks noGrp="1"/>
          </p:cNvSpPr>
          <p:nvPr>
            <p:ph idx="1"/>
          </p:nvPr>
        </p:nvSpPr>
        <p:spPr>
          <a:xfrm>
            <a:off x="6513788" y="2333297"/>
            <a:ext cx="4840010" cy="3843666"/>
          </a:xfrm>
        </p:spPr>
        <p:txBody>
          <a:bodyPr>
            <a:normAutofit/>
          </a:bodyPr>
          <a:lstStyle/>
          <a:p>
            <a:r>
              <a:rPr lang="en-US" sz="2000"/>
              <a:t>The real problem affecting the firm is identified. </a:t>
            </a:r>
          </a:p>
          <a:p>
            <a:r>
              <a:rPr lang="en-US" sz="2000"/>
              <a:t>Need to involve all stakeholders to ensure the problem is well defined, the information managers will require to act and at what level of management (strategic, tactical or even operational). </a:t>
            </a:r>
          </a:p>
          <a:p>
            <a:r>
              <a:rPr lang="en-US" sz="2000"/>
              <a:t>The clearer the problem the more the firm is likely to make appropriate decision. </a:t>
            </a:r>
          </a:p>
          <a:p>
            <a:endParaRPr lang="en-US" sz="2000"/>
          </a:p>
        </p:txBody>
      </p:sp>
    </p:spTree>
    <p:extLst>
      <p:ext uri="{BB962C8B-B14F-4D97-AF65-F5344CB8AC3E}">
        <p14:creationId xmlns:p14="http://schemas.microsoft.com/office/powerpoint/2010/main" val="2663335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55F8FFB0-75B8-990E-36DC-5F40230A790F}"/>
              </a:ext>
            </a:extLst>
          </p:cNvPr>
          <p:cNvSpPr>
            <a:spLocks noGrp="1"/>
          </p:cNvSpPr>
          <p:nvPr>
            <p:ph type="title"/>
          </p:nvPr>
        </p:nvSpPr>
        <p:spPr>
          <a:xfrm>
            <a:off x="838200" y="713312"/>
            <a:ext cx="4038600" cy="5431376"/>
          </a:xfrm>
        </p:spPr>
        <p:txBody>
          <a:bodyPr>
            <a:normAutofit/>
          </a:bodyPr>
          <a:lstStyle/>
          <a:p>
            <a:r>
              <a:rPr lang="en-US"/>
              <a:t>Stage 1: Problem definition cont.</a:t>
            </a:r>
            <a:endParaRPr lang="en-US" dirty="0"/>
          </a:p>
        </p:txBody>
      </p:sp>
      <p:sp>
        <p:nvSpPr>
          <p:cNvPr id="3" name="Content Placeholder 2">
            <a:extLst>
              <a:ext uri="{FF2B5EF4-FFF2-40B4-BE49-F238E27FC236}">
                <a16:creationId xmlns:a16="http://schemas.microsoft.com/office/drawing/2014/main" id="{984C1066-5A7C-7C71-4CAA-D5E7F6DAEF8E}"/>
              </a:ext>
            </a:extLst>
          </p:cNvPr>
          <p:cNvSpPr>
            <a:spLocks noGrp="1"/>
          </p:cNvSpPr>
          <p:nvPr>
            <p:ph idx="1"/>
          </p:nvPr>
        </p:nvSpPr>
        <p:spPr>
          <a:xfrm>
            <a:off x="6095999" y="713313"/>
            <a:ext cx="5257801" cy="5431376"/>
          </a:xfrm>
        </p:spPr>
        <p:txBody>
          <a:bodyPr anchor="ctr">
            <a:normAutofit/>
          </a:bodyPr>
          <a:lstStyle/>
          <a:p>
            <a:r>
              <a:rPr lang="en-US" sz="2000" dirty="0"/>
              <a:t>Stating of research objectives </a:t>
            </a:r>
          </a:p>
          <a:p>
            <a:r>
              <a:rPr lang="en-US" sz="2000" dirty="0"/>
              <a:t>The objectives and research questions demonstrate the expected results</a:t>
            </a:r>
          </a:p>
          <a:p>
            <a:r>
              <a:rPr lang="en-US" sz="2000" dirty="0"/>
              <a:t>They help to clarify the problem </a:t>
            </a:r>
          </a:p>
          <a:p>
            <a:endParaRPr lang="en-US" sz="2000" dirty="0"/>
          </a:p>
        </p:txBody>
      </p:sp>
    </p:spTree>
    <p:extLst>
      <p:ext uri="{BB962C8B-B14F-4D97-AF65-F5344CB8AC3E}">
        <p14:creationId xmlns:p14="http://schemas.microsoft.com/office/powerpoint/2010/main" val="2753085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C2B4C0C7-2745-46BE-B15F-E50582545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7814A1-18E8-BE80-6213-0D54ACBDD878}"/>
              </a:ext>
            </a:extLst>
          </p:cNvPr>
          <p:cNvSpPr>
            <a:spLocks noGrp="1"/>
          </p:cNvSpPr>
          <p:nvPr>
            <p:ph type="title"/>
          </p:nvPr>
        </p:nvSpPr>
        <p:spPr>
          <a:xfrm>
            <a:off x="6094105" y="802955"/>
            <a:ext cx="4977976" cy="1454051"/>
          </a:xfrm>
        </p:spPr>
        <p:txBody>
          <a:bodyPr anchor="b">
            <a:normAutofit/>
          </a:bodyPr>
          <a:lstStyle/>
          <a:p>
            <a:r>
              <a:rPr lang="en-US" sz="3600">
                <a:solidFill>
                  <a:schemeClr val="tx2"/>
                </a:solidFill>
              </a:rPr>
              <a:t>Stage 2: Determine the information sources.</a:t>
            </a:r>
          </a:p>
        </p:txBody>
      </p:sp>
      <p:pic>
        <p:nvPicPr>
          <p:cNvPr id="17" name="Picture 4" descr="Graph on document with pen">
            <a:extLst>
              <a:ext uri="{FF2B5EF4-FFF2-40B4-BE49-F238E27FC236}">
                <a16:creationId xmlns:a16="http://schemas.microsoft.com/office/drawing/2014/main" id="{1E395571-B4E2-F5A4-8BD1-B0F52E0B8362}"/>
              </a:ext>
            </a:extLst>
          </p:cNvPr>
          <p:cNvPicPr>
            <a:picLocks noChangeAspect="1"/>
          </p:cNvPicPr>
          <p:nvPr/>
        </p:nvPicPr>
        <p:blipFill rotWithShape="1">
          <a:blip r:embed="rId2">
            <a:alphaModFix/>
          </a:blip>
          <a:srcRect l="24974" r="11251" b="-2"/>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grpSp>
        <p:nvGrpSpPr>
          <p:cNvPr id="18" name="Group 10">
            <a:extLst>
              <a:ext uri="{FF2B5EF4-FFF2-40B4-BE49-F238E27FC236}">
                <a16:creationId xmlns:a16="http://schemas.microsoft.com/office/drawing/2014/main" id="{89D8939B-D984-4564-B942-51C44F623C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96695"/>
            <a:ext cx="4850918" cy="5212025"/>
            <a:chOff x="0" y="796695"/>
            <a:chExt cx="4850918" cy="5212025"/>
          </a:xfrm>
        </p:grpSpPr>
        <p:sp>
          <p:nvSpPr>
            <p:cNvPr id="12" name="Freeform: Shape 11">
              <a:extLst>
                <a:ext uri="{FF2B5EF4-FFF2-40B4-BE49-F238E27FC236}">
                  <a16:creationId xmlns:a16="http://schemas.microsoft.com/office/drawing/2014/main" id="{93EAFB53-01AA-467C-BE85-D555D06E35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926917"/>
              <a:ext cx="4828239" cy="4951702"/>
            </a:xfrm>
            <a:custGeom>
              <a:avLst/>
              <a:gdLst>
                <a:gd name="connsiteX0" fmla="*/ 2407249 w 4828239"/>
                <a:gd name="connsiteY0" fmla="*/ 1168 h 4951702"/>
                <a:gd name="connsiteX1" fmla="*/ 2651971 w 4828239"/>
                <a:gd name="connsiteY1" fmla="*/ 4800 h 4951702"/>
                <a:gd name="connsiteX2" fmla="*/ 3136762 w 4828239"/>
                <a:gd name="connsiteY2" fmla="*/ 80075 h 4951702"/>
                <a:gd name="connsiteX3" fmla="*/ 3598035 w 4828239"/>
                <a:gd name="connsiteY3" fmla="*/ 254778 h 4951702"/>
                <a:gd name="connsiteX4" fmla="*/ 4006734 w 4828239"/>
                <a:gd name="connsiteY4" fmla="*/ 532540 h 4951702"/>
                <a:gd name="connsiteX5" fmla="*/ 4333530 w 4828239"/>
                <a:gd name="connsiteY5" fmla="*/ 900560 h 4951702"/>
                <a:gd name="connsiteX6" fmla="*/ 4368761 w 4828239"/>
                <a:gd name="connsiteY6" fmla="*/ 950864 h 4951702"/>
                <a:gd name="connsiteX7" fmla="*/ 4402539 w 4828239"/>
                <a:gd name="connsiteY7" fmla="*/ 1002077 h 4951702"/>
                <a:gd name="connsiteX8" fmla="*/ 4435319 w 4828239"/>
                <a:gd name="connsiteY8" fmla="*/ 1053834 h 4951702"/>
                <a:gd name="connsiteX9" fmla="*/ 4466918 w 4828239"/>
                <a:gd name="connsiteY9" fmla="*/ 1106317 h 4951702"/>
                <a:gd name="connsiteX10" fmla="*/ 4582327 w 4828239"/>
                <a:gd name="connsiteY10" fmla="*/ 1322244 h 4951702"/>
                <a:gd name="connsiteX11" fmla="*/ 4740322 w 4828239"/>
                <a:gd name="connsiteY11" fmla="*/ 1783517 h 4951702"/>
                <a:gd name="connsiteX12" fmla="*/ 4777370 w 4828239"/>
                <a:gd name="connsiteY12" fmla="*/ 2023507 h 4951702"/>
                <a:gd name="connsiteX13" fmla="*/ 4801432 w 4828239"/>
                <a:gd name="connsiteY13" fmla="*/ 2263678 h 4951702"/>
                <a:gd name="connsiteX14" fmla="*/ 4820591 w 4828239"/>
                <a:gd name="connsiteY14" fmla="*/ 2503848 h 4951702"/>
                <a:gd name="connsiteX15" fmla="*/ 4824496 w 4828239"/>
                <a:gd name="connsiteY15" fmla="*/ 2564050 h 4951702"/>
                <a:gd name="connsiteX16" fmla="*/ 4826221 w 4828239"/>
                <a:gd name="connsiteY16" fmla="*/ 2595013 h 4951702"/>
                <a:gd name="connsiteX17" fmla="*/ 4827492 w 4828239"/>
                <a:gd name="connsiteY17" fmla="*/ 2626522 h 4951702"/>
                <a:gd name="connsiteX18" fmla="*/ 4825767 w 4828239"/>
                <a:gd name="connsiteY18" fmla="*/ 2753462 h 4951702"/>
                <a:gd name="connsiteX19" fmla="*/ 4696465 w 4828239"/>
                <a:gd name="connsiteY19" fmla="*/ 3252055 h 4951702"/>
                <a:gd name="connsiteX20" fmla="*/ 4409077 w 4828239"/>
                <a:gd name="connsiteY20" fmla="*/ 3675464 h 4951702"/>
                <a:gd name="connsiteX21" fmla="*/ 4233920 w 4828239"/>
                <a:gd name="connsiteY21" fmla="*/ 3851983 h 4951702"/>
                <a:gd name="connsiteX22" fmla="*/ 4051318 w 4828239"/>
                <a:gd name="connsiteY22" fmla="*/ 4012430 h 4951702"/>
                <a:gd name="connsiteX23" fmla="*/ 3680392 w 4828239"/>
                <a:gd name="connsiteY23" fmla="*/ 4301543 h 4951702"/>
                <a:gd name="connsiteX24" fmla="*/ 3587048 w 4828239"/>
                <a:gd name="connsiteY24" fmla="*/ 4372096 h 4951702"/>
                <a:gd name="connsiteX25" fmla="*/ 3491161 w 4828239"/>
                <a:gd name="connsiteY25" fmla="*/ 4443103 h 4951702"/>
                <a:gd name="connsiteX26" fmla="*/ 3392914 w 4828239"/>
                <a:gd name="connsiteY26" fmla="*/ 4513202 h 4951702"/>
                <a:gd name="connsiteX27" fmla="*/ 3291579 w 4828239"/>
                <a:gd name="connsiteY27" fmla="*/ 4581303 h 4951702"/>
                <a:gd name="connsiteX28" fmla="*/ 3078830 w 4828239"/>
                <a:gd name="connsiteY28" fmla="*/ 4709153 h 4951702"/>
                <a:gd name="connsiteX29" fmla="*/ 2850010 w 4828239"/>
                <a:gd name="connsiteY29" fmla="*/ 4817842 h 4951702"/>
                <a:gd name="connsiteX30" fmla="*/ 2352052 w 4828239"/>
                <a:gd name="connsiteY30" fmla="*/ 4942876 h 4951702"/>
                <a:gd name="connsiteX31" fmla="*/ 2223840 w 4828239"/>
                <a:gd name="connsiteY31" fmla="*/ 4950958 h 4951702"/>
                <a:gd name="connsiteX32" fmla="*/ 2191787 w 4828239"/>
                <a:gd name="connsiteY32" fmla="*/ 4951684 h 4951702"/>
                <a:gd name="connsiteX33" fmla="*/ 2159825 w 4828239"/>
                <a:gd name="connsiteY33" fmla="*/ 4951503 h 4951702"/>
                <a:gd name="connsiteX34" fmla="*/ 2127953 w 4828239"/>
                <a:gd name="connsiteY34" fmla="*/ 4951139 h 4951702"/>
                <a:gd name="connsiteX35" fmla="*/ 2096990 w 4828239"/>
                <a:gd name="connsiteY35" fmla="*/ 4949959 h 4951702"/>
                <a:gd name="connsiteX36" fmla="*/ 1849646 w 4828239"/>
                <a:gd name="connsiteY36" fmla="*/ 4930255 h 4951702"/>
                <a:gd name="connsiteX37" fmla="*/ 1603845 w 4828239"/>
                <a:gd name="connsiteY37" fmla="*/ 4886852 h 4951702"/>
                <a:gd name="connsiteX38" fmla="*/ 1362403 w 4828239"/>
                <a:gd name="connsiteY38" fmla="*/ 4818841 h 4951702"/>
                <a:gd name="connsiteX39" fmla="*/ 900222 w 4828239"/>
                <a:gd name="connsiteY39" fmla="*/ 4614355 h 4951702"/>
                <a:gd name="connsiteX40" fmla="*/ 510682 w 4828239"/>
                <a:gd name="connsiteY40" fmla="*/ 4296004 h 4951702"/>
                <a:gd name="connsiteX41" fmla="*/ 352778 w 4828239"/>
                <a:gd name="connsiteY41" fmla="*/ 4104412 h 4951702"/>
                <a:gd name="connsiteX42" fmla="*/ 214850 w 4828239"/>
                <a:gd name="connsiteY42" fmla="*/ 3901561 h 4951702"/>
                <a:gd name="connsiteX43" fmla="*/ 182615 w 4828239"/>
                <a:gd name="connsiteY43" fmla="*/ 3849894 h 4951702"/>
                <a:gd name="connsiteX44" fmla="*/ 151833 w 4828239"/>
                <a:gd name="connsiteY44" fmla="*/ 3799772 h 4951702"/>
                <a:gd name="connsiteX45" fmla="*/ 91087 w 4828239"/>
                <a:gd name="connsiteY45" fmla="*/ 3702614 h 4951702"/>
                <a:gd name="connsiteX46" fmla="*/ 0 w 4828239"/>
                <a:gd name="connsiteY46" fmla="*/ 3558952 h 4951702"/>
                <a:gd name="connsiteX47" fmla="*/ 0 w 4828239"/>
                <a:gd name="connsiteY47" fmla="*/ 3152786 h 4951702"/>
                <a:gd name="connsiteX48" fmla="*/ 21078 w 4828239"/>
                <a:gd name="connsiteY48" fmla="*/ 3185589 h 4951702"/>
                <a:gd name="connsiteX49" fmla="*/ 159097 w 4828239"/>
                <a:gd name="connsiteY49" fmla="*/ 3365285 h 4951702"/>
                <a:gd name="connsiteX50" fmla="*/ 308466 w 4828239"/>
                <a:gd name="connsiteY50" fmla="*/ 3546344 h 4951702"/>
                <a:gd name="connsiteX51" fmla="*/ 382742 w 4828239"/>
                <a:gd name="connsiteY51" fmla="*/ 3640869 h 4951702"/>
                <a:gd name="connsiteX52" fmla="*/ 418427 w 4828239"/>
                <a:gd name="connsiteY52" fmla="*/ 3687269 h 4951702"/>
                <a:gd name="connsiteX53" fmla="*/ 453386 w 4828239"/>
                <a:gd name="connsiteY53" fmla="*/ 3731671 h 4951702"/>
                <a:gd name="connsiteX54" fmla="*/ 753758 w 4828239"/>
                <a:gd name="connsiteY54" fmla="*/ 4059829 h 4951702"/>
                <a:gd name="connsiteX55" fmla="*/ 913479 w 4828239"/>
                <a:gd name="connsiteY55" fmla="*/ 4207472 h 4951702"/>
                <a:gd name="connsiteX56" fmla="*/ 1080736 w 4828239"/>
                <a:gd name="connsiteY56" fmla="*/ 4343584 h 4951702"/>
                <a:gd name="connsiteX57" fmla="*/ 1454385 w 4828239"/>
                <a:gd name="connsiteY57" fmla="*/ 4558875 h 4951702"/>
                <a:gd name="connsiteX58" fmla="*/ 1663411 w 4828239"/>
                <a:gd name="connsiteY58" fmla="*/ 4619712 h 4951702"/>
                <a:gd name="connsiteX59" fmla="*/ 1716984 w 4828239"/>
                <a:gd name="connsiteY59" fmla="*/ 4630427 h 4951702"/>
                <a:gd name="connsiteX60" fmla="*/ 1771011 w 4828239"/>
                <a:gd name="connsiteY60" fmla="*/ 4639417 h 4951702"/>
                <a:gd name="connsiteX61" fmla="*/ 1880064 w 4828239"/>
                <a:gd name="connsiteY61" fmla="*/ 4652311 h 4951702"/>
                <a:gd name="connsiteX62" fmla="*/ 1934909 w 4828239"/>
                <a:gd name="connsiteY62" fmla="*/ 4656487 h 4951702"/>
                <a:gd name="connsiteX63" fmla="*/ 1989935 w 4828239"/>
                <a:gd name="connsiteY63" fmla="*/ 4659393 h 4951702"/>
                <a:gd name="connsiteX64" fmla="*/ 2045142 w 4828239"/>
                <a:gd name="connsiteY64" fmla="*/ 4660664 h 4951702"/>
                <a:gd name="connsiteX65" fmla="*/ 2100440 w 4828239"/>
                <a:gd name="connsiteY65" fmla="*/ 4660392 h 4951702"/>
                <a:gd name="connsiteX66" fmla="*/ 2128135 w 4828239"/>
                <a:gd name="connsiteY66" fmla="*/ 4660119 h 4951702"/>
                <a:gd name="connsiteX67" fmla="*/ 2154831 w 4828239"/>
                <a:gd name="connsiteY67" fmla="*/ 4658939 h 4951702"/>
                <a:gd name="connsiteX68" fmla="*/ 2181436 w 4828239"/>
                <a:gd name="connsiteY68" fmla="*/ 4657577 h 4951702"/>
                <a:gd name="connsiteX69" fmla="*/ 2207950 w 4828239"/>
                <a:gd name="connsiteY69" fmla="*/ 4655398 h 4951702"/>
                <a:gd name="connsiteX70" fmla="*/ 2313098 w 4828239"/>
                <a:gd name="connsiteY70" fmla="*/ 4642413 h 4951702"/>
                <a:gd name="connsiteX71" fmla="*/ 2713625 w 4828239"/>
                <a:gd name="connsiteY71" fmla="*/ 4510932 h 4951702"/>
                <a:gd name="connsiteX72" fmla="*/ 3083643 w 4828239"/>
                <a:gd name="connsiteY72" fmla="*/ 4280386 h 4951702"/>
                <a:gd name="connsiteX73" fmla="*/ 3173355 w 4828239"/>
                <a:gd name="connsiteY73" fmla="*/ 4212648 h 4951702"/>
                <a:gd name="connsiteX74" fmla="*/ 3263067 w 4828239"/>
                <a:gd name="connsiteY74" fmla="*/ 4142640 h 4951702"/>
                <a:gd name="connsiteX75" fmla="*/ 3444762 w 4828239"/>
                <a:gd name="connsiteY75" fmla="*/ 3997357 h 4951702"/>
                <a:gd name="connsiteX76" fmla="*/ 3818229 w 4828239"/>
                <a:gd name="connsiteY76" fmla="*/ 3716144 h 4951702"/>
                <a:gd name="connsiteX77" fmla="*/ 4166182 w 4828239"/>
                <a:gd name="connsiteY77" fmla="*/ 3436474 h 4951702"/>
                <a:gd name="connsiteX78" fmla="*/ 4444399 w 4828239"/>
                <a:gd name="connsiteY78" fmla="*/ 3115943 h 4951702"/>
                <a:gd name="connsiteX79" fmla="*/ 4539196 w 4828239"/>
                <a:gd name="connsiteY79" fmla="*/ 2929618 h 4951702"/>
                <a:gd name="connsiteX80" fmla="*/ 4596946 w 4828239"/>
                <a:gd name="connsiteY80" fmla="*/ 2726040 h 4951702"/>
                <a:gd name="connsiteX81" fmla="*/ 4612927 w 4828239"/>
                <a:gd name="connsiteY81" fmla="*/ 2619257 h 4951702"/>
                <a:gd name="connsiteX82" fmla="*/ 4615561 w 4828239"/>
                <a:gd name="connsiteY82" fmla="*/ 2592198 h 4951702"/>
                <a:gd name="connsiteX83" fmla="*/ 4617558 w 4828239"/>
                <a:gd name="connsiteY83" fmla="*/ 2564595 h 4951702"/>
                <a:gd name="connsiteX84" fmla="*/ 4620464 w 4828239"/>
                <a:gd name="connsiteY84" fmla="*/ 2507571 h 4951702"/>
                <a:gd name="connsiteX85" fmla="*/ 4615470 w 4828239"/>
                <a:gd name="connsiteY85" fmla="*/ 2279568 h 4951702"/>
                <a:gd name="connsiteX86" fmla="*/ 4583416 w 4828239"/>
                <a:gd name="connsiteY86" fmla="*/ 2054379 h 4951702"/>
                <a:gd name="connsiteX87" fmla="*/ 4529026 w 4828239"/>
                <a:gd name="connsiteY87" fmla="*/ 1834639 h 4951702"/>
                <a:gd name="connsiteX88" fmla="*/ 4388556 w 4828239"/>
                <a:gd name="connsiteY88" fmla="*/ 1408324 h 4951702"/>
                <a:gd name="connsiteX89" fmla="*/ 4292851 w 4828239"/>
                <a:gd name="connsiteY89" fmla="*/ 1205927 h 4951702"/>
                <a:gd name="connsiteX90" fmla="*/ 4264975 w 4828239"/>
                <a:gd name="connsiteY90" fmla="*/ 1157439 h 4951702"/>
                <a:gd name="connsiteX91" fmla="*/ 4235646 w 4828239"/>
                <a:gd name="connsiteY91" fmla="*/ 1109859 h 4951702"/>
                <a:gd name="connsiteX92" fmla="*/ 4204591 w 4828239"/>
                <a:gd name="connsiteY92" fmla="*/ 1063368 h 4951702"/>
                <a:gd name="connsiteX93" fmla="*/ 4172175 w 4828239"/>
                <a:gd name="connsiteY93" fmla="*/ 1017876 h 4951702"/>
                <a:gd name="connsiteX94" fmla="*/ 3865265 w 4828239"/>
                <a:gd name="connsiteY94" fmla="*/ 697618 h 4951702"/>
                <a:gd name="connsiteX95" fmla="*/ 3495792 w 4828239"/>
                <a:gd name="connsiteY95" fmla="*/ 456267 h 4951702"/>
                <a:gd name="connsiteX96" fmla="*/ 3080011 w 4828239"/>
                <a:gd name="connsiteY96" fmla="*/ 304719 h 4951702"/>
                <a:gd name="connsiteX97" fmla="*/ 2638805 w 4828239"/>
                <a:gd name="connsiteY97" fmla="*/ 241884 h 4951702"/>
                <a:gd name="connsiteX98" fmla="*/ 2191696 w 4828239"/>
                <a:gd name="connsiteY98" fmla="*/ 257865 h 4951702"/>
                <a:gd name="connsiteX99" fmla="*/ 1752851 w 4828239"/>
                <a:gd name="connsiteY99" fmla="*/ 350120 h 4951702"/>
                <a:gd name="connsiteX100" fmla="*/ 1333074 w 4828239"/>
                <a:gd name="connsiteY100" fmla="*/ 510657 h 4951702"/>
                <a:gd name="connsiteX101" fmla="*/ 582960 w 4828239"/>
                <a:gd name="connsiteY101" fmla="*/ 1003893 h 4951702"/>
                <a:gd name="connsiteX102" fmla="*/ 276322 w 4828239"/>
                <a:gd name="connsiteY102" fmla="*/ 1333049 h 4951702"/>
                <a:gd name="connsiteX103" fmla="*/ 33882 w 4828239"/>
                <a:gd name="connsiteY103" fmla="*/ 1711057 h 4951702"/>
                <a:gd name="connsiteX104" fmla="*/ 0 w 4828239"/>
                <a:gd name="connsiteY104" fmla="*/ 1785501 h 4951702"/>
                <a:gd name="connsiteX105" fmla="*/ 0 w 4828239"/>
                <a:gd name="connsiteY105" fmla="*/ 1377082 h 4951702"/>
                <a:gd name="connsiteX106" fmla="*/ 111188 w 4828239"/>
                <a:gd name="connsiteY106" fmla="*/ 1208333 h 4951702"/>
                <a:gd name="connsiteX107" fmla="*/ 431321 w 4828239"/>
                <a:gd name="connsiteY107" fmla="*/ 841539 h 4951702"/>
                <a:gd name="connsiteX108" fmla="*/ 807876 w 4828239"/>
                <a:gd name="connsiteY108" fmla="*/ 533448 h 4951702"/>
                <a:gd name="connsiteX109" fmla="*/ 1228743 w 4828239"/>
                <a:gd name="connsiteY109" fmla="*/ 288828 h 4951702"/>
                <a:gd name="connsiteX110" fmla="*/ 2163003 w 4828239"/>
                <a:gd name="connsiteY110" fmla="*/ 19056 h 4951702"/>
                <a:gd name="connsiteX111" fmla="*/ 2407249 w 4828239"/>
                <a:gd name="connsiteY111" fmla="*/ 1168 h 4951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4828239" h="4951702">
                  <a:moveTo>
                    <a:pt x="2407249" y="1168"/>
                  </a:moveTo>
                  <a:cubicBezTo>
                    <a:pt x="2488914" y="-1193"/>
                    <a:pt x="2570658" y="33"/>
                    <a:pt x="2651971" y="4800"/>
                  </a:cubicBezTo>
                  <a:cubicBezTo>
                    <a:pt x="2814869" y="14698"/>
                    <a:pt x="2977677" y="38942"/>
                    <a:pt x="3136762" y="80075"/>
                  </a:cubicBezTo>
                  <a:cubicBezTo>
                    <a:pt x="3295846" y="121117"/>
                    <a:pt x="3451209" y="179231"/>
                    <a:pt x="3598035" y="254778"/>
                  </a:cubicBezTo>
                  <a:cubicBezTo>
                    <a:pt x="3744680" y="330325"/>
                    <a:pt x="3883516" y="422670"/>
                    <a:pt x="4006734" y="532540"/>
                  </a:cubicBezTo>
                  <a:cubicBezTo>
                    <a:pt x="4130043" y="642320"/>
                    <a:pt x="4238460" y="767354"/>
                    <a:pt x="4333530" y="900560"/>
                  </a:cubicBezTo>
                  <a:lnTo>
                    <a:pt x="4368761" y="950864"/>
                  </a:lnTo>
                  <a:lnTo>
                    <a:pt x="4402539" y="1002077"/>
                  </a:lnTo>
                  <a:cubicBezTo>
                    <a:pt x="4413436" y="1019329"/>
                    <a:pt x="4424604" y="1036491"/>
                    <a:pt x="4435319" y="1053834"/>
                  </a:cubicBezTo>
                  <a:lnTo>
                    <a:pt x="4466918" y="1106317"/>
                  </a:lnTo>
                  <a:cubicBezTo>
                    <a:pt x="4508233" y="1176779"/>
                    <a:pt x="4547187" y="1248604"/>
                    <a:pt x="4582327" y="1322244"/>
                  </a:cubicBezTo>
                  <a:cubicBezTo>
                    <a:pt x="4652789" y="1469524"/>
                    <a:pt x="4707088" y="1624523"/>
                    <a:pt x="4740322" y="1783517"/>
                  </a:cubicBezTo>
                  <a:cubicBezTo>
                    <a:pt x="4756848" y="1863060"/>
                    <a:pt x="4768380" y="1943238"/>
                    <a:pt x="4777370" y="2023507"/>
                  </a:cubicBezTo>
                  <a:cubicBezTo>
                    <a:pt x="4786540" y="2103685"/>
                    <a:pt x="4793895" y="2183772"/>
                    <a:pt x="4801432" y="2263678"/>
                  </a:cubicBezTo>
                  <a:cubicBezTo>
                    <a:pt x="4808605" y="2343674"/>
                    <a:pt x="4814961" y="2423670"/>
                    <a:pt x="4820591" y="2503848"/>
                  </a:cubicBezTo>
                  <a:lnTo>
                    <a:pt x="4824496" y="2564050"/>
                  </a:lnTo>
                  <a:cubicBezTo>
                    <a:pt x="4825222" y="2573947"/>
                    <a:pt x="4825676" y="2584571"/>
                    <a:pt x="4826221" y="2595013"/>
                  </a:cubicBezTo>
                  <a:cubicBezTo>
                    <a:pt x="4826766" y="2605455"/>
                    <a:pt x="4827311" y="2615989"/>
                    <a:pt x="4827492" y="2626522"/>
                  </a:cubicBezTo>
                  <a:cubicBezTo>
                    <a:pt x="4828854" y="2668563"/>
                    <a:pt x="4828400" y="2710967"/>
                    <a:pt x="4825767" y="2753462"/>
                  </a:cubicBezTo>
                  <a:cubicBezTo>
                    <a:pt x="4815960" y="2923534"/>
                    <a:pt x="4770287" y="3094877"/>
                    <a:pt x="4696465" y="3252055"/>
                  </a:cubicBezTo>
                  <a:cubicBezTo>
                    <a:pt x="4622825" y="3409687"/>
                    <a:pt x="4521308" y="3551156"/>
                    <a:pt x="4409077" y="3675464"/>
                  </a:cubicBezTo>
                  <a:cubicBezTo>
                    <a:pt x="4352961" y="3737845"/>
                    <a:pt x="4294031" y="3796321"/>
                    <a:pt x="4233920" y="3851983"/>
                  </a:cubicBezTo>
                  <a:cubicBezTo>
                    <a:pt x="4173809" y="3907645"/>
                    <a:pt x="4112882" y="3961218"/>
                    <a:pt x="4051318" y="4012430"/>
                  </a:cubicBezTo>
                  <a:cubicBezTo>
                    <a:pt x="3928463" y="4115308"/>
                    <a:pt x="3802884" y="4209107"/>
                    <a:pt x="3680392" y="4301543"/>
                  </a:cubicBezTo>
                  <a:lnTo>
                    <a:pt x="3587048" y="4372096"/>
                  </a:lnTo>
                  <a:cubicBezTo>
                    <a:pt x="3555449" y="4395795"/>
                    <a:pt x="3523578" y="4419676"/>
                    <a:pt x="3491161" y="4443103"/>
                  </a:cubicBezTo>
                  <a:cubicBezTo>
                    <a:pt x="3458836" y="4466621"/>
                    <a:pt x="3426147" y="4490047"/>
                    <a:pt x="3392914" y="4513202"/>
                  </a:cubicBezTo>
                  <a:cubicBezTo>
                    <a:pt x="3359590" y="4536175"/>
                    <a:pt x="3325993" y="4558966"/>
                    <a:pt x="3291579" y="4581303"/>
                  </a:cubicBezTo>
                  <a:cubicBezTo>
                    <a:pt x="3223114" y="4626069"/>
                    <a:pt x="3152471" y="4669472"/>
                    <a:pt x="3078830" y="4709153"/>
                  </a:cubicBezTo>
                  <a:cubicBezTo>
                    <a:pt x="3005281" y="4749014"/>
                    <a:pt x="2929189" y="4786061"/>
                    <a:pt x="2850010" y="4817842"/>
                  </a:cubicBezTo>
                  <a:cubicBezTo>
                    <a:pt x="2692378" y="4882312"/>
                    <a:pt x="2523032" y="4925806"/>
                    <a:pt x="2352052" y="4942876"/>
                  </a:cubicBezTo>
                  <a:cubicBezTo>
                    <a:pt x="2309285" y="4946963"/>
                    <a:pt x="2266517" y="4950050"/>
                    <a:pt x="2223840" y="4950958"/>
                  </a:cubicBezTo>
                  <a:lnTo>
                    <a:pt x="2191787" y="4951684"/>
                  </a:lnTo>
                  <a:cubicBezTo>
                    <a:pt x="2181163" y="4951775"/>
                    <a:pt x="2170449" y="4951503"/>
                    <a:pt x="2159825" y="4951503"/>
                  </a:cubicBezTo>
                  <a:lnTo>
                    <a:pt x="2127953" y="4951139"/>
                  </a:lnTo>
                  <a:lnTo>
                    <a:pt x="2096990" y="4949959"/>
                  </a:lnTo>
                  <a:cubicBezTo>
                    <a:pt x="2014542" y="4947326"/>
                    <a:pt x="1931912" y="4940788"/>
                    <a:pt x="1849646" y="4930255"/>
                  </a:cubicBezTo>
                  <a:cubicBezTo>
                    <a:pt x="1767288" y="4920267"/>
                    <a:pt x="1685113" y="4905920"/>
                    <a:pt x="1603845" y="4886852"/>
                  </a:cubicBezTo>
                  <a:cubicBezTo>
                    <a:pt x="1522668" y="4867601"/>
                    <a:pt x="1442127" y="4844811"/>
                    <a:pt x="1362403" y="4818841"/>
                  </a:cubicBezTo>
                  <a:cubicBezTo>
                    <a:pt x="1203228" y="4766449"/>
                    <a:pt x="1045868" y="4701253"/>
                    <a:pt x="900222" y="4614355"/>
                  </a:cubicBezTo>
                  <a:cubicBezTo>
                    <a:pt x="754485" y="4527639"/>
                    <a:pt x="624366" y="4417678"/>
                    <a:pt x="510682" y="4296004"/>
                  </a:cubicBezTo>
                  <a:cubicBezTo>
                    <a:pt x="453568" y="4235258"/>
                    <a:pt x="401629" y="4170607"/>
                    <a:pt x="352778" y="4104412"/>
                  </a:cubicBezTo>
                  <a:cubicBezTo>
                    <a:pt x="304199" y="4037945"/>
                    <a:pt x="257980" y="3970479"/>
                    <a:pt x="214850" y="3901561"/>
                  </a:cubicBezTo>
                  <a:cubicBezTo>
                    <a:pt x="203772" y="3884490"/>
                    <a:pt x="193330" y="3867147"/>
                    <a:pt x="182615" y="3849894"/>
                  </a:cubicBezTo>
                  <a:lnTo>
                    <a:pt x="151833" y="3799772"/>
                  </a:lnTo>
                  <a:cubicBezTo>
                    <a:pt x="132129" y="3767356"/>
                    <a:pt x="111699" y="3735212"/>
                    <a:pt x="91087" y="3702614"/>
                  </a:cubicBezTo>
                  <a:lnTo>
                    <a:pt x="0" y="3558952"/>
                  </a:lnTo>
                  <a:lnTo>
                    <a:pt x="0" y="3152786"/>
                  </a:lnTo>
                  <a:lnTo>
                    <a:pt x="21078" y="3185589"/>
                  </a:lnTo>
                  <a:cubicBezTo>
                    <a:pt x="63392" y="3246607"/>
                    <a:pt x="110427" y="3305810"/>
                    <a:pt x="159097" y="3365285"/>
                  </a:cubicBezTo>
                  <a:cubicBezTo>
                    <a:pt x="207767" y="3424851"/>
                    <a:pt x="258616" y="3484417"/>
                    <a:pt x="308466" y="3546344"/>
                  </a:cubicBezTo>
                  <a:cubicBezTo>
                    <a:pt x="333437" y="3577217"/>
                    <a:pt x="358135" y="3608816"/>
                    <a:pt x="382742" y="3640869"/>
                  </a:cubicBezTo>
                  <a:lnTo>
                    <a:pt x="418427" y="3687269"/>
                  </a:lnTo>
                  <a:cubicBezTo>
                    <a:pt x="430141" y="3702069"/>
                    <a:pt x="441309" y="3717233"/>
                    <a:pt x="453386" y="3731671"/>
                  </a:cubicBezTo>
                  <a:cubicBezTo>
                    <a:pt x="547638" y="3849168"/>
                    <a:pt x="649881" y="3957313"/>
                    <a:pt x="753758" y="4059829"/>
                  </a:cubicBezTo>
                  <a:cubicBezTo>
                    <a:pt x="805970" y="4110859"/>
                    <a:pt x="859089" y="4160164"/>
                    <a:pt x="913479" y="4207472"/>
                  </a:cubicBezTo>
                  <a:cubicBezTo>
                    <a:pt x="967869" y="4254780"/>
                    <a:pt x="1023258" y="4300544"/>
                    <a:pt x="1080736" y="4343584"/>
                  </a:cubicBezTo>
                  <a:cubicBezTo>
                    <a:pt x="1195237" y="4429846"/>
                    <a:pt x="1318727" y="4506937"/>
                    <a:pt x="1454385" y="4558875"/>
                  </a:cubicBezTo>
                  <a:cubicBezTo>
                    <a:pt x="1522033" y="4584845"/>
                    <a:pt x="1592132" y="4604730"/>
                    <a:pt x="1663411" y="4619712"/>
                  </a:cubicBezTo>
                  <a:cubicBezTo>
                    <a:pt x="1681299" y="4623254"/>
                    <a:pt x="1699006" y="4627340"/>
                    <a:pt x="1716984" y="4630427"/>
                  </a:cubicBezTo>
                  <a:lnTo>
                    <a:pt x="1771011" y="4639417"/>
                  </a:lnTo>
                  <a:cubicBezTo>
                    <a:pt x="1807241" y="4644229"/>
                    <a:pt x="1843471" y="4649314"/>
                    <a:pt x="1880064" y="4652311"/>
                  </a:cubicBezTo>
                  <a:cubicBezTo>
                    <a:pt x="1898316" y="4654036"/>
                    <a:pt x="1916567" y="4655670"/>
                    <a:pt x="1934909" y="4656487"/>
                  </a:cubicBezTo>
                  <a:cubicBezTo>
                    <a:pt x="1953251" y="4657395"/>
                    <a:pt x="1971502" y="4658848"/>
                    <a:pt x="1989935" y="4659393"/>
                  </a:cubicBezTo>
                  <a:lnTo>
                    <a:pt x="2045142" y="4660664"/>
                  </a:lnTo>
                  <a:cubicBezTo>
                    <a:pt x="2063484" y="4661118"/>
                    <a:pt x="2082008" y="4660482"/>
                    <a:pt x="2100440" y="4660392"/>
                  </a:cubicBezTo>
                  <a:lnTo>
                    <a:pt x="2128135" y="4660119"/>
                  </a:lnTo>
                  <a:cubicBezTo>
                    <a:pt x="2137124" y="4659847"/>
                    <a:pt x="2145932" y="4659302"/>
                    <a:pt x="2154831" y="4658939"/>
                  </a:cubicBezTo>
                  <a:cubicBezTo>
                    <a:pt x="2163729" y="4658485"/>
                    <a:pt x="2172628" y="4658212"/>
                    <a:pt x="2181436" y="4657577"/>
                  </a:cubicBezTo>
                  <a:lnTo>
                    <a:pt x="2207950" y="4655398"/>
                  </a:lnTo>
                  <a:cubicBezTo>
                    <a:pt x="2243272" y="4652583"/>
                    <a:pt x="2278321" y="4647861"/>
                    <a:pt x="2313098" y="4642413"/>
                  </a:cubicBezTo>
                  <a:cubicBezTo>
                    <a:pt x="2452298" y="4619349"/>
                    <a:pt x="2586139" y="4574221"/>
                    <a:pt x="2713625" y="4510932"/>
                  </a:cubicBezTo>
                  <a:cubicBezTo>
                    <a:pt x="2841565" y="4448369"/>
                    <a:pt x="2963330" y="4368282"/>
                    <a:pt x="3083643" y="4280386"/>
                  </a:cubicBezTo>
                  <a:cubicBezTo>
                    <a:pt x="3113698" y="4258503"/>
                    <a:pt x="3143572" y="4235712"/>
                    <a:pt x="3173355" y="4212648"/>
                  </a:cubicBezTo>
                  <a:cubicBezTo>
                    <a:pt x="3203319" y="4189675"/>
                    <a:pt x="3233193" y="4166339"/>
                    <a:pt x="3263067" y="4142640"/>
                  </a:cubicBezTo>
                  <a:lnTo>
                    <a:pt x="3444762" y="3997357"/>
                  </a:lnTo>
                  <a:cubicBezTo>
                    <a:pt x="3569432" y="3898473"/>
                    <a:pt x="3695284" y="3806401"/>
                    <a:pt x="3818229" y="3716144"/>
                  </a:cubicBezTo>
                  <a:cubicBezTo>
                    <a:pt x="3941084" y="3625886"/>
                    <a:pt x="4059309" y="3534721"/>
                    <a:pt x="4166182" y="3436474"/>
                  </a:cubicBezTo>
                  <a:cubicBezTo>
                    <a:pt x="4273056" y="3338408"/>
                    <a:pt x="4369578" y="3233895"/>
                    <a:pt x="4444399" y="3115943"/>
                  </a:cubicBezTo>
                  <a:cubicBezTo>
                    <a:pt x="4481809" y="3057013"/>
                    <a:pt x="4513772" y="2994905"/>
                    <a:pt x="4539196" y="2929618"/>
                  </a:cubicBezTo>
                  <a:cubicBezTo>
                    <a:pt x="4564802" y="2864422"/>
                    <a:pt x="4583235" y="2796139"/>
                    <a:pt x="4596946" y="2726040"/>
                  </a:cubicBezTo>
                  <a:cubicBezTo>
                    <a:pt x="4603756" y="2690991"/>
                    <a:pt x="4609204" y="2655306"/>
                    <a:pt x="4612927" y="2619257"/>
                  </a:cubicBezTo>
                  <a:cubicBezTo>
                    <a:pt x="4614017" y="2610268"/>
                    <a:pt x="4614743" y="2601188"/>
                    <a:pt x="4615561" y="2592198"/>
                  </a:cubicBezTo>
                  <a:cubicBezTo>
                    <a:pt x="4616287" y="2583118"/>
                    <a:pt x="4617195" y="2574220"/>
                    <a:pt x="4617558" y="2564595"/>
                  </a:cubicBezTo>
                  <a:lnTo>
                    <a:pt x="4620464" y="2507571"/>
                  </a:lnTo>
                  <a:cubicBezTo>
                    <a:pt x="4623097" y="2431479"/>
                    <a:pt x="4621462" y="2355297"/>
                    <a:pt x="4615470" y="2279568"/>
                  </a:cubicBezTo>
                  <a:cubicBezTo>
                    <a:pt x="4609658" y="2203748"/>
                    <a:pt x="4598490" y="2128564"/>
                    <a:pt x="4583416" y="2054379"/>
                  </a:cubicBezTo>
                  <a:cubicBezTo>
                    <a:pt x="4568162" y="1980194"/>
                    <a:pt x="4549094" y="1907008"/>
                    <a:pt x="4529026" y="1834639"/>
                  </a:cubicBezTo>
                  <a:cubicBezTo>
                    <a:pt x="4488983" y="1689810"/>
                    <a:pt x="4444762" y="1546888"/>
                    <a:pt x="4388556" y="1408324"/>
                  </a:cubicBezTo>
                  <a:cubicBezTo>
                    <a:pt x="4360407" y="1339133"/>
                    <a:pt x="4328990" y="1271213"/>
                    <a:pt x="4292851" y="1205927"/>
                  </a:cubicBezTo>
                  <a:cubicBezTo>
                    <a:pt x="4284043" y="1189492"/>
                    <a:pt x="4274327" y="1173511"/>
                    <a:pt x="4264975" y="1157439"/>
                  </a:cubicBezTo>
                  <a:cubicBezTo>
                    <a:pt x="4255350" y="1141458"/>
                    <a:pt x="4245361" y="1125749"/>
                    <a:pt x="4235646" y="1109859"/>
                  </a:cubicBezTo>
                  <a:lnTo>
                    <a:pt x="4204591" y="1063368"/>
                  </a:lnTo>
                  <a:lnTo>
                    <a:pt x="4172175" y="1017876"/>
                  </a:lnTo>
                  <a:cubicBezTo>
                    <a:pt x="4083462" y="898290"/>
                    <a:pt x="3979312" y="791326"/>
                    <a:pt x="3865265" y="697618"/>
                  </a:cubicBezTo>
                  <a:cubicBezTo>
                    <a:pt x="3751490" y="603638"/>
                    <a:pt x="3627909" y="521917"/>
                    <a:pt x="3495792" y="456267"/>
                  </a:cubicBezTo>
                  <a:cubicBezTo>
                    <a:pt x="3363766" y="390436"/>
                    <a:pt x="3224022" y="339950"/>
                    <a:pt x="3080011" y="304719"/>
                  </a:cubicBezTo>
                  <a:cubicBezTo>
                    <a:pt x="2935999" y="269397"/>
                    <a:pt x="2787992" y="249057"/>
                    <a:pt x="2638805" y="241884"/>
                  </a:cubicBezTo>
                  <a:cubicBezTo>
                    <a:pt x="2489345" y="234347"/>
                    <a:pt x="2340067" y="239341"/>
                    <a:pt x="2191696" y="257865"/>
                  </a:cubicBezTo>
                  <a:cubicBezTo>
                    <a:pt x="2043417" y="276479"/>
                    <a:pt x="1896500" y="307624"/>
                    <a:pt x="1752851" y="350120"/>
                  </a:cubicBezTo>
                  <a:cubicBezTo>
                    <a:pt x="1609112" y="392433"/>
                    <a:pt x="1468914" y="447187"/>
                    <a:pt x="1333074" y="510657"/>
                  </a:cubicBezTo>
                  <a:cubicBezTo>
                    <a:pt x="1060578" y="636236"/>
                    <a:pt x="806151" y="802767"/>
                    <a:pt x="582960" y="1003893"/>
                  </a:cubicBezTo>
                  <a:cubicBezTo>
                    <a:pt x="471728" y="1104774"/>
                    <a:pt x="368668" y="1214825"/>
                    <a:pt x="276322" y="1333049"/>
                  </a:cubicBezTo>
                  <a:cubicBezTo>
                    <a:pt x="183795" y="1451092"/>
                    <a:pt x="102164" y="1577669"/>
                    <a:pt x="33882" y="1711057"/>
                  </a:cubicBezTo>
                  <a:lnTo>
                    <a:pt x="0" y="1785501"/>
                  </a:lnTo>
                  <a:lnTo>
                    <a:pt x="0" y="1377082"/>
                  </a:lnTo>
                  <a:lnTo>
                    <a:pt x="111188" y="1208333"/>
                  </a:lnTo>
                  <a:cubicBezTo>
                    <a:pt x="206927" y="1076920"/>
                    <a:pt x="314732" y="954315"/>
                    <a:pt x="431321" y="841539"/>
                  </a:cubicBezTo>
                  <a:cubicBezTo>
                    <a:pt x="548183" y="728763"/>
                    <a:pt x="674488" y="625885"/>
                    <a:pt x="807876" y="533448"/>
                  </a:cubicBezTo>
                  <a:cubicBezTo>
                    <a:pt x="941446" y="441103"/>
                    <a:pt x="1082007" y="358837"/>
                    <a:pt x="1228743" y="288828"/>
                  </a:cubicBezTo>
                  <a:cubicBezTo>
                    <a:pt x="1522578" y="149811"/>
                    <a:pt x="1838931" y="57919"/>
                    <a:pt x="2163003" y="19056"/>
                  </a:cubicBezTo>
                  <a:cubicBezTo>
                    <a:pt x="2243998" y="9477"/>
                    <a:pt x="2325584" y="3529"/>
                    <a:pt x="2407249" y="1168"/>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2935CA6-94DE-46EF-8BB1-9DB074B6C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960593"/>
              <a:ext cx="4814598" cy="4884231"/>
            </a:xfrm>
            <a:custGeom>
              <a:avLst/>
              <a:gdLst>
                <a:gd name="connsiteX0" fmla="*/ 2550817 w 4814598"/>
                <a:gd name="connsiteY0" fmla="*/ 544811 h 4884231"/>
                <a:gd name="connsiteX1" fmla="*/ 1694919 w 4814598"/>
                <a:gd name="connsiteY1" fmla="*/ 709526 h 4884231"/>
                <a:gd name="connsiteX2" fmla="*/ 932184 w 4814598"/>
                <a:gd name="connsiteY2" fmla="*/ 1163171 h 4884231"/>
                <a:gd name="connsiteX3" fmla="*/ 407894 w 4814598"/>
                <a:gd name="connsiteY3" fmla="*/ 1812768 h 4884231"/>
                <a:gd name="connsiteX4" fmla="*/ 220025 w 4814598"/>
                <a:gd name="connsiteY4" fmla="*/ 2558977 h 4884231"/>
                <a:gd name="connsiteX5" fmla="*/ 530204 w 4814598"/>
                <a:gd name="connsiteY5" fmla="*/ 3236995 h 4884231"/>
                <a:gd name="connsiteX6" fmla="*/ 697098 w 4814598"/>
                <a:gd name="connsiteY6" fmla="*/ 3471717 h 4884231"/>
                <a:gd name="connsiteX7" fmla="*/ 1333800 w 4814598"/>
                <a:gd name="connsiteY7" fmla="*/ 4121677 h 4884231"/>
                <a:gd name="connsiteX8" fmla="*/ 2170902 w 4814598"/>
                <a:gd name="connsiteY8" fmla="*/ 4339420 h 4884231"/>
                <a:gd name="connsiteX9" fmla="*/ 2709357 w 4814598"/>
                <a:gd name="connsiteY9" fmla="*/ 4200765 h 4884231"/>
                <a:gd name="connsiteX10" fmla="*/ 3290852 w 4814598"/>
                <a:gd name="connsiteY10" fmla="*/ 3800420 h 4884231"/>
                <a:gd name="connsiteX11" fmla="*/ 3434410 w 4814598"/>
                <a:gd name="connsiteY11" fmla="*/ 3689188 h 4884231"/>
                <a:gd name="connsiteX12" fmla="*/ 4069660 w 4814598"/>
                <a:gd name="connsiteY12" fmla="*/ 3124945 h 4884231"/>
                <a:gd name="connsiteX13" fmla="*/ 4269787 w 4814598"/>
                <a:gd name="connsiteY13" fmla="*/ 2558977 h 4884231"/>
                <a:gd name="connsiteX14" fmla="*/ 3797526 w 4814598"/>
                <a:gd name="connsiteY14" fmla="*/ 1099701 h 4884231"/>
                <a:gd name="connsiteX15" fmla="*/ 3273691 w 4814598"/>
                <a:gd name="connsiteY15" fmla="*/ 695179 h 4884231"/>
                <a:gd name="connsiteX16" fmla="*/ 2550817 w 4814598"/>
                <a:gd name="connsiteY16" fmla="*/ 544811 h 4884231"/>
                <a:gd name="connsiteX17" fmla="*/ 2550817 w 4814598"/>
                <a:gd name="connsiteY17" fmla="*/ 0 h 4884231"/>
                <a:gd name="connsiteX18" fmla="*/ 4814598 w 4814598"/>
                <a:gd name="connsiteY18" fmla="*/ 2558977 h 4884231"/>
                <a:gd name="connsiteX19" fmla="*/ 3626365 w 4814598"/>
                <a:gd name="connsiteY19" fmla="*/ 4229640 h 4884231"/>
                <a:gd name="connsiteX20" fmla="*/ 2170902 w 4814598"/>
                <a:gd name="connsiteY20" fmla="*/ 4884231 h 4884231"/>
                <a:gd name="connsiteX21" fmla="*/ 246267 w 4814598"/>
                <a:gd name="connsiteY21" fmla="*/ 3777538 h 4884231"/>
                <a:gd name="connsiteX22" fmla="*/ 40127 w 4814598"/>
                <a:gd name="connsiteY22" fmla="*/ 3489366 h 4884231"/>
                <a:gd name="connsiteX23" fmla="*/ 0 w 4814598"/>
                <a:gd name="connsiteY23" fmla="*/ 3432245 h 4884231"/>
                <a:gd name="connsiteX24" fmla="*/ 0 w 4814598"/>
                <a:gd name="connsiteY24" fmla="*/ 1432577 h 4884231"/>
                <a:gd name="connsiteX25" fmla="*/ 54624 w 4814598"/>
                <a:gd name="connsiteY25" fmla="*/ 1339196 h 4884231"/>
                <a:gd name="connsiteX26" fmla="*/ 2550817 w 4814598"/>
                <a:gd name="connsiteY26" fmla="*/ 0 h 488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14598" h="4884231">
                  <a:moveTo>
                    <a:pt x="2550817" y="544811"/>
                  </a:moveTo>
                  <a:cubicBezTo>
                    <a:pt x="2270966" y="544811"/>
                    <a:pt x="1974952" y="601744"/>
                    <a:pt x="1694919" y="709526"/>
                  </a:cubicBezTo>
                  <a:cubicBezTo>
                    <a:pt x="1417883" y="816127"/>
                    <a:pt x="1154103" y="973032"/>
                    <a:pt x="932184" y="1163171"/>
                  </a:cubicBezTo>
                  <a:cubicBezTo>
                    <a:pt x="710536" y="1353038"/>
                    <a:pt x="529296" y="1577682"/>
                    <a:pt x="407894" y="1812768"/>
                  </a:cubicBezTo>
                  <a:cubicBezTo>
                    <a:pt x="283223" y="2054210"/>
                    <a:pt x="220025" y="2305277"/>
                    <a:pt x="220025" y="2558977"/>
                  </a:cubicBezTo>
                  <a:cubicBezTo>
                    <a:pt x="220025" y="2801418"/>
                    <a:pt x="315095" y="2942070"/>
                    <a:pt x="530204" y="3236995"/>
                  </a:cubicBezTo>
                  <a:cubicBezTo>
                    <a:pt x="584050" y="3310817"/>
                    <a:pt x="639711" y="3387181"/>
                    <a:pt x="697098" y="3471717"/>
                  </a:cubicBezTo>
                  <a:cubicBezTo>
                    <a:pt x="900040" y="3770818"/>
                    <a:pt x="1108249" y="3983476"/>
                    <a:pt x="1333800" y="4121677"/>
                  </a:cubicBezTo>
                  <a:cubicBezTo>
                    <a:pt x="1572882" y="4268231"/>
                    <a:pt x="1846740" y="4339420"/>
                    <a:pt x="2170902" y="4339420"/>
                  </a:cubicBezTo>
                  <a:cubicBezTo>
                    <a:pt x="2354867" y="4339420"/>
                    <a:pt x="2525938" y="4295381"/>
                    <a:pt x="2709357" y="4200765"/>
                  </a:cubicBezTo>
                  <a:cubicBezTo>
                    <a:pt x="2897680" y="4103607"/>
                    <a:pt x="3084097" y="3961956"/>
                    <a:pt x="3290852" y="3800420"/>
                  </a:cubicBezTo>
                  <a:cubicBezTo>
                    <a:pt x="3339340" y="3762556"/>
                    <a:pt x="3387647" y="3725236"/>
                    <a:pt x="3434410" y="3689188"/>
                  </a:cubicBezTo>
                  <a:cubicBezTo>
                    <a:pt x="3682844" y="3497505"/>
                    <a:pt x="3917476" y="3316446"/>
                    <a:pt x="4069660" y="3124945"/>
                  </a:cubicBezTo>
                  <a:cubicBezTo>
                    <a:pt x="4209948" y="2948426"/>
                    <a:pt x="4269787" y="2779172"/>
                    <a:pt x="4269787" y="2558977"/>
                  </a:cubicBezTo>
                  <a:cubicBezTo>
                    <a:pt x="4269787" y="1980933"/>
                    <a:pt x="4102076" y="1462636"/>
                    <a:pt x="3797526" y="1099701"/>
                  </a:cubicBezTo>
                  <a:cubicBezTo>
                    <a:pt x="3650427" y="924453"/>
                    <a:pt x="3474272" y="788342"/>
                    <a:pt x="3273691" y="695179"/>
                  </a:cubicBezTo>
                  <a:cubicBezTo>
                    <a:pt x="3058944" y="595388"/>
                    <a:pt x="2815686" y="544811"/>
                    <a:pt x="2550817" y="544811"/>
                  </a:cubicBezTo>
                  <a:close/>
                  <a:moveTo>
                    <a:pt x="2550817" y="0"/>
                  </a:moveTo>
                  <a:cubicBezTo>
                    <a:pt x="3970050" y="0"/>
                    <a:pt x="4814598" y="1145647"/>
                    <a:pt x="4814598" y="2558977"/>
                  </a:cubicBezTo>
                  <a:cubicBezTo>
                    <a:pt x="4814598" y="3376738"/>
                    <a:pt x="4225839" y="3761193"/>
                    <a:pt x="3626365" y="4229640"/>
                  </a:cubicBezTo>
                  <a:cubicBezTo>
                    <a:pt x="3189699" y="4570874"/>
                    <a:pt x="2769014" y="4884231"/>
                    <a:pt x="2170902" y="4884231"/>
                  </a:cubicBezTo>
                  <a:cubicBezTo>
                    <a:pt x="1283950" y="4884231"/>
                    <a:pt x="708085" y="4458279"/>
                    <a:pt x="246267" y="3777538"/>
                  </a:cubicBezTo>
                  <a:cubicBezTo>
                    <a:pt x="176985" y="3675432"/>
                    <a:pt x="106654" y="3581344"/>
                    <a:pt x="40127" y="3489366"/>
                  </a:cubicBezTo>
                  <a:lnTo>
                    <a:pt x="0" y="3432245"/>
                  </a:lnTo>
                  <a:lnTo>
                    <a:pt x="0" y="1432577"/>
                  </a:lnTo>
                  <a:lnTo>
                    <a:pt x="54624" y="1339196"/>
                  </a:lnTo>
                  <a:cubicBezTo>
                    <a:pt x="578230" y="541497"/>
                    <a:pt x="1569352" y="0"/>
                    <a:pt x="2550817"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2352A8D1-612B-42BB-A925-A3EF53F720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960593"/>
              <a:ext cx="4814598" cy="4884231"/>
            </a:xfrm>
            <a:custGeom>
              <a:avLst/>
              <a:gdLst>
                <a:gd name="connsiteX0" fmla="*/ 2550817 w 4814598"/>
                <a:gd name="connsiteY0" fmla="*/ 454009 h 4884231"/>
                <a:gd name="connsiteX1" fmla="*/ 1662321 w 4814598"/>
                <a:gd name="connsiteY1" fmla="*/ 624807 h 4884231"/>
                <a:gd name="connsiteX2" fmla="*/ 873072 w 4814598"/>
                <a:gd name="connsiteY2" fmla="*/ 1094253 h 4884231"/>
                <a:gd name="connsiteX3" fmla="*/ 327171 w 4814598"/>
                <a:gd name="connsiteY3" fmla="*/ 1771181 h 4884231"/>
                <a:gd name="connsiteX4" fmla="*/ 129223 w 4814598"/>
                <a:gd name="connsiteY4" fmla="*/ 2558977 h 4884231"/>
                <a:gd name="connsiteX5" fmla="*/ 456836 w 4814598"/>
                <a:gd name="connsiteY5" fmla="*/ 3290477 h 4884231"/>
                <a:gd name="connsiteX6" fmla="*/ 621914 w 4814598"/>
                <a:gd name="connsiteY6" fmla="*/ 3522657 h 4884231"/>
                <a:gd name="connsiteX7" fmla="*/ 2170902 w 4814598"/>
                <a:gd name="connsiteY7" fmla="*/ 4430222 h 4884231"/>
                <a:gd name="connsiteX8" fmla="*/ 3346786 w 4814598"/>
                <a:gd name="connsiteY8" fmla="*/ 3871881 h 4884231"/>
                <a:gd name="connsiteX9" fmla="*/ 3489890 w 4814598"/>
                <a:gd name="connsiteY9" fmla="*/ 3761012 h 4884231"/>
                <a:gd name="connsiteX10" fmla="*/ 4140757 w 4814598"/>
                <a:gd name="connsiteY10" fmla="*/ 3181424 h 4884231"/>
                <a:gd name="connsiteX11" fmla="*/ 4360589 w 4814598"/>
                <a:gd name="connsiteY11" fmla="*/ 2558977 h 4884231"/>
                <a:gd name="connsiteX12" fmla="*/ 3867171 w 4814598"/>
                <a:gd name="connsiteY12" fmla="*/ 1041315 h 4884231"/>
                <a:gd name="connsiteX13" fmla="*/ 3312009 w 4814598"/>
                <a:gd name="connsiteY13" fmla="*/ 612822 h 4884231"/>
                <a:gd name="connsiteX14" fmla="*/ 2550817 w 4814598"/>
                <a:gd name="connsiteY14" fmla="*/ 454009 h 4884231"/>
                <a:gd name="connsiteX15" fmla="*/ 2550817 w 4814598"/>
                <a:gd name="connsiteY15" fmla="*/ 0 h 4884231"/>
                <a:gd name="connsiteX16" fmla="*/ 4814598 w 4814598"/>
                <a:gd name="connsiteY16" fmla="*/ 2558977 h 4884231"/>
                <a:gd name="connsiteX17" fmla="*/ 3626365 w 4814598"/>
                <a:gd name="connsiteY17" fmla="*/ 4229640 h 4884231"/>
                <a:gd name="connsiteX18" fmla="*/ 2170902 w 4814598"/>
                <a:gd name="connsiteY18" fmla="*/ 4884231 h 4884231"/>
                <a:gd name="connsiteX19" fmla="*/ 246267 w 4814598"/>
                <a:gd name="connsiteY19" fmla="*/ 3777538 h 4884231"/>
                <a:gd name="connsiteX20" fmla="*/ 40127 w 4814598"/>
                <a:gd name="connsiteY20" fmla="*/ 3489366 h 4884231"/>
                <a:gd name="connsiteX21" fmla="*/ 0 w 4814598"/>
                <a:gd name="connsiteY21" fmla="*/ 3432245 h 4884231"/>
                <a:gd name="connsiteX22" fmla="*/ 0 w 4814598"/>
                <a:gd name="connsiteY22" fmla="*/ 1432577 h 4884231"/>
                <a:gd name="connsiteX23" fmla="*/ 54624 w 4814598"/>
                <a:gd name="connsiteY23" fmla="*/ 1339196 h 4884231"/>
                <a:gd name="connsiteX24" fmla="*/ 2550817 w 4814598"/>
                <a:gd name="connsiteY24" fmla="*/ 0 h 488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814598" h="4884231">
                  <a:moveTo>
                    <a:pt x="2550817" y="454009"/>
                  </a:moveTo>
                  <a:cubicBezTo>
                    <a:pt x="2255802" y="454009"/>
                    <a:pt x="1956792" y="511396"/>
                    <a:pt x="1662321" y="624807"/>
                  </a:cubicBezTo>
                  <a:cubicBezTo>
                    <a:pt x="1375660" y="735041"/>
                    <a:pt x="1102800" y="897394"/>
                    <a:pt x="873072" y="1094253"/>
                  </a:cubicBezTo>
                  <a:cubicBezTo>
                    <a:pt x="639348" y="1294471"/>
                    <a:pt x="455656" y="1522293"/>
                    <a:pt x="327171" y="1771181"/>
                  </a:cubicBezTo>
                  <a:cubicBezTo>
                    <a:pt x="195872" y="2025607"/>
                    <a:pt x="129223" y="2290658"/>
                    <a:pt x="129223" y="2558977"/>
                  </a:cubicBezTo>
                  <a:cubicBezTo>
                    <a:pt x="129223" y="2829294"/>
                    <a:pt x="235552" y="2987108"/>
                    <a:pt x="456836" y="3290477"/>
                  </a:cubicBezTo>
                  <a:cubicBezTo>
                    <a:pt x="510228" y="3363663"/>
                    <a:pt x="565435" y="3439392"/>
                    <a:pt x="621914" y="3522657"/>
                  </a:cubicBezTo>
                  <a:cubicBezTo>
                    <a:pt x="1053495" y="4158815"/>
                    <a:pt x="1516766" y="4430222"/>
                    <a:pt x="2170902" y="4430222"/>
                  </a:cubicBezTo>
                  <a:cubicBezTo>
                    <a:pt x="2600213" y="4430222"/>
                    <a:pt x="2915205" y="4209119"/>
                    <a:pt x="3346786" y="3871881"/>
                  </a:cubicBezTo>
                  <a:cubicBezTo>
                    <a:pt x="3395002" y="3834198"/>
                    <a:pt x="3443218" y="3796969"/>
                    <a:pt x="3489890" y="3761012"/>
                  </a:cubicBezTo>
                  <a:cubicBezTo>
                    <a:pt x="3742864" y="3565879"/>
                    <a:pt x="3981763" y="3381551"/>
                    <a:pt x="4140757" y="3181424"/>
                  </a:cubicBezTo>
                  <a:cubicBezTo>
                    <a:pt x="4292760" y="2990104"/>
                    <a:pt x="4360589" y="2798149"/>
                    <a:pt x="4360589" y="2558977"/>
                  </a:cubicBezTo>
                  <a:cubicBezTo>
                    <a:pt x="4360589" y="1959594"/>
                    <a:pt x="4185341" y="1420595"/>
                    <a:pt x="3867171" y="1041315"/>
                  </a:cubicBezTo>
                  <a:cubicBezTo>
                    <a:pt x="3711446" y="855807"/>
                    <a:pt x="3524667" y="711614"/>
                    <a:pt x="3312009" y="612822"/>
                  </a:cubicBezTo>
                  <a:cubicBezTo>
                    <a:pt x="3085095" y="507491"/>
                    <a:pt x="2829034" y="454009"/>
                    <a:pt x="2550817" y="454009"/>
                  </a:cubicBezTo>
                  <a:close/>
                  <a:moveTo>
                    <a:pt x="2550817" y="0"/>
                  </a:moveTo>
                  <a:cubicBezTo>
                    <a:pt x="3970050" y="0"/>
                    <a:pt x="4814598" y="1145647"/>
                    <a:pt x="4814598" y="2558977"/>
                  </a:cubicBezTo>
                  <a:cubicBezTo>
                    <a:pt x="4814598" y="3376738"/>
                    <a:pt x="4225839" y="3761193"/>
                    <a:pt x="3626365" y="4229640"/>
                  </a:cubicBezTo>
                  <a:cubicBezTo>
                    <a:pt x="3189699" y="4570874"/>
                    <a:pt x="2769014" y="4884231"/>
                    <a:pt x="2170902" y="4884231"/>
                  </a:cubicBezTo>
                  <a:cubicBezTo>
                    <a:pt x="1283950" y="4884231"/>
                    <a:pt x="708085" y="4458279"/>
                    <a:pt x="246267" y="3777538"/>
                  </a:cubicBezTo>
                  <a:cubicBezTo>
                    <a:pt x="176985" y="3675432"/>
                    <a:pt x="106654" y="3581344"/>
                    <a:pt x="40127" y="3489366"/>
                  </a:cubicBezTo>
                  <a:lnTo>
                    <a:pt x="0" y="3432245"/>
                  </a:lnTo>
                  <a:lnTo>
                    <a:pt x="0" y="1432577"/>
                  </a:lnTo>
                  <a:lnTo>
                    <a:pt x="54624" y="1339196"/>
                  </a:lnTo>
                  <a:cubicBezTo>
                    <a:pt x="578230" y="541497"/>
                    <a:pt x="1569352" y="0"/>
                    <a:pt x="2550817"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5" name="Freeform: Shape 14">
              <a:extLst>
                <a:ext uri="{FF2B5EF4-FFF2-40B4-BE49-F238E27FC236}">
                  <a16:creationId xmlns:a16="http://schemas.microsoft.com/office/drawing/2014/main" id="{0858A699-36FD-4E40-A79C-7B11883C9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96695"/>
              <a:ext cx="4850918" cy="5212025"/>
            </a:xfrm>
            <a:custGeom>
              <a:avLst/>
              <a:gdLst>
                <a:gd name="connsiteX0" fmla="*/ 2244906 w 4850918"/>
                <a:gd name="connsiteY0" fmla="*/ 0 h 5212025"/>
                <a:gd name="connsiteX1" fmla="*/ 4850918 w 4850918"/>
                <a:gd name="connsiteY1" fmla="*/ 2606013 h 5212025"/>
                <a:gd name="connsiteX2" fmla="*/ 2244906 w 4850918"/>
                <a:gd name="connsiteY2" fmla="*/ 5212025 h 5212025"/>
                <a:gd name="connsiteX3" fmla="*/ 83949 w 4850918"/>
                <a:gd name="connsiteY3" fmla="*/ 4063077 h 5212025"/>
                <a:gd name="connsiteX4" fmla="*/ 0 w 4850918"/>
                <a:gd name="connsiteY4" fmla="*/ 3924890 h 5212025"/>
                <a:gd name="connsiteX5" fmla="*/ 0 w 4850918"/>
                <a:gd name="connsiteY5" fmla="*/ 3598606 h 5212025"/>
                <a:gd name="connsiteX6" fmla="*/ 15357 w 4850918"/>
                <a:gd name="connsiteY6" fmla="*/ 3619452 h 5212025"/>
                <a:gd name="connsiteX7" fmla="*/ 107340 w 4850918"/>
                <a:gd name="connsiteY7" fmla="*/ 3738402 h 5212025"/>
                <a:gd name="connsiteX8" fmla="*/ 168177 w 4850918"/>
                <a:gd name="connsiteY8" fmla="*/ 3816401 h 5212025"/>
                <a:gd name="connsiteX9" fmla="*/ 245086 w 4850918"/>
                <a:gd name="connsiteY9" fmla="*/ 3916919 h 5212025"/>
                <a:gd name="connsiteX10" fmla="*/ 284403 w 4850918"/>
                <a:gd name="connsiteY10" fmla="*/ 3970310 h 5212025"/>
                <a:gd name="connsiteX11" fmla="*/ 319634 w 4850918"/>
                <a:gd name="connsiteY11" fmla="*/ 4018253 h 5212025"/>
                <a:gd name="connsiteX12" fmla="*/ 319816 w 4850918"/>
                <a:gd name="connsiteY12" fmla="*/ 4018435 h 5212025"/>
                <a:gd name="connsiteX13" fmla="*/ 319998 w 4850918"/>
                <a:gd name="connsiteY13" fmla="*/ 4018617 h 5212025"/>
                <a:gd name="connsiteX14" fmla="*/ 381652 w 4850918"/>
                <a:gd name="connsiteY14" fmla="*/ 4099884 h 5212025"/>
                <a:gd name="connsiteX15" fmla="*/ 393547 w 4850918"/>
                <a:gd name="connsiteY15" fmla="*/ 4115230 h 5212025"/>
                <a:gd name="connsiteX16" fmla="*/ 399540 w 4850918"/>
                <a:gd name="connsiteY16" fmla="*/ 4122676 h 5212025"/>
                <a:gd name="connsiteX17" fmla="*/ 470547 w 4850918"/>
                <a:gd name="connsiteY17" fmla="*/ 4208756 h 5212025"/>
                <a:gd name="connsiteX18" fmla="*/ 633445 w 4850918"/>
                <a:gd name="connsiteY18" fmla="*/ 4384730 h 5212025"/>
                <a:gd name="connsiteX19" fmla="*/ 997833 w 4850918"/>
                <a:gd name="connsiteY19" fmla="*/ 4677384 h 5212025"/>
                <a:gd name="connsiteX20" fmla="*/ 1198505 w 4850918"/>
                <a:gd name="connsiteY20" fmla="*/ 4786982 h 5212025"/>
                <a:gd name="connsiteX21" fmla="*/ 1198687 w 4850918"/>
                <a:gd name="connsiteY21" fmla="*/ 4787073 h 5212025"/>
                <a:gd name="connsiteX22" fmla="*/ 1198869 w 4850918"/>
                <a:gd name="connsiteY22" fmla="*/ 4787164 h 5212025"/>
                <a:gd name="connsiteX23" fmla="*/ 1410709 w 4850918"/>
                <a:gd name="connsiteY23" fmla="*/ 4869975 h 5212025"/>
                <a:gd name="connsiteX24" fmla="*/ 1631902 w 4850918"/>
                <a:gd name="connsiteY24" fmla="*/ 4927271 h 5212025"/>
                <a:gd name="connsiteX25" fmla="*/ 1744134 w 4850918"/>
                <a:gd name="connsiteY25" fmla="*/ 4946157 h 5212025"/>
                <a:gd name="connsiteX26" fmla="*/ 1856819 w 4850918"/>
                <a:gd name="connsiteY26" fmla="*/ 4958961 h 5212025"/>
                <a:gd name="connsiteX27" fmla="*/ 2090089 w 4850918"/>
                <a:gd name="connsiteY27" fmla="*/ 4969130 h 5212025"/>
                <a:gd name="connsiteX28" fmla="*/ 2101802 w 4850918"/>
                <a:gd name="connsiteY28" fmla="*/ 4969130 h 5212025"/>
                <a:gd name="connsiteX29" fmla="*/ 2117238 w 4850918"/>
                <a:gd name="connsiteY29" fmla="*/ 4969221 h 5212025"/>
                <a:gd name="connsiteX30" fmla="*/ 2147294 w 4850918"/>
                <a:gd name="connsiteY30" fmla="*/ 4968767 h 5212025"/>
                <a:gd name="connsiteX31" fmla="*/ 2147566 w 4850918"/>
                <a:gd name="connsiteY31" fmla="*/ 4968767 h 5212025"/>
                <a:gd name="connsiteX32" fmla="*/ 2147838 w 4850918"/>
                <a:gd name="connsiteY32" fmla="*/ 4968767 h 5212025"/>
                <a:gd name="connsiteX33" fmla="*/ 2176078 w 4850918"/>
                <a:gd name="connsiteY33" fmla="*/ 4968041 h 5212025"/>
                <a:gd name="connsiteX34" fmla="*/ 2204499 w 4850918"/>
                <a:gd name="connsiteY34" fmla="*/ 4966588 h 5212025"/>
                <a:gd name="connsiteX35" fmla="*/ 2315822 w 4850918"/>
                <a:gd name="connsiteY35" fmla="*/ 4956872 h 5212025"/>
                <a:gd name="connsiteX36" fmla="*/ 2746222 w 4850918"/>
                <a:gd name="connsiteY36" fmla="*/ 4840555 h 5212025"/>
                <a:gd name="connsiteX37" fmla="*/ 2950617 w 4850918"/>
                <a:gd name="connsiteY37" fmla="*/ 4739220 h 5212025"/>
                <a:gd name="connsiteX38" fmla="*/ 3148929 w 4850918"/>
                <a:gd name="connsiteY38" fmla="*/ 4615367 h 5212025"/>
                <a:gd name="connsiteX39" fmla="*/ 3342791 w 4850918"/>
                <a:gd name="connsiteY39" fmla="*/ 4474533 h 5212025"/>
                <a:gd name="connsiteX40" fmla="*/ 3438496 w 4850918"/>
                <a:gd name="connsiteY40" fmla="*/ 4399894 h 5212025"/>
                <a:gd name="connsiteX41" fmla="*/ 3536108 w 4850918"/>
                <a:gd name="connsiteY41" fmla="*/ 4321804 h 5212025"/>
                <a:gd name="connsiteX42" fmla="*/ 3700641 w 4850918"/>
                <a:gd name="connsiteY42" fmla="*/ 4192956 h 5212025"/>
                <a:gd name="connsiteX43" fmla="*/ 3927282 w 4850918"/>
                <a:gd name="connsiteY43" fmla="*/ 4014258 h 5212025"/>
                <a:gd name="connsiteX44" fmla="*/ 4279230 w 4850918"/>
                <a:gd name="connsiteY44" fmla="*/ 3693909 h 5212025"/>
                <a:gd name="connsiteX45" fmla="*/ 4424785 w 4850918"/>
                <a:gd name="connsiteY45" fmla="*/ 3517209 h 5212025"/>
                <a:gd name="connsiteX46" fmla="*/ 4539922 w 4850918"/>
                <a:gd name="connsiteY46" fmla="*/ 3324800 h 5212025"/>
                <a:gd name="connsiteX47" fmla="*/ 4660234 w 4850918"/>
                <a:gd name="connsiteY47" fmla="*/ 2893945 h 5212025"/>
                <a:gd name="connsiteX48" fmla="*/ 4667045 w 4850918"/>
                <a:gd name="connsiteY48" fmla="*/ 2779081 h 5212025"/>
                <a:gd name="connsiteX49" fmla="*/ 4667135 w 4850918"/>
                <a:gd name="connsiteY49" fmla="*/ 2774632 h 5212025"/>
                <a:gd name="connsiteX50" fmla="*/ 4667408 w 4850918"/>
                <a:gd name="connsiteY50" fmla="*/ 2719787 h 5212025"/>
                <a:gd name="connsiteX51" fmla="*/ 4667317 w 4850918"/>
                <a:gd name="connsiteY51" fmla="*/ 2702444 h 5212025"/>
                <a:gd name="connsiteX52" fmla="*/ 4666772 w 4850918"/>
                <a:gd name="connsiteY52" fmla="*/ 2658950 h 5212025"/>
                <a:gd name="connsiteX53" fmla="*/ 4654787 w 4850918"/>
                <a:gd name="connsiteY53" fmla="*/ 2416691 h 5212025"/>
                <a:gd name="connsiteX54" fmla="*/ 4581781 w 4850918"/>
                <a:gd name="connsiteY54" fmla="*/ 1936985 h 5212025"/>
                <a:gd name="connsiteX55" fmla="*/ 4435046 w 4850918"/>
                <a:gd name="connsiteY55" fmla="*/ 1474894 h 5212025"/>
                <a:gd name="connsiteX56" fmla="*/ 4386104 w 4850918"/>
                <a:gd name="connsiteY56" fmla="*/ 1364116 h 5212025"/>
                <a:gd name="connsiteX57" fmla="*/ 4331623 w 4850918"/>
                <a:gd name="connsiteY57" fmla="*/ 1255698 h 5212025"/>
                <a:gd name="connsiteX58" fmla="*/ 4206861 w 4850918"/>
                <a:gd name="connsiteY58" fmla="*/ 1048216 h 5212025"/>
                <a:gd name="connsiteX59" fmla="*/ 3895592 w 4850918"/>
                <a:gd name="connsiteY59" fmla="*/ 681922 h 5212025"/>
                <a:gd name="connsiteX60" fmla="*/ 3710356 w 4850918"/>
                <a:gd name="connsiteY60" fmla="*/ 530192 h 5212025"/>
                <a:gd name="connsiteX61" fmla="*/ 3507777 w 4850918"/>
                <a:gd name="connsiteY61" fmla="*/ 403705 h 5212025"/>
                <a:gd name="connsiteX62" fmla="*/ 3065936 w 4850918"/>
                <a:gd name="connsiteY62" fmla="*/ 232543 h 5212025"/>
                <a:gd name="connsiteX63" fmla="*/ 2834573 w 4850918"/>
                <a:gd name="connsiteY63" fmla="*/ 187233 h 5212025"/>
                <a:gd name="connsiteX64" fmla="*/ 2601212 w 4850918"/>
                <a:gd name="connsiteY64" fmla="*/ 166894 h 5212025"/>
                <a:gd name="connsiteX65" fmla="*/ 2499332 w 4850918"/>
                <a:gd name="connsiteY65" fmla="*/ 164715 h 5212025"/>
                <a:gd name="connsiteX66" fmla="*/ 2131857 w 4850918"/>
                <a:gd name="connsiteY66" fmla="*/ 192046 h 5212025"/>
                <a:gd name="connsiteX67" fmla="*/ 1901130 w 4850918"/>
                <a:gd name="connsiteY67" fmla="*/ 237084 h 5212025"/>
                <a:gd name="connsiteX68" fmla="*/ 1674579 w 4850918"/>
                <a:gd name="connsiteY68" fmla="*/ 301553 h 5212025"/>
                <a:gd name="connsiteX69" fmla="*/ 1453477 w 4850918"/>
                <a:gd name="connsiteY69" fmla="*/ 383819 h 5212025"/>
                <a:gd name="connsiteX70" fmla="*/ 1238821 w 4850918"/>
                <a:gd name="connsiteY70" fmla="*/ 483338 h 5212025"/>
                <a:gd name="connsiteX71" fmla="*/ 831666 w 4850918"/>
                <a:gd name="connsiteY71" fmla="*/ 727777 h 5212025"/>
                <a:gd name="connsiteX72" fmla="*/ 735416 w 4850918"/>
                <a:gd name="connsiteY72" fmla="*/ 798148 h 5212025"/>
                <a:gd name="connsiteX73" fmla="*/ 735234 w 4850918"/>
                <a:gd name="connsiteY73" fmla="*/ 798330 h 5212025"/>
                <a:gd name="connsiteX74" fmla="*/ 735053 w 4850918"/>
                <a:gd name="connsiteY74" fmla="*/ 798511 h 5212025"/>
                <a:gd name="connsiteX75" fmla="*/ 695554 w 4850918"/>
                <a:gd name="connsiteY75" fmla="*/ 828748 h 5212025"/>
                <a:gd name="connsiteX76" fmla="*/ 687563 w 4850918"/>
                <a:gd name="connsiteY76" fmla="*/ 835014 h 5212025"/>
                <a:gd name="connsiteX77" fmla="*/ 641254 w 4850918"/>
                <a:gd name="connsiteY77" fmla="*/ 871970 h 5212025"/>
                <a:gd name="connsiteX78" fmla="*/ 461013 w 4850918"/>
                <a:gd name="connsiteY78" fmla="*/ 1030147 h 5212025"/>
                <a:gd name="connsiteX79" fmla="*/ 139938 w 4850918"/>
                <a:gd name="connsiteY79" fmla="*/ 1388360 h 5212025"/>
                <a:gd name="connsiteX80" fmla="*/ 3281 w 4850918"/>
                <a:gd name="connsiteY80" fmla="*/ 1587670 h 5212025"/>
                <a:gd name="connsiteX81" fmla="*/ 0 w 4850918"/>
                <a:gd name="connsiteY81" fmla="*/ 1593348 h 5212025"/>
                <a:gd name="connsiteX82" fmla="*/ 0 w 4850918"/>
                <a:gd name="connsiteY82" fmla="*/ 1287136 h 5212025"/>
                <a:gd name="connsiteX83" fmla="*/ 83949 w 4850918"/>
                <a:gd name="connsiteY83" fmla="*/ 1148949 h 5212025"/>
                <a:gd name="connsiteX84" fmla="*/ 2244906 w 4850918"/>
                <a:gd name="connsiteY84" fmla="*/ 0 h 5212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850918" h="5212025">
                  <a:moveTo>
                    <a:pt x="2244906" y="0"/>
                  </a:moveTo>
                  <a:cubicBezTo>
                    <a:pt x="3684206" y="0"/>
                    <a:pt x="4850918" y="1166713"/>
                    <a:pt x="4850918" y="2606013"/>
                  </a:cubicBezTo>
                  <a:cubicBezTo>
                    <a:pt x="4850918" y="4045313"/>
                    <a:pt x="3684206" y="5212025"/>
                    <a:pt x="2244906" y="5212025"/>
                  </a:cubicBezTo>
                  <a:cubicBezTo>
                    <a:pt x="1345344" y="5212025"/>
                    <a:pt x="552260" y="4756278"/>
                    <a:pt x="83949" y="4063077"/>
                  </a:cubicBezTo>
                  <a:lnTo>
                    <a:pt x="0" y="3924890"/>
                  </a:lnTo>
                  <a:lnTo>
                    <a:pt x="0" y="3598606"/>
                  </a:lnTo>
                  <a:lnTo>
                    <a:pt x="15357" y="3619452"/>
                  </a:lnTo>
                  <a:cubicBezTo>
                    <a:pt x="45413" y="3659314"/>
                    <a:pt x="76921" y="3699539"/>
                    <a:pt x="107340" y="3738402"/>
                  </a:cubicBezTo>
                  <a:cubicBezTo>
                    <a:pt x="127316" y="3763917"/>
                    <a:pt x="148019" y="3790250"/>
                    <a:pt x="168177" y="3816401"/>
                  </a:cubicBezTo>
                  <a:cubicBezTo>
                    <a:pt x="189334" y="3843732"/>
                    <a:pt x="217210" y="3879781"/>
                    <a:pt x="245086" y="3916919"/>
                  </a:cubicBezTo>
                  <a:cubicBezTo>
                    <a:pt x="258343" y="3934443"/>
                    <a:pt x="271600" y="3952695"/>
                    <a:pt x="284403" y="3970310"/>
                  </a:cubicBezTo>
                  <a:cubicBezTo>
                    <a:pt x="296571" y="3987018"/>
                    <a:pt x="308102" y="4002908"/>
                    <a:pt x="319634" y="4018253"/>
                  </a:cubicBezTo>
                  <a:lnTo>
                    <a:pt x="319816" y="4018435"/>
                  </a:lnTo>
                  <a:lnTo>
                    <a:pt x="319998" y="4018617"/>
                  </a:lnTo>
                  <a:cubicBezTo>
                    <a:pt x="339883" y="4045948"/>
                    <a:pt x="361131" y="4073370"/>
                    <a:pt x="381652" y="4099884"/>
                  </a:cubicBezTo>
                  <a:lnTo>
                    <a:pt x="393547" y="4115230"/>
                  </a:lnTo>
                  <a:lnTo>
                    <a:pt x="399540" y="4122676"/>
                  </a:lnTo>
                  <a:cubicBezTo>
                    <a:pt x="422604" y="4151187"/>
                    <a:pt x="446303" y="4180698"/>
                    <a:pt x="470547" y="4208756"/>
                  </a:cubicBezTo>
                  <a:cubicBezTo>
                    <a:pt x="523848" y="4271228"/>
                    <a:pt x="578692" y="4330430"/>
                    <a:pt x="633445" y="4384730"/>
                  </a:cubicBezTo>
                  <a:cubicBezTo>
                    <a:pt x="750035" y="4499776"/>
                    <a:pt x="872708" y="4598296"/>
                    <a:pt x="997833" y="4677384"/>
                  </a:cubicBezTo>
                  <a:cubicBezTo>
                    <a:pt x="1068659" y="4721786"/>
                    <a:pt x="1134218" y="4757653"/>
                    <a:pt x="1198505" y="4786982"/>
                  </a:cubicBezTo>
                  <a:lnTo>
                    <a:pt x="1198687" y="4787073"/>
                  </a:lnTo>
                  <a:lnTo>
                    <a:pt x="1198869" y="4787164"/>
                  </a:lnTo>
                  <a:cubicBezTo>
                    <a:pt x="1264246" y="4817945"/>
                    <a:pt x="1335525" y="4845821"/>
                    <a:pt x="1410709" y="4869975"/>
                  </a:cubicBezTo>
                  <a:cubicBezTo>
                    <a:pt x="1479900" y="4892221"/>
                    <a:pt x="1554358" y="4911562"/>
                    <a:pt x="1631902" y="4927271"/>
                  </a:cubicBezTo>
                  <a:cubicBezTo>
                    <a:pt x="1667588" y="4934353"/>
                    <a:pt x="1705452" y="4940709"/>
                    <a:pt x="1744134" y="4946157"/>
                  </a:cubicBezTo>
                  <a:cubicBezTo>
                    <a:pt x="1780454" y="4951243"/>
                    <a:pt x="1818409" y="4955510"/>
                    <a:pt x="1856819" y="4958961"/>
                  </a:cubicBezTo>
                  <a:cubicBezTo>
                    <a:pt x="1930277" y="4965680"/>
                    <a:pt x="2006551" y="4968949"/>
                    <a:pt x="2090089" y="4969130"/>
                  </a:cubicBezTo>
                  <a:lnTo>
                    <a:pt x="2101802" y="4969130"/>
                  </a:lnTo>
                  <a:cubicBezTo>
                    <a:pt x="2106978" y="4969221"/>
                    <a:pt x="2112063" y="4969221"/>
                    <a:pt x="2117238" y="4969221"/>
                  </a:cubicBezTo>
                  <a:cubicBezTo>
                    <a:pt x="2129678" y="4969221"/>
                    <a:pt x="2138940" y="4969130"/>
                    <a:pt x="2147294" y="4968767"/>
                  </a:cubicBezTo>
                  <a:lnTo>
                    <a:pt x="2147566" y="4968767"/>
                  </a:lnTo>
                  <a:lnTo>
                    <a:pt x="2147838" y="4968767"/>
                  </a:lnTo>
                  <a:lnTo>
                    <a:pt x="2176078" y="4968041"/>
                  </a:lnTo>
                  <a:lnTo>
                    <a:pt x="2204499" y="4966588"/>
                  </a:lnTo>
                  <a:cubicBezTo>
                    <a:pt x="2236824" y="4965135"/>
                    <a:pt x="2271238" y="4962138"/>
                    <a:pt x="2315822" y="4956872"/>
                  </a:cubicBezTo>
                  <a:cubicBezTo>
                    <a:pt x="2460651" y="4939166"/>
                    <a:pt x="2605480" y="4900030"/>
                    <a:pt x="2746222" y="4840555"/>
                  </a:cubicBezTo>
                  <a:cubicBezTo>
                    <a:pt x="2810783" y="4813587"/>
                    <a:pt x="2877613" y="4780444"/>
                    <a:pt x="2950617" y="4739220"/>
                  </a:cubicBezTo>
                  <a:cubicBezTo>
                    <a:pt x="3013452" y="4703989"/>
                    <a:pt x="3078285" y="4663492"/>
                    <a:pt x="3148929" y="4615367"/>
                  </a:cubicBezTo>
                  <a:cubicBezTo>
                    <a:pt x="3207042" y="4575777"/>
                    <a:pt x="3268696" y="4531012"/>
                    <a:pt x="3342791" y="4474533"/>
                  </a:cubicBezTo>
                  <a:cubicBezTo>
                    <a:pt x="3375298" y="4449835"/>
                    <a:pt x="3408077" y="4423956"/>
                    <a:pt x="3438496" y="4399894"/>
                  </a:cubicBezTo>
                  <a:lnTo>
                    <a:pt x="3536108" y="4321804"/>
                  </a:lnTo>
                  <a:cubicBezTo>
                    <a:pt x="3591043" y="4278219"/>
                    <a:pt x="3646795" y="4234907"/>
                    <a:pt x="3700641" y="4192956"/>
                  </a:cubicBezTo>
                  <a:cubicBezTo>
                    <a:pt x="3775643" y="4134571"/>
                    <a:pt x="3853279" y="4074187"/>
                    <a:pt x="3927282" y="4014258"/>
                  </a:cubicBezTo>
                  <a:cubicBezTo>
                    <a:pt x="4077741" y="3892493"/>
                    <a:pt x="4186340" y="3793610"/>
                    <a:pt x="4279230" y="3693909"/>
                  </a:cubicBezTo>
                  <a:cubicBezTo>
                    <a:pt x="4335800" y="3632800"/>
                    <a:pt x="4383471" y="3574959"/>
                    <a:pt x="4424785" y="3517209"/>
                  </a:cubicBezTo>
                  <a:cubicBezTo>
                    <a:pt x="4471367" y="3451559"/>
                    <a:pt x="4508959" y="3388725"/>
                    <a:pt x="4539922" y="3324800"/>
                  </a:cubicBezTo>
                  <a:cubicBezTo>
                    <a:pt x="4604664" y="3192774"/>
                    <a:pt x="4645162" y="3047763"/>
                    <a:pt x="4660234" y="2893945"/>
                  </a:cubicBezTo>
                  <a:cubicBezTo>
                    <a:pt x="4663776" y="2857443"/>
                    <a:pt x="4666046" y="2818671"/>
                    <a:pt x="4667045" y="2779081"/>
                  </a:cubicBezTo>
                  <a:lnTo>
                    <a:pt x="4667135" y="2774632"/>
                  </a:lnTo>
                  <a:cubicBezTo>
                    <a:pt x="4667408" y="2756834"/>
                    <a:pt x="4667680" y="2738583"/>
                    <a:pt x="4667408" y="2719787"/>
                  </a:cubicBezTo>
                  <a:cubicBezTo>
                    <a:pt x="4667408" y="2713976"/>
                    <a:pt x="4667317" y="2708256"/>
                    <a:pt x="4667317" y="2702444"/>
                  </a:cubicBezTo>
                  <a:cubicBezTo>
                    <a:pt x="4667317" y="2688188"/>
                    <a:pt x="4667226" y="2673569"/>
                    <a:pt x="4666772" y="2658950"/>
                  </a:cubicBezTo>
                  <a:cubicBezTo>
                    <a:pt x="4665228" y="2576139"/>
                    <a:pt x="4661142" y="2494599"/>
                    <a:pt x="4654787" y="2416691"/>
                  </a:cubicBezTo>
                  <a:cubicBezTo>
                    <a:pt x="4640531" y="2247618"/>
                    <a:pt x="4616014" y="2086263"/>
                    <a:pt x="4581781" y="1936985"/>
                  </a:cubicBezTo>
                  <a:cubicBezTo>
                    <a:pt x="4544280" y="1773814"/>
                    <a:pt x="4494884" y="1618361"/>
                    <a:pt x="4435046" y="1474894"/>
                  </a:cubicBezTo>
                  <a:cubicBezTo>
                    <a:pt x="4419519" y="1437484"/>
                    <a:pt x="4402993" y="1400164"/>
                    <a:pt x="4386104" y="1364116"/>
                  </a:cubicBezTo>
                  <a:cubicBezTo>
                    <a:pt x="4369578" y="1329248"/>
                    <a:pt x="4351236" y="1292837"/>
                    <a:pt x="4331623" y="1255698"/>
                  </a:cubicBezTo>
                  <a:cubicBezTo>
                    <a:pt x="4294757" y="1186054"/>
                    <a:pt x="4252988" y="1116318"/>
                    <a:pt x="4206861" y="1048216"/>
                  </a:cubicBezTo>
                  <a:cubicBezTo>
                    <a:pt x="4117058" y="913920"/>
                    <a:pt x="4012273" y="790612"/>
                    <a:pt x="3895592" y="681922"/>
                  </a:cubicBezTo>
                  <a:cubicBezTo>
                    <a:pt x="3836662" y="627441"/>
                    <a:pt x="3774281" y="576319"/>
                    <a:pt x="3710356" y="530192"/>
                  </a:cubicBezTo>
                  <a:cubicBezTo>
                    <a:pt x="3642437" y="481795"/>
                    <a:pt x="3574335" y="439299"/>
                    <a:pt x="3507777" y="403705"/>
                  </a:cubicBezTo>
                  <a:cubicBezTo>
                    <a:pt x="3371575" y="329974"/>
                    <a:pt x="3222932" y="272406"/>
                    <a:pt x="3065936" y="232543"/>
                  </a:cubicBezTo>
                  <a:cubicBezTo>
                    <a:pt x="2990933" y="213475"/>
                    <a:pt x="2913116" y="198220"/>
                    <a:pt x="2834573" y="187233"/>
                  </a:cubicBezTo>
                  <a:cubicBezTo>
                    <a:pt x="2758208" y="176610"/>
                    <a:pt x="2679756" y="169799"/>
                    <a:pt x="2601212" y="166894"/>
                  </a:cubicBezTo>
                  <a:cubicBezTo>
                    <a:pt x="2567434" y="165441"/>
                    <a:pt x="2533201" y="164715"/>
                    <a:pt x="2499332" y="164715"/>
                  </a:cubicBezTo>
                  <a:cubicBezTo>
                    <a:pt x="2378294" y="164715"/>
                    <a:pt x="2254531" y="173886"/>
                    <a:pt x="2131857" y="192046"/>
                  </a:cubicBezTo>
                  <a:cubicBezTo>
                    <a:pt x="2052043" y="204304"/>
                    <a:pt x="1974407" y="219468"/>
                    <a:pt x="1901130" y="237084"/>
                  </a:cubicBezTo>
                  <a:cubicBezTo>
                    <a:pt x="1822314" y="256334"/>
                    <a:pt x="1746040" y="278035"/>
                    <a:pt x="1674579" y="301553"/>
                  </a:cubicBezTo>
                  <a:cubicBezTo>
                    <a:pt x="1599849" y="326069"/>
                    <a:pt x="1525483" y="353764"/>
                    <a:pt x="1453477" y="383819"/>
                  </a:cubicBezTo>
                  <a:cubicBezTo>
                    <a:pt x="1381199" y="414147"/>
                    <a:pt x="1309011" y="447653"/>
                    <a:pt x="1238821" y="483338"/>
                  </a:cubicBezTo>
                  <a:cubicBezTo>
                    <a:pt x="1097715" y="555162"/>
                    <a:pt x="960695" y="637338"/>
                    <a:pt x="831666" y="727777"/>
                  </a:cubicBezTo>
                  <a:cubicBezTo>
                    <a:pt x="805061" y="746573"/>
                    <a:pt x="770102" y="771543"/>
                    <a:pt x="735416" y="798148"/>
                  </a:cubicBezTo>
                  <a:lnTo>
                    <a:pt x="735234" y="798330"/>
                  </a:lnTo>
                  <a:lnTo>
                    <a:pt x="735053" y="798511"/>
                  </a:lnTo>
                  <a:cubicBezTo>
                    <a:pt x="721796" y="808318"/>
                    <a:pt x="708448" y="818669"/>
                    <a:pt x="695554" y="828748"/>
                  </a:cubicBezTo>
                  <a:lnTo>
                    <a:pt x="687563" y="835014"/>
                  </a:lnTo>
                  <a:cubicBezTo>
                    <a:pt x="670765" y="847817"/>
                    <a:pt x="654784" y="860892"/>
                    <a:pt x="641254" y="871970"/>
                  </a:cubicBezTo>
                  <a:cubicBezTo>
                    <a:pt x="574061" y="926996"/>
                    <a:pt x="515131" y="978753"/>
                    <a:pt x="461013" y="1030147"/>
                  </a:cubicBezTo>
                  <a:cubicBezTo>
                    <a:pt x="343152" y="1141288"/>
                    <a:pt x="235189" y="1261782"/>
                    <a:pt x="139938" y="1388360"/>
                  </a:cubicBezTo>
                  <a:cubicBezTo>
                    <a:pt x="90632" y="1453919"/>
                    <a:pt x="44596" y="1521021"/>
                    <a:pt x="3281" y="1587670"/>
                  </a:cubicBezTo>
                  <a:lnTo>
                    <a:pt x="0" y="1593348"/>
                  </a:lnTo>
                  <a:lnTo>
                    <a:pt x="0" y="1287136"/>
                  </a:lnTo>
                  <a:lnTo>
                    <a:pt x="83949" y="1148949"/>
                  </a:lnTo>
                  <a:cubicBezTo>
                    <a:pt x="552260" y="455747"/>
                    <a:pt x="1345344" y="0"/>
                    <a:pt x="2244906"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90739628-A8DF-D7A6-86B1-772515846DB8}"/>
              </a:ext>
            </a:extLst>
          </p:cNvPr>
          <p:cNvSpPr>
            <a:spLocks noGrp="1"/>
          </p:cNvSpPr>
          <p:nvPr>
            <p:ph idx="1"/>
          </p:nvPr>
        </p:nvSpPr>
        <p:spPr>
          <a:xfrm>
            <a:off x="6090574" y="2421682"/>
            <a:ext cx="4977578" cy="3639289"/>
          </a:xfrm>
        </p:spPr>
        <p:txBody>
          <a:bodyPr anchor="ctr">
            <a:normAutofit/>
          </a:bodyPr>
          <a:lstStyle/>
          <a:p>
            <a:r>
              <a:rPr lang="en-US" sz="1500">
                <a:solidFill>
                  <a:schemeClr val="tx2"/>
                </a:solidFill>
              </a:rPr>
              <a:t>The second step in this process is determining the source of information for the marketer.</a:t>
            </a:r>
          </a:p>
          <a:p>
            <a:r>
              <a:rPr lang="en-US" sz="1500">
                <a:solidFill>
                  <a:schemeClr val="tx2"/>
                </a:solidFill>
              </a:rPr>
              <a:t> Kleinaltenkamp et al (2015) the difference between the amount of information needed and data already available is called the “information gap which must be closed by research. </a:t>
            </a:r>
          </a:p>
          <a:p>
            <a:r>
              <a:rPr lang="en-US" sz="1500">
                <a:solidFill>
                  <a:schemeClr val="tx2"/>
                </a:solidFill>
              </a:rPr>
              <a:t>Information sources could be internal or external</a:t>
            </a:r>
          </a:p>
          <a:p>
            <a:r>
              <a:rPr lang="en-US" sz="1500">
                <a:solidFill>
                  <a:schemeClr val="tx2"/>
                </a:solidFill>
              </a:rPr>
              <a:t>Information sources could also apply primary methods or secondary </a:t>
            </a:r>
          </a:p>
          <a:p>
            <a:r>
              <a:rPr lang="en-US" sz="1500">
                <a:solidFill>
                  <a:schemeClr val="tx2"/>
                </a:solidFill>
              </a:rPr>
              <a:t>The business marketer will benefit more from secondary data which may be readily available. </a:t>
            </a:r>
          </a:p>
          <a:p>
            <a:r>
              <a:rPr lang="en-US" sz="1500">
                <a:solidFill>
                  <a:schemeClr val="tx2"/>
                </a:solidFill>
              </a:rPr>
              <a:t>In twenty first century data can be accessed more easily through available data bases online.. </a:t>
            </a:r>
          </a:p>
        </p:txBody>
      </p:sp>
    </p:spTree>
    <p:extLst>
      <p:ext uri="{BB962C8B-B14F-4D97-AF65-F5344CB8AC3E}">
        <p14:creationId xmlns:p14="http://schemas.microsoft.com/office/powerpoint/2010/main" val="1098882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15F43E2-5BA1-83FD-BD71-E7F863817BB1}"/>
              </a:ext>
            </a:extLst>
          </p:cNvPr>
          <p:cNvSpPr>
            <a:spLocks noGrp="1"/>
          </p:cNvSpPr>
          <p:nvPr>
            <p:ph type="title"/>
          </p:nvPr>
        </p:nvSpPr>
        <p:spPr>
          <a:xfrm>
            <a:off x="838200" y="713312"/>
            <a:ext cx="4038600" cy="5431376"/>
          </a:xfrm>
        </p:spPr>
        <p:txBody>
          <a:bodyPr>
            <a:normAutofit/>
          </a:bodyPr>
          <a:lstStyle/>
          <a:p>
            <a:r>
              <a:rPr lang="en-US" dirty="0"/>
              <a:t>Stage 2. Determine the information sources cont.</a:t>
            </a:r>
          </a:p>
        </p:txBody>
      </p:sp>
      <p:sp>
        <p:nvSpPr>
          <p:cNvPr id="3" name="Content Placeholder 2">
            <a:extLst>
              <a:ext uri="{FF2B5EF4-FFF2-40B4-BE49-F238E27FC236}">
                <a16:creationId xmlns:a16="http://schemas.microsoft.com/office/drawing/2014/main" id="{C7BBEDE1-7147-B234-817D-5CA19F472E98}"/>
              </a:ext>
            </a:extLst>
          </p:cNvPr>
          <p:cNvSpPr>
            <a:spLocks noGrp="1"/>
          </p:cNvSpPr>
          <p:nvPr>
            <p:ph idx="1"/>
          </p:nvPr>
        </p:nvSpPr>
        <p:spPr>
          <a:xfrm>
            <a:off x="6095999" y="713313"/>
            <a:ext cx="5257801" cy="5431376"/>
          </a:xfrm>
        </p:spPr>
        <p:txBody>
          <a:bodyPr anchor="ctr">
            <a:normAutofit/>
          </a:bodyPr>
          <a:lstStyle/>
          <a:p>
            <a:r>
              <a:rPr lang="en-US" sz="2000"/>
              <a:t>Internal data is the one obtained in the organization</a:t>
            </a:r>
          </a:p>
          <a:p>
            <a:r>
              <a:rPr lang="en-US" sz="2000"/>
              <a:t>External data is one obtained from other organizations such as the government and trade organizations</a:t>
            </a:r>
          </a:p>
          <a:p>
            <a:r>
              <a:rPr lang="en-US" sz="2000"/>
              <a:t>Primary data is the one collected for the current study</a:t>
            </a:r>
          </a:p>
          <a:p>
            <a:r>
              <a:rPr lang="en-US" sz="2000"/>
              <a:t>Secondary data is one collected for other purposes but may be relevat for the problem at hand</a:t>
            </a:r>
          </a:p>
        </p:txBody>
      </p:sp>
    </p:spTree>
    <p:extLst>
      <p:ext uri="{BB962C8B-B14F-4D97-AF65-F5344CB8AC3E}">
        <p14:creationId xmlns:p14="http://schemas.microsoft.com/office/powerpoint/2010/main" val="1686924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8AAC95-3719-4BCD-B710-4160043D9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73A6D7BA-50E4-42FE-A0E3-FC42B7EC4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2767722"/>
            <a:ext cx="3021543" cy="1532055"/>
          </a:xfrm>
          <a:custGeom>
            <a:avLst/>
            <a:gdLst>
              <a:gd name="connsiteX0" fmla="*/ 3021543 w 3021543"/>
              <a:gd name="connsiteY0" fmla="*/ 0 h 1532055"/>
              <a:gd name="connsiteX1" fmla="*/ 2963800 w 3021543"/>
              <a:gd name="connsiteY1" fmla="*/ 7730 h 1532055"/>
              <a:gd name="connsiteX2" fmla="*/ 2793803 w 3021543"/>
              <a:gd name="connsiteY2" fmla="*/ 25704 h 1532055"/>
              <a:gd name="connsiteX3" fmla="*/ 2414348 w 3021543"/>
              <a:gd name="connsiteY3" fmla="*/ 31695 h 1532055"/>
              <a:gd name="connsiteX4" fmla="*/ 2091558 w 3021543"/>
              <a:gd name="connsiteY4" fmla="*/ 29298 h 1532055"/>
              <a:gd name="connsiteX5" fmla="*/ 1645319 w 3021543"/>
              <a:gd name="connsiteY5" fmla="*/ 30497 h 1532055"/>
              <a:gd name="connsiteX6" fmla="*/ 1243602 w 3021543"/>
              <a:gd name="connsiteY6" fmla="*/ 64048 h 1532055"/>
              <a:gd name="connsiteX7" fmla="*/ 753851 w 3021543"/>
              <a:gd name="connsiteY7" fmla="*/ 61651 h 1532055"/>
              <a:gd name="connsiteX8" fmla="*/ 465465 w 3021543"/>
              <a:gd name="connsiteY8" fmla="*/ 123960 h 1532055"/>
              <a:gd name="connsiteX9" fmla="*/ 546416 w 3021543"/>
              <a:gd name="connsiteY9" fmla="*/ 145529 h 1532055"/>
              <a:gd name="connsiteX10" fmla="*/ 689091 w 3021543"/>
              <a:gd name="connsiteY10" fmla="*/ 192260 h 1532055"/>
              <a:gd name="connsiteX11" fmla="*/ 704269 w 3021543"/>
              <a:gd name="connsiteY11" fmla="*/ 222217 h 1532055"/>
              <a:gd name="connsiteX12" fmla="*/ 683020 w 3021543"/>
              <a:gd name="connsiteY12" fmla="*/ 236595 h 1532055"/>
              <a:gd name="connsiteX13" fmla="*/ 621295 w 3021543"/>
              <a:gd name="connsiteY13" fmla="*/ 264155 h 1532055"/>
              <a:gd name="connsiteX14" fmla="*/ 848968 w 3021543"/>
              <a:gd name="connsiteY14" fmla="*/ 304896 h 1532055"/>
              <a:gd name="connsiteX15" fmla="*/ 768018 w 3021543"/>
              <a:gd name="connsiteY15" fmla="*/ 330059 h 1532055"/>
              <a:gd name="connsiteX16" fmla="*/ 684032 w 3021543"/>
              <a:gd name="connsiteY16" fmla="*/ 348032 h 1532055"/>
              <a:gd name="connsiteX17" fmla="*/ 592962 w 3021543"/>
              <a:gd name="connsiteY17" fmla="*/ 361213 h 1532055"/>
              <a:gd name="connsiteX18" fmla="*/ 509988 w 3021543"/>
              <a:gd name="connsiteY18" fmla="*/ 387575 h 1532055"/>
              <a:gd name="connsiteX19" fmla="*/ 726531 w 3021543"/>
              <a:gd name="connsiteY19" fmla="*/ 398359 h 1532055"/>
              <a:gd name="connsiteX20" fmla="*/ 614212 w 3021543"/>
              <a:gd name="connsiteY20" fmla="*/ 422324 h 1532055"/>
              <a:gd name="connsiteX21" fmla="*/ 522131 w 3021543"/>
              <a:gd name="connsiteY21" fmla="*/ 453478 h 1532055"/>
              <a:gd name="connsiteX22" fmla="*/ 457370 w 3021543"/>
              <a:gd name="connsiteY22" fmla="*/ 467857 h 1532055"/>
              <a:gd name="connsiteX23" fmla="*/ 388562 w 3021543"/>
              <a:gd name="connsiteY23" fmla="*/ 471452 h 1532055"/>
              <a:gd name="connsiteX24" fmla="*/ 372372 w 3021543"/>
              <a:gd name="connsiteY24" fmla="*/ 494218 h 1532055"/>
              <a:gd name="connsiteX25" fmla="*/ 393622 w 3021543"/>
              <a:gd name="connsiteY25" fmla="*/ 518184 h 1532055"/>
              <a:gd name="connsiteX26" fmla="*/ 426002 w 3021543"/>
              <a:gd name="connsiteY26" fmla="*/ 520580 h 1532055"/>
              <a:gd name="connsiteX27" fmla="*/ 619271 w 3021543"/>
              <a:gd name="connsiteY27" fmla="*/ 526571 h 1532055"/>
              <a:gd name="connsiteX28" fmla="*/ 0 w 3021543"/>
              <a:gd name="connsiteY28" fmla="*/ 579294 h 1532055"/>
              <a:gd name="connsiteX29" fmla="*/ 83986 w 3021543"/>
              <a:gd name="connsiteY29" fmla="*/ 611647 h 1532055"/>
              <a:gd name="connsiteX30" fmla="*/ 112319 w 3021543"/>
              <a:gd name="connsiteY30" fmla="*/ 700317 h 1532055"/>
              <a:gd name="connsiteX31" fmla="*/ 215531 w 3021543"/>
              <a:gd name="connsiteY31" fmla="*/ 750643 h 1532055"/>
              <a:gd name="connsiteX32" fmla="*/ 282315 w 3021543"/>
              <a:gd name="connsiteY32" fmla="*/ 768617 h 1532055"/>
              <a:gd name="connsiteX33" fmla="*/ 435109 w 3021543"/>
              <a:gd name="connsiteY33" fmla="*/ 794979 h 1532055"/>
              <a:gd name="connsiteX34" fmla="*/ 457370 w 3021543"/>
              <a:gd name="connsiteY34" fmla="*/ 838116 h 1532055"/>
              <a:gd name="connsiteX35" fmla="*/ 476596 w 3021543"/>
              <a:gd name="connsiteY35" fmla="*/ 886046 h 1532055"/>
              <a:gd name="connsiteX36" fmla="*/ 517071 w 3021543"/>
              <a:gd name="connsiteY36" fmla="*/ 917200 h 1532055"/>
              <a:gd name="connsiteX37" fmla="*/ 202377 w 3021543"/>
              <a:gd name="connsiteY37" fmla="*/ 912407 h 1532055"/>
              <a:gd name="connsiteX38" fmla="*/ 557546 w 3021543"/>
              <a:gd name="connsiteY38" fmla="*/ 1013060 h 1532055"/>
              <a:gd name="connsiteX39" fmla="*/ 526178 w 3021543"/>
              <a:gd name="connsiteY39" fmla="*/ 1052602 h 1532055"/>
              <a:gd name="connsiteX40" fmla="*/ 720459 w 3021543"/>
              <a:gd name="connsiteY40" fmla="*/ 1106523 h 1532055"/>
              <a:gd name="connsiteX41" fmla="*/ 616236 w 3021543"/>
              <a:gd name="connsiteY41" fmla="*/ 1112514 h 1532055"/>
              <a:gd name="connsiteX42" fmla="*/ 1222353 w 3021543"/>
              <a:gd name="connsiteY42" fmla="*/ 1337785 h 1532055"/>
              <a:gd name="connsiteX43" fmla="*/ 2087511 w 3021543"/>
              <a:gd name="connsiteY43" fmla="*/ 1500747 h 1532055"/>
              <a:gd name="connsiteX44" fmla="*/ 2425479 w 3021543"/>
              <a:gd name="connsiteY44" fmla="*/ 1531901 h 1532055"/>
              <a:gd name="connsiteX45" fmla="*/ 2809994 w 3021543"/>
              <a:gd name="connsiteY45" fmla="*/ 1522315 h 1532055"/>
              <a:gd name="connsiteX46" fmla="*/ 2953618 w 3021543"/>
              <a:gd name="connsiteY46" fmla="*/ 1512448 h 1532055"/>
              <a:gd name="connsiteX47" fmla="*/ 3021543 w 3021543"/>
              <a:gd name="connsiteY47" fmla="*/ 1502657 h 1532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532055">
                <a:moveTo>
                  <a:pt x="3021543" y="0"/>
                </a:moveTo>
                <a:lnTo>
                  <a:pt x="2963800" y="7730"/>
                </a:lnTo>
                <a:cubicBezTo>
                  <a:pt x="2907134" y="14919"/>
                  <a:pt x="2850469" y="24506"/>
                  <a:pt x="2793803" y="25704"/>
                </a:cubicBezTo>
                <a:cubicBezTo>
                  <a:pt x="2667318" y="29298"/>
                  <a:pt x="2539821" y="20911"/>
                  <a:pt x="2414348" y="31695"/>
                </a:cubicBezTo>
                <a:cubicBezTo>
                  <a:pt x="2307089" y="41281"/>
                  <a:pt x="2198818" y="30497"/>
                  <a:pt x="2091558" y="29298"/>
                </a:cubicBezTo>
                <a:cubicBezTo>
                  <a:pt x="1942812" y="28100"/>
                  <a:pt x="1793053" y="19713"/>
                  <a:pt x="1645319" y="30497"/>
                </a:cubicBezTo>
                <a:cubicBezTo>
                  <a:pt x="1510738" y="38885"/>
                  <a:pt x="1376158" y="41281"/>
                  <a:pt x="1243602" y="64048"/>
                </a:cubicBezTo>
                <a:cubicBezTo>
                  <a:pt x="1079677" y="76030"/>
                  <a:pt x="916765" y="68841"/>
                  <a:pt x="753851" y="61651"/>
                </a:cubicBezTo>
                <a:cubicBezTo>
                  <a:pt x="653675" y="56858"/>
                  <a:pt x="554511" y="41281"/>
                  <a:pt x="465465" y="123960"/>
                </a:cubicBezTo>
                <a:cubicBezTo>
                  <a:pt x="489751" y="143132"/>
                  <a:pt x="519095" y="139537"/>
                  <a:pt x="546416" y="145529"/>
                </a:cubicBezTo>
                <a:cubicBezTo>
                  <a:pt x="594986" y="157511"/>
                  <a:pt x="643557" y="169493"/>
                  <a:pt x="689091" y="192260"/>
                </a:cubicBezTo>
                <a:cubicBezTo>
                  <a:pt x="699210" y="197053"/>
                  <a:pt x="708317" y="206639"/>
                  <a:pt x="704269" y="222217"/>
                </a:cubicBezTo>
                <a:cubicBezTo>
                  <a:pt x="701234" y="234199"/>
                  <a:pt x="691115" y="234199"/>
                  <a:pt x="683020" y="236595"/>
                </a:cubicBezTo>
                <a:cubicBezTo>
                  <a:pt x="664806" y="243785"/>
                  <a:pt x="642545" y="238992"/>
                  <a:pt x="621295" y="264155"/>
                </a:cubicBezTo>
                <a:cubicBezTo>
                  <a:pt x="702245" y="277336"/>
                  <a:pt x="780160" y="252172"/>
                  <a:pt x="848968" y="304896"/>
                </a:cubicBezTo>
                <a:cubicBezTo>
                  <a:pt x="823671" y="331257"/>
                  <a:pt x="795339" y="325266"/>
                  <a:pt x="768018" y="330059"/>
                </a:cubicBezTo>
                <a:cubicBezTo>
                  <a:pt x="739685" y="334852"/>
                  <a:pt x="712365" y="343240"/>
                  <a:pt x="684032" y="348032"/>
                </a:cubicBezTo>
                <a:cubicBezTo>
                  <a:pt x="653675" y="354023"/>
                  <a:pt x="623319" y="355222"/>
                  <a:pt x="592962" y="361213"/>
                </a:cubicBezTo>
                <a:cubicBezTo>
                  <a:pt x="567666" y="366006"/>
                  <a:pt x="540345" y="357618"/>
                  <a:pt x="509988" y="387575"/>
                </a:cubicBezTo>
                <a:cubicBezTo>
                  <a:pt x="584867" y="409143"/>
                  <a:pt x="652663" y="376790"/>
                  <a:pt x="726531" y="398359"/>
                </a:cubicBezTo>
                <a:cubicBezTo>
                  <a:pt x="683020" y="417531"/>
                  <a:pt x="647604" y="411539"/>
                  <a:pt x="614212" y="422324"/>
                </a:cubicBezTo>
                <a:cubicBezTo>
                  <a:pt x="583855" y="433108"/>
                  <a:pt x="547428" y="421126"/>
                  <a:pt x="522131" y="453478"/>
                </a:cubicBezTo>
                <a:cubicBezTo>
                  <a:pt x="502905" y="478641"/>
                  <a:pt x="482668" y="482236"/>
                  <a:pt x="457370" y="467857"/>
                </a:cubicBezTo>
                <a:cubicBezTo>
                  <a:pt x="435109" y="454676"/>
                  <a:pt x="410824" y="458271"/>
                  <a:pt x="388562" y="471452"/>
                </a:cubicBezTo>
                <a:cubicBezTo>
                  <a:pt x="380468" y="476245"/>
                  <a:pt x="372372" y="482236"/>
                  <a:pt x="372372" y="494218"/>
                </a:cubicBezTo>
                <a:cubicBezTo>
                  <a:pt x="372372" y="510994"/>
                  <a:pt x="382491" y="515787"/>
                  <a:pt x="393622" y="518184"/>
                </a:cubicBezTo>
                <a:cubicBezTo>
                  <a:pt x="403741" y="520580"/>
                  <a:pt x="415883" y="522977"/>
                  <a:pt x="426002" y="520580"/>
                </a:cubicBezTo>
                <a:cubicBezTo>
                  <a:pt x="490762" y="507399"/>
                  <a:pt x="554511" y="528968"/>
                  <a:pt x="619271" y="526571"/>
                </a:cubicBezTo>
                <a:cubicBezTo>
                  <a:pt x="415883" y="578096"/>
                  <a:pt x="210471" y="561321"/>
                  <a:pt x="0" y="579294"/>
                </a:cubicBezTo>
                <a:cubicBezTo>
                  <a:pt x="27321" y="615241"/>
                  <a:pt x="62737" y="585286"/>
                  <a:pt x="83986" y="611647"/>
                </a:cubicBezTo>
                <a:cubicBezTo>
                  <a:pt x="63748" y="666766"/>
                  <a:pt x="71844" y="696722"/>
                  <a:pt x="112319" y="700317"/>
                </a:cubicBezTo>
                <a:cubicBezTo>
                  <a:pt x="151782" y="703912"/>
                  <a:pt x="194281" y="684740"/>
                  <a:pt x="215531" y="750643"/>
                </a:cubicBezTo>
                <a:cubicBezTo>
                  <a:pt x="221602" y="771014"/>
                  <a:pt x="259042" y="765023"/>
                  <a:pt x="282315" y="768617"/>
                </a:cubicBezTo>
                <a:cubicBezTo>
                  <a:pt x="332909" y="777005"/>
                  <a:pt x="386539" y="768617"/>
                  <a:pt x="435109" y="794979"/>
                </a:cubicBezTo>
                <a:cubicBezTo>
                  <a:pt x="454335" y="804565"/>
                  <a:pt x="467489" y="811754"/>
                  <a:pt x="457370" y="838116"/>
                </a:cubicBezTo>
                <a:cubicBezTo>
                  <a:pt x="447252" y="865675"/>
                  <a:pt x="460406" y="875261"/>
                  <a:pt x="476596" y="886046"/>
                </a:cubicBezTo>
                <a:cubicBezTo>
                  <a:pt x="488739" y="894433"/>
                  <a:pt x="506953" y="892037"/>
                  <a:pt x="517071" y="917200"/>
                </a:cubicBezTo>
                <a:cubicBezTo>
                  <a:pt x="410824" y="913605"/>
                  <a:pt x="307612" y="893235"/>
                  <a:pt x="202377" y="912407"/>
                </a:cubicBezTo>
                <a:cubicBezTo>
                  <a:pt x="317731" y="960337"/>
                  <a:pt x="444216" y="957940"/>
                  <a:pt x="557546" y="1013060"/>
                </a:cubicBezTo>
                <a:cubicBezTo>
                  <a:pt x="553499" y="1032232"/>
                  <a:pt x="527190" y="1023844"/>
                  <a:pt x="526178" y="1052602"/>
                </a:cubicBezTo>
                <a:cubicBezTo>
                  <a:pt x="585879" y="1082558"/>
                  <a:pt x="657723" y="1062188"/>
                  <a:pt x="720459" y="1106523"/>
                </a:cubicBezTo>
                <a:cubicBezTo>
                  <a:pt x="684032" y="1126893"/>
                  <a:pt x="650640" y="1093342"/>
                  <a:pt x="616236" y="1112514"/>
                </a:cubicBezTo>
                <a:cubicBezTo>
                  <a:pt x="627367" y="1141273"/>
                  <a:pt x="1131283" y="1318613"/>
                  <a:pt x="1222353" y="1337785"/>
                </a:cubicBezTo>
                <a:cubicBezTo>
                  <a:pt x="1407527" y="1377327"/>
                  <a:pt x="1940788" y="1477980"/>
                  <a:pt x="2087511" y="1500747"/>
                </a:cubicBezTo>
                <a:cubicBezTo>
                  <a:pt x="2200841" y="1517522"/>
                  <a:pt x="2313160" y="1530703"/>
                  <a:pt x="2425479" y="1531901"/>
                </a:cubicBezTo>
                <a:cubicBezTo>
                  <a:pt x="2553988" y="1533099"/>
                  <a:pt x="2681485" y="1527108"/>
                  <a:pt x="2809994" y="1522315"/>
                </a:cubicBezTo>
                <a:cubicBezTo>
                  <a:pt x="2858058" y="1520518"/>
                  <a:pt x="2905933" y="1517372"/>
                  <a:pt x="2953618" y="1512448"/>
                </a:cubicBezTo>
                <a:lnTo>
                  <a:pt x="3021543" y="1502657"/>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E45E9BD7-808B-893F-A5C7-F83662069D88}"/>
              </a:ext>
            </a:extLst>
          </p:cNvPr>
          <p:cNvSpPr>
            <a:spLocks noGrp="1"/>
          </p:cNvSpPr>
          <p:nvPr>
            <p:ph type="title"/>
          </p:nvPr>
        </p:nvSpPr>
        <p:spPr>
          <a:xfrm>
            <a:off x="838200" y="838199"/>
            <a:ext cx="4191000" cy="5338763"/>
          </a:xfrm>
        </p:spPr>
        <p:txBody>
          <a:bodyPr>
            <a:normAutofit/>
          </a:bodyPr>
          <a:lstStyle/>
          <a:p>
            <a:r>
              <a:rPr lang="en-US" dirty="0"/>
              <a:t>Research design </a:t>
            </a:r>
          </a:p>
        </p:txBody>
      </p:sp>
      <p:sp>
        <p:nvSpPr>
          <p:cNvPr id="3" name="Content Placeholder 2">
            <a:extLst>
              <a:ext uri="{FF2B5EF4-FFF2-40B4-BE49-F238E27FC236}">
                <a16:creationId xmlns:a16="http://schemas.microsoft.com/office/drawing/2014/main" id="{9BF833DE-A223-FE20-0E1F-791133FB64E9}"/>
              </a:ext>
            </a:extLst>
          </p:cNvPr>
          <p:cNvSpPr>
            <a:spLocks noGrp="1"/>
          </p:cNvSpPr>
          <p:nvPr>
            <p:ph idx="1"/>
          </p:nvPr>
        </p:nvSpPr>
        <p:spPr>
          <a:xfrm>
            <a:off x="5302332" y="838199"/>
            <a:ext cx="6051468" cy="5338763"/>
          </a:xfrm>
        </p:spPr>
        <p:txBody>
          <a:bodyPr anchor="ctr">
            <a:normAutofit/>
          </a:bodyPr>
          <a:lstStyle/>
          <a:p>
            <a:r>
              <a:rPr lang="en-US" sz="2000"/>
              <a:t>The researcher has to adopt an appropriate research design</a:t>
            </a:r>
          </a:p>
          <a:p>
            <a:r>
              <a:rPr lang="en-US" sz="2000"/>
              <a:t>The researcher will consider basic designs- exploratory, descriptive and causal </a:t>
            </a:r>
          </a:p>
          <a:p>
            <a:r>
              <a:rPr lang="en-US" sz="2000"/>
              <a:t>The research strategy- case study, survey or experimentation</a:t>
            </a:r>
          </a:p>
          <a:p>
            <a:r>
              <a:rPr lang="en-US" sz="2000"/>
              <a:t>Time factor- cross sectional vs longitudinal </a:t>
            </a:r>
          </a:p>
          <a:p>
            <a:endParaRPr lang="en-US" sz="2000"/>
          </a:p>
        </p:txBody>
      </p:sp>
    </p:spTree>
    <p:extLst>
      <p:ext uri="{BB962C8B-B14F-4D97-AF65-F5344CB8AC3E}">
        <p14:creationId xmlns:p14="http://schemas.microsoft.com/office/powerpoint/2010/main" val="3833782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725195-4DCB-C3FB-3121-6F55958D4F38}"/>
              </a:ext>
            </a:extLst>
          </p:cNvPr>
          <p:cNvSpPr>
            <a:spLocks noGrp="1"/>
          </p:cNvSpPr>
          <p:nvPr>
            <p:ph type="title"/>
          </p:nvPr>
        </p:nvSpPr>
        <p:spPr>
          <a:xfrm>
            <a:off x="6513788" y="365125"/>
            <a:ext cx="4840010" cy="1807305"/>
          </a:xfrm>
        </p:spPr>
        <p:txBody>
          <a:bodyPr>
            <a:normAutofit/>
          </a:bodyPr>
          <a:lstStyle/>
          <a:p>
            <a:r>
              <a:rPr lang="en-US"/>
              <a:t>Stage 3: sampling design</a:t>
            </a:r>
            <a:endParaRPr lang="en-US" dirty="0"/>
          </a:p>
        </p:txBody>
      </p:sp>
      <p:pic>
        <p:nvPicPr>
          <p:cNvPr id="5" name="Picture 4" descr="Empty office area">
            <a:extLst>
              <a:ext uri="{FF2B5EF4-FFF2-40B4-BE49-F238E27FC236}">
                <a16:creationId xmlns:a16="http://schemas.microsoft.com/office/drawing/2014/main" id="{3B61B8FF-FFCA-E7BB-7BD7-27A80271ADA2}"/>
              </a:ext>
            </a:extLst>
          </p:cNvPr>
          <p:cNvPicPr>
            <a:picLocks noChangeAspect="1"/>
          </p:cNvPicPr>
          <p:nvPr/>
        </p:nvPicPr>
        <p:blipFill rotWithShape="1">
          <a:blip r:embed="rId2"/>
          <a:srcRect l="29244" r="11221"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ECE4B979-3C41-FB60-5D70-C6461FC7A851}"/>
              </a:ext>
            </a:extLst>
          </p:cNvPr>
          <p:cNvSpPr>
            <a:spLocks noGrp="1"/>
          </p:cNvSpPr>
          <p:nvPr>
            <p:ph idx="1"/>
          </p:nvPr>
        </p:nvSpPr>
        <p:spPr>
          <a:xfrm>
            <a:off x="6513788" y="2333297"/>
            <a:ext cx="4840010" cy="3843666"/>
          </a:xfrm>
        </p:spPr>
        <p:txBody>
          <a:bodyPr>
            <a:normAutofit/>
          </a:bodyPr>
          <a:lstStyle/>
          <a:p>
            <a:r>
              <a:rPr lang="en-US" sz="2000"/>
              <a:t>Determine the target population and the sampling design. </a:t>
            </a:r>
          </a:p>
          <a:p>
            <a:r>
              <a:rPr lang="en-US" sz="2000"/>
              <a:t>Sampling saves on time and cost. </a:t>
            </a:r>
          </a:p>
          <a:p>
            <a:r>
              <a:rPr lang="en-US" sz="2000"/>
              <a:t>sampling can generate systematic and sampling errors </a:t>
            </a:r>
          </a:p>
          <a:p>
            <a:r>
              <a:rPr lang="en-US" sz="2000"/>
              <a:t>In some sectors, the business marketer may have to take a census as customers are few. </a:t>
            </a:r>
          </a:p>
          <a:p>
            <a:endParaRPr lang="en-US" sz="2000"/>
          </a:p>
        </p:txBody>
      </p:sp>
    </p:spTree>
    <p:extLst>
      <p:ext uri="{BB962C8B-B14F-4D97-AF65-F5344CB8AC3E}">
        <p14:creationId xmlns:p14="http://schemas.microsoft.com/office/powerpoint/2010/main" val="6487158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7380F8-6469-32AE-8B7E-F8A402F03651}"/>
              </a:ext>
            </a:extLst>
          </p:cNvPr>
          <p:cNvSpPr>
            <a:spLocks noGrp="1"/>
          </p:cNvSpPr>
          <p:nvPr>
            <p:ph type="title"/>
          </p:nvPr>
        </p:nvSpPr>
        <p:spPr>
          <a:xfrm>
            <a:off x="6513788" y="365125"/>
            <a:ext cx="4840010" cy="1807305"/>
          </a:xfrm>
        </p:spPr>
        <p:txBody>
          <a:bodyPr>
            <a:normAutofit/>
          </a:bodyPr>
          <a:lstStyle/>
          <a:p>
            <a:r>
              <a:rPr lang="en-US" dirty="0"/>
              <a:t>Sampling design cont.</a:t>
            </a:r>
          </a:p>
        </p:txBody>
      </p:sp>
      <p:pic>
        <p:nvPicPr>
          <p:cNvPr id="5" name="Picture 4" descr="A calculus formula">
            <a:extLst>
              <a:ext uri="{FF2B5EF4-FFF2-40B4-BE49-F238E27FC236}">
                <a16:creationId xmlns:a16="http://schemas.microsoft.com/office/drawing/2014/main" id="{A01A9CD8-A199-150C-0A01-CECE2E346D5C}"/>
              </a:ext>
            </a:extLst>
          </p:cNvPr>
          <p:cNvPicPr>
            <a:picLocks noChangeAspect="1"/>
          </p:cNvPicPr>
          <p:nvPr/>
        </p:nvPicPr>
        <p:blipFill rotWithShape="1">
          <a:blip r:embed="rId2"/>
          <a:srcRect l="17211" r="23255"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075B457C-DD75-3712-E1FE-E8794D9D07AD}"/>
              </a:ext>
            </a:extLst>
          </p:cNvPr>
          <p:cNvSpPr>
            <a:spLocks noGrp="1"/>
          </p:cNvSpPr>
          <p:nvPr>
            <p:ph idx="1"/>
          </p:nvPr>
        </p:nvSpPr>
        <p:spPr>
          <a:xfrm>
            <a:off x="6513788" y="2333297"/>
            <a:ext cx="4840010" cy="3843666"/>
          </a:xfrm>
        </p:spPr>
        <p:txBody>
          <a:bodyPr>
            <a:normAutofit/>
          </a:bodyPr>
          <a:lstStyle/>
          <a:p>
            <a:r>
              <a:rPr lang="en-US" sz="1700"/>
              <a:t>The choice must be made between probability sampling techniques and non-probability techniques</a:t>
            </a:r>
          </a:p>
          <a:p>
            <a:r>
              <a:rPr lang="en-US" sz="1700"/>
              <a:t>Probability techniques- simple random, systematic, stratified, quota</a:t>
            </a:r>
          </a:p>
          <a:p>
            <a:r>
              <a:rPr lang="en-US" sz="1700"/>
              <a:t>Nonprobability techniques- judgmental, convenience, purposive</a:t>
            </a:r>
          </a:p>
          <a:p>
            <a:r>
              <a:rPr lang="en-US" sz="1700"/>
              <a:t>The researcher has to determine the appropriate samples size</a:t>
            </a:r>
          </a:p>
          <a:p>
            <a:r>
              <a:rPr lang="en-US" sz="1700"/>
              <a:t>Census may be used</a:t>
            </a:r>
          </a:p>
          <a:p>
            <a:r>
              <a:rPr lang="en-US" sz="1700"/>
              <a:t>Formula such as Yamane, fishers may be used</a:t>
            </a:r>
          </a:p>
          <a:p>
            <a:r>
              <a:rPr lang="en-US" sz="1700"/>
              <a:t>Use of sampling tables </a:t>
            </a:r>
          </a:p>
        </p:txBody>
      </p:sp>
    </p:spTree>
    <p:extLst>
      <p:ext uri="{BB962C8B-B14F-4D97-AF65-F5344CB8AC3E}">
        <p14:creationId xmlns:p14="http://schemas.microsoft.com/office/powerpoint/2010/main" val="1553433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6E6E6"/>
            </a:solidFill>
          </a:ln>
          <a:effectLst>
            <a:outerShdw blurRad="762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2B96D4-8957-D264-02BA-51513959B076}"/>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kern="1200">
                <a:solidFill>
                  <a:schemeClr val="tx1"/>
                </a:solidFill>
                <a:latin typeface="+mj-lt"/>
                <a:ea typeface="+mj-ea"/>
                <a:cs typeface="+mj-cs"/>
              </a:rPr>
              <a:t>Stage 4: Data collection methods</a:t>
            </a:r>
          </a:p>
        </p:txBody>
      </p:sp>
      <p:sp>
        <p:nvSpPr>
          <p:cNvPr id="3" name="Content Placeholder 2">
            <a:extLst>
              <a:ext uri="{FF2B5EF4-FFF2-40B4-BE49-F238E27FC236}">
                <a16:creationId xmlns:a16="http://schemas.microsoft.com/office/drawing/2014/main" id="{99307E0C-29C0-9F3F-25A8-3B378D475B7C}"/>
              </a:ext>
            </a:extLst>
          </p:cNvPr>
          <p:cNvSpPr>
            <a:spLocks noGrp="1"/>
          </p:cNvSpPr>
          <p:nvPr>
            <p:ph idx="1"/>
          </p:nvPr>
        </p:nvSpPr>
        <p:spPr>
          <a:xfrm>
            <a:off x="477981" y="4872922"/>
            <a:ext cx="3933306" cy="1208141"/>
          </a:xfrm>
        </p:spPr>
        <p:txBody>
          <a:bodyPr vert="horz" lIns="91440" tIns="45720" rIns="91440" bIns="45720" rtlCol="0">
            <a:normAutofit/>
          </a:bodyPr>
          <a:lstStyle/>
          <a:p>
            <a:pPr marL="0" indent="0">
              <a:buNone/>
            </a:pPr>
            <a:r>
              <a:rPr lang="en-US" sz="2000" kern="1200">
                <a:solidFill>
                  <a:schemeClr val="tx1"/>
                </a:solidFill>
                <a:latin typeface="+mn-lt"/>
                <a:ea typeface="+mn-ea"/>
                <a:cs typeface="+mn-cs"/>
              </a:rPr>
              <a:t>.</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Table 3">
            <a:extLst>
              <a:ext uri="{FF2B5EF4-FFF2-40B4-BE49-F238E27FC236}">
                <a16:creationId xmlns:a16="http://schemas.microsoft.com/office/drawing/2014/main" id="{BBCC4A0A-4E65-3E8D-B786-CF4D44B3BFDA}"/>
              </a:ext>
            </a:extLst>
          </p:cNvPr>
          <p:cNvGraphicFramePr>
            <a:graphicFrameLocks noGrp="1"/>
          </p:cNvGraphicFramePr>
          <p:nvPr>
            <p:extLst>
              <p:ext uri="{D42A27DB-BD31-4B8C-83A1-F6EECF244321}">
                <p14:modId xmlns:p14="http://schemas.microsoft.com/office/powerpoint/2010/main" val="2488743676"/>
              </p:ext>
            </p:extLst>
          </p:nvPr>
        </p:nvGraphicFramePr>
        <p:xfrm>
          <a:off x="5414356" y="707615"/>
          <a:ext cx="6408837" cy="5291520"/>
        </p:xfrm>
        <a:graphic>
          <a:graphicData uri="http://schemas.openxmlformats.org/drawingml/2006/table">
            <a:tbl>
              <a:tblPr firstRow="1" firstCol="1" bandRow="1"/>
              <a:tblGrid>
                <a:gridCol w="3101474">
                  <a:extLst>
                    <a:ext uri="{9D8B030D-6E8A-4147-A177-3AD203B41FA5}">
                      <a16:colId xmlns:a16="http://schemas.microsoft.com/office/drawing/2014/main" val="1174928161"/>
                    </a:ext>
                  </a:extLst>
                </a:gridCol>
                <a:gridCol w="3307363">
                  <a:extLst>
                    <a:ext uri="{9D8B030D-6E8A-4147-A177-3AD203B41FA5}">
                      <a16:colId xmlns:a16="http://schemas.microsoft.com/office/drawing/2014/main" val="928245534"/>
                    </a:ext>
                  </a:extLst>
                </a:gridCol>
              </a:tblGrid>
              <a:tr h="413671">
                <a:tc>
                  <a:txBody>
                    <a:bodyPr/>
                    <a:lstStyle/>
                    <a:p>
                      <a:pPr marL="0" marR="0" algn="just">
                        <a:lnSpc>
                          <a:spcPct val="115000"/>
                        </a:lnSpc>
                        <a:spcBef>
                          <a:spcPts val="0"/>
                        </a:spcBef>
                        <a:spcAft>
                          <a:spcPts val="0"/>
                        </a:spcAft>
                      </a:pPr>
                      <a:r>
                        <a:rPr lang="en-US" sz="2300" b="1" kern="100">
                          <a:effectLst/>
                          <a:latin typeface="Times New Roman" panose="02020603050405020304" pitchFamily="18" charset="0"/>
                          <a:ea typeface="SimSun" panose="02010600030101010101" pitchFamily="2" charset="-122"/>
                          <a:cs typeface="Times New Roman" panose="02020603050405020304" pitchFamily="18" charset="0"/>
                        </a:rPr>
                        <a:t>Basis of distinction</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3603" marR="636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300" b="1" kern="100">
                          <a:effectLst/>
                          <a:latin typeface="Times New Roman" panose="02020603050405020304" pitchFamily="18" charset="0"/>
                          <a:ea typeface="SimSun" panose="02010600030101010101" pitchFamily="2" charset="-122"/>
                          <a:cs typeface="Times New Roman" panose="02020603050405020304" pitchFamily="18" charset="0"/>
                        </a:rPr>
                        <a:t>Interview method</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3603" marR="636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0309102"/>
                  </a:ext>
                </a:extLst>
              </a:tr>
              <a:tr h="1625950">
                <a:tc>
                  <a:txBody>
                    <a:bodyPr/>
                    <a:lstStyle/>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Who is addressed</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3603" marR="636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 Expert interview</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 Retailer interview</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 Consumer interview</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 Employee interview</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3603" marR="636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5716244"/>
                  </a:ext>
                </a:extLst>
              </a:tr>
              <a:tr h="817764">
                <a:tc>
                  <a:txBody>
                    <a:bodyPr/>
                    <a:lstStyle/>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Mode of questioning</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3603" marR="636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 Direct interview</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 Indirect interview</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3603" marR="636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0692386"/>
                  </a:ext>
                </a:extLst>
              </a:tr>
              <a:tr h="2434135">
                <a:tc>
                  <a:txBody>
                    <a:bodyPr/>
                    <a:lstStyle/>
                    <a:p>
                      <a:pPr marL="0" marR="0" algn="just">
                        <a:lnSpc>
                          <a:spcPct val="115000"/>
                        </a:lnSpc>
                        <a:spcBef>
                          <a:spcPts val="0"/>
                        </a:spcBef>
                        <a:spcAft>
                          <a:spcPts val="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Form of communication</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3603" marR="636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300" kern="100" dirty="0">
                          <a:effectLst/>
                          <a:latin typeface="Times New Roman" panose="02020603050405020304" pitchFamily="18" charset="0"/>
                          <a:ea typeface="SimSun" panose="02010600030101010101" pitchFamily="2" charset="-122"/>
                          <a:cs typeface="Times New Roman" panose="02020603050405020304" pitchFamily="18" charset="0"/>
                        </a:rPr>
                        <a:t>–Self-completed questionnaire</a:t>
                      </a:r>
                      <a:endParaRPr lang="en-US" sz="23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300" kern="100" dirty="0">
                          <a:effectLst/>
                          <a:latin typeface="Times New Roman" panose="02020603050405020304" pitchFamily="18" charset="0"/>
                          <a:ea typeface="SimSun" panose="02010600030101010101" pitchFamily="2" charset="-122"/>
                          <a:cs typeface="Times New Roman" panose="02020603050405020304" pitchFamily="18" charset="0"/>
                        </a:rPr>
                        <a:t>– Personal interview</a:t>
                      </a:r>
                      <a:endParaRPr lang="en-US" sz="23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300" kern="100" dirty="0">
                          <a:effectLst/>
                          <a:latin typeface="Times New Roman" panose="02020603050405020304" pitchFamily="18" charset="0"/>
                          <a:ea typeface="SimSun" panose="02010600030101010101" pitchFamily="2" charset="-122"/>
                          <a:cs typeface="Times New Roman" panose="02020603050405020304" pitchFamily="18" charset="0"/>
                        </a:rPr>
                        <a:t>– Telephone interview</a:t>
                      </a:r>
                      <a:endParaRPr lang="en-US" sz="23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300" kern="100" dirty="0">
                          <a:effectLst/>
                          <a:latin typeface="Times New Roman" panose="02020603050405020304" pitchFamily="18" charset="0"/>
                          <a:ea typeface="SimSun" panose="02010600030101010101" pitchFamily="2" charset="-122"/>
                          <a:cs typeface="Times New Roman" panose="02020603050405020304" pitchFamily="18" charset="0"/>
                        </a:rPr>
                        <a:t>– Computer assisted interviews</a:t>
                      </a:r>
                      <a:endParaRPr lang="en-US" sz="23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3603" marR="636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9812769"/>
                  </a:ext>
                </a:extLst>
              </a:tr>
            </a:tbl>
          </a:graphicData>
        </a:graphic>
      </p:graphicFrame>
    </p:spTree>
    <p:extLst>
      <p:ext uri="{BB962C8B-B14F-4D97-AF65-F5344CB8AC3E}">
        <p14:creationId xmlns:p14="http://schemas.microsoft.com/office/powerpoint/2010/main" val="3701546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6E6E6"/>
            </a:solidFill>
          </a:ln>
          <a:effectLst>
            <a:outerShdw blurRad="762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1CFCFF-2AC5-FB60-A0D6-993FF9293296}"/>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kern="1200">
                <a:solidFill>
                  <a:schemeClr val="tx1"/>
                </a:solidFill>
                <a:latin typeface="+mj-lt"/>
                <a:ea typeface="+mj-ea"/>
                <a:cs typeface="+mj-cs"/>
              </a:rPr>
              <a:t>Stage 4: Data collection methods cont.</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id="{EE2465BE-0BC9-A26F-D854-0E95DCF06495}"/>
              </a:ext>
            </a:extLst>
          </p:cNvPr>
          <p:cNvGraphicFramePr>
            <a:graphicFrameLocks noGrp="1"/>
          </p:cNvGraphicFramePr>
          <p:nvPr>
            <p:ph idx="1"/>
            <p:extLst>
              <p:ext uri="{D42A27DB-BD31-4B8C-83A1-F6EECF244321}">
                <p14:modId xmlns:p14="http://schemas.microsoft.com/office/powerpoint/2010/main" val="2913446828"/>
              </p:ext>
            </p:extLst>
          </p:nvPr>
        </p:nvGraphicFramePr>
        <p:xfrm>
          <a:off x="5414356" y="1051416"/>
          <a:ext cx="6408836" cy="4603918"/>
        </p:xfrm>
        <a:graphic>
          <a:graphicData uri="http://schemas.openxmlformats.org/drawingml/2006/table">
            <a:tbl>
              <a:tblPr firstRow="1" firstCol="1" bandRow="1"/>
              <a:tblGrid>
                <a:gridCol w="3179231">
                  <a:extLst>
                    <a:ext uri="{9D8B030D-6E8A-4147-A177-3AD203B41FA5}">
                      <a16:colId xmlns:a16="http://schemas.microsoft.com/office/drawing/2014/main" val="4126454008"/>
                    </a:ext>
                  </a:extLst>
                </a:gridCol>
                <a:gridCol w="3229605">
                  <a:extLst>
                    <a:ext uri="{9D8B030D-6E8A-4147-A177-3AD203B41FA5}">
                      <a16:colId xmlns:a16="http://schemas.microsoft.com/office/drawing/2014/main" val="2591538302"/>
                    </a:ext>
                  </a:extLst>
                </a:gridCol>
              </a:tblGrid>
              <a:tr h="361810">
                <a:tc>
                  <a:txBody>
                    <a:bodyPr/>
                    <a:lstStyle/>
                    <a:p>
                      <a:pPr marL="0" marR="0" algn="just">
                        <a:lnSpc>
                          <a:spcPct val="115000"/>
                        </a:lnSpc>
                        <a:spcBef>
                          <a:spcPts val="0"/>
                        </a:spcBef>
                        <a:spcAft>
                          <a:spcPts val="0"/>
                        </a:spcAft>
                      </a:pPr>
                      <a:r>
                        <a:rPr lang="en-US" sz="2000" b="1" kern="100">
                          <a:effectLst/>
                          <a:latin typeface="Times New Roman" panose="02020603050405020304" pitchFamily="18" charset="0"/>
                          <a:ea typeface="SimSun" panose="02010600030101010101" pitchFamily="2" charset="-122"/>
                          <a:cs typeface="Times New Roman" panose="02020603050405020304" pitchFamily="18" charset="0"/>
                        </a:rPr>
                        <a:t>Basis of distinction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b="1" kern="100">
                          <a:effectLst/>
                          <a:latin typeface="Times New Roman" panose="02020603050405020304" pitchFamily="18" charset="0"/>
                          <a:ea typeface="SimSun" panose="02010600030101010101" pitchFamily="2" charset="-122"/>
                          <a:cs typeface="Times New Roman" panose="02020603050405020304" pitchFamily="18" charset="0"/>
                        </a:rPr>
                        <a:t>Interview method</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0321872"/>
                  </a:ext>
                </a:extLst>
              </a:tr>
              <a:tr h="709390">
                <a:tc>
                  <a:txBody>
                    <a:bodyPr/>
                    <a:lstStyle/>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Number of people</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 Individual interview</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 Group interview</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979796"/>
                  </a:ext>
                </a:extLst>
              </a:tr>
              <a:tr h="1056969">
                <a:tc>
                  <a:txBody>
                    <a:bodyPr/>
                    <a:lstStyle/>
                    <a:p>
                      <a:pPr marL="0" marR="0" algn="just">
                        <a:lnSpc>
                          <a:spcPct val="115000"/>
                        </a:lnSpc>
                        <a:spcBef>
                          <a:spcPts val="0"/>
                        </a:spcBef>
                        <a:spcAft>
                          <a:spcPts val="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Nature of answer possibilities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 Open-ended questions</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–Pre-structured response alternatives</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3240041"/>
                  </a:ext>
                </a:extLst>
              </a:tr>
              <a:tr h="1056969">
                <a:tc>
                  <a:txBody>
                    <a:bodyPr/>
                    <a:lstStyle/>
                    <a:p>
                      <a:pPr marL="0" marR="0" algn="just">
                        <a:lnSpc>
                          <a:spcPct val="115000"/>
                        </a:lnSpc>
                        <a:spcBef>
                          <a:spcPts val="0"/>
                        </a:spcBef>
                        <a:spcAft>
                          <a:spcPts val="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Frequency of interviewing</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 One-time interview</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 Repeat interview</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 Panel</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1576300"/>
                  </a:ext>
                </a:extLst>
              </a:tr>
              <a:tr h="709390">
                <a:tc>
                  <a:txBody>
                    <a:bodyPr/>
                    <a:lstStyle/>
                    <a:p>
                      <a:pPr marL="0" marR="0" algn="just">
                        <a:lnSpc>
                          <a:spcPct val="115000"/>
                        </a:lnSpc>
                        <a:spcBef>
                          <a:spcPts val="0"/>
                        </a:spcBef>
                        <a:spcAft>
                          <a:spcPts val="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Interview strategy</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 Structured</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 Unstructured</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5558671"/>
                  </a:ext>
                </a:extLst>
              </a:tr>
              <a:tr h="709390">
                <a:tc>
                  <a:txBody>
                    <a:bodyPr/>
                    <a:lstStyle/>
                    <a:p>
                      <a:pPr marL="0" marR="0" algn="just">
                        <a:lnSpc>
                          <a:spcPct val="115000"/>
                        </a:lnSpc>
                        <a:spcBef>
                          <a:spcPts val="0"/>
                        </a:spcBef>
                        <a:spcAft>
                          <a:spcPts val="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Topics covered</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 Specialized interview</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gn="just">
                        <a:lnSpc>
                          <a:spcPct val="115000"/>
                        </a:lnSpc>
                        <a:spcBef>
                          <a:spcPts val="0"/>
                        </a:spcBef>
                        <a:spcAft>
                          <a:spcPts val="0"/>
                        </a:spcAft>
                      </a:pPr>
                      <a:r>
                        <a:rPr lang="en-US" sz="2000" kern="100" dirty="0">
                          <a:effectLst/>
                          <a:latin typeface="Times New Roman" panose="02020603050405020304" pitchFamily="18" charset="0"/>
                          <a:ea typeface="SimSun" panose="02010600030101010101" pitchFamily="2" charset="-122"/>
                          <a:cs typeface="Times New Roman" panose="02020603050405020304" pitchFamily="18" charset="0"/>
                        </a:rPr>
                        <a:t>– Omnibus interview</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5650" marR="656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457055"/>
                  </a:ext>
                </a:extLst>
              </a:tr>
            </a:tbl>
          </a:graphicData>
        </a:graphic>
      </p:graphicFrame>
    </p:spTree>
    <p:extLst>
      <p:ext uri="{BB962C8B-B14F-4D97-AF65-F5344CB8AC3E}">
        <p14:creationId xmlns:p14="http://schemas.microsoft.com/office/powerpoint/2010/main" val="11285172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9F27744B-47AB-4459-8C2F-1D5EE63A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4" descr="Desk with stethoscope and computer keyboard">
            <a:extLst>
              <a:ext uri="{FF2B5EF4-FFF2-40B4-BE49-F238E27FC236}">
                <a16:creationId xmlns:a16="http://schemas.microsoft.com/office/drawing/2014/main" id="{EF2CDC90-FC68-822C-80BB-4AEAE39F795C}"/>
              </a:ext>
            </a:extLst>
          </p:cNvPr>
          <p:cNvPicPr>
            <a:picLocks noChangeAspect="1"/>
          </p:cNvPicPr>
          <p:nvPr/>
        </p:nvPicPr>
        <p:blipFill rotWithShape="1">
          <a:blip r:embed="rId2"/>
          <a:srcRect l="33181" r="-1" b="-1"/>
          <a:stretch/>
        </p:blipFill>
        <p:spPr>
          <a:xfrm>
            <a:off x="1" y="10"/>
            <a:ext cx="6865165" cy="6857990"/>
          </a:xfrm>
          <a:custGeom>
            <a:avLst/>
            <a:gdLst/>
            <a:ahLst/>
            <a:cxnLst/>
            <a:rect l="l" t="t" r="r" b="b"/>
            <a:pathLst>
              <a:path w="6865165" h="6858000">
                <a:moveTo>
                  <a:pt x="0" y="0"/>
                </a:moveTo>
                <a:lnTo>
                  <a:pt x="6865165" y="0"/>
                </a:lnTo>
                <a:lnTo>
                  <a:pt x="6859621" y="22952"/>
                </a:lnTo>
                <a:cubicBezTo>
                  <a:pt x="6623056" y="1069835"/>
                  <a:pt x="6492240" y="2220824"/>
                  <a:pt x="6492240" y="3429001"/>
                </a:cubicBezTo>
                <a:cubicBezTo>
                  <a:pt x="6492240" y="4637179"/>
                  <a:pt x="6623056" y="5788167"/>
                  <a:pt x="6859621" y="6835050"/>
                </a:cubicBezTo>
                <a:lnTo>
                  <a:pt x="6865165" y="6858000"/>
                </a:lnTo>
                <a:lnTo>
                  <a:pt x="0" y="6858000"/>
                </a:lnTo>
                <a:close/>
              </a:path>
            </a:pathLst>
          </a:custGeom>
        </p:spPr>
      </p:pic>
      <p:sp useBgFill="1">
        <p:nvSpPr>
          <p:cNvPr id="18" name="Freeform: Shape 10">
            <a:extLst>
              <a:ext uri="{FF2B5EF4-FFF2-40B4-BE49-F238E27FC236}">
                <a16:creationId xmlns:a16="http://schemas.microsoft.com/office/drawing/2014/main" id="{7D266DCC-5218-4AE0-B964-6FC2EA3BD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240" y="0"/>
            <a:ext cx="5699760" cy="6858000"/>
          </a:xfrm>
          <a:custGeom>
            <a:avLst/>
            <a:gdLst>
              <a:gd name="connsiteX0" fmla="*/ 365648 w 5588548"/>
              <a:gd name="connsiteY0" fmla="*/ 0 h 6858000"/>
              <a:gd name="connsiteX1" fmla="*/ 5588548 w 5588548"/>
              <a:gd name="connsiteY1" fmla="*/ 0 h 6858000"/>
              <a:gd name="connsiteX2" fmla="*/ 5588548 w 5588548"/>
              <a:gd name="connsiteY2" fmla="*/ 6858000 h 6858000"/>
              <a:gd name="connsiteX3" fmla="*/ 365648 w 5588548"/>
              <a:gd name="connsiteY3" fmla="*/ 6858000 h 6858000"/>
              <a:gd name="connsiteX4" fmla="*/ 360213 w 5588548"/>
              <a:gd name="connsiteY4" fmla="*/ 6835050 h 6858000"/>
              <a:gd name="connsiteX5" fmla="*/ 0 w 5588548"/>
              <a:gd name="connsiteY5" fmla="*/ 3429001 h 6858000"/>
              <a:gd name="connsiteX6" fmla="*/ 360213 w 5588548"/>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8548" h="6858000">
                <a:moveTo>
                  <a:pt x="365648" y="0"/>
                </a:moveTo>
                <a:lnTo>
                  <a:pt x="5588548" y="0"/>
                </a:lnTo>
                <a:lnTo>
                  <a:pt x="5588548" y="6858000"/>
                </a:lnTo>
                <a:lnTo>
                  <a:pt x="365648" y="6858000"/>
                </a:lnTo>
                <a:lnTo>
                  <a:pt x="360213" y="6835050"/>
                </a:lnTo>
                <a:cubicBezTo>
                  <a:pt x="128263" y="5788167"/>
                  <a:pt x="0" y="4637179"/>
                  <a:pt x="0" y="3429001"/>
                </a:cubicBezTo>
                <a:cubicBezTo>
                  <a:pt x="0" y="2220824"/>
                  <a:pt x="128263" y="1069835"/>
                  <a:pt x="360213" y="22952"/>
                </a:cubicBezTo>
                <a:close/>
              </a:path>
            </a:pathLst>
          </a:custGeom>
          <a:ln w="9525">
            <a:solidFill>
              <a:srgbClr val="EFEFEF"/>
            </a:solidFill>
          </a:ln>
          <a:effectLst>
            <a:outerShdw blurRad="50800" dist="38100" dir="10800000" algn="r"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973DE4F1-1583-4AE3-9696-9659D27C5F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384" y="0"/>
            <a:ext cx="5690616" cy="6858000"/>
          </a:xfrm>
          <a:custGeom>
            <a:avLst/>
            <a:gdLst>
              <a:gd name="connsiteX0" fmla="*/ 372925 w 5690616"/>
              <a:gd name="connsiteY0" fmla="*/ 0 h 6858000"/>
              <a:gd name="connsiteX1" fmla="*/ 5690616 w 5690616"/>
              <a:gd name="connsiteY1" fmla="*/ 0 h 6858000"/>
              <a:gd name="connsiteX2" fmla="*/ 5690616 w 5690616"/>
              <a:gd name="connsiteY2" fmla="*/ 6858000 h 6858000"/>
              <a:gd name="connsiteX3" fmla="*/ 372925 w 5690616"/>
              <a:gd name="connsiteY3" fmla="*/ 6858000 h 6858000"/>
              <a:gd name="connsiteX4" fmla="*/ 367381 w 5690616"/>
              <a:gd name="connsiteY4" fmla="*/ 6835050 h 6858000"/>
              <a:gd name="connsiteX5" fmla="*/ 0 w 5690616"/>
              <a:gd name="connsiteY5" fmla="*/ 3429001 h 6858000"/>
              <a:gd name="connsiteX6" fmla="*/ 367381 w 5690616"/>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90616" h="6858000">
                <a:moveTo>
                  <a:pt x="372925" y="0"/>
                </a:moveTo>
                <a:lnTo>
                  <a:pt x="5690616" y="0"/>
                </a:lnTo>
                <a:lnTo>
                  <a:pt x="5690616" y="6858000"/>
                </a:lnTo>
                <a:lnTo>
                  <a:pt x="372925" y="6858000"/>
                </a:lnTo>
                <a:lnTo>
                  <a:pt x="367381" y="6835050"/>
                </a:lnTo>
                <a:cubicBezTo>
                  <a:pt x="130816" y="5788167"/>
                  <a:pt x="0" y="4637179"/>
                  <a:pt x="0" y="3429001"/>
                </a:cubicBezTo>
                <a:cubicBezTo>
                  <a:pt x="0" y="2220824"/>
                  <a:pt x="130816" y="1069835"/>
                  <a:pt x="367381" y="22952"/>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8061E05-9862-3F75-4709-7E71D315FADF}"/>
              </a:ext>
            </a:extLst>
          </p:cNvPr>
          <p:cNvSpPr>
            <a:spLocks noGrp="1"/>
          </p:cNvSpPr>
          <p:nvPr>
            <p:ph type="title"/>
          </p:nvPr>
        </p:nvSpPr>
        <p:spPr>
          <a:xfrm>
            <a:off x="7255564" y="914400"/>
            <a:ext cx="4485861" cy="1106556"/>
          </a:xfrm>
        </p:spPr>
        <p:txBody>
          <a:bodyPr anchor="b">
            <a:normAutofit/>
          </a:bodyPr>
          <a:lstStyle/>
          <a:p>
            <a:r>
              <a:rPr lang="en-US" sz="3200"/>
              <a:t>Stage 4: Data collection methods cont.</a:t>
            </a:r>
          </a:p>
        </p:txBody>
      </p:sp>
      <p:sp>
        <p:nvSpPr>
          <p:cNvPr id="15" name="Rectangle 14">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2239"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D3C8959-A2A1-469E-8619-82F077E33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4495" y="218239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240E164C-B03F-9249-B7C9-99E73DBA31B3}"/>
              </a:ext>
            </a:extLst>
          </p:cNvPr>
          <p:cNvSpPr>
            <a:spLocks noGrp="1"/>
          </p:cNvSpPr>
          <p:nvPr>
            <p:ph idx="1"/>
          </p:nvPr>
        </p:nvSpPr>
        <p:spPr>
          <a:xfrm>
            <a:off x="7255563" y="2440100"/>
            <a:ext cx="4485861" cy="3834804"/>
          </a:xfrm>
        </p:spPr>
        <p:txBody>
          <a:bodyPr anchor="t">
            <a:normAutofit/>
          </a:bodyPr>
          <a:lstStyle/>
          <a:p>
            <a:r>
              <a:rPr lang="en-US" sz="1800">
                <a:effectLst/>
                <a:latin typeface="Times New Roman" panose="02020603050405020304" pitchFamily="18" charset="0"/>
                <a:ea typeface="SimSun" panose="02010600030101010101" pitchFamily="2" charset="-122"/>
              </a:rPr>
              <a:t>Interview conducted orally, through telephone, written or even be computer assisted. </a:t>
            </a:r>
          </a:p>
          <a:p>
            <a:r>
              <a:rPr lang="en-US" sz="1800">
                <a:effectLst/>
                <a:latin typeface="Times New Roman" panose="02020603050405020304" pitchFamily="18" charset="0"/>
                <a:ea typeface="SimSun" panose="02010600030101010101" pitchFamily="2" charset="-122"/>
              </a:rPr>
              <a:t>Computer assisted interviews : telephone interview, personal interview, web-based interviewing and self-interviewing.</a:t>
            </a:r>
          </a:p>
          <a:p>
            <a:r>
              <a:rPr lang="en-US" sz="1800">
                <a:effectLst/>
                <a:latin typeface="Times New Roman" panose="02020603050405020304" pitchFamily="18" charset="0"/>
                <a:ea typeface="SimSun" panose="02010600030101010101" pitchFamily="2" charset="-122"/>
              </a:rPr>
              <a:t>Observation methods also used</a:t>
            </a:r>
          </a:p>
          <a:p>
            <a:r>
              <a:rPr lang="en-US" sz="1800">
                <a:latin typeface="Times New Roman" panose="02020603050405020304" pitchFamily="18" charset="0"/>
                <a:ea typeface="SimSun" panose="02010600030101010101" pitchFamily="2" charset="-122"/>
              </a:rPr>
              <a:t>Experimentation could be used</a:t>
            </a:r>
            <a:endParaRPr lang="en-US" sz="1800">
              <a:effectLst/>
              <a:latin typeface="Times New Roman" panose="02020603050405020304" pitchFamily="18" charset="0"/>
              <a:ea typeface="SimSun" panose="02010600030101010101" pitchFamily="2" charset="-122"/>
            </a:endParaRPr>
          </a:p>
          <a:p>
            <a:endParaRPr lang="en-US" sz="1800"/>
          </a:p>
        </p:txBody>
      </p:sp>
    </p:spTree>
    <p:extLst>
      <p:ext uri="{BB962C8B-B14F-4D97-AF65-F5344CB8AC3E}">
        <p14:creationId xmlns:p14="http://schemas.microsoft.com/office/powerpoint/2010/main" val="267676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27744B-47AB-4459-8C2F-1D5EE63A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81E1F565-F6BC-78F7-3B31-FF9DDF45696B}"/>
              </a:ext>
            </a:extLst>
          </p:cNvPr>
          <p:cNvPicPr>
            <a:picLocks noChangeAspect="1"/>
          </p:cNvPicPr>
          <p:nvPr/>
        </p:nvPicPr>
        <p:blipFill rotWithShape="1">
          <a:blip r:embed="rId2"/>
          <a:srcRect l="23451" r="9728" b="-1"/>
          <a:stretch/>
        </p:blipFill>
        <p:spPr>
          <a:xfrm>
            <a:off x="1" y="10"/>
            <a:ext cx="6865165" cy="6857990"/>
          </a:xfrm>
          <a:custGeom>
            <a:avLst/>
            <a:gdLst/>
            <a:ahLst/>
            <a:cxnLst/>
            <a:rect l="l" t="t" r="r" b="b"/>
            <a:pathLst>
              <a:path w="6865165" h="6858000">
                <a:moveTo>
                  <a:pt x="0" y="0"/>
                </a:moveTo>
                <a:lnTo>
                  <a:pt x="6865165" y="0"/>
                </a:lnTo>
                <a:lnTo>
                  <a:pt x="6859621" y="22952"/>
                </a:lnTo>
                <a:cubicBezTo>
                  <a:pt x="6623056" y="1069835"/>
                  <a:pt x="6492240" y="2220824"/>
                  <a:pt x="6492240" y="3429001"/>
                </a:cubicBezTo>
                <a:cubicBezTo>
                  <a:pt x="6492240" y="4637179"/>
                  <a:pt x="6623056" y="5788167"/>
                  <a:pt x="6859621" y="6835050"/>
                </a:cubicBezTo>
                <a:lnTo>
                  <a:pt x="6865165" y="6858000"/>
                </a:lnTo>
                <a:lnTo>
                  <a:pt x="0" y="6858000"/>
                </a:lnTo>
                <a:close/>
              </a:path>
            </a:pathLst>
          </a:custGeom>
        </p:spPr>
      </p:pic>
      <p:sp useBgFill="1">
        <p:nvSpPr>
          <p:cNvPr id="11" name="Freeform: Shape 10">
            <a:extLst>
              <a:ext uri="{FF2B5EF4-FFF2-40B4-BE49-F238E27FC236}">
                <a16:creationId xmlns:a16="http://schemas.microsoft.com/office/drawing/2014/main" id="{7D266DCC-5218-4AE0-B964-6FC2EA3BD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240" y="0"/>
            <a:ext cx="5699760" cy="6858000"/>
          </a:xfrm>
          <a:custGeom>
            <a:avLst/>
            <a:gdLst>
              <a:gd name="connsiteX0" fmla="*/ 365648 w 5588548"/>
              <a:gd name="connsiteY0" fmla="*/ 0 h 6858000"/>
              <a:gd name="connsiteX1" fmla="*/ 5588548 w 5588548"/>
              <a:gd name="connsiteY1" fmla="*/ 0 h 6858000"/>
              <a:gd name="connsiteX2" fmla="*/ 5588548 w 5588548"/>
              <a:gd name="connsiteY2" fmla="*/ 6858000 h 6858000"/>
              <a:gd name="connsiteX3" fmla="*/ 365648 w 5588548"/>
              <a:gd name="connsiteY3" fmla="*/ 6858000 h 6858000"/>
              <a:gd name="connsiteX4" fmla="*/ 360213 w 5588548"/>
              <a:gd name="connsiteY4" fmla="*/ 6835050 h 6858000"/>
              <a:gd name="connsiteX5" fmla="*/ 0 w 5588548"/>
              <a:gd name="connsiteY5" fmla="*/ 3429001 h 6858000"/>
              <a:gd name="connsiteX6" fmla="*/ 360213 w 5588548"/>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8548" h="6858000">
                <a:moveTo>
                  <a:pt x="365648" y="0"/>
                </a:moveTo>
                <a:lnTo>
                  <a:pt x="5588548" y="0"/>
                </a:lnTo>
                <a:lnTo>
                  <a:pt x="5588548" y="6858000"/>
                </a:lnTo>
                <a:lnTo>
                  <a:pt x="365648" y="6858000"/>
                </a:lnTo>
                <a:lnTo>
                  <a:pt x="360213" y="6835050"/>
                </a:lnTo>
                <a:cubicBezTo>
                  <a:pt x="128263" y="5788167"/>
                  <a:pt x="0" y="4637179"/>
                  <a:pt x="0" y="3429001"/>
                </a:cubicBezTo>
                <a:cubicBezTo>
                  <a:pt x="0" y="2220824"/>
                  <a:pt x="128263" y="1069835"/>
                  <a:pt x="360213" y="22952"/>
                </a:cubicBezTo>
                <a:close/>
              </a:path>
            </a:pathLst>
          </a:custGeom>
          <a:ln w="9525">
            <a:solidFill>
              <a:srgbClr val="EFEFEF"/>
            </a:solidFill>
          </a:ln>
          <a:effectLst>
            <a:outerShdw blurRad="50800" dist="38100" dir="10800000" algn="r"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973DE4F1-1583-4AE3-9696-9659D27C5F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384" y="0"/>
            <a:ext cx="5690616" cy="6858000"/>
          </a:xfrm>
          <a:custGeom>
            <a:avLst/>
            <a:gdLst>
              <a:gd name="connsiteX0" fmla="*/ 372925 w 5690616"/>
              <a:gd name="connsiteY0" fmla="*/ 0 h 6858000"/>
              <a:gd name="connsiteX1" fmla="*/ 5690616 w 5690616"/>
              <a:gd name="connsiteY1" fmla="*/ 0 h 6858000"/>
              <a:gd name="connsiteX2" fmla="*/ 5690616 w 5690616"/>
              <a:gd name="connsiteY2" fmla="*/ 6858000 h 6858000"/>
              <a:gd name="connsiteX3" fmla="*/ 372925 w 5690616"/>
              <a:gd name="connsiteY3" fmla="*/ 6858000 h 6858000"/>
              <a:gd name="connsiteX4" fmla="*/ 367381 w 5690616"/>
              <a:gd name="connsiteY4" fmla="*/ 6835050 h 6858000"/>
              <a:gd name="connsiteX5" fmla="*/ 0 w 5690616"/>
              <a:gd name="connsiteY5" fmla="*/ 3429001 h 6858000"/>
              <a:gd name="connsiteX6" fmla="*/ 367381 w 5690616"/>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90616" h="6858000">
                <a:moveTo>
                  <a:pt x="372925" y="0"/>
                </a:moveTo>
                <a:lnTo>
                  <a:pt x="5690616" y="0"/>
                </a:lnTo>
                <a:lnTo>
                  <a:pt x="5690616" y="6858000"/>
                </a:lnTo>
                <a:lnTo>
                  <a:pt x="372925" y="6858000"/>
                </a:lnTo>
                <a:lnTo>
                  <a:pt x="367381" y="6835050"/>
                </a:lnTo>
                <a:cubicBezTo>
                  <a:pt x="130816" y="5788167"/>
                  <a:pt x="0" y="4637179"/>
                  <a:pt x="0" y="3429001"/>
                </a:cubicBezTo>
                <a:cubicBezTo>
                  <a:pt x="0" y="2220824"/>
                  <a:pt x="130816" y="1069835"/>
                  <a:pt x="367381" y="22952"/>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479818B-62FA-A8C3-663F-9027FF56F0DD}"/>
              </a:ext>
            </a:extLst>
          </p:cNvPr>
          <p:cNvSpPr>
            <a:spLocks noGrp="1"/>
          </p:cNvSpPr>
          <p:nvPr>
            <p:ph type="title"/>
          </p:nvPr>
        </p:nvSpPr>
        <p:spPr>
          <a:xfrm>
            <a:off x="7255564" y="914400"/>
            <a:ext cx="4485861" cy="1106556"/>
          </a:xfrm>
        </p:spPr>
        <p:txBody>
          <a:bodyPr anchor="b">
            <a:normAutofit/>
          </a:bodyPr>
          <a:lstStyle/>
          <a:p>
            <a:r>
              <a:rPr lang="en-US" sz="3200"/>
              <a:t>Stage 5: Data analysis</a:t>
            </a:r>
            <a:br>
              <a:rPr lang="en-US" sz="3200"/>
            </a:br>
            <a:endParaRPr lang="en-US" sz="3200"/>
          </a:p>
        </p:txBody>
      </p:sp>
      <p:sp>
        <p:nvSpPr>
          <p:cNvPr id="15" name="Rectangle 14">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2239"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D3C8959-A2A1-469E-8619-82F077E33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4495" y="218239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3DF7A823-5D7F-DB8F-2848-D2CA74043FBF}"/>
              </a:ext>
            </a:extLst>
          </p:cNvPr>
          <p:cNvSpPr>
            <a:spLocks noGrp="1"/>
          </p:cNvSpPr>
          <p:nvPr>
            <p:ph idx="1"/>
          </p:nvPr>
        </p:nvSpPr>
        <p:spPr>
          <a:xfrm>
            <a:off x="7255563" y="2440100"/>
            <a:ext cx="4485861" cy="3834804"/>
          </a:xfrm>
        </p:spPr>
        <p:txBody>
          <a:bodyPr anchor="t">
            <a:normAutofit/>
          </a:bodyPr>
          <a:lstStyle/>
          <a:p>
            <a:r>
              <a:rPr lang="en-US" sz="1800"/>
              <a:t>This is the fifth steps in research process that involves determination of patterns hidden in the data. </a:t>
            </a:r>
          </a:p>
          <a:p>
            <a:r>
              <a:rPr lang="en-US" sz="1800"/>
              <a:t>Both qualitative and quantitative data must be analyzed. </a:t>
            </a:r>
          </a:p>
          <a:p>
            <a:r>
              <a:rPr lang="en-US" sz="1800"/>
              <a:t>Analysis may be done manually or with help of appropriate computer software. </a:t>
            </a:r>
          </a:p>
          <a:p>
            <a:endParaRPr lang="en-US" sz="1800"/>
          </a:p>
        </p:txBody>
      </p:sp>
    </p:spTree>
    <p:extLst>
      <p:ext uri="{BB962C8B-B14F-4D97-AF65-F5344CB8AC3E}">
        <p14:creationId xmlns:p14="http://schemas.microsoft.com/office/powerpoint/2010/main" val="6996291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CE48D0E9-6E06-3C4D-8E5F-1E3983E44A95}"/>
              </a:ext>
            </a:extLst>
          </p:cNvPr>
          <p:cNvSpPr>
            <a:spLocks noGrp="1"/>
          </p:cNvSpPr>
          <p:nvPr>
            <p:ph type="title"/>
          </p:nvPr>
        </p:nvSpPr>
        <p:spPr>
          <a:xfrm>
            <a:off x="838200" y="713312"/>
            <a:ext cx="4038600" cy="5431376"/>
          </a:xfrm>
        </p:spPr>
        <p:txBody>
          <a:bodyPr>
            <a:normAutofit/>
          </a:bodyPr>
          <a:lstStyle/>
          <a:p>
            <a:r>
              <a:rPr lang="en-US" dirty="0"/>
              <a:t>Stage 6. Presenting of findings</a:t>
            </a:r>
            <a:br>
              <a:rPr lang="en-US" dirty="0"/>
            </a:br>
            <a:endParaRPr lang="en-US" dirty="0"/>
          </a:p>
        </p:txBody>
      </p:sp>
      <p:sp>
        <p:nvSpPr>
          <p:cNvPr id="3" name="Content Placeholder 2">
            <a:extLst>
              <a:ext uri="{FF2B5EF4-FFF2-40B4-BE49-F238E27FC236}">
                <a16:creationId xmlns:a16="http://schemas.microsoft.com/office/drawing/2014/main" id="{A373E9F1-B77A-BFCE-5CC8-66E0236E03D3}"/>
              </a:ext>
            </a:extLst>
          </p:cNvPr>
          <p:cNvSpPr>
            <a:spLocks noGrp="1"/>
          </p:cNvSpPr>
          <p:nvPr>
            <p:ph idx="1"/>
          </p:nvPr>
        </p:nvSpPr>
        <p:spPr>
          <a:xfrm>
            <a:off x="6095999" y="713313"/>
            <a:ext cx="5257801" cy="5431376"/>
          </a:xfrm>
        </p:spPr>
        <p:txBody>
          <a:bodyPr anchor="ctr">
            <a:normAutofit/>
          </a:bodyPr>
          <a:lstStyle/>
          <a:p>
            <a:r>
              <a:rPr lang="en-US" sz="2000" dirty="0"/>
              <a:t>A written report is required as well as an oral presentation be made.</a:t>
            </a:r>
          </a:p>
          <a:p>
            <a:r>
              <a:rPr lang="en-US" sz="2000" dirty="0"/>
              <a:t> Managers will have a chance to ask questions on the report before adopting its findings. </a:t>
            </a:r>
          </a:p>
          <a:p>
            <a:r>
              <a:rPr lang="en-US" sz="2000" dirty="0"/>
              <a:t>Blythe and Zimmerman (2013) conclude that the most effective presentations last no more than one hour, concentrates on the conclusions to be drawn from the research, and that it suggests potential actions resulting from these conclusions.</a:t>
            </a:r>
          </a:p>
          <a:p>
            <a:endParaRPr lang="en-US" sz="2000" dirty="0"/>
          </a:p>
        </p:txBody>
      </p:sp>
    </p:spTree>
    <p:extLst>
      <p:ext uri="{BB962C8B-B14F-4D97-AF65-F5344CB8AC3E}">
        <p14:creationId xmlns:p14="http://schemas.microsoft.com/office/powerpoint/2010/main" val="982625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7300235-EB79-940F-C14D-E7A9591CA2D7}"/>
              </a:ext>
            </a:extLst>
          </p:cNvPr>
          <p:cNvSpPr>
            <a:spLocks noGrp="1"/>
          </p:cNvSpPr>
          <p:nvPr>
            <p:ph type="title"/>
          </p:nvPr>
        </p:nvSpPr>
        <p:spPr>
          <a:xfrm>
            <a:off x="621792" y="1161288"/>
            <a:ext cx="3602736" cy="4526280"/>
          </a:xfrm>
        </p:spPr>
        <p:txBody>
          <a:bodyPr>
            <a:normAutofit/>
          </a:bodyPr>
          <a:lstStyle/>
          <a:p>
            <a:r>
              <a:rPr lang="en-US" sz="4000"/>
              <a:t>Structure for effective market research</a:t>
            </a:r>
            <a:br>
              <a:rPr lang="en-US" sz="4000"/>
            </a:br>
            <a:endParaRPr lang="en-US" sz="4000"/>
          </a:p>
        </p:txBody>
      </p:sp>
      <p:sp>
        <p:nvSpPr>
          <p:cNvPr id="14" name="Rectangle 1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AA323D9C-9632-5EFC-F9DC-77395A98657B}"/>
              </a:ext>
            </a:extLst>
          </p:cNvPr>
          <p:cNvSpPr>
            <a:spLocks noGrp="1"/>
          </p:cNvSpPr>
          <p:nvPr>
            <p:ph idx="1"/>
          </p:nvPr>
        </p:nvSpPr>
        <p:spPr>
          <a:xfrm>
            <a:off x="5434149" y="932688"/>
            <a:ext cx="5916603" cy="4992624"/>
          </a:xfrm>
        </p:spPr>
        <p:txBody>
          <a:bodyPr anchor="ctr">
            <a:normAutofit/>
          </a:bodyPr>
          <a:lstStyle/>
          <a:p>
            <a:r>
              <a:rPr lang="en-US" sz="2000"/>
              <a:t>A marketing information system structure </a:t>
            </a:r>
          </a:p>
          <a:p>
            <a:r>
              <a:rPr lang="en-US" sz="2000"/>
              <a:t>1. Will the business marketing research functions be performed within the firm or contracted to independent vendors? </a:t>
            </a:r>
          </a:p>
          <a:p>
            <a:r>
              <a:rPr lang="en-US" sz="2000"/>
              <a:t>2. Will the research function be centralized or decentralized? </a:t>
            </a:r>
          </a:p>
          <a:p>
            <a:r>
              <a:rPr lang="en-US" sz="2000"/>
              <a:t>3. Will the business marketing research team report to the head of marketing department or the general manager (chief executive officer)? </a:t>
            </a:r>
          </a:p>
          <a:p>
            <a:r>
              <a:rPr lang="en-US" sz="2000"/>
              <a:t>4. Will the firm buy research data from research firms or conduct research itself?</a:t>
            </a:r>
          </a:p>
        </p:txBody>
      </p:sp>
    </p:spTree>
    <p:extLst>
      <p:ext uri="{BB962C8B-B14F-4D97-AF65-F5344CB8AC3E}">
        <p14:creationId xmlns:p14="http://schemas.microsoft.com/office/powerpoint/2010/main" val="3996168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C5C9EF-41BF-119F-F78D-0F075879C99B}"/>
              </a:ext>
            </a:extLst>
          </p:cNvPr>
          <p:cNvSpPr>
            <a:spLocks noGrp="1"/>
          </p:cNvSpPr>
          <p:nvPr>
            <p:ph type="title"/>
          </p:nvPr>
        </p:nvSpPr>
        <p:spPr>
          <a:xfrm>
            <a:off x="841248" y="548640"/>
            <a:ext cx="3600860" cy="5431536"/>
          </a:xfrm>
        </p:spPr>
        <p:txBody>
          <a:bodyPr>
            <a:normAutofit/>
          </a:bodyPr>
          <a:lstStyle/>
          <a:p>
            <a:r>
              <a:rPr lang="en-US" sz="5400"/>
              <a:t>Contracting vendors guidelines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68860A8-59D4-04A2-AF4D-86B033A1F1ED}"/>
              </a:ext>
            </a:extLst>
          </p:cNvPr>
          <p:cNvSpPr>
            <a:spLocks noGrp="1"/>
          </p:cNvSpPr>
          <p:nvPr>
            <p:ph idx="1"/>
          </p:nvPr>
        </p:nvSpPr>
        <p:spPr>
          <a:xfrm>
            <a:off x="5126418" y="552091"/>
            <a:ext cx="6224335" cy="5431536"/>
          </a:xfrm>
        </p:spPr>
        <p:txBody>
          <a:bodyPr anchor="ctr">
            <a:normAutofit/>
          </a:bodyPr>
          <a:lstStyle/>
          <a:p>
            <a:r>
              <a:rPr lang="en-US" sz="2200"/>
              <a:t>First the firm must anticipate the actions that would be undertaken resulting from findings of the study. </a:t>
            </a:r>
          </a:p>
          <a:p>
            <a:r>
              <a:rPr lang="en-US" sz="2200"/>
              <a:t>Secondly the firm must identify knowns vs. unknowns and examine secondary data before thinking of primary data. </a:t>
            </a:r>
          </a:p>
          <a:p>
            <a:r>
              <a:rPr lang="en-US" sz="2200"/>
              <a:t>Third, the firm should choose research providers carefully and give clear terms of references. </a:t>
            </a:r>
          </a:p>
          <a:p>
            <a:r>
              <a:rPr lang="en-US" sz="2200"/>
              <a:t>The choice of the firm to undertake research on behalf of business marketer should be guided by referrals of the firm, knowledge of the industry and the market of interest to the business marketer.  </a:t>
            </a:r>
          </a:p>
          <a:p>
            <a:r>
              <a:rPr lang="en-US" sz="2200"/>
              <a:t>The business marketer must review the proposal given by the marker carefully before giving a go-ahead, fund the project as per terms of contract and manage the project appropriately. </a:t>
            </a:r>
          </a:p>
        </p:txBody>
      </p:sp>
    </p:spTree>
    <p:extLst>
      <p:ext uri="{BB962C8B-B14F-4D97-AF65-F5344CB8AC3E}">
        <p14:creationId xmlns:p14="http://schemas.microsoft.com/office/powerpoint/2010/main" val="1160435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DED1A9-EF87-EC95-A7D1-7D131078A319}"/>
              </a:ext>
            </a:extLst>
          </p:cNvPr>
          <p:cNvSpPr>
            <a:spLocks noGrp="1"/>
          </p:cNvSpPr>
          <p:nvPr>
            <p:ph type="title"/>
          </p:nvPr>
        </p:nvSpPr>
        <p:spPr>
          <a:xfrm>
            <a:off x="841248" y="548640"/>
            <a:ext cx="3600860" cy="5431536"/>
          </a:xfrm>
        </p:spPr>
        <p:txBody>
          <a:bodyPr>
            <a:normAutofit/>
          </a:bodyPr>
          <a:lstStyle/>
          <a:p>
            <a:r>
              <a:rPr lang="en-US" sz="4600"/>
              <a:t>Benchmarking in business marketing</a:t>
            </a:r>
            <a:br>
              <a:rPr lang="en-US" sz="4600"/>
            </a:br>
            <a:endParaRPr lang="en-US" sz="46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1A74A63-7AF6-2590-1A25-29F8401F45CC}"/>
              </a:ext>
            </a:extLst>
          </p:cNvPr>
          <p:cNvSpPr>
            <a:spLocks noGrp="1"/>
          </p:cNvSpPr>
          <p:nvPr>
            <p:ph idx="1"/>
          </p:nvPr>
        </p:nvSpPr>
        <p:spPr>
          <a:xfrm>
            <a:off x="5126418" y="552091"/>
            <a:ext cx="6224335" cy="5431536"/>
          </a:xfrm>
        </p:spPr>
        <p:txBody>
          <a:bodyPr anchor="ctr">
            <a:normAutofit/>
          </a:bodyPr>
          <a:lstStyle/>
          <a:p>
            <a:r>
              <a:rPr lang="en-US" sz="2200"/>
              <a:t>Benchmarking is the process of is identifying “best practices” for processes or functions, then learning from these practices and adapting them to the needs of your firm (Blythe and Zimmerman, 2013). </a:t>
            </a:r>
          </a:p>
          <a:p>
            <a:r>
              <a:rPr lang="en-US" sz="2200"/>
              <a:t>The process will involve eight steps</a:t>
            </a:r>
          </a:p>
        </p:txBody>
      </p:sp>
    </p:spTree>
    <p:extLst>
      <p:ext uri="{BB962C8B-B14F-4D97-AF65-F5344CB8AC3E}">
        <p14:creationId xmlns:p14="http://schemas.microsoft.com/office/powerpoint/2010/main" val="8768144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8FD1E94-B12F-434F-8027-5DBEAC55A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10">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28F2CAC-08AD-AA58-81E8-89822494F76A}"/>
              </a:ext>
            </a:extLst>
          </p:cNvPr>
          <p:cNvSpPr>
            <a:spLocks noGrp="1"/>
          </p:cNvSpPr>
          <p:nvPr>
            <p:ph type="title"/>
          </p:nvPr>
        </p:nvSpPr>
        <p:spPr>
          <a:xfrm>
            <a:off x="838200" y="365125"/>
            <a:ext cx="10515600" cy="1325563"/>
          </a:xfrm>
        </p:spPr>
        <p:txBody>
          <a:bodyPr>
            <a:normAutofit/>
          </a:bodyPr>
          <a:lstStyle/>
          <a:p>
            <a:r>
              <a:rPr lang="en-US"/>
              <a:t>Benchmarking process</a:t>
            </a:r>
            <a:endParaRPr lang="en-US" dirty="0"/>
          </a:p>
        </p:txBody>
      </p:sp>
      <p:graphicFrame>
        <p:nvGraphicFramePr>
          <p:cNvPr id="4" name="Content Placeholder 3">
            <a:extLst>
              <a:ext uri="{FF2B5EF4-FFF2-40B4-BE49-F238E27FC236}">
                <a16:creationId xmlns:a16="http://schemas.microsoft.com/office/drawing/2014/main" id="{65300348-3090-E999-9936-D34F253E8DC7}"/>
              </a:ext>
            </a:extLst>
          </p:cNvPr>
          <p:cNvGraphicFramePr>
            <a:graphicFrameLocks noGrp="1"/>
          </p:cNvGraphicFramePr>
          <p:nvPr>
            <p:ph idx="1"/>
            <p:extLst>
              <p:ext uri="{D42A27DB-BD31-4B8C-83A1-F6EECF244321}">
                <p14:modId xmlns:p14="http://schemas.microsoft.com/office/powerpoint/2010/main" val="3467618703"/>
              </p:ext>
            </p:extLst>
          </p:nvPr>
        </p:nvGraphicFramePr>
        <p:xfrm>
          <a:off x="838200" y="2456465"/>
          <a:ext cx="10515602" cy="3271367"/>
        </p:xfrm>
        <a:graphic>
          <a:graphicData uri="http://schemas.openxmlformats.org/drawingml/2006/table">
            <a:tbl>
              <a:tblPr firstRow="1" firstCol="1" bandRow="1"/>
              <a:tblGrid>
                <a:gridCol w="595663">
                  <a:extLst>
                    <a:ext uri="{9D8B030D-6E8A-4147-A177-3AD203B41FA5}">
                      <a16:colId xmlns:a16="http://schemas.microsoft.com/office/drawing/2014/main" val="3324094472"/>
                    </a:ext>
                  </a:extLst>
                </a:gridCol>
                <a:gridCol w="3971805">
                  <a:extLst>
                    <a:ext uri="{9D8B030D-6E8A-4147-A177-3AD203B41FA5}">
                      <a16:colId xmlns:a16="http://schemas.microsoft.com/office/drawing/2014/main" val="1499104678"/>
                    </a:ext>
                  </a:extLst>
                </a:gridCol>
                <a:gridCol w="5948134">
                  <a:extLst>
                    <a:ext uri="{9D8B030D-6E8A-4147-A177-3AD203B41FA5}">
                      <a16:colId xmlns:a16="http://schemas.microsoft.com/office/drawing/2014/main" val="2785027486"/>
                    </a:ext>
                  </a:extLst>
                </a:gridCol>
              </a:tblGrid>
              <a:tr h="373273">
                <a:tc>
                  <a:txBody>
                    <a:bodyPr/>
                    <a:lstStyle/>
                    <a:p>
                      <a:pPr marL="0" marR="0" algn="just">
                        <a:lnSpc>
                          <a:spcPct val="115000"/>
                        </a:lnSpc>
                        <a:spcBef>
                          <a:spcPts val="0"/>
                        </a:spcBef>
                        <a:spcAft>
                          <a:spcPts val="600"/>
                        </a:spcAft>
                      </a:pPr>
                      <a:r>
                        <a:rPr lang="en-US" sz="1100" b="1" kern="100">
                          <a:effectLst/>
                          <a:latin typeface="Times New Roman" panose="02020603050405020304" pitchFamily="18" charset="0"/>
                          <a:ea typeface="SimSun" panose="02010600030101010101" pitchFamily="2" charset="-122"/>
                          <a:cs typeface="Times New Roman" panose="02020603050405020304" pitchFamily="18" charset="0"/>
                        </a:rPr>
                        <a:t> </a:t>
                      </a:r>
                      <a:endParaRPr lang="en-US" sz="1000" kern="10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b="1" kern="100">
                          <a:effectLst/>
                          <a:latin typeface="Times New Roman" panose="02020603050405020304" pitchFamily="18" charset="0"/>
                          <a:ea typeface="SimSun" panose="02010600030101010101" pitchFamily="2" charset="-122"/>
                          <a:cs typeface="Times New Roman" panose="02020603050405020304" pitchFamily="18" charset="0"/>
                        </a:rPr>
                        <a:t>Process </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b="1" kern="100">
                          <a:effectLst/>
                          <a:latin typeface="Times New Roman" panose="02020603050405020304" pitchFamily="18" charset="0"/>
                          <a:ea typeface="SimSun" panose="02010600030101010101" pitchFamily="2" charset="-122"/>
                          <a:cs typeface="Times New Roman" panose="02020603050405020304" pitchFamily="18" charset="0"/>
                        </a:rPr>
                        <a:t>Description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9493246"/>
                  </a:ext>
                </a:extLst>
              </a:tr>
              <a:tr h="1449047">
                <a:tc>
                  <a:txBody>
                    <a:bodyPr/>
                    <a:lstStyle/>
                    <a:p>
                      <a:pPr marL="0" marR="0" algn="just">
                        <a:lnSpc>
                          <a:spcPct val="115000"/>
                        </a:lnSpc>
                        <a:spcBef>
                          <a:spcPts val="0"/>
                        </a:spcBef>
                        <a:spcAft>
                          <a:spcPts val="600"/>
                        </a:spcAft>
                      </a:pPr>
                      <a:r>
                        <a:rPr lang="en-US" sz="1100" kern="100">
                          <a:effectLst/>
                          <a:latin typeface="Times New Roman" panose="02020603050405020304" pitchFamily="18" charset="0"/>
                          <a:ea typeface="SimSun" panose="02010600030101010101" pitchFamily="2" charset="-122"/>
                          <a:cs typeface="Times New Roman" panose="02020603050405020304" pitchFamily="18" charset="0"/>
                        </a:rPr>
                        <a:t>1. </a:t>
                      </a:r>
                      <a:endParaRPr lang="en-US" sz="1000" kern="10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Determine functions/processes to be benchmarked</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Areas for benchmarking: Product development, pricing, channel management, marketing communication, selling, marketing information management, marketing planning and marketing implementation. </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1936751"/>
                  </a:ext>
                </a:extLst>
              </a:tr>
              <a:tr h="1449047">
                <a:tc>
                  <a:txBody>
                    <a:bodyPr/>
                    <a:lstStyle/>
                    <a:p>
                      <a:pPr marL="0" marR="0" algn="just">
                        <a:lnSpc>
                          <a:spcPct val="115000"/>
                        </a:lnSpc>
                        <a:spcBef>
                          <a:spcPts val="0"/>
                        </a:spcBef>
                        <a:spcAft>
                          <a:spcPts val="600"/>
                        </a:spcAft>
                      </a:pPr>
                      <a:r>
                        <a:rPr lang="en-US" sz="1100" kern="100">
                          <a:effectLst/>
                          <a:latin typeface="Times New Roman" panose="02020603050405020304" pitchFamily="18" charset="0"/>
                          <a:ea typeface="SimSun" panose="02010600030101010101" pitchFamily="2" charset="-122"/>
                          <a:cs typeface="Times New Roman" panose="02020603050405020304" pitchFamily="18" charset="0"/>
                        </a:rPr>
                        <a:t>2. </a:t>
                      </a:r>
                      <a:endParaRPr lang="en-US" sz="1000" kern="10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Research to identify leading firms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Identify candidates for cooperation and to develop general knowledge about these processes. use of customer satisfaction and profitability measures as criteria for this identification </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1948" marR="61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484586"/>
                  </a:ext>
                </a:extLst>
              </a:tr>
            </a:tbl>
          </a:graphicData>
        </a:graphic>
      </p:graphicFrame>
    </p:spTree>
    <p:extLst>
      <p:ext uri="{BB962C8B-B14F-4D97-AF65-F5344CB8AC3E}">
        <p14:creationId xmlns:p14="http://schemas.microsoft.com/office/powerpoint/2010/main" val="25860547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8FD1E94-B12F-434F-8027-5DBEAC55A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DE3C673-B4AC-C56E-7FFD-F3673814D109}"/>
              </a:ext>
            </a:extLst>
          </p:cNvPr>
          <p:cNvSpPr>
            <a:spLocks noGrp="1"/>
          </p:cNvSpPr>
          <p:nvPr>
            <p:ph type="title"/>
          </p:nvPr>
        </p:nvSpPr>
        <p:spPr>
          <a:xfrm>
            <a:off x="838200" y="365125"/>
            <a:ext cx="10515600" cy="1325563"/>
          </a:xfrm>
        </p:spPr>
        <p:txBody>
          <a:bodyPr>
            <a:normAutofit/>
          </a:bodyPr>
          <a:lstStyle/>
          <a:p>
            <a:r>
              <a:rPr lang="en-US" dirty="0"/>
              <a:t>Benchmarking process cont.</a:t>
            </a:r>
          </a:p>
        </p:txBody>
      </p:sp>
      <p:graphicFrame>
        <p:nvGraphicFramePr>
          <p:cNvPr id="4" name="Content Placeholder 3">
            <a:extLst>
              <a:ext uri="{FF2B5EF4-FFF2-40B4-BE49-F238E27FC236}">
                <a16:creationId xmlns:a16="http://schemas.microsoft.com/office/drawing/2014/main" id="{27C1C2D3-367B-F7B7-54F1-FADCEB9461AB}"/>
              </a:ext>
            </a:extLst>
          </p:cNvPr>
          <p:cNvGraphicFramePr>
            <a:graphicFrameLocks noGrp="1"/>
          </p:cNvGraphicFramePr>
          <p:nvPr>
            <p:ph idx="1"/>
            <p:extLst>
              <p:ext uri="{D42A27DB-BD31-4B8C-83A1-F6EECF244321}">
                <p14:modId xmlns:p14="http://schemas.microsoft.com/office/powerpoint/2010/main" val="275866137"/>
              </p:ext>
            </p:extLst>
          </p:nvPr>
        </p:nvGraphicFramePr>
        <p:xfrm>
          <a:off x="838200" y="2146235"/>
          <a:ext cx="10515601" cy="3891828"/>
        </p:xfrm>
        <a:graphic>
          <a:graphicData uri="http://schemas.openxmlformats.org/drawingml/2006/table">
            <a:tbl>
              <a:tblPr firstRow="1" firstCol="1" bandRow="1"/>
              <a:tblGrid>
                <a:gridCol w="491161">
                  <a:extLst>
                    <a:ext uri="{9D8B030D-6E8A-4147-A177-3AD203B41FA5}">
                      <a16:colId xmlns:a16="http://schemas.microsoft.com/office/drawing/2014/main" val="3628644839"/>
                    </a:ext>
                  </a:extLst>
                </a:gridCol>
                <a:gridCol w="4019055">
                  <a:extLst>
                    <a:ext uri="{9D8B030D-6E8A-4147-A177-3AD203B41FA5}">
                      <a16:colId xmlns:a16="http://schemas.microsoft.com/office/drawing/2014/main" val="1500306632"/>
                    </a:ext>
                  </a:extLst>
                </a:gridCol>
                <a:gridCol w="6005385">
                  <a:extLst>
                    <a:ext uri="{9D8B030D-6E8A-4147-A177-3AD203B41FA5}">
                      <a16:colId xmlns:a16="http://schemas.microsoft.com/office/drawing/2014/main" val="676736393"/>
                    </a:ext>
                  </a:extLst>
                </a:gridCol>
              </a:tblGrid>
              <a:tr h="496238">
                <a:tc>
                  <a:txBody>
                    <a:bodyPr/>
                    <a:lstStyle/>
                    <a:p>
                      <a:pPr marL="0" marR="0" algn="just">
                        <a:lnSpc>
                          <a:spcPct val="115000"/>
                        </a:lnSpc>
                        <a:spcBef>
                          <a:spcPts val="0"/>
                        </a:spcBef>
                        <a:spcAft>
                          <a:spcPts val="600"/>
                        </a:spcAft>
                      </a:pPr>
                      <a:r>
                        <a:rPr lang="en-US" sz="1500" b="1" kern="100">
                          <a:effectLst/>
                          <a:latin typeface="Times New Roman" panose="02020603050405020304" pitchFamily="18" charset="0"/>
                          <a:ea typeface="SimSun" panose="02010600030101010101" pitchFamily="2" charset="-122"/>
                          <a:cs typeface="Times New Roman" panose="02020603050405020304" pitchFamily="18" charset="0"/>
                        </a:rPr>
                        <a:t> </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700" b="1" kern="100">
                          <a:effectLst/>
                          <a:latin typeface="Times New Roman" panose="02020603050405020304" pitchFamily="18" charset="0"/>
                          <a:ea typeface="SimSun" panose="02010600030101010101" pitchFamily="2" charset="-122"/>
                          <a:cs typeface="Times New Roman" panose="02020603050405020304" pitchFamily="18" charset="0"/>
                        </a:rPr>
                        <a:t>Process </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700" b="1" kern="100">
                          <a:effectLst/>
                          <a:latin typeface="Times New Roman" panose="02020603050405020304" pitchFamily="18" charset="0"/>
                          <a:ea typeface="SimSun" panose="02010600030101010101" pitchFamily="2" charset="-122"/>
                          <a:cs typeface="Times New Roman" panose="02020603050405020304" pitchFamily="18" charset="0"/>
                        </a:rPr>
                        <a:t>Description </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9112121"/>
                  </a:ext>
                </a:extLst>
              </a:tr>
              <a:tr h="972957">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3. </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700" kern="100">
                          <a:effectLst/>
                          <a:latin typeface="Times New Roman" panose="02020603050405020304" pitchFamily="18" charset="0"/>
                          <a:ea typeface="SimSun" panose="02010600030101010101" pitchFamily="2" charset="-122"/>
                          <a:cs typeface="Times New Roman" panose="02020603050405020304" pitchFamily="18" charset="0"/>
                        </a:rPr>
                        <a:t>Finalize list and develop discussion guide</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700" kern="100">
                          <a:effectLst/>
                          <a:latin typeface="Times New Roman" panose="02020603050405020304" pitchFamily="18" charset="0"/>
                          <a:ea typeface="SimSun" panose="02010600030101010101" pitchFamily="2" charset="-122"/>
                          <a:cs typeface="Times New Roman" panose="02020603050405020304" pitchFamily="18" charset="0"/>
                        </a:rPr>
                        <a:t>The guide will be used during the site visit</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42395098"/>
                  </a:ext>
                </a:extLst>
              </a:tr>
              <a:tr h="972957">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4. </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700" kern="100">
                          <a:effectLst/>
                          <a:latin typeface="Times New Roman" panose="02020603050405020304" pitchFamily="18" charset="0"/>
                          <a:ea typeface="SimSun" panose="02010600030101010101" pitchFamily="2" charset="-122"/>
                          <a:cs typeface="Times New Roman" panose="02020603050405020304" pitchFamily="18" charset="0"/>
                        </a:rPr>
                        <a:t>Visit “Best Practice” firms and interview key people</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700" kern="100">
                          <a:effectLst/>
                          <a:latin typeface="Times New Roman" panose="02020603050405020304" pitchFamily="18" charset="0"/>
                          <a:ea typeface="SimSun" panose="02010600030101010101" pitchFamily="2" charset="-122"/>
                          <a:cs typeface="Times New Roman" panose="02020603050405020304" pitchFamily="18" charset="0"/>
                        </a:rPr>
                        <a:t>This visit should be conducted like a focus group discussion </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6803288"/>
                  </a:ext>
                </a:extLst>
              </a:tr>
              <a:tr h="1449676">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5.</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700" kern="100">
                          <a:effectLst/>
                          <a:latin typeface="Times New Roman" panose="02020603050405020304" pitchFamily="18" charset="0"/>
                          <a:ea typeface="SimSun" panose="02010600030101010101" pitchFamily="2" charset="-122"/>
                          <a:cs typeface="Times New Roman" panose="02020603050405020304" pitchFamily="18" charset="0"/>
                        </a:rPr>
                        <a:t>Analyze data, develop conclusions (Report)</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700" kern="100">
                          <a:effectLst/>
                          <a:latin typeface="Times New Roman" panose="02020603050405020304" pitchFamily="18" charset="0"/>
                          <a:ea typeface="SimSun" panose="02010600030101010101" pitchFamily="2" charset="-122"/>
                          <a:cs typeface="Times New Roman" panose="02020603050405020304" pitchFamily="18" charset="0"/>
                        </a:rPr>
                        <a:t>The report should capture issues sort and be in form that it can be distributed to others</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82356" marR="8235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5321677"/>
                  </a:ext>
                </a:extLst>
              </a:tr>
            </a:tbl>
          </a:graphicData>
        </a:graphic>
      </p:graphicFrame>
    </p:spTree>
    <p:extLst>
      <p:ext uri="{BB962C8B-B14F-4D97-AF65-F5344CB8AC3E}">
        <p14:creationId xmlns:p14="http://schemas.microsoft.com/office/powerpoint/2010/main" val="21823309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78FD1E94-B12F-434F-8027-5DBEAC55A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0">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D5932D5-EEB4-0E7E-FC9E-F440388D2576}"/>
              </a:ext>
            </a:extLst>
          </p:cNvPr>
          <p:cNvSpPr>
            <a:spLocks noGrp="1"/>
          </p:cNvSpPr>
          <p:nvPr>
            <p:ph type="title"/>
          </p:nvPr>
        </p:nvSpPr>
        <p:spPr>
          <a:xfrm>
            <a:off x="838200" y="365125"/>
            <a:ext cx="10515600" cy="1325563"/>
          </a:xfrm>
        </p:spPr>
        <p:txBody>
          <a:bodyPr>
            <a:normAutofit/>
          </a:bodyPr>
          <a:lstStyle/>
          <a:p>
            <a:r>
              <a:rPr lang="en-US"/>
              <a:t>Benchmarking process cont.</a:t>
            </a:r>
            <a:endParaRPr lang="en-US" dirty="0"/>
          </a:p>
        </p:txBody>
      </p:sp>
      <p:graphicFrame>
        <p:nvGraphicFramePr>
          <p:cNvPr id="4" name="Content Placeholder 3">
            <a:extLst>
              <a:ext uri="{FF2B5EF4-FFF2-40B4-BE49-F238E27FC236}">
                <a16:creationId xmlns:a16="http://schemas.microsoft.com/office/drawing/2014/main" id="{E8071E05-B0B2-6258-9D04-9DE3A08A0769}"/>
              </a:ext>
            </a:extLst>
          </p:cNvPr>
          <p:cNvGraphicFramePr>
            <a:graphicFrameLocks noGrp="1"/>
          </p:cNvGraphicFramePr>
          <p:nvPr>
            <p:ph idx="1"/>
            <p:extLst>
              <p:ext uri="{D42A27DB-BD31-4B8C-83A1-F6EECF244321}">
                <p14:modId xmlns:p14="http://schemas.microsoft.com/office/powerpoint/2010/main" val="842383400"/>
              </p:ext>
            </p:extLst>
          </p:nvPr>
        </p:nvGraphicFramePr>
        <p:xfrm>
          <a:off x="1658715" y="2011729"/>
          <a:ext cx="8874571" cy="4160839"/>
        </p:xfrm>
        <a:graphic>
          <a:graphicData uri="http://schemas.openxmlformats.org/drawingml/2006/table">
            <a:tbl>
              <a:tblPr firstRow="1" firstCol="1" bandRow="1"/>
              <a:tblGrid>
                <a:gridCol w="532543">
                  <a:extLst>
                    <a:ext uri="{9D8B030D-6E8A-4147-A177-3AD203B41FA5}">
                      <a16:colId xmlns:a16="http://schemas.microsoft.com/office/drawing/2014/main" val="3329169366"/>
                    </a:ext>
                  </a:extLst>
                </a:gridCol>
                <a:gridCol w="3290725">
                  <a:extLst>
                    <a:ext uri="{9D8B030D-6E8A-4147-A177-3AD203B41FA5}">
                      <a16:colId xmlns:a16="http://schemas.microsoft.com/office/drawing/2014/main" val="934384433"/>
                    </a:ext>
                  </a:extLst>
                </a:gridCol>
                <a:gridCol w="5051303">
                  <a:extLst>
                    <a:ext uri="{9D8B030D-6E8A-4147-A177-3AD203B41FA5}">
                      <a16:colId xmlns:a16="http://schemas.microsoft.com/office/drawing/2014/main" val="1315237605"/>
                    </a:ext>
                  </a:extLst>
                </a:gridCol>
              </a:tblGrid>
              <a:tr h="387969">
                <a:tc>
                  <a:txBody>
                    <a:bodyPr/>
                    <a:lstStyle/>
                    <a:p>
                      <a:pPr marL="0" marR="0" algn="just">
                        <a:lnSpc>
                          <a:spcPct val="115000"/>
                        </a:lnSpc>
                        <a:spcBef>
                          <a:spcPts val="0"/>
                        </a:spcBef>
                        <a:spcAft>
                          <a:spcPts val="600"/>
                        </a:spcAft>
                      </a:pPr>
                      <a:r>
                        <a:rPr lang="en-US" sz="2100" b="1" kern="100">
                          <a:effectLst/>
                          <a:latin typeface="Times New Roman" panose="02020603050405020304" pitchFamily="18" charset="0"/>
                          <a:ea typeface="SimSun" panose="02010600030101010101" pitchFamily="2" charset="-122"/>
                          <a:cs typeface="Times New Roman" panose="02020603050405020304" pitchFamily="18" charset="0"/>
                        </a:rPr>
                        <a:t> </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100" b="1" kern="100">
                          <a:effectLst/>
                          <a:latin typeface="Times New Roman" panose="02020603050405020304" pitchFamily="18" charset="0"/>
                          <a:ea typeface="SimSun" panose="02010600030101010101" pitchFamily="2" charset="-122"/>
                          <a:cs typeface="Times New Roman" panose="02020603050405020304" pitchFamily="18" charset="0"/>
                        </a:rPr>
                        <a:t>Process </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100" b="1" kern="100">
                          <a:effectLst/>
                          <a:latin typeface="Times New Roman" panose="02020603050405020304" pitchFamily="18" charset="0"/>
                          <a:ea typeface="SimSun" panose="02010600030101010101" pitchFamily="2" charset="-122"/>
                          <a:cs typeface="Times New Roman" panose="02020603050405020304" pitchFamily="18" charset="0"/>
                        </a:rPr>
                        <a:t>Description </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4445796"/>
                  </a:ext>
                </a:extLst>
              </a:tr>
              <a:tr h="1506096">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6.</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Hold knowledge transfer sessions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This can be done on one on one or through group meetings. The team from the firm benchmarked upon can also support this process.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1593232"/>
                  </a:ext>
                </a:extLst>
              </a:tr>
              <a:tr h="1133387">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7. </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Develop action plan</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Setting goals and action plans and monitoring plans be put in place.  Recalibrate plans should be in place</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90218761"/>
                  </a:ext>
                </a:extLst>
              </a:tr>
              <a:tr h="1133387">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8. </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Implement action plan/monitor results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This is the final stage in which the knowledge gained is put into action. Monitoring plans must be put in place.</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64387" marR="643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8427740"/>
                  </a:ext>
                </a:extLst>
              </a:tr>
            </a:tbl>
          </a:graphicData>
        </a:graphic>
      </p:graphicFrame>
    </p:spTree>
    <p:extLst>
      <p:ext uri="{BB962C8B-B14F-4D97-AF65-F5344CB8AC3E}">
        <p14:creationId xmlns:p14="http://schemas.microsoft.com/office/powerpoint/2010/main" val="588858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82FE5D-9F9A-087E-AA45-592063883A2C}"/>
              </a:ext>
            </a:extLst>
          </p:cNvPr>
          <p:cNvSpPr>
            <a:spLocks noGrp="1"/>
          </p:cNvSpPr>
          <p:nvPr>
            <p:ph type="title"/>
          </p:nvPr>
        </p:nvSpPr>
        <p:spPr>
          <a:xfrm>
            <a:off x="635000" y="640823"/>
            <a:ext cx="3418659" cy="5583148"/>
          </a:xfrm>
        </p:spPr>
        <p:txBody>
          <a:bodyPr anchor="ctr">
            <a:normAutofit/>
          </a:bodyPr>
          <a:lstStyle/>
          <a:p>
            <a:r>
              <a:rPr lang="en-US" sz="5400"/>
              <a:t>General uses of business marketing research</a:t>
            </a:r>
          </a:p>
        </p:txBody>
      </p:sp>
      <p:sp>
        <p:nvSpPr>
          <p:cNvPr id="14"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309313D8-F78E-FEEE-8E8A-931D74BB0EDE}"/>
              </a:ext>
            </a:extLst>
          </p:cNvPr>
          <p:cNvGraphicFramePr>
            <a:graphicFrameLocks noGrp="1"/>
          </p:cNvGraphicFramePr>
          <p:nvPr>
            <p:ph idx="1"/>
            <p:extLst>
              <p:ext uri="{D42A27DB-BD31-4B8C-83A1-F6EECF244321}">
                <p14:modId xmlns:p14="http://schemas.microsoft.com/office/powerpoint/2010/main" val="1032587569"/>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23535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4E4AF2C-9C12-0A4E-F351-F1A56030CA7C}"/>
              </a:ext>
            </a:extLst>
          </p:cNvPr>
          <p:cNvSpPr>
            <a:spLocks noGrp="1"/>
          </p:cNvSpPr>
          <p:nvPr>
            <p:ph type="title"/>
          </p:nvPr>
        </p:nvSpPr>
        <p:spPr>
          <a:xfrm>
            <a:off x="838200" y="253397"/>
            <a:ext cx="10515600" cy="1273233"/>
          </a:xfrm>
        </p:spPr>
        <p:txBody>
          <a:bodyPr>
            <a:normAutofit/>
          </a:bodyPr>
          <a:lstStyle/>
          <a:p>
            <a:r>
              <a:rPr lang="en-US" sz="4000"/>
              <a:t>Conclusion </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BC62B372-01C1-4062-B673-2A4797F7D7D2}"/>
              </a:ext>
            </a:extLst>
          </p:cNvPr>
          <p:cNvSpPr>
            <a:spLocks noGrp="1"/>
          </p:cNvSpPr>
          <p:nvPr>
            <p:ph idx="1"/>
          </p:nvPr>
        </p:nvSpPr>
        <p:spPr>
          <a:xfrm>
            <a:off x="838200" y="2478024"/>
            <a:ext cx="10515600" cy="3694176"/>
          </a:xfrm>
        </p:spPr>
        <p:txBody>
          <a:bodyPr>
            <a:normAutofit/>
          </a:bodyPr>
          <a:lstStyle/>
          <a:p>
            <a:r>
              <a:rPr lang="en-US" sz="2200"/>
              <a:t>In this lesson we have examined differences between consumer and business marketing research</a:t>
            </a:r>
          </a:p>
          <a:p>
            <a:r>
              <a:rPr lang="en-US" sz="2200"/>
              <a:t>We have also examined the research process and its implication to business marketer</a:t>
            </a:r>
          </a:p>
          <a:p>
            <a:r>
              <a:rPr lang="en-US" sz="2200"/>
              <a:t>We have further looked at benchmarking and general use of business marketing research </a:t>
            </a:r>
          </a:p>
          <a:p>
            <a:r>
              <a:rPr lang="en-US" sz="2200"/>
              <a:t>It is my hope that we have attained the topic obejective</a:t>
            </a:r>
          </a:p>
        </p:txBody>
      </p:sp>
    </p:spTree>
    <p:extLst>
      <p:ext uri="{BB962C8B-B14F-4D97-AF65-F5344CB8AC3E}">
        <p14:creationId xmlns:p14="http://schemas.microsoft.com/office/powerpoint/2010/main" val="801787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BD1DE-538A-2106-CF1C-7FC1D416EE32}"/>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3555CBDC-163F-3CF2-A710-F760E59157D3}"/>
              </a:ext>
            </a:extLst>
          </p:cNvPr>
          <p:cNvSpPr>
            <a:spLocks noGrp="1"/>
          </p:cNvSpPr>
          <p:nvPr>
            <p:ph idx="1"/>
          </p:nvPr>
        </p:nvSpPr>
        <p:spPr/>
        <p:txBody>
          <a:bodyPr>
            <a:normAutofit lnSpcReduction="10000"/>
          </a:bodyPr>
          <a:lstStyle/>
          <a:p>
            <a:pPr marL="514350" indent="-514350">
              <a:buAutoNum type="arabicPeriod"/>
            </a:pPr>
            <a:r>
              <a:rPr lang="en-US" dirty="0"/>
              <a:t>American Marketing Association (2012)  </a:t>
            </a:r>
            <a:r>
              <a:rPr lang="en-US" dirty="0">
                <a:hlinkClick r:id="rId2"/>
              </a:rPr>
              <a:t>http://www.marketingpower.com/AboutAMA/Pages/DefinitionofMarketing.aspx retrieved on October 16</a:t>
            </a:r>
            <a:r>
              <a:rPr lang="en-US" dirty="0"/>
              <a:t>, </a:t>
            </a:r>
          </a:p>
          <a:p>
            <a:pPr marL="514350" indent="-514350">
              <a:buAutoNum type="arabicPeriod"/>
            </a:pPr>
            <a:r>
              <a:rPr lang="en-US" dirty="0"/>
              <a:t>Malhotra N.K. (2010) Marketing Research: an Applied Approach, Third European Edition, Pearson Education Limited</a:t>
            </a:r>
          </a:p>
          <a:p>
            <a:pPr marL="514350" indent="-514350">
              <a:buAutoNum type="arabicPeriod"/>
            </a:pPr>
            <a:r>
              <a:rPr lang="en-US" dirty="0"/>
              <a:t>Blythe J &amp;amp; Zimmerman A (2013) Business to Business Marketing Management A global perspective Second Edition, Routledge  </a:t>
            </a:r>
          </a:p>
          <a:p>
            <a:pPr marL="514350" indent="-514350">
              <a:buAutoNum type="arabicPeriod"/>
            </a:pPr>
            <a:r>
              <a:rPr lang="en-US" dirty="0" err="1"/>
              <a:t>Kleinaltenkamp</a:t>
            </a:r>
            <a:r>
              <a:rPr lang="en-US" dirty="0"/>
              <a:t> M, </a:t>
            </a:r>
            <a:r>
              <a:rPr lang="en-US" dirty="0" err="1"/>
              <a:t>Plinke</a:t>
            </a:r>
            <a:r>
              <a:rPr lang="en-US" dirty="0"/>
              <a:t> W, Wilkinson I &amp;amp; Geiger I (2015) Fundamentals of Business-to-Business Marketing, Mastering Business Markets, Springer International Publishing Switzerland</a:t>
            </a:r>
          </a:p>
        </p:txBody>
      </p:sp>
    </p:spTree>
    <p:extLst>
      <p:ext uri="{BB962C8B-B14F-4D97-AF65-F5344CB8AC3E}">
        <p14:creationId xmlns:p14="http://schemas.microsoft.com/office/powerpoint/2010/main" val="2995587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1920E2-5223-3844-EA57-702A4895E06F}"/>
              </a:ext>
            </a:extLst>
          </p:cNvPr>
          <p:cNvSpPr>
            <a:spLocks noGrp="1"/>
          </p:cNvSpPr>
          <p:nvPr>
            <p:ph type="title"/>
          </p:nvPr>
        </p:nvSpPr>
        <p:spPr>
          <a:xfrm>
            <a:off x="838200" y="365125"/>
            <a:ext cx="10515600" cy="1325563"/>
          </a:xfrm>
        </p:spPr>
        <p:txBody>
          <a:bodyPr>
            <a:normAutofit/>
          </a:bodyPr>
          <a:lstStyle/>
          <a:p>
            <a:pPr algn="ctr"/>
            <a:r>
              <a:rPr lang="en-US" sz="5400" dirty="0"/>
              <a:t>End </a:t>
            </a: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C303F0D-65DF-403A-7315-9196C674CAEE}"/>
              </a:ext>
            </a:extLst>
          </p:cNvPr>
          <p:cNvGraphicFramePr>
            <a:graphicFrameLocks noGrp="1"/>
          </p:cNvGraphicFramePr>
          <p:nvPr>
            <p:ph idx="1"/>
            <p:extLst>
              <p:ext uri="{D42A27DB-BD31-4B8C-83A1-F6EECF244321}">
                <p14:modId xmlns:p14="http://schemas.microsoft.com/office/powerpoint/2010/main" val="3356874206"/>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6384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TotalTime>
  <Words>2134</Words>
  <Application>Microsoft Office PowerPoint</Application>
  <PresentationFormat>Widescreen</PresentationFormat>
  <Paragraphs>248</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Cambria</vt:lpstr>
      <vt:lpstr>Times New Roman</vt:lpstr>
      <vt:lpstr>Office Theme</vt:lpstr>
      <vt:lpstr>   BUSINESS-TO-BUSINESS MARKETING WEEK 3 RESEARCHING BUSINESS TO BUSINESSES MARKETS </vt:lpstr>
      <vt:lpstr>Welcome </vt:lpstr>
      <vt:lpstr>Introduction </vt:lpstr>
      <vt:lpstr>3.2 Intended Learning Outcomes </vt:lpstr>
      <vt:lpstr> Definition of marketing research </vt:lpstr>
      <vt:lpstr> Definition of marketing research </vt:lpstr>
      <vt:lpstr>From these definitions: </vt:lpstr>
      <vt:lpstr>Importance of marketing research </vt:lpstr>
      <vt:lpstr>Importance of marketing research cont.</vt:lpstr>
      <vt:lpstr>Differences between consumer research and business market research</vt:lpstr>
      <vt:lpstr>Differences between consumer research and business market research cont.</vt:lpstr>
      <vt:lpstr>The business marketing research process. </vt:lpstr>
      <vt:lpstr> Stage 1: Problem definition/determination of information required. </vt:lpstr>
      <vt:lpstr>Stage 1: Problem definition cont.</vt:lpstr>
      <vt:lpstr>Stage 2: Determine the information sources.</vt:lpstr>
      <vt:lpstr>Stage 2. Determine the information sources cont.</vt:lpstr>
      <vt:lpstr>Research design </vt:lpstr>
      <vt:lpstr>Stage 3: sampling design</vt:lpstr>
      <vt:lpstr>Sampling design cont.</vt:lpstr>
      <vt:lpstr>Stage 4: Data collection methods</vt:lpstr>
      <vt:lpstr>Stage 4: Data collection methods cont.</vt:lpstr>
      <vt:lpstr>Stage 4: Data collection methods cont.</vt:lpstr>
      <vt:lpstr>Stage 5: Data analysis </vt:lpstr>
      <vt:lpstr>Stage 6. Presenting of findings </vt:lpstr>
      <vt:lpstr>Structure for effective market research </vt:lpstr>
      <vt:lpstr>Contracting vendors guidelines </vt:lpstr>
      <vt:lpstr>Benchmarking in business marketing </vt:lpstr>
      <vt:lpstr>Benchmarking process</vt:lpstr>
      <vt:lpstr>Benchmarking process cont.</vt:lpstr>
      <vt:lpstr>Benchmarking process cont.</vt:lpstr>
      <vt:lpstr>General uses of business marketing research</vt:lpstr>
      <vt:lpstr>Conclusion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BUSINESS-TO-BUSINESS MARKETING WEEK 3 RESEARCHING BUSINESS TO BUSINESSES MARKETS </dc:title>
  <dc:creator>Dr. John N. Kamau</dc:creator>
  <cp:lastModifiedBy>Dr. John N. Kamau</cp:lastModifiedBy>
  <cp:revision>5</cp:revision>
  <dcterms:created xsi:type="dcterms:W3CDTF">2023-03-27T08:27:46Z</dcterms:created>
  <dcterms:modified xsi:type="dcterms:W3CDTF">2023-04-03T14:03:51Z</dcterms:modified>
</cp:coreProperties>
</file>