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84" y="2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DA6F63C-BE5A-4DF7-A550-1CAC84598552}" type="doc">
      <dgm:prSet loTypeId="urn:microsoft.com/office/officeart/2008/layout/LinedList" loCatId="list" qsTypeId="urn:microsoft.com/office/officeart/2005/8/quickstyle/simple1" qsCatId="simple" csTypeId="urn:microsoft.com/office/officeart/2005/8/colors/accent4_2" csCatId="accent4"/>
      <dgm:spPr/>
      <dgm:t>
        <a:bodyPr/>
        <a:lstStyle/>
        <a:p>
          <a:endParaRPr lang="en-US"/>
        </a:p>
      </dgm:t>
    </dgm:pt>
    <dgm:pt modelId="{E77AB871-6730-4678-8864-AD51EC584401}">
      <dgm:prSet/>
      <dgm:spPr/>
      <dgm:t>
        <a:bodyPr/>
        <a:lstStyle/>
        <a:p>
          <a:r>
            <a:rPr lang="en-US" b="1"/>
            <a:t>4. Stable: </a:t>
          </a:r>
          <a:r>
            <a:rPr lang="en-US"/>
            <a:t>The segment should generally be stable to justify the investment by a firm in targeting that segment. </a:t>
          </a:r>
        </a:p>
      </dgm:t>
    </dgm:pt>
    <dgm:pt modelId="{1E084A3B-72B9-4647-94E0-89F958930591}" type="parTrans" cxnId="{575616C9-9543-4FC6-9364-D7B28F380AD4}">
      <dgm:prSet/>
      <dgm:spPr/>
      <dgm:t>
        <a:bodyPr/>
        <a:lstStyle/>
        <a:p>
          <a:endParaRPr lang="en-US"/>
        </a:p>
      </dgm:t>
    </dgm:pt>
    <dgm:pt modelId="{B9FCA13E-E8AE-4249-9E13-3C596F53AB21}" type="sibTrans" cxnId="{575616C9-9543-4FC6-9364-D7B28F380AD4}">
      <dgm:prSet/>
      <dgm:spPr/>
      <dgm:t>
        <a:bodyPr/>
        <a:lstStyle/>
        <a:p>
          <a:endParaRPr lang="en-US"/>
        </a:p>
      </dgm:t>
    </dgm:pt>
    <dgm:pt modelId="{1FF5FDBD-7A87-4653-B075-BE9E61E3595E}">
      <dgm:prSet/>
      <dgm:spPr/>
      <dgm:t>
        <a:bodyPr/>
        <a:lstStyle/>
        <a:p>
          <a:r>
            <a:rPr lang="en-US" b="1"/>
            <a:t>5. Response/ differentiated: </a:t>
          </a:r>
          <a:r>
            <a:rPr lang="en-US"/>
            <a:t>Differences identified among customers should relate to differences in customer preferences and buyer behavior that require a differentiated marketing approach </a:t>
          </a:r>
        </a:p>
      </dgm:t>
    </dgm:pt>
    <dgm:pt modelId="{866D7DC0-C8F8-428A-8249-B2520FB3AA9A}" type="parTrans" cxnId="{649CAC0D-0B78-4BEE-9C61-BA04FA8124F2}">
      <dgm:prSet/>
      <dgm:spPr/>
      <dgm:t>
        <a:bodyPr/>
        <a:lstStyle/>
        <a:p>
          <a:endParaRPr lang="en-US"/>
        </a:p>
      </dgm:t>
    </dgm:pt>
    <dgm:pt modelId="{6CBEBFB6-D6B8-4F94-8C39-34528E8FB417}" type="sibTrans" cxnId="{649CAC0D-0B78-4BEE-9C61-BA04FA8124F2}">
      <dgm:prSet/>
      <dgm:spPr/>
      <dgm:t>
        <a:bodyPr/>
        <a:lstStyle/>
        <a:p>
          <a:endParaRPr lang="en-US"/>
        </a:p>
      </dgm:t>
    </dgm:pt>
    <dgm:pt modelId="{F20958C8-71AC-48A7-912A-03780D1944C8}">
      <dgm:prSet/>
      <dgm:spPr/>
      <dgm:t>
        <a:bodyPr/>
        <a:lstStyle/>
        <a:p>
          <a:r>
            <a:rPr lang="en-US" b="1"/>
            <a:t>6. Match the objective of the organization</a:t>
          </a:r>
          <a:r>
            <a:rPr lang="en-US"/>
            <a:t>: business marketing firms prefer to also look at market segment that are aligned to their mission and vision. </a:t>
          </a:r>
        </a:p>
      </dgm:t>
    </dgm:pt>
    <dgm:pt modelId="{E649CEFD-2285-4ADA-89B1-17D69189F50F}" type="parTrans" cxnId="{2679734F-01D2-4E35-BC80-0FE677C6B4FB}">
      <dgm:prSet/>
      <dgm:spPr/>
      <dgm:t>
        <a:bodyPr/>
        <a:lstStyle/>
        <a:p>
          <a:endParaRPr lang="en-US"/>
        </a:p>
      </dgm:t>
    </dgm:pt>
    <dgm:pt modelId="{49AD9FD9-A7BA-46C0-9149-78491AB2D512}" type="sibTrans" cxnId="{2679734F-01D2-4E35-BC80-0FE677C6B4FB}">
      <dgm:prSet/>
      <dgm:spPr/>
      <dgm:t>
        <a:bodyPr/>
        <a:lstStyle/>
        <a:p>
          <a:endParaRPr lang="en-US"/>
        </a:p>
      </dgm:t>
    </dgm:pt>
    <dgm:pt modelId="{99DC03B5-63A0-49DD-A8F6-D390896D5AA4}" type="pres">
      <dgm:prSet presAssocID="{3DA6F63C-BE5A-4DF7-A550-1CAC84598552}" presName="vert0" presStyleCnt="0">
        <dgm:presLayoutVars>
          <dgm:dir/>
          <dgm:animOne val="branch"/>
          <dgm:animLvl val="lvl"/>
        </dgm:presLayoutVars>
      </dgm:prSet>
      <dgm:spPr/>
    </dgm:pt>
    <dgm:pt modelId="{4FD90DA8-8F5A-4D28-B6CF-222E8CA554B1}" type="pres">
      <dgm:prSet presAssocID="{E77AB871-6730-4678-8864-AD51EC584401}" presName="thickLine" presStyleLbl="alignNode1" presStyleIdx="0" presStyleCnt="3"/>
      <dgm:spPr/>
    </dgm:pt>
    <dgm:pt modelId="{99C9A9B1-392E-438A-8615-BD4AC7AA8BE1}" type="pres">
      <dgm:prSet presAssocID="{E77AB871-6730-4678-8864-AD51EC584401}" presName="horz1" presStyleCnt="0"/>
      <dgm:spPr/>
    </dgm:pt>
    <dgm:pt modelId="{57130F31-1549-460D-8FDF-462533286B4D}" type="pres">
      <dgm:prSet presAssocID="{E77AB871-6730-4678-8864-AD51EC584401}" presName="tx1" presStyleLbl="revTx" presStyleIdx="0" presStyleCnt="3"/>
      <dgm:spPr/>
    </dgm:pt>
    <dgm:pt modelId="{F71A9AC4-32F5-434E-A24C-F623B1481B73}" type="pres">
      <dgm:prSet presAssocID="{E77AB871-6730-4678-8864-AD51EC584401}" presName="vert1" presStyleCnt="0"/>
      <dgm:spPr/>
    </dgm:pt>
    <dgm:pt modelId="{08767CF2-3B76-454D-83F5-40B7BE9401FF}" type="pres">
      <dgm:prSet presAssocID="{1FF5FDBD-7A87-4653-B075-BE9E61E3595E}" presName="thickLine" presStyleLbl="alignNode1" presStyleIdx="1" presStyleCnt="3"/>
      <dgm:spPr/>
    </dgm:pt>
    <dgm:pt modelId="{B5E366A2-8AB4-4489-9935-2AB3FEBB786C}" type="pres">
      <dgm:prSet presAssocID="{1FF5FDBD-7A87-4653-B075-BE9E61E3595E}" presName="horz1" presStyleCnt="0"/>
      <dgm:spPr/>
    </dgm:pt>
    <dgm:pt modelId="{F0DF9F1E-E6F4-4F03-A29C-090A4293C44F}" type="pres">
      <dgm:prSet presAssocID="{1FF5FDBD-7A87-4653-B075-BE9E61E3595E}" presName="tx1" presStyleLbl="revTx" presStyleIdx="1" presStyleCnt="3"/>
      <dgm:spPr/>
    </dgm:pt>
    <dgm:pt modelId="{B05B7ADE-2289-4DD6-BC8B-0EA0435690EC}" type="pres">
      <dgm:prSet presAssocID="{1FF5FDBD-7A87-4653-B075-BE9E61E3595E}" presName="vert1" presStyleCnt="0"/>
      <dgm:spPr/>
    </dgm:pt>
    <dgm:pt modelId="{11B24E96-BD22-4D2D-821D-90627B35C925}" type="pres">
      <dgm:prSet presAssocID="{F20958C8-71AC-48A7-912A-03780D1944C8}" presName="thickLine" presStyleLbl="alignNode1" presStyleIdx="2" presStyleCnt="3"/>
      <dgm:spPr/>
    </dgm:pt>
    <dgm:pt modelId="{72C1DD98-7097-48A7-AD42-D3E3D040A747}" type="pres">
      <dgm:prSet presAssocID="{F20958C8-71AC-48A7-912A-03780D1944C8}" presName="horz1" presStyleCnt="0"/>
      <dgm:spPr/>
    </dgm:pt>
    <dgm:pt modelId="{B817F0AD-B81C-47F0-809F-32FAC7E14845}" type="pres">
      <dgm:prSet presAssocID="{F20958C8-71AC-48A7-912A-03780D1944C8}" presName="tx1" presStyleLbl="revTx" presStyleIdx="2" presStyleCnt="3"/>
      <dgm:spPr/>
    </dgm:pt>
    <dgm:pt modelId="{30A28A23-3415-41B4-85BF-5BADDCB25974}" type="pres">
      <dgm:prSet presAssocID="{F20958C8-71AC-48A7-912A-03780D1944C8}" presName="vert1" presStyleCnt="0"/>
      <dgm:spPr/>
    </dgm:pt>
  </dgm:ptLst>
  <dgm:cxnLst>
    <dgm:cxn modelId="{649CAC0D-0B78-4BEE-9C61-BA04FA8124F2}" srcId="{3DA6F63C-BE5A-4DF7-A550-1CAC84598552}" destId="{1FF5FDBD-7A87-4653-B075-BE9E61E3595E}" srcOrd="1" destOrd="0" parTransId="{866D7DC0-C8F8-428A-8249-B2520FB3AA9A}" sibTransId="{6CBEBFB6-D6B8-4F94-8C39-34528E8FB417}"/>
    <dgm:cxn modelId="{6798A90F-86E8-4A91-82A0-C7E0ABC7C015}" type="presOf" srcId="{F20958C8-71AC-48A7-912A-03780D1944C8}" destId="{B817F0AD-B81C-47F0-809F-32FAC7E14845}" srcOrd="0" destOrd="0" presId="urn:microsoft.com/office/officeart/2008/layout/LinedList"/>
    <dgm:cxn modelId="{40059412-E86F-4CCC-8FB2-6F4B83846331}" type="presOf" srcId="{1FF5FDBD-7A87-4653-B075-BE9E61E3595E}" destId="{F0DF9F1E-E6F4-4F03-A29C-090A4293C44F}" srcOrd="0" destOrd="0" presId="urn:microsoft.com/office/officeart/2008/layout/LinedList"/>
    <dgm:cxn modelId="{2679734F-01D2-4E35-BC80-0FE677C6B4FB}" srcId="{3DA6F63C-BE5A-4DF7-A550-1CAC84598552}" destId="{F20958C8-71AC-48A7-912A-03780D1944C8}" srcOrd="2" destOrd="0" parTransId="{E649CEFD-2285-4ADA-89B1-17D69189F50F}" sibTransId="{49AD9FD9-A7BA-46C0-9149-78491AB2D512}"/>
    <dgm:cxn modelId="{CC3CAF73-3225-43CE-8F66-28F5EBEB498D}" type="presOf" srcId="{E77AB871-6730-4678-8864-AD51EC584401}" destId="{57130F31-1549-460D-8FDF-462533286B4D}" srcOrd="0" destOrd="0" presId="urn:microsoft.com/office/officeart/2008/layout/LinedList"/>
    <dgm:cxn modelId="{6E1C9297-8A20-40AA-AEC6-356A2F5C87DB}" type="presOf" srcId="{3DA6F63C-BE5A-4DF7-A550-1CAC84598552}" destId="{99DC03B5-63A0-49DD-A8F6-D390896D5AA4}" srcOrd="0" destOrd="0" presId="urn:microsoft.com/office/officeart/2008/layout/LinedList"/>
    <dgm:cxn modelId="{575616C9-9543-4FC6-9364-D7B28F380AD4}" srcId="{3DA6F63C-BE5A-4DF7-A550-1CAC84598552}" destId="{E77AB871-6730-4678-8864-AD51EC584401}" srcOrd="0" destOrd="0" parTransId="{1E084A3B-72B9-4647-94E0-89F958930591}" sibTransId="{B9FCA13E-E8AE-4249-9E13-3C596F53AB21}"/>
    <dgm:cxn modelId="{49EF9F84-A999-4606-99AC-8698E7969F28}" type="presParOf" srcId="{99DC03B5-63A0-49DD-A8F6-D390896D5AA4}" destId="{4FD90DA8-8F5A-4D28-B6CF-222E8CA554B1}" srcOrd="0" destOrd="0" presId="urn:microsoft.com/office/officeart/2008/layout/LinedList"/>
    <dgm:cxn modelId="{C1C94AF0-1281-4FBD-80A4-4CF2099E2B06}" type="presParOf" srcId="{99DC03B5-63A0-49DD-A8F6-D390896D5AA4}" destId="{99C9A9B1-392E-438A-8615-BD4AC7AA8BE1}" srcOrd="1" destOrd="0" presId="urn:microsoft.com/office/officeart/2008/layout/LinedList"/>
    <dgm:cxn modelId="{DB230DAB-D58F-4554-A599-C4CAC623D135}" type="presParOf" srcId="{99C9A9B1-392E-438A-8615-BD4AC7AA8BE1}" destId="{57130F31-1549-460D-8FDF-462533286B4D}" srcOrd="0" destOrd="0" presId="urn:microsoft.com/office/officeart/2008/layout/LinedList"/>
    <dgm:cxn modelId="{39BD4DA0-CB03-4499-A0B7-70380AA1C7F8}" type="presParOf" srcId="{99C9A9B1-392E-438A-8615-BD4AC7AA8BE1}" destId="{F71A9AC4-32F5-434E-A24C-F623B1481B73}" srcOrd="1" destOrd="0" presId="urn:microsoft.com/office/officeart/2008/layout/LinedList"/>
    <dgm:cxn modelId="{9E1414B7-719C-4414-85F1-3709920C70E1}" type="presParOf" srcId="{99DC03B5-63A0-49DD-A8F6-D390896D5AA4}" destId="{08767CF2-3B76-454D-83F5-40B7BE9401FF}" srcOrd="2" destOrd="0" presId="urn:microsoft.com/office/officeart/2008/layout/LinedList"/>
    <dgm:cxn modelId="{20318F42-7AF3-494A-BCDB-EE1423CABC49}" type="presParOf" srcId="{99DC03B5-63A0-49DD-A8F6-D390896D5AA4}" destId="{B5E366A2-8AB4-4489-9935-2AB3FEBB786C}" srcOrd="3" destOrd="0" presId="urn:microsoft.com/office/officeart/2008/layout/LinedList"/>
    <dgm:cxn modelId="{2F5C62FE-53C7-451E-8252-75F76ADEEAEE}" type="presParOf" srcId="{B5E366A2-8AB4-4489-9935-2AB3FEBB786C}" destId="{F0DF9F1E-E6F4-4F03-A29C-090A4293C44F}" srcOrd="0" destOrd="0" presId="urn:microsoft.com/office/officeart/2008/layout/LinedList"/>
    <dgm:cxn modelId="{9539109F-C533-4FD8-A38A-3890B1D1B977}" type="presParOf" srcId="{B5E366A2-8AB4-4489-9935-2AB3FEBB786C}" destId="{B05B7ADE-2289-4DD6-BC8B-0EA0435690EC}" srcOrd="1" destOrd="0" presId="urn:microsoft.com/office/officeart/2008/layout/LinedList"/>
    <dgm:cxn modelId="{BD962FBC-8205-4853-BB48-22612558C2B5}" type="presParOf" srcId="{99DC03B5-63A0-49DD-A8F6-D390896D5AA4}" destId="{11B24E96-BD22-4D2D-821D-90627B35C925}" srcOrd="4" destOrd="0" presId="urn:microsoft.com/office/officeart/2008/layout/LinedList"/>
    <dgm:cxn modelId="{4AE29F6F-300E-4489-8CFA-E0A89AA8CF4B}" type="presParOf" srcId="{99DC03B5-63A0-49DD-A8F6-D390896D5AA4}" destId="{72C1DD98-7097-48A7-AD42-D3E3D040A747}" srcOrd="5" destOrd="0" presId="urn:microsoft.com/office/officeart/2008/layout/LinedList"/>
    <dgm:cxn modelId="{1AE81BF5-23DF-4270-A12D-3676CEAF3BCD}" type="presParOf" srcId="{72C1DD98-7097-48A7-AD42-D3E3D040A747}" destId="{B817F0AD-B81C-47F0-809F-32FAC7E14845}" srcOrd="0" destOrd="0" presId="urn:microsoft.com/office/officeart/2008/layout/LinedList"/>
    <dgm:cxn modelId="{FE91164D-0521-4A2F-B0FD-AFC9C161C3D8}" type="presParOf" srcId="{72C1DD98-7097-48A7-AD42-D3E3D040A747}" destId="{30A28A23-3415-41B4-85BF-5BADDCB25974}"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7A2D9AA-029E-4A2F-8387-4DE42447C0C1}"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43445CFE-8315-4FC6-901F-A93C9E084F8A}">
      <dgm:prSet/>
      <dgm:spPr/>
      <dgm:t>
        <a:bodyPr/>
        <a:lstStyle/>
        <a:p>
          <a:r>
            <a:rPr lang="en-US"/>
            <a:t>Thanks for listening </a:t>
          </a:r>
        </a:p>
      </dgm:t>
    </dgm:pt>
    <dgm:pt modelId="{D258B4C4-F5D2-4558-BFAC-189C2DA12C70}" type="parTrans" cxnId="{9FEF1FBF-788C-4BBC-9DE5-AC27F9F8749D}">
      <dgm:prSet/>
      <dgm:spPr/>
      <dgm:t>
        <a:bodyPr/>
        <a:lstStyle/>
        <a:p>
          <a:endParaRPr lang="en-US"/>
        </a:p>
      </dgm:t>
    </dgm:pt>
    <dgm:pt modelId="{1ACA7AC2-46A4-426B-A277-5EB470B9502F}" type="sibTrans" cxnId="{9FEF1FBF-788C-4BBC-9DE5-AC27F9F8749D}">
      <dgm:prSet/>
      <dgm:spPr/>
      <dgm:t>
        <a:bodyPr/>
        <a:lstStyle/>
        <a:p>
          <a:endParaRPr lang="en-US"/>
        </a:p>
      </dgm:t>
    </dgm:pt>
    <dgm:pt modelId="{7D5B8669-8416-42F4-91A6-B7C168595A8A}">
      <dgm:prSet/>
      <dgm:spPr/>
      <dgm:t>
        <a:bodyPr/>
        <a:lstStyle/>
        <a:p>
          <a:r>
            <a:rPr lang="en-US"/>
            <a:t>Hope you have understood business market segmentation </a:t>
          </a:r>
        </a:p>
      </dgm:t>
    </dgm:pt>
    <dgm:pt modelId="{0294E099-036D-4175-957B-9B724E9E6435}" type="parTrans" cxnId="{ACB6E3C8-1CB2-4274-BE1A-38459ADF7856}">
      <dgm:prSet/>
      <dgm:spPr/>
      <dgm:t>
        <a:bodyPr/>
        <a:lstStyle/>
        <a:p>
          <a:endParaRPr lang="en-US"/>
        </a:p>
      </dgm:t>
    </dgm:pt>
    <dgm:pt modelId="{BCB6CF03-D564-42E2-A962-CB715B85481D}" type="sibTrans" cxnId="{ACB6E3C8-1CB2-4274-BE1A-38459ADF7856}">
      <dgm:prSet/>
      <dgm:spPr/>
      <dgm:t>
        <a:bodyPr/>
        <a:lstStyle/>
        <a:p>
          <a:endParaRPr lang="en-US"/>
        </a:p>
      </dgm:t>
    </dgm:pt>
    <dgm:pt modelId="{5D538806-D8E6-4084-9036-5023C87E8A22}">
      <dgm:prSet/>
      <dgm:spPr/>
      <dgm:t>
        <a:bodyPr/>
        <a:lstStyle/>
        <a:p>
          <a:r>
            <a:rPr lang="en-US"/>
            <a:t>See you in the next lecture</a:t>
          </a:r>
        </a:p>
      </dgm:t>
    </dgm:pt>
    <dgm:pt modelId="{2D6B3B71-4258-493E-8A07-C88C5AEE3EC2}" type="parTrans" cxnId="{43EC9A9A-35EE-4C2C-924F-D0C348192900}">
      <dgm:prSet/>
      <dgm:spPr/>
      <dgm:t>
        <a:bodyPr/>
        <a:lstStyle/>
        <a:p>
          <a:endParaRPr lang="en-US"/>
        </a:p>
      </dgm:t>
    </dgm:pt>
    <dgm:pt modelId="{5E1C628E-9F16-4295-8C98-33057AFF5EB1}" type="sibTrans" cxnId="{43EC9A9A-35EE-4C2C-924F-D0C348192900}">
      <dgm:prSet/>
      <dgm:spPr/>
      <dgm:t>
        <a:bodyPr/>
        <a:lstStyle/>
        <a:p>
          <a:endParaRPr lang="en-US"/>
        </a:p>
      </dgm:t>
    </dgm:pt>
    <dgm:pt modelId="{33B30245-A30C-47CF-877A-C54B3FAE8A66}" type="pres">
      <dgm:prSet presAssocID="{07A2D9AA-029E-4A2F-8387-4DE42447C0C1}" presName="vert0" presStyleCnt="0">
        <dgm:presLayoutVars>
          <dgm:dir/>
          <dgm:animOne val="branch"/>
          <dgm:animLvl val="lvl"/>
        </dgm:presLayoutVars>
      </dgm:prSet>
      <dgm:spPr/>
    </dgm:pt>
    <dgm:pt modelId="{B738EE6A-2BB9-4F4C-9366-C047394B7B90}" type="pres">
      <dgm:prSet presAssocID="{43445CFE-8315-4FC6-901F-A93C9E084F8A}" presName="thickLine" presStyleLbl="alignNode1" presStyleIdx="0" presStyleCnt="3"/>
      <dgm:spPr/>
    </dgm:pt>
    <dgm:pt modelId="{F08698A8-F5CF-4ECB-8AC3-6613DAA6EABF}" type="pres">
      <dgm:prSet presAssocID="{43445CFE-8315-4FC6-901F-A93C9E084F8A}" presName="horz1" presStyleCnt="0"/>
      <dgm:spPr/>
    </dgm:pt>
    <dgm:pt modelId="{16595D15-4306-4B7F-8C85-2A4999C53BDF}" type="pres">
      <dgm:prSet presAssocID="{43445CFE-8315-4FC6-901F-A93C9E084F8A}" presName="tx1" presStyleLbl="revTx" presStyleIdx="0" presStyleCnt="3"/>
      <dgm:spPr/>
    </dgm:pt>
    <dgm:pt modelId="{1B63E25D-8E8E-41A6-B463-A5BCDD731B5B}" type="pres">
      <dgm:prSet presAssocID="{43445CFE-8315-4FC6-901F-A93C9E084F8A}" presName="vert1" presStyleCnt="0"/>
      <dgm:spPr/>
    </dgm:pt>
    <dgm:pt modelId="{471323AE-C49C-433F-9616-42EE2C7EDE71}" type="pres">
      <dgm:prSet presAssocID="{7D5B8669-8416-42F4-91A6-B7C168595A8A}" presName="thickLine" presStyleLbl="alignNode1" presStyleIdx="1" presStyleCnt="3"/>
      <dgm:spPr/>
    </dgm:pt>
    <dgm:pt modelId="{4A63CD58-46F9-4396-93A6-2870A680389F}" type="pres">
      <dgm:prSet presAssocID="{7D5B8669-8416-42F4-91A6-B7C168595A8A}" presName="horz1" presStyleCnt="0"/>
      <dgm:spPr/>
    </dgm:pt>
    <dgm:pt modelId="{D3B5B20D-4C2F-4A81-9F06-8621B1E91163}" type="pres">
      <dgm:prSet presAssocID="{7D5B8669-8416-42F4-91A6-B7C168595A8A}" presName="tx1" presStyleLbl="revTx" presStyleIdx="1" presStyleCnt="3"/>
      <dgm:spPr/>
    </dgm:pt>
    <dgm:pt modelId="{983283BB-7E51-4A4B-938C-10A4818D6CD0}" type="pres">
      <dgm:prSet presAssocID="{7D5B8669-8416-42F4-91A6-B7C168595A8A}" presName="vert1" presStyleCnt="0"/>
      <dgm:spPr/>
    </dgm:pt>
    <dgm:pt modelId="{3C00CE4A-B555-4BE1-AADE-85C3D7DD4B76}" type="pres">
      <dgm:prSet presAssocID="{5D538806-D8E6-4084-9036-5023C87E8A22}" presName="thickLine" presStyleLbl="alignNode1" presStyleIdx="2" presStyleCnt="3"/>
      <dgm:spPr/>
    </dgm:pt>
    <dgm:pt modelId="{A5F9139D-80FD-4777-B5A3-C8BB4BDB33A1}" type="pres">
      <dgm:prSet presAssocID="{5D538806-D8E6-4084-9036-5023C87E8A22}" presName="horz1" presStyleCnt="0"/>
      <dgm:spPr/>
    </dgm:pt>
    <dgm:pt modelId="{7AA2822E-3207-419A-8CA5-851816AA100C}" type="pres">
      <dgm:prSet presAssocID="{5D538806-D8E6-4084-9036-5023C87E8A22}" presName="tx1" presStyleLbl="revTx" presStyleIdx="2" presStyleCnt="3"/>
      <dgm:spPr/>
    </dgm:pt>
    <dgm:pt modelId="{84DB889C-A26C-46CA-96F0-B8A1D957EC37}" type="pres">
      <dgm:prSet presAssocID="{5D538806-D8E6-4084-9036-5023C87E8A22}" presName="vert1" presStyleCnt="0"/>
      <dgm:spPr/>
    </dgm:pt>
  </dgm:ptLst>
  <dgm:cxnLst>
    <dgm:cxn modelId="{31E88D28-C710-4536-9944-E9F308778C19}" type="presOf" srcId="{43445CFE-8315-4FC6-901F-A93C9E084F8A}" destId="{16595D15-4306-4B7F-8C85-2A4999C53BDF}" srcOrd="0" destOrd="0" presId="urn:microsoft.com/office/officeart/2008/layout/LinedList"/>
    <dgm:cxn modelId="{345B556D-998D-4FF8-B0E1-674AB4F1FC1B}" type="presOf" srcId="{5D538806-D8E6-4084-9036-5023C87E8A22}" destId="{7AA2822E-3207-419A-8CA5-851816AA100C}" srcOrd="0" destOrd="0" presId="urn:microsoft.com/office/officeart/2008/layout/LinedList"/>
    <dgm:cxn modelId="{11916581-FB34-4F37-85CC-9EDE8B4AAA0B}" type="presOf" srcId="{7D5B8669-8416-42F4-91A6-B7C168595A8A}" destId="{D3B5B20D-4C2F-4A81-9F06-8621B1E91163}" srcOrd="0" destOrd="0" presId="urn:microsoft.com/office/officeart/2008/layout/LinedList"/>
    <dgm:cxn modelId="{43EC9A9A-35EE-4C2C-924F-D0C348192900}" srcId="{07A2D9AA-029E-4A2F-8387-4DE42447C0C1}" destId="{5D538806-D8E6-4084-9036-5023C87E8A22}" srcOrd="2" destOrd="0" parTransId="{2D6B3B71-4258-493E-8A07-C88C5AEE3EC2}" sibTransId="{5E1C628E-9F16-4295-8C98-33057AFF5EB1}"/>
    <dgm:cxn modelId="{9FEF1FBF-788C-4BBC-9DE5-AC27F9F8749D}" srcId="{07A2D9AA-029E-4A2F-8387-4DE42447C0C1}" destId="{43445CFE-8315-4FC6-901F-A93C9E084F8A}" srcOrd="0" destOrd="0" parTransId="{D258B4C4-F5D2-4558-BFAC-189C2DA12C70}" sibTransId="{1ACA7AC2-46A4-426B-A277-5EB470B9502F}"/>
    <dgm:cxn modelId="{ACB6E3C8-1CB2-4274-BE1A-38459ADF7856}" srcId="{07A2D9AA-029E-4A2F-8387-4DE42447C0C1}" destId="{7D5B8669-8416-42F4-91A6-B7C168595A8A}" srcOrd="1" destOrd="0" parTransId="{0294E099-036D-4175-957B-9B724E9E6435}" sibTransId="{BCB6CF03-D564-42E2-A962-CB715B85481D}"/>
    <dgm:cxn modelId="{968693F3-70F8-47D7-A468-D69C63BCEA4C}" type="presOf" srcId="{07A2D9AA-029E-4A2F-8387-4DE42447C0C1}" destId="{33B30245-A30C-47CF-877A-C54B3FAE8A66}" srcOrd="0" destOrd="0" presId="urn:microsoft.com/office/officeart/2008/layout/LinedList"/>
    <dgm:cxn modelId="{6F79CECB-49C9-4579-87B5-B3ABF6584E70}" type="presParOf" srcId="{33B30245-A30C-47CF-877A-C54B3FAE8A66}" destId="{B738EE6A-2BB9-4F4C-9366-C047394B7B90}" srcOrd="0" destOrd="0" presId="urn:microsoft.com/office/officeart/2008/layout/LinedList"/>
    <dgm:cxn modelId="{E8C67A58-3F0A-4AF8-B535-BBDDF8BFB2B7}" type="presParOf" srcId="{33B30245-A30C-47CF-877A-C54B3FAE8A66}" destId="{F08698A8-F5CF-4ECB-8AC3-6613DAA6EABF}" srcOrd="1" destOrd="0" presId="urn:microsoft.com/office/officeart/2008/layout/LinedList"/>
    <dgm:cxn modelId="{88624F6F-0EE9-4A16-BF99-FDA2F3B0CFE6}" type="presParOf" srcId="{F08698A8-F5CF-4ECB-8AC3-6613DAA6EABF}" destId="{16595D15-4306-4B7F-8C85-2A4999C53BDF}" srcOrd="0" destOrd="0" presId="urn:microsoft.com/office/officeart/2008/layout/LinedList"/>
    <dgm:cxn modelId="{5A4969BC-770F-4A15-957C-4B1563547442}" type="presParOf" srcId="{F08698A8-F5CF-4ECB-8AC3-6613DAA6EABF}" destId="{1B63E25D-8E8E-41A6-B463-A5BCDD731B5B}" srcOrd="1" destOrd="0" presId="urn:microsoft.com/office/officeart/2008/layout/LinedList"/>
    <dgm:cxn modelId="{2C913412-DAC3-4CAF-A532-6E8D48A62E29}" type="presParOf" srcId="{33B30245-A30C-47CF-877A-C54B3FAE8A66}" destId="{471323AE-C49C-433F-9616-42EE2C7EDE71}" srcOrd="2" destOrd="0" presId="urn:microsoft.com/office/officeart/2008/layout/LinedList"/>
    <dgm:cxn modelId="{FCE0ECD6-E21B-450F-908D-AC6336041607}" type="presParOf" srcId="{33B30245-A30C-47CF-877A-C54B3FAE8A66}" destId="{4A63CD58-46F9-4396-93A6-2870A680389F}" srcOrd="3" destOrd="0" presId="urn:microsoft.com/office/officeart/2008/layout/LinedList"/>
    <dgm:cxn modelId="{A1E8F698-B622-4F06-B7B8-E1294B153093}" type="presParOf" srcId="{4A63CD58-46F9-4396-93A6-2870A680389F}" destId="{D3B5B20D-4C2F-4A81-9F06-8621B1E91163}" srcOrd="0" destOrd="0" presId="urn:microsoft.com/office/officeart/2008/layout/LinedList"/>
    <dgm:cxn modelId="{D81323DA-1919-443E-B7F9-7D24FC7E0256}" type="presParOf" srcId="{4A63CD58-46F9-4396-93A6-2870A680389F}" destId="{983283BB-7E51-4A4B-938C-10A4818D6CD0}" srcOrd="1" destOrd="0" presId="urn:microsoft.com/office/officeart/2008/layout/LinedList"/>
    <dgm:cxn modelId="{AD74586A-D893-4C37-AD09-D9A6F739F0A9}" type="presParOf" srcId="{33B30245-A30C-47CF-877A-C54B3FAE8A66}" destId="{3C00CE4A-B555-4BE1-AADE-85C3D7DD4B76}" srcOrd="4" destOrd="0" presId="urn:microsoft.com/office/officeart/2008/layout/LinedList"/>
    <dgm:cxn modelId="{0FE0BA3C-8095-4A71-8B3C-0097FD3602BB}" type="presParOf" srcId="{33B30245-A30C-47CF-877A-C54B3FAE8A66}" destId="{A5F9139D-80FD-4777-B5A3-C8BB4BDB33A1}" srcOrd="5" destOrd="0" presId="urn:microsoft.com/office/officeart/2008/layout/LinedList"/>
    <dgm:cxn modelId="{E751F0C2-5805-410B-9BAF-1E25783BF160}" type="presParOf" srcId="{A5F9139D-80FD-4777-B5A3-C8BB4BDB33A1}" destId="{7AA2822E-3207-419A-8CA5-851816AA100C}" srcOrd="0" destOrd="0" presId="urn:microsoft.com/office/officeart/2008/layout/LinedList"/>
    <dgm:cxn modelId="{B7AEEC0F-9B2F-4622-9798-06EA3E7D54D7}" type="presParOf" srcId="{A5F9139D-80FD-4777-B5A3-C8BB4BDB33A1}" destId="{84DB889C-A26C-46CA-96F0-B8A1D957EC3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D90DA8-8F5A-4D28-B6CF-222E8CA554B1}">
      <dsp:nvSpPr>
        <dsp:cNvPr id="0" name=""/>
        <dsp:cNvSpPr/>
      </dsp:nvSpPr>
      <dsp:spPr>
        <a:xfrm>
          <a:off x="0" y="2124"/>
          <a:ext cx="5721484"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7130F31-1549-460D-8FDF-462533286B4D}">
      <dsp:nvSpPr>
        <dsp:cNvPr id="0" name=""/>
        <dsp:cNvSpPr/>
      </dsp:nvSpPr>
      <dsp:spPr>
        <a:xfrm>
          <a:off x="0" y="2124"/>
          <a:ext cx="5721484"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b="1" kern="1200"/>
            <a:t>4. Stable: </a:t>
          </a:r>
          <a:r>
            <a:rPr lang="en-US" sz="2100" kern="1200"/>
            <a:t>The segment should generally be stable to justify the investment by a firm in targeting that segment. </a:t>
          </a:r>
        </a:p>
      </dsp:txBody>
      <dsp:txXfrm>
        <a:off x="0" y="2124"/>
        <a:ext cx="5721484" cy="1449029"/>
      </dsp:txXfrm>
    </dsp:sp>
    <dsp:sp modelId="{08767CF2-3B76-454D-83F5-40B7BE9401FF}">
      <dsp:nvSpPr>
        <dsp:cNvPr id="0" name=""/>
        <dsp:cNvSpPr/>
      </dsp:nvSpPr>
      <dsp:spPr>
        <a:xfrm>
          <a:off x="0" y="1451154"/>
          <a:ext cx="5721484"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DF9F1E-E6F4-4F03-A29C-090A4293C44F}">
      <dsp:nvSpPr>
        <dsp:cNvPr id="0" name=""/>
        <dsp:cNvSpPr/>
      </dsp:nvSpPr>
      <dsp:spPr>
        <a:xfrm>
          <a:off x="0" y="1451154"/>
          <a:ext cx="5721484"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b="1" kern="1200"/>
            <a:t>5. Response/ differentiated: </a:t>
          </a:r>
          <a:r>
            <a:rPr lang="en-US" sz="2100" kern="1200"/>
            <a:t>Differences identified among customers should relate to differences in customer preferences and buyer behavior that require a differentiated marketing approach </a:t>
          </a:r>
        </a:p>
      </dsp:txBody>
      <dsp:txXfrm>
        <a:off x="0" y="1451154"/>
        <a:ext cx="5721484" cy="1449029"/>
      </dsp:txXfrm>
    </dsp:sp>
    <dsp:sp modelId="{11B24E96-BD22-4D2D-821D-90627B35C925}">
      <dsp:nvSpPr>
        <dsp:cNvPr id="0" name=""/>
        <dsp:cNvSpPr/>
      </dsp:nvSpPr>
      <dsp:spPr>
        <a:xfrm>
          <a:off x="0" y="2900183"/>
          <a:ext cx="5721484"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817F0AD-B81C-47F0-809F-32FAC7E14845}">
      <dsp:nvSpPr>
        <dsp:cNvPr id="0" name=""/>
        <dsp:cNvSpPr/>
      </dsp:nvSpPr>
      <dsp:spPr>
        <a:xfrm>
          <a:off x="0" y="2900183"/>
          <a:ext cx="5721484"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b="1" kern="1200"/>
            <a:t>6. Match the objective of the organization</a:t>
          </a:r>
          <a:r>
            <a:rPr lang="en-US" sz="2100" kern="1200"/>
            <a:t>: business marketing firms prefer to also look at market segment that are aligned to their mission and vision. </a:t>
          </a:r>
        </a:p>
      </dsp:txBody>
      <dsp:txXfrm>
        <a:off x="0" y="2900183"/>
        <a:ext cx="5721484" cy="144902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38EE6A-2BB9-4F4C-9366-C047394B7B90}">
      <dsp:nvSpPr>
        <dsp:cNvPr id="0" name=""/>
        <dsp:cNvSpPr/>
      </dsp:nvSpPr>
      <dsp:spPr>
        <a:xfrm>
          <a:off x="0" y="2560"/>
          <a:ext cx="658926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595D15-4306-4B7F-8C85-2A4999C53BDF}">
      <dsp:nvSpPr>
        <dsp:cNvPr id="0" name=""/>
        <dsp:cNvSpPr/>
      </dsp:nvSpPr>
      <dsp:spPr>
        <a:xfrm>
          <a:off x="0" y="2560"/>
          <a:ext cx="6589260" cy="17462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US" sz="3900" kern="1200"/>
            <a:t>Thanks for listening </a:t>
          </a:r>
        </a:p>
      </dsp:txBody>
      <dsp:txXfrm>
        <a:off x="0" y="2560"/>
        <a:ext cx="6589260" cy="1746290"/>
      </dsp:txXfrm>
    </dsp:sp>
    <dsp:sp modelId="{471323AE-C49C-433F-9616-42EE2C7EDE71}">
      <dsp:nvSpPr>
        <dsp:cNvPr id="0" name=""/>
        <dsp:cNvSpPr/>
      </dsp:nvSpPr>
      <dsp:spPr>
        <a:xfrm>
          <a:off x="0" y="1748851"/>
          <a:ext cx="6589260"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3B5B20D-4C2F-4A81-9F06-8621B1E91163}">
      <dsp:nvSpPr>
        <dsp:cNvPr id="0" name=""/>
        <dsp:cNvSpPr/>
      </dsp:nvSpPr>
      <dsp:spPr>
        <a:xfrm>
          <a:off x="0" y="1748851"/>
          <a:ext cx="6589260" cy="17462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US" sz="3900" kern="1200"/>
            <a:t>Hope you have understood business market segmentation </a:t>
          </a:r>
        </a:p>
      </dsp:txBody>
      <dsp:txXfrm>
        <a:off x="0" y="1748851"/>
        <a:ext cx="6589260" cy="1746290"/>
      </dsp:txXfrm>
    </dsp:sp>
    <dsp:sp modelId="{3C00CE4A-B555-4BE1-AADE-85C3D7DD4B76}">
      <dsp:nvSpPr>
        <dsp:cNvPr id="0" name=""/>
        <dsp:cNvSpPr/>
      </dsp:nvSpPr>
      <dsp:spPr>
        <a:xfrm>
          <a:off x="0" y="3495141"/>
          <a:ext cx="6589260"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AA2822E-3207-419A-8CA5-851816AA100C}">
      <dsp:nvSpPr>
        <dsp:cNvPr id="0" name=""/>
        <dsp:cNvSpPr/>
      </dsp:nvSpPr>
      <dsp:spPr>
        <a:xfrm>
          <a:off x="0" y="3495141"/>
          <a:ext cx="6589260" cy="17462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US" sz="3900" kern="1200"/>
            <a:t>See you in the next lecture</a:t>
          </a:r>
        </a:p>
      </dsp:txBody>
      <dsp:txXfrm>
        <a:off x="0" y="3495141"/>
        <a:ext cx="6589260" cy="174629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8CBBEA-0EB1-A09E-1D4D-12543B9D1C1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8D428A1-FB23-DE0F-D06B-83022CFC087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E1294A1-48A0-5182-ACC7-5D6222A64E6D}"/>
              </a:ext>
            </a:extLst>
          </p:cNvPr>
          <p:cNvSpPr>
            <a:spLocks noGrp="1"/>
          </p:cNvSpPr>
          <p:nvPr>
            <p:ph type="dt" sz="half" idx="10"/>
          </p:nvPr>
        </p:nvSpPr>
        <p:spPr/>
        <p:txBody>
          <a:bodyPr/>
          <a:lstStyle/>
          <a:p>
            <a:fld id="{EE696257-B6C4-4D37-B356-6D81CF8FCA70}" type="datetimeFigureOut">
              <a:rPr lang="en-US" smtClean="0"/>
              <a:t>04/08/2023</a:t>
            </a:fld>
            <a:endParaRPr lang="en-US"/>
          </a:p>
        </p:txBody>
      </p:sp>
      <p:sp>
        <p:nvSpPr>
          <p:cNvPr id="5" name="Footer Placeholder 4">
            <a:extLst>
              <a:ext uri="{FF2B5EF4-FFF2-40B4-BE49-F238E27FC236}">
                <a16:creationId xmlns:a16="http://schemas.microsoft.com/office/drawing/2014/main" id="{EA309ABB-453D-3625-A6AF-97B2C0A4BA9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CBA28D-4762-D723-A5E5-61C6F19B2D92}"/>
              </a:ext>
            </a:extLst>
          </p:cNvPr>
          <p:cNvSpPr>
            <a:spLocks noGrp="1"/>
          </p:cNvSpPr>
          <p:nvPr>
            <p:ph type="sldNum" sz="quarter" idx="12"/>
          </p:nvPr>
        </p:nvSpPr>
        <p:spPr/>
        <p:txBody>
          <a:bodyPr/>
          <a:lstStyle/>
          <a:p>
            <a:fld id="{1DF66A3E-BEBD-4604-A576-2557B0A16EF0}" type="slidenum">
              <a:rPr lang="en-US" smtClean="0"/>
              <a:t>‹#›</a:t>
            </a:fld>
            <a:endParaRPr lang="en-US"/>
          </a:p>
        </p:txBody>
      </p:sp>
    </p:spTree>
    <p:extLst>
      <p:ext uri="{BB962C8B-B14F-4D97-AF65-F5344CB8AC3E}">
        <p14:creationId xmlns:p14="http://schemas.microsoft.com/office/powerpoint/2010/main" val="12480147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09FB2-792B-ACD6-0A08-9521AF212E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722A4EF-6F6C-FD6D-FC64-6CA60A72447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3AC730-CE89-B8D0-4C8E-DCC43C27AC46}"/>
              </a:ext>
            </a:extLst>
          </p:cNvPr>
          <p:cNvSpPr>
            <a:spLocks noGrp="1"/>
          </p:cNvSpPr>
          <p:nvPr>
            <p:ph type="dt" sz="half" idx="10"/>
          </p:nvPr>
        </p:nvSpPr>
        <p:spPr/>
        <p:txBody>
          <a:bodyPr/>
          <a:lstStyle/>
          <a:p>
            <a:fld id="{EE696257-B6C4-4D37-B356-6D81CF8FCA70}" type="datetimeFigureOut">
              <a:rPr lang="en-US" smtClean="0"/>
              <a:t>04/08/2023</a:t>
            </a:fld>
            <a:endParaRPr lang="en-US"/>
          </a:p>
        </p:txBody>
      </p:sp>
      <p:sp>
        <p:nvSpPr>
          <p:cNvPr id="5" name="Footer Placeholder 4">
            <a:extLst>
              <a:ext uri="{FF2B5EF4-FFF2-40B4-BE49-F238E27FC236}">
                <a16:creationId xmlns:a16="http://schemas.microsoft.com/office/drawing/2014/main" id="{C028B1D3-50E8-3CAD-562B-04E7B0467B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6BF91C-F9DF-CF1C-285C-981AC8F8A156}"/>
              </a:ext>
            </a:extLst>
          </p:cNvPr>
          <p:cNvSpPr>
            <a:spLocks noGrp="1"/>
          </p:cNvSpPr>
          <p:nvPr>
            <p:ph type="sldNum" sz="quarter" idx="12"/>
          </p:nvPr>
        </p:nvSpPr>
        <p:spPr/>
        <p:txBody>
          <a:bodyPr/>
          <a:lstStyle/>
          <a:p>
            <a:fld id="{1DF66A3E-BEBD-4604-A576-2557B0A16EF0}" type="slidenum">
              <a:rPr lang="en-US" smtClean="0"/>
              <a:t>‹#›</a:t>
            </a:fld>
            <a:endParaRPr lang="en-US"/>
          </a:p>
        </p:txBody>
      </p:sp>
    </p:spTree>
    <p:extLst>
      <p:ext uri="{BB962C8B-B14F-4D97-AF65-F5344CB8AC3E}">
        <p14:creationId xmlns:p14="http://schemas.microsoft.com/office/powerpoint/2010/main" val="38835877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4A7BB6-672F-202C-7D41-A8D51B37153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3AB350A-DEAD-84CB-6B85-56B520C08D5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E3DAF57-7278-B189-24AA-B1036C1515BA}"/>
              </a:ext>
            </a:extLst>
          </p:cNvPr>
          <p:cNvSpPr>
            <a:spLocks noGrp="1"/>
          </p:cNvSpPr>
          <p:nvPr>
            <p:ph type="dt" sz="half" idx="10"/>
          </p:nvPr>
        </p:nvSpPr>
        <p:spPr/>
        <p:txBody>
          <a:bodyPr/>
          <a:lstStyle/>
          <a:p>
            <a:fld id="{EE696257-B6C4-4D37-B356-6D81CF8FCA70}" type="datetimeFigureOut">
              <a:rPr lang="en-US" smtClean="0"/>
              <a:t>04/08/2023</a:t>
            </a:fld>
            <a:endParaRPr lang="en-US"/>
          </a:p>
        </p:txBody>
      </p:sp>
      <p:sp>
        <p:nvSpPr>
          <p:cNvPr id="5" name="Footer Placeholder 4">
            <a:extLst>
              <a:ext uri="{FF2B5EF4-FFF2-40B4-BE49-F238E27FC236}">
                <a16:creationId xmlns:a16="http://schemas.microsoft.com/office/drawing/2014/main" id="{9C1E10A3-4CEE-356E-B6E1-25EE785012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CDD7CD4-D1F9-6072-6F30-5FABC7C29217}"/>
              </a:ext>
            </a:extLst>
          </p:cNvPr>
          <p:cNvSpPr>
            <a:spLocks noGrp="1"/>
          </p:cNvSpPr>
          <p:nvPr>
            <p:ph type="sldNum" sz="quarter" idx="12"/>
          </p:nvPr>
        </p:nvSpPr>
        <p:spPr/>
        <p:txBody>
          <a:bodyPr/>
          <a:lstStyle/>
          <a:p>
            <a:fld id="{1DF66A3E-BEBD-4604-A576-2557B0A16EF0}" type="slidenum">
              <a:rPr lang="en-US" smtClean="0"/>
              <a:t>‹#›</a:t>
            </a:fld>
            <a:endParaRPr lang="en-US"/>
          </a:p>
        </p:txBody>
      </p:sp>
    </p:spTree>
    <p:extLst>
      <p:ext uri="{BB962C8B-B14F-4D97-AF65-F5344CB8AC3E}">
        <p14:creationId xmlns:p14="http://schemas.microsoft.com/office/powerpoint/2010/main" val="39702550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DB10D9-E200-639E-0ADF-4BD3E664D15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885B6A7-65C1-30A5-DC9D-DE24ADCBB5A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3BE803B-C9F2-C878-028D-172EE614732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87B49E3-75DE-E604-EC58-50429E7AAAE6}"/>
              </a:ext>
            </a:extLst>
          </p:cNvPr>
          <p:cNvSpPr>
            <a:spLocks noGrp="1"/>
          </p:cNvSpPr>
          <p:nvPr>
            <p:ph type="dt" sz="half" idx="10"/>
          </p:nvPr>
        </p:nvSpPr>
        <p:spPr/>
        <p:txBody>
          <a:bodyPr/>
          <a:lstStyle/>
          <a:p>
            <a:fld id="{EE696257-B6C4-4D37-B356-6D81CF8FCA70}" type="datetimeFigureOut">
              <a:rPr lang="en-US" smtClean="0"/>
              <a:t>04/08/2023</a:t>
            </a:fld>
            <a:endParaRPr lang="en-US"/>
          </a:p>
        </p:txBody>
      </p:sp>
      <p:sp>
        <p:nvSpPr>
          <p:cNvPr id="6" name="Footer Placeholder 5">
            <a:extLst>
              <a:ext uri="{FF2B5EF4-FFF2-40B4-BE49-F238E27FC236}">
                <a16:creationId xmlns:a16="http://schemas.microsoft.com/office/drawing/2014/main" id="{AF2F25F3-6934-EE6D-07D9-0B2BE5385D8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CD6967D-F521-A5B3-9518-327C6ACEC7C1}"/>
              </a:ext>
            </a:extLst>
          </p:cNvPr>
          <p:cNvSpPr>
            <a:spLocks noGrp="1"/>
          </p:cNvSpPr>
          <p:nvPr>
            <p:ph type="sldNum" sz="quarter" idx="12"/>
          </p:nvPr>
        </p:nvSpPr>
        <p:spPr/>
        <p:txBody>
          <a:bodyPr/>
          <a:lstStyle/>
          <a:p>
            <a:fld id="{1DF66A3E-BEBD-4604-A576-2557B0A16EF0}" type="slidenum">
              <a:rPr lang="en-US" smtClean="0"/>
              <a:t>‹#›</a:t>
            </a:fld>
            <a:endParaRPr lang="en-US"/>
          </a:p>
        </p:txBody>
      </p:sp>
    </p:spTree>
    <p:extLst>
      <p:ext uri="{BB962C8B-B14F-4D97-AF65-F5344CB8AC3E}">
        <p14:creationId xmlns:p14="http://schemas.microsoft.com/office/powerpoint/2010/main" val="40090832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0D5558-9A4E-8D8C-A72D-F1EB4B55117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8F5C70E-92D6-8AAC-29FF-02D56508931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749B23C-1759-AD99-36E8-E884E5A0614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9DCBE9C-5EB2-9551-7727-261A930767C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C30A7BC-14FC-5503-F16D-8A4EB767AA2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FD59E75-CC4E-7A56-0F39-3D1167654462}"/>
              </a:ext>
            </a:extLst>
          </p:cNvPr>
          <p:cNvSpPr>
            <a:spLocks noGrp="1"/>
          </p:cNvSpPr>
          <p:nvPr>
            <p:ph type="dt" sz="half" idx="10"/>
          </p:nvPr>
        </p:nvSpPr>
        <p:spPr/>
        <p:txBody>
          <a:bodyPr/>
          <a:lstStyle/>
          <a:p>
            <a:fld id="{EE696257-B6C4-4D37-B356-6D81CF8FCA70}" type="datetimeFigureOut">
              <a:rPr lang="en-US" smtClean="0"/>
              <a:t>04/08/2023</a:t>
            </a:fld>
            <a:endParaRPr lang="en-US"/>
          </a:p>
        </p:txBody>
      </p:sp>
      <p:sp>
        <p:nvSpPr>
          <p:cNvPr id="8" name="Footer Placeholder 7">
            <a:extLst>
              <a:ext uri="{FF2B5EF4-FFF2-40B4-BE49-F238E27FC236}">
                <a16:creationId xmlns:a16="http://schemas.microsoft.com/office/drawing/2014/main" id="{4A177AEF-C06B-4CD4-F52B-610DB51FDF9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0571D38-4516-FBDF-F26F-C8234B11FC5D}"/>
              </a:ext>
            </a:extLst>
          </p:cNvPr>
          <p:cNvSpPr>
            <a:spLocks noGrp="1"/>
          </p:cNvSpPr>
          <p:nvPr>
            <p:ph type="sldNum" sz="quarter" idx="12"/>
          </p:nvPr>
        </p:nvSpPr>
        <p:spPr/>
        <p:txBody>
          <a:bodyPr/>
          <a:lstStyle/>
          <a:p>
            <a:fld id="{1DF66A3E-BEBD-4604-A576-2557B0A16EF0}" type="slidenum">
              <a:rPr lang="en-US" smtClean="0"/>
              <a:t>‹#›</a:t>
            </a:fld>
            <a:endParaRPr lang="en-US"/>
          </a:p>
        </p:txBody>
      </p:sp>
    </p:spTree>
    <p:extLst>
      <p:ext uri="{BB962C8B-B14F-4D97-AF65-F5344CB8AC3E}">
        <p14:creationId xmlns:p14="http://schemas.microsoft.com/office/powerpoint/2010/main" val="25275732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95A90C-5269-3BF3-B377-298F2C807C3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F1558B7-9781-4735-E114-F4D05684863F}"/>
              </a:ext>
            </a:extLst>
          </p:cNvPr>
          <p:cNvSpPr>
            <a:spLocks noGrp="1"/>
          </p:cNvSpPr>
          <p:nvPr>
            <p:ph type="dt" sz="half" idx="10"/>
          </p:nvPr>
        </p:nvSpPr>
        <p:spPr/>
        <p:txBody>
          <a:bodyPr/>
          <a:lstStyle/>
          <a:p>
            <a:fld id="{EE696257-B6C4-4D37-B356-6D81CF8FCA70}" type="datetimeFigureOut">
              <a:rPr lang="en-US" smtClean="0"/>
              <a:t>04/08/2023</a:t>
            </a:fld>
            <a:endParaRPr lang="en-US"/>
          </a:p>
        </p:txBody>
      </p:sp>
      <p:sp>
        <p:nvSpPr>
          <p:cNvPr id="4" name="Footer Placeholder 3">
            <a:extLst>
              <a:ext uri="{FF2B5EF4-FFF2-40B4-BE49-F238E27FC236}">
                <a16:creationId xmlns:a16="http://schemas.microsoft.com/office/drawing/2014/main" id="{C34584ED-D2CA-7B59-0FA3-3B7261E5B7F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4E7B07A-B5C9-CA4C-5137-75DE62359C54}"/>
              </a:ext>
            </a:extLst>
          </p:cNvPr>
          <p:cNvSpPr>
            <a:spLocks noGrp="1"/>
          </p:cNvSpPr>
          <p:nvPr>
            <p:ph type="sldNum" sz="quarter" idx="12"/>
          </p:nvPr>
        </p:nvSpPr>
        <p:spPr/>
        <p:txBody>
          <a:bodyPr/>
          <a:lstStyle/>
          <a:p>
            <a:fld id="{1DF66A3E-BEBD-4604-A576-2557B0A16EF0}" type="slidenum">
              <a:rPr lang="en-US" smtClean="0"/>
              <a:t>‹#›</a:t>
            </a:fld>
            <a:endParaRPr lang="en-US"/>
          </a:p>
        </p:txBody>
      </p:sp>
    </p:spTree>
    <p:extLst>
      <p:ext uri="{BB962C8B-B14F-4D97-AF65-F5344CB8AC3E}">
        <p14:creationId xmlns:p14="http://schemas.microsoft.com/office/powerpoint/2010/main" val="5771285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D56768F-C70D-ADD6-5F3E-729DDFAE8AD5}"/>
              </a:ext>
            </a:extLst>
          </p:cNvPr>
          <p:cNvSpPr>
            <a:spLocks noGrp="1"/>
          </p:cNvSpPr>
          <p:nvPr>
            <p:ph type="dt" sz="half" idx="10"/>
          </p:nvPr>
        </p:nvSpPr>
        <p:spPr/>
        <p:txBody>
          <a:bodyPr/>
          <a:lstStyle/>
          <a:p>
            <a:fld id="{EE696257-B6C4-4D37-B356-6D81CF8FCA70}" type="datetimeFigureOut">
              <a:rPr lang="en-US" smtClean="0"/>
              <a:t>04/08/2023</a:t>
            </a:fld>
            <a:endParaRPr lang="en-US"/>
          </a:p>
        </p:txBody>
      </p:sp>
      <p:sp>
        <p:nvSpPr>
          <p:cNvPr id="3" name="Footer Placeholder 2">
            <a:extLst>
              <a:ext uri="{FF2B5EF4-FFF2-40B4-BE49-F238E27FC236}">
                <a16:creationId xmlns:a16="http://schemas.microsoft.com/office/drawing/2014/main" id="{8EE2A7C5-C168-1DA2-64A1-83553D8DD6B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96FA7C9-0A46-1AF2-6E67-58AE4219B66E}"/>
              </a:ext>
            </a:extLst>
          </p:cNvPr>
          <p:cNvSpPr>
            <a:spLocks noGrp="1"/>
          </p:cNvSpPr>
          <p:nvPr>
            <p:ph type="sldNum" sz="quarter" idx="12"/>
          </p:nvPr>
        </p:nvSpPr>
        <p:spPr/>
        <p:txBody>
          <a:bodyPr/>
          <a:lstStyle/>
          <a:p>
            <a:fld id="{1DF66A3E-BEBD-4604-A576-2557B0A16EF0}" type="slidenum">
              <a:rPr lang="en-US" smtClean="0"/>
              <a:t>‹#›</a:t>
            </a:fld>
            <a:endParaRPr lang="en-US"/>
          </a:p>
        </p:txBody>
      </p:sp>
    </p:spTree>
    <p:extLst>
      <p:ext uri="{BB962C8B-B14F-4D97-AF65-F5344CB8AC3E}">
        <p14:creationId xmlns:p14="http://schemas.microsoft.com/office/powerpoint/2010/main" val="30189999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4B8A8E-EC24-9668-A1FD-6470CA55EF7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7007FB0-558C-F87C-B323-235CA798052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4BC810B-4CD7-ECF1-AD5A-ADF7148255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47A70B9-0C4A-9C72-07EB-C74278FD54DD}"/>
              </a:ext>
            </a:extLst>
          </p:cNvPr>
          <p:cNvSpPr>
            <a:spLocks noGrp="1"/>
          </p:cNvSpPr>
          <p:nvPr>
            <p:ph type="dt" sz="half" idx="10"/>
          </p:nvPr>
        </p:nvSpPr>
        <p:spPr/>
        <p:txBody>
          <a:bodyPr/>
          <a:lstStyle/>
          <a:p>
            <a:fld id="{EE696257-B6C4-4D37-B356-6D81CF8FCA70}" type="datetimeFigureOut">
              <a:rPr lang="en-US" smtClean="0"/>
              <a:t>04/08/2023</a:t>
            </a:fld>
            <a:endParaRPr lang="en-US"/>
          </a:p>
        </p:txBody>
      </p:sp>
      <p:sp>
        <p:nvSpPr>
          <p:cNvPr id="6" name="Footer Placeholder 5">
            <a:extLst>
              <a:ext uri="{FF2B5EF4-FFF2-40B4-BE49-F238E27FC236}">
                <a16:creationId xmlns:a16="http://schemas.microsoft.com/office/drawing/2014/main" id="{4F637745-D6B2-AA45-F93F-09F28308C8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FB139DF-5023-968A-DEAC-47FACE18BF4B}"/>
              </a:ext>
            </a:extLst>
          </p:cNvPr>
          <p:cNvSpPr>
            <a:spLocks noGrp="1"/>
          </p:cNvSpPr>
          <p:nvPr>
            <p:ph type="sldNum" sz="quarter" idx="12"/>
          </p:nvPr>
        </p:nvSpPr>
        <p:spPr/>
        <p:txBody>
          <a:bodyPr/>
          <a:lstStyle/>
          <a:p>
            <a:fld id="{1DF66A3E-BEBD-4604-A576-2557B0A16EF0}" type="slidenum">
              <a:rPr lang="en-US" smtClean="0"/>
              <a:t>‹#›</a:t>
            </a:fld>
            <a:endParaRPr lang="en-US"/>
          </a:p>
        </p:txBody>
      </p:sp>
    </p:spTree>
    <p:extLst>
      <p:ext uri="{BB962C8B-B14F-4D97-AF65-F5344CB8AC3E}">
        <p14:creationId xmlns:p14="http://schemas.microsoft.com/office/powerpoint/2010/main" val="2363296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DFC14-4A87-19FD-822E-C2C00A2821B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80311B7-6BC5-0D1C-3DFB-838989AA2EE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6E13A1A-7ADF-A21A-EE23-44482B8008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67E14DD-1802-426B-9133-F03B4C269340}"/>
              </a:ext>
            </a:extLst>
          </p:cNvPr>
          <p:cNvSpPr>
            <a:spLocks noGrp="1"/>
          </p:cNvSpPr>
          <p:nvPr>
            <p:ph type="dt" sz="half" idx="10"/>
          </p:nvPr>
        </p:nvSpPr>
        <p:spPr/>
        <p:txBody>
          <a:bodyPr/>
          <a:lstStyle/>
          <a:p>
            <a:fld id="{EE696257-B6C4-4D37-B356-6D81CF8FCA70}" type="datetimeFigureOut">
              <a:rPr lang="en-US" smtClean="0"/>
              <a:t>04/08/2023</a:t>
            </a:fld>
            <a:endParaRPr lang="en-US"/>
          </a:p>
        </p:txBody>
      </p:sp>
      <p:sp>
        <p:nvSpPr>
          <p:cNvPr id="6" name="Footer Placeholder 5">
            <a:extLst>
              <a:ext uri="{FF2B5EF4-FFF2-40B4-BE49-F238E27FC236}">
                <a16:creationId xmlns:a16="http://schemas.microsoft.com/office/drawing/2014/main" id="{2B1D66EA-D085-0079-8299-84390EACA1B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D75D7C9-6F0D-9EAC-3945-D25E4DD4964E}"/>
              </a:ext>
            </a:extLst>
          </p:cNvPr>
          <p:cNvSpPr>
            <a:spLocks noGrp="1"/>
          </p:cNvSpPr>
          <p:nvPr>
            <p:ph type="sldNum" sz="quarter" idx="12"/>
          </p:nvPr>
        </p:nvSpPr>
        <p:spPr/>
        <p:txBody>
          <a:bodyPr/>
          <a:lstStyle/>
          <a:p>
            <a:fld id="{1DF66A3E-BEBD-4604-A576-2557B0A16EF0}" type="slidenum">
              <a:rPr lang="en-US" smtClean="0"/>
              <a:t>‹#›</a:t>
            </a:fld>
            <a:endParaRPr lang="en-US"/>
          </a:p>
        </p:txBody>
      </p:sp>
    </p:spTree>
    <p:extLst>
      <p:ext uri="{BB962C8B-B14F-4D97-AF65-F5344CB8AC3E}">
        <p14:creationId xmlns:p14="http://schemas.microsoft.com/office/powerpoint/2010/main" val="42628893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6CA4EE-8E69-2D47-3F9E-1E12FDD3603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1A51B1F-AA0D-89DD-4E94-F2E53E6CB70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D7F98EC-7F04-3240-8100-4CD4ED710145}"/>
              </a:ext>
            </a:extLst>
          </p:cNvPr>
          <p:cNvSpPr>
            <a:spLocks noGrp="1"/>
          </p:cNvSpPr>
          <p:nvPr>
            <p:ph type="dt" sz="half" idx="10"/>
          </p:nvPr>
        </p:nvSpPr>
        <p:spPr/>
        <p:txBody>
          <a:bodyPr/>
          <a:lstStyle/>
          <a:p>
            <a:fld id="{EE696257-B6C4-4D37-B356-6D81CF8FCA70}" type="datetimeFigureOut">
              <a:rPr lang="en-US" smtClean="0"/>
              <a:t>04/08/2023</a:t>
            </a:fld>
            <a:endParaRPr lang="en-US"/>
          </a:p>
        </p:txBody>
      </p:sp>
      <p:sp>
        <p:nvSpPr>
          <p:cNvPr id="5" name="Footer Placeholder 4">
            <a:extLst>
              <a:ext uri="{FF2B5EF4-FFF2-40B4-BE49-F238E27FC236}">
                <a16:creationId xmlns:a16="http://schemas.microsoft.com/office/drawing/2014/main" id="{B0F92608-40C4-929B-F9FE-94662BBE2B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BB5D8E4-9489-98AE-6112-8507AAA5CABE}"/>
              </a:ext>
            </a:extLst>
          </p:cNvPr>
          <p:cNvSpPr>
            <a:spLocks noGrp="1"/>
          </p:cNvSpPr>
          <p:nvPr>
            <p:ph type="sldNum" sz="quarter" idx="12"/>
          </p:nvPr>
        </p:nvSpPr>
        <p:spPr/>
        <p:txBody>
          <a:bodyPr/>
          <a:lstStyle/>
          <a:p>
            <a:fld id="{1DF66A3E-BEBD-4604-A576-2557B0A16EF0}" type="slidenum">
              <a:rPr lang="en-US" smtClean="0"/>
              <a:t>‹#›</a:t>
            </a:fld>
            <a:endParaRPr lang="en-US"/>
          </a:p>
        </p:txBody>
      </p:sp>
    </p:spTree>
    <p:extLst>
      <p:ext uri="{BB962C8B-B14F-4D97-AF65-F5344CB8AC3E}">
        <p14:creationId xmlns:p14="http://schemas.microsoft.com/office/powerpoint/2010/main" val="6628206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8FBD8A5-082B-B28E-6CE8-0D64AB89F58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C8E2CFF-D87E-F76F-CA40-E9F78828E0D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FE32C6-3A7F-7805-F186-88D8FF31B629}"/>
              </a:ext>
            </a:extLst>
          </p:cNvPr>
          <p:cNvSpPr>
            <a:spLocks noGrp="1"/>
          </p:cNvSpPr>
          <p:nvPr>
            <p:ph type="dt" sz="half" idx="10"/>
          </p:nvPr>
        </p:nvSpPr>
        <p:spPr/>
        <p:txBody>
          <a:bodyPr/>
          <a:lstStyle/>
          <a:p>
            <a:fld id="{EE696257-B6C4-4D37-B356-6D81CF8FCA70}" type="datetimeFigureOut">
              <a:rPr lang="en-US" smtClean="0"/>
              <a:t>04/08/2023</a:t>
            </a:fld>
            <a:endParaRPr lang="en-US"/>
          </a:p>
        </p:txBody>
      </p:sp>
      <p:sp>
        <p:nvSpPr>
          <p:cNvPr id="5" name="Footer Placeholder 4">
            <a:extLst>
              <a:ext uri="{FF2B5EF4-FFF2-40B4-BE49-F238E27FC236}">
                <a16:creationId xmlns:a16="http://schemas.microsoft.com/office/drawing/2014/main" id="{D3E61D2F-5653-4D44-B832-2A7A3318BEA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CC6E49-43AD-BA6E-0ABD-85635E415F76}"/>
              </a:ext>
            </a:extLst>
          </p:cNvPr>
          <p:cNvSpPr>
            <a:spLocks noGrp="1"/>
          </p:cNvSpPr>
          <p:nvPr>
            <p:ph type="sldNum" sz="quarter" idx="12"/>
          </p:nvPr>
        </p:nvSpPr>
        <p:spPr/>
        <p:txBody>
          <a:bodyPr/>
          <a:lstStyle/>
          <a:p>
            <a:fld id="{1DF66A3E-BEBD-4604-A576-2557B0A16EF0}" type="slidenum">
              <a:rPr lang="en-US" smtClean="0"/>
              <a:t>‹#›</a:t>
            </a:fld>
            <a:endParaRPr lang="en-US"/>
          </a:p>
        </p:txBody>
      </p:sp>
    </p:spTree>
    <p:extLst>
      <p:ext uri="{BB962C8B-B14F-4D97-AF65-F5344CB8AC3E}">
        <p14:creationId xmlns:p14="http://schemas.microsoft.com/office/powerpoint/2010/main" val="11900471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3050E30-B82E-861F-EFB5-6C1DB3369F1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2465D9B-F793-B21C-AC88-622344FCC38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BD28C5B-DE4E-AF30-843E-BB0D1C64C1E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696257-B6C4-4D37-B356-6D81CF8FCA70}" type="datetimeFigureOut">
              <a:rPr lang="en-US" smtClean="0"/>
              <a:t>04/08/2023</a:t>
            </a:fld>
            <a:endParaRPr lang="en-US"/>
          </a:p>
        </p:txBody>
      </p:sp>
      <p:sp>
        <p:nvSpPr>
          <p:cNvPr id="5" name="Footer Placeholder 4">
            <a:extLst>
              <a:ext uri="{FF2B5EF4-FFF2-40B4-BE49-F238E27FC236}">
                <a16:creationId xmlns:a16="http://schemas.microsoft.com/office/drawing/2014/main" id="{2CE39240-3E71-6107-C7F3-9AA9ACD6FF6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390932E-71F5-829A-8815-596D8E419D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F66A3E-BEBD-4604-A576-2557B0A16EF0}" type="slidenum">
              <a:rPr lang="en-US" smtClean="0"/>
              <a:t>‹#›</a:t>
            </a:fld>
            <a:endParaRPr lang="en-US"/>
          </a:p>
        </p:txBody>
      </p:sp>
    </p:spTree>
    <p:extLst>
      <p:ext uri="{BB962C8B-B14F-4D97-AF65-F5344CB8AC3E}">
        <p14:creationId xmlns:p14="http://schemas.microsoft.com/office/powerpoint/2010/main" val="11472684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6FC5E5-1B7C-AC8C-65E3-6F53FF80134B}"/>
              </a:ext>
            </a:extLst>
          </p:cNvPr>
          <p:cNvSpPr>
            <a:spLocks noGrp="1"/>
          </p:cNvSpPr>
          <p:nvPr>
            <p:ph type="ctrTitle"/>
          </p:nvPr>
        </p:nvSpPr>
        <p:spPr>
          <a:xfrm>
            <a:off x="4654296" y="640080"/>
            <a:ext cx="6894576" cy="3566160"/>
          </a:xfrm>
        </p:spPr>
        <p:txBody>
          <a:bodyPr anchor="b">
            <a:normAutofit fontScale="90000"/>
          </a:bodyPr>
          <a:lstStyle/>
          <a:p>
            <a:pPr marL="0" marR="0" algn="l">
              <a:spcBef>
                <a:spcPts val="1200"/>
              </a:spcBef>
              <a:spcAft>
                <a:spcPts val="0"/>
              </a:spcAft>
            </a:pPr>
            <a:r>
              <a:rPr lang="en-US" sz="1700" b="1" kern="100">
                <a:effectLst/>
                <a:latin typeface="Cambria" panose="02040503050406030204" pitchFamily="18" charset="0"/>
                <a:ea typeface="SimSun" panose="02010600030101010101" pitchFamily="2" charset="-122"/>
                <a:cs typeface="Times New Roman" panose="02020603050405020304" pitchFamily="18" charset="0"/>
              </a:rPr>
              <a:t>BUSINESS-TO-BUSINESS MARKETING</a:t>
            </a:r>
            <a:br>
              <a:rPr lang="en-US" sz="1700" b="1" kern="100">
                <a:effectLst/>
                <a:latin typeface="Cambria" panose="02040503050406030204" pitchFamily="18" charset="0"/>
                <a:ea typeface="SimSun" panose="02010600030101010101" pitchFamily="2" charset="-122"/>
                <a:cs typeface="Times New Roman" panose="02020603050405020304" pitchFamily="18" charset="0"/>
              </a:rPr>
            </a:br>
            <a:r>
              <a:rPr lang="en-US" sz="1700" kern="100">
                <a:effectLst/>
                <a:latin typeface="Calibri" panose="020F0502020204030204" pitchFamily="34" charset="0"/>
                <a:ea typeface="SimSun" panose="02010600030101010101" pitchFamily="2" charset="-122"/>
                <a:cs typeface="Times New Roman" panose="02020603050405020304" pitchFamily="18" charset="0"/>
              </a:rPr>
              <a:t> </a:t>
            </a:r>
            <a:br>
              <a:rPr lang="en-US" sz="1700" kern="100">
                <a:effectLst/>
                <a:latin typeface="Calibri" panose="020F0502020204030204" pitchFamily="34" charset="0"/>
                <a:ea typeface="SimSun" panose="02010600030101010101" pitchFamily="2" charset="-122"/>
                <a:cs typeface="Times New Roman" panose="02020603050405020304" pitchFamily="18" charset="0"/>
              </a:rPr>
            </a:br>
            <a:r>
              <a:rPr lang="en-US" sz="1700" kern="100">
                <a:effectLst/>
                <a:latin typeface="Calibri" panose="020F0502020204030204" pitchFamily="34" charset="0"/>
                <a:ea typeface="SimSun" panose="02010600030101010101" pitchFamily="2" charset="-122"/>
                <a:cs typeface="Times New Roman" panose="02020603050405020304" pitchFamily="18" charset="0"/>
              </a:rPr>
              <a:t> </a:t>
            </a:r>
            <a:br>
              <a:rPr lang="en-US" sz="1700" kern="100">
                <a:effectLst/>
                <a:latin typeface="Calibri" panose="020F0502020204030204" pitchFamily="34" charset="0"/>
                <a:ea typeface="SimSun" panose="02010600030101010101" pitchFamily="2" charset="-122"/>
                <a:cs typeface="Times New Roman" panose="02020603050405020304" pitchFamily="18" charset="0"/>
              </a:rPr>
            </a:br>
            <a:r>
              <a:rPr lang="en-US" sz="1700" kern="100">
                <a:effectLst/>
                <a:latin typeface="Calibri" panose="020F0502020204030204" pitchFamily="34" charset="0"/>
                <a:ea typeface="SimSun" panose="02010600030101010101" pitchFamily="2" charset="-122"/>
                <a:cs typeface="Times New Roman" panose="02020603050405020304" pitchFamily="18" charset="0"/>
              </a:rPr>
              <a:t> </a:t>
            </a:r>
            <a:br>
              <a:rPr lang="en-US" sz="1700" kern="100">
                <a:effectLst/>
                <a:latin typeface="Calibri" panose="020F0502020204030204" pitchFamily="34" charset="0"/>
                <a:ea typeface="SimSun" panose="02010600030101010101" pitchFamily="2" charset="-122"/>
                <a:cs typeface="Times New Roman" panose="02020603050405020304" pitchFamily="18" charset="0"/>
              </a:rPr>
            </a:br>
            <a:r>
              <a:rPr lang="en-US" sz="1700" b="1" kern="100">
                <a:effectLst/>
                <a:latin typeface="Cambria" panose="02040503050406030204" pitchFamily="18" charset="0"/>
                <a:ea typeface="SimSun" panose="02010600030101010101" pitchFamily="2" charset="-122"/>
                <a:cs typeface="Times New Roman" panose="02020603050405020304" pitchFamily="18" charset="0"/>
              </a:rPr>
              <a:t> </a:t>
            </a:r>
            <a:br>
              <a:rPr lang="en-US" sz="1700" b="1" kern="100">
                <a:effectLst/>
                <a:latin typeface="Cambria" panose="02040503050406030204" pitchFamily="18" charset="0"/>
                <a:ea typeface="SimSun" panose="02010600030101010101" pitchFamily="2" charset="-122"/>
                <a:cs typeface="Times New Roman" panose="02020603050405020304" pitchFamily="18" charset="0"/>
              </a:rPr>
            </a:br>
            <a:r>
              <a:rPr lang="en-US" sz="1700" b="1" kern="100">
                <a:effectLst/>
                <a:latin typeface="Cambria" panose="02040503050406030204" pitchFamily="18" charset="0"/>
                <a:ea typeface="SimSun" panose="02010600030101010101" pitchFamily="2" charset="-122"/>
                <a:cs typeface="Times New Roman" panose="02020603050405020304" pitchFamily="18" charset="0"/>
              </a:rPr>
              <a:t> </a:t>
            </a:r>
            <a:br>
              <a:rPr lang="en-US" sz="1700" b="1" kern="100">
                <a:effectLst/>
                <a:latin typeface="Cambria" panose="02040503050406030204" pitchFamily="18" charset="0"/>
                <a:ea typeface="SimSun" panose="02010600030101010101" pitchFamily="2" charset="-122"/>
                <a:cs typeface="Times New Roman" panose="02020603050405020304" pitchFamily="18" charset="0"/>
              </a:rPr>
            </a:br>
            <a:r>
              <a:rPr lang="en-US" sz="1700" b="1" kern="100">
                <a:effectLst/>
                <a:latin typeface="Cambria" panose="02040503050406030204" pitchFamily="18" charset="0"/>
                <a:ea typeface="SimSun" panose="02010600030101010101" pitchFamily="2" charset="-122"/>
                <a:cs typeface="Times New Roman" panose="02020603050405020304" pitchFamily="18" charset="0"/>
              </a:rPr>
              <a:t> </a:t>
            </a:r>
            <a:br>
              <a:rPr lang="en-US" sz="1700" b="1" kern="100">
                <a:effectLst/>
                <a:latin typeface="Cambria" panose="02040503050406030204" pitchFamily="18" charset="0"/>
                <a:ea typeface="SimSun" panose="02010600030101010101" pitchFamily="2" charset="-122"/>
                <a:cs typeface="Times New Roman" panose="02020603050405020304" pitchFamily="18" charset="0"/>
              </a:rPr>
            </a:br>
            <a:br>
              <a:rPr lang="en-US" sz="1700" b="1" kern="100">
                <a:effectLst/>
                <a:latin typeface="Cambria" panose="02040503050406030204" pitchFamily="18" charset="0"/>
                <a:ea typeface="SimSun" panose="02010600030101010101" pitchFamily="2" charset="-122"/>
                <a:cs typeface="Times New Roman" panose="02020603050405020304" pitchFamily="18" charset="0"/>
              </a:rPr>
            </a:br>
            <a:br>
              <a:rPr lang="en-US" sz="1700" b="1" kern="100">
                <a:effectLst/>
                <a:latin typeface="Cambria" panose="02040503050406030204" pitchFamily="18" charset="0"/>
                <a:ea typeface="SimSun" panose="02010600030101010101" pitchFamily="2" charset="-122"/>
                <a:cs typeface="Times New Roman" panose="02020603050405020304" pitchFamily="18" charset="0"/>
              </a:rPr>
            </a:br>
            <a:br>
              <a:rPr lang="en-US" sz="1700" b="1" kern="100">
                <a:effectLst/>
                <a:latin typeface="Cambria" panose="02040503050406030204" pitchFamily="18" charset="0"/>
                <a:ea typeface="SimSun" panose="02010600030101010101" pitchFamily="2" charset="-122"/>
                <a:cs typeface="Times New Roman" panose="02020603050405020304" pitchFamily="18" charset="0"/>
              </a:rPr>
            </a:br>
            <a:br>
              <a:rPr lang="en-US" sz="1700" b="1" kern="100">
                <a:effectLst/>
                <a:latin typeface="Cambria" panose="02040503050406030204" pitchFamily="18" charset="0"/>
                <a:ea typeface="SimSun" panose="02010600030101010101" pitchFamily="2" charset="-122"/>
                <a:cs typeface="Times New Roman" panose="02020603050405020304" pitchFamily="18" charset="0"/>
              </a:rPr>
            </a:br>
            <a:br>
              <a:rPr lang="en-US" sz="1700" b="1" kern="100">
                <a:effectLst/>
                <a:latin typeface="Cambria" panose="02040503050406030204" pitchFamily="18" charset="0"/>
                <a:ea typeface="SimSun" panose="02010600030101010101" pitchFamily="2" charset="-122"/>
                <a:cs typeface="Times New Roman" panose="02020603050405020304" pitchFamily="18" charset="0"/>
              </a:rPr>
            </a:br>
            <a:br>
              <a:rPr lang="en-US" sz="1700" b="1" kern="100">
                <a:effectLst/>
                <a:latin typeface="Cambria" panose="02040503050406030204" pitchFamily="18" charset="0"/>
                <a:ea typeface="SimSun" panose="02010600030101010101" pitchFamily="2" charset="-122"/>
                <a:cs typeface="Times New Roman" panose="02020603050405020304" pitchFamily="18" charset="0"/>
              </a:rPr>
            </a:br>
            <a:br>
              <a:rPr lang="en-US" sz="1700" b="1" kern="100">
                <a:effectLst/>
                <a:latin typeface="Cambria" panose="02040503050406030204" pitchFamily="18" charset="0"/>
                <a:ea typeface="SimSun" panose="02010600030101010101" pitchFamily="2" charset="-122"/>
                <a:cs typeface="Times New Roman" panose="02020603050405020304" pitchFamily="18" charset="0"/>
              </a:rPr>
            </a:br>
            <a:br>
              <a:rPr lang="en-US" sz="1700" b="1" kern="100">
                <a:effectLst/>
                <a:latin typeface="Cambria" panose="02040503050406030204" pitchFamily="18" charset="0"/>
                <a:ea typeface="SimSun" panose="02010600030101010101" pitchFamily="2" charset="-122"/>
                <a:cs typeface="Times New Roman" panose="02020603050405020304" pitchFamily="18" charset="0"/>
              </a:rPr>
            </a:br>
            <a:br>
              <a:rPr lang="en-US" sz="1700" b="1" kern="100">
                <a:effectLst/>
                <a:latin typeface="Cambria" panose="02040503050406030204" pitchFamily="18" charset="0"/>
                <a:ea typeface="SimSun" panose="02010600030101010101" pitchFamily="2" charset="-122"/>
                <a:cs typeface="Times New Roman" panose="02020603050405020304" pitchFamily="18" charset="0"/>
              </a:rPr>
            </a:br>
            <a:br>
              <a:rPr lang="en-US" sz="1700" b="1" kern="100">
                <a:effectLst/>
                <a:latin typeface="Cambria" panose="02040503050406030204" pitchFamily="18" charset="0"/>
                <a:ea typeface="SimSun" panose="02010600030101010101" pitchFamily="2" charset="-122"/>
                <a:cs typeface="Times New Roman" panose="02020603050405020304" pitchFamily="18" charset="0"/>
              </a:rPr>
            </a:br>
            <a:br>
              <a:rPr lang="en-US" sz="1700" b="1" kern="100">
                <a:effectLst/>
                <a:latin typeface="Cambria" panose="02040503050406030204" pitchFamily="18" charset="0"/>
                <a:ea typeface="SimSun" panose="02010600030101010101" pitchFamily="2" charset="-122"/>
                <a:cs typeface="Times New Roman" panose="02020603050405020304" pitchFamily="18" charset="0"/>
              </a:rPr>
            </a:br>
            <a:br>
              <a:rPr lang="en-US" sz="1700" b="1" kern="100">
                <a:effectLst/>
                <a:latin typeface="Cambria" panose="02040503050406030204" pitchFamily="18" charset="0"/>
                <a:ea typeface="SimSun" panose="02010600030101010101" pitchFamily="2" charset="-122"/>
                <a:cs typeface="Times New Roman" panose="02020603050405020304" pitchFamily="18" charset="0"/>
              </a:rPr>
            </a:br>
            <a:br>
              <a:rPr lang="en-US" sz="1700" b="1" kern="100">
                <a:effectLst/>
                <a:latin typeface="Cambria" panose="02040503050406030204" pitchFamily="18" charset="0"/>
                <a:ea typeface="SimSun" panose="02010600030101010101" pitchFamily="2" charset="-122"/>
                <a:cs typeface="Times New Roman" panose="02020603050405020304" pitchFamily="18" charset="0"/>
              </a:rPr>
            </a:br>
            <a:br>
              <a:rPr lang="en-US" sz="1700" b="1" kern="100">
                <a:effectLst/>
                <a:latin typeface="Cambria" panose="02040503050406030204" pitchFamily="18" charset="0"/>
                <a:ea typeface="SimSun" panose="02010600030101010101" pitchFamily="2" charset="-122"/>
                <a:cs typeface="Times New Roman" panose="02020603050405020304" pitchFamily="18" charset="0"/>
              </a:rPr>
            </a:br>
            <a:br>
              <a:rPr lang="en-US" sz="1700" b="1" kern="100">
                <a:effectLst/>
                <a:latin typeface="Cambria" panose="02040503050406030204" pitchFamily="18" charset="0"/>
                <a:ea typeface="SimSun" panose="02010600030101010101" pitchFamily="2" charset="-122"/>
                <a:cs typeface="Times New Roman" panose="02020603050405020304" pitchFamily="18" charset="0"/>
              </a:rPr>
            </a:br>
            <a:br>
              <a:rPr lang="en-US" sz="1700" b="1" kern="100">
                <a:effectLst/>
                <a:latin typeface="Cambria" panose="02040503050406030204" pitchFamily="18" charset="0"/>
                <a:ea typeface="SimSun" panose="02010600030101010101" pitchFamily="2" charset="-122"/>
                <a:cs typeface="Times New Roman" panose="02020603050405020304" pitchFamily="18" charset="0"/>
              </a:rPr>
            </a:br>
            <a:br>
              <a:rPr lang="en-US" sz="1700" b="1" kern="100">
                <a:effectLst/>
                <a:latin typeface="Cambria" panose="02040503050406030204" pitchFamily="18" charset="0"/>
                <a:ea typeface="SimSun" panose="02010600030101010101" pitchFamily="2" charset="-122"/>
                <a:cs typeface="Times New Roman" panose="02020603050405020304" pitchFamily="18" charset="0"/>
              </a:rPr>
            </a:br>
            <a:br>
              <a:rPr lang="en-US" sz="1700" b="1" kern="100">
                <a:effectLst/>
                <a:latin typeface="Cambria" panose="02040503050406030204" pitchFamily="18" charset="0"/>
                <a:ea typeface="SimSun" panose="02010600030101010101" pitchFamily="2" charset="-122"/>
                <a:cs typeface="Times New Roman" panose="02020603050405020304" pitchFamily="18" charset="0"/>
              </a:rPr>
            </a:br>
            <a:br>
              <a:rPr lang="en-US" sz="1700" b="1" kern="100">
                <a:effectLst/>
                <a:latin typeface="Cambria" panose="02040503050406030204" pitchFamily="18" charset="0"/>
                <a:ea typeface="SimSun" panose="02010600030101010101" pitchFamily="2" charset="-122"/>
                <a:cs typeface="Times New Roman" panose="02020603050405020304" pitchFamily="18" charset="0"/>
              </a:rPr>
            </a:br>
            <a:br>
              <a:rPr lang="en-US" sz="1700" b="1" kern="100">
                <a:effectLst/>
                <a:latin typeface="Cambria" panose="02040503050406030204" pitchFamily="18" charset="0"/>
                <a:ea typeface="SimSun" panose="02010600030101010101" pitchFamily="2" charset="-122"/>
                <a:cs typeface="Times New Roman" panose="02020603050405020304" pitchFamily="18" charset="0"/>
              </a:rPr>
            </a:br>
            <a:r>
              <a:rPr lang="en-US" sz="1700" b="1" kern="100">
                <a:effectLst/>
                <a:latin typeface="Cambria" panose="02040503050406030204" pitchFamily="18" charset="0"/>
                <a:ea typeface="SimSun" panose="02010600030101010101" pitchFamily="2" charset="-122"/>
                <a:cs typeface="Times New Roman" panose="02020603050405020304" pitchFamily="18" charset="0"/>
              </a:rPr>
              <a:t>BUSINESS-TO-BUSINESS MARKETING</a:t>
            </a:r>
            <a:br>
              <a:rPr lang="en-US" sz="1700" b="1" kern="100">
                <a:effectLst/>
                <a:latin typeface="Cambria" panose="02040503050406030204" pitchFamily="18" charset="0"/>
                <a:ea typeface="SimSun" panose="02010600030101010101" pitchFamily="2" charset="-122"/>
                <a:cs typeface="Times New Roman" panose="02020603050405020304" pitchFamily="18" charset="0"/>
              </a:rPr>
            </a:br>
            <a:br>
              <a:rPr lang="en-US" sz="1700" b="1" kern="100">
                <a:effectLst/>
                <a:latin typeface="Cambria" panose="02040503050406030204" pitchFamily="18" charset="0"/>
                <a:ea typeface="SimSun" panose="02010600030101010101" pitchFamily="2" charset="-122"/>
                <a:cs typeface="Times New Roman" panose="02020603050405020304" pitchFamily="18" charset="0"/>
              </a:rPr>
            </a:br>
            <a:br>
              <a:rPr lang="en-US" sz="1700" b="1" kern="100">
                <a:effectLst/>
                <a:latin typeface="Cambria" panose="02040503050406030204" pitchFamily="18" charset="0"/>
                <a:ea typeface="SimSun" panose="02010600030101010101" pitchFamily="2" charset="-122"/>
                <a:cs typeface="Times New Roman" panose="02020603050405020304" pitchFamily="18" charset="0"/>
              </a:rPr>
            </a:br>
            <a:r>
              <a:rPr lang="en-US" sz="1700" b="1" kern="100">
                <a:effectLst/>
                <a:latin typeface="Cambria" panose="02040503050406030204" pitchFamily="18" charset="0"/>
                <a:ea typeface="SimSun" panose="02010600030101010101" pitchFamily="2" charset="-122"/>
                <a:cs typeface="Times New Roman" panose="02020603050405020304" pitchFamily="18" charset="0"/>
              </a:rPr>
              <a:t>WEEK 4</a:t>
            </a:r>
            <a:br>
              <a:rPr lang="en-US" sz="1700" b="1" kern="100">
                <a:effectLst/>
                <a:latin typeface="Cambria" panose="02040503050406030204" pitchFamily="18" charset="0"/>
                <a:ea typeface="SimSun" panose="02010600030101010101" pitchFamily="2" charset="-122"/>
                <a:cs typeface="Times New Roman" panose="02020603050405020304" pitchFamily="18" charset="0"/>
              </a:rPr>
            </a:br>
            <a:r>
              <a:rPr lang="en-US" sz="1700" b="1" kern="100">
                <a:effectLst/>
                <a:latin typeface="Cambria" panose="02040503050406030204" pitchFamily="18" charset="0"/>
                <a:ea typeface="SimSun" panose="02010600030101010101" pitchFamily="2" charset="-122"/>
                <a:cs typeface="Times New Roman" panose="02020603050405020304" pitchFamily="18" charset="0"/>
              </a:rPr>
              <a:t>BUSINESS MARKETS SEGMENTATION </a:t>
            </a:r>
            <a:br>
              <a:rPr lang="en-US" sz="1700" b="1" kern="100">
                <a:effectLst/>
                <a:latin typeface="Cambria" panose="02040503050406030204" pitchFamily="18" charset="0"/>
                <a:ea typeface="SimSun" panose="02010600030101010101" pitchFamily="2" charset="-122"/>
                <a:cs typeface="Times New Roman" panose="02020603050405020304" pitchFamily="18" charset="0"/>
              </a:rPr>
            </a:br>
            <a:br>
              <a:rPr lang="en-US" sz="1700" b="1" kern="100">
                <a:effectLst/>
                <a:latin typeface="Cambria" panose="02040503050406030204" pitchFamily="18" charset="0"/>
                <a:ea typeface="SimSun" panose="02010600030101010101" pitchFamily="2" charset="-122"/>
                <a:cs typeface="Times New Roman" panose="02020603050405020304" pitchFamily="18" charset="0"/>
              </a:rPr>
            </a:br>
            <a:endParaRPr lang="en-US" sz="1700"/>
          </a:p>
        </p:txBody>
      </p:sp>
      <p:sp>
        <p:nvSpPr>
          <p:cNvPr id="3" name="Subtitle 2">
            <a:extLst>
              <a:ext uri="{FF2B5EF4-FFF2-40B4-BE49-F238E27FC236}">
                <a16:creationId xmlns:a16="http://schemas.microsoft.com/office/drawing/2014/main" id="{661E0E97-E9B8-CAA7-3DDB-F2BE6F77F210}"/>
              </a:ext>
            </a:extLst>
          </p:cNvPr>
          <p:cNvSpPr>
            <a:spLocks noGrp="1"/>
          </p:cNvSpPr>
          <p:nvPr>
            <p:ph type="subTitle" idx="1"/>
          </p:nvPr>
        </p:nvSpPr>
        <p:spPr>
          <a:xfrm>
            <a:off x="4654296" y="4636008"/>
            <a:ext cx="6894576" cy="1572768"/>
          </a:xfrm>
        </p:spPr>
        <p:txBody>
          <a:bodyPr>
            <a:normAutofit/>
          </a:bodyPr>
          <a:lstStyle/>
          <a:p>
            <a:pPr algn="l"/>
            <a:r>
              <a:rPr lang="en-US"/>
              <a:t>DR KAMAU JOHN NJAU</a:t>
            </a:r>
            <a:br>
              <a:rPr lang="en-US"/>
            </a:br>
            <a:endParaRPr lang="en-US"/>
          </a:p>
          <a:p>
            <a:pPr algn="l"/>
            <a:r>
              <a:rPr lang="en-US"/>
              <a:t>SPRING 2023</a:t>
            </a:r>
          </a:p>
        </p:txBody>
      </p:sp>
      <p:pic>
        <p:nvPicPr>
          <p:cNvPr id="5" name="Picture 4">
            <a:extLst>
              <a:ext uri="{FF2B5EF4-FFF2-40B4-BE49-F238E27FC236}">
                <a16:creationId xmlns:a16="http://schemas.microsoft.com/office/drawing/2014/main" id="{83625999-5EED-E55D-CF9D-A7A4EAEC4914}"/>
              </a:ext>
            </a:extLst>
          </p:cNvPr>
          <p:cNvPicPr>
            <a:picLocks noChangeAspect="1"/>
          </p:cNvPicPr>
          <p:nvPr/>
        </p:nvPicPr>
        <p:blipFill rotWithShape="1">
          <a:blip r:embed="rId2"/>
          <a:srcRect l="59038" r="1544" b="-1"/>
          <a:stretch/>
        </p:blipFill>
        <p:spPr>
          <a:xfrm>
            <a:off x="20" y="10"/>
            <a:ext cx="4049786" cy="6857990"/>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17" name="sketchy line">
            <a:extLst>
              <a:ext uri="{FF2B5EF4-FFF2-40B4-BE49-F238E27FC236}">
                <a16:creationId xmlns:a16="http://schemas.microsoft.com/office/drawing/2014/main" id="{82580482-BA80-420A-8A05-C58E97F2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4409267"/>
            <a:ext cx="4242816" cy="18288"/>
          </a:xfrm>
          <a:custGeom>
            <a:avLst/>
            <a:gdLst>
              <a:gd name="connsiteX0" fmla="*/ 0 w 4242816"/>
              <a:gd name="connsiteY0" fmla="*/ 0 h 18288"/>
              <a:gd name="connsiteX1" fmla="*/ 690973 w 4242816"/>
              <a:gd name="connsiteY1" fmla="*/ 0 h 18288"/>
              <a:gd name="connsiteX2" fmla="*/ 1212233 w 4242816"/>
              <a:gd name="connsiteY2" fmla="*/ 0 h 18288"/>
              <a:gd name="connsiteX3" fmla="*/ 1860778 w 4242816"/>
              <a:gd name="connsiteY3" fmla="*/ 0 h 18288"/>
              <a:gd name="connsiteX4" fmla="*/ 2424466 w 4242816"/>
              <a:gd name="connsiteY4" fmla="*/ 0 h 18288"/>
              <a:gd name="connsiteX5" fmla="*/ 3115439 w 4242816"/>
              <a:gd name="connsiteY5" fmla="*/ 0 h 18288"/>
              <a:gd name="connsiteX6" fmla="*/ 3636699 w 4242816"/>
              <a:gd name="connsiteY6" fmla="*/ 0 h 18288"/>
              <a:gd name="connsiteX7" fmla="*/ 4242816 w 4242816"/>
              <a:gd name="connsiteY7" fmla="*/ 0 h 18288"/>
              <a:gd name="connsiteX8" fmla="*/ 4242816 w 4242816"/>
              <a:gd name="connsiteY8" fmla="*/ 18288 h 18288"/>
              <a:gd name="connsiteX9" fmla="*/ 3636699 w 4242816"/>
              <a:gd name="connsiteY9" fmla="*/ 18288 h 18288"/>
              <a:gd name="connsiteX10" fmla="*/ 3030583 w 4242816"/>
              <a:gd name="connsiteY10" fmla="*/ 18288 h 18288"/>
              <a:gd name="connsiteX11" fmla="*/ 2466894 w 4242816"/>
              <a:gd name="connsiteY11" fmla="*/ 18288 h 18288"/>
              <a:gd name="connsiteX12" fmla="*/ 1988062 w 4242816"/>
              <a:gd name="connsiteY12" fmla="*/ 18288 h 18288"/>
              <a:gd name="connsiteX13" fmla="*/ 1466802 w 4242816"/>
              <a:gd name="connsiteY13" fmla="*/ 18288 h 18288"/>
              <a:gd name="connsiteX14" fmla="*/ 860686 w 4242816"/>
              <a:gd name="connsiteY14" fmla="*/ 18288 h 18288"/>
              <a:gd name="connsiteX15" fmla="*/ 0 w 4242816"/>
              <a:gd name="connsiteY15" fmla="*/ 18288 h 18288"/>
              <a:gd name="connsiteX16" fmla="*/ 0 w 4242816"/>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2816" h="18288" fill="none" extrusionOk="0">
                <a:moveTo>
                  <a:pt x="0" y="0"/>
                </a:moveTo>
                <a:cubicBezTo>
                  <a:pt x="249934" y="1471"/>
                  <a:pt x="379877" y="-29444"/>
                  <a:pt x="690973" y="0"/>
                </a:cubicBezTo>
                <a:cubicBezTo>
                  <a:pt x="1002069" y="29444"/>
                  <a:pt x="1021583" y="17501"/>
                  <a:pt x="1212233" y="0"/>
                </a:cubicBezTo>
                <a:cubicBezTo>
                  <a:pt x="1402883" y="-17501"/>
                  <a:pt x="1678760" y="5386"/>
                  <a:pt x="1860778" y="0"/>
                </a:cubicBezTo>
                <a:cubicBezTo>
                  <a:pt x="2042796" y="-5386"/>
                  <a:pt x="2245608" y="-22401"/>
                  <a:pt x="2424466" y="0"/>
                </a:cubicBezTo>
                <a:cubicBezTo>
                  <a:pt x="2603324" y="22401"/>
                  <a:pt x="2890020" y="33806"/>
                  <a:pt x="3115439" y="0"/>
                </a:cubicBezTo>
                <a:cubicBezTo>
                  <a:pt x="3340858" y="-33806"/>
                  <a:pt x="3428300" y="18628"/>
                  <a:pt x="3636699" y="0"/>
                </a:cubicBezTo>
                <a:cubicBezTo>
                  <a:pt x="3845098" y="-18628"/>
                  <a:pt x="4108824" y="5541"/>
                  <a:pt x="4242816" y="0"/>
                </a:cubicBezTo>
                <a:cubicBezTo>
                  <a:pt x="4242066" y="4160"/>
                  <a:pt x="4243125" y="10356"/>
                  <a:pt x="4242816" y="18288"/>
                </a:cubicBezTo>
                <a:cubicBezTo>
                  <a:pt x="4113424" y="32735"/>
                  <a:pt x="3768327" y="47567"/>
                  <a:pt x="3636699" y="18288"/>
                </a:cubicBezTo>
                <a:cubicBezTo>
                  <a:pt x="3505071" y="-10991"/>
                  <a:pt x="3294208" y="-4990"/>
                  <a:pt x="3030583" y="18288"/>
                </a:cubicBezTo>
                <a:cubicBezTo>
                  <a:pt x="2766958" y="41566"/>
                  <a:pt x="2649277" y="20974"/>
                  <a:pt x="2466894" y="18288"/>
                </a:cubicBezTo>
                <a:cubicBezTo>
                  <a:pt x="2284511" y="15602"/>
                  <a:pt x="2151277" y="1154"/>
                  <a:pt x="1988062" y="18288"/>
                </a:cubicBezTo>
                <a:cubicBezTo>
                  <a:pt x="1824847" y="35422"/>
                  <a:pt x="1691359" y="9265"/>
                  <a:pt x="1466802" y="18288"/>
                </a:cubicBezTo>
                <a:cubicBezTo>
                  <a:pt x="1242245" y="27311"/>
                  <a:pt x="1006161" y="36605"/>
                  <a:pt x="860686" y="18288"/>
                </a:cubicBezTo>
                <a:cubicBezTo>
                  <a:pt x="715211" y="-29"/>
                  <a:pt x="242774" y="46538"/>
                  <a:pt x="0" y="18288"/>
                </a:cubicBezTo>
                <a:cubicBezTo>
                  <a:pt x="-146" y="11482"/>
                  <a:pt x="-422" y="5192"/>
                  <a:pt x="0" y="0"/>
                </a:cubicBezTo>
                <a:close/>
              </a:path>
              <a:path w="4242816" h="18288" stroke="0" extrusionOk="0">
                <a:moveTo>
                  <a:pt x="0" y="0"/>
                </a:moveTo>
                <a:cubicBezTo>
                  <a:pt x="259751" y="-14018"/>
                  <a:pt x="356632" y="-15007"/>
                  <a:pt x="521260" y="0"/>
                </a:cubicBezTo>
                <a:cubicBezTo>
                  <a:pt x="685888" y="15007"/>
                  <a:pt x="885786" y="5167"/>
                  <a:pt x="1212233" y="0"/>
                </a:cubicBezTo>
                <a:cubicBezTo>
                  <a:pt x="1538680" y="-5167"/>
                  <a:pt x="1458849" y="7951"/>
                  <a:pt x="1691065" y="0"/>
                </a:cubicBezTo>
                <a:cubicBezTo>
                  <a:pt x="1923281" y="-7951"/>
                  <a:pt x="1985780" y="-16303"/>
                  <a:pt x="2169897" y="0"/>
                </a:cubicBezTo>
                <a:cubicBezTo>
                  <a:pt x="2354014" y="16303"/>
                  <a:pt x="2633054" y="-2739"/>
                  <a:pt x="2776014" y="0"/>
                </a:cubicBezTo>
                <a:cubicBezTo>
                  <a:pt x="2918974" y="2739"/>
                  <a:pt x="3112688" y="-15682"/>
                  <a:pt x="3339702" y="0"/>
                </a:cubicBezTo>
                <a:cubicBezTo>
                  <a:pt x="3566716" y="15682"/>
                  <a:pt x="4015278" y="-28467"/>
                  <a:pt x="4242816" y="0"/>
                </a:cubicBezTo>
                <a:cubicBezTo>
                  <a:pt x="4243501" y="7633"/>
                  <a:pt x="4242294" y="10002"/>
                  <a:pt x="4242816" y="18288"/>
                </a:cubicBezTo>
                <a:cubicBezTo>
                  <a:pt x="3924964" y="16283"/>
                  <a:pt x="3746362" y="-1805"/>
                  <a:pt x="3551843" y="18288"/>
                </a:cubicBezTo>
                <a:cubicBezTo>
                  <a:pt x="3357324" y="38381"/>
                  <a:pt x="3126422" y="47156"/>
                  <a:pt x="2860870" y="18288"/>
                </a:cubicBezTo>
                <a:cubicBezTo>
                  <a:pt x="2595318" y="-10580"/>
                  <a:pt x="2572437" y="11441"/>
                  <a:pt x="2297182" y="18288"/>
                </a:cubicBezTo>
                <a:cubicBezTo>
                  <a:pt x="2021927" y="25135"/>
                  <a:pt x="1916908" y="33601"/>
                  <a:pt x="1733493" y="18288"/>
                </a:cubicBezTo>
                <a:cubicBezTo>
                  <a:pt x="1550078" y="2975"/>
                  <a:pt x="1412440" y="27896"/>
                  <a:pt x="1212233" y="18288"/>
                </a:cubicBezTo>
                <a:cubicBezTo>
                  <a:pt x="1012026" y="8680"/>
                  <a:pt x="914386" y="13859"/>
                  <a:pt x="648545" y="18288"/>
                </a:cubicBezTo>
                <a:cubicBezTo>
                  <a:pt x="382704" y="22717"/>
                  <a:pt x="233522" y="39342"/>
                  <a:pt x="0" y="18288"/>
                </a:cubicBezTo>
                <a:cubicBezTo>
                  <a:pt x="-772" y="13661"/>
                  <a:pt x="-839" y="849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734494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B32938-3F8B-AADC-4423-52A9F2689CFB}"/>
              </a:ext>
            </a:extLst>
          </p:cNvPr>
          <p:cNvSpPr>
            <a:spLocks noGrp="1"/>
          </p:cNvSpPr>
          <p:nvPr>
            <p:ph type="title"/>
          </p:nvPr>
        </p:nvSpPr>
        <p:spPr>
          <a:xfrm>
            <a:off x="5297762" y="329184"/>
            <a:ext cx="6251110" cy="1783080"/>
          </a:xfrm>
        </p:spPr>
        <p:txBody>
          <a:bodyPr anchor="b">
            <a:normAutofit/>
          </a:bodyPr>
          <a:lstStyle/>
          <a:p>
            <a:r>
              <a:rPr lang="en-US" sz="5400"/>
              <a:t>Welcome!</a:t>
            </a:r>
          </a:p>
        </p:txBody>
      </p:sp>
      <p:pic>
        <p:nvPicPr>
          <p:cNvPr id="5" name="Picture 4" descr="Many question marks on black background">
            <a:extLst>
              <a:ext uri="{FF2B5EF4-FFF2-40B4-BE49-F238E27FC236}">
                <a16:creationId xmlns:a16="http://schemas.microsoft.com/office/drawing/2014/main" id="{470E3F5B-50EE-9644-4CFB-69557427182A}"/>
              </a:ext>
            </a:extLst>
          </p:cNvPr>
          <p:cNvPicPr>
            <a:picLocks noChangeAspect="1"/>
          </p:cNvPicPr>
          <p:nvPr/>
        </p:nvPicPr>
        <p:blipFill rotWithShape="1">
          <a:blip r:embed="rId2"/>
          <a:srcRect l="58573" r="2" b="2"/>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55F4590-E0A4-A344-7758-16D1DEDCA623}"/>
              </a:ext>
            </a:extLst>
          </p:cNvPr>
          <p:cNvSpPr>
            <a:spLocks noGrp="1"/>
          </p:cNvSpPr>
          <p:nvPr>
            <p:ph idx="1"/>
          </p:nvPr>
        </p:nvSpPr>
        <p:spPr>
          <a:xfrm>
            <a:off x="5297762" y="2706624"/>
            <a:ext cx="6251110" cy="3483864"/>
          </a:xfrm>
        </p:spPr>
        <p:txBody>
          <a:bodyPr>
            <a:normAutofit/>
          </a:bodyPr>
          <a:lstStyle/>
          <a:p>
            <a:r>
              <a:rPr lang="en-US" sz="2200" dirty="0"/>
              <a:t>Welcome to week four lecture! </a:t>
            </a:r>
          </a:p>
          <a:p>
            <a:r>
              <a:rPr lang="en-US" sz="2200" dirty="0"/>
              <a:t>It is my great pleasure to have you in this session.</a:t>
            </a:r>
          </a:p>
          <a:p>
            <a:r>
              <a:rPr lang="en-US" sz="2200" dirty="0"/>
              <a:t>It is my sincere hope that you are increasing in the knowledge of business marketing</a:t>
            </a:r>
          </a:p>
          <a:p>
            <a:r>
              <a:rPr lang="en-US" sz="2200" dirty="0"/>
              <a:t>Ability to see the difference between business and consumer markets remains significant </a:t>
            </a:r>
          </a:p>
          <a:p>
            <a:r>
              <a:rPr lang="en-US" sz="2200" dirty="0"/>
              <a:t>This lesson will continue to build insight into business marketing strategy around segmentation </a:t>
            </a:r>
          </a:p>
        </p:txBody>
      </p:sp>
    </p:spTree>
    <p:extLst>
      <p:ext uri="{BB962C8B-B14F-4D97-AF65-F5344CB8AC3E}">
        <p14:creationId xmlns:p14="http://schemas.microsoft.com/office/powerpoint/2010/main" val="12685635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5846E1-BEC9-51CB-F57E-2DA2EC9841A3}"/>
              </a:ext>
            </a:extLst>
          </p:cNvPr>
          <p:cNvSpPr>
            <a:spLocks noGrp="1"/>
          </p:cNvSpPr>
          <p:nvPr>
            <p:ph type="title"/>
          </p:nvPr>
        </p:nvSpPr>
        <p:spPr>
          <a:xfrm>
            <a:off x="4572001" y="601744"/>
            <a:ext cx="6781800" cy="1338696"/>
          </a:xfrm>
        </p:spPr>
        <p:txBody>
          <a:bodyPr>
            <a:normAutofit/>
          </a:bodyPr>
          <a:lstStyle/>
          <a:p>
            <a:r>
              <a:rPr lang="en-US" dirty="0"/>
              <a:t>Introduction </a:t>
            </a:r>
          </a:p>
        </p:txBody>
      </p:sp>
      <p:pic>
        <p:nvPicPr>
          <p:cNvPr id="5" name="Picture 4" descr="Colourful charts and graphs">
            <a:extLst>
              <a:ext uri="{FF2B5EF4-FFF2-40B4-BE49-F238E27FC236}">
                <a16:creationId xmlns:a16="http://schemas.microsoft.com/office/drawing/2014/main" id="{EDF79705-C608-2C9C-E471-A7934EB53254}"/>
              </a:ext>
            </a:extLst>
          </p:cNvPr>
          <p:cNvPicPr>
            <a:picLocks noChangeAspect="1"/>
          </p:cNvPicPr>
          <p:nvPr/>
        </p:nvPicPr>
        <p:blipFill rotWithShape="1">
          <a:blip r:embed="rId2"/>
          <a:srcRect l="33778" r="29676" b="-1"/>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32A946F5-C8D3-34C0-5A73-CDEBF0B920DD}"/>
              </a:ext>
            </a:extLst>
          </p:cNvPr>
          <p:cNvSpPr>
            <a:spLocks noGrp="1"/>
          </p:cNvSpPr>
          <p:nvPr>
            <p:ph idx="1"/>
          </p:nvPr>
        </p:nvSpPr>
        <p:spPr>
          <a:xfrm>
            <a:off x="4572001" y="2201958"/>
            <a:ext cx="6781800" cy="3900730"/>
          </a:xfrm>
        </p:spPr>
        <p:txBody>
          <a:bodyPr anchor="t">
            <a:normAutofit/>
          </a:bodyPr>
          <a:lstStyle/>
          <a:p>
            <a:r>
              <a:rPr lang="en-US" sz="2000"/>
              <a:t>This week we examine how the business marketer subdivides the market</a:t>
            </a:r>
          </a:p>
          <a:p>
            <a:r>
              <a:rPr lang="en-US" sz="2000"/>
              <a:t>Secondly, we review how he chooses the segment to serve</a:t>
            </a:r>
          </a:p>
          <a:p>
            <a:r>
              <a:rPr lang="en-US" sz="2000"/>
              <a:t>Thirdly we examine how he positions himself in that segment.</a:t>
            </a:r>
          </a:p>
          <a:p>
            <a:r>
              <a:rPr lang="en-US" sz="2000"/>
              <a:t>The essence of market segmentation is the understanding that you cannot please everyone. </a:t>
            </a:r>
          </a:p>
          <a:p>
            <a:r>
              <a:rPr lang="en-US" sz="2000"/>
              <a:t>The marketer must choose segments where he has competitive advantage and resources to serve it effectively </a:t>
            </a:r>
          </a:p>
          <a:p>
            <a:r>
              <a:rPr lang="en-US" sz="2000"/>
              <a:t> This is the background of this lesson </a:t>
            </a:r>
          </a:p>
          <a:p>
            <a:endParaRPr lang="en-US" sz="2000"/>
          </a:p>
        </p:txBody>
      </p:sp>
    </p:spTree>
    <p:extLst>
      <p:ext uri="{BB962C8B-B14F-4D97-AF65-F5344CB8AC3E}">
        <p14:creationId xmlns:p14="http://schemas.microsoft.com/office/powerpoint/2010/main" val="37566763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6F6897-307A-136B-1E17-1E985CEA5C3D}"/>
              </a:ext>
            </a:extLst>
          </p:cNvPr>
          <p:cNvSpPr>
            <a:spLocks noGrp="1"/>
          </p:cNvSpPr>
          <p:nvPr>
            <p:ph type="title"/>
          </p:nvPr>
        </p:nvSpPr>
        <p:spPr>
          <a:xfrm>
            <a:off x="6513788" y="365125"/>
            <a:ext cx="4840010" cy="1807305"/>
          </a:xfrm>
        </p:spPr>
        <p:txBody>
          <a:bodyPr>
            <a:normAutofit/>
          </a:bodyPr>
          <a:lstStyle/>
          <a:p>
            <a:r>
              <a:rPr lang="en-US"/>
              <a:t>Intended Learning Outcomes</a:t>
            </a:r>
            <a:endParaRPr lang="en-US" dirty="0"/>
          </a:p>
        </p:txBody>
      </p:sp>
      <p:pic>
        <p:nvPicPr>
          <p:cNvPr id="5" name="Picture 4" descr="Desk with productivity items">
            <a:extLst>
              <a:ext uri="{FF2B5EF4-FFF2-40B4-BE49-F238E27FC236}">
                <a16:creationId xmlns:a16="http://schemas.microsoft.com/office/drawing/2014/main" id="{E26F38F4-361D-4009-5F2D-AA6E911580F2}"/>
              </a:ext>
            </a:extLst>
          </p:cNvPr>
          <p:cNvPicPr>
            <a:picLocks noChangeAspect="1"/>
          </p:cNvPicPr>
          <p:nvPr/>
        </p:nvPicPr>
        <p:blipFill rotWithShape="1">
          <a:blip r:embed="rId2"/>
          <a:srcRect l="27858" r="12608" b="-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1B7FCF88-B798-E3AC-43AE-51DB16B6D5BA}"/>
              </a:ext>
            </a:extLst>
          </p:cNvPr>
          <p:cNvSpPr>
            <a:spLocks noGrp="1"/>
          </p:cNvSpPr>
          <p:nvPr>
            <p:ph idx="1"/>
          </p:nvPr>
        </p:nvSpPr>
        <p:spPr>
          <a:xfrm>
            <a:off x="6513788" y="2333297"/>
            <a:ext cx="4840010" cy="3843666"/>
          </a:xfrm>
        </p:spPr>
        <p:txBody>
          <a:bodyPr>
            <a:normAutofit/>
          </a:bodyPr>
          <a:lstStyle/>
          <a:p>
            <a:pPr marL="0" indent="0">
              <a:buNone/>
            </a:pPr>
            <a:r>
              <a:rPr lang="en-US" sz="1900" dirty="0"/>
              <a:t>At the end of this lecture, you will be able to:</a:t>
            </a:r>
          </a:p>
          <a:p>
            <a:r>
              <a:rPr lang="en-US" sz="1900" dirty="0"/>
              <a:t>Define business market segmentation explain the need for it.</a:t>
            </a:r>
          </a:p>
          <a:p>
            <a:r>
              <a:rPr lang="en-US" sz="1900" dirty="0"/>
              <a:t>Compare consumer and business market segmentation.</a:t>
            </a:r>
          </a:p>
          <a:p>
            <a:r>
              <a:rPr lang="en-US" sz="1900" dirty="0"/>
              <a:t>Evaluate basis for business market segmentation.</a:t>
            </a:r>
          </a:p>
          <a:p>
            <a:r>
              <a:rPr lang="en-US" sz="1900" dirty="0"/>
              <a:t>Discuss targeting strategies employed by business marketer. </a:t>
            </a:r>
          </a:p>
          <a:p>
            <a:r>
              <a:rPr lang="en-US" sz="1900" dirty="0"/>
              <a:t>Examine positioning strategies used by business marketer.</a:t>
            </a:r>
          </a:p>
          <a:p>
            <a:endParaRPr lang="en-US" sz="1900" dirty="0"/>
          </a:p>
        </p:txBody>
      </p:sp>
    </p:spTree>
    <p:extLst>
      <p:ext uri="{BB962C8B-B14F-4D97-AF65-F5344CB8AC3E}">
        <p14:creationId xmlns:p14="http://schemas.microsoft.com/office/powerpoint/2010/main" val="7139583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1517A7-166C-BBFB-FFCC-D7C505B30BA6}"/>
              </a:ext>
            </a:extLst>
          </p:cNvPr>
          <p:cNvSpPr>
            <a:spLocks noGrp="1"/>
          </p:cNvSpPr>
          <p:nvPr>
            <p:ph type="title"/>
          </p:nvPr>
        </p:nvSpPr>
        <p:spPr>
          <a:xfrm>
            <a:off x="5297762" y="329184"/>
            <a:ext cx="6251110" cy="1783080"/>
          </a:xfrm>
        </p:spPr>
        <p:txBody>
          <a:bodyPr anchor="b">
            <a:normAutofit/>
          </a:bodyPr>
          <a:lstStyle/>
          <a:p>
            <a:br>
              <a:rPr lang="en-US" sz="3000"/>
            </a:br>
            <a:r>
              <a:rPr lang="en-US" sz="3000"/>
              <a:t>Definition and importance of business markets segmentation</a:t>
            </a:r>
            <a:br>
              <a:rPr lang="en-US" sz="3000"/>
            </a:br>
            <a:endParaRPr lang="en-US" sz="3000"/>
          </a:p>
        </p:txBody>
      </p:sp>
      <p:pic>
        <p:nvPicPr>
          <p:cNvPr id="5" name="Picture 4" descr="Puzzle pieces">
            <a:extLst>
              <a:ext uri="{FF2B5EF4-FFF2-40B4-BE49-F238E27FC236}">
                <a16:creationId xmlns:a16="http://schemas.microsoft.com/office/drawing/2014/main" id="{9A995658-9127-6B19-DD71-75A6C7C11C33}"/>
              </a:ext>
            </a:extLst>
          </p:cNvPr>
          <p:cNvPicPr>
            <a:picLocks noChangeAspect="1"/>
          </p:cNvPicPr>
          <p:nvPr/>
        </p:nvPicPr>
        <p:blipFill rotWithShape="1">
          <a:blip r:embed="rId2"/>
          <a:srcRect l="31228" r="2361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5"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86C0E86-9F8C-0761-02E3-64AEFC5C5344}"/>
              </a:ext>
            </a:extLst>
          </p:cNvPr>
          <p:cNvSpPr>
            <a:spLocks noGrp="1"/>
          </p:cNvSpPr>
          <p:nvPr>
            <p:ph idx="1"/>
          </p:nvPr>
        </p:nvSpPr>
        <p:spPr>
          <a:xfrm>
            <a:off x="5297762" y="2706624"/>
            <a:ext cx="6251110" cy="3483864"/>
          </a:xfrm>
        </p:spPr>
        <p:txBody>
          <a:bodyPr>
            <a:normAutofit/>
          </a:bodyPr>
          <a:lstStyle/>
          <a:p>
            <a:r>
              <a:rPr lang="en-US" sz="1700" dirty="0"/>
              <a:t>It is difficult for any firm to please all customers. </a:t>
            </a:r>
          </a:p>
          <a:p>
            <a:r>
              <a:rPr lang="en-US" sz="1700" dirty="0"/>
              <a:t>The firm must choose the most rewarding customers, offer them set of unique benefits all of which gives it a competitive advantage. </a:t>
            </a:r>
          </a:p>
          <a:p>
            <a:r>
              <a:rPr lang="en-US" sz="1700" dirty="0"/>
              <a:t>Business market segmentation is about identifying and targeting customer groups through their needs and wants, as well as determining which customers and needs will be addressed and with what manner and intensity (Freytag &amp; Clarke, 2001). </a:t>
            </a:r>
          </a:p>
          <a:p>
            <a:r>
              <a:rPr lang="en-US" sz="1700" dirty="0"/>
              <a:t>It is the process of dividing the business market into smaller groups that the business marketer can serve efficiently and effectively. </a:t>
            </a:r>
          </a:p>
        </p:txBody>
      </p:sp>
    </p:spTree>
    <p:extLst>
      <p:ext uri="{BB962C8B-B14F-4D97-AF65-F5344CB8AC3E}">
        <p14:creationId xmlns:p14="http://schemas.microsoft.com/office/powerpoint/2010/main" val="9306070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2E36CDE-CFE2-8745-BB8B-85AFC6D5FC01}"/>
              </a:ext>
            </a:extLst>
          </p:cNvPr>
          <p:cNvSpPr>
            <a:spLocks noGrp="1"/>
          </p:cNvSpPr>
          <p:nvPr>
            <p:ph type="title"/>
          </p:nvPr>
        </p:nvSpPr>
        <p:spPr>
          <a:xfrm>
            <a:off x="841248" y="548640"/>
            <a:ext cx="3600860" cy="5431536"/>
          </a:xfrm>
        </p:spPr>
        <p:txBody>
          <a:bodyPr>
            <a:normAutofit/>
          </a:bodyPr>
          <a:lstStyle/>
          <a:p>
            <a:r>
              <a:rPr lang="en-US" sz="4600"/>
              <a:t>Importance of business markets segmentation</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2033DC4-BC12-6601-5332-D6EAA40B3A57}"/>
              </a:ext>
            </a:extLst>
          </p:cNvPr>
          <p:cNvSpPr>
            <a:spLocks noGrp="1"/>
          </p:cNvSpPr>
          <p:nvPr>
            <p:ph idx="1"/>
          </p:nvPr>
        </p:nvSpPr>
        <p:spPr>
          <a:xfrm>
            <a:off x="5126418" y="552091"/>
            <a:ext cx="6224335" cy="5431536"/>
          </a:xfrm>
        </p:spPr>
        <p:txBody>
          <a:bodyPr anchor="ctr">
            <a:normAutofit/>
          </a:bodyPr>
          <a:lstStyle/>
          <a:p>
            <a:r>
              <a:rPr lang="en-US" sz="2200"/>
              <a:t>Segmentation enables the business marketer to develop specific marketing strategies for one or several identified segments. </a:t>
            </a:r>
          </a:p>
          <a:p>
            <a:r>
              <a:rPr lang="en-US" sz="2200"/>
              <a:t>Enable the marketer to tailor his product/service offering, the pricing, the promotion, and the distribution to satisfy selected segment. </a:t>
            </a:r>
          </a:p>
          <a:p>
            <a:r>
              <a:rPr lang="en-US" sz="2200"/>
              <a:t>The marketer allocates his budgets properly, making the largest expenditures on the most lucrative and responsive market segments </a:t>
            </a:r>
          </a:p>
          <a:p>
            <a:r>
              <a:rPr lang="en-US" sz="2200"/>
              <a:t>Monitor the success of his marketing efforts which may lead to reallocation of resources or re-segmentation. </a:t>
            </a:r>
          </a:p>
        </p:txBody>
      </p:sp>
    </p:spTree>
    <p:extLst>
      <p:ext uri="{BB962C8B-B14F-4D97-AF65-F5344CB8AC3E}">
        <p14:creationId xmlns:p14="http://schemas.microsoft.com/office/powerpoint/2010/main" val="30669626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2E36CDE-CFE2-8745-BB8B-85AFC6D5FC01}"/>
              </a:ext>
            </a:extLst>
          </p:cNvPr>
          <p:cNvSpPr>
            <a:spLocks noGrp="1"/>
          </p:cNvSpPr>
          <p:nvPr>
            <p:ph type="title"/>
          </p:nvPr>
        </p:nvSpPr>
        <p:spPr>
          <a:xfrm>
            <a:off x="841248" y="548640"/>
            <a:ext cx="3600860" cy="5431536"/>
          </a:xfrm>
        </p:spPr>
        <p:txBody>
          <a:bodyPr>
            <a:normAutofit/>
          </a:bodyPr>
          <a:lstStyle/>
          <a:p>
            <a:r>
              <a:rPr lang="en-US" sz="4600"/>
              <a:t>Importance of business markets segmentation cont.</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2033DC4-BC12-6601-5332-D6EAA40B3A57}"/>
              </a:ext>
            </a:extLst>
          </p:cNvPr>
          <p:cNvSpPr>
            <a:spLocks noGrp="1"/>
          </p:cNvSpPr>
          <p:nvPr>
            <p:ph idx="1"/>
          </p:nvPr>
        </p:nvSpPr>
        <p:spPr>
          <a:xfrm>
            <a:off x="5126418" y="552091"/>
            <a:ext cx="6224335" cy="5431536"/>
          </a:xfrm>
        </p:spPr>
        <p:txBody>
          <a:bodyPr anchor="ctr">
            <a:normAutofit/>
          </a:bodyPr>
          <a:lstStyle/>
          <a:p>
            <a:r>
              <a:rPr lang="en-US" sz="2200" dirty="0"/>
              <a:t>Segmentation gives the business marketer a competitive advantage,</a:t>
            </a:r>
          </a:p>
          <a:p>
            <a:r>
              <a:rPr lang="en-US" sz="2200" dirty="0"/>
              <a:t> Increases sales and profitability, </a:t>
            </a:r>
          </a:p>
          <a:p>
            <a:r>
              <a:rPr lang="en-US" sz="2200" dirty="0"/>
              <a:t>Enables firm offer superior customer service to the targeted segment, </a:t>
            </a:r>
          </a:p>
          <a:p>
            <a:r>
              <a:rPr lang="en-US" sz="2200" dirty="0"/>
              <a:t>Builds the firm reputation </a:t>
            </a:r>
          </a:p>
          <a:p>
            <a:r>
              <a:rPr lang="en-US" sz="2200" dirty="0"/>
              <a:t>Enables the firm ability to see and exploit opportunities in the targeted segment. </a:t>
            </a:r>
          </a:p>
        </p:txBody>
      </p:sp>
    </p:spTree>
    <p:extLst>
      <p:ext uri="{BB962C8B-B14F-4D97-AF65-F5344CB8AC3E}">
        <p14:creationId xmlns:p14="http://schemas.microsoft.com/office/powerpoint/2010/main" val="13328078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50531F-00F3-901C-87C6-61828827228D}"/>
              </a:ext>
            </a:extLst>
          </p:cNvPr>
          <p:cNvSpPr>
            <a:spLocks noGrp="1"/>
          </p:cNvSpPr>
          <p:nvPr>
            <p:ph type="title"/>
          </p:nvPr>
        </p:nvSpPr>
        <p:spPr>
          <a:xfrm>
            <a:off x="6513788" y="365125"/>
            <a:ext cx="4840010" cy="1807305"/>
          </a:xfrm>
        </p:spPr>
        <p:txBody>
          <a:bodyPr>
            <a:normAutofit/>
          </a:bodyPr>
          <a:lstStyle/>
          <a:p>
            <a:r>
              <a:rPr lang="en-US"/>
              <a:t>Segmentation criteria</a:t>
            </a:r>
            <a:endParaRPr lang="en-US" dirty="0"/>
          </a:p>
        </p:txBody>
      </p:sp>
      <p:pic>
        <p:nvPicPr>
          <p:cNvPr id="5" name="Picture 4" descr="Graph">
            <a:extLst>
              <a:ext uri="{FF2B5EF4-FFF2-40B4-BE49-F238E27FC236}">
                <a16:creationId xmlns:a16="http://schemas.microsoft.com/office/drawing/2014/main" id="{86F701B5-A626-34A2-5BE8-989596328D57}"/>
              </a:ext>
            </a:extLst>
          </p:cNvPr>
          <p:cNvPicPr>
            <a:picLocks noChangeAspect="1"/>
          </p:cNvPicPr>
          <p:nvPr/>
        </p:nvPicPr>
        <p:blipFill rotWithShape="1">
          <a:blip r:embed="rId2"/>
          <a:srcRect l="16496" r="27762"/>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E25D3FE8-7FAF-4BCD-E31F-EF412A79BB97}"/>
              </a:ext>
            </a:extLst>
          </p:cNvPr>
          <p:cNvSpPr>
            <a:spLocks noGrp="1"/>
          </p:cNvSpPr>
          <p:nvPr>
            <p:ph idx="1"/>
          </p:nvPr>
        </p:nvSpPr>
        <p:spPr>
          <a:xfrm>
            <a:off x="6513788" y="2333297"/>
            <a:ext cx="4840010" cy="3843666"/>
          </a:xfrm>
        </p:spPr>
        <p:txBody>
          <a:bodyPr>
            <a:normAutofit/>
          </a:bodyPr>
          <a:lstStyle/>
          <a:p>
            <a:r>
              <a:rPr lang="en-US" sz="1900"/>
              <a:t>1. </a:t>
            </a:r>
            <a:r>
              <a:rPr lang="en-US" sz="1900" b="1"/>
              <a:t>Measurability: </a:t>
            </a:r>
            <a:r>
              <a:rPr lang="en-US" sz="1900"/>
              <a:t>this implies that the variable used in including or excluding a customer or a consumer in a certain segment must be measurable. </a:t>
            </a:r>
          </a:p>
          <a:p>
            <a:r>
              <a:rPr lang="en-US" sz="1900"/>
              <a:t>2. </a:t>
            </a:r>
            <a:r>
              <a:rPr lang="en-US" sz="1900" b="1"/>
              <a:t>Accessibility: </a:t>
            </a:r>
            <a:r>
              <a:rPr lang="en-US" sz="1900"/>
              <a:t>The segmentation variable should be able to generate a market segment that is accessible through existing institutions.</a:t>
            </a:r>
          </a:p>
          <a:p>
            <a:r>
              <a:rPr lang="en-US" sz="1900"/>
              <a:t>3.</a:t>
            </a:r>
            <a:r>
              <a:rPr lang="en-US" sz="1900" b="1"/>
              <a:t>Substantial: </a:t>
            </a:r>
            <a:r>
              <a:rPr lang="en-US" sz="1900"/>
              <a:t>The resulting segments should be substantially large enough to warrant attention and substantially large enough to warrant distinctive marketing strategies. </a:t>
            </a:r>
          </a:p>
        </p:txBody>
      </p:sp>
    </p:spTree>
    <p:extLst>
      <p:ext uri="{BB962C8B-B14F-4D97-AF65-F5344CB8AC3E}">
        <p14:creationId xmlns:p14="http://schemas.microsoft.com/office/powerpoint/2010/main" val="1219965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6" name="Picture 5">
            <a:extLst>
              <a:ext uri="{FF2B5EF4-FFF2-40B4-BE49-F238E27FC236}">
                <a16:creationId xmlns:a16="http://schemas.microsoft.com/office/drawing/2014/main" id="{ACCF04C3-7A2C-A0D1-26C6-B7CA82017633}"/>
              </a:ext>
            </a:extLst>
          </p:cNvPr>
          <p:cNvPicPr>
            <a:picLocks noChangeAspect="1"/>
          </p:cNvPicPr>
          <p:nvPr/>
        </p:nvPicPr>
        <p:blipFill rotWithShape="1">
          <a:blip r:embed="rId2"/>
          <a:srcRect l="26738" r="30781"/>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2"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3EDB52F-D9B5-8D24-1543-5EF16401F1FA}"/>
              </a:ext>
            </a:extLst>
          </p:cNvPr>
          <p:cNvSpPr>
            <a:spLocks noGrp="1"/>
          </p:cNvSpPr>
          <p:nvPr>
            <p:ph type="title"/>
          </p:nvPr>
        </p:nvSpPr>
        <p:spPr>
          <a:xfrm>
            <a:off x="5827048" y="407987"/>
            <a:ext cx="5721484" cy="1325563"/>
          </a:xfrm>
        </p:spPr>
        <p:txBody>
          <a:bodyPr>
            <a:normAutofit/>
          </a:bodyPr>
          <a:lstStyle/>
          <a:p>
            <a:r>
              <a:rPr lang="en-US" dirty="0"/>
              <a:t>Segmentation criteria cont.</a:t>
            </a:r>
          </a:p>
        </p:txBody>
      </p:sp>
      <p:graphicFrame>
        <p:nvGraphicFramePr>
          <p:cNvPr id="11" name="Content Placeholder 2">
            <a:extLst>
              <a:ext uri="{FF2B5EF4-FFF2-40B4-BE49-F238E27FC236}">
                <a16:creationId xmlns:a16="http://schemas.microsoft.com/office/drawing/2014/main" id="{0EE1CD3A-FCC1-85E7-83C4-A6F0686421AC}"/>
              </a:ext>
            </a:extLst>
          </p:cNvPr>
          <p:cNvGraphicFramePr>
            <a:graphicFrameLocks noGrp="1"/>
          </p:cNvGraphicFramePr>
          <p:nvPr>
            <p:ph idx="1"/>
            <p:extLst>
              <p:ext uri="{D42A27DB-BD31-4B8C-83A1-F6EECF244321}">
                <p14:modId xmlns:p14="http://schemas.microsoft.com/office/powerpoint/2010/main" val="2574863709"/>
              </p:ext>
            </p:extLst>
          </p:nvPr>
        </p:nvGraphicFramePr>
        <p:xfrm>
          <a:off x="5827048" y="1868487"/>
          <a:ext cx="5721484"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526030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E231FE-342C-E5DF-EA1B-F113A556E861}"/>
              </a:ext>
            </a:extLst>
          </p:cNvPr>
          <p:cNvSpPr>
            <a:spLocks noGrp="1"/>
          </p:cNvSpPr>
          <p:nvPr>
            <p:ph type="title"/>
          </p:nvPr>
        </p:nvSpPr>
        <p:spPr>
          <a:xfrm>
            <a:off x="6513788" y="365125"/>
            <a:ext cx="4840010" cy="1807305"/>
          </a:xfrm>
        </p:spPr>
        <p:txBody>
          <a:bodyPr>
            <a:normAutofit/>
          </a:bodyPr>
          <a:lstStyle/>
          <a:p>
            <a:r>
              <a:rPr lang="en-US" dirty="0"/>
              <a:t>Segmentation criteria cont.</a:t>
            </a:r>
          </a:p>
        </p:txBody>
      </p:sp>
      <p:pic>
        <p:nvPicPr>
          <p:cNvPr id="5" name="Picture 4" descr="Many question marks on black background">
            <a:extLst>
              <a:ext uri="{FF2B5EF4-FFF2-40B4-BE49-F238E27FC236}">
                <a16:creationId xmlns:a16="http://schemas.microsoft.com/office/drawing/2014/main" id="{F3D6FF44-2EB9-C8F4-DD40-EDC1762A789D}"/>
              </a:ext>
            </a:extLst>
          </p:cNvPr>
          <p:cNvPicPr>
            <a:picLocks noChangeAspect="1"/>
          </p:cNvPicPr>
          <p:nvPr/>
        </p:nvPicPr>
        <p:blipFill rotWithShape="1">
          <a:blip r:embed="rId2"/>
          <a:srcRect l="45594" r="2" b="2"/>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C562B043-F017-D994-E386-566062E22F4E}"/>
              </a:ext>
            </a:extLst>
          </p:cNvPr>
          <p:cNvSpPr>
            <a:spLocks noGrp="1"/>
          </p:cNvSpPr>
          <p:nvPr>
            <p:ph idx="1"/>
          </p:nvPr>
        </p:nvSpPr>
        <p:spPr>
          <a:xfrm>
            <a:off x="6513788" y="2333297"/>
            <a:ext cx="4840010" cy="3843666"/>
          </a:xfrm>
        </p:spPr>
        <p:txBody>
          <a:bodyPr>
            <a:normAutofit/>
          </a:bodyPr>
          <a:lstStyle/>
          <a:p>
            <a:r>
              <a:rPr lang="en-US" sz="2000"/>
              <a:t>7. </a:t>
            </a:r>
            <a:r>
              <a:rPr lang="en-US" sz="2000" b="1"/>
              <a:t>Resource capability: </a:t>
            </a:r>
            <a:r>
              <a:rPr lang="en-US" sz="2000"/>
              <a:t>This criterion looks at the firm’s capability to serve the selected segment. </a:t>
            </a:r>
          </a:p>
          <a:p>
            <a:r>
              <a:rPr lang="en-US" sz="2000"/>
              <a:t>Resources in terms of skills, knowledge, finances and other capabilities</a:t>
            </a:r>
          </a:p>
          <a:p>
            <a:r>
              <a:rPr lang="en-US" sz="2000" b="1"/>
              <a:t>8. Ethical legal and moral perspective: </a:t>
            </a:r>
            <a:r>
              <a:rPr lang="en-US" sz="2000"/>
              <a:t>A segment may not be considered if it is viewed as illegal or demanding goods and services that the business marketer views as unethical to engage in. </a:t>
            </a:r>
          </a:p>
        </p:txBody>
      </p:sp>
    </p:spTree>
    <p:extLst>
      <p:ext uri="{BB962C8B-B14F-4D97-AF65-F5344CB8AC3E}">
        <p14:creationId xmlns:p14="http://schemas.microsoft.com/office/powerpoint/2010/main" val="16034335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17E911-875F-4DE5-8699-99D9F1805A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3809B8-4114-DC6B-1EE6-FD24E2DD09E7}"/>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Basis for Business market segmentation model </a:t>
            </a:r>
            <a:br>
              <a:rPr lang="en-US" sz="4000">
                <a:solidFill>
                  <a:srgbClr val="FFFFFF"/>
                </a:solidFill>
              </a:rPr>
            </a:br>
            <a:endParaRPr lang="en-US" sz="4000">
              <a:solidFill>
                <a:srgbClr val="FFFFFF"/>
              </a:solidFill>
            </a:endParaRPr>
          </a:p>
        </p:txBody>
      </p:sp>
      <p:sp>
        <p:nvSpPr>
          <p:cNvPr id="3" name="Content Placeholder 2">
            <a:extLst>
              <a:ext uri="{FF2B5EF4-FFF2-40B4-BE49-F238E27FC236}">
                <a16:creationId xmlns:a16="http://schemas.microsoft.com/office/drawing/2014/main" id="{C8A646E6-4FC1-7D9A-9F41-3819433743F5}"/>
              </a:ext>
            </a:extLst>
          </p:cNvPr>
          <p:cNvSpPr>
            <a:spLocks noGrp="1"/>
          </p:cNvSpPr>
          <p:nvPr>
            <p:ph idx="1"/>
          </p:nvPr>
        </p:nvSpPr>
        <p:spPr>
          <a:xfrm>
            <a:off x="4581727" y="649480"/>
            <a:ext cx="3025303" cy="5546047"/>
          </a:xfrm>
        </p:spPr>
        <p:txBody>
          <a:bodyPr anchor="ctr">
            <a:normAutofit/>
          </a:bodyPr>
          <a:lstStyle/>
          <a:p>
            <a:r>
              <a:rPr lang="en-US" sz="2000" dirty="0"/>
              <a:t>The basis of market segmentation for business marketer are also called segmentation variables </a:t>
            </a:r>
          </a:p>
          <a:p>
            <a:r>
              <a:rPr lang="en-US" sz="2000" dirty="0"/>
              <a:t>Can be described under various categories. </a:t>
            </a:r>
          </a:p>
          <a:p>
            <a:r>
              <a:rPr lang="en-US" sz="2000" dirty="0"/>
              <a:t>The first category is Priori (identifier) or macro variables. </a:t>
            </a:r>
          </a:p>
          <a:p>
            <a:r>
              <a:rPr lang="en-US" sz="2000" dirty="0"/>
              <a:t>The second basis is called posterior or micro variables</a:t>
            </a:r>
          </a:p>
          <a:p>
            <a:r>
              <a:rPr lang="en-US" sz="2000" dirty="0"/>
              <a:t>The third  one is response profile model</a:t>
            </a:r>
          </a:p>
        </p:txBody>
      </p:sp>
      <p:pic>
        <p:nvPicPr>
          <p:cNvPr id="5" name="Picture 4" descr="Graph on document with pen">
            <a:extLst>
              <a:ext uri="{FF2B5EF4-FFF2-40B4-BE49-F238E27FC236}">
                <a16:creationId xmlns:a16="http://schemas.microsoft.com/office/drawing/2014/main" id="{F673D7A2-2BE0-D94E-2B66-4AF1870EB3E9}"/>
              </a:ext>
            </a:extLst>
          </p:cNvPr>
          <p:cNvPicPr>
            <a:picLocks noChangeAspect="1"/>
          </p:cNvPicPr>
          <p:nvPr/>
        </p:nvPicPr>
        <p:blipFill rotWithShape="1">
          <a:blip r:embed="rId2"/>
          <a:srcRect l="36993" r="23271" b="-1"/>
          <a:stretch/>
        </p:blipFill>
        <p:spPr>
          <a:xfrm>
            <a:off x="8109502" y="10"/>
            <a:ext cx="4082498" cy="6857990"/>
          </a:xfrm>
          <a:prstGeom prst="rect">
            <a:avLst/>
          </a:prstGeom>
        </p:spPr>
      </p:pic>
    </p:spTree>
    <p:extLst>
      <p:ext uri="{BB962C8B-B14F-4D97-AF65-F5344CB8AC3E}">
        <p14:creationId xmlns:p14="http://schemas.microsoft.com/office/powerpoint/2010/main" val="31781117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0DFCD05-7AB3-7AF3-FE08-A346B2CD885C}"/>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Macro segmentation variables  </a:t>
            </a:r>
          </a:p>
        </p:txBody>
      </p:sp>
      <p:sp>
        <p:nvSpPr>
          <p:cNvPr id="3" name="Content Placeholder 2">
            <a:extLst>
              <a:ext uri="{FF2B5EF4-FFF2-40B4-BE49-F238E27FC236}">
                <a16:creationId xmlns:a16="http://schemas.microsoft.com/office/drawing/2014/main" id="{FFF8FB5C-6B25-9AAD-39D1-B7FE7E6C09A0}"/>
              </a:ext>
            </a:extLst>
          </p:cNvPr>
          <p:cNvSpPr>
            <a:spLocks noGrp="1"/>
          </p:cNvSpPr>
          <p:nvPr>
            <p:ph idx="1"/>
          </p:nvPr>
        </p:nvSpPr>
        <p:spPr>
          <a:xfrm>
            <a:off x="6503158" y="649480"/>
            <a:ext cx="4862447" cy="5546047"/>
          </a:xfrm>
        </p:spPr>
        <p:txBody>
          <a:bodyPr anchor="ctr">
            <a:normAutofit/>
          </a:bodyPr>
          <a:lstStyle/>
          <a:p>
            <a:r>
              <a:rPr lang="en-US" sz="2000" dirty="0"/>
              <a:t>This is based on factors that distinguish one sector from another, one industry from another and one type of organization to another. </a:t>
            </a:r>
          </a:p>
          <a:p>
            <a:r>
              <a:rPr lang="en-US" sz="2000" dirty="0"/>
              <a:t>According to Ali (2021) This section variables will consider </a:t>
            </a:r>
          </a:p>
          <a:p>
            <a:pPr marL="457200" indent="-457200">
              <a:buFont typeface="+mj-lt"/>
              <a:buAutoNum type="alphaLcParenR"/>
            </a:pPr>
            <a:r>
              <a:rPr lang="en-US" sz="2000" dirty="0"/>
              <a:t>Geographical segmentation </a:t>
            </a:r>
          </a:p>
          <a:p>
            <a:pPr marL="457200" indent="-457200">
              <a:buFont typeface="+mj-lt"/>
              <a:buAutoNum type="alphaLcParenR"/>
            </a:pPr>
            <a:r>
              <a:rPr lang="en-US" sz="2000" dirty="0"/>
              <a:t>Industry/consumer markets segmentation</a:t>
            </a:r>
          </a:p>
          <a:p>
            <a:pPr marL="457200" indent="-457200">
              <a:buFont typeface="+mj-lt"/>
              <a:buAutoNum type="alphaLcParenR"/>
            </a:pPr>
            <a:r>
              <a:rPr lang="en-US" sz="2000" dirty="0"/>
              <a:t>Manufacturing/agriculture/services sectors segmentation,</a:t>
            </a:r>
          </a:p>
          <a:p>
            <a:pPr marL="457200" indent="-457200">
              <a:buFont typeface="+mj-lt"/>
              <a:buAutoNum type="alphaLcParenR"/>
            </a:pPr>
            <a:r>
              <a:rPr lang="en-US" sz="2000" dirty="0"/>
              <a:t> Public/private/not for profit sectors segmentation, </a:t>
            </a:r>
          </a:p>
          <a:p>
            <a:pPr marL="457200" indent="-457200">
              <a:buFont typeface="+mj-lt"/>
              <a:buAutoNum type="alphaLcParenR"/>
            </a:pPr>
            <a:r>
              <a:rPr lang="en-US" sz="2000" dirty="0"/>
              <a:t>Segmentation by company size</a:t>
            </a:r>
          </a:p>
          <a:p>
            <a:pPr marL="457200" indent="-457200">
              <a:buFont typeface="+mj-lt"/>
              <a:buAutoNum type="alphaLcParenR"/>
            </a:pPr>
            <a:r>
              <a:rPr lang="en-US" sz="2000" dirty="0"/>
              <a:t> Segmentation by products and services offered. </a:t>
            </a:r>
          </a:p>
          <a:p>
            <a:endParaRPr lang="en-US" sz="2000" dirty="0"/>
          </a:p>
        </p:txBody>
      </p:sp>
    </p:spTree>
    <p:extLst>
      <p:ext uri="{BB962C8B-B14F-4D97-AF65-F5344CB8AC3E}">
        <p14:creationId xmlns:p14="http://schemas.microsoft.com/office/powerpoint/2010/main" val="13112654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0CBE7BC-3527-A056-4320-2D316F7A4BE6}"/>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Macro segmentation variables cont.</a:t>
            </a:r>
          </a:p>
        </p:txBody>
      </p:sp>
      <p:sp>
        <p:nvSpPr>
          <p:cNvPr id="3" name="Content Placeholder 2">
            <a:extLst>
              <a:ext uri="{FF2B5EF4-FFF2-40B4-BE49-F238E27FC236}">
                <a16:creationId xmlns:a16="http://schemas.microsoft.com/office/drawing/2014/main" id="{34B30BC1-7E4A-030B-E6EC-E088197F3EAC}"/>
              </a:ext>
            </a:extLst>
          </p:cNvPr>
          <p:cNvSpPr>
            <a:spLocks noGrp="1"/>
          </p:cNvSpPr>
          <p:nvPr>
            <p:ph idx="1"/>
          </p:nvPr>
        </p:nvSpPr>
        <p:spPr>
          <a:xfrm>
            <a:off x="6503158" y="649480"/>
            <a:ext cx="4862447" cy="5546047"/>
          </a:xfrm>
        </p:spPr>
        <p:txBody>
          <a:bodyPr anchor="ctr">
            <a:normAutofit/>
          </a:bodyPr>
          <a:lstStyle/>
          <a:p>
            <a:r>
              <a:rPr lang="en-US" sz="2000" dirty="0"/>
              <a:t>1. Demographic classification considers (Blythe and Zimmerman (2013)  :  </a:t>
            </a:r>
          </a:p>
          <a:p>
            <a:pPr marL="457200" indent="-457200">
              <a:buFont typeface="+mj-lt"/>
              <a:buAutoNum type="alphaLcParenR"/>
            </a:pPr>
            <a:r>
              <a:rPr lang="en-US" sz="2000" dirty="0"/>
              <a:t>Industry classification </a:t>
            </a:r>
          </a:p>
          <a:p>
            <a:pPr marL="457200" indent="-457200">
              <a:buFont typeface="+mj-lt"/>
              <a:buAutoNum type="alphaLcParenR"/>
            </a:pPr>
            <a:r>
              <a:rPr lang="en-US" sz="2000" dirty="0"/>
              <a:t>Firm type – OEM </a:t>
            </a:r>
          </a:p>
          <a:p>
            <a:pPr marL="457200" indent="-457200">
              <a:buFont typeface="+mj-lt"/>
              <a:buAutoNum type="alphaLcParenR"/>
            </a:pPr>
            <a:r>
              <a:rPr lang="en-US" sz="2000" dirty="0"/>
              <a:t>End user aftermarket (MRO) </a:t>
            </a:r>
          </a:p>
          <a:p>
            <a:pPr marL="457200" indent="-457200">
              <a:buFont typeface="+mj-lt"/>
              <a:buAutoNum type="alphaLcParenR"/>
            </a:pPr>
            <a:r>
              <a:rPr lang="en-US" sz="2000" dirty="0"/>
              <a:t>Company size</a:t>
            </a:r>
          </a:p>
          <a:p>
            <a:pPr marL="457200" indent="-457200">
              <a:buFont typeface="+mj-lt"/>
              <a:buAutoNum type="alphaLcParenR"/>
            </a:pPr>
            <a:r>
              <a:rPr lang="en-US" sz="2000" dirty="0"/>
              <a:t>Geographic location</a:t>
            </a:r>
          </a:p>
          <a:p>
            <a:pPr marL="457200" indent="-457200">
              <a:buFont typeface="+mj-lt"/>
              <a:buAutoNum type="alphaLcParenR"/>
            </a:pPr>
            <a:r>
              <a:rPr lang="en-US" sz="2000" dirty="0"/>
              <a:t>Financial info/credit rating</a:t>
            </a:r>
          </a:p>
        </p:txBody>
      </p:sp>
    </p:spTree>
    <p:extLst>
      <p:ext uri="{BB962C8B-B14F-4D97-AF65-F5344CB8AC3E}">
        <p14:creationId xmlns:p14="http://schemas.microsoft.com/office/powerpoint/2010/main" val="4355748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0DC95A1-59ED-17E5-2D7A-4260B9C1C8E3}"/>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Macro segmentation variables cont.</a:t>
            </a:r>
          </a:p>
        </p:txBody>
      </p:sp>
      <p:sp>
        <p:nvSpPr>
          <p:cNvPr id="3" name="Content Placeholder 2">
            <a:extLst>
              <a:ext uri="{FF2B5EF4-FFF2-40B4-BE49-F238E27FC236}">
                <a16:creationId xmlns:a16="http://schemas.microsoft.com/office/drawing/2014/main" id="{6DC117BC-506C-8D67-B3FC-2EDEB469BF78}"/>
              </a:ext>
            </a:extLst>
          </p:cNvPr>
          <p:cNvSpPr>
            <a:spLocks noGrp="1"/>
          </p:cNvSpPr>
          <p:nvPr>
            <p:ph idx="1"/>
          </p:nvPr>
        </p:nvSpPr>
        <p:spPr>
          <a:xfrm>
            <a:off x="6503158" y="649480"/>
            <a:ext cx="4862447" cy="5546047"/>
          </a:xfrm>
        </p:spPr>
        <p:txBody>
          <a:bodyPr anchor="ctr">
            <a:normAutofit/>
          </a:bodyPr>
          <a:lstStyle/>
          <a:p>
            <a:r>
              <a:rPr lang="en-US" sz="2000" dirty="0"/>
              <a:t>2. Segmentation by operations will consider </a:t>
            </a:r>
          </a:p>
          <a:p>
            <a:pPr marL="457200" indent="-457200">
              <a:buFont typeface="+mj-lt"/>
              <a:buAutoNum type="alphaLcParenR"/>
            </a:pPr>
            <a:r>
              <a:rPr lang="en-US" sz="2000" dirty="0"/>
              <a:t>Technologies used </a:t>
            </a:r>
          </a:p>
          <a:p>
            <a:pPr marL="457200" indent="-457200">
              <a:buFont typeface="+mj-lt"/>
              <a:buAutoNum type="alphaLcParenR"/>
            </a:pPr>
            <a:r>
              <a:rPr lang="en-US" sz="2000" dirty="0"/>
              <a:t>Level of use – heavy, light, non-user, and </a:t>
            </a:r>
          </a:p>
          <a:p>
            <a:pPr marL="457200" indent="-457200">
              <a:buFont typeface="+mj-lt"/>
              <a:buAutoNum type="alphaLcParenR"/>
            </a:pPr>
            <a:r>
              <a:rPr lang="en-US" sz="2000" dirty="0"/>
              <a:t>Purchase method centralized/decentralized purchasing</a:t>
            </a:r>
          </a:p>
        </p:txBody>
      </p:sp>
    </p:spTree>
    <p:extLst>
      <p:ext uri="{BB962C8B-B14F-4D97-AF65-F5344CB8AC3E}">
        <p14:creationId xmlns:p14="http://schemas.microsoft.com/office/powerpoint/2010/main" val="7697674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08E1F92-F31C-EA60-A84D-AA23BB223272}"/>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Macro segmentation variables cont.</a:t>
            </a:r>
          </a:p>
        </p:txBody>
      </p:sp>
      <p:sp>
        <p:nvSpPr>
          <p:cNvPr id="3" name="Content Placeholder 2">
            <a:extLst>
              <a:ext uri="{FF2B5EF4-FFF2-40B4-BE49-F238E27FC236}">
                <a16:creationId xmlns:a16="http://schemas.microsoft.com/office/drawing/2014/main" id="{5FDAC323-05F5-FAF5-3814-1E05C2BADF0C}"/>
              </a:ext>
            </a:extLst>
          </p:cNvPr>
          <p:cNvSpPr>
            <a:spLocks noGrp="1"/>
          </p:cNvSpPr>
          <p:nvPr>
            <p:ph idx="1"/>
          </p:nvPr>
        </p:nvSpPr>
        <p:spPr>
          <a:xfrm>
            <a:off x="6503158" y="649480"/>
            <a:ext cx="4862447" cy="5546047"/>
          </a:xfrm>
        </p:spPr>
        <p:txBody>
          <a:bodyPr anchor="ctr">
            <a:normAutofit/>
          </a:bodyPr>
          <a:lstStyle/>
          <a:p>
            <a:pPr marL="0" indent="0">
              <a:buNone/>
            </a:pPr>
            <a:r>
              <a:rPr lang="en-US" sz="2000" dirty="0"/>
              <a:t>3. Segmentation by product required considers </a:t>
            </a:r>
          </a:p>
          <a:p>
            <a:pPr marL="457200" indent="-457200">
              <a:buFont typeface="+mj-lt"/>
              <a:buAutoNum type="alphaLcParenR"/>
            </a:pPr>
            <a:r>
              <a:rPr lang="en-US" sz="2000" dirty="0"/>
              <a:t>Standardized  </a:t>
            </a:r>
          </a:p>
          <a:p>
            <a:pPr marL="457200" indent="-457200">
              <a:buFont typeface="+mj-lt"/>
              <a:buAutoNum type="alphaLcParenR"/>
            </a:pPr>
            <a:r>
              <a:rPr lang="en-US" sz="2000" dirty="0"/>
              <a:t>Customized. </a:t>
            </a:r>
          </a:p>
          <a:p>
            <a:r>
              <a:rPr lang="en-US" sz="2000" dirty="0"/>
              <a:t>4. Segmentation by purchasing situation</a:t>
            </a:r>
          </a:p>
          <a:p>
            <a:pPr marL="457200" indent="-457200">
              <a:buFont typeface="+mj-lt"/>
              <a:buAutoNum type="alphaLcParenR"/>
            </a:pPr>
            <a:r>
              <a:rPr lang="en-US" sz="2000" dirty="0"/>
              <a:t>New task</a:t>
            </a:r>
          </a:p>
          <a:p>
            <a:pPr marL="457200" indent="-457200">
              <a:buFont typeface="+mj-lt"/>
              <a:buAutoNum type="alphaLcParenR"/>
            </a:pPr>
            <a:r>
              <a:rPr lang="en-US" sz="2000" dirty="0"/>
              <a:t>Modified rebuy </a:t>
            </a:r>
          </a:p>
          <a:p>
            <a:pPr marL="457200" indent="-457200">
              <a:buFont typeface="+mj-lt"/>
              <a:buAutoNum type="alphaLcParenR"/>
            </a:pPr>
            <a:r>
              <a:rPr lang="en-US" sz="2000" dirty="0"/>
              <a:t>Straight rebuy</a:t>
            </a:r>
          </a:p>
          <a:p>
            <a:pPr marL="457200" indent="-457200">
              <a:buFont typeface="+mj-lt"/>
              <a:buAutoNum type="alphaLcParenR"/>
            </a:pPr>
            <a:r>
              <a:rPr lang="en-US" sz="2000" dirty="0"/>
              <a:t>Current attitude toward our firm and relationships.</a:t>
            </a:r>
          </a:p>
        </p:txBody>
      </p:sp>
    </p:spTree>
    <p:extLst>
      <p:ext uri="{BB962C8B-B14F-4D97-AF65-F5344CB8AC3E}">
        <p14:creationId xmlns:p14="http://schemas.microsoft.com/office/powerpoint/2010/main" val="33802913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E68478-69EC-2D8D-5043-3DF85D7E4580}"/>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Micro segmentation variables </a:t>
            </a:r>
          </a:p>
        </p:txBody>
      </p:sp>
      <p:sp>
        <p:nvSpPr>
          <p:cNvPr id="3" name="Content Placeholder 2">
            <a:extLst>
              <a:ext uri="{FF2B5EF4-FFF2-40B4-BE49-F238E27FC236}">
                <a16:creationId xmlns:a16="http://schemas.microsoft.com/office/drawing/2014/main" id="{0B969DD6-ECE2-6B40-8546-9145EB2DBC5A}"/>
              </a:ext>
            </a:extLst>
          </p:cNvPr>
          <p:cNvSpPr>
            <a:spLocks noGrp="1"/>
          </p:cNvSpPr>
          <p:nvPr>
            <p:ph idx="1"/>
          </p:nvPr>
        </p:nvSpPr>
        <p:spPr>
          <a:xfrm>
            <a:off x="1371599" y="2318197"/>
            <a:ext cx="9724031" cy="3683358"/>
          </a:xfrm>
        </p:spPr>
        <p:txBody>
          <a:bodyPr anchor="ctr">
            <a:normAutofit/>
          </a:bodyPr>
          <a:lstStyle/>
          <a:p>
            <a:r>
              <a:rPr lang="en-US" sz="2000" dirty="0"/>
              <a:t>This is sub-division of the market based on the behavioral characteristics of the buyers (Ali,2021) </a:t>
            </a:r>
          </a:p>
          <a:p>
            <a:r>
              <a:rPr lang="en-US" sz="2000" dirty="0"/>
              <a:t>1. Segmentation by organizational buying behavior </a:t>
            </a:r>
          </a:p>
          <a:p>
            <a:pPr marL="457200" indent="-457200">
              <a:buFont typeface="+mj-lt"/>
              <a:buAutoNum type="alphaLcParenR"/>
            </a:pPr>
            <a:r>
              <a:rPr lang="en-US" sz="2000" dirty="0"/>
              <a:t>User history</a:t>
            </a:r>
          </a:p>
          <a:p>
            <a:pPr marL="457200" indent="-457200">
              <a:buFont typeface="+mj-lt"/>
              <a:buAutoNum type="alphaLcParenR"/>
            </a:pPr>
            <a:r>
              <a:rPr lang="en-US" sz="2000" dirty="0"/>
              <a:t>Buying policies</a:t>
            </a:r>
          </a:p>
          <a:p>
            <a:pPr marL="457200" indent="-457200">
              <a:buFont typeface="+mj-lt"/>
              <a:buAutoNum type="alphaLcParenR"/>
            </a:pPr>
            <a:r>
              <a:rPr lang="en-US" sz="2000" dirty="0"/>
              <a:t>Nature of relationship</a:t>
            </a:r>
          </a:p>
          <a:p>
            <a:pPr marL="457200" indent="-457200">
              <a:buFont typeface="+mj-lt"/>
              <a:buAutoNum type="alphaLcParenR"/>
            </a:pPr>
            <a:r>
              <a:rPr lang="en-US" sz="2000" dirty="0"/>
              <a:t>Repeat purchase  </a:t>
            </a:r>
          </a:p>
          <a:p>
            <a:pPr marL="457200" indent="-457200">
              <a:buFont typeface="+mj-lt"/>
              <a:buAutoNum type="alphaLcParenR"/>
            </a:pPr>
            <a:r>
              <a:rPr lang="en-US" sz="2000" dirty="0"/>
              <a:t>Payment record. </a:t>
            </a:r>
          </a:p>
        </p:txBody>
      </p:sp>
    </p:spTree>
    <p:extLst>
      <p:ext uri="{BB962C8B-B14F-4D97-AF65-F5344CB8AC3E}">
        <p14:creationId xmlns:p14="http://schemas.microsoft.com/office/powerpoint/2010/main" val="30444375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62D51E-9C4A-87DE-65A6-010BE2F63F17}"/>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Micro segmentation variables cont. </a:t>
            </a:r>
          </a:p>
        </p:txBody>
      </p:sp>
      <p:sp>
        <p:nvSpPr>
          <p:cNvPr id="3" name="Content Placeholder 2">
            <a:extLst>
              <a:ext uri="{FF2B5EF4-FFF2-40B4-BE49-F238E27FC236}">
                <a16:creationId xmlns:a16="http://schemas.microsoft.com/office/drawing/2014/main" id="{0EBF5935-F205-BB10-AF63-307472B4F678}"/>
              </a:ext>
            </a:extLst>
          </p:cNvPr>
          <p:cNvSpPr>
            <a:spLocks noGrp="1"/>
          </p:cNvSpPr>
          <p:nvPr>
            <p:ph idx="1"/>
          </p:nvPr>
        </p:nvSpPr>
        <p:spPr>
          <a:xfrm>
            <a:off x="1371599" y="2318197"/>
            <a:ext cx="9724031" cy="3683358"/>
          </a:xfrm>
        </p:spPr>
        <p:txBody>
          <a:bodyPr anchor="ctr">
            <a:normAutofit/>
          </a:bodyPr>
          <a:lstStyle/>
          <a:p>
            <a:r>
              <a:rPr lang="en-US" sz="1700" b="1" dirty="0"/>
              <a:t>2. Segmentation by group and individual buying behavior</a:t>
            </a:r>
          </a:p>
          <a:p>
            <a:r>
              <a:rPr lang="en-US" sz="1700" dirty="0"/>
              <a:t>Characteristics of purchase situation</a:t>
            </a:r>
          </a:p>
          <a:p>
            <a:r>
              <a:rPr lang="en-US" sz="1700" dirty="0"/>
              <a:t>Individual buyer characteristic. </a:t>
            </a:r>
          </a:p>
          <a:p>
            <a:r>
              <a:rPr lang="en-US" sz="1700" b="1" dirty="0"/>
              <a:t>3. Purchase situation segmentation</a:t>
            </a:r>
          </a:p>
          <a:p>
            <a:r>
              <a:rPr lang="en-US" sz="1700" dirty="0"/>
              <a:t>Type of purchase being made, </a:t>
            </a:r>
          </a:p>
          <a:p>
            <a:r>
              <a:rPr lang="en-US" sz="1700" dirty="0"/>
              <a:t>Stage in the buying process, </a:t>
            </a:r>
          </a:p>
          <a:p>
            <a:r>
              <a:rPr lang="en-US" sz="1700" dirty="0"/>
              <a:t>Purchase criteria, </a:t>
            </a:r>
          </a:p>
          <a:p>
            <a:r>
              <a:rPr lang="en-US" sz="1700" dirty="0"/>
              <a:t>Purchase policy, </a:t>
            </a:r>
          </a:p>
          <a:p>
            <a:r>
              <a:rPr lang="en-US" sz="1700" dirty="0"/>
              <a:t>Value in use</a:t>
            </a:r>
          </a:p>
          <a:p>
            <a:r>
              <a:rPr lang="en-US" sz="1700" dirty="0"/>
              <a:t>Decision making unit requirements.  </a:t>
            </a:r>
          </a:p>
          <a:p>
            <a:endParaRPr lang="en-US" sz="1700" dirty="0"/>
          </a:p>
        </p:txBody>
      </p:sp>
    </p:spTree>
    <p:extLst>
      <p:ext uri="{BB962C8B-B14F-4D97-AF65-F5344CB8AC3E}">
        <p14:creationId xmlns:p14="http://schemas.microsoft.com/office/powerpoint/2010/main" val="26785556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2E1757A-3F72-3B32-DAB2-71F227126855}"/>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Micro segmentation variables cont. </a:t>
            </a:r>
          </a:p>
        </p:txBody>
      </p:sp>
      <p:sp>
        <p:nvSpPr>
          <p:cNvPr id="3" name="Content Placeholder 2">
            <a:extLst>
              <a:ext uri="{FF2B5EF4-FFF2-40B4-BE49-F238E27FC236}">
                <a16:creationId xmlns:a16="http://schemas.microsoft.com/office/drawing/2014/main" id="{BA9EC763-AE12-5551-26B6-7C5A7632F232}"/>
              </a:ext>
            </a:extLst>
          </p:cNvPr>
          <p:cNvSpPr>
            <a:spLocks noGrp="1"/>
          </p:cNvSpPr>
          <p:nvPr>
            <p:ph idx="1"/>
          </p:nvPr>
        </p:nvSpPr>
        <p:spPr>
          <a:xfrm>
            <a:off x="1371599" y="2318197"/>
            <a:ext cx="9724031" cy="3683358"/>
          </a:xfrm>
        </p:spPr>
        <p:txBody>
          <a:bodyPr anchor="ctr">
            <a:normAutofit/>
          </a:bodyPr>
          <a:lstStyle/>
          <a:p>
            <a:r>
              <a:rPr lang="en-US" sz="2000"/>
              <a:t>4. The individual buyer characteristics segmentation</a:t>
            </a:r>
          </a:p>
          <a:p>
            <a:r>
              <a:rPr lang="en-US" sz="2000"/>
              <a:t>Ambition </a:t>
            </a:r>
          </a:p>
          <a:p>
            <a:r>
              <a:rPr lang="en-US" sz="2000"/>
              <a:t>Personality</a:t>
            </a:r>
          </a:p>
          <a:p>
            <a:r>
              <a:rPr lang="en-US" sz="2000"/>
              <a:t>Experience</a:t>
            </a:r>
          </a:p>
          <a:p>
            <a:r>
              <a:rPr lang="en-US" sz="2000"/>
              <a:t>Lifestyle</a:t>
            </a:r>
          </a:p>
          <a:p>
            <a:r>
              <a:rPr lang="en-US" sz="2000"/>
              <a:t>Attitude</a:t>
            </a:r>
          </a:p>
          <a:p>
            <a:r>
              <a:rPr lang="en-US" sz="2000"/>
              <a:t>Self-image</a:t>
            </a:r>
          </a:p>
          <a:p>
            <a:r>
              <a:rPr lang="en-US" sz="2000"/>
              <a:t>Risk tolerance </a:t>
            </a:r>
          </a:p>
          <a:p>
            <a:r>
              <a:rPr lang="en-US" sz="2000"/>
              <a:t>Job responsibility</a:t>
            </a:r>
          </a:p>
        </p:txBody>
      </p:sp>
    </p:spTree>
    <p:extLst>
      <p:ext uri="{BB962C8B-B14F-4D97-AF65-F5344CB8AC3E}">
        <p14:creationId xmlns:p14="http://schemas.microsoft.com/office/powerpoint/2010/main" val="25697159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8">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857A28C-B994-AB61-33C3-23F9D20FE25F}"/>
              </a:ext>
            </a:extLst>
          </p:cNvPr>
          <p:cNvSpPr>
            <a:spLocks noGrp="1"/>
          </p:cNvSpPr>
          <p:nvPr>
            <p:ph type="title"/>
          </p:nvPr>
        </p:nvSpPr>
        <p:spPr>
          <a:xfrm>
            <a:off x="4553733" y="548464"/>
            <a:ext cx="6798541" cy="1675623"/>
          </a:xfrm>
        </p:spPr>
        <p:txBody>
          <a:bodyPr anchor="b">
            <a:normAutofit/>
          </a:bodyPr>
          <a:lstStyle/>
          <a:p>
            <a:r>
              <a:rPr lang="en-US" sz="4000" dirty="0"/>
              <a:t>c. Response profile model </a:t>
            </a:r>
          </a:p>
        </p:txBody>
      </p:sp>
      <p:pic>
        <p:nvPicPr>
          <p:cNvPr id="12" name="Picture 4" descr="Boxes On Rack In Warehouse">
            <a:extLst>
              <a:ext uri="{FF2B5EF4-FFF2-40B4-BE49-F238E27FC236}">
                <a16:creationId xmlns:a16="http://schemas.microsoft.com/office/drawing/2014/main" id="{8FBC0BDD-1AFB-3801-4CE8-E1ECC883DB9F}"/>
              </a:ext>
            </a:extLst>
          </p:cNvPr>
          <p:cNvPicPr>
            <a:picLocks noChangeAspect="1"/>
          </p:cNvPicPr>
          <p:nvPr/>
        </p:nvPicPr>
        <p:blipFill rotWithShape="1">
          <a:blip r:embed="rId2"/>
          <a:srcRect l="34274" r="24880" b="-1"/>
          <a:stretch/>
        </p:blipFill>
        <p:spPr>
          <a:xfrm>
            <a:off x="1" y="10"/>
            <a:ext cx="4196496" cy="6857990"/>
          </a:xfrm>
          <a:prstGeom prst="rect">
            <a:avLst/>
          </a:prstGeom>
          <a:effectLst/>
        </p:spPr>
      </p:pic>
      <p:sp>
        <p:nvSpPr>
          <p:cNvPr id="3" name="Content Placeholder 2">
            <a:extLst>
              <a:ext uri="{FF2B5EF4-FFF2-40B4-BE49-F238E27FC236}">
                <a16:creationId xmlns:a16="http://schemas.microsoft.com/office/drawing/2014/main" id="{9DB3D845-66D9-869F-9BB7-E5208DE93569}"/>
              </a:ext>
            </a:extLst>
          </p:cNvPr>
          <p:cNvSpPr>
            <a:spLocks noGrp="1"/>
          </p:cNvSpPr>
          <p:nvPr>
            <p:ph idx="1"/>
          </p:nvPr>
        </p:nvSpPr>
        <p:spPr>
          <a:xfrm>
            <a:off x="4553734" y="2409830"/>
            <a:ext cx="6798539" cy="3705217"/>
          </a:xfrm>
        </p:spPr>
        <p:txBody>
          <a:bodyPr>
            <a:normAutofit/>
          </a:bodyPr>
          <a:lstStyle/>
          <a:p>
            <a:pPr marL="0" indent="0">
              <a:buNone/>
            </a:pPr>
            <a:r>
              <a:rPr lang="en-US" sz="2000" dirty="0"/>
              <a:t>Vendor product attributes, customer variables, application, and DMU/buying center personal characteristics. </a:t>
            </a:r>
          </a:p>
          <a:p>
            <a:pPr marL="0" indent="0">
              <a:buNone/>
            </a:pPr>
            <a:r>
              <a:rPr lang="en-US" sz="2000" dirty="0"/>
              <a:t>1. The vendor product attributes</a:t>
            </a:r>
          </a:p>
          <a:p>
            <a:r>
              <a:rPr lang="en-US" sz="2000" dirty="0"/>
              <a:t>Overall value</a:t>
            </a:r>
          </a:p>
          <a:p>
            <a:r>
              <a:rPr lang="en-US" sz="2000" dirty="0"/>
              <a:t>Product quality</a:t>
            </a:r>
          </a:p>
          <a:p>
            <a:r>
              <a:rPr lang="en-US" sz="2000" dirty="0"/>
              <a:t>Vendor reputation</a:t>
            </a:r>
          </a:p>
          <a:p>
            <a:r>
              <a:rPr lang="en-US" sz="2000" dirty="0"/>
              <a:t>Innovativeness</a:t>
            </a:r>
          </a:p>
          <a:p>
            <a:r>
              <a:rPr lang="en-US" sz="2000" dirty="0"/>
              <a:t>On-time delivery</a:t>
            </a:r>
          </a:p>
          <a:p>
            <a:r>
              <a:rPr lang="en-US" sz="2000" dirty="0"/>
              <a:t>Lowest cost. </a:t>
            </a:r>
          </a:p>
        </p:txBody>
      </p:sp>
    </p:spTree>
    <p:extLst>
      <p:ext uri="{BB962C8B-B14F-4D97-AF65-F5344CB8AC3E}">
        <p14:creationId xmlns:p14="http://schemas.microsoft.com/office/powerpoint/2010/main" val="21274540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8">
            <a:extLst>
              <a:ext uri="{FF2B5EF4-FFF2-40B4-BE49-F238E27FC236}">
                <a16:creationId xmlns:a16="http://schemas.microsoft.com/office/drawing/2014/main" id="{2E17E911-875F-4DE5-8699-99D9F1805A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EE09B5-DDE1-6EC8-21A8-280E750E8D47}"/>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Response profile model cont.</a:t>
            </a:r>
          </a:p>
        </p:txBody>
      </p:sp>
      <p:sp>
        <p:nvSpPr>
          <p:cNvPr id="3" name="Content Placeholder 2">
            <a:extLst>
              <a:ext uri="{FF2B5EF4-FFF2-40B4-BE49-F238E27FC236}">
                <a16:creationId xmlns:a16="http://schemas.microsoft.com/office/drawing/2014/main" id="{396B5937-9064-38B6-39B5-F62198E75982}"/>
              </a:ext>
            </a:extLst>
          </p:cNvPr>
          <p:cNvSpPr>
            <a:spLocks noGrp="1"/>
          </p:cNvSpPr>
          <p:nvPr>
            <p:ph idx="1"/>
          </p:nvPr>
        </p:nvSpPr>
        <p:spPr>
          <a:xfrm>
            <a:off x="4581727" y="649480"/>
            <a:ext cx="3025303" cy="5546047"/>
          </a:xfrm>
        </p:spPr>
        <p:txBody>
          <a:bodyPr anchor="ctr">
            <a:normAutofit/>
          </a:bodyPr>
          <a:lstStyle/>
          <a:p>
            <a:r>
              <a:rPr lang="en-US" sz="2000"/>
              <a:t>2. Customer variables</a:t>
            </a:r>
          </a:p>
          <a:p>
            <a:r>
              <a:rPr lang="en-US" sz="2000"/>
              <a:t>DMU (buying center) make-up</a:t>
            </a:r>
          </a:p>
          <a:p>
            <a:r>
              <a:rPr lang="en-US" sz="2000"/>
              <a:t>Purchase importance</a:t>
            </a:r>
          </a:p>
          <a:p>
            <a:r>
              <a:rPr lang="en-US" sz="2000"/>
              <a:t>Attitude toward product</a:t>
            </a:r>
          </a:p>
          <a:p>
            <a:r>
              <a:rPr lang="en-US" sz="2000"/>
              <a:t>Corporate cultural characteristics. </a:t>
            </a:r>
          </a:p>
          <a:p>
            <a:endParaRPr lang="en-US" sz="2000"/>
          </a:p>
        </p:txBody>
      </p:sp>
      <p:pic>
        <p:nvPicPr>
          <p:cNvPr id="14" name="Picture 4" descr="White puzzle with one red piece">
            <a:extLst>
              <a:ext uri="{FF2B5EF4-FFF2-40B4-BE49-F238E27FC236}">
                <a16:creationId xmlns:a16="http://schemas.microsoft.com/office/drawing/2014/main" id="{00C6830E-B055-F153-A05C-CC5A158E713E}"/>
              </a:ext>
            </a:extLst>
          </p:cNvPr>
          <p:cNvPicPr>
            <a:picLocks noChangeAspect="1"/>
          </p:cNvPicPr>
          <p:nvPr/>
        </p:nvPicPr>
        <p:blipFill rotWithShape="1">
          <a:blip r:embed="rId2"/>
          <a:srcRect l="34059" r="32456"/>
          <a:stretch/>
        </p:blipFill>
        <p:spPr>
          <a:xfrm>
            <a:off x="8109502" y="10"/>
            <a:ext cx="4082498" cy="6857990"/>
          </a:xfrm>
          <a:prstGeom prst="rect">
            <a:avLst/>
          </a:prstGeom>
        </p:spPr>
      </p:pic>
    </p:spTree>
    <p:extLst>
      <p:ext uri="{BB962C8B-B14F-4D97-AF65-F5344CB8AC3E}">
        <p14:creationId xmlns:p14="http://schemas.microsoft.com/office/powerpoint/2010/main" val="40804278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809B8F7-24DE-003E-C4AE-5A2A1157C6AC}"/>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Response profile model cont.</a:t>
            </a:r>
          </a:p>
        </p:txBody>
      </p:sp>
      <p:sp>
        <p:nvSpPr>
          <p:cNvPr id="3" name="Content Placeholder 2">
            <a:extLst>
              <a:ext uri="{FF2B5EF4-FFF2-40B4-BE49-F238E27FC236}">
                <a16:creationId xmlns:a16="http://schemas.microsoft.com/office/drawing/2014/main" id="{B32A7070-8C7F-0D60-E865-0AEE7B71079D}"/>
              </a:ext>
            </a:extLst>
          </p:cNvPr>
          <p:cNvSpPr>
            <a:spLocks noGrp="1"/>
          </p:cNvSpPr>
          <p:nvPr>
            <p:ph idx="1"/>
          </p:nvPr>
        </p:nvSpPr>
        <p:spPr>
          <a:xfrm>
            <a:off x="6503158" y="649480"/>
            <a:ext cx="4862447" cy="5546047"/>
          </a:xfrm>
        </p:spPr>
        <p:txBody>
          <a:bodyPr anchor="ctr">
            <a:normAutofit/>
          </a:bodyPr>
          <a:lstStyle/>
          <a:p>
            <a:r>
              <a:rPr lang="en-US" sz="2000" dirty="0"/>
              <a:t>3. Application </a:t>
            </a:r>
          </a:p>
          <a:p>
            <a:r>
              <a:rPr lang="en-US" sz="2000" dirty="0"/>
              <a:t>End use  </a:t>
            </a:r>
          </a:p>
          <a:p>
            <a:r>
              <a:rPr lang="en-US" sz="2000" dirty="0"/>
              <a:t>Importance of value in use </a:t>
            </a:r>
          </a:p>
        </p:txBody>
      </p:sp>
    </p:spTree>
    <p:extLst>
      <p:ext uri="{BB962C8B-B14F-4D97-AF65-F5344CB8AC3E}">
        <p14:creationId xmlns:p14="http://schemas.microsoft.com/office/powerpoint/2010/main" val="14972358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5B0F72E-2CAC-7526-CC79-90FDEB3A4CCC}"/>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Response profile model cont.</a:t>
            </a:r>
          </a:p>
        </p:txBody>
      </p:sp>
      <p:sp>
        <p:nvSpPr>
          <p:cNvPr id="3" name="Content Placeholder 2">
            <a:extLst>
              <a:ext uri="{FF2B5EF4-FFF2-40B4-BE49-F238E27FC236}">
                <a16:creationId xmlns:a16="http://schemas.microsoft.com/office/drawing/2014/main" id="{0B9A7F50-3615-E7B6-1863-481210DF43A1}"/>
              </a:ext>
            </a:extLst>
          </p:cNvPr>
          <p:cNvSpPr>
            <a:spLocks noGrp="1"/>
          </p:cNvSpPr>
          <p:nvPr>
            <p:ph idx="1"/>
          </p:nvPr>
        </p:nvSpPr>
        <p:spPr>
          <a:xfrm>
            <a:off x="6503158" y="649480"/>
            <a:ext cx="4862447" cy="5546047"/>
          </a:xfrm>
        </p:spPr>
        <p:txBody>
          <a:bodyPr anchor="ctr">
            <a:normAutofit/>
          </a:bodyPr>
          <a:lstStyle/>
          <a:p>
            <a:r>
              <a:rPr lang="en-US" sz="2000"/>
              <a:t>4. The buying center characteristics</a:t>
            </a:r>
          </a:p>
          <a:p>
            <a:r>
              <a:rPr lang="en-US" sz="2000"/>
              <a:t>DMU/buying center personal characteristics</a:t>
            </a:r>
          </a:p>
          <a:p>
            <a:r>
              <a:rPr lang="en-US" sz="2000"/>
              <a:t>Risk tolerance</a:t>
            </a:r>
          </a:p>
          <a:p>
            <a:r>
              <a:rPr lang="en-US" sz="2000"/>
              <a:t>Loyalty to current vendor,</a:t>
            </a:r>
          </a:p>
          <a:p>
            <a:r>
              <a:rPr lang="en-US" sz="2000"/>
              <a:t>Age </a:t>
            </a:r>
          </a:p>
          <a:p>
            <a:r>
              <a:rPr lang="en-US" sz="2000"/>
              <a:t>Experience</a:t>
            </a:r>
          </a:p>
          <a:p>
            <a:r>
              <a:rPr lang="en-US" sz="2000"/>
              <a:t>Education</a:t>
            </a:r>
          </a:p>
          <a:p>
            <a:r>
              <a:rPr lang="en-US" sz="2000"/>
              <a:t>National culture. </a:t>
            </a:r>
          </a:p>
          <a:p>
            <a:endParaRPr lang="en-US" sz="2000"/>
          </a:p>
        </p:txBody>
      </p:sp>
    </p:spTree>
    <p:extLst>
      <p:ext uri="{BB962C8B-B14F-4D97-AF65-F5344CB8AC3E}">
        <p14:creationId xmlns:p14="http://schemas.microsoft.com/office/powerpoint/2010/main" val="7078566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ight Triangle 16">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262B0D7-0AB7-2132-6570-7159155A8B3A}"/>
              </a:ext>
            </a:extLst>
          </p:cNvPr>
          <p:cNvSpPr>
            <a:spLocks noGrp="1"/>
          </p:cNvSpPr>
          <p:nvPr>
            <p:ph type="title"/>
          </p:nvPr>
        </p:nvSpPr>
        <p:spPr>
          <a:xfrm>
            <a:off x="1123356" y="1188637"/>
            <a:ext cx="9984615" cy="1597228"/>
          </a:xfrm>
        </p:spPr>
        <p:txBody>
          <a:bodyPr>
            <a:normAutofit/>
          </a:bodyPr>
          <a:lstStyle/>
          <a:p>
            <a:r>
              <a:rPr lang="en-US" sz="6000" dirty="0"/>
              <a:t>Segmentation process</a:t>
            </a:r>
          </a:p>
        </p:txBody>
      </p:sp>
      <p:pic>
        <p:nvPicPr>
          <p:cNvPr id="7" name="Graphic 6" descr="Funny Face Outline">
            <a:extLst>
              <a:ext uri="{FF2B5EF4-FFF2-40B4-BE49-F238E27FC236}">
                <a16:creationId xmlns:a16="http://schemas.microsoft.com/office/drawing/2014/main" id="{78353052-15FC-E8E7-21D2-CCE3E7FE162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526250" y="3018327"/>
            <a:ext cx="2728198" cy="2728198"/>
          </a:xfrm>
          <a:prstGeom prst="rect">
            <a:avLst/>
          </a:prstGeom>
        </p:spPr>
      </p:pic>
      <p:sp>
        <p:nvSpPr>
          <p:cNvPr id="3" name="Content Placeholder 2">
            <a:extLst>
              <a:ext uri="{FF2B5EF4-FFF2-40B4-BE49-F238E27FC236}">
                <a16:creationId xmlns:a16="http://schemas.microsoft.com/office/drawing/2014/main" id="{00107301-07EB-C944-5B81-AEDC23415F6E}"/>
              </a:ext>
            </a:extLst>
          </p:cNvPr>
          <p:cNvSpPr>
            <a:spLocks noGrp="1"/>
          </p:cNvSpPr>
          <p:nvPr>
            <p:ph idx="1"/>
          </p:nvPr>
        </p:nvSpPr>
        <p:spPr>
          <a:xfrm>
            <a:off x="4736030" y="2637183"/>
            <a:ext cx="4757487" cy="3089293"/>
          </a:xfrm>
        </p:spPr>
        <p:txBody>
          <a:bodyPr anchor="t">
            <a:normAutofit/>
          </a:bodyPr>
          <a:lstStyle/>
          <a:p>
            <a:r>
              <a:rPr lang="en-US" sz="1800" dirty="0" err="1"/>
              <a:t>Bonoma</a:t>
            </a:r>
            <a:r>
              <a:rPr lang="en-US" sz="1800" dirty="0"/>
              <a:t> and Shapiro (1984) model (Nested approach to market segmentation).</a:t>
            </a:r>
          </a:p>
          <a:p>
            <a:r>
              <a:rPr lang="en-US" sz="1800" dirty="0"/>
              <a:t>1. Group companies by industry classification: </a:t>
            </a:r>
          </a:p>
          <a:p>
            <a:r>
              <a:rPr lang="en-US" sz="1800" dirty="0"/>
              <a:t>Heavy, medium, and light users. </a:t>
            </a:r>
          </a:p>
          <a:p>
            <a:r>
              <a:rPr lang="en-US" sz="1800" dirty="0"/>
              <a:t>Customers types – </a:t>
            </a:r>
            <a:r>
              <a:rPr lang="en-US" sz="1800" dirty="0" err="1"/>
              <a:t>oem</a:t>
            </a:r>
            <a:r>
              <a:rPr lang="en-US" sz="1800" dirty="0"/>
              <a:t>, end user, and aftermarket (</a:t>
            </a:r>
            <a:r>
              <a:rPr lang="en-US" sz="1800" dirty="0" err="1"/>
              <a:t>mro</a:t>
            </a:r>
            <a:r>
              <a:rPr lang="en-US" sz="1800" dirty="0"/>
              <a:t>)</a:t>
            </a:r>
          </a:p>
          <a:p>
            <a:r>
              <a:rPr lang="en-US" sz="1800" dirty="0"/>
              <a:t> Company size </a:t>
            </a:r>
          </a:p>
          <a:p>
            <a:r>
              <a:rPr lang="en-US" sz="1800" dirty="0"/>
              <a:t>Geographic location</a:t>
            </a:r>
          </a:p>
          <a:p>
            <a:r>
              <a:rPr lang="en-US" sz="1800" dirty="0"/>
              <a:t>Financial factors</a:t>
            </a:r>
          </a:p>
        </p:txBody>
      </p:sp>
    </p:spTree>
    <p:extLst>
      <p:ext uri="{BB962C8B-B14F-4D97-AF65-F5344CB8AC3E}">
        <p14:creationId xmlns:p14="http://schemas.microsoft.com/office/powerpoint/2010/main" val="41226654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0B777DF-F6A2-4D53-B6F0-D9700609EE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75" y="625059"/>
            <a:ext cx="5452525" cy="5607882"/>
          </a:xfrm>
          <a:prstGeom prst="rect">
            <a:avLst/>
          </a:pr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154A56-3991-C9C9-1667-5F75F16BDC03}"/>
              </a:ext>
            </a:extLst>
          </p:cNvPr>
          <p:cNvSpPr>
            <a:spLocks noGrp="1"/>
          </p:cNvSpPr>
          <p:nvPr>
            <p:ph type="title"/>
          </p:nvPr>
        </p:nvSpPr>
        <p:spPr>
          <a:xfrm>
            <a:off x="1006900" y="1188637"/>
            <a:ext cx="4623363" cy="4480726"/>
          </a:xfrm>
        </p:spPr>
        <p:txBody>
          <a:bodyPr>
            <a:normAutofit/>
          </a:bodyPr>
          <a:lstStyle/>
          <a:p>
            <a:pPr algn="r"/>
            <a:r>
              <a:rPr lang="en-US" sz="6100">
                <a:solidFill>
                  <a:schemeClr val="tx1">
                    <a:lumMod val="75000"/>
                    <a:lumOff val="25000"/>
                  </a:schemeClr>
                </a:solidFill>
              </a:rPr>
              <a:t>Segmentation process cont.</a:t>
            </a:r>
          </a:p>
        </p:txBody>
      </p:sp>
      <p:sp>
        <p:nvSpPr>
          <p:cNvPr id="3" name="Content Placeholder 2">
            <a:extLst>
              <a:ext uri="{FF2B5EF4-FFF2-40B4-BE49-F238E27FC236}">
                <a16:creationId xmlns:a16="http://schemas.microsoft.com/office/drawing/2014/main" id="{576BCC19-4A3F-F469-F47F-CD5E841A57E3}"/>
              </a:ext>
            </a:extLst>
          </p:cNvPr>
          <p:cNvSpPr>
            <a:spLocks noGrp="1"/>
          </p:cNvSpPr>
          <p:nvPr>
            <p:ph idx="1"/>
          </p:nvPr>
        </p:nvSpPr>
        <p:spPr>
          <a:xfrm>
            <a:off x="6577584" y="1896645"/>
            <a:ext cx="3953775" cy="3064712"/>
          </a:xfrm>
        </p:spPr>
        <p:txBody>
          <a:bodyPr anchor="ctr">
            <a:normAutofit/>
          </a:bodyPr>
          <a:lstStyle/>
          <a:p>
            <a:r>
              <a:rPr lang="en-US" sz="2400"/>
              <a:t>2.	Customer operations: </a:t>
            </a:r>
          </a:p>
          <a:p>
            <a:r>
              <a:rPr lang="en-US" sz="2400"/>
              <a:t>Technologies used</a:t>
            </a:r>
          </a:p>
          <a:p>
            <a:r>
              <a:rPr lang="en-US" sz="2400"/>
              <a:t>Usage rate</a:t>
            </a:r>
          </a:p>
          <a:p>
            <a:r>
              <a:rPr lang="en-US" sz="2400"/>
              <a:t>Purchase policy</a:t>
            </a:r>
          </a:p>
          <a:p>
            <a:r>
              <a:rPr lang="en-US" sz="2400"/>
              <a:t>Product requirement in terms of being standardized or customized. </a:t>
            </a:r>
          </a:p>
        </p:txBody>
      </p:sp>
    </p:spTree>
    <p:extLst>
      <p:ext uri="{BB962C8B-B14F-4D97-AF65-F5344CB8AC3E}">
        <p14:creationId xmlns:p14="http://schemas.microsoft.com/office/powerpoint/2010/main" val="34916506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0B777DF-F6A2-4D53-B6F0-D9700609EE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75" y="625059"/>
            <a:ext cx="5452525" cy="5607882"/>
          </a:xfrm>
          <a:prstGeom prst="rect">
            <a:avLst/>
          </a:pr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830C33D-666F-0055-62B1-C5ABC3CB03A1}"/>
              </a:ext>
            </a:extLst>
          </p:cNvPr>
          <p:cNvSpPr>
            <a:spLocks noGrp="1"/>
          </p:cNvSpPr>
          <p:nvPr>
            <p:ph type="title"/>
          </p:nvPr>
        </p:nvSpPr>
        <p:spPr>
          <a:xfrm>
            <a:off x="1006900" y="1188637"/>
            <a:ext cx="4623363" cy="4480726"/>
          </a:xfrm>
        </p:spPr>
        <p:txBody>
          <a:bodyPr>
            <a:normAutofit/>
          </a:bodyPr>
          <a:lstStyle/>
          <a:p>
            <a:pPr algn="r"/>
            <a:r>
              <a:rPr lang="en-US" sz="6100">
                <a:solidFill>
                  <a:schemeClr val="tx1">
                    <a:lumMod val="75000"/>
                    <a:lumOff val="25000"/>
                  </a:schemeClr>
                </a:solidFill>
              </a:rPr>
              <a:t>Segmentation process cont.</a:t>
            </a:r>
          </a:p>
        </p:txBody>
      </p:sp>
      <p:sp>
        <p:nvSpPr>
          <p:cNvPr id="3" name="Content Placeholder 2">
            <a:extLst>
              <a:ext uri="{FF2B5EF4-FFF2-40B4-BE49-F238E27FC236}">
                <a16:creationId xmlns:a16="http://schemas.microsoft.com/office/drawing/2014/main" id="{0AE0ECC5-16D5-DFE2-BE3B-5BA6E2E379A0}"/>
              </a:ext>
            </a:extLst>
          </p:cNvPr>
          <p:cNvSpPr>
            <a:spLocks noGrp="1"/>
          </p:cNvSpPr>
          <p:nvPr>
            <p:ph idx="1"/>
          </p:nvPr>
        </p:nvSpPr>
        <p:spPr>
          <a:xfrm>
            <a:off x="6577584" y="1896645"/>
            <a:ext cx="3953775" cy="3064712"/>
          </a:xfrm>
        </p:spPr>
        <p:txBody>
          <a:bodyPr anchor="ctr">
            <a:normAutofit/>
          </a:bodyPr>
          <a:lstStyle/>
          <a:p>
            <a:r>
              <a:rPr lang="en-US" sz="2400"/>
              <a:t>3.	Purchase situation: </a:t>
            </a:r>
          </a:p>
          <a:p>
            <a:r>
              <a:rPr lang="en-US" sz="2400"/>
              <a:t>New task</a:t>
            </a:r>
          </a:p>
          <a:p>
            <a:r>
              <a:rPr lang="en-US" sz="2400"/>
              <a:t>A straight rebuy</a:t>
            </a:r>
          </a:p>
          <a:p>
            <a:r>
              <a:rPr lang="en-US" sz="2400"/>
              <a:t>A modified rebuy</a:t>
            </a:r>
          </a:p>
          <a:p>
            <a:r>
              <a:rPr lang="en-US" sz="2400"/>
              <a:t>Positive attitudes toward the firm</a:t>
            </a:r>
          </a:p>
          <a:p>
            <a:r>
              <a:rPr lang="en-US" sz="2400"/>
              <a:t>Relationships established</a:t>
            </a:r>
          </a:p>
          <a:p>
            <a:endParaRPr lang="en-US" sz="2400"/>
          </a:p>
        </p:txBody>
      </p:sp>
    </p:spTree>
    <p:extLst>
      <p:ext uri="{BB962C8B-B14F-4D97-AF65-F5344CB8AC3E}">
        <p14:creationId xmlns:p14="http://schemas.microsoft.com/office/powerpoint/2010/main" val="14836593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AD5FE7-DBD9-7078-2B3A-951B854A69EF}"/>
              </a:ext>
            </a:extLst>
          </p:cNvPr>
          <p:cNvSpPr>
            <a:spLocks noGrp="1"/>
          </p:cNvSpPr>
          <p:nvPr>
            <p:ph type="title"/>
          </p:nvPr>
        </p:nvSpPr>
        <p:spPr>
          <a:xfrm>
            <a:off x="1285240" y="1050595"/>
            <a:ext cx="8074815" cy="1618489"/>
          </a:xfrm>
        </p:spPr>
        <p:txBody>
          <a:bodyPr anchor="ctr">
            <a:normAutofit/>
          </a:bodyPr>
          <a:lstStyle/>
          <a:p>
            <a:r>
              <a:rPr lang="en-US" sz="5000"/>
              <a:t>Segmentation process cont.</a:t>
            </a:r>
          </a:p>
        </p:txBody>
      </p:sp>
      <p:sp>
        <p:nvSpPr>
          <p:cNvPr id="3" name="Content Placeholder 2">
            <a:extLst>
              <a:ext uri="{FF2B5EF4-FFF2-40B4-BE49-F238E27FC236}">
                <a16:creationId xmlns:a16="http://schemas.microsoft.com/office/drawing/2014/main" id="{1D7AC2F5-8765-D4E8-C382-350748FBDF09}"/>
              </a:ext>
            </a:extLst>
          </p:cNvPr>
          <p:cNvSpPr>
            <a:spLocks noGrp="1"/>
          </p:cNvSpPr>
          <p:nvPr>
            <p:ph idx="1"/>
          </p:nvPr>
        </p:nvSpPr>
        <p:spPr>
          <a:xfrm>
            <a:off x="1285240" y="2969469"/>
            <a:ext cx="8074815" cy="2800395"/>
          </a:xfrm>
        </p:spPr>
        <p:txBody>
          <a:bodyPr anchor="t">
            <a:normAutofit/>
          </a:bodyPr>
          <a:lstStyle/>
          <a:p>
            <a:r>
              <a:rPr lang="en-US" sz="2400"/>
              <a:t>4.	Vendor attributes</a:t>
            </a:r>
          </a:p>
          <a:p>
            <a:r>
              <a:rPr lang="en-US" sz="2400"/>
              <a:t>Determine what is common among customers. </a:t>
            </a:r>
          </a:p>
          <a:p>
            <a:r>
              <a:rPr lang="en-US" sz="2400"/>
              <a:t>Value, </a:t>
            </a:r>
          </a:p>
          <a:p>
            <a:r>
              <a:rPr lang="en-US" sz="2400"/>
              <a:t>Quality, </a:t>
            </a:r>
          </a:p>
          <a:p>
            <a:r>
              <a:rPr lang="en-US" sz="2400"/>
              <a:t>Reputation</a:t>
            </a:r>
          </a:p>
          <a:p>
            <a:r>
              <a:rPr lang="en-US" sz="2400"/>
              <a:t>Application</a:t>
            </a:r>
          </a:p>
          <a:p>
            <a:endParaRPr lang="en-US" sz="2400"/>
          </a:p>
        </p:txBody>
      </p:sp>
    </p:spTree>
    <p:extLst>
      <p:ext uri="{BB962C8B-B14F-4D97-AF65-F5344CB8AC3E}">
        <p14:creationId xmlns:p14="http://schemas.microsoft.com/office/powerpoint/2010/main" val="13428584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77E4F0-55CD-AEE8-A806-9642E9611D2B}"/>
              </a:ext>
            </a:extLst>
          </p:cNvPr>
          <p:cNvSpPr>
            <a:spLocks noGrp="1"/>
          </p:cNvSpPr>
          <p:nvPr>
            <p:ph type="title"/>
          </p:nvPr>
        </p:nvSpPr>
        <p:spPr>
          <a:xfrm>
            <a:off x="1285240" y="1050595"/>
            <a:ext cx="8074815" cy="1618489"/>
          </a:xfrm>
        </p:spPr>
        <p:txBody>
          <a:bodyPr anchor="ctr">
            <a:normAutofit/>
          </a:bodyPr>
          <a:lstStyle/>
          <a:p>
            <a:r>
              <a:rPr lang="en-US" sz="5000"/>
              <a:t>Segmentation process cont.</a:t>
            </a:r>
          </a:p>
        </p:txBody>
      </p:sp>
      <p:sp>
        <p:nvSpPr>
          <p:cNvPr id="3" name="Content Placeholder 2">
            <a:extLst>
              <a:ext uri="{FF2B5EF4-FFF2-40B4-BE49-F238E27FC236}">
                <a16:creationId xmlns:a16="http://schemas.microsoft.com/office/drawing/2014/main" id="{A94B3259-1834-2109-1527-2F39E7C5279C}"/>
              </a:ext>
            </a:extLst>
          </p:cNvPr>
          <p:cNvSpPr>
            <a:spLocks noGrp="1"/>
          </p:cNvSpPr>
          <p:nvPr>
            <p:ph idx="1"/>
          </p:nvPr>
        </p:nvSpPr>
        <p:spPr>
          <a:xfrm>
            <a:off x="1285240" y="2969469"/>
            <a:ext cx="8074815" cy="2800395"/>
          </a:xfrm>
        </p:spPr>
        <p:txBody>
          <a:bodyPr anchor="t">
            <a:normAutofit/>
          </a:bodyPr>
          <a:lstStyle/>
          <a:p>
            <a:r>
              <a:rPr lang="en-US" sz="2400"/>
              <a:t>5.	Customer variables:</a:t>
            </a:r>
          </a:p>
          <a:p>
            <a:r>
              <a:rPr lang="en-US" sz="2400"/>
              <a:t>Difficult to determine </a:t>
            </a:r>
          </a:p>
          <a:p>
            <a:r>
              <a:rPr lang="en-US" sz="2400"/>
              <a:t>DMU/buying center make up</a:t>
            </a:r>
          </a:p>
          <a:p>
            <a:r>
              <a:rPr lang="en-US" sz="2400"/>
              <a:t>Purchase importance</a:t>
            </a:r>
          </a:p>
          <a:p>
            <a:r>
              <a:rPr lang="en-US" sz="2400"/>
              <a:t>Corporate culture</a:t>
            </a:r>
          </a:p>
          <a:p>
            <a:r>
              <a:rPr lang="en-US" sz="2400"/>
              <a:t>Attitude toward product. </a:t>
            </a:r>
          </a:p>
          <a:p>
            <a:endParaRPr lang="en-US" sz="2400"/>
          </a:p>
        </p:txBody>
      </p:sp>
    </p:spTree>
    <p:extLst>
      <p:ext uri="{BB962C8B-B14F-4D97-AF65-F5344CB8AC3E}">
        <p14:creationId xmlns:p14="http://schemas.microsoft.com/office/powerpoint/2010/main" val="23023071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78A541-DADA-0D98-D653-F0FBC8AE61E3}"/>
              </a:ext>
            </a:extLst>
          </p:cNvPr>
          <p:cNvSpPr>
            <a:spLocks noGrp="1"/>
          </p:cNvSpPr>
          <p:nvPr>
            <p:ph type="title"/>
          </p:nvPr>
        </p:nvSpPr>
        <p:spPr>
          <a:xfrm>
            <a:off x="1285240" y="1050595"/>
            <a:ext cx="8074815" cy="1618489"/>
          </a:xfrm>
        </p:spPr>
        <p:txBody>
          <a:bodyPr anchor="ctr">
            <a:normAutofit/>
          </a:bodyPr>
          <a:lstStyle/>
          <a:p>
            <a:r>
              <a:rPr lang="en-US" sz="5000"/>
              <a:t>Segmentation process cont.</a:t>
            </a:r>
          </a:p>
        </p:txBody>
      </p:sp>
      <p:sp>
        <p:nvSpPr>
          <p:cNvPr id="3" name="Content Placeholder 2">
            <a:extLst>
              <a:ext uri="{FF2B5EF4-FFF2-40B4-BE49-F238E27FC236}">
                <a16:creationId xmlns:a16="http://schemas.microsoft.com/office/drawing/2014/main" id="{274C4222-7BD2-F1B1-5A37-1050F36DCFBC}"/>
              </a:ext>
            </a:extLst>
          </p:cNvPr>
          <p:cNvSpPr>
            <a:spLocks noGrp="1"/>
          </p:cNvSpPr>
          <p:nvPr>
            <p:ph idx="1"/>
          </p:nvPr>
        </p:nvSpPr>
        <p:spPr>
          <a:xfrm>
            <a:off x="1285240" y="2969469"/>
            <a:ext cx="8074815" cy="2800395"/>
          </a:xfrm>
        </p:spPr>
        <p:txBody>
          <a:bodyPr anchor="t">
            <a:normAutofit/>
          </a:bodyPr>
          <a:lstStyle/>
          <a:p>
            <a:r>
              <a:rPr lang="en-US" sz="2400"/>
              <a:t>6.	Personal characteristics of members of buying center: </a:t>
            </a:r>
          </a:p>
          <a:p>
            <a:r>
              <a:rPr lang="en-US" sz="2400"/>
              <a:t>Difficult to determine and include </a:t>
            </a:r>
          </a:p>
          <a:p>
            <a:r>
              <a:rPr lang="en-US" sz="2400"/>
              <a:t>Risk tolerance, </a:t>
            </a:r>
          </a:p>
          <a:p>
            <a:r>
              <a:rPr lang="en-US" sz="2400"/>
              <a:t>Loyalty to the marketer</a:t>
            </a:r>
          </a:p>
          <a:p>
            <a:r>
              <a:rPr lang="en-US" sz="2400"/>
              <a:t>Personal demographics  all of which contribute to the way a firm makes a purchase decision. </a:t>
            </a:r>
          </a:p>
          <a:p>
            <a:endParaRPr lang="en-US" sz="2400"/>
          </a:p>
        </p:txBody>
      </p:sp>
    </p:spTree>
    <p:extLst>
      <p:ext uri="{BB962C8B-B14F-4D97-AF65-F5344CB8AC3E}">
        <p14:creationId xmlns:p14="http://schemas.microsoft.com/office/powerpoint/2010/main" val="3655138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E2FA67-CBD1-86A6-55BE-5DB098502A04}"/>
              </a:ext>
            </a:extLst>
          </p:cNvPr>
          <p:cNvSpPr>
            <a:spLocks noGrp="1"/>
          </p:cNvSpPr>
          <p:nvPr>
            <p:ph type="title"/>
          </p:nvPr>
        </p:nvSpPr>
        <p:spPr>
          <a:xfrm>
            <a:off x="5297762" y="329184"/>
            <a:ext cx="6251110" cy="1783080"/>
          </a:xfrm>
        </p:spPr>
        <p:txBody>
          <a:bodyPr anchor="b">
            <a:normAutofit/>
          </a:bodyPr>
          <a:lstStyle/>
          <a:p>
            <a:r>
              <a:rPr lang="en-US" sz="5400"/>
              <a:t>Segment selection considerations </a:t>
            </a:r>
          </a:p>
        </p:txBody>
      </p:sp>
      <p:pic>
        <p:nvPicPr>
          <p:cNvPr id="5" name="Picture 4" descr="Plant growing in a concrete crack">
            <a:extLst>
              <a:ext uri="{FF2B5EF4-FFF2-40B4-BE49-F238E27FC236}">
                <a16:creationId xmlns:a16="http://schemas.microsoft.com/office/drawing/2014/main" id="{DB4C4F07-DA60-C83D-C1C4-427BA0812FE5}"/>
              </a:ext>
            </a:extLst>
          </p:cNvPr>
          <p:cNvPicPr>
            <a:picLocks noChangeAspect="1"/>
          </p:cNvPicPr>
          <p:nvPr/>
        </p:nvPicPr>
        <p:blipFill rotWithShape="1">
          <a:blip r:embed="rId2"/>
          <a:srcRect l="18017" r="36651"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F267B73-A5CC-9FB7-D408-4176A6370D18}"/>
              </a:ext>
            </a:extLst>
          </p:cNvPr>
          <p:cNvSpPr>
            <a:spLocks noGrp="1"/>
          </p:cNvSpPr>
          <p:nvPr>
            <p:ph idx="1"/>
          </p:nvPr>
        </p:nvSpPr>
        <p:spPr>
          <a:xfrm>
            <a:off x="5297762" y="2706624"/>
            <a:ext cx="6251110" cy="3483864"/>
          </a:xfrm>
        </p:spPr>
        <p:txBody>
          <a:bodyPr>
            <a:normAutofit/>
          </a:bodyPr>
          <a:lstStyle/>
          <a:p>
            <a:r>
              <a:rPr lang="en-US" sz="1900"/>
              <a:t>1. Will the segment be attractive in future? </a:t>
            </a:r>
          </a:p>
          <a:p>
            <a:r>
              <a:rPr lang="en-US" sz="1900"/>
              <a:t>Size and growth</a:t>
            </a:r>
          </a:p>
          <a:p>
            <a:r>
              <a:rPr lang="en-US" sz="1900"/>
              <a:t>Profitability</a:t>
            </a:r>
          </a:p>
          <a:p>
            <a:r>
              <a:rPr lang="en-US" sz="1900"/>
              <a:t>Relative risk</a:t>
            </a:r>
          </a:p>
          <a:p>
            <a:r>
              <a:rPr lang="en-US" sz="1900"/>
              <a:t>Competition</a:t>
            </a:r>
          </a:p>
          <a:p>
            <a:r>
              <a:rPr lang="en-US" sz="1900"/>
              <a:t>Government/environmental considerations</a:t>
            </a:r>
          </a:p>
          <a:p>
            <a:r>
              <a:rPr lang="en-US" sz="1900"/>
              <a:t>Customer demands/technology</a:t>
            </a:r>
          </a:p>
          <a:p>
            <a:r>
              <a:rPr lang="en-US" sz="1900"/>
              <a:t>Present relationships</a:t>
            </a:r>
          </a:p>
          <a:p>
            <a:r>
              <a:rPr lang="en-US" sz="1900"/>
              <a:t>Possibility of development of new relationships. </a:t>
            </a:r>
          </a:p>
        </p:txBody>
      </p:sp>
    </p:spTree>
    <p:extLst>
      <p:ext uri="{BB962C8B-B14F-4D97-AF65-F5344CB8AC3E}">
        <p14:creationId xmlns:p14="http://schemas.microsoft.com/office/powerpoint/2010/main" val="38711587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1D9868-ABF8-1F99-B6A9-9C6FA393A51D}"/>
              </a:ext>
            </a:extLst>
          </p:cNvPr>
          <p:cNvSpPr>
            <a:spLocks noGrp="1"/>
          </p:cNvSpPr>
          <p:nvPr>
            <p:ph type="title"/>
          </p:nvPr>
        </p:nvSpPr>
        <p:spPr>
          <a:xfrm>
            <a:off x="4654296" y="329184"/>
            <a:ext cx="6894576" cy="1783080"/>
          </a:xfrm>
        </p:spPr>
        <p:txBody>
          <a:bodyPr anchor="b">
            <a:normAutofit/>
          </a:bodyPr>
          <a:lstStyle/>
          <a:p>
            <a:r>
              <a:rPr lang="en-US" sz="5400"/>
              <a:t>Segment selection considerations cont.</a:t>
            </a:r>
          </a:p>
        </p:txBody>
      </p:sp>
      <p:pic>
        <p:nvPicPr>
          <p:cNvPr id="14" name="Picture 4" descr="Digital numbers art">
            <a:extLst>
              <a:ext uri="{FF2B5EF4-FFF2-40B4-BE49-F238E27FC236}">
                <a16:creationId xmlns:a16="http://schemas.microsoft.com/office/drawing/2014/main" id="{357321C5-AF84-AE22-5C52-102696B84267}"/>
              </a:ext>
            </a:extLst>
          </p:cNvPr>
          <p:cNvPicPr>
            <a:picLocks noChangeAspect="1"/>
          </p:cNvPicPr>
          <p:nvPr/>
        </p:nvPicPr>
        <p:blipFill rotWithShape="1">
          <a:blip r:embed="rId2"/>
          <a:srcRect l="18292" r="42263" b="-2"/>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15"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46A1D8C-B6F5-E275-2C13-11FF1A749CC5}"/>
              </a:ext>
            </a:extLst>
          </p:cNvPr>
          <p:cNvSpPr>
            <a:spLocks noGrp="1"/>
          </p:cNvSpPr>
          <p:nvPr>
            <p:ph idx="1"/>
          </p:nvPr>
        </p:nvSpPr>
        <p:spPr>
          <a:xfrm>
            <a:off x="4654296" y="2706624"/>
            <a:ext cx="6894576" cy="3483864"/>
          </a:xfrm>
        </p:spPr>
        <p:txBody>
          <a:bodyPr>
            <a:normAutofit/>
          </a:bodyPr>
          <a:lstStyle/>
          <a:p>
            <a:r>
              <a:rPr lang="en-US" sz="2000"/>
              <a:t>2. What is the demand for the resources and can the business cope with it? </a:t>
            </a:r>
          </a:p>
          <a:p>
            <a:r>
              <a:rPr lang="en-US" sz="2000"/>
              <a:t>Technology required</a:t>
            </a:r>
          </a:p>
          <a:p>
            <a:r>
              <a:rPr lang="en-US" sz="2000"/>
              <a:t>Relationships developed</a:t>
            </a:r>
          </a:p>
          <a:p>
            <a:r>
              <a:rPr lang="en-US" sz="2000"/>
              <a:t>Human resources</a:t>
            </a:r>
          </a:p>
          <a:p>
            <a:r>
              <a:rPr lang="en-US" sz="2000"/>
              <a:t>Service</a:t>
            </a:r>
          </a:p>
          <a:p>
            <a:r>
              <a:rPr lang="en-US" sz="2000"/>
              <a:t>Production</a:t>
            </a:r>
          </a:p>
          <a:p>
            <a:r>
              <a:rPr lang="en-US" sz="2000"/>
              <a:t>Image</a:t>
            </a:r>
          </a:p>
          <a:p>
            <a:r>
              <a:rPr lang="en-US" sz="2000"/>
              <a:t>Capital investment</a:t>
            </a:r>
          </a:p>
        </p:txBody>
      </p:sp>
    </p:spTree>
    <p:extLst>
      <p:ext uri="{BB962C8B-B14F-4D97-AF65-F5344CB8AC3E}">
        <p14:creationId xmlns:p14="http://schemas.microsoft.com/office/powerpoint/2010/main" val="41677106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38C30B8-9E9A-7B55-C772-4E611703CD19}"/>
              </a:ext>
            </a:extLst>
          </p:cNvPr>
          <p:cNvSpPr>
            <a:spLocks noGrp="1"/>
          </p:cNvSpPr>
          <p:nvPr>
            <p:ph type="title"/>
          </p:nvPr>
        </p:nvSpPr>
        <p:spPr>
          <a:xfrm>
            <a:off x="4654296" y="329184"/>
            <a:ext cx="6894576" cy="1783080"/>
          </a:xfrm>
        </p:spPr>
        <p:txBody>
          <a:bodyPr anchor="b">
            <a:normAutofit/>
          </a:bodyPr>
          <a:lstStyle/>
          <a:p>
            <a:r>
              <a:rPr lang="en-US" sz="5400"/>
              <a:t>Segment selection considerations cont.</a:t>
            </a:r>
          </a:p>
        </p:txBody>
      </p:sp>
      <p:pic>
        <p:nvPicPr>
          <p:cNvPr id="5" name="Picture 4" descr="Person holding a puzzle piece">
            <a:extLst>
              <a:ext uri="{FF2B5EF4-FFF2-40B4-BE49-F238E27FC236}">
                <a16:creationId xmlns:a16="http://schemas.microsoft.com/office/drawing/2014/main" id="{A94E7367-5763-97C6-46DD-E6429E6A57A5}"/>
              </a:ext>
            </a:extLst>
          </p:cNvPr>
          <p:cNvPicPr>
            <a:picLocks noChangeAspect="1"/>
          </p:cNvPicPr>
          <p:nvPr/>
        </p:nvPicPr>
        <p:blipFill rotWithShape="1">
          <a:blip r:embed="rId2"/>
          <a:srcRect l="30145" r="29820" b="-1"/>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11"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39707E6-5041-19C5-F5D7-2634448FE77D}"/>
              </a:ext>
            </a:extLst>
          </p:cNvPr>
          <p:cNvSpPr>
            <a:spLocks noGrp="1"/>
          </p:cNvSpPr>
          <p:nvPr>
            <p:ph idx="1"/>
          </p:nvPr>
        </p:nvSpPr>
        <p:spPr>
          <a:xfrm>
            <a:off x="4654296" y="2706624"/>
            <a:ext cx="6894576" cy="3483864"/>
          </a:xfrm>
        </p:spPr>
        <p:txBody>
          <a:bodyPr>
            <a:normAutofit/>
          </a:bodyPr>
          <a:lstStyle/>
          <a:p>
            <a:r>
              <a:rPr lang="en-US" sz="2200"/>
              <a:t>3. What is the demand of management and does this match their preferences? </a:t>
            </a:r>
          </a:p>
          <a:p>
            <a:r>
              <a:rPr lang="en-US" sz="2200"/>
              <a:t>The demands placed on management</a:t>
            </a:r>
          </a:p>
          <a:p>
            <a:r>
              <a:rPr lang="en-US" sz="2200"/>
              <a:t>strategic direction. </a:t>
            </a:r>
          </a:p>
          <a:p>
            <a:r>
              <a:rPr lang="en-US" sz="2200"/>
              <a:t>The current and potential gaps between the segment’s demands and the management’s preferred direction</a:t>
            </a:r>
          </a:p>
        </p:txBody>
      </p:sp>
    </p:spTree>
    <p:extLst>
      <p:ext uri="{BB962C8B-B14F-4D97-AF65-F5344CB8AC3E}">
        <p14:creationId xmlns:p14="http://schemas.microsoft.com/office/powerpoint/2010/main" val="17668554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3C68CB-C3F1-B801-C4BC-CFC29B2AFBF1}"/>
              </a:ext>
            </a:extLst>
          </p:cNvPr>
          <p:cNvSpPr>
            <a:spLocks noGrp="1"/>
          </p:cNvSpPr>
          <p:nvPr>
            <p:ph type="title"/>
          </p:nvPr>
        </p:nvSpPr>
        <p:spPr>
          <a:xfrm>
            <a:off x="4654296" y="329184"/>
            <a:ext cx="6894576" cy="1783080"/>
          </a:xfrm>
        </p:spPr>
        <p:txBody>
          <a:bodyPr anchor="b">
            <a:normAutofit/>
          </a:bodyPr>
          <a:lstStyle/>
          <a:p>
            <a:r>
              <a:rPr lang="en-US" sz="5400"/>
              <a:t>Segment selection considerations cont.</a:t>
            </a:r>
          </a:p>
        </p:txBody>
      </p:sp>
      <p:pic>
        <p:nvPicPr>
          <p:cNvPr id="5" name="Picture 4" descr="White puzzle with one red piece">
            <a:extLst>
              <a:ext uri="{FF2B5EF4-FFF2-40B4-BE49-F238E27FC236}">
                <a16:creationId xmlns:a16="http://schemas.microsoft.com/office/drawing/2014/main" id="{F002B743-BD8A-836E-24A8-ED6BFB672D4E}"/>
              </a:ext>
            </a:extLst>
          </p:cNvPr>
          <p:cNvPicPr>
            <a:picLocks noChangeAspect="1"/>
          </p:cNvPicPr>
          <p:nvPr/>
        </p:nvPicPr>
        <p:blipFill rotWithShape="1">
          <a:blip r:embed="rId2"/>
          <a:srcRect l="34182" r="32578"/>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11"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C3E2E38-2CA0-C8EA-53DD-4895E8B1801A}"/>
              </a:ext>
            </a:extLst>
          </p:cNvPr>
          <p:cNvSpPr>
            <a:spLocks noGrp="1"/>
          </p:cNvSpPr>
          <p:nvPr>
            <p:ph idx="1"/>
          </p:nvPr>
        </p:nvSpPr>
        <p:spPr>
          <a:xfrm>
            <a:off x="4654296" y="2706624"/>
            <a:ext cx="6894576" cy="3483864"/>
          </a:xfrm>
        </p:spPr>
        <p:txBody>
          <a:bodyPr>
            <a:normAutofit/>
          </a:bodyPr>
          <a:lstStyle/>
          <a:p>
            <a:r>
              <a:rPr lang="en-US" sz="2200"/>
              <a:t>4.	What is the demand on the organization, and can the demand be met? </a:t>
            </a:r>
          </a:p>
          <a:p>
            <a:r>
              <a:rPr lang="en-US" sz="2200"/>
              <a:t>strategic fit between the segment demands and organization strategy.</a:t>
            </a:r>
          </a:p>
          <a:p>
            <a:r>
              <a:rPr lang="en-US" sz="2200"/>
              <a:t>corporate direction</a:t>
            </a:r>
          </a:p>
          <a:p>
            <a:r>
              <a:rPr lang="en-US" sz="2200"/>
              <a:t>management commitments </a:t>
            </a:r>
          </a:p>
          <a:p>
            <a:r>
              <a:rPr lang="en-US" sz="2200"/>
              <a:t>organizational requirements</a:t>
            </a:r>
          </a:p>
          <a:p>
            <a:r>
              <a:rPr lang="en-US" sz="2200"/>
              <a:t>5.	Has the segments met all the above requirements. </a:t>
            </a:r>
          </a:p>
        </p:txBody>
      </p:sp>
    </p:spTree>
    <p:extLst>
      <p:ext uri="{BB962C8B-B14F-4D97-AF65-F5344CB8AC3E}">
        <p14:creationId xmlns:p14="http://schemas.microsoft.com/office/powerpoint/2010/main" val="36920078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13">
            <a:extLst>
              <a:ext uri="{FF2B5EF4-FFF2-40B4-BE49-F238E27FC236}">
                <a16:creationId xmlns:a16="http://schemas.microsoft.com/office/drawing/2014/main" id="{B9D7E975-9161-4F2D-AC53-69E1912F6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Content Placeholder 8">
            <a:extLst>
              <a:ext uri="{FF2B5EF4-FFF2-40B4-BE49-F238E27FC236}">
                <a16:creationId xmlns:a16="http://schemas.microsoft.com/office/drawing/2014/main" id="{93261B0D-C08E-63C5-5636-63097795134B}"/>
              </a:ext>
            </a:extLst>
          </p:cNvPr>
          <p:cNvPicPr>
            <a:picLocks noGrp="1" noChangeAspect="1"/>
          </p:cNvPicPr>
          <p:nvPr>
            <p:ph idx="1"/>
          </p:nvPr>
        </p:nvPicPr>
        <p:blipFill>
          <a:blip r:embed="rId2"/>
          <a:stretch>
            <a:fillRect/>
          </a:stretch>
        </p:blipFill>
        <p:spPr>
          <a:xfrm>
            <a:off x="1725109" y="623275"/>
            <a:ext cx="5164370" cy="6608116"/>
          </a:xfrm>
          <a:prstGeom prst="rect">
            <a:avLst/>
          </a:prstGeom>
        </p:spPr>
      </p:pic>
      <p:sp>
        <p:nvSpPr>
          <p:cNvPr id="29" name="Right Triangle 15">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17">
            <a:extLst>
              <a:ext uri="{FF2B5EF4-FFF2-40B4-BE49-F238E27FC236}">
                <a16:creationId xmlns:a16="http://schemas.microsoft.com/office/drawing/2014/main" id="{463E6235-1649-4B47-9862-4026FC473B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3" y="623275"/>
            <a:ext cx="401217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D6B9BB-9D97-A1A7-076C-821B2929373C}"/>
              </a:ext>
            </a:extLst>
          </p:cNvPr>
          <p:cNvSpPr>
            <a:spLocks noGrp="1"/>
          </p:cNvSpPr>
          <p:nvPr>
            <p:ph type="title"/>
          </p:nvPr>
        </p:nvSpPr>
        <p:spPr>
          <a:xfrm>
            <a:off x="8052497" y="1056640"/>
            <a:ext cx="3197660" cy="3125746"/>
          </a:xfrm>
        </p:spPr>
        <p:txBody>
          <a:bodyPr vert="horz" lIns="91440" tIns="45720" rIns="91440" bIns="45720" rtlCol="0" anchor="b">
            <a:normAutofit/>
          </a:bodyPr>
          <a:lstStyle/>
          <a:p>
            <a:r>
              <a:rPr lang="en-US" sz="4000" b="1" kern="1200">
                <a:solidFill>
                  <a:schemeClr val="tx1"/>
                </a:solidFill>
                <a:latin typeface="+mj-lt"/>
                <a:ea typeface="+mj-ea"/>
                <a:cs typeface="+mj-cs"/>
              </a:rPr>
              <a:t>Barriers to effective market segmentation </a:t>
            </a:r>
          </a:p>
        </p:txBody>
      </p:sp>
    </p:spTree>
    <p:extLst>
      <p:ext uri="{BB962C8B-B14F-4D97-AF65-F5344CB8AC3E}">
        <p14:creationId xmlns:p14="http://schemas.microsoft.com/office/powerpoint/2010/main" val="390109149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229C77D-ABC3-ED8B-82B0-F55CD95000EA}"/>
              </a:ext>
            </a:extLst>
          </p:cNvPr>
          <p:cNvSpPr>
            <a:spLocks noGrp="1"/>
          </p:cNvSpPr>
          <p:nvPr>
            <p:ph type="title"/>
          </p:nvPr>
        </p:nvSpPr>
        <p:spPr>
          <a:xfrm>
            <a:off x="4654296" y="329184"/>
            <a:ext cx="6894576" cy="1783080"/>
          </a:xfrm>
        </p:spPr>
        <p:txBody>
          <a:bodyPr anchor="b">
            <a:normAutofit/>
          </a:bodyPr>
          <a:lstStyle/>
          <a:p>
            <a:r>
              <a:rPr lang="en-US" sz="5400" dirty="0"/>
              <a:t>Market targeting </a:t>
            </a:r>
          </a:p>
        </p:txBody>
      </p:sp>
      <p:pic>
        <p:nvPicPr>
          <p:cNvPr id="5" name="Picture 4" descr="Desk with productivity items">
            <a:extLst>
              <a:ext uri="{FF2B5EF4-FFF2-40B4-BE49-F238E27FC236}">
                <a16:creationId xmlns:a16="http://schemas.microsoft.com/office/drawing/2014/main" id="{105E71DC-DF5F-B9D4-08AF-D363896E0BCC}"/>
              </a:ext>
            </a:extLst>
          </p:cNvPr>
          <p:cNvPicPr>
            <a:picLocks noChangeAspect="1"/>
          </p:cNvPicPr>
          <p:nvPr/>
        </p:nvPicPr>
        <p:blipFill rotWithShape="1">
          <a:blip r:embed="rId2"/>
          <a:srcRect l="37903" r="22653" b="-2"/>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11"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CB26DD1-F35E-E9E5-8C86-FA1454BA70AC}"/>
              </a:ext>
            </a:extLst>
          </p:cNvPr>
          <p:cNvSpPr>
            <a:spLocks noGrp="1"/>
          </p:cNvSpPr>
          <p:nvPr>
            <p:ph idx="1"/>
          </p:nvPr>
        </p:nvSpPr>
        <p:spPr>
          <a:xfrm>
            <a:off x="4654296" y="2706624"/>
            <a:ext cx="6894576" cy="3483864"/>
          </a:xfrm>
        </p:spPr>
        <p:txBody>
          <a:bodyPr>
            <a:normAutofit/>
          </a:bodyPr>
          <a:lstStyle/>
          <a:p>
            <a:r>
              <a:rPr lang="en-US" sz="2200"/>
              <a:t>Once the firm has finished segmentation process, it must select the segments to invest in. </a:t>
            </a:r>
          </a:p>
          <a:p>
            <a:r>
              <a:rPr lang="en-US" sz="2200"/>
              <a:t>This is guided by the segment attractiveness, availability of resources to serve that segment and how well the segment fits with the company’s overall objectives.</a:t>
            </a:r>
          </a:p>
          <a:p>
            <a:r>
              <a:rPr lang="en-US" sz="2200"/>
              <a:t>Three segmentation strategies, undifferentiated, differentiated and concentrated </a:t>
            </a:r>
          </a:p>
        </p:txBody>
      </p:sp>
    </p:spTree>
    <p:extLst>
      <p:ext uri="{BB962C8B-B14F-4D97-AF65-F5344CB8AC3E}">
        <p14:creationId xmlns:p14="http://schemas.microsoft.com/office/powerpoint/2010/main" val="24963540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8">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D9E5AB-6E43-62EC-A487-62F948DFED05}"/>
              </a:ext>
            </a:extLst>
          </p:cNvPr>
          <p:cNvSpPr>
            <a:spLocks noGrp="1"/>
          </p:cNvSpPr>
          <p:nvPr>
            <p:ph type="title"/>
          </p:nvPr>
        </p:nvSpPr>
        <p:spPr>
          <a:xfrm>
            <a:off x="4572001" y="601744"/>
            <a:ext cx="6781800" cy="1338696"/>
          </a:xfrm>
        </p:spPr>
        <p:txBody>
          <a:bodyPr>
            <a:normAutofit/>
          </a:bodyPr>
          <a:lstStyle/>
          <a:p>
            <a:r>
              <a:rPr lang="en-US" dirty="0"/>
              <a:t>Market targeting cont.</a:t>
            </a:r>
          </a:p>
        </p:txBody>
      </p:sp>
      <p:pic>
        <p:nvPicPr>
          <p:cNvPr id="13" name="Picture 4" descr="Graph">
            <a:extLst>
              <a:ext uri="{FF2B5EF4-FFF2-40B4-BE49-F238E27FC236}">
                <a16:creationId xmlns:a16="http://schemas.microsoft.com/office/drawing/2014/main" id="{A4AD32DB-1BC3-0F52-10A0-098E079C1714}"/>
              </a:ext>
            </a:extLst>
          </p:cNvPr>
          <p:cNvPicPr>
            <a:picLocks noChangeAspect="1"/>
          </p:cNvPicPr>
          <p:nvPr/>
        </p:nvPicPr>
        <p:blipFill rotWithShape="1">
          <a:blip r:embed="rId2"/>
          <a:srcRect l="27258" r="38524"/>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FBE81FEB-F983-527A-1892-03C5860D8D79}"/>
              </a:ext>
            </a:extLst>
          </p:cNvPr>
          <p:cNvSpPr>
            <a:spLocks noGrp="1"/>
          </p:cNvSpPr>
          <p:nvPr>
            <p:ph idx="1"/>
          </p:nvPr>
        </p:nvSpPr>
        <p:spPr>
          <a:xfrm>
            <a:off x="4572001" y="2201958"/>
            <a:ext cx="6781800" cy="3900730"/>
          </a:xfrm>
        </p:spPr>
        <p:txBody>
          <a:bodyPr anchor="t">
            <a:normAutofit/>
          </a:bodyPr>
          <a:lstStyle/>
          <a:p>
            <a:r>
              <a:rPr lang="en-US" sz="2000"/>
              <a:t>a) Undifferentiated marketing:  focuses on serving all identified segments with only one marketing mix. </a:t>
            </a:r>
          </a:p>
          <a:p>
            <a:r>
              <a:rPr lang="en-US" sz="2000"/>
              <a:t>useful when the product or service is in the early stages of product life cycle.</a:t>
            </a:r>
          </a:p>
          <a:p>
            <a:r>
              <a:rPr lang="en-US" sz="2000"/>
              <a:t>Undifferentiated marketing usually only lasts as long as competition is limited.</a:t>
            </a:r>
          </a:p>
          <a:p>
            <a:r>
              <a:rPr lang="en-US" sz="2000"/>
              <a:t>b) Differentiated marketing: the firm designs specific marketing mixes to serve each segment. </a:t>
            </a:r>
          </a:p>
          <a:p>
            <a:r>
              <a:rPr lang="en-US" sz="2000"/>
              <a:t>It is a more costly strategy but likely to meet customer expectations more leading to satisfaction. </a:t>
            </a:r>
          </a:p>
          <a:p>
            <a:endParaRPr lang="en-US" sz="2000"/>
          </a:p>
        </p:txBody>
      </p:sp>
    </p:spTree>
    <p:extLst>
      <p:ext uri="{BB962C8B-B14F-4D97-AF65-F5344CB8AC3E}">
        <p14:creationId xmlns:p14="http://schemas.microsoft.com/office/powerpoint/2010/main" val="12460673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B133B19-5B44-7D19-480D-4C0A100BD388}"/>
              </a:ext>
            </a:extLst>
          </p:cNvPr>
          <p:cNvSpPr>
            <a:spLocks noGrp="1"/>
          </p:cNvSpPr>
          <p:nvPr>
            <p:ph type="title"/>
          </p:nvPr>
        </p:nvSpPr>
        <p:spPr>
          <a:xfrm>
            <a:off x="4572001" y="601744"/>
            <a:ext cx="6781800" cy="1338696"/>
          </a:xfrm>
        </p:spPr>
        <p:txBody>
          <a:bodyPr>
            <a:normAutofit/>
          </a:bodyPr>
          <a:lstStyle/>
          <a:p>
            <a:r>
              <a:rPr lang="en-US" dirty="0"/>
              <a:t>Market targeting cont.</a:t>
            </a:r>
          </a:p>
        </p:txBody>
      </p:sp>
      <p:pic>
        <p:nvPicPr>
          <p:cNvPr id="5" name="Picture 4" descr="Puzzle pieces">
            <a:extLst>
              <a:ext uri="{FF2B5EF4-FFF2-40B4-BE49-F238E27FC236}">
                <a16:creationId xmlns:a16="http://schemas.microsoft.com/office/drawing/2014/main" id="{BA7A094F-54D8-4998-D11E-BB21FA2A6B2A}"/>
              </a:ext>
            </a:extLst>
          </p:cNvPr>
          <p:cNvPicPr>
            <a:picLocks noChangeAspect="1"/>
          </p:cNvPicPr>
          <p:nvPr/>
        </p:nvPicPr>
        <p:blipFill rotWithShape="1">
          <a:blip r:embed="rId2"/>
          <a:srcRect l="35604" r="27987"/>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FF05AF95-9AEE-4398-80C7-16EB157C9AFE}"/>
              </a:ext>
            </a:extLst>
          </p:cNvPr>
          <p:cNvSpPr>
            <a:spLocks noGrp="1"/>
          </p:cNvSpPr>
          <p:nvPr>
            <p:ph idx="1"/>
          </p:nvPr>
        </p:nvSpPr>
        <p:spPr>
          <a:xfrm>
            <a:off x="4572001" y="2201958"/>
            <a:ext cx="6781800" cy="3900730"/>
          </a:xfrm>
        </p:spPr>
        <p:txBody>
          <a:bodyPr anchor="t">
            <a:normAutofit/>
          </a:bodyPr>
          <a:lstStyle/>
          <a:p>
            <a:r>
              <a:rPr lang="en-US" sz="2000"/>
              <a:t>C) Concentrated or focus or niche strategy </a:t>
            </a:r>
          </a:p>
          <a:p>
            <a:r>
              <a:rPr lang="en-US" sz="2000"/>
              <a:t>firm concentrates on one or very few segments. </a:t>
            </a:r>
          </a:p>
          <a:p>
            <a:r>
              <a:rPr lang="en-US" sz="2000"/>
              <a:t>chosen when a firm has limited resources</a:t>
            </a:r>
          </a:p>
          <a:p>
            <a:r>
              <a:rPr lang="en-US" sz="2000"/>
              <a:t>wants to dominate that sector</a:t>
            </a:r>
          </a:p>
          <a:p>
            <a:r>
              <a:rPr lang="en-US" sz="2000"/>
              <a:t>the riskiest targeting strategy</a:t>
            </a:r>
          </a:p>
        </p:txBody>
      </p:sp>
    </p:spTree>
    <p:extLst>
      <p:ext uri="{BB962C8B-B14F-4D97-AF65-F5344CB8AC3E}">
        <p14:creationId xmlns:p14="http://schemas.microsoft.com/office/powerpoint/2010/main" val="6004506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69A0CEE-E6B0-71F4-0A5F-271312460B9A}"/>
              </a:ext>
            </a:extLst>
          </p:cNvPr>
          <p:cNvSpPr>
            <a:spLocks noGrp="1"/>
          </p:cNvSpPr>
          <p:nvPr>
            <p:ph type="title"/>
          </p:nvPr>
        </p:nvSpPr>
        <p:spPr>
          <a:xfrm>
            <a:off x="5297762" y="329184"/>
            <a:ext cx="6251110" cy="1783080"/>
          </a:xfrm>
        </p:spPr>
        <p:txBody>
          <a:bodyPr anchor="b">
            <a:normAutofit/>
          </a:bodyPr>
          <a:lstStyle/>
          <a:p>
            <a:r>
              <a:rPr lang="en-US" sz="5400"/>
              <a:t>Market positioning </a:t>
            </a:r>
          </a:p>
        </p:txBody>
      </p:sp>
      <p:pic>
        <p:nvPicPr>
          <p:cNvPr id="5" name="Picture 4" descr="Maze">
            <a:extLst>
              <a:ext uri="{FF2B5EF4-FFF2-40B4-BE49-F238E27FC236}">
                <a16:creationId xmlns:a16="http://schemas.microsoft.com/office/drawing/2014/main" id="{2AF99C04-71E6-6914-5BE0-611FB9BC3FF1}"/>
              </a:ext>
            </a:extLst>
          </p:cNvPr>
          <p:cNvPicPr>
            <a:picLocks noChangeAspect="1"/>
          </p:cNvPicPr>
          <p:nvPr/>
        </p:nvPicPr>
        <p:blipFill rotWithShape="1">
          <a:blip r:embed="rId2"/>
          <a:srcRect l="24274" r="30395"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68575DA-64DC-C043-289F-AA75324AF240}"/>
              </a:ext>
            </a:extLst>
          </p:cNvPr>
          <p:cNvSpPr>
            <a:spLocks noGrp="1"/>
          </p:cNvSpPr>
          <p:nvPr>
            <p:ph idx="1"/>
          </p:nvPr>
        </p:nvSpPr>
        <p:spPr>
          <a:xfrm>
            <a:off x="5297762" y="2706624"/>
            <a:ext cx="6251110" cy="3483864"/>
          </a:xfrm>
        </p:spPr>
        <p:txBody>
          <a:bodyPr>
            <a:normAutofit/>
          </a:bodyPr>
          <a:lstStyle/>
          <a:p>
            <a:r>
              <a:rPr lang="en-US" sz="1400"/>
              <a:t>Developing a theme which will provide a “meaningful distinction for customers” (Day, 1990). </a:t>
            </a:r>
          </a:p>
          <a:p>
            <a:r>
              <a:rPr lang="en-US" sz="1400"/>
              <a:t>Ries and Trout (2001) many products already have a distinctive position in the mind of the customer which are difficult to dislodge. </a:t>
            </a:r>
          </a:p>
          <a:p>
            <a:r>
              <a:rPr lang="en-US" sz="1400"/>
              <a:t>The process of positioning involves four critical steps (Day, 1990). </a:t>
            </a:r>
          </a:p>
          <a:p>
            <a:r>
              <a:rPr lang="en-US" sz="1400"/>
              <a:t>The first step is identifying alternative positioning themes. </a:t>
            </a:r>
          </a:p>
          <a:p>
            <a:r>
              <a:rPr lang="en-US" sz="1400"/>
              <a:t>The second step is to screen each alternative according to whether it is meaningful to customers </a:t>
            </a:r>
          </a:p>
          <a:p>
            <a:r>
              <a:rPr lang="en-US" sz="1400"/>
              <a:t>The third step is choosing the position that best satisfies the criteria and generates the most enthusiasm and commitment within the organization</a:t>
            </a:r>
          </a:p>
          <a:p>
            <a:r>
              <a:rPr lang="en-US" sz="1400"/>
              <a:t>The fourth step is designing the programs needed to implement the position which may require the firm to compare costs of these programs with likely benefits.</a:t>
            </a:r>
          </a:p>
          <a:p>
            <a:endParaRPr lang="en-US" sz="1400"/>
          </a:p>
        </p:txBody>
      </p:sp>
    </p:spTree>
    <p:extLst>
      <p:ext uri="{BB962C8B-B14F-4D97-AF65-F5344CB8AC3E}">
        <p14:creationId xmlns:p14="http://schemas.microsoft.com/office/powerpoint/2010/main" val="179871693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9E1A060-F828-117D-73F9-3BCD2E102EAD}"/>
              </a:ext>
            </a:extLst>
          </p:cNvPr>
          <p:cNvSpPr>
            <a:spLocks noGrp="1"/>
          </p:cNvSpPr>
          <p:nvPr>
            <p:ph type="title"/>
          </p:nvPr>
        </p:nvSpPr>
        <p:spPr>
          <a:xfrm>
            <a:off x="5297762" y="329184"/>
            <a:ext cx="6251110" cy="1783080"/>
          </a:xfrm>
        </p:spPr>
        <p:txBody>
          <a:bodyPr anchor="b">
            <a:normAutofit/>
          </a:bodyPr>
          <a:lstStyle/>
          <a:p>
            <a:r>
              <a:rPr lang="en-US" sz="5400"/>
              <a:t>References </a:t>
            </a:r>
          </a:p>
        </p:txBody>
      </p:sp>
      <p:pic>
        <p:nvPicPr>
          <p:cNvPr id="5" name="Picture 4" descr="Desk with stethoscope and computer keyboard">
            <a:extLst>
              <a:ext uri="{FF2B5EF4-FFF2-40B4-BE49-F238E27FC236}">
                <a16:creationId xmlns:a16="http://schemas.microsoft.com/office/drawing/2014/main" id="{CBC97E62-83C2-372A-94A7-EB182A16604B}"/>
              </a:ext>
            </a:extLst>
          </p:cNvPr>
          <p:cNvPicPr>
            <a:picLocks noChangeAspect="1"/>
          </p:cNvPicPr>
          <p:nvPr/>
        </p:nvPicPr>
        <p:blipFill rotWithShape="1">
          <a:blip r:embed="rId2"/>
          <a:srcRect l="54670" r="-1"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07620CB-2B28-C16D-0A96-66D8E50B2C38}"/>
              </a:ext>
            </a:extLst>
          </p:cNvPr>
          <p:cNvSpPr>
            <a:spLocks noGrp="1"/>
          </p:cNvSpPr>
          <p:nvPr>
            <p:ph idx="1"/>
          </p:nvPr>
        </p:nvSpPr>
        <p:spPr>
          <a:xfrm>
            <a:off x="5297762" y="2706624"/>
            <a:ext cx="6251110" cy="3483864"/>
          </a:xfrm>
        </p:spPr>
        <p:txBody>
          <a:bodyPr>
            <a:normAutofit/>
          </a:bodyPr>
          <a:lstStyle/>
          <a:p>
            <a:r>
              <a:rPr lang="en-US" sz="1000"/>
              <a:t>Ali S.S (2021) Business to business marketing, Syrian Virtual University. </a:t>
            </a:r>
          </a:p>
          <a:p>
            <a:r>
              <a:rPr lang="en-US" sz="1000"/>
              <a:t>Blythe J &amp; Zimmerman A (2013) Business to Business Marketing Management A global perspective Second Edition, Routledge</a:t>
            </a:r>
          </a:p>
          <a:p>
            <a:r>
              <a:rPr lang="en-US" sz="1000"/>
              <a:t>Bonoma T.V. &amp; Shapiro B P. (1984). “Evaluating Market Segmentation Approaches.” Industrial Marketing Management, Vol. 13, Iss. 4, 257–68.</a:t>
            </a:r>
          </a:p>
          <a:p>
            <a:r>
              <a:rPr lang="en-US" sz="1000"/>
              <a:t>Day, G S. (1990). Market-Driven Strategy: Process for Creating Value. New York: Free Press.</a:t>
            </a:r>
          </a:p>
          <a:p>
            <a:r>
              <a:rPr lang="en-US" sz="1000"/>
              <a:t>Dibb, S. &amp; Simkin, L (2001). “Market Segmentation: Diagnosing and Treating the Barriers.” Industrial Marketing Management, Vol. 30, Iss. 8, 609–25.</a:t>
            </a:r>
          </a:p>
          <a:p>
            <a:r>
              <a:rPr lang="en-US" sz="1000"/>
              <a:t>Freytag, P. V., &amp; Clarke, A. H. (2001). Business to Business Market Segmentation. Industrial Marketing Management, 473-486</a:t>
            </a:r>
          </a:p>
          <a:p>
            <a:r>
              <a:rPr lang="en-US" sz="1000"/>
              <a:t>Fry J. N. &amp; Killing, J. P. (1995): Strategic Analysis and Action. 3rd Edition. Prentice-Hall, Englewood Cliffs, NJ,</a:t>
            </a:r>
          </a:p>
          <a:p>
            <a:r>
              <a:rPr lang="en-US" sz="1000"/>
              <a:t>Malhotra, N K. (1989). “Segmenting Hospitals for Improved Management Strategy.” Journal of Health Care Marketing, Vol. 9, No. 3, 45–52.</a:t>
            </a:r>
          </a:p>
          <a:p>
            <a:r>
              <a:rPr lang="en-US" sz="1000"/>
              <a:t>Ries A &amp; Trout  J. (2001). Positioning: The Battle for Your Mind. New York: McGraw-Hill.</a:t>
            </a:r>
          </a:p>
          <a:p>
            <a:endParaRPr lang="en-US" sz="1000"/>
          </a:p>
        </p:txBody>
      </p:sp>
    </p:spTree>
    <p:extLst>
      <p:ext uri="{BB962C8B-B14F-4D97-AF65-F5344CB8AC3E}">
        <p14:creationId xmlns:p14="http://schemas.microsoft.com/office/powerpoint/2010/main" val="38773666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2">
            <a:alpha val="35000"/>
          </a:schemeClr>
        </a:solidFill>
        <a:effectLst/>
      </p:bgPr>
    </p:bg>
    <p:spTree>
      <p:nvGrpSpPr>
        <p:cNvPr id="1" name=""/>
        <p:cNvGrpSpPr/>
        <p:nvPr/>
      </p:nvGrpSpPr>
      <p:grpSpPr>
        <a:xfrm>
          <a:off x="0" y="0"/>
          <a:ext cx="0" cy="0"/>
          <a:chOff x="0" y="0"/>
          <a:chExt cx="0" cy="0"/>
        </a:xfrm>
      </p:grpSpPr>
      <p:sp>
        <p:nvSpPr>
          <p:cNvPr id="14" name="Rectangle 8">
            <a:extLst>
              <a:ext uri="{FF2B5EF4-FFF2-40B4-BE49-F238E27FC236}">
                <a16:creationId xmlns:a16="http://schemas.microsoft.com/office/drawing/2014/main" id="{C5278130-DFE0-457B-8698-88DF69019D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6" name="Rectangle 10">
            <a:extLst>
              <a:ext uri="{FF2B5EF4-FFF2-40B4-BE49-F238E27FC236}">
                <a16:creationId xmlns:a16="http://schemas.microsoft.com/office/drawing/2014/main" id="{2F99531B-1681-4D6E-BECB-18325B33A6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2">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3" name="Rectangle 12">
            <a:extLst>
              <a:ext uri="{FF2B5EF4-FFF2-40B4-BE49-F238E27FC236}">
                <a16:creationId xmlns:a16="http://schemas.microsoft.com/office/drawing/2014/main" id="{20344094-430A-400B-804B-910E696A1A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78324" y="709375"/>
            <a:ext cx="10713676" cy="54333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53C67DF-7782-4E57-AB9B-F1B4811AD8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543451" y="1248213"/>
            <a:ext cx="5413238" cy="4326335"/>
          </a:xfrm>
          <a:prstGeom prst="rect">
            <a:avLst/>
          </a:prstGeom>
          <a:solidFill>
            <a:schemeClr val="accent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5A9BAC4-2F3F-97B6-07E9-8BF8B088B808}"/>
              </a:ext>
            </a:extLst>
          </p:cNvPr>
          <p:cNvSpPr>
            <a:spLocks noGrp="1"/>
          </p:cNvSpPr>
          <p:nvPr>
            <p:ph type="title"/>
          </p:nvPr>
        </p:nvSpPr>
        <p:spPr>
          <a:xfrm>
            <a:off x="504967" y="675564"/>
            <a:ext cx="3609833" cy="5204085"/>
          </a:xfrm>
        </p:spPr>
        <p:txBody>
          <a:bodyPr>
            <a:normAutofit/>
          </a:bodyPr>
          <a:lstStyle/>
          <a:p>
            <a:r>
              <a:rPr lang="en-US"/>
              <a:t>End </a:t>
            </a:r>
          </a:p>
        </p:txBody>
      </p:sp>
      <p:cxnSp>
        <p:nvCxnSpPr>
          <p:cNvPr id="17" name="Straight Connector 16">
            <a:extLst>
              <a:ext uri="{FF2B5EF4-FFF2-40B4-BE49-F238E27FC236}">
                <a16:creationId xmlns:a16="http://schemas.microsoft.com/office/drawing/2014/main" id="{B03A5AE3-BD30-455C-842B-7626C8BEF0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11365990" y="5610"/>
            <a:ext cx="0" cy="685800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2DBECAA5-1F2D-470D-875C-8F2C2CA3E5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18001"/>
            <a:ext cx="12192000" cy="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graphicFrame>
        <p:nvGraphicFramePr>
          <p:cNvPr id="18" name="Content Placeholder 2">
            <a:extLst>
              <a:ext uri="{FF2B5EF4-FFF2-40B4-BE49-F238E27FC236}">
                <a16:creationId xmlns:a16="http://schemas.microsoft.com/office/drawing/2014/main" id="{43116D9F-EA35-D6F8-D6CF-3F21536D9942}"/>
              </a:ext>
            </a:extLst>
          </p:cNvPr>
          <p:cNvGraphicFramePr>
            <a:graphicFrameLocks noGrp="1"/>
          </p:cNvGraphicFramePr>
          <p:nvPr>
            <p:ph idx="1"/>
            <p:extLst>
              <p:ext uri="{D42A27DB-BD31-4B8C-83A1-F6EECF244321}">
                <p14:modId xmlns:p14="http://schemas.microsoft.com/office/powerpoint/2010/main" val="3936376942"/>
              </p:ext>
            </p:extLst>
          </p:nvPr>
        </p:nvGraphicFramePr>
        <p:xfrm>
          <a:off x="4776730" y="819369"/>
          <a:ext cx="6589260" cy="52439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491454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281</TotalTime>
  <Words>2094</Words>
  <Application>Microsoft Office PowerPoint</Application>
  <PresentationFormat>Widescreen</PresentationFormat>
  <Paragraphs>256</Paragraphs>
  <Slides>39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39</vt:i4>
      </vt:variant>
    </vt:vector>
  </HeadingPairs>
  <TitlesOfParts>
    <vt:vector size="44" baseType="lpstr">
      <vt:lpstr>Arial</vt:lpstr>
      <vt:lpstr>Calibri</vt:lpstr>
      <vt:lpstr>Calibri Light</vt:lpstr>
      <vt:lpstr>Cambria</vt:lpstr>
      <vt:lpstr>Office Theme</vt:lpstr>
      <vt:lpstr>BUSINESS-TO-BUSINESS MARKETING                                 BUSINESS-TO-BUSINESS MARKETING   WEEK 4 BUSINESS MARKETS SEGMENTATION   </vt:lpstr>
      <vt:lpstr>Welcome!</vt:lpstr>
      <vt:lpstr>Introduction </vt:lpstr>
      <vt:lpstr>Intended Learning Outcomes</vt:lpstr>
      <vt:lpstr> Definition and importance of business markets segmentation </vt:lpstr>
      <vt:lpstr>Importance of business markets segmentation</vt:lpstr>
      <vt:lpstr>Importance of business markets segmentation cont.</vt:lpstr>
      <vt:lpstr>Segmentation criteria</vt:lpstr>
      <vt:lpstr>Segmentation criteria cont.</vt:lpstr>
      <vt:lpstr>Segmentation criteria cont.</vt:lpstr>
      <vt:lpstr>Basis for Business market segmentation model  </vt:lpstr>
      <vt:lpstr>Macro segmentation variables  </vt:lpstr>
      <vt:lpstr>Macro segmentation variables cont.</vt:lpstr>
      <vt:lpstr>Macro segmentation variables cont.</vt:lpstr>
      <vt:lpstr>Macro segmentation variables cont.</vt:lpstr>
      <vt:lpstr>Micro segmentation variables </vt:lpstr>
      <vt:lpstr>Micro segmentation variables cont. </vt:lpstr>
      <vt:lpstr>Micro segmentation variables cont. </vt:lpstr>
      <vt:lpstr>c. Response profile model </vt:lpstr>
      <vt:lpstr>Response profile model cont.</vt:lpstr>
      <vt:lpstr>Response profile model cont.</vt:lpstr>
      <vt:lpstr>Response profile model cont.</vt:lpstr>
      <vt:lpstr>Segmentation process</vt:lpstr>
      <vt:lpstr>Segmentation process cont.</vt:lpstr>
      <vt:lpstr>Segmentation process cont.</vt:lpstr>
      <vt:lpstr>Segmentation process cont.</vt:lpstr>
      <vt:lpstr>Segmentation process cont.</vt:lpstr>
      <vt:lpstr>Segmentation process cont.</vt:lpstr>
      <vt:lpstr>Segment selection considerations </vt:lpstr>
      <vt:lpstr>Segment selection considerations cont.</vt:lpstr>
      <vt:lpstr>Segment selection considerations cont.</vt:lpstr>
      <vt:lpstr>Segment selection considerations cont.</vt:lpstr>
      <vt:lpstr>Barriers to effective market segmentation </vt:lpstr>
      <vt:lpstr>Market targeting </vt:lpstr>
      <vt:lpstr>Market targeting cont.</vt:lpstr>
      <vt:lpstr>Market targeting cont.</vt:lpstr>
      <vt:lpstr>Market positioning </vt:lpstr>
      <vt:lpstr>References </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BUSINESS-TO-BUSINESS MARKETING                                 BUSINESS-TO-BUSINESS MARKETING   WEEK 4 BUSINESS MARKETS SEGMENTATION   </dc:title>
  <dc:creator>Dr. John N. Kamau</dc:creator>
  <cp:lastModifiedBy>Dr. John N. Kamau</cp:lastModifiedBy>
  <cp:revision>5</cp:revision>
  <dcterms:created xsi:type="dcterms:W3CDTF">2023-04-07T15:07:24Z</dcterms:created>
  <dcterms:modified xsi:type="dcterms:W3CDTF">2023-04-08T09:06:18Z</dcterms:modified>
</cp:coreProperties>
</file>