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DD2DFFBA-B3C4-4610-858B-78AEE03ADB09}"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479A6B16-D735-41E0-A124-1C8D85B4E90C}">
      <dgm:prSet/>
      <dgm:spPr/>
      <dgm:t>
        <a:bodyPr/>
        <a:lstStyle/>
        <a:p>
          <a:r>
            <a:rPr lang="en-US"/>
            <a:t>1. Trust versus Formality refers to the degree to which the relationship is bounded by contractual agreements. </a:t>
          </a:r>
        </a:p>
      </dgm:t>
    </dgm:pt>
    <dgm:pt modelId="{74EE2017-D59B-422F-BACF-6EBA3658692E}" type="parTrans" cxnId="{F1566E1C-2BB2-4322-B897-85D1C1FA7840}">
      <dgm:prSet/>
      <dgm:spPr/>
      <dgm:t>
        <a:bodyPr/>
        <a:lstStyle/>
        <a:p>
          <a:endParaRPr lang="en-US"/>
        </a:p>
      </dgm:t>
    </dgm:pt>
    <dgm:pt modelId="{678B839B-87B2-454E-937B-761B85823F48}" type="sibTrans" cxnId="{F1566E1C-2BB2-4322-B897-85D1C1FA7840}">
      <dgm:prSet/>
      <dgm:spPr/>
      <dgm:t>
        <a:bodyPr/>
        <a:lstStyle/>
        <a:p>
          <a:endParaRPr lang="en-US"/>
        </a:p>
      </dgm:t>
    </dgm:pt>
    <dgm:pt modelId="{5374E99C-F463-46B9-B526-FF19B99E2C95}">
      <dgm:prSet/>
      <dgm:spPr/>
      <dgm:t>
        <a:bodyPr/>
        <a:lstStyle/>
        <a:p>
          <a:r>
            <a:rPr lang="en-US"/>
            <a:t>2. Power and dependence refer to the degree to which either party can make life difficult for the other party. </a:t>
          </a:r>
        </a:p>
      </dgm:t>
    </dgm:pt>
    <dgm:pt modelId="{FCF5BC1A-25F1-41D2-874B-AD626D614D08}" type="parTrans" cxnId="{BC430A12-EC76-4CB7-915D-E4E8B828EDFA}">
      <dgm:prSet/>
      <dgm:spPr/>
      <dgm:t>
        <a:bodyPr/>
        <a:lstStyle/>
        <a:p>
          <a:endParaRPr lang="en-US"/>
        </a:p>
      </dgm:t>
    </dgm:pt>
    <dgm:pt modelId="{D9A8B8C4-5750-4F27-BBE2-AAA14F1476EB}" type="sibTrans" cxnId="{BC430A12-EC76-4CB7-915D-E4E8B828EDFA}">
      <dgm:prSet/>
      <dgm:spPr/>
      <dgm:t>
        <a:bodyPr/>
        <a:lstStyle/>
        <a:p>
          <a:endParaRPr lang="en-US"/>
        </a:p>
      </dgm:t>
    </dgm:pt>
    <dgm:pt modelId="{7A376816-EB59-4CCA-BE09-92381F98621D}">
      <dgm:prSet/>
      <dgm:spPr/>
      <dgm:t>
        <a:bodyPr/>
        <a:lstStyle/>
        <a:p>
          <a:r>
            <a:rPr lang="en-US"/>
            <a:t>3. Complexity: complexity refers to the state of having many parts and being difficult to understand or find an answer to. </a:t>
          </a:r>
        </a:p>
      </dgm:t>
    </dgm:pt>
    <dgm:pt modelId="{AC28080A-6D86-4110-9089-DEE621DE4C09}" type="parTrans" cxnId="{C915E4F8-E8C7-435D-A506-DE06F71941C7}">
      <dgm:prSet/>
      <dgm:spPr/>
      <dgm:t>
        <a:bodyPr/>
        <a:lstStyle/>
        <a:p>
          <a:endParaRPr lang="en-US"/>
        </a:p>
      </dgm:t>
    </dgm:pt>
    <dgm:pt modelId="{2E9F68DA-55DB-44C7-AAE9-46ED486D60F2}" type="sibTrans" cxnId="{C915E4F8-E8C7-435D-A506-DE06F71941C7}">
      <dgm:prSet/>
      <dgm:spPr/>
      <dgm:t>
        <a:bodyPr/>
        <a:lstStyle/>
        <a:p>
          <a:endParaRPr lang="en-US"/>
        </a:p>
      </dgm:t>
    </dgm:pt>
    <dgm:pt modelId="{BFA8B1C3-2C25-4AE2-B33A-3B2C7B9298FF}">
      <dgm:prSet/>
      <dgm:spPr/>
      <dgm:t>
        <a:bodyPr/>
        <a:lstStyle/>
        <a:p>
          <a:r>
            <a:rPr lang="en-US"/>
            <a:t>The more points of interaction which exist between the buyer and the seller, the more complex the relationship becomes, but at the same time the relationship also becomes closer.</a:t>
          </a:r>
        </a:p>
      </dgm:t>
    </dgm:pt>
    <dgm:pt modelId="{E484B208-829C-4153-B061-55F95B247363}" type="parTrans" cxnId="{726858F8-68B9-4F5C-BCA6-6D5E362573C8}">
      <dgm:prSet/>
      <dgm:spPr/>
      <dgm:t>
        <a:bodyPr/>
        <a:lstStyle/>
        <a:p>
          <a:endParaRPr lang="en-US"/>
        </a:p>
      </dgm:t>
    </dgm:pt>
    <dgm:pt modelId="{A4B8F123-6D47-4060-B7E5-B2E2D24FC6E4}" type="sibTrans" cxnId="{726858F8-68B9-4F5C-BCA6-6D5E362573C8}">
      <dgm:prSet/>
      <dgm:spPr/>
      <dgm:t>
        <a:bodyPr/>
        <a:lstStyle/>
        <a:p>
          <a:endParaRPr lang="en-US"/>
        </a:p>
      </dgm:t>
    </dgm:pt>
    <dgm:pt modelId="{C4190580-1FBD-4A01-A5BB-E70AFE680DC1}" type="pres">
      <dgm:prSet presAssocID="{DD2DFFBA-B3C4-4610-858B-78AEE03ADB09}" presName="vert0" presStyleCnt="0">
        <dgm:presLayoutVars>
          <dgm:dir/>
          <dgm:animOne val="branch"/>
          <dgm:animLvl val="lvl"/>
        </dgm:presLayoutVars>
      </dgm:prSet>
      <dgm:spPr/>
    </dgm:pt>
    <dgm:pt modelId="{C712BF94-42EE-4384-8D74-F97690E9B8D2}" type="pres">
      <dgm:prSet presAssocID="{479A6B16-D735-41E0-A124-1C8D85B4E90C}" presName="thickLine" presStyleLbl="alignNode1" presStyleIdx="0" presStyleCnt="4"/>
      <dgm:spPr/>
    </dgm:pt>
    <dgm:pt modelId="{9B7AE155-627C-496A-B28A-A0FEEDBFA054}" type="pres">
      <dgm:prSet presAssocID="{479A6B16-D735-41E0-A124-1C8D85B4E90C}" presName="horz1" presStyleCnt="0"/>
      <dgm:spPr/>
    </dgm:pt>
    <dgm:pt modelId="{B6DF11BF-BFD8-4E80-BAD7-F0C80C25449F}" type="pres">
      <dgm:prSet presAssocID="{479A6B16-D735-41E0-A124-1C8D85B4E90C}" presName="tx1" presStyleLbl="revTx" presStyleIdx="0" presStyleCnt="4"/>
      <dgm:spPr/>
    </dgm:pt>
    <dgm:pt modelId="{FE0C944A-E88C-4313-90CC-595E5B36EE9E}" type="pres">
      <dgm:prSet presAssocID="{479A6B16-D735-41E0-A124-1C8D85B4E90C}" presName="vert1" presStyleCnt="0"/>
      <dgm:spPr/>
    </dgm:pt>
    <dgm:pt modelId="{55B19380-C3E5-45A6-8F1A-FBBD95505F55}" type="pres">
      <dgm:prSet presAssocID="{5374E99C-F463-46B9-B526-FF19B99E2C95}" presName="thickLine" presStyleLbl="alignNode1" presStyleIdx="1" presStyleCnt="4"/>
      <dgm:spPr/>
    </dgm:pt>
    <dgm:pt modelId="{758A4799-1E2B-4A0A-86E6-66FA73F255FB}" type="pres">
      <dgm:prSet presAssocID="{5374E99C-F463-46B9-B526-FF19B99E2C95}" presName="horz1" presStyleCnt="0"/>
      <dgm:spPr/>
    </dgm:pt>
    <dgm:pt modelId="{1D352017-4A2C-4C28-B9D9-FEDAAC096FF3}" type="pres">
      <dgm:prSet presAssocID="{5374E99C-F463-46B9-B526-FF19B99E2C95}" presName="tx1" presStyleLbl="revTx" presStyleIdx="1" presStyleCnt="4"/>
      <dgm:spPr/>
    </dgm:pt>
    <dgm:pt modelId="{C106CD8C-4255-4039-8000-FAE35F58AC13}" type="pres">
      <dgm:prSet presAssocID="{5374E99C-F463-46B9-B526-FF19B99E2C95}" presName="vert1" presStyleCnt="0"/>
      <dgm:spPr/>
    </dgm:pt>
    <dgm:pt modelId="{DEB89454-24AD-4D36-829D-3A86674C394B}" type="pres">
      <dgm:prSet presAssocID="{7A376816-EB59-4CCA-BE09-92381F98621D}" presName="thickLine" presStyleLbl="alignNode1" presStyleIdx="2" presStyleCnt="4"/>
      <dgm:spPr/>
    </dgm:pt>
    <dgm:pt modelId="{9D503667-969D-4ACD-991A-150D11429476}" type="pres">
      <dgm:prSet presAssocID="{7A376816-EB59-4CCA-BE09-92381F98621D}" presName="horz1" presStyleCnt="0"/>
      <dgm:spPr/>
    </dgm:pt>
    <dgm:pt modelId="{18D4C1ED-FBC6-421B-9725-6FD3CFDC6B1C}" type="pres">
      <dgm:prSet presAssocID="{7A376816-EB59-4CCA-BE09-92381F98621D}" presName="tx1" presStyleLbl="revTx" presStyleIdx="2" presStyleCnt="4"/>
      <dgm:spPr/>
    </dgm:pt>
    <dgm:pt modelId="{38FA4804-8E05-49E8-83B7-72FB620FE1E9}" type="pres">
      <dgm:prSet presAssocID="{7A376816-EB59-4CCA-BE09-92381F98621D}" presName="vert1" presStyleCnt="0"/>
      <dgm:spPr/>
    </dgm:pt>
    <dgm:pt modelId="{7A05B62E-A553-44F2-A914-7BC4A440C460}" type="pres">
      <dgm:prSet presAssocID="{BFA8B1C3-2C25-4AE2-B33A-3B2C7B9298FF}" presName="thickLine" presStyleLbl="alignNode1" presStyleIdx="3" presStyleCnt="4"/>
      <dgm:spPr/>
    </dgm:pt>
    <dgm:pt modelId="{BC7CCA92-74BD-4F9C-9424-B7DCCACDED4E}" type="pres">
      <dgm:prSet presAssocID="{BFA8B1C3-2C25-4AE2-B33A-3B2C7B9298FF}" presName="horz1" presStyleCnt="0"/>
      <dgm:spPr/>
    </dgm:pt>
    <dgm:pt modelId="{0C10349A-ED27-46AD-9E3A-08773F1A3518}" type="pres">
      <dgm:prSet presAssocID="{BFA8B1C3-2C25-4AE2-B33A-3B2C7B9298FF}" presName="tx1" presStyleLbl="revTx" presStyleIdx="3" presStyleCnt="4"/>
      <dgm:spPr/>
    </dgm:pt>
    <dgm:pt modelId="{2AFE03A8-D62C-40F9-800F-4F1D3C358AC8}" type="pres">
      <dgm:prSet presAssocID="{BFA8B1C3-2C25-4AE2-B33A-3B2C7B9298FF}" presName="vert1" presStyleCnt="0"/>
      <dgm:spPr/>
    </dgm:pt>
  </dgm:ptLst>
  <dgm:cxnLst>
    <dgm:cxn modelId="{5BB36205-2503-4D6E-925C-5CC21AEF9602}" type="presOf" srcId="{BFA8B1C3-2C25-4AE2-B33A-3B2C7B9298FF}" destId="{0C10349A-ED27-46AD-9E3A-08773F1A3518}" srcOrd="0" destOrd="0" presId="urn:microsoft.com/office/officeart/2008/layout/LinedList"/>
    <dgm:cxn modelId="{9E5F8A0F-4C4F-4985-8EBF-A9C3ACBBFDA4}" type="presOf" srcId="{479A6B16-D735-41E0-A124-1C8D85B4E90C}" destId="{B6DF11BF-BFD8-4E80-BAD7-F0C80C25449F}" srcOrd="0" destOrd="0" presId="urn:microsoft.com/office/officeart/2008/layout/LinedList"/>
    <dgm:cxn modelId="{BC430A12-EC76-4CB7-915D-E4E8B828EDFA}" srcId="{DD2DFFBA-B3C4-4610-858B-78AEE03ADB09}" destId="{5374E99C-F463-46B9-B526-FF19B99E2C95}" srcOrd="1" destOrd="0" parTransId="{FCF5BC1A-25F1-41D2-874B-AD626D614D08}" sibTransId="{D9A8B8C4-5750-4F27-BBE2-AAA14F1476EB}"/>
    <dgm:cxn modelId="{F1566E1C-2BB2-4322-B897-85D1C1FA7840}" srcId="{DD2DFFBA-B3C4-4610-858B-78AEE03ADB09}" destId="{479A6B16-D735-41E0-A124-1C8D85B4E90C}" srcOrd="0" destOrd="0" parTransId="{74EE2017-D59B-422F-BACF-6EBA3658692E}" sibTransId="{678B839B-87B2-454E-937B-761B85823F48}"/>
    <dgm:cxn modelId="{ACDD065D-D823-4C86-8DDB-56832E44B61C}" type="presOf" srcId="{5374E99C-F463-46B9-B526-FF19B99E2C95}" destId="{1D352017-4A2C-4C28-B9D9-FEDAAC096FF3}" srcOrd="0" destOrd="0" presId="urn:microsoft.com/office/officeart/2008/layout/LinedList"/>
    <dgm:cxn modelId="{F8AB3167-F77E-4C80-A215-69DD6E905C5F}" type="presOf" srcId="{DD2DFFBA-B3C4-4610-858B-78AEE03ADB09}" destId="{C4190580-1FBD-4A01-A5BB-E70AFE680DC1}" srcOrd="0" destOrd="0" presId="urn:microsoft.com/office/officeart/2008/layout/LinedList"/>
    <dgm:cxn modelId="{99B1D8F3-2F70-474E-B612-56CC0E901D18}" type="presOf" srcId="{7A376816-EB59-4CCA-BE09-92381F98621D}" destId="{18D4C1ED-FBC6-421B-9725-6FD3CFDC6B1C}" srcOrd="0" destOrd="0" presId="urn:microsoft.com/office/officeart/2008/layout/LinedList"/>
    <dgm:cxn modelId="{726858F8-68B9-4F5C-BCA6-6D5E362573C8}" srcId="{DD2DFFBA-B3C4-4610-858B-78AEE03ADB09}" destId="{BFA8B1C3-2C25-4AE2-B33A-3B2C7B9298FF}" srcOrd="3" destOrd="0" parTransId="{E484B208-829C-4153-B061-55F95B247363}" sibTransId="{A4B8F123-6D47-4060-B7E5-B2E2D24FC6E4}"/>
    <dgm:cxn modelId="{C915E4F8-E8C7-435D-A506-DE06F71941C7}" srcId="{DD2DFFBA-B3C4-4610-858B-78AEE03ADB09}" destId="{7A376816-EB59-4CCA-BE09-92381F98621D}" srcOrd="2" destOrd="0" parTransId="{AC28080A-6D86-4110-9089-DEE621DE4C09}" sibTransId="{2E9F68DA-55DB-44C7-AAE9-46ED486D60F2}"/>
    <dgm:cxn modelId="{CA21D0FE-2918-4383-B9EF-2E066F430287}" type="presParOf" srcId="{C4190580-1FBD-4A01-A5BB-E70AFE680DC1}" destId="{C712BF94-42EE-4384-8D74-F97690E9B8D2}" srcOrd="0" destOrd="0" presId="urn:microsoft.com/office/officeart/2008/layout/LinedList"/>
    <dgm:cxn modelId="{1C7ABCFF-7660-414E-840B-03E1DF8F0E62}" type="presParOf" srcId="{C4190580-1FBD-4A01-A5BB-E70AFE680DC1}" destId="{9B7AE155-627C-496A-B28A-A0FEEDBFA054}" srcOrd="1" destOrd="0" presId="urn:microsoft.com/office/officeart/2008/layout/LinedList"/>
    <dgm:cxn modelId="{103696C0-BA45-4B93-BF5D-00EB96EDDCDE}" type="presParOf" srcId="{9B7AE155-627C-496A-B28A-A0FEEDBFA054}" destId="{B6DF11BF-BFD8-4E80-BAD7-F0C80C25449F}" srcOrd="0" destOrd="0" presId="urn:microsoft.com/office/officeart/2008/layout/LinedList"/>
    <dgm:cxn modelId="{A965B7C6-8E21-4BFC-9467-36BB2ECF89AA}" type="presParOf" srcId="{9B7AE155-627C-496A-B28A-A0FEEDBFA054}" destId="{FE0C944A-E88C-4313-90CC-595E5B36EE9E}" srcOrd="1" destOrd="0" presId="urn:microsoft.com/office/officeart/2008/layout/LinedList"/>
    <dgm:cxn modelId="{8F9C1ECE-D23C-43AC-8E3E-736392AA8302}" type="presParOf" srcId="{C4190580-1FBD-4A01-A5BB-E70AFE680DC1}" destId="{55B19380-C3E5-45A6-8F1A-FBBD95505F55}" srcOrd="2" destOrd="0" presId="urn:microsoft.com/office/officeart/2008/layout/LinedList"/>
    <dgm:cxn modelId="{6E8CE341-A2E7-4619-8DEF-C018D9D640FD}" type="presParOf" srcId="{C4190580-1FBD-4A01-A5BB-E70AFE680DC1}" destId="{758A4799-1E2B-4A0A-86E6-66FA73F255FB}" srcOrd="3" destOrd="0" presId="urn:microsoft.com/office/officeart/2008/layout/LinedList"/>
    <dgm:cxn modelId="{4FD8A05D-F80A-43FB-8CBD-AB87A43217D9}" type="presParOf" srcId="{758A4799-1E2B-4A0A-86E6-66FA73F255FB}" destId="{1D352017-4A2C-4C28-B9D9-FEDAAC096FF3}" srcOrd="0" destOrd="0" presId="urn:microsoft.com/office/officeart/2008/layout/LinedList"/>
    <dgm:cxn modelId="{787A80E7-784E-4807-AA01-D2FF9E0ED9F1}" type="presParOf" srcId="{758A4799-1E2B-4A0A-86E6-66FA73F255FB}" destId="{C106CD8C-4255-4039-8000-FAE35F58AC13}" srcOrd="1" destOrd="0" presId="urn:microsoft.com/office/officeart/2008/layout/LinedList"/>
    <dgm:cxn modelId="{274CBA78-3AB3-4FA6-8173-FEFDE8E8BD6F}" type="presParOf" srcId="{C4190580-1FBD-4A01-A5BB-E70AFE680DC1}" destId="{DEB89454-24AD-4D36-829D-3A86674C394B}" srcOrd="4" destOrd="0" presId="urn:microsoft.com/office/officeart/2008/layout/LinedList"/>
    <dgm:cxn modelId="{6A5403E7-E877-456A-8C9C-D605FBED1047}" type="presParOf" srcId="{C4190580-1FBD-4A01-A5BB-E70AFE680DC1}" destId="{9D503667-969D-4ACD-991A-150D11429476}" srcOrd="5" destOrd="0" presId="urn:microsoft.com/office/officeart/2008/layout/LinedList"/>
    <dgm:cxn modelId="{52B71C47-79EB-4324-A664-536F08C5FB8D}" type="presParOf" srcId="{9D503667-969D-4ACD-991A-150D11429476}" destId="{18D4C1ED-FBC6-421B-9725-6FD3CFDC6B1C}" srcOrd="0" destOrd="0" presId="urn:microsoft.com/office/officeart/2008/layout/LinedList"/>
    <dgm:cxn modelId="{4434CFCD-0DA6-442C-9D74-F539612ED70D}" type="presParOf" srcId="{9D503667-969D-4ACD-991A-150D11429476}" destId="{38FA4804-8E05-49E8-83B7-72FB620FE1E9}" srcOrd="1" destOrd="0" presId="urn:microsoft.com/office/officeart/2008/layout/LinedList"/>
    <dgm:cxn modelId="{DCDE329A-DC18-4E16-93FE-CE75233BAA85}" type="presParOf" srcId="{C4190580-1FBD-4A01-A5BB-E70AFE680DC1}" destId="{7A05B62E-A553-44F2-A914-7BC4A440C460}" srcOrd="6" destOrd="0" presId="urn:microsoft.com/office/officeart/2008/layout/LinedList"/>
    <dgm:cxn modelId="{6CD67D98-D812-4D82-837D-18C0AE8B038B}" type="presParOf" srcId="{C4190580-1FBD-4A01-A5BB-E70AFE680DC1}" destId="{BC7CCA92-74BD-4F9C-9424-B7DCCACDED4E}" srcOrd="7" destOrd="0" presId="urn:microsoft.com/office/officeart/2008/layout/LinedList"/>
    <dgm:cxn modelId="{BECEA83D-8E52-4BB2-AC53-94C4F55895CC}" type="presParOf" srcId="{BC7CCA92-74BD-4F9C-9424-B7DCCACDED4E}" destId="{0C10349A-ED27-46AD-9E3A-08773F1A3518}" srcOrd="0" destOrd="0" presId="urn:microsoft.com/office/officeart/2008/layout/LinedList"/>
    <dgm:cxn modelId="{2456F7F5-1D7C-4557-A583-93A4447CD17F}" type="presParOf" srcId="{BC7CCA92-74BD-4F9C-9424-B7DCCACDED4E}" destId="{2AFE03A8-D62C-40F9-800F-4F1D3C358AC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60AE40-C920-45D4-A4FF-DA41860FD767}" type="doc">
      <dgm:prSet loTypeId="urn:microsoft.com/office/officeart/2008/layout/LinedList" loCatId="list" qsTypeId="urn:microsoft.com/office/officeart/2005/8/quickstyle/simple4" qsCatId="simple" csTypeId="urn:microsoft.com/office/officeart/2005/8/colors/accent5_2" csCatId="accent5"/>
      <dgm:spPr/>
      <dgm:t>
        <a:bodyPr/>
        <a:lstStyle/>
        <a:p>
          <a:endParaRPr lang="en-US"/>
        </a:p>
      </dgm:t>
    </dgm:pt>
    <dgm:pt modelId="{F45FB096-5BCB-4BF1-B11C-651F16C3559E}">
      <dgm:prSet/>
      <dgm:spPr/>
      <dgm:t>
        <a:bodyPr/>
        <a:lstStyle/>
        <a:p>
          <a:r>
            <a:rPr lang="en-US"/>
            <a:t>4. Supplier relationship: Supplier relations concern the coordination of suppliers with each other, and the relationships which may develop therefrom. </a:t>
          </a:r>
        </a:p>
      </dgm:t>
    </dgm:pt>
    <dgm:pt modelId="{58DE9F1B-5047-4D79-9033-CBB65A5A4255}" type="parTrans" cxnId="{095EB2C6-F568-482A-BF18-36210E014FDE}">
      <dgm:prSet/>
      <dgm:spPr/>
      <dgm:t>
        <a:bodyPr/>
        <a:lstStyle/>
        <a:p>
          <a:endParaRPr lang="en-US"/>
        </a:p>
      </dgm:t>
    </dgm:pt>
    <dgm:pt modelId="{02495738-8E89-4391-A804-DECFD6984EF9}" type="sibTrans" cxnId="{095EB2C6-F568-482A-BF18-36210E014FDE}">
      <dgm:prSet/>
      <dgm:spPr/>
      <dgm:t>
        <a:bodyPr/>
        <a:lstStyle/>
        <a:p>
          <a:endParaRPr lang="en-US"/>
        </a:p>
      </dgm:t>
    </dgm:pt>
    <dgm:pt modelId="{2447156D-4B29-4621-B99E-96AA7DA6D193}">
      <dgm:prSet/>
      <dgm:spPr/>
      <dgm:t>
        <a:bodyPr/>
        <a:lstStyle/>
        <a:p>
          <a:r>
            <a:rPr lang="en-US"/>
            <a:t>5. Conflict and cooperation: Conflict and cooperation are the opposite ends of a spectrum. </a:t>
          </a:r>
        </a:p>
      </dgm:t>
    </dgm:pt>
    <dgm:pt modelId="{A492D740-F905-4555-AB68-A455084A34D1}" type="parTrans" cxnId="{AE38F005-9060-47C3-87A0-E8D48681256A}">
      <dgm:prSet/>
      <dgm:spPr/>
      <dgm:t>
        <a:bodyPr/>
        <a:lstStyle/>
        <a:p>
          <a:endParaRPr lang="en-US"/>
        </a:p>
      </dgm:t>
    </dgm:pt>
    <dgm:pt modelId="{6CD95107-FDC8-4BAF-8F03-ED666F12E493}" type="sibTrans" cxnId="{AE38F005-9060-47C3-87A0-E8D48681256A}">
      <dgm:prSet/>
      <dgm:spPr/>
      <dgm:t>
        <a:bodyPr/>
        <a:lstStyle/>
        <a:p>
          <a:endParaRPr lang="en-US"/>
        </a:p>
      </dgm:t>
    </dgm:pt>
    <dgm:pt modelId="{37A26282-E967-43FC-8BFA-17ACFD999FA3}">
      <dgm:prSet/>
      <dgm:spPr/>
      <dgm:t>
        <a:bodyPr/>
        <a:lstStyle/>
        <a:p>
          <a:r>
            <a:rPr lang="en-US"/>
            <a:t>Conflict is inevitable when companies with different aims, backgrounds, and agendas attempt to work together: if the conflict is resolved in a reasonable manner, cooperation is the result. </a:t>
          </a:r>
        </a:p>
      </dgm:t>
    </dgm:pt>
    <dgm:pt modelId="{6AE31734-7D80-454A-8A60-C356AFF65C0F}" type="parTrans" cxnId="{B99A36CB-27F7-409E-B80F-1CAF1FCED20D}">
      <dgm:prSet/>
      <dgm:spPr/>
      <dgm:t>
        <a:bodyPr/>
        <a:lstStyle/>
        <a:p>
          <a:endParaRPr lang="en-US"/>
        </a:p>
      </dgm:t>
    </dgm:pt>
    <dgm:pt modelId="{7A1A4236-95E3-49BC-B537-E359D4E10133}" type="sibTrans" cxnId="{B99A36CB-27F7-409E-B80F-1CAF1FCED20D}">
      <dgm:prSet/>
      <dgm:spPr/>
      <dgm:t>
        <a:bodyPr/>
        <a:lstStyle/>
        <a:p>
          <a:endParaRPr lang="en-US"/>
        </a:p>
      </dgm:t>
    </dgm:pt>
    <dgm:pt modelId="{A3AE11CF-A929-4384-8860-AB6385FD9A4B}">
      <dgm:prSet/>
      <dgm:spPr/>
      <dgm:t>
        <a:bodyPr/>
        <a:lstStyle/>
        <a:p>
          <a:r>
            <a:rPr lang="en-US"/>
            <a:t>The business marketer must seek to understand conflict resolution strategies to enhance cooperation. </a:t>
          </a:r>
        </a:p>
      </dgm:t>
    </dgm:pt>
    <dgm:pt modelId="{D6EB6852-760A-4F19-8EC3-E38248503C6C}" type="parTrans" cxnId="{12275678-8D90-49DD-8A50-9E448F8F8CEB}">
      <dgm:prSet/>
      <dgm:spPr/>
      <dgm:t>
        <a:bodyPr/>
        <a:lstStyle/>
        <a:p>
          <a:endParaRPr lang="en-US"/>
        </a:p>
      </dgm:t>
    </dgm:pt>
    <dgm:pt modelId="{27F2D5F0-177A-4F54-812E-493462B43011}" type="sibTrans" cxnId="{12275678-8D90-49DD-8A50-9E448F8F8CEB}">
      <dgm:prSet/>
      <dgm:spPr/>
      <dgm:t>
        <a:bodyPr/>
        <a:lstStyle/>
        <a:p>
          <a:endParaRPr lang="en-US"/>
        </a:p>
      </dgm:t>
    </dgm:pt>
    <dgm:pt modelId="{A5E5BB92-2656-43B1-B4ED-F972FF9A155A}" type="pres">
      <dgm:prSet presAssocID="{7960AE40-C920-45D4-A4FF-DA41860FD767}" presName="vert0" presStyleCnt="0">
        <dgm:presLayoutVars>
          <dgm:dir/>
          <dgm:animOne val="branch"/>
          <dgm:animLvl val="lvl"/>
        </dgm:presLayoutVars>
      </dgm:prSet>
      <dgm:spPr/>
    </dgm:pt>
    <dgm:pt modelId="{3A42771D-D35E-447D-9F88-C443AD8E2F63}" type="pres">
      <dgm:prSet presAssocID="{F45FB096-5BCB-4BF1-B11C-651F16C3559E}" presName="thickLine" presStyleLbl="alignNode1" presStyleIdx="0" presStyleCnt="4"/>
      <dgm:spPr/>
    </dgm:pt>
    <dgm:pt modelId="{7C087F92-8D8A-4B65-A38B-6AF1EE3721AD}" type="pres">
      <dgm:prSet presAssocID="{F45FB096-5BCB-4BF1-B11C-651F16C3559E}" presName="horz1" presStyleCnt="0"/>
      <dgm:spPr/>
    </dgm:pt>
    <dgm:pt modelId="{3B1BFD68-3D0A-4845-8E86-E267BB4909CF}" type="pres">
      <dgm:prSet presAssocID="{F45FB096-5BCB-4BF1-B11C-651F16C3559E}" presName="tx1" presStyleLbl="revTx" presStyleIdx="0" presStyleCnt="4"/>
      <dgm:spPr/>
    </dgm:pt>
    <dgm:pt modelId="{08B38290-4E94-4274-BCE9-40FA2470D242}" type="pres">
      <dgm:prSet presAssocID="{F45FB096-5BCB-4BF1-B11C-651F16C3559E}" presName="vert1" presStyleCnt="0"/>
      <dgm:spPr/>
    </dgm:pt>
    <dgm:pt modelId="{C268C7D5-72DD-45A9-BE50-9E3B9F12C20D}" type="pres">
      <dgm:prSet presAssocID="{2447156D-4B29-4621-B99E-96AA7DA6D193}" presName="thickLine" presStyleLbl="alignNode1" presStyleIdx="1" presStyleCnt="4"/>
      <dgm:spPr/>
    </dgm:pt>
    <dgm:pt modelId="{4D984BE6-147E-47E0-8756-613E1944CAEF}" type="pres">
      <dgm:prSet presAssocID="{2447156D-4B29-4621-B99E-96AA7DA6D193}" presName="horz1" presStyleCnt="0"/>
      <dgm:spPr/>
    </dgm:pt>
    <dgm:pt modelId="{8A963267-3C82-4FEA-90D6-49669DCE7C2A}" type="pres">
      <dgm:prSet presAssocID="{2447156D-4B29-4621-B99E-96AA7DA6D193}" presName="tx1" presStyleLbl="revTx" presStyleIdx="1" presStyleCnt="4"/>
      <dgm:spPr/>
    </dgm:pt>
    <dgm:pt modelId="{B06A949E-1200-43F6-8AE5-5C2E761083B9}" type="pres">
      <dgm:prSet presAssocID="{2447156D-4B29-4621-B99E-96AA7DA6D193}" presName="vert1" presStyleCnt="0"/>
      <dgm:spPr/>
    </dgm:pt>
    <dgm:pt modelId="{D3CF6922-CECE-4C21-89BB-DB794DF829F4}" type="pres">
      <dgm:prSet presAssocID="{37A26282-E967-43FC-8BFA-17ACFD999FA3}" presName="thickLine" presStyleLbl="alignNode1" presStyleIdx="2" presStyleCnt="4"/>
      <dgm:spPr/>
    </dgm:pt>
    <dgm:pt modelId="{8DF5F0D1-B5FD-4BB8-95E8-31C98A3B6516}" type="pres">
      <dgm:prSet presAssocID="{37A26282-E967-43FC-8BFA-17ACFD999FA3}" presName="horz1" presStyleCnt="0"/>
      <dgm:spPr/>
    </dgm:pt>
    <dgm:pt modelId="{31F2C85B-E4B0-4868-999B-56FC25B4AEC6}" type="pres">
      <dgm:prSet presAssocID="{37A26282-E967-43FC-8BFA-17ACFD999FA3}" presName="tx1" presStyleLbl="revTx" presStyleIdx="2" presStyleCnt="4"/>
      <dgm:spPr/>
    </dgm:pt>
    <dgm:pt modelId="{5D169E87-137E-4F72-89B2-38D1E829AF73}" type="pres">
      <dgm:prSet presAssocID="{37A26282-E967-43FC-8BFA-17ACFD999FA3}" presName="vert1" presStyleCnt="0"/>
      <dgm:spPr/>
    </dgm:pt>
    <dgm:pt modelId="{5089B09C-D166-4A4C-83FF-45312278BC30}" type="pres">
      <dgm:prSet presAssocID="{A3AE11CF-A929-4384-8860-AB6385FD9A4B}" presName="thickLine" presStyleLbl="alignNode1" presStyleIdx="3" presStyleCnt="4"/>
      <dgm:spPr/>
    </dgm:pt>
    <dgm:pt modelId="{C662F25D-C47E-4CBE-B3BB-375ED1F00316}" type="pres">
      <dgm:prSet presAssocID="{A3AE11CF-A929-4384-8860-AB6385FD9A4B}" presName="horz1" presStyleCnt="0"/>
      <dgm:spPr/>
    </dgm:pt>
    <dgm:pt modelId="{9736CE99-EA15-42A3-A30C-12AF63FB9D7B}" type="pres">
      <dgm:prSet presAssocID="{A3AE11CF-A929-4384-8860-AB6385FD9A4B}" presName="tx1" presStyleLbl="revTx" presStyleIdx="3" presStyleCnt="4"/>
      <dgm:spPr/>
    </dgm:pt>
    <dgm:pt modelId="{11D474FF-0A64-4E4A-9567-ED5F2F5DF110}" type="pres">
      <dgm:prSet presAssocID="{A3AE11CF-A929-4384-8860-AB6385FD9A4B}" presName="vert1" presStyleCnt="0"/>
      <dgm:spPr/>
    </dgm:pt>
  </dgm:ptLst>
  <dgm:cxnLst>
    <dgm:cxn modelId="{81DB7F03-0123-4D7B-AD09-7CB8084E6005}" type="presOf" srcId="{F45FB096-5BCB-4BF1-B11C-651F16C3559E}" destId="{3B1BFD68-3D0A-4845-8E86-E267BB4909CF}" srcOrd="0" destOrd="0" presId="urn:microsoft.com/office/officeart/2008/layout/LinedList"/>
    <dgm:cxn modelId="{AE38F005-9060-47C3-87A0-E8D48681256A}" srcId="{7960AE40-C920-45D4-A4FF-DA41860FD767}" destId="{2447156D-4B29-4621-B99E-96AA7DA6D193}" srcOrd="1" destOrd="0" parTransId="{A492D740-F905-4555-AB68-A455084A34D1}" sibTransId="{6CD95107-FDC8-4BAF-8F03-ED666F12E493}"/>
    <dgm:cxn modelId="{22D5D817-F7B2-4612-A8FA-1EF6700D5C0F}" type="presOf" srcId="{7960AE40-C920-45D4-A4FF-DA41860FD767}" destId="{A5E5BB92-2656-43B1-B4ED-F972FF9A155A}" srcOrd="0" destOrd="0" presId="urn:microsoft.com/office/officeart/2008/layout/LinedList"/>
    <dgm:cxn modelId="{54C3755F-9881-4944-933E-08D19729F670}" type="presOf" srcId="{37A26282-E967-43FC-8BFA-17ACFD999FA3}" destId="{31F2C85B-E4B0-4868-999B-56FC25B4AEC6}" srcOrd="0" destOrd="0" presId="urn:microsoft.com/office/officeart/2008/layout/LinedList"/>
    <dgm:cxn modelId="{12275678-8D90-49DD-8A50-9E448F8F8CEB}" srcId="{7960AE40-C920-45D4-A4FF-DA41860FD767}" destId="{A3AE11CF-A929-4384-8860-AB6385FD9A4B}" srcOrd="3" destOrd="0" parTransId="{D6EB6852-760A-4F19-8EC3-E38248503C6C}" sibTransId="{27F2D5F0-177A-4F54-812E-493462B43011}"/>
    <dgm:cxn modelId="{E45DB3B9-074E-4019-B55D-FEF5317219B8}" type="presOf" srcId="{2447156D-4B29-4621-B99E-96AA7DA6D193}" destId="{8A963267-3C82-4FEA-90D6-49669DCE7C2A}" srcOrd="0" destOrd="0" presId="urn:microsoft.com/office/officeart/2008/layout/LinedList"/>
    <dgm:cxn modelId="{095EB2C6-F568-482A-BF18-36210E014FDE}" srcId="{7960AE40-C920-45D4-A4FF-DA41860FD767}" destId="{F45FB096-5BCB-4BF1-B11C-651F16C3559E}" srcOrd="0" destOrd="0" parTransId="{58DE9F1B-5047-4D79-9033-CBB65A5A4255}" sibTransId="{02495738-8E89-4391-A804-DECFD6984EF9}"/>
    <dgm:cxn modelId="{B99A36CB-27F7-409E-B80F-1CAF1FCED20D}" srcId="{7960AE40-C920-45D4-A4FF-DA41860FD767}" destId="{37A26282-E967-43FC-8BFA-17ACFD999FA3}" srcOrd="2" destOrd="0" parTransId="{6AE31734-7D80-454A-8A60-C356AFF65C0F}" sibTransId="{7A1A4236-95E3-49BC-B537-E359D4E10133}"/>
    <dgm:cxn modelId="{62C315DC-4FA8-46BB-9D0F-35383B2A1CD9}" type="presOf" srcId="{A3AE11CF-A929-4384-8860-AB6385FD9A4B}" destId="{9736CE99-EA15-42A3-A30C-12AF63FB9D7B}" srcOrd="0" destOrd="0" presId="urn:microsoft.com/office/officeart/2008/layout/LinedList"/>
    <dgm:cxn modelId="{8359D1CC-E277-4E0C-AF14-90AB48FDFF8D}" type="presParOf" srcId="{A5E5BB92-2656-43B1-B4ED-F972FF9A155A}" destId="{3A42771D-D35E-447D-9F88-C443AD8E2F63}" srcOrd="0" destOrd="0" presId="urn:microsoft.com/office/officeart/2008/layout/LinedList"/>
    <dgm:cxn modelId="{AE7A0B15-EF62-4F55-AD8A-207FDE48561B}" type="presParOf" srcId="{A5E5BB92-2656-43B1-B4ED-F972FF9A155A}" destId="{7C087F92-8D8A-4B65-A38B-6AF1EE3721AD}" srcOrd="1" destOrd="0" presId="urn:microsoft.com/office/officeart/2008/layout/LinedList"/>
    <dgm:cxn modelId="{7B163941-E7FB-4CAF-A3EB-9B251F160229}" type="presParOf" srcId="{7C087F92-8D8A-4B65-A38B-6AF1EE3721AD}" destId="{3B1BFD68-3D0A-4845-8E86-E267BB4909CF}" srcOrd="0" destOrd="0" presId="urn:microsoft.com/office/officeart/2008/layout/LinedList"/>
    <dgm:cxn modelId="{1B2D9734-288F-4C3A-B1D1-8F18767F9B89}" type="presParOf" srcId="{7C087F92-8D8A-4B65-A38B-6AF1EE3721AD}" destId="{08B38290-4E94-4274-BCE9-40FA2470D242}" srcOrd="1" destOrd="0" presId="urn:microsoft.com/office/officeart/2008/layout/LinedList"/>
    <dgm:cxn modelId="{00077520-DD4C-4F5B-B0D9-B29AE779590C}" type="presParOf" srcId="{A5E5BB92-2656-43B1-B4ED-F972FF9A155A}" destId="{C268C7D5-72DD-45A9-BE50-9E3B9F12C20D}" srcOrd="2" destOrd="0" presId="urn:microsoft.com/office/officeart/2008/layout/LinedList"/>
    <dgm:cxn modelId="{9C965BB5-38C7-443D-9CD7-2CA548A69D24}" type="presParOf" srcId="{A5E5BB92-2656-43B1-B4ED-F972FF9A155A}" destId="{4D984BE6-147E-47E0-8756-613E1944CAEF}" srcOrd="3" destOrd="0" presId="urn:microsoft.com/office/officeart/2008/layout/LinedList"/>
    <dgm:cxn modelId="{9215B8D5-C7E9-487F-8368-820BE7277B42}" type="presParOf" srcId="{4D984BE6-147E-47E0-8756-613E1944CAEF}" destId="{8A963267-3C82-4FEA-90D6-49669DCE7C2A}" srcOrd="0" destOrd="0" presId="urn:microsoft.com/office/officeart/2008/layout/LinedList"/>
    <dgm:cxn modelId="{6BCD3583-8181-4FB9-A53C-8D3F8CB4D238}" type="presParOf" srcId="{4D984BE6-147E-47E0-8756-613E1944CAEF}" destId="{B06A949E-1200-43F6-8AE5-5C2E761083B9}" srcOrd="1" destOrd="0" presId="urn:microsoft.com/office/officeart/2008/layout/LinedList"/>
    <dgm:cxn modelId="{09444BB9-ECCA-4DC0-B8DA-9F9C729E6117}" type="presParOf" srcId="{A5E5BB92-2656-43B1-B4ED-F972FF9A155A}" destId="{D3CF6922-CECE-4C21-89BB-DB794DF829F4}" srcOrd="4" destOrd="0" presId="urn:microsoft.com/office/officeart/2008/layout/LinedList"/>
    <dgm:cxn modelId="{53C95DFB-FB84-4D82-B403-50F95F274C14}" type="presParOf" srcId="{A5E5BB92-2656-43B1-B4ED-F972FF9A155A}" destId="{8DF5F0D1-B5FD-4BB8-95E8-31C98A3B6516}" srcOrd="5" destOrd="0" presId="urn:microsoft.com/office/officeart/2008/layout/LinedList"/>
    <dgm:cxn modelId="{0C84365D-AA49-46AD-A6C8-3F655C69E707}" type="presParOf" srcId="{8DF5F0D1-B5FD-4BB8-95E8-31C98A3B6516}" destId="{31F2C85B-E4B0-4868-999B-56FC25B4AEC6}" srcOrd="0" destOrd="0" presId="urn:microsoft.com/office/officeart/2008/layout/LinedList"/>
    <dgm:cxn modelId="{75E2F451-18E8-4220-AD88-B1AF8AC7EE22}" type="presParOf" srcId="{8DF5F0D1-B5FD-4BB8-95E8-31C98A3B6516}" destId="{5D169E87-137E-4F72-89B2-38D1E829AF73}" srcOrd="1" destOrd="0" presId="urn:microsoft.com/office/officeart/2008/layout/LinedList"/>
    <dgm:cxn modelId="{2A91AFB1-6686-406E-8561-8BE293D7B069}" type="presParOf" srcId="{A5E5BB92-2656-43B1-B4ED-F972FF9A155A}" destId="{5089B09C-D166-4A4C-83FF-45312278BC30}" srcOrd="6" destOrd="0" presId="urn:microsoft.com/office/officeart/2008/layout/LinedList"/>
    <dgm:cxn modelId="{945B6C76-849A-4CC1-87E1-4C21A89599B7}" type="presParOf" srcId="{A5E5BB92-2656-43B1-B4ED-F972FF9A155A}" destId="{C662F25D-C47E-4CBE-B3BB-375ED1F00316}" srcOrd="7" destOrd="0" presId="urn:microsoft.com/office/officeart/2008/layout/LinedList"/>
    <dgm:cxn modelId="{CBEF0BA1-762C-4443-BA66-C9CB4310F65A}" type="presParOf" srcId="{C662F25D-C47E-4CBE-B3BB-375ED1F00316}" destId="{9736CE99-EA15-42A3-A30C-12AF63FB9D7B}" srcOrd="0" destOrd="0" presId="urn:microsoft.com/office/officeart/2008/layout/LinedList"/>
    <dgm:cxn modelId="{680BF03C-9351-4363-8480-25A4B8E93CC1}" type="presParOf" srcId="{C662F25D-C47E-4CBE-B3BB-375ED1F00316}" destId="{11D474FF-0A64-4E4A-9567-ED5F2F5DF11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C457F1-9666-43FC-AA39-F34B15DDA2EE}"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460DD9E-5B26-446B-8FF9-3A8DE9A3D364}">
      <dgm:prSet/>
      <dgm:spPr/>
      <dgm:t>
        <a:bodyPr/>
        <a:lstStyle/>
        <a:p>
          <a:r>
            <a:rPr lang="en-US"/>
            <a:t>6. Adaptations: A longer-term result of conflict resolution is adaptations. </a:t>
          </a:r>
        </a:p>
      </dgm:t>
    </dgm:pt>
    <dgm:pt modelId="{0AD8C7E0-E128-40D3-B0A7-AA49F79DCE03}" type="parTrans" cxnId="{1E9139DF-3035-414A-BA3D-C3178FFB45B1}">
      <dgm:prSet/>
      <dgm:spPr/>
      <dgm:t>
        <a:bodyPr/>
        <a:lstStyle/>
        <a:p>
          <a:endParaRPr lang="en-US"/>
        </a:p>
      </dgm:t>
    </dgm:pt>
    <dgm:pt modelId="{3BD39910-D0A7-4C22-A6CF-659DFBE7829F}" type="sibTrans" cxnId="{1E9139DF-3035-414A-BA3D-C3178FFB45B1}">
      <dgm:prSet/>
      <dgm:spPr/>
      <dgm:t>
        <a:bodyPr/>
        <a:lstStyle/>
        <a:p>
          <a:endParaRPr lang="en-US"/>
        </a:p>
      </dgm:t>
    </dgm:pt>
    <dgm:pt modelId="{87F2E4E6-C4E4-4E6E-AAEC-869AD83913B8}">
      <dgm:prSet/>
      <dgm:spPr/>
      <dgm:t>
        <a:bodyPr/>
        <a:lstStyle/>
        <a:p>
          <a:r>
            <a:rPr lang="en-US"/>
            <a:t>As the relationship develops, the parties will need to adapt their business practices to cooperate better.</a:t>
          </a:r>
        </a:p>
      </dgm:t>
    </dgm:pt>
    <dgm:pt modelId="{C0AD6D5B-55D1-4BA7-ADC8-D8BCF6BBF897}" type="parTrans" cxnId="{004983D8-D251-4752-8295-2802458E28A4}">
      <dgm:prSet/>
      <dgm:spPr/>
      <dgm:t>
        <a:bodyPr/>
        <a:lstStyle/>
        <a:p>
          <a:endParaRPr lang="en-US"/>
        </a:p>
      </dgm:t>
    </dgm:pt>
    <dgm:pt modelId="{682EA9F2-A425-4CD0-9C33-F0D4CE0E29CA}" type="sibTrans" cxnId="{004983D8-D251-4752-8295-2802458E28A4}">
      <dgm:prSet/>
      <dgm:spPr/>
      <dgm:t>
        <a:bodyPr/>
        <a:lstStyle/>
        <a:p>
          <a:endParaRPr lang="en-US"/>
        </a:p>
      </dgm:t>
    </dgm:pt>
    <dgm:pt modelId="{CEE4E352-B9D0-4141-86BF-C650824776EF}">
      <dgm:prSet/>
      <dgm:spPr/>
      <dgm:t>
        <a:bodyPr/>
        <a:lstStyle/>
        <a:p>
          <a:r>
            <a:rPr lang="en-US"/>
            <a:t>7. Long-term investment: </a:t>
          </a:r>
        </a:p>
      </dgm:t>
    </dgm:pt>
    <dgm:pt modelId="{08895FAA-CAB8-44BE-AA6F-AD65D708F62F}" type="parTrans" cxnId="{4819D027-2598-4EEB-96EF-4A7133498CC0}">
      <dgm:prSet/>
      <dgm:spPr/>
      <dgm:t>
        <a:bodyPr/>
        <a:lstStyle/>
        <a:p>
          <a:endParaRPr lang="en-US"/>
        </a:p>
      </dgm:t>
    </dgm:pt>
    <dgm:pt modelId="{1C02D654-2E0F-4094-92D8-EB71CAD54B53}" type="sibTrans" cxnId="{4819D027-2598-4EEB-96EF-4A7133498CC0}">
      <dgm:prSet/>
      <dgm:spPr/>
      <dgm:t>
        <a:bodyPr/>
        <a:lstStyle/>
        <a:p>
          <a:endParaRPr lang="en-US"/>
        </a:p>
      </dgm:t>
    </dgm:pt>
    <dgm:pt modelId="{671C48B0-34CB-4373-8344-060C91D99E8F}">
      <dgm:prSet/>
      <dgm:spPr/>
      <dgm:t>
        <a:bodyPr/>
        <a:lstStyle/>
        <a:p>
          <a:r>
            <a:rPr lang="en-US"/>
            <a:t>A relationship might be considered a long-term investment</a:t>
          </a:r>
        </a:p>
      </dgm:t>
    </dgm:pt>
    <dgm:pt modelId="{5444E8C1-CD3E-493D-99D1-1B2262470371}" type="parTrans" cxnId="{AA4BEA23-0A29-42BD-85B5-163FD266EAB2}">
      <dgm:prSet/>
      <dgm:spPr/>
      <dgm:t>
        <a:bodyPr/>
        <a:lstStyle/>
        <a:p>
          <a:endParaRPr lang="en-US"/>
        </a:p>
      </dgm:t>
    </dgm:pt>
    <dgm:pt modelId="{44B49210-7C2F-4A56-BEFC-8D89E79674A1}" type="sibTrans" cxnId="{AA4BEA23-0A29-42BD-85B5-163FD266EAB2}">
      <dgm:prSet/>
      <dgm:spPr/>
      <dgm:t>
        <a:bodyPr/>
        <a:lstStyle/>
        <a:p>
          <a:endParaRPr lang="en-US"/>
        </a:p>
      </dgm:t>
    </dgm:pt>
    <dgm:pt modelId="{F31C14EF-D560-48C2-A34B-5158ACF050B9}" type="pres">
      <dgm:prSet presAssocID="{6AC457F1-9666-43FC-AA39-F34B15DDA2EE}" presName="vert0" presStyleCnt="0">
        <dgm:presLayoutVars>
          <dgm:dir/>
          <dgm:animOne val="branch"/>
          <dgm:animLvl val="lvl"/>
        </dgm:presLayoutVars>
      </dgm:prSet>
      <dgm:spPr/>
    </dgm:pt>
    <dgm:pt modelId="{C38662D3-E238-425C-8E2C-E774CE7A0552}" type="pres">
      <dgm:prSet presAssocID="{6460DD9E-5B26-446B-8FF9-3A8DE9A3D364}" presName="thickLine" presStyleLbl="alignNode1" presStyleIdx="0" presStyleCnt="4"/>
      <dgm:spPr/>
    </dgm:pt>
    <dgm:pt modelId="{387AFAB4-46A8-4C55-93E6-39555469C0A7}" type="pres">
      <dgm:prSet presAssocID="{6460DD9E-5B26-446B-8FF9-3A8DE9A3D364}" presName="horz1" presStyleCnt="0"/>
      <dgm:spPr/>
    </dgm:pt>
    <dgm:pt modelId="{CE9DE2A2-504A-40A4-8586-6F5DF0E24CFC}" type="pres">
      <dgm:prSet presAssocID="{6460DD9E-5B26-446B-8FF9-3A8DE9A3D364}" presName="tx1" presStyleLbl="revTx" presStyleIdx="0" presStyleCnt="4"/>
      <dgm:spPr/>
    </dgm:pt>
    <dgm:pt modelId="{DCE30579-7E1F-4C71-97EB-1367701FF697}" type="pres">
      <dgm:prSet presAssocID="{6460DD9E-5B26-446B-8FF9-3A8DE9A3D364}" presName="vert1" presStyleCnt="0"/>
      <dgm:spPr/>
    </dgm:pt>
    <dgm:pt modelId="{DF4EF791-B628-407D-B02F-A0CD1CD2D070}" type="pres">
      <dgm:prSet presAssocID="{87F2E4E6-C4E4-4E6E-AAEC-869AD83913B8}" presName="thickLine" presStyleLbl="alignNode1" presStyleIdx="1" presStyleCnt="4"/>
      <dgm:spPr/>
    </dgm:pt>
    <dgm:pt modelId="{780E7F03-5D38-4EE5-A8C6-4F012EBCA98C}" type="pres">
      <dgm:prSet presAssocID="{87F2E4E6-C4E4-4E6E-AAEC-869AD83913B8}" presName="horz1" presStyleCnt="0"/>
      <dgm:spPr/>
    </dgm:pt>
    <dgm:pt modelId="{90DF21D1-0D6B-4DBF-834F-93724A3422AA}" type="pres">
      <dgm:prSet presAssocID="{87F2E4E6-C4E4-4E6E-AAEC-869AD83913B8}" presName="tx1" presStyleLbl="revTx" presStyleIdx="1" presStyleCnt="4"/>
      <dgm:spPr/>
    </dgm:pt>
    <dgm:pt modelId="{81B66E4B-7DF3-439A-AC3D-835101CFA323}" type="pres">
      <dgm:prSet presAssocID="{87F2E4E6-C4E4-4E6E-AAEC-869AD83913B8}" presName="vert1" presStyleCnt="0"/>
      <dgm:spPr/>
    </dgm:pt>
    <dgm:pt modelId="{9E63EF39-CB35-4A89-A1F0-000DCF715720}" type="pres">
      <dgm:prSet presAssocID="{CEE4E352-B9D0-4141-86BF-C650824776EF}" presName="thickLine" presStyleLbl="alignNode1" presStyleIdx="2" presStyleCnt="4"/>
      <dgm:spPr/>
    </dgm:pt>
    <dgm:pt modelId="{EBFAEDDC-214A-46E7-966F-0457567360CA}" type="pres">
      <dgm:prSet presAssocID="{CEE4E352-B9D0-4141-86BF-C650824776EF}" presName="horz1" presStyleCnt="0"/>
      <dgm:spPr/>
    </dgm:pt>
    <dgm:pt modelId="{504A5B04-D030-4F57-B821-09DFD1D04E2F}" type="pres">
      <dgm:prSet presAssocID="{CEE4E352-B9D0-4141-86BF-C650824776EF}" presName="tx1" presStyleLbl="revTx" presStyleIdx="2" presStyleCnt="4"/>
      <dgm:spPr/>
    </dgm:pt>
    <dgm:pt modelId="{0205DAA0-7A51-426B-88E7-EACDEEE56541}" type="pres">
      <dgm:prSet presAssocID="{CEE4E352-B9D0-4141-86BF-C650824776EF}" presName="vert1" presStyleCnt="0"/>
      <dgm:spPr/>
    </dgm:pt>
    <dgm:pt modelId="{4FD591F7-BFDC-4FCD-AB62-735F80AFF479}" type="pres">
      <dgm:prSet presAssocID="{671C48B0-34CB-4373-8344-060C91D99E8F}" presName="thickLine" presStyleLbl="alignNode1" presStyleIdx="3" presStyleCnt="4"/>
      <dgm:spPr/>
    </dgm:pt>
    <dgm:pt modelId="{EB3338B3-17F1-4ADF-B1AF-BC155EBCDCBE}" type="pres">
      <dgm:prSet presAssocID="{671C48B0-34CB-4373-8344-060C91D99E8F}" presName="horz1" presStyleCnt="0"/>
      <dgm:spPr/>
    </dgm:pt>
    <dgm:pt modelId="{9993E81B-167E-4689-91FB-E5DF8596A83D}" type="pres">
      <dgm:prSet presAssocID="{671C48B0-34CB-4373-8344-060C91D99E8F}" presName="tx1" presStyleLbl="revTx" presStyleIdx="3" presStyleCnt="4"/>
      <dgm:spPr/>
    </dgm:pt>
    <dgm:pt modelId="{CD73033D-4449-4A28-9087-45A6CDD6D969}" type="pres">
      <dgm:prSet presAssocID="{671C48B0-34CB-4373-8344-060C91D99E8F}" presName="vert1" presStyleCnt="0"/>
      <dgm:spPr/>
    </dgm:pt>
  </dgm:ptLst>
  <dgm:cxnLst>
    <dgm:cxn modelId="{DC97AE1E-B871-4790-86D1-B4EC7B8599DA}" type="presOf" srcId="{87F2E4E6-C4E4-4E6E-AAEC-869AD83913B8}" destId="{90DF21D1-0D6B-4DBF-834F-93724A3422AA}" srcOrd="0" destOrd="0" presId="urn:microsoft.com/office/officeart/2008/layout/LinedList"/>
    <dgm:cxn modelId="{AA4BEA23-0A29-42BD-85B5-163FD266EAB2}" srcId="{6AC457F1-9666-43FC-AA39-F34B15DDA2EE}" destId="{671C48B0-34CB-4373-8344-060C91D99E8F}" srcOrd="3" destOrd="0" parTransId="{5444E8C1-CD3E-493D-99D1-1B2262470371}" sibTransId="{44B49210-7C2F-4A56-BEFC-8D89E79674A1}"/>
    <dgm:cxn modelId="{4819D027-2598-4EEB-96EF-4A7133498CC0}" srcId="{6AC457F1-9666-43FC-AA39-F34B15DDA2EE}" destId="{CEE4E352-B9D0-4141-86BF-C650824776EF}" srcOrd="2" destOrd="0" parTransId="{08895FAA-CAB8-44BE-AA6F-AD65D708F62F}" sibTransId="{1C02D654-2E0F-4094-92D8-EB71CAD54B53}"/>
    <dgm:cxn modelId="{B17BB76F-70C8-4C4E-863B-065AD6E262B3}" type="presOf" srcId="{6460DD9E-5B26-446B-8FF9-3A8DE9A3D364}" destId="{CE9DE2A2-504A-40A4-8586-6F5DF0E24CFC}" srcOrd="0" destOrd="0" presId="urn:microsoft.com/office/officeart/2008/layout/LinedList"/>
    <dgm:cxn modelId="{DAB0EF6F-4017-4D55-80BC-9B934D063574}" type="presOf" srcId="{6AC457F1-9666-43FC-AA39-F34B15DDA2EE}" destId="{F31C14EF-D560-48C2-A34B-5158ACF050B9}" srcOrd="0" destOrd="0" presId="urn:microsoft.com/office/officeart/2008/layout/LinedList"/>
    <dgm:cxn modelId="{146B917A-70D0-4D62-A3AE-4A5E2A9AD141}" type="presOf" srcId="{671C48B0-34CB-4373-8344-060C91D99E8F}" destId="{9993E81B-167E-4689-91FB-E5DF8596A83D}" srcOrd="0" destOrd="0" presId="urn:microsoft.com/office/officeart/2008/layout/LinedList"/>
    <dgm:cxn modelId="{3F986788-5AC5-4E6A-A8E5-059556CEA897}" type="presOf" srcId="{CEE4E352-B9D0-4141-86BF-C650824776EF}" destId="{504A5B04-D030-4F57-B821-09DFD1D04E2F}" srcOrd="0" destOrd="0" presId="urn:microsoft.com/office/officeart/2008/layout/LinedList"/>
    <dgm:cxn modelId="{004983D8-D251-4752-8295-2802458E28A4}" srcId="{6AC457F1-9666-43FC-AA39-F34B15DDA2EE}" destId="{87F2E4E6-C4E4-4E6E-AAEC-869AD83913B8}" srcOrd="1" destOrd="0" parTransId="{C0AD6D5B-55D1-4BA7-ADC8-D8BCF6BBF897}" sibTransId="{682EA9F2-A425-4CD0-9C33-F0D4CE0E29CA}"/>
    <dgm:cxn modelId="{1E9139DF-3035-414A-BA3D-C3178FFB45B1}" srcId="{6AC457F1-9666-43FC-AA39-F34B15DDA2EE}" destId="{6460DD9E-5B26-446B-8FF9-3A8DE9A3D364}" srcOrd="0" destOrd="0" parTransId="{0AD8C7E0-E128-40D3-B0A7-AA49F79DCE03}" sibTransId="{3BD39910-D0A7-4C22-A6CF-659DFBE7829F}"/>
    <dgm:cxn modelId="{69AAEC45-1CE8-4082-85F8-BC1435C3B513}" type="presParOf" srcId="{F31C14EF-D560-48C2-A34B-5158ACF050B9}" destId="{C38662D3-E238-425C-8E2C-E774CE7A0552}" srcOrd="0" destOrd="0" presId="urn:microsoft.com/office/officeart/2008/layout/LinedList"/>
    <dgm:cxn modelId="{30391897-0001-44B2-A7AD-2B9A803613F2}" type="presParOf" srcId="{F31C14EF-D560-48C2-A34B-5158ACF050B9}" destId="{387AFAB4-46A8-4C55-93E6-39555469C0A7}" srcOrd="1" destOrd="0" presId="urn:microsoft.com/office/officeart/2008/layout/LinedList"/>
    <dgm:cxn modelId="{78470ADB-F90F-4B19-82A2-AACEF85BE11A}" type="presParOf" srcId="{387AFAB4-46A8-4C55-93E6-39555469C0A7}" destId="{CE9DE2A2-504A-40A4-8586-6F5DF0E24CFC}" srcOrd="0" destOrd="0" presId="urn:microsoft.com/office/officeart/2008/layout/LinedList"/>
    <dgm:cxn modelId="{3C02D839-2EEA-484C-B016-72109CBADA64}" type="presParOf" srcId="{387AFAB4-46A8-4C55-93E6-39555469C0A7}" destId="{DCE30579-7E1F-4C71-97EB-1367701FF697}" srcOrd="1" destOrd="0" presId="urn:microsoft.com/office/officeart/2008/layout/LinedList"/>
    <dgm:cxn modelId="{E4A83A09-8675-47F3-8FBF-329E4865B3A8}" type="presParOf" srcId="{F31C14EF-D560-48C2-A34B-5158ACF050B9}" destId="{DF4EF791-B628-407D-B02F-A0CD1CD2D070}" srcOrd="2" destOrd="0" presId="urn:microsoft.com/office/officeart/2008/layout/LinedList"/>
    <dgm:cxn modelId="{FD87D67E-88E5-4C30-BBED-947F90CEA319}" type="presParOf" srcId="{F31C14EF-D560-48C2-A34B-5158ACF050B9}" destId="{780E7F03-5D38-4EE5-A8C6-4F012EBCA98C}" srcOrd="3" destOrd="0" presId="urn:microsoft.com/office/officeart/2008/layout/LinedList"/>
    <dgm:cxn modelId="{129B598D-ECF6-4644-B63A-5BE6C80AC43B}" type="presParOf" srcId="{780E7F03-5D38-4EE5-A8C6-4F012EBCA98C}" destId="{90DF21D1-0D6B-4DBF-834F-93724A3422AA}" srcOrd="0" destOrd="0" presId="urn:microsoft.com/office/officeart/2008/layout/LinedList"/>
    <dgm:cxn modelId="{9C21D05D-EEDE-45A6-B207-27167DAC34C1}" type="presParOf" srcId="{780E7F03-5D38-4EE5-A8C6-4F012EBCA98C}" destId="{81B66E4B-7DF3-439A-AC3D-835101CFA323}" srcOrd="1" destOrd="0" presId="urn:microsoft.com/office/officeart/2008/layout/LinedList"/>
    <dgm:cxn modelId="{65987A1C-1214-4269-8670-E252BE83167B}" type="presParOf" srcId="{F31C14EF-D560-48C2-A34B-5158ACF050B9}" destId="{9E63EF39-CB35-4A89-A1F0-000DCF715720}" srcOrd="4" destOrd="0" presId="urn:microsoft.com/office/officeart/2008/layout/LinedList"/>
    <dgm:cxn modelId="{3EF5D413-4583-473F-8258-79DDB84A6952}" type="presParOf" srcId="{F31C14EF-D560-48C2-A34B-5158ACF050B9}" destId="{EBFAEDDC-214A-46E7-966F-0457567360CA}" srcOrd="5" destOrd="0" presId="urn:microsoft.com/office/officeart/2008/layout/LinedList"/>
    <dgm:cxn modelId="{C6BD9729-B534-4785-BAE0-149C0D09BDF6}" type="presParOf" srcId="{EBFAEDDC-214A-46E7-966F-0457567360CA}" destId="{504A5B04-D030-4F57-B821-09DFD1D04E2F}" srcOrd="0" destOrd="0" presId="urn:microsoft.com/office/officeart/2008/layout/LinedList"/>
    <dgm:cxn modelId="{8B4EDEAC-8354-4A94-8CD6-7527043FF0B3}" type="presParOf" srcId="{EBFAEDDC-214A-46E7-966F-0457567360CA}" destId="{0205DAA0-7A51-426B-88E7-EACDEEE56541}" srcOrd="1" destOrd="0" presId="urn:microsoft.com/office/officeart/2008/layout/LinedList"/>
    <dgm:cxn modelId="{5C68F2F0-D2DD-4925-859C-5F9E548004B8}" type="presParOf" srcId="{F31C14EF-D560-48C2-A34B-5158ACF050B9}" destId="{4FD591F7-BFDC-4FCD-AB62-735F80AFF479}" srcOrd="6" destOrd="0" presId="urn:microsoft.com/office/officeart/2008/layout/LinedList"/>
    <dgm:cxn modelId="{DE104CCB-D7D2-4017-8942-D5CD284CA77E}" type="presParOf" srcId="{F31C14EF-D560-48C2-A34B-5158ACF050B9}" destId="{EB3338B3-17F1-4ADF-B1AF-BC155EBCDCBE}" srcOrd="7" destOrd="0" presId="urn:microsoft.com/office/officeart/2008/layout/LinedList"/>
    <dgm:cxn modelId="{46F91AAC-7959-48AE-B28A-31B369E331D8}" type="presParOf" srcId="{EB3338B3-17F1-4ADF-B1AF-BC155EBCDCBE}" destId="{9993E81B-167E-4689-91FB-E5DF8596A83D}" srcOrd="0" destOrd="0" presId="urn:microsoft.com/office/officeart/2008/layout/LinedList"/>
    <dgm:cxn modelId="{6E8F268A-57AA-4835-840E-0CC5E3FE8401}" type="presParOf" srcId="{EB3338B3-17F1-4ADF-B1AF-BC155EBCDCBE}" destId="{CD73033D-4449-4A28-9087-45A6CDD6D9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9E01DE7-D4C4-4E12-AB75-5CA0E563A199}" type="doc">
      <dgm:prSet loTypeId="urn:microsoft.com/office/officeart/2008/layout/LinedList" loCatId="list" qsTypeId="urn:microsoft.com/office/officeart/2005/8/quickstyle/simple2" qsCatId="simple" csTypeId="urn:microsoft.com/office/officeart/2005/8/colors/accent2_2" csCatId="accent2"/>
      <dgm:spPr/>
      <dgm:t>
        <a:bodyPr/>
        <a:lstStyle/>
        <a:p>
          <a:endParaRPr lang="en-US"/>
        </a:p>
      </dgm:t>
    </dgm:pt>
    <dgm:pt modelId="{B79609E1-6947-4800-B0BC-E96866C091EA}">
      <dgm:prSet/>
      <dgm:spPr/>
      <dgm:t>
        <a:bodyPr/>
        <a:lstStyle/>
        <a:p>
          <a:r>
            <a:rPr lang="en-US"/>
            <a:t>Acquiring</a:t>
          </a:r>
        </a:p>
      </dgm:t>
    </dgm:pt>
    <dgm:pt modelId="{8ACD2D5A-E983-4B5F-B41F-5A34BC85B8C2}" type="parTrans" cxnId="{E451AC6A-5B94-4C53-958B-D84FCA379EE5}">
      <dgm:prSet/>
      <dgm:spPr/>
      <dgm:t>
        <a:bodyPr/>
        <a:lstStyle/>
        <a:p>
          <a:endParaRPr lang="en-US"/>
        </a:p>
      </dgm:t>
    </dgm:pt>
    <dgm:pt modelId="{193A8E00-9D6B-4BC9-82EB-7ECA17058B84}" type="sibTrans" cxnId="{E451AC6A-5B94-4C53-958B-D84FCA379EE5}">
      <dgm:prSet/>
      <dgm:spPr/>
      <dgm:t>
        <a:bodyPr/>
        <a:lstStyle/>
        <a:p>
          <a:endParaRPr lang="en-US"/>
        </a:p>
      </dgm:t>
    </dgm:pt>
    <dgm:pt modelId="{201517B9-C93C-404C-A5D9-22552A133650}">
      <dgm:prSet/>
      <dgm:spPr/>
      <dgm:t>
        <a:bodyPr/>
        <a:lstStyle/>
        <a:p>
          <a:r>
            <a:rPr lang="en-US"/>
            <a:t>Acquiring the right customers: this requires the business marketer to identify your most valuable customers and calculate your share of their purchases (wallet) for your goods and services</a:t>
          </a:r>
        </a:p>
      </dgm:t>
    </dgm:pt>
    <dgm:pt modelId="{4D46430A-4162-4561-8DAE-22C2CE335D19}" type="parTrans" cxnId="{430E700C-CD78-4267-B6CB-1E0462440382}">
      <dgm:prSet/>
      <dgm:spPr/>
      <dgm:t>
        <a:bodyPr/>
        <a:lstStyle/>
        <a:p>
          <a:endParaRPr lang="en-US"/>
        </a:p>
      </dgm:t>
    </dgm:pt>
    <dgm:pt modelId="{3BFD1ADD-A6A2-47FC-BAE6-198B43EBE258}" type="sibTrans" cxnId="{430E700C-CD78-4267-B6CB-1E0462440382}">
      <dgm:prSet/>
      <dgm:spPr/>
      <dgm:t>
        <a:bodyPr/>
        <a:lstStyle/>
        <a:p>
          <a:endParaRPr lang="en-US"/>
        </a:p>
      </dgm:t>
    </dgm:pt>
    <dgm:pt modelId="{70D4EC51-EA2E-4B25-99C9-339419C81D3C}">
      <dgm:prSet/>
      <dgm:spPr/>
      <dgm:t>
        <a:bodyPr/>
        <a:lstStyle/>
        <a:p>
          <a:r>
            <a:rPr lang="en-US"/>
            <a:t>Crafting</a:t>
          </a:r>
        </a:p>
      </dgm:t>
    </dgm:pt>
    <dgm:pt modelId="{A66FCB5D-52B7-41BD-9525-EF172BCD556F}" type="parTrans" cxnId="{9F93D9B4-83CD-4E0B-BC76-7A5B9201D3FC}">
      <dgm:prSet/>
      <dgm:spPr/>
      <dgm:t>
        <a:bodyPr/>
        <a:lstStyle/>
        <a:p>
          <a:endParaRPr lang="en-US"/>
        </a:p>
      </dgm:t>
    </dgm:pt>
    <dgm:pt modelId="{0AA3F1EC-4F27-4F9E-AE19-D3FAA5840FB6}" type="sibTrans" cxnId="{9F93D9B4-83CD-4E0B-BC76-7A5B9201D3FC}">
      <dgm:prSet/>
      <dgm:spPr/>
      <dgm:t>
        <a:bodyPr/>
        <a:lstStyle/>
        <a:p>
          <a:endParaRPr lang="en-US"/>
        </a:p>
      </dgm:t>
    </dgm:pt>
    <dgm:pt modelId="{1BDEBD83-9E81-4F1B-A4F2-3DA8E2235975}">
      <dgm:prSet/>
      <dgm:spPr/>
      <dgm:t>
        <a:bodyPr/>
        <a:lstStyle/>
        <a:p>
          <a:r>
            <a:rPr lang="en-US"/>
            <a:t>Crafting the right value proposition: the marketer must determine the products or services your customers need today and will need tomorrow and assess the products or services that your competitors offer today and tomorrow. </a:t>
          </a:r>
        </a:p>
      </dgm:t>
    </dgm:pt>
    <dgm:pt modelId="{C7C2D2AB-D178-4F6D-9DE1-F81579ACB09D}" type="parTrans" cxnId="{7067330A-730D-4E22-BF3D-0750CA73B833}">
      <dgm:prSet/>
      <dgm:spPr/>
      <dgm:t>
        <a:bodyPr/>
        <a:lstStyle/>
        <a:p>
          <a:endParaRPr lang="en-US"/>
        </a:p>
      </dgm:t>
    </dgm:pt>
    <dgm:pt modelId="{EB664D91-7883-4EF8-ABB4-E60CF0FA97BE}" type="sibTrans" cxnId="{7067330A-730D-4E22-BF3D-0750CA73B833}">
      <dgm:prSet/>
      <dgm:spPr/>
      <dgm:t>
        <a:bodyPr/>
        <a:lstStyle/>
        <a:p>
          <a:endParaRPr lang="en-US"/>
        </a:p>
      </dgm:t>
    </dgm:pt>
    <dgm:pt modelId="{5DBD55D9-F3DC-490C-8195-7BA17628CE80}">
      <dgm:prSet/>
      <dgm:spPr/>
      <dgm:t>
        <a:bodyPr/>
        <a:lstStyle/>
        <a:p>
          <a:r>
            <a:rPr lang="en-US"/>
            <a:t>Instituting</a:t>
          </a:r>
        </a:p>
      </dgm:t>
    </dgm:pt>
    <dgm:pt modelId="{D5097880-C3A2-4182-BDB0-FCF78B65EDF9}" type="parTrans" cxnId="{EAA2B199-0B4E-4CE9-AFA3-09E50F1685F8}">
      <dgm:prSet/>
      <dgm:spPr/>
      <dgm:t>
        <a:bodyPr/>
        <a:lstStyle/>
        <a:p>
          <a:endParaRPr lang="en-US"/>
        </a:p>
      </dgm:t>
    </dgm:pt>
    <dgm:pt modelId="{9F0B5EE7-57E7-457D-82C4-59558204CC44}" type="sibTrans" cxnId="{EAA2B199-0B4E-4CE9-AFA3-09E50F1685F8}">
      <dgm:prSet/>
      <dgm:spPr/>
      <dgm:t>
        <a:bodyPr/>
        <a:lstStyle/>
        <a:p>
          <a:endParaRPr lang="en-US"/>
        </a:p>
      </dgm:t>
    </dgm:pt>
    <dgm:pt modelId="{3C70C540-7862-40B2-81E5-8BEBF1DFA029}">
      <dgm:prSet/>
      <dgm:spPr/>
      <dgm:t>
        <a:bodyPr/>
        <a:lstStyle/>
        <a:p>
          <a:r>
            <a:rPr lang="en-US"/>
            <a:t>Instituting the best processes:  this will require the business marketer to research the best way to deliver your products or services to customers</a:t>
          </a:r>
        </a:p>
      </dgm:t>
    </dgm:pt>
    <dgm:pt modelId="{56B3BCDA-42CF-4181-B9B1-208DEE83F82F}" type="parTrans" cxnId="{17AD33FD-4DAD-4F20-97D4-94F4D50519AA}">
      <dgm:prSet/>
      <dgm:spPr/>
      <dgm:t>
        <a:bodyPr/>
        <a:lstStyle/>
        <a:p>
          <a:endParaRPr lang="en-US"/>
        </a:p>
      </dgm:t>
    </dgm:pt>
    <dgm:pt modelId="{EF216DA9-FE5D-43D8-8C69-101DD9E6855D}" type="sibTrans" cxnId="{17AD33FD-4DAD-4F20-97D4-94F4D50519AA}">
      <dgm:prSet/>
      <dgm:spPr/>
      <dgm:t>
        <a:bodyPr/>
        <a:lstStyle/>
        <a:p>
          <a:endParaRPr lang="en-US"/>
        </a:p>
      </dgm:t>
    </dgm:pt>
    <dgm:pt modelId="{7FDA7867-4C5B-4837-9DF2-9F9549C9BFCE}" type="pres">
      <dgm:prSet presAssocID="{89E01DE7-D4C4-4E12-AB75-5CA0E563A199}" presName="vert0" presStyleCnt="0">
        <dgm:presLayoutVars>
          <dgm:dir/>
          <dgm:animOne val="branch"/>
          <dgm:animLvl val="lvl"/>
        </dgm:presLayoutVars>
      </dgm:prSet>
      <dgm:spPr/>
    </dgm:pt>
    <dgm:pt modelId="{39FB6F47-E014-4A93-B58C-83B6BB2F85FE}" type="pres">
      <dgm:prSet presAssocID="{B79609E1-6947-4800-B0BC-E96866C091EA}" presName="thickLine" presStyleLbl="alignNode1" presStyleIdx="0" presStyleCnt="3"/>
      <dgm:spPr/>
    </dgm:pt>
    <dgm:pt modelId="{353431F1-5038-4775-9CD7-9B626A38A2F6}" type="pres">
      <dgm:prSet presAssocID="{B79609E1-6947-4800-B0BC-E96866C091EA}" presName="horz1" presStyleCnt="0"/>
      <dgm:spPr/>
    </dgm:pt>
    <dgm:pt modelId="{1C418BF4-9FEF-4A66-8CAD-81F96DF5D36D}" type="pres">
      <dgm:prSet presAssocID="{B79609E1-6947-4800-B0BC-E96866C091EA}" presName="tx1" presStyleLbl="revTx" presStyleIdx="0" presStyleCnt="6"/>
      <dgm:spPr/>
    </dgm:pt>
    <dgm:pt modelId="{6C06B43A-5E52-4F1A-93B5-8408E35794FB}" type="pres">
      <dgm:prSet presAssocID="{B79609E1-6947-4800-B0BC-E96866C091EA}" presName="vert1" presStyleCnt="0"/>
      <dgm:spPr/>
    </dgm:pt>
    <dgm:pt modelId="{42489DA1-FE32-43EE-B4CA-862A397F1664}" type="pres">
      <dgm:prSet presAssocID="{201517B9-C93C-404C-A5D9-22552A133650}" presName="vertSpace2a" presStyleCnt="0"/>
      <dgm:spPr/>
    </dgm:pt>
    <dgm:pt modelId="{AE95F59B-C1D9-4F2E-AD38-422B094D4F0E}" type="pres">
      <dgm:prSet presAssocID="{201517B9-C93C-404C-A5D9-22552A133650}" presName="horz2" presStyleCnt="0"/>
      <dgm:spPr/>
    </dgm:pt>
    <dgm:pt modelId="{256449F1-7033-484C-B4D2-3235E86D4DA2}" type="pres">
      <dgm:prSet presAssocID="{201517B9-C93C-404C-A5D9-22552A133650}" presName="horzSpace2" presStyleCnt="0"/>
      <dgm:spPr/>
    </dgm:pt>
    <dgm:pt modelId="{65281F9D-24F3-4F7B-AFBF-11B6F782EC29}" type="pres">
      <dgm:prSet presAssocID="{201517B9-C93C-404C-A5D9-22552A133650}" presName="tx2" presStyleLbl="revTx" presStyleIdx="1" presStyleCnt="6"/>
      <dgm:spPr/>
    </dgm:pt>
    <dgm:pt modelId="{FD3BE712-194F-4E6B-9D7E-F9E6CE7339CD}" type="pres">
      <dgm:prSet presAssocID="{201517B9-C93C-404C-A5D9-22552A133650}" presName="vert2" presStyleCnt="0"/>
      <dgm:spPr/>
    </dgm:pt>
    <dgm:pt modelId="{0421DD6E-6487-4054-A7CA-5EBB68E964B9}" type="pres">
      <dgm:prSet presAssocID="{201517B9-C93C-404C-A5D9-22552A133650}" presName="thinLine2b" presStyleLbl="callout" presStyleIdx="0" presStyleCnt="3"/>
      <dgm:spPr/>
    </dgm:pt>
    <dgm:pt modelId="{947F8EF4-986A-4C0C-81AF-05726F0479E3}" type="pres">
      <dgm:prSet presAssocID="{201517B9-C93C-404C-A5D9-22552A133650}" presName="vertSpace2b" presStyleCnt="0"/>
      <dgm:spPr/>
    </dgm:pt>
    <dgm:pt modelId="{EF868584-3541-4E65-A4D6-962EE53983A8}" type="pres">
      <dgm:prSet presAssocID="{70D4EC51-EA2E-4B25-99C9-339419C81D3C}" presName="thickLine" presStyleLbl="alignNode1" presStyleIdx="1" presStyleCnt="3"/>
      <dgm:spPr/>
    </dgm:pt>
    <dgm:pt modelId="{664CC1AE-E7DF-4A50-ADF6-560C702BBD2C}" type="pres">
      <dgm:prSet presAssocID="{70D4EC51-EA2E-4B25-99C9-339419C81D3C}" presName="horz1" presStyleCnt="0"/>
      <dgm:spPr/>
    </dgm:pt>
    <dgm:pt modelId="{966C5958-495B-4767-99EB-5FD043AC2722}" type="pres">
      <dgm:prSet presAssocID="{70D4EC51-EA2E-4B25-99C9-339419C81D3C}" presName="tx1" presStyleLbl="revTx" presStyleIdx="2" presStyleCnt="6"/>
      <dgm:spPr/>
    </dgm:pt>
    <dgm:pt modelId="{699398CD-D870-4FB1-912E-BE1FF5D00DA2}" type="pres">
      <dgm:prSet presAssocID="{70D4EC51-EA2E-4B25-99C9-339419C81D3C}" presName="vert1" presStyleCnt="0"/>
      <dgm:spPr/>
    </dgm:pt>
    <dgm:pt modelId="{8B0BDCA3-9285-4C2D-A0D4-50F67513FC47}" type="pres">
      <dgm:prSet presAssocID="{1BDEBD83-9E81-4F1B-A4F2-3DA8E2235975}" presName="vertSpace2a" presStyleCnt="0"/>
      <dgm:spPr/>
    </dgm:pt>
    <dgm:pt modelId="{279BD390-AF5D-46B4-B467-947E2C4489FD}" type="pres">
      <dgm:prSet presAssocID="{1BDEBD83-9E81-4F1B-A4F2-3DA8E2235975}" presName="horz2" presStyleCnt="0"/>
      <dgm:spPr/>
    </dgm:pt>
    <dgm:pt modelId="{D28C442D-0D83-4AFB-A416-C01515F6D9AE}" type="pres">
      <dgm:prSet presAssocID="{1BDEBD83-9E81-4F1B-A4F2-3DA8E2235975}" presName="horzSpace2" presStyleCnt="0"/>
      <dgm:spPr/>
    </dgm:pt>
    <dgm:pt modelId="{42E0E441-DE55-4EBE-B51D-3E6E6D54F904}" type="pres">
      <dgm:prSet presAssocID="{1BDEBD83-9E81-4F1B-A4F2-3DA8E2235975}" presName="tx2" presStyleLbl="revTx" presStyleIdx="3" presStyleCnt="6"/>
      <dgm:spPr/>
    </dgm:pt>
    <dgm:pt modelId="{B953D1A6-3BDE-44D9-B82A-026E72E99601}" type="pres">
      <dgm:prSet presAssocID="{1BDEBD83-9E81-4F1B-A4F2-3DA8E2235975}" presName="vert2" presStyleCnt="0"/>
      <dgm:spPr/>
    </dgm:pt>
    <dgm:pt modelId="{AFBB13CA-126C-4B08-9DC4-0A5E2115D1BD}" type="pres">
      <dgm:prSet presAssocID="{1BDEBD83-9E81-4F1B-A4F2-3DA8E2235975}" presName="thinLine2b" presStyleLbl="callout" presStyleIdx="1" presStyleCnt="3"/>
      <dgm:spPr/>
    </dgm:pt>
    <dgm:pt modelId="{9E51A299-28E8-4FF2-9E94-AA1D2FD53EE7}" type="pres">
      <dgm:prSet presAssocID="{1BDEBD83-9E81-4F1B-A4F2-3DA8E2235975}" presName="vertSpace2b" presStyleCnt="0"/>
      <dgm:spPr/>
    </dgm:pt>
    <dgm:pt modelId="{5B44D2E3-AD9A-4C18-9A27-BC6920E7DA61}" type="pres">
      <dgm:prSet presAssocID="{5DBD55D9-F3DC-490C-8195-7BA17628CE80}" presName="thickLine" presStyleLbl="alignNode1" presStyleIdx="2" presStyleCnt="3"/>
      <dgm:spPr/>
    </dgm:pt>
    <dgm:pt modelId="{867440EE-75B5-47B0-8CAA-F933C945C3A9}" type="pres">
      <dgm:prSet presAssocID="{5DBD55D9-F3DC-490C-8195-7BA17628CE80}" presName="horz1" presStyleCnt="0"/>
      <dgm:spPr/>
    </dgm:pt>
    <dgm:pt modelId="{6188DE84-5258-4D09-9C4D-88319F3607D3}" type="pres">
      <dgm:prSet presAssocID="{5DBD55D9-F3DC-490C-8195-7BA17628CE80}" presName="tx1" presStyleLbl="revTx" presStyleIdx="4" presStyleCnt="6"/>
      <dgm:spPr/>
    </dgm:pt>
    <dgm:pt modelId="{942FAC72-EC87-4011-9269-B8457EB0D1CD}" type="pres">
      <dgm:prSet presAssocID="{5DBD55D9-F3DC-490C-8195-7BA17628CE80}" presName="vert1" presStyleCnt="0"/>
      <dgm:spPr/>
    </dgm:pt>
    <dgm:pt modelId="{14EA399E-62CD-48A6-B871-767196DD5595}" type="pres">
      <dgm:prSet presAssocID="{3C70C540-7862-40B2-81E5-8BEBF1DFA029}" presName="vertSpace2a" presStyleCnt="0"/>
      <dgm:spPr/>
    </dgm:pt>
    <dgm:pt modelId="{0F1ABFA4-3656-4F9C-909E-483FD022FD6C}" type="pres">
      <dgm:prSet presAssocID="{3C70C540-7862-40B2-81E5-8BEBF1DFA029}" presName="horz2" presStyleCnt="0"/>
      <dgm:spPr/>
    </dgm:pt>
    <dgm:pt modelId="{7D5A2DD5-5521-4A76-979C-1C73BFD9AA85}" type="pres">
      <dgm:prSet presAssocID="{3C70C540-7862-40B2-81E5-8BEBF1DFA029}" presName="horzSpace2" presStyleCnt="0"/>
      <dgm:spPr/>
    </dgm:pt>
    <dgm:pt modelId="{54A3C984-C774-4888-828C-63F1C3560029}" type="pres">
      <dgm:prSet presAssocID="{3C70C540-7862-40B2-81E5-8BEBF1DFA029}" presName="tx2" presStyleLbl="revTx" presStyleIdx="5" presStyleCnt="6"/>
      <dgm:spPr/>
    </dgm:pt>
    <dgm:pt modelId="{904B3D42-037B-40C2-8BF5-47987366A625}" type="pres">
      <dgm:prSet presAssocID="{3C70C540-7862-40B2-81E5-8BEBF1DFA029}" presName="vert2" presStyleCnt="0"/>
      <dgm:spPr/>
    </dgm:pt>
    <dgm:pt modelId="{C06AE8E5-466D-4B3F-956C-E8D98BBBA261}" type="pres">
      <dgm:prSet presAssocID="{3C70C540-7862-40B2-81E5-8BEBF1DFA029}" presName="thinLine2b" presStyleLbl="callout" presStyleIdx="2" presStyleCnt="3"/>
      <dgm:spPr/>
    </dgm:pt>
    <dgm:pt modelId="{4480FBB6-6C3A-4012-AB6A-3FF1CD39A8DE}" type="pres">
      <dgm:prSet presAssocID="{3C70C540-7862-40B2-81E5-8BEBF1DFA029}" presName="vertSpace2b" presStyleCnt="0"/>
      <dgm:spPr/>
    </dgm:pt>
  </dgm:ptLst>
  <dgm:cxnLst>
    <dgm:cxn modelId="{7067330A-730D-4E22-BF3D-0750CA73B833}" srcId="{70D4EC51-EA2E-4B25-99C9-339419C81D3C}" destId="{1BDEBD83-9E81-4F1B-A4F2-3DA8E2235975}" srcOrd="0" destOrd="0" parTransId="{C7C2D2AB-D178-4F6D-9DE1-F81579ACB09D}" sibTransId="{EB664D91-7883-4EF8-ABB4-E60CF0FA97BE}"/>
    <dgm:cxn modelId="{430E700C-CD78-4267-B6CB-1E0462440382}" srcId="{B79609E1-6947-4800-B0BC-E96866C091EA}" destId="{201517B9-C93C-404C-A5D9-22552A133650}" srcOrd="0" destOrd="0" parTransId="{4D46430A-4162-4561-8DAE-22C2CE335D19}" sibTransId="{3BFD1ADD-A6A2-47FC-BAE6-198B43EBE258}"/>
    <dgm:cxn modelId="{E451AC6A-5B94-4C53-958B-D84FCA379EE5}" srcId="{89E01DE7-D4C4-4E12-AB75-5CA0E563A199}" destId="{B79609E1-6947-4800-B0BC-E96866C091EA}" srcOrd="0" destOrd="0" parTransId="{8ACD2D5A-E983-4B5F-B41F-5A34BC85B8C2}" sibTransId="{193A8E00-9D6B-4BC9-82EB-7ECA17058B84}"/>
    <dgm:cxn modelId="{C34E1A4C-D5F6-4115-A8C1-ED3DA5C1DA98}" type="presOf" srcId="{3C70C540-7862-40B2-81E5-8BEBF1DFA029}" destId="{54A3C984-C774-4888-828C-63F1C3560029}" srcOrd="0" destOrd="0" presId="urn:microsoft.com/office/officeart/2008/layout/LinedList"/>
    <dgm:cxn modelId="{0F8EF593-4693-4306-AF6E-33B9F0DEB2CA}" type="presOf" srcId="{70D4EC51-EA2E-4B25-99C9-339419C81D3C}" destId="{966C5958-495B-4767-99EB-5FD043AC2722}" srcOrd="0" destOrd="0" presId="urn:microsoft.com/office/officeart/2008/layout/LinedList"/>
    <dgm:cxn modelId="{EAA2B199-0B4E-4CE9-AFA3-09E50F1685F8}" srcId="{89E01DE7-D4C4-4E12-AB75-5CA0E563A199}" destId="{5DBD55D9-F3DC-490C-8195-7BA17628CE80}" srcOrd="2" destOrd="0" parTransId="{D5097880-C3A2-4182-BDB0-FCF78B65EDF9}" sibTransId="{9F0B5EE7-57E7-457D-82C4-59558204CC44}"/>
    <dgm:cxn modelId="{FC97219C-1DC5-4A17-9035-9A37D66AEDEA}" type="presOf" srcId="{201517B9-C93C-404C-A5D9-22552A133650}" destId="{65281F9D-24F3-4F7B-AFBF-11B6F782EC29}" srcOrd="0" destOrd="0" presId="urn:microsoft.com/office/officeart/2008/layout/LinedList"/>
    <dgm:cxn modelId="{74A9D1A7-ABD0-4667-A97C-338D9B444C18}" type="presOf" srcId="{5DBD55D9-F3DC-490C-8195-7BA17628CE80}" destId="{6188DE84-5258-4D09-9C4D-88319F3607D3}" srcOrd="0" destOrd="0" presId="urn:microsoft.com/office/officeart/2008/layout/LinedList"/>
    <dgm:cxn modelId="{9F93D9B4-83CD-4E0B-BC76-7A5B9201D3FC}" srcId="{89E01DE7-D4C4-4E12-AB75-5CA0E563A199}" destId="{70D4EC51-EA2E-4B25-99C9-339419C81D3C}" srcOrd="1" destOrd="0" parTransId="{A66FCB5D-52B7-41BD-9525-EF172BCD556F}" sibTransId="{0AA3F1EC-4F27-4F9E-AE19-D3FAA5840FB6}"/>
    <dgm:cxn modelId="{4DBEC9B6-2023-4112-8DB4-4F4BD01D27C1}" type="presOf" srcId="{B79609E1-6947-4800-B0BC-E96866C091EA}" destId="{1C418BF4-9FEF-4A66-8CAD-81F96DF5D36D}" srcOrd="0" destOrd="0" presId="urn:microsoft.com/office/officeart/2008/layout/LinedList"/>
    <dgm:cxn modelId="{4B4848CD-4E3A-4927-8B6E-E2F9A458C3A5}" type="presOf" srcId="{89E01DE7-D4C4-4E12-AB75-5CA0E563A199}" destId="{7FDA7867-4C5B-4837-9DF2-9F9549C9BFCE}" srcOrd="0" destOrd="0" presId="urn:microsoft.com/office/officeart/2008/layout/LinedList"/>
    <dgm:cxn modelId="{17AD33FD-4DAD-4F20-97D4-94F4D50519AA}" srcId="{5DBD55D9-F3DC-490C-8195-7BA17628CE80}" destId="{3C70C540-7862-40B2-81E5-8BEBF1DFA029}" srcOrd="0" destOrd="0" parTransId="{56B3BCDA-42CF-4181-B9B1-208DEE83F82F}" sibTransId="{EF216DA9-FE5D-43D8-8C69-101DD9E6855D}"/>
    <dgm:cxn modelId="{BEC344FE-D318-4D71-A79B-430B9B59DB6A}" type="presOf" srcId="{1BDEBD83-9E81-4F1B-A4F2-3DA8E2235975}" destId="{42E0E441-DE55-4EBE-B51D-3E6E6D54F904}" srcOrd="0" destOrd="0" presId="urn:microsoft.com/office/officeart/2008/layout/LinedList"/>
    <dgm:cxn modelId="{EAE78B7E-9F50-48E6-92E0-260967B33C29}" type="presParOf" srcId="{7FDA7867-4C5B-4837-9DF2-9F9549C9BFCE}" destId="{39FB6F47-E014-4A93-B58C-83B6BB2F85FE}" srcOrd="0" destOrd="0" presId="urn:microsoft.com/office/officeart/2008/layout/LinedList"/>
    <dgm:cxn modelId="{AF85DD97-55A8-441E-BF36-A13B59BFAC1F}" type="presParOf" srcId="{7FDA7867-4C5B-4837-9DF2-9F9549C9BFCE}" destId="{353431F1-5038-4775-9CD7-9B626A38A2F6}" srcOrd="1" destOrd="0" presId="urn:microsoft.com/office/officeart/2008/layout/LinedList"/>
    <dgm:cxn modelId="{100BC335-CD1A-418E-9350-F4E1510C2E56}" type="presParOf" srcId="{353431F1-5038-4775-9CD7-9B626A38A2F6}" destId="{1C418BF4-9FEF-4A66-8CAD-81F96DF5D36D}" srcOrd="0" destOrd="0" presId="urn:microsoft.com/office/officeart/2008/layout/LinedList"/>
    <dgm:cxn modelId="{D41EE331-70B5-468B-9BF2-055D2976877E}" type="presParOf" srcId="{353431F1-5038-4775-9CD7-9B626A38A2F6}" destId="{6C06B43A-5E52-4F1A-93B5-8408E35794FB}" srcOrd="1" destOrd="0" presId="urn:microsoft.com/office/officeart/2008/layout/LinedList"/>
    <dgm:cxn modelId="{821198ED-A88F-4B0C-9E57-7CBB7600590B}" type="presParOf" srcId="{6C06B43A-5E52-4F1A-93B5-8408E35794FB}" destId="{42489DA1-FE32-43EE-B4CA-862A397F1664}" srcOrd="0" destOrd="0" presId="urn:microsoft.com/office/officeart/2008/layout/LinedList"/>
    <dgm:cxn modelId="{5E76466A-ED7B-4F67-9E09-7FD63BF335C4}" type="presParOf" srcId="{6C06B43A-5E52-4F1A-93B5-8408E35794FB}" destId="{AE95F59B-C1D9-4F2E-AD38-422B094D4F0E}" srcOrd="1" destOrd="0" presId="urn:microsoft.com/office/officeart/2008/layout/LinedList"/>
    <dgm:cxn modelId="{80F8D2F0-9792-45EE-B8D9-EC3ABE468B85}" type="presParOf" srcId="{AE95F59B-C1D9-4F2E-AD38-422B094D4F0E}" destId="{256449F1-7033-484C-B4D2-3235E86D4DA2}" srcOrd="0" destOrd="0" presId="urn:microsoft.com/office/officeart/2008/layout/LinedList"/>
    <dgm:cxn modelId="{2CBC6C8E-F540-453F-8E1A-9C0BB22F354C}" type="presParOf" srcId="{AE95F59B-C1D9-4F2E-AD38-422B094D4F0E}" destId="{65281F9D-24F3-4F7B-AFBF-11B6F782EC29}" srcOrd="1" destOrd="0" presId="urn:microsoft.com/office/officeart/2008/layout/LinedList"/>
    <dgm:cxn modelId="{F02F4CC5-045F-41A2-80AB-FEA7BF2CC05E}" type="presParOf" srcId="{AE95F59B-C1D9-4F2E-AD38-422B094D4F0E}" destId="{FD3BE712-194F-4E6B-9D7E-F9E6CE7339CD}" srcOrd="2" destOrd="0" presId="urn:microsoft.com/office/officeart/2008/layout/LinedList"/>
    <dgm:cxn modelId="{3E62A221-BA2B-45E7-991B-9447D196DC39}" type="presParOf" srcId="{6C06B43A-5E52-4F1A-93B5-8408E35794FB}" destId="{0421DD6E-6487-4054-A7CA-5EBB68E964B9}" srcOrd="2" destOrd="0" presId="urn:microsoft.com/office/officeart/2008/layout/LinedList"/>
    <dgm:cxn modelId="{AEBAFFAF-3D25-4EFA-9115-C24A2420E438}" type="presParOf" srcId="{6C06B43A-5E52-4F1A-93B5-8408E35794FB}" destId="{947F8EF4-986A-4C0C-81AF-05726F0479E3}" srcOrd="3" destOrd="0" presId="urn:microsoft.com/office/officeart/2008/layout/LinedList"/>
    <dgm:cxn modelId="{DD740C46-5C46-4275-954A-E5F685FA3838}" type="presParOf" srcId="{7FDA7867-4C5B-4837-9DF2-9F9549C9BFCE}" destId="{EF868584-3541-4E65-A4D6-962EE53983A8}" srcOrd="2" destOrd="0" presId="urn:microsoft.com/office/officeart/2008/layout/LinedList"/>
    <dgm:cxn modelId="{670BB7A5-CC4B-4235-9571-30EBBF2EC5C5}" type="presParOf" srcId="{7FDA7867-4C5B-4837-9DF2-9F9549C9BFCE}" destId="{664CC1AE-E7DF-4A50-ADF6-560C702BBD2C}" srcOrd="3" destOrd="0" presId="urn:microsoft.com/office/officeart/2008/layout/LinedList"/>
    <dgm:cxn modelId="{E56B21D2-48C4-4213-B0BD-6968CABE6D97}" type="presParOf" srcId="{664CC1AE-E7DF-4A50-ADF6-560C702BBD2C}" destId="{966C5958-495B-4767-99EB-5FD043AC2722}" srcOrd="0" destOrd="0" presId="urn:microsoft.com/office/officeart/2008/layout/LinedList"/>
    <dgm:cxn modelId="{CA5FD99F-1A4C-4D8D-8AB7-FA96F3B748BD}" type="presParOf" srcId="{664CC1AE-E7DF-4A50-ADF6-560C702BBD2C}" destId="{699398CD-D870-4FB1-912E-BE1FF5D00DA2}" srcOrd="1" destOrd="0" presId="urn:microsoft.com/office/officeart/2008/layout/LinedList"/>
    <dgm:cxn modelId="{A4385695-D480-4547-8109-28CDF1664C4B}" type="presParOf" srcId="{699398CD-D870-4FB1-912E-BE1FF5D00DA2}" destId="{8B0BDCA3-9285-4C2D-A0D4-50F67513FC47}" srcOrd="0" destOrd="0" presId="urn:microsoft.com/office/officeart/2008/layout/LinedList"/>
    <dgm:cxn modelId="{F19BD714-FCC7-4450-BA38-D6C94A648DC4}" type="presParOf" srcId="{699398CD-D870-4FB1-912E-BE1FF5D00DA2}" destId="{279BD390-AF5D-46B4-B467-947E2C4489FD}" srcOrd="1" destOrd="0" presId="urn:microsoft.com/office/officeart/2008/layout/LinedList"/>
    <dgm:cxn modelId="{1C9638E7-2560-42E7-9A53-EE6B51919C94}" type="presParOf" srcId="{279BD390-AF5D-46B4-B467-947E2C4489FD}" destId="{D28C442D-0D83-4AFB-A416-C01515F6D9AE}" srcOrd="0" destOrd="0" presId="urn:microsoft.com/office/officeart/2008/layout/LinedList"/>
    <dgm:cxn modelId="{06AA68A0-4204-4ABF-A9A5-FD704B4F4ACF}" type="presParOf" srcId="{279BD390-AF5D-46B4-B467-947E2C4489FD}" destId="{42E0E441-DE55-4EBE-B51D-3E6E6D54F904}" srcOrd="1" destOrd="0" presId="urn:microsoft.com/office/officeart/2008/layout/LinedList"/>
    <dgm:cxn modelId="{190D11AE-AD6A-4D36-85B1-7A846E246D5B}" type="presParOf" srcId="{279BD390-AF5D-46B4-B467-947E2C4489FD}" destId="{B953D1A6-3BDE-44D9-B82A-026E72E99601}" srcOrd="2" destOrd="0" presId="urn:microsoft.com/office/officeart/2008/layout/LinedList"/>
    <dgm:cxn modelId="{6D72202E-79B7-4815-951B-2DDC82485B59}" type="presParOf" srcId="{699398CD-D870-4FB1-912E-BE1FF5D00DA2}" destId="{AFBB13CA-126C-4B08-9DC4-0A5E2115D1BD}" srcOrd="2" destOrd="0" presId="urn:microsoft.com/office/officeart/2008/layout/LinedList"/>
    <dgm:cxn modelId="{304B7AE5-5974-40EE-AFD5-1D6D4B96B88C}" type="presParOf" srcId="{699398CD-D870-4FB1-912E-BE1FF5D00DA2}" destId="{9E51A299-28E8-4FF2-9E94-AA1D2FD53EE7}" srcOrd="3" destOrd="0" presId="urn:microsoft.com/office/officeart/2008/layout/LinedList"/>
    <dgm:cxn modelId="{EA2E5121-7803-41C9-8B9B-5E1CF1A24D56}" type="presParOf" srcId="{7FDA7867-4C5B-4837-9DF2-9F9549C9BFCE}" destId="{5B44D2E3-AD9A-4C18-9A27-BC6920E7DA61}" srcOrd="4" destOrd="0" presId="urn:microsoft.com/office/officeart/2008/layout/LinedList"/>
    <dgm:cxn modelId="{127D2402-CA18-45D9-BA1D-FD70CD53CB23}" type="presParOf" srcId="{7FDA7867-4C5B-4837-9DF2-9F9549C9BFCE}" destId="{867440EE-75B5-47B0-8CAA-F933C945C3A9}" srcOrd="5" destOrd="0" presId="urn:microsoft.com/office/officeart/2008/layout/LinedList"/>
    <dgm:cxn modelId="{E5A8F644-3030-451D-8FA9-F9D8E965CE5F}" type="presParOf" srcId="{867440EE-75B5-47B0-8CAA-F933C945C3A9}" destId="{6188DE84-5258-4D09-9C4D-88319F3607D3}" srcOrd="0" destOrd="0" presId="urn:microsoft.com/office/officeart/2008/layout/LinedList"/>
    <dgm:cxn modelId="{9B6D97C2-4C4A-4D7F-B2B6-272AEB8B844A}" type="presParOf" srcId="{867440EE-75B5-47B0-8CAA-F933C945C3A9}" destId="{942FAC72-EC87-4011-9269-B8457EB0D1CD}" srcOrd="1" destOrd="0" presId="urn:microsoft.com/office/officeart/2008/layout/LinedList"/>
    <dgm:cxn modelId="{B5E0D3E8-F0FD-45DA-B71D-4157A95626D8}" type="presParOf" srcId="{942FAC72-EC87-4011-9269-B8457EB0D1CD}" destId="{14EA399E-62CD-48A6-B871-767196DD5595}" srcOrd="0" destOrd="0" presId="urn:microsoft.com/office/officeart/2008/layout/LinedList"/>
    <dgm:cxn modelId="{81E2DF8F-57DD-4C38-9E39-3D85B4FEC37C}" type="presParOf" srcId="{942FAC72-EC87-4011-9269-B8457EB0D1CD}" destId="{0F1ABFA4-3656-4F9C-909E-483FD022FD6C}" srcOrd="1" destOrd="0" presId="urn:microsoft.com/office/officeart/2008/layout/LinedList"/>
    <dgm:cxn modelId="{6B06C749-365A-45CB-A875-58C328F81372}" type="presParOf" srcId="{0F1ABFA4-3656-4F9C-909E-483FD022FD6C}" destId="{7D5A2DD5-5521-4A76-979C-1C73BFD9AA85}" srcOrd="0" destOrd="0" presId="urn:microsoft.com/office/officeart/2008/layout/LinedList"/>
    <dgm:cxn modelId="{A19D642F-23AB-4D1A-8B6A-71A3D0B05A32}" type="presParOf" srcId="{0F1ABFA4-3656-4F9C-909E-483FD022FD6C}" destId="{54A3C984-C774-4888-828C-63F1C3560029}" srcOrd="1" destOrd="0" presId="urn:microsoft.com/office/officeart/2008/layout/LinedList"/>
    <dgm:cxn modelId="{C3554A10-D1B5-48B5-B42E-84AA3D6492AE}" type="presParOf" srcId="{0F1ABFA4-3656-4F9C-909E-483FD022FD6C}" destId="{904B3D42-037B-40C2-8BF5-47987366A625}" srcOrd="2" destOrd="0" presId="urn:microsoft.com/office/officeart/2008/layout/LinedList"/>
    <dgm:cxn modelId="{C7D55A1D-1CC7-40EF-A003-669B4B5DCFFD}" type="presParOf" srcId="{942FAC72-EC87-4011-9269-B8457EB0D1CD}" destId="{C06AE8E5-466D-4B3F-956C-E8D98BBBA261}" srcOrd="2" destOrd="0" presId="urn:microsoft.com/office/officeart/2008/layout/LinedList"/>
    <dgm:cxn modelId="{FD0E0E79-BDC5-4669-99D3-A9DBC0C7C66F}" type="presParOf" srcId="{942FAC72-EC87-4011-9269-B8457EB0D1CD}" destId="{4480FBB6-6C3A-4012-AB6A-3FF1CD39A8DE}" srcOrd="3"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724F81-C491-41F8-AA80-D23050FEFA7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91E4D3C-6B8D-4F63-B8FA-7C2C929C8028}">
      <dgm:prSet/>
      <dgm:spPr/>
      <dgm:t>
        <a:bodyPr/>
        <a:lstStyle/>
        <a:p>
          <a:r>
            <a:rPr lang="en-US"/>
            <a:t>4. Motivating employees: the business marketeer must identify the tools your employees need to foster customer relationships. </a:t>
          </a:r>
        </a:p>
      </dgm:t>
    </dgm:pt>
    <dgm:pt modelId="{865CAEEC-6F92-4862-9E65-00AD221147DC}" type="parTrans" cxnId="{8B39754E-6B30-4F8B-A8B8-BE118BD33AB0}">
      <dgm:prSet/>
      <dgm:spPr/>
      <dgm:t>
        <a:bodyPr/>
        <a:lstStyle/>
        <a:p>
          <a:endParaRPr lang="en-US"/>
        </a:p>
      </dgm:t>
    </dgm:pt>
    <dgm:pt modelId="{8821C891-F297-4189-8FCC-4A445F2993F2}" type="sibTrans" cxnId="{8B39754E-6B30-4F8B-A8B8-BE118BD33AB0}">
      <dgm:prSet/>
      <dgm:spPr/>
      <dgm:t>
        <a:bodyPr/>
        <a:lstStyle/>
        <a:p>
          <a:endParaRPr lang="en-US"/>
        </a:p>
      </dgm:t>
    </dgm:pt>
    <dgm:pt modelId="{633050DD-FBAD-4EF3-B068-CA07E5B46A97}">
      <dgm:prSet/>
      <dgm:spPr/>
      <dgm:t>
        <a:bodyPr/>
        <a:lstStyle/>
        <a:p>
          <a:r>
            <a:rPr lang="en-US"/>
            <a:t>They should earn employee loyalty by investing in training and development and constructing appropriate career paths for employees. </a:t>
          </a:r>
        </a:p>
      </dgm:t>
    </dgm:pt>
    <dgm:pt modelId="{0E300AC6-E094-4060-830E-6AAEE4871279}" type="parTrans" cxnId="{8649A658-5AD1-4934-9E04-1B5F5099AB43}">
      <dgm:prSet/>
      <dgm:spPr/>
      <dgm:t>
        <a:bodyPr/>
        <a:lstStyle/>
        <a:p>
          <a:endParaRPr lang="en-US"/>
        </a:p>
      </dgm:t>
    </dgm:pt>
    <dgm:pt modelId="{36EB9778-548E-4D89-AE0E-FA7CBCC6E6FF}" type="sibTrans" cxnId="{8649A658-5AD1-4934-9E04-1B5F5099AB43}">
      <dgm:prSet/>
      <dgm:spPr/>
      <dgm:t>
        <a:bodyPr/>
        <a:lstStyle/>
        <a:p>
          <a:endParaRPr lang="en-US"/>
        </a:p>
      </dgm:t>
    </dgm:pt>
    <dgm:pt modelId="{C40BF840-5484-467B-9269-BA3F9C0D2357}">
      <dgm:prSet/>
      <dgm:spPr/>
      <dgm:t>
        <a:bodyPr/>
        <a:lstStyle/>
        <a:p>
          <a:r>
            <a:rPr lang="en-US"/>
            <a:t>5. Learning to retain customers. This is the final stage that requires the business marketer to understand why customers defect and how to win them back. </a:t>
          </a:r>
        </a:p>
      </dgm:t>
    </dgm:pt>
    <dgm:pt modelId="{49D6ED84-82FE-491C-A1CB-40EECCFB1079}" type="parTrans" cxnId="{DA17D432-140C-40B7-B8B9-5F7ACE5D28C3}">
      <dgm:prSet/>
      <dgm:spPr/>
      <dgm:t>
        <a:bodyPr/>
        <a:lstStyle/>
        <a:p>
          <a:endParaRPr lang="en-US"/>
        </a:p>
      </dgm:t>
    </dgm:pt>
    <dgm:pt modelId="{2266DE8E-8B5E-49D1-BB85-B2207E8BCF60}" type="sibTrans" cxnId="{DA17D432-140C-40B7-B8B9-5F7ACE5D28C3}">
      <dgm:prSet/>
      <dgm:spPr/>
      <dgm:t>
        <a:bodyPr/>
        <a:lstStyle/>
        <a:p>
          <a:endParaRPr lang="en-US"/>
        </a:p>
      </dgm:t>
    </dgm:pt>
    <dgm:pt modelId="{B3C06280-CDE4-47BE-B5F1-56AFC5B719B7}">
      <dgm:prSet/>
      <dgm:spPr/>
      <dgm:t>
        <a:bodyPr/>
        <a:lstStyle/>
        <a:p>
          <a:r>
            <a:rPr lang="en-US"/>
            <a:t>The marketer must also identify the strategies your competitors are using to win your high-value customers. </a:t>
          </a:r>
        </a:p>
      </dgm:t>
    </dgm:pt>
    <dgm:pt modelId="{E66C855A-5F59-4238-AD1D-C1046CB7BA54}" type="parTrans" cxnId="{34CD991A-9840-4D27-BC16-5DBB2E9A4423}">
      <dgm:prSet/>
      <dgm:spPr/>
      <dgm:t>
        <a:bodyPr/>
        <a:lstStyle/>
        <a:p>
          <a:endParaRPr lang="en-US"/>
        </a:p>
      </dgm:t>
    </dgm:pt>
    <dgm:pt modelId="{79666D7E-9C60-459B-9D1F-777374B55DC5}" type="sibTrans" cxnId="{34CD991A-9840-4D27-BC16-5DBB2E9A4423}">
      <dgm:prSet/>
      <dgm:spPr/>
      <dgm:t>
        <a:bodyPr/>
        <a:lstStyle/>
        <a:p>
          <a:endParaRPr lang="en-US"/>
        </a:p>
      </dgm:t>
    </dgm:pt>
    <dgm:pt modelId="{873B1468-0939-48EE-9586-0C025AD0FC1D}">
      <dgm:prSet/>
      <dgm:spPr/>
      <dgm:t>
        <a:bodyPr/>
        <a:lstStyle/>
        <a:p>
          <a:r>
            <a:rPr lang="en-US"/>
            <a:t>Tracking customer-defection and retention and service satisfaction levels are crucial in this process. </a:t>
          </a:r>
        </a:p>
      </dgm:t>
    </dgm:pt>
    <dgm:pt modelId="{AE7135BD-3869-4161-971A-0E393BDB5555}" type="parTrans" cxnId="{19628356-B9CD-4C69-8B82-01FB5BF7369E}">
      <dgm:prSet/>
      <dgm:spPr/>
      <dgm:t>
        <a:bodyPr/>
        <a:lstStyle/>
        <a:p>
          <a:endParaRPr lang="en-US"/>
        </a:p>
      </dgm:t>
    </dgm:pt>
    <dgm:pt modelId="{31B2F534-52C1-4E2E-8F7A-BBBB11F1935C}" type="sibTrans" cxnId="{19628356-B9CD-4C69-8B82-01FB5BF7369E}">
      <dgm:prSet/>
      <dgm:spPr/>
      <dgm:t>
        <a:bodyPr/>
        <a:lstStyle/>
        <a:p>
          <a:endParaRPr lang="en-US"/>
        </a:p>
      </dgm:t>
    </dgm:pt>
    <dgm:pt modelId="{85B320A9-30B9-43C9-AC7D-DAC9310BA7FC}" type="pres">
      <dgm:prSet presAssocID="{CD724F81-C491-41F8-AA80-D23050FEFA7E}" presName="linear" presStyleCnt="0">
        <dgm:presLayoutVars>
          <dgm:animLvl val="lvl"/>
          <dgm:resizeHandles val="exact"/>
        </dgm:presLayoutVars>
      </dgm:prSet>
      <dgm:spPr/>
    </dgm:pt>
    <dgm:pt modelId="{15241CEA-5D9C-4C82-961C-63C1811E3BC4}" type="pres">
      <dgm:prSet presAssocID="{E91E4D3C-6B8D-4F63-B8FA-7C2C929C8028}" presName="parentText" presStyleLbl="node1" presStyleIdx="0" presStyleCnt="5">
        <dgm:presLayoutVars>
          <dgm:chMax val="0"/>
          <dgm:bulletEnabled val="1"/>
        </dgm:presLayoutVars>
      </dgm:prSet>
      <dgm:spPr/>
    </dgm:pt>
    <dgm:pt modelId="{5BB2AED6-D686-4ED2-9B4B-FFB9855FC1D5}" type="pres">
      <dgm:prSet presAssocID="{8821C891-F297-4189-8FCC-4A445F2993F2}" presName="spacer" presStyleCnt="0"/>
      <dgm:spPr/>
    </dgm:pt>
    <dgm:pt modelId="{BEACF613-0A28-4B99-AE3F-27ABDEA75057}" type="pres">
      <dgm:prSet presAssocID="{633050DD-FBAD-4EF3-B068-CA07E5B46A97}" presName="parentText" presStyleLbl="node1" presStyleIdx="1" presStyleCnt="5">
        <dgm:presLayoutVars>
          <dgm:chMax val="0"/>
          <dgm:bulletEnabled val="1"/>
        </dgm:presLayoutVars>
      </dgm:prSet>
      <dgm:spPr/>
    </dgm:pt>
    <dgm:pt modelId="{1A341566-62C7-431C-9759-053C8CED2D4F}" type="pres">
      <dgm:prSet presAssocID="{36EB9778-548E-4D89-AE0E-FA7CBCC6E6FF}" presName="spacer" presStyleCnt="0"/>
      <dgm:spPr/>
    </dgm:pt>
    <dgm:pt modelId="{9E78B9A8-B00D-4379-83EC-90BABB94BAA2}" type="pres">
      <dgm:prSet presAssocID="{C40BF840-5484-467B-9269-BA3F9C0D2357}" presName="parentText" presStyleLbl="node1" presStyleIdx="2" presStyleCnt="5">
        <dgm:presLayoutVars>
          <dgm:chMax val="0"/>
          <dgm:bulletEnabled val="1"/>
        </dgm:presLayoutVars>
      </dgm:prSet>
      <dgm:spPr/>
    </dgm:pt>
    <dgm:pt modelId="{FD28730F-5879-44ED-AB4B-DC755CF40CD0}" type="pres">
      <dgm:prSet presAssocID="{2266DE8E-8B5E-49D1-BB85-B2207E8BCF60}" presName="spacer" presStyleCnt="0"/>
      <dgm:spPr/>
    </dgm:pt>
    <dgm:pt modelId="{823F831F-F10B-4078-A2DC-5F322290E913}" type="pres">
      <dgm:prSet presAssocID="{B3C06280-CDE4-47BE-B5F1-56AFC5B719B7}" presName="parentText" presStyleLbl="node1" presStyleIdx="3" presStyleCnt="5">
        <dgm:presLayoutVars>
          <dgm:chMax val="0"/>
          <dgm:bulletEnabled val="1"/>
        </dgm:presLayoutVars>
      </dgm:prSet>
      <dgm:spPr/>
    </dgm:pt>
    <dgm:pt modelId="{726D1735-770D-4A9A-B817-D033D2491B06}" type="pres">
      <dgm:prSet presAssocID="{79666D7E-9C60-459B-9D1F-777374B55DC5}" presName="spacer" presStyleCnt="0"/>
      <dgm:spPr/>
    </dgm:pt>
    <dgm:pt modelId="{EE8A4D6F-6AEE-4CD6-A6AF-2BD03B7D36D2}" type="pres">
      <dgm:prSet presAssocID="{873B1468-0939-48EE-9586-0C025AD0FC1D}" presName="parentText" presStyleLbl="node1" presStyleIdx="4" presStyleCnt="5">
        <dgm:presLayoutVars>
          <dgm:chMax val="0"/>
          <dgm:bulletEnabled val="1"/>
        </dgm:presLayoutVars>
      </dgm:prSet>
      <dgm:spPr/>
    </dgm:pt>
  </dgm:ptLst>
  <dgm:cxnLst>
    <dgm:cxn modelId="{34CD991A-9840-4D27-BC16-5DBB2E9A4423}" srcId="{CD724F81-C491-41F8-AA80-D23050FEFA7E}" destId="{B3C06280-CDE4-47BE-B5F1-56AFC5B719B7}" srcOrd="3" destOrd="0" parTransId="{E66C855A-5F59-4238-AD1D-C1046CB7BA54}" sibTransId="{79666D7E-9C60-459B-9D1F-777374B55DC5}"/>
    <dgm:cxn modelId="{DA17D432-140C-40B7-B8B9-5F7ACE5D28C3}" srcId="{CD724F81-C491-41F8-AA80-D23050FEFA7E}" destId="{C40BF840-5484-467B-9269-BA3F9C0D2357}" srcOrd="2" destOrd="0" parTransId="{49D6ED84-82FE-491C-A1CB-40EECCFB1079}" sibTransId="{2266DE8E-8B5E-49D1-BB85-B2207E8BCF60}"/>
    <dgm:cxn modelId="{D1876739-59CF-4AEE-848C-41C49AA7159D}" type="presOf" srcId="{873B1468-0939-48EE-9586-0C025AD0FC1D}" destId="{EE8A4D6F-6AEE-4CD6-A6AF-2BD03B7D36D2}" srcOrd="0" destOrd="0" presId="urn:microsoft.com/office/officeart/2005/8/layout/vList2"/>
    <dgm:cxn modelId="{8B39754E-6B30-4F8B-A8B8-BE118BD33AB0}" srcId="{CD724F81-C491-41F8-AA80-D23050FEFA7E}" destId="{E91E4D3C-6B8D-4F63-B8FA-7C2C929C8028}" srcOrd="0" destOrd="0" parTransId="{865CAEEC-6F92-4862-9E65-00AD221147DC}" sibTransId="{8821C891-F297-4189-8FCC-4A445F2993F2}"/>
    <dgm:cxn modelId="{19628356-B9CD-4C69-8B82-01FB5BF7369E}" srcId="{CD724F81-C491-41F8-AA80-D23050FEFA7E}" destId="{873B1468-0939-48EE-9586-0C025AD0FC1D}" srcOrd="4" destOrd="0" parTransId="{AE7135BD-3869-4161-971A-0E393BDB5555}" sibTransId="{31B2F534-52C1-4E2E-8F7A-BBBB11F1935C}"/>
    <dgm:cxn modelId="{8649A658-5AD1-4934-9E04-1B5F5099AB43}" srcId="{CD724F81-C491-41F8-AA80-D23050FEFA7E}" destId="{633050DD-FBAD-4EF3-B068-CA07E5B46A97}" srcOrd="1" destOrd="0" parTransId="{0E300AC6-E094-4060-830E-6AAEE4871279}" sibTransId="{36EB9778-548E-4D89-AE0E-FA7CBCC6E6FF}"/>
    <dgm:cxn modelId="{6DC3CB79-4332-40BD-9545-57F455807853}" type="presOf" srcId="{E91E4D3C-6B8D-4F63-B8FA-7C2C929C8028}" destId="{15241CEA-5D9C-4C82-961C-63C1811E3BC4}" srcOrd="0" destOrd="0" presId="urn:microsoft.com/office/officeart/2005/8/layout/vList2"/>
    <dgm:cxn modelId="{4C4B708F-A20C-44BE-A651-321926B7223C}" type="presOf" srcId="{CD724F81-C491-41F8-AA80-D23050FEFA7E}" destId="{85B320A9-30B9-43C9-AC7D-DAC9310BA7FC}" srcOrd="0" destOrd="0" presId="urn:microsoft.com/office/officeart/2005/8/layout/vList2"/>
    <dgm:cxn modelId="{8E18539C-F475-42BA-B2AE-0F399F171EFE}" type="presOf" srcId="{B3C06280-CDE4-47BE-B5F1-56AFC5B719B7}" destId="{823F831F-F10B-4078-A2DC-5F322290E913}" srcOrd="0" destOrd="0" presId="urn:microsoft.com/office/officeart/2005/8/layout/vList2"/>
    <dgm:cxn modelId="{F3BD38B3-6D82-4099-8700-DA5805E1250D}" type="presOf" srcId="{633050DD-FBAD-4EF3-B068-CA07E5B46A97}" destId="{BEACF613-0A28-4B99-AE3F-27ABDEA75057}" srcOrd="0" destOrd="0" presId="urn:microsoft.com/office/officeart/2005/8/layout/vList2"/>
    <dgm:cxn modelId="{3F9D94D5-310A-4331-B2E3-AB2CA1FEF895}" type="presOf" srcId="{C40BF840-5484-467B-9269-BA3F9C0D2357}" destId="{9E78B9A8-B00D-4379-83EC-90BABB94BAA2}" srcOrd="0" destOrd="0" presId="urn:microsoft.com/office/officeart/2005/8/layout/vList2"/>
    <dgm:cxn modelId="{95A877CA-2EE8-4859-89E6-C81325F94FB3}" type="presParOf" srcId="{85B320A9-30B9-43C9-AC7D-DAC9310BA7FC}" destId="{15241CEA-5D9C-4C82-961C-63C1811E3BC4}" srcOrd="0" destOrd="0" presId="urn:microsoft.com/office/officeart/2005/8/layout/vList2"/>
    <dgm:cxn modelId="{730E99D5-B502-48D3-916C-742B247F67EF}" type="presParOf" srcId="{85B320A9-30B9-43C9-AC7D-DAC9310BA7FC}" destId="{5BB2AED6-D686-4ED2-9B4B-FFB9855FC1D5}" srcOrd="1" destOrd="0" presId="urn:microsoft.com/office/officeart/2005/8/layout/vList2"/>
    <dgm:cxn modelId="{45C01C37-9F06-4A3C-9417-F98FD6BD26A6}" type="presParOf" srcId="{85B320A9-30B9-43C9-AC7D-DAC9310BA7FC}" destId="{BEACF613-0A28-4B99-AE3F-27ABDEA75057}" srcOrd="2" destOrd="0" presId="urn:microsoft.com/office/officeart/2005/8/layout/vList2"/>
    <dgm:cxn modelId="{19508C43-5BFB-4FC2-A2EC-4031156A2891}" type="presParOf" srcId="{85B320A9-30B9-43C9-AC7D-DAC9310BA7FC}" destId="{1A341566-62C7-431C-9759-053C8CED2D4F}" srcOrd="3" destOrd="0" presId="urn:microsoft.com/office/officeart/2005/8/layout/vList2"/>
    <dgm:cxn modelId="{B9446210-E7A8-44C4-B439-6B697058E396}" type="presParOf" srcId="{85B320A9-30B9-43C9-AC7D-DAC9310BA7FC}" destId="{9E78B9A8-B00D-4379-83EC-90BABB94BAA2}" srcOrd="4" destOrd="0" presId="urn:microsoft.com/office/officeart/2005/8/layout/vList2"/>
    <dgm:cxn modelId="{2E0D3F92-1C1F-43B5-B279-CD64BB89C888}" type="presParOf" srcId="{85B320A9-30B9-43C9-AC7D-DAC9310BA7FC}" destId="{FD28730F-5879-44ED-AB4B-DC755CF40CD0}" srcOrd="5" destOrd="0" presId="urn:microsoft.com/office/officeart/2005/8/layout/vList2"/>
    <dgm:cxn modelId="{3A0F5F92-FF97-41DC-A177-2E665F68EF98}" type="presParOf" srcId="{85B320A9-30B9-43C9-AC7D-DAC9310BA7FC}" destId="{823F831F-F10B-4078-A2DC-5F322290E913}" srcOrd="6" destOrd="0" presId="urn:microsoft.com/office/officeart/2005/8/layout/vList2"/>
    <dgm:cxn modelId="{B1545B65-2605-4F86-A135-63A11EF13391}" type="presParOf" srcId="{85B320A9-30B9-43C9-AC7D-DAC9310BA7FC}" destId="{726D1735-770D-4A9A-B817-D033D2491B06}" srcOrd="7" destOrd="0" presId="urn:microsoft.com/office/officeart/2005/8/layout/vList2"/>
    <dgm:cxn modelId="{5E69F22E-2BD4-4F60-941F-3393C6FFDE3B}" type="presParOf" srcId="{85B320A9-30B9-43C9-AC7D-DAC9310BA7FC}" destId="{EE8A4D6F-6AEE-4CD6-A6AF-2BD03B7D36D2}"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7E8BFF3-DD73-48C1-95AB-E13A5B514EA2}"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C3694EC7-4DE2-4426-8C95-94394C7858C7}">
      <dgm:prSet/>
      <dgm:spPr/>
      <dgm:t>
        <a:bodyPr/>
        <a:lstStyle/>
        <a:p>
          <a:pPr>
            <a:defRPr cap="all"/>
          </a:pPr>
          <a:r>
            <a:rPr lang="en-US"/>
            <a:t>Thanks for listening </a:t>
          </a:r>
        </a:p>
      </dgm:t>
    </dgm:pt>
    <dgm:pt modelId="{80E64820-0208-4624-BF5A-4BB95E3C7AF4}" type="parTrans" cxnId="{1F98259C-981F-4F5C-A326-AE60CD96E5E6}">
      <dgm:prSet/>
      <dgm:spPr/>
      <dgm:t>
        <a:bodyPr/>
        <a:lstStyle/>
        <a:p>
          <a:endParaRPr lang="en-US"/>
        </a:p>
      </dgm:t>
    </dgm:pt>
    <dgm:pt modelId="{4D640718-90B4-45AB-A020-00DCF7B3C755}" type="sibTrans" cxnId="{1F98259C-981F-4F5C-A326-AE60CD96E5E6}">
      <dgm:prSet/>
      <dgm:spPr/>
      <dgm:t>
        <a:bodyPr/>
        <a:lstStyle/>
        <a:p>
          <a:endParaRPr lang="en-US"/>
        </a:p>
      </dgm:t>
    </dgm:pt>
    <dgm:pt modelId="{AF3A6EFE-1704-4D0E-B0D0-908403515372}">
      <dgm:prSet/>
      <dgm:spPr/>
      <dgm:t>
        <a:bodyPr/>
        <a:lstStyle/>
        <a:p>
          <a:pPr>
            <a:defRPr cap="all"/>
          </a:pPr>
          <a:r>
            <a:rPr lang="en-US" dirty="0"/>
            <a:t>I hope you appreciate the need for customer relationship management in business-to-business marketing </a:t>
          </a:r>
        </a:p>
      </dgm:t>
    </dgm:pt>
    <dgm:pt modelId="{8D076FB0-D43E-47C4-B64A-DA34EA767C32}" type="parTrans" cxnId="{09432316-7482-43A8-9783-4F72A7ADE18C}">
      <dgm:prSet/>
      <dgm:spPr/>
      <dgm:t>
        <a:bodyPr/>
        <a:lstStyle/>
        <a:p>
          <a:endParaRPr lang="en-US"/>
        </a:p>
      </dgm:t>
    </dgm:pt>
    <dgm:pt modelId="{DD721CDE-9D15-4AA1-9D3B-E4D7F503A3E9}" type="sibTrans" cxnId="{09432316-7482-43A8-9783-4F72A7ADE18C}">
      <dgm:prSet/>
      <dgm:spPr/>
      <dgm:t>
        <a:bodyPr/>
        <a:lstStyle/>
        <a:p>
          <a:endParaRPr lang="en-US"/>
        </a:p>
      </dgm:t>
    </dgm:pt>
    <dgm:pt modelId="{5F7A12BC-2290-4302-99BD-680D7D71002D}">
      <dgm:prSet/>
      <dgm:spPr/>
      <dgm:t>
        <a:bodyPr/>
        <a:lstStyle/>
        <a:p>
          <a:pPr>
            <a:defRPr cap="all"/>
          </a:pPr>
          <a:r>
            <a:rPr lang="en-US"/>
            <a:t>See you in the next lecture</a:t>
          </a:r>
        </a:p>
      </dgm:t>
    </dgm:pt>
    <dgm:pt modelId="{8DC7956C-7811-4ABB-9D48-A0B549B9213A}" type="parTrans" cxnId="{4E7CF921-8CD8-4A43-8DFD-171EBC37D2FC}">
      <dgm:prSet/>
      <dgm:spPr/>
      <dgm:t>
        <a:bodyPr/>
        <a:lstStyle/>
        <a:p>
          <a:endParaRPr lang="en-US"/>
        </a:p>
      </dgm:t>
    </dgm:pt>
    <dgm:pt modelId="{5635A9F6-BEEB-4BFC-BA96-84AB7AE0A4EC}" type="sibTrans" cxnId="{4E7CF921-8CD8-4A43-8DFD-171EBC37D2FC}">
      <dgm:prSet/>
      <dgm:spPr/>
      <dgm:t>
        <a:bodyPr/>
        <a:lstStyle/>
        <a:p>
          <a:endParaRPr lang="en-US"/>
        </a:p>
      </dgm:t>
    </dgm:pt>
    <dgm:pt modelId="{A8A7E9BE-3AC4-4405-ADDB-B3C6BA167943}" type="pres">
      <dgm:prSet presAssocID="{D7E8BFF3-DD73-48C1-95AB-E13A5B514EA2}" presName="root" presStyleCnt="0">
        <dgm:presLayoutVars>
          <dgm:dir/>
          <dgm:resizeHandles val="exact"/>
        </dgm:presLayoutVars>
      </dgm:prSet>
      <dgm:spPr/>
    </dgm:pt>
    <dgm:pt modelId="{E47AE3D8-F6B0-484E-A429-354F64DCCC01}" type="pres">
      <dgm:prSet presAssocID="{C3694EC7-4DE2-4426-8C95-94394C7858C7}" presName="compNode" presStyleCnt="0"/>
      <dgm:spPr/>
    </dgm:pt>
    <dgm:pt modelId="{6D93529C-546F-468A-94C6-2B525915F3F4}" type="pres">
      <dgm:prSet presAssocID="{C3694EC7-4DE2-4426-8C95-94394C7858C7}" presName="iconBgRect" presStyleLbl="bgShp" presStyleIdx="0" presStyleCnt="3"/>
      <dgm:spPr>
        <a:prstGeom prst="round2DiagRect">
          <a:avLst>
            <a:gd name="adj1" fmla="val 29727"/>
            <a:gd name="adj2" fmla="val 0"/>
          </a:avLst>
        </a:prstGeom>
      </dgm:spPr>
    </dgm:pt>
    <dgm:pt modelId="{C35292FE-6138-4C4A-982D-2B2873ED52DE}" type="pres">
      <dgm:prSet presAssocID="{C3694EC7-4DE2-4426-8C95-94394C7858C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1D6DF532-F6A9-41BE-A1D2-71F3EE86FFF9}" type="pres">
      <dgm:prSet presAssocID="{C3694EC7-4DE2-4426-8C95-94394C7858C7}" presName="spaceRect" presStyleCnt="0"/>
      <dgm:spPr/>
    </dgm:pt>
    <dgm:pt modelId="{8082AC98-A5FE-4DA0-8834-E6A9B912383F}" type="pres">
      <dgm:prSet presAssocID="{C3694EC7-4DE2-4426-8C95-94394C7858C7}" presName="textRect" presStyleLbl="revTx" presStyleIdx="0" presStyleCnt="3">
        <dgm:presLayoutVars>
          <dgm:chMax val="1"/>
          <dgm:chPref val="1"/>
        </dgm:presLayoutVars>
      </dgm:prSet>
      <dgm:spPr/>
    </dgm:pt>
    <dgm:pt modelId="{9E96334A-3B2E-48DE-862F-B8D32381BD21}" type="pres">
      <dgm:prSet presAssocID="{4D640718-90B4-45AB-A020-00DCF7B3C755}" presName="sibTrans" presStyleCnt="0"/>
      <dgm:spPr/>
    </dgm:pt>
    <dgm:pt modelId="{4353BD8C-0AA8-4CD0-B617-46A0AAFC997A}" type="pres">
      <dgm:prSet presAssocID="{AF3A6EFE-1704-4D0E-B0D0-908403515372}" presName="compNode" presStyleCnt="0"/>
      <dgm:spPr/>
    </dgm:pt>
    <dgm:pt modelId="{B7D8F10F-3682-41DE-BEEC-23AA2BD384D9}" type="pres">
      <dgm:prSet presAssocID="{AF3A6EFE-1704-4D0E-B0D0-908403515372}" presName="iconBgRect" presStyleLbl="bgShp" presStyleIdx="1" presStyleCnt="3"/>
      <dgm:spPr>
        <a:prstGeom prst="round2DiagRect">
          <a:avLst>
            <a:gd name="adj1" fmla="val 29727"/>
            <a:gd name="adj2" fmla="val 0"/>
          </a:avLst>
        </a:prstGeom>
      </dgm:spPr>
    </dgm:pt>
    <dgm:pt modelId="{9F622B41-4A91-46B1-A054-29667E20250D}" type="pres">
      <dgm:prSet presAssocID="{AF3A6EFE-1704-4D0E-B0D0-90840351537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213FE72D-1EA4-4B58-BE28-1E7A0A63DD39}" type="pres">
      <dgm:prSet presAssocID="{AF3A6EFE-1704-4D0E-B0D0-908403515372}" presName="spaceRect" presStyleCnt="0"/>
      <dgm:spPr/>
    </dgm:pt>
    <dgm:pt modelId="{DD45B97F-F58A-4244-B9F1-2E2ACA091E9F}" type="pres">
      <dgm:prSet presAssocID="{AF3A6EFE-1704-4D0E-B0D0-908403515372}" presName="textRect" presStyleLbl="revTx" presStyleIdx="1" presStyleCnt="3">
        <dgm:presLayoutVars>
          <dgm:chMax val="1"/>
          <dgm:chPref val="1"/>
        </dgm:presLayoutVars>
      </dgm:prSet>
      <dgm:spPr/>
    </dgm:pt>
    <dgm:pt modelId="{938B272D-3491-4C8F-B931-976FD74CE638}" type="pres">
      <dgm:prSet presAssocID="{DD721CDE-9D15-4AA1-9D3B-E4D7F503A3E9}" presName="sibTrans" presStyleCnt="0"/>
      <dgm:spPr/>
    </dgm:pt>
    <dgm:pt modelId="{DDA709A6-EC6C-4215-A71F-27B9AB115D87}" type="pres">
      <dgm:prSet presAssocID="{5F7A12BC-2290-4302-99BD-680D7D71002D}" presName="compNode" presStyleCnt="0"/>
      <dgm:spPr/>
    </dgm:pt>
    <dgm:pt modelId="{217A12A9-6D8E-41B6-908D-08F12E495EC9}" type="pres">
      <dgm:prSet presAssocID="{5F7A12BC-2290-4302-99BD-680D7D71002D}" presName="iconBgRect" presStyleLbl="bgShp" presStyleIdx="2" presStyleCnt="3"/>
      <dgm:spPr>
        <a:prstGeom prst="round2DiagRect">
          <a:avLst>
            <a:gd name="adj1" fmla="val 29727"/>
            <a:gd name="adj2" fmla="val 0"/>
          </a:avLst>
        </a:prstGeom>
      </dgm:spPr>
    </dgm:pt>
    <dgm:pt modelId="{4DAAC626-DF28-4354-AE8D-412321047ECA}" type="pres">
      <dgm:prSet presAssocID="{5F7A12BC-2290-4302-99BD-680D7D71002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jector screen"/>
        </a:ext>
      </dgm:extLst>
    </dgm:pt>
    <dgm:pt modelId="{96BC8652-4B8C-43C1-9AED-1AE947A45B33}" type="pres">
      <dgm:prSet presAssocID="{5F7A12BC-2290-4302-99BD-680D7D71002D}" presName="spaceRect" presStyleCnt="0"/>
      <dgm:spPr/>
    </dgm:pt>
    <dgm:pt modelId="{1D55F26E-EF96-4251-972E-0F94B91174F2}" type="pres">
      <dgm:prSet presAssocID="{5F7A12BC-2290-4302-99BD-680D7D71002D}" presName="textRect" presStyleLbl="revTx" presStyleIdx="2" presStyleCnt="3">
        <dgm:presLayoutVars>
          <dgm:chMax val="1"/>
          <dgm:chPref val="1"/>
        </dgm:presLayoutVars>
      </dgm:prSet>
      <dgm:spPr/>
    </dgm:pt>
  </dgm:ptLst>
  <dgm:cxnLst>
    <dgm:cxn modelId="{650BB913-BDBD-43B2-BF1E-38310B989C69}" type="presOf" srcId="{D7E8BFF3-DD73-48C1-95AB-E13A5B514EA2}" destId="{A8A7E9BE-3AC4-4405-ADDB-B3C6BA167943}" srcOrd="0" destOrd="0" presId="urn:microsoft.com/office/officeart/2018/5/layout/IconLeafLabelList"/>
    <dgm:cxn modelId="{09432316-7482-43A8-9783-4F72A7ADE18C}" srcId="{D7E8BFF3-DD73-48C1-95AB-E13A5B514EA2}" destId="{AF3A6EFE-1704-4D0E-B0D0-908403515372}" srcOrd="1" destOrd="0" parTransId="{8D076FB0-D43E-47C4-B64A-DA34EA767C32}" sibTransId="{DD721CDE-9D15-4AA1-9D3B-E4D7F503A3E9}"/>
    <dgm:cxn modelId="{4E7CF921-8CD8-4A43-8DFD-171EBC37D2FC}" srcId="{D7E8BFF3-DD73-48C1-95AB-E13A5B514EA2}" destId="{5F7A12BC-2290-4302-99BD-680D7D71002D}" srcOrd="2" destOrd="0" parTransId="{8DC7956C-7811-4ABB-9D48-A0B549B9213A}" sibTransId="{5635A9F6-BEEB-4BFC-BA96-84AB7AE0A4EC}"/>
    <dgm:cxn modelId="{93503F73-185D-408B-A3F5-97044519CF9B}" type="presOf" srcId="{C3694EC7-4DE2-4426-8C95-94394C7858C7}" destId="{8082AC98-A5FE-4DA0-8834-E6A9B912383F}" srcOrd="0" destOrd="0" presId="urn:microsoft.com/office/officeart/2018/5/layout/IconLeafLabelList"/>
    <dgm:cxn modelId="{1F98259C-981F-4F5C-A326-AE60CD96E5E6}" srcId="{D7E8BFF3-DD73-48C1-95AB-E13A5B514EA2}" destId="{C3694EC7-4DE2-4426-8C95-94394C7858C7}" srcOrd="0" destOrd="0" parTransId="{80E64820-0208-4624-BF5A-4BB95E3C7AF4}" sibTransId="{4D640718-90B4-45AB-A020-00DCF7B3C755}"/>
    <dgm:cxn modelId="{03D801C1-902B-4466-A55F-F08F3F961992}" type="presOf" srcId="{AF3A6EFE-1704-4D0E-B0D0-908403515372}" destId="{DD45B97F-F58A-4244-B9F1-2E2ACA091E9F}" srcOrd="0" destOrd="0" presId="urn:microsoft.com/office/officeart/2018/5/layout/IconLeafLabelList"/>
    <dgm:cxn modelId="{B9AEA3DE-3AE7-4CB2-A466-28AA5764B875}" type="presOf" srcId="{5F7A12BC-2290-4302-99BD-680D7D71002D}" destId="{1D55F26E-EF96-4251-972E-0F94B91174F2}" srcOrd="0" destOrd="0" presId="urn:microsoft.com/office/officeart/2018/5/layout/IconLeafLabelList"/>
    <dgm:cxn modelId="{7CD10A98-73B3-4266-BE34-B0DD4BE0E430}" type="presParOf" srcId="{A8A7E9BE-3AC4-4405-ADDB-B3C6BA167943}" destId="{E47AE3D8-F6B0-484E-A429-354F64DCCC01}" srcOrd="0" destOrd="0" presId="urn:microsoft.com/office/officeart/2018/5/layout/IconLeafLabelList"/>
    <dgm:cxn modelId="{72AA5711-27B2-4CD4-AD8A-D1FD44F039F6}" type="presParOf" srcId="{E47AE3D8-F6B0-484E-A429-354F64DCCC01}" destId="{6D93529C-546F-468A-94C6-2B525915F3F4}" srcOrd="0" destOrd="0" presId="urn:microsoft.com/office/officeart/2018/5/layout/IconLeafLabelList"/>
    <dgm:cxn modelId="{BD456CC5-E75F-43C4-9C81-70C0C4F96659}" type="presParOf" srcId="{E47AE3D8-F6B0-484E-A429-354F64DCCC01}" destId="{C35292FE-6138-4C4A-982D-2B2873ED52DE}" srcOrd="1" destOrd="0" presId="urn:microsoft.com/office/officeart/2018/5/layout/IconLeafLabelList"/>
    <dgm:cxn modelId="{F2DE9A8A-EC4A-4719-902A-C4C5D6AA585F}" type="presParOf" srcId="{E47AE3D8-F6B0-484E-A429-354F64DCCC01}" destId="{1D6DF532-F6A9-41BE-A1D2-71F3EE86FFF9}" srcOrd="2" destOrd="0" presId="urn:microsoft.com/office/officeart/2018/5/layout/IconLeafLabelList"/>
    <dgm:cxn modelId="{562240CC-A551-45DC-85CF-12134067537F}" type="presParOf" srcId="{E47AE3D8-F6B0-484E-A429-354F64DCCC01}" destId="{8082AC98-A5FE-4DA0-8834-E6A9B912383F}" srcOrd="3" destOrd="0" presId="urn:microsoft.com/office/officeart/2018/5/layout/IconLeafLabelList"/>
    <dgm:cxn modelId="{0F4A83F6-AE4E-4CA0-97C6-FB431316E8B7}" type="presParOf" srcId="{A8A7E9BE-3AC4-4405-ADDB-B3C6BA167943}" destId="{9E96334A-3B2E-48DE-862F-B8D32381BD21}" srcOrd="1" destOrd="0" presId="urn:microsoft.com/office/officeart/2018/5/layout/IconLeafLabelList"/>
    <dgm:cxn modelId="{C9549148-AE89-493A-9030-0F9C068D2D54}" type="presParOf" srcId="{A8A7E9BE-3AC4-4405-ADDB-B3C6BA167943}" destId="{4353BD8C-0AA8-4CD0-B617-46A0AAFC997A}" srcOrd="2" destOrd="0" presId="urn:microsoft.com/office/officeart/2018/5/layout/IconLeafLabelList"/>
    <dgm:cxn modelId="{A2290D99-5E03-421D-970E-D5AE0BA06046}" type="presParOf" srcId="{4353BD8C-0AA8-4CD0-B617-46A0AAFC997A}" destId="{B7D8F10F-3682-41DE-BEEC-23AA2BD384D9}" srcOrd="0" destOrd="0" presId="urn:microsoft.com/office/officeart/2018/5/layout/IconLeafLabelList"/>
    <dgm:cxn modelId="{15FA7FB8-B177-444E-9065-D556ED6DE071}" type="presParOf" srcId="{4353BD8C-0AA8-4CD0-B617-46A0AAFC997A}" destId="{9F622B41-4A91-46B1-A054-29667E20250D}" srcOrd="1" destOrd="0" presId="urn:microsoft.com/office/officeart/2018/5/layout/IconLeafLabelList"/>
    <dgm:cxn modelId="{88E7DD8F-5F2F-4EC3-82BB-44D9057F3A4A}" type="presParOf" srcId="{4353BD8C-0AA8-4CD0-B617-46A0AAFC997A}" destId="{213FE72D-1EA4-4B58-BE28-1E7A0A63DD39}" srcOrd="2" destOrd="0" presId="urn:microsoft.com/office/officeart/2018/5/layout/IconLeafLabelList"/>
    <dgm:cxn modelId="{A8A6A0E4-7091-4804-9989-0DB3CA5177F6}" type="presParOf" srcId="{4353BD8C-0AA8-4CD0-B617-46A0AAFC997A}" destId="{DD45B97F-F58A-4244-B9F1-2E2ACA091E9F}" srcOrd="3" destOrd="0" presId="urn:microsoft.com/office/officeart/2018/5/layout/IconLeafLabelList"/>
    <dgm:cxn modelId="{5AE188BA-59E3-40D7-ADCF-BF1636669B5E}" type="presParOf" srcId="{A8A7E9BE-3AC4-4405-ADDB-B3C6BA167943}" destId="{938B272D-3491-4C8F-B931-976FD74CE638}" srcOrd="3" destOrd="0" presId="urn:microsoft.com/office/officeart/2018/5/layout/IconLeafLabelList"/>
    <dgm:cxn modelId="{7283654B-8DC5-47D5-99C3-8FF16615BD4A}" type="presParOf" srcId="{A8A7E9BE-3AC4-4405-ADDB-B3C6BA167943}" destId="{DDA709A6-EC6C-4215-A71F-27B9AB115D87}" srcOrd="4" destOrd="0" presId="urn:microsoft.com/office/officeart/2018/5/layout/IconLeafLabelList"/>
    <dgm:cxn modelId="{F7DEAFDC-2AFD-4827-8588-4FE9AF81C041}" type="presParOf" srcId="{DDA709A6-EC6C-4215-A71F-27B9AB115D87}" destId="{217A12A9-6D8E-41B6-908D-08F12E495EC9}" srcOrd="0" destOrd="0" presId="urn:microsoft.com/office/officeart/2018/5/layout/IconLeafLabelList"/>
    <dgm:cxn modelId="{0B5C42F7-370D-47E7-96D9-71461CF8CA4A}" type="presParOf" srcId="{DDA709A6-EC6C-4215-A71F-27B9AB115D87}" destId="{4DAAC626-DF28-4354-AE8D-412321047ECA}" srcOrd="1" destOrd="0" presId="urn:microsoft.com/office/officeart/2018/5/layout/IconLeafLabelList"/>
    <dgm:cxn modelId="{4DDFE242-61B6-4577-965C-0E1CD2C7A81F}" type="presParOf" srcId="{DDA709A6-EC6C-4215-A71F-27B9AB115D87}" destId="{96BC8652-4B8C-43C1-9AED-1AE947A45B33}" srcOrd="2" destOrd="0" presId="urn:microsoft.com/office/officeart/2018/5/layout/IconLeafLabelList"/>
    <dgm:cxn modelId="{4DCE7595-833C-417F-98B6-89DF409746F5}" type="presParOf" srcId="{DDA709A6-EC6C-4215-A71F-27B9AB115D87}" destId="{1D55F26E-EF96-4251-972E-0F94B91174F2}"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2BF94-42EE-4384-8D74-F97690E9B8D2}">
      <dsp:nvSpPr>
        <dsp:cNvPr id="0" name=""/>
        <dsp:cNvSpPr/>
      </dsp:nvSpPr>
      <dsp:spPr>
        <a:xfrm>
          <a:off x="0" y="0"/>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6DF11BF-BFD8-4E80-BAD7-F0C80C25449F}">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1. Trust versus Formality refers to the degree to which the relationship is bounded by contractual agreements. </a:t>
          </a:r>
        </a:p>
      </dsp:txBody>
      <dsp:txXfrm>
        <a:off x="0" y="0"/>
        <a:ext cx="6666833" cy="1363480"/>
      </dsp:txXfrm>
    </dsp:sp>
    <dsp:sp modelId="{55B19380-C3E5-45A6-8F1A-FBBD95505F55}">
      <dsp:nvSpPr>
        <dsp:cNvPr id="0" name=""/>
        <dsp:cNvSpPr/>
      </dsp:nvSpPr>
      <dsp:spPr>
        <a:xfrm>
          <a:off x="0" y="1363480"/>
          <a:ext cx="6666833" cy="0"/>
        </a:xfrm>
        <a:prstGeom prst="line">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w="6350" cap="flat" cmpd="sng" algn="ctr">
          <a:solidFill>
            <a:schemeClr val="accent2">
              <a:hueOff val="-485121"/>
              <a:satOff val="-27976"/>
              <a:lumOff val="287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D352017-4A2C-4C28-B9D9-FEDAAC096FF3}">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2. Power and dependence refer to the degree to which either party can make life difficult for the other party. </a:t>
          </a:r>
        </a:p>
      </dsp:txBody>
      <dsp:txXfrm>
        <a:off x="0" y="1363480"/>
        <a:ext cx="6666833" cy="1363480"/>
      </dsp:txXfrm>
    </dsp:sp>
    <dsp:sp modelId="{DEB89454-24AD-4D36-829D-3A86674C394B}">
      <dsp:nvSpPr>
        <dsp:cNvPr id="0" name=""/>
        <dsp:cNvSpPr/>
      </dsp:nvSpPr>
      <dsp:spPr>
        <a:xfrm>
          <a:off x="0" y="2726960"/>
          <a:ext cx="6666833" cy="0"/>
        </a:xfrm>
        <a:prstGeom prst="line">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w="6350" cap="flat" cmpd="sng" algn="ctr">
          <a:solidFill>
            <a:schemeClr val="accent2">
              <a:hueOff val="-970242"/>
              <a:satOff val="-55952"/>
              <a:lumOff val="575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8D4C1ED-FBC6-421B-9725-6FD3CFDC6B1C}">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3. Complexity: complexity refers to the state of having many parts and being difficult to understand or find an answer to. </a:t>
          </a:r>
        </a:p>
      </dsp:txBody>
      <dsp:txXfrm>
        <a:off x="0" y="2726960"/>
        <a:ext cx="6666833" cy="1363480"/>
      </dsp:txXfrm>
    </dsp:sp>
    <dsp:sp modelId="{7A05B62E-A553-44F2-A914-7BC4A440C460}">
      <dsp:nvSpPr>
        <dsp:cNvPr id="0" name=""/>
        <dsp:cNvSpPr/>
      </dsp:nvSpPr>
      <dsp:spPr>
        <a:xfrm>
          <a:off x="0" y="4090440"/>
          <a:ext cx="6666833" cy="0"/>
        </a:xfrm>
        <a:prstGeom prst="line">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C10349A-ED27-46AD-9E3A-08773F1A3518}">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more points of interaction which exist between the buyer and the seller, the more complex the relationship becomes, but at the same time the relationship also becomes closer.</a:t>
          </a:r>
        </a:p>
      </dsp:txBody>
      <dsp:txXfrm>
        <a:off x="0" y="4090440"/>
        <a:ext cx="6666833" cy="1363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42771D-D35E-447D-9F88-C443AD8E2F63}">
      <dsp:nvSpPr>
        <dsp:cNvPr id="0" name=""/>
        <dsp:cNvSpPr/>
      </dsp:nvSpPr>
      <dsp:spPr>
        <a:xfrm>
          <a:off x="0" y="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B1BFD68-3D0A-4845-8E86-E267BB4909CF}">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4. Supplier relationship: Supplier relations concern the coordination of suppliers with each other, and the relationships which may develop therefrom. </a:t>
          </a:r>
        </a:p>
      </dsp:txBody>
      <dsp:txXfrm>
        <a:off x="0" y="0"/>
        <a:ext cx="6666833" cy="1363480"/>
      </dsp:txXfrm>
    </dsp:sp>
    <dsp:sp modelId="{C268C7D5-72DD-45A9-BE50-9E3B9F12C20D}">
      <dsp:nvSpPr>
        <dsp:cNvPr id="0" name=""/>
        <dsp:cNvSpPr/>
      </dsp:nvSpPr>
      <dsp:spPr>
        <a:xfrm>
          <a:off x="0" y="136348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A963267-3C82-4FEA-90D6-49669DCE7C2A}">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5. Conflict and cooperation: Conflict and cooperation are the opposite ends of a spectrum. </a:t>
          </a:r>
        </a:p>
      </dsp:txBody>
      <dsp:txXfrm>
        <a:off x="0" y="1363480"/>
        <a:ext cx="6666833" cy="1363480"/>
      </dsp:txXfrm>
    </dsp:sp>
    <dsp:sp modelId="{D3CF6922-CECE-4C21-89BB-DB794DF829F4}">
      <dsp:nvSpPr>
        <dsp:cNvPr id="0" name=""/>
        <dsp:cNvSpPr/>
      </dsp:nvSpPr>
      <dsp:spPr>
        <a:xfrm>
          <a:off x="0" y="272696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1F2C85B-E4B0-4868-999B-56FC25B4AEC6}">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Conflict is inevitable when companies with different aims, backgrounds, and agendas attempt to work together: if the conflict is resolved in a reasonable manner, cooperation is the result. </a:t>
          </a:r>
        </a:p>
      </dsp:txBody>
      <dsp:txXfrm>
        <a:off x="0" y="2726960"/>
        <a:ext cx="6666833" cy="1363480"/>
      </dsp:txXfrm>
    </dsp:sp>
    <dsp:sp modelId="{5089B09C-D166-4A4C-83FF-45312278BC30}">
      <dsp:nvSpPr>
        <dsp:cNvPr id="0" name=""/>
        <dsp:cNvSpPr/>
      </dsp:nvSpPr>
      <dsp:spPr>
        <a:xfrm>
          <a:off x="0" y="409044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736CE99-EA15-42A3-A30C-12AF63FB9D7B}">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business marketer must seek to understand conflict resolution strategies to enhance cooperation. </a:t>
          </a:r>
        </a:p>
      </dsp:txBody>
      <dsp:txXfrm>
        <a:off x="0" y="4090440"/>
        <a:ext cx="6666833" cy="13634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662D3-E238-425C-8E2C-E774CE7A0552}">
      <dsp:nvSpPr>
        <dsp:cNvPr id="0" name=""/>
        <dsp:cNvSpPr/>
      </dsp:nvSpPr>
      <dsp:spPr>
        <a:xfrm>
          <a:off x="0" y="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E9DE2A2-504A-40A4-8586-6F5DF0E24CFC}">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6. Adaptations: A longer-term result of conflict resolution is adaptations. </a:t>
          </a:r>
        </a:p>
      </dsp:txBody>
      <dsp:txXfrm>
        <a:off x="0" y="0"/>
        <a:ext cx="6666833" cy="1363480"/>
      </dsp:txXfrm>
    </dsp:sp>
    <dsp:sp modelId="{DF4EF791-B628-407D-B02F-A0CD1CD2D070}">
      <dsp:nvSpPr>
        <dsp:cNvPr id="0" name=""/>
        <dsp:cNvSpPr/>
      </dsp:nvSpPr>
      <dsp:spPr>
        <a:xfrm>
          <a:off x="0" y="136348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0DF21D1-0D6B-4DBF-834F-93724A3422AA}">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As the relationship develops, the parties will need to adapt their business practices to cooperate better.</a:t>
          </a:r>
        </a:p>
      </dsp:txBody>
      <dsp:txXfrm>
        <a:off x="0" y="1363480"/>
        <a:ext cx="6666833" cy="1363480"/>
      </dsp:txXfrm>
    </dsp:sp>
    <dsp:sp modelId="{9E63EF39-CB35-4A89-A1F0-000DCF715720}">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04A5B04-D030-4F57-B821-09DFD1D04E2F}">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7. Long-term investment: </a:t>
          </a:r>
        </a:p>
      </dsp:txBody>
      <dsp:txXfrm>
        <a:off x="0" y="2726960"/>
        <a:ext cx="6666833" cy="1363480"/>
      </dsp:txXfrm>
    </dsp:sp>
    <dsp:sp modelId="{4FD591F7-BFDC-4FCD-AB62-735F80AFF479}">
      <dsp:nvSpPr>
        <dsp:cNvPr id="0" name=""/>
        <dsp:cNvSpPr/>
      </dsp:nvSpPr>
      <dsp:spPr>
        <a:xfrm>
          <a:off x="0" y="409044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993E81B-167E-4689-91FB-E5DF8596A83D}">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A relationship might be considered a long-term investment</a:t>
          </a:r>
        </a:p>
      </dsp:txBody>
      <dsp:txXfrm>
        <a:off x="0" y="4090440"/>
        <a:ext cx="6666833" cy="13634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FB6F47-E014-4A93-B58C-83B6BB2F85FE}">
      <dsp:nvSpPr>
        <dsp:cNvPr id="0" name=""/>
        <dsp:cNvSpPr/>
      </dsp:nvSpPr>
      <dsp:spPr>
        <a:xfrm>
          <a:off x="0" y="1809"/>
          <a:ext cx="679853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C418BF4-9FEF-4A66-8CAD-81F96DF5D36D}">
      <dsp:nvSpPr>
        <dsp:cNvPr id="0" name=""/>
        <dsp:cNvSpPr/>
      </dsp:nvSpPr>
      <dsp:spPr>
        <a:xfrm>
          <a:off x="0" y="1809"/>
          <a:ext cx="1359707" cy="123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Acquiring</a:t>
          </a:r>
        </a:p>
      </dsp:txBody>
      <dsp:txXfrm>
        <a:off x="0" y="1809"/>
        <a:ext cx="1359707" cy="1233866"/>
      </dsp:txXfrm>
    </dsp:sp>
    <dsp:sp modelId="{65281F9D-24F3-4F7B-AFBF-11B6F782EC29}">
      <dsp:nvSpPr>
        <dsp:cNvPr id="0" name=""/>
        <dsp:cNvSpPr/>
      </dsp:nvSpPr>
      <dsp:spPr>
        <a:xfrm>
          <a:off x="1461685" y="57839"/>
          <a:ext cx="5336853" cy="1120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Acquiring the right customers: this requires the business marketer to identify your most valuable customers and calculate your share of their purchases (wallet) for your goods and services</a:t>
          </a:r>
        </a:p>
      </dsp:txBody>
      <dsp:txXfrm>
        <a:off x="1461685" y="57839"/>
        <a:ext cx="5336853" cy="1120601"/>
      </dsp:txXfrm>
    </dsp:sp>
    <dsp:sp modelId="{0421DD6E-6487-4054-A7CA-5EBB68E964B9}">
      <dsp:nvSpPr>
        <dsp:cNvPr id="0" name=""/>
        <dsp:cNvSpPr/>
      </dsp:nvSpPr>
      <dsp:spPr>
        <a:xfrm>
          <a:off x="1359707" y="1178440"/>
          <a:ext cx="5438831"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EF868584-3541-4E65-A4D6-962EE53983A8}">
      <dsp:nvSpPr>
        <dsp:cNvPr id="0" name=""/>
        <dsp:cNvSpPr/>
      </dsp:nvSpPr>
      <dsp:spPr>
        <a:xfrm>
          <a:off x="0" y="1235675"/>
          <a:ext cx="679853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966C5958-495B-4767-99EB-5FD043AC2722}">
      <dsp:nvSpPr>
        <dsp:cNvPr id="0" name=""/>
        <dsp:cNvSpPr/>
      </dsp:nvSpPr>
      <dsp:spPr>
        <a:xfrm>
          <a:off x="0" y="1235675"/>
          <a:ext cx="1359707" cy="123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Crafting</a:t>
          </a:r>
        </a:p>
      </dsp:txBody>
      <dsp:txXfrm>
        <a:off x="0" y="1235675"/>
        <a:ext cx="1359707" cy="1233866"/>
      </dsp:txXfrm>
    </dsp:sp>
    <dsp:sp modelId="{42E0E441-DE55-4EBE-B51D-3E6E6D54F904}">
      <dsp:nvSpPr>
        <dsp:cNvPr id="0" name=""/>
        <dsp:cNvSpPr/>
      </dsp:nvSpPr>
      <dsp:spPr>
        <a:xfrm>
          <a:off x="1461685" y="1291705"/>
          <a:ext cx="5336853" cy="1120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Crafting the right value proposition: the marketer must determine the products or services your customers need today and will need tomorrow and assess the products or services that your competitors offer today and tomorrow. </a:t>
          </a:r>
        </a:p>
      </dsp:txBody>
      <dsp:txXfrm>
        <a:off x="1461685" y="1291705"/>
        <a:ext cx="5336853" cy="1120601"/>
      </dsp:txXfrm>
    </dsp:sp>
    <dsp:sp modelId="{AFBB13CA-126C-4B08-9DC4-0A5E2115D1BD}">
      <dsp:nvSpPr>
        <dsp:cNvPr id="0" name=""/>
        <dsp:cNvSpPr/>
      </dsp:nvSpPr>
      <dsp:spPr>
        <a:xfrm>
          <a:off x="1359707" y="2412306"/>
          <a:ext cx="5438831"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 modelId="{5B44D2E3-AD9A-4C18-9A27-BC6920E7DA61}">
      <dsp:nvSpPr>
        <dsp:cNvPr id="0" name=""/>
        <dsp:cNvSpPr/>
      </dsp:nvSpPr>
      <dsp:spPr>
        <a:xfrm>
          <a:off x="0" y="2469541"/>
          <a:ext cx="679853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188DE84-5258-4D09-9C4D-88319F3607D3}">
      <dsp:nvSpPr>
        <dsp:cNvPr id="0" name=""/>
        <dsp:cNvSpPr/>
      </dsp:nvSpPr>
      <dsp:spPr>
        <a:xfrm>
          <a:off x="0" y="2469541"/>
          <a:ext cx="1359707" cy="123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Instituting</a:t>
          </a:r>
        </a:p>
      </dsp:txBody>
      <dsp:txXfrm>
        <a:off x="0" y="2469541"/>
        <a:ext cx="1359707" cy="1233866"/>
      </dsp:txXfrm>
    </dsp:sp>
    <dsp:sp modelId="{54A3C984-C774-4888-828C-63F1C3560029}">
      <dsp:nvSpPr>
        <dsp:cNvPr id="0" name=""/>
        <dsp:cNvSpPr/>
      </dsp:nvSpPr>
      <dsp:spPr>
        <a:xfrm>
          <a:off x="1461685" y="2525571"/>
          <a:ext cx="5336853" cy="11206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Instituting the best processes:  this will require the business marketer to research the best way to deliver your products or services to customers</a:t>
          </a:r>
        </a:p>
      </dsp:txBody>
      <dsp:txXfrm>
        <a:off x="1461685" y="2525571"/>
        <a:ext cx="5336853" cy="1120601"/>
      </dsp:txXfrm>
    </dsp:sp>
    <dsp:sp modelId="{C06AE8E5-466D-4B3F-956C-E8D98BBBA261}">
      <dsp:nvSpPr>
        <dsp:cNvPr id="0" name=""/>
        <dsp:cNvSpPr/>
      </dsp:nvSpPr>
      <dsp:spPr>
        <a:xfrm>
          <a:off x="1359707" y="3646172"/>
          <a:ext cx="5438831"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41CEA-5D9C-4C82-961C-63C1811E3BC4}">
      <dsp:nvSpPr>
        <dsp:cNvPr id="0" name=""/>
        <dsp:cNvSpPr/>
      </dsp:nvSpPr>
      <dsp:spPr>
        <a:xfrm>
          <a:off x="0" y="169248"/>
          <a:ext cx="6798539" cy="636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4. Motivating employees: the business marketeer must identify the tools your employees need to foster customer relationships. </a:t>
          </a:r>
        </a:p>
      </dsp:txBody>
      <dsp:txXfrm>
        <a:off x="31070" y="200318"/>
        <a:ext cx="6736399" cy="574340"/>
      </dsp:txXfrm>
    </dsp:sp>
    <dsp:sp modelId="{BEACF613-0A28-4B99-AE3F-27ABDEA75057}">
      <dsp:nvSpPr>
        <dsp:cNvPr id="0" name=""/>
        <dsp:cNvSpPr/>
      </dsp:nvSpPr>
      <dsp:spPr>
        <a:xfrm>
          <a:off x="0" y="851808"/>
          <a:ext cx="6798539" cy="636480"/>
        </a:xfrm>
        <a:prstGeom prst="round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They should earn employee loyalty by investing in training and development and constructing appropriate career paths for employees. </a:t>
          </a:r>
        </a:p>
      </dsp:txBody>
      <dsp:txXfrm>
        <a:off x="31070" y="882878"/>
        <a:ext cx="6736399" cy="574340"/>
      </dsp:txXfrm>
    </dsp:sp>
    <dsp:sp modelId="{9E78B9A8-B00D-4379-83EC-90BABB94BAA2}">
      <dsp:nvSpPr>
        <dsp:cNvPr id="0" name=""/>
        <dsp:cNvSpPr/>
      </dsp:nvSpPr>
      <dsp:spPr>
        <a:xfrm>
          <a:off x="0" y="1534368"/>
          <a:ext cx="6798539" cy="63648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5. Learning to retain customers. This is the final stage that requires the business marketer to understand why customers defect and how to win them back. </a:t>
          </a:r>
        </a:p>
      </dsp:txBody>
      <dsp:txXfrm>
        <a:off x="31070" y="1565438"/>
        <a:ext cx="6736399" cy="574340"/>
      </dsp:txXfrm>
    </dsp:sp>
    <dsp:sp modelId="{823F831F-F10B-4078-A2DC-5F322290E913}">
      <dsp:nvSpPr>
        <dsp:cNvPr id="0" name=""/>
        <dsp:cNvSpPr/>
      </dsp:nvSpPr>
      <dsp:spPr>
        <a:xfrm>
          <a:off x="0" y="2216928"/>
          <a:ext cx="6798539" cy="636480"/>
        </a:xfrm>
        <a:prstGeom prst="round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marketer must also identify the strategies your competitors are using to win your high-value customers. </a:t>
          </a:r>
        </a:p>
      </dsp:txBody>
      <dsp:txXfrm>
        <a:off x="31070" y="2247998"/>
        <a:ext cx="6736399" cy="574340"/>
      </dsp:txXfrm>
    </dsp:sp>
    <dsp:sp modelId="{EE8A4D6F-6AEE-4CD6-A6AF-2BD03B7D36D2}">
      <dsp:nvSpPr>
        <dsp:cNvPr id="0" name=""/>
        <dsp:cNvSpPr/>
      </dsp:nvSpPr>
      <dsp:spPr>
        <a:xfrm>
          <a:off x="0" y="2899488"/>
          <a:ext cx="6798539" cy="63648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Tracking customer-defection and retention and service satisfaction levels are crucial in this process. </a:t>
          </a:r>
        </a:p>
      </dsp:txBody>
      <dsp:txXfrm>
        <a:off x="31070" y="2930558"/>
        <a:ext cx="6736399" cy="5743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3529C-546F-468A-94C6-2B525915F3F4}">
      <dsp:nvSpPr>
        <dsp:cNvPr id="0" name=""/>
        <dsp:cNvSpPr/>
      </dsp:nvSpPr>
      <dsp:spPr>
        <a:xfrm>
          <a:off x="679050" y="376937"/>
          <a:ext cx="1887187" cy="18871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5292FE-6138-4C4A-982D-2B2873ED52DE}">
      <dsp:nvSpPr>
        <dsp:cNvPr id="0" name=""/>
        <dsp:cNvSpPr/>
      </dsp:nvSpPr>
      <dsp:spPr>
        <a:xfrm>
          <a:off x="1081237" y="779125"/>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82AC98-A5FE-4DA0-8834-E6A9B912383F}">
      <dsp:nvSpPr>
        <dsp:cNvPr id="0" name=""/>
        <dsp:cNvSpPr/>
      </dsp:nvSpPr>
      <dsp:spPr>
        <a:xfrm>
          <a:off x="75768"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Thanks for listening </a:t>
          </a:r>
        </a:p>
      </dsp:txBody>
      <dsp:txXfrm>
        <a:off x="75768" y="2851938"/>
        <a:ext cx="3093750" cy="720000"/>
      </dsp:txXfrm>
    </dsp:sp>
    <dsp:sp modelId="{B7D8F10F-3682-41DE-BEEC-23AA2BD384D9}">
      <dsp:nvSpPr>
        <dsp:cNvPr id="0" name=""/>
        <dsp:cNvSpPr/>
      </dsp:nvSpPr>
      <dsp:spPr>
        <a:xfrm>
          <a:off x="4314206" y="376937"/>
          <a:ext cx="1887187" cy="18871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622B41-4A91-46B1-A054-29667E20250D}">
      <dsp:nvSpPr>
        <dsp:cNvPr id="0" name=""/>
        <dsp:cNvSpPr/>
      </dsp:nvSpPr>
      <dsp:spPr>
        <a:xfrm>
          <a:off x="4716393" y="779125"/>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45B97F-F58A-4244-B9F1-2E2ACA091E9F}">
      <dsp:nvSpPr>
        <dsp:cNvPr id="0" name=""/>
        <dsp:cNvSpPr/>
      </dsp:nvSpPr>
      <dsp:spPr>
        <a:xfrm>
          <a:off x="3710925"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dirty="0"/>
            <a:t>I hope you appreciate the need for customer relationship management in business-to-business marketing </a:t>
          </a:r>
        </a:p>
      </dsp:txBody>
      <dsp:txXfrm>
        <a:off x="3710925" y="2851938"/>
        <a:ext cx="3093750" cy="720000"/>
      </dsp:txXfrm>
    </dsp:sp>
    <dsp:sp modelId="{217A12A9-6D8E-41B6-908D-08F12E495EC9}">
      <dsp:nvSpPr>
        <dsp:cNvPr id="0" name=""/>
        <dsp:cNvSpPr/>
      </dsp:nvSpPr>
      <dsp:spPr>
        <a:xfrm>
          <a:off x="7949362" y="376937"/>
          <a:ext cx="1887187" cy="188718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AAC626-DF28-4354-AE8D-412321047ECA}">
      <dsp:nvSpPr>
        <dsp:cNvPr id="0" name=""/>
        <dsp:cNvSpPr/>
      </dsp:nvSpPr>
      <dsp:spPr>
        <a:xfrm>
          <a:off x="8351550" y="779125"/>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55F26E-EF96-4251-972E-0F94B91174F2}">
      <dsp:nvSpPr>
        <dsp:cNvPr id="0" name=""/>
        <dsp:cNvSpPr/>
      </dsp:nvSpPr>
      <dsp:spPr>
        <a:xfrm>
          <a:off x="7346081" y="2851938"/>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See you in the next lecture</a:t>
          </a:r>
        </a:p>
      </dsp:txBody>
      <dsp:txXfrm>
        <a:off x="7346081" y="2851938"/>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C652C-CAF6-82B4-C639-7CBBBEE53C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525C9B-0A42-75D0-1483-4C5329A006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F889E3-08FC-D838-F22A-EF2C41E15D20}"/>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5" name="Footer Placeholder 4">
            <a:extLst>
              <a:ext uri="{FF2B5EF4-FFF2-40B4-BE49-F238E27FC236}">
                <a16:creationId xmlns:a16="http://schemas.microsoft.com/office/drawing/2014/main" id="{E757F7E8-5F12-50C9-EBA6-C28D108FEA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B98F75-FC54-A6EC-C99D-9F973B081EBB}"/>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612389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0DFC-3CAE-ADC2-B56C-9472BBA1141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BE586E-F700-E008-95CF-A1449DFB712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D93A9E-36CE-E4A1-5517-A8B3FD1BE88A}"/>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5" name="Footer Placeholder 4">
            <a:extLst>
              <a:ext uri="{FF2B5EF4-FFF2-40B4-BE49-F238E27FC236}">
                <a16:creationId xmlns:a16="http://schemas.microsoft.com/office/drawing/2014/main" id="{6880503F-FD2E-8197-E747-8029FC4F48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829860-3F3E-1D3D-B724-FBD2A08E361B}"/>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3291368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CFD91-4E9E-4144-B1F2-95DF01D750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D8E3726-594C-C8B4-86F9-EC5C709EAB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5EF69A-BC47-E49D-B70D-30E36AB94EDA}"/>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5" name="Footer Placeholder 4">
            <a:extLst>
              <a:ext uri="{FF2B5EF4-FFF2-40B4-BE49-F238E27FC236}">
                <a16:creationId xmlns:a16="http://schemas.microsoft.com/office/drawing/2014/main" id="{83235F4E-95C7-9628-014F-E15AF6683D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397F94-DC8A-A33B-F5CC-22283966CE3C}"/>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1435838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75048-17CF-F32E-F1BB-3A0DB19DE1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458CDF-DE20-339A-93AB-370B7B0B20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C4EBF63-DB22-109C-90B4-B9975348990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8A1FC46-E94B-FFF7-E170-4968F9D911DF}"/>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6" name="Footer Placeholder 5">
            <a:extLst>
              <a:ext uri="{FF2B5EF4-FFF2-40B4-BE49-F238E27FC236}">
                <a16:creationId xmlns:a16="http://schemas.microsoft.com/office/drawing/2014/main" id="{4E6D6086-B5B3-AD70-81C1-1485BA810C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81E92A-57F2-0042-2E9B-351854FDD6FE}"/>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1577608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9535A-BE5C-FC4A-871F-F40020C421D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9E765D2-8AFF-82CC-A1C1-8EE727DC89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831C28-5F5B-1C27-E67B-41B53CCC8C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7E49D54-0895-4F65-0663-4F4B854692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E470EF-7A75-17D7-F00E-F91CE552E75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59CEC7-43E3-B23E-9C01-C00D05BD4F24}"/>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8" name="Footer Placeholder 7">
            <a:extLst>
              <a:ext uri="{FF2B5EF4-FFF2-40B4-BE49-F238E27FC236}">
                <a16:creationId xmlns:a16="http://schemas.microsoft.com/office/drawing/2014/main" id="{008747D1-B111-3944-94ED-A50302BC03F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ED75BD7-DAE8-876F-8B62-18B362EFD18F}"/>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1335376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AEF16-1633-9310-E338-BCF616ADD03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AE66478-7E28-2405-E2E4-F46D582C218D}"/>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4" name="Footer Placeholder 3">
            <a:extLst>
              <a:ext uri="{FF2B5EF4-FFF2-40B4-BE49-F238E27FC236}">
                <a16:creationId xmlns:a16="http://schemas.microsoft.com/office/drawing/2014/main" id="{D1F3502A-8FAC-1D08-CC35-16760363E5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E6F97A-4102-E596-499E-F19F125B61B5}"/>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558386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89B435-734B-12DB-2FAE-349CA7E3099D}"/>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3" name="Footer Placeholder 2">
            <a:extLst>
              <a:ext uri="{FF2B5EF4-FFF2-40B4-BE49-F238E27FC236}">
                <a16:creationId xmlns:a16="http://schemas.microsoft.com/office/drawing/2014/main" id="{D054DE45-1DB6-3F84-4C01-7B92AD794B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E3F8D8-E116-7F54-2D6A-ABDA4951EC9A}"/>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99490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C85F6-AED5-A4E8-F6E0-24D5D6B94E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9F1BA0-B282-44A4-2C7F-2E34A0E032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6AE23D9-4BCB-A79E-8B63-840F1AC3CC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6D036B-B2D2-7C24-315A-FBB7283FDE72}"/>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6" name="Footer Placeholder 5">
            <a:extLst>
              <a:ext uri="{FF2B5EF4-FFF2-40B4-BE49-F238E27FC236}">
                <a16:creationId xmlns:a16="http://schemas.microsoft.com/office/drawing/2014/main" id="{1BC2C3C6-4D6E-AD76-65D9-8C0D5ACA9B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5BAC6D-FE1B-9B3F-C4BC-EB0D311939C6}"/>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2004681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9CA16-BE52-8F4C-13A4-1B26AF7631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4CD45F4-4C8D-A1E3-AB9B-B962CD6617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24E0B82-E9B8-A521-C766-67B6C82763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9D015E-EC72-FCCA-860A-1E22A57DCCC9}"/>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6" name="Footer Placeholder 5">
            <a:extLst>
              <a:ext uri="{FF2B5EF4-FFF2-40B4-BE49-F238E27FC236}">
                <a16:creationId xmlns:a16="http://schemas.microsoft.com/office/drawing/2014/main" id="{32E498CC-E235-1EDC-69F8-D305A60A1B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6927F2-71A7-F9AF-30D3-DE0219686368}"/>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582595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5F3C4-FAA9-4C98-4514-AF8FF3A62DD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8BE9D04-681E-5C77-3916-7CF8FD4E21E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85CA44-813D-BCAA-684F-5F91025FE485}"/>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5" name="Footer Placeholder 4">
            <a:extLst>
              <a:ext uri="{FF2B5EF4-FFF2-40B4-BE49-F238E27FC236}">
                <a16:creationId xmlns:a16="http://schemas.microsoft.com/office/drawing/2014/main" id="{99D9034F-C809-9DEF-EAA6-05E8415A38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CFB86-4A7A-9AB6-1910-067E8D23685C}"/>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899161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B6D883-74A4-57A9-D6C5-CF236040F15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9ECB862-220E-EA39-D7BD-57223F1E0C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A11A94-E3D2-C5D4-13A0-7C38FEE60B27}"/>
              </a:ext>
            </a:extLst>
          </p:cNvPr>
          <p:cNvSpPr>
            <a:spLocks noGrp="1"/>
          </p:cNvSpPr>
          <p:nvPr>
            <p:ph type="dt" sz="half" idx="10"/>
          </p:nvPr>
        </p:nvSpPr>
        <p:spPr/>
        <p:txBody>
          <a:bodyPr/>
          <a:lstStyle/>
          <a:p>
            <a:fld id="{70D3190E-1CB8-495A-BAE9-A0FC2ECE4B9B}" type="datetimeFigureOut">
              <a:rPr lang="en-US" smtClean="0"/>
              <a:t>4/15/2023</a:t>
            </a:fld>
            <a:endParaRPr lang="en-US"/>
          </a:p>
        </p:txBody>
      </p:sp>
      <p:sp>
        <p:nvSpPr>
          <p:cNvPr id="5" name="Footer Placeholder 4">
            <a:extLst>
              <a:ext uri="{FF2B5EF4-FFF2-40B4-BE49-F238E27FC236}">
                <a16:creationId xmlns:a16="http://schemas.microsoft.com/office/drawing/2014/main" id="{AD98CEAE-2BF3-53D3-BF14-1A9FE1EB26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8DD35C-D1F5-596B-17B4-56AB235BBAEB}"/>
              </a:ext>
            </a:extLst>
          </p:cNvPr>
          <p:cNvSpPr>
            <a:spLocks noGrp="1"/>
          </p:cNvSpPr>
          <p:nvPr>
            <p:ph type="sldNum" sz="quarter" idx="12"/>
          </p:nvPr>
        </p:nvSpPr>
        <p:spPr/>
        <p:txBody>
          <a:bodyPr/>
          <a:lstStyle/>
          <a:p>
            <a:fld id="{A94CD1E7-F2CB-4FC4-8472-DC686842B6CF}" type="slidenum">
              <a:rPr lang="en-US" smtClean="0"/>
              <a:t>‹#›</a:t>
            </a:fld>
            <a:endParaRPr lang="en-US"/>
          </a:p>
        </p:txBody>
      </p:sp>
    </p:spTree>
    <p:extLst>
      <p:ext uri="{BB962C8B-B14F-4D97-AF65-F5344CB8AC3E}">
        <p14:creationId xmlns:p14="http://schemas.microsoft.com/office/powerpoint/2010/main" val="925105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6288E6-05BE-220D-7709-F5D950178D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9153C09-A2DD-7D65-A445-A120D1D7BA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D6C08D-2A43-68AB-9F61-5CAC969D98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D3190E-1CB8-495A-BAE9-A0FC2ECE4B9B}" type="datetimeFigureOut">
              <a:rPr lang="en-US" smtClean="0"/>
              <a:t>4/15/2023</a:t>
            </a:fld>
            <a:endParaRPr lang="en-US"/>
          </a:p>
        </p:txBody>
      </p:sp>
      <p:sp>
        <p:nvSpPr>
          <p:cNvPr id="5" name="Footer Placeholder 4">
            <a:extLst>
              <a:ext uri="{FF2B5EF4-FFF2-40B4-BE49-F238E27FC236}">
                <a16:creationId xmlns:a16="http://schemas.microsoft.com/office/drawing/2014/main" id="{EBB2E78E-0B3C-8C28-89D2-7B3FFEEF94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CEE46AE-7BEF-462B-3A0A-CCD42F2369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4CD1E7-F2CB-4FC4-8472-DC686842B6CF}" type="slidenum">
              <a:rPr lang="en-US" smtClean="0"/>
              <a:t>‹#›</a:t>
            </a:fld>
            <a:endParaRPr lang="en-US"/>
          </a:p>
        </p:txBody>
      </p:sp>
    </p:spTree>
    <p:extLst>
      <p:ext uri="{BB962C8B-B14F-4D97-AF65-F5344CB8AC3E}">
        <p14:creationId xmlns:p14="http://schemas.microsoft.com/office/powerpoint/2010/main" val="10003837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DF25987-AC3F-8AA5-D6F8-A94771918917}"/>
              </a:ext>
            </a:extLst>
          </p:cNvPr>
          <p:cNvSpPr>
            <a:spLocks noGrp="1"/>
          </p:cNvSpPr>
          <p:nvPr>
            <p:ph type="ctrTitle"/>
          </p:nvPr>
        </p:nvSpPr>
        <p:spPr>
          <a:xfrm>
            <a:off x="1314824" y="735106"/>
            <a:ext cx="10053763" cy="2928470"/>
          </a:xfrm>
        </p:spPr>
        <p:txBody>
          <a:bodyPr anchor="b">
            <a:normAutofit/>
          </a:bodyPr>
          <a:lstStyle/>
          <a:p>
            <a:pPr marL="0" marR="0">
              <a:spcBef>
                <a:spcPts val="200"/>
              </a:spcBef>
              <a:spcAft>
                <a:spcPts val="0"/>
              </a:spcAft>
            </a:pPr>
            <a:r>
              <a:rPr lang="en-US" sz="3700" b="1" dirty="0">
                <a:solidFill>
                  <a:srgbClr val="FFFFFF"/>
                </a:solidFill>
              </a:rPr>
              <a:t>BUSINESS-TO-BUSINESS MARKETING</a:t>
            </a:r>
            <a:br>
              <a:rPr lang="en-US" sz="3700" b="1" dirty="0">
                <a:solidFill>
                  <a:srgbClr val="FFFFFF"/>
                </a:solidFill>
              </a:rPr>
            </a:br>
            <a:r>
              <a:rPr lang="en-US" sz="3700" b="1" kern="100" dirty="0">
                <a:solidFill>
                  <a:srgbClr val="FFFFFF"/>
                </a:solidFill>
                <a:effectLst/>
                <a:latin typeface="Cambria" panose="02040503050406030204" pitchFamily="18" charset="0"/>
                <a:ea typeface="SimSun" panose="02010600030101010101" pitchFamily="2" charset="-122"/>
                <a:cs typeface="Times New Roman" panose="02020603050405020304" pitchFamily="18" charset="0"/>
              </a:rPr>
              <a:t>WEEK 5</a:t>
            </a:r>
            <a:br>
              <a:rPr lang="en-US" sz="3700" b="1" kern="100" dirty="0">
                <a:solidFill>
                  <a:srgbClr val="FFFFFF"/>
                </a:solidFill>
                <a:effectLst/>
                <a:latin typeface="Cambria" panose="02040503050406030204" pitchFamily="18" charset="0"/>
                <a:ea typeface="SimSun" panose="02010600030101010101" pitchFamily="2" charset="-122"/>
                <a:cs typeface="Times New Roman" panose="02020603050405020304" pitchFamily="18" charset="0"/>
              </a:rPr>
            </a:br>
            <a:r>
              <a:rPr lang="en-US" sz="3700" b="1" kern="100" dirty="0">
                <a:solidFill>
                  <a:srgbClr val="FFFFFF"/>
                </a:solidFill>
                <a:effectLst/>
                <a:latin typeface="Cambria" panose="02040503050406030204" pitchFamily="18" charset="0"/>
                <a:ea typeface="SimSun" panose="02010600030101010101" pitchFamily="2" charset="-122"/>
                <a:cs typeface="Times New Roman" panose="02020603050405020304" pitchFamily="18" charset="0"/>
              </a:rPr>
              <a:t>CUSTOMER RELATIONSHIP MANAGEMENT IN BUSINESS-TO-BUSINESS MARKETS</a:t>
            </a:r>
            <a:br>
              <a:rPr lang="en-US" sz="3700" kern="100" dirty="0">
                <a:solidFill>
                  <a:srgbClr val="FFFFFF"/>
                </a:solidFill>
                <a:effectLst/>
                <a:latin typeface="Calibri" panose="020F0502020204030204" pitchFamily="34" charset="0"/>
                <a:ea typeface="SimSun" panose="02010600030101010101" pitchFamily="2" charset="-122"/>
                <a:cs typeface="Times New Roman" panose="02020603050405020304" pitchFamily="18" charset="0"/>
              </a:rPr>
            </a:br>
            <a:endParaRPr lang="en-US" sz="3700" b="1" dirty="0">
              <a:solidFill>
                <a:srgbClr val="FFFFFF"/>
              </a:solidFill>
            </a:endParaRPr>
          </a:p>
        </p:txBody>
      </p:sp>
      <p:sp>
        <p:nvSpPr>
          <p:cNvPr id="3" name="Subtitle 2">
            <a:extLst>
              <a:ext uri="{FF2B5EF4-FFF2-40B4-BE49-F238E27FC236}">
                <a16:creationId xmlns:a16="http://schemas.microsoft.com/office/drawing/2014/main" id="{B874C1DE-5CC4-B448-E94C-626284A1CB3E}"/>
              </a:ext>
            </a:extLst>
          </p:cNvPr>
          <p:cNvSpPr>
            <a:spLocks noGrp="1"/>
          </p:cNvSpPr>
          <p:nvPr>
            <p:ph type="subTitle" idx="1"/>
          </p:nvPr>
        </p:nvSpPr>
        <p:spPr>
          <a:xfrm>
            <a:off x="1350682" y="4870824"/>
            <a:ext cx="10005951" cy="1458258"/>
          </a:xfrm>
        </p:spPr>
        <p:txBody>
          <a:bodyPr anchor="ctr">
            <a:normAutofit/>
          </a:bodyPr>
          <a:lstStyle/>
          <a:p>
            <a:pPr algn="l"/>
            <a:r>
              <a:rPr lang="en-US" dirty="0"/>
              <a:t>Dr. John Kamau</a:t>
            </a:r>
            <a:endParaRPr lang="en-US"/>
          </a:p>
          <a:p>
            <a:pPr algn="l"/>
            <a:r>
              <a:rPr lang="en-US" dirty="0"/>
              <a:t>Spring 2023 </a:t>
            </a:r>
            <a:endParaRPr lang="en-US"/>
          </a:p>
        </p:txBody>
      </p:sp>
    </p:spTree>
    <p:extLst>
      <p:ext uri="{BB962C8B-B14F-4D97-AF65-F5344CB8AC3E}">
        <p14:creationId xmlns:p14="http://schemas.microsoft.com/office/powerpoint/2010/main" val="998101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9CF93-BEEE-E7DE-1A6F-7B948CF960E9}"/>
              </a:ext>
            </a:extLst>
          </p:cNvPr>
          <p:cNvSpPr>
            <a:spLocks noGrp="1"/>
          </p:cNvSpPr>
          <p:nvPr>
            <p:ph type="title"/>
          </p:nvPr>
        </p:nvSpPr>
        <p:spPr>
          <a:xfrm>
            <a:off x="4654296" y="329184"/>
            <a:ext cx="6894576" cy="1783080"/>
          </a:xfrm>
        </p:spPr>
        <p:txBody>
          <a:bodyPr anchor="b">
            <a:normAutofit/>
          </a:bodyPr>
          <a:lstStyle/>
          <a:p>
            <a:r>
              <a:rPr lang="en-US" sz="5400"/>
              <a:t>Introduction</a:t>
            </a:r>
          </a:p>
        </p:txBody>
      </p:sp>
      <p:pic>
        <p:nvPicPr>
          <p:cNvPr id="5" name="Picture 4" descr="Outdoor warehouse">
            <a:extLst>
              <a:ext uri="{FF2B5EF4-FFF2-40B4-BE49-F238E27FC236}">
                <a16:creationId xmlns:a16="http://schemas.microsoft.com/office/drawing/2014/main" id="{02B00688-4007-E61E-C6C1-C59FDEAD2E48}"/>
              </a:ext>
            </a:extLst>
          </p:cNvPr>
          <p:cNvPicPr>
            <a:picLocks noChangeAspect="1"/>
          </p:cNvPicPr>
          <p:nvPr/>
        </p:nvPicPr>
        <p:blipFill rotWithShape="1">
          <a:blip r:embed="rId2"/>
          <a:srcRect l="24780" r="35924"/>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F2DC89C-5703-E419-BBFC-6378CDDD622B}"/>
              </a:ext>
            </a:extLst>
          </p:cNvPr>
          <p:cNvSpPr>
            <a:spLocks noGrp="1"/>
          </p:cNvSpPr>
          <p:nvPr>
            <p:ph idx="1"/>
          </p:nvPr>
        </p:nvSpPr>
        <p:spPr>
          <a:xfrm>
            <a:off x="4654296" y="2706624"/>
            <a:ext cx="6894576" cy="3483864"/>
          </a:xfrm>
        </p:spPr>
        <p:txBody>
          <a:bodyPr>
            <a:normAutofit/>
          </a:bodyPr>
          <a:lstStyle/>
          <a:p>
            <a:endParaRPr lang="en-US" sz="2000" dirty="0"/>
          </a:p>
          <a:p>
            <a:r>
              <a:rPr lang="en-US" sz="2000" dirty="0"/>
              <a:t>Welcome to week five lecture! </a:t>
            </a:r>
          </a:p>
          <a:p>
            <a:r>
              <a:rPr lang="en-US" sz="2000" dirty="0"/>
              <a:t>Relationship building is one of the key characteristics of business marketing. </a:t>
            </a:r>
          </a:p>
          <a:p>
            <a:r>
              <a:rPr lang="en-US" sz="2000" dirty="0"/>
              <a:t>This is built on the premise that there is a lot of interaction between the business marketer and his clients and the fact that there are very few customers, sometimes even one. </a:t>
            </a:r>
          </a:p>
          <a:p>
            <a:r>
              <a:rPr lang="en-US" sz="2000" dirty="0"/>
              <a:t>The business marketer gets to know his customers personally and therefore skills in relationship building become essential. </a:t>
            </a:r>
          </a:p>
          <a:p>
            <a:endParaRPr lang="en-US" sz="2000" dirty="0"/>
          </a:p>
        </p:txBody>
      </p:sp>
    </p:spTree>
    <p:extLst>
      <p:ext uri="{BB962C8B-B14F-4D97-AF65-F5344CB8AC3E}">
        <p14:creationId xmlns:p14="http://schemas.microsoft.com/office/powerpoint/2010/main" val="2798377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DC8F75-A65F-85D7-27C1-200F1396BEDD}"/>
              </a:ext>
            </a:extLst>
          </p:cNvPr>
          <p:cNvSpPr>
            <a:spLocks noGrp="1"/>
          </p:cNvSpPr>
          <p:nvPr>
            <p:ph type="title"/>
          </p:nvPr>
        </p:nvSpPr>
        <p:spPr>
          <a:xfrm>
            <a:off x="4654296" y="329184"/>
            <a:ext cx="6894576" cy="1783080"/>
          </a:xfrm>
        </p:spPr>
        <p:txBody>
          <a:bodyPr anchor="b">
            <a:normAutofit/>
          </a:bodyPr>
          <a:lstStyle/>
          <a:p>
            <a:r>
              <a:rPr lang="en-US" sz="5400"/>
              <a:t>Intended Learning Outcomes</a:t>
            </a:r>
          </a:p>
        </p:txBody>
      </p:sp>
      <p:pic>
        <p:nvPicPr>
          <p:cNvPr id="5" name="Picture 4" descr="Puzzle pieces">
            <a:extLst>
              <a:ext uri="{FF2B5EF4-FFF2-40B4-BE49-F238E27FC236}">
                <a16:creationId xmlns:a16="http://schemas.microsoft.com/office/drawing/2014/main" id="{F83DAA68-AD52-74C5-D9D6-25124D09E821}"/>
              </a:ext>
            </a:extLst>
          </p:cNvPr>
          <p:cNvPicPr>
            <a:picLocks noChangeAspect="1"/>
          </p:cNvPicPr>
          <p:nvPr/>
        </p:nvPicPr>
        <p:blipFill rotWithShape="1">
          <a:blip r:embed="rId2"/>
          <a:srcRect l="34161" r="26543"/>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6B0D29-76D6-A978-D5E2-F78B1346D4C5}"/>
              </a:ext>
            </a:extLst>
          </p:cNvPr>
          <p:cNvSpPr>
            <a:spLocks noGrp="1"/>
          </p:cNvSpPr>
          <p:nvPr>
            <p:ph idx="1"/>
          </p:nvPr>
        </p:nvSpPr>
        <p:spPr>
          <a:xfrm>
            <a:off x="4654296" y="2706624"/>
            <a:ext cx="6894576" cy="3483864"/>
          </a:xfrm>
        </p:spPr>
        <p:txBody>
          <a:bodyPr>
            <a:normAutofit/>
          </a:bodyPr>
          <a:lstStyle/>
          <a:p>
            <a:pPr marL="0" indent="0">
              <a:buNone/>
            </a:pPr>
            <a:r>
              <a:rPr lang="en-US" sz="1500"/>
              <a:t>At the end of this lecture, you will be able to:</a:t>
            </a:r>
          </a:p>
          <a:p>
            <a:r>
              <a:rPr lang="en-US" sz="1500"/>
              <a:t>1. Describe customer relationship management in business marketing context.</a:t>
            </a:r>
          </a:p>
          <a:p>
            <a:r>
              <a:rPr lang="en-US" sz="1500"/>
              <a:t>2. Discuss buyer-seller relationship issues in business marketing context.</a:t>
            </a:r>
          </a:p>
          <a:p>
            <a:r>
              <a:rPr lang="en-US" sz="1500"/>
              <a:t>3. Examine the role of personal selling in building relationship in business marketing.</a:t>
            </a:r>
          </a:p>
          <a:p>
            <a:r>
              <a:rPr lang="en-US" sz="1500"/>
              <a:t>4. Evaluate drivers of customer relationship management</a:t>
            </a:r>
          </a:p>
          <a:p>
            <a:r>
              <a:rPr lang="en-US" sz="1500"/>
              <a:t>5. Discuss customer relationship lifecycle. </a:t>
            </a:r>
          </a:p>
          <a:p>
            <a:r>
              <a:rPr lang="en-US" sz="1500"/>
              <a:t>6. Evaluate application of technology in customer relationship management </a:t>
            </a:r>
          </a:p>
          <a:p>
            <a:r>
              <a:rPr lang="en-US" sz="1500"/>
              <a:t>7. Discus key account management in business marketing. </a:t>
            </a:r>
          </a:p>
          <a:p>
            <a:endParaRPr lang="en-US" sz="1500"/>
          </a:p>
        </p:txBody>
      </p:sp>
    </p:spTree>
    <p:extLst>
      <p:ext uri="{BB962C8B-B14F-4D97-AF65-F5344CB8AC3E}">
        <p14:creationId xmlns:p14="http://schemas.microsoft.com/office/powerpoint/2010/main" val="3055783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D8D3EA-0A8E-7F4C-68BD-FBA326405190}"/>
              </a:ext>
            </a:extLst>
          </p:cNvPr>
          <p:cNvSpPr>
            <a:spLocks noGrp="1"/>
          </p:cNvSpPr>
          <p:nvPr>
            <p:ph type="title"/>
          </p:nvPr>
        </p:nvSpPr>
        <p:spPr>
          <a:xfrm>
            <a:off x="4654296" y="329184"/>
            <a:ext cx="6894576" cy="1783080"/>
          </a:xfrm>
        </p:spPr>
        <p:txBody>
          <a:bodyPr anchor="b">
            <a:normAutofit/>
          </a:bodyPr>
          <a:lstStyle/>
          <a:p>
            <a:r>
              <a:rPr lang="en-US" sz="5000" dirty="0"/>
              <a:t>Definition of customer relationship management </a:t>
            </a:r>
          </a:p>
        </p:txBody>
      </p:sp>
      <p:pic>
        <p:nvPicPr>
          <p:cNvPr id="5" name="Picture 4" descr="Colourful carved figures of humans">
            <a:extLst>
              <a:ext uri="{FF2B5EF4-FFF2-40B4-BE49-F238E27FC236}">
                <a16:creationId xmlns:a16="http://schemas.microsoft.com/office/drawing/2014/main" id="{A1587DCC-BE52-0B0E-DF78-553D1DDC0D95}"/>
              </a:ext>
            </a:extLst>
          </p:cNvPr>
          <p:cNvPicPr>
            <a:picLocks noChangeAspect="1"/>
          </p:cNvPicPr>
          <p:nvPr/>
        </p:nvPicPr>
        <p:blipFill rotWithShape="1">
          <a:blip r:embed="rId2"/>
          <a:srcRect l="29065" r="28832" b="-1"/>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071502-E41E-745D-A069-D3F33DDEDF73}"/>
              </a:ext>
            </a:extLst>
          </p:cNvPr>
          <p:cNvSpPr>
            <a:spLocks noGrp="1"/>
          </p:cNvSpPr>
          <p:nvPr>
            <p:ph idx="1"/>
          </p:nvPr>
        </p:nvSpPr>
        <p:spPr>
          <a:xfrm>
            <a:off x="4654296" y="2706624"/>
            <a:ext cx="6894576" cy="3483864"/>
          </a:xfrm>
        </p:spPr>
        <p:txBody>
          <a:bodyPr>
            <a:normAutofit/>
          </a:bodyPr>
          <a:lstStyle/>
          <a:p>
            <a:r>
              <a:rPr lang="en-US" sz="1900"/>
              <a:t>“Relationship marketing refers to all marketing activities directed toward establishing, developing, and maintaining successful relational exchanges.” (Morgan and Hunt 1994). </a:t>
            </a:r>
          </a:p>
          <a:p>
            <a:r>
              <a:rPr lang="en-US" sz="1900"/>
              <a:t>Sheth and Paraiyar (2000,) view “Relationship marketing as the ongoing process of engaging in cooperative and collaborative activities and programs with immediate and end-user customers to create or enhance mutual economic value at reduced cost.”. </a:t>
            </a:r>
          </a:p>
          <a:p>
            <a:r>
              <a:rPr lang="en-US" sz="1900"/>
              <a:t>Relationship marketing is the foundation of customer relationship management.</a:t>
            </a:r>
          </a:p>
          <a:p>
            <a:r>
              <a:rPr lang="en-US" sz="1900"/>
              <a:t> customer relationship management is a subcomponent of Relationship Marketing</a:t>
            </a:r>
          </a:p>
        </p:txBody>
      </p:sp>
    </p:spTree>
    <p:extLst>
      <p:ext uri="{BB962C8B-B14F-4D97-AF65-F5344CB8AC3E}">
        <p14:creationId xmlns:p14="http://schemas.microsoft.com/office/powerpoint/2010/main" val="3034675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93973-648D-09B9-4909-5C4D21513631}"/>
              </a:ext>
            </a:extLst>
          </p:cNvPr>
          <p:cNvSpPr>
            <a:spLocks noGrp="1"/>
          </p:cNvSpPr>
          <p:nvPr>
            <p:ph type="title"/>
          </p:nvPr>
        </p:nvSpPr>
        <p:spPr>
          <a:xfrm>
            <a:off x="841248" y="548640"/>
            <a:ext cx="3600860" cy="5431536"/>
          </a:xfrm>
        </p:spPr>
        <p:txBody>
          <a:bodyPr>
            <a:normAutofit/>
          </a:bodyPr>
          <a:lstStyle/>
          <a:p>
            <a:r>
              <a:rPr lang="en-US" sz="5000"/>
              <a:t>Definition of customer relationship management cont.</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6DBD70-EDA3-CF7F-43DD-7E38823C4EA8}"/>
              </a:ext>
            </a:extLst>
          </p:cNvPr>
          <p:cNvSpPr>
            <a:spLocks noGrp="1"/>
          </p:cNvSpPr>
          <p:nvPr>
            <p:ph idx="1"/>
          </p:nvPr>
        </p:nvSpPr>
        <p:spPr>
          <a:xfrm>
            <a:off x="5126418" y="552091"/>
            <a:ext cx="6224335" cy="5431536"/>
          </a:xfrm>
        </p:spPr>
        <p:txBody>
          <a:bodyPr anchor="ctr">
            <a:normAutofit/>
          </a:bodyPr>
          <a:lstStyle/>
          <a:p>
            <a:r>
              <a:rPr lang="en-US" sz="2200"/>
              <a:t>Payne and Frow (2005) customer relationship management restricts the relationship target to “key customers and customer segments.”.</a:t>
            </a:r>
          </a:p>
          <a:p>
            <a:r>
              <a:rPr lang="en-US" sz="2200"/>
              <a:t>Customer relationship management focuses more on the tactical through an “integration of process, people, operations, and marketing capabilities that is enabled though information, technology, and applications.</a:t>
            </a:r>
          </a:p>
          <a:p>
            <a:r>
              <a:rPr lang="en-US" sz="2200"/>
              <a:t>Palmatier (2008) customer relationship management (CRM) is the managerially relevant application of relationship marketing across an organization focused on customers, which leverages IT to achieve performance objectives. </a:t>
            </a:r>
          </a:p>
        </p:txBody>
      </p:sp>
    </p:spTree>
    <p:extLst>
      <p:ext uri="{BB962C8B-B14F-4D97-AF65-F5344CB8AC3E}">
        <p14:creationId xmlns:p14="http://schemas.microsoft.com/office/powerpoint/2010/main" val="1907353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73CFCC-636E-A80A-2AC0-8E7B7E43CF2E}"/>
              </a:ext>
            </a:extLst>
          </p:cNvPr>
          <p:cNvSpPr>
            <a:spLocks noGrp="1"/>
          </p:cNvSpPr>
          <p:nvPr>
            <p:ph type="title"/>
          </p:nvPr>
        </p:nvSpPr>
        <p:spPr>
          <a:xfrm>
            <a:off x="841248" y="548640"/>
            <a:ext cx="3600860" cy="5431536"/>
          </a:xfrm>
        </p:spPr>
        <p:txBody>
          <a:bodyPr>
            <a:normAutofit/>
          </a:bodyPr>
          <a:lstStyle/>
          <a:p>
            <a:r>
              <a:rPr lang="en-US" sz="5000"/>
              <a:t>Importance of customer relationship management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E534A6-09A2-F4A3-1F29-E51E9BEC5008}"/>
              </a:ext>
            </a:extLst>
          </p:cNvPr>
          <p:cNvSpPr>
            <a:spLocks noGrp="1"/>
          </p:cNvSpPr>
          <p:nvPr>
            <p:ph idx="1"/>
          </p:nvPr>
        </p:nvSpPr>
        <p:spPr>
          <a:xfrm>
            <a:off x="5126418" y="552091"/>
            <a:ext cx="6224335" cy="5431536"/>
          </a:xfrm>
        </p:spPr>
        <p:txBody>
          <a:bodyPr anchor="ctr">
            <a:normAutofit/>
          </a:bodyPr>
          <a:lstStyle/>
          <a:p>
            <a:r>
              <a:rPr lang="en-US" sz="2200"/>
              <a:t>Loyal customers are far more profitable than customer who are price sensitive and perceive few differences among alternative offerings</a:t>
            </a:r>
          </a:p>
          <a:p>
            <a:r>
              <a:rPr lang="en-US" sz="2200"/>
              <a:t> A firm that is successful in developing strong relationships with customers secures important and durable advantages that are hard for competitors to understand, copy or displace.</a:t>
            </a:r>
          </a:p>
        </p:txBody>
      </p:sp>
    </p:spTree>
    <p:extLst>
      <p:ext uri="{BB962C8B-B14F-4D97-AF65-F5344CB8AC3E}">
        <p14:creationId xmlns:p14="http://schemas.microsoft.com/office/powerpoint/2010/main" val="3756266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D7B48-7871-BE6C-1C15-EA972CBCFA5F}"/>
              </a:ext>
            </a:extLst>
          </p:cNvPr>
          <p:cNvSpPr>
            <a:spLocks noGrp="1"/>
          </p:cNvSpPr>
          <p:nvPr>
            <p:ph type="title"/>
          </p:nvPr>
        </p:nvSpPr>
        <p:spPr>
          <a:xfrm>
            <a:off x="586478" y="1683756"/>
            <a:ext cx="3115265" cy="2396359"/>
          </a:xfrm>
        </p:spPr>
        <p:txBody>
          <a:bodyPr anchor="b">
            <a:normAutofit/>
          </a:bodyPr>
          <a:lstStyle/>
          <a:p>
            <a:pPr algn="r"/>
            <a:r>
              <a:rPr lang="en-US" sz="3100">
                <a:solidFill>
                  <a:srgbClr val="FFFFFF"/>
                </a:solidFill>
              </a:rPr>
              <a:t>Comparison between transactional and relational exchanges </a:t>
            </a:r>
          </a:p>
        </p:txBody>
      </p:sp>
      <p:graphicFrame>
        <p:nvGraphicFramePr>
          <p:cNvPr id="5" name="Content Placeholder 4">
            <a:extLst>
              <a:ext uri="{FF2B5EF4-FFF2-40B4-BE49-F238E27FC236}">
                <a16:creationId xmlns:a16="http://schemas.microsoft.com/office/drawing/2014/main" id="{5743AEDB-2453-0FD4-3DCC-89BAE4FD9405}"/>
              </a:ext>
            </a:extLst>
          </p:cNvPr>
          <p:cNvGraphicFramePr>
            <a:graphicFrameLocks noGrp="1"/>
          </p:cNvGraphicFramePr>
          <p:nvPr>
            <p:ph idx="1"/>
            <p:extLst>
              <p:ext uri="{D42A27DB-BD31-4B8C-83A1-F6EECF244321}">
                <p14:modId xmlns:p14="http://schemas.microsoft.com/office/powerpoint/2010/main" val="2267939558"/>
              </p:ext>
            </p:extLst>
          </p:nvPr>
        </p:nvGraphicFramePr>
        <p:xfrm>
          <a:off x="4905052" y="1335134"/>
          <a:ext cx="6666835" cy="4284536"/>
        </p:xfrm>
        <a:graphic>
          <a:graphicData uri="http://schemas.openxmlformats.org/drawingml/2006/table">
            <a:tbl>
              <a:tblPr firstRow="1" firstCol="1" bandRow="1">
                <a:noFill/>
              </a:tblPr>
              <a:tblGrid>
                <a:gridCol w="1836972">
                  <a:extLst>
                    <a:ext uri="{9D8B030D-6E8A-4147-A177-3AD203B41FA5}">
                      <a16:colId xmlns:a16="http://schemas.microsoft.com/office/drawing/2014/main" val="516404983"/>
                    </a:ext>
                  </a:extLst>
                </a:gridCol>
                <a:gridCol w="2392300">
                  <a:extLst>
                    <a:ext uri="{9D8B030D-6E8A-4147-A177-3AD203B41FA5}">
                      <a16:colId xmlns:a16="http://schemas.microsoft.com/office/drawing/2014/main" val="2907597222"/>
                    </a:ext>
                  </a:extLst>
                </a:gridCol>
                <a:gridCol w="2437563">
                  <a:extLst>
                    <a:ext uri="{9D8B030D-6E8A-4147-A177-3AD203B41FA5}">
                      <a16:colId xmlns:a16="http://schemas.microsoft.com/office/drawing/2014/main" val="3280951414"/>
                    </a:ext>
                  </a:extLst>
                </a:gridCol>
              </a:tblGrid>
              <a:tr h="497826">
                <a:tc>
                  <a:txBody>
                    <a:bodyPr/>
                    <a:lstStyle/>
                    <a:p>
                      <a:pPr marL="0" marR="0">
                        <a:lnSpc>
                          <a:spcPct val="107000"/>
                        </a:lnSpc>
                        <a:spcBef>
                          <a:spcPts val="0"/>
                        </a:spcBef>
                        <a:spcAft>
                          <a:spcPts val="800"/>
                        </a:spcAft>
                      </a:pPr>
                      <a:r>
                        <a:rPr lang="en-US" sz="1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Attribute</a:t>
                      </a:r>
                      <a:endParaRPr lang="en-US" sz="1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104287" marB="104287"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nSpc>
                          <a:spcPct val="107000"/>
                        </a:lnSpc>
                        <a:spcBef>
                          <a:spcPts val="0"/>
                        </a:spcBef>
                        <a:spcAft>
                          <a:spcPts val="800"/>
                        </a:spcAft>
                      </a:pPr>
                      <a:r>
                        <a:rPr lang="en-US" sz="1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Market exchange</a:t>
                      </a:r>
                      <a:endParaRPr lang="en-US" sz="1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104287" marB="104287"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nSpc>
                          <a:spcPct val="107000"/>
                        </a:lnSpc>
                        <a:spcBef>
                          <a:spcPts val="0"/>
                        </a:spcBef>
                        <a:spcAft>
                          <a:spcPts val="800"/>
                        </a:spcAft>
                      </a:pPr>
                      <a:r>
                        <a:rPr lang="en-US" sz="1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Collaborative exchange</a:t>
                      </a:r>
                      <a:endParaRPr lang="en-US" sz="1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104287" marB="104287"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1482367994"/>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Length of exchange</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Short-term</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Long-term</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1513710608"/>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Relationship history</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 history</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Relationship history and future</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711920698"/>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Basis of relationship</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Products and prices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Relationships and mutual value</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2343520732"/>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Relationship strength</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Weak</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Strong</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153845840"/>
                  </a:ext>
                </a:extLst>
              </a:tr>
              <a:tr h="697347">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Communication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Predominantly formal</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Non-personal</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Predominantly informal</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Personal</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369780925"/>
                  </a:ext>
                </a:extLst>
              </a:tr>
              <a:tr h="581473">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Propensity to share information</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Little and infrequent</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High and regular</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4072773204"/>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Conflict</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Domain and goals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Interests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2594137797"/>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Cooperation</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None</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Many</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57260021"/>
                  </a:ext>
                </a:extLst>
              </a:tr>
              <a:tr h="358270">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Activities</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Clearly defined roles and tasks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Roles and tasks likely to vary</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3001" marR="52143" marT="0" marB="104287">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986609348"/>
                  </a:ext>
                </a:extLst>
              </a:tr>
            </a:tbl>
          </a:graphicData>
        </a:graphic>
      </p:graphicFrame>
    </p:spTree>
    <p:extLst>
      <p:ext uri="{BB962C8B-B14F-4D97-AF65-F5344CB8AC3E}">
        <p14:creationId xmlns:p14="http://schemas.microsoft.com/office/powerpoint/2010/main" val="1285681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84D66-F401-2D44-46A7-6766CAE4FF92}"/>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Buyer–Seller Relationships issues </a:t>
            </a:r>
          </a:p>
        </p:txBody>
      </p:sp>
      <p:graphicFrame>
        <p:nvGraphicFramePr>
          <p:cNvPr id="5" name="Content Placeholder 2">
            <a:extLst>
              <a:ext uri="{FF2B5EF4-FFF2-40B4-BE49-F238E27FC236}">
                <a16:creationId xmlns:a16="http://schemas.microsoft.com/office/drawing/2014/main" id="{196A06DF-C7B0-3B2C-B66E-E8D5D9D8FB64}"/>
              </a:ext>
            </a:extLst>
          </p:cNvPr>
          <p:cNvGraphicFramePr>
            <a:graphicFrameLocks noGrp="1"/>
          </p:cNvGraphicFramePr>
          <p:nvPr>
            <p:ph idx="1"/>
            <p:extLst>
              <p:ext uri="{D42A27DB-BD31-4B8C-83A1-F6EECF244321}">
                <p14:modId xmlns:p14="http://schemas.microsoft.com/office/powerpoint/2010/main" val="86345523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1593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FD6043-1622-1116-A9AE-DD63A5CF4191}"/>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Buyer–Seller Relationships issues cont.</a:t>
            </a:r>
          </a:p>
        </p:txBody>
      </p:sp>
      <p:graphicFrame>
        <p:nvGraphicFramePr>
          <p:cNvPr id="5" name="Content Placeholder 2">
            <a:extLst>
              <a:ext uri="{FF2B5EF4-FFF2-40B4-BE49-F238E27FC236}">
                <a16:creationId xmlns:a16="http://schemas.microsoft.com/office/drawing/2014/main" id="{0A14C528-3489-467D-19D3-872A254252E2}"/>
              </a:ext>
            </a:extLst>
          </p:cNvPr>
          <p:cNvGraphicFramePr>
            <a:graphicFrameLocks noGrp="1"/>
          </p:cNvGraphicFramePr>
          <p:nvPr>
            <p:ph idx="1"/>
            <p:extLst>
              <p:ext uri="{D42A27DB-BD31-4B8C-83A1-F6EECF244321}">
                <p14:modId xmlns:p14="http://schemas.microsoft.com/office/powerpoint/2010/main" val="416060857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4623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338F7A-1649-E1B2-B4B2-ECDA52415B5F}"/>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Buyer–Seller Relationships issues cont.</a:t>
            </a:r>
          </a:p>
        </p:txBody>
      </p:sp>
      <p:graphicFrame>
        <p:nvGraphicFramePr>
          <p:cNvPr id="5" name="Content Placeholder 2">
            <a:extLst>
              <a:ext uri="{FF2B5EF4-FFF2-40B4-BE49-F238E27FC236}">
                <a16:creationId xmlns:a16="http://schemas.microsoft.com/office/drawing/2014/main" id="{692BAB31-8700-2BE8-E6F2-E0A052D74E44}"/>
              </a:ext>
            </a:extLst>
          </p:cNvPr>
          <p:cNvGraphicFramePr>
            <a:graphicFrameLocks noGrp="1"/>
          </p:cNvGraphicFramePr>
          <p:nvPr>
            <p:ph idx="1"/>
            <p:extLst>
              <p:ext uri="{D42A27DB-BD31-4B8C-83A1-F6EECF244321}">
                <p14:modId xmlns:p14="http://schemas.microsoft.com/office/powerpoint/2010/main" val="367426196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3136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803326-DCB9-1AEC-3846-F3F41DD9D68A}"/>
              </a:ext>
            </a:extLst>
          </p:cNvPr>
          <p:cNvSpPr>
            <a:spLocks noGrp="1"/>
          </p:cNvSpPr>
          <p:nvPr>
            <p:ph type="title"/>
          </p:nvPr>
        </p:nvSpPr>
        <p:spPr>
          <a:xfrm>
            <a:off x="1136396" y="502021"/>
            <a:ext cx="6173262" cy="1655483"/>
          </a:xfrm>
        </p:spPr>
        <p:txBody>
          <a:bodyPr anchor="b">
            <a:normAutofit/>
          </a:bodyPr>
          <a:lstStyle/>
          <a:p>
            <a:r>
              <a:rPr lang="en-US" sz="3700"/>
              <a:t>The roles of Personal selling in relationship building in business markets.</a:t>
            </a:r>
          </a:p>
        </p:txBody>
      </p:sp>
      <p:sp>
        <p:nvSpPr>
          <p:cNvPr id="3" name="Content Placeholder 2">
            <a:extLst>
              <a:ext uri="{FF2B5EF4-FFF2-40B4-BE49-F238E27FC236}">
                <a16:creationId xmlns:a16="http://schemas.microsoft.com/office/drawing/2014/main" id="{47F6A2B5-C7F4-D409-6082-73B3DFA6509B}"/>
              </a:ext>
            </a:extLst>
          </p:cNvPr>
          <p:cNvSpPr>
            <a:spLocks noGrp="1"/>
          </p:cNvSpPr>
          <p:nvPr>
            <p:ph idx="1"/>
          </p:nvPr>
        </p:nvSpPr>
        <p:spPr>
          <a:xfrm>
            <a:off x="1136397" y="2408518"/>
            <a:ext cx="6173262" cy="3535083"/>
          </a:xfrm>
        </p:spPr>
        <p:txBody>
          <a:bodyPr>
            <a:normAutofit/>
          </a:bodyPr>
          <a:lstStyle/>
          <a:p>
            <a:r>
              <a:rPr lang="en-US" sz="2000" dirty="0"/>
              <a:t>Personal selling is in no doubt, one of the widely used tool to build relationship in business markets. </a:t>
            </a:r>
          </a:p>
          <a:p>
            <a:r>
              <a:rPr lang="en-US" sz="2000" dirty="0"/>
              <a:t>It is also one of the promotional strategies widely applied by business marketers in meeting their objectives. </a:t>
            </a:r>
          </a:p>
          <a:p>
            <a:r>
              <a:rPr lang="en-US" sz="2000" dirty="0"/>
              <a:t>The business marketer utilizes personal selling because it is a two-way communication that provides the touch required in marketing of goods and services. </a:t>
            </a:r>
          </a:p>
          <a:p>
            <a:r>
              <a:rPr lang="en-US" sz="2000" dirty="0"/>
              <a:t>It is also noted it has not been replaced effectively by any technology. </a:t>
            </a:r>
          </a:p>
          <a:p>
            <a:endParaRPr lang="en-US" sz="2000" dirty="0"/>
          </a:p>
        </p:txBody>
      </p:sp>
      <p:pic>
        <p:nvPicPr>
          <p:cNvPr id="5" name="Picture 4" descr="White paper ships being led by a yellow ship">
            <a:extLst>
              <a:ext uri="{FF2B5EF4-FFF2-40B4-BE49-F238E27FC236}">
                <a16:creationId xmlns:a16="http://schemas.microsoft.com/office/drawing/2014/main" id="{B511BC97-6093-8192-1665-31FCF19E6907}"/>
              </a:ext>
            </a:extLst>
          </p:cNvPr>
          <p:cNvPicPr>
            <a:picLocks noChangeAspect="1"/>
          </p:cNvPicPr>
          <p:nvPr/>
        </p:nvPicPr>
        <p:blipFill rotWithShape="1">
          <a:blip r:embed="rId2"/>
          <a:srcRect l="42582" r="15023"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263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2749325-A236-8B92-C921-BB04DD740B42}"/>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Personal selling task </a:t>
            </a:r>
            <a:br>
              <a:rPr lang="en-US" sz="4000">
                <a:solidFill>
                  <a:srgbClr val="FFFFFF"/>
                </a:solidFill>
              </a:rPr>
            </a:br>
            <a:r>
              <a:rPr lang="en-US" sz="4000">
                <a:solidFill>
                  <a:srgbClr val="FFFFFF"/>
                </a:solidFill>
              </a:rPr>
              <a:t>based on Guenzi (2002).</a:t>
            </a:r>
          </a:p>
        </p:txBody>
      </p:sp>
      <p:graphicFrame>
        <p:nvGraphicFramePr>
          <p:cNvPr id="4" name="Content Placeholder 3">
            <a:extLst>
              <a:ext uri="{FF2B5EF4-FFF2-40B4-BE49-F238E27FC236}">
                <a16:creationId xmlns:a16="http://schemas.microsoft.com/office/drawing/2014/main" id="{CA7D998D-AF1F-F1C5-6016-B01A0E84D48A}"/>
              </a:ext>
            </a:extLst>
          </p:cNvPr>
          <p:cNvGraphicFramePr>
            <a:graphicFrameLocks noGrp="1"/>
          </p:cNvGraphicFramePr>
          <p:nvPr>
            <p:ph idx="1"/>
            <p:extLst>
              <p:ext uri="{D42A27DB-BD31-4B8C-83A1-F6EECF244321}">
                <p14:modId xmlns:p14="http://schemas.microsoft.com/office/powerpoint/2010/main" val="2583324487"/>
              </p:ext>
            </p:extLst>
          </p:nvPr>
        </p:nvGraphicFramePr>
        <p:xfrm>
          <a:off x="1534280" y="2615979"/>
          <a:ext cx="9147381" cy="3689409"/>
        </p:xfrm>
        <a:graphic>
          <a:graphicData uri="http://schemas.openxmlformats.org/drawingml/2006/table">
            <a:tbl>
              <a:tblPr firstRow="1" firstCol="1" bandRow="1">
                <a:noFill/>
              </a:tblPr>
              <a:tblGrid>
                <a:gridCol w="2779840">
                  <a:extLst>
                    <a:ext uri="{9D8B030D-6E8A-4147-A177-3AD203B41FA5}">
                      <a16:colId xmlns:a16="http://schemas.microsoft.com/office/drawing/2014/main" val="293640454"/>
                    </a:ext>
                  </a:extLst>
                </a:gridCol>
                <a:gridCol w="6367541">
                  <a:extLst>
                    <a:ext uri="{9D8B030D-6E8A-4147-A177-3AD203B41FA5}">
                      <a16:colId xmlns:a16="http://schemas.microsoft.com/office/drawing/2014/main" val="1731585253"/>
                    </a:ext>
                  </a:extLst>
                </a:gridCol>
              </a:tblGrid>
              <a:tr h="374506">
                <a:tc>
                  <a:txBody>
                    <a:bodyPr/>
                    <a:lstStyle/>
                    <a:p>
                      <a:pPr marL="0" marR="0">
                        <a:lnSpc>
                          <a:spcPct val="107000"/>
                        </a:lnSpc>
                        <a:spcBef>
                          <a:spcPts val="0"/>
                        </a:spcBef>
                        <a:spcAft>
                          <a:spcPts val="800"/>
                        </a:spcAft>
                      </a:pPr>
                      <a:r>
                        <a:rPr lang="en-US" sz="1600" b="0" kern="100" cap="none" spc="6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Activity </a:t>
                      </a:r>
                      <a:endParaRPr lang="en-US" sz="1600" b="0" kern="100" cap="none" spc="6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nchor="ctr">
                    <a:lnL w="12700" cmpd="sng">
                      <a:noFill/>
                    </a:lnL>
                    <a:lnR w="12700" cmpd="sng">
                      <a:noFill/>
                    </a:lnR>
                    <a:lnT w="19050" cap="flat" cmpd="sng" algn="ctr">
                      <a:noFill/>
                      <a:prstDash val="solid"/>
                    </a:lnT>
                    <a:lnB w="38100" cmpd="sng">
                      <a:noFill/>
                    </a:lnB>
                    <a:solidFill>
                      <a:schemeClr val="accent1"/>
                    </a:solidFill>
                  </a:tcPr>
                </a:tc>
                <a:tc>
                  <a:txBody>
                    <a:bodyPr/>
                    <a:lstStyle/>
                    <a:p>
                      <a:pPr marL="0" marR="0">
                        <a:lnSpc>
                          <a:spcPct val="107000"/>
                        </a:lnSpc>
                        <a:spcBef>
                          <a:spcPts val="0"/>
                        </a:spcBef>
                        <a:spcAft>
                          <a:spcPts val="800"/>
                        </a:spcAft>
                      </a:pPr>
                      <a:r>
                        <a:rPr lang="en-US" sz="1600" b="0" kern="100" cap="none" spc="6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Explanation</a:t>
                      </a:r>
                      <a:endParaRPr lang="en-US" sz="1600" b="0" kern="100" cap="none" spc="6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2121985956"/>
                  </a:ext>
                </a:extLst>
              </a:tr>
              <a:tr h="570992">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Market research</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38100" cmpd="sng">
                      <a:noFill/>
                    </a:lnT>
                    <a:lnB w="12700" cap="flat" cmpd="sng" algn="ctr">
                      <a:no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analysis and forecasting of market trends and related activities. The identification of sales opportunities,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25370287"/>
                  </a:ext>
                </a:extLst>
              </a:tr>
              <a:tr h="570992">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Inbound information</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Reporting information to the organization about the market, customers, and associated stakeholders.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112327204"/>
                  </a:ext>
                </a:extLst>
              </a:tr>
              <a:tr h="570992">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Outbound information</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Reporting organizational information to customers and associated stakeholders about products and organizational issues.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721038839"/>
                  </a:ext>
                </a:extLst>
              </a:tr>
              <a:tr h="343645">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Prospecting</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Finding and using leads to generate new customers.</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624253768"/>
                  </a:ext>
                </a:extLst>
              </a:tr>
              <a:tr h="570992">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Marketing &amp; sales team coordination</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lnSpc>
                          <a:spcPct val="107000"/>
                        </a:lnSpc>
                        <a:spcBef>
                          <a:spcPts val="0"/>
                        </a:spcBef>
                        <a:spcAft>
                          <a:spcPts val="800"/>
                        </a:spcAft>
                      </a:pPr>
                      <a:r>
                        <a:rPr lang="en-US" sz="1400" kern="100" cap="none" spc="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Developing strong internal links with sales support teams, the marketing department, and other agencies.</a:t>
                      </a:r>
                      <a:endParaRPr lang="en-US" sz="1400" kern="100" cap="none" spc="0" dirty="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78035978"/>
                  </a:ext>
                </a:extLst>
              </a:tr>
              <a:tr h="343645">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Customer relationship</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nSpc>
                          <a:spcPct val="107000"/>
                        </a:lnSpc>
                        <a:spcBef>
                          <a:spcPts val="0"/>
                        </a:spcBef>
                        <a:spcAft>
                          <a:spcPts val="800"/>
                        </a:spcAft>
                      </a:pPr>
                      <a:r>
                        <a:rPr lang="en-US" sz="14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Selling Leading prospects (and established customers) to a successful close.</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988963546"/>
                  </a:ext>
                </a:extLst>
              </a:tr>
              <a:tr h="343645">
                <a:tc>
                  <a:txBody>
                    <a:bodyPr/>
                    <a:lstStyle/>
                    <a:p>
                      <a:pPr marL="0" marR="0">
                        <a:lnSpc>
                          <a:spcPct val="107000"/>
                        </a:lnSpc>
                        <a:spcBef>
                          <a:spcPts val="0"/>
                        </a:spcBef>
                        <a:spcAft>
                          <a:spcPts val="800"/>
                        </a:spcAft>
                      </a:pPr>
                      <a:r>
                        <a:rPr lang="en-US" sz="14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Sales service</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07000"/>
                        </a:lnSpc>
                        <a:spcBef>
                          <a:spcPts val="0"/>
                        </a:spcBef>
                        <a:spcAft>
                          <a:spcPts val="800"/>
                        </a:spcAft>
                      </a:pPr>
                      <a:r>
                        <a:rPr lang="en-US" sz="1400" kern="100" cap="none" spc="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Developing mutually satisfying relationships with customers.</a:t>
                      </a:r>
                      <a:endParaRPr lang="en-US" sz="1400" kern="100" cap="none" spc="0" dirty="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299" marR="68299" marT="91065" marB="0">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531517730"/>
                  </a:ext>
                </a:extLst>
              </a:tr>
            </a:tbl>
          </a:graphicData>
        </a:graphic>
      </p:graphicFrame>
    </p:spTree>
    <p:extLst>
      <p:ext uri="{BB962C8B-B14F-4D97-AF65-F5344CB8AC3E}">
        <p14:creationId xmlns:p14="http://schemas.microsoft.com/office/powerpoint/2010/main" val="1980600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EAF761-7A7A-A294-8B0B-D0E46B5CD868}"/>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Personal selling and relationship building </a:t>
            </a:r>
          </a:p>
        </p:txBody>
      </p:sp>
      <p:sp>
        <p:nvSpPr>
          <p:cNvPr id="3" name="Content Placeholder 2">
            <a:extLst>
              <a:ext uri="{FF2B5EF4-FFF2-40B4-BE49-F238E27FC236}">
                <a16:creationId xmlns:a16="http://schemas.microsoft.com/office/drawing/2014/main" id="{A74DD8C2-7330-CDDC-A7AE-6742F791D118}"/>
              </a:ext>
            </a:extLst>
          </p:cNvPr>
          <p:cNvSpPr>
            <a:spLocks noGrp="1"/>
          </p:cNvSpPr>
          <p:nvPr>
            <p:ph idx="1"/>
          </p:nvPr>
        </p:nvSpPr>
        <p:spPr>
          <a:xfrm>
            <a:off x="4810259" y="649480"/>
            <a:ext cx="6555347" cy="5546047"/>
          </a:xfrm>
        </p:spPr>
        <p:txBody>
          <a:bodyPr anchor="ctr">
            <a:normAutofit/>
          </a:bodyPr>
          <a:lstStyle/>
          <a:p>
            <a:r>
              <a:rPr lang="en-US" sz="2000" dirty="0"/>
              <a:t>1. Customer retention and deletion. This implies that salespeople will service the worthy customers and advise the firm on the ones to do away with as they may be unprofitable especially in the long run.  </a:t>
            </a:r>
          </a:p>
          <a:p>
            <a:r>
              <a:rPr lang="en-US" sz="2000" dirty="0"/>
              <a:t>2. Database and knowledge management. Salespeople engage in information search about customers and will advise management on the best way to build relationship with them.</a:t>
            </a:r>
          </a:p>
          <a:p>
            <a:r>
              <a:rPr lang="en-US" sz="2000" dirty="0"/>
              <a:t>3. Nurturing the relationship. Salespeople are in the front line for looking after customers and ensuring that they remain loyal by offering them appropriate services and information they may require.</a:t>
            </a:r>
          </a:p>
          <a:p>
            <a:endParaRPr lang="en-US" sz="2000" dirty="0"/>
          </a:p>
        </p:txBody>
      </p:sp>
    </p:spTree>
    <p:extLst>
      <p:ext uri="{BB962C8B-B14F-4D97-AF65-F5344CB8AC3E}">
        <p14:creationId xmlns:p14="http://schemas.microsoft.com/office/powerpoint/2010/main" val="3736832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003740-64B9-70AA-3DAC-76D465049CB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Personal selling and relationship building cont.</a:t>
            </a:r>
          </a:p>
        </p:txBody>
      </p:sp>
      <p:sp>
        <p:nvSpPr>
          <p:cNvPr id="3" name="Content Placeholder 2">
            <a:extLst>
              <a:ext uri="{FF2B5EF4-FFF2-40B4-BE49-F238E27FC236}">
                <a16:creationId xmlns:a16="http://schemas.microsoft.com/office/drawing/2014/main" id="{CB332739-6BEB-93D2-BE02-C5D972738A48}"/>
              </a:ext>
            </a:extLst>
          </p:cNvPr>
          <p:cNvSpPr>
            <a:spLocks noGrp="1"/>
          </p:cNvSpPr>
          <p:nvPr>
            <p:ph idx="1"/>
          </p:nvPr>
        </p:nvSpPr>
        <p:spPr>
          <a:xfrm>
            <a:off x="4810259" y="649480"/>
            <a:ext cx="6555347" cy="5546047"/>
          </a:xfrm>
        </p:spPr>
        <p:txBody>
          <a:bodyPr anchor="ctr">
            <a:normAutofit/>
          </a:bodyPr>
          <a:lstStyle/>
          <a:p>
            <a:r>
              <a:rPr lang="en-US" sz="2000" dirty="0"/>
              <a:t>4. Selling the firms products and services. Salespeople usually see this as their main function, whose success depends on effective completion of others.</a:t>
            </a:r>
          </a:p>
          <a:p>
            <a:r>
              <a:rPr lang="en-US" sz="2000" dirty="0"/>
              <a:t>5. Problem-solving. Good salespeople solve customers’ problems, even if this does not result in an immediate sale. This is especially so with technical products that the sales people deal with.</a:t>
            </a:r>
          </a:p>
          <a:p>
            <a:r>
              <a:rPr lang="en-US" sz="2000" dirty="0"/>
              <a:t>6. Adding value and satisfying needs. Good salespeople add value by giving good advice, providing useful contacts, and even explaining how the products can be used more effectively.</a:t>
            </a:r>
          </a:p>
          <a:p>
            <a:r>
              <a:rPr lang="en-US" sz="2000" dirty="0"/>
              <a:t>7. Customer relationship maintenance. Good salespeople should represent the customer’s interests back to the firm.</a:t>
            </a:r>
          </a:p>
          <a:p>
            <a:endParaRPr lang="en-US" sz="2000" dirty="0"/>
          </a:p>
        </p:txBody>
      </p:sp>
    </p:spTree>
    <p:extLst>
      <p:ext uri="{BB962C8B-B14F-4D97-AF65-F5344CB8AC3E}">
        <p14:creationId xmlns:p14="http://schemas.microsoft.com/office/powerpoint/2010/main" val="2493961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AB11CC-CBEA-A374-55B6-CBA8A513B97B}"/>
              </a:ext>
            </a:extLst>
          </p:cNvPr>
          <p:cNvSpPr>
            <a:spLocks noGrp="1"/>
          </p:cNvSpPr>
          <p:nvPr>
            <p:ph type="title"/>
          </p:nvPr>
        </p:nvSpPr>
        <p:spPr>
          <a:xfrm>
            <a:off x="640080" y="325369"/>
            <a:ext cx="4368602" cy="1956841"/>
          </a:xfrm>
        </p:spPr>
        <p:txBody>
          <a:bodyPr anchor="b">
            <a:normAutofit/>
          </a:bodyPr>
          <a:lstStyle/>
          <a:p>
            <a:r>
              <a:rPr lang="en-US" sz="3800"/>
              <a:t>Drivers of Customer Relationship Management (CRM)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F0D986-85B1-E15C-16EC-958B2E3924DE}"/>
              </a:ext>
            </a:extLst>
          </p:cNvPr>
          <p:cNvSpPr>
            <a:spLocks noGrp="1"/>
          </p:cNvSpPr>
          <p:nvPr>
            <p:ph idx="1"/>
          </p:nvPr>
        </p:nvSpPr>
        <p:spPr>
          <a:xfrm>
            <a:off x="640080" y="2872899"/>
            <a:ext cx="4243589" cy="3320668"/>
          </a:xfrm>
        </p:spPr>
        <p:txBody>
          <a:bodyPr>
            <a:normAutofit/>
          </a:bodyPr>
          <a:lstStyle/>
          <a:p>
            <a:r>
              <a:rPr lang="en-US" sz="1200"/>
              <a:t>1. Conflict refers to the overall level of disagreement between exchange partners. It is one factor that must be always addressed to reduce its negative impact in customer relationship management.</a:t>
            </a:r>
          </a:p>
          <a:p>
            <a:r>
              <a:rPr lang="en-US" sz="1200"/>
              <a:t>2. Seller expertise is knowledge, experience, and overall competency of seller. When a customer perceives a seller as more knowledgeable or credible (i.e., seller expertise), the information the seller provides seems more reliable, valuable, and persuasive.</a:t>
            </a:r>
          </a:p>
          <a:p>
            <a:r>
              <a:rPr lang="en-US" sz="1200"/>
              <a:t>3. Communication refers to the amount, frequency, and quality of information shared between exchange partners. Bilateral communication builds stronger relationships by helping resolve disputes, align goals and expectations, and uncover new value creating opportunities </a:t>
            </a:r>
          </a:p>
        </p:txBody>
      </p:sp>
      <p:pic>
        <p:nvPicPr>
          <p:cNvPr id="18" name="Picture 4" descr="Graph on document with pen">
            <a:extLst>
              <a:ext uri="{FF2B5EF4-FFF2-40B4-BE49-F238E27FC236}">
                <a16:creationId xmlns:a16="http://schemas.microsoft.com/office/drawing/2014/main" id="{E81266E7-CCD7-2428-9E7E-0882E6D39F45}"/>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37630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77E575-6922-633E-C3AD-E78781F257C4}"/>
              </a:ext>
            </a:extLst>
          </p:cNvPr>
          <p:cNvSpPr>
            <a:spLocks noGrp="1"/>
          </p:cNvSpPr>
          <p:nvPr>
            <p:ph type="title"/>
          </p:nvPr>
        </p:nvSpPr>
        <p:spPr>
          <a:xfrm>
            <a:off x="640080" y="325369"/>
            <a:ext cx="4368602" cy="1956841"/>
          </a:xfrm>
        </p:spPr>
        <p:txBody>
          <a:bodyPr anchor="b">
            <a:normAutofit/>
          </a:bodyPr>
          <a:lstStyle/>
          <a:p>
            <a:r>
              <a:rPr lang="en-US" sz="5400"/>
              <a:t>Drivers of CRM cont.</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6658DC-0BAC-9506-FA37-9E5E634779C4}"/>
              </a:ext>
            </a:extLst>
          </p:cNvPr>
          <p:cNvSpPr>
            <a:spLocks noGrp="1"/>
          </p:cNvSpPr>
          <p:nvPr>
            <p:ph idx="1"/>
          </p:nvPr>
        </p:nvSpPr>
        <p:spPr>
          <a:xfrm>
            <a:off x="640080" y="2872899"/>
            <a:ext cx="4243589" cy="3320668"/>
          </a:xfrm>
        </p:spPr>
        <p:txBody>
          <a:bodyPr>
            <a:normAutofit/>
          </a:bodyPr>
          <a:lstStyle/>
          <a:p>
            <a:r>
              <a:rPr lang="en-US" sz="1500"/>
              <a:t>4. Relationship investments includes seller’s investment of time, effort, spending, and resources focused on building a stronger relationship. </a:t>
            </a:r>
          </a:p>
          <a:p>
            <a:r>
              <a:rPr lang="en-US" sz="1500"/>
              <a:t>5. Similarity refers to commonality in appearance, lifestyle, and status between individual boundary spanners or similar cultures, values, and goals between buying and selling organizations. </a:t>
            </a:r>
          </a:p>
          <a:p>
            <a:r>
              <a:rPr lang="en-US" sz="1500"/>
              <a:t>6. Relationship benefits are benefits received, including time saving, convenience, companionship, and improved decision making.</a:t>
            </a:r>
          </a:p>
          <a:p>
            <a:endParaRPr lang="en-US" sz="1500"/>
          </a:p>
        </p:txBody>
      </p:sp>
      <p:pic>
        <p:nvPicPr>
          <p:cNvPr id="5" name="Picture 4" descr="Graph on document with pen">
            <a:extLst>
              <a:ext uri="{FF2B5EF4-FFF2-40B4-BE49-F238E27FC236}">
                <a16:creationId xmlns:a16="http://schemas.microsoft.com/office/drawing/2014/main" id="{DC557097-42D5-0077-3FE5-63E7815B48F5}"/>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584620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9469CA-C7C5-E7AE-A509-37BF7BBD2557}"/>
              </a:ext>
            </a:extLst>
          </p:cNvPr>
          <p:cNvSpPr>
            <a:spLocks noGrp="1"/>
          </p:cNvSpPr>
          <p:nvPr>
            <p:ph type="title"/>
          </p:nvPr>
        </p:nvSpPr>
        <p:spPr>
          <a:xfrm>
            <a:off x="640080" y="325369"/>
            <a:ext cx="4368602" cy="1956841"/>
          </a:xfrm>
        </p:spPr>
        <p:txBody>
          <a:bodyPr anchor="b">
            <a:normAutofit/>
          </a:bodyPr>
          <a:lstStyle/>
          <a:p>
            <a:r>
              <a:rPr lang="en-US" sz="5400"/>
              <a:t>Drivers of CRM cont.</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0533F05-FBA5-0FAD-777B-C8879CEDD8A5}"/>
              </a:ext>
            </a:extLst>
          </p:cNvPr>
          <p:cNvSpPr>
            <a:spLocks noGrp="1"/>
          </p:cNvSpPr>
          <p:nvPr>
            <p:ph idx="1"/>
          </p:nvPr>
        </p:nvSpPr>
        <p:spPr>
          <a:xfrm>
            <a:off x="640080" y="2872899"/>
            <a:ext cx="4243589" cy="3320668"/>
          </a:xfrm>
        </p:spPr>
        <p:txBody>
          <a:bodyPr>
            <a:normAutofit/>
          </a:bodyPr>
          <a:lstStyle/>
          <a:p>
            <a:r>
              <a:rPr lang="en-US" sz="1700"/>
              <a:t>7. Dependence on seller is customer’s evaluation of the value of seller-provided resources for which few alternatives are available from other sellers.</a:t>
            </a:r>
          </a:p>
          <a:p>
            <a:r>
              <a:rPr lang="en-US" sz="1700"/>
              <a:t>8. Interaction frequency are the number of interactions or number of interactions per unit time between exchange partners.</a:t>
            </a:r>
          </a:p>
          <a:p>
            <a:r>
              <a:rPr lang="en-US" sz="1700"/>
              <a:t>9. Relationship duration is length of time that the relationship between the exchange partners has existed.</a:t>
            </a:r>
          </a:p>
          <a:p>
            <a:endParaRPr lang="en-US" sz="1700"/>
          </a:p>
        </p:txBody>
      </p:sp>
      <p:pic>
        <p:nvPicPr>
          <p:cNvPr id="5" name="Picture 4" descr="Graph on document with pen">
            <a:extLst>
              <a:ext uri="{FF2B5EF4-FFF2-40B4-BE49-F238E27FC236}">
                <a16:creationId xmlns:a16="http://schemas.microsoft.com/office/drawing/2014/main" id="{723ACAF6-2B74-6A6A-89F9-011B09656A05}"/>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2860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75ED40-2674-10FB-2C38-ED23618FF5A5}"/>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Customer Relationship cycle </a:t>
            </a:r>
          </a:p>
        </p:txBody>
      </p:sp>
      <p:pic>
        <p:nvPicPr>
          <p:cNvPr id="4" name="Content Placeholder 3">
            <a:extLst>
              <a:ext uri="{FF2B5EF4-FFF2-40B4-BE49-F238E27FC236}">
                <a16:creationId xmlns:a16="http://schemas.microsoft.com/office/drawing/2014/main" id="{37EC9249-3310-1840-E507-77305AB2792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bwMode="auto">
          <a:xfrm>
            <a:off x="4777316" y="1454226"/>
            <a:ext cx="6780700" cy="3947219"/>
          </a:xfrm>
          <a:prstGeom prst="rect">
            <a:avLst/>
          </a:prstGeom>
          <a:noFill/>
        </p:spPr>
      </p:pic>
    </p:spTree>
    <p:extLst>
      <p:ext uri="{BB962C8B-B14F-4D97-AF65-F5344CB8AC3E}">
        <p14:creationId xmlns:p14="http://schemas.microsoft.com/office/powerpoint/2010/main" val="1548109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FDFD24-9EEE-2A9E-760E-36820D7A5982}"/>
              </a:ext>
            </a:extLst>
          </p:cNvPr>
          <p:cNvSpPr>
            <a:spLocks noGrp="1"/>
          </p:cNvSpPr>
          <p:nvPr>
            <p:ph type="title"/>
          </p:nvPr>
        </p:nvSpPr>
        <p:spPr>
          <a:xfrm>
            <a:off x="836679" y="723898"/>
            <a:ext cx="6002110" cy="1495425"/>
          </a:xfrm>
        </p:spPr>
        <p:txBody>
          <a:bodyPr>
            <a:normAutofit/>
          </a:bodyPr>
          <a:lstStyle/>
          <a:p>
            <a:r>
              <a:rPr lang="en-US" sz="4000"/>
              <a:t>Customer Relationship cycle cont.</a:t>
            </a:r>
          </a:p>
        </p:txBody>
      </p:sp>
      <p:sp>
        <p:nvSpPr>
          <p:cNvPr id="3" name="Content Placeholder 2">
            <a:extLst>
              <a:ext uri="{FF2B5EF4-FFF2-40B4-BE49-F238E27FC236}">
                <a16:creationId xmlns:a16="http://schemas.microsoft.com/office/drawing/2014/main" id="{778114C1-33D0-4C1C-B1AB-28060AB0C407}"/>
              </a:ext>
            </a:extLst>
          </p:cNvPr>
          <p:cNvSpPr>
            <a:spLocks noGrp="1"/>
          </p:cNvSpPr>
          <p:nvPr>
            <p:ph idx="1"/>
          </p:nvPr>
        </p:nvSpPr>
        <p:spPr>
          <a:xfrm>
            <a:off x="836680" y="2405067"/>
            <a:ext cx="6002110" cy="3729034"/>
          </a:xfrm>
        </p:spPr>
        <p:txBody>
          <a:bodyPr>
            <a:normAutofit/>
          </a:bodyPr>
          <a:lstStyle/>
          <a:p>
            <a:r>
              <a:rPr lang="en-US" sz="2000"/>
              <a:t>1. Customer acquisition: At this phase there are three main events that occur. </a:t>
            </a:r>
          </a:p>
          <a:p>
            <a:r>
              <a:rPr lang="en-US" sz="2000"/>
              <a:t>First, is a buyer–seller search for a suitable pairing. </a:t>
            </a:r>
          </a:p>
          <a:p>
            <a:r>
              <a:rPr lang="en-US" sz="2000"/>
              <a:t>Second, is a period of initiation during which both organizations seek out information about the other before any transaction occurs </a:t>
            </a:r>
          </a:p>
          <a:p>
            <a:r>
              <a:rPr lang="en-US" sz="2000"/>
              <a:t>Third, is  the socialization period during which the buyer and seller start to familiarize themselves with each other and gradually begin to reveal more information about themselves. </a:t>
            </a:r>
          </a:p>
        </p:txBody>
      </p:sp>
      <p:pic>
        <p:nvPicPr>
          <p:cNvPr id="14" name="Picture 4" descr="Graph on document with pen">
            <a:extLst>
              <a:ext uri="{FF2B5EF4-FFF2-40B4-BE49-F238E27FC236}">
                <a16:creationId xmlns:a16="http://schemas.microsoft.com/office/drawing/2014/main" id="{5A82DF25-5FB6-B28F-AEF5-4B306191EF10}"/>
              </a:ext>
            </a:extLst>
          </p:cNvPr>
          <p:cNvPicPr>
            <a:picLocks noChangeAspect="1"/>
          </p:cNvPicPr>
          <p:nvPr/>
        </p:nvPicPr>
        <p:blipFill rotWithShape="1">
          <a:blip r:embed="rId2"/>
          <a:srcRect l="32564" r="18842" b="-1"/>
          <a:stretch/>
        </p:blipFill>
        <p:spPr>
          <a:xfrm>
            <a:off x="7199440" y="10"/>
            <a:ext cx="4992560" cy="6857990"/>
          </a:xfrm>
          <a:prstGeom prst="rect">
            <a:avLst/>
          </a:prstGeom>
          <a:effectLst/>
        </p:spPr>
      </p:pic>
    </p:spTree>
    <p:extLst>
      <p:ext uri="{BB962C8B-B14F-4D97-AF65-F5344CB8AC3E}">
        <p14:creationId xmlns:p14="http://schemas.microsoft.com/office/powerpoint/2010/main" val="2823483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D15372-3165-0374-E420-A8888ACDBD2F}"/>
              </a:ext>
            </a:extLst>
          </p:cNvPr>
          <p:cNvSpPr>
            <a:spLocks noGrp="1"/>
          </p:cNvSpPr>
          <p:nvPr>
            <p:ph type="title"/>
          </p:nvPr>
        </p:nvSpPr>
        <p:spPr>
          <a:xfrm>
            <a:off x="836679" y="723898"/>
            <a:ext cx="6002110" cy="1495425"/>
          </a:xfrm>
        </p:spPr>
        <p:txBody>
          <a:bodyPr>
            <a:normAutofit/>
          </a:bodyPr>
          <a:lstStyle/>
          <a:p>
            <a:r>
              <a:rPr lang="en-US" sz="4000"/>
              <a:t>Customer Relationship cycle cont.</a:t>
            </a:r>
          </a:p>
        </p:txBody>
      </p:sp>
      <p:sp>
        <p:nvSpPr>
          <p:cNvPr id="3" name="Content Placeholder 2">
            <a:extLst>
              <a:ext uri="{FF2B5EF4-FFF2-40B4-BE49-F238E27FC236}">
                <a16:creationId xmlns:a16="http://schemas.microsoft.com/office/drawing/2014/main" id="{7DD30046-C1D4-EE88-D997-ADA045F2EED5}"/>
              </a:ext>
            </a:extLst>
          </p:cNvPr>
          <p:cNvSpPr>
            <a:spLocks noGrp="1"/>
          </p:cNvSpPr>
          <p:nvPr>
            <p:ph idx="1"/>
          </p:nvPr>
        </p:nvSpPr>
        <p:spPr>
          <a:xfrm>
            <a:off x="836680" y="2405067"/>
            <a:ext cx="6002110" cy="3729034"/>
          </a:xfrm>
        </p:spPr>
        <p:txBody>
          <a:bodyPr>
            <a:normAutofit/>
          </a:bodyPr>
          <a:lstStyle/>
          <a:p>
            <a:r>
              <a:rPr lang="en-US" sz="2000"/>
              <a:t>2. Customer development: During this  phase,  </a:t>
            </a:r>
          </a:p>
          <a:p>
            <a:r>
              <a:rPr lang="en-US" sz="2000"/>
              <a:t>The seller encourages the buyer to try other products, </a:t>
            </a:r>
          </a:p>
          <a:p>
            <a:r>
              <a:rPr lang="en-US" sz="2000"/>
              <a:t>Increase the volume of purchases, </a:t>
            </a:r>
          </a:p>
          <a:p>
            <a:r>
              <a:rPr lang="en-US" sz="2000"/>
              <a:t>Engage with other added value services  </a:t>
            </a:r>
          </a:p>
          <a:p>
            <a:r>
              <a:rPr lang="en-US" sz="2000"/>
              <a:t>Vary delivery times and quantities. </a:t>
            </a:r>
          </a:p>
          <a:p>
            <a:r>
              <a:rPr lang="en-US" sz="2000"/>
              <a:t>It is during this phase that the buyer is able to determine whether it is worth or not to develop deeper relationships with the seller.</a:t>
            </a:r>
          </a:p>
        </p:txBody>
      </p:sp>
      <p:pic>
        <p:nvPicPr>
          <p:cNvPr id="5" name="Picture 4" descr="Graph on document with pen">
            <a:extLst>
              <a:ext uri="{FF2B5EF4-FFF2-40B4-BE49-F238E27FC236}">
                <a16:creationId xmlns:a16="http://schemas.microsoft.com/office/drawing/2014/main" id="{3C97F3D3-87E8-A763-7C40-039B05A780B0}"/>
              </a:ext>
            </a:extLst>
          </p:cNvPr>
          <p:cNvPicPr>
            <a:picLocks noChangeAspect="1"/>
          </p:cNvPicPr>
          <p:nvPr/>
        </p:nvPicPr>
        <p:blipFill rotWithShape="1">
          <a:blip r:embed="rId2"/>
          <a:srcRect l="32564" r="18842" b="-1"/>
          <a:stretch/>
        </p:blipFill>
        <p:spPr>
          <a:xfrm>
            <a:off x="7199440" y="10"/>
            <a:ext cx="4992560" cy="6857990"/>
          </a:xfrm>
          <a:prstGeom prst="rect">
            <a:avLst/>
          </a:prstGeom>
          <a:effectLst/>
        </p:spPr>
      </p:pic>
    </p:spTree>
    <p:extLst>
      <p:ext uri="{BB962C8B-B14F-4D97-AF65-F5344CB8AC3E}">
        <p14:creationId xmlns:p14="http://schemas.microsoft.com/office/powerpoint/2010/main" val="1673676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4586E5-EC8E-4434-5B85-70A8EF10F474}"/>
              </a:ext>
            </a:extLst>
          </p:cNvPr>
          <p:cNvSpPr>
            <a:spLocks noGrp="1"/>
          </p:cNvSpPr>
          <p:nvPr>
            <p:ph type="title"/>
          </p:nvPr>
        </p:nvSpPr>
        <p:spPr>
          <a:xfrm>
            <a:off x="4553733" y="548464"/>
            <a:ext cx="6798541" cy="1675623"/>
          </a:xfrm>
        </p:spPr>
        <p:txBody>
          <a:bodyPr anchor="b">
            <a:normAutofit/>
          </a:bodyPr>
          <a:lstStyle/>
          <a:p>
            <a:r>
              <a:rPr lang="en-US" sz="4000"/>
              <a:t>Customer Relationship cycle cont.</a:t>
            </a:r>
          </a:p>
        </p:txBody>
      </p:sp>
      <p:pic>
        <p:nvPicPr>
          <p:cNvPr id="5" name="Picture 4" descr="Three arrows on bullseye">
            <a:extLst>
              <a:ext uri="{FF2B5EF4-FFF2-40B4-BE49-F238E27FC236}">
                <a16:creationId xmlns:a16="http://schemas.microsoft.com/office/drawing/2014/main" id="{DEEADBE1-7F42-01AB-A8C5-9B877E0BEEE5}"/>
              </a:ext>
            </a:extLst>
          </p:cNvPr>
          <p:cNvPicPr>
            <a:picLocks noChangeAspect="1"/>
          </p:cNvPicPr>
          <p:nvPr/>
        </p:nvPicPr>
        <p:blipFill rotWithShape="1">
          <a:blip r:embed="rId2"/>
          <a:srcRect l="13286" r="46635" b="2"/>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7918481C-7D99-F492-126B-00D12B057FE6}"/>
              </a:ext>
            </a:extLst>
          </p:cNvPr>
          <p:cNvSpPr>
            <a:spLocks noGrp="1"/>
          </p:cNvSpPr>
          <p:nvPr>
            <p:ph idx="1"/>
          </p:nvPr>
        </p:nvSpPr>
        <p:spPr>
          <a:xfrm>
            <a:off x="4553734" y="2409830"/>
            <a:ext cx="6798539" cy="3705217"/>
          </a:xfrm>
        </p:spPr>
        <p:txBody>
          <a:bodyPr>
            <a:normAutofit/>
          </a:bodyPr>
          <a:lstStyle/>
          <a:p>
            <a:r>
              <a:rPr lang="en-US" sz="2000"/>
              <a:t>3. Customer retention: are  both the buyer and seller  able to meet their individual and joint goals. </a:t>
            </a:r>
          </a:p>
          <a:p>
            <a:r>
              <a:rPr lang="en-US" sz="2000"/>
              <a:t>essence of relationship marketing is for organizations to identify a portfolio of organizations with whom they wish to develop a range of relationships. </a:t>
            </a:r>
          </a:p>
          <a:p>
            <a:r>
              <a:rPr lang="en-US" sz="2000"/>
              <a:t> Means of measuring levels of retention becomes critical and also determining  when resources are moved from acquisition to retention and back </a:t>
            </a:r>
          </a:p>
        </p:txBody>
      </p:sp>
    </p:spTree>
    <p:extLst>
      <p:ext uri="{BB962C8B-B14F-4D97-AF65-F5344CB8AC3E}">
        <p14:creationId xmlns:p14="http://schemas.microsoft.com/office/powerpoint/2010/main" val="14183147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35ADEA-ABFB-620C-B0CC-5067CE7BA661}"/>
              </a:ext>
            </a:extLst>
          </p:cNvPr>
          <p:cNvSpPr>
            <a:spLocks noGrp="1"/>
          </p:cNvSpPr>
          <p:nvPr>
            <p:ph type="title"/>
          </p:nvPr>
        </p:nvSpPr>
        <p:spPr>
          <a:xfrm>
            <a:off x="4553733" y="548464"/>
            <a:ext cx="6798541" cy="1675623"/>
          </a:xfrm>
        </p:spPr>
        <p:txBody>
          <a:bodyPr anchor="b">
            <a:normAutofit/>
          </a:bodyPr>
          <a:lstStyle/>
          <a:p>
            <a:r>
              <a:rPr lang="en-US" sz="4000"/>
              <a:t>Customer Relationship cycle cont.</a:t>
            </a:r>
          </a:p>
        </p:txBody>
      </p:sp>
      <p:pic>
        <p:nvPicPr>
          <p:cNvPr id="5" name="Picture 4" descr="Graph on document with pen">
            <a:extLst>
              <a:ext uri="{FF2B5EF4-FFF2-40B4-BE49-F238E27FC236}">
                <a16:creationId xmlns:a16="http://schemas.microsoft.com/office/drawing/2014/main" id="{B76C36A3-A185-18D8-C56C-D20C36313074}"/>
              </a:ext>
            </a:extLst>
          </p:cNvPr>
          <p:cNvPicPr>
            <a:picLocks noChangeAspect="1"/>
          </p:cNvPicPr>
          <p:nvPr/>
        </p:nvPicPr>
        <p:blipFill rotWithShape="1">
          <a:blip r:embed="rId2"/>
          <a:srcRect l="36438" r="22716"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B8293E73-9C82-76CD-88F2-A15ACA243BDE}"/>
              </a:ext>
            </a:extLst>
          </p:cNvPr>
          <p:cNvSpPr>
            <a:spLocks noGrp="1"/>
          </p:cNvSpPr>
          <p:nvPr>
            <p:ph idx="1"/>
          </p:nvPr>
        </p:nvSpPr>
        <p:spPr>
          <a:xfrm>
            <a:off x="4553734" y="2409830"/>
            <a:ext cx="6798539" cy="3705217"/>
          </a:xfrm>
        </p:spPr>
        <p:txBody>
          <a:bodyPr>
            <a:normAutofit/>
          </a:bodyPr>
          <a:lstStyle/>
          <a:p>
            <a:r>
              <a:rPr lang="en-US" sz="2000"/>
              <a:t>4.	Customer decline: This period is concerned with the demise of the relationship in which case termination may occur suddenly as a result of a serious problem or episode between the parties. </a:t>
            </a:r>
          </a:p>
          <a:p>
            <a:r>
              <a:rPr lang="en-US" sz="2000"/>
              <a:t>The more likely process in this phase is the buying organization deciding to reduce their reliance on the seller and either notifies them formally or begins to reduce the frequency and duration of contact and moves business to other, competitive organizations.</a:t>
            </a:r>
          </a:p>
        </p:txBody>
      </p:sp>
    </p:spTree>
    <p:extLst>
      <p:ext uri="{BB962C8B-B14F-4D97-AF65-F5344CB8AC3E}">
        <p14:creationId xmlns:p14="http://schemas.microsoft.com/office/powerpoint/2010/main" val="1834066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6BA77A-9DC3-E1A1-2E81-58EAD9C26E4B}"/>
              </a:ext>
            </a:extLst>
          </p:cNvPr>
          <p:cNvSpPr>
            <a:spLocks noGrp="1"/>
          </p:cNvSpPr>
          <p:nvPr>
            <p:ph type="title"/>
          </p:nvPr>
        </p:nvSpPr>
        <p:spPr>
          <a:xfrm>
            <a:off x="4553733" y="548464"/>
            <a:ext cx="6798541" cy="1675623"/>
          </a:xfrm>
        </p:spPr>
        <p:txBody>
          <a:bodyPr anchor="b">
            <a:normAutofit/>
          </a:bodyPr>
          <a:lstStyle/>
          <a:p>
            <a:r>
              <a:rPr lang="en-US" sz="4000"/>
              <a:t>Creating Customer relationship management strategy. </a:t>
            </a:r>
          </a:p>
        </p:txBody>
      </p:sp>
      <p:pic>
        <p:nvPicPr>
          <p:cNvPr id="6" name="Picture 5">
            <a:extLst>
              <a:ext uri="{FF2B5EF4-FFF2-40B4-BE49-F238E27FC236}">
                <a16:creationId xmlns:a16="http://schemas.microsoft.com/office/drawing/2014/main" id="{0D2F995F-7284-41E9-A36C-A32493FB90D8}"/>
              </a:ext>
            </a:extLst>
          </p:cNvPr>
          <p:cNvPicPr>
            <a:picLocks noChangeAspect="1"/>
          </p:cNvPicPr>
          <p:nvPr/>
        </p:nvPicPr>
        <p:blipFill rotWithShape="1">
          <a:blip r:embed="rId2"/>
          <a:srcRect l="44226" r="14928" b="-1"/>
          <a:stretch/>
        </p:blipFill>
        <p:spPr>
          <a:xfrm>
            <a:off x="1" y="10"/>
            <a:ext cx="4196496" cy="6857990"/>
          </a:xfrm>
          <a:prstGeom prst="rect">
            <a:avLst/>
          </a:prstGeom>
          <a:effectLst/>
        </p:spPr>
      </p:pic>
      <p:graphicFrame>
        <p:nvGraphicFramePr>
          <p:cNvPr id="5" name="Content Placeholder 2">
            <a:extLst>
              <a:ext uri="{FF2B5EF4-FFF2-40B4-BE49-F238E27FC236}">
                <a16:creationId xmlns:a16="http://schemas.microsoft.com/office/drawing/2014/main" id="{C43F0B79-ED57-A4B2-8168-DC591D6CCB52}"/>
              </a:ext>
            </a:extLst>
          </p:cNvPr>
          <p:cNvGraphicFramePr>
            <a:graphicFrameLocks noGrp="1"/>
          </p:cNvGraphicFramePr>
          <p:nvPr>
            <p:ph idx="1"/>
            <p:extLst>
              <p:ext uri="{D42A27DB-BD31-4B8C-83A1-F6EECF244321}">
                <p14:modId xmlns:p14="http://schemas.microsoft.com/office/powerpoint/2010/main" val="1643063327"/>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2310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08E0C7-D81D-F496-0C02-4F2C84568717}"/>
              </a:ext>
            </a:extLst>
          </p:cNvPr>
          <p:cNvSpPr>
            <a:spLocks noGrp="1"/>
          </p:cNvSpPr>
          <p:nvPr>
            <p:ph type="title"/>
          </p:nvPr>
        </p:nvSpPr>
        <p:spPr>
          <a:xfrm>
            <a:off x="4553733" y="548464"/>
            <a:ext cx="6798541" cy="1675623"/>
          </a:xfrm>
        </p:spPr>
        <p:txBody>
          <a:bodyPr anchor="b">
            <a:normAutofit/>
          </a:bodyPr>
          <a:lstStyle/>
          <a:p>
            <a:r>
              <a:rPr lang="en-US" sz="4000"/>
              <a:t>Creating Customer relationship management strategy cont.</a:t>
            </a:r>
          </a:p>
        </p:txBody>
      </p:sp>
      <p:pic>
        <p:nvPicPr>
          <p:cNvPr id="8" name="Picture 5">
            <a:extLst>
              <a:ext uri="{FF2B5EF4-FFF2-40B4-BE49-F238E27FC236}">
                <a16:creationId xmlns:a16="http://schemas.microsoft.com/office/drawing/2014/main" id="{6DB54BDF-EC29-A4D5-12F0-D7934DDA0484}"/>
              </a:ext>
            </a:extLst>
          </p:cNvPr>
          <p:cNvPicPr>
            <a:picLocks noChangeAspect="1"/>
          </p:cNvPicPr>
          <p:nvPr/>
        </p:nvPicPr>
        <p:blipFill rotWithShape="1">
          <a:blip r:embed="rId2"/>
          <a:srcRect l="28562" r="31969" b="-1"/>
          <a:stretch/>
        </p:blipFill>
        <p:spPr>
          <a:xfrm>
            <a:off x="1" y="10"/>
            <a:ext cx="4196496" cy="6857990"/>
          </a:xfrm>
          <a:prstGeom prst="rect">
            <a:avLst/>
          </a:prstGeom>
          <a:effectLst/>
        </p:spPr>
      </p:pic>
      <p:graphicFrame>
        <p:nvGraphicFramePr>
          <p:cNvPr id="9" name="Content Placeholder 2">
            <a:extLst>
              <a:ext uri="{FF2B5EF4-FFF2-40B4-BE49-F238E27FC236}">
                <a16:creationId xmlns:a16="http://schemas.microsoft.com/office/drawing/2014/main" id="{A2C57D02-FB6F-EE1B-9E11-77C768037638}"/>
              </a:ext>
            </a:extLst>
          </p:cNvPr>
          <p:cNvGraphicFramePr>
            <a:graphicFrameLocks noGrp="1"/>
          </p:cNvGraphicFramePr>
          <p:nvPr>
            <p:ph idx="1"/>
            <p:extLst>
              <p:ext uri="{D42A27DB-BD31-4B8C-83A1-F6EECF244321}">
                <p14:modId xmlns:p14="http://schemas.microsoft.com/office/powerpoint/2010/main" val="4063170512"/>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9955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A198A0-42F3-91FD-E3AD-B0E79FC706F8}"/>
              </a:ext>
            </a:extLst>
          </p:cNvPr>
          <p:cNvSpPr>
            <a:spLocks noGrp="1"/>
          </p:cNvSpPr>
          <p:nvPr>
            <p:ph type="title"/>
          </p:nvPr>
        </p:nvSpPr>
        <p:spPr>
          <a:xfrm>
            <a:off x="4553733" y="548464"/>
            <a:ext cx="6798541" cy="1675623"/>
          </a:xfrm>
        </p:spPr>
        <p:txBody>
          <a:bodyPr anchor="b">
            <a:normAutofit/>
          </a:bodyPr>
          <a:lstStyle/>
          <a:p>
            <a:r>
              <a:rPr lang="en-US" sz="3700"/>
              <a:t>Application of technology in customer relationship management </a:t>
            </a:r>
          </a:p>
        </p:txBody>
      </p:sp>
      <p:pic>
        <p:nvPicPr>
          <p:cNvPr id="5" name="Picture 4" descr="Digital graphs and numbers in 3D">
            <a:extLst>
              <a:ext uri="{FF2B5EF4-FFF2-40B4-BE49-F238E27FC236}">
                <a16:creationId xmlns:a16="http://schemas.microsoft.com/office/drawing/2014/main" id="{53614206-A6CD-C141-58D2-2ACD3DF51113}"/>
              </a:ext>
            </a:extLst>
          </p:cNvPr>
          <p:cNvPicPr>
            <a:picLocks noChangeAspect="1"/>
          </p:cNvPicPr>
          <p:nvPr/>
        </p:nvPicPr>
        <p:blipFill rotWithShape="1">
          <a:blip r:embed="rId2"/>
          <a:srcRect l="34097" r="25057"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3B9AC9DB-B86E-AD03-1CB8-5A235DF68AD4}"/>
              </a:ext>
            </a:extLst>
          </p:cNvPr>
          <p:cNvSpPr>
            <a:spLocks noGrp="1"/>
          </p:cNvSpPr>
          <p:nvPr>
            <p:ph idx="1"/>
          </p:nvPr>
        </p:nvSpPr>
        <p:spPr>
          <a:xfrm>
            <a:off x="4553734" y="2409830"/>
            <a:ext cx="6798539" cy="3705217"/>
          </a:xfrm>
        </p:spPr>
        <p:txBody>
          <a:bodyPr>
            <a:normAutofit/>
          </a:bodyPr>
          <a:lstStyle/>
          <a:p>
            <a:r>
              <a:rPr lang="en-US" sz="1900"/>
              <a:t>The use of ICT in business relationships has seen development in automation, standardization and improved communications, greater efficiencies, and increased quantities of targeted information to identified clients. </a:t>
            </a:r>
          </a:p>
          <a:p>
            <a:r>
              <a:rPr lang="en-US" sz="1900"/>
              <a:t>The use of technology on one side has destroyed some relationships but also created opportunities for others.</a:t>
            </a:r>
          </a:p>
          <a:p>
            <a:r>
              <a:rPr lang="en-US" sz="1900"/>
              <a:t>The aim of CRM systems is to provide all employees who interact with customers, either directly or indirectly, access to real-time customer information. </a:t>
            </a:r>
          </a:p>
          <a:p>
            <a:r>
              <a:rPr lang="en-US" sz="1900"/>
              <a:t>CRM applications typically consist of call management, lead management, customer record, sales support, and payment systems.  </a:t>
            </a:r>
          </a:p>
        </p:txBody>
      </p:sp>
    </p:spTree>
    <p:extLst>
      <p:ext uri="{BB962C8B-B14F-4D97-AF65-F5344CB8AC3E}">
        <p14:creationId xmlns:p14="http://schemas.microsoft.com/office/powerpoint/2010/main" val="19848274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8ECE62-2290-08DB-3F29-869F7123C50C}"/>
              </a:ext>
            </a:extLst>
          </p:cNvPr>
          <p:cNvSpPr>
            <a:spLocks noGrp="1"/>
          </p:cNvSpPr>
          <p:nvPr>
            <p:ph type="title"/>
          </p:nvPr>
        </p:nvSpPr>
        <p:spPr>
          <a:xfrm>
            <a:off x="4553733" y="548464"/>
            <a:ext cx="6798541" cy="1675623"/>
          </a:xfrm>
        </p:spPr>
        <p:txBody>
          <a:bodyPr anchor="b">
            <a:normAutofit/>
          </a:bodyPr>
          <a:lstStyle/>
          <a:p>
            <a:r>
              <a:rPr lang="en-US" sz="3700"/>
              <a:t>Factors influencing use of ICT in customer relationship management </a:t>
            </a:r>
          </a:p>
        </p:txBody>
      </p:sp>
      <p:pic>
        <p:nvPicPr>
          <p:cNvPr id="5" name="Picture 4">
            <a:extLst>
              <a:ext uri="{FF2B5EF4-FFF2-40B4-BE49-F238E27FC236}">
                <a16:creationId xmlns:a16="http://schemas.microsoft.com/office/drawing/2014/main" id="{A9E4C94D-B7B0-DEEC-EC73-3A856BAFA43C}"/>
              </a:ext>
            </a:extLst>
          </p:cNvPr>
          <p:cNvPicPr>
            <a:picLocks noChangeAspect="1"/>
          </p:cNvPicPr>
          <p:nvPr/>
        </p:nvPicPr>
        <p:blipFill rotWithShape="1">
          <a:blip r:embed="rId2"/>
          <a:srcRect l="8761" r="56819"/>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AE0A09FC-7970-61F3-2505-7F80278A3299}"/>
              </a:ext>
            </a:extLst>
          </p:cNvPr>
          <p:cNvSpPr>
            <a:spLocks noGrp="1"/>
          </p:cNvSpPr>
          <p:nvPr>
            <p:ph idx="1"/>
          </p:nvPr>
        </p:nvSpPr>
        <p:spPr>
          <a:xfrm>
            <a:off x="4553734" y="2409830"/>
            <a:ext cx="6798539" cy="3705217"/>
          </a:xfrm>
        </p:spPr>
        <p:txBody>
          <a:bodyPr>
            <a:normAutofit/>
          </a:bodyPr>
          <a:lstStyle/>
          <a:p>
            <a:r>
              <a:rPr lang="en-US" sz="2000"/>
              <a:t>1. CRM perceived usefulness. If the salespeople believe that the system will help them perform better, and will be helpful to their customers, they will adopt it.</a:t>
            </a:r>
          </a:p>
          <a:p>
            <a:r>
              <a:rPr lang="en-US" sz="2000"/>
              <a:t>2. Setting of accurate expectations regarding system usage. Provided the system performs as it was expected to, salespeople will be happy with it: </a:t>
            </a:r>
          </a:p>
          <a:p>
            <a:r>
              <a:rPr lang="en-US" sz="2000"/>
              <a:t>If unreasonably high expectations were raised, they will tend to reject it.</a:t>
            </a:r>
          </a:p>
          <a:p>
            <a:endParaRPr lang="en-US" sz="2000"/>
          </a:p>
        </p:txBody>
      </p:sp>
    </p:spTree>
    <p:extLst>
      <p:ext uri="{BB962C8B-B14F-4D97-AF65-F5344CB8AC3E}">
        <p14:creationId xmlns:p14="http://schemas.microsoft.com/office/powerpoint/2010/main" val="29756908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95E6B7-332E-DF1A-5C55-B655B5A95642}"/>
              </a:ext>
            </a:extLst>
          </p:cNvPr>
          <p:cNvSpPr>
            <a:spLocks noGrp="1"/>
          </p:cNvSpPr>
          <p:nvPr>
            <p:ph type="title"/>
          </p:nvPr>
        </p:nvSpPr>
        <p:spPr>
          <a:xfrm>
            <a:off x="6257089" y="891540"/>
            <a:ext cx="5224523" cy="1578308"/>
          </a:xfrm>
        </p:spPr>
        <p:txBody>
          <a:bodyPr>
            <a:normAutofit/>
          </a:bodyPr>
          <a:lstStyle/>
          <a:p>
            <a:r>
              <a:rPr lang="en-US" sz="3400"/>
              <a:t>Factors influencing use of ICT in customer relationship management cont.</a:t>
            </a:r>
          </a:p>
        </p:txBody>
      </p:sp>
      <p:pic>
        <p:nvPicPr>
          <p:cNvPr id="5" name="Picture 4" descr="Light bulb on yellow background with sketched light beams and cord">
            <a:extLst>
              <a:ext uri="{FF2B5EF4-FFF2-40B4-BE49-F238E27FC236}">
                <a16:creationId xmlns:a16="http://schemas.microsoft.com/office/drawing/2014/main" id="{347645DA-F2C9-517B-E273-C7A218CD1CD5}"/>
              </a:ext>
            </a:extLst>
          </p:cNvPr>
          <p:cNvPicPr>
            <a:picLocks noChangeAspect="1"/>
          </p:cNvPicPr>
          <p:nvPr/>
        </p:nvPicPr>
        <p:blipFill rotWithShape="1">
          <a:blip r:embed="rId2"/>
          <a:srcRect l="29951" r="-1" b="-1"/>
          <a:stretch/>
        </p:blipFill>
        <p:spPr>
          <a:xfrm>
            <a:off x="-1" y="891540"/>
            <a:ext cx="5776079" cy="5071110"/>
          </a:xfrm>
          <a:prstGeom prst="rect">
            <a:avLst/>
          </a:prstGeom>
          <a:effectLst>
            <a:outerShdw blurRad="406400" dist="317500" dir="5400000" sx="89000" sy="89000" rotWithShape="0">
              <a:prstClr val="black">
                <a:alpha val="15000"/>
              </a:prstClr>
            </a:outerShdw>
          </a:effectLst>
        </p:spPr>
      </p:pic>
      <p:sp>
        <p:nvSpPr>
          <p:cNvPr id="3" name="Content Placeholder 2">
            <a:extLst>
              <a:ext uri="{FF2B5EF4-FFF2-40B4-BE49-F238E27FC236}">
                <a16:creationId xmlns:a16="http://schemas.microsoft.com/office/drawing/2014/main" id="{84025175-4F3C-69ED-7D35-867A15E4C604}"/>
              </a:ext>
            </a:extLst>
          </p:cNvPr>
          <p:cNvSpPr>
            <a:spLocks noGrp="1"/>
          </p:cNvSpPr>
          <p:nvPr>
            <p:ph idx="1"/>
          </p:nvPr>
        </p:nvSpPr>
        <p:spPr>
          <a:xfrm>
            <a:off x="6257089" y="2630161"/>
            <a:ext cx="5224521" cy="3332489"/>
          </a:xfrm>
        </p:spPr>
        <p:txBody>
          <a:bodyPr>
            <a:normAutofit/>
          </a:bodyPr>
          <a:lstStyle/>
          <a:p>
            <a:r>
              <a:rPr lang="en-US" sz="1900"/>
              <a:t>3. Salesperson innovativeness toward new technological tools. If individual salespeople are already computer-literate, they will naturally be less likely to find the new technology stressful or difficult to use.</a:t>
            </a:r>
          </a:p>
          <a:p>
            <a:r>
              <a:rPr lang="en-US" sz="1900"/>
              <a:t>4. CRM perceived ease of use. As with any new product, ease of use will make it easier to adopt. </a:t>
            </a:r>
          </a:p>
          <a:p>
            <a:r>
              <a:rPr lang="en-US" sz="1900"/>
              <a:t>5. Supervisor encouragement and support. As always, the sales manager has a strong role in supporting salespeople through changes in working practices.</a:t>
            </a:r>
          </a:p>
          <a:p>
            <a:endParaRPr lang="en-US" sz="1900"/>
          </a:p>
        </p:txBody>
      </p:sp>
    </p:spTree>
    <p:extLst>
      <p:ext uri="{BB962C8B-B14F-4D97-AF65-F5344CB8AC3E}">
        <p14:creationId xmlns:p14="http://schemas.microsoft.com/office/powerpoint/2010/main" val="14481928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20857-5924-5C18-D499-5CEAF28AB861}"/>
              </a:ext>
            </a:extLst>
          </p:cNvPr>
          <p:cNvSpPr>
            <a:spLocks noGrp="1"/>
          </p:cNvSpPr>
          <p:nvPr>
            <p:ph type="title"/>
          </p:nvPr>
        </p:nvSpPr>
        <p:spPr>
          <a:xfrm>
            <a:off x="6257089" y="891540"/>
            <a:ext cx="5224523" cy="1578308"/>
          </a:xfrm>
        </p:spPr>
        <p:txBody>
          <a:bodyPr>
            <a:normAutofit/>
          </a:bodyPr>
          <a:lstStyle/>
          <a:p>
            <a:r>
              <a:rPr lang="en-US" sz="4000"/>
              <a:t>Key account management </a:t>
            </a:r>
          </a:p>
        </p:txBody>
      </p:sp>
      <p:pic>
        <p:nvPicPr>
          <p:cNvPr id="5" name="Picture 4" descr="Antique cash register keys">
            <a:extLst>
              <a:ext uri="{FF2B5EF4-FFF2-40B4-BE49-F238E27FC236}">
                <a16:creationId xmlns:a16="http://schemas.microsoft.com/office/drawing/2014/main" id="{12697FE0-AE55-C2EE-D70C-2B3FF9DD1DE3}"/>
              </a:ext>
            </a:extLst>
          </p:cNvPr>
          <p:cNvPicPr>
            <a:picLocks noChangeAspect="1"/>
          </p:cNvPicPr>
          <p:nvPr/>
        </p:nvPicPr>
        <p:blipFill rotWithShape="1">
          <a:blip r:embed="rId2"/>
          <a:srcRect l="10447" r="13807" b="-2"/>
          <a:stretch/>
        </p:blipFill>
        <p:spPr>
          <a:xfrm>
            <a:off x="-1" y="891540"/>
            <a:ext cx="5776079" cy="5071110"/>
          </a:xfrm>
          <a:prstGeom prst="rect">
            <a:avLst/>
          </a:prstGeom>
          <a:effectLst>
            <a:outerShdw blurRad="406400" dist="317500" dir="5400000" sx="89000" sy="89000" rotWithShape="0">
              <a:prstClr val="black">
                <a:alpha val="15000"/>
              </a:prstClr>
            </a:outerShdw>
          </a:effectLst>
        </p:spPr>
      </p:pic>
      <p:sp>
        <p:nvSpPr>
          <p:cNvPr id="3" name="Content Placeholder 2">
            <a:extLst>
              <a:ext uri="{FF2B5EF4-FFF2-40B4-BE49-F238E27FC236}">
                <a16:creationId xmlns:a16="http://schemas.microsoft.com/office/drawing/2014/main" id="{61919207-9B50-E230-6894-650945EB3D6C}"/>
              </a:ext>
            </a:extLst>
          </p:cNvPr>
          <p:cNvSpPr>
            <a:spLocks noGrp="1"/>
          </p:cNvSpPr>
          <p:nvPr>
            <p:ph idx="1"/>
          </p:nvPr>
        </p:nvSpPr>
        <p:spPr>
          <a:xfrm>
            <a:off x="6257089" y="2630161"/>
            <a:ext cx="5224521" cy="3332489"/>
          </a:xfrm>
        </p:spPr>
        <p:txBody>
          <a:bodyPr>
            <a:normAutofit/>
          </a:bodyPr>
          <a:lstStyle/>
          <a:p>
            <a:r>
              <a:rPr lang="en-US" sz="1400"/>
              <a:t>Key account management is one of the greatest ways to express customer relationship management in business marketing. </a:t>
            </a:r>
          </a:p>
          <a:p>
            <a:r>
              <a:rPr lang="en-US" sz="1400"/>
              <a:t>Key accounts are characterized by: </a:t>
            </a:r>
          </a:p>
          <a:p>
            <a:pPr marL="514350" indent="-514350">
              <a:buFont typeface="+mj-lt"/>
              <a:buAutoNum type="alphaLcParenR"/>
            </a:pPr>
            <a:r>
              <a:rPr lang="en-US" sz="1400"/>
              <a:t>They accounting for a significant proportion of the firm’s overall sales,</a:t>
            </a:r>
          </a:p>
          <a:p>
            <a:pPr marL="514350" indent="-514350">
              <a:buFont typeface="+mj-lt"/>
              <a:buAutoNum type="alphaLcParenR"/>
            </a:pPr>
            <a:r>
              <a:rPr lang="en-US" sz="1400"/>
              <a:t>Cooperation between distribution channel members rather than conflict </a:t>
            </a:r>
          </a:p>
          <a:p>
            <a:pPr marL="514350" indent="-514350">
              <a:buFont typeface="+mj-lt"/>
              <a:buAutoNum type="alphaLcParenR"/>
            </a:pPr>
            <a:r>
              <a:rPr lang="en-US" sz="1400"/>
              <a:t>The supplier works interdependently with the customer to lower costs and increase efficiency and </a:t>
            </a:r>
          </a:p>
          <a:p>
            <a:pPr marL="514350" indent="-514350">
              <a:buFont typeface="+mj-lt"/>
              <a:buAutoNum type="alphaLcParenR"/>
            </a:pPr>
            <a:r>
              <a:rPr lang="en-US" sz="1400"/>
              <a:t>The realization that the Supply involves servicing aspects such as technical support as well as delivery of physical products</a:t>
            </a:r>
          </a:p>
        </p:txBody>
      </p:sp>
    </p:spTree>
    <p:extLst>
      <p:ext uri="{BB962C8B-B14F-4D97-AF65-F5344CB8AC3E}">
        <p14:creationId xmlns:p14="http://schemas.microsoft.com/office/powerpoint/2010/main" val="8771643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5CAFF6-1BC5-8213-E5AD-526027F1C15D}"/>
              </a:ext>
            </a:extLst>
          </p:cNvPr>
          <p:cNvSpPr>
            <a:spLocks noGrp="1"/>
          </p:cNvSpPr>
          <p:nvPr>
            <p:ph type="title"/>
          </p:nvPr>
        </p:nvSpPr>
        <p:spPr>
          <a:xfrm>
            <a:off x="5297762" y="329184"/>
            <a:ext cx="6251110" cy="1783080"/>
          </a:xfrm>
        </p:spPr>
        <p:txBody>
          <a:bodyPr anchor="b">
            <a:normAutofit/>
          </a:bodyPr>
          <a:lstStyle/>
          <a:p>
            <a:r>
              <a:rPr lang="en-US" sz="5400"/>
              <a:t>Key account management cont.</a:t>
            </a:r>
          </a:p>
        </p:txBody>
      </p:sp>
      <p:pic>
        <p:nvPicPr>
          <p:cNvPr id="18" name="Picture 4" descr="Graph on document with pen">
            <a:extLst>
              <a:ext uri="{FF2B5EF4-FFF2-40B4-BE49-F238E27FC236}">
                <a16:creationId xmlns:a16="http://schemas.microsoft.com/office/drawing/2014/main" id="{7A33F974-D49E-3A57-5FDB-D5C2A64F2875}"/>
              </a:ext>
            </a:extLst>
          </p:cNvPr>
          <p:cNvPicPr>
            <a:picLocks noChangeAspect="1"/>
          </p:cNvPicPr>
          <p:nvPr/>
        </p:nvPicPr>
        <p:blipFill rotWithShape="1">
          <a:blip r:embed="rId2"/>
          <a:srcRect l="34196" r="2047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9"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5A808FC-33B0-6F36-854E-17E2E947F815}"/>
              </a:ext>
            </a:extLst>
          </p:cNvPr>
          <p:cNvSpPr>
            <a:spLocks noGrp="1"/>
          </p:cNvSpPr>
          <p:nvPr>
            <p:ph idx="1"/>
          </p:nvPr>
        </p:nvSpPr>
        <p:spPr>
          <a:xfrm>
            <a:off x="5297762" y="2706624"/>
            <a:ext cx="6251110" cy="3483864"/>
          </a:xfrm>
        </p:spPr>
        <p:txBody>
          <a:bodyPr>
            <a:normAutofit/>
          </a:bodyPr>
          <a:lstStyle/>
          <a:p>
            <a:r>
              <a:rPr lang="en-US" sz="1900"/>
              <a:t>The selling function in key account management  must be done more professionally, and may include features such:  </a:t>
            </a:r>
          </a:p>
          <a:p>
            <a:r>
              <a:rPr lang="en-US" sz="1900"/>
              <a:t>Many decision-makers involved, with very little likelihood of being able to meet all of them at one time, </a:t>
            </a:r>
          </a:p>
          <a:p>
            <a:r>
              <a:rPr lang="en-US" sz="1900"/>
              <a:t>The salesperson is not present when the final decision is made, </a:t>
            </a:r>
          </a:p>
          <a:p>
            <a:r>
              <a:rPr lang="en-US" sz="1900"/>
              <a:t>The problems which the salesperson is expected to address are complex and often insoluble in any permanent sense</a:t>
            </a:r>
          </a:p>
          <a:p>
            <a:r>
              <a:rPr lang="en-US" sz="1900"/>
              <a:t> The consequences of the problem are often much more important than the immediate problem would suggest.</a:t>
            </a:r>
          </a:p>
        </p:txBody>
      </p:sp>
    </p:spTree>
    <p:extLst>
      <p:ext uri="{BB962C8B-B14F-4D97-AF65-F5344CB8AC3E}">
        <p14:creationId xmlns:p14="http://schemas.microsoft.com/office/powerpoint/2010/main" val="1554626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615B5-9F75-1FC6-CD9C-732989C897DA}"/>
              </a:ext>
            </a:extLst>
          </p:cNvPr>
          <p:cNvSpPr>
            <a:spLocks noGrp="1"/>
          </p:cNvSpPr>
          <p:nvPr>
            <p:ph type="title"/>
          </p:nvPr>
        </p:nvSpPr>
        <p:spPr>
          <a:xfrm>
            <a:off x="5297762" y="329184"/>
            <a:ext cx="6251110" cy="1783080"/>
          </a:xfrm>
        </p:spPr>
        <p:txBody>
          <a:bodyPr anchor="b">
            <a:normAutofit/>
          </a:bodyPr>
          <a:lstStyle/>
          <a:p>
            <a:r>
              <a:rPr lang="en-US" sz="5400"/>
              <a:t>Key account management cont.</a:t>
            </a:r>
          </a:p>
        </p:txBody>
      </p:sp>
      <p:pic>
        <p:nvPicPr>
          <p:cNvPr id="5" name="Picture 4" descr="Many question marks on black background">
            <a:extLst>
              <a:ext uri="{FF2B5EF4-FFF2-40B4-BE49-F238E27FC236}">
                <a16:creationId xmlns:a16="http://schemas.microsoft.com/office/drawing/2014/main" id="{7883AF76-D80B-586F-581E-0AC1825030AB}"/>
              </a:ext>
            </a:extLst>
          </p:cNvPr>
          <p:cNvPicPr>
            <a:picLocks noChangeAspect="1"/>
          </p:cNvPicPr>
          <p:nvPr/>
        </p:nvPicPr>
        <p:blipFill rotWithShape="1">
          <a:blip r:embed="rId2"/>
          <a:srcRect l="58573" r="2"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524B83-5351-C4D5-1B15-6FC431A5B17C}"/>
              </a:ext>
            </a:extLst>
          </p:cNvPr>
          <p:cNvSpPr>
            <a:spLocks noGrp="1"/>
          </p:cNvSpPr>
          <p:nvPr>
            <p:ph idx="1"/>
          </p:nvPr>
        </p:nvSpPr>
        <p:spPr>
          <a:xfrm>
            <a:off x="5297762" y="2706624"/>
            <a:ext cx="6251110" cy="3483864"/>
          </a:xfrm>
        </p:spPr>
        <p:txBody>
          <a:bodyPr>
            <a:normAutofit/>
          </a:bodyPr>
          <a:lstStyle/>
          <a:p>
            <a:r>
              <a:rPr lang="en-US" sz="2000"/>
              <a:t>To sell effectively to key account managers, the business marketer needs to answer the four core questions effectively: </a:t>
            </a:r>
          </a:p>
          <a:p>
            <a:r>
              <a:rPr lang="en-US" sz="2000"/>
              <a:t>1. Situation questions. These questions are about finding out the current situation of the prospective customer, in terms of the customer’s strategic direction, financial position, status of the problem</a:t>
            </a:r>
          </a:p>
          <a:p>
            <a:r>
              <a:rPr lang="en-US" sz="2000"/>
              <a:t>2. Problem questions. These questions relate to the specific problem the buyer has at present. These questions help to develop mutual understanding of the problem and reveal the implied needs. </a:t>
            </a:r>
          </a:p>
        </p:txBody>
      </p:sp>
    </p:spTree>
    <p:extLst>
      <p:ext uri="{BB962C8B-B14F-4D97-AF65-F5344CB8AC3E}">
        <p14:creationId xmlns:p14="http://schemas.microsoft.com/office/powerpoint/2010/main" val="12776501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71DBF7-4B3D-8CAB-AF9A-3414226C45B0}"/>
              </a:ext>
            </a:extLst>
          </p:cNvPr>
          <p:cNvSpPr>
            <a:spLocks noGrp="1"/>
          </p:cNvSpPr>
          <p:nvPr>
            <p:ph type="title"/>
          </p:nvPr>
        </p:nvSpPr>
        <p:spPr>
          <a:xfrm>
            <a:off x="5297762" y="329184"/>
            <a:ext cx="6251110" cy="1783080"/>
          </a:xfrm>
        </p:spPr>
        <p:txBody>
          <a:bodyPr anchor="b">
            <a:normAutofit/>
          </a:bodyPr>
          <a:lstStyle/>
          <a:p>
            <a:r>
              <a:rPr lang="en-US" sz="5400"/>
              <a:t>Key account management cont.</a:t>
            </a:r>
          </a:p>
        </p:txBody>
      </p:sp>
      <p:pic>
        <p:nvPicPr>
          <p:cNvPr id="5" name="Picture 4" descr="Many question marks on black background">
            <a:extLst>
              <a:ext uri="{FF2B5EF4-FFF2-40B4-BE49-F238E27FC236}">
                <a16:creationId xmlns:a16="http://schemas.microsoft.com/office/drawing/2014/main" id="{573162B0-85B8-060F-94F3-0ED0E2218FDD}"/>
              </a:ext>
            </a:extLst>
          </p:cNvPr>
          <p:cNvPicPr>
            <a:picLocks noChangeAspect="1"/>
          </p:cNvPicPr>
          <p:nvPr/>
        </p:nvPicPr>
        <p:blipFill rotWithShape="1">
          <a:blip r:embed="rId2"/>
          <a:srcRect l="58573" r="2"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F1D0F7-81B4-EEA0-5633-8AD8FA25D70E}"/>
              </a:ext>
            </a:extLst>
          </p:cNvPr>
          <p:cNvSpPr>
            <a:spLocks noGrp="1"/>
          </p:cNvSpPr>
          <p:nvPr>
            <p:ph idx="1"/>
          </p:nvPr>
        </p:nvSpPr>
        <p:spPr>
          <a:xfrm>
            <a:off x="5297762" y="2706624"/>
            <a:ext cx="6251110" cy="3483864"/>
          </a:xfrm>
        </p:spPr>
        <p:txBody>
          <a:bodyPr>
            <a:normAutofit/>
          </a:bodyPr>
          <a:lstStyle/>
          <a:p>
            <a:r>
              <a:rPr lang="en-US" sz="2200"/>
              <a:t>3. Implication questions. These explore the wider implications of the problem, and often reveal that the problem has much greater ramifications than were at first apparent. </a:t>
            </a:r>
          </a:p>
          <a:p>
            <a:r>
              <a:rPr lang="en-US" sz="2200"/>
              <a:t>This makes the buyer feel the problem much more acutely. </a:t>
            </a:r>
          </a:p>
          <a:p>
            <a:r>
              <a:rPr lang="en-US" sz="2200"/>
              <a:t>4. Need-payoff questions. These questions enable the buyer to state explicit needs, which allows the seller to explain the benefits of the product.</a:t>
            </a:r>
          </a:p>
          <a:p>
            <a:endParaRPr lang="en-US" sz="2200"/>
          </a:p>
        </p:txBody>
      </p:sp>
    </p:spTree>
    <p:extLst>
      <p:ext uri="{BB962C8B-B14F-4D97-AF65-F5344CB8AC3E}">
        <p14:creationId xmlns:p14="http://schemas.microsoft.com/office/powerpoint/2010/main" val="3389932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9ADF6-003A-3330-3A6C-7A9FD0074291}"/>
              </a:ext>
            </a:extLst>
          </p:cNvPr>
          <p:cNvSpPr>
            <a:spLocks noGrp="1"/>
          </p:cNvSpPr>
          <p:nvPr>
            <p:ph type="title"/>
          </p:nvPr>
        </p:nvSpPr>
        <p:spPr>
          <a:xfrm>
            <a:off x="6739128" y="638089"/>
            <a:ext cx="4818888" cy="1476801"/>
          </a:xfrm>
        </p:spPr>
        <p:txBody>
          <a:bodyPr anchor="b">
            <a:normAutofit/>
          </a:bodyPr>
          <a:lstStyle/>
          <a:p>
            <a:r>
              <a:rPr lang="en-US" sz="3400"/>
              <a:t>Relationship outcomes </a:t>
            </a:r>
            <a:br>
              <a:rPr lang="en-US" sz="3400"/>
            </a:br>
            <a:r>
              <a:rPr lang="en-US" sz="3400"/>
              <a:t>(Trust and commitment)</a:t>
            </a:r>
          </a:p>
        </p:txBody>
      </p:sp>
      <p:pic>
        <p:nvPicPr>
          <p:cNvPr id="7" name="Graphic 6" descr="Relationship">
            <a:extLst>
              <a:ext uri="{FF2B5EF4-FFF2-40B4-BE49-F238E27FC236}">
                <a16:creationId xmlns:a16="http://schemas.microsoft.com/office/drawing/2014/main" id="{D7D85B0E-DB73-26B2-811B-E411CDBF0CC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0936" y="699516"/>
            <a:ext cx="5458968" cy="5458968"/>
          </a:xfrm>
          <a:prstGeom prst="rect">
            <a:avLst/>
          </a:prstGeom>
        </p:spPr>
      </p:pic>
      <p:sp>
        <p:nvSpPr>
          <p:cNvPr id="12"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44D1A7-7442-37A9-5BEC-A48A48EC7003}"/>
              </a:ext>
            </a:extLst>
          </p:cNvPr>
          <p:cNvSpPr>
            <a:spLocks noGrp="1"/>
          </p:cNvSpPr>
          <p:nvPr>
            <p:ph idx="1"/>
          </p:nvPr>
        </p:nvSpPr>
        <p:spPr>
          <a:xfrm>
            <a:off x="6739128" y="2664886"/>
            <a:ext cx="4818888" cy="3550789"/>
          </a:xfrm>
        </p:spPr>
        <p:txBody>
          <a:bodyPr anchor="t">
            <a:normAutofit/>
          </a:bodyPr>
          <a:lstStyle/>
          <a:p>
            <a:r>
              <a:rPr lang="en-US" sz="1500"/>
              <a:t>All the effort in relationship marketing must lead to trust and commitment between the buyer and seller</a:t>
            </a:r>
          </a:p>
          <a:p>
            <a:r>
              <a:rPr lang="en-US" sz="1500"/>
              <a:t> Trust is a means reducing uncertainty to enhance relationship </a:t>
            </a:r>
          </a:p>
          <a:p>
            <a:r>
              <a:rPr lang="en-US" sz="1500"/>
              <a:t>Two dimension of organizational trust are credibility and benevolence </a:t>
            </a:r>
          </a:p>
          <a:p>
            <a:r>
              <a:rPr lang="en-US" sz="1500"/>
              <a:t>Trust also reduces perceived risk </a:t>
            </a:r>
          </a:p>
          <a:p>
            <a:r>
              <a:rPr lang="en-US" sz="1500"/>
              <a:t>Presence of trust and commitment leads to cooperative behavior </a:t>
            </a:r>
          </a:p>
          <a:p>
            <a:r>
              <a:rPr lang="en-US" sz="1500"/>
              <a:t>The centrality of the trust and commitment concepts to relationship marketing has been established and are central to business to business marketing.</a:t>
            </a:r>
          </a:p>
        </p:txBody>
      </p:sp>
    </p:spTree>
    <p:extLst>
      <p:ext uri="{BB962C8B-B14F-4D97-AF65-F5344CB8AC3E}">
        <p14:creationId xmlns:p14="http://schemas.microsoft.com/office/powerpoint/2010/main" val="24601032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3CE2BB-66CC-A60C-7C07-7626AD896083}"/>
              </a:ext>
            </a:extLst>
          </p:cNvPr>
          <p:cNvSpPr>
            <a:spLocks noGrp="1"/>
          </p:cNvSpPr>
          <p:nvPr>
            <p:ph type="title"/>
          </p:nvPr>
        </p:nvSpPr>
        <p:spPr>
          <a:xfrm>
            <a:off x="5297762" y="329184"/>
            <a:ext cx="6251110" cy="1783080"/>
          </a:xfrm>
        </p:spPr>
        <p:txBody>
          <a:bodyPr anchor="b">
            <a:normAutofit/>
          </a:bodyPr>
          <a:lstStyle/>
          <a:p>
            <a:r>
              <a:rPr lang="en-US" sz="5400"/>
              <a:t>Reference </a:t>
            </a:r>
          </a:p>
        </p:txBody>
      </p:sp>
      <p:pic>
        <p:nvPicPr>
          <p:cNvPr id="5" name="Picture 4" descr="Graph on document with pen">
            <a:extLst>
              <a:ext uri="{FF2B5EF4-FFF2-40B4-BE49-F238E27FC236}">
                <a16:creationId xmlns:a16="http://schemas.microsoft.com/office/drawing/2014/main" id="{01FE8011-3B32-CDA1-2C53-C981E1E3C209}"/>
              </a:ext>
            </a:extLst>
          </p:cNvPr>
          <p:cNvPicPr>
            <a:picLocks noChangeAspect="1"/>
          </p:cNvPicPr>
          <p:nvPr/>
        </p:nvPicPr>
        <p:blipFill rotWithShape="1">
          <a:blip r:embed="rId2"/>
          <a:srcRect l="34196" r="2047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C4C3FCD-8E19-A1A5-8D43-1F3470D7AA05}"/>
              </a:ext>
            </a:extLst>
          </p:cNvPr>
          <p:cNvSpPr>
            <a:spLocks noGrp="1"/>
          </p:cNvSpPr>
          <p:nvPr>
            <p:ph idx="1"/>
          </p:nvPr>
        </p:nvSpPr>
        <p:spPr>
          <a:xfrm>
            <a:off x="5297762" y="2706624"/>
            <a:ext cx="6251110" cy="3483864"/>
          </a:xfrm>
        </p:spPr>
        <p:txBody>
          <a:bodyPr>
            <a:normAutofit/>
          </a:bodyPr>
          <a:lstStyle/>
          <a:p>
            <a:r>
              <a:rPr lang="en-US" sz="1000"/>
              <a:t>Ali.S,S (2021) Business -to -business marketing . Syrian Virtual University Publication</a:t>
            </a:r>
          </a:p>
          <a:p>
            <a:r>
              <a:rPr lang="en-US" sz="1000"/>
              <a:t>Avlonitis, George J. and Panagopoulos, Nikolaos G. (2005). “Antecedents and consequences of CRM technology acceptance in the sales force.” Industrial Marketing Management, Vol. 34, Iss. 4, May, 369–77.</a:t>
            </a:r>
          </a:p>
          <a:p>
            <a:r>
              <a:rPr lang="en-US" sz="1000"/>
              <a:t>Blythe J &amp; Zimmerman A (2013) Business to Business Marketing Management A global perspective Second Edition, Routledge</a:t>
            </a:r>
          </a:p>
          <a:p>
            <a:r>
              <a:rPr lang="en-US" sz="1000"/>
              <a:t>Buehrer, Richard E., Senecal, Sylvain, and Pullins, Ellen Bolman (2005). “Sales force technology usage – reasons, barriers, and support: An exploratory investigation.” Industrial Marketing Management, Vol. 34, Iss. 4, May, 399–405.</a:t>
            </a:r>
          </a:p>
          <a:p>
            <a:r>
              <a:rPr lang="en-US" sz="1000"/>
              <a:t>Dholakia, R R., &amp; Sternthal B. (1977), “Highly Credible Source: Persuasive Facilitator of Persuasive Liabilities?” Journal of Consumer Research 3 (March), 223–32.</a:t>
            </a:r>
          </a:p>
          <a:p>
            <a:r>
              <a:rPr lang="en-US" sz="1000"/>
              <a:t>Fill, C., &amp; McKee, S. (2011). Business marketing face to face. Goodfellow Publishers, Limited.</a:t>
            </a:r>
          </a:p>
          <a:p>
            <a:r>
              <a:rPr lang="en-US" sz="1000"/>
              <a:t>Guenz, P, George, L, &amp; Pardo, C (2009). “The impact of strategic account managers’ behaviors on relational outcomes: An empirical study.” Industrial Marketing Management, Vol. 38, Iss. 3, April, 312–23.</a:t>
            </a:r>
          </a:p>
          <a:p>
            <a:r>
              <a:rPr lang="en-US" sz="1000"/>
              <a:t>Moncrief, W. C. &amp; Marshall, G. W. (2005). “The evolution of the seven steps of selling.” Industrial Marketing Management, Vol. 34, Iss. 1, January, 23–37.</a:t>
            </a:r>
          </a:p>
        </p:txBody>
      </p:sp>
    </p:spTree>
    <p:extLst>
      <p:ext uri="{BB962C8B-B14F-4D97-AF65-F5344CB8AC3E}">
        <p14:creationId xmlns:p14="http://schemas.microsoft.com/office/powerpoint/2010/main" val="571260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598D64-57D4-ED37-9885-9DCF986485BB}"/>
              </a:ext>
            </a:extLst>
          </p:cNvPr>
          <p:cNvSpPr>
            <a:spLocks noGrp="1"/>
          </p:cNvSpPr>
          <p:nvPr>
            <p:ph type="title"/>
          </p:nvPr>
        </p:nvSpPr>
        <p:spPr>
          <a:xfrm>
            <a:off x="5297762" y="329184"/>
            <a:ext cx="6251110" cy="1783080"/>
          </a:xfrm>
        </p:spPr>
        <p:txBody>
          <a:bodyPr anchor="b">
            <a:normAutofit/>
          </a:bodyPr>
          <a:lstStyle/>
          <a:p>
            <a:r>
              <a:rPr lang="en-US" sz="5400"/>
              <a:t>References </a:t>
            </a:r>
          </a:p>
        </p:txBody>
      </p:sp>
      <p:pic>
        <p:nvPicPr>
          <p:cNvPr id="5" name="Picture 4" descr="Graph on document with pen">
            <a:extLst>
              <a:ext uri="{FF2B5EF4-FFF2-40B4-BE49-F238E27FC236}">
                <a16:creationId xmlns:a16="http://schemas.microsoft.com/office/drawing/2014/main" id="{6FF30536-A56A-ED31-2C1A-5D1CAB5FE553}"/>
              </a:ext>
            </a:extLst>
          </p:cNvPr>
          <p:cNvPicPr>
            <a:picLocks noChangeAspect="1"/>
          </p:cNvPicPr>
          <p:nvPr/>
        </p:nvPicPr>
        <p:blipFill rotWithShape="1">
          <a:blip r:embed="rId2"/>
          <a:srcRect l="34196" r="20473"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EF25C9C-CFCD-1A78-E354-35DBB714B355}"/>
              </a:ext>
            </a:extLst>
          </p:cNvPr>
          <p:cNvSpPr>
            <a:spLocks noGrp="1"/>
          </p:cNvSpPr>
          <p:nvPr>
            <p:ph idx="1"/>
          </p:nvPr>
        </p:nvSpPr>
        <p:spPr>
          <a:xfrm>
            <a:off x="5297762" y="2706624"/>
            <a:ext cx="6251110" cy="3483864"/>
          </a:xfrm>
        </p:spPr>
        <p:txBody>
          <a:bodyPr>
            <a:normAutofit/>
          </a:bodyPr>
          <a:lstStyle/>
          <a:p>
            <a:r>
              <a:rPr lang="en-US" sz="1200"/>
              <a:t>Morgan, R M., &amp; Shelby D. Hunt (1994), “The Commitment-Trust Theory of Relationship Marketing.” Journal of Marketing 58 (July), 20–38.</a:t>
            </a:r>
          </a:p>
          <a:p>
            <a:r>
              <a:rPr lang="en-US" sz="1200"/>
              <a:t>Morgan, R. M., &amp; Shelby D. H. (1994), “The Commitment-Trust Theory of Relationship Marketing.” Journal of Marketing 58 (July), 20–38. </a:t>
            </a:r>
          </a:p>
          <a:p>
            <a:r>
              <a:rPr lang="en-US" sz="1200"/>
              <a:t>Palmatier R.W (2008) Relationship Marketing Marketing Science Institute, 1000 Massachusetts Ave.,</a:t>
            </a:r>
          </a:p>
          <a:p>
            <a:r>
              <a:rPr lang="en-US" sz="1200"/>
              <a:t>Payne, A, &amp; Frow P (2005), “A Strategic Framework for Customer Relationship Management.” Journal of Marketing 69 (October), 167–76.</a:t>
            </a:r>
          </a:p>
          <a:p>
            <a:r>
              <a:rPr lang="en-US" sz="1200"/>
              <a:t>Rackham, N. (1995). Spin Selling. Aldershot: Gower.</a:t>
            </a:r>
          </a:p>
          <a:p>
            <a:r>
              <a:rPr lang="en-US" sz="1200"/>
              <a:t>Rapp, A., Trainor, K.J. and Agnihotri, R. (2010) Performance implications of customer linking</a:t>
            </a:r>
          </a:p>
          <a:p>
            <a:r>
              <a:rPr lang="en-US" sz="1200"/>
              <a:t>Skjott-Larsen, T., Kotazab, H. and Grieger, M. (2003) Electronic marketplaces and supply</a:t>
            </a:r>
          </a:p>
          <a:p>
            <a:r>
              <a:rPr lang="en-US" sz="1200"/>
              <a:t>Wightman, T. (2000) e-CRM: the critical dot.com discipline, Admap (April) 46–48.</a:t>
            </a:r>
          </a:p>
          <a:p>
            <a:endParaRPr lang="en-US" sz="1200"/>
          </a:p>
          <a:p>
            <a:endParaRPr lang="en-US" sz="1200"/>
          </a:p>
        </p:txBody>
      </p:sp>
    </p:spTree>
    <p:extLst>
      <p:ext uri="{BB962C8B-B14F-4D97-AF65-F5344CB8AC3E}">
        <p14:creationId xmlns:p14="http://schemas.microsoft.com/office/powerpoint/2010/main" val="15429499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90D144-317B-6502-598F-AD2239C4CECC}"/>
              </a:ext>
            </a:extLst>
          </p:cNvPr>
          <p:cNvSpPr>
            <a:spLocks noGrp="1"/>
          </p:cNvSpPr>
          <p:nvPr>
            <p:ph type="title"/>
          </p:nvPr>
        </p:nvSpPr>
        <p:spPr>
          <a:xfrm>
            <a:off x="838200" y="365125"/>
            <a:ext cx="10515600" cy="1325563"/>
          </a:xfrm>
        </p:spPr>
        <p:txBody>
          <a:bodyPr>
            <a:normAutofit/>
          </a:bodyPr>
          <a:lstStyle/>
          <a:p>
            <a:r>
              <a:rPr lang="en-US" sz="5400"/>
              <a:t>End </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88595C1-6A68-FF0D-C534-94A4AA4F147A}"/>
              </a:ext>
            </a:extLst>
          </p:cNvPr>
          <p:cNvGraphicFramePr>
            <a:graphicFrameLocks noGrp="1"/>
          </p:cNvGraphicFramePr>
          <p:nvPr>
            <p:ph idx="1"/>
            <p:extLst>
              <p:ext uri="{D42A27DB-BD31-4B8C-83A1-F6EECF244321}">
                <p14:modId xmlns:p14="http://schemas.microsoft.com/office/powerpoint/2010/main" val="3509194407"/>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20887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3150</Words>
  <Application>Microsoft Office PowerPoint</Application>
  <PresentationFormat>Widescreen</PresentationFormat>
  <Paragraphs>217</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Cambria</vt:lpstr>
      <vt:lpstr>Times New Roman</vt:lpstr>
      <vt:lpstr>Office Theme</vt:lpstr>
      <vt:lpstr>BUSINESS-TO-BUSINESS MARKETING WEEK 5 CUSTOMER RELATIONSHIP MANAGEMENT IN BUSINESS-TO-BUSINESS MARKETS </vt:lpstr>
      <vt:lpstr>Introduction</vt:lpstr>
      <vt:lpstr>Intended Learning Outcomes</vt:lpstr>
      <vt:lpstr>Definition of customer relationship management </vt:lpstr>
      <vt:lpstr>Definition of customer relationship management cont.</vt:lpstr>
      <vt:lpstr>Importance of customer relationship management </vt:lpstr>
      <vt:lpstr>Comparison between transactional and relational exchanges </vt:lpstr>
      <vt:lpstr>Buyer–Seller Relationships issues </vt:lpstr>
      <vt:lpstr>Buyer–Seller Relationships issues cont.</vt:lpstr>
      <vt:lpstr>Buyer–Seller Relationships issues cont.</vt:lpstr>
      <vt:lpstr>The roles of Personal selling in relationship building in business markets.</vt:lpstr>
      <vt:lpstr>Personal selling task  based on Guenzi (2002).</vt:lpstr>
      <vt:lpstr>Personal selling and relationship building </vt:lpstr>
      <vt:lpstr>Personal selling and relationship building cont.</vt:lpstr>
      <vt:lpstr>Drivers of Customer Relationship Management (CRM) </vt:lpstr>
      <vt:lpstr>Drivers of CRM cont.</vt:lpstr>
      <vt:lpstr>Drivers of CRM cont.</vt:lpstr>
      <vt:lpstr>Customer Relationship cycle </vt:lpstr>
      <vt:lpstr>Customer Relationship cycle cont.</vt:lpstr>
      <vt:lpstr>Customer Relationship cycle cont.</vt:lpstr>
      <vt:lpstr>Customer Relationship cycle cont.</vt:lpstr>
      <vt:lpstr>Customer Relationship cycle cont.</vt:lpstr>
      <vt:lpstr>Creating Customer relationship management strategy. </vt:lpstr>
      <vt:lpstr>Creating Customer relationship management strategy cont.</vt:lpstr>
      <vt:lpstr>Application of technology in customer relationship management </vt:lpstr>
      <vt:lpstr>Factors influencing use of ICT in customer relationship management </vt:lpstr>
      <vt:lpstr>Factors influencing use of ICT in customer relationship management cont.</vt:lpstr>
      <vt:lpstr>Key account management </vt:lpstr>
      <vt:lpstr>Key account management cont.</vt:lpstr>
      <vt:lpstr>Key account management cont.</vt:lpstr>
      <vt:lpstr>Key account management cont.</vt:lpstr>
      <vt:lpstr>Relationship outcomes  (Trust and commitment)</vt:lpstr>
      <vt:lpstr>Reference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WEEK 5 CUSTOMER RELATIONSHIP MANAGEMENT IN BUSINESS-TO-BUSINESS MARKETS </dc:title>
  <dc:creator>Dr. John N. Kamau</dc:creator>
  <cp:lastModifiedBy>Dr. John N. Kamau</cp:lastModifiedBy>
  <cp:revision>9</cp:revision>
  <dcterms:created xsi:type="dcterms:W3CDTF">2023-04-12T12:12:25Z</dcterms:created>
  <dcterms:modified xsi:type="dcterms:W3CDTF">2023-04-15T07:16:00Z</dcterms:modified>
</cp:coreProperties>
</file>