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5" r:id="rId27"/>
    <p:sldId id="281" r:id="rId28"/>
    <p:sldId id="282" r:id="rId29"/>
    <p:sldId id="283" r:id="rId30"/>
    <p:sldId id="284" r:id="rId31"/>
    <p:sldId id="286" r:id="rId32"/>
    <p:sldId id="287" r:id="rId33"/>
    <p:sldId id="288" r:id="rId34"/>
    <p:sldId id="289" r:id="rId35"/>
    <p:sldId id="290" r:id="rId36"/>
    <p:sldId id="291" r:id="rId37"/>
    <p:sldId id="292" r:id="rId38"/>
    <p:sldId id="293" r:id="rId39"/>
    <p:sldId id="294" r:id="rId40"/>
    <p:sldId id="295" r:id="rId41"/>
    <p:sldId id="296"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84" y="1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78079-4AA7-81D3-E425-4FFBEABC7D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031FD18-FBEE-1711-42A0-20829477BB4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DF1E3EC-CBF1-2FEC-4FEB-77BEE27FFDB1}"/>
              </a:ext>
            </a:extLst>
          </p:cNvPr>
          <p:cNvSpPr>
            <a:spLocks noGrp="1"/>
          </p:cNvSpPr>
          <p:nvPr>
            <p:ph type="dt" sz="half" idx="10"/>
          </p:nvPr>
        </p:nvSpPr>
        <p:spPr/>
        <p:txBody>
          <a:bodyPr/>
          <a:lstStyle/>
          <a:p>
            <a:fld id="{4AD3F024-47EE-4B28-821F-8952D594AE42}" type="datetimeFigureOut">
              <a:rPr lang="en-US" smtClean="0"/>
              <a:t>4/16/2023</a:t>
            </a:fld>
            <a:endParaRPr lang="en-US"/>
          </a:p>
        </p:txBody>
      </p:sp>
      <p:sp>
        <p:nvSpPr>
          <p:cNvPr id="5" name="Footer Placeholder 4">
            <a:extLst>
              <a:ext uri="{FF2B5EF4-FFF2-40B4-BE49-F238E27FC236}">
                <a16:creationId xmlns:a16="http://schemas.microsoft.com/office/drawing/2014/main" id="{61DCB25E-A3AF-D317-8799-F28CF7DCC5C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AE115A3-A75E-86B9-BCF7-2B80394A0F06}"/>
              </a:ext>
            </a:extLst>
          </p:cNvPr>
          <p:cNvSpPr>
            <a:spLocks noGrp="1"/>
          </p:cNvSpPr>
          <p:nvPr>
            <p:ph type="sldNum" sz="quarter" idx="12"/>
          </p:nvPr>
        </p:nvSpPr>
        <p:spPr/>
        <p:txBody>
          <a:bodyPr/>
          <a:lstStyle/>
          <a:p>
            <a:fld id="{5B4EEAC4-0CFD-47AB-B657-E3D78B7D8EF0}" type="slidenum">
              <a:rPr lang="en-US" smtClean="0"/>
              <a:t>‹#›</a:t>
            </a:fld>
            <a:endParaRPr lang="en-US"/>
          </a:p>
        </p:txBody>
      </p:sp>
    </p:spTree>
    <p:extLst>
      <p:ext uri="{BB962C8B-B14F-4D97-AF65-F5344CB8AC3E}">
        <p14:creationId xmlns:p14="http://schemas.microsoft.com/office/powerpoint/2010/main" val="1258379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52732-1F44-6BF8-E8E3-A0873DEDE7A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D505178-DA2E-7FA3-A4BF-851D0D65FF2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896368A-652B-239C-8AC7-E07D88511F4A}"/>
              </a:ext>
            </a:extLst>
          </p:cNvPr>
          <p:cNvSpPr>
            <a:spLocks noGrp="1"/>
          </p:cNvSpPr>
          <p:nvPr>
            <p:ph type="dt" sz="half" idx="10"/>
          </p:nvPr>
        </p:nvSpPr>
        <p:spPr/>
        <p:txBody>
          <a:bodyPr/>
          <a:lstStyle/>
          <a:p>
            <a:fld id="{4AD3F024-47EE-4B28-821F-8952D594AE42}" type="datetimeFigureOut">
              <a:rPr lang="en-US" smtClean="0"/>
              <a:t>4/16/2023</a:t>
            </a:fld>
            <a:endParaRPr lang="en-US"/>
          </a:p>
        </p:txBody>
      </p:sp>
      <p:sp>
        <p:nvSpPr>
          <p:cNvPr id="5" name="Footer Placeholder 4">
            <a:extLst>
              <a:ext uri="{FF2B5EF4-FFF2-40B4-BE49-F238E27FC236}">
                <a16:creationId xmlns:a16="http://schemas.microsoft.com/office/drawing/2014/main" id="{782833CC-3AEA-4D00-B3FA-79916C9FCE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C010F5-FD00-895C-706E-2A795DF3C4F2}"/>
              </a:ext>
            </a:extLst>
          </p:cNvPr>
          <p:cNvSpPr>
            <a:spLocks noGrp="1"/>
          </p:cNvSpPr>
          <p:nvPr>
            <p:ph type="sldNum" sz="quarter" idx="12"/>
          </p:nvPr>
        </p:nvSpPr>
        <p:spPr/>
        <p:txBody>
          <a:bodyPr/>
          <a:lstStyle/>
          <a:p>
            <a:fld id="{5B4EEAC4-0CFD-47AB-B657-E3D78B7D8EF0}" type="slidenum">
              <a:rPr lang="en-US" smtClean="0"/>
              <a:t>‹#›</a:t>
            </a:fld>
            <a:endParaRPr lang="en-US"/>
          </a:p>
        </p:txBody>
      </p:sp>
    </p:spTree>
    <p:extLst>
      <p:ext uri="{BB962C8B-B14F-4D97-AF65-F5344CB8AC3E}">
        <p14:creationId xmlns:p14="http://schemas.microsoft.com/office/powerpoint/2010/main" val="8608978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A4D62-F532-8CDB-5037-88D82E68180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C83BAD2-E735-3FF4-C7FE-15B091695A9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003F89E-B523-90C2-FAF3-3A17268E3738}"/>
              </a:ext>
            </a:extLst>
          </p:cNvPr>
          <p:cNvSpPr>
            <a:spLocks noGrp="1"/>
          </p:cNvSpPr>
          <p:nvPr>
            <p:ph type="dt" sz="half" idx="10"/>
          </p:nvPr>
        </p:nvSpPr>
        <p:spPr/>
        <p:txBody>
          <a:bodyPr/>
          <a:lstStyle/>
          <a:p>
            <a:fld id="{4AD3F024-47EE-4B28-821F-8952D594AE42}" type="datetimeFigureOut">
              <a:rPr lang="en-US" smtClean="0"/>
              <a:t>4/16/2023</a:t>
            </a:fld>
            <a:endParaRPr lang="en-US"/>
          </a:p>
        </p:txBody>
      </p:sp>
      <p:sp>
        <p:nvSpPr>
          <p:cNvPr id="5" name="Footer Placeholder 4">
            <a:extLst>
              <a:ext uri="{FF2B5EF4-FFF2-40B4-BE49-F238E27FC236}">
                <a16:creationId xmlns:a16="http://schemas.microsoft.com/office/drawing/2014/main" id="{5EAE2E8A-CB3C-9EBB-1D0B-4AE208C3E0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1D0412-22C4-C07F-AF7A-232C15B4332E}"/>
              </a:ext>
            </a:extLst>
          </p:cNvPr>
          <p:cNvSpPr>
            <a:spLocks noGrp="1"/>
          </p:cNvSpPr>
          <p:nvPr>
            <p:ph type="sldNum" sz="quarter" idx="12"/>
          </p:nvPr>
        </p:nvSpPr>
        <p:spPr/>
        <p:txBody>
          <a:bodyPr/>
          <a:lstStyle/>
          <a:p>
            <a:fld id="{5B4EEAC4-0CFD-47AB-B657-E3D78B7D8EF0}" type="slidenum">
              <a:rPr lang="en-US" smtClean="0"/>
              <a:t>‹#›</a:t>
            </a:fld>
            <a:endParaRPr lang="en-US"/>
          </a:p>
        </p:txBody>
      </p:sp>
    </p:spTree>
    <p:extLst>
      <p:ext uri="{BB962C8B-B14F-4D97-AF65-F5344CB8AC3E}">
        <p14:creationId xmlns:p14="http://schemas.microsoft.com/office/powerpoint/2010/main" val="20457922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69AF82-062E-1E4D-3B57-61F9B665FC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BBFB975-E246-AC3D-42D5-D453E2FDB04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074079D-0BDB-DC7E-659A-A1AB0D39C46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AA507CF-9559-84F4-7085-7F963DF1E1EC}"/>
              </a:ext>
            </a:extLst>
          </p:cNvPr>
          <p:cNvSpPr>
            <a:spLocks noGrp="1"/>
          </p:cNvSpPr>
          <p:nvPr>
            <p:ph type="dt" sz="half" idx="10"/>
          </p:nvPr>
        </p:nvSpPr>
        <p:spPr/>
        <p:txBody>
          <a:bodyPr/>
          <a:lstStyle/>
          <a:p>
            <a:fld id="{4AD3F024-47EE-4B28-821F-8952D594AE42}" type="datetimeFigureOut">
              <a:rPr lang="en-US" smtClean="0"/>
              <a:t>4/16/2023</a:t>
            </a:fld>
            <a:endParaRPr lang="en-US"/>
          </a:p>
        </p:txBody>
      </p:sp>
      <p:sp>
        <p:nvSpPr>
          <p:cNvPr id="6" name="Footer Placeholder 5">
            <a:extLst>
              <a:ext uri="{FF2B5EF4-FFF2-40B4-BE49-F238E27FC236}">
                <a16:creationId xmlns:a16="http://schemas.microsoft.com/office/drawing/2014/main" id="{901A4908-E90A-DB4B-9D8E-DF60BEF412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BEF0B3A-4B95-9316-CDA4-D03E5EC0DD6F}"/>
              </a:ext>
            </a:extLst>
          </p:cNvPr>
          <p:cNvSpPr>
            <a:spLocks noGrp="1"/>
          </p:cNvSpPr>
          <p:nvPr>
            <p:ph type="sldNum" sz="quarter" idx="12"/>
          </p:nvPr>
        </p:nvSpPr>
        <p:spPr/>
        <p:txBody>
          <a:bodyPr/>
          <a:lstStyle/>
          <a:p>
            <a:fld id="{5B4EEAC4-0CFD-47AB-B657-E3D78B7D8EF0}" type="slidenum">
              <a:rPr lang="en-US" smtClean="0"/>
              <a:t>‹#›</a:t>
            </a:fld>
            <a:endParaRPr lang="en-US"/>
          </a:p>
        </p:txBody>
      </p:sp>
    </p:spTree>
    <p:extLst>
      <p:ext uri="{BB962C8B-B14F-4D97-AF65-F5344CB8AC3E}">
        <p14:creationId xmlns:p14="http://schemas.microsoft.com/office/powerpoint/2010/main" val="29564442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BFE84-D92A-9CE7-8244-12688EAF6B9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9FF5536-797F-DAEF-127D-96E20682174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D91FD10-FCAF-DD28-58D4-BDEF52022EB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F97B8D8-1C01-981E-2A31-4DC84AAF755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FDB2F5D-879D-7B6C-4427-EE6CADA597B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DA4AEFE-F7BC-9175-6CD7-435EDCFF3D0A}"/>
              </a:ext>
            </a:extLst>
          </p:cNvPr>
          <p:cNvSpPr>
            <a:spLocks noGrp="1"/>
          </p:cNvSpPr>
          <p:nvPr>
            <p:ph type="dt" sz="half" idx="10"/>
          </p:nvPr>
        </p:nvSpPr>
        <p:spPr/>
        <p:txBody>
          <a:bodyPr/>
          <a:lstStyle/>
          <a:p>
            <a:fld id="{4AD3F024-47EE-4B28-821F-8952D594AE42}" type="datetimeFigureOut">
              <a:rPr lang="en-US" smtClean="0"/>
              <a:t>4/16/2023</a:t>
            </a:fld>
            <a:endParaRPr lang="en-US"/>
          </a:p>
        </p:txBody>
      </p:sp>
      <p:sp>
        <p:nvSpPr>
          <p:cNvPr id="8" name="Footer Placeholder 7">
            <a:extLst>
              <a:ext uri="{FF2B5EF4-FFF2-40B4-BE49-F238E27FC236}">
                <a16:creationId xmlns:a16="http://schemas.microsoft.com/office/drawing/2014/main" id="{A89ED9F0-8240-54FA-1265-1044AD6105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F35A41B-F921-7D3A-D286-FDB15318FCDD}"/>
              </a:ext>
            </a:extLst>
          </p:cNvPr>
          <p:cNvSpPr>
            <a:spLocks noGrp="1"/>
          </p:cNvSpPr>
          <p:nvPr>
            <p:ph type="sldNum" sz="quarter" idx="12"/>
          </p:nvPr>
        </p:nvSpPr>
        <p:spPr/>
        <p:txBody>
          <a:bodyPr/>
          <a:lstStyle/>
          <a:p>
            <a:fld id="{5B4EEAC4-0CFD-47AB-B657-E3D78B7D8EF0}" type="slidenum">
              <a:rPr lang="en-US" smtClean="0"/>
              <a:t>‹#›</a:t>
            </a:fld>
            <a:endParaRPr lang="en-US"/>
          </a:p>
        </p:txBody>
      </p:sp>
    </p:spTree>
    <p:extLst>
      <p:ext uri="{BB962C8B-B14F-4D97-AF65-F5344CB8AC3E}">
        <p14:creationId xmlns:p14="http://schemas.microsoft.com/office/powerpoint/2010/main" val="37729202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D06180-847F-2686-FECF-ED576FCA0B6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E275CBF-6C74-8B28-5C39-71DECC3F54C9}"/>
              </a:ext>
            </a:extLst>
          </p:cNvPr>
          <p:cNvSpPr>
            <a:spLocks noGrp="1"/>
          </p:cNvSpPr>
          <p:nvPr>
            <p:ph type="dt" sz="half" idx="10"/>
          </p:nvPr>
        </p:nvSpPr>
        <p:spPr/>
        <p:txBody>
          <a:bodyPr/>
          <a:lstStyle/>
          <a:p>
            <a:fld id="{4AD3F024-47EE-4B28-821F-8952D594AE42}" type="datetimeFigureOut">
              <a:rPr lang="en-US" smtClean="0"/>
              <a:t>4/16/2023</a:t>
            </a:fld>
            <a:endParaRPr lang="en-US"/>
          </a:p>
        </p:txBody>
      </p:sp>
      <p:sp>
        <p:nvSpPr>
          <p:cNvPr id="4" name="Footer Placeholder 3">
            <a:extLst>
              <a:ext uri="{FF2B5EF4-FFF2-40B4-BE49-F238E27FC236}">
                <a16:creationId xmlns:a16="http://schemas.microsoft.com/office/drawing/2014/main" id="{D5B07230-9DC1-587C-92A3-A892C7AA177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981A9B8-A43B-CF79-71A1-62076389B08C}"/>
              </a:ext>
            </a:extLst>
          </p:cNvPr>
          <p:cNvSpPr>
            <a:spLocks noGrp="1"/>
          </p:cNvSpPr>
          <p:nvPr>
            <p:ph type="sldNum" sz="quarter" idx="12"/>
          </p:nvPr>
        </p:nvSpPr>
        <p:spPr/>
        <p:txBody>
          <a:bodyPr/>
          <a:lstStyle/>
          <a:p>
            <a:fld id="{5B4EEAC4-0CFD-47AB-B657-E3D78B7D8EF0}" type="slidenum">
              <a:rPr lang="en-US" smtClean="0"/>
              <a:t>‹#›</a:t>
            </a:fld>
            <a:endParaRPr lang="en-US"/>
          </a:p>
        </p:txBody>
      </p:sp>
    </p:spTree>
    <p:extLst>
      <p:ext uri="{BB962C8B-B14F-4D97-AF65-F5344CB8AC3E}">
        <p14:creationId xmlns:p14="http://schemas.microsoft.com/office/powerpoint/2010/main" val="10741442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FDB76CC-8D33-7C52-AA9C-FCA673CBF655}"/>
              </a:ext>
            </a:extLst>
          </p:cNvPr>
          <p:cNvSpPr>
            <a:spLocks noGrp="1"/>
          </p:cNvSpPr>
          <p:nvPr>
            <p:ph type="dt" sz="half" idx="10"/>
          </p:nvPr>
        </p:nvSpPr>
        <p:spPr/>
        <p:txBody>
          <a:bodyPr/>
          <a:lstStyle/>
          <a:p>
            <a:fld id="{4AD3F024-47EE-4B28-821F-8952D594AE42}" type="datetimeFigureOut">
              <a:rPr lang="en-US" smtClean="0"/>
              <a:t>4/16/2023</a:t>
            </a:fld>
            <a:endParaRPr lang="en-US"/>
          </a:p>
        </p:txBody>
      </p:sp>
      <p:sp>
        <p:nvSpPr>
          <p:cNvPr id="3" name="Footer Placeholder 2">
            <a:extLst>
              <a:ext uri="{FF2B5EF4-FFF2-40B4-BE49-F238E27FC236}">
                <a16:creationId xmlns:a16="http://schemas.microsoft.com/office/drawing/2014/main" id="{71BEF851-F32A-D1C4-7CC9-281BC6CD3F0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0B80BAA-2B95-3997-1FB7-88C55D455CBD}"/>
              </a:ext>
            </a:extLst>
          </p:cNvPr>
          <p:cNvSpPr>
            <a:spLocks noGrp="1"/>
          </p:cNvSpPr>
          <p:nvPr>
            <p:ph type="sldNum" sz="quarter" idx="12"/>
          </p:nvPr>
        </p:nvSpPr>
        <p:spPr/>
        <p:txBody>
          <a:bodyPr/>
          <a:lstStyle/>
          <a:p>
            <a:fld id="{5B4EEAC4-0CFD-47AB-B657-E3D78B7D8EF0}" type="slidenum">
              <a:rPr lang="en-US" smtClean="0"/>
              <a:t>‹#›</a:t>
            </a:fld>
            <a:endParaRPr lang="en-US"/>
          </a:p>
        </p:txBody>
      </p:sp>
    </p:spTree>
    <p:extLst>
      <p:ext uri="{BB962C8B-B14F-4D97-AF65-F5344CB8AC3E}">
        <p14:creationId xmlns:p14="http://schemas.microsoft.com/office/powerpoint/2010/main" val="2999904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B061EB-6C28-482C-2482-3DD4C9C1E9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272FF8C-2A9D-B28B-806A-A8167F3D8AA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0D5F7C9-4EB3-9837-176B-F9D017FFA4B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8E36BB4-3F91-A3A8-98BB-E0FC745383F7}"/>
              </a:ext>
            </a:extLst>
          </p:cNvPr>
          <p:cNvSpPr>
            <a:spLocks noGrp="1"/>
          </p:cNvSpPr>
          <p:nvPr>
            <p:ph type="dt" sz="half" idx="10"/>
          </p:nvPr>
        </p:nvSpPr>
        <p:spPr/>
        <p:txBody>
          <a:bodyPr/>
          <a:lstStyle/>
          <a:p>
            <a:fld id="{4AD3F024-47EE-4B28-821F-8952D594AE42}" type="datetimeFigureOut">
              <a:rPr lang="en-US" smtClean="0"/>
              <a:t>4/16/2023</a:t>
            </a:fld>
            <a:endParaRPr lang="en-US"/>
          </a:p>
        </p:txBody>
      </p:sp>
      <p:sp>
        <p:nvSpPr>
          <p:cNvPr id="6" name="Footer Placeholder 5">
            <a:extLst>
              <a:ext uri="{FF2B5EF4-FFF2-40B4-BE49-F238E27FC236}">
                <a16:creationId xmlns:a16="http://schemas.microsoft.com/office/drawing/2014/main" id="{E958A34A-DF9B-7CE6-2346-D43A40E6EBB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0E3E38-E326-955E-A30D-C46AC24C0135}"/>
              </a:ext>
            </a:extLst>
          </p:cNvPr>
          <p:cNvSpPr>
            <a:spLocks noGrp="1"/>
          </p:cNvSpPr>
          <p:nvPr>
            <p:ph type="sldNum" sz="quarter" idx="12"/>
          </p:nvPr>
        </p:nvSpPr>
        <p:spPr/>
        <p:txBody>
          <a:bodyPr/>
          <a:lstStyle/>
          <a:p>
            <a:fld id="{5B4EEAC4-0CFD-47AB-B657-E3D78B7D8EF0}" type="slidenum">
              <a:rPr lang="en-US" smtClean="0"/>
              <a:t>‹#›</a:t>
            </a:fld>
            <a:endParaRPr lang="en-US"/>
          </a:p>
        </p:txBody>
      </p:sp>
    </p:spTree>
    <p:extLst>
      <p:ext uri="{BB962C8B-B14F-4D97-AF65-F5344CB8AC3E}">
        <p14:creationId xmlns:p14="http://schemas.microsoft.com/office/powerpoint/2010/main" val="7275077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E90F8-0339-31B6-3501-E244AF1EBC8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D5AD576-4A02-3395-1104-12094310D0C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0BE2C41-2C12-4D85-876C-C8FB35C2B7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4DD4EF2-CB52-1896-08F1-DDD39FDD8B4D}"/>
              </a:ext>
            </a:extLst>
          </p:cNvPr>
          <p:cNvSpPr>
            <a:spLocks noGrp="1"/>
          </p:cNvSpPr>
          <p:nvPr>
            <p:ph type="dt" sz="half" idx="10"/>
          </p:nvPr>
        </p:nvSpPr>
        <p:spPr/>
        <p:txBody>
          <a:bodyPr/>
          <a:lstStyle/>
          <a:p>
            <a:fld id="{4AD3F024-47EE-4B28-821F-8952D594AE42}" type="datetimeFigureOut">
              <a:rPr lang="en-US" smtClean="0"/>
              <a:t>4/16/2023</a:t>
            </a:fld>
            <a:endParaRPr lang="en-US"/>
          </a:p>
        </p:txBody>
      </p:sp>
      <p:sp>
        <p:nvSpPr>
          <p:cNvPr id="6" name="Footer Placeholder 5">
            <a:extLst>
              <a:ext uri="{FF2B5EF4-FFF2-40B4-BE49-F238E27FC236}">
                <a16:creationId xmlns:a16="http://schemas.microsoft.com/office/drawing/2014/main" id="{8229D7D8-B123-1C0C-BE08-E75519901B4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A4C0EC1-3352-4CF8-A248-B5D41B9662A6}"/>
              </a:ext>
            </a:extLst>
          </p:cNvPr>
          <p:cNvSpPr>
            <a:spLocks noGrp="1"/>
          </p:cNvSpPr>
          <p:nvPr>
            <p:ph type="sldNum" sz="quarter" idx="12"/>
          </p:nvPr>
        </p:nvSpPr>
        <p:spPr/>
        <p:txBody>
          <a:bodyPr/>
          <a:lstStyle/>
          <a:p>
            <a:fld id="{5B4EEAC4-0CFD-47AB-B657-E3D78B7D8EF0}" type="slidenum">
              <a:rPr lang="en-US" smtClean="0"/>
              <a:t>‹#›</a:t>
            </a:fld>
            <a:endParaRPr lang="en-US"/>
          </a:p>
        </p:txBody>
      </p:sp>
    </p:spTree>
    <p:extLst>
      <p:ext uri="{BB962C8B-B14F-4D97-AF65-F5344CB8AC3E}">
        <p14:creationId xmlns:p14="http://schemas.microsoft.com/office/powerpoint/2010/main" val="38295385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3C91FE-8DF5-9A76-DFF7-16D0FA2D82B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720E7D1-AAC7-9F75-CF5F-84A591360A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CBD8EF-F159-5B40-C99A-350F43AED334}"/>
              </a:ext>
            </a:extLst>
          </p:cNvPr>
          <p:cNvSpPr>
            <a:spLocks noGrp="1"/>
          </p:cNvSpPr>
          <p:nvPr>
            <p:ph type="dt" sz="half" idx="10"/>
          </p:nvPr>
        </p:nvSpPr>
        <p:spPr/>
        <p:txBody>
          <a:bodyPr/>
          <a:lstStyle/>
          <a:p>
            <a:fld id="{4AD3F024-47EE-4B28-821F-8952D594AE42}" type="datetimeFigureOut">
              <a:rPr lang="en-US" smtClean="0"/>
              <a:t>4/16/2023</a:t>
            </a:fld>
            <a:endParaRPr lang="en-US"/>
          </a:p>
        </p:txBody>
      </p:sp>
      <p:sp>
        <p:nvSpPr>
          <p:cNvPr id="5" name="Footer Placeholder 4">
            <a:extLst>
              <a:ext uri="{FF2B5EF4-FFF2-40B4-BE49-F238E27FC236}">
                <a16:creationId xmlns:a16="http://schemas.microsoft.com/office/drawing/2014/main" id="{EDE99267-8C23-5F4F-9BF0-A9706244CB1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6CF13E0-F96D-555B-C6C4-E835F6274E90}"/>
              </a:ext>
            </a:extLst>
          </p:cNvPr>
          <p:cNvSpPr>
            <a:spLocks noGrp="1"/>
          </p:cNvSpPr>
          <p:nvPr>
            <p:ph type="sldNum" sz="quarter" idx="12"/>
          </p:nvPr>
        </p:nvSpPr>
        <p:spPr/>
        <p:txBody>
          <a:bodyPr/>
          <a:lstStyle/>
          <a:p>
            <a:fld id="{5B4EEAC4-0CFD-47AB-B657-E3D78B7D8EF0}" type="slidenum">
              <a:rPr lang="en-US" smtClean="0"/>
              <a:t>‹#›</a:t>
            </a:fld>
            <a:endParaRPr lang="en-US"/>
          </a:p>
        </p:txBody>
      </p:sp>
    </p:spTree>
    <p:extLst>
      <p:ext uri="{BB962C8B-B14F-4D97-AF65-F5344CB8AC3E}">
        <p14:creationId xmlns:p14="http://schemas.microsoft.com/office/powerpoint/2010/main" val="33359321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2CF98F-5959-308A-7275-38C5345C5260}"/>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7993A69-2325-E786-92D3-33992988DEB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71749AB-936A-9400-B583-BFABC7936BC4}"/>
              </a:ext>
            </a:extLst>
          </p:cNvPr>
          <p:cNvSpPr>
            <a:spLocks noGrp="1"/>
          </p:cNvSpPr>
          <p:nvPr>
            <p:ph type="dt" sz="half" idx="10"/>
          </p:nvPr>
        </p:nvSpPr>
        <p:spPr/>
        <p:txBody>
          <a:bodyPr/>
          <a:lstStyle/>
          <a:p>
            <a:fld id="{4AD3F024-47EE-4B28-821F-8952D594AE42}" type="datetimeFigureOut">
              <a:rPr lang="en-US" smtClean="0"/>
              <a:t>4/16/2023</a:t>
            </a:fld>
            <a:endParaRPr lang="en-US"/>
          </a:p>
        </p:txBody>
      </p:sp>
      <p:sp>
        <p:nvSpPr>
          <p:cNvPr id="5" name="Footer Placeholder 4">
            <a:extLst>
              <a:ext uri="{FF2B5EF4-FFF2-40B4-BE49-F238E27FC236}">
                <a16:creationId xmlns:a16="http://schemas.microsoft.com/office/drawing/2014/main" id="{2C8B0B58-4BBD-8B2C-1412-AE6B21A276F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EEA18F7-EFBF-A804-4115-4489CB284C1F}"/>
              </a:ext>
            </a:extLst>
          </p:cNvPr>
          <p:cNvSpPr>
            <a:spLocks noGrp="1"/>
          </p:cNvSpPr>
          <p:nvPr>
            <p:ph type="sldNum" sz="quarter" idx="12"/>
          </p:nvPr>
        </p:nvSpPr>
        <p:spPr/>
        <p:txBody>
          <a:bodyPr/>
          <a:lstStyle/>
          <a:p>
            <a:fld id="{5B4EEAC4-0CFD-47AB-B657-E3D78B7D8EF0}" type="slidenum">
              <a:rPr lang="en-US" smtClean="0"/>
              <a:t>‹#›</a:t>
            </a:fld>
            <a:endParaRPr lang="en-US"/>
          </a:p>
        </p:txBody>
      </p:sp>
    </p:spTree>
    <p:extLst>
      <p:ext uri="{BB962C8B-B14F-4D97-AF65-F5344CB8AC3E}">
        <p14:creationId xmlns:p14="http://schemas.microsoft.com/office/powerpoint/2010/main" val="3191641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3686F7E-9557-9E97-D9C4-AD53A7F748E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E204FD3-0BC6-7765-F965-3802CD82E9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9FF4C0C-6726-35D4-A215-772EDE8591C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D3F024-47EE-4B28-821F-8952D594AE42}" type="datetimeFigureOut">
              <a:rPr lang="en-US" smtClean="0"/>
              <a:t>4/16/2023</a:t>
            </a:fld>
            <a:endParaRPr lang="en-US"/>
          </a:p>
        </p:txBody>
      </p:sp>
      <p:sp>
        <p:nvSpPr>
          <p:cNvPr id="5" name="Footer Placeholder 4">
            <a:extLst>
              <a:ext uri="{FF2B5EF4-FFF2-40B4-BE49-F238E27FC236}">
                <a16:creationId xmlns:a16="http://schemas.microsoft.com/office/drawing/2014/main" id="{89470FC2-FCA3-8E28-D20D-F8775EE40E7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264D5E7-4EF7-3E37-6838-751AD898E49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4EEAC4-0CFD-47AB-B657-E3D78B7D8EF0}" type="slidenum">
              <a:rPr lang="en-US" smtClean="0"/>
              <a:t>‹#›</a:t>
            </a:fld>
            <a:endParaRPr lang="en-US"/>
          </a:p>
        </p:txBody>
      </p:sp>
    </p:spTree>
    <p:extLst>
      <p:ext uri="{BB962C8B-B14F-4D97-AF65-F5344CB8AC3E}">
        <p14:creationId xmlns:p14="http://schemas.microsoft.com/office/powerpoint/2010/main" val="13909364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F6716E2E-085B-09C4-1866-312E826F049F}"/>
              </a:ext>
            </a:extLst>
          </p:cNvPr>
          <p:cNvPicPr>
            <a:picLocks noChangeAspect="1"/>
          </p:cNvPicPr>
          <p:nvPr/>
        </p:nvPicPr>
        <p:blipFill rotWithShape="1">
          <a:blip r:embed="rId2">
            <a:alphaModFix amt="50000"/>
          </a:blip>
          <a:srcRect t="7443" b="2195"/>
          <a:stretch/>
        </p:blipFill>
        <p:spPr>
          <a:xfrm>
            <a:off x="20" y="1"/>
            <a:ext cx="12191980" cy="6857999"/>
          </a:xfrm>
          <a:prstGeom prst="rect">
            <a:avLst/>
          </a:prstGeom>
        </p:spPr>
      </p:pic>
      <p:sp>
        <p:nvSpPr>
          <p:cNvPr id="2" name="Title 1">
            <a:extLst>
              <a:ext uri="{FF2B5EF4-FFF2-40B4-BE49-F238E27FC236}">
                <a16:creationId xmlns:a16="http://schemas.microsoft.com/office/drawing/2014/main" id="{F7A31E32-EC77-ABCF-3868-F95A58C27C90}"/>
              </a:ext>
            </a:extLst>
          </p:cNvPr>
          <p:cNvSpPr>
            <a:spLocks noGrp="1"/>
          </p:cNvSpPr>
          <p:nvPr>
            <p:ph type="ctrTitle"/>
          </p:nvPr>
        </p:nvSpPr>
        <p:spPr>
          <a:xfrm>
            <a:off x="1524000" y="1122362"/>
            <a:ext cx="9144000" cy="2900518"/>
          </a:xfrm>
        </p:spPr>
        <p:txBody>
          <a:bodyPr>
            <a:normAutofit/>
          </a:bodyPr>
          <a:lstStyle/>
          <a:p>
            <a:pPr marL="0" marR="0">
              <a:spcBef>
                <a:spcPts val="200"/>
              </a:spcBef>
              <a:spcAft>
                <a:spcPts val="0"/>
              </a:spcAft>
            </a:pPr>
            <a:r>
              <a:rPr lang="en-US" sz="3800">
                <a:solidFill>
                  <a:srgbClr val="FFFFFF"/>
                </a:solidFill>
              </a:rPr>
              <a:t>BUSINESS-TO-BUSINESS MARKETING</a:t>
            </a:r>
            <a:br>
              <a:rPr lang="en-US" sz="3800">
                <a:solidFill>
                  <a:srgbClr val="FFFFFF"/>
                </a:solidFill>
              </a:rPr>
            </a:br>
            <a:r>
              <a:rPr lang="en-US" sz="3800" b="1" kern="100">
                <a:solidFill>
                  <a:srgbClr val="FFFFFF"/>
                </a:solidFill>
                <a:effectLst/>
                <a:latin typeface="Cambria" panose="02040503050406030204" pitchFamily="18" charset="0"/>
                <a:ea typeface="SimSun" panose="02010600030101010101" pitchFamily="2" charset="-122"/>
                <a:cs typeface="Times New Roman" panose="02020603050405020304" pitchFamily="18" charset="0"/>
              </a:rPr>
              <a:t>WEEK 6</a:t>
            </a:r>
            <a:br>
              <a:rPr lang="en-US" sz="3800" b="1" kern="100">
                <a:solidFill>
                  <a:srgbClr val="FFFFFF"/>
                </a:solidFill>
                <a:effectLst/>
                <a:latin typeface="Cambria" panose="02040503050406030204" pitchFamily="18" charset="0"/>
                <a:ea typeface="SimSun" panose="02010600030101010101" pitchFamily="2" charset="-122"/>
                <a:cs typeface="Times New Roman" panose="02020603050405020304" pitchFamily="18" charset="0"/>
              </a:rPr>
            </a:br>
            <a:r>
              <a:rPr lang="en-US" sz="3800" b="1" kern="100">
                <a:solidFill>
                  <a:srgbClr val="FFFFFF"/>
                </a:solidFill>
                <a:effectLst/>
                <a:latin typeface="Cambria" panose="02040503050406030204" pitchFamily="18" charset="0"/>
                <a:ea typeface="SimSun" panose="02010600030101010101" pitchFamily="2" charset="-122"/>
                <a:cs typeface="Times New Roman" panose="02020603050405020304" pitchFamily="18" charset="0"/>
              </a:rPr>
              <a:t>PRODUCT STRATEGY IN BUSINESS MARKETS</a:t>
            </a:r>
            <a:br>
              <a:rPr lang="en-US" sz="3800" kern="100">
                <a:solidFill>
                  <a:srgbClr val="FFFFFF"/>
                </a:solidFill>
                <a:effectLst/>
                <a:latin typeface="Calibri" panose="020F0502020204030204" pitchFamily="34" charset="0"/>
                <a:ea typeface="SimSun" panose="02010600030101010101" pitchFamily="2" charset="-122"/>
                <a:cs typeface="Times New Roman" panose="02020603050405020304" pitchFamily="18" charset="0"/>
              </a:rPr>
            </a:br>
            <a:endParaRPr lang="en-US" sz="3800">
              <a:solidFill>
                <a:srgbClr val="FFFFFF"/>
              </a:solidFill>
            </a:endParaRPr>
          </a:p>
        </p:txBody>
      </p:sp>
      <p:sp>
        <p:nvSpPr>
          <p:cNvPr id="3" name="Subtitle 2">
            <a:extLst>
              <a:ext uri="{FF2B5EF4-FFF2-40B4-BE49-F238E27FC236}">
                <a16:creationId xmlns:a16="http://schemas.microsoft.com/office/drawing/2014/main" id="{41F89C3C-CA76-9A9F-3C91-A77EF1975272}"/>
              </a:ext>
            </a:extLst>
          </p:cNvPr>
          <p:cNvSpPr>
            <a:spLocks noGrp="1"/>
          </p:cNvSpPr>
          <p:nvPr>
            <p:ph type="subTitle" idx="1"/>
          </p:nvPr>
        </p:nvSpPr>
        <p:spPr>
          <a:xfrm>
            <a:off x="1524000" y="4159404"/>
            <a:ext cx="9144000" cy="1098395"/>
          </a:xfrm>
        </p:spPr>
        <p:txBody>
          <a:bodyPr>
            <a:normAutofit/>
          </a:bodyPr>
          <a:lstStyle/>
          <a:p>
            <a:r>
              <a:rPr lang="en-US">
                <a:solidFill>
                  <a:srgbClr val="FFFFFF"/>
                </a:solidFill>
              </a:rPr>
              <a:t>Dr John Kamau</a:t>
            </a:r>
          </a:p>
          <a:p>
            <a:r>
              <a:rPr lang="en-US">
                <a:solidFill>
                  <a:srgbClr val="FFFFFF"/>
                </a:solidFill>
              </a:rPr>
              <a:t>Spring 2023</a:t>
            </a:r>
          </a:p>
        </p:txBody>
      </p:sp>
    </p:spTree>
    <p:extLst>
      <p:ext uri="{BB962C8B-B14F-4D97-AF65-F5344CB8AC3E}">
        <p14:creationId xmlns:p14="http://schemas.microsoft.com/office/powerpoint/2010/main" val="728687266"/>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DFBFFFBF-B272-671B-7470-11DDF6F0D061}"/>
              </a:ext>
            </a:extLst>
          </p:cNvPr>
          <p:cNvSpPr>
            <a:spLocks noGrp="1"/>
          </p:cNvSpPr>
          <p:nvPr>
            <p:ph type="title"/>
          </p:nvPr>
        </p:nvSpPr>
        <p:spPr>
          <a:xfrm>
            <a:off x="838200" y="669925"/>
            <a:ext cx="4508946" cy="1325563"/>
          </a:xfrm>
        </p:spPr>
        <p:txBody>
          <a:bodyPr anchor="b">
            <a:normAutofit/>
          </a:bodyPr>
          <a:lstStyle/>
          <a:p>
            <a:pPr algn="r"/>
            <a:r>
              <a:rPr lang="en-US">
                <a:solidFill>
                  <a:schemeClr val="bg1"/>
                </a:solidFill>
              </a:rPr>
              <a:t>Introduction</a:t>
            </a:r>
          </a:p>
        </p:txBody>
      </p:sp>
      <p:cxnSp>
        <p:nvCxnSpPr>
          <p:cNvPr id="10" name="Straight Connector 9">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6210" y="2026340"/>
            <a:ext cx="5220936"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7F2FC0A-338C-8C71-CD77-0CBFFB9ABA3A}"/>
              </a:ext>
            </a:extLst>
          </p:cNvPr>
          <p:cNvSpPr>
            <a:spLocks noGrp="1"/>
          </p:cNvSpPr>
          <p:nvPr>
            <p:ph idx="1"/>
          </p:nvPr>
        </p:nvSpPr>
        <p:spPr>
          <a:xfrm>
            <a:off x="1392667" y="2398957"/>
            <a:ext cx="9406666" cy="3526144"/>
          </a:xfrm>
        </p:spPr>
        <p:txBody>
          <a:bodyPr>
            <a:normAutofit/>
          </a:bodyPr>
          <a:lstStyle/>
          <a:p>
            <a:r>
              <a:rPr lang="en-US" sz="2000">
                <a:solidFill>
                  <a:schemeClr val="bg1"/>
                </a:solidFill>
              </a:rPr>
              <a:t>Welcome to week six lecture! </a:t>
            </a:r>
          </a:p>
          <a:p>
            <a:r>
              <a:rPr lang="en-US" sz="2000">
                <a:solidFill>
                  <a:schemeClr val="bg1"/>
                </a:solidFill>
              </a:rPr>
              <a:t>It is my joy to have you in this class! </a:t>
            </a:r>
          </a:p>
          <a:p>
            <a:r>
              <a:rPr lang="en-US" sz="2000">
                <a:solidFill>
                  <a:schemeClr val="bg1"/>
                </a:solidFill>
              </a:rPr>
              <a:t>We are now halfway through the course. </a:t>
            </a:r>
          </a:p>
          <a:p>
            <a:r>
              <a:rPr lang="en-US" sz="2000">
                <a:solidFill>
                  <a:schemeClr val="bg1"/>
                </a:solidFill>
              </a:rPr>
              <a:t>Congratulations for making it so far! </a:t>
            </a:r>
          </a:p>
          <a:p>
            <a:r>
              <a:rPr lang="en-US" sz="2000">
                <a:solidFill>
                  <a:schemeClr val="bg1"/>
                </a:solidFill>
              </a:rPr>
              <a:t>In the next four lessons we want to delve into the application of four Ps of marketing in business. </a:t>
            </a:r>
          </a:p>
          <a:p>
            <a:r>
              <a:rPr lang="en-US" sz="2000">
                <a:solidFill>
                  <a:schemeClr val="bg1"/>
                </a:solidFill>
              </a:rPr>
              <a:t>In this lesson we will examine product strategy as developed in business markets </a:t>
            </a:r>
          </a:p>
          <a:p>
            <a:endParaRPr lang="en-US" sz="2000">
              <a:solidFill>
                <a:schemeClr val="bg1"/>
              </a:solidFill>
            </a:endParaRPr>
          </a:p>
        </p:txBody>
      </p:sp>
      <p:sp>
        <p:nvSpPr>
          <p:cNvPr id="12" name="Rectangle 11">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758809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3C2E403E-5CBA-49C7-93E0-45080C0862A4}"/>
              </a:ext>
            </a:extLst>
          </p:cNvPr>
          <p:cNvSpPr>
            <a:spLocks noGrp="1"/>
          </p:cNvSpPr>
          <p:nvPr>
            <p:ph type="title"/>
          </p:nvPr>
        </p:nvSpPr>
        <p:spPr>
          <a:xfrm>
            <a:off x="922635" y="1250575"/>
            <a:ext cx="4604274" cy="4163210"/>
          </a:xfrm>
        </p:spPr>
        <p:txBody>
          <a:bodyPr anchor="ctr">
            <a:normAutofit/>
          </a:bodyPr>
          <a:lstStyle/>
          <a:p>
            <a:r>
              <a:rPr lang="en-US" sz="8000">
                <a:solidFill>
                  <a:schemeClr val="bg1"/>
                </a:solidFill>
              </a:rPr>
              <a:t>Intended Learning Outcomes</a:t>
            </a:r>
          </a:p>
        </p:txBody>
      </p:sp>
      <p:sp>
        <p:nvSpPr>
          <p:cNvPr id="10" name="Rectangle 9">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4044D63-5A23-4ED4-C890-8E184D7C72D3}"/>
              </a:ext>
            </a:extLst>
          </p:cNvPr>
          <p:cNvSpPr>
            <a:spLocks noGrp="1"/>
          </p:cNvSpPr>
          <p:nvPr>
            <p:ph idx="1"/>
          </p:nvPr>
        </p:nvSpPr>
        <p:spPr>
          <a:xfrm>
            <a:off x="6293224" y="860612"/>
            <a:ext cx="4797909" cy="5023821"/>
          </a:xfrm>
        </p:spPr>
        <p:txBody>
          <a:bodyPr anchor="ctr">
            <a:normAutofit/>
          </a:bodyPr>
          <a:lstStyle/>
          <a:p>
            <a:r>
              <a:rPr lang="en-US" sz="2000">
                <a:solidFill>
                  <a:schemeClr val="bg1"/>
                </a:solidFill>
              </a:rPr>
              <a:t>At the end of this lecture, you will be able to:</a:t>
            </a:r>
          </a:p>
          <a:p>
            <a:pPr marL="514350" indent="-514350">
              <a:buFont typeface="+mj-lt"/>
              <a:buAutoNum type="arabicPeriod"/>
            </a:pPr>
            <a:r>
              <a:rPr lang="en-US" sz="2000">
                <a:solidFill>
                  <a:schemeClr val="bg1"/>
                </a:solidFill>
              </a:rPr>
              <a:t>Define and classify business markets products.</a:t>
            </a:r>
          </a:p>
          <a:p>
            <a:pPr marL="514350" indent="-514350">
              <a:buFont typeface="+mj-lt"/>
              <a:buAutoNum type="arabicPeriod"/>
            </a:pPr>
            <a:r>
              <a:rPr lang="en-US" sz="2000">
                <a:solidFill>
                  <a:schemeClr val="bg1"/>
                </a:solidFill>
              </a:rPr>
              <a:t>Describe business products strategy.</a:t>
            </a:r>
          </a:p>
          <a:p>
            <a:pPr marL="514350" indent="-514350">
              <a:buFont typeface="+mj-lt"/>
              <a:buAutoNum type="arabicPeriod"/>
            </a:pPr>
            <a:r>
              <a:rPr lang="en-US" sz="2000">
                <a:solidFill>
                  <a:schemeClr val="bg1"/>
                </a:solidFill>
              </a:rPr>
              <a:t>Discuss new product development process. </a:t>
            </a:r>
          </a:p>
          <a:p>
            <a:pPr marL="514350" indent="-514350">
              <a:buFont typeface="+mj-lt"/>
              <a:buAutoNum type="arabicPeriod"/>
            </a:pPr>
            <a:r>
              <a:rPr lang="en-US" sz="2000">
                <a:solidFill>
                  <a:schemeClr val="bg1"/>
                </a:solidFill>
              </a:rPr>
              <a:t>Examine the product lifecycle in business markets context</a:t>
            </a:r>
          </a:p>
          <a:p>
            <a:endParaRPr lang="en-US" sz="2000">
              <a:solidFill>
                <a:schemeClr val="bg1"/>
              </a:solidFill>
            </a:endParaRPr>
          </a:p>
        </p:txBody>
      </p:sp>
    </p:spTree>
    <p:extLst>
      <p:ext uri="{BB962C8B-B14F-4D97-AF65-F5344CB8AC3E}">
        <p14:creationId xmlns:p14="http://schemas.microsoft.com/office/powerpoint/2010/main" val="40288549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240B73-1F1A-AE52-3AA7-C0039971E72A}"/>
              </a:ext>
            </a:extLst>
          </p:cNvPr>
          <p:cNvSpPr>
            <a:spLocks noGrp="1"/>
          </p:cNvSpPr>
          <p:nvPr>
            <p:ph type="title"/>
          </p:nvPr>
        </p:nvSpPr>
        <p:spPr>
          <a:xfrm>
            <a:off x="686834" y="1153572"/>
            <a:ext cx="3200400" cy="4461163"/>
          </a:xfrm>
        </p:spPr>
        <p:txBody>
          <a:bodyPr>
            <a:normAutofit/>
          </a:bodyPr>
          <a:lstStyle/>
          <a:p>
            <a:r>
              <a:rPr lang="en-US">
                <a:solidFill>
                  <a:srgbClr val="FFFFFF"/>
                </a:solidFill>
              </a:rPr>
              <a:t>Definition of business markets products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6E1B7ED-337B-C635-B802-95FCCA7F5B22}"/>
              </a:ext>
            </a:extLst>
          </p:cNvPr>
          <p:cNvSpPr>
            <a:spLocks noGrp="1"/>
          </p:cNvSpPr>
          <p:nvPr>
            <p:ph idx="1"/>
          </p:nvPr>
        </p:nvSpPr>
        <p:spPr>
          <a:xfrm>
            <a:off x="4447308" y="591344"/>
            <a:ext cx="6906491" cy="5585619"/>
          </a:xfrm>
        </p:spPr>
        <p:txBody>
          <a:bodyPr anchor="ctr">
            <a:normAutofit/>
          </a:bodyPr>
          <a:lstStyle/>
          <a:p>
            <a:r>
              <a:rPr lang="en-US" sz="2600"/>
              <a:t>A product is an offering of a firm which satisfies the needs of customers. </a:t>
            </a:r>
          </a:p>
          <a:p>
            <a:r>
              <a:rPr lang="en-US" sz="2600"/>
              <a:t>It is a bundle of benefits that Customers are seeking and willing to part with items of value (including money and time) in exchange for gaining these satisfactions (Blythe and Zimmerman, 2013). </a:t>
            </a:r>
          </a:p>
          <a:p>
            <a:r>
              <a:rPr lang="en-US" sz="2600"/>
              <a:t>According to Corey (1976) business marketing products includes not only the functional utility of the product but also technical assistance, the assurance of dependable supply, product service and a range of personal and technical relationship between the buyer and seller organizations.</a:t>
            </a:r>
          </a:p>
          <a:p>
            <a:endParaRPr lang="en-US" sz="2600"/>
          </a:p>
        </p:txBody>
      </p:sp>
    </p:spTree>
    <p:extLst>
      <p:ext uri="{BB962C8B-B14F-4D97-AF65-F5344CB8AC3E}">
        <p14:creationId xmlns:p14="http://schemas.microsoft.com/office/powerpoint/2010/main" val="18472947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09F1D5-B0F1-4714-A239-E5B61C161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228FB460-D3FF-4440-A020-05982A09E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546" y="1011045"/>
            <a:ext cx="4369859" cy="4369859"/>
          </a:xfrm>
          <a:prstGeom prst="roundRect">
            <a:avLst>
              <a:gd name="adj" fmla="val 27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E07B66-E450-6A88-C819-3E9C48DA9AE1}"/>
              </a:ext>
            </a:extLst>
          </p:cNvPr>
          <p:cNvSpPr>
            <a:spLocks noGrp="1"/>
          </p:cNvSpPr>
          <p:nvPr>
            <p:ph type="title"/>
          </p:nvPr>
        </p:nvSpPr>
        <p:spPr>
          <a:xfrm>
            <a:off x="956826" y="1112969"/>
            <a:ext cx="3937298" cy="4166010"/>
          </a:xfrm>
        </p:spPr>
        <p:txBody>
          <a:bodyPr>
            <a:normAutofit/>
          </a:bodyPr>
          <a:lstStyle/>
          <a:p>
            <a:r>
              <a:rPr lang="en-US">
                <a:solidFill>
                  <a:srgbClr val="FFFFFF"/>
                </a:solidFill>
              </a:rPr>
              <a:t>Business products attributes</a:t>
            </a: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FF3B393F-0954-9B5F-C40F-DECA2B9648D9}"/>
              </a:ext>
            </a:extLst>
          </p:cNvPr>
          <p:cNvSpPr>
            <a:spLocks noGrp="1"/>
          </p:cNvSpPr>
          <p:nvPr>
            <p:ph idx="1"/>
          </p:nvPr>
        </p:nvSpPr>
        <p:spPr>
          <a:xfrm>
            <a:off x="6096000" y="820880"/>
            <a:ext cx="5257799" cy="4889350"/>
          </a:xfrm>
        </p:spPr>
        <p:txBody>
          <a:bodyPr anchor="t">
            <a:normAutofit/>
          </a:bodyPr>
          <a:lstStyle/>
          <a:p>
            <a:r>
              <a:rPr lang="en-US" sz="2000"/>
              <a:t>Tangible (core and augmented) and intangible. </a:t>
            </a:r>
          </a:p>
          <a:p>
            <a:r>
              <a:rPr lang="en-US" sz="2000"/>
              <a:t>1. A) The core of a product represents basic features which describe the simple capabilities of the product and are generic to all product offerings in the market. </a:t>
            </a:r>
          </a:p>
          <a:p>
            <a:r>
              <a:rPr lang="en-US" sz="2000"/>
              <a:t>They are the physical functional aspects of a product. </a:t>
            </a:r>
          </a:p>
          <a:p>
            <a:r>
              <a:rPr lang="en-US" sz="2000"/>
              <a:t>B) Augmented products consist of features added to the core attributes, which either provide extra facilities and performance :Styling, performance capabilities, packaging, size, or weight are features that help distinguish a product or enable it to perform better than competitive products.  </a:t>
            </a:r>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18308"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4078060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7">
            <a:extLst>
              <a:ext uri="{FF2B5EF4-FFF2-40B4-BE49-F238E27FC236}">
                <a16:creationId xmlns:a16="http://schemas.microsoft.com/office/drawing/2014/main" id="{1709F1D5-B0F1-4714-A239-E5B61C161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Rounded Corners 9">
            <a:extLst>
              <a:ext uri="{FF2B5EF4-FFF2-40B4-BE49-F238E27FC236}">
                <a16:creationId xmlns:a16="http://schemas.microsoft.com/office/drawing/2014/main" id="{228FB460-D3FF-4440-A020-05982A09E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546" y="1011045"/>
            <a:ext cx="4369859" cy="4369859"/>
          </a:xfrm>
          <a:prstGeom prst="roundRect">
            <a:avLst>
              <a:gd name="adj" fmla="val 27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333598-1C06-CBE6-5965-FB9444248EDD}"/>
              </a:ext>
            </a:extLst>
          </p:cNvPr>
          <p:cNvSpPr>
            <a:spLocks noGrp="1"/>
          </p:cNvSpPr>
          <p:nvPr>
            <p:ph type="title"/>
          </p:nvPr>
        </p:nvSpPr>
        <p:spPr>
          <a:xfrm>
            <a:off x="956826" y="1112969"/>
            <a:ext cx="3937298" cy="4166010"/>
          </a:xfrm>
        </p:spPr>
        <p:txBody>
          <a:bodyPr>
            <a:normAutofit/>
          </a:bodyPr>
          <a:lstStyle/>
          <a:p>
            <a:r>
              <a:rPr lang="en-US">
                <a:solidFill>
                  <a:srgbClr val="FFFFFF"/>
                </a:solidFill>
              </a:rPr>
              <a:t>Business products attributes</a:t>
            </a:r>
          </a:p>
        </p:txBody>
      </p:sp>
      <p:sp>
        <p:nvSpPr>
          <p:cNvPr id="21"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990F3DAE-C006-EC65-F8D1-1599100925A9}"/>
              </a:ext>
            </a:extLst>
          </p:cNvPr>
          <p:cNvSpPr>
            <a:spLocks noGrp="1"/>
          </p:cNvSpPr>
          <p:nvPr>
            <p:ph idx="1"/>
          </p:nvPr>
        </p:nvSpPr>
        <p:spPr>
          <a:xfrm>
            <a:off x="6096000" y="820880"/>
            <a:ext cx="5257799" cy="4889350"/>
          </a:xfrm>
        </p:spPr>
        <p:txBody>
          <a:bodyPr anchor="t">
            <a:normAutofit/>
          </a:bodyPr>
          <a:lstStyle/>
          <a:p>
            <a:r>
              <a:rPr lang="en-US" sz="2000"/>
              <a:t>2. Intangible products constitute additional elements that are provided to improve the atmosphere that surrounds a product. </a:t>
            </a:r>
          </a:p>
          <a:p>
            <a:r>
              <a:rPr lang="en-US" sz="2000"/>
              <a:t>Technical service and support, financial services, warranties, and delivery serve to embellish products and assist differentiation. </a:t>
            </a:r>
          </a:p>
          <a:p>
            <a:r>
              <a:rPr lang="en-US" sz="2000"/>
              <a:t>Form basis for market competition and differentiation of products. </a:t>
            </a:r>
          </a:p>
          <a:p>
            <a:r>
              <a:rPr lang="en-US" sz="2000"/>
              <a:t>Determinant attributes are perceived by buyers as both important and differentiating.</a:t>
            </a:r>
          </a:p>
          <a:p>
            <a:r>
              <a:rPr lang="en-US" sz="2000"/>
              <a:t>Non-determinant are either important or differentiating but not both.</a:t>
            </a:r>
          </a:p>
          <a:p>
            <a:endParaRPr lang="en-US" sz="2000"/>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18308"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0767199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1BDED99-B35B-4FEE-A274-8E8DB6FEEE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02473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ifting crane">
            <a:extLst>
              <a:ext uri="{FF2B5EF4-FFF2-40B4-BE49-F238E27FC236}">
                <a16:creationId xmlns:a16="http://schemas.microsoft.com/office/drawing/2014/main" id="{EF36EBC4-AE41-0A3C-EE1D-8E2950E97F4F}"/>
              </a:ext>
            </a:extLst>
          </p:cNvPr>
          <p:cNvPicPr>
            <a:picLocks noChangeAspect="1"/>
          </p:cNvPicPr>
          <p:nvPr/>
        </p:nvPicPr>
        <p:blipFill rotWithShape="1">
          <a:blip r:embed="rId2"/>
          <a:srcRect l="20817" r="38072" b="-1"/>
          <a:stretch/>
        </p:blipFill>
        <p:spPr>
          <a:xfrm>
            <a:off x="7968222" y="10"/>
            <a:ext cx="4223778" cy="6857990"/>
          </a:xfrm>
          <a:custGeom>
            <a:avLst/>
            <a:gdLst/>
            <a:ahLst/>
            <a:cxnLst/>
            <a:rect l="l" t="t" r="r" b="b"/>
            <a:pathLst>
              <a:path w="4223778" h="6865951">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p:spPr>
      </p:pic>
      <p:sp>
        <p:nvSpPr>
          <p:cNvPr id="2" name="Title 1">
            <a:extLst>
              <a:ext uri="{FF2B5EF4-FFF2-40B4-BE49-F238E27FC236}">
                <a16:creationId xmlns:a16="http://schemas.microsoft.com/office/drawing/2014/main" id="{075BFFFE-69DA-0F49-B6C6-148D649A5758}"/>
              </a:ext>
            </a:extLst>
          </p:cNvPr>
          <p:cNvSpPr>
            <a:spLocks noGrp="1"/>
          </p:cNvSpPr>
          <p:nvPr>
            <p:ph type="title"/>
          </p:nvPr>
        </p:nvSpPr>
        <p:spPr>
          <a:xfrm>
            <a:off x="1137034" y="609600"/>
            <a:ext cx="6831188" cy="1322887"/>
          </a:xfrm>
        </p:spPr>
        <p:txBody>
          <a:bodyPr>
            <a:normAutofit/>
          </a:bodyPr>
          <a:lstStyle/>
          <a:p>
            <a:r>
              <a:rPr lang="en-US" dirty="0"/>
              <a:t>Classification of business market products</a:t>
            </a:r>
          </a:p>
        </p:txBody>
      </p:sp>
      <p:sp>
        <p:nvSpPr>
          <p:cNvPr id="3" name="Content Placeholder 2">
            <a:extLst>
              <a:ext uri="{FF2B5EF4-FFF2-40B4-BE49-F238E27FC236}">
                <a16:creationId xmlns:a16="http://schemas.microsoft.com/office/drawing/2014/main" id="{6D2BA9F4-4188-3F26-4C1A-DA65E0B81FAF}"/>
              </a:ext>
            </a:extLst>
          </p:cNvPr>
          <p:cNvSpPr>
            <a:spLocks noGrp="1"/>
          </p:cNvSpPr>
          <p:nvPr>
            <p:ph idx="1"/>
          </p:nvPr>
        </p:nvSpPr>
        <p:spPr>
          <a:xfrm>
            <a:off x="1137035" y="2194102"/>
            <a:ext cx="6516216" cy="3908585"/>
          </a:xfrm>
        </p:spPr>
        <p:txBody>
          <a:bodyPr>
            <a:normAutofit/>
          </a:bodyPr>
          <a:lstStyle/>
          <a:p>
            <a:r>
              <a:rPr lang="en-US" sz="1700" b="1"/>
              <a:t>1.  Equipment: </a:t>
            </a:r>
            <a:r>
              <a:rPr lang="en-US" sz="1700"/>
              <a:t>It consists of products such as machinery, building, computers, generators, earth moving equipment (caterpillar), vehicles.</a:t>
            </a:r>
          </a:p>
          <a:p>
            <a:r>
              <a:rPr lang="en-US" sz="1700"/>
              <a:t> The demand for major equipment is considered inelastic. </a:t>
            </a:r>
          </a:p>
          <a:p>
            <a:r>
              <a:rPr lang="en-US" sz="1700"/>
              <a:t>In view of price, and technical requirements, the purchase of major equipment usually requires close cooperation between the technical and sales staff of both the business buyer and seller.</a:t>
            </a:r>
          </a:p>
          <a:p>
            <a:r>
              <a:rPr lang="en-US" sz="1700"/>
              <a:t> Instalments payment schedules and leasing arrangements are common because of the large investment involved. </a:t>
            </a:r>
          </a:p>
          <a:p>
            <a:r>
              <a:rPr lang="en-US" sz="1700"/>
              <a:t>The seller’s marketing strategies include strong personal selling efforts, exposure to multiple buying influences in most cases and a strong engineering service supported by the salesperson or sales team.</a:t>
            </a:r>
          </a:p>
          <a:p>
            <a:endParaRPr lang="en-US" sz="1700"/>
          </a:p>
        </p:txBody>
      </p:sp>
    </p:spTree>
    <p:extLst>
      <p:ext uri="{BB962C8B-B14F-4D97-AF65-F5344CB8AC3E}">
        <p14:creationId xmlns:p14="http://schemas.microsoft.com/office/powerpoint/2010/main" val="17778296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BC7D141-63E6-660B-E210-C8A732E31238}"/>
              </a:ext>
            </a:extLst>
          </p:cNvPr>
          <p:cNvSpPr>
            <a:spLocks noGrp="1"/>
          </p:cNvSpPr>
          <p:nvPr>
            <p:ph type="title"/>
          </p:nvPr>
        </p:nvSpPr>
        <p:spPr>
          <a:xfrm>
            <a:off x="6513788" y="365125"/>
            <a:ext cx="4840010" cy="1807305"/>
          </a:xfrm>
        </p:spPr>
        <p:txBody>
          <a:bodyPr>
            <a:normAutofit/>
          </a:bodyPr>
          <a:lstStyle/>
          <a:p>
            <a:r>
              <a:rPr lang="en-US" sz="4100"/>
              <a:t>Classification of business market products cont.</a:t>
            </a:r>
          </a:p>
        </p:txBody>
      </p:sp>
      <p:pic>
        <p:nvPicPr>
          <p:cNvPr id="5" name="Picture 4" descr="School supplies in a box">
            <a:extLst>
              <a:ext uri="{FF2B5EF4-FFF2-40B4-BE49-F238E27FC236}">
                <a16:creationId xmlns:a16="http://schemas.microsoft.com/office/drawing/2014/main" id="{406953D7-A3B8-ECB2-F3BF-B285F0E66C48}"/>
              </a:ext>
            </a:extLst>
          </p:cNvPr>
          <p:cNvPicPr>
            <a:picLocks noChangeAspect="1"/>
          </p:cNvPicPr>
          <p:nvPr/>
        </p:nvPicPr>
        <p:blipFill rotWithShape="1">
          <a:blip r:embed="rId2"/>
          <a:srcRect l="17538" r="2315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DA6F8BC6-9CFA-D529-894A-17B3A38E4FDE}"/>
              </a:ext>
            </a:extLst>
          </p:cNvPr>
          <p:cNvSpPr>
            <a:spLocks noGrp="1"/>
          </p:cNvSpPr>
          <p:nvPr>
            <p:ph idx="1"/>
          </p:nvPr>
        </p:nvSpPr>
        <p:spPr>
          <a:xfrm>
            <a:off x="6513788" y="2333297"/>
            <a:ext cx="4840010" cy="3843666"/>
          </a:xfrm>
        </p:spPr>
        <p:txBody>
          <a:bodyPr>
            <a:normAutofit/>
          </a:bodyPr>
          <a:lstStyle/>
          <a:p>
            <a:r>
              <a:rPr lang="en-US" sz="1700" b="1" dirty="0"/>
              <a:t>2. Accessory Equipment: </a:t>
            </a:r>
            <a:r>
              <a:rPr lang="en-US" sz="1700" dirty="0"/>
              <a:t>They are used to facilitate production, administrative, clerical, and marketing activities and examples include calculators, stationery, staples, fire extinguishers. </a:t>
            </a:r>
          </a:p>
          <a:p>
            <a:r>
              <a:rPr lang="en-US" sz="1700" dirty="0"/>
              <a:t>They are mainly light equipment.</a:t>
            </a:r>
          </a:p>
          <a:p>
            <a:r>
              <a:rPr lang="en-US" sz="1700" dirty="0"/>
              <a:t> In general accessory equipment’s tend to be standardized and less costly than major equipment. </a:t>
            </a:r>
          </a:p>
          <a:p>
            <a:r>
              <a:rPr lang="en-US" sz="1700" dirty="0"/>
              <a:t>The purchase may be considered routine, distribution channels are usually longer, and fewer buying influences are involved in the purchase decisions.</a:t>
            </a:r>
          </a:p>
          <a:p>
            <a:endParaRPr lang="en-US" sz="1700" dirty="0"/>
          </a:p>
        </p:txBody>
      </p:sp>
    </p:spTree>
    <p:extLst>
      <p:ext uri="{BB962C8B-B14F-4D97-AF65-F5344CB8AC3E}">
        <p14:creationId xmlns:p14="http://schemas.microsoft.com/office/powerpoint/2010/main" val="6333590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75B19E4-0108-41C4-8DB1-11BAE0B49D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939FE28C-7840-8864-BD3D-5D12B96CF7FF}"/>
              </a:ext>
            </a:extLst>
          </p:cNvPr>
          <p:cNvSpPr>
            <a:spLocks noGrp="1"/>
          </p:cNvSpPr>
          <p:nvPr>
            <p:ph type="title"/>
          </p:nvPr>
        </p:nvSpPr>
        <p:spPr>
          <a:xfrm>
            <a:off x="6438900" y="669925"/>
            <a:ext cx="4457702" cy="1325563"/>
          </a:xfrm>
        </p:spPr>
        <p:txBody>
          <a:bodyPr anchor="b">
            <a:normAutofit/>
          </a:bodyPr>
          <a:lstStyle/>
          <a:p>
            <a:r>
              <a:rPr lang="en-US" sz="3200">
                <a:solidFill>
                  <a:schemeClr val="bg1"/>
                </a:solidFill>
              </a:rPr>
              <a:t>Classification of business market products cont.</a:t>
            </a:r>
          </a:p>
        </p:txBody>
      </p:sp>
      <p:pic>
        <p:nvPicPr>
          <p:cNvPr id="5" name="Picture 4" descr="Electronic circuit board">
            <a:extLst>
              <a:ext uri="{FF2B5EF4-FFF2-40B4-BE49-F238E27FC236}">
                <a16:creationId xmlns:a16="http://schemas.microsoft.com/office/drawing/2014/main" id="{D64D4D15-DAC1-3D1E-2B45-0EDC06A17F58}"/>
              </a:ext>
            </a:extLst>
          </p:cNvPr>
          <p:cNvPicPr>
            <a:picLocks noChangeAspect="1"/>
          </p:cNvPicPr>
          <p:nvPr/>
        </p:nvPicPr>
        <p:blipFill rotWithShape="1">
          <a:blip r:embed="rId2"/>
          <a:srcRect l="37918" r="6086" b="-1"/>
          <a:stretch/>
        </p:blipFill>
        <p:spPr>
          <a:xfrm>
            <a:off x="20" y="10"/>
            <a:ext cx="5753082" cy="6857990"/>
          </a:xfrm>
          <a:prstGeom prst="rect">
            <a:avLst/>
          </a:prstGeom>
        </p:spPr>
      </p:pic>
      <p:sp>
        <p:nvSpPr>
          <p:cNvPr id="3" name="Content Placeholder 2">
            <a:extLst>
              <a:ext uri="{FF2B5EF4-FFF2-40B4-BE49-F238E27FC236}">
                <a16:creationId xmlns:a16="http://schemas.microsoft.com/office/drawing/2014/main" id="{DBB8E9CE-5F98-4EC7-5CFF-1B525C06993A}"/>
              </a:ext>
            </a:extLst>
          </p:cNvPr>
          <p:cNvSpPr>
            <a:spLocks noGrp="1"/>
          </p:cNvSpPr>
          <p:nvPr>
            <p:ph idx="1"/>
          </p:nvPr>
        </p:nvSpPr>
        <p:spPr>
          <a:xfrm>
            <a:off x="6438900" y="2400304"/>
            <a:ext cx="4457702" cy="3441692"/>
          </a:xfrm>
        </p:spPr>
        <p:txBody>
          <a:bodyPr>
            <a:normAutofit/>
          </a:bodyPr>
          <a:lstStyle/>
          <a:p>
            <a:r>
              <a:rPr lang="en-US" sz="1400" b="1">
                <a:solidFill>
                  <a:schemeClr val="bg1"/>
                </a:solidFill>
              </a:rPr>
              <a:t>3. Fabricated and component part: </a:t>
            </a:r>
            <a:r>
              <a:rPr lang="en-US" sz="1400">
                <a:solidFill>
                  <a:schemeClr val="bg1"/>
                </a:solidFill>
              </a:rPr>
              <a:t>There are products that are purchased for inclusion into the final product E.g., Stereo in vehicles, batteries, switches. </a:t>
            </a:r>
          </a:p>
          <a:p>
            <a:r>
              <a:rPr lang="en-US" sz="1400">
                <a:solidFill>
                  <a:schemeClr val="bg1"/>
                </a:solidFill>
              </a:rPr>
              <a:t>Although they typically become part of another product, fabricated and component parts can often be easily identified and distinguished.</a:t>
            </a:r>
          </a:p>
          <a:p>
            <a:r>
              <a:rPr lang="en-US" sz="1400">
                <a:solidFill>
                  <a:schemeClr val="bg1"/>
                </a:solidFill>
              </a:rPr>
              <a:t>Business buyers purchase such items according to their own predetermined prescription or by standards common within an industry.</a:t>
            </a:r>
          </a:p>
          <a:p>
            <a:r>
              <a:rPr lang="en-US" sz="1400">
                <a:solidFill>
                  <a:schemeClr val="bg1"/>
                </a:solidFill>
              </a:rPr>
              <a:t>In purchasing component parts, buyers expect the part the consistently meet a specified quality level and to be delivered on time so that production is not slowed or stopped.</a:t>
            </a:r>
          </a:p>
          <a:p>
            <a:endParaRPr lang="en-US" sz="1400">
              <a:solidFill>
                <a:schemeClr val="bg1"/>
              </a:solidFill>
            </a:endParaRPr>
          </a:p>
        </p:txBody>
      </p:sp>
      <p:cxnSp>
        <p:nvCxnSpPr>
          <p:cNvPr id="11" name="Straight Connector 10">
            <a:extLst>
              <a:ext uri="{FF2B5EF4-FFF2-40B4-BE49-F238E27FC236}">
                <a16:creationId xmlns:a16="http://schemas.microsoft.com/office/drawing/2014/main" id="{C727A21A-62F5-405C-B7A5-439FD399328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53102" y="0"/>
            <a:ext cx="0" cy="6858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92E62CE6-1D21-4565-8E90-0F1D900BEF8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2026340"/>
            <a:ext cx="10896601"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297167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2F7B4D-7B6D-0E85-2B9C-63042DADDF7D}"/>
              </a:ext>
            </a:extLst>
          </p:cNvPr>
          <p:cNvSpPr>
            <a:spLocks noGrp="1"/>
          </p:cNvSpPr>
          <p:nvPr>
            <p:ph type="title"/>
          </p:nvPr>
        </p:nvSpPr>
        <p:spPr>
          <a:xfrm>
            <a:off x="838201" y="365125"/>
            <a:ext cx="5251316" cy="1807305"/>
          </a:xfrm>
        </p:spPr>
        <p:txBody>
          <a:bodyPr>
            <a:normAutofit/>
          </a:bodyPr>
          <a:lstStyle/>
          <a:p>
            <a:r>
              <a:rPr lang="en-US" sz="4100"/>
              <a:t>Classification of business market products cont.</a:t>
            </a:r>
          </a:p>
        </p:txBody>
      </p:sp>
      <p:sp>
        <p:nvSpPr>
          <p:cNvPr id="3" name="Content Placeholder 2">
            <a:extLst>
              <a:ext uri="{FF2B5EF4-FFF2-40B4-BE49-F238E27FC236}">
                <a16:creationId xmlns:a16="http://schemas.microsoft.com/office/drawing/2014/main" id="{D6395823-432F-9575-6EF9-64F41A29E51B}"/>
              </a:ext>
            </a:extLst>
          </p:cNvPr>
          <p:cNvSpPr>
            <a:spLocks noGrp="1"/>
          </p:cNvSpPr>
          <p:nvPr>
            <p:ph idx="1"/>
          </p:nvPr>
        </p:nvSpPr>
        <p:spPr>
          <a:xfrm>
            <a:off x="838200" y="2333297"/>
            <a:ext cx="4619621" cy="3843666"/>
          </a:xfrm>
        </p:spPr>
        <p:txBody>
          <a:bodyPr>
            <a:normAutofit/>
          </a:bodyPr>
          <a:lstStyle/>
          <a:p>
            <a:r>
              <a:rPr lang="en-US" sz="1600" b="1"/>
              <a:t>4. Process materials: </a:t>
            </a:r>
            <a:r>
              <a:rPr lang="en-US" sz="1600"/>
              <a:t>They differ from fabricated and component part in that most of them cannot be identified or regrouped in the finished product. </a:t>
            </a:r>
          </a:p>
          <a:p>
            <a:r>
              <a:rPr lang="en-US" sz="1600"/>
              <a:t>Examples include chemicals, plastics, cement and so on. </a:t>
            </a:r>
          </a:p>
          <a:p>
            <a:r>
              <a:rPr lang="en-US" sz="1600"/>
              <a:t>Most processed materials are marketed to customers who are original equipment </a:t>
            </a:r>
          </a:p>
          <a:p>
            <a:r>
              <a:rPr lang="en-US" sz="1600"/>
              <a:t>Process materials are generally bought per specification prepared by the users or bought according to standards developed by a particular trade or industry. </a:t>
            </a:r>
          </a:p>
          <a:p>
            <a:r>
              <a:rPr lang="en-US" sz="1600"/>
              <a:t>Generally, price and service are important factors in the sales of the process materials.</a:t>
            </a:r>
          </a:p>
          <a:p>
            <a:endParaRPr lang="en-US" sz="1600"/>
          </a:p>
        </p:txBody>
      </p:sp>
      <p:pic>
        <p:nvPicPr>
          <p:cNvPr id="16" name="Picture 4" descr="Stock exchange numbers">
            <a:extLst>
              <a:ext uri="{FF2B5EF4-FFF2-40B4-BE49-F238E27FC236}">
                <a16:creationId xmlns:a16="http://schemas.microsoft.com/office/drawing/2014/main" id="{7377B6DA-2E51-39E9-8F11-539588B24659}"/>
              </a:ext>
            </a:extLst>
          </p:cNvPr>
          <p:cNvPicPr>
            <a:picLocks noChangeAspect="1"/>
          </p:cNvPicPr>
          <p:nvPr/>
        </p:nvPicPr>
        <p:blipFill rotWithShape="1">
          <a:blip r:embed="rId2"/>
          <a:srcRect l="21722" r="20240"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37737049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12D644-496C-FDCC-C4B8-7A9C9BE5705C}"/>
              </a:ext>
            </a:extLst>
          </p:cNvPr>
          <p:cNvSpPr>
            <a:spLocks noGrp="1"/>
          </p:cNvSpPr>
          <p:nvPr>
            <p:ph type="title"/>
          </p:nvPr>
        </p:nvSpPr>
        <p:spPr>
          <a:xfrm>
            <a:off x="838201" y="365125"/>
            <a:ext cx="5251316" cy="1807305"/>
          </a:xfrm>
        </p:spPr>
        <p:txBody>
          <a:bodyPr>
            <a:normAutofit/>
          </a:bodyPr>
          <a:lstStyle/>
          <a:p>
            <a:r>
              <a:rPr lang="en-US" sz="4100"/>
              <a:t>Classification of business market products cont.</a:t>
            </a:r>
          </a:p>
        </p:txBody>
      </p:sp>
      <p:sp>
        <p:nvSpPr>
          <p:cNvPr id="3" name="Content Placeholder 2">
            <a:extLst>
              <a:ext uri="{FF2B5EF4-FFF2-40B4-BE49-F238E27FC236}">
                <a16:creationId xmlns:a16="http://schemas.microsoft.com/office/drawing/2014/main" id="{4289BDA1-A20D-223E-EB2A-8A30A68C2519}"/>
              </a:ext>
            </a:extLst>
          </p:cNvPr>
          <p:cNvSpPr>
            <a:spLocks noGrp="1"/>
          </p:cNvSpPr>
          <p:nvPr>
            <p:ph idx="1"/>
          </p:nvPr>
        </p:nvSpPr>
        <p:spPr>
          <a:xfrm>
            <a:off x="838200" y="2333297"/>
            <a:ext cx="4619621" cy="3843666"/>
          </a:xfrm>
        </p:spPr>
        <p:txBody>
          <a:bodyPr>
            <a:normAutofit/>
          </a:bodyPr>
          <a:lstStyle/>
          <a:p>
            <a:r>
              <a:rPr lang="en-US" sz="1600" b="1"/>
              <a:t>5. Maintenance, Repair, and Operating supplies (MRO): </a:t>
            </a:r>
          </a:p>
          <a:p>
            <a:r>
              <a:rPr lang="en-US" sz="1600"/>
              <a:t>MRO supplies do not become part of the finished product but are used up in the production process.</a:t>
            </a:r>
          </a:p>
          <a:p>
            <a:r>
              <a:rPr lang="en-US" sz="1600"/>
              <a:t> Example of maintenance supplies include paint, nails, cleaning compounds, light bulbs. </a:t>
            </a:r>
          </a:p>
          <a:p>
            <a:r>
              <a:rPr lang="en-US" sz="1600"/>
              <a:t>Repair supplies include: - bearing filers. </a:t>
            </a:r>
          </a:p>
          <a:p>
            <a:r>
              <a:rPr lang="en-US" sz="1600"/>
              <a:t>Typing paper, ink, paper clips, pencils and lubrication oils are types of operating supplies. </a:t>
            </a:r>
          </a:p>
          <a:p>
            <a:r>
              <a:rPr lang="en-US" sz="1600"/>
              <a:t>MRO items are usually standardized, involve longer channel of distribution, expose the seller to fewer buying influences and they show a more elastic dd curse than accessory equipment. </a:t>
            </a:r>
          </a:p>
          <a:p>
            <a:endParaRPr lang="en-US" sz="1600"/>
          </a:p>
        </p:txBody>
      </p:sp>
      <p:pic>
        <p:nvPicPr>
          <p:cNvPr id="5" name="Picture 4" descr="Magazine printing process">
            <a:extLst>
              <a:ext uri="{FF2B5EF4-FFF2-40B4-BE49-F238E27FC236}">
                <a16:creationId xmlns:a16="http://schemas.microsoft.com/office/drawing/2014/main" id="{160B9788-D2EB-6C8F-C29F-5493AF313CC3}"/>
              </a:ext>
            </a:extLst>
          </p:cNvPr>
          <p:cNvPicPr>
            <a:picLocks noChangeAspect="1"/>
          </p:cNvPicPr>
          <p:nvPr/>
        </p:nvPicPr>
        <p:blipFill rotWithShape="1">
          <a:blip r:embed="rId2"/>
          <a:srcRect l="28390" r="10095"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22778571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AFCCCA1-3E6F-BB33-1440-E57A4C4B16BD}"/>
              </a:ext>
            </a:extLst>
          </p:cNvPr>
          <p:cNvSpPr>
            <a:spLocks noGrp="1"/>
          </p:cNvSpPr>
          <p:nvPr>
            <p:ph type="title"/>
          </p:nvPr>
        </p:nvSpPr>
        <p:spPr>
          <a:xfrm>
            <a:off x="838201" y="365125"/>
            <a:ext cx="5251316" cy="1807305"/>
          </a:xfrm>
        </p:spPr>
        <p:txBody>
          <a:bodyPr>
            <a:normAutofit/>
          </a:bodyPr>
          <a:lstStyle/>
          <a:p>
            <a:r>
              <a:rPr lang="en-US" sz="4100"/>
              <a:t>Classification of business market products cont.</a:t>
            </a:r>
          </a:p>
        </p:txBody>
      </p:sp>
      <p:sp>
        <p:nvSpPr>
          <p:cNvPr id="3" name="Content Placeholder 2">
            <a:extLst>
              <a:ext uri="{FF2B5EF4-FFF2-40B4-BE49-F238E27FC236}">
                <a16:creationId xmlns:a16="http://schemas.microsoft.com/office/drawing/2014/main" id="{151D6DC5-CDC0-A5CC-18E0-26F285FA960F}"/>
              </a:ext>
            </a:extLst>
          </p:cNvPr>
          <p:cNvSpPr>
            <a:spLocks noGrp="1"/>
          </p:cNvSpPr>
          <p:nvPr>
            <p:ph idx="1"/>
          </p:nvPr>
        </p:nvSpPr>
        <p:spPr>
          <a:xfrm>
            <a:off x="838200" y="2333297"/>
            <a:ext cx="4619621" cy="3843666"/>
          </a:xfrm>
        </p:spPr>
        <p:txBody>
          <a:bodyPr>
            <a:normAutofit/>
          </a:bodyPr>
          <a:lstStyle/>
          <a:p>
            <a:r>
              <a:rPr lang="en-US" sz="1700" b="1"/>
              <a:t>6. Raw materials: </a:t>
            </a:r>
            <a:r>
              <a:rPr lang="en-US" sz="1700"/>
              <a:t>are supplied primarily by the agriculture or forestry, mining, and fishing industry. </a:t>
            </a:r>
          </a:p>
          <a:p>
            <a:r>
              <a:rPr lang="en-US" sz="1700"/>
              <a:t>Raw materials become part of a manufactured product, are generally bought in large quantities and exhibit an inelastic demand curve.</a:t>
            </a:r>
          </a:p>
          <a:p>
            <a:r>
              <a:rPr lang="en-US" sz="1700"/>
              <a:t>They are usually purchased based on such recognized standards as grade designations or central specification. </a:t>
            </a:r>
          </a:p>
          <a:p>
            <a:r>
              <a:rPr lang="en-US" sz="1700"/>
              <a:t>Channel of distribution can be either long or short and multiple buying influences are involved in the purchase at least in the initial stages of the procurement cycles.</a:t>
            </a:r>
          </a:p>
          <a:p>
            <a:endParaRPr lang="en-US" sz="1700"/>
          </a:p>
        </p:txBody>
      </p:sp>
      <p:pic>
        <p:nvPicPr>
          <p:cNvPr id="5" name="Picture 4" descr="Green building in a cornfield">
            <a:extLst>
              <a:ext uri="{FF2B5EF4-FFF2-40B4-BE49-F238E27FC236}">
                <a16:creationId xmlns:a16="http://schemas.microsoft.com/office/drawing/2014/main" id="{222E0572-B516-7DB5-4C11-5924C31654EF}"/>
              </a:ext>
            </a:extLst>
          </p:cNvPr>
          <p:cNvPicPr>
            <a:picLocks noChangeAspect="1"/>
          </p:cNvPicPr>
          <p:nvPr/>
        </p:nvPicPr>
        <p:blipFill rotWithShape="1">
          <a:blip r:embed="rId2"/>
          <a:srcRect l="13314" r="28648"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38098481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CBE1BA-0856-4542-9072-E7D4A9562650}"/>
              </a:ext>
            </a:extLst>
          </p:cNvPr>
          <p:cNvSpPr>
            <a:spLocks noGrp="1"/>
          </p:cNvSpPr>
          <p:nvPr>
            <p:ph type="title"/>
          </p:nvPr>
        </p:nvSpPr>
        <p:spPr>
          <a:xfrm>
            <a:off x="838201" y="365125"/>
            <a:ext cx="5251316" cy="1807305"/>
          </a:xfrm>
        </p:spPr>
        <p:txBody>
          <a:bodyPr>
            <a:normAutofit/>
          </a:bodyPr>
          <a:lstStyle/>
          <a:p>
            <a:r>
              <a:rPr lang="en-US" sz="4100"/>
              <a:t>Classification of business market products cont.</a:t>
            </a:r>
          </a:p>
        </p:txBody>
      </p:sp>
      <p:sp>
        <p:nvSpPr>
          <p:cNvPr id="3" name="Content Placeholder 2">
            <a:extLst>
              <a:ext uri="{FF2B5EF4-FFF2-40B4-BE49-F238E27FC236}">
                <a16:creationId xmlns:a16="http://schemas.microsoft.com/office/drawing/2014/main" id="{DCFC2267-E30B-D83F-5494-389C45D21677}"/>
              </a:ext>
            </a:extLst>
          </p:cNvPr>
          <p:cNvSpPr>
            <a:spLocks noGrp="1"/>
          </p:cNvSpPr>
          <p:nvPr>
            <p:ph idx="1"/>
          </p:nvPr>
        </p:nvSpPr>
        <p:spPr>
          <a:xfrm>
            <a:off x="838200" y="2333297"/>
            <a:ext cx="4619621" cy="3843666"/>
          </a:xfrm>
        </p:spPr>
        <p:txBody>
          <a:bodyPr>
            <a:normAutofit/>
          </a:bodyPr>
          <a:lstStyle/>
          <a:p>
            <a:r>
              <a:rPr lang="en-US" sz="1700" b="1"/>
              <a:t>7. Business services: </a:t>
            </a:r>
            <a:r>
              <a:rPr lang="en-US" sz="1700"/>
              <a:t>Services are provided to the firms by commercial banks insurance companies, advertising agencies, accounting firms, law firms and employment agencies and management consultants.</a:t>
            </a:r>
          </a:p>
          <a:p>
            <a:r>
              <a:rPr lang="en-US" sz="1700"/>
              <a:t> Business services are expense items that do not become part of the final product. </a:t>
            </a:r>
          </a:p>
          <a:p>
            <a:r>
              <a:rPr lang="en-US" sz="1700"/>
              <a:t>The buyer decides to buy the service from outside specialists if it is less costly than having company employees performing it. </a:t>
            </a:r>
          </a:p>
          <a:p>
            <a:r>
              <a:rPr lang="en-US" sz="1700"/>
              <a:t>Multiple buying influences may be present when the cost of a service exceeds a pre-established amount.</a:t>
            </a:r>
          </a:p>
          <a:p>
            <a:endParaRPr lang="en-US" sz="1700"/>
          </a:p>
        </p:txBody>
      </p:sp>
      <p:pic>
        <p:nvPicPr>
          <p:cNvPr id="5" name="Picture 4" descr="Outdoor warehouse">
            <a:extLst>
              <a:ext uri="{FF2B5EF4-FFF2-40B4-BE49-F238E27FC236}">
                <a16:creationId xmlns:a16="http://schemas.microsoft.com/office/drawing/2014/main" id="{1A47A7CB-E708-372B-D577-14E2A62A016C}"/>
              </a:ext>
            </a:extLst>
          </p:cNvPr>
          <p:cNvPicPr>
            <a:picLocks noChangeAspect="1"/>
          </p:cNvPicPr>
          <p:nvPr/>
        </p:nvPicPr>
        <p:blipFill rotWithShape="1">
          <a:blip r:embed="rId2"/>
          <a:srcRect l="15518" r="26663"/>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8777059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B9C809-9A0D-CEDD-7869-76BA151A0093}"/>
              </a:ext>
            </a:extLst>
          </p:cNvPr>
          <p:cNvSpPr>
            <a:spLocks noGrp="1"/>
          </p:cNvSpPr>
          <p:nvPr>
            <p:ph type="title"/>
          </p:nvPr>
        </p:nvSpPr>
        <p:spPr>
          <a:xfrm>
            <a:off x="838201" y="365125"/>
            <a:ext cx="5251316" cy="1807305"/>
          </a:xfrm>
        </p:spPr>
        <p:txBody>
          <a:bodyPr>
            <a:normAutofit/>
          </a:bodyPr>
          <a:lstStyle/>
          <a:p>
            <a:r>
              <a:rPr lang="en-US" dirty="0"/>
              <a:t>Business product strategy </a:t>
            </a:r>
          </a:p>
        </p:txBody>
      </p:sp>
      <p:sp>
        <p:nvSpPr>
          <p:cNvPr id="3" name="Content Placeholder 2">
            <a:extLst>
              <a:ext uri="{FF2B5EF4-FFF2-40B4-BE49-F238E27FC236}">
                <a16:creationId xmlns:a16="http://schemas.microsoft.com/office/drawing/2014/main" id="{FC25280A-92FC-5FBB-DA87-8A9CC46E7C76}"/>
              </a:ext>
            </a:extLst>
          </p:cNvPr>
          <p:cNvSpPr>
            <a:spLocks noGrp="1"/>
          </p:cNvSpPr>
          <p:nvPr>
            <p:ph idx="1"/>
          </p:nvPr>
        </p:nvSpPr>
        <p:spPr>
          <a:xfrm>
            <a:off x="838200" y="2333297"/>
            <a:ext cx="4619621" cy="3843666"/>
          </a:xfrm>
        </p:spPr>
        <p:txBody>
          <a:bodyPr>
            <a:normAutofit/>
          </a:bodyPr>
          <a:lstStyle/>
          <a:p>
            <a:r>
              <a:rPr lang="en-US" sz="1400"/>
              <a:t>The product strategy of a firm relates to making decisions about the features, quality, and the entire offering. </a:t>
            </a:r>
          </a:p>
          <a:p>
            <a:r>
              <a:rPr lang="en-US" sz="1400"/>
              <a:t>Product strategy involves developing a rational relationship between and among product offerings. </a:t>
            </a:r>
          </a:p>
          <a:p>
            <a:r>
              <a:rPr lang="en-US" sz="1400"/>
              <a:t>At the core of the product the strategy will consider Features/ functions/ benefits and Value to customers. </a:t>
            </a:r>
          </a:p>
          <a:p>
            <a:r>
              <a:rPr lang="en-US" sz="1400"/>
              <a:t>At the product attributes level, the strategy will examine brand, design, country of origin, price, and packaging. </a:t>
            </a:r>
          </a:p>
          <a:p>
            <a:r>
              <a:rPr lang="en-US" sz="1400"/>
              <a:t>At the support service level, the strategy development will consider delivery, installation, warranty and after sales</a:t>
            </a:r>
          </a:p>
          <a:p>
            <a:endParaRPr lang="en-US" sz="1400"/>
          </a:p>
        </p:txBody>
      </p:sp>
      <p:pic>
        <p:nvPicPr>
          <p:cNvPr id="5" name="Picture 4" descr="White puzzle with one red piece">
            <a:extLst>
              <a:ext uri="{FF2B5EF4-FFF2-40B4-BE49-F238E27FC236}">
                <a16:creationId xmlns:a16="http://schemas.microsoft.com/office/drawing/2014/main" id="{F29D8C45-8662-D7BF-50A9-BFEA83562E37}"/>
              </a:ext>
            </a:extLst>
          </p:cNvPr>
          <p:cNvPicPr>
            <a:picLocks noChangeAspect="1"/>
          </p:cNvPicPr>
          <p:nvPr/>
        </p:nvPicPr>
        <p:blipFill rotWithShape="1">
          <a:blip r:embed="rId2"/>
          <a:srcRect l="26348" r="24744"/>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1768630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6092BF5F-C8C7-C22E-57B6-889B5BDC2D7B}"/>
              </a:ext>
            </a:extLst>
          </p:cNvPr>
          <p:cNvSpPr>
            <a:spLocks noGrp="1"/>
          </p:cNvSpPr>
          <p:nvPr>
            <p:ph type="title"/>
          </p:nvPr>
        </p:nvSpPr>
        <p:spPr>
          <a:xfrm>
            <a:off x="1014141" y="1450655"/>
            <a:ext cx="3932030" cy="3956690"/>
          </a:xfrm>
        </p:spPr>
        <p:txBody>
          <a:bodyPr anchor="ctr">
            <a:normAutofit/>
          </a:bodyPr>
          <a:lstStyle/>
          <a:p>
            <a:r>
              <a:rPr lang="en-US" sz="8000">
                <a:solidFill>
                  <a:schemeClr val="bg1"/>
                </a:solidFill>
              </a:rPr>
              <a:t>Product portfolio </a:t>
            </a:r>
          </a:p>
        </p:txBody>
      </p:sp>
      <p:cxnSp>
        <p:nvCxnSpPr>
          <p:cNvPr id="10" name="Straight Connector 9">
            <a:extLst>
              <a:ext uri="{FF2B5EF4-FFF2-40B4-BE49-F238E27FC236}">
                <a16:creationId xmlns:a16="http://schemas.microsoft.com/office/drawing/2014/main" id="{067633D1-6EE6-4118-B9F0-B363477BEE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1450655"/>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AD7FFC6-42A9-49CB-B5E9-B3F6B03833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5408571"/>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13DBD67-1E7D-676A-1E69-1302541444E9}"/>
              </a:ext>
            </a:extLst>
          </p:cNvPr>
          <p:cNvSpPr>
            <a:spLocks noGrp="1"/>
          </p:cNvSpPr>
          <p:nvPr>
            <p:ph idx="1"/>
          </p:nvPr>
        </p:nvSpPr>
        <p:spPr>
          <a:xfrm>
            <a:off x="6096000" y="1108061"/>
            <a:ext cx="5008901" cy="4571972"/>
          </a:xfrm>
        </p:spPr>
        <p:txBody>
          <a:bodyPr anchor="ctr">
            <a:normAutofit/>
          </a:bodyPr>
          <a:lstStyle/>
          <a:p>
            <a:r>
              <a:rPr lang="en-US" sz="2000">
                <a:solidFill>
                  <a:schemeClr val="bg1"/>
                </a:solidFill>
              </a:rPr>
              <a:t>Product item: each individual product.</a:t>
            </a:r>
          </a:p>
          <a:p>
            <a:r>
              <a:rPr lang="en-US" sz="2000">
                <a:solidFill>
                  <a:schemeClr val="bg1"/>
                </a:solidFill>
              </a:rPr>
              <a:t>Product line: clusters of products and services that are offered, in combination, to a designated market segment(s).</a:t>
            </a:r>
          </a:p>
          <a:p>
            <a:r>
              <a:rPr lang="en-US" sz="2000">
                <a:solidFill>
                  <a:schemeClr val="bg1"/>
                </a:solidFill>
              </a:rPr>
              <a:t>Product mix: the number of product lines.</a:t>
            </a:r>
          </a:p>
          <a:p>
            <a:r>
              <a:rPr lang="en-US" sz="2000">
                <a:solidFill>
                  <a:schemeClr val="bg1"/>
                </a:solidFill>
              </a:rPr>
              <a:t>Depth of line: the number of products offered within each line.</a:t>
            </a:r>
          </a:p>
          <a:p>
            <a:endParaRPr lang="en-US" sz="2000">
              <a:solidFill>
                <a:schemeClr val="bg1"/>
              </a:solidFill>
            </a:endParaRPr>
          </a:p>
        </p:txBody>
      </p:sp>
    </p:spTree>
    <p:extLst>
      <p:ext uri="{BB962C8B-B14F-4D97-AF65-F5344CB8AC3E}">
        <p14:creationId xmlns:p14="http://schemas.microsoft.com/office/powerpoint/2010/main" val="10432858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41E5926E-F829-FD62-58CF-9E4A3F35F8B9}"/>
              </a:ext>
            </a:extLst>
          </p:cNvPr>
          <p:cNvSpPr>
            <a:spLocks noGrp="1"/>
          </p:cNvSpPr>
          <p:nvPr>
            <p:ph type="title"/>
          </p:nvPr>
        </p:nvSpPr>
        <p:spPr>
          <a:xfrm>
            <a:off x="1014141" y="1450655"/>
            <a:ext cx="3932030" cy="3956690"/>
          </a:xfrm>
        </p:spPr>
        <p:txBody>
          <a:bodyPr anchor="ctr">
            <a:normAutofit/>
          </a:bodyPr>
          <a:lstStyle/>
          <a:p>
            <a:r>
              <a:rPr lang="en-US" sz="5600">
                <a:solidFill>
                  <a:schemeClr val="bg1"/>
                </a:solidFill>
              </a:rPr>
              <a:t>Product line classification </a:t>
            </a:r>
          </a:p>
        </p:txBody>
      </p:sp>
      <p:cxnSp>
        <p:nvCxnSpPr>
          <p:cNvPr id="10" name="Straight Connector 9">
            <a:extLst>
              <a:ext uri="{FF2B5EF4-FFF2-40B4-BE49-F238E27FC236}">
                <a16:creationId xmlns:a16="http://schemas.microsoft.com/office/drawing/2014/main" id="{067633D1-6EE6-4118-B9F0-B363477BEE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1450655"/>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AD7FFC6-42A9-49CB-B5E9-B3F6B03833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5408571"/>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4DBFB91-D7C9-C6E1-74E7-A0DD7C0A5CA8}"/>
              </a:ext>
            </a:extLst>
          </p:cNvPr>
          <p:cNvSpPr>
            <a:spLocks noGrp="1"/>
          </p:cNvSpPr>
          <p:nvPr>
            <p:ph idx="1"/>
          </p:nvPr>
        </p:nvSpPr>
        <p:spPr>
          <a:xfrm>
            <a:off x="6096000" y="1108061"/>
            <a:ext cx="5008901" cy="4571972"/>
          </a:xfrm>
        </p:spPr>
        <p:txBody>
          <a:bodyPr anchor="ctr">
            <a:normAutofit/>
          </a:bodyPr>
          <a:lstStyle/>
          <a:p>
            <a:r>
              <a:rPr lang="en-US" sz="2000">
                <a:solidFill>
                  <a:schemeClr val="bg1"/>
                </a:solidFill>
              </a:rPr>
              <a:t>Product lines can be classified based on the degree to which: the content of product lines is standardized, and mass produced, or customized to meet the individual, personal needs of each business customer. </a:t>
            </a:r>
          </a:p>
          <a:p>
            <a:r>
              <a:rPr lang="en-US" sz="2000">
                <a:solidFill>
                  <a:schemeClr val="bg1"/>
                </a:solidFill>
              </a:rPr>
              <a:t>Four categories include:</a:t>
            </a:r>
          </a:p>
          <a:p>
            <a:r>
              <a:rPr lang="en-US" sz="2000">
                <a:solidFill>
                  <a:schemeClr val="bg1"/>
                </a:solidFill>
              </a:rPr>
              <a:t>a) Proprietary or catalogue products: These products are produced in anticipation of orders. </a:t>
            </a:r>
          </a:p>
          <a:p>
            <a:r>
              <a:rPr lang="en-US" sz="2000">
                <a:solidFill>
                  <a:schemeClr val="bg1"/>
                </a:solidFill>
              </a:rPr>
              <a:t>Product line decisions in this category concern levels of stock to be made and held, the type of stock to be carried (adding and deleting lines) and the repositioning of products within the line.</a:t>
            </a:r>
          </a:p>
        </p:txBody>
      </p:sp>
    </p:spTree>
    <p:extLst>
      <p:ext uri="{BB962C8B-B14F-4D97-AF65-F5344CB8AC3E}">
        <p14:creationId xmlns:p14="http://schemas.microsoft.com/office/powerpoint/2010/main" val="6666407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F9454321-A2E8-1983-4607-CE07D4C674AB}"/>
              </a:ext>
            </a:extLst>
          </p:cNvPr>
          <p:cNvSpPr>
            <a:spLocks noGrp="1"/>
          </p:cNvSpPr>
          <p:nvPr>
            <p:ph type="title"/>
          </p:nvPr>
        </p:nvSpPr>
        <p:spPr>
          <a:xfrm>
            <a:off x="1295400" y="669925"/>
            <a:ext cx="4562272" cy="1325563"/>
          </a:xfrm>
        </p:spPr>
        <p:txBody>
          <a:bodyPr anchor="b">
            <a:normAutofit/>
          </a:bodyPr>
          <a:lstStyle/>
          <a:p>
            <a:r>
              <a:rPr lang="en-US">
                <a:solidFill>
                  <a:schemeClr val="bg1"/>
                </a:solidFill>
              </a:rPr>
              <a:t>Product line classification cont</a:t>
            </a:r>
          </a:p>
        </p:txBody>
      </p:sp>
      <p:sp>
        <p:nvSpPr>
          <p:cNvPr id="3" name="Content Placeholder 2">
            <a:extLst>
              <a:ext uri="{FF2B5EF4-FFF2-40B4-BE49-F238E27FC236}">
                <a16:creationId xmlns:a16="http://schemas.microsoft.com/office/drawing/2014/main" id="{D2294293-1DAC-3F99-12C2-01E922510F06}"/>
              </a:ext>
            </a:extLst>
          </p:cNvPr>
          <p:cNvSpPr>
            <a:spLocks noGrp="1"/>
          </p:cNvSpPr>
          <p:nvPr>
            <p:ph idx="1"/>
          </p:nvPr>
        </p:nvSpPr>
        <p:spPr>
          <a:xfrm>
            <a:off x="1295400" y="2288833"/>
            <a:ext cx="4562272" cy="3711571"/>
          </a:xfrm>
        </p:spPr>
        <p:txBody>
          <a:bodyPr>
            <a:normAutofit/>
          </a:bodyPr>
          <a:lstStyle/>
          <a:p>
            <a:r>
              <a:rPr lang="en-US" sz="2000">
                <a:solidFill>
                  <a:schemeClr val="bg1"/>
                </a:solidFill>
              </a:rPr>
              <a:t>b)	Custom-built products: these are products which are assembled for customers using preformed parts, subassemblies, and components. </a:t>
            </a:r>
          </a:p>
          <a:p>
            <a:r>
              <a:rPr lang="en-US" sz="2000">
                <a:solidFill>
                  <a:schemeClr val="bg1"/>
                </a:solidFill>
              </a:rPr>
              <a:t>They are then configured in particular ways so that they meet a specific customer’s needs. </a:t>
            </a:r>
          </a:p>
          <a:p>
            <a:r>
              <a:rPr lang="en-US" sz="2000">
                <a:solidFill>
                  <a:schemeClr val="bg1"/>
                </a:solidFill>
              </a:rPr>
              <a:t>product-line decisions revolve mainly around presenting different solutions to customer problems.</a:t>
            </a:r>
          </a:p>
        </p:txBody>
      </p:sp>
      <p:pic>
        <p:nvPicPr>
          <p:cNvPr id="5" name="Picture 4" descr="Many question marks on black background">
            <a:extLst>
              <a:ext uri="{FF2B5EF4-FFF2-40B4-BE49-F238E27FC236}">
                <a16:creationId xmlns:a16="http://schemas.microsoft.com/office/drawing/2014/main" id="{AF8B7ECC-374F-0450-23D2-B96E61ACDFC4}"/>
              </a:ext>
            </a:extLst>
          </p:cNvPr>
          <p:cNvPicPr>
            <a:picLocks noChangeAspect="1"/>
          </p:cNvPicPr>
          <p:nvPr/>
        </p:nvPicPr>
        <p:blipFill rotWithShape="1">
          <a:blip r:embed="rId2"/>
          <a:srcRect l="59419" r="2" b="2"/>
          <a:stretch/>
        </p:blipFill>
        <p:spPr>
          <a:xfrm>
            <a:off x="7629728" y="10"/>
            <a:ext cx="4562272" cy="6857990"/>
          </a:xfrm>
          <a:prstGeom prst="rect">
            <a:avLst/>
          </a:prstGeom>
        </p:spPr>
      </p:pic>
      <p:cxnSp>
        <p:nvCxnSpPr>
          <p:cNvPr id="11" name="Straight Connector 10">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95400" y="2026340"/>
            <a:ext cx="10896601"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152115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8EF2A4B8-50FF-ED0E-718B-5C4B96744587}"/>
              </a:ext>
            </a:extLst>
          </p:cNvPr>
          <p:cNvSpPr>
            <a:spLocks noGrp="1"/>
          </p:cNvSpPr>
          <p:nvPr>
            <p:ph type="title"/>
          </p:nvPr>
        </p:nvSpPr>
        <p:spPr>
          <a:xfrm>
            <a:off x="1295400" y="669925"/>
            <a:ext cx="4562272" cy="1325563"/>
          </a:xfrm>
        </p:spPr>
        <p:txBody>
          <a:bodyPr anchor="b">
            <a:normAutofit/>
          </a:bodyPr>
          <a:lstStyle/>
          <a:p>
            <a:r>
              <a:rPr lang="en-US">
                <a:solidFill>
                  <a:schemeClr val="bg1"/>
                </a:solidFill>
              </a:rPr>
              <a:t>Product line classification cont</a:t>
            </a:r>
          </a:p>
        </p:txBody>
      </p:sp>
      <p:sp>
        <p:nvSpPr>
          <p:cNvPr id="3" name="Content Placeholder 2">
            <a:extLst>
              <a:ext uri="{FF2B5EF4-FFF2-40B4-BE49-F238E27FC236}">
                <a16:creationId xmlns:a16="http://schemas.microsoft.com/office/drawing/2014/main" id="{91FA0EE5-B454-BDEF-863F-22993117ED7E}"/>
              </a:ext>
            </a:extLst>
          </p:cNvPr>
          <p:cNvSpPr>
            <a:spLocks noGrp="1"/>
          </p:cNvSpPr>
          <p:nvPr>
            <p:ph idx="1"/>
          </p:nvPr>
        </p:nvSpPr>
        <p:spPr>
          <a:xfrm>
            <a:off x="1295400" y="2288833"/>
            <a:ext cx="4562272" cy="3711571"/>
          </a:xfrm>
        </p:spPr>
        <p:txBody>
          <a:bodyPr>
            <a:normAutofit/>
          </a:bodyPr>
          <a:lstStyle/>
          <a:p>
            <a:r>
              <a:rPr lang="en-US" sz="2000">
                <a:solidFill>
                  <a:schemeClr val="bg1"/>
                </a:solidFill>
              </a:rPr>
              <a:t>c)	Custom designed products: These products are custom-designed and built to meet the specific needs of a particular customer or very small group of customers. </a:t>
            </a:r>
          </a:p>
          <a:p>
            <a:r>
              <a:rPr lang="en-US" sz="2000">
                <a:solidFill>
                  <a:schemeClr val="bg1"/>
                </a:solidFill>
              </a:rPr>
              <a:t>These products are often of high capital value.  </a:t>
            </a:r>
          </a:p>
          <a:p>
            <a:r>
              <a:rPr lang="en-US" sz="2000">
                <a:solidFill>
                  <a:schemeClr val="bg1"/>
                </a:solidFill>
              </a:rPr>
              <a:t>Product-line decisions are based around identifying and understanding the very specific needs of customers and then being able to present proposals that provide a tight fit with those needs.</a:t>
            </a:r>
          </a:p>
          <a:p>
            <a:endParaRPr lang="en-US" sz="2000">
              <a:solidFill>
                <a:schemeClr val="bg1"/>
              </a:solidFill>
            </a:endParaRPr>
          </a:p>
        </p:txBody>
      </p:sp>
      <p:pic>
        <p:nvPicPr>
          <p:cNvPr id="5" name="Picture 4" descr="Multi coloured shirts hanging on the closet">
            <a:extLst>
              <a:ext uri="{FF2B5EF4-FFF2-40B4-BE49-F238E27FC236}">
                <a16:creationId xmlns:a16="http://schemas.microsoft.com/office/drawing/2014/main" id="{FC364B47-BD1B-4874-DF05-7C1AC5750353}"/>
              </a:ext>
            </a:extLst>
          </p:cNvPr>
          <p:cNvPicPr>
            <a:picLocks noChangeAspect="1"/>
          </p:cNvPicPr>
          <p:nvPr/>
        </p:nvPicPr>
        <p:blipFill rotWithShape="1">
          <a:blip r:embed="rId2"/>
          <a:srcRect l="9248" r="46513"/>
          <a:stretch/>
        </p:blipFill>
        <p:spPr>
          <a:xfrm>
            <a:off x="7629728" y="10"/>
            <a:ext cx="4562272" cy="6857990"/>
          </a:xfrm>
          <a:prstGeom prst="rect">
            <a:avLst/>
          </a:prstGeom>
        </p:spPr>
      </p:pic>
      <p:cxnSp>
        <p:nvCxnSpPr>
          <p:cNvPr id="11" name="Straight Connector 10">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95400" y="2026340"/>
            <a:ext cx="10896601"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8832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08908864-77D4-FEDC-228B-4294D82BB455}"/>
              </a:ext>
            </a:extLst>
          </p:cNvPr>
          <p:cNvSpPr>
            <a:spLocks noGrp="1"/>
          </p:cNvSpPr>
          <p:nvPr>
            <p:ph type="title"/>
          </p:nvPr>
        </p:nvSpPr>
        <p:spPr>
          <a:xfrm>
            <a:off x="1295400" y="669925"/>
            <a:ext cx="4562272" cy="1325563"/>
          </a:xfrm>
        </p:spPr>
        <p:txBody>
          <a:bodyPr anchor="b">
            <a:normAutofit/>
          </a:bodyPr>
          <a:lstStyle/>
          <a:p>
            <a:r>
              <a:rPr lang="en-US">
                <a:solidFill>
                  <a:schemeClr val="bg1"/>
                </a:solidFill>
              </a:rPr>
              <a:t>Product line classification cont</a:t>
            </a:r>
          </a:p>
        </p:txBody>
      </p:sp>
      <p:sp>
        <p:nvSpPr>
          <p:cNvPr id="3" name="Content Placeholder 2">
            <a:extLst>
              <a:ext uri="{FF2B5EF4-FFF2-40B4-BE49-F238E27FC236}">
                <a16:creationId xmlns:a16="http://schemas.microsoft.com/office/drawing/2014/main" id="{AD162133-36C0-1AD1-40C6-8312AA9DB00F}"/>
              </a:ext>
            </a:extLst>
          </p:cNvPr>
          <p:cNvSpPr>
            <a:spLocks noGrp="1"/>
          </p:cNvSpPr>
          <p:nvPr>
            <p:ph idx="1"/>
          </p:nvPr>
        </p:nvSpPr>
        <p:spPr>
          <a:xfrm>
            <a:off x="1295400" y="2288833"/>
            <a:ext cx="4562272" cy="3711571"/>
          </a:xfrm>
        </p:spPr>
        <p:txBody>
          <a:bodyPr>
            <a:normAutofit/>
          </a:bodyPr>
          <a:lstStyle/>
          <a:p>
            <a:r>
              <a:rPr lang="en-US" sz="2000">
                <a:solidFill>
                  <a:schemeClr val="bg1"/>
                </a:solidFill>
              </a:rPr>
              <a:t>d)	Business services: The main offering may be a product but there are services attached such as order processing, invoicing, delivery, and warranty-based support. </a:t>
            </a:r>
          </a:p>
          <a:p>
            <a:r>
              <a:rPr lang="en-US" sz="2000">
                <a:solidFill>
                  <a:schemeClr val="bg1"/>
                </a:solidFill>
              </a:rPr>
              <a:t>Some organizations provide a specific service package to support their products.</a:t>
            </a:r>
          </a:p>
          <a:p>
            <a:r>
              <a:rPr lang="en-US" sz="2000">
                <a:solidFill>
                  <a:schemeClr val="bg1"/>
                </a:solidFill>
              </a:rPr>
              <a:t> Support services are provided to augment product offerings and provide distinction between firms. </a:t>
            </a:r>
          </a:p>
          <a:p>
            <a:endParaRPr lang="en-US" sz="2000">
              <a:solidFill>
                <a:schemeClr val="bg1"/>
              </a:solidFill>
            </a:endParaRPr>
          </a:p>
        </p:txBody>
      </p:sp>
      <p:pic>
        <p:nvPicPr>
          <p:cNvPr id="5" name="Picture 4" descr="White puzzle with one red piece">
            <a:extLst>
              <a:ext uri="{FF2B5EF4-FFF2-40B4-BE49-F238E27FC236}">
                <a16:creationId xmlns:a16="http://schemas.microsoft.com/office/drawing/2014/main" id="{46E0C52C-E10E-B599-7333-C6DF61C109DC}"/>
              </a:ext>
            </a:extLst>
          </p:cNvPr>
          <p:cNvPicPr>
            <a:picLocks noChangeAspect="1"/>
          </p:cNvPicPr>
          <p:nvPr/>
        </p:nvPicPr>
        <p:blipFill rotWithShape="1">
          <a:blip r:embed="rId2"/>
          <a:srcRect l="32092" r="30488"/>
          <a:stretch/>
        </p:blipFill>
        <p:spPr>
          <a:xfrm>
            <a:off x="7629728" y="10"/>
            <a:ext cx="4562272" cy="6857990"/>
          </a:xfrm>
          <a:prstGeom prst="rect">
            <a:avLst/>
          </a:prstGeom>
        </p:spPr>
      </p:pic>
      <p:cxnSp>
        <p:nvCxnSpPr>
          <p:cNvPr id="11" name="Straight Connector 10">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95400" y="2026340"/>
            <a:ext cx="10896601"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572691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559CEE8C-044E-1002-D1C2-399EC870E037}"/>
              </a:ext>
            </a:extLst>
          </p:cNvPr>
          <p:cNvSpPr>
            <a:spLocks noGrp="1"/>
          </p:cNvSpPr>
          <p:nvPr>
            <p:ph type="title"/>
          </p:nvPr>
        </p:nvSpPr>
        <p:spPr>
          <a:xfrm>
            <a:off x="1295400" y="669925"/>
            <a:ext cx="4562272" cy="1325563"/>
          </a:xfrm>
        </p:spPr>
        <p:txBody>
          <a:bodyPr anchor="b">
            <a:normAutofit/>
          </a:bodyPr>
          <a:lstStyle/>
          <a:p>
            <a:r>
              <a:rPr lang="en-US" sz="3700">
                <a:solidFill>
                  <a:schemeClr val="bg1"/>
                </a:solidFill>
              </a:rPr>
              <a:t>New product development process</a:t>
            </a:r>
          </a:p>
        </p:txBody>
      </p:sp>
      <p:sp>
        <p:nvSpPr>
          <p:cNvPr id="3" name="Content Placeholder 2">
            <a:extLst>
              <a:ext uri="{FF2B5EF4-FFF2-40B4-BE49-F238E27FC236}">
                <a16:creationId xmlns:a16="http://schemas.microsoft.com/office/drawing/2014/main" id="{AC98CD1C-E3B5-D685-FD0B-B36CAA8BF821}"/>
              </a:ext>
            </a:extLst>
          </p:cNvPr>
          <p:cNvSpPr>
            <a:spLocks noGrp="1"/>
          </p:cNvSpPr>
          <p:nvPr>
            <p:ph idx="1"/>
          </p:nvPr>
        </p:nvSpPr>
        <p:spPr>
          <a:xfrm>
            <a:off x="1295400" y="2288833"/>
            <a:ext cx="4562272" cy="3711571"/>
          </a:xfrm>
        </p:spPr>
        <p:txBody>
          <a:bodyPr>
            <a:normAutofit/>
          </a:bodyPr>
          <a:lstStyle/>
          <a:p>
            <a:r>
              <a:rPr lang="en-US" sz="1700">
                <a:solidFill>
                  <a:schemeClr val="bg1"/>
                </a:solidFill>
              </a:rPr>
              <a:t>New product development for business markets requires a project team </a:t>
            </a:r>
          </a:p>
          <a:p>
            <a:r>
              <a:rPr lang="en-US" sz="1700">
                <a:solidFill>
                  <a:schemeClr val="bg1"/>
                </a:solidFill>
              </a:rPr>
              <a:t>Teams are made up of engineers, pure scientists, finance experts, marketing people, product managers members of the market, customers, research team  outside consultants and suppliers.</a:t>
            </a:r>
          </a:p>
          <a:p>
            <a:r>
              <a:rPr lang="en-US" sz="1700">
                <a:solidFill>
                  <a:schemeClr val="bg1"/>
                </a:solidFill>
              </a:rPr>
              <a:t>The cross functional team may be global or locally constituted. </a:t>
            </a:r>
          </a:p>
          <a:p>
            <a:r>
              <a:rPr lang="en-US" sz="1700">
                <a:solidFill>
                  <a:schemeClr val="bg1"/>
                </a:solidFill>
              </a:rPr>
              <a:t>The use of internet has helped teams to be constituted globally and work more effectively to achieve the objective of the firm</a:t>
            </a:r>
          </a:p>
        </p:txBody>
      </p:sp>
      <p:pic>
        <p:nvPicPr>
          <p:cNvPr id="5" name="Picture 4" descr="Metallic spheres connected in mesh">
            <a:extLst>
              <a:ext uri="{FF2B5EF4-FFF2-40B4-BE49-F238E27FC236}">
                <a16:creationId xmlns:a16="http://schemas.microsoft.com/office/drawing/2014/main" id="{31DCB2A8-660C-01EC-DADF-1AB4B7732A4B}"/>
              </a:ext>
            </a:extLst>
          </p:cNvPr>
          <p:cNvPicPr>
            <a:picLocks noChangeAspect="1"/>
          </p:cNvPicPr>
          <p:nvPr/>
        </p:nvPicPr>
        <p:blipFill rotWithShape="1">
          <a:blip r:embed="rId2"/>
          <a:srcRect l="26572" r="29022" b="-1"/>
          <a:stretch/>
        </p:blipFill>
        <p:spPr>
          <a:xfrm>
            <a:off x="7629728" y="10"/>
            <a:ext cx="4562272" cy="6857990"/>
          </a:xfrm>
          <a:prstGeom prst="rect">
            <a:avLst/>
          </a:prstGeom>
        </p:spPr>
      </p:pic>
      <p:cxnSp>
        <p:nvCxnSpPr>
          <p:cNvPr id="11" name="Straight Connector 10">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95400" y="2026340"/>
            <a:ext cx="10896601"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251763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B0B0CB1E-8ADD-F70A-DA07-D3811A382621}"/>
              </a:ext>
            </a:extLst>
          </p:cNvPr>
          <p:cNvSpPr>
            <a:spLocks noGrp="1"/>
          </p:cNvSpPr>
          <p:nvPr>
            <p:ph type="title"/>
          </p:nvPr>
        </p:nvSpPr>
        <p:spPr>
          <a:xfrm>
            <a:off x="1295400" y="669925"/>
            <a:ext cx="4562272" cy="1325563"/>
          </a:xfrm>
        </p:spPr>
        <p:txBody>
          <a:bodyPr anchor="b">
            <a:normAutofit/>
          </a:bodyPr>
          <a:lstStyle/>
          <a:p>
            <a:r>
              <a:rPr lang="en-US">
                <a:solidFill>
                  <a:schemeClr val="bg1"/>
                </a:solidFill>
              </a:rPr>
              <a:t>Managing a new product team</a:t>
            </a:r>
          </a:p>
        </p:txBody>
      </p:sp>
      <p:sp>
        <p:nvSpPr>
          <p:cNvPr id="3" name="Content Placeholder 2">
            <a:extLst>
              <a:ext uri="{FF2B5EF4-FFF2-40B4-BE49-F238E27FC236}">
                <a16:creationId xmlns:a16="http://schemas.microsoft.com/office/drawing/2014/main" id="{7A777330-D54F-E12F-6CC5-8FFCFF566CBD}"/>
              </a:ext>
            </a:extLst>
          </p:cNvPr>
          <p:cNvSpPr>
            <a:spLocks noGrp="1"/>
          </p:cNvSpPr>
          <p:nvPr>
            <p:ph idx="1"/>
          </p:nvPr>
        </p:nvSpPr>
        <p:spPr>
          <a:xfrm>
            <a:off x="1295400" y="2288833"/>
            <a:ext cx="4562272" cy="3711571"/>
          </a:xfrm>
        </p:spPr>
        <p:txBody>
          <a:bodyPr>
            <a:normAutofit/>
          </a:bodyPr>
          <a:lstStyle/>
          <a:p>
            <a:r>
              <a:rPr lang="en-US" sz="1400">
                <a:solidFill>
                  <a:schemeClr val="bg1"/>
                </a:solidFill>
              </a:rPr>
              <a:t>Stage setting: project goals, empowering, assigning the required human resources, and creating a conducive climate.  </a:t>
            </a:r>
          </a:p>
          <a:p>
            <a:r>
              <a:rPr lang="en-US" sz="1400">
                <a:solidFill>
                  <a:schemeClr val="bg1"/>
                </a:solidFill>
              </a:rPr>
              <a:t>Create teamwork enablers. These are team leaders, senior managers, and product champions. </a:t>
            </a:r>
          </a:p>
          <a:p>
            <a:r>
              <a:rPr lang="en-US" sz="1400">
                <a:solidFill>
                  <a:schemeClr val="bg1"/>
                </a:solidFill>
              </a:rPr>
              <a:t>Team behaviors: such as cooperation, commitment to the project, ownership of the project, and respect and trust</a:t>
            </a:r>
          </a:p>
          <a:p>
            <a:r>
              <a:rPr lang="en-US" sz="1400">
                <a:solidFill>
                  <a:schemeClr val="bg1"/>
                </a:solidFill>
              </a:rPr>
              <a:t>Control systems: a control system must be put in place to enable the business marketer to monitor the project and ensure it is on course.</a:t>
            </a:r>
          </a:p>
          <a:p>
            <a:r>
              <a:rPr lang="en-US" sz="1400">
                <a:solidFill>
                  <a:schemeClr val="bg1"/>
                </a:solidFill>
              </a:rPr>
              <a:t>Reward system: the system must be put in place to act as a motivator for the team.</a:t>
            </a:r>
          </a:p>
          <a:p>
            <a:r>
              <a:rPr lang="en-US" sz="1400">
                <a:solidFill>
                  <a:schemeClr val="bg1"/>
                </a:solidFill>
              </a:rPr>
              <a:t>Conflict resolution:</a:t>
            </a:r>
          </a:p>
        </p:txBody>
      </p:sp>
      <p:pic>
        <p:nvPicPr>
          <p:cNvPr id="5" name="Picture 4" descr="Metallic spheres connected in mesh">
            <a:extLst>
              <a:ext uri="{FF2B5EF4-FFF2-40B4-BE49-F238E27FC236}">
                <a16:creationId xmlns:a16="http://schemas.microsoft.com/office/drawing/2014/main" id="{40E22E9C-4657-26E4-1474-6C8243C40249}"/>
              </a:ext>
            </a:extLst>
          </p:cNvPr>
          <p:cNvPicPr>
            <a:picLocks noChangeAspect="1"/>
          </p:cNvPicPr>
          <p:nvPr/>
        </p:nvPicPr>
        <p:blipFill rotWithShape="1">
          <a:blip r:embed="rId2"/>
          <a:srcRect l="26572" r="29022" b="-1"/>
          <a:stretch/>
        </p:blipFill>
        <p:spPr>
          <a:xfrm>
            <a:off x="7629728" y="10"/>
            <a:ext cx="4562272" cy="6857990"/>
          </a:xfrm>
          <a:prstGeom prst="rect">
            <a:avLst/>
          </a:prstGeom>
        </p:spPr>
      </p:pic>
      <p:cxnSp>
        <p:nvCxnSpPr>
          <p:cNvPr id="11" name="Straight Connector 10">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95400" y="2026340"/>
            <a:ext cx="10896601"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52136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693FE344-D2A5-0857-FB30-764468AEE0C7}"/>
              </a:ext>
            </a:extLst>
          </p:cNvPr>
          <p:cNvSpPr>
            <a:spLocks noGrp="1"/>
          </p:cNvSpPr>
          <p:nvPr>
            <p:ph type="title"/>
          </p:nvPr>
        </p:nvSpPr>
        <p:spPr>
          <a:xfrm>
            <a:off x="1295400" y="669925"/>
            <a:ext cx="4562272" cy="1325563"/>
          </a:xfrm>
        </p:spPr>
        <p:txBody>
          <a:bodyPr anchor="b">
            <a:normAutofit/>
          </a:bodyPr>
          <a:lstStyle/>
          <a:p>
            <a:r>
              <a:rPr lang="en-US">
                <a:solidFill>
                  <a:schemeClr val="bg1"/>
                </a:solidFill>
              </a:rPr>
              <a:t>Types of new products </a:t>
            </a:r>
          </a:p>
        </p:txBody>
      </p:sp>
      <p:sp>
        <p:nvSpPr>
          <p:cNvPr id="3" name="Content Placeholder 2">
            <a:extLst>
              <a:ext uri="{FF2B5EF4-FFF2-40B4-BE49-F238E27FC236}">
                <a16:creationId xmlns:a16="http://schemas.microsoft.com/office/drawing/2014/main" id="{AB2B9CDF-4756-5EDC-2910-2F42D93D9234}"/>
              </a:ext>
            </a:extLst>
          </p:cNvPr>
          <p:cNvSpPr>
            <a:spLocks noGrp="1"/>
          </p:cNvSpPr>
          <p:nvPr>
            <p:ph idx="1"/>
          </p:nvPr>
        </p:nvSpPr>
        <p:spPr>
          <a:xfrm>
            <a:off x="1295400" y="2288833"/>
            <a:ext cx="4562272" cy="3711571"/>
          </a:xfrm>
        </p:spPr>
        <p:txBody>
          <a:bodyPr>
            <a:normAutofit/>
          </a:bodyPr>
          <a:lstStyle/>
          <a:p>
            <a:r>
              <a:rPr lang="en-US" sz="1700">
                <a:solidFill>
                  <a:schemeClr val="bg1"/>
                </a:solidFill>
              </a:rPr>
              <a:t>New-to-the-world products – These are inventions such as the first automobile or computer. </a:t>
            </a:r>
          </a:p>
          <a:p>
            <a:r>
              <a:rPr lang="en-US" sz="1700">
                <a:solidFill>
                  <a:schemeClr val="bg1"/>
                </a:solidFill>
              </a:rPr>
              <a:t>New category entries – Products introduced by firms into a product category where the firm had not been doing business up to this time.</a:t>
            </a:r>
          </a:p>
          <a:p>
            <a:r>
              <a:rPr lang="en-US" sz="1700">
                <a:solidFill>
                  <a:schemeClr val="bg1"/>
                </a:solidFill>
              </a:rPr>
              <a:t>Additions to product lines – These are line extensions in the firm’s current markets such as a tablet computer introduced by Apple.</a:t>
            </a:r>
          </a:p>
          <a:p>
            <a:r>
              <a:rPr lang="en-US" sz="1700">
                <a:solidFill>
                  <a:schemeClr val="bg1"/>
                </a:solidFill>
              </a:rPr>
              <a:t>Product improvements – Current products made better in some way.</a:t>
            </a:r>
          </a:p>
          <a:p>
            <a:r>
              <a:rPr lang="en-US" sz="1700">
                <a:solidFill>
                  <a:schemeClr val="bg1"/>
                </a:solidFill>
              </a:rPr>
              <a:t>Repositioning – Taking a current product and attempting to find a new use for it.</a:t>
            </a:r>
          </a:p>
          <a:p>
            <a:endParaRPr lang="en-US" sz="1700">
              <a:solidFill>
                <a:schemeClr val="bg1"/>
              </a:solidFill>
            </a:endParaRPr>
          </a:p>
        </p:txBody>
      </p:sp>
      <p:pic>
        <p:nvPicPr>
          <p:cNvPr id="5" name="Picture 4" descr="Rolls of blueprints">
            <a:extLst>
              <a:ext uri="{FF2B5EF4-FFF2-40B4-BE49-F238E27FC236}">
                <a16:creationId xmlns:a16="http://schemas.microsoft.com/office/drawing/2014/main" id="{BEDC6E24-8F53-2B0F-1B20-5DDDCE61E8FB}"/>
              </a:ext>
            </a:extLst>
          </p:cNvPr>
          <p:cNvPicPr>
            <a:picLocks noChangeAspect="1"/>
          </p:cNvPicPr>
          <p:nvPr/>
        </p:nvPicPr>
        <p:blipFill rotWithShape="1">
          <a:blip r:embed="rId2"/>
          <a:srcRect l="55595" r="-1" b="-1"/>
          <a:stretch/>
        </p:blipFill>
        <p:spPr>
          <a:xfrm>
            <a:off x="7629728" y="10"/>
            <a:ext cx="4562272" cy="6857990"/>
          </a:xfrm>
          <a:prstGeom prst="rect">
            <a:avLst/>
          </a:prstGeom>
        </p:spPr>
      </p:pic>
      <p:cxnSp>
        <p:nvCxnSpPr>
          <p:cNvPr id="11" name="Straight Connector 10">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95400" y="2026340"/>
            <a:ext cx="10896601"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57577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F67D62EE-A6BF-C8D2-8544-9E4772B8C098}"/>
              </a:ext>
            </a:extLst>
          </p:cNvPr>
          <p:cNvSpPr>
            <a:spLocks noGrp="1"/>
          </p:cNvSpPr>
          <p:nvPr>
            <p:ph type="title"/>
          </p:nvPr>
        </p:nvSpPr>
        <p:spPr>
          <a:xfrm>
            <a:off x="1295400" y="669925"/>
            <a:ext cx="4562272" cy="1325563"/>
          </a:xfrm>
        </p:spPr>
        <p:txBody>
          <a:bodyPr anchor="b">
            <a:normAutofit/>
          </a:bodyPr>
          <a:lstStyle/>
          <a:p>
            <a:r>
              <a:rPr lang="en-US" sz="3700">
                <a:solidFill>
                  <a:schemeClr val="bg1"/>
                </a:solidFill>
              </a:rPr>
              <a:t>Stages in new product development cont.</a:t>
            </a:r>
          </a:p>
        </p:txBody>
      </p:sp>
      <p:sp>
        <p:nvSpPr>
          <p:cNvPr id="3" name="Content Placeholder 2">
            <a:extLst>
              <a:ext uri="{FF2B5EF4-FFF2-40B4-BE49-F238E27FC236}">
                <a16:creationId xmlns:a16="http://schemas.microsoft.com/office/drawing/2014/main" id="{56DEAAEA-1776-E8D6-DB39-4E0CEA0663E9}"/>
              </a:ext>
            </a:extLst>
          </p:cNvPr>
          <p:cNvSpPr>
            <a:spLocks noGrp="1"/>
          </p:cNvSpPr>
          <p:nvPr>
            <p:ph idx="1"/>
          </p:nvPr>
        </p:nvSpPr>
        <p:spPr>
          <a:xfrm>
            <a:off x="1295400" y="2288833"/>
            <a:ext cx="4562272" cy="3711571"/>
          </a:xfrm>
        </p:spPr>
        <p:txBody>
          <a:bodyPr>
            <a:normAutofit/>
          </a:bodyPr>
          <a:lstStyle/>
          <a:p>
            <a:r>
              <a:rPr lang="en-US" sz="2000">
                <a:solidFill>
                  <a:schemeClr val="bg1"/>
                </a:solidFill>
              </a:rPr>
              <a:t>1. New Product strategy development: link idea generation, screening, and evaluation and business analysis more closely together in the context of an overall strategic direction. </a:t>
            </a:r>
          </a:p>
          <a:p>
            <a:r>
              <a:rPr lang="en-US" sz="2000">
                <a:solidFill>
                  <a:schemeClr val="bg1"/>
                </a:solidFill>
              </a:rPr>
              <a:t>Identifies the strategy requirements that new product ideas should satisfy such as defending a market share position or maintaining a market position as a technical leader etc. </a:t>
            </a:r>
          </a:p>
          <a:p>
            <a:r>
              <a:rPr lang="en-US" sz="2000">
                <a:solidFill>
                  <a:schemeClr val="bg1"/>
                </a:solidFill>
              </a:rPr>
              <a:t>Improved mortality of new product ideas (Webster, 1995).</a:t>
            </a:r>
          </a:p>
          <a:p>
            <a:endParaRPr lang="en-US" sz="2000">
              <a:solidFill>
                <a:schemeClr val="bg1"/>
              </a:solidFill>
            </a:endParaRPr>
          </a:p>
        </p:txBody>
      </p:sp>
      <p:pic>
        <p:nvPicPr>
          <p:cNvPr id="5" name="Picture 4" descr="Light bulb on yellow background with sketched light beams and cord">
            <a:extLst>
              <a:ext uri="{FF2B5EF4-FFF2-40B4-BE49-F238E27FC236}">
                <a16:creationId xmlns:a16="http://schemas.microsoft.com/office/drawing/2014/main" id="{48EBE686-3FB4-70BA-5589-7063D7B53BED}"/>
              </a:ext>
            </a:extLst>
          </p:cNvPr>
          <p:cNvPicPr>
            <a:picLocks noChangeAspect="1"/>
          </p:cNvPicPr>
          <p:nvPr/>
        </p:nvPicPr>
        <p:blipFill rotWithShape="1">
          <a:blip r:embed="rId2"/>
          <a:srcRect l="51673" r="7415"/>
          <a:stretch/>
        </p:blipFill>
        <p:spPr>
          <a:xfrm>
            <a:off x="7629728" y="10"/>
            <a:ext cx="4562272" cy="6857990"/>
          </a:xfrm>
          <a:prstGeom prst="rect">
            <a:avLst/>
          </a:prstGeom>
        </p:spPr>
      </p:pic>
      <p:cxnSp>
        <p:nvCxnSpPr>
          <p:cNvPr id="11" name="Straight Connector 10">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95400" y="2026340"/>
            <a:ext cx="10896601"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564598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32209DAE-F232-1691-6589-4D5805D74474}"/>
              </a:ext>
            </a:extLst>
          </p:cNvPr>
          <p:cNvSpPr>
            <a:spLocks noGrp="1"/>
          </p:cNvSpPr>
          <p:nvPr>
            <p:ph type="title"/>
          </p:nvPr>
        </p:nvSpPr>
        <p:spPr>
          <a:xfrm>
            <a:off x="1295400" y="669925"/>
            <a:ext cx="4562272" cy="1325563"/>
          </a:xfrm>
        </p:spPr>
        <p:txBody>
          <a:bodyPr anchor="b">
            <a:normAutofit/>
          </a:bodyPr>
          <a:lstStyle/>
          <a:p>
            <a:r>
              <a:rPr lang="en-US" sz="3700">
                <a:solidFill>
                  <a:schemeClr val="bg1"/>
                </a:solidFill>
              </a:rPr>
              <a:t>Stages in new product development cont.</a:t>
            </a:r>
          </a:p>
        </p:txBody>
      </p:sp>
      <p:sp>
        <p:nvSpPr>
          <p:cNvPr id="3" name="Content Placeholder 2">
            <a:extLst>
              <a:ext uri="{FF2B5EF4-FFF2-40B4-BE49-F238E27FC236}">
                <a16:creationId xmlns:a16="http://schemas.microsoft.com/office/drawing/2014/main" id="{B12D7AC9-2E3D-2E16-97E2-6B79C67D6225}"/>
              </a:ext>
            </a:extLst>
          </p:cNvPr>
          <p:cNvSpPr>
            <a:spLocks noGrp="1"/>
          </p:cNvSpPr>
          <p:nvPr>
            <p:ph idx="1"/>
          </p:nvPr>
        </p:nvSpPr>
        <p:spPr>
          <a:xfrm>
            <a:off x="1295400" y="2288833"/>
            <a:ext cx="4562272" cy="3711571"/>
          </a:xfrm>
        </p:spPr>
        <p:txBody>
          <a:bodyPr>
            <a:normAutofit/>
          </a:bodyPr>
          <a:lstStyle/>
          <a:p>
            <a:r>
              <a:rPr lang="en-US" sz="1700">
                <a:solidFill>
                  <a:schemeClr val="bg1"/>
                </a:solidFill>
              </a:rPr>
              <a:t>2. Idea generation: new product ideas are generated from sales representatives, customers, distributors and managers as well as investors, shareholders, suppliers and so on. Industrial firms usually organize scientists and engineers into departments with specific purpose of generating, developing, and exploiting new products ideas. </a:t>
            </a:r>
          </a:p>
          <a:p>
            <a:r>
              <a:rPr lang="en-US" sz="1700">
                <a:solidFill>
                  <a:schemeClr val="bg1"/>
                </a:solidFill>
              </a:rPr>
              <a:t>A new product idea collection system includes an informed sales force on the lookout for new product ideas from customers and distributors and a well-defined procedure for communicating these ideas to the appropriate collection point in the firm.  </a:t>
            </a:r>
          </a:p>
        </p:txBody>
      </p:sp>
      <p:pic>
        <p:nvPicPr>
          <p:cNvPr id="5" name="Picture 4" descr="Light bulb on yellow background with sketched light beams and cord">
            <a:extLst>
              <a:ext uri="{FF2B5EF4-FFF2-40B4-BE49-F238E27FC236}">
                <a16:creationId xmlns:a16="http://schemas.microsoft.com/office/drawing/2014/main" id="{6BD6F7DC-04EB-0605-684B-A61BCAA81318}"/>
              </a:ext>
            </a:extLst>
          </p:cNvPr>
          <p:cNvPicPr>
            <a:picLocks noChangeAspect="1"/>
          </p:cNvPicPr>
          <p:nvPr/>
        </p:nvPicPr>
        <p:blipFill rotWithShape="1">
          <a:blip r:embed="rId2"/>
          <a:srcRect l="51673" r="7415"/>
          <a:stretch/>
        </p:blipFill>
        <p:spPr>
          <a:xfrm>
            <a:off x="7629728" y="10"/>
            <a:ext cx="4562272" cy="6857990"/>
          </a:xfrm>
          <a:prstGeom prst="rect">
            <a:avLst/>
          </a:prstGeom>
        </p:spPr>
      </p:pic>
      <p:cxnSp>
        <p:nvCxnSpPr>
          <p:cNvPr id="11" name="Straight Connector 10">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95400" y="2026340"/>
            <a:ext cx="10896601"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544663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729A16AA-11CB-246B-F2F8-3462FB431D73}"/>
              </a:ext>
            </a:extLst>
          </p:cNvPr>
          <p:cNvSpPr>
            <a:spLocks noGrp="1"/>
          </p:cNvSpPr>
          <p:nvPr>
            <p:ph type="title"/>
          </p:nvPr>
        </p:nvSpPr>
        <p:spPr>
          <a:xfrm>
            <a:off x="1295400" y="669925"/>
            <a:ext cx="4562272" cy="1325563"/>
          </a:xfrm>
        </p:spPr>
        <p:txBody>
          <a:bodyPr anchor="b">
            <a:normAutofit/>
          </a:bodyPr>
          <a:lstStyle/>
          <a:p>
            <a:r>
              <a:rPr lang="en-US" sz="3700">
                <a:solidFill>
                  <a:schemeClr val="bg1"/>
                </a:solidFill>
              </a:rPr>
              <a:t>Stages in new product development cont.</a:t>
            </a:r>
          </a:p>
        </p:txBody>
      </p:sp>
      <p:sp>
        <p:nvSpPr>
          <p:cNvPr id="3" name="Content Placeholder 2">
            <a:extLst>
              <a:ext uri="{FF2B5EF4-FFF2-40B4-BE49-F238E27FC236}">
                <a16:creationId xmlns:a16="http://schemas.microsoft.com/office/drawing/2014/main" id="{A69C82E9-3205-26FC-7537-028EF2EEB51A}"/>
              </a:ext>
            </a:extLst>
          </p:cNvPr>
          <p:cNvSpPr>
            <a:spLocks noGrp="1"/>
          </p:cNvSpPr>
          <p:nvPr>
            <p:ph idx="1"/>
          </p:nvPr>
        </p:nvSpPr>
        <p:spPr>
          <a:xfrm>
            <a:off x="1295400" y="2288833"/>
            <a:ext cx="4562272" cy="3711571"/>
          </a:xfrm>
        </p:spPr>
        <p:txBody>
          <a:bodyPr>
            <a:normAutofit/>
          </a:bodyPr>
          <a:lstStyle/>
          <a:p>
            <a:r>
              <a:rPr lang="en-US" sz="1300">
                <a:solidFill>
                  <a:schemeClr val="bg1"/>
                </a:solidFill>
              </a:rPr>
              <a:t>3. Idea screening</a:t>
            </a:r>
          </a:p>
          <a:p>
            <a:r>
              <a:rPr lang="en-US" sz="1300">
                <a:solidFill>
                  <a:schemeClr val="bg1"/>
                </a:solidFill>
              </a:rPr>
              <a:t>Checks consistency of the idea with firms' strategic direction</a:t>
            </a:r>
          </a:p>
          <a:p>
            <a:r>
              <a:rPr lang="en-US" sz="1300">
                <a:solidFill>
                  <a:schemeClr val="bg1"/>
                </a:solidFill>
              </a:rPr>
              <a:t>Do we have or can we develop access to the necessary raw materials?</a:t>
            </a:r>
          </a:p>
          <a:p>
            <a:r>
              <a:rPr lang="en-US" sz="1300">
                <a:solidFill>
                  <a:schemeClr val="bg1"/>
                </a:solidFill>
              </a:rPr>
              <a:t>Is the project or a scope i.e., feasible within our existing financial capability?</a:t>
            </a:r>
          </a:p>
          <a:p>
            <a:r>
              <a:rPr lang="en-US" sz="1300">
                <a:solidFill>
                  <a:schemeClr val="bg1"/>
                </a:solidFill>
              </a:rPr>
              <a:t>Is there some synergy with our existing product line?</a:t>
            </a:r>
          </a:p>
          <a:p>
            <a:r>
              <a:rPr lang="en-US" sz="1300">
                <a:solidFill>
                  <a:schemeClr val="bg1"/>
                </a:solidFill>
              </a:rPr>
              <a:t>Is it likely that our present customers represent a potential market?</a:t>
            </a:r>
          </a:p>
          <a:p>
            <a:r>
              <a:rPr lang="en-US" sz="1300">
                <a:solidFill>
                  <a:schemeClr val="bg1"/>
                </a:solidFill>
              </a:rPr>
              <a:t>Could the product be marketed through our existing sales force?</a:t>
            </a:r>
          </a:p>
          <a:p>
            <a:r>
              <a:rPr lang="en-US" sz="1300">
                <a:solidFill>
                  <a:schemeClr val="bg1"/>
                </a:solidFill>
              </a:rPr>
              <a:t>What impact would successful development of this project have on our existing product, market, and marketing organization?</a:t>
            </a:r>
          </a:p>
          <a:p>
            <a:endParaRPr lang="en-US" sz="1300">
              <a:solidFill>
                <a:schemeClr val="bg1"/>
              </a:solidFill>
            </a:endParaRPr>
          </a:p>
        </p:txBody>
      </p:sp>
      <p:pic>
        <p:nvPicPr>
          <p:cNvPr id="5" name="Picture 4" descr="Light bulb on yellow background with sketched light beams and cord">
            <a:extLst>
              <a:ext uri="{FF2B5EF4-FFF2-40B4-BE49-F238E27FC236}">
                <a16:creationId xmlns:a16="http://schemas.microsoft.com/office/drawing/2014/main" id="{CBB4C552-CA85-EC65-A527-2A4CF760539B}"/>
              </a:ext>
            </a:extLst>
          </p:cNvPr>
          <p:cNvPicPr>
            <a:picLocks noChangeAspect="1"/>
          </p:cNvPicPr>
          <p:nvPr/>
        </p:nvPicPr>
        <p:blipFill rotWithShape="1">
          <a:blip r:embed="rId2"/>
          <a:srcRect l="51673" r="7415"/>
          <a:stretch/>
        </p:blipFill>
        <p:spPr>
          <a:xfrm>
            <a:off x="7629728" y="10"/>
            <a:ext cx="4562272" cy="6857990"/>
          </a:xfrm>
          <a:prstGeom prst="rect">
            <a:avLst/>
          </a:prstGeom>
        </p:spPr>
      </p:pic>
      <p:cxnSp>
        <p:nvCxnSpPr>
          <p:cNvPr id="11" name="Straight Connector 10">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95400" y="2026340"/>
            <a:ext cx="10896601"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284530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BD758872-1B3A-63FB-500A-609A8DC12CCD}"/>
              </a:ext>
            </a:extLst>
          </p:cNvPr>
          <p:cNvSpPr>
            <a:spLocks noGrp="1"/>
          </p:cNvSpPr>
          <p:nvPr>
            <p:ph type="title"/>
          </p:nvPr>
        </p:nvSpPr>
        <p:spPr>
          <a:xfrm>
            <a:off x="1295400" y="669925"/>
            <a:ext cx="4562272" cy="1325563"/>
          </a:xfrm>
        </p:spPr>
        <p:txBody>
          <a:bodyPr anchor="b">
            <a:normAutofit/>
          </a:bodyPr>
          <a:lstStyle/>
          <a:p>
            <a:r>
              <a:rPr lang="en-US" sz="3700">
                <a:solidFill>
                  <a:schemeClr val="bg1"/>
                </a:solidFill>
              </a:rPr>
              <a:t>Stages in new product development cont.</a:t>
            </a:r>
          </a:p>
        </p:txBody>
      </p:sp>
      <p:sp>
        <p:nvSpPr>
          <p:cNvPr id="3" name="Content Placeholder 2">
            <a:extLst>
              <a:ext uri="{FF2B5EF4-FFF2-40B4-BE49-F238E27FC236}">
                <a16:creationId xmlns:a16="http://schemas.microsoft.com/office/drawing/2014/main" id="{89CF6109-1547-1734-F0B8-3B4AB13A9511}"/>
              </a:ext>
            </a:extLst>
          </p:cNvPr>
          <p:cNvSpPr>
            <a:spLocks noGrp="1"/>
          </p:cNvSpPr>
          <p:nvPr>
            <p:ph idx="1"/>
          </p:nvPr>
        </p:nvSpPr>
        <p:spPr>
          <a:xfrm>
            <a:off x="1295400" y="2288833"/>
            <a:ext cx="4562272" cy="3711571"/>
          </a:xfrm>
        </p:spPr>
        <p:txBody>
          <a:bodyPr>
            <a:normAutofit/>
          </a:bodyPr>
          <a:lstStyle/>
          <a:p>
            <a:r>
              <a:rPr lang="en-US" sz="1600">
                <a:solidFill>
                  <a:schemeClr val="bg1"/>
                </a:solidFill>
              </a:rPr>
              <a:t>4. Business Analysis: a detailed and substantial evaluation of a new product idea in terms of required investment, expected sales volume, prices, costs, profit margins and projected return on investment. </a:t>
            </a:r>
          </a:p>
          <a:p>
            <a:r>
              <a:rPr lang="en-US" sz="1600">
                <a:solidFill>
                  <a:schemeClr val="bg1"/>
                </a:solidFill>
              </a:rPr>
              <a:t>It includes a market analysis with sales forecast. </a:t>
            </a:r>
          </a:p>
          <a:p>
            <a:r>
              <a:rPr lang="en-US" sz="1600">
                <a:solidFill>
                  <a:schemeClr val="bg1"/>
                </a:solidFill>
              </a:rPr>
              <a:t>The stronger the positions held by established firms, the less attractive the possibilities for market entry with a new product idea. </a:t>
            </a:r>
          </a:p>
          <a:p>
            <a:r>
              <a:rPr lang="en-US" sz="1600">
                <a:solidFill>
                  <a:schemeClr val="bg1"/>
                </a:solidFill>
              </a:rPr>
              <a:t>The ultimate purpose of the business analysis is to develop a reasonable thorough and defensible estimate of the profitability of the proposed new product.</a:t>
            </a:r>
          </a:p>
        </p:txBody>
      </p:sp>
      <p:pic>
        <p:nvPicPr>
          <p:cNvPr id="5" name="Picture 4" descr="Graphs on a display with reflection of office">
            <a:extLst>
              <a:ext uri="{FF2B5EF4-FFF2-40B4-BE49-F238E27FC236}">
                <a16:creationId xmlns:a16="http://schemas.microsoft.com/office/drawing/2014/main" id="{F69D4880-BF81-8FC2-2E8E-B9C857F278FE}"/>
              </a:ext>
            </a:extLst>
          </p:cNvPr>
          <p:cNvPicPr>
            <a:picLocks noChangeAspect="1"/>
          </p:cNvPicPr>
          <p:nvPr/>
        </p:nvPicPr>
        <p:blipFill rotWithShape="1">
          <a:blip r:embed="rId2"/>
          <a:srcRect l="20411" r="35183" b="-1"/>
          <a:stretch/>
        </p:blipFill>
        <p:spPr>
          <a:xfrm>
            <a:off x="7629728" y="10"/>
            <a:ext cx="4562272" cy="6857990"/>
          </a:xfrm>
          <a:prstGeom prst="rect">
            <a:avLst/>
          </a:prstGeom>
        </p:spPr>
      </p:pic>
      <p:cxnSp>
        <p:nvCxnSpPr>
          <p:cNvPr id="11" name="Straight Connector 10">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95400" y="2026340"/>
            <a:ext cx="10896601"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426230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E4EB8A29-A117-50CF-6984-ADCED00F5203}"/>
              </a:ext>
            </a:extLst>
          </p:cNvPr>
          <p:cNvSpPr>
            <a:spLocks noGrp="1"/>
          </p:cNvSpPr>
          <p:nvPr>
            <p:ph type="title"/>
          </p:nvPr>
        </p:nvSpPr>
        <p:spPr>
          <a:xfrm>
            <a:off x="838200" y="448721"/>
            <a:ext cx="4707671" cy="1225650"/>
          </a:xfrm>
        </p:spPr>
        <p:txBody>
          <a:bodyPr anchor="b">
            <a:normAutofit/>
          </a:bodyPr>
          <a:lstStyle/>
          <a:p>
            <a:r>
              <a:rPr lang="en-US" sz="3800">
                <a:solidFill>
                  <a:schemeClr val="bg1"/>
                </a:solidFill>
              </a:rPr>
              <a:t>Stages in new product development cont.</a:t>
            </a:r>
          </a:p>
        </p:txBody>
      </p:sp>
      <p:cxnSp>
        <p:nvCxnSpPr>
          <p:cNvPr id="11" name="Straight Connector 10">
            <a:extLst>
              <a:ext uri="{FF2B5EF4-FFF2-40B4-BE49-F238E27FC236}">
                <a16:creationId xmlns:a16="http://schemas.microsoft.com/office/drawing/2014/main" id="{EEA38897-7BA3-4408-8083-3235339C4A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1873" y="1749756"/>
            <a:ext cx="4718304"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C073AD0-1236-E778-F2F6-42F3C2F96769}"/>
              </a:ext>
            </a:extLst>
          </p:cNvPr>
          <p:cNvSpPr>
            <a:spLocks noGrp="1"/>
          </p:cNvSpPr>
          <p:nvPr>
            <p:ph idx="1"/>
          </p:nvPr>
        </p:nvSpPr>
        <p:spPr>
          <a:xfrm>
            <a:off x="897769" y="1909192"/>
            <a:ext cx="4586513" cy="3647710"/>
          </a:xfrm>
        </p:spPr>
        <p:txBody>
          <a:bodyPr>
            <a:normAutofit/>
          </a:bodyPr>
          <a:lstStyle/>
          <a:p>
            <a:r>
              <a:rPr lang="en-US" sz="1700">
                <a:solidFill>
                  <a:schemeClr val="bg1"/>
                </a:solidFill>
              </a:rPr>
              <a:t>5.Product Development: scientists, engineers and technicians create the desired product. </a:t>
            </a:r>
          </a:p>
          <a:p>
            <a:r>
              <a:rPr lang="en-US" sz="1700">
                <a:solidFill>
                  <a:schemeClr val="bg1"/>
                </a:solidFill>
              </a:rPr>
              <a:t>This process involves management of research and development, the nature of creativity in scientific work, technological forecasting etc.</a:t>
            </a:r>
          </a:p>
          <a:p>
            <a:r>
              <a:rPr lang="en-US" sz="1700">
                <a:solidFill>
                  <a:schemeClr val="bg1"/>
                </a:solidFill>
              </a:rPr>
              <a:t> Information from marketplace about customers’ needs and reaction of customers, sales representatives, and distributors to product concept (idea) in the various steps of development is essential to the effectiveness and efficiency of development process.</a:t>
            </a:r>
          </a:p>
        </p:txBody>
      </p:sp>
      <p:cxnSp>
        <p:nvCxnSpPr>
          <p:cNvPr id="13" name="Straight Connector 12">
            <a:extLst>
              <a:ext uri="{FF2B5EF4-FFF2-40B4-BE49-F238E27FC236}">
                <a16:creationId xmlns:a16="http://schemas.microsoft.com/office/drawing/2014/main" id="{F11AD06B-AB20-4097-8606-5DA00DBACE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4027" y="5707672"/>
            <a:ext cx="471399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5" name="Picture 4" descr="White bulbs with a yellow one standing out">
            <a:extLst>
              <a:ext uri="{FF2B5EF4-FFF2-40B4-BE49-F238E27FC236}">
                <a16:creationId xmlns:a16="http://schemas.microsoft.com/office/drawing/2014/main" id="{5175EBFB-F352-28A7-3C09-1E6D8FAB43EC}"/>
              </a:ext>
            </a:extLst>
          </p:cNvPr>
          <p:cNvPicPr>
            <a:picLocks noChangeAspect="1"/>
          </p:cNvPicPr>
          <p:nvPr/>
        </p:nvPicPr>
        <p:blipFill rotWithShape="1">
          <a:blip r:embed="rId2"/>
          <a:srcRect l="14488" r="30358" b="-1"/>
          <a:stretch/>
        </p:blipFill>
        <p:spPr>
          <a:xfrm>
            <a:off x="6525453" y="10"/>
            <a:ext cx="5666547" cy="6857990"/>
          </a:xfrm>
          <a:prstGeom prst="rect">
            <a:avLst/>
          </a:prstGeom>
        </p:spPr>
      </p:pic>
    </p:spTree>
    <p:extLst>
      <p:ext uri="{BB962C8B-B14F-4D97-AF65-F5344CB8AC3E}">
        <p14:creationId xmlns:p14="http://schemas.microsoft.com/office/powerpoint/2010/main" val="29154905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FFA0CD14-F756-47BE-2BD4-1C0AC6E6ADBA}"/>
              </a:ext>
            </a:extLst>
          </p:cNvPr>
          <p:cNvSpPr>
            <a:spLocks noGrp="1"/>
          </p:cNvSpPr>
          <p:nvPr>
            <p:ph type="title"/>
          </p:nvPr>
        </p:nvSpPr>
        <p:spPr>
          <a:xfrm>
            <a:off x="838200" y="448721"/>
            <a:ext cx="4707671" cy="1225650"/>
          </a:xfrm>
        </p:spPr>
        <p:txBody>
          <a:bodyPr anchor="b">
            <a:normAutofit/>
          </a:bodyPr>
          <a:lstStyle/>
          <a:p>
            <a:r>
              <a:rPr lang="en-US" sz="3800">
                <a:solidFill>
                  <a:schemeClr val="bg1"/>
                </a:solidFill>
              </a:rPr>
              <a:t>Stages in new product development cont.</a:t>
            </a:r>
          </a:p>
        </p:txBody>
      </p:sp>
      <p:cxnSp>
        <p:nvCxnSpPr>
          <p:cNvPr id="11" name="Straight Connector 10">
            <a:extLst>
              <a:ext uri="{FF2B5EF4-FFF2-40B4-BE49-F238E27FC236}">
                <a16:creationId xmlns:a16="http://schemas.microsoft.com/office/drawing/2014/main" id="{EEA38897-7BA3-4408-8083-3235339C4A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1873" y="1749756"/>
            <a:ext cx="4718304"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78DBAB8-BD8F-600C-E0CC-9E9F5DC2E9A7}"/>
              </a:ext>
            </a:extLst>
          </p:cNvPr>
          <p:cNvSpPr>
            <a:spLocks noGrp="1"/>
          </p:cNvSpPr>
          <p:nvPr>
            <p:ph idx="1"/>
          </p:nvPr>
        </p:nvSpPr>
        <p:spPr>
          <a:xfrm>
            <a:off x="897769" y="1909192"/>
            <a:ext cx="4586513" cy="3647710"/>
          </a:xfrm>
        </p:spPr>
        <p:txBody>
          <a:bodyPr>
            <a:normAutofit/>
          </a:bodyPr>
          <a:lstStyle/>
          <a:p>
            <a:r>
              <a:rPr lang="en-US" sz="1400">
                <a:solidFill>
                  <a:schemeClr val="bg1"/>
                </a:solidFill>
              </a:rPr>
              <a:t>6. Testing: begins with testing of new product ideas or concepts then moves to evaluation of various forms of the product in the laboratory and in the field. </a:t>
            </a:r>
          </a:p>
          <a:p>
            <a:r>
              <a:rPr lang="en-US" sz="1400">
                <a:solidFill>
                  <a:schemeClr val="bg1"/>
                </a:solidFill>
              </a:rPr>
              <a:t>Pilot production test and the results carefully tested for quality, costs, and other considerations. </a:t>
            </a:r>
          </a:p>
          <a:p>
            <a:r>
              <a:rPr lang="en-US" sz="1400">
                <a:solidFill>
                  <a:schemeClr val="bg1"/>
                </a:solidFill>
              </a:rPr>
              <a:t>Product presented to the market under test conditions including</a:t>
            </a:r>
          </a:p>
          <a:p>
            <a:r>
              <a:rPr lang="en-US" sz="1400">
                <a:solidFill>
                  <a:schemeClr val="bg1"/>
                </a:solidFill>
              </a:rPr>
              <a:t>Challenges: </a:t>
            </a:r>
          </a:p>
          <a:p>
            <a:pPr marL="514350" indent="-514350">
              <a:buFont typeface="+mj-lt"/>
              <a:buAutoNum type="arabicPeriod"/>
            </a:pPr>
            <a:r>
              <a:rPr lang="en-US" sz="1400">
                <a:solidFill>
                  <a:schemeClr val="bg1"/>
                </a:solidFill>
              </a:rPr>
              <a:t>Measurement errors in testing.</a:t>
            </a:r>
          </a:p>
          <a:p>
            <a:pPr marL="514350" indent="-514350">
              <a:buFont typeface="+mj-lt"/>
              <a:buAutoNum type="arabicPeriod"/>
            </a:pPr>
            <a:r>
              <a:rPr lang="en-US" sz="1400">
                <a:solidFill>
                  <a:schemeClr val="bg1"/>
                </a:solidFill>
              </a:rPr>
              <a:t>Time lag between product concept testing to commercialization. </a:t>
            </a:r>
          </a:p>
          <a:p>
            <a:pPr marL="514350" indent="-514350">
              <a:buFont typeface="+mj-lt"/>
              <a:buAutoNum type="arabicPeriod"/>
            </a:pPr>
            <a:r>
              <a:rPr lang="en-US" sz="1400">
                <a:solidFill>
                  <a:schemeClr val="bg1"/>
                </a:solidFill>
              </a:rPr>
              <a:t>Risk of tipping the firm’s hand to competition in field test</a:t>
            </a:r>
          </a:p>
        </p:txBody>
      </p:sp>
      <p:cxnSp>
        <p:nvCxnSpPr>
          <p:cNvPr id="13" name="Straight Connector 12">
            <a:extLst>
              <a:ext uri="{FF2B5EF4-FFF2-40B4-BE49-F238E27FC236}">
                <a16:creationId xmlns:a16="http://schemas.microsoft.com/office/drawing/2014/main" id="{F11AD06B-AB20-4097-8606-5DA00DBACE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4027" y="5707672"/>
            <a:ext cx="471399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5" name="Picture 4" descr="Graph on document with pen">
            <a:extLst>
              <a:ext uri="{FF2B5EF4-FFF2-40B4-BE49-F238E27FC236}">
                <a16:creationId xmlns:a16="http://schemas.microsoft.com/office/drawing/2014/main" id="{AB96C1AB-74F9-38D4-D552-97EA403E5365}"/>
              </a:ext>
            </a:extLst>
          </p:cNvPr>
          <p:cNvPicPr>
            <a:picLocks noChangeAspect="1"/>
          </p:cNvPicPr>
          <p:nvPr/>
        </p:nvPicPr>
        <p:blipFill rotWithShape="1">
          <a:blip r:embed="rId2"/>
          <a:srcRect l="29284" r="15562" b="-1"/>
          <a:stretch/>
        </p:blipFill>
        <p:spPr>
          <a:xfrm>
            <a:off x="6525453" y="10"/>
            <a:ext cx="5666547" cy="6857990"/>
          </a:xfrm>
          <a:prstGeom prst="rect">
            <a:avLst/>
          </a:prstGeom>
        </p:spPr>
      </p:pic>
    </p:spTree>
    <p:extLst>
      <p:ext uri="{BB962C8B-B14F-4D97-AF65-F5344CB8AC3E}">
        <p14:creationId xmlns:p14="http://schemas.microsoft.com/office/powerpoint/2010/main" val="1633340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575BE0D0-F9A3-1CD7-5911-F851B775965D}"/>
              </a:ext>
            </a:extLst>
          </p:cNvPr>
          <p:cNvSpPr>
            <a:spLocks noGrp="1"/>
          </p:cNvSpPr>
          <p:nvPr>
            <p:ph type="title"/>
          </p:nvPr>
        </p:nvSpPr>
        <p:spPr>
          <a:xfrm>
            <a:off x="838200" y="448721"/>
            <a:ext cx="4707671" cy="1225650"/>
          </a:xfrm>
        </p:spPr>
        <p:txBody>
          <a:bodyPr anchor="b">
            <a:normAutofit/>
          </a:bodyPr>
          <a:lstStyle/>
          <a:p>
            <a:r>
              <a:rPr lang="en-US" sz="3800">
                <a:solidFill>
                  <a:schemeClr val="bg1"/>
                </a:solidFill>
              </a:rPr>
              <a:t>Stages in new product development cont.</a:t>
            </a:r>
          </a:p>
        </p:txBody>
      </p:sp>
      <p:cxnSp>
        <p:nvCxnSpPr>
          <p:cNvPr id="11" name="Straight Connector 10">
            <a:extLst>
              <a:ext uri="{FF2B5EF4-FFF2-40B4-BE49-F238E27FC236}">
                <a16:creationId xmlns:a16="http://schemas.microsoft.com/office/drawing/2014/main" id="{EEA38897-7BA3-4408-8083-3235339C4A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1873" y="1749756"/>
            <a:ext cx="4718304"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19953D9-734D-4683-E860-388E251ED9BD}"/>
              </a:ext>
            </a:extLst>
          </p:cNvPr>
          <p:cNvSpPr>
            <a:spLocks noGrp="1"/>
          </p:cNvSpPr>
          <p:nvPr>
            <p:ph idx="1"/>
          </p:nvPr>
        </p:nvSpPr>
        <p:spPr>
          <a:xfrm>
            <a:off x="897769" y="1909192"/>
            <a:ext cx="4586513" cy="3647710"/>
          </a:xfrm>
        </p:spPr>
        <p:txBody>
          <a:bodyPr>
            <a:normAutofit/>
          </a:bodyPr>
          <a:lstStyle/>
          <a:p>
            <a:r>
              <a:rPr lang="en-US" sz="1400">
                <a:solidFill>
                  <a:schemeClr val="bg1"/>
                </a:solidFill>
              </a:rPr>
              <a:t>7.	Commercialization and Product positioning: the company makes a full commitment to marketing a new product</a:t>
            </a:r>
          </a:p>
          <a:p>
            <a:r>
              <a:rPr lang="en-US" sz="1400">
                <a:solidFill>
                  <a:schemeClr val="bg1"/>
                </a:solidFill>
              </a:rPr>
              <a:t> The new product marketing program requires careful definition of market segments, developing marketing objectives, short-term and long-term and training of the sales force and distributor organizations. </a:t>
            </a:r>
          </a:p>
          <a:p>
            <a:r>
              <a:rPr lang="en-US" sz="1400">
                <a:solidFill>
                  <a:schemeClr val="bg1"/>
                </a:solidFill>
              </a:rPr>
              <a:t>Positioning is a central strategic issue in the marketing of a new industrial product.</a:t>
            </a:r>
          </a:p>
          <a:p>
            <a:r>
              <a:rPr lang="en-US" sz="1400">
                <a:solidFill>
                  <a:schemeClr val="bg1"/>
                </a:solidFill>
              </a:rPr>
              <a:t> It means carving out a niche in the market by stressing certain product features vis-à-vis competition. </a:t>
            </a:r>
          </a:p>
          <a:p>
            <a:r>
              <a:rPr lang="en-US" sz="1400">
                <a:solidFill>
                  <a:schemeClr val="bg1"/>
                </a:solidFill>
              </a:rPr>
              <a:t>Positioning may involve primarily the tailoring of the bundle of services to accompany the actual product, although advertising and sales promotion decision requires very careful segmentation analysis. </a:t>
            </a:r>
          </a:p>
        </p:txBody>
      </p:sp>
      <p:cxnSp>
        <p:nvCxnSpPr>
          <p:cNvPr id="13" name="Straight Connector 12">
            <a:extLst>
              <a:ext uri="{FF2B5EF4-FFF2-40B4-BE49-F238E27FC236}">
                <a16:creationId xmlns:a16="http://schemas.microsoft.com/office/drawing/2014/main" id="{F11AD06B-AB20-4097-8606-5DA00DBACE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4027" y="5707672"/>
            <a:ext cx="471399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5" name="Picture 4" descr="White bulbs with a yellow one standing out">
            <a:extLst>
              <a:ext uri="{FF2B5EF4-FFF2-40B4-BE49-F238E27FC236}">
                <a16:creationId xmlns:a16="http://schemas.microsoft.com/office/drawing/2014/main" id="{7D91D68F-74C2-9790-E708-1FBD91DE3064}"/>
              </a:ext>
            </a:extLst>
          </p:cNvPr>
          <p:cNvPicPr>
            <a:picLocks noChangeAspect="1"/>
          </p:cNvPicPr>
          <p:nvPr/>
        </p:nvPicPr>
        <p:blipFill rotWithShape="1">
          <a:blip r:embed="rId2"/>
          <a:srcRect l="14488" r="30358" b="-1"/>
          <a:stretch/>
        </p:blipFill>
        <p:spPr>
          <a:xfrm>
            <a:off x="6525453" y="10"/>
            <a:ext cx="5666547" cy="6857990"/>
          </a:xfrm>
          <a:prstGeom prst="rect">
            <a:avLst/>
          </a:prstGeom>
        </p:spPr>
      </p:pic>
    </p:spTree>
    <p:extLst>
      <p:ext uri="{BB962C8B-B14F-4D97-AF65-F5344CB8AC3E}">
        <p14:creationId xmlns:p14="http://schemas.microsoft.com/office/powerpoint/2010/main" val="7536241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D47F5A7A-0FCE-E1B4-CF2B-7CE156BE603F}"/>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3700" kern="1200">
                <a:solidFill>
                  <a:srgbClr val="FFFFFF"/>
                </a:solidFill>
                <a:latin typeface="+mj-lt"/>
                <a:ea typeface="+mj-ea"/>
                <a:cs typeface="+mj-cs"/>
              </a:rPr>
              <a:t>New product development and marketing plan</a:t>
            </a:r>
          </a:p>
        </p:txBody>
      </p:sp>
      <p:pic>
        <p:nvPicPr>
          <p:cNvPr id="4" name="Content Placeholder 3">
            <a:extLst>
              <a:ext uri="{FF2B5EF4-FFF2-40B4-BE49-F238E27FC236}">
                <a16:creationId xmlns:a16="http://schemas.microsoft.com/office/drawing/2014/main" id="{4EDEFAA9-DD26-E90F-6D34-74E265592D36}"/>
              </a:ext>
            </a:extLst>
          </p:cNvPr>
          <p:cNvPicPr>
            <a:picLocks noGrp="1" noChangeAspect="1"/>
          </p:cNvPicPr>
          <p:nvPr>
            <p:ph idx="1"/>
          </p:nvPr>
        </p:nvPicPr>
        <p:blipFill>
          <a:blip r:embed="rId2"/>
          <a:stretch>
            <a:fillRect/>
          </a:stretch>
        </p:blipFill>
        <p:spPr>
          <a:xfrm>
            <a:off x="4502428" y="1008375"/>
            <a:ext cx="7225748" cy="4841250"/>
          </a:xfrm>
          <a:prstGeom prst="rect">
            <a:avLst/>
          </a:prstGeom>
        </p:spPr>
      </p:pic>
    </p:spTree>
    <p:extLst>
      <p:ext uri="{BB962C8B-B14F-4D97-AF65-F5344CB8AC3E}">
        <p14:creationId xmlns:p14="http://schemas.microsoft.com/office/powerpoint/2010/main" val="31795382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igital graphs and numbers in 3D">
            <a:extLst>
              <a:ext uri="{FF2B5EF4-FFF2-40B4-BE49-F238E27FC236}">
                <a16:creationId xmlns:a16="http://schemas.microsoft.com/office/drawing/2014/main" id="{FDF7CBC4-6113-D673-6664-F3F96FAAFA37}"/>
              </a:ext>
            </a:extLst>
          </p:cNvPr>
          <p:cNvPicPr>
            <a:picLocks noChangeAspect="1"/>
          </p:cNvPicPr>
          <p:nvPr/>
        </p:nvPicPr>
        <p:blipFill rotWithShape="1">
          <a:blip r:embed="rId2"/>
          <a:srcRect r="15617" b="-1"/>
          <a:stretch/>
        </p:blipFill>
        <p:spPr>
          <a:xfrm>
            <a:off x="3522468" y="10"/>
            <a:ext cx="8669532" cy="6857990"/>
          </a:xfrm>
          <a:prstGeom prst="rect">
            <a:avLst/>
          </a:prstGeom>
        </p:spPr>
      </p:pic>
      <p:sp>
        <p:nvSpPr>
          <p:cNvPr id="11" name="Rectangle 10">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B2E4848-FE74-F85B-90F2-2E37F0076F40}"/>
              </a:ext>
            </a:extLst>
          </p:cNvPr>
          <p:cNvSpPr>
            <a:spLocks noGrp="1"/>
          </p:cNvSpPr>
          <p:nvPr>
            <p:ph type="title"/>
          </p:nvPr>
        </p:nvSpPr>
        <p:spPr>
          <a:xfrm>
            <a:off x="371094" y="1161288"/>
            <a:ext cx="3438144" cy="1124712"/>
          </a:xfrm>
        </p:spPr>
        <p:txBody>
          <a:bodyPr anchor="b">
            <a:normAutofit/>
          </a:bodyPr>
          <a:lstStyle/>
          <a:p>
            <a:r>
              <a:rPr lang="en-US" sz="2400"/>
              <a:t>Causes of business markets products failure </a:t>
            </a:r>
            <a:br>
              <a:rPr lang="en-US" sz="2400"/>
            </a:br>
            <a:endParaRPr lang="en-US" sz="2400"/>
          </a:p>
        </p:txBody>
      </p:sp>
      <p:sp>
        <p:nvSpPr>
          <p:cNvPr id="13" name="Rectangle 1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79F300B1-11FD-03F9-C537-A6A016E35484}"/>
              </a:ext>
            </a:extLst>
          </p:cNvPr>
          <p:cNvSpPr>
            <a:spLocks noGrp="1"/>
          </p:cNvSpPr>
          <p:nvPr>
            <p:ph idx="1"/>
          </p:nvPr>
        </p:nvSpPr>
        <p:spPr>
          <a:xfrm>
            <a:off x="371094" y="2718054"/>
            <a:ext cx="3438906" cy="3207258"/>
          </a:xfrm>
        </p:spPr>
        <p:txBody>
          <a:bodyPr anchor="t">
            <a:normAutofit/>
          </a:bodyPr>
          <a:lstStyle/>
          <a:p>
            <a:r>
              <a:rPr lang="en-US" sz="1300"/>
              <a:t>Failure of the product to perform as expected or intended.</a:t>
            </a:r>
          </a:p>
          <a:p>
            <a:r>
              <a:rPr lang="en-US" sz="1300"/>
              <a:t>Introduction of an incomplete product in the market</a:t>
            </a:r>
          </a:p>
          <a:p>
            <a:r>
              <a:rPr lang="en-US" sz="1300"/>
              <a:t>Inadequate preparation of customers and the marketing organization. </a:t>
            </a:r>
          </a:p>
          <a:p>
            <a:r>
              <a:rPr lang="en-US" sz="1300"/>
              <a:t>There is lack cooperation in making the product successful from departments in the organization. </a:t>
            </a:r>
          </a:p>
          <a:p>
            <a:r>
              <a:rPr lang="en-US" sz="1300"/>
              <a:t>Poor definition of target market and inadequate market segmentation.</a:t>
            </a:r>
          </a:p>
          <a:p>
            <a:r>
              <a:rPr lang="en-US" sz="1300"/>
              <a:t>Failure to reach all the relevant buying decision influences. </a:t>
            </a:r>
          </a:p>
        </p:txBody>
      </p:sp>
    </p:spTree>
    <p:extLst>
      <p:ext uri="{BB962C8B-B14F-4D97-AF65-F5344CB8AC3E}">
        <p14:creationId xmlns:p14="http://schemas.microsoft.com/office/powerpoint/2010/main" val="3244165576"/>
      </p:ext>
    </p:extLst>
  </p:cSld>
  <p:clrMapOvr>
    <a:overrideClrMapping bg1="dk1" tx1="lt1" bg2="dk2" tx2="lt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514ACB5-97A0-1C4E-D87D-4A862DD4ED19}"/>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Product lifecycle </a:t>
            </a:r>
          </a:p>
        </p:txBody>
      </p:sp>
      <p:pic>
        <p:nvPicPr>
          <p:cNvPr id="4" name="Content Placeholder 3">
            <a:extLst>
              <a:ext uri="{FF2B5EF4-FFF2-40B4-BE49-F238E27FC236}">
                <a16:creationId xmlns:a16="http://schemas.microsoft.com/office/drawing/2014/main" id="{C6B9DFDC-0E22-6A78-D1CB-B345D7223EDD}"/>
              </a:ext>
            </a:extLst>
          </p:cNvPr>
          <p:cNvPicPr>
            <a:picLocks noGrp="1" noChangeAspect="1"/>
          </p:cNvPicPr>
          <p:nvPr>
            <p:ph idx="1"/>
          </p:nvPr>
        </p:nvPicPr>
        <p:blipFill>
          <a:blip r:embed="rId2"/>
          <a:stretch>
            <a:fillRect/>
          </a:stretch>
        </p:blipFill>
        <p:spPr>
          <a:xfrm>
            <a:off x="4777316" y="1647901"/>
            <a:ext cx="6780700" cy="3559868"/>
          </a:xfrm>
          <a:prstGeom prst="rect">
            <a:avLst/>
          </a:prstGeom>
        </p:spPr>
      </p:pic>
    </p:spTree>
    <p:extLst>
      <p:ext uri="{BB962C8B-B14F-4D97-AF65-F5344CB8AC3E}">
        <p14:creationId xmlns:p14="http://schemas.microsoft.com/office/powerpoint/2010/main" val="13521134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A8C3833C-036B-1C9E-FB67-8AC7AB806AE7}"/>
              </a:ext>
            </a:extLst>
          </p:cNvPr>
          <p:cNvSpPr>
            <a:spLocks noGrp="1"/>
          </p:cNvSpPr>
          <p:nvPr>
            <p:ph type="title"/>
          </p:nvPr>
        </p:nvSpPr>
        <p:spPr>
          <a:xfrm>
            <a:off x="1295400" y="669925"/>
            <a:ext cx="4562272" cy="1325563"/>
          </a:xfrm>
        </p:spPr>
        <p:txBody>
          <a:bodyPr anchor="b">
            <a:normAutofit/>
          </a:bodyPr>
          <a:lstStyle/>
          <a:p>
            <a:r>
              <a:rPr lang="en-US">
                <a:solidFill>
                  <a:schemeClr val="bg1"/>
                </a:solidFill>
              </a:rPr>
              <a:t>Product lifecycle</a:t>
            </a:r>
          </a:p>
        </p:txBody>
      </p:sp>
      <p:sp>
        <p:nvSpPr>
          <p:cNvPr id="3" name="Content Placeholder 2">
            <a:extLst>
              <a:ext uri="{FF2B5EF4-FFF2-40B4-BE49-F238E27FC236}">
                <a16:creationId xmlns:a16="http://schemas.microsoft.com/office/drawing/2014/main" id="{5F4E79D5-48F2-9B72-3119-D08A6911535B}"/>
              </a:ext>
            </a:extLst>
          </p:cNvPr>
          <p:cNvSpPr>
            <a:spLocks noGrp="1"/>
          </p:cNvSpPr>
          <p:nvPr>
            <p:ph idx="1"/>
          </p:nvPr>
        </p:nvSpPr>
        <p:spPr>
          <a:xfrm>
            <a:off x="1295400" y="2288833"/>
            <a:ext cx="4562272" cy="3711571"/>
          </a:xfrm>
        </p:spPr>
        <p:txBody>
          <a:bodyPr>
            <a:normAutofit/>
          </a:bodyPr>
          <a:lstStyle/>
          <a:p>
            <a:r>
              <a:rPr lang="en-US" sz="1600">
                <a:solidFill>
                  <a:schemeClr val="bg1"/>
                </a:solidFill>
              </a:rPr>
              <a:t>1. Development stage: Resources are allocated to testing and analyzing materials and prototypes. </a:t>
            </a:r>
          </a:p>
          <a:p>
            <a:r>
              <a:rPr lang="en-US" sz="1600">
                <a:solidFill>
                  <a:schemeClr val="bg1"/>
                </a:solidFill>
              </a:rPr>
              <a:t>2. Introduction: Sales are building slowly as customers are attracted to and want to try the product.</a:t>
            </a:r>
          </a:p>
          <a:p>
            <a:r>
              <a:rPr lang="en-US" sz="1600">
                <a:solidFill>
                  <a:schemeClr val="bg1"/>
                </a:solidFill>
              </a:rPr>
              <a:t>3. Growth:  Increased demand boosts sales, which together with profits start to increase quickly and the overall market expands rapidly. </a:t>
            </a:r>
          </a:p>
          <a:p>
            <a:r>
              <a:rPr lang="en-US" sz="1600">
                <a:solidFill>
                  <a:schemeClr val="bg1"/>
                </a:solidFill>
              </a:rPr>
              <a:t>4. Maturity: Most potential buyers have adopted the product and soon sales reach their highest point before starting to slow. </a:t>
            </a:r>
          </a:p>
          <a:p>
            <a:r>
              <a:rPr lang="en-US" sz="1600">
                <a:solidFill>
                  <a:schemeClr val="bg1"/>
                </a:solidFill>
              </a:rPr>
              <a:t>5. Decline: The product eventually loses customer appeal as new products and new technologies enter the market</a:t>
            </a:r>
          </a:p>
        </p:txBody>
      </p:sp>
      <p:pic>
        <p:nvPicPr>
          <p:cNvPr id="5" name="Picture 4" descr="Graph on document with pen">
            <a:extLst>
              <a:ext uri="{FF2B5EF4-FFF2-40B4-BE49-F238E27FC236}">
                <a16:creationId xmlns:a16="http://schemas.microsoft.com/office/drawing/2014/main" id="{92169BB8-893F-267F-F113-1DA9B463D403}"/>
              </a:ext>
            </a:extLst>
          </p:cNvPr>
          <p:cNvPicPr>
            <a:picLocks noChangeAspect="1"/>
          </p:cNvPicPr>
          <p:nvPr/>
        </p:nvPicPr>
        <p:blipFill rotWithShape="1">
          <a:blip r:embed="rId2"/>
          <a:srcRect l="34658" r="20936" b="-1"/>
          <a:stretch/>
        </p:blipFill>
        <p:spPr>
          <a:xfrm>
            <a:off x="7629728" y="10"/>
            <a:ext cx="4562272" cy="6857990"/>
          </a:xfrm>
          <a:prstGeom prst="rect">
            <a:avLst/>
          </a:prstGeom>
        </p:spPr>
      </p:pic>
      <p:cxnSp>
        <p:nvCxnSpPr>
          <p:cNvPr id="11" name="Straight Connector 10">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95400" y="2026340"/>
            <a:ext cx="10896601"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342115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0A8E68E1-CFA6-4C40-7B22-D840E94B7BC0}"/>
              </a:ext>
            </a:extLst>
          </p:cNvPr>
          <p:cNvSpPr>
            <a:spLocks noGrp="1"/>
          </p:cNvSpPr>
          <p:nvPr>
            <p:ph type="title"/>
          </p:nvPr>
        </p:nvSpPr>
        <p:spPr>
          <a:xfrm>
            <a:off x="1295400" y="669925"/>
            <a:ext cx="4562272" cy="1325563"/>
          </a:xfrm>
        </p:spPr>
        <p:txBody>
          <a:bodyPr anchor="b">
            <a:normAutofit/>
          </a:bodyPr>
          <a:lstStyle/>
          <a:p>
            <a:r>
              <a:rPr lang="en-US" sz="2800">
                <a:solidFill>
                  <a:schemeClr val="bg1"/>
                </a:solidFill>
              </a:rPr>
              <a:t>Implications of product lifecycle to a business marketer. </a:t>
            </a:r>
          </a:p>
        </p:txBody>
      </p:sp>
      <p:sp>
        <p:nvSpPr>
          <p:cNvPr id="3" name="Content Placeholder 2">
            <a:extLst>
              <a:ext uri="{FF2B5EF4-FFF2-40B4-BE49-F238E27FC236}">
                <a16:creationId xmlns:a16="http://schemas.microsoft.com/office/drawing/2014/main" id="{1D433984-44F2-ED77-0D72-B79A72812189}"/>
              </a:ext>
            </a:extLst>
          </p:cNvPr>
          <p:cNvSpPr>
            <a:spLocks noGrp="1"/>
          </p:cNvSpPr>
          <p:nvPr>
            <p:ph idx="1"/>
          </p:nvPr>
        </p:nvSpPr>
        <p:spPr>
          <a:xfrm>
            <a:off x="1295400" y="2288833"/>
            <a:ext cx="4562272" cy="3711571"/>
          </a:xfrm>
        </p:spPr>
        <p:txBody>
          <a:bodyPr>
            <a:normAutofit/>
          </a:bodyPr>
          <a:lstStyle/>
          <a:p>
            <a:r>
              <a:rPr lang="en-US" sz="1600">
                <a:solidFill>
                  <a:schemeClr val="bg1"/>
                </a:solidFill>
              </a:rPr>
              <a:t>Products have a limited life, and their sales history follows an S-shaped path, at industry and product levels.</a:t>
            </a:r>
          </a:p>
          <a:p>
            <a:r>
              <a:rPr lang="en-US" sz="1600">
                <a:solidFill>
                  <a:schemeClr val="bg1"/>
                </a:solidFill>
              </a:rPr>
              <a:t>Products move through the different stages, within an overall cycle at different. speeds (development, introduction, growth, maturity, and decline).</a:t>
            </a:r>
          </a:p>
          <a:p>
            <a:r>
              <a:rPr lang="en-US" sz="1600">
                <a:solidFill>
                  <a:schemeClr val="bg1"/>
                </a:solidFill>
              </a:rPr>
              <a:t>The life of the product can be extended by many ways, such as introducing. new ways of using the product, finding new users, developing new attributes (for example, service enhancements).</a:t>
            </a:r>
          </a:p>
          <a:p>
            <a:r>
              <a:rPr lang="en-US" sz="1600">
                <a:solidFill>
                  <a:schemeClr val="bg1"/>
                </a:solidFill>
              </a:rPr>
              <a:t>The average profitability per unit rises and then falls as products move through the later stages.</a:t>
            </a:r>
          </a:p>
          <a:p>
            <a:endParaRPr lang="en-US" sz="1600">
              <a:solidFill>
                <a:schemeClr val="bg1"/>
              </a:solidFill>
            </a:endParaRPr>
          </a:p>
        </p:txBody>
      </p:sp>
      <p:pic>
        <p:nvPicPr>
          <p:cNvPr id="5" name="Picture 4" descr="Plant growing in a concrete crack">
            <a:extLst>
              <a:ext uri="{FF2B5EF4-FFF2-40B4-BE49-F238E27FC236}">
                <a16:creationId xmlns:a16="http://schemas.microsoft.com/office/drawing/2014/main" id="{DB65B121-7202-923F-389D-C2C34C7AD29C}"/>
              </a:ext>
            </a:extLst>
          </p:cNvPr>
          <p:cNvPicPr>
            <a:picLocks noChangeAspect="1"/>
          </p:cNvPicPr>
          <p:nvPr/>
        </p:nvPicPr>
        <p:blipFill rotWithShape="1">
          <a:blip r:embed="rId2"/>
          <a:srcRect l="18480" r="37114" b="-1"/>
          <a:stretch/>
        </p:blipFill>
        <p:spPr>
          <a:xfrm>
            <a:off x="7629728" y="10"/>
            <a:ext cx="4562272" cy="6857990"/>
          </a:xfrm>
          <a:prstGeom prst="rect">
            <a:avLst/>
          </a:prstGeom>
        </p:spPr>
      </p:pic>
      <p:cxnSp>
        <p:nvCxnSpPr>
          <p:cNvPr id="11" name="Straight Connector 10">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95400" y="2026340"/>
            <a:ext cx="10896601"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861345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75B19E4-0108-41C4-8DB1-11BAE0B49D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D3C84BA3-F208-17BE-A7D3-E6489F11FD99}"/>
              </a:ext>
            </a:extLst>
          </p:cNvPr>
          <p:cNvSpPr>
            <a:spLocks noGrp="1"/>
          </p:cNvSpPr>
          <p:nvPr>
            <p:ph type="title"/>
          </p:nvPr>
        </p:nvSpPr>
        <p:spPr>
          <a:xfrm>
            <a:off x="1295398" y="669925"/>
            <a:ext cx="4686295" cy="1325563"/>
          </a:xfrm>
        </p:spPr>
        <p:txBody>
          <a:bodyPr anchor="b">
            <a:normAutofit/>
          </a:bodyPr>
          <a:lstStyle/>
          <a:p>
            <a:r>
              <a:rPr lang="en-US" sz="3200">
                <a:solidFill>
                  <a:schemeClr val="bg1"/>
                </a:solidFill>
              </a:rPr>
              <a:t>Adoption process for business markets products </a:t>
            </a:r>
          </a:p>
        </p:txBody>
      </p:sp>
      <p:sp>
        <p:nvSpPr>
          <p:cNvPr id="3" name="Content Placeholder 2">
            <a:extLst>
              <a:ext uri="{FF2B5EF4-FFF2-40B4-BE49-F238E27FC236}">
                <a16:creationId xmlns:a16="http://schemas.microsoft.com/office/drawing/2014/main" id="{D3C06C1E-389C-0669-1AE6-DF2099BD307A}"/>
              </a:ext>
            </a:extLst>
          </p:cNvPr>
          <p:cNvSpPr>
            <a:spLocks noGrp="1"/>
          </p:cNvSpPr>
          <p:nvPr>
            <p:ph idx="1"/>
          </p:nvPr>
        </p:nvSpPr>
        <p:spPr>
          <a:xfrm>
            <a:off x="1295398" y="2400304"/>
            <a:ext cx="4686295" cy="3441692"/>
          </a:xfrm>
        </p:spPr>
        <p:txBody>
          <a:bodyPr>
            <a:normAutofit/>
          </a:bodyPr>
          <a:lstStyle/>
          <a:p>
            <a:r>
              <a:rPr lang="en-US" sz="1400">
                <a:solidFill>
                  <a:schemeClr val="bg1"/>
                </a:solidFill>
              </a:rPr>
              <a:t>This is the intra-firm process in which the firm builds an increasing commitment to use a product or process. </a:t>
            </a:r>
          </a:p>
          <a:p>
            <a:r>
              <a:rPr lang="en-US" sz="1400">
                <a:solidFill>
                  <a:schemeClr val="bg1"/>
                </a:solidFill>
              </a:rPr>
              <a:t>Its stages include:</a:t>
            </a:r>
          </a:p>
          <a:p>
            <a:r>
              <a:rPr lang="en-US" sz="1400">
                <a:solidFill>
                  <a:schemeClr val="bg1"/>
                </a:solidFill>
              </a:rPr>
              <a:t>1)	Awareness – firm becomes aware of the new product but does not have information about it.</a:t>
            </a:r>
          </a:p>
          <a:p>
            <a:r>
              <a:rPr lang="en-US" sz="1400">
                <a:solidFill>
                  <a:schemeClr val="bg1"/>
                </a:solidFill>
              </a:rPr>
              <a:t>2)	Interest – the firm seek information about the new product.</a:t>
            </a:r>
          </a:p>
          <a:p>
            <a:r>
              <a:rPr lang="en-US" sz="1400">
                <a:solidFill>
                  <a:schemeClr val="bg1"/>
                </a:solidFill>
              </a:rPr>
              <a:t>3)	Evaluation – tries whether the new product makes sense.</a:t>
            </a:r>
          </a:p>
          <a:p>
            <a:r>
              <a:rPr lang="en-US" sz="1400">
                <a:solidFill>
                  <a:schemeClr val="bg1"/>
                </a:solidFill>
              </a:rPr>
              <a:t>4)	Trial – the firm tries a new product on a small scale.</a:t>
            </a:r>
          </a:p>
          <a:p>
            <a:r>
              <a:rPr lang="en-US" sz="1400">
                <a:solidFill>
                  <a:schemeClr val="bg1"/>
                </a:solidFill>
              </a:rPr>
              <a:t>5)	Adoption – the firm decides to make full and regular use of the product.</a:t>
            </a:r>
          </a:p>
          <a:p>
            <a:endParaRPr lang="en-US" sz="1400">
              <a:solidFill>
                <a:schemeClr val="bg1"/>
              </a:solidFill>
            </a:endParaRPr>
          </a:p>
        </p:txBody>
      </p:sp>
      <p:pic>
        <p:nvPicPr>
          <p:cNvPr id="5" name="Picture 4" descr="Rolls of blueprints">
            <a:extLst>
              <a:ext uri="{FF2B5EF4-FFF2-40B4-BE49-F238E27FC236}">
                <a16:creationId xmlns:a16="http://schemas.microsoft.com/office/drawing/2014/main" id="{983EDEFE-A036-514A-1920-9EDE6E825A40}"/>
              </a:ext>
            </a:extLst>
          </p:cNvPr>
          <p:cNvPicPr>
            <a:picLocks noChangeAspect="1"/>
          </p:cNvPicPr>
          <p:nvPr/>
        </p:nvPicPr>
        <p:blipFill rotWithShape="1">
          <a:blip r:embed="rId2"/>
          <a:srcRect l="44005" r="-1" b="-1"/>
          <a:stretch/>
        </p:blipFill>
        <p:spPr>
          <a:xfrm>
            <a:off x="6438898" y="10"/>
            <a:ext cx="5753102" cy="6857990"/>
          </a:xfrm>
          <a:prstGeom prst="rect">
            <a:avLst/>
          </a:prstGeom>
        </p:spPr>
      </p:pic>
      <p:cxnSp>
        <p:nvCxnSpPr>
          <p:cNvPr id="11" name="Straight Connector 10">
            <a:extLst>
              <a:ext uri="{FF2B5EF4-FFF2-40B4-BE49-F238E27FC236}">
                <a16:creationId xmlns:a16="http://schemas.microsoft.com/office/drawing/2014/main" id="{C727A21A-62F5-405C-B7A5-439FD399328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8898" y="0"/>
            <a:ext cx="0" cy="6858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F641577A-888F-4E56-B9E4-CC57AC7B7B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95399" y="2026340"/>
            <a:ext cx="10896601"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683475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a:extLst>
              <a:ext uri="{FF2B5EF4-FFF2-40B4-BE49-F238E27FC236}">
                <a16:creationId xmlns:a16="http://schemas.microsoft.com/office/drawing/2014/main" id="{7C432AFE-B3D2-4BFF-BF8F-96C27AFF1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des on papers">
            <a:extLst>
              <a:ext uri="{FF2B5EF4-FFF2-40B4-BE49-F238E27FC236}">
                <a16:creationId xmlns:a16="http://schemas.microsoft.com/office/drawing/2014/main" id="{60BA2DEF-3322-2BDE-2B1E-851D60E58299}"/>
              </a:ext>
            </a:extLst>
          </p:cNvPr>
          <p:cNvPicPr>
            <a:picLocks noChangeAspect="1"/>
          </p:cNvPicPr>
          <p:nvPr/>
        </p:nvPicPr>
        <p:blipFill rotWithShape="1">
          <a:blip r:embed="rId2">
            <a:alphaModFix amt="40000"/>
          </a:blip>
          <a:srcRect t="3608" b="12122"/>
          <a:stretch/>
        </p:blipFill>
        <p:spPr>
          <a:xfrm>
            <a:off x="20" y="10"/>
            <a:ext cx="12191979" cy="6857990"/>
          </a:xfrm>
          <a:prstGeom prst="rect">
            <a:avLst/>
          </a:prstGeom>
        </p:spPr>
      </p:pic>
      <p:sp>
        <p:nvSpPr>
          <p:cNvPr id="2" name="Title 1">
            <a:extLst>
              <a:ext uri="{FF2B5EF4-FFF2-40B4-BE49-F238E27FC236}">
                <a16:creationId xmlns:a16="http://schemas.microsoft.com/office/drawing/2014/main" id="{056EF846-9166-8965-D5FD-65C8FF5B7D9C}"/>
              </a:ext>
            </a:extLst>
          </p:cNvPr>
          <p:cNvSpPr>
            <a:spLocks noGrp="1"/>
          </p:cNvSpPr>
          <p:nvPr>
            <p:ph type="title"/>
          </p:nvPr>
        </p:nvSpPr>
        <p:spPr>
          <a:xfrm>
            <a:off x="841249" y="941832"/>
            <a:ext cx="10506456" cy="2057400"/>
          </a:xfrm>
        </p:spPr>
        <p:txBody>
          <a:bodyPr anchor="b">
            <a:normAutofit/>
          </a:bodyPr>
          <a:lstStyle/>
          <a:p>
            <a:r>
              <a:rPr lang="en-US" sz="5000"/>
              <a:t>Factors that influence intra firm rate of adoption</a:t>
            </a:r>
          </a:p>
        </p:txBody>
      </p:sp>
      <p:sp>
        <p:nvSpPr>
          <p:cNvPr id="11" name="Rectangle 10">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01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3241202"/>
            <a:ext cx="10506456"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03787825-6C88-974A-D655-01DE17E36C12}"/>
              </a:ext>
            </a:extLst>
          </p:cNvPr>
          <p:cNvSpPr>
            <a:spLocks noGrp="1"/>
          </p:cNvSpPr>
          <p:nvPr>
            <p:ph idx="1"/>
          </p:nvPr>
        </p:nvSpPr>
        <p:spPr>
          <a:xfrm>
            <a:off x="841248" y="3502152"/>
            <a:ext cx="10506456" cy="2670048"/>
          </a:xfrm>
        </p:spPr>
        <p:txBody>
          <a:bodyPr>
            <a:normAutofit/>
          </a:bodyPr>
          <a:lstStyle/>
          <a:p>
            <a:r>
              <a:rPr lang="en-US" sz="2000"/>
              <a:t>1.	Size of the firm: The larger the firm, the longer it takes to move through adoption decision process.</a:t>
            </a:r>
          </a:p>
          <a:p>
            <a:r>
              <a:rPr lang="en-US" sz="2000"/>
              <a:t>2.	 Number of people involved in decision process: The more people involved in decision process the more time required.</a:t>
            </a:r>
          </a:p>
          <a:p>
            <a:r>
              <a:rPr lang="en-US" sz="2000"/>
              <a:t>3.	The size of the market share: Firm with larger market share tend to take longer to move from awareness to adoption.</a:t>
            </a:r>
          </a:p>
          <a:p>
            <a:endParaRPr lang="en-US" sz="2000"/>
          </a:p>
        </p:txBody>
      </p:sp>
    </p:spTree>
    <p:extLst>
      <p:ext uri="{BB962C8B-B14F-4D97-AF65-F5344CB8AC3E}">
        <p14:creationId xmlns:p14="http://schemas.microsoft.com/office/powerpoint/2010/main" val="1817396759"/>
      </p:ext>
    </p:extLst>
  </p:cSld>
  <p:clrMapOvr>
    <a:overrideClrMapping bg1="dk1" tx1="lt1" bg2="dk2" tx2="lt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8">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FE10911D-C08B-65AA-AD18-C4F4865DB0CC}"/>
              </a:ext>
            </a:extLst>
          </p:cNvPr>
          <p:cNvSpPr>
            <a:spLocks noGrp="1"/>
          </p:cNvSpPr>
          <p:nvPr>
            <p:ph type="title"/>
          </p:nvPr>
        </p:nvSpPr>
        <p:spPr>
          <a:xfrm>
            <a:off x="1295400" y="669925"/>
            <a:ext cx="4562272" cy="1325563"/>
          </a:xfrm>
        </p:spPr>
        <p:txBody>
          <a:bodyPr anchor="b">
            <a:normAutofit/>
          </a:bodyPr>
          <a:lstStyle/>
          <a:p>
            <a:r>
              <a:rPr lang="en-US" sz="2800">
                <a:solidFill>
                  <a:schemeClr val="bg1"/>
                </a:solidFill>
              </a:rPr>
              <a:t>Characteristics of earlier adopters of industrial product</a:t>
            </a:r>
          </a:p>
        </p:txBody>
      </p:sp>
      <p:sp>
        <p:nvSpPr>
          <p:cNvPr id="3" name="Content Placeholder 2">
            <a:extLst>
              <a:ext uri="{FF2B5EF4-FFF2-40B4-BE49-F238E27FC236}">
                <a16:creationId xmlns:a16="http://schemas.microsoft.com/office/drawing/2014/main" id="{7C170732-1F20-D670-86D4-8C18D84C5E47}"/>
              </a:ext>
            </a:extLst>
          </p:cNvPr>
          <p:cNvSpPr>
            <a:spLocks noGrp="1"/>
          </p:cNvSpPr>
          <p:nvPr>
            <p:ph idx="1"/>
          </p:nvPr>
        </p:nvSpPr>
        <p:spPr>
          <a:xfrm>
            <a:off x="1295400" y="2288833"/>
            <a:ext cx="4562272" cy="3711571"/>
          </a:xfrm>
        </p:spPr>
        <p:txBody>
          <a:bodyPr>
            <a:normAutofit/>
          </a:bodyPr>
          <a:lstStyle/>
          <a:p>
            <a:r>
              <a:rPr lang="en-US" sz="1300">
                <a:solidFill>
                  <a:schemeClr val="bg1"/>
                </a:solidFill>
              </a:rPr>
              <a:t>They tend to be the largest firm in the industry. </a:t>
            </a:r>
          </a:p>
          <a:p>
            <a:r>
              <a:rPr lang="en-US" sz="1300">
                <a:solidFill>
                  <a:schemeClr val="bg1"/>
                </a:solidFill>
              </a:rPr>
              <a:t>Potential applications. </a:t>
            </a:r>
          </a:p>
          <a:p>
            <a:r>
              <a:rPr lang="en-US" sz="1300">
                <a:solidFill>
                  <a:schemeClr val="bg1"/>
                </a:solidFill>
              </a:rPr>
              <a:t>Fast growing firm. That is, firm with high predicted growth in revenue.</a:t>
            </a:r>
          </a:p>
          <a:p>
            <a:r>
              <a:rPr lang="en-US" sz="1300">
                <a:solidFill>
                  <a:schemeClr val="bg1"/>
                </a:solidFill>
              </a:rPr>
              <a:t>Firms with more borrowing powers i.e., they can finance the required investment.</a:t>
            </a:r>
          </a:p>
          <a:p>
            <a:r>
              <a:rPr lang="en-US" sz="1300">
                <a:solidFill>
                  <a:schemeClr val="bg1"/>
                </a:solidFill>
              </a:rPr>
              <a:t>Firms with managerial and technical progressiveness.</a:t>
            </a:r>
          </a:p>
          <a:p>
            <a:r>
              <a:rPr lang="en-US" sz="1300">
                <a:solidFill>
                  <a:schemeClr val="bg1"/>
                </a:solidFill>
              </a:rPr>
              <a:t>Firms that spend more on research and development</a:t>
            </a:r>
          </a:p>
          <a:p>
            <a:r>
              <a:rPr lang="en-US" sz="1300">
                <a:solidFill>
                  <a:schemeClr val="bg1"/>
                </a:solidFill>
              </a:rPr>
              <a:t>Firms with CEO who are younger and better educated are likely to be early adopters/innovators.</a:t>
            </a:r>
          </a:p>
          <a:p>
            <a:r>
              <a:rPr lang="en-US" sz="1300">
                <a:solidFill>
                  <a:schemeClr val="bg1"/>
                </a:solidFill>
              </a:rPr>
              <a:t>Firms with fewer people involved in buying Centre and are more open, less formalized and has a structured decision process.</a:t>
            </a:r>
          </a:p>
          <a:p>
            <a:r>
              <a:rPr lang="en-US" sz="1300">
                <a:solidFill>
                  <a:schemeClr val="bg1"/>
                </a:solidFill>
              </a:rPr>
              <a:t>Firm whose buying Centre people have wider job experience.</a:t>
            </a:r>
          </a:p>
          <a:p>
            <a:endParaRPr lang="en-US" sz="1300">
              <a:solidFill>
                <a:schemeClr val="bg1"/>
              </a:solidFill>
            </a:endParaRPr>
          </a:p>
        </p:txBody>
      </p:sp>
      <p:pic>
        <p:nvPicPr>
          <p:cNvPr id="16" name="Picture 4" descr="Low angle view of modern skyscrapers rising straight up against a dramatic sky">
            <a:extLst>
              <a:ext uri="{FF2B5EF4-FFF2-40B4-BE49-F238E27FC236}">
                <a16:creationId xmlns:a16="http://schemas.microsoft.com/office/drawing/2014/main" id="{243C9F9F-E7F6-4E76-DD91-015EFF08CD9F}"/>
              </a:ext>
            </a:extLst>
          </p:cNvPr>
          <p:cNvPicPr>
            <a:picLocks noChangeAspect="1"/>
          </p:cNvPicPr>
          <p:nvPr/>
        </p:nvPicPr>
        <p:blipFill rotWithShape="1">
          <a:blip r:embed="rId2"/>
          <a:srcRect l="19441" r="36153" b="-1"/>
          <a:stretch/>
        </p:blipFill>
        <p:spPr>
          <a:xfrm>
            <a:off x="7629728" y="10"/>
            <a:ext cx="4562272" cy="6857990"/>
          </a:xfrm>
          <a:prstGeom prst="rect">
            <a:avLst/>
          </a:prstGeom>
        </p:spPr>
      </p:pic>
      <p:cxnSp>
        <p:nvCxnSpPr>
          <p:cNvPr id="17" name="Straight Connector 10">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95400" y="2026340"/>
            <a:ext cx="10896601"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8" name="Rectangle 12">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92375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345C3721-B204-4DCC-5B1F-6B2340ABC410}"/>
              </a:ext>
            </a:extLst>
          </p:cNvPr>
          <p:cNvSpPr>
            <a:spLocks noGrp="1"/>
          </p:cNvSpPr>
          <p:nvPr>
            <p:ph type="title"/>
          </p:nvPr>
        </p:nvSpPr>
        <p:spPr>
          <a:xfrm>
            <a:off x="838200" y="448721"/>
            <a:ext cx="4707671" cy="1225650"/>
          </a:xfrm>
        </p:spPr>
        <p:txBody>
          <a:bodyPr anchor="b">
            <a:normAutofit/>
          </a:bodyPr>
          <a:lstStyle/>
          <a:p>
            <a:r>
              <a:rPr lang="en-US" sz="3800">
                <a:solidFill>
                  <a:schemeClr val="bg1"/>
                </a:solidFill>
              </a:rPr>
              <a:t>Conclusion </a:t>
            </a:r>
          </a:p>
        </p:txBody>
      </p:sp>
      <p:cxnSp>
        <p:nvCxnSpPr>
          <p:cNvPr id="11" name="Straight Connector 10">
            <a:extLst>
              <a:ext uri="{FF2B5EF4-FFF2-40B4-BE49-F238E27FC236}">
                <a16:creationId xmlns:a16="http://schemas.microsoft.com/office/drawing/2014/main" id="{EEA38897-7BA3-4408-8083-3235339C4A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1873" y="1749756"/>
            <a:ext cx="4718304"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4B9D2EB-2EFE-1C4C-D3EF-6FE0FB2AB0B9}"/>
              </a:ext>
            </a:extLst>
          </p:cNvPr>
          <p:cNvSpPr>
            <a:spLocks noGrp="1"/>
          </p:cNvSpPr>
          <p:nvPr>
            <p:ph idx="1"/>
          </p:nvPr>
        </p:nvSpPr>
        <p:spPr>
          <a:xfrm>
            <a:off x="897769" y="1909192"/>
            <a:ext cx="4586513" cy="3647710"/>
          </a:xfrm>
        </p:spPr>
        <p:txBody>
          <a:bodyPr>
            <a:normAutofit/>
          </a:bodyPr>
          <a:lstStyle/>
          <a:p>
            <a:r>
              <a:rPr lang="en-US" sz="2000">
                <a:solidFill>
                  <a:schemeClr val="bg1"/>
                </a:solidFill>
              </a:rPr>
              <a:t>In this lecture we have defined industrial products, examined the new product development process</a:t>
            </a:r>
          </a:p>
          <a:p>
            <a:r>
              <a:rPr lang="en-US" sz="2000">
                <a:solidFill>
                  <a:schemeClr val="bg1"/>
                </a:solidFill>
              </a:rPr>
              <a:t>We have also discussed business markets product strategy </a:t>
            </a:r>
          </a:p>
          <a:p>
            <a:r>
              <a:rPr lang="en-US" sz="2000">
                <a:solidFill>
                  <a:schemeClr val="bg1"/>
                </a:solidFill>
              </a:rPr>
              <a:t>We have also discussed the product lifecycle and new product adoption process</a:t>
            </a:r>
          </a:p>
          <a:p>
            <a:pPr marL="0" indent="0">
              <a:buNone/>
            </a:pPr>
            <a:endParaRPr lang="en-US" sz="2000">
              <a:solidFill>
                <a:schemeClr val="bg1"/>
              </a:solidFill>
            </a:endParaRPr>
          </a:p>
          <a:p>
            <a:endParaRPr lang="en-US" sz="2000">
              <a:solidFill>
                <a:schemeClr val="bg1"/>
              </a:solidFill>
            </a:endParaRPr>
          </a:p>
        </p:txBody>
      </p:sp>
      <p:cxnSp>
        <p:nvCxnSpPr>
          <p:cNvPr id="13" name="Straight Connector 12">
            <a:extLst>
              <a:ext uri="{FF2B5EF4-FFF2-40B4-BE49-F238E27FC236}">
                <a16:creationId xmlns:a16="http://schemas.microsoft.com/office/drawing/2014/main" id="{F11AD06B-AB20-4097-8606-5DA00DBACE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4027" y="5707672"/>
            <a:ext cx="471399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5" name="Picture 4" descr="Rolls of blueprints">
            <a:extLst>
              <a:ext uri="{FF2B5EF4-FFF2-40B4-BE49-F238E27FC236}">
                <a16:creationId xmlns:a16="http://schemas.microsoft.com/office/drawing/2014/main" id="{88E02CB1-6A82-6259-E5B1-A364E34F855C}"/>
              </a:ext>
            </a:extLst>
          </p:cNvPr>
          <p:cNvPicPr>
            <a:picLocks noChangeAspect="1"/>
          </p:cNvPicPr>
          <p:nvPr/>
        </p:nvPicPr>
        <p:blipFill rotWithShape="1">
          <a:blip r:embed="rId2"/>
          <a:srcRect l="44847" r="-1" b="-1"/>
          <a:stretch/>
        </p:blipFill>
        <p:spPr>
          <a:xfrm>
            <a:off x="6525453" y="10"/>
            <a:ext cx="5666547" cy="6857990"/>
          </a:xfrm>
          <a:prstGeom prst="rect">
            <a:avLst/>
          </a:prstGeom>
        </p:spPr>
      </p:pic>
    </p:spTree>
    <p:extLst>
      <p:ext uri="{BB962C8B-B14F-4D97-AF65-F5344CB8AC3E}">
        <p14:creationId xmlns:p14="http://schemas.microsoft.com/office/powerpoint/2010/main" val="419444090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7C51A410-40C8-142E-1B32-846D9D8F93BA}"/>
              </a:ext>
            </a:extLst>
          </p:cNvPr>
          <p:cNvSpPr>
            <a:spLocks noGrp="1"/>
          </p:cNvSpPr>
          <p:nvPr>
            <p:ph type="title"/>
          </p:nvPr>
        </p:nvSpPr>
        <p:spPr>
          <a:xfrm>
            <a:off x="838200" y="669925"/>
            <a:ext cx="4508946" cy="1325563"/>
          </a:xfrm>
        </p:spPr>
        <p:txBody>
          <a:bodyPr anchor="b">
            <a:normAutofit/>
          </a:bodyPr>
          <a:lstStyle/>
          <a:p>
            <a:pPr algn="r"/>
            <a:r>
              <a:rPr lang="en-US">
                <a:solidFill>
                  <a:schemeClr val="bg1"/>
                </a:solidFill>
              </a:rPr>
              <a:t>References </a:t>
            </a:r>
          </a:p>
        </p:txBody>
      </p:sp>
      <p:cxnSp>
        <p:nvCxnSpPr>
          <p:cNvPr id="10" name="Straight Connector 9">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6210" y="2026340"/>
            <a:ext cx="5220936"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831094D-A376-62F1-1E67-7C4E01C3BE31}"/>
              </a:ext>
            </a:extLst>
          </p:cNvPr>
          <p:cNvSpPr>
            <a:spLocks noGrp="1"/>
          </p:cNvSpPr>
          <p:nvPr>
            <p:ph idx="1"/>
          </p:nvPr>
        </p:nvSpPr>
        <p:spPr>
          <a:xfrm>
            <a:off x="1392667" y="2398957"/>
            <a:ext cx="9406666" cy="3526144"/>
          </a:xfrm>
        </p:spPr>
        <p:txBody>
          <a:bodyPr>
            <a:normAutofit/>
          </a:bodyPr>
          <a:lstStyle/>
          <a:p>
            <a:r>
              <a:rPr lang="en-US" sz="1600">
                <a:solidFill>
                  <a:schemeClr val="bg1"/>
                </a:solidFill>
              </a:rPr>
              <a:t>Brockhoff, K. (1967). A test for the product life cycle, Econometrica, 35 (3–4), 472–484</a:t>
            </a:r>
          </a:p>
          <a:p>
            <a:r>
              <a:rPr lang="en-US" sz="1600">
                <a:solidFill>
                  <a:schemeClr val="bg1"/>
                </a:solidFill>
              </a:rPr>
              <a:t>Cherunilam, F. (2007) Marketing of Industrial Goods. Himalaya Publishing House Pvt. Limited.</a:t>
            </a:r>
          </a:p>
          <a:p>
            <a:r>
              <a:rPr lang="en-US" sz="1600">
                <a:solidFill>
                  <a:schemeClr val="bg1"/>
                </a:solidFill>
              </a:rPr>
              <a:t>Cooper, R. G. (1975). Why New Industrial Products Fail. Industrial Marketing Management (4), 315–326</a:t>
            </a:r>
          </a:p>
          <a:p>
            <a:r>
              <a:rPr lang="en-US" sz="1600">
                <a:solidFill>
                  <a:schemeClr val="bg1"/>
                </a:solidFill>
              </a:rPr>
              <a:t>Corey, E. R. (1976). Industrial Marketing: Cases and Concepts. 2nd ed., Prentice-Hall, Englewood Cliffs, New Jersey</a:t>
            </a:r>
          </a:p>
          <a:p>
            <a:r>
              <a:rPr lang="en-US" sz="1600">
                <a:solidFill>
                  <a:schemeClr val="bg1"/>
                </a:solidFill>
              </a:rPr>
              <a:t>Crawford, C. Merle and DiBenedetto, Anthony (2003). New Products Management. New York: McGraw-Hill/Irwin.</a:t>
            </a:r>
          </a:p>
          <a:p>
            <a:r>
              <a:rPr lang="en-US" sz="1600">
                <a:solidFill>
                  <a:schemeClr val="bg1"/>
                </a:solidFill>
              </a:rPr>
              <a:t>Dean, J. (1950). Pricing policies for new products, Harvard Business Review, 28 (6), 45–53.</a:t>
            </a:r>
          </a:p>
          <a:p>
            <a:r>
              <a:rPr lang="en-US" sz="1600">
                <a:solidFill>
                  <a:schemeClr val="bg1"/>
                </a:solidFill>
              </a:rPr>
              <a:t>Fill, C., &amp; McKee, S. (2011). Business marketing face to face. Goodfellow Publishers, Limited.</a:t>
            </a:r>
          </a:p>
          <a:p>
            <a:r>
              <a:rPr lang="en-US" sz="1600">
                <a:solidFill>
                  <a:schemeClr val="bg1"/>
                </a:solidFill>
              </a:rPr>
              <a:t>Hansiota, Behram J., Shaikh, Muzaffar A., and Sheth, Jagdish N. (1985). “The Strategic Determinancy Approach to Brand Management.” Business Marketing, Vol. 70, Iss. 2, 66 83.</a:t>
            </a:r>
          </a:p>
          <a:p>
            <a:endParaRPr lang="en-US" sz="1600">
              <a:solidFill>
                <a:schemeClr val="bg1"/>
              </a:solidFill>
            </a:endParaRPr>
          </a:p>
        </p:txBody>
      </p:sp>
      <p:sp>
        <p:nvSpPr>
          <p:cNvPr id="12" name="Rectangle 11">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458007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a:extLst>
              <a:ext uri="{FF2B5EF4-FFF2-40B4-BE49-F238E27FC236}">
                <a16:creationId xmlns:a16="http://schemas.microsoft.com/office/drawing/2014/main" id="{7C432AFE-B3D2-4BFF-BF8F-96C27AFF1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4" descr="Desk with stethoscope and computer keyboard">
            <a:extLst>
              <a:ext uri="{FF2B5EF4-FFF2-40B4-BE49-F238E27FC236}">
                <a16:creationId xmlns:a16="http://schemas.microsoft.com/office/drawing/2014/main" id="{EBDD43E1-C1B6-AF4C-6AFA-C96297257D28}"/>
              </a:ext>
            </a:extLst>
          </p:cNvPr>
          <p:cNvPicPr>
            <a:picLocks noChangeAspect="1"/>
          </p:cNvPicPr>
          <p:nvPr/>
        </p:nvPicPr>
        <p:blipFill rotWithShape="1">
          <a:blip r:embed="rId2">
            <a:alphaModFix amt="40000"/>
          </a:blip>
          <a:srcRect t="821" b="14910"/>
          <a:stretch/>
        </p:blipFill>
        <p:spPr>
          <a:xfrm>
            <a:off x="20" y="10"/>
            <a:ext cx="12191979" cy="6857990"/>
          </a:xfrm>
          <a:prstGeom prst="rect">
            <a:avLst/>
          </a:prstGeom>
        </p:spPr>
      </p:pic>
      <p:sp>
        <p:nvSpPr>
          <p:cNvPr id="2" name="Title 1">
            <a:extLst>
              <a:ext uri="{FF2B5EF4-FFF2-40B4-BE49-F238E27FC236}">
                <a16:creationId xmlns:a16="http://schemas.microsoft.com/office/drawing/2014/main" id="{DE75A8F3-25B7-637D-EAC1-54AD608AD7D3}"/>
              </a:ext>
            </a:extLst>
          </p:cNvPr>
          <p:cNvSpPr>
            <a:spLocks noGrp="1"/>
          </p:cNvSpPr>
          <p:nvPr>
            <p:ph type="title"/>
          </p:nvPr>
        </p:nvSpPr>
        <p:spPr>
          <a:xfrm>
            <a:off x="841249" y="941832"/>
            <a:ext cx="10506456" cy="2057400"/>
          </a:xfrm>
        </p:spPr>
        <p:txBody>
          <a:bodyPr anchor="b">
            <a:normAutofit/>
          </a:bodyPr>
          <a:lstStyle/>
          <a:p>
            <a:r>
              <a:rPr lang="en-US" sz="5000"/>
              <a:t>References </a:t>
            </a:r>
          </a:p>
        </p:txBody>
      </p:sp>
      <p:sp>
        <p:nvSpPr>
          <p:cNvPr id="25" name="Rectangle 2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01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7" name="Rectangle 2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3241202"/>
            <a:ext cx="10506456"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FABD7252-C17A-1A00-ADC4-BF3B5A6F05CB}"/>
              </a:ext>
            </a:extLst>
          </p:cNvPr>
          <p:cNvSpPr>
            <a:spLocks noGrp="1"/>
          </p:cNvSpPr>
          <p:nvPr>
            <p:ph idx="1"/>
          </p:nvPr>
        </p:nvSpPr>
        <p:spPr>
          <a:xfrm>
            <a:off x="841248" y="3502152"/>
            <a:ext cx="10506456" cy="2670048"/>
          </a:xfrm>
        </p:spPr>
        <p:txBody>
          <a:bodyPr>
            <a:normAutofit/>
          </a:bodyPr>
          <a:lstStyle/>
          <a:p>
            <a:r>
              <a:rPr lang="en-US" sz="1000"/>
              <a:t>Hutt, M., Hutt, M.D. and Speh, T.W. (2009) Business Marketing Management, 10 edn, Fort</a:t>
            </a:r>
          </a:p>
          <a:p>
            <a:r>
              <a:rPr lang="en-US" sz="1000"/>
              <a:t>Krishnan V. and Ulrich, Karl T. (2001). “Product Development Decisions: A Review of the Literature.” Management Science, Vol. 47, No. 1, January, 1–21.</a:t>
            </a:r>
          </a:p>
          <a:p>
            <a:r>
              <a:rPr lang="en-US" sz="1000"/>
              <a:t>Lam, Ping-Kit, and Chin, Kwai-Sang (2005). “Identifying and prioritizing critical success factors for conflict management in collaborative new product development.” Industrial Marketing Management, Vol. 34, Iss. 8, 783–96.</a:t>
            </a:r>
          </a:p>
          <a:p>
            <a:r>
              <a:rPr lang="en-US" sz="1000"/>
              <a:t>McDonough, Edward F. III (2000). “Investigation of Factors Contributing to the Success of Cross-Functional Teams.”Journal of Product Innovation Management, Vol. 17, No. 3, 221–35.</a:t>
            </a:r>
          </a:p>
          <a:p>
            <a:r>
              <a:rPr lang="en-US" sz="1000"/>
              <a:t>Meenaghan, A., and Turnbull, P.W. (1981) The application of product life cycle theory to popular record marketing, European Journal of Marketing, 15 (5), 1–50</a:t>
            </a:r>
          </a:p>
          <a:p>
            <a:r>
              <a:rPr lang="en-US" sz="1000"/>
              <a:t>Rickard, L. and Jackson, K. (2000) The Financial Times Marketing Casebook, 2nd edn, London: Prentice Hall, pp. 52–59.</a:t>
            </a:r>
          </a:p>
          <a:p>
            <a:r>
              <a:rPr lang="en-US" sz="1000"/>
              <a:t>Shapiro, B.P. (1977). Industrial Product Policy: Managing the Existing Product Line, Cambridge, MA: Marketing Science Institute, pp. 37–39.</a:t>
            </a:r>
          </a:p>
          <a:p>
            <a:r>
              <a:rPr lang="en-US" sz="1000"/>
              <a:t>Webster F.E (1995) Industrial marketing strategy. Wiley; 3rd edition</a:t>
            </a:r>
          </a:p>
          <a:p>
            <a:r>
              <a:rPr lang="en-US" sz="1000"/>
              <a:t>Worth, TX: Harcourt </a:t>
            </a:r>
          </a:p>
          <a:p>
            <a:endParaRPr lang="en-US" sz="1000"/>
          </a:p>
        </p:txBody>
      </p:sp>
    </p:spTree>
    <p:extLst>
      <p:ext uri="{BB962C8B-B14F-4D97-AF65-F5344CB8AC3E}">
        <p14:creationId xmlns:p14="http://schemas.microsoft.com/office/powerpoint/2010/main" val="4197970371"/>
      </p:ext>
    </p:extLst>
  </p:cSld>
  <p:clrMapOvr>
    <a:overrideClrMapping bg1="dk1" tx1="lt1" bg2="dk2" tx2="lt2" accent1="accent1" accent2="accent2" accent3="accent3" accent4="accent4" accent5="accent5" accent6="accent6" hlink="hlink" folHlink="folHlink"/>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a:extLst>
              <a:ext uri="{FF2B5EF4-FFF2-40B4-BE49-F238E27FC236}">
                <a16:creationId xmlns:a16="http://schemas.microsoft.com/office/drawing/2014/main" id="{7C432AFE-B3D2-4BFF-BF8F-96C27AFF1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agnifying glass on clear background">
            <a:extLst>
              <a:ext uri="{FF2B5EF4-FFF2-40B4-BE49-F238E27FC236}">
                <a16:creationId xmlns:a16="http://schemas.microsoft.com/office/drawing/2014/main" id="{5065F9A9-83B3-A75A-F853-B53A204DB264}"/>
              </a:ext>
            </a:extLst>
          </p:cNvPr>
          <p:cNvPicPr>
            <a:picLocks noChangeAspect="1"/>
          </p:cNvPicPr>
          <p:nvPr/>
        </p:nvPicPr>
        <p:blipFill rotWithShape="1">
          <a:blip r:embed="rId2">
            <a:alphaModFix amt="40000"/>
          </a:blip>
          <a:srcRect b="15730"/>
          <a:stretch/>
        </p:blipFill>
        <p:spPr>
          <a:xfrm>
            <a:off x="20" y="10"/>
            <a:ext cx="12191979" cy="6857990"/>
          </a:xfrm>
          <a:prstGeom prst="rect">
            <a:avLst/>
          </a:prstGeom>
        </p:spPr>
      </p:pic>
      <p:sp>
        <p:nvSpPr>
          <p:cNvPr id="2" name="Title 1">
            <a:extLst>
              <a:ext uri="{FF2B5EF4-FFF2-40B4-BE49-F238E27FC236}">
                <a16:creationId xmlns:a16="http://schemas.microsoft.com/office/drawing/2014/main" id="{05A0DA80-B093-B523-8182-64FDB6F83B30}"/>
              </a:ext>
            </a:extLst>
          </p:cNvPr>
          <p:cNvSpPr>
            <a:spLocks noGrp="1"/>
          </p:cNvSpPr>
          <p:nvPr>
            <p:ph type="title"/>
          </p:nvPr>
        </p:nvSpPr>
        <p:spPr>
          <a:xfrm>
            <a:off x="841249" y="941832"/>
            <a:ext cx="10506456" cy="2057400"/>
          </a:xfrm>
        </p:spPr>
        <p:txBody>
          <a:bodyPr anchor="b">
            <a:normAutofit/>
          </a:bodyPr>
          <a:lstStyle/>
          <a:p>
            <a:r>
              <a:rPr lang="en-US" sz="5000"/>
              <a:t>End </a:t>
            </a:r>
          </a:p>
        </p:txBody>
      </p:sp>
      <p:sp>
        <p:nvSpPr>
          <p:cNvPr id="11" name="Rectangle 10">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01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3241202"/>
            <a:ext cx="10506456"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FF579AFB-1A13-21BD-EEDA-BB5A42024FDA}"/>
              </a:ext>
            </a:extLst>
          </p:cNvPr>
          <p:cNvSpPr>
            <a:spLocks noGrp="1"/>
          </p:cNvSpPr>
          <p:nvPr>
            <p:ph idx="1"/>
          </p:nvPr>
        </p:nvSpPr>
        <p:spPr>
          <a:xfrm>
            <a:off x="841248" y="3502152"/>
            <a:ext cx="10506456" cy="2670048"/>
          </a:xfrm>
        </p:spPr>
        <p:txBody>
          <a:bodyPr>
            <a:normAutofit/>
          </a:bodyPr>
          <a:lstStyle/>
          <a:p>
            <a:r>
              <a:rPr lang="en-US" sz="2000" dirty="0"/>
              <a:t>Thank you</a:t>
            </a:r>
          </a:p>
          <a:p>
            <a:r>
              <a:rPr lang="en-US" sz="2000" dirty="0"/>
              <a:t>See you in lecture 7</a:t>
            </a:r>
          </a:p>
        </p:txBody>
      </p:sp>
    </p:spTree>
    <p:extLst>
      <p:ext uri="{BB962C8B-B14F-4D97-AF65-F5344CB8AC3E}">
        <p14:creationId xmlns:p14="http://schemas.microsoft.com/office/powerpoint/2010/main" val="1686665594"/>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755</TotalTime>
  <Words>3621</Words>
  <Application>Microsoft Office PowerPoint</Application>
  <PresentationFormat>Widescreen</PresentationFormat>
  <Paragraphs>223</Paragraphs>
  <Slides>41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Calibri</vt:lpstr>
      <vt:lpstr>Calibri Light</vt:lpstr>
      <vt:lpstr>Cambria</vt:lpstr>
      <vt:lpstr>Office Theme</vt:lpstr>
      <vt:lpstr>BUSINESS-TO-BUSINESS MARKETING WEEK 6 PRODUCT STRATEGY IN BUSINESS MARKETS </vt:lpstr>
      <vt:lpstr>Introduction</vt:lpstr>
      <vt:lpstr>Intended Learning Outcomes</vt:lpstr>
      <vt:lpstr>Definition of business markets products </vt:lpstr>
      <vt:lpstr>Business products attributes</vt:lpstr>
      <vt:lpstr>Business products attributes</vt:lpstr>
      <vt:lpstr>Classification of business market products</vt:lpstr>
      <vt:lpstr>Classification of business market products cont.</vt:lpstr>
      <vt:lpstr>Classification of business market products cont.</vt:lpstr>
      <vt:lpstr>Classification of business market products cont.</vt:lpstr>
      <vt:lpstr>Classification of business market products cont.</vt:lpstr>
      <vt:lpstr>Classification of business market products cont.</vt:lpstr>
      <vt:lpstr>Classification of business market products cont.</vt:lpstr>
      <vt:lpstr>Business product strategy </vt:lpstr>
      <vt:lpstr>Product portfolio </vt:lpstr>
      <vt:lpstr>Product line classification </vt:lpstr>
      <vt:lpstr>Product line classification cont</vt:lpstr>
      <vt:lpstr>Product line classification cont</vt:lpstr>
      <vt:lpstr>Product line classification cont</vt:lpstr>
      <vt:lpstr>New product development process</vt:lpstr>
      <vt:lpstr>Managing a new product team</vt:lpstr>
      <vt:lpstr>Types of new products </vt:lpstr>
      <vt:lpstr>Stages in new product development cont.</vt:lpstr>
      <vt:lpstr>Stages in new product development cont.</vt:lpstr>
      <vt:lpstr>Stages in new product development cont.</vt:lpstr>
      <vt:lpstr>Stages in new product development cont.</vt:lpstr>
      <vt:lpstr>Stages in new product development cont.</vt:lpstr>
      <vt:lpstr>Stages in new product development cont.</vt:lpstr>
      <vt:lpstr>Stages in new product development cont.</vt:lpstr>
      <vt:lpstr>New product development and marketing plan</vt:lpstr>
      <vt:lpstr>Causes of business markets products failure  </vt:lpstr>
      <vt:lpstr>Product lifecycle </vt:lpstr>
      <vt:lpstr>Product lifecycle</vt:lpstr>
      <vt:lpstr>Implications of product lifecycle to a business marketer. </vt:lpstr>
      <vt:lpstr>Adoption process for business markets products </vt:lpstr>
      <vt:lpstr>Factors that influence intra firm rate of adoption</vt:lpstr>
      <vt:lpstr>Characteristics of earlier adopters of industrial product</vt:lpstr>
      <vt:lpstr>Conclusion </vt:lpstr>
      <vt:lpstr>References </vt:lpstr>
      <vt:lpstr>References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BUSINESS-TO-BUSINESS MARKETING WEEK 6 PRODUCT STRATEGY IN BUSINESS MARKETS </dc:title>
  <dc:creator>Dr. John N. Kamau</dc:creator>
  <cp:lastModifiedBy>Dr. John N. Kamau</cp:lastModifiedBy>
  <cp:revision>5</cp:revision>
  <dcterms:created xsi:type="dcterms:W3CDTF">2023-04-15T07:20:43Z</dcterms:created>
  <dcterms:modified xsi:type="dcterms:W3CDTF">2023-04-16T15:29:07Z</dcterms:modified>
</cp:coreProperties>
</file>