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CAE-20FD-42C6-AFF1-3211C7A0E4DA}" type="doc">
      <dgm:prSet loTypeId="urn:microsoft.com/office/officeart/2016/7/layout/LinearBlockProcessNumbered" loCatId="process" qsTypeId="urn:microsoft.com/office/officeart/2005/8/quickstyle/simple4" qsCatId="simple" csTypeId="urn:microsoft.com/office/officeart/2005/8/colors/accent0_3" csCatId="mainScheme"/>
      <dgm:spPr/>
      <dgm:t>
        <a:bodyPr/>
        <a:lstStyle/>
        <a:p>
          <a:endParaRPr lang="en-US"/>
        </a:p>
      </dgm:t>
    </dgm:pt>
    <dgm:pt modelId="{F91AB6EF-7913-483F-8511-4E3519246BEF}">
      <dgm:prSet/>
      <dgm:spPr/>
      <dgm:t>
        <a:bodyPr/>
        <a:lstStyle/>
        <a:p>
          <a:r>
            <a:rPr lang="en-US"/>
            <a:t>At the end of this lecture, you will be able to:</a:t>
          </a:r>
        </a:p>
      </dgm:t>
    </dgm:pt>
    <dgm:pt modelId="{B68EB9DA-835E-4477-B404-609E5584DA32}" type="parTrans" cxnId="{F8C0971C-BBC2-43FE-A505-13D00838B24F}">
      <dgm:prSet/>
      <dgm:spPr/>
      <dgm:t>
        <a:bodyPr/>
        <a:lstStyle/>
        <a:p>
          <a:endParaRPr lang="en-US"/>
        </a:p>
      </dgm:t>
    </dgm:pt>
    <dgm:pt modelId="{F781BE74-41C2-4319-9055-ECCD78500CA9}" type="sibTrans" cxnId="{F8C0971C-BBC2-43FE-A505-13D00838B24F}">
      <dgm:prSet phldrT="01" phldr="0"/>
      <dgm:spPr/>
      <dgm:t>
        <a:bodyPr/>
        <a:lstStyle/>
        <a:p>
          <a:r>
            <a:rPr lang="en-US"/>
            <a:t>01</a:t>
          </a:r>
        </a:p>
      </dgm:t>
    </dgm:pt>
    <dgm:pt modelId="{08B8E0B7-C80A-4A47-8AD1-F894F65AF280}">
      <dgm:prSet/>
      <dgm:spPr/>
      <dgm:t>
        <a:bodyPr/>
        <a:lstStyle/>
        <a:p>
          <a:r>
            <a:rPr lang="en-US"/>
            <a:t>Describe the characteristics of business markets pricing. </a:t>
          </a:r>
        </a:p>
      </dgm:t>
    </dgm:pt>
    <dgm:pt modelId="{90175927-B557-4742-B28D-8A3FBD5084FC}" type="parTrans" cxnId="{8E8BAEEB-6F46-4EA5-A17E-A222F452D32B}">
      <dgm:prSet/>
      <dgm:spPr/>
      <dgm:t>
        <a:bodyPr/>
        <a:lstStyle/>
        <a:p>
          <a:endParaRPr lang="en-US"/>
        </a:p>
      </dgm:t>
    </dgm:pt>
    <dgm:pt modelId="{A534902B-5ED2-4AA7-926F-53F656F40CDB}" type="sibTrans" cxnId="{8E8BAEEB-6F46-4EA5-A17E-A222F452D32B}">
      <dgm:prSet/>
      <dgm:spPr/>
      <dgm:t>
        <a:bodyPr/>
        <a:lstStyle/>
        <a:p>
          <a:endParaRPr lang="en-US"/>
        </a:p>
      </dgm:t>
    </dgm:pt>
    <dgm:pt modelId="{04047A20-6914-433B-B494-A7456B577636}">
      <dgm:prSet/>
      <dgm:spPr/>
      <dgm:t>
        <a:bodyPr/>
        <a:lstStyle/>
        <a:p>
          <a:r>
            <a:rPr lang="en-US"/>
            <a:t>Discuss factors that influence pricing decisions in business markets. </a:t>
          </a:r>
        </a:p>
      </dgm:t>
    </dgm:pt>
    <dgm:pt modelId="{CA91C7F6-6A51-499B-8FF8-F1BE7D6022D8}" type="parTrans" cxnId="{B7198BB4-4FF0-403D-8F71-299E4ED09446}">
      <dgm:prSet/>
      <dgm:spPr/>
      <dgm:t>
        <a:bodyPr/>
        <a:lstStyle/>
        <a:p>
          <a:endParaRPr lang="en-US"/>
        </a:p>
      </dgm:t>
    </dgm:pt>
    <dgm:pt modelId="{6D23AF33-7D1B-47A6-9052-98E476213386}" type="sibTrans" cxnId="{B7198BB4-4FF0-403D-8F71-299E4ED09446}">
      <dgm:prSet/>
      <dgm:spPr/>
      <dgm:t>
        <a:bodyPr/>
        <a:lstStyle/>
        <a:p>
          <a:endParaRPr lang="en-US"/>
        </a:p>
      </dgm:t>
    </dgm:pt>
    <dgm:pt modelId="{2CBFCE1D-2E9A-4012-A6A5-441D72167A97}">
      <dgm:prSet/>
      <dgm:spPr/>
      <dgm:t>
        <a:bodyPr/>
        <a:lstStyle/>
        <a:p>
          <a:r>
            <a:rPr lang="en-US"/>
            <a:t>Examine pricing strategies for business markets. </a:t>
          </a:r>
        </a:p>
      </dgm:t>
    </dgm:pt>
    <dgm:pt modelId="{5DABFE47-9CA2-4B25-99E2-745DAEE90E87}" type="parTrans" cxnId="{58707E86-5D26-4974-948E-C2B6EF099D60}">
      <dgm:prSet/>
      <dgm:spPr/>
      <dgm:t>
        <a:bodyPr/>
        <a:lstStyle/>
        <a:p>
          <a:endParaRPr lang="en-US"/>
        </a:p>
      </dgm:t>
    </dgm:pt>
    <dgm:pt modelId="{653BBDC2-9A12-405A-BDA3-E2B7E515A789}" type="sibTrans" cxnId="{58707E86-5D26-4974-948E-C2B6EF099D60}">
      <dgm:prSet/>
      <dgm:spPr/>
      <dgm:t>
        <a:bodyPr/>
        <a:lstStyle/>
        <a:p>
          <a:endParaRPr lang="en-US"/>
        </a:p>
      </dgm:t>
    </dgm:pt>
    <dgm:pt modelId="{3B5ACEA5-1877-4291-B0AE-77DD9A53B4DF}">
      <dgm:prSet/>
      <dgm:spPr/>
      <dgm:t>
        <a:bodyPr/>
        <a:lstStyle/>
        <a:p>
          <a:r>
            <a:rPr lang="en-US"/>
            <a:t>Evaluate pricing polies in business markets. </a:t>
          </a:r>
        </a:p>
      </dgm:t>
    </dgm:pt>
    <dgm:pt modelId="{A9523593-3F8F-47F3-B1CF-3919CFBED1EF}" type="parTrans" cxnId="{965A13CA-2A9B-4EB9-8C5F-E0E53DC12D81}">
      <dgm:prSet/>
      <dgm:spPr/>
      <dgm:t>
        <a:bodyPr/>
        <a:lstStyle/>
        <a:p>
          <a:endParaRPr lang="en-US"/>
        </a:p>
      </dgm:t>
    </dgm:pt>
    <dgm:pt modelId="{94AE7608-DF1F-4190-A3C6-E0BFE4F6F800}" type="sibTrans" cxnId="{965A13CA-2A9B-4EB9-8C5F-E0E53DC12D81}">
      <dgm:prSet/>
      <dgm:spPr/>
      <dgm:t>
        <a:bodyPr/>
        <a:lstStyle/>
        <a:p>
          <a:endParaRPr lang="en-US"/>
        </a:p>
      </dgm:t>
    </dgm:pt>
    <dgm:pt modelId="{08710D7F-AB91-4DB6-931A-D970F4796A8A}">
      <dgm:prSet/>
      <dgm:spPr/>
      <dgm:t>
        <a:bodyPr/>
        <a:lstStyle/>
        <a:p>
          <a:r>
            <a:rPr lang="en-US"/>
            <a:t>Evaluate pricing methods adopted in business markets. </a:t>
          </a:r>
        </a:p>
      </dgm:t>
    </dgm:pt>
    <dgm:pt modelId="{3A750B8C-C7BB-4A72-A80A-67371399804B}" type="parTrans" cxnId="{569EE345-D6F6-4994-BDF6-1A1208E2105C}">
      <dgm:prSet/>
      <dgm:spPr/>
      <dgm:t>
        <a:bodyPr/>
        <a:lstStyle/>
        <a:p>
          <a:endParaRPr lang="en-US"/>
        </a:p>
      </dgm:t>
    </dgm:pt>
    <dgm:pt modelId="{F3645E3A-F696-4F5D-A7E6-CCE8ACAD309B}" type="sibTrans" cxnId="{569EE345-D6F6-4994-BDF6-1A1208E2105C}">
      <dgm:prSet/>
      <dgm:spPr/>
      <dgm:t>
        <a:bodyPr/>
        <a:lstStyle/>
        <a:p>
          <a:endParaRPr lang="en-US"/>
        </a:p>
      </dgm:t>
    </dgm:pt>
    <dgm:pt modelId="{1B5E8CEF-EBEE-4B5A-A242-AB99E9591AA5}" type="pres">
      <dgm:prSet presAssocID="{924B9CAE-20FD-42C6-AFF1-3211C7A0E4DA}" presName="Name0" presStyleCnt="0">
        <dgm:presLayoutVars>
          <dgm:animLvl val="lvl"/>
          <dgm:resizeHandles val="exact"/>
        </dgm:presLayoutVars>
      </dgm:prSet>
      <dgm:spPr/>
    </dgm:pt>
    <dgm:pt modelId="{3C6E1349-E832-4797-A39B-028DBFFE446D}" type="pres">
      <dgm:prSet presAssocID="{F91AB6EF-7913-483F-8511-4E3519246BEF}" presName="compositeNode" presStyleCnt="0">
        <dgm:presLayoutVars>
          <dgm:bulletEnabled val="1"/>
        </dgm:presLayoutVars>
      </dgm:prSet>
      <dgm:spPr/>
    </dgm:pt>
    <dgm:pt modelId="{0BD6BAF8-9F76-436F-AE5F-72800F87A8D6}" type="pres">
      <dgm:prSet presAssocID="{F91AB6EF-7913-483F-8511-4E3519246BEF}" presName="bgRect" presStyleLbl="alignNode1" presStyleIdx="0" presStyleCnt="1"/>
      <dgm:spPr/>
    </dgm:pt>
    <dgm:pt modelId="{68D512A2-DFB7-44F5-8DB0-68DBFF3640B7}" type="pres">
      <dgm:prSet presAssocID="{F781BE74-41C2-4319-9055-ECCD78500CA9}" presName="sibTransNodeRect" presStyleLbl="alignNode1" presStyleIdx="0" presStyleCnt="1">
        <dgm:presLayoutVars>
          <dgm:chMax val="0"/>
          <dgm:bulletEnabled val="1"/>
        </dgm:presLayoutVars>
      </dgm:prSet>
      <dgm:spPr/>
    </dgm:pt>
    <dgm:pt modelId="{CF3AB591-7721-4D1C-A1CF-4D8D97AB3F1A}" type="pres">
      <dgm:prSet presAssocID="{F91AB6EF-7913-483F-8511-4E3519246BEF}" presName="nodeRect" presStyleLbl="alignNode1" presStyleIdx="0" presStyleCnt="1">
        <dgm:presLayoutVars>
          <dgm:bulletEnabled val="1"/>
        </dgm:presLayoutVars>
      </dgm:prSet>
      <dgm:spPr/>
    </dgm:pt>
  </dgm:ptLst>
  <dgm:cxnLst>
    <dgm:cxn modelId="{19187018-B445-412C-9497-0EE07E4AB35A}" type="presOf" srcId="{08710D7F-AB91-4DB6-931A-D970F4796A8A}" destId="{CF3AB591-7721-4D1C-A1CF-4D8D97AB3F1A}" srcOrd="0" destOrd="5" presId="urn:microsoft.com/office/officeart/2016/7/layout/LinearBlockProcessNumbered"/>
    <dgm:cxn modelId="{F8C0971C-BBC2-43FE-A505-13D00838B24F}" srcId="{924B9CAE-20FD-42C6-AFF1-3211C7A0E4DA}" destId="{F91AB6EF-7913-483F-8511-4E3519246BEF}" srcOrd="0" destOrd="0" parTransId="{B68EB9DA-835E-4477-B404-609E5584DA32}" sibTransId="{F781BE74-41C2-4319-9055-ECCD78500CA9}"/>
    <dgm:cxn modelId="{AC08DA44-1EE3-4103-B56D-DDAAEB769187}" type="presOf" srcId="{2CBFCE1D-2E9A-4012-A6A5-441D72167A97}" destId="{CF3AB591-7721-4D1C-A1CF-4D8D97AB3F1A}" srcOrd="0" destOrd="3" presId="urn:microsoft.com/office/officeart/2016/7/layout/LinearBlockProcessNumbered"/>
    <dgm:cxn modelId="{569EE345-D6F6-4994-BDF6-1A1208E2105C}" srcId="{F91AB6EF-7913-483F-8511-4E3519246BEF}" destId="{08710D7F-AB91-4DB6-931A-D970F4796A8A}" srcOrd="4" destOrd="0" parTransId="{3A750B8C-C7BB-4A72-A80A-67371399804B}" sibTransId="{F3645E3A-F696-4F5D-A7E6-CCE8ACAD309B}"/>
    <dgm:cxn modelId="{C98D9D75-7979-45EA-80C0-4331F2FF78F4}" type="presOf" srcId="{3B5ACEA5-1877-4291-B0AE-77DD9A53B4DF}" destId="{CF3AB591-7721-4D1C-A1CF-4D8D97AB3F1A}" srcOrd="0" destOrd="4" presId="urn:microsoft.com/office/officeart/2016/7/layout/LinearBlockProcessNumbered"/>
    <dgm:cxn modelId="{CD95635A-FDD2-4014-BFF1-AB34E4FA6037}" type="presOf" srcId="{924B9CAE-20FD-42C6-AFF1-3211C7A0E4DA}" destId="{1B5E8CEF-EBEE-4B5A-A242-AB99E9591AA5}" srcOrd="0" destOrd="0" presId="urn:microsoft.com/office/officeart/2016/7/layout/LinearBlockProcessNumbered"/>
    <dgm:cxn modelId="{CD9DA47F-35DB-4EBA-AC70-A226C83D9F87}" type="presOf" srcId="{F91AB6EF-7913-483F-8511-4E3519246BEF}" destId="{CF3AB591-7721-4D1C-A1CF-4D8D97AB3F1A}" srcOrd="1" destOrd="0" presId="urn:microsoft.com/office/officeart/2016/7/layout/LinearBlockProcessNumbered"/>
    <dgm:cxn modelId="{58707E86-5D26-4974-948E-C2B6EF099D60}" srcId="{F91AB6EF-7913-483F-8511-4E3519246BEF}" destId="{2CBFCE1D-2E9A-4012-A6A5-441D72167A97}" srcOrd="2" destOrd="0" parTransId="{5DABFE47-9CA2-4B25-99E2-745DAEE90E87}" sibTransId="{653BBDC2-9A12-405A-BDA3-E2B7E515A789}"/>
    <dgm:cxn modelId="{B7198BB4-4FF0-403D-8F71-299E4ED09446}" srcId="{F91AB6EF-7913-483F-8511-4E3519246BEF}" destId="{04047A20-6914-433B-B494-A7456B577636}" srcOrd="1" destOrd="0" parTransId="{CA91C7F6-6A51-499B-8FF8-F1BE7D6022D8}" sibTransId="{6D23AF33-7D1B-47A6-9052-98E476213386}"/>
    <dgm:cxn modelId="{965A13CA-2A9B-4EB9-8C5F-E0E53DC12D81}" srcId="{F91AB6EF-7913-483F-8511-4E3519246BEF}" destId="{3B5ACEA5-1877-4291-B0AE-77DD9A53B4DF}" srcOrd="3" destOrd="0" parTransId="{A9523593-3F8F-47F3-B1CF-3919CFBED1EF}" sibTransId="{94AE7608-DF1F-4190-A3C6-E0BFE4F6F800}"/>
    <dgm:cxn modelId="{DBA3ACD9-51B4-4284-ABAC-662BC3299DB7}" type="presOf" srcId="{F781BE74-41C2-4319-9055-ECCD78500CA9}" destId="{68D512A2-DFB7-44F5-8DB0-68DBFF3640B7}" srcOrd="0" destOrd="0" presId="urn:microsoft.com/office/officeart/2016/7/layout/LinearBlockProcessNumbered"/>
    <dgm:cxn modelId="{E0E031DE-74BB-4CF0-82B3-111423ADA028}" type="presOf" srcId="{F91AB6EF-7913-483F-8511-4E3519246BEF}" destId="{0BD6BAF8-9F76-436F-AE5F-72800F87A8D6}" srcOrd="0" destOrd="0" presId="urn:microsoft.com/office/officeart/2016/7/layout/LinearBlockProcessNumbered"/>
    <dgm:cxn modelId="{47ED87E3-3514-4483-A600-2EFFA513ABA2}" type="presOf" srcId="{08B8E0B7-C80A-4A47-8AD1-F894F65AF280}" destId="{CF3AB591-7721-4D1C-A1CF-4D8D97AB3F1A}" srcOrd="0" destOrd="1" presId="urn:microsoft.com/office/officeart/2016/7/layout/LinearBlockProcessNumbered"/>
    <dgm:cxn modelId="{8E8BAEEB-6F46-4EA5-A17E-A222F452D32B}" srcId="{F91AB6EF-7913-483F-8511-4E3519246BEF}" destId="{08B8E0B7-C80A-4A47-8AD1-F894F65AF280}" srcOrd="0" destOrd="0" parTransId="{90175927-B557-4742-B28D-8A3FBD5084FC}" sibTransId="{A534902B-5ED2-4AA7-926F-53F656F40CDB}"/>
    <dgm:cxn modelId="{412CF1F6-F915-4FCA-A93F-C90393F558FF}" type="presOf" srcId="{04047A20-6914-433B-B494-A7456B577636}" destId="{CF3AB591-7721-4D1C-A1CF-4D8D97AB3F1A}" srcOrd="0" destOrd="2" presId="urn:microsoft.com/office/officeart/2016/7/layout/LinearBlockProcessNumbered"/>
    <dgm:cxn modelId="{ECE0F06D-0A2F-492C-ABE0-1ADE85BED315}" type="presParOf" srcId="{1B5E8CEF-EBEE-4B5A-A242-AB99E9591AA5}" destId="{3C6E1349-E832-4797-A39B-028DBFFE446D}" srcOrd="0" destOrd="0" presId="urn:microsoft.com/office/officeart/2016/7/layout/LinearBlockProcessNumbered"/>
    <dgm:cxn modelId="{516B1252-E207-48FF-B85B-9364BC01B802}" type="presParOf" srcId="{3C6E1349-E832-4797-A39B-028DBFFE446D}" destId="{0BD6BAF8-9F76-436F-AE5F-72800F87A8D6}" srcOrd="0" destOrd="0" presId="urn:microsoft.com/office/officeart/2016/7/layout/LinearBlockProcessNumbered"/>
    <dgm:cxn modelId="{3F58C2EE-2115-4711-9564-2D1D9C7E7214}" type="presParOf" srcId="{3C6E1349-E832-4797-A39B-028DBFFE446D}" destId="{68D512A2-DFB7-44F5-8DB0-68DBFF3640B7}" srcOrd="1" destOrd="0" presId="urn:microsoft.com/office/officeart/2016/7/layout/LinearBlockProcessNumbered"/>
    <dgm:cxn modelId="{34520BBA-90D2-4F7E-9A01-047822BC9BD9}" type="presParOf" srcId="{3C6E1349-E832-4797-A39B-028DBFFE446D}" destId="{CF3AB591-7721-4D1C-A1CF-4D8D97AB3F1A}"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6BAF8-9F76-436F-AE5F-72800F87A8D6}">
      <dsp:nvSpPr>
        <dsp:cNvPr id="0" name=""/>
        <dsp:cNvSpPr/>
      </dsp:nvSpPr>
      <dsp:spPr>
        <a:xfrm>
          <a:off x="0" y="0"/>
          <a:ext cx="6173262" cy="353508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09781" tIns="0" rIns="609781" bIns="330200" numCol="1" spcCol="1270" anchor="t" anchorCtr="0">
          <a:noAutofit/>
        </a:bodyPr>
        <a:lstStyle/>
        <a:p>
          <a:pPr marL="0" lvl="0" indent="0" algn="l" defTabSz="844550">
            <a:lnSpc>
              <a:spcPct val="90000"/>
            </a:lnSpc>
            <a:spcBef>
              <a:spcPct val="0"/>
            </a:spcBef>
            <a:spcAft>
              <a:spcPct val="35000"/>
            </a:spcAft>
            <a:buNone/>
          </a:pPr>
          <a:r>
            <a:rPr lang="en-US" sz="1900" kern="1200"/>
            <a:t>At the end of this lecture, you will be able to:</a:t>
          </a:r>
        </a:p>
        <a:p>
          <a:pPr marL="114300" lvl="1" indent="-114300" algn="l" defTabSz="666750">
            <a:lnSpc>
              <a:spcPct val="90000"/>
            </a:lnSpc>
            <a:spcBef>
              <a:spcPct val="0"/>
            </a:spcBef>
            <a:spcAft>
              <a:spcPct val="15000"/>
            </a:spcAft>
            <a:buChar char="•"/>
          </a:pPr>
          <a:r>
            <a:rPr lang="en-US" sz="1500" kern="1200"/>
            <a:t>Describe the characteristics of business markets pricing. </a:t>
          </a:r>
        </a:p>
        <a:p>
          <a:pPr marL="114300" lvl="1" indent="-114300" algn="l" defTabSz="666750">
            <a:lnSpc>
              <a:spcPct val="90000"/>
            </a:lnSpc>
            <a:spcBef>
              <a:spcPct val="0"/>
            </a:spcBef>
            <a:spcAft>
              <a:spcPct val="15000"/>
            </a:spcAft>
            <a:buChar char="•"/>
          </a:pPr>
          <a:r>
            <a:rPr lang="en-US" sz="1500" kern="1200"/>
            <a:t>Discuss factors that influence pricing decisions in business markets. </a:t>
          </a:r>
        </a:p>
        <a:p>
          <a:pPr marL="114300" lvl="1" indent="-114300" algn="l" defTabSz="666750">
            <a:lnSpc>
              <a:spcPct val="90000"/>
            </a:lnSpc>
            <a:spcBef>
              <a:spcPct val="0"/>
            </a:spcBef>
            <a:spcAft>
              <a:spcPct val="15000"/>
            </a:spcAft>
            <a:buChar char="•"/>
          </a:pPr>
          <a:r>
            <a:rPr lang="en-US" sz="1500" kern="1200"/>
            <a:t>Examine pricing strategies for business markets. </a:t>
          </a:r>
        </a:p>
        <a:p>
          <a:pPr marL="114300" lvl="1" indent="-114300" algn="l" defTabSz="666750">
            <a:lnSpc>
              <a:spcPct val="90000"/>
            </a:lnSpc>
            <a:spcBef>
              <a:spcPct val="0"/>
            </a:spcBef>
            <a:spcAft>
              <a:spcPct val="15000"/>
            </a:spcAft>
            <a:buChar char="•"/>
          </a:pPr>
          <a:r>
            <a:rPr lang="en-US" sz="1500" kern="1200"/>
            <a:t>Evaluate pricing polies in business markets. </a:t>
          </a:r>
        </a:p>
        <a:p>
          <a:pPr marL="114300" lvl="1" indent="-114300" algn="l" defTabSz="666750">
            <a:lnSpc>
              <a:spcPct val="90000"/>
            </a:lnSpc>
            <a:spcBef>
              <a:spcPct val="0"/>
            </a:spcBef>
            <a:spcAft>
              <a:spcPct val="15000"/>
            </a:spcAft>
            <a:buChar char="•"/>
          </a:pPr>
          <a:r>
            <a:rPr lang="en-US" sz="1500" kern="1200"/>
            <a:t>Evaluate pricing methods adopted in business markets. </a:t>
          </a:r>
        </a:p>
      </dsp:txBody>
      <dsp:txXfrm>
        <a:off x="0" y="1414033"/>
        <a:ext cx="6173262" cy="2121049"/>
      </dsp:txXfrm>
    </dsp:sp>
    <dsp:sp modelId="{68D512A2-DFB7-44F5-8DB0-68DBFF3640B7}">
      <dsp:nvSpPr>
        <dsp:cNvPr id="0" name=""/>
        <dsp:cNvSpPr/>
      </dsp:nvSpPr>
      <dsp:spPr>
        <a:xfrm>
          <a:off x="0" y="0"/>
          <a:ext cx="6173262" cy="1414033"/>
        </a:xfrm>
        <a:prstGeom prst="rect">
          <a:avLst/>
        </a:prstGeom>
        <a:noFill/>
        <a:ln w="6350" cap="flat" cmpd="sng" algn="ctr">
          <a:noFill/>
          <a:prstDash val="solid"/>
          <a:miter lim="800000"/>
        </a:ln>
        <a:effectLst/>
        <a:sp3d/>
      </dsp:spPr>
      <dsp:style>
        <a:lnRef idx="1">
          <a:scrgbClr r="0" g="0" b="0"/>
        </a:lnRef>
        <a:fillRef idx="3">
          <a:scrgbClr r="0" g="0" b="0"/>
        </a:fillRef>
        <a:effectRef idx="2">
          <a:scrgbClr r="0" g="0" b="0"/>
        </a:effectRef>
        <a:fontRef idx="minor">
          <a:schemeClr val="lt1"/>
        </a:fontRef>
      </dsp:style>
      <dsp:txBody>
        <a:bodyPr spcFirstLastPara="0" vert="horz" wrap="square" lIns="609781" tIns="165100" rIns="609781"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0" y="0"/>
        <a:ext cx="6173262" cy="1414033"/>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F82D-8932-5ACF-932C-C8C2088FC5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B3AAFBD-832B-DFA9-D8B9-6E741AB86B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51FDD9-D41B-E895-BAF6-DD1FB09B1AA7}"/>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03F570A9-2004-1B22-4309-B0EC23A527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B121D2-FFC7-EC61-50AA-AEF9841201A7}"/>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219549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02127-E7F1-E92A-B711-4B2998FB684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9512FE-0167-7B52-843D-668613E5C6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916C3B-DA20-3D0C-6CD3-C4EC02A11D9A}"/>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D2635B12-6D28-82C6-941C-E46B53B659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53D4-2752-A7EA-501F-93A5BF0E71E5}"/>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120629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B25F1-1A19-222C-8849-C49669D17F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5934C9-1E30-EF3D-CEF7-4646CD9749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733097-5F1A-0FE4-B0DC-037A20DCE63F}"/>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4BE70A62-C1AD-EDD8-CBCC-69542E71C1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90E11D-3982-9EF0-A226-1CD429A22786}"/>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511802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1FCD1-FDE1-C71A-AF9A-8D9D7EE11C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BB8B9B-CA14-FB52-FF4A-60EF5A12D8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40F32DA-33EE-AD30-F720-651F88C970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0C1B4B1-4287-A8C4-7968-AD6E75092A7B}"/>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6" name="Footer Placeholder 5">
            <a:extLst>
              <a:ext uri="{FF2B5EF4-FFF2-40B4-BE49-F238E27FC236}">
                <a16:creationId xmlns:a16="http://schemas.microsoft.com/office/drawing/2014/main" id="{C3C1D2BF-7B47-4FA5-6405-68FFE6BBBE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31539D-0453-6024-C5B0-31D788F41F85}"/>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2886602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14E27-6EFE-0228-68C6-180E06BED0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18C911D-338F-B714-2B05-BE12AA5990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3AB53B-7E5F-6979-4DFC-E100E08993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FAD101C-06DD-9D67-CE0B-7E1E6EAF00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CACE1C-C46F-1D70-AF52-BE3AF5BA49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3DA9923-31F4-E895-FC97-68DBAAEFAB0D}"/>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8" name="Footer Placeholder 7">
            <a:extLst>
              <a:ext uri="{FF2B5EF4-FFF2-40B4-BE49-F238E27FC236}">
                <a16:creationId xmlns:a16="http://schemas.microsoft.com/office/drawing/2014/main" id="{93C6DF8F-398F-168B-0854-68D3712DF26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4BA85D0-77DA-B32B-07C1-A5E5570D1E29}"/>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4035401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0A88B-7D8D-F0C1-1CD9-8C87362A3D4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535975F-F4E3-9C76-333C-94AB411BCA20}"/>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4" name="Footer Placeholder 3">
            <a:extLst>
              <a:ext uri="{FF2B5EF4-FFF2-40B4-BE49-F238E27FC236}">
                <a16:creationId xmlns:a16="http://schemas.microsoft.com/office/drawing/2014/main" id="{15A5F4E4-FED1-D238-553A-C2C8B315FC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7BCE02-034A-D444-E890-AD1D28E92CB4}"/>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208604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4BDCFA-59C8-06D6-61AF-1386B727759D}"/>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3" name="Footer Placeholder 2">
            <a:extLst>
              <a:ext uri="{FF2B5EF4-FFF2-40B4-BE49-F238E27FC236}">
                <a16:creationId xmlns:a16="http://schemas.microsoft.com/office/drawing/2014/main" id="{1406DB90-615F-65CA-C0A5-C699F754D35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5B74B0-13D1-FCCC-FC68-4D136DF1D39F}"/>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452378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6F60B-A992-721A-00C1-56D65F45D8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F3C2FD2-0561-627C-ADFB-B3E7ACAAD8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5CCF19-F04C-1CA7-E6EA-5C0887296B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A54047-F11B-56D6-C075-1F2B4ED4F7DD}"/>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6" name="Footer Placeholder 5">
            <a:extLst>
              <a:ext uri="{FF2B5EF4-FFF2-40B4-BE49-F238E27FC236}">
                <a16:creationId xmlns:a16="http://schemas.microsoft.com/office/drawing/2014/main" id="{1C2B7E57-B901-C15C-6B63-8EFD3395C5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77F5F5-A311-F44C-6528-4A7CF438DD9F}"/>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4278015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53655-E702-8CE0-095E-6C43B52E17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BCC8F66-BD11-C101-4663-F97F73B573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8916AC-F02A-9242-BAE2-580DAB3758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C71C68-3AF0-6801-CDCB-0068B1AE2950}"/>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6" name="Footer Placeholder 5">
            <a:extLst>
              <a:ext uri="{FF2B5EF4-FFF2-40B4-BE49-F238E27FC236}">
                <a16:creationId xmlns:a16="http://schemas.microsoft.com/office/drawing/2014/main" id="{5C8DF1A6-C32D-3ED2-7A3A-138776E93D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2C9A57-8453-6288-37EC-4D17DB35D04B}"/>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3140260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8B834-9DB4-BD7F-9EAE-5D7305320C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FD1587-821E-AD75-2192-A0C8303531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BA9AA1-A3A9-E3A9-86FF-B08C3F7F2F16}"/>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56C04F2F-5E19-13E1-6090-40A8163567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1A8EF1-BCDE-4E4A-296B-ADF3029D4FD2}"/>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811612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CAEB26-E924-175A-8A4F-76551B763C0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496BF19-289E-5955-AB67-AC07D2F771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D8B265-BDD0-697C-72D8-CE23FD114E72}"/>
              </a:ext>
            </a:extLst>
          </p:cNvPr>
          <p:cNvSpPr>
            <a:spLocks noGrp="1"/>
          </p:cNvSpPr>
          <p:nvPr>
            <p:ph type="dt" sz="half" idx="10"/>
          </p:nvPr>
        </p:nvSpPr>
        <p:spPr/>
        <p:txBody>
          <a:body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B7B87A50-1193-8EF7-27F7-75308D46A2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F258E9-530B-69A0-D666-5E371B02C92E}"/>
              </a:ext>
            </a:extLst>
          </p:cNvPr>
          <p:cNvSpPr>
            <a:spLocks noGrp="1"/>
          </p:cNvSpPr>
          <p:nvPr>
            <p:ph type="sldNum" sz="quarter" idx="12"/>
          </p:nvPr>
        </p:nvSpPr>
        <p:spPr/>
        <p:txBody>
          <a:bodyPr/>
          <a:lstStyle/>
          <a:p>
            <a:fld id="{3A1D648C-7C0D-47CF-B33F-118AC4CDB162}" type="slidenum">
              <a:rPr lang="en-US" smtClean="0"/>
              <a:t>‹#›</a:t>
            </a:fld>
            <a:endParaRPr lang="en-US"/>
          </a:p>
        </p:txBody>
      </p:sp>
    </p:spTree>
    <p:extLst>
      <p:ext uri="{BB962C8B-B14F-4D97-AF65-F5344CB8AC3E}">
        <p14:creationId xmlns:p14="http://schemas.microsoft.com/office/powerpoint/2010/main" val="165644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0F6794-5BB0-4E4B-B9C9-F57E834DF9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5651BE-89C4-6D00-F6A1-2E4E4223E4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DACDD0-31E1-2C85-3256-6B27603D88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23B6CA-AC2F-496E-8D51-6C80132EC4C4}" type="datetimeFigureOut">
              <a:rPr lang="en-US" smtClean="0"/>
              <a:t>5/16/2023</a:t>
            </a:fld>
            <a:endParaRPr lang="en-US"/>
          </a:p>
        </p:txBody>
      </p:sp>
      <p:sp>
        <p:nvSpPr>
          <p:cNvPr id="5" name="Footer Placeholder 4">
            <a:extLst>
              <a:ext uri="{FF2B5EF4-FFF2-40B4-BE49-F238E27FC236}">
                <a16:creationId xmlns:a16="http://schemas.microsoft.com/office/drawing/2014/main" id="{FF7746FF-AFBA-7A3E-083F-9B14DA24E1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FF7311-6CAB-64DA-6D6F-6B2DDE23F4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1D648C-7C0D-47CF-B33F-118AC4CDB162}" type="slidenum">
              <a:rPr lang="en-US" smtClean="0"/>
              <a:t>‹#›</a:t>
            </a:fld>
            <a:endParaRPr lang="en-US"/>
          </a:p>
        </p:txBody>
      </p:sp>
    </p:spTree>
    <p:extLst>
      <p:ext uri="{BB962C8B-B14F-4D97-AF65-F5344CB8AC3E}">
        <p14:creationId xmlns:p14="http://schemas.microsoft.com/office/powerpoint/2010/main" val="2820892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D8D8B51-4279-E87D-6FF6-0D1F799CBEAC}"/>
              </a:ext>
            </a:extLst>
          </p:cNvPr>
          <p:cNvSpPr>
            <a:spLocks noGrp="1"/>
          </p:cNvSpPr>
          <p:nvPr>
            <p:ph type="ctrTitle"/>
          </p:nvPr>
        </p:nvSpPr>
        <p:spPr>
          <a:xfrm>
            <a:off x="1314824" y="735106"/>
            <a:ext cx="10053763" cy="2928470"/>
          </a:xfrm>
        </p:spPr>
        <p:txBody>
          <a:bodyPr anchor="b">
            <a:normAutofit/>
          </a:bodyPr>
          <a:lstStyle/>
          <a:p>
            <a:r>
              <a:rPr lang="en-US" sz="4400" dirty="0">
                <a:solidFill>
                  <a:srgbClr val="FFFFFF"/>
                </a:solidFill>
              </a:rPr>
              <a:t>BUSINESS-TO-BUSINESS MARKETING</a:t>
            </a:r>
            <a:br>
              <a:rPr lang="en-US" sz="4400" dirty="0">
                <a:solidFill>
                  <a:srgbClr val="FFFFFF"/>
                </a:solidFill>
              </a:rPr>
            </a:br>
            <a:r>
              <a:rPr lang="en-US" sz="4400" dirty="0">
                <a:solidFill>
                  <a:srgbClr val="FFFFFF"/>
                </a:solidFill>
              </a:rPr>
              <a:t>WEEK 7</a:t>
            </a:r>
            <a:br>
              <a:rPr lang="en-US" sz="4400" dirty="0">
                <a:solidFill>
                  <a:srgbClr val="FFFFFF"/>
                </a:solidFill>
              </a:rPr>
            </a:br>
            <a:r>
              <a:rPr lang="en-US" sz="4400" dirty="0">
                <a:solidFill>
                  <a:srgbClr val="FFFFFF"/>
                </a:solidFill>
              </a:rPr>
              <a:t>PRICING STRATEGY IN BUSINESS MARKETS</a:t>
            </a:r>
            <a:br>
              <a:rPr lang="en-US" sz="4400" dirty="0">
                <a:solidFill>
                  <a:srgbClr val="FFFFFF"/>
                </a:solidFill>
              </a:rPr>
            </a:br>
            <a:endParaRPr lang="en-US" sz="4400" dirty="0">
              <a:solidFill>
                <a:srgbClr val="FFFFFF"/>
              </a:solidFill>
            </a:endParaRPr>
          </a:p>
        </p:txBody>
      </p:sp>
      <p:sp>
        <p:nvSpPr>
          <p:cNvPr id="3" name="Subtitle 2">
            <a:extLst>
              <a:ext uri="{FF2B5EF4-FFF2-40B4-BE49-F238E27FC236}">
                <a16:creationId xmlns:a16="http://schemas.microsoft.com/office/drawing/2014/main" id="{062388B2-8AFA-26A3-ADC5-EC0091D08C84}"/>
              </a:ext>
            </a:extLst>
          </p:cNvPr>
          <p:cNvSpPr>
            <a:spLocks noGrp="1"/>
          </p:cNvSpPr>
          <p:nvPr>
            <p:ph type="subTitle" idx="1"/>
          </p:nvPr>
        </p:nvSpPr>
        <p:spPr>
          <a:xfrm>
            <a:off x="1350682" y="4870824"/>
            <a:ext cx="10005951" cy="1458258"/>
          </a:xfrm>
        </p:spPr>
        <p:txBody>
          <a:bodyPr anchor="ctr">
            <a:normAutofit/>
          </a:bodyPr>
          <a:lstStyle/>
          <a:p>
            <a:pPr algn="l"/>
            <a:r>
              <a:rPr lang="en-US" dirty="0"/>
              <a:t>Dr Kamau John Njau</a:t>
            </a:r>
            <a:endParaRPr lang="en-US"/>
          </a:p>
          <a:p>
            <a:pPr algn="l"/>
            <a:r>
              <a:rPr lang="en-US" dirty="0"/>
              <a:t>Spring 2023</a:t>
            </a:r>
            <a:endParaRPr lang="en-US"/>
          </a:p>
        </p:txBody>
      </p:sp>
    </p:spTree>
    <p:extLst>
      <p:ext uri="{BB962C8B-B14F-4D97-AF65-F5344CB8AC3E}">
        <p14:creationId xmlns:p14="http://schemas.microsoft.com/office/powerpoint/2010/main" val="3598287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4CB9D7-5EE6-2D11-FF82-88C14C980BE9}"/>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Introduction</a:t>
            </a:r>
          </a:p>
        </p:txBody>
      </p:sp>
      <p:sp>
        <p:nvSpPr>
          <p:cNvPr id="3" name="Content Placeholder 2">
            <a:extLst>
              <a:ext uri="{FF2B5EF4-FFF2-40B4-BE49-F238E27FC236}">
                <a16:creationId xmlns:a16="http://schemas.microsoft.com/office/drawing/2014/main" id="{CEB2AFD5-9983-BD67-7E4A-3C6D83619C73}"/>
              </a:ext>
            </a:extLst>
          </p:cNvPr>
          <p:cNvSpPr>
            <a:spLocks noGrp="1"/>
          </p:cNvSpPr>
          <p:nvPr>
            <p:ph idx="1"/>
          </p:nvPr>
        </p:nvSpPr>
        <p:spPr>
          <a:xfrm>
            <a:off x="1371599" y="2318197"/>
            <a:ext cx="9724031" cy="3683358"/>
          </a:xfrm>
        </p:spPr>
        <p:txBody>
          <a:bodyPr anchor="ctr">
            <a:normAutofit/>
          </a:bodyPr>
          <a:lstStyle/>
          <a:p>
            <a:r>
              <a:rPr lang="en-US" sz="2000"/>
              <a:t>Welcome to week seven lecture! </a:t>
            </a:r>
          </a:p>
          <a:p>
            <a:r>
              <a:rPr lang="en-US" sz="2000"/>
              <a:t>It is my joy to have you in this class! </a:t>
            </a:r>
          </a:p>
          <a:p>
            <a:r>
              <a:rPr lang="en-US" sz="2000"/>
              <a:t>Last week discussed the first element of marketing mix theory: product in the context of business-to-business marketing. </a:t>
            </a:r>
          </a:p>
          <a:p>
            <a:r>
              <a:rPr lang="en-US" sz="2000"/>
              <a:t>We saw how the product strategy is developed, the product portfolio new product development as well as product lifecycle. </a:t>
            </a:r>
          </a:p>
          <a:p>
            <a:pPr marL="0" indent="0">
              <a:buNone/>
            </a:pPr>
            <a:endParaRPr lang="en-US" sz="2000"/>
          </a:p>
        </p:txBody>
      </p:sp>
    </p:spTree>
    <p:extLst>
      <p:ext uri="{BB962C8B-B14F-4D97-AF65-F5344CB8AC3E}">
        <p14:creationId xmlns:p14="http://schemas.microsoft.com/office/powerpoint/2010/main" val="3752545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B5FA98-73FF-AA74-4B1C-75688930DA0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Introduction cont.</a:t>
            </a:r>
          </a:p>
        </p:txBody>
      </p:sp>
      <p:sp>
        <p:nvSpPr>
          <p:cNvPr id="3" name="Content Placeholder 2">
            <a:extLst>
              <a:ext uri="{FF2B5EF4-FFF2-40B4-BE49-F238E27FC236}">
                <a16:creationId xmlns:a16="http://schemas.microsoft.com/office/drawing/2014/main" id="{AEB1951C-2F29-931C-8BA2-88C3E1F64C94}"/>
              </a:ext>
            </a:extLst>
          </p:cNvPr>
          <p:cNvSpPr>
            <a:spLocks noGrp="1"/>
          </p:cNvSpPr>
          <p:nvPr>
            <p:ph idx="1"/>
          </p:nvPr>
        </p:nvSpPr>
        <p:spPr>
          <a:xfrm>
            <a:off x="1371599" y="2318197"/>
            <a:ext cx="9724031" cy="3683358"/>
          </a:xfrm>
        </p:spPr>
        <p:txBody>
          <a:bodyPr anchor="ctr">
            <a:normAutofit/>
          </a:bodyPr>
          <a:lstStyle/>
          <a:p>
            <a:r>
              <a:rPr lang="en-US" sz="2000"/>
              <a:t>This week we delve further into pricing strategy. </a:t>
            </a:r>
          </a:p>
          <a:p>
            <a:r>
              <a:rPr lang="en-US" sz="2000"/>
              <a:t>Price is the only aspect of marketing mix that is easily adjusted to raise or lower revenue.</a:t>
            </a:r>
          </a:p>
          <a:p>
            <a:r>
              <a:rPr lang="en-US" sz="2000"/>
              <a:t> The pricing aspect ensures sustainability of a business and must be done tactically to not only meet customer expectation but also generate enough revenue for the business. </a:t>
            </a:r>
          </a:p>
          <a:p>
            <a:r>
              <a:rPr lang="en-US" sz="2000"/>
              <a:t>In this lesson we shall examine how business marketers set prices and how the pricing strategy impacts the firm’s profitability. </a:t>
            </a:r>
          </a:p>
          <a:p>
            <a:endParaRPr lang="en-US" sz="2000"/>
          </a:p>
        </p:txBody>
      </p:sp>
    </p:spTree>
    <p:extLst>
      <p:ext uri="{BB962C8B-B14F-4D97-AF65-F5344CB8AC3E}">
        <p14:creationId xmlns:p14="http://schemas.microsoft.com/office/powerpoint/2010/main" val="603512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856034-4B5B-FF85-EB7F-8CA2A60914BD}"/>
              </a:ext>
            </a:extLst>
          </p:cNvPr>
          <p:cNvSpPr>
            <a:spLocks noGrp="1"/>
          </p:cNvSpPr>
          <p:nvPr>
            <p:ph type="title"/>
          </p:nvPr>
        </p:nvSpPr>
        <p:spPr>
          <a:xfrm>
            <a:off x="1136396" y="502021"/>
            <a:ext cx="6173262" cy="1655483"/>
          </a:xfrm>
        </p:spPr>
        <p:txBody>
          <a:bodyPr anchor="b">
            <a:normAutofit/>
          </a:bodyPr>
          <a:lstStyle/>
          <a:p>
            <a:r>
              <a:rPr lang="en-US" sz="4000"/>
              <a:t>Intended learning outcomes </a:t>
            </a:r>
          </a:p>
        </p:txBody>
      </p:sp>
      <p:sp>
        <p:nvSpPr>
          <p:cNvPr id="24" name="Rectangle 23">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Content Placeholder 2">
            <a:extLst>
              <a:ext uri="{FF2B5EF4-FFF2-40B4-BE49-F238E27FC236}">
                <a16:creationId xmlns:a16="http://schemas.microsoft.com/office/drawing/2014/main" id="{FCFEEC9D-90BC-60C9-6FB2-561CD60A40DA}"/>
              </a:ext>
            </a:extLst>
          </p:cNvPr>
          <p:cNvGraphicFramePr>
            <a:graphicFrameLocks noGrp="1"/>
          </p:cNvGraphicFramePr>
          <p:nvPr>
            <p:ph idx="1"/>
            <p:extLst>
              <p:ext uri="{D42A27DB-BD31-4B8C-83A1-F6EECF244321}">
                <p14:modId xmlns:p14="http://schemas.microsoft.com/office/powerpoint/2010/main" val="3613672849"/>
              </p:ext>
            </p:extLst>
          </p:nvPr>
        </p:nvGraphicFramePr>
        <p:xfrm>
          <a:off x="1136397" y="2408518"/>
          <a:ext cx="6173262" cy="3535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735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4CBE4A-0715-A6F5-ACD6-EB700959538A}"/>
              </a:ext>
            </a:extLst>
          </p:cNvPr>
          <p:cNvSpPr>
            <a:spLocks noGrp="1"/>
          </p:cNvSpPr>
          <p:nvPr>
            <p:ph type="title"/>
          </p:nvPr>
        </p:nvSpPr>
        <p:spPr>
          <a:xfrm>
            <a:off x="6513788" y="365125"/>
            <a:ext cx="4840010" cy="1807305"/>
          </a:xfrm>
        </p:spPr>
        <p:txBody>
          <a:bodyPr>
            <a:normAutofit/>
          </a:bodyPr>
          <a:lstStyle/>
          <a:p>
            <a:r>
              <a:rPr lang="en-US"/>
              <a:t>Definition of price</a:t>
            </a:r>
            <a:endParaRPr lang="en-US" dirty="0"/>
          </a:p>
        </p:txBody>
      </p:sp>
      <p:pic>
        <p:nvPicPr>
          <p:cNvPr id="5" name="Picture 4" descr="Calculator, pen, compass, money and a paper with graphs printed on it">
            <a:extLst>
              <a:ext uri="{FF2B5EF4-FFF2-40B4-BE49-F238E27FC236}">
                <a16:creationId xmlns:a16="http://schemas.microsoft.com/office/drawing/2014/main" id="{81D236AB-94A1-4670-077B-D5C4CD581109}"/>
              </a:ext>
            </a:extLst>
          </p:cNvPr>
          <p:cNvPicPr>
            <a:picLocks noChangeAspect="1"/>
          </p:cNvPicPr>
          <p:nvPr/>
        </p:nvPicPr>
        <p:blipFill rotWithShape="1">
          <a:blip r:embed="rId2"/>
          <a:srcRect l="25243" r="2102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35F19650-60BD-6A25-DA0B-806EC5D94AB6}"/>
              </a:ext>
            </a:extLst>
          </p:cNvPr>
          <p:cNvSpPr>
            <a:spLocks noGrp="1"/>
          </p:cNvSpPr>
          <p:nvPr>
            <p:ph idx="1"/>
          </p:nvPr>
        </p:nvSpPr>
        <p:spPr>
          <a:xfrm>
            <a:off x="6513788" y="2333297"/>
            <a:ext cx="4840010" cy="3843666"/>
          </a:xfrm>
        </p:spPr>
        <p:txBody>
          <a:bodyPr>
            <a:normAutofit/>
          </a:bodyPr>
          <a:lstStyle/>
          <a:p>
            <a:r>
              <a:rPr lang="en-US" sz="1900"/>
              <a:t>Price is the value (usually measured in monetary terms) at which the seller agrees to sell a product and service to the buyer and the value to which the buyer agrees to pay (Ali, 2021). </a:t>
            </a:r>
          </a:p>
          <a:p>
            <a:r>
              <a:rPr lang="en-US" sz="1900"/>
              <a:t>It is one of the most critical decisions that has a direct and substantial effect on the profitability of the firm. </a:t>
            </a:r>
          </a:p>
          <a:p>
            <a:r>
              <a:rPr lang="en-US" sz="1900"/>
              <a:t>Fill and McKee (2011) note that price of one product can influence other products in the mix or line and viewed by customers as shorthand for quality, value, and market position</a:t>
            </a:r>
          </a:p>
        </p:txBody>
      </p:sp>
    </p:spTree>
    <p:extLst>
      <p:ext uri="{BB962C8B-B14F-4D97-AF65-F5344CB8AC3E}">
        <p14:creationId xmlns:p14="http://schemas.microsoft.com/office/powerpoint/2010/main" val="40706291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B15C6D-477B-AC0A-D5C4-86836E789724}"/>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Business market price characteristics </a:t>
            </a:r>
          </a:p>
        </p:txBody>
      </p:sp>
      <p:sp>
        <p:nvSpPr>
          <p:cNvPr id="3" name="Content Placeholder 2">
            <a:extLst>
              <a:ext uri="{FF2B5EF4-FFF2-40B4-BE49-F238E27FC236}">
                <a16:creationId xmlns:a16="http://schemas.microsoft.com/office/drawing/2014/main" id="{E893FDA8-C2B8-5EB4-5E38-21FBC6872C94}"/>
              </a:ext>
            </a:extLst>
          </p:cNvPr>
          <p:cNvSpPr>
            <a:spLocks noGrp="1"/>
          </p:cNvSpPr>
          <p:nvPr>
            <p:ph idx="1"/>
          </p:nvPr>
        </p:nvSpPr>
        <p:spPr>
          <a:xfrm>
            <a:off x="1371599" y="2318197"/>
            <a:ext cx="9724031" cy="3683358"/>
          </a:xfrm>
        </p:spPr>
        <p:txBody>
          <a:bodyPr anchor="ctr">
            <a:normAutofit/>
          </a:bodyPr>
          <a:lstStyle/>
          <a:p>
            <a:r>
              <a:rPr lang="en-US" sz="2000"/>
              <a:t>Price is not an independent variable. It is integrated with other marketing mix variables (product promotion and distribution strategies).</a:t>
            </a:r>
          </a:p>
          <a:p>
            <a:r>
              <a:rPr lang="en-US" sz="2000"/>
              <a:t> the real price a business customer pays is quite different from the list price due to other factors like delivery and installation cost, training cost, discounts, financing cost, trade in allowances etc.</a:t>
            </a:r>
          </a:p>
          <a:p>
            <a:r>
              <a:rPr lang="en-US" sz="2000"/>
              <a:t>Prices can be changed by changing the quantity of goods &amp; services provided, premiums and discounts offered, and time and place of payment among others.</a:t>
            </a:r>
          </a:p>
        </p:txBody>
      </p:sp>
    </p:spTree>
    <p:extLst>
      <p:ext uri="{BB962C8B-B14F-4D97-AF65-F5344CB8AC3E}">
        <p14:creationId xmlns:p14="http://schemas.microsoft.com/office/powerpoint/2010/main" val="2109100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E512CF-176B-2175-2897-5C42B1CAFCBD}"/>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Business market price characteristics </a:t>
            </a:r>
          </a:p>
        </p:txBody>
      </p:sp>
      <p:sp>
        <p:nvSpPr>
          <p:cNvPr id="3" name="Content Placeholder 2">
            <a:extLst>
              <a:ext uri="{FF2B5EF4-FFF2-40B4-BE49-F238E27FC236}">
                <a16:creationId xmlns:a16="http://schemas.microsoft.com/office/drawing/2014/main" id="{A0BA8EE9-7614-4FBD-F75D-E88CDC67C5C8}"/>
              </a:ext>
            </a:extLst>
          </p:cNvPr>
          <p:cNvSpPr>
            <a:spLocks noGrp="1"/>
          </p:cNvSpPr>
          <p:nvPr>
            <p:ph idx="1"/>
          </p:nvPr>
        </p:nvSpPr>
        <p:spPr>
          <a:xfrm>
            <a:off x="1371599" y="2318197"/>
            <a:ext cx="9724031" cy="3683358"/>
          </a:xfrm>
        </p:spPr>
        <p:txBody>
          <a:bodyPr anchor="ctr">
            <a:normAutofit/>
          </a:bodyPr>
          <a:lstStyle/>
          <a:p>
            <a:r>
              <a:rPr lang="en-US" sz="2000"/>
              <a:t>Business buyers who are experienced and able to estimate the vendors’ approximate production costs expect the increasing price to be justifiable </a:t>
            </a:r>
          </a:p>
          <a:p>
            <a:r>
              <a:rPr lang="en-US" sz="2000"/>
              <a:t>B2B prices are affected by several economic factors such as inflation, change in interest rates, fluctuation in exchange rates etc. </a:t>
            </a:r>
          </a:p>
          <a:p>
            <a:r>
              <a:rPr lang="en-US" sz="2000"/>
              <a:t>Prices issues can be resolved through negotiation in many cases</a:t>
            </a:r>
          </a:p>
          <a:p>
            <a:endParaRPr lang="en-US" sz="2000"/>
          </a:p>
        </p:txBody>
      </p:sp>
    </p:spTree>
    <p:extLst>
      <p:ext uri="{BB962C8B-B14F-4D97-AF65-F5344CB8AC3E}">
        <p14:creationId xmlns:p14="http://schemas.microsoft.com/office/powerpoint/2010/main" val="982991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4EB928-A411-94E6-C204-CB98F9AF3D2B}"/>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a:t>
            </a:r>
          </a:p>
        </p:txBody>
      </p:sp>
      <p:sp>
        <p:nvSpPr>
          <p:cNvPr id="3" name="Content Placeholder 2">
            <a:extLst>
              <a:ext uri="{FF2B5EF4-FFF2-40B4-BE49-F238E27FC236}">
                <a16:creationId xmlns:a16="http://schemas.microsoft.com/office/drawing/2014/main" id="{85B6A228-562E-2495-8FE7-F4F55F029480}"/>
              </a:ext>
            </a:extLst>
          </p:cNvPr>
          <p:cNvSpPr>
            <a:spLocks noGrp="1"/>
          </p:cNvSpPr>
          <p:nvPr>
            <p:ph idx="1"/>
          </p:nvPr>
        </p:nvSpPr>
        <p:spPr>
          <a:xfrm>
            <a:off x="1371599" y="2318197"/>
            <a:ext cx="9724031" cy="3683358"/>
          </a:xfrm>
        </p:spPr>
        <p:txBody>
          <a:bodyPr anchor="ctr">
            <a:normAutofit/>
          </a:bodyPr>
          <a:lstStyle/>
          <a:p>
            <a:r>
              <a:rPr lang="en-US" sz="2000"/>
              <a:t>1. </a:t>
            </a:r>
            <a:r>
              <a:rPr lang="en-US" sz="2000" b="1"/>
              <a:t>The firm Pricing objectives</a:t>
            </a:r>
          </a:p>
          <a:p>
            <a:r>
              <a:rPr lang="en-US" sz="2000"/>
              <a:t>a) Profit-oriented: Pricing to realize a target return on investment or to maximize profits. </a:t>
            </a:r>
          </a:p>
          <a:p>
            <a:r>
              <a:rPr lang="en-US" sz="2000"/>
              <a:t>b) Sales-oriented:  based on increasing market share or maximizing sales through running promotions and doing excessive advertising. </a:t>
            </a:r>
          </a:p>
          <a:p>
            <a:r>
              <a:rPr lang="en-US" sz="2000"/>
              <a:t>c) Status quo-oriented: Includes meeting competition or choosing to compete on a non-price basis. </a:t>
            </a:r>
          </a:p>
          <a:p>
            <a:r>
              <a:rPr lang="en-US" sz="2000"/>
              <a:t>d) Other as aspects of the firm will include the overall marketing program and product assortment considerations. </a:t>
            </a:r>
          </a:p>
          <a:p>
            <a:endParaRPr lang="en-US" sz="2000"/>
          </a:p>
        </p:txBody>
      </p:sp>
    </p:spTree>
    <p:extLst>
      <p:ext uri="{BB962C8B-B14F-4D97-AF65-F5344CB8AC3E}">
        <p14:creationId xmlns:p14="http://schemas.microsoft.com/office/powerpoint/2010/main" val="1800046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A0B33C-0578-F7FB-4406-8224FE63E3C0}"/>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cont.</a:t>
            </a:r>
          </a:p>
        </p:txBody>
      </p:sp>
      <p:sp>
        <p:nvSpPr>
          <p:cNvPr id="3" name="Content Placeholder 2">
            <a:extLst>
              <a:ext uri="{FF2B5EF4-FFF2-40B4-BE49-F238E27FC236}">
                <a16:creationId xmlns:a16="http://schemas.microsoft.com/office/drawing/2014/main" id="{8C27652E-8135-6AE7-4287-14749AAED878}"/>
              </a:ext>
            </a:extLst>
          </p:cNvPr>
          <p:cNvSpPr>
            <a:spLocks noGrp="1"/>
          </p:cNvSpPr>
          <p:nvPr>
            <p:ph idx="1"/>
          </p:nvPr>
        </p:nvSpPr>
        <p:spPr>
          <a:xfrm>
            <a:off x="1371599" y="2318197"/>
            <a:ext cx="9724031" cy="3683358"/>
          </a:xfrm>
        </p:spPr>
        <p:txBody>
          <a:bodyPr anchor="ctr">
            <a:normAutofit/>
          </a:bodyPr>
          <a:lstStyle/>
          <a:p>
            <a:r>
              <a:rPr lang="en-US" sz="2000" b="1"/>
              <a:t>2. Demand analysis</a:t>
            </a:r>
            <a:endParaRPr lang="en-US" sz="2000"/>
          </a:p>
          <a:p>
            <a:r>
              <a:rPr lang="en-US" sz="2000"/>
              <a:t>a) Derived demand:  the demand for B2B products is generally derived from B2C demand.</a:t>
            </a:r>
          </a:p>
          <a:p>
            <a:r>
              <a:rPr lang="en-US" sz="2000"/>
              <a:t>b) Inelastic demand: This refers to a situation where a significant increase or decrease in the price of a product does not significantly affect the demand for the product. </a:t>
            </a:r>
          </a:p>
          <a:p>
            <a:r>
              <a:rPr lang="en-US" sz="2000"/>
              <a:t>c) Joint demand: This occurs when two or more items are used together in a final product. </a:t>
            </a:r>
          </a:p>
          <a:p>
            <a:r>
              <a:rPr lang="en-US" sz="2000"/>
              <a:t>d) Fluctuating demand: The demand for B2B products can be less stable than the demand for B2C products</a:t>
            </a:r>
          </a:p>
        </p:txBody>
      </p:sp>
    </p:spTree>
    <p:extLst>
      <p:ext uri="{BB962C8B-B14F-4D97-AF65-F5344CB8AC3E}">
        <p14:creationId xmlns:p14="http://schemas.microsoft.com/office/powerpoint/2010/main" val="3298073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489F4-F4A0-6B88-1B4A-F8C6C4CCAD6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cont.</a:t>
            </a:r>
          </a:p>
        </p:txBody>
      </p:sp>
      <p:sp>
        <p:nvSpPr>
          <p:cNvPr id="3" name="Content Placeholder 2">
            <a:extLst>
              <a:ext uri="{FF2B5EF4-FFF2-40B4-BE49-F238E27FC236}">
                <a16:creationId xmlns:a16="http://schemas.microsoft.com/office/drawing/2014/main" id="{B6DC442F-F4C9-C1CF-86BC-ECC0C99E7502}"/>
              </a:ext>
            </a:extLst>
          </p:cNvPr>
          <p:cNvSpPr>
            <a:spLocks noGrp="1"/>
          </p:cNvSpPr>
          <p:nvPr>
            <p:ph idx="1"/>
          </p:nvPr>
        </p:nvSpPr>
        <p:spPr>
          <a:xfrm>
            <a:off x="1371599" y="2318197"/>
            <a:ext cx="9724031" cy="3683358"/>
          </a:xfrm>
        </p:spPr>
        <p:txBody>
          <a:bodyPr anchor="ctr">
            <a:normAutofit/>
          </a:bodyPr>
          <a:lstStyle/>
          <a:p>
            <a:r>
              <a:rPr lang="en-US" sz="2000" b="1"/>
              <a:t>3. Cost analysis</a:t>
            </a:r>
          </a:p>
          <a:p>
            <a:r>
              <a:rPr lang="en-US" sz="2000"/>
              <a:t>Fixed costs (costs that do not change with the production or sales, such as rent, interest charges and managerial salaries) </a:t>
            </a:r>
          </a:p>
          <a:p>
            <a:r>
              <a:rPr lang="en-US" sz="2000"/>
              <a:t>Variable costs (costs that change on the units of production like material and labor costs) in production, marketing and distribution. </a:t>
            </a:r>
          </a:p>
          <a:p>
            <a:r>
              <a:rPr lang="en-US" sz="2000"/>
              <a:t>Economies of scale (the total average cost per unit decreases when the production volume increases total fixed costs spread over more units). </a:t>
            </a:r>
          </a:p>
          <a:p>
            <a:r>
              <a:rPr lang="en-US" sz="2000"/>
              <a:t>Experience curve: (the average unit total cost of products decreases over a period with the firm’s experience of manufacturing and marketing) and activity-based costing (abc).</a:t>
            </a:r>
          </a:p>
          <a:p>
            <a:endParaRPr lang="en-US" sz="2000"/>
          </a:p>
        </p:txBody>
      </p:sp>
    </p:spTree>
    <p:extLst>
      <p:ext uri="{BB962C8B-B14F-4D97-AF65-F5344CB8AC3E}">
        <p14:creationId xmlns:p14="http://schemas.microsoft.com/office/powerpoint/2010/main" val="4236950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78E70B-5AE0-A2AC-FA0B-858EAA2C082B}"/>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cont.</a:t>
            </a:r>
          </a:p>
        </p:txBody>
      </p:sp>
      <p:sp>
        <p:nvSpPr>
          <p:cNvPr id="3" name="Content Placeholder 2">
            <a:extLst>
              <a:ext uri="{FF2B5EF4-FFF2-40B4-BE49-F238E27FC236}">
                <a16:creationId xmlns:a16="http://schemas.microsoft.com/office/drawing/2014/main" id="{4019B99B-0D8B-927E-CF29-F6C48D7ECF98}"/>
              </a:ext>
            </a:extLst>
          </p:cNvPr>
          <p:cNvSpPr>
            <a:spLocks noGrp="1"/>
          </p:cNvSpPr>
          <p:nvPr>
            <p:ph idx="1"/>
          </p:nvPr>
        </p:nvSpPr>
        <p:spPr>
          <a:xfrm>
            <a:off x="1371599" y="2318197"/>
            <a:ext cx="9724031" cy="3683358"/>
          </a:xfrm>
        </p:spPr>
        <p:txBody>
          <a:bodyPr anchor="ctr">
            <a:normAutofit/>
          </a:bodyPr>
          <a:lstStyle/>
          <a:p>
            <a:r>
              <a:rPr lang="en-US" sz="2000" b="1"/>
              <a:t>4. Competitor analysis: </a:t>
            </a:r>
          </a:p>
          <a:p>
            <a:r>
              <a:rPr lang="en-US" sz="2000"/>
              <a:t>Market conditions and probable reactions in case of price changes. Probable reactions  to price changes:  ignoring the price change, match the price change or offer more for the same price.</a:t>
            </a:r>
          </a:p>
          <a:p>
            <a:r>
              <a:rPr lang="en-US" sz="2000" b="1"/>
              <a:t>5.Government regulations: </a:t>
            </a:r>
          </a:p>
          <a:p>
            <a:r>
              <a:rPr lang="en-US" sz="2000"/>
              <a:t>The business marketer must  aware of rules and regulations passed by the government and their impact in the profitability and sustainability of his business. </a:t>
            </a:r>
          </a:p>
          <a:p>
            <a:endParaRPr lang="en-US" sz="2000"/>
          </a:p>
        </p:txBody>
      </p:sp>
    </p:spTree>
    <p:extLst>
      <p:ext uri="{BB962C8B-B14F-4D97-AF65-F5344CB8AC3E}">
        <p14:creationId xmlns:p14="http://schemas.microsoft.com/office/powerpoint/2010/main" val="3074392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9AA4D2-C01C-D122-66EB-C4AA53F67D96}"/>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cont.</a:t>
            </a:r>
          </a:p>
        </p:txBody>
      </p:sp>
      <p:sp>
        <p:nvSpPr>
          <p:cNvPr id="3" name="Content Placeholder 2">
            <a:extLst>
              <a:ext uri="{FF2B5EF4-FFF2-40B4-BE49-F238E27FC236}">
                <a16:creationId xmlns:a16="http://schemas.microsoft.com/office/drawing/2014/main" id="{C7346E91-CA40-2AC4-B385-30617633FB59}"/>
              </a:ext>
            </a:extLst>
          </p:cNvPr>
          <p:cNvSpPr>
            <a:spLocks noGrp="1"/>
          </p:cNvSpPr>
          <p:nvPr>
            <p:ph idx="1"/>
          </p:nvPr>
        </p:nvSpPr>
        <p:spPr>
          <a:xfrm>
            <a:off x="1371599" y="2318197"/>
            <a:ext cx="9724031" cy="3683358"/>
          </a:xfrm>
        </p:spPr>
        <p:txBody>
          <a:bodyPr anchor="ctr">
            <a:normAutofit/>
          </a:bodyPr>
          <a:lstStyle/>
          <a:p>
            <a:r>
              <a:rPr lang="en-US" sz="2000" b="1"/>
              <a:t>6. Customer:</a:t>
            </a:r>
          </a:p>
          <a:p>
            <a:r>
              <a:rPr lang="en-US" sz="2000"/>
              <a:t>Type of customers it served </a:t>
            </a:r>
          </a:p>
          <a:p>
            <a:r>
              <a:rPr lang="en-US" sz="2000"/>
              <a:t>Perception of the product or company, </a:t>
            </a:r>
          </a:p>
          <a:p>
            <a:r>
              <a:rPr lang="en-US" sz="2000"/>
              <a:t>Value based on usage</a:t>
            </a:r>
          </a:p>
          <a:p>
            <a:r>
              <a:rPr lang="en-US" sz="2000"/>
              <a:t>Ability of the customers to pay. </a:t>
            </a:r>
          </a:p>
          <a:p>
            <a:endParaRPr lang="en-US" sz="2000"/>
          </a:p>
        </p:txBody>
      </p:sp>
    </p:spTree>
    <p:extLst>
      <p:ext uri="{BB962C8B-B14F-4D97-AF65-F5344CB8AC3E}">
        <p14:creationId xmlns:p14="http://schemas.microsoft.com/office/powerpoint/2010/main" val="3795749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676938-BBCC-588C-DFFB-29D5A30B1D84}"/>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Factors that influence pricing strategies in business markets cont.</a:t>
            </a:r>
          </a:p>
        </p:txBody>
      </p:sp>
      <p:sp>
        <p:nvSpPr>
          <p:cNvPr id="3" name="Content Placeholder 2">
            <a:extLst>
              <a:ext uri="{FF2B5EF4-FFF2-40B4-BE49-F238E27FC236}">
                <a16:creationId xmlns:a16="http://schemas.microsoft.com/office/drawing/2014/main" id="{695F2D36-FD59-C465-FC46-BCB6691173F7}"/>
              </a:ext>
            </a:extLst>
          </p:cNvPr>
          <p:cNvSpPr>
            <a:spLocks noGrp="1"/>
          </p:cNvSpPr>
          <p:nvPr>
            <p:ph idx="1"/>
          </p:nvPr>
        </p:nvSpPr>
        <p:spPr>
          <a:xfrm>
            <a:off x="1371599" y="2318197"/>
            <a:ext cx="9724031" cy="3683358"/>
          </a:xfrm>
        </p:spPr>
        <p:txBody>
          <a:bodyPr anchor="ctr">
            <a:normAutofit/>
          </a:bodyPr>
          <a:lstStyle/>
          <a:p>
            <a:r>
              <a:rPr lang="en-US" sz="2000" b="1"/>
              <a:t>7. Distribution channel. </a:t>
            </a:r>
          </a:p>
          <a:p>
            <a:r>
              <a:rPr lang="en-US" sz="2000"/>
              <a:t>The availability of capable and competent distributors </a:t>
            </a:r>
          </a:p>
          <a:p>
            <a:r>
              <a:rPr lang="en-US" sz="2000"/>
              <a:t>Distributors cost to the firm. </a:t>
            </a:r>
          </a:p>
          <a:p>
            <a:r>
              <a:rPr lang="en-US" sz="2000"/>
              <a:t>In-house distribution or use intermediaries</a:t>
            </a:r>
          </a:p>
          <a:p>
            <a:r>
              <a:rPr lang="en-US" sz="2000"/>
              <a:t>Grey market possibilities and its impact on pricing strategy.</a:t>
            </a:r>
          </a:p>
          <a:p>
            <a:r>
              <a:rPr lang="en-US" sz="2000" b="1"/>
              <a:t>8. Environment</a:t>
            </a:r>
          </a:p>
          <a:p>
            <a:r>
              <a:rPr lang="en-US" sz="2000"/>
              <a:t>economic conditions such as inflation, interest rates, economic cycles, and growth as they will all have a bearing on the pricing strategy adopted.</a:t>
            </a:r>
          </a:p>
          <a:p>
            <a:endParaRPr lang="en-US" sz="2000"/>
          </a:p>
        </p:txBody>
      </p:sp>
    </p:spTree>
    <p:extLst>
      <p:ext uri="{BB962C8B-B14F-4D97-AF65-F5344CB8AC3E}">
        <p14:creationId xmlns:p14="http://schemas.microsoft.com/office/powerpoint/2010/main" val="2549201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417649-7557-8CCF-12DD-7A681ABF314E}"/>
              </a:ext>
            </a:extLst>
          </p:cNvPr>
          <p:cNvSpPr>
            <a:spLocks noGrp="1"/>
          </p:cNvSpPr>
          <p:nvPr>
            <p:ph type="title"/>
          </p:nvPr>
        </p:nvSpPr>
        <p:spPr>
          <a:xfrm>
            <a:off x="1136396" y="502021"/>
            <a:ext cx="6173262" cy="1655483"/>
          </a:xfrm>
        </p:spPr>
        <p:txBody>
          <a:bodyPr anchor="b">
            <a:normAutofit/>
          </a:bodyPr>
          <a:lstStyle/>
          <a:p>
            <a:r>
              <a:rPr lang="en-US" sz="4000"/>
              <a:t>Developing a business market pricing strategy </a:t>
            </a:r>
          </a:p>
        </p:txBody>
      </p:sp>
      <p:sp>
        <p:nvSpPr>
          <p:cNvPr id="3" name="Content Placeholder 2">
            <a:extLst>
              <a:ext uri="{FF2B5EF4-FFF2-40B4-BE49-F238E27FC236}">
                <a16:creationId xmlns:a16="http://schemas.microsoft.com/office/drawing/2014/main" id="{30F38A12-CEC8-67F1-B326-73E5E36AB682}"/>
              </a:ext>
            </a:extLst>
          </p:cNvPr>
          <p:cNvSpPr>
            <a:spLocks noGrp="1"/>
          </p:cNvSpPr>
          <p:nvPr>
            <p:ph idx="1"/>
          </p:nvPr>
        </p:nvSpPr>
        <p:spPr>
          <a:xfrm>
            <a:off x="1136397" y="2408518"/>
            <a:ext cx="6173262" cy="3535083"/>
          </a:xfrm>
        </p:spPr>
        <p:txBody>
          <a:bodyPr>
            <a:normAutofit/>
          </a:bodyPr>
          <a:lstStyle/>
          <a:p>
            <a:r>
              <a:rPr lang="en-US" sz="1700"/>
              <a:t>Two different approaches: inside-out approach and outside-inside approach. </a:t>
            </a:r>
          </a:p>
          <a:p>
            <a:r>
              <a:rPr lang="en-US" sz="1700"/>
              <a:t>A) the inside-out approach assumes that price reflects the costs incurred in developing, manufacturing, and bringing the product to market. </a:t>
            </a:r>
          </a:p>
          <a:p>
            <a:r>
              <a:rPr lang="en-US" sz="1700"/>
              <a:t>Cost-based pricing and is used in a great deal in b2b marketing. </a:t>
            </a:r>
          </a:p>
          <a:p>
            <a:r>
              <a:rPr lang="en-US" sz="1700"/>
              <a:t>The main challenge with this approach are </a:t>
            </a:r>
          </a:p>
          <a:p>
            <a:r>
              <a:rPr lang="en-US" sz="1700"/>
              <a:t> identification and accurate allocation of the real costs involved in this process</a:t>
            </a:r>
          </a:p>
          <a:p>
            <a:r>
              <a:rPr lang="en-US" sz="1700"/>
              <a:t> Lack of market orientation. </a:t>
            </a:r>
          </a:p>
        </p:txBody>
      </p:sp>
      <p:pic>
        <p:nvPicPr>
          <p:cNvPr id="5" name="Picture 4" descr="Graph">
            <a:extLst>
              <a:ext uri="{FF2B5EF4-FFF2-40B4-BE49-F238E27FC236}">
                <a16:creationId xmlns:a16="http://schemas.microsoft.com/office/drawing/2014/main" id="{3B66D4F3-B06D-1FFC-19D1-3A92A681FEEE}"/>
              </a:ext>
            </a:extLst>
          </p:cNvPr>
          <p:cNvPicPr>
            <a:picLocks noChangeAspect="1"/>
          </p:cNvPicPr>
          <p:nvPr/>
        </p:nvPicPr>
        <p:blipFill rotWithShape="1">
          <a:blip r:embed="rId2"/>
          <a:srcRect l="24519" r="35786" b="2"/>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1180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9B37CC-DB6F-F93A-71D7-ABF788CEA1BC}"/>
              </a:ext>
            </a:extLst>
          </p:cNvPr>
          <p:cNvSpPr>
            <a:spLocks noGrp="1"/>
          </p:cNvSpPr>
          <p:nvPr>
            <p:ph type="title"/>
          </p:nvPr>
        </p:nvSpPr>
        <p:spPr>
          <a:xfrm>
            <a:off x="1136396" y="502021"/>
            <a:ext cx="6173262" cy="1655483"/>
          </a:xfrm>
        </p:spPr>
        <p:txBody>
          <a:bodyPr anchor="b">
            <a:normAutofit/>
          </a:bodyPr>
          <a:lstStyle/>
          <a:p>
            <a:r>
              <a:rPr lang="en-US" sz="4000"/>
              <a:t>Developing a business market pricing strategy cont.</a:t>
            </a:r>
          </a:p>
        </p:txBody>
      </p:sp>
      <p:sp>
        <p:nvSpPr>
          <p:cNvPr id="3" name="Content Placeholder 2">
            <a:extLst>
              <a:ext uri="{FF2B5EF4-FFF2-40B4-BE49-F238E27FC236}">
                <a16:creationId xmlns:a16="http://schemas.microsoft.com/office/drawing/2014/main" id="{535E483F-A94A-16E2-9F28-4D586FF01EEE}"/>
              </a:ext>
            </a:extLst>
          </p:cNvPr>
          <p:cNvSpPr>
            <a:spLocks noGrp="1"/>
          </p:cNvSpPr>
          <p:nvPr>
            <p:ph idx="1"/>
          </p:nvPr>
        </p:nvSpPr>
        <p:spPr>
          <a:xfrm>
            <a:off x="1136397" y="2408518"/>
            <a:ext cx="6173262" cy="3535083"/>
          </a:xfrm>
        </p:spPr>
        <p:txBody>
          <a:bodyPr>
            <a:normAutofit/>
          </a:bodyPr>
          <a:lstStyle/>
          <a:p>
            <a:r>
              <a:rPr lang="en-US" sz="2000"/>
              <a:t>b) The outside-inside approach starts by considering the customer’s perception of the price and the value they attribute to the product.</a:t>
            </a:r>
          </a:p>
          <a:p>
            <a:r>
              <a:rPr lang="en-US" sz="2000"/>
              <a:t>Value is determined by the perceived benefits product ownership will bring. </a:t>
            </a:r>
          </a:p>
          <a:p>
            <a:r>
              <a:rPr lang="en-US" sz="2000"/>
              <a:t>Benefits are assessed in terms of what the product will enable the customer to do, and/or how it will solve problems. </a:t>
            </a:r>
          </a:p>
          <a:p>
            <a:r>
              <a:rPr lang="en-US" sz="2000"/>
              <a:t>This approach is considered more customer friendly and easier to implement depending on how well market segmentation has been done</a:t>
            </a:r>
          </a:p>
          <a:p>
            <a:endParaRPr lang="en-US" sz="2000"/>
          </a:p>
        </p:txBody>
      </p:sp>
      <p:pic>
        <p:nvPicPr>
          <p:cNvPr id="5" name="Picture 4" descr="Graph">
            <a:extLst>
              <a:ext uri="{FF2B5EF4-FFF2-40B4-BE49-F238E27FC236}">
                <a16:creationId xmlns:a16="http://schemas.microsoft.com/office/drawing/2014/main" id="{E5AF7848-9B70-2057-33C1-62E24F54CCD0}"/>
              </a:ext>
            </a:extLst>
          </p:cNvPr>
          <p:cNvPicPr>
            <a:picLocks noChangeAspect="1"/>
          </p:cNvPicPr>
          <p:nvPr/>
        </p:nvPicPr>
        <p:blipFill rotWithShape="1">
          <a:blip r:embed="rId2"/>
          <a:srcRect l="24519" r="35786" b="2"/>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1036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428C2E-36E1-BAF1-0727-D0680F64A968}"/>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a:t>
            </a:r>
          </a:p>
        </p:txBody>
      </p:sp>
      <p:sp>
        <p:nvSpPr>
          <p:cNvPr id="3" name="Content Placeholder 2">
            <a:extLst>
              <a:ext uri="{FF2B5EF4-FFF2-40B4-BE49-F238E27FC236}">
                <a16:creationId xmlns:a16="http://schemas.microsoft.com/office/drawing/2014/main" id="{3BC6D8D2-7EC8-0C97-1FEF-B639AA654C7A}"/>
              </a:ext>
            </a:extLst>
          </p:cNvPr>
          <p:cNvSpPr>
            <a:spLocks noGrp="1"/>
          </p:cNvSpPr>
          <p:nvPr>
            <p:ph idx="1"/>
          </p:nvPr>
        </p:nvSpPr>
        <p:spPr>
          <a:xfrm>
            <a:off x="1136397" y="2408518"/>
            <a:ext cx="6173262" cy="3535083"/>
          </a:xfrm>
        </p:spPr>
        <p:txBody>
          <a:bodyPr>
            <a:normAutofit/>
          </a:bodyPr>
          <a:lstStyle/>
          <a:p>
            <a:r>
              <a:rPr lang="en-US" sz="2000" b="1"/>
              <a:t>1. Pricing across product life cycle: </a:t>
            </a:r>
          </a:p>
          <a:p>
            <a:r>
              <a:rPr lang="en-US" sz="2000"/>
              <a:t>Pricing strategies vary as the business product moves through its life cycle. </a:t>
            </a:r>
          </a:p>
          <a:p>
            <a:r>
              <a:rPr lang="en-US" sz="2000"/>
              <a:t>Introductory stage:, skimming strategy is applied to recover new product development costs and is suitable for products with distinctive with sophisticated technology and capital intensity </a:t>
            </a:r>
          </a:p>
          <a:p>
            <a:r>
              <a:rPr lang="en-US" sz="2000"/>
              <a:t>Growth stage:  the business marketers lower the product price and focus on product differentiation, product line extension and building new market segments. </a:t>
            </a:r>
          </a:p>
          <a:p>
            <a:endParaRPr lang="en-US" sz="2000"/>
          </a:p>
        </p:txBody>
      </p:sp>
      <p:pic>
        <p:nvPicPr>
          <p:cNvPr id="5" name="Picture 4" descr="Digital numbers art">
            <a:extLst>
              <a:ext uri="{FF2B5EF4-FFF2-40B4-BE49-F238E27FC236}">
                <a16:creationId xmlns:a16="http://schemas.microsoft.com/office/drawing/2014/main" id="{7C671D75-8BE7-0D21-4057-575F34D6103B}"/>
              </a:ext>
            </a:extLst>
          </p:cNvPr>
          <p:cNvPicPr>
            <a:picLocks noChangeAspect="1"/>
          </p:cNvPicPr>
          <p:nvPr/>
        </p:nvPicPr>
        <p:blipFill rotWithShape="1">
          <a:blip r:embed="rId2"/>
          <a:srcRect l="16816" r="40789"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5531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0F5D0D-D1C6-3D9B-DC2F-BF2214610E9E}"/>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E312444F-23B0-9EF5-F749-567DFA5EE77D}"/>
              </a:ext>
            </a:extLst>
          </p:cNvPr>
          <p:cNvSpPr>
            <a:spLocks noGrp="1"/>
          </p:cNvSpPr>
          <p:nvPr>
            <p:ph idx="1"/>
          </p:nvPr>
        </p:nvSpPr>
        <p:spPr>
          <a:xfrm>
            <a:off x="1136397" y="2408518"/>
            <a:ext cx="6173262" cy="3535083"/>
          </a:xfrm>
        </p:spPr>
        <p:txBody>
          <a:bodyPr>
            <a:normAutofit/>
          </a:bodyPr>
          <a:lstStyle/>
          <a:p>
            <a:r>
              <a:rPr lang="en-US" sz="1900"/>
              <a:t>Maturity stage: the business marketer cuts his prices to increase his sales and match the competitors’ prices.</a:t>
            </a:r>
          </a:p>
          <a:p>
            <a:r>
              <a:rPr lang="en-US" sz="1900"/>
              <a:t> Decline stage: the business marketer may do either of the following</a:t>
            </a:r>
          </a:p>
          <a:p>
            <a:r>
              <a:rPr lang="en-US" sz="1900"/>
              <a:t>a) If the company has a reputation for good product quality or dependable service, do not cut price but reduce costs to earn some profits.</a:t>
            </a:r>
          </a:p>
          <a:p>
            <a:r>
              <a:rPr lang="en-US" sz="1900"/>
              <a:t>b) Cutting prices to increase sales and using a product to help to sell other products.</a:t>
            </a:r>
          </a:p>
          <a:p>
            <a:r>
              <a:rPr lang="en-US" sz="1900"/>
              <a:t>c) Selective increases in prices in markets that are not price sensitive.</a:t>
            </a:r>
          </a:p>
          <a:p>
            <a:endParaRPr lang="en-US" sz="1900"/>
          </a:p>
        </p:txBody>
      </p:sp>
      <p:pic>
        <p:nvPicPr>
          <p:cNvPr id="5" name="Picture 4" descr="Graph on document with pen">
            <a:extLst>
              <a:ext uri="{FF2B5EF4-FFF2-40B4-BE49-F238E27FC236}">
                <a16:creationId xmlns:a16="http://schemas.microsoft.com/office/drawing/2014/main" id="{34F09000-791D-3745-8DCA-CB53B8C4A5E3}"/>
              </a:ext>
            </a:extLst>
          </p:cNvPr>
          <p:cNvPicPr>
            <a:picLocks noChangeAspect="1"/>
          </p:cNvPicPr>
          <p:nvPr/>
        </p:nvPicPr>
        <p:blipFill rotWithShape="1">
          <a:blip r:embed="rId2"/>
          <a:srcRect l="35663" r="21942"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2165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B9847D-F483-DDB2-2842-623441C64013}"/>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C00C7D6C-1B5E-A7A6-A485-E1C93126B666}"/>
              </a:ext>
            </a:extLst>
          </p:cNvPr>
          <p:cNvSpPr>
            <a:spLocks noGrp="1"/>
          </p:cNvSpPr>
          <p:nvPr>
            <p:ph idx="1"/>
          </p:nvPr>
        </p:nvSpPr>
        <p:spPr>
          <a:xfrm>
            <a:off x="1136397" y="2408518"/>
            <a:ext cx="6173262" cy="3535083"/>
          </a:xfrm>
        </p:spPr>
        <p:txBody>
          <a:bodyPr>
            <a:normAutofit/>
          </a:bodyPr>
          <a:lstStyle/>
          <a:p>
            <a:r>
              <a:rPr lang="en-US" sz="1700" b="1"/>
              <a:t>2. Competitive bidding. </a:t>
            </a:r>
          </a:p>
          <a:p>
            <a:r>
              <a:rPr lang="en-US" sz="1700"/>
              <a:t>This is particularly important when dealing with government institutions. </a:t>
            </a:r>
          </a:p>
          <a:p>
            <a:r>
              <a:rPr lang="en-US" sz="1700"/>
              <a:t>Competitive bidding occurs when buyers ask suppliers to tender to supply goods or services.</a:t>
            </a:r>
          </a:p>
          <a:p>
            <a:r>
              <a:rPr lang="en-US" sz="1700"/>
              <a:t> Competitive bidding may take two forms:  closed and open. </a:t>
            </a:r>
          </a:p>
          <a:p>
            <a:r>
              <a:rPr lang="en-US" sz="1700"/>
              <a:t>In closed bids only the customer knows the value of all the bids and normally selects the lowest offer, although on occasions the best overall value bid is selected.</a:t>
            </a:r>
          </a:p>
          <a:p>
            <a:r>
              <a:rPr lang="en-US" sz="1700"/>
              <a:t> In open bids, suppliers can see each other’s offers and adjust accordingly. The buyer uses this approach to drive up the value of the offers to maximize the potential of the work. </a:t>
            </a:r>
          </a:p>
        </p:txBody>
      </p:sp>
      <p:pic>
        <p:nvPicPr>
          <p:cNvPr id="5" name="Picture 4" descr="Stock exchange numbers">
            <a:extLst>
              <a:ext uri="{FF2B5EF4-FFF2-40B4-BE49-F238E27FC236}">
                <a16:creationId xmlns:a16="http://schemas.microsoft.com/office/drawing/2014/main" id="{544916E4-8F62-23BE-EBF6-2AF5B1759913}"/>
              </a:ext>
            </a:extLst>
          </p:cNvPr>
          <p:cNvPicPr>
            <a:picLocks noChangeAspect="1"/>
          </p:cNvPicPr>
          <p:nvPr/>
        </p:nvPicPr>
        <p:blipFill rotWithShape="1">
          <a:blip r:embed="rId2"/>
          <a:srcRect l="29542" r="2806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4213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703AF6-C445-2984-A390-2E6AE72D77F8}"/>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42D10273-C0BE-C313-9B2A-147FD2AC3C90}"/>
              </a:ext>
            </a:extLst>
          </p:cNvPr>
          <p:cNvSpPr>
            <a:spLocks noGrp="1"/>
          </p:cNvSpPr>
          <p:nvPr>
            <p:ph idx="1"/>
          </p:nvPr>
        </p:nvSpPr>
        <p:spPr>
          <a:xfrm>
            <a:off x="1136397" y="2408518"/>
            <a:ext cx="6173262" cy="3535083"/>
          </a:xfrm>
        </p:spPr>
        <p:txBody>
          <a:bodyPr>
            <a:normAutofit/>
          </a:bodyPr>
          <a:lstStyle/>
          <a:p>
            <a:r>
              <a:rPr lang="en-US" sz="1600"/>
              <a:t>The natural progression from closed and open bidding is an auction. </a:t>
            </a:r>
          </a:p>
          <a:p>
            <a:r>
              <a:rPr lang="en-US" sz="1600"/>
              <a:t>New technology has given auctions a new dimension and enabled both buyers and suppliers to reduce their costs. </a:t>
            </a:r>
          </a:p>
          <a:p>
            <a:r>
              <a:rPr lang="en-US" sz="1600"/>
              <a:t>Before making a bid, the B2B supplier should consider five aspects:</a:t>
            </a:r>
          </a:p>
          <a:p>
            <a:r>
              <a:rPr lang="en-US" sz="1600"/>
              <a:t>If the company wins the bid can its manufacturing plant handle the capacity?</a:t>
            </a:r>
          </a:p>
          <a:p>
            <a:r>
              <a:rPr lang="en-US" sz="1600"/>
              <a:t>What is the potential for becoming a preferred supplier and what are the chances of securing future orders or contracts?</a:t>
            </a:r>
          </a:p>
          <a:p>
            <a:r>
              <a:rPr lang="en-US" sz="1600"/>
              <a:t>What is the quantity required?</a:t>
            </a:r>
          </a:p>
          <a:p>
            <a:r>
              <a:rPr lang="en-US" sz="1600"/>
              <a:t>What is the potential profit?</a:t>
            </a:r>
          </a:p>
          <a:p>
            <a:r>
              <a:rPr lang="en-US" sz="1600"/>
              <a:t>Does the supplier have the experience to handle the request?</a:t>
            </a:r>
          </a:p>
          <a:p>
            <a:endParaRPr lang="en-US" sz="1600"/>
          </a:p>
        </p:txBody>
      </p:sp>
      <p:pic>
        <p:nvPicPr>
          <p:cNvPr id="5" name="Picture 4" descr="Outdoor warehouse">
            <a:extLst>
              <a:ext uri="{FF2B5EF4-FFF2-40B4-BE49-F238E27FC236}">
                <a16:creationId xmlns:a16="http://schemas.microsoft.com/office/drawing/2014/main" id="{5979326B-CA22-A607-C2F8-48CDC4CD580F}"/>
              </a:ext>
            </a:extLst>
          </p:cNvPr>
          <p:cNvPicPr>
            <a:picLocks noChangeAspect="1"/>
          </p:cNvPicPr>
          <p:nvPr/>
        </p:nvPicPr>
        <p:blipFill rotWithShape="1">
          <a:blip r:embed="rId2"/>
          <a:srcRect l="23310" r="3445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9423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D5D56D-4EF9-2AAE-0B85-CD4963BB9FBF}"/>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AF5DF891-BDE8-E8B1-48C9-F7DD51AD6B23}"/>
              </a:ext>
            </a:extLst>
          </p:cNvPr>
          <p:cNvSpPr>
            <a:spLocks noGrp="1"/>
          </p:cNvSpPr>
          <p:nvPr>
            <p:ph idx="1"/>
          </p:nvPr>
        </p:nvSpPr>
        <p:spPr>
          <a:xfrm>
            <a:off x="1136397" y="2408518"/>
            <a:ext cx="6173262" cy="3535083"/>
          </a:xfrm>
        </p:spPr>
        <p:txBody>
          <a:bodyPr>
            <a:normAutofit/>
          </a:bodyPr>
          <a:lstStyle/>
          <a:p>
            <a:r>
              <a:rPr lang="en-US" sz="1400" b="1"/>
              <a:t>3.Leasing: </a:t>
            </a:r>
          </a:p>
          <a:p>
            <a:r>
              <a:rPr lang="en-US" sz="1400"/>
              <a:t>an arrangement between the leasing firm or the lessor and the user or the lessee, the former arranging to purchase the capital equipment for the use of the latter. </a:t>
            </a:r>
          </a:p>
          <a:p>
            <a:r>
              <a:rPr lang="en-US" sz="1400"/>
              <a:t>The lessee  pays the lessor in the form of rentals and the lessor remains owner of the equipment during the specified period. </a:t>
            </a:r>
          </a:p>
          <a:p>
            <a:r>
              <a:rPr lang="en-US" sz="1400"/>
              <a:t>Leasing enables organizations to reduce their exposure to debt and to concentrate their use of debt on areas where it is strategically more imperative. </a:t>
            </a:r>
          </a:p>
          <a:p>
            <a:r>
              <a:rPr lang="en-US" sz="1400"/>
              <a:t>It frees up resources to enter markets or acquire the latest technology or capital equipment. </a:t>
            </a:r>
          </a:p>
          <a:p>
            <a:r>
              <a:rPr lang="en-US" sz="1400"/>
              <a:t>The main challenge:  it can tie an organization into equipment or a specific technology for a long period of time. </a:t>
            </a:r>
          </a:p>
        </p:txBody>
      </p:sp>
      <p:pic>
        <p:nvPicPr>
          <p:cNvPr id="5" name="Picture 4" descr="Packages on conveyor belt">
            <a:extLst>
              <a:ext uri="{FF2B5EF4-FFF2-40B4-BE49-F238E27FC236}">
                <a16:creationId xmlns:a16="http://schemas.microsoft.com/office/drawing/2014/main" id="{223120BB-8AE3-D935-D81D-C33F45BB365D}"/>
              </a:ext>
            </a:extLst>
          </p:cNvPr>
          <p:cNvPicPr>
            <a:picLocks noChangeAspect="1"/>
          </p:cNvPicPr>
          <p:nvPr/>
        </p:nvPicPr>
        <p:blipFill rotWithShape="1">
          <a:blip r:embed="rId2"/>
          <a:srcRect l="12735" r="44870"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2620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4CA083-A6EA-58C8-B06E-FFEC23F282D6}"/>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CDEACDDF-CD86-5C7E-56BC-2DD06C563D48}"/>
              </a:ext>
            </a:extLst>
          </p:cNvPr>
          <p:cNvSpPr>
            <a:spLocks noGrp="1"/>
          </p:cNvSpPr>
          <p:nvPr>
            <p:ph idx="1"/>
          </p:nvPr>
        </p:nvSpPr>
        <p:spPr>
          <a:xfrm>
            <a:off x="1136397" y="2408518"/>
            <a:ext cx="6173262" cy="3535083"/>
          </a:xfrm>
        </p:spPr>
        <p:txBody>
          <a:bodyPr>
            <a:normAutofit/>
          </a:bodyPr>
          <a:lstStyle/>
          <a:p>
            <a:r>
              <a:rPr lang="en-US" sz="1700" b="1"/>
              <a:t>Types of lease </a:t>
            </a:r>
          </a:p>
          <a:p>
            <a:r>
              <a:rPr lang="en-US" sz="1700"/>
              <a:t>a) Sales/leaseback: Assets are sold to a leasing company and then leased back to the original owners for a fee over a fixed period. </a:t>
            </a:r>
          </a:p>
          <a:p>
            <a:r>
              <a:rPr lang="en-US" sz="1700"/>
              <a:t>b) Operating leases: Maintenance of the asset is often included in these financial arrangements. There is no transfer of ownership (of the asset) when the payment schedule is complete.</a:t>
            </a:r>
          </a:p>
          <a:p>
            <a:r>
              <a:rPr lang="en-US" sz="1700"/>
              <a:t>c) Capital leases: The financial lease is for a basic term during which the lease is non-cancellable. The length of this basic period is determined primarily by the economic life of the asset and is usually shorter than the expected life. </a:t>
            </a:r>
          </a:p>
        </p:txBody>
      </p:sp>
      <p:pic>
        <p:nvPicPr>
          <p:cNvPr id="5" name="Picture 4" descr="White calculator">
            <a:extLst>
              <a:ext uri="{FF2B5EF4-FFF2-40B4-BE49-F238E27FC236}">
                <a16:creationId xmlns:a16="http://schemas.microsoft.com/office/drawing/2014/main" id="{A85C31DF-5683-1081-7F90-D7C37252CBB3}"/>
              </a:ext>
            </a:extLst>
          </p:cNvPr>
          <p:cNvPicPr>
            <a:picLocks noChangeAspect="1"/>
          </p:cNvPicPr>
          <p:nvPr/>
        </p:nvPicPr>
        <p:blipFill rotWithShape="1">
          <a:blip r:embed="rId2"/>
          <a:srcRect l="10086" r="47519"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9552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38C78F-2FB5-8D05-0413-78666D4D04ED}"/>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0DDC7634-4141-E8A0-423E-740BEBA5F5A1}"/>
              </a:ext>
            </a:extLst>
          </p:cNvPr>
          <p:cNvSpPr>
            <a:spLocks noGrp="1"/>
          </p:cNvSpPr>
          <p:nvPr>
            <p:ph idx="1"/>
          </p:nvPr>
        </p:nvSpPr>
        <p:spPr>
          <a:xfrm>
            <a:off x="1136397" y="2408518"/>
            <a:ext cx="6173262" cy="3535083"/>
          </a:xfrm>
        </p:spPr>
        <p:txBody>
          <a:bodyPr>
            <a:normAutofit/>
          </a:bodyPr>
          <a:lstStyle/>
          <a:p>
            <a:r>
              <a:rPr lang="en-US" sz="1700" b="1"/>
              <a:t>4. Price skimming:  </a:t>
            </a:r>
          </a:p>
          <a:p>
            <a:r>
              <a:rPr lang="en-US" sz="1700"/>
              <a:t>occurs when there are few competitors and customers are willing to pay higher prices to be associated with the values and benefits of the new product. </a:t>
            </a:r>
          </a:p>
          <a:p>
            <a:r>
              <a:rPr lang="en-US" sz="1700"/>
              <a:t>Skimming also occurs as a positioning tool, to convey prestige and high status.</a:t>
            </a:r>
          </a:p>
          <a:p>
            <a:r>
              <a:rPr lang="en-US" sz="1700" b="1"/>
              <a:t>5. Penetration pricing. </a:t>
            </a:r>
          </a:p>
          <a:p>
            <a:r>
              <a:rPr lang="en-US" sz="1700"/>
              <a:t>The goal is to sell at a low price during the introductory and growth stage of a new product.</a:t>
            </a:r>
          </a:p>
          <a:p>
            <a:r>
              <a:rPr lang="en-US" sz="1700"/>
              <a:t> Common in low-technology markets, can generate high relative market shares and can be effective in deterring competitors from entering the market.</a:t>
            </a:r>
          </a:p>
          <a:p>
            <a:endParaRPr lang="en-US" sz="1700"/>
          </a:p>
        </p:txBody>
      </p:sp>
      <p:pic>
        <p:nvPicPr>
          <p:cNvPr id="5" name="Picture 4" descr="Stock exchange numbers">
            <a:extLst>
              <a:ext uri="{FF2B5EF4-FFF2-40B4-BE49-F238E27FC236}">
                <a16:creationId xmlns:a16="http://schemas.microsoft.com/office/drawing/2014/main" id="{C7326403-BE23-04D2-48E4-BD896FC03A53}"/>
              </a:ext>
            </a:extLst>
          </p:cNvPr>
          <p:cNvPicPr>
            <a:picLocks noChangeAspect="1"/>
          </p:cNvPicPr>
          <p:nvPr/>
        </p:nvPicPr>
        <p:blipFill rotWithShape="1">
          <a:blip r:embed="rId2"/>
          <a:srcRect l="29542" r="2806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7443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ABE333-2EC5-7D86-D74B-A21C6CE1907A}"/>
              </a:ext>
            </a:extLst>
          </p:cNvPr>
          <p:cNvSpPr>
            <a:spLocks noGrp="1"/>
          </p:cNvSpPr>
          <p:nvPr>
            <p:ph type="title"/>
          </p:nvPr>
        </p:nvSpPr>
        <p:spPr>
          <a:xfrm>
            <a:off x="1136396" y="502021"/>
            <a:ext cx="6173262" cy="1655483"/>
          </a:xfrm>
        </p:spPr>
        <p:txBody>
          <a:bodyPr anchor="b">
            <a:normAutofit/>
          </a:bodyPr>
          <a:lstStyle/>
          <a:p>
            <a:r>
              <a:rPr lang="en-US" sz="4000"/>
              <a:t>Business markets pricing strategies cont.</a:t>
            </a:r>
          </a:p>
        </p:txBody>
      </p:sp>
      <p:sp>
        <p:nvSpPr>
          <p:cNvPr id="3" name="Content Placeholder 2">
            <a:extLst>
              <a:ext uri="{FF2B5EF4-FFF2-40B4-BE49-F238E27FC236}">
                <a16:creationId xmlns:a16="http://schemas.microsoft.com/office/drawing/2014/main" id="{5010833B-9232-1478-BD7C-408483EBD65C}"/>
              </a:ext>
            </a:extLst>
          </p:cNvPr>
          <p:cNvSpPr>
            <a:spLocks noGrp="1"/>
          </p:cNvSpPr>
          <p:nvPr>
            <p:ph idx="1"/>
          </p:nvPr>
        </p:nvSpPr>
        <p:spPr>
          <a:xfrm>
            <a:off x="1136397" y="2408518"/>
            <a:ext cx="6173262" cy="3535083"/>
          </a:xfrm>
        </p:spPr>
        <p:txBody>
          <a:bodyPr>
            <a:normAutofit/>
          </a:bodyPr>
          <a:lstStyle/>
          <a:p>
            <a:r>
              <a:rPr lang="en-US" sz="2000" b="1"/>
              <a:t>6. Price leadership </a:t>
            </a:r>
          </a:p>
          <a:p>
            <a:r>
              <a:rPr lang="en-US" sz="2000"/>
              <a:t>Opportunities arise when an organization has a high market share and there are many ways in the category to develop customer value.</a:t>
            </a:r>
          </a:p>
          <a:p>
            <a:r>
              <a:rPr lang="en-US" sz="2000" b="1"/>
              <a:t>7. Follow the leader</a:t>
            </a:r>
          </a:p>
          <a:p>
            <a:r>
              <a:rPr lang="en-US" sz="2000"/>
              <a:t>Advisable when there few ways to reduce costs  relative to competitors</a:t>
            </a:r>
          </a:p>
          <a:p>
            <a:r>
              <a:rPr lang="en-US" sz="2000"/>
              <a:t>The product category has few ways to increase value. </a:t>
            </a:r>
          </a:p>
          <a:p>
            <a:r>
              <a:rPr lang="en-US" sz="2000"/>
              <a:t>This strategy can often be seen in commodity markets.</a:t>
            </a:r>
          </a:p>
          <a:p>
            <a:endParaRPr lang="en-US" sz="2000"/>
          </a:p>
        </p:txBody>
      </p:sp>
      <p:pic>
        <p:nvPicPr>
          <p:cNvPr id="5" name="Picture 4" descr="Red toy person in front of two lines of white figures">
            <a:extLst>
              <a:ext uri="{FF2B5EF4-FFF2-40B4-BE49-F238E27FC236}">
                <a16:creationId xmlns:a16="http://schemas.microsoft.com/office/drawing/2014/main" id="{823979DE-4F0C-CF80-CA4E-B509916E330A}"/>
              </a:ext>
            </a:extLst>
          </p:cNvPr>
          <p:cNvPicPr>
            <a:picLocks noChangeAspect="1"/>
          </p:cNvPicPr>
          <p:nvPr/>
        </p:nvPicPr>
        <p:blipFill rotWithShape="1">
          <a:blip r:embed="rId2"/>
          <a:srcRect l="31048" r="27191" b="-2"/>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0919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51AC99-DD16-ABC9-9FFA-B5B31EDAEA2E}"/>
              </a:ext>
            </a:extLst>
          </p:cNvPr>
          <p:cNvSpPr>
            <a:spLocks noGrp="1"/>
          </p:cNvSpPr>
          <p:nvPr>
            <p:ph type="title"/>
          </p:nvPr>
        </p:nvSpPr>
        <p:spPr>
          <a:xfrm>
            <a:off x="1136396" y="502021"/>
            <a:ext cx="6173262" cy="1655483"/>
          </a:xfrm>
        </p:spPr>
        <p:txBody>
          <a:bodyPr anchor="b">
            <a:normAutofit/>
          </a:bodyPr>
          <a:lstStyle/>
          <a:p>
            <a:r>
              <a:rPr lang="en-US" sz="4000"/>
              <a:t>Pricing policies </a:t>
            </a:r>
          </a:p>
        </p:txBody>
      </p:sp>
      <p:sp>
        <p:nvSpPr>
          <p:cNvPr id="3" name="Content Placeholder 2">
            <a:extLst>
              <a:ext uri="{FF2B5EF4-FFF2-40B4-BE49-F238E27FC236}">
                <a16:creationId xmlns:a16="http://schemas.microsoft.com/office/drawing/2014/main" id="{D8CC0B8F-4764-F243-85FD-727E32FCF6AE}"/>
              </a:ext>
            </a:extLst>
          </p:cNvPr>
          <p:cNvSpPr>
            <a:spLocks noGrp="1"/>
          </p:cNvSpPr>
          <p:nvPr>
            <p:ph idx="1"/>
          </p:nvPr>
        </p:nvSpPr>
        <p:spPr>
          <a:xfrm>
            <a:off x="1136397" y="2408518"/>
            <a:ext cx="6173262" cy="3535083"/>
          </a:xfrm>
        </p:spPr>
        <p:txBody>
          <a:bodyPr>
            <a:normAutofit/>
          </a:bodyPr>
          <a:lstStyle/>
          <a:p>
            <a:r>
              <a:rPr lang="en-US" sz="1600" b="1"/>
              <a:t>a) List Price</a:t>
            </a:r>
          </a:p>
          <a:p>
            <a:r>
              <a:rPr lang="en-US" sz="1600"/>
              <a:t>This is a published statement of basic prices given to the customers. </a:t>
            </a:r>
          </a:p>
          <a:p>
            <a:r>
              <a:rPr lang="en-US" sz="1600"/>
              <a:t>This statement implies the effective date of its applicability and shows the extra charges for optional product features, </a:t>
            </a:r>
          </a:p>
          <a:p>
            <a:r>
              <a:rPr lang="en-US" sz="1600"/>
              <a:t>In modern times catalogues are issued by businesses marketers specifying the various charges and how the final price is computed. </a:t>
            </a:r>
          </a:p>
          <a:p>
            <a:r>
              <a:rPr lang="en-US" sz="1600" b="1"/>
              <a:t>b) Trade Discounts: </a:t>
            </a:r>
          </a:p>
          <a:p>
            <a:r>
              <a:rPr lang="en-US" sz="1600"/>
              <a:t>Trade discounts are offered to marketing intermediaries, such as dealers and distributors. </a:t>
            </a:r>
          </a:p>
          <a:p>
            <a:r>
              <a:rPr lang="en-US" sz="1600"/>
              <a:t>The amount of trade discount given depends upon the industry norms and the functions performed by those intermediaries.</a:t>
            </a:r>
          </a:p>
          <a:p>
            <a:endParaRPr lang="en-US" sz="1600"/>
          </a:p>
        </p:txBody>
      </p:sp>
      <p:pic>
        <p:nvPicPr>
          <p:cNvPr id="5" name="Picture 4" descr="Antique cash register keys">
            <a:extLst>
              <a:ext uri="{FF2B5EF4-FFF2-40B4-BE49-F238E27FC236}">
                <a16:creationId xmlns:a16="http://schemas.microsoft.com/office/drawing/2014/main" id="{CCA6C606-7AB9-5CB9-93FE-7690F197DBFA}"/>
              </a:ext>
            </a:extLst>
          </p:cNvPr>
          <p:cNvPicPr>
            <a:picLocks noChangeAspect="1"/>
          </p:cNvPicPr>
          <p:nvPr/>
        </p:nvPicPr>
        <p:blipFill rotWithShape="1">
          <a:blip r:embed="rId2"/>
          <a:srcRect l="27201" r="30562"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5663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40F12D-06BA-F2F4-D9FF-1A5D34B2A02E}"/>
              </a:ext>
            </a:extLst>
          </p:cNvPr>
          <p:cNvSpPr>
            <a:spLocks noGrp="1"/>
          </p:cNvSpPr>
          <p:nvPr>
            <p:ph type="title"/>
          </p:nvPr>
        </p:nvSpPr>
        <p:spPr>
          <a:xfrm>
            <a:off x="612648" y="1078992"/>
            <a:ext cx="6268770" cy="1536192"/>
          </a:xfrm>
        </p:spPr>
        <p:txBody>
          <a:bodyPr anchor="b">
            <a:normAutofit/>
          </a:bodyPr>
          <a:lstStyle/>
          <a:p>
            <a:r>
              <a:rPr lang="en-US" sz="5200"/>
              <a:t>Pricing policies cont.</a:t>
            </a:r>
          </a:p>
        </p:txBody>
      </p:sp>
      <p:sp>
        <p:nvSpPr>
          <p:cNvPr id="11"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D8987586-27F7-B514-D6AF-206932C70DB5}"/>
              </a:ext>
            </a:extLst>
          </p:cNvPr>
          <p:cNvSpPr>
            <a:spLocks noGrp="1"/>
          </p:cNvSpPr>
          <p:nvPr>
            <p:ph idx="1"/>
          </p:nvPr>
        </p:nvSpPr>
        <p:spPr>
          <a:xfrm>
            <a:off x="615458" y="3355848"/>
            <a:ext cx="6268770" cy="2825496"/>
          </a:xfrm>
        </p:spPr>
        <p:txBody>
          <a:bodyPr>
            <a:normAutofit/>
          </a:bodyPr>
          <a:lstStyle/>
          <a:p>
            <a:r>
              <a:rPr lang="en-US" sz="1500" b="1"/>
              <a:t>C) Quantity Discounts: </a:t>
            </a:r>
          </a:p>
          <a:p>
            <a:r>
              <a:rPr lang="en-US" sz="1500"/>
              <a:t>A quantity or volume discount is given to customers who buy in large quantities.</a:t>
            </a:r>
          </a:p>
          <a:p>
            <a:r>
              <a:rPr lang="en-US" sz="1500"/>
              <a:t> It could also be a price reduction given by deducting the quantity discount from the list price of the product. </a:t>
            </a:r>
          </a:p>
          <a:p>
            <a:r>
              <a:rPr lang="en-US" sz="1500"/>
              <a:t>These discounts can be given either on individual orders (noncumulative basis) or on a series of orders over a longer period, usually one year (cumulative basis).</a:t>
            </a:r>
          </a:p>
          <a:p>
            <a:r>
              <a:rPr lang="en-US" sz="1500" b="1"/>
              <a:t>d) Cash Discounts: </a:t>
            </a:r>
            <a:r>
              <a:rPr lang="en-US" sz="1500"/>
              <a:t>Cash discounts are given to encourage customers for prompt payments.</a:t>
            </a:r>
          </a:p>
          <a:p>
            <a:endParaRPr lang="en-US" sz="1500"/>
          </a:p>
        </p:txBody>
      </p:sp>
      <p:pic>
        <p:nvPicPr>
          <p:cNvPr id="5" name="Picture 4" descr="Stock exchange numbers">
            <a:extLst>
              <a:ext uri="{FF2B5EF4-FFF2-40B4-BE49-F238E27FC236}">
                <a16:creationId xmlns:a16="http://schemas.microsoft.com/office/drawing/2014/main" id="{48F77E9D-44F1-DF67-7D3C-ED9147491235}"/>
              </a:ext>
            </a:extLst>
          </p:cNvPr>
          <p:cNvPicPr>
            <a:picLocks noChangeAspect="1"/>
          </p:cNvPicPr>
          <p:nvPr/>
        </p:nvPicPr>
        <p:blipFill rotWithShape="1">
          <a:blip r:embed="rId2"/>
          <a:srcRect l="28802" r="27320" b="-1"/>
          <a:stretch/>
        </p:blipFill>
        <p:spPr>
          <a:xfrm>
            <a:off x="7684006" y="10"/>
            <a:ext cx="4507993" cy="6857990"/>
          </a:xfrm>
          <a:prstGeom prst="rect">
            <a:avLst/>
          </a:prstGeom>
        </p:spPr>
      </p:pic>
    </p:spTree>
    <p:extLst>
      <p:ext uri="{BB962C8B-B14F-4D97-AF65-F5344CB8AC3E}">
        <p14:creationId xmlns:p14="http://schemas.microsoft.com/office/powerpoint/2010/main" val="34801711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BF6F0A04-E481-F878-868C-928E1BD81151}"/>
              </a:ext>
            </a:extLst>
          </p:cNvPr>
          <p:cNvPicPr>
            <a:picLocks noChangeAspect="1"/>
          </p:cNvPicPr>
          <p:nvPr/>
        </p:nvPicPr>
        <p:blipFill rotWithShape="1">
          <a:blip r:embed="rId2"/>
          <a:srcRect l="279" r="15348"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80ACBF-A151-90A8-E6F4-BCE071B87599}"/>
              </a:ext>
            </a:extLst>
          </p:cNvPr>
          <p:cNvSpPr>
            <a:spLocks noGrp="1"/>
          </p:cNvSpPr>
          <p:nvPr>
            <p:ph type="title"/>
          </p:nvPr>
        </p:nvSpPr>
        <p:spPr>
          <a:xfrm>
            <a:off x="371094" y="1161288"/>
            <a:ext cx="3438144" cy="1124712"/>
          </a:xfrm>
        </p:spPr>
        <p:txBody>
          <a:bodyPr anchor="b">
            <a:normAutofit/>
          </a:bodyPr>
          <a:lstStyle/>
          <a:p>
            <a:r>
              <a:rPr lang="en-US" sz="2800"/>
              <a:t>Pricing policies cont.</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43F1295-E71B-44AC-33BF-4E9E120E0ACC}"/>
              </a:ext>
            </a:extLst>
          </p:cNvPr>
          <p:cNvSpPr>
            <a:spLocks noGrp="1"/>
          </p:cNvSpPr>
          <p:nvPr>
            <p:ph idx="1"/>
          </p:nvPr>
        </p:nvSpPr>
        <p:spPr>
          <a:xfrm>
            <a:off x="371094" y="2718054"/>
            <a:ext cx="3438906" cy="3207258"/>
          </a:xfrm>
        </p:spPr>
        <p:txBody>
          <a:bodyPr anchor="t">
            <a:normAutofit/>
          </a:bodyPr>
          <a:lstStyle/>
          <a:p>
            <a:r>
              <a:rPr lang="en-US" sz="1600"/>
              <a:t>e) Geographical Pricing: </a:t>
            </a:r>
          </a:p>
          <a:p>
            <a:r>
              <a:rPr lang="en-US" sz="1600"/>
              <a:t>Pricing the company’s products based upon the different geographical locations of buyers. </a:t>
            </a:r>
          </a:p>
          <a:p>
            <a:r>
              <a:rPr lang="en-US" sz="1600"/>
              <a:t>Caters for different transportation costs and transit insurance when delivering products to various locations. </a:t>
            </a:r>
          </a:p>
          <a:p>
            <a:r>
              <a:rPr lang="en-US" sz="1600"/>
              <a:t>The business marketer must decide whether to absorb transportation cost or make the customer pay for it. </a:t>
            </a:r>
          </a:p>
          <a:p>
            <a:endParaRPr lang="en-US" sz="1600"/>
          </a:p>
        </p:txBody>
      </p:sp>
    </p:spTree>
    <p:extLst>
      <p:ext uri="{BB962C8B-B14F-4D97-AF65-F5344CB8AC3E}">
        <p14:creationId xmlns:p14="http://schemas.microsoft.com/office/powerpoint/2010/main" val="37784044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A94FEA-13CE-26C6-26AE-B60B8B74DB41}"/>
              </a:ext>
            </a:extLst>
          </p:cNvPr>
          <p:cNvSpPr>
            <a:spLocks noGrp="1"/>
          </p:cNvSpPr>
          <p:nvPr>
            <p:ph type="title"/>
          </p:nvPr>
        </p:nvSpPr>
        <p:spPr>
          <a:xfrm>
            <a:off x="1136396" y="502021"/>
            <a:ext cx="6173262" cy="1655483"/>
          </a:xfrm>
        </p:spPr>
        <p:txBody>
          <a:bodyPr anchor="b">
            <a:normAutofit/>
          </a:bodyPr>
          <a:lstStyle/>
          <a:p>
            <a:r>
              <a:rPr lang="en-US" sz="4000"/>
              <a:t>Pricing methods</a:t>
            </a:r>
          </a:p>
        </p:txBody>
      </p:sp>
      <p:sp>
        <p:nvSpPr>
          <p:cNvPr id="3" name="Content Placeholder 2">
            <a:extLst>
              <a:ext uri="{FF2B5EF4-FFF2-40B4-BE49-F238E27FC236}">
                <a16:creationId xmlns:a16="http://schemas.microsoft.com/office/drawing/2014/main" id="{9F4E4E84-20FB-EEE5-9007-D23DA0C80A0A}"/>
              </a:ext>
            </a:extLst>
          </p:cNvPr>
          <p:cNvSpPr>
            <a:spLocks noGrp="1"/>
          </p:cNvSpPr>
          <p:nvPr>
            <p:ph idx="1"/>
          </p:nvPr>
        </p:nvSpPr>
        <p:spPr>
          <a:xfrm>
            <a:off x="1136397" y="2408518"/>
            <a:ext cx="6173262" cy="3535083"/>
          </a:xfrm>
        </p:spPr>
        <p:txBody>
          <a:bodyPr>
            <a:normAutofit/>
          </a:bodyPr>
          <a:lstStyle/>
          <a:p>
            <a:pPr marL="0" indent="0">
              <a:buNone/>
            </a:pPr>
            <a:endParaRPr lang="en-US" sz="1700"/>
          </a:p>
          <a:p>
            <a:r>
              <a:rPr lang="en-US" sz="1700" b="1"/>
              <a:t>a) Mark-up pricing:  </a:t>
            </a:r>
            <a:r>
              <a:rPr lang="en-US" sz="1700"/>
              <a:t>involves applying a set percentage of the cost of production or purchase price.</a:t>
            </a:r>
          </a:p>
          <a:p>
            <a:r>
              <a:rPr lang="en-US" sz="1700"/>
              <a:t>b) </a:t>
            </a:r>
            <a:r>
              <a:rPr lang="en-US" sz="1700" b="1"/>
              <a:t>Break-even pricing</a:t>
            </a:r>
            <a:r>
              <a:rPr lang="en-US" sz="1700"/>
              <a:t>: is like mark-up pricing except that both direct and variable costs are incorporated. </a:t>
            </a:r>
          </a:p>
          <a:p>
            <a:r>
              <a:rPr lang="en-US" sz="1700"/>
              <a:t>The method requires the calculation of the number of units that need to be sold to cover all costs associated with the production of those units.</a:t>
            </a:r>
          </a:p>
          <a:p>
            <a:r>
              <a:rPr lang="en-US" sz="1700"/>
              <a:t>c) </a:t>
            </a:r>
            <a:r>
              <a:rPr lang="en-US" sz="1700" b="1"/>
              <a:t>Peak-load pricing</a:t>
            </a:r>
            <a:r>
              <a:rPr lang="en-US" sz="1700"/>
              <a:t>: unlike the previously mentioned methods, considers customer demand. </a:t>
            </a:r>
          </a:p>
          <a:p>
            <a:r>
              <a:rPr lang="en-US" sz="1700"/>
              <a:t>By understanding levels of demand and system capacities it is possible to use price to smooth demand to manageable levels.</a:t>
            </a:r>
          </a:p>
          <a:p>
            <a:endParaRPr lang="en-US" sz="1700"/>
          </a:p>
        </p:txBody>
      </p:sp>
      <p:pic>
        <p:nvPicPr>
          <p:cNvPr id="5" name="Picture 4" descr="Calculator, pen, compass, money and a paper with graphs printed on it">
            <a:extLst>
              <a:ext uri="{FF2B5EF4-FFF2-40B4-BE49-F238E27FC236}">
                <a16:creationId xmlns:a16="http://schemas.microsoft.com/office/drawing/2014/main" id="{79E3188F-B76E-5134-49DD-B7F208030FFA}"/>
              </a:ext>
            </a:extLst>
          </p:cNvPr>
          <p:cNvPicPr>
            <a:picLocks noChangeAspect="1"/>
          </p:cNvPicPr>
          <p:nvPr/>
        </p:nvPicPr>
        <p:blipFill rotWithShape="1">
          <a:blip r:embed="rId2"/>
          <a:srcRect l="32978" r="28755"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20990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6EC52B-563C-C75F-F34B-7D821ADA178C}"/>
              </a:ext>
            </a:extLst>
          </p:cNvPr>
          <p:cNvSpPr>
            <a:spLocks noGrp="1"/>
          </p:cNvSpPr>
          <p:nvPr>
            <p:ph type="title"/>
          </p:nvPr>
        </p:nvSpPr>
        <p:spPr>
          <a:xfrm>
            <a:off x="1136396" y="502021"/>
            <a:ext cx="6173262" cy="1655483"/>
          </a:xfrm>
        </p:spPr>
        <p:txBody>
          <a:bodyPr anchor="b">
            <a:normAutofit/>
          </a:bodyPr>
          <a:lstStyle/>
          <a:p>
            <a:r>
              <a:rPr lang="en-US" sz="4000"/>
              <a:t>Pricing methods</a:t>
            </a:r>
          </a:p>
        </p:txBody>
      </p:sp>
      <p:sp>
        <p:nvSpPr>
          <p:cNvPr id="3" name="Content Placeholder 2">
            <a:extLst>
              <a:ext uri="{FF2B5EF4-FFF2-40B4-BE49-F238E27FC236}">
                <a16:creationId xmlns:a16="http://schemas.microsoft.com/office/drawing/2014/main" id="{F4A0B552-4593-EFEF-1623-5FE118A45B0D}"/>
              </a:ext>
            </a:extLst>
          </p:cNvPr>
          <p:cNvSpPr>
            <a:spLocks noGrp="1"/>
          </p:cNvSpPr>
          <p:nvPr>
            <p:ph idx="1"/>
          </p:nvPr>
        </p:nvSpPr>
        <p:spPr>
          <a:xfrm>
            <a:off x="1136397" y="2408518"/>
            <a:ext cx="6173262" cy="3535083"/>
          </a:xfrm>
        </p:spPr>
        <p:txBody>
          <a:bodyPr>
            <a:normAutofit/>
          </a:bodyPr>
          <a:lstStyle/>
          <a:p>
            <a:r>
              <a:rPr lang="en-US" sz="1900" b="1"/>
              <a:t>d) Marginal cost pricing: </a:t>
            </a:r>
          </a:p>
          <a:p>
            <a:r>
              <a:rPr lang="en-US" sz="1900"/>
              <a:t>used by organizations such as airlines and hotels, which have high fixed costs. </a:t>
            </a:r>
          </a:p>
          <a:p>
            <a:r>
              <a:rPr lang="en-US" sz="1900"/>
              <a:t>By trying to cover just the variable costs the organization, especially in times of recession and economic downturn, can generate a contribution rather than no revenue at all.</a:t>
            </a:r>
          </a:p>
          <a:p>
            <a:r>
              <a:rPr lang="en-US" sz="1900"/>
              <a:t>e) Product line pricing: considers the relationship between all the products in a particular line. </a:t>
            </a:r>
          </a:p>
          <a:p>
            <a:r>
              <a:rPr lang="en-US" sz="1900"/>
              <a:t>The objective is to allow customers to choose lines according to their price (value) range and to allow the organization to maximize their profits across the lines. </a:t>
            </a:r>
          </a:p>
        </p:txBody>
      </p:sp>
      <p:pic>
        <p:nvPicPr>
          <p:cNvPr id="5" name="Picture 4" descr="Stock exchange numbers">
            <a:extLst>
              <a:ext uri="{FF2B5EF4-FFF2-40B4-BE49-F238E27FC236}">
                <a16:creationId xmlns:a16="http://schemas.microsoft.com/office/drawing/2014/main" id="{3CAEF7E7-68DD-0D0F-3A85-0526DE1642AE}"/>
              </a:ext>
            </a:extLst>
          </p:cNvPr>
          <p:cNvPicPr>
            <a:picLocks noChangeAspect="1"/>
          </p:cNvPicPr>
          <p:nvPr/>
        </p:nvPicPr>
        <p:blipFill rotWithShape="1">
          <a:blip r:embed="rId2"/>
          <a:srcRect l="29542" r="2806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2740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0AB15E-EBCE-477E-E7FF-6A6A1A998239}"/>
              </a:ext>
            </a:extLst>
          </p:cNvPr>
          <p:cNvSpPr>
            <a:spLocks noGrp="1"/>
          </p:cNvSpPr>
          <p:nvPr>
            <p:ph type="title"/>
          </p:nvPr>
        </p:nvSpPr>
        <p:spPr>
          <a:xfrm>
            <a:off x="1136396" y="502021"/>
            <a:ext cx="6173262" cy="1655483"/>
          </a:xfrm>
        </p:spPr>
        <p:txBody>
          <a:bodyPr anchor="b">
            <a:normAutofit/>
          </a:bodyPr>
          <a:lstStyle/>
          <a:p>
            <a:r>
              <a:rPr lang="en-US" sz="4000"/>
              <a:t>Pricing methods </a:t>
            </a:r>
          </a:p>
        </p:txBody>
      </p:sp>
      <p:sp>
        <p:nvSpPr>
          <p:cNvPr id="3" name="Content Placeholder 2">
            <a:extLst>
              <a:ext uri="{FF2B5EF4-FFF2-40B4-BE49-F238E27FC236}">
                <a16:creationId xmlns:a16="http://schemas.microsoft.com/office/drawing/2014/main" id="{7FB46733-4E44-FFB8-6206-9A4BC346FFB4}"/>
              </a:ext>
            </a:extLst>
          </p:cNvPr>
          <p:cNvSpPr>
            <a:spLocks noGrp="1"/>
          </p:cNvSpPr>
          <p:nvPr>
            <p:ph idx="1"/>
          </p:nvPr>
        </p:nvSpPr>
        <p:spPr>
          <a:xfrm>
            <a:off x="1136397" y="2408518"/>
            <a:ext cx="6173262" cy="3535083"/>
          </a:xfrm>
        </p:spPr>
        <p:txBody>
          <a:bodyPr>
            <a:normAutofit/>
          </a:bodyPr>
          <a:lstStyle/>
          <a:p>
            <a:r>
              <a:rPr lang="en-US" sz="2000"/>
              <a:t>f) Going rate pricing: </a:t>
            </a:r>
          </a:p>
          <a:p>
            <a:r>
              <a:rPr lang="en-US" sz="2000"/>
              <a:t>Adopting the going rate pricing, the company will set the price according to price levels that are already used in their market. </a:t>
            </a:r>
          </a:p>
          <a:p>
            <a:r>
              <a:rPr lang="en-US" sz="2000"/>
              <a:t>These price levels might have come about through tacit agreement, similar cost and profit needs, customer. demands, or by competitive market interaction.</a:t>
            </a:r>
          </a:p>
          <a:p>
            <a:endParaRPr lang="en-US" sz="2000"/>
          </a:p>
        </p:txBody>
      </p:sp>
      <p:pic>
        <p:nvPicPr>
          <p:cNvPr id="5" name="Picture 4" descr="Angled shot of pen on a graph">
            <a:extLst>
              <a:ext uri="{FF2B5EF4-FFF2-40B4-BE49-F238E27FC236}">
                <a16:creationId xmlns:a16="http://schemas.microsoft.com/office/drawing/2014/main" id="{635B3BBE-AD5B-E35E-F640-614C9D1DB2C0}"/>
              </a:ext>
            </a:extLst>
          </p:cNvPr>
          <p:cNvPicPr>
            <a:picLocks noChangeAspect="1"/>
          </p:cNvPicPr>
          <p:nvPr/>
        </p:nvPicPr>
        <p:blipFill rotWithShape="1">
          <a:blip r:embed="rId2"/>
          <a:srcRect l="10069" r="47536"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9732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E0F765-0C7C-55E5-A9C3-A3A613CDD14B}"/>
              </a:ext>
            </a:extLst>
          </p:cNvPr>
          <p:cNvSpPr>
            <a:spLocks noGrp="1"/>
          </p:cNvSpPr>
          <p:nvPr>
            <p:ph type="title"/>
          </p:nvPr>
        </p:nvSpPr>
        <p:spPr>
          <a:xfrm>
            <a:off x="1136396" y="502021"/>
            <a:ext cx="6173262" cy="1655483"/>
          </a:xfrm>
        </p:spPr>
        <p:txBody>
          <a:bodyPr anchor="b">
            <a:normAutofit/>
          </a:bodyPr>
          <a:lstStyle/>
          <a:p>
            <a:r>
              <a:rPr lang="en-US" sz="4000"/>
              <a:t>Other important issues in business markets pricing </a:t>
            </a:r>
          </a:p>
        </p:txBody>
      </p:sp>
      <p:sp>
        <p:nvSpPr>
          <p:cNvPr id="3" name="Content Placeholder 2">
            <a:extLst>
              <a:ext uri="{FF2B5EF4-FFF2-40B4-BE49-F238E27FC236}">
                <a16:creationId xmlns:a16="http://schemas.microsoft.com/office/drawing/2014/main" id="{65D484F5-80D4-B7AD-2FA0-751D6F786611}"/>
              </a:ext>
            </a:extLst>
          </p:cNvPr>
          <p:cNvSpPr>
            <a:spLocks noGrp="1"/>
          </p:cNvSpPr>
          <p:nvPr>
            <p:ph idx="1"/>
          </p:nvPr>
        </p:nvSpPr>
        <p:spPr>
          <a:xfrm>
            <a:off x="1136397" y="2408518"/>
            <a:ext cx="6173262" cy="3535083"/>
          </a:xfrm>
        </p:spPr>
        <p:txBody>
          <a:bodyPr>
            <a:normAutofit/>
          </a:bodyPr>
          <a:lstStyle/>
          <a:p>
            <a:r>
              <a:rPr lang="en-US" sz="1600" b="1"/>
              <a:t>1.	The effect of Internet in business </a:t>
            </a:r>
          </a:p>
          <a:p>
            <a:r>
              <a:rPr lang="en-US" sz="1600"/>
              <a:t>The availability of internet has greatly increased access to information globally. </a:t>
            </a:r>
          </a:p>
          <a:p>
            <a:r>
              <a:rPr lang="en-US" sz="1600"/>
              <a:t>The business marketer must be aware that any facts placed on the Internet will quickly be obtained by buyers throughout the world.</a:t>
            </a:r>
          </a:p>
          <a:p>
            <a:r>
              <a:rPr lang="en-US" sz="1600"/>
              <a:t> Further, the internet has allowed development of price-oriented search engines, enabling buyers to quickly compare prices of various products from various firms and make decisions on whom to qualify for bids. </a:t>
            </a:r>
          </a:p>
          <a:p>
            <a:r>
              <a:rPr lang="en-US" sz="1600"/>
              <a:t>Where prices are posted, the Internet makes comparisons quite easy and therefore would dictate a standardized pricing policy rather than a differentiated one. </a:t>
            </a:r>
          </a:p>
        </p:txBody>
      </p:sp>
      <p:pic>
        <p:nvPicPr>
          <p:cNvPr id="5" name="Picture 4" descr="Stock exchange numbers">
            <a:extLst>
              <a:ext uri="{FF2B5EF4-FFF2-40B4-BE49-F238E27FC236}">
                <a16:creationId xmlns:a16="http://schemas.microsoft.com/office/drawing/2014/main" id="{DBAD6B2A-83F5-F5E4-0230-5633D98F0E14}"/>
              </a:ext>
            </a:extLst>
          </p:cNvPr>
          <p:cNvPicPr>
            <a:picLocks noChangeAspect="1"/>
          </p:cNvPicPr>
          <p:nvPr/>
        </p:nvPicPr>
        <p:blipFill rotWithShape="1">
          <a:blip r:embed="rId2"/>
          <a:srcRect l="29542" r="2806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1376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A2D522-7F25-8759-EF64-995D7C015D0D}"/>
              </a:ext>
            </a:extLst>
          </p:cNvPr>
          <p:cNvSpPr>
            <a:spLocks noGrp="1"/>
          </p:cNvSpPr>
          <p:nvPr>
            <p:ph type="title"/>
          </p:nvPr>
        </p:nvSpPr>
        <p:spPr>
          <a:xfrm>
            <a:off x="1136396" y="502021"/>
            <a:ext cx="6173262" cy="1655483"/>
          </a:xfrm>
        </p:spPr>
        <p:txBody>
          <a:bodyPr anchor="b">
            <a:normAutofit/>
          </a:bodyPr>
          <a:lstStyle/>
          <a:p>
            <a:r>
              <a:rPr lang="en-US" sz="3700"/>
              <a:t>Other important issues in business markets pricing cont.</a:t>
            </a:r>
          </a:p>
        </p:txBody>
      </p:sp>
      <p:sp>
        <p:nvSpPr>
          <p:cNvPr id="3" name="Content Placeholder 2">
            <a:extLst>
              <a:ext uri="{FF2B5EF4-FFF2-40B4-BE49-F238E27FC236}">
                <a16:creationId xmlns:a16="http://schemas.microsoft.com/office/drawing/2014/main" id="{B43B71F8-1A0C-41A0-8191-B74D11A2EEEB}"/>
              </a:ext>
            </a:extLst>
          </p:cNvPr>
          <p:cNvSpPr>
            <a:spLocks noGrp="1"/>
          </p:cNvSpPr>
          <p:nvPr>
            <p:ph idx="1"/>
          </p:nvPr>
        </p:nvSpPr>
        <p:spPr>
          <a:xfrm>
            <a:off x="1136397" y="2408518"/>
            <a:ext cx="6173262" cy="3535083"/>
          </a:xfrm>
        </p:spPr>
        <p:txBody>
          <a:bodyPr>
            <a:normAutofit/>
          </a:bodyPr>
          <a:lstStyle/>
          <a:p>
            <a:r>
              <a:rPr lang="en-US" sz="2000"/>
              <a:t>2.	Foreign trade issues. </a:t>
            </a:r>
          </a:p>
          <a:p>
            <a:r>
              <a:rPr lang="en-US" sz="2000"/>
              <a:t>The business marketer will often find himself doing international business and therefore the need to understand how to set prices in that market. </a:t>
            </a:r>
          </a:p>
          <a:p>
            <a:r>
              <a:rPr lang="en-US" sz="2000"/>
              <a:t>a)	Legality of pricing policies: </a:t>
            </a:r>
          </a:p>
          <a:p>
            <a:r>
              <a:rPr lang="en-US" sz="2000"/>
              <a:t>Many nations regulate pricing in various ways. </a:t>
            </a:r>
          </a:p>
          <a:p>
            <a:r>
              <a:rPr lang="en-US" sz="2000"/>
              <a:t>Know which law to apply in foreign markets trade disputes. </a:t>
            </a:r>
          </a:p>
          <a:p>
            <a:r>
              <a:rPr lang="en-US" sz="2000"/>
              <a:t>Issues of anti-competitive actions and dumping. </a:t>
            </a:r>
          </a:p>
          <a:p>
            <a:endParaRPr lang="en-US" sz="2000"/>
          </a:p>
        </p:txBody>
      </p:sp>
      <p:pic>
        <p:nvPicPr>
          <p:cNvPr id="5" name="Picture 4" descr="Graph on document with pen">
            <a:extLst>
              <a:ext uri="{FF2B5EF4-FFF2-40B4-BE49-F238E27FC236}">
                <a16:creationId xmlns:a16="http://schemas.microsoft.com/office/drawing/2014/main" id="{BE10740F-EBD4-3017-8E2E-6AB31D39484F}"/>
              </a:ext>
            </a:extLst>
          </p:cNvPr>
          <p:cNvPicPr>
            <a:picLocks noChangeAspect="1"/>
          </p:cNvPicPr>
          <p:nvPr/>
        </p:nvPicPr>
        <p:blipFill rotWithShape="1">
          <a:blip r:embed="rId2"/>
          <a:srcRect l="35663" r="21942"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32399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DC4FF6-28C1-5472-CA74-B33289C1C8CD}"/>
              </a:ext>
            </a:extLst>
          </p:cNvPr>
          <p:cNvSpPr>
            <a:spLocks noGrp="1"/>
          </p:cNvSpPr>
          <p:nvPr>
            <p:ph type="title"/>
          </p:nvPr>
        </p:nvSpPr>
        <p:spPr>
          <a:xfrm>
            <a:off x="1136396" y="502021"/>
            <a:ext cx="6173262" cy="1655483"/>
          </a:xfrm>
        </p:spPr>
        <p:txBody>
          <a:bodyPr anchor="b">
            <a:normAutofit/>
          </a:bodyPr>
          <a:lstStyle/>
          <a:p>
            <a:r>
              <a:rPr lang="en-US" sz="3700"/>
              <a:t>Other important issues in business markets pricing cont.</a:t>
            </a:r>
          </a:p>
        </p:txBody>
      </p:sp>
      <p:sp>
        <p:nvSpPr>
          <p:cNvPr id="3" name="Content Placeholder 2">
            <a:extLst>
              <a:ext uri="{FF2B5EF4-FFF2-40B4-BE49-F238E27FC236}">
                <a16:creationId xmlns:a16="http://schemas.microsoft.com/office/drawing/2014/main" id="{91BF8508-B838-C7B8-A56C-78CBBEA4CE8D}"/>
              </a:ext>
            </a:extLst>
          </p:cNvPr>
          <p:cNvSpPr>
            <a:spLocks noGrp="1"/>
          </p:cNvSpPr>
          <p:nvPr>
            <p:ph idx="1"/>
          </p:nvPr>
        </p:nvSpPr>
        <p:spPr>
          <a:xfrm>
            <a:off x="1136397" y="2408518"/>
            <a:ext cx="6173262" cy="3535083"/>
          </a:xfrm>
        </p:spPr>
        <p:txBody>
          <a:bodyPr>
            <a:normAutofit/>
          </a:bodyPr>
          <a:lstStyle/>
          <a:p>
            <a:r>
              <a:rPr lang="en-US" sz="1400"/>
              <a:t>b)	Transfer pricing: </a:t>
            </a:r>
          </a:p>
          <a:p>
            <a:r>
              <a:rPr lang="en-US" sz="1400"/>
              <a:t>Transfer prices are those set for goods or services which are bought by one division of a firm from another division. </a:t>
            </a:r>
          </a:p>
          <a:p>
            <a:r>
              <a:rPr lang="en-US" sz="1400"/>
              <a:t>These are inside or intra-corporate prices. </a:t>
            </a:r>
          </a:p>
          <a:p>
            <a:r>
              <a:rPr lang="en-US" sz="1400"/>
              <a:t>The issues of taxing in these situations strongly affect the business marketer pricing strategy.</a:t>
            </a:r>
          </a:p>
          <a:p>
            <a:r>
              <a:rPr lang="en-US" sz="1400"/>
              <a:t>c)	Terms of sales and payment. </a:t>
            </a:r>
          </a:p>
          <a:p>
            <a:r>
              <a:rPr lang="en-US" sz="1400"/>
              <a:t>The business marketer must be aware of Inco terms used in international pricing strategy. </a:t>
            </a:r>
          </a:p>
          <a:p>
            <a:r>
              <a:rPr lang="en-US" sz="1400"/>
              <a:t>Incoterms are standard terms of sale set by the International Chamber of Commerce. </a:t>
            </a:r>
          </a:p>
          <a:p>
            <a:r>
              <a:rPr lang="en-US" sz="1400"/>
              <a:t>Letters of credit for international payment</a:t>
            </a:r>
          </a:p>
          <a:p>
            <a:endParaRPr lang="en-US" sz="1400"/>
          </a:p>
        </p:txBody>
      </p:sp>
      <p:pic>
        <p:nvPicPr>
          <p:cNvPr id="5" name="Picture 4" descr="Calculator, pen, compass, money and a paper with graphs printed on it">
            <a:extLst>
              <a:ext uri="{FF2B5EF4-FFF2-40B4-BE49-F238E27FC236}">
                <a16:creationId xmlns:a16="http://schemas.microsoft.com/office/drawing/2014/main" id="{C844DA56-A90A-6439-AB3F-1F2763160A27}"/>
              </a:ext>
            </a:extLst>
          </p:cNvPr>
          <p:cNvPicPr>
            <a:picLocks noChangeAspect="1"/>
          </p:cNvPicPr>
          <p:nvPr/>
        </p:nvPicPr>
        <p:blipFill rotWithShape="1">
          <a:blip r:embed="rId2"/>
          <a:srcRect l="32978" r="28755"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74583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0B1EAC-C8C0-3E22-13B4-383A2376B21F}"/>
              </a:ext>
            </a:extLst>
          </p:cNvPr>
          <p:cNvSpPr>
            <a:spLocks noGrp="1"/>
          </p:cNvSpPr>
          <p:nvPr>
            <p:ph type="title"/>
          </p:nvPr>
        </p:nvSpPr>
        <p:spPr>
          <a:xfrm>
            <a:off x="1136396" y="502021"/>
            <a:ext cx="6173262" cy="1655483"/>
          </a:xfrm>
        </p:spPr>
        <p:txBody>
          <a:bodyPr anchor="b">
            <a:normAutofit/>
          </a:bodyPr>
          <a:lstStyle/>
          <a:p>
            <a:r>
              <a:rPr lang="en-US" sz="3700"/>
              <a:t>Other important issues in business markets pricing cont.</a:t>
            </a:r>
          </a:p>
        </p:txBody>
      </p:sp>
      <p:sp>
        <p:nvSpPr>
          <p:cNvPr id="3" name="Content Placeholder 2">
            <a:extLst>
              <a:ext uri="{FF2B5EF4-FFF2-40B4-BE49-F238E27FC236}">
                <a16:creationId xmlns:a16="http://schemas.microsoft.com/office/drawing/2014/main" id="{39062F7C-E573-8D81-518A-328B94D07114}"/>
              </a:ext>
            </a:extLst>
          </p:cNvPr>
          <p:cNvSpPr>
            <a:spLocks noGrp="1"/>
          </p:cNvSpPr>
          <p:nvPr>
            <p:ph idx="1"/>
          </p:nvPr>
        </p:nvSpPr>
        <p:spPr>
          <a:xfrm>
            <a:off x="1136397" y="2408518"/>
            <a:ext cx="6173262" cy="3535083"/>
          </a:xfrm>
        </p:spPr>
        <p:txBody>
          <a:bodyPr>
            <a:normAutofit/>
          </a:bodyPr>
          <a:lstStyle/>
          <a:p>
            <a:r>
              <a:rPr lang="en-US" sz="2000"/>
              <a:t>3.	Prices Sensitivity</a:t>
            </a:r>
          </a:p>
          <a:p>
            <a:r>
              <a:rPr lang="en-US" sz="2000"/>
              <a:t>This refers to the degree to which buyers are likely to notice and react to price changes. </a:t>
            </a:r>
          </a:p>
          <a:p>
            <a:r>
              <a:rPr lang="en-US" sz="2000"/>
              <a:t>Customer price sensitivity is affected by factors such as customer economics, search and usage, and competition. </a:t>
            </a:r>
          </a:p>
          <a:p>
            <a:r>
              <a:rPr lang="en-US" sz="2000"/>
              <a:t>The business marketer requires a thorough understanding of these factors and how they may affect his pricing strategy. </a:t>
            </a:r>
          </a:p>
          <a:p>
            <a:endParaRPr lang="en-US" sz="2000"/>
          </a:p>
        </p:txBody>
      </p:sp>
      <p:pic>
        <p:nvPicPr>
          <p:cNvPr id="5" name="Picture 4" descr="Graph on document with pen">
            <a:extLst>
              <a:ext uri="{FF2B5EF4-FFF2-40B4-BE49-F238E27FC236}">
                <a16:creationId xmlns:a16="http://schemas.microsoft.com/office/drawing/2014/main" id="{A5CFA1A8-BAB6-FD20-C27D-617ED61E26F7}"/>
              </a:ext>
            </a:extLst>
          </p:cNvPr>
          <p:cNvPicPr>
            <a:picLocks noChangeAspect="1"/>
          </p:cNvPicPr>
          <p:nvPr/>
        </p:nvPicPr>
        <p:blipFill rotWithShape="1">
          <a:blip r:embed="rId2"/>
          <a:srcRect l="35663" r="21942"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9417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1090CB-EF62-C3DF-B674-34DA8C19ED2B}"/>
              </a:ext>
            </a:extLst>
          </p:cNvPr>
          <p:cNvSpPr>
            <a:spLocks noGrp="1"/>
          </p:cNvSpPr>
          <p:nvPr>
            <p:ph type="title"/>
          </p:nvPr>
        </p:nvSpPr>
        <p:spPr>
          <a:xfrm>
            <a:off x="1136396" y="502021"/>
            <a:ext cx="6173262" cy="1655483"/>
          </a:xfrm>
        </p:spPr>
        <p:txBody>
          <a:bodyPr anchor="b">
            <a:normAutofit/>
          </a:bodyPr>
          <a:lstStyle/>
          <a:p>
            <a:r>
              <a:rPr lang="en-US" sz="4000"/>
              <a:t>References</a:t>
            </a:r>
          </a:p>
        </p:txBody>
      </p:sp>
      <p:sp>
        <p:nvSpPr>
          <p:cNvPr id="3" name="Content Placeholder 2">
            <a:extLst>
              <a:ext uri="{FF2B5EF4-FFF2-40B4-BE49-F238E27FC236}">
                <a16:creationId xmlns:a16="http://schemas.microsoft.com/office/drawing/2014/main" id="{1FFD9FA0-1D2D-EFE4-B395-8C9F06094496}"/>
              </a:ext>
            </a:extLst>
          </p:cNvPr>
          <p:cNvSpPr>
            <a:spLocks noGrp="1"/>
          </p:cNvSpPr>
          <p:nvPr>
            <p:ph idx="1"/>
          </p:nvPr>
        </p:nvSpPr>
        <p:spPr>
          <a:xfrm>
            <a:off x="1136397" y="2408518"/>
            <a:ext cx="6173262" cy="3535083"/>
          </a:xfrm>
        </p:spPr>
        <p:txBody>
          <a:bodyPr>
            <a:normAutofit/>
          </a:bodyPr>
          <a:lstStyle/>
          <a:p>
            <a:r>
              <a:rPr lang="en-US" sz="2000"/>
              <a:t>Ali.S,S (2021) Business -to -business marketing . Syrian Virtual University Publication</a:t>
            </a:r>
          </a:p>
          <a:p>
            <a:r>
              <a:rPr lang="en-US" sz="2000"/>
              <a:t>Blythe J &amp; Zimmerman A (2013) Business to Business Marketing Management A global perspective Second Edition, Routledge</a:t>
            </a:r>
          </a:p>
          <a:p>
            <a:r>
              <a:rPr lang="en-US" sz="2000"/>
              <a:t>Fill, C., &amp; McKee, S. (2011). Business marketing face to face. Goodfellow Publishers, Limited.</a:t>
            </a:r>
          </a:p>
          <a:p>
            <a:endParaRPr lang="en-US" sz="2000"/>
          </a:p>
        </p:txBody>
      </p:sp>
      <p:pic>
        <p:nvPicPr>
          <p:cNvPr id="5" name="Picture 4" descr="Calendar on table">
            <a:extLst>
              <a:ext uri="{FF2B5EF4-FFF2-40B4-BE49-F238E27FC236}">
                <a16:creationId xmlns:a16="http://schemas.microsoft.com/office/drawing/2014/main" id="{6A53BD4F-5B2C-D595-D4E6-89B44016BA2D}"/>
              </a:ext>
            </a:extLst>
          </p:cNvPr>
          <p:cNvPicPr>
            <a:picLocks noChangeAspect="1"/>
          </p:cNvPicPr>
          <p:nvPr/>
        </p:nvPicPr>
        <p:blipFill rotWithShape="1">
          <a:blip r:embed="rId2"/>
          <a:srcRect l="11718" r="45887"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42848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arge skydiving group mid-air">
            <a:extLst>
              <a:ext uri="{FF2B5EF4-FFF2-40B4-BE49-F238E27FC236}">
                <a16:creationId xmlns:a16="http://schemas.microsoft.com/office/drawing/2014/main" id="{C3DF65AE-8AB0-856C-06EA-4D8FAA47A12F}"/>
              </a:ext>
            </a:extLst>
          </p:cNvPr>
          <p:cNvPicPr>
            <a:picLocks noChangeAspect="1"/>
          </p:cNvPicPr>
          <p:nvPr/>
        </p:nvPicPr>
        <p:blipFill rotWithShape="1">
          <a:blip r:embed="rId2"/>
          <a:srcRect r="15944"/>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74B4CEF-18A2-1220-285F-A36AFE29BE90}"/>
              </a:ext>
            </a:extLst>
          </p:cNvPr>
          <p:cNvSpPr>
            <a:spLocks noGrp="1"/>
          </p:cNvSpPr>
          <p:nvPr>
            <p:ph type="title"/>
          </p:nvPr>
        </p:nvSpPr>
        <p:spPr>
          <a:xfrm>
            <a:off x="371094" y="1161288"/>
            <a:ext cx="3438144" cy="1124712"/>
          </a:xfrm>
        </p:spPr>
        <p:txBody>
          <a:bodyPr anchor="b">
            <a:normAutofit/>
          </a:bodyPr>
          <a:lstStyle/>
          <a:p>
            <a:r>
              <a:rPr lang="en-US" sz="2800"/>
              <a:t>End </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CFF887E-37E9-E568-9E29-9E027B1775DA}"/>
              </a:ext>
            </a:extLst>
          </p:cNvPr>
          <p:cNvSpPr>
            <a:spLocks noGrp="1"/>
          </p:cNvSpPr>
          <p:nvPr>
            <p:ph idx="1"/>
          </p:nvPr>
        </p:nvSpPr>
        <p:spPr>
          <a:xfrm>
            <a:off x="371094" y="2718054"/>
            <a:ext cx="3438906" cy="3207258"/>
          </a:xfrm>
        </p:spPr>
        <p:txBody>
          <a:bodyPr anchor="t">
            <a:normAutofit/>
          </a:bodyPr>
          <a:lstStyle/>
          <a:p>
            <a:r>
              <a:rPr lang="en-US" sz="1700"/>
              <a:t>Thank you for listening </a:t>
            </a:r>
          </a:p>
          <a:p>
            <a:r>
              <a:rPr lang="en-US" sz="1700"/>
              <a:t>I will see you in the next lecture</a:t>
            </a:r>
          </a:p>
          <a:p>
            <a:r>
              <a:rPr lang="en-US" sz="1700"/>
              <a:t>Blessings </a:t>
            </a:r>
          </a:p>
        </p:txBody>
      </p:sp>
    </p:spTree>
    <p:extLst>
      <p:ext uri="{BB962C8B-B14F-4D97-AF65-F5344CB8AC3E}">
        <p14:creationId xmlns:p14="http://schemas.microsoft.com/office/powerpoint/2010/main" val="41939026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TotalTime>
  <Words>2884</Words>
  <Application>Microsoft Office PowerPoint</Application>
  <PresentationFormat>Widescreen</PresentationFormat>
  <Paragraphs>206</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BUSINESS-TO-BUSINESS MARKETING WEEK 7 PRICING STRATEGY IN BUSINESS MARKETS </vt:lpstr>
      <vt:lpstr>Introduction</vt:lpstr>
      <vt:lpstr>Introduction cont.</vt:lpstr>
      <vt:lpstr>Intended learning outcomes </vt:lpstr>
      <vt:lpstr>Definition of price</vt:lpstr>
      <vt:lpstr>Business market price characteristics </vt:lpstr>
      <vt:lpstr>Business market price characteristics </vt:lpstr>
      <vt:lpstr>Factors that influence pricing strategies in business markets </vt:lpstr>
      <vt:lpstr>Factors that influence pricing strategies in business markets cont.</vt:lpstr>
      <vt:lpstr>Factors that influence pricing strategies in business markets cont.</vt:lpstr>
      <vt:lpstr>Factors that influence pricing strategies in business markets cont.</vt:lpstr>
      <vt:lpstr>Factors that influence pricing strategies in business markets cont.</vt:lpstr>
      <vt:lpstr>Factors that influence pricing strategies in business markets cont.</vt:lpstr>
      <vt:lpstr>Developing a business market pricing strategy </vt:lpstr>
      <vt:lpstr>Developing a business market pricing strategy cont.</vt:lpstr>
      <vt:lpstr>Business markets pricing strategies </vt:lpstr>
      <vt:lpstr>Business markets pricing strategies cont.</vt:lpstr>
      <vt:lpstr>Business markets pricing strategies cont.</vt:lpstr>
      <vt:lpstr>Business markets pricing strategies cont.</vt:lpstr>
      <vt:lpstr>Business markets pricing strategies cont.</vt:lpstr>
      <vt:lpstr>Business markets pricing strategies cont.</vt:lpstr>
      <vt:lpstr>Business markets pricing strategies cont.</vt:lpstr>
      <vt:lpstr>Business markets pricing strategies cont.</vt:lpstr>
      <vt:lpstr>Pricing policies </vt:lpstr>
      <vt:lpstr>Pricing policies cont.</vt:lpstr>
      <vt:lpstr>Pricing policies cont.</vt:lpstr>
      <vt:lpstr>Pricing methods</vt:lpstr>
      <vt:lpstr>Pricing methods</vt:lpstr>
      <vt:lpstr>Pricing methods </vt:lpstr>
      <vt:lpstr>Other important issues in business markets pricing </vt:lpstr>
      <vt:lpstr>Other important issues in business markets pricing cont.</vt:lpstr>
      <vt:lpstr>Other important issues in business markets pricing cont.</vt:lpstr>
      <vt:lpstr>Other important issues in business markets pricing cont.</vt:lpstr>
      <vt:lpstr>References</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WEEK 7 PRICING STRATEGY IN BUSINESS MARKETS</dc:title>
  <dc:creator>Dr. John N. Kamau</dc:creator>
  <cp:lastModifiedBy>Dr. John N. Kamau</cp:lastModifiedBy>
  <cp:revision>7</cp:revision>
  <dcterms:created xsi:type="dcterms:W3CDTF">2023-05-01T10:09:58Z</dcterms:created>
  <dcterms:modified xsi:type="dcterms:W3CDTF">2023-05-16T06:53:43Z</dcterms:modified>
</cp:coreProperties>
</file>