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84" r:id="rId10"/>
    <p:sldId id="264" r:id="rId11"/>
    <p:sldId id="265" r:id="rId12"/>
    <p:sldId id="266" r:id="rId13"/>
    <p:sldId id="267" r:id="rId14"/>
    <p:sldId id="268" r:id="rId15"/>
    <p:sldId id="269" r:id="rId16"/>
    <p:sldId id="270" r:id="rId17"/>
    <p:sldId id="271" r:id="rId18"/>
    <p:sldId id="272" r:id="rId19"/>
    <p:sldId id="273" r:id="rId20"/>
    <p:sldId id="274" r:id="rId21"/>
    <p:sldId id="278" r:id="rId22"/>
    <p:sldId id="275" r:id="rId23"/>
    <p:sldId id="276" r:id="rId24"/>
    <p:sldId id="279" r:id="rId25"/>
    <p:sldId id="277" r:id="rId26"/>
    <p:sldId id="280" r:id="rId27"/>
    <p:sldId id="281" r:id="rId28"/>
    <p:sldId id="282" r:id="rId29"/>
    <p:sldId id="283" r:id="rId30"/>
    <p:sldId id="285" r:id="rId31"/>
    <p:sldId id="286" r:id="rId32"/>
    <p:sldId id="287" r:id="rId33"/>
    <p:sldId id="288" r:id="rId34"/>
    <p:sldId id="289" r:id="rId35"/>
    <p:sldId id="290" r:id="rId36"/>
    <p:sldId id="29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53" autoAdjust="0"/>
    <p:restoredTop sz="94660"/>
  </p:normalViewPr>
  <p:slideViewPr>
    <p:cSldViewPr snapToGrid="0">
      <p:cViewPr varScale="1">
        <p:scale>
          <a:sx n="72" d="100"/>
          <a:sy n="72" d="100"/>
        </p:scale>
        <p:origin x="450"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_rels/data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DDA913-7A2C-462F-9384-E2015DA850CA}"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C4B209E2-AA4A-4EBB-9EA9-23CC57E36DCA}">
      <dgm:prSet/>
      <dgm:spPr/>
      <dgm:t>
        <a:bodyPr/>
        <a:lstStyle/>
        <a:p>
          <a:r>
            <a:rPr lang="en-US"/>
            <a:t>Welcome to week 8 lecture</a:t>
          </a:r>
        </a:p>
      </dgm:t>
    </dgm:pt>
    <dgm:pt modelId="{D4D0AF7B-96A1-4EAC-86E1-94B0498833A5}" type="parTrans" cxnId="{842FD475-5E8B-4E0E-80A1-5521FFBCEAA4}">
      <dgm:prSet/>
      <dgm:spPr/>
      <dgm:t>
        <a:bodyPr/>
        <a:lstStyle/>
        <a:p>
          <a:endParaRPr lang="en-US"/>
        </a:p>
      </dgm:t>
    </dgm:pt>
    <dgm:pt modelId="{4EAD1F49-6E9D-431E-8ADE-8E5501694082}" type="sibTrans" cxnId="{842FD475-5E8B-4E0E-80A1-5521FFBCEAA4}">
      <dgm:prSet/>
      <dgm:spPr/>
      <dgm:t>
        <a:bodyPr/>
        <a:lstStyle/>
        <a:p>
          <a:endParaRPr lang="en-US"/>
        </a:p>
      </dgm:t>
    </dgm:pt>
    <dgm:pt modelId="{55AD935E-3D3E-411B-9852-F1BED2AA1D35}">
      <dgm:prSet/>
      <dgm:spPr/>
      <dgm:t>
        <a:bodyPr/>
        <a:lstStyle/>
        <a:p>
          <a:r>
            <a:rPr lang="en-US"/>
            <a:t>It is my joy to have you in this class</a:t>
          </a:r>
        </a:p>
      </dgm:t>
    </dgm:pt>
    <dgm:pt modelId="{A219970E-C329-4065-B541-E6BF8E698E3F}" type="parTrans" cxnId="{9BFCBE05-0312-4EB1-88CB-C60FD4A8E7CF}">
      <dgm:prSet/>
      <dgm:spPr/>
      <dgm:t>
        <a:bodyPr/>
        <a:lstStyle/>
        <a:p>
          <a:endParaRPr lang="en-US"/>
        </a:p>
      </dgm:t>
    </dgm:pt>
    <dgm:pt modelId="{B10E02A6-4903-480D-8CBE-5CBE8BF3F5A2}" type="sibTrans" cxnId="{9BFCBE05-0312-4EB1-88CB-C60FD4A8E7CF}">
      <dgm:prSet/>
      <dgm:spPr/>
      <dgm:t>
        <a:bodyPr/>
        <a:lstStyle/>
        <a:p>
          <a:endParaRPr lang="en-US"/>
        </a:p>
      </dgm:t>
    </dgm:pt>
    <dgm:pt modelId="{654C3B6E-6056-4A2D-9CCF-9DE45CE5A39F}">
      <dgm:prSet/>
      <dgm:spPr/>
      <dgm:t>
        <a:bodyPr/>
        <a:lstStyle/>
        <a:p>
          <a:r>
            <a:rPr lang="en-US"/>
            <a:t>We have now looked at two elements of marketing mix: product and price.</a:t>
          </a:r>
        </a:p>
      </dgm:t>
    </dgm:pt>
    <dgm:pt modelId="{3DFAABC1-C938-48FA-970D-D3B5A0DDA8B9}" type="parTrans" cxnId="{47A45E4A-BE82-469F-8645-85223F94A461}">
      <dgm:prSet/>
      <dgm:spPr/>
      <dgm:t>
        <a:bodyPr/>
        <a:lstStyle/>
        <a:p>
          <a:endParaRPr lang="en-US"/>
        </a:p>
      </dgm:t>
    </dgm:pt>
    <dgm:pt modelId="{34E0CD55-8907-46A3-ACEB-10A0F79CF027}" type="sibTrans" cxnId="{47A45E4A-BE82-469F-8645-85223F94A461}">
      <dgm:prSet/>
      <dgm:spPr/>
      <dgm:t>
        <a:bodyPr/>
        <a:lstStyle/>
        <a:p>
          <a:endParaRPr lang="en-US"/>
        </a:p>
      </dgm:t>
    </dgm:pt>
    <dgm:pt modelId="{0CE2665E-C461-4197-89D8-F5606917B07A}">
      <dgm:prSet/>
      <dgm:spPr/>
      <dgm:t>
        <a:bodyPr/>
        <a:lstStyle/>
        <a:p>
          <a:r>
            <a:rPr lang="en-US"/>
            <a:t>We now want to focus on the third P which is promotion or marketing communication mix. </a:t>
          </a:r>
        </a:p>
      </dgm:t>
    </dgm:pt>
    <dgm:pt modelId="{D448634D-D540-4BAF-930E-1128E0C594F6}" type="parTrans" cxnId="{0D70D63B-CFFC-4107-A982-774767720234}">
      <dgm:prSet/>
      <dgm:spPr/>
      <dgm:t>
        <a:bodyPr/>
        <a:lstStyle/>
        <a:p>
          <a:endParaRPr lang="en-US"/>
        </a:p>
      </dgm:t>
    </dgm:pt>
    <dgm:pt modelId="{5D37F14E-F9C9-45C1-8476-DDB503D43B93}" type="sibTrans" cxnId="{0D70D63B-CFFC-4107-A982-774767720234}">
      <dgm:prSet/>
      <dgm:spPr/>
      <dgm:t>
        <a:bodyPr/>
        <a:lstStyle/>
        <a:p>
          <a:endParaRPr lang="en-US"/>
        </a:p>
      </dgm:t>
    </dgm:pt>
    <dgm:pt modelId="{D4C56311-D2D3-4964-A5D7-3FFAEB938389}" type="pres">
      <dgm:prSet presAssocID="{43DDA913-7A2C-462F-9384-E2015DA850CA}" presName="vert0" presStyleCnt="0">
        <dgm:presLayoutVars>
          <dgm:dir/>
          <dgm:animOne val="branch"/>
          <dgm:animLvl val="lvl"/>
        </dgm:presLayoutVars>
      </dgm:prSet>
      <dgm:spPr/>
    </dgm:pt>
    <dgm:pt modelId="{DCC27127-7F31-41A4-969C-5051B08CB2BC}" type="pres">
      <dgm:prSet presAssocID="{C4B209E2-AA4A-4EBB-9EA9-23CC57E36DCA}" presName="thickLine" presStyleLbl="alignNode1" presStyleIdx="0" presStyleCnt="4"/>
      <dgm:spPr/>
    </dgm:pt>
    <dgm:pt modelId="{727DE703-650C-4FDA-95D2-2D6F8EE39F13}" type="pres">
      <dgm:prSet presAssocID="{C4B209E2-AA4A-4EBB-9EA9-23CC57E36DCA}" presName="horz1" presStyleCnt="0"/>
      <dgm:spPr/>
    </dgm:pt>
    <dgm:pt modelId="{91176E4D-B0FE-41AF-8239-85D12AEB5AA7}" type="pres">
      <dgm:prSet presAssocID="{C4B209E2-AA4A-4EBB-9EA9-23CC57E36DCA}" presName="tx1" presStyleLbl="revTx" presStyleIdx="0" presStyleCnt="4"/>
      <dgm:spPr/>
    </dgm:pt>
    <dgm:pt modelId="{DF8A9E8B-0293-4931-BB4C-B01E25606D2C}" type="pres">
      <dgm:prSet presAssocID="{C4B209E2-AA4A-4EBB-9EA9-23CC57E36DCA}" presName="vert1" presStyleCnt="0"/>
      <dgm:spPr/>
    </dgm:pt>
    <dgm:pt modelId="{C24C245C-0A5F-483A-B116-5187CB726520}" type="pres">
      <dgm:prSet presAssocID="{55AD935E-3D3E-411B-9852-F1BED2AA1D35}" presName="thickLine" presStyleLbl="alignNode1" presStyleIdx="1" presStyleCnt="4"/>
      <dgm:spPr/>
    </dgm:pt>
    <dgm:pt modelId="{47ED760B-FCE3-4928-A4E3-B68C04FC3BBD}" type="pres">
      <dgm:prSet presAssocID="{55AD935E-3D3E-411B-9852-F1BED2AA1D35}" presName="horz1" presStyleCnt="0"/>
      <dgm:spPr/>
    </dgm:pt>
    <dgm:pt modelId="{47B564F3-190E-440C-8394-AB107B3AE323}" type="pres">
      <dgm:prSet presAssocID="{55AD935E-3D3E-411B-9852-F1BED2AA1D35}" presName="tx1" presStyleLbl="revTx" presStyleIdx="1" presStyleCnt="4"/>
      <dgm:spPr/>
    </dgm:pt>
    <dgm:pt modelId="{717DF8EB-9963-4A84-97B3-79FA789E7571}" type="pres">
      <dgm:prSet presAssocID="{55AD935E-3D3E-411B-9852-F1BED2AA1D35}" presName="vert1" presStyleCnt="0"/>
      <dgm:spPr/>
    </dgm:pt>
    <dgm:pt modelId="{CBDBCC2E-DF5A-406C-8A37-069A9C6D1828}" type="pres">
      <dgm:prSet presAssocID="{654C3B6E-6056-4A2D-9CCF-9DE45CE5A39F}" presName="thickLine" presStyleLbl="alignNode1" presStyleIdx="2" presStyleCnt="4"/>
      <dgm:spPr/>
    </dgm:pt>
    <dgm:pt modelId="{145AF32A-060D-4EE3-81CA-4819AEA62E22}" type="pres">
      <dgm:prSet presAssocID="{654C3B6E-6056-4A2D-9CCF-9DE45CE5A39F}" presName="horz1" presStyleCnt="0"/>
      <dgm:spPr/>
    </dgm:pt>
    <dgm:pt modelId="{1BCEE88D-6367-4EE2-981B-C192DF539960}" type="pres">
      <dgm:prSet presAssocID="{654C3B6E-6056-4A2D-9CCF-9DE45CE5A39F}" presName="tx1" presStyleLbl="revTx" presStyleIdx="2" presStyleCnt="4"/>
      <dgm:spPr/>
    </dgm:pt>
    <dgm:pt modelId="{D13E05CE-DDA6-44C8-B6D5-76D2E559F826}" type="pres">
      <dgm:prSet presAssocID="{654C3B6E-6056-4A2D-9CCF-9DE45CE5A39F}" presName="vert1" presStyleCnt="0"/>
      <dgm:spPr/>
    </dgm:pt>
    <dgm:pt modelId="{AEDE0E08-6CDF-410C-8A4B-51C0F8EB61A3}" type="pres">
      <dgm:prSet presAssocID="{0CE2665E-C461-4197-89D8-F5606917B07A}" presName="thickLine" presStyleLbl="alignNode1" presStyleIdx="3" presStyleCnt="4"/>
      <dgm:spPr/>
    </dgm:pt>
    <dgm:pt modelId="{F511916A-05BE-4FE4-952B-D89613BDFEE9}" type="pres">
      <dgm:prSet presAssocID="{0CE2665E-C461-4197-89D8-F5606917B07A}" presName="horz1" presStyleCnt="0"/>
      <dgm:spPr/>
    </dgm:pt>
    <dgm:pt modelId="{EA3AE0CA-D8F2-4DD4-A2C3-10264A62610A}" type="pres">
      <dgm:prSet presAssocID="{0CE2665E-C461-4197-89D8-F5606917B07A}" presName="tx1" presStyleLbl="revTx" presStyleIdx="3" presStyleCnt="4"/>
      <dgm:spPr/>
    </dgm:pt>
    <dgm:pt modelId="{E6D760B6-4E67-4806-B132-73B647062905}" type="pres">
      <dgm:prSet presAssocID="{0CE2665E-C461-4197-89D8-F5606917B07A}" presName="vert1" presStyleCnt="0"/>
      <dgm:spPr/>
    </dgm:pt>
  </dgm:ptLst>
  <dgm:cxnLst>
    <dgm:cxn modelId="{9BFCBE05-0312-4EB1-88CB-C60FD4A8E7CF}" srcId="{43DDA913-7A2C-462F-9384-E2015DA850CA}" destId="{55AD935E-3D3E-411B-9852-F1BED2AA1D35}" srcOrd="1" destOrd="0" parTransId="{A219970E-C329-4065-B541-E6BF8E698E3F}" sibTransId="{B10E02A6-4903-480D-8CBE-5CBE8BF3F5A2}"/>
    <dgm:cxn modelId="{DEE74618-B84B-4774-88D4-2F3EEB703713}" type="presOf" srcId="{55AD935E-3D3E-411B-9852-F1BED2AA1D35}" destId="{47B564F3-190E-440C-8394-AB107B3AE323}" srcOrd="0" destOrd="0" presId="urn:microsoft.com/office/officeart/2008/layout/LinedList"/>
    <dgm:cxn modelId="{0D70D63B-CFFC-4107-A982-774767720234}" srcId="{43DDA913-7A2C-462F-9384-E2015DA850CA}" destId="{0CE2665E-C461-4197-89D8-F5606917B07A}" srcOrd="3" destOrd="0" parTransId="{D448634D-D540-4BAF-930E-1128E0C594F6}" sibTransId="{5D37F14E-F9C9-45C1-8476-DDB503D43B93}"/>
    <dgm:cxn modelId="{3415D548-D04B-43E6-B9A2-6600247C06E0}" type="presOf" srcId="{C4B209E2-AA4A-4EBB-9EA9-23CC57E36DCA}" destId="{91176E4D-B0FE-41AF-8239-85D12AEB5AA7}" srcOrd="0" destOrd="0" presId="urn:microsoft.com/office/officeart/2008/layout/LinedList"/>
    <dgm:cxn modelId="{47A45E4A-BE82-469F-8645-85223F94A461}" srcId="{43DDA913-7A2C-462F-9384-E2015DA850CA}" destId="{654C3B6E-6056-4A2D-9CCF-9DE45CE5A39F}" srcOrd="2" destOrd="0" parTransId="{3DFAABC1-C938-48FA-970D-D3B5A0DDA8B9}" sibTransId="{34E0CD55-8907-46A3-ACEB-10A0F79CF027}"/>
    <dgm:cxn modelId="{842FD475-5E8B-4E0E-80A1-5521FFBCEAA4}" srcId="{43DDA913-7A2C-462F-9384-E2015DA850CA}" destId="{C4B209E2-AA4A-4EBB-9EA9-23CC57E36DCA}" srcOrd="0" destOrd="0" parTransId="{D4D0AF7B-96A1-4EAC-86E1-94B0498833A5}" sibTransId="{4EAD1F49-6E9D-431E-8ADE-8E5501694082}"/>
    <dgm:cxn modelId="{A1606A8F-B6F1-4CE1-A9DA-249B7917E2A8}" type="presOf" srcId="{43DDA913-7A2C-462F-9384-E2015DA850CA}" destId="{D4C56311-D2D3-4964-A5D7-3FFAEB938389}" srcOrd="0" destOrd="0" presId="urn:microsoft.com/office/officeart/2008/layout/LinedList"/>
    <dgm:cxn modelId="{5301E1D3-7404-4D98-BB20-6BF56CF2B610}" type="presOf" srcId="{654C3B6E-6056-4A2D-9CCF-9DE45CE5A39F}" destId="{1BCEE88D-6367-4EE2-981B-C192DF539960}" srcOrd="0" destOrd="0" presId="urn:microsoft.com/office/officeart/2008/layout/LinedList"/>
    <dgm:cxn modelId="{D70903D4-D814-4CB3-BFE0-D56F8C5805C1}" type="presOf" srcId="{0CE2665E-C461-4197-89D8-F5606917B07A}" destId="{EA3AE0CA-D8F2-4DD4-A2C3-10264A62610A}" srcOrd="0" destOrd="0" presId="urn:microsoft.com/office/officeart/2008/layout/LinedList"/>
    <dgm:cxn modelId="{84813FF9-6A90-4C13-8D30-5673D355E593}" type="presParOf" srcId="{D4C56311-D2D3-4964-A5D7-3FFAEB938389}" destId="{DCC27127-7F31-41A4-969C-5051B08CB2BC}" srcOrd="0" destOrd="0" presId="urn:microsoft.com/office/officeart/2008/layout/LinedList"/>
    <dgm:cxn modelId="{8B36090F-9698-42CA-804F-ED56B60A0E02}" type="presParOf" srcId="{D4C56311-D2D3-4964-A5D7-3FFAEB938389}" destId="{727DE703-650C-4FDA-95D2-2D6F8EE39F13}" srcOrd="1" destOrd="0" presId="urn:microsoft.com/office/officeart/2008/layout/LinedList"/>
    <dgm:cxn modelId="{BFC7FBD3-9C57-4FA4-8366-039BC6AF8BCB}" type="presParOf" srcId="{727DE703-650C-4FDA-95D2-2D6F8EE39F13}" destId="{91176E4D-B0FE-41AF-8239-85D12AEB5AA7}" srcOrd="0" destOrd="0" presId="urn:microsoft.com/office/officeart/2008/layout/LinedList"/>
    <dgm:cxn modelId="{A4993C48-B7D6-424E-9B7F-C4307A3E6BBE}" type="presParOf" srcId="{727DE703-650C-4FDA-95D2-2D6F8EE39F13}" destId="{DF8A9E8B-0293-4931-BB4C-B01E25606D2C}" srcOrd="1" destOrd="0" presId="urn:microsoft.com/office/officeart/2008/layout/LinedList"/>
    <dgm:cxn modelId="{09C8504E-AB87-42CA-88B7-09543DB06DA8}" type="presParOf" srcId="{D4C56311-D2D3-4964-A5D7-3FFAEB938389}" destId="{C24C245C-0A5F-483A-B116-5187CB726520}" srcOrd="2" destOrd="0" presId="urn:microsoft.com/office/officeart/2008/layout/LinedList"/>
    <dgm:cxn modelId="{7E6550C7-D305-4EB4-9DCA-DFCB0D0CDD50}" type="presParOf" srcId="{D4C56311-D2D3-4964-A5D7-3FFAEB938389}" destId="{47ED760B-FCE3-4928-A4E3-B68C04FC3BBD}" srcOrd="3" destOrd="0" presId="urn:microsoft.com/office/officeart/2008/layout/LinedList"/>
    <dgm:cxn modelId="{B480852E-9A7C-40A4-A596-A59A2C9D05C4}" type="presParOf" srcId="{47ED760B-FCE3-4928-A4E3-B68C04FC3BBD}" destId="{47B564F3-190E-440C-8394-AB107B3AE323}" srcOrd="0" destOrd="0" presId="urn:microsoft.com/office/officeart/2008/layout/LinedList"/>
    <dgm:cxn modelId="{B0617655-89AD-4C5C-8821-DFACC919DCE3}" type="presParOf" srcId="{47ED760B-FCE3-4928-A4E3-B68C04FC3BBD}" destId="{717DF8EB-9963-4A84-97B3-79FA789E7571}" srcOrd="1" destOrd="0" presId="urn:microsoft.com/office/officeart/2008/layout/LinedList"/>
    <dgm:cxn modelId="{3C3DD6DE-CCEC-451C-9A99-FD997DDEB42D}" type="presParOf" srcId="{D4C56311-D2D3-4964-A5D7-3FFAEB938389}" destId="{CBDBCC2E-DF5A-406C-8A37-069A9C6D1828}" srcOrd="4" destOrd="0" presId="urn:microsoft.com/office/officeart/2008/layout/LinedList"/>
    <dgm:cxn modelId="{3C81A822-8BB7-4894-B83A-B1A4BD3F77DF}" type="presParOf" srcId="{D4C56311-D2D3-4964-A5D7-3FFAEB938389}" destId="{145AF32A-060D-4EE3-81CA-4819AEA62E22}" srcOrd="5" destOrd="0" presId="urn:microsoft.com/office/officeart/2008/layout/LinedList"/>
    <dgm:cxn modelId="{B07CE3C2-22D9-4834-A1E3-F027629F4B7F}" type="presParOf" srcId="{145AF32A-060D-4EE3-81CA-4819AEA62E22}" destId="{1BCEE88D-6367-4EE2-981B-C192DF539960}" srcOrd="0" destOrd="0" presId="urn:microsoft.com/office/officeart/2008/layout/LinedList"/>
    <dgm:cxn modelId="{098041C7-0F7B-4615-A346-943016FC846B}" type="presParOf" srcId="{145AF32A-060D-4EE3-81CA-4819AEA62E22}" destId="{D13E05CE-DDA6-44C8-B6D5-76D2E559F826}" srcOrd="1" destOrd="0" presId="urn:microsoft.com/office/officeart/2008/layout/LinedList"/>
    <dgm:cxn modelId="{E70B6065-3F6C-4342-B6A8-F0A00F4EEBE3}" type="presParOf" srcId="{D4C56311-D2D3-4964-A5D7-3FFAEB938389}" destId="{AEDE0E08-6CDF-410C-8A4B-51C0F8EB61A3}" srcOrd="6" destOrd="0" presId="urn:microsoft.com/office/officeart/2008/layout/LinedList"/>
    <dgm:cxn modelId="{422FCBED-21CD-48D7-8834-5A0CE0F28656}" type="presParOf" srcId="{D4C56311-D2D3-4964-A5D7-3FFAEB938389}" destId="{F511916A-05BE-4FE4-952B-D89613BDFEE9}" srcOrd="7" destOrd="0" presId="urn:microsoft.com/office/officeart/2008/layout/LinedList"/>
    <dgm:cxn modelId="{2646D33D-9B47-4C1F-BFA1-8A3FED3ECFF3}" type="presParOf" srcId="{F511916A-05BE-4FE4-952B-D89613BDFEE9}" destId="{EA3AE0CA-D8F2-4DD4-A2C3-10264A62610A}" srcOrd="0" destOrd="0" presId="urn:microsoft.com/office/officeart/2008/layout/LinedList"/>
    <dgm:cxn modelId="{66FC5E95-BCAF-4191-9C5C-098982C080CB}" type="presParOf" srcId="{F511916A-05BE-4FE4-952B-D89613BDFEE9}" destId="{E6D760B6-4E67-4806-B132-73B64706290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18B35E8-88E8-4F03-B27A-9C501DAF63D6}"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54BF03A6-05FB-49CA-AB26-6FC59D119A9C}">
      <dgm:prSet/>
      <dgm:spPr/>
      <dgm:t>
        <a:bodyPr/>
        <a:lstStyle/>
        <a:p>
          <a:r>
            <a:rPr lang="en-US"/>
            <a:t>Fill and McKee (2011) hold the view that Business-to-business marketing communications are concerned with the way in which an organization communicates with other organizations regarding its products, services and its own desired corporate identity and associated reputation.</a:t>
          </a:r>
        </a:p>
      </dgm:t>
    </dgm:pt>
    <dgm:pt modelId="{0F9B08B2-E4CB-4EDF-8E16-5BA3D61A1D15}" type="parTrans" cxnId="{AB95C298-6790-4ACE-9A39-EBDC15F81456}">
      <dgm:prSet/>
      <dgm:spPr/>
      <dgm:t>
        <a:bodyPr/>
        <a:lstStyle/>
        <a:p>
          <a:endParaRPr lang="en-US"/>
        </a:p>
      </dgm:t>
    </dgm:pt>
    <dgm:pt modelId="{0AEF3FD6-54DD-487C-93DB-7BC9E06BE123}" type="sibTrans" cxnId="{AB95C298-6790-4ACE-9A39-EBDC15F81456}">
      <dgm:prSet/>
      <dgm:spPr/>
      <dgm:t>
        <a:bodyPr/>
        <a:lstStyle/>
        <a:p>
          <a:endParaRPr lang="en-US"/>
        </a:p>
      </dgm:t>
    </dgm:pt>
    <dgm:pt modelId="{DE7F1C45-4150-46E7-AD3D-B6F148E70E69}">
      <dgm:prSet/>
      <dgm:spPr/>
      <dgm:t>
        <a:bodyPr/>
        <a:lstStyle/>
        <a:p>
          <a:r>
            <a:rPr lang="en-US"/>
            <a:t>Marketing communications is an audience-centered activity which attempts to encourage engagement between participants and provoke conversations.</a:t>
          </a:r>
        </a:p>
      </dgm:t>
    </dgm:pt>
    <dgm:pt modelId="{26F4662C-5495-4458-B723-2D66092D85C5}" type="parTrans" cxnId="{4AFC856F-90A0-46B1-9021-FA832C249695}">
      <dgm:prSet/>
      <dgm:spPr/>
      <dgm:t>
        <a:bodyPr/>
        <a:lstStyle/>
        <a:p>
          <a:endParaRPr lang="en-US"/>
        </a:p>
      </dgm:t>
    </dgm:pt>
    <dgm:pt modelId="{E1A1B792-9A4D-4C28-8FB3-35E0C14D42EA}" type="sibTrans" cxnId="{4AFC856F-90A0-46B1-9021-FA832C249695}">
      <dgm:prSet/>
      <dgm:spPr/>
      <dgm:t>
        <a:bodyPr/>
        <a:lstStyle/>
        <a:p>
          <a:endParaRPr lang="en-US"/>
        </a:p>
      </dgm:t>
    </dgm:pt>
    <dgm:pt modelId="{B6EE1892-EDC8-4F08-8B70-936F47AFC57A}" type="pres">
      <dgm:prSet presAssocID="{A18B35E8-88E8-4F03-B27A-9C501DAF63D6}" presName="vert0" presStyleCnt="0">
        <dgm:presLayoutVars>
          <dgm:dir/>
          <dgm:animOne val="branch"/>
          <dgm:animLvl val="lvl"/>
        </dgm:presLayoutVars>
      </dgm:prSet>
      <dgm:spPr/>
    </dgm:pt>
    <dgm:pt modelId="{A2452210-7A04-467C-B68A-678743D089F7}" type="pres">
      <dgm:prSet presAssocID="{54BF03A6-05FB-49CA-AB26-6FC59D119A9C}" presName="thickLine" presStyleLbl="alignNode1" presStyleIdx="0" presStyleCnt="2"/>
      <dgm:spPr/>
    </dgm:pt>
    <dgm:pt modelId="{F8EC8902-C237-4A30-BB78-AE047D5484C4}" type="pres">
      <dgm:prSet presAssocID="{54BF03A6-05FB-49CA-AB26-6FC59D119A9C}" presName="horz1" presStyleCnt="0"/>
      <dgm:spPr/>
    </dgm:pt>
    <dgm:pt modelId="{73795D86-EDD3-4FAA-BB65-9AB6E5E829A7}" type="pres">
      <dgm:prSet presAssocID="{54BF03A6-05FB-49CA-AB26-6FC59D119A9C}" presName="tx1" presStyleLbl="revTx" presStyleIdx="0" presStyleCnt="2"/>
      <dgm:spPr/>
    </dgm:pt>
    <dgm:pt modelId="{AC79EF1E-56B3-422F-AE22-BEE38A16FD76}" type="pres">
      <dgm:prSet presAssocID="{54BF03A6-05FB-49CA-AB26-6FC59D119A9C}" presName="vert1" presStyleCnt="0"/>
      <dgm:spPr/>
    </dgm:pt>
    <dgm:pt modelId="{6B116757-1863-47AA-82BC-683F4BDC6895}" type="pres">
      <dgm:prSet presAssocID="{DE7F1C45-4150-46E7-AD3D-B6F148E70E69}" presName="thickLine" presStyleLbl="alignNode1" presStyleIdx="1" presStyleCnt="2"/>
      <dgm:spPr/>
    </dgm:pt>
    <dgm:pt modelId="{6CD96AAE-3C8E-4377-B74B-FEB1747D19F4}" type="pres">
      <dgm:prSet presAssocID="{DE7F1C45-4150-46E7-AD3D-B6F148E70E69}" presName="horz1" presStyleCnt="0"/>
      <dgm:spPr/>
    </dgm:pt>
    <dgm:pt modelId="{5B74BB18-44D9-4D7C-9DA4-3678D083D88D}" type="pres">
      <dgm:prSet presAssocID="{DE7F1C45-4150-46E7-AD3D-B6F148E70E69}" presName="tx1" presStyleLbl="revTx" presStyleIdx="1" presStyleCnt="2"/>
      <dgm:spPr/>
    </dgm:pt>
    <dgm:pt modelId="{F1202E24-C305-491F-87EB-5719E1189485}" type="pres">
      <dgm:prSet presAssocID="{DE7F1C45-4150-46E7-AD3D-B6F148E70E69}" presName="vert1" presStyleCnt="0"/>
      <dgm:spPr/>
    </dgm:pt>
  </dgm:ptLst>
  <dgm:cxnLst>
    <dgm:cxn modelId="{4AFC856F-90A0-46B1-9021-FA832C249695}" srcId="{A18B35E8-88E8-4F03-B27A-9C501DAF63D6}" destId="{DE7F1C45-4150-46E7-AD3D-B6F148E70E69}" srcOrd="1" destOrd="0" parTransId="{26F4662C-5495-4458-B723-2D66092D85C5}" sibTransId="{E1A1B792-9A4D-4C28-8FB3-35E0C14D42EA}"/>
    <dgm:cxn modelId="{AB95C298-6790-4ACE-9A39-EBDC15F81456}" srcId="{A18B35E8-88E8-4F03-B27A-9C501DAF63D6}" destId="{54BF03A6-05FB-49CA-AB26-6FC59D119A9C}" srcOrd="0" destOrd="0" parTransId="{0F9B08B2-E4CB-4EDF-8E16-5BA3D61A1D15}" sibTransId="{0AEF3FD6-54DD-487C-93DB-7BC9E06BE123}"/>
    <dgm:cxn modelId="{C73174CA-85CB-47BF-A5C1-B0703138EDFD}" type="presOf" srcId="{DE7F1C45-4150-46E7-AD3D-B6F148E70E69}" destId="{5B74BB18-44D9-4D7C-9DA4-3678D083D88D}" srcOrd="0" destOrd="0" presId="urn:microsoft.com/office/officeart/2008/layout/LinedList"/>
    <dgm:cxn modelId="{9800A0DB-323C-4AF1-AFDB-39B274F937B0}" type="presOf" srcId="{54BF03A6-05FB-49CA-AB26-6FC59D119A9C}" destId="{73795D86-EDD3-4FAA-BB65-9AB6E5E829A7}" srcOrd="0" destOrd="0" presId="urn:microsoft.com/office/officeart/2008/layout/LinedList"/>
    <dgm:cxn modelId="{77EA71E9-99DF-4C91-9D84-E8700C37368D}" type="presOf" srcId="{A18B35E8-88E8-4F03-B27A-9C501DAF63D6}" destId="{B6EE1892-EDC8-4F08-8B70-936F47AFC57A}" srcOrd="0" destOrd="0" presId="urn:microsoft.com/office/officeart/2008/layout/LinedList"/>
    <dgm:cxn modelId="{8ADCE31B-A94E-4F83-8BC9-E38FCD7D01D8}" type="presParOf" srcId="{B6EE1892-EDC8-4F08-8B70-936F47AFC57A}" destId="{A2452210-7A04-467C-B68A-678743D089F7}" srcOrd="0" destOrd="0" presId="urn:microsoft.com/office/officeart/2008/layout/LinedList"/>
    <dgm:cxn modelId="{A99A2B79-38B3-4DE6-8243-81402BFE1477}" type="presParOf" srcId="{B6EE1892-EDC8-4F08-8B70-936F47AFC57A}" destId="{F8EC8902-C237-4A30-BB78-AE047D5484C4}" srcOrd="1" destOrd="0" presId="urn:microsoft.com/office/officeart/2008/layout/LinedList"/>
    <dgm:cxn modelId="{DF8898EC-799D-4D40-B5DD-C72131583856}" type="presParOf" srcId="{F8EC8902-C237-4A30-BB78-AE047D5484C4}" destId="{73795D86-EDD3-4FAA-BB65-9AB6E5E829A7}" srcOrd="0" destOrd="0" presId="urn:microsoft.com/office/officeart/2008/layout/LinedList"/>
    <dgm:cxn modelId="{8473ED71-3710-4EBC-91E2-ACF9A1AD3B67}" type="presParOf" srcId="{F8EC8902-C237-4A30-BB78-AE047D5484C4}" destId="{AC79EF1E-56B3-422F-AE22-BEE38A16FD76}" srcOrd="1" destOrd="0" presId="urn:microsoft.com/office/officeart/2008/layout/LinedList"/>
    <dgm:cxn modelId="{38531765-908B-49D6-AFC3-2E46699BF3CA}" type="presParOf" srcId="{B6EE1892-EDC8-4F08-8B70-936F47AFC57A}" destId="{6B116757-1863-47AA-82BC-683F4BDC6895}" srcOrd="2" destOrd="0" presId="urn:microsoft.com/office/officeart/2008/layout/LinedList"/>
    <dgm:cxn modelId="{7055EC94-171B-4EDE-8E0C-637EF3C92177}" type="presParOf" srcId="{B6EE1892-EDC8-4F08-8B70-936F47AFC57A}" destId="{6CD96AAE-3C8E-4377-B74B-FEB1747D19F4}" srcOrd="3" destOrd="0" presId="urn:microsoft.com/office/officeart/2008/layout/LinedList"/>
    <dgm:cxn modelId="{18A21C07-64A7-4E21-9E84-B7942385B9D6}" type="presParOf" srcId="{6CD96AAE-3C8E-4377-B74B-FEB1747D19F4}" destId="{5B74BB18-44D9-4D7C-9DA4-3678D083D88D}" srcOrd="0" destOrd="0" presId="urn:microsoft.com/office/officeart/2008/layout/LinedList"/>
    <dgm:cxn modelId="{8849A9FF-B903-46AB-9CED-D077CDA1FDCC}" type="presParOf" srcId="{6CD96AAE-3C8E-4377-B74B-FEB1747D19F4}" destId="{F1202E24-C305-491F-87EB-5719E118948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2FB12A6-4264-4711-9987-4A69452252F1}"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87B00F37-6574-4248-AAFC-BBB58ECAE6EB}">
      <dgm:prSet/>
      <dgm:spPr/>
      <dgm:t>
        <a:bodyPr/>
        <a:lstStyle/>
        <a:p>
          <a:r>
            <a:rPr lang="en-US" b="1"/>
            <a:t>Differentiate: </a:t>
          </a:r>
          <a:r>
            <a:rPr lang="en-US"/>
            <a:t>marketing communications can differentiate products, services, and organizations, particularly in markets where there is little to separate competing offerings. </a:t>
          </a:r>
        </a:p>
      </dgm:t>
    </dgm:pt>
    <dgm:pt modelId="{BB8C1859-D637-499D-9E6F-6477A9D286F6}" type="parTrans" cxnId="{F12C2D56-EE61-4365-A11F-5A03F7DE1BBF}">
      <dgm:prSet/>
      <dgm:spPr/>
      <dgm:t>
        <a:bodyPr/>
        <a:lstStyle/>
        <a:p>
          <a:endParaRPr lang="en-US"/>
        </a:p>
      </dgm:t>
    </dgm:pt>
    <dgm:pt modelId="{ABC5CF8C-1D7E-47CE-A70D-640F019F58F3}" type="sibTrans" cxnId="{F12C2D56-EE61-4365-A11F-5A03F7DE1BBF}">
      <dgm:prSet/>
      <dgm:spPr/>
      <dgm:t>
        <a:bodyPr/>
        <a:lstStyle/>
        <a:p>
          <a:endParaRPr lang="en-US"/>
        </a:p>
      </dgm:t>
    </dgm:pt>
    <dgm:pt modelId="{1EB7418C-5E95-47FD-816E-31432CFB7868}">
      <dgm:prSet/>
      <dgm:spPr/>
      <dgm:t>
        <a:bodyPr/>
        <a:lstStyle/>
        <a:p>
          <a:r>
            <a:rPr lang="en-US" b="1"/>
            <a:t>Reinforce: </a:t>
          </a:r>
          <a:r>
            <a:rPr lang="en-US"/>
            <a:t>Communications can also reinforce perceptions and images associated with organizations and their products. </a:t>
          </a:r>
        </a:p>
      </dgm:t>
    </dgm:pt>
    <dgm:pt modelId="{2648153A-185C-4022-A57C-31EC4A396869}" type="parTrans" cxnId="{B7B0D14E-CF8B-4212-A342-2C0D996165BD}">
      <dgm:prSet/>
      <dgm:spPr/>
      <dgm:t>
        <a:bodyPr/>
        <a:lstStyle/>
        <a:p>
          <a:endParaRPr lang="en-US"/>
        </a:p>
      </dgm:t>
    </dgm:pt>
    <dgm:pt modelId="{03F87F50-386F-499E-A256-8EE270B3BA5A}" type="sibTrans" cxnId="{B7B0D14E-CF8B-4212-A342-2C0D996165BD}">
      <dgm:prSet/>
      <dgm:spPr/>
      <dgm:t>
        <a:bodyPr/>
        <a:lstStyle/>
        <a:p>
          <a:endParaRPr lang="en-US"/>
        </a:p>
      </dgm:t>
    </dgm:pt>
    <dgm:pt modelId="{A6ABAFF9-C1C7-4DB2-A104-19495BBA8E0B}">
      <dgm:prSet/>
      <dgm:spPr/>
      <dgm:t>
        <a:bodyPr/>
        <a:lstStyle/>
        <a:p>
          <a:r>
            <a:rPr lang="en-US"/>
            <a:t>This is done by constantly reminding them of the existence of the brand and its benefits through various methods of communication, </a:t>
          </a:r>
        </a:p>
      </dgm:t>
    </dgm:pt>
    <dgm:pt modelId="{B022C74B-A549-4E17-BC37-9F9D5815D1B6}" type="parTrans" cxnId="{5FE2D2A9-0E7C-4948-96E2-B1AF9CA6123D}">
      <dgm:prSet/>
      <dgm:spPr/>
      <dgm:t>
        <a:bodyPr/>
        <a:lstStyle/>
        <a:p>
          <a:endParaRPr lang="en-US"/>
        </a:p>
      </dgm:t>
    </dgm:pt>
    <dgm:pt modelId="{4C92A329-71CE-4CB0-8450-96A8B7F439A4}" type="sibTrans" cxnId="{5FE2D2A9-0E7C-4948-96E2-B1AF9CA6123D}">
      <dgm:prSet/>
      <dgm:spPr/>
      <dgm:t>
        <a:bodyPr/>
        <a:lstStyle/>
        <a:p>
          <a:endParaRPr lang="en-US"/>
        </a:p>
      </dgm:t>
    </dgm:pt>
    <dgm:pt modelId="{70D8359C-DE7E-4887-BF71-AA6A2CD94286}" type="pres">
      <dgm:prSet presAssocID="{72FB12A6-4264-4711-9987-4A69452252F1}" presName="vert0" presStyleCnt="0">
        <dgm:presLayoutVars>
          <dgm:dir/>
          <dgm:animOne val="branch"/>
          <dgm:animLvl val="lvl"/>
        </dgm:presLayoutVars>
      </dgm:prSet>
      <dgm:spPr/>
    </dgm:pt>
    <dgm:pt modelId="{833B6165-5335-445A-9DA4-22F1F0D06D38}" type="pres">
      <dgm:prSet presAssocID="{87B00F37-6574-4248-AAFC-BBB58ECAE6EB}" presName="thickLine" presStyleLbl="alignNode1" presStyleIdx="0" presStyleCnt="3"/>
      <dgm:spPr/>
    </dgm:pt>
    <dgm:pt modelId="{A3F0F108-9A78-43EC-9715-F20EA60790C3}" type="pres">
      <dgm:prSet presAssocID="{87B00F37-6574-4248-AAFC-BBB58ECAE6EB}" presName="horz1" presStyleCnt="0"/>
      <dgm:spPr/>
    </dgm:pt>
    <dgm:pt modelId="{D781DC26-51DD-4E7B-955D-74CF119DECFE}" type="pres">
      <dgm:prSet presAssocID="{87B00F37-6574-4248-AAFC-BBB58ECAE6EB}" presName="tx1" presStyleLbl="revTx" presStyleIdx="0" presStyleCnt="3"/>
      <dgm:spPr/>
    </dgm:pt>
    <dgm:pt modelId="{110F3F72-BB16-424D-9D6D-CDE0DFA12CDA}" type="pres">
      <dgm:prSet presAssocID="{87B00F37-6574-4248-AAFC-BBB58ECAE6EB}" presName="vert1" presStyleCnt="0"/>
      <dgm:spPr/>
    </dgm:pt>
    <dgm:pt modelId="{108EF05C-E602-4177-9359-7147A90C5F3D}" type="pres">
      <dgm:prSet presAssocID="{1EB7418C-5E95-47FD-816E-31432CFB7868}" presName="thickLine" presStyleLbl="alignNode1" presStyleIdx="1" presStyleCnt="3"/>
      <dgm:spPr/>
    </dgm:pt>
    <dgm:pt modelId="{1966C079-C486-49C3-8AD3-843AE3391DA3}" type="pres">
      <dgm:prSet presAssocID="{1EB7418C-5E95-47FD-816E-31432CFB7868}" presName="horz1" presStyleCnt="0"/>
      <dgm:spPr/>
    </dgm:pt>
    <dgm:pt modelId="{778E80DA-7CD0-4E51-BB0D-EA817A38432A}" type="pres">
      <dgm:prSet presAssocID="{1EB7418C-5E95-47FD-816E-31432CFB7868}" presName="tx1" presStyleLbl="revTx" presStyleIdx="1" presStyleCnt="3"/>
      <dgm:spPr/>
    </dgm:pt>
    <dgm:pt modelId="{C6464FEC-365A-4F22-B768-FE21BF697E39}" type="pres">
      <dgm:prSet presAssocID="{1EB7418C-5E95-47FD-816E-31432CFB7868}" presName="vert1" presStyleCnt="0"/>
      <dgm:spPr/>
    </dgm:pt>
    <dgm:pt modelId="{E82B64C6-F598-426D-B9D8-48D61AFE2C72}" type="pres">
      <dgm:prSet presAssocID="{A6ABAFF9-C1C7-4DB2-A104-19495BBA8E0B}" presName="thickLine" presStyleLbl="alignNode1" presStyleIdx="2" presStyleCnt="3"/>
      <dgm:spPr/>
    </dgm:pt>
    <dgm:pt modelId="{9EAC7EFF-B539-4EED-B12A-07A1652EE796}" type="pres">
      <dgm:prSet presAssocID="{A6ABAFF9-C1C7-4DB2-A104-19495BBA8E0B}" presName="horz1" presStyleCnt="0"/>
      <dgm:spPr/>
    </dgm:pt>
    <dgm:pt modelId="{4BFC1901-7746-40A8-B744-1B8733EF34BA}" type="pres">
      <dgm:prSet presAssocID="{A6ABAFF9-C1C7-4DB2-A104-19495BBA8E0B}" presName="tx1" presStyleLbl="revTx" presStyleIdx="2" presStyleCnt="3"/>
      <dgm:spPr/>
    </dgm:pt>
    <dgm:pt modelId="{66C749DE-A858-4899-809A-BCA76A4E074B}" type="pres">
      <dgm:prSet presAssocID="{A6ABAFF9-C1C7-4DB2-A104-19495BBA8E0B}" presName="vert1" presStyleCnt="0"/>
      <dgm:spPr/>
    </dgm:pt>
  </dgm:ptLst>
  <dgm:cxnLst>
    <dgm:cxn modelId="{3640D614-3D26-4732-B4A4-01D8AD5106E0}" type="presOf" srcId="{87B00F37-6574-4248-AAFC-BBB58ECAE6EB}" destId="{D781DC26-51DD-4E7B-955D-74CF119DECFE}" srcOrd="0" destOrd="0" presId="urn:microsoft.com/office/officeart/2008/layout/LinedList"/>
    <dgm:cxn modelId="{2A29D05C-9643-4A9E-861F-FE8B901900C4}" type="presOf" srcId="{1EB7418C-5E95-47FD-816E-31432CFB7868}" destId="{778E80DA-7CD0-4E51-BB0D-EA817A38432A}" srcOrd="0" destOrd="0" presId="urn:microsoft.com/office/officeart/2008/layout/LinedList"/>
    <dgm:cxn modelId="{B7B0D14E-CF8B-4212-A342-2C0D996165BD}" srcId="{72FB12A6-4264-4711-9987-4A69452252F1}" destId="{1EB7418C-5E95-47FD-816E-31432CFB7868}" srcOrd="1" destOrd="0" parTransId="{2648153A-185C-4022-A57C-31EC4A396869}" sibTransId="{03F87F50-386F-499E-A256-8EE270B3BA5A}"/>
    <dgm:cxn modelId="{F12C2D56-EE61-4365-A11F-5A03F7DE1BBF}" srcId="{72FB12A6-4264-4711-9987-4A69452252F1}" destId="{87B00F37-6574-4248-AAFC-BBB58ECAE6EB}" srcOrd="0" destOrd="0" parTransId="{BB8C1859-D637-499D-9E6F-6477A9D286F6}" sibTransId="{ABC5CF8C-1D7E-47CE-A70D-640F019F58F3}"/>
    <dgm:cxn modelId="{7032A883-0922-4CA0-9A05-299404D8E63A}" type="presOf" srcId="{72FB12A6-4264-4711-9987-4A69452252F1}" destId="{70D8359C-DE7E-4887-BF71-AA6A2CD94286}" srcOrd="0" destOrd="0" presId="urn:microsoft.com/office/officeart/2008/layout/LinedList"/>
    <dgm:cxn modelId="{F538A886-0D67-4D83-969F-724A3406A991}" type="presOf" srcId="{A6ABAFF9-C1C7-4DB2-A104-19495BBA8E0B}" destId="{4BFC1901-7746-40A8-B744-1B8733EF34BA}" srcOrd="0" destOrd="0" presId="urn:microsoft.com/office/officeart/2008/layout/LinedList"/>
    <dgm:cxn modelId="{5FE2D2A9-0E7C-4948-96E2-B1AF9CA6123D}" srcId="{72FB12A6-4264-4711-9987-4A69452252F1}" destId="{A6ABAFF9-C1C7-4DB2-A104-19495BBA8E0B}" srcOrd="2" destOrd="0" parTransId="{B022C74B-A549-4E17-BC37-9F9D5815D1B6}" sibTransId="{4C92A329-71CE-4CB0-8450-96A8B7F439A4}"/>
    <dgm:cxn modelId="{8EA9E380-0477-42F1-BC37-C4B8E6ED809E}" type="presParOf" srcId="{70D8359C-DE7E-4887-BF71-AA6A2CD94286}" destId="{833B6165-5335-445A-9DA4-22F1F0D06D38}" srcOrd="0" destOrd="0" presId="urn:microsoft.com/office/officeart/2008/layout/LinedList"/>
    <dgm:cxn modelId="{53A0AA45-95ED-469D-9B10-650E4C89670E}" type="presParOf" srcId="{70D8359C-DE7E-4887-BF71-AA6A2CD94286}" destId="{A3F0F108-9A78-43EC-9715-F20EA60790C3}" srcOrd="1" destOrd="0" presId="urn:microsoft.com/office/officeart/2008/layout/LinedList"/>
    <dgm:cxn modelId="{E92C3515-2A9B-4E16-97BF-92E930CAE861}" type="presParOf" srcId="{A3F0F108-9A78-43EC-9715-F20EA60790C3}" destId="{D781DC26-51DD-4E7B-955D-74CF119DECFE}" srcOrd="0" destOrd="0" presId="urn:microsoft.com/office/officeart/2008/layout/LinedList"/>
    <dgm:cxn modelId="{2D3F2E99-7C7C-4F22-95FC-7076E45867CE}" type="presParOf" srcId="{A3F0F108-9A78-43EC-9715-F20EA60790C3}" destId="{110F3F72-BB16-424D-9D6D-CDE0DFA12CDA}" srcOrd="1" destOrd="0" presId="urn:microsoft.com/office/officeart/2008/layout/LinedList"/>
    <dgm:cxn modelId="{23F455DA-6846-4628-8AE0-A86960EE801E}" type="presParOf" srcId="{70D8359C-DE7E-4887-BF71-AA6A2CD94286}" destId="{108EF05C-E602-4177-9359-7147A90C5F3D}" srcOrd="2" destOrd="0" presId="urn:microsoft.com/office/officeart/2008/layout/LinedList"/>
    <dgm:cxn modelId="{1BADEC0C-56B1-4C85-9CB2-11CAF96F7CA2}" type="presParOf" srcId="{70D8359C-DE7E-4887-BF71-AA6A2CD94286}" destId="{1966C079-C486-49C3-8AD3-843AE3391DA3}" srcOrd="3" destOrd="0" presId="urn:microsoft.com/office/officeart/2008/layout/LinedList"/>
    <dgm:cxn modelId="{A4AFE3A7-2857-49B5-B794-1E3EFCA1B4DC}" type="presParOf" srcId="{1966C079-C486-49C3-8AD3-843AE3391DA3}" destId="{778E80DA-7CD0-4E51-BB0D-EA817A38432A}" srcOrd="0" destOrd="0" presId="urn:microsoft.com/office/officeart/2008/layout/LinedList"/>
    <dgm:cxn modelId="{D2151F90-214A-478B-B64D-2C0CBFAFA62C}" type="presParOf" srcId="{1966C079-C486-49C3-8AD3-843AE3391DA3}" destId="{C6464FEC-365A-4F22-B768-FE21BF697E39}" srcOrd="1" destOrd="0" presId="urn:microsoft.com/office/officeart/2008/layout/LinedList"/>
    <dgm:cxn modelId="{3E1E246B-407F-4DFC-9B4D-51D36171EFF0}" type="presParOf" srcId="{70D8359C-DE7E-4887-BF71-AA6A2CD94286}" destId="{E82B64C6-F598-426D-B9D8-48D61AFE2C72}" srcOrd="4" destOrd="0" presId="urn:microsoft.com/office/officeart/2008/layout/LinedList"/>
    <dgm:cxn modelId="{A965FD34-2772-41FD-9365-09B06D4D083B}" type="presParOf" srcId="{70D8359C-DE7E-4887-BF71-AA6A2CD94286}" destId="{9EAC7EFF-B539-4EED-B12A-07A1652EE796}" srcOrd="5" destOrd="0" presId="urn:microsoft.com/office/officeart/2008/layout/LinedList"/>
    <dgm:cxn modelId="{A344FD58-A014-449A-9CEC-E5824EE6DFE4}" type="presParOf" srcId="{9EAC7EFF-B539-4EED-B12A-07A1652EE796}" destId="{4BFC1901-7746-40A8-B744-1B8733EF34BA}" srcOrd="0" destOrd="0" presId="urn:microsoft.com/office/officeart/2008/layout/LinedList"/>
    <dgm:cxn modelId="{A177B7CB-FDED-4E0B-A888-956182A01688}" type="presParOf" srcId="{9EAC7EFF-B539-4EED-B12A-07A1652EE796}" destId="{66C749DE-A858-4899-809A-BCA76A4E074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B14885-31EE-4132-BDE0-BEDB3D300D45}"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F9A71C20-9B6D-403C-B1DC-164D270DC1A0}">
      <dgm:prSet custT="1"/>
      <dgm:spPr/>
      <dgm:t>
        <a:bodyPr/>
        <a:lstStyle/>
        <a:p>
          <a:r>
            <a:rPr lang="en-US" sz="2800" b="1" dirty="0"/>
            <a:t>Inform: </a:t>
          </a:r>
          <a:r>
            <a:rPr lang="en-US" sz="2800" dirty="0"/>
            <a:t>this is particularly useful when new products or services have been developed. </a:t>
          </a:r>
        </a:p>
      </dgm:t>
    </dgm:pt>
    <dgm:pt modelId="{29D08D09-F448-4021-B386-B0A6BF1D50BA}" type="parTrans" cxnId="{F8F13349-51F8-4EBB-807A-42956B9377C6}">
      <dgm:prSet/>
      <dgm:spPr/>
      <dgm:t>
        <a:bodyPr/>
        <a:lstStyle/>
        <a:p>
          <a:endParaRPr lang="en-US"/>
        </a:p>
      </dgm:t>
    </dgm:pt>
    <dgm:pt modelId="{A646AE96-3D29-4B38-AA69-94E0ADDAAB48}" type="sibTrans" cxnId="{F8F13349-51F8-4EBB-807A-42956B9377C6}">
      <dgm:prSet/>
      <dgm:spPr/>
      <dgm:t>
        <a:bodyPr/>
        <a:lstStyle/>
        <a:p>
          <a:endParaRPr lang="en-US"/>
        </a:p>
      </dgm:t>
    </dgm:pt>
    <dgm:pt modelId="{61512EE3-764D-42BE-AF1D-17573F4C3CD9}">
      <dgm:prSet custT="1"/>
      <dgm:spPr/>
      <dgm:t>
        <a:bodyPr/>
        <a:lstStyle/>
        <a:p>
          <a:r>
            <a:rPr lang="en-US" sz="2800" dirty="0"/>
            <a:t>Promotion offers an opportunity for customer to learn about new features and usage of both old and new products. </a:t>
          </a:r>
        </a:p>
      </dgm:t>
    </dgm:pt>
    <dgm:pt modelId="{D168414D-F2D9-4BA6-B45E-174BE100F13F}" type="parTrans" cxnId="{C7918FB7-4B65-4C38-BEDC-52935982B75E}">
      <dgm:prSet/>
      <dgm:spPr/>
      <dgm:t>
        <a:bodyPr/>
        <a:lstStyle/>
        <a:p>
          <a:endParaRPr lang="en-US"/>
        </a:p>
      </dgm:t>
    </dgm:pt>
    <dgm:pt modelId="{99C17A7B-B92E-4639-BF3C-B6A9F13906F3}" type="sibTrans" cxnId="{C7918FB7-4B65-4C38-BEDC-52935982B75E}">
      <dgm:prSet/>
      <dgm:spPr/>
      <dgm:t>
        <a:bodyPr/>
        <a:lstStyle/>
        <a:p>
          <a:endParaRPr lang="en-US"/>
        </a:p>
      </dgm:t>
    </dgm:pt>
    <dgm:pt modelId="{AA35090B-EE6F-4FDB-BB34-4C3A7F4757A1}">
      <dgm:prSet custT="1"/>
      <dgm:spPr/>
      <dgm:t>
        <a:bodyPr/>
        <a:lstStyle/>
        <a:p>
          <a:r>
            <a:rPr lang="en-US" sz="2400" b="1" dirty="0"/>
            <a:t>Persuade: </a:t>
          </a:r>
          <a:r>
            <a:rPr lang="en-US" sz="2400" dirty="0"/>
            <a:t>communications may also attempt to persuade current and potential customers of the desirability of purchasing an organization’s offerings and thus lay down the foundation for an exchange relationship.</a:t>
          </a:r>
        </a:p>
      </dgm:t>
    </dgm:pt>
    <dgm:pt modelId="{AA4140A3-0EB3-49A4-8BF8-03F8A6A3F1DF}" type="parTrans" cxnId="{B85E104E-CA1D-4708-907C-022EAFD2F45B}">
      <dgm:prSet/>
      <dgm:spPr/>
      <dgm:t>
        <a:bodyPr/>
        <a:lstStyle/>
        <a:p>
          <a:endParaRPr lang="en-US"/>
        </a:p>
      </dgm:t>
    </dgm:pt>
    <dgm:pt modelId="{9546243C-F14F-4470-8213-25ABAE64B262}" type="sibTrans" cxnId="{B85E104E-CA1D-4708-907C-022EAFD2F45B}">
      <dgm:prSet/>
      <dgm:spPr/>
      <dgm:t>
        <a:bodyPr/>
        <a:lstStyle/>
        <a:p>
          <a:endParaRPr lang="en-US"/>
        </a:p>
      </dgm:t>
    </dgm:pt>
    <dgm:pt modelId="{3C302989-807D-467C-BEBB-51632C840025}" type="pres">
      <dgm:prSet presAssocID="{1DB14885-31EE-4132-BDE0-BEDB3D300D45}" presName="vert0" presStyleCnt="0">
        <dgm:presLayoutVars>
          <dgm:dir/>
          <dgm:animOne val="branch"/>
          <dgm:animLvl val="lvl"/>
        </dgm:presLayoutVars>
      </dgm:prSet>
      <dgm:spPr/>
    </dgm:pt>
    <dgm:pt modelId="{90ACCF40-19D1-4F16-AA09-B35E91D4DF43}" type="pres">
      <dgm:prSet presAssocID="{F9A71C20-9B6D-403C-B1DC-164D270DC1A0}" presName="thickLine" presStyleLbl="alignNode1" presStyleIdx="0" presStyleCnt="3"/>
      <dgm:spPr/>
    </dgm:pt>
    <dgm:pt modelId="{2C42BBF4-83CC-4D02-99FA-04FDD952CC24}" type="pres">
      <dgm:prSet presAssocID="{F9A71C20-9B6D-403C-B1DC-164D270DC1A0}" presName="horz1" presStyleCnt="0"/>
      <dgm:spPr/>
    </dgm:pt>
    <dgm:pt modelId="{8AA1C9AE-3CE6-446B-8977-7DD0F09A27FE}" type="pres">
      <dgm:prSet presAssocID="{F9A71C20-9B6D-403C-B1DC-164D270DC1A0}" presName="tx1" presStyleLbl="revTx" presStyleIdx="0" presStyleCnt="3"/>
      <dgm:spPr/>
    </dgm:pt>
    <dgm:pt modelId="{9699B0C3-8B72-43ED-851D-3DB78DC940E1}" type="pres">
      <dgm:prSet presAssocID="{F9A71C20-9B6D-403C-B1DC-164D270DC1A0}" presName="vert1" presStyleCnt="0"/>
      <dgm:spPr/>
    </dgm:pt>
    <dgm:pt modelId="{7731AF76-6038-40E1-BA7C-04B8C2F11C3D}" type="pres">
      <dgm:prSet presAssocID="{61512EE3-764D-42BE-AF1D-17573F4C3CD9}" presName="thickLine" presStyleLbl="alignNode1" presStyleIdx="1" presStyleCnt="3"/>
      <dgm:spPr/>
    </dgm:pt>
    <dgm:pt modelId="{D13D1DB5-4FB8-4C9B-9D1F-9920F2765A6A}" type="pres">
      <dgm:prSet presAssocID="{61512EE3-764D-42BE-AF1D-17573F4C3CD9}" presName="horz1" presStyleCnt="0"/>
      <dgm:spPr/>
    </dgm:pt>
    <dgm:pt modelId="{24E748C2-11DE-4B34-A3B1-E19AF5EB0AA3}" type="pres">
      <dgm:prSet presAssocID="{61512EE3-764D-42BE-AF1D-17573F4C3CD9}" presName="tx1" presStyleLbl="revTx" presStyleIdx="1" presStyleCnt="3"/>
      <dgm:spPr/>
    </dgm:pt>
    <dgm:pt modelId="{679A3F96-D42E-42B5-A724-8025709B6BB7}" type="pres">
      <dgm:prSet presAssocID="{61512EE3-764D-42BE-AF1D-17573F4C3CD9}" presName="vert1" presStyleCnt="0"/>
      <dgm:spPr/>
    </dgm:pt>
    <dgm:pt modelId="{FBB07A36-04F1-4247-AFB0-2A9917F76AED}" type="pres">
      <dgm:prSet presAssocID="{AA35090B-EE6F-4FDB-BB34-4C3A7F4757A1}" presName="thickLine" presStyleLbl="alignNode1" presStyleIdx="2" presStyleCnt="3"/>
      <dgm:spPr/>
    </dgm:pt>
    <dgm:pt modelId="{40A77850-3196-4010-AC5B-4E5DC40886C1}" type="pres">
      <dgm:prSet presAssocID="{AA35090B-EE6F-4FDB-BB34-4C3A7F4757A1}" presName="horz1" presStyleCnt="0"/>
      <dgm:spPr/>
    </dgm:pt>
    <dgm:pt modelId="{56466BE5-82AA-4FE9-8AFC-6F6F6D07759B}" type="pres">
      <dgm:prSet presAssocID="{AA35090B-EE6F-4FDB-BB34-4C3A7F4757A1}" presName="tx1" presStyleLbl="revTx" presStyleIdx="2" presStyleCnt="3"/>
      <dgm:spPr/>
    </dgm:pt>
    <dgm:pt modelId="{3B886067-7C52-4B64-B736-B977E98616C1}" type="pres">
      <dgm:prSet presAssocID="{AA35090B-EE6F-4FDB-BB34-4C3A7F4757A1}" presName="vert1" presStyleCnt="0"/>
      <dgm:spPr/>
    </dgm:pt>
  </dgm:ptLst>
  <dgm:cxnLst>
    <dgm:cxn modelId="{1E888901-0C26-47AC-809A-565D4E31ED8B}" type="presOf" srcId="{AA35090B-EE6F-4FDB-BB34-4C3A7F4757A1}" destId="{56466BE5-82AA-4FE9-8AFC-6F6F6D07759B}" srcOrd="0" destOrd="0" presId="urn:microsoft.com/office/officeart/2008/layout/LinedList"/>
    <dgm:cxn modelId="{F8F13349-51F8-4EBB-807A-42956B9377C6}" srcId="{1DB14885-31EE-4132-BDE0-BEDB3D300D45}" destId="{F9A71C20-9B6D-403C-B1DC-164D270DC1A0}" srcOrd="0" destOrd="0" parTransId="{29D08D09-F448-4021-B386-B0A6BF1D50BA}" sibTransId="{A646AE96-3D29-4B38-AA69-94E0ADDAAB48}"/>
    <dgm:cxn modelId="{B85E104E-CA1D-4708-907C-022EAFD2F45B}" srcId="{1DB14885-31EE-4132-BDE0-BEDB3D300D45}" destId="{AA35090B-EE6F-4FDB-BB34-4C3A7F4757A1}" srcOrd="2" destOrd="0" parTransId="{AA4140A3-0EB3-49A4-8BF8-03F8A6A3F1DF}" sibTransId="{9546243C-F14F-4470-8213-25ABAE64B262}"/>
    <dgm:cxn modelId="{C7918FB7-4B65-4C38-BEDC-52935982B75E}" srcId="{1DB14885-31EE-4132-BDE0-BEDB3D300D45}" destId="{61512EE3-764D-42BE-AF1D-17573F4C3CD9}" srcOrd="1" destOrd="0" parTransId="{D168414D-F2D9-4BA6-B45E-174BE100F13F}" sibTransId="{99C17A7B-B92E-4639-BF3C-B6A9F13906F3}"/>
    <dgm:cxn modelId="{2F0BB1CB-ED94-4C34-BBD3-D4E588A9B644}" type="presOf" srcId="{61512EE3-764D-42BE-AF1D-17573F4C3CD9}" destId="{24E748C2-11DE-4B34-A3B1-E19AF5EB0AA3}" srcOrd="0" destOrd="0" presId="urn:microsoft.com/office/officeart/2008/layout/LinedList"/>
    <dgm:cxn modelId="{F5E44FD5-0F2F-4C90-AA90-FF4207BF7708}" type="presOf" srcId="{1DB14885-31EE-4132-BDE0-BEDB3D300D45}" destId="{3C302989-807D-467C-BEBB-51632C840025}" srcOrd="0" destOrd="0" presId="urn:microsoft.com/office/officeart/2008/layout/LinedList"/>
    <dgm:cxn modelId="{282D82DD-DD31-4274-840D-1931981EB6D4}" type="presOf" srcId="{F9A71C20-9B6D-403C-B1DC-164D270DC1A0}" destId="{8AA1C9AE-3CE6-446B-8977-7DD0F09A27FE}" srcOrd="0" destOrd="0" presId="urn:microsoft.com/office/officeart/2008/layout/LinedList"/>
    <dgm:cxn modelId="{B0AA68AD-375A-4B77-8BAC-4D169E588E5D}" type="presParOf" srcId="{3C302989-807D-467C-BEBB-51632C840025}" destId="{90ACCF40-19D1-4F16-AA09-B35E91D4DF43}" srcOrd="0" destOrd="0" presId="urn:microsoft.com/office/officeart/2008/layout/LinedList"/>
    <dgm:cxn modelId="{F76C31B9-D635-498C-8418-5FB7FD0077D0}" type="presParOf" srcId="{3C302989-807D-467C-BEBB-51632C840025}" destId="{2C42BBF4-83CC-4D02-99FA-04FDD952CC24}" srcOrd="1" destOrd="0" presId="urn:microsoft.com/office/officeart/2008/layout/LinedList"/>
    <dgm:cxn modelId="{D0E89DEB-49AB-4C13-B030-4E32574A8743}" type="presParOf" srcId="{2C42BBF4-83CC-4D02-99FA-04FDD952CC24}" destId="{8AA1C9AE-3CE6-446B-8977-7DD0F09A27FE}" srcOrd="0" destOrd="0" presId="urn:microsoft.com/office/officeart/2008/layout/LinedList"/>
    <dgm:cxn modelId="{3C09D63C-AA18-434F-91B0-F4C4F9C36982}" type="presParOf" srcId="{2C42BBF4-83CC-4D02-99FA-04FDD952CC24}" destId="{9699B0C3-8B72-43ED-851D-3DB78DC940E1}" srcOrd="1" destOrd="0" presId="urn:microsoft.com/office/officeart/2008/layout/LinedList"/>
    <dgm:cxn modelId="{667AE818-8F7F-49F8-A384-1D12C0949F16}" type="presParOf" srcId="{3C302989-807D-467C-BEBB-51632C840025}" destId="{7731AF76-6038-40E1-BA7C-04B8C2F11C3D}" srcOrd="2" destOrd="0" presId="urn:microsoft.com/office/officeart/2008/layout/LinedList"/>
    <dgm:cxn modelId="{6925E56A-7F53-42A0-8706-1575B8B84291}" type="presParOf" srcId="{3C302989-807D-467C-BEBB-51632C840025}" destId="{D13D1DB5-4FB8-4C9B-9D1F-9920F2765A6A}" srcOrd="3" destOrd="0" presId="urn:microsoft.com/office/officeart/2008/layout/LinedList"/>
    <dgm:cxn modelId="{3EC325E6-1FA3-4011-8FC3-40F1FF032A34}" type="presParOf" srcId="{D13D1DB5-4FB8-4C9B-9D1F-9920F2765A6A}" destId="{24E748C2-11DE-4B34-A3B1-E19AF5EB0AA3}" srcOrd="0" destOrd="0" presId="urn:microsoft.com/office/officeart/2008/layout/LinedList"/>
    <dgm:cxn modelId="{62F4AC17-D7F3-4829-BD1D-5C1348518605}" type="presParOf" srcId="{D13D1DB5-4FB8-4C9B-9D1F-9920F2765A6A}" destId="{679A3F96-D42E-42B5-A724-8025709B6BB7}" srcOrd="1" destOrd="0" presId="urn:microsoft.com/office/officeart/2008/layout/LinedList"/>
    <dgm:cxn modelId="{7802AF27-213E-4A56-ACFC-EA72216AA3D5}" type="presParOf" srcId="{3C302989-807D-467C-BEBB-51632C840025}" destId="{FBB07A36-04F1-4247-AFB0-2A9917F76AED}" srcOrd="4" destOrd="0" presId="urn:microsoft.com/office/officeart/2008/layout/LinedList"/>
    <dgm:cxn modelId="{ACFED282-B0BE-4A0D-BB92-ACB524FD151D}" type="presParOf" srcId="{3C302989-807D-467C-BEBB-51632C840025}" destId="{40A77850-3196-4010-AC5B-4E5DC40886C1}" srcOrd="5" destOrd="0" presId="urn:microsoft.com/office/officeart/2008/layout/LinedList"/>
    <dgm:cxn modelId="{64034387-340A-431F-A657-68E49455BFEA}" type="presParOf" srcId="{40A77850-3196-4010-AC5B-4E5DC40886C1}" destId="{56466BE5-82AA-4FE9-8AFC-6F6F6D07759B}" srcOrd="0" destOrd="0" presId="urn:microsoft.com/office/officeart/2008/layout/LinedList"/>
    <dgm:cxn modelId="{ED7C2671-3436-49A3-8A30-2D9A874298C9}" type="presParOf" srcId="{40A77850-3196-4010-AC5B-4E5DC40886C1}" destId="{3B886067-7C52-4B64-B736-B977E98616C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187CEF-E607-499C-8A1D-B4794D277F39}" type="doc">
      <dgm:prSet loTypeId="urn:microsoft.com/office/officeart/2008/layout/LinedList" loCatId="list" qsTypeId="urn:microsoft.com/office/officeart/2005/8/quickstyle/simple1" qsCatId="simple" csTypeId="urn:microsoft.com/office/officeart/2005/8/colors/accent5_2" csCatId="accent5"/>
      <dgm:spPr/>
      <dgm:t>
        <a:bodyPr/>
        <a:lstStyle/>
        <a:p>
          <a:endParaRPr lang="en-US"/>
        </a:p>
      </dgm:t>
    </dgm:pt>
    <dgm:pt modelId="{DDD7F3E6-91F7-40CE-9983-1A7933781128}">
      <dgm:prSet/>
      <dgm:spPr/>
      <dgm:t>
        <a:bodyPr/>
        <a:lstStyle/>
        <a:p>
          <a:r>
            <a:rPr lang="en-US"/>
            <a:t>The Internet is a medium that allows for interactivity and is possibly the purest form of marketing communications dialogue outside personal selling. </a:t>
          </a:r>
        </a:p>
      </dgm:t>
    </dgm:pt>
    <dgm:pt modelId="{E466E703-3DA1-440C-8FFE-2C46D913DF5C}" type="parTrans" cxnId="{7EC2A223-D4D3-4C40-A1D9-A8544BC67294}">
      <dgm:prSet/>
      <dgm:spPr/>
      <dgm:t>
        <a:bodyPr/>
        <a:lstStyle/>
        <a:p>
          <a:endParaRPr lang="en-US"/>
        </a:p>
      </dgm:t>
    </dgm:pt>
    <dgm:pt modelId="{89A9A3C6-4719-4AD8-812E-6A61A0BF6C85}" type="sibTrans" cxnId="{7EC2A223-D4D3-4C40-A1D9-A8544BC67294}">
      <dgm:prSet/>
      <dgm:spPr/>
      <dgm:t>
        <a:bodyPr/>
        <a:lstStyle/>
        <a:p>
          <a:endParaRPr lang="en-US"/>
        </a:p>
      </dgm:t>
    </dgm:pt>
    <dgm:pt modelId="{C3E718B3-D90B-4F2E-9DAC-199E9875447C}">
      <dgm:prSet/>
      <dgm:spPr/>
      <dgm:t>
        <a:bodyPr/>
        <a:lstStyle/>
        <a:p>
          <a:r>
            <a:rPr lang="en-US" dirty="0"/>
            <a:t>It is a two-way communication very fast, allowing businesses and individuals to find information and enter exchange transactions in such a way that some traditional communication practices and exchanges are being reconfigured. </a:t>
          </a:r>
        </a:p>
      </dgm:t>
    </dgm:pt>
    <dgm:pt modelId="{6216FEDA-9F5E-400C-B526-2F8FC6954162}" type="parTrans" cxnId="{E212B563-3B20-4376-82DC-105E32C5A140}">
      <dgm:prSet/>
      <dgm:spPr/>
      <dgm:t>
        <a:bodyPr/>
        <a:lstStyle/>
        <a:p>
          <a:endParaRPr lang="en-US"/>
        </a:p>
      </dgm:t>
    </dgm:pt>
    <dgm:pt modelId="{9BFAF273-E1EC-4203-BB9A-9731DDBEFDFA}" type="sibTrans" cxnId="{E212B563-3B20-4376-82DC-105E32C5A140}">
      <dgm:prSet/>
      <dgm:spPr/>
      <dgm:t>
        <a:bodyPr/>
        <a:lstStyle/>
        <a:p>
          <a:endParaRPr lang="en-US"/>
        </a:p>
      </dgm:t>
    </dgm:pt>
    <dgm:pt modelId="{B830358E-1FD1-476B-A362-0E4733CBF93E}">
      <dgm:prSet/>
      <dgm:spPr/>
      <dgm:t>
        <a:bodyPr/>
        <a:lstStyle/>
        <a:p>
          <a:r>
            <a:rPr lang="en-US" dirty="0"/>
            <a:t>The digital media overcomes many of the challenges of traditional media and is the fastest growing. </a:t>
          </a:r>
        </a:p>
      </dgm:t>
    </dgm:pt>
    <dgm:pt modelId="{ED345491-484F-441B-B3DE-8AED92F51DA3}" type="parTrans" cxnId="{125FDA86-003B-4412-9D51-EFE9747CBCAA}">
      <dgm:prSet/>
      <dgm:spPr/>
      <dgm:t>
        <a:bodyPr/>
        <a:lstStyle/>
        <a:p>
          <a:endParaRPr lang="en-US"/>
        </a:p>
      </dgm:t>
    </dgm:pt>
    <dgm:pt modelId="{C68EB4F8-944A-4899-9734-FCD9AB276BA3}" type="sibTrans" cxnId="{125FDA86-003B-4412-9D51-EFE9747CBCAA}">
      <dgm:prSet/>
      <dgm:spPr/>
      <dgm:t>
        <a:bodyPr/>
        <a:lstStyle/>
        <a:p>
          <a:endParaRPr lang="en-US"/>
        </a:p>
      </dgm:t>
    </dgm:pt>
    <dgm:pt modelId="{5F36EA44-1D79-4962-AD92-4298BBE63520}" type="pres">
      <dgm:prSet presAssocID="{99187CEF-E607-499C-8A1D-B4794D277F39}" presName="vert0" presStyleCnt="0">
        <dgm:presLayoutVars>
          <dgm:dir/>
          <dgm:animOne val="branch"/>
          <dgm:animLvl val="lvl"/>
        </dgm:presLayoutVars>
      </dgm:prSet>
      <dgm:spPr/>
    </dgm:pt>
    <dgm:pt modelId="{D89138BD-5791-476F-8944-BF6BBE9C0F8B}" type="pres">
      <dgm:prSet presAssocID="{DDD7F3E6-91F7-40CE-9983-1A7933781128}" presName="thickLine" presStyleLbl="alignNode1" presStyleIdx="0" presStyleCnt="3"/>
      <dgm:spPr/>
    </dgm:pt>
    <dgm:pt modelId="{959B3426-5723-4DBA-86C9-D39FE566F67E}" type="pres">
      <dgm:prSet presAssocID="{DDD7F3E6-91F7-40CE-9983-1A7933781128}" presName="horz1" presStyleCnt="0"/>
      <dgm:spPr/>
    </dgm:pt>
    <dgm:pt modelId="{B2544236-C17F-4B24-9A96-89618EC6D796}" type="pres">
      <dgm:prSet presAssocID="{DDD7F3E6-91F7-40CE-9983-1A7933781128}" presName="tx1" presStyleLbl="revTx" presStyleIdx="0" presStyleCnt="3"/>
      <dgm:spPr/>
    </dgm:pt>
    <dgm:pt modelId="{AD5D2182-7559-4C75-AA7A-CF48361E15D1}" type="pres">
      <dgm:prSet presAssocID="{DDD7F3E6-91F7-40CE-9983-1A7933781128}" presName="vert1" presStyleCnt="0"/>
      <dgm:spPr/>
    </dgm:pt>
    <dgm:pt modelId="{6644B02F-528B-4272-A7A1-1DBA4A32FA82}" type="pres">
      <dgm:prSet presAssocID="{C3E718B3-D90B-4F2E-9DAC-199E9875447C}" presName="thickLine" presStyleLbl="alignNode1" presStyleIdx="1" presStyleCnt="3"/>
      <dgm:spPr/>
    </dgm:pt>
    <dgm:pt modelId="{73BCD7C2-1FF3-4D66-ADCD-67846FD6EE55}" type="pres">
      <dgm:prSet presAssocID="{C3E718B3-D90B-4F2E-9DAC-199E9875447C}" presName="horz1" presStyleCnt="0"/>
      <dgm:spPr/>
    </dgm:pt>
    <dgm:pt modelId="{43B878FD-39D3-4559-A5D0-62D5768342AB}" type="pres">
      <dgm:prSet presAssocID="{C3E718B3-D90B-4F2E-9DAC-199E9875447C}" presName="tx1" presStyleLbl="revTx" presStyleIdx="1" presStyleCnt="3"/>
      <dgm:spPr/>
    </dgm:pt>
    <dgm:pt modelId="{F0BB5A5C-9275-46A0-9093-C580E7DA4ADB}" type="pres">
      <dgm:prSet presAssocID="{C3E718B3-D90B-4F2E-9DAC-199E9875447C}" presName="vert1" presStyleCnt="0"/>
      <dgm:spPr/>
    </dgm:pt>
    <dgm:pt modelId="{4C0A574C-035C-4473-974E-3B8AF129CF00}" type="pres">
      <dgm:prSet presAssocID="{B830358E-1FD1-476B-A362-0E4733CBF93E}" presName="thickLine" presStyleLbl="alignNode1" presStyleIdx="2" presStyleCnt="3"/>
      <dgm:spPr/>
    </dgm:pt>
    <dgm:pt modelId="{FB84CEEF-6E4D-49F8-98A4-6EA4C33F5DB9}" type="pres">
      <dgm:prSet presAssocID="{B830358E-1FD1-476B-A362-0E4733CBF93E}" presName="horz1" presStyleCnt="0"/>
      <dgm:spPr/>
    </dgm:pt>
    <dgm:pt modelId="{CFF28379-DD7F-4F8B-B85C-6F4A5F1C33E8}" type="pres">
      <dgm:prSet presAssocID="{B830358E-1FD1-476B-A362-0E4733CBF93E}" presName="tx1" presStyleLbl="revTx" presStyleIdx="2" presStyleCnt="3"/>
      <dgm:spPr/>
    </dgm:pt>
    <dgm:pt modelId="{9B1B5646-4A77-4EA2-8446-FDACAF9EF1E7}" type="pres">
      <dgm:prSet presAssocID="{B830358E-1FD1-476B-A362-0E4733CBF93E}" presName="vert1" presStyleCnt="0"/>
      <dgm:spPr/>
    </dgm:pt>
  </dgm:ptLst>
  <dgm:cxnLst>
    <dgm:cxn modelId="{60C44515-9775-4B22-B9DB-47B693D0FB7E}" type="presOf" srcId="{B830358E-1FD1-476B-A362-0E4733CBF93E}" destId="{CFF28379-DD7F-4F8B-B85C-6F4A5F1C33E8}" srcOrd="0" destOrd="0" presId="urn:microsoft.com/office/officeart/2008/layout/LinedList"/>
    <dgm:cxn modelId="{7EC2A223-D4D3-4C40-A1D9-A8544BC67294}" srcId="{99187CEF-E607-499C-8A1D-B4794D277F39}" destId="{DDD7F3E6-91F7-40CE-9983-1A7933781128}" srcOrd="0" destOrd="0" parTransId="{E466E703-3DA1-440C-8FFE-2C46D913DF5C}" sibTransId="{89A9A3C6-4719-4AD8-812E-6A61A0BF6C85}"/>
    <dgm:cxn modelId="{E6C08E2E-9FBC-4259-87C7-606A9257ACC1}" type="presOf" srcId="{C3E718B3-D90B-4F2E-9DAC-199E9875447C}" destId="{43B878FD-39D3-4559-A5D0-62D5768342AB}" srcOrd="0" destOrd="0" presId="urn:microsoft.com/office/officeart/2008/layout/LinedList"/>
    <dgm:cxn modelId="{E212B563-3B20-4376-82DC-105E32C5A140}" srcId="{99187CEF-E607-499C-8A1D-B4794D277F39}" destId="{C3E718B3-D90B-4F2E-9DAC-199E9875447C}" srcOrd="1" destOrd="0" parTransId="{6216FEDA-9F5E-400C-B526-2F8FC6954162}" sibTransId="{9BFAF273-E1EC-4203-BB9A-9731DDBEFDFA}"/>
    <dgm:cxn modelId="{125FDA86-003B-4412-9D51-EFE9747CBCAA}" srcId="{99187CEF-E607-499C-8A1D-B4794D277F39}" destId="{B830358E-1FD1-476B-A362-0E4733CBF93E}" srcOrd="2" destOrd="0" parTransId="{ED345491-484F-441B-B3DE-8AED92F51DA3}" sibTransId="{C68EB4F8-944A-4899-9734-FCD9AB276BA3}"/>
    <dgm:cxn modelId="{F8316BAE-B950-4E7E-B6A7-13009BB53DA5}" type="presOf" srcId="{99187CEF-E607-499C-8A1D-B4794D277F39}" destId="{5F36EA44-1D79-4962-AD92-4298BBE63520}" srcOrd="0" destOrd="0" presId="urn:microsoft.com/office/officeart/2008/layout/LinedList"/>
    <dgm:cxn modelId="{2E1310E1-9A2B-4E6D-A957-E3FD16BE026B}" type="presOf" srcId="{DDD7F3E6-91F7-40CE-9983-1A7933781128}" destId="{B2544236-C17F-4B24-9A96-89618EC6D796}" srcOrd="0" destOrd="0" presId="urn:microsoft.com/office/officeart/2008/layout/LinedList"/>
    <dgm:cxn modelId="{22190B74-7806-4919-8D7D-9698878442B7}" type="presParOf" srcId="{5F36EA44-1D79-4962-AD92-4298BBE63520}" destId="{D89138BD-5791-476F-8944-BF6BBE9C0F8B}" srcOrd="0" destOrd="0" presId="urn:microsoft.com/office/officeart/2008/layout/LinedList"/>
    <dgm:cxn modelId="{3E604375-E6FF-4A01-837D-5F757D1610EA}" type="presParOf" srcId="{5F36EA44-1D79-4962-AD92-4298BBE63520}" destId="{959B3426-5723-4DBA-86C9-D39FE566F67E}" srcOrd="1" destOrd="0" presId="urn:microsoft.com/office/officeart/2008/layout/LinedList"/>
    <dgm:cxn modelId="{241D8DA9-5B23-42E5-BBBF-1EF7BB60649E}" type="presParOf" srcId="{959B3426-5723-4DBA-86C9-D39FE566F67E}" destId="{B2544236-C17F-4B24-9A96-89618EC6D796}" srcOrd="0" destOrd="0" presId="urn:microsoft.com/office/officeart/2008/layout/LinedList"/>
    <dgm:cxn modelId="{5417D19A-0120-426B-B18B-7DE59FB4CE24}" type="presParOf" srcId="{959B3426-5723-4DBA-86C9-D39FE566F67E}" destId="{AD5D2182-7559-4C75-AA7A-CF48361E15D1}" srcOrd="1" destOrd="0" presId="urn:microsoft.com/office/officeart/2008/layout/LinedList"/>
    <dgm:cxn modelId="{B0C8E6F3-72BF-422E-A1A2-4C304501A4F5}" type="presParOf" srcId="{5F36EA44-1D79-4962-AD92-4298BBE63520}" destId="{6644B02F-528B-4272-A7A1-1DBA4A32FA82}" srcOrd="2" destOrd="0" presId="urn:microsoft.com/office/officeart/2008/layout/LinedList"/>
    <dgm:cxn modelId="{4661DA89-3E28-47CF-A043-80779DEB725C}" type="presParOf" srcId="{5F36EA44-1D79-4962-AD92-4298BBE63520}" destId="{73BCD7C2-1FF3-4D66-ADCD-67846FD6EE55}" srcOrd="3" destOrd="0" presId="urn:microsoft.com/office/officeart/2008/layout/LinedList"/>
    <dgm:cxn modelId="{929D4EEE-7955-4F5F-AB23-E7C05CF42BF7}" type="presParOf" srcId="{73BCD7C2-1FF3-4D66-ADCD-67846FD6EE55}" destId="{43B878FD-39D3-4559-A5D0-62D5768342AB}" srcOrd="0" destOrd="0" presId="urn:microsoft.com/office/officeart/2008/layout/LinedList"/>
    <dgm:cxn modelId="{688E68A0-45F7-4D38-85FC-C3725ECE837C}" type="presParOf" srcId="{73BCD7C2-1FF3-4D66-ADCD-67846FD6EE55}" destId="{F0BB5A5C-9275-46A0-9093-C580E7DA4ADB}" srcOrd="1" destOrd="0" presId="urn:microsoft.com/office/officeart/2008/layout/LinedList"/>
    <dgm:cxn modelId="{2713EF68-A7C9-4F98-92B2-4479565F9981}" type="presParOf" srcId="{5F36EA44-1D79-4962-AD92-4298BBE63520}" destId="{4C0A574C-035C-4473-974E-3B8AF129CF00}" srcOrd="4" destOrd="0" presId="urn:microsoft.com/office/officeart/2008/layout/LinedList"/>
    <dgm:cxn modelId="{89AEA26F-BCC5-4257-BDDD-EFD8AB6E72E8}" type="presParOf" srcId="{5F36EA44-1D79-4962-AD92-4298BBE63520}" destId="{FB84CEEF-6E4D-49F8-98A4-6EA4C33F5DB9}" srcOrd="5" destOrd="0" presId="urn:microsoft.com/office/officeart/2008/layout/LinedList"/>
    <dgm:cxn modelId="{B260C6CA-1169-468D-8596-7E1F9EC5D956}" type="presParOf" srcId="{FB84CEEF-6E4D-49F8-98A4-6EA4C33F5DB9}" destId="{CFF28379-DD7F-4F8B-B85C-6F4A5F1C33E8}" srcOrd="0" destOrd="0" presId="urn:microsoft.com/office/officeart/2008/layout/LinedList"/>
    <dgm:cxn modelId="{BBFFAE34-7C30-4388-BE45-4059F802BF80}" type="presParOf" srcId="{FB84CEEF-6E4D-49F8-98A4-6EA4C33F5DB9}" destId="{9B1B5646-4A77-4EA2-8446-FDACAF9EF1E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76596E-C43E-471A-886B-BCF829A5D10C}"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E45AF9C9-4D7C-4A67-878D-3FC856BC0717}">
      <dgm:prSet/>
      <dgm:spPr/>
      <dgm:t>
        <a:bodyPr/>
        <a:lstStyle/>
        <a:p>
          <a:r>
            <a:rPr lang="en-US"/>
            <a:t>Thank you for watching</a:t>
          </a:r>
        </a:p>
      </dgm:t>
    </dgm:pt>
    <dgm:pt modelId="{DDB8078F-B65C-4CC1-86AD-B4749D7EF68D}" type="parTrans" cxnId="{2D48CEE5-0F1B-4AD4-B97D-268C3A91B490}">
      <dgm:prSet/>
      <dgm:spPr/>
      <dgm:t>
        <a:bodyPr/>
        <a:lstStyle/>
        <a:p>
          <a:endParaRPr lang="en-US"/>
        </a:p>
      </dgm:t>
    </dgm:pt>
    <dgm:pt modelId="{5C21E6EB-2718-4031-9949-EE70A4CFB79B}" type="sibTrans" cxnId="{2D48CEE5-0F1B-4AD4-B97D-268C3A91B490}">
      <dgm:prSet/>
      <dgm:spPr/>
      <dgm:t>
        <a:bodyPr/>
        <a:lstStyle/>
        <a:p>
          <a:endParaRPr lang="en-US"/>
        </a:p>
      </dgm:t>
    </dgm:pt>
    <dgm:pt modelId="{EFA56688-EAF5-459C-BDB8-599D2B602608}">
      <dgm:prSet/>
      <dgm:spPr/>
      <dgm:t>
        <a:bodyPr/>
        <a:lstStyle/>
        <a:p>
          <a:r>
            <a:rPr lang="en-US"/>
            <a:t>I will see you in the next lesson</a:t>
          </a:r>
        </a:p>
      </dgm:t>
    </dgm:pt>
    <dgm:pt modelId="{20646F0B-617A-4499-A866-477C5ED6A201}" type="parTrans" cxnId="{107BDA07-E5F6-466E-A871-5B1F3DED6E09}">
      <dgm:prSet/>
      <dgm:spPr/>
      <dgm:t>
        <a:bodyPr/>
        <a:lstStyle/>
        <a:p>
          <a:endParaRPr lang="en-US"/>
        </a:p>
      </dgm:t>
    </dgm:pt>
    <dgm:pt modelId="{8C9F06E6-E9B5-458B-8AB2-FB41D75D5A0C}" type="sibTrans" cxnId="{107BDA07-E5F6-466E-A871-5B1F3DED6E09}">
      <dgm:prSet/>
      <dgm:spPr/>
      <dgm:t>
        <a:bodyPr/>
        <a:lstStyle/>
        <a:p>
          <a:endParaRPr lang="en-US"/>
        </a:p>
      </dgm:t>
    </dgm:pt>
    <dgm:pt modelId="{61C3EF53-C677-4431-8864-38DB24B1634D}">
      <dgm:prSet/>
      <dgm:spPr/>
      <dgm:t>
        <a:bodyPr/>
        <a:lstStyle/>
        <a:p>
          <a:r>
            <a:rPr lang="en-US"/>
            <a:t>Blessings </a:t>
          </a:r>
        </a:p>
      </dgm:t>
    </dgm:pt>
    <dgm:pt modelId="{2390D393-6254-430F-9BBD-35B8280DF941}" type="parTrans" cxnId="{7E9276DA-CE7D-4659-908A-B79747E990BC}">
      <dgm:prSet/>
      <dgm:spPr/>
      <dgm:t>
        <a:bodyPr/>
        <a:lstStyle/>
        <a:p>
          <a:endParaRPr lang="en-US"/>
        </a:p>
      </dgm:t>
    </dgm:pt>
    <dgm:pt modelId="{725D0195-FEDE-4672-B28D-5F3A1DC01E93}" type="sibTrans" cxnId="{7E9276DA-CE7D-4659-908A-B79747E990BC}">
      <dgm:prSet/>
      <dgm:spPr/>
      <dgm:t>
        <a:bodyPr/>
        <a:lstStyle/>
        <a:p>
          <a:endParaRPr lang="en-US"/>
        </a:p>
      </dgm:t>
    </dgm:pt>
    <dgm:pt modelId="{FE657E2B-B212-4281-843D-900450B1D1A1}" type="pres">
      <dgm:prSet presAssocID="{1176596E-C43E-471A-886B-BCF829A5D10C}" presName="root" presStyleCnt="0">
        <dgm:presLayoutVars>
          <dgm:dir/>
          <dgm:resizeHandles val="exact"/>
        </dgm:presLayoutVars>
      </dgm:prSet>
      <dgm:spPr/>
    </dgm:pt>
    <dgm:pt modelId="{0C99ED41-A15E-4B19-B531-7240C0BFD72E}" type="pres">
      <dgm:prSet presAssocID="{E45AF9C9-4D7C-4A67-878D-3FC856BC0717}" presName="compNode" presStyleCnt="0"/>
      <dgm:spPr/>
    </dgm:pt>
    <dgm:pt modelId="{FDEECCBB-680B-4AD1-AC60-3D78F8812EAE}" type="pres">
      <dgm:prSet presAssocID="{E45AF9C9-4D7C-4A67-878D-3FC856BC071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miling Face with No Fill"/>
        </a:ext>
      </dgm:extLst>
    </dgm:pt>
    <dgm:pt modelId="{8458FC9C-94BA-4ACC-BE3C-54EF93450638}" type="pres">
      <dgm:prSet presAssocID="{E45AF9C9-4D7C-4A67-878D-3FC856BC0717}" presName="spaceRect" presStyleCnt="0"/>
      <dgm:spPr/>
    </dgm:pt>
    <dgm:pt modelId="{CFE17205-C9A1-43EC-AF3A-F088DDCADDBE}" type="pres">
      <dgm:prSet presAssocID="{E45AF9C9-4D7C-4A67-878D-3FC856BC0717}" presName="textRect" presStyleLbl="revTx" presStyleIdx="0" presStyleCnt="3">
        <dgm:presLayoutVars>
          <dgm:chMax val="1"/>
          <dgm:chPref val="1"/>
        </dgm:presLayoutVars>
      </dgm:prSet>
      <dgm:spPr/>
    </dgm:pt>
    <dgm:pt modelId="{91291801-270F-4ACF-99B8-3D570B481218}" type="pres">
      <dgm:prSet presAssocID="{5C21E6EB-2718-4031-9949-EE70A4CFB79B}" presName="sibTrans" presStyleCnt="0"/>
      <dgm:spPr/>
    </dgm:pt>
    <dgm:pt modelId="{2D111051-C336-4113-B375-B415572013FC}" type="pres">
      <dgm:prSet presAssocID="{EFA56688-EAF5-459C-BDB8-599D2B602608}" presName="compNode" presStyleCnt="0"/>
      <dgm:spPr/>
    </dgm:pt>
    <dgm:pt modelId="{1C8CECEF-DD6B-4DFF-A7BD-B55B01037D5E}" type="pres">
      <dgm:prSet presAssocID="{EFA56688-EAF5-459C-BDB8-599D2B60260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2365D776-B399-48FB-8761-6B3DB7F65CB4}" type="pres">
      <dgm:prSet presAssocID="{EFA56688-EAF5-459C-BDB8-599D2B602608}" presName="spaceRect" presStyleCnt="0"/>
      <dgm:spPr/>
    </dgm:pt>
    <dgm:pt modelId="{A5B463AE-CE52-402E-B3C1-8180261A0A11}" type="pres">
      <dgm:prSet presAssocID="{EFA56688-EAF5-459C-BDB8-599D2B602608}" presName="textRect" presStyleLbl="revTx" presStyleIdx="1" presStyleCnt="3">
        <dgm:presLayoutVars>
          <dgm:chMax val="1"/>
          <dgm:chPref val="1"/>
        </dgm:presLayoutVars>
      </dgm:prSet>
      <dgm:spPr/>
    </dgm:pt>
    <dgm:pt modelId="{F4F5A9CC-4353-49D4-BE59-20176C69CE38}" type="pres">
      <dgm:prSet presAssocID="{8C9F06E6-E9B5-458B-8AB2-FB41D75D5A0C}" presName="sibTrans" presStyleCnt="0"/>
      <dgm:spPr/>
    </dgm:pt>
    <dgm:pt modelId="{65FDF444-FD03-4B6F-9855-D4E512E6E58A}" type="pres">
      <dgm:prSet presAssocID="{61C3EF53-C677-4431-8864-38DB24B1634D}" presName="compNode" presStyleCnt="0"/>
      <dgm:spPr/>
    </dgm:pt>
    <dgm:pt modelId="{5A016437-DC21-489E-B4A7-1138AD86F4F9}" type="pres">
      <dgm:prSet presAssocID="{61C3EF53-C677-4431-8864-38DB24B1634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rt"/>
        </a:ext>
      </dgm:extLst>
    </dgm:pt>
    <dgm:pt modelId="{906FC36E-83A9-4B79-99AD-861DFF114B3C}" type="pres">
      <dgm:prSet presAssocID="{61C3EF53-C677-4431-8864-38DB24B1634D}" presName="spaceRect" presStyleCnt="0"/>
      <dgm:spPr/>
    </dgm:pt>
    <dgm:pt modelId="{568C25DF-5A36-40EB-A1CF-6859BC95B163}" type="pres">
      <dgm:prSet presAssocID="{61C3EF53-C677-4431-8864-38DB24B1634D}" presName="textRect" presStyleLbl="revTx" presStyleIdx="2" presStyleCnt="3">
        <dgm:presLayoutVars>
          <dgm:chMax val="1"/>
          <dgm:chPref val="1"/>
        </dgm:presLayoutVars>
      </dgm:prSet>
      <dgm:spPr/>
    </dgm:pt>
  </dgm:ptLst>
  <dgm:cxnLst>
    <dgm:cxn modelId="{107BDA07-E5F6-466E-A871-5B1F3DED6E09}" srcId="{1176596E-C43E-471A-886B-BCF829A5D10C}" destId="{EFA56688-EAF5-459C-BDB8-599D2B602608}" srcOrd="1" destOrd="0" parTransId="{20646F0B-617A-4499-A866-477C5ED6A201}" sibTransId="{8C9F06E6-E9B5-458B-8AB2-FB41D75D5A0C}"/>
    <dgm:cxn modelId="{E238CC09-D56E-4D46-BA25-2C83F6E4481E}" type="presOf" srcId="{EFA56688-EAF5-459C-BDB8-599D2B602608}" destId="{A5B463AE-CE52-402E-B3C1-8180261A0A11}" srcOrd="0" destOrd="0" presId="urn:microsoft.com/office/officeart/2018/2/layout/IconLabelList"/>
    <dgm:cxn modelId="{AACAE656-C19D-460B-9F38-04246A185609}" type="presOf" srcId="{61C3EF53-C677-4431-8864-38DB24B1634D}" destId="{568C25DF-5A36-40EB-A1CF-6859BC95B163}" srcOrd="0" destOrd="0" presId="urn:microsoft.com/office/officeart/2018/2/layout/IconLabelList"/>
    <dgm:cxn modelId="{2434107E-F97E-404F-9C06-D1846003F4CC}" type="presOf" srcId="{1176596E-C43E-471A-886B-BCF829A5D10C}" destId="{FE657E2B-B212-4281-843D-900450B1D1A1}" srcOrd="0" destOrd="0" presId="urn:microsoft.com/office/officeart/2018/2/layout/IconLabelList"/>
    <dgm:cxn modelId="{6FA675C1-A19F-4A17-B837-69DCE8B2B4BB}" type="presOf" srcId="{E45AF9C9-4D7C-4A67-878D-3FC856BC0717}" destId="{CFE17205-C9A1-43EC-AF3A-F088DDCADDBE}" srcOrd="0" destOrd="0" presId="urn:microsoft.com/office/officeart/2018/2/layout/IconLabelList"/>
    <dgm:cxn modelId="{7E9276DA-CE7D-4659-908A-B79747E990BC}" srcId="{1176596E-C43E-471A-886B-BCF829A5D10C}" destId="{61C3EF53-C677-4431-8864-38DB24B1634D}" srcOrd="2" destOrd="0" parTransId="{2390D393-6254-430F-9BBD-35B8280DF941}" sibTransId="{725D0195-FEDE-4672-B28D-5F3A1DC01E93}"/>
    <dgm:cxn modelId="{2D48CEE5-0F1B-4AD4-B97D-268C3A91B490}" srcId="{1176596E-C43E-471A-886B-BCF829A5D10C}" destId="{E45AF9C9-4D7C-4A67-878D-3FC856BC0717}" srcOrd="0" destOrd="0" parTransId="{DDB8078F-B65C-4CC1-86AD-B4749D7EF68D}" sibTransId="{5C21E6EB-2718-4031-9949-EE70A4CFB79B}"/>
    <dgm:cxn modelId="{701A532D-3A56-4114-9072-D4ECEEF09426}" type="presParOf" srcId="{FE657E2B-B212-4281-843D-900450B1D1A1}" destId="{0C99ED41-A15E-4B19-B531-7240C0BFD72E}" srcOrd="0" destOrd="0" presId="urn:microsoft.com/office/officeart/2018/2/layout/IconLabelList"/>
    <dgm:cxn modelId="{34FBD723-FC89-4155-88A6-614A51689D79}" type="presParOf" srcId="{0C99ED41-A15E-4B19-B531-7240C0BFD72E}" destId="{FDEECCBB-680B-4AD1-AC60-3D78F8812EAE}" srcOrd="0" destOrd="0" presId="urn:microsoft.com/office/officeart/2018/2/layout/IconLabelList"/>
    <dgm:cxn modelId="{F675D97A-9510-449B-B620-82E420A4B349}" type="presParOf" srcId="{0C99ED41-A15E-4B19-B531-7240C0BFD72E}" destId="{8458FC9C-94BA-4ACC-BE3C-54EF93450638}" srcOrd="1" destOrd="0" presId="urn:microsoft.com/office/officeart/2018/2/layout/IconLabelList"/>
    <dgm:cxn modelId="{E527FAF8-3DAF-4A1C-8889-44BB37FD417C}" type="presParOf" srcId="{0C99ED41-A15E-4B19-B531-7240C0BFD72E}" destId="{CFE17205-C9A1-43EC-AF3A-F088DDCADDBE}" srcOrd="2" destOrd="0" presId="urn:microsoft.com/office/officeart/2018/2/layout/IconLabelList"/>
    <dgm:cxn modelId="{B9FD1DD1-6D02-49B8-A0B7-A9B5D868CB0A}" type="presParOf" srcId="{FE657E2B-B212-4281-843D-900450B1D1A1}" destId="{91291801-270F-4ACF-99B8-3D570B481218}" srcOrd="1" destOrd="0" presId="urn:microsoft.com/office/officeart/2018/2/layout/IconLabelList"/>
    <dgm:cxn modelId="{BB724414-A101-4867-8EB6-0F8624DC01BA}" type="presParOf" srcId="{FE657E2B-B212-4281-843D-900450B1D1A1}" destId="{2D111051-C336-4113-B375-B415572013FC}" srcOrd="2" destOrd="0" presId="urn:microsoft.com/office/officeart/2018/2/layout/IconLabelList"/>
    <dgm:cxn modelId="{C526C567-D5B8-4913-8683-1F685B675E48}" type="presParOf" srcId="{2D111051-C336-4113-B375-B415572013FC}" destId="{1C8CECEF-DD6B-4DFF-A7BD-B55B01037D5E}" srcOrd="0" destOrd="0" presId="urn:microsoft.com/office/officeart/2018/2/layout/IconLabelList"/>
    <dgm:cxn modelId="{9B23DDCE-1251-4205-A028-9CADE1A07FF8}" type="presParOf" srcId="{2D111051-C336-4113-B375-B415572013FC}" destId="{2365D776-B399-48FB-8761-6B3DB7F65CB4}" srcOrd="1" destOrd="0" presId="urn:microsoft.com/office/officeart/2018/2/layout/IconLabelList"/>
    <dgm:cxn modelId="{68BFB97F-C7DA-4322-96B4-ADAFB3148C0D}" type="presParOf" srcId="{2D111051-C336-4113-B375-B415572013FC}" destId="{A5B463AE-CE52-402E-B3C1-8180261A0A11}" srcOrd="2" destOrd="0" presId="urn:microsoft.com/office/officeart/2018/2/layout/IconLabelList"/>
    <dgm:cxn modelId="{2CC68C0A-5986-4FC4-96BB-B2CA7931DD25}" type="presParOf" srcId="{FE657E2B-B212-4281-843D-900450B1D1A1}" destId="{F4F5A9CC-4353-49D4-BE59-20176C69CE38}" srcOrd="3" destOrd="0" presId="urn:microsoft.com/office/officeart/2018/2/layout/IconLabelList"/>
    <dgm:cxn modelId="{1CA182BD-C1FB-4B6D-A51A-65401DEB1A42}" type="presParOf" srcId="{FE657E2B-B212-4281-843D-900450B1D1A1}" destId="{65FDF444-FD03-4B6F-9855-D4E512E6E58A}" srcOrd="4" destOrd="0" presId="urn:microsoft.com/office/officeart/2018/2/layout/IconLabelList"/>
    <dgm:cxn modelId="{DE8E3D71-E849-466C-B51F-BC83BD6A464B}" type="presParOf" srcId="{65FDF444-FD03-4B6F-9855-D4E512E6E58A}" destId="{5A016437-DC21-489E-B4A7-1138AD86F4F9}" srcOrd="0" destOrd="0" presId="urn:microsoft.com/office/officeart/2018/2/layout/IconLabelList"/>
    <dgm:cxn modelId="{883F41DD-AA11-4D03-90F5-CDE6868753AD}" type="presParOf" srcId="{65FDF444-FD03-4B6F-9855-D4E512E6E58A}" destId="{906FC36E-83A9-4B79-99AD-861DFF114B3C}" srcOrd="1" destOrd="0" presId="urn:microsoft.com/office/officeart/2018/2/layout/IconLabelList"/>
    <dgm:cxn modelId="{A3E04E49-2A2B-47A1-9ECF-8099FE6A7F86}" type="presParOf" srcId="{65FDF444-FD03-4B6F-9855-D4E512E6E58A}" destId="{568C25DF-5A36-40EB-A1CF-6859BC95B163}"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C27127-7F31-41A4-969C-5051B08CB2BC}">
      <dsp:nvSpPr>
        <dsp:cNvPr id="0" name=""/>
        <dsp:cNvSpPr/>
      </dsp:nvSpPr>
      <dsp:spPr>
        <a:xfrm>
          <a:off x="0" y="0"/>
          <a:ext cx="6422901"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176E4D-B0FE-41AF-8239-85D12AEB5AA7}">
      <dsp:nvSpPr>
        <dsp:cNvPr id="0" name=""/>
        <dsp:cNvSpPr/>
      </dsp:nvSpPr>
      <dsp:spPr>
        <a:xfrm>
          <a:off x="0" y="0"/>
          <a:ext cx="6422901" cy="12713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Welcome to week 8 lecture</a:t>
          </a:r>
        </a:p>
      </dsp:txBody>
      <dsp:txXfrm>
        <a:off x="0" y="0"/>
        <a:ext cx="6422901" cy="1271361"/>
      </dsp:txXfrm>
    </dsp:sp>
    <dsp:sp modelId="{C24C245C-0A5F-483A-B116-5187CB726520}">
      <dsp:nvSpPr>
        <dsp:cNvPr id="0" name=""/>
        <dsp:cNvSpPr/>
      </dsp:nvSpPr>
      <dsp:spPr>
        <a:xfrm>
          <a:off x="0" y="1271361"/>
          <a:ext cx="6422901"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B564F3-190E-440C-8394-AB107B3AE323}">
      <dsp:nvSpPr>
        <dsp:cNvPr id="0" name=""/>
        <dsp:cNvSpPr/>
      </dsp:nvSpPr>
      <dsp:spPr>
        <a:xfrm>
          <a:off x="0" y="1271361"/>
          <a:ext cx="6422901" cy="12713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It is my joy to have you in this class</a:t>
          </a:r>
        </a:p>
      </dsp:txBody>
      <dsp:txXfrm>
        <a:off x="0" y="1271361"/>
        <a:ext cx="6422901" cy="1271361"/>
      </dsp:txXfrm>
    </dsp:sp>
    <dsp:sp modelId="{CBDBCC2E-DF5A-406C-8A37-069A9C6D1828}">
      <dsp:nvSpPr>
        <dsp:cNvPr id="0" name=""/>
        <dsp:cNvSpPr/>
      </dsp:nvSpPr>
      <dsp:spPr>
        <a:xfrm>
          <a:off x="0" y="2542722"/>
          <a:ext cx="6422901"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CEE88D-6367-4EE2-981B-C192DF539960}">
      <dsp:nvSpPr>
        <dsp:cNvPr id="0" name=""/>
        <dsp:cNvSpPr/>
      </dsp:nvSpPr>
      <dsp:spPr>
        <a:xfrm>
          <a:off x="0" y="2542722"/>
          <a:ext cx="6422901" cy="12713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We have now looked at two elements of marketing mix: product and price.</a:t>
          </a:r>
        </a:p>
      </dsp:txBody>
      <dsp:txXfrm>
        <a:off x="0" y="2542722"/>
        <a:ext cx="6422901" cy="1271361"/>
      </dsp:txXfrm>
    </dsp:sp>
    <dsp:sp modelId="{AEDE0E08-6CDF-410C-8A4B-51C0F8EB61A3}">
      <dsp:nvSpPr>
        <dsp:cNvPr id="0" name=""/>
        <dsp:cNvSpPr/>
      </dsp:nvSpPr>
      <dsp:spPr>
        <a:xfrm>
          <a:off x="0" y="3814083"/>
          <a:ext cx="6422901"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3AE0CA-D8F2-4DD4-A2C3-10264A62610A}">
      <dsp:nvSpPr>
        <dsp:cNvPr id="0" name=""/>
        <dsp:cNvSpPr/>
      </dsp:nvSpPr>
      <dsp:spPr>
        <a:xfrm>
          <a:off x="0" y="3814083"/>
          <a:ext cx="6422901" cy="12713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We now want to focus on the third P which is promotion or marketing communication mix. </a:t>
          </a:r>
        </a:p>
      </dsp:txBody>
      <dsp:txXfrm>
        <a:off x="0" y="3814083"/>
        <a:ext cx="6422901" cy="12713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452210-7A04-467C-B68A-678743D089F7}">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795D86-EDD3-4FAA-BB65-9AB6E5E829A7}">
      <dsp:nvSpPr>
        <dsp:cNvPr id="0" name=""/>
        <dsp:cNvSpPr/>
      </dsp:nvSpPr>
      <dsp:spPr>
        <a:xfrm>
          <a:off x="0" y="0"/>
          <a:ext cx="6900512" cy="2768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Fill and McKee (2011) hold the view that Business-to-business marketing communications are concerned with the way in which an organization communicates with other organizations regarding its products, services and its own desired corporate identity and associated reputation.</a:t>
          </a:r>
        </a:p>
      </dsp:txBody>
      <dsp:txXfrm>
        <a:off x="0" y="0"/>
        <a:ext cx="6900512" cy="2768070"/>
      </dsp:txXfrm>
    </dsp:sp>
    <dsp:sp modelId="{6B116757-1863-47AA-82BC-683F4BDC6895}">
      <dsp:nvSpPr>
        <dsp:cNvPr id="0" name=""/>
        <dsp:cNvSpPr/>
      </dsp:nvSpPr>
      <dsp:spPr>
        <a:xfrm>
          <a:off x="0" y="2768070"/>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74BB18-44D9-4D7C-9DA4-3678D083D88D}">
      <dsp:nvSpPr>
        <dsp:cNvPr id="0" name=""/>
        <dsp:cNvSpPr/>
      </dsp:nvSpPr>
      <dsp:spPr>
        <a:xfrm>
          <a:off x="0" y="2768070"/>
          <a:ext cx="6900512" cy="2768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Marketing communications is an audience-centered activity which attempts to encourage engagement between participants and provoke conversations.</a:t>
          </a:r>
        </a:p>
      </dsp:txBody>
      <dsp:txXfrm>
        <a:off x="0" y="2768070"/>
        <a:ext cx="6900512" cy="27680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3B6165-5335-445A-9DA4-22F1F0D06D38}">
      <dsp:nvSpPr>
        <dsp:cNvPr id="0" name=""/>
        <dsp:cNvSpPr/>
      </dsp:nvSpPr>
      <dsp:spPr>
        <a:xfrm>
          <a:off x="0" y="2483"/>
          <a:ext cx="642290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81DC26-51DD-4E7B-955D-74CF119DECFE}">
      <dsp:nvSpPr>
        <dsp:cNvPr id="0" name=""/>
        <dsp:cNvSpPr/>
      </dsp:nvSpPr>
      <dsp:spPr>
        <a:xfrm>
          <a:off x="0" y="2483"/>
          <a:ext cx="6422901" cy="16934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b="1" kern="1200"/>
            <a:t>Differentiate: </a:t>
          </a:r>
          <a:r>
            <a:rPr lang="en-US" sz="2600" kern="1200"/>
            <a:t>marketing communications can differentiate products, services, and organizations, particularly in markets where there is little to separate competing offerings. </a:t>
          </a:r>
        </a:p>
      </dsp:txBody>
      <dsp:txXfrm>
        <a:off x="0" y="2483"/>
        <a:ext cx="6422901" cy="1693492"/>
      </dsp:txXfrm>
    </dsp:sp>
    <dsp:sp modelId="{108EF05C-E602-4177-9359-7147A90C5F3D}">
      <dsp:nvSpPr>
        <dsp:cNvPr id="0" name=""/>
        <dsp:cNvSpPr/>
      </dsp:nvSpPr>
      <dsp:spPr>
        <a:xfrm>
          <a:off x="0" y="1695975"/>
          <a:ext cx="642290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8E80DA-7CD0-4E51-BB0D-EA817A38432A}">
      <dsp:nvSpPr>
        <dsp:cNvPr id="0" name=""/>
        <dsp:cNvSpPr/>
      </dsp:nvSpPr>
      <dsp:spPr>
        <a:xfrm>
          <a:off x="0" y="1695975"/>
          <a:ext cx="6422901" cy="16934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b="1" kern="1200"/>
            <a:t>Reinforce: </a:t>
          </a:r>
          <a:r>
            <a:rPr lang="en-US" sz="2600" kern="1200"/>
            <a:t>Communications can also reinforce perceptions and images associated with organizations and their products. </a:t>
          </a:r>
        </a:p>
      </dsp:txBody>
      <dsp:txXfrm>
        <a:off x="0" y="1695975"/>
        <a:ext cx="6422901" cy="1693492"/>
      </dsp:txXfrm>
    </dsp:sp>
    <dsp:sp modelId="{E82B64C6-F598-426D-B9D8-48D61AFE2C72}">
      <dsp:nvSpPr>
        <dsp:cNvPr id="0" name=""/>
        <dsp:cNvSpPr/>
      </dsp:nvSpPr>
      <dsp:spPr>
        <a:xfrm>
          <a:off x="0" y="3389468"/>
          <a:ext cx="642290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FC1901-7746-40A8-B744-1B8733EF34BA}">
      <dsp:nvSpPr>
        <dsp:cNvPr id="0" name=""/>
        <dsp:cNvSpPr/>
      </dsp:nvSpPr>
      <dsp:spPr>
        <a:xfrm>
          <a:off x="0" y="3389468"/>
          <a:ext cx="6422901" cy="16934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This is done by constantly reminding them of the existence of the brand and its benefits through various methods of communication, </a:t>
          </a:r>
        </a:p>
      </dsp:txBody>
      <dsp:txXfrm>
        <a:off x="0" y="3389468"/>
        <a:ext cx="6422901" cy="16934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ACCF40-19D1-4F16-AA09-B35E91D4DF43}">
      <dsp:nvSpPr>
        <dsp:cNvPr id="0" name=""/>
        <dsp:cNvSpPr/>
      </dsp:nvSpPr>
      <dsp:spPr>
        <a:xfrm>
          <a:off x="0" y="2483"/>
          <a:ext cx="642290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A1C9AE-3CE6-446B-8977-7DD0F09A27FE}">
      <dsp:nvSpPr>
        <dsp:cNvPr id="0" name=""/>
        <dsp:cNvSpPr/>
      </dsp:nvSpPr>
      <dsp:spPr>
        <a:xfrm>
          <a:off x="0" y="2483"/>
          <a:ext cx="6422901" cy="16934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a:t>Inform: </a:t>
          </a:r>
          <a:r>
            <a:rPr lang="en-US" sz="2800" kern="1200" dirty="0"/>
            <a:t>this is particularly useful when new products or services have been developed. </a:t>
          </a:r>
        </a:p>
      </dsp:txBody>
      <dsp:txXfrm>
        <a:off x="0" y="2483"/>
        <a:ext cx="6422901" cy="1693492"/>
      </dsp:txXfrm>
    </dsp:sp>
    <dsp:sp modelId="{7731AF76-6038-40E1-BA7C-04B8C2F11C3D}">
      <dsp:nvSpPr>
        <dsp:cNvPr id="0" name=""/>
        <dsp:cNvSpPr/>
      </dsp:nvSpPr>
      <dsp:spPr>
        <a:xfrm>
          <a:off x="0" y="1695975"/>
          <a:ext cx="642290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E748C2-11DE-4B34-A3B1-E19AF5EB0AA3}">
      <dsp:nvSpPr>
        <dsp:cNvPr id="0" name=""/>
        <dsp:cNvSpPr/>
      </dsp:nvSpPr>
      <dsp:spPr>
        <a:xfrm>
          <a:off x="0" y="1695975"/>
          <a:ext cx="6422901" cy="16934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Promotion offers an opportunity for customer to learn about new features and usage of both old and new products. </a:t>
          </a:r>
        </a:p>
      </dsp:txBody>
      <dsp:txXfrm>
        <a:off x="0" y="1695975"/>
        <a:ext cx="6422901" cy="1693492"/>
      </dsp:txXfrm>
    </dsp:sp>
    <dsp:sp modelId="{FBB07A36-04F1-4247-AFB0-2A9917F76AED}">
      <dsp:nvSpPr>
        <dsp:cNvPr id="0" name=""/>
        <dsp:cNvSpPr/>
      </dsp:nvSpPr>
      <dsp:spPr>
        <a:xfrm>
          <a:off x="0" y="3389468"/>
          <a:ext cx="642290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466BE5-82AA-4FE9-8AFC-6F6F6D07759B}">
      <dsp:nvSpPr>
        <dsp:cNvPr id="0" name=""/>
        <dsp:cNvSpPr/>
      </dsp:nvSpPr>
      <dsp:spPr>
        <a:xfrm>
          <a:off x="0" y="3389468"/>
          <a:ext cx="6422901" cy="16934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dirty="0"/>
            <a:t>Persuade: </a:t>
          </a:r>
          <a:r>
            <a:rPr lang="en-US" sz="2400" kern="1200" dirty="0"/>
            <a:t>communications may also attempt to persuade current and potential customers of the desirability of purchasing an organization’s offerings and thus lay down the foundation for an exchange relationship.</a:t>
          </a:r>
        </a:p>
      </dsp:txBody>
      <dsp:txXfrm>
        <a:off x="0" y="3389468"/>
        <a:ext cx="6422901" cy="16934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9138BD-5791-476F-8944-BF6BBE9C0F8B}">
      <dsp:nvSpPr>
        <dsp:cNvPr id="0" name=""/>
        <dsp:cNvSpPr/>
      </dsp:nvSpPr>
      <dsp:spPr>
        <a:xfrm>
          <a:off x="0" y="2124"/>
          <a:ext cx="105156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544236-C17F-4B24-9A96-89618EC6D796}">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The Internet is a medium that allows for interactivity and is possibly the purest form of marketing communications dialogue outside personal selling. </a:t>
          </a:r>
        </a:p>
      </dsp:txBody>
      <dsp:txXfrm>
        <a:off x="0" y="2124"/>
        <a:ext cx="10515600" cy="1449029"/>
      </dsp:txXfrm>
    </dsp:sp>
    <dsp:sp modelId="{6644B02F-528B-4272-A7A1-1DBA4A32FA82}">
      <dsp:nvSpPr>
        <dsp:cNvPr id="0" name=""/>
        <dsp:cNvSpPr/>
      </dsp:nvSpPr>
      <dsp:spPr>
        <a:xfrm>
          <a:off x="0" y="1451154"/>
          <a:ext cx="105156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B878FD-39D3-4559-A5D0-62D5768342AB}">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dirty="0"/>
            <a:t>It is a two-way communication very fast, allowing businesses and individuals to find information and enter exchange transactions in such a way that some traditional communication practices and exchanges are being reconfigured. </a:t>
          </a:r>
        </a:p>
      </dsp:txBody>
      <dsp:txXfrm>
        <a:off x="0" y="1451154"/>
        <a:ext cx="10515600" cy="1449029"/>
      </dsp:txXfrm>
    </dsp:sp>
    <dsp:sp modelId="{4C0A574C-035C-4473-974E-3B8AF129CF00}">
      <dsp:nvSpPr>
        <dsp:cNvPr id="0" name=""/>
        <dsp:cNvSpPr/>
      </dsp:nvSpPr>
      <dsp:spPr>
        <a:xfrm>
          <a:off x="0" y="2900183"/>
          <a:ext cx="105156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F28379-DD7F-4F8B-B85C-6F4A5F1C33E8}">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dirty="0"/>
            <a:t>The digital media overcomes many of the challenges of traditional media and is the fastest growing. </a:t>
          </a:r>
        </a:p>
      </dsp:txBody>
      <dsp:txXfrm>
        <a:off x="0" y="2900183"/>
        <a:ext cx="10515600" cy="144902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EECCBB-680B-4AD1-AC60-3D78F8812EAE}">
      <dsp:nvSpPr>
        <dsp:cNvPr id="0" name=""/>
        <dsp:cNvSpPr/>
      </dsp:nvSpPr>
      <dsp:spPr>
        <a:xfrm>
          <a:off x="947201" y="818755"/>
          <a:ext cx="1451800" cy="14518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E17205-C9A1-43EC-AF3A-F088DDCADDBE}">
      <dsp:nvSpPr>
        <dsp:cNvPr id="0" name=""/>
        <dsp:cNvSpPr/>
      </dsp:nvSpPr>
      <dsp:spPr>
        <a:xfrm>
          <a:off x="59990" y="2654049"/>
          <a:ext cx="322622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Thank you for watching</a:t>
          </a:r>
        </a:p>
      </dsp:txBody>
      <dsp:txXfrm>
        <a:off x="59990" y="2654049"/>
        <a:ext cx="3226223" cy="720000"/>
      </dsp:txXfrm>
    </dsp:sp>
    <dsp:sp modelId="{1C8CECEF-DD6B-4DFF-A7BD-B55B01037D5E}">
      <dsp:nvSpPr>
        <dsp:cNvPr id="0" name=""/>
        <dsp:cNvSpPr/>
      </dsp:nvSpPr>
      <dsp:spPr>
        <a:xfrm>
          <a:off x="4738014" y="818755"/>
          <a:ext cx="1451800" cy="14518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B463AE-CE52-402E-B3C1-8180261A0A11}">
      <dsp:nvSpPr>
        <dsp:cNvPr id="0" name=""/>
        <dsp:cNvSpPr/>
      </dsp:nvSpPr>
      <dsp:spPr>
        <a:xfrm>
          <a:off x="3850802" y="2654049"/>
          <a:ext cx="322622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I will see you in the next lesson</a:t>
          </a:r>
        </a:p>
      </dsp:txBody>
      <dsp:txXfrm>
        <a:off x="3850802" y="2654049"/>
        <a:ext cx="3226223" cy="720000"/>
      </dsp:txXfrm>
    </dsp:sp>
    <dsp:sp modelId="{5A016437-DC21-489E-B4A7-1138AD86F4F9}">
      <dsp:nvSpPr>
        <dsp:cNvPr id="0" name=""/>
        <dsp:cNvSpPr/>
      </dsp:nvSpPr>
      <dsp:spPr>
        <a:xfrm>
          <a:off x="8528826" y="818755"/>
          <a:ext cx="1451800" cy="14518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8C25DF-5A36-40EB-A1CF-6859BC95B163}">
      <dsp:nvSpPr>
        <dsp:cNvPr id="0" name=""/>
        <dsp:cNvSpPr/>
      </dsp:nvSpPr>
      <dsp:spPr>
        <a:xfrm>
          <a:off x="7641615" y="2654049"/>
          <a:ext cx="322622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Blessings </a:t>
          </a:r>
        </a:p>
      </dsp:txBody>
      <dsp:txXfrm>
        <a:off x="7641615" y="2654049"/>
        <a:ext cx="3226223" cy="7200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5AE3D-A30B-7055-506A-62E6AD91A0B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DE0150A-5B79-2FC1-E53C-2A85195926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DC0335B-3D1A-6CD1-DAC3-49DA6D4844F7}"/>
              </a:ext>
            </a:extLst>
          </p:cNvPr>
          <p:cNvSpPr>
            <a:spLocks noGrp="1"/>
          </p:cNvSpPr>
          <p:nvPr>
            <p:ph type="dt" sz="half" idx="10"/>
          </p:nvPr>
        </p:nvSpPr>
        <p:spPr/>
        <p:txBody>
          <a:bodyPr/>
          <a:lstStyle/>
          <a:p>
            <a:fld id="{49080676-9578-46DE-B8B3-9CE02D1580B1}" type="datetimeFigureOut">
              <a:rPr lang="en-US" smtClean="0"/>
              <a:t>5/16/2023</a:t>
            </a:fld>
            <a:endParaRPr lang="en-US"/>
          </a:p>
        </p:txBody>
      </p:sp>
      <p:sp>
        <p:nvSpPr>
          <p:cNvPr id="5" name="Footer Placeholder 4">
            <a:extLst>
              <a:ext uri="{FF2B5EF4-FFF2-40B4-BE49-F238E27FC236}">
                <a16:creationId xmlns:a16="http://schemas.microsoft.com/office/drawing/2014/main" id="{2BC3069E-6052-13B8-8182-E7F754D19D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166105-06E9-FB8F-4C49-F0C070E47880}"/>
              </a:ext>
            </a:extLst>
          </p:cNvPr>
          <p:cNvSpPr>
            <a:spLocks noGrp="1"/>
          </p:cNvSpPr>
          <p:nvPr>
            <p:ph type="sldNum" sz="quarter" idx="12"/>
          </p:nvPr>
        </p:nvSpPr>
        <p:spPr/>
        <p:txBody>
          <a:bodyPr/>
          <a:lstStyle/>
          <a:p>
            <a:fld id="{0280EE9C-F830-4140-950A-46248695461E}" type="slidenum">
              <a:rPr lang="en-US" smtClean="0"/>
              <a:t>‹#›</a:t>
            </a:fld>
            <a:endParaRPr lang="en-US"/>
          </a:p>
        </p:txBody>
      </p:sp>
    </p:spTree>
    <p:extLst>
      <p:ext uri="{BB962C8B-B14F-4D97-AF65-F5344CB8AC3E}">
        <p14:creationId xmlns:p14="http://schemas.microsoft.com/office/powerpoint/2010/main" val="187333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675E2-5E98-85E4-F6C9-241247D5EF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AE475CC-AFF5-B69D-D919-663D1FC633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632BF1-7943-8E5A-A993-3D6B0DB4351D}"/>
              </a:ext>
            </a:extLst>
          </p:cNvPr>
          <p:cNvSpPr>
            <a:spLocks noGrp="1"/>
          </p:cNvSpPr>
          <p:nvPr>
            <p:ph type="dt" sz="half" idx="10"/>
          </p:nvPr>
        </p:nvSpPr>
        <p:spPr/>
        <p:txBody>
          <a:bodyPr/>
          <a:lstStyle/>
          <a:p>
            <a:fld id="{49080676-9578-46DE-B8B3-9CE02D1580B1}" type="datetimeFigureOut">
              <a:rPr lang="en-US" smtClean="0"/>
              <a:t>5/16/2023</a:t>
            </a:fld>
            <a:endParaRPr lang="en-US"/>
          </a:p>
        </p:txBody>
      </p:sp>
      <p:sp>
        <p:nvSpPr>
          <p:cNvPr id="5" name="Footer Placeholder 4">
            <a:extLst>
              <a:ext uri="{FF2B5EF4-FFF2-40B4-BE49-F238E27FC236}">
                <a16:creationId xmlns:a16="http://schemas.microsoft.com/office/drawing/2014/main" id="{C9FF43A9-B644-2CA7-5C46-4945D0E874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FB37AA-FCDF-BE4F-78A0-2BE8BE9539C3}"/>
              </a:ext>
            </a:extLst>
          </p:cNvPr>
          <p:cNvSpPr>
            <a:spLocks noGrp="1"/>
          </p:cNvSpPr>
          <p:nvPr>
            <p:ph type="sldNum" sz="quarter" idx="12"/>
          </p:nvPr>
        </p:nvSpPr>
        <p:spPr/>
        <p:txBody>
          <a:bodyPr/>
          <a:lstStyle/>
          <a:p>
            <a:fld id="{0280EE9C-F830-4140-950A-46248695461E}" type="slidenum">
              <a:rPr lang="en-US" smtClean="0"/>
              <a:t>‹#›</a:t>
            </a:fld>
            <a:endParaRPr lang="en-US"/>
          </a:p>
        </p:txBody>
      </p:sp>
    </p:spTree>
    <p:extLst>
      <p:ext uri="{BB962C8B-B14F-4D97-AF65-F5344CB8AC3E}">
        <p14:creationId xmlns:p14="http://schemas.microsoft.com/office/powerpoint/2010/main" val="2669793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2726D-A8E6-6271-C443-36A11D3988B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7EE0AD7-0E43-6389-1096-03222111BC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98A63D-B55C-2028-F5B2-255A4AEDD0E9}"/>
              </a:ext>
            </a:extLst>
          </p:cNvPr>
          <p:cNvSpPr>
            <a:spLocks noGrp="1"/>
          </p:cNvSpPr>
          <p:nvPr>
            <p:ph type="dt" sz="half" idx="10"/>
          </p:nvPr>
        </p:nvSpPr>
        <p:spPr/>
        <p:txBody>
          <a:bodyPr/>
          <a:lstStyle/>
          <a:p>
            <a:fld id="{49080676-9578-46DE-B8B3-9CE02D1580B1}" type="datetimeFigureOut">
              <a:rPr lang="en-US" smtClean="0"/>
              <a:t>5/16/2023</a:t>
            </a:fld>
            <a:endParaRPr lang="en-US"/>
          </a:p>
        </p:txBody>
      </p:sp>
      <p:sp>
        <p:nvSpPr>
          <p:cNvPr id="5" name="Footer Placeholder 4">
            <a:extLst>
              <a:ext uri="{FF2B5EF4-FFF2-40B4-BE49-F238E27FC236}">
                <a16:creationId xmlns:a16="http://schemas.microsoft.com/office/drawing/2014/main" id="{64D0064E-CA1F-D1B6-7EBB-43002B2868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A5DF9B-ABE9-E98C-E923-F14836B5671C}"/>
              </a:ext>
            </a:extLst>
          </p:cNvPr>
          <p:cNvSpPr>
            <a:spLocks noGrp="1"/>
          </p:cNvSpPr>
          <p:nvPr>
            <p:ph type="sldNum" sz="quarter" idx="12"/>
          </p:nvPr>
        </p:nvSpPr>
        <p:spPr/>
        <p:txBody>
          <a:bodyPr/>
          <a:lstStyle/>
          <a:p>
            <a:fld id="{0280EE9C-F830-4140-950A-46248695461E}" type="slidenum">
              <a:rPr lang="en-US" smtClean="0"/>
              <a:t>‹#›</a:t>
            </a:fld>
            <a:endParaRPr lang="en-US"/>
          </a:p>
        </p:txBody>
      </p:sp>
    </p:spTree>
    <p:extLst>
      <p:ext uri="{BB962C8B-B14F-4D97-AF65-F5344CB8AC3E}">
        <p14:creationId xmlns:p14="http://schemas.microsoft.com/office/powerpoint/2010/main" val="3747134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352AD-BA72-52D0-C8F8-CEF24CD4CF4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F945F62-66AA-5A2F-AD0A-02DA5EF2E7B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2E27A8B-0416-F16C-25F3-34F57637FD8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DB043B8-05C8-1C7F-E633-B4EA221B6AC9}"/>
              </a:ext>
            </a:extLst>
          </p:cNvPr>
          <p:cNvSpPr>
            <a:spLocks noGrp="1"/>
          </p:cNvSpPr>
          <p:nvPr>
            <p:ph type="dt" sz="half" idx="10"/>
          </p:nvPr>
        </p:nvSpPr>
        <p:spPr/>
        <p:txBody>
          <a:bodyPr/>
          <a:lstStyle/>
          <a:p>
            <a:fld id="{49080676-9578-46DE-B8B3-9CE02D1580B1}" type="datetimeFigureOut">
              <a:rPr lang="en-US" smtClean="0"/>
              <a:t>5/16/2023</a:t>
            </a:fld>
            <a:endParaRPr lang="en-US"/>
          </a:p>
        </p:txBody>
      </p:sp>
      <p:sp>
        <p:nvSpPr>
          <p:cNvPr id="6" name="Footer Placeholder 5">
            <a:extLst>
              <a:ext uri="{FF2B5EF4-FFF2-40B4-BE49-F238E27FC236}">
                <a16:creationId xmlns:a16="http://schemas.microsoft.com/office/drawing/2014/main" id="{4E2435A9-F379-122A-A0DB-F5655F7DD4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EE7C7C-7C8A-E082-E829-BEC50CBD39F6}"/>
              </a:ext>
            </a:extLst>
          </p:cNvPr>
          <p:cNvSpPr>
            <a:spLocks noGrp="1"/>
          </p:cNvSpPr>
          <p:nvPr>
            <p:ph type="sldNum" sz="quarter" idx="12"/>
          </p:nvPr>
        </p:nvSpPr>
        <p:spPr/>
        <p:txBody>
          <a:bodyPr/>
          <a:lstStyle/>
          <a:p>
            <a:fld id="{0280EE9C-F830-4140-950A-46248695461E}" type="slidenum">
              <a:rPr lang="en-US" smtClean="0"/>
              <a:t>‹#›</a:t>
            </a:fld>
            <a:endParaRPr lang="en-US"/>
          </a:p>
        </p:txBody>
      </p:sp>
    </p:spTree>
    <p:extLst>
      <p:ext uri="{BB962C8B-B14F-4D97-AF65-F5344CB8AC3E}">
        <p14:creationId xmlns:p14="http://schemas.microsoft.com/office/powerpoint/2010/main" val="2523262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9CC0C-34C8-FDD1-80AD-7B3C5659E65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7A9CC07-9045-0C47-C3F9-58211C0DC5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9F8BF14-4532-24E1-D0C5-E58582FF2A1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367AC25-0EBC-7B04-B059-3B3DE104C0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B789AD7-2EAF-3CB8-9315-745574D131A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8795F1C-75D8-4267-EC6B-71DF4ADA80A9}"/>
              </a:ext>
            </a:extLst>
          </p:cNvPr>
          <p:cNvSpPr>
            <a:spLocks noGrp="1"/>
          </p:cNvSpPr>
          <p:nvPr>
            <p:ph type="dt" sz="half" idx="10"/>
          </p:nvPr>
        </p:nvSpPr>
        <p:spPr/>
        <p:txBody>
          <a:bodyPr/>
          <a:lstStyle/>
          <a:p>
            <a:fld id="{49080676-9578-46DE-B8B3-9CE02D1580B1}" type="datetimeFigureOut">
              <a:rPr lang="en-US" smtClean="0"/>
              <a:t>5/16/2023</a:t>
            </a:fld>
            <a:endParaRPr lang="en-US"/>
          </a:p>
        </p:txBody>
      </p:sp>
      <p:sp>
        <p:nvSpPr>
          <p:cNvPr id="8" name="Footer Placeholder 7">
            <a:extLst>
              <a:ext uri="{FF2B5EF4-FFF2-40B4-BE49-F238E27FC236}">
                <a16:creationId xmlns:a16="http://schemas.microsoft.com/office/drawing/2014/main" id="{13B8A356-5679-668F-ABE7-92CBA98D26D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A195F7C-945E-6A13-AE93-D5CA22029AAD}"/>
              </a:ext>
            </a:extLst>
          </p:cNvPr>
          <p:cNvSpPr>
            <a:spLocks noGrp="1"/>
          </p:cNvSpPr>
          <p:nvPr>
            <p:ph type="sldNum" sz="quarter" idx="12"/>
          </p:nvPr>
        </p:nvSpPr>
        <p:spPr/>
        <p:txBody>
          <a:bodyPr/>
          <a:lstStyle/>
          <a:p>
            <a:fld id="{0280EE9C-F830-4140-950A-46248695461E}" type="slidenum">
              <a:rPr lang="en-US" smtClean="0"/>
              <a:t>‹#›</a:t>
            </a:fld>
            <a:endParaRPr lang="en-US"/>
          </a:p>
        </p:txBody>
      </p:sp>
    </p:spTree>
    <p:extLst>
      <p:ext uri="{BB962C8B-B14F-4D97-AF65-F5344CB8AC3E}">
        <p14:creationId xmlns:p14="http://schemas.microsoft.com/office/powerpoint/2010/main" val="1997618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F7BF5-40CC-0153-46CB-53B2FB0ED3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9A3C58B-1493-E6D7-B453-F533DED1C285}"/>
              </a:ext>
            </a:extLst>
          </p:cNvPr>
          <p:cNvSpPr>
            <a:spLocks noGrp="1"/>
          </p:cNvSpPr>
          <p:nvPr>
            <p:ph type="dt" sz="half" idx="10"/>
          </p:nvPr>
        </p:nvSpPr>
        <p:spPr/>
        <p:txBody>
          <a:bodyPr/>
          <a:lstStyle/>
          <a:p>
            <a:fld id="{49080676-9578-46DE-B8B3-9CE02D1580B1}" type="datetimeFigureOut">
              <a:rPr lang="en-US" smtClean="0"/>
              <a:t>5/16/2023</a:t>
            </a:fld>
            <a:endParaRPr lang="en-US"/>
          </a:p>
        </p:txBody>
      </p:sp>
      <p:sp>
        <p:nvSpPr>
          <p:cNvPr id="4" name="Footer Placeholder 3">
            <a:extLst>
              <a:ext uri="{FF2B5EF4-FFF2-40B4-BE49-F238E27FC236}">
                <a16:creationId xmlns:a16="http://schemas.microsoft.com/office/drawing/2014/main" id="{F2672B7A-A027-A4A1-3CAD-7B2B1D2FE12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35EBB31-39D6-832B-5885-30214051E55C}"/>
              </a:ext>
            </a:extLst>
          </p:cNvPr>
          <p:cNvSpPr>
            <a:spLocks noGrp="1"/>
          </p:cNvSpPr>
          <p:nvPr>
            <p:ph type="sldNum" sz="quarter" idx="12"/>
          </p:nvPr>
        </p:nvSpPr>
        <p:spPr/>
        <p:txBody>
          <a:bodyPr/>
          <a:lstStyle/>
          <a:p>
            <a:fld id="{0280EE9C-F830-4140-950A-46248695461E}" type="slidenum">
              <a:rPr lang="en-US" smtClean="0"/>
              <a:t>‹#›</a:t>
            </a:fld>
            <a:endParaRPr lang="en-US"/>
          </a:p>
        </p:txBody>
      </p:sp>
    </p:spTree>
    <p:extLst>
      <p:ext uri="{BB962C8B-B14F-4D97-AF65-F5344CB8AC3E}">
        <p14:creationId xmlns:p14="http://schemas.microsoft.com/office/powerpoint/2010/main" val="3703286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65A005-3907-FCFD-21D1-21D1FDC1A366}"/>
              </a:ext>
            </a:extLst>
          </p:cNvPr>
          <p:cNvSpPr>
            <a:spLocks noGrp="1"/>
          </p:cNvSpPr>
          <p:nvPr>
            <p:ph type="dt" sz="half" idx="10"/>
          </p:nvPr>
        </p:nvSpPr>
        <p:spPr/>
        <p:txBody>
          <a:bodyPr/>
          <a:lstStyle/>
          <a:p>
            <a:fld id="{49080676-9578-46DE-B8B3-9CE02D1580B1}" type="datetimeFigureOut">
              <a:rPr lang="en-US" smtClean="0"/>
              <a:t>5/16/2023</a:t>
            </a:fld>
            <a:endParaRPr lang="en-US"/>
          </a:p>
        </p:txBody>
      </p:sp>
      <p:sp>
        <p:nvSpPr>
          <p:cNvPr id="3" name="Footer Placeholder 2">
            <a:extLst>
              <a:ext uri="{FF2B5EF4-FFF2-40B4-BE49-F238E27FC236}">
                <a16:creationId xmlns:a16="http://schemas.microsoft.com/office/drawing/2014/main" id="{F1BD14CE-6D45-A0A3-36A6-20439DA3DBF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0F26D41-DB46-1C5D-3395-6465816A14AB}"/>
              </a:ext>
            </a:extLst>
          </p:cNvPr>
          <p:cNvSpPr>
            <a:spLocks noGrp="1"/>
          </p:cNvSpPr>
          <p:nvPr>
            <p:ph type="sldNum" sz="quarter" idx="12"/>
          </p:nvPr>
        </p:nvSpPr>
        <p:spPr/>
        <p:txBody>
          <a:bodyPr/>
          <a:lstStyle/>
          <a:p>
            <a:fld id="{0280EE9C-F830-4140-950A-46248695461E}" type="slidenum">
              <a:rPr lang="en-US" smtClean="0"/>
              <a:t>‹#›</a:t>
            </a:fld>
            <a:endParaRPr lang="en-US"/>
          </a:p>
        </p:txBody>
      </p:sp>
    </p:spTree>
    <p:extLst>
      <p:ext uri="{BB962C8B-B14F-4D97-AF65-F5344CB8AC3E}">
        <p14:creationId xmlns:p14="http://schemas.microsoft.com/office/powerpoint/2010/main" val="2926590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5AC08-C1EB-BFE0-618B-8FE3771E06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B1A4021-C98D-1B9C-6378-A551B0B9A7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EEAF4E2-F233-EA0B-AF84-EDBD8AACEE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088EC9-D60E-6C2E-3613-23A9C16E0162}"/>
              </a:ext>
            </a:extLst>
          </p:cNvPr>
          <p:cNvSpPr>
            <a:spLocks noGrp="1"/>
          </p:cNvSpPr>
          <p:nvPr>
            <p:ph type="dt" sz="half" idx="10"/>
          </p:nvPr>
        </p:nvSpPr>
        <p:spPr/>
        <p:txBody>
          <a:bodyPr/>
          <a:lstStyle/>
          <a:p>
            <a:fld id="{49080676-9578-46DE-B8B3-9CE02D1580B1}" type="datetimeFigureOut">
              <a:rPr lang="en-US" smtClean="0"/>
              <a:t>5/16/2023</a:t>
            </a:fld>
            <a:endParaRPr lang="en-US"/>
          </a:p>
        </p:txBody>
      </p:sp>
      <p:sp>
        <p:nvSpPr>
          <p:cNvPr id="6" name="Footer Placeholder 5">
            <a:extLst>
              <a:ext uri="{FF2B5EF4-FFF2-40B4-BE49-F238E27FC236}">
                <a16:creationId xmlns:a16="http://schemas.microsoft.com/office/drawing/2014/main" id="{7900F69A-109B-79FD-F49D-DB7724F7E0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83A108-F851-CC72-6CB0-741DE5F36E61}"/>
              </a:ext>
            </a:extLst>
          </p:cNvPr>
          <p:cNvSpPr>
            <a:spLocks noGrp="1"/>
          </p:cNvSpPr>
          <p:nvPr>
            <p:ph type="sldNum" sz="quarter" idx="12"/>
          </p:nvPr>
        </p:nvSpPr>
        <p:spPr/>
        <p:txBody>
          <a:bodyPr/>
          <a:lstStyle/>
          <a:p>
            <a:fld id="{0280EE9C-F830-4140-950A-46248695461E}" type="slidenum">
              <a:rPr lang="en-US" smtClean="0"/>
              <a:t>‹#›</a:t>
            </a:fld>
            <a:endParaRPr lang="en-US"/>
          </a:p>
        </p:txBody>
      </p:sp>
    </p:spTree>
    <p:extLst>
      <p:ext uri="{BB962C8B-B14F-4D97-AF65-F5344CB8AC3E}">
        <p14:creationId xmlns:p14="http://schemas.microsoft.com/office/powerpoint/2010/main" val="238698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B86CF-421C-7CA7-6968-F11251CF4E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C9A8189-9403-F98D-538F-4494AE599E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1153D0-261D-262C-7ED3-18BCBE4534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AC7BC76-3F5B-53B9-D7A8-B7443125EBA1}"/>
              </a:ext>
            </a:extLst>
          </p:cNvPr>
          <p:cNvSpPr>
            <a:spLocks noGrp="1"/>
          </p:cNvSpPr>
          <p:nvPr>
            <p:ph type="dt" sz="half" idx="10"/>
          </p:nvPr>
        </p:nvSpPr>
        <p:spPr/>
        <p:txBody>
          <a:bodyPr/>
          <a:lstStyle/>
          <a:p>
            <a:fld id="{49080676-9578-46DE-B8B3-9CE02D1580B1}" type="datetimeFigureOut">
              <a:rPr lang="en-US" smtClean="0"/>
              <a:t>5/16/2023</a:t>
            </a:fld>
            <a:endParaRPr lang="en-US"/>
          </a:p>
        </p:txBody>
      </p:sp>
      <p:sp>
        <p:nvSpPr>
          <p:cNvPr id="6" name="Footer Placeholder 5">
            <a:extLst>
              <a:ext uri="{FF2B5EF4-FFF2-40B4-BE49-F238E27FC236}">
                <a16:creationId xmlns:a16="http://schemas.microsoft.com/office/drawing/2014/main" id="{75343AD4-BD8F-8DC7-C024-0212E01F1A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306C2-FCB9-009B-08A8-341D005762FA}"/>
              </a:ext>
            </a:extLst>
          </p:cNvPr>
          <p:cNvSpPr>
            <a:spLocks noGrp="1"/>
          </p:cNvSpPr>
          <p:nvPr>
            <p:ph type="sldNum" sz="quarter" idx="12"/>
          </p:nvPr>
        </p:nvSpPr>
        <p:spPr/>
        <p:txBody>
          <a:bodyPr/>
          <a:lstStyle/>
          <a:p>
            <a:fld id="{0280EE9C-F830-4140-950A-46248695461E}" type="slidenum">
              <a:rPr lang="en-US" smtClean="0"/>
              <a:t>‹#›</a:t>
            </a:fld>
            <a:endParaRPr lang="en-US"/>
          </a:p>
        </p:txBody>
      </p:sp>
    </p:spTree>
    <p:extLst>
      <p:ext uri="{BB962C8B-B14F-4D97-AF65-F5344CB8AC3E}">
        <p14:creationId xmlns:p14="http://schemas.microsoft.com/office/powerpoint/2010/main" val="2424224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78429-B84A-8992-887F-2160CFA96A9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2B77086-DE0A-1AE8-90A5-96C03AA4558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18DFE98-D83A-0F51-64B2-DA4666B8A6BA}"/>
              </a:ext>
            </a:extLst>
          </p:cNvPr>
          <p:cNvSpPr>
            <a:spLocks noGrp="1"/>
          </p:cNvSpPr>
          <p:nvPr>
            <p:ph type="dt" sz="half" idx="10"/>
          </p:nvPr>
        </p:nvSpPr>
        <p:spPr/>
        <p:txBody>
          <a:bodyPr/>
          <a:lstStyle/>
          <a:p>
            <a:fld id="{49080676-9578-46DE-B8B3-9CE02D1580B1}" type="datetimeFigureOut">
              <a:rPr lang="en-US" smtClean="0"/>
              <a:t>5/16/2023</a:t>
            </a:fld>
            <a:endParaRPr lang="en-US"/>
          </a:p>
        </p:txBody>
      </p:sp>
      <p:sp>
        <p:nvSpPr>
          <p:cNvPr id="5" name="Footer Placeholder 4">
            <a:extLst>
              <a:ext uri="{FF2B5EF4-FFF2-40B4-BE49-F238E27FC236}">
                <a16:creationId xmlns:a16="http://schemas.microsoft.com/office/drawing/2014/main" id="{AF657770-3171-AEAB-6059-8C72E996BE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5A3BAD-BB63-6C3B-6441-0279826F4C31}"/>
              </a:ext>
            </a:extLst>
          </p:cNvPr>
          <p:cNvSpPr>
            <a:spLocks noGrp="1"/>
          </p:cNvSpPr>
          <p:nvPr>
            <p:ph type="sldNum" sz="quarter" idx="12"/>
          </p:nvPr>
        </p:nvSpPr>
        <p:spPr/>
        <p:txBody>
          <a:bodyPr/>
          <a:lstStyle/>
          <a:p>
            <a:fld id="{0280EE9C-F830-4140-950A-46248695461E}" type="slidenum">
              <a:rPr lang="en-US" smtClean="0"/>
              <a:t>‹#›</a:t>
            </a:fld>
            <a:endParaRPr lang="en-US"/>
          </a:p>
        </p:txBody>
      </p:sp>
    </p:spTree>
    <p:extLst>
      <p:ext uri="{BB962C8B-B14F-4D97-AF65-F5344CB8AC3E}">
        <p14:creationId xmlns:p14="http://schemas.microsoft.com/office/powerpoint/2010/main" val="3836406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972F60-BF2E-3DCC-3371-0372582E827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CAD32EE-0D03-10C8-655C-3157364276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619670-FCCE-8E25-D7C6-992E6513F8EA}"/>
              </a:ext>
            </a:extLst>
          </p:cNvPr>
          <p:cNvSpPr>
            <a:spLocks noGrp="1"/>
          </p:cNvSpPr>
          <p:nvPr>
            <p:ph type="dt" sz="half" idx="10"/>
          </p:nvPr>
        </p:nvSpPr>
        <p:spPr/>
        <p:txBody>
          <a:bodyPr/>
          <a:lstStyle/>
          <a:p>
            <a:fld id="{49080676-9578-46DE-B8B3-9CE02D1580B1}" type="datetimeFigureOut">
              <a:rPr lang="en-US" smtClean="0"/>
              <a:t>5/16/2023</a:t>
            </a:fld>
            <a:endParaRPr lang="en-US"/>
          </a:p>
        </p:txBody>
      </p:sp>
      <p:sp>
        <p:nvSpPr>
          <p:cNvPr id="5" name="Footer Placeholder 4">
            <a:extLst>
              <a:ext uri="{FF2B5EF4-FFF2-40B4-BE49-F238E27FC236}">
                <a16:creationId xmlns:a16="http://schemas.microsoft.com/office/drawing/2014/main" id="{F4378E12-7863-C78D-E3C0-53BBACE599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FD8C3D-D30F-A5B7-16DD-044E96742714}"/>
              </a:ext>
            </a:extLst>
          </p:cNvPr>
          <p:cNvSpPr>
            <a:spLocks noGrp="1"/>
          </p:cNvSpPr>
          <p:nvPr>
            <p:ph type="sldNum" sz="quarter" idx="12"/>
          </p:nvPr>
        </p:nvSpPr>
        <p:spPr/>
        <p:txBody>
          <a:bodyPr/>
          <a:lstStyle/>
          <a:p>
            <a:fld id="{0280EE9C-F830-4140-950A-46248695461E}" type="slidenum">
              <a:rPr lang="en-US" smtClean="0"/>
              <a:t>‹#›</a:t>
            </a:fld>
            <a:endParaRPr lang="en-US"/>
          </a:p>
        </p:txBody>
      </p:sp>
    </p:spTree>
    <p:extLst>
      <p:ext uri="{BB962C8B-B14F-4D97-AF65-F5344CB8AC3E}">
        <p14:creationId xmlns:p14="http://schemas.microsoft.com/office/powerpoint/2010/main" val="3903788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9170A31-05C5-04B6-1AC7-62478B544C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8A42E3-E30A-6AB8-9A1D-3FA99A6EF5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911AD7-7757-6E70-BFC2-D5F823424B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080676-9578-46DE-B8B3-9CE02D1580B1}" type="datetimeFigureOut">
              <a:rPr lang="en-US" smtClean="0"/>
              <a:t>5/16/2023</a:t>
            </a:fld>
            <a:endParaRPr lang="en-US"/>
          </a:p>
        </p:txBody>
      </p:sp>
      <p:sp>
        <p:nvSpPr>
          <p:cNvPr id="5" name="Footer Placeholder 4">
            <a:extLst>
              <a:ext uri="{FF2B5EF4-FFF2-40B4-BE49-F238E27FC236}">
                <a16:creationId xmlns:a16="http://schemas.microsoft.com/office/drawing/2014/main" id="{09389663-84F6-99A5-BA50-FE6FCFE4E5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418FAB8-5E66-A9F8-2DFE-5182E9D864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80EE9C-F830-4140-950A-46248695461E}" type="slidenum">
              <a:rPr lang="en-US" smtClean="0"/>
              <a:t>‹#›</a:t>
            </a:fld>
            <a:endParaRPr lang="en-US"/>
          </a:p>
        </p:txBody>
      </p:sp>
    </p:spTree>
    <p:extLst>
      <p:ext uri="{BB962C8B-B14F-4D97-AF65-F5344CB8AC3E}">
        <p14:creationId xmlns:p14="http://schemas.microsoft.com/office/powerpoint/2010/main" val="19390104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BA5748-9044-92C1-ACA4-A03E58068D31}"/>
              </a:ext>
            </a:extLst>
          </p:cNvPr>
          <p:cNvSpPr>
            <a:spLocks noGrp="1"/>
          </p:cNvSpPr>
          <p:nvPr>
            <p:ph type="ctrTitle"/>
          </p:nvPr>
        </p:nvSpPr>
        <p:spPr>
          <a:xfrm>
            <a:off x="5297762" y="640080"/>
            <a:ext cx="6251110" cy="3566160"/>
          </a:xfrm>
        </p:spPr>
        <p:txBody>
          <a:bodyPr anchor="b">
            <a:normAutofit/>
          </a:bodyPr>
          <a:lstStyle/>
          <a:p>
            <a:pPr algn="l"/>
            <a:r>
              <a:rPr lang="en-US" sz="4200"/>
              <a:t>BUSINESS-TO-BUSINESS MARKETING</a:t>
            </a:r>
            <a:br>
              <a:rPr lang="en-US" sz="4200"/>
            </a:br>
            <a:r>
              <a:rPr lang="en-US" sz="4200"/>
              <a:t>WEEK 8</a:t>
            </a:r>
            <a:br>
              <a:rPr lang="en-US" sz="4200"/>
            </a:br>
            <a:r>
              <a:rPr lang="en-US" sz="4200"/>
              <a:t>MARKETING COMMUNICATION IN BUSINESS MARKETS</a:t>
            </a:r>
          </a:p>
        </p:txBody>
      </p:sp>
      <p:sp>
        <p:nvSpPr>
          <p:cNvPr id="3" name="Subtitle 2">
            <a:extLst>
              <a:ext uri="{FF2B5EF4-FFF2-40B4-BE49-F238E27FC236}">
                <a16:creationId xmlns:a16="http://schemas.microsoft.com/office/drawing/2014/main" id="{C4D19A06-249A-0481-4F86-25AFC3731808}"/>
              </a:ext>
            </a:extLst>
          </p:cNvPr>
          <p:cNvSpPr>
            <a:spLocks noGrp="1"/>
          </p:cNvSpPr>
          <p:nvPr>
            <p:ph type="subTitle" idx="1"/>
          </p:nvPr>
        </p:nvSpPr>
        <p:spPr>
          <a:xfrm>
            <a:off x="5297760" y="4636008"/>
            <a:ext cx="6251111" cy="1572768"/>
          </a:xfrm>
        </p:spPr>
        <p:txBody>
          <a:bodyPr>
            <a:normAutofit/>
          </a:bodyPr>
          <a:lstStyle/>
          <a:p>
            <a:pPr algn="l"/>
            <a:r>
              <a:rPr lang="en-US" dirty="0"/>
              <a:t>Dr. John Kamau</a:t>
            </a:r>
            <a:endParaRPr lang="en-US"/>
          </a:p>
          <a:p>
            <a:pPr algn="l"/>
            <a:r>
              <a:rPr lang="en-US" dirty="0"/>
              <a:t>Spring 2023</a:t>
            </a:r>
            <a:endParaRPr lang="en-US"/>
          </a:p>
        </p:txBody>
      </p:sp>
      <p:pic>
        <p:nvPicPr>
          <p:cNvPr id="5" name="Picture 4">
            <a:extLst>
              <a:ext uri="{FF2B5EF4-FFF2-40B4-BE49-F238E27FC236}">
                <a16:creationId xmlns:a16="http://schemas.microsoft.com/office/drawing/2014/main" id="{DB07F909-5E6C-24C5-872D-E007F64F4B00}"/>
              </a:ext>
            </a:extLst>
          </p:cNvPr>
          <p:cNvPicPr>
            <a:picLocks noChangeAspect="1"/>
          </p:cNvPicPr>
          <p:nvPr/>
        </p:nvPicPr>
        <p:blipFill rotWithShape="1">
          <a:blip r:embed="rId2"/>
          <a:srcRect l="8639" r="41107"/>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5794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6F39C2-8746-4599-843B-CED156C408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5D714AD-9E94-4752-AA45-D4B0EAAB5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4652"/>
            <a:ext cx="4444163" cy="632334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5F2C98-121C-DEC4-10D5-AE227CCC54BD}"/>
              </a:ext>
            </a:extLst>
          </p:cNvPr>
          <p:cNvSpPr>
            <a:spLocks noGrp="1"/>
          </p:cNvSpPr>
          <p:nvPr>
            <p:ph type="title"/>
          </p:nvPr>
        </p:nvSpPr>
        <p:spPr>
          <a:xfrm>
            <a:off x="599411" y="767258"/>
            <a:ext cx="3209335" cy="5323484"/>
          </a:xfrm>
        </p:spPr>
        <p:txBody>
          <a:bodyPr>
            <a:normAutofit/>
          </a:bodyPr>
          <a:lstStyle/>
          <a:p>
            <a:pPr algn="ctr"/>
            <a:r>
              <a:rPr lang="en-US" sz="2800">
                <a:solidFill>
                  <a:schemeClr val="bg1"/>
                </a:solidFill>
              </a:rPr>
              <a:t>Introduction </a:t>
            </a:r>
          </a:p>
        </p:txBody>
      </p:sp>
      <p:sp>
        <p:nvSpPr>
          <p:cNvPr id="13" name="Rectangle 12">
            <a:extLst>
              <a:ext uri="{FF2B5EF4-FFF2-40B4-BE49-F238E27FC236}">
                <a16:creationId xmlns:a16="http://schemas.microsoft.com/office/drawing/2014/main" id="{7FF89E09-42FB-4694-96E4-95652B1D8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83158"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5D3C032-881F-4579-A4BF-0FA966E9F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70645"/>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B9F70AB-B033-F45A-6AE7-14CAB05C9C9F}"/>
              </a:ext>
            </a:extLst>
          </p:cNvPr>
          <p:cNvGraphicFramePr>
            <a:graphicFrameLocks noGrp="1"/>
          </p:cNvGraphicFramePr>
          <p:nvPr>
            <p:ph idx="1"/>
            <p:extLst>
              <p:ext uri="{D42A27DB-BD31-4B8C-83A1-F6EECF244321}">
                <p14:modId xmlns:p14="http://schemas.microsoft.com/office/powerpoint/2010/main" val="29791288"/>
              </p:ext>
            </p:extLst>
          </p:nvPr>
        </p:nvGraphicFramePr>
        <p:xfrm>
          <a:off x="5242917" y="1005298"/>
          <a:ext cx="6422901" cy="5085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0016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8249E89B-63A5-45DA-A170-5B661FCE4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5D714AD-9E94-4752-AA45-D4B0EAAB5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4652"/>
            <a:ext cx="4444163" cy="632334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8F9E6B-07C6-9C58-8D09-49DF8CC66BD7}"/>
              </a:ext>
            </a:extLst>
          </p:cNvPr>
          <p:cNvSpPr>
            <a:spLocks noGrp="1"/>
          </p:cNvSpPr>
          <p:nvPr>
            <p:ph type="title"/>
          </p:nvPr>
        </p:nvSpPr>
        <p:spPr>
          <a:xfrm>
            <a:off x="599411" y="767258"/>
            <a:ext cx="3209335" cy="5323484"/>
          </a:xfrm>
        </p:spPr>
        <p:txBody>
          <a:bodyPr>
            <a:normAutofit/>
          </a:bodyPr>
          <a:lstStyle/>
          <a:p>
            <a:pPr algn="ctr"/>
            <a:r>
              <a:rPr lang="en-US" sz="2800">
                <a:solidFill>
                  <a:schemeClr val="bg1"/>
                </a:solidFill>
              </a:rPr>
              <a:t>Intended learning outcomes </a:t>
            </a:r>
          </a:p>
        </p:txBody>
      </p:sp>
      <p:sp>
        <p:nvSpPr>
          <p:cNvPr id="23" name="Rectangle 22">
            <a:extLst>
              <a:ext uri="{FF2B5EF4-FFF2-40B4-BE49-F238E27FC236}">
                <a16:creationId xmlns:a16="http://schemas.microsoft.com/office/drawing/2014/main" id="{7FF89E09-42FB-4694-96E4-95652B1D8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83158"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lumMod val="50000"/>
                </a:schemeClr>
              </a:solidFill>
            </a:endParaRPr>
          </a:p>
        </p:txBody>
      </p:sp>
      <p:sp>
        <p:nvSpPr>
          <p:cNvPr id="25" name="Rectangle 24">
            <a:extLst>
              <a:ext uri="{FF2B5EF4-FFF2-40B4-BE49-F238E27FC236}">
                <a16:creationId xmlns:a16="http://schemas.microsoft.com/office/drawing/2014/main" id="{25D3C032-881F-4579-A4BF-0FA966E9F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70645"/>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lumMod val="50000"/>
                </a:schemeClr>
              </a:solidFill>
            </a:endParaRPr>
          </a:p>
        </p:txBody>
      </p:sp>
      <p:sp>
        <p:nvSpPr>
          <p:cNvPr id="3" name="Content Placeholder 2">
            <a:extLst>
              <a:ext uri="{FF2B5EF4-FFF2-40B4-BE49-F238E27FC236}">
                <a16:creationId xmlns:a16="http://schemas.microsoft.com/office/drawing/2014/main" id="{4FCEFBAF-71D1-E9D3-7BBC-BF298014F246}"/>
              </a:ext>
            </a:extLst>
          </p:cNvPr>
          <p:cNvSpPr>
            <a:spLocks noGrp="1"/>
          </p:cNvSpPr>
          <p:nvPr>
            <p:ph idx="1"/>
          </p:nvPr>
        </p:nvSpPr>
        <p:spPr>
          <a:xfrm>
            <a:off x="5741893" y="767258"/>
            <a:ext cx="5287923" cy="5323484"/>
          </a:xfrm>
        </p:spPr>
        <p:txBody>
          <a:bodyPr anchor="ctr">
            <a:normAutofit/>
          </a:bodyPr>
          <a:lstStyle/>
          <a:p>
            <a:pPr marL="0" indent="0">
              <a:buNone/>
            </a:pPr>
            <a:r>
              <a:rPr lang="en-US" sz="2000" dirty="0"/>
              <a:t>At the end of this lecture, you will be able to</a:t>
            </a:r>
          </a:p>
          <a:p>
            <a:r>
              <a:rPr lang="en-US" sz="2000" dirty="0"/>
              <a:t>Define marketing communication in business market context.</a:t>
            </a:r>
          </a:p>
          <a:p>
            <a:r>
              <a:rPr lang="en-US" sz="2000" dirty="0"/>
              <a:t>Compare and contrast business and consumer markets communication.</a:t>
            </a:r>
          </a:p>
          <a:p>
            <a:r>
              <a:rPr lang="en-US" sz="2000" dirty="0"/>
              <a:t>Explain the roles of marketing communication in marketing strategy.</a:t>
            </a:r>
          </a:p>
          <a:p>
            <a:r>
              <a:rPr lang="en-US" sz="2000" dirty="0"/>
              <a:t>Develop business market communication strategy.</a:t>
            </a:r>
          </a:p>
          <a:p>
            <a:r>
              <a:rPr lang="en-US" sz="2000" dirty="0"/>
              <a:t>Examine marketing communication strategies. </a:t>
            </a:r>
          </a:p>
          <a:p>
            <a:r>
              <a:rPr lang="en-US" sz="2000" dirty="0"/>
              <a:t>Review the role of communication in building relationship. </a:t>
            </a:r>
          </a:p>
          <a:p>
            <a:r>
              <a:rPr lang="en-US" sz="2000" dirty="0"/>
              <a:t>Determine the contributions of personal selling in marketing communication. </a:t>
            </a:r>
          </a:p>
          <a:p>
            <a:endParaRPr lang="en-US" sz="2000" dirty="0"/>
          </a:p>
        </p:txBody>
      </p:sp>
    </p:spTree>
    <p:extLst>
      <p:ext uri="{BB962C8B-B14F-4D97-AF65-F5344CB8AC3E}">
        <p14:creationId xmlns:p14="http://schemas.microsoft.com/office/powerpoint/2010/main" val="6374194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13844EE9-2895-4B7B-A445-00BA91721B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4D219AC1-9252-7BE0-BD67-3DDE2BAED2CE}"/>
              </a:ext>
            </a:extLst>
          </p:cNvPr>
          <p:cNvSpPr>
            <a:spLocks noGrp="1"/>
          </p:cNvSpPr>
          <p:nvPr>
            <p:ph type="title"/>
          </p:nvPr>
        </p:nvSpPr>
        <p:spPr>
          <a:xfrm>
            <a:off x="5506019" y="1107860"/>
            <a:ext cx="5847781" cy="1046671"/>
          </a:xfrm>
        </p:spPr>
        <p:txBody>
          <a:bodyPr>
            <a:normAutofit/>
          </a:bodyPr>
          <a:lstStyle/>
          <a:p>
            <a:r>
              <a:rPr lang="en-US" sz="2800"/>
              <a:t>Definition of marketing communication</a:t>
            </a:r>
          </a:p>
        </p:txBody>
      </p:sp>
      <p:sp>
        <p:nvSpPr>
          <p:cNvPr id="26" name="Rectangle 25">
            <a:extLst>
              <a:ext uri="{FF2B5EF4-FFF2-40B4-BE49-F238E27FC236}">
                <a16:creationId xmlns:a16="http://schemas.microsoft.com/office/drawing/2014/main" id="{97B03642-7722-4B15-897F-76918F86B8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39937"/>
            <a:ext cx="4525605" cy="577812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6068EAC2-2623-4156-A990-D776FF9BF4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7" name="Graphic 6" descr="Laptop Secure">
            <a:extLst>
              <a:ext uri="{FF2B5EF4-FFF2-40B4-BE49-F238E27FC236}">
                <a16:creationId xmlns:a16="http://schemas.microsoft.com/office/drawing/2014/main" id="{FBA45C3A-F91D-2DBC-4079-E1A75C92140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7158" y="1483355"/>
            <a:ext cx="3891290" cy="3891290"/>
          </a:xfrm>
          <a:prstGeom prst="rect">
            <a:avLst/>
          </a:prstGeom>
        </p:spPr>
      </p:pic>
      <p:sp>
        <p:nvSpPr>
          <p:cNvPr id="3" name="Content Placeholder 2">
            <a:extLst>
              <a:ext uri="{FF2B5EF4-FFF2-40B4-BE49-F238E27FC236}">
                <a16:creationId xmlns:a16="http://schemas.microsoft.com/office/drawing/2014/main" id="{5E0D65DE-34A1-59D3-38DB-B0D242F00E5F}"/>
              </a:ext>
            </a:extLst>
          </p:cNvPr>
          <p:cNvSpPr>
            <a:spLocks noGrp="1"/>
          </p:cNvSpPr>
          <p:nvPr>
            <p:ph idx="1"/>
          </p:nvPr>
        </p:nvSpPr>
        <p:spPr>
          <a:xfrm>
            <a:off x="4778756" y="1783830"/>
            <a:ext cx="6913572" cy="4013316"/>
          </a:xfrm>
        </p:spPr>
        <p:txBody>
          <a:bodyPr anchor="ctr">
            <a:normAutofit/>
          </a:bodyPr>
          <a:lstStyle/>
          <a:p>
            <a:r>
              <a:rPr lang="en-US" sz="2000" dirty="0"/>
              <a:t>Marketing communication  is the art of informing consumers about a company’s offering with an aim of making them become consumers. </a:t>
            </a:r>
          </a:p>
          <a:p>
            <a:r>
              <a:rPr lang="en-US" sz="2000" dirty="0"/>
              <a:t>Ali (2021) defines business marketing communication as a management process through which organizations contact with its various audiences with an aim of influencing the perception and understanding of the organization, and/or its products and services, with a view to generating specific meanings and ongoing attitudinal and behavioral responses. </a:t>
            </a:r>
          </a:p>
          <a:p>
            <a:r>
              <a:rPr lang="en-US" sz="2000" dirty="0"/>
              <a:t>marketing communication represents the collection of all elements in an organization marketing mix that facilitates exchanges by establishing shared meaning with the organization customers or clients. </a:t>
            </a:r>
          </a:p>
        </p:txBody>
      </p:sp>
      <p:sp>
        <p:nvSpPr>
          <p:cNvPr id="30" name="Rectangle 29">
            <a:extLst>
              <a:ext uri="{FF2B5EF4-FFF2-40B4-BE49-F238E27FC236}">
                <a16:creationId xmlns:a16="http://schemas.microsoft.com/office/drawing/2014/main" id="{4C707BC9-731A-490A-AF25-6F349FD9B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254055"/>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2" name="Rectangle 31">
            <a:extLst>
              <a:ext uri="{FF2B5EF4-FFF2-40B4-BE49-F238E27FC236}">
                <a16:creationId xmlns:a16="http://schemas.microsoft.com/office/drawing/2014/main" id="{3FD7C480-AC7D-4FEE-BB95-EEE23BB3E6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64601"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6733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55A842-DBEA-1A76-7B76-76217620DF09}"/>
              </a:ext>
            </a:extLst>
          </p:cNvPr>
          <p:cNvSpPr>
            <a:spLocks noGrp="1"/>
          </p:cNvSpPr>
          <p:nvPr>
            <p:ph type="title"/>
          </p:nvPr>
        </p:nvSpPr>
        <p:spPr>
          <a:xfrm>
            <a:off x="635000" y="640823"/>
            <a:ext cx="3418659" cy="5583148"/>
          </a:xfrm>
        </p:spPr>
        <p:txBody>
          <a:bodyPr anchor="ctr">
            <a:normAutofit/>
          </a:bodyPr>
          <a:lstStyle/>
          <a:p>
            <a:r>
              <a:rPr lang="en-US" sz="5400"/>
              <a:t>Definition cont.</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1E1C680-FFD6-9978-BB52-9AAB01CD0C90}"/>
              </a:ext>
            </a:extLst>
          </p:cNvPr>
          <p:cNvGraphicFramePr>
            <a:graphicFrameLocks noGrp="1"/>
          </p:cNvGraphicFramePr>
          <p:nvPr>
            <p:ph idx="1"/>
            <p:extLst>
              <p:ext uri="{D42A27DB-BD31-4B8C-83A1-F6EECF244321}">
                <p14:modId xmlns:p14="http://schemas.microsoft.com/office/powerpoint/2010/main" val="23789965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5457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7A22C9-CC5A-2F56-5D7A-935F6CF30E17}"/>
              </a:ext>
            </a:extLst>
          </p:cNvPr>
          <p:cNvSpPr>
            <a:spLocks noGrp="1"/>
          </p:cNvSpPr>
          <p:nvPr>
            <p:ph type="title"/>
          </p:nvPr>
        </p:nvSpPr>
        <p:spPr>
          <a:xfrm>
            <a:off x="841248" y="548640"/>
            <a:ext cx="3600860" cy="5431536"/>
          </a:xfrm>
        </p:spPr>
        <p:txBody>
          <a:bodyPr>
            <a:normAutofit/>
          </a:bodyPr>
          <a:lstStyle/>
          <a:p>
            <a:r>
              <a:rPr lang="en-US" sz="5400"/>
              <a:t>Definition cont.</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360A9BF-22EC-ED0B-7C9B-C32CED7B159F}"/>
              </a:ext>
            </a:extLst>
          </p:cNvPr>
          <p:cNvSpPr>
            <a:spLocks noGrp="1"/>
          </p:cNvSpPr>
          <p:nvPr>
            <p:ph idx="1"/>
          </p:nvPr>
        </p:nvSpPr>
        <p:spPr>
          <a:xfrm>
            <a:off x="5126418" y="552091"/>
            <a:ext cx="6224335" cy="5431536"/>
          </a:xfrm>
        </p:spPr>
        <p:txBody>
          <a:bodyPr anchor="ctr">
            <a:normAutofit/>
          </a:bodyPr>
          <a:lstStyle/>
          <a:p>
            <a:pPr marL="0" indent="0">
              <a:buNone/>
            </a:pPr>
            <a:r>
              <a:rPr lang="en-US" dirty="0"/>
              <a:t>From these two definitions we note that:</a:t>
            </a:r>
          </a:p>
          <a:p>
            <a:r>
              <a:rPr lang="en-US" dirty="0"/>
              <a:t>All marketing mix variable and not just the promotional variables communicate with the customers. </a:t>
            </a:r>
          </a:p>
          <a:p>
            <a:r>
              <a:rPr lang="en-US" dirty="0"/>
              <a:t>Marketing communication can be either intentional or unintentional. </a:t>
            </a:r>
          </a:p>
          <a:p>
            <a:r>
              <a:rPr lang="en-US" dirty="0"/>
              <a:t>Marketing communication is both a sender and receiver of messages.</a:t>
            </a:r>
          </a:p>
        </p:txBody>
      </p:sp>
    </p:spTree>
    <p:extLst>
      <p:ext uri="{BB962C8B-B14F-4D97-AF65-F5344CB8AC3E}">
        <p14:creationId xmlns:p14="http://schemas.microsoft.com/office/powerpoint/2010/main" val="2242679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DF03B4-3408-4069-A9B7-CD194A9EE33D}"/>
              </a:ext>
            </a:extLst>
          </p:cNvPr>
          <p:cNvSpPr>
            <a:spLocks noGrp="1"/>
          </p:cNvSpPr>
          <p:nvPr>
            <p:ph type="title"/>
          </p:nvPr>
        </p:nvSpPr>
        <p:spPr>
          <a:xfrm>
            <a:off x="841248" y="548640"/>
            <a:ext cx="3600860" cy="5431536"/>
          </a:xfrm>
        </p:spPr>
        <p:txBody>
          <a:bodyPr>
            <a:normAutofit/>
          </a:bodyPr>
          <a:lstStyle/>
          <a:p>
            <a:r>
              <a:rPr lang="en-US" sz="5400"/>
              <a:t>Definition cont.</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E1A3C15-33E9-C64F-037D-05B10819E5A1}"/>
              </a:ext>
            </a:extLst>
          </p:cNvPr>
          <p:cNvSpPr>
            <a:spLocks noGrp="1"/>
          </p:cNvSpPr>
          <p:nvPr>
            <p:ph idx="1"/>
          </p:nvPr>
        </p:nvSpPr>
        <p:spPr>
          <a:xfrm>
            <a:off x="5126418" y="552091"/>
            <a:ext cx="6224335" cy="5431536"/>
          </a:xfrm>
        </p:spPr>
        <p:txBody>
          <a:bodyPr anchor="ctr">
            <a:normAutofit/>
          </a:bodyPr>
          <a:lstStyle/>
          <a:p>
            <a:r>
              <a:rPr lang="en-US" dirty="0"/>
              <a:t>Dialogue is critical in business to business and must be stimulated through marketing communication.</a:t>
            </a:r>
          </a:p>
          <a:p>
            <a:r>
              <a:rPr lang="en-US" dirty="0"/>
              <a:t>Relationships. Communication should build trust that leads to involvement and commitment.</a:t>
            </a:r>
          </a:p>
          <a:p>
            <a:r>
              <a:rPr lang="en-US" dirty="0"/>
              <a:t>Cognitive response. B2B audiences should be regarded as active problem solvers, who use marketing communications to help them in their purchasing and organization related activities.</a:t>
            </a:r>
          </a:p>
          <a:p>
            <a:endParaRPr lang="en-US" sz="2200" dirty="0"/>
          </a:p>
        </p:txBody>
      </p:sp>
    </p:spTree>
    <p:extLst>
      <p:ext uri="{BB962C8B-B14F-4D97-AF65-F5344CB8AC3E}">
        <p14:creationId xmlns:p14="http://schemas.microsoft.com/office/powerpoint/2010/main" val="2818555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67533B-CEB6-DEAC-5574-DC47712CFB93}"/>
              </a:ext>
            </a:extLst>
          </p:cNvPr>
          <p:cNvSpPr>
            <a:spLocks noGrp="1"/>
          </p:cNvSpPr>
          <p:nvPr>
            <p:ph type="title"/>
          </p:nvPr>
        </p:nvSpPr>
        <p:spPr>
          <a:xfrm>
            <a:off x="1043631" y="809898"/>
            <a:ext cx="10173010" cy="1554480"/>
          </a:xfrm>
        </p:spPr>
        <p:txBody>
          <a:bodyPr anchor="ctr">
            <a:normAutofit/>
          </a:bodyPr>
          <a:lstStyle/>
          <a:p>
            <a:r>
              <a:rPr lang="en-US" sz="4800"/>
              <a:t>Comparison Between Consumer and Business Market Communication </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4" name="Content Placeholder 3">
            <a:extLst>
              <a:ext uri="{FF2B5EF4-FFF2-40B4-BE49-F238E27FC236}">
                <a16:creationId xmlns:a16="http://schemas.microsoft.com/office/drawing/2014/main" id="{818FF056-F173-C47A-E751-8592060B0D1B}"/>
              </a:ext>
            </a:extLst>
          </p:cNvPr>
          <p:cNvGraphicFramePr>
            <a:graphicFrameLocks noGrp="1"/>
          </p:cNvGraphicFramePr>
          <p:nvPr>
            <p:ph idx="1"/>
            <p:extLst>
              <p:ext uri="{D42A27DB-BD31-4B8C-83A1-F6EECF244321}">
                <p14:modId xmlns:p14="http://schemas.microsoft.com/office/powerpoint/2010/main" val="722028375"/>
              </p:ext>
            </p:extLst>
          </p:nvPr>
        </p:nvGraphicFramePr>
        <p:xfrm>
          <a:off x="919662" y="3017519"/>
          <a:ext cx="10627904" cy="3487133"/>
        </p:xfrm>
        <a:graphic>
          <a:graphicData uri="http://schemas.openxmlformats.org/drawingml/2006/table">
            <a:tbl>
              <a:tblPr firstRow="1" firstCol="1" bandRow="1"/>
              <a:tblGrid>
                <a:gridCol w="5337025">
                  <a:extLst>
                    <a:ext uri="{9D8B030D-6E8A-4147-A177-3AD203B41FA5}">
                      <a16:colId xmlns:a16="http://schemas.microsoft.com/office/drawing/2014/main" val="3027028006"/>
                    </a:ext>
                  </a:extLst>
                </a:gridCol>
                <a:gridCol w="5290879">
                  <a:extLst>
                    <a:ext uri="{9D8B030D-6E8A-4147-A177-3AD203B41FA5}">
                      <a16:colId xmlns:a16="http://schemas.microsoft.com/office/drawing/2014/main" val="6157430"/>
                    </a:ext>
                  </a:extLst>
                </a:gridCol>
              </a:tblGrid>
              <a:tr h="571131">
                <a:tc>
                  <a:txBody>
                    <a:bodyPr/>
                    <a:lstStyle/>
                    <a:p>
                      <a:pPr marL="0" marR="0" algn="l" fontAlgn="t">
                        <a:lnSpc>
                          <a:spcPct val="115000"/>
                        </a:lnSpc>
                        <a:spcBef>
                          <a:spcPts val="0"/>
                        </a:spcBef>
                        <a:spcAft>
                          <a:spcPts val="0"/>
                        </a:spcAft>
                      </a:pPr>
                      <a:r>
                        <a:rPr lang="en-US" sz="2000" b="1" i="0" u="none" strike="noStrike" kern="100" dirty="0">
                          <a:effectLst/>
                          <a:latin typeface="Times New Roman" panose="02020603050405020304" pitchFamily="18" charset="0"/>
                          <a:ea typeface="SimSun" panose="02010600030101010101" pitchFamily="2" charset="-122"/>
                          <a:cs typeface="Times New Roman" panose="02020603050405020304" pitchFamily="18" charset="0"/>
                        </a:rPr>
                        <a:t>Consumer markets </a:t>
                      </a:r>
                      <a:endParaRPr lang="en-US" sz="2000" b="1" i="0" u="none" strike="noStrike" dirty="0">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fontAlgn="t">
                        <a:lnSpc>
                          <a:spcPct val="115000"/>
                        </a:lnSpc>
                        <a:spcBef>
                          <a:spcPts val="0"/>
                        </a:spcBef>
                        <a:spcAft>
                          <a:spcPts val="0"/>
                        </a:spcAft>
                      </a:pPr>
                      <a:r>
                        <a:rPr lang="en-US" sz="2000" b="1" i="0" u="none" strike="noStrike" kern="100" dirty="0">
                          <a:effectLst/>
                          <a:latin typeface="Times New Roman" panose="02020603050405020304" pitchFamily="18" charset="0"/>
                          <a:ea typeface="SimSun" panose="02010600030101010101" pitchFamily="2" charset="-122"/>
                          <a:cs typeface="Times New Roman" panose="02020603050405020304" pitchFamily="18" charset="0"/>
                        </a:rPr>
                        <a:t>Business to business markets</a:t>
                      </a:r>
                      <a:endParaRPr lang="en-US" sz="2000" b="1" i="0" u="none" strike="noStrike" dirty="0">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705812546"/>
                  </a:ext>
                </a:extLst>
              </a:tr>
              <a:tr h="571131">
                <a:tc>
                  <a:txBody>
                    <a:bodyPr/>
                    <a:lstStyle/>
                    <a:p>
                      <a:pPr marL="0" marR="0" algn="l" fontAlgn="t">
                        <a:lnSpc>
                          <a:spcPct val="115000"/>
                        </a:lnSpc>
                        <a:spcBef>
                          <a:spcPts val="0"/>
                        </a:spcBef>
                        <a:spcAft>
                          <a:spcPts val="0"/>
                        </a:spcAft>
                      </a:pPr>
                      <a:r>
                        <a:rPr lang="en-US" sz="2000" b="0" i="0" u="none" strike="noStrike" kern="100">
                          <a:effectLst/>
                          <a:latin typeface="Times New Roman" panose="02020603050405020304" pitchFamily="18" charset="0"/>
                          <a:ea typeface="SimSun" panose="02010600030101010101" pitchFamily="2" charset="-122"/>
                          <a:cs typeface="Times New Roman" panose="02020603050405020304" pitchFamily="18" charset="0"/>
                        </a:rPr>
                        <a:t>Availability of mass media</a:t>
                      </a:r>
                      <a:endParaRPr lang="en-US" sz="2000" b="0" i="0" u="none" strike="noStrike">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fontAlgn="t">
                        <a:lnSpc>
                          <a:spcPct val="115000"/>
                        </a:lnSpc>
                        <a:spcBef>
                          <a:spcPts val="0"/>
                        </a:spcBef>
                        <a:spcAft>
                          <a:spcPts val="0"/>
                        </a:spcAft>
                      </a:pPr>
                      <a:r>
                        <a:rPr lang="en-US" sz="2000" b="0" i="0" u="none" strike="noStrike" kern="100">
                          <a:effectLst/>
                          <a:latin typeface="Times New Roman" panose="02020603050405020304" pitchFamily="18" charset="0"/>
                          <a:ea typeface="SimSun" panose="02010600030101010101" pitchFamily="2" charset="-122"/>
                          <a:cs typeface="Times New Roman" panose="02020603050405020304" pitchFamily="18" charset="0"/>
                        </a:rPr>
                        <a:t>Mass media of little use.</a:t>
                      </a:r>
                      <a:endParaRPr lang="en-US" sz="2000" b="0" i="0" u="none" strike="noStrike">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26671482"/>
                  </a:ext>
                </a:extLst>
              </a:tr>
              <a:tr h="571131">
                <a:tc>
                  <a:txBody>
                    <a:bodyPr/>
                    <a:lstStyle/>
                    <a:p>
                      <a:pPr marL="0" marR="0" algn="l" fontAlgn="t">
                        <a:lnSpc>
                          <a:spcPct val="115000"/>
                        </a:lnSpc>
                        <a:spcBef>
                          <a:spcPts val="0"/>
                        </a:spcBef>
                        <a:spcAft>
                          <a:spcPts val="0"/>
                        </a:spcAft>
                      </a:pPr>
                      <a:r>
                        <a:rPr lang="en-US" sz="2000" b="0" i="0" u="none" strike="noStrike" kern="100">
                          <a:effectLst/>
                          <a:latin typeface="Times New Roman" panose="02020603050405020304" pitchFamily="18" charset="0"/>
                          <a:ea typeface="SimSun" panose="02010600030101010101" pitchFamily="2" charset="-122"/>
                          <a:cs typeface="Times New Roman" panose="02020603050405020304" pitchFamily="18" charset="0"/>
                        </a:rPr>
                        <a:t>Greater use of emotional appeals.</a:t>
                      </a:r>
                      <a:endParaRPr lang="en-US" sz="2000" b="0" i="0" u="none" strike="noStrike">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fontAlgn="t">
                        <a:lnSpc>
                          <a:spcPct val="115000"/>
                        </a:lnSpc>
                        <a:spcBef>
                          <a:spcPts val="0"/>
                        </a:spcBef>
                        <a:spcAft>
                          <a:spcPts val="0"/>
                        </a:spcAft>
                      </a:pPr>
                      <a:r>
                        <a:rPr lang="en-US" sz="2000" b="0" i="0" u="none" strike="noStrike" kern="100">
                          <a:effectLst/>
                          <a:latin typeface="Times New Roman" panose="02020603050405020304" pitchFamily="18" charset="0"/>
                          <a:ea typeface="SimSun" panose="02010600030101010101" pitchFamily="2" charset="-122"/>
                          <a:cs typeface="Times New Roman" panose="02020603050405020304" pitchFamily="18" charset="0"/>
                        </a:rPr>
                        <a:t>More rational approach used.</a:t>
                      </a:r>
                      <a:endParaRPr lang="en-US" sz="2000" b="0" i="0" u="none" strike="noStrike">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559180131"/>
                  </a:ext>
                </a:extLst>
              </a:tr>
              <a:tr h="571131">
                <a:tc>
                  <a:txBody>
                    <a:bodyPr/>
                    <a:lstStyle/>
                    <a:p>
                      <a:pPr marL="0" marR="0" algn="l" fontAlgn="t">
                        <a:lnSpc>
                          <a:spcPct val="115000"/>
                        </a:lnSpc>
                        <a:spcBef>
                          <a:spcPts val="0"/>
                        </a:spcBef>
                        <a:spcAft>
                          <a:spcPts val="0"/>
                        </a:spcAft>
                      </a:pPr>
                      <a:r>
                        <a:rPr lang="en-US" sz="2000" b="0" i="0" u="none" strike="noStrike" kern="100">
                          <a:effectLst/>
                          <a:latin typeface="Times New Roman" panose="02020603050405020304" pitchFamily="18" charset="0"/>
                          <a:ea typeface="SimSun" panose="02010600030101010101" pitchFamily="2" charset="-122"/>
                          <a:cs typeface="Times New Roman" panose="02020603050405020304" pitchFamily="18" charset="0"/>
                        </a:rPr>
                        <a:t>Greater tendency on the part of consumers to avoid the message.</a:t>
                      </a:r>
                      <a:endParaRPr lang="en-US" sz="2000" b="0" i="0" u="none" strike="noStrike">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fontAlgn="t">
                        <a:lnSpc>
                          <a:spcPct val="115000"/>
                        </a:lnSpc>
                        <a:spcBef>
                          <a:spcPts val="0"/>
                        </a:spcBef>
                        <a:spcAft>
                          <a:spcPts val="0"/>
                        </a:spcAft>
                      </a:pPr>
                      <a:r>
                        <a:rPr lang="en-US" sz="2000" b="0" i="0" u="none" strike="noStrike" kern="100">
                          <a:effectLst/>
                          <a:latin typeface="Times New Roman" panose="02020603050405020304" pitchFamily="18" charset="0"/>
                          <a:ea typeface="SimSun" panose="02010600030101010101" pitchFamily="2" charset="-122"/>
                          <a:cs typeface="Times New Roman" panose="02020603050405020304" pitchFamily="18" charset="0"/>
                        </a:rPr>
                        <a:t>Greater preparedness to seek out information</a:t>
                      </a:r>
                      <a:endParaRPr lang="en-US" sz="2000" b="0" i="0" u="none" strike="noStrike">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269050887"/>
                  </a:ext>
                </a:extLst>
              </a:tr>
              <a:tr h="1039577">
                <a:tc>
                  <a:txBody>
                    <a:bodyPr/>
                    <a:lstStyle/>
                    <a:p>
                      <a:pPr marL="0" marR="0" algn="l" fontAlgn="t">
                        <a:lnSpc>
                          <a:spcPct val="115000"/>
                        </a:lnSpc>
                        <a:spcBef>
                          <a:spcPts val="0"/>
                        </a:spcBef>
                        <a:spcAft>
                          <a:spcPts val="0"/>
                        </a:spcAft>
                      </a:pPr>
                      <a:r>
                        <a:rPr lang="en-US" sz="2000" b="0" i="0" u="none" strike="noStrike" kern="100" dirty="0">
                          <a:effectLst/>
                          <a:latin typeface="Times New Roman" panose="02020603050405020304" pitchFamily="18" charset="0"/>
                          <a:ea typeface="SimSun" panose="02010600030101010101" pitchFamily="2" charset="-122"/>
                          <a:cs typeface="Times New Roman" panose="02020603050405020304" pitchFamily="18" charset="0"/>
                        </a:rPr>
                        <a:t>Selective retention means that communications are quickly forgotten.</a:t>
                      </a:r>
                      <a:endParaRPr lang="en-US" sz="2000" b="0" i="0" u="none" strike="noStrike" dirty="0">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fontAlgn="t">
                        <a:lnSpc>
                          <a:spcPct val="115000"/>
                        </a:lnSpc>
                        <a:spcBef>
                          <a:spcPts val="0"/>
                        </a:spcBef>
                        <a:spcAft>
                          <a:spcPts val="0"/>
                        </a:spcAft>
                      </a:pPr>
                      <a:r>
                        <a:rPr lang="en-US" sz="2000" b="0" i="0" u="none" strike="noStrike" kern="100" dirty="0">
                          <a:effectLst/>
                          <a:latin typeface="Times New Roman" panose="02020603050405020304" pitchFamily="18" charset="0"/>
                          <a:ea typeface="SimSun" panose="02010600030101010101" pitchFamily="2" charset="-122"/>
                          <a:cs typeface="Times New Roman" panose="02020603050405020304" pitchFamily="18" charset="0"/>
                        </a:rPr>
                        <a:t>Communications are frequently stored for future reference – brochures, advertisements, and leaflets may be filed away.</a:t>
                      </a:r>
                      <a:endParaRPr lang="en-US" sz="2000" b="0" i="0" u="none" strike="noStrike" dirty="0">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4172589412"/>
                  </a:ext>
                </a:extLst>
              </a:tr>
            </a:tbl>
          </a:graphicData>
        </a:graphic>
      </p:graphicFrame>
    </p:spTree>
    <p:extLst>
      <p:ext uri="{BB962C8B-B14F-4D97-AF65-F5344CB8AC3E}">
        <p14:creationId xmlns:p14="http://schemas.microsoft.com/office/powerpoint/2010/main" val="3195658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67533B-CEB6-DEAC-5574-DC47712CFB93}"/>
              </a:ext>
            </a:extLst>
          </p:cNvPr>
          <p:cNvSpPr>
            <a:spLocks noGrp="1"/>
          </p:cNvSpPr>
          <p:nvPr>
            <p:ph type="title"/>
          </p:nvPr>
        </p:nvSpPr>
        <p:spPr>
          <a:xfrm>
            <a:off x="1043631" y="809898"/>
            <a:ext cx="10173010" cy="1554480"/>
          </a:xfrm>
        </p:spPr>
        <p:txBody>
          <a:bodyPr anchor="ctr">
            <a:normAutofit/>
          </a:bodyPr>
          <a:lstStyle/>
          <a:p>
            <a:r>
              <a:rPr lang="en-US" sz="4800"/>
              <a:t>Comparison Between Consumer and Business Market Communication </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4" name="Content Placeholder 3">
            <a:extLst>
              <a:ext uri="{FF2B5EF4-FFF2-40B4-BE49-F238E27FC236}">
                <a16:creationId xmlns:a16="http://schemas.microsoft.com/office/drawing/2014/main" id="{818FF056-F173-C47A-E751-8592060B0D1B}"/>
              </a:ext>
            </a:extLst>
          </p:cNvPr>
          <p:cNvGraphicFramePr>
            <a:graphicFrameLocks noGrp="1"/>
          </p:cNvGraphicFramePr>
          <p:nvPr>
            <p:ph idx="1"/>
            <p:extLst>
              <p:ext uri="{D42A27DB-BD31-4B8C-83A1-F6EECF244321}">
                <p14:modId xmlns:p14="http://schemas.microsoft.com/office/powerpoint/2010/main" val="2684957459"/>
              </p:ext>
            </p:extLst>
          </p:nvPr>
        </p:nvGraphicFramePr>
        <p:xfrm>
          <a:off x="919662" y="3017518"/>
          <a:ext cx="10515600" cy="3285678"/>
        </p:xfrm>
        <a:graphic>
          <a:graphicData uri="http://schemas.openxmlformats.org/drawingml/2006/table">
            <a:tbl>
              <a:tblPr firstRow="1" firstCol="1" bandRow="1"/>
              <a:tblGrid>
                <a:gridCol w="5280629">
                  <a:extLst>
                    <a:ext uri="{9D8B030D-6E8A-4147-A177-3AD203B41FA5}">
                      <a16:colId xmlns:a16="http://schemas.microsoft.com/office/drawing/2014/main" val="3027028006"/>
                    </a:ext>
                  </a:extLst>
                </a:gridCol>
                <a:gridCol w="5234971">
                  <a:extLst>
                    <a:ext uri="{9D8B030D-6E8A-4147-A177-3AD203B41FA5}">
                      <a16:colId xmlns:a16="http://schemas.microsoft.com/office/drawing/2014/main" val="6157430"/>
                    </a:ext>
                  </a:extLst>
                </a:gridCol>
              </a:tblGrid>
              <a:tr h="479170">
                <a:tc>
                  <a:txBody>
                    <a:bodyPr/>
                    <a:lstStyle/>
                    <a:p>
                      <a:pPr marL="0" marR="0" algn="l" fontAlgn="t">
                        <a:lnSpc>
                          <a:spcPct val="115000"/>
                        </a:lnSpc>
                        <a:spcBef>
                          <a:spcPts val="0"/>
                        </a:spcBef>
                        <a:spcAft>
                          <a:spcPts val="0"/>
                        </a:spcAft>
                      </a:pPr>
                      <a:r>
                        <a:rPr lang="en-US" sz="2000" b="1" i="0" u="none" strike="noStrike" kern="100" dirty="0">
                          <a:effectLst/>
                          <a:latin typeface="Times New Roman" panose="02020603050405020304" pitchFamily="18" charset="0"/>
                          <a:ea typeface="SimSun" panose="02010600030101010101" pitchFamily="2" charset="-122"/>
                          <a:cs typeface="Times New Roman" panose="02020603050405020304" pitchFamily="18" charset="0"/>
                        </a:rPr>
                        <a:t>Consumer markets </a:t>
                      </a:r>
                      <a:endParaRPr lang="en-US" sz="2000" b="1" i="0" u="none" strike="noStrike" dirty="0">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fontAlgn="t">
                        <a:lnSpc>
                          <a:spcPct val="115000"/>
                        </a:lnSpc>
                        <a:spcBef>
                          <a:spcPts val="0"/>
                        </a:spcBef>
                        <a:spcAft>
                          <a:spcPts val="0"/>
                        </a:spcAft>
                      </a:pPr>
                      <a:r>
                        <a:rPr lang="en-US" sz="2000" b="1" i="0" u="none" strike="noStrike" kern="100" dirty="0">
                          <a:effectLst/>
                          <a:latin typeface="Times New Roman" panose="02020603050405020304" pitchFamily="18" charset="0"/>
                          <a:ea typeface="SimSun" panose="02010600030101010101" pitchFamily="2" charset="-122"/>
                          <a:cs typeface="Times New Roman" panose="02020603050405020304" pitchFamily="18" charset="0"/>
                        </a:rPr>
                        <a:t>Business to business markets</a:t>
                      </a:r>
                      <a:endParaRPr lang="en-US" sz="2000" b="1" i="0" u="none" strike="noStrike" dirty="0">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705812546"/>
                  </a:ext>
                </a:extLst>
              </a:tr>
              <a:tr h="872189">
                <a:tc>
                  <a:txBody>
                    <a:bodyPr/>
                    <a:lstStyle/>
                    <a:p>
                      <a:pPr marL="0" marR="0" algn="l" fontAlgn="t">
                        <a:lnSpc>
                          <a:spcPct val="115000"/>
                        </a:lnSpc>
                        <a:spcBef>
                          <a:spcPts val="0"/>
                        </a:spcBef>
                        <a:spcAft>
                          <a:spcPts val="0"/>
                        </a:spcAft>
                      </a:pPr>
                      <a:r>
                        <a:rPr lang="en-US" sz="2000" b="0" i="0" u="none" strike="noStrike" kern="100" dirty="0">
                          <a:effectLst/>
                          <a:latin typeface="Times New Roman" panose="02020603050405020304" pitchFamily="18" charset="0"/>
                          <a:ea typeface="SimSun" panose="02010600030101010101" pitchFamily="2" charset="-122"/>
                          <a:cs typeface="Times New Roman" panose="02020603050405020304" pitchFamily="18" charset="0"/>
                        </a:rPr>
                        <a:t>Copy is almost always short and punchy, usually just ten or a dozen words.</a:t>
                      </a:r>
                      <a:endParaRPr lang="en-US" sz="2000" b="0" i="0" u="none" strike="noStrike" dirty="0">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fontAlgn="t">
                        <a:lnSpc>
                          <a:spcPct val="115000"/>
                        </a:lnSpc>
                        <a:spcBef>
                          <a:spcPts val="0"/>
                        </a:spcBef>
                        <a:spcAft>
                          <a:spcPts val="0"/>
                        </a:spcAft>
                      </a:pPr>
                      <a:r>
                        <a:rPr lang="en-US" sz="2000" b="0" i="0" u="none" strike="noStrike" kern="100" dirty="0">
                          <a:effectLst/>
                          <a:latin typeface="Times New Roman" panose="02020603050405020304" pitchFamily="18" charset="0"/>
                          <a:ea typeface="SimSun" panose="02010600030101010101" pitchFamily="2" charset="-122"/>
                          <a:cs typeface="Times New Roman" panose="02020603050405020304" pitchFamily="18" charset="0"/>
                        </a:rPr>
                        <a:t>Copy is frequently long, even a thousand words or more.</a:t>
                      </a:r>
                      <a:endParaRPr lang="en-US" sz="2000" b="0" i="0" u="none" strike="noStrike" dirty="0">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454834674"/>
                  </a:ext>
                </a:extLst>
              </a:tr>
              <a:tr h="872189">
                <a:tc>
                  <a:txBody>
                    <a:bodyPr/>
                    <a:lstStyle/>
                    <a:p>
                      <a:pPr marL="0" marR="0" algn="l" fontAlgn="t">
                        <a:lnSpc>
                          <a:spcPct val="115000"/>
                        </a:lnSpc>
                        <a:spcBef>
                          <a:spcPts val="0"/>
                        </a:spcBef>
                        <a:spcAft>
                          <a:spcPts val="0"/>
                        </a:spcAft>
                      </a:pPr>
                      <a:r>
                        <a:rPr lang="en-US" sz="2000" b="0" i="0" u="none" strike="noStrike" kern="100">
                          <a:effectLst/>
                          <a:latin typeface="Times New Roman" panose="02020603050405020304" pitchFamily="18" charset="0"/>
                          <a:ea typeface="SimSun" panose="02010600030101010101" pitchFamily="2" charset="-122"/>
                          <a:cs typeface="Times New Roman" panose="02020603050405020304" pitchFamily="18" charset="0"/>
                        </a:rPr>
                        <a:t>Communication is aimed at individuals, who are in most cases solely responsible for purchasing decisions.</a:t>
                      </a:r>
                      <a:endParaRPr lang="en-US" sz="2000" b="0" i="0" u="none" strike="noStrike">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fontAlgn="t">
                        <a:lnSpc>
                          <a:spcPct val="115000"/>
                        </a:lnSpc>
                        <a:spcBef>
                          <a:spcPts val="0"/>
                        </a:spcBef>
                        <a:spcAft>
                          <a:spcPts val="0"/>
                        </a:spcAft>
                      </a:pPr>
                      <a:r>
                        <a:rPr lang="en-US" sz="2000" b="0" i="0" u="none" strike="noStrike" kern="100">
                          <a:effectLst/>
                          <a:latin typeface="Times New Roman" panose="02020603050405020304" pitchFamily="18" charset="0"/>
                          <a:ea typeface="SimSun" panose="02010600030101010101" pitchFamily="2" charset="-122"/>
                          <a:cs typeface="Times New Roman" panose="02020603050405020304" pitchFamily="18" charset="0"/>
                        </a:rPr>
                        <a:t>Communication is aimed at groups, who in most cases need to agree on purchasing decisions.</a:t>
                      </a:r>
                      <a:endParaRPr lang="en-US" sz="2000" b="0" i="0" u="none" strike="noStrike">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897132743"/>
                  </a:ext>
                </a:extLst>
              </a:tr>
              <a:tr h="872189">
                <a:tc>
                  <a:txBody>
                    <a:bodyPr/>
                    <a:lstStyle/>
                    <a:p>
                      <a:pPr marL="0" marR="0" algn="l" fontAlgn="t">
                        <a:lnSpc>
                          <a:spcPct val="115000"/>
                        </a:lnSpc>
                        <a:spcBef>
                          <a:spcPts val="0"/>
                        </a:spcBef>
                        <a:spcAft>
                          <a:spcPts val="0"/>
                        </a:spcAft>
                      </a:pPr>
                      <a:r>
                        <a:rPr lang="en-US" sz="2000" b="0" i="0" u="none" strike="noStrike" kern="100">
                          <a:effectLst/>
                          <a:latin typeface="Times New Roman" panose="02020603050405020304" pitchFamily="18" charset="0"/>
                          <a:ea typeface="SimSun" panose="02010600030101010101" pitchFamily="2" charset="-122"/>
                          <a:cs typeface="Times New Roman" panose="02020603050405020304" pitchFamily="18" charset="0"/>
                        </a:rPr>
                        <a:t>Characterized by mass media, reaching broad market segments.</a:t>
                      </a:r>
                      <a:endParaRPr lang="en-US" sz="2000" b="0" i="0" u="none" strike="noStrike">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l" fontAlgn="t">
                        <a:lnSpc>
                          <a:spcPct val="115000"/>
                        </a:lnSpc>
                        <a:spcBef>
                          <a:spcPts val="0"/>
                        </a:spcBef>
                        <a:spcAft>
                          <a:spcPts val="0"/>
                        </a:spcAft>
                      </a:pPr>
                      <a:r>
                        <a:rPr lang="en-US" sz="2000" b="0" i="0" u="none" strike="noStrike" kern="100" dirty="0">
                          <a:effectLst/>
                          <a:latin typeface="Times New Roman" panose="02020603050405020304" pitchFamily="18" charset="0"/>
                          <a:ea typeface="SimSun" panose="02010600030101010101" pitchFamily="2" charset="-122"/>
                          <a:cs typeface="Times New Roman" panose="02020603050405020304" pitchFamily="18" charset="0"/>
                        </a:rPr>
                        <a:t>Characterized by industry-specific media, widely read by decision-making unit members.</a:t>
                      </a:r>
                      <a:endParaRPr lang="en-US" sz="2000" b="0" i="0" u="none" strike="noStrike" dirty="0">
                        <a:effectLst/>
                        <a:latin typeface="Arial" panose="020B0604020202020204" pitchFamily="34" charset="0"/>
                      </a:endParaRPr>
                    </a:p>
                  </a:txBody>
                  <a:tcPr marL="76104" marR="76104" marT="1057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453240051"/>
                  </a:ext>
                </a:extLst>
              </a:tr>
            </a:tbl>
          </a:graphicData>
        </a:graphic>
      </p:graphicFrame>
    </p:spTree>
    <p:extLst>
      <p:ext uri="{BB962C8B-B14F-4D97-AF65-F5344CB8AC3E}">
        <p14:creationId xmlns:p14="http://schemas.microsoft.com/office/powerpoint/2010/main" val="41215682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6F39C2-8746-4599-843B-CED156C408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5D714AD-9E94-4752-AA45-D4B0EAAB5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4652"/>
            <a:ext cx="4444163" cy="632334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BA11D0-562C-7FE1-37E4-39E622CA6DCB}"/>
              </a:ext>
            </a:extLst>
          </p:cNvPr>
          <p:cNvSpPr>
            <a:spLocks noGrp="1"/>
          </p:cNvSpPr>
          <p:nvPr>
            <p:ph type="title"/>
          </p:nvPr>
        </p:nvSpPr>
        <p:spPr>
          <a:xfrm>
            <a:off x="599411" y="767258"/>
            <a:ext cx="3209335" cy="5323484"/>
          </a:xfrm>
        </p:spPr>
        <p:txBody>
          <a:bodyPr>
            <a:normAutofit/>
          </a:bodyPr>
          <a:lstStyle/>
          <a:p>
            <a:pPr algn="ctr"/>
            <a:r>
              <a:rPr lang="en-US" sz="2800">
                <a:solidFill>
                  <a:schemeClr val="bg1"/>
                </a:solidFill>
              </a:rPr>
              <a:t>Roles of marketing communication in business markets (Drip model)</a:t>
            </a:r>
          </a:p>
        </p:txBody>
      </p:sp>
      <p:sp>
        <p:nvSpPr>
          <p:cNvPr id="13" name="Rectangle 12">
            <a:extLst>
              <a:ext uri="{FF2B5EF4-FFF2-40B4-BE49-F238E27FC236}">
                <a16:creationId xmlns:a16="http://schemas.microsoft.com/office/drawing/2014/main" id="{7FF89E09-42FB-4694-96E4-95652B1D8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83158"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5D3C032-881F-4579-A4BF-0FA966E9F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70645"/>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1AA08B2-D52F-0CE6-2A5B-828D3ADD88DB}"/>
              </a:ext>
            </a:extLst>
          </p:cNvPr>
          <p:cNvGraphicFramePr>
            <a:graphicFrameLocks noGrp="1"/>
          </p:cNvGraphicFramePr>
          <p:nvPr>
            <p:ph idx="1"/>
            <p:extLst>
              <p:ext uri="{D42A27DB-BD31-4B8C-83A1-F6EECF244321}">
                <p14:modId xmlns:p14="http://schemas.microsoft.com/office/powerpoint/2010/main" val="3821956934"/>
              </p:ext>
            </p:extLst>
          </p:nvPr>
        </p:nvGraphicFramePr>
        <p:xfrm>
          <a:off x="5242917" y="1005298"/>
          <a:ext cx="6422901" cy="5085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0431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6F39C2-8746-4599-843B-CED156C408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5D714AD-9E94-4752-AA45-D4B0EAAB5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4652"/>
            <a:ext cx="4444163" cy="632334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A5D88A-DD51-18E0-198B-C4A51D49EC4B}"/>
              </a:ext>
            </a:extLst>
          </p:cNvPr>
          <p:cNvSpPr>
            <a:spLocks noGrp="1"/>
          </p:cNvSpPr>
          <p:nvPr>
            <p:ph type="title"/>
          </p:nvPr>
        </p:nvSpPr>
        <p:spPr>
          <a:xfrm>
            <a:off x="599411" y="767258"/>
            <a:ext cx="3209335" cy="5323484"/>
          </a:xfrm>
        </p:spPr>
        <p:txBody>
          <a:bodyPr>
            <a:normAutofit/>
          </a:bodyPr>
          <a:lstStyle/>
          <a:p>
            <a:pPr algn="ctr"/>
            <a:r>
              <a:rPr lang="en-US" sz="2800">
                <a:solidFill>
                  <a:schemeClr val="bg1"/>
                </a:solidFill>
              </a:rPr>
              <a:t>Roles of marketing communication cont.</a:t>
            </a:r>
          </a:p>
        </p:txBody>
      </p:sp>
      <p:sp>
        <p:nvSpPr>
          <p:cNvPr id="13" name="Rectangle 12">
            <a:extLst>
              <a:ext uri="{FF2B5EF4-FFF2-40B4-BE49-F238E27FC236}">
                <a16:creationId xmlns:a16="http://schemas.microsoft.com/office/drawing/2014/main" id="{7FF89E09-42FB-4694-96E4-95652B1D8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83158"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5D3C032-881F-4579-A4BF-0FA966E9F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70645"/>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E0BE280-4DCC-50B0-9E45-CDD433A3C0F6}"/>
              </a:ext>
            </a:extLst>
          </p:cNvPr>
          <p:cNvGraphicFramePr>
            <a:graphicFrameLocks noGrp="1"/>
          </p:cNvGraphicFramePr>
          <p:nvPr>
            <p:ph idx="1"/>
            <p:extLst>
              <p:ext uri="{D42A27DB-BD31-4B8C-83A1-F6EECF244321}">
                <p14:modId xmlns:p14="http://schemas.microsoft.com/office/powerpoint/2010/main" val="4226824534"/>
              </p:ext>
            </p:extLst>
          </p:nvPr>
        </p:nvGraphicFramePr>
        <p:xfrm>
          <a:off x="5242917" y="1005298"/>
          <a:ext cx="6422901" cy="5085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3792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lowchart: Document 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4C62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0EA6FD-9F6D-61C6-0AF5-F165A4391007}"/>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solidFill>
                  <a:srgbClr val="FFFFFF"/>
                </a:solidFill>
                <a:latin typeface="+mj-lt"/>
                <a:ea typeface="+mj-ea"/>
                <a:cs typeface="+mj-cs"/>
              </a:rPr>
              <a:t>Developing marketing communication program.</a:t>
            </a:r>
          </a:p>
        </p:txBody>
      </p:sp>
      <p:pic>
        <p:nvPicPr>
          <p:cNvPr id="4" name="Content Placeholder 3">
            <a:extLst>
              <a:ext uri="{FF2B5EF4-FFF2-40B4-BE49-F238E27FC236}">
                <a16:creationId xmlns:a16="http://schemas.microsoft.com/office/drawing/2014/main" id="{9E32B915-4054-EB25-1F5B-9EBDB15DED73}"/>
              </a:ext>
            </a:extLst>
          </p:cNvPr>
          <p:cNvPicPr>
            <a:picLocks noGrp="1" noChangeAspect="1"/>
          </p:cNvPicPr>
          <p:nvPr>
            <p:ph idx="1"/>
          </p:nvPr>
        </p:nvPicPr>
        <p:blipFill>
          <a:blip r:embed="rId2"/>
          <a:stretch>
            <a:fillRect/>
          </a:stretch>
        </p:blipFill>
        <p:spPr>
          <a:xfrm>
            <a:off x="4086224" y="864931"/>
            <a:ext cx="5530243" cy="5775711"/>
          </a:xfrm>
          <a:prstGeom prst="rect">
            <a:avLst/>
          </a:prstGeom>
        </p:spPr>
      </p:pic>
    </p:spTree>
    <p:extLst>
      <p:ext uri="{BB962C8B-B14F-4D97-AF65-F5344CB8AC3E}">
        <p14:creationId xmlns:p14="http://schemas.microsoft.com/office/powerpoint/2010/main" val="7350174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3CBE6E-E6B2-417D-A61A-D5F70F02A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466BE98-0341-4CFA-8601-3E68FB730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39937"/>
            <a:ext cx="4525605" cy="577812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CA1C69-43E8-7EE2-274F-A0DDFAE6A2B7}"/>
              </a:ext>
            </a:extLst>
          </p:cNvPr>
          <p:cNvSpPr>
            <a:spLocks noGrp="1"/>
          </p:cNvSpPr>
          <p:nvPr>
            <p:ph type="title"/>
          </p:nvPr>
        </p:nvSpPr>
        <p:spPr>
          <a:xfrm>
            <a:off x="680539" y="1458180"/>
            <a:ext cx="3100522" cy="3941640"/>
          </a:xfrm>
        </p:spPr>
        <p:txBody>
          <a:bodyPr>
            <a:normAutofit/>
          </a:bodyPr>
          <a:lstStyle/>
          <a:p>
            <a:r>
              <a:rPr lang="en-US" sz="2800">
                <a:solidFill>
                  <a:schemeClr val="bg1"/>
                </a:solidFill>
              </a:rPr>
              <a:t>Developing marketing communication program  </a:t>
            </a:r>
          </a:p>
        </p:txBody>
      </p:sp>
      <p:sp>
        <p:nvSpPr>
          <p:cNvPr id="12" name="Rectangle 11">
            <a:extLst>
              <a:ext uri="{FF2B5EF4-FFF2-40B4-BE49-F238E27FC236}">
                <a16:creationId xmlns:a16="http://schemas.microsoft.com/office/drawing/2014/main" id="{663E89A1-984A-4500-9453-4203AD1B8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5ED40469-5D8D-D85E-CE3E-322EDE82C333}"/>
              </a:ext>
            </a:extLst>
          </p:cNvPr>
          <p:cNvSpPr>
            <a:spLocks noGrp="1"/>
          </p:cNvSpPr>
          <p:nvPr>
            <p:ph idx="1"/>
          </p:nvPr>
        </p:nvSpPr>
        <p:spPr>
          <a:xfrm>
            <a:off x="4800900" y="779489"/>
            <a:ext cx="7142213" cy="5346548"/>
          </a:xfrm>
        </p:spPr>
        <p:txBody>
          <a:bodyPr anchor="ctr">
            <a:normAutofit/>
          </a:bodyPr>
          <a:lstStyle/>
          <a:p>
            <a:r>
              <a:rPr lang="en-US" b="1" dirty="0"/>
              <a:t>1. Determine marketing communications objectives</a:t>
            </a:r>
            <a:r>
              <a:rPr lang="en-US" dirty="0"/>
              <a:t>: </a:t>
            </a:r>
          </a:p>
          <a:p>
            <a:r>
              <a:rPr lang="en-US" dirty="0"/>
              <a:t>Reminder</a:t>
            </a:r>
          </a:p>
          <a:p>
            <a:r>
              <a:rPr lang="en-US" dirty="0"/>
              <a:t>Changing attitude, perception, and beliefs</a:t>
            </a:r>
          </a:p>
          <a:p>
            <a:r>
              <a:rPr lang="en-US" dirty="0"/>
              <a:t>Reinforcing attitude</a:t>
            </a:r>
          </a:p>
          <a:p>
            <a:r>
              <a:rPr lang="en-US" dirty="0"/>
              <a:t>Product line building</a:t>
            </a:r>
          </a:p>
          <a:p>
            <a:r>
              <a:rPr lang="en-US" dirty="0"/>
              <a:t>Relating products to consumer needs</a:t>
            </a:r>
          </a:p>
          <a:p>
            <a:r>
              <a:rPr lang="en-US" dirty="0"/>
              <a:t>Image</a:t>
            </a:r>
          </a:p>
        </p:txBody>
      </p:sp>
      <p:sp>
        <p:nvSpPr>
          <p:cNvPr id="14" name="Rectangle 13">
            <a:extLst>
              <a:ext uri="{FF2B5EF4-FFF2-40B4-BE49-F238E27FC236}">
                <a16:creationId xmlns:a16="http://schemas.microsoft.com/office/drawing/2014/main" id="{B3FD642B-C569-4ABB-AE20-EFA6BC995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254055"/>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Rectangle 15">
            <a:extLst>
              <a:ext uri="{FF2B5EF4-FFF2-40B4-BE49-F238E27FC236}">
                <a16:creationId xmlns:a16="http://schemas.microsoft.com/office/drawing/2014/main" id="{AA92FED3-1F18-4138-B4E4-627D78B00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64601"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72218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3CBE6E-E6B2-417D-A61A-D5F70F02A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466BE98-0341-4CFA-8601-3E68FB730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39937"/>
            <a:ext cx="4525605" cy="577812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9588B6-A8C6-0BB9-C17A-4F5B25FC970A}"/>
              </a:ext>
            </a:extLst>
          </p:cNvPr>
          <p:cNvSpPr>
            <a:spLocks noGrp="1"/>
          </p:cNvSpPr>
          <p:nvPr>
            <p:ph type="title"/>
          </p:nvPr>
        </p:nvSpPr>
        <p:spPr>
          <a:xfrm>
            <a:off x="680539" y="1458180"/>
            <a:ext cx="3100522" cy="3941640"/>
          </a:xfrm>
        </p:spPr>
        <p:txBody>
          <a:bodyPr>
            <a:normAutofit/>
          </a:bodyPr>
          <a:lstStyle/>
          <a:p>
            <a:r>
              <a:rPr lang="en-US" sz="2800">
                <a:solidFill>
                  <a:schemeClr val="bg1"/>
                </a:solidFill>
              </a:rPr>
              <a:t>Developing marketing communication program cont.</a:t>
            </a:r>
          </a:p>
        </p:txBody>
      </p:sp>
      <p:sp>
        <p:nvSpPr>
          <p:cNvPr id="12" name="Rectangle 11">
            <a:extLst>
              <a:ext uri="{FF2B5EF4-FFF2-40B4-BE49-F238E27FC236}">
                <a16:creationId xmlns:a16="http://schemas.microsoft.com/office/drawing/2014/main" id="{663E89A1-984A-4500-9453-4203AD1B8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C79217F9-DA6F-FEEE-1AD5-13E7CC9AAC5E}"/>
              </a:ext>
            </a:extLst>
          </p:cNvPr>
          <p:cNvSpPr>
            <a:spLocks noGrp="1"/>
          </p:cNvSpPr>
          <p:nvPr>
            <p:ph idx="1"/>
          </p:nvPr>
        </p:nvSpPr>
        <p:spPr>
          <a:xfrm>
            <a:off x="5066674" y="869430"/>
            <a:ext cx="6925457" cy="5320614"/>
          </a:xfrm>
        </p:spPr>
        <p:txBody>
          <a:bodyPr anchor="ctr">
            <a:noAutofit/>
          </a:bodyPr>
          <a:lstStyle/>
          <a:p>
            <a:r>
              <a:rPr lang="en-US" sz="2400" b="1" dirty="0"/>
              <a:t>b)	Target audience:</a:t>
            </a:r>
          </a:p>
          <a:p>
            <a:r>
              <a:rPr lang="en-US" sz="2400" dirty="0"/>
              <a:t>The target market could be existing customers, potential customers, consumers, purchase from competitor, infrequent users or only use size or flavors, people with low awareness , negative attitude towards the brand </a:t>
            </a:r>
          </a:p>
          <a:p>
            <a:r>
              <a:rPr lang="en-US" sz="2400" dirty="0"/>
              <a:t>Two different approaches can be used to identify target audience.</a:t>
            </a:r>
          </a:p>
          <a:p>
            <a:r>
              <a:rPr lang="en-US" sz="2400" dirty="0"/>
              <a:t> First, for the industry and the individual companies, this will consider aspects such as size and number of customers in the market, the industry, benefits wanted, and competitor activities. </a:t>
            </a:r>
          </a:p>
          <a:p>
            <a:r>
              <a:rPr lang="en-US" sz="2400" dirty="0"/>
              <a:t>Second approach will be the need to identify the people who might or might not have a vested interest in the purchase (the DMU). </a:t>
            </a:r>
          </a:p>
        </p:txBody>
      </p:sp>
      <p:sp>
        <p:nvSpPr>
          <p:cNvPr id="14" name="Rectangle 13">
            <a:extLst>
              <a:ext uri="{FF2B5EF4-FFF2-40B4-BE49-F238E27FC236}">
                <a16:creationId xmlns:a16="http://schemas.microsoft.com/office/drawing/2014/main" id="{B3FD642B-C569-4ABB-AE20-EFA6BC995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254055"/>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Rectangle 15">
            <a:extLst>
              <a:ext uri="{FF2B5EF4-FFF2-40B4-BE49-F238E27FC236}">
                <a16:creationId xmlns:a16="http://schemas.microsoft.com/office/drawing/2014/main" id="{AA92FED3-1F18-4138-B4E4-627D78B00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64601"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35125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3CBE6E-E6B2-417D-A61A-D5F70F02A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466BE98-0341-4CFA-8601-3E68FB730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39937"/>
            <a:ext cx="4525605" cy="577812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E52366-DC1B-EDF8-C552-0038BEFA9751}"/>
              </a:ext>
            </a:extLst>
          </p:cNvPr>
          <p:cNvSpPr>
            <a:spLocks noGrp="1"/>
          </p:cNvSpPr>
          <p:nvPr>
            <p:ph type="title"/>
          </p:nvPr>
        </p:nvSpPr>
        <p:spPr>
          <a:xfrm>
            <a:off x="680539" y="1458180"/>
            <a:ext cx="3100522" cy="3941640"/>
          </a:xfrm>
        </p:spPr>
        <p:txBody>
          <a:bodyPr>
            <a:normAutofit/>
          </a:bodyPr>
          <a:lstStyle/>
          <a:p>
            <a:r>
              <a:rPr lang="en-US" sz="2800">
                <a:solidFill>
                  <a:schemeClr val="bg1"/>
                </a:solidFill>
              </a:rPr>
              <a:t>Developing marketing communication program cont.</a:t>
            </a:r>
          </a:p>
        </p:txBody>
      </p:sp>
      <p:sp>
        <p:nvSpPr>
          <p:cNvPr id="12" name="Rectangle 11">
            <a:extLst>
              <a:ext uri="{FF2B5EF4-FFF2-40B4-BE49-F238E27FC236}">
                <a16:creationId xmlns:a16="http://schemas.microsoft.com/office/drawing/2014/main" id="{663E89A1-984A-4500-9453-4203AD1B8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3228EF84-6BCA-5BA8-AFFA-54A4A3C0A03C}"/>
              </a:ext>
            </a:extLst>
          </p:cNvPr>
          <p:cNvSpPr>
            <a:spLocks noGrp="1"/>
          </p:cNvSpPr>
          <p:nvPr>
            <p:ph idx="1"/>
          </p:nvPr>
        </p:nvSpPr>
        <p:spPr>
          <a:xfrm>
            <a:off x="4800900" y="749509"/>
            <a:ext cx="7187183" cy="5351488"/>
          </a:xfrm>
        </p:spPr>
        <p:txBody>
          <a:bodyPr anchor="ctr">
            <a:normAutofit/>
          </a:bodyPr>
          <a:lstStyle/>
          <a:p>
            <a:r>
              <a:rPr lang="en-US" b="1" dirty="0"/>
              <a:t>c) Choosing appropriate media: </a:t>
            </a:r>
          </a:p>
          <a:p>
            <a:r>
              <a:rPr lang="en-US" dirty="0"/>
              <a:t>In business marketing, personal selling is the most effective media.</a:t>
            </a:r>
          </a:p>
          <a:p>
            <a:r>
              <a:rPr lang="en-US" dirty="0"/>
              <a:t> Media may be electronic but is often web-based, print (either business or trade publications), exhibitions, brochures, or mailings.</a:t>
            </a:r>
          </a:p>
          <a:p>
            <a:r>
              <a:rPr lang="en-US" dirty="0"/>
              <a:t> An effective website is an essential component in the communications effort.</a:t>
            </a:r>
          </a:p>
          <a:p>
            <a:endParaRPr lang="en-US" sz="2000" dirty="0"/>
          </a:p>
        </p:txBody>
      </p:sp>
      <p:sp>
        <p:nvSpPr>
          <p:cNvPr id="14" name="Rectangle 13">
            <a:extLst>
              <a:ext uri="{FF2B5EF4-FFF2-40B4-BE49-F238E27FC236}">
                <a16:creationId xmlns:a16="http://schemas.microsoft.com/office/drawing/2014/main" id="{B3FD642B-C569-4ABB-AE20-EFA6BC995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254055"/>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Rectangle 15">
            <a:extLst>
              <a:ext uri="{FF2B5EF4-FFF2-40B4-BE49-F238E27FC236}">
                <a16:creationId xmlns:a16="http://schemas.microsoft.com/office/drawing/2014/main" id="{AA92FED3-1F18-4138-B4E4-627D78B00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64601"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94414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3CBE6E-E6B2-417D-A61A-D5F70F02A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466BE98-0341-4CFA-8601-3E68FB730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39937"/>
            <a:ext cx="4525605" cy="577812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25A9AF-7ED8-73BC-6F52-F0758FEED2FB}"/>
              </a:ext>
            </a:extLst>
          </p:cNvPr>
          <p:cNvSpPr>
            <a:spLocks noGrp="1"/>
          </p:cNvSpPr>
          <p:nvPr>
            <p:ph type="title"/>
          </p:nvPr>
        </p:nvSpPr>
        <p:spPr>
          <a:xfrm>
            <a:off x="680539" y="1458180"/>
            <a:ext cx="3100522" cy="3941640"/>
          </a:xfrm>
        </p:spPr>
        <p:txBody>
          <a:bodyPr>
            <a:normAutofit/>
          </a:bodyPr>
          <a:lstStyle/>
          <a:p>
            <a:r>
              <a:rPr lang="en-US" sz="2800">
                <a:solidFill>
                  <a:schemeClr val="bg1"/>
                </a:solidFill>
              </a:rPr>
              <a:t>Developing marketing communication program cont.</a:t>
            </a:r>
          </a:p>
        </p:txBody>
      </p:sp>
      <p:sp>
        <p:nvSpPr>
          <p:cNvPr id="12" name="Rectangle 11">
            <a:extLst>
              <a:ext uri="{FF2B5EF4-FFF2-40B4-BE49-F238E27FC236}">
                <a16:creationId xmlns:a16="http://schemas.microsoft.com/office/drawing/2014/main" id="{663E89A1-984A-4500-9453-4203AD1B8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DCBDA76C-57B0-184D-C9F2-17D88679683B}"/>
              </a:ext>
            </a:extLst>
          </p:cNvPr>
          <p:cNvSpPr>
            <a:spLocks noGrp="1"/>
          </p:cNvSpPr>
          <p:nvPr>
            <p:ph idx="1"/>
          </p:nvPr>
        </p:nvSpPr>
        <p:spPr>
          <a:xfrm>
            <a:off x="4796852" y="903457"/>
            <a:ext cx="7285220" cy="5286588"/>
          </a:xfrm>
        </p:spPr>
        <p:txBody>
          <a:bodyPr anchor="ctr">
            <a:normAutofit/>
          </a:bodyPr>
          <a:lstStyle/>
          <a:p>
            <a:r>
              <a:rPr lang="en-US" sz="2400" b="1" dirty="0"/>
              <a:t>d)	The core message: </a:t>
            </a:r>
          </a:p>
          <a:p>
            <a:r>
              <a:rPr lang="en-US" sz="2400" dirty="0"/>
              <a:t>The core message identifies the precise information that must be conveyed by the promotion campaign. </a:t>
            </a:r>
          </a:p>
          <a:p>
            <a:r>
              <a:rPr lang="en-US" sz="2400" dirty="0"/>
              <a:t>Communication must be persuasive and differentiate between features and benefits. </a:t>
            </a:r>
          </a:p>
          <a:p>
            <a:r>
              <a:rPr lang="en-US" sz="2400" dirty="0"/>
              <a:t>Marketing communication stick close to the product and the brand and in fact to the everyday lives of ordinary people. </a:t>
            </a:r>
          </a:p>
          <a:p>
            <a:r>
              <a:rPr lang="en-US" sz="2400" dirty="0"/>
              <a:t>While business marketing communications focus on transmitting more fact than emotion, well-turned, rational appeals will always attract more attention than simple emotional appeals. </a:t>
            </a:r>
          </a:p>
        </p:txBody>
      </p:sp>
      <p:sp>
        <p:nvSpPr>
          <p:cNvPr id="14" name="Rectangle 13">
            <a:extLst>
              <a:ext uri="{FF2B5EF4-FFF2-40B4-BE49-F238E27FC236}">
                <a16:creationId xmlns:a16="http://schemas.microsoft.com/office/drawing/2014/main" id="{B3FD642B-C569-4ABB-AE20-EFA6BC995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254055"/>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Rectangle 15">
            <a:extLst>
              <a:ext uri="{FF2B5EF4-FFF2-40B4-BE49-F238E27FC236}">
                <a16:creationId xmlns:a16="http://schemas.microsoft.com/office/drawing/2014/main" id="{AA92FED3-1F18-4138-B4E4-627D78B00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64601"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01151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3CBE6E-E6B2-417D-A61A-D5F70F02A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466BE98-0341-4CFA-8601-3E68FB730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39937"/>
            <a:ext cx="4525605" cy="577812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CBE410-BC4D-3B0A-5B15-DC8B5D55DF16}"/>
              </a:ext>
            </a:extLst>
          </p:cNvPr>
          <p:cNvSpPr>
            <a:spLocks noGrp="1"/>
          </p:cNvSpPr>
          <p:nvPr>
            <p:ph type="title"/>
          </p:nvPr>
        </p:nvSpPr>
        <p:spPr>
          <a:xfrm>
            <a:off x="680539" y="1458180"/>
            <a:ext cx="3100522" cy="3941640"/>
          </a:xfrm>
        </p:spPr>
        <p:txBody>
          <a:bodyPr>
            <a:normAutofit/>
          </a:bodyPr>
          <a:lstStyle/>
          <a:p>
            <a:r>
              <a:rPr lang="en-US" sz="2800">
                <a:solidFill>
                  <a:schemeClr val="bg1"/>
                </a:solidFill>
              </a:rPr>
              <a:t>Developing marketing communication program cont.</a:t>
            </a:r>
          </a:p>
        </p:txBody>
      </p:sp>
      <p:sp>
        <p:nvSpPr>
          <p:cNvPr id="12" name="Rectangle 11">
            <a:extLst>
              <a:ext uri="{FF2B5EF4-FFF2-40B4-BE49-F238E27FC236}">
                <a16:creationId xmlns:a16="http://schemas.microsoft.com/office/drawing/2014/main" id="{663E89A1-984A-4500-9453-4203AD1B8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388B993B-0794-4FE6-5C18-FBA46641D4D0}"/>
              </a:ext>
            </a:extLst>
          </p:cNvPr>
          <p:cNvSpPr>
            <a:spLocks noGrp="1"/>
          </p:cNvSpPr>
          <p:nvPr>
            <p:ph idx="1"/>
          </p:nvPr>
        </p:nvSpPr>
        <p:spPr>
          <a:xfrm>
            <a:off x="4736892" y="903457"/>
            <a:ext cx="7150308" cy="5152569"/>
          </a:xfrm>
        </p:spPr>
        <p:txBody>
          <a:bodyPr anchor="ctr">
            <a:normAutofit/>
          </a:bodyPr>
          <a:lstStyle/>
          <a:p>
            <a:r>
              <a:rPr lang="en-US" dirty="0"/>
              <a:t>e)	</a:t>
            </a:r>
            <a:r>
              <a:rPr lang="en-US" b="1" dirty="0"/>
              <a:t>Assess the results: </a:t>
            </a:r>
            <a:r>
              <a:rPr lang="en-US" dirty="0"/>
              <a:t>If the objectives have been set as has been described above, the manager will be able to </a:t>
            </a:r>
          </a:p>
          <a:p>
            <a:r>
              <a:rPr lang="en-US" dirty="0"/>
              <a:t>compare the results with the objectives, </a:t>
            </a:r>
          </a:p>
          <a:p>
            <a:r>
              <a:rPr lang="en-US" dirty="0"/>
              <a:t>evaluate any shortfalls and change the objectives, audiences, media or messages in order to improve results.</a:t>
            </a:r>
          </a:p>
          <a:p>
            <a:endParaRPr lang="en-US" sz="2000" dirty="0"/>
          </a:p>
        </p:txBody>
      </p:sp>
      <p:sp>
        <p:nvSpPr>
          <p:cNvPr id="14" name="Rectangle 13">
            <a:extLst>
              <a:ext uri="{FF2B5EF4-FFF2-40B4-BE49-F238E27FC236}">
                <a16:creationId xmlns:a16="http://schemas.microsoft.com/office/drawing/2014/main" id="{B3FD642B-C569-4ABB-AE20-EFA6BC995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254055"/>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Rectangle 15">
            <a:extLst>
              <a:ext uri="{FF2B5EF4-FFF2-40B4-BE49-F238E27FC236}">
                <a16:creationId xmlns:a16="http://schemas.microsoft.com/office/drawing/2014/main" id="{AA92FED3-1F18-4138-B4E4-627D78B00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64601"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92200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3CBE6E-E6B2-417D-A61A-D5F70F02A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466BE98-0341-4CFA-8601-3E68FB730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39937"/>
            <a:ext cx="4525605" cy="577812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FC8850-875D-829E-55ED-5B6BF74F2028}"/>
              </a:ext>
            </a:extLst>
          </p:cNvPr>
          <p:cNvSpPr>
            <a:spLocks noGrp="1"/>
          </p:cNvSpPr>
          <p:nvPr>
            <p:ph type="title"/>
          </p:nvPr>
        </p:nvSpPr>
        <p:spPr>
          <a:xfrm>
            <a:off x="680539" y="1458180"/>
            <a:ext cx="3100522" cy="3941640"/>
          </a:xfrm>
        </p:spPr>
        <p:txBody>
          <a:bodyPr>
            <a:normAutofit/>
          </a:bodyPr>
          <a:lstStyle/>
          <a:p>
            <a:r>
              <a:rPr lang="en-US" sz="2800">
                <a:solidFill>
                  <a:schemeClr val="bg1"/>
                </a:solidFill>
              </a:rPr>
              <a:t>Marketing Communication Strategies </a:t>
            </a:r>
          </a:p>
        </p:txBody>
      </p:sp>
      <p:sp>
        <p:nvSpPr>
          <p:cNvPr id="12" name="Rectangle 11">
            <a:extLst>
              <a:ext uri="{FF2B5EF4-FFF2-40B4-BE49-F238E27FC236}">
                <a16:creationId xmlns:a16="http://schemas.microsoft.com/office/drawing/2014/main" id="{663E89A1-984A-4500-9453-4203AD1B8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9937"/>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1BCF8545-CBEA-2077-37A6-DFC53A775BEE}"/>
              </a:ext>
            </a:extLst>
          </p:cNvPr>
          <p:cNvSpPr>
            <a:spLocks noGrp="1"/>
          </p:cNvSpPr>
          <p:nvPr>
            <p:ph idx="1"/>
          </p:nvPr>
        </p:nvSpPr>
        <p:spPr>
          <a:xfrm>
            <a:off x="4706911" y="749508"/>
            <a:ext cx="7221212" cy="5317460"/>
          </a:xfrm>
        </p:spPr>
        <p:txBody>
          <a:bodyPr anchor="ctr">
            <a:normAutofit/>
          </a:bodyPr>
          <a:lstStyle/>
          <a:p>
            <a:r>
              <a:rPr lang="en-US" dirty="0"/>
              <a:t>a) Pull-positioning strategies – these are intended to influence end-user customers (consumers and business)</a:t>
            </a:r>
          </a:p>
          <a:p>
            <a:r>
              <a:rPr lang="en-US" dirty="0"/>
              <a:t>b) Push-positioning strategies – these are intended to influence marketing (trade) channel buyers.</a:t>
            </a:r>
          </a:p>
          <a:p>
            <a:r>
              <a:rPr lang="en-US" dirty="0"/>
              <a:t>c) Profile-positioning strategies – these are intended to influence a wide range of stakeholders, not just customers and intermediaries.</a:t>
            </a:r>
          </a:p>
          <a:p>
            <a:endParaRPr lang="en-US" sz="2000" dirty="0"/>
          </a:p>
        </p:txBody>
      </p:sp>
      <p:sp>
        <p:nvSpPr>
          <p:cNvPr id="14" name="Rectangle 13">
            <a:extLst>
              <a:ext uri="{FF2B5EF4-FFF2-40B4-BE49-F238E27FC236}">
                <a16:creationId xmlns:a16="http://schemas.microsoft.com/office/drawing/2014/main" id="{B3FD642B-C569-4ABB-AE20-EFA6BC995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254055"/>
            <a:ext cx="12192000" cy="64008"/>
          </a:xfrm>
          <a:prstGeom prst="rect">
            <a:avLst/>
          </a:prstGeom>
          <a:solidFill>
            <a:schemeClr val="tx2">
              <a:lumMod val="5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Rectangle 15">
            <a:extLst>
              <a:ext uri="{FF2B5EF4-FFF2-40B4-BE49-F238E27FC236}">
                <a16:creationId xmlns:a16="http://schemas.microsoft.com/office/drawing/2014/main" id="{AA92FED3-1F18-4138-B4E4-627D78B00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64601"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26001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3AA738B-B4E6-0B54-4C9F-EA093360514A}"/>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Relationship Marketing and Communications</a:t>
            </a:r>
          </a:p>
        </p:txBody>
      </p:sp>
      <p:graphicFrame>
        <p:nvGraphicFramePr>
          <p:cNvPr id="4" name="Content Placeholder 3">
            <a:extLst>
              <a:ext uri="{FF2B5EF4-FFF2-40B4-BE49-F238E27FC236}">
                <a16:creationId xmlns:a16="http://schemas.microsoft.com/office/drawing/2014/main" id="{B4C3B1C8-D72F-2A1D-AB3D-36244259F97F}"/>
              </a:ext>
            </a:extLst>
          </p:cNvPr>
          <p:cNvGraphicFramePr>
            <a:graphicFrameLocks noGrp="1"/>
          </p:cNvGraphicFramePr>
          <p:nvPr>
            <p:ph idx="1"/>
            <p:extLst>
              <p:ext uri="{D42A27DB-BD31-4B8C-83A1-F6EECF244321}">
                <p14:modId xmlns:p14="http://schemas.microsoft.com/office/powerpoint/2010/main" val="2638912771"/>
              </p:ext>
            </p:extLst>
          </p:nvPr>
        </p:nvGraphicFramePr>
        <p:xfrm>
          <a:off x="329785" y="1723869"/>
          <a:ext cx="11467474" cy="5105841"/>
        </p:xfrm>
        <a:graphic>
          <a:graphicData uri="http://schemas.openxmlformats.org/drawingml/2006/table">
            <a:tbl>
              <a:tblPr firstRow="1" firstCol="1" bandRow="1"/>
              <a:tblGrid>
                <a:gridCol w="2385502">
                  <a:extLst>
                    <a:ext uri="{9D8B030D-6E8A-4147-A177-3AD203B41FA5}">
                      <a16:colId xmlns:a16="http://schemas.microsoft.com/office/drawing/2014/main" val="3702494780"/>
                    </a:ext>
                  </a:extLst>
                </a:gridCol>
                <a:gridCol w="9081972">
                  <a:extLst>
                    <a:ext uri="{9D8B030D-6E8A-4147-A177-3AD203B41FA5}">
                      <a16:colId xmlns:a16="http://schemas.microsoft.com/office/drawing/2014/main" val="1224090236"/>
                    </a:ext>
                  </a:extLst>
                </a:gridCol>
              </a:tblGrid>
              <a:tr h="468349">
                <a:tc>
                  <a:txBody>
                    <a:bodyPr/>
                    <a:lstStyle/>
                    <a:p>
                      <a:pPr marL="0" marR="0">
                        <a:lnSpc>
                          <a:spcPct val="115000"/>
                        </a:lnSpc>
                        <a:spcBef>
                          <a:spcPts val="0"/>
                        </a:spcBef>
                        <a:spcAft>
                          <a:spcPts val="0"/>
                        </a:spcAft>
                      </a:pPr>
                      <a:r>
                        <a:rPr lang="en-US" sz="2000" b="1" kern="100">
                          <a:effectLst/>
                          <a:latin typeface="Times New Roman" panose="02020603050405020304" pitchFamily="18" charset="0"/>
                          <a:ea typeface="Calibri" panose="020F0502020204030204" pitchFamily="34" charset="0"/>
                          <a:cs typeface="Times New Roman" panose="02020603050405020304" pitchFamily="18" charset="0"/>
                        </a:rPr>
                        <a:t>Relationship stage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58769" marR="58769"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b="1" kern="100">
                          <a:effectLst/>
                          <a:latin typeface="Times New Roman" panose="02020603050405020304" pitchFamily="18" charset="0"/>
                          <a:ea typeface="Calibri" panose="020F0502020204030204" pitchFamily="34" charset="0"/>
                          <a:cs typeface="Times New Roman" panose="02020603050405020304" pitchFamily="18" charset="0"/>
                        </a:rPr>
                        <a:t>Role of marketing communications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58769" marR="58769"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624577201"/>
                  </a:ext>
                </a:extLst>
              </a:tr>
              <a:tr h="1368204">
                <a:tc>
                  <a:txBody>
                    <a:bodyPr/>
                    <a:lstStyle/>
                    <a:p>
                      <a:pPr marL="0" marR="0">
                        <a:lnSpc>
                          <a:spcPct val="115000"/>
                        </a:lnSpc>
                        <a:spcBef>
                          <a:spcPts val="0"/>
                        </a:spcBef>
                        <a:spcAft>
                          <a:spcPts val="0"/>
                        </a:spcAft>
                      </a:pPr>
                      <a:r>
                        <a:rPr lang="en-US"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Acquisition</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58769" marR="58769"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nSpc>
                          <a:spcPct val="115000"/>
                        </a:lnSpc>
                        <a:spcBef>
                          <a:spcPts val="0"/>
                        </a:spcBef>
                        <a:spcAft>
                          <a:spcPts val="0"/>
                        </a:spcAft>
                      </a:pPr>
                      <a:r>
                        <a:rPr lang="en-US" sz="20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Differentiation to establish position.</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p>
                      <a:pPr marL="0" marR="0">
                        <a:lnSpc>
                          <a:spcPct val="115000"/>
                        </a:lnSpc>
                        <a:spcBef>
                          <a:spcPts val="0"/>
                        </a:spcBef>
                        <a:spcAft>
                          <a:spcPts val="800"/>
                        </a:spcAft>
                      </a:pPr>
                      <a:r>
                        <a:rPr lang="en-US" sz="20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Information about organizational credentials and product features. Persuasion to stimulate behavioral action</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58769" marR="58769"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extLst>
                  <a:ext uri="{0D108BD9-81ED-4DB2-BD59-A6C34878D82A}">
                    <a16:rowId xmlns:a16="http://schemas.microsoft.com/office/drawing/2014/main" val="602544957"/>
                  </a:ext>
                </a:extLst>
              </a:tr>
              <a:tr h="1344730">
                <a:tc>
                  <a:txBody>
                    <a:bodyPr/>
                    <a:lstStyle/>
                    <a:p>
                      <a:pPr marL="0" marR="0">
                        <a:lnSpc>
                          <a:spcPct val="115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Development</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58769" marR="58769"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Differentiation and information provision predominate as organizations become increasingly open and reveal more about themselves.</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p>
                      <a:pPr marL="0" marR="0">
                        <a:lnSpc>
                          <a:spcPct val="107000"/>
                        </a:lnSpc>
                        <a:spcBef>
                          <a:spcPts val="0"/>
                        </a:spcBef>
                        <a:spcAft>
                          <a:spcPts val="80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Increasing levels of trust emerge as the boundaries of the relationship become established.</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58769" marR="58769"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536607232"/>
                  </a:ext>
                </a:extLst>
              </a:tr>
              <a:tr h="1282131">
                <a:tc>
                  <a:txBody>
                    <a:bodyPr/>
                    <a:lstStyle/>
                    <a:p>
                      <a:pPr marL="0" marR="0">
                        <a:lnSpc>
                          <a:spcPct val="115000"/>
                        </a:lnSpc>
                        <a:spcBef>
                          <a:spcPts val="0"/>
                        </a:spcBef>
                        <a:spcAft>
                          <a:spcPts val="0"/>
                        </a:spcAft>
                      </a:pPr>
                      <a:r>
                        <a:rPr lang="en-US" sz="20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Retention</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58769" marR="58769"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nSpc>
                          <a:spcPct val="107000"/>
                        </a:lnSpc>
                        <a:spcBef>
                          <a:spcPts val="0"/>
                        </a:spcBef>
                        <a:spcAft>
                          <a:spcPts val="800"/>
                        </a:spcAft>
                      </a:pPr>
                      <a:r>
                        <a:rPr lang="en-US" sz="20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provision of knowledge and sharing of information becomes regularized and a common part of the relationship. Reinforcement messages, based on both reminding and reinforcing, are used to provide trust and commitment to support valued relationships.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58769" marR="58769"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extLst>
                  <a:ext uri="{0D108BD9-81ED-4DB2-BD59-A6C34878D82A}">
                    <a16:rowId xmlns:a16="http://schemas.microsoft.com/office/drawing/2014/main" val="1928222011"/>
                  </a:ext>
                </a:extLst>
              </a:tr>
              <a:tr h="468349">
                <a:tc>
                  <a:txBody>
                    <a:bodyPr/>
                    <a:lstStyle/>
                    <a:p>
                      <a:pPr marL="0" marR="0">
                        <a:lnSpc>
                          <a:spcPct val="115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Decline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58769" marR="58769"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nSpc>
                          <a:spcPct val="107000"/>
                        </a:lnSpc>
                        <a:spcBef>
                          <a:spcPts val="0"/>
                        </a:spcBef>
                        <a:spcAft>
                          <a:spcPts val="80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Discrete relationships resort to persuasion to extract remaining value from the relationship.</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58769" marR="58769"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663197059"/>
                  </a:ext>
                </a:extLst>
              </a:tr>
            </a:tbl>
          </a:graphicData>
        </a:graphic>
      </p:graphicFrame>
    </p:spTree>
    <p:extLst>
      <p:ext uri="{BB962C8B-B14F-4D97-AF65-F5344CB8AC3E}">
        <p14:creationId xmlns:p14="http://schemas.microsoft.com/office/powerpoint/2010/main" val="42192763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B3B60E-B097-A79C-2FAB-D7593AD2ABE4}"/>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000" kern="1200">
                <a:solidFill>
                  <a:srgbClr val="FFFFFF"/>
                </a:solidFill>
                <a:latin typeface="+mj-lt"/>
                <a:ea typeface="+mj-ea"/>
                <a:cs typeface="+mj-cs"/>
              </a:rPr>
              <a:t>Communication mix for business marketers </a:t>
            </a:r>
          </a:p>
        </p:txBody>
      </p:sp>
      <p:graphicFrame>
        <p:nvGraphicFramePr>
          <p:cNvPr id="4" name="Content Placeholder 3">
            <a:extLst>
              <a:ext uri="{FF2B5EF4-FFF2-40B4-BE49-F238E27FC236}">
                <a16:creationId xmlns:a16="http://schemas.microsoft.com/office/drawing/2014/main" id="{47C6B387-4823-8354-6218-D19CF28E4ACE}"/>
              </a:ext>
            </a:extLst>
          </p:cNvPr>
          <p:cNvGraphicFramePr>
            <a:graphicFrameLocks noGrp="1"/>
          </p:cNvGraphicFramePr>
          <p:nvPr>
            <p:ph idx="1"/>
            <p:extLst>
              <p:ext uri="{D42A27DB-BD31-4B8C-83A1-F6EECF244321}">
                <p14:modId xmlns:p14="http://schemas.microsoft.com/office/powerpoint/2010/main" val="2474769372"/>
              </p:ext>
            </p:extLst>
          </p:nvPr>
        </p:nvGraphicFramePr>
        <p:xfrm>
          <a:off x="3028013" y="584617"/>
          <a:ext cx="9163987" cy="6115986"/>
        </p:xfrm>
        <a:graphic>
          <a:graphicData uri="http://schemas.openxmlformats.org/drawingml/2006/table">
            <a:tbl>
              <a:tblPr firstRow="1" firstCol="1" bandRow="1">
                <a:noFill/>
                <a:tableStyleId>{5C22544A-7EE6-4342-B048-85BDC9FD1C3A}</a:tableStyleId>
              </a:tblPr>
              <a:tblGrid>
                <a:gridCol w="2205840">
                  <a:extLst>
                    <a:ext uri="{9D8B030D-6E8A-4147-A177-3AD203B41FA5}">
                      <a16:colId xmlns:a16="http://schemas.microsoft.com/office/drawing/2014/main" val="1320056142"/>
                    </a:ext>
                  </a:extLst>
                </a:gridCol>
                <a:gridCol w="2616287">
                  <a:extLst>
                    <a:ext uri="{9D8B030D-6E8A-4147-A177-3AD203B41FA5}">
                      <a16:colId xmlns:a16="http://schemas.microsoft.com/office/drawing/2014/main" val="790622487"/>
                    </a:ext>
                  </a:extLst>
                </a:gridCol>
                <a:gridCol w="2070435">
                  <a:extLst>
                    <a:ext uri="{9D8B030D-6E8A-4147-A177-3AD203B41FA5}">
                      <a16:colId xmlns:a16="http://schemas.microsoft.com/office/drawing/2014/main" val="3490946953"/>
                    </a:ext>
                  </a:extLst>
                </a:gridCol>
                <a:gridCol w="2271425">
                  <a:extLst>
                    <a:ext uri="{9D8B030D-6E8A-4147-A177-3AD203B41FA5}">
                      <a16:colId xmlns:a16="http://schemas.microsoft.com/office/drawing/2014/main" val="3388005207"/>
                    </a:ext>
                  </a:extLst>
                </a:gridCol>
              </a:tblGrid>
              <a:tr h="1206755">
                <a:tc>
                  <a:txBody>
                    <a:bodyPr/>
                    <a:lstStyle/>
                    <a:p>
                      <a:pPr marL="0" marR="0" algn="just">
                        <a:lnSpc>
                          <a:spcPct val="115000"/>
                        </a:lnSpc>
                        <a:spcBef>
                          <a:spcPts val="0"/>
                        </a:spcBef>
                        <a:spcAft>
                          <a:spcPts val="600"/>
                        </a:spcAft>
                      </a:pPr>
                      <a:r>
                        <a:rPr lang="en-US" sz="2800" b="1" kern="100">
                          <a:solidFill>
                            <a:srgbClr val="FFFFFF"/>
                          </a:solidFill>
                          <a:effectLst/>
                        </a:rPr>
                        <a:t>Tool </a:t>
                      </a:r>
                      <a:endParaRPr lang="en-US" sz="2800" b="1" kern="100">
                        <a:solidFill>
                          <a:srgbClr val="FFFFFF"/>
                        </a:solidFill>
                        <a:effectLst/>
                        <a:latin typeface="Calibri" panose="020F0502020204030204" pitchFamily="34" charset="0"/>
                        <a:ea typeface="SimSun" panose="02010600030101010101" pitchFamily="2" charset="-122"/>
                        <a:cs typeface="Times New Roman" panose="02020603050405020304" pitchFamily="18" charset="0"/>
                      </a:endParaRPr>
                    </a:p>
                  </a:txBody>
                  <a:tcPr marL="238976" marR="143386" marT="143386" marB="143386">
                    <a:lnL w="38100" cap="flat" cmpd="sng" algn="ctr">
                      <a:no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marL="0" marR="0" algn="just">
                        <a:lnSpc>
                          <a:spcPct val="115000"/>
                        </a:lnSpc>
                        <a:spcBef>
                          <a:spcPts val="0"/>
                        </a:spcBef>
                        <a:spcAft>
                          <a:spcPts val="600"/>
                        </a:spcAft>
                      </a:pPr>
                      <a:r>
                        <a:rPr lang="en-US" sz="2800" b="1" kern="100">
                          <a:solidFill>
                            <a:srgbClr val="FFFFFF"/>
                          </a:solidFill>
                          <a:effectLst/>
                        </a:rPr>
                        <a:t>Definition </a:t>
                      </a:r>
                      <a:endParaRPr lang="en-US" sz="2800" b="1" kern="100">
                        <a:solidFill>
                          <a:srgbClr val="FFFFFF"/>
                        </a:solidFill>
                        <a:effectLst/>
                        <a:latin typeface="Calibri" panose="020F0502020204030204" pitchFamily="34" charset="0"/>
                        <a:ea typeface="SimSun" panose="02010600030101010101" pitchFamily="2" charset="-122"/>
                        <a:cs typeface="Times New Roman" panose="02020603050405020304" pitchFamily="18" charset="0"/>
                      </a:endParaRPr>
                    </a:p>
                  </a:txBody>
                  <a:tcPr marL="238976" marR="143386" marT="143386" marB="143386">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marL="0" marR="0" algn="just">
                        <a:lnSpc>
                          <a:spcPct val="115000"/>
                        </a:lnSpc>
                        <a:spcBef>
                          <a:spcPts val="0"/>
                        </a:spcBef>
                        <a:spcAft>
                          <a:spcPts val="600"/>
                        </a:spcAft>
                      </a:pPr>
                      <a:r>
                        <a:rPr lang="en-US" sz="2800" b="1" kern="100">
                          <a:solidFill>
                            <a:srgbClr val="FFFFFF"/>
                          </a:solidFill>
                          <a:effectLst/>
                        </a:rPr>
                        <a:t>Main role </a:t>
                      </a:r>
                      <a:endParaRPr lang="en-US" sz="2800" b="1" kern="100">
                        <a:solidFill>
                          <a:srgbClr val="FFFFFF"/>
                        </a:solidFill>
                        <a:effectLst/>
                        <a:latin typeface="Calibri" panose="020F0502020204030204" pitchFamily="34" charset="0"/>
                        <a:ea typeface="SimSun" panose="02010600030101010101" pitchFamily="2" charset="-122"/>
                        <a:cs typeface="Times New Roman" panose="02020603050405020304" pitchFamily="18" charset="0"/>
                      </a:endParaRPr>
                    </a:p>
                  </a:txBody>
                  <a:tcPr marL="238976" marR="143386" marT="143386" marB="143386">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marL="0" marR="0" algn="just">
                        <a:lnSpc>
                          <a:spcPct val="115000"/>
                        </a:lnSpc>
                        <a:spcBef>
                          <a:spcPts val="0"/>
                        </a:spcBef>
                        <a:spcAft>
                          <a:spcPts val="600"/>
                        </a:spcAft>
                      </a:pPr>
                      <a:r>
                        <a:rPr lang="en-US" sz="2800" b="1" kern="100">
                          <a:solidFill>
                            <a:srgbClr val="FFFFFF"/>
                          </a:solidFill>
                          <a:effectLst/>
                        </a:rPr>
                        <a:t>Types </a:t>
                      </a:r>
                      <a:endParaRPr lang="en-US" sz="2800" b="1" kern="100">
                        <a:solidFill>
                          <a:srgbClr val="FFFFFF"/>
                        </a:solidFill>
                        <a:effectLst/>
                        <a:latin typeface="Calibri" panose="020F0502020204030204" pitchFamily="34" charset="0"/>
                        <a:ea typeface="SimSun" panose="02010600030101010101" pitchFamily="2" charset="-122"/>
                        <a:cs typeface="Times New Roman" panose="02020603050405020304" pitchFamily="18" charset="0"/>
                      </a:endParaRPr>
                    </a:p>
                  </a:txBody>
                  <a:tcPr marL="238976" marR="143386" marT="143386" marB="143386">
                    <a:lnL w="38100" cap="flat" cmpd="sng" algn="ctr">
                      <a:solidFill>
                        <a:srgbClr val="FFFFFF"/>
                      </a:solidFill>
                      <a:prstDash val="solid"/>
                    </a:lnL>
                    <a:lnR w="38100" cap="flat" cmpd="sng" algn="ctr">
                      <a:noFill/>
                      <a:prstDash val="solid"/>
                    </a:lnR>
                    <a:lnT w="38100" cap="flat" cmpd="sng" algn="ctr">
                      <a:no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1567070030"/>
                  </a:ext>
                </a:extLst>
              </a:tr>
              <a:tr h="4909231">
                <a:tc>
                  <a:txBody>
                    <a:bodyPr/>
                    <a:lstStyle/>
                    <a:p>
                      <a:pPr marL="0" marR="0" algn="just">
                        <a:lnSpc>
                          <a:spcPct val="115000"/>
                        </a:lnSpc>
                        <a:spcBef>
                          <a:spcPts val="0"/>
                        </a:spcBef>
                        <a:spcAft>
                          <a:spcPts val="600"/>
                        </a:spcAft>
                      </a:pPr>
                      <a:r>
                        <a:rPr lang="en-US" sz="2800" b="1" kern="100" dirty="0">
                          <a:solidFill>
                            <a:srgbClr val="FFFFFF"/>
                          </a:solidFill>
                          <a:effectLst/>
                        </a:rPr>
                        <a:t>Advertising </a:t>
                      </a:r>
                      <a:endParaRPr lang="en-US" sz="2800" b="1" kern="100" dirty="0">
                        <a:solidFill>
                          <a:srgbClr val="FFFFFF"/>
                        </a:solidFill>
                        <a:effectLst/>
                        <a:latin typeface="Calibri" panose="020F0502020204030204" pitchFamily="34" charset="0"/>
                        <a:ea typeface="SimSun" panose="02010600030101010101" pitchFamily="2" charset="-122"/>
                        <a:cs typeface="Times New Roman" panose="02020603050405020304" pitchFamily="18" charset="0"/>
                      </a:endParaRPr>
                    </a:p>
                  </a:txBody>
                  <a:tcPr marL="238976" marR="143386" marT="143386" marB="143386">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noFill/>
                      <a:prstDash val="solid"/>
                    </a:lnB>
                    <a:solidFill>
                      <a:srgbClr val="636B68">
                        <a:alpha val="69804"/>
                      </a:srgbClr>
                    </a:solidFill>
                  </a:tcPr>
                </a:tc>
                <a:tc>
                  <a:txBody>
                    <a:bodyPr/>
                    <a:lstStyle/>
                    <a:p>
                      <a:pPr marL="0" marR="0" algn="just">
                        <a:lnSpc>
                          <a:spcPct val="115000"/>
                        </a:lnSpc>
                        <a:spcBef>
                          <a:spcPts val="0"/>
                        </a:spcBef>
                        <a:spcAft>
                          <a:spcPts val="600"/>
                        </a:spcAft>
                      </a:pPr>
                      <a:r>
                        <a:rPr lang="en-US" sz="2800" kern="100">
                          <a:solidFill>
                            <a:schemeClr val="tx1">
                              <a:lumMod val="85000"/>
                              <a:lumOff val="15000"/>
                            </a:schemeClr>
                          </a:solidFill>
                          <a:effectLst/>
                        </a:rPr>
                        <a:t>Advertising is a non-personal form of mass communication, paid for by an identifiable</a:t>
                      </a:r>
                    </a:p>
                    <a:p>
                      <a:pPr marL="0" marR="0" algn="just">
                        <a:lnSpc>
                          <a:spcPct val="115000"/>
                        </a:lnSpc>
                        <a:spcBef>
                          <a:spcPts val="0"/>
                        </a:spcBef>
                        <a:spcAft>
                          <a:spcPts val="600"/>
                        </a:spcAft>
                      </a:pPr>
                      <a:r>
                        <a:rPr lang="en-US" sz="2800" kern="100">
                          <a:solidFill>
                            <a:schemeClr val="tx1">
                              <a:lumMod val="85000"/>
                              <a:lumOff val="15000"/>
                            </a:schemeClr>
                          </a:solidFill>
                          <a:effectLst/>
                        </a:rPr>
                        <a:t>sponsor.</a:t>
                      </a:r>
                      <a:endParaRPr lang="en-US" sz="2800" kern="100">
                        <a:solidFill>
                          <a:schemeClr val="tx1">
                            <a:lumMod val="85000"/>
                            <a:lumOff val="15000"/>
                          </a:schemeClr>
                        </a:solidFill>
                        <a:effectLst/>
                        <a:latin typeface="Calibri" panose="020F0502020204030204" pitchFamily="34" charset="0"/>
                        <a:ea typeface="SimSun" panose="02010600030101010101" pitchFamily="2" charset="-122"/>
                        <a:cs typeface="Times New Roman" panose="02020603050405020304" pitchFamily="18" charset="0"/>
                      </a:endParaRPr>
                    </a:p>
                  </a:txBody>
                  <a:tcPr marL="238976" marR="143386" marT="143386" marB="143386">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14902"/>
                      </a:srgbClr>
                    </a:solidFill>
                  </a:tcPr>
                </a:tc>
                <a:tc>
                  <a:txBody>
                    <a:bodyPr/>
                    <a:lstStyle/>
                    <a:p>
                      <a:pPr marL="0" marR="0" algn="just">
                        <a:lnSpc>
                          <a:spcPct val="115000"/>
                        </a:lnSpc>
                        <a:spcBef>
                          <a:spcPts val="0"/>
                        </a:spcBef>
                        <a:spcAft>
                          <a:spcPts val="600"/>
                        </a:spcAft>
                      </a:pPr>
                      <a:r>
                        <a:rPr lang="en-US" sz="2800" kern="100">
                          <a:solidFill>
                            <a:schemeClr val="tx1">
                              <a:lumMod val="85000"/>
                              <a:lumOff val="15000"/>
                            </a:schemeClr>
                          </a:solidFill>
                          <a:effectLst/>
                        </a:rPr>
                        <a:t>To inform</a:t>
                      </a:r>
                    </a:p>
                    <a:p>
                      <a:pPr marL="0" marR="0" algn="just">
                        <a:lnSpc>
                          <a:spcPct val="115000"/>
                        </a:lnSpc>
                        <a:spcBef>
                          <a:spcPts val="0"/>
                        </a:spcBef>
                        <a:spcAft>
                          <a:spcPts val="600"/>
                        </a:spcAft>
                      </a:pPr>
                      <a:r>
                        <a:rPr lang="en-US" sz="2800" kern="100">
                          <a:solidFill>
                            <a:schemeClr val="tx1">
                              <a:lumMod val="85000"/>
                              <a:lumOff val="15000"/>
                            </a:schemeClr>
                          </a:solidFill>
                          <a:effectLst/>
                        </a:rPr>
                        <a:t>and remind,</a:t>
                      </a:r>
                      <a:endParaRPr lang="en-US" sz="2800" kern="100">
                        <a:solidFill>
                          <a:schemeClr val="tx1">
                            <a:lumMod val="85000"/>
                            <a:lumOff val="15000"/>
                          </a:schemeClr>
                        </a:solidFill>
                        <a:effectLst/>
                        <a:latin typeface="Calibri" panose="020F0502020204030204" pitchFamily="34" charset="0"/>
                        <a:ea typeface="SimSun" panose="02010600030101010101" pitchFamily="2" charset="-122"/>
                        <a:cs typeface="Times New Roman" panose="02020603050405020304" pitchFamily="18" charset="0"/>
                      </a:endParaRPr>
                    </a:p>
                  </a:txBody>
                  <a:tcPr marL="238976" marR="143386" marT="143386" marB="143386">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14902"/>
                      </a:srgbClr>
                    </a:solidFill>
                  </a:tcPr>
                </a:tc>
                <a:tc>
                  <a:txBody>
                    <a:bodyPr/>
                    <a:lstStyle/>
                    <a:p>
                      <a:pPr marL="0" marR="0" algn="just">
                        <a:lnSpc>
                          <a:spcPct val="115000"/>
                        </a:lnSpc>
                        <a:spcBef>
                          <a:spcPts val="0"/>
                        </a:spcBef>
                        <a:spcAft>
                          <a:spcPts val="600"/>
                        </a:spcAft>
                      </a:pPr>
                      <a:r>
                        <a:rPr lang="en-US" sz="2800" kern="100" dirty="0">
                          <a:solidFill>
                            <a:schemeClr val="tx1">
                              <a:lumMod val="85000"/>
                              <a:lumOff val="15000"/>
                            </a:schemeClr>
                          </a:solidFill>
                          <a:effectLst/>
                        </a:rPr>
                        <a:t>Online and print advertising in</a:t>
                      </a:r>
                    </a:p>
                    <a:p>
                      <a:pPr marL="0" marR="0" algn="just">
                        <a:lnSpc>
                          <a:spcPct val="115000"/>
                        </a:lnSpc>
                        <a:spcBef>
                          <a:spcPts val="0"/>
                        </a:spcBef>
                        <a:spcAft>
                          <a:spcPts val="600"/>
                        </a:spcAft>
                      </a:pPr>
                      <a:r>
                        <a:rPr lang="en-US" sz="2800" kern="100" dirty="0">
                          <a:solidFill>
                            <a:schemeClr val="tx1">
                              <a:lumMod val="85000"/>
                              <a:lumOff val="15000"/>
                            </a:schemeClr>
                          </a:solidFill>
                          <a:effectLst/>
                        </a:rPr>
                        <a:t>trade journals and newspapers.</a:t>
                      </a:r>
                      <a:endParaRPr lang="en-US" sz="2800" kern="100" dirty="0">
                        <a:solidFill>
                          <a:schemeClr val="tx1">
                            <a:lumMod val="85000"/>
                            <a:lumOff val="15000"/>
                          </a:schemeClr>
                        </a:solidFill>
                        <a:effectLst/>
                        <a:latin typeface="Calibri" panose="020F0502020204030204" pitchFamily="34" charset="0"/>
                        <a:ea typeface="SimSun" panose="02010600030101010101" pitchFamily="2" charset="-122"/>
                        <a:cs typeface="Times New Roman" panose="02020603050405020304" pitchFamily="18" charset="0"/>
                      </a:endParaRPr>
                    </a:p>
                  </a:txBody>
                  <a:tcPr marL="238976" marR="143386" marT="143386" marB="143386">
                    <a:lnL w="38100" cap="flat" cmpd="sng" algn="ctr">
                      <a:solidFill>
                        <a:srgbClr val="FFFFFF"/>
                      </a:solidFill>
                      <a:prstDash val="solid"/>
                    </a:lnL>
                    <a:lnR w="38100" cap="flat" cmpd="sng" algn="ctr">
                      <a:noFill/>
                      <a:prstDash val="solid"/>
                    </a:lnR>
                    <a:lnT w="38100" cap="flat" cmpd="sng" algn="ctr">
                      <a:solidFill>
                        <a:srgbClr val="FFFFFF"/>
                      </a:solidFill>
                      <a:prstDash val="solid"/>
                    </a:lnT>
                    <a:lnB w="12700" cmpd="sng">
                      <a:noFill/>
                      <a:prstDash val="solid"/>
                    </a:lnB>
                    <a:solidFill>
                      <a:srgbClr val="878E8B">
                        <a:alpha val="14902"/>
                      </a:srgbClr>
                    </a:solidFill>
                  </a:tcPr>
                </a:tc>
                <a:extLst>
                  <a:ext uri="{0D108BD9-81ED-4DB2-BD59-A6C34878D82A}">
                    <a16:rowId xmlns:a16="http://schemas.microsoft.com/office/drawing/2014/main" val="3821469485"/>
                  </a:ext>
                </a:extLst>
              </a:tr>
            </a:tbl>
          </a:graphicData>
        </a:graphic>
      </p:graphicFrame>
    </p:spTree>
    <p:extLst>
      <p:ext uri="{BB962C8B-B14F-4D97-AF65-F5344CB8AC3E}">
        <p14:creationId xmlns:p14="http://schemas.microsoft.com/office/powerpoint/2010/main" val="40854904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28865-4AAC-663F-E0C9-7E5E0BC37CC7}"/>
              </a:ext>
            </a:extLst>
          </p:cNvPr>
          <p:cNvSpPr>
            <a:spLocks noGrp="1"/>
          </p:cNvSpPr>
          <p:nvPr>
            <p:ph type="title"/>
          </p:nvPr>
        </p:nvSpPr>
        <p:spPr/>
        <p:txBody>
          <a:bodyPr/>
          <a:lstStyle/>
          <a:p>
            <a:r>
              <a:rPr lang="en-US"/>
              <a:t>Communication mix for business marketers </a:t>
            </a:r>
            <a:endParaRPr lang="en-US" dirty="0"/>
          </a:p>
        </p:txBody>
      </p:sp>
      <p:sp>
        <p:nvSpPr>
          <p:cNvPr id="3" name="Content Placeholder 2">
            <a:extLst>
              <a:ext uri="{FF2B5EF4-FFF2-40B4-BE49-F238E27FC236}">
                <a16:creationId xmlns:a16="http://schemas.microsoft.com/office/drawing/2014/main" id="{3B885158-386A-E72F-080C-CC9263287793}"/>
              </a:ext>
            </a:extLst>
          </p:cNvPr>
          <p:cNvSpPr>
            <a:spLocks noGrp="1"/>
          </p:cNvSpPr>
          <p:nvPr>
            <p:ph idx="1"/>
          </p:nvPr>
        </p:nvSpPr>
        <p:spPr/>
        <p:txBody>
          <a:bodyPr/>
          <a:lstStyle/>
          <a:p>
            <a:pPr marL="0" marR="0" algn="just" rtl="0" eaLnBrk="1" fontAlgn="t" latinLnBrk="0" hangingPunct="1">
              <a:lnSpc>
                <a:spcPct val="115000"/>
              </a:lnSpc>
              <a:spcBef>
                <a:spcPts val="0"/>
              </a:spcBef>
              <a:spcAft>
                <a:spcPts val="600"/>
              </a:spcAft>
            </a:pPr>
            <a:r>
              <a:rPr lang="en-US" sz="2800" b="1" i="0" u="none" strike="noStrike" kern="100">
                <a:solidFill>
                  <a:srgbClr val="FFFFFF"/>
                </a:solidFill>
                <a:effectLst/>
                <a:latin typeface="Calibri" panose="020F0502020204030204" pitchFamily="34" charset="0"/>
              </a:rPr>
              <a:t>Sales promotion </a:t>
            </a:r>
            <a:endParaRPr lang="en-US" sz="2400" b="0" i="0" u="none" strike="noStrike">
              <a:effectLst/>
              <a:latin typeface="Arial" panose="020B0604020202020204" pitchFamily="34" charset="0"/>
            </a:endParaRPr>
          </a:p>
          <a:p>
            <a:pPr marL="0" marR="0" algn="just" rtl="0" eaLnBrk="1" fontAlgn="t" latinLnBrk="0" hangingPunct="1">
              <a:lnSpc>
                <a:spcPct val="115000"/>
              </a:lnSpc>
              <a:spcBef>
                <a:spcPts val="0"/>
              </a:spcBef>
              <a:spcAft>
                <a:spcPts val="600"/>
              </a:spcAft>
            </a:pPr>
            <a:r>
              <a:rPr lang="en-US" sz="2800" b="1" i="0" u="none" strike="noStrike" kern="100">
                <a:solidFill>
                  <a:srgbClr val="FFFFFF"/>
                </a:solidFill>
                <a:effectLst/>
                <a:latin typeface="Calibri" panose="020F0502020204030204" pitchFamily="34" charset="0"/>
              </a:rPr>
              <a:t>Sales promotion seeks to offer buyers additional value, as an inducement to generate action, often to make an immediate sale</a:t>
            </a:r>
            <a:endParaRPr lang="en-US" sz="2400" b="0" i="0" u="none" strike="noStrike">
              <a:effectLst/>
              <a:latin typeface="Arial" panose="020B0604020202020204" pitchFamily="34" charset="0"/>
            </a:endParaRPr>
          </a:p>
          <a:p>
            <a:pPr marL="0" marR="0" algn="just" rtl="0" eaLnBrk="1" fontAlgn="t" latinLnBrk="0" hangingPunct="1">
              <a:lnSpc>
                <a:spcPct val="115000"/>
              </a:lnSpc>
              <a:spcBef>
                <a:spcPts val="0"/>
              </a:spcBef>
              <a:spcAft>
                <a:spcPts val="600"/>
              </a:spcAft>
            </a:pPr>
            <a:r>
              <a:rPr lang="en-US" sz="2800" b="1" i="0" u="none" strike="noStrike" kern="100">
                <a:solidFill>
                  <a:srgbClr val="FFFFFF"/>
                </a:solidFill>
                <a:effectLst/>
                <a:latin typeface="Calibri" panose="020F0502020204030204" pitchFamily="34" charset="0"/>
              </a:rPr>
              <a:t>Aimed at moving buyers along the buying process rather than making a complete transaction</a:t>
            </a:r>
            <a:endParaRPr lang="en-US" sz="2400" b="0" i="0" u="none" strike="noStrike">
              <a:effectLst/>
              <a:latin typeface="Arial" panose="020B0604020202020204" pitchFamily="34" charset="0"/>
            </a:endParaRPr>
          </a:p>
          <a:p>
            <a:pPr marL="0" marR="0" algn="just" rtl="0" eaLnBrk="1" fontAlgn="t" latinLnBrk="0" hangingPunct="1">
              <a:lnSpc>
                <a:spcPct val="115000"/>
              </a:lnSpc>
              <a:spcBef>
                <a:spcPts val="0"/>
              </a:spcBef>
              <a:spcAft>
                <a:spcPts val="600"/>
              </a:spcAft>
            </a:pPr>
            <a:r>
              <a:rPr lang="en-US" sz="2800" b="1" i="0" u="none" strike="noStrike" kern="100">
                <a:solidFill>
                  <a:srgbClr val="FFFFFF"/>
                </a:solidFill>
                <a:effectLst/>
                <a:latin typeface="Calibri" panose="020F0502020204030204" pitchFamily="34" charset="0"/>
              </a:rPr>
              <a:t>Buying allowance, Count and recount, buy-back, merchandising, promotional, gifts and premiums </a:t>
            </a:r>
            <a:endParaRPr lang="en-US" sz="2400" b="0" i="0" u="none" strike="noStrike">
              <a:effectLst/>
              <a:latin typeface="Arial" panose="020B0604020202020204" pitchFamily="34" charset="0"/>
            </a:endParaRPr>
          </a:p>
          <a:p>
            <a:endParaRPr lang="en-US" dirty="0"/>
          </a:p>
        </p:txBody>
      </p:sp>
      <p:graphicFrame>
        <p:nvGraphicFramePr>
          <p:cNvPr id="4" name="Table 3">
            <a:extLst>
              <a:ext uri="{FF2B5EF4-FFF2-40B4-BE49-F238E27FC236}">
                <a16:creationId xmlns:a16="http://schemas.microsoft.com/office/drawing/2014/main" id="{6A9DB6BB-738B-AC97-0C0A-0CE62A8D7890}"/>
              </a:ext>
            </a:extLst>
          </p:cNvPr>
          <p:cNvGraphicFramePr>
            <a:graphicFrameLocks noGrp="1"/>
          </p:cNvGraphicFramePr>
          <p:nvPr>
            <p:extLst>
              <p:ext uri="{D42A27DB-BD31-4B8C-83A1-F6EECF244321}">
                <p14:modId xmlns:p14="http://schemas.microsoft.com/office/powerpoint/2010/main" val="1287256092"/>
              </p:ext>
            </p:extLst>
          </p:nvPr>
        </p:nvGraphicFramePr>
        <p:xfrm>
          <a:off x="1199213" y="2068643"/>
          <a:ext cx="10154588" cy="4424232"/>
        </p:xfrm>
        <a:graphic>
          <a:graphicData uri="http://schemas.openxmlformats.org/drawingml/2006/table">
            <a:tbl>
              <a:tblPr firstRow="1" firstCol="1" bandRow="1">
                <a:tableStyleId>{5C22544A-7EE6-4342-B048-85BDC9FD1C3A}</a:tableStyleId>
              </a:tblPr>
              <a:tblGrid>
                <a:gridCol w="2538647">
                  <a:extLst>
                    <a:ext uri="{9D8B030D-6E8A-4147-A177-3AD203B41FA5}">
                      <a16:colId xmlns:a16="http://schemas.microsoft.com/office/drawing/2014/main" val="2558059464"/>
                    </a:ext>
                  </a:extLst>
                </a:gridCol>
                <a:gridCol w="2538647">
                  <a:extLst>
                    <a:ext uri="{9D8B030D-6E8A-4147-A177-3AD203B41FA5}">
                      <a16:colId xmlns:a16="http://schemas.microsoft.com/office/drawing/2014/main" val="3282771969"/>
                    </a:ext>
                  </a:extLst>
                </a:gridCol>
                <a:gridCol w="2538647">
                  <a:extLst>
                    <a:ext uri="{9D8B030D-6E8A-4147-A177-3AD203B41FA5}">
                      <a16:colId xmlns:a16="http://schemas.microsoft.com/office/drawing/2014/main" val="660915622"/>
                    </a:ext>
                  </a:extLst>
                </a:gridCol>
                <a:gridCol w="2538647">
                  <a:extLst>
                    <a:ext uri="{9D8B030D-6E8A-4147-A177-3AD203B41FA5}">
                      <a16:colId xmlns:a16="http://schemas.microsoft.com/office/drawing/2014/main" val="4214710692"/>
                    </a:ext>
                  </a:extLst>
                </a:gridCol>
              </a:tblGrid>
              <a:tr h="4424232">
                <a:tc>
                  <a:txBody>
                    <a:bodyPr/>
                    <a:lstStyle/>
                    <a:p>
                      <a:pPr marL="0" marR="0" algn="just">
                        <a:lnSpc>
                          <a:spcPct val="115000"/>
                        </a:lnSpc>
                        <a:spcBef>
                          <a:spcPts val="0"/>
                        </a:spcBef>
                        <a:spcAft>
                          <a:spcPts val="600"/>
                        </a:spcAft>
                      </a:pPr>
                      <a:r>
                        <a:rPr lang="en-US" sz="2400" kern="100">
                          <a:effectLst/>
                        </a:rPr>
                        <a:t>Sales promotion </a:t>
                      </a:r>
                      <a:endParaRPr lang="en-US" sz="24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400" kern="100">
                          <a:effectLst/>
                        </a:rPr>
                        <a:t>Sales promotion seeks to offer buyers additional value, as an inducement to generate action, often to make an immediate sale</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400" kern="100">
                          <a:effectLst/>
                        </a:rPr>
                        <a:t>Aimed at moving buyers along the buying process rather than making a complete transaction</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400" kern="100">
                          <a:effectLst/>
                        </a:rPr>
                        <a:t>Buying allowance, Count and recount, buy-back, merchandising, promotional, gifts and premiums </a:t>
                      </a:r>
                      <a:endParaRPr lang="en-US" sz="24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829938069"/>
                  </a:ext>
                </a:extLst>
              </a:tr>
            </a:tbl>
          </a:graphicData>
        </a:graphic>
      </p:graphicFrame>
    </p:spTree>
    <p:extLst>
      <p:ext uri="{BB962C8B-B14F-4D97-AF65-F5344CB8AC3E}">
        <p14:creationId xmlns:p14="http://schemas.microsoft.com/office/powerpoint/2010/main" val="9248722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38282E-1F5E-969D-F696-D9E93F8F20B1}"/>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000" kern="1200">
                <a:solidFill>
                  <a:srgbClr val="FFFFFF"/>
                </a:solidFill>
                <a:latin typeface="+mj-lt"/>
                <a:ea typeface="+mj-ea"/>
                <a:cs typeface="+mj-cs"/>
              </a:rPr>
              <a:t>Communication mix for business marketers cont.</a:t>
            </a:r>
          </a:p>
        </p:txBody>
      </p:sp>
      <p:graphicFrame>
        <p:nvGraphicFramePr>
          <p:cNvPr id="4" name="Content Placeholder 3">
            <a:extLst>
              <a:ext uri="{FF2B5EF4-FFF2-40B4-BE49-F238E27FC236}">
                <a16:creationId xmlns:a16="http://schemas.microsoft.com/office/drawing/2014/main" id="{14A00047-4C1F-30E2-3637-A721855D655F}"/>
              </a:ext>
            </a:extLst>
          </p:cNvPr>
          <p:cNvGraphicFramePr>
            <a:graphicFrameLocks noGrp="1"/>
          </p:cNvGraphicFramePr>
          <p:nvPr>
            <p:ph idx="1"/>
            <p:extLst>
              <p:ext uri="{D42A27DB-BD31-4B8C-83A1-F6EECF244321}">
                <p14:modId xmlns:p14="http://schemas.microsoft.com/office/powerpoint/2010/main" val="3633732354"/>
              </p:ext>
            </p:extLst>
          </p:nvPr>
        </p:nvGraphicFramePr>
        <p:xfrm>
          <a:off x="3567659" y="614597"/>
          <a:ext cx="7462699" cy="6050734"/>
        </p:xfrm>
        <a:graphic>
          <a:graphicData uri="http://schemas.openxmlformats.org/drawingml/2006/table">
            <a:tbl>
              <a:tblPr firstRow="1" firstCol="1" bandRow="1">
                <a:tableStyleId>{5C22544A-7EE6-4342-B048-85BDC9FD1C3A}</a:tableStyleId>
              </a:tblPr>
              <a:tblGrid>
                <a:gridCol w="1289798">
                  <a:extLst>
                    <a:ext uri="{9D8B030D-6E8A-4147-A177-3AD203B41FA5}">
                      <a16:colId xmlns:a16="http://schemas.microsoft.com/office/drawing/2014/main" val="1153096644"/>
                    </a:ext>
                  </a:extLst>
                </a:gridCol>
                <a:gridCol w="2037746">
                  <a:extLst>
                    <a:ext uri="{9D8B030D-6E8A-4147-A177-3AD203B41FA5}">
                      <a16:colId xmlns:a16="http://schemas.microsoft.com/office/drawing/2014/main" val="3374944436"/>
                    </a:ext>
                  </a:extLst>
                </a:gridCol>
                <a:gridCol w="2097409">
                  <a:extLst>
                    <a:ext uri="{9D8B030D-6E8A-4147-A177-3AD203B41FA5}">
                      <a16:colId xmlns:a16="http://schemas.microsoft.com/office/drawing/2014/main" val="3021628258"/>
                    </a:ext>
                  </a:extLst>
                </a:gridCol>
                <a:gridCol w="2037746">
                  <a:extLst>
                    <a:ext uri="{9D8B030D-6E8A-4147-A177-3AD203B41FA5}">
                      <a16:colId xmlns:a16="http://schemas.microsoft.com/office/drawing/2014/main" val="2027108560"/>
                    </a:ext>
                  </a:extLst>
                </a:gridCol>
              </a:tblGrid>
              <a:tr h="356244">
                <a:tc>
                  <a:txBody>
                    <a:bodyPr/>
                    <a:lstStyle/>
                    <a:p>
                      <a:pPr marL="0" marR="0" algn="just">
                        <a:lnSpc>
                          <a:spcPct val="115000"/>
                        </a:lnSpc>
                        <a:spcBef>
                          <a:spcPts val="0"/>
                        </a:spcBef>
                        <a:spcAft>
                          <a:spcPts val="600"/>
                        </a:spcAft>
                      </a:pPr>
                      <a:r>
                        <a:rPr lang="en-US" sz="2400" kern="100">
                          <a:effectLst/>
                        </a:rPr>
                        <a:t>Tool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48472" marR="48472" marT="0" marB="0"/>
                </a:tc>
                <a:tc>
                  <a:txBody>
                    <a:bodyPr/>
                    <a:lstStyle/>
                    <a:p>
                      <a:pPr marL="0" marR="0" algn="just">
                        <a:lnSpc>
                          <a:spcPct val="115000"/>
                        </a:lnSpc>
                        <a:spcBef>
                          <a:spcPts val="0"/>
                        </a:spcBef>
                        <a:spcAft>
                          <a:spcPts val="600"/>
                        </a:spcAft>
                      </a:pPr>
                      <a:r>
                        <a:rPr lang="en-US" sz="2400" kern="100">
                          <a:effectLst/>
                        </a:rPr>
                        <a:t>Definition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48472" marR="48472" marT="0" marB="0"/>
                </a:tc>
                <a:tc>
                  <a:txBody>
                    <a:bodyPr/>
                    <a:lstStyle/>
                    <a:p>
                      <a:pPr marL="0" marR="0" algn="just">
                        <a:lnSpc>
                          <a:spcPct val="115000"/>
                        </a:lnSpc>
                        <a:spcBef>
                          <a:spcPts val="0"/>
                        </a:spcBef>
                        <a:spcAft>
                          <a:spcPts val="600"/>
                        </a:spcAft>
                      </a:pPr>
                      <a:r>
                        <a:rPr lang="en-US" sz="2400" kern="100">
                          <a:effectLst/>
                        </a:rPr>
                        <a:t>Main role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48472" marR="48472" marT="0" marB="0"/>
                </a:tc>
                <a:tc>
                  <a:txBody>
                    <a:bodyPr/>
                    <a:lstStyle/>
                    <a:p>
                      <a:pPr marL="0" marR="0" algn="just">
                        <a:lnSpc>
                          <a:spcPct val="115000"/>
                        </a:lnSpc>
                        <a:spcBef>
                          <a:spcPts val="0"/>
                        </a:spcBef>
                        <a:spcAft>
                          <a:spcPts val="600"/>
                        </a:spcAft>
                      </a:pPr>
                      <a:r>
                        <a:rPr lang="en-US" sz="2400" kern="100">
                          <a:effectLst/>
                        </a:rPr>
                        <a:t>Types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48472" marR="48472" marT="0" marB="0"/>
                </a:tc>
                <a:extLst>
                  <a:ext uri="{0D108BD9-81ED-4DB2-BD59-A6C34878D82A}">
                    <a16:rowId xmlns:a16="http://schemas.microsoft.com/office/drawing/2014/main" val="122162359"/>
                  </a:ext>
                </a:extLst>
              </a:tr>
              <a:tr h="5654811">
                <a:tc>
                  <a:txBody>
                    <a:bodyPr/>
                    <a:lstStyle/>
                    <a:p>
                      <a:pPr marL="0" marR="0" algn="just">
                        <a:lnSpc>
                          <a:spcPct val="115000"/>
                        </a:lnSpc>
                        <a:spcBef>
                          <a:spcPts val="0"/>
                        </a:spcBef>
                        <a:spcAft>
                          <a:spcPts val="600"/>
                        </a:spcAft>
                      </a:pPr>
                      <a:r>
                        <a:rPr lang="en-US" sz="2400" kern="100">
                          <a:effectLst/>
                        </a:rPr>
                        <a:t>Public relations</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48472" marR="48472" marT="0" marB="0"/>
                </a:tc>
                <a:tc>
                  <a:txBody>
                    <a:bodyPr/>
                    <a:lstStyle/>
                    <a:p>
                      <a:pPr marL="0" marR="0" algn="just">
                        <a:lnSpc>
                          <a:spcPct val="115000"/>
                        </a:lnSpc>
                        <a:spcBef>
                          <a:spcPts val="0"/>
                        </a:spcBef>
                        <a:spcAft>
                          <a:spcPts val="600"/>
                        </a:spcAft>
                      </a:pPr>
                      <a:r>
                        <a:rPr lang="en-US" sz="2400" kern="100">
                          <a:effectLst/>
                        </a:rPr>
                        <a:t>Public relations are about establishing and maintaining relationships with various stakeholders and with enhancing the reputation of the organization</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48472" marR="48472" marT="0" marB="0"/>
                </a:tc>
                <a:tc>
                  <a:txBody>
                    <a:bodyPr/>
                    <a:lstStyle/>
                    <a:p>
                      <a:pPr marL="0" marR="0" algn="just">
                        <a:lnSpc>
                          <a:spcPct val="115000"/>
                        </a:lnSpc>
                        <a:spcBef>
                          <a:spcPts val="0"/>
                        </a:spcBef>
                        <a:spcAft>
                          <a:spcPts val="600"/>
                        </a:spcAft>
                      </a:pPr>
                      <a:r>
                        <a:rPr lang="en-US" sz="2400" kern="100" dirty="0">
                          <a:effectLst/>
                        </a:rPr>
                        <a:t>Improves firms’ image and reputation </a:t>
                      </a:r>
                      <a:endParaRPr lang="en-US" sz="24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8472" marR="48472" marT="0" marB="0"/>
                </a:tc>
                <a:tc>
                  <a:txBody>
                    <a:bodyPr/>
                    <a:lstStyle/>
                    <a:p>
                      <a:pPr marL="0" marR="0" algn="just">
                        <a:lnSpc>
                          <a:spcPct val="115000"/>
                        </a:lnSpc>
                        <a:spcBef>
                          <a:spcPts val="0"/>
                        </a:spcBef>
                        <a:spcAft>
                          <a:spcPts val="600"/>
                        </a:spcAft>
                      </a:pPr>
                      <a:r>
                        <a:rPr lang="en-US" sz="2400" kern="100" dirty="0">
                          <a:effectLst/>
                        </a:rPr>
                        <a:t>Press release, press conferences, interviews, events, lobbying, corporate advertising, crisis management, Investor</a:t>
                      </a:r>
                    </a:p>
                    <a:p>
                      <a:pPr marL="0" marR="0" algn="just">
                        <a:lnSpc>
                          <a:spcPct val="115000"/>
                        </a:lnSpc>
                        <a:spcBef>
                          <a:spcPts val="0"/>
                        </a:spcBef>
                        <a:spcAft>
                          <a:spcPts val="600"/>
                        </a:spcAft>
                      </a:pPr>
                      <a:r>
                        <a:rPr lang="en-US" sz="2400" kern="100" dirty="0">
                          <a:effectLst/>
                        </a:rPr>
                        <a:t>relations</a:t>
                      </a:r>
                      <a:endParaRPr lang="en-US" sz="24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8472" marR="48472" marT="0" marB="0"/>
                </a:tc>
                <a:extLst>
                  <a:ext uri="{0D108BD9-81ED-4DB2-BD59-A6C34878D82A}">
                    <a16:rowId xmlns:a16="http://schemas.microsoft.com/office/drawing/2014/main" val="1062257080"/>
                  </a:ext>
                </a:extLst>
              </a:tr>
            </a:tbl>
          </a:graphicData>
        </a:graphic>
      </p:graphicFrame>
    </p:spTree>
    <p:extLst>
      <p:ext uri="{BB962C8B-B14F-4D97-AF65-F5344CB8AC3E}">
        <p14:creationId xmlns:p14="http://schemas.microsoft.com/office/powerpoint/2010/main" val="32149244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lowchart: Document 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499F18-CA95-0C60-C316-C563D22E06D2}"/>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solidFill>
                  <a:srgbClr val="FFFFFF"/>
                </a:solidFill>
                <a:latin typeface="+mj-lt"/>
                <a:ea typeface="+mj-ea"/>
                <a:cs typeface="+mj-cs"/>
              </a:rPr>
              <a:t>Communication mix for business marketers cont.</a:t>
            </a:r>
          </a:p>
        </p:txBody>
      </p:sp>
      <p:graphicFrame>
        <p:nvGraphicFramePr>
          <p:cNvPr id="4" name="Content Placeholder 3">
            <a:extLst>
              <a:ext uri="{FF2B5EF4-FFF2-40B4-BE49-F238E27FC236}">
                <a16:creationId xmlns:a16="http://schemas.microsoft.com/office/drawing/2014/main" id="{439049E7-0429-8C6D-A945-E8B489CC1C6E}"/>
              </a:ext>
            </a:extLst>
          </p:cNvPr>
          <p:cNvGraphicFramePr>
            <a:graphicFrameLocks noGrp="1"/>
          </p:cNvGraphicFramePr>
          <p:nvPr>
            <p:ph idx="1"/>
            <p:extLst>
              <p:ext uri="{D42A27DB-BD31-4B8C-83A1-F6EECF244321}">
                <p14:modId xmlns:p14="http://schemas.microsoft.com/office/powerpoint/2010/main" val="3494567242"/>
              </p:ext>
            </p:extLst>
          </p:nvPr>
        </p:nvGraphicFramePr>
        <p:xfrm>
          <a:off x="4207932" y="845745"/>
          <a:ext cx="7709246" cy="5915534"/>
        </p:xfrm>
        <a:graphic>
          <a:graphicData uri="http://schemas.openxmlformats.org/drawingml/2006/table">
            <a:tbl>
              <a:tblPr firstRow="1" firstCol="1" bandRow="1">
                <a:tableStyleId>{5C22544A-7EE6-4342-B048-85BDC9FD1C3A}</a:tableStyleId>
              </a:tblPr>
              <a:tblGrid>
                <a:gridCol w="1707605">
                  <a:extLst>
                    <a:ext uri="{9D8B030D-6E8A-4147-A177-3AD203B41FA5}">
                      <a16:colId xmlns:a16="http://schemas.microsoft.com/office/drawing/2014/main" val="407704116"/>
                    </a:ext>
                  </a:extLst>
                </a:gridCol>
                <a:gridCol w="2000547">
                  <a:extLst>
                    <a:ext uri="{9D8B030D-6E8A-4147-A177-3AD203B41FA5}">
                      <a16:colId xmlns:a16="http://schemas.microsoft.com/office/drawing/2014/main" val="3300628306"/>
                    </a:ext>
                  </a:extLst>
                </a:gridCol>
                <a:gridCol w="2000547">
                  <a:extLst>
                    <a:ext uri="{9D8B030D-6E8A-4147-A177-3AD203B41FA5}">
                      <a16:colId xmlns:a16="http://schemas.microsoft.com/office/drawing/2014/main" val="1964517628"/>
                    </a:ext>
                  </a:extLst>
                </a:gridCol>
                <a:gridCol w="2000547">
                  <a:extLst>
                    <a:ext uri="{9D8B030D-6E8A-4147-A177-3AD203B41FA5}">
                      <a16:colId xmlns:a16="http://schemas.microsoft.com/office/drawing/2014/main" val="2231230490"/>
                    </a:ext>
                  </a:extLst>
                </a:gridCol>
              </a:tblGrid>
              <a:tr h="394832">
                <a:tc>
                  <a:txBody>
                    <a:bodyPr/>
                    <a:lstStyle/>
                    <a:p>
                      <a:pPr marL="0" marR="0" algn="just">
                        <a:lnSpc>
                          <a:spcPct val="115000"/>
                        </a:lnSpc>
                        <a:spcBef>
                          <a:spcPts val="0"/>
                        </a:spcBef>
                        <a:spcAft>
                          <a:spcPts val="600"/>
                        </a:spcAft>
                      </a:pPr>
                      <a:r>
                        <a:rPr lang="en-US" sz="2400" kern="100">
                          <a:effectLst/>
                        </a:rPr>
                        <a:t>Tool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3475" marR="53475" marT="0" marB="0"/>
                </a:tc>
                <a:tc>
                  <a:txBody>
                    <a:bodyPr/>
                    <a:lstStyle/>
                    <a:p>
                      <a:pPr marL="0" marR="0" algn="just">
                        <a:lnSpc>
                          <a:spcPct val="115000"/>
                        </a:lnSpc>
                        <a:spcBef>
                          <a:spcPts val="0"/>
                        </a:spcBef>
                        <a:spcAft>
                          <a:spcPts val="600"/>
                        </a:spcAft>
                      </a:pPr>
                      <a:r>
                        <a:rPr lang="en-US" sz="2400" kern="100">
                          <a:effectLst/>
                        </a:rPr>
                        <a:t>Definition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3475" marR="53475" marT="0" marB="0"/>
                </a:tc>
                <a:tc>
                  <a:txBody>
                    <a:bodyPr/>
                    <a:lstStyle/>
                    <a:p>
                      <a:pPr marL="0" marR="0" algn="just">
                        <a:lnSpc>
                          <a:spcPct val="115000"/>
                        </a:lnSpc>
                        <a:spcBef>
                          <a:spcPts val="0"/>
                        </a:spcBef>
                        <a:spcAft>
                          <a:spcPts val="600"/>
                        </a:spcAft>
                      </a:pPr>
                      <a:r>
                        <a:rPr lang="en-US" sz="2400" kern="100">
                          <a:effectLst/>
                        </a:rPr>
                        <a:t>Main role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3475" marR="53475" marT="0" marB="0"/>
                </a:tc>
                <a:tc>
                  <a:txBody>
                    <a:bodyPr/>
                    <a:lstStyle/>
                    <a:p>
                      <a:pPr marL="0" marR="0" algn="just">
                        <a:lnSpc>
                          <a:spcPct val="115000"/>
                        </a:lnSpc>
                        <a:spcBef>
                          <a:spcPts val="0"/>
                        </a:spcBef>
                        <a:spcAft>
                          <a:spcPts val="600"/>
                        </a:spcAft>
                      </a:pPr>
                      <a:r>
                        <a:rPr lang="en-US" sz="2400" kern="100">
                          <a:effectLst/>
                        </a:rPr>
                        <a:t>Types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3475" marR="53475" marT="0" marB="0"/>
                </a:tc>
                <a:extLst>
                  <a:ext uri="{0D108BD9-81ED-4DB2-BD59-A6C34878D82A}">
                    <a16:rowId xmlns:a16="http://schemas.microsoft.com/office/drawing/2014/main" val="2164446855"/>
                  </a:ext>
                </a:extLst>
              </a:tr>
              <a:tr h="4680537">
                <a:tc>
                  <a:txBody>
                    <a:bodyPr/>
                    <a:lstStyle/>
                    <a:p>
                      <a:pPr marL="0" marR="0" algn="just">
                        <a:lnSpc>
                          <a:spcPct val="115000"/>
                        </a:lnSpc>
                        <a:spcBef>
                          <a:spcPts val="0"/>
                        </a:spcBef>
                        <a:spcAft>
                          <a:spcPts val="600"/>
                        </a:spcAft>
                      </a:pPr>
                      <a:r>
                        <a:rPr lang="en-US" sz="2400" kern="100" dirty="0">
                          <a:effectLst/>
                        </a:rPr>
                        <a:t>Direct marketing </a:t>
                      </a:r>
                      <a:endParaRPr lang="en-US" sz="24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53475" marR="53475" marT="0" marB="0"/>
                </a:tc>
                <a:tc>
                  <a:txBody>
                    <a:bodyPr/>
                    <a:lstStyle/>
                    <a:p>
                      <a:pPr marL="0" marR="0" algn="just">
                        <a:lnSpc>
                          <a:spcPct val="115000"/>
                        </a:lnSpc>
                        <a:spcBef>
                          <a:spcPts val="0"/>
                        </a:spcBef>
                        <a:spcAft>
                          <a:spcPts val="600"/>
                        </a:spcAft>
                      </a:pPr>
                      <a:r>
                        <a:rPr lang="en-US" sz="2400" kern="100" dirty="0">
                          <a:effectLst/>
                        </a:rPr>
                        <a:t>seeks to target individual customers with the intention of</a:t>
                      </a:r>
                    </a:p>
                    <a:p>
                      <a:pPr marL="0" marR="0" algn="just">
                        <a:lnSpc>
                          <a:spcPct val="115000"/>
                        </a:lnSpc>
                        <a:spcBef>
                          <a:spcPts val="0"/>
                        </a:spcBef>
                        <a:spcAft>
                          <a:spcPts val="600"/>
                        </a:spcAft>
                      </a:pPr>
                      <a:r>
                        <a:rPr lang="en-US" sz="2400" kern="100" dirty="0">
                          <a:effectLst/>
                        </a:rPr>
                        <a:t>delivering personalized messages and building a relationship with them based on their responses</a:t>
                      </a:r>
                      <a:endParaRPr lang="en-US" sz="24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53475" marR="53475" marT="0" marB="0"/>
                </a:tc>
                <a:tc>
                  <a:txBody>
                    <a:bodyPr/>
                    <a:lstStyle/>
                    <a:p>
                      <a:pPr marL="0" marR="0">
                        <a:lnSpc>
                          <a:spcPct val="115000"/>
                        </a:lnSpc>
                        <a:spcBef>
                          <a:spcPts val="0"/>
                        </a:spcBef>
                        <a:spcAft>
                          <a:spcPts val="0"/>
                        </a:spcAft>
                      </a:pPr>
                      <a:r>
                        <a:rPr lang="en-US" sz="2400" kern="0">
                          <a:effectLst/>
                        </a:rPr>
                        <a:t>complements personal selling activities and in doing so reduce costs and improve.</a:t>
                      </a:r>
                      <a:endParaRPr lang="en-US" sz="2400" kern="100">
                        <a:effectLst/>
                      </a:endParaRPr>
                    </a:p>
                    <a:p>
                      <a:pPr marL="0" marR="0" algn="just">
                        <a:lnSpc>
                          <a:spcPct val="115000"/>
                        </a:lnSpc>
                        <a:spcBef>
                          <a:spcPts val="0"/>
                        </a:spcBef>
                        <a:spcAft>
                          <a:spcPts val="600"/>
                        </a:spcAft>
                      </a:pPr>
                      <a:r>
                        <a:rPr lang="en-US" sz="2400" kern="0">
                          <a:effectLst/>
                        </a:rPr>
                        <a:t>overall performance</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3475" marR="53475" marT="0" marB="0"/>
                </a:tc>
                <a:tc>
                  <a:txBody>
                    <a:bodyPr/>
                    <a:lstStyle/>
                    <a:p>
                      <a:pPr marL="0" marR="0" algn="just">
                        <a:lnSpc>
                          <a:spcPct val="115000"/>
                        </a:lnSpc>
                        <a:spcBef>
                          <a:spcPts val="0"/>
                        </a:spcBef>
                        <a:spcAft>
                          <a:spcPts val="600"/>
                        </a:spcAft>
                      </a:pPr>
                      <a:r>
                        <a:rPr lang="en-US" sz="2400" kern="100" dirty="0">
                          <a:effectLst/>
                        </a:rPr>
                        <a:t>Direct mail, telemarketing and web-supported</a:t>
                      </a:r>
                      <a:endParaRPr lang="en-US" sz="24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53475" marR="53475" marT="0" marB="0"/>
                </a:tc>
                <a:extLst>
                  <a:ext uri="{0D108BD9-81ED-4DB2-BD59-A6C34878D82A}">
                    <a16:rowId xmlns:a16="http://schemas.microsoft.com/office/drawing/2014/main" val="3361179819"/>
                  </a:ext>
                </a:extLst>
              </a:tr>
            </a:tbl>
          </a:graphicData>
        </a:graphic>
      </p:graphicFrame>
    </p:spTree>
    <p:extLst>
      <p:ext uri="{BB962C8B-B14F-4D97-AF65-F5344CB8AC3E}">
        <p14:creationId xmlns:p14="http://schemas.microsoft.com/office/powerpoint/2010/main" val="20641299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F9D5839-EB50-2D4A-9836-ADCF5EE836E4}"/>
              </a:ext>
            </a:extLst>
          </p:cNvPr>
          <p:cNvSpPr>
            <a:spLocks noGrp="1"/>
          </p:cNvSpPr>
          <p:nvPr>
            <p:ph type="title"/>
          </p:nvPr>
        </p:nvSpPr>
        <p:spPr>
          <a:xfrm>
            <a:off x="1371597" y="348865"/>
            <a:ext cx="10044023" cy="877729"/>
          </a:xfrm>
        </p:spPr>
        <p:txBody>
          <a:bodyPr anchor="ctr">
            <a:normAutofit/>
          </a:bodyPr>
          <a:lstStyle/>
          <a:p>
            <a:r>
              <a:rPr lang="en-US" sz="3700">
                <a:solidFill>
                  <a:srgbClr val="FFFFFF"/>
                </a:solidFill>
              </a:rPr>
              <a:t>Communication mix for business marketers cont.</a:t>
            </a:r>
          </a:p>
        </p:txBody>
      </p:sp>
      <p:graphicFrame>
        <p:nvGraphicFramePr>
          <p:cNvPr id="4" name="Content Placeholder 3">
            <a:extLst>
              <a:ext uri="{FF2B5EF4-FFF2-40B4-BE49-F238E27FC236}">
                <a16:creationId xmlns:a16="http://schemas.microsoft.com/office/drawing/2014/main" id="{025FC805-E640-9835-5E2A-D0E45984BD17}"/>
              </a:ext>
            </a:extLst>
          </p:cNvPr>
          <p:cNvGraphicFramePr>
            <a:graphicFrameLocks noGrp="1"/>
          </p:cNvGraphicFramePr>
          <p:nvPr>
            <p:ph idx="1"/>
            <p:extLst>
              <p:ext uri="{D42A27DB-BD31-4B8C-83A1-F6EECF244321}">
                <p14:modId xmlns:p14="http://schemas.microsoft.com/office/powerpoint/2010/main" val="2732696808"/>
              </p:ext>
            </p:extLst>
          </p:nvPr>
        </p:nvGraphicFramePr>
        <p:xfrm>
          <a:off x="644056" y="2234387"/>
          <a:ext cx="10927830" cy="3949189"/>
        </p:xfrm>
        <a:graphic>
          <a:graphicData uri="http://schemas.openxmlformats.org/drawingml/2006/table">
            <a:tbl>
              <a:tblPr firstRow="1" firstCol="1" bandRow="1">
                <a:tableStyleId>{5C22544A-7EE6-4342-B048-85BDC9FD1C3A}</a:tableStyleId>
              </a:tblPr>
              <a:tblGrid>
                <a:gridCol w="2629998">
                  <a:extLst>
                    <a:ext uri="{9D8B030D-6E8A-4147-A177-3AD203B41FA5}">
                      <a16:colId xmlns:a16="http://schemas.microsoft.com/office/drawing/2014/main" val="1376955327"/>
                    </a:ext>
                  </a:extLst>
                </a:gridCol>
                <a:gridCol w="2765944">
                  <a:extLst>
                    <a:ext uri="{9D8B030D-6E8A-4147-A177-3AD203B41FA5}">
                      <a16:colId xmlns:a16="http://schemas.microsoft.com/office/drawing/2014/main" val="10096229"/>
                    </a:ext>
                  </a:extLst>
                </a:gridCol>
                <a:gridCol w="2765944">
                  <a:extLst>
                    <a:ext uri="{9D8B030D-6E8A-4147-A177-3AD203B41FA5}">
                      <a16:colId xmlns:a16="http://schemas.microsoft.com/office/drawing/2014/main" val="695671538"/>
                    </a:ext>
                  </a:extLst>
                </a:gridCol>
                <a:gridCol w="2765944">
                  <a:extLst>
                    <a:ext uri="{9D8B030D-6E8A-4147-A177-3AD203B41FA5}">
                      <a16:colId xmlns:a16="http://schemas.microsoft.com/office/drawing/2014/main" val="3550647776"/>
                    </a:ext>
                  </a:extLst>
                </a:gridCol>
              </a:tblGrid>
              <a:tr h="3949189">
                <a:tc>
                  <a:txBody>
                    <a:bodyPr/>
                    <a:lstStyle/>
                    <a:p>
                      <a:pPr marL="0" marR="0" algn="just">
                        <a:lnSpc>
                          <a:spcPct val="115000"/>
                        </a:lnSpc>
                        <a:spcBef>
                          <a:spcPts val="0"/>
                        </a:spcBef>
                        <a:spcAft>
                          <a:spcPts val="600"/>
                        </a:spcAft>
                      </a:pPr>
                      <a:r>
                        <a:rPr lang="en-US" sz="2400" kern="100">
                          <a:effectLst/>
                        </a:rPr>
                        <a:t>Personal selling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609" marR="68609" marT="0" marB="0"/>
                </a:tc>
                <a:tc>
                  <a:txBody>
                    <a:bodyPr/>
                    <a:lstStyle/>
                    <a:p>
                      <a:pPr marL="0" marR="0" algn="just">
                        <a:lnSpc>
                          <a:spcPct val="115000"/>
                        </a:lnSpc>
                        <a:spcBef>
                          <a:spcPts val="0"/>
                        </a:spcBef>
                        <a:spcAft>
                          <a:spcPts val="600"/>
                        </a:spcAft>
                      </a:pPr>
                      <a:r>
                        <a:rPr lang="en-US" sz="2400" kern="100">
                          <a:effectLst/>
                        </a:rPr>
                        <a:t>It is interpersonal.</a:t>
                      </a:r>
                    </a:p>
                    <a:p>
                      <a:pPr marL="0" marR="0" algn="just">
                        <a:lnSpc>
                          <a:spcPct val="115000"/>
                        </a:lnSpc>
                        <a:spcBef>
                          <a:spcPts val="0"/>
                        </a:spcBef>
                        <a:spcAft>
                          <a:spcPts val="600"/>
                        </a:spcAft>
                      </a:pPr>
                      <a:r>
                        <a:rPr lang="en-US" sz="2400" kern="100">
                          <a:effectLst/>
                        </a:rPr>
                        <a:t>communication tool which involves face-to-face activities undertaken by</a:t>
                      </a:r>
                    </a:p>
                    <a:p>
                      <a:pPr marL="0" marR="0" algn="just">
                        <a:lnSpc>
                          <a:spcPct val="115000"/>
                        </a:lnSpc>
                        <a:spcBef>
                          <a:spcPts val="0"/>
                        </a:spcBef>
                        <a:spcAft>
                          <a:spcPts val="600"/>
                        </a:spcAft>
                      </a:pPr>
                      <a:r>
                        <a:rPr lang="en-US" sz="2400" kern="100">
                          <a:effectLst/>
                        </a:rPr>
                        <a:t>individuals, often representing an organization.</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609" marR="68609" marT="0" marB="0"/>
                </a:tc>
                <a:tc>
                  <a:txBody>
                    <a:bodyPr/>
                    <a:lstStyle/>
                    <a:p>
                      <a:pPr marL="0" marR="0" algn="just">
                        <a:lnSpc>
                          <a:spcPct val="115000"/>
                        </a:lnSpc>
                        <a:spcBef>
                          <a:spcPts val="0"/>
                        </a:spcBef>
                        <a:spcAft>
                          <a:spcPts val="600"/>
                        </a:spcAft>
                      </a:pPr>
                      <a:r>
                        <a:rPr lang="en-US" sz="2400" kern="100">
                          <a:effectLst/>
                        </a:rPr>
                        <a:t>building relationships with members</a:t>
                      </a:r>
                    </a:p>
                    <a:p>
                      <a:pPr marL="0" marR="0" algn="just">
                        <a:lnSpc>
                          <a:spcPct val="115000"/>
                        </a:lnSpc>
                        <a:spcBef>
                          <a:spcPts val="0"/>
                        </a:spcBef>
                        <a:spcAft>
                          <a:spcPts val="600"/>
                        </a:spcAft>
                      </a:pPr>
                      <a:r>
                        <a:rPr lang="en-US" sz="2400" kern="100">
                          <a:effectLst/>
                        </a:rPr>
                        <a:t>of buying centres.</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609" marR="68609" marT="0" marB="0"/>
                </a:tc>
                <a:tc>
                  <a:txBody>
                    <a:bodyPr/>
                    <a:lstStyle/>
                    <a:p>
                      <a:pPr marL="0" marR="0" algn="just">
                        <a:lnSpc>
                          <a:spcPct val="115000"/>
                        </a:lnSpc>
                        <a:spcBef>
                          <a:spcPts val="0"/>
                        </a:spcBef>
                        <a:spcAft>
                          <a:spcPts val="600"/>
                        </a:spcAft>
                      </a:pPr>
                      <a:r>
                        <a:rPr lang="en-US" sz="2400" kern="100" dirty="0" err="1">
                          <a:effectLst/>
                        </a:rPr>
                        <a:t>Suppotered</a:t>
                      </a:r>
                      <a:r>
                        <a:rPr lang="en-US" sz="2400" kern="100" dirty="0">
                          <a:effectLst/>
                        </a:rPr>
                        <a:t> by trade shows and field marketing. </a:t>
                      </a:r>
                      <a:endParaRPr lang="en-US" sz="24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609" marR="68609" marT="0" marB="0"/>
                </a:tc>
                <a:extLst>
                  <a:ext uri="{0D108BD9-81ED-4DB2-BD59-A6C34878D82A}">
                    <a16:rowId xmlns:a16="http://schemas.microsoft.com/office/drawing/2014/main" val="3265643910"/>
                  </a:ext>
                </a:extLst>
              </a:tr>
            </a:tbl>
          </a:graphicData>
        </a:graphic>
      </p:graphicFrame>
    </p:spTree>
    <p:extLst>
      <p:ext uri="{BB962C8B-B14F-4D97-AF65-F5344CB8AC3E}">
        <p14:creationId xmlns:p14="http://schemas.microsoft.com/office/powerpoint/2010/main" val="15910947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lowchart: Document 9">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3A51A1-56C3-AB17-2E1A-2A8AA260732C}"/>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solidFill>
                  <a:srgbClr val="FFFFFF"/>
                </a:solidFill>
                <a:latin typeface="+mj-lt"/>
                <a:ea typeface="+mj-ea"/>
                <a:cs typeface="+mj-cs"/>
              </a:rPr>
              <a:t>Classification of business-to-business media</a:t>
            </a:r>
          </a:p>
        </p:txBody>
      </p:sp>
      <p:graphicFrame>
        <p:nvGraphicFramePr>
          <p:cNvPr id="5" name="Content Placeholder 4">
            <a:extLst>
              <a:ext uri="{FF2B5EF4-FFF2-40B4-BE49-F238E27FC236}">
                <a16:creationId xmlns:a16="http://schemas.microsoft.com/office/drawing/2014/main" id="{740236DF-1588-8F2E-787D-2DBA7D842BC2}"/>
              </a:ext>
            </a:extLst>
          </p:cNvPr>
          <p:cNvGraphicFramePr>
            <a:graphicFrameLocks noGrp="1"/>
          </p:cNvGraphicFramePr>
          <p:nvPr>
            <p:ph idx="1"/>
            <p:extLst>
              <p:ext uri="{D42A27DB-BD31-4B8C-83A1-F6EECF244321}">
                <p14:modId xmlns:p14="http://schemas.microsoft.com/office/powerpoint/2010/main" val="2619220929"/>
              </p:ext>
            </p:extLst>
          </p:nvPr>
        </p:nvGraphicFramePr>
        <p:xfrm>
          <a:off x="4462145" y="1095361"/>
          <a:ext cx="6839115" cy="4668255"/>
        </p:xfrm>
        <a:graphic>
          <a:graphicData uri="http://schemas.openxmlformats.org/drawingml/2006/table">
            <a:tbl>
              <a:tblPr firstRow="1" firstCol="1" bandRow="1">
                <a:tableStyleId>{5C22544A-7EE6-4342-B048-85BDC9FD1C3A}</a:tableStyleId>
              </a:tblPr>
              <a:tblGrid>
                <a:gridCol w="2671015">
                  <a:extLst>
                    <a:ext uri="{9D8B030D-6E8A-4147-A177-3AD203B41FA5}">
                      <a16:colId xmlns:a16="http://schemas.microsoft.com/office/drawing/2014/main" val="2524692645"/>
                    </a:ext>
                  </a:extLst>
                </a:gridCol>
                <a:gridCol w="4168100">
                  <a:extLst>
                    <a:ext uri="{9D8B030D-6E8A-4147-A177-3AD203B41FA5}">
                      <a16:colId xmlns:a16="http://schemas.microsoft.com/office/drawing/2014/main" val="9939618"/>
                    </a:ext>
                  </a:extLst>
                </a:gridCol>
              </a:tblGrid>
              <a:tr h="584271">
                <a:tc>
                  <a:txBody>
                    <a:bodyPr/>
                    <a:lstStyle/>
                    <a:p>
                      <a:pPr marL="0" marR="0" algn="just">
                        <a:lnSpc>
                          <a:spcPct val="115000"/>
                        </a:lnSpc>
                        <a:spcBef>
                          <a:spcPts val="0"/>
                        </a:spcBef>
                        <a:spcAft>
                          <a:spcPts val="600"/>
                        </a:spcAft>
                      </a:pPr>
                      <a:r>
                        <a:rPr lang="en-US" sz="3300" kern="100">
                          <a:effectLst/>
                        </a:rPr>
                        <a:t>Media class </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tc>
                  <a:txBody>
                    <a:bodyPr/>
                    <a:lstStyle/>
                    <a:p>
                      <a:pPr marL="0" marR="0" algn="just">
                        <a:lnSpc>
                          <a:spcPct val="115000"/>
                        </a:lnSpc>
                        <a:spcBef>
                          <a:spcPts val="0"/>
                        </a:spcBef>
                        <a:spcAft>
                          <a:spcPts val="600"/>
                        </a:spcAft>
                      </a:pPr>
                      <a:r>
                        <a:rPr lang="en-US" sz="3300" kern="100">
                          <a:effectLst/>
                        </a:rPr>
                        <a:t>Media types </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extLst>
                  <a:ext uri="{0D108BD9-81ED-4DB2-BD59-A6C34878D82A}">
                    <a16:rowId xmlns:a16="http://schemas.microsoft.com/office/drawing/2014/main" val="1879742771"/>
                  </a:ext>
                </a:extLst>
              </a:tr>
              <a:tr h="584271">
                <a:tc>
                  <a:txBody>
                    <a:bodyPr/>
                    <a:lstStyle/>
                    <a:p>
                      <a:pPr marL="0" marR="0" algn="just">
                        <a:lnSpc>
                          <a:spcPct val="115000"/>
                        </a:lnSpc>
                        <a:spcBef>
                          <a:spcPts val="0"/>
                        </a:spcBef>
                        <a:spcAft>
                          <a:spcPts val="600"/>
                        </a:spcAft>
                      </a:pPr>
                      <a:r>
                        <a:rPr lang="en-US" sz="3300" kern="100">
                          <a:effectLst/>
                        </a:rPr>
                        <a:t>Broadcast</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tc>
                  <a:txBody>
                    <a:bodyPr/>
                    <a:lstStyle/>
                    <a:p>
                      <a:pPr marL="0" marR="0" algn="just">
                        <a:lnSpc>
                          <a:spcPct val="115000"/>
                        </a:lnSpc>
                        <a:spcBef>
                          <a:spcPts val="0"/>
                        </a:spcBef>
                        <a:spcAft>
                          <a:spcPts val="600"/>
                        </a:spcAft>
                      </a:pPr>
                      <a:r>
                        <a:rPr lang="en-US" sz="3300" kern="100">
                          <a:effectLst/>
                        </a:rPr>
                        <a:t>Television and radio </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extLst>
                  <a:ext uri="{0D108BD9-81ED-4DB2-BD59-A6C34878D82A}">
                    <a16:rowId xmlns:a16="http://schemas.microsoft.com/office/drawing/2014/main" val="394651774"/>
                  </a:ext>
                </a:extLst>
              </a:tr>
              <a:tr h="1162629">
                <a:tc>
                  <a:txBody>
                    <a:bodyPr/>
                    <a:lstStyle/>
                    <a:p>
                      <a:pPr marL="0" marR="0" algn="just">
                        <a:lnSpc>
                          <a:spcPct val="115000"/>
                        </a:lnSpc>
                        <a:spcBef>
                          <a:spcPts val="0"/>
                        </a:spcBef>
                        <a:spcAft>
                          <a:spcPts val="600"/>
                        </a:spcAft>
                      </a:pPr>
                      <a:r>
                        <a:rPr lang="en-US" sz="3300" kern="100">
                          <a:effectLst/>
                        </a:rPr>
                        <a:t>Print</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tc>
                  <a:txBody>
                    <a:bodyPr/>
                    <a:lstStyle/>
                    <a:p>
                      <a:pPr marL="0" marR="0" algn="just">
                        <a:lnSpc>
                          <a:spcPct val="115000"/>
                        </a:lnSpc>
                        <a:spcBef>
                          <a:spcPts val="0"/>
                        </a:spcBef>
                        <a:spcAft>
                          <a:spcPts val="600"/>
                        </a:spcAft>
                      </a:pPr>
                      <a:r>
                        <a:rPr lang="en-US" sz="3300" kern="100">
                          <a:effectLst/>
                        </a:rPr>
                        <a:t>Newspaper and magazines </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extLst>
                  <a:ext uri="{0D108BD9-81ED-4DB2-BD59-A6C34878D82A}">
                    <a16:rowId xmlns:a16="http://schemas.microsoft.com/office/drawing/2014/main" val="3087473534"/>
                  </a:ext>
                </a:extLst>
              </a:tr>
              <a:tr h="584271">
                <a:tc>
                  <a:txBody>
                    <a:bodyPr/>
                    <a:lstStyle/>
                    <a:p>
                      <a:pPr marL="0" marR="0" algn="just">
                        <a:lnSpc>
                          <a:spcPct val="115000"/>
                        </a:lnSpc>
                        <a:spcBef>
                          <a:spcPts val="0"/>
                        </a:spcBef>
                        <a:spcAft>
                          <a:spcPts val="600"/>
                        </a:spcAft>
                      </a:pPr>
                      <a:r>
                        <a:rPr lang="en-US" sz="3300" kern="100">
                          <a:effectLst/>
                        </a:rPr>
                        <a:t>Outdoor</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tc>
                  <a:txBody>
                    <a:bodyPr/>
                    <a:lstStyle/>
                    <a:p>
                      <a:pPr marL="0" marR="0" algn="just">
                        <a:lnSpc>
                          <a:spcPct val="115000"/>
                        </a:lnSpc>
                        <a:spcBef>
                          <a:spcPts val="0"/>
                        </a:spcBef>
                        <a:spcAft>
                          <a:spcPts val="600"/>
                        </a:spcAft>
                      </a:pPr>
                      <a:r>
                        <a:rPr lang="en-US" sz="3300" kern="100">
                          <a:effectLst/>
                        </a:rPr>
                        <a:t>Billboards </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extLst>
                  <a:ext uri="{0D108BD9-81ED-4DB2-BD59-A6C34878D82A}">
                    <a16:rowId xmlns:a16="http://schemas.microsoft.com/office/drawing/2014/main" val="831390230"/>
                  </a:ext>
                </a:extLst>
              </a:tr>
              <a:tr h="584271">
                <a:tc>
                  <a:txBody>
                    <a:bodyPr/>
                    <a:lstStyle/>
                    <a:p>
                      <a:pPr marL="0" marR="0" algn="just">
                        <a:lnSpc>
                          <a:spcPct val="115000"/>
                        </a:lnSpc>
                        <a:spcBef>
                          <a:spcPts val="0"/>
                        </a:spcBef>
                        <a:spcAft>
                          <a:spcPts val="600"/>
                        </a:spcAft>
                      </a:pPr>
                      <a:r>
                        <a:rPr lang="en-US" sz="3300" kern="100">
                          <a:effectLst/>
                        </a:rPr>
                        <a:t>Digital</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tc>
                  <a:txBody>
                    <a:bodyPr/>
                    <a:lstStyle/>
                    <a:p>
                      <a:pPr marL="0" marR="0" algn="just">
                        <a:lnSpc>
                          <a:spcPct val="115000"/>
                        </a:lnSpc>
                        <a:spcBef>
                          <a:spcPts val="0"/>
                        </a:spcBef>
                        <a:spcAft>
                          <a:spcPts val="600"/>
                        </a:spcAft>
                      </a:pPr>
                      <a:r>
                        <a:rPr lang="en-US" sz="3300" kern="100">
                          <a:effectLst/>
                        </a:rPr>
                        <a:t>Website </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extLst>
                  <a:ext uri="{0D108BD9-81ED-4DB2-BD59-A6C34878D82A}">
                    <a16:rowId xmlns:a16="http://schemas.microsoft.com/office/drawing/2014/main" val="4000843403"/>
                  </a:ext>
                </a:extLst>
              </a:tr>
              <a:tr h="584271">
                <a:tc>
                  <a:txBody>
                    <a:bodyPr/>
                    <a:lstStyle/>
                    <a:p>
                      <a:pPr marL="0" marR="0" algn="just">
                        <a:lnSpc>
                          <a:spcPct val="115000"/>
                        </a:lnSpc>
                        <a:spcBef>
                          <a:spcPts val="0"/>
                        </a:spcBef>
                        <a:spcAft>
                          <a:spcPts val="600"/>
                        </a:spcAft>
                      </a:pPr>
                      <a:r>
                        <a:rPr lang="en-US" sz="3300" kern="100">
                          <a:effectLst/>
                        </a:rPr>
                        <a:t>In-store  </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tc>
                  <a:txBody>
                    <a:bodyPr/>
                    <a:lstStyle/>
                    <a:p>
                      <a:pPr marL="0" marR="0" algn="just">
                        <a:lnSpc>
                          <a:spcPct val="115000"/>
                        </a:lnSpc>
                        <a:spcBef>
                          <a:spcPts val="0"/>
                        </a:spcBef>
                        <a:spcAft>
                          <a:spcPts val="600"/>
                        </a:spcAft>
                      </a:pPr>
                      <a:r>
                        <a:rPr lang="en-US" sz="3300" kern="100">
                          <a:effectLst/>
                        </a:rPr>
                        <a:t>Signages </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extLst>
                  <a:ext uri="{0D108BD9-81ED-4DB2-BD59-A6C34878D82A}">
                    <a16:rowId xmlns:a16="http://schemas.microsoft.com/office/drawing/2014/main" val="1531826815"/>
                  </a:ext>
                </a:extLst>
              </a:tr>
              <a:tr h="584271">
                <a:tc>
                  <a:txBody>
                    <a:bodyPr/>
                    <a:lstStyle/>
                    <a:p>
                      <a:pPr marL="0" marR="0" algn="just">
                        <a:lnSpc>
                          <a:spcPct val="115000"/>
                        </a:lnSpc>
                        <a:spcBef>
                          <a:spcPts val="0"/>
                        </a:spcBef>
                        <a:spcAft>
                          <a:spcPts val="600"/>
                        </a:spcAft>
                      </a:pPr>
                      <a:r>
                        <a:rPr lang="en-US" sz="3300" kern="100">
                          <a:effectLst/>
                        </a:rPr>
                        <a:t>‘Others’ </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tc>
                  <a:txBody>
                    <a:bodyPr/>
                    <a:lstStyle/>
                    <a:p>
                      <a:pPr marL="0" marR="0" algn="just">
                        <a:lnSpc>
                          <a:spcPct val="115000"/>
                        </a:lnSpc>
                        <a:spcBef>
                          <a:spcPts val="0"/>
                        </a:spcBef>
                        <a:spcAft>
                          <a:spcPts val="600"/>
                        </a:spcAft>
                      </a:pPr>
                      <a:r>
                        <a:rPr lang="en-US" sz="3300" kern="100">
                          <a:effectLst/>
                        </a:rPr>
                        <a:t>Brochures</a:t>
                      </a:r>
                      <a:endParaRPr lang="en-US" sz="3300" kern="100">
                        <a:effectLst/>
                        <a:latin typeface="Calibri" panose="020F0502020204030204" pitchFamily="34" charset="0"/>
                        <a:ea typeface="SimSun" panose="02010600030101010101" pitchFamily="2" charset="-122"/>
                        <a:cs typeface="Times New Roman" panose="02020603050405020304" pitchFamily="18" charset="0"/>
                      </a:endParaRPr>
                    </a:p>
                  </a:txBody>
                  <a:tcPr marL="80826" marR="80826" marT="0" marB="0"/>
                </a:tc>
                <a:extLst>
                  <a:ext uri="{0D108BD9-81ED-4DB2-BD59-A6C34878D82A}">
                    <a16:rowId xmlns:a16="http://schemas.microsoft.com/office/drawing/2014/main" val="1165786032"/>
                  </a:ext>
                </a:extLst>
              </a:tr>
            </a:tbl>
          </a:graphicData>
        </a:graphic>
      </p:graphicFrame>
    </p:spTree>
    <p:extLst>
      <p:ext uri="{BB962C8B-B14F-4D97-AF65-F5344CB8AC3E}">
        <p14:creationId xmlns:p14="http://schemas.microsoft.com/office/powerpoint/2010/main" val="33550477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48A2BC-2E20-D7D2-456C-6D0A75B81E24}"/>
              </a:ext>
            </a:extLst>
          </p:cNvPr>
          <p:cNvSpPr>
            <a:spLocks noGrp="1"/>
          </p:cNvSpPr>
          <p:nvPr>
            <p:ph type="title"/>
          </p:nvPr>
        </p:nvSpPr>
        <p:spPr>
          <a:xfrm>
            <a:off x="838200" y="556995"/>
            <a:ext cx="10515600" cy="1133693"/>
          </a:xfrm>
        </p:spPr>
        <p:txBody>
          <a:bodyPr>
            <a:normAutofit/>
          </a:bodyPr>
          <a:lstStyle/>
          <a:p>
            <a:r>
              <a:rPr lang="en-US" sz="4000"/>
              <a:t>Digital Media and B2B Marketing Communications</a:t>
            </a:r>
          </a:p>
        </p:txBody>
      </p:sp>
      <p:graphicFrame>
        <p:nvGraphicFramePr>
          <p:cNvPr id="5" name="Content Placeholder 2">
            <a:extLst>
              <a:ext uri="{FF2B5EF4-FFF2-40B4-BE49-F238E27FC236}">
                <a16:creationId xmlns:a16="http://schemas.microsoft.com/office/drawing/2014/main" id="{E057B0F7-016C-9029-AA88-1CA1DFCD38B1}"/>
              </a:ext>
            </a:extLst>
          </p:cNvPr>
          <p:cNvGraphicFramePr>
            <a:graphicFrameLocks noGrp="1"/>
          </p:cNvGraphicFramePr>
          <p:nvPr>
            <p:ph idx="1"/>
            <p:extLst>
              <p:ext uri="{D42A27DB-BD31-4B8C-83A1-F6EECF244321}">
                <p14:modId xmlns:p14="http://schemas.microsoft.com/office/powerpoint/2010/main" val="298188001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2562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134B17-FE4B-856B-C21F-885D25CCB471}"/>
              </a:ext>
            </a:extLst>
          </p:cNvPr>
          <p:cNvSpPr>
            <a:spLocks noGrp="1"/>
          </p:cNvSpPr>
          <p:nvPr>
            <p:ph type="title"/>
          </p:nvPr>
        </p:nvSpPr>
        <p:spPr>
          <a:xfrm>
            <a:off x="1383564" y="348865"/>
            <a:ext cx="9718111" cy="1576446"/>
          </a:xfrm>
        </p:spPr>
        <p:txBody>
          <a:bodyPr anchor="ctr">
            <a:normAutofit/>
          </a:bodyPr>
          <a:lstStyle/>
          <a:p>
            <a:r>
              <a:rPr lang="en-US" sz="4000">
                <a:solidFill>
                  <a:srgbClr val="FFFFFF"/>
                </a:solidFill>
              </a:rPr>
              <a:t>Comparison between traditional and digital media</a:t>
            </a:r>
          </a:p>
        </p:txBody>
      </p:sp>
      <p:graphicFrame>
        <p:nvGraphicFramePr>
          <p:cNvPr id="4" name="Content Placeholder 3">
            <a:extLst>
              <a:ext uri="{FF2B5EF4-FFF2-40B4-BE49-F238E27FC236}">
                <a16:creationId xmlns:a16="http://schemas.microsoft.com/office/drawing/2014/main" id="{778EC21B-DB89-E6C2-3B98-6D301F006EC3}"/>
              </a:ext>
            </a:extLst>
          </p:cNvPr>
          <p:cNvGraphicFramePr>
            <a:graphicFrameLocks noGrp="1"/>
          </p:cNvGraphicFramePr>
          <p:nvPr>
            <p:ph idx="1"/>
            <p:extLst>
              <p:ext uri="{D42A27DB-BD31-4B8C-83A1-F6EECF244321}">
                <p14:modId xmlns:p14="http://schemas.microsoft.com/office/powerpoint/2010/main" val="3538447580"/>
              </p:ext>
            </p:extLst>
          </p:nvPr>
        </p:nvGraphicFramePr>
        <p:xfrm>
          <a:off x="644056" y="2819696"/>
          <a:ext cx="10927829" cy="4023425"/>
        </p:xfrm>
        <a:graphic>
          <a:graphicData uri="http://schemas.openxmlformats.org/drawingml/2006/table">
            <a:tbl>
              <a:tblPr firstRow="1" firstCol="1" bandRow="1"/>
              <a:tblGrid>
                <a:gridCol w="5460437">
                  <a:extLst>
                    <a:ext uri="{9D8B030D-6E8A-4147-A177-3AD203B41FA5}">
                      <a16:colId xmlns:a16="http://schemas.microsoft.com/office/drawing/2014/main" val="2018510904"/>
                    </a:ext>
                  </a:extLst>
                </a:gridCol>
                <a:gridCol w="5467392">
                  <a:extLst>
                    <a:ext uri="{9D8B030D-6E8A-4147-A177-3AD203B41FA5}">
                      <a16:colId xmlns:a16="http://schemas.microsoft.com/office/drawing/2014/main" val="1751179795"/>
                    </a:ext>
                  </a:extLst>
                </a:gridCol>
              </a:tblGrid>
              <a:tr h="286343">
                <a:tc>
                  <a:txBody>
                    <a:bodyPr/>
                    <a:lstStyle/>
                    <a:p>
                      <a:pPr marL="0" marR="0">
                        <a:lnSpc>
                          <a:spcPct val="115000"/>
                        </a:lnSpc>
                        <a:spcBef>
                          <a:spcPts val="0"/>
                        </a:spcBef>
                        <a:spcAft>
                          <a:spcPts val="0"/>
                        </a:spcAft>
                      </a:pPr>
                      <a:r>
                        <a:rPr lang="en-US" sz="1700" b="1" kern="100">
                          <a:effectLst/>
                          <a:latin typeface="Times New Roman" panose="02020603050405020304" pitchFamily="18" charset="0"/>
                          <a:ea typeface="Calibri" panose="020F0502020204030204" pitchFamily="34" charset="0"/>
                          <a:cs typeface="Times New Roman" panose="02020603050405020304" pitchFamily="18" charset="0"/>
                        </a:rPr>
                        <a:t>Websites/Internet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b="1" kern="100">
                          <a:effectLst/>
                          <a:latin typeface="Times New Roman" panose="02020603050405020304" pitchFamily="18" charset="0"/>
                          <a:ea typeface="Calibri" panose="020F0502020204030204" pitchFamily="34" charset="0"/>
                          <a:cs typeface="Times New Roman" panose="02020603050405020304" pitchFamily="18" charset="0"/>
                        </a:rPr>
                        <a:t>Traditional media</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338038165"/>
                  </a:ext>
                </a:extLst>
              </a:tr>
              <a:tr h="286343">
                <a:tc>
                  <a:txBody>
                    <a:bodyPr/>
                    <a:lstStyle/>
                    <a:p>
                      <a:pPr marL="0" marR="0">
                        <a:lnSpc>
                          <a:spcPct val="115000"/>
                        </a:lnSpc>
                        <a:spcBef>
                          <a:spcPts val="0"/>
                        </a:spcBef>
                        <a:spcAft>
                          <a:spcPts val="0"/>
                        </a:spcAft>
                      </a:pPr>
                      <a:r>
                        <a:rPr lang="en-US" sz="17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Good at providing rational, product-based information.</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nSpc>
                          <a:spcPct val="115000"/>
                        </a:lnSpc>
                        <a:spcBef>
                          <a:spcPts val="0"/>
                        </a:spcBef>
                        <a:spcAft>
                          <a:spcPts val="0"/>
                        </a:spcAft>
                      </a:pPr>
                      <a:r>
                        <a:rPr lang="en-US" sz="17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Better at conveying emotional brand values.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extLst>
                  <a:ext uri="{0D108BD9-81ED-4DB2-BD59-A6C34878D82A}">
                    <a16:rowId xmlns:a16="http://schemas.microsoft.com/office/drawing/2014/main" val="287382119"/>
                  </a:ext>
                </a:extLst>
              </a:tr>
              <a:tr h="561423">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Calibri" panose="020F0502020204030204" pitchFamily="34" charset="0"/>
                          <a:cs typeface="Times New Roman" panose="02020603050405020304" pitchFamily="18" charset="0"/>
                        </a:rPr>
                        <a:t>More efficient as costs do not increase in proportion to the size of the target audience.</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Calibri" panose="020F0502020204030204" pitchFamily="34" charset="0"/>
                          <a:cs typeface="Times New Roman" panose="02020603050405020304" pitchFamily="18" charset="0"/>
                        </a:rPr>
                        <a:t>Costs are related to usage.</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7219076"/>
                  </a:ext>
                </a:extLst>
              </a:tr>
              <a:tr h="545861">
                <a:tc>
                  <a:txBody>
                    <a:bodyPr/>
                    <a:lstStyle/>
                    <a:p>
                      <a:pPr marL="0" marR="0">
                        <a:lnSpc>
                          <a:spcPct val="115000"/>
                        </a:lnSpc>
                        <a:spcBef>
                          <a:spcPts val="0"/>
                        </a:spcBef>
                        <a:spcAft>
                          <a:spcPts val="0"/>
                        </a:spcAft>
                      </a:pPr>
                      <a:r>
                        <a:rPr lang="en-US" sz="17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Better at prompting customer action</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7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Less effective for calling to action except </a:t>
                      </a:r>
                      <a:r>
                        <a:rPr lang="en-US" sz="1700" kern="100" dirty="0">
                          <a:effectLst/>
                          <a:latin typeface="Times New Roman" panose="02020603050405020304" pitchFamily="18" charset="0"/>
                          <a:ea typeface="Calibri" panose="020F0502020204030204" pitchFamily="34" charset="0"/>
                          <a:cs typeface="Times New Roman" panose="02020603050405020304" pitchFamily="18" charset="0"/>
                        </a:rPr>
                        <a:t>point-of-purchase and telemarketing</a:t>
                      </a:r>
                      <a:endParaRPr lang="en-US" sz="17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extLst>
                  <a:ext uri="{0D108BD9-81ED-4DB2-BD59-A6C34878D82A}">
                    <a16:rowId xmlns:a16="http://schemas.microsoft.com/office/drawing/2014/main" val="3158747421"/>
                  </a:ext>
                </a:extLst>
              </a:tr>
              <a:tr h="561423">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Calibri" panose="020F0502020204030204" pitchFamily="34" charset="0"/>
                          <a:cs typeface="Times New Roman" panose="02020603050405020304" pitchFamily="18" charset="0"/>
                        </a:rPr>
                        <a:t>Effective for short-term, product-oriented brand action goals and long-term corporate identity objectives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7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Normally associated with building long-term values</a:t>
                      </a:r>
                      <a:endParaRPr lang="en-US" sz="1700" kern="100" dirty="0">
                        <a:effectLst/>
                        <a:latin typeface="Calibri" panose="020F0502020204030204" pitchFamily="34" charset="0"/>
                        <a:ea typeface="SimSun" panose="02010600030101010101" pitchFamily="2" charset="-122"/>
                        <a:cs typeface="Times New Roman" panose="02020603050405020304" pitchFamily="18" charset="0"/>
                      </a:endParaRPr>
                    </a:p>
                    <a:p>
                      <a:pPr marL="0" marR="0">
                        <a:lnSpc>
                          <a:spcPct val="115000"/>
                        </a:lnSpc>
                        <a:spcBef>
                          <a:spcPts val="0"/>
                        </a:spcBef>
                        <a:spcAft>
                          <a:spcPts val="0"/>
                        </a:spcAft>
                      </a:pPr>
                      <a:endParaRPr lang="en-US" sz="17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031836680"/>
                  </a:ext>
                </a:extLst>
              </a:tr>
              <a:tr h="561423">
                <a:tc>
                  <a:txBody>
                    <a:bodyPr/>
                    <a:lstStyle/>
                    <a:p>
                      <a:pPr marL="0" marR="0">
                        <a:lnSpc>
                          <a:spcPct val="115000"/>
                        </a:lnSpc>
                        <a:spcBef>
                          <a:spcPts val="0"/>
                        </a:spcBef>
                        <a:spcAft>
                          <a:spcPts val="0"/>
                        </a:spcAft>
                      </a:pPr>
                      <a:r>
                        <a:rPr lang="en-US" sz="17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Increasingly good at generating awareness and attention (e.g., seeding online video)</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700" kern="100" dirty="0">
                          <a:effectLst/>
                          <a:latin typeface="Times New Roman" panose="02020603050405020304" pitchFamily="18" charset="0"/>
                          <a:ea typeface="Calibri" panose="020F0502020204030204" pitchFamily="34" charset="0"/>
                          <a:cs typeface="Times New Roman" panose="02020603050405020304" pitchFamily="18" charset="0"/>
                        </a:rPr>
                        <a:t>Strong builders of awareness</a:t>
                      </a:r>
                      <a:endParaRPr lang="en-US" sz="1700" kern="100" dirty="0">
                        <a:effectLst/>
                        <a:latin typeface="Calibri" panose="020F0502020204030204" pitchFamily="34" charset="0"/>
                        <a:ea typeface="SimSun" panose="02010600030101010101" pitchFamily="2" charset="-122"/>
                        <a:cs typeface="Times New Roman" panose="02020603050405020304" pitchFamily="18" charset="0"/>
                      </a:endParaRPr>
                    </a:p>
                    <a:p>
                      <a:pPr marL="0" marR="0">
                        <a:lnSpc>
                          <a:spcPct val="115000"/>
                        </a:lnSpc>
                        <a:spcBef>
                          <a:spcPts val="0"/>
                        </a:spcBef>
                        <a:spcAft>
                          <a:spcPts val="0"/>
                        </a:spcAft>
                      </a:pPr>
                      <a:endParaRPr lang="en-US" sz="17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extLst>
                  <a:ext uri="{0D108BD9-81ED-4DB2-BD59-A6C34878D82A}">
                    <a16:rowId xmlns:a16="http://schemas.microsoft.com/office/drawing/2014/main" val="3909743368"/>
                  </a:ext>
                </a:extLst>
              </a:tr>
              <a:tr h="561423">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Calibri" panose="020F0502020204030204" pitchFamily="34" charset="0"/>
                          <a:cs typeface="Times New Roman" panose="02020603050405020304" pitchFamily="18" charset="0"/>
                        </a:rPr>
                        <a:t>Measures of communication effectiveness weak and/or in the process of development. Measures of website use very high.</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dirty="0">
                          <a:effectLst/>
                          <a:latin typeface="Calibri" panose="020F0502020204030204" pitchFamily="34" charset="0"/>
                          <a:ea typeface="SimSun" panose="02010600030101010101" pitchFamily="2" charset="-122"/>
                          <a:cs typeface="Times New Roman" panose="02020603050405020304" pitchFamily="18" charset="0"/>
                        </a:rPr>
                        <a:t>Established methodologies, some misleading or superficial,  (mass media); direct marketing techniques are superior</a:t>
                      </a: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517686275"/>
                  </a:ext>
                </a:extLst>
              </a:tr>
              <a:tr h="561423">
                <a:tc>
                  <a:txBody>
                    <a:bodyPr/>
                    <a:lstStyle/>
                    <a:p>
                      <a:pPr marL="0" marR="0">
                        <a:lnSpc>
                          <a:spcPct val="115000"/>
                        </a:lnSpc>
                        <a:spcBef>
                          <a:spcPts val="0"/>
                        </a:spcBef>
                        <a:spcAft>
                          <a:spcPts val="0"/>
                        </a:spcAft>
                      </a:pPr>
                      <a:r>
                        <a:rPr lang="en-US" sz="1700" kern="100" dirty="0">
                          <a:effectLst/>
                          <a:latin typeface="Calibri" panose="020F0502020204030204" pitchFamily="34" charset="0"/>
                          <a:ea typeface="SimSun" panose="02010600030101010101" pitchFamily="2" charset="-122"/>
                          <a:cs typeface="Times New Roman" panose="02020603050405020304" pitchFamily="18" charset="0"/>
                        </a:rPr>
                        <a:t>Dominant orientation- cognition </a:t>
                      </a: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dirty="0">
                          <a:effectLst/>
                          <a:latin typeface="Calibri" panose="020F0502020204030204" pitchFamily="34" charset="0"/>
                          <a:ea typeface="SimSun" panose="02010600030101010101" pitchFamily="2" charset="-122"/>
                          <a:cs typeface="Times New Roman" panose="02020603050405020304" pitchFamily="18" charset="0"/>
                        </a:rPr>
                        <a:t>Dominant orientation- emotion</a:t>
                      </a:r>
                    </a:p>
                  </a:txBody>
                  <a:tcPr marL="56893" marR="56893"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602726675"/>
                  </a:ext>
                </a:extLst>
              </a:tr>
            </a:tbl>
          </a:graphicData>
        </a:graphic>
      </p:graphicFrame>
    </p:spTree>
    <p:extLst>
      <p:ext uri="{BB962C8B-B14F-4D97-AF65-F5344CB8AC3E}">
        <p14:creationId xmlns:p14="http://schemas.microsoft.com/office/powerpoint/2010/main" val="22618254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22EF790-503D-5090-CD1F-A20A40C97332}"/>
              </a:ext>
            </a:extLst>
          </p:cNvPr>
          <p:cNvSpPr>
            <a:spLocks noGrp="1"/>
          </p:cNvSpPr>
          <p:nvPr>
            <p:ph type="title"/>
          </p:nvPr>
        </p:nvSpPr>
        <p:spPr>
          <a:xfrm>
            <a:off x="1383564" y="348865"/>
            <a:ext cx="9718111" cy="1576446"/>
          </a:xfrm>
        </p:spPr>
        <p:txBody>
          <a:bodyPr anchor="ctr">
            <a:normAutofit/>
          </a:bodyPr>
          <a:lstStyle/>
          <a:p>
            <a:r>
              <a:rPr lang="en-US" sz="4000">
                <a:solidFill>
                  <a:srgbClr val="FFFFFF"/>
                </a:solidFill>
              </a:rPr>
              <a:t>Digital media channels used in business-to-business marketing. </a:t>
            </a:r>
          </a:p>
        </p:txBody>
      </p:sp>
      <p:graphicFrame>
        <p:nvGraphicFramePr>
          <p:cNvPr id="4" name="Content Placeholder 3">
            <a:extLst>
              <a:ext uri="{FF2B5EF4-FFF2-40B4-BE49-F238E27FC236}">
                <a16:creationId xmlns:a16="http://schemas.microsoft.com/office/drawing/2014/main" id="{9D40F6AD-1F9A-415B-854A-6634DAC564CE}"/>
              </a:ext>
            </a:extLst>
          </p:cNvPr>
          <p:cNvGraphicFramePr>
            <a:graphicFrameLocks noGrp="1"/>
          </p:cNvGraphicFramePr>
          <p:nvPr>
            <p:ph idx="1"/>
            <p:extLst>
              <p:ext uri="{D42A27DB-BD31-4B8C-83A1-F6EECF244321}">
                <p14:modId xmlns:p14="http://schemas.microsoft.com/office/powerpoint/2010/main" val="3804112976"/>
              </p:ext>
            </p:extLst>
          </p:nvPr>
        </p:nvGraphicFramePr>
        <p:xfrm>
          <a:off x="644056" y="2668225"/>
          <a:ext cx="10927830" cy="3584916"/>
        </p:xfrm>
        <a:graphic>
          <a:graphicData uri="http://schemas.openxmlformats.org/drawingml/2006/table">
            <a:tbl>
              <a:tblPr firstRow="1" firstCol="1" bandRow="1"/>
              <a:tblGrid>
                <a:gridCol w="2803236">
                  <a:extLst>
                    <a:ext uri="{9D8B030D-6E8A-4147-A177-3AD203B41FA5}">
                      <a16:colId xmlns:a16="http://schemas.microsoft.com/office/drawing/2014/main" val="3926287728"/>
                    </a:ext>
                  </a:extLst>
                </a:gridCol>
                <a:gridCol w="8124594">
                  <a:extLst>
                    <a:ext uri="{9D8B030D-6E8A-4147-A177-3AD203B41FA5}">
                      <a16:colId xmlns:a16="http://schemas.microsoft.com/office/drawing/2014/main" val="489018856"/>
                    </a:ext>
                  </a:extLst>
                </a:gridCol>
              </a:tblGrid>
              <a:tr h="401531">
                <a:tc>
                  <a:txBody>
                    <a:bodyPr/>
                    <a:lstStyle/>
                    <a:p>
                      <a:pPr marL="0" marR="0" algn="just">
                        <a:lnSpc>
                          <a:spcPct val="115000"/>
                        </a:lnSpc>
                        <a:spcBef>
                          <a:spcPts val="0"/>
                        </a:spcBef>
                        <a:spcAft>
                          <a:spcPts val="600"/>
                        </a:spcAft>
                      </a:pPr>
                      <a:r>
                        <a:rPr lang="en-US" sz="2200" b="1" kern="100">
                          <a:effectLst/>
                          <a:latin typeface="Times New Roman" panose="02020603050405020304" pitchFamily="18" charset="0"/>
                          <a:ea typeface="SimSun" panose="02010600030101010101" pitchFamily="2" charset="-122"/>
                          <a:cs typeface="Times New Roman" panose="02020603050405020304" pitchFamily="18" charset="0"/>
                        </a:rPr>
                        <a:t>Digital media channel </a:t>
                      </a:r>
                      <a:endParaRPr lang="en-US" sz="2200" b="1" kern="100">
                        <a:effectLst/>
                        <a:latin typeface="Calibri" panose="020F0502020204030204" pitchFamily="34" charset="0"/>
                        <a:ea typeface="SimSun" panose="02010600030101010101" pitchFamily="2" charset="-122"/>
                        <a:cs typeface="Times New Roman" panose="02020603050405020304" pitchFamily="18" charset="0"/>
                      </a:endParaRPr>
                    </a:p>
                  </a:txBody>
                  <a:tcPr marL="75470" marR="754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200" b="1" kern="100">
                          <a:effectLst/>
                          <a:latin typeface="Times New Roman" panose="02020603050405020304" pitchFamily="18" charset="0"/>
                          <a:ea typeface="SimSun" panose="02010600030101010101" pitchFamily="2" charset="-122"/>
                          <a:cs typeface="Times New Roman" panose="02020603050405020304" pitchFamily="18" charset="0"/>
                        </a:rPr>
                        <a:t>Explanation </a:t>
                      </a:r>
                      <a:endParaRPr lang="en-US" sz="2200" b="1" kern="100">
                        <a:effectLst/>
                        <a:latin typeface="Calibri" panose="020F0502020204030204" pitchFamily="34" charset="0"/>
                        <a:ea typeface="SimSun" panose="02010600030101010101" pitchFamily="2" charset="-122"/>
                        <a:cs typeface="Times New Roman" panose="02020603050405020304" pitchFamily="18" charset="0"/>
                      </a:endParaRPr>
                    </a:p>
                  </a:txBody>
                  <a:tcPr marL="75470" marR="754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98469136"/>
                  </a:ext>
                </a:extLst>
              </a:tr>
              <a:tr h="1059731">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Email marketing</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75470" marR="754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Email can be directed at clearly defined target groups and individuals and the email messages can be personalized and refined to meet the needs of individual buyers. In-bound and out-bound emails must be managed.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75470" marR="754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0620193"/>
                  </a:ext>
                </a:extLst>
              </a:tr>
              <a:tr h="714663">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Mobile marketing</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75470" marR="754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0">
                          <a:effectLst/>
                          <a:latin typeface="PalatinoLinotype-Roman"/>
                          <a:ea typeface="SimSun" panose="02010600030101010101" pitchFamily="2" charset="-122"/>
                          <a:cs typeface="PalatinoLinotype-Roman"/>
                        </a:rPr>
                        <a:t>Mobile marketing is developing rapidly and is perceived to be good for customer acquisition as well as developing relationships.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75470" marR="754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5097935"/>
                  </a:ext>
                </a:extLst>
              </a:tr>
              <a:tr h="1408991">
                <a:tc>
                  <a:txBody>
                    <a:bodyPr/>
                    <a:lstStyle/>
                    <a:p>
                      <a:pPr marL="0" marR="0" algn="just">
                        <a:lnSpc>
                          <a:spcPct val="115000"/>
                        </a:lnSpc>
                        <a:spcBef>
                          <a:spcPts val="0"/>
                        </a:spcBef>
                        <a:spcAft>
                          <a:spcPts val="600"/>
                        </a:spcAft>
                      </a:pPr>
                      <a:r>
                        <a:rPr lang="en-US" sz="2000" kern="100">
                          <a:effectLst/>
                          <a:latin typeface="Times New Roman" panose="02020603050405020304" pitchFamily="18" charset="0"/>
                          <a:ea typeface="SimSun" panose="02010600030101010101" pitchFamily="2" charset="-122"/>
                          <a:cs typeface="Times New Roman" panose="02020603050405020304" pitchFamily="18" charset="0"/>
                        </a:rPr>
                        <a:t>Social media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75470" marR="754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000" kern="0">
                          <a:effectLst/>
                          <a:latin typeface="PalatinoLinotype-Roman"/>
                          <a:ea typeface="SimSun" panose="02010600030101010101" pitchFamily="2" charset="-122"/>
                          <a:cs typeface="PalatinoLinotype-Roman"/>
                        </a:rPr>
                        <a:t>a group of Internet based applications that build on the ideological and technological foundations that allow the creation and exchange of user generated content. Examples include. Examples include social networks blogs. Microblogging, podcasting, and Online communities.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75470" marR="754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78012976"/>
                  </a:ext>
                </a:extLst>
              </a:tr>
            </a:tbl>
          </a:graphicData>
        </a:graphic>
      </p:graphicFrame>
    </p:spTree>
    <p:extLst>
      <p:ext uri="{BB962C8B-B14F-4D97-AF65-F5344CB8AC3E}">
        <p14:creationId xmlns:p14="http://schemas.microsoft.com/office/powerpoint/2010/main" val="12799701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A29486D-06BD-AFF5-28B9-4A4CE7D9AD6D}"/>
              </a:ext>
            </a:extLst>
          </p:cNvPr>
          <p:cNvSpPr>
            <a:spLocks noGrp="1"/>
          </p:cNvSpPr>
          <p:nvPr>
            <p:ph type="title"/>
          </p:nvPr>
        </p:nvSpPr>
        <p:spPr>
          <a:xfrm>
            <a:off x="1383564" y="348865"/>
            <a:ext cx="9718111" cy="1576446"/>
          </a:xfrm>
        </p:spPr>
        <p:txBody>
          <a:bodyPr anchor="ctr">
            <a:normAutofit/>
          </a:bodyPr>
          <a:lstStyle/>
          <a:p>
            <a:r>
              <a:rPr lang="en-US" sz="4000" dirty="0">
                <a:solidFill>
                  <a:srgbClr val="FFFFFF"/>
                </a:solidFill>
              </a:rPr>
              <a:t>Digital media channels used in business-to-business marketing cont.</a:t>
            </a:r>
          </a:p>
        </p:txBody>
      </p:sp>
      <p:graphicFrame>
        <p:nvGraphicFramePr>
          <p:cNvPr id="4" name="Content Placeholder 3">
            <a:extLst>
              <a:ext uri="{FF2B5EF4-FFF2-40B4-BE49-F238E27FC236}">
                <a16:creationId xmlns:a16="http://schemas.microsoft.com/office/drawing/2014/main" id="{8CCE5218-BA64-92A5-BAC5-1CF21C604F61}"/>
              </a:ext>
            </a:extLst>
          </p:cNvPr>
          <p:cNvGraphicFramePr>
            <a:graphicFrameLocks noGrp="1"/>
          </p:cNvGraphicFramePr>
          <p:nvPr>
            <p:ph idx="1"/>
            <p:extLst>
              <p:ext uri="{D42A27DB-BD31-4B8C-83A1-F6EECF244321}">
                <p14:modId xmlns:p14="http://schemas.microsoft.com/office/powerpoint/2010/main" val="1452447794"/>
              </p:ext>
            </p:extLst>
          </p:nvPr>
        </p:nvGraphicFramePr>
        <p:xfrm>
          <a:off x="1030720" y="2615979"/>
          <a:ext cx="10154502" cy="3689406"/>
        </p:xfrm>
        <a:graphic>
          <a:graphicData uri="http://schemas.openxmlformats.org/drawingml/2006/table">
            <a:tbl>
              <a:tblPr firstRow="1" firstCol="1" bandRow="1"/>
              <a:tblGrid>
                <a:gridCol w="2605860">
                  <a:extLst>
                    <a:ext uri="{9D8B030D-6E8A-4147-A177-3AD203B41FA5}">
                      <a16:colId xmlns:a16="http://schemas.microsoft.com/office/drawing/2014/main" val="3821593761"/>
                    </a:ext>
                  </a:extLst>
                </a:gridCol>
                <a:gridCol w="7548642">
                  <a:extLst>
                    <a:ext uri="{9D8B030D-6E8A-4147-A177-3AD203B41FA5}">
                      <a16:colId xmlns:a16="http://schemas.microsoft.com/office/drawing/2014/main" val="4158936435"/>
                    </a:ext>
                  </a:extLst>
                </a:gridCol>
              </a:tblGrid>
              <a:tr h="823082">
                <a:tc>
                  <a:txBody>
                    <a:bodyPr/>
                    <a:lstStyle/>
                    <a:p>
                      <a:pPr marL="0" marR="0" algn="just">
                        <a:lnSpc>
                          <a:spcPct val="115000"/>
                        </a:lnSpc>
                        <a:spcBef>
                          <a:spcPts val="0"/>
                        </a:spcBef>
                        <a:spcAft>
                          <a:spcPts val="600"/>
                        </a:spcAft>
                      </a:pPr>
                      <a:r>
                        <a:rPr lang="en-US" sz="2300" b="1" kern="100">
                          <a:effectLst/>
                          <a:latin typeface="Times New Roman" panose="02020603050405020304" pitchFamily="18" charset="0"/>
                          <a:ea typeface="SimSun" panose="02010600030101010101" pitchFamily="2" charset="-122"/>
                          <a:cs typeface="Times New Roman" panose="02020603050405020304" pitchFamily="18" charset="0"/>
                        </a:rPr>
                        <a:t>Digital media channel </a:t>
                      </a:r>
                      <a:endParaRPr lang="en-US" sz="2300" b="1" kern="100">
                        <a:effectLst/>
                        <a:latin typeface="Calibri" panose="020F0502020204030204" pitchFamily="34" charset="0"/>
                        <a:ea typeface="SimSun" panose="02010600030101010101" pitchFamily="2" charset="-122"/>
                        <a:cs typeface="Times New Roman" panose="02020603050405020304" pitchFamily="18" charset="0"/>
                      </a:endParaRPr>
                    </a:p>
                  </a:txBody>
                  <a:tcPr marL="66313" marR="66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300" b="1" kern="100">
                          <a:effectLst/>
                          <a:latin typeface="Times New Roman" panose="02020603050405020304" pitchFamily="18" charset="0"/>
                          <a:ea typeface="SimSun" panose="02010600030101010101" pitchFamily="2" charset="-122"/>
                          <a:cs typeface="Times New Roman" panose="02020603050405020304" pitchFamily="18" charset="0"/>
                        </a:rPr>
                        <a:t>Explanation </a:t>
                      </a:r>
                      <a:endParaRPr lang="en-US" sz="2300" b="1" kern="100">
                        <a:effectLst/>
                        <a:latin typeface="Calibri" panose="020F0502020204030204" pitchFamily="34" charset="0"/>
                        <a:ea typeface="SimSun" panose="02010600030101010101" pitchFamily="2" charset="-122"/>
                        <a:cs typeface="Times New Roman" panose="02020603050405020304" pitchFamily="18" charset="0"/>
                      </a:endParaRPr>
                    </a:p>
                  </a:txBody>
                  <a:tcPr marL="66313" marR="66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2785525"/>
                  </a:ext>
                </a:extLst>
              </a:tr>
              <a:tr h="1636522">
                <a:tc>
                  <a:txBody>
                    <a:bodyPr/>
                    <a:lstStyle/>
                    <a:p>
                      <a:pPr marL="0" marR="0" algn="just">
                        <a:lnSpc>
                          <a:spcPct val="115000"/>
                        </a:lnSpc>
                        <a:spcBef>
                          <a:spcPts val="0"/>
                        </a:spcBef>
                        <a:spcAft>
                          <a:spcPts val="60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Website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66313" marR="66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Should be attractive and one that encourages interactivity and engagements. B2B website design and content influence business buying and selling behavior, negotiation strategies, pricing practices, and performance in a B2B context</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66313" marR="66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14006360"/>
                  </a:ext>
                </a:extLst>
              </a:tr>
              <a:tr h="1229802">
                <a:tc>
                  <a:txBody>
                    <a:bodyPr/>
                    <a:lstStyle/>
                    <a:p>
                      <a:pPr marL="0" marR="0" algn="just">
                        <a:lnSpc>
                          <a:spcPct val="115000"/>
                        </a:lnSpc>
                        <a:spcBef>
                          <a:spcPts val="0"/>
                        </a:spcBef>
                        <a:spcAft>
                          <a:spcPts val="60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Search Engine Marketing</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66313" marR="66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300" kern="100">
                          <a:effectLst/>
                          <a:latin typeface="Times New Roman" panose="02020603050405020304" pitchFamily="18" charset="0"/>
                          <a:ea typeface="SimSun" panose="02010600030101010101" pitchFamily="2" charset="-122"/>
                          <a:cs typeface="Times New Roman" panose="02020603050405020304" pitchFamily="18" charset="0"/>
                        </a:rPr>
                        <a:t>The website designer must endeavor to raise rankings. The two main techniques used are the search engine optimization and pay per click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66313" marR="66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9649197"/>
                  </a:ext>
                </a:extLst>
              </a:tr>
            </a:tbl>
          </a:graphicData>
        </a:graphic>
      </p:graphicFrame>
    </p:spTree>
    <p:extLst>
      <p:ext uri="{BB962C8B-B14F-4D97-AF65-F5344CB8AC3E}">
        <p14:creationId xmlns:p14="http://schemas.microsoft.com/office/powerpoint/2010/main" val="6748605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18A3D4-1572-9530-BCBB-B499E4B6023C}"/>
              </a:ext>
            </a:extLst>
          </p:cNvPr>
          <p:cNvSpPr>
            <a:spLocks noGrp="1"/>
          </p:cNvSpPr>
          <p:nvPr>
            <p:ph type="title"/>
          </p:nvPr>
        </p:nvSpPr>
        <p:spPr>
          <a:xfrm>
            <a:off x="640080" y="325369"/>
            <a:ext cx="4368602" cy="1956841"/>
          </a:xfrm>
        </p:spPr>
        <p:txBody>
          <a:bodyPr anchor="b">
            <a:normAutofit/>
          </a:bodyPr>
          <a:lstStyle/>
          <a:p>
            <a:r>
              <a:rPr lang="en-US" sz="4200"/>
              <a:t>Personal selling in business markets communication</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63F2FE6-09E2-490D-3150-C52D624A0D5F}"/>
              </a:ext>
            </a:extLst>
          </p:cNvPr>
          <p:cNvSpPr>
            <a:spLocks noGrp="1"/>
          </p:cNvSpPr>
          <p:nvPr>
            <p:ph idx="1"/>
          </p:nvPr>
        </p:nvSpPr>
        <p:spPr>
          <a:xfrm>
            <a:off x="640080" y="2872899"/>
            <a:ext cx="4243589" cy="3320668"/>
          </a:xfrm>
        </p:spPr>
        <p:txBody>
          <a:bodyPr>
            <a:normAutofit/>
          </a:bodyPr>
          <a:lstStyle/>
          <a:p>
            <a:r>
              <a:rPr lang="en-US" sz="1700"/>
              <a:t>Personal selling is the most important tool of marketing communication in business markets </a:t>
            </a:r>
          </a:p>
          <a:p>
            <a:r>
              <a:rPr lang="en-US" sz="1700"/>
              <a:t>This is since business marketing communication requires face to face conversation in most cases</a:t>
            </a:r>
          </a:p>
          <a:p>
            <a:r>
              <a:rPr lang="en-US" sz="1700"/>
              <a:t>Personal selling is key in relationship building, a major characteristic of business marketing</a:t>
            </a:r>
          </a:p>
          <a:p>
            <a:r>
              <a:rPr lang="en-US" sz="1700"/>
              <a:t>It requires trained personnel to do it effectively</a:t>
            </a:r>
          </a:p>
          <a:p>
            <a:endParaRPr lang="en-US" sz="1700"/>
          </a:p>
        </p:txBody>
      </p:sp>
      <p:pic>
        <p:nvPicPr>
          <p:cNvPr id="5" name="Picture 4" descr="White paper ships being led by a yellow ship">
            <a:extLst>
              <a:ext uri="{FF2B5EF4-FFF2-40B4-BE49-F238E27FC236}">
                <a16:creationId xmlns:a16="http://schemas.microsoft.com/office/drawing/2014/main" id="{087BE58E-F222-E624-D654-732CEFFF5FFE}"/>
              </a:ext>
            </a:extLst>
          </p:cNvPr>
          <p:cNvPicPr>
            <a:picLocks noChangeAspect="1"/>
          </p:cNvPicPr>
          <p:nvPr/>
        </p:nvPicPr>
        <p:blipFill rotWithShape="1">
          <a:blip r:embed="rId2"/>
          <a:srcRect l="30304" r="2743"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9787262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441DBE-60F2-1B50-2CFF-C2AB7D06CAC1}"/>
              </a:ext>
            </a:extLst>
          </p:cNvPr>
          <p:cNvSpPr>
            <a:spLocks noGrp="1"/>
          </p:cNvSpPr>
          <p:nvPr>
            <p:ph type="title"/>
          </p:nvPr>
        </p:nvSpPr>
        <p:spPr>
          <a:xfrm>
            <a:off x="1136396" y="502021"/>
            <a:ext cx="6173262" cy="1655483"/>
          </a:xfrm>
        </p:spPr>
        <p:txBody>
          <a:bodyPr anchor="b">
            <a:normAutofit/>
          </a:bodyPr>
          <a:lstStyle/>
          <a:p>
            <a:r>
              <a:rPr lang="en-US" sz="4000"/>
              <a:t>Order taking in personal selling</a:t>
            </a:r>
          </a:p>
        </p:txBody>
      </p:sp>
      <p:sp>
        <p:nvSpPr>
          <p:cNvPr id="3" name="Content Placeholder 2">
            <a:extLst>
              <a:ext uri="{FF2B5EF4-FFF2-40B4-BE49-F238E27FC236}">
                <a16:creationId xmlns:a16="http://schemas.microsoft.com/office/drawing/2014/main" id="{342ABE92-2D72-C946-2364-809DC1E7018F}"/>
              </a:ext>
            </a:extLst>
          </p:cNvPr>
          <p:cNvSpPr>
            <a:spLocks noGrp="1"/>
          </p:cNvSpPr>
          <p:nvPr>
            <p:ph idx="1"/>
          </p:nvPr>
        </p:nvSpPr>
        <p:spPr>
          <a:xfrm>
            <a:off x="1136397" y="2408518"/>
            <a:ext cx="6173262" cy="3535083"/>
          </a:xfrm>
        </p:spPr>
        <p:txBody>
          <a:bodyPr>
            <a:normAutofit/>
          </a:bodyPr>
          <a:lstStyle/>
          <a:p>
            <a:r>
              <a:rPr lang="en-US" sz="1700"/>
              <a:t>Four types of order taking may be realized</a:t>
            </a:r>
          </a:p>
          <a:p>
            <a:r>
              <a:rPr lang="en-US" sz="1700"/>
              <a:t>Order takers are salespersons to whom customers are drawn at the place of supply.</a:t>
            </a:r>
          </a:p>
          <a:p>
            <a:r>
              <a:rPr lang="en-US" sz="1700"/>
              <a:t>Order getters operate away from the organization and attempt to gain orders largely with demonstration and persuasion.</a:t>
            </a:r>
          </a:p>
          <a:p>
            <a:r>
              <a:rPr lang="en-US" sz="1700"/>
              <a:t>Order collectors attempt to gather orders over the telephone, through email or a combination involving the Web.</a:t>
            </a:r>
          </a:p>
          <a:p>
            <a:r>
              <a:rPr lang="en-US" sz="1700"/>
              <a:t>Order supporters are all those who support salespeople in that they are involved with the order once it has been secured,</a:t>
            </a:r>
          </a:p>
          <a:p>
            <a:endParaRPr lang="en-US" sz="1700"/>
          </a:p>
          <a:p>
            <a:endParaRPr lang="en-US" sz="1700"/>
          </a:p>
        </p:txBody>
      </p:sp>
      <p:pic>
        <p:nvPicPr>
          <p:cNvPr id="13" name="Picture 4" descr="Hotel reception bell">
            <a:extLst>
              <a:ext uri="{FF2B5EF4-FFF2-40B4-BE49-F238E27FC236}">
                <a16:creationId xmlns:a16="http://schemas.microsoft.com/office/drawing/2014/main" id="{0B1F8A32-32F9-233E-4E19-C33FF2901264}"/>
              </a:ext>
            </a:extLst>
          </p:cNvPr>
          <p:cNvPicPr>
            <a:picLocks noChangeAspect="1"/>
          </p:cNvPicPr>
          <p:nvPr/>
        </p:nvPicPr>
        <p:blipFill rotWithShape="1">
          <a:blip r:embed="rId2"/>
          <a:srcRect l="33992" r="23613" b="1"/>
          <a:stretch/>
        </p:blipFill>
        <p:spPr>
          <a:xfrm>
            <a:off x="8115300" y="-12515"/>
            <a:ext cx="4076700" cy="6418631"/>
          </a:xfrm>
          <a:prstGeom prst="rect">
            <a:avLst/>
          </a:prstGeom>
        </p:spPr>
      </p:pic>
      <p:sp>
        <p:nvSpPr>
          <p:cNvPr id="20" name="Rectangle 19">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430909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CFBA228-5126-07EE-A181-A1F1F26119C7}"/>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Tasks of personal selling. </a:t>
            </a:r>
          </a:p>
        </p:txBody>
      </p:sp>
      <p:graphicFrame>
        <p:nvGraphicFramePr>
          <p:cNvPr id="4" name="Content Placeholder 3">
            <a:extLst>
              <a:ext uri="{FF2B5EF4-FFF2-40B4-BE49-F238E27FC236}">
                <a16:creationId xmlns:a16="http://schemas.microsoft.com/office/drawing/2014/main" id="{04F63BDE-F13C-B1B5-3719-8F1F60D850BD}"/>
              </a:ext>
            </a:extLst>
          </p:cNvPr>
          <p:cNvGraphicFramePr>
            <a:graphicFrameLocks noGrp="1"/>
          </p:cNvGraphicFramePr>
          <p:nvPr>
            <p:ph idx="1"/>
            <p:extLst>
              <p:ext uri="{D42A27DB-BD31-4B8C-83A1-F6EECF244321}">
                <p14:modId xmlns:p14="http://schemas.microsoft.com/office/powerpoint/2010/main" val="1593801814"/>
              </p:ext>
            </p:extLst>
          </p:nvPr>
        </p:nvGraphicFramePr>
        <p:xfrm>
          <a:off x="644056" y="2347568"/>
          <a:ext cx="10927830" cy="3975044"/>
        </p:xfrm>
        <a:graphic>
          <a:graphicData uri="http://schemas.openxmlformats.org/drawingml/2006/table">
            <a:tbl>
              <a:tblPr firstRow="1" firstCol="1" bandRow="1"/>
              <a:tblGrid>
                <a:gridCol w="2754080">
                  <a:extLst>
                    <a:ext uri="{9D8B030D-6E8A-4147-A177-3AD203B41FA5}">
                      <a16:colId xmlns:a16="http://schemas.microsoft.com/office/drawing/2014/main" val="2252083664"/>
                    </a:ext>
                  </a:extLst>
                </a:gridCol>
                <a:gridCol w="8173750">
                  <a:extLst>
                    <a:ext uri="{9D8B030D-6E8A-4147-A177-3AD203B41FA5}">
                      <a16:colId xmlns:a16="http://schemas.microsoft.com/office/drawing/2014/main" val="255621171"/>
                    </a:ext>
                  </a:extLst>
                </a:gridCol>
              </a:tblGrid>
              <a:tr h="290839">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Activity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Explanation</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1850059"/>
                  </a:ext>
                </a:extLst>
              </a:tr>
              <a:tr h="567159">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Market research</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The analysis and forecasting of market trends and related activities. The identification of sales opportunities,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89068514"/>
                  </a:ext>
                </a:extLst>
              </a:tr>
              <a:tr h="290839">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Inbound information</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Reporting information to the organization about the market customers and associated stakeholders.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6951557"/>
                  </a:ext>
                </a:extLst>
              </a:tr>
              <a:tr h="567159">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Outbound information</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Reporting organizational information to customers and associated stakeholders about products and organizational issues.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07573956"/>
                  </a:ext>
                </a:extLst>
              </a:tr>
              <a:tr h="290839">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Prospecting</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Finding and using leads to generate new customers.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9554596"/>
                  </a:ext>
                </a:extLst>
              </a:tr>
              <a:tr h="567159">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Marketing &amp; sales team coordination</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Developing strong internal links with sales support teams, the marketing department, and other agencies.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7271019"/>
                  </a:ext>
                </a:extLst>
              </a:tr>
              <a:tr h="290839">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Selling</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Leading prospects (and established customers) to a successful close.</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065682"/>
                  </a:ext>
                </a:extLst>
              </a:tr>
              <a:tr h="290839">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Customer relationship</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Developing mutually satisfying relationships with customers.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1092398"/>
                  </a:ext>
                </a:extLst>
              </a:tr>
              <a:tr h="567159">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Sales service</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Pre-sales support to encourage buyer engagement and trust prior to any transaction. Post-sales support to provide reassurance and formative collaborative gestures.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0070" marR="6007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2893859"/>
                  </a:ext>
                </a:extLst>
              </a:tr>
            </a:tbl>
          </a:graphicData>
        </a:graphic>
      </p:graphicFrame>
    </p:spTree>
    <p:extLst>
      <p:ext uri="{BB962C8B-B14F-4D97-AF65-F5344CB8AC3E}">
        <p14:creationId xmlns:p14="http://schemas.microsoft.com/office/powerpoint/2010/main" val="5462211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76B6BE-E5E0-5781-80F8-FD584524E210}"/>
              </a:ext>
            </a:extLst>
          </p:cNvPr>
          <p:cNvSpPr>
            <a:spLocks noGrp="1"/>
          </p:cNvSpPr>
          <p:nvPr>
            <p:ph type="title"/>
          </p:nvPr>
        </p:nvSpPr>
        <p:spPr>
          <a:xfrm>
            <a:off x="1136396" y="502021"/>
            <a:ext cx="6173262" cy="1655483"/>
          </a:xfrm>
        </p:spPr>
        <p:txBody>
          <a:bodyPr anchor="b">
            <a:normAutofit/>
          </a:bodyPr>
          <a:lstStyle/>
          <a:p>
            <a:r>
              <a:rPr lang="en-US" sz="4000"/>
              <a:t>Personal selling situations</a:t>
            </a:r>
          </a:p>
        </p:txBody>
      </p:sp>
      <p:sp>
        <p:nvSpPr>
          <p:cNvPr id="3" name="Content Placeholder 2">
            <a:extLst>
              <a:ext uri="{FF2B5EF4-FFF2-40B4-BE49-F238E27FC236}">
                <a16:creationId xmlns:a16="http://schemas.microsoft.com/office/drawing/2014/main" id="{EB132CFD-4370-E8FF-9AA1-6DE1F6A232CE}"/>
              </a:ext>
            </a:extLst>
          </p:cNvPr>
          <p:cNvSpPr>
            <a:spLocks noGrp="1"/>
          </p:cNvSpPr>
          <p:nvPr>
            <p:ph idx="1"/>
          </p:nvPr>
        </p:nvSpPr>
        <p:spPr>
          <a:xfrm>
            <a:off x="1136397" y="2408518"/>
            <a:ext cx="6173262" cy="3535083"/>
          </a:xfrm>
        </p:spPr>
        <p:txBody>
          <a:bodyPr>
            <a:normAutofit/>
          </a:bodyPr>
          <a:lstStyle/>
          <a:p>
            <a:r>
              <a:rPr lang="en-US" sz="2000"/>
              <a:t>Dealing with complex items </a:t>
            </a:r>
          </a:p>
          <a:p>
            <a:r>
              <a:rPr lang="en-US" sz="2000"/>
              <a:t>Buyer significance attached to the item</a:t>
            </a:r>
          </a:p>
          <a:p>
            <a:r>
              <a:rPr lang="en-US" sz="2000"/>
              <a:t>Communication effectiveness </a:t>
            </a:r>
          </a:p>
          <a:p>
            <a:r>
              <a:rPr lang="en-US" sz="2000"/>
              <a:t>Channel factors considerations </a:t>
            </a:r>
          </a:p>
        </p:txBody>
      </p:sp>
      <p:pic>
        <p:nvPicPr>
          <p:cNvPr id="5" name="Picture 4" descr="Puzzle pieces">
            <a:extLst>
              <a:ext uri="{FF2B5EF4-FFF2-40B4-BE49-F238E27FC236}">
                <a16:creationId xmlns:a16="http://schemas.microsoft.com/office/drawing/2014/main" id="{E8830E90-745B-245F-3B53-81667528F24A}"/>
              </a:ext>
            </a:extLst>
          </p:cNvPr>
          <p:cNvPicPr>
            <a:picLocks noChangeAspect="1"/>
          </p:cNvPicPr>
          <p:nvPr/>
        </p:nvPicPr>
        <p:blipFill rotWithShape="1">
          <a:blip r:embed="rId2"/>
          <a:srcRect l="32691" r="25072"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55615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DC55DF-8306-34DE-BD6F-A15E8ECC82CC}"/>
              </a:ext>
            </a:extLst>
          </p:cNvPr>
          <p:cNvSpPr>
            <a:spLocks noGrp="1"/>
          </p:cNvSpPr>
          <p:nvPr>
            <p:ph type="title"/>
          </p:nvPr>
        </p:nvSpPr>
        <p:spPr>
          <a:xfrm>
            <a:off x="1136396" y="502021"/>
            <a:ext cx="6173262" cy="1655483"/>
          </a:xfrm>
        </p:spPr>
        <p:txBody>
          <a:bodyPr anchor="b">
            <a:normAutofit/>
          </a:bodyPr>
          <a:lstStyle/>
          <a:p>
            <a:r>
              <a:rPr lang="en-US" sz="4000"/>
              <a:t>The roles of manager in personal selling </a:t>
            </a:r>
          </a:p>
        </p:txBody>
      </p:sp>
      <p:sp>
        <p:nvSpPr>
          <p:cNvPr id="3" name="Content Placeholder 2">
            <a:extLst>
              <a:ext uri="{FF2B5EF4-FFF2-40B4-BE49-F238E27FC236}">
                <a16:creationId xmlns:a16="http://schemas.microsoft.com/office/drawing/2014/main" id="{33A0C46E-845C-A2C1-5DD7-A9E71F2D58C9}"/>
              </a:ext>
            </a:extLst>
          </p:cNvPr>
          <p:cNvSpPr>
            <a:spLocks noGrp="1"/>
          </p:cNvSpPr>
          <p:nvPr>
            <p:ph idx="1"/>
          </p:nvPr>
        </p:nvSpPr>
        <p:spPr>
          <a:xfrm>
            <a:off x="1136397" y="2408518"/>
            <a:ext cx="6173262" cy="3535083"/>
          </a:xfrm>
        </p:spPr>
        <p:txBody>
          <a:bodyPr>
            <a:normAutofit/>
          </a:bodyPr>
          <a:lstStyle/>
          <a:p>
            <a:r>
              <a:rPr lang="en-US" sz="2000"/>
              <a:t>Selection and recruitment</a:t>
            </a:r>
          </a:p>
          <a:p>
            <a:r>
              <a:rPr lang="en-US" sz="2000"/>
              <a:t>Training and coaching</a:t>
            </a:r>
          </a:p>
          <a:p>
            <a:r>
              <a:rPr lang="en-US" sz="2000"/>
              <a:t>Deployment</a:t>
            </a:r>
          </a:p>
          <a:p>
            <a:r>
              <a:rPr lang="en-US" sz="2000"/>
              <a:t>Motivation and supervision</a:t>
            </a:r>
          </a:p>
          <a:p>
            <a:r>
              <a:rPr lang="en-US" sz="2000"/>
              <a:t>Evaluation, control and reward.</a:t>
            </a:r>
          </a:p>
        </p:txBody>
      </p:sp>
      <p:pic>
        <p:nvPicPr>
          <p:cNvPr id="5" name="Picture 4" descr="White paper ships being led by a yellow ship">
            <a:extLst>
              <a:ext uri="{FF2B5EF4-FFF2-40B4-BE49-F238E27FC236}">
                <a16:creationId xmlns:a16="http://schemas.microsoft.com/office/drawing/2014/main" id="{B3D6C2A7-DC3D-3C94-BE3A-27BFDC1DF516}"/>
              </a:ext>
            </a:extLst>
          </p:cNvPr>
          <p:cNvPicPr>
            <a:picLocks noChangeAspect="1"/>
          </p:cNvPicPr>
          <p:nvPr/>
        </p:nvPicPr>
        <p:blipFill rotWithShape="1">
          <a:blip r:embed="rId2"/>
          <a:srcRect l="42582" r="15023"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90680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8FCD11-4899-524C-B8AA-85A7A8090E30}"/>
              </a:ext>
            </a:extLst>
          </p:cNvPr>
          <p:cNvSpPr>
            <a:spLocks noGrp="1"/>
          </p:cNvSpPr>
          <p:nvPr>
            <p:ph type="title"/>
          </p:nvPr>
        </p:nvSpPr>
        <p:spPr>
          <a:xfrm>
            <a:off x="1136396" y="502021"/>
            <a:ext cx="6173262" cy="1655483"/>
          </a:xfrm>
        </p:spPr>
        <p:txBody>
          <a:bodyPr anchor="b">
            <a:normAutofit/>
          </a:bodyPr>
          <a:lstStyle/>
          <a:p>
            <a:r>
              <a:rPr lang="en-US" sz="4000"/>
              <a:t>References </a:t>
            </a:r>
          </a:p>
        </p:txBody>
      </p:sp>
      <p:sp>
        <p:nvSpPr>
          <p:cNvPr id="3" name="Content Placeholder 2">
            <a:extLst>
              <a:ext uri="{FF2B5EF4-FFF2-40B4-BE49-F238E27FC236}">
                <a16:creationId xmlns:a16="http://schemas.microsoft.com/office/drawing/2014/main" id="{D8FEF431-BB9A-0CF2-FDB5-105F0440C3AE}"/>
              </a:ext>
            </a:extLst>
          </p:cNvPr>
          <p:cNvSpPr>
            <a:spLocks noGrp="1"/>
          </p:cNvSpPr>
          <p:nvPr>
            <p:ph idx="1"/>
          </p:nvPr>
        </p:nvSpPr>
        <p:spPr>
          <a:xfrm>
            <a:off x="1136397" y="2408518"/>
            <a:ext cx="6173262" cy="3535083"/>
          </a:xfrm>
        </p:spPr>
        <p:txBody>
          <a:bodyPr>
            <a:normAutofit/>
          </a:bodyPr>
          <a:lstStyle/>
          <a:p>
            <a:r>
              <a:rPr lang="en-US" sz="1900"/>
              <a:t>Ali.S,S (2021) Business -to -business marketing . Syrian Virtual University Publication</a:t>
            </a:r>
          </a:p>
          <a:p>
            <a:r>
              <a:rPr lang="en-US" sz="1900"/>
              <a:t>Blythe J &amp; Zimmerman A (2013) Business to Business Marketing Management A global perspective Second Edition, Routledge</a:t>
            </a:r>
          </a:p>
          <a:p>
            <a:r>
              <a:rPr lang="en-US" sz="1900"/>
              <a:t>Fill, C., &amp; McKee, S. (2011). Business marketing face to face. Goodfellow Publishers, Limited.</a:t>
            </a:r>
          </a:p>
          <a:p>
            <a:r>
              <a:rPr lang="en-US" sz="1900"/>
              <a:t>Guenzi, P. (2002). Sales force activities and customer trust, Journal of Marketing Management, 18, 749–778 Hannah, G. (1998). From transactions</a:t>
            </a:r>
          </a:p>
          <a:p>
            <a:r>
              <a:rPr lang="en-US" sz="1900"/>
              <a:t>Yeshin,T (2006), Advertising, Thompson Learning UK</a:t>
            </a:r>
          </a:p>
          <a:p>
            <a:endParaRPr lang="en-US" sz="1900"/>
          </a:p>
        </p:txBody>
      </p:sp>
      <p:pic>
        <p:nvPicPr>
          <p:cNvPr id="5" name="Picture 4" descr="Calendar on table">
            <a:extLst>
              <a:ext uri="{FF2B5EF4-FFF2-40B4-BE49-F238E27FC236}">
                <a16:creationId xmlns:a16="http://schemas.microsoft.com/office/drawing/2014/main" id="{48D691A9-592E-7F60-51DF-09C52EBC9452}"/>
              </a:ext>
            </a:extLst>
          </p:cNvPr>
          <p:cNvPicPr>
            <a:picLocks noChangeAspect="1"/>
          </p:cNvPicPr>
          <p:nvPr/>
        </p:nvPicPr>
        <p:blipFill rotWithShape="1">
          <a:blip r:embed="rId2"/>
          <a:srcRect l="11718" r="45887"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56847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9F8FE72-F5C9-4BAC-4C24-532DF2072EA2}"/>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End </a:t>
            </a:r>
          </a:p>
        </p:txBody>
      </p:sp>
      <p:graphicFrame>
        <p:nvGraphicFramePr>
          <p:cNvPr id="5" name="Content Placeholder 2">
            <a:extLst>
              <a:ext uri="{FF2B5EF4-FFF2-40B4-BE49-F238E27FC236}">
                <a16:creationId xmlns:a16="http://schemas.microsoft.com/office/drawing/2014/main" id="{07A861F5-655B-5CB8-72B1-27AAD630C380}"/>
              </a:ext>
            </a:extLst>
          </p:cNvPr>
          <p:cNvGraphicFramePr>
            <a:graphicFrameLocks noGrp="1"/>
          </p:cNvGraphicFramePr>
          <p:nvPr>
            <p:ph idx="1"/>
            <p:extLst>
              <p:ext uri="{D42A27DB-BD31-4B8C-83A1-F6EECF244321}">
                <p14:modId xmlns:p14="http://schemas.microsoft.com/office/powerpoint/2010/main" val="1887113903"/>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4800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271</TotalTime>
  <Words>2466</Words>
  <Application>Microsoft Office PowerPoint</Application>
  <PresentationFormat>Widescreen</PresentationFormat>
  <Paragraphs>261</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PalatinoLinotype-Roman</vt:lpstr>
      <vt:lpstr>Times New Roman</vt:lpstr>
      <vt:lpstr>Office Theme</vt:lpstr>
      <vt:lpstr>BUSINESS-TO-BUSINESS MARKETING WEEK 8 MARKETING COMMUNICATION IN BUSINESS MARKETS</vt:lpstr>
      <vt:lpstr>Introduction </vt:lpstr>
      <vt:lpstr>Intended learning outcomes </vt:lpstr>
      <vt:lpstr>Definition of marketing communication</vt:lpstr>
      <vt:lpstr>Definition cont.</vt:lpstr>
      <vt:lpstr>Definition cont.</vt:lpstr>
      <vt:lpstr>Definition cont.</vt:lpstr>
      <vt:lpstr>Comparison Between Consumer and Business Market Communication </vt:lpstr>
      <vt:lpstr>Comparison Between Consumer and Business Market Communication </vt:lpstr>
      <vt:lpstr>Roles of marketing communication in business markets (Drip model)</vt:lpstr>
      <vt:lpstr>Roles of marketing communication cont.</vt:lpstr>
      <vt:lpstr>Developing marketing communication program.</vt:lpstr>
      <vt:lpstr>Developing marketing communication program  </vt:lpstr>
      <vt:lpstr>Developing marketing communication program cont.</vt:lpstr>
      <vt:lpstr>Developing marketing communication program cont.</vt:lpstr>
      <vt:lpstr>Developing marketing communication program cont.</vt:lpstr>
      <vt:lpstr>Developing marketing communication program cont.</vt:lpstr>
      <vt:lpstr>Marketing Communication Strategies </vt:lpstr>
      <vt:lpstr>Relationship Marketing and Communications</vt:lpstr>
      <vt:lpstr>Communication mix for business marketers </vt:lpstr>
      <vt:lpstr>Communication mix for business marketers </vt:lpstr>
      <vt:lpstr>Communication mix for business marketers cont.</vt:lpstr>
      <vt:lpstr>Communication mix for business marketers cont.</vt:lpstr>
      <vt:lpstr>Communication mix for business marketers cont.</vt:lpstr>
      <vt:lpstr>Classification of business-to-business media</vt:lpstr>
      <vt:lpstr>Digital Media and B2B Marketing Communications</vt:lpstr>
      <vt:lpstr>Comparison between traditional and digital media</vt:lpstr>
      <vt:lpstr>Digital media channels used in business-to-business marketing. </vt:lpstr>
      <vt:lpstr>Digital media channels used in business-to-business marketing cont.</vt:lpstr>
      <vt:lpstr>Personal selling in business markets communication</vt:lpstr>
      <vt:lpstr>Order taking in personal selling</vt:lpstr>
      <vt:lpstr>Tasks of personal selling. </vt:lpstr>
      <vt:lpstr>Personal selling situations</vt:lpstr>
      <vt:lpstr>The roles of manager in personal selling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BUSINESS-TO-BUSINESS MARKETING WEEK 8 MARKETING COMMUNICATION IN BUSINESS MARKETS</dc:title>
  <dc:creator>Dr. John N. Kamau</dc:creator>
  <cp:lastModifiedBy>Dr. John N. Kamau</cp:lastModifiedBy>
  <cp:revision>14</cp:revision>
  <dcterms:created xsi:type="dcterms:W3CDTF">2023-05-07T03:47:33Z</dcterms:created>
  <dcterms:modified xsi:type="dcterms:W3CDTF">2023-05-16T06:41:49Z</dcterms:modified>
</cp:coreProperties>
</file>