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3" r:id="rId6"/>
    <p:sldId id="261" r:id="rId7"/>
    <p:sldId id="264" r:id="rId8"/>
    <p:sldId id="262"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8" r:id="rId29"/>
    <p:sldId id="284" r:id="rId30"/>
    <p:sldId id="289" r:id="rId31"/>
    <p:sldId id="285" r:id="rId32"/>
    <p:sldId id="290" r:id="rId33"/>
    <p:sldId id="286" r:id="rId34"/>
    <p:sldId id="291" r:id="rId35"/>
    <p:sldId id="287" r:id="rId36"/>
    <p:sldId id="292" r:id="rId37"/>
    <p:sldId id="293" r:id="rId38"/>
    <p:sldId id="29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5DCCDE-9899-4E86-B377-46E15AF2AD3E}"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6A422C11-3B53-440E-9425-7826FE176A4C}">
      <dgm:prSet/>
      <dgm:spPr/>
      <dgm:t>
        <a:bodyPr/>
        <a:lstStyle/>
        <a:p>
          <a:r>
            <a:rPr lang="en-US"/>
            <a:t>Thank you for listening </a:t>
          </a:r>
        </a:p>
      </dgm:t>
    </dgm:pt>
    <dgm:pt modelId="{18B4A83D-8FA6-459D-952C-79C5714B153B}" type="parTrans" cxnId="{2F95A9AC-5969-42AB-AAA4-ED5133DF35F9}">
      <dgm:prSet/>
      <dgm:spPr/>
      <dgm:t>
        <a:bodyPr/>
        <a:lstStyle/>
        <a:p>
          <a:endParaRPr lang="en-US"/>
        </a:p>
      </dgm:t>
    </dgm:pt>
    <dgm:pt modelId="{76F39128-1B76-47D1-B475-202D1CAFFC58}" type="sibTrans" cxnId="{2F95A9AC-5969-42AB-AAA4-ED5133DF35F9}">
      <dgm:prSet/>
      <dgm:spPr/>
      <dgm:t>
        <a:bodyPr/>
        <a:lstStyle/>
        <a:p>
          <a:endParaRPr lang="en-US"/>
        </a:p>
      </dgm:t>
    </dgm:pt>
    <dgm:pt modelId="{27B1401A-A038-4D78-97BD-413A05EF1F8B}">
      <dgm:prSet/>
      <dgm:spPr/>
      <dgm:t>
        <a:bodyPr/>
        <a:lstStyle/>
        <a:p>
          <a:r>
            <a:rPr lang="en-US"/>
            <a:t>See you in lecture ten </a:t>
          </a:r>
        </a:p>
      </dgm:t>
    </dgm:pt>
    <dgm:pt modelId="{0051167C-11C2-4804-8445-C7AC2790E64E}" type="parTrans" cxnId="{03FDC57D-0CFD-48FE-BF70-B11E9CD5D7DC}">
      <dgm:prSet/>
      <dgm:spPr/>
      <dgm:t>
        <a:bodyPr/>
        <a:lstStyle/>
        <a:p>
          <a:endParaRPr lang="en-US"/>
        </a:p>
      </dgm:t>
    </dgm:pt>
    <dgm:pt modelId="{E8100397-F55F-4FB4-8ED3-FA72CA9F2105}" type="sibTrans" cxnId="{03FDC57D-0CFD-48FE-BF70-B11E9CD5D7DC}">
      <dgm:prSet/>
      <dgm:spPr/>
      <dgm:t>
        <a:bodyPr/>
        <a:lstStyle/>
        <a:p>
          <a:endParaRPr lang="en-US"/>
        </a:p>
      </dgm:t>
    </dgm:pt>
    <dgm:pt modelId="{3ADAB432-5ADD-4447-A702-983F7A753D30}" type="pres">
      <dgm:prSet presAssocID="{555DCCDE-9899-4E86-B377-46E15AF2AD3E}" presName="root" presStyleCnt="0">
        <dgm:presLayoutVars>
          <dgm:dir/>
          <dgm:resizeHandles val="exact"/>
        </dgm:presLayoutVars>
      </dgm:prSet>
      <dgm:spPr/>
    </dgm:pt>
    <dgm:pt modelId="{869A04ED-C583-467F-93B3-D4EAE1805AA5}" type="pres">
      <dgm:prSet presAssocID="{6A422C11-3B53-440E-9425-7826FE176A4C}" presName="compNode" presStyleCnt="0"/>
      <dgm:spPr/>
    </dgm:pt>
    <dgm:pt modelId="{789F68FC-CCE8-4C8D-9F2F-CFBEB383EDDE}" type="pres">
      <dgm:prSet presAssocID="{6A422C11-3B53-440E-9425-7826FE176A4C}" presName="bgRect" presStyleLbl="bgShp" presStyleIdx="0" presStyleCnt="2"/>
      <dgm:spPr/>
    </dgm:pt>
    <dgm:pt modelId="{0EC5CA07-F046-4420-8FE5-FAEEE343629B}" type="pres">
      <dgm:prSet presAssocID="{6A422C11-3B53-440E-9425-7826FE176A4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B97EE72B-730B-4036-9516-9EF14F63A80A}" type="pres">
      <dgm:prSet presAssocID="{6A422C11-3B53-440E-9425-7826FE176A4C}" presName="spaceRect" presStyleCnt="0"/>
      <dgm:spPr/>
    </dgm:pt>
    <dgm:pt modelId="{69F7DB2F-CC86-489E-A935-16A74CF8C52F}" type="pres">
      <dgm:prSet presAssocID="{6A422C11-3B53-440E-9425-7826FE176A4C}" presName="parTx" presStyleLbl="revTx" presStyleIdx="0" presStyleCnt="2">
        <dgm:presLayoutVars>
          <dgm:chMax val="0"/>
          <dgm:chPref val="0"/>
        </dgm:presLayoutVars>
      </dgm:prSet>
      <dgm:spPr/>
    </dgm:pt>
    <dgm:pt modelId="{9B2E933E-82A4-455E-BBBA-E5504157834C}" type="pres">
      <dgm:prSet presAssocID="{76F39128-1B76-47D1-B475-202D1CAFFC58}" presName="sibTrans" presStyleCnt="0"/>
      <dgm:spPr/>
    </dgm:pt>
    <dgm:pt modelId="{1C951264-ECCD-47DA-9E3B-A4510EE55DD1}" type="pres">
      <dgm:prSet presAssocID="{27B1401A-A038-4D78-97BD-413A05EF1F8B}" presName="compNode" presStyleCnt="0"/>
      <dgm:spPr/>
    </dgm:pt>
    <dgm:pt modelId="{2701888E-1BA4-4E1E-90F6-DAD3F3EFF902}" type="pres">
      <dgm:prSet presAssocID="{27B1401A-A038-4D78-97BD-413A05EF1F8B}" presName="bgRect" presStyleLbl="bgShp" presStyleIdx="1" presStyleCnt="2"/>
      <dgm:spPr/>
    </dgm:pt>
    <dgm:pt modelId="{0BEB55F9-2B90-49EF-AF5F-21DEEFA00E73}" type="pres">
      <dgm:prSet presAssocID="{27B1401A-A038-4D78-97BD-413A05EF1F8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EB2EC526-14D3-4C2D-9886-9D708781EC66}" type="pres">
      <dgm:prSet presAssocID="{27B1401A-A038-4D78-97BD-413A05EF1F8B}" presName="spaceRect" presStyleCnt="0"/>
      <dgm:spPr/>
    </dgm:pt>
    <dgm:pt modelId="{3E42D5A6-C6E3-48C3-8497-4D32013AE9C3}" type="pres">
      <dgm:prSet presAssocID="{27B1401A-A038-4D78-97BD-413A05EF1F8B}" presName="parTx" presStyleLbl="revTx" presStyleIdx="1" presStyleCnt="2">
        <dgm:presLayoutVars>
          <dgm:chMax val="0"/>
          <dgm:chPref val="0"/>
        </dgm:presLayoutVars>
      </dgm:prSet>
      <dgm:spPr/>
    </dgm:pt>
  </dgm:ptLst>
  <dgm:cxnLst>
    <dgm:cxn modelId="{2FB28F03-73DD-4234-B6DC-FDACBCAE62B0}" type="presOf" srcId="{555DCCDE-9899-4E86-B377-46E15AF2AD3E}" destId="{3ADAB432-5ADD-4447-A702-983F7A753D30}" srcOrd="0" destOrd="0" presId="urn:microsoft.com/office/officeart/2018/2/layout/IconVerticalSolidList"/>
    <dgm:cxn modelId="{4D284E0B-D39D-43F6-A54E-BCCDA1E02B31}" type="presOf" srcId="{27B1401A-A038-4D78-97BD-413A05EF1F8B}" destId="{3E42D5A6-C6E3-48C3-8497-4D32013AE9C3}" srcOrd="0" destOrd="0" presId="urn:microsoft.com/office/officeart/2018/2/layout/IconVerticalSolidList"/>
    <dgm:cxn modelId="{4EBC0A3E-A605-435C-A66F-931E67CE471A}" type="presOf" srcId="{6A422C11-3B53-440E-9425-7826FE176A4C}" destId="{69F7DB2F-CC86-489E-A935-16A74CF8C52F}" srcOrd="0" destOrd="0" presId="urn:microsoft.com/office/officeart/2018/2/layout/IconVerticalSolidList"/>
    <dgm:cxn modelId="{03FDC57D-0CFD-48FE-BF70-B11E9CD5D7DC}" srcId="{555DCCDE-9899-4E86-B377-46E15AF2AD3E}" destId="{27B1401A-A038-4D78-97BD-413A05EF1F8B}" srcOrd="1" destOrd="0" parTransId="{0051167C-11C2-4804-8445-C7AC2790E64E}" sibTransId="{E8100397-F55F-4FB4-8ED3-FA72CA9F2105}"/>
    <dgm:cxn modelId="{2F95A9AC-5969-42AB-AAA4-ED5133DF35F9}" srcId="{555DCCDE-9899-4E86-B377-46E15AF2AD3E}" destId="{6A422C11-3B53-440E-9425-7826FE176A4C}" srcOrd="0" destOrd="0" parTransId="{18B4A83D-8FA6-459D-952C-79C5714B153B}" sibTransId="{76F39128-1B76-47D1-B475-202D1CAFFC58}"/>
    <dgm:cxn modelId="{1650934F-6406-4050-97EE-1E65359FF321}" type="presParOf" srcId="{3ADAB432-5ADD-4447-A702-983F7A753D30}" destId="{869A04ED-C583-467F-93B3-D4EAE1805AA5}" srcOrd="0" destOrd="0" presId="urn:microsoft.com/office/officeart/2018/2/layout/IconVerticalSolidList"/>
    <dgm:cxn modelId="{C314F883-1A33-464E-8DAE-6A138FC9B7C0}" type="presParOf" srcId="{869A04ED-C583-467F-93B3-D4EAE1805AA5}" destId="{789F68FC-CCE8-4C8D-9F2F-CFBEB383EDDE}" srcOrd="0" destOrd="0" presId="urn:microsoft.com/office/officeart/2018/2/layout/IconVerticalSolidList"/>
    <dgm:cxn modelId="{D9F5A829-39AC-468A-9DD8-1AB5280A20BD}" type="presParOf" srcId="{869A04ED-C583-467F-93B3-D4EAE1805AA5}" destId="{0EC5CA07-F046-4420-8FE5-FAEEE343629B}" srcOrd="1" destOrd="0" presId="urn:microsoft.com/office/officeart/2018/2/layout/IconVerticalSolidList"/>
    <dgm:cxn modelId="{E33EFAAB-B586-4641-AFE0-A3E0271E65BF}" type="presParOf" srcId="{869A04ED-C583-467F-93B3-D4EAE1805AA5}" destId="{B97EE72B-730B-4036-9516-9EF14F63A80A}" srcOrd="2" destOrd="0" presId="urn:microsoft.com/office/officeart/2018/2/layout/IconVerticalSolidList"/>
    <dgm:cxn modelId="{D073F8B8-76B1-43DA-A83C-77899456357C}" type="presParOf" srcId="{869A04ED-C583-467F-93B3-D4EAE1805AA5}" destId="{69F7DB2F-CC86-489E-A935-16A74CF8C52F}" srcOrd="3" destOrd="0" presId="urn:microsoft.com/office/officeart/2018/2/layout/IconVerticalSolidList"/>
    <dgm:cxn modelId="{7BF24635-ED1A-4287-8EBE-5B225D9CAA79}" type="presParOf" srcId="{3ADAB432-5ADD-4447-A702-983F7A753D30}" destId="{9B2E933E-82A4-455E-BBBA-E5504157834C}" srcOrd="1" destOrd="0" presId="urn:microsoft.com/office/officeart/2018/2/layout/IconVerticalSolidList"/>
    <dgm:cxn modelId="{52B7AFC7-C0E1-48CB-B8C9-BA3CD1D99886}" type="presParOf" srcId="{3ADAB432-5ADD-4447-A702-983F7A753D30}" destId="{1C951264-ECCD-47DA-9E3B-A4510EE55DD1}" srcOrd="2" destOrd="0" presId="urn:microsoft.com/office/officeart/2018/2/layout/IconVerticalSolidList"/>
    <dgm:cxn modelId="{B91A200F-54A1-4CA1-B88C-56A7EAC1D68E}" type="presParOf" srcId="{1C951264-ECCD-47DA-9E3B-A4510EE55DD1}" destId="{2701888E-1BA4-4E1E-90F6-DAD3F3EFF902}" srcOrd="0" destOrd="0" presId="urn:microsoft.com/office/officeart/2018/2/layout/IconVerticalSolidList"/>
    <dgm:cxn modelId="{036AE93F-384E-4924-82B8-8DF601408D2A}" type="presParOf" srcId="{1C951264-ECCD-47DA-9E3B-A4510EE55DD1}" destId="{0BEB55F9-2B90-49EF-AF5F-21DEEFA00E73}" srcOrd="1" destOrd="0" presId="urn:microsoft.com/office/officeart/2018/2/layout/IconVerticalSolidList"/>
    <dgm:cxn modelId="{125D1CC7-8F00-4AD3-93B9-93A915C2755A}" type="presParOf" srcId="{1C951264-ECCD-47DA-9E3B-A4510EE55DD1}" destId="{EB2EC526-14D3-4C2D-9886-9D708781EC66}" srcOrd="2" destOrd="0" presId="urn:microsoft.com/office/officeart/2018/2/layout/IconVerticalSolidList"/>
    <dgm:cxn modelId="{F68B73A3-AE38-4284-B9C4-656E659F359C}" type="presParOf" srcId="{1C951264-ECCD-47DA-9E3B-A4510EE55DD1}" destId="{3E42D5A6-C6E3-48C3-8497-4D32013AE9C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9F68FC-CCE8-4C8D-9F2F-CFBEB383EDDE}">
      <dsp:nvSpPr>
        <dsp:cNvPr id="0" name=""/>
        <dsp:cNvSpPr/>
      </dsp:nvSpPr>
      <dsp:spPr>
        <a:xfrm>
          <a:off x="0" y="895997"/>
          <a:ext cx="6364224" cy="16541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C5CA07-F046-4420-8FE5-FAEEE343629B}">
      <dsp:nvSpPr>
        <dsp:cNvPr id="0" name=""/>
        <dsp:cNvSpPr/>
      </dsp:nvSpPr>
      <dsp:spPr>
        <a:xfrm>
          <a:off x="500380" y="1268181"/>
          <a:ext cx="909782" cy="9097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F7DB2F-CC86-489E-A935-16A74CF8C52F}">
      <dsp:nvSpPr>
        <dsp:cNvPr id="0" name=""/>
        <dsp:cNvSpPr/>
      </dsp:nvSpPr>
      <dsp:spPr>
        <a:xfrm>
          <a:off x="1910542" y="895997"/>
          <a:ext cx="4453681" cy="1654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064" tIns="175064" rIns="175064" bIns="175064" numCol="1" spcCol="1270" anchor="ctr" anchorCtr="0">
          <a:noAutofit/>
        </a:bodyPr>
        <a:lstStyle/>
        <a:p>
          <a:pPr marL="0" lvl="0" indent="0" algn="l" defTabSz="1111250">
            <a:lnSpc>
              <a:spcPct val="90000"/>
            </a:lnSpc>
            <a:spcBef>
              <a:spcPct val="0"/>
            </a:spcBef>
            <a:spcAft>
              <a:spcPct val="35000"/>
            </a:spcAft>
            <a:buNone/>
          </a:pPr>
          <a:r>
            <a:rPr lang="en-US" sz="2500" kern="1200"/>
            <a:t>Thank you for listening </a:t>
          </a:r>
        </a:p>
      </dsp:txBody>
      <dsp:txXfrm>
        <a:off x="1910542" y="895997"/>
        <a:ext cx="4453681" cy="1654149"/>
      </dsp:txXfrm>
    </dsp:sp>
    <dsp:sp modelId="{2701888E-1BA4-4E1E-90F6-DAD3F3EFF902}">
      <dsp:nvSpPr>
        <dsp:cNvPr id="0" name=""/>
        <dsp:cNvSpPr/>
      </dsp:nvSpPr>
      <dsp:spPr>
        <a:xfrm>
          <a:off x="0" y="2963684"/>
          <a:ext cx="6364224" cy="16541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EB55F9-2B90-49EF-AF5F-21DEEFA00E73}">
      <dsp:nvSpPr>
        <dsp:cNvPr id="0" name=""/>
        <dsp:cNvSpPr/>
      </dsp:nvSpPr>
      <dsp:spPr>
        <a:xfrm>
          <a:off x="500380" y="3335868"/>
          <a:ext cx="909782" cy="9097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42D5A6-C6E3-48C3-8497-4D32013AE9C3}">
      <dsp:nvSpPr>
        <dsp:cNvPr id="0" name=""/>
        <dsp:cNvSpPr/>
      </dsp:nvSpPr>
      <dsp:spPr>
        <a:xfrm>
          <a:off x="1910542" y="2963684"/>
          <a:ext cx="4453681" cy="1654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064" tIns="175064" rIns="175064" bIns="175064" numCol="1" spcCol="1270" anchor="ctr" anchorCtr="0">
          <a:noAutofit/>
        </a:bodyPr>
        <a:lstStyle/>
        <a:p>
          <a:pPr marL="0" lvl="0" indent="0" algn="l" defTabSz="1111250">
            <a:lnSpc>
              <a:spcPct val="90000"/>
            </a:lnSpc>
            <a:spcBef>
              <a:spcPct val="0"/>
            </a:spcBef>
            <a:spcAft>
              <a:spcPct val="35000"/>
            </a:spcAft>
            <a:buNone/>
          </a:pPr>
          <a:r>
            <a:rPr lang="en-US" sz="2500" kern="1200"/>
            <a:t>See you in lecture ten </a:t>
          </a:r>
        </a:p>
      </dsp:txBody>
      <dsp:txXfrm>
        <a:off x="1910542" y="2963684"/>
        <a:ext cx="4453681" cy="165414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3B2D-045B-AE55-DFF7-919A404A91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9E6E07-02DA-E33E-4796-47699A5C8E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F5B4AB0-5001-EAC2-1613-9402257645F0}"/>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9EF52506-A70D-9F9F-780A-C3CB68996A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1C3A4D-3B54-C81A-2214-A0BEAC85EEAE}"/>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3526350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BDB2B-4584-684E-63AC-625DEBEB7F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C26C85-CAE3-9516-7C22-CA549DF156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4ABB67-9BA3-BC01-331A-9E1C70640841}"/>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87F010CF-E832-490C-E7FD-ED577CFE09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15D455-A243-230D-7DB2-0573DFB6E39B}"/>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729724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6EA86-BC73-A716-9C5D-A6A2037917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23FFEEC-4A57-B8F3-ABA5-9AF510E537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3A96CC-F48E-109E-D770-123A03A7249F}"/>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96EAED24-DC68-64CC-41B8-AFD119AF38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11AAA7-8656-0FD5-2FB7-CFC98768B158}"/>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211332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2A4B9-A040-EC4A-97FB-0F3F7A5F7C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286147-F834-1518-5557-C6468C1C89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7FCB0A0-F219-DBC2-B862-3BD40FEB2C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E41AD0E-7F49-7CE8-4C73-53348244FF33}"/>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6" name="Footer Placeholder 5">
            <a:extLst>
              <a:ext uri="{FF2B5EF4-FFF2-40B4-BE49-F238E27FC236}">
                <a16:creationId xmlns:a16="http://schemas.microsoft.com/office/drawing/2014/main" id="{020965B7-78D0-235B-02AE-93D69BF969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B1269E-D08F-DFB2-30CF-3D65D5332D18}"/>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3574501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B2424-675F-DD8E-E839-2D11F30D1CD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56237A9-B416-2561-0A80-7E2DD7E95D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F2606-6106-4617-45C3-E2EC447C70D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7F7DFA-1D27-88C2-EAB5-8D722D39EA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72E359-BC4D-64DB-DE8B-7C95DECCA7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DE79E4B-67CA-E6DB-4210-691F91327E0F}"/>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8" name="Footer Placeholder 7">
            <a:extLst>
              <a:ext uri="{FF2B5EF4-FFF2-40B4-BE49-F238E27FC236}">
                <a16:creationId xmlns:a16="http://schemas.microsoft.com/office/drawing/2014/main" id="{4CA678BD-4656-3BA8-D803-8E1EDBEDB7C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F83729F-34FC-3F02-9306-203096465D0A}"/>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1846453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0F2BA-15B6-6053-7CB5-076C6FA7F9A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806802-0D59-E731-4843-48C6027314C7}"/>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4" name="Footer Placeholder 3">
            <a:extLst>
              <a:ext uri="{FF2B5EF4-FFF2-40B4-BE49-F238E27FC236}">
                <a16:creationId xmlns:a16="http://schemas.microsoft.com/office/drawing/2014/main" id="{87BC4FC4-62E6-A3C1-3707-EB9C41AD130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CC5F71-519C-D1B6-E13C-8F449E801537}"/>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751337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1251EF-CAF4-3C1B-B34B-B2F9EF8E5BE1}"/>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3" name="Footer Placeholder 2">
            <a:extLst>
              <a:ext uri="{FF2B5EF4-FFF2-40B4-BE49-F238E27FC236}">
                <a16:creationId xmlns:a16="http://schemas.microsoft.com/office/drawing/2014/main" id="{3D0BAD5B-ABB1-F195-C910-170847722D7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13583F4-9DA7-E8F6-BF68-E36285C19911}"/>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1048911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B3EB7-AAE1-C2EA-BCA3-31191A2B9A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E73839E-99A9-1FC5-48A3-9B29A02280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1C75B01-3BAC-E40F-48DB-A31B341AAF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C04C0A-EC6C-CC8B-DF3E-3FEA6FFE23BE}"/>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6" name="Footer Placeholder 5">
            <a:extLst>
              <a:ext uri="{FF2B5EF4-FFF2-40B4-BE49-F238E27FC236}">
                <a16:creationId xmlns:a16="http://schemas.microsoft.com/office/drawing/2014/main" id="{956B3A08-E47D-D3E5-990F-8E30C473025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CACA3F-48D9-E75B-2DCC-01ABDD7F49BB}"/>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1606498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766A8-EDE1-296B-234D-9A15C29D7B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FA7FD2E-2D89-774A-4A17-1076EC3AAD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601E6F-7F2C-72C5-FC97-3FA8F4425B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0F99E-9C17-BA7C-8B67-29107A1AEEF8}"/>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6" name="Footer Placeholder 5">
            <a:extLst>
              <a:ext uri="{FF2B5EF4-FFF2-40B4-BE49-F238E27FC236}">
                <a16:creationId xmlns:a16="http://schemas.microsoft.com/office/drawing/2014/main" id="{8762A338-DC01-53ED-364A-A1D9AB2E81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DA9E6C-6875-FE66-D385-48EA704F8F37}"/>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2622186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522EF-C743-8FB7-E2CD-48962BD28BB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749989E-BD27-4528-E2E1-43D82C6A1B2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044746-E199-1A0D-B115-94583FE9EE9C}"/>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42078C73-8A21-D2B9-38C3-393B57409F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28F0E4-4E1A-2C7A-C866-281433E9CEA3}"/>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1548644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6E5035-3802-95B0-37C4-65485763B9E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6511B60-B1AD-ECF4-1A30-7C4930BF60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1181C8-EFB3-FDD4-7383-17941BBF3162}"/>
              </a:ext>
            </a:extLst>
          </p:cNvPr>
          <p:cNvSpPr>
            <a:spLocks noGrp="1"/>
          </p:cNvSpPr>
          <p:nvPr>
            <p:ph type="dt" sz="half" idx="10"/>
          </p:nvPr>
        </p:nvSpPr>
        <p:spPr/>
        <p:txBody>
          <a:body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0BEC0534-D879-C2C0-8D98-8BB1662F5F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F53A3C-070E-8316-214F-D5031996E895}"/>
              </a:ext>
            </a:extLst>
          </p:cNvPr>
          <p:cNvSpPr>
            <a:spLocks noGrp="1"/>
          </p:cNvSpPr>
          <p:nvPr>
            <p:ph type="sldNum" sz="quarter" idx="12"/>
          </p:nvPr>
        </p:nvSpPr>
        <p:spPr/>
        <p:txBody>
          <a:bodyPr/>
          <a:lstStyle/>
          <a:p>
            <a:fld id="{673A3016-5438-4413-A6C6-F6636525C604}" type="slidenum">
              <a:rPr lang="en-US" smtClean="0"/>
              <a:t>‹#›</a:t>
            </a:fld>
            <a:endParaRPr lang="en-US"/>
          </a:p>
        </p:txBody>
      </p:sp>
    </p:spTree>
    <p:extLst>
      <p:ext uri="{BB962C8B-B14F-4D97-AF65-F5344CB8AC3E}">
        <p14:creationId xmlns:p14="http://schemas.microsoft.com/office/powerpoint/2010/main" val="3583927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4240E1-D208-46CF-5222-D86558AC10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4EB7DDD-9FB6-512D-0AA5-6BB06A2DB2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80F459-FC79-47B5-02BF-55BDDD0500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B83FDD-0A12-4C15-892E-4C505359E40D}" type="datetimeFigureOut">
              <a:rPr lang="en-US" smtClean="0"/>
              <a:t>5/16/2023</a:t>
            </a:fld>
            <a:endParaRPr lang="en-US"/>
          </a:p>
        </p:txBody>
      </p:sp>
      <p:sp>
        <p:nvSpPr>
          <p:cNvPr id="5" name="Footer Placeholder 4">
            <a:extLst>
              <a:ext uri="{FF2B5EF4-FFF2-40B4-BE49-F238E27FC236}">
                <a16:creationId xmlns:a16="http://schemas.microsoft.com/office/drawing/2014/main" id="{DD27B25E-2339-1CC7-F3E9-53831D12FA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4E38E8B-6EE1-8771-6567-54337B2939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A3016-5438-4413-A6C6-F6636525C604}" type="slidenum">
              <a:rPr lang="en-US" smtClean="0"/>
              <a:t>‹#›</a:t>
            </a:fld>
            <a:endParaRPr lang="en-US"/>
          </a:p>
        </p:txBody>
      </p:sp>
    </p:spTree>
    <p:extLst>
      <p:ext uri="{BB962C8B-B14F-4D97-AF65-F5344CB8AC3E}">
        <p14:creationId xmlns:p14="http://schemas.microsoft.com/office/powerpoint/2010/main" val="7580503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A5748-9044-92C1-ACA4-A03E58068D31}"/>
              </a:ext>
            </a:extLst>
          </p:cNvPr>
          <p:cNvSpPr>
            <a:spLocks noGrp="1"/>
          </p:cNvSpPr>
          <p:nvPr>
            <p:ph type="ctrTitle"/>
          </p:nvPr>
        </p:nvSpPr>
        <p:spPr>
          <a:xfrm>
            <a:off x="5297762" y="640080"/>
            <a:ext cx="6251110" cy="3566160"/>
          </a:xfrm>
        </p:spPr>
        <p:txBody>
          <a:bodyPr anchor="b">
            <a:normAutofit/>
          </a:bodyPr>
          <a:lstStyle/>
          <a:p>
            <a:pPr algn="l"/>
            <a:r>
              <a:rPr lang="en-US" sz="4200" dirty="0"/>
              <a:t>BUSINESS-TO-BUSINESS MARKETING</a:t>
            </a:r>
            <a:br>
              <a:rPr lang="en-US" sz="4200" dirty="0"/>
            </a:br>
            <a:r>
              <a:rPr lang="en-US" sz="4200" dirty="0"/>
              <a:t>WEEK 9</a:t>
            </a:r>
            <a:br>
              <a:rPr lang="en-US" sz="4200" dirty="0"/>
            </a:br>
            <a:r>
              <a:rPr lang="en-US" sz="4200" dirty="0"/>
              <a:t>DISTRIBUTION STRATEGIES IN BUSINESS MARKETS</a:t>
            </a:r>
          </a:p>
        </p:txBody>
      </p:sp>
      <p:sp>
        <p:nvSpPr>
          <p:cNvPr id="3" name="Subtitle 2">
            <a:extLst>
              <a:ext uri="{FF2B5EF4-FFF2-40B4-BE49-F238E27FC236}">
                <a16:creationId xmlns:a16="http://schemas.microsoft.com/office/drawing/2014/main" id="{C4D19A06-249A-0481-4F86-25AFC3731808}"/>
              </a:ext>
            </a:extLst>
          </p:cNvPr>
          <p:cNvSpPr>
            <a:spLocks noGrp="1"/>
          </p:cNvSpPr>
          <p:nvPr>
            <p:ph type="subTitle" idx="1"/>
          </p:nvPr>
        </p:nvSpPr>
        <p:spPr>
          <a:xfrm>
            <a:off x="5297760" y="4636008"/>
            <a:ext cx="6251111" cy="1572768"/>
          </a:xfrm>
        </p:spPr>
        <p:txBody>
          <a:bodyPr>
            <a:normAutofit/>
          </a:bodyPr>
          <a:lstStyle/>
          <a:p>
            <a:pPr algn="l"/>
            <a:r>
              <a:rPr lang="en-US" dirty="0"/>
              <a:t>Dr. John Kamau</a:t>
            </a:r>
            <a:endParaRPr lang="en-US"/>
          </a:p>
          <a:p>
            <a:pPr algn="l"/>
            <a:r>
              <a:rPr lang="en-US" dirty="0"/>
              <a:t>Spring 2023</a:t>
            </a:r>
            <a:endParaRPr lang="en-US"/>
          </a:p>
        </p:txBody>
      </p:sp>
      <p:pic>
        <p:nvPicPr>
          <p:cNvPr id="5" name="Picture 4">
            <a:extLst>
              <a:ext uri="{FF2B5EF4-FFF2-40B4-BE49-F238E27FC236}">
                <a16:creationId xmlns:a16="http://schemas.microsoft.com/office/drawing/2014/main" id="{DB07F909-5E6C-24C5-872D-E007F64F4B00}"/>
              </a:ext>
            </a:extLst>
          </p:cNvPr>
          <p:cNvPicPr>
            <a:picLocks noChangeAspect="1"/>
          </p:cNvPicPr>
          <p:nvPr/>
        </p:nvPicPr>
        <p:blipFill rotWithShape="1">
          <a:blip r:embed="rId2"/>
          <a:srcRect l="8639" r="4110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475794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D0DF4-6A35-912D-6B10-0A5ED32B33F1}"/>
              </a:ext>
            </a:extLst>
          </p:cNvPr>
          <p:cNvSpPr>
            <a:spLocks noGrp="1"/>
          </p:cNvSpPr>
          <p:nvPr>
            <p:ph type="title"/>
          </p:nvPr>
        </p:nvSpPr>
        <p:spPr>
          <a:xfrm>
            <a:off x="686834" y="1153572"/>
            <a:ext cx="3200400" cy="4461163"/>
          </a:xfrm>
        </p:spPr>
        <p:txBody>
          <a:bodyPr>
            <a:normAutofit/>
          </a:bodyPr>
          <a:lstStyle/>
          <a:p>
            <a:r>
              <a:rPr lang="en-US">
                <a:solidFill>
                  <a:srgbClr val="FFFFFF"/>
                </a:solidFill>
              </a:rPr>
              <a:t>Introduction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79BC7F-A800-66BC-9D44-BD2C17ED926D}"/>
              </a:ext>
            </a:extLst>
          </p:cNvPr>
          <p:cNvSpPr>
            <a:spLocks noGrp="1"/>
          </p:cNvSpPr>
          <p:nvPr>
            <p:ph idx="1"/>
          </p:nvPr>
        </p:nvSpPr>
        <p:spPr>
          <a:xfrm>
            <a:off x="4447308" y="591344"/>
            <a:ext cx="6906491" cy="5585619"/>
          </a:xfrm>
        </p:spPr>
        <p:txBody>
          <a:bodyPr anchor="ctr">
            <a:normAutofit/>
          </a:bodyPr>
          <a:lstStyle/>
          <a:p>
            <a:r>
              <a:rPr lang="en-US" sz="2600"/>
              <a:t>Welcome to week nine lecture. </a:t>
            </a:r>
          </a:p>
          <a:p>
            <a:r>
              <a:rPr lang="en-US" sz="2600"/>
              <a:t>It is my great pleasure to have you in this class. </a:t>
            </a:r>
          </a:p>
          <a:p>
            <a:r>
              <a:rPr lang="en-US" sz="2600"/>
              <a:t>We have now covered 75% of course work. </a:t>
            </a:r>
          </a:p>
          <a:p>
            <a:r>
              <a:rPr lang="en-US" sz="2600"/>
              <a:t>Congratulations for making it so far! </a:t>
            </a:r>
          </a:p>
          <a:p>
            <a:r>
              <a:rPr lang="en-US" sz="2600"/>
              <a:t>In the last three lectures, we have been discussing elements of marketing mix theories. </a:t>
            </a:r>
          </a:p>
          <a:p>
            <a:r>
              <a:rPr lang="en-US" sz="2600"/>
              <a:t>We have looked at product, price and promotion. </a:t>
            </a:r>
          </a:p>
          <a:p>
            <a:r>
              <a:rPr lang="en-US" sz="2600"/>
              <a:t>This week we focus on the last element popularly known as place or channels of distribution. </a:t>
            </a:r>
          </a:p>
          <a:p>
            <a:pPr marL="0" indent="0">
              <a:buNone/>
            </a:pPr>
            <a:endParaRPr lang="en-US" sz="2600"/>
          </a:p>
        </p:txBody>
      </p:sp>
    </p:spTree>
    <p:extLst>
      <p:ext uri="{BB962C8B-B14F-4D97-AF65-F5344CB8AC3E}">
        <p14:creationId xmlns:p14="http://schemas.microsoft.com/office/powerpoint/2010/main" val="13494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357508-0E1C-9F73-204B-C7BA0F1441C3}"/>
              </a:ext>
            </a:extLst>
          </p:cNvPr>
          <p:cNvSpPr>
            <a:spLocks noGrp="1"/>
          </p:cNvSpPr>
          <p:nvPr>
            <p:ph type="title"/>
          </p:nvPr>
        </p:nvSpPr>
        <p:spPr>
          <a:xfrm>
            <a:off x="686834" y="1153572"/>
            <a:ext cx="3200400" cy="4461163"/>
          </a:xfrm>
        </p:spPr>
        <p:txBody>
          <a:bodyPr>
            <a:normAutofit/>
          </a:bodyPr>
          <a:lstStyle/>
          <a:p>
            <a:r>
              <a:rPr lang="en-US">
                <a:solidFill>
                  <a:srgbClr val="FFFFFF"/>
                </a:solidFill>
              </a:rPr>
              <a:t>Intended Learning Outcomes.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6621D26-581E-D1E1-3632-4E89A7478A05}"/>
              </a:ext>
            </a:extLst>
          </p:cNvPr>
          <p:cNvSpPr>
            <a:spLocks noGrp="1"/>
          </p:cNvSpPr>
          <p:nvPr>
            <p:ph idx="1"/>
          </p:nvPr>
        </p:nvSpPr>
        <p:spPr>
          <a:xfrm>
            <a:off x="4447308" y="591344"/>
            <a:ext cx="6906491" cy="5585619"/>
          </a:xfrm>
        </p:spPr>
        <p:txBody>
          <a:bodyPr anchor="ctr">
            <a:normAutofit/>
          </a:bodyPr>
          <a:lstStyle/>
          <a:p>
            <a:pPr marL="0" indent="0">
              <a:buNone/>
            </a:pPr>
            <a:r>
              <a:rPr lang="en-US" dirty="0"/>
              <a:t>At the end of this lecture, we will be able to </a:t>
            </a:r>
          </a:p>
          <a:p>
            <a:r>
              <a:rPr lang="en-US" dirty="0"/>
              <a:t>1.	Describe a channel of distribution.</a:t>
            </a:r>
          </a:p>
          <a:p>
            <a:r>
              <a:rPr lang="en-US" dirty="0"/>
              <a:t>2.	Discuss the strategic issues in distribution. </a:t>
            </a:r>
          </a:p>
          <a:p>
            <a:r>
              <a:rPr lang="en-US" dirty="0"/>
              <a:t>3.	Determine factors that influence development of distribution system. </a:t>
            </a:r>
          </a:p>
          <a:p>
            <a:r>
              <a:rPr lang="en-US" dirty="0"/>
              <a:t>4.	Discuss ways of managing distributors </a:t>
            </a:r>
          </a:p>
          <a:p>
            <a:r>
              <a:rPr lang="en-US" dirty="0"/>
              <a:t>5.	Examine distribution strategies applied in business markets.</a:t>
            </a:r>
          </a:p>
          <a:p>
            <a:r>
              <a:rPr lang="en-US" dirty="0"/>
              <a:t>6.	Evaluate typical challenges in distribution strategy </a:t>
            </a:r>
          </a:p>
          <a:p>
            <a:endParaRPr lang="en-US" dirty="0"/>
          </a:p>
        </p:txBody>
      </p:sp>
    </p:spTree>
    <p:extLst>
      <p:ext uri="{BB962C8B-B14F-4D97-AF65-F5344CB8AC3E}">
        <p14:creationId xmlns:p14="http://schemas.microsoft.com/office/powerpoint/2010/main" val="2586711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EEE3F-DB88-B40E-A029-FDEB925C37F0}"/>
              </a:ext>
            </a:extLst>
          </p:cNvPr>
          <p:cNvSpPr>
            <a:spLocks noGrp="1"/>
          </p:cNvSpPr>
          <p:nvPr>
            <p:ph type="title"/>
          </p:nvPr>
        </p:nvSpPr>
        <p:spPr>
          <a:xfrm>
            <a:off x="686834" y="591344"/>
            <a:ext cx="3200400" cy="5585619"/>
          </a:xfrm>
        </p:spPr>
        <p:txBody>
          <a:bodyPr>
            <a:normAutofit/>
          </a:bodyPr>
          <a:lstStyle/>
          <a:p>
            <a:r>
              <a:rPr lang="en-US" sz="2400">
                <a:solidFill>
                  <a:srgbClr val="FFFFFF"/>
                </a:solidFill>
              </a:rPr>
              <a:t>Definition of distribution/marketing channel </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85CBB2C-8D14-4035-A59D-C8D21D4FE9CC}"/>
              </a:ext>
            </a:extLst>
          </p:cNvPr>
          <p:cNvSpPr>
            <a:spLocks noGrp="1"/>
          </p:cNvSpPr>
          <p:nvPr>
            <p:ph idx="1"/>
          </p:nvPr>
        </p:nvSpPr>
        <p:spPr>
          <a:xfrm>
            <a:off x="4447308" y="591344"/>
            <a:ext cx="6906491" cy="5585619"/>
          </a:xfrm>
        </p:spPr>
        <p:txBody>
          <a:bodyPr anchor="ctr">
            <a:normAutofit/>
          </a:bodyPr>
          <a:lstStyle/>
          <a:p>
            <a:r>
              <a:rPr lang="en-US" sz="2400"/>
              <a:t>The terms distribution, place and channel of distribution are used interchangeable to refer to system of moving goods and services from producer to the final consumer.</a:t>
            </a:r>
          </a:p>
          <a:p>
            <a:r>
              <a:rPr lang="en-US" sz="2400"/>
              <a:t>Distribution involves physical flow of stocks of the products between the manufacturers and the end user (logistics) and the use of middlemen/intermediary who buy and sells the product along the channel of distribution (marketing channel).  </a:t>
            </a:r>
          </a:p>
          <a:p>
            <a:r>
              <a:rPr lang="en-US" sz="2400"/>
              <a:t>Fill and McKee (2011) define Marketing channels, also called distribution channels, as one concerned with the interorganizational management of the processes and activities involved in moving products from manufacturers to end-user customers. </a:t>
            </a:r>
          </a:p>
        </p:txBody>
      </p:sp>
    </p:spTree>
    <p:extLst>
      <p:ext uri="{BB962C8B-B14F-4D97-AF65-F5344CB8AC3E}">
        <p14:creationId xmlns:p14="http://schemas.microsoft.com/office/powerpoint/2010/main" val="2684468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046F45-2A29-365C-C7DB-EEDA6B04E64C}"/>
              </a:ext>
            </a:extLst>
          </p:cNvPr>
          <p:cNvSpPr>
            <a:spLocks noGrp="1"/>
          </p:cNvSpPr>
          <p:nvPr>
            <p:ph type="title"/>
          </p:nvPr>
        </p:nvSpPr>
        <p:spPr>
          <a:xfrm>
            <a:off x="686834" y="591344"/>
            <a:ext cx="3200400" cy="5585619"/>
          </a:xfrm>
        </p:spPr>
        <p:txBody>
          <a:bodyPr>
            <a:normAutofit/>
          </a:bodyPr>
          <a:lstStyle/>
          <a:p>
            <a:r>
              <a:rPr lang="en-US" sz="2400">
                <a:solidFill>
                  <a:srgbClr val="FFFFFF"/>
                </a:solidFill>
              </a:rPr>
              <a:t>Definition of distribution/marketing channel cont.</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3F02653-C93D-7DDE-301E-F670816DDE4F}"/>
              </a:ext>
            </a:extLst>
          </p:cNvPr>
          <p:cNvSpPr>
            <a:spLocks noGrp="1"/>
          </p:cNvSpPr>
          <p:nvPr>
            <p:ph idx="1"/>
          </p:nvPr>
        </p:nvSpPr>
        <p:spPr>
          <a:xfrm>
            <a:off x="4447308" y="591344"/>
            <a:ext cx="6906491" cy="5585619"/>
          </a:xfrm>
        </p:spPr>
        <p:txBody>
          <a:bodyPr anchor="ctr">
            <a:normAutofit/>
          </a:bodyPr>
          <a:lstStyle/>
          <a:p>
            <a:r>
              <a:rPr lang="en-US" dirty="0"/>
              <a:t>Ali, (2021) defines channels of distribution as the ways that an organization makes its products and services available to its selected market segments. </a:t>
            </a:r>
          </a:p>
          <a:p>
            <a:r>
              <a:rPr lang="en-US" dirty="0"/>
              <a:t>According to (El-Ansary et al, 2013) a marketing channel is a set of interdependent organizations involved in the process of making a product or service available for use or consumption. </a:t>
            </a:r>
          </a:p>
          <a:p>
            <a:r>
              <a:rPr lang="en-US" dirty="0"/>
              <a:t>Rosenbloom (2012) views marketing channel as the external contactual organization that management operates to achieve its distribution objectives. </a:t>
            </a:r>
          </a:p>
        </p:txBody>
      </p:sp>
    </p:spTree>
    <p:extLst>
      <p:ext uri="{BB962C8B-B14F-4D97-AF65-F5344CB8AC3E}">
        <p14:creationId xmlns:p14="http://schemas.microsoft.com/office/powerpoint/2010/main" val="831588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0C4D42-9305-BBB9-7AED-A2D2FF212F2A}"/>
              </a:ext>
            </a:extLst>
          </p:cNvPr>
          <p:cNvSpPr>
            <a:spLocks noGrp="1"/>
          </p:cNvSpPr>
          <p:nvPr>
            <p:ph type="title"/>
          </p:nvPr>
        </p:nvSpPr>
        <p:spPr>
          <a:xfrm>
            <a:off x="686834" y="591344"/>
            <a:ext cx="3200400" cy="5585619"/>
          </a:xfrm>
        </p:spPr>
        <p:txBody>
          <a:bodyPr>
            <a:normAutofit/>
          </a:bodyPr>
          <a:lstStyle/>
          <a:p>
            <a:r>
              <a:rPr lang="en-US" sz="2400">
                <a:solidFill>
                  <a:srgbClr val="FFFFFF"/>
                </a:solidFill>
              </a:rPr>
              <a:t>Definition of distribution/marketing channel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2C49000-4AC4-F627-42DF-280B76BCB934}"/>
              </a:ext>
            </a:extLst>
          </p:cNvPr>
          <p:cNvSpPr>
            <a:spLocks noGrp="1"/>
          </p:cNvSpPr>
          <p:nvPr>
            <p:ph idx="1"/>
          </p:nvPr>
        </p:nvSpPr>
        <p:spPr>
          <a:xfrm>
            <a:off x="4447308" y="591344"/>
            <a:ext cx="6906491" cy="5585619"/>
          </a:xfrm>
        </p:spPr>
        <p:txBody>
          <a:bodyPr anchor="ctr">
            <a:normAutofit/>
          </a:bodyPr>
          <a:lstStyle/>
          <a:p>
            <a:r>
              <a:rPr lang="en-US" dirty="0"/>
              <a:t>From this definition we note the following about 	</a:t>
            </a:r>
          </a:p>
          <a:p>
            <a:r>
              <a:rPr lang="en-US" dirty="0"/>
              <a:t>A marketing channel is a set of interdependent organizations.</a:t>
            </a:r>
          </a:p>
          <a:p>
            <a:r>
              <a:rPr lang="en-US" dirty="0"/>
              <a:t>Marketing channel is a process.  </a:t>
            </a:r>
          </a:p>
          <a:p>
            <a:r>
              <a:rPr lang="en-US" dirty="0"/>
              <a:t>The purpose of the marketing channel is making a product or service available for use or consumption.</a:t>
            </a:r>
          </a:p>
          <a:p>
            <a:r>
              <a:rPr lang="en-US" dirty="0"/>
              <a:t>External. The term external means that the marketing channel exists outside the firm.</a:t>
            </a:r>
          </a:p>
          <a:p>
            <a:pPr marL="0" indent="0">
              <a:buNone/>
            </a:pPr>
            <a:endParaRPr lang="en-US" dirty="0"/>
          </a:p>
        </p:txBody>
      </p:sp>
    </p:spTree>
    <p:extLst>
      <p:ext uri="{BB962C8B-B14F-4D97-AF65-F5344CB8AC3E}">
        <p14:creationId xmlns:p14="http://schemas.microsoft.com/office/powerpoint/2010/main" val="1616877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41F87-4E5E-CC2C-B406-FF0CFC0E6AAD}"/>
              </a:ext>
            </a:extLst>
          </p:cNvPr>
          <p:cNvSpPr>
            <a:spLocks noGrp="1"/>
          </p:cNvSpPr>
          <p:nvPr>
            <p:ph type="title"/>
          </p:nvPr>
        </p:nvSpPr>
        <p:spPr>
          <a:xfrm>
            <a:off x="686834" y="591344"/>
            <a:ext cx="3200400" cy="5585619"/>
          </a:xfrm>
        </p:spPr>
        <p:txBody>
          <a:bodyPr>
            <a:normAutofit/>
          </a:bodyPr>
          <a:lstStyle/>
          <a:p>
            <a:r>
              <a:rPr lang="en-US" sz="2400">
                <a:solidFill>
                  <a:srgbClr val="FFFFFF"/>
                </a:solidFill>
              </a:rPr>
              <a:t>Definition of distribution/marketing channel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5586AC4-7BA3-DABE-3A80-9C7D2A03102B}"/>
              </a:ext>
            </a:extLst>
          </p:cNvPr>
          <p:cNvSpPr>
            <a:spLocks noGrp="1"/>
          </p:cNvSpPr>
          <p:nvPr>
            <p:ph idx="1"/>
          </p:nvPr>
        </p:nvSpPr>
        <p:spPr>
          <a:xfrm>
            <a:off x="4447308" y="591344"/>
            <a:ext cx="6906491" cy="5585619"/>
          </a:xfrm>
        </p:spPr>
        <p:txBody>
          <a:bodyPr anchor="ctr">
            <a:normAutofit/>
          </a:bodyPr>
          <a:lstStyle/>
          <a:p>
            <a:r>
              <a:rPr lang="en-US" sz="2600"/>
              <a:t>Contactual organization: The term contactual organization refers to those firms or parties who are involved in the negotiatory functions as a product or service moves from the producer to its ultimate user.</a:t>
            </a:r>
          </a:p>
          <a:p>
            <a:r>
              <a:rPr lang="en-US" sz="2600"/>
              <a:t>Operates: The term operates, is meant to suggest involvement by management in the affairs of the channel</a:t>
            </a:r>
          </a:p>
          <a:p>
            <a:r>
              <a:rPr lang="en-US" sz="2600"/>
              <a:t>Distribution objectives: The term distribution objectives means that management has certain distribution goals (storage, transportation, market information etc.) in mind.  The marketing channel exists as a means of reaching these goals/objectives.</a:t>
            </a:r>
          </a:p>
          <a:p>
            <a:endParaRPr lang="en-US" sz="2600"/>
          </a:p>
        </p:txBody>
      </p:sp>
    </p:spTree>
    <p:extLst>
      <p:ext uri="{BB962C8B-B14F-4D97-AF65-F5344CB8AC3E}">
        <p14:creationId xmlns:p14="http://schemas.microsoft.com/office/powerpoint/2010/main" val="445116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58D3DA-0228-849B-6E8E-87C4E4E03376}"/>
              </a:ext>
            </a:extLst>
          </p:cNvPr>
          <p:cNvSpPr>
            <a:spLocks noGrp="1"/>
          </p:cNvSpPr>
          <p:nvPr>
            <p:ph type="title"/>
          </p:nvPr>
        </p:nvSpPr>
        <p:spPr>
          <a:xfrm>
            <a:off x="686834" y="591344"/>
            <a:ext cx="3200400" cy="5585619"/>
          </a:xfrm>
        </p:spPr>
        <p:txBody>
          <a:bodyPr>
            <a:normAutofit/>
          </a:bodyPr>
          <a:lstStyle/>
          <a:p>
            <a:br>
              <a:rPr lang="en-US">
                <a:solidFill>
                  <a:srgbClr val="FFFFFF"/>
                </a:solidFill>
              </a:rPr>
            </a:br>
            <a:r>
              <a:rPr lang="en-US">
                <a:solidFill>
                  <a:srgbClr val="FFFFFF"/>
                </a:solidFill>
              </a:rPr>
              <a:t>Strategic issues in distribution systems in business markets.</a:t>
            </a:r>
            <a:br>
              <a:rPr lang="en-US">
                <a:solidFill>
                  <a:srgbClr val="FFFFFF"/>
                </a:solidFill>
              </a:rPr>
            </a:b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4A550B9-BE7E-D232-8052-9A79265320CD}"/>
              </a:ext>
            </a:extLst>
          </p:cNvPr>
          <p:cNvSpPr>
            <a:spLocks noGrp="1"/>
          </p:cNvSpPr>
          <p:nvPr>
            <p:ph idx="1"/>
          </p:nvPr>
        </p:nvSpPr>
        <p:spPr>
          <a:xfrm>
            <a:off x="4447308" y="591344"/>
            <a:ext cx="6906491" cy="5585619"/>
          </a:xfrm>
        </p:spPr>
        <p:txBody>
          <a:bodyPr anchor="ctr">
            <a:normAutofit/>
          </a:bodyPr>
          <a:lstStyle/>
          <a:p>
            <a:r>
              <a:rPr lang="en-US" sz="2200"/>
              <a:t>A good distribution network adds value to the product by increasing utility.</a:t>
            </a:r>
          </a:p>
          <a:p>
            <a:r>
              <a:rPr lang="en-US" sz="2200"/>
              <a:t>The channel is the firm’s major link to its customers.</a:t>
            </a:r>
          </a:p>
          <a:p>
            <a:r>
              <a:rPr lang="en-US" sz="2200"/>
              <a:t>Choice of channel influences the rest of the marketing mix</a:t>
            </a:r>
          </a:p>
          <a:p>
            <a:r>
              <a:rPr lang="en-US" sz="2200"/>
              <a:t>Building appropriate channels takes time and commitment, particularly in a global context, so distribution decisions are difficult to change.</a:t>
            </a:r>
          </a:p>
          <a:p>
            <a:r>
              <a:rPr lang="en-US" sz="2200"/>
              <a:t>The distribution system determines segmentation and targeting issues.</a:t>
            </a:r>
          </a:p>
          <a:p>
            <a:r>
              <a:rPr lang="en-US" sz="2200"/>
              <a:t>Conflicts may arise between the firm’s strategic goals and those of the distributors</a:t>
            </a:r>
          </a:p>
          <a:p>
            <a:r>
              <a:rPr lang="en-US" sz="2200"/>
              <a:t>Intermediaries in foreign countries may weaken the control of the supplier over the way the product is marketed.</a:t>
            </a:r>
          </a:p>
          <a:p>
            <a:endParaRPr lang="en-US" sz="2200"/>
          </a:p>
        </p:txBody>
      </p:sp>
    </p:spTree>
    <p:extLst>
      <p:ext uri="{BB962C8B-B14F-4D97-AF65-F5344CB8AC3E}">
        <p14:creationId xmlns:p14="http://schemas.microsoft.com/office/powerpoint/2010/main" val="1494606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898C85-2081-8D71-DDCC-662C3A4F7F7A}"/>
              </a:ext>
            </a:extLst>
          </p:cNvPr>
          <p:cNvSpPr>
            <a:spLocks noGrp="1"/>
          </p:cNvSpPr>
          <p:nvPr>
            <p:ph type="title"/>
          </p:nvPr>
        </p:nvSpPr>
        <p:spPr>
          <a:xfrm>
            <a:off x="686834" y="591344"/>
            <a:ext cx="3200400" cy="5585619"/>
          </a:xfrm>
        </p:spPr>
        <p:txBody>
          <a:bodyPr>
            <a:normAutofit/>
          </a:bodyPr>
          <a:lstStyle/>
          <a:p>
            <a:r>
              <a:rPr lang="en-US">
                <a:solidFill>
                  <a:srgbClr val="FFFFFF"/>
                </a:solidFill>
              </a:rPr>
              <a:t>Utilities in the distribution system.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A4A3F73-5AF5-EA99-AE9A-CA8F91B95005}"/>
              </a:ext>
            </a:extLst>
          </p:cNvPr>
          <p:cNvSpPr>
            <a:spLocks noGrp="1"/>
          </p:cNvSpPr>
          <p:nvPr>
            <p:ph idx="1"/>
          </p:nvPr>
        </p:nvSpPr>
        <p:spPr>
          <a:xfrm>
            <a:off x="4447308" y="591344"/>
            <a:ext cx="6906491" cy="5585619"/>
          </a:xfrm>
        </p:spPr>
        <p:txBody>
          <a:bodyPr anchor="ctr">
            <a:normAutofit/>
          </a:bodyPr>
          <a:lstStyle/>
          <a:p>
            <a:r>
              <a:rPr lang="en-US"/>
              <a:t>Place utility: making the product available in a place which is convenient for the customer.</a:t>
            </a:r>
          </a:p>
          <a:p>
            <a:r>
              <a:rPr lang="en-US"/>
              <a:t>Time utility: making goods available at a time which suits the customer’s needs:</a:t>
            </a:r>
          </a:p>
          <a:p>
            <a:r>
              <a:rPr lang="en-US"/>
              <a:t>Ownership utility: Goods are transferred to the purchaser rapidly after ordering, so that the utility purchaser can benefit immediately from ownership. </a:t>
            </a:r>
          </a:p>
          <a:p>
            <a:r>
              <a:rPr lang="en-US"/>
              <a:t>Information utility: where distributors are able to answer questions directly, providing faster answers than utility can be obtained from the supplying company. </a:t>
            </a:r>
            <a:endParaRPr lang="en-US" dirty="0"/>
          </a:p>
        </p:txBody>
      </p:sp>
    </p:spTree>
    <p:extLst>
      <p:ext uri="{BB962C8B-B14F-4D97-AF65-F5344CB8AC3E}">
        <p14:creationId xmlns:p14="http://schemas.microsoft.com/office/powerpoint/2010/main" val="3579594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55FCF8-A053-D061-3D95-94CC5F86B81C}"/>
              </a:ext>
            </a:extLst>
          </p:cNvPr>
          <p:cNvSpPr>
            <a:spLocks noGrp="1"/>
          </p:cNvSpPr>
          <p:nvPr>
            <p:ph type="title"/>
          </p:nvPr>
        </p:nvSpPr>
        <p:spPr>
          <a:xfrm>
            <a:off x="1171074" y="1396686"/>
            <a:ext cx="3240506" cy="4064628"/>
          </a:xfrm>
        </p:spPr>
        <p:txBody>
          <a:bodyPr>
            <a:normAutofit/>
          </a:bodyPr>
          <a:lstStyle/>
          <a:p>
            <a:r>
              <a:rPr lang="en-US">
                <a:solidFill>
                  <a:srgbClr val="FFFFFF"/>
                </a:solidFill>
              </a:rPr>
              <a:t>Functions of distributors to customers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3156192-70EF-8AD7-39B5-4FF7DD09914C}"/>
              </a:ext>
            </a:extLst>
          </p:cNvPr>
          <p:cNvSpPr>
            <a:spLocks noGrp="1"/>
          </p:cNvSpPr>
          <p:nvPr>
            <p:ph idx="1"/>
          </p:nvPr>
        </p:nvSpPr>
        <p:spPr>
          <a:xfrm>
            <a:off x="5370153" y="1526033"/>
            <a:ext cx="5536397" cy="3935281"/>
          </a:xfrm>
        </p:spPr>
        <p:txBody>
          <a:bodyPr>
            <a:normAutofit/>
          </a:bodyPr>
          <a:lstStyle/>
          <a:p>
            <a:r>
              <a:rPr lang="en-US" sz="2200"/>
              <a:t>Provide fast delivery: Local distributors will hold buffer stocks of products, so they should be able to supply customer needs rapidly.</a:t>
            </a:r>
          </a:p>
          <a:p>
            <a:r>
              <a:rPr lang="en-US" sz="2200"/>
              <a:t>Provide a segment-based product assortment: distributor may well be able to supply a wide range of products which are suitable for the needs of a specific market segment.</a:t>
            </a:r>
          </a:p>
          <a:p>
            <a:r>
              <a:rPr lang="en-US" sz="2200"/>
              <a:t>Provide local credit: A distributor may be able to provide credit facilities for firms. </a:t>
            </a:r>
          </a:p>
        </p:txBody>
      </p:sp>
    </p:spTree>
    <p:extLst>
      <p:ext uri="{BB962C8B-B14F-4D97-AF65-F5344CB8AC3E}">
        <p14:creationId xmlns:p14="http://schemas.microsoft.com/office/powerpoint/2010/main" val="3520092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DA0847-3AAB-382F-6A9E-0D2C55B3F994}"/>
              </a:ext>
            </a:extLst>
          </p:cNvPr>
          <p:cNvSpPr>
            <a:spLocks noGrp="1"/>
          </p:cNvSpPr>
          <p:nvPr>
            <p:ph type="title"/>
          </p:nvPr>
        </p:nvSpPr>
        <p:spPr>
          <a:xfrm>
            <a:off x="1171074" y="1396686"/>
            <a:ext cx="3240506" cy="4064628"/>
          </a:xfrm>
        </p:spPr>
        <p:txBody>
          <a:bodyPr>
            <a:normAutofit/>
          </a:bodyPr>
          <a:lstStyle/>
          <a:p>
            <a:r>
              <a:rPr lang="en-US">
                <a:solidFill>
                  <a:srgbClr val="FFFFFF"/>
                </a:solidFill>
              </a:rPr>
              <a:t>Functions of distributors to customers cont.</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2CE7B3B-58A7-1D2E-50F9-20FB637CF0FA}"/>
              </a:ext>
            </a:extLst>
          </p:cNvPr>
          <p:cNvSpPr>
            <a:spLocks noGrp="1"/>
          </p:cNvSpPr>
          <p:nvPr>
            <p:ph idx="1"/>
          </p:nvPr>
        </p:nvSpPr>
        <p:spPr>
          <a:xfrm>
            <a:off x="5370153" y="1526033"/>
            <a:ext cx="5536397" cy="3935281"/>
          </a:xfrm>
        </p:spPr>
        <p:txBody>
          <a:bodyPr>
            <a:normAutofit/>
          </a:bodyPr>
          <a:lstStyle/>
          <a:p>
            <a:r>
              <a:rPr lang="en-US" sz="2000"/>
              <a:t>Provide product information: Local distributors may have knowledge of other products which are useful to the customer, and which are complementary to the firm’s products.</a:t>
            </a:r>
          </a:p>
          <a:p>
            <a:r>
              <a:rPr lang="en-US" sz="2000"/>
              <a:t>Assist in buying decisions: Distributors are often able to advise on the availability of components or can research availability from among the manufacturers they act for.</a:t>
            </a:r>
          </a:p>
          <a:p>
            <a:r>
              <a:rPr lang="en-US" sz="2000"/>
              <a:t>Anticipate needs. Because the distributors know the local market, they are often able to anticipate the needs of their customers and advise manufacturers accordingly.</a:t>
            </a:r>
          </a:p>
          <a:p>
            <a:endParaRPr lang="en-US" sz="2000"/>
          </a:p>
        </p:txBody>
      </p:sp>
    </p:spTree>
    <p:extLst>
      <p:ext uri="{BB962C8B-B14F-4D97-AF65-F5344CB8AC3E}">
        <p14:creationId xmlns:p14="http://schemas.microsoft.com/office/powerpoint/2010/main" val="536165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4D597-CECB-F773-2E87-8DA058F6506B}"/>
              </a:ext>
            </a:extLst>
          </p:cNvPr>
          <p:cNvSpPr>
            <a:spLocks noGrp="1"/>
          </p:cNvSpPr>
          <p:nvPr>
            <p:ph type="title"/>
          </p:nvPr>
        </p:nvSpPr>
        <p:spPr>
          <a:xfrm>
            <a:off x="1171074" y="1396686"/>
            <a:ext cx="3240506" cy="4064628"/>
          </a:xfrm>
        </p:spPr>
        <p:txBody>
          <a:bodyPr>
            <a:normAutofit/>
          </a:bodyPr>
          <a:lstStyle/>
          <a:p>
            <a:r>
              <a:rPr lang="en-US" sz="4100">
                <a:solidFill>
                  <a:srgbClr val="FFFFFF"/>
                </a:solidFill>
              </a:rPr>
              <a:t>Distributors serve manufacturers in the following ways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DFFC3E0-3E1A-F11D-7AF6-796900DA4113}"/>
              </a:ext>
            </a:extLst>
          </p:cNvPr>
          <p:cNvSpPr>
            <a:spLocks noGrp="1"/>
          </p:cNvSpPr>
          <p:nvPr>
            <p:ph idx="1"/>
          </p:nvPr>
        </p:nvSpPr>
        <p:spPr>
          <a:xfrm>
            <a:off x="5370153" y="1526033"/>
            <a:ext cx="5536397" cy="3935281"/>
          </a:xfrm>
        </p:spPr>
        <p:txBody>
          <a:bodyPr>
            <a:normAutofit/>
          </a:bodyPr>
          <a:lstStyle/>
          <a:p>
            <a:r>
              <a:rPr lang="en-US" sz="2000"/>
              <a:t>Buy and hold stocks. Distributors are the customers of the manufacturers, since they select, buy, and pay for the goods. </a:t>
            </a:r>
          </a:p>
          <a:p>
            <a:r>
              <a:rPr lang="en-US" sz="2000"/>
              <a:t>Combine manufacturers’ outputs. Since customers almost always buy from several manufacturers, they will be exposed to the firm’s products when they order products from a distributor.</a:t>
            </a:r>
          </a:p>
          <a:p>
            <a:r>
              <a:rPr lang="en-US" sz="2000"/>
              <a:t>Share credit risk. Distributors may offer credit to their own customers and carry the risk for </a:t>
            </a:r>
            <a:r>
              <a:rPr lang="en-US" sz="2000" err="1"/>
              <a:t>thisven</a:t>
            </a:r>
            <a:r>
              <a:rPr lang="en-US" sz="2000"/>
              <a:t> though the manufacturer will offer credit to the distributor in order to allow them to stock the products, this is a much smaller risk.</a:t>
            </a:r>
          </a:p>
          <a:p>
            <a:pPr marL="0" indent="0">
              <a:buNone/>
            </a:pPr>
            <a:endParaRPr lang="en-US" sz="2000"/>
          </a:p>
        </p:txBody>
      </p:sp>
    </p:spTree>
    <p:extLst>
      <p:ext uri="{BB962C8B-B14F-4D97-AF65-F5344CB8AC3E}">
        <p14:creationId xmlns:p14="http://schemas.microsoft.com/office/powerpoint/2010/main" val="521650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1E7505-4F6A-5FC8-054A-A439E689264D}"/>
              </a:ext>
            </a:extLst>
          </p:cNvPr>
          <p:cNvSpPr>
            <a:spLocks noGrp="1"/>
          </p:cNvSpPr>
          <p:nvPr>
            <p:ph type="title"/>
          </p:nvPr>
        </p:nvSpPr>
        <p:spPr>
          <a:xfrm>
            <a:off x="1171074" y="1396686"/>
            <a:ext cx="3240506" cy="4064628"/>
          </a:xfrm>
        </p:spPr>
        <p:txBody>
          <a:bodyPr>
            <a:normAutofit/>
          </a:bodyPr>
          <a:lstStyle/>
          <a:p>
            <a:r>
              <a:rPr lang="en-US" sz="4100">
                <a:solidFill>
                  <a:srgbClr val="FFFFFF"/>
                </a:solidFill>
              </a:rPr>
              <a:t>Distributors serve manufacturers in the following ways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257AB13-7AD6-2DA9-009B-D8BA3DD482C1}"/>
              </a:ext>
            </a:extLst>
          </p:cNvPr>
          <p:cNvSpPr>
            <a:spLocks noGrp="1"/>
          </p:cNvSpPr>
          <p:nvPr>
            <p:ph idx="1"/>
          </p:nvPr>
        </p:nvSpPr>
        <p:spPr>
          <a:xfrm>
            <a:off x="5370153" y="1526033"/>
            <a:ext cx="5536397" cy="3935281"/>
          </a:xfrm>
        </p:spPr>
        <p:txBody>
          <a:bodyPr>
            <a:normAutofit/>
          </a:bodyPr>
          <a:lstStyle/>
          <a:p>
            <a:r>
              <a:rPr lang="en-US" sz="2200"/>
              <a:t>Share selling risk. The distributors have a stake in making the sales, since they have committed to purchasing the products. </a:t>
            </a:r>
          </a:p>
          <a:p>
            <a:r>
              <a:rPr lang="en-US" sz="2200"/>
              <a:t>Forecast market needs. Distributors are much closer to the market than the manufacturers are and are therefore in a much better position to forecast demand.</a:t>
            </a:r>
          </a:p>
          <a:p>
            <a:r>
              <a:rPr lang="en-US" sz="2200"/>
              <a:t>Provide market information. Likewise, the distributors are a good source of information about possible new needs of their customers. </a:t>
            </a:r>
          </a:p>
        </p:txBody>
      </p:sp>
    </p:spTree>
    <p:extLst>
      <p:ext uri="{BB962C8B-B14F-4D97-AF65-F5344CB8AC3E}">
        <p14:creationId xmlns:p14="http://schemas.microsoft.com/office/powerpoint/2010/main" val="2899319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EABBF6-F286-517A-6829-2B52D4DE6A68}"/>
              </a:ext>
            </a:extLst>
          </p:cNvPr>
          <p:cNvSpPr>
            <a:spLocks noGrp="1"/>
          </p:cNvSpPr>
          <p:nvPr>
            <p:ph type="title"/>
          </p:nvPr>
        </p:nvSpPr>
        <p:spPr>
          <a:xfrm>
            <a:off x="956826" y="1112969"/>
            <a:ext cx="3937298" cy="4166010"/>
          </a:xfrm>
        </p:spPr>
        <p:txBody>
          <a:bodyPr>
            <a:normAutofit/>
          </a:bodyPr>
          <a:lstStyle/>
          <a:p>
            <a:r>
              <a:rPr lang="en-US">
                <a:solidFill>
                  <a:srgbClr val="FFFFFF"/>
                </a:solidFill>
              </a:rPr>
              <a:t>Why distributors prefer direct channel of distribution</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AAC56E5-C127-9FC7-BE4E-EA0D13FF8E07}"/>
              </a:ext>
            </a:extLst>
          </p:cNvPr>
          <p:cNvSpPr>
            <a:spLocks noGrp="1"/>
          </p:cNvSpPr>
          <p:nvPr>
            <p:ph idx="1"/>
          </p:nvPr>
        </p:nvSpPr>
        <p:spPr>
          <a:xfrm>
            <a:off x="6096000" y="820880"/>
            <a:ext cx="5257799" cy="4889350"/>
          </a:xfrm>
        </p:spPr>
        <p:txBody>
          <a:bodyPr anchor="t">
            <a:normAutofit/>
          </a:bodyPr>
          <a:lstStyle/>
          <a:p>
            <a:r>
              <a:rPr lang="en-US" sz="2200"/>
              <a:t>B2B buyer/customer expectations: In many cases the customer will expect to see and discuss product and service needs directly with each supplier. </a:t>
            </a:r>
          </a:p>
          <a:p>
            <a:r>
              <a:rPr lang="en-US" sz="2200"/>
              <a:t>Building customer relations: Dealing directly with the buyer can be seen as an important part of the process of communicating and building long-term close relationships with buying companies.</a:t>
            </a:r>
          </a:p>
          <a:p>
            <a:r>
              <a:rPr lang="en-US" sz="2200"/>
              <a:t>Focused specialized attention: Product benefits can be matched to customer needs using. the specialized knowledge and experience that only comes from selling one’s own company’s products. </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223732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DEC490-EFD3-029D-B1D6-581473535C9C}"/>
              </a:ext>
            </a:extLst>
          </p:cNvPr>
          <p:cNvSpPr>
            <a:spLocks noGrp="1"/>
          </p:cNvSpPr>
          <p:nvPr>
            <p:ph type="title"/>
          </p:nvPr>
        </p:nvSpPr>
        <p:spPr>
          <a:xfrm>
            <a:off x="956826" y="1112969"/>
            <a:ext cx="3937298" cy="4166010"/>
          </a:xfrm>
        </p:spPr>
        <p:txBody>
          <a:bodyPr>
            <a:normAutofit/>
          </a:bodyPr>
          <a:lstStyle/>
          <a:p>
            <a:r>
              <a:rPr lang="en-US">
                <a:solidFill>
                  <a:srgbClr val="FFFFFF"/>
                </a:solidFill>
              </a:rPr>
              <a:t>Why distributors prefer direct channel of distribution cont.</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4A733A9-C975-418B-16B1-FCFC20231484}"/>
              </a:ext>
            </a:extLst>
          </p:cNvPr>
          <p:cNvSpPr>
            <a:spLocks noGrp="1"/>
          </p:cNvSpPr>
          <p:nvPr>
            <p:ph idx="1"/>
          </p:nvPr>
        </p:nvSpPr>
        <p:spPr>
          <a:xfrm>
            <a:off x="6096000" y="820880"/>
            <a:ext cx="5257799" cy="4889350"/>
          </a:xfrm>
        </p:spPr>
        <p:txBody>
          <a:bodyPr anchor="t">
            <a:normAutofit/>
          </a:bodyPr>
          <a:lstStyle/>
          <a:p>
            <a:r>
              <a:rPr lang="en-US" sz="1800"/>
              <a:t>Marketing of services: Because of the personal skills involved, it would be difficult though not impossible to operate through an intervening organization.</a:t>
            </a:r>
          </a:p>
          <a:p>
            <a:r>
              <a:rPr lang="en-US" sz="1800"/>
              <a:t>Guaranteed outlet: Selling direct should ensure a guaranteed outlet for the company’s products since there are no intervening bodies between the organization and its customers.</a:t>
            </a:r>
          </a:p>
          <a:p>
            <a:r>
              <a:rPr lang="en-US" sz="1800"/>
              <a:t>Maintaining control: The major advantage in marketing direct is that full control can be maintained over all elements of the marketing mix.</a:t>
            </a:r>
          </a:p>
          <a:p>
            <a:r>
              <a:rPr lang="en-US" sz="1800"/>
              <a:t>Building a customer database: Dealing direct allows marketing managers and supplier salespeople to observe and ask questions and so collect data that can then be processed through the MIS and used to dig out valuable information to create more customer value.</a:t>
            </a:r>
          </a:p>
          <a:p>
            <a:endParaRPr lang="en-US" sz="180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902998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83D0D-1BB3-EA80-204F-856009C6E650}"/>
              </a:ext>
            </a:extLst>
          </p:cNvPr>
          <p:cNvSpPr>
            <a:spLocks noGrp="1"/>
          </p:cNvSpPr>
          <p:nvPr>
            <p:ph type="title"/>
          </p:nvPr>
        </p:nvSpPr>
        <p:spPr>
          <a:xfrm>
            <a:off x="686834" y="1153572"/>
            <a:ext cx="3200400" cy="4461163"/>
          </a:xfrm>
        </p:spPr>
        <p:txBody>
          <a:bodyPr>
            <a:normAutofit/>
          </a:bodyPr>
          <a:lstStyle/>
          <a:p>
            <a:r>
              <a:rPr lang="en-US">
                <a:solidFill>
                  <a:srgbClr val="FFFFFF"/>
                </a:solidFill>
              </a:rPr>
              <a:t>Gaining competitive advantage through channel of distribution.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8F17997-61A7-F450-49C0-47166FDCAB86}"/>
              </a:ext>
            </a:extLst>
          </p:cNvPr>
          <p:cNvSpPr>
            <a:spLocks noGrp="1"/>
          </p:cNvSpPr>
          <p:nvPr>
            <p:ph idx="1"/>
          </p:nvPr>
        </p:nvSpPr>
        <p:spPr>
          <a:xfrm>
            <a:off x="4447308" y="591344"/>
            <a:ext cx="6906491" cy="5585619"/>
          </a:xfrm>
        </p:spPr>
        <p:txBody>
          <a:bodyPr anchor="ctr">
            <a:normAutofit/>
          </a:bodyPr>
          <a:lstStyle/>
          <a:p>
            <a:r>
              <a:rPr lang="en-US" sz="2000"/>
              <a:t>Channel design and selection is a strategic activity done to meet customer demands and increase the firm’s competitive advantage. </a:t>
            </a:r>
          </a:p>
          <a:p>
            <a:r>
              <a:rPr lang="en-US" sz="2000"/>
              <a:t>Rosenbloom (2012) argues that it is only distribution that can give a firm sustainable competitive advantage compared with other elements of marketing mix (price, product, and promotion). </a:t>
            </a:r>
          </a:p>
          <a:p>
            <a:r>
              <a:rPr lang="en-US" sz="2000"/>
              <a:t>On product strategy, rapid technology transfer from one company to another and global competition have made it easier for competitors to achieve equality in product design, features, and quality. </a:t>
            </a:r>
          </a:p>
          <a:p>
            <a:r>
              <a:rPr lang="en-US" sz="2000"/>
              <a:t>On pricing strategy many firms can reduce prices by operating in many/any part of the world especially those countries with cheap labor and raw materials</a:t>
            </a:r>
          </a:p>
          <a:p>
            <a:r>
              <a:rPr lang="en-US" sz="2000"/>
              <a:t>On promotion strategy promotion has created enormous clutter, which reduces the impact of promotional messages. </a:t>
            </a:r>
          </a:p>
        </p:txBody>
      </p:sp>
    </p:spTree>
    <p:extLst>
      <p:ext uri="{BB962C8B-B14F-4D97-AF65-F5344CB8AC3E}">
        <p14:creationId xmlns:p14="http://schemas.microsoft.com/office/powerpoint/2010/main" val="1900819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63F652-262B-D117-76EC-669771BC34B9}"/>
              </a:ext>
            </a:extLst>
          </p:cNvPr>
          <p:cNvSpPr>
            <a:spLocks noGrp="1"/>
          </p:cNvSpPr>
          <p:nvPr>
            <p:ph type="title"/>
          </p:nvPr>
        </p:nvSpPr>
        <p:spPr>
          <a:xfrm>
            <a:off x="686834" y="1153572"/>
            <a:ext cx="3200400" cy="4461163"/>
          </a:xfrm>
        </p:spPr>
        <p:txBody>
          <a:bodyPr>
            <a:normAutofit/>
          </a:bodyPr>
          <a:lstStyle/>
          <a:p>
            <a:r>
              <a:rPr lang="en-US">
                <a:solidFill>
                  <a:srgbClr val="FFFFFF"/>
                </a:solidFill>
              </a:rPr>
              <a:t>Gaining competitive advantage through channel of distribution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5D5F235-11BA-D78C-5562-8B94D8D0BA3E}"/>
              </a:ext>
            </a:extLst>
          </p:cNvPr>
          <p:cNvSpPr>
            <a:spLocks noGrp="1"/>
          </p:cNvSpPr>
          <p:nvPr>
            <p:ph idx="1"/>
          </p:nvPr>
        </p:nvSpPr>
        <p:spPr>
          <a:xfrm>
            <a:off x="4447308" y="591344"/>
            <a:ext cx="6906491" cy="5585619"/>
          </a:xfrm>
        </p:spPr>
        <p:txBody>
          <a:bodyPr anchor="ctr">
            <a:normAutofit/>
          </a:bodyPr>
          <a:lstStyle/>
          <a:p>
            <a:r>
              <a:rPr lang="en-US" sz="2200"/>
              <a:t>Channel strategy is the long term/long term nature of the channel strategy. Setting up and maintaining superior marketing channel for making products available to consumers/customers usually involves a relatively long-term period to plan and implement.</a:t>
            </a:r>
          </a:p>
          <a:p>
            <a:r>
              <a:rPr lang="en-US" sz="2200"/>
              <a:t>Channel strategy and channel structure/channel strategy usually requires structure. Channel strategy usually requires a structure consisting of organizations and people to implement. </a:t>
            </a:r>
          </a:p>
          <a:p>
            <a:r>
              <a:rPr lang="en-US" sz="2200"/>
              <a:t>Channel strategy is based on relationships and people: Marketing channel is a collection of people interacting with each other in different organizations. The success of the channel strategy and the structure that supports it are directly dependent on how effectively the people in various organizations relate to each other in performing their jobs</a:t>
            </a:r>
          </a:p>
        </p:txBody>
      </p:sp>
    </p:spTree>
    <p:extLst>
      <p:ext uri="{BB962C8B-B14F-4D97-AF65-F5344CB8AC3E}">
        <p14:creationId xmlns:p14="http://schemas.microsoft.com/office/powerpoint/2010/main" val="19131530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D9A1E4-670A-EE8D-C5CD-DA66966FB0C2}"/>
              </a:ext>
            </a:extLst>
          </p:cNvPr>
          <p:cNvSpPr>
            <a:spLocks noGrp="1"/>
          </p:cNvSpPr>
          <p:nvPr>
            <p:ph type="title"/>
          </p:nvPr>
        </p:nvSpPr>
        <p:spPr>
          <a:xfrm>
            <a:off x="4572001" y="601744"/>
            <a:ext cx="6781800" cy="1338696"/>
          </a:xfrm>
        </p:spPr>
        <p:txBody>
          <a:bodyPr>
            <a:normAutofit/>
          </a:bodyPr>
          <a:lstStyle/>
          <a:p>
            <a:r>
              <a:rPr lang="en-US" dirty="0"/>
              <a:t>Distribution channel strategy </a:t>
            </a:r>
          </a:p>
        </p:txBody>
      </p:sp>
      <p:pic>
        <p:nvPicPr>
          <p:cNvPr id="5" name="Picture 4" descr="Graph">
            <a:extLst>
              <a:ext uri="{FF2B5EF4-FFF2-40B4-BE49-F238E27FC236}">
                <a16:creationId xmlns:a16="http://schemas.microsoft.com/office/drawing/2014/main" id="{D12AEE5D-1E3B-2B1D-9830-E5E88F435039}"/>
              </a:ext>
            </a:extLst>
          </p:cNvPr>
          <p:cNvPicPr>
            <a:picLocks noChangeAspect="1"/>
          </p:cNvPicPr>
          <p:nvPr/>
        </p:nvPicPr>
        <p:blipFill rotWithShape="1">
          <a:blip r:embed="rId2"/>
          <a:srcRect l="27258" r="38524"/>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1FB2E241-CEBE-72DB-DC42-0F50DA89C099}"/>
              </a:ext>
            </a:extLst>
          </p:cNvPr>
          <p:cNvSpPr>
            <a:spLocks noGrp="1"/>
          </p:cNvSpPr>
          <p:nvPr>
            <p:ph idx="1"/>
          </p:nvPr>
        </p:nvSpPr>
        <p:spPr>
          <a:xfrm>
            <a:off x="4572001" y="2201958"/>
            <a:ext cx="6781800" cy="3900730"/>
          </a:xfrm>
        </p:spPr>
        <p:txBody>
          <a:bodyPr anchor="t">
            <a:normAutofit/>
          </a:bodyPr>
          <a:lstStyle/>
          <a:p>
            <a:r>
              <a:rPr lang="en-US" sz="1900" b="1"/>
              <a:t>a) Extensive market coverage</a:t>
            </a:r>
          </a:p>
          <a:p>
            <a:r>
              <a:rPr lang="en-US" sz="1900"/>
              <a:t>Extensive market coverage as a strategy looks towards securing product sales to every possible buyer type in the market. </a:t>
            </a:r>
          </a:p>
          <a:p>
            <a:r>
              <a:rPr lang="en-US" sz="1900"/>
              <a:t>It is also referred to as intensive distribution. </a:t>
            </a:r>
          </a:p>
          <a:p>
            <a:r>
              <a:rPr lang="en-US" sz="1900"/>
              <a:t>This could be at national and international level. </a:t>
            </a:r>
          </a:p>
          <a:p>
            <a:r>
              <a:rPr lang="en-US" sz="1900"/>
              <a:t>To make this happen would probably mean using a multi-channel approach. </a:t>
            </a:r>
          </a:p>
          <a:p>
            <a:r>
              <a:rPr lang="en-US" sz="1900"/>
              <a:t>B2B products that might warrant extensive market penetration would include such things as computer software. </a:t>
            </a:r>
          </a:p>
          <a:p>
            <a:r>
              <a:rPr lang="en-US" sz="1900"/>
              <a:t>This strategy is, however, not very popular in business markets because of the massive capital investment required. </a:t>
            </a:r>
          </a:p>
          <a:p>
            <a:endParaRPr lang="en-US" sz="1900"/>
          </a:p>
        </p:txBody>
      </p:sp>
    </p:spTree>
    <p:extLst>
      <p:ext uri="{BB962C8B-B14F-4D97-AF65-F5344CB8AC3E}">
        <p14:creationId xmlns:p14="http://schemas.microsoft.com/office/powerpoint/2010/main" val="4198141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76113A-68B1-59E5-533A-E5DD5993404D}"/>
              </a:ext>
            </a:extLst>
          </p:cNvPr>
          <p:cNvSpPr>
            <a:spLocks noGrp="1"/>
          </p:cNvSpPr>
          <p:nvPr>
            <p:ph type="title"/>
          </p:nvPr>
        </p:nvSpPr>
        <p:spPr>
          <a:xfrm>
            <a:off x="4572001" y="601744"/>
            <a:ext cx="6781800" cy="1338696"/>
          </a:xfrm>
        </p:spPr>
        <p:txBody>
          <a:bodyPr>
            <a:normAutofit/>
          </a:bodyPr>
          <a:lstStyle/>
          <a:p>
            <a:r>
              <a:rPr lang="en-US" dirty="0"/>
              <a:t>Distribution channel strategy cont.</a:t>
            </a:r>
          </a:p>
        </p:txBody>
      </p:sp>
      <p:pic>
        <p:nvPicPr>
          <p:cNvPr id="5" name="Picture 4" descr="Puzzle pieces">
            <a:extLst>
              <a:ext uri="{FF2B5EF4-FFF2-40B4-BE49-F238E27FC236}">
                <a16:creationId xmlns:a16="http://schemas.microsoft.com/office/drawing/2014/main" id="{FD72D94D-D643-6EFD-A179-6FEECC789FCA}"/>
              </a:ext>
            </a:extLst>
          </p:cNvPr>
          <p:cNvPicPr>
            <a:picLocks noChangeAspect="1"/>
          </p:cNvPicPr>
          <p:nvPr/>
        </p:nvPicPr>
        <p:blipFill rotWithShape="1">
          <a:blip r:embed="rId2"/>
          <a:srcRect l="35604" r="27987"/>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8ED458D6-D555-7FA5-C920-7569DC789C4C}"/>
              </a:ext>
            </a:extLst>
          </p:cNvPr>
          <p:cNvSpPr>
            <a:spLocks noGrp="1"/>
          </p:cNvSpPr>
          <p:nvPr>
            <p:ph idx="1"/>
          </p:nvPr>
        </p:nvSpPr>
        <p:spPr>
          <a:xfrm>
            <a:off x="4572001" y="2201958"/>
            <a:ext cx="6781800" cy="3900730"/>
          </a:xfrm>
        </p:spPr>
        <p:txBody>
          <a:bodyPr anchor="t">
            <a:normAutofit/>
          </a:bodyPr>
          <a:lstStyle/>
          <a:p>
            <a:r>
              <a:rPr lang="en-US" sz="2000" b="1"/>
              <a:t>b) Selective coverage strategy</a:t>
            </a:r>
          </a:p>
          <a:p>
            <a:r>
              <a:rPr lang="en-US" sz="2000"/>
              <a:t>The business marketer selects a few intermediaries to distribute the products to the target customer. </a:t>
            </a:r>
          </a:p>
          <a:p>
            <a:r>
              <a:rPr lang="en-US" sz="2000"/>
              <a:t>This gives the marketer to develop a good working relation with the selected intermediaries, have better control, incur less costs and finally expect a better than average selling effort. </a:t>
            </a:r>
          </a:p>
          <a:p>
            <a:r>
              <a:rPr lang="en-US" sz="2000"/>
              <a:t>This strategy is popular in business markets as it allows relationship building which is a major characteristic of business market.</a:t>
            </a:r>
          </a:p>
          <a:p>
            <a:endParaRPr lang="en-US" sz="2000"/>
          </a:p>
        </p:txBody>
      </p:sp>
    </p:spTree>
    <p:extLst>
      <p:ext uri="{BB962C8B-B14F-4D97-AF65-F5344CB8AC3E}">
        <p14:creationId xmlns:p14="http://schemas.microsoft.com/office/powerpoint/2010/main" val="1353689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5A7B81-1402-DB0A-6B51-9C907C65CC5C}"/>
              </a:ext>
            </a:extLst>
          </p:cNvPr>
          <p:cNvSpPr>
            <a:spLocks noGrp="1"/>
          </p:cNvSpPr>
          <p:nvPr>
            <p:ph type="title"/>
          </p:nvPr>
        </p:nvSpPr>
        <p:spPr>
          <a:xfrm>
            <a:off x="4572001" y="601744"/>
            <a:ext cx="6781800" cy="1338696"/>
          </a:xfrm>
        </p:spPr>
        <p:txBody>
          <a:bodyPr>
            <a:normAutofit/>
          </a:bodyPr>
          <a:lstStyle/>
          <a:p>
            <a:r>
              <a:rPr lang="en-US" dirty="0"/>
              <a:t>Distribution channel strategy cont.</a:t>
            </a:r>
          </a:p>
        </p:txBody>
      </p:sp>
      <p:pic>
        <p:nvPicPr>
          <p:cNvPr id="5" name="Picture 4" descr="Data concept">
            <a:extLst>
              <a:ext uri="{FF2B5EF4-FFF2-40B4-BE49-F238E27FC236}">
                <a16:creationId xmlns:a16="http://schemas.microsoft.com/office/drawing/2014/main" id="{86EA188F-B5F2-CD3A-1A5F-8C680FBD85C5}"/>
              </a:ext>
            </a:extLst>
          </p:cNvPr>
          <p:cNvPicPr>
            <a:picLocks noChangeAspect="1"/>
          </p:cNvPicPr>
          <p:nvPr/>
        </p:nvPicPr>
        <p:blipFill rotWithShape="1">
          <a:blip r:embed="rId2"/>
          <a:srcRect l="16020" r="42918"/>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B10EEE1A-AFCC-EA27-0308-09250C8AF411}"/>
              </a:ext>
            </a:extLst>
          </p:cNvPr>
          <p:cNvSpPr>
            <a:spLocks noGrp="1"/>
          </p:cNvSpPr>
          <p:nvPr>
            <p:ph idx="1"/>
          </p:nvPr>
        </p:nvSpPr>
        <p:spPr>
          <a:xfrm>
            <a:off x="4572001" y="2201958"/>
            <a:ext cx="6781800" cy="3900730"/>
          </a:xfrm>
        </p:spPr>
        <p:txBody>
          <a:bodyPr anchor="t">
            <a:normAutofit/>
          </a:bodyPr>
          <a:lstStyle/>
          <a:p>
            <a:r>
              <a:rPr lang="en-US" sz="2000"/>
              <a:t>c)	</a:t>
            </a:r>
            <a:r>
              <a:rPr lang="en-US" sz="2000" b="1"/>
              <a:t>Exclusive coverage</a:t>
            </a:r>
          </a:p>
          <a:p>
            <a:r>
              <a:rPr lang="en-US" sz="2000"/>
              <a:t> Exclusive market coverage consists of distributing to or through only one or a very small number of buyers. </a:t>
            </a:r>
          </a:p>
          <a:p>
            <a:r>
              <a:rPr lang="en-US" sz="2000"/>
              <a:t>This might be because of exclusivity contracts being agreed or because there are only a few buyers in the market for the supplier’s product or service. </a:t>
            </a:r>
          </a:p>
          <a:p>
            <a:r>
              <a:rPr lang="en-US" sz="2000"/>
              <a:t>Automotive industry operates through this strategy in developing countries like Kenya. </a:t>
            </a:r>
          </a:p>
          <a:p>
            <a:endParaRPr lang="en-US" sz="2000"/>
          </a:p>
        </p:txBody>
      </p:sp>
    </p:spTree>
    <p:extLst>
      <p:ext uri="{BB962C8B-B14F-4D97-AF65-F5344CB8AC3E}">
        <p14:creationId xmlns:p14="http://schemas.microsoft.com/office/powerpoint/2010/main" val="2220489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A291ED-AA28-79CF-2A02-A3146171B4CB}"/>
              </a:ext>
            </a:extLst>
          </p:cNvPr>
          <p:cNvSpPr>
            <a:spLocks noGrp="1"/>
          </p:cNvSpPr>
          <p:nvPr>
            <p:ph type="title"/>
          </p:nvPr>
        </p:nvSpPr>
        <p:spPr>
          <a:xfrm>
            <a:off x="6513788" y="365125"/>
            <a:ext cx="4840010" cy="1807305"/>
          </a:xfrm>
        </p:spPr>
        <p:txBody>
          <a:bodyPr>
            <a:normAutofit/>
          </a:bodyPr>
          <a:lstStyle/>
          <a:p>
            <a:r>
              <a:rPr lang="en-US" sz="3100"/>
              <a:t>Factors that influence selection distribution channel in business markets.</a:t>
            </a:r>
          </a:p>
        </p:txBody>
      </p:sp>
      <p:pic>
        <p:nvPicPr>
          <p:cNvPr id="5" name="Picture 4">
            <a:extLst>
              <a:ext uri="{FF2B5EF4-FFF2-40B4-BE49-F238E27FC236}">
                <a16:creationId xmlns:a16="http://schemas.microsoft.com/office/drawing/2014/main" id="{5B8A496A-8E7D-C217-CC7A-2A5FEE3859E1}"/>
              </a:ext>
            </a:extLst>
          </p:cNvPr>
          <p:cNvPicPr>
            <a:picLocks noChangeAspect="1"/>
          </p:cNvPicPr>
          <p:nvPr/>
        </p:nvPicPr>
        <p:blipFill rotWithShape="1">
          <a:blip r:embed="rId2"/>
          <a:srcRect l="13936" r="35895"/>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5B86383E-753C-C6ED-7E83-C6637226EAF0}"/>
              </a:ext>
            </a:extLst>
          </p:cNvPr>
          <p:cNvSpPr>
            <a:spLocks noGrp="1"/>
          </p:cNvSpPr>
          <p:nvPr>
            <p:ph idx="1"/>
          </p:nvPr>
        </p:nvSpPr>
        <p:spPr>
          <a:xfrm>
            <a:off x="6513788" y="2333297"/>
            <a:ext cx="4840010" cy="3843666"/>
          </a:xfrm>
        </p:spPr>
        <p:txBody>
          <a:bodyPr>
            <a:normAutofit/>
          </a:bodyPr>
          <a:lstStyle/>
          <a:p>
            <a:r>
              <a:rPr lang="en-US" sz="1400" b="1"/>
              <a:t>a) Buyer product/service needs</a:t>
            </a:r>
          </a:p>
          <a:p>
            <a:r>
              <a:rPr lang="en-US" sz="1400"/>
              <a:t>satisfying customers is the major goal of business marketer.</a:t>
            </a:r>
          </a:p>
          <a:p>
            <a:r>
              <a:rPr lang="en-US" sz="1400"/>
              <a:t>As with most B2B marketing decisions it is important that buyer needs are considered. </a:t>
            </a:r>
          </a:p>
          <a:p>
            <a:r>
              <a:rPr lang="en-US" sz="1400"/>
              <a:t>It might be the case that a buyer insists on having selective or exclusive distribution, large organizations want personal service and a direct approach.</a:t>
            </a:r>
          </a:p>
          <a:p>
            <a:r>
              <a:rPr lang="en-US" sz="1400" b="1"/>
              <a:t>b) Organizational mission and objectives</a:t>
            </a:r>
          </a:p>
          <a:p>
            <a:r>
              <a:rPr lang="en-US" sz="1400"/>
              <a:t>The distribution strategy must be aligned with the overall marketing strategy and the corporate strategy. </a:t>
            </a:r>
          </a:p>
          <a:p>
            <a:r>
              <a:rPr lang="en-US" sz="1400"/>
              <a:t>The firm must also examine its resources to determine what it is able to do and what is beyond its reach.</a:t>
            </a:r>
          </a:p>
          <a:p>
            <a:r>
              <a:rPr lang="en-US" sz="1400"/>
              <a:t> Available resource will inform decision on whether to use selective or exclusive channel of distribution. </a:t>
            </a:r>
          </a:p>
          <a:p>
            <a:endParaRPr lang="en-US" sz="1400"/>
          </a:p>
        </p:txBody>
      </p:sp>
    </p:spTree>
    <p:extLst>
      <p:ext uri="{BB962C8B-B14F-4D97-AF65-F5344CB8AC3E}">
        <p14:creationId xmlns:p14="http://schemas.microsoft.com/office/powerpoint/2010/main" val="3418766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7821BF86-1894-27D1-8FA6-C18AECC90A98}"/>
              </a:ext>
            </a:extLst>
          </p:cNvPr>
          <p:cNvSpPr>
            <a:spLocks noGrp="1"/>
          </p:cNvSpPr>
          <p:nvPr>
            <p:ph type="title"/>
          </p:nvPr>
        </p:nvSpPr>
        <p:spPr>
          <a:xfrm>
            <a:off x="838200" y="713312"/>
            <a:ext cx="4038600" cy="5431376"/>
          </a:xfrm>
        </p:spPr>
        <p:txBody>
          <a:bodyPr>
            <a:normAutofit/>
          </a:bodyPr>
          <a:lstStyle/>
          <a:p>
            <a:r>
              <a:rPr lang="en-US" dirty="0"/>
              <a:t>Factors that influence selection distribution channel in business markets cont.</a:t>
            </a:r>
          </a:p>
        </p:txBody>
      </p:sp>
      <p:sp>
        <p:nvSpPr>
          <p:cNvPr id="3" name="Content Placeholder 2">
            <a:extLst>
              <a:ext uri="{FF2B5EF4-FFF2-40B4-BE49-F238E27FC236}">
                <a16:creationId xmlns:a16="http://schemas.microsoft.com/office/drawing/2014/main" id="{4C5182E4-8930-E9F5-1B76-64DAD13F8CD1}"/>
              </a:ext>
            </a:extLst>
          </p:cNvPr>
          <p:cNvSpPr>
            <a:spLocks noGrp="1"/>
          </p:cNvSpPr>
          <p:nvPr>
            <p:ph idx="1"/>
          </p:nvPr>
        </p:nvSpPr>
        <p:spPr>
          <a:xfrm>
            <a:off x="6095999" y="713313"/>
            <a:ext cx="5257801" cy="5431376"/>
          </a:xfrm>
        </p:spPr>
        <p:txBody>
          <a:bodyPr anchor="ctr">
            <a:normAutofit/>
          </a:bodyPr>
          <a:lstStyle/>
          <a:p>
            <a:r>
              <a:rPr lang="en-US" sz="2000" b="1"/>
              <a:t>c) Culture</a:t>
            </a:r>
          </a:p>
          <a:p>
            <a:r>
              <a:rPr lang="en-US" sz="2000"/>
              <a:t>In some countries, an established way of distributing all products has grown up and become the norm. </a:t>
            </a:r>
          </a:p>
          <a:p>
            <a:r>
              <a:rPr lang="en-US" sz="2000"/>
              <a:t>In some markets, there is vertical integration whereby distribution firms are owned by manufacturers or close relationships have been established. </a:t>
            </a:r>
          </a:p>
          <a:p>
            <a:r>
              <a:rPr lang="en-US" sz="2000" b="1"/>
              <a:t>d) Industry structure</a:t>
            </a:r>
          </a:p>
          <a:p>
            <a:r>
              <a:rPr lang="en-US" sz="2000"/>
              <a:t> Industry norms will also be a major determinant of the type of channel selected.</a:t>
            </a:r>
          </a:p>
          <a:p>
            <a:r>
              <a:rPr lang="en-US" sz="2000"/>
              <a:t> Supplier buyer structures and acceptable ways of working with one another will already be in place and the new entrant might find this very difficult to change and will thus have to abide by these practices.</a:t>
            </a:r>
          </a:p>
          <a:p>
            <a:endParaRPr lang="en-US" sz="2000"/>
          </a:p>
        </p:txBody>
      </p:sp>
    </p:spTree>
    <p:extLst>
      <p:ext uri="{BB962C8B-B14F-4D97-AF65-F5344CB8AC3E}">
        <p14:creationId xmlns:p14="http://schemas.microsoft.com/office/powerpoint/2010/main" val="2272917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C16080D8-6851-E4B3-48BD-3D8F419BEB0C}"/>
              </a:ext>
            </a:extLst>
          </p:cNvPr>
          <p:cNvSpPr>
            <a:spLocks noGrp="1"/>
          </p:cNvSpPr>
          <p:nvPr>
            <p:ph type="title"/>
          </p:nvPr>
        </p:nvSpPr>
        <p:spPr>
          <a:xfrm>
            <a:off x="838200" y="713312"/>
            <a:ext cx="4038600" cy="5431376"/>
          </a:xfrm>
        </p:spPr>
        <p:txBody>
          <a:bodyPr>
            <a:normAutofit/>
          </a:bodyPr>
          <a:lstStyle/>
          <a:p>
            <a:r>
              <a:rPr lang="en-US" dirty="0"/>
              <a:t>Factors that influence selection distribution channel in business markets cont.</a:t>
            </a:r>
          </a:p>
        </p:txBody>
      </p:sp>
      <p:sp>
        <p:nvSpPr>
          <p:cNvPr id="3" name="Content Placeholder 2">
            <a:extLst>
              <a:ext uri="{FF2B5EF4-FFF2-40B4-BE49-F238E27FC236}">
                <a16:creationId xmlns:a16="http://schemas.microsoft.com/office/drawing/2014/main" id="{93BEA0A7-F918-6A53-43A6-51E4C006981F}"/>
              </a:ext>
            </a:extLst>
          </p:cNvPr>
          <p:cNvSpPr>
            <a:spLocks noGrp="1"/>
          </p:cNvSpPr>
          <p:nvPr>
            <p:ph idx="1"/>
          </p:nvPr>
        </p:nvSpPr>
        <p:spPr>
          <a:xfrm>
            <a:off x="6095999" y="713313"/>
            <a:ext cx="5257801" cy="5431376"/>
          </a:xfrm>
        </p:spPr>
        <p:txBody>
          <a:bodyPr anchor="ctr">
            <a:normAutofit/>
          </a:bodyPr>
          <a:lstStyle/>
          <a:p>
            <a:r>
              <a:rPr lang="en-US" sz="2000" b="1"/>
              <a:t>e) Role of the competition</a:t>
            </a:r>
          </a:p>
          <a:p>
            <a:r>
              <a:rPr lang="en-US" sz="2000"/>
              <a:t>the market leader will set the pace for other distributors. </a:t>
            </a:r>
          </a:p>
          <a:p>
            <a:r>
              <a:rPr lang="en-US" sz="2000"/>
              <a:t>His decisions will have a profound effect on the type of channel that new entrant will have to adopt or develop.  </a:t>
            </a:r>
          </a:p>
          <a:p>
            <a:r>
              <a:rPr lang="en-US" sz="2000"/>
              <a:t>The competing supplier could develop contracts with major buyers in return for limiting supplies to others. </a:t>
            </a:r>
          </a:p>
          <a:p>
            <a:r>
              <a:rPr lang="en-US" sz="2000"/>
              <a:t>They could load the customer with goods and thus prevent the purchase of the new item. </a:t>
            </a:r>
          </a:p>
          <a:p>
            <a:r>
              <a:rPr lang="en-US" sz="2000"/>
              <a:t>They could lower the prices or offer extra services when new entrant surfaces.</a:t>
            </a:r>
          </a:p>
          <a:p>
            <a:endParaRPr lang="en-US" sz="2000"/>
          </a:p>
        </p:txBody>
      </p:sp>
    </p:spTree>
    <p:extLst>
      <p:ext uri="{BB962C8B-B14F-4D97-AF65-F5344CB8AC3E}">
        <p14:creationId xmlns:p14="http://schemas.microsoft.com/office/powerpoint/2010/main" val="91095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AE3390DA-E9E7-A589-4718-670F352FB881}"/>
              </a:ext>
            </a:extLst>
          </p:cNvPr>
          <p:cNvSpPr>
            <a:spLocks noGrp="1"/>
          </p:cNvSpPr>
          <p:nvPr>
            <p:ph type="title"/>
          </p:nvPr>
        </p:nvSpPr>
        <p:spPr>
          <a:xfrm>
            <a:off x="838200" y="713312"/>
            <a:ext cx="4038600" cy="5431376"/>
          </a:xfrm>
        </p:spPr>
        <p:txBody>
          <a:bodyPr>
            <a:normAutofit/>
          </a:bodyPr>
          <a:lstStyle/>
          <a:p>
            <a:r>
              <a:rPr lang="en-US" dirty="0"/>
              <a:t>Factors that influence selection distribution channel in business markets cont.</a:t>
            </a:r>
          </a:p>
        </p:txBody>
      </p:sp>
      <p:sp>
        <p:nvSpPr>
          <p:cNvPr id="3" name="Content Placeholder 2">
            <a:extLst>
              <a:ext uri="{FF2B5EF4-FFF2-40B4-BE49-F238E27FC236}">
                <a16:creationId xmlns:a16="http://schemas.microsoft.com/office/drawing/2014/main" id="{B32A7313-D5D1-C475-B956-913366ACE4FB}"/>
              </a:ext>
            </a:extLst>
          </p:cNvPr>
          <p:cNvSpPr>
            <a:spLocks noGrp="1"/>
          </p:cNvSpPr>
          <p:nvPr>
            <p:ph idx="1"/>
          </p:nvPr>
        </p:nvSpPr>
        <p:spPr>
          <a:xfrm>
            <a:off x="6095999" y="713313"/>
            <a:ext cx="5257801" cy="5431376"/>
          </a:xfrm>
        </p:spPr>
        <p:txBody>
          <a:bodyPr anchor="ctr">
            <a:normAutofit/>
          </a:bodyPr>
          <a:lstStyle/>
          <a:p>
            <a:r>
              <a:rPr lang="en-US" sz="2000"/>
              <a:t>f) </a:t>
            </a:r>
            <a:r>
              <a:rPr lang="en-US" sz="2000" b="1"/>
              <a:t>The availability of qualified distributors</a:t>
            </a:r>
            <a:endParaRPr lang="en-US" sz="2000"/>
          </a:p>
          <a:p>
            <a:r>
              <a:rPr lang="en-US" sz="2000"/>
              <a:t>For technical products, the firm may have to use exclusive distribution as it has to do a lot of training and follow-up. </a:t>
            </a:r>
          </a:p>
          <a:p>
            <a:r>
              <a:rPr lang="en-US" sz="2000" b="1"/>
              <a:t>g) Products and services offered. </a:t>
            </a:r>
          </a:p>
          <a:p>
            <a:r>
              <a:rPr lang="en-US" sz="2000"/>
              <a:t>Some B2B services, such as business consultants or advertising agencies, leave very little option but to be delivered direct while others such as cleaning or waste management can take place through intermediaries. </a:t>
            </a:r>
          </a:p>
          <a:p>
            <a:r>
              <a:rPr lang="en-US" sz="2000"/>
              <a:t>One product type, component parts, can be offered on the internet, while another type, capital equipment, would demand direct person-to-person discussion and negotiation.</a:t>
            </a:r>
          </a:p>
          <a:p>
            <a:endParaRPr lang="en-US" sz="2000"/>
          </a:p>
        </p:txBody>
      </p:sp>
    </p:spTree>
    <p:extLst>
      <p:ext uri="{BB962C8B-B14F-4D97-AF65-F5344CB8AC3E}">
        <p14:creationId xmlns:p14="http://schemas.microsoft.com/office/powerpoint/2010/main" val="188257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2B851C23-11B3-EB41-380E-CB043113C039}"/>
              </a:ext>
            </a:extLst>
          </p:cNvPr>
          <p:cNvSpPr>
            <a:spLocks noGrp="1"/>
          </p:cNvSpPr>
          <p:nvPr>
            <p:ph type="title"/>
          </p:nvPr>
        </p:nvSpPr>
        <p:spPr>
          <a:xfrm>
            <a:off x="838200" y="838199"/>
            <a:ext cx="4191000" cy="5338763"/>
          </a:xfrm>
        </p:spPr>
        <p:txBody>
          <a:bodyPr>
            <a:normAutofit/>
          </a:bodyPr>
          <a:lstStyle/>
          <a:p>
            <a:r>
              <a:rPr lang="en-US" dirty="0"/>
              <a:t>Selecting distributors in specific markets </a:t>
            </a:r>
          </a:p>
        </p:txBody>
      </p:sp>
      <p:sp>
        <p:nvSpPr>
          <p:cNvPr id="3" name="Content Placeholder 2">
            <a:extLst>
              <a:ext uri="{FF2B5EF4-FFF2-40B4-BE49-F238E27FC236}">
                <a16:creationId xmlns:a16="http://schemas.microsoft.com/office/drawing/2014/main" id="{9CF1160A-5CA5-1957-2181-A6671AC11568}"/>
              </a:ext>
            </a:extLst>
          </p:cNvPr>
          <p:cNvSpPr>
            <a:spLocks noGrp="1"/>
          </p:cNvSpPr>
          <p:nvPr>
            <p:ph idx="1"/>
          </p:nvPr>
        </p:nvSpPr>
        <p:spPr>
          <a:xfrm>
            <a:off x="5302332" y="838199"/>
            <a:ext cx="6051468" cy="5338763"/>
          </a:xfrm>
        </p:spPr>
        <p:txBody>
          <a:bodyPr anchor="ctr">
            <a:normAutofit/>
          </a:bodyPr>
          <a:lstStyle/>
          <a:p>
            <a:r>
              <a:rPr lang="en-US" sz="2000"/>
              <a:t>Select Distributors – don’t let them select you.</a:t>
            </a:r>
          </a:p>
          <a:p>
            <a:r>
              <a:rPr lang="en-US" sz="2000"/>
              <a:t>Find distributors with market development capabilities.</a:t>
            </a:r>
          </a:p>
          <a:p>
            <a:r>
              <a:rPr lang="en-US" sz="2000"/>
              <a:t>Treat distributors as long-term partners.</a:t>
            </a:r>
          </a:p>
          <a:p>
            <a:r>
              <a:rPr lang="en-US" sz="2000"/>
              <a:t>Fully resource the market entry effort.</a:t>
            </a:r>
          </a:p>
          <a:p>
            <a:r>
              <a:rPr lang="en-US" sz="2000"/>
              <a:t>Keep control of marketing strategy.</a:t>
            </a:r>
          </a:p>
          <a:p>
            <a:r>
              <a:rPr lang="en-US" sz="2000"/>
              <a:t>Require detailed market and financial data. </a:t>
            </a:r>
          </a:p>
          <a:p>
            <a:endParaRPr lang="en-US" sz="2000"/>
          </a:p>
        </p:txBody>
      </p:sp>
    </p:spTree>
    <p:extLst>
      <p:ext uri="{BB962C8B-B14F-4D97-AF65-F5344CB8AC3E}">
        <p14:creationId xmlns:p14="http://schemas.microsoft.com/office/powerpoint/2010/main" val="3650205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00BB868D-789B-5424-66FB-1B58F1F0A3C2}"/>
              </a:ext>
            </a:extLst>
          </p:cNvPr>
          <p:cNvSpPr>
            <a:spLocks noGrp="1"/>
          </p:cNvSpPr>
          <p:nvPr>
            <p:ph type="title"/>
          </p:nvPr>
        </p:nvSpPr>
        <p:spPr>
          <a:xfrm>
            <a:off x="838200" y="838199"/>
            <a:ext cx="4191000" cy="5338763"/>
          </a:xfrm>
        </p:spPr>
        <p:txBody>
          <a:bodyPr>
            <a:normAutofit/>
          </a:bodyPr>
          <a:lstStyle/>
          <a:p>
            <a:r>
              <a:rPr lang="en-US" dirty="0"/>
              <a:t>selecting and motivating B2B intermediaries.  </a:t>
            </a:r>
          </a:p>
        </p:txBody>
      </p:sp>
      <p:sp>
        <p:nvSpPr>
          <p:cNvPr id="3" name="Content Placeholder 2">
            <a:extLst>
              <a:ext uri="{FF2B5EF4-FFF2-40B4-BE49-F238E27FC236}">
                <a16:creationId xmlns:a16="http://schemas.microsoft.com/office/drawing/2014/main" id="{5D320F19-04A3-85A9-E321-4EAA4EF78098}"/>
              </a:ext>
            </a:extLst>
          </p:cNvPr>
          <p:cNvSpPr>
            <a:spLocks noGrp="1"/>
          </p:cNvSpPr>
          <p:nvPr>
            <p:ph idx="1"/>
          </p:nvPr>
        </p:nvSpPr>
        <p:spPr>
          <a:xfrm>
            <a:off x="5302332" y="838199"/>
            <a:ext cx="6051468" cy="5338763"/>
          </a:xfrm>
        </p:spPr>
        <p:txBody>
          <a:bodyPr anchor="ctr">
            <a:normAutofit/>
          </a:bodyPr>
          <a:lstStyle/>
          <a:p>
            <a:r>
              <a:rPr lang="en-US" sz="2000"/>
              <a:t>Ask potential customers to recommend possible distributors. </a:t>
            </a:r>
          </a:p>
          <a:p>
            <a:r>
              <a:rPr lang="en-US" sz="2000"/>
              <a:t>Determine which distributor best fits the company’s overall strategy. </a:t>
            </a:r>
          </a:p>
          <a:p>
            <a:r>
              <a:rPr lang="en-US" sz="2000"/>
              <a:t>Visit the distributor regularly</a:t>
            </a:r>
          </a:p>
          <a:p>
            <a:r>
              <a:rPr lang="en-US" sz="2000"/>
              <a:t>Visit the overseas customers with the distributor</a:t>
            </a:r>
          </a:p>
          <a:p>
            <a:r>
              <a:rPr lang="en-US" sz="2000"/>
              <a:t>Provide training and support</a:t>
            </a:r>
          </a:p>
        </p:txBody>
      </p:sp>
    </p:spTree>
    <p:extLst>
      <p:ext uri="{BB962C8B-B14F-4D97-AF65-F5344CB8AC3E}">
        <p14:creationId xmlns:p14="http://schemas.microsoft.com/office/powerpoint/2010/main" val="1501587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A5AD43-F006-7EBA-B4C8-379E73EB9CE8}"/>
              </a:ext>
            </a:extLst>
          </p:cNvPr>
          <p:cNvSpPr>
            <a:spLocks noGrp="1"/>
          </p:cNvSpPr>
          <p:nvPr>
            <p:ph type="title"/>
          </p:nvPr>
        </p:nvSpPr>
        <p:spPr>
          <a:xfrm>
            <a:off x="686834" y="1153572"/>
            <a:ext cx="3200400" cy="4461163"/>
          </a:xfrm>
        </p:spPr>
        <p:txBody>
          <a:bodyPr>
            <a:normAutofit/>
          </a:bodyPr>
          <a:lstStyle/>
          <a:p>
            <a:r>
              <a:rPr lang="en-US" sz="4100">
                <a:solidFill>
                  <a:srgbClr val="FFFFFF"/>
                </a:solidFill>
              </a:rPr>
              <a:t>Typical problem areas in the manufacturer-intermediary relationships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559B384-F867-A96B-255F-3247CE38A560}"/>
              </a:ext>
            </a:extLst>
          </p:cNvPr>
          <p:cNvSpPr>
            <a:spLocks noGrp="1"/>
          </p:cNvSpPr>
          <p:nvPr>
            <p:ph idx="1"/>
          </p:nvPr>
        </p:nvSpPr>
        <p:spPr>
          <a:xfrm>
            <a:off x="4447308" y="591344"/>
            <a:ext cx="6906491" cy="5585619"/>
          </a:xfrm>
        </p:spPr>
        <p:txBody>
          <a:bodyPr anchor="ctr">
            <a:normAutofit/>
          </a:bodyPr>
          <a:lstStyle/>
          <a:p>
            <a:r>
              <a:rPr lang="en-US" sz="2200" b="1"/>
              <a:t>1. Direct account</a:t>
            </a:r>
          </a:p>
          <a:p>
            <a:r>
              <a:rPr lang="en-US" sz="2200"/>
              <a:t>A perennial source of strain in supplier’s distributor relationship is the manufacturers’ establishment of direct accounts with end user customers. </a:t>
            </a:r>
          </a:p>
          <a:p>
            <a:r>
              <a:rPr lang="en-US" sz="2200"/>
              <a:t>It happens when a major customer often one with multiple buying locations threatens to do business with another manufacturer unless the industrial marketer supplies the products or services directly. </a:t>
            </a:r>
          </a:p>
          <a:p>
            <a:r>
              <a:rPr lang="en-US" sz="2200"/>
              <a:t>In other cases, the customer may demand direct distribution because he wants better technical advice or recognition and higher service level. </a:t>
            </a:r>
          </a:p>
          <a:p>
            <a:r>
              <a:rPr lang="en-US" sz="2200"/>
              <a:t>Since these large accounts represent a major portion of the distributor volume the solution is often a difficult one. </a:t>
            </a:r>
          </a:p>
          <a:p>
            <a:r>
              <a:rPr lang="en-US" sz="2200"/>
              <a:t>Complicated commission or fee arrangements for distributor service on direct accounts may be negotiated.</a:t>
            </a:r>
          </a:p>
          <a:p>
            <a:endParaRPr lang="en-US" sz="2200"/>
          </a:p>
        </p:txBody>
      </p:sp>
    </p:spTree>
    <p:extLst>
      <p:ext uri="{BB962C8B-B14F-4D97-AF65-F5344CB8AC3E}">
        <p14:creationId xmlns:p14="http://schemas.microsoft.com/office/powerpoint/2010/main" val="2838869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807A65-E52D-AB5F-E5E2-6B0FEE7B9C9C}"/>
              </a:ext>
            </a:extLst>
          </p:cNvPr>
          <p:cNvSpPr>
            <a:spLocks noGrp="1"/>
          </p:cNvSpPr>
          <p:nvPr>
            <p:ph type="title"/>
          </p:nvPr>
        </p:nvSpPr>
        <p:spPr>
          <a:xfrm>
            <a:off x="686834" y="1153572"/>
            <a:ext cx="3200400" cy="4461163"/>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B058C67-A1A0-E41A-5E86-D9976367B764}"/>
              </a:ext>
            </a:extLst>
          </p:cNvPr>
          <p:cNvSpPr>
            <a:spLocks noGrp="1"/>
          </p:cNvSpPr>
          <p:nvPr>
            <p:ph idx="1"/>
          </p:nvPr>
        </p:nvSpPr>
        <p:spPr>
          <a:xfrm>
            <a:off x="4447308" y="591344"/>
            <a:ext cx="6906491" cy="5585619"/>
          </a:xfrm>
        </p:spPr>
        <p:txBody>
          <a:bodyPr anchor="ctr">
            <a:normAutofit/>
          </a:bodyPr>
          <a:lstStyle/>
          <a:p>
            <a:r>
              <a:rPr lang="en-US" sz="2200" b="1"/>
              <a:t>2.Distributor Management</a:t>
            </a:r>
          </a:p>
          <a:p>
            <a:r>
              <a:rPr lang="en-US" sz="2200"/>
              <a:t>The distributor owner manager is often not a well-trained professional manager. </a:t>
            </a:r>
          </a:p>
          <a:p>
            <a:r>
              <a:rPr lang="en-US" sz="2200"/>
              <a:t>As a successful businessman, he may reach a point where he has little interest in opening new accounts, soliciting new accounts, or developing new lines. </a:t>
            </a:r>
          </a:p>
          <a:p>
            <a:r>
              <a:rPr lang="en-US" sz="2200"/>
              <a:t>These distributors lack growth motivation and are a source of frustration for manufacturers wishing to improve their competitive position. </a:t>
            </a:r>
          </a:p>
          <a:p>
            <a:r>
              <a:rPr lang="en-US" sz="2200"/>
              <a:t>A related issue is the problem of management succession. </a:t>
            </a:r>
          </a:p>
          <a:p>
            <a:r>
              <a:rPr lang="en-US" sz="2200"/>
              <a:t>Suppliers attempt to cope with this problem by working with the distributor to ensure smooth transition and by incorporating contract provisions for terminating relationships if there is a change in ownership.</a:t>
            </a:r>
          </a:p>
          <a:p>
            <a:endParaRPr lang="en-US" sz="2200"/>
          </a:p>
        </p:txBody>
      </p:sp>
    </p:spTree>
    <p:extLst>
      <p:ext uri="{BB962C8B-B14F-4D97-AF65-F5344CB8AC3E}">
        <p14:creationId xmlns:p14="http://schemas.microsoft.com/office/powerpoint/2010/main" val="3340670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8A9D99-3DD1-9AE6-2286-6B4F264154BC}"/>
              </a:ext>
            </a:extLst>
          </p:cNvPr>
          <p:cNvSpPr>
            <a:spLocks noGrp="1"/>
          </p:cNvSpPr>
          <p:nvPr>
            <p:ph type="title"/>
          </p:nvPr>
        </p:nvSpPr>
        <p:spPr>
          <a:xfrm>
            <a:off x="686834" y="1153572"/>
            <a:ext cx="3200400" cy="4461163"/>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D13CC64-454E-439B-5B85-3E92D540596A}"/>
              </a:ext>
            </a:extLst>
          </p:cNvPr>
          <p:cNvSpPr>
            <a:spLocks noGrp="1"/>
          </p:cNvSpPr>
          <p:nvPr>
            <p:ph idx="1"/>
          </p:nvPr>
        </p:nvSpPr>
        <p:spPr>
          <a:xfrm>
            <a:off x="4447308" y="591344"/>
            <a:ext cx="6906491" cy="5585619"/>
          </a:xfrm>
        </p:spPr>
        <p:txBody>
          <a:bodyPr anchor="ctr">
            <a:normAutofit/>
          </a:bodyPr>
          <a:lstStyle/>
          <a:p>
            <a:r>
              <a:rPr lang="en-US" sz="2000" b="1"/>
              <a:t>3. Inventory levels</a:t>
            </a:r>
          </a:p>
          <a:p>
            <a:r>
              <a:rPr lang="en-US" sz="2000"/>
              <a:t>Manufacturers usually employ a great deal of persuasion to get distributors to increase inventory level. </a:t>
            </a:r>
          </a:p>
          <a:p>
            <a:r>
              <a:rPr lang="en-US" sz="2000"/>
              <a:t>An increase often seen by manufacturers as essential to effective customer service. </a:t>
            </a:r>
          </a:p>
          <a:p>
            <a:r>
              <a:rPr lang="en-US" sz="2000"/>
              <a:t>One method of persuasion is to increase the distributors’ profit margins.</a:t>
            </a:r>
          </a:p>
          <a:p>
            <a:r>
              <a:rPr lang="en-US" sz="2000"/>
              <a:t> The manufacturers can also finance the distributor’s inventory expansion by delayed billing or even giving cash loans. </a:t>
            </a:r>
          </a:p>
          <a:p>
            <a:r>
              <a:rPr lang="en-US" sz="2000"/>
              <a:t>The manufacturer sales representative can show how larger inventories can improve the distributors’ profitability. </a:t>
            </a:r>
          </a:p>
          <a:p>
            <a:r>
              <a:rPr lang="en-US" sz="2000"/>
              <a:t>However, industrial marketers may find the process of developing these analyses lengthy because of the distributor’s reluctance to share cost data or general lack of data.</a:t>
            </a:r>
          </a:p>
          <a:p>
            <a:endParaRPr lang="en-US" sz="2000"/>
          </a:p>
        </p:txBody>
      </p:sp>
    </p:spTree>
    <p:extLst>
      <p:ext uri="{BB962C8B-B14F-4D97-AF65-F5344CB8AC3E}">
        <p14:creationId xmlns:p14="http://schemas.microsoft.com/office/powerpoint/2010/main" val="2417520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2435E2-B0A5-D4BD-5C4C-E74E77F1A824}"/>
              </a:ext>
            </a:extLst>
          </p:cNvPr>
          <p:cNvSpPr>
            <a:spLocks noGrp="1"/>
          </p:cNvSpPr>
          <p:nvPr>
            <p:ph type="title"/>
          </p:nvPr>
        </p:nvSpPr>
        <p:spPr>
          <a:xfrm>
            <a:off x="686834" y="1153572"/>
            <a:ext cx="3200400" cy="4461163"/>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47B405F-63C2-D802-AE0E-27413101198D}"/>
              </a:ext>
            </a:extLst>
          </p:cNvPr>
          <p:cNvSpPr>
            <a:spLocks noGrp="1"/>
          </p:cNvSpPr>
          <p:nvPr>
            <p:ph idx="1"/>
          </p:nvPr>
        </p:nvSpPr>
        <p:spPr>
          <a:xfrm>
            <a:off x="4447308" y="591344"/>
            <a:ext cx="6906491" cy="5585619"/>
          </a:xfrm>
        </p:spPr>
        <p:txBody>
          <a:bodyPr anchor="ctr">
            <a:normAutofit/>
          </a:bodyPr>
          <a:lstStyle/>
          <a:p>
            <a:r>
              <a:rPr lang="en-US" sz="2200" b="1"/>
              <a:t>4. Second product lines</a:t>
            </a:r>
          </a:p>
          <a:p>
            <a:r>
              <a:rPr lang="en-US" sz="2200"/>
              <a:t>Manufacturers prefer their distributor not to carry competing product lines. </a:t>
            </a:r>
          </a:p>
          <a:p>
            <a:r>
              <a:rPr lang="en-US" sz="2200"/>
              <a:t>On the other hand, the distributor often wants a second line to have a broader price range or a wider variety of product types. </a:t>
            </a:r>
          </a:p>
          <a:p>
            <a:r>
              <a:rPr lang="en-US" sz="2200"/>
              <a:t>One incentive used to encourage the distributor to concentrate on purchases in a single line is quantity discount on purchases. </a:t>
            </a:r>
          </a:p>
          <a:p>
            <a:r>
              <a:rPr lang="en-US" sz="2200"/>
              <a:t>The presence of the second line is especially annoying to those firms that make major commitment to and major investments in their distributors such as training programmes, market development expenses etc. </a:t>
            </a:r>
          </a:p>
          <a:p>
            <a:r>
              <a:rPr lang="en-US" sz="2200"/>
              <a:t>Second lines frustrate the achievement of these objectives.</a:t>
            </a:r>
          </a:p>
          <a:p>
            <a:endParaRPr lang="en-US" sz="2200"/>
          </a:p>
        </p:txBody>
      </p:sp>
    </p:spTree>
    <p:extLst>
      <p:ext uri="{BB962C8B-B14F-4D97-AF65-F5344CB8AC3E}">
        <p14:creationId xmlns:p14="http://schemas.microsoft.com/office/powerpoint/2010/main" val="3401708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4DEC95-CE0C-CAB3-BCC8-379921277B7E}"/>
              </a:ext>
            </a:extLst>
          </p:cNvPr>
          <p:cNvSpPr>
            <a:spLocks noGrp="1"/>
          </p:cNvSpPr>
          <p:nvPr>
            <p:ph type="title"/>
          </p:nvPr>
        </p:nvSpPr>
        <p:spPr>
          <a:xfrm>
            <a:off x="686834" y="1153572"/>
            <a:ext cx="3200400" cy="4461163"/>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3D891DC-9FA4-F5A5-BC5F-BAC7019246B3}"/>
              </a:ext>
            </a:extLst>
          </p:cNvPr>
          <p:cNvSpPr>
            <a:spLocks noGrp="1"/>
          </p:cNvSpPr>
          <p:nvPr>
            <p:ph idx="1"/>
          </p:nvPr>
        </p:nvSpPr>
        <p:spPr>
          <a:xfrm>
            <a:off x="4447308" y="591344"/>
            <a:ext cx="6906491" cy="5585619"/>
          </a:xfrm>
        </p:spPr>
        <p:txBody>
          <a:bodyPr anchor="ctr">
            <a:normAutofit/>
          </a:bodyPr>
          <a:lstStyle/>
          <a:p>
            <a:r>
              <a:rPr lang="en-US" sz="2400" b="1"/>
              <a:t>5. Adding distributors and overlapping territories</a:t>
            </a:r>
          </a:p>
          <a:p>
            <a:r>
              <a:rPr lang="en-US" sz="2400"/>
              <a:t>As markets and distributors change, existing distributor coverage patterns may prove inadequate. </a:t>
            </a:r>
          </a:p>
          <a:p>
            <a:r>
              <a:rPr lang="en-US" sz="2400"/>
              <a:t>When it is determined that the existing distributor is not capable of covering its assigned territory a new distributor may be added. </a:t>
            </a:r>
          </a:p>
          <a:p>
            <a:r>
              <a:rPr lang="en-US" sz="2400"/>
              <a:t>This will lead to overlapping of territories. </a:t>
            </a:r>
          </a:p>
          <a:p>
            <a:r>
              <a:rPr lang="en-US" sz="2400"/>
              <a:t>Considerable controversy can arise from such arrangements and most distributors will seek to avoid them. When such arrangements are made the manufacturer runs the risk of losing the older distributor, a risk he often deliberately takes.</a:t>
            </a:r>
          </a:p>
          <a:p>
            <a:endParaRPr lang="en-US" sz="2400"/>
          </a:p>
        </p:txBody>
      </p:sp>
    </p:spTree>
    <p:extLst>
      <p:ext uri="{BB962C8B-B14F-4D97-AF65-F5344CB8AC3E}">
        <p14:creationId xmlns:p14="http://schemas.microsoft.com/office/powerpoint/2010/main" val="2124214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D41F9E-CC33-4EF7-F9AA-8302900B6A64}"/>
              </a:ext>
            </a:extLst>
          </p:cNvPr>
          <p:cNvSpPr>
            <a:spLocks noGrp="1"/>
          </p:cNvSpPr>
          <p:nvPr>
            <p:ph type="title"/>
          </p:nvPr>
        </p:nvSpPr>
        <p:spPr>
          <a:xfrm>
            <a:off x="686834" y="591344"/>
            <a:ext cx="3200400" cy="5585619"/>
          </a:xfrm>
        </p:spPr>
        <p:txBody>
          <a:bodyPr>
            <a:normAutofit/>
          </a:bodyPr>
          <a:lstStyle/>
          <a:p>
            <a:r>
              <a:rPr lang="en-US" sz="4100">
                <a:solidFill>
                  <a:srgbClr val="FFFFFF"/>
                </a:solidFill>
              </a:rPr>
              <a:t>Typical problem areas in the manufacturer-intermediary relationships cont.</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953F3B0-0937-8DF7-7E24-823C1E50279C}"/>
              </a:ext>
            </a:extLst>
          </p:cNvPr>
          <p:cNvSpPr>
            <a:spLocks noGrp="1"/>
          </p:cNvSpPr>
          <p:nvPr>
            <p:ph idx="1"/>
          </p:nvPr>
        </p:nvSpPr>
        <p:spPr>
          <a:xfrm>
            <a:off x="4447308" y="591344"/>
            <a:ext cx="6906491" cy="5585619"/>
          </a:xfrm>
        </p:spPr>
        <p:txBody>
          <a:bodyPr anchor="ctr">
            <a:normAutofit/>
          </a:bodyPr>
          <a:lstStyle/>
          <a:p>
            <a:r>
              <a:rPr lang="en-US" sz="2400" b="1"/>
              <a:t>6. Service and technical assistance</a:t>
            </a:r>
          </a:p>
          <a:p>
            <a:r>
              <a:rPr lang="en-US" sz="2400"/>
              <a:t>These are big factors in the business market and out of necessity must be extended by channel members. </a:t>
            </a:r>
          </a:p>
          <a:p>
            <a:r>
              <a:rPr lang="en-US" sz="2400"/>
              <a:t>The marketing manager may be forced to use a direct channel strategy because he cannot find intermediaries who want to provide the service and technical assistance or because of difficulty in finding an intermediary capable of providing such a service.</a:t>
            </a:r>
          </a:p>
          <a:p>
            <a:r>
              <a:rPr lang="en-US" sz="2400"/>
              <a:t> If a product line requires significant service and technical assistance, then marketing management must ensure that the desired service is available and is equal to or better than the service offered by other manufacturers and intermediaries competing for the same market.</a:t>
            </a:r>
          </a:p>
          <a:p>
            <a:endParaRPr lang="en-US" sz="2400"/>
          </a:p>
        </p:txBody>
      </p:sp>
    </p:spTree>
    <p:extLst>
      <p:ext uri="{BB962C8B-B14F-4D97-AF65-F5344CB8AC3E}">
        <p14:creationId xmlns:p14="http://schemas.microsoft.com/office/powerpoint/2010/main" val="2533775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F5F223-FD05-2E46-965F-3F3C1163486D}"/>
              </a:ext>
            </a:extLst>
          </p:cNvPr>
          <p:cNvSpPr>
            <a:spLocks noGrp="1"/>
          </p:cNvSpPr>
          <p:nvPr>
            <p:ph type="title"/>
          </p:nvPr>
        </p:nvSpPr>
        <p:spPr>
          <a:xfrm>
            <a:off x="686834" y="591344"/>
            <a:ext cx="3200400" cy="5585619"/>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729ED77-6340-25BA-E7F4-A62BE0940761}"/>
              </a:ext>
            </a:extLst>
          </p:cNvPr>
          <p:cNvSpPr>
            <a:spLocks noGrp="1"/>
          </p:cNvSpPr>
          <p:nvPr>
            <p:ph idx="1"/>
          </p:nvPr>
        </p:nvSpPr>
        <p:spPr>
          <a:xfrm>
            <a:off x="4447308" y="591344"/>
            <a:ext cx="6906491" cy="5585619"/>
          </a:xfrm>
        </p:spPr>
        <p:txBody>
          <a:bodyPr anchor="ctr">
            <a:normAutofit/>
          </a:bodyPr>
          <a:lstStyle/>
          <a:p>
            <a:r>
              <a:rPr lang="en-US" sz="2400" b="1"/>
              <a:t>7. Marketing information and feedback</a:t>
            </a:r>
          </a:p>
          <a:p>
            <a:r>
              <a:rPr lang="en-US" sz="2400"/>
              <a:t> The expectation or requirement by the manufacturer that marketing intermediaries provide marketing information and feedback could be a source of conflict. </a:t>
            </a:r>
          </a:p>
          <a:p>
            <a:r>
              <a:rPr lang="en-US" sz="2400"/>
              <a:t>Some marketing intermediaries, particularly those who are paid on commission may find it hard to spend some of their time in gathering marketing information and feedback rather than selling. </a:t>
            </a:r>
          </a:p>
          <a:p>
            <a:r>
              <a:rPr lang="en-US" sz="2400"/>
              <a:t>Insistence by the manufacturers for such information service is a source of conflict. </a:t>
            </a:r>
          </a:p>
          <a:p>
            <a:r>
              <a:rPr lang="en-US" sz="2400"/>
              <a:t>These potential problems must be discussed, settled and agreed upon prior to the execution of the basic channel decision.</a:t>
            </a:r>
          </a:p>
          <a:p>
            <a:endParaRPr lang="en-US" sz="2400"/>
          </a:p>
        </p:txBody>
      </p:sp>
    </p:spTree>
    <p:extLst>
      <p:ext uri="{BB962C8B-B14F-4D97-AF65-F5344CB8AC3E}">
        <p14:creationId xmlns:p14="http://schemas.microsoft.com/office/powerpoint/2010/main" val="901757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F4817E-F868-6020-5F10-EE9E2D8B3893}"/>
              </a:ext>
            </a:extLst>
          </p:cNvPr>
          <p:cNvSpPr>
            <a:spLocks noGrp="1"/>
          </p:cNvSpPr>
          <p:nvPr>
            <p:ph type="title"/>
          </p:nvPr>
        </p:nvSpPr>
        <p:spPr>
          <a:xfrm>
            <a:off x="686834" y="591344"/>
            <a:ext cx="3200400" cy="5585619"/>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1A9FCDD-9DD6-F13C-01CC-12DEA66B708F}"/>
              </a:ext>
            </a:extLst>
          </p:cNvPr>
          <p:cNvSpPr>
            <a:spLocks noGrp="1"/>
          </p:cNvSpPr>
          <p:nvPr>
            <p:ph idx="1"/>
          </p:nvPr>
        </p:nvSpPr>
        <p:spPr>
          <a:xfrm>
            <a:off x="4447308" y="591344"/>
            <a:ext cx="6906491" cy="5585619"/>
          </a:xfrm>
        </p:spPr>
        <p:txBody>
          <a:bodyPr anchor="ctr">
            <a:normAutofit/>
          </a:bodyPr>
          <a:lstStyle/>
          <a:p>
            <a:r>
              <a:rPr lang="en-US" sz="2000" b="1"/>
              <a:t>8. Training and support services</a:t>
            </a:r>
          </a:p>
          <a:p>
            <a:r>
              <a:rPr lang="en-US" sz="2000"/>
              <a:t>Most intermediaries expect a lot of assistance from manufacturers.</a:t>
            </a:r>
          </a:p>
          <a:p>
            <a:r>
              <a:rPr lang="en-US" sz="2000"/>
              <a:t> Some of this assistance includes merchandizing assistance, advertising and other promotional assistance, sales training etc. </a:t>
            </a:r>
          </a:p>
          <a:p>
            <a:r>
              <a:rPr lang="en-US" sz="2000"/>
              <a:t>sales training is especially important because the sales personnel working for the intermediary tend to favor manufacturers product lines for which they are most knowledgeable and in which they are most comfortable. </a:t>
            </a:r>
          </a:p>
          <a:p>
            <a:r>
              <a:rPr lang="en-US" sz="2000"/>
              <a:t>The kind of training and support services that B2B marketing management should adopt is an area of possible conflict between the manufacturer and the intermediary. </a:t>
            </a:r>
          </a:p>
          <a:p>
            <a:r>
              <a:rPr lang="en-US" sz="2000"/>
              <a:t>These areas can and often lead to channel conflict if they are not effectively addressed early in the channel selection process.</a:t>
            </a:r>
          </a:p>
          <a:p>
            <a:endParaRPr lang="en-US" sz="2000"/>
          </a:p>
        </p:txBody>
      </p:sp>
    </p:spTree>
    <p:extLst>
      <p:ext uri="{BB962C8B-B14F-4D97-AF65-F5344CB8AC3E}">
        <p14:creationId xmlns:p14="http://schemas.microsoft.com/office/powerpoint/2010/main" val="28453382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556EA9-A20F-3924-1863-73F04EBF7C28}"/>
              </a:ext>
            </a:extLst>
          </p:cNvPr>
          <p:cNvSpPr>
            <a:spLocks noGrp="1"/>
          </p:cNvSpPr>
          <p:nvPr>
            <p:ph type="title"/>
          </p:nvPr>
        </p:nvSpPr>
        <p:spPr>
          <a:xfrm>
            <a:off x="686834" y="591344"/>
            <a:ext cx="3200400" cy="5585619"/>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46944CF-A339-6A83-D9DB-235DFF4809EF}"/>
              </a:ext>
            </a:extLst>
          </p:cNvPr>
          <p:cNvSpPr>
            <a:spLocks noGrp="1"/>
          </p:cNvSpPr>
          <p:nvPr>
            <p:ph idx="1"/>
          </p:nvPr>
        </p:nvSpPr>
        <p:spPr>
          <a:xfrm>
            <a:off x="4447308" y="591344"/>
            <a:ext cx="6906491" cy="5585619"/>
          </a:xfrm>
        </p:spPr>
        <p:txBody>
          <a:bodyPr anchor="ctr">
            <a:normAutofit/>
          </a:bodyPr>
          <a:lstStyle/>
          <a:p>
            <a:r>
              <a:rPr lang="en-US" sz="2400" b="1"/>
              <a:t>9. Channel conflicts</a:t>
            </a:r>
          </a:p>
          <a:p>
            <a:r>
              <a:rPr lang="en-US" sz="2400"/>
              <a:t>Conflict exists when a member of the marketing channel perceives another member’s actions to be impeding the attainment of his or her goals. </a:t>
            </a:r>
          </a:p>
          <a:p>
            <a:r>
              <a:rPr lang="en-US" sz="2400"/>
              <a:t>Conflict may arise out of role incongruities (inconsistency, inappropriate), resource scarcities, expectational differences, goal incompatibilities and communication difficulties </a:t>
            </a:r>
            <a:r>
              <a:rPr lang="en-US" sz="2400" err="1"/>
              <a:t>etc</a:t>
            </a:r>
            <a:endParaRPr lang="en-US" sz="2400"/>
          </a:p>
          <a:p>
            <a:r>
              <a:rPr lang="en-US" sz="2400"/>
              <a:t>The business marketer can resolve these conflicts through channel wide committees, joint goals setting by the committee, having a distribution executive position, arbitration , special organizations for gathering information, participative leadership styles </a:t>
            </a:r>
            <a:r>
              <a:rPr lang="en-US" sz="2400" err="1"/>
              <a:t>etc</a:t>
            </a:r>
            <a:endParaRPr lang="en-US" sz="2400"/>
          </a:p>
          <a:p>
            <a:endParaRPr lang="en-US" sz="2400"/>
          </a:p>
        </p:txBody>
      </p:sp>
    </p:spTree>
    <p:extLst>
      <p:ext uri="{BB962C8B-B14F-4D97-AF65-F5344CB8AC3E}">
        <p14:creationId xmlns:p14="http://schemas.microsoft.com/office/powerpoint/2010/main" val="2723858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252C1E-8F7B-7371-C170-1F2A988A9BF2}"/>
              </a:ext>
            </a:extLst>
          </p:cNvPr>
          <p:cNvSpPr>
            <a:spLocks noGrp="1"/>
          </p:cNvSpPr>
          <p:nvPr>
            <p:ph type="title"/>
          </p:nvPr>
        </p:nvSpPr>
        <p:spPr>
          <a:xfrm>
            <a:off x="686834" y="591344"/>
            <a:ext cx="3200400" cy="5585619"/>
          </a:xfrm>
        </p:spPr>
        <p:txBody>
          <a:bodyPr>
            <a:normAutofit/>
          </a:bodyPr>
          <a:lstStyle/>
          <a:p>
            <a:r>
              <a:rPr lang="en-US" sz="4100">
                <a:solidFill>
                  <a:srgbClr val="FFFFFF"/>
                </a:solidFill>
              </a:rPr>
              <a:t>Typical problem areas in the manufacturer-intermediary relationships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03DD305-0E36-D35B-D914-A75EEADE8C0B}"/>
              </a:ext>
            </a:extLst>
          </p:cNvPr>
          <p:cNvSpPr>
            <a:spLocks noGrp="1"/>
          </p:cNvSpPr>
          <p:nvPr>
            <p:ph idx="1"/>
          </p:nvPr>
        </p:nvSpPr>
        <p:spPr>
          <a:xfrm>
            <a:off x="4447308" y="591344"/>
            <a:ext cx="6906491" cy="5585619"/>
          </a:xfrm>
        </p:spPr>
        <p:txBody>
          <a:bodyPr anchor="ctr">
            <a:normAutofit/>
          </a:bodyPr>
          <a:lstStyle/>
          <a:p>
            <a:r>
              <a:rPr lang="en-US" b="1" dirty="0"/>
              <a:t>10.	The effect of the Internet. </a:t>
            </a:r>
          </a:p>
          <a:p>
            <a:r>
              <a:rPr lang="en-US" dirty="0"/>
              <a:t>The Internet has had a great effect on distribution strategies applied by business marketer. </a:t>
            </a:r>
          </a:p>
          <a:p>
            <a:r>
              <a:rPr lang="en-US" dirty="0"/>
              <a:t>On one side firms have been able to develop electronic distribution channels that have impacted them very positively. </a:t>
            </a:r>
          </a:p>
          <a:p>
            <a:r>
              <a:rPr lang="en-US" dirty="0"/>
              <a:t>However, in certain cases conflicts have risen as firms use the internet to bypass intermediaries and sell directly to final consumer. </a:t>
            </a:r>
          </a:p>
          <a:p>
            <a:endParaRPr lang="en-US" dirty="0"/>
          </a:p>
        </p:txBody>
      </p:sp>
    </p:spTree>
    <p:extLst>
      <p:ext uri="{BB962C8B-B14F-4D97-AF65-F5344CB8AC3E}">
        <p14:creationId xmlns:p14="http://schemas.microsoft.com/office/powerpoint/2010/main" val="3693815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3F7E6B-84B3-ECE9-59AC-80E8D2DD3A28}"/>
              </a:ext>
            </a:extLst>
          </p:cNvPr>
          <p:cNvSpPr>
            <a:spLocks noGrp="1"/>
          </p:cNvSpPr>
          <p:nvPr>
            <p:ph type="title"/>
          </p:nvPr>
        </p:nvSpPr>
        <p:spPr>
          <a:xfrm>
            <a:off x="1171074" y="1396686"/>
            <a:ext cx="3240506" cy="4064628"/>
          </a:xfrm>
        </p:spPr>
        <p:txBody>
          <a:bodyPr>
            <a:normAutofit/>
          </a:bodyPr>
          <a:lstStyle/>
          <a:p>
            <a:r>
              <a:rPr lang="en-US">
                <a:solidFill>
                  <a:srgbClr val="FFFFFF"/>
                </a:solidFill>
              </a:rPr>
              <a:t>References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17B1027-CB22-CBC6-C5E5-038938EDC566}"/>
              </a:ext>
            </a:extLst>
          </p:cNvPr>
          <p:cNvSpPr>
            <a:spLocks noGrp="1"/>
          </p:cNvSpPr>
          <p:nvPr>
            <p:ph idx="1"/>
          </p:nvPr>
        </p:nvSpPr>
        <p:spPr>
          <a:xfrm>
            <a:off x="5370153" y="1526033"/>
            <a:ext cx="5536397" cy="3935281"/>
          </a:xfrm>
        </p:spPr>
        <p:txBody>
          <a:bodyPr>
            <a:normAutofit/>
          </a:bodyPr>
          <a:lstStyle/>
          <a:p>
            <a:r>
              <a:rPr lang="en-US" sz="1300" err="1"/>
              <a:t>Ali.S,S</a:t>
            </a:r>
            <a:r>
              <a:rPr lang="en-US" sz="1300"/>
              <a:t> (2021) Business -to -business marketing . Syrian Virtual University Publication</a:t>
            </a:r>
          </a:p>
          <a:p>
            <a:r>
              <a:rPr lang="en-US" sz="1300"/>
              <a:t>Arnold, David (2000). “Seven Rules of International Distribution.” Harvard Business Review, Vol. 28, No. 7, Nov–Dec, 131–7.</a:t>
            </a:r>
          </a:p>
          <a:p>
            <a:r>
              <a:rPr lang="en-US" sz="1300"/>
              <a:t>Bert Rosenbloom (2012), Marketing Channel: A Management View. South-Western. ` 9th Edition.</a:t>
            </a:r>
          </a:p>
          <a:p>
            <a:r>
              <a:rPr lang="en-US" sz="1300"/>
              <a:t>Blythe J &amp; Zimmerman A (2013) Business to Business Marketing Management A global perspective Second Edition, Routledge</a:t>
            </a:r>
          </a:p>
          <a:p>
            <a:r>
              <a:rPr lang="en-US" sz="1300" err="1"/>
              <a:t>Czinkota</a:t>
            </a:r>
            <a:r>
              <a:rPr lang="en-US" sz="1300"/>
              <a:t>, Michael R. and </a:t>
            </a:r>
            <a:r>
              <a:rPr lang="en-US" sz="1300" err="1"/>
              <a:t>Ronkainen</a:t>
            </a:r>
            <a:r>
              <a:rPr lang="en-US" sz="1300"/>
              <a:t>, </a:t>
            </a:r>
            <a:r>
              <a:rPr lang="en-US" sz="1300" err="1"/>
              <a:t>Ilkka</a:t>
            </a:r>
            <a:r>
              <a:rPr lang="en-US" sz="1300"/>
              <a:t> A. (2010). International Marketing (9th Ed.). Mason, Ohio: South-Western Cengage</a:t>
            </a:r>
          </a:p>
          <a:p>
            <a:r>
              <a:rPr lang="en-US" sz="1300"/>
              <a:t>Fill, C., &amp; McKee, S. (2011). Business marketing face to face. Goodfellow Publishers, Limited.</a:t>
            </a:r>
          </a:p>
          <a:p>
            <a:r>
              <a:rPr lang="en-US" sz="1300"/>
              <a:t>Perry, D. (1989). “How You’ll Manage your 1990’s Distribution Portfolio.” Business Marketing, Vol. 54, No. 46, June.</a:t>
            </a:r>
          </a:p>
          <a:p>
            <a:r>
              <a:rPr lang="en-US" sz="1300"/>
              <a:t>Robert </a:t>
            </a:r>
            <a:r>
              <a:rPr lang="en-US" sz="1300" err="1"/>
              <a:t>Palmatier</a:t>
            </a:r>
            <a:r>
              <a:rPr lang="en-US" sz="1300"/>
              <a:t>, Louis Stern, Adel El-Ansary, and Erin Anderson (2013). Marketing Channel Strategy. International Edition. Routledge. 8th Edition</a:t>
            </a:r>
          </a:p>
        </p:txBody>
      </p:sp>
    </p:spTree>
    <p:extLst>
      <p:ext uri="{BB962C8B-B14F-4D97-AF65-F5344CB8AC3E}">
        <p14:creationId xmlns:p14="http://schemas.microsoft.com/office/powerpoint/2010/main" val="28829328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6CB48C1-DD0E-77D0-D3D4-9099A9DD01AF}"/>
              </a:ext>
            </a:extLst>
          </p:cNvPr>
          <p:cNvSpPr>
            <a:spLocks noGrp="1"/>
          </p:cNvSpPr>
          <p:nvPr>
            <p:ph type="title"/>
          </p:nvPr>
        </p:nvSpPr>
        <p:spPr>
          <a:xfrm>
            <a:off x="621792" y="1161288"/>
            <a:ext cx="3602736" cy="4526280"/>
          </a:xfrm>
        </p:spPr>
        <p:txBody>
          <a:bodyPr>
            <a:normAutofit/>
          </a:bodyPr>
          <a:lstStyle/>
          <a:p>
            <a:r>
              <a:rPr lang="en-US" sz="4000"/>
              <a:t>End </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85FC0765-F5A2-2F9C-6DC9-0D3489D2AAEA}"/>
              </a:ext>
            </a:extLst>
          </p:cNvPr>
          <p:cNvGraphicFramePr>
            <a:graphicFrameLocks noGrp="1"/>
          </p:cNvGraphicFramePr>
          <p:nvPr>
            <p:ph idx="1"/>
            <p:extLst>
              <p:ext uri="{D42A27DB-BD31-4B8C-83A1-F6EECF244321}">
                <p14:modId xmlns:p14="http://schemas.microsoft.com/office/powerpoint/2010/main" val="726540604"/>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262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3648</Words>
  <Application>Microsoft Office PowerPoint</Application>
  <PresentationFormat>Widescreen</PresentationFormat>
  <Paragraphs>220</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Calibri Light</vt:lpstr>
      <vt:lpstr>Office Theme</vt:lpstr>
      <vt:lpstr>BUSINESS-TO-BUSINESS MARKETING WEEK 9 DISTRIBUTION STRATEGIES IN BUSINESS MARKETS</vt:lpstr>
      <vt:lpstr>Introduction</vt:lpstr>
      <vt:lpstr>Intended Learning Outcomes.</vt:lpstr>
      <vt:lpstr>Definition of distribution/marketing channel </vt:lpstr>
      <vt:lpstr>Definition of distribution/marketing channel cont.</vt:lpstr>
      <vt:lpstr>Definition of distribution/marketing channel cont.</vt:lpstr>
      <vt:lpstr>Definition of distribution/marketing channel cont.</vt:lpstr>
      <vt:lpstr> Strategic issues in distribution systems in business markets. </vt:lpstr>
      <vt:lpstr>Utilities in the distribution system.</vt:lpstr>
      <vt:lpstr>Functions of distributors to customers </vt:lpstr>
      <vt:lpstr>Functions of distributors to customers cont.</vt:lpstr>
      <vt:lpstr>Distributors serve manufacturers in the following ways</vt:lpstr>
      <vt:lpstr>Distributors serve manufacturers in the following ways</vt:lpstr>
      <vt:lpstr>Why distributors prefer direct channel of distribution</vt:lpstr>
      <vt:lpstr>Why distributors prefer direct channel of distribution cont.</vt:lpstr>
      <vt:lpstr>Gaining competitive advantage through channel of distribution.</vt:lpstr>
      <vt:lpstr>Gaining competitive advantage through channel of distribution cont.</vt:lpstr>
      <vt:lpstr>Distribution channel strategy </vt:lpstr>
      <vt:lpstr>Distribution channel strategy cont.</vt:lpstr>
      <vt:lpstr>Distribution channel strategy cont.</vt:lpstr>
      <vt:lpstr>Factors that influence selection distribution channel in business markets.</vt:lpstr>
      <vt:lpstr>Factors that influence selection distribution channel in business markets cont.</vt:lpstr>
      <vt:lpstr>Factors that influence selection distribution channel in business markets cont.</vt:lpstr>
      <vt:lpstr>Factors that influence selection distribution channel in business markets cont.</vt:lpstr>
      <vt:lpstr>Selecting distributors in specific markets </vt:lpstr>
      <vt:lpstr>selecting and motivating B2B intermediaries.  </vt:lpstr>
      <vt:lpstr>Typical problem areas in the manufacturer-intermediary relationships</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Typical problem areas in the manufacturer-intermediary relationships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WEEK 9 DISTRIBUTION STRATEGIES IN BUSINESS MARKETS</dc:title>
  <dc:creator>Dr. John N. Kamau</dc:creator>
  <cp:lastModifiedBy>Dr. John N. Kamau</cp:lastModifiedBy>
  <cp:revision>3</cp:revision>
  <dcterms:created xsi:type="dcterms:W3CDTF">2023-05-11T03:31:03Z</dcterms:created>
  <dcterms:modified xsi:type="dcterms:W3CDTF">2023-05-16T04:57:14Z</dcterms:modified>
</cp:coreProperties>
</file>