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9" roundtripDataSignature="AMtx7mhwiIjLzhC3lro4flkb1OngS3YpE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A6B8669-7EB0-40AC-B34F-BD6FB7DB2021}">
  <a:tblStyle styleId="{5A6B8669-7EB0-40AC-B34F-BD6FB7DB2021}"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77E75A9C-3221-4F1F-8355-B9A4EA7ED517}"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customschemas.google.com/relationships/presentationmetadata" Target="metadata"/><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3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3"/>
          <p:cNvSpPr/>
          <p:nvPr>
            <p:ph idx="2" type="pic"/>
          </p:nvPr>
        </p:nvSpPr>
        <p:spPr>
          <a:xfrm>
            <a:off x="5183188" y="987425"/>
            <a:ext cx="6172200" cy="4873625"/>
          </a:xfrm>
          <a:prstGeom prst="rect">
            <a:avLst/>
          </a:prstGeom>
          <a:noFill/>
          <a:ln>
            <a:noFill/>
          </a:ln>
        </p:spPr>
      </p:sp>
      <p:sp>
        <p:nvSpPr>
          <p:cNvPr id="64" name="Google Shape;64;p4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5" name="Google Shape;85;p1"/>
          <p:cNvSpPr/>
          <p:nvPr/>
        </p:nvSpPr>
        <p:spPr>
          <a:xfrm rot="10800000">
            <a:off x="-2" y="-22693"/>
            <a:ext cx="12191999" cy="4374129"/>
          </a:xfrm>
          <a:prstGeom prst="rect">
            <a:avLst/>
          </a:prstGeom>
          <a:gradFill>
            <a:gsLst>
              <a:gs pos="0">
                <a:srgbClr val="2F5496"/>
              </a:gs>
              <a:gs pos="100000">
                <a:srgbClr val="000000"/>
              </a:gs>
            </a:gsLst>
            <a:lin ang="15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6" name="Google Shape;86;p1"/>
          <p:cNvSpPr/>
          <p:nvPr/>
        </p:nvSpPr>
        <p:spPr>
          <a:xfrm rot="5400000">
            <a:off x="3908719" y="-3931841"/>
            <a:ext cx="4374557" cy="12192000"/>
          </a:xfrm>
          <a:prstGeom prst="rect">
            <a:avLst/>
          </a:prstGeom>
          <a:gradFill>
            <a:gsLst>
              <a:gs pos="0">
                <a:srgbClr val="4472C4">
                  <a:alpha val="0"/>
                </a:srgbClr>
              </a:gs>
              <a:gs pos="40000">
                <a:srgbClr val="4472C4">
                  <a:alpha val="0"/>
                </a:srgbClr>
              </a:gs>
              <a:gs pos="100000">
                <a:srgbClr val="2F5496">
                  <a:alpha val="51764"/>
                </a:srgbClr>
              </a:gs>
            </a:gsLst>
            <a:lin ang="2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7" name="Google Shape;87;p1"/>
          <p:cNvSpPr/>
          <p:nvPr/>
        </p:nvSpPr>
        <p:spPr>
          <a:xfrm rot="5400000">
            <a:off x="4136696" y="-3703868"/>
            <a:ext cx="4374128" cy="11736479"/>
          </a:xfrm>
          <a:prstGeom prst="rect">
            <a:avLst/>
          </a:prstGeom>
          <a:gradFill>
            <a:gsLst>
              <a:gs pos="0">
                <a:srgbClr val="4472C4">
                  <a:alpha val="0"/>
                </a:srgbClr>
              </a:gs>
              <a:gs pos="17000">
                <a:srgbClr val="4472C4">
                  <a:alpha val="0"/>
                </a:srgbClr>
              </a:gs>
              <a:gs pos="100000">
                <a:srgbClr val="000000">
                  <a:alpha val="36862"/>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8" name="Google Shape;88;p1"/>
          <p:cNvSpPr/>
          <p:nvPr/>
        </p:nvSpPr>
        <p:spPr>
          <a:xfrm>
            <a:off x="-5" y="-22690"/>
            <a:ext cx="8542485" cy="4374126"/>
          </a:xfrm>
          <a:prstGeom prst="rect">
            <a:avLst/>
          </a:prstGeom>
          <a:gradFill>
            <a:gsLst>
              <a:gs pos="0">
                <a:srgbClr val="1F3864">
                  <a:alpha val="0"/>
                </a:srgbClr>
              </a:gs>
              <a:gs pos="100000">
                <a:srgbClr val="000000">
                  <a:alpha val="24705"/>
                </a:srgbClr>
              </a:gs>
            </a:gsLst>
            <a:lin ang="18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9" name="Google Shape;89;p1"/>
          <p:cNvSpPr/>
          <p:nvPr/>
        </p:nvSpPr>
        <p:spPr>
          <a:xfrm rot="-9091028">
            <a:off x="5945431" y="-1032053"/>
            <a:ext cx="4990147" cy="4439131"/>
          </a:xfrm>
          <a:custGeom>
            <a:rect b="b" l="l" r="r" t="t"/>
            <a:pathLst>
              <a:path extrusionOk="0" h="4439131" w="4990147">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rgbClr val="4472C4">
                  <a:alpha val="21960"/>
                </a:srgbClr>
              </a:gs>
              <a:gs pos="87000">
                <a:srgbClr val="8DA9DB">
                  <a:alpha val="1960"/>
                </a:srgbClr>
              </a:gs>
              <a:gs pos="100000">
                <a:srgbClr val="8DA9DB">
                  <a:alpha val="1960"/>
                </a:srgbClr>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0" name="Google Shape;90;p1"/>
          <p:cNvSpPr txBox="1"/>
          <p:nvPr>
            <p:ph type="ctrTitle"/>
          </p:nvPr>
        </p:nvSpPr>
        <p:spPr>
          <a:xfrm>
            <a:off x="1314824" y="735106"/>
            <a:ext cx="10053763" cy="292847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4800"/>
              <a:buFont typeface="Calibri"/>
              <a:buNone/>
            </a:pPr>
            <a:r>
              <a:rPr lang="en-US" sz="4800">
                <a:solidFill>
                  <a:srgbClr val="FFFFFF"/>
                </a:solidFill>
              </a:rPr>
              <a:t>Business to business marketing </a:t>
            </a:r>
            <a:br>
              <a:rPr lang="en-US" sz="4800">
                <a:solidFill>
                  <a:srgbClr val="FFFFFF"/>
                </a:solidFill>
              </a:rPr>
            </a:br>
            <a:r>
              <a:rPr lang="en-US" sz="4800">
                <a:solidFill>
                  <a:srgbClr val="FFFFFF"/>
                </a:solidFill>
              </a:rPr>
              <a:t>week 10 </a:t>
            </a:r>
            <a:br>
              <a:rPr lang="en-US" sz="4800">
                <a:solidFill>
                  <a:srgbClr val="FFFFFF"/>
                </a:solidFill>
              </a:rPr>
            </a:br>
            <a:r>
              <a:rPr lang="en-US" sz="4800">
                <a:solidFill>
                  <a:srgbClr val="FFFFFF"/>
                </a:solidFill>
              </a:rPr>
              <a:t>e-commerce strategies for business markets</a:t>
            </a:r>
            <a:endParaRPr/>
          </a:p>
        </p:txBody>
      </p:sp>
      <p:sp>
        <p:nvSpPr>
          <p:cNvPr id="91" name="Google Shape;91;p1"/>
          <p:cNvSpPr txBox="1"/>
          <p:nvPr>
            <p:ph idx="1" type="subTitle"/>
          </p:nvPr>
        </p:nvSpPr>
        <p:spPr>
          <a:xfrm>
            <a:off x="1350682" y="4870824"/>
            <a:ext cx="10005951" cy="145825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lang="en-US"/>
              <a:t>Dr. John Kamau</a:t>
            </a:r>
            <a:endParaRPr/>
          </a:p>
          <a:p>
            <a:pPr indent="0" lvl="0" marL="0" rtl="0" algn="l">
              <a:lnSpc>
                <a:spcPct val="90000"/>
              </a:lnSpc>
              <a:spcBef>
                <a:spcPts val="1000"/>
              </a:spcBef>
              <a:spcAft>
                <a:spcPts val="0"/>
              </a:spcAft>
              <a:buClr>
                <a:schemeClr val="dk1"/>
              </a:buClr>
              <a:buSzPts val="2400"/>
              <a:buNone/>
            </a:pPr>
            <a:r>
              <a:rPr lang="en-US"/>
              <a:t>Spring, 2023</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5" name="Shape 95"/>
        <p:cNvGrpSpPr/>
        <p:nvPr/>
      </p:nvGrpSpPr>
      <p:grpSpPr>
        <a:xfrm>
          <a:off x="0" y="0"/>
          <a:ext cx="0" cy="0"/>
          <a:chOff x="0" y="0"/>
          <a:chExt cx="0" cy="0"/>
        </a:xfrm>
      </p:grpSpPr>
      <p:sp>
        <p:nvSpPr>
          <p:cNvPr id="96" name="Google Shape;96;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7" name="Google Shape;97;p2"/>
          <p:cNvSpPr/>
          <p:nvPr/>
        </p:nvSpPr>
        <p:spPr>
          <a:xfrm flipH="1" rot="5400000">
            <a:off x="-638515" y="639280"/>
            <a:ext cx="6858000" cy="5579440"/>
          </a:xfrm>
          <a:prstGeom prst="rect">
            <a:avLst/>
          </a:prstGeom>
          <a:gradFill>
            <a:gsLst>
              <a:gs pos="0">
                <a:srgbClr val="000000"/>
              </a:gs>
              <a:gs pos="8000">
                <a:srgbClr val="000000"/>
              </a:gs>
              <a:gs pos="100000">
                <a:srgbClr val="2F5496"/>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8" name="Google Shape;98;p2"/>
          <p:cNvSpPr/>
          <p:nvPr/>
        </p:nvSpPr>
        <p:spPr>
          <a:xfrm flipH="1" rot="5400000">
            <a:off x="-393206" y="395206"/>
            <a:ext cx="6346209" cy="5576080"/>
          </a:xfrm>
          <a:prstGeom prst="rect">
            <a:avLst/>
          </a:prstGeom>
          <a:gradFill>
            <a:gsLst>
              <a:gs pos="0">
                <a:srgbClr val="000000">
                  <a:alpha val="0"/>
                </a:srgbClr>
              </a:gs>
              <a:gs pos="99000">
                <a:srgbClr val="4472C4">
                  <a:alpha val="0"/>
                </a:srgbClr>
              </a:gs>
              <a:gs pos="100000">
                <a:srgbClr val="4472C4">
                  <a:alpha val="0"/>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9" name="Google Shape;99;p2"/>
          <p:cNvSpPr/>
          <p:nvPr/>
        </p:nvSpPr>
        <p:spPr>
          <a:xfrm flipH="1" rot="5400000">
            <a:off x="1528907" y="2818967"/>
            <a:ext cx="2501979" cy="5576080"/>
          </a:xfrm>
          <a:prstGeom prst="rect">
            <a:avLst/>
          </a:prstGeom>
          <a:gradFill>
            <a:gsLst>
              <a:gs pos="0">
                <a:srgbClr val="4472C4">
                  <a:alpha val="28627"/>
                </a:srgbClr>
              </a:gs>
              <a:gs pos="2000">
                <a:srgbClr val="4472C4">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0" name="Google Shape;100;p2"/>
          <p:cNvSpPr/>
          <p:nvPr/>
        </p:nvSpPr>
        <p:spPr>
          <a:xfrm flipH="1" rot="5400000">
            <a:off x="-425002" y="852793"/>
            <a:ext cx="6858001" cy="5152412"/>
          </a:xfrm>
          <a:prstGeom prst="rect">
            <a:avLst/>
          </a:prstGeom>
          <a:gradFill>
            <a:gsLst>
              <a:gs pos="0">
                <a:srgbClr val="000000">
                  <a:alpha val="0"/>
                </a:srgbClr>
              </a:gs>
              <a:gs pos="99000">
                <a:srgbClr val="4472C4">
                  <a:alpha val="10980"/>
                </a:srgbClr>
              </a:gs>
              <a:gs pos="100000">
                <a:srgbClr val="4472C4">
                  <a:alpha val="10980"/>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1" name="Google Shape;101;p2"/>
          <p:cNvSpPr/>
          <p:nvPr/>
        </p:nvSpPr>
        <p:spPr>
          <a:xfrm rot="6097846">
            <a:off x="818753" y="1128497"/>
            <a:ext cx="4318303" cy="4318303"/>
          </a:xfrm>
          <a:prstGeom prst="ellipse">
            <a:avLst/>
          </a:prstGeom>
          <a:gradFill>
            <a:gsLst>
              <a:gs pos="0">
                <a:srgbClr val="4472C4">
                  <a:alpha val="0"/>
                </a:srgbClr>
              </a:gs>
              <a:gs pos="39000">
                <a:srgbClr val="4472C4">
                  <a:alpha val="0"/>
                </a:srgbClr>
              </a:gs>
              <a:gs pos="100000">
                <a:srgbClr val="8DA9DB">
                  <a:alpha val="14901"/>
                </a:srgbClr>
              </a:gs>
            </a:gsLst>
            <a:lin ang="17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2" name="Google Shape;102;p2"/>
          <p:cNvSpPr txBox="1"/>
          <p:nvPr>
            <p:ph type="title"/>
          </p:nvPr>
        </p:nvSpPr>
        <p:spPr>
          <a:xfrm>
            <a:off x="826396" y="586855"/>
            <a:ext cx="4230100"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Calibri"/>
              <a:buNone/>
            </a:pPr>
            <a:r>
              <a:rPr lang="en-US" sz="4000">
                <a:solidFill>
                  <a:srgbClr val="FFFFFF"/>
                </a:solidFill>
              </a:rPr>
              <a:t>Introduction </a:t>
            </a:r>
            <a:endParaRPr/>
          </a:p>
        </p:txBody>
      </p:sp>
      <p:sp>
        <p:nvSpPr>
          <p:cNvPr id="103" name="Google Shape;103;p2"/>
          <p:cNvSpPr txBox="1"/>
          <p:nvPr>
            <p:ph idx="1" type="body"/>
          </p:nvPr>
        </p:nvSpPr>
        <p:spPr>
          <a:xfrm>
            <a:off x="6503158" y="649480"/>
            <a:ext cx="4862447" cy="5546047"/>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Welcome to week 10 lecture! </a:t>
            </a:r>
            <a:endParaRPr/>
          </a:p>
          <a:p>
            <a:pPr indent="-228600" lvl="0" marL="228600" rtl="0" algn="l">
              <a:lnSpc>
                <a:spcPct val="90000"/>
              </a:lnSpc>
              <a:spcBef>
                <a:spcPts val="1000"/>
              </a:spcBef>
              <a:spcAft>
                <a:spcPts val="0"/>
              </a:spcAft>
              <a:buClr>
                <a:schemeClr val="dk1"/>
              </a:buClr>
              <a:buSzPts val="2000"/>
              <a:buChar char="•"/>
            </a:pPr>
            <a:r>
              <a:rPr lang="en-US" sz="2000"/>
              <a:t>It is my joy to have you in this class. </a:t>
            </a:r>
            <a:endParaRPr/>
          </a:p>
          <a:p>
            <a:pPr indent="-228600" lvl="0" marL="228600" rtl="0" algn="l">
              <a:lnSpc>
                <a:spcPct val="90000"/>
              </a:lnSpc>
              <a:spcBef>
                <a:spcPts val="1000"/>
              </a:spcBef>
              <a:spcAft>
                <a:spcPts val="0"/>
              </a:spcAft>
              <a:buClr>
                <a:schemeClr val="dk1"/>
              </a:buClr>
              <a:buSzPts val="2000"/>
              <a:buChar char="•"/>
            </a:pPr>
            <a:r>
              <a:rPr lang="en-US" sz="2000"/>
              <a:t>We have covered the theory of marketing in the context of business marketing by looking at how the four Ps of marketing are applied. </a:t>
            </a:r>
            <a:endParaRPr/>
          </a:p>
          <a:p>
            <a:pPr indent="-228600" lvl="0" marL="228600" rtl="0" algn="l">
              <a:lnSpc>
                <a:spcPct val="90000"/>
              </a:lnSpc>
              <a:spcBef>
                <a:spcPts val="1000"/>
              </a:spcBef>
              <a:spcAft>
                <a:spcPts val="0"/>
              </a:spcAft>
              <a:buClr>
                <a:schemeClr val="dk1"/>
              </a:buClr>
              <a:buSzPts val="2000"/>
              <a:buChar char="•"/>
            </a:pPr>
            <a:r>
              <a:rPr lang="en-US" sz="2000"/>
              <a:t>We have looked at the major difference between B2B marketing and B2C marketing. </a:t>
            </a:r>
            <a:endParaRPr/>
          </a:p>
          <a:p>
            <a:pPr indent="-228600" lvl="0" marL="228600" rtl="0" algn="l">
              <a:lnSpc>
                <a:spcPct val="90000"/>
              </a:lnSpc>
              <a:spcBef>
                <a:spcPts val="1000"/>
              </a:spcBef>
              <a:spcAft>
                <a:spcPts val="0"/>
              </a:spcAft>
              <a:buClr>
                <a:schemeClr val="dk1"/>
              </a:buClr>
              <a:buSzPts val="2000"/>
              <a:buChar char="•"/>
            </a:pPr>
            <a:r>
              <a:rPr lang="en-US" sz="2000"/>
              <a:t>It is expected that at an individual level, you can see these differences and appreciate their implications in strategy development. </a:t>
            </a:r>
            <a:endParaRPr/>
          </a:p>
          <a:p>
            <a:pPr indent="-228600" lvl="0" marL="228600" rtl="0" algn="l">
              <a:lnSpc>
                <a:spcPct val="90000"/>
              </a:lnSpc>
              <a:spcBef>
                <a:spcPts val="1000"/>
              </a:spcBef>
              <a:spcAft>
                <a:spcPts val="0"/>
              </a:spcAft>
              <a:buClr>
                <a:schemeClr val="dk1"/>
              </a:buClr>
              <a:buSzPts val="2000"/>
              <a:buChar char="•"/>
            </a:pPr>
            <a:r>
              <a:rPr lang="en-US" sz="2000"/>
              <a:t>In this lesson we want to shift our focus to application of information communication technology in business-to-business</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7" name="Shape 107"/>
        <p:cNvGrpSpPr/>
        <p:nvPr/>
      </p:nvGrpSpPr>
      <p:grpSpPr>
        <a:xfrm>
          <a:off x="0" y="0"/>
          <a:ext cx="0" cy="0"/>
          <a:chOff x="0" y="0"/>
          <a:chExt cx="0" cy="0"/>
        </a:xfrm>
      </p:grpSpPr>
      <p:sp>
        <p:nvSpPr>
          <p:cNvPr id="108" name="Google Shape;108;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9" name="Google Shape;109;p3"/>
          <p:cNvSpPr/>
          <p:nvPr/>
        </p:nvSpPr>
        <p:spPr>
          <a:xfrm flipH="1" rot="5400000">
            <a:off x="-638515" y="639280"/>
            <a:ext cx="6858000" cy="5579440"/>
          </a:xfrm>
          <a:prstGeom prst="rect">
            <a:avLst/>
          </a:prstGeom>
          <a:gradFill>
            <a:gsLst>
              <a:gs pos="0">
                <a:srgbClr val="000000"/>
              </a:gs>
              <a:gs pos="8000">
                <a:srgbClr val="000000"/>
              </a:gs>
              <a:gs pos="100000">
                <a:srgbClr val="2F5496"/>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0" name="Google Shape;110;p3"/>
          <p:cNvSpPr/>
          <p:nvPr/>
        </p:nvSpPr>
        <p:spPr>
          <a:xfrm flipH="1" rot="5400000">
            <a:off x="-393206" y="395206"/>
            <a:ext cx="6346209" cy="5576080"/>
          </a:xfrm>
          <a:prstGeom prst="rect">
            <a:avLst/>
          </a:prstGeom>
          <a:gradFill>
            <a:gsLst>
              <a:gs pos="0">
                <a:srgbClr val="000000">
                  <a:alpha val="0"/>
                </a:srgbClr>
              </a:gs>
              <a:gs pos="99000">
                <a:srgbClr val="4472C4">
                  <a:alpha val="0"/>
                </a:srgbClr>
              </a:gs>
              <a:gs pos="100000">
                <a:srgbClr val="4472C4">
                  <a:alpha val="0"/>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1" name="Google Shape;111;p3"/>
          <p:cNvSpPr/>
          <p:nvPr/>
        </p:nvSpPr>
        <p:spPr>
          <a:xfrm flipH="1" rot="5400000">
            <a:off x="1528907" y="2818967"/>
            <a:ext cx="2501979" cy="5576080"/>
          </a:xfrm>
          <a:prstGeom prst="rect">
            <a:avLst/>
          </a:prstGeom>
          <a:gradFill>
            <a:gsLst>
              <a:gs pos="0">
                <a:srgbClr val="4472C4">
                  <a:alpha val="28627"/>
                </a:srgbClr>
              </a:gs>
              <a:gs pos="2000">
                <a:srgbClr val="4472C4">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2" name="Google Shape;112;p3"/>
          <p:cNvSpPr/>
          <p:nvPr/>
        </p:nvSpPr>
        <p:spPr>
          <a:xfrm flipH="1" rot="5400000">
            <a:off x="-425002" y="852793"/>
            <a:ext cx="6858001" cy="5152412"/>
          </a:xfrm>
          <a:prstGeom prst="rect">
            <a:avLst/>
          </a:prstGeom>
          <a:gradFill>
            <a:gsLst>
              <a:gs pos="0">
                <a:srgbClr val="000000">
                  <a:alpha val="0"/>
                </a:srgbClr>
              </a:gs>
              <a:gs pos="99000">
                <a:srgbClr val="4472C4">
                  <a:alpha val="10980"/>
                </a:srgbClr>
              </a:gs>
              <a:gs pos="100000">
                <a:srgbClr val="4472C4">
                  <a:alpha val="10980"/>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3" name="Google Shape;113;p3"/>
          <p:cNvSpPr/>
          <p:nvPr/>
        </p:nvSpPr>
        <p:spPr>
          <a:xfrm rot="6097846">
            <a:off x="818753" y="1128497"/>
            <a:ext cx="4318303" cy="4318303"/>
          </a:xfrm>
          <a:prstGeom prst="ellipse">
            <a:avLst/>
          </a:prstGeom>
          <a:gradFill>
            <a:gsLst>
              <a:gs pos="0">
                <a:srgbClr val="4472C4">
                  <a:alpha val="0"/>
                </a:srgbClr>
              </a:gs>
              <a:gs pos="39000">
                <a:srgbClr val="4472C4">
                  <a:alpha val="0"/>
                </a:srgbClr>
              </a:gs>
              <a:gs pos="100000">
                <a:srgbClr val="8DA9DB">
                  <a:alpha val="14901"/>
                </a:srgbClr>
              </a:gs>
            </a:gsLst>
            <a:lin ang="17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14" name="Google Shape;114;p3"/>
          <p:cNvSpPr txBox="1"/>
          <p:nvPr>
            <p:ph type="title"/>
          </p:nvPr>
        </p:nvSpPr>
        <p:spPr>
          <a:xfrm>
            <a:off x="826396" y="586855"/>
            <a:ext cx="4230100"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Calibri"/>
              <a:buNone/>
            </a:pPr>
            <a:r>
              <a:rPr lang="en-US" sz="4000">
                <a:solidFill>
                  <a:srgbClr val="FFFFFF"/>
                </a:solidFill>
              </a:rPr>
              <a:t>Intended learning outcomes </a:t>
            </a:r>
            <a:endParaRPr/>
          </a:p>
        </p:txBody>
      </p:sp>
      <p:sp>
        <p:nvSpPr>
          <p:cNvPr id="115" name="Google Shape;115;p3"/>
          <p:cNvSpPr txBox="1"/>
          <p:nvPr>
            <p:ph idx="1" type="body"/>
          </p:nvPr>
        </p:nvSpPr>
        <p:spPr>
          <a:xfrm>
            <a:off x="6503158" y="649480"/>
            <a:ext cx="4862447" cy="554604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None/>
            </a:pPr>
            <a:r>
              <a:rPr lang="en-US" sz="2000"/>
              <a:t>At the end of this lecture, you will be able to</a:t>
            </a:r>
            <a:endParaRPr/>
          </a:p>
          <a:p>
            <a:pPr indent="-228600" lvl="0" marL="228600" rtl="0" algn="l">
              <a:lnSpc>
                <a:spcPct val="90000"/>
              </a:lnSpc>
              <a:spcBef>
                <a:spcPts val="1000"/>
              </a:spcBef>
              <a:spcAft>
                <a:spcPts val="0"/>
              </a:spcAft>
              <a:buClr>
                <a:schemeClr val="dk1"/>
              </a:buClr>
              <a:buSzPts val="2000"/>
              <a:buChar char="•"/>
            </a:pPr>
            <a:r>
              <a:rPr lang="en-US" sz="2000"/>
              <a:t>Describe e-commerce strategy. </a:t>
            </a:r>
            <a:endParaRPr/>
          </a:p>
          <a:p>
            <a:pPr indent="-228600" lvl="0" marL="228600" rtl="0" algn="l">
              <a:lnSpc>
                <a:spcPct val="90000"/>
              </a:lnSpc>
              <a:spcBef>
                <a:spcPts val="1000"/>
              </a:spcBef>
              <a:spcAft>
                <a:spcPts val="0"/>
              </a:spcAft>
              <a:buClr>
                <a:schemeClr val="dk1"/>
              </a:buClr>
              <a:buSzPts val="2000"/>
              <a:buChar char="•"/>
            </a:pPr>
            <a:r>
              <a:rPr lang="en-US" sz="2000"/>
              <a:t>Discuss the role of e-commerce in business marketing. </a:t>
            </a:r>
            <a:endParaRPr/>
          </a:p>
          <a:p>
            <a:pPr indent="-228600" lvl="0" marL="228600" rtl="0" algn="l">
              <a:lnSpc>
                <a:spcPct val="90000"/>
              </a:lnSpc>
              <a:spcBef>
                <a:spcPts val="1000"/>
              </a:spcBef>
              <a:spcAft>
                <a:spcPts val="0"/>
              </a:spcAft>
              <a:buClr>
                <a:schemeClr val="dk1"/>
              </a:buClr>
              <a:buSzPts val="2000"/>
              <a:buChar char="•"/>
            </a:pPr>
            <a:r>
              <a:rPr lang="en-US" sz="2000"/>
              <a:t>Discuss steps followed in developing an e-commerce strategy for business markets.</a:t>
            </a:r>
            <a:endParaRPr/>
          </a:p>
          <a:p>
            <a:pPr indent="-228600" lvl="0" marL="228600" rtl="0" algn="l">
              <a:lnSpc>
                <a:spcPct val="90000"/>
              </a:lnSpc>
              <a:spcBef>
                <a:spcPts val="1000"/>
              </a:spcBef>
              <a:spcAft>
                <a:spcPts val="0"/>
              </a:spcAft>
              <a:buClr>
                <a:schemeClr val="dk1"/>
              </a:buClr>
              <a:buSzPts val="2000"/>
              <a:buChar char="•"/>
            </a:pPr>
            <a:r>
              <a:rPr lang="en-US" sz="2000"/>
              <a:t>Examine strategic roles of e-commerce in business markets </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9" name="Shape 119"/>
        <p:cNvGrpSpPr/>
        <p:nvPr/>
      </p:nvGrpSpPr>
      <p:grpSpPr>
        <a:xfrm>
          <a:off x="0" y="0"/>
          <a:ext cx="0" cy="0"/>
          <a:chOff x="0" y="0"/>
          <a:chExt cx="0" cy="0"/>
        </a:xfrm>
      </p:grpSpPr>
      <p:sp>
        <p:nvSpPr>
          <p:cNvPr id="120" name="Google Shape;120;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1" name="Google Shape;121;p4"/>
          <p:cNvSpPr/>
          <p:nvPr/>
        </p:nvSpPr>
        <p:spPr>
          <a:xfrm flipH="1" rot="5400000">
            <a:off x="-638515" y="639280"/>
            <a:ext cx="6858000" cy="5579440"/>
          </a:xfrm>
          <a:prstGeom prst="rect">
            <a:avLst/>
          </a:prstGeom>
          <a:gradFill>
            <a:gsLst>
              <a:gs pos="0">
                <a:srgbClr val="000000"/>
              </a:gs>
              <a:gs pos="8000">
                <a:srgbClr val="000000"/>
              </a:gs>
              <a:gs pos="100000">
                <a:srgbClr val="2F5496"/>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2" name="Google Shape;122;p4"/>
          <p:cNvSpPr/>
          <p:nvPr/>
        </p:nvSpPr>
        <p:spPr>
          <a:xfrm flipH="1" rot="5400000">
            <a:off x="-393206" y="395206"/>
            <a:ext cx="6346209" cy="5576080"/>
          </a:xfrm>
          <a:prstGeom prst="rect">
            <a:avLst/>
          </a:prstGeom>
          <a:gradFill>
            <a:gsLst>
              <a:gs pos="0">
                <a:srgbClr val="000000">
                  <a:alpha val="0"/>
                </a:srgbClr>
              </a:gs>
              <a:gs pos="99000">
                <a:srgbClr val="4472C4">
                  <a:alpha val="0"/>
                </a:srgbClr>
              </a:gs>
              <a:gs pos="100000">
                <a:srgbClr val="4472C4">
                  <a:alpha val="0"/>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3" name="Google Shape;123;p4"/>
          <p:cNvSpPr/>
          <p:nvPr/>
        </p:nvSpPr>
        <p:spPr>
          <a:xfrm flipH="1" rot="5400000">
            <a:off x="1528907" y="2818967"/>
            <a:ext cx="2501979" cy="5576080"/>
          </a:xfrm>
          <a:prstGeom prst="rect">
            <a:avLst/>
          </a:prstGeom>
          <a:gradFill>
            <a:gsLst>
              <a:gs pos="0">
                <a:srgbClr val="4472C4">
                  <a:alpha val="28627"/>
                </a:srgbClr>
              </a:gs>
              <a:gs pos="2000">
                <a:srgbClr val="4472C4">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4" name="Google Shape;124;p4"/>
          <p:cNvSpPr/>
          <p:nvPr/>
        </p:nvSpPr>
        <p:spPr>
          <a:xfrm flipH="1" rot="5400000">
            <a:off x="-425002" y="852793"/>
            <a:ext cx="6858001" cy="5152412"/>
          </a:xfrm>
          <a:prstGeom prst="rect">
            <a:avLst/>
          </a:prstGeom>
          <a:gradFill>
            <a:gsLst>
              <a:gs pos="0">
                <a:srgbClr val="000000">
                  <a:alpha val="0"/>
                </a:srgbClr>
              </a:gs>
              <a:gs pos="99000">
                <a:srgbClr val="4472C4">
                  <a:alpha val="10980"/>
                </a:srgbClr>
              </a:gs>
              <a:gs pos="100000">
                <a:srgbClr val="4472C4">
                  <a:alpha val="10980"/>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5" name="Google Shape;125;p4"/>
          <p:cNvSpPr/>
          <p:nvPr/>
        </p:nvSpPr>
        <p:spPr>
          <a:xfrm rot="6097846">
            <a:off x="818753" y="1128497"/>
            <a:ext cx="4318303" cy="4318303"/>
          </a:xfrm>
          <a:prstGeom prst="ellipse">
            <a:avLst/>
          </a:prstGeom>
          <a:gradFill>
            <a:gsLst>
              <a:gs pos="0">
                <a:srgbClr val="4472C4">
                  <a:alpha val="0"/>
                </a:srgbClr>
              </a:gs>
              <a:gs pos="39000">
                <a:srgbClr val="4472C4">
                  <a:alpha val="0"/>
                </a:srgbClr>
              </a:gs>
              <a:gs pos="100000">
                <a:srgbClr val="8DA9DB">
                  <a:alpha val="14901"/>
                </a:srgbClr>
              </a:gs>
            </a:gsLst>
            <a:lin ang="17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6" name="Google Shape;126;p4"/>
          <p:cNvSpPr txBox="1"/>
          <p:nvPr>
            <p:ph type="title"/>
          </p:nvPr>
        </p:nvSpPr>
        <p:spPr>
          <a:xfrm>
            <a:off x="826396" y="586855"/>
            <a:ext cx="4230100"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Calibri"/>
              <a:buNone/>
            </a:pPr>
            <a:r>
              <a:rPr lang="en-US" sz="4000">
                <a:solidFill>
                  <a:srgbClr val="FFFFFF"/>
                </a:solidFill>
              </a:rPr>
              <a:t>Definition of e-commerce </a:t>
            </a:r>
            <a:endParaRPr/>
          </a:p>
        </p:txBody>
      </p:sp>
      <p:sp>
        <p:nvSpPr>
          <p:cNvPr id="127" name="Google Shape;127;p4"/>
          <p:cNvSpPr txBox="1"/>
          <p:nvPr>
            <p:ph idx="1" type="body"/>
          </p:nvPr>
        </p:nvSpPr>
        <p:spPr>
          <a:xfrm>
            <a:off x="6503158" y="649480"/>
            <a:ext cx="4862447" cy="5546047"/>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e- commerce is a complex concept that may be defined differently by different writers. </a:t>
            </a:r>
            <a:endParaRPr/>
          </a:p>
          <a:p>
            <a:pPr indent="-228600" lvl="0" marL="228600" rtl="0" algn="l">
              <a:lnSpc>
                <a:spcPct val="90000"/>
              </a:lnSpc>
              <a:spcBef>
                <a:spcPts val="1000"/>
              </a:spcBef>
              <a:spcAft>
                <a:spcPts val="0"/>
              </a:spcAft>
              <a:buClr>
                <a:schemeClr val="dk1"/>
              </a:buClr>
              <a:buSzPts val="2000"/>
              <a:buChar char="•"/>
            </a:pPr>
            <a:r>
              <a:rPr lang="en-US" sz="2000"/>
              <a:t>It is sometimes referred to as e-business. </a:t>
            </a:r>
            <a:endParaRPr/>
          </a:p>
          <a:p>
            <a:pPr indent="-228600" lvl="0" marL="228600" rtl="0" algn="l">
              <a:lnSpc>
                <a:spcPct val="90000"/>
              </a:lnSpc>
              <a:spcBef>
                <a:spcPts val="1000"/>
              </a:spcBef>
              <a:spcAft>
                <a:spcPts val="0"/>
              </a:spcAft>
              <a:buClr>
                <a:schemeClr val="dk1"/>
              </a:buClr>
              <a:buSzPts val="2000"/>
              <a:buChar char="•"/>
            </a:pPr>
            <a:r>
              <a:rPr lang="en-US" sz="2000"/>
              <a:t>E-commerce involves business communications and transmissions over networks and through computers, specifically the buying and selling of goods and services, and the transfer of funds through digital communications (David and Roberta, 2002). </a:t>
            </a:r>
            <a:endParaRPr/>
          </a:p>
          <a:p>
            <a:pPr indent="-228600" lvl="0" marL="228600" rtl="0" algn="l">
              <a:lnSpc>
                <a:spcPct val="90000"/>
              </a:lnSpc>
              <a:spcBef>
                <a:spcPts val="1000"/>
              </a:spcBef>
              <a:spcAft>
                <a:spcPts val="0"/>
              </a:spcAft>
              <a:buClr>
                <a:schemeClr val="dk1"/>
              </a:buClr>
              <a:buSzPts val="2000"/>
              <a:buChar char="•"/>
            </a:pPr>
            <a:r>
              <a:rPr lang="en-US" sz="2000"/>
              <a:t>Khan, (2016) describe electronic commerce, or e-commerce, as the buying and selling of goods and services on the Internet.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1" name="Shape 131"/>
        <p:cNvGrpSpPr/>
        <p:nvPr/>
      </p:nvGrpSpPr>
      <p:grpSpPr>
        <a:xfrm>
          <a:off x="0" y="0"/>
          <a:ext cx="0" cy="0"/>
          <a:chOff x="0" y="0"/>
          <a:chExt cx="0" cy="0"/>
        </a:xfrm>
      </p:grpSpPr>
      <p:sp>
        <p:nvSpPr>
          <p:cNvPr id="132" name="Google Shape;132;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3" name="Google Shape;133;p5"/>
          <p:cNvSpPr/>
          <p:nvPr/>
        </p:nvSpPr>
        <p:spPr>
          <a:xfrm flipH="1" rot="5400000">
            <a:off x="-638515" y="639280"/>
            <a:ext cx="6858000" cy="5579440"/>
          </a:xfrm>
          <a:prstGeom prst="rect">
            <a:avLst/>
          </a:prstGeom>
          <a:gradFill>
            <a:gsLst>
              <a:gs pos="0">
                <a:srgbClr val="000000"/>
              </a:gs>
              <a:gs pos="8000">
                <a:srgbClr val="000000"/>
              </a:gs>
              <a:gs pos="100000">
                <a:srgbClr val="2F5496"/>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4" name="Google Shape;134;p5"/>
          <p:cNvSpPr/>
          <p:nvPr/>
        </p:nvSpPr>
        <p:spPr>
          <a:xfrm flipH="1" rot="5400000">
            <a:off x="-393206" y="395206"/>
            <a:ext cx="6346209" cy="5576080"/>
          </a:xfrm>
          <a:prstGeom prst="rect">
            <a:avLst/>
          </a:prstGeom>
          <a:gradFill>
            <a:gsLst>
              <a:gs pos="0">
                <a:srgbClr val="000000">
                  <a:alpha val="0"/>
                </a:srgbClr>
              </a:gs>
              <a:gs pos="99000">
                <a:srgbClr val="4472C4">
                  <a:alpha val="0"/>
                </a:srgbClr>
              </a:gs>
              <a:gs pos="100000">
                <a:srgbClr val="4472C4">
                  <a:alpha val="0"/>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5" name="Google Shape;135;p5"/>
          <p:cNvSpPr/>
          <p:nvPr/>
        </p:nvSpPr>
        <p:spPr>
          <a:xfrm flipH="1" rot="5400000">
            <a:off x="1528907" y="2818967"/>
            <a:ext cx="2501979" cy="5576080"/>
          </a:xfrm>
          <a:prstGeom prst="rect">
            <a:avLst/>
          </a:prstGeom>
          <a:gradFill>
            <a:gsLst>
              <a:gs pos="0">
                <a:srgbClr val="4472C4">
                  <a:alpha val="28627"/>
                </a:srgbClr>
              </a:gs>
              <a:gs pos="2000">
                <a:srgbClr val="4472C4">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6" name="Google Shape;136;p5"/>
          <p:cNvSpPr/>
          <p:nvPr/>
        </p:nvSpPr>
        <p:spPr>
          <a:xfrm flipH="1" rot="5400000">
            <a:off x="-425002" y="852793"/>
            <a:ext cx="6858001" cy="5152412"/>
          </a:xfrm>
          <a:prstGeom prst="rect">
            <a:avLst/>
          </a:prstGeom>
          <a:gradFill>
            <a:gsLst>
              <a:gs pos="0">
                <a:srgbClr val="000000">
                  <a:alpha val="0"/>
                </a:srgbClr>
              </a:gs>
              <a:gs pos="99000">
                <a:srgbClr val="4472C4">
                  <a:alpha val="10980"/>
                </a:srgbClr>
              </a:gs>
              <a:gs pos="100000">
                <a:srgbClr val="4472C4">
                  <a:alpha val="10980"/>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7" name="Google Shape;137;p5"/>
          <p:cNvSpPr/>
          <p:nvPr/>
        </p:nvSpPr>
        <p:spPr>
          <a:xfrm rot="6097846">
            <a:off x="818753" y="1128497"/>
            <a:ext cx="4318303" cy="4318303"/>
          </a:xfrm>
          <a:prstGeom prst="ellipse">
            <a:avLst/>
          </a:prstGeom>
          <a:gradFill>
            <a:gsLst>
              <a:gs pos="0">
                <a:srgbClr val="4472C4">
                  <a:alpha val="0"/>
                </a:srgbClr>
              </a:gs>
              <a:gs pos="39000">
                <a:srgbClr val="4472C4">
                  <a:alpha val="0"/>
                </a:srgbClr>
              </a:gs>
              <a:gs pos="100000">
                <a:srgbClr val="8DA9DB">
                  <a:alpha val="14901"/>
                </a:srgbClr>
              </a:gs>
            </a:gsLst>
            <a:lin ang="17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8" name="Google Shape;138;p5"/>
          <p:cNvSpPr txBox="1"/>
          <p:nvPr>
            <p:ph type="title"/>
          </p:nvPr>
        </p:nvSpPr>
        <p:spPr>
          <a:xfrm>
            <a:off x="826396" y="586855"/>
            <a:ext cx="4230100"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Calibri"/>
              <a:buNone/>
            </a:pPr>
            <a:r>
              <a:rPr lang="en-US" sz="4000">
                <a:solidFill>
                  <a:srgbClr val="FFFFFF"/>
                </a:solidFill>
              </a:rPr>
              <a:t>Definition of e-commerce cont.</a:t>
            </a:r>
            <a:endParaRPr/>
          </a:p>
        </p:txBody>
      </p:sp>
      <p:sp>
        <p:nvSpPr>
          <p:cNvPr id="139" name="Google Shape;139;p5"/>
          <p:cNvSpPr txBox="1"/>
          <p:nvPr>
            <p:ph idx="1" type="body"/>
          </p:nvPr>
        </p:nvSpPr>
        <p:spPr>
          <a:xfrm>
            <a:off x="6503158" y="649480"/>
            <a:ext cx="4862447" cy="5546047"/>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Other than buying and selling, many people use the Internet as a source of information to compare prices or look at the latest products on offer before making a purchase online or at a traditional store. </a:t>
            </a:r>
            <a:endParaRPr/>
          </a:p>
          <a:p>
            <a:pPr indent="-228600" lvl="0" marL="228600" rtl="0" algn="l">
              <a:lnSpc>
                <a:spcPct val="90000"/>
              </a:lnSpc>
              <a:spcBef>
                <a:spcPts val="1000"/>
              </a:spcBef>
              <a:spcAft>
                <a:spcPts val="0"/>
              </a:spcAft>
              <a:buClr>
                <a:schemeClr val="dk1"/>
              </a:buClr>
              <a:buSzPts val="2000"/>
              <a:buChar char="•"/>
            </a:pPr>
            <a:r>
              <a:rPr lang="en-US" sz="2000"/>
              <a:t>On their part Shahriari et al (2015) hold the view that electronic commerce, commonly known as E-commerce, is trading in products or services using computer networks, such as the Internet. </a:t>
            </a:r>
            <a:endParaRPr/>
          </a:p>
          <a:p>
            <a:pPr indent="-228600" lvl="0" marL="228600" rtl="0" algn="l">
              <a:lnSpc>
                <a:spcPct val="90000"/>
              </a:lnSpc>
              <a:spcBef>
                <a:spcPts val="1000"/>
              </a:spcBef>
              <a:spcAft>
                <a:spcPts val="0"/>
              </a:spcAft>
              <a:buClr>
                <a:schemeClr val="dk1"/>
              </a:buClr>
              <a:buSzPts val="2000"/>
              <a:buChar char="•"/>
            </a:pPr>
            <a:r>
              <a:rPr lang="en-US" sz="2000"/>
              <a:t>Electronic commerce draws on technologies such as mobile commerce, electronic funds transfer, supply chain management, Internet marketing, online transaction processing, electronic data interchange (EDI), inventory management systems, and automated data collection systems. </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3" name="Shape 143"/>
        <p:cNvGrpSpPr/>
        <p:nvPr/>
      </p:nvGrpSpPr>
      <p:grpSpPr>
        <a:xfrm>
          <a:off x="0" y="0"/>
          <a:ext cx="0" cy="0"/>
          <a:chOff x="0" y="0"/>
          <a:chExt cx="0" cy="0"/>
        </a:xfrm>
      </p:grpSpPr>
      <p:sp>
        <p:nvSpPr>
          <p:cNvPr id="144" name="Google Shape;144;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5" name="Google Shape;145;p6"/>
          <p:cNvSpPr/>
          <p:nvPr/>
        </p:nvSpPr>
        <p:spPr>
          <a:xfrm flipH="1" rot="5400000">
            <a:off x="-638515" y="639280"/>
            <a:ext cx="6858000" cy="5579440"/>
          </a:xfrm>
          <a:prstGeom prst="rect">
            <a:avLst/>
          </a:prstGeom>
          <a:gradFill>
            <a:gsLst>
              <a:gs pos="0">
                <a:srgbClr val="000000"/>
              </a:gs>
              <a:gs pos="8000">
                <a:srgbClr val="000000"/>
              </a:gs>
              <a:gs pos="100000">
                <a:srgbClr val="2F5496"/>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6" name="Google Shape;146;p6"/>
          <p:cNvSpPr/>
          <p:nvPr/>
        </p:nvSpPr>
        <p:spPr>
          <a:xfrm flipH="1" rot="5400000">
            <a:off x="-393206" y="395206"/>
            <a:ext cx="6346209" cy="5576080"/>
          </a:xfrm>
          <a:prstGeom prst="rect">
            <a:avLst/>
          </a:prstGeom>
          <a:gradFill>
            <a:gsLst>
              <a:gs pos="0">
                <a:srgbClr val="000000">
                  <a:alpha val="0"/>
                </a:srgbClr>
              </a:gs>
              <a:gs pos="99000">
                <a:srgbClr val="4472C4">
                  <a:alpha val="0"/>
                </a:srgbClr>
              </a:gs>
              <a:gs pos="100000">
                <a:srgbClr val="4472C4">
                  <a:alpha val="0"/>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7" name="Google Shape;147;p6"/>
          <p:cNvSpPr/>
          <p:nvPr/>
        </p:nvSpPr>
        <p:spPr>
          <a:xfrm flipH="1" rot="5400000">
            <a:off x="1528907" y="2818967"/>
            <a:ext cx="2501979" cy="5576080"/>
          </a:xfrm>
          <a:prstGeom prst="rect">
            <a:avLst/>
          </a:prstGeom>
          <a:gradFill>
            <a:gsLst>
              <a:gs pos="0">
                <a:srgbClr val="4472C4">
                  <a:alpha val="28627"/>
                </a:srgbClr>
              </a:gs>
              <a:gs pos="2000">
                <a:srgbClr val="4472C4">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8" name="Google Shape;148;p6"/>
          <p:cNvSpPr/>
          <p:nvPr/>
        </p:nvSpPr>
        <p:spPr>
          <a:xfrm flipH="1" rot="5400000">
            <a:off x="-425002" y="852793"/>
            <a:ext cx="6858001" cy="5152412"/>
          </a:xfrm>
          <a:prstGeom prst="rect">
            <a:avLst/>
          </a:prstGeom>
          <a:gradFill>
            <a:gsLst>
              <a:gs pos="0">
                <a:srgbClr val="000000">
                  <a:alpha val="0"/>
                </a:srgbClr>
              </a:gs>
              <a:gs pos="99000">
                <a:srgbClr val="4472C4">
                  <a:alpha val="10980"/>
                </a:srgbClr>
              </a:gs>
              <a:gs pos="100000">
                <a:srgbClr val="4472C4">
                  <a:alpha val="10980"/>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9" name="Google Shape;149;p6"/>
          <p:cNvSpPr/>
          <p:nvPr/>
        </p:nvSpPr>
        <p:spPr>
          <a:xfrm rot="6097846">
            <a:off x="818753" y="1128497"/>
            <a:ext cx="4318303" cy="4318303"/>
          </a:xfrm>
          <a:prstGeom prst="ellipse">
            <a:avLst/>
          </a:prstGeom>
          <a:gradFill>
            <a:gsLst>
              <a:gs pos="0">
                <a:srgbClr val="4472C4">
                  <a:alpha val="0"/>
                </a:srgbClr>
              </a:gs>
              <a:gs pos="39000">
                <a:srgbClr val="4472C4">
                  <a:alpha val="0"/>
                </a:srgbClr>
              </a:gs>
              <a:gs pos="100000">
                <a:srgbClr val="8DA9DB">
                  <a:alpha val="14901"/>
                </a:srgbClr>
              </a:gs>
            </a:gsLst>
            <a:lin ang="17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0" name="Google Shape;150;p6"/>
          <p:cNvSpPr txBox="1"/>
          <p:nvPr>
            <p:ph type="title"/>
          </p:nvPr>
        </p:nvSpPr>
        <p:spPr>
          <a:xfrm>
            <a:off x="826396" y="586855"/>
            <a:ext cx="4230100"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Calibri"/>
              <a:buNone/>
            </a:pPr>
            <a:r>
              <a:rPr lang="en-US" sz="4000">
                <a:solidFill>
                  <a:srgbClr val="FFFFFF"/>
                </a:solidFill>
              </a:rPr>
              <a:t>Definition of e-commerce cont.</a:t>
            </a:r>
            <a:endParaRPr/>
          </a:p>
        </p:txBody>
      </p:sp>
      <p:sp>
        <p:nvSpPr>
          <p:cNvPr id="151" name="Google Shape;151;p6"/>
          <p:cNvSpPr txBox="1"/>
          <p:nvPr>
            <p:ph idx="1" type="body"/>
          </p:nvPr>
        </p:nvSpPr>
        <p:spPr>
          <a:xfrm>
            <a:off x="6503158" y="649480"/>
            <a:ext cx="4862447" cy="5546047"/>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Nanehkaran, (2013) observes that electronic commerce is a powerful concept and process that has fundamentally changed the current of human life. </a:t>
            </a:r>
            <a:endParaRPr/>
          </a:p>
          <a:p>
            <a:pPr indent="-228600" lvl="0" marL="228600" rtl="0" algn="l">
              <a:lnSpc>
                <a:spcPct val="90000"/>
              </a:lnSpc>
              <a:spcBef>
                <a:spcPts val="1000"/>
              </a:spcBef>
              <a:spcAft>
                <a:spcPts val="0"/>
              </a:spcAft>
              <a:buClr>
                <a:schemeClr val="dk1"/>
              </a:buClr>
              <a:buSzPts val="2000"/>
              <a:buChar char="•"/>
            </a:pPr>
            <a:r>
              <a:rPr lang="en-US" sz="2000"/>
              <a:t>Electronic commerce is one of the main criteria of revolution of Information Technology and communication in the field of economy.</a:t>
            </a:r>
            <a:endParaRPr/>
          </a:p>
          <a:p>
            <a:pPr indent="-228600" lvl="0" marL="228600" rtl="0" algn="l">
              <a:lnSpc>
                <a:spcPct val="90000"/>
              </a:lnSpc>
              <a:spcBef>
                <a:spcPts val="1000"/>
              </a:spcBef>
              <a:spcAft>
                <a:spcPts val="0"/>
              </a:spcAft>
              <a:buClr>
                <a:schemeClr val="dk1"/>
              </a:buClr>
              <a:buSzPts val="2000"/>
              <a:buChar char="•"/>
            </a:pPr>
            <a:r>
              <a:rPr lang="en-US" sz="2000"/>
              <a:t> Gangeshwer, (2013) concludes that the effects of e-commerce already appear in all areas of business, from customer service to new product design. </a:t>
            </a:r>
            <a:endParaRPr/>
          </a:p>
          <a:p>
            <a:pPr indent="-228600" lvl="0" marL="228600" rtl="0" algn="l">
              <a:lnSpc>
                <a:spcPct val="90000"/>
              </a:lnSpc>
              <a:spcBef>
                <a:spcPts val="1000"/>
              </a:spcBef>
              <a:spcAft>
                <a:spcPts val="0"/>
              </a:spcAft>
              <a:buClr>
                <a:schemeClr val="dk1"/>
              </a:buClr>
              <a:buSzPts val="2000"/>
              <a:buChar char="•"/>
            </a:pPr>
            <a:r>
              <a:rPr lang="en-US" sz="2000"/>
              <a:t>It facilitates new types of information-based business processes for reaching and interacting with customers like online advertising and marketing, online order taking and online customer service, etc.</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5" name="Shape 155"/>
        <p:cNvGrpSpPr/>
        <p:nvPr/>
      </p:nvGrpSpPr>
      <p:grpSpPr>
        <a:xfrm>
          <a:off x="0" y="0"/>
          <a:ext cx="0" cy="0"/>
          <a:chOff x="0" y="0"/>
          <a:chExt cx="0" cy="0"/>
        </a:xfrm>
      </p:grpSpPr>
      <p:sp>
        <p:nvSpPr>
          <p:cNvPr id="156" name="Google Shape;156;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7" name="Google Shape;157;p7"/>
          <p:cNvSpPr/>
          <p:nvPr/>
        </p:nvSpPr>
        <p:spPr>
          <a:xfrm flipH="1" rot="5400000">
            <a:off x="-638515" y="639280"/>
            <a:ext cx="6858000" cy="5579440"/>
          </a:xfrm>
          <a:prstGeom prst="rect">
            <a:avLst/>
          </a:prstGeom>
          <a:gradFill>
            <a:gsLst>
              <a:gs pos="0">
                <a:srgbClr val="000000"/>
              </a:gs>
              <a:gs pos="8000">
                <a:srgbClr val="000000"/>
              </a:gs>
              <a:gs pos="100000">
                <a:srgbClr val="2F5496"/>
              </a:gs>
            </a:gsLst>
            <a:lin ang="3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8" name="Google Shape;158;p7"/>
          <p:cNvSpPr/>
          <p:nvPr/>
        </p:nvSpPr>
        <p:spPr>
          <a:xfrm flipH="1" rot="5400000">
            <a:off x="-393206" y="395206"/>
            <a:ext cx="6346209" cy="5576080"/>
          </a:xfrm>
          <a:prstGeom prst="rect">
            <a:avLst/>
          </a:prstGeom>
          <a:gradFill>
            <a:gsLst>
              <a:gs pos="0">
                <a:srgbClr val="000000">
                  <a:alpha val="0"/>
                </a:srgbClr>
              </a:gs>
              <a:gs pos="99000">
                <a:srgbClr val="4472C4">
                  <a:alpha val="0"/>
                </a:srgbClr>
              </a:gs>
              <a:gs pos="100000">
                <a:srgbClr val="4472C4">
                  <a:alpha val="0"/>
                </a:srgbClr>
              </a:gs>
            </a:gsLst>
            <a:lin ang="1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9" name="Google Shape;159;p7"/>
          <p:cNvSpPr/>
          <p:nvPr/>
        </p:nvSpPr>
        <p:spPr>
          <a:xfrm flipH="1" rot="5400000">
            <a:off x="1528907" y="2818967"/>
            <a:ext cx="2501979" cy="5576080"/>
          </a:xfrm>
          <a:prstGeom prst="rect">
            <a:avLst/>
          </a:prstGeom>
          <a:gradFill>
            <a:gsLst>
              <a:gs pos="0">
                <a:srgbClr val="4472C4">
                  <a:alpha val="28627"/>
                </a:srgbClr>
              </a:gs>
              <a:gs pos="2000">
                <a:srgbClr val="4472C4">
                  <a:alpha val="28627"/>
                </a:srgbClr>
              </a:gs>
              <a:gs pos="100000">
                <a:srgbClr val="000000">
                  <a:alpha val="29803"/>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0" name="Google Shape;160;p7"/>
          <p:cNvSpPr/>
          <p:nvPr/>
        </p:nvSpPr>
        <p:spPr>
          <a:xfrm flipH="1" rot="5400000">
            <a:off x="-425002" y="852793"/>
            <a:ext cx="6858001" cy="5152412"/>
          </a:xfrm>
          <a:prstGeom prst="rect">
            <a:avLst/>
          </a:prstGeom>
          <a:gradFill>
            <a:gsLst>
              <a:gs pos="0">
                <a:srgbClr val="000000">
                  <a:alpha val="0"/>
                </a:srgbClr>
              </a:gs>
              <a:gs pos="99000">
                <a:srgbClr val="4472C4">
                  <a:alpha val="10980"/>
                </a:srgbClr>
              </a:gs>
              <a:gs pos="100000">
                <a:srgbClr val="4472C4">
                  <a:alpha val="10980"/>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1" name="Google Shape;161;p7"/>
          <p:cNvSpPr/>
          <p:nvPr/>
        </p:nvSpPr>
        <p:spPr>
          <a:xfrm rot="6097846">
            <a:off x="818753" y="1128497"/>
            <a:ext cx="4318303" cy="4318303"/>
          </a:xfrm>
          <a:prstGeom prst="ellipse">
            <a:avLst/>
          </a:prstGeom>
          <a:gradFill>
            <a:gsLst>
              <a:gs pos="0">
                <a:srgbClr val="4472C4">
                  <a:alpha val="0"/>
                </a:srgbClr>
              </a:gs>
              <a:gs pos="39000">
                <a:srgbClr val="4472C4">
                  <a:alpha val="0"/>
                </a:srgbClr>
              </a:gs>
              <a:gs pos="100000">
                <a:srgbClr val="8DA9DB">
                  <a:alpha val="14901"/>
                </a:srgbClr>
              </a:gs>
            </a:gsLst>
            <a:lin ang="17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2" name="Google Shape;162;p7"/>
          <p:cNvSpPr txBox="1"/>
          <p:nvPr>
            <p:ph type="title"/>
          </p:nvPr>
        </p:nvSpPr>
        <p:spPr>
          <a:xfrm>
            <a:off x="826396" y="586855"/>
            <a:ext cx="4230100" cy="3387497"/>
          </a:xfrm>
          <a:prstGeom prst="rect">
            <a:avLst/>
          </a:prstGeom>
          <a:noFill/>
          <a:ln>
            <a:noFill/>
          </a:ln>
        </p:spPr>
        <p:txBody>
          <a:bodyPr anchorCtr="0" anchor="b" bIns="45700" lIns="91425" spcFirstLastPara="1" rIns="91425" wrap="square" tIns="45700">
            <a:normAutofit/>
          </a:bodyPr>
          <a:lstStyle/>
          <a:p>
            <a:pPr indent="0" lvl="0" marL="0" rtl="0" algn="r">
              <a:lnSpc>
                <a:spcPct val="90000"/>
              </a:lnSpc>
              <a:spcBef>
                <a:spcPts val="0"/>
              </a:spcBef>
              <a:spcAft>
                <a:spcPts val="0"/>
              </a:spcAft>
              <a:buClr>
                <a:srgbClr val="FFFFFF"/>
              </a:buClr>
              <a:buSzPts val="4000"/>
              <a:buFont typeface="Calibri"/>
              <a:buNone/>
            </a:pPr>
            <a:r>
              <a:rPr lang="en-US" sz="4000">
                <a:solidFill>
                  <a:srgbClr val="FFFFFF"/>
                </a:solidFill>
              </a:rPr>
              <a:t>Definition of e-commerce cont.</a:t>
            </a:r>
            <a:endParaRPr/>
          </a:p>
        </p:txBody>
      </p:sp>
      <p:sp>
        <p:nvSpPr>
          <p:cNvPr id="163" name="Google Shape;163;p7"/>
          <p:cNvSpPr txBox="1"/>
          <p:nvPr>
            <p:ph idx="1" type="body"/>
          </p:nvPr>
        </p:nvSpPr>
        <p:spPr>
          <a:xfrm>
            <a:off x="6503158" y="649480"/>
            <a:ext cx="4862447" cy="5546047"/>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From these definitions and observations, we note the following about e-commerce.</a:t>
            </a:r>
            <a:endParaRPr/>
          </a:p>
          <a:p>
            <a:pPr indent="-228600" lvl="0" marL="228600" rtl="0" algn="l">
              <a:lnSpc>
                <a:spcPct val="90000"/>
              </a:lnSpc>
              <a:spcBef>
                <a:spcPts val="1000"/>
              </a:spcBef>
              <a:spcAft>
                <a:spcPts val="0"/>
              </a:spcAft>
              <a:buClr>
                <a:schemeClr val="dk1"/>
              </a:buClr>
              <a:buSzPts val="2000"/>
              <a:buChar char="•"/>
            </a:pPr>
            <a:r>
              <a:rPr lang="en-US" sz="2000"/>
              <a:t>1.	It involves doing business online.</a:t>
            </a:r>
            <a:endParaRPr/>
          </a:p>
          <a:p>
            <a:pPr indent="-228600" lvl="0" marL="228600" rtl="0" algn="l">
              <a:lnSpc>
                <a:spcPct val="90000"/>
              </a:lnSpc>
              <a:spcBef>
                <a:spcPts val="1000"/>
              </a:spcBef>
              <a:spcAft>
                <a:spcPts val="0"/>
              </a:spcAft>
              <a:buClr>
                <a:schemeClr val="dk1"/>
              </a:buClr>
              <a:buSzPts val="2000"/>
              <a:buChar char="•"/>
            </a:pPr>
            <a:r>
              <a:rPr lang="en-US" sz="2000"/>
              <a:t>2.	It’s also called e-business.</a:t>
            </a:r>
            <a:endParaRPr/>
          </a:p>
          <a:p>
            <a:pPr indent="-228600" lvl="0" marL="228600" rtl="0" algn="l">
              <a:lnSpc>
                <a:spcPct val="90000"/>
              </a:lnSpc>
              <a:spcBef>
                <a:spcPts val="1000"/>
              </a:spcBef>
              <a:spcAft>
                <a:spcPts val="0"/>
              </a:spcAft>
              <a:buClr>
                <a:schemeClr val="dk1"/>
              </a:buClr>
              <a:buSzPts val="2000"/>
              <a:buChar char="•"/>
            </a:pPr>
            <a:r>
              <a:rPr lang="en-US" sz="2000"/>
              <a:t>3.	Basically, involves exchange of information.</a:t>
            </a:r>
            <a:endParaRPr/>
          </a:p>
          <a:p>
            <a:pPr indent="-228600" lvl="0" marL="228600" rtl="0" algn="l">
              <a:lnSpc>
                <a:spcPct val="90000"/>
              </a:lnSpc>
              <a:spcBef>
                <a:spcPts val="1000"/>
              </a:spcBef>
              <a:spcAft>
                <a:spcPts val="0"/>
              </a:spcAft>
              <a:buClr>
                <a:schemeClr val="dk1"/>
              </a:buClr>
              <a:buSzPts val="2000"/>
              <a:buChar char="•"/>
            </a:pPr>
            <a:r>
              <a:rPr lang="en-US" sz="2000"/>
              <a:t>4.	Supported by internet and electronic devices.</a:t>
            </a:r>
            <a:endParaRPr/>
          </a:p>
          <a:p>
            <a:pPr indent="-228600" lvl="0" marL="228600" rtl="0" algn="l">
              <a:lnSpc>
                <a:spcPct val="90000"/>
              </a:lnSpc>
              <a:spcBef>
                <a:spcPts val="1000"/>
              </a:spcBef>
              <a:spcAft>
                <a:spcPts val="0"/>
              </a:spcAft>
              <a:buClr>
                <a:schemeClr val="dk1"/>
              </a:buClr>
              <a:buSzPts val="2000"/>
              <a:buChar char="•"/>
            </a:pPr>
            <a:r>
              <a:rPr lang="en-US" sz="2000"/>
              <a:t>5.	Involves more than financial transaction.</a:t>
            </a:r>
            <a:endParaRPr/>
          </a:p>
          <a:p>
            <a:pPr indent="-228600" lvl="0" marL="228600" rtl="0" algn="l">
              <a:lnSpc>
                <a:spcPct val="90000"/>
              </a:lnSpc>
              <a:spcBef>
                <a:spcPts val="1000"/>
              </a:spcBef>
              <a:spcAft>
                <a:spcPts val="0"/>
              </a:spcAft>
              <a:buClr>
                <a:schemeClr val="dk1"/>
              </a:buClr>
              <a:buSzPts val="2000"/>
              <a:buChar char="•"/>
            </a:pPr>
            <a:r>
              <a:rPr lang="en-US" sz="2000"/>
              <a:t>6.	It’s applied in all areas of life.</a:t>
            </a:r>
            <a:endParaRPr/>
          </a:p>
          <a:p>
            <a:pPr indent="-228600" lvl="0" marL="228600" rtl="0" algn="l">
              <a:lnSpc>
                <a:spcPct val="90000"/>
              </a:lnSpc>
              <a:spcBef>
                <a:spcPts val="1000"/>
              </a:spcBef>
              <a:spcAft>
                <a:spcPts val="0"/>
              </a:spcAft>
              <a:buClr>
                <a:schemeClr val="dk1"/>
              </a:buClr>
              <a:buSzPts val="2000"/>
              <a:buChar char="•"/>
            </a:pPr>
            <a:r>
              <a:rPr lang="en-US" sz="2000"/>
              <a:t>7.	Has revolutionized human life.</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7" name="Shape 167"/>
        <p:cNvGrpSpPr/>
        <p:nvPr/>
      </p:nvGrpSpPr>
      <p:grpSpPr>
        <a:xfrm>
          <a:off x="0" y="0"/>
          <a:ext cx="0" cy="0"/>
          <a:chOff x="0" y="0"/>
          <a:chExt cx="0" cy="0"/>
        </a:xfrm>
      </p:grpSpPr>
      <p:sp>
        <p:nvSpPr>
          <p:cNvPr id="168" name="Google Shape;168;p8"/>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9" name="Google Shape;169;p8"/>
          <p:cNvSpPr/>
          <p:nvPr/>
        </p:nvSpPr>
        <p:spPr>
          <a:xfrm>
            <a:off x="0" y="1"/>
            <a:ext cx="4512467" cy="6858000"/>
          </a:xfrm>
          <a:custGeom>
            <a:rect b="b" l="l" r="r" t="t"/>
            <a:pathLst>
              <a:path extrusionOk="0" h="6858000" w="4512467">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0" name="Google Shape;170;p8"/>
          <p:cNvSpPr txBox="1"/>
          <p:nvPr>
            <p:ph type="title"/>
          </p:nvPr>
        </p:nvSpPr>
        <p:spPr>
          <a:xfrm>
            <a:off x="838200" y="643467"/>
            <a:ext cx="2951205" cy="557106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br>
              <a:rPr lang="en-US">
                <a:solidFill>
                  <a:srgbClr val="FFFFFF"/>
                </a:solidFill>
              </a:rPr>
            </a:br>
            <a:r>
              <a:rPr lang="en-US">
                <a:solidFill>
                  <a:srgbClr val="FFFFFF"/>
                </a:solidFill>
              </a:rPr>
              <a:t>Strategic roles of e-commerce in business markets</a:t>
            </a:r>
            <a:br>
              <a:rPr lang="en-US">
                <a:solidFill>
                  <a:srgbClr val="FFFFFF"/>
                </a:solidFill>
              </a:rPr>
            </a:br>
            <a:endParaRPr>
              <a:solidFill>
                <a:srgbClr val="FFFFFF"/>
              </a:solidFill>
            </a:endParaRPr>
          </a:p>
        </p:txBody>
      </p:sp>
      <p:grpSp>
        <p:nvGrpSpPr>
          <p:cNvPr id="171" name="Google Shape;171;p8"/>
          <p:cNvGrpSpPr/>
          <p:nvPr/>
        </p:nvGrpSpPr>
        <p:grpSpPr>
          <a:xfrm>
            <a:off x="5207640" y="646166"/>
            <a:ext cx="6291714" cy="5525333"/>
            <a:chOff x="0" y="2700"/>
            <a:chExt cx="6291714" cy="5525333"/>
          </a:xfrm>
        </p:grpSpPr>
        <p:cxnSp>
          <p:nvCxnSpPr>
            <p:cNvPr id="172" name="Google Shape;172;p8"/>
            <p:cNvCxnSpPr/>
            <p:nvPr/>
          </p:nvCxnSpPr>
          <p:spPr>
            <a:xfrm>
              <a:off x="0" y="2700"/>
              <a:ext cx="6291714" cy="0"/>
            </a:xfrm>
            <a:prstGeom prst="straightConnector1">
              <a:avLst/>
            </a:prstGeom>
            <a:solidFill>
              <a:schemeClr val="accent2"/>
            </a:solidFill>
            <a:ln cap="flat" cmpd="sng" w="12700">
              <a:solidFill>
                <a:schemeClr val="accent2"/>
              </a:solidFill>
              <a:prstDash val="solid"/>
              <a:miter lim="800000"/>
              <a:headEnd len="sm" w="sm" type="none"/>
              <a:tailEnd len="sm" w="sm" type="none"/>
            </a:ln>
          </p:spPr>
        </p:cxnSp>
        <p:sp>
          <p:nvSpPr>
            <p:cNvPr id="173" name="Google Shape;173;p8"/>
            <p:cNvSpPr/>
            <p:nvPr/>
          </p:nvSpPr>
          <p:spPr>
            <a:xfrm>
              <a:off x="0" y="2700"/>
              <a:ext cx="6291714" cy="184177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8"/>
            <p:cNvSpPr txBox="1"/>
            <p:nvPr/>
          </p:nvSpPr>
          <p:spPr>
            <a:xfrm>
              <a:off x="0" y="2700"/>
              <a:ext cx="6291714" cy="1841777"/>
            </a:xfrm>
            <a:prstGeom prst="rect">
              <a:avLst/>
            </a:pr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Clr>
                  <a:schemeClr val="dk1"/>
                </a:buClr>
                <a:buSzPts val="2100"/>
                <a:buFont typeface="Calibri"/>
                <a:buNone/>
              </a:pPr>
              <a:r>
                <a:rPr b="0" i="0" lang="en-US" sz="2100" u="none" cap="none" strike="noStrike">
                  <a:solidFill>
                    <a:schemeClr val="dk1"/>
                  </a:solidFill>
                  <a:latin typeface="Calibri"/>
                  <a:ea typeface="Calibri"/>
                  <a:cs typeface="Calibri"/>
                  <a:sym typeface="Calibri"/>
                </a:rPr>
                <a:t>1.	Enhanced customer focus, responsiveness, and relationships:  The Internet allows business marketers to align with their customers on order management and on product configuration and design, resulting in better customer service and more satisfied customers.</a:t>
              </a:r>
              <a:endParaRPr/>
            </a:p>
          </p:txBody>
        </p:sp>
        <p:cxnSp>
          <p:nvCxnSpPr>
            <p:cNvPr id="175" name="Google Shape;175;p8"/>
            <p:cNvCxnSpPr/>
            <p:nvPr/>
          </p:nvCxnSpPr>
          <p:spPr>
            <a:xfrm>
              <a:off x="0" y="1844478"/>
              <a:ext cx="6291714" cy="0"/>
            </a:xfrm>
            <a:prstGeom prst="straightConnector1">
              <a:avLst/>
            </a:prstGeom>
            <a:solidFill>
              <a:srgbClr val="C47F6E"/>
            </a:solidFill>
            <a:ln cap="flat" cmpd="sng" w="12700">
              <a:solidFill>
                <a:srgbClr val="C47F6E"/>
              </a:solidFill>
              <a:prstDash val="solid"/>
              <a:miter lim="800000"/>
              <a:headEnd len="sm" w="sm" type="none"/>
              <a:tailEnd len="sm" w="sm" type="none"/>
            </a:ln>
          </p:spPr>
        </p:cxnSp>
        <p:sp>
          <p:nvSpPr>
            <p:cNvPr id="176" name="Google Shape;176;p8"/>
            <p:cNvSpPr/>
            <p:nvPr/>
          </p:nvSpPr>
          <p:spPr>
            <a:xfrm>
              <a:off x="0" y="1844478"/>
              <a:ext cx="6291714" cy="184177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8"/>
            <p:cNvSpPr txBox="1"/>
            <p:nvPr/>
          </p:nvSpPr>
          <p:spPr>
            <a:xfrm>
              <a:off x="0" y="1844478"/>
              <a:ext cx="6291714" cy="1841777"/>
            </a:xfrm>
            <a:prstGeom prst="rect">
              <a:avLst/>
            </a:pr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Clr>
                  <a:schemeClr val="dk1"/>
                </a:buClr>
                <a:buSzPts val="2100"/>
                <a:buFont typeface="Calibri"/>
                <a:buNone/>
              </a:pPr>
              <a:r>
                <a:rPr b="0" i="0" lang="en-US" sz="2100" u="none" cap="none" strike="noStrike">
                  <a:solidFill>
                    <a:schemeClr val="dk1"/>
                  </a:solidFill>
                  <a:latin typeface="Calibri"/>
                  <a:ea typeface="Calibri"/>
                  <a:cs typeface="Calibri"/>
                  <a:sym typeface="Calibri"/>
                </a:rPr>
                <a:t>Because the Internet creates direct links between customers and factories, corporate buyers can tailor products to meet their exact requirements. </a:t>
              </a:r>
              <a:endParaRPr/>
            </a:p>
          </p:txBody>
        </p:sp>
        <p:cxnSp>
          <p:nvCxnSpPr>
            <p:cNvPr id="178" name="Google Shape;178;p8"/>
            <p:cNvCxnSpPr/>
            <p:nvPr/>
          </p:nvCxnSpPr>
          <p:spPr>
            <a:xfrm>
              <a:off x="0" y="3686256"/>
              <a:ext cx="6291714" cy="0"/>
            </a:xfrm>
            <a:prstGeom prst="straightConnector1">
              <a:avLst/>
            </a:prstGeom>
            <a:solidFill>
              <a:srgbClr val="A4A4A4"/>
            </a:solidFill>
            <a:ln cap="flat" cmpd="sng" w="12700">
              <a:solidFill>
                <a:srgbClr val="A4A4A4"/>
              </a:solidFill>
              <a:prstDash val="solid"/>
              <a:miter lim="800000"/>
              <a:headEnd len="sm" w="sm" type="none"/>
              <a:tailEnd len="sm" w="sm" type="none"/>
            </a:ln>
          </p:spPr>
        </p:cxnSp>
        <p:sp>
          <p:nvSpPr>
            <p:cNvPr id="179" name="Google Shape;179;p8"/>
            <p:cNvSpPr/>
            <p:nvPr/>
          </p:nvSpPr>
          <p:spPr>
            <a:xfrm>
              <a:off x="0" y="3686256"/>
              <a:ext cx="6291714" cy="184177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8"/>
            <p:cNvSpPr txBox="1"/>
            <p:nvPr/>
          </p:nvSpPr>
          <p:spPr>
            <a:xfrm>
              <a:off x="0" y="3686256"/>
              <a:ext cx="6291714" cy="1841777"/>
            </a:xfrm>
            <a:prstGeom prst="rect">
              <a:avLst/>
            </a:prstGeom>
            <a:noFill/>
            <a:ln>
              <a:noFill/>
            </a:ln>
          </p:spPr>
          <p:txBody>
            <a:bodyPr anchorCtr="0" anchor="t" bIns="80000" lIns="80000" spcFirstLastPara="1" rIns="80000" wrap="square" tIns="80000">
              <a:noAutofit/>
            </a:bodyPr>
            <a:lstStyle/>
            <a:p>
              <a:pPr indent="0" lvl="0" marL="0" marR="0" rtl="0" algn="l">
                <a:lnSpc>
                  <a:spcPct val="90000"/>
                </a:lnSpc>
                <a:spcBef>
                  <a:spcPts val="0"/>
                </a:spcBef>
                <a:spcAft>
                  <a:spcPts val="0"/>
                </a:spcAft>
                <a:buClr>
                  <a:schemeClr val="dk1"/>
                </a:buClr>
                <a:buSzPts val="2100"/>
                <a:buFont typeface="Calibri"/>
                <a:buNone/>
              </a:pPr>
              <a:r>
                <a:rPr b="0" i="0" lang="en-US" sz="2100" u="none" cap="none" strike="noStrike">
                  <a:solidFill>
                    <a:schemeClr val="dk1"/>
                  </a:solidFill>
                  <a:latin typeface="Calibri"/>
                  <a:ea typeface="Calibri"/>
                  <a:cs typeface="Calibri"/>
                  <a:sym typeface="Calibri"/>
                </a:rPr>
                <a:t>Many business marketers now encourage customers to customize products exactly to their specifications right on the Web site.</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4" name="Shape 184"/>
        <p:cNvGrpSpPr/>
        <p:nvPr/>
      </p:nvGrpSpPr>
      <p:grpSpPr>
        <a:xfrm>
          <a:off x="0" y="0"/>
          <a:ext cx="0" cy="0"/>
          <a:chOff x="0" y="0"/>
          <a:chExt cx="0" cy="0"/>
        </a:xfrm>
      </p:grpSpPr>
      <p:sp>
        <p:nvSpPr>
          <p:cNvPr id="185" name="Google Shape;185;p9"/>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6" name="Google Shape;186;p9"/>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7" name="Google Shape;187;p9"/>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Strategic roles of e-commerce in business markets cont.</a:t>
            </a:r>
            <a:endParaRPr/>
          </a:p>
        </p:txBody>
      </p:sp>
      <p:sp>
        <p:nvSpPr>
          <p:cNvPr id="188" name="Google Shape;188;p9"/>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9" name="Google Shape;189;p9"/>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0" name="Google Shape;190;p9"/>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800"/>
              <a:buChar char="•"/>
            </a:pPr>
            <a:r>
              <a:rPr lang="en-US" sz="1800"/>
              <a:t>2.	Reduced Transaction Costs: When customers use the Internet to communicate with suppliers, the supplier can provide low-cost access to both order entry and order tracking 24 hours a day, seven days a week. </a:t>
            </a:r>
            <a:endParaRPr/>
          </a:p>
          <a:p>
            <a:pPr indent="-228600" lvl="0" marL="228600" rtl="0" algn="l">
              <a:lnSpc>
                <a:spcPct val="90000"/>
              </a:lnSpc>
              <a:spcBef>
                <a:spcPts val="1000"/>
              </a:spcBef>
              <a:spcAft>
                <a:spcPts val="0"/>
              </a:spcAft>
              <a:buClr>
                <a:schemeClr val="dk1"/>
              </a:buClr>
              <a:buSzPts val="1800"/>
              <a:buChar char="•"/>
            </a:pPr>
            <a:r>
              <a:rPr lang="en-US" sz="1800"/>
              <a:t>Transactions that do not require in person services can be handled in a cost-effective manner on a Web site, and the firm can devote more staff to working with higher-margin customers requiring personal attention. </a:t>
            </a:r>
            <a:endParaRPr/>
          </a:p>
          <a:p>
            <a:pPr indent="-228600" lvl="0" marL="228600" rtl="0" algn="l">
              <a:lnSpc>
                <a:spcPct val="90000"/>
              </a:lnSpc>
              <a:spcBef>
                <a:spcPts val="1000"/>
              </a:spcBef>
              <a:spcAft>
                <a:spcPts val="0"/>
              </a:spcAft>
              <a:buClr>
                <a:schemeClr val="dk1"/>
              </a:buClr>
              <a:buSzPts val="1800"/>
              <a:buChar char="•"/>
            </a:pPr>
            <a:r>
              <a:rPr lang="en-US" sz="1800"/>
              <a:t>In effect, e-commerce transfers operations to “self-service,” allowing customers to download materials themselves  reducing costs for all involved. </a:t>
            </a:r>
            <a:endParaRPr/>
          </a:p>
          <a:p>
            <a:pPr indent="-228600" lvl="0" marL="228600" rtl="0" algn="l">
              <a:lnSpc>
                <a:spcPct val="90000"/>
              </a:lnSpc>
              <a:spcBef>
                <a:spcPts val="1000"/>
              </a:spcBef>
              <a:spcAft>
                <a:spcPts val="0"/>
              </a:spcAft>
              <a:buClr>
                <a:schemeClr val="dk1"/>
              </a:buClr>
              <a:buSzPts val="1800"/>
              <a:buChar char="•"/>
            </a:pPr>
            <a:r>
              <a:rPr lang="en-US" sz="1800"/>
              <a:t>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4" name="Shape 194"/>
        <p:cNvGrpSpPr/>
        <p:nvPr/>
      </p:nvGrpSpPr>
      <p:grpSpPr>
        <a:xfrm>
          <a:off x="0" y="0"/>
          <a:ext cx="0" cy="0"/>
          <a:chOff x="0" y="0"/>
          <a:chExt cx="0" cy="0"/>
        </a:xfrm>
      </p:grpSpPr>
      <p:sp>
        <p:nvSpPr>
          <p:cNvPr id="195" name="Google Shape;195;p10"/>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96" name="Google Shape;196;p10"/>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97" name="Google Shape;197;p10"/>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Strategic roles of e-commerce in business markets cont.</a:t>
            </a:r>
            <a:endParaRPr/>
          </a:p>
        </p:txBody>
      </p:sp>
      <p:sp>
        <p:nvSpPr>
          <p:cNvPr id="198" name="Google Shape;198;p10"/>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99" name="Google Shape;199;p10"/>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0" name="Google Shape;200;p10"/>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500"/>
              <a:buChar char="•"/>
            </a:pPr>
            <a:r>
              <a:rPr lang="en-US" sz="1500"/>
              <a:t>3. Integration of the Supply Chain: </a:t>
            </a:r>
            <a:endParaRPr/>
          </a:p>
          <a:p>
            <a:pPr indent="-228600" lvl="0" marL="228600" rtl="0" algn="l">
              <a:lnSpc>
                <a:spcPct val="90000"/>
              </a:lnSpc>
              <a:spcBef>
                <a:spcPts val="1000"/>
              </a:spcBef>
              <a:spcAft>
                <a:spcPts val="0"/>
              </a:spcAft>
              <a:buClr>
                <a:schemeClr val="dk1"/>
              </a:buClr>
              <a:buSzPts val="1500"/>
              <a:buChar char="•"/>
            </a:pPr>
            <a:r>
              <a:rPr lang="en-US" sz="1500"/>
              <a:t>The Internet allows companies to electronically link far-flung constituencies, including customers, suppliers, intermediaries, and alliance partners, despite organizational, geographical, and functional boundaries. </a:t>
            </a:r>
            <a:endParaRPr/>
          </a:p>
          <a:p>
            <a:pPr indent="-228600" lvl="0" marL="228600" rtl="0" algn="l">
              <a:lnSpc>
                <a:spcPct val="90000"/>
              </a:lnSpc>
              <a:spcBef>
                <a:spcPts val="1000"/>
              </a:spcBef>
              <a:spcAft>
                <a:spcPts val="0"/>
              </a:spcAft>
              <a:buClr>
                <a:schemeClr val="dk1"/>
              </a:buClr>
              <a:buSzPts val="1500"/>
              <a:buChar char="•"/>
            </a:pPr>
            <a:r>
              <a:rPr lang="en-US" sz="1500"/>
              <a:t>All the supply chain participants can be linked by a common database that is shared over the Internet, making the entire value-adding process seamless and more efficient. </a:t>
            </a:r>
            <a:endParaRPr/>
          </a:p>
          <a:p>
            <a:pPr indent="-228600" lvl="0" marL="228600" rtl="0" algn="l">
              <a:lnSpc>
                <a:spcPct val="90000"/>
              </a:lnSpc>
              <a:spcBef>
                <a:spcPts val="1000"/>
              </a:spcBef>
              <a:spcAft>
                <a:spcPts val="0"/>
              </a:spcAft>
              <a:buClr>
                <a:schemeClr val="dk1"/>
              </a:buClr>
              <a:buSzPts val="1500"/>
              <a:buChar char="•"/>
            </a:pPr>
            <a:r>
              <a:rPr lang="en-US" sz="1500"/>
              <a:t>The key to effective supply chain operations is the sharing of vital information: sales forecasts, production plans, delivery schedules, tracking of finished product shipments through the distribution network, inventory levels at various points in the supply chain, final sales versus planned sales, and the like.</a:t>
            </a:r>
            <a:endParaRPr/>
          </a:p>
          <a:p>
            <a:pPr indent="-133350" lvl="0" marL="228600" rtl="0" algn="l">
              <a:lnSpc>
                <a:spcPct val="90000"/>
              </a:lnSpc>
              <a:spcBef>
                <a:spcPts val="1000"/>
              </a:spcBef>
              <a:spcAft>
                <a:spcPts val="0"/>
              </a:spcAft>
              <a:buClr>
                <a:schemeClr val="dk1"/>
              </a:buClr>
              <a:buSzPts val="1500"/>
              <a:buNone/>
            </a:pPr>
            <a:r>
              <a:t/>
            </a:r>
            <a:endParaRPr sz="15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4" name="Shape 204"/>
        <p:cNvGrpSpPr/>
        <p:nvPr/>
      </p:nvGrpSpPr>
      <p:grpSpPr>
        <a:xfrm>
          <a:off x="0" y="0"/>
          <a:ext cx="0" cy="0"/>
          <a:chOff x="0" y="0"/>
          <a:chExt cx="0" cy="0"/>
        </a:xfrm>
      </p:grpSpPr>
      <p:sp>
        <p:nvSpPr>
          <p:cNvPr id="205" name="Google Shape;205;p11"/>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6" name="Google Shape;206;p11"/>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7" name="Google Shape;207;p11"/>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Strategic roles of e-commerce in business markets</a:t>
            </a:r>
            <a:endParaRPr/>
          </a:p>
        </p:txBody>
      </p:sp>
      <p:sp>
        <p:nvSpPr>
          <p:cNvPr id="208" name="Google Shape;208;p11"/>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09" name="Google Shape;209;p11"/>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10" name="Google Shape;210;p11"/>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4.	Focus on Core Business</a:t>
            </a:r>
            <a:endParaRPr/>
          </a:p>
          <a:p>
            <a:pPr indent="-228600" lvl="0" marL="228600" rtl="0" algn="l">
              <a:lnSpc>
                <a:spcPct val="90000"/>
              </a:lnSpc>
              <a:spcBef>
                <a:spcPts val="1000"/>
              </a:spcBef>
              <a:spcAft>
                <a:spcPts val="0"/>
              </a:spcAft>
              <a:buClr>
                <a:schemeClr val="dk1"/>
              </a:buClr>
              <a:buSzPts val="2200"/>
              <a:buChar char="•"/>
            </a:pPr>
            <a:r>
              <a:rPr lang="en-US" sz="2200"/>
              <a:t>The Internet makes it easier for companies to focus on what they do best and spin off or contract out other operations to third parties that are tied to them through the Internet. </a:t>
            </a:r>
            <a:endParaRPr/>
          </a:p>
          <a:p>
            <a:pPr indent="-228600" lvl="0" marL="228600" rtl="0" algn="l">
              <a:lnSpc>
                <a:spcPct val="90000"/>
              </a:lnSpc>
              <a:spcBef>
                <a:spcPts val="1000"/>
              </a:spcBef>
              <a:spcAft>
                <a:spcPts val="0"/>
              </a:spcAft>
              <a:buClr>
                <a:schemeClr val="dk1"/>
              </a:buClr>
              <a:buSzPts val="2200"/>
              <a:buChar char="•"/>
            </a:pPr>
            <a:r>
              <a:rPr lang="en-US" sz="2200"/>
              <a:t>In this way, the Internet helps companies develop a “virtual company” that contracts with other firms to perform such functions as manufacturing to warehousing.</a:t>
            </a:r>
            <a:endParaRPr/>
          </a:p>
          <a:p>
            <a:pPr indent="-88900" lvl="0" marL="228600" rtl="0" algn="l">
              <a:lnSpc>
                <a:spcPct val="90000"/>
              </a:lnSpc>
              <a:spcBef>
                <a:spcPts val="1000"/>
              </a:spcBef>
              <a:spcAft>
                <a:spcPts val="0"/>
              </a:spcAft>
              <a:buClr>
                <a:schemeClr val="dk1"/>
              </a:buClr>
              <a:buSzPts val="2200"/>
              <a:buNone/>
            </a:pPr>
            <a:r>
              <a:t/>
            </a:r>
            <a:endParaRPr sz="22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4" name="Shape 214"/>
        <p:cNvGrpSpPr/>
        <p:nvPr/>
      </p:nvGrpSpPr>
      <p:grpSpPr>
        <a:xfrm>
          <a:off x="0" y="0"/>
          <a:ext cx="0" cy="0"/>
          <a:chOff x="0" y="0"/>
          <a:chExt cx="0" cy="0"/>
        </a:xfrm>
      </p:grpSpPr>
      <p:sp>
        <p:nvSpPr>
          <p:cNvPr id="215" name="Google Shape;215;p12"/>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6" name="Google Shape;216;p12"/>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7" name="Google Shape;217;p12"/>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Strategic roles of e-commerce in business markets cont.</a:t>
            </a:r>
            <a:endParaRPr/>
          </a:p>
        </p:txBody>
      </p:sp>
      <p:sp>
        <p:nvSpPr>
          <p:cNvPr id="218" name="Google Shape;218;p12"/>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19" name="Google Shape;219;p12"/>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20" name="Google Shape;220;p12"/>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5. Access Global Markets </a:t>
            </a:r>
            <a:endParaRPr/>
          </a:p>
          <a:p>
            <a:pPr indent="-228600" lvl="0" marL="228600" rtl="0" algn="l">
              <a:lnSpc>
                <a:spcPct val="90000"/>
              </a:lnSpc>
              <a:spcBef>
                <a:spcPts val="1000"/>
              </a:spcBef>
              <a:spcAft>
                <a:spcPts val="0"/>
              </a:spcAft>
              <a:buClr>
                <a:schemeClr val="dk1"/>
              </a:buClr>
              <a:buSzPts val="2000"/>
              <a:buChar char="•"/>
            </a:pPr>
            <a:r>
              <a:rPr lang="en-US" sz="2000"/>
              <a:t>E-commerce provides a powerful means for B2B firms to penetrate far-flung global markets. </a:t>
            </a:r>
            <a:endParaRPr/>
          </a:p>
          <a:p>
            <a:pPr indent="-228600" lvl="0" marL="228600" rtl="0" algn="l">
              <a:lnSpc>
                <a:spcPct val="90000"/>
              </a:lnSpc>
              <a:spcBef>
                <a:spcPts val="1000"/>
              </a:spcBef>
              <a:spcAft>
                <a:spcPts val="0"/>
              </a:spcAft>
              <a:buClr>
                <a:schemeClr val="dk1"/>
              </a:buClr>
              <a:buSzPts val="2000"/>
              <a:buChar char="•"/>
            </a:pPr>
            <a:r>
              <a:rPr lang="en-US" sz="2000"/>
              <a:t>Using the latest in IT technology, firms can exploit and expand their customer base all over the world by implementing order and procurement management systems, as well as sales, marketing, and customer support functionality. </a:t>
            </a:r>
            <a:endParaRPr/>
          </a:p>
          <a:p>
            <a:pPr indent="-228600" lvl="0" marL="228600" rtl="0" algn="l">
              <a:lnSpc>
                <a:spcPct val="90000"/>
              </a:lnSpc>
              <a:spcBef>
                <a:spcPts val="1000"/>
              </a:spcBef>
              <a:spcAft>
                <a:spcPts val="0"/>
              </a:spcAft>
              <a:buClr>
                <a:schemeClr val="dk1"/>
              </a:buClr>
              <a:buSzPts val="2000"/>
              <a:buChar char="•"/>
            </a:pPr>
            <a:r>
              <a:rPr lang="en-US" sz="2000"/>
              <a:t>By relying on an e-commerce solution, there is no need to invest in a sales force or “bricks and- mortar” assets in every potential market—the Web provides the necessary coverage.</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4" name="Shape 224"/>
        <p:cNvGrpSpPr/>
        <p:nvPr/>
      </p:nvGrpSpPr>
      <p:grpSpPr>
        <a:xfrm>
          <a:off x="0" y="0"/>
          <a:ext cx="0" cy="0"/>
          <a:chOff x="0" y="0"/>
          <a:chExt cx="0" cy="0"/>
        </a:xfrm>
      </p:grpSpPr>
      <p:sp>
        <p:nvSpPr>
          <p:cNvPr id="225" name="Google Shape;225;p13"/>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6" name="Google Shape;226;p13"/>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7" name="Google Shape;227;p13"/>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Strategic roles of e-commerce in business markets cont.</a:t>
            </a:r>
            <a:endParaRPr/>
          </a:p>
        </p:txBody>
      </p:sp>
      <p:sp>
        <p:nvSpPr>
          <p:cNvPr id="228" name="Google Shape;228;p13"/>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29" name="Google Shape;229;p13"/>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0" name="Google Shape;230;p13"/>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600"/>
              <a:buChar char="•"/>
            </a:pPr>
            <a:r>
              <a:rPr lang="en-US" sz="2600"/>
              <a:t>6. An alternative distribution channel: </a:t>
            </a:r>
            <a:endParaRPr/>
          </a:p>
          <a:p>
            <a:pPr indent="-228600" lvl="0" marL="228600" rtl="0" algn="l">
              <a:lnSpc>
                <a:spcPct val="90000"/>
              </a:lnSpc>
              <a:spcBef>
                <a:spcPts val="1000"/>
              </a:spcBef>
              <a:spcAft>
                <a:spcPts val="0"/>
              </a:spcAft>
              <a:buClr>
                <a:schemeClr val="dk1"/>
              </a:buClr>
              <a:buSzPts val="2600"/>
              <a:buChar char="•"/>
            </a:pPr>
            <a:r>
              <a:rPr lang="en-US" sz="2600"/>
              <a:t>internet provides an excellent alternative channel for distributing of services to business market customer. </a:t>
            </a:r>
            <a:endParaRPr/>
          </a:p>
          <a:p>
            <a:pPr indent="-228600" lvl="0" marL="228600" rtl="0" algn="l">
              <a:lnSpc>
                <a:spcPct val="90000"/>
              </a:lnSpc>
              <a:spcBef>
                <a:spcPts val="1000"/>
              </a:spcBef>
              <a:spcAft>
                <a:spcPts val="0"/>
              </a:spcAft>
              <a:buClr>
                <a:schemeClr val="dk1"/>
              </a:buClr>
              <a:buSzPts val="2600"/>
              <a:buChar char="•"/>
            </a:pPr>
            <a:r>
              <a:rPr lang="en-US" sz="2600"/>
              <a:t>It is particularly useful in delivering banking services, management consultancies, training, and customer services.</a:t>
            </a:r>
            <a:endParaRPr/>
          </a:p>
          <a:p>
            <a:pPr indent="-63500" lvl="0" marL="228600" rtl="0" algn="l">
              <a:lnSpc>
                <a:spcPct val="90000"/>
              </a:lnSpc>
              <a:spcBef>
                <a:spcPts val="1000"/>
              </a:spcBef>
              <a:spcAft>
                <a:spcPts val="0"/>
              </a:spcAft>
              <a:buClr>
                <a:schemeClr val="dk1"/>
              </a:buClr>
              <a:buSzPts val="2600"/>
              <a:buNone/>
            </a:pPr>
            <a:r>
              <a:t/>
            </a:r>
            <a:endParaRPr sz="26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4" name="Shape 234"/>
        <p:cNvGrpSpPr/>
        <p:nvPr/>
      </p:nvGrpSpPr>
      <p:grpSpPr>
        <a:xfrm>
          <a:off x="0" y="0"/>
          <a:ext cx="0" cy="0"/>
          <a:chOff x="0" y="0"/>
          <a:chExt cx="0" cy="0"/>
        </a:xfrm>
      </p:grpSpPr>
      <p:sp>
        <p:nvSpPr>
          <p:cNvPr id="235" name="Google Shape;235;p14"/>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6" name="Google Shape;236;p14"/>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7" name="Google Shape;237;p14"/>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Strategic roles of e-commerce in business markets cont.</a:t>
            </a:r>
            <a:endParaRPr/>
          </a:p>
        </p:txBody>
      </p:sp>
      <p:sp>
        <p:nvSpPr>
          <p:cNvPr id="238" name="Google Shape;238;p14"/>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39" name="Google Shape;239;p14"/>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40" name="Google Shape;240;p14"/>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7. Tool for gathering marketing research data: </a:t>
            </a:r>
            <a:endParaRPr/>
          </a:p>
          <a:p>
            <a:pPr indent="-228600" lvl="0" marL="228600" rtl="0" algn="l">
              <a:lnSpc>
                <a:spcPct val="90000"/>
              </a:lnSpc>
              <a:spcBef>
                <a:spcPts val="1000"/>
              </a:spcBef>
              <a:spcAft>
                <a:spcPts val="0"/>
              </a:spcAft>
              <a:buClr>
                <a:schemeClr val="dk1"/>
              </a:buClr>
              <a:buSzPts val="2800"/>
              <a:buChar char="•"/>
            </a:pPr>
            <a:r>
              <a:rPr lang="en-US"/>
              <a:t>the internet provides a means of gathering market data useful in decision making. </a:t>
            </a:r>
            <a:endParaRPr/>
          </a:p>
          <a:p>
            <a:pPr indent="-228600" lvl="0" marL="228600" rtl="0" algn="l">
              <a:lnSpc>
                <a:spcPct val="90000"/>
              </a:lnSpc>
              <a:spcBef>
                <a:spcPts val="1000"/>
              </a:spcBef>
              <a:spcAft>
                <a:spcPts val="0"/>
              </a:spcAft>
              <a:buClr>
                <a:schemeClr val="dk1"/>
              </a:buClr>
              <a:buSzPts val="2800"/>
              <a:buChar char="•"/>
            </a:pPr>
            <a:r>
              <a:rPr lang="en-US"/>
              <a:t>Data can be collected from anywhere on the globe at the click of a button providing convenience efficiency to the marketer.</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4" name="Shape 244"/>
        <p:cNvGrpSpPr/>
        <p:nvPr/>
      </p:nvGrpSpPr>
      <p:grpSpPr>
        <a:xfrm>
          <a:off x="0" y="0"/>
          <a:ext cx="0" cy="0"/>
          <a:chOff x="0" y="0"/>
          <a:chExt cx="0" cy="0"/>
        </a:xfrm>
      </p:grpSpPr>
      <p:sp>
        <p:nvSpPr>
          <p:cNvPr id="245" name="Google Shape;245;p15"/>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6" name="Google Shape;246;p15"/>
          <p:cNvSpPr/>
          <p:nvPr/>
        </p:nvSpPr>
        <p:spPr>
          <a:xfrm>
            <a:off x="740546" y="1011045"/>
            <a:ext cx="4369859" cy="4369859"/>
          </a:xfrm>
          <a:prstGeom prst="roundRect">
            <a:avLst>
              <a:gd fmla="val 2757"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7" name="Google Shape;247;p15"/>
          <p:cNvSpPr txBox="1"/>
          <p:nvPr>
            <p:ph type="title"/>
          </p:nvPr>
        </p:nvSpPr>
        <p:spPr>
          <a:xfrm>
            <a:off x="956826" y="1112969"/>
            <a:ext cx="3937298" cy="416601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Developing an e-commerce strategy for business markets. </a:t>
            </a:r>
            <a:endParaRPr/>
          </a:p>
        </p:txBody>
      </p:sp>
      <p:sp>
        <p:nvSpPr>
          <p:cNvPr id="248" name="Google Shape;248;p15"/>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9" name="Google Shape;249;p15"/>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0" name="Google Shape;250;p15"/>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1" name="Google Shape;251;p15"/>
          <p:cNvSpPr txBox="1"/>
          <p:nvPr>
            <p:ph idx="1" type="body"/>
          </p:nvPr>
        </p:nvSpPr>
        <p:spPr>
          <a:xfrm>
            <a:off x="6096000" y="820880"/>
            <a:ext cx="5257799" cy="488935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600"/>
              <a:buChar char="•"/>
            </a:pPr>
            <a:r>
              <a:rPr lang="en-US" sz="2600"/>
              <a:t>Strategy development is the core task of the marketing manager and the chief executive officer on any organization. </a:t>
            </a:r>
            <a:endParaRPr/>
          </a:p>
          <a:p>
            <a:pPr indent="-228600" lvl="0" marL="228600" rtl="0" algn="l">
              <a:lnSpc>
                <a:spcPct val="90000"/>
              </a:lnSpc>
              <a:spcBef>
                <a:spcPts val="1000"/>
              </a:spcBef>
              <a:spcAft>
                <a:spcPts val="0"/>
              </a:spcAft>
              <a:buClr>
                <a:schemeClr val="dk1"/>
              </a:buClr>
              <a:buSzPts val="2600"/>
              <a:buChar char="•"/>
            </a:pPr>
            <a:r>
              <a:rPr lang="en-US" sz="2600"/>
              <a:t>Despite development of internet the strategy remains the core thing that will drive the business. </a:t>
            </a:r>
            <a:endParaRPr/>
          </a:p>
          <a:p>
            <a:pPr indent="-228600" lvl="0" marL="228600" rtl="0" algn="l">
              <a:lnSpc>
                <a:spcPct val="90000"/>
              </a:lnSpc>
              <a:spcBef>
                <a:spcPts val="1000"/>
              </a:spcBef>
              <a:spcAft>
                <a:spcPts val="0"/>
              </a:spcAft>
              <a:buClr>
                <a:schemeClr val="dk1"/>
              </a:buClr>
              <a:buSzPts val="2600"/>
              <a:buChar char="•"/>
            </a:pPr>
            <a:r>
              <a:rPr lang="en-US" sz="2600"/>
              <a:t>Internet is an enabling technology—a powerful set of tools that complements, rather than replaces, traditional ways of competing.</a:t>
            </a:r>
            <a:endParaRPr/>
          </a:p>
          <a:p>
            <a:pPr indent="-63500" lvl="0" marL="228600" rtl="0" algn="l">
              <a:lnSpc>
                <a:spcPct val="90000"/>
              </a:lnSpc>
              <a:spcBef>
                <a:spcPts val="1000"/>
              </a:spcBef>
              <a:spcAft>
                <a:spcPts val="0"/>
              </a:spcAft>
              <a:buClr>
                <a:schemeClr val="dk1"/>
              </a:buClr>
              <a:buSzPts val="2600"/>
              <a:buNone/>
            </a:pPr>
            <a:r>
              <a:t/>
            </a:r>
            <a:endParaRPr sz="2600"/>
          </a:p>
        </p:txBody>
      </p:sp>
      <p:sp>
        <p:nvSpPr>
          <p:cNvPr id="252" name="Google Shape;252;p15"/>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3" name="Google Shape;253;p15"/>
          <p:cNvSpPr/>
          <p:nvPr/>
        </p:nvSpPr>
        <p:spPr>
          <a:xfrm flipH="1">
            <a:off x="3418308"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4" name="Google Shape;254;p15"/>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8" name="Shape 258"/>
        <p:cNvGrpSpPr/>
        <p:nvPr/>
      </p:nvGrpSpPr>
      <p:grpSpPr>
        <a:xfrm>
          <a:off x="0" y="0"/>
          <a:ext cx="0" cy="0"/>
          <a:chOff x="0" y="0"/>
          <a:chExt cx="0" cy="0"/>
        </a:xfrm>
      </p:grpSpPr>
      <p:sp>
        <p:nvSpPr>
          <p:cNvPr id="259" name="Google Shape;259;p16"/>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0" name="Google Shape;260;p16"/>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1" name="Google Shape;261;p16"/>
          <p:cNvSpPr txBox="1"/>
          <p:nvPr>
            <p:ph type="title"/>
          </p:nvPr>
        </p:nvSpPr>
        <p:spPr>
          <a:xfrm>
            <a:off x="686834" y="1153572"/>
            <a:ext cx="3200400" cy="44611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Quote by Michael porter</a:t>
            </a:r>
            <a:endParaRPr/>
          </a:p>
        </p:txBody>
      </p:sp>
      <p:sp>
        <p:nvSpPr>
          <p:cNvPr id="262" name="Google Shape;262;p16"/>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63" name="Google Shape;263;p16"/>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Michael Porter (2001) notes that “Basic Internet applications will become table stakes—companies will not be able to survive without them, but they will not gain any advantage from them. The more robust competitive advantages will arise from traditional strengths such as unique products, proprietary content, distinctive physical activities, superior product knowledge, and strong service and relationships. . . . Ultimately, strategies that integrate the Internet and traditional competitive advantages and ways of competing should win in many industries.”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7" name="Shape 267"/>
        <p:cNvGrpSpPr/>
        <p:nvPr/>
      </p:nvGrpSpPr>
      <p:grpSpPr>
        <a:xfrm>
          <a:off x="0" y="0"/>
          <a:ext cx="0" cy="0"/>
          <a:chOff x="0" y="0"/>
          <a:chExt cx="0" cy="0"/>
        </a:xfrm>
      </p:grpSpPr>
      <p:sp>
        <p:nvSpPr>
          <p:cNvPr id="268" name="Google Shape;268;p17"/>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9" name="Google Shape;269;p17"/>
          <p:cNvSpPr/>
          <p:nvPr/>
        </p:nvSpPr>
        <p:spPr>
          <a:xfrm>
            <a:off x="1" y="0"/>
            <a:ext cx="4167271" cy="6858000"/>
          </a:xfrm>
          <a:custGeom>
            <a:rect b="b" l="l" r="r" t="t"/>
            <a:pathLst>
              <a:path extrusionOk="0" h="6858000" w="4167271">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0" name="Google Shape;270;p17"/>
          <p:cNvSpPr txBox="1"/>
          <p:nvPr>
            <p:ph type="title"/>
          </p:nvPr>
        </p:nvSpPr>
        <p:spPr>
          <a:xfrm>
            <a:off x="686834" y="1153572"/>
            <a:ext cx="3200400" cy="44611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E-commerce strategy formulation </a:t>
            </a:r>
            <a:endParaRPr/>
          </a:p>
        </p:txBody>
      </p:sp>
      <p:sp>
        <p:nvSpPr>
          <p:cNvPr id="271" name="Google Shape;271;p17"/>
          <p:cNvSpPr/>
          <p:nvPr/>
        </p:nvSpPr>
        <p:spPr>
          <a:xfrm flipH="1" rot="10800000">
            <a:off x="7550402" y="2455479"/>
            <a:ext cx="4083433" cy="4083433"/>
          </a:xfrm>
          <a:prstGeom prst="arc">
            <a:avLst>
              <a:gd fmla="val 16200000"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72" name="Google Shape;272;p17"/>
          <p:cNvSpPr txBox="1"/>
          <p:nvPr>
            <p:ph idx="1" type="body"/>
          </p:nvPr>
        </p:nvSpPr>
        <p:spPr>
          <a:xfrm>
            <a:off x="4447308" y="591344"/>
            <a:ext cx="6906491" cy="5585619"/>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Developing an e-commerce strategy like any other business would require the business marketer to follow the three major steps of strategy development :</a:t>
            </a:r>
            <a:endParaRPr/>
          </a:p>
          <a:p>
            <a:pPr indent="-228600" lvl="0" marL="228600" rtl="0" algn="l">
              <a:lnSpc>
                <a:spcPct val="90000"/>
              </a:lnSpc>
              <a:spcBef>
                <a:spcPts val="1000"/>
              </a:spcBef>
              <a:spcAft>
                <a:spcPts val="0"/>
              </a:spcAft>
              <a:buClr>
                <a:schemeClr val="dk1"/>
              </a:buClr>
              <a:buSzPts val="2800"/>
              <a:buChar char="•"/>
            </a:pPr>
            <a:r>
              <a:rPr lang="en-US"/>
              <a:t>1.	Strategy formulation</a:t>
            </a:r>
            <a:endParaRPr/>
          </a:p>
          <a:p>
            <a:pPr indent="-228600" lvl="0" marL="228600" rtl="0" algn="l">
              <a:lnSpc>
                <a:spcPct val="90000"/>
              </a:lnSpc>
              <a:spcBef>
                <a:spcPts val="1000"/>
              </a:spcBef>
              <a:spcAft>
                <a:spcPts val="0"/>
              </a:spcAft>
              <a:buClr>
                <a:schemeClr val="dk1"/>
              </a:buClr>
              <a:buSzPts val="2800"/>
              <a:buChar char="•"/>
            </a:pPr>
            <a:r>
              <a:rPr lang="en-US"/>
              <a:t>2.	Strategy implementation</a:t>
            </a:r>
            <a:endParaRPr/>
          </a:p>
          <a:p>
            <a:pPr indent="-228600" lvl="0" marL="228600" rtl="0" algn="l">
              <a:lnSpc>
                <a:spcPct val="90000"/>
              </a:lnSpc>
              <a:spcBef>
                <a:spcPts val="1000"/>
              </a:spcBef>
              <a:spcAft>
                <a:spcPts val="0"/>
              </a:spcAft>
              <a:buClr>
                <a:schemeClr val="dk1"/>
              </a:buClr>
              <a:buSzPts val="2800"/>
              <a:buChar char="•"/>
            </a:pPr>
            <a:r>
              <a:rPr lang="en-US"/>
              <a:t>3.	Strategy evaluation</a:t>
            </a:r>
            <a:endParaRPr/>
          </a:p>
          <a:p>
            <a:pPr indent="0" lvl="0" marL="0" rtl="0" algn="l">
              <a:lnSpc>
                <a:spcPct val="90000"/>
              </a:lnSpc>
              <a:spcBef>
                <a:spcPts val="1000"/>
              </a:spcBef>
              <a:spcAft>
                <a:spcPts val="0"/>
              </a:spcAft>
              <a:buClr>
                <a:schemeClr val="dk1"/>
              </a:buClr>
              <a:buSzPts val="2800"/>
              <a:buNone/>
            </a:pPr>
            <a:r>
              <a:rPr b="1" lang="en-US"/>
              <a:t>Strategy formulation </a:t>
            </a:r>
            <a:endParaRPr/>
          </a:p>
          <a:p>
            <a:pPr indent="-228600" lvl="0" marL="228600" rtl="0" algn="l">
              <a:lnSpc>
                <a:spcPct val="90000"/>
              </a:lnSpc>
              <a:spcBef>
                <a:spcPts val="1000"/>
              </a:spcBef>
              <a:spcAft>
                <a:spcPts val="0"/>
              </a:spcAft>
              <a:buClr>
                <a:schemeClr val="dk1"/>
              </a:buClr>
              <a:buSzPts val="2800"/>
              <a:buChar char="•"/>
            </a:pPr>
            <a:r>
              <a:rPr lang="en-US"/>
              <a:t>Strategy formulation involves determination of where the business is and where it wants to go.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6" name="Shape 276"/>
        <p:cNvGrpSpPr/>
        <p:nvPr/>
      </p:nvGrpSpPr>
      <p:grpSpPr>
        <a:xfrm>
          <a:off x="0" y="0"/>
          <a:ext cx="0" cy="0"/>
          <a:chOff x="0" y="0"/>
          <a:chExt cx="0" cy="0"/>
        </a:xfrm>
      </p:grpSpPr>
      <p:sp>
        <p:nvSpPr>
          <p:cNvPr id="277" name="Google Shape;277;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8" name="Google Shape;278;p18"/>
          <p:cNvSpPr/>
          <p:nvPr/>
        </p:nvSpPr>
        <p:spPr>
          <a:xfrm flipH="1" rot="-5588041">
            <a:off x="548353" y="3147190"/>
            <a:ext cx="2987899" cy="2987899"/>
          </a:xfrm>
          <a:prstGeom prst="arc">
            <a:avLst>
              <a:gd fmla="val 14441841"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79" name="Google Shape;279;p18"/>
          <p:cNvSpPr txBox="1"/>
          <p:nvPr>
            <p:ph type="title"/>
          </p:nvPr>
        </p:nvSpPr>
        <p:spPr>
          <a:xfrm>
            <a:off x="874815" y="2322864"/>
            <a:ext cx="5491090" cy="23876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100"/>
              <a:buFont typeface="Calibri"/>
              <a:buNone/>
            </a:pPr>
            <a:r>
              <a:rPr lang="en-US" sz="5100">
                <a:solidFill>
                  <a:schemeClr val="dk1"/>
                </a:solidFill>
                <a:latin typeface="Calibri"/>
                <a:ea typeface="Calibri"/>
                <a:cs typeface="Calibri"/>
                <a:sym typeface="Calibri"/>
              </a:rPr>
              <a:t>E-commerce strategy formulation guiding question </a:t>
            </a:r>
            <a:endParaRPr/>
          </a:p>
        </p:txBody>
      </p:sp>
      <p:sp>
        <p:nvSpPr>
          <p:cNvPr id="280" name="Google Shape;280;p18"/>
          <p:cNvSpPr/>
          <p:nvPr/>
        </p:nvSpPr>
        <p:spPr>
          <a:xfrm>
            <a:off x="11038584" y="447363"/>
            <a:ext cx="734141" cy="734141"/>
          </a:xfrm>
          <a:prstGeom prst="rect">
            <a:avLst/>
          </a:prstGeom>
          <a:noFill/>
          <a:ln cap="flat" cmpd="sng" w="1270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aphicFrame>
        <p:nvGraphicFramePr>
          <p:cNvPr id="281" name="Google Shape;281;p18"/>
          <p:cNvGraphicFramePr/>
          <p:nvPr/>
        </p:nvGraphicFramePr>
        <p:xfrm>
          <a:off x="6417733" y="1210923"/>
          <a:ext cx="3000000" cy="3000000"/>
        </p:xfrm>
        <a:graphic>
          <a:graphicData uri="http://schemas.openxmlformats.org/drawingml/2006/table">
            <a:tbl>
              <a:tblPr>
                <a:noFill/>
                <a:tableStyleId>{5A6B8669-7EB0-40AC-B34F-BD6FB7DB2021}</a:tableStyleId>
              </a:tblPr>
              <a:tblGrid>
                <a:gridCol w="1765000"/>
                <a:gridCol w="3404275"/>
              </a:tblGrid>
              <a:tr h="725225">
                <a:tc>
                  <a:txBody>
                    <a:bodyPr/>
                    <a:lstStyle/>
                    <a:p>
                      <a:pPr indent="0" lvl="0" marL="0" marR="0" rtl="0" algn="just">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Key consideration </a:t>
                      </a:r>
                      <a:endParaRPr sz="2000" u="none" cap="none" strike="noStrike">
                        <a:latin typeface="Calibri"/>
                        <a:ea typeface="Calibri"/>
                        <a:cs typeface="Calibri"/>
                        <a:sym typeface="Calibri"/>
                      </a:endParaRPr>
                    </a:p>
                  </a:txBody>
                  <a:tcPr marT="0" marB="0" marR="41775" marL="417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Guiding questions </a:t>
                      </a:r>
                      <a:endParaRPr sz="2000" u="none" cap="none" strike="noStrike">
                        <a:latin typeface="Calibri"/>
                        <a:ea typeface="Calibri"/>
                        <a:cs typeface="Calibri"/>
                        <a:sym typeface="Calibri"/>
                      </a:endParaRPr>
                    </a:p>
                  </a:txBody>
                  <a:tcPr marT="0" marB="0" marR="41775" marL="417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722025">
                <a:tc>
                  <a:txBody>
                    <a:bodyPr/>
                    <a:lstStyle/>
                    <a:p>
                      <a:pPr indent="0" lvl="0" marL="0" marR="0" rtl="0" algn="just">
                        <a:lnSpc>
                          <a:spcPct val="115000"/>
                        </a:lnSpc>
                        <a:spcBef>
                          <a:spcPts val="0"/>
                        </a:spcBef>
                        <a:spcAft>
                          <a:spcPts val="0"/>
                        </a:spcAft>
                        <a:buNone/>
                      </a:pPr>
                      <a:r>
                        <a:rPr lang="en-US" sz="2000" u="none" cap="none" strike="noStrike">
                          <a:latin typeface="Times New Roman"/>
                          <a:ea typeface="Times New Roman"/>
                          <a:cs typeface="Times New Roman"/>
                          <a:sym typeface="Times New Roman"/>
                        </a:rPr>
                        <a:t>Customers and markets </a:t>
                      </a:r>
                      <a:endParaRPr sz="2000" u="none" cap="none" strike="noStrike">
                        <a:latin typeface="Calibri"/>
                        <a:ea typeface="Calibri"/>
                        <a:cs typeface="Calibri"/>
                        <a:sym typeface="Calibri"/>
                      </a:endParaRPr>
                    </a:p>
                  </a:txBody>
                  <a:tcPr marT="0" marB="0" marR="41775" marL="417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just">
                        <a:lnSpc>
                          <a:spcPct val="115000"/>
                        </a:lnSpc>
                        <a:spcBef>
                          <a:spcPts val="0"/>
                        </a:spcBef>
                        <a:spcAft>
                          <a:spcPts val="0"/>
                        </a:spcAft>
                        <a:buNone/>
                      </a:pPr>
                      <a:r>
                        <a:rPr lang="en-US" sz="2000" u="none" cap="none" strike="noStrike">
                          <a:latin typeface="Times New Roman"/>
                          <a:ea typeface="Times New Roman"/>
                          <a:cs typeface="Times New Roman"/>
                          <a:sym typeface="Times New Roman"/>
                        </a:rPr>
                        <a:t>What are we already doing on the Internet, and how do our activities align with customer needs?</a:t>
                      </a:r>
                      <a:endParaRPr sz="2000" u="none" cap="none" strike="noStrike">
                        <a:latin typeface="Calibri"/>
                        <a:ea typeface="Calibri"/>
                        <a:cs typeface="Calibri"/>
                        <a:sym typeface="Calibri"/>
                      </a:endParaRPr>
                    </a:p>
                    <a:p>
                      <a:pPr indent="0" lvl="0" marL="0" marR="0" rtl="0" algn="just">
                        <a:lnSpc>
                          <a:spcPct val="115000"/>
                        </a:lnSpc>
                        <a:spcBef>
                          <a:spcPts val="600"/>
                        </a:spcBef>
                        <a:spcAft>
                          <a:spcPts val="0"/>
                        </a:spcAft>
                        <a:buNone/>
                      </a:pPr>
                      <a:r>
                        <a:rPr lang="en-US" sz="2000" u="none" cap="none" strike="noStrike">
                          <a:latin typeface="Times New Roman"/>
                          <a:ea typeface="Times New Roman"/>
                          <a:cs typeface="Times New Roman"/>
                          <a:sym typeface="Times New Roman"/>
                        </a:rPr>
                        <a:t>How can we use the Internet to provide better customer service?</a:t>
                      </a:r>
                      <a:endParaRPr sz="2000" u="none" cap="none" strike="noStrike">
                        <a:latin typeface="Calibri"/>
                        <a:ea typeface="Calibri"/>
                        <a:cs typeface="Calibri"/>
                        <a:sym typeface="Calibri"/>
                      </a:endParaRPr>
                    </a:p>
                    <a:p>
                      <a:pPr indent="0" lvl="0" marL="0" marR="0" rtl="0" algn="just">
                        <a:lnSpc>
                          <a:spcPct val="115000"/>
                        </a:lnSpc>
                        <a:spcBef>
                          <a:spcPts val="600"/>
                        </a:spcBef>
                        <a:spcAft>
                          <a:spcPts val="0"/>
                        </a:spcAft>
                        <a:buNone/>
                      </a:pPr>
                      <a:r>
                        <a:rPr lang="en-US" sz="2000" u="none" cap="none" strike="noStrike">
                          <a:latin typeface="Times New Roman"/>
                          <a:ea typeface="Times New Roman"/>
                          <a:cs typeface="Times New Roman"/>
                          <a:sym typeface="Times New Roman"/>
                        </a:rPr>
                        <a:t>How can we use the Internet to make our sales channels more effective?</a:t>
                      </a:r>
                      <a:endParaRPr sz="2000" u="none" cap="none" strike="noStrike">
                        <a:latin typeface="Calibri"/>
                        <a:ea typeface="Calibri"/>
                        <a:cs typeface="Calibri"/>
                        <a:sym typeface="Calibri"/>
                      </a:endParaRPr>
                    </a:p>
                  </a:txBody>
                  <a:tcPr marT="0" marB="0" marR="41775" marL="417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5" name="Shape 285"/>
        <p:cNvGrpSpPr/>
        <p:nvPr/>
      </p:nvGrpSpPr>
      <p:grpSpPr>
        <a:xfrm>
          <a:off x="0" y="0"/>
          <a:ext cx="0" cy="0"/>
          <a:chOff x="0" y="0"/>
          <a:chExt cx="0" cy="0"/>
        </a:xfrm>
      </p:grpSpPr>
      <p:sp>
        <p:nvSpPr>
          <p:cNvPr id="286" name="Google Shape;286;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7" name="Google Shape;287;p19"/>
          <p:cNvSpPr/>
          <p:nvPr/>
        </p:nvSpPr>
        <p:spPr>
          <a:xfrm flipH="1" rot="-5588041">
            <a:off x="548353" y="3147190"/>
            <a:ext cx="2987899" cy="2987899"/>
          </a:xfrm>
          <a:prstGeom prst="arc">
            <a:avLst>
              <a:gd fmla="val 14441841"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88" name="Google Shape;288;p19"/>
          <p:cNvSpPr txBox="1"/>
          <p:nvPr>
            <p:ph type="title"/>
          </p:nvPr>
        </p:nvSpPr>
        <p:spPr>
          <a:xfrm>
            <a:off x="874815" y="2322864"/>
            <a:ext cx="5491090" cy="23876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4700"/>
              <a:buFont typeface="Calibri"/>
              <a:buNone/>
            </a:pPr>
            <a:r>
              <a:rPr lang="en-US" sz="4700">
                <a:solidFill>
                  <a:schemeClr val="dk1"/>
                </a:solidFill>
                <a:latin typeface="Calibri"/>
                <a:ea typeface="Calibri"/>
                <a:cs typeface="Calibri"/>
                <a:sym typeface="Calibri"/>
              </a:rPr>
              <a:t>E-commerce strategy formulation guiding question cont.</a:t>
            </a:r>
            <a:endParaRPr/>
          </a:p>
        </p:txBody>
      </p:sp>
      <p:sp>
        <p:nvSpPr>
          <p:cNvPr id="289" name="Google Shape;289;p19"/>
          <p:cNvSpPr/>
          <p:nvPr/>
        </p:nvSpPr>
        <p:spPr>
          <a:xfrm>
            <a:off x="11038584" y="447363"/>
            <a:ext cx="734141" cy="734141"/>
          </a:xfrm>
          <a:prstGeom prst="rect">
            <a:avLst/>
          </a:prstGeom>
          <a:noFill/>
          <a:ln cap="flat" cmpd="sng" w="1270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aphicFrame>
        <p:nvGraphicFramePr>
          <p:cNvPr id="290" name="Google Shape;290;p19"/>
          <p:cNvGraphicFramePr/>
          <p:nvPr/>
        </p:nvGraphicFramePr>
        <p:xfrm>
          <a:off x="6424747" y="654567"/>
          <a:ext cx="3000000" cy="3000000"/>
        </p:xfrm>
        <a:graphic>
          <a:graphicData uri="http://schemas.openxmlformats.org/drawingml/2006/table">
            <a:tbl>
              <a:tblPr bandRow="1" firstCol="1" firstRow="1">
                <a:noFill/>
                <a:tableStyleId>{77E75A9C-3221-4F1F-8355-B9A4EA7ED517}</a:tableStyleId>
              </a:tblPr>
              <a:tblGrid>
                <a:gridCol w="1720100"/>
                <a:gridCol w="3435150"/>
              </a:tblGrid>
              <a:tr h="685400">
                <a:tc>
                  <a:txBody>
                    <a:bodyPr/>
                    <a:lstStyle/>
                    <a:p>
                      <a:pPr indent="0" lvl="0" marL="0" marR="0" rtl="0" algn="just">
                        <a:lnSpc>
                          <a:spcPct val="115000"/>
                        </a:lnSpc>
                        <a:spcBef>
                          <a:spcPts val="0"/>
                        </a:spcBef>
                        <a:spcAft>
                          <a:spcPts val="0"/>
                        </a:spcAft>
                        <a:buNone/>
                      </a:pPr>
                      <a:r>
                        <a:rPr lang="en-US" sz="1900" u="none" cap="none" strike="noStrike"/>
                        <a:t>Key consideration </a:t>
                      </a:r>
                      <a:endParaRPr sz="1900" u="none" cap="none" strike="noStrike">
                        <a:latin typeface="Calibri"/>
                        <a:ea typeface="Calibri"/>
                        <a:cs typeface="Calibri"/>
                        <a:sym typeface="Calibri"/>
                      </a:endParaRPr>
                    </a:p>
                  </a:txBody>
                  <a:tcPr marT="0" marB="0" marR="39500" marL="39500"/>
                </a:tc>
                <a:tc>
                  <a:txBody>
                    <a:bodyPr/>
                    <a:lstStyle/>
                    <a:p>
                      <a:pPr indent="0" lvl="0" marL="0" marR="0" rtl="0" algn="just">
                        <a:lnSpc>
                          <a:spcPct val="115000"/>
                        </a:lnSpc>
                        <a:spcBef>
                          <a:spcPts val="0"/>
                        </a:spcBef>
                        <a:spcAft>
                          <a:spcPts val="0"/>
                        </a:spcAft>
                        <a:buNone/>
                      </a:pPr>
                      <a:r>
                        <a:rPr lang="en-US" sz="1900" u="none" cap="none" strike="noStrike"/>
                        <a:t>Guiding questions </a:t>
                      </a:r>
                      <a:endParaRPr sz="1900" u="none" cap="none" strike="noStrike">
                        <a:latin typeface="Calibri"/>
                        <a:ea typeface="Calibri"/>
                        <a:cs typeface="Calibri"/>
                        <a:sym typeface="Calibri"/>
                      </a:endParaRPr>
                    </a:p>
                  </a:txBody>
                  <a:tcPr marT="0" marB="0" marR="39500" marL="39500"/>
                </a:tc>
              </a:tr>
              <a:tr h="4874550">
                <a:tc>
                  <a:txBody>
                    <a:bodyPr/>
                    <a:lstStyle/>
                    <a:p>
                      <a:pPr indent="0" lvl="0" marL="0" marR="0" rtl="0" algn="just">
                        <a:lnSpc>
                          <a:spcPct val="115000"/>
                        </a:lnSpc>
                        <a:spcBef>
                          <a:spcPts val="0"/>
                        </a:spcBef>
                        <a:spcAft>
                          <a:spcPts val="0"/>
                        </a:spcAft>
                        <a:buNone/>
                      </a:pPr>
                      <a:r>
                        <a:rPr lang="en-US" sz="1900" u="none" cap="none" strike="noStrike"/>
                        <a:t>Competitive threats </a:t>
                      </a:r>
                      <a:endParaRPr sz="1900" u="none" cap="none" strike="noStrike">
                        <a:latin typeface="Calibri"/>
                        <a:ea typeface="Calibri"/>
                        <a:cs typeface="Calibri"/>
                        <a:sym typeface="Calibri"/>
                      </a:endParaRPr>
                    </a:p>
                  </a:txBody>
                  <a:tcPr marT="0" marB="0" marR="39500" marL="39500"/>
                </a:tc>
                <a:tc>
                  <a:txBody>
                    <a:bodyPr/>
                    <a:lstStyle/>
                    <a:p>
                      <a:pPr indent="0" lvl="0" marL="0" marR="0" rtl="0" algn="just">
                        <a:lnSpc>
                          <a:spcPct val="115000"/>
                        </a:lnSpc>
                        <a:spcBef>
                          <a:spcPts val="0"/>
                        </a:spcBef>
                        <a:spcAft>
                          <a:spcPts val="0"/>
                        </a:spcAft>
                        <a:buNone/>
                      </a:pPr>
                      <a:r>
                        <a:rPr lang="en-US" sz="1900" u="none" cap="none" strike="noStrike"/>
                        <a:t>How might traditional competitors and e-business startups change market dynamics and take away market our share or customers?</a:t>
                      </a:r>
                      <a:endParaRPr/>
                    </a:p>
                    <a:p>
                      <a:pPr indent="0" lvl="0" marL="0" marR="0" rtl="0" algn="just">
                        <a:lnSpc>
                          <a:spcPct val="115000"/>
                        </a:lnSpc>
                        <a:spcBef>
                          <a:spcPts val="600"/>
                        </a:spcBef>
                        <a:spcAft>
                          <a:spcPts val="0"/>
                        </a:spcAft>
                        <a:buNone/>
                      </a:pPr>
                      <a:r>
                        <a:rPr lang="en-US" sz="1900" u="none" cap="none" strike="noStrike"/>
                        <a:t>Will failure to act now precipitate a crisis within the next two years in any of our lines of business?</a:t>
                      </a:r>
                      <a:endParaRPr/>
                    </a:p>
                    <a:p>
                      <a:pPr indent="0" lvl="0" marL="0" marR="0" rtl="0" algn="just">
                        <a:lnSpc>
                          <a:spcPct val="115000"/>
                        </a:lnSpc>
                        <a:spcBef>
                          <a:spcPts val="600"/>
                        </a:spcBef>
                        <a:spcAft>
                          <a:spcPts val="0"/>
                        </a:spcAft>
                        <a:buNone/>
                      </a:pPr>
                      <a:r>
                        <a:rPr lang="en-US" sz="1900" u="none" cap="none" strike="noStrike"/>
                        <a:t>Can we ignore the Internet if our competitors are using it to gain attention and pricing advantages?</a:t>
                      </a:r>
                      <a:endParaRPr sz="1900" u="none" cap="none" strike="noStrike">
                        <a:latin typeface="Calibri"/>
                        <a:ea typeface="Calibri"/>
                        <a:cs typeface="Calibri"/>
                        <a:sym typeface="Calibri"/>
                      </a:endParaRPr>
                    </a:p>
                  </a:txBody>
                  <a:tcPr marT="0" marB="0" marR="39500" marL="39500"/>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4" name="Shape 294"/>
        <p:cNvGrpSpPr/>
        <p:nvPr/>
      </p:nvGrpSpPr>
      <p:grpSpPr>
        <a:xfrm>
          <a:off x="0" y="0"/>
          <a:ext cx="0" cy="0"/>
          <a:chOff x="0" y="0"/>
          <a:chExt cx="0" cy="0"/>
        </a:xfrm>
      </p:grpSpPr>
      <p:sp>
        <p:nvSpPr>
          <p:cNvPr id="295" name="Google Shape;295;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6" name="Google Shape;296;p20"/>
          <p:cNvSpPr/>
          <p:nvPr/>
        </p:nvSpPr>
        <p:spPr>
          <a:xfrm flipH="1" rot="-5588041">
            <a:off x="548353" y="3147190"/>
            <a:ext cx="2987899" cy="2987899"/>
          </a:xfrm>
          <a:prstGeom prst="arc">
            <a:avLst>
              <a:gd fmla="val 14441841"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297" name="Google Shape;297;p20"/>
          <p:cNvSpPr txBox="1"/>
          <p:nvPr>
            <p:ph type="title"/>
          </p:nvPr>
        </p:nvSpPr>
        <p:spPr>
          <a:xfrm>
            <a:off x="874815" y="2322864"/>
            <a:ext cx="5491090" cy="23876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4700"/>
              <a:buFont typeface="Calibri"/>
              <a:buNone/>
            </a:pPr>
            <a:r>
              <a:rPr lang="en-US" sz="4700">
                <a:solidFill>
                  <a:schemeClr val="dk1"/>
                </a:solidFill>
                <a:latin typeface="Calibri"/>
                <a:ea typeface="Calibri"/>
                <a:cs typeface="Calibri"/>
                <a:sym typeface="Calibri"/>
              </a:rPr>
              <a:t>E-commerce strategy formulation guiding question cont.</a:t>
            </a:r>
            <a:endParaRPr/>
          </a:p>
        </p:txBody>
      </p:sp>
      <p:sp>
        <p:nvSpPr>
          <p:cNvPr id="298" name="Google Shape;298;p20"/>
          <p:cNvSpPr/>
          <p:nvPr/>
        </p:nvSpPr>
        <p:spPr>
          <a:xfrm>
            <a:off x="11038584" y="447363"/>
            <a:ext cx="734141" cy="734141"/>
          </a:xfrm>
          <a:prstGeom prst="rect">
            <a:avLst/>
          </a:prstGeom>
          <a:noFill/>
          <a:ln cap="flat" cmpd="sng" w="1270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aphicFrame>
        <p:nvGraphicFramePr>
          <p:cNvPr id="299" name="Google Shape;299;p20"/>
          <p:cNvGraphicFramePr/>
          <p:nvPr/>
        </p:nvGraphicFramePr>
        <p:xfrm>
          <a:off x="6417733" y="1453096"/>
          <a:ext cx="3000000" cy="3000000"/>
        </p:xfrm>
        <a:graphic>
          <a:graphicData uri="http://schemas.openxmlformats.org/drawingml/2006/table">
            <a:tbl>
              <a:tblPr bandRow="1" firstCol="1" firstRow="1">
                <a:noFill/>
                <a:tableStyleId>{77E75A9C-3221-4F1F-8355-B9A4EA7ED517}</a:tableStyleId>
              </a:tblPr>
              <a:tblGrid>
                <a:gridCol w="1500350"/>
                <a:gridCol w="3668950"/>
              </a:tblGrid>
              <a:tr h="597825">
                <a:tc>
                  <a:txBody>
                    <a:bodyPr/>
                    <a:lstStyle/>
                    <a:p>
                      <a:pPr indent="0" lvl="0" marL="0" marR="0" rtl="0" algn="just">
                        <a:lnSpc>
                          <a:spcPct val="115000"/>
                        </a:lnSpc>
                        <a:spcBef>
                          <a:spcPts val="0"/>
                        </a:spcBef>
                        <a:spcAft>
                          <a:spcPts val="0"/>
                        </a:spcAft>
                        <a:buNone/>
                      </a:pPr>
                      <a:r>
                        <a:rPr lang="en-US" sz="1700" u="none" cap="none" strike="noStrike"/>
                        <a:t>Key consideration </a:t>
                      </a:r>
                      <a:endParaRPr sz="1700" u="none" cap="none" strike="noStrike">
                        <a:latin typeface="Calibri"/>
                        <a:ea typeface="Calibri"/>
                        <a:cs typeface="Calibri"/>
                        <a:sym typeface="Calibri"/>
                      </a:endParaRPr>
                    </a:p>
                  </a:txBody>
                  <a:tcPr marT="0" marB="0" marR="34450" marL="34450"/>
                </a:tc>
                <a:tc>
                  <a:txBody>
                    <a:bodyPr/>
                    <a:lstStyle/>
                    <a:p>
                      <a:pPr indent="0" lvl="0" marL="0" marR="0" rtl="0" algn="just">
                        <a:lnSpc>
                          <a:spcPct val="115000"/>
                        </a:lnSpc>
                        <a:spcBef>
                          <a:spcPts val="0"/>
                        </a:spcBef>
                        <a:spcAft>
                          <a:spcPts val="0"/>
                        </a:spcAft>
                        <a:buNone/>
                      </a:pPr>
                      <a:r>
                        <a:rPr lang="en-US" sz="1700" u="none" cap="none" strike="noStrike"/>
                        <a:t>Guiding questions </a:t>
                      </a:r>
                      <a:endParaRPr sz="1700" u="none" cap="none" strike="noStrike">
                        <a:latin typeface="Calibri"/>
                        <a:ea typeface="Calibri"/>
                        <a:cs typeface="Calibri"/>
                        <a:sym typeface="Calibri"/>
                      </a:endParaRPr>
                    </a:p>
                  </a:txBody>
                  <a:tcPr marT="0" marB="0" marR="34450" marL="34450"/>
                </a:tc>
              </a:tr>
              <a:tr h="3365075">
                <a:tc>
                  <a:txBody>
                    <a:bodyPr/>
                    <a:lstStyle/>
                    <a:p>
                      <a:pPr indent="0" lvl="0" marL="0" marR="0" rtl="0" algn="just">
                        <a:lnSpc>
                          <a:spcPct val="115000"/>
                        </a:lnSpc>
                        <a:spcBef>
                          <a:spcPts val="0"/>
                        </a:spcBef>
                        <a:spcAft>
                          <a:spcPts val="0"/>
                        </a:spcAft>
                        <a:buNone/>
                      </a:pPr>
                      <a:r>
                        <a:rPr lang="en-US" sz="1700" u="none" cap="none" strike="noStrike"/>
                        <a:t>People and infrastructure </a:t>
                      </a:r>
                      <a:endParaRPr sz="1700" u="none" cap="none" strike="noStrike">
                        <a:latin typeface="Calibri"/>
                        <a:ea typeface="Calibri"/>
                        <a:cs typeface="Calibri"/>
                        <a:sym typeface="Calibri"/>
                      </a:endParaRPr>
                    </a:p>
                  </a:txBody>
                  <a:tcPr marT="0" marB="0" marR="34450" marL="34450"/>
                </a:tc>
                <a:tc>
                  <a:txBody>
                    <a:bodyPr/>
                    <a:lstStyle/>
                    <a:p>
                      <a:pPr indent="0" lvl="0" marL="0" marR="0" rtl="0" algn="just">
                        <a:lnSpc>
                          <a:spcPct val="115000"/>
                        </a:lnSpc>
                        <a:spcBef>
                          <a:spcPts val="0"/>
                        </a:spcBef>
                        <a:spcAft>
                          <a:spcPts val="0"/>
                        </a:spcAft>
                        <a:buNone/>
                      </a:pPr>
                      <a:r>
                        <a:rPr lang="en-US" sz="1700" u="none" cap="none" strike="noStrike"/>
                        <a:t>Do our management teams and technical staff have the skills to run an Internet business?</a:t>
                      </a:r>
                      <a:endParaRPr/>
                    </a:p>
                    <a:p>
                      <a:pPr indent="0" lvl="0" marL="0" marR="0" rtl="0" algn="just">
                        <a:lnSpc>
                          <a:spcPct val="115000"/>
                        </a:lnSpc>
                        <a:spcBef>
                          <a:spcPts val="600"/>
                        </a:spcBef>
                        <a:spcAft>
                          <a:spcPts val="0"/>
                        </a:spcAft>
                        <a:buNone/>
                      </a:pPr>
                      <a:r>
                        <a:rPr lang="en-US" sz="1700" u="none" cap="none" strike="noStrike"/>
                        <a:t>What will it cost to fix weaknesses—exposed by our Internet business strategy—in our processes, infrastructure, and enterprise systems?</a:t>
                      </a:r>
                      <a:endParaRPr/>
                    </a:p>
                    <a:p>
                      <a:pPr indent="0" lvl="0" marL="0" marR="0" rtl="0" algn="just">
                        <a:lnSpc>
                          <a:spcPct val="115000"/>
                        </a:lnSpc>
                        <a:spcBef>
                          <a:spcPts val="600"/>
                        </a:spcBef>
                        <a:spcAft>
                          <a:spcPts val="0"/>
                        </a:spcAft>
                        <a:buNone/>
                      </a:pPr>
                      <a:r>
                        <a:rPr lang="en-US" sz="1700" u="none" cap="none" strike="noStrike"/>
                        <a:t>What are appropriate business and financial structures for managing Internet business risk?</a:t>
                      </a:r>
                      <a:endParaRPr sz="1700" u="none" cap="none" strike="noStrike">
                        <a:latin typeface="Calibri"/>
                        <a:ea typeface="Calibri"/>
                        <a:cs typeface="Calibri"/>
                        <a:sym typeface="Calibri"/>
                      </a:endParaRPr>
                    </a:p>
                  </a:txBody>
                  <a:tcPr marT="0" marB="0" marR="34450" marL="34450"/>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3" name="Shape 303"/>
        <p:cNvGrpSpPr/>
        <p:nvPr/>
      </p:nvGrpSpPr>
      <p:grpSpPr>
        <a:xfrm>
          <a:off x="0" y="0"/>
          <a:ext cx="0" cy="0"/>
          <a:chOff x="0" y="0"/>
          <a:chExt cx="0" cy="0"/>
        </a:xfrm>
      </p:grpSpPr>
      <p:sp>
        <p:nvSpPr>
          <p:cNvPr id="304" name="Google Shape;304;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5" name="Google Shape;305;p21"/>
          <p:cNvSpPr/>
          <p:nvPr/>
        </p:nvSpPr>
        <p:spPr>
          <a:xfrm flipH="1" rot="-5588041">
            <a:off x="548353" y="3147190"/>
            <a:ext cx="2987899" cy="2987899"/>
          </a:xfrm>
          <a:prstGeom prst="arc">
            <a:avLst>
              <a:gd fmla="val 14441841" name="adj1"/>
              <a:gd fmla="val 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06" name="Google Shape;306;p21"/>
          <p:cNvSpPr txBox="1"/>
          <p:nvPr>
            <p:ph type="title"/>
          </p:nvPr>
        </p:nvSpPr>
        <p:spPr>
          <a:xfrm>
            <a:off x="874815" y="2322864"/>
            <a:ext cx="5491090" cy="23876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100"/>
              <a:buFont typeface="Calibri"/>
              <a:buNone/>
            </a:pPr>
            <a:r>
              <a:rPr lang="en-US" sz="5100">
                <a:solidFill>
                  <a:schemeClr val="dk1"/>
                </a:solidFill>
                <a:latin typeface="Calibri"/>
                <a:ea typeface="Calibri"/>
                <a:cs typeface="Calibri"/>
                <a:sym typeface="Calibri"/>
              </a:rPr>
              <a:t>E-commerce strategy formulation guiding question </a:t>
            </a:r>
            <a:endParaRPr/>
          </a:p>
        </p:txBody>
      </p:sp>
      <p:sp>
        <p:nvSpPr>
          <p:cNvPr id="307" name="Google Shape;307;p21"/>
          <p:cNvSpPr/>
          <p:nvPr/>
        </p:nvSpPr>
        <p:spPr>
          <a:xfrm>
            <a:off x="11038584" y="447363"/>
            <a:ext cx="734141" cy="734141"/>
          </a:xfrm>
          <a:prstGeom prst="rect">
            <a:avLst/>
          </a:prstGeom>
          <a:noFill/>
          <a:ln cap="flat" cmpd="sng" w="127000">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aphicFrame>
        <p:nvGraphicFramePr>
          <p:cNvPr id="308" name="Google Shape;308;p21"/>
          <p:cNvGraphicFramePr/>
          <p:nvPr/>
        </p:nvGraphicFramePr>
        <p:xfrm>
          <a:off x="6417733" y="1235350"/>
          <a:ext cx="3000000" cy="3000000"/>
        </p:xfrm>
        <a:graphic>
          <a:graphicData uri="http://schemas.openxmlformats.org/drawingml/2006/table">
            <a:tbl>
              <a:tblPr bandRow="1" firstCol="1" firstRow="1">
                <a:noFill/>
                <a:tableStyleId>{77E75A9C-3221-4F1F-8355-B9A4EA7ED517}</a:tableStyleId>
              </a:tblPr>
              <a:tblGrid>
                <a:gridCol w="1530400"/>
                <a:gridCol w="3638875"/>
              </a:tblGrid>
              <a:tr h="609800">
                <a:tc>
                  <a:txBody>
                    <a:bodyPr/>
                    <a:lstStyle/>
                    <a:p>
                      <a:pPr indent="0" lvl="0" marL="0" marR="0" rtl="0" algn="just">
                        <a:lnSpc>
                          <a:spcPct val="115000"/>
                        </a:lnSpc>
                        <a:spcBef>
                          <a:spcPts val="0"/>
                        </a:spcBef>
                        <a:spcAft>
                          <a:spcPts val="0"/>
                        </a:spcAft>
                        <a:buNone/>
                      </a:pPr>
                      <a:r>
                        <a:rPr lang="en-US" sz="1700" u="none" cap="none" strike="noStrike"/>
                        <a:t>Key consideration </a:t>
                      </a:r>
                      <a:endParaRPr sz="1700" u="none" cap="none" strike="noStrike">
                        <a:latin typeface="Calibri"/>
                        <a:ea typeface="Calibri"/>
                        <a:cs typeface="Calibri"/>
                        <a:sym typeface="Calibri"/>
                      </a:endParaRPr>
                    </a:p>
                  </a:txBody>
                  <a:tcPr marT="0" marB="0" marR="35125" marL="35125"/>
                </a:tc>
                <a:tc>
                  <a:txBody>
                    <a:bodyPr/>
                    <a:lstStyle/>
                    <a:p>
                      <a:pPr indent="0" lvl="0" marL="0" marR="0" rtl="0" algn="just">
                        <a:lnSpc>
                          <a:spcPct val="115000"/>
                        </a:lnSpc>
                        <a:spcBef>
                          <a:spcPts val="0"/>
                        </a:spcBef>
                        <a:spcAft>
                          <a:spcPts val="0"/>
                        </a:spcAft>
                        <a:buNone/>
                      </a:pPr>
                      <a:r>
                        <a:rPr lang="en-US" sz="1700" u="none" cap="none" strike="noStrike"/>
                        <a:t>Guiding questions </a:t>
                      </a:r>
                      <a:endParaRPr sz="1700" u="none" cap="none" strike="noStrike">
                        <a:latin typeface="Calibri"/>
                        <a:ea typeface="Calibri"/>
                        <a:cs typeface="Calibri"/>
                        <a:sym typeface="Calibri"/>
                      </a:endParaRPr>
                    </a:p>
                  </a:txBody>
                  <a:tcPr marT="0" marB="0" marR="35125" marL="35125"/>
                </a:tc>
              </a:tr>
              <a:tr h="3788575">
                <a:tc>
                  <a:txBody>
                    <a:bodyPr/>
                    <a:lstStyle/>
                    <a:p>
                      <a:pPr indent="0" lvl="0" marL="0" marR="0" rtl="0" algn="just">
                        <a:lnSpc>
                          <a:spcPct val="115000"/>
                        </a:lnSpc>
                        <a:spcBef>
                          <a:spcPts val="0"/>
                        </a:spcBef>
                        <a:spcAft>
                          <a:spcPts val="0"/>
                        </a:spcAft>
                        <a:buNone/>
                      </a:pPr>
                      <a:r>
                        <a:rPr lang="en-US" sz="1700" u="none" cap="none" strike="noStrike"/>
                        <a:t>Source and operations </a:t>
                      </a:r>
                      <a:endParaRPr sz="1700" u="none" cap="none" strike="noStrike">
                        <a:latin typeface="Calibri"/>
                        <a:ea typeface="Calibri"/>
                        <a:cs typeface="Calibri"/>
                        <a:sym typeface="Calibri"/>
                      </a:endParaRPr>
                    </a:p>
                  </a:txBody>
                  <a:tcPr marT="0" marB="0" marR="35125" marL="35125"/>
                </a:tc>
                <a:tc>
                  <a:txBody>
                    <a:bodyPr/>
                    <a:lstStyle/>
                    <a:p>
                      <a:pPr indent="0" lvl="0" marL="0" marR="0" rtl="0" algn="just">
                        <a:lnSpc>
                          <a:spcPct val="115000"/>
                        </a:lnSpc>
                        <a:spcBef>
                          <a:spcPts val="0"/>
                        </a:spcBef>
                        <a:spcAft>
                          <a:spcPts val="0"/>
                        </a:spcAft>
                        <a:buNone/>
                      </a:pPr>
                      <a:r>
                        <a:rPr lang="en-US" sz="1700" u="none" cap="none" strike="noStrike"/>
                        <a:t>Are we blinding ourselves by making assumptions based on our old way of doing business that doesn’t fit with the Internet?</a:t>
                      </a:r>
                      <a:endParaRPr/>
                    </a:p>
                    <a:p>
                      <a:pPr indent="0" lvl="0" marL="0" marR="0" rtl="0" algn="just">
                        <a:lnSpc>
                          <a:spcPct val="115000"/>
                        </a:lnSpc>
                        <a:spcBef>
                          <a:spcPts val="600"/>
                        </a:spcBef>
                        <a:spcAft>
                          <a:spcPts val="0"/>
                        </a:spcAft>
                        <a:buNone/>
                      </a:pPr>
                      <a:r>
                        <a:rPr lang="en-US" sz="1700" u="none" cap="none" strike="noStrike"/>
                        <a:t>What is Internet-relevant models that match ours, threaten us, or are suitable ways to conduct business?</a:t>
                      </a:r>
                      <a:endParaRPr/>
                    </a:p>
                    <a:p>
                      <a:pPr indent="0" lvl="0" marL="0" marR="0" rtl="0" algn="just">
                        <a:lnSpc>
                          <a:spcPct val="115000"/>
                        </a:lnSpc>
                        <a:spcBef>
                          <a:spcPts val="600"/>
                        </a:spcBef>
                        <a:spcAft>
                          <a:spcPts val="0"/>
                        </a:spcAft>
                        <a:buNone/>
                      </a:pPr>
                      <a:r>
                        <a:rPr lang="en-US" sz="1700" u="none" cap="none" strike="noStrike"/>
                        <a:t>How can we use the Internet to make supply chains more efficient?</a:t>
                      </a:r>
                      <a:endParaRPr/>
                    </a:p>
                    <a:p>
                      <a:pPr indent="0" lvl="0" marL="0" marR="0" rtl="0" algn="just">
                        <a:lnSpc>
                          <a:spcPct val="115000"/>
                        </a:lnSpc>
                        <a:spcBef>
                          <a:spcPts val="600"/>
                        </a:spcBef>
                        <a:spcAft>
                          <a:spcPts val="0"/>
                        </a:spcAft>
                        <a:buNone/>
                      </a:pPr>
                      <a:r>
                        <a:rPr lang="en-US" sz="1700" u="none" cap="none" strike="noStrike"/>
                        <a:t>How can we use the Internet to lower our operating costs? How long will it take?</a:t>
                      </a:r>
                      <a:endParaRPr sz="1700" u="none" cap="none" strike="noStrike">
                        <a:latin typeface="Calibri"/>
                        <a:ea typeface="Calibri"/>
                        <a:cs typeface="Calibri"/>
                        <a:sym typeface="Calibri"/>
                      </a:endParaRPr>
                    </a:p>
                  </a:txBody>
                  <a:tcPr marT="0" marB="0" marR="35125" marL="35125"/>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2" name="Shape 312"/>
        <p:cNvGrpSpPr/>
        <p:nvPr/>
      </p:nvGrpSpPr>
      <p:grpSpPr>
        <a:xfrm>
          <a:off x="0" y="0"/>
          <a:ext cx="0" cy="0"/>
          <a:chOff x="0" y="0"/>
          <a:chExt cx="0" cy="0"/>
        </a:xfrm>
      </p:grpSpPr>
      <p:sp>
        <p:nvSpPr>
          <p:cNvPr id="313" name="Google Shape;313;p22"/>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4" name="Google Shape;314;p22"/>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5" name="Google Shape;315;p22"/>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Strategy formulation cont.</a:t>
            </a:r>
            <a:endParaRPr/>
          </a:p>
        </p:txBody>
      </p:sp>
      <p:sp>
        <p:nvSpPr>
          <p:cNvPr id="316" name="Google Shape;316;p22"/>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17" name="Google Shape;317;p22"/>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18" name="Google Shape;318;p22"/>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Day and Bernes (n.d) note that “a guiding principle in formulating an Internet strategy is to understand that the Internet and the associated technology are nothing more than tools the business marketing strategist uses in satisfying the customer at a point: </a:t>
            </a:r>
            <a:endParaRPr/>
          </a:p>
          <a:p>
            <a:pPr indent="-228600" lvl="0" marL="228600" rtl="0" algn="l">
              <a:lnSpc>
                <a:spcPct val="90000"/>
              </a:lnSpc>
              <a:spcBef>
                <a:spcPts val="1000"/>
              </a:spcBef>
              <a:spcAft>
                <a:spcPts val="0"/>
              </a:spcAft>
              <a:buClr>
                <a:schemeClr val="dk1"/>
              </a:buClr>
              <a:buSzPts val="2000"/>
              <a:buChar char="•"/>
            </a:pPr>
            <a:r>
              <a:rPr lang="en-US" sz="2000"/>
              <a:t>“It is not a competitive strategy or the capability to deliver the strategy.” </a:t>
            </a:r>
            <a:endParaRPr/>
          </a:p>
          <a:p>
            <a:pPr indent="-228600" lvl="0" marL="228600" rtl="0" algn="l">
              <a:lnSpc>
                <a:spcPct val="90000"/>
              </a:lnSpc>
              <a:spcBef>
                <a:spcPts val="1000"/>
              </a:spcBef>
              <a:spcAft>
                <a:spcPts val="0"/>
              </a:spcAft>
              <a:buClr>
                <a:schemeClr val="dk1"/>
              </a:buClr>
              <a:buSzPts val="2000"/>
              <a:buChar char="•"/>
            </a:pPr>
            <a:r>
              <a:rPr lang="en-US" sz="2000"/>
              <a:t>The internet complements the company’s traditional marketing strategy, making it more effective or less costly, or both. It makes the salesforce more effective.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2" name="Shape 322"/>
        <p:cNvGrpSpPr/>
        <p:nvPr/>
      </p:nvGrpSpPr>
      <p:grpSpPr>
        <a:xfrm>
          <a:off x="0" y="0"/>
          <a:ext cx="0" cy="0"/>
          <a:chOff x="0" y="0"/>
          <a:chExt cx="0" cy="0"/>
        </a:xfrm>
      </p:grpSpPr>
      <p:sp>
        <p:nvSpPr>
          <p:cNvPr id="323" name="Google Shape;323;p23"/>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4" name="Google Shape;324;p23"/>
          <p:cNvSpPr/>
          <p:nvPr/>
        </p:nvSpPr>
        <p:spPr>
          <a:xfrm>
            <a:off x="740546" y="1011045"/>
            <a:ext cx="4369859" cy="4369859"/>
          </a:xfrm>
          <a:prstGeom prst="roundRect">
            <a:avLst>
              <a:gd fmla="val 2757"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5" name="Google Shape;325;p23"/>
          <p:cNvSpPr txBox="1"/>
          <p:nvPr>
            <p:ph type="title"/>
          </p:nvPr>
        </p:nvSpPr>
        <p:spPr>
          <a:xfrm>
            <a:off x="956826" y="1112969"/>
            <a:ext cx="3937298" cy="416601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Strategy formulation cont.</a:t>
            </a:r>
            <a:endParaRPr/>
          </a:p>
        </p:txBody>
      </p:sp>
      <p:sp>
        <p:nvSpPr>
          <p:cNvPr id="326" name="Google Shape;326;p23"/>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7" name="Google Shape;327;p23"/>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28" name="Google Shape;328;p23"/>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9" name="Google Shape;329;p23"/>
          <p:cNvSpPr txBox="1"/>
          <p:nvPr>
            <p:ph idx="1" type="body"/>
          </p:nvPr>
        </p:nvSpPr>
        <p:spPr>
          <a:xfrm>
            <a:off x="6096000" y="820880"/>
            <a:ext cx="5257799" cy="488935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 Internet marketing objectives resemble those of any type of communication strategy in the business marketplace. </a:t>
            </a:r>
            <a:endParaRPr/>
          </a:p>
          <a:p>
            <a:pPr indent="-228600" lvl="0" marL="228600" rtl="0" algn="l">
              <a:lnSpc>
                <a:spcPct val="90000"/>
              </a:lnSpc>
              <a:spcBef>
                <a:spcPts val="1000"/>
              </a:spcBef>
              <a:spcAft>
                <a:spcPts val="0"/>
              </a:spcAft>
              <a:buClr>
                <a:schemeClr val="dk1"/>
              </a:buClr>
              <a:buSzPts val="2000"/>
              <a:buChar char="•"/>
            </a:pPr>
            <a:r>
              <a:rPr lang="en-US" sz="2000"/>
              <a:t>The specific objectives for a firm’s Internet business dictate the issues it must deal with in formulating its strategy.</a:t>
            </a:r>
            <a:endParaRPr/>
          </a:p>
          <a:p>
            <a:pPr indent="-228600" lvl="0" marL="228600" rtl="0" algn="l">
              <a:lnSpc>
                <a:spcPct val="90000"/>
              </a:lnSpc>
              <a:spcBef>
                <a:spcPts val="1000"/>
              </a:spcBef>
              <a:spcAft>
                <a:spcPts val="0"/>
              </a:spcAft>
              <a:buClr>
                <a:schemeClr val="dk1"/>
              </a:buClr>
              <a:buSzPts val="2000"/>
              <a:buChar char="•"/>
            </a:pPr>
            <a:r>
              <a:rPr lang="en-US" sz="2000"/>
              <a:t> The following are some of the most common objectives that business marketers may have for the e-commerce portion of their business (Neal, 1998).</a:t>
            </a:r>
            <a:endParaRPr/>
          </a:p>
          <a:p>
            <a:pPr indent="-228600" lvl="0" marL="228600" rtl="0" algn="l">
              <a:lnSpc>
                <a:spcPct val="90000"/>
              </a:lnSpc>
              <a:spcBef>
                <a:spcPts val="1000"/>
              </a:spcBef>
              <a:spcAft>
                <a:spcPts val="0"/>
              </a:spcAft>
              <a:buClr>
                <a:schemeClr val="dk1"/>
              </a:buClr>
              <a:buSzPts val="2000"/>
              <a:buChar char="•"/>
            </a:pPr>
            <a:r>
              <a:rPr lang="en-US" sz="2000"/>
              <a:t>1. Target a specific market or group of customers.</a:t>
            </a:r>
            <a:endParaRPr/>
          </a:p>
          <a:p>
            <a:pPr indent="-228600" lvl="0" marL="228600" rtl="0" algn="l">
              <a:lnSpc>
                <a:spcPct val="90000"/>
              </a:lnSpc>
              <a:spcBef>
                <a:spcPts val="1000"/>
              </a:spcBef>
              <a:spcAft>
                <a:spcPts val="0"/>
              </a:spcAft>
              <a:buClr>
                <a:schemeClr val="dk1"/>
              </a:buClr>
              <a:buSzPts val="2000"/>
              <a:buChar char="•"/>
            </a:pPr>
            <a:r>
              <a:rPr lang="en-US" sz="2000"/>
              <a:t>2. Build recognition of the company name and brands.</a:t>
            </a:r>
            <a:endParaRPr/>
          </a:p>
          <a:p>
            <a:pPr indent="-228600" lvl="0" marL="228600" rtl="0" algn="l">
              <a:lnSpc>
                <a:spcPct val="90000"/>
              </a:lnSpc>
              <a:spcBef>
                <a:spcPts val="1000"/>
              </a:spcBef>
              <a:spcAft>
                <a:spcPts val="0"/>
              </a:spcAft>
              <a:buClr>
                <a:schemeClr val="dk1"/>
              </a:buClr>
              <a:buSzPts val="2000"/>
              <a:buChar char="•"/>
            </a:pPr>
            <a:r>
              <a:rPr lang="en-US" sz="2000"/>
              <a:t>3. Convey a cutting-edge image.</a:t>
            </a:r>
            <a:endParaRPr/>
          </a:p>
          <a:p>
            <a:pPr indent="-101600" lvl="0" marL="228600" rtl="0" algn="l">
              <a:lnSpc>
                <a:spcPct val="90000"/>
              </a:lnSpc>
              <a:spcBef>
                <a:spcPts val="1000"/>
              </a:spcBef>
              <a:spcAft>
                <a:spcPts val="0"/>
              </a:spcAft>
              <a:buClr>
                <a:schemeClr val="dk1"/>
              </a:buClr>
              <a:buSzPts val="2000"/>
              <a:buNone/>
            </a:pPr>
            <a:r>
              <a:t/>
            </a:r>
            <a:endParaRPr sz="2000"/>
          </a:p>
        </p:txBody>
      </p:sp>
      <p:sp>
        <p:nvSpPr>
          <p:cNvPr id="330" name="Google Shape;330;p23"/>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1" name="Google Shape;331;p23"/>
          <p:cNvSpPr/>
          <p:nvPr/>
        </p:nvSpPr>
        <p:spPr>
          <a:xfrm flipH="1">
            <a:off x="3418308"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2" name="Google Shape;332;p23"/>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6" name="Shape 336"/>
        <p:cNvGrpSpPr/>
        <p:nvPr/>
      </p:nvGrpSpPr>
      <p:grpSpPr>
        <a:xfrm>
          <a:off x="0" y="0"/>
          <a:ext cx="0" cy="0"/>
          <a:chOff x="0" y="0"/>
          <a:chExt cx="0" cy="0"/>
        </a:xfrm>
      </p:grpSpPr>
      <p:sp>
        <p:nvSpPr>
          <p:cNvPr id="337" name="Google Shape;337;p24"/>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8" name="Google Shape;338;p24"/>
          <p:cNvSpPr/>
          <p:nvPr/>
        </p:nvSpPr>
        <p:spPr>
          <a:xfrm>
            <a:off x="740546" y="1011045"/>
            <a:ext cx="4369859" cy="4369859"/>
          </a:xfrm>
          <a:prstGeom prst="roundRect">
            <a:avLst>
              <a:gd fmla="val 2757"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9" name="Google Shape;339;p24"/>
          <p:cNvSpPr txBox="1"/>
          <p:nvPr>
            <p:ph type="title"/>
          </p:nvPr>
        </p:nvSpPr>
        <p:spPr>
          <a:xfrm>
            <a:off x="956826" y="1112969"/>
            <a:ext cx="3937298" cy="416601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Strategy formulation cont.</a:t>
            </a:r>
            <a:endParaRPr/>
          </a:p>
        </p:txBody>
      </p:sp>
      <p:sp>
        <p:nvSpPr>
          <p:cNvPr id="340" name="Google Shape;340;p24"/>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1" name="Google Shape;341;p24"/>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2" name="Google Shape;342;p24"/>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3" name="Google Shape;343;p24"/>
          <p:cNvSpPr txBox="1"/>
          <p:nvPr>
            <p:ph idx="1" type="body"/>
          </p:nvPr>
        </p:nvSpPr>
        <p:spPr>
          <a:xfrm>
            <a:off x="6096000" y="820880"/>
            <a:ext cx="5257799" cy="488935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4. Conduct market research.</a:t>
            </a:r>
            <a:endParaRPr/>
          </a:p>
          <a:p>
            <a:pPr indent="-228600" lvl="0" marL="228600" rtl="0" algn="l">
              <a:lnSpc>
                <a:spcPct val="90000"/>
              </a:lnSpc>
              <a:spcBef>
                <a:spcPts val="1000"/>
              </a:spcBef>
              <a:spcAft>
                <a:spcPts val="0"/>
              </a:spcAft>
              <a:buClr>
                <a:schemeClr val="dk1"/>
              </a:buClr>
              <a:buSzPts val="2000"/>
              <a:buChar char="•"/>
            </a:pPr>
            <a:r>
              <a:rPr lang="en-US" sz="2000"/>
              <a:t>5. Interact with existing customers and cultivate new ones.</a:t>
            </a:r>
            <a:endParaRPr/>
          </a:p>
          <a:p>
            <a:pPr indent="-228600" lvl="0" marL="228600" rtl="0" algn="l">
              <a:lnSpc>
                <a:spcPct val="90000"/>
              </a:lnSpc>
              <a:spcBef>
                <a:spcPts val="1000"/>
              </a:spcBef>
              <a:spcAft>
                <a:spcPts val="0"/>
              </a:spcAft>
              <a:buClr>
                <a:schemeClr val="dk1"/>
              </a:buClr>
              <a:buSzPts val="2000"/>
              <a:buChar char="•"/>
            </a:pPr>
            <a:r>
              <a:rPr lang="en-US" sz="2000"/>
              <a:t>6. Provide real-time information on products, services, and company finances to customers and supply chain partners.</a:t>
            </a:r>
            <a:endParaRPr/>
          </a:p>
          <a:p>
            <a:pPr indent="-228600" lvl="0" marL="228600" rtl="0" algn="l">
              <a:lnSpc>
                <a:spcPct val="90000"/>
              </a:lnSpc>
              <a:spcBef>
                <a:spcPts val="1000"/>
              </a:spcBef>
              <a:spcAft>
                <a:spcPts val="0"/>
              </a:spcAft>
              <a:buClr>
                <a:schemeClr val="dk1"/>
              </a:buClr>
              <a:buSzPts val="2000"/>
              <a:buChar char="•"/>
            </a:pPr>
            <a:r>
              <a:rPr lang="en-US" sz="2000"/>
              <a:t>7. Sell products and services.</a:t>
            </a:r>
            <a:endParaRPr/>
          </a:p>
          <a:p>
            <a:pPr indent="-228600" lvl="0" marL="228600" rtl="0" algn="l">
              <a:lnSpc>
                <a:spcPct val="90000"/>
              </a:lnSpc>
              <a:spcBef>
                <a:spcPts val="1000"/>
              </a:spcBef>
              <a:spcAft>
                <a:spcPts val="0"/>
              </a:spcAft>
              <a:buClr>
                <a:schemeClr val="dk1"/>
              </a:buClr>
              <a:buSzPts val="2000"/>
              <a:buChar char="•"/>
            </a:pPr>
            <a:r>
              <a:rPr lang="en-US" sz="2000"/>
              <a:t>8. Sell in a more efficient manner.</a:t>
            </a:r>
            <a:endParaRPr/>
          </a:p>
          <a:p>
            <a:pPr indent="-228600" lvl="0" marL="228600" rtl="0" algn="l">
              <a:lnSpc>
                <a:spcPct val="90000"/>
              </a:lnSpc>
              <a:spcBef>
                <a:spcPts val="1000"/>
              </a:spcBef>
              <a:spcAft>
                <a:spcPts val="0"/>
              </a:spcAft>
              <a:buClr>
                <a:schemeClr val="dk1"/>
              </a:buClr>
              <a:buSzPts val="2000"/>
              <a:buChar char="•"/>
            </a:pPr>
            <a:r>
              <a:rPr lang="en-US" sz="2000"/>
              <a:t>9. Advertise in a new medium.</a:t>
            </a:r>
            <a:endParaRPr/>
          </a:p>
          <a:p>
            <a:pPr indent="-228600" lvl="0" marL="228600" rtl="0" algn="l">
              <a:lnSpc>
                <a:spcPct val="90000"/>
              </a:lnSpc>
              <a:spcBef>
                <a:spcPts val="1000"/>
              </a:spcBef>
              <a:spcAft>
                <a:spcPts val="0"/>
              </a:spcAft>
              <a:buClr>
                <a:schemeClr val="dk1"/>
              </a:buClr>
              <a:buSzPts val="2000"/>
              <a:buChar char="•"/>
            </a:pPr>
            <a:r>
              <a:rPr lang="en-US" sz="2000"/>
              <a:t>10. Generate leads for the sales force.</a:t>
            </a:r>
            <a:endParaRPr/>
          </a:p>
          <a:p>
            <a:pPr indent="-228600" lvl="0" marL="228600" rtl="0" algn="l">
              <a:lnSpc>
                <a:spcPct val="90000"/>
              </a:lnSpc>
              <a:spcBef>
                <a:spcPts val="1000"/>
              </a:spcBef>
              <a:spcAft>
                <a:spcPts val="0"/>
              </a:spcAft>
              <a:buClr>
                <a:schemeClr val="dk1"/>
              </a:buClr>
              <a:buSzPts val="2000"/>
              <a:buChar char="•"/>
            </a:pPr>
            <a:r>
              <a:rPr lang="en-US" sz="2000"/>
              <a:t>11. Provide a medium for customer service.</a:t>
            </a:r>
            <a:endParaRPr/>
          </a:p>
          <a:p>
            <a:pPr indent="-228600" lvl="0" marL="228600" rtl="0" algn="l">
              <a:lnSpc>
                <a:spcPct val="90000"/>
              </a:lnSpc>
              <a:spcBef>
                <a:spcPts val="1000"/>
              </a:spcBef>
              <a:spcAft>
                <a:spcPts val="0"/>
              </a:spcAft>
              <a:buClr>
                <a:schemeClr val="dk1"/>
              </a:buClr>
              <a:buSzPts val="2000"/>
              <a:buChar char="•"/>
            </a:pPr>
            <a:r>
              <a:rPr lang="en-US" sz="2000"/>
              <a:t>12. Build strong relationships with customers.</a:t>
            </a:r>
            <a:endParaRPr/>
          </a:p>
          <a:p>
            <a:pPr indent="-101600" lvl="0" marL="228600" rtl="0" algn="l">
              <a:lnSpc>
                <a:spcPct val="90000"/>
              </a:lnSpc>
              <a:spcBef>
                <a:spcPts val="1000"/>
              </a:spcBef>
              <a:spcAft>
                <a:spcPts val="0"/>
              </a:spcAft>
              <a:buClr>
                <a:schemeClr val="dk1"/>
              </a:buClr>
              <a:buSzPts val="2000"/>
              <a:buNone/>
            </a:pPr>
            <a:r>
              <a:t/>
            </a:r>
            <a:endParaRPr sz="2000"/>
          </a:p>
        </p:txBody>
      </p:sp>
      <p:sp>
        <p:nvSpPr>
          <p:cNvPr id="344" name="Google Shape;344;p24"/>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5" name="Google Shape;345;p24"/>
          <p:cNvSpPr/>
          <p:nvPr/>
        </p:nvSpPr>
        <p:spPr>
          <a:xfrm flipH="1">
            <a:off x="3418308"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46" name="Google Shape;346;p24"/>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0" name="Shape 350"/>
        <p:cNvGrpSpPr/>
        <p:nvPr/>
      </p:nvGrpSpPr>
      <p:grpSpPr>
        <a:xfrm>
          <a:off x="0" y="0"/>
          <a:ext cx="0" cy="0"/>
          <a:chOff x="0" y="0"/>
          <a:chExt cx="0" cy="0"/>
        </a:xfrm>
      </p:grpSpPr>
      <p:sp>
        <p:nvSpPr>
          <p:cNvPr id="351" name="Google Shape;351;p25"/>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2" name="Google Shape;352;p25"/>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3" name="Google Shape;353;p25"/>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700"/>
              <a:buFont typeface="Calibri"/>
              <a:buNone/>
            </a:pPr>
            <a:r>
              <a:rPr lang="en-US" sz="3700">
                <a:solidFill>
                  <a:srgbClr val="FFFFFF"/>
                </a:solidFill>
              </a:rPr>
              <a:t>2. Strategy implementation</a:t>
            </a:r>
            <a:endParaRPr/>
          </a:p>
        </p:txBody>
      </p:sp>
      <p:sp>
        <p:nvSpPr>
          <p:cNvPr id="354" name="Google Shape;354;p25"/>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55" name="Google Shape;355;p25"/>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6" name="Google Shape;356;p25"/>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800"/>
              <a:buChar char="•"/>
            </a:pPr>
            <a:r>
              <a:rPr lang="en-US" sz="1800"/>
              <a:t>Strategy implementation considers the internet product, pricing, and promotion as well as distribution. </a:t>
            </a:r>
            <a:endParaRPr/>
          </a:p>
          <a:p>
            <a:pPr indent="-228600" lvl="0" marL="228600" rtl="0" algn="l">
              <a:lnSpc>
                <a:spcPct val="90000"/>
              </a:lnSpc>
              <a:spcBef>
                <a:spcPts val="1000"/>
              </a:spcBef>
              <a:spcAft>
                <a:spcPts val="0"/>
              </a:spcAft>
              <a:buClr>
                <a:schemeClr val="dk1"/>
              </a:buClr>
              <a:buSzPts val="1800"/>
              <a:buChar char="•"/>
            </a:pPr>
            <a:r>
              <a:rPr lang="en-US" sz="1800"/>
              <a:t>The heart of an e-commerce strategy is the company’s Web site, where all interactions with the customer are handled. </a:t>
            </a:r>
            <a:endParaRPr/>
          </a:p>
          <a:p>
            <a:pPr indent="-228600" lvl="0" marL="228600" rtl="0" algn="l">
              <a:lnSpc>
                <a:spcPct val="90000"/>
              </a:lnSpc>
              <a:spcBef>
                <a:spcPts val="1000"/>
              </a:spcBef>
              <a:spcAft>
                <a:spcPts val="0"/>
              </a:spcAft>
              <a:buClr>
                <a:schemeClr val="dk1"/>
              </a:buClr>
              <a:buSzPts val="1800"/>
              <a:buChar char="•"/>
            </a:pPr>
            <a:r>
              <a:rPr lang="en-US" sz="1800"/>
              <a:t>The Internet product is a complex array of physical elements, software, hardware, extranets, intranets, services, and information.</a:t>
            </a:r>
            <a:endParaRPr/>
          </a:p>
          <a:p>
            <a:pPr indent="-228600" lvl="0" marL="228600" rtl="0" algn="l">
              <a:lnSpc>
                <a:spcPct val="90000"/>
              </a:lnSpc>
              <a:spcBef>
                <a:spcPts val="1000"/>
              </a:spcBef>
              <a:spcAft>
                <a:spcPts val="0"/>
              </a:spcAft>
              <a:buClr>
                <a:schemeClr val="dk1"/>
              </a:buClr>
              <a:buSzPts val="1800"/>
              <a:buChar char="•"/>
            </a:pPr>
            <a:r>
              <a:rPr lang="en-US" sz="1800"/>
              <a:t> The business marketer must consider carefully successful web site design, internet catalogues, reverse auctions and private exchanges among others. </a:t>
            </a:r>
            <a:endParaRPr/>
          </a:p>
          <a:p>
            <a:pPr indent="-114300" lvl="0" marL="228600" rtl="0" algn="l">
              <a:lnSpc>
                <a:spcPct val="90000"/>
              </a:lnSpc>
              <a:spcBef>
                <a:spcPts val="1000"/>
              </a:spcBef>
              <a:spcAft>
                <a:spcPts val="0"/>
              </a:spcAft>
              <a:buClr>
                <a:schemeClr val="dk1"/>
              </a:buClr>
              <a:buSzPts val="1800"/>
              <a:buNone/>
            </a:pPr>
            <a:r>
              <a:t/>
            </a:r>
            <a:endParaRPr sz="18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0" name="Shape 360"/>
        <p:cNvGrpSpPr/>
        <p:nvPr/>
      </p:nvGrpSpPr>
      <p:grpSpPr>
        <a:xfrm>
          <a:off x="0" y="0"/>
          <a:ext cx="0" cy="0"/>
          <a:chOff x="0" y="0"/>
          <a:chExt cx="0" cy="0"/>
        </a:xfrm>
      </p:grpSpPr>
      <p:sp>
        <p:nvSpPr>
          <p:cNvPr id="361" name="Google Shape;361;p26"/>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2" name="Google Shape;362;p26"/>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3" name="Google Shape;363;p26"/>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700"/>
              <a:buFont typeface="Calibri"/>
              <a:buNone/>
            </a:pPr>
            <a:r>
              <a:rPr lang="en-US" sz="3700">
                <a:solidFill>
                  <a:srgbClr val="FFFFFF"/>
                </a:solidFill>
              </a:rPr>
              <a:t>2. Strategy implementation cont.</a:t>
            </a:r>
            <a:endParaRPr/>
          </a:p>
        </p:txBody>
      </p:sp>
      <p:sp>
        <p:nvSpPr>
          <p:cNvPr id="364" name="Google Shape;364;p26"/>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65" name="Google Shape;365;p26"/>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66" name="Google Shape;366;p26"/>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On the channels of distribution, the business marketer must consider:</a:t>
            </a:r>
            <a:endParaRPr/>
          </a:p>
          <a:p>
            <a:pPr indent="-228600" lvl="0" marL="228600" rtl="0" algn="l">
              <a:lnSpc>
                <a:spcPct val="90000"/>
              </a:lnSpc>
              <a:spcBef>
                <a:spcPts val="1000"/>
              </a:spcBef>
              <a:spcAft>
                <a:spcPts val="0"/>
              </a:spcAft>
              <a:buClr>
                <a:schemeClr val="dk1"/>
              </a:buClr>
              <a:buSzPts val="2400"/>
              <a:buChar char="•"/>
            </a:pPr>
            <a:r>
              <a:rPr lang="en-US" sz="2400"/>
              <a:t> The  effect on channel efficiencies, </a:t>
            </a:r>
            <a:endParaRPr/>
          </a:p>
          <a:p>
            <a:pPr indent="-228600" lvl="0" marL="228600" rtl="0" algn="l">
              <a:lnSpc>
                <a:spcPct val="90000"/>
              </a:lnSpc>
              <a:spcBef>
                <a:spcPts val="1000"/>
              </a:spcBef>
              <a:spcAft>
                <a:spcPts val="0"/>
              </a:spcAft>
              <a:buClr>
                <a:schemeClr val="dk1"/>
              </a:buClr>
              <a:buSzPts val="2400"/>
              <a:buChar char="•"/>
            </a:pPr>
            <a:r>
              <a:rPr lang="en-US" sz="2400"/>
              <a:t>Current marketing intermediaries</a:t>
            </a:r>
            <a:endParaRPr/>
          </a:p>
          <a:p>
            <a:pPr indent="-228600" lvl="0" marL="228600" rtl="0" algn="l">
              <a:lnSpc>
                <a:spcPct val="90000"/>
              </a:lnSpc>
              <a:spcBef>
                <a:spcPts val="1000"/>
              </a:spcBef>
              <a:spcAft>
                <a:spcPts val="0"/>
              </a:spcAft>
              <a:buClr>
                <a:schemeClr val="dk1"/>
              </a:buClr>
              <a:buSzPts val="2400"/>
              <a:buChar char="•"/>
            </a:pPr>
            <a:r>
              <a:rPr lang="en-US" sz="2400"/>
              <a:t> Information sharing among channel members</a:t>
            </a:r>
            <a:endParaRPr/>
          </a:p>
          <a:p>
            <a:pPr indent="-228600" lvl="0" marL="228600" rtl="0" algn="l">
              <a:lnSpc>
                <a:spcPct val="90000"/>
              </a:lnSpc>
              <a:spcBef>
                <a:spcPts val="1000"/>
              </a:spcBef>
              <a:spcAft>
                <a:spcPts val="0"/>
              </a:spcAft>
              <a:buClr>
                <a:schemeClr val="dk1"/>
              </a:buClr>
              <a:buSzPts val="2400"/>
              <a:buChar char="•"/>
            </a:pPr>
            <a:r>
              <a:rPr lang="en-US" sz="2400"/>
              <a:t> The ability to rapidly deliver product</a:t>
            </a:r>
            <a:endParaRPr/>
          </a:p>
          <a:p>
            <a:pPr indent="-228600" lvl="0" marL="228600" rtl="0" algn="l">
              <a:lnSpc>
                <a:spcPct val="90000"/>
              </a:lnSpc>
              <a:spcBef>
                <a:spcPts val="1000"/>
              </a:spcBef>
              <a:spcAft>
                <a:spcPts val="0"/>
              </a:spcAft>
              <a:buClr>
                <a:schemeClr val="dk1"/>
              </a:buClr>
              <a:buSzPts val="2400"/>
              <a:buChar char="•"/>
            </a:pPr>
            <a:r>
              <a:rPr lang="en-US" sz="2400"/>
              <a:t> The need to consider the outsourcing of some key channel functions.</a:t>
            </a:r>
            <a:endParaRPr/>
          </a:p>
          <a:p>
            <a:pPr indent="-76200" lvl="0" marL="228600" rtl="0" algn="l">
              <a:lnSpc>
                <a:spcPct val="90000"/>
              </a:lnSpc>
              <a:spcBef>
                <a:spcPts val="1000"/>
              </a:spcBef>
              <a:spcAft>
                <a:spcPts val="0"/>
              </a:spcAft>
              <a:buClr>
                <a:schemeClr val="dk1"/>
              </a:buClr>
              <a:buSzPts val="2400"/>
              <a:buNone/>
            </a:pPr>
            <a:r>
              <a:t/>
            </a:r>
            <a:endParaRPr sz="24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0" name="Shape 370"/>
        <p:cNvGrpSpPr/>
        <p:nvPr/>
      </p:nvGrpSpPr>
      <p:grpSpPr>
        <a:xfrm>
          <a:off x="0" y="0"/>
          <a:ext cx="0" cy="0"/>
          <a:chOff x="0" y="0"/>
          <a:chExt cx="0" cy="0"/>
        </a:xfrm>
      </p:grpSpPr>
      <p:sp>
        <p:nvSpPr>
          <p:cNvPr id="371" name="Google Shape;371;p27"/>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2" name="Google Shape;372;p27"/>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3" name="Google Shape;373;p27"/>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700"/>
              <a:buFont typeface="Calibri"/>
              <a:buNone/>
            </a:pPr>
            <a:r>
              <a:rPr lang="en-US" sz="3700">
                <a:solidFill>
                  <a:srgbClr val="FFFFFF"/>
                </a:solidFill>
              </a:rPr>
              <a:t>2. Strategy implementation cont.</a:t>
            </a:r>
            <a:endParaRPr/>
          </a:p>
        </p:txBody>
      </p:sp>
      <p:sp>
        <p:nvSpPr>
          <p:cNvPr id="374" name="Google Shape;374;p27"/>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75" name="Google Shape;375;p27"/>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76" name="Google Shape;376;p27"/>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US" sz="2000"/>
              <a:t>On the pricing aspect of the strategy the business marketer must realize that the internet greatly reduces control over pricing as consumers have greater access to more products and services globally. </a:t>
            </a:r>
            <a:endParaRPr/>
          </a:p>
          <a:p>
            <a:pPr indent="-228600" lvl="0" marL="228600" rtl="0" algn="l">
              <a:lnSpc>
                <a:spcPct val="90000"/>
              </a:lnSpc>
              <a:spcBef>
                <a:spcPts val="1000"/>
              </a:spcBef>
              <a:spcAft>
                <a:spcPts val="0"/>
              </a:spcAft>
              <a:buClr>
                <a:schemeClr val="dk1"/>
              </a:buClr>
              <a:buSzPts val="2000"/>
              <a:buChar char="•"/>
            </a:pPr>
            <a:r>
              <a:rPr lang="en-US" sz="2000"/>
              <a:t>“The great paradox of the Internet is that it’s very benefits—making information widely available; reducing the difficulty of purchasing, marketing, and distribution; allowing buyers and sellers to find and transact business with one another more easily—also makes it more difficult for companies to capture these benefits as profits” Michael Porter </a:t>
            </a:r>
            <a:endParaRPr/>
          </a:p>
          <a:p>
            <a:pPr indent="-101600" lvl="0" marL="228600" rtl="0" algn="l">
              <a:lnSpc>
                <a:spcPct val="90000"/>
              </a:lnSpc>
              <a:spcBef>
                <a:spcPts val="1000"/>
              </a:spcBef>
              <a:spcAft>
                <a:spcPts val="0"/>
              </a:spcAft>
              <a:buClr>
                <a:schemeClr val="dk1"/>
              </a:buClr>
              <a:buSzPts val="2000"/>
              <a:buNone/>
            </a:pPr>
            <a:r>
              <a:t/>
            </a:r>
            <a:endParaRPr sz="20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0" name="Shape 380"/>
        <p:cNvGrpSpPr/>
        <p:nvPr/>
      </p:nvGrpSpPr>
      <p:grpSpPr>
        <a:xfrm>
          <a:off x="0" y="0"/>
          <a:ext cx="0" cy="0"/>
          <a:chOff x="0" y="0"/>
          <a:chExt cx="0" cy="0"/>
        </a:xfrm>
      </p:grpSpPr>
      <p:sp>
        <p:nvSpPr>
          <p:cNvPr id="381" name="Google Shape;381;p28"/>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2" name="Google Shape;382;p28"/>
          <p:cNvSpPr/>
          <p:nvPr/>
        </p:nvSpPr>
        <p:spPr>
          <a:xfrm>
            <a:off x="489189" y="1119031"/>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3" name="Google Shape;383;p28"/>
          <p:cNvSpPr txBox="1"/>
          <p:nvPr>
            <p:ph type="title"/>
          </p:nvPr>
        </p:nvSpPr>
        <p:spPr>
          <a:xfrm>
            <a:off x="1171074" y="1396686"/>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700"/>
              <a:buFont typeface="Calibri"/>
              <a:buNone/>
            </a:pPr>
            <a:r>
              <a:rPr lang="en-US" sz="3700">
                <a:solidFill>
                  <a:srgbClr val="FFFFFF"/>
                </a:solidFill>
              </a:rPr>
              <a:t>2. Strategy implementation cont.</a:t>
            </a:r>
            <a:endParaRPr/>
          </a:p>
        </p:txBody>
      </p:sp>
      <p:sp>
        <p:nvSpPr>
          <p:cNvPr id="384" name="Google Shape;384;p28"/>
          <p:cNvSpPr/>
          <p:nvPr/>
        </p:nvSpPr>
        <p:spPr>
          <a:xfrm rot="-1790889">
            <a:off x="8683720" y="941148"/>
            <a:ext cx="2987899" cy="2987899"/>
          </a:xfrm>
          <a:prstGeom prst="arc">
            <a:avLst>
              <a:gd fmla="val 15817365" name="adj1"/>
              <a:gd fmla="val 1781380" name="adj2"/>
            </a:avLst>
          </a:prstGeom>
          <a:noFill/>
          <a:ln cap="rnd" cmpd="sng" w="127000">
            <a:solidFill>
              <a:schemeClr val="accent4"/>
            </a:solidFill>
            <a:prstDash val="dash"/>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385" name="Google Shape;385;p28"/>
          <p:cNvSpPr/>
          <p:nvPr/>
        </p:nvSpPr>
        <p:spPr>
          <a:xfrm>
            <a:off x="910048" y="4780992"/>
            <a:ext cx="546100" cy="546100"/>
          </a:xfrm>
          <a:prstGeom prst="ellipse">
            <a:avLst/>
          </a:prstGeom>
          <a:solidFill>
            <a:schemeClr val="accent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6" name="Google Shape;386;p28"/>
          <p:cNvSpPr txBox="1"/>
          <p:nvPr>
            <p:ph idx="1" type="body"/>
          </p:nvPr>
        </p:nvSpPr>
        <p:spPr>
          <a:xfrm>
            <a:off x="5370153" y="1526033"/>
            <a:ext cx="5536397" cy="3935281"/>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On the issue of promotion, the business marketer must realize that The Internet expands the business marketer’s communication capabilities.</a:t>
            </a:r>
            <a:endParaRPr/>
          </a:p>
          <a:p>
            <a:pPr indent="-228600" lvl="0" marL="228600" rtl="0" algn="l">
              <a:lnSpc>
                <a:spcPct val="90000"/>
              </a:lnSpc>
              <a:spcBef>
                <a:spcPts val="1000"/>
              </a:spcBef>
              <a:spcAft>
                <a:spcPts val="0"/>
              </a:spcAft>
              <a:buClr>
                <a:schemeClr val="dk1"/>
              </a:buClr>
              <a:buSzPts val="2200"/>
              <a:buChar char="•"/>
            </a:pPr>
            <a:r>
              <a:rPr lang="en-US" sz="2200"/>
              <a:t> Providing real-time, up-to-date, low-cost information is one of the salient features of an Internet strategy. </a:t>
            </a:r>
            <a:endParaRPr/>
          </a:p>
          <a:p>
            <a:pPr indent="-228600" lvl="0" marL="228600" rtl="0" algn="l">
              <a:lnSpc>
                <a:spcPct val="90000"/>
              </a:lnSpc>
              <a:spcBef>
                <a:spcPts val="1000"/>
              </a:spcBef>
              <a:spcAft>
                <a:spcPts val="0"/>
              </a:spcAft>
              <a:buClr>
                <a:schemeClr val="dk1"/>
              </a:buClr>
              <a:buSzPts val="2200"/>
              <a:buChar char="•"/>
            </a:pPr>
            <a:r>
              <a:rPr lang="en-US" sz="2200"/>
              <a:t>The range of information provided begins with simple online information, database publishing, then moves to customer self-service and finally ability to transact online.</a:t>
            </a:r>
            <a:endParaRPr/>
          </a:p>
          <a:p>
            <a:pPr indent="-88900" lvl="0" marL="228600" rtl="0" algn="l">
              <a:lnSpc>
                <a:spcPct val="90000"/>
              </a:lnSpc>
              <a:spcBef>
                <a:spcPts val="1000"/>
              </a:spcBef>
              <a:spcAft>
                <a:spcPts val="0"/>
              </a:spcAft>
              <a:buClr>
                <a:schemeClr val="dk1"/>
              </a:buClr>
              <a:buSzPts val="2200"/>
              <a:buNone/>
            </a:pPr>
            <a:r>
              <a:t/>
            </a:r>
            <a:endParaRPr sz="22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0" name="Shape 390"/>
        <p:cNvGrpSpPr/>
        <p:nvPr/>
      </p:nvGrpSpPr>
      <p:grpSpPr>
        <a:xfrm>
          <a:off x="0" y="0"/>
          <a:ext cx="0" cy="0"/>
          <a:chOff x="0" y="0"/>
          <a:chExt cx="0" cy="0"/>
        </a:xfrm>
      </p:grpSpPr>
      <p:sp>
        <p:nvSpPr>
          <p:cNvPr id="391" name="Google Shape;391;p29"/>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2" name="Google Shape;392;p29"/>
          <p:cNvSpPr/>
          <p:nvPr/>
        </p:nvSpPr>
        <p:spPr>
          <a:xfrm>
            <a:off x="707393" y="847600"/>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3" name="Google Shape;393;p29"/>
          <p:cNvSpPr txBox="1"/>
          <p:nvPr>
            <p:ph type="title"/>
          </p:nvPr>
        </p:nvSpPr>
        <p:spPr>
          <a:xfrm>
            <a:off x="1389278" y="1233241"/>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3. Strategy evaluation </a:t>
            </a:r>
            <a:endParaRPr/>
          </a:p>
        </p:txBody>
      </p:sp>
      <p:sp>
        <p:nvSpPr>
          <p:cNvPr id="394" name="Google Shape;394;p29"/>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5" name="Google Shape;395;p29"/>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6" name="Google Shape;396;p29"/>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7" name="Google Shape;397;p29"/>
          <p:cNvSpPr txBox="1"/>
          <p:nvPr>
            <p:ph idx="1" type="body"/>
          </p:nvPr>
        </p:nvSpPr>
        <p:spPr>
          <a:xfrm>
            <a:off x="6096000" y="820880"/>
            <a:ext cx="5257799" cy="488935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Like any other business strategy, evaluation must be done on the strategy to determine whether it is achieving the set objective. </a:t>
            </a:r>
            <a:endParaRPr/>
          </a:p>
          <a:p>
            <a:pPr indent="-228600" lvl="0" marL="228600" rtl="0" algn="l">
              <a:lnSpc>
                <a:spcPct val="90000"/>
              </a:lnSpc>
              <a:spcBef>
                <a:spcPts val="1000"/>
              </a:spcBef>
              <a:spcAft>
                <a:spcPts val="0"/>
              </a:spcAft>
              <a:buClr>
                <a:schemeClr val="dk1"/>
              </a:buClr>
              <a:buSzPts val="2200"/>
              <a:buChar char="•"/>
            </a:pPr>
            <a:r>
              <a:rPr lang="en-US" sz="2200"/>
              <a:t> Evaluation generally compares current performance against set standard. </a:t>
            </a:r>
            <a:endParaRPr/>
          </a:p>
          <a:p>
            <a:pPr indent="-228600" lvl="0" marL="228600" rtl="0" algn="l">
              <a:lnSpc>
                <a:spcPct val="90000"/>
              </a:lnSpc>
              <a:spcBef>
                <a:spcPts val="1000"/>
              </a:spcBef>
              <a:spcAft>
                <a:spcPts val="0"/>
              </a:spcAft>
              <a:buClr>
                <a:schemeClr val="dk1"/>
              </a:buClr>
              <a:buSzPts val="2200"/>
              <a:buChar char="•"/>
            </a:pPr>
            <a:r>
              <a:rPr lang="en-US" sz="2200"/>
              <a:t>E-commerce strategy evaluation will cover such areas as price, internet product quality, distribution., after sales service., reputation., and among others. </a:t>
            </a:r>
            <a:endParaRPr/>
          </a:p>
          <a:p>
            <a:pPr indent="-228600" lvl="0" marL="228600" rtl="0" algn="l">
              <a:lnSpc>
                <a:spcPct val="90000"/>
              </a:lnSpc>
              <a:spcBef>
                <a:spcPts val="1000"/>
              </a:spcBef>
              <a:spcAft>
                <a:spcPts val="0"/>
              </a:spcAft>
              <a:buClr>
                <a:schemeClr val="dk1"/>
              </a:buClr>
              <a:buSzPts val="2200"/>
              <a:buChar char="•"/>
            </a:pPr>
            <a:r>
              <a:rPr lang="en-US" sz="2200"/>
              <a:t>Once evaluation has been done the business marketer may have to raise or lower standard, continue with the strategy as it is or take corrective actions. </a:t>
            </a:r>
            <a:endParaRPr/>
          </a:p>
          <a:p>
            <a:pPr indent="-88900" lvl="0" marL="228600" rtl="0" algn="l">
              <a:lnSpc>
                <a:spcPct val="90000"/>
              </a:lnSpc>
              <a:spcBef>
                <a:spcPts val="1000"/>
              </a:spcBef>
              <a:spcAft>
                <a:spcPts val="0"/>
              </a:spcAft>
              <a:buClr>
                <a:schemeClr val="dk1"/>
              </a:buClr>
              <a:buSzPts val="2200"/>
              <a:buNone/>
            </a:pPr>
            <a:r>
              <a:t/>
            </a:r>
            <a:endParaRPr sz="2200"/>
          </a:p>
        </p:txBody>
      </p:sp>
      <p:sp>
        <p:nvSpPr>
          <p:cNvPr id="398" name="Google Shape;398;p29"/>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99" name="Google Shape;399;p29"/>
          <p:cNvSpPr/>
          <p:nvPr/>
        </p:nvSpPr>
        <p:spPr>
          <a:xfrm flipH="1">
            <a:off x="3405056"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0" name="Google Shape;400;p29"/>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4" name="Shape 404"/>
        <p:cNvGrpSpPr/>
        <p:nvPr/>
      </p:nvGrpSpPr>
      <p:grpSpPr>
        <a:xfrm>
          <a:off x="0" y="0"/>
          <a:ext cx="0" cy="0"/>
          <a:chOff x="0" y="0"/>
          <a:chExt cx="0" cy="0"/>
        </a:xfrm>
      </p:grpSpPr>
      <p:sp>
        <p:nvSpPr>
          <p:cNvPr id="405" name="Google Shape;405;p30"/>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6" name="Google Shape;406;p30"/>
          <p:cNvSpPr/>
          <p:nvPr/>
        </p:nvSpPr>
        <p:spPr>
          <a:xfrm>
            <a:off x="707393" y="847600"/>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7" name="Google Shape;407;p30"/>
          <p:cNvSpPr txBox="1"/>
          <p:nvPr>
            <p:ph type="title"/>
          </p:nvPr>
        </p:nvSpPr>
        <p:spPr>
          <a:xfrm>
            <a:off x="1389278" y="1233241"/>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Concluding thoughts </a:t>
            </a:r>
            <a:endParaRPr/>
          </a:p>
        </p:txBody>
      </p:sp>
      <p:sp>
        <p:nvSpPr>
          <p:cNvPr id="408" name="Google Shape;408;p30"/>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9" name="Google Shape;409;p30"/>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0" name="Google Shape;410;p30"/>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1" name="Google Shape;411;p30"/>
          <p:cNvSpPr txBox="1"/>
          <p:nvPr>
            <p:ph idx="1" type="body"/>
          </p:nvPr>
        </p:nvSpPr>
        <p:spPr>
          <a:xfrm>
            <a:off x="6096000" y="820880"/>
            <a:ext cx="5257799" cy="488935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Business marketers of all types, whether manufacturers, distributors, or service providers, are integrating the Internet and electronic communications into the core of the business marketing strategies enabling them to become more effective in communications, business processes, and transactions that are carried out through electronic technology—mainly the Internet.  </a:t>
            </a:r>
            <a:endParaRPr/>
          </a:p>
          <a:p>
            <a:pPr indent="-228600" lvl="0" marL="228600" rtl="0" algn="l">
              <a:lnSpc>
                <a:spcPct val="90000"/>
              </a:lnSpc>
              <a:spcBef>
                <a:spcPts val="1000"/>
              </a:spcBef>
              <a:spcAft>
                <a:spcPts val="0"/>
              </a:spcAft>
              <a:buClr>
                <a:schemeClr val="dk1"/>
              </a:buClr>
              <a:buSzPts val="2200"/>
              <a:buChar char="•"/>
            </a:pPr>
            <a:r>
              <a:rPr lang="en-US" sz="2200"/>
              <a:t>To business marketing, internet is viewed as powerful communication medium, an alternative channel, a new venue for a host of services, a data gathering tool, and a way to integrate the supply chain. </a:t>
            </a:r>
            <a:endParaRPr/>
          </a:p>
        </p:txBody>
      </p:sp>
      <p:sp>
        <p:nvSpPr>
          <p:cNvPr id="412" name="Google Shape;412;p30"/>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3" name="Google Shape;413;p30"/>
          <p:cNvSpPr/>
          <p:nvPr/>
        </p:nvSpPr>
        <p:spPr>
          <a:xfrm flipH="1">
            <a:off x="3405056"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14" name="Google Shape;414;p30"/>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8" name="Shape 418"/>
        <p:cNvGrpSpPr/>
        <p:nvPr/>
      </p:nvGrpSpPr>
      <p:grpSpPr>
        <a:xfrm>
          <a:off x="0" y="0"/>
          <a:ext cx="0" cy="0"/>
          <a:chOff x="0" y="0"/>
          <a:chExt cx="0" cy="0"/>
        </a:xfrm>
      </p:grpSpPr>
      <p:sp>
        <p:nvSpPr>
          <p:cNvPr id="419" name="Google Shape;419;p31"/>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0" name="Google Shape;420;p31"/>
          <p:cNvSpPr/>
          <p:nvPr/>
        </p:nvSpPr>
        <p:spPr>
          <a:xfrm>
            <a:off x="707393" y="847600"/>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1" name="Google Shape;421;p31"/>
          <p:cNvSpPr txBox="1"/>
          <p:nvPr>
            <p:ph type="title"/>
          </p:nvPr>
        </p:nvSpPr>
        <p:spPr>
          <a:xfrm>
            <a:off x="1389278" y="1233241"/>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Concluding thoughts</a:t>
            </a:r>
            <a:endParaRPr/>
          </a:p>
        </p:txBody>
      </p:sp>
      <p:sp>
        <p:nvSpPr>
          <p:cNvPr id="422" name="Google Shape;422;p31"/>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3" name="Google Shape;423;p31"/>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4" name="Google Shape;424;p31"/>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5" name="Google Shape;425;p31"/>
          <p:cNvSpPr txBox="1"/>
          <p:nvPr>
            <p:ph idx="1" type="body"/>
          </p:nvPr>
        </p:nvSpPr>
        <p:spPr>
          <a:xfrm>
            <a:off x="6096000" y="820880"/>
            <a:ext cx="5257799" cy="488935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The Internet offers important benefits, including reduced transaction costs, reduced cycle time, supply chain integration, access to information, and closer customer relationships.</a:t>
            </a:r>
            <a:endParaRPr/>
          </a:p>
          <a:p>
            <a:pPr indent="-228600" lvl="0" marL="228600" rtl="0" algn="l">
              <a:lnSpc>
                <a:spcPct val="90000"/>
              </a:lnSpc>
              <a:spcBef>
                <a:spcPts val="1000"/>
              </a:spcBef>
              <a:spcAft>
                <a:spcPts val="0"/>
              </a:spcAft>
              <a:buClr>
                <a:schemeClr val="dk1"/>
              </a:buClr>
              <a:buSzPts val="2800"/>
              <a:buChar char="•"/>
            </a:pPr>
            <a:r>
              <a:rPr lang="en-US"/>
              <a:t> However thee-commerce strategy must be carefully crafted  to ensure success given the many failures of dot.com companies.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426" name="Google Shape;426;p31"/>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7" name="Google Shape;427;p31"/>
          <p:cNvSpPr/>
          <p:nvPr/>
        </p:nvSpPr>
        <p:spPr>
          <a:xfrm flipH="1">
            <a:off x="3405056"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28" name="Google Shape;428;p31"/>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2" name="Shape 432"/>
        <p:cNvGrpSpPr/>
        <p:nvPr/>
      </p:nvGrpSpPr>
      <p:grpSpPr>
        <a:xfrm>
          <a:off x="0" y="0"/>
          <a:ext cx="0" cy="0"/>
          <a:chOff x="0" y="0"/>
          <a:chExt cx="0" cy="0"/>
        </a:xfrm>
      </p:grpSpPr>
      <p:sp>
        <p:nvSpPr>
          <p:cNvPr id="433" name="Google Shape;433;p32"/>
          <p:cNvSpPr/>
          <p:nvPr/>
        </p:nvSpPr>
        <p:spPr>
          <a:xfrm>
            <a:off x="3048"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4" name="Google Shape;434;p32"/>
          <p:cNvSpPr/>
          <p:nvPr/>
        </p:nvSpPr>
        <p:spPr>
          <a:xfrm>
            <a:off x="707393" y="847600"/>
            <a:ext cx="4619938" cy="4619938"/>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5" name="Google Shape;435;p32"/>
          <p:cNvSpPr txBox="1"/>
          <p:nvPr>
            <p:ph type="title"/>
          </p:nvPr>
        </p:nvSpPr>
        <p:spPr>
          <a:xfrm>
            <a:off x="1389278" y="1233241"/>
            <a:ext cx="3240506" cy="40646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alibri"/>
              <a:buNone/>
            </a:pPr>
            <a:r>
              <a:rPr lang="en-US">
                <a:solidFill>
                  <a:srgbClr val="FFFFFF"/>
                </a:solidFill>
              </a:rPr>
              <a:t>References </a:t>
            </a:r>
            <a:endParaRPr/>
          </a:p>
        </p:txBody>
      </p:sp>
      <p:sp>
        <p:nvSpPr>
          <p:cNvPr id="436" name="Google Shape;436;p32"/>
          <p:cNvSpPr/>
          <p:nvPr/>
        </p:nvSpPr>
        <p:spPr>
          <a:xfrm flipH="1">
            <a:off x="530529" y="0"/>
            <a:ext cx="1155142" cy="591009"/>
          </a:xfrm>
          <a:custGeom>
            <a:rect b="b" l="l" r="r" t="t"/>
            <a:pathLst>
              <a:path extrusionOk="0" h="591009" w="1155142">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7" name="Google Shape;437;p32"/>
          <p:cNvSpPr/>
          <p:nvPr/>
        </p:nvSpPr>
        <p:spPr>
          <a:xfrm flipH="1">
            <a:off x="3961511" y="-1"/>
            <a:ext cx="1737401" cy="959536"/>
          </a:xfrm>
          <a:custGeom>
            <a:rect b="b" l="l" r="r" t="t"/>
            <a:pathLst>
              <a:path extrusionOk="0" h="959536" w="1737401">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8" name="Google Shape;438;p32"/>
          <p:cNvSpPr/>
          <p:nvPr/>
        </p:nvSpPr>
        <p:spPr>
          <a:xfrm flipH="1">
            <a:off x="0" y="2936831"/>
            <a:ext cx="159741" cy="552996"/>
          </a:xfrm>
          <a:custGeom>
            <a:rect b="b" l="l" r="r" t="t"/>
            <a:pathLst>
              <a:path extrusionOk="0" h="552996" w="159741">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9" name="Google Shape;439;p32"/>
          <p:cNvSpPr txBox="1"/>
          <p:nvPr>
            <p:ph idx="1" type="body"/>
          </p:nvPr>
        </p:nvSpPr>
        <p:spPr>
          <a:xfrm>
            <a:off x="6096000" y="820880"/>
            <a:ext cx="5257799" cy="488935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300"/>
              <a:buChar char="•"/>
            </a:pPr>
            <a:r>
              <a:rPr lang="en-US" sz="1300"/>
              <a:t>David J. G and Roberta J., (2002) “E-Commerce Strategies for Business-to-Business Service Firms in the Global Environment,” American Business Review p. 111.</a:t>
            </a:r>
            <a:endParaRPr/>
          </a:p>
          <a:p>
            <a:pPr indent="-228600" lvl="0" marL="228600" rtl="0" algn="l">
              <a:lnSpc>
                <a:spcPct val="90000"/>
              </a:lnSpc>
              <a:spcBef>
                <a:spcPts val="1000"/>
              </a:spcBef>
              <a:spcAft>
                <a:spcPts val="0"/>
              </a:spcAft>
              <a:buClr>
                <a:schemeClr val="dk1"/>
              </a:buClr>
              <a:buSzPts val="1300"/>
              <a:buChar char="•"/>
            </a:pPr>
            <a:r>
              <a:rPr lang="en-US" sz="1300"/>
              <a:t>Day and Bens,(n.d) “Capitalizing on the Internet Opportunity,” p. 167.</a:t>
            </a:r>
            <a:endParaRPr/>
          </a:p>
          <a:p>
            <a:pPr indent="-228600" lvl="0" marL="228600" rtl="0" algn="l">
              <a:lnSpc>
                <a:spcPct val="90000"/>
              </a:lnSpc>
              <a:spcBef>
                <a:spcPts val="1000"/>
              </a:spcBef>
              <a:spcAft>
                <a:spcPts val="0"/>
              </a:spcAft>
              <a:buClr>
                <a:schemeClr val="dk1"/>
              </a:buClr>
              <a:buSzPts val="1300"/>
              <a:buChar char="•"/>
            </a:pPr>
            <a:r>
              <a:rPr lang="en-US" sz="1300"/>
              <a:t>E-Commerce Strategies for Business Markets pp 303-328</a:t>
            </a:r>
            <a:endParaRPr/>
          </a:p>
          <a:p>
            <a:pPr indent="-228600" lvl="0" marL="228600" rtl="0" algn="l">
              <a:lnSpc>
                <a:spcPct val="90000"/>
              </a:lnSpc>
              <a:spcBef>
                <a:spcPts val="1000"/>
              </a:spcBef>
              <a:spcAft>
                <a:spcPts val="0"/>
              </a:spcAft>
              <a:buClr>
                <a:schemeClr val="dk1"/>
              </a:buClr>
              <a:buSzPts val="1300"/>
              <a:buChar char="•"/>
            </a:pPr>
            <a:r>
              <a:rPr lang="en-US" sz="1300"/>
              <a:t>Gangeshwer, D. K. (2013). E-Commerce or Internet Marketing: A Business Review from Indian Context. International Journal of u- and e-Service, Science, and Technology, (6)6, pp.187-194.</a:t>
            </a:r>
            <a:endParaRPr/>
          </a:p>
          <a:p>
            <a:pPr indent="-228600" lvl="0" marL="228600" rtl="0" algn="l">
              <a:lnSpc>
                <a:spcPct val="90000"/>
              </a:lnSpc>
              <a:spcBef>
                <a:spcPts val="1000"/>
              </a:spcBef>
              <a:spcAft>
                <a:spcPts val="0"/>
              </a:spcAft>
              <a:buClr>
                <a:schemeClr val="dk1"/>
              </a:buClr>
              <a:buSzPts val="1300"/>
              <a:buChar char="•"/>
            </a:pPr>
            <a:r>
              <a:rPr lang="en-US" sz="1300"/>
              <a:t>Khan, A., G. (2016). Electronic Commerce: A Study on Benefits and Challenges in an Emerging Economy. Global Journal of Management and Business Research: B Economics and Commerce, (16)1.</a:t>
            </a:r>
            <a:endParaRPr/>
          </a:p>
          <a:p>
            <a:pPr indent="-228600" lvl="0" marL="228600" rtl="0" algn="l">
              <a:lnSpc>
                <a:spcPct val="90000"/>
              </a:lnSpc>
              <a:spcBef>
                <a:spcPts val="1000"/>
              </a:spcBef>
              <a:spcAft>
                <a:spcPts val="0"/>
              </a:spcAft>
              <a:buClr>
                <a:schemeClr val="dk1"/>
              </a:buClr>
              <a:buSzPts val="1300"/>
              <a:buChar char="•"/>
            </a:pPr>
            <a:r>
              <a:rPr lang="en-US" sz="1300"/>
              <a:t>Nanehkaran, Y., A. (2013). An Introduction To Electronic Commerce. International journal of scientific &amp; technology research, (2)4, pp. 190-193.</a:t>
            </a:r>
            <a:endParaRPr/>
          </a:p>
          <a:p>
            <a:pPr indent="-228600" lvl="0" marL="228600" rtl="0" algn="l">
              <a:lnSpc>
                <a:spcPct val="90000"/>
              </a:lnSpc>
              <a:spcBef>
                <a:spcPts val="1000"/>
              </a:spcBef>
              <a:spcAft>
                <a:spcPts val="0"/>
              </a:spcAft>
              <a:buClr>
                <a:schemeClr val="dk1"/>
              </a:buClr>
              <a:buSzPts val="1300"/>
              <a:buChar char="•"/>
            </a:pPr>
            <a:r>
              <a:rPr lang="en-US" sz="1300"/>
              <a:t>Neal J. Hannon (1998), The Business of the Internet (Cambridge, MA: International Thomson Publishing Company, p. 210.</a:t>
            </a:r>
            <a:endParaRPr/>
          </a:p>
          <a:p>
            <a:pPr indent="-228600" lvl="0" marL="228600" rtl="0" algn="l">
              <a:lnSpc>
                <a:spcPct val="90000"/>
              </a:lnSpc>
              <a:spcBef>
                <a:spcPts val="1000"/>
              </a:spcBef>
              <a:spcAft>
                <a:spcPts val="0"/>
              </a:spcAft>
              <a:buClr>
                <a:schemeClr val="dk1"/>
              </a:buClr>
              <a:buSzPts val="1300"/>
              <a:buChar char="•"/>
            </a:pPr>
            <a:r>
              <a:rPr lang="en-US" sz="1300"/>
              <a:t>Porter, M (2001) “Strategy and the Internet,” Harvard Business Review: pp. 63–78.</a:t>
            </a:r>
            <a:endParaRPr/>
          </a:p>
          <a:p>
            <a:pPr indent="-228600" lvl="0" marL="228600" rtl="0" algn="l">
              <a:lnSpc>
                <a:spcPct val="90000"/>
              </a:lnSpc>
              <a:spcBef>
                <a:spcPts val="1000"/>
              </a:spcBef>
              <a:spcAft>
                <a:spcPts val="0"/>
              </a:spcAft>
              <a:buClr>
                <a:schemeClr val="dk1"/>
              </a:buClr>
              <a:buSzPts val="1300"/>
              <a:buChar char="•"/>
            </a:pPr>
            <a:r>
              <a:rPr lang="en-US" sz="1300"/>
              <a:t>Shahriari, S., Shahriari, M., Ggheiji, S. (2015). E-commerce and it impacts on global trend and market. International journal of research-Granthaalayah. (3)4, pp. 49-55.</a:t>
            </a:r>
            <a:endParaRPr/>
          </a:p>
        </p:txBody>
      </p:sp>
      <p:sp>
        <p:nvSpPr>
          <p:cNvPr id="440" name="Google Shape;440;p32"/>
          <p:cNvSpPr/>
          <p:nvPr/>
        </p:nvSpPr>
        <p:spPr>
          <a:xfrm flipH="1">
            <a:off x="0" y="5835649"/>
            <a:ext cx="1548180" cy="1022351"/>
          </a:xfrm>
          <a:custGeom>
            <a:rect b="b" l="l" r="r" t="t"/>
            <a:pathLst>
              <a:path extrusionOk="0" h="1022351" w="1548180">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1" name="Google Shape;441;p32"/>
          <p:cNvSpPr/>
          <p:nvPr/>
        </p:nvSpPr>
        <p:spPr>
          <a:xfrm flipH="1">
            <a:off x="3405056" y="5717905"/>
            <a:ext cx="1771609" cy="1140095"/>
          </a:xfrm>
          <a:custGeom>
            <a:rect b="b" l="l" r="r" t="t"/>
            <a:pathLst>
              <a:path extrusionOk="0" h="1140095" w="1771609">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42" name="Google Shape;442;p32"/>
          <p:cNvSpPr/>
          <p:nvPr/>
        </p:nvSpPr>
        <p:spPr>
          <a:xfrm flipH="1">
            <a:off x="4132972" y="6258755"/>
            <a:ext cx="1565940" cy="599245"/>
          </a:xfrm>
          <a:custGeom>
            <a:rect b="b" l="l" r="r" t="t"/>
            <a:pathLst>
              <a:path extrusionOk="0" h="599245" w="1565940">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6" name="Shape 446"/>
        <p:cNvGrpSpPr/>
        <p:nvPr/>
      </p:nvGrpSpPr>
      <p:grpSpPr>
        <a:xfrm>
          <a:off x="0" y="0"/>
          <a:ext cx="0" cy="0"/>
          <a:chOff x="0" y="0"/>
          <a:chExt cx="0" cy="0"/>
        </a:xfrm>
      </p:grpSpPr>
      <p:sp>
        <p:nvSpPr>
          <p:cNvPr id="447" name="Google Shape;447;p33"/>
          <p:cNvSpPr/>
          <p:nvPr/>
        </p:nvSpPr>
        <p:spPr>
          <a:xfrm>
            <a:off x="0" y="0"/>
            <a:ext cx="12192000" cy="68580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8" name="Google Shape;448;p33"/>
          <p:cNvSpPr txBox="1"/>
          <p:nvPr>
            <p:ph type="title"/>
          </p:nvPr>
        </p:nvSpPr>
        <p:spPr>
          <a:xfrm>
            <a:off x="838200" y="459863"/>
            <a:ext cx="10515600" cy="100459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400"/>
              <a:buFont typeface="Calibri"/>
              <a:buNone/>
            </a:pPr>
            <a:r>
              <a:rPr lang="en-US">
                <a:solidFill>
                  <a:srgbClr val="FFFFFF"/>
                </a:solidFill>
              </a:rPr>
              <a:t>End </a:t>
            </a:r>
            <a:endParaRPr/>
          </a:p>
        </p:txBody>
      </p:sp>
      <p:sp>
        <p:nvSpPr>
          <p:cNvPr id="449" name="Google Shape;449;p33"/>
          <p:cNvSpPr/>
          <p:nvPr/>
        </p:nvSpPr>
        <p:spPr>
          <a:xfrm>
            <a:off x="579496" y="1587970"/>
            <a:ext cx="11033008" cy="4768380"/>
          </a:xfrm>
          <a:prstGeom prst="roundRect">
            <a:avLst>
              <a:gd fmla="val 3174" name="adj"/>
            </a:avLst>
          </a:prstGeom>
          <a:solidFill>
            <a:schemeClr val="lt1">
              <a:alpha val="94901"/>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450" name="Google Shape;450;p33"/>
          <p:cNvGrpSpPr/>
          <p:nvPr/>
        </p:nvGrpSpPr>
        <p:grpSpPr>
          <a:xfrm>
            <a:off x="1256171" y="2788108"/>
            <a:ext cx="9679657" cy="2376943"/>
            <a:chOff x="417971" y="987197"/>
            <a:chExt cx="9679657" cy="2376943"/>
          </a:xfrm>
        </p:grpSpPr>
        <p:sp>
          <p:nvSpPr>
            <p:cNvPr id="451" name="Google Shape;451;p33"/>
            <p:cNvSpPr/>
            <p:nvPr/>
          </p:nvSpPr>
          <p:spPr>
            <a:xfrm>
              <a:off x="1212569" y="987197"/>
              <a:ext cx="1300252" cy="1300252"/>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33"/>
            <p:cNvSpPr/>
            <p:nvPr/>
          </p:nvSpPr>
          <p:spPr>
            <a:xfrm>
              <a:off x="417971" y="2644140"/>
              <a:ext cx="288945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33"/>
            <p:cNvSpPr txBox="1"/>
            <p:nvPr/>
          </p:nvSpPr>
          <p:spPr>
            <a:xfrm>
              <a:off x="417971" y="2644140"/>
              <a:ext cx="288945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2500"/>
                <a:buFont typeface="Calibri"/>
                <a:buNone/>
              </a:pPr>
              <a:r>
                <a:rPr lang="en-US" sz="2500">
                  <a:solidFill>
                    <a:schemeClr val="dk1"/>
                  </a:solidFill>
                  <a:latin typeface="Calibri"/>
                  <a:ea typeface="Calibri"/>
                  <a:cs typeface="Calibri"/>
                  <a:sym typeface="Calibri"/>
                </a:rPr>
                <a:t>Thank you for watching </a:t>
              </a:r>
              <a:endParaRPr/>
            </a:p>
          </p:txBody>
        </p:sp>
        <p:sp>
          <p:nvSpPr>
            <p:cNvPr id="454" name="Google Shape;454;p33"/>
            <p:cNvSpPr/>
            <p:nvPr/>
          </p:nvSpPr>
          <p:spPr>
            <a:xfrm>
              <a:off x="4607673" y="987197"/>
              <a:ext cx="1300252" cy="1300252"/>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33"/>
            <p:cNvSpPr/>
            <p:nvPr/>
          </p:nvSpPr>
          <p:spPr>
            <a:xfrm>
              <a:off x="3813075" y="2644140"/>
              <a:ext cx="288945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3"/>
            <p:cNvSpPr txBox="1"/>
            <p:nvPr/>
          </p:nvSpPr>
          <p:spPr>
            <a:xfrm>
              <a:off x="3813075" y="2644140"/>
              <a:ext cx="288945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2500"/>
                <a:buFont typeface="Calibri"/>
                <a:buNone/>
              </a:pPr>
              <a:r>
                <a:rPr lang="en-US" sz="2500">
                  <a:solidFill>
                    <a:schemeClr val="dk1"/>
                  </a:solidFill>
                  <a:latin typeface="Calibri"/>
                  <a:ea typeface="Calibri"/>
                  <a:cs typeface="Calibri"/>
                  <a:sym typeface="Calibri"/>
                </a:rPr>
                <a:t>I will see you in the next lecture</a:t>
              </a:r>
              <a:endParaRPr/>
            </a:p>
          </p:txBody>
        </p:sp>
        <p:sp>
          <p:nvSpPr>
            <p:cNvPr id="457" name="Google Shape;457;p33"/>
            <p:cNvSpPr/>
            <p:nvPr/>
          </p:nvSpPr>
          <p:spPr>
            <a:xfrm>
              <a:off x="8002777" y="987197"/>
              <a:ext cx="1300252" cy="1300252"/>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33"/>
            <p:cNvSpPr/>
            <p:nvPr/>
          </p:nvSpPr>
          <p:spPr>
            <a:xfrm>
              <a:off x="7208178" y="2644140"/>
              <a:ext cx="288945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33"/>
            <p:cNvSpPr txBox="1"/>
            <p:nvPr/>
          </p:nvSpPr>
          <p:spPr>
            <a:xfrm>
              <a:off x="7208178" y="2644140"/>
              <a:ext cx="2889450" cy="720000"/>
            </a:xfrm>
            <a:prstGeom prst="rect">
              <a:avLst/>
            </a:prstGeom>
            <a:noFill/>
            <a:ln>
              <a:noFill/>
            </a:ln>
          </p:spPr>
          <p:txBody>
            <a:bodyPr anchorCtr="0" anchor="t" bIns="0" lIns="0" spcFirstLastPara="1" rIns="0" wrap="square" tIns="0">
              <a:noAutofit/>
            </a:bodyPr>
            <a:lstStyle/>
            <a:p>
              <a:pPr indent="0" lvl="0" marL="0" marR="0" rtl="0" algn="ctr">
                <a:lnSpc>
                  <a:spcPct val="90000"/>
                </a:lnSpc>
                <a:spcBef>
                  <a:spcPts val="0"/>
                </a:spcBef>
                <a:spcAft>
                  <a:spcPts val="0"/>
                </a:spcAft>
                <a:buClr>
                  <a:schemeClr val="dk1"/>
                </a:buClr>
                <a:buSzPts val="2500"/>
                <a:buFont typeface="Calibri"/>
                <a:buNone/>
              </a:pPr>
              <a:r>
                <a:rPr lang="en-US" sz="2500">
                  <a:solidFill>
                    <a:schemeClr val="dk1"/>
                  </a:solidFill>
                  <a:latin typeface="Calibri"/>
                  <a:ea typeface="Calibri"/>
                  <a:cs typeface="Calibri"/>
                  <a:sym typeface="Calibri"/>
                </a:rPr>
                <a:t>Blessings</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2023-05-15T02:34:26Z</dcterms:created>
  <dc:creator>Dr. John N. Kamau</dc:creator>
</cp:coreProperties>
</file>