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62"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7FA43D89-DEA9-4A1F-A8F2-5D6F3909505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8CDC682-377A-4CE6-90C0-CDDDD7E433AB}">
      <dgm:prSet/>
      <dgm:spPr/>
      <dgm:t>
        <a:bodyPr/>
        <a:lstStyle/>
        <a:p>
          <a:r>
            <a:rPr lang="en-US"/>
            <a:t>At the end of this lecture, you will be able to</a:t>
          </a:r>
        </a:p>
      </dgm:t>
    </dgm:pt>
    <dgm:pt modelId="{5FF67AC9-438F-4FAA-825A-BE0C9E18D23C}" type="parTrans" cxnId="{AC76E84B-59F3-403C-A15F-FFC0746D8079}">
      <dgm:prSet/>
      <dgm:spPr/>
      <dgm:t>
        <a:bodyPr/>
        <a:lstStyle/>
        <a:p>
          <a:endParaRPr lang="en-US"/>
        </a:p>
      </dgm:t>
    </dgm:pt>
    <dgm:pt modelId="{388A0CDC-D177-462D-8FA0-8FCC07726E5C}" type="sibTrans" cxnId="{AC76E84B-59F3-403C-A15F-FFC0746D8079}">
      <dgm:prSet/>
      <dgm:spPr/>
      <dgm:t>
        <a:bodyPr/>
        <a:lstStyle/>
        <a:p>
          <a:endParaRPr lang="en-US"/>
        </a:p>
      </dgm:t>
    </dgm:pt>
    <dgm:pt modelId="{DB179EBE-2375-4970-913B-08AA32965F8B}">
      <dgm:prSet/>
      <dgm:spPr/>
      <dgm:t>
        <a:bodyPr/>
        <a:lstStyle/>
        <a:p>
          <a:r>
            <a:rPr lang="en-US"/>
            <a:t>1. Describe the planning process in business markets</a:t>
          </a:r>
        </a:p>
      </dgm:t>
    </dgm:pt>
    <dgm:pt modelId="{5D63C8E8-197B-412C-8A86-000791532438}" type="parTrans" cxnId="{FFE22DEC-796E-45EA-8423-8F92132CEBFF}">
      <dgm:prSet/>
      <dgm:spPr/>
      <dgm:t>
        <a:bodyPr/>
        <a:lstStyle/>
        <a:p>
          <a:endParaRPr lang="en-US"/>
        </a:p>
      </dgm:t>
    </dgm:pt>
    <dgm:pt modelId="{5B5D9E31-0E81-4CE8-8504-C61F077DDA3F}" type="sibTrans" cxnId="{FFE22DEC-796E-45EA-8423-8F92132CEBFF}">
      <dgm:prSet/>
      <dgm:spPr/>
      <dgm:t>
        <a:bodyPr/>
        <a:lstStyle/>
        <a:p>
          <a:endParaRPr lang="en-US"/>
        </a:p>
      </dgm:t>
    </dgm:pt>
    <dgm:pt modelId="{19D5914E-4CE9-4F73-8266-A60961518C97}">
      <dgm:prSet/>
      <dgm:spPr/>
      <dgm:t>
        <a:bodyPr/>
        <a:lstStyle/>
        <a:p>
          <a:r>
            <a:rPr lang="en-US"/>
            <a:t>2. Discuss ways in which marketing plans are implemented </a:t>
          </a:r>
        </a:p>
      </dgm:t>
    </dgm:pt>
    <dgm:pt modelId="{E513AC4B-A612-49E4-BEBA-2520289119BE}" type="parTrans" cxnId="{8D611A58-49DE-4274-94A4-9F9545670A9B}">
      <dgm:prSet/>
      <dgm:spPr/>
      <dgm:t>
        <a:bodyPr/>
        <a:lstStyle/>
        <a:p>
          <a:endParaRPr lang="en-US"/>
        </a:p>
      </dgm:t>
    </dgm:pt>
    <dgm:pt modelId="{944304D3-D536-4F19-967A-2B6B5331E74E}" type="sibTrans" cxnId="{8D611A58-49DE-4274-94A4-9F9545670A9B}">
      <dgm:prSet/>
      <dgm:spPr/>
      <dgm:t>
        <a:bodyPr/>
        <a:lstStyle/>
        <a:p>
          <a:endParaRPr lang="en-US"/>
        </a:p>
      </dgm:t>
    </dgm:pt>
    <dgm:pt modelId="{0884B181-5A5E-4B39-B7ED-39ACFC6CA114}">
      <dgm:prSet/>
      <dgm:spPr/>
      <dgm:t>
        <a:bodyPr/>
        <a:lstStyle/>
        <a:p>
          <a:r>
            <a:rPr lang="en-US"/>
            <a:t>3. Examine some of the problems of implementing marketing plans</a:t>
          </a:r>
        </a:p>
      </dgm:t>
    </dgm:pt>
    <dgm:pt modelId="{7D81E93D-1A9B-475D-8EC7-9D7E37BB5DC5}" type="parTrans" cxnId="{111894A9-CA29-4247-B7C5-7B5213312A87}">
      <dgm:prSet/>
      <dgm:spPr/>
      <dgm:t>
        <a:bodyPr/>
        <a:lstStyle/>
        <a:p>
          <a:endParaRPr lang="en-US"/>
        </a:p>
      </dgm:t>
    </dgm:pt>
    <dgm:pt modelId="{02B0B3BE-6031-41A1-B1B1-89AF54D85F3B}" type="sibTrans" cxnId="{111894A9-CA29-4247-B7C5-7B5213312A87}">
      <dgm:prSet/>
      <dgm:spPr/>
      <dgm:t>
        <a:bodyPr/>
        <a:lstStyle/>
        <a:p>
          <a:endParaRPr lang="en-US"/>
        </a:p>
      </dgm:t>
    </dgm:pt>
    <dgm:pt modelId="{216017AA-6F0F-4E69-82A1-47440822FF3F}">
      <dgm:prSet/>
      <dgm:spPr/>
      <dgm:t>
        <a:bodyPr/>
        <a:lstStyle/>
        <a:p>
          <a:r>
            <a:rPr lang="en-US"/>
            <a:t>4. Critically analyze ways of developing control systems for marketing plans.</a:t>
          </a:r>
        </a:p>
      </dgm:t>
    </dgm:pt>
    <dgm:pt modelId="{A318A195-9A11-4544-8BC2-0581F69B260C}" type="parTrans" cxnId="{BCC90200-C4FC-404F-B3F3-4148719F7FAE}">
      <dgm:prSet/>
      <dgm:spPr/>
      <dgm:t>
        <a:bodyPr/>
        <a:lstStyle/>
        <a:p>
          <a:endParaRPr lang="en-US"/>
        </a:p>
      </dgm:t>
    </dgm:pt>
    <dgm:pt modelId="{7715A510-2F8C-4973-86A2-60E180C57686}" type="sibTrans" cxnId="{BCC90200-C4FC-404F-B3F3-4148719F7FAE}">
      <dgm:prSet/>
      <dgm:spPr/>
      <dgm:t>
        <a:bodyPr/>
        <a:lstStyle/>
        <a:p>
          <a:endParaRPr lang="en-US"/>
        </a:p>
      </dgm:t>
    </dgm:pt>
    <dgm:pt modelId="{E1B7FD8B-D16D-4699-813C-463476F75B1C}" type="pres">
      <dgm:prSet presAssocID="{7FA43D89-DEA9-4A1F-A8F2-5D6F39095051}" presName="vert0" presStyleCnt="0">
        <dgm:presLayoutVars>
          <dgm:dir/>
          <dgm:animOne val="branch"/>
          <dgm:animLvl val="lvl"/>
        </dgm:presLayoutVars>
      </dgm:prSet>
      <dgm:spPr/>
    </dgm:pt>
    <dgm:pt modelId="{BB2CF314-5E7D-4922-B938-3AEB49455EEB}" type="pres">
      <dgm:prSet presAssocID="{68CDC682-377A-4CE6-90C0-CDDDD7E433AB}" presName="thickLine" presStyleLbl="alignNode1" presStyleIdx="0" presStyleCnt="5"/>
      <dgm:spPr/>
    </dgm:pt>
    <dgm:pt modelId="{8D5F1768-9989-4831-B1D2-7C1051F17551}" type="pres">
      <dgm:prSet presAssocID="{68CDC682-377A-4CE6-90C0-CDDDD7E433AB}" presName="horz1" presStyleCnt="0"/>
      <dgm:spPr/>
    </dgm:pt>
    <dgm:pt modelId="{2ECB06AF-15A7-458D-B85B-B0AA703B6796}" type="pres">
      <dgm:prSet presAssocID="{68CDC682-377A-4CE6-90C0-CDDDD7E433AB}" presName="tx1" presStyleLbl="revTx" presStyleIdx="0" presStyleCnt="5"/>
      <dgm:spPr/>
    </dgm:pt>
    <dgm:pt modelId="{27EB7B29-DD23-4D04-BBD5-43729BFF2562}" type="pres">
      <dgm:prSet presAssocID="{68CDC682-377A-4CE6-90C0-CDDDD7E433AB}" presName="vert1" presStyleCnt="0"/>
      <dgm:spPr/>
    </dgm:pt>
    <dgm:pt modelId="{573CBBAE-360E-4331-AEAF-96F140376432}" type="pres">
      <dgm:prSet presAssocID="{DB179EBE-2375-4970-913B-08AA32965F8B}" presName="thickLine" presStyleLbl="alignNode1" presStyleIdx="1" presStyleCnt="5"/>
      <dgm:spPr/>
    </dgm:pt>
    <dgm:pt modelId="{9969C69F-4852-4776-8C6A-33EA057BF49C}" type="pres">
      <dgm:prSet presAssocID="{DB179EBE-2375-4970-913B-08AA32965F8B}" presName="horz1" presStyleCnt="0"/>
      <dgm:spPr/>
    </dgm:pt>
    <dgm:pt modelId="{1DA9294E-63A6-4E8D-8092-0E0ECD9F6389}" type="pres">
      <dgm:prSet presAssocID="{DB179EBE-2375-4970-913B-08AA32965F8B}" presName="tx1" presStyleLbl="revTx" presStyleIdx="1" presStyleCnt="5"/>
      <dgm:spPr/>
    </dgm:pt>
    <dgm:pt modelId="{5FCF0573-A482-4CD6-BCDF-43E58EF0AE6C}" type="pres">
      <dgm:prSet presAssocID="{DB179EBE-2375-4970-913B-08AA32965F8B}" presName="vert1" presStyleCnt="0"/>
      <dgm:spPr/>
    </dgm:pt>
    <dgm:pt modelId="{388D74DB-0581-4DC1-B493-6D0315ACBE55}" type="pres">
      <dgm:prSet presAssocID="{19D5914E-4CE9-4F73-8266-A60961518C97}" presName="thickLine" presStyleLbl="alignNode1" presStyleIdx="2" presStyleCnt="5"/>
      <dgm:spPr/>
    </dgm:pt>
    <dgm:pt modelId="{84DF1164-9E49-4B79-8D09-5F964E9AE2AA}" type="pres">
      <dgm:prSet presAssocID="{19D5914E-4CE9-4F73-8266-A60961518C97}" presName="horz1" presStyleCnt="0"/>
      <dgm:spPr/>
    </dgm:pt>
    <dgm:pt modelId="{65727D11-CBD0-460B-875F-DBE5AF6C5E48}" type="pres">
      <dgm:prSet presAssocID="{19D5914E-4CE9-4F73-8266-A60961518C97}" presName="tx1" presStyleLbl="revTx" presStyleIdx="2" presStyleCnt="5"/>
      <dgm:spPr/>
    </dgm:pt>
    <dgm:pt modelId="{AC26F765-8B0B-47E1-AF53-581111FC685B}" type="pres">
      <dgm:prSet presAssocID="{19D5914E-4CE9-4F73-8266-A60961518C97}" presName="vert1" presStyleCnt="0"/>
      <dgm:spPr/>
    </dgm:pt>
    <dgm:pt modelId="{6F039787-B7B8-42B4-8E81-23CA98A4D124}" type="pres">
      <dgm:prSet presAssocID="{0884B181-5A5E-4B39-B7ED-39ACFC6CA114}" presName="thickLine" presStyleLbl="alignNode1" presStyleIdx="3" presStyleCnt="5"/>
      <dgm:spPr/>
    </dgm:pt>
    <dgm:pt modelId="{CC08886B-4447-4936-A841-4AD71F973040}" type="pres">
      <dgm:prSet presAssocID="{0884B181-5A5E-4B39-B7ED-39ACFC6CA114}" presName="horz1" presStyleCnt="0"/>
      <dgm:spPr/>
    </dgm:pt>
    <dgm:pt modelId="{0965E5D6-C244-40ED-995D-268188AAFDB0}" type="pres">
      <dgm:prSet presAssocID="{0884B181-5A5E-4B39-B7ED-39ACFC6CA114}" presName="tx1" presStyleLbl="revTx" presStyleIdx="3" presStyleCnt="5"/>
      <dgm:spPr/>
    </dgm:pt>
    <dgm:pt modelId="{6A41E5F2-5C84-45B7-B27E-2797017B643C}" type="pres">
      <dgm:prSet presAssocID="{0884B181-5A5E-4B39-B7ED-39ACFC6CA114}" presName="vert1" presStyleCnt="0"/>
      <dgm:spPr/>
    </dgm:pt>
    <dgm:pt modelId="{26D9787B-F532-4286-B958-761E63CCBDD3}" type="pres">
      <dgm:prSet presAssocID="{216017AA-6F0F-4E69-82A1-47440822FF3F}" presName="thickLine" presStyleLbl="alignNode1" presStyleIdx="4" presStyleCnt="5"/>
      <dgm:spPr/>
    </dgm:pt>
    <dgm:pt modelId="{92425D11-FB24-4E73-8E1A-56F8A29AD4AA}" type="pres">
      <dgm:prSet presAssocID="{216017AA-6F0F-4E69-82A1-47440822FF3F}" presName="horz1" presStyleCnt="0"/>
      <dgm:spPr/>
    </dgm:pt>
    <dgm:pt modelId="{1A9306B0-BD4A-477E-B379-6C8B7C01167B}" type="pres">
      <dgm:prSet presAssocID="{216017AA-6F0F-4E69-82A1-47440822FF3F}" presName="tx1" presStyleLbl="revTx" presStyleIdx="4" presStyleCnt="5"/>
      <dgm:spPr/>
    </dgm:pt>
    <dgm:pt modelId="{A7779141-BD77-4D9B-AF4F-374DC43798A5}" type="pres">
      <dgm:prSet presAssocID="{216017AA-6F0F-4E69-82A1-47440822FF3F}" presName="vert1" presStyleCnt="0"/>
      <dgm:spPr/>
    </dgm:pt>
  </dgm:ptLst>
  <dgm:cxnLst>
    <dgm:cxn modelId="{BCC90200-C4FC-404F-B3F3-4148719F7FAE}" srcId="{7FA43D89-DEA9-4A1F-A8F2-5D6F39095051}" destId="{216017AA-6F0F-4E69-82A1-47440822FF3F}" srcOrd="4" destOrd="0" parTransId="{A318A195-9A11-4544-8BC2-0581F69B260C}" sibTransId="{7715A510-2F8C-4973-86A2-60E180C57686}"/>
    <dgm:cxn modelId="{CE94E63E-0CEA-4F85-838D-BF52AF3A5008}" type="presOf" srcId="{19D5914E-4CE9-4F73-8266-A60961518C97}" destId="{65727D11-CBD0-460B-875F-DBE5AF6C5E48}" srcOrd="0" destOrd="0" presId="urn:microsoft.com/office/officeart/2008/layout/LinedList"/>
    <dgm:cxn modelId="{D4179C4B-218D-49CA-A307-EBCB5C84A05B}" type="presOf" srcId="{DB179EBE-2375-4970-913B-08AA32965F8B}" destId="{1DA9294E-63A6-4E8D-8092-0E0ECD9F6389}" srcOrd="0" destOrd="0" presId="urn:microsoft.com/office/officeart/2008/layout/LinedList"/>
    <dgm:cxn modelId="{AC76E84B-59F3-403C-A15F-FFC0746D8079}" srcId="{7FA43D89-DEA9-4A1F-A8F2-5D6F39095051}" destId="{68CDC682-377A-4CE6-90C0-CDDDD7E433AB}" srcOrd="0" destOrd="0" parTransId="{5FF67AC9-438F-4FAA-825A-BE0C9E18D23C}" sibTransId="{388A0CDC-D177-462D-8FA0-8FCC07726E5C}"/>
    <dgm:cxn modelId="{25828E6C-C649-4986-927B-B06CB5E6CBAD}" type="presOf" srcId="{0884B181-5A5E-4B39-B7ED-39ACFC6CA114}" destId="{0965E5D6-C244-40ED-995D-268188AAFDB0}" srcOrd="0" destOrd="0" presId="urn:microsoft.com/office/officeart/2008/layout/LinedList"/>
    <dgm:cxn modelId="{8D611A58-49DE-4274-94A4-9F9545670A9B}" srcId="{7FA43D89-DEA9-4A1F-A8F2-5D6F39095051}" destId="{19D5914E-4CE9-4F73-8266-A60961518C97}" srcOrd="2" destOrd="0" parTransId="{E513AC4B-A612-49E4-BEBA-2520289119BE}" sibTransId="{944304D3-D536-4F19-967A-2B6B5331E74E}"/>
    <dgm:cxn modelId="{7DE6E383-6FF7-4680-BD55-8EAD2549BB64}" type="presOf" srcId="{216017AA-6F0F-4E69-82A1-47440822FF3F}" destId="{1A9306B0-BD4A-477E-B379-6C8B7C01167B}" srcOrd="0" destOrd="0" presId="urn:microsoft.com/office/officeart/2008/layout/LinedList"/>
    <dgm:cxn modelId="{111894A9-CA29-4247-B7C5-7B5213312A87}" srcId="{7FA43D89-DEA9-4A1F-A8F2-5D6F39095051}" destId="{0884B181-5A5E-4B39-B7ED-39ACFC6CA114}" srcOrd="3" destOrd="0" parTransId="{7D81E93D-1A9B-475D-8EC7-9D7E37BB5DC5}" sibTransId="{02B0B3BE-6031-41A1-B1B1-89AF54D85F3B}"/>
    <dgm:cxn modelId="{BCF60DE8-641A-477C-A392-A664AFC68FFE}" type="presOf" srcId="{68CDC682-377A-4CE6-90C0-CDDDD7E433AB}" destId="{2ECB06AF-15A7-458D-B85B-B0AA703B6796}" srcOrd="0" destOrd="0" presId="urn:microsoft.com/office/officeart/2008/layout/LinedList"/>
    <dgm:cxn modelId="{FFE22DEC-796E-45EA-8423-8F92132CEBFF}" srcId="{7FA43D89-DEA9-4A1F-A8F2-5D6F39095051}" destId="{DB179EBE-2375-4970-913B-08AA32965F8B}" srcOrd="1" destOrd="0" parTransId="{5D63C8E8-197B-412C-8A86-000791532438}" sibTransId="{5B5D9E31-0E81-4CE8-8504-C61F077DDA3F}"/>
    <dgm:cxn modelId="{9626DCF2-8C60-4B03-80B1-B49BBCF3331E}" type="presOf" srcId="{7FA43D89-DEA9-4A1F-A8F2-5D6F39095051}" destId="{E1B7FD8B-D16D-4699-813C-463476F75B1C}" srcOrd="0" destOrd="0" presId="urn:microsoft.com/office/officeart/2008/layout/LinedList"/>
    <dgm:cxn modelId="{AE188463-1DE5-48FB-9761-760DB8E793D9}" type="presParOf" srcId="{E1B7FD8B-D16D-4699-813C-463476F75B1C}" destId="{BB2CF314-5E7D-4922-B938-3AEB49455EEB}" srcOrd="0" destOrd="0" presId="urn:microsoft.com/office/officeart/2008/layout/LinedList"/>
    <dgm:cxn modelId="{B33FB05F-8FAB-4BD5-84BA-616C114B60DB}" type="presParOf" srcId="{E1B7FD8B-D16D-4699-813C-463476F75B1C}" destId="{8D5F1768-9989-4831-B1D2-7C1051F17551}" srcOrd="1" destOrd="0" presId="urn:microsoft.com/office/officeart/2008/layout/LinedList"/>
    <dgm:cxn modelId="{986D0E83-9F9E-42BA-B2CA-A05AEE3E14F4}" type="presParOf" srcId="{8D5F1768-9989-4831-B1D2-7C1051F17551}" destId="{2ECB06AF-15A7-458D-B85B-B0AA703B6796}" srcOrd="0" destOrd="0" presId="urn:microsoft.com/office/officeart/2008/layout/LinedList"/>
    <dgm:cxn modelId="{DB9781DF-7825-47EB-97CA-A065B0700188}" type="presParOf" srcId="{8D5F1768-9989-4831-B1D2-7C1051F17551}" destId="{27EB7B29-DD23-4D04-BBD5-43729BFF2562}" srcOrd="1" destOrd="0" presId="urn:microsoft.com/office/officeart/2008/layout/LinedList"/>
    <dgm:cxn modelId="{16135A2E-D775-41F3-95A0-EFAB33CF898B}" type="presParOf" srcId="{E1B7FD8B-D16D-4699-813C-463476F75B1C}" destId="{573CBBAE-360E-4331-AEAF-96F140376432}" srcOrd="2" destOrd="0" presId="urn:microsoft.com/office/officeart/2008/layout/LinedList"/>
    <dgm:cxn modelId="{20641385-B213-43F5-8AD2-8E1C3442BC06}" type="presParOf" srcId="{E1B7FD8B-D16D-4699-813C-463476F75B1C}" destId="{9969C69F-4852-4776-8C6A-33EA057BF49C}" srcOrd="3" destOrd="0" presId="urn:microsoft.com/office/officeart/2008/layout/LinedList"/>
    <dgm:cxn modelId="{800626E2-B33E-402D-87EF-946FB5863A13}" type="presParOf" srcId="{9969C69F-4852-4776-8C6A-33EA057BF49C}" destId="{1DA9294E-63A6-4E8D-8092-0E0ECD9F6389}" srcOrd="0" destOrd="0" presId="urn:microsoft.com/office/officeart/2008/layout/LinedList"/>
    <dgm:cxn modelId="{75C09C7D-C297-4E9D-9182-03C5DE183C94}" type="presParOf" srcId="{9969C69F-4852-4776-8C6A-33EA057BF49C}" destId="{5FCF0573-A482-4CD6-BCDF-43E58EF0AE6C}" srcOrd="1" destOrd="0" presId="urn:microsoft.com/office/officeart/2008/layout/LinedList"/>
    <dgm:cxn modelId="{CE31C4C0-77C7-461C-9B62-00783AD4DFE6}" type="presParOf" srcId="{E1B7FD8B-D16D-4699-813C-463476F75B1C}" destId="{388D74DB-0581-4DC1-B493-6D0315ACBE55}" srcOrd="4" destOrd="0" presId="urn:microsoft.com/office/officeart/2008/layout/LinedList"/>
    <dgm:cxn modelId="{5622240A-10B3-446C-A99F-72FEAD6A567D}" type="presParOf" srcId="{E1B7FD8B-D16D-4699-813C-463476F75B1C}" destId="{84DF1164-9E49-4B79-8D09-5F964E9AE2AA}" srcOrd="5" destOrd="0" presId="urn:microsoft.com/office/officeart/2008/layout/LinedList"/>
    <dgm:cxn modelId="{353C7189-931A-4941-AC94-6D6C716CC227}" type="presParOf" srcId="{84DF1164-9E49-4B79-8D09-5F964E9AE2AA}" destId="{65727D11-CBD0-460B-875F-DBE5AF6C5E48}" srcOrd="0" destOrd="0" presId="urn:microsoft.com/office/officeart/2008/layout/LinedList"/>
    <dgm:cxn modelId="{4F38A77E-E191-4CBC-BCB5-CC4365AE6487}" type="presParOf" srcId="{84DF1164-9E49-4B79-8D09-5F964E9AE2AA}" destId="{AC26F765-8B0B-47E1-AF53-581111FC685B}" srcOrd="1" destOrd="0" presId="urn:microsoft.com/office/officeart/2008/layout/LinedList"/>
    <dgm:cxn modelId="{FBBFFF74-4821-4D56-AE15-560CF0BEE581}" type="presParOf" srcId="{E1B7FD8B-D16D-4699-813C-463476F75B1C}" destId="{6F039787-B7B8-42B4-8E81-23CA98A4D124}" srcOrd="6" destOrd="0" presId="urn:microsoft.com/office/officeart/2008/layout/LinedList"/>
    <dgm:cxn modelId="{31ECB791-F578-42A2-9AE9-2EF6AB7047E0}" type="presParOf" srcId="{E1B7FD8B-D16D-4699-813C-463476F75B1C}" destId="{CC08886B-4447-4936-A841-4AD71F973040}" srcOrd="7" destOrd="0" presId="urn:microsoft.com/office/officeart/2008/layout/LinedList"/>
    <dgm:cxn modelId="{C840DFE4-2CE8-4030-AC13-CF6F01BEA774}" type="presParOf" srcId="{CC08886B-4447-4936-A841-4AD71F973040}" destId="{0965E5D6-C244-40ED-995D-268188AAFDB0}" srcOrd="0" destOrd="0" presId="urn:microsoft.com/office/officeart/2008/layout/LinedList"/>
    <dgm:cxn modelId="{4E39A539-9152-49DB-B5CF-0FED206AE9FE}" type="presParOf" srcId="{CC08886B-4447-4936-A841-4AD71F973040}" destId="{6A41E5F2-5C84-45B7-B27E-2797017B643C}" srcOrd="1" destOrd="0" presId="urn:microsoft.com/office/officeart/2008/layout/LinedList"/>
    <dgm:cxn modelId="{16B0EA8F-C3B0-48DC-B275-2DC1C32B2772}" type="presParOf" srcId="{E1B7FD8B-D16D-4699-813C-463476F75B1C}" destId="{26D9787B-F532-4286-B958-761E63CCBDD3}" srcOrd="8" destOrd="0" presId="urn:microsoft.com/office/officeart/2008/layout/LinedList"/>
    <dgm:cxn modelId="{336DD381-8B3C-43D1-96F7-6438FF8ABF65}" type="presParOf" srcId="{E1B7FD8B-D16D-4699-813C-463476F75B1C}" destId="{92425D11-FB24-4E73-8E1A-56F8A29AD4AA}" srcOrd="9" destOrd="0" presId="urn:microsoft.com/office/officeart/2008/layout/LinedList"/>
    <dgm:cxn modelId="{7B166D34-D4CA-41B7-A31A-ABB42175AB88}" type="presParOf" srcId="{92425D11-FB24-4E73-8E1A-56F8A29AD4AA}" destId="{1A9306B0-BD4A-477E-B379-6C8B7C01167B}" srcOrd="0" destOrd="0" presId="urn:microsoft.com/office/officeart/2008/layout/LinedList"/>
    <dgm:cxn modelId="{C8FB015A-11B3-44FA-A2A0-1C0AE83D033D}" type="presParOf" srcId="{92425D11-FB24-4E73-8E1A-56F8A29AD4AA}" destId="{A7779141-BD77-4D9B-AF4F-374DC43798A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C3345F-F2BF-4518-8B52-715150CAC25F}"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32680DAF-5193-4EDE-8FFF-A01D49CF66B3}">
      <dgm:prSet/>
      <dgm:spPr/>
      <dgm:t>
        <a:bodyPr/>
        <a:lstStyle/>
        <a:p>
          <a:r>
            <a:rPr lang="en-US"/>
            <a:t>The success of any business strategy is based on the effectiveness of the plan developed. </a:t>
          </a:r>
        </a:p>
      </dgm:t>
    </dgm:pt>
    <dgm:pt modelId="{F3BDE099-B488-4167-856F-531D05E8CA95}" type="parTrans" cxnId="{81F411A4-955D-4C93-862A-91D84493A126}">
      <dgm:prSet/>
      <dgm:spPr/>
      <dgm:t>
        <a:bodyPr/>
        <a:lstStyle/>
        <a:p>
          <a:endParaRPr lang="en-US"/>
        </a:p>
      </dgm:t>
    </dgm:pt>
    <dgm:pt modelId="{5D9C5094-EC8F-4976-B71E-242C31A39FB4}" type="sibTrans" cxnId="{81F411A4-955D-4C93-862A-91D84493A126}">
      <dgm:prSet/>
      <dgm:spPr/>
      <dgm:t>
        <a:bodyPr/>
        <a:lstStyle/>
        <a:p>
          <a:endParaRPr lang="en-US"/>
        </a:p>
      </dgm:t>
    </dgm:pt>
    <dgm:pt modelId="{E3D61F3F-463E-4EC2-933B-0DA85C4AD9EB}">
      <dgm:prSet/>
      <dgm:spPr/>
      <dgm:t>
        <a:bodyPr/>
        <a:lstStyle/>
        <a:p>
          <a:r>
            <a:rPr lang="en-US"/>
            <a:t>The marketing plan is the central instrument for directing and coordinating the marketing effort. </a:t>
          </a:r>
        </a:p>
      </dgm:t>
    </dgm:pt>
    <dgm:pt modelId="{DA748C29-7E23-434C-9AA4-D6D362753C6C}" type="parTrans" cxnId="{BD1561D5-EC1E-4505-A952-7E3E86054753}">
      <dgm:prSet/>
      <dgm:spPr/>
      <dgm:t>
        <a:bodyPr/>
        <a:lstStyle/>
        <a:p>
          <a:endParaRPr lang="en-US"/>
        </a:p>
      </dgm:t>
    </dgm:pt>
    <dgm:pt modelId="{60E8EF33-C68F-486F-9885-3EE64B20E3E3}" type="sibTrans" cxnId="{BD1561D5-EC1E-4505-A952-7E3E86054753}">
      <dgm:prSet/>
      <dgm:spPr/>
      <dgm:t>
        <a:bodyPr/>
        <a:lstStyle/>
        <a:p>
          <a:endParaRPr lang="en-US"/>
        </a:p>
      </dgm:t>
    </dgm:pt>
    <dgm:pt modelId="{6B5D7B8B-A192-4BBB-B6BA-AEBFA16775AF}">
      <dgm:prSet/>
      <dgm:spPr/>
      <dgm:t>
        <a:bodyPr/>
        <a:lstStyle/>
        <a:p>
          <a:r>
            <a:rPr lang="en-US"/>
            <a:t>Planning is the establishment of objectives and the formulation, evaluation and selection of policies, strategies, tactics and actions required to achieve them. </a:t>
          </a:r>
        </a:p>
      </dgm:t>
    </dgm:pt>
    <dgm:pt modelId="{E6955FC7-3089-4209-AD93-BFC7F0398BD4}" type="parTrans" cxnId="{AA400238-F39C-4337-8457-98446A47849F}">
      <dgm:prSet/>
      <dgm:spPr/>
      <dgm:t>
        <a:bodyPr/>
        <a:lstStyle/>
        <a:p>
          <a:endParaRPr lang="en-US"/>
        </a:p>
      </dgm:t>
    </dgm:pt>
    <dgm:pt modelId="{002C6FE2-1B1B-4C20-A1AF-EFFEF988265E}" type="sibTrans" cxnId="{AA400238-F39C-4337-8457-98446A47849F}">
      <dgm:prSet/>
      <dgm:spPr/>
      <dgm:t>
        <a:bodyPr/>
        <a:lstStyle/>
        <a:p>
          <a:endParaRPr lang="en-US"/>
        </a:p>
      </dgm:t>
    </dgm:pt>
    <dgm:pt modelId="{0FCC8D49-4143-4DED-90E9-70B0F758A93A}" type="pres">
      <dgm:prSet presAssocID="{21C3345F-F2BF-4518-8B52-715150CAC25F}" presName="vert0" presStyleCnt="0">
        <dgm:presLayoutVars>
          <dgm:dir/>
          <dgm:animOne val="branch"/>
          <dgm:animLvl val="lvl"/>
        </dgm:presLayoutVars>
      </dgm:prSet>
      <dgm:spPr/>
    </dgm:pt>
    <dgm:pt modelId="{42DC1F3C-9D19-46DF-8DC9-B1BB8D881018}" type="pres">
      <dgm:prSet presAssocID="{32680DAF-5193-4EDE-8FFF-A01D49CF66B3}" presName="thickLine" presStyleLbl="alignNode1" presStyleIdx="0" presStyleCnt="3"/>
      <dgm:spPr/>
    </dgm:pt>
    <dgm:pt modelId="{96D74F8D-B7F3-42F3-ABC0-5ADD97274490}" type="pres">
      <dgm:prSet presAssocID="{32680DAF-5193-4EDE-8FFF-A01D49CF66B3}" presName="horz1" presStyleCnt="0"/>
      <dgm:spPr/>
    </dgm:pt>
    <dgm:pt modelId="{8CE0363A-A602-47E7-88DD-1871951A7C83}" type="pres">
      <dgm:prSet presAssocID="{32680DAF-5193-4EDE-8FFF-A01D49CF66B3}" presName="tx1" presStyleLbl="revTx" presStyleIdx="0" presStyleCnt="3"/>
      <dgm:spPr/>
    </dgm:pt>
    <dgm:pt modelId="{E5AB8788-8D23-4E35-B7B8-B30EB9E82937}" type="pres">
      <dgm:prSet presAssocID="{32680DAF-5193-4EDE-8FFF-A01D49CF66B3}" presName="vert1" presStyleCnt="0"/>
      <dgm:spPr/>
    </dgm:pt>
    <dgm:pt modelId="{203E5163-6A3B-4B22-8BAA-ED2EE2313A18}" type="pres">
      <dgm:prSet presAssocID="{E3D61F3F-463E-4EC2-933B-0DA85C4AD9EB}" presName="thickLine" presStyleLbl="alignNode1" presStyleIdx="1" presStyleCnt="3"/>
      <dgm:spPr/>
    </dgm:pt>
    <dgm:pt modelId="{446987B7-FCDB-4F20-B705-79B87D36B57D}" type="pres">
      <dgm:prSet presAssocID="{E3D61F3F-463E-4EC2-933B-0DA85C4AD9EB}" presName="horz1" presStyleCnt="0"/>
      <dgm:spPr/>
    </dgm:pt>
    <dgm:pt modelId="{7B673DEC-9C1E-4F72-B0D8-67D708D6702A}" type="pres">
      <dgm:prSet presAssocID="{E3D61F3F-463E-4EC2-933B-0DA85C4AD9EB}" presName="tx1" presStyleLbl="revTx" presStyleIdx="1" presStyleCnt="3"/>
      <dgm:spPr/>
    </dgm:pt>
    <dgm:pt modelId="{99337D88-0AD7-43D5-A923-D1C52C0420AE}" type="pres">
      <dgm:prSet presAssocID="{E3D61F3F-463E-4EC2-933B-0DA85C4AD9EB}" presName="vert1" presStyleCnt="0"/>
      <dgm:spPr/>
    </dgm:pt>
    <dgm:pt modelId="{3749DF94-D81B-4DB4-B216-886D953896FE}" type="pres">
      <dgm:prSet presAssocID="{6B5D7B8B-A192-4BBB-B6BA-AEBFA16775AF}" presName="thickLine" presStyleLbl="alignNode1" presStyleIdx="2" presStyleCnt="3"/>
      <dgm:spPr/>
    </dgm:pt>
    <dgm:pt modelId="{89DD8BAE-C4EA-499B-B7A2-967FA30FA50C}" type="pres">
      <dgm:prSet presAssocID="{6B5D7B8B-A192-4BBB-B6BA-AEBFA16775AF}" presName="horz1" presStyleCnt="0"/>
      <dgm:spPr/>
    </dgm:pt>
    <dgm:pt modelId="{0F39551F-1F56-4507-8A02-7A221E74FF4A}" type="pres">
      <dgm:prSet presAssocID="{6B5D7B8B-A192-4BBB-B6BA-AEBFA16775AF}" presName="tx1" presStyleLbl="revTx" presStyleIdx="2" presStyleCnt="3"/>
      <dgm:spPr/>
    </dgm:pt>
    <dgm:pt modelId="{407A8412-2E3F-4946-A064-2F6D49B5B8C1}" type="pres">
      <dgm:prSet presAssocID="{6B5D7B8B-A192-4BBB-B6BA-AEBFA16775AF}" presName="vert1" presStyleCnt="0"/>
      <dgm:spPr/>
    </dgm:pt>
  </dgm:ptLst>
  <dgm:cxnLst>
    <dgm:cxn modelId="{AA400238-F39C-4337-8457-98446A47849F}" srcId="{21C3345F-F2BF-4518-8B52-715150CAC25F}" destId="{6B5D7B8B-A192-4BBB-B6BA-AEBFA16775AF}" srcOrd="2" destOrd="0" parTransId="{E6955FC7-3089-4209-AD93-BFC7F0398BD4}" sibTransId="{002C6FE2-1B1B-4C20-A1AF-EFFEF988265E}"/>
    <dgm:cxn modelId="{7A696A61-1EC8-47BE-9BA8-A137957F934C}" type="presOf" srcId="{E3D61F3F-463E-4EC2-933B-0DA85C4AD9EB}" destId="{7B673DEC-9C1E-4F72-B0D8-67D708D6702A}" srcOrd="0" destOrd="0" presId="urn:microsoft.com/office/officeart/2008/layout/LinedList"/>
    <dgm:cxn modelId="{328A618A-509B-40A5-AC95-00C5F157A31B}" type="presOf" srcId="{32680DAF-5193-4EDE-8FFF-A01D49CF66B3}" destId="{8CE0363A-A602-47E7-88DD-1871951A7C83}" srcOrd="0" destOrd="0" presId="urn:microsoft.com/office/officeart/2008/layout/LinedList"/>
    <dgm:cxn modelId="{D68C6293-4C82-4307-965D-E83D52410409}" type="presOf" srcId="{6B5D7B8B-A192-4BBB-B6BA-AEBFA16775AF}" destId="{0F39551F-1F56-4507-8A02-7A221E74FF4A}" srcOrd="0" destOrd="0" presId="urn:microsoft.com/office/officeart/2008/layout/LinedList"/>
    <dgm:cxn modelId="{81F411A4-955D-4C93-862A-91D84493A126}" srcId="{21C3345F-F2BF-4518-8B52-715150CAC25F}" destId="{32680DAF-5193-4EDE-8FFF-A01D49CF66B3}" srcOrd="0" destOrd="0" parTransId="{F3BDE099-B488-4167-856F-531D05E8CA95}" sibTransId="{5D9C5094-EC8F-4976-B71E-242C31A39FB4}"/>
    <dgm:cxn modelId="{1C7CC9AD-DE01-49EA-BDE9-EA0C9E64FDAD}" type="presOf" srcId="{21C3345F-F2BF-4518-8B52-715150CAC25F}" destId="{0FCC8D49-4143-4DED-90E9-70B0F758A93A}" srcOrd="0" destOrd="0" presId="urn:microsoft.com/office/officeart/2008/layout/LinedList"/>
    <dgm:cxn modelId="{BD1561D5-EC1E-4505-A952-7E3E86054753}" srcId="{21C3345F-F2BF-4518-8B52-715150CAC25F}" destId="{E3D61F3F-463E-4EC2-933B-0DA85C4AD9EB}" srcOrd="1" destOrd="0" parTransId="{DA748C29-7E23-434C-9AA4-D6D362753C6C}" sibTransId="{60E8EF33-C68F-486F-9885-3EE64B20E3E3}"/>
    <dgm:cxn modelId="{BAF39D71-B715-456C-83BF-9AFF87D51FD5}" type="presParOf" srcId="{0FCC8D49-4143-4DED-90E9-70B0F758A93A}" destId="{42DC1F3C-9D19-46DF-8DC9-B1BB8D881018}" srcOrd="0" destOrd="0" presId="urn:microsoft.com/office/officeart/2008/layout/LinedList"/>
    <dgm:cxn modelId="{95811298-99F4-4AFB-ADAA-7F5334A55FC2}" type="presParOf" srcId="{0FCC8D49-4143-4DED-90E9-70B0F758A93A}" destId="{96D74F8D-B7F3-42F3-ABC0-5ADD97274490}" srcOrd="1" destOrd="0" presId="urn:microsoft.com/office/officeart/2008/layout/LinedList"/>
    <dgm:cxn modelId="{C7141118-8C3A-4088-8127-4EFE845EED0E}" type="presParOf" srcId="{96D74F8D-B7F3-42F3-ABC0-5ADD97274490}" destId="{8CE0363A-A602-47E7-88DD-1871951A7C83}" srcOrd="0" destOrd="0" presId="urn:microsoft.com/office/officeart/2008/layout/LinedList"/>
    <dgm:cxn modelId="{757D0BA8-C19B-4A0B-8BBF-21482EB406FA}" type="presParOf" srcId="{96D74F8D-B7F3-42F3-ABC0-5ADD97274490}" destId="{E5AB8788-8D23-4E35-B7B8-B30EB9E82937}" srcOrd="1" destOrd="0" presId="urn:microsoft.com/office/officeart/2008/layout/LinedList"/>
    <dgm:cxn modelId="{0D817476-02B6-42BD-9275-832744F4494C}" type="presParOf" srcId="{0FCC8D49-4143-4DED-90E9-70B0F758A93A}" destId="{203E5163-6A3B-4B22-8BAA-ED2EE2313A18}" srcOrd="2" destOrd="0" presId="urn:microsoft.com/office/officeart/2008/layout/LinedList"/>
    <dgm:cxn modelId="{A4B64265-446C-4D0E-B164-716273B19FD2}" type="presParOf" srcId="{0FCC8D49-4143-4DED-90E9-70B0F758A93A}" destId="{446987B7-FCDB-4F20-B705-79B87D36B57D}" srcOrd="3" destOrd="0" presId="urn:microsoft.com/office/officeart/2008/layout/LinedList"/>
    <dgm:cxn modelId="{0C9822C3-586E-4FD5-A714-C85F273E50C0}" type="presParOf" srcId="{446987B7-FCDB-4F20-B705-79B87D36B57D}" destId="{7B673DEC-9C1E-4F72-B0D8-67D708D6702A}" srcOrd="0" destOrd="0" presId="urn:microsoft.com/office/officeart/2008/layout/LinedList"/>
    <dgm:cxn modelId="{DB2BEECD-D633-468D-96A6-6A969706C16F}" type="presParOf" srcId="{446987B7-FCDB-4F20-B705-79B87D36B57D}" destId="{99337D88-0AD7-43D5-A923-D1C52C0420AE}" srcOrd="1" destOrd="0" presId="urn:microsoft.com/office/officeart/2008/layout/LinedList"/>
    <dgm:cxn modelId="{88F010F1-B0BB-4492-8A4C-0E2472E3D452}" type="presParOf" srcId="{0FCC8D49-4143-4DED-90E9-70B0F758A93A}" destId="{3749DF94-D81B-4DB4-B216-886D953896FE}" srcOrd="4" destOrd="0" presId="urn:microsoft.com/office/officeart/2008/layout/LinedList"/>
    <dgm:cxn modelId="{4F0DE2E6-B30E-420D-85F5-663C6E4D8F0A}" type="presParOf" srcId="{0FCC8D49-4143-4DED-90E9-70B0F758A93A}" destId="{89DD8BAE-C4EA-499B-B7A2-967FA30FA50C}" srcOrd="5" destOrd="0" presId="urn:microsoft.com/office/officeart/2008/layout/LinedList"/>
    <dgm:cxn modelId="{BD2ADFAD-EA96-4CEF-853F-EF6B7C7119FA}" type="presParOf" srcId="{89DD8BAE-C4EA-499B-B7A2-967FA30FA50C}" destId="{0F39551F-1F56-4507-8A02-7A221E74FF4A}" srcOrd="0" destOrd="0" presId="urn:microsoft.com/office/officeart/2008/layout/LinedList"/>
    <dgm:cxn modelId="{C9D7B319-9286-4DF1-8539-D4434EB50B35}" type="presParOf" srcId="{89DD8BAE-C4EA-499B-B7A2-967FA30FA50C}" destId="{407A8412-2E3F-4946-A064-2F6D49B5B8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ECF967A-167A-4A9F-8C2D-9B5233944C90}"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A2FBC70F-8B79-4EFC-9876-0760326C6012}">
      <dgm:prSet/>
      <dgm:spPr/>
      <dgm:t>
        <a:bodyPr/>
        <a:lstStyle/>
        <a:p>
          <a:r>
            <a:rPr lang="en-US"/>
            <a:t>Strategic planning operates at two levels: strategic and tactical. </a:t>
          </a:r>
        </a:p>
      </dgm:t>
    </dgm:pt>
    <dgm:pt modelId="{8A3ADB07-42B4-4A4B-A3FC-B18B860ED131}" type="parTrans" cxnId="{473D50B7-0778-4B36-BE71-28CE1CDB5DA9}">
      <dgm:prSet/>
      <dgm:spPr/>
      <dgm:t>
        <a:bodyPr/>
        <a:lstStyle/>
        <a:p>
          <a:endParaRPr lang="en-US"/>
        </a:p>
      </dgm:t>
    </dgm:pt>
    <dgm:pt modelId="{90313E3D-90DC-4BE1-ACEB-F9E1C36F4B99}" type="sibTrans" cxnId="{473D50B7-0778-4B36-BE71-28CE1CDB5DA9}">
      <dgm:prSet/>
      <dgm:spPr/>
      <dgm:t>
        <a:bodyPr/>
        <a:lstStyle/>
        <a:p>
          <a:endParaRPr lang="en-US"/>
        </a:p>
      </dgm:t>
    </dgm:pt>
    <dgm:pt modelId="{CAB05C2D-27C4-465A-8951-40B957D21A7B}">
      <dgm:prSet/>
      <dgm:spPr/>
      <dgm:t>
        <a:bodyPr/>
        <a:lstStyle/>
        <a:p>
          <a:r>
            <a:rPr lang="en-US"/>
            <a:t>The strategic marketing plan lays out the target markets and the firm’s value proposition, based on an analysis of the best market opportunities</a:t>
          </a:r>
        </a:p>
      </dgm:t>
    </dgm:pt>
    <dgm:pt modelId="{01C3F4BC-4B5C-49EA-A316-F31CA3A1BAC9}" type="parTrans" cxnId="{25939BAD-F269-4313-9C00-16D94722C9CF}">
      <dgm:prSet/>
      <dgm:spPr/>
      <dgm:t>
        <a:bodyPr/>
        <a:lstStyle/>
        <a:p>
          <a:endParaRPr lang="en-US"/>
        </a:p>
      </dgm:t>
    </dgm:pt>
    <dgm:pt modelId="{180C2CC6-3B5F-4BE3-9884-7D8E58EB3B30}" type="sibTrans" cxnId="{25939BAD-F269-4313-9C00-16D94722C9CF}">
      <dgm:prSet/>
      <dgm:spPr/>
      <dgm:t>
        <a:bodyPr/>
        <a:lstStyle/>
        <a:p>
          <a:endParaRPr lang="en-US"/>
        </a:p>
      </dgm:t>
    </dgm:pt>
    <dgm:pt modelId="{6AAFBC08-32DE-4474-B5FE-BE6588663046}">
      <dgm:prSet/>
      <dgm:spPr/>
      <dgm:t>
        <a:bodyPr/>
        <a:lstStyle/>
        <a:p>
          <a:r>
            <a:rPr lang="en-US"/>
            <a:t>Tactical marketing plan specifies the marketing tactics, including product features, promotion, merchandising, pricing, sales channels, and service (Kotler, 2003).</a:t>
          </a:r>
        </a:p>
      </dgm:t>
    </dgm:pt>
    <dgm:pt modelId="{E712C315-02C6-47EB-AD23-FFCBE6FEB037}" type="parTrans" cxnId="{F2E35CC4-3AC1-4ED3-909B-A453F4C9BDB9}">
      <dgm:prSet/>
      <dgm:spPr/>
      <dgm:t>
        <a:bodyPr/>
        <a:lstStyle/>
        <a:p>
          <a:endParaRPr lang="en-US"/>
        </a:p>
      </dgm:t>
    </dgm:pt>
    <dgm:pt modelId="{57388017-1F80-42AB-9C21-60F2E9788A49}" type="sibTrans" cxnId="{F2E35CC4-3AC1-4ED3-909B-A453F4C9BDB9}">
      <dgm:prSet/>
      <dgm:spPr/>
      <dgm:t>
        <a:bodyPr/>
        <a:lstStyle/>
        <a:p>
          <a:endParaRPr lang="en-US"/>
        </a:p>
      </dgm:t>
    </dgm:pt>
    <dgm:pt modelId="{506DB17D-3187-4F9F-A087-288E07AD33C2}" type="pres">
      <dgm:prSet presAssocID="{EECF967A-167A-4A9F-8C2D-9B5233944C90}" presName="vert0" presStyleCnt="0">
        <dgm:presLayoutVars>
          <dgm:dir/>
          <dgm:animOne val="branch"/>
          <dgm:animLvl val="lvl"/>
        </dgm:presLayoutVars>
      </dgm:prSet>
      <dgm:spPr/>
    </dgm:pt>
    <dgm:pt modelId="{D32DA5A2-3BCA-4D41-ADE9-41CDC8B22BFD}" type="pres">
      <dgm:prSet presAssocID="{A2FBC70F-8B79-4EFC-9876-0760326C6012}" presName="thickLine" presStyleLbl="alignNode1" presStyleIdx="0" presStyleCnt="3"/>
      <dgm:spPr/>
    </dgm:pt>
    <dgm:pt modelId="{47B35213-2FD2-4C6B-8110-5FE0317C22B2}" type="pres">
      <dgm:prSet presAssocID="{A2FBC70F-8B79-4EFC-9876-0760326C6012}" presName="horz1" presStyleCnt="0"/>
      <dgm:spPr/>
    </dgm:pt>
    <dgm:pt modelId="{9C0EC344-8874-4D86-8D25-960EF90BFC75}" type="pres">
      <dgm:prSet presAssocID="{A2FBC70F-8B79-4EFC-9876-0760326C6012}" presName="tx1" presStyleLbl="revTx" presStyleIdx="0" presStyleCnt="3"/>
      <dgm:spPr/>
    </dgm:pt>
    <dgm:pt modelId="{ECEB52AF-11B0-48B8-866F-580F91A19D50}" type="pres">
      <dgm:prSet presAssocID="{A2FBC70F-8B79-4EFC-9876-0760326C6012}" presName="vert1" presStyleCnt="0"/>
      <dgm:spPr/>
    </dgm:pt>
    <dgm:pt modelId="{A6D9D015-2F22-46C1-9061-ADC193B5A656}" type="pres">
      <dgm:prSet presAssocID="{CAB05C2D-27C4-465A-8951-40B957D21A7B}" presName="thickLine" presStyleLbl="alignNode1" presStyleIdx="1" presStyleCnt="3"/>
      <dgm:spPr/>
    </dgm:pt>
    <dgm:pt modelId="{3A6268A7-A90E-4017-9EE6-4B85B8D5967C}" type="pres">
      <dgm:prSet presAssocID="{CAB05C2D-27C4-465A-8951-40B957D21A7B}" presName="horz1" presStyleCnt="0"/>
      <dgm:spPr/>
    </dgm:pt>
    <dgm:pt modelId="{E8C132B6-290F-4E88-81D5-E82CA010867B}" type="pres">
      <dgm:prSet presAssocID="{CAB05C2D-27C4-465A-8951-40B957D21A7B}" presName="tx1" presStyleLbl="revTx" presStyleIdx="1" presStyleCnt="3"/>
      <dgm:spPr/>
    </dgm:pt>
    <dgm:pt modelId="{6BEF1A15-8038-4B9B-A2FE-9E31E9E6E0B1}" type="pres">
      <dgm:prSet presAssocID="{CAB05C2D-27C4-465A-8951-40B957D21A7B}" presName="vert1" presStyleCnt="0"/>
      <dgm:spPr/>
    </dgm:pt>
    <dgm:pt modelId="{4D324312-EA85-4AE1-9A69-5D24F0250753}" type="pres">
      <dgm:prSet presAssocID="{6AAFBC08-32DE-4474-B5FE-BE6588663046}" presName="thickLine" presStyleLbl="alignNode1" presStyleIdx="2" presStyleCnt="3"/>
      <dgm:spPr/>
    </dgm:pt>
    <dgm:pt modelId="{0DC5E2AB-EE55-4AA3-A52A-B083623F0AF1}" type="pres">
      <dgm:prSet presAssocID="{6AAFBC08-32DE-4474-B5FE-BE6588663046}" presName="horz1" presStyleCnt="0"/>
      <dgm:spPr/>
    </dgm:pt>
    <dgm:pt modelId="{7B2971BA-06B5-40C2-A92F-ECC59C7BC461}" type="pres">
      <dgm:prSet presAssocID="{6AAFBC08-32DE-4474-B5FE-BE6588663046}" presName="tx1" presStyleLbl="revTx" presStyleIdx="2" presStyleCnt="3"/>
      <dgm:spPr/>
    </dgm:pt>
    <dgm:pt modelId="{4CA42F4B-0BF3-4CE4-B6AF-59B6A3169D2B}" type="pres">
      <dgm:prSet presAssocID="{6AAFBC08-32DE-4474-B5FE-BE6588663046}" presName="vert1" presStyleCnt="0"/>
      <dgm:spPr/>
    </dgm:pt>
  </dgm:ptLst>
  <dgm:cxnLst>
    <dgm:cxn modelId="{2D73E34C-3830-48B0-BDD8-2255B6D93883}" type="presOf" srcId="{6AAFBC08-32DE-4474-B5FE-BE6588663046}" destId="{7B2971BA-06B5-40C2-A92F-ECC59C7BC461}" srcOrd="0" destOrd="0" presId="urn:microsoft.com/office/officeart/2008/layout/LinedList"/>
    <dgm:cxn modelId="{A302494D-3DB9-44CD-A561-8D62A0666723}" type="presOf" srcId="{CAB05C2D-27C4-465A-8951-40B957D21A7B}" destId="{E8C132B6-290F-4E88-81D5-E82CA010867B}" srcOrd="0" destOrd="0" presId="urn:microsoft.com/office/officeart/2008/layout/LinedList"/>
    <dgm:cxn modelId="{25939BAD-F269-4313-9C00-16D94722C9CF}" srcId="{EECF967A-167A-4A9F-8C2D-9B5233944C90}" destId="{CAB05C2D-27C4-465A-8951-40B957D21A7B}" srcOrd="1" destOrd="0" parTransId="{01C3F4BC-4B5C-49EA-A316-F31CA3A1BAC9}" sibTransId="{180C2CC6-3B5F-4BE3-9884-7D8E58EB3B30}"/>
    <dgm:cxn modelId="{473D50B7-0778-4B36-BE71-28CE1CDB5DA9}" srcId="{EECF967A-167A-4A9F-8C2D-9B5233944C90}" destId="{A2FBC70F-8B79-4EFC-9876-0760326C6012}" srcOrd="0" destOrd="0" parTransId="{8A3ADB07-42B4-4A4B-A3FC-B18B860ED131}" sibTransId="{90313E3D-90DC-4BE1-ACEB-F9E1C36F4B99}"/>
    <dgm:cxn modelId="{E319BCC2-349E-4EE1-AD57-B39FA3FE3AF1}" type="presOf" srcId="{EECF967A-167A-4A9F-8C2D-9B5233944C90}" destId="{506DB17D-3187-4F9F-A087-288E07AD33C2}" srcOrd="0" destOrd="0" presId="urn:microsoft.com/office/officeart/2008/layout/LinedList"/>
    <dgm:cxn modelId="{F2E35CC4-3AC1-4ED3-909B-A453F4C9BDB9}" srcId="{EECF967A-167A-4A9F-8C2D-9B5233944C90}" destId="{6AAFBC08-32DE-4474-B5FE-BE6588663046}" srcOrd="2" destOrd="0" parTransId="{E712C315-02C6-47EB-AD23-FFCBE6FEB037}" sibTransId="{57388017-1F80-42AB-9C21-60F2E9788A49}"/>
    <dgm:cxn modelId="{A52C18E2-1151-40BD-B78E-E82853A79CF0}" type="presOf" srcId="{A2FBC70F-8B79-4EFC-9876-0760326C6012}" destId="{9C0EC344-8874-4D86-8D25-960EF90BFC75}" srcOrd="0" destOrd="0" presId="urn:microsoft.com/office/officeart/2008/layout/LinedList"/>
    <dgm:cxn modelId="{2294F59C-0224-40D4-876F-6C64515C0D17}" type="presParOf" srcId="{506DB17D-3187-4F9F-A087-288E07AD33C2}" destId="{D32DA5A2-3BCA-4D41-ADE9-41CDC8B22BFD}" srcOrd="0" destOrd="0" presId="urn:microsoft.com/office/officeart/2008/layout/LinedList"/>
    <dgm:cxn modelId="{62FE672C-F8C5-4616-9DC3-1CB255E66D10}" type="presParOf" srcId="{506DB17D-3187-4F9F-A087-288E07AD33C2}" destId="{47B35213-2FD2-4C6B-8110-5FE0317C22B2}" srcOrd="1" destOrd="0" presId="urn:microsoft.com/office/officeart/2008/layout/LinedList"/>
    <dgm:cxn modelId="{65E2E01A-CB29-4FE3-8677-E3C575BFE74D}" type="presParOf" srcId="{47B35213-2FD2-4C6B-8110-5FE0317C22B2}" destId="{9C0EC344-8874-4D86-8D25-960EF90BFC75}" srcOrd="0" destOrd="0" presId="urn:microsoft.com/office/officeart/2008/layout/LinedList"/>
    <dgm:cxn modelId="{36589B47-8EE5-44AD-9322-DDB7BA37CC4F}" type="presParOf" srcId="{47B35213-2FD2-4C6B-8110-5FE0317C22B2}" destId="{ECEB52AF-11B0-48B8-866F-580F91A19D50}" srcOrd="1" destOrd="0" presId="urn:microsoft.com/office/officeart/2008/layout/LinedList"/>
    <dgm:cxn modelId="{F596CFB2-96FB-499F-9461-E87AA4262A53}" type="presParOf" srcId="{506DB17D-3187-4F9F-A087-288E07AD33C2}" destId="{A6D9D015-2F22-46C1-9061-ADC193B5A656}" srcOrd="2" destOrd="0" presId="urn:microsoft.com/office/officeart/2008/layout/LinedList"/>
    <dgm:cxn modelId="{EF725405-DB08-4F66-A985-032F4A898C1E}" type="presParOf" srcId="{506DB17D-3187-4F9F-A087-288E07AD33C2}" destId="{3A6268A7-A90E-4017-9EE6-4B85B8D5967C}" srcOrd="3" destOrd="0" presId="urn:microsoft.com/office/officeart/2008/layout/LinedList"/>
    <dgm:cxn modelId="{2343F0E5-F263-4F7B-8433-C9C7CF2B7898}" type="presParOf" srcId="{3A6268A7-A90E-4017-9EE6-4B85B8D5967C}" destId="{E8C132B6-290F-4E88-81D5-E82CA010867B}" srcOrd="0" destOrd="0" presId="urn:microsoft.com/office/officeart/2008/layout/LinedList"/>
    <dgm:cxn modelId="{2389CE20-7AB5-4FAC-A031-022203C48284}" type="presParOf" srcId="{3A6268A7-A90E-4017-9EE6-4B85B8D5967C}" destId="{6BEF1A15-8038-4B9B-A2FE-9E31E9E6E0B1}" srcOrd="1" destOrd="0" presId="urn:microsoft.com/office/officeart/2008/layout/LinedList"/>
    <dgm:cxn modelId="{7D19F3FE-F476-419B-971B-B9D540F6CAB1}" type="presParOf" srcId="{506DB17D-3187-4F9F-A087-288E07AD33C2}" destId="{4D324312-EA85-4AE1-9A69-5D24F0250753}" srcOrd="4" destOrd="0" presId="urn:microsoft.com/office/officeart/2008/layout/LinedList"/>
    <dgm:cxn modelId="{3A6ECB21-ADF9-42F1-B908-F831C29EA0AB}" type="presParOf" srcId="{506DB17D-3187-4F9F-A087-288E07AD33C2}" destId="{0DC5E2AB-EE55-4AA3-A52A-B083623F0AF1}" srcOrd="5" destOrd="0" presId="urn:microsoft.com/office/officeart/2008/layout/LinedList"/>
    <dgm:cxn modelId="{C537B8D5-5A54-4C78-9027-F80BFAA7CEEC}" type="presParOf" srcId="{0DC5E2AB-EE55-4AA3-A52A-B083623F0AF1}" destId="{7B2971BA-06B5-40C2-A92F-ECC59C7BC461}" srcOrd="0" destOrd="0" presId="urn:microsoft.com/office/officeart/2008/layout/LinedList"/>
    <dgm:cxn modelId="{675C9EEB-0BF8-458B-8090-C5D5F486655C}" type="presParOf" srcId="{0DC5E2AB-EE55-4AA3-A52A-B083623F0AF1}" destId="{4CA42F4B-0BF3-4CE4-B6AF-59B6A3169D2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E7EDA6-3E0B-4178-BA8A-988DAB22016E}"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D2112D7C-EDA7-4406-98D7-BDA272D0E85D}">
      <dgm:prSet/>
      <dgm:spPr/>
      <dgm:t>
        <a:bodyPr/>
        <a:lstStyle/>
        <a:p>
          <a:pPr>
            <a:defRPr cap="all"/>
          </a:pPr>
          <a:r>
            <a:rPr lang="en-US"/>
            <a:t>Thank you </a:t>
          </a:r>
        </a:p>
      </dgm:t>
    </dgm:pt>
    <dgm:pt modelId="{1ACF247D-23B7-4619-BA22-6B15B867D5AC}" type="parTrans" cxnId="{7A12F0FC-6429-4FAA-B6D8-FF5BDE44E474}">
      <dgm:prSet/>
      <dgm:spPr/>
      <dgm:t>
        <a:bodyPr/>
        <a:lstStyle/>
        <a:p>
          <a:endParaRPr lang="en-US"/>
        </a:p>
      </dgm:t>
    </dgm:pt>
    <dgm:pt modelId="{67A65A9F-680D-48EB-89B4-8236F9045422}" type="sibTrans" cxnId="{7A12F0FC-6429-4FAA-B6D8-FF5BDE44E474}">
      <dgm:prSet/>
      <dgm:spPr/>
      <dgm:t>
        <a:bodyPr/>
        <a:lstStyle/>
        <a:p>
          <a:endParaRPr lang="en-US"/>
        </a:p>
      </dgm:t>
    </dgm:pt>
    <dgm:pt modelId="{0A612B47-0A0B-43B1-BD5D-F4D1FE3D4EC6}">
      <dgm:prSet/>
      <dgm:spPr/>
      <dgm:t>
        <a:bodyPr/>
        <a:lstStyle/>
        <a:p>
          <a:pPr>
            <a:defRPr cap="all"/>
          </a:pPr>
          <a:r>
            <a:rPr lang="en-US"/>
            <a:t>See you in the final lecture</a:t>
          </a:r>
        </a:p>
      </dgm:t>
    </dgm:pt>
    <dgm:pt modelId="{E6E769D9-F163-4DAB-9B6A-8C907FF1C03B}" type="parTrans" cxnId="{115260EF-31B3-4084-A9E0-96322B703CE4}">
      <dgm:prSet/>
      <dgm:spPr/>
      <dgm:t>
        <a:bodyPr/>
        <a:lstStyle/>
        <a:p>
          <a:endParaRPr lang="en-US"/>
        </a:p>
      </dgm:t>
    </dgm:pt>
    <dgm:pt modelId="{ACCD5DEA-182C-4B03-8276-0AFD7791B7FC}" type="sibTrans" cxnId="{115260EF-31B3-4084-A9E0-96322B703CE4}">
      <dgm:prSet/>
      <dgm:spPr/>
      <dgm:t>
        <a:bodyPr/>
        <a:lstStyle/>
        <a:p>
          <a:endParaRPr lang="en-US"/>
        </a:p>
      </dgm:t>
    </dgm:pt>
    <dgm:pt modelId="{444A1A03-EBC9-40CA-8434-48559D34F766}">
      <dgm:prSet/>
      <dgm:spPr/>
      <dgm:t>
        <a:bodyPr/>
        <a:lstStyle/>
        <a:p>
          <a:pPr>
            <a:defRPr cap="all"/>
          </a:pPr>
          <a:r>
            <a:rPr lang="en-US"/>
            <a:t>Blessings</a:t>
          </a:r>
        </a:p>
      </dgm:t>
    </dgm:pt>
    <dgm:pt modelId="{3786F8C5-41C4-4BB8-B7F5-4550FFFDEB92}" type="parTrans" cxnId="{7EFD51A0-750C-4F3C-81CE-02A3429C005C}">
      <dgm:prSet/>
      <dgm:spPr/>
      <dgm:t>
        <a:bodyPr/>
        <a:lstStyle/>
        <a:p>
          <a:endParaRPr lang="en-US"/>
        </a:p>
      </dgm:t>
    </dgm:pt>
    <dgm:pt modelId="{97D8A419-9281-4404-8BB8-CDA6836267D0}" type="sibTrans" cxnId="{7EFD51A0-750C-4F3C-81CE-02A3429C005C}">
      <dgm:prSet/>
      <dgm:spPr/>
      <dgm:t>
        <a:bodyPr/>
        <a:lstStyle/>
        <a:p>
          <a:endParaRPr lang="en-US"/>
        </a:p>
      </dgm:t>
    </dgm:pt>
    <dgm:pt modelId="{A31A7BE9-54F4-4BAF-869E-ABB4D69FC336}" type="pres">
      <dgm:prSet presAssocID="{A6E7EDA6-3E0B-4178-BA8A-988DAB22016E}" presName="root" presStyleCnt="0">
        <dgm:presLayoutVars>
          <dgm:dir/>
          <dgm:resizeHandles val="exact"/>
        </dgm:presLayoutVars>
      </dgm:prSet>
      <dgm:spPr/>
    </dgm:pt>
    <dgm:pt modelId="{156F557D-D37C-43AC-A9C1-FA8360613902}" type="pres">
      <dgm:prSet presAssocID="{D2112D7C-EDA7-4406-98D7-BDA272D0E85D}" presName="compNode" presStyleCnt="0"/>
      <dgm:spPr/>
    </dgm:pt>
    <dgm:pt modelId="{EDFFA080-B1CC-47CE-A4E4-AB2816DE7B0A}" type="pres">
      <dgm:prSet presAssocID="{D2112D7C-EDA7-4406-98D7-BDA272D0E85D}" presName="iconBgRect" presStyleLbl="bgShp" presStyleIdx="0" presStyleCnt="3"/>
      <dgm:spPr>
        <a:prstGeom prst="round2DiagRect">
          <a:avLst>
            <a:gd name="adj1" fmla="val 29727"/>
            <a:gd name="adj2" fmla="val 0"/>
          </a:avLst>
        </a:prstGeom>
      </dgm:spPr>
    </dgm:pt>
    <dgm:pt modelId="{3EFFF877-52F3-4453-AB6E-1B3557AB9360}" type="pres">
      <dgm:prSet presAssocID="{D2112D7C-EDA7-4406-98D7-BDA272D0E85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67EB48AF-C357-4D08-AC9F-36405C0B67A2}" type="pres">
      <dgm:prSet presAssocID="{D2112D7C-EDA7-4406-98D7-BDA272D0E85D}" presName="spaceRect" presStyleCnt="0"/>
      <dgm:spPr/>
    </dgm:pt>
    <dgm:pt modelId="{351ECF4E-D690-42D6-98AB-E1445C5DDBAF}" type="pres">
      <dgm:prSet presAssocID="{D2112D7C-EDA7-4406-98D7-BDA272D0E85D}" presName="textRect" presStyleLbl="revTx" presStyleIdx="0" presStyleCnt="3">
        <dgm:presLayoutVars>
          <dgm:chMax val="1"/>
          <dgm:chPref val="1"/>
        </dgm:presLayoutVars>
      </dgm:prSet>
      <dgm:spPr/>
    </dgm:pt>
    <dgm:pt modelId="{7CB73E95-2BF3-41C0-AE78-C357D9294DC0}" type="pres">
      <dgm:prSet presAssocID="{67A65A9F-680D-48EB-89B4-8236F9045422}" presName="sibTrans" presStyleCnt="0"/>
      <dgm:spPr/>
    </dgm:pt>
    <dgm:pt modelId="{3DA165F3-F66C-4928-BFD4-1CDB46176861}" type="pres">
      <dgm:prSet presAssocID="{0A612B47-0A0B-43B1-BD5D-F4D1FE3D4EC6}" presName="compNode" presStyleCnt="0"/>
      <dgm:spPr/>
    </dgm:pt>
    <dgm:pt modelId="{670408CB-9459-444C-8661-482439BDCA9F}" type="pres">
      <dgm:prSet presAssocID="{0A612B47-0A0B-43B1-BD5D-F4D1FE3D4EC6}" presName="iconBgRect" presStyleLbl="bgShp" presStyleIdx="1" presStyleCnt="3"/>
      <dgm:spPr>
        <a:prstGeom prst="round2DiagRect">
          <a:avLst>
            <a:gd name="adj1" fmla="val 29727"/>
            <a:gd name="adj2" fmla="val 0"/>
          </a:avLst>
        </a:prstGeom>
      </dgm:spPr>
    </dgm:pt>
    <dgm:pt modelId="{6E4A3E83-3CE6-4F31-9C88-ACBD6DD26BAF}" type="pres">
      <dgm:prSet presAssocID="{0A612B47-0A0B-43B1-BD5D-F4D1FE3D4EC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02CFF1E2-CA5F-4D92-BC62-1E584C75E60C}" type="pres">
      <dgm:prSet presAssocID="{0A612B47-0A0B-43B1-BD5D-F4D1FE3D4EC6}" presName="spaceRect" presStyleCnt="0"/>
      <dgm:spPr/>
    </dgm:pt>
    <dgm:pt modelId="{328271EB-F620-405D-AF4D-E2EA5706B276}" type="pres">
      <dgm:prSet presAssocID="{0A612B47-0A0B-43B1-BD5D-F4D1FE3D4EC6}" presName="textRect" presStyleLbl="revTx" presStyleIdx="1" presStyleCnt="3">
        <dgm:presLayoutVars>
          <dgm:chMax val="1"/>
          <dgm:chPref val="1"/>
        </dgm:presLayoutVars>
      </dgm:prSet>
      <dgm:spPr/>
    </dgm:pt>
    <dgm:pt modelId="{160C2E56-8EF3-47D1-BC10-655BA4552615}" type="pres">
      <dgm:prSet presAssocID="{ACCD5DEA-182C-4B03-8276-0AFD7791B7FC}" presName="sibTrans" presStyleCnt="0"/>
      <dgm:spPr/>
    </dgm:pt>
    <dgm:pt modelId="{03519CFB-F2AB-4C53-BC68-E7251669C199}" type="pres">
      <dgm:prSet presAssocID="{444A1A03-EBC9-40CA-8434-48559D34F766}" presName="compNode" presStyleCnt="0"/>
      <dgm:spPr/>
    </dgm:pt>
    <dgm:pt modelId="{334ACE37-11CC-4D2A-84E2-693C8C953B2C}" type="pres">
      <dgm:prSet presAssocID="{444A1A03-EBC9-40CA-8434-48559D34F766}" presName="iconBgRect" presStyleLbl="bgShp" presStyleIdx="2" presStyleCnt="3"/>
      <dgm:spPr>
        <a:prstGeom prst="round2DiagRect">
          <a:avLst>
            <a:gd name="adj1" fmla="val 29727"/>
            <a:gd name="adj2" fmla="val 0"/>
          </a:avLst>
        </a:prstGeom>
      </dgm:spPr>
    </dgm:pt>
    <dgm:pt modelId="{28533CF4-321D-4C95-B575-905DE88EC9B7}" type="pres">
      <dgm:prSet presAssocID="{444A1A03-EBC9-40CA-8434-48559D34F76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rt"/>
        </a:ext>
      </dgm:extLst>
    </dgm:pt>
    <dgm:pt modelId="{733C399B-223F-4D60-85EA-475D197E537F}" type="pres">
      <dgm:prSet presAssocID="{444A1A03-EBC9-40CA-8434-48559D34F766}" presName="spaceRect" presStyleCnt="0"/>
      <dgm:spPr/>
    </dgm:pt>
    <dgm:pt modelId="{BA198C06-FD37-40AB-8B40-5C30F2A6C7DD}" type="pres">
      <dgm:prSet presAssocID="{444A1A03-EBC9-40CA-8434-48559D34F766}" presName="textRect" presStyleLbl="revTx" presStyleIdx="2" presStyleCnt="3">
        <dgm:presLayoutVars>
          <dgm:chMax val="1"/>
          <dgm:chPref val="1"/>
        </dgm:presLayoutVars>
      </dgm:prSet>
      <dgm:spPr/>
    </dgm:pt>
  </dgm:ptLst>
  <dgm:cxnLst>
    <dgm:cxn modelId="{B748BF89-8BB4-4E9B-B2C3-26482F26DBEC}" type="presOf" srcId="{0A612B47-0A0B-43B1-BD5D-F4D1FE3D4EC6}" destId="{328271EB-F620-405D-AF4D-E2EA5706B276}" srcOrd="0" destOrd="0" presId="urn:microsoft.com/office/officeart/2018/5/layout/IconLeafLabelList"/>
    <dgm:cxn modelId="{5E4FAE9E-76E1-4448-9BD4-E581E13BA961}" type="presOf" srcId="{D2112D7C-EDA7-4406-98D7-BDA272D0E85D}" destId="{351ECF4E-D690-42D6-98AB-E1445C5DDBAF}" srcOrd="0" destOrd="0" presId="urn:microsoft.com/office/officeart/2018/5/layout/IconLeafLabelList"/>
    <dgm:cxn modelId="{7EFD51A0-750C-4F3C-81CE-02A3429C005C}" srcId="{A6E7EDA6-3E0B-4178-BA8A-988DAB22016E}" destId="{444A1A03-EBC9-40CA-8434-48559D34F766}" srcOrd="2" destOrd="0" parTransId="{3786F8C5-41C4-4BB8-B7F5-4550FFFDEB92}" sibTransId="{97D8A419-9281-4404-8BB8-CDA6836267D0}"/>
    <dgm:cxn modelId="{9478ACA3-83BF-42E5-9ED7-371F5966F10C}" type="presOf" srcId="{A6E7EDA6-3E0B-4178-BA8A-988DAB22016E}" destId="{A31A7BE9-54F4-4BAF-869E-ABB4D69FC336}" srcOrd="0" destOrd="0" presId="urn:microsoft.com/office/officeart/2018/5/layout/IconLeafLabelList"/>
    <dgm:cxn modelId="{7D9FF9E1-BE19-435E-83E1-5F365513A2E1}" type="presOf" srcId="{444A1A03-EBC9-40CA-8434-48559D34F766}" destId="{BA198C06-FD37-40AB-8B40-5C30F2A6C7DD}" srcOrd="0" destOrd="0" presId="urn:microsoft.com/office/officeart/2018/5/layout/IconLeafLabelList"/>
    <dgm:cxn modelId="{115260EF-31B3-4084-A9E0-96322B703CE4}" srcId="{A6E7EDA6-3E0B-4178-BA8A-988DAB22016E}" destId="{0A612B47-0A0B-43B1-BD5D-F4D1FE3D4EC6}" srcOrd="1" destOrd="0" parTransId="{E6E769D9-F163-4DAB-9B6A-8C907FF1C03B}" sibTransId="{ACCD5DEA-182C-4B03-8276-0AFD7791B7FC}"/>
    <dgm:cxn modelId="{7A12F0FC-6429-4FAA-B6D8-FF5BDE44E474}" srcId="{A6E7EDA6-3E0B-4178-BA8A-988DAB22016E}" destId="{D2112D7C-EDA7-4406-98D7-BDA272D0E85D}" srcOrd="0" destOrd="0" parTransId="{1ACF247D-23B7-4619-BA22-6B15B867D5AC}" sibTransId="{67A65A9F-680D-48EB-89B4-8236F9045422}"/>
    <dgm:cxn modelId="{412DB8E5-FEA9-4917-99CD-FA9C46572A5D}" type="presParOf" srcId="{A31A7BE9-54F4-4BAF-869E-ABB4D69FC336}" destId="{156F557D-D37C-43AC-A9C1-FA8360613902}" srcOrd="0" destOrd="0" presId="urn:microsoft.com/office/officeart/2018/5/layout/IconLeafLabelList"/>
    <dgm:cxn modelId="{3F89030C-8801-4926-AC3A-9D3A11E282B8}" type="presParOf" srcId="{156F557D-D37C-43AC-A9C1-FA8360613902}" destId="{EDFFA080-B1CC-47CE-A4E4-AB2816DE7B0A}" srcOrd="0" destOrd="0" presId="urn:microsoft.com/office/officeart/2018/5/layout/IconLeafLabelList"/>
    <dgm:cxn modelId="{23971004-1F44-48C8-9780-D1501DE4D9BC}" type="presParOf" srcId="{156F557D-D37C-43AC-A9C1-FA8360613902}" destId="{3EFFF877-52F3-4453-AB6E-1B3557AB9360}" srcOrd="1" destOrd="0" presId="urn:microsoft.com/office/officeart/2018/5/layout/IconLeafLabelList"/>
    <dgm:cxn modelId="{AC327A48-4F83-44C2-9579-91276F581BEB}" type="presParOf" srcId="{156F557D-D37C-43AC-A9C1-FA8360613902}" destId="{67EB48AF-C357-4D08-AC9F-36405C0B67A2}" srcOrd="2" destOrd="0" presId="urn:microsoft.com/office/officeart/2018/5/layout/IconLeafLabelList"/>
    <dgm:cxn modelId="{FAA850C1-B41D-4BBC-959A-816E9337951A}" type="presParOf" srcId="{156F557D-D37C-43AC-A9C1-FA8360613902}" destId="{351ECF4E-D690-42D6-98AB-E1445C5DDBAF}" srcOrd="3" destOrd="0" presId="urn:microsoft.com/office/officeart/2018/5/layout/IconLeafLabelList"/>
    <dgm:cxn modelId="{DFFE309A-F582-4CAF-B9E0-402A4EBA1E23}" type="presParOf" srcId="{A31A7BE9-54F4-4BAF-869E-ABB4D69FC336}" destId="{7CB73E95-2BF3-41C0-AE78-C357D9294DC0}" srcOrd="1" destOrd="0" presId="urn:microsoft.com/office/officeart/2018/5/layout/IconLeafLabelList"/>
    <dgm:cxn modelId="{1990E1F8-F93C-4848-B65B-904785F24A81}" type="presParOf" srcId="{A31A7BE9-54F4-4BAF-869E-ABB4D69FC336}" destId="{3DA165F3-F66C-4928-BFD4-1CDB46176861}" srcOrd="2" destOrd="0" presId="urn:microsoft.com/office/officeart/2018/5/layout/IconLeafLabelList"/>
    <dgm:cxn modelId="{2F915064-F1F0-4105-AC7A-4FEE6B775E6A}" type="presParOf" srcId="{3DA165F3-F66C-4928-BFD4-1CDB46176861}" destId="{670408CB-9459-444C-8661-482439BDCA9F}" srcOrd="0" destOrd="0" presId="urn:microsoft.com/office/officeart/2018/5/layout/IconLeafLabelList"/>
    <dgm:cxn modelId="{BE66F056-0918-4B24-8BBD-A7398A70DA49}" type="presParOf" srcId="{3DA165F3-F66C-4928-BFD4-1CDB46176861}" destId="{6E4A3E83-3CE6-4F31-9C88-ACBD6DD26BAF}" srcOrd="1" destOrd="0" presId="urn:microsoft.com/office/officeart/2018/5/layout/IconLeafLabelList"/>
    <dgm:cxn modelId="{51864AD4-A06B-4A99-AE4D-ECF48CEBDB0E}" type="presParOf" srcId="{3DA165F3-F66C-4928-BFD4-1CDB46176861}" destId="{02CFF1E2-CA5F-4D92-BC62-1E584C75E60C}" srcOrd="2" destOrd="0" presId="urn:microsoft.com/office/officeart/2018/5/layout/IconLeafLabelList"/>
    <dgm:cxn modelId="{9C798DA0-1F8B-4841-89CB-19D134038543}" type="presParOf" srcId="{3DA165F3-F66C-4928-BFD4-1CDB46176861}" destId="{328271EB-F620-405D-AF4D-E2EA5706B276}" srcOrd="3" destOrd="0" presId="urn:microsoft.com/office/officeart/2018/5/layout/IconLeafLabelList"/>
    <dgm:cxn modelId="{BA671286-D5F4-42D8-A52F-1DD0FBABFB46}" type="presParOf" srcId="{A31A7BE9-54F4-4BAF-869E-ABB4D69FC336}" destId="{160C2E56-8EF3-47D1-BC10-655BA4552615}" srcOrd="3" destOrd="0" presId="urn:microsoft.com/office/officeart/2018/5/layout/IconLeafLabelList"/>
    <dgm:cxn modelId="{950550E2-D1B2-41E7-810C-FC9B4C775A93}" type="presParOf" srcId="{A31A7BE9-54F4-4BAF-869E-ABB4D69FC336}" destId="{03519CFB-F2AB-4C53-BC68-E7251669C199}" srcOrd="4" destOrd="0" presId="urn:microsoft.com/office/officeart/2018/5/layout/IconLeafLabelList"/>
    <dgm:cxn modelId="{E5566764-76EF-4976-AA14-928B2D0D66EB}" type="presParOf" srcId="{03519CFB-F2AB-4C53-BC68-E7251669C199}" destId="{334ACE37-11CC-4D2A-84E2-693C8C953B2C}" srcOrd="0" destOrd="0" presId="urn:microsoft.com/office/officeart/2018/5/layout/IconLeafLabelList"/>
    <dgm:cxn modelId="{D6BDF24F-8EBD-400D-BA96-E925DC150235}" type="presParOf" srcId="{03519CFB-F2AB-4C53-BC68-E7251669C199}" destId="{28533CF4-321D-4C95-B575-905DE88EC9B7}" srcOrd="1" destOrd="0" presId="urn:microsoft.com/office/officeart/2018/5/layout/IconLeafLabelList"/>
    <dgm:cxn modelId="{2C62E92A-8E3C-4432-806D-C9E2B8C8D7DE}" type="presParOf" srcId="{03519CFB-F2AB-4C53-BC68-E7251669C199}" destId="{733C399B-223F-4D60-85EA-475D197E537F}" srcOrd="2" destOrd="0" presId="urn:microsoft.com/office/officeart/2018/5/layout/IconLeafLabelList"/>
    <dgm:cxn modelId="{166F5C3D-FBEE-4D42-8D81-944385B6EE75}" type="presParOf" srcId="{03519CFB-F2AB-4C53-BC68-E7251669C199}" destId="{BA198C06-FD37-40AB-8B40-5C30F2A6C7DD}"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2CF314-5E7D-4922-B938-3AEB49455EEB}">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CB06AF-15A7-458D-B85B-B0AA703B6796}">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At the end of this lecture, you will be able to</a:t>
          </a:r>
        </a:p>
      </dsp:txBody>
      <dsp:txXfrm>
        <a:off x="0" y="675"/>
        <a:ext cx="6900512" cy="1106957"/>
      </dsp:txXfrm>
    </dsp:sp>
    <dsp:sp modelId="{573CBBAE-360E-4331-AEAF-96F140376432}">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A9294E-63A6-4E8D-8092-0E0ECD9F6389}">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1. Describe the planning process in business markets</a:t>
          </a:r>
        </a:p>
      </dsp:txBody>
      <dsp:txXfrm>
        <a:off x="0" y="1107633"/>
        <a:ext cx="6900512" cy="1106957"/>
      </dsp:txXfrm>
    </dsp:sp>
    <dsp:sp modelId="{388D74DB-0581-4DC1-B493-6D0315ACBE55}">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727D11-CBD0-460B-875F-DBE5AF6C5E48}">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2. Discuss ways in which marketing plans are implemented </a:t>
          </a:r>
        </a:p>
      </dsp:txBody>
      <dsp:txXfrm>
        <a:off x="0" y="2214591"/>
        <a:ext cx="6900512" cy="1106957"/>
      </dsp:txXfrm>
    </dsp:sp>
    <dsp:sp modelId="{6F039787-B7B8-42B4-8E81-23CA98A4D124}">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65E5D6-C244-40ED-995D-268188AAFDB0}">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3. Examine some of the problems of implementing marketing plans</a:t>
          </a:r>
        </a:p>
      </dsp:txBody>
      <dsp:txXfrm>
        <a:off x="0" y="3321549"/>
        <a:ext cx="6900512" cy="1106957"/>
      </dsp:txXfrm>
    </dsp:sp>
    <dsp:sp modelId="{26D9787B-F532-4286-B958-761E63CCBDD3}">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9306B0-BD4A-477E-B379-6C8B7C01167B}">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4. Critically analyze ways of developing control systems for marketing plans.</a:t>
          </a:r>
        </a:p>
      </dsp:txBody>
      <dsp:txXfrm>
        <a:off x="0" y="4428507"/>
        <a:ext cx="6900512" cy="11069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C1F3C-9D19-46DF-8DC9-B1BB8D881018}">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E0363A-A602-47E7-88DD-1871951A7C83}">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success of any business strategy is based on the effectiveness of the plan developed. </a:t>
          </a:r>
        </a:p>
      </dsp:txBody>
      <dsp:txXfrm>
        <a:off x="0" y="2703"/>
        <a:ext cx="6900512" cy="1843578"/>
      </dsp:txXfrm>
    </dsp:sp>
    <dsp:sp modelId="{203E5163-6A3B-4B22-8BAA-ED2EE2313A18}">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673DEC-9C1E-4F72-B0D8-67D708D6702A}">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marketing plan is the central instrument for directing and coordinating the marketing effort. </a:t>
          </a:r>
        </a:p>
      </dsp:txBody>
      <dsp:txXfrm>
        <a:off x="0" y="1846281"/>
        <a:ext cx="6900512" cy="1843578"/>
      </dsp:txXfrm>
    </dsp:sp>
    <dsp:sp modelId="{3749DF94-D81B-4DB4-B216-886D953896FE}">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39551F-1F56-4507-8A02-7A221E74FF4A}">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Planning is the establishment of objectives and the formulation, evaluation and selection of policies, strategies, tactics and actions required to achieve them. </a:t>
          </a:r>
        </a:p>
      </dsp:txBody>
      <dsp:txXfrm>
        <a:off x="0" y="3689859"/>
        <a:ext cx="6900512" cy="1843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2DA5A2-3BCA-4D41-ADE9-41CDC8B22BFD}">
      <dsp:nvSpPr>
        <dsp:cNvPr id="0" name=""/>
        <dsp:cNvSpPr/>
      </dsp:nvSpPr>
      <dsp:spPr>
        <a:xfrm>
          <a:off x="0" y="270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0EC344-8874-4D86-8D25-960EF90BFC75}">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Strategic planning operates at two levels: strategic and tactical. </a:t>
          </a:r>
        </a:p>
      </dsp:txBody>
      <dsp:txXfrm>
        <a:off x="0" y="2703"/>
        <a:ext cx="6900512" cy="1843578"/>
      </dsp:txXfrm>
    </dsp:sp>
    <dsp:sp modelId="{A6D9D015-2F22-46C1-9061-ADC193B5A656}">
      <dsp:nvSpPr>
        <dsp:cNvPr id="0" name=""/>
        <dsp:cNvSpPr/>
      </dsp:nvSpPr>
      <dsp:spPr>
        <a:xfrm>
          <a:off x="0" y="18462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C132B6-290F-4E88-81D5-E82CA010867B}">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strategic marketing plan lays out the target markets and the firm’s value proposition, based on an analysis of the best market opportunities</a:t>
          </a:r>
        </a:p>
      </dsp:txBody>
      <dsp:txXfrm>
        <a:off x="0" y="1846281"/>
        <a:ext cx="6900512" cy="1843578"/>
      </dsp:txXfrm>
    </dsp:sp>
    <dsp:sp modelId="{4D324312-EA85-4AE1-9A69-5D24F0250753}">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2971BA-06B5-40C2-A92F-ECC59C7BC461}">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Tactical marketing plan specifies the marketing tactics, including product features, promotion, merchandising, pricing, sales channels, and service (Kotler, 2003).</a:t>
          </a:r>
        </a:p>
      </dsp:txBody>
      <dsp:txXfrm>
        <a:off x="0" y="3689859"/>
        <a:ext cx="6900512" cy="18435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FA080-B1CC-47CE-A4E4-AB2816DE7B0A}">
      <dsp:nvSpPr>
        <dsp:cNvPr id="0" name=""/>
        <dsp:cNvSpPr/>
      </dsp:nvSpPr>
      <dsp:spPr>
        <a:xfrm>
          <a:off x="679050" y="376937"/>
          <a:ext cx="1887187" cy="18871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FFF877-52F3-4453-AB6E-1B3557AB9360}">
      <dsp:nvSpPr>
        <dsp:cNvPr id="0" name=""/>
        <dsp:cNvSpPr/>
      </dsp:nvSpPr>
      <dsp:spPr>
        <a:xfrm>
          <a:off x="1081237" y="779125"/>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1ECF4E-D690-42D6-98AB-E1445C5DDBAF}">
      <dsp:nvSpPr>
        <dsp:cNvPr id="0" name=""/>
        <dsp:cNvSpPr/>
      </dsp:nvSpPr>
      <dsp:spPr>
        <a:xfrm>
          <a:off x="75768"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Thank you </a:t>
          </a:r>
        </a:p>
      </dsp:txBody>
      <dsp:txXfrm>
        <a:off x="75768" y="2851938"/>
        <a:ext cx="3093750" cy="720000"/>
      </dsp:txXfrm>
    </dsp:sp>
    <dsp:sp modelId="{670408CB-9459-444C-8661-482439BDCA9F}">
      <dsp:nvSpPr>
        <dsp:cNvPr id="0" name=""/>
        <dsp:cNvSpPr/>
      </dsp:nvSpPr>
      <dsp:spPr>
        <a:xfrm>
          <a:off x="4314206" y="376937"/>
          <a:ext cx="1887187" cy="18871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4A3E83-3CE6-4F31-9C88-ACBD6DD26BAF}">
      <dsp:nvSpPr>
        <dsp:cNvPr id="0" name=""/>
        <dsp:cNvSpPr/>
      </dsp:nvSpPr>
      <dsp:spPr>
        <a:xfrm>
          <a:off x="4716393" y="779125"/>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8271EB-F620-405D-AF4D-E2EA5706B276}">
      <dsp:nvSpPr>
        <dsp:cNvPr id="0" name=""/>
        <dsp:cNvSpPr/>
      </dsp:nvSpPr>
      <dsp:spPr>
        <a:xfrm>
          <a:off x="3710925"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See you in the final lecture</a:t>
          </a:r>
        </a:p>
      </dsp:txBody>
      <dsp:txXfrm>
        <a:off x="3710925" y="2851938"/>
        <a:ext cx="3093750" cy="720000"/>
      </dsp:txXfrm>
    </dsp:sp>
    <dsp:sp modelId="{334ACE37-11CC-4D2A-84E2-693C8C953B2C}">
      <dsp:nvSpPr>
        <dsp:cNvPr id="0" name=""/>
        <dsp:cNvSpPr/>
      </dsp:nvSpPr>
      <dsp:spPr>
        <a:xfrm>
          <a:off x="7949362" y="376937"/>
          <a:ext cx="1887187" cy="188718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533CF4-321D-4C95-B575-905DE88EC9B7}">
      <dsp:nvSpPr>
        <dsp:cNvPr id="0" name=""/>
        <dsp:cNvSpPr/>
      </dsp:nvSpPr>
      <dsp:spPr>
        <a:xfrm>
          <a:off x="8351550" y="779125"/>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198C06-FD37-40AB-8B40-5C30F2A6C7DD}">
      <dsp:nvSpPr>
        <dsp:cNvPr id="0" name=""/>
        <dsp:cNvSpPr/>
      </dsp:nvSpPr>
      <dsp:spPr>
        <a:xfrm>
          <a:off x="7346081"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Blessings</a:t>
          </a:r>
        </a:p>
      </dsp:txBody>
      <dsp:txXfrm>
        <a:off x="7346081" y="2851938"/>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90021-FDCC-91CF-E167-2B56121E9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10C495-F0E1-F3E1-6E2D-7B8E81B47A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1A54473-D410-1EE7-FE0A-C62FF64C7180}"/>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C7B34B88-F71B-96F2-8D2A-40DBD82255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750C8-70FC-7B37-1090-186A005145E5}"/>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2938631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A4E27-3BA4-1191-53F4-EC820C3EF4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8CF56D7-5630-F758-39D8-BE2A1F0206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498D13-A1B4-68DD-914D-60277E9DDB88}"/>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93DD486A-9EFD-51A4-B5E4-45C6EF9F2E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58E58D-E333-6C1A-B73C-3CBEBF6083E8}"/>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308146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BC0D6-90A4-98FB-5049-6508268B8B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21CC1AF-A6CC-4352-C039-12E7CA4C00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A05B1F-B76B-138B-B401-35198AEAF0FE}"/>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E162AA99-EDED-73EE-B23F-069C0F9CB5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C79A65-10BB-02D2-887D-0C85B7B8232E}"/>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469752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C9ECB-E372-CFFA-7493-A2F92234F5A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F38E31-27DB-2D45-57BC-19F6C2C2C3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6165C0F-E06C-6B04-3EF2-EC310FCAE3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B811E3A-403A-F757-C908-5EC581EFF9CE}"/>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6" name="Footer Placeholder 5">
            <a:extLst>
              <a:ext uri="{FF2B5EF4-FFF2-40B4-BE49-F238E27FC236}">
                <a16:creationId xmlns:a16="http://schemas.microsoft.com/office/drawing/2014/main" id="{3E5B2B00-7EDB-D9A4-8D81-42D6D1B980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15067-2D49-CF1A-B987-697FA6B9001E}"/>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191658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6DB34-CA8F-35A8-792B-F2EA21D8F3C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014FC0C-1596-47F3-EA6C-2D64C2A72C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2AA463-C397-9205-241A-E1ACCDE516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E9481E-DA09-A3B0-6F17-43662C4391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FDC9D9-B52B-D7CF-0B48-769633E2B3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D3CF9A3-E621-8CB1-8652-67E891541204}"/>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8" name="Footer Placeholder 7">
            <a:extLst>
              <a:ext uri="{FF2B5EF4-FFF2-40B4-BE49-F238E27FC236}">
                <a16:creationId xmlns:a16="http://schemas.microsoft.com/office/drawing/2014/main" id="{75C12EC7-2C17-1528-AD85-E716C49401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1D0C6ED-A8D9-DEF5-CB6E-1619B16ECD04}"/>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2465879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4C44C-52E8-4FC1-21FF-5833404B5C7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4EA0B41-3CE9-F16F-71E4-F38ED9233B79}"/>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4" name="Footer Placeholder 3">
            <a:extLst>
              <a:ext uri="{FF2B5EF4-FFF2-40B4-BE49-F238E27FC236}">
                <a16:creationId xmlns:a16="http://schemas.microsoft.com/office/drawing/2014/main" id="{5C2C7291-19CB-2C77-16FD-DDDC67085C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8B98B1-CFC1-DDF9-DABC-54097361CFC9}"/>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647782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F4BD74-D96E-E3CF-84E5-BF378ED9AAFA}"/>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3" name="Footer Placeholder 2">
            <a:extLst>
              <a:ext uri="{FF2B5EF4-FFF2-40B4-BE49-F238E27FC236}">
                <a16:creationId xmlns:a16="http://schemas.microsoft.com/office/drawing/2014/main" id="{802AA482-FA9B-C97E-7EFD-BB63FD1450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A94EC-CAE6-EF02-BAFB-93933DC277A0}"/>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538426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B4D38-4252-7BE2-F32C-D5C74028B3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7C97B80-B1D7-3469-1791-D354FEA364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301528A-3EFB-D4CE-C1D8-E611FC9A6A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6A351A-2E3E-4AA9-C7DB-2B5B82452685}"/>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6" name="Footer Placeholder 5">
            <a:extLst>
              <a:ext uri="{FF2B5EF4-FFF2-40B4-BE49-F238E27FC236}">
                <a16:creationId xmlns:a16="http://schemas.microsoft.com/office/drawing/2014/main" id="{4C961A10-0F52-F658-E7A0-04EE76ED84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7E5BB0-B251-E12E-A873-D436A72F9790}"/>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612869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88FF9-26EE-BE1E-F519-B7D2D27F2D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5C02AC7-2E11-990A-9D16-3CB0A5774C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42DE57-418C-65ED-74EA-CD1E3DB610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60D2E-A9DF-083D-2484-E6CD680EEEDF}"/>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6" name="Footer Placeholder 5">
            <a:extLst>
              <a:ext uri="{FF2B5EF4-FFF2-40B4-BE49-F238E27FC236}">
                <a16:creationId xmlns:a16="http://schemas.microsoft.com/office/drawing/2014/main" id="{C7EEE99F-08C0-5336-2AFE-8D1837A7B3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DAF0EA-71CD-2C14-87EB-B5B01901BC1D}"/>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104931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0236E-3E1E-00A3-0FEA-1599143F6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7A15C3-202E-ABB8-AB8C-83C42A8195E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6F4041-8C65-0312-5147-D0C1FDEFB90B}"/>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556D024E-6D3F-8C37-0037-1924F063C1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27DAAB-9B3E-2876-4605-43813A380C10}"/>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235978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E2991F-7B0C-47A0-DDCA-E6B6C483681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87CDE9F-7BA4-4ECC-A5D9-7B60725B29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B10DB2-A75C-011C-36FA-61038451953E}"/>
              </a:ext>
            </a:extLst>
          </p:cNvPr>
          <p:cNvSpPr>
            <a:spLocks noGrp="1"/>
          </p:cNvSpPr>
          <p:nvPr>
            <p:ph type="dt" sz="half" idx="10"/>
          </p:nvPr>
        </p:nvSpPr>
        <p:spPr/>
        <p:txBody>
          <a:body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80A1EC1B-C460-1625-D2B2-985D59C58C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911706-8C11-3417-5622-2736D2006A55}"/>
              </a:ext>
            </a:extLst>
          </p:cNvPr>
          <p:cNvSpPr>
            <a:spLocks noGrp="1"/>
          </p:cNvSpPr>
          <p:nvPr>
            <p:ph type="sldNum" sz="quarter" idx="12"/>
          </p:nvPr>
        </p:nvSpPr>
        <p:spPr/>
        <p:txBody>
          <a:bodyPr/>
          <a:lstStyle/>
          <a:p>
            <a:fld id="{CDDE8B08-92FE-4F61-9FC7-C04DED7295F3}" type="slidenum">
              <a:rPr lang="en-US" smtClean="0"/>
              <a:t>‹#›</a:t>
            </a:fld>
            <a:endParaRPr lang="en-US"/>
          </a:p>
        </p:txBody>
      </p:sp>
    </p:spTree>
    <p:extLst>
      <p:ext uri="{BB962C8B-B14F-4D97-AF65-F5344CB8AC3E}">
        <p14:creationId xmlns:p14="http://schemas.microsoft.com/office/powerpoint/2010/main" val="738586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F79CA5-6FB7-9865-E9CC-01FC3E8012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BFD6B13-8C6A-46AA-9022-B30DBC0688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5C9432-A219-DD58-2B2D-E47ECE4DD5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0AA5BD-97F6-41D4-ACB2-4F7ABFABA327}" type="datetimeFigureOut">
              <a:rPr lang="en-US" smtClean="0"/>
              <a:t>6/5/2023</a:t>
            </a:fld>
            <a:endParaRPr lang="en-US"/>
          </a:p>
        </p:txBody>
      </p:sp>
      <p:sp>
        <p:nvSpPr>
          <p:cNvPr id="5" name="Footer Placeholder 4">
            <a:extLst>
              <a:ext uri="{FF2B5EF4-FFF2-40B4-BE49-F238E27FC236}">
                <a16:creationId xmlns:a16="http://schemas.microsoft.com/office/drawing/2014/main" id="{662DD6EB-DAE4-C7D5-608B-64A0F4F721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EAAED03-EADB-FDC2-9073-DEB8B3F74D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DE8B08-92FE-4F61-9FC7-C04DED7295F3}" type="slidenum">
              <a:rPr lang="en-US" smtClean="0"/>
              <a:t>‹#›</a:t>
            </a:fld>
            <a:endParaRPr lang="en-US"/>
          </a:p>
        </p:txBody>
      </p:sp>
    </p:spTree>
    <p:extLst>
      <p:ext uri="{BB962C8B-B14F-4D97-AF65-F5344CB8AC3E}">
        <p14:creationId xmlns:p14="http://schemas.microsoft.com/office/powerpoint/2010/main" val="2472876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2EBD642-1D4B-C08F-5161-F343DF7714E1}"/>
              </a:ext>
            </a:extLst>
          </p:cNvPr>
          <p:cNvSpPr>
            <a:spLocks noGrp="1"/>
          </p:cNvSpPr>
          <p:nvPr>
            <p:ph type="ctrTitle"/>
          </p:nvPr>
        </p:nvSpPr>
        <p:spPr>
          <a:xfrm>
            <a:off x="1314824" y="735106"/>
            <a:ext cx="10053763" cy="2928470"/>
          </a:xfrm>
        </p:spPr>
        <p:txBody>
          <a:bodyPr anchor="b">
            <a:normAutofit/>
          </a:bodyPr>
          <a:lstStyle/>
          <a:p>
            <a:r>
              <a:rPr lang="en-US" sz="4800" dirty="0">
                <a:solidFill>
                  <a:srgbClr val="FFFFFF"/>
                </a:solidFill>
              </a:rPr>
              <a:t>BUSINESS TO BUSINESS MARKETING WEEK 11 </a:t>
            </a:r>
            <a:br>
              <a:rPr lang="en-US" sz="4800" dirty="0">
                <a:solidFill>
                  <a:srgbClr val="FFFFFF"/>
                </a:solidFill>
              </a:rPr>
            </a:br>
            <a:r>
              <a:rPr lang="en-US" sz="4800" dirty="0">
                <a:solidFill>
                  <a:srgbClr val="FFFFFF"/>
                </a:solidFill>
              </a:rPr>
              <a:t>MARKET PLANNING, IMPLEMENTATION AND CONTROL IN BUSINESS MARKETS</a:t>
            </a:r>
          </a:p>
        </p:txBody>
      </p:sp>
      <p:sp>
        <p:nvSpPr>
          <p:cNvPr id="3" name="Subtitle 2">
            <a:extLst>
              <a:ext uri="{FF2B5EF4-FFF2-40B4-BE49-F238E27FC236}">
                <a16:creationId xmlns:a16="http://schemas.microsoft.com/office/drawing/2014/main" id="{2315FA32-8C22-2F6A-2636-E980C5900823}"/>
              </a:ext>
            </a:extLst>
          </p:cNvPr>
          <p:cNvSpPr>
            <a:spLocks noGrp="1"/>
          </p:cNvSpPr>
          <p:nvPr>
            <p:ph type="subTitle" idx="1"/>
          </p:nvPr>
        </p:nvSpPr>
        <p:spPr>
          <a:xfrm>
            <a:off x="1350682" y="4870824"/>
            <a:ext cx="10005951" cy="1458258"/>
          </a:xfrm>
        </p:spPr>
        <p:txBody>
          <a:bodyPr anchor="ctr">
            <a:normAutofit/>
          </a:bodyPr>
          <a:lstStyle/>
          <a:p>
            <a:pPr algn="l"/>
            <a:r>
              <a:rPr lang="en-US"/>
              <a:t>Dr John Kamau</a:t>
            </a:r>
          </a:p>
          <a:p>
            <a:pPr algn="l"/>
            <a:r>
              <a:rPr lang="en-US"/>
              <a:t>Spring 2023</a:t>
            </a:r>
          </a:p>
        </p:txBody>
      </p:sp>
    </p:spTree>
    <p:extLst>
      <p:ext uri="{BB962C8B-B14F-4D97-AF65-F5344CB8AC3E}">
        <p14:creationId xmlns:p14="http://schemas.microsoft.com/office/powerpoint/2010/main" val="1811832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28AFC3-918B-6A0F-2419-0ED120FB5CC8}"/>
              </a:ext>
            </a:extLst>
          </p:cNvPr>
          <p:cNvSpPr>
            <a:spLocks noGrp="1"/>
          </p:cNvSpPr>
          <p:nvPr>
            <p:ph type="title"/>
          </p:nvPr>
        </p:nvSpPr>
        <p:spPr>
          <a:xfrm>
            <a:off x="838200" y="365125"/>
            <a:ext cx="10515600" cy="1325563"/>
          </a:xfrm>
        </p:spPr>
        <p:txBody>
          <a:bodyPr>
            <a:normAutofit/>
          </a:bodyPr>
          <a:lstStyle/>
          <a:p>
            <a:r>
              <a:rPr lang="en-US" sz="5400"/>
              <a:t>Introduction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AB1158-4809-B646-FDBB-D5958B7CD9CC}"/>
              </a:ext>
            </a:extLst>
          </p:cNvPr>
          <p:cNvSpPr>
            <a:spLocks noGrp="1"/>
          </p:cNvSpPr>
          <p:nvPr>
            <p:ph idx="1"/>
          </p:nvPr>
        </p:nvSpPr>
        <p:spPr>
          <a:xfrm>
            <a:off x="838200" y="1929384"/>
            <a:ext cx="10515600" cy="4251960"/>
          </a:xfrm>
        </p:spPr>
        <p:txBody>
          <a:bodyPr>
            <a:normAutofit/>
          </a:bodyPr>
          <a:lstStyle/>
          <a:p>
            <a:r>
              <a:rPr lang="en-US" sz="2200"/>
              <a:t>Welcome to week 11 lecture! </a:t>
            </a:r>
          </a:p>
          <a:p>
            <a:r>
              <a:rPr lang="en-US" sz="2200"/>
              <a:t>This is our second last session and I want to congratulate you for making it so far! </a:t>
            </a:r>
          </a:p>
          <a:p>
            <a:r>
              <a:rPr lang="en-US" sz="2200"/>
              <a:t>In the last few weeks, we have looked at development of business markets strategy. </a:t>
            </a:r>
          </a:p>
          <a:p>
            <a:r>
              <a:rPr lang="en-US" sz="2200"/>
              <a:t>We have examined the strategy at product, price, place, and promotion as well as at e-commerce. </a:t>
            </a:r>
          </a:p>
          <a:p>
            <a:r>
              <a:rPr lang="en-US" sz="2200"/>
              <a:t>Once the strategy is developed, the next step is implementation. </a:t>
            </a:r>
          </a:p>
          <a:p>
            <a:r>
              <a:rPr lang="en-US" sz="2200"/>
              <a:t>In this chapter we shall focus on strategy implementation and how business marketers evaluate it to determine whether strategic objectives are being realized. </a:t>
            </a:r>
          </a:p>
          <a:p>
            <a:endParaRPr lang="en-US" sz="2200"/>
          </a:p>
        </p:txBody>
      </p:sp>
    </p:spTree>
    <p:extLst>
      <p:ext uri="{BB962C8B-B14F-4D97-AF65-F5344CB8AC3E}">
        <p14:creationId xmlns:p14="http://schemas.microsoft.com/office/powerpoint/2010/main" val="2576075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E7C321-38B5-6B32-4C7A-1CE9726C04B1}"/>
              </a:ext>
            </a:extLst>
          </p:cNvPr>
          <p:cNvSpPr>
            <a:spLocks noGrp="1"/>
          </p:cNvSpPr>
          <p:nvPr>
            <p:ph type="title"/>
          </p:nvPr>
        </p:nvSpPr>
        <p:spPr>
          <a:xfrm>
            <a:off x="635000" y="640823"/>
            <a:ext cx="3418659" cy="5583148"/>
          </a:xfrm>
        </p:spPr>
        <p:txBody>
          <a:bodyPr anchor="ctr">
            <a:normAutofit/>
          </a:bodyPr>
          <a:lstStyle/>
          <a:p>
            <a:r>
              <a:rPr lang="en-US" sz="5400"/>
              <a:t>Intended Learning Outcomes</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A1B8CF8-14E6-922E-8425-EED74B9A4E9D}"/>
              </a:ext>
            </a:extLst>
          </p:cNvPr>
          <p:cNvGraphicFramePr>
            <a:graphicFrameLocks noGrp="1"/>
          </p:cNvGraphicFramePr>
          <p:nvPr>
            <p:ph idx="1"/>
            <p:extLst>
              <p:ext uri="{D42A27DB-BD31-4B8C-83A1-F6EECF244321}">
                <p14:modId xmlns:p14="http://schemas.microsoft.com/office/powerpoint/2010/main" val="8691959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3953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DD4B3D-BBA2-E786-6452-3E051D568B41}"/>
              </a:ext>
            </a:extLst>
          </p:cNvPr>
          <p:cNvSpPr>
            <a:spLocks noGrp="1"/>
          </p:cNvSpPr>
          <p:nvPr>
            <p:ph type="title"/>
          </p:nvPr>
        </p:nvSpPr>
        <p:spPr>
          <a:xfrm>
            <a:off x="635000" y="640823"/>
            <a:ext cx="3418659" cy="5583148"/>
          </a:xfrm>
        </p:spPr>
        <p:txBody>
          <a:bodyPr anchor="ctr">
            <a:normAutofit/>
          </a:bodyPr>
          <a:lstStyle/>
          <a:p>
            <a:r>
              <a:rPr lang="en-US" sz="5400"/>
              <a:t>Market planning</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8E32965-DA62-DEA8-A677-456A25C788D0}"/>
              </a:ext>
            </a:extLst>
          </p:cNvPr>
          <p:cNvGraphicFramePr>
            <a:graphicFrameLocks noGrp="1"/>
          </p:cNvGraphicFramePr>
          <p:nvPr>
            <p:ph idx="1"/>
            <p:extLst>
              <p:ext uri="{D42A27DB-BD31-4B8C-83A1-F6EECF244321}">
                <p14:modId xmlns:p14="http://schemas.microsoft.com/office/powerpoint/2010/main" val="87897037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269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1F5A6D-7B6F-C6A8-6D5D-FEAA67008F81}"/>
              </a:ext>
            </a:extLst>
          </p:cNvPr>
          <p:cNvSpPr>
            <a:spLocks noGrp="1"/>
          </p:cNvSpPr>
          <p:nvPr>
            <p:ph type="title"/>
          </p:nvPr>
        </p:nvSpPr>
        <p:spPr>
          <a:xfrm>
            <a:off x="635000" y="640823"/>
            <a:ext cx="3418659" cy="5583148"/>
          </a:xfrm>
        </p:spPr>
        <p:txBody>
          <a:bodyPr anchor="ctr">
            <a:normAutofit/>
          </a:bodyPr>
          <a:lstStyle/>
          <a:p>
            <a:r>
              <a:rPr lang="en-US" sz="5400"/>
              <a:t>Market planning cont.</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6EE2597-8DD2-3724-D8E8-807A01487F75}"/>
              </a:ext>
            </a:extLst>
          </p:cNvPr>
          <p:cNvGraphicFramePr>
            <a:graphicFrameLocks noGrp="1"/>
          </p:cNvGraphicFramePr>
          <p:nvPr>
            <p:ph idx="1"/>
            <p:extLst>
              <p:ext uri="{D42A27DB-BD31-4B8C-83A1-F6EECF244321}">
                <p14:modId xmlns:p14="http://schemas.microsoft.com/office/powerpoint/2010/main" val="218301417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961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2">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EF0E6F9-9532-1172-2081-BA566EDC441A}"/>
              </a:ext>
            </a:extLst>
          </p:cNvPr>
          <p:cNvPicPr>
            <a:picLocks noGrp="1" noChangeAspect="1"/>
          </p:cNvPicPr>
          <p:nvPr>
            <p:ph idx="1"/>
          </p:nvPr>
        </p:nvPicPr>
        <p:blipFill rotWithShape="1">
          <a:blip r:embed="rId2"/>
          <a:srcRect l="6327" r="4663" b="-2"/>
          <a:stretch/>
        </p:blipFill>
        <p:spPr>
          <a:xfrm>
            <a:off x="4038599" y="10"/>
            <a:ext cx="8160026" cy="6875809"/>
          </a:xfrm>
          <a:prstGeom prst="rect">
            <a:avLst/>
          </a:prstGeom>
        </p:spPr>
      </p:pic>
      <p:sp>
        <p:nvSpPr>
          <p:cNvPr id="20" name="Freeform: Shape 14">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534473" y="2950387"/>
            <a:ext cx="3052293" cy="3531403"/>
          </a:xfrm>
        </p:spPr>
        <p:txBody>
          <a:bodyPr vert="horz" lIns="91440" tIns="45720" rIns="91440" bIns="45720" rtlCol="0" anchor="t">
            <a:normAutofit/>
          </a:bodyPr>
          <a:lstStyle/>
          <a:p>
            <a:pPr algn="r"/>
            <a:r>
              <a:rPr lang="en-US" sz="4000">
                <a:solidFill>
                  <a:srgbClr val="FFFFFF"/>
                </a:solidFill>
              </a:rPr>
              <a:t>Strategic Market planning process.</a:t>
            </a:r>
          </a:p>
        </p:txBody>
      </p:sp>
    </p:spTree>
    <p:extLst>
      <p:ext uri="{BB962C8B-B14F-4D97-AF65-F5344CB8AC3E}">
        <p14:creationId xmlns:p14="http://schemas.microsoft.com/office/powerpoint/2010/main" val="2792431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838199" y="548464"/>
            <a:ext cx="3807187" cy="2228074"/>
          </a:xfrm>
        </p:spPr>
        <p:txBody>
          <a:bodyPr>
            <a:normAutofit/>
          </a:bodyPr>
          <a:lstStyle/>
          <a:p>
            <a:r>
              <a:rPr lang="en-US" sz="4000"/>
              <a:t>Market planning cont.</a:t>
            </a:r>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838199" y="2343300"/>
            <a:ext cx="4172187" cy="4254448"/>
          </a:xfrm>
        </p:spPr>
        <p:txBody>
          <a:bodyPr>
            <a:noAutofit/>
          </a:bodyPr>
          <a:lstStyle/>
          <a:p>
            <a:pPr marL="0" indent="0">
              <a:buNone/>
            </a:pPr>
            <a:r>
              <a:rPr lang="en-US" sz="2400" dirty="0"/>
              <a:t>At the corporate and division level of strategic planning the firm will focus on </a:t>
            </a:r>
          </a:p>
          <a:p>
            <a:r>
              <a:rPr lang="en-US" sz="2400" dirty="0"/>
              <a:t>1. Defining the corporate mission </a:t>
            </a:r>
          </a:p>
          <a:p>
            <a:r>
              <a:rPr lang="en-US" sz="2400" dirty="0"/>
              <a:t>2. Establishing strategic business units </a:t>
            </a:r>
          </a:p>
          <a:p>
            <a:r>
              <a:rPr lang="en-US" sz="2400" dirty="0"/>
              <a:t>3. Assigning resources to each strategic business units</a:t>
            </a:r>
          </a:p>
          <a:p>
            <a:r>
              <a:rPr lang="en-US" sz="2400" dirty="0"/>
              <a:t>4. Assessing growth opportunities</a:t>
            </a:r>
          </a:p>
        </p:txBody>
      </p:sp>
      <p:pic>
        <p:nvPicPr>
          <p:cNvPr id="5" name="Picture 4" descr="Empty office area">
            <a:extLst>
              <a:ext uri="{FF2B5EF4-FFF2-40B4-BE49-F238E27FC236}">
                <a16:creationId xmlns:a16="http://schemas.microsoft.com/office/drawing/2014/main" id="{297A9490-1E3E-0ABC-BB36-9DCEB3F73CD0}"/>
              </a:ext>
            </a:extLst>
          </p:cNvPr>
          <p:cNvPicPr>
            <a:picLocks noChangeAspect="1"/>
          </p:cNvPicPr>
          <p:nvPr/>
        </p:nvPicPr>
        <p:blipFill rotWithShape="1">
          <a:blip r:embed="rId2"/>
          <a:srcRect l="24061" r="6038" b="-1"/>
          <a:stretch/>
        </p:blipFill>
        <p:spPr>
          <a:xfrm>
            <a:off x="5038521" y="-154734"/>
            <a:ext cx="7181613" cy="6857990"/>
          </a:xfrm>
          <a:prstGeom prst="rect">
            <a:avLst/>
          </a:prstGeom>
          <a:effectLst/>
        </p:spPr>
      </p:pic>
    </p:spTree>
    <p:extLst>
      <p:ext uri="{BB962C8B-B14F-4D97-AF65-F5344CB8AC3E}">
        <p14:creationId xmlns:p14="http://schemas.microsoft.com/office/powerpoint/2010/main" val="3482646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838200" y="365125"/>
            <a:ext cx="10515600" cy="1325563"/>
          </a:xfrm>
        </p:spPr>
        <p:txBody>
          <a:bodyPr>
            <a:normAutofit/>
          </a:bodyPr>
          <a:lstStyle/>
          <a:p>
            <a:r>
              <a:rPr lang="en-US" sz="5400"/>
              <a:t>Market planning cont.</a:t>
            </a:r>
          </a:p>
        </p:txBody>
      </p:sp>
      <p:sp>
        <p:nvSpPr>
          <p:cNvPr id="1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838200" y="1929384"/>
            <a:ext cx="10515600" cy="4251960"/>
          </a:xfrm>
        </p:spPr>
        <p:txBody>
          <a:bodyPr>
            <a:normAutofit/>
          </a:bodyPr>
          <a:lstStyle/>
          <a:p>
            <a:r>
              <a:rPr lang="en-US" sz="2200" b="1" dirty="0"/>
              <a:t>1. Defining corporate mission, vision and strategic goals.</a:t>
            </a:r>
          </a:p>
          <a:p>
            <a:pPr marL="0" indent="0">
              <a:buNone/>
            </a:pPr>
            <a:r>
              <a:rPr lang="en-US" sz="2200" dirty="0"/>
              <a:t>A good mission statement will: </a:t>
            </a:r>
          </a:p>
          <a:p>
            <a:r>
              <a:rPr lang="en-US" sz="2200" dirty="0"/>
              <a:t>Focus on a limited number of goals</a:t>
            </a:r>
          </a:p>
          <a:p>
            <a:r>
              <a:rPr lang="en-US" sz="2200" dirty="0"/>
              <a:t>Stress the company’s major policies and values </a:t>
            </a:r>
          </a:p>
          <a:p>
            <a:r>
              <a:rPr lang="en-US" sz="2200" dirty="0"/>
              <a:t>Define the major competitive spheres within which the company will operate. </a:t>
            </a:r>
          </a:p>
          <a:p>
            <a:r>
              <a:rPr lang="en-US" sz="2200" dirty="0"/>
              <a:t>Take a long-term view and  </a:t>
            </a:r>
          </a:p>
          <a:p>
            <a:r>
              <a:rPr lang="en-US" sz="2200" dirty="0"/>
              <a:t>Should be short, memorable, and as meaningful as possible.</a:t>
            </a:r>
          </a:p>
        </p:txBody>
      </p:sp>
    </p:spTree>
    <p:extLst>
      <p:ext uri="{BB962C8B-B14F-4D97-AF65-F5344CB8AC3E}">
        <p14:creationId xmlns:p14="http://schemas.microsoft.com/office/powerpoint/2010/main" val="3798297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838200" y="365125"/>
            <a:ext cx="10515600" cy="1325563"/>
          </a:xfrm>
        </p:spPr>
        <p:txBody>
          <a:bodyPr>
            <a:normAutofit/>
          </a:bodyPr>
          <a:lstStyle/>
          <a:p>
            <a:r>
              <a:rPr lang="en-US" sz="5400"/>
              <a:t>Market planning cont.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838200" y="1929384"/>
            <a:ext cx="10515600" cy="4251960"/>
          </a:xfrm>
        </p:spPr>
        <p:txBody>
          <a:bodyPr>
            <a:normAutofit/>
          </a:bodyPr>
          <a:lstStyle/>
          <a:p>
            <a:r>
              <a:rPr lang="en-US" sz="2200" b="1" dirty="0"/>
              <a:t>2. Establishing strategic business units (SBUs).</a:t>
            </a:r>
          </a:p>
          <a:p>
            <a:pPr marL="0" indent="0">
              <a:buNone/>
            </a:pPr>
            <a:r>
              <a:rPr lang="en-US" sz="2200" dirty="0"/>
              <a:t> An SBU has three characteristics: </a:t>
            </a:r>
          </a:p>
          <a:p>
            <a:r>
              <a:rPr lang="en-US" sz="2200" dirty="0"/>
              <a:t>A) It is a single business, or a collection of related businesses, that can be planned separately from the rest of the company. </a:t>
            </a:r>
          </a:p>
          <a:p>
            <a:r>
              <a:rPr lang="en-US" sz="2200" dirty="0"/>
              <a:t>B) It has its own set of competitors.</a:t>
            </a:r>
          </a:p>
          <a:p>
            <a:r>
              <a:rPr lang="en-US" sz="2200" dirty="0"/>
              <a:t>C) It has a manager responsible for strategic planning and profit performance.</a:t>
            </a:r>
          </a:p>
          <a:p>
            <a:r>
              <a:rPr lang="en-US" sz="2200" dirty="0"/>
              <a:t>The purpose of identifying the company’s strategic business units is to develop separate strategies and assign appropriate funding.</a:t>
            </a:r>
          </a:p>
        </p:txBody>
      </p:sp>
    </p:spTree>
    <p:extLst>
      <p:ext uri="{BB962C8B-B14F-4D97-AF65-F5344CB8AC3E}">
        <p14:creationId xmlns:p14="http://schemas.microsoft.com/office/powerpoint/2010/main" val="3812343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838200" y="365125"/>
            <a:ext cx="10515600" cy="1325563"/>
          </a:xfrm>
        </p:spPr>
        <p:txBody>
          <a:bodyPr>
            <a:normAutofit/>
          </a:bodyPr>
          <a:lstStyle/>
          <a:p>
            <a:r>
              <a:rPr lang="en-US" sz="5400"/>
              <a:t>Market planning cont.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838200" y="1929384"/>
            <a:ext cx="10515600" cy="4251960"/>
          </a:xfrm>
        </p:spPr>
        <p:txBody>
          <a:bodyPr>
            <a:normAutofit/>
          </a:bodyPr>
          <a:lstStyle/>
          <a:p>
            <a:r>
              <a:rPr lang="en-US" sz="2200" b="1" dirty="0"/>
              <a:t>3. Assigning resource to SBUs</a:t>
            </a:r>
          </a:p>
          <a:p>
            <a:r>
              <a:rPr lang="en-US" dirty="0"/>
              <a:t>Once it has defined SBUs, management must decide how to allocate corporate resources to each. </a:t>
            </a:r>
          </a:p>
          <a:p>
            <a:r>
              <a:rPr lang="en-US" dirty="0"/>
              <a:t>This will be guided by portfolio-planning models such as  GE/McKinsey and BCG consulting group matrix.</a:t>
            </a:r>
          </a:p>
          <a:p>
            <a:endParaRPr lang="en-US" sz="2200" dirty="0"/>
          </a:p>
        </p:txBody>
      </p:sp>
    </p:spTree>
    <p:extLst>
      <p:ext uri="{BB962C8B-B14F-4D97-AF65-F5344CB8AC3E}">
        <p14:creationId xmlns:p14="http://schemas.microsoft.com/office/powerpoint/2010/main" val="2616923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838200" y="365125"/>
            <a:ext cx="10515600" cy="1325563"/>
          </a:xfrm>
        </p:spPr>
        <p:txBody>
          <a:bodyPr>
            <a:normAutofit/>
          </a:bodyPr>
          <a:lstStyle/>
          <a:p>
            <a:r>
              <a:rPr lang="en-US" sz="5400"/>
              <a:t>Market planning cont.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838200" y="1929384"/>
            <a:ext cx="10515600" cy="4251960"/>
          </a:xfrm>
        </p:spPr>
        <p:txBody>
          <a:bodyPr>
            <a:normAutofit/>
          </a:bodyPr>
          <a:lstStyle/>
          <a:p>
            <a:r>
              <a:rPr lang="en-US" sz="2200" b="1" dirty="0"/>
              <a:t>4. Assessing growth opportunities:</a:t>
            </a:r>
          </a:p>
          <a:p>
            <a:r>
              <a:rPr lang="en-US" dirty="0"/>
              <a:t>Planning new businesses</a:t>
            </a:r>
          </a:p>
          <a:p>
            <a:r>
              <a:rPr lang="en-US" dirty="0"/>
              <a:t>Downsizing</a:t>
            </a:r>
          </a:p>
          <a:p>
            <a:r>
              <a:rPr lang="en-US" dirty="0"/>
              <a:t>Terminating older businesses.</a:t>
            </a:r>
          </a:p>
          <a:p>
            <a:endParaRPr lang="en-US" sz="2200" dirty="0"/>
          </a:p>
        </p:txBody>
      </p:sp>
    </p:spTree>
    <p:extLst>
      <p:ext uri="{BB962C8B-B14F-4D97-AF65-F5344CB8AC3E}">
        <p14:creationId xmlns:p14="http://schemas.microsoft.com/office/powerpoint/2010/main" val="1439730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SBU strategic  planning process.</a:t>
            </a:r>
          </a:p>
        </p:txBody>
      </p:sp>
      <p:pic>
        <p:nvPicPr>
          <p:cNvPr id="4" name="Content Placeholder 3">
            <a:extLst>
              <a:ext uri="{FF2B5EF4-FFF2-40B4-BE49-F238E27FC236}">
                <a16:creationId xmlns:a16="http://schemas.microsoft.com/office/drawing/2014/main" id="{7B3E4E18-B3BA-905C-F5B6-FED6EAEB4554}"/>
              </a:ext>
            </a:extLst>
          </p:cNvPr>
          <p:cNvPicPr>
            <a:picLocks noGrp="1" noChangeAspect="1"/>
          </p:cNvPicPr>
          <p:nvPr>
            <p:ph idx="1"/>
          </p:nvPr>
        </p:nvPicPr>
        <p:blipFill>
          <a:blip r:embed="rId2"/>
          <a:stretch>
            <a:fillRect/>
          </a:stretch>
        </p:blipFill>
        <p:spPr>
          <a:xfrm>
            <a:off x="4502428" y="2363521"/>
            <a:ext cx="7225748" cy="2130957"/>
          </a:xfrm>
          <a:prstGeom prst="rect">
            <a:avLst/>
          </a:prstGeom>
        </p:spPr>
      </p:pic>
    </p:spTree>
    <p:extLst>
      <p:ext uri="{BB962C8B-B14F-4D97-AF65-F5344CB8AC3E}">
        <p14:creationId xmlns:p14="http://schemas.microsoft.com/office/powerpoint/2010/main" val="273973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Market planning process cont.</a:t>
            </a:r>
          </a:p>
        </p:txBody>
      </p:sp>
      <p:pic>
        <p:nvPicPr>
          <p:cNvPr id="4" name="Content Placeholder 3">
            <a:extLst>
              <a:ext uri="{FF2B5EF4-FFF2-40B4-BE49-F238E27FC236}">
                <a16:creationId xmlns:a16="http://schemas.microsoft.com/office/drawing/2014/main" id="{2157966C-8219-C507-8826-358758BC0F89}"/>
              </a:ext>
            </a:extLst>
          </p:cNvPr>
          <p:cNvPicPr>
            <a:picLocks noGrp="1" noChangeAspect="1"/>
          </p:cNvPicPr>
          <p:nvPr>
            <p:ph idx="1"/>
          </p:nvPr>
        </p:nvPicPr>
        <p:blipFill>
          <a:blip r:embed="rId2"/>
          <a:stretch>
            <a:fillRect/>
          </a:stretch>
        </p:blipFill>
        <p:spPr>
          <a:xfrm>
            <a:off x="4697850" y="467208"/>
            <a:ext cx="6834904" cy="5923584"/>
          </a:xfrm>
          <a:prstGeom prst="rect">
            <a:avLst/>
          </a:prstGeom>
        </p:spPr>
      </p:pic>
    </p:spTree>
    <p:extLst>
      <p:ext uri="{BB962C8B-B14F-4D97-AF65-F5344CB8AC3E}">
        <p14:creationId xmlns:p14="http://schemas.microsoft.com/office/powerpoint/2010/main" val="1712612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B9652-03CA-4CAD-B166-F8ED3A08D879}"/>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Market planning cont.</a:t>
            </a:r>
          </a:p>
        </p:txBody>
      </p:sp>
      <p:sp>
        <p:nvSpPr>
          <p:cNvPr id="3" name="Content Placeholder 2">
            <a:extLst>
              <a:ext uri="{FF2B5EF4-FFF2-40B4-BE49-F238E27FC236}">
                <a16:creationId xmlns:a16="http://schemas.microsoft.com/office/drawing/2014/main" id="{5F6AB104-DB28-6355-585F-8EE686E15A5A}"/>
              </a:ext>
            </a:extLst>
          </p:cNvPr>
          <p:cNvSpPr>
            <a:spLocks noGrp="1"/>
          </p:cNvSpPr>
          <p:nvPr>
            <p:ph idx="1"/>
          </p:nvPr>
        </p:nvSpPr>
        <p:spPr>
          <a:xfrm>
            <a:off x="4810258" y="649480"/>
            <a:ext cx="6725249" cy="6074877"/>
          </a:xfrm>
        </p:spPr>
        <p:txBody>
          <a:bodyPr anchor="ctr">
            <a:noAutofit/>
          </a:bodyPr>
          <a:lstStyle/>
          <a:p>
            <a:r>
              <a:rPr lang="en-US" sz="2400" dirty="0"/>
              <a:t>1. </a:t>
            </a:r>
            <a:r>
              <a:rPr lang="en-US" sz="2400" b="1" dirty="0"/>
              <a:t>Objective setting: </a:t>
            </a:r>
          </a:p>
          <a:p>
            <a:r>
              <a:rPr lang="en-US" sz="2400" dirty="0"/>
              <a:t>Corporate objectives that inform the marketing plan. </a:t>
            </a:r>
          </a:p>
          <a:p>
            <a:r>
              <a:rPr lang="en-US" sz="2400" dirty="0"/>
              <a:t>Helps the firm to know which market the firm should  be in, </a:t>
            </a:r>
          </a:p>
          <a:p>
            <a:r>
              <a:rPr lang="en-US" sz="2400" dirty="0"/>
              <a:t>The  strengths and weaknesses the firm is bringing to the marketplace, </a:t>
            </a:r>
          </a:p>
          <a:p>
            <a:r>
              <a:rPr lang="en-US" sz="2400" dirty="0"/>
              <a:t>How  the firm’s networks can help it achieve its goals, </a:t>
            </a:r>
          </a:p>
          <a:p>
            <a:r>
              <a:rPr lang="en-US" sz="2400" dirty="0"/>
              <a:t>Where  the firm intend to be in 5 to 30 years’ time, </a:t>
            </a:r>
          </a:p>
          <a:p>
            <a:r>
              <a:rPr lang="en-US" sz="2400" dirty="0"/>
              <a:t>What the firm’s competitors will do in response to the market</a:t>
            </a:r>
          </a:p>
          <a:p>
            <a:r>
              <a:rPr lang="en-US" sz="2400" dirty="0"/>
              <a:t>Whether  the firm has sufficient resources to achieve the objectives</a:t>
            </a:r>
          </a:p>
        </p:txBody>
      </p:sp>
    </p:spTree>
    <p:extLst>
      <p:ext uri="{BB962C8B-B14F-4D97-AF65-F5344CB8AC3E}">
        <p14:creationId xmlns:p14="http://schemas.microsoft.com/office/powerpoint/2010/main" val="3273608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3B4980-59E5-538D-5C58-459205F2606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Market planning process </a:t>
            </a:r>
          </a:p>
        </p:txBody>
      </p:sp>
      <p:sp>
        <p:nvSpPr>
          <p:cNvPr id="3" name="Content Placeholder 2">
            <a:extLst>
              <a:ext uri="{FF2B5EF4-FFF2-40B4-BE49-F238E27FC236}">
                <a16:creationId xmlns:a16="http://schemas.microsoft.com/office/drawing/2014/main" id="{E3EAF270-DA1D-23A5-17A1-5BBB6DC76958}"/>
              </a:ext>
            </a:extLst>
          </p:cNvPr>
          <p:cNvSpPr>
            <a:spLocks noGrp="1"/>
          </p:cNvSpPr>
          <p:nvPr>
            <p:ph idx="1"/>
          </p:nvPr>
        </p:nvSpPr>
        <p:spPr>
          <a:xfrm>
            <a:off x="4810259" y="649480"/>
            <a:ext cx="6555347" cy="5546047"/>
          </a:xfrm>
        </p:spPr>
        <p:txBody>
          <a:bodyPr anchor="ctr">
            <a:normAutofit/>
          </a:bodyPr>
          <a:lstStyle/>
          <a:p>
            <a:r>
              <a:rPr lang="en-US" sz="2400" b="1" dirty="0"/>
              <a:t>2. Marketing audit</a:t>
            </a:r>
          </a:p>
          <a:p>
            <a:r>
              <a:rPr lang="en-US" sz="2400" dirty="0"/>
              <a:t>The marketing audit is a review of the firm’s current objectives, strategies, organization, performance and activities</a:t>
            </a:r>
          </a:p>
          <a:p>
            <a:r>
              <a:rPr lang="en-US" sz="2400" dirty="0"/>
              <a:t>Marketing audit primary purpose is to pick out the firm’s strengths and weaknesses so that managers can improve on them in future. </a:t>
            </a:r>
          </a:p>
          <a:p>
            <a:r>
              <a:rPr lang="en-US" sz="2400" dirty="0"/>
              <a:t> Evaluates how effectively the organization is performing its marketing tasks within the context of the seven Ps –products, price, place, promotion, people, processes, and physical evidence (Band, 1984). </a:t>
            </a:r>
          </a:p>
          <a:p>
            <a:r>
              <a:rPr lang="en-US" sz="2400" dirty="0"/>
              <a:t>It is a comprehensive review of the firm’s current position in terms of its marketing activities. </a:t>
            </a:r>
          </a:p>
        </p:txBody>
      </p:sp>
    </p:spTree>
    <p:extLst>
      <p:ext uri="{BB962C8B-B14F-4D97-AF65-F5344CB8AC3E}">
        <p14:creationId xmlns:p14="http://schemas.microsoft.com/office/powerpoint/2010/main" val="320935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8E2E518-9799-A629-5C33-2EFCCCCB6652}"/>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The marketing audit process</a:t>
            </a:r>
          </a:p>
        </p:txBody>
      </p:sp>
      <p:graphicFrame>
        <p:nvGraphicFramePr>
          <p:cNvPr id="4" name="Content Placeholder 3">
            <a:extLst>
              <a:ext uri="{FF2B5EF4-FFF2-40B4-BE49-F238E27FC236}">
                <a16:creationId xmlns:a16="http://schemas.microsoft.com/office/drawing/2014/main" id="{847C72D5-DEBE-99A2-0C37-A8CB83916B8E}"/>
              </a:ext>
            </a:extLst>
          </p:cNvPr>
          <p:cNvGraphicFramePr>
            <a:graphicFrameLocks noGrp="1"/>
          </p:cNvGraphicFramePr>
          <p:nvPr>
            <p:ph idx="1"/>
            <p:extLst>
              <p:ext uri="{D42A27DB-BD31-4B8C-83A1-F6EECF244321}">
                <p14:modId xmlns:p14="http://schemas.microsoft.com/office/powerpoint/2010/main" val="1656144882"/>
              </p:ext>
            </p:extLst>
          </p:nvPr>
        </p:nvGraphicFramePr>
        <p:xfrm>
          <a:off x="4502428" y="211016"/>
          <a:ext cx="7689572" cy="6979963"/>
        </p:xfrm>
        <a:graphic>
          <a:graphicData uri="http://schemas.openxmlformats.org/drawingml/2006/table">
            <a:tbl>
              <a:tblPr firstRow="1" firstCol="1" bandRow="1">
                <a:noFill/>
              </a:tblPr>
              <a:tblGrid>
                <a:gridCol w="412478">
                  <a:extLst>
                    <a:ext uri="{9D8B030D-6E8A-4147-A177-3AD203B41FA5}">
                      <a16:colId xmlns:a16="http://schemas.microsoft.com/office/drawing/2014/main" val="1892176546"/>
                    </a:ext>
                  </a:extLst>
                </a:gridCol>
                <a:gridCol w="1544319">
                  <a:extLst>
                    <a:ext uri="{9D8B030D-6E8A-4147-A177-3AD203B41FA5}">
                      <a16:colId xmlns:a16="http://schemas.microsoft.com/office/drawing/2014/main" val="2531417581"/>
                    </a:ext>
                  </a:extLst>
                </a:gridCol>
                <a:gridCol w="5732775">
                  <a:extLst>
                    <a:ext uri="{9D8B030D-6E8A-4147-A177-3AD203B41FA5}">
                      <a16:colId xmlns:a16="http://schemas.microsoft.com/office/drawing/2014/main" val="1072452807"/>
                    </a:ext>
                  </a:extLst>
                </a:gridCol>
              </a:tblGrid>
              <a:tr h="654034">
                <a:tc>
                  <a:txBody>
                    <a:bodyPr/>
                    <a:lstStyle/>
                    <a:p>
                      <a:pPr marL="0" marR="0">
                        <a:lnSpc>
                          <a:spcPct val="115000"/>
                        </a:lnSpc>
                        <a:spcBef>
                          <a:spcPts val="0"/>
                        </a:spcBef>
                        <a:spcAft>
                          <a:spcPts val="0"/>
                        </a:spcAft>
                        <a:tabLst>
                          <a:tab pos="742950" algn="l"/>
                        </a:tabLs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 </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96933" marB="96933"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nSpc>
                          <a:spcPct val="115000"/>
                        </a:lnSpc>
                        <a:spcBef>
                          <a:spcPts val="0"/>
                        </a:spcBef>
                        <a:spcAft>
                          <a:spcPts val="0"/>
                        </a:spcAft>
                        <a:tabLst>
                          <a:tab pos="742950" algn="l"/>
                        </a:tabLs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Type of audit </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96933" marB="96933"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nSpc>
                          <a:spcPct val="115000"/>
                        </a:lnSpc>
                        <a:spcBef>
                          <a:spcPts val="0"/>
                        </a:spcBef>
                        <a:spcAft>
                          <a:spcPts val="0"/>
                        </a:spcAft>
                        <a:tabLst>
                          <a:tab pos="742950" algn="l"/>
                        </a:tabLst>
                      </a:pPr>
                      <a:r>
                        <a:rPr lang="en-US" sz="1600" b="1"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96933" marB="96933"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375301018"/>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1.</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macro environment audit</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takes account of all the factors which impact on the industry, including the economy, technology, political-legal, cultural, and ecological factors.</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348337099"/>
                  </a:ext>
                </a:extLst>
              </a:tr>
              <a:tr h="108555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 </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task environment audit </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is concerned with factors which impact on the company itself,</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for example, markets, customers, competitors, distribution and dealers, suppliers, facilitators, and publics.</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81432902"/>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3. </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market strategy audit </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area is concerned with the appropriateness of the business mission, marketing objectives, and strategic aim.</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93981656"/>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4. </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marketing organization audit </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tabLst>
                          <a:tab pos="742950" algn="l"/>
                        </a:tabLst>
                      </a:pPr>
                      <a:r>
                        <a:rPr lang="en-US" sz="1600" kern="100" cap="none" spc="0" dirty="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area is about the formal structure of the marketing function, functional efficiency, and interface efficiency.</a:t>
                      </a:r>
                      <a:endParaRPr lang="en-US" sz="1600" kern="100" cap="none" spc="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789640293"/>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5. </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marketing systems audit </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is concerned with the marketing information systems, marketing planning systems, control systems, and new product development systems</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3189138920"/>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6.</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marketing productivity audit.</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100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This section brings in financial measures such as profitability analysis and cost-effectiveness analysis.</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702738476"/>
                  </a:ext>
                </a:extLst>
              </a:tr>
              <a:tr h="779385">
                <a:tc>
                  <a:txBody>
                    <a:bodyPr/>
                    <a:lstStyle/>
                    <a:p>
                      <a:pPr marL="0" marR="0">
                        <a:lnSpc>
                          <a:spcPct val="115000"/>
                        </a:lnSpc>
                        <a:spcBef>
                          <a:spcPts val="0"/>
                        </a:spcBef>
                        <a:spcAft>
                          <a:spcPts val="0"/>
                        </a:spcAft>
                        <a:tabLst>
                          <a:tab pos="742950" algn="l"/>
                        </a:tabLst>
                      </a:pPr>
                      <a:r>
                        <a:rPr lang="en-US" sz="16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7</a:t>
                      </a:r>
                      <a:endParaRPr lang="en-US" sz="16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15000"/>
                        </a:lnSpc>
                        <a:spcBef>
                          <a:spcPts val="0"/>
                        </a:spcBef>
                        <a:spcAft>
                          <a:spcPts val="0"/>
                        </a:spcAft>
                        <a:tabLst>
                          <a:tab pos="742950" algn="l"/>
                        </a:tabLst>
                      </a:pPr>
                      <a:r>
                        <a:rPr lang="en-US" sz="16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 marketing function audit.</a:t>
                      </a:r>
                      <a:endParaRPr lang="en-US" sz="16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15000"/>
                        </a:lnSpc>
                        <a:spcBef>
                          <a:spcPts val="0"/>
                        </a:spcBef>
                        <a:spcAft>
                          <a:spcPts val="0"/>
                        </a:spcAft>
                        <a:tabLst>
                          <a:tab pos="742950" algn="l"/>
                        </a:tabLst>
                      </a:pPr>
                      <a:r>
                        <a:rPr lang="en-US" sz="1600" kern="100" cap="none" spc="0" dirty="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These audits the seven Ps and determines how effective the</a:t>
                      </a:r>
                      <a:endParaRPr lang="en-US" sz="1600" kern="100" cap="none" spc="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0"/>
                        </a:spcAft>
                        <a:tabLst>
                          <a:tab pos="742950" algn="l"/>
                        </a:tabLst>
                      </a:pPr>
                      <a:r>
                        <a:rPr lang="en-US" sz="1600" kern="100" cap="none" spc="0" dirty="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company is in each of those areas</a:t>
                      </a:r>
                      <a:endParaRPr lang="en-US" sz="1600" kern="100" cap="none" spc="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7853" marR="48466" marT="0" marB="9693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100073988"/>
                  </a:ext>
                </a:extLst>
              </a:tr>
            </a:tbl>
          </a:graphicData>
        </a:graphic>
      </p:graphicFrame>
    </p:spTree>
    <p:extLst>
      <p:ext uri="{BB962C8B-B14F-4D97-AF65-F5344CB8AC3E}">
        <p14:creationId xmlns:p14="http://schemas.microsoft.com/office/powerpoint/2010/main" val="4190701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EBD02A-B401-BAD9-A92F-9605DD3ED9D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Challenges of conducting marketing audit</a:t>
            </a:r>
          </a:p>
        </p:txBody>
      </p:sp>
      <p:sp>
        <p:nvSpPr>
          <p:cNvPr id="3" name="Content Placeholder 2">
            <a:extLst>
              <a:ext uri="{FF2B5EF4-FFF2-40B4-BE49-F238E27FC236}">
                <a16:creationId xmlns:a16="http://schemas.microsoft.com/office/drawing/2014/main" id="{A50817A1-3194-3E52-1986-751EF8EBB2F1}"/>
              </a:ext>
            </a:extLst>
          </p:cNvPr>
          <p:cNvSpPr>
            <a:spLocks noGrp="1"/>
          </p:cNvSpPr>
          <p:nvPr>
            <p:ph idx="1"/>
          </p:nvPr>
        </p:nvSpPr>
        <p:spPr>
          <a:xfrm>
            <a:off x="4810259" y="649480"/>
            <a:ext cx="6555347" cy="5546047"/>
          </a:xfrm>
        </p:spPr>
        <p:txBody>
          <a:bodyPr anchor="ctr">
            <a:normAutofit/>
          </a:bodyPr>
          <a:lstStyle/>
          <a:p>
            <a:r>
              <a:rPr lang="en-US" sz="2000"/>
              <a:t>1. The marketing audit can be time-consuming: it involves a degree of subjectivity, and a considerable amount of introspection.</a:t>
            </a:r>
          </a:p>
          <a:p>
            <a:r>
              <a:rPr lang="en-US" sz="2000"/>
              <a:t>2. Expensive exercise, both in time and in emotional labor. For the audit to be effective, it must be more than a simple “tick the box” exercise.</a:t>
            </a:r>
          </a:p>
          <a:p>
            <a:r>
              <a:rPr lang="en-US" sz="2000"/>
              <a:t>3. Marketing audit it tends to lead people into the trap of thinking of all the activities as being separate from each other, whereas of course everything impacts on everything else.</a:t>
            </a:r>
          </a:p>
          <a:p>
            <a:r>
              <a:rPr lang="en-US" sz="2000"/>
              <a:t>4. The marketing audit implies that each activity is separate and can be treated in isolation which leads to “wicked” problem.</a:t>
            </a:r>
          </a:p>
          <a:p>
            <a:r>
              <a:rPr lang="en-US" sz="2000"/>
              <a:t>5. Marketing audit tends to view the company as a discrete entity, surrounded by an environment which is mainly hostile which may not be the case in business marketing. </a:t>
            </a:r>
          </a:p>
        </p:txBody>
      </p:sp>
    </p:spTree>
    <p:extLst>
      <p:ext uri="{BB962C8B-B14F-4D97-AF65-F5344CB8AC3E}">
        <p14:creationId xmlns:p14="http://schemas.microsoft.com/office/powerpoint/2010/main" val="4283894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AD1C1-E788-4A23-2C22-8FAB0311F04A}"/>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3. Tactical planning:</a:t>
            </a:r>
          </a:p>
        </p:txBody>
      </p:sp>
      <p:sp>
        <p:nvSpPr>
          <p:cNvPr id="3" name="Content Placeholder 2">
            <a:extLst>
              <a:ext uri="{FF2B5EF4-FFF2-40B4-BE49-F238E27FC236}">
                <a16:creationId xmlns:a16="http://schemas.microsoft.com/office/drawing/2014/main" id="{6B9B7700-5A77-F45F-08E9-DCC302342DBD}"/>
              </a:ext>
            </a:extLst>
          </p:cNvPr>
          <p:cNvSpPr>
            <a:spLocks noGrp="1"/>
          </p:cNvSpPr>
          <p:nvPr>
            <p:ph idx="1"/>
          </p:nvPr>
        </p:nvSpPr>
        <p:spPr>
          <a:xfrm>
            <a:off x="4614203" y="253218"/>
            <a:ext cx="6991643" cy="6485207"/>
          </a:xfrm>
        </p:spPr>
        <p:txBody>
          <a:bodyPr anchor="ctr">
            <a:noAutofit/>
          </a:bodyPr>
          <a:lstStyle/>
          <a:p>
            <a:r>
              <a:rPr lang="en-US" dirty="0"/>
              <a:t>The third step in the market planning process is tactical planning.</a:t>
            </a:r>
          </a:p>
          <a:p>
            <a:r>
              <a:rPr lang="en-US" dirty="0"/>
              <a:t> The business marketer must determine appropriate tactics to make him more competitive. </a:t>
            </a:r>
          </a:p>
          <a:p>
            <a:r>
              <a:rPr lang="en-US" dirty="0"/>
              <a:t>marketers are usually looking for a competitive edge as </a:t>
            </a:r>
          </a:p>
          <a:p>
            <a:r>
              <a:rPr lang="en-US" dirty="0"/>
              <a:t>The business marketer will either apply differentiation or focus strategy in conducting their business. </a:t>
            </a:r>
          </a:p>
          <a:p>
            <a:r>
              <a:rPr lang="en-US" dirty="0"/>
              <a:t>Differentiation means distinguishing the firm and its products from all competitors; and focus, which is about concentrating on specific segments of the market (Porter, 1980). </a:t>
            </a:r>
          </a:p>
        </p:txBody>
      </p:sp>
    </p:spTree>
    <p:extLst>
      <p:ext uri="{BB962C8B-B14F-4D97-AF65-F5344CB8AC3E}">
        <p14:creationId xmlns:p14="http://schemas.microsoft.com/office/powerpoint/2010/main" val="780695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238F32-5EAF-A79A-4BA9-85D2992EF7D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Determining the most appropriate tactics</a:t>
            </a:r>
          </a:p>
        </p:txBody>
      </p:sp>
      <p:sp>
        <p:nvSpPr>
          <p:cNvPr id="3" name="Content Placeholder 2">
            <a:extLst>
              <a:ext uri="{FF2B5EF4-FFF2-40B4-BE49-F238E27FC236}">
                <a16:creationId xmlns:a16="http://schemas.microsoft.com/office/drawing/2014/main" id="{609B18FA-D463-00D5-492F-E0525A269A9B}"/>
              </a:ext>
            </a:extLst>
          </p:cNvPr>
          <p:cNvSpPr>
            <a:spLocks noGrp="1"/>
          </p:cNvSpPr>
          <p:nvPr>
            <p:ph idx="1"/>
          </p:nvPr>
        </p:nvSpPr>
        <p:spPr>
          <a:xfrm>
            <a:off x="4698609" y="10138"/>
            <a:ext cx="7026669" cy="6837724"/>
          </a:xfrm>
        </p:spPr>
        <p:txBody>
          <a:bodyPr anchor="ctr">
            <a:normAutofit/>
          </a:bodyPr>
          <a:lstStyle/>
          <a:p>
            <a:r>
              <a:rPr lang="en-US" dirty="0"/>
              <a:t>1. Try to do something that the competition has not thought of yet.</a:t>
            </a:r>
          </a:p>
          <a:p>
            <a:r>
              <a:rPr lang="en-US" dirty="0"/>
              <a:t>2. Always consult everybody who is involved in the day-to-day application of the plans. </a:t>
            </a:r>
          </a:p>
          <a:p>
            <a:r>
              <a:rPr lang="en-US" dirty="0"/>
              <a:t>3. Do not expect instant results from anything you do – but monitor the results anyway.</a:t>
            </a:r>
          </a:p>
          <a:p>
            <a:r>
              <a:rPr lang="en-US" dirty="0"/>
              <a:t>4. Ensure that the messages you give the consumers, the middlemen, the suppliers and all your other publics are consistent.</a:t>
            </a:r>
          </a:p>
          <a:p>
            <a:r>
              <a:rPr lang="en-US" dirty="0"/>
              <a:t>5. Be prepared for a response from your competitors – try to anticipate what it might be when you are formulating your plans.</a:t>
            </a:r>
          </a:p>
          <a:p>
            <a:r>
              <a:rPr lang="en-US" dirty="0"/>
              <a:t>6. Communications tools cannot be used to achieve marketing objectives; they can only achieve communications objectives. </a:t>
            </a:r>
          </a:p>
          <a:p>
            <a:endParaRPr lang="en-US" sz="2000" dirty="0"/>
          </a:p>
        </p:txBody>
      </p:sp>
    </p:spTree>
    <p:extLst>
      <p:ext uri="{BB962C8B-B14F-4D97-AF65-F5344CB8AC3E}">
        <p14:creationId xmlns:p14="http://schemas.microsoft.com/office/powerpoint/2010/main" val="4071977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76726C-34A0-B7C9-9664-957134668B18}"/>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Implementing marketing plan </a:t>
            </a:r>
          </a:p>
        </p:txBody>
      </p:sp>
      <p:sp>
        <p:nvSpPr>
          <p:cNvPr id="3" name="Content Placeholder 2">
            <a:extLst>
              <a:ext uri="{FF2B5EF4-FFF2-40B4-BE49-F238E27FC236}">
                <a16:creationId xmlns:a16="http://schemas.microsoft.com/office/drawing/2014/main" id="{2D4BADA9-A17A-0C2B-8ABF-7E255A332B3E}"/>
              </a:ext>
            </a:extLst>
          </p:cNvPr>
          <p:cNvSpPr>
            <a:spLocks noGrp="1"/>
          </p:cNvSpPr>
          <p:nvPr>
            <p:ph idx="1"/>
          </p:nvPr>
        </p:nvSpPr>
        <p:spPr>
          <a:xfrm>
            <a:off x="4810259" y="649480"/>
            <a:ext cx="6555347" cy="5546047"/>
          </a:xfrm>
        </p:spPr>
        <p:txBody>
          <a:bodyPr anchor="ctr">
            <a:normAutofit/>
          </a:bodyPr>
          <a:lstStyle/>
          <a:p>
            <a:r>
              <a:rPr lang="en-US" dirty="0"/>
              <a:t>The beauty of any plan lies in implementation. </a:t>
            </a:r>
          </a:p>
          <a:p>
            <a:r>
              <a:rPr lang="en-US" dirty="0"/>
              <a:t>Implementation requires </a:t>
            </a:r>
          </a:p>
          <a:p>
            <a:r>
              <a:rPr lang="en-US" dirty="0"/>
              <a:t>A) appropriate structures</a:t>
            </a:r>
          </a:p>
          <a:p>
            <a:r>
              <a:rPr lang="en-US" dirty="0"/>
              <a:t>B) personnel</a:t>
            </a:r>
          </a:p>
          <a:p>
            <a:r>
              <a:rPr lang="en-US" dirty="0"/>
              <a:t>C) other resources. </a:t>
            </a:r>
          </a:p>
        </p:txBody>
      </p:sp>
    </p:spTree>
    <p:extLst>
      <p:ext uri="{BB962C8B-B14F-4D97-AF65-F5344CB8AC3E}">
        <p14:creationId xmlns:p14="http://schemas.microsoft.com/office/powerpoint/2010/main" val="2201405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45733C-94FC-E70E-B1F5-E05CB1105426}"/>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Implementing marketing plan: structures </a:t>
            </a:r>
          </a:p>
        </p:txBody>
      </p:sp>
      <p:sp>
        <p:nvSpPr>
          <p:cNvPr id="3" name="Content Placeholder 2">
            <a:extLst>
              <a:ext uri="{FF2B5EF4-FFF2-40B4-BE49-F238E27FC236}">
                <a16:creationId xmlns:a16="http://schemas.microsoft.com/office/drawing/2014/main" id="{5FB375EF-60AF-9C13-E9EC-F169CE534C1D}"/>
              </a:ext>
            </a:extLst>
          </p:cNvPr>
          <p:cNvSpPr>
            <a:spLocks noGrp="1"/>
          </p:cNvSpPr>
          <p:nvPr>
            <p:ph idx="1"/>
          </p:nvPr>
        </p:nvSpPr>
        <p:spPr>
          <a:xfrm>
            <a:off x="4810259" y="649480"/>
            <a:ext cx="6555347" cy="5546047"/>
          </a:xfrm>
        </p:spPr>
        <p:txBody>
          <a:bodyPr anchor="ctr">
            <a:normAutofit/>
          </a:bodyPr>
          <a:lstStyle/>
          <a:p>
            <a:r>
              <a:rPr lang="en-US" dirty="0"/>
              <a:t>1. Functional organization:  Each marketing activity has a specialist in charge of it. </a:t>
            </a:r>
          </a:p>
          <a:p>
            <a:r>
              <a:rPr lang="en-US" dirty="0"/>
              <a:t>This structure would have an advertising manager, a product development manager, a market research manager and so forth.</a:t>
            </a:r>
          </a:p>
          <a:p>
            <a:r>
              <a:rPr lang="en-US" dirty="0"/>
              <a:t>2. Product organization:  Each manager is responsible for all the marketing decisions concerning a particular product. </a:t>
            </a:r>
          </a:p>
        </p:txBody>
      </p:sp>
    </p:spTree>
    <p:extLst>
      <p:ext uri="{BB962C8B-B14F-4D97-AF65-F5344CB8AC3E}">
        <p14:creationId xmlns:p14="http://schemas.microsoft.com/office/powerpoint/2010/main" val="179874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5FD307-BE1E-2493-97C2-E073F3BA3EE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Implementing marketing plan: structures cont.</a:t>
            </a:r>
          </a:p>
        </p:txBody>
      </p:sp>
      <p:sp>
        <p:nvSpPr>
          <p:cNvPr id="3" name="Content Placeholder 2">
            <a:extLst>
              <a:ext uri="{FF2B5EF4-FFF2-40B4-BE49-F238E27FC236}">
                <a16:creationId xmlns:a16="http://schemas.microsoft.com/office/drawing/2014/main" id="{C5D25FE0-B69F-6459-D3F3-0CE9DBDD3966}"/>
              </a:ext>
            </a:extLst>
          </p:cNvPr>
          <p:cNvSpPr>
            <a:spLocks noGrp="1"/>
          </p:cNvSpPr>
          <p:nvPr>
            <p:ph idx="1"/>
          </p:nvPr>
        </p:nvSpPr>
        <p:spPr>
          <a:xfrm>
            <a:off x="4810259" y="649480"/>
            <a:ext cx="6555347" cy="5546047"/>
          </a:xfrm>
        </p:spPr>
        <p:txBody>
          <a:bodyPr anchor="ctr">
            <a:normAutofit/>
          </a:bodyPr>
          <a:lstStyle/>
          <a:p>
            <a:r>
              <a:rPr lang="en-US" dirty="0"/>
              <a:t>3. Regional organization: The regional managers are each responsible for all the marketing activities within their own geographical region.</a:t>
            </a:r>
          </a:p>
          <a:p>
            <a:r>
              <a:rPr lang="en-US" dirty="0"/>
              <a:t>4. Segmental organization:  each manager is responsible for a given market segment. </a:t>
            </a:r>
          </a:p>
          <a:p>
            <a:r>
              <a:rPr lang="en-US" dirty="0"/>
              <a:t>5. Matrix: Here there is joint decision-making between the specialist market researchers, sales managers, etc. and the product managers. </a:t>
            </a:r>
          </a:p>
          <a:p>
            <a:r>
              <a:rPr lang="en-US" dirty="0"/>
              <a:t>No one manager is in overall control, and decisions are made by balancing each person’s role and demands. </a:t>
            </a:r>
          </a:p>
          <a:p>
            <a:endParaRPr lang="en-US" sz="2000" dirty="0"/>
          </a:p>
        </p:txBody>
      </p:sp>
    </p:spTree>
    <p:extLst>
      <p:ext uri="{BB962C8B-B14F-4D97-AF65-F5344CB8AC3E}">
        <p14:creationId xmlns:p14="http://schemas.microsoft.com/office/powerpoint/2010/main" val="28991756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976E2B-FF97-2F68-F673-09158BA2A25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Implementing marketing plan: resources </a:t>
            </a:r>
          </a:p>
        </p:txBody>
      </p:sp>
      <p:sp>
        <p:nvSpPr>
          <p:cNvPr id="3" name="Content Placeholder 2">
            <a:extLst>
              <a:ext uri="{FF2B5EF4-FFF2-40B4-BE49-F238E27FC236}">
                <a16:creationId xmlns:a16="http://schemas.microsoft.com/office/drawing/2014/main" id="{073B5751-9669-4DBA-BE10-CA2BDD36BC5B}"/>
              </a:ext>
            </a:extLst>
          </p:cNvPr>
          <p:cNvSpPr>
            <a:spLocks noGrp="1"/>
          </p:cNvSpPr>
          <p:nvPr>
            <p:ph idx="1"/>
          </p:nvPr>
        </p:nvSpPr>
        <p:spPr>
          <a:xfrm>
            <a:off x="4810259" y="649480"/>
            <a:ext cx="6555347" cy="5546047"/>
          </a:xfrm>
        </p:spPr>
        <p:txBody>
          <a:bodyPr anchor="ctr">
            <a:normAutofit/>
          </a:bodyPr>
          <a:lstStyle/>
          <a:p>
            <a:r>
              <a:rPr lang="en-US" dirty="0"/>
              <a:t>The business marketer must consider both tangible and intangible resources.  </a:t>
            </a:r>
          </a:p>
          <a:p>
            <a:r>
              <a:rPr lang="en-US" dirty="0"/>
              <a:t>Tangible resources include financial, physical, technological, and organizational categories (Peng, 2009).</a:t>
            </a:r>
          </a:p>
          <a:p>
            <a:r>
              <a:rPr lang="en-US" dirty="0"/>
              <a:t>Tangible resources also include ability to raise money or generate external funds, machinery, buildings, vehicles, raw materials, work in progress, possession of patents trademarks and copyrights, planning, command-and-control systems, and management information systems which can be measured. </a:t>
            </a:r>
          </a:p>
        </p:txBody>
      </p:sp>
    </p:spTree>
    <p:extLst>
      <p:ext uri="{BB962C8B-B14F-4D97-AF65-F5344CB8AC3E}">
        <p14:creationId xmlns:p14="http://schemas.microsoft.com/office/powerpoint/2010/main" val="27243293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822AF6-C427-8029-D405-BA1E2D07F6A3}"/>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Implementing marketing plan: resources </a:t>
            </a:r>
          </a:p>
        </p:txBody>
      </p:sp>
      <p:sp>
        <p:nvSpPr>
          <p:cNvPr id="3" name="Content Placeholder 2">
            <a:extLst>
              <a:ext uri="{FF2B5EF4-FFF2-40B4-BE49-F238E27FC236}">
                <a16:creationId xmlns:a16="http://schemas.microsoft.com/office/drawing/2014/main" id="{6B8FD47D-1F4D-6BF7-05A3-61A32D56B0AE}"/>
              </a:ext>
            </a:extLst>
          </p:cNvPr>
          <p:cNvSpPr>
            <a:spLocks noGrp="1"/>
          </p:cNvSpPr>
          <p:nvPr>
            <p:ph idx="1"/>
          </p:nvPr>
        </p:nvSpPr>
        <p:spPr>
          <a:xfrm>
            <a:off x="4810259" y="649480"/>
            <a:ext cx="6555347" cy="5546047"/>
          </a:xfrm>
        </p:spPr>
        <p:txBody>
          <a:bodyPr anchor="ctr">
            <a:normAutofit fontScale="92500" lnSpcReduction="10000"/>
          </a:bodyPr>
          <a:lstStyle/>
          <a:p>
            <a:r>
              <a:rPr lang="en-US" dirty="0"/>
              <a:t>Intangible resources include human, innovation and reputation resources and capabilities. </a:t>
            </a:r>
          </a:p>
          <a:p>
            <a:r>
              <a:rPr lang="en-US" dirty="0"/>
              <a:t>Intangible resources also include relational resources and competences. </a:t>
            </a:r>
          </a:p>
          <a:p>
            <a:r>
              <a:rPr lang="en-US" dirty="0"/>
              <a:t>Relational resources are all of the means available to the firm derived from its relationship with its environment (Lowendahl,1997). </a:t>
            </a:r>
          </a:p>
          <a:p>
            <a:r>
              <a:rPr lang="en-US" dirty="0"/>
              <a:t>Eng (2008)notes that  “managers must develop skills and knowledge of their business networks, combined both tangible and intangible resources, and integrate resources and processes . . . to enhance performance.”</a:t>
            </a:r>
          </a:p>
          <a:p>
            <a:endParaRPr lang="en-US" sz="2000" dirty="0"/>
          </a:p>
        </p:txBody>
      </p:sp>
    </p:spTree>
    <p:extLst>
      <p:ext uri="{BB962C8B-B14F-4D97-AF65-F5344CB8AC3E}">
        <p14:creationId xmlns:p14="http://schemas.microsoft.com/office/powerpoint/2010/main" val="2850060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9CC314-2AF2-0125-FFAB-035B94AA22AF}"/>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Resource audit </a:t>
            </a:r>
          </a:p>
        </p:txBody>
      </p:sp>
      <p:sp>
        <p:nvSpPr>
          <p:cNvPr id="3" name="Content Placeholder 2">
            <a:extLst>
              <a:ext uri="{FF2B5EF4-FFF2-40B4-BE49-F238E27FC236}">
                <a16:creationId xmlns:a16="http://schemas.microsoft.com/office/drawing/2014/main" id="{83544AD3-4E9F-0BAB-D1B7-85AEA94BC28D}"/>
              </a:ext>
            </a:extLst>
          </p:cNvPr>
          <p:cNvSpPr>
            <a:spLocks noGrp="1"/>
          </p:cNvSpPr>
          <p:nvPr>
            <p:ph idx="1"/>
          </p:nvPr>
        </p:nvSpPr>
        <p:spPr>
          <a:xfrm>
            <a:off x="1371599" y="1885280"/>
            <a:ext cx="10121706" cy="4972720"/>
          </a:xfrm>
        </p:spPr>
        <p:txBody>
          <a:bodyPr anchor="ctr">
            <a:normAutofit/>
          </a:bodyPr>
          <a:lstStyle/>
          <a:p>
            <a:r>
              <a:rPr lang="en-US" dirty="0"/>
              <a:t>1. Financial:  This should include the sources of money (whether internal or external), the resources liabilities the organization has, and the possible availability of capital or loans should it become necessary to acquire more funding – this is essentially the firm’s credit rating.</a:t>
            </a:r>
          </a:p>
          <a:p>
            <a:r>
              <a:rPr lang="en-US" dirty="0"/>
              <a:t>2. Physical:  A list of the fixed assets of the organization, for example machinery, buildings resources and equipment. </a:t>
            </a:r>
          </a:p>
          <a:p>
            <a:r>
              <a:rPr lang="en-US" dirty="0"/>
              <a:t>The audit needs to include the age and condition of the assets, their location, and their capability as well as their financial value (which is often calculated in an arbitrary manner in any case). </a:t>
            </a:r>
          </a:p>
        </p:txBody>
      </p:sp>
    </p:spTree>
    <p:extLst>
      <p:ext uri="{BB962C8B-B14F-4D97-AF65-F5344CB8AC3E}">
        <p14:creationId xmlns:p14="http://schemas.microsoft.com/office/powerpoint/2010/main" val="5132605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319F0F-B4C0-7669-F6F4-B39FCE701182}"/>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Resource audit cont.</a:t>
            </a:r>
          </a:p>
        </p:txBody>
      </p:sp>
      <p:sp>
        <p:nvSpPr>
          <p:cNvPr id="3" name="Content Placeholder 2">
            <a:extLst>
              <a:ext uri="{FF2B5EF4-FFF2-40B4-BE49-F238E27FC236}">
                <a16:creationId xmlns:a16="http://schemas.microsoft.com/office/drawing/2014/main" id="{23A54DC9-3111-41AC-8FF6-010B60BAE081}"/>
              </a:ext>
            </a:extLst>
          </p:cNvPr>
          <p:cNvSpPr>
            <a:spLocks noGrp="1"/>
          </p:cNvSpPr>
          <p:nvPr>
            <p:ph idx="1"/>
          </p:nvPr>
        </p:nvSpPr>
        <p:spPr>
          <a:xfrm>
            <a:off x="1153551" y="1622746"/>
            <a:ext cx="10113999" cy="4940716"/>
          </a:xfrm>
        </p:spPr>
        <p:txBody>
          <a:bodyPr anchor="ctr">
            <a:normAutofit/>
          </a:bodyPr>
          <a:lstStyle/>
          <a:p>
            <a:r>
              <a:rPr lang="en-US" dirty="0"/>
              <a:t>3. Technological:  This includes patents, trademarks, copyrights, and trade secrets. </a:t>
            </a:r>
          </a:p>
          <a:p>
            <a:r>
              <a:rPr lang="en-US" dirty="0"/>
              <a:t>4. Human This can be a problematical area, since much of the value of staff depends on resources their motivation and commitment </a:t>
            </a:r>
          </a:p>
          <a:p>
            <a:r>
              <a:rPr lang="en-US" dirty="0"/>
              <a:t>5. Innovation: This relates to research and development capabilities and the capacity for the organization to innovate and change.</a:t>
            </a:r>
          </a:p>
          <a:p>
            <a:r>
              <a:rPr lang="en-US" dirty="0"/>
              <a:t>6.	Reputation: This includes customer perceptions of product quality and reliability, and company reputation as a good employer and responsible corporate citizen.</a:t>
            </a:r>
          </a:p>
          <a:p>
            <a:endParaRPr lang="en-US" sz="2000" dirty="0"/>
          </a:p>
        </p:txBody>
      </p:sp>
    </p:spTree>
    <p:extLst>
      <p:ext uri="{BB962C8B-B14F-4D97-AF65-F5344CB8AC3E}">
        <p14:creationId xmlns:p14="http://schemas.microsoft.com/office/powerpoint/2010/main" val="3647653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00CC59-4F92-E83C-F1A8-8BD94CF012F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Strategy implementation requirements</a:t>
            </a:r>
          </a:p>
        </p:txBody>
      </p:sp>
      <p:sp>
        <p:nvSpPr>
          <p:cNvPr id="3" name="Content Placeholder 2">
            <a:extLst>
              <a:ext uri="{FF2B5EF4-FFF2-40B4-BE49-F238E27FC236}">
                <a16:creationId xmlns:a16="http://schemas.microsoft.com/office/drawing/2014/main" id="{F6D820D5-76EA-061F-0165-6D6D9F3D2983}"/>
              </a:ext>
            </a:extLst>
          </p:cNvPr>
          <p:cNvSpPr>
            <a:spLocks noGrp="1"/>
          </p:cNvSpPr>
          <p:nvPr>
            <p:ph idx="1"/>
          </p:nvPr>
        </p:nvSpPr>
        <p:spPr>
          <a:xfrm>
            <a:off x="717452" y="1758462"/>
            <a:ext cx="10958733" cy="4923691"/>
          </a:xfrm>
        </p:spPr>
        <p:txBody>
          <a:bodyPr anchor="ctr">
            <a:normAutofit/>
          </a:bodyPr>
          <a:lstStyle/>
          <a:p>
            <a:r>
              <a:rPr lang="en-US" dirty="0"/>
              <a:t>a) Basic assets. These are the tangible and intangible assets of the business, as expressed in the financial reporting systems. </a:t>
            </a:r>
          </a:p>
          <a:p>
            <a:r>
              <a:rPr lang="en-US" dirty="0"/>
              <a:t>b) Explicit knowledge. This is knowledge which can be written down or otherwise recorded. </a:t>
            </a:r>
          </a:p>
          <a:p>
            <a:r>
              <a:rPr lang="en-US" dirty="0"/>
              <a:t>c) Tacit knowledge. This is knowledge, which is difficult or impossible to codify, and usually resides in the heads of employees.</a:t>
            </a:r>
          </a:p>
          <a:p>
            <a:r>
              <a:rPr lang="en-US" dirty="0"/>
              <a:t>d) Procedure. This is the mechanism by which the basic assets, explicit knowledge, and tacit knowledge are brought together.</a:t>
            </a:r>
          </a:p>
          <a:p>
            <a:endParaRPr lang="en-US" sz="2000" dirty="0"/>
          </a:p>
        </p:txBody>
      </p:sp>
    </p:spTree>
    <p:extLst>
      <p:ext uri="{BB962C8B-B14F-4D97-AF65-F5344CB8AC3E}">
        <p14:creationId xmlns:p14="http://schemas.microsoft.com/office/powerpoint/2010/main" val="35161005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Rectangle 3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476E6A-44C4-6B33-5219-791DCC170B17}"/>
              </a:ext>
            </a:extLst>
          </p:cNvPr>
          <p:cNvSpPr>
            <a:spLocks noGrp="1"/>
          </p:cNvSpPr>
          <p:nvPr>
            <p:ph type="title"/>
          </p:nvPr>
        </p:nvSpPr>
        <p:spPr>
          <a:xfrm>
            <a:off x="466722" y="586855"/>
            <a:ext cx="3201366" cy="3387497"/>
          </a:xfrm>
        </p:spPr>
        <p:txBody>
          <a:bodyPr anchor="b">
            <a:normAutofit/>
          </a:bodyPr>
          <a:lstStyle/>
          <a:p>
            <a:pPr algn="r"/>
            <a:br>
              <a:rPr lang="en-US" sz="3700">
                <a:solidFill>
                  <a:srgbClr val="FFFFFF"/>
                </a:solidFill>
              </a:rPr>
            </a:br>
            <a:r>
              <a:rPr lang="en-US" sz="3700">
                <a:solidFill>
                  <a:srgbClr val="FFFFFF"/>
                </a:solidFill>
              </a:rPr>
              <a:t>Monitoring and evaluation-control process</a:t>
            </a:r>
            <a:br>
              <a:rPr lang="en-US" sz="3700">
                <a:solidFill>
                  <a:srgbClr val="FFFFFF"/>
                </a:solidFill>
              </a:rPr>
            </a:br>
            <a:endParaRPr lang="en-US" sz="3700">
              <a:solidFill>
                <a:srgbClr val="FFFFFF"/>
              </a:solidFill>
            </a:endParaRPr>
          </a:p>
        </p:txBody>
      </p:sp>
      <p:sp>
        <p:nvSpPr>
          <p:cNvPr id="3" name="Content Placeholder 2">
            <a:extLst>
              <a:ext uri="{FF2B5EF4-FFF2-40B4-BE49-F238E27FC236}">
                <a16:creationId xmlns:a16="http://schemas.microsoft.com/office/drawing/2014/main" id="{898906B6-3450-E1D9-6950-262F6314DAF8}"/>
              </a:ext>
            </a:extLst>
          </p:cNvPr>
          <p:cNvSpPr>
            <a:spLocks noGrp="1"/>
          </p:cNvSpPr>
          <p:nvPr>
            <p:ph idx="1"/>
          </p:nvPr>
        </p:nvSpPr>
        <p:spPr>
          <a:xfrm>
            <a:off x="4696658" y="225853"/>
            <a:ext cx="6915019" cy="6426569"/>
          </a:xfrm>
        </p:spPr>
        <p:txBody>
          <a:bodyPr anchor="ctr">
            <a:noAutofit/>
          </a:bodyPr>
          <a:lstStyle/>
          <a:p>
            <a:r>
              <a:rPr lang="en-US" dirty="0"/>
              <a:t>1.	Establish criteria and standards: these could be</a:t>
            </a:r>
          </a:p>
          <a:p>
            <a:r>
              <a:rPr lang="en-US" dirty="0"/>
              <a:t> Quantitative such as profitability, market share, return on investment</a:t>
            </a:r>
          </a:p>
          <a:p>
            <a:r>
              <a:rPr lang="en-US" dirty="0"/>
              <a:t> Qualitative such as company image, employee motivation and customer satisfaction. </a:t>
            </a:r>
          </a:p>
          <a:p>
            <a:r>
              <a:rPr lang="en-US" dirty="0"/>
              <a:t>Standard is the planned level of  performance which must be realistic</a:t>
            </a:r>
          </a:p>
          <a:p>
            <a:r>
              <a:rPr lang="en-US" dirty="0"/>
              <a:t>2. Measure and compare performance:</a:t>
            </a:r>
          </a:p>
          <a:p>
            <a:r>
              <a:rPr lang="en-US" dirty="0"/>
              <a:t>the actual performance is measured and compared with the planned performance to determine if the standards are met. </a:t>
            </a:r>
          </a:p>
          <a:p>
            <a:r>
              <a:rPr lang="en-US" dirty="0"/>
              <a:t>If there is shortfall, it constitute performance gap. </a:t>
            </a:r>
          </a:p>
        </p:txBody>
      </p:sp>
    </p:spTree>
    <p:extLst>
      <p:ext uri="{BB962C8B-B14F-4D97-AF65-F5344CB8AC3E}">
        <p14:creationId xmlns:p14="http://schemas.microsoft.com/office/powerpoint/2010/main" val="34761137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5C6E31-E19E-6CE9-E247-2DE77016B8BE}"/>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Monitoring and evaluation-control process cont.</a:t>
            </a:r>
          </a:p>
        </p:txBody>
      </p:sp>
      <p:sp>
        <p:nvSpPr>
          <p:cNvPr id="3" name="Content Placeholder 2">
            <a:extLst>
              <a:ext uri="{FF2B5EF4-FFF2-40B4-BE49-F238E27FC236}">
                <a16:creationId xmlns:a16="http://schemas.microsoft.com/office/drawing/2014/main" id="{67ABD562-8678-B412-B324-DD68FC75EED7}"/>
              </a:ext>
            </a:extLst>
          </p:cNvPr>
          <p:cNvSpPr>
            <a:spLocks noGrp="1"/>
          </p:cNvSpPr>
          <p:nvPr>
            <p:ph idx="1"/>
          </p:nvPr>
        </p:nvSpPr>
        <p:spPr>
          <a:xfrm>
            <a:off x="4810259" y="649480"/>
            <a:ext cx="6555347" cy="5546047"/>
          </a:xfrm>
        </p:spPr>
        <p:txBody>
          <a:bodyPr anchor="ctr">
            <a:normAutofit/>
          </a:bodyPr>
          <a:lstStyle/>
          <a:p>
            <a:r>
              <a:rPr lang="en-US" dirty="0"/>
              <a:t>3. Performance gap analysis: </a:t>
            </a:r>
          </a:p>
          <a:p>
            <a:r>
              <a:rPr lang="en-US" dirty="0"/>
              <a:t>This is the difference between the planned performance and the actual performance. </a:t>
            </a:r>
          </a:p>
          <a:p>
            <a:r>
              <a:rPr lang="en-US" dirty="0"/>
              <a:t>It must be recognized to determine the actual cause to necessitate the correct measures of correction. </a:t>
            </a:r>
          </a:p>
          <a:p>
            <a:r>
              <a:rPr lang="en-US" dirty="0"/>
              <a:t>4. Taking corrective measures.</a:t>
            </a:r>
          </a:p>
          <a:p>
            <a:r>
              <a:rPr lang="en-US" dirty="0"/>
              <a:t>This could be modification of objectives, reviewing of performance standards, among others. </a:t>
            </a:r>
          </a:p>
          <a:p>
            <a:endParaRPr lang="en-US" sz="2000" dirty="0"/>
          </a:p>
        </p:txBody>
      </p:sp>
    </p:spTree>
    <p:extLst>
      <p:ext uri="{BB962C8B-B14F-4D97-AF65-F5344CB8AC3E}">
        <p14:creationId xmlns:p14="http://schemas.microsoft.com/office/powerpoint/2010/main" val="25210373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B15B1C-F237-3621-68F9-A6186529AAF3}"/>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control </a:t>
            </a:r>
          </a:p>
        </p:txBody>
      </p:sp>
      <p:sp>
        <p:nvSpPr>
          <p:cNvPr id="3" name="Content Placeholder 2">
            <a:extLst>
              <a:ext uri="{FF2B5EF4-FFF2-40B4-BE49-F238E27FC236}">
                <a16:creationId xmlns:a16="http://schemas.microsoft.com/office/drawing/2014/main" id="{586E5A4D-3700-EDDA-8223-8B4FC8349F70}"/>
              </a:ext>
            </a:extLst>
          </p:cNvPr>
          <p:cNvSpPr>
            <a:spLocks noGrp="1"/>
          </p:cNvSpPr>
          <p:nvPr>
            <p:ph idx="1"/>
          </p:nvPr>
        </p:nvSpPr>
        <p:spPr>
          <a:xfrm>
            <a:off x="4698609" y="182880"/>
            <a:ext cx="7026669" cy="6664982"/>
          </a:xfrm>
        </p:spPr>
        <p:txBody>
          <a:bodyPr anchor="ctr">
            <a:normAutofit/>
          </a:bodyPr>
          <a:lstStyle/>
          <a:p>
            <a:r>
              <a:rPr lang="en-US" sz="2400" dirty="0"/>
              <a:t>1. Annual plan control: its purpose is to monitor the marketing performance by identifying deviations from the plan, if any, and take corrective measures to ensure progress as planned. </a:t>
            </a:r>
          </a:p>
          <a:p>
            <a:r>
              <a:rPr lang="en-US" sz="2400" dirty="0"/>
              <a:t>Annual plan control may take different approaches such as sales analysis, market share analysis, sales to expense ratio, financial analysis, and market based-score card analysis. </a:t>
            </a:r>
          </a:p>
          <a:p>
            <a:r>
              <a:rPr lang="en-US" sz="2400" dirty="0"/>
              <a:t>2. Profitability control: examines where the company is making and losing money. </a:t>
            </a:r>
          </a:p>
          <a:p>
            <a:r>
              <a:rPr lang="en-US" sz="2400" dirty="0"/>
              <a:t>This is usually done with reference to products, territories, customers, segments, trade channels order size among others.</a:t>
            </a:r>
          </a:p>
          <a:p>
            <a:r>
              <a:rPr lang="en-US" sz="2400" dirty="0"/>
              <a:t>3. Efficiency control: seeks to evaluate and improve the spending, efficiency, and impact of marketing expenditures. </a:t>
            </a:r>
          </a:p>
          <a:p>
            <a:r>
              <a:rPr lang="en-US" sz="2400" dirty="0"/>
              <a:t>Usually done in respect to sales force, advertising, sales promotion, and distribution. </a:t>
            </a:r>
          </a:p>
          <a:p>
            <a:endParaRPr lang="en-US" sz="2000" dirty="0"/>
          </a:p>
        </p:txBody>
      </p:sp>
    </p:spTree>
    <p:extLst>
      <p:ext uri="{BB962C8B-B14F-4D97-AF65-F5344CB8AC3E}">
        <p14:creationId xmlns:p14="http://schemas.microsoft.com/office/powerpoint/2010/main" val="1932477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97DC31-98EB-7ED6-9616-992DE86DAA0E}"/>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control cont.</a:t>
            </a:r>
          </a:p>
        </p:txBody>
      </p:sp>
      <p:sp>
        <p:nvSpPr>
          <p:cNvPr id="3" name="Content Placeholder 2">
            <a:extLst>
              <a:ext uri="{FF2B5EF4-FFF2-40B4-BE49-F238E27FC236}">
                <a16:creationId xmlns:a16="http://schemas.microsoft.com/office/drawing/2014/main" id="{59C1D691-29E5-1D47-2A00-B64034A82359}"/>
              </a:ext>
            </a:extLst>
          </p:cNvPr>
          <p:cNvSpPr>
            <a:spLocks noGrp="1"/>
          </p:cNvSpPr>
          <p:nvPr>
            <p:ph idx="1"/>
          </p:nvPr>
        </p:nvSpPr>
        <p:spPr>
          <a:xfrm>
            <a:off x="4504548" y="140678"/>
            <a:ext cx="7340449" cy="6597748"/>
          </a:xfrm>
        </p:spPr>
        <p:txBody>
          <a:bodyPr anchor="ctr">
            <a:normAutofit/>
          </a:bodyPr>
          <a:lstStyle/>
          <a:p>
            <a:r>
              <a:rPr lang="en-US" sz="2400" dirty="0"/>
              <a:t>4. Strategic control: concerned with tracking the strategy as it is being implemented, detecting problems or changes in underlying premises and making necessary adjustments. </a:t>
            </a:r>
          </a:p>
          <a:p>
            <a:r>
              <a:rPr lang="en-US" sz="2400" dirty="0"/>
              <a:t>Strategic control takes different forms</a:t>
            </a:r>
          </a:p>
          <a:p>
            <a:r>
              <a:rPr lang="en-US" sz="2400" dirty="0"/>
              <a:t>A) Premise control is designed to check systematically and continuously whether the premises (assumptions and conditions) set during the planning and implementation process are still valid) </a:t>
            </a:r>
          </a:p>
          <a:p>
            <a:r>
              <a:rPr lang="en-US" sz="2400" dirty="0"/>
              <a:t>B) Implementation control: designed to assess whether the overall strategy should be changed in the light of unfolding events and results associated with incremental steps, and actions that implement the overall strategy. </a:t>
            </a:r>
          </a:p>
          <a:p>
            <a:r>
              <a:rPr lang="en-US" sz="2400" dirty="0"/>
              <a:t>C) Strategic surveillance: designed to monitor a broad range of events inside and outside the company that are likely to threaten the course of the firm’s strategy. </a:t>
            </a:r>
          </a:p>
          <a:p>
            <a:endParaRPr lang="en-US" sz="2000" dirty="0"/>
          </a:p>
        </p:txBody>
      </p:sp>
    </p:spTree>
    <p:extLst>
      <p:ext uri="{BB962C8B-B14F-4D97-AF65-F5344CB8AC3E}">
        <p14:creationId xmlns:p14="http://schemas.microsoft.com/office/powerpoint/2010/main" val="1286349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80788A-DC29-59F5-723B-660554FE4AB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control cont.</a:t>
            </a:r>
          </a:p>
        </p:txBody>
      </p:sp>
      <p:sp>
        <p:nvSpPr>
          <p:cNvPr id="3" name="Content Placeholder 2">
            <a:extLst>
              <a:ext uri="{FF2B5EF4-FFF2-40B4-BE49-F238E27FC236}">
                <a16:creationId xmlns:a16="http://schemas.microsoft.com/office/drawing/2014/main" id="{40D45A90-4024-2DD2-94D9-AEE1E0E09A21}"/>
              </a:ext>
            </a:extLst>
          </p:cNvPr>
          <p:cNvSpPr>
            <a:spLocks noGrp="1"/>
          </p:cNvSpPr>
          <p:nvPr>
            <p:ph idx="1"/>
          </p:nvPr>
        </p:nvSpPr>
        <p:spPr>
          <a:xfrm>
            <a:off x="4810259" y="649480"/>
            <a:ext cx="6915019" cy="6060809"/>
          </a:xfrm>
        </p:spPr>
        <p:txBody>
          <a:bodyPr anchor="ctr">
            <a:normAutofit lnSpcReduction="10000"/>
          </a:bodyPr>
          <a:lstStyle/>
          <a:p>
            <a:r>
              <a:rPr lang="en-US" sz="2400" dirty="0"/>
              <a:t>5. Balance scorecard: developed by Kaplan and Norton (1992).  Balance scorecard considers four measures of performance. </a:t>
            </a:r>
          </a:p>
          <a:p>
            <a:r>
              <a:rPr lang="en-US" sz="2400" dirty="0"/>
              <a:t>A) Financial measures. These would include return on capital employed, cash flow, growth in share value and so forth.</a:t>
            </a:r>
          </a:p>
          <a:p>
            <a:r>
              <a:rPr lang="en-US" sz="2400" dirty="0"/>
              <a:t>B) Customers. These measures would include perceived value for money (not necessarily cheapness), competitive benefits package, and so forth.</a:t>
            </a:r>
          </a:p>
          <a:p>
            <a:r>
              <a:rPr lang="en-US" sz="2400" dirty="0"/>
              <a:t>C) Internal processes. These might be enquiry response time, conversion rate from enquiry to order.</a:t>
            </a:r>
          </a:p>
          <a:p>
            <a:r>
              <a:rPr lang="en-US" sz="2400" dirty="0"/>
              <a:t>D) Growth and improvement. This would include the number of new products on offer, the extent of employee involvement and empowerment, employee attitudes to the firm, and so forth.</a:t>
            </a:r>
          </a:p>
          <a:p>
            <a:endParaRPr lang="en-US" sz="2000" dirty="0"/>
          </a:p>
        </p:txBody>
      </p:sp>
    </p:spTree>
    <p:extLst>
      <p:ext uri="{BB962C8B-B14F-4D97-AF65-F5344CB8AC3E}">
        <p14:creationId xmlns:p14="http://schemas.microsoft.com/office/powerpoint/2010/main" val="590808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B348DA-0C8B-2977-3DC1-330CB05154E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Types of control cont.</a:t>
            </a:r>
          </a:p>
        </p:txBody>
      </p:sp>
      <p:sp>
        <p:nvSpPr>
          <p:cNvPr id="3" name="Content Placeholder 2">
            <a:extLst>
              <a:ext uri="{FF2B5EF4-FFF2-40B4-BE49-F238E27FC236}">
                <a16:creationId xmlns:a16="http://schemas.microsoft.com/office/drawing/2014/main" id="{EA712FF9-9584-520D-231A-4E07A35C13C4}"/>
              </a:ext>
            </a:extLst>
          </p:cNvPr>
          <p:cNvSpPr>
            <a:spLocks noGrp="1"/>
          </p:cNvSpPr>
          <p:nvPr>
            <p:ph idx="1"/>
          </p:nvPr>
        </p:nvSpPr>
        <p:spPr>
          <a:xfrm>
            <a:off x="4810259" y="649480"/>
            <a:ext cx="6555347" cy="5546047"/>
          </a:xfrm>
        </p:spPr>
        <p:txBody>
          <a:bodyPr anchor="ctr">
            <a:normAutofit/>
          </a:bodyPr>
          <a:lstStyle/>
          <a:p>
            <a:r>
              <a:rPr lang="en-US" dirty="0"/>
              <a:t>6. Administrative control:  Based on systems, rules and procedures, administrative control is typical in hierarchical organizations which often have large numbers of rules and regulations.</a:t>
            </a:r>
          </a:p>
          <a:p>
            <a:r>
              <a:rPr lang="en-US" dirty="0"/>
              <a:t>7. Social control:  The control exercised by workmates and the organizational culture. </a:t>
            </a:r>
          </a:p>
          <a:p>
            <a:r>
              <a:rPr lang="en-US" dirty="0"/>
              <a:t>8. Self-control Control exercised by individuals on themselves, based on their own interpretation of correct behavior. </a:t>
            </a:r>
          </a:p>
        </p:txBody>
      </p:sp>
    </p:spTree>
    <p:extLst>
      <p:ext uri="{BB962C8B-B14F-4D97-AF65-F5344CB8AC3E}">
        <p14:creationId xmlns:p14="http://schemas.microsoft.com/office/powerpoint/2010/main" val="224172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E1BBFC-81EA-ECA5-8EB3-E02FBFF0CB4A}"/>
              </a:ext>
            </a:extLst>
          </p:cNvPr>
          <p:cNvSpPr>
            <a:spLocks noGrp="1"/>
          </p:cNvSpPr>
          <p:nvPr>
            <p:ph type="title"/>
          </p:nvPr>
        </p:nvSpPr>
        <p:spPr>
          <a:xfrm>
            <a:off x="656823" y="962166"/>
            <a:ext cx="3103808" cy="4421876"/>
          </a:xfrm>
        </p:spPr>
        <p:txBody>
          <a:bodyPr anchor="t">
            <a:normAutofit/>
          </a:bodyPr>
          <a:lstStyle/>
          <a:p>
            <a:pPr algn="r"/>
            <a:r>
              <a:rPr lang="en-US" sz="4000"/>
              <a:t>Difficulties with control systems </a:t>
            </a:r>
            <a:br>
              <a:rPr lang="en-US" sz="4000"/>
            </a:br>
            <a:endParaRPr lang="en-US" sz="4000"/>
          </a:p>
        </p:txBody>
      </p:sp>
      <p:sp>
        <p:nvSpPr>
          <p:cNvPr id="3" name="Content Placeholder 2">
            <a:extLst>
              <a:ext uri="{FF2B5EF4-FFF2-40B4-BE49-F238E27FC236}">
                <a16:creationId xmlns:a16="http://schemas.microsoft.com/office/drawing/2014/main" id="{E8FC77F1-AAC7-253A-6561-062B3D75CC80}"/>
              </a:ext>
            </a:extLst>
          </p:cNvPr>
          <p:cNvSpPr>
            <a:spLocks noGrp="1"/>
          </p:cNvSpPr>
          <p:nvPr>
            <p:ph idx="1"/>
          </p:nvPr>
        </p:nvSpPr>
        <p:spPr>
          <a:xfrm>
            <a:off x="3938955" y="0"/>
            <a:ext cx="7427740" cy="6288258"/>
          </a:xfrm>
        </p:spPr>
        <p:txBody>
          <a:bodyPr anchor="t">
            <a:noAutofit/>
          </a:bodyPr>
          <a:lstStyle/>
          <a:p>
            <a:r>
              <a:rPr lang="en-US" sz="2400" dirty="0"/>
              <a:t>Control concepts are mainly borrowed from the engineering world and may not apply well in the world of management. Based on assumption that may not hold</a:t>
            </a:r>
          </a:p>
          <a:p>
            <a:r>
              <a:rPr lang="en-US" sz="2400" dirty="0"/>
              <a:t>1. Objectives can be devised and can be stated precisely:  Most organizations do not have clear objectives, but rather have broad goals. </a:t>
            </a:r>
          </a:p>
          <a:p>
            <a:r>
              <a:rPr lang="en-US" sz="2400" dirty="0"/>
              <a:t>2. Achievement can be measured, and a measure of variance measured:  Without measurable objectives, achievement cannot be measured. </a:t>
            </a:r>
          </a:p>
          <a:p>
            <a:r>
              <a:rPr lang="en-US" sz="2400" dirty="0"/>
              <a:t>3. Variance information can be fed back.:  Unstructured activities involve judgment and are often unique, so feedback for one activity is unlikely to be directly applicable to another. </a:t>
            </a:r>
          </a:p>
          <a:p>
            <a:r>
              <a:rPr lang="en-US" sz="2400" dirty="0"/>
              <a:t>4. The feedback is sufficient to maintain control.  The system will only work if the applied feedback is bigger than the environmental shift</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63282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324370-8B94-39F1-2528-3B7AD42EDA1A}"/>
              </a:ext>
            </a:extLst>
          </p:cNvPr>
          <p:cNvSpPr>
            <a:spLocks noGrp="1"/>
          </p:cNvSpPr>
          <p:nvPr>
            <p:ph type="title"/>
          </p:nvPr>
        </p:nvSpPr>
        <p:spPr>
          <a:xfrm>
            <a:off x="656823" y="962166"/>
            <a:ext cx="3103808" cy="4421876"/>
          </a:xfrm>
        </p:spPr>
        <p:txBody>
          <a:bodyPr anchor="t">
            <a:normAutofit/>
          </a:bodyPr>
          <a:lstStyle/>
          <a:p>
            <a:pPr algn="r"/>
            <a:br>
              <a:rPr lang="en-US" sz="3700"/>
            </a:br>
            <a:r>
              <a:rPr lang="en-US" sz="3700"/>
              <a:t>Essential features of an effective evaluation and control system </a:t>
            </a:r>
            <a:br>
              <a:rPr lang="en-US" sz="3700"/>
            </a:br>
            <a:endParaRPr lang="en-US" sz="3700"/>
          </a:p>
        </p:txBody>
      </p:sp>
      <p:sp>
        <p:nvSpPr>
          <p:cNvPr id="3" name="Content Placeholder 2">
            <a:extLst>
              <a:ext uri="{FF2B5EF4-FFF2-40B4-BE49-F238E27FC236}">
                <a16:creationId xmlns:a16="http://schemas.microsoft.com/office/drawing/2014/main" id="{9F28CB07-7AD0-CC2F-4C2F-3907AC7852A0}"/>
              </a:ext>
            </a:extLst>
          </p:cNvPr>
          <p:cNvSpPr>
            <a:spLocks noGrp="1"/>
          </p:cNvSpPr>
          <p:nvPr>
            <p:ph idx="1"/>
          </p:nvPr>
        </p:nvSpPr>
        <p:spPr>
          <a:xfrm>
            <a:off x="4088929" y="962167"/>
            <a:ext cx="6858113" cy="4743174"/>
          </a:xfrm>
        </p:spPr>
        <p:txBody>
          <a:bodyPr anchor="t">
            <a:normAutofit/>
          </a:bodyPr>
          <a:lstStyle/>
          <a:p>
            <a:r>
              <a:rPr lang="en-US" dirty="0"/>
              <a:t>1. Objective based: the business marketer must clarify purpose of evaluation. </a:t>
            </a:r>
          </a:p>
          <a:p>
            <a:r>
              <a:rPr lang="en-US" dirty="0"/>
              <a:t>2. Economical:  costs must be justifiable with utility</a:t>
            </a:r>
          </a:p>
          <a:p>
            <a:r>
              <a:rPr lang="en-US" dirty="0"/>
              <a:t>3. Objectivity: evaluation system must be reality oriented. </a:t>
            </a:r>
          </a:p>
          <a:p>
            <a:r>
              <a:rPr lang="en-US" dirty="0"/>
              <a:t>4. Pervasiveness: the system must be appreciated throughout the organization, by functional departments and people directly associated with it. </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22291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EA866F-95B4-1073-4902-0C30672334B6}"/>
              </a:ext>
            </a:extLst>
          </p:cNvPr>
          <p:cNvSpPr>
            <a:spLocks noGrp="1"/>
          </p:cNvSpPr>
          <p:nvPr>
            <p:ph type="title"/>
          </p:nvPr>
        </p:nvSpPr>
        <p:spPr>
          <a:xfrm>
            <a:off x="656823" y="962166"/>
            <a:ext cx="3103808" cy="4421876"/>
          </a:xfrm>
        </p:spPr>
        <p:txBody>
          <a:bodyPr anchor="t">
            <a:normAutofit/>
          </a:bodyPr>
          <a:lstStyle/>
          <a:p>
            <a:pPr algn="r"/>
            <a:r>
              <a:rPr lang="en-US" sz="4000"/>
              <a:t>Essential features of an effective evaluation and control system </a:t>
            </a:r>
          </a:p>
        </p:txBody>
      </p:sp>
      <p:sp>
        <p:nvSpPr>
          <p:cNvPr id="3" name="Content Placeholder 2">
            <a:extLst>
              <a:ext uri="{FF2B5EF4-FFF2-40B4-BE49-F238E27FC236}">
                <a16:creationId xmlns:a16="http://schemas.microsoft.com/office/drawing/2014/main" id="{95BAB3B1-BC0B-B08C-65B5-2AF7702B2FDE}"/>
              </a:ext>
            </a:extLst>
          </p:cNvPr>
          <p:cNvSpPr>
            <a:spLocks noGrp="1"/>
          </p:cNvSpPr>
          <p:nvPr>
            <p:ph idx="1"/>
          </p:nvPr>
        </p:nvSpPr>
        <p:spPr>
          <a:xfrm>
            <a:off x="4088929" y="962167"/>
            <a:ext cx="6858113" cy="4743174"/>
          </a:xfrm>
        </p:spPr>
        <p:txBody>
          <a:bodyPr anchor="t">
            <a:normAutofit fontScale="92500" lnSpcReduction="10000"/>
          </a:bodyPr>
          <a:lstStyle/>
          <a:p>
            <a:r>
              <a:rPr lang="en-US" dirty="0"/>
              <a:t>5. Simplicity: the evaluation system should be simple to the extent possible </a:t>
            </a:r>
          </a:p>
          <a:p>
            <a:r>
              <a:rPr lang="en-US" dirty="0"/>
              <a:t>6. Communication and involvement: the system must build confidence and foster positive and active involvement at both mental and active level of participants. </a:t>
            </a:r>
          </a:p>
          <a:p>
            <a:r>
              <a:rPr lang="en-US" dirty="0"/>
              <a:t>7. Congruence: measurements must be congruence with the events measured. </a:t>
            </a:r>
          </a:p>
          <a:p>
            <a:r>
              <a:rPr lang="en-US" dirty="0"/>
              <a:t>8.	Operational: controls must be focused on action. </a:t>
            </a:r>
          </a:p>
          <a:p>
            <a:r>
              <a:rPr lang="en-US" dirty="0"/>
              <a:t> findings of the control must reach the people responsible to take needed action in time. </a:t>
            </a:r>
          </a:p>
          <a:p>
            <a:endParaRPr lang="en-US" sz="2000" dirty="0"/>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1620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6CFF5F-1A33-0505-B540-5764D6BA624B}"/>
              </a:ext>
            </a:extLst>
          </p:cNvPr>
          <p:cNvSpPr>
            <a:spLocks noGrp="1"/>
          </p:cNvSpPr>
          <p:nvPr>
            <p:ph type="title"/>
          </p:nvPr>
        </p:nvSpPr>
        <p:spPr>
          <a:xfrm>
            <a:off x="656823" y="962166"/>
            <a:ext cx="3103808" cy="4421876"/>
          </a:xfrm>
        </p:spPr>
        <p:txBody>
          <a:bodyPr anchor="t">
            <a:normAutofit/>
          </a:bodyPr>
          <a:lstStyle/>
          <a:p>
            <a:pPr algn="r"/>
            <a:r>
              <a:rPr lang="en-US" sz="4000"/>
              <a:t>References </a:t>
            </a:r>
          </a:p>
        </p:txBody>
      </p:sp>
      <p:sp>
        <p:nvSpPr>
          <p:cNvPr id="3" name="Content Placeholder 2">
            <a:extLst>
              <a:ext uri="{FF2B5EF4-FFF2-40B4-BE49-F238E27FC236}">
                <a16:creationId xmlns:a16="http://schemas.microsoft.com/office/drawing/2014/main" id="{DFBC7690-0D7E-B568-6BA5-6C29F7AE1E8B}"/>
              </a:ext>
            </a:extLst>
          </p:cNvPr>
          <p:cNvSpPr>
            <a:spLocks noGrp="1"/>
          </p:cNvSpPr>
          <p:nvPr>
            <p:ph idx="1"/>
          </p:nvPr>
        </p:nvSpPr>
        <p:spPr>
          <a:xfrm>
            <a:off x="4088929" y="962167"/>
            <a:ext cx="6858113" cy="4743174"/>
          </a:xfrm>
        </p:spPr>
        <p:txBody>
          <a:bodyPr anchor="t">
            <a:normAutofit/>
          </a:bodyPr>
          <a:lstStyle/>
          <a:p>
            <a:r>
              <a:rPr lang="en-US" sz="1600"/>
              <a:t>Band, W A (1984).: ‘A marketing audit provides an opportunity for improvement’, Sales and Marketing Management in Canada, pp. 24–6.</a:t>
            </a:r>
          </a:p>
          <a:p>
            <a:r>
              <a:rPr lang="en-US" sz="1600"/>
              <a:t>Finlay, P. (2000). Strategic Management. Harlow: Financial Times Prentice Hall.</a:t>
            </a:r>
          </a:p>
          <a:p>
            <a:r>
              <a:rPr lang="en-US" sz="1600"/>
              <a:t>Kaplan, R.S. and Norton, D.P. (1992). “The balanced scorecard – measures that drive performance.” Harvard Business Review, Vol. 70, Iss. 1, Jan.–Feb., 71–80.</a:t>
            </a:r>
          </a:p>
          <a:p>
            <a:r>
              <a:rPr lang="en-US" sz="1600"/>
              <a:t>Porter, M.E. (1980): Competitive Strategy: Techniques for Analyzing Industries and Competitors</a:t>
            </a:r>
          </a:p>
          <a:p>
            <a:r>
              <a:rPr lang="en-US" sz="1600"/>
              <a:t>(New York, Free Press,).</a:t>
            </a:r>
          </a:p>
          <a:p>
            <a:r>
              <a:rPr lang="en-US" sz="1600"/>
              <a:t>Kotler, P (2003): Marketing Management, 11th edn (Pearson Education Inc., Upper Saddle</a:t>
            </a:r>
          </a:p>
          <a:p>
            <a:r>
              <a:rPr lang="en-US" sz="1600"/>
              <a:t>River, NJ.</a:t>
            </a:r>
          </a:p>
          <a:p>
            <a:r>
              <a:rPr lang="en-US" sz="1600"/>
              <a:t>Desmond, J (2004): ‘An evaluation of organizational control strategies for relationship marketing’, Journal of Marketing 20 (1)  pp. 209–37.</a:t>
            </a:r>
          </a:p>
          <a:p>
            <a:r>
              <a:rPr lang="en-US" sz="1600"/>
              <a:t>Cherunilam, F. (n.d.)  Marketing of Industrial Goods. Global Media, . p 207</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98853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705ABD-74A6-E4DE-8E17-E96C95034EC2}"/>
              </a:ext>
            </a:extLst>
          </p:cNvPr>
          <p:cNvSpPr>
            <a:spLocks noGrp="1"/>
          </p:cNvSpPr>
          <p:nvPr>
            <p:ph type="title"/>
          </p:nvPr>
        </p:nvSpPr>
        <p:spPr>
          <a:xfrm>
            <a:off x="838200" y="365125"/>
            <a:ext cx="10515600" cy="1325563"/>
          </a:xfrm>
        </p:spPr>
        <p:txBody>
          <a:bodyPr>
            <a:normAutofit/>
          </a:bodyPr>
          <a:lstStyle/>
          <a:p>
            <a:r>
              <a:rPr lang="en-US" sz="5400"/>
              <a:t>End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23DADD0-0506-7117-9A8A-7BC1BC504791}"/>
              </a:ext>
            </a:extLst>
          </p:cNvPr>
          <p:cNvGraphicFramePr>
            <a:graphicFrameLocks noGrp="1"/>
          </p:cNvGraphicFramePr>
          <p:nvPr>
            <p:ph idx="1"/>
            <p:extLst>
              <p:ext uri="{D42A27DB-BD31-4B8C-83A1-F6EECF244321}">
                <p14:modId xmlns:p14="http://schemas.microsoft.com/office/powerpoint/2010/main" val="4107198923"/>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7148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TotalTime>
  <Words>3091</Words>
  <Application>Microsoft Office PowerPoint</Application>
  <PresentationFormat>Widescreen</PresentationFormat>
  <Paragraphs>224</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BUSINESS TO BUSINESS MARKETING WEEK 11  MARKET PLANNING, IMPLEMENTATION AND CONTROL IN BUSINESS MARKETS</vt:lpstr>
      <vt:lpstr>Introduction </vt:lpstr>
      <vt:lpstr>Intended Learning Outcomes</vt:lpstr>
      <vt:lpstr>Market planning</vt:lpstr>
      <vt:lpstr>Market planning cont.</vt:lpstr>
      <vt:lpstr>Strategic Market planning process.</vt:lpstr>
      <vt:lpstr>Market planning cont.</vt:lpstr>
      <vt:lpstr>Market planning cont.</vt:lpstr>
      <vt:lpstr>Market planning cont.</vt:lpstr>
      <vt:lpstr>Market planning cont.</vt:lpstr>
      <vt:lpstr>Market planning cont.</vt:lpstr>
      <vt:lpstr>SBU strategic  planning process.</vt:lpstr>
      <vt:lpstr>Market planning process cont.</vt:lpstr>
      <vt:lpstr>Market planning cont.</vt:lpstr>
      <vt:lpstr>Market planning process </vt:lpstr>
      <vt:lpstr>The marketing audit process</vt:lpstr>
      <vt:lpstr>Challenges of conducting marketing audit</vt:lpstr>
      <vt:lpstr>3. Tactical planning:</vt:lpstr>
      <vt:lpstr>Determining the most appropriate tactics</vt:lpstr>
      <vt:lpstr>Implementing marketing plan </vt:lpstr>
      <vt:lpstr>Implementing marketing plan: structures </vt:lpstr>
      <vt:lpstr>Implementing marketing plan: structures cont.</vt:lpstr>
      <vt:lpstr>Implementing marketing plan: resources </vt:lpstr>
      <vt:lpstr>Implementing marketing plan: resources </vt:lpstr>
      <vt:lpstr>Resource audit </vt:lpstr>
      <vt:lpstr>Resource audit cont.</vt:lpstr>
      <vt:lpstr>Strategy implementation requirements</vt:lpstr>
      <vt:lpstr> Monitoring and evaluation-control process </vt:lpstr>
      <vt:lpstr>Monitoring and evaluation-control process cont.</vt:lpstr>
      <vt:lpstr>Types of control </vt:lpstr>
      <vt:lpstr>Types of control cont.</vt:lpstr>
      <vt:lpstr>Types of control cont.</vt:lpstr>
      <vt:lpstr>Types of control cont.</vt:lpstr>
      <vt:lpstr>Difficulties with control systems  </vt:lpstr>
      <vt:lpstr> Essential features of an effective evaluation and control system  </vt:lpstr>
      <vt:lpstr>Essential features of an effective evaluation and control system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to business marketing: Ethical issues in business mrket </dc:title>
  <dc:creator>Dr. John N. Kamau</dc:creator>
  <cp:lastModifiedBy>Dr. John N. Kamau</cp:lastModifiedBy>
  <cp:revision>10</cp:revision>
  <dcterms:created xsi:type="dcterms:W3CDTF">2023-05-31T10:19:56Z</dcterms:created>
  <dcterms:modified xsi:type="dcterms:W3CDTF">2023-06-05T08:20:41Z</dcterms:modified>
</cp:coreProperties>
</file>