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739D16-EB81-46B2-87DE-D7F60D83784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CDC3C4E8-EEF0-499F-803F-CA66883F89E7}">
      <dgm:prSet/>
      <dgm:spPr/>
      <dgm:t>
        <a:bodyPr/>
        <a:lstStyle/>
        <a:p>
          <a:r>
            <a:rPr lang="en-US"/>
            <a:t>a) Hyper norms – fundamental rights acceptable to all cultures and organizations. </a:t>
          </a:r>
        </a:p>
      </dgm:t>
    </dgm:pt>
    <dgm:pt modelId="{526BE1E0-D0E9-4C97-93B7-C2F26458AC59}" type="parTrans" cxnId="{AEF0CF33-5743-497E-97B2-02D7EEB28D5B}">
      <dgm:prSet/>
      <dgm:spPr/>
      <dgm:t>
        <a:bodyPr/>
        <a:lstStyle/>
        <a:p>
          <a:endParaRPr lang="en-US"/>
        </a:p>
      </dgm:t>
    </dgm:pt>
    <dgm:pt modelId="{FAD0B87E-164B-4232-920A-676C9E3D2E1B}" type="sibTrans" cxnId="{AEF0CF33-5743-497E-97B2-02D7EEB28D5B}">
      <dgm:prSet/>
      <dgm:spPr/>
      <dgm:t>
        <a:bodyPr/>
        <a:lstStyle/>
        <a:p>
          <a:endParaRPr lang="en-US"/>
        </a:p>
      </dgm:t>
    </dgm:pt>
    <dgm:pt modelId="{4DD7A71E-8047-40E6-BB8F-B70EDC272EF6}">
      <dgm:prSet/>
      <dgm:spPr/>
      <dgm:t>
        <a:bodyPr/>
        <a:lstStyle/>
        <a:p>
          <a:r>
            <a:rPr lang="en-US"/>
            <a:t>b) Consistent norms, which are more culturally specific. </a:t>
          </a:r>
        </a:p>
      </dgm:t>
    </dgm:pt>
    <dgm:pt modelId="{F3B7A26C-6E03-420C-91AA-43909792427D}" type="parTrans" cxnId="{480E68C8-438E-45EF-BB05-FE33D7297A7E}">
      <dgm:prSet/>
      <dgm:spPr/>
      <dgm:t>
        <a:bodyPr/>
        <a:lstStyle/>
        <a:p>
          <a:endParaRPr lang="en-US"/>
        </a:p>
      </dgm:t>
    </dgm:pt>
    <dgm:pt modelId="{F14C8A50-084E-432B-9B5C-AE4983F71CD3}" type="sibTrans" cxnId="{480E68C8-438E-45EF-BB05-FE33D7297A7E}">
      <dgm:prSet/>
      <dgm:spPr/>
      <dgm:t>
        <a:bodyPr/>
        <a:lstStyle/>
        <a:p>
          <a:endParaRPr lang="en-US"/>
        </a:p>
      </dgm:t>
    </dgm:pt>
    <dgm:pt modelId="{FBA873F6-532E-4D96-A603-FA5B1797FF2A}">
      <dgm:prSet/>
      <dgm:spPr/>
      <dgm:t>
        <a:bodyPr/>
        <a:lstStyle/>
        <a:p>
          <a:r>
            <a:rPr lang="en-US"/>
            <a:t>They must be consistent with hyper norms; most corporations’ ethical codes fall within this category.</a:t>
          </a:r>
        </a:p>
      </dgm:t>
    </dgm:pt>
    <dgm:pt modelId="{B6729374-E829-4297-A3B8-38915556A847}" type="parTrans" cxnId="{4D2AF4A3-F4EF-4044-A181-92EC811DD851}">
      <dgm:prSet/>
      <dgm:spPr/>
      <dgm:t>
        <a:bodyPr/>
        <a:lstStyle/>
        <a:p>
          <a:endParaRPr lang="en-US"/>
        </a:p>
      </dgm:t>
    </dgm:pt>
    <dgm:pt modelId="{A580C970-602A-429A-B81B-535EFDE62752}" type="sibTrans" cxnId="{4D2AF4A3-F4EF-4044-A181-92EC811DD851}">
      <dgm:prSet/>
      <dgm:spPr/>
      <dgm:t>
        <a:bodyPr/>
        <a:lstStyle/>
        <a:p>
          <a:endParaRPr lang="en-US"/>
        </a:p>
      </dgm:t>
    </dgm:pt>
    <dgm:pt modelId="{0027704F-D839-4F65-964B-817EB74ACA0F}">
      <dgm:prSet/>
      <dgm:spPr/>
      <dgm:t>
        <a:bodyPr/>
        <a:lstStyle/>
        <a:p>
          <a:r>
            <a:rPr lang="en-US"/>
            <a:t>c) Moral free space. norms that are inconsistent with some of the legitimate norms described in the second level yet are often expressions of strongly held cultural beliefs. </a:t>
          </a:r>
        </a:p>
      </dgm:t>
    </dgm:pt>
    <dgm:pt modelId="{C6C7FE67-7921-4EE3-8CF2-22A9AF740A73}" type="parTrans" cxnId="{4890581B-2ECC-4B76-97D1-88362395D49A}">
      <dgm:prSet/>
      <dgm:spPr/>
      <dgm:t>
        <a:bodyPr/>
        <a:lstStyle/>
        <a:p>
          <a:endParaRPr lang="en-US"/>
        </a:p>
      </dgm:t>
    </dgm:pt>
    <dgm:pt modelId="{00243FE0-B678-4834-9457-AA1242A591EB}" type="sibTrans" cxnId="{4890581B-2ECC-4B76-97D1-88362395D49A}">
      <dgm:prSet/>
      <dgm:spPr/>
      <dgm:t>
        <a:bodyPr/>
        <a:lstStyle/>
        <a:p>
          <a:endParaRPr lang="en-US"/>
        </a:p>
      </dgm:t>
    </dgm:pt>
    <dgm:pt modelId="{B40DC4E3-D146-40CA-8F7A-B1FEEE30D4CA}">
      <dgm:prSet/>
      <dgm:spPr/>
      <dgm:t>
        <a:bodyPr/>
        <a:lstStyle/>
        <a:p>
          <a:r>
            <a:rPr lang="en-US" dirty="0"/>
            <a:t>d) Illegitimate norms. These are the norms which are incompatible with hyper norms.</a:t>
          </a:r>
        </a:p>
      </dgm:t>
    </dgm:pt>
    <dgm:pt modelId="{3D3B26F9-98CB-442D-8FFA-49F05DD9DA73}" type="parTrans" cxnId="{1CAEE734-65BA-47AC-A2CF-0F4A062A9296}">
      <dgm:prSet/>
      <dgm:spPr/>
      <dgm:t>
        <a:bodyPr/>
        <a:lstStyle/>
        <a:p>
          <a:endParaRPr lang="en-US"/>
        </a:p>
      </dgm:t>
    </dgm:pt>
    <dgm:pt modelId="{C2D9EAB3-75BE-4501-B190-22199D0202B5}" type="sibTrans" cxnId="{1CAEE734-65BA-47AC-A2CF-0F4A062A9296}">
      <dgm:prSet/>
      <dgm:spPr/>
      <dgm:t>
        <a:bodyPr/>
        <a:lstStyle/>
        <a:p>
          <a:endParaRPr lang="en-US"/>
        </a:p>
      </dgm:t>
    </dgm:pt>
    <dgm:pt modelId="{D0B91049-A776-49F9-857F-4E96CCA6937A}" type="pres">
      <dgm:prSet presAssocID="{EA739D16-EB81-46B2-87DE-D7F60D837840}" presName="vert0" presStyleCnt="0">
        <dgm:presLayoutVars>
          <dgm:dir/>
          <dgm:animOne val="branch"/>
          <dgm:animLvl val="lvl"/>
        </dgm:presLayoutVars>
      </dgm:prSet>
      <dgm:spPr/>
    </dgm:pt>
    <dgm:pt modelId="{0B906023-0D4A-4999-AF90-4EAB747D88C5}" type="pres">
      <dgm:prSet presAssocID="{CDC3C4E8-EEF0-499F-803F-CA66883F89E7}" presName="thickLine" presStyleLbl="alignNode1" presStyleIdx="0" presStyleCnt="5"/>
      <dgm:spPr/>
    </dgm:pt>
    <dgm:pt modelId="{452CD008-92F0-429A-9406-9B629A19EF85}" type="pres">
      <dgm:prSet presAssocID="{CDC3C4E8-EEF0-499F-803F-CA66883F89E7}" presName="horz1" presStyleCnt="0"/>
      <dgm:spPr/>
    </dgm:pt>
    <dgm:pt modelId="{0E5F3757-2ADA-4FDE-8020-9DEBBC12BD5E}" type="pres">
      <dgm:prSet presAssocID="{CDC3C4E8-EEF0-499F-803F-CA66883F89E7}" presName="tx1" presStyleLbl="revTx" presStyleIdx="0" presStyleCnt="5"/>
      <dgm:spPr/>
    </dgm:pt>
    <dgm:pt modelId="{685C3805-EBD2-42FD-9E6C-FF35BF35DA79}" type="pres">
      <dgm:prSet presAssocID="{CDC3C4E8-EEF0-499F-803F-CA66883F89E7}" presName="vert1" presStyleCnt="0"/>
      <dgm:spPr/>
    </dgm:pt>
    <dgm:pt modelId="{1C7DB8EE-C4CA-483B-9F3C-B22373326162}" type="pres">
      <dgm:prSet presAssocID="{4DD7A71E-8047-40E6-BB8F-B70EDC272EF6}" presName="thickLine" presStyleLbl="alignNode1" presStyleIdx="1" presStyleCnt="5"/>
      <dgm:spPr/>
    </dgm:pt>
    <dgm:pt modelId="{F47B84E9-0BAD-44C4-9417-AACD0E0DE991}" type="pres">
      <dgm:prSet presAssocID="{4DD7A71E-8047-40E6-BB8F-B70EDC272EF6}" presName="horz1" presStyleCnt="0"/>
      <dgm:spPr/>
    </dgm:pt>
    <dgm:pt modelId="{45319296-BF87-4229-B53F-C1397BC872A2}" type="pres">
      <dgm:prSet presAssocID="{4DD7A71E-8047-40E6-BB8F-B70EDC272EF6}" presName="tx1" presStyleLbl="revTx" presStyleIdx="1" presStyleCnt="5"/>
      <dgm:spPr/>
    </dgm:pt>
    <dgm:pt modelId="{E577F2DF-047C-4007-8861-23EAF13AF728}" type="pres">
      <dgm:prSet presAssocID="{4DD7A71E-8047-40E6-BB8F-B70EDC272EF6}" presName="vert1" presStyleCnt="0"/>
      <dgm:spPr/>
    </dgm:pt>
    <dgm:pt modelId="{763D03F0-9640-4BCB-B664-396C390FE1C2}" type="pres">
      <dgm:prSet presAssocID="{FBA873F6-532E-4D96-A603-FA5B1797FF2A}" presName="thickLine" presStyleLbl="alignNode1" presStyleIdx="2" presStyleCnt="5"/>
      <dgm:spPr/>
    </dgm:pt>
    <dgm:pt modelId="{9872C6D2-D6DD-44E7-B2BE-D7AA32697040}" type="pres">
      <dgm:prSet presAssocID="{FBA873F6-532E-4D96-A603-FA5B1797FF2A}" presName="horz1" presStyleCnt="0"/>
      <dgm:spPr/>
    </dgm:pt>
    <dgm:pt modelId="{8EE06A29-BC61-48F7-953E-F803D439612E}" type="pres">
      <dgm:prSet presAssocID="{FBA873F6-532E-4D96-A603-FA5B1797FF2A}" presName="tx1" presStyleLbl="revTx" presStyleIdx="2" presStyleCnt="5"/>
      <dgm:spPr/>
    </dgm:pt>
    <dgm:pt modelId="{4CF110ED-C5B1-42DD-8574-FA74E3E4DC21}" type="pres">
      <dgm:prSet presAssocID="{FBA873F6-532E-4D96-A603-FA5B1797FF2A}" presName="vert1" presStyleCnt="0"/>
      <dgm:spPr/>
    </dgm:pt>
    <dgm:pt modelId="{C1C34BBF-3105-4A3B-AB97-80F2EC156BA4}" type="pres">
      <dgm:prSet presAssocID="{0027704F-D839-4F65-964B-817EB74ACA0F}" presName="thickLine" presStyleLbl="alignNode1" presStyleIdx="3" presStyleCnt="5"/>
      <dgm:spPr/>
    </dgm:pt>
    <dgm:pt modelId="{E5F97837-6CA1-4959-BD36-3CB40C72A3D4}" type="pres">
      <dgm:prSet presAssocID="{0027704F-D839-4F65-964B-817EB74ACA0F}" presName="horz1" presStyleCnt="0"/>
      <dgm:spPr/>
    </dgm:pt>
    <dgm:pt modelId="{52B05D8D-95B4-42FB-B471-ADE3C88941D9}" type="pres">
      <dgm:prSet presAssocID="{0027704F-D839-4F65-964B-817EB74ACA0F}" presName="tx1" presStyleLbl="revTx" presStyleIdx="3" presStyleCnt="5"/>
      <dgm:spPr/>
    </dgm:pt>
    <dgm:pt modelId="{A8B4611A-1B7D-4763-971B-52095B3D0C04}" type="pres">
      <dgm:prSet presAssocID="{0027704F-D839-4F65-964B-817EB74ACA0F}" presName="vert1" presStyleCnt="0"/>
      <dgm:spPr/>
    </dgm:pt>
    <dgm:pt modelId="{C41B741E-5C07-4438-AE8F-B7A47609A503}" type="pres">
      <dgm:prSet presAssocID="{B40DC4E3-D146-40CA-8F7A-B1FEEE30D4CA}" presName="thickLine" presStyleLbl="alignNode1" presStyleIdx="4" presStyleCnt="5"/>
      <dgm:spPr/>
    </dgm:pt>
    <dgm:pt modelId="{4DDB0D67-FFDA-4D02-85D4-90E915BD8D41}" type="pres">
      <dgm:prSet presAssocID="{B40DC4E3-D146-40CA-8F7A-B1FEEE30D4CA}" presName="horz1" presStyleCnt="0"/>
      <dgm:spPr/>
    </dgm:pt>
    <dgm:pt modelId="{01021220-73EB-4349-9D38-17435FC43A9F}" type="pres">
      <dgm:prSet presAssocID="{B40DC4E3-D146-40CA-8F7A-B1FEEE30D4CA}" presName="tx1" presStyleLbl="revTx" presStyleIdx="4" presStyleCnt="5"/>
      <dgm:spPr/>
    </dgm:pt>
    <dgm:pt modelId="{FB4E1DD9-E8E2-4FCF-9456-8BE04676DCD1}" type="pres">
      <dgm:prSet presAssocID="{B40DC4E3-D146-40CA-8F7A-B1FEEE30D4CA}" presName="vert1" presStyleCnt="0"/>
      <dgm:spPr/>
    </dgm:pt>
  </dgm:ptLst>
  <dgm:cxnLst>
    <dgm:cxn modelId="{D6923B14-3DCC-4E99-BE15-88988C24F822}" type="presOf" srcId="{0027704F-D839-4F65-964B-817EB74ACA0F}" destId="{52B05D8D-95B4-42FB-B471-ADE3C88941D9}" srcOrd="0" destOrd="0" presId="urn:microsoft.com/office/officeart/2008/layout/LinedList"/>
    <dgm:cxn modelId="{4890581B-2ECC-4B76-97D1-88362395D49A}" srcId="{EA739D16-EB81-46B2-87DE-D7F60D837840}" destId="{0027704F-D839-4F65-964B-817EB74ACA0F}" srcOrd="3" destOrd="0" parTransId="{C6C7FE67-7921-4EE3-8CF2-22A9AF740A73}" sibTransId="{00243FE0-B678-4834-9457-AA1242A591EB}"/>
    <dgm:cxn modelId="{AEF0CF33-5743-497E-97B2-02D7EEB28D5B}" srcId="{EA739D16-EB81-46B2-87DE-D7F60D837840}" destId="{CDC3C4E8-EEF0-499F-803F-CA66883F89E7}" srcOrd="0" destOrd="0" parTransId="{526BE1E0-D0E9-4C97-93B7-C2F26458AC59}" sibTransId="{FAD0B87E-164B-4232-920A-676C9E3D2E1B}"/>
    <dgm:cxn modelId="{1CAEE734-65BA-47AC-A2CF-0F4A062A9296}" srcId="{EA739D16-EB81-46B2-87DE-D7F60D837840}" destId="{B40DC4E3-D146-40CA-8F7A-B1FEEE30D4CA}" srcOrd="4" destOrd="0" parTransId="{3D3B26F9-98CB-442D-8FFA-49F05DD9DA73}" sibTransId="{C2D9EAB3-75BE-4501-B190-22199D0202B5}"/>
    <dgm:cxn modelId="{0C7D8440-AE4B-43C4-942F-220D1670BBA1}" type="presOf" srcId="{EA739D16-EB81-46B2-87DE-D7F60D837840}" destId="{D0B91049-A776-49F9-857F-4E96CCA6937A}" srcOrd="0" destOrd="0" presId="urn:microsoft.com/office/officeart/2008/layout/LinedList"/>
    <dgm:cxn modelId="{2EE82F4E-09CB-4C32-9F81-70C15EAAEF9C}" type="presOf" srcId="{CDC3C4E8-EEF0-499F-803F-CA66883F89E7}" destId="{0E5F3757-2ADA-4FDE-8020-9DEBBC12BD5E}" srcOrd="0" destOrd="0" presId="urn:microsoft.com/office/officeart/2008/layout/LinedList"/>
    <dgm:cxn modelId="{C9E14654-0152-41AD-92ED-A1B91064A1B5}" type="presOf" srcId="{FBA873F6-532E-4D96-A603-FA5B1797FF2A}" destId="{8EE06A29-BC61-48F7-953E-F803D439612E}" srcOrd="0" destOrd="0" presId="urn:microsoft.com/office/officeart/2008/layout/LinedList"/>
    <dgm:cxn modelId="{A5107A9A-B551-4690-B37A-A243B963611C}" type="presOf" srcId="{B40DC4E3-D146-40CA-8F7A-B1FEEE30D4CA}" destId="{01021220-73EB-4349-9D38-17435FC43A9F}" srcOrd="0" destOrd="0" presId="urn:microsoft.com/office/officeart/2008/layout/LinedList"/>
    <dgm:cxn modelId="{4D2AF4A3-F4EF-4044-A181-92EC811DD851}" srcId="{EA739D16-EB81-46B2-87DE-D7F60D837840}" destId="{FBA873F6-532E-4D96-A603-FA5B1797FF2A}" srcOrd="2" destOrd="0" parTransId="{B6729374-E829-4297-A3B8-38915556A847}" sibTransId="{A580C970-602A-429A-B81B-535EFDE62752}"/>
    <dgm:cxn modelId="{687563C5-020B-4791-8BA6-08086D614819}" type="presOf" srcId="{4DD7A71E-8047-40E6-BB8F-B70EDC272EF6}" destId="{45319296-BF87-4229-B53F-C1397BC872A2}" srcOrd="0" destOrd="0" presId="urn:microsoft.com/office/officeart/2008/layout/LinedList"/>
    <dgm:cxn modelId="{480E68C8-438E-45EF-BB05-FE33D7297A7E}" srcId="{EA739D16-EB81-46B2-87DE-D7F60D837840}" destId="{4DD7A71E-8047-40E6-BB8F-B70EDC272EF6}" srcOrd="1" destOrd="0" parTransId="{F3B7A26C-6E03-420C-91AA-43909792427D}" sibTransId="{F14C8A50-084E-432B-9B5C-AE4983F71CD3}"/>
    <dgm:cxn modelId="{271D1F9D-141C-4AE6-85EE-60CCC1A07C15}" type="presParOf" srcId="{D0B91049-A776-49F9-857F-4E96CCA6937A}" destId="{0B906023-0D4A-4999-AF90-4EAB747D88C5}" srcOrd="0" destOrd="0" presId="urn:microsoft.com/office/officeart/2008/layout/LinedList"/>
    <dgm:cxn modelId="{7D9E19EF-9040-498C-8F21-3559F5857472}" type="presParOf" srcId="{D0B91049-A776-49F9-857F-4E96CCA6937A}" destId="{452CD008-92F0-429A-9406-9B629A19EF85}" srcOrd="1" destOrd="0" presId="urn:microsoft.com/office/officeart/2008/layout/LinedList"/>
    <dgm:cxn modelId="{067DEDE4-2652-4DF7-AEF9-506B5A8C3E14}" type="presParOf" srcId="{452CD008-92F0-429A-9406-9B629A19EF85}" destId="{0E5F3757-2ADA-4FDE-8020-9DEBBC12BD5E}" srcOrd="0" destOrd="0" presId="urn:microsoft.com/office/officeart/2008/layout/LinedList"/>
    <dgm:cxn modelId="{D5AD4096-E266-4B29-95F4-4281D8F00861}" type="presParOf" srcId="{452CD008-92F0-429A-9406-9B629A19EF85}" destId="{685C3805-EBD2-42FD-9E6C-FF35BF35DA79}" srcOrd="1" destOrd="0" presId="urn:microsoft.com/office/officeart/2008/layout/LinedList"/>
    <dgm:cxn modelId="{65F87994-53F3-4731-B5C0-34512FCC140D}" type="presParOf" srcId="{D0B91049-A776-49F9-857F-4E96CCA6937A}" destId="{1C7DB8EE-C4CA-483B-9F3C-B22373326162}" srcOrd="2" destOrd="0" presId="urn:microsoft.com/office/officeart/2008/layout/LinedList"/>
    <dgm:cxn modelId="{DA7F8EA0-F042-41B7-8DD8-12718645F027}" type="presParOf" srcId="{D0B91049-A776-49F9-857F-4E96CCA6937A}" destId="{F47B84E9-0BAD-44C4-9417-AACD0E0DE991}" srcOrd="3" destOrd="0" presId="urn:microsoft.com/office/officeart/2008/layout/LinedList"/>
    <dgm:cxn modelId="{7192735B-8921-4051-85F7-5D0A93CDF822}" type="presParOf" srcId="{F47B84E9-0BAD-44C4-9417-AACD0E0DE991}" destId="{45319296-BF87-4229-B53F-C1397BC872A2}" srcOrd="0" destOrd="0" presId="urn:microsoft.com/office/officeart/2008/layout/LinedList"/>
    <dgm:cxn modelId="{DC6C748D-73A1-4828-8288-C81D3E4CA839}" type="presParOf" srcId="{F47B84E9-0BAD-44C4-9417-AACD0E0DE991}" destId="{E577F2DF-047C-4007-8861-23EAF13AF728}" srcOrd="1" destOrd="0" presId="urn:microsoft.com/office/officeart/2008/layout/LinedList"/>
    <dgm:cxn modelId="{4F103C16-ABFB-49AA-9879-4E1BA82A2A4A}" type="presParOf" srcId="{D0B91049-A776-49F9-857F-4E96CCA6937A}" destId="{763D03F0-9640-4BCB-B664-396C390FE1C2}" srcOrd="4" destOrd="0" presId="urn:microsoft.com/office/officeart/2008/layout/LinedList"/>
    <dgm:cxn modelId="{C25EE9E4-3137-4218-9CD6-18EAA3FC351C}" type="presParOf" srcId="{D0B91049-A776-49F9-857F-4E96CCA6937A}" destId="{9872C6D2-D6DD-44E7-B2BE-D7AA32697040}" srcOrd="5" destOrd="0" presId="urn:microsoft.com/office/officeart/2008/layout/LinedList"/>
    <dgm:cxn modelId="{F8EC00D1-07FB-4331-BFEC-462A8EBB6E7B}" type="presParOf" srcId="{9872C6D2-D6DD-44E7-B2BE-D7AA32697040}" destId="{8EE06A29-BC61-48F7-953E-F803D439612E}" srcOrd="0" destOrd="0" presId="urn:microsoft.com/office/officeart/2008/layout/LinedList"/>
    <dgm:cxn modelId="{BED2C479-FF28-4D3B-86D7-71E056DE3785}" type="presParOf" srcId="{9872C6D2-D6DD-44E7-B2BE-D7AA32697040}" destId="{4CF110ED-C5B1-42DD-8574-FA74E3E4DC21}" srcOrd="1" destOrd="0" presId="urn:microsoft.com/office/officeart/2008/layout/LinedList"/>
    <dgm:cxn modelId="{DD0258C2-108F-4263-8654-BDC90CC18015}" type="presParOf" srcId="{D0B91049-A776-49F9-857F-4E96CCA6937A}" destId="{C1C34BBF-3105-4A3B-AB97-80F2EC156BA4}" srcOrd="6" destOrd="0" presId="urn:microsoft.com/office/officeart/2008/layout/LinedList"/>
    <dgm:cxn modelId="{1EE05DF7-76E2-41B5-A07F-67A2B68189E4}" type="presParOf" srcId="{D0B91049-A776-49F9-857F-4E96CCA6937A}" destId="{E5F97837-6CA1-4959-BD36-3CB40C72A3D4}" srcOrd="7" destOrd="0" presId="urn:microsoft.com/office/officeart/2008/layout/LinedList"/>
    <dgm:cxn modelId="{022FF770-5054-48EF-99B7-EBACED97EEBF}" type="presParOf" srcId="{E5F97837-6CA1-4959-BD36-3CB40C72A3D4}" destId="{52B05D8D-95B4-42FB-B471-ADE3C88941D9}" srcOrd="0" destOrd="0" presId="urn:microsoft.com/office/officeart/2008/layout/LinedList"/>
    <dgm:cxn modelId="{CE78AEBD-BE86-46C7-B8A4-BD770C96A969}" type="presParOf" srcId="{E5F97837-6CA1-4959-BD36-3CB40C72A3D4}" destId="{A8B4611A-1B7D-4763-971B-52095B3D0C04}" srcOrd="1" destOrd="0" presId="urn:microsoft.com/office/officeart/2008/layout/LinedList"/>
    <dgm:cxn modelId="{C04381A0-E3F2-45EA-BE22-86EB62AAE86E}" type="presParOf" srcId="{D0B91049-A776-49F9-857F-4E96CCA6937A}" destId="{C41B741E-5C07-4438-AE8F-B7A47609A503}" srcOrd="8" destOrd="0" presId="urn:microsoft.com/office/officeart/2008/layout/LinedList"/>
    <dgm:cxn modelId="{E8E3CB67-C781-45AD-B2D8-3D19E318EF0F}" type="presParOf" srcId="{D0B91049-A776-49F9-857F-4E96CCA6937A}" destId="{4DDB0D67-FFDA-4D02-85D4-90E915BD8D41}" srcOrd="9" destOrd="0" presId="urn:microsoft.com/office/officeart/2008/layout/LinedList"/>
    <dgm:cxn modelId="{9B31A878-A1E2-4815-8E1F-42214D0BF87E}" type="presParOf" srcId="{4DDB0D67-FFDA-4D02-85D4-90E915BD8D41}" destId="{01021220-73EB-4349-9D38-17435FC43A9F}" srcOrd="0" destOrd="0" presId="urn:microsoft.com/office/officeart/2008/layout/LinedList"/>
    <dgm:cxn modelId="{C60132D5-4E6D-40A3-8EA0-EEF5CF2FE841}" type="presParOf" srcId="{4DDB0D67-FFDA-4D02-85D4-90E915BD8D41}" destId="{FB4E1DD9-E8E2-4FCF-9456-8BE04676DCD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C7ED9F-B47E-4346-96E9-874C93BA5844}"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US"/>
        </a:p>
      </dgm:t>
    </dgm:pt>
    <dgm:pt modelId="{781E306A-1818-40B8-BBC6-4D0AEDC2BF04}">
      <dgm:prSet custT="1"/>
      <dgm:spPr/>
      <dgm:t>
        <a:bodyPr/>
        <a:lstStyle/>
        <a:p>
          <a:r>
            <a:rPr lang="en-US" sz="2000" dirty="0"/>
            <a:t>Ecclesiastes 7:8 The end of a matter is better than its beginning, and patience is better than pride.</a:t>
          </a:r>
        </a:p>
      </dgm:t>
    </dgm:pt>
    <dgm:pt modelId="{1A2EFF68-BBFD-4918-8851-075430ABE259}" type="parTrans" cxnId="{055782D3-4E1A-4577-8B1A-BAA8FB22646B}">
      <dgm:prSet/>
      <dgm:spPr/>
      <dgm:t>
        <a:bodyPr/>
        <a:lstStyle/>
        <a:p>
          <a:endParaRPr lang="en-US"/>
        </a:p>
      </dgm:t>
    </dgm:pt>
    <dgm:pt modelId="{58065734-23B8-46FA-A95C-4B45020986B5}" type="sibTrans" cxnId="{055782D3-4E1A-4577-8B1A-BAA8FB22646B}">
      <dgm:prSet/>
      <dgm:spPr/>
      <dgm:t>
        <a:bodyPr/>
        <a:lstStyle/>
        <a:p>
          <a:endParaRPr lang="en-US"/>
        </a:p>
      </dgm:t>
    </dgm:pt>
    <dgm:pt modelId="{70413C05-09E2-452B-9967-4F8AAE77F996}">
      <dgm:prSet custT="1"/>
      <dgm:spPr/>
      <dgm:t>
        <a:bodyPr/>
        <a:lstStyle/>
        <a:p>
          <a:r>
            <a:rPr lang="en-US" sz="2000" dirty="0"/>
            <a:t>Most marketing graduates work in business-to-business markets after graduation hence the significance of knowledge gained</a:t>
          </a:r>
        </a:p>
      </dgm:t>
    </dgm:pt>
    <dgm:pt modelId="{B93D18E8-D6BD-4043-BF04-ABA4EBACDE4D}" type="parTrans" cxnId="{CC04A867-C354-4CB5-B829-6EBA0EA54DF5}">
      <dgm:prSet/>
      <dgm:spPr/>
      <dgm:t>
        <a:bodyPr/>
        <a:lstStyle/>
        <a:p>
          <a:endParaRPr lang="en-US"/>
        </a:p>
      </dgm:t>
    </dgm:pt>
    <dgm:pt modelId="{DE0C3E33-C3CB-4EB3-85CA-F7229A9BF938}" type="sibTrans" cxnId="{CC04A867-C354-4CB5-B829-6EBA0EA54DF5}">
      <dgm:prSet/>
      <dgm:spPr/>
      <dgm:t>
        <a:bodyPr/>
        <a:lstStyle/>
        <a:p>
          <a:endParaRPr lang="en-US"/>
        </a:p>
      </dgm:t>
    </dgm:pt>
    <dgm:pt modelId="{899D33A0-A730-430A-8223-0C47B93B220D}">
      <dgm:prSet custT="1"/>
      <dgm:spPr/>
      <dgm:t>
        <a:bodyPr/>
        <a:lstStyle/>
        <a:p>
          <a:r>
            <a:rPr lang="en-US" sz="2000" dirty="0"/>
            <a:t>The differences between B2B and B2C lay foundation for strategy and approach in business markets</a:t>
          </a:r>
        </a:p>
      </dgm:t>
    </dgm:pt>
    <dgm:pt modelId="{78BDE89A-DB27-4ED8-9741-68619F2DE88A}" type="parTrans" cxnId="{AAE059AF-12C6-4CAC-9001-0563A1E7EBBD}">
      <dgm:prSet/>
      <dgm:spPr/>
      <dgm:t>
        <a:bodyPr/>
        <a:lstStyle/>
        <a:p>
          <a:endParaRPr lang="en-US"/>
        </a:p>
      </dgm:t>
    </dgm:pt>
    <dgm:pt modelId="{22F66754-0006-41EA-89B9-B59A9D26A6B7}" type="sibTrans" cxnId="{AAE059AF-12C6-4CAC-9001-0563A1E7EBBD}">
      <dgm:prSet/>
      <dgm:spPr/>
      <dgm:t>
        <a:bodyPr/>
        <a:lstStyle/>
        <a:p>
          <a:endParaRPr lang="en-US"/>
        </a:p>
      </dgm:t>
    </dgm:pt>
    <dgm:pt modelId="{04C4947B-78F8-450A-9242-8FD7E60574FC}">
      <dgm:prSet custT="1"/>
      <dgm:spPr/>
      <dgm:t>
        <a:bodyPr/>
        <a:lstStyle/>
        <a:p>
          <a:r>
            <a:rPr lang="en-US" sz="2000" dirty="0"/>
            <a:t>The thoughts and suggestions made in this course are good enough to enable a beginner start a career in B2B marketing confidently</a:t>
          </a:r>
        </a:p>
      </dgm:t>
    </dgm:pt>
    <dgm:pt modelId="{CED444F5-A1FE-46D4-9158-13BEF671CE73}" type="parTrans" cxnId="{C54FBB79-BB65-43D6-BE18-E0F8648B3041}">
      <dgm:prSet/>
      <dgm:spPr/>
      <dgm:t>
        <a:bodyPr/>
        <a:lstStyle/>
        <a:p>
          <a:endParaRPr lang="en-US"/>
        </a:p>
      </dgm:t>
    </dgm:pt>
    <dgm:pt modelId="{261F4FAD-1664-408A-9C21-006B936EBF74}" type="sibTrans" cxnId="{C54FBB79-BB65-43D6-BE18-E0F8648B3041}">
      <dgm:prSet/>
      <dgm:spPr/>
      <dgm:t>
        <a:bodyPr/>
        <a:lstStyle/>
        <a:p>
          <a:endParaRPr lang="en-US"/>
        </a:p>
      </dgm:t>
    </dgm:pt>
    <dgm:pt modelId="{54F954B3-6C6A-415F-AA9C-4CBA1A781601}">
      <dgm:prSet custT="1"/>
      <dgm:spPr/>
      <dgm:t>
        <a:bodyPr/>
        <a:lstStyle/>
        <a:p>
          <a:r>
            <a:rPr lang="en-US" sz="2000" dirty="0"/>
            <a:t>Incorporating appropriate technologies will aid business marketers greatly</a:t>
          </a:r>
        </a:p>
      </dgm:t>
    </dgm:pt>
    <dgm:pt modelId="{A9D01845-49B4-4615-9378-CB8E552851A9}" type="parTrans" cxnId="{C3E22D49-15DF-419B-877E-9A38B5D829B7}">
      <dgm:prSet/>
      <dgm:spPr/>
      <dgm:t>
        <a:bodyPr/>
        <a:lstStyle/>
        <a:p>
          <a:endParaRPr lang="en-US"/>
        </a:p>
      </dgm:t>
    </dgm:pt>
    <dgm:pt modelId="{6F295DDB-F300-4653-8857-605B717974E2}" type="sibTrans" cxnId="{C3E22D49-15DF-419B-877E-9A38B5D829B7}">
      <dgm:prSet/>
      <dgm:spPr/>
      <dgm:t>
        <a:bodyPr/>
        <a:lstStyle/>
        <a:p>
          <a:endParaRPr lang="en-US"/>
        </a:p>
      </dgm:t>
    </dgm:pt>
    <dgm:pt modelId="{941DC03A-AF91-4FAB-9D7C-828E3CBC73F0}">
      <dgm:prSet custT="1"/>
      <dgm:spPr/>
      <dgm:t>
        <a:bodyPr/>
        <a:lstStyle/>
        <a:p>
          <a:r>
            <a:rPr lang="en-US" sz="2000" dirty="0"/>
            <a:t>Above all a marketer in B2B markets must maintain high ethical standards .</a:t>
          </a:r>
        </a:p>
      </dgm:t>
    </dgm:pt>
    <dgm:pt modelId="{F7E87675-9ADD-446C-91F9-854351085F65}" type="parTrans" cxnId="{7CB529E8-C6D4-4907-B0C5-92C81B5190D9}">
      <dgm:prSet/>
      <dgm:spPr/>
      <dgm:t>
        <a:bodyPr/>
        <a:lstStyle/>
        <a:p>
          <a:endParaRPr lang="en-US"/>
        </a:p>
      </dgm:t>
    </dgm:pt>
    <dgm:pt modelId="{18FCCF5D-A692-4365-9495-C8756A937964}" type="sibTrans" cxnId="{7CB529E8-C6D4-4907-B0C5-92C81B5190D9}">
      <dgm:prSet/>
      <dgm:spPr/>
      <dgm:t>
        <a:bodyPr/>
        <a:lstStyle/>
        <a:p>
          <a:endParaRPr lang="en-US"/>
        </a:p>
      </dgm:t>
    </dgm:pt>
    <dgm:pt modelId="{A333E85E-A011-4BF3-8026-0624F22F300F}" type="pres">
      <dgm:prSet presAssocID="{FEC7ED9F-B47E-4346-96E9-874C93BA5844}" presName="vert0" presStyleCnt="0">
        <dgm:presLayoutVars>
          <dgm:dir/>
          <dgm:animOne val="branch"/>
          <dgm:animLvl val="lvl"/>
        </dgm:presLayoutVars>
      </dgm:prSet>
      <dgm:spPr/>
    </dgm:pt>
    <dgm:pt modelId="{9C8B3F78-7476-4216-ABD6-861FA964D0DD}" type="pres">
      <dgm:prSet presAssocID="{781E306A-1818-40B8-BBC6-4D0AEDC2BF04}" presName="thickLine" presStyleLbl="alignNode1" presStyleIdx="0" presStyleCnt="6"/>
      <dgm:spPr/>
    </dgm:pt>
    <dgm:pt modelId="{10307A8E-3640-48DF-AAAC-BA4448DB749D}" type="pres">
      <dgm:prSet presAssocID="{781E306A-1818-40B8-BBC6-4D0AEDC2BF04}" presName="horz1" presStyleCnt="0"/>
      <dgm:spPr/>
    </dgm:pt>
    <dgm:pt modelId="{55A98998-961D-4445-8AB4-2A4C781913FE}" type="pres">
      <dgm:prSet presAssocID="{781E306A-1818-40B8-BBC6-4D0AEDC2BF04}" presName="tx1" presStyleLbl="revTx" presStyleIdx="0" presStyleCnt="6"/>
      <dgm:spPr/>
    </dgm:pt>
    <dgm:pt modelId="{AC7687C9-946E-4CB1-8FA5-C7B638529568}" type="pres">
      <dgm:prSet presAssocID="{781E306A-1818-40B8-BBC6-4D0AEDC2BF04}" presName="vert1" presStyleCnt="0"/>
      <dgm:spPr/>
    </dgm:pt>
    <dgm:pt modelId="{A2BD00E5-C54C-4DE0-BF44-4F839C97A163}" type="pres">
      <dgm:prSet presAssocID="{70413C05-09E2-452B-9967-4F8AAE77F996}" presName="thickLine" presStyleLbl="alignNode1" presStyleIdx="1" presStyleCnt="6"/>
      <dgm:spPr/>
    </dgm:pt>
    <dgm:pt modelId="{D9A2C154-6E22-4EFC-9C08-B3CDBA075882}" type="pres">
      <dgm:prSet presAssocID="{70413C05-09E2-452B-9967-4F8AAE77F996}" presName="horz1" presStyleCnt="0"/>
      <dgm:spPr/>
    </dgm:pt>
    <dgm:pt modelId="{E21893D8-D178-4DFC-8E9E-D06EC2C2F834}" type="pres">
      <dgm:prSet presAssocID="{70413C05-09E2-452B-9967-4F8AAE77F996}" presName="tx1" presStyleLbl="revTx" presStyleIdx="1" presStyleCnt="6"/>
      <dgm:spPr/>
    </dgm:pt>
    <dgm:pt modelId="{6A5419A8-790A-43D5-9FD0-1573977380BD}" type="pres">
      <dgm:prSet presAssocID="{70413C05-09E2-452B-9967-4F8AAE77F996}" presName="vert1" presStyleCnt="0"/>
      <dgm:spPr/>
    </dgm:pt>
    <dgm:pt modelId="{DB6C7CB8-4C6D-4CF0-B1DD-A22E3D6A0E2B}" type="pres">
      <dgm:prSet presAssocID="{899D33A0-A730-430A-8223-0C47B93B220D}" presName="thickLine" presStyleLbl="alignNode1" presStyleIdx="2" presStyleCnt="6"/>
      <dgm:spPr/>
    </dgm:pt>
    <dgm:pt modelId="{6C47236A-A86A-4205-BE3D-C8044CF631AF}" type="pres">
      <dgm:prSet presAssocID="{899D33A0-A730-430A-8223-0C47B93B220D}" presName="horz1" presStyleCnt="0"/>
      <dgm:spPr/>
    </dgm:pt>
    <dgm:pt modelId="{BCA766C6-FF34-4269-ABC5-04EA514ABC4F}" type="pres">
      <dgm:prSet presAssocID="{899D33A0-A730-430A-8223-0C47B93B220D}" presName="tx1" presStyleLbl="revTx" presStyleIdx="2" presStyleCnt="6"/>
      <dgm:spPr/>
    </dgm:pt>
    <dgm:pt modelId="{E131C249-8AA5-49CE-87D5-E984173F79F2}" type="pres">
      <dgm:prSet presAssocID="{899D33A0-A730-430A-8223-0C47B93B220D}" presName="vert1" presStyleCnt="0"/>
      <dgm:spPr/>
    </dgm:pt>
    <dgm:pt modelId="{9149DBBE-2294-40C4-AF3C-3E8C51EEB6D1}" type="pres">
      <dgm:prSet presAssocID="{04C4947B-78F8-450A-9242-8FD7E60574FC}" presName="thickLine" presStyleLbl="alignNode1" presStyleIdx="3" presStyleCnt="6"/>
      <dgm:spPr/>
    </dgm:pt>
    <dgm:pt modelId="{E8A22F0C-13B8-4001-A595-112EB9ECEE51}" type="pres">
      <dgm:prSet presAssocID="{04C4947B-78F8-450A-9242-8FD7E60574FC}" presName="horz1" presStyleCnt="0"/>
      <dgm:spPr/>
    </dgm:pt>
    <dgm:pt modelId="{B6A4A06D-371F-45FD-B09B-BC14268FF3C3}" type="pres">
      <dgm:prSet presAssocID="{04C4947B-78F8-450A-9242-8FD7E60574FC}" presName="tx1" presStyleLbl="revTx" presStyleIdx="3" presStyleCnt="6"/>
      <dgm:spPr/>
    </dgm:pt>
    <dgm:pt modelId="{5FB77C7E-0475-4D90-9B7B-168A56580183}" type="pres">
      <dgm:prSet presAssocID="{04C4947B-78F8-450A-9242-8FD7E60574FC}" presName="vert1" presStyleCnt="0"/>
      <dgm:spPr/>
    </dgm:pt>
    <dgm:pt modelId="{BB3373FC-1AC7-4555-9F80-C75FD0A95DC2}" type="pres">
      <dgm:prSet presAssocID="{54F954B3-6C6A-415F-AA9C-4CBA1A781601}" presName="thickLine" presStyleLbl="alignNode1" presStyleIdx="4" presStyleCnt="6"/>
      <dgm:spPr/>
    </dgm:pt>
    <dgm:pt modelId="{D856F7EC-3B73-4AEF-A34D-7DED8930D15A}" type="pres">
      <dgm:prSet presAssocID="{54F954B3-6C6A-415F-AA9C-4CBA1A781601}" presName="horz1" presStyleCnt="0"/>
      <dgm:spPr/>
    </dgm:pt>
    <dgm:pt modelId="{EABE3FF9-F94E-4220-B4A2-3CB78817B2B5}" type="pres">
      <dgm:prSet presAssocID="{54F954B3-6C6A-415F-AA9C-4CBA1A781601}" presName="tx1" presStyleLbl="revTx" presStyleIdx="4" presStyleCnt="6"/>
      <dgm:spPr/>
    </dgm:pt>
    <dgm:pt modelId="{54DE9C53-F182-4F32-AE0A-5094C8D573B4}" type="pres">
      <dgm:prSet presAssocID="{54F954B3-6C6A-415F-AA9C-4CBA1A781601}" presName="vert1" presStyleCnt="0"/>
      <dgm:spPr/>
    </dgm:pt>
    <dgm:pt modelId="{CA27EC08-4E64-4B7F-BD64-EE7438BEDC11}" type="pres">
      <dgm:prSet presAssocID="{941DC03A-AF91-4FAB-9D7C-828E3CBC73F0}" presName="thickLine" presStyleLbl="alignNode1" presStyleIdx="5" presStyleCnt="6"/>
      <dgm:spPr/>
    </dgm:pt>
    <dgm:pt modelId="{2FC360B4-2732-4C98-A3A8-ACEA41102A1B}" type="pres">
      <dgm:prSet presAssocID="{941DC03A-AF91-4FAB-9D7C-828E3CBC73F0}" presName="horz1" presStyleCnt="0"/>
      <dgm:spPr/>
    </dgm:pt>
    <dgm:pt modelId="{2D667934-7C4A-4DCB-BC1F-7BA97D62E316}" type="pres">
      <dgm:prSet presAssocID="{941DC03A-AF91-4FAB-9D7C-828E3CBC73F0}" presName="tx1" presStyleLbl="revTx" presStyleIdx="5" presStyleCnt="6"/>
      <dgm:spPr/>
    </dgm:pt>
    <dgm:pt modelId="{90C8CFA9-2C52-4A45-BE2F-99F39103CDA3}" type="pres">
      <dgm:prSet presAssocID="{941DC03A-AF91-4FAB-9D7C-828E3CBC73F0}" presName="vert1" presStyleCnt="0"/>
      <dgm:spPr/>
    </dgm:pt>
  </dgm:ptLst>
  <dgm:cxnLst>
    <dgm:cxn modelId="{AD978F16-AACF-403F-9133-826BB54A05EC}" type="presOf" srcId="{54F954B3-6C6A-415F-AA9C-4CBA1A781601}" destId="{EABE3FF9-F94E-4220-B4A2-3CB78817B2B5}" srcOrd="0" destOrd="0" presId="urn:microsoft.com/office/officeart/2008/layout/LinedList"/>
    <dgm:cxn modelId="{F5AEDF63-9460-489B-831A-FA593F3B8908}" type="presOf" srcId="{04C4947B-78F8-450A-9242-8FD7E60574FC}" destId="{B6A4A06D-371F-45FD-B09B-BC14268FF3C3}" srcOrd="0" destOrd="0" presId="urn:microsoft.com/office/officeart/2008/layout/LinedList"/>
    <dgm:cxn modelId="{CC04A867-C354-4CB5-B829-6EBA0EA54DF5}" srcId="{FEC7ED9F-B47E-4346-96E9-874C93BA5844}" destId="{70413C05-09E2-452B-9967-4F8AAE77F996}" srcOrd="1" destOrd="0" parTransId="{B93D18E8-D6BD-4043-BF04-ABA4EBACDE4D}" sibTransId="{DE0C3E33-C3CB-4EB3-85CA-F7229A9BF938}"/>
    <dgm:cxn modelId="{C3E22D49-15DF-419B-877E-9A38B5D829B7}" srcId="{FEC7ED9F-B47E-4346-96E9-874C93BA5844}" destId="{54F954B3-6C6A-415F-AA9C-4CBA1A781601}" srcOrd="4" destOrd="0" parTransId="{A9D01845-49B4-4615-9378-CB8E552851A9}" sibTransId="{6F295DDB-F300-4653-8857-605B717974E2}"/>
    <dgm:cxn modelId="{1C38C051-C6CB-4690-9A41-C74717CFB868}" type="presOf" srcId="{941DC03A-AF91-4FAB-9D7C-828E3CBC73F0}" destId="{2D667934-7C4A-4DCB-BC1F-7BA97D62E316}" srcOrd="0" destOrd="0" presId="urn:microsoft.com/office/officeart/2008/layout/LinedList"/>
    <dgm:cxn modelId="{FC7D6474-CFE2-4A80-8157-ABF3206C2940}" type="presOf" srcId="{899D33A0-A730-430A-8223-0C47B93B220D}" destId="{BCA766C6-FF34-4269-ABC5-04EA514ABC4F}" srcOrd="0" destOrd="0" presId="urn:microsoft.com/office/officeart/2008/layout/LinedList"/>
    <dgm:cxn modelId="{C54FBB79-BB65-43D6-BE18-E0F8648B3041}" srcId="{FEC7ED9F-B47E-4346-96E9-874C93BA5844}" destId="{04C4947B-78F8-450A-9242-8FD7E60574FC}" srcOrd="3" destOrd="0" parTransId="{CED444F5-A1FE-46D4-9158-13BEF671CE73}" sibTransId="{261F4FAD-1664-408A-9C21-006B936EBF74}"/>
    <dgm:cxn modelId="{14A54C5A-351F-44EB-A8A0-FF628FA3C3E4}" type="presOf" srcId="{FEC7ED9F-B47E-4346-96E9-874C93BA5844}" destId="{A333E85E-A011-4BF3-8026-0624F22F300F}" srcOrd="0" destOrd="0" presId="urn:microsoft.com/office/officeart/2008/layout/LinedList"/>
    <dgm:cxn modelId="{AAE059AF-12C6-4CAC-9001-0563A1E7EBBD}" srcId="{FEC7ED9F-B47E-4346-96E9-874C93BA5844}" destId="{899D33A0-A730-430A-8223-0C47B93B220D}" srcOrd="2" destOrd="0" parTransId="{78BDE89A-DB27-4ED8-9741-68619F2DE88A}" sibTransId="{22F66754-0006-41EA-89B9-B59A9D26A6B7}"/>
    <dgm:cxn modelId="{3FB2C5C8-E1F0-463A-B2B9-522C88B5F453}" type="presOf" srcId="{781E306A-1818-40B8-BBC6-4D0AEDC2BF04}" destId="{55A98998-961D-4445-8AB4-2A4C781913FE}" srcOrd="0" destOrd="0" presId="urn:microsoft.com/office/officeart/2008/layout/LinedList"/>
    <dgm:cxn modelId="{055782D3-4E1A-4577-8B1A-BAA8FB22646B}" srcId="{FEC7ED9F-B47E-4346-96E9-874C93BA5844}" destId="{781E306A-1818-40B8-BBC6-4D0AEDC2BF04}" srcOrd="0" destOrd="0" parTransId="{1A2EFF68-BBFD-4918-8851-075430ABE259}" sibTransId="{58065734-23B8-46FA-A95C-4B45020986B5}"/>
    <dgm:cxn modelId="{8C3B9FDA-B239-4FD6-B82D-2275A0BCDE81}" type="presOf" srcId="{70413C05-09E2-452B-9967-4F8AAE77F996}" destId="{E21893D8-D178-4DFC-8E9E-D06EC2C2F834}" srcOrd="0" destOrd="0" presId="urn:microsoft.com/office/officeart/2008/layout/LinedList"/>
    <dgm:cxn modelId="{7CB529E8-C6D4-4907-B0C5-92C81B5190D9}" srcId="{FEC7ED9F-B47E-4346-96E9-874C93BA5844}" destId="{941DC03A-AF91-4FAB-9D7C-828E3CBC73F0}" srcOrd="5" destOrd="0" parTransId="{F7E87675-9ADD-446C-91F9-854351085F65}" sibTransId="{18FCCF5D-A692-4365-9495-C8756A937964}"/>
    <dgm:cxn modelId="{4ADE8DB7-01FD-4E16-B5DC-54AAE44D9E3F}" type="presParOf" srcId="{A333E85E-A011-4BF3-8026-0624F22F300F}" destId="{9C8B3F78-7476-4216-ABD6-861FA964D0DD}" srcOrd="0" destOrd="0" presId="urn:microsoft.com/office/officeart/2008/layout/LinedList"/>
    <dgm:cxn modelId="{30F0F9AA-B6F6-4AE4-8F47-AF15A6D32D2E}" type="presParOf" srcId="{A333E85E-A011-4BF3-8026-0624F22F300F}" destId="{10307A8E-3640-48DF-AAAC-BA4448DB749D}" srcOrd="1" destOrd="0" presId="urn:microsoft.com/office/officeart/2008/layout/LinedList"/>
    <dgm:cxn modelId="{BDA87FAE-29A8-4A8E-A029-9E91193410D9}" type="presParOf" srcId="{10307A8E-3640-48DF-AAAC-BA4448DB749D}" destId="{55A98998-961D-4445-8AB4-2A4C781913FE}" srcOrd="0" destOrd="0" presId="urn:microsoft.com/office/officeart/2008/layout/LinedList"/>
    <dgm:cxn modelId="{8DC7679A-0698-47CF-AEE5-66367B2AD510}" type="presParOf" srcId="{10307A8E-3640-48DF-AAAC-BA4448DB749D}" destId="{AC7687C9-946E-4CB1-8FA5-C7B638529568}" srcOrd="1" destOrd="0" presId="urn:microsoft.com/office/officeart/2008/layout/LinedList"/>
    <dgm:cxn modelId="{3346A760-DBA7-467A-AB63-57A3F0478F08}" type="presParOf" srcId="{A333E85E-A011-4BF3-8026-0624F22F300F}" destId="{A2BD00E5-C54C-4DE0-BF44-4F839C97A163}" srcOrd="2" destOrd="0" presId="urn:microsoft.com/office/officeart/2008/layout/LinedList"/>
    <dgm:cxn modelId="{E8C6BD01-DA52-4D51-818E-941902155A37}" type="presParOf" srcId="{A333E85E-A011-4BF3-8026-0624F22F300F}" destId="{D9A2C154-6E22-4EFC-9C08-B3CDBA075882}" srcOrd="3" destOrd="0" presId="urn:microsoft.com/office/officeart/2008/layout/LinedList"/>
    <dgm:cxn modelId="{72C6F1AF-F78A-4A9A-A7DD-D773364A0A42}" type="presParOf" srcId="{D9A2C154-6E22-4EFC-9C08-B3CDBA075882}" destId="{E21893D8-D178-4DFC-8E9E-D06EC2C2F834}" srcOrd="0" destOrd="0" presId="urn:microsoft.com/office/officeart/2008/layout/LinedList"/>
    <dgm:cxn modelId="{1F41E13E-1AFD-401A-8F5E-175A1A2BC863}" type="presParOf" srcId="{D9A2C154-6E22-4EFC-9C08-B3CDBA075882}" destId="{6A5419A8-790A-43D5-9FD0-1573977380BD}" srcOrd="1" destOrd="0" presId="urn:microsoft.com/office/officeart/2008/layout/LinedList"/>
    <dgm:cxn modelId="{A700E52B-5B3C-4844-A704-EFEC4DB9964E}" type="presParOf" srcId="{A333E85E-A011-4BF3-8026-0624F22F300F}" destId="{DB6C7CB8-4C6D-4CF0-B1DD-A22E3D6A0E2B}" srcOrd="4" destOrd="0" presId="urn:microsoft.com/office/officeart/2008/layout/LinedList"/>
    <dgm:cxn modelId="{0DFB31F1-BCAD-42D1-8A0A-FF964D0FBDFD}" type="presParOf" srcId="{A333E85E-A011-4BF3-8026-0624F22F300F}" destId="{6C47236A-A86A-4205-BE3D-C8044CF631AF}" srcOrd="5" destOrd="0" presId="urn:microsoft.com/office/officeart/2008/layout/LinedList"/>
    <dgm:cxn modelId="{973E813D-E6E5-4B9C-A931-56EBEC2A8698}" type="presParOf" srcId="{6C47236A-A86A-4205-BE3D-C8044CF631AF}" destId="{BCA766C6-FF34-4269-ABC5-04EA514ABC4F}" srcOrd="0" destOrd="0" presId="urn:microsoft.com/office/officeart/2008/layout/LinedList"/>
    <dgm:cxn modelId="{CBEE8E78-5B80-463B-9574-7A4D06A323A1}" type="presParOf" srcId="{6C47236A-A86A-4205-BE3D-C8044CF631AF}" destId="{E131C249-8AA5-49CE-87D5-E984173F79F2}" srcOrd="1" destOrd="0" presId="urn:microsoft.com/office/officeart/2008/layout/LinedList"/>
    <dgm:cxn modelId="{1E940BF9-2CE5-4AED-92FD-843127A63224}" type="presParOf" srcId="{A333E85E-A011-4BF3-8026-0624F22F300F}" destId="{9149DBBE-2294-40C4-AF3C-3E8C51EEB6D1}" srcOrd="6" destOrd="0" presId="urn:microsoft.com/office/officeart/2008/layout/LinedList"/>
    <dgm:cxn modelId="{35116576-AC0A-4205-9FAC-AB099FF05E86}" type="presParOf" srcId="{A333E85E-A011-4BF3-8026-0624F22F300F}" destId="{E8A22F0C-13B8-4001-A595-112EB9ECEE51}" srcOrd="7" destOrd="0" presId="urn:microsoft.com/office/officeart/2008/layout/LinedList"/>
    <dgm:cxn modelId="{5543F1B1-8122-4EFA-A3AD-D0132F0D5EE9}" type="presParOf" srcId="{E8A22F0C-13B8-4001-A595-112EB9ECEE51}" destId="{B6A4A06D-371F-45FD-B09B-BC14268FF3C3}" srcOrd="0" destOrd="0" presId="urn:microsoft.com/office/officeart/2008/layout/LinedList"/>
    <dgm:cxn modelId="{3847EB4B-866D-4C11-9D37-692F1430CBB2}" type="presParOf" srcId="{E8A22F0C-13B8-4001-A595-112EB9ECEE51}" destId="{5FB77C7E-0475-4D90-9B7B-168A56580183}" srcOrd="1" destOrd="0" presId="urn:microsoft.com/office/officeart/2008/layout/LinedList"/>
    <dgm:cxn modelId="{B849DAA5-A700-4C1D-85F9-DEAA8C71C84F}" type="presParOf" srcId="{A333E85E-A011-4BF3-8026-0624F22F300F}" destId="{BB3373FC-1AC7-4555-9F80-C75FD0A95DC2}" srcOrd="8" destOrd="0" presId="urn:microsoft.com/office/officeart/2008/layout/LinedList"/>
    <dgm:cxn modelId="{09D39685-EAB8-4671-98A4-560A825BBDF0}" type="presParOf" srcId="{A333E85E-A011-4BF3-8026-0624F22F300F}" destId="{D856F7EC-3B73-4AEF-A34D-7DED8930D15A}" srcOrd="9" destOrd="0" presId="urn:microsoft.com/office/officeart/2008/layout/LinedList"/>
    <dgm:cxn modelId="{33DF5663-2BA9-4E6C-A99D-1457026BC1A2}" type="presParOf" srcId="{D856F7EC-3B73-4AEF-A34D-7DED8930D15A}" destId="{EABE3FF9-F94E-4220-B4A2-3CB78817B2B5}" srcOrd="0" destOrd="0" presId="urn:microsoft.com/office/officeart/2008/layout/LinedList"/>
    <dgm:cxn modelId="{ED670886-4904-4D0D-AD46-7A14B59B8609}" type="presParOf" srcId="{D856F7EC-3B73-4AEF-A34D-7DED8930D15A}" destId="{54DE9C53-F182-4F32-AE0A-5094C8D573B4}" srcOrd="1" destOrd="0" presId="urn:microsoft.com/office/officeart/2008/layout/LinedList"/>
    <dgm:cxn modelId="{0C1ACCF0-5AE0-49F3-B31A-56286867DCD8}" type="presParOf" srcId="{A333E85E-A011-4BF3-8026-0624F22F300F}" destId="{CA27EC08-4E64-4B7F-BD64-EE7438BEDC11}" srcOrd="10" destOrd="0" presId="urn:microsoft.com/office/officeart/2008/layout/LinedList"/>
    <dgm:cxn modelId="{9F1A41C6-1B9D-436D-A120-933B1B4A80EE}" type="presParOf" srcId="{A333E85E-A011-4BF3-8026-0624F22F300F}" destId="{2FC360B4-2732-4C98-A3A8-ACEA41102A1B}" srcOrd="11" destOrd="0" presId="urn:microsoft.com/office/officeart/2008/layout/LinedList"/>
    <dgm:cxn modelId="{8D44B11D-9A32-47B9-8177-1509618CAC0A}" type="presParOf" srcId="{2FC360B4-2732-4C98-A3A8-ACEA41102A1B}" destId="{2D667934-7C4A-4DCB-BC1F-7BA97D62E316}" srcOrd="0" destOrd="0" presId="urn:microsoft.com/office/officeart/2008/layout/LinedList"/>
    <dgm:cxn modelId="{BDC5E11F-EFA8-460F-8929-15BBCEA63736}" type="presParOf" srcId="{2FC360B4-2732-4C98-A3A8-ACEA41102A1B}" destId="{90C8CFA9-2C52-4A45-BE2F-99F39103CDA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C03CF9-DD54-4ED7-9652-3B0EF7F631B2}" type="doc">
      <dgm:prSet loTypeId="urn:microsoft.com/office/officeart/2018/5/layout/IconCircle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DEC78696-3F9A-49AC-96A4-8DF366D9FB43}">
      <dgm:prSet/>
      <dgm:spPr/>
      <dgm:t>
        <a:bodyPr/>
        <a:lstStyle/>
        <a:p>
          <a:pPr>
            <a:defRPr cap="all"/>
          </a:pPr>
          <a:r>
            <a:rPr lang="en-US"/>
            <a:t>Thank you </a:t>
          </a:r>
        </a:p>
      </dgm:t>
    </dgm:pt>
    <dgm:pt modelId="{135B7D25-14C7-40AF-801A-F8EDFBE88B08}" type="parTrans" cxnId="{52525DBB-2CB7-4554-90A3-DE4D4C7F5CCF}">
      <dgm:prSet/>
      <dgm:spPr/>
      <dgm:t>
        <a:bodyPr/>
        <a:lstStyle/>
        <a:p>
          <a:endParaRPr lang="en-US"/>
        </a:p>
      </dgm:t>
    </dgm:pt>
    <dgm:pt modelId="{FFCC2713-4AEA-4CBE-8A6D-9DD92E3E6739}" type="sibTrans" cxnId="{52525DBB-2CB7-4554-90A3-DE4D4C7F5CCF}">
      <dgm:prSet/>
      <dgm:spPr/>
      <dgm:t>
        <a:bodyPr/>
        <a:lstStyle/>
        <a:p>
          <a:endParaRPr lang="en-US"/>
        </a:p>
      </dgm:t>
    </dgm:pt>
    <dgm:pt modelId="{81011A54-1D85-4F64-84AC-93A8150BE53E}">
      <dgm:prSet/>
      <dgm:spPr/>
      <dgm:t>
        <a:bodyPr/>
        <a:lstStyle/>
        <a:p>
          <a:pPr>
            <a:defRPr cap="all"/>
          </a:pPr>
          <a:r>
            <a:rPr lang="en-US"/>
            <a:t>End of the course</a:t>
          </a:r>
        </a:p>
      </dgm:t>
    </dgm:pt>
    <dgm:pt modelId="{06F7B462-696F-409F-9FD2-870709248C19}" type="parTrans" cxnId="{EDFE8E95-69DE-4A86-83FE-B6E4068AEA2A}">
      <dgm:prSet/>
      <dgm:spPr/>
      <dgm:t>
        <a:bodyPr/>
        <a:lstStyle/>
        <a:p>
          <a:endParaRPr lang="en-US"/>
        </a:p>
      </dgm:t>
    </dgm:pt>
    <dgm:pt modelId="{47CAD7DC-CE03-4F7B-BFB0-93D7EEC6EEF7}" type="sibTrans" cxnId="{EDFE8E95-69DE-4A86-83FE-B6E4068AEA2A}">
      <dgm:prSet/>
      <dgm:spPr/>
      <dgm:t>
        <a:bodyPr/>
        <a:lstStyle/>
        <a:p>
          <a:endParaRPr lang="en-US"/>
        </a:p>
      </dgm:t>
    </dgm:pt>
    <dgm:pt modelId="{F67A24DF-837D-4218-ABC1-36E37AD33DFE}">
      <dgm:prSet/>
      <dgm:spPr/>
      <dgm:t>
        <a:bodyPr/>
        <a:lstStyle/>
        <a:p>
          <a:pPr>
            <a:defRPr cap="all"/>
          </a:pPr>
          <a:r>
            <a:rPr lang="en-US"/>
            <a:t>Meet in another </a:t>
          </a:r>
        </a:p>
      </dgm:t>
    </dgm:pt>
    <dgm:pt modelId="{41D4E37B-D5C8-4023-9FF9-A305DF7139D2}" type="parTrans" cxnId="{F207810E-4EAA-40AF-B50B-26E645896379}">
      <dgm:prSet/>
      <dgm:spPr/>
      <dgm:t>
        <a:bodyPr/>
        <a:lstStyle/>
        <a:p>
          <a:endParaRPr lang="en-US"/>
        </a:p>
      </dgm:t>
    </dgm:pt>
    <dgm:pt modelId="{0A1449F7-C3FF-4E01-8F79-B1C0F5F16C53}" type="sibTrans" cxnId="{F207810E-4EAA-40AF-B50B-26E645896379}">
      <dgm:prSet/>
      <dgm:spPr/>
      <dgm:t>
        <a:bodyPr/>
        <a:lstStyle/>
        <a:p>
          <a:endParaRPr lang="en-US"/>
        </a:p>
      </dgm:t>
    </dgm:pt>
    <dgm:pt modelId="{3003F6A8-F38C-4926-B727-6DAD16BD144F}">
      <dgm:prSet/>
      <dgm:spPr/>
      <dgm:t>
        <a:bodyPr/>
        <a:lstStyle/>
        <a:p>
          <a:pPr>
            <a:defRPr cap="all"/>
          </a:pPr>
          <a:r>
            <a:rPr lang="en-US"/>
            <a:t>Blessings</a:t>
          </a:r>
        </a:p>
      </dgm:t>
    </dgm:pt>
    <dgm:pt modelId="{1EF2103B-3C2E-426F-92A4-C79A9644DAC2}" type="parTrans" cxnId="{25D238B5-5AFF-4055-B6E9-2DEDBB9ED23C}">
      <dgm:prSet/>
      <dgm:spPr/>
      <dgm:t>
        <a:bodyPr/>
        <a:lstStyle/>
        <a:p>
          <a:endParaRPr lang="en-US"/>
        </a:p>
      </dgm:t>
    </dgm:pt>
    <dgm:pt modelId="{3AAD382D-C480-4D91-8DCE-B4B03E8325F4}" type="sibTrans" cxnId="{25D238B5-5AFF-4055-B6E9-2DEDBB9ED23C}">
      <dgm:prSet/>
      <dgm:spPr/>
      <dgm:t>
        <a:bodyPr/>
        <a:lstStyle/>
        <a:p>
          <a:endParaRPr lang="en-US"/>
        </a:p>
      </dgm:t>
    </dgm:pt>
    <dgm:pt modelId="{EA6FD018-91F9-4637-ABF4-3F951B8C90DC}" type="pres">
      <dgm:prSet presAssocID="{6AC03CF9-DD54-4ED7-9652-3B0EF7F631B2}" presName="root" presStyleCnt="0">
        <dgm:presLayoutVars>
          <dgm:dir/>
          <dgm:resizeHandles val="exact"/>
        </dgm:presLayoutVars>
      </dgm:prSet>
      <dgm:spPr/>
    </dgm:pt>
    <dgm:pt modelId="{194C5E25-69EE-4DE8-9F35-04C6E21AC151}" type="pres">
      <dgm:prSet presAssocID="{DEC78696-3F9A-49AC-96A4-8DF366D9FB43}" presName="compNode" presStyleCnt="0"/>
      <dgm:spPr/>
    </dgm:pt>
    <dgm:pt modelId="{98335EB1-0A38-45A4-97C0-D02CD562F8E1}" type="pres">
      <dgm:prSet presAssocID="{DEC78696-3F9A-49AC-96A4-8DF366D9FB43}" presName="iconBgRect" presStyleLbl="bgShp" presStyleIdx="0" presStyleCnt="4"/>
      <dgm:spPr/>
    </dgm:pt>
    <dgm:pt modelId="{E2A9774D-CD8D-4C02-9A86-C258F3A66542}" type="pres">
      <dgm:prSet presAssocID="{DEC78696-3F9A-49AC-96A4-8DF366D9FB4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7C4E7F98-0EEB-48DD-9F47-BCDD28E26425}" type="pres">
      <dgm:prSet presAssocID="{DEC78696-3F9A-49AC-96A4-8DF366D9FB43}" presName="spaceRect" presStyleCnt="0"/>
      <dgm:spPr/>
    </dgm:pt>
    <dgm:pt modelId="{BBD6ED51-BD24-441D-91D2-9BA33AFA036C}" type="pres">
      <dgm:prSet presAssocID="{DEC78696-3F9A-49AC-96A4-8DF366D9FB43}" presName="textRect" presStyleLbl="revTx" presStyleIdx="0" presStyleCnt="4">
        <dgm:presLayoutVars>
          <dgm:chMax val="1"/>
          <dgm:chPref val="1"/>
        </dgm:presLayoutVars>
      </dgm:prSet>
      <dgm:spPr/>
    </dgm:pt>
    <dgm:pt modelId="{4E969E7D-9484-42AE-B61D-C88546F32DC3}" type="pres">
      <dgm:prSet presAssocID="{FFCC2713-4AEA-4CBE-8A6D-9DD92E3E6739}" presName="sibTrans" presStyleCnt="0"/>
      <dgm:spPr/>
    </dgm:pt>
    <dgm:pt modelId="{D28FA3BF-2899-4E61-BE95-65E081D04E49}" type="pres">
      <dgm:prSet presAssocID="{81011A54-1D85-4F64-84AC-93A8150BE53E}" presName="compNode" presStyleCnt="0"/>
      <dgm:spPr/>
    </dgm:pt>
    <dgm:pt modelId="{73EBA17E-05B7-45E0-9D05-7C59ED4D3465}" type="pres">
      <dgm:prSet presAssocID="{81011A54-1D85-4F64-84AC-93A8150BE53E}" presName="iconBgRect" presStyleLbl="bgShp" presStyleIdx="1" presStyleCnt="4"/>
      <dgm:spPr/>
    </dgm:pt>
    <dgm:pt modelId="{0EE6067C-9EFD-4A2D-8E4C-2FBF7031CE3F}" type="pres">
      <dgm:prSet presAssocID="{81011A54-1D85-4F64-84AC-93A8150BE53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C75D11B4-152B-4D10-8A4F-26DCF99D5A99}" type="pres">
      <dgm:prSet presAssocID="{81011A54-1D85-4F64-84AC-93A8150BE53E}" presName="spaceRect" presStyleCnt="0"/>
      <dgm:spPr/>
    </dgm:pt>
    <dgm:pt modelId="{E34B9BB9-6AA8-406C-98DA-2D460C665E5D}" type="pres">
      <dgm:prSet presAssocID="{81011A54-1D85-4F64-84AC-93A8150BE53E}" presName="textRect" presStyleLbl="revTx" presStyleIdx="1" presStyleCnt="4">
        <dgm:presLayoutVars>
          <dgm:chMax val="1"/>
          <dgm:chPref val="1"/>
        </dgm:presLayoutVars>
      </dgm:prSet>
      <dgm:spPr/>
    </dgm:pt>
    <dgm:pt modelId="{DD6751FA-E9A2-403E-A482-C7DD44C4E1C3}" type="pres">
      <dgm:prSet presAssocID="{47CAD7DC-CE03-4F7B-BFB0-93D7EEC6EEF7}" presName="sibTrans" presStyleCnt="0"/>
      <dgm:spPr/>
    </dgm:pt>
    <dgm:pt modelId="{B3C25C1F-C480-46C9-AEE2-F78098017568}" type="pres">
      <dgm:prSet presAssocID="{F67A24DF-837D-4218-ABC1-36E37AD33DFE}" presName="compNode" presStyleCnt="0"/>
      <dgm:spPr/>
    </dgm:pt>
    <dgm:pt modelId="{E2BEC35A-2C75-47F4-9A92-E2B430ABB2FE}" type="pres">
      <dgm:prSet presAssocID="{F67A24DF-837D-4218-ABC1-36E37AD33DFE}" presName="iconBgRect" presStyleLbl="bgShp" presStyleIdx="2" presStyleCnt="4"/>
      <dgm:spPr/>
    </dgm:pt>
    <dgm:pt modelId="{D897C3C8-4EA2-4F6C-B99F-C5379E97097E}" type="pres">
      <dgm:prSet presAssocID="{F67A24DF-837D-4218-ABC1-36E37AD33DF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45E0B371-B86D-4102-908A-BB369B080A22}" type="pres">
      <dgm:prSet presAssocID="{F67A24DF-837D-4218-ABC1-36E37AD33DFE}" presName="spaceRect" presStyleCnt="0"/>
      <dgm:spPr/>
    </dgm:pt>
    <dgm:pt modelId="{00B79D87-73FF-4F91-8888-87D791D8B432}" type="pres">
      <dgm:prSet presAssocID="{F67A24DF-837D-4218-ABC1-36E37AD33DFE}" presName="textRect" presStyleLbl="revTx" presStyleIdx="2" presStyleCnt="4">
        <dgm:presLayoutVars>
          <dgm:chMax val="1"/>
          <dgm:chPref val="1"/>
        </dgm:presLayoutVars>
      </dgm:prSet>
      <dgm:spPr/>
    </dgm:pt>
    <dgm:pt modelId="{1472F025-9096-48ED-A2F5-947C1033526F}" type="pres">
      <dgm:prSet presAssocID="{0A1449F7-C3FF-4E01-8F79-B1C0F5F16C53}" presName="sibTrans" presStyleCnt="0"/>
      <dgm:spPr/>
    </dgm:pt>
    <dgm:pt modelId="{54EB84D3-0579-4971-85CA-27DAB6E98750}" type="pres">
      <dgm:prSet presAssocID="{3003F6A8-F38C-4926-B727-6DAD16BD144F}" presName="compNode" presStyleCnt="0"/>
      <dgm:spPr/>
    </dgm:pt>
    <dgm:pt modelId="{0F587C8F-368E-4491-AD30-0C452F242342}" type="pres">
      <dgm:prSet presAssocID="{3003F6A8-F38C-4926-B727-6DAD16BD144F}" presName="iconBgRect" presStyleLbl="bgShp" presStyleIdx="3" presStyleCnt="4"/>
      <dgm:spPr/>
    </dgm:pt>
    <dgm:pt modelId="{F671F715-6647-4B76-A004-619D3E353A2B}" type="pres">
      <dgm:prSet presAssocID="{3003F6A8-F38C-4926-B727-6DAD16BD144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rt"/>
        </a:ext>
      </dgm:extLst>
    </dgm:pt>
    <dgm:pt modelId="{DD67E883-51A6-4E90-90D5-88BE9B809DFB}" type="pres">
      <dgm:prSet presAssocID="{3003F6A8-F38C-4926-B727-6DAD16BD144F}" presName="spaceRect" presStyleCnt="0"/>
      <dgm:spPr/>
    </dgm:pt>
    <dgm:pt modelId="{A4F41487-61BF-4C17-BEDE-0E6E2AAD5954}" type="pres">
      <dgm:prSet presAssocID="{3003F6A8-F38C-4926-B727-6DAD16BD144F}" presName="textRect" presStyleLbl="revTx" presStyleIdx="3" presStyleCnt="4">
        <dgm:presLayoutVars>
          <dgm:chMax val="1"/>
          <dgm:chPref val="1"/>
        </dgm:presLayoutVars>
      </dgm:prSet>
      <dgm:spPr/>
    </dgm:pt>
  </dgm:ptLst>
  <dgm:cxnLst>
    <dgm:cxn modelId="{F207810E-4EAA-40AF-B50B-26E645896379}" srcId="{6AC03CF9-DD54-4ED7-9652-3B0EF7F631B2}" destId="{F67A24DF-837D-4218-ABC1-36E37AD33DFE}" srcOrd="2" destOrd="0" parTransId="{41D4E37B-D5C8-4023-9FF9-A305DF7139D2}" sibTransId="{0A1449F7-C3FF-4E01-8F79-B1C0F5F16C53}"/>
    <dgm:cxn modelId="{ADF6A137-CD2E-43D1-92D7-1E94CA3299DF}" type="presOf" srcId="{6AC03CF9-DD54-4ED7-9652-3B0EF7F631B2}" destId="{EA6FD018-91F9-4637-ABF4-3F951B8C90DC}" srcOrd="0" destOrd="0" presId="urn:microsoft.com/office/officeart/2018/5/layout/IconCircleLabelList"/>
    <dgm:cxn modelId="{0C3BC44A-D15F-407F-B53D-A67DA29C22AB}" type="presOf" srcId="{81011A54-1D85-4F64-84AC-93A8150BE53E}" destId="{E34B9BB9-6AA8-406C-98DA-2D460C665E5D}" srcOrd="0" destOrd="0" presId="urn:microsoft.com/office/officeart/2018/5/layout/IconCircleLabelList"/>
    <dgm:cxn modelId="{EDFE8E95-69DE-4A86-83FE-B6E4068AEA2A}" srcId="{6AC03CF9-DD54-4ED7-9652-3B0EF7F631B2}" destId="{81011A54-1D85-4F64-84AC-93A8150BE53E}" srcOrd="1" destOrd="0" parTransId="{06F7B462-696F-409F-9FD2-870709248C19}" sibTransId="{47CAD7DC-CE03-4F7B-BFB0-93D7EEC6EEF7}"/>
    <dgm:cxn modelId="{B864219E-06B4-4442-B6FB-F4A93EA6CDA5}" type="presOf" srcId="{3003F6A8-F38C-4926-B727-6DAD16BD144F}" destId="{A4F41487-61BF-4C17-BEDE-0E6E2AAD5954}" srcOrd="0" destOrd="0" presId="urn:microsoft.com/office/officeart/2018/5/layout/IconCircleLabelList"/>
    <dgm:cxn modelId="{25D238B5-5AFF-4055-B6E9-2DEDBB9ED23C}" srcId="{6AC03CF9-DD54-4ED7-9652-3B0EF7F631B2}" destId="{3003F6A8-F38C-4926-B727-6DAD16BD144F}" srcOrd="3" destOrd="0" parTransId="{1EF2103B-3C2E-426F-92A4-C79A9644DAC2}" sibTransId="{3AAD382D-C480-4D91-8DCE-B4B03E8325F4}"/>
    <dgm:cxn modelId="{52525DBB-2CB7-4554-90A3-DE4D4C7F5CCF}" srcId="{6AC03CF9-DD54-4ED7-9652-3B0EF7F631B2}" destId="{DEC78696-3F9A-49AC-96A4-8DF366D9FB43}" srcOrd="0" destOrd="0" parTransId="{135B7D25-14C7-40AF-801A-F8EDFBE88B08}" sibTransId="{FFCC2713-4AEA-4CBE-8A6D-9DD92E3E6739}"/>
    <dgm:cxn modelId="{34A761BE-C677-44A1-B402-F5FEDB8EE217}" type="presOf" srcId="{DEC78696-3F9A-49AC-96A4-8DF366D9FB43}" destId="{BBD6ED51-BD24-441D-91D2-9BA33AFA036C}" srcOrd="0" destOrd="0" presId="urn:microsoft.com/office/officeart/2018/5/layout/IconCircleLabelList"/>
    <dgm:cxn modelId="{F8A234C5-DBCB-4CE3-9917-87C9AD1BFE63}" type="presOf" srcId="{F67A24DF-837D-4218-ABC1-36E37AD33DFE}" destId="{00B79D87-73FF-4F91-8888-87D791D8B432}" srcOrd="0" destOrd="0" presId="urn:microsoft.com/office/officeart/2018/5/layout/IconCircleLabelList"/>
    <dgm:cxn modelId="{7ADB1847-8293-4310-99E5-64186D8D9C21}" type="presParOf" srcId="{EA6FD018-91F9-4637-ABF4-3F951B8C90DC}" destId="{194C5E25-69EE-4DE8-9F35-04C6E21AC151}" srcOrd="0" destOrd="0" presId="urn:microsoft.com/office/officeart/2018/5/layout/IconCircleLabelList"/>
    <dgm:cxn modelId="{50A52E6E-1FC6-480E-8BAD-C88229305AAA}" type="presParOf" srcId="{194C5E25-69EE-4DE8-9F35-04C6E21AC151}" destId="{98335EB1-0A38-45A4-97C0-D02CD562F8E1}" srcOrd="0" destOrd="0" presId="urn:microsoft.com/office/officeart/2018/5/layout/IconCircleLabelList"/>
    <dgm:cxn modelId="{C30DC347-27DB-442B-841E-10C24919F0AE}" type="presParOf" srcId="{194C5E25-69EE-4DE8-9F35-04C6E21AC151}" destId="{E2A9774D-CD8D-4C02-9A86-C258F3A66542}" srcOrd="1" destOrd="0" presId="urn:microsoft.com/office/officeart/2018/5/layout/IconCircleLabelList"/>
    <dgm:cxn modelId="{4440ACFE-3518-4971-8037-DE740CCE8FF4}" type="presParOf" srcId="{194C5E25-69EE-4DE8-9F35-04C6E21AC151}" destId="{7C4E7F98-0EEB-48DD-9F47-BCDD28E26425}" srcOrd="2" destOrd="0" presId="urn:microsoft.com/office/officeart/2018/5/layout/IconCircleLabelList"/>
    <dgm:cxn modelId="{C1C78037-6AF2-481A-B100-814527C6DF82}" type="presParOf" srcId="{194C5E25-69EE-4DE8-9F35-04C6E21AC151}" destId="{BBD6ED51-BD24-441D-91D2-9BA33AFA036C}" srcOrd="3" destOrd="0" presId="urn:microsoft.com/office/officeart/2018/5/layout/IconCircleLabelList"/>
    <dgm:cxn modelId="{F984EEBB-3417-4726-9C47-45459F55C4CF}" type="presParOf" srcId="{EA6FD018-91F9-4637-ABF4-3F951B8C90DC}" destId="{4E969E7D-9484-42AE-B61D-C88546F32DC3}" srcOrd="1" destOrd="0" presId="urn:microsoft.com/office/officeart/2018/5/layout/IconCircleLabelList"/>
    <dgm:cxn modelId="{60C712EE-6806-4352-BC38-835AD2A32F81}" type="presParOf" srcId="{EA6FD018-91F9-4637-ABF4-3F951B8C90DC}" destId="{D28FA3BF-2899-4E61-BE95-65E081D04E49}" srcOrd="2" destOrd="0" presId="urn:microsoft.com/office/officeart/2018/5/layout/IconCircleLabelList"/>
    <dgm:cxn modelId="{9C3E760E-FDA0-48C4-8E6E-D9E99E097ED6}" type="presParOf" srcId="{D28FA3BF-2899-4E61-BE95-65E081D04E49}" destId="{73EBA17E-05B7-45E0-9D05-7C59ED4D3465}" srcOrd="0" destOrd="0" presId="urn:microsoft.com/office/officeart/2018/5/layout/IconCircleLabelList"/>
    <dgm:cxn modelId="{3D9C53D8-5EC8-49FA-A1C9-6AF19FE6CCF7}" type="presParOf" srcId="{D28FA3BF-2899-4E61-BE95-65E081D04E49}" destId="{0EE6067C-9EFD-4A2D-8E4C-2FBF7031CE3F}" srcOrd="1" destOrd="0" presId="urn:microsoft.com/office/officeart/2018/5/layout/IconCircleLabelList"/>
    <dgm:cxn modelId="{99375D1E-805B-4A55-BF5C-E6275A191D1C}" type="presParOf" srcId="{D28FA3BF-2899-4E61-BE95-65E081D04E49}" destId="{C75D11B4-152B-4D10-8A4F-26DCF99D5A99}" srcOrd="2" destOrd="0" presId="urn:microsoft.com/office/officeart/2018/5/layout/IconCircleLabelList"/>
    <dgm:cxn modelId="{256B0473-B8A3-415D-AD07-A1ECEB2FC29B}" type="presParOf" srcId="{D28FA3BF-2899-4E61-BE95-65E081D04E49}" destId="{E34B9BB9-6AA8-406C-98DA-2D460C665E5D}" srcOrd="3" destOrd="0" presId="urn:microsoft.com/office/officeart/2018/5/layout/IconCircleLabelList"/>
    <dgm:cxn modelId="{65FC80E5-E5E9-4653-BC69-B4E753D84800}" type="presParOf" srcId="{EA6FD018-91F9-4637-ABF4-3F951B8C90DC}" destId="{DD6751FA-E9A2-403E-A482-C7DD44C4E1C3}" srcOrd="3" destOrd="0" presId="urn:microsoft.com/office/officeart/2018/5/layout/IconCircleLabelList"/>
    <dgm:cxn modelId="{740099D9-38A3-4D14-8732-2C30238D9AAF}" type="presParOf" srcId="{EA6FD018-91F9-4637-ABF4-3F951B8C90DC}" destId="{B3C25C1F-C480-46C9-AEE2-F78098017568}" srcOrd="4" destOrd="0" presId="urn:microsoft.com/office/officeart/2018/5/layout/IconCircleLabelList"/>
    <dgm:cxn modelId="{81FADEE8-0ECB-49FA-A98C-178EFA84C64B}" type="presParOf" srcId="{B3C25C1F-C480-46C9-AEE2-F78098017568}" destId="{E2BEC35A-2C75-47F4-9A92-E2B430ABB2FE}" srcOrd="0" destOrd="0" presId="urn:microsoft.com/office/officeart/2018/5/layout/IconCircleLabelList"/>
    <dgm:cxn modelId="{BF501B21-3D3E-49C7-887C-3FC774079AFB}" type="presParOf" srcId="{B3C25C1F-C480-46C9-AEE2-F78098017568}" destId="{D897C3C8-4EA2-4F6C-B99F-C5379E97097E}" srcOrd="1" destOrd="0" presId="urn:microsoft.com/office/officeart/2018/5/layout/IconCircleLabelList"/>
    <dgm:cxn modelId="{2A5577F0-24BA-4C77-A269-841ABBF38A52}" type="presParOf" srcId="{B3C25C1F-C480-46C9-AEE2-F78098017568}" destId="{45E0B371-B86D-4102-908A-BB369B080A22}" srcOrd="2" destOrd="0" presId="urn:microsoft.com/office/officeart/2018/5/layout/IconCircleLabelList"/>
    <dgm:cxn modelId="{E8B445A4-F9B0-4634-A8D4-EC89D3D9C0F2}" type="presParOf" srcId="{B3C25C1F-C480-46C9-AEE2-F78098017568}" destId="{00B79D87-73FF-4F91-8888-87D791D8B432}" srcOrd="3" destOrd="0" presId="urn:microsoft.com/office/officeart/2018/5/layout/IconCircleLabelList"/>
    <dgm:cxn modelId="{705FCA48-BB3C-4F78-B132-5DE6E5F3E5F4}" type="presParOf" srcId="{EA6FD018-91F9-4637-ABF4-3F951B8C90DC}" destId="{1472F025-9096-48ED-A2F5-947C1033526F}" srcOrd="5" destOrd="0" presId="urn:microsoft.com/office/officeart/2018/5/layout/IconCircleLabelList"/>
    <dgm:cxn modelId="{C485F422-718B-456C-BB3B-24DBC03D8CAC}" type="presParOf" srcId="{EA6FD018-91F9-4637-ABF4-3F951B8C90DC}" destId="{54EB84D3-0579-4971-85CA-27DAB6E98750}" srcOrd="6" destOrd="0" presId="urn:microsoft.com/office/officeart/2018/5/layout/IconCircleLabelList"/>
    <dgm:cxn modelId="{23E3DF5E-FB92-4B16-91CE-15A4DD30DFF1}" type="presParOf" srcId="{54EB84D3-0579-4971-85CA-27DAB6E98750}" destId="{0F587C8F-368E-4491-AD30-0C452F242342}" srcOrd="0" destOrd="0" presId="urn:microsoft.com/office/officeart/2018/5/layout/IconCircleLabelList"/>
    <dgm:cxn modelId="{88F00A30-02BA-4AB9-80F3-FCDAE610B2D3}" type="presParOf" srcId="{54EB84D3-0579-4971-85CA-27DAB6E98750}" destId="{F671F715-6647-4B76-A004-619D3E353A2B}" srcOrd="1" destOrd="0" presId="urn:microsoft.com/office/officeart/2018/5/layout/IconCircleLabelList"/>
    <dgm:cxn modelId="{F2C43A5E-C54E-4737-ADDC-C697BD50FF3D}" type="presParOf" srcId="{54EB84D3-0579-4971-85CA-27DAB6E98750}" destId="{DD67E883-51A6-4E90-90D5-88BE9B809DFB}" srcOrd="2" destOrd="0" presId="urn:microsoft.com/office/officeart/2018/5/layout/IconCircleLabelList"/>
    <dgm:cxn modelId="{00CD46B6-379B-4B99-B3E2-5F83717DFDE4}" type="presParOf" srcId="{54EB84D3-0579-4971-85CA-27DAB6E98750}" destId="{A4F41487-61BF-4C17-BEDE-0E6E2AAD5954}"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06023-0D4A-4999-AF90-4EAB747D88C5}">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5F3757-2ADA-4FDE-8020-9DEBBC12BD5E}">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a) Hyper norms – fundamental rights acceptable to all cultures and organizations. </a:t>
          </a:r>
        </a:p>
      </dsp:txBody>
      <dsp:txXfrm>
        <a:off x="0" y="675"/>
        <a:ext cx="6900512" cy="1106957"/>
      </dsp:txXfrm>
    </dsp:sp>
    <dsp:sp modelId="{1C7DB8EE-C4CA-483B-9F3C-B22373326162}">
      <dsp:nvSpPr>
        <dsp:cNvPr id="0" name=""/>
        <dsp:cNvSpPr/>
      </dsp:nvSpPr>
      <dsp:spPr>
        <a:xfrm>
          <a:off x="0" y="1107633"/>
          <a:ext cx="6900512"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319296-BF87-4229-B53F-C1397BC872A2}">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b) Consistent norms, which are more culturally specific. </a:t>
          </a:r>
        </a:p>
      </dsp:txBody>
      <dsp:txXfrm>
        <a:off x="0" y="1107633"/>
        <a:ext cx="6900512" cy="1106957"/>
      </dsp:txXfrm>
    </dsp:sp>
    <dsp:sp modelId="{763D03F0-9640-4BCB-B664-396C390FE1C2}">
      <dsp:nvSpPr>
        <dsp:cNvPr id="0" name=""/>
        <dsp:cNvSpPr/>
      </dsp:nvSpPr>
      <dsp:spPr>
        <a:xfrm>
          <a:off x="0" y="221459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E06A29-BC61-48F7-953E-F803D439612E}">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They must be consistent with hyper norms; most corporations’ ethical codes fall within this category.</a:t>
          </a:r>
        </a:p>
      </dsp:txBody>
      <dsp:txXfrm>
        <a:off x="0" y="2214591"/>
        <a:ext cx="6900512" cy="1106957"/>
      </dsp:txXfrm>
    </dsp:sp>
    <dsp:sp modelId="{C1C34BBF-3105-4A3B-AB97-80F2EC156BA4}">
      <dsp:nvSpPr>
        <dsp:cNvPr id="0" name=""/>
        <dsp:cNvSpPr/>
      </dsp:nvSpPr>
      <dsp:spPr>
        <a:xfrm>
          <a:off x="0" y="3321549"/>
          <a:ext cx="6900512"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B05D8D-95B4-42FB-B471-ADE3C88941D9}">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c) Moral free space. norms that are inconsistent with some of the legitimate norms described in the second level yet are often expressions of strongly held cultural beliefs. </a:t>
          </a:r>
        </a:p>
      </dsp:txBody>
      <dsp:txXfrm>
        <a:off x="0" y="3321549"/>
        <a:ext cx="6900512" cy="1106957"/>
      </dsp:txXfrm>
    </dsp:sp>
    <dsp:sp modelId="{C41B741E-5C07-4438-AE8F-B7A47609A503}">
      <dsp:nvSpPr>
        <dsp:cNvPr id="0" name=""/>
        <dsp:cNvSpPr/>
      </dsp:nvSpPr>
      <dsp:spPr>
        <a:xfrm>
          <a:off x="0" y="4428507"/>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021220-73EB-4349-9D38-17435FC43A9F}">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d) Illegitimate norms. These are the norms which are incompatible with hyper norms.</a:t>
          </a:r>
        </a:p>
      </dsp:txBody>
      <dsp:txXfrm>
        <a:off x="0" y="4428507"/>
        <a:ext cx="6900512" cy="11069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8B3F78-7476-4216-ABD6-861FA964D0DD}">
      <dsp:nvSpPr>
        <dsp:cNvPr id="0" name=""/>
        <dsp:cNvSpPr/>
      </dsp:nvSpPr>
      <dsp:spPr>
        <a:xfrm>
          <a:off x="0" y="2717"/>
          <a:ext cx="673544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A98998-961D-4445-8AB4-2A4C781913FE}">
      <dsp:nvSpPr>
        <dsp:cNvPr id="0" name=""/>
        <dsp:cNvSpPr/>
      </dsp:nvSpPr>
      <dsp:spPr>
        <a:xfrm>
          <a:off x="0" y="2717"/>
          <a:ext cx="6735443" cy="9265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Ecclesiastes 7:8 The end of a matter is better than its beginning, and patience is better than pride.</a:t>
          </a:r>
        </a:p>
      </dsp:txBody>
      <dsp:txXfrm>
        <a:off x="0" y="2717"/>
        <a:ext cx="6735443" cy="926527"/>
      </dsp:txXfrm>
    </dsp:sp>
    <dsp:sp modelId="{A2BD00E5-C54C-4DE0-BF44-4F839C97A163}">
      <dsp:nvSpPr>
        <dsp:cNvPr id="0" name=""/>
        <dsp:cNvSpPr/>
      </dsp:nvSpPr>
      <dsp:spPr>
        <a:xfrm>
          <a:off x="0" y="929245"/>
          <a:ext cx="673544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1893D8-D178-4DFC-8E9E-D06EC2C2F834}">
      <dsp:nvSpPr>
        <dsp:cNvPr id="0" name=""/>
        <dsp:cNvSpPr/>
      </dsp:nvSpPr>
      <dsp:spPr>
        <a:xfrm>
          <a:off x="0" y="929245"/>
          <a:ext cx="6735443" cy="9265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Most marketing graduates work in business-to-business markets after graduation hence the significance of knowledge gained</a:t>
          </a:r>
        </a:p>
      </dsp:txBody>
      <dsp:txXfrm>
        <a:off x="0" y="929245"/>
        <a:ext cx="6735443" cy="926527"/>
      </dsp:txXfrm>
    </dsp:sp>
    <dsp:sp modelId="{DB6C7CB8-4C6D-4CF0-B1DD-A22E3D6A0E2B}">
      <dsp:nvSpPr>
        <dsp:cNvPr id="0" name=""/>
        <dsp:cNvSpPr/>
      </dsp:nvSpPr>
      <dsp:spPr>
        <a:xfrm>
          <a:off x="0" y="1855773"/>
          <a:ext cx="673544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A766C6-FF34-4269-ABC5-04EA514ABC4F}">
      <dsp:nvSpPr>
        <dsp:cNvPr id="0" name=""/>
        <dsp:cNvSpPr/>
      </dsp:nvSpPr>
      <dsp:spPr>
        <a:xfrm>
          <a:off x="0" y="1855773"/>
          <a:ext cx="6735443" cy="9265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The differences between B2B and B2C lay foundation for strategy and approach in business markets</a:t>
          </a:r>
        </a:p>
      </dsp:txBody>
      <dsp:txXfrm>
        <a:off x="0" y="1855773"/>
        <a:ext cx="6735443" cy="926527"/>
      </dsp:txXfrm>
    </dsp:sp>
    <dsp:sp modelId="{9149DBBE-2294-40C4-AF3C-3E8C51EEB6D1}">
      <dsp:nvSpPr>
        <dsp:cNvPr id="0" name=""/>
        <dsp:cNvSpPr/>
      </dsp:nvSpPr>
      <dsp:spPr>
        <a:xfrm>
          <a:off x="0" y="2782301"/>
          <a:ext cx="673544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A4A06D-371F-45FD-B09B-BC14268FF3C3}">
      <dsp:nvSpPr>
        <dsp:cNvPr id="0" name=""/>
        <dsp:cNvSpPr/>
      </dsp:nvSpPr>
      <dsp:spPr>
        <a:xfrm>
          <a:off x="0" y="2782301"/>
          <a:ext cx="6735443" cy="9265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The thoughts and suggestions made in this course are good enough to enable a beginner start a career in B2B marketing confidently</a:t>
          </a:r>
        </a:p>
      </dsp:txBody>
      <dsp:txXfrm>
        <a:off x="0" y="2782301"/>
        <a:ext cx="6735443" cy="926527"/>
      </dsp:txXfrm>
    </dsp:sp>
    <dsp:sp modelId="{BB3373FC-1AC7-4555-9F80-C75FD0A95DC2}">
      <dsp:nvSpPr>
        <dsp:cNvPr id="0" name=""/>
        <dsp:cNvSpPr/>
      </dsp:nvSpPr>
      <dsp:spPr>
        <a:xfrm>
          <a:off x="0" y="3708828"/>
          <a:ext cx="673544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BE3FF9-F94E-4220-B4A2-3CB78817B2B5}">
      <dsp:nvSpPr>
        <dsp:cNvPr id="0" name=""/>
        <dsp:cNvSpPr/>
      </dsp:nvSpPr>
      <dsp:spPr>
        <a:xfrm>
          <a:off x="0" y="3708828"/>
          <a:ext cx="6735443" cy="9265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Incorporating appropriate technologies will aid business marketers greatly</a:t>
          </a:r>
        </a:p>
      </dsp:txBody>
      <dsp:txXfrm>
        <a:off x="0" y="3708828"/>
        <a:ext cx="6735443" cy="926527"/>
      </dsp:txXfrm>
    </dsp:sp>
    <dsp:sp modelId="{CA27EC08-4E64-4B7F-BD64-EE7438BEDC11}">
      <dsp:nvSpPr>
        <dsp:cNvPr id="0" name=""/>
        <dsp:cNvSpPr/>
      </dsp:nvSpPr>
      <dsp:spPr>
        <a:xfrm>
          <a:off x="0" y="4635356"/>
          <a:ext cx="673544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667934-7C4A-4DCB-BC1F-7BA97D62E316}">
      <dsp:nvSpPr>
        <dsp:cNvPr id="0" name=""/>
        <dsp:cNvSpPr/>
      </dsp:nvSpPr>
      <dsp:spPr>
        <a:xfrm>
          <a:off x="0" y="4635356"/>
          <a:ext cx="6735443" cy="9265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Above all a marketer in B2B markets must maintain high ethical standards .</a:t>
          </a:r>
        </a:p>
      </dsp:txBody>
      <dsp:txXfrm>
        <a:off x="0" y="4635356"/>
        <a:ext cx="6735443" cy="9265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335EB1-0A38-45A4-97C0-D02CD562F8E1}">
      <dsp:nvSpPr>
        <dsp:cNvPr id="0" name=""/>
        <dsp:cNvSpPr/>
      </dsp:nvSpPr>
      <dsp:spPr>
        <a:xfrm>
          <a:off x="562927" y="788206"/>
          <a:ext cx="1445998" cy="1445998"/>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A9774D-CD8D-4C02-9A86-C258F3A66542}">
      <dsp:nvSpPr>
        <dsp:cNvPr id="0" name=""/>
        <dsp:cNvSpPr/>
      </dsp:nvSpPr>
      <dsp:spPr>
        <a:xfrm>
          <a:off x="871091" y="1096370"/>
          <a:ext cx="829671" cy="8296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D6ED51-BD24-441D-91D2-9BA33AFA036C}">
      <dsp:nvSpPr>
        <dsp:cNvPr id="0" name=""/>
        <dsp:cNvSpPr/>
      </dsp:nvSpPr>
      <dsp:spPr>
        <a:xfrm>
          <a:off x="10068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Thank you </a:t>
          </a:r>
        </a:p>
      </dsp:txBody>
      <dsp:txXfrm>
        <a:off x="100682" y="2684598"/>
        <a:ext cx="2370489" cy="720000"/>
      </dsp:txXfrm>
    </dsp:sp>
    <dsp:sp modelId="{73EBA17E-05B7-45E0-9D05-7C59ED4D3465}">
      <dsp:nvSpPr>
        <dsp:cNvPr id="0" name=""/>
        <dsp:cNvSpPr/>
      </dsp:nvSpPr>
      <dsp:spPr>
        <a:xfrm>
          <a:off x="3348252" y="788206"/>
          <a:ext cx="1445998" cy="1445998"/>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E6067C-9EFD-4A2D-8E4C-2FBF7031CE3F}">
      <dsp:nvSpPr>
        <dsp:cNvPr id="0" name=""/>
        <dsp:cNvSpPr/>
      </dsp:nvSpPr>
      <dsp:spPr>
        <a:xfrm>
          <a:off x="3656416" y="1096370"/>
          <a:ext cx="829671" cy="8296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4B9BB9-6AA8-406C-98DA-2D460C665E5D}">
      <dsp:nvSpPr>
        <dsp:cNvPr id="0" name=""/>
        <dsp:cNvSpPr/>
      </dsp:nvSpPr>
      <dsp:spPr>
        <a:xfrm>
          <a:off x="288600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End of the course</a:t>
          </a:r>
        </a:p>
      </dsp:txBody>
      <dsp:txXfrm>
        <a:off x="2886007" y="2684598"/>
        <a:ext cx="2370489" cy="720000"/>
      </dsp:txXfrm>
    </dsp:sp>
    <dsp:sp modelId="{E2BEC35A-2C75-47F4-9A92-E2B430ABB2FE}">
      <dsp:nvSpPr>
        <dsp:cNvPr id="0" name=""/>
        <dsp:cNvSpPr/>
      </dsp:nvSpPr>
      <dsp:spPr>
        <a:xfrm>
          <a:off x="6133577" y="788206"/>
          <a:ext cx="1445998" cy="1445998"/>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97C3C8-4EA2-4F6C-B99F-C5379E97097E}">
      <dsp:nvSpPr>
        <dsp:cNvPr id="0" name=""/>
        <dsp:cNvSpPr/>
      </dsp:nvSpPr>
      <dsp:spPr>
        <a:xfrm>
          <a:off x="6441741" y="1096370"/>
          <a:ext cx="829671" cy="8296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B79D87-73FF-4F91-8888-87D791D8B432}">
      <dsp:nvSpPr>
        <dsp:cNvPr id="0" name=""/>
        <dsp:cNvSpPr/>
      </dsp:nvSpPr>
      <dsp:spPr>
        <a:xfrm>
          <a:off x="567133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Meet in another </a:t>
          </a:r>
        </a:p>
      </dsp:txBody>
      <dsp:txXfrm>
        <a:off x="5671332" y="2684598"/>
        <a:ext cx="2370489" cy="720000"/>
      </dsp:txXfrm>
    </dsp:sp>
    <dsp:sp modelId="{0F587C8F-368E-4491-AD30-0C452F242342}">
      <dsp:nvSpPr>
        <dsp:cNvPr id="0" name=""/>
        <dsp:cNvSpPr/>
      </dsp:nvSpPr>
      <dsp:spPr>
        <a:xfrm>
          <a:off x="8918902" y="788206"/>
          <a:ext cx="1445998" cy="1445998"/>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71F715-6647-4B76-A004-619D3E353A2B}">
      <dsp:nvSpPr>
        <dsp:cNvPr id="0" name=""/>
        <dsp:cNvSpPr/>
      </dsp:nvSpPr>
      <dsp:spPr>
        <a:xfrm>
          <a:off x="9227066" y="1096370"/>
          <a:ext cx="829671" cy="8296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F41487-61BF-4C17-BEDE-0E6E2AAD5954}">
      <dsp:nvSpPr>
        <dsp:cNvPr id="0" name=""/>
        <dsp:cNvSpPr/>
      </dsp:nvSpPr>
      <dsp:spPr>
        <a:xfrm>
          <a:off x="845665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Blessings</a:t>
          </a:r>
        </a:p>
      </dsp:txBody>
      <dsp:txXfrm>
        <a:off x="8456657" y="2684598"/>
        <a:ext cx="2370489"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662AE-7A59-0C6B-DB6A-985DB46911C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7593588-27B9-1619-59D3-F2C31C49BF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BACB5A1-5A6F-DFDE-5F75-FE1DC1A2967E}"/>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5" name="Footer Placeholder 4">
            <a:extLst>
              <a:ext uri="{FF2B5EF4-FFF2-40B4-BE49-F238E27FC236}">
                <a16:creationId xmlns:a16="http://schemas.microsoft.com/office/drawing/2014/main" id="{9263E807-FE5C-D48B-CD87-1FFB90C209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336DEE-FE4C-4B53-6F80-72B6E41DE6A0}"/>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977481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F6EEF-C4BE-6087-055F-ACC722F8E2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1980FE-F189-9818-C41B-D0A085B4767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D2EFD9-2981-84A8-0605-BDD91FC4E1F3}"/>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5" name="Footer Placeholder 4">
            <a:extLst>
              <a:ext uri="{FF2B5EF4-FFF2-40B4-BE49-F238E27FC236}">
                <a16:creationId xmlns:a16="http://schemas.microsoft.com/office/drawing/2014/main" id="{102FA6A0-2EA9-CEDE-ABA1-2D76AA1BB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7F097-609E-68D2-A2EA-FF4DA8AD1B83}"/>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2189368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735E5-6442-709E-4539-A8DA3EE47F8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DF5B5BA-C962-ABFD-499C-9D732DFBA3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9B97F8-9D61-4B48-43E7-7B167F1E4131}"/>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5" name="Footer Placeholder 4">
            <a:extLst>
              <a:ext uri="{FF2B5EF4-FFF2-40B4-BE49-F238E27FC236}">
                <a16:creationId xmlns:a16="http://schemas.microsoft.com/office/drawing/2014/main" id="{819F864C-0E17-76F0-F154-184BA7E1B7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6A5083-BC51-34AB-4180-6935EE462DDF}"/>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2760381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25A33-BA3C-0D77-D11A-19D457018B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9A47D39-5466-6477-A2A1-2C166F530AF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4D141F-2F2B-EC4A-28F5-5F3C765C6C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F201A00-27B2-FEF9-122C-C48ED92C0B6C}"/>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6" name="Footer Placeholder 5">
            <a:extLst>
              <a:ext uri="{FF2B5EF4-FFF2-40B4-BE49-F238E27FC236}">
                <a16:creationId xmlns:a16="http://schemas.microsoft.com/office/drawing/2014/main" id="{588B269D-E1B3-D265-9F83-D7ABC0BA52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F75864-6A4C-A53F-E67C-957F0A712BD8}"/>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2738808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BF6B5-7F01-D231-DBF8-3CD58464D90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34D3FF5-FE85-546A-3176-9785875977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69F61A-8CB1-4483-0548-3D0FA10C51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F623CD7-8E62-1E76-86B4-1AA37BABA1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255CF5E-29D3-51CF-B5AC-D5E26CAA8DA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5DE1A7-3F76-A386-EA6C-736BCDA0CB08}"/>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8" name="Footer Placeholder 7">
            <a:extLst>
              <a:ext uri="{FF2B5EF4-FFF2-40B4-BE49-F238E27FC236}">
                <a16:creationId xmlns:a16="http://schemas.microsoft.com/office/drawing/2014/main" id="{3E9C5A62-D342-7EEA-67EC-894A83264A5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E8E3BA-075F-2A93-AAC9-FD2560778781}"/>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1890082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96338-5E27-607A-97F8-2D346AC5A99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EA51267-4906-9BE8-6E03-0EB94D2CA138}"/>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4" name="Footer Placeholder 3">
            <a:extLst>
              <a:ext uri="{FF2B5EF4-FFF2-40B4-BE49-F238E27FC236}">
                <a16:creationId xmlns:a16="http://schemas.microsoft.com/office/drawing/2014/main" id="{9F57F3A5-FC3F-9454-0930-C9995F9DBA9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729B4E7-4770-57A8-75EE-50313B1A91EB}"/>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870029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BDE867-7FB0-3516-984B-AF26AC6639AF}"/>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3" name="Footer Placeholder 2">
            <a:extLst>
              <a:ext uri="{FF2B5EF4-FFF2-40B4-BE49-F238E27FC236}">
                <a16:creationId xmlns:a16="http://schemas.microsoft.com/office/drawing/2014/main" id="{29051907-3261-D211-2598-A76F4ABEC69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9F387D-FEE6-C144-0E35-9B7E736C5969}"/>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1909171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01336-C9ED-5616-C54A-E8528400DF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407C5B9-B914-E6B0-375D-F5F8EA3573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E91AD88-047F-69A9-5114-7A6D9BB26A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1743E5-5572-8D70-17D8-9B604EF3C519}"/>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6" name="Footer Placeholder 5">
            <a:extLst>
              <a:ext uri="{FF2B5EF4-FFF2-40B4-BE49-F238E27FC236}">
                <a16:creationId xmlns:a16="http://schemas.microsoft.com/office/drawing/2014/main" id="{CA4547E2-9C02-8A76-7A9E-5EDCBAA8A5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D75A6C-FFF3-226B-A0C0-A41CA7E67C34}"/>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1612284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EECE5-8ED9-1C80-B30A-0F76C0FD00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7C405D-E5D6-2A7B-D848-593EC9FDC4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2C1648F-CE87-ADEE-6A0C-9B54A78BB9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FF22E8-C881-EEA9-0C40-17B03911FB66}"/>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6" name="Footer Placeholder 5">
            <a:extLst>
              <a:ext uri="{FF2B5EF4-FFF2-40B4-BE49-F238E27FC236}">
                <a16:creationId xmlns:a16="http://schemas.microsoft.com/office/drawing/2014/main" id="{A6CAB686-1170-E89D-0A7E-9C76148C26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340BBA-A59E-ACEF-01C1-8CC18284D59E}"/>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2861579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C5C06-5A91-C2C5-1B19-F31AEAE4D90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C19C07A-B25F-65AD-B624-116E4631F6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324E7A-5565-C118-4911-424D8CDDABC2}"/>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5" name="Footer Placeholder 4">
            <a:extLst>
              <a:ext uri="{FF2B5EF4-FFF2-40B4-BE49-F238E27FC236}">
                <a16:creationId xmlns:a16="http://schemas.microsoft.com/office/drawing/2014/main" id="{C7DBFC2F-EDFC-F552-8CA7-FD687322B7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4523B6-A29D-ABE6-407C-EF3671F09006}"/>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3453008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920FDC5-E405-642E-E4C7-73BAEEC2C27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74276AE-4602-6062-D5D7-110B7CB848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546ED6-D487-7875-FD45-E3E6AF6C477F}"/>
              </a:ext>
            </a:extLst>
          </p:cNvPr>
          <p:cNvSpPr>
            <a:spLocks noGrp="1"/>
          </p:cNvSpPr>
          <p:nvPr>
            <p:ph type="dt" sz="half" idx="10"/>
          </p:nvPr>
        </p:nvSpPr>
        <p:spPr/>
        <p:txBody>
          <a:bodyPr/>
          <a:lstStyle/>
          <a:p>
            <a:fld id="{027D9ED2-6AD7-495E-9DCA-7ADFE18975AF}" type="datetimeFigureOut">
              <a:rPr lang="en-US" smtClean="0"/>
              <a:t>6/5/2023</a:t>
            </a:fld>
            <a:endParaRPr lang="en-US"/>
          </a:p>
        </p:txBody>
      </p:sp>
      <p:sp>
        <p:nvSpPr>
          <p:cNvPr id="5" name="Footer Placeholder 4">
            <a:extLst>
              <a:ext uri="{FF2B5EF4-FFF2-40B4-BE49-F238E27FC236}">
                <a16:creationId xmlns:a16="http://schemas.microsoft.com/office/drawing/2014/main" id="{01CCEF4C-D643-BC39-5DD2-DE0171FB06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E2CAB3-5AC3-4C5E-7228-BD6C421BAE19}"/>
              </a:ext>
            </a:extLst>
          </p:cNvPr>
          <p:cNvSpPr>
            <a:spLocks noGrp="1"/>
          </p:cNvSpPr>
          <p:nvPr>
            <p:ph type="sldNum" sz="quarter" idx="12"/>
          </p:nvPr>
        </p:nvSpPr>
        <p:spPr/>
        <p:txBody>
          <a:bodyPr/>
          <a:lstStyle/>
          <a:p>
            <a:fld id="{3DA9FA85-C0C2-4CE5-BEA6-C673C8C69918}" type="slidenum">
              <a:rPr lang="en-US" smtClean="0"/>
              <a:t>‹#›</a:t>
            </a:fld>
            <a:endParaRPr lang="en-US"/>
          </a:p>
        </p:txBody>
      </p:sp>
    </p:spTree>
    <p:extLst>
      <p:ext uri="{BB962C8B-B14F-4D97-AF65-F5344CB8AC3E}">
        <p14:creationId xmlns:p14="http://schemas.microsoft.com/office/powerpoint/2010/main" val="2779124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9EA8EB-21F3-97BE-9213-BB962B8F3D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50F7B9-3376-B0B7-BCBF-A92156C07D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BA507E-9B79-11B9-3371-F19CA6514B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7D9ED2-6AD7-495E-9DCA-7ADFE18975AF}" type="datetimeFigureOut">
              <a:rPr lang="en-US" smtClean="0"/>
              <a:t>6/5/2023</a:t>
            </a:fld>
            <a:endParaRPr lang="en-US"/>
          </a:p>
        </p:txBody>
      </p:sp>
      <p:sp>
        <p:nvSpPr>
          <p:cNvPr id="5" name="Footer Placeholder 4">
            <a:extLst>
              <a:ext uri="{FF2B5EF4-FFF2-40B4-BE49-F238E27FC236}">
                <a16:creationId xmlns:a16="http://schemas.microsoft.com/office/drawing/2014/main" id="{8ADF88E7-4765-3E4F-615E-0069CB22D8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EA02DF3-E46C-5776-339E-BAFA7E74DE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A9FA85-C0C2-4CE5-BEA6-C673C8C69918}" type="slidenum">
              <a:rPr lang="en-US" smtClean="0"/>
              <a:t>‹#›</a:t>
            </a:fld>
            <a:endParaRPr lang="en-US"/>
          </a:p>
        </p:txBody>
      </p:sp>
    </p:spTree>
    <p:extLst>
      <p:ext uri="{BB962C8B-B14F-4D97-AF65-F5344CB8AC3E}">
        <p14:creationId xmlns:p14="http://schemas.microsoft.com/office/powerpoint/2010/main" val="3067974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4D22952-E40E-700F-6BEF-7397C13BC163}"/>
              </a:ext>
            </a:extLst>
          </p:cNvPr>
          <p:cNvSpPr>
            <a:spLocks noGrp="1"/>
          </p:cNvSpPr>
          <p:nvPr>
            <p:ph type="ctrTitle"/>
          </p:nvPr>
        </p:nvSpPr>
        <p:spPr>
          <a:xfrm>
            <a:off x="4162567" y="818984"/>
            <a:ext cx="6714699" cy="3178689"/>
          </a:xfrm>
        </p:spPr>
        <p:txBody>
          <a:bodyPr>
            <a:normAutofit fontScale="90000"/>
          </a:bodyPr>
          <a:lstStyle/>
          <a:p>
            <a:br>
              <a:rPr lang="en-US" sz="2600" dirty="0">
                <a:solidFill>
                  <a:srgbClr val="FFFFFF"/>
                </a:solidFill>
              </a:rPr>
            </a:br>
            <a:br>
              <a:rPr lang="en-US" sz="2600" dirty="0">
                <a:solidFill>
                  <a:srgbClr val="FFFFFF"/>
                </a:solidFill>
              </a:rPr>
            </a:br>
            <a:br>
              <a:rPr lang="en-US" sz="2600" dirty="0">
                <a:solidFill>
                  <a:srgbClr val="FFFFFF"/>
                </a:solidFill>
              </a:rPr>
            </a:br>
            <a:br>
              <a:rPr lang="en-US" sz="2600" dirty="0">
                <a:solidFill>
                  <a:srgbClr val="FFFFFF"/>
                </a:solidFill>
              </a:rPr>
            </a:br>
            <a:r>
              <a:rPr lang="en-US" sz="4000" dirty="0">
                <a:solidFill>
                  <a:srgbClr val="FFFFFF"/>
                </a:solidFill>
              </a:rPr>
              <a:t>BUSINESS-TO-BUSINESS MARKETING</a:t>
            </a:r>
            <a:br>
              <a:rPr lang="en-US" sz="4000" dirty="0">
                <a:solidFill>
                  <a:srgbClr val="FFFFFF"/>
                </a:solidFill>
              </a:rPr>
            </a:br>
            <a:r>
              <a:rPr lang="en-US" sz="4000" dirty="0">
                <a:solidFill>
                  <a:srgbClr val="FFFFFF"/>
                </a:solidFill>
              </a:rPr>
              <a:t>WEEK 12</a:t>
            </a:r>
            <a:br>
              <a:rPr lang="en-US" sz="4000" dirty="0">
                <a:solidFill>
                  <a:srgbClr val="FFFFFF"/>
                </a:solidFill>
              </a:rPr>
            </a:br>
            <a:r>
              <a:rPr lang="en-US" sz="4000" dirty="0">
                <a:solidFill>
                  <a:srgbClr val="FFFFFF"/>
                </a:solidFill>
              </a:rPr>
              <a:t>ETHICAL ISSUES IN BUSINESS MARKETS</a:t>
            </a:r>
            <a:br>
              <a:rPr lang="en-US" sz="2600" dirty="0">
                <a:solidFill>
                  <a:srgbClr val="FFFFFF"/>
                </a:solidFill>
              </a:rPr>
            </a:br>
            <a:endParaRPr lang="en-US" sz="2600" dirty="0">
              <a:solidFill>
                <a:srgbClr val="FFFFFF"/>
              </a:solidFill>
            </a:endParaRP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2F4BFC0-67A2-8D06-E710-72A297F5A303}"/>
              </a:ext>
            </a:extLst>
          </p:cNvPr>
          <p:cNvSpPr>
            <a:spLocks noGrp="1"/>
          </p:cNvSpPr>
          <p:nvPr>
            <p:ph type="subTitle" idx="1"/>
          </p:nvPr>
        </p:nvSpPr>
        <p:spPr>
          <a:xfrm>
            <a:off x="4285397" y="4960961"/>
            <a:ext cx="7055893" cy="1078054"/>
          </a:xfrm>
        </p:spPr>
        <p:txBody>
          <a:bodyPr>
            <a:normAutofit/>
          </a:bodyPr>
          <a:lstStyle/>
          <a:p>
            <a:pPr algn="l"/>
            <a:r>
              <a:rPr lang="en-US">
                <a:solidFill>
                  <a:srgbClr val="FFFFFF"/>
                </a:solidFill>
              </a:rPr>
              <a:t>Dr John Kamau</a:t>
            </a:r>
          </a:p>
          <a:p>
            <a:pPr algn="l"/>
            <a:r>
              <a:rPr lang="en-US">
                <a:solidFill>
                  <a:srgbClr val="FFFFFF"/>
                </a:solidFill>
              </a:rPr>
              <a:t>Spring 2023</a:t>
            </a:r>
          </a:p>
        </p:txBody>
      </p:sp>
    </p:spTree>
    <p:extLst>
      <p:ext uri="{BB962C8B-B14F-4D97-AF65-F5344CB8AC3E}">
        <p14:creationId xmlns:p14="http://schemas.microsoft.com/office/powerpoint/2010/main" val="16154407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CBFBC0-F041-7BCC-37C6-FF26C67B85C0}"/>
              </a:ext>
            </a:extLst>
          </p:cNvPr>
          <p:cNvSpPr>
            <a:spLocks noGrp="1"/>
          </p:cNvSpPr>
          <p:nvPr>
            <p:ph type="title"/>
          </p:nvPr>
        </p:nvSpPr>
        <p:spPr>
          <a:xfrm>
            <a:off x="686834" y="1153572"/>
            <a:ext cx="3200400" cy="4461163"/>
          </a:xfrm>
        </p:spPr>
        <p:txBody>
          <a:bodyPr>
            <a:normAutofit/>
          </a:bodyPr>
          <a:lstStyle/>
          <a:p>
            <a:r>
              <a:rPr lang="en-US">
                <a:solidFill>
                  <a:srgbClr val="FFFFFF"/>
                </a:solidFill>
              </a:rPr>
              <a:t>Introduction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A055289-01F3-FE0A-947A-957491DD6E4F}"/>
              </a:ext>
            </a:extLst>
          </p:cNvPr>
          <p:cNvSpPr>
            <a:spLocks noGrp="1"/>
          </p:cNvSpPr>
          <p:nvPr>
            <p:ph idx="1"/>
          </p:nvPr>
        </p:nvSpPr>
        <p:spPr>
          <a:xfrm>
            <a:off x="4447308" y="591344"/>
            <a:ext cx="6906491" cy="5585619"/>
          </a:xfrm>
        </p:spPr>
        <p:txBody>
          <a:bodyPr anchor="ctr">
            <a:normAutofit/>
          </a:bodyPr>
          <a:lstStyle/>
          <a:p>
            <a:r>
              <a:rPr lang="en-US" sz="2200"/>
              <a:t>Welcome to week 12 lecture! </a:t>
            </a:r>
          </a:p>
          <a:p>
            <a:r>
              <a:rPr lang="en-US" sz="2200"/>
              <a:t>This is our last session in these discussions, and I want to really congratulate you for making it to the end! </a:t>
            </a:r>
          </a:p>
          <a:p>
            <a:r>
              <a:rPr lang="en-US" sz="2200"/>
              <a:t>We have now covered eleven topics on the core issues in business markets strategy. </a:t>
            </a:r>
          </a:p>
          <a:p>
            <a:r>
              <a:rPr lang="en-US" sz="2200"/>
              <a:t>It is my hope that you have gained insight, knowledge and understanding on strategy development, implementation, and evaluation in business markets. </a:t>
            </a:r>
          </a:p>
          <a:p>
            <a:r>
              <a:rPr lang="en-US" sz="2200"/>
              <a:t>The glue that puts all thing together and ensure everything works as per the plan is the ethical values and practices held by business marketer. </a:t>
            </a:r>
          </a:p>
          <a:p>
            <a:r>
              <a:rPr lang="en-US" sz="2200"/>
              <a:t>In this concluding lesson we shall therefore examine ethical issues and their implications to the business marketer. </a:t>
            </a:r>
          </a:p>
          <a:p>
            <a:endParaRPr lang="en-US" sz="2200"/>
          </a:p>
        </p:txBody>
      </p:sp>
    </p:spTree>
    <p:extLst>
      <p:ext uri="{BB962C8B-B14F-4D97-AF65-F5344CB8AC3E}">
        <p14:creationId xmlns:p14="http://schemas.microsoft.com/office/powerpoint/2010/main" val="496438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8A5610-9F69-2755-2F19-08A0FB23DDB9}"/>
              </a:ext>
            </a:extLst>
          </p:cNvPr>
          <p:cNvSpPr>
            <a:spLocks noGrp="1"/>
          </p:cNvSpPr>
          <p:nvPr>
            <p:ph type="title"/>
          </p:nvPr>
        </p:nvSpPr>
        <p:spPr>
          <a:xfrm>
            <a:off x="686834" y="1153572"/>
            <a:ext cx="3200400" cy="4461163"/>
          </a:xfrm>
        </p:spPr>
        <p:txBody>
          <a:bodyPr>
            <a:normAutofit/>
          </a:bodyPr>
          <a:lstStyle/>
          <a:p>
            <a:r>
              <a:rPr lang="en-US">
                <a:solidFill>
                  <a:srgbClr val="FFFFFF"/>
                </a:solidFill>
              </a:rPr>
              <a:t>Intended Learning Outcomes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041C76B-25FE-8E3B-FB09-66E498D93C2B}"/>
              </a:ext>
            </a:extLst>
          </p:cNvPr>
          <p:cNvSpPr>
            <a:spLocks noGrp="1"/>
          </p:cNvSpPr>
          <p:nvPr>
            <p:ph idx="1"/>
          </p:nvPr>
        </p:nvSpPr>
        <p:spPr>
          <a:xfrm>
            <a:off x="4447308" y="591344"/>
            <a:ext cx="6906491" cy="5585619"/>
          </a:xfrm>
        </p:spPr>
        <p:txBody>
          <a:bodyPr anchor="ctr">
            <a:normAutofit/>
          </a:bodyPr>
          <a:lstStyle/>
          <a:p>
            <a:pPr marL="0" indent="0">
              <a:buNone/>
            </a:pPr>
            <a:r>
              <a:rPr lang="en-US" dirty="0"/>
              <a:t>At the end of this lecture, you will be able to</a:t>
            </a:r>
          </a:p>
          <a:p>
            <a:r>
              <a:rPr lang="en-US" dirty="0"/>
              <a:t>1.	Define business ethics and describe various views on it</a:t>
            </a:r>
          </a:p>
          <a:p>
            <a:r>
              <a:rPr lang="en-US" dirty="0"/>
              <a:t>2.	Describe ethical dilemma faced by business marketer</a:t>
            </a:r>
          </a:p>
          <a:p>
            <a:r>
              <a:rPr lang="en-US" dirty="0"/>
              <a:t>3.	Discuss ways of making ethics work in a business market</a:t>
            </a:r>
          </a:p>
          <a:p>
            <a:endParaRPr lang="en-US" dirty="0"/>
          </a:p>
        </p:txBody>
      </p:sp>
    </p:spTree>
    <p:extLst>
      <p:ext uri="{BB962C8B-B14F-4D97-AF65-F5344CB8AC3E}">
        <p14:creationId xmlns:p14="http://schemas.microsoft.com/office/powerpoint/2010/main" val="2358270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2D2111-6DDE-7C88-E310-5929F34F5008}"/>
              </a:ext>
            </a:extLst>
          </p:cNvPr>
          <p:cNvSpPr>
            <a:spLocks noGrp="1"/>
          </p:cNvSpPr>
          <p:nvPr>
            <p:ph type="title"/>
          </p:nvPr>
        </p:nvSpPr>
        <p:spPr>
          <a:xfrm>
            <a:off x="686834" y="1153572"/>
            <a:ext cx="3200400" cy="4461163"/>
          </a:xfrm>
        </p:spPr>
        <p:txBody>
          <a:bodyPr>
            <a:normAutofit/>
          </a:bodyPr>
          <a:lstStyle/>
          <a:p>
            <a:r>
              <a:rPr lang="en-US">
                <a:solidFill>
                  <a:srgbClr val="FFFFFF"/>
                </a:solidFill>
              </a:rPr>
              <a:t>Definition and views on business ethics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CD2AFB3-370E-1490-3576-51535012FB5E}"/>
              </a:ext>
            </a:extLst>
          </p:cNvPr>
          <p:cNvSpPr>
            <a:spLocks noGrp="1"/>
          </p:cNvSpPr>
          <p:nvPr>
            <p:ph idx="1"/>
          </p:nvPr>
        </p:nvSpPr>
        <p:spPr>
          <a:xfrm>
            <a:off x="4447308" y="591344"/>
            <a:ext cx="6906491" cy="5585619"/>
          </a:xfrm>
        </p:spPr>
        <p:txBody>
          <a:bodyPr anchor="ctr">
            <a:normAutofit/>
          </a:bodyPr>
          <a:lstStyle/>
          <a:p>
            <a:r>
              <a:rPr lang="en-US" dirty="0"/>
              <a:t>Ethics means a standard of behavior, a conception of right or wrong conduct (Lawrence and Weber, 2011). </a:t>
            </a:r>
          </a:p>
          <a:p>
            <a:r>
              <a:rPr lang="en-US" dirty="0"/>
              <a:t>Ethical principles are guides to what is right and wrong usually derived from religious beliefs as well as industry and professions, families, friends, school, and the media. </a:t>
            </a:r>
          </a:p>
          <a:p>
            <a:r>
              <a:rPr lang="en-US" dirty="0"/>
              <a:t>For marketers, ethics in the workplace refers to rules (standards, principles) governing the conduct of organizational members and the consequences of marketing decisions (Ferrell, 2005</a:t>
            </a:r>
          </a:p>
        </p:txBody>
      </p:sp>
    </p:spTree>
    <p:extLst>
      <p:ext uri="{BB962C8B-B14F-4D97-AF65-F5344CB8AC3E}">
        <p14:creationId xmlns:p14="http://schemas.microsoft.com/office/powerpoint/2010/main" val="93185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9A200C-C35D-22E0-6B60-B0367AA0C0FE}"/>
              </a:ext>
            </a:extLst>
          </p:cNvPr>
          <p:cNvSpPr>
            <a:spLocks noGrp="1"/>
          </p:cNvSpPr>
          <p:nvPr>
            <p:ph type="title"/>
          </p:nvPr>
        </p:nvSpPr>
        <p:spPr>
          <a:xfrm>
            <a:off x="686834" y="1153572"/>
            <a:ext cx="3200400" cy="4461163"/>
          </a:xfrm>
        </p:spPr>
        <p:txBody>
          <a:bodyPr>
            <a:normAutofit/>
          </a:bodyPr>
          <a:lstStyle/>
          <a:p>
            <a:r>
              <a:rPr lang="en-US">
                <a:solidFill>
                  <a:srgbClr val="FFFFFF"/>
                </a:solidFill>
              </a:rPr>
              <a:t>Definition of ethics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B39F6FF-927F-1A8F-17E9-0634E54FDEAC}"/>
              </a:ext>
            </a:extLst>
          </p:cNvPr>
          <p:cNvSpPr>
            <a:spLocks noGrp="1"/>
          </p:cNvSpPr>
          <p:nvPr>
            <p:ph idx="1"/>
          </p:nvPr>
        </p:nvSpPr>
        <p:spPr>
          <a:xfrm>
            <a:off x="4447308" y="591344"/>
            <a:ext cx="6906491" cy="5585619"/>
          </a:xfrm>
        </p:spPr>
        <p:txBody>
          <a:bodyPr anchor="ctr">
            <a:normAutofit/>
          </a:bodyPr>
          <a:lstStyle/>
          <a:p>
            <a:r>
              <a:rPr lang="en-US" dirty="0"/>
              <a:t>Ethics is defined as an inquiry into the nature and grounds of morality where morality means moral judgments, standards, and rules of conduct (</a:t>
            </a:r>
            <a:r>
              <a:rPr lang="en-US" dirty="0" err="1"/>
              <a:t>Tsalikis</a:t>
            </a:r>
            <a:r>
              <a:rPr lang="en-US" dirty="0"/>
              <a:t> and Fritzsch,1989). </a:t>
            </a:r>
          </a:p>
          <a:p>
            <a:r>
              <a:rPr lang="en-US" dirty="0"/>
              <a:t>Murphy P.E (2005) mentioned ethical marketing as practices that emphasize transparent, trustworthy, and responsible personal and organizational marketing policies and actions that exhibit integrity as well as fairness to consumers and other stakeholders.</a:t>
            </a:r>
          </a:p>
          <a:p>
            <a:endParaRPr lang="en-US" dirty="0"/>
          </a:p>
        </p:txBody>
      </p:sp>
    </p:spTree>
    <p:extLst>
      <p:ext uri="{BB962C8B-B14F-4D97-AF65-F5344CB8AC3E}">
        <p14:creationId xmlns:p14="http://schemas.microsoft.com/office/powerpoint/2010/main" val="1977228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B60B12-B1DC-0183-6696-83CB7928B6EB}"/>
              </a:ext>
            </a:extLst>
          </p:cNvPr>
          <p:cNvSpPr>
            <a:spLocks noGrp="1"/>
          </p:cNvSpPr>
          <p:nvPr>
            <p:ph type="title"/>
          </p:nvPr>
        </p:nvSpPr>
        <p:spPr>
          <a:xfrm>
            <a:off x="686834" y="1153572"/>
            <a:ext cx="3200400" cy="4461163"/>
          </a:xfrm>
        </p:spPr>
        <p:txBody>
          <a:bodyPr>
            <a:normAutofit/>
          </a:bodyPr>
          <a:lstStyle/>
          <a:p>
            <a:r>
              <a:rPr lang="en-US">
                <a:solidFill>
                  <a:srgbClr val="FFFFFF"/>
                </a:solidFill>
              </a:rPr>
              <a:t>Definition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A41C724-2287-8AE5-0122-02F134221F9E}"/>
              </a:ext>
            </a:extLst>
          </p:cNvPr>
          <p:cNvSpPr>
            <a:spLocks noGrp="1"/>
          </p:cNvSpPr>
          <p:nvPr>
            <p:ph idx="1"/>
          </p:nvPr>
        </p:nvSpPr>
        <p:spPr>
          <a:xfrm>
            <a:off x="4447308" y="591344"/>
            <a:ext cx="6906491" cy="5585619"/>
          </a:xfrm>
        </p:spPr>
        <p:txBody>
          <a:bodyPr anchor="ctr">
            <a:normAutofit/>
          </a:bodyPr>
          <a:lstStyle/>
          <a:p>
            <a:r>
              <a:rPr lang="en-US" sz="2600"/>
              <a:t>From the various definitions we take note of the following:</a:t>
            </a:r>
          </a:p>
          <a:p>
            <a:r>
              <a:rPr lang="en-US" sz="2600"/>
              <a:t>1.	Ethics is concerned with what is right or wrong.</a:t>
            </a:r>
          </a:p>
          <a:p>
            <a:r>
              <a:rPr lang="en-US" sz="2600"/>
              <a:t>2.	Ethics principles may differ in different contexts.</a:t>
            </a:r>
          </a:p>
          <a:p>
            <a:r>
              <a:rPr lang="en-US" sz="2600"/>
              <a:t>3.	Both individual and organization ethical standards are significant </a:t>
            </a:r>
          </a:p>
          <a:p>
            <a:r>
              <a:rPr lang="en-US" sz="2600"/>
              <a:t>4.	Source of ethical standards vary </a:t>
            </a:r>
          </a:p>
          <a:p>
            <a:r>
              <a:rPr lang="en-US" sz="2600"/>
              <a:t>5.	Ethics is the applied study of what is good and evil, right and wrong and just or unjust in the actions of a firm or of the market in general</a:t>
            </a:r>
          </a:p>
          <a:p>
            <a:endParaRPr lang="en-US" sz="2600"/>
          </a:p>
        </p:txBody>
      </p:sp>
    </p:spTree>
    <p:extLst>
      <p:ext uri="{BB962C8B-B14F-4D97-AF65-F5344CB8AC3E}">
        <p14:creationId xmlns:p14="http://schemas.microsoft.com/office/powerpoint/2010/main" val="3794277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330EB3-A29D-357C-139C-B6FE30FBBB2F}"/>
              </a:ext>
            </a:extLst>
          </p:cNvPr>
          <p:cNvSpPr>
            <a:spLocks noGrp="1"/>
          </p:cNvSpPr>
          <p:nvPr>
            <p:ph type="title"/>
          </p:nvPr>
        </p:nvSpPr>
        <p:spPr>
          <a:xfrm>
            <a:off x="841248" y="548640"/>
            <a:ext cx="3600860" cy="5431536"/>
          </a:xfrm>
        </p:spPr>
        <p:txBody>
          <a:bodyPr>
            <a:normAutofit/>
          </a:bodyPr>
          <a:lstStyle/>
          <a:p>
            <a:r>
              <a:rPr lang="en-US" sz="5400"/>
              <a:t>Importance of ethics in business markets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7D5818-CCE7-575C-D0D6-467420B10310}"/>
              </a:ext>
            </a:extLst>
          </p:cNvPr>
          <p:cNvSpPr>
            <a:spLocks noGrp="1"/>
          </p:cNvSpPr>
          <p:nvPr>
            <p:ph idx="1"/>
          </p:nvPr>
        </p:nvSpPr>
        <p:spPr>
          <a:xfrm>
            <a:off x="5030607" y="196948"/>
            <a:ext cx="6320146" cy="6400799"/>
          </a:xfrm>
        </p:spPr>
        <p:txBody>
          <a:bodyPr anchor="ctr">
            <a:noAutofit/>
          </a:bodyPr>
          <a:lstStyle/>
          <a:p>
            <a:r>
              <a:rPr lang="en-US" sz="2400" dirty="0"/>
              <a:t>. 1. The business markets have fewer controls due use of personal sales characterized by :</a:t>
            </a:r>
          </a:p>
          <a:p>
            <a:r>
              <a:rPr lang="en-US" sz="2400" dirty="0"/>
              <a:t>Relationship based </a:t>
            </a:r>
          </a:p>
          <a:p>
            <a:r>
              <a:rPr lang="en-US" sz="2400" dirty="0"/>
              <a:t>Requires the seller to tailor the process according to the buyer’s personality and approach</a:t>
            </a:r>
          </a:p>
          <a:p>
            <a:r>
              <a:rPr lang="en-US" sz="2400" dirty="0"/>
              <a:t>B2B sales are often large and complex, which necessitates personalizing the marketing mix to the individual buyer</a:t>
            </a:r>
          </a:p>
          <a:p>
            <a:r>
              <a:rPr lang="en-US" sz="2400" dirty="0"/>
              <a:t>Pricing is negotiated between the buyer and seller, rather than being set and uniform across all customers and that </a:t>
            </a:r>
          </a:p>
          <a:p>
            <a:r>
              <a:rPr lang="en-US" sz="2400" dirty="0"/>
              <a:t>Communication about the product and pricing takes place mainly through informal or formal verbal presentations and discussions. </a:t>
            </a:r>
          </a:p>
        </p:txBody>
      </p:sp>
    </p:spTree>
    <p:extLst>
      <p:ext uri="{BB962C8B-B14F-4D97-AF65-F5344CB8AC3E}">
        <p14:creationId xmlns:p14="http://schemas.microsoft.com/office/powerpoint/2010/main" val="979997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05F821-45C4-6F58-A748-4CAAB50BAB6F}"/>
              </a:ext>
            </a:extLst>
          </p:cNvPr>
          <p:cNvSpPr>
            <a:spLocks noGrp="1"/>
          </p:cNvSpPr>
          <p:nvPr>
            <p:ph type="title"/>
          </p:nvPr>
        </p:nvSpPr>
        <p:spPr>
          <a:xfrm>
            <a:off x="841248" y="548640"/>
            <a:ext cx="3600860" cy="5431536"/>
          </a:xfrm>
        </p:spPr>
        <p:txBody>
          <a:bodyPr>
            <a:normAutofit/>
          </a:bodyPr>
          <a:lstStyle/>
          <a:p>
            <a:r>
              <a:rPr lang="en-US" sz="5400"/>
              <a:t>Importance of ethics in business markets cont.</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C34330-2F48-696D-53AE-210DB103EEB3}"/>
              </a:ext>
            </a:extLst>
          </p:cNvPr>
          <p:cNvSpPr>
            <a:spLocks noGrp="1"/>
          </p:cNvSpPr>
          <p:nvPr>
            <p:ph idx="1"/>
          </p:nvPr>
        </p:nvSpPr>
        <p:spPr>
          <a:xfrm>
            <a:off x="5126418" y="552091"/>
            <a:ext cx="6224335" cy="5431536"/>
          </a:xfrm>
        </p:spPr>
        <p:txBody>
          <a:bodyPr anchor="ctr">
            <a:normAutofit/>
          </a:bodyPr>
          <a:lstStyle/>
          <a:p>
            <a:r>
              <a:rPr lang="en-US" dirty="0"/>
              <a:t>2. The B2B sales process is difficult to monitor and control and requires salespeople to use their personal judgements a lot </a:t>
            </a:r>
          </a:p>
          <a:p>
            <a:r>
              <a:rPr lang="en-US" dirty="0"/>
              <a:t>3. B2B personal selling almost always uses an incentive structure which puts immense pressure on the sales rep to close large deals </a:t>
            </a:r>
          </a:p>
          <a:p>
            <a:r>
              <a:rPr lang="en-US" dirty="0"/>
              <a:t>4. Sales reps are also motivated to meet (and exceed) sales quotas to secure their jobs (Lumen learning n.d.)</a:t>
            </a:r>
          </a:p>
        </p:txBody>
      </p:sp>
    </p:spTree>
    <p:extLst>
      <p:ext uri="{BB962C8B-B14F-4D97-AF65-F5344CB8AC3E}">
        <p14:creationId xmlns:p14="http://schemas.microsoft.com/office/powerpoint/2010/main" val="25192472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Right Triangle 24">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9C430A-AD4C-812D-5A9D-6D6FEBB46998}"/>
              </a:ext>
            </a:extLst>
          </p:cNvPr>
          <p:cNvSpPr>
            <a:spLocks noGrp="1"/>
          </p:cNvSpPr>
          <p:nvPr>
            <p:ph type="title"/>
          </p:nvPr>
        </p:nvSpPr>
        <p:spPr>
          <a:xfrm>
            <a:off x="1006900" y="1188637"/>
            <a:ext cx="3141430" cy="4480726"/>
          </a:xfrm>
        </p:spPr>
        <p:txBody>
          <a:bodyPr>
            <a:normAutofit/>
          </a:bodyPr>
          <a:lstStyle/>
          <a:p>
            <a:pPr algn="r"/>
            <a:r>
              <a:rPr lang="en-US" sz="4600"/>
              <a:t>Why should the business marketer be concerned about ethics?</a:t>
            </a:r>
          </a:p>
        </p:txBody>
      </p:sp>
      <p:cxnSp>
        <p:nvCxnSpPr>
          <p:cNvPr id="29" name="Straight Connector 28">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5B78BCB-0D44-87FB-045B-023EAB927473}"/>
              </a:ext>
            </a:extLst>
          </p:cNvPr>
          <p:cNvSpPr>
            <a:spLocks noGrp="1"/>
          </p:cNvSpPr>
          <p:nvPr>
            <p:ph idx="1"/>
          </p:nvPr>
        </p:nvSpPr>
        <p:spPr>
          <a:xfrm>
            <a:off x="4654297" y="623275"/>
            <a:ext cx="6431042" cy="5607882"/>
          </a:xfrm>
        </p:spPr>
        <p:txBody>
          <a:bodyPr anchor="ctr">
            <a:normAutofit lnSpcReduction="10000"/>
          </a:bodyPr>
          <a:lstStyle/>
          <a:p>
            <a:r>
              <a:rPr lang="en-US" sz="2400" dirty="0"/>
              <a:t>1. More transparent and open information availability and use across the globe. </a:t>
            </a:r>
          </a:p>
          <a:p>
            <a:r>
              <a:rPr lang="en-US" sz="2400" dirty="0"/>
              <a:t>The spread of information and access to new markets also affects business-to-business relationships and concerns an increasing number of suppliers and buyers in new areas and regions.</a:t>
            </a:r>
          </a:p>
          <a:p>
            <a:r>
              <a:rPr lang="en-US" sz="2400" dirty="0"/>
              <a:t>2. Social and environmental concerns: these include product safety and marketing practices, child labor, environmental damage and the impact of investing in third world countries.</a:t>
            </a:r>
          </a:p>
          <a:p>
            <a:r>
              <a:rPr lang="en-US" sz="2400" dirty="0"/>
              <a:t>3. Globalization of markets creates new supply and demand relationships for companies as well as between institutional actors. The marketer is concerned about the activities of environmental, human rights and consumer groups, UN, EU among others.</a:t>
            </a:r>
          </a:p>
          <a:p>
            <a:endParaRPr lang="en-US" sz="1500" dirty="0"/>
          </a:p>
        </p:txBody>
      </p:sp>
    </p:spTree>
    <p:extLst>
      <p:ext uri="{BB962C8B-B14F-4D97-AF65-F5344CB8AC3E}">
        <p14:creationId xmlns:p14="http://schemas.microsoft.com/office/powerpoint/2010/main" val="248215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88ABEA-FBAD-3497-80E6-D1EB724604C9}"/>
              </a:ext>
            </a:extLst>
          </p:cNvPr>
          <p:cNvSpPr>
            <a:spLocks noGrp="1"/>
          </p:cNvSpPr>
          <p:nvPr>
            <p:ph type="title"/>
          </p:nvPr>
        </p:nvSpPr>
        <p:spPr>
          <a:xfrm>
            <a:off x="1006900" y="1188637"/>
            <a:ext cx="3141430" cy="4480726"/>
          </a:xfrm>
        </p:spPr>
        <p:txBody>
          <a:bodyPr>
            <a:normAutofit/>
          </a:bodyPr>
          <a:lstStyle/>
          <a:p>
            <a:pPr algn="r"/>
            <a:r>
              <a:rPr lang="en-US" sz="4600"/>
              <a:t>Why should the business marketer be concerned about ethics cont.?</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7177669-E5A0-2E2A-CB76-AB66B97DC140}"/>
              </a:ext>
            </a:extLst>
          </p:cNvPr>
          <p:cNvSpPr>
            <a:spLocks noGrp="1"/>
          </p:cNvSpPr>
          <p:nvPr>
            <p:ph idx="1"/>
          </p:nvPr>
        </p:nvSpPr>
        <p:spPr>
          <a:xfrm>
            <a:off x="4754883" y="623276"/>
            <a:ext cx="5908422" cy="5411764"/>
          </a:xfrm>
        </p:spPr>
        <p:txBody>
          <a:bodyPr anchor="ctr">
            <a:normAutofit/>
          </a:bodyPr>
          <a:lstStyle/>
          <a:p>
            <a:r>
              <a:rPr lang="en-US" dirty="0"/>
              <a:t>4. Ethical issues have a more direct bearing on business than before. </a:t>
            </a:r>
          </a:p>
          <a:p>
            <a:r>
              <a:rPr lang="en-US" dirty="0"/>
              <a:t>Consumers and businesses are more cautious when making decisions related to goods and services that have been produced under harmful circumstances.</a:t>
            </a:r>
          </a:p>
          <a:p>
            <a:r>
              <a:rPr lang="en-US" dirty="0"/>
              <a:t>5. Economic scandals and corruption: scandals have a “global” effect on company image as it affects their relationship to authorities and their credibility in the eyes of the public.</a:t>
            </a:r>
          </a:p>
          <a:p>
            <a:endParaRPr lang="en-US" sz="2200" dirty="0"/>
          </a:p>
        </p:txBody>
      </p:sp>
    </p:spTree>
    <p:extLst>
      <p:ext uri="{BB962C8B-B14F-4D97-AF65-F5344CB8AC3E}">
        <p14:creationId xmlns:p14="http://schemas.microsoft.com/office/powerpoint/2010/main" val="68117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6EA26F-BB24-BA57-CF9F-815DF8BBFD66}"/>
              </a:ext>
            </a:extLst>
          </p:cNvPr>
          <p:cNvSpPr>
            <a:spLocks noGrp="1"/>
          </p:cNvSpPr>
          <p:nvPr>
            <p:ph type="title"/>
          </p:nvPr>
        </p:nvSpPr>
        <p:spPr>
          <a:xfrm>
            <a:off x="838200" y="365125"/>
            <a:ext cx="5558489" cy="1325563"/>
          </a:xfrm>
        </p:spPr>
        <p:txBody>
          <a:bodyPr>
            <a:normAutofit/>
          </a:bodyPr>
          <a:lstStyle/>
          <a:p>
            <a:r>
              <a:rPr lang="en-US" dirty="0"/>
              <a:t>Beliefs that guide ethical decision making</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979F108-CBB2-FB11-8779-E829DC4146D7}"/>
              </a:ext>
            </a:extLst>
          </p:cNvPr>
          <p:cNvSpPr>
            <a:spLocks noGrp="1"/>
          </p:cNvSpPr>
          <p:nvPr>
            <p:ph idx="1"/>
          </p:nvPr>
        </p:nvSpPr>
        <p:spPr>
          <a:xfrm>
            <a:off x="838200" y="1825625"/>
            <a:ext cx="5558489" cy="4351338"/>
          </a:xfrm>
        </p:spPr>
        <p:txBody>
          <a:bodyPr>
            <a:normAutofit/>
          </a:bodyPr>
          <a:lstStyle/>
          <a:p>
            <a:r>
              <a:rPr lang="en-US" dirty="0"/>
              <a:t>Do unto others as you would have them do unto you.</a:t>
            </a:r>
          </a:p>
          <a:p>
            <a:r>
              <a:rPr lang="en-US" dirty="0"/>
              <a:t>Would I be embarrassed if the media publicized my decision?</a:t>
            </a:r>
          </a:p>
          <a:p>
            <a:r>
              <a:rPr lang="en-US" dirty="0"/>
              <a:t>Good ethics is in the firm’s long-term best interest.</a:t>
            </a:r>
          </a:p>
          <a:p>
            <a:r>
              <a:rPr lang="en-US" dirty="0"/>
              <a:t>Would colleagues view this action as proper?</a:t>
            </a:r>
          </a:p>
          <a:p>
            <a:r>
              <a:rPr lang="en-US" dirty="0"/>
              <a:t>When in doubt, don’t.</a:t>
            </a:r>
          </a:p>
          <a:p>
            <a:endParaRPr lang="en-US"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3112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1EDFFA-E777-E63D-F882-53565E7F67A3}"/>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a:t>
            </a:r>
          </a:p>
        </p:txBody>
      </p:sp>
      <p:sp>
        <p:nvSpPr>
          <p:cNvPr id="3" name="Content Placeholder 2">
            <a:extLst>
              <a:ext uri="{FF2B5EF4-FFF2-40B4-BE49-F238E27FC236}">
                <a16:creationId xmlns:a16="http://schemas.microsoft.com/office/drawing/2014/main" id="{F99ABC28-6D50-C40E-9CB0-DBE8557F6F2C}"/>
              </a:ext>
            </a:extLst>
          </p:cNvPr>
          <p:cNvSpPr>
            <a:spLocks noGrp="1"/>
          </p:cNvSpPr>
          <p:nvPr>
            <p:ph idx="1"/>
          </p:nvPr>
        </p:nvSpPr>
        <p:spPr>
          <a:xfrm>
            <a:off x="6272038" y="1026942"/>
            <a:ext cx="5038388" cy="4853353"/>
          </a:xfrm>
        </p:spPr>
        <p:txBody>
          <a:bodyPr anchor="ctr">
            <a:normAutofit/>
          </a:bodyPr>
          <a:lstStyle/>
          <a:p>
            <a:pPr marL="0" indent="0">
              <a:buNone/>
            </a:pPr>
            <a:r>
              <a:rPr lang="en-US" b="1" dirty="0"/>
              <a:t>1. Selling</a:t>
            </a:r>
          </a:p>
          <a:p>
            <a:r>
              <a:rPr lang="en-US" dirty="0"/>
              <a:t>Bribery</a:t>
            </a:r>
          </a:p>
          <a:p>
            <a:r>
              <a:rPr lang="en-US" dirty="0"/>
              <a:t>Gifts/favors/entertainment</a:t>
            </a:r>
          </a:p>
          <a:p>
            <a:r>
              <a:rPr lang="en-US" dirty="0"/>
              <a:t>Misrepresentation/overselling</a:t>
            </a:r>
          </a:p>
          <a:p>
            <a:r>
              <a:rPr lang="en-US" dirty="0"/>
              <a:t>Conflicts of interest</a:t>
            </a:r>
          </a:p>
          <a:p>
            <a:r>
              <a:rPr lang="en-US" dirty="0"/>
              <a:t>Compensation and bookings</a:t>
            </a:r>
          </a:p>
          <a:p>
            <a:endParaRPr lang="en-US" sz="2400" dirty="0"/>
          </a:p>
        </p:txBody>
      </p:sp>
    </p:spTree>
    <p:extLst>
      <p:ext uri="{BB962C8B-B14F-4D97-AF65-F5344CB8AC3E}">
        <p14:creationId xmlns:p14="http://schemas.microsoft.com/office/powerpoint/2010/main" val="3445306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E24839-FF80-609F-9AAC-8ACB4E7189F1}"/>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8B699CFC-E2BA-307D-6248-0D865619EDBF}"/>
              </a:ext>
            </a:extLst>
          </p:cNvPr>
          <p:cNvSpPr>
            <a:spLocks noGrp="1"/>
          </p:cNvSpPr>
          <p:nvPr>
            <p:ph idx="1"/>
          </p:nvPr>
        </p:nvSpPr>
        <p:spPr>
          <a:xfrm>
            <a:off x="6272037" y="1055076"/>
            <a:ext cx="4658559" cy="4346917"/>
          </a:xfrm>
        </p:spPr>
        <p:txBody>
          <a:bodyPr anchor="ctr">
            <a:normAutofit/>
          </a:bodyPr>
          <a:lstStyle/>
          <a:p>
            <a:pPr marL="0" indent="0">
              <a:buNone/>
            </a:pPr>
            <a:r>
              <a:rPr lang="en-US" b="1" dirty="0"/>
              <a:t>2. Product</a:t>
            </a:r>
          </a:p>
          <a:p>
            <a:r>
              <a:rPr lang="en-US" dirty="0"/>
              <a:t>Safety</a:t>
            </a:r>
          </a:p>
          <a:p>
            <a:r>
              <a:rPr lang="en-US" dirty="0"/>
              <a:t>Obsolescence/Elimination</a:t>
            </a:r>
          </a:p>
          <a:p>
            <a:r>
              <a:rPr lang="en-US" dirty="0"/>
              <a:t>Service/Warranty</a:t>
            </a:r>
          </a:p>
          <a:p>
            <a:r>
              <a:rPr lang="en-US" dirty="0"/>
              <a:t>Manufacturing – environmental impact</a:t>
            </a:r>
          </a:p>
          <a:p>
            <a:r>
              <a:rPr lang="en-US" dirty="0"/>
              <a:t>Disposal</a:t>
            </a:r>
          </a:p>
          <a:p>
            <a:endParaRPr lang="en-US" sz="2400" dirty="0"/>
          </a:p>
        </p:txBody>
      </p:sp>
    </p:spTree>
    <p:extLst>
      <p:ext uri="{BB962C8B-B14F-4D97-AF65-F5344CB8AC3E}">
        <p14:creationId xmlns:p14="http://schemas.microsoft.com/office/powerpoint/2010/main" val="2534361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1C0C7B-EFDB-F4AD-A01A-7FD3CBFCD108}"/>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1B6A6BF3-7661-D9D7-2188-E61058A9889F}"/>
              </a:ext>
            </a:extLst>
          </p:cNvPr>
          <p:cNvSpPr>
            <a:spLocks noGrp="1"/>
          </p:cNvSpPr>
          <p:nvPr>
            <p:ph idx="1"/>
          </p:nvPr>
        </p:nvSpPr>
        <p:spPr>
          <a:xfrm>
            <a:off x="6096000" y="1090080"/>
            <a:ext cx="5298831" cy="4480725"/>
          </a:xfrm>
        </p:spPr>
        <p:txBody>
          <a:bodyPr anchor="ctr">
            <a:normAutofit/>
          </a:bodyPr>
          <a:lstStyle/>
          <a:p>
            <a:pPr marL="0" indent="0">
              <a:buNone/>
            </a:pPr>
            <a:r>
              <a:rPr lang="en-US" b="1" dirty="0"/>
              <a:t>3. Marketing Communications</a:t>
            </a:r>
          </a:p>
          <a:p>
            <a:r>
              <a:rPr lang="en-US" dirty="0"/>
              <a:t>Deceptive/misleading advertising and/or sales promotion</a:t>
            </a:r>
          </a:p>
          <a:p>
            <a:r>
              <a:rPr lang="en-US" dirty="0"/>
              <a:t>Violations of confidential information (direct, Internet marketing)</a:t>
            </a:r>
          </a:p>
          <a:p>
            <a:endParaRPr lang="en-US" sz="2400" dirty="0"/>
          </a:p>
        </p:txBody>
      </p:sp>
    </p:spTree>
    <p:extLst>
      <p:ext uri="{BB962C8B-B14F-4D97-AF65-F5344CB8AC3E}">
        <p14:creationId xmlns:p14="http://schemas.microsoft.com/office/powerpoint/2010/main" val="38794476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BAFC7A-6B48-92D1-1EE9-FFC339B9084D}"/>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051ACEAF-8611-EF69-62A1-BA70537786AB}"/>
              </a:ext>
            </a:extLst>
          </p:cNvPr>
          <p:cNvSpPr>
            <a:spLocks noGrp="1"/>
          </p:cNvSpPr>
          <p:nvPr>
            <p:ph idx="1"/>
          </p:nvPr>
        </p:nvSpPr>
        <p:spPr>
          <a:xfrm>
            <a:off x="6459425" y="942536"/>
            <a:ext cx="4865067" cy="4895556"/>
          </a:xfrm>
        </p:spPr>
        <p:txBody>
          <a:bodyPr anchor="ctr">
            <a:normAutofit/>
          </a:bodyPr>
          <a:lstStyle/>
          <a:p>
            <a:pPr marL="0" indent="0">
              <a:buNone/>
            </a:pPr>
            <a:r>
              <a:rPr lang="en-US" b="1" dirty="0"/>
              <a:t>4. Pricing</a:t>
            </a:r>
          </a:p>
          <a:p>
            <a:r>
              <a:rPr lang="en-US" dirty="0"/>
              <a:t>Price-fixing</a:t>
            </a:r>
          </a:p>
          <a:p>
            <a:r>
              <a:rPr lang="en-US" dirty="0"/>
              <a:t>Reciprocity</a:t>
            </a:r>
          </a:p>
          <a:p>
            <a:r>
              <a:rPr lang="en-US" dirty="0"/>
              <a:t>Violation of secrecy in bidding</a:t>
            </a:r>
          </a:p>
          <a:p>
            <a:r>
              <a:rPr lang="en-US" dirty="0"/>
              <a:t>Unjustified price discrimination</a:t>
            </a:r>
          </a:p>
          <a:p>
            <a:r>
              <a:rPr lang="en-US" dirty="0"/>
              <a:t>Unfair pricing</a:t>
            </a:r>
          </a:p>
          <a:p>
            <a:r>
              <a:rPr lang="en-US" dirty="0"/>
              <a:t>Questionable invoicing</a:t>
            </a:r>
          </a:p>
          <a:p>
            <a:r>
              <a:rPr lang="en-US" dirty="0"/>
              <a:t>Artificial transfer pricing</a:t>
            </a:r>
          </a:p>
          <a:p>
            <a:endParaRPr lang="en-US" sz="1700" dirty="0"/>
          </a:p>
        </p:txBody>
      </p:sp>
    </p:spTree>
    <p:extLst>
      <p:ext uri="{BB962C8B-B14F-4D97-AF65-F5344CB8AC3E}">
        <p14:creationId xmlns:p14="http://schemas.microsoft.com/office/powerpoint/2010/main" val="1902378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29D534-D02F-2EC9-0A44-DAD532FD36BA}"/>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9F10F041-3325-775D-0474-E93D9CCFA6F6}"/>
              </a:ext>
            </a:extLst>
          </p:cNvPr>
          <p:cNvSpPr>
            <a:spLocks noGrp="1"/>
          </p:cNvSpPr>
          <p:nvPr>
            <p:ph idx="1"/>
          </p:nvPr>
        </p:nvSpPr>
        <p:spPr>
          <a:xfrm>
            <a:off x="6459425" y="1188637"/>
            <a:ext cx="4499307" cy="4480726"/>
          </a:xfrm>
        </p:spPr>
        <p:txBody>
          <a:bodyPr anchor="ctr">
            <a:normAutofit/>
          </a:bodyPr>
          <a:lstStyle/>
          <a:p>
            <a:pPr marL="0" indent="0">
              <a:buNone/>
            </a:pPr>
            <a:r>
              <a:rPr lang="en-US" b="1" dirty="0"/>
              <a:t>5. Distribution</a:t>
            </a:r>
          </a:p>
          <a:p>
            <a:r>
              <a:rPr lang="en-US" dirty="0"/>
              <a:t>Discrimination</a:t>
            </a:r>
          </a:p>
          <a:p>
            <a:r>
              <a:rPr lang="en-US" dirty="0"/>
              <a:t>Dishonesty</a:t>
            </a:r>
          </a:p>
          <a:p>
            <a:r>
              <a:rPr lang="en-US" dirty="0"/>
              <a:t>Inflated “commissions”</a:t>
            </a:r>
          </a:p>
          <a:p>
            <a:endParaRPr lang="en-US" sz="2400" dirty="0"/>
          </a:p>
        </p:txBody>
      </p:sp>
    </p:spTree>
    <p:extLst>
      <p:ext uri="{BB962C8B-B14F-4D97-AF65-F5344CB8AC3E}">
        <p14:creationId xmlns:p14="http://schemas.microsoft.com/office/powerpoint/2010/main" val="3304086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95CBBC-5F50-2750-8FF6-E4815504658C}"/>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070204A4-B2F9-443D-A915-FA5F9EEF3773}"/>
              </a:ext>
            </a:extLst>
          </p:cNvPr>
          <p:cNvSpPr>
            <a:spLocks noGrp="1"/>
          </p:cNvSpPr>
          <p:nvPr>
            <p:ph idx="1"/>
          </p:nvPr>
        </p:nvSpPr>
        <p:spPr>
          <a:xfrm>
            <a:off x="6272038" y="1026942"/>
            <a:ext cx="4259322" cy="3934415"/>
          </a:xfrm>
        </p:spPr>
        <p:txBody>
          <a:bodyPr anchor="ctr">
            <a:normAutofit/>
          </a:bodyPr>
          <a:lstStyle/>
          <a:p>
            <a:pPr marL="0" indent="0">
              <a:buNone/>
            </a:pPr>
            <a:r>
              <a:rPr lang="en-US" b="1" dirty="0"/>
              <a:t>6. Market Research</a:t>
            </a:r>
          </a:p>
          <a:p>
            <a:r>
              <a:rPr lang="en-US" dirty="0"/>
              <a:t>Respondent participation</a:t>
            </a:r>
          </a:p>
          <a:p>
            <a:r>
              <a:rPr lang="en-US" dirty="0"/>
              <a:t>Researcher responsibilities</a:t>
            </a:r>
          </a:p>
          <a:p>
            <a:endParaRPr lang="en-US" sz="2400" dirty="0"/>
          </a:p>
        </p:txBody>
      </p:sp>
    </p:spTree>
    <p:extLst>
      <p:ext uri="{BB962C8B-B14F-4D97-AF65-F5344CB8AC3E}">
        <p14:creationId xmlns:p14="http://schemas.microsoft.com/office/powerpoint/2010/main" val="27450150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FA75B5-62F8-D9CD-CD70-D4E339AC7B3D}"/>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5FBD18FA-A75D-4C6F-C4F6-C38980B2CC27}"/>
              </a:ext>
            </a:extLst>
          </p:cNvPr>
          <p:cNvSpPr>
            <a:spLocks noGrp="1"/>
          </p:cNvSpPr>
          <p:nvPr>
            <p:ph idx="1"/>
          </p:nvPr>
        </p:nvSpPr>
        <p:spPr>
          <a:xfrm>
            <a:off x="6577584" y="1896645"/>
            <a:ext cx="3953775" cy="3064712"/>
          </a:xfrm>
        </p:spPr>
        <p:txBody>
          <a:bodyPr anchor="ctr">
            <a:normAutofit/>
          </a:bodyPr>
          <a:lstStyle/>
          <a:p>
            <a:pPr marL="0" indent="0">
              <a:buNone/>
            </a:pPr>
            <a:r>
              <a:rPr lang="en-US" b="1" dirty="0"/>
              <a:t>7. Personnel</a:t>
            </a:r>
          </a:p>
          <a:p>
            <a:r>
              <a:rPr lang="en-US" dirty="0"/>
              <a:t>Discrimination in hiring</a:t>
            </a:r>
          </a:p>
          <a:p>
            <a:r>
              <a:rPr lang="en-US" dirty="0"/>
              <a:t>Unfair treatment of employees</a:t>
            </a:r>
          </a:p>
          <a:p>
            <a:endParaRPr lang="en-US" sz="2400" dirty="0"/>
          </a:p>
        </p:txBody>
      </p:sp>
    </p:spTree>
    <p:extLst>
      <p:ext uri="{BB962C8B-B14F-4D97-AF65-F5344CB8AC3E}">
        <p14:creationId xmlns:p14="http://schemas.microsoft.com/office/powerpoint/2010/main" val="2640854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79BD9B-735B-716F-3BD1-2122AFADB0E6}"/>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E19F86F8-2886-A52B-06A8-61251B0D3672}"/>
              </a:ext>
            </a:extLst>
          </p:cNvPr>
          <p:cNvSpPr>
            <a:spLocks noGrp="1"/>
          </p:cNvSpPr>
          <p:nvPr>
            <p:ph idx="1"/>
          </p:nvPr>
        </p:nvSpPr>
        <p:spPr>
          <a:xfrm>
            <a:off x="6459426" y="914400"/>
            <a:ext cx="4550236" cy="4905086"/>
          </a:xfrm>
        </p:spPr>
        <p:txBody>
          <a:bodyPr anchor="ctr">
            <a:normAutofit fontScale="92500" lnSpcReduction="20000"/>
          </a:bodyPr>
          <a:lstStyle/>
          <a:p>
            <a:r>
              <a:rPr lang="en-US" b="1" dirty="0"/>
              <a:t>8. Cultural differences: </a:t>
            </a:r>
            <a:r>
              <a:rPr lang="en-US" dirty="0"/>
              <a:t>Chan and Armstrong (1999) define cultural differences as those involving potential misunderstandings related to traditional requirements of the exchange process including what may be called a bribe by one culture but not by another, different practices related to gifts, payments, favors and entertainment, and political contributions. </a:t>
            </a:r>
          </a:p>
          <a:p>
            <a:r>
              <a:rPr lang="en-US" dirty="0"/>
              <a:t>This brings out issues of cultural relativism.</a:t>
            </a:r>
          </a:p>
          <a:p>
            <a:endParaRPr lang="en-US" sz="1700" dirty="0"/>
          </a:p>
        </p:txBody>
      </p:sp>
    </p:spTree>
    <p:extLst>
      <p:ext uri="{BB962C8B-B14F-4D97-AF65-F5344CB8AC3E}">
        <p14:creationId xmlns:p14="http://schemas.microsoft.com/office/powerpoint/2010/main" val="2782745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60FEA7-C0A8-05AF-B7F2-06E04021D768}"/>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5E147562-42D7-CA1A-3FDD-4AF092E7C03F}"/>
              </a:ext>
            </a:extLst>
          </p:cNvPr>
          <p:cNvSpPr>
            <a:spLocks noGrp="1"/>
          </p:cNvSpPr>
          <p:nvPr>
            <p:ph idx="1"/>
          </p:nvPr>
        </p:nvSpPr>
        <p:spPr>
          <a:xfrm>
            <a:off x="6459425" y="900332"/>
            <a:ext cx="4725675" cy="4234376"/>
          </a:xfrm>
        </p:spPr>
        <p:txBody>
          <a:bodyPr anchor="ctr">
            <a:normAutofit/>
          </a:bodyPr>
          <a:lstStyle/>
          <a:p>
            <a:r>
              <a:rPr lang="en-US" b="1" dirty="0"/>
              <a:t>9. Involvement in political affairs</a:t>
            </a:r>
            <a:r>
              <a:rPr lang="en-US" dirty="0"/>
              <a:t>: </a:t>
            </a:r>
          </a:p>
          <a:p>
            <a:r>
              <a:rPr lang="en-US" dirty="0"/>
              <a:t>the business marketer might find himself in situations where he is forced to contribute to the political agenda of the country where he is doing business. </a:t>
            </a:r>
          </a:p>
          <a:p>
            <a:endParaRPr lang="en-US" sz="2400" dirty="0"/>
          </a:p>
        </p:txBody>
      </p:sp>
    </p:spTree>
    <p:extLst>
      <p:ext uri="{BB962C8B-B14F-4D97-AF65-F5344CB8AC3E}">
        <p14:creationId xmlns:p14="http://schemas.microsoft.com/office/powerpoint/2010/main" val="5164627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B1370B-F96C-82C7-EB06-5325FE9F3792}"/>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2C35F0B6-9487-9AC5-8A2C-BD5991E0F2AD}"/>
              </a:ext>
            </a:extLst>
          </p:cNvPr>
          <p:cNvSpPr>
            <a:spLocks noGrp="1"/>
          </p:cNvSpPr>
          <p:nvPr>
            <p:ph idx="1"/>
          </p:nvPr>
        </p:nvSpPr>
        <p:spPr>
          <a:xfrm>
            <a:off x="6459426" y="621491"/>
            <a:ext cx="4865066" cy="5286940"/>
          </a:xfrm>
        </p:spPr>
        <p:txBody>
          <a:bodyPr anchor="ctr">
            <a:normAutofit/>
          </a:bodyPr>
          <a:lstStyle/>
          <a:p>
            <a:r>
              <a:rPr lang="en-US" b="1" dirty="0"/>
              <a:t>10. Illegal/immoral activities. </a:t>
            </a:r>
          </a:p>
          <a:p>
            <a:r>
              <a:rPr lang="en-US" dirty="0"/>
              <a:t>The business marketer might as well find himself entangled in illegal and immoral activities. </a:t>
            </a:r>
          </a:p>
          <a:p>
            <a:r>
              <a:rPr lang="en-US" dirty="0"/>
              <a:t>In some countries the marketer might be trapped in sale of illegal products or demands to engage in immoral activities are placed on him to win contracts and be awarded tenders. </a:t>
            </a:r>
          </a:p>
          <a:p>
            <a:endParaRPr lang="en-US" sz="2000" dirty="0"/>
          </a:p>
        </p:txBody>
      </p:sp>
    </p:spTree>
    <p:extLst>
      <p:ext uri="{BB962C8B-B14F-4D97-AF65-F5344CB8AC3E}">
        <p14:creationId xmlns:p14="http://schemas.microsoft.com/office/powerpoint/2010/main" val="1412535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27DB80-8BF0-5C1F-647F-8E9B6CCBFBD1}"/>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D5F38122-03F4-BF2E-22D0-AEE5151066A9}"/>
              </a:ext>
            </a:extLst>
          </p:cNvPr>
          <p:cNvSpPr>
            <a:spLocks noGrp="1"/>
          </p:cNvSpPr>
          <p:nvPr>
            <p:ph idx="1"/>
          </p:nvPr>
        </p:nvSpPr>
        <p:spPr>
          <a:xfrm>
            <a:off x="6231988" y="623275"/>
            <a:ext cx="5314839" cy="5607882"/>
          </a:xfrm>
        </p:spPr>
        <p:txBody>
          <a:bodyPr anchor="ctr">
            <a:normAutofit fontScale="85000" lnSpcReduction="20000"/>
          </a:bodyPr>
          <a:lstStyle/>
          <a:p>
            <a:r>
              <a:rPr lang="en-US" b="1" dirty="0"/>
              <a:t>11. Packaging: </a:t>
            </a:r>
          </a:p>
          <a:p>
            <a:r>
              <a:rPr lang="en-US" dirty="0"/>
              <a:t>ethical issues on package revolve around </a:t>
            </a:r>
          </a:p>
          <a:p>
            <a:r>
              <a:rPr lang="en-US" dirty="0"/>
              <a:t>packaging sizes and the relation between packaging size and its content employed in order to lead the consumer into thinking that there is greater quantity of the product. </a:t>
            </a:r>
          </a:p>
          <a:p>
            <a:r>
              <a:rPr lang="en-US" dirty="0"/>
              <a:t>Second, the design of the packaging implies wrongful or misleading information. </a:t>
            </a:r>
          </a:p>
          <a:p>
            <a:r>
              <a:rPr lang="en-US" dirty="0"/>
              <a:t>Third, producers imitate another’s packaging in order to imply a certain geographic provenance or quality of the product and </a:t>
            </a:r>
          </a:p>
          <a:p>
            <a:r>
              <a:rPr lang="en-US" dirty="0"/>
              <a:t>price that may be wrongfully indicated or absent from the packaging (IMCO, 2012). </a:t>
            </a:r>
          </a:p>
          <a:p>
            <a:endParaRPr lang="en-US" sz="1300" dirty="0"/>
          </a:p>
        </p:txBody>
      </p:sp>
    </p:spTree>
    <p:extLst>
      <p:ext uri="{BB962C8B-B14F-4D97-AF65-F5344CB8AC3E}">
        <p14:creationId xmlns:p14="http://schemas.microsoft.com/office/powerpoint/2010/main" val="508893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41864D-F30A-78D0-2C49-4998B8989E2B}"/>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common in business-to-business markets cont.</a:t>
            </a:r>
          </a:p>
        </p:txBody>
      </p:sp>
      <p:sp>
        <p:nvSpPr>
          <p:cNvPr id="3" name="Content Placeholder 2">
            <a:extLst>
              <a:ext uri="{FF2B5EF4-FFF2-40B4-BE49-F238E27FC236}">
                <a16:creationId xmlns:a16="http://schemas.microsoft.com/office/drawing/2014/main" id="{552BC8F0-2686-23C3-EBA5-2B74715CBC93}"/>
              </a:ext>
            </a:extLst>
          </p:cNvPr>
          <p:cNvSpPr>
            <a:spLocks noGrp="1"/>
          </p:cNvSpPr>
          <p:nvPr>
            <p:ph idx="1"/>
          </p:nvPr>
        </p:nvSpPr>
        <p:spPr>
          <a:xfrm>
            <a:off x="6272037" y="731520"/>
            <a:ext cx="5274789" cy="5387926"/>
          </a:xfrm>
        </p:spPr>
        <p:txBody>
          <a:bodyPr anchor="ctr">
            <a:normAutofit fontScale="85000" lnSpcReduction="20000"/>
          </a:bodyPr>
          <a:lstStyle/>
          <a:p>
            <a:r>
              <a:rPr lang="en-US" b="1" dirty="0"/>
              <a:t>12. Customer care: </a:t>
            </a:r>
          </a:p>
          <a:p>
            <a:r>
              <a:rPr lang="en-US" dirty="0"/>
              <a:t>Customer care is another very important issue for any business in satisfying their customers because proper customer care can create an image to the customers as the ethical and socially responsible firm. </a:t>
            </a:r>
          </a:p>
          <a:p>
            <a:r>
              <a:rPr lang="en-US" dirty="0"/>
              <a:t>French et.al. (1982) defined customer care as the companies’ engagement in complaint handling and after sales service to the customers .</a:t>
            </a:r>
          </a:p>
          <a:p>
            <a:r>
              <a:rPr lang="en-US" dirty="0"/>
              <a:t>Companies should try to provide a value-added service through; polite and courteous service, offering confidentiality and an open-door policy, proactive problem solving and guidance and handling request in timely and rational manner.</a:t>
            </a:r>
          </a:p>
          <a:p>
            <a:endParaRPr lang="en-US" sz="1300" dirty="0"/>
          </a:p>
        </p:txBody>
      </p:sp>
    </p:spTree>
    <p:extLst>
      <p:ext uri="{BB962C8B-B14F-4D97-AF65-F5344CB8AC3E}">
        <p14:creationId xmlns:p14="http://schemas.microsoft.com/office/powerpoint/2010/main" val="3573638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FC02AA-7F44-33F7-F05A-E5A1E63D604C}"/>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Ethical issues of great concern in B2B marketing </a:t>
            </a:r>
          </a:p>
        </p:txBody>
      </p:sp>
      <p:sp>
        <p:nvSpPr>
          <p:cNvPr id="3" name="Content Placeholder 2">
            <a:extLst>
              <a:ext uri="{FF2B5EF4-FFF2-40B4-BE49-F238E27FC236}">
                <a16:creationId xmlns:a16="http://schemas.microsoft.com/office/drawing/2014/main" id="{42D0D65E-DFCE-B201-F086-1CA0A9564D26}"/>
              </a:ext>
            </a:extLst>
          </p:cNvPr>
          <p:cNvSpPr>
            <a:spLocks noGrp="1"/>
          </p:cNvSpPr>
          <p:nvPr>
            <p:ph idx="1"/>
          </p:nvPr>
        </p:nvSpPr>
        <p:spPr>
          <a:xfrm>
            <a:off x="6096000" y="621490"/>
            <a:ext cx="5450827" cy="5607881"/>
          </a:xfrm>
        </p:spPr>
        <p:txBody>
          <a:bodyPr anchor="ctr">
            <a:normAutofit/>
          </a:bodyPr>
          <a:lstStyle/>
          <a:p>
            <a:pPr marL="514350" indent="-514350">
              <a:buFont typeface="+mj-lt"/>
              <a:buAutoNum type="arabicPeriod"/>
            </a:pPr>
            <a:r>
              <a:rPr lang="en-US" dirty="0"/>
              <a:t>Bribery</a:t>
            </a:r>
          </a:p>
          <a:p>
            <a:pPr marL="514350" indent="-514350">
              <a:buFont typeface="+mj-lt"/>
              <a:buAutoNum type="arabicPeriod"/>
            </a:pPr>
            <a:r>
              <a:rPr lang="en-US" dirty="0"/>
              <a:t>Fairness</a:t>
            </a:r>
          </a:p>
          <a:p>
            <a:pPr marL="514350" indent="-514350">
              <a:buFont typeface="+mj-lt"/>
              <a:buAutoNum type="arabicPeriod"/>
            </a:pPr>
            <a:r>
              <a:rPr lang="en-US" dirty="0"/>
              <a:t>Honesty</a:t>
            </a:r>
          </a:p>
          <a:p>
            <a:pPr marL="514350" indent="-514350">
              <a:buFont typeface="+mj-lt"/>
              <a:buAutoNum type="arabicPeriod"/>
            </a:pPr>
            <a:r>
              <a:rPr lang="en-US" dirty="0"/>
              <a:t>Pricing</a:t>
            </a:r>
          </a:p>
          <a:p>
            <a:pPr marL="514350" indent="-514350">
              <a:buFont typeface="+mj-lt"/>
              <a:buAutoNum type="arabicPeriod"/>
            </a:pPr>
            <a:r>
              <a:rPr lang="en-US" dirty="0"/>
              <a:t>Product</a:t>
            </a:r>
          </a:p>
          <a:p>
            <a:pPr marL="514350" indent="-514350">
              <a:buFont typeface="+mj-lt"/>
              <a:buAutoNum type="arabicPeriod"/>
            </a:pPr>
            <a:r>
              <a:rPr lang="en-US" dirty="0"/>
              <a:t>Personnel</a:t>
            </a:r>
          </a:p>
          <a:p>
            <a:pPr marL="514350" indent="-514350">
              <a:buFont typeface="+mj-lt"/>
              <a:buAutoNum type="arabicPeriod"/>
            </a:pPr>
            <a:r>
              <a:rPr lang="en-US" dirty="0"/>
              <a:t>Confidentiality</a:t>
            </a:r>
          </a:p>
          <a:p>
            <a:pPr marL="514350" indent="-514350">
              <a:buFont typeface="+mj-lt"/>
              <a:buAutoNum type="arabicPeriod"/>
            </a:pPr>
            <a:r>
              <a:rPr lang="en-US" dirty="0"/>
              <a:t>Advertising</a:t>
            </a:r>
          </a:p>
          <a:p>
            <a:pPr marL="514350" indent="-514350">
              <a:buFont typeface="+mj-lt"/>
              <a:buAutoNum type="arabicPeriod"/>
            </a:pPr>
            <a:r>
              <a:rPr lang="en-US" dirty="0"/>
              <a:t>manipulation of data</a:t>
            </a:r>
          </a:p>
          <a:p>
            <a:pPr marL="514350" indent="-514350">
              <a:buFont typeface="+mj-lt"/>
              <a:buAutoNum type="arabicPeriod"/>
            </a:pPr>
            <a:r>
              <a:rPr lang="en-US" dirty="0"/>
              <a:t>purchasing </a:t>
            </a:r>
          </a:p>
          <a:p>
            <a:pPr marL="0" indent="0">
              <a:buNone/>
            </a:pPr>
            <a:r>
              <a:rPr lang="en-US" dirty="0"/>
              <a:t>(</a:t>
            </a:r>
            <a:r>
              <a:rPr lang="en-US" dirty="0" err="1"/>
              <a:t>Chonko</a:t>
            </a:r>
            <a:r>
              <a:rPr lang="en-US" dirty="0"/>
              <a:t> and Hunt (2000).</a:t>
            </a:r>
          </a:p>
          <a:p>
            <a:endParaRPr lang="en-US" sz="1300" dirty="0"/>
          </a:p>
        </p:txBody>
      </p:sp>
    </p:spTree>
    <p:extLst>
      <p:ext uri="{BB962C8B-B14F-4D97-AF65-F5344CB8AC3E}">
        <p14:creationId xmlns:p14="http://schemas.microsoft.com/office/powerpoint/2010/main" val="18985939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F1D3E7-8092-9F4E-4F47-C4C9B80B6D0C}"/>
              </a:ext>
            </a:extLst>
          </p:cNvPr>
          <p:cNvSpPr>
            <a:spLocks noGrp="1"/>
          </p:cNvSpPr>
          <p:nvPr>
            <p:ph type="title"/>
          </p:nvPr>
        </p:nvSpPr>
        <p:spPr>
          <a:xfrm>
            <a:off x="635000" y="640823"/>
            <a:ext cx="3418659" cy="5583148"/>
          </a:xfrm>
        </p:spPr>
        <p:txBody>
          <a:bodyPr anchor="ctr">
            <a:normAutofit/>
          </a:bodyPr>
          <a:lstStyle/>
          <a:p>
            <a:r>
              <a:rPr lang="en-US" sz="5400"/>
              <a:t>Donaldson and Dunfee (1999) model</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33503D4-95BE-4EE7-0146-FA3BD6EA6FAC}"/>
              </a:ext>
            </a:extLst>
          </p:cNvPr>
          <p:cNvGraphicFramePr>
            <a:graphicFrameLocks noGrp="1"/>
          </p:cNvGraphicFramePr>
          <p:nvPr>
            <p:ph idx="1"/>
            <p:extLst>
              <p:ext uri="{D42A27DB-BD31-4B8C-83A1-F6EECF244321}">
                <p14:modId xmlns:p14="http://schemas.microsoft.com/office/powerpoint/2010/main" val="2305225143"/>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9072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512499-31AC-8C3F-BC47-47963FD26168}"/>
              </a:ext>
            </a:extLst>
          </p:cNvPr>
          <p:cNvSpPr>
            <a:spLocks noGrp="1"/>
          </p:cNvSpPr>
          <p:nvPr>
            <p:ph type="title"/>
          </p:nvPr>
        </p:nvSpPr>
        <p:spPr>
          <a:xfrm>
            <a:off x="686834" y="1153572"/>
            <a:ext cx="3200400" cy="4461163"/>
          </a:xfrm>
        </p:spPr>
        <p:txBody>
          <a:bodyPr>
            <a:normAutofit/>
          </a:bodyPr>
          <a:lstStyle/>
          <a:p>
            <a:r>
              <a:rPr lang="en-US">
                <a:solidFill>
                  <a:srgbClr val="FFFFFF"/>
                </a:solidFill>
              </a:rPr>
              <a:t>Donaldson and Dunfee (1999) model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0279F42-59DC-EA46-AF34-1EDEBF98A4AD}"/>
              </a:ext>
            </a:extLst>
          </p:cNvPr>
          <p:cNvSpPr>
            <a:spLocks noGrp="1"/>
          </p:cNvSpPr>
          <p:nvPr>
            <p:ph idx="1"/>
          </p:nvPr>
        </p:nvSpPr>
        <p:spPr>
          <a:xfrm>
            <a:off x="4447308" y="591344"/>
            <a:ext cx="6906491" cy="5585619"/>
          </a:xfrm>
        </p:spPr>
        <p:txBody>
          <a:bodyPr anchor="ctr">
            <a:normAutofit/>
          </a:bodyPr>
          <a:lstStyle/>
          <a:p>
            <a:r>
              <a:rPr lang="en-US" sz="2400" dirty="0"/>
              <a:t>1.	Test ethical questions against the hyper norms which form the bedrock of ethical thinking. </a:t>
            </a:r>
          </a:p>
          <a:p>
            <a:r>
              <a:rPr lang="en-US" sz="2400" dirty="0"/>
              <a:t>Violation of these hyper norms would lead to rejecting a possible course of action as unethical.</a:t>
            </a:r>
          </a:p>
          <a:p>
            <a:r>
              <a:rPr lang="en-US" sz="2400" dirty="0"/>
              <a:t>2.	If the action is permissible when compared to consistent norms or falls into moral free space, it would then be subjected to a review in terms of utility (the benefits versus the costs), rights (whether human rights are respected), and justice (related to whether the benefits and costs are distributed). </a:t>
            </a:r>
          </a:p>
          <a:p>
            <a:r>
              <a:rPr lang="en-US" sz="2400" dirty="0"/>
              <a:t>3.	Should the answers be mixed, a business marketer would have to balance the concerns of all stakeholders as related to utility, rights, and justice before deciding on a course of action.</a:t>
            </a:r>
          </a:p>
          <a:p>
            <a:endParaRPr lang="en-US" sz="2400" dirty="0"/>
          </a:p>
        </p:txBody>
      </p:sp>
    </p:spTree>
    <p:extLst>
      <p:ext uri="{BB962C8B-B14F-4D97-AF65-F5344CB8AC3E}">
        <p14:creationId xmlns:p14="http://schemas.microsoft.com/office/powerpoint/2010/main" val="1381313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72B0FD-B76D-6994-DC02-1FDFE5B408D3}"/>
              </a:ext>
            </a:extLst>
          </p:cNvPr>
          <p:cNvSpPr>
            <a:spLocks noGrp="1"/>
          </p:cNvSpPr>
          <p:nvPr>
            <p:ph type="title"/>
          </p:nvPr>
        </p:nvSpPr>
        <p:spPr>
          <a:xfrm>
            <a:off x="686834" y="1153572"/>
            <a:ext cx="3200400" cy="4461163"/>
          </a:xfrm>
        </p:spPr>
        <p:txBody>
          <a:bodyPr>
            <a:normAutofit/>
          </a:bodyPr>
          <a:lstStyle/>
          <a:p>
            <a:r>
              <a:rPr lang="en-US">
                <a:solidFill>
                  <a:srgbClr val="FFFFFF"/>
                </a:solidFill>
              </a:rPr>
              <a:t>Making ethics work.</a:t>
            </a:r>
            <a:br>
              <a:rPr lang="en-US">
                <a:solidFill>
                  <a:srgbClr val="FFFFFF"/>
                </a:solidFill>
              </a:rPr>
            </a:b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0711583-EE42-5095-3449-CE7B56412BE4}"/>
              </a:ext>
            </a:extLst>
          </p:cNvPr>
          <p:cNvSpPr>
            <a:spLocks noGrp="1"/>
          </p:cNvSpPr>
          <p:nvPr>
            <p:ph idx="1"/>
          </p:nvPr>
        </p:nvSpPr>
        <p:spPr>
          <a:xfrm>
            <a:off x="4447308" y="591344"/>
            <a:ext cx="6906491" cy="5585619"/>
          </a:xfrm>
        </p:spPr>
        <p:txBody>
          <a:bodyPr anchor="ctr">
            <a:normAutofit/>
          </a:bodyPr>
          <a:lstStyle/>
          <a:p>
            <a:r>
              <a:rPr lang="en-US" dirty="0"/>
              <a:t>1.	Code of ethics: the business marketer must ensure that there exists a well-deigned ethical code to guide all decisions. </a:t>
            </a:r>
          </a:p>
          <a:p>
            <a:r>
              <a:rPr lang="en-US" dirty="0"/>
              <a:t>2.	Management to become ethics role models: it is not enough to have a code of ethics. commitment of senior management to ethics is essential for promoting ethical behavior </a:t>
            </a:r>
          </a:p>
          <a:p>
            <a:r>
              <a:rPr lang="en-US" dirty="0"/>
              <a:t>3.	Ethics training: all employees of a firm must be trained thoroughly on ethical codes of their organization and how to enforce it. </a:t>
            </a:r>
          </a:p>
        </p:txBody>
      </p:sp>
    </p:spTree>
    <p:extLst>
      <p:ext uri="{BB962C8B-B14F-4D97-AF65-F5344CB8AC3E}">
        <p14:creationId xmlns:p14="http://schemas.microsoft.com/office/powerpoint/2010/main" val="12236117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841179-1D75-D7A0-499B-9EB6578E1656}"/>
              </a:ext>
            </a:extLst>
          </p:cNvPr>
          <p:cNvSpPr>
            <a:spLocks noGrp="1"/>
          </p:cNvSpPr>
          <p:nvPr>
            <p:ph type="title"/>
          </p:nvPr>
        </p:nvSpPr>
        <p:spPr>
          <a:xfrm>
            <a:off x="686834" y="1153572"/>
            <a:ext cx="3200400" cy="4461163"/>
          </a:xfrm>
        </p:spPr>
        <p:txBody>
          <a:bodyPr>
            <a:normAutofit/>
          </a:bodyPr>
          <a:lstStyle/>
          <a:p>
            <a:r>
              <a:rPr lang="en-US">
                <a:solidFill>
                  <a:srgbClr val="FFFFFF"/>
                </a:solidFill>
              </a:rPr>
              <a:t>Making ethics work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D747204-BE37-A324-3E10-5C796E071F6B}"/>
              </a:ext>
            </a:extLst>
          </p:cNvPr>
          <p:cNvSpPr>
            <a:spLocks noGrp="1"/>
          </p:cNvSpPr>
          <p:nvPr>
            <p:ph idx="1"/>
          </p:nvPr>
        </p:nvSpPr>
        <p:spPr>
          <a:xfrm>
            <a:off x="4447308" y="591344"/>
            <a:ext cx="6906491" cy="5585619"/>
          </a:xfrm>
        </p:spPr>
        <p:txBody>
          <a:bodyPr anchor="ctr">
            <a:normAutofit/>
          </a:bodyPr>
          <a:lstStyle/>
          <a:p>
            <a:r>
              <a:rPr lang="en-US" sz="2400"/>
              <a:t>4. Appointment of ethical officer and committee. The officer oversees enforcing the code while the committee develops appropriate policies on all areas of business operations including marketing. </a:t>
            </a:r>
          </a:p>
          <a:p>
            <a:r>
              <a:rPr lang="en-US" sz="2400"/>
              <a:t>5. Ethic audits and control system. Many firms conduct ethics audits to compare actual behavior with the established company standards. firm should “quickly and decisively deal” with employees or suppliers who violate ethics policies.</a:t>
            </a:r>
          </a:p>
          <a:p>
            <a:r>
              <a:rPr lang="en-US" sz="2400"/>
              <a:t>6. Associations codes of ethics: the firm should employ professionals who are not only members of professional bodies but who also subscribe to those bodies’ codes of ethics. </a:t>
            </a:r>
          </a:p>
        </p:txBody>
      </p:sp>
    </p:spTree>
    <p:extLst>
      <p:ext uri="{BB962C8B-B14F-4D97-AF65-F5344CB8AC3E}">
        <p14:creationId xmlns:p14="http://schemas.microsoft.com/office/powerpoint/2010/main" val="39094063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2B67AB-0A57-C442-AFD2-A63D1C9CBE68}"/>
              </a:ext>
            </a:extLst>
          </p:cNvPr>
          <p:cNvSpPr>
            <a:spLocks noGrp="1"/>
          </p:cNvSpPr>
          <p:nvPr>
            <p:ph type="title"/>
          </p:nvPr>
        </p:nvSpPr>
        <p:spPr>
          <a:xfrm>
            <a:off x="686834" y="1153572"/>
            <a:ext cx="3200400" cy="4461163"/>
          </a:xfrm>
        </p:spPr>
        <p:txBody>
          <a:bodyPr>
            <a:normAutofit/>
          </a:bodyPr>
          <a:lstStyle/>
          <a:p>
            <a:r>
              <a:rPr lang="en-US">
                <a:solidFill>
                  <a:srgbClr val="FFFFFF"/>
                </a:solidFill>
              </a:rPr>
              <a:t>Integrating ethics strategy in a business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B5966D1-BFA9-6585-74D2-585788BDEBBE}"/>
              </a:ext>
            </a:extLst>
          </p:cNvPr>
          <p:cNvSpPr>
            <a:spLocks noGrp="1"/>
          </p:cNvSpPr>
          <p:nvPr>
            <p:ph idx="1"/>
          </p:nvPr>
        </p:nvSpPr>
        <p:spPr>
          <a:xfrm>
            <a:off x="4447308" y="591344"/>
            <a:ext cx="7453960" cy="6048607"/>
          </a:xfrm>
        </p:spPr>
        <p:txBody>
          <a:bodyPr anchor="ctr">
            <a:normAutofit fontScale="92500" lnSpcReduction="10000"/>
          </a:bodyPr>
          <a:lstStyle/>
          <a:p>
            <a:pPr marL="0" indent="0">
              <a:buNone/>
            </a:pPr>
            <a:r>
              <a:rPr lang="en-US" dirty="0"/>
              <a:t>Paine (1994) gives the following suggestions. </a:t>
            </a:r>
          </a:p>
          <a:p>
            <a:r>
              <a:rPr lang="en-US" dirty="0"/>
              <a:t>1. The guiding values and commitments must make sense and are clearly communicated.</a:t>
            </a:r>
          </a:p>
          <a:p>
            <a:r>
              <a:rPr lang="en-US" dirty="0"/>
              <a:t>2. Company leaders are personally committed, credible, and willing to take action on the values they espouse.</a:t>
            </a:r>
          </a:p>
          <a:p>
            <a:r>
              <a:rPr lang="en-US" dirty="0"/>
              <a:t>3. These values are integrated into the normal channels of management decision-making and reflected in the organization’s activities.</a:t>
            </a:r>
          </a:p>
          <a:p>
            <a:r>
              <a:rPr lang="en-US" dirty="0"/>
              <a:t>4. Company systems and structures support and reinforce core values.</a:t>
            </a:r>
          </a:p>
          <a:p>
            <a:r>
              <a:rPr lang="en-US" dirty="0"/>
              <a:t>5. Managers throughout the company have the decision-making skills, knowledge, and competence to make ethically sound decisions on a day-to-day basis.</a:t>
            </a:r>
          </a:p>
          <a:p>
            <a:endParaRPr lang="en-US" sz="2200" dirty="0"/>
          </a:p>
        </p:txBody>
      </p:sp>
    </p:spTree>
    <p:extLst>
      <p:ext uri="{BB962C8B-B14F-4D97-AF65-F5344CB8AC3E}">
        <p14:creationId xmlns:p14="http://schemas.microsoft.com/office/powerpoint/2010/main" val="6532380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44256B-4555-F8E3-3E3F-EE59C4B5C61B}"/>
              </a:ext>
            </a:extLst>
          </p:cNvPr>
          <p:cNvSpPr>
            <a:spLocks noGrp="1"/>
          </p:cNvSpPr>
          <p:nvPr>
            <p:ph type="title"/>
          </p:nvPr>
        </p:nvSpPr>
        <p:spPr>
          <a:xfrm>
            <a:off x="686834" y="1153572"/>
            <a:ext cx="3200400" cy="4461163"/>
          </a:xfrm>
        </p:spPr>
        <p:txBody>
          <a:bodyPr>
            <a:normAutofit/>
          </a:bodyPr>
          <a:lstStyle/>
          <a:p>
            <a:r>
              <a:rPr lang="en-US">
                <a:solidFill>
                  <a:srgbClr val="FFFFFF"/>
                </a:solidFill>
              </a:rPr>
              <a:t>Ethical Decision-Making Process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B29DA7C-FB4B-CBD2-8684-391D0EA16754}"/>
              </a:ext>
            </a:extLst>
          </p:cNvPr>
          <p:cNvSpPr>
            <a:spLocks noGrp="1"/>
          </p:cNvSpPr>
          <p:nvPr>
            <p:ph idx="1"/>
          </p:nvPr>
        </p:nvSpPr>
        <p:spPr>
          <a:xfrm>
            <a:off x="4447308" y="591344"/>
            <a:ext cx="6906491" cy="5585619"/>
          </a:xfrm>
        </p:spPr>
        <p:txBody>
          <a:bodyPr anchor="ctr">
            <a:normAutofit/>
          </a:bodyPr>
          <a:lstStyle/>
          <a:p>
            <a:r>
              <a:rPr lang="en-US" dirty="0"/>
              <a:t>1.	Determine the facts of the situation that the decision maker should make an honest effort to understand the problem. </a:t>
            </a:r>
          </a:p>
          <a:p>
            <a:r>
              <a:rPr lang="en-US" dirty="0"/>
              <a:t>2.	Identifying the ethical issues involved  in making responsible decisions. It’s an ability to recognize a decision as an ethical one.</a:t>
            </a:r>
          </a:p>
          <a:p>
            <a:r>
              <a:rPr lang="en-US" dirty="0"/>
              <a:t>3.	Identify relevant factors like stakeholders or laws or professional codes and consider the situation from their point of view who will be affected by a decision, policy or operation of a firm.</a:t>
            </a:r>
          </a:p>
          <a:p>
            <a:endParaRPr lang="en-US" dirty="0"/>
          </a:p>
        </p:txBody>
      </p:sp>
    </p:spTree>
    <p:extLst>
      <p:ext uri="{BB962C8B-B14F-4D97-AF65-F5344CB8AC3E}">
        <p14:creationId xmlns:p14="http://schemas.microsoft.com/office/powerpoint/2010/main" val="260741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4C3D21-0097-8665-A277-650F8BC3BDD6}"/>
              </a:ext>
            </a:extLst>
          </p:cNvPr>
          <p:cNvSpPr>
            <a:spLocks noGrp="1"/>
          </p:cNvSpPr>
          <p:nvPr>
            <p:ph type="title"/>
          </p:nvPr>
        </p:nvSpPr>
        <p:spPr>
          <a:xfrm>
            <a:off x="686834" y="1153572"/>
            <a:ext cx="3200400" cy="4461163"/>
          </a:xfrm>
        </p:spPr>
        <p:txBody>
          <a:bodyPr>
            <a:normAutofit/>
          </a:bodyPr>
          <a:lstStyle/>
          <a:p>
            <a:r>
              <a:rPr lang="en-US">
                <a:solidFill>
                  <a:srgbClr val="FFFFFF"/>
                </a:solidFill>
              </a:rPr>
              <a:t>Ethical Decision-Making Process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6B83CF-9FEE-20D6-3CBD-DFB0A21C6062}"/>
              </a:ext>
            </a:extLst>
          </p:cNvPr>
          <p:cNvSpPr>
            <a:spLocks noGrp="1"/>
          </p:cNvSpPr>
          <p:nvPr>
            <p:ph idx="1"/>
          </p:nvPr>
        </p:nvSpPr>
        <p:spPr>
          <a:xfrm>
            <a:off x="4447308" y="591344"/>
            <a:ext cx="6906491" cy="5585619"/>
          </a:xfrm>
        </p:spPr>
        <p:txBody>
          <a:bodyPr anchor="ctr">
            <a:normAutofit fontScale="92500" lnSpcReduction="10000"/>
          </a:bodyPr>
          <a:lstStyle/>
          <a:p>
            <a:r>
              <a:rPr lang="en-US" dirty="0"/>
              <a:t>4.	Consider the available alternatives which is also called the moral imagination. It is important not only to consider the obvious options regarding particular dilemma, but also much more subtle ones. </a:t>
            </a:r>
          </a:p>
          <a:p>
            <a:r>
              <a:rPr lang="en-US" dirty="0"/>
              <a:t>5.	Compare and weigh the alternatives which create a mental spreadsheet that evaluates the impact of each alternative devised on each stakeholder. </a:t>
            </a:r>
          </a:p>
          <a:p>
            <a:r>
              <a:rPr lang="en-US" dirty="0"/>
              <a:t>6.	Make a rational and reasonable decision or select a course of action among the supported ethical alternatives.</a:t>
            </a:r>
          </a:p>
          <a:p>
            <a:r>
              <a:rPr lang="en-US" dirty="0"/>
              <a:t>7.	Evaluate the implications of the selected course of action to monitor and learn from the outcomes and to modify the actions according to face with the similar challenges in the future.</a:t>
            </a:r>
          </a:p>
          <a:p>
            <a:endParaRPr lang="en-US" sz="2200" dirty="0"/>
          </a:p>
        </p:txBody>
      </p:sp>
    </p:spTree>
    <p:extLst>
      <p:ext uri="{BB962C8B-B14F-4D97-AF65-F5344CB8AC3E}">
        <p14:creationId xmlns:p14="http://schemas.microsoft.com/office/powerpoint/2010/main" val="2066748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0F79D7-59EE-422B-FAF0-5315ADD3B72A}"/>
              </a:ext>
            </a:extLst>
          </p:cNvPr>
          <p:cNvSpPr>
            <a:spLocks noGrp="1"/>
          </p:cNvSpPr>
          <p:nvPr>
            <p:ph type="title"/>
          </p:nvPr>
        </p:nvSpPr>
        <p:spPr>
          <a:xfrm>
            <a:off x="686834" y="1153572"/>
            <a:ext cx="3200400" cy="4461163"/>
          </a:xfrm>
        </p:spPr>
        <p:txBody>
          <a:bodyPr>
            <a:normAutofit/>
          </a:bodyPr>
          <a:lstStyle/>
          <a:p>
            <a:r>
              <a:rPr lang="en-US">
                <a:solidFill>
                  <a:srgbClr val="FFFFFF"/>
                </a:solidFill>
              </a:rPr>
              <a:t>References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F4B595A-4966-DED0-C698-FE59968D5725}"/>
              </a:ext>
            </a:extLst>
          </p:cNvPr>
          <p:cNvSpPr>
            <a:spLocks noGrp="1"/>
          </p:cNvSpPr>
          <p:nvPr>
            <p:ph idx="1"/>
          </p:nvPr>
        </p:nvSpPr>
        <p:spPr>
          <a:xfrm>
            <a:off x="4447308" y="591344"/>
            <a:ext cx="6906491" cy="5585619"/>
          </a:xfrm>
        </p:spPr>
        <p:txBody>
          <a:bodyPr anchor="ctr">
            <a:normAutofit/>
          </a:bodyPr>
          <a:lstStyle/>
          <a:p>
            <a:r>
              <a:rPr lang="en-US" sz="1800"/>
              <a:t>Chan, T.S. and Armstrong, Robert W. (1999). “Comparative Ethical Report Card: A Study of Australian and Canadian Managers’ Perceptions of International Marketing Ethics Problems.” Journal of Business Ethics, Vol. 18, </a:t>
            </a:r>
            <a:r>
              <a:rPr lang="en-US" sz="1800" err="1"/>
              <a:t>Iss</a:t>
            </a:r>
            <a:r>
              <a:rPr lang="en-US" sz="1800"/>
              <a:t>. 1, 3–15.</a:t>
            </a:r>
          </a:p>
          <a:p>
            <a:r>
              <a:rPr lang="en-US" sz="1800" err="1"/>
              <a:t>Chonko</a:t>
            </a:r>
            <a:r>
              <a:rPr lang="en-US" sz="1800"/>
              <a:t>, Lawrence B. and Hunt, Shelby D. (2000). “Ethics and Marketing Management: A Retrospective and Prospective Commentary.” Journal of Business Research, Vol. 50, </a:t>
            </a:r>
            <a:r>
              <a:rPr lang="en-US" sz="1800" err="1"/>
              <a:t>Iss</a:t>
            </a:r>
            <a:r>
              <a:rPr lang="en-US" sz="1800"/>
              <a:t>. 3, 235–44.</a:t>
            </a:r>
          </a:p>
          <a:p>
            <a:r>
              <a:rPr lang="en-US" sz="1800" err="1"/>
              <a:t>Chonko</a:t>
            </a:r>
            <a:r>
              <a:rPr lang="en-US" sz="1800"/>
              <a:t>, Lawrence B. and Hunt, Shelby D. (2000). “Ethics and Marketing Management: A Retrospective and Prospective Commentary.” Journal of Business Research, Vol. 50, </a:t>
            </a:r>
            <a:r>
              <a:rPr lang="en-US" sz="1800" err="1"/>
              <a:t>Iss</a:t>
            </a:r>
            <a:r>
              <a:rPr lang="en-US" sz="1800"/>
              <a:t>. 3, 235–44.</a:t>
            </a:r>
          </a:p>
          <a:p>
            <a:r>
              <a:rPr lang="en-US" sz="1800"/>
              <a:t>Craig, Samuel and Douglas, Susan P. (2000). International Marketing Research. Chichester, W. Sussex: John Wiley.</a:t>
            </a:r>
          </a:p>
          <a:p>
            <a:r>
              <a:rPr lang="en-US" sz="1800"/>
              <a:t>Donaldson, Thomas and Dunfee, Thomas W. (1999). “When Ethics Travel: The Promise and Peril of Global Business Ethics.” California Management Review, Vol. 41, No. 4, 45–63.</a:t>
            </a:r>
          </a:p>
          <a:p>
            <a:r>
              <a:rPr lang="en-US" sz="1800"/>
              <a:t>Ferrell O.C (2005) , “A Framework for Understanding Organizational Ethics: New Challenges for Business Schools and Corporate Leaders”. R.A. Peterson and O.C. Ferrell, (eds.) Armonk, New York: M.E. Sharpe, pp. 3-17.</a:t>
            </a:r>
          </a:p>
          <a:p>
            <a:pPr marL="0" indent="0">
              <a:buNone/>
            </a:pPr>
            <a:endParaRPr lang="en-US" sz="1800"/>
          </a:p>
        </p:txBody>
      </p:sp>
    </p:spTree>
    <p:extLst>
      <p:ext uri="{BB962C8B-B14F-4D97-AF65-F5344CB8AC3E}">
        <p14:creationId xmlns:p14="http://schemas.microsoft.com/office/powerpoint/2010/main" val="19134984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2D26E7-C7BD-0E68-31DD-B119583281BA}"/>
              </a:ext>
            </a:extLst>
          </p:cNvPr>
          <p:cNvSpPr>
            <a:spLocks noGrp="1"/>
          </p:cNvSpPr>
          <p:nvPr>
            <p:ph type="title"/>
          </p:nvPr>
        </p:nvSpPr>
        <p:spPr>
          <a:xfrm>
            <a:off x="686834" y="1153572"/>
            <a:ext cx="3200400" cy="4461163"/>
          </a:xfrm>
        </p:spPr>
        <p:txBody>
          <a:bodyPr>
            <a:normAutofit/>
          </a:bodyPr>
          <a:lstStyle/>
          <a:p>
            <a:r>
              <a:rPr lang="en-US">
                <a:solidFill>
                  <a:srgbClr val="FFFFFF"/>
                </a:solidFill>
              </a:rPr>
              <a:t>References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0AA01AE-6DBC-394D-3904-41227F967C76}"/>
              </a:ext>
            </a:extLst>
          </p:cNvPr>
          <p:cNvSpPr>
            <a:spLocks noGrp="1"/>
          </p:cNvSpPr>
          <p:nvPr>
            <p:ph idx="1"/>
          </p:nvPr>
        </p:nvSpPr>
        <p:spPr>
          <a:xfrm>
            <a:off x="4447308" y="591344"/>
            <a:ext cx="6906491" cy="5585619"/>
          </a:xfrm>
        </p:spPr>
        <p:txBody>
          <a:bodyPr anchor="ctr">
            <a:normAutofit/>
          </a:bodyPr>
          <a:lstStyle/>
          <a:p>
            <a:r>
              <a:rPr lang="en-US" sz="1500"/>
              <a:t>IMCO, ( 2012)  “Internal Market and Consumer Protection: Misleading Packaging Practices”, Directorate- General for Internal Policies, European Parliament: Policy Department A: Scientific and Economic Policy,.</a:t>
            </a:r>
          </a:p>
          <a:p>
            <a:r>
              <a:rPr lang="en-US" sz="1500"/>
              <a:t>J. </a:t>
            </a:r>
            <a:r>
              <a:rPr lang="en-US" sz="1500" err="1"/>
              <a:t>Tsalikis</a:t>
            </a:r>
            <a:r>
              <a:rPr lang="en-US" sz="1500"/>
              <a:t> and D. </a:t>
            </a:r>
            <a:r>
              <a:rPr lang="en-US" sz="1500" err="1"/>
              <a:t>Fritzsch</a:t>
            </a:r>
            <a:r>
              <a:rPr lang="en-US" sz="1500"/>
              <a:t> (1989), “Business Ethics: A Literature Review with a Focus on Marketing Ethics” Journal of Business Ethics, 8(2), pp. 695-743.</a:t>
            </a:r>
          </a:p>
          <a:p>
            <a:r>
              <a:rPr lang="en-US" sz="1500"/>
              <a:t>Lawrence, Anne T. and Weber, James (2011). Business and Society: Stakeholders, Ethics, Public Policy. New York: McGraw-Hill.</a:t>
            </a:r>
          </a:p>
          <a:p>
            <a:r>
              <a:rPr lang="en-US" sz="1500" err="1"/>
              <a:t>Lindfelt</a:t>
            </a:r>
            <a:r>
              <a:rPr lang="en-US" sz="1500"/>
              <a:t> L.L and </a:t>
            </a:r>
            <a:r>
              <a:rPr lang="en-US" sz="1500" err="1"/>
              <a:t>Tornroos</a:t>
            </a:r>
            <a:r>
              <a:rPr lang="en-US" sz="1500"/>
              <a:t> J. (2006) Ethics and value creation in business research: comparing two approaches, European Journal of Marketing Vol. 40 No. 3/4,  pp. 328-351</a:t>
            </a:r>
          </a:p>
          <a:p>
            <a:r>
              <a:rPr lang="en-US" sz="1500"/>
              <a:t>Lumen learning (</a:t>
            </a:r>
            <a:r>
              <a:rPr lang="en-US" sz="1500" err="1"/>
              <a:t>n.d</a:t>
            </a:r>
            <a:r>
              <a:rPr lang="en-US" sz="1500"/>
              <a:t>) Principles of marketing https://biz.libretexts.org/@go/page/16164 </a:t>
            </a:r>
          </a:p>
          <a:p>
            <a:r>
              <a:rPr lang="en-US" sz="1500"/>
              <a:t>Murphy P.E (2005). Ethical Marketing, Upper Saddle River, NJ: Pearson Education.</a:t>
            </a:r>
          </a:p>
          <a:p>
            <a:r>
              <a:rPr lang="en-US" sz="1500" err="1"/>
              <a:t>Parilti</a:t>
            </a:r>
            <a:r>
              <a:rPr lang="en-US" sz="1500"/>
              <a:t> N, ,</a:t>
            </a:r>
            <a:r>
              <a:rPr lang="en-US" sz="1500" err="1"/>
              <a:t>Demirgüneş</a:t>
            </a:r>
            <a:r>
              <a:rPr lang="en-US" sz="1500"/>
              <a:t> B. K and  </a:t>
            </a:r>
            <a:r>
              <a:rPr lang="en-US" sz="1500" err="1"/>
              <a:t>Özsaçmaci</a:t>
            </a:r>
            <a:r>
              <a:rPr lang="en-US" sz="1500"/>
              <a:t> B.(2014) Ethical issues in marketing: an application for understanding ethical decision making  https://www.researchgate.net/publication/ </a:t>
            </a:r>
          </a:p>
          <a:p>
            <a:r>
              <a:rPr lang="en-US" sz="1500" err="1"/>
              <a:t>Singhapakdi</a:t>
            </a:r>
            <a:r>
              <a:rPr lang="en-US" sz="1500"/>
              <a:t>, A., Vitell, S. J. and Kraft, K. L (1996) ., “Moral Intensity and Ethical of Marketing Professionals Decision-Making”, Journal of Business Research 36, pp. 245-255</a:t>
            </a:r>
          </a:p>
          <a:p>
            <a:endParaRPr lang="en-US" sz="1500"/>
          </a:p>
        </p:txBody>
      </p:sp>
    </p:spTree>
    <p:extLst>
      <p:ext uri="{BB962C8B-B14F-4D97-AF65-F5344CB8AC3E}">
        <p14:creationId xmlns:p14="http://schemas.microsoft.com/office/powerpoint/2010/main" val="3559530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AE5A632B-B15A-489E-8337-BC0F40DB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5262" y="859948"/>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0F1945B-4CD0-FB4B-74C7-10984CA3B72B}"/>
              </a:ext>
            </a:extLst>
          </p:cNvPr>
          <p:cNvSpPr>
            <a:spLocks noGrp="1"/>
          </p:cNvSpPr>
          <p:nvPr>
            <p:ph type="title"/>
          </p:nvPr>
        </p:nvSpPr>
        <p:spPr>
          <a:xfrm>
            <a:off x="838200" y="643467"/>
            <a:ext cx="2951205" cy="5571066"/>
          </a:xfrm>
        </p:spPr>
        <p:txBody>
          <a:bodyPr>
            <a:normAutofit/>
          </a:bodyPr>
          <a:lstStyle/>
          <a:p>
            <a:r>
              <a:rPr lang="en-US">
                <a:solidFill>
                  <a:srgbClr val="FFFFFF"/>
                </a:solidFill>
              </a:rPr>
              <a:t>Concluding thoughts on the course</a:t>
            </a:r>
          </a:p>
        </p:txBody>
      </p:sp>
      <p:sp>
        <p:nvSpPr>
          <p:cNvPr id="24" name="Rectangle: Rounded Corners 23">
            <a:extLst>
              <a:ext uri="{FF2B5EF4-FFF2-40B4-BE49-F238E27FC236}">
                <a16:creationId xmlns:a16="http://schemas.microsoft.com/office/drawing/2014/main" id="{651547D7-AD18-407B-A5F4-F8225B5DC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5452" y="434266"/>
            <a:ext cx="7217701" cy="5922084"/>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9EDECFA-CA21-2EEC-1ABF-DE1E041DBB90}"/>
              </a:ext>
            </a:extLst>
          </p:cNvPr>
          <p:cNvGraphicFramePr>
            <a:graphicFrameLocks noGrp="1"/>
          </p:cNvGraphicFramePr>
          <p:nvPr>
            <p:ph idx="1"/>
            <p:extLst>
              <p:ext uri="{D42A27DB-BD31-4B8C-83A1-F6EECF244321}">
                <p14:modId xmlns:p14="http://schemas.microsoft.com/office/powerpoint/2010/main" val="3714085522"/>
              </p:ext>
            </p:extLst>
          </p:nvPr>
        </p:nvGraphicFramePr>
        <p:xfrm>
          <a:off x="4763911" y="609600"/>
          <a:ext cx="6735443" cy="55646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21858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A6605-DCCB-1320-823B-E75D1BEF313F}"/>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End </a:t>
            </a:r>
          </a:p>
        </p:txBody>
      </p:sp>
      <p:graphicFrame>
        <p:nvGraphicFramePr>
          <p:cNvPr id="5" name="Content Placeholder 2">
            <a:extLst>
              <a:ext uri="{FF2B5EF4-FFF2-40B4-BE49-F238E27FC236}">
                <a16:creationId xmlns:a16="http://schemas.microsoft.com/office/drawing/2014/main" id="{78511964-34CA-C772-F738-E95A4E8BA514}"/>
              </a:ext>
            </a:extLst>
          </p:cNvPr>
          <p:cNvGraphicFramePr>
            <a:graphicFrameLocks noGrp="1"/>
          </p:cNvGraphicFramePr>
          <p:nvPr>
            <p:ph idx="1"/>
            <p:extLst>
              <p:ext uri="{D42A27DB-BD31-4B8C-83A1-F6EECF244321}">
                <p14:modId xmlns:p14="http://schemas.microsoft.com/office/powerpoint/2010/main" val="206810883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2427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671</TotalTime>
  <Words>2810</Words>
  <Application>Microsoft Office PowerPoint</Application>
  <PresentationFormat>Widescreen</PresentationFormat>
  <Paragraphs>192</Paragraphs>
  <Slides>35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Calibri Light</vt:lpstr>
      <vt:lpstr>Office Theme</vt:lpstr>
      <vt:lpstr>    BUSINESS-TO-BUSINESS MARKETING WEEK 12 ETHICAL ISSUES IN BUSINESS MARKETS </vt:lpstr>
      <vt:lpstr>Introduction</vt:lpstr>
      <vt:lpstr>Intended Learning Outcomes</vt:lpstr>
      <vt:lpstr>Definition and views on business ethics</vt:lpstr>
      <vt:lpstr>Definition of ethics cont.</vt:lpstr>
      <vt:lpstr>Definition cont.</vt:lpstr>
      <vt:lpstr>Importance of ethics in business markets </vt:lpstr>
      <vt:lpstr>Importance of ethics in business markets cont.</vt:lpstr>
      <vt:lpstr>Why should the business marketer be concerned about ethics?</vt:lpstr>
      <vt:lpstr>Why should the business marketer be concerned about ethics cont.?</vt:lpstr>
      <vt:lpstr>Beliefs that guide ethical decision making</vt:lpstr>
      <vt:lpstr>Ethical issues common in business-to-business markets</vt:lpstr>
      <vt:lpstr>Ethical issues common in business-to-business markets cont.</vt:lpstr>
      <vt:lpstr>Ethical issues common in business-to-business markets cont.</vt:lpstr>
      <vt:lpstr>Ethical issues common in business-to-business markets cont.</vt:lpstr>
      <vt:lpstr>Ethical issues common in business-to-business markets cont.</vt:lpstr>
      <vt:lpstr>Ethical issues common in business-to-business markets cont.</vt:lpstr>
      <vt:lpstr>Ethical issues common in business-to-business markets cont.</vt:lpstr>
      <vt:lpstr>Ethical issues common in business-to-business markets cont.</vt:lpstr>
      <vt:lpstr>Ethical issues common in business-to-business markets cont.</vt:lpstr>
      <vt:lpstr>Ethical issues common in business-to-business markets cont.</vt:lpstr>
      <vt:lpstr>Ethical issues common in business-to-business markets cont.</vt:lpstr>
      <vt:lpstr>Ethical issues common in business-to-business markets cont.</vt:lpstr>
      <vt:lpstr>Ethical issues of great concern in B2B marketing </vt:lpstr>
      <vt:lpstr>Donaldson and Dunfee (1999) model</vt:lpstr>
      <vt:lpstr>Donaldson and Dunfee (1999) model cont.</vt:lpstr>
      <vt:lpstr>Making ethics work. </vt:lpstr>
      <vt:lpstr>Making ethics work cont.</vt:lpstr>
      <vt:lpstr>Integrating ethics strategy in a business</vt:lpstr>
      <vt:lpstr>Ethical Decision-Making Process</vt:lpstr>
      <vt:lpstr>Ethical Decision-Making Process</vt:lpstr>
      <vt:lpstr>References </vt:lpstr>
      <vt:lpstr>References cont.</vt:lpstr>
      <vt:lpstr>Concluding thoughts on the course</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BUSINESS-TO-BUSINESS MARKETING WEEK 12 ETHICAL ISSUES IN BUSINESS MARKETS </dc:title>
  <dc:creator>Dr. John N. Kamau</dc:creator>
  <cp:lastModifiedBy>Dr. John N. Kamau</cp:lastModifiedBy>
  <cp:revision>5</cp:revision>
  <dcterms:created xsi:type="dcterms:W3CDTF">2023-06-02T09:52:18Z</dcterms:created>
  <dcterms:modified xsi:type="dcterms:W3CDTF">2023-06-05T08:48:02Z</dcterms:modified>
</cp:coreProperties>
</file>