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7"/>
  </p:notesMasterIdLst>
  <p:sldIdLst>
    <p:sldId id="256" r:id="rId2"/>
    <p:sldId id="295" r:id="rId3"/>
    <p:sldId id="297" r:id="rId4"/>
    <p:sldId id="298" r:id="rId5"/>
    <p:sldId id="299" r:id="rId6"/>
    <p:sldId id="258" r:id="rId7"/>
    <p:sldId id="259" r:id="rId8"/>
    <p:sldId id="269" r:id="rId9"/>
    <p:sldId id="261" r:id="rId10"/>
    <p:sldId id="263" r:id="rId11"/>
    <p:sldId id="264" r:id="rId12"/>
    <p:sldId id="265" r:id="rId13"/>
    <p:sldId id="267" r:id="rId14"/>
    <p:sldId id="268" r:id="rId15"/>
    <p:sldId id="296" r:id="rId16"/>
    <p:sldId id="271" r:id="rId17"/>
    <p:sldId id="272" r:id="rId18"/>
    <p:sldId id="273" r:id="rId19"/>
    <p:sldId id="300" r:id="rId20"/>
    <p:sldId id="301" r:id="rId21"/>
    <p:sldId id="302" r:id="rId22"/>
    <p:sldId id="275" r:id="rId23"/>
    <p:sldId id="278" r:id="rId24"/>
    <p:sldId id="279" r:id="rId25"/>
    <p:sldId id="280" r:id="rId26"/>
    <p:sldId id="281" r:id="rId27"/>
    <p:sldId id="282" r:id="rId28"/>
    <p:sldId id="283" r:id="rId29"/>
    <p:sldId id="284" r:id="rId30"/>
    <p:sldId id="285" r:id="rId31"/>
    <p:sldId id="303" r:id="rId32"/>
    <p:sldId id="304" r:id="rId33"/>
    <p:sldId id="305" r:id="rId34"/>
    <p:sldId id="286" r:id="rId35"/>
    <p:sldId id="294" r:id="rId36"/>
  </p:sldIdLst>
  <p:sldSz cx="9144000" cy="5143500" type="screen16x9"/>
  <p:notesSz cx="6858000" cy="9144000"/>
  <p:embeddedFontLst>
    <p:embeddedFont>
      <p:font typeface="Century Gothic" panose="020B0502020202020204" pitchFamily="34" charset="0"/>
      <p:regular r:id="rId38"/>
      <p:bold r:id="rId39"/>
      <p:italic r:id="rId40"/>
      <p:boldItalic r:id="rId41"/>
    </p:embeddedFont>
    <p:embeddedFont>
      <p:font typeface="Calibri" panose="020F0502020204030204" pitchFamily="34" charset="0"/>
      <p:regular r:id="rId42"/>
      <p:bold r:id="rId43"/>
      <p:italic r:id="rId44"/>
      <p:boldItalic r:id="rId45"/>
    </p:embeddedFont>
    <p:embeddedFont>
      <p:font typeface="Montserrat" panose="020B0604020202020204" charset="0"/>
      <p:regular r:id="rId46"/>
      <p:bold r:id="rId47"/>
      <p:italic r:id="rId48"/>
      <p:boldItalic r:id="rId49"/>
    </p:embeddedFont>
    <p:embeddedFont>
      <p:font typeface="Poppins" panose="020B0604020202020204" charset="0"/>
      <p:regular r:id="rId50"/>
      <p:bold r:id="rId51"/>
      <p:italic r:id="rId52"/>
      <p:boldItalic r:id="rId53"/>
    </p:embeddedFont>
    <p:embeddedFont>
      <p:font typeface="Calibri Light" panose="020F0302020204030204" pitchFamily="34" charset="0"/>
      <p:regular r:id="rId54"/>
      <p:italic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255" autoAdjust="0"/>
  </p:normalViewPr>
  <p:slideViewPr>
    <p:cSldViewPr snapToGrid="0">
      <p:cViewPr varScale="1">
        <p:scale>
          <a:sx n="59" d="100"/>
          <a:sy n="59" d="100"/>
        </p:scale>
        <p:origin x="81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font" Target="fonts/font1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54"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2.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4.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ge43d9bef0f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2" name="Google Shape;602;ge43d9bef0f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39321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e43d9bef0f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5" name="Google Shape;645;ge43d9bef0f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91241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ge43d9bef0f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7" name="Google Shape;677;ge43d9bef0f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1595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ge43d9bef0f_0_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4" name="Google Shape;684;ge43d9bef0f_0_1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0149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3/31/2023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3/31/2023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3/31/2023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3/31/2023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3/31/2023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3/31/2023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3/31/2023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3/31/2023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3/31/2023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3/31/2023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3/31/2023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3/31/2023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526942" y="1462378"/>
            <a:ext cx="8307092" cy="3108543"/>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a:t>
            </a:r>
            <a:r>
              <a:rPr lang="en-US" sz="2800" b="1" dirty="0" smtClean="0">
                <a:effectLst>
                  <a:glow rad="101600">
                    <a:schemeClr val="accent5">
                      <a:lumMod val="75000"/>
                      <a:alpha val="60000"/>
                    </a:schemeClr>
                  </a:glow>
                </a:effectLst>
              </a:rPr>
              <a:t>2</a:t>
            </a:r>
          </a:p>
          <a:p>
            <a:pPr algn="ctr"/>
            <a:r>
              <a:rPr lang="en-US" sz="2800" b="1" dirty="0">
                <a:effectLst>
                  <a:glow rad="101600">
                    <a:schemeClr val="accent5">
                      <a:lumMod val="75000"/>
                      <a:alpha val="60000"/>
                    </a:schemeClr>
                  </a:glow>
                </a:effectLst>
              </a:rPr>
              <a:t>WEEK TWO: Introduction to Communication Systems in Africa</a:t>
            </a:r>
            <a:endParaRPr lang="en-US" sz="2800" b="1" dirty="0" smtClean="0">
              <a:effectLst>
                <a:glow rad="101600">
                  <a:schemeClr val="accent5">
                    <a:lumMod val="75000"/>
                    <a:alpha val="60000"/>
                  </a:schemeClr>
                </a:glow>
              </a:effectLst>
            </a:endParaRP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0" y="1088823"/>
            <a:ext cx="8400081" cy="3220231"/>
          </a:xfrm>
        </p:spPr>
        <p:txBody>
          <a:bodyPr/>
          <a:lstStyle/>
          <a:p>
            <a:pPr>
              <a:lnSpc>
                <a:spcPct val="115000"/>
              </a:lnSpc>
            </a:pPr>
            <a:endParaRPr lang="en-US" sz="2000" dirty="0">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Understand the basics of Communication System in Africa</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Explain the characteristics of African communication systems</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Analyze the differences between indigenous and exogenous communication</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Analyze the similarities between indigenous and exogenous communication.</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Discuss factors affecting functions and structures of media systems.</a:t>
            </a:r>
            <a:endParaRPr lang="en-US" sz="2000" dirty="0">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0413" y="446353"/>
            <a:ext cx="7005233" cy="637553"/>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
            </a:r>
            <a:br>
              <a:rPr lang="en-US" spc="0" dirty="0">
                <a:ln w="0"/>
                <a:solidFill>
                  <a:schemeClr val="accent1"/>
                </a:solidFill>
                <a:effectLst>
                  <a:outerShdw blurRad="38100" dist="25400" dir="5400000" algn="ctr" rotWithShape="0">
                    <a:srgbClr val="6E747A">
                      <a:alpha val="43000"/>
                    </a:srgbClr>
                  </a:outerShdw>
                </a:effectLst>
              </a:rPr>
            </a:br>
            <a:r>
              <a:rPr lang="en-US" spc="0" dirty="0">
                <a:ln w="0"/>
                <a:solidFill>
                  <a:schemeClr val="accent1"/>
                </a:solidFill>
                <a:effectLst>
                  <a:outerShdw blurRad="38100" dist="25400" dir="5400000" algn="ctr" rotWithShape="0">
                    <a:srgbClr val="6E747A">
                      <a:alpha val="43000"/>
                    </a:srgbClr>
                  </a:outerShdw>
                </a:effectLst>
              </a:rPr>
              <a:t>Introduction to Communication Systems in Africa</a:t>
            </a:r>
          </a:p>
        </p:txBody>
      </p:sp>
      <p:sp>
        <p:nvSpPr>
          <p:cNvPr id="3" name="Subtitle 2"/>
          <p:cNvSpPr>
            <a:spLocks noGrp="1"/>
          </p:cNvSpPr>
          <p:nvPr>
            <p:ph type="subTitle" idx="1"/>
          </p:nvPr>
        </p:nvSpPr>
        <p:spPr>
          <a:xfrm>
            <a:off x="200025" y="1437625"/>
            <a:ext cx="6897150" cy="3238474"/>
          </a:xfrm>
        </p:spPr>
        <p:txBody>
          <a:bodyPr/>
          <a:lstStyle/>
          <a:p>
            <a:pPr marL="342900" indent="-342900" algn="just">
              <a:buFont typeface="Wingdings" panose="05000000000000000000" pitchFamily="2" charset="2"/>
              <a:buChar char="q"/>
            </a:pPr>
            <a:r>
              <a:rPr lang="en-US" sz="2000" dirty="0" smtClean="0">
                <a:solidFill>
                  <a:schemeClr val="tx1"/>
                </a:solidFill>
              </a:rPr>
              <a:t>OVERVIEW CHARACTERISTICS INCLUDE:</a:t>
            </a:r>
          </a:p>
          <a:p>
            <a:pPr marL="342900" indent="-342900" algn="just">
              <a:buFont typeface="Wingdings" panose="05000000000000000000" pitchFamily="2" charset="2"/>
              <a:buChar char="q"/>
            </a:pPr>
            <a:r>
              <a:rPr lang="en-US" sz="2000" dirty="0" smtClean="0">
                <a:solidFill>
                  <a:schemeClr val="tx1"/>
                </a:solidFill>
              </a:rPr>
              <a:t>Embedded </a:t>
            </a:r>
            <a:r>
              <a:rPr lang="en-US" sz="2000" dirty="0">
                <a:solidFill>
                  <a:schemeClr val="tx1"/>
                </a:solidFill>
              </a:rPr>
              <a:t>in the tradition and culture of the </a:t>
            </a:r>
            <a:r>
              <a:rPr lang="en-US" sz="2000" dirty="0" smtClean="0">
                <a:solidFill>
                  <a:schemeClr val="tx1"/>
                </a:solidFill>
              </a:rPr>
              <a:t>people</a:t>
            </a:r>
          </a:p>
          <a:p>
            <a:pPr marL="342900" indent="-342900" algn="just">
              <a:buFont typeface="Wingdings" panose="05000000000000000000" pitchFamily="2" charset="2"/>
              <a:buChar char="q"/>
            </a:pPr>
            <a:r>
              <a:rPr lang="en-US" sz="2000" dirty="0" smtClean="0">
                <a:solidFill>
                  <a:schemeClr val="tx1"/>
                </a:solidFill>
              </a:rPr>
              <a:t>Unique</a:t>
            </a:r>
            <a:r>
              <a:rPr lang="en-US" sz="2000" dirty="0">
                <a:solidFill>
                  <a:schemeClr val="tx1"/>
                </a:solidFill>
              </a:rPr>
              <a:t>, original and creative in character</a:t>
            </a:r>
            <a:r>
              <a:rPr lang="en-US" sz="2000" dirty="0" smtClean="0">
                <a:solidFill>
                  <a:schemeClr val="tx1"/>
                </a:solidFill>
              </a:rPr>
              <a:t>.</a:t>
            </a:r>
          </a:p>
          <a:p>
            <a:pPr marL="342900" indent="-342900" algn="just">
              <a:buFont typeface="Wingdings" panose="05000000000000000000" pitchFamily="2" charset="2"/>
              <a:buChar char="q"/>
            </a:pPr>
            <a:r>
              <a:rPr lang="en-US" sz="2000" dirty="0" smtClean="0">
                <a:solidFill>
                  <a:schemeClr val="tx1"/>
                </a:solidFill>
              </a:rPr>
              <a:t>Sustainable </a:t>
            </a:r>
            <a:r>
              <a:rPr lang="en-US" sz="2000" dirty="0">
                <a:solidFill>
                  <a:schemeClr val="tx1"/>
                </a:solidFill>
              </a:rPr>
              <a:t>in the contemporary world in spite of the growing influence of modern mass communication channels like books, newspapers, magazines, radio, television and the social media</a:t>
            </a:r>
            <a:r>
              <a:rPr lang="en-US" sz="2000" dirty="0" smtClean="0">
                <a:solidFill>
                  <a:schemeClr val="tx1"/>
                </a:solidFill>
              </a:rPr>
              <a:t>.</a:t>
            </a:r>
          </a:p>
          <a:p>
            <a:pPr marL="342900" indent="-342900" algn="just">
              <a:buFont typeface="Wingdings" panose="05000000000000000000" pitchFamily="2" charset="2"/>
              <a:buChar char="q"/>
            </a:pPr>
            <a:r>
              <a:rPr lang="en-US" sz="2000" dirty="0" smtClean="0">
                <a:solidFill>
                  <a:schemeClr val="tx1"/>
                </a:solidFill>
              </a:rPr>
              <a:t>Permeate </a:t>
            </a:r>
            <a:r>
              <a:rPr lang="en-US" sz="2000" dirty="0">
                <a:solidFill>
                  <a:schemeClr val="tx1"/>
                </a:solidFill>
              </a:rPr>
              <a:t>the rural communities in contrast to the modern mass media of communication which appear to appeal more to the elite and urban communities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Focused </a:t>
            </a:r>
            <a:r>
              <a:rPr lang="en-US" sz="2000" dirty="0">
                <a:solidFill>
                  <a:schemeClr val="tx1"/>
                </a:solidFill>
              </a:rPr>
              <a:t>more on the sub-Saharan Africa, whose media system was born in the colonial era.</a:t>
            </a: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6461" y="-75578"/>
            <a:ext cx="6921690" cy="1159800"/>
          </a:xfrm>
        </p:spPr>
        <p:txBody>
          <a:bodyPr/>
          <a:lstStyle/>
          <a:p>
            <a:pPr algn="ctr"/>
            <a:r>
              <a:rPr lang="en-US" spc="0" dirty="0">
                <a:ln w="0"/>
                <a:solidFill>
                  <a:srgbClr val="E48312"/>
                </a:solidFill>
                <a:effectLst>
                  <a:outerShdw blurRad="38100" dist="25400" dir="5400000" algn="ctr" rotWithShape="0">
                    <a:srgbClr val="6E747A">
                      <a:alpha val="43000"/>
                    </a:srgbClr>
                  </a:outerShdw>
                </a:effectLst>
              </a:rPr>
              <a:t>Introduction to Communication Systems in Africa</a:t>
            </a:r>
            <a:endParaRPr lang="en-US" dirty="0"/>
          </a:p>
        </p:txBody>
      </p:sp>
      <p:sp>
        <p:nvSpPr>
          <p:cNvPr id="3" name="Subtitle 2"/>
          <p:cNvSpPr>
            <a:spLocks noGrp="1"/>
          </p:cNvSpPr>
          <p:nvPr>
            <p:ph type="subTitle" idx="1"/>
          </p:nvPr>
        </p:nvSpPr>
        <p:spPr>
          <a:xfrm>
            <a:off x="0" y="1328127"/>
            <a:ext cx="7633699" cy="3582920"/>
          </a:xfrm>
        </p:spPr>
        <p:txBody>
          <a:bodyPr/>
          <a:lstStyle/>
          <a:p>
            <a:pPr marL="342900" indent="-342900">
              <a:buFont typeface="Wingdings" panose="05000000000000000000" pitchFamily="2" charset="2"/>
              <a:buChar char="q"/>
            </a:pPr>
            <a:r>
              <a:rPr lang="en-US" sz="2400" cap="all" dirty="0">
                <a:solidFill>
                  <a:schemeClr val="tx1"/>
                </a:solidFill>
              </a:rPr>
              <a:t>the uniqueness of African communication </a:t>
            </a:r>
            <a:r>
              <a:rPr lang="en-US" sz="2400" cap="all" dirty="0" smtClean="0">
                <a:solidFill>
                  <a:schemeClr val="tx1"/>
                </a:solidFill>
              </a:rPr>
              <a:t>systems:</a:t>
            </a:r>
            <a:endParaRPr lang="en-US" sz="2400" cap="all" dirty="0">
              <a:solidFill>
                <a:schemeClr val="tx1"/>
              </a:solidFill>
            </a:endParaRPr>
          </a:p>
          <a:p>
            <a:pPr marL="342900" indent="-342900">
              <a:buFont typeface="Wingdings" panose="05000000000000000000" pitchFamily="2" charset="2"/>
              <a:buChar char="q"/>
            </a:pPr>
            <a:r>
              <a:rPr lang="en-US" sz="2400" dirty="0" smtClean="0">
                <a:solidFill>
                  <a:schemeClr val="tx1"/>
                </a:solidFill>
              </a:rPr>
              <a:t>It </a:t>
            </a:r>
            <a:r>
              <a:rPr lang="en-US" sz="2400" dirty="0">
                <a:solidFill>
                  <a:schemeClr val="tx1"/>
                </a:solidFill>
              </a:rPr>
              <a:t>is understood by members of a community</a:t>
            </a:r>
          </a:p>
          <a:p>
            <a:pPr marL="342900" indent="-342900">
              <a:buFont typeface="Wingdings" panose="05000000000000000000" pitchFamily="2" charset="2"/>
              <a:buChar char="q"/>
            </a:pPr>
            <a:r>
              <a:rPr lang="en-US" sz="2400" dirty="0" smtClean="0">
                <a:solidFill>
                  <a:schemeClr val="tx1"/>
                </a:solidFill>
              </a:rPr>
              <a:t>It </a:t>
            </a:r>
            <a:r>
              <a:rPr lang="en-US" sz="2400" dirty="0">
                <a:solidFill>
                  <a:schemeClr val="tx1"/>
                </a:solidFill>
              </a:rPr>
              <a:t>readily appeals and connects with the people’s language, culture, belief, myth, legend and customs, which enhances effectiveness of communication (relates to values, norms, ethos and culture of Africans)</a:t>
            </a:r>
          </a:p>
          <a:p>
            <a:pPr marL="342900" indent="-342900">
              <a:buFont typeface="Wingdings" panose="05000000000000000000" pitchFamily="2" charset="2"/>
              <a:buChar char="q"/>
            </a:pPr>
            <a:r>
              <a:rPr lang="en-US" sz="2400" dirty="0" smtClean="0">
                <a:solidFill>
                  <a:schemeClr val="tx1"/>
                </a:solidFill>
              </a:rPr>
              <a:t>Uses </a:t>
            </a:r>
            <a:r>
              <a:rPr lang="en-US" sz="2400" dirty="0">
                <a:solidFill>
                  <a:schemeClr val="tx1"/>
                </a:solidFill>
              </a:rPr>
              <a:t>symbols, values and indigenous institutions, which enhance messages’ effectiveness</a:t>
            </a:r>
          </a:p>
          <a:p>
            <a:pPr marL="342900" indent="-342900">
              <a:buFont typeface="Wingdings" panose="05000000000000000000" pitchFamily="2" charset="2"/>
              <a:buChar char="q"/>
            </a:pPr>
            <a:r>
              <a:rPr lang="en-US" sz="2400" dirty="0" smtClean="0">
                <a:solidFill>
                  <a:schemeClr val="tx1"/>
                </a:solidFill>
              </a:rPr>
              <a:t>Projects </a:t>
            </a:r>
            <a:r>
              <a:rPr lang="en-US" sz="2400" dirty="0">
                <a:solidFill>
                  <a:schemeClr val="tx1"/>
                </a:solidFill>
              </a:rPr>
              <a:t>African historical past (traditions</a:t>
            </a:r>
            <a:r>
              <a:rPr lang="en-US" sz="2400" dirty="0" smtClean="0">
                <a:solidFill>
                  <a:schemeClr val="tx1"/>
                </a:solidFill>
              </a:rPr>
              <a:t>)</a:t>
            </a:r>
          </a:p>
          <a:p>
            <a:pPr marL="342900" indent="-342900">
              <a:buFont typeface="Wingdings" panose="05000000000000000000" pitchFamily="2" charset="2"/>
              <a:buChar char="q"/>
            </a:pPr>
            <a:endParaRPr lang="en-US" sz="2400" dirty="0">
              <a:solidFill>
                <a:schemeClr val="tx1"/>
              </a:solidFill>
            </a:endParaRPr>
          </a:p>
          <a:p>
            <a:pPr marL="342900" indent="-342900">
              <a:buFont typeface="Wingdings" panose="05000000000000000000" pitchFamily="2" charset="2"/>
              <a:buChar char="q"/>
            </a:pPr>
            <a:r>
              <a:rPr lang="en-US" sz="1400" dirty="0" smtClean="0">
                <a:solidFill>
                  <a:schemeClr val="bg1"/>
                </a:solidFill>
              </a:rPr>
              <a:t>Source</a:t>
            </a:r>
            <a:r>
              <a:rPr lang="en-US" sz="1400" dirty="0">
                <a:solidFill>
                  <a:schemeClr val="bg1"/>
                </a:solidFill>
              </a:rPr>
              <a:t>: National Open University of Nigeria (2018</a:t>
            </a:r>
            <a:r>
              <a:rPr lang="en-US" sz="1400" dirty="0" smtClean="0">
                <a:solidFill>
                  <a:schemeClr val="bg1"/>
                </a:solidFill>
              </a:rPr>
              <a:t>)</a:t>
            </a:r>
            <a:endParaRPr lang="en-US" sz="1400" dirty="0">
              <a:solidFill>
                <a:schemeClr val="bg1"/>
              </a:solidFill>
            </a:endParaRP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5915" y="133350"/>
            <a:ext cx="5913185" cy="569872"/>
          </a:xfrm>
        </p:spPr>
        <p:txBody>
          <a:bodyPr/>
          <a:lstStyle/>
          <a:p>
            <a:pPr algn="ctr"/>
            <a:r>
              <a:rPr lang="en-US" sz="3600" spc="0" dirty="0">
                <a:ln w="0"/>
                <a:solidFill>
                  <a:schemeClr val="accent1"/>
                </a:solidFill>
                <a:effectLst>
                  <a:outerShdw blurRad="38100" dist="25400" dir="5400000" algn="ctr" rotWithShape="0">
                    <a:srgbClr val="6E747A">
                      <a:alpha val="43000"/>
                    </a:srgbClr>
                  </a:outerShdw>
                </a:effectLst>
              </a:rPr>
              <a:t>Introduction to Communication Systems in Africa</a:t>
            </a:r>
            <a:endParaRPr lang="en-US" sz="3600" dirty="0"/>
          </a:p>
        </p:txBody>
      </p:sp>
      <p:sp>
        <p:nvSpPr>
          <p:cNvPr id="3" name="Subtitle 2"/>
          <p:cNvSpPr>
            <a:spLocks noGrp="1"/>
          </p:cNvSpPr>
          <p:nvPr>
            <p:ph type="subTitle" idx="1"/>
          </p:nvPr>
        </p:nvSpPr>
        <p:spPr>
          <a:xfrm>
            <a:off x="0" y="1387011"/>
            <a:ext cx="7134225" cy="3099264"/>
          </a:xfrm>
        </p:spPr>
        <p:txBody>
          <a:bodyPr/>
          <a:lstStyle/>
          <a:p>
            <a:pPr marL="342900" lvl="0" indent="-342900">
              <a:buClr>
                <a:srgbClr val="BD582C"/>
              </a:buClr>
              <a:buFont typeface="Wingdings" panose="05000000000000000000" pitchFamily="2" charset="2"/>
              <a:buChar char="q"/>
            </a:pPr>
            <a:r>
              <a:rPr lang="en-US" sz="2000" b="1" dirty="0" smtClean="0"/>
              <a:t>        </a:t>
            </a:r>
            <a:r>
              <a:rPr lang="en-US" sz="2400" cap="all" dirty="0">
                <a:solidFill>
                  <a:srgbClr val="000000"/>
                </a:solidFill>
              </a:rPr>
              <a:t>the uniqueness of African communication systems:</a:t>
            </a:r>
          </a:p>
          <a:p>
            <a:pPr marL="342900" lvl="0" indent="-342900">
              <a:buClr>
                <a:srgbClr val="BD582C"/>
              </a:buClr>
              <a:buFont typeface="Wingdings" panose="05000000000000000000" pitchFamily="2" charset="2"/>
              <a:buChar char="q"/>
            </a:pPr>
            <a:r>
              <a:rPr lang="en-US" sz="2400" dirty="0" smtClean="0">
                <a:solidFill>
                  <a:srgbClr val="000000"/>
                </a:solidFill>
              </a:rPr>
              <a:t>Derived </a:t>
            </a:r>
            <a:r>
              <a:rPr lang="en-US" sz="2400" dirty="0">
                <a:solidFill>
                  <a:srgbClr val="000000"/>
                </a:solidFill>
              </a:rPr>
              <a:t>from the culture, beliefs, and the way of life of Africans</a:t>
            </a:r>
          </a:p>
          <a:p>
            <a:pPr marL="342900" lvl="0" indent="-342900">
              <a:buClr>
                <a:srgbClr val="BD582C"/>
              </a:buClr>
              <a:buFont typeface="Wingdings" panose="05000000000000000000" pitchFamily="2" charset="2"/>
              <a:buChar char="q"/>
            </a:pPr>
            <a:r>
              <a:rPr lang="en-US" sz="2400" dirty="0" smtClean="0">
                <a:solidFill>
                  <a:srgbClr val="000000"/>
                </a:solidFill>
              </a:rPr>
              <a:t>Rooted </a:t>
            </a:r>
            <a:r>
              <a:rPr lang="en-US" sz="2400" dirty="0">
                <a:solidFill>
                  <a:srgbClr val="000000"/>
                </a:solidFill>
              </a:rPr>
              <a:t>among the local   people   and   respected   by   the people, especially the </a:t>
            </a:r>
            <a:r>
              <a:rPr lang="en-US" sz="2400" dirty="0" err="1">
                <a:solidFill>
                  <a:srgbClr val="000000"/>
                </a:solidFill>
              </a:rPr>
              <a:t>ruralites</a:t>
            </a:r>
            <a:endParaRPr lang="en-US" sz="2400" dirty="0">
              <a:solidFill>
                <a:srgbClr val="000000"/>
              </a:solidFill>
            </a:endParaRPr>
          </a:p>
          <a:p>
            <a:pPr marL="342900" lvl="0" indent="-342900">
              <a:buClr>
                <a:srgbClr val="BD582C"/>
              </a:buClr>
              <a:buFont typeface="Wingdings" panose="05000000000000000000" pitchFamily="2" charset="2"/>
              <a:buChar char="q"/>
            </a:pPr>
            <a:r>
              <a:rPr lang="en-US" sz="2400" dirty="0" smtClean="0">
                <a:solidFill>
                  <a:srgbClr val="000000"/>
                </a:solidFill>
              </a:rPr>
              <a:t>Embedded </a:t>
            </a:r>
            <a:r>
              <a:rPr lang="en-US" sz="2400" dirty="0">
                <a:solidFill>
                  <a:srgbClr val="000000"/>
                </a:solidFill>
              </a:rPr>
              <a:t>in the culture of the people, which is the driving force</a:t>
            </a:r>
          </a:p>
          <a:p>
            <a:pPr marL="342900" lvl="0" indent="-342900">
              <a:buClr>
                <a:srgbClr val="BD582C"/>
              </a:buClr>
              <a:buFont typeface="Wingdings" panose="05000000000000000000" pitchFamily="2" charset="2"/>
              <a:buChar char="q"/>
            </a:pPr>
            <a:r>
              <a:rPr lang="en-US" sz="2400" dirty="0" smtClean="0">
                <a:solidFill>
                  <a:srgbClr val="000000"/>
                </a:solidFill>
              </a:rPr>
              <a:t>Relies </a:t>
            </a:r>
            <a:r>
              <a:rPr lang="en-US" sz="2400" dirty="0">
                <a:solidFill>
                  <a:srgbClr val="000000"/>
                </a:solidFill>
              </a:rPr>
              <a:t>on indigenous technology, employs values and symbols that the people identify with.</a:t>
            </a:r>
          </a:p>
          <a:p>
            <a:pPr marL="342900" lvl="0" indent="-342900">
              <a:buClr>
                <a:srgbClr val="BD582C"/>
              </a:buClr>
              <a:buFont typeface="Wingdings" panose="05000000000000000000" pitchFamily="2" charset="2"/>
              <a:buChar char="q"/>
            </a:pPr>
            <a:r>
              <a:rPr lang="en-US" sz="2400" dirty="0" smtClean="0">
                <a:solidFill>
                  <a:prstClr val="white"/>
                </a:solidFill>
              </a:rPr>
              <a:t>Source</a:t>
            </a:r>
            <a:r>
              <a:rPr lang="en-US" sz="2400" dirty="0">
                <a:solidFill>
                  <a:prstClr val="white"/>
                </a:solidFill>
              </a:rPr>
              <a:t>: National Open University of Nigeria (2018)</a:t>
            </a: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209550" y="214313"/>
            <a:ext cx="7431114" cy="862012"/>
          </a:xfrm>
          <a:prstGeom prst="rect">
            <a:avLst/>
          </a:prstGeom>
        </p:spPr>
        <p:txBody>
          <a:bodyPr spcFirstLastPara="1" wrap="square" lIns="0" tIns="0" rIns="0" bIns="0" anchor="t" anchorCtr="0">
            <a:noAutofit/>
          </a:bodyPr>
          <a:lstStyle/>
          <a:p>
            <a:pPr algn="ctr"/>
            <a:r>
              <a:rPr lang="en-US" sz="3200" spc="0" dirty="0">
                <a:ln w="0"/>
                <a:solidFill>
                  <a:schemeClr val="accent1"/>
                </a:solidFill>
                <a:effectLst>
                  <a:outerShdw blurRad="38100" dist="25400" dir="5400000" algn="ctr" rotWithShape="0">
                    <a:srgbClr val="6E747A">
                      <a:alpha val="43000"/>
                    </a:srgbClr>
                  </a:outerShdw>
                </a:effectLst>
              </a:rPr>
              <a:t>Characteristics of African Communication Systems:</a:t>
            </a:r>
          </a:p>
        </p:txBody>
      </p:sp>
      <p:sp>
        <p:nvSpPr>
          <p:cNvPr id="326" name="Google Shape;326;p14"/>
          <p:cNvSpPr txBox="1">
            <a:spLocks noGrp="1"/>
          </p:cNvSpPr>
          <p:nvPr>
            <p:ph type="subTitle" idx="4294967295"/>
          </p:nvPr>
        </p:nvSpPr>
        <p:spPr>
          <a:xfrm>
            <a:off x="0" y="1076325"/>
            <a:ext cx="7521575"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dirty="0">
                <a:solidFill>
                  <a:srgbClr val="000000"/>
                </a:solidFill>
              </a:rPr>
              <a:t>Values in communication deal with effectiveness of communication.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Effectiveness </a:t>
            </a:r>
            <a:r>
              <a:rPr lang="en-US" sz="2000" dirty="0">
                <a:solidFill>
                  <a:srgbClr val="000000"/>
                </a:solidFill>
              </a:rPr>
              <a:t>means that messages are received by intended audience, interpreted as conceived by the sender; </a:t>
            </a:r>
            <a:r>
              <a:rPr lang="en-US" sz="2000" dirty="0" smtClean="0">
                <a:solidFill>
                  <a:srgbClr val="000000"/>
                </a:solidFill>
              </a:rPr>
              <a:t>remembered </a:t>
            </a:r>
            <a:r>
              <a:rPr lang="en-US" sz="2000" dirty="0">
                <a:solidFill>
                  <a:srgbClr val="000000"/>
                </a:solidFill>
              </a:rPr>
              <a:t>over a reasonably extended period of time, and </a:t>
            </a:r>
            <a:r>
              <a:rPr lang="en-US" sz="2000" dirty="0" smtClean="0">
                <a:solidFill>
                  <a:srgbClr val="000000"/>
                </a:solidFill>
              </a:rPr>
              <a:t>is </a:t>
            </a:r>
            <a:r>
              <a:rPr lang="en-US" sz="2000" dirty="0">
                <a:solidFill>
                  <a:srgbClr val="000000"/>
                </a:solidFill>
              </a:rPr>
              <a:t>used appropriately.</a:t>
            </a:r>
          </a:p>
          <a:p>
            <a:pPr marL="342900" indent="-342900">
              <a:buFont typeface="Wingdings" panose="05000000000000000000" pitchFamily="2" charset="2"/>
              <a:buChar char="q"/>
            </a:pPr>
            <a:r>
              <a:rPr lang="en-US" sz="2000" dirty="0" smtClean="0">
                <a:solidFill>
                  <a:srgbClr val="000000"/>
                </a:solidFill>
              </a:rPr>
              <a:t>The systems have </a:t>
            </a:r>
            <a:r>
              <a:rPr lang="en-US" sz="2000" dirty="0">
                <a:solidFill>
                  <a:srgbClr val="000000"/>
                </a:solidFill>
              </a:rPr>
              <a:t>value, and it is an important aspect of our culture. It is the agency by which culture is preserved, handed down, responds to new situations and adapts.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The </a:t>
            </a:r>
            <a:r>
              <a:rPr lang="en-US" sz="2000" dirty="0">
                <a:solidFill>
                  <a:srgbClr val="000000"/>
                </a:solidFill>
              </a:rPr>
              <a:t>influx and explosion of exogenous media, endangers the survival of and may </a:t>
            </a:r>
            <a:r>
              <a:rPr lang="en-US" sz="2000" dirty="0" smtClean="0">
                <a:solidFill>
                  <a:srgbClr val="000000"/>
                </a:solidFill>
              </a:rPr>
              <a:t>lead </a:t>
            </a:r>
            <a:r>
              <a:rPr lang="en-US" sz="2000" dirty="0">
                <a:solidFill>
                  <a:srgbClr val="000000"/>
                </a:solidFill>
              </a:rPr>
              <a:t>to the erosion of traditional African communication, which might threaten cultural transmission and the survival of Indigenous Technical Knowledge (ITK</a:t>
            </a:r>
            <a:r>
              <a:rPr lang="en-US" sz="2000" dirty="0" smtClean="0">
                <a:solidFill>
                  <a:srgbClr val="000000"/>
                </a:solidFill>
              </a:rPr>
              <a:t>).</a:t>
            </a:r>
          </a:p>
          <a:p>
            <a:pPr marL="342900" lvl="0" indent="-342900">
              <a:buFont typeface="Wingdings" panose="05000000000000000000" pitchFamily="2" charset="2"/>
              <a:buChar char="q"/>
            </a:pPr>
            <a:r>
              <a:rPr lang="en-US" sz="2000" dirty="0">
                <a:solidFill>
                  <a:schemeClr val="bg1"/>
                </a:solidFill>
              </a:rPr>
              <a:t>(Ogwezzy et al, 2018).</a:t>
            </a:r>
          </a:p>
          <a:p>
            <a:pPr marL="342900" indent="-342900">
              <a:buFont typeface="Wingdings" panose="05000000000000000000" pitchFamily="2" charset="2"/>
              <a:buChar char="q"/>
            </a:pPr>
            <a:endParaRPr lang="en-US" sz="2000" dirty="0">
              <a:solidFill>
                <a:srgbClr val="000000"/>
              </a:solidFill>
            </a:endParaRPr>
          </a:p>
        </p:txBody>
      </p:sp>
      <p:cxnSp>
        <p:nvCxnSpPr>
          <p:cNvPr id="3" name="Straight Connector 2"/>
          <p:cNvCxnSpPr/>
          <p:nvPr/>
        </p:nvCxnSpPr>
        <p:spPr>
          <a:xfrm flipV="1">
            <a:off x="504825" y="1082074"/>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56342" y="232774"/>
            <a:ext cx="8673400" cy="1159800"/>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spc="0" dirty="0">
              <a:ln w="0"/>
              <a:solidFill>
                <a:schemeClr val="accent1"/>
              </a:solidFill>
              <a:effectLst>
                <a:outerShdw blurRad="38100" dist="25400" dir="5400000" algn="ctr" rotWithShape="0">
                  <a:srgbClr val="6E747A">
                    <a:alpha val="43000"/>
                  </a:srgbClr>
                </a:outerShdw>
              </a:effectLst>
            </a:endParaRPr>
          </a:p>
          <a:p>
            <a:pPr lvl="0" algn="ctr"/>
            <a:r>
              <a:rPr lang="en-US" sz="3600" spc="0" dirty="0">
                <a:ln w="0"/>
                <a:solidFill>
                  <a:schemeClr val="accent1"/>
                </a:solidFill>
                <a:effectLst>
                  <a:outerShdw blurRad="38100" dist="25400" dir="5400000" algn="ctr" rotWithShape="0">
                    <a:srgbClr val="6E747A">
                      <a:alpha val="43000"/>
                    </a:srgbClr>
                  </a:outerShdw>
                </a:effectLst>
              </a:rPr>
              <a:t>Characteristics of African Communication </a:t>
            </a:r>
            <a:r>
              <a:rPr lang="en-US" sz="3600" spc="0" dirty="0" smtClean="0">
                <a:ln w="0"/>
                <a:solidFill>
                  <a:schemeClr val="accent1"/>
                </a:solidFill>
                <a:effectLst>
                  <a:outerShdw blurRad="38100" dist="25400" dir="5400000" algn="ctr" rotWithShape="0">
                    <a:srgbClr val="6E747A">
                      <a:alpha val="43000"/>
                    </a:srgbClr>
                  </a:outerShdw>
                </a:effectLst>
              </a:rPr>
              <a:t>Systems:</a:t>
            </a:r>
            <a:endParaRPr sz="36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238124" y="1392574"/>
            <a:ext cx="7077075" cy="3396402"/>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400" b="1" dirty="0" smtClean="0">
                <a:solidFill>
                  <a:srgbClr val="000000"/>
                </a:solidFill>
              </a:rPr>
              <a:t>Reach</a:t>
            </a:r>
          </a:p>
          <a:p>
            <a:pPr marL="342900" lvl="0" indent="-342900">
              <a:buFont typeface="Wingdings" panose="05000000000000000000" pitchFamily="2" charset="2"/>
              <a:buChar char="q"/>
            </a:pPr>
            <a:r>
              <a:rPr lang="en-US" sz="2400" dirty="0">
                <a:solidFill>
                  <a:srgbClr val="000000"/>
                </a:solidFill>
              </a:rPr>
              <a:t>African media are </a:t>
            </a:r>
            <a:r>
              <a:rPr lang="en-US" sz="2400" dirty="0" smtClean="0">
                <a:solidFill>
                  <a:srgbClr val="000000"/>
                </a:solidFill>
              </a:rPr>
              <a:t>permeating </a:t>
            </a:r>
            <a:r>
              <a:rPr lang="en-US" sz="2400" dirty="0">
                <a:solidFill>
                  <a:srgbClr val="000000"/>
                </a:solidFill>
              </a:rPr>
              <a:t>because they reach many rural people who are not reached by even the most widespread exogenous channels.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Modern channels like television</a:t>
            </a:r>
            <a:r>
              <a:rPr lang="en-US" sz="2400" dirty="0">
                <a:solidFill>
                  <a:srgbClr val="000000"/>
                </a:solidFill>
              </a:rPr>
              <a:t>, newspapers and magazines are largely confined to the urban areas in the developing countries.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African </a:t>
            </a:r>
            <a:r>
              <a:rPr lang="en-US" sz="2400" dirty="0">
                <a:solidFill>
                  <a:srgbClr val="000000"/>
                </a:solidFill>
              </a:rPr>
              <a:t>communication systems are useful in conveying messages to people out of the reach of exogenous channels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chemeClr val="bg1"/>
                </a:solidFill>
              </a:rPr>
              <a:t>(</a:t>
            </a:r>
            <a:r>
              <a:rPr lang="en-US" sz="2400" dirty="0">
                <a:solidFill>
                  <a:schemeClr val="bg1"/>
                </a:solidFill>
              </a:rPr>
              <a:t>Ogwezzy et al, 2018).</a:t>
            </a:r>
            <a:endParaRPr sz="24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496069" y="185692"/>
            <a:ext cx="6929275" cy="3354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3200" spc="0" dirty="0" smtClean="0">
                <a:ln w="0"/>
                <a:solidFill>
                  <a:srgbClr val="000000"/>
                </a:solidFill>
                <a:effectLst>
                  <a:outerShdw blurRad="38100" dist="25400" dir="5400000" algn="ctr" rotWithShape="0">
                    <a:srgbClr val="6E747A">
                      <a:alpha val="43000"/>
                    </a:srgbClr>
                  </a:outerShdw>
                </a:effectLst>
              </a:rPr>
              <a:t>The past in the present</a:t>
            </a:r>
            <a:endParaRPr sz="3200" spc="0" dirty="0">
              <a:ln w="0"/>
              <a:solidFill>
                <a:srgbClr val="000000"/>
              </a:solidFill>
              <a:effectLst>
                <a:outerShdw blurRad="38100" dist="25400" dir="5400000" algn="ctr" rotWithShape="0">
                  <a:srgbClr val="6E747A">
                    <a:alpha val="43000"/>
                  </a:srgbClr>
                </a:outerShdw>
              </a:effectLst>
            </a:endParaRP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8</a:t>
            </a:fld>
            <a:endParaRPr>
              <a:solidFill>
                <a:schemeClr val="lt1"/>
              </a:solidFill>
            </a:endParaRPr>
          </a:p>
        </p:txBody>
      </p:sp>
      <p:pic>
        <p:nvPicPr>
          <p:cNvPr id="4" name="Picture 3"/>
          <p:cNvPicPr>
            <a:picLocks noChangeAspect="1"/>
          </p:cNvPicPr>
          <p:nvPr/>
        </p:nvPicPr>
        <p:blipFill>
          <a:blip r:embed="rId3"/>
          <a:stretch>
            <a:fillRect/>
          </a:stretch>
        </p:blipFill>
        <p:spPr>
          <a:xfrm>
            <a:off x="2480154" y="521092"/>
            <a:ext cx="5791508" cy="2642513"/>
          </a:xfrm>
          <a:prstGeom prst="rect">
            <a:avLst/>
          </a:prstGeom>
        </p:spPr>
      </p:pic>
      <p:pic>
        <p:nvPicPr>
          <p:cNvPr id="3" name="Picture 2"/>
          <p:cNvPicPr>
            <a:picLocks noChangeAspect="1"/>
          </p:cNvPicPr>
          <p:nvPr/>
        </p:nvPicPr>
        <p:blipFill>
          <a:blip r:embed="rId4"/>
          <a:stretch>
            <a:fillRect/>
          </a:stretch>
        </p:blipFill>
        <p:spPr>
          <a:xfrm>
            <a:off x="189456" y="2377118"/>
            <a:ext cx="3429000" cy="2286000"/>
          </a:xfrm>
          <a:prstGeom prst="rect">
            <a:avLst/>
          </a:prstGeom>
        </p:spPr>
      </p:pic>
      <p:sp>
        <p:nvSpPr>
          <p:cNvPr id="5" name="Rectangle 4"/>
          <p:cNvSpPr/>
          <p:nvPr/>
        </p:nvSpPr>
        <p:spPr>
          <a:xfrm>
            <a:off x="3659059" y="3390141"/>
            <a:ext cx="4572000" cy="523220"/>
          </a:xfrm>
          <a:prstGeom prst="rect">
            <a:avLst/>
          </a:prstGeom>
        </p:spPr>
        <p:txBody>
          <a:bodyPr>
            <a:spAutoFit/>
          </a:bodyPr>
          <a:lstStyle/>
          <a:p>
            <a:r>
              <a:rPr lang="en-US" dirty="0"/>
              <a:t>https://www.freepik.com/free-photos-vectors/african-traditional/2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32544" y="139234"/>
            <a:ext cx="7783697"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Characteristics of African Communication Systems:</a:t>
            </a:r>
            <a:endParaRPr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32544" y="965037"/>
            <a:ext cx="7282656" cy="3746453"/>
          </a:xfrm>
          <a:prstGeom prst="rect">
            <a:avLst/>
          </a:prstGeom>
        </p:spPr>
        <p:txBody>
          <a:bodyPr spcFirstLastPara="1" wrap="square" lIns="0" tIns="0" rIns="0" bIns="0" anchor="t" anchorCtr="0">
            <a:noAutofit/>
          </a:bodyPr>
          <a:lstStyle/>
          <a:p>
            <a:r>
              <a:rPr lang="en-US" sz="2000" b="1" dirty="0">
                <a:solidFill>
                  <a:schemeClr val="tx1"/>
                </a:solidFill>
              </a:rPr>
              <a:t>Channel </a:t>
            </a:r>
            <a:r>
              <a:rPr lang="en-US" sz="2000" b="1" dirty="0" smtClean="0">
                <a:solidFill>
                  <a:schemeClr val="tx1"/>
                </a:solidFill>
              </a:rPr>
              <a:t>Credibility : </a:t>
            </a:r>
            <a:r>
              <a:rPr lang="en-US" sz="2000" dirty="0" smtClean="0">
                <a:solidFill>
                  <a:schemeClr val="tx1"/>
                </a:solidFill>
              </a:rPr>
              <a:t>Messages </a:t>
            </a:r>
            <a:r>
              <a:rPr lang="en-US" sz="2000" dirty="0">
                <a:solidFill>
                  <a:schemeClr val="tx1"/>
                </a:solidFill>
              </a:rPr>
              <a:t>transmitted through the exogenous (i.e. externally controlled) mass media are more often than not, greeted with hostility or </a:t>
            </a:r>
            <a:r>
              <a:rPr lang="en-US" sz="2000" dirty="0" smtClean="0">
                <a:solidFill>
                  <a:schemeClr val="tx1"/>
                </a:solidFill>
              </a:rPr>
              <a:t>skepticism. </a:t>
            </a:r>
          </a:p>
          <a:p>
            <a:r>
              <a:rPr lang="en-US" sz="2000" dirty="0">
                <a:solidFill>
                  <a:schemeClr val="tx1"/>
                </a:solidFill>
              </a:rPr>
              <a:t>T</a:t>
            </a:r>
            <a:r>
              <a:rPr lang="en-US" sz="2000" dirty="0" smtClean="0">
                <a:solidFill>
                  <a:schemeClr val="tx1"/>
                </a:solidFill>
              </a:rPr>
              <a:t>raditional </a:t>
            </a:r>
            <a:r>
              <a:rPr lang="en-US" sz="2000" dirty="0">
                <a:solidFill>
                  <a:schemeClr val="tx1"/>
                </a:solidFill>
              </a:rPr>
              <a:t>channels are familiar to the target and controlled locally, they are quite credible </a:t>
            </a:r>
            <a:r>
              <a:rPr lang="en-US" sz="2000" b="1" dirty="0">
                <a:solidFill>
                  <a:schemeClr val="tx1"/>
                </a:solidFill>
              </a:rPr>
              <a:t>(Ogwezzy et al, 2018). </a:t>
            </a:r>
          </a:p>
          <a:p>
            <a:r>
              <a:rPr lang="en-US" sz="2000" b="1" dirty="0">
                <a:solidFill>
                  <a:schemeClr val="tx1"/>
                </a:solidFill>
              </a:rPr>
              <a:t>Channels of </a:t>
            </a:r>
            <a:r>
              <a:rPr lang="en-US" sz="2000" b="1" dirty="0" smtClean="0">
                <a:solidFill>
                  <a:schemeClr val="tx1"/>
                </a:solidFill>
              </a:rPr>
              <a:t>Change: </a:t>
            </a:r>
            <a:r>
              <a:rPr lang="en-US" sz="2000" dirty="0" smtClean="0">
                <a:solidFill>
                  <a:schemeClr val="tx1"/>
                </a:solidFill>
              </a:rPr>
              <a:t>Researches </a:t>
            </a:r>
            <a:r>
              <a:rPr lang="en-US" sz="2000" dirty="0">
                <a:solidFill>
                  <a:schemeClr val="tx1"/>
                </a:solidFill>
              </a:rPr>
              <a:t>into the diffusion of innovations have shown the importance of informal and inter-personal contacts in persuading people to adopt, or reject </a:t>
            </a:r>
            <a:r>
              <a:rPr lang="en-US" sz="2000" dirty="0" smtClean="0">
                <a:solidFill>
                  <a:schemeClr val="tx1"/>
                </a:solidFill>
              </a:rPr>
              <a:t>innovations. </a:t>
            </a:r>
            <a:r>
              <a:rPr lang="en-US" sz="2000" dirty="0" err="1" smtClean="0">
                <a:solidFill>
                  <a:schemeClr val="tx1"/>
                </a:solidFill>
              </a:rPr>
              <a:t>Opubor</a:t>
            </a:r>
            <a:r>
              <a:rPr lang="en-US" sz="2000" dirty="0" smtClean="0">
                <a:solidFill>
                  <a:schemeClr val="tx1"/>
                </a:solidFill>
              </a:rPr>
              <a:t> (1975) </a:t>
            </a:r>
            <a:r>
              <a:rPr lang="en-US" sz="2000" dirty="0">
                <a:solidFill>
                  <a:schemeClr val="tx1"/>
                </a:solidFill>
              </a:rPr>
              <a:t>argued that mass media are strong in creating awareness but weak in persuading people to adopt change</a:t>
            </a:r>
            <a:r>
              <a:rPr lang="en-US" sz="2000" dirty="0" smtClean="0">
                <a:solidFill>
                  <a:schemeClr val="tx1"/>
                </a:solidFill>
              </a:rPr>
              <a:t>.</a:t>
            </a:r>
          </a:p>
          <a:p>
            <a:r>
              <a:rPr lang="en-US" sz="2000" dirty="0" smtClean="0">
                <a:solidFill>
                  <a:schemeClr val="tx1"/>
                </a:solidFill>
              </a:rPr>
              <a:t>It </a:t>
            </a:r>
            <a:r>
              <a:rPr lang="en-US" sz="2000" dirty="0">
                <a:solidFill>
                  <a:schemeClr val="tx1"/>
                </a:solidFill>
              </a:rPr>
              <a:t>is necessary to integrate indigenous and exogenous communication systems to enhance outcomes in development.</a:t>
            </a:r>
            <a:r>
              <a:rPr lang="en-US" sz="2000" dirty="0"/>
              <a:t> </a:t>
            </a:r>
            <a:endParaRPr lang="en-US" sz="2000" dirty="0" smtClean="0"/>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413358" y="128213"/>
            <a:ext cx="7690981"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Characteristics of African Communication Systems:</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0" y="1027926"/>
            <a:ext cx="7381875" cy="3821733"/>
          </a:xfrm>
          <a:prstGeom prst="rect">
            <a:avLst/>
          </a:prstGeom>
        </p:spPr>
        <p:txBody>
          <a:bodyPr spcFirstLastPara="1" wrap="square" lIns="0" tIns="0" rIns="0" bIns="0" anchor="t" anchorCtr="0">
            <a:noAutofit/>
          </a:bodyPr>
          <a:lstStyle/>
          <a:p>
            <a:r>
              <a:rPr lang="en-US" sz="2000" b="1" dirty="0"/>
              <a:t>Useful for the Collections and Dissemination of Development Information</a:t>
            </a:r>
          </a:p>
          <a:p>
            <a:r>
              <a:rPr lang="en-US" sz="2000" dirty="0"/>
              <a:t>D</a:t>
            </a:r>
            <a:r>
              <a:rPr lang="en-US" sz="2000" dirty="0" smtClean="0"/>
              <a:t>evelopment </a:t>
            </a:r>
            <a:r>
              <a:rPr lang="en-US" sz="2000" dirty="0" err="1"/>
              <a:t>programmes</a:t>
            </a:r>
            <a:r>
              <a:rPr lang="en-US" sz="2000" dirty="0"/>
              <a:t> can </a:t>
            </a:r>
            <a:r>
              <a:rPr lang="en-US" sz="2000" dirty="0" err="1"/>
              <a:t>utilise</a:t>
            </a:r>
            <a:r>
              <a:rPr lang="en-US" sz="2000" dirty="0"/>
              <a:t> traditional communication channels for the collection and dissemination of development information. </a:t>
            </a:r>
            <a:endParaRPr lang="en-US" sz="2000" dirty="0" smtClean="0"/>
          </a:p>
          <a:p>
            <a:r>
              <a:rPr lang="en-US" sz="2000" dirty="0" smtClean="0"/>
              <a:t>Data </a:t>
            </a:r>
            <a:r>
              <a:rPr lang="en-US" sz="2000" dirty="0"/>
              <a:t>on the local situation and response to outside initiatives can be gathered by attending village or social groups meetings and interviewing local people. </a:t>
            </a:r>
            <a:endParaRPr lang="en-US" sz="2000" dirty="0" smtClean="0"/>
          </a:p>
          <a:p>
            <a:r>
              <a:rPr lang="en-US" sz="2000" dirty="0" smtClean="0"/>
              <a:t>Recipient- </a:t>
            </a:r>
            <a:r>
              <a:rPr lang="en-US" sz="2000" dirty="0"/>
              <a:t>disseminators who are linked to outside societies are important conduits for lateral exchange of both indigenous and exogenous innovations. </a:t>
            </a:r>
            <a:endParaRPr lang="en-US" sz="2000" dirty="0" smtClean="0"/>
          </a:p>
          <a:p>
            <a:r>
              <a:rPr lang="en-US" sz="2000" dirty="0" smtClean="0"/>
              <a:t>An interface </a:t>
            </a:r>
            <a:r>
              <a:rPr lang="en-US" sz="2000" dirty="0"/>
              <a:t>between knowledge and communication types </a:t>
            </a:r>
            <a:endParaRPr lang="en-US" sz="2000" dirty="0" smtClean="0"/>
          </a:p>
          <a:p>
            <a:r>
              <a:rPr lang="en-US" sz="2000" dirty="0" smtClean="0">
                <a:solidFill>
                  <a:schemeClr val="bg1"/>
                </a:solidFill>
              </a:rPr>
              <a:t>(Ogwezzy </a:t>
            </a:r>
            <a:r>
              <a:rPr lang="en-US" sz="2000" dirty="0">
                <a:solidFill>
                  <a:schemeClr val="bg1"/>
                </a:solidFill>
              </a:rPr>
              <a:t>et al. </a:t>
            </a:r>
            <a:r>
              <a:rPr lang="en-US" sz="2000" dirty="0" smtClean="0">
                <a:solidFill>
                  <a:schemeClr val="bg1"/>
                </a:solidFill>
              </a:rPr>
              <a:t>,2018)</a:t>
            </a:r>
            <a:endParaRPr lang="en-US" sz="2000" dirty="0">
              <a:solidFill>
                <a:schemeClr val="bg1"/>
              </a:solidFill>
            </a:endParaRPr>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363254" y="185724"/>
            <a:ext cx="7891397"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Characteristics of African Communication </a:t>
            </a:r>
            <a:r>
              <a:rPr lang="en-US" spc="0" dirty="0" smtClean="0">
                <a:ln w="0"/>
                <a:solidFill>
                  <a:schemeClr val="accent1"/>
                </a:solidFill>
                <a:effectLst>
                  <a:outerShdw blurRad="38100" dist="25400" dir="5400000" algn="ctr" rotWithShape="0">
                    <a:srgbClr val="6E747A">
                      <a:alpha val="43000"/>
                    </a:srgbClr>
                  </a:outerShdw>
                </a:effectLst>
              </a:rPr>
              <a:t>Systems</a:t>
            </a:r>
            <a:endParaRPr dirty="0"/>
          </a:p>
        </p:txBody>
      </p:sp>
      <p:sp>
        <p:nvSpPr>
          <p:cNvPr id="381" name="Google Shape;381;p20"/>
          <p:cNvSpPr txBox="1">
            <a:spLocks noGrp="1"/>
          </p:cNvSpPr>
          <p:nvPr>
            <p:ph type="body" idx="1"/>
          </p:nvPr>
        </p:nvSpPr>
        <p:spPr>
          <a:xfrm>
            <a:off x="125520" y="993611"/>
            <a:ext cx="7360161" cy="3364683"/>
          </a:xfrm>
          <a:prstGeom prst="rect">
            <a:avLst/>
          </a:prstGeom>
        </p:spPr>
        <p:txBody>
          <a:bodyPr spcFirstLastPara="1" wrap="square" lIns="0" tIns="0" rIns="0" bIns="0" anchor="t" anchorCtr="0">
            <a:noAutofit/>
          </a:bodyPr>
          <a:lstStyle/>
          <a:p>
            <a:r>
              <a:rPr lang="en-US" sz="2000" b="1" dirty="0"/>
              <a:t>Promotes Participatory Development and Sustainability of </a:t>
            </a:r>
            <a:r>
              <a:rPr lang="en-US" sz="2000" b="1" dirty="0" err="1"/>
              <a:t>Programmes</a:t>
            </a:r>
            <a:r>
              <a:rPr lang="en-US" sz="2000" b="1" dirty="0"/>
              <a:t>:</a:t>
            </a:r>
          </a:p>
          <a:p>
            <a:r>
              <a:rPr lang="en-US" sz="2000" dirty="0" smtClean="0"/>
              <a:t>Exogenous </a:t>
            </a:r>
            <a:r>
              <a:rPr lang="en-US" sz="2000" dirty="0"/>
              <a:t>communication transfers knowledge, while indigenous communication promotes indigenous based development. </a:t>
            </a:r>
            <a:endParaRPr lang="en-US" sz="2000" dirty="0" smtClean="0"/>
          </a:p>
          <a:p>
            <a:r>
              <a:rPr lang="en-US" sz="2000" dirty="0" smtClean="0"/>
              <a:t>To </a:t>
            </a:r>
            <a:r>
              <a:rPr lang="en-US" sz="2000" dirty="0"/>
              <a:t>diffuse innovation, exogenous media need to co-opt traditional media, because traditional media enhance cultural continuity and hence sustainable change. </a:t>
            </a:r>
            <a:endParaRPr lang="en-US" sz="2000" dirty="0" smtClean="0"/>
          </a:p>
          <a:p>
            <a:r>
              <a:rPr lang="en-US" sz="2000" dirty="0" smtClean="0"/>
              <a:t>Traditional </a:t>
            </a:r>
            <a:r>
              <a:rPr lang="en-US" sz="2000" dirty="0"/>
              <a:t>channels of communication give the local people the opportunity to participate in development </a:t>
            </a:r>
            <a:r>
              <a:rPr lang="en-US" sz="2000" dirty="0" err="1"/>
              <a:t>programmes</a:t>
            </a:r>
            <a:r>
              <a:rPr lang="en-US" sz="2000" dirty="0"/>
              <a:t>. </a:t>
            </a:r>
            <a:endParaRPr lang="en-US" sz="2000" dirty="0" smtClean="0"/>
          </a:p>
          <a:p>
            <a:r>
              <a:rPr lang="en-US" sz="2000" dirty="0" smtClean="0"/>
              <a:t>Development </a:t>
            </a:r>
            <a:r>
              <a:rPr lang="en-US" sz="2000" dirty="0" err="1"/>
              <a:t>programmes</a:t>
            </a:r>
            <a:r>
              <a:rPr lang="en-US" sz="2000" dirty="0"/>
              <a:t> can use indigenous communication, which encourages people oriented development and hence effectiveness and efficiency in outcome </a:t>
            </a:r>
            <a:endParaRPr lang="en-US" sz="2000" dirty="0" smtClean="0"/>
          </a:p>
          <a:p>
            <a:r>
              <a:rPr lang="en-US" sz="2000" dirty="0">
                <a:solidFill>
                  <a:schemeClr val="bg1"/>
                </a:solidFill>
              </a:rPr>
              <a:t>(Ogwezzy et al. ,2018)</a:t>
            </a:r>
          </a:p>
          <a:p>
            <a:endParaRPr lang="en-US" sz="2000" dirty="0"/>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61990" y="123731"/>
            <a:ext cx="8267817"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Characteristics of African Communication Systems</a:t>
            </a:r>
            <a:endParaRPr dirty="0"/>
          </a:p>
        </p:txBody>
      </p:sp>
      <p:sp>
        <p:nvSpPr>
          <p:cNvPr id="390" name="Google Shape;390;p21"/>
          <p:cNvSpPr txBox="1">
            <a:spLocks noGrp="1"/>
          </p:cNvSpPr>
          <p:nvPr>
            <p:ph type="body" idx="1"/>
          </p:nvPr>
        </p:nvSpPr>
        <p:spPr>
          <a:xfrm>
            <a:off x="61991" y="905359"/>
            <a:ext cx="7284031" cy="3309844"/>
          </a:xfrm>
          <a:prstGeom prst="rect">
            <a:avLst/>
          </a:prstGeom>
        </p:spPr>
        <p:txBody>
          <a:bodyPr spcFirstLastPara="1" wrap="square" lIns="0" tIns="0" rIns="0" bIns="0" anchor="t" anchorCtr="0">
            <a:noAutofit/>
          </a:bodyPr>
          <a:lstStyle/>
          <a:p>
            <a:r>
              <a:rPr lang="en-US" sz="2000" b="1" dirty="0"/>
              <a:t>Problems of Indigenous Communication</a:t>
            </a:r>
          </a:p>
          <a:p>
            <a:r>
              <a:rPr lang="en-US" sz="2000" dirty="0" smtClean="0"/>
              <a:t>A </a:t>
            </a:r>
            <a:r>
              <a:rPr lang="en-US" sz="2000" dirty="0"/>
              <a:t>problem of defining and explaining issues and illustration in modern language (lack appropriate terminologies). </a:t>
            </a:r>
            <a:endParaRPr lang="en-US" sz="2000" dirty="0" smtClean="0"/>
          </a:p>
          <a:p>
            <a:r>
              <a:rPr lang="en-US" sz="2000" dirty="0" smtClean="0"/>
              <a:t>So</a:t>
            </a:r>
            <a:r>
              <a:rPr lang="en-US" sz="2000" dirty="0"/>
              <a:t>, the relevance of indigenous communication depends on the setting/area of occupation. There are the core and peripheral people who make up the indigenous people. </a:t>
            </a:r>
            <a:endParaRPr lang="en-US" sz="2000" dirty="0" smtClean="0"/>
          </a:p>
          <a:p>
            <a:r>
              <a:rPr lang="en-US" sz="2000" dirty="0" smtClean="0"/>
              <a:t>Essentially</a:t>
            </a:r>
            <a:r>
              <a:rPr lang="en-US" sz="2000" dirty="0"/>
              <a:t>, indigenous communication systems thrive most where they employ such indigenous forms of communication as the town announcer.  </a:t>
            </a:r>
            <a:endParaRPr lang="en-US" sz="2000" dirty="0" smtClean="0"/>
          </a:p>
          <a:p>
            <a:r>
              <a:rPr lang="en-US" sz="2000" dirty="0" smtClean="0"/>
              <a:t>Despites </a:t>
            </a:r>
            <a:r>
              <a:rPr lang="en-US" sz="2000" dirty="0"/>
              <a:t>these shortcomings, indigenous communication would continue to be relevant for as long as there are traditional societies or settings (Ogwezzy et al, 2018).</a:t>
            </a:r>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197865" y="-17342"/>
            <a:ext cx="7425560" cy="1088068"/>
          </a:xfrm>
          <a:prstGeom prst="rect">
            <a:avLst/>
          </a:prstGeom>
        </p:spPr>
        <p:txBody>
          <a:bodyPr spcFirstLastPara="1" wrap="square" lIns="0" tIns="0" rIns="0" bIns="0" anchor="b"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Comparison of Indigenous and Exogenous Communication</a:t>
            </a:r>
            <a:endParaRPr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graphicFrame>
        <p:nvGraphicFramePr>
          <p:cNvPr id="3" name="Table 2"/>
          <p:cNvGraphicFramePr>
            <a:graphicFrameLocks noGrp="1"/>
          </p:cNvGraphicFramePr>
          <p:nvPr>
            <p:extLst>
              <p:ext uri="{D42A27DB-BD31-4B8C-83A1-F6EECF244321}">
                <p14:modId xmlns:p14="http://schemas.microsoft.com/office/powerpoint/2010/main" val="2432616186"/>
              </p:ext>
            </p:extLst>
          </p:nvPr>
        </p:nvGraphicFramePr>
        <p:xfrm>
          <a:off x="256855" y="1910994"/>
          <a:ext cx="6904233" cy="3226096"/>
        </p:xfrm>
        <a:graphic>
          <a:graphicData uri="http://schemas.openxmlformats.org/drawingml/2006/table">
            <a:tbl>
              <a:tblPr>
                <a:tableStyleId>{336AB89D-F5EC-4B56-A308-303C344C77D1}</a:tableStyleId>
              </a:tblPr>
              <a:tblGrid>
                <a:gridCol w="3006452"/>
                <a:gridCol w="3897781"/>
              </a:tblGrid>
              <a:tr h="575352">
                <a:tc>
                  <a:txBody>
                    <a:bodyPr/>
                    <a:lstStyle/>
                    <a:p>
                      <a:pPr marL="457200" algn="just">
                        <a:lnSpc>
                          <a:spcPct val="115000"/>
                        </a:lnSpc>
                        <a:spcAft>
                          <a:spcPts val="0"/>
                        </a:spcAft>
                      </a:pPr>
                      <a:r>
                        <a:rPr lang="en-GB" sz="1600" b="1" dirty="0">
                          <a:effectLst/>
                        </a:rPr>
                        <a:t>Indigenous Communication </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gn="just">
                        <a:lnSpc>
                          <a:spcPct val="115000"/>
                        </a:lnSpc>
                        <a:spcAft>
                          <a:spcPts val="0"/>
                        </a:spcAft>
                      </a:pPr>
                      <a:r>
                        <a:rPr lang="en-GB" sz="1600" b="1" dirty="0">
                          <a:effectLst/>
                        </a:rPr>
                        <a:t>Exogenous Communication</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63270">
                <a:tc>
                  <a:txBody>
                    <a:bodyPr/>
                    <a:lstStyle/>
                    <a:p>
                      <a:pPr algn="just">
                        <a:lnSpc>
                          <a:spcPct val="115000"/>
                        </a:lnSpc>
                        <a:spcAft>
                          <a:spcPts val="1000"/>
                        </a:spcAft>
                      </a:pPr>
                      <a:r>
                        <a:rPr lang="en-GB" sz="1600">
                          <a:effectLst/>
                        </a:rPr>
                        <a:t>Organisation: Indigenous communication systems are developed locally; controlled by the local people; use local technology; and especially those that are not under institutional communication, are not bureaucratically organise</a:t>
                      </a:r>
                      <a:endParaRPr lang="en-US" sz="1600">
                        <a:effectLst/>
                      </a:endParaRPr>
                    </a:p>
                    <a:p>
                      <a:pPr algn="just">
                        <a:lnSpc>
                          <a:spcPct val="115000"/>
                        </a:lnSpc>
                        <a:spcAft>
                          <a:spcPts val="1000"/>
                        </a:spcAft>
                      </a:pPr>
                      <a:r>
                        <a:rPr lang="en-GB" sz="1600">
                          <a:effectLst/>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1000"/>
                        </a:spcAft>
                      </a:pPr>
                      <a:r>
                        <a:rPr lang="en-GB" sz="1600" dirty="0">
                          <a:effectLst/>
                        </a:rPr>
                        <a:t>Organisation: Exogenous channels are the mass media (radio, television, newspapers, magazines and others) and such bureaucratically organised networks. So, exogenous systems are institutionally organised communication.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4" name="Rectangle 1"/>
          <p:cNvSpPr>
            <a:spLocks noChangeArrowheads="1"/>
          </p:cNvSpPr>
          <p:nvPr/>
        </p:nvSpPr>
        <p:spPr bwMode="auto">
          <a:xfrm>
            <a:off x="358304" y="1023299"/>
            <a:ext cx="733704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buClrTx/>
            </a:pPr>
            <a:r>
              <a:rPr lang="en-US" sz="1600" dirty="0">
                <a:solidFill>
                  <a:schemeClr val="tx1"/>
                </a:solidFill>
                <a:latin typeface="+mn-lt"/>
                <a:ea typeface="Calibri" panose="020F0502020204030204" pitchFamily="34" charset="0"/>
                <a:cs typeface="Times New Roman" panose="02020603050405020304" pitchFamily="18" charset="0"/>
              </a:rPr>
              <a:t>What are the alternatives to indigenous African communication systems? According to </a:t>
            </a:r>
            <a:r>
              <a:rPr lang="en-US" sz="1600" dirty="0" err="1">
                <a:solidFill>
                  <a:schemeClr val="tx1"/>
                </a:solidFill>
                <a:latin typeface="+mn-lt"/>
                <a:ea typeface="Calibri" panose="020F0502020204030204" pitchFamily="34" charset="0"/>
                <a:cs typeface="Times New Roman" panose="02020603050405020304" pitchFamily="18" charset="0"/>
              </a:rPr>
              <a:t>Ogwezzy</a:t>
            </a:r>
            <a:r>
              <a:rPr lang="en-US" sz="1600" dirty="0">
                <a:solidFill>
                  <a:schemeClr val="tx1"/>
                </a:solidFill>
                <a:latin typeface="+mn-lt"/>
                <a:ea typeface="Calibri" panose="020F0502020204030204" pitchFamily="34" charset="0"/>
                <a:cs typeface="Times New Roman" panose="02020603050405020304" pitchFamily="18" charset="0"/>
              </a:rPr>
              <a:t> et al. (2018), they are the exogenous, which are foreign to Africans. </a:t>
            </a:r>
            <a:endParaRPr kumimoji="0" lang="en-GB" sz="1600" i="0" u="none" strike="noStrike" cap="none" normalizeH="0" baseline="0" dirty="0" smtClean="0">
              <a:ln>
                <a:noFill/>
              </a:ln>
              <a:solidFill>
                <a:schemeClr val="tx1"/>
              </a:solidFill>
              <a:effectLst/>
              <a:latin typeface="+mn-lt"/>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tx1"/>
                </a:solidFill>
                <a:effectLst/>
                <a:latin typeface="+mn-lt"/>
                <a:ea typeface="Calibri" panose="020F0502020204030204" pitchFamily="34" charset="0"/>
                <a:cs typeface="Times New Roman" panose="02020603050405020304" pitchFamily="18" charset="0"/>
              </a:rPr>
              <a:t>Differences</a:t>
            </a:r>
            <a:endParaRPr kumimoji="0" lang="en-GB" sz="1600" b="0" i="0" u="none" strike="noStrike" cap="none" normalizeH="0" baseline="0" dirty="0" smtClean="0">
              <a:ln>
                <a:noFill/>
              </a:ln>
              <a:solidFill>
                <a:schemeClr val="tx1"/>
              </a:solidFill>
              <a:effectLst/>
              <a:latin typeface="+mn-lt"/>
            </a:endParaRPr>
          </a:p>
        </p:txBody>
      </p:sp>
      <p:sp>
        <p:nvSpPr>
          <p:cNvPr id="5" name="Rectangle 4"/>
          <p:cNvSpPr/>
          <p:nvPr/>
        </p:nvSpPr>
        <p:spPr>
          <a:xfrm>
            <a:off x="358304" y="4844839"/>
            <a:ext cx="1975221" cy="307777"/>
          </a:xfrm>
          <a:prstGeom prst="rect">
            <a:avLst/>
          </a:prstGeom>
        </p:spPr>
        <p:txBody>
          <a:bodyPr wrap="none">
            <a:spAutoFit/>
          </a:bodyPr>
          <a:lstStyle/>
          <a:p>
            <a:r>
              <a:rPr lang="en-US" dirty="0">
                <a:solidFill>
                  <a:schemeClr val="bg1"/>
                </a:solidFill>
              </a:rPr>
              <a:t>(</a:t>
            </a:r>
            <a:r>
              <a:rPr lang="en-US" dirty="0" err="1">
                <a:solidFill>
                  <a:schemeClr val="bg1"/>
                </a:solidFill>
              </a:rPr>
              <a:t>Ogwezzy</a:t>
            </a:r>
            <a:r>
              <a:rPr lang="en-US" dirty="0">
                <a:solidFill>
                  <a:schemeClr val="bg1"/>
                </a:solidFill>
              </a:rPr>
              <a:t> et al, 2018).</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24"/>
          <p:cNvSpPr txBox="1">
            <a:spLocks noGrp="1"/>
          </p:cNvSpPr>
          <p:nvPr>
            <p:ph type="title"/>
          </p:nvPr>
        </p:nvSpPr>
        <p:spPr>
          <a:xfrm>
            <a:off x="279938" y="277398"/>
            <a:ext cx="7543800" cy="824597"/>
          </a:xfrm>
          <a:prstGeom prst="rect">
            <a:avLst/>
          </a:prstGeom>
        </p:spPr>
        <p:txBody>
          <a:bodyPr spcFirstLastPara="1" wrap="square" lIns="0" tIns="0" rIns="0" bIns="0" anchor="b"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Comparison of Indigenous and Exogenous Communication</a:t>
            </a:r>
            <a:endParaRPr dirty="0"/>
          </a:p>
        </p:txBody>
      </p:sp>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
        <p:nvSpPr>
          <p:cNvPr id="2" name="Rectangle 1"/>
          <p:cNvSpPr/>
          <p:nvPr/>
        </p:nvSpPr>
        <p:spPr>
          <a:xfrm>
            <a:off x="168748" y="993453"/>
            <a:ext cx="7256596" cy="646331"/>
          </a:xfrm>
          <a:prstGeom prst="rect">
            <a:avLst/>
          </a:prstGeom>
        </p:spPr>
        <p:txBody>
          <a:bodyPr wrap="square">
            <a:spAutoFit/>
          </a:bodyPr>
          <a:lstStyle/>
          <a:p>
            <a:r>
              <a:rPr lang="en-US" sz="1800" b="1" dirty="0" smtClean="0">
                <a:latin typeface="+mn-lt"/>
                <a:ea typeface="Times New Roman" panose="02020603050405020304" pitchFamily="18" charset="0"/>
              </a:rPr>
              <a:t>Differences</a:t>
            </a:r>
            <a:r>
              <a:rPr lang="en-US" sz="1800" dirty="0">
                <a:latin typeface="+mn-lt"/>
                <a:ea typeface="Times New Roman" panose="02020603050405020304" pitchFamily="18" charset="0"/>
              </a:rPr>
              <a:t/>
            </a:r>
            <a:br>
              <a:rPr lang="en-US" sz="1800" dirty="0">
                <a:latin typeface="+mn-lt"/>
                <a:ea typeface="Times New Roman" panose="02020603050405020304" pitchFamily="18" charset="0"/>
              </a:rPr>
            </a:br>
            <a:endParaRPr lang="en-US" sz="1800" dirty="0">
              <a:latin typeface="+mn-lt"/>
            </a:endParaRPr>
          </a:p>
        </p:txBody>
      </p:sp>
      <p:graphicFrame>
        <p:nvGraphicFramePr>
          <p:cNvPr id="3" name="Table 2"/>
          <p:cNvGraphicFramePr>
            <a:graphicFrameLocks noGrp="1"/>
          </p:cNvGraphicFramePr>
          <p:nvPr>
            <p:extLst>
              <p:ext uri="{D42A27DB-BD31-4B8C-83A1-F6EECF244321}">
                <p14:modId xmlns:p14="http://schemas.microsoft.com/office/powerpoint/2010/main" val="3425093818"/>
              </p:ext>
            </p:extLst>
          </p:nvPr>
        </p:nvGraphicFramePr>
        <p:xfrm>
          <a:off x="279938" y="1356196"/>
          <a:ext cx="6893905" cy="3364992"/>
        </p:xfrm>
        <a:graphic>
          <a:graphicData uri="http://schemas.openxmlformats.org/drawingml/2006/table">
            <a:tbl>
              <a:tblPr>
                <a:tableStyleId>{336AB89D-F5EC-4B56-A308-303C344C77D1}</a:tableStyleId>
              </a:tblPr>
              <a:tblGrid>
                <a:gridCol w="3778354"/>
                <a:gridCol w="3115551"/>
              </a:tblGrid>
              <a:tr h="2712842">
                <a:tc>
                  <a:txBody>
                    <a:bodyPr/>
                    <a:lstStyle/>
                    <a:p>
                      <a:pPr marL="457200" algn="just">
                        <a:lnSpc>
                          <a:spcPct val="115000"/>
                        </a:lnSpc>
                        <a:spcAft>
                          <a:spcPts val="0"/>
                        </a:spcAft>
                      </a:pPr>
                      <a:r>
                        <a:rPr lang="en-GB" sz="1600" b="1" dirty="0">
                          <a:effectLst/>
                        </a:rPr>
                        <a:t>Structure: </a:t>
                      </a:r>
                      <a:r>
                        <a:rPr lang="en-GB" sz="1600" dirty="0">
                          <a:effectLst/>
                        </a:rPr>
                        <a:t>“African [communication] system is essentially owned by the society whose leadership only acts as the chief gate keeper. The channel or medium, then, is open to use by anybody to reach anybody. It has always operated under a clear-cut dynamic policy which serves the interest and need of the rural people” (</a:t>
                      </a:r>
                      <a:r>
                        <a:rPr lang="en-GB" sz="1600" dirty="0" err="1">
                          <a:effectLst/>
                        </a:rPr>
                        <a:t>Ibagere</a:t>
                      </a:r>
                      <a:r>
                        <a:rPr lang="en-GB" sz="1600" dirty="0">
                          <a:effectLst/>
                        </a:rPr>
                        <a:t>, 1994:83).</a:t>
                      </a:r>
                      <a:endParaRPr lang="en-US" sz="1600" dirty="0">
                        <a:effectLst/>
                      </a:endParaRPr>
                    </a:p>
                    <a:p>
                      <a:pPr algn="just">
                        <a:lnSpc>
                          <a:spcPct val="115000"/>
                        </a:lnSpc>
                        <a:spcAft>
                          <a:spcPts val="0"/>
                        </a:spcAft>
                      </a:pPr>
                      <a:r>
                        <a:rPr lang="en-GB" sz="1600" dirty="0">
                          <a:effectLst/>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gn="just">
                        <a:lnSpc>
                          <a:spcPct val="115000"/>
                        </a:lnSpc>
                        <a:spcAft>
                          <a:spcPts val="0"/>
                        </a:spcAft>
                      </a:pPr>
                      <a:r>
                        <a:rPr lang="en-GB" sz="1600" b="1" dirty="0">
                          <a:effectLst/>
                        </a:rPr>
                        <a:t>Structure:</a:t>
                      </a:r>
                      <a:r>
                        <a:rPr lang="en-GB" sz="1600" dirty="0">
                          <a:effectLst/>
                        </a:rPr>
                        <a:t> “The structure of the media is determined by the ownership (which is [ostensibly] </a:t>
                      </a:r>
                      <a:r>
                        <a:rPr lang="en-GB" sz="1600" dirty="0" smtClean="0">
                          <a:effectLst/>
                        </a:rPr>
                        <a:t>not the </a:t>
                      </a:r>
                      <a:r>
                        <a:rPr lang="en-GB" sz="1600" dirty="0">
                          <a:effectLst/>
                        </a:rPr>
                        <a:t>society) which eventually determines the method of operation” and may influence messages (</a:t>
                      </a:r>
                      <a:r>
                        <a:rPr lang="en-GB" sz="1600" dirty="0" err="1">
                          <a:effectLst/>
                        </a:rPr>
                        <a:t>Ibagere</a:t>
                      </a:r>
                      <a:r>
                        <a:rPr lang="en-GB" sz="1600" dirty="0">
                          <a:effectLst/>
                        </a:rPr>
                        <a:t>, 1994:83).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4" name="Rectangle 3"/>
          <p:cNvSpPr/>
          <p:nvPr/>
        </p:nvSpPr>
        <p:spPr>
          <a:xfrm>
            <a:off x="389126" y="4844839"/>
            <a:ext cx="1975221" cy="307777"/>
          </a:xfrm>
          <a:prstGeom prst="rect">
            <a:avLst/>
          </a:prstGeom>
        </p:spPr>
        <p:txBody>
          <a:bodyPr wrap="none">
            <a:spAutoFit/>
          </a:bodyPr>
          <a:lstStyle/>
          <a:p>
            <a:r>
              <a:rPr lang="en-US" dirty="0">
                <a:solidFill>
                  <a:schemeClr val="bg1"/>
                </a:solidFill>
              </a:rPr>
              <a:t>(</a:t>
            </a:r>
            <a:r>
              <a:rPr lang="en-US" dirty="0" err="1">
                <a:solidFill>
                  <a:schemeClr val="bg1"/>
                </a:solidFill>
              </a:rPr>
              <a:t>Ogwezzy</a:t>
            </a:r>
            <a:r>
              <a:rPr lang="en-US" dirty="0">
                <a:solidFill>
                  <a:schemeClr val="bg1"/>
                </a:solidFill>
              </a:rPr>
              <a:t> et al, 2018).</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019"/>
            <a:ext cx="7543800" cy="1088068"/>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Comparison of Indigenous and Exogenous Communication</a:t>
            </a: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15</a:t>
            </a:fld>
            <a:endParaRPr lang="en"/>
          </a:p>
        </p:txBody>
      </p:sp>
      <p:graphicFrame>
        <p:nvGraphicFramePr>
          <p:cNvPr id="5" name="Table 4"/>
          <p:cNvGraphicFramePr>
            <a:graphicFrameLocks noGrp="1"/>
          </p:cNvGraphicFramePr>
          <p:nvPr>
            <p:extLst>
              <p:ext uri="{D42A27DB-BD31-4B8C-83A1-F6EECF244321}">
                <p14:modId xmlns:p14="http://schemas.microsoft.com/office/powerpoint/2010/main" val="3994451731"/>
              </p:ext>
            </p:extLst>
          </p:nvPr>
        </p:nvGraphicFramePr>
        <p:xfrm>
          <a:off x="657546" y="1478204"/>
          <a:ext cx="6408417" cy="2103120"/>
        </p:xfrm>
        <a:graphic>
          <a:graphicData uri="http://schemas.openxmlformats.org/drawingml/2006/table">
            <a:tbl>
              <a:tblPr>
                <a:tableStyleId>{336AB89D-F5EC-4B56-A308-303C344C77D1}</a:tableStyleId>
              </a:tblPr>
              <a:tblGrid>
                <a:gridCol w="3215811"/>
                <a:gridCol w="3192606"/>
              </a:tblGrid>
              <a:tr h="763270">
                <a:tc>
                  <a:txBody>
                    <a:bodyPr/>
                    <a:lstStyle/>
                    <a:p>
                      <a:pPr marL="457200" algn="just">
                        <a:lnSpc>
                          <a:spcPct val="115000"/>
                        </a:lnSpc>
                        <a:spcAft>
                          <a:spcPts val="0"/>
                        </a:spcAft>
                      </a:pPr>
                      <a:r>
                        <a:rPr lang="en-GB" sz="2000" b="1" dirty="0">
                          <a:effectLst/>
                        </a:rPr>
                        <a:t>Reach and Influence: </a:t>
                      </a:r>
                      <a:r>
                        <a:rPr lang="en-GB" sz="2000" dirty="0">
                          <a:effectLst/>
                        </a:rPr>
                        <a:t>Can reach few people but with a great deal of influence within the network.</a:t>
                      </a:r>
                      <a:endParaRPr lang="en-US" sz="2000" dirty="0">
                        <a:effectLst/>
                      </a:endParaRPr>
                    </a:p>
                    <a:p>
                      <a:pPr marL="457200" algn="just">
                        <a:lnSpc>
                          <a:spcPct val="115000"/>
                        </a:lnSpc>
                        <a:spcAft>
                          <a:spcPts val="0"/>
                        </a:spcAft>
                      </a:pPr>
                      <a:r>
                        <a:rPr lang="en-GB" sz="2000" dirty="0">
                          <a:effectLst/>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gn="just">
                        <a:lnSpc>
                          <a:spcPct val="115000"/>
                        </a:lnSpc>
                        <a:spcAft>
                          <a:spcPts val="0"/>
                        </a:spcAft>
                      </a:pPr>
                      <a:r>
                        <a:rPr lang="en-GB" sz="2000" b="1" dirty="0">
                          <a:effectLst/>
                        </a:rPr>
                        <a:t>Reach and Influence: </a:t>
                      </a:r>
                      <a:r>
                        <a:rPr lang="en-GB" sz="2000" dirty="0">
                          <a:effectLst/>
                        </a:rPr>
                        <a:t>Can reach more people with little influence.</a:t>
                      </a:r>
                      <a:endParaRPr lang="en-US" sz="2000" dirty="0">
                        <a:effectLst/>
                      </a:endParaRPr>
                    </a:p>
                    <a:p>
                      <a:pPr marL="457200" indent="457200" algn="just">
                        <a:lnSpc>
                          <a:spcPct val="115000"/>
                        </a:lnSpc>
                        <a:spcAft>
                          <a:spcPts val="0"/>
                        </a:spcAft>
                      </a:pPr>
                      <a:r>
                        <a:rPr lang="en-GB" sz="2000" dirty="0">
                          <a:effectLst/>
                        </a:rPr>
                        <a:t> </a:t>
                      </a:r>
                      <a:endParaRPr lang="en-US" sz="2000" dirty="0">
                        <a:effectLst/>
                      </a:endParaRPr>
                    </a:p>
                    <a:p>
                      <a:pPr marL="457200" algn="just">
                        <a:lnSpc>
                          <a:spcPct val="115000"/>
                        </a:lnSpc>
                        <a:spcAft>
                          <a:spcPts val="0"/>
                        </a:spcAft>
                      </a:pPr>
                      <a:r>
                        <a:rPr lang="en-GB" sz="2000" dirty="0">
                          <a:effectLst/>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7" name="Rectangle 6"/>
          <p:cNvSpPr/>
          <p:nvPr/>
        </p:nvSpPr>
        <p:spPr>
          <a:xfrm>
            <a:off x="389127" y="4810906"/>
            <a:ext cx="1975221" cy="307777"/>
          </a:xfrm>
          <a:prstGeom prst="rect">
            <a:avLst/>
          </a:prstGeom>
        </p:spPr>
        <p:txBody>
          <a:bodyPr wrap="none">
            <a:spAutoFit/>
          </a:bodyPr>
          <a:lstStyle/>
          <a:p>
            <a:r>
              <a:rPr lang="en-US" dirty="0">
                <a:solidFill>
                  <a:schemeClr val="bg1"/>
                </a:solidFill>
              </a:rPr>
              <a:t>(</a:t>
            </a:r>
            <a:r>
              <a:rPr lang="en-US" dirty="0" err="1">
                <a:solidFill>
                  <a:schemeClr val="bg1"/>
                </a:solidFill>
              </a:rPr>
              <a:t>Ogwezzy</a:t>
            </a:r>
            <a:r>
              <a:rPr lang="en-US" dirty="0">
                <a:solidFill>
                  <a:schemeClr val="bg1"/>
                </a:solidFill>
              </a:rPr>
              <a:t> et al, 2018).</a:t>
            </a:r>
          </a:p>
        </p:txBody>
      </p:sp>
    </p:spTree>
    <p:extLst>
      <p:ext uri="{BB962C8B-B14F-4D97-AF65-F5344CB8AC3E}">
        <p14:creationId xmlns:p14="http://schemas.microsoft.com/office/powerpoint/2010/main" val="3601686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2" name="Rectangle 1"/>
          <p:cNvSpPr/>
          <p:nvPr/>
        </p:nvSpPr>
        <p:spPr>
          <a:xfrm>
            <a:off x="1024020" y="-113014"/>
            <a:ext cx="5804115"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Comparison of Indigenous and Exogenous Communication</a:t>
            </a:r>
            <a:endParaRPr lang="en-US" sz="3200" dirty="0"/>
          </a:p>
        </p:txBody>
      </p:sp>
      <p:sp>
        <p:nvSpPr>
          <p:cNvPr id="3" name="Rectangle 2"/>
          <p:cNvSpPr/>
          <p:nvPr/>
        </p:nvSpPr>
        <p:spPr>
          <a:xfrm>
            <a:off x="203519" y="704069"/>
            <a:ext cx="1282723" cy="338554"/>
          </a:xfrm>
          <a:prstGeom prst="rect">
            <a:avLst/>
          </a:prstGeom>
        </p:spPr>
        <p:txBody>
          <a:bodyPr wrap="none">
            <a:spAutoFit/>
          </a:bodyPr>
          <a:lstStyle/>
          <a:p>
            <a:r>
              <a:rPr lang="en-US" sz="1600" b="1" dirty="0"/>
              <a:t>Similarities</a:t>
            </a:r>
          </a:p>
        </p:txBody>
      </p:sp>
      <p:graphicFrame>
        <p:nvGraphicFramePr>
          <p:cNvPr id="5" name="Table 4"/>
          <p:cNvGraphicFramePr>
            <a:graphicFrameLocks noGrp="1"/>
          </p:cNvGraphicFramePr>
          <p:nvPr>
            <p:extLst>
              <p:ext uri="{D42A27DB-BD31-4B8C-83A1-F6EECF244321}">
                <p14:modId xmlns:p14="http://schemas.microsoft.com/office/powerpoint/2010/main" val="377225609"/>
              </p:ext>
            </p:extLst>
          </p:nvPr>
        </p:nvGraphicFramePr>
        <p:xfrm>
          <a:off x="82193" y="973340"/>
          <a:ext cx="7654247" cy="4373880"/>
        </p:xfrm>
        <a:graphic>
          <a:graphicData uri="http://schemas.openxmlformats.org/drawingml/2006/table">
            <a:tbl>
              <a:tblPr firstRow="1" firstCol="1" bandRow="1"/>
              <a:tblGrid>
                <a:gridCol w="4235351"/>
                <a:gridCol w="3418896"/>
              </a:tblGrid>
              <a:tr h="4170235">
                <a:tc>
                  <a:txBody>
                    <a:bodyPr/>
                    <a:lstStyle/>
                    <a:p>
                      <a:pPr algn="l">
                        <a:lnSpc>
                          <a:spcPct val="150000"/>
                        </a:lnSpc>
                        <a:spcAft>
                          <a:spcPts val="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Sources</a:t>
                      </a: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derives from the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local/indigenous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experts (opinion leaders in their specialities); indigenous professionals (healers, sorcerers,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scribes</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traditional birth attendants, blacksmiths, and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among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others); innovators (seen as deviants in the communities, they experiment and try new things and ideas); intermediaries (do not originate but merely report information e.g. town announcers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and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recipient-disseminators (are informal  intermediaries in the information chain and may receive an information and react to it [for  instance by testing a new crop variety or animal species] before passing it on. Indigenous source is individualistic.</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sz="1400" b="0" i="0" u="none" strike="noStrike" kern="0" cap="none" spc="0" normalizeH="0" baseline="0" noProof="0" dirty="0" smtClean="0">
                          <a:ln>
                            <a:noFill/>
                          </a:ln>
                          <a:solidFill>
                            <a:prstClr val="white"/>
                          </a:solidFill>
                          <a:effectLst/>
                          <a:uLnTx/>
                          <a:uFillTx/>
                          <a:latin typeface="Arial"/>
                          <a:cs typeface="Arial"/>
                          <a:sym typeface="Arial"/>
                        </a:rPr>
                        <a:t>(</a:t>
                      </a:r>
                      <a:r>
                        <a:rPr kumimoji="0" lang="en-US" sz="1400" b="0" i="0" u="none" strike="noStrike" kern="0" cap="none" spc="0" normalizeH="0" baseline="0" noProof="0" dirty="0" err="1" smtClean="0">
                          <a:ln>
                            <a:noFill/>
                          </a:ln>
                          <a:solidFill>
                            <a:prstClr val="white"/>
                          </a:solidFill>
                          <a:effectLst/>
                          <a:uLnTx/>
                          <a:uFillTx/>
                          <a:latin typeface="Arial"/>
                          <a:cs typeface="Arial"/>
                          <a:sym typeface="Arial"/>
                        </a:rPr>
                        <a:t>Ogwezzy</a:t>
                      </a:r>
                      <a:r>
                        <a:rPr kumimoji="0" lang="en-US" sz="1400" b="0" i="0" u="none" strike="noStrike" kern="0" cap="none" spc="0" normalizeH="0" baseline="0" noProof="0" dirty="0" smtClean="0">
                          <a:ln>
                            <a:noFill/>
                          </a:ln>
                          <a:solidFill>
                            <a:prstClr val="white"/>
                          </a:solidFill>
                          <a:effectLst/>
                          <a:uLnTx/>
                          <a:uFillTx/>
                          <a:latin typeface="Arial"/>
                          <a:cs typeface="Arial"/>
                          <a:sym typeface="Arial"/>
                        </a:rPr>
                        <a:t> et al, 2018).</a:t>
                      </a:r>
                    </a:p>
                    <a:p>
                      <a:pPr algn="just">
                        <a:lnSpc>
                          <a:spcPct val="150000"/>
                        </a:lnSpc>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40" marR="514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Sources:</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originated by outside institutions such as newspaper/magazine houses; and television/radio houses. The similarity is that a television programme may show a local source who has benefited or adopted an innovation. Furthermore, folk media have been widely used to communicate development messages. Exogenous source is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mediated.</a:t>
                      </a:r>
                      <a:r>
                        <a:rPr lang="en-US" sz="14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Message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and Channel: Messages conveyed by the two systems are sometimes similar. For instance,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Message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and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Change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1440" marR="514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grpSp>
        <p:nvGrpSpPr>
          <p:cNvPr id="488" name="Google Shape;488;p28"/>
          <p:cNvGrpSpPr/>
          <p:nvPr/>
        </p:nvGrpSpPr>
        <p:grpSpPr>
          <a:xfrm>
            <a:off x="932977" y="3750991"/>
            <a:ext cx="95454" cy="411825"/>
            <a:chOff x="845575" y="2563700"/>
            <a:chExt cx="92400" cy="411825"/>
          </a:xfrm>
        </p:grpSpPr>
        <p:cxnSp>
          <p:nvCxnSpPr>
            <p:cNvPr id="489" name="Google Shape;489;p28"/>
            <p:cNvCxnSpPr/>
            <p:nvPr/>
          </p:nvCxnSpPr>
          <p:spPr>
            <a:xfrm>
              <a:off x="891775" y="2616125"/>
              <a:ext cx="0" cy="359400"/>
            </a:xfrm>
            <a:prstGeom prst="straightConnector1">
              <a:avLst/>
            </a:prstGeom>
            <a:noFill/>
            <a:ln w="9525" cap="flat" cmpd="sng">
              <a:solidFill>
                <a:schemeClr val="accent6"/>
              </a:solidFill>
              <a:prstDash val="solid"/>
              <a:round/>
              <a:headEnd type="none" w="sm" len="sm"/>
              <a:tailEnd type="none" w="sm" len="sm"/>
            </a:ln>
          </p:spPr>
        </p:cxnSp>
        <p:sp>
          <p:nvSpPr>
            <p:cNvPr id="490" name="Google Shape;490;p28"/>
            <p:cNvSpPr/>
            <p:nvPr/>
          </p:nvSpPr>
          <p:spPr>
            <a:xfrm>
              <a:off x="845575" y="2563700"/>
              <a:ext cx="92400" cy="924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 name="Rectangle 11"/>
          <p:cNvSpPr/>
          <p:nvPr/>
        </p:nvSpPr>
        <p:spPr>
          <a:xfrm>
            <a:off x="1024020" y="-113014"/>
            <a:ext cx="5804115"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Comparison of Indigenous and Exogenous Communication</a:t>
            </a:r>
            <a:endParaRPr lang="en-US" sz="3200" dirty="0"/>
          </a:p>
        </p:txBody>
      </p:sp>
      <p:sp>
        <p:nvSpPr>
          <p:cNvPr id="13" name="Rectangle 12"/>
          <p:cNvSpPr/>
          <p:nvPr/>
        </p:nvSpPr>
        <p:spPr>
          <a:xfrm>
            <a:off x="203519" y="704069"/>
            <a:ext cx="1282723" cy="338554"/>
          </a:xfrm>
          <a:prstGeom prst="rect">
            <a:avLst/>
          </a:prstGeom>
        </p:spPr>
        <p:txBody>
          <a:bodyPr wrap="none">
            <a:spAutoFit/>
          </a:bodyPr>
          <a:lstStyle/>
          <a:p>
            <a:r>
              <a:rPr lang="en-US" sz="1600" b="1" dirty="0"/>
              <a:t>Similarities</a:t>
            </a:r>
          </a:p>
        </p:txBody>
      </p:sp>
      <p:graphicFrame>
        <p:nvGraphicFramePr>
          <p:cNvPr id="5" name="Table 4"/>
          <p:cNvGraphicFramePr>
            <a:graphicFrameLocks noGrp="1"/>
          </p:cNvGraphicFramePr>
          <p:nvPr>
            <p:extLst>
              <p:ext uri="{D42A27DB-BD31-4B8C-83A1-F6EECF244321}">
                <p14:modId xmlns:p14="http://schemas.microsoft.com/office/powerpoint/2010/main" val="2013112824"/>
              </p:ext>
            </p:extLst>
          </p:nvPr>
        </p:nvGraphicFramePr>
        <p:xfrm>
          <a:off x="277401" y="1193764"/>
          <a:ext cx="7253555" cy="4389120"/>
        </p:xfrm>
        <a:graphic>
          <a:graphicData uri="http://schemas.openxmlformats.org/drawingml/2006/table">
            <a:tbl>
              <a:tblPr firstRow="1" firstCol="1" bandRow="1"/>
              <a:tblGrid>
                <a:gridCol w="3173890"/>
                <a:gridCol w="4079665"/>
              </a:tblGrid>
              <a:tr h="1029432">
                <a:tc>
                  <a:txBody>
                    <a:bodyPr/>
                    <a:lstStyle/>
                    <a:p>
                      <a:pPr algn="just">
                        <a:lnSpc>
                          <a:spcPct val="150000"/>
                        </a:lnSpc>
                        <a:spcAft>
                          <a:spcPts val="0"/>
                        </a:spcAft>
                      </a:pPr>
                      <a:r>
                        <a:rPr lang="en-GB" sz="1600" b="1" dirty="0">
                          <a:effectLst/>
                          <a:latin typeface="+mn-lt"/>
                          <a:ea typeface="Calibri" panose="020F0502020204030204" pitchFamily="34" charset="0"/>
                          <a:cs typeface="Times New Roman" panose="02020603050405020304" pitchFamily="18" charset="0"/>
                        </a:rPr>
                        <a:t>Interpersonal:</a:t>
                      </a:r>
                      <a:r>
                        <a:rPr lang="en-GB" sz="1600" dirty="0">
                          <a:effectLst/>
                          <a:latin typeface="+mn-lt"/>
                          <a:ea typeface="Calibri" panose="020F0502020204030204" pitchFamily="34" charset="0"/>
                          <a:cs typeface="Times New Roman" panose="02020603050405020304" pitchFamily="18" charset="0"/>
                        </a:rPr>
                        <a:t> Uses interpersonal communication. </a:t>
                      </a:r>
                      <a:endParaRPr lang="en-US" sz="1600" dirty="0">
                        <a:effectLst/>
                        <a:latin typeface="+mn-lt"/>
                        <a:ea typeface="Calibri" panose="020F0502020204030204" pitchFamily="34" charset="0"/>
                        <a:cs typeface="Times New Roman" panose="02020603050405020304" pitchFamily="18" charset="0"/>
                      </a:endParaRPr>
                    </a:p>
                    <a:p>
                      <a:pPr algn="just">
                        <a:lnSpc>
                          <a:spcPct val="150000"/>
                        </a:lnSpc>
                        <a:spcAft>
                          <a:spcPts val="0"/>
                        </a:spcAft>
                      </a:pPr>
                      <a:r>
                        <a:rPr lang="en-GB" sz="1600" dirty="0">
                          <a:effectLst/>
                          <a:latin typeface="+mn-lt"/>
                          <a:ea typeface="Calibri" panose="020F0502020204030204" pitchFamily="34" charset="0"/>
                          <a:cs typeface="Times New Roman" panose="02020603050405020304" pitchFamily="18" charset="0"/>
                        </a:rPr>
                        <a:t> </a:t>
                      </a:r>
                      <a:endParaRPr lang="en-US" sz="1600" dirty="0">
                        <a:effectLst/>
                        <a:latin typeface="+mn-lt"/>
                        <a:ea typeface="Calibri" panose="020F0502020204030204" pitchFamily="34" charset="0"/>
                        <a:cs typeface="Times New Roman" panose="02020603050405020304" pitchFamily="18" charset="0"/>
                      </a:endParaRPr>
                    </a:p>
                  </a:txBody>
                  <a:tcPr marL="34555" marR="345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GB" sz="1600" b="1" dirty="0">
                          <a:effectLst/>
                          <a:latin typeface="+mn-lt"/>
                          <a:ea typeface="Calibri" panose="020F0502020204030204" pitchFamily="34" charset="0"/>
                          <a:cs typeface="Times New Roman" panose="02020603050405020304" pitchFamily="18" charset="0"/>
                        </a:rPr>
                        <a:t>Interpersonal:</a:t>
                      </a:r>
                      <a:r>
                        <a:rPr lang="en-GB" sz="1600" dirty="0">
                          <a:effectLst/>
                          <a:latin typeface="+mn-lt"/>
                          <a:ea typeface="Calibri" panose="020F0502020204030204" pitchFamily="34" charset="0"/>
                          <a:cs typeface="Times New Roman" panose="02020603050405020304" pitchFamily="18" charset="0"/>
                        </a:rPr>
                        <a:t> Also, uses interpersonal communication, as in extension activities and telephones.</a:t>
                      </a:r>
                      <a:endParaRPr lang="en-US" sz="1600" dirty="0">
                        <a:effectLst/>
                        <a:latin typeface="+mn-lt"/>
                        <a:ea typeface="Calibri" panose="020F0502020204030204" pitchFamily="34" charset="0"/>
                        <a:cs typeface="Times New Roman" panose="02020603050405020304" pitchFamily="18" charset="0"/>
                      </a:endParaRPr>
                    </a:p>
                  </a:txBody>
                  <a:tcPr marL="34555" marR="345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90594">
                <a:tc>
                  <a:txBody>
                    <a:bodyPr/>
                    <a:lstStyle/>
                    <a:p>
                      <a:pPr algn="just">
                        <a:lnSpc>
                          <a:spcPct val="150000"/>
                        </a:lnSpc>
                        <a:spcAft>
                          <a:spcPts val="0"/>
                        </a:spcAft>
                      </a:pPr>
                      <a:r>
                        <a:rPr lang="en-GB" sz="1600" dirty="0">
                          <a:effectLst/>
                          <a:latin typeface="+mn-lt"/>
                          <a:ea typeface="Calibri" panose="020F0502020204030204" pitchFamily="34" charset="0"/>
                          <a:cs typeface="Times New Roman" panose="02020603050405020304" pitchFamily="18" charset="0"/>
                        </a:rPr>
                        <a:t> </a:t>
                      </a:r>
                      <a:r>
                        <a:rPr lang="en-GB" sz="1600" b="1" dirty="0" smtClean="0">
                          <a:effectLst/>
                          <a:latin typeface="+mn-lt"/>
                          <a:ea typeface="Calibri" panose="020F0502020204030204" pitchFamily="34" charset="0"/>
                          <a:cs typeface="Times New Roman" panose="02020603050405020304" pitchFamily="18" charset="0"/>
                        </a:rPr>
                        <a:t>Message </a:t>
                      </a:r>
                      <a:r>
                        <a:rPr lang="en-GB" sz="1600" b="1" dirty="0">
                          <a:effectLst/>
                          <a:latin typeface="+mn-lt"/>
                          <a:ea typeface="Calibri" panose="020F0502020204030204" pitchFamily="34" charset="0"/>
                          <a:cs typeface="Times New Roman" panose="02020603050405020304" pitchFamily="18" charset="0"/>
                        </a:rPr>
                        <a:t>and Channel:</a:t>
                      </a:r>
                      <a:r>
                        <a:rPr lang="en-GB" sz="1600" dirty="0">
                          <a:effectLst/>
                          <a:latin typeface="+mn-lt"/>
                          <a:ea typeface="Calibri" panose="020F0502020204030204" pitchFamily="34" charset="0"/>
                          <a:cs typeface="Times New Roman" panose="02020603050405020304" pitchFamily="18" charset="0"/>
                        </a:rPr>
                        <a:t> Messages conveyed by the two systems are sometimes similar. For instance, news and entertainment. The only difference is that the indigenous media uses local channels (Wang and </a:t>
                      </a:r>
                      <a:r>
                        <a:rPr lang="en-GB" sz="1600" dirty="0" err="1">
                          <a:effectLst/>
                          <a:latin typeface="+mn-lt"/>
                          <a:ea typeface="Calibri" panose="020F0502020204030204" pitchFamily="34" charset="0"/>
                          <a:cs typeface="Times New Roman" panose="02020603050405020304" pitchFamily="18" charset="0"/>
                        </a:rPr>
                        <a:t>Dissanayake</a:t>
                      </a:r>
                      <a:r>
                        <a:rPr lang="en-GB" sz="1600" dirty="0">
                          <a:effectLst/>
                          <a:latin typeface="+mn-lt"/>
                          <a:ea typeface="Calibri" panose="020F0502020204030204" pitchFamily="34" charset="0"/>
                          <a:cs typeface="Times New Roman" panose="02020603050405020304" pitchFamily="18" charset="0"/>
                        </a:rPr>
                        <a:t>, 1984:22).</a:t>
                      </a:r>
                      <a:endParaRPr lang="en-US" sz="1600" dirty="0">
                        <a:effectLst/>
                        <a:latin typeface="+mn-lt"/>
                        <a:ea typeface="Calibri" panose="020F0502020204030204" pitchFamily="34" charset="0"/>
                        <a:cs typeface="Times New Roman" panose="02020603050405020304" pitchFamily="18" charset="0"/>
                      </a:endParaRPr>
                    </a:p>
                    <a:p>
                      <a:pPr marL="0" marR="0" lvl="0" indent="0" algn="just" defTabSz="685800" rtl="0" eaLnBrk="1" fontAlgn="auto" latinLnBrk="0" hangingPunct="1">
                        <a:lnSpc>
                          <a:spcPct val="150000"/>
                        </a:lnSpc>
                        <a:spcBef>
                          <a:spcPts val="0"/>
                        </a:spcBef>
                        <a:spcAft>
                          <a:spcPts val="0"/>
                        </a:spcAft>
                        <a:buClrTx/>
                        <a:buSzTx/>
                        <a:buFontTx/>
                        <a:buNone/>
                        <a:tabLst/>
                        <a:defRPr/>
                      </a:pPr>
                      <a:r>
                        <a:rPr lang="en-GB" sz="1600" dirty="0">
                          <a:effectLst/>
                          <a:latin typeface="+mn-lt"/>
                          <a:ea typeface="Calibri" panose="020F0502020204030204" pitchFamily="34" charset="0"/>
                          <a:cs typeface="Times New Roman" panose="02020603050405020304" pitchFamily="18" charset="0"/>
                        </a:rPr>
                        <a:t> </a:t>
                      </a:r>
                      <a:r>
                        <a:rPr lang="en-GB" sz="16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0" cap="none" spc="0" normalizeH="0" baseline="0" noProof="0" dirty="0" smtClean="0">
                          <a:ln>
                            <a:noFill/>
                          </a:ln>
                          <a:solidFill>
                            <a:prstClr val="white"/>
                          </a:solidFill>
                          <a:effectLst/>
                          <a:uLnTx/>
                          <a:uFillTx/>
                          <a:latin typeface="Arial"/>
                          <a:cs typeface="Arial"/>
                          <a:sym typeface="Arial"/>
                        </a:rPr>
                        <a:t>(</a:t>
                      </a:r>
                      <a:r>
                        <a:rPr kumimoji="0" lang="en-US" sz="1600" b="0" i="0" u="none" strike="noStrike" kern="0" cap="none" spc="0" normalizeH="0" baseline="0" noProof="0" dirty="0" err="1" smtClean="0">
                          <a:ln>
                            <a:noFill/>
                          </a:ln>
                          <a:solidFill>
                            <a:prstClr val="white"/>
                          </a:solidFill>
                          <a:effectLst/>
                          <a:uLnTx/>
                          <a:uFillTx/>
                          <a:latin typeface="Arial"/>
                          <a:cs typeface="Arial"/>
                          <a:sym typeface="Arial"/>
                        </a:rPr>
                        <a:t>Ogwezzy</a:t>
                      </a:r>
                      <a:r>
                        <a:rPr kumimoji="0" lang="en-US" sz="1600" b="0" i="0" u="none" strike="noStrike" kern="0" cap="none" spc="0" normalizeH="0" baseline="0" noProof="0" dirty="0" smtClean="0">
                          <a:ln>
                            <a:noFill/>
                          </a:ln>
                          <a:solidFill>
                            <a:prstClr val="white"/>
                          </a:solidFill>
                          <a:effectLst/>
                          <a:uLnTx/>
                          <a:uFillTx/>
                          <a:latin typeface="Arial"/>
                          <a:cs typeface="Arial"/>
                          <a:sym typeface="Arial"/>
                        </a:rPr>
                        <a:t> et al, 2018).</a:t>
                      </a:r>
                    </a:p>
                    <a:p>
                      <a:pPr algn="just">
                        <a:lnSpc>
                          <a:spcPct val="150000"/>
                        </a:lnSpc>
                        <a:spcAft>
                          <a:spcPts val="0"/>
                        </a:spcAft>
                      </a:pPr>
                      <a:endParaRPr lang="en-US" sz="1600" dirty="0">
                        <a:effectLst/>
                        <a:latin typeface="+mn-lt"/>
                        <a:ea typeface="Calibri" panose="020F0502020204030204" pitchFamily="34" charset="0"/>
                        <a:cs typeface="Times New Roman" panose="02020603050405020304" pitchFamily="18" charset="0"/>
                      </a:endParaRPr>
                    </a:p>
                  </a:txBody>
                  <a:tcPr marL="34555" marR="34555" marT="0" marB="0">
                    <a:lnL w="12700" cap="flat" cmpd="sng" algn="ctr">
                      <a:no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GB" sz="1600" b="1" dirty="0">
                          <a:effectLst/>
                          <a:latin typeface="+mn-lt"/>
                          <a:ea typeface="Calibri" panose="020F0502020204030204" pitchFamily="34" charset="0"/>
                          <a:cs typeface="Times New Roman" panose="02020603050405020304" pitchFamily="18" charset="0"/>
                        </a:rPr>
                        <a:t>Message and Channel</a:t>
                      </a:r>
                      <a:r>
                        <a:rPr lang="en-GB" sz="1600" dirty="0">
                          <a:effectLst/>
                          <a:latin typeface="+mn-lt"/>
                          <a:ea typeface="Calibri" panose="020F0502020204030204" pitchFamily="34" charset="0"/>
                          <a:cs typeface="Times New Roman" panose="02020603050405020304" pitchFamily="18" charset="0"/>
                        </a:rPr>
                        <a:t>: News and entertainment messages are also conveyed through the exogenous media. The only difference is that the exogenous media uses modern channels (Wang and </a:t>
                      </a:r>
                      <a:r>
                        <a:rPr lang="en-GB" sz="1600" dirty="0" err="1">
                          <a:effectLst/>
                          <a:latin typeface="+mn-lt"/>
                          <a:ea typeface="Calibri" panose="020F0502020204030204" pitchFamily="34" charset="0"/>
                          <a:cs typeface="Times New Roman" panose="02020603050405020304" pitchFamily="18" charset="0"/>
                        </a:rPr>
                        <a:t>Dissanayake</a:t>
                      </a:r>
                      <a:r>
                        <a:rPr lang="en-GB" sz="1600" dirty="0">
                          <a:effectLst/>
                          <a:latin typeface="+mn-lt"/>
                          <a:ea typeface="Calibri" panose="020F0502020204030204" pitchFamily="34" charset="0"/>
                          <a:cs typeface="Times New Roman" panose="02020603050405020304" pitchFamily="18" charset="0"/>
                        </a:rPr>
                        <a:t>, 1984:22).</a:t>
                      </a:r>
                      <a:endParaRPr lang="en-US" sz="1600" dirty="0">
                        <a:effectLst/>
                        <a:latin typeface="+mn-lt"/>
                        <a:ea typeface="Calibri" panose="020F0502020204030204" pitchFamily="34" charset="0"/>
                        <a:cs typeface="Times New Roman" panose="02020603050405020304" pitchFamily="18" charset="0"/>
                      </a:endParaRPr>
                    </a:p>
                  </a:txBody>
                  <a:tcPr marL="34555" marR="345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18</a:t>
            </a:fld>
            <a:endParaRPr/>
          </a:p>
        </p:txBody>
      </p:sp>
      <p:sp>
        <p:nvSpPr>
          <p:cNvPr id="7" name="Rectangle 6"/>
          <p:cNvSpPr/>
          <p:nvPr/>
        </p:nvSpPr>
        <p:spPr>
          <a:xfrm>
            <a:off x="1024020" y="30822"/>
            <a:ext cx="5804115"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Comparison of Indigenous and Exogenous Communication</a:t>
            </a:r>
            <a:endParaRPr lang="en-US" sz="3200" dirty="0"/>
          </a:p>
        </p:txBody>
      </p:sp>
      <p:sp>
        <p:nvSpPr>
          <p:cNvPr id="8" name="Rectangle 7"/>
          <p:cNvSpPr/>
          <p:nvPr/>
        </p:nvSpPr>
        <p:spPr>
          <a:xfrm>
            <a:off x="203519" y="817083"/>
            <a:ext cx="1282723" cy="338554"/>
          </a:xfrm>
          <a:prstGeom prst="rect">
            <a:avLst/>
          </a:prstGeom>
        </p:spPr>
        <p:txBody>
          <a:bodyPr wrap="none">
            <a:spAutoFit/>
          </a:bodyPr>
          <a:lstStyle/>
          <a:p>
            <a:r>
              <a:rPr lang="en-US" sz="1600" b="1" dirty="0"/>
              <a:t>Similarities</a:t>
            </a:r>
          </a:p>
        </p:txBody>
      </p:sp>
      <p:graphicFrame>
        <p:nvGraphicFramePr>
          <p:cNvPr id="5" name="Table 4"/>
          <p:cNvGraphicFramePr>
            <a:graphicFrameLocks noGrp="1"/>
          </p:cNvGraphicFramePr>
          <p:nvPr>
            <p:extLst>
              <p:ext uri="{D42A27DB-BD31-4B8C-83A1-F6EECF244321}">
                <p14:modId xmlns:p14="http://schemas.microsoft.com/office/powerpoint/2010/main" val="356755061"/>
              </p:ext>
            </p:extLst>
          </p:nvPr>
        </p:nvGraphicFramePr>
        <p:xfrm>
          <a:off x="102743" y="1422762"/>
          <a:ext cx="7019952" cy="4053362"/>
        </p:xfrm>
        <a:graphic>
          <a:graphicData uri="http://schemas.openxmlformats.org/drawingml/2006/table">
            <a:tbl>
              <a:tblPr firstRow="1" firstCol="1" bandRow="1"/>
              <a:tblGrid>
                <a:gridCol w="3748526"/>
                <a:gridCol w="3271426"/>
              </a:tblGrid>
              <a:tr h="4053362">
                <a:tc>
                  <a:txBody>
                    <a:bodyPr/>
                    <a:lstStyle/>
                    <a:p>
                      <a:pPr algn="l">
                        <a:lnSpc>
                          <a:spcPct val="150000"/>
                        </a:lnSpc>
                        <a:spcAft>
                          <a:spcPts val="0"/>
                        </a:spcAft>
                      </a:pPr>
                      <a:r>
                        <a:rPr lang="en-GB" sz="1800" b="1" dirty="0">
                          <a:effectLst/>
                          <a:latin typeface="+mn-lt"/>
                          <a:ea typeface="Calibri" panose="020F0502020204030204" pitchFamily="34" charset="0"/>
                          <a:cs typeface="Times New Roman" panose="02020603050405020304" pitchFamily="18" charset="0"/>
                        </a:rPr>
                        <a:t>Receiver:</a:t>
                      </a:r>
                      <a:r>
                        <a:rPr lang="en-GB" sz="1800" dirty="0">
                          <a:effectLst/>
                          <a:latin typeface="+mn-lt"/>
                          <a:ea typeface="Calibri" panose="020F0502020204030204" pitchFamily="34" charset="0"/>
                          <a:cs typeface="Times New Roman" panose="02020603050405020304" pitchFamily="18" charset="0"/>
                        </a:rPr>
                        <a:t> Have receivers i.e. audience/ destination; though reach small number of people. Although, most educated elites rely on exogenous media for information, they still rely on indigenous communication for a </a:t>
                      </a:r>
                      <a:r>
                        <a:rPr lang="en-GB" sz="1800" dirty="0" err="1">
                          <a:effectLst/>
                          <a:latin typeface="+mn-lt"/>
                          <a:ea typeface="Calibri" panose="020F0502020204030204" pitchFamily="34" charset="0"/>
                          <a:cs typeface="Times New Roman" panose="02020603050405020304" pitchFamily="18" charset="0"/>
                        </a:rPr>
                        <a:t>lotof</a:t>
                      </a:r>
                      <a:r>
                        <a:rPr lang="en-GB" sz="1800" dirty="0">
                          <a:effectLst/>
                          <a:latin typeface="+mn-lt"/>
                          <a:ea typeface="Calibri" panose="020F0502020204030204" pitchFamily="34" charset="0"/>
                          <a:cs typeface="Times New Roman" panose="02020603050405020304" pitchFamily="18" charset="0"/>
                        </a:rPr>
                        <a:t> information (Wang and </a:t>
                      </a:r>
                      <a:r>
                        <a:rPr lang="en-GB" sz="1800" dirty="0" err="1">
                          <a:effectLst/>
                          <a:latin typeface="+mn-lt"/>
                          <a:ea typeface="Calibri" panose="020F0502020204030204" pitchFamily="34" charset="0"/>
                          <a:cs typeface="Times New Roman" panose="02020603050405020304" pitchFamily="18" charset="0"/>
                        </a:rPr>
                        <a:t>Dissanayake</a:t>
                      </a:r>
                      <a:r>
                        <a:rPr lang="en-GB" sz="1800" dirty="0">
                          <a:effectLst/>
                          <a:latin typeface="+mn-lt"/>
                          <a:ea typeface="Calibri" panose="020F0502020204030204" pitchFamily="34" charset="0"/>
                          <a:cs typeface="Times New Roman" panose="02020603050405020304" pitchFamily="18" charset="0"/>
                        </a:rPr>
                        <a:t>, 1984:22</a:t>
                      </a:r>
                      <a:r>
                        <a:rPr lang="en-GB" sz="1800" dirty="0" smtClean="0">
                          <a:effectLst/>
                          <a:latin typeface="+mn-lt"/>
                          <a:ea typeface="Calibri" panose="020F0502020204030204" pitchFamily="34" charset="0"/>
                          <a:cs typeface="Times New Roman" panose="02020603050405020304" pitchFamily="18" charset="0"/>
                        </a:rPr>
                        <a:t>).</a:t>
                      </a:r>
                    </a:p>
                    <a:p>
                      <a:pPr marL="0" marR="0" lvl="0" indent="0" algn="just" defTabSz="685800" rtl="0"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smtClean="0">
                          <a:ln>
                            <a:noFill/>
                          </a:ln>
                          <a:solidFill>
                            <a:prstClr val="white"/>
                          </a:solidFill>
                          <a:effectLst/>
                          <a:uLnTx/>
                          <a:uFillTx/>
                          <a:latin typeface="Arial"/>
                          <a:cs typeface="Arial"/>
                          <a:sym typeface="Arial"/>
                        </a:rPr>
                        <a:t>(</a:t>
                      </a:r>
                      <a:r>
                        <a:rPr kumimoji="0" lang="en-US" sz="1600" b="0" i="0" u="none" strike="noStrike" kern="0" cap="none" spc="0" normalizeH="0" baseline="0" noProof="0" dirty="0" err="1" smtClean="0">
                          <a:ln>
                            <a:noFill/>
                          </a:ln>
                          <a:solidFill>
                            <a:prstClr val="white"/>
                          </a:solidFill>
                          <a:effectLst/>
                          <a:uLnTx/>
                          <a:uFillTx/>
                          <a:latin typeface="Arial"/>
                          <a:cs typeface="Arial"/>
                          <a:sym typeface="Arial"/>
                        </a:rPr>
                        <a:t>Ogwezzy</a:t>
                      </a:r>
                      <a:r>
                        <a:rPr kumimoji="0" lang="en-US" sz="1600" b="0" i="0" u="none" strike="noStrike" kern="0" cap="none" spc="0" normalizeH="0" baseline="0" noProof="0" dirty="0" smtClean="0">
                          <a:ln>
                            <a:noFill/>
                          </a:ln>
                          <a:solidFill>
                            <a:prstClr val="white"/>
                          </a:solidFill>
                          <a:effectLst/>
                          <a:uLnTx/>
                          <a:uFillTx/>
                          <a:latin typeface="Arial"/>
                          <a:cs typeface="Arial"/>
                          <a:sym typeface="Arial"/>
                        </a:rPr>
                        <a:t> et al, 2018).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GB" sz="1800" b="1" dirty="0">
                          <a:effectLst/>
                          <a:latin typeface="+mn-lt"/>
                          <a:ea typeface="Calibri" panose="020F0502020204030204" pitchFamily="34" charset="0"/>
                          <a:cs typeface="Times New Roman" panose="02020603050405020304" pitchFamily="18" charset="0"/>
                        </a:rPr>
                        <a:t>Receiver:</a:t>
                      </a:r>
                      <a:r>
                        <a:rPr lang="en-GB" sz="1800" dirty="0">
                          <a:effectLst/>
                          <a:latin typeface="+mn-lt"/>
                          <a:ea typeface="Calibri" panose="020F0502020204030204" pitchFamily="34" charset="0"/>
                          <a:cs typeface="Times New Roman" panose="02020603050405020304" pitchFamily="18" charset="0"/>
                        </a:rPr>
                        <a:t> Have receivers i.e. audience/destination; though reach mass audience (larger audience than </a:t>
                      </a:r>
                      <a:r>
                        <a:rPr lang="en-GB" sz="1800" dirty="0" smtClean="0">
                          <a:effectLst/>
                          <a:latin typeface="+mn-lt"/>
                          <a:ea typeface="Calibri" panose="020F0502020204030204" pitchFamily="34" charset="0"/>
                          <a:cs typeface="Times New Roman" panose="02020603050405020304" pitchFamily="18" charset="0"/>
                        </a:rPr>
                        <a:t>the </a:t>
                      </a:r>
                      <a:r>
                        <a:rPr lang="en-GB" sz="1800" dirty="0">
                          <a:effectLst/>
                          <a:latin typeface="+mn-lt"/>
                          <a:ea typeface="Calibri" panose="020F0502020204030204" pitchFamily="34" charset="0"/>
                          <a:cs typeface="Times New Roman" panose="02020603050405020304" pitchFamily="18" charset="0"/>
                        </a:rPr>
                        <a:t>indigenous. Radios are common in the rural and even remote villages (Wang and </a:t>
                      </a:r>
                      <a:r>
                        <a:rPr lang="en-GB" sz="1800" dirty="0" err="1">
                          <a:effectLst/>
                          <a:latin typeface="+mn-lt"/>
                          <a:ea typeface="Calibri" panose="020F0502020204030204" pitchFamily="34" charset="0"/>
                          <a:cs typeface="Times New Roman" panose="02020603050405020304" pitchFamily="18" charset="0"/>
                        </a:rPr>
                        <a:t>Dissanayake</a:t>
                      </a:r>
                      <a:r>
                        <a:rPr lang="en-GB" sz="1800" dirty="0">
                          <a:effectLst/>
                          <a:latin typeface="+mn-lt"/>
                          <a:ea typeface="Calibri" panose="020F0502020204030204" pitchFamily="34" charset="0"/>
                          <a:cs typeface="Times New Roman" panose="02020603050405020304" pitchFamily="18" charset="0"/>
                        </a:rPr>
                        <a:t>, 1984:22).</a:t>
                      </a:r>
                      <a:endParaRPr lang="en-US" sz="1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9607" y="1469397"/>
            <a:ext cx="5113328" cy="431322"/>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
            </a:r>
            <a:br>
              <a:rPr lang="en-US" spc="0" dirty="0" smtClean="0">
                <a:ln w="0"/>
                <a:solidFill>
                  <a:schemeClr val="accent1"/>
                </a:solidFill>
                <a:effectLst>
                  <a:outerShdw blurRad="38100" dist="25400" dir="5400000" algn="ctr" rotWithShape="0">
                    <a:srgbClr val="6E747A">
                      <a:alpha val="43000"/>
                    </a:srgbClr>
                  </a:outerShdw>
                </a:effectLst>
              </a:rPr>
            </a:br>
            <a:r>
              <a:rPr lang="en-US" spc="0" dirty="0">
                <a:ln w="0"/>
                <a:solidFill>
                  <a:schemeClr val="accent1"/>
                </a:solidFill>
                <a:effectLst>
                  <a:outerShdw blurRad="38100" dist="25400" dir="5400000" algn="ctr" rotWithShape="0">
                    <a:srgbClr val="6E747A">
                      <a:alpha val="43000"/>
                    </a:srgbClr>
                  </a:outerShdw>
                </a:effectLst>
              </a:rPr>
              <a:t/>
            </a:r>
            <a:br>
              <a:rPr lang="en-US" spc="0" dirty="0">
                <a:ln w="0"/>
                <a:solidFill>
                  <a:schemeClr val="accent1"/>
                </a:solidFill>
                <a:effectLst>
                  <a:outerShdw blurRad="38100" dist="25400" dir="5400000" algn="ctr" rotWithShape="0">
                    <a:srgbClr val="6E747A">
                      <a:alpha val="43000"/>
                    </a:srgbClr>
                  </a:outerShdw>
                </a:effectLst>
              </a:rPr>
            </a:br>
            <a:r>
              <a:rPr lang="en-US" spc="0" dirty="0" smtClean="0">
                <a:ln w="0"/>
                <a:solidFill>
                  <a:schemeClr val="accent1"/>
                </a:solidFill>
                <a:effectLst>
                  <a:outerShdw blurRad="38100" dist="25400" dir="5400000" algn="ctr" rotWithShape="0">
                    <a:srgbClr val="6E747A">
                      <a:alpha val="43000"/>
                    </a:srgbClr>
                  </a:outerShdw>
                </a:effectLst>
              </a:rPr>
              <a:t/>
            </a:r>
            <a:br>
              <a:rPr lang="en-US" spc="0" dirty="0" smtClean="0">
                <a:ln w="0"/>
                <a:solidFill>
                  <a:schemeClr val="accent1"/>
                </a:solidFill>
                <a:effectLst>
                  <a:outerShdw blurRad="38100" dist="25400" dir="5400000" algn="ctr" rotWithShape="0">
                    <a:srgbClr val="6E747A">
                      <a:alpha val="43000"/>
                    </a:srgbClr>
                  </a:outerShdw>
                </a:effectLst>
              </a:rPr>
            </a:br>
            <a:r>
              <a:rPr lang="en-US" spc="0" dirty="0">
                <a:ln w="0"/>
                <a:solidFill>
                  <a:schemeClr val="accent1"/>
                </a:solidFill>
                <a:effectLst>
                  <a:outerShdw blurRad="38100" dist="25400" dir="5400000" algn="ctr" rotWithShape="0">
                    <a:srgbClr val="6E747A">
                      <a:alpha val="43000"/>
                    </a:srgbClr>
                  </a:outerShdw>
                </a:effectLst>
              </a:rPr>
              <a:t/>
            </a:r>
            <a:br>
              <a:rPr lang="en-US" spc="0" dirty="0">
                <a:ln w="0"/>
                <a:solidFill>
                  <a:schemeClr val="accent1"/>
                </a:solidFill>
                <a:effectLst>
                  <a:outerShdw blurRad="38100" dist="25400" dir="5400000" algn="ctr" rotWithShape="0">
                    <a:srgbClr val="6E747A">
                      <a:alpha val="43000"/>
                    </a:srgbClr>
                  </a:outerShdw>
                </a:effectLst>
              </a:rPr>
            </a:br>
            <a:r>
              <a:rPr lang="en-US" spc="0" dirty="0" smtClean="0">
                <a:ln w="0"/>
                <a:solidFill>
                  <a:schemeClr val="accent1"/>
                </a:solidFill>
                <a:effectLst>
                  <a:outerShdw blurRad="38100" dist="25400" dir="5400000" algn="ctr" rotWithShape="0">
                    <a:srgbClr val="6E747A">
                      <a:alpha val="43000"/>
                    </a:srgbClr>
                  </a:outerShdw>
                </a:effectLst>
              </a:rPr>
              <a:t/>
            </a:r>
            <a:br>
              <a:rPr lang="en-US" spc="0" dirty="0" smtClean="0">
                <a:ln w="0"/>
                <a:solidFill>
                  <a:schemeClr val="accent1"/>
                </a:solidFill>
                <a:effectLst>
                  <a:outerShdw blurRad="38100" dist="25400" dir="5400000" algn="ctr" rotWithShape="0">
                    <a:srgbClr val="6E747A">
                      <a:alpha val="43000"/>
                    </a:srgbClr>
                  </a:outerShdw>
                </a:effectLst>
              </a:rPr>
            </a:br>
            <a:r>
              <a:rPr lang="en-US" spc="0" dirty="0">
                <a:ln w="0"/>
                <a:solidFill>
                  <a:schemeClr val="accent1"/>
                </a:solidFill>
                <a:effectLst>
                  <a:outerShdw blurRad="38100" dist="25400" dir="5400000" algn="ctr" rotWithShape="0">
                    <a:srgbClr val="6E747A">
                      <a:alpha val="43000"/>
                    </a:srgbClr>
                  </a:outerShdw>
                </a:effectLst>
              </a:rPr>
              <a:t/>
            </a:r>
            <a:br>
              <a:rPr lang="en-US" spc="0" dirty="0">
                <a:ln w="0"/>
                <a:solidFill>
                  <a:schemeClr val="accent1"/>
                </a:solidFill>
                <a:effectLst>
                  <a:outerShdw blurRad="38100" dist="25400" dir="5400000" algn="ctr" rotWithShape="0">
                    <a:srgbClr val="6E747A">
                      <a:alpha val="43000"/>
                    </a:srgbClr>
                  </a:outerShdw>
                </a:effectLst>
              </a:rPr>
            </a:br>
            <a:r>
              <a:rPr lang="en-US" sz="3200" spc="0" dirty="0" smtClean="0">
                <a:ln w="0"/>
                <a:solidFill>
                  <a:schemeClr val="accent1"/>
                </a:solidFill>
                <a:effectLst>
                  <a:outerShdw blurRad="38100" dist="25400" dir="5400000" algn="ctr" rotWithShape="0">
                    <a:srgbClr val="6E747A">
                      <a:alpha val="43000"/>
                    </a:srgbClr>
                  </a:outerShdw>
                </a:effectLst>
              </a:rPr>
              <a:t>Comparison </a:t>
            </a:r>
            <a:r>
              <a:rPr lang="en-US" sz="3200" spc="0" dirty="0">
                <a:ln w="0"/>
                <a:solidFill>
                  <a:schemeClr val="accent1"/>
                </a:solidFill>
                <a:effectLst>
                  <a:outerShdw blurRad="38100" dist="25400" dir="5400000" algn="ctr" rotWithShape="0">
                    <a:srgbClr val="6E747A">
                      <a:alpha val="43000"/>
                    </a:srgbClr>
                  </a:outerShdw>
                </a:effectLst>
              </a:rPr>
              <a:t>of Indigenous and Exogenous Communication</a:t>
            </a:r>
            <a:r>
              <a:rPr lang="en-US" spc="0" dirty="0">
                <a:ln w="0"/>
                <a:solidFill>
                  <a:schemeClr val="accent1"/>
                </a:solidFill>
                <a:effectLst>
                  <a:outerShdw blurRad="38100" dist="25400" dir="5400000" algn="ctr" rotWithShape="0">
                    <a:srgbClr val="6E747A">
                      <a:alpha val="43000"/>
                    </a:srgbClr>
                  </a:outerShdw>
                </a:effectLst>
              </a:rPr>
              <a:t/>
            </a:r>
            <a:br>
              <a:rPr lang="en-US" spc="0" dirty="0">
                <a:ln w="0"/>
                <a:solidFill>
                  <a:schemeClr val="accent1"/>
                </a:solidFill>
                <a:effectLst>
                  <a:outerShdw blurRad="38100" dist="25400" dir="5400000" algn="ctr" rotWithShape="0">
                    <a:srgbClr val="6E747A">
                      <a:alpha val="43000"/>
                    </a:srgbClr>
                  </a:outerShdw>
                </a:effectLst>
              </a:rPr>
            </a:br>
            <a:r>
              <a:rPr lang="en-US" dirty="0"/>
              <a:t/>
            </a:r>
            <a:br>
              <a:rPr lang="en-US" dirty="0"/>
            </a:br>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19</a:t>
            </a:fld>
            <a:endParaRPr lang="en"/>
          </a:p>
        </p:txBody>
      </p:sp>
      <p:sp>
        <p:nvSpPr>
          <p:cNvPr id="7" name="Rectangle 6"/>
          <p:cNvSpPr/>
          <p:nvPr/>
        </p:nvSpPr>
        <p:spPr>
          <a:xfrm>
            <a:off x="203519" y="817083"/>
            <a:ext cx="1282723" cy="338554"/>
          </a:xfrm>
          <a:prstGeom prst="rect">
            <a:avLst/>
          </a:prstGeom>
        </p:spPr>
        <p:txBody>
          <a:bodyPr wrap="none">
            <a:spAutoFit/>
          </a:bodyPr>
          <a:lstStyle/>
          <a:p>
            <a:r>
              <a:rPr lang="en-US" sz="1600" b="1" dirty="0"/>
              <a:t>Similarities</a:t>
            </a:r>
          </a:p>
        </p:txBody>
      </p:sp>
      <p:graphicFrame>
        <p:nvGraphicFramePr>
          <p:cNvPr id="5" name="Table 4"/>
          <p:cNvGraphicFramePr>
            <a:graphicFrameLocks noGrp="1"/>
          </p:cNvGraphicFramePr>
          <p:nvPr>
            <p:extLst>
              <p:ext uri="{D42A27DB-BD31-4B8C-83A1-F6EECF244321}">
                <p14:modId xmlns:p14="http://schemas.microsoft.com/office/powerpoint/2010/main" val="4060536252"/>
              </p:ext>
            </p:extLst>
          </p:nvPr>
        </p:nvGraphicFramePr>
        <p:xfrm>
          <a:off x="203519" y="1340405"/>
          <a:ext cx="7431086" cy="3703320"/>
        </p:xfrm>
        <a:graphic>
          <a:graphicData uri="http://schemas.openxmlformats.org/drawingml/2006/table">
            <a:tbl>
              <a:tblPr firstRow="1" firstCol="1" bandRow="1"/>
              <a:tblGrid>
                <a:gridCol w="4820544"/>
                <a:gridCol w="2610542"/>
              </a:tblGrid>
              <a:tr h="0">
                <a:tc>
                  <a:txBody>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lang="en-GB" sz="1800" b="1" dirty="0">
                          <a:effectLst/>
                          <a:latin typeface="+mn-lt"/>
                          <a:ea typeface="Calibri" panose="020F0502020204030204" pitchFamily="34" charset="0"/>
                          <a:cs typeface="Times New Roman" panose="02020603050405020304" pitchFamily="18" charset="0"/>
                        </a:rPr>
                        <a:t>Feedback:</a:t>
                      </a:r>
                      <a:r>
                        <a:rPr lang="en-GB" sz="1800" dirty="0">
                          <a:effectLst/>
                          <a:latin typeface="+mn-lt"/>
                          <a:ea typeface="Calibri" panose="020F0502020204030204" pitchFamily="34" charset="0"/>
                          <a:cs typeface="Times New Roman" panose="02020603050405020304" pitchFamily="18" charset="0"/>
                        </a:rPr>
                        <a:t> The obedience through the transformation into deeds and actions or not of the announced messages informs the village authority of the effectiveness or ineffectiveness of their messages. People respond favourably when they turn up en mass in support of the disseminated information. But they show apathy and indifference to the unfavourable and </a:t>
                      </a:r>
                      <a:r>
                        <a:rPr lang="en-GB" sz="1800" dirty="0">
                          <a:solidFill>
                            <a:schemeClr val="bg1"/>
                          </a:solidFill>
                          <a:effectLst/>
                          <a:latin typeface="+mn-lt"/>
                          <a:ea typeface="Calibri" panose="020F0502020204030204" pitchFamily="34" charset="0"/>
                          <a:cs typeface="Times New Roman" panose="02020603050405020304" pitchFamily="18" charset="0"/>
                        </a:rPr>
                        <a:t>undesirable information</a:t>
                      </a:r>
                      <a:r>
                        <a:rPr lang="en-GB" sz="1800" dirty="0" smtClean="0">
                          <a:solidFill>
                            <a:schemeClr val="bg1"/>
                          </a:solidFill>
                          <a:effectLst/>
                          <a:latin typeface="+mn-lt"/>
                          <a:ea typeface="Calibri" panose="020F0502020204030204" pitchFamily="34" charset="0"/>
                          <a:cs typeface="Times New Roman" panose="02020603050405020304" pitchFamily="18" charset="0"/>
                        </a:rPr>
                        <a:t>.</a:t>
                      </a:r>
                      <a:r>
                        <a:rPr kumimoji="0" lang="en-US" sz="1600" b="0" i="0" u="none" strike="noStrike" kern="0" cap="none" spc="0" normalizeH="0" baseline="0" noProof="0" dirty="0" smtClean="0">
                          <a:ln>
                            <a:noFill/>
                          </a:ln>
                          <a:solidFill>
                            <a:schemeClr val="bg1"/>
                          </a:solidFill>
                          <a:effectLst/>
                          <a:uLnTx/>
                          <a:uFillTx/>
                          <a:latin typeface="+mn-lt"/>
                          <a:cs typeface="Arial"/>
                          <a:sym typeface="Arial"/>
                        </a:rPr>
                        <a:t> </a:t>
                      </a:r>
                      <a:r>
                        <a:rPr kumimoji="0" lang="en-US" sz="1600" b="0" i="0" u="none" strike="noStrike" kern="0" cap="none" spc="0" normalizeH="0" baseline="0" noProof="0" dirty="0" smtClean="0">
                          <a:ln>
                            <a:noFill/>
                          </a:ln>
                          <a:solidFill>
                            <a:prstClr val="white"/>
                          </a:solidFill>
                          <a:effectLst/>
                          <a:uLnTx/>
                          <a:uFillTx/>
                          <a:latin typeface="+mn-lt"/>
                          <a:cs typeface="Arial"/>
                          <a:sym typeface="Arial"/>
                        </a:rPr>
                        <a:t>(</a:t>
                      </a:r>
                      <a:r>
                        <a:rPr kumimoji="0" lang="en-US" sz="1600" b="0" i="0" u="none" strike="noStrike" kern="0" cap="none" spc="0" normalizeH="0" baseline="0" noProof="0" dirty="0" err="1" smtClean="0">
                          <a:ln>
                            <a:noFill/>
                          </a:ln>
                          <a:solidFill>
                            <a:prstClr val="white"/>
                          </a:solidFill>
                          <a:effectLst/>
                          <a:uLnTx/>
                          <a:uFillTx/>
                          <a:latin typeface="+mn-lt"/>
                          <a:cs typeface="Arial"/>
                          <a:sym typeface="Arial"/>
                        </a:rPr>
                        <a:t>Ogwezzy</a:t>
                      </a:r>
                      <a:r>
                        <a:rPr kumimoji="0" lang="en-US" sz="1600" b="0" i="0" u="none" strike="noStrike" kern="0" cap="none" spc="0" normalizeH="0" baseline="0" noProof="0" dirty="0" smtClean="0">
                          <a:ln>
                            <a:noFill/>
                          </a:ln>
                          <a:solidFill>
                            <a:prstClr val="white"/>
                          </a:solidFill>
                          <a:effectLst/>
                          <a:uLnTx/>
                          <a:uFillTx/>
                          <a:latin typeface="+mn-lt"/>
                          <a:cs typeface="Arial"/>
                          <a:sym typeface="Arial"/>
                        </a:rPr>
                        <a:t> et al, 2018).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GB" sz="1800" b="1" dirty="0">
                          <a:effectLst/>
                          <a:latin typeface="+mn-lt"/>
                          <a:ea typeface="Calibri" panose="020F0502020204030204" pitchFamily="34" charset="0"/>
                          <a:cs typeface="Times New Roman" panose="02020603050405020304" pitchFamily="18" charset="0"/>
                        </a:rPr>
                        <a:t>Feedback:</a:t>
                      </a:r>
                      <a:r>
                        <a:rPr lang="en-GB" sz="1800" dirty="0">
                          <a:effectLst/>
                          <a:latin typeface="+mn-lt"/>
                          <a:ea typeface="Calibri" panose="020F0502020204030204" pitchFamily="34" charset="0"/>
                          <a:cs typeface="Times New Roman" panose="02020603050405020304" pitchFamily="18" charset="0"/>
                        </a:rPr>
                        <a:t> The exogenous media also has a feedback mechanism. It is mainly through letters to the editor for the print media and call-in/text messages to live programmes on the  broadcast media.</a:t>
                      </a:r>
                      <a:endParaRPr lang="en-US" sz="1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039359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1274" y="107425"/>
            <a:ext cx="5176675" cy="856800"/>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Structures and Functions of media systems</a:t>
            </a:r>
            <a:endParaRPr lang="en-US" dirty="0"/>
          </a:p>
        </p:txBody>
      </p:sp>
      <p:sp>
        <p:nvSpPr>
          <p:cNvPr id="3" name="Text Placeholder 2"/>
          <p:cNvSpPr>
            <a:spLocks noGrp="1"/>
          </p:cNvSpPr>
          <p:nvPr>
            <p:ph type="body" idx="1"/>
          </p:nvPr>
        </p:nvSpPr>
        <p:spPr>
          <a:xfrm>
            <a:off x="0" y="988841"/>
            <a:ext cx="7222733" cy="3077100"/>
          </a:xfrm>
        </p:spPr>
        <p:txBody>
          <a:bodyPr/>
          <a:lstStyle/>
          <a:p>
            <a:r>
              <a:rPr lang="en-GB" sz="2000" dirty="0"/>
              <a:t>The spread and access to the mass media in Sub-Saharan Africa has been a highly uneven process. </a:t>
            </a:r>
            <a:endParaRPr lang="en-GB" sz="2000" dirty="0" smtClean="0"/>
          </a:p>
          <a:p>
            <a:r>
              <a:rPr lang="en-GB" sz="2000" dirty="0" smtClean="0"/>
              <a:t>Among </a:t>
            </a:r>
            <a:r>
              <a:rPr lang="en-GB" sz="2000" dirty="0"/>
              <a:t>old media, → radio has achieved the best penetration owing to its affordability and adaptability. </a:t>
            </a:r>
            <a:endParaRPr lang="en-GB" sz="2000" dirty="0" smtClean="0"/>
          </a:p>
          <a:p>
            <a:r>
              <a:rPr lang="en-GB" sz="2000" dirty="0" smtClean="0"/>
              <a:t>The </a:t>
            </a:r>
            <a:r>
              <a:rPr lang="en-GB" sz="2000" dirty="0"/>
              <a:t>estimated number of radio sets in Sub-Saharan Africa (excluding South Africa) rose from 460,000 in 1955 to over 70 million in 1995. </a:t>
            </a:r>
            <a:endParaRPr lang="en-GB" sz="2000" dirty="0" smtClean="0"/>
          </a:p>
          <a:p>
            <a:r>
              <a:rPr lang="en-GB" sz="2000" dirty="0" smtClean="0"/>
              <a:t>What </a:t>
            </a:r>
            <a:r>
              <a:rPr lang="en-GB" sz="2000" dirty="0"/>
              <a:t>is even more remarkable is that there was a tenfold increase in the number of radio sets between 1955 and 1965 and a fourfold increase over the next decade. </a:t>
            </a:r>
            <a:endParaRPr lang="en-GB" sz="2000" dirty="0" smtClean="0"/>
          </a:p>
          <a:p>
            <a:r>
              <a:rPr lang="en-GB" sz="2000" dirty="0" smtClean="0"/>
              <a:t>Sub-Saharan </a:t>
            </a:r>
            <a:r>
              <a:rPr lang="en-GB" sz="2000" dirty="0"/>
              <a:t>Africa had 158 million radio broadcasting receivers in the late 1990s, up from 33 million in 1970 </a:t>
            </a:r>
            <a:endParaRPr lang="en-GB" sz="2000" dirty="0" smtClean="0"/>
          </a:p>
          <a:p>
            <a:r>
              <a:rPr lang="en-GB" sz="2000" dirty="0" smtClean="0">
                <a:solidFill>
                  <a:schemeClr val="bg1"/>
                </a:solidFill>
              </a:rPr>
              <a:t>(</a:t>
            </a:r>
            <a:r>
              <a:rPr lang="en-GB" sz="2000" dirty="0" err="1">
                <a:solidFill>
                  <a:schemeClr val="bg1"/>
                </a:solidFill>
              </a:rPr>
              <a:t>Mytton</a:t>
            </a:r>
            <a:r>
              <a:rPr lang="en-GB" sz="2000" dirty="0">
                <a:solidFill>
                  <a:schemeClr val="bg1"/>
                </a:solidFill>
              </a:rPr>
              <a:t> 2000). </a:t>
            </a:r>
            <a:endParaRPr lang="en-US" sz="2000" dirty="0">
              <a:solidFill>
                <a:schemeClr val="bg1"/>
              </a:solidFill>
            </a:endParaRP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20</a:t>
            </a:fld>
            <a:endParaRPr lang="en"/>
          </a:p>
        </p:txBody>
      </p:sp>
    </p:spTree>
    <p:extLst>
      <p:ext uri="{BB962C8B-B14F-4D97-AF65-F5344CB8AC3E}">
        <p14:creationId xmlns:p14="http://schemas.microsoft.com/office/powerpoint/2010/main" val="3814418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9063" y="51367"/>
            <a:ext cx="5606371" cy="916862"/>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Structures and Functions of media systems</a:t>
            </a:r>
          </a:p>
        </p:txBody>
      </p:sp>
      <p:sp>
        <p:nvSpPr>
          <p:cNvPr id="3" name="Text Placeholder 2"/>
          <p:cNvSpPr>
            <a:spLocks noGrp="1"/>
          </p:cNvSpPr>
          <p:nvPr>
            <p:ph type="body" idx="1"/>
          </p:nvPr>
        </p:nvSpPr>
        <p:spPr>
          <a:xfrm>
            <a:off x="0" y="1221984"/>
            <a:ext cx="7000875" cy="3829049"/>
          </a:xfrm>
        </p:spPr>
        <p:txBody>
          <a:bodyPr/>
          <a:lstStyle/>
          <a:p>
            <a:r>
              <a:rPr lang="en-GB" sz="2400" dirty="0" smtClean="0"/>
              <a:t>Television </a:t>
            </a:r>
            <a:r>
              <a:rPr lang="en-GB" sz="2400" dirty="0"/>
              <a:t>has shown remarkable growth in Africa. UNESCO estimated that in 1997 Sub-Saharan Africa had 1,396 million television sets compared to 299 million in 1970 and 749 million in 1985 (→ UNESCO). </a:t>
            </a:r>
            <a:endParaRPr lang="en-GB" sz="2400" dirty="0" smtClean="0"/>
          </a:p>
          <a:p>
            <a:r>
              <a:rPr lang="en-GB" sz="2400" dirty="0" smtClean="0"/>
              <a:t>The </a:t>
            </a:r>
            <a:r>
              <a:rPr lang="en-GB" sz="2400" dirty="0"/>
              <a:t>figures for print media titles published in Sub-Saharan Africa in the late 1990s show at least 224 daily newspapers with a combined circulation of 12 million, a marked increase from 199 newspapers in 1970, which had a combined circulation of just 4 million </a:t>
            </a:r>
            <a:endParaRPr lang="en-GB" sz="2400" dirty="0" smtClean="0"/>
          </a:p>
          <a:p>
            <a:r>
              <a:rPr lang="en-GB" sz="2400" dirty="0" smtClean="0">
                <a:solidFill>
                  <a:schemeClr val="bg1"/>
                </a:solidFill>
              </a:rPr>
              <a:t>(</a:t>
            </a:r>
            <a:r>
              <a:rPr lang="en-GB" sz="2400" dirty="0">
                <a:solidFill>
                  <a:schemeClr val="bg1"/>
                </a:solidFill>
              </a:rPr>
              <a:t>World Bank 2006). </a:t>
            </a:r>
            <a:endParaRPr lang="en-US" sz="2400" dirty="0">
              <a:solidFill>
                <a:schemeClr val="bg1"/>
              </a:solidFill>
            </a:endParaRP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21</a:t>
            </a:fld>
            <a:endParaRPr lang="en"/>
          </a:p>
        </p:txBody>
      </p:sp>
    </p:spTree>
    <p:extLst>
      <p:ext uri="{BB962C8B-B14F-4D97-AF65-F5344CB8AC3E}">
        <p14:creationId xmlns:p14="http://schemas.microsoft.com/office/powerpoint/2010/main" val="2898594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22</a:t>
            </a:fld>
            <a:endParaRPr/>
          </a:p>
        </p:txBody>
      </p:sp>
      <p:sp>
        <p:nvSpPr>
          <p:cNvPr id="540" name="Google Shape;540;p31"/>
          <p:cNvSpPr txBox="1">
            <a:spLocks noGrp="1"/>
          </p:cNvSpPr>
          <p:nvPr>
            <p:ph type="body" idx="4294967295"/>
          </p:nvPr>
        </p:nvSpPr>
        <p:spPr>
          <a:xfrm>
            <a:off x="1333499" y="0"/>
            <a:ext cx="5895975" cy="1133475"/>
          </a:xfrm>
          <a:prstGeom prst="rect">
            <a:avLst/>
          </a:prstGeom>
        </p:spPr>
        <p:txBody>
          <a:bodyPr spcFirstLastPara="1" wrap="square" lIns="0" tIns="0" rIns="0" bIns="0" anchor="t" anchorCtr="0">
            <a:noAutofit/>
          </a:bodyPr>
          <a:lstStyle/>
          <a:p>
            <a:pPr marL="0" lvl="0" indent="0" algn="ctr">
              <a:spcBef>
                <a:spcPts val="600"/>
              </a:spcBef>
              <a:spcAft>
                <a:spcPts val="0"/>
              </a:spcAft>
              <a:buNone/>
            </a:pPr>
            <a:r>
              <a:rPr lang="en-US" sz="36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Structures and Functions of media systems</a:t>
            </a:r>
            <a:endParaRPr sz="3600" dirty="0">
              <a:ln w="0"/>
              <a:solidFill>
                <a:schemeClr val="accent1"/>
              </a:solidFill>
              <a:effectLst>
                <a:outerShdw blurRad="38100" dist="25400" dir="5400000" algn="ctr" rotWithShape="0">
                  <a:srgbClr val="6E747A">
                    <a:alpha val="43000"/>
                  </a:srgbClr>
                </a:outerShdw>
              </a:effectLst>
            </a:endParaRPr>
          </a:p>
        </p:txBody>
      </p:sp>
      <p:sp>
        <p:nvSpPr>
          <p:cNvPr id="2" name="TextBox 1"/>
          <p:cNvSpPr txBox="1"/>
          <p:nvPr/>
        </p:nvSpPr>
        <p:spPr>
          <a:xfrm>
            <a:off x="251844" y="4844839"/>
            <a:ext cx="8345554" cy="307777"/>
          </a:xfrm>
          <a:prstGeom prst="rect">
            <a:avLst/>
          </a:prstGeom>
          <a:noFill/>
        </p:spPr>
        <p:txBody>
          <a:bodyPr wrap="none" rtlCol="0">
            <a:spAutoFit/>
          </a:bodyPr>
          <a:lstStyle/>
          <a:p>
            <a:r>
              <a:rPr lang="en-US" dirty="0">
                <a:solidFill>
                  <a:schemeClr val="bg1"/>
                </a:solidFill>
              </a:rPr>
              <a:t>Source: https://www.freepik.com/search?format=search&amp;query=africa%20mass%20media%20systems</a:t>
            </a:r>
          </a:p>
        </p:txBody>
      </p:sp>
      <p:pic>
        <p:nvPicPr>
          <p:cNvPr id="8196" name="Picture 4" descr="Free vector mass media design concep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2625" y="1133474"/>
            <a:ext cx="5286987" cy="3654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23</a:t>
            </a:fld>
            <a:endParaRPr/>
          </a:p>
        </p:txBody>
      </p:sp>
      <p:sp>
        <p:nvSpPr>
          <p:cNvPr id="577" name="Google Shape;577;p34"/>
          <p:cNvSpPr txBox="1">
            <a:spLocks noGrp="1"/>
          </p:cNvSpPr>
          <p:nvPr>
            <p:ph type="ctrTitle" idx="4294967295"/>
          </p:nvPr>
        </p:nvSpPr>
        <p:spPr>
          <a:xfrm>
            <a:off x="449450" y="192007"/>
            <a:ext cx="6637150" cy="862013"/>
          </a:xfrm>
          <a:prstGeom prst="rect">
            <a:avLst/>
          </a:prstGeom>
        </p:spPr>
        <p:txBody>
          <a:bodyPr spcFirstLastPara="1" wrap="square" lIns="0" tIns="0" rIns="0" bIns="0" anchor="t"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Structures and Functions of media systems</a:t>
            </a:r>
            <a:endParaRPr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449450" y="1187115"/>
            <a:ext cx="6637149" cy="3657723"/>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US" sz="2000" dirty="0"/>
              <a:t>From 2004 to 2008, the number of paid-for daily newspapers in Africa increased by 21 percent, from 361 in 2004 to 462 in 2008. </a:t>
            </a:r>
            <a:endParaRPr lang="en-US" sz="2000" dirty="0" smtClean="0"/>
          </a:p>
          <a:p>
            <a:pPr lvl="0">
              <a:spcBef>
                <a:spcPts val="600"/>
              </a:spcBef>
              <a:spcAft>
                <a:spcPts val="0"/>
              </a:spcAft>
              <a:buFont typeface="Wingdings" panose="05000000000000000000" pitchFamily="2" charset="2"/>
              <a:buChar char="q"/>
            </a:pPr>
            <a:r>
              <a:rPr lang="en-US" sz="2000" dirty="0" smtClean="0"/>
              <a:t>In </a:t>
            </a:r>
            <a:r>
              <a:rPr lang="en-US" sz="2000" dirty="0"/>
              <a:t>the same period, the total average circulation of dailies increased from 8.64 million (2004) to 14.62 million (2008). </a:t>
            </a:r>
            <a:endParaRPr lang="en-US" sz="2000" dirty="0" smtClean="0"/>
          </a:p>
          <a:p>
            <a:pPr lvl="0">
              <a:spcBef>
                <a:spcPts val="600"/>
              </a:spcBef>
              <a:spcAft>
                <a:spcPts val="0"/>
              </a:spcAft>
              <a:buFont typeface="Wingdings" panose="05000000000000000000" pitchFamily="2" charset="2"/>
              <a:buChar char="q"/>
            </a:pPr>
            <a:r>
              <a:rPr lang="en-US" sz="2000" dirty="0" smtClean="0"/>
              <a:t>The </a:t>
            </a:r>
            <a:r>
              <a:rPr lang="en-US" sz="2000" dirty="0"/>
              <a:t>number of free daily titles in Africa increased from 1 in 2004 to 5 in 2005, a 400 percent </a:t>
            </a:r>
            <a:r>
              <a:rPr lang="en-US" sz="2000" dirty="0" smtClean="0"/>
              <a:t>increase.</a:t>
            </a:r>
          </a:p>
          <a:p>
            <a:pPr lvl="0">
              <a:spcBef>
                <a:spcPts val="600"/>
              </a:spcBef>
              <a:spcAft>
                <a:spcPts val="0"/>
              </a:spcAft>
              <a:buFont typeface="Wingdings" panose="05000000000000000000" pitchFamily="2" charset="2"/>
              <a:buChar char="q"/>
            </a:pPr>
            <a:r>
              <a:rPr lang="en-US" sz="2000" dirty="0" smtClean="0"/>
              <a:t>Today’s </a:t>
            </a:r>
            <a:r>
              <a:rPr lang="en-US" sz="2000" dirty="0"/>
              <a:t>rapid growth of the African media belies the fact that these mass media are recent and that they were mainly introduced during the colonial era</a:t>
            </a:r>
            <a:r>
              <a:rPr lang="en-US" sz="2000" dirty="0" smtClean="0"/>
              <a:t>.</a:t>
            </a:r>
          </a:p>
          <a:p>
            <a:pPr lvl="0">
              <a:spcBef>
                <a:spcPts val="600"/>
              </a:spcBef>
              <a:spcAft>
                <a:spcPts val="0"/>
              </a:spcAft>
              <a:buFont typeface="Wingdings" panose="05000000000000000000" pitchFamily="2" charset="2"/>
              <a:buChar char="q"/>
            </a:pPr>
            <a:r>
              <a:rPr lang="en-US" sz="2000" dirty="0"/>
              <a:t>(World Association of Newspapers 2009). </a:t>
            </a:r>
            <a:endParaRPr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417095" y="35736"/>
            <a:ext cx="5746980"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Structures and Functions of media systems</a:t>
            </a:r>
            <a:endParaRPr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776450" y="1524375"/>
            <a:ext cx="5881525" cy="2932500"/>
          </a:xfrm>
          <a:prstGeom prst="rect">
            <a:avLst/>
          </a:prstGeom>
        </p:spPr>
        <p:txBody>
          <a:bodyPr spcFirstLastPara="1" wrap="square" lIns="0" tIns="0" rIns="0" bIns="0" anchor="t" anchorCtr="0">
            <a:noAutofit/>
          </a:bodyPr>
          <a:lstStyle/>
          <a:p>
            <a:pPr marL="0" lvl="0" indent="0">
              <a:buNone/>
            </a:pPr>
            <a:r>
              <a:rPr lang="en-US" sz="2400" dirty="0"/>
              <a:t>a.	Widely distributed</a:t>
            </a:r>
          </a:p>
          <a:p>
            <a:pPr marL="0" lvl="0" indent="0">
              <a:buNone/>
            </a:pPr>
            <a:r>
              <a:rPr lang="en-US" sz="2400" dirty="0"/>
              <a:t>b.	Widely attended to by the audience</a:t>
            </a:r>
          </a:p>
          <a:p>
            <a:pPr marL="0" lvl="0" indent="0">
              <a:buNone/>
            </a:pPr>
            <a:r>
              <a:rPr lang="en-US" sz="2400" dirty="0"/>
              <a:t>c.	Consistently arouses criticism from viewer’s e.g.  pornography, crime dramas, violence  and horror themes,  abuse, suggestive music</a:t>
            </a:r>
          </a:p>
          <a:p>
            <a:pPr marL="0" lvl="0" indent="0">
              <a:buNone/>
            </a:pPr>
            <a:r>
              <a:rPr lang="en-US" sz="2400" dirty="0"/>
              <a:t>d.	Low taste content is morally unacceptable and can lead the society to unacceptable contract.</a:t>
            </a:r>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24</a:t>
            </a:fld>
            <a:endParaRPr/>
          </a:p>
        </p:txBody>
      </p:sp>
      <p:sp>
        <p:nvSpPr>
          <p:cNvPr id="2" name="Rectangle 1"/>
          <p:cNvSpPr/>
          <p:nvPr/>
        </p:nvSpPr>
        <p:spPr>
          <a:xfrm>
            <a:off x="417095" y="1001155"/>
            <a:ext cx="4572000" cy="584775"/>
          </a:xfrm>
          <a:prstGeom prst="rect">
            <a:avLst/>
          </a:prstGeom>
        </p:spPr>
        <p:txBody>
          <a:bodyPr>
            <a:spAutoFit/>
          </a:bodyPr>
          <a:lstStyle/>
          <a:p>
            <a:r>
              <a:rPr lang="en-US" sz="1600" b="1" dirty="0"/>
              <a:t>Media Content Categorization</a:t>
            </a:r>
          </a:p>
          <a:p>
            <a:r>
              <a:rPr lang="en-US" sz="1600" b="1" dirty="0"/>
              <a:t>1.	Low taste content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898359" y="128336"/>
            <a:ext cx="6404742"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Structures and Functions of media systems</a:t>
            </a:r>
            <a:endParaRPr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25</a:t>
            </a:fld>
            <a:endParaRPr/>
          </a:p>
        </p:txBody>
      </p:sp>
      <p:sp>
        <p:nvSpPr>
          <p:cNvPr id="3" name="Rectangle 2"/>
          <p:cNvSpPr/>
          <p:nvPr/>
        </p:nvSpPr>
        <p:spPr>
          <a:xfrm>
            <a:off x="275223" y="1001205"/>
            <a:ext cx="4572000" cy="584775"/>
          </a:xfrm>
          <a:prstGeom prst="rect">
            <a:avLst/>
          </a:prstGeom>
        </p:spPr>
        <p:txBody>
          <a:bodyPr>
            <a:spAutoFit/>
          </a:bodyPr>
          <a:lstStyle/>
          <a:p>
            <a:r>
              <a:rPr lang="en-US" sz="1600" b="1" dirty="0"/>
              <a:t>Media Content Categorization</a:t>
            </a:r>
          </a:p>
          <a:p>
            <a:r>
              <a:rPr lang="en-US" sz="1600" b="1" dirty="0" smtClean="0"/>
              <a:t>2.</a:t>
            </a:r>
            <a:r>
              <a:rPr lang="en-US" sz="1600" b="1" dirty="0"/>
              <a:t>	</a:t>
            </a:r>
            <a:r>
              <a:rPr lang="en-US" sz="1600" b="1" dirty="0" smtClean="0"/>
              <a:t>High </a:t>
            </a:r>
            <a:r>
              <a:rPr lang="en-US" sz="1600" b="1" dirty="0"/>
              <a:t>taste content</a:t>
            </a:r>
          </a:p>
        </p:txBody>
      </p:sp>
      <p:sp>
        <p:nvSpPr>
          <p:cNvPr id="4" name="Rectangle 3"/>
          <p:cNvSpPr/>
          <p:nvPr/>
        </p:nvSpPr>
        <p:spPr>
          <a:xfrm>
            <a:off x="144379" y="1439663"/>
            <a:ext cx="7010400" cy="3323987"/>
          </a:xfrm>
          <a:prstGeom prst="rect">
            <a:avLst/>
          </a:prstGeom>
        </p:spPr>
        <p:txBody>
          <a:bodyPr wrap="square">
            <a:spAutoFit/>
          </a:bodyPr>
          <a:lstStyle/>
          <a:p>
            <a:pPr marL="342900" lvl="0" indent="-342900" algn="just">
              <a:lnSpc>
                <a:spcPct val="150000"/>
              </a:lnSpc>
              <a:buFont typeface="Wingdings" panose="05000000000000000000" pitchFamily="2" charset="2"/>
              <a:buChar char="q"/>
            </a:pPr>
            <a:r>
              <a:rPr lang="en-GB" sz="2000" dirty="0">
                <a:latin typeface="+mn-lt"/>
                <a:ea typeface="Calibri" panose="020F0502020204030204" pitchFamily="34" charset="0"/>
                <a:cs typeface="Times New Roman" panose="02020603050405020304" pitchFamily="18" charset="0"/>
              </a:rPr>
              <a:t>Widely distributed</a:t>
            </a:r>
            <a:endParaRPr lang="en-US" sz="2000" dirty="0">
              <a:latin typeface="+mn-lt"/>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q"/>
            </a:pPr>
            <a:r>
              <a:rPr lang="en-GB" sz="2000" dirty="0">
                <a:latin typeface="+mn-lt"/>
                <a:ea typeface="Calibri" panose="020F0502020204030204" pitchFamily="34" charset="0"/>
                <a:cs typeface="Times New Roman" panose="02020603050405020304" pitchFamily="18" charset="0"/>
              </a:rPr>
              <a:t>Not widely attended to</a:t>
            </a:r>
            <a:endParaRPr lang="en-US" sz="2000" dirty="0">
              <a:latin typeface="+mn-lt"/>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Wingdings" panose="05000000000000000000" pitchFamily="2" charset="2"/>
              <a:buChar char="q"/>
            </a:pPr>
            <a:r>
              <a:rPr lang="en-GB" sz="2000" dirty="0">
                <a:latin typeface="+mn-lt"/>
                <a:ea typeface="Calibri" panose="020F0502020204030204" pitchFamily="34" charset="0"/>
                <a:cs typeface="Times New Roman" panose="02020603050405020304" pitchFamily="18" charset="0"/>
              </a:rPr>
              <a:t>Critics say that it is morally uplifting, educational, inspiring  for example classical music, religious material, sophisticated drama, political discourse, sophisticated magazines, academic journals etc. Media critics champion  this content as they see it as the opposite of low-taste which is highly objectionable.</a:t>
            </a:r>
            <a:endParaRPr lang="en-US" sz="20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389324" y="1763536"/>
            <a:ext cx="6957959" cy="7848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400" dirty="0">
                <a:solidFill>
                  <a:srgbClr val="000000"/>
                </a:solidFill>
              </a:rPr>
              <a:t>a.	Widely distributed</a:t>
            </a:r>
          </a:p>
          <a:p>
            <a:pPr marL="342900" lvl="0" indent="-342900">
              <a:buFont typeface="Wingdings" panose="05000000000000000000" pitchFamily="2" charset="2"/>
              <a:buChar char="q"/>
            </a:pPr>
            <a:r>
              <a:rPr lang="en-US" sz="2400" dirty="0">
                <a:solidFill>
                  <a:srgbClr val="000000"/>
                </a:solidFill>
              </a:rPr>
              <a:t>b.	Widely attended to</a:t>
            </a:r>
          </a:p>
          <a:p>
            <a:pPr marL="342900" lvl="0" indent="-342900">
              <a:buFont typeface="Wingdings" panose="05000000000000000000" pitchFamily="2" charset="2"/>
              <a:buChar char="q"/>
            </a:pPr>
            <a:r>
              <a:rPr lang="en-US" sz="2400" dirty="0">
                <a:solidFill>
                  <a:srgbClr val="000000"/>
                </a:solidFill>
              </a:rPr>
              <a:t>c.	Media critics have said very little about-examples, weather reports, some news content, music that is neither symphonic nor popular, magazines devoted to specialized interests.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It is </a:t>
            </a:r>
            <a:r>
              <a:rPr lang="en-US" sz="2400" dirty="0">
                <a:solidFill>
                  <a:srgbClr val="000000"/>
                </a:solidFill>
              </a:rPr>
              <a:t>not believed to be a threat to moral standards in any society.</a:t>
            </a:r>
          </a:p>
          <a:p>
            <a:pPr marL="342900" lvl="0" indent="-342900">
              <a:buFont typeface="Wingdings" panose="05000000000000000000" pitchFamily="2" charset="2"/>
              <a:buChar char="q"/>
            </a:pPr>
            <a:r>
              <a:rPr lang="en-US" sz="1400" dirty="0">
                <a:solidFill>
                  <a:srgbClr val="000000"/>
                </a:solidFill>
              </a:rPr>
              <a:t>ACOM100 Test 3 PPT https://quizlet.com/106101481/acom100-test-3-ppt-flash-cards/</a:t>
            </a:r>
            <a:endParaRPr lang="en-US" sz="1400" dirty="0">
              <a:solidFill>
                <a:srgbClr val="000000"/>
              </a:solidFill>
            </a:endParaRPr>
          </a:p>
        </p:txBody>
      </p:sp>
      <p:sp>
        <p:nvSpPr>
          <p:cNvPr id="2" name="Rectangle 1"/>
          <p:cNvSpPr/>
          <p:nvPr/>
        </p:nvSpPr>
        <p:spPr>
          <a:xfrm>
            <a:off x="389325" y="-92466"/>
            <a:ext cx="6296369" cy="1200329"/>
          </a:xfrm>
          <a:prstGeom prst="rect">
            <a:avLst/>
          </a:prstGeom>
        </p:spPr>
        <p:txBody>
          <a:bodyPr wrap="square">
            <a:spAutoFit/>
          </a:bodyPr>
          <a:lstStyle/>
          <a:p>
            <a:pPr algn="ctr"/>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Structures and Functions of media systems</a:t>
            </a:r>
            <a:endParaRPr lang="en-US" dirty="0"/>
          </a:p>
        </p:txBody>
      </p:sp>
      <p:sp>
        <p:nvSpPr>
          <p:cNvPr id="4" name="Rectangle 3"/>
          <p:cNvSpPr/>
          <p:nvPr/>
        </p:nvSpPr>
        <p:spPr>
          <a:xfrm>
            <a:off x="275223" y="1001205"/>
            <a:ext cx="4572000" cy="584775"/>
          </a:xfrm>
          <a:prstGeom prst="rect">
            <a:avLst/>
          </a:prstGeom>
        </p:spPr>
        <p:txBody>
          <a:bodyPr>
            <a:spAutoFit/>
          </a:bodyPr>
          <a:lstStyle/>
          <a:p>
            <a:r>
              <a:rPr lang="en-US" sz="1600" b="1" dirty="0"/>
              <a:t>Media Content Categorization</a:t>
            </a:r>
          </a:p>
          <a:p>
            <a:r>
              <a:rPr lang="en-US" sz="1600" b="1" dirty="0" smtClean="0"/>
              <a:t>3.</a:t>
            </a:r>
            <a:r>
              <a:rPr lang="en-US" sz="1600" b="1" dirty="0"/>
              <a:t>	</a:t>
            </a:r>
            <a:r>
              <a:rPr lang="en-US" sz="1600" b="1" dirty="0" smtClean="0"/>
              <a:t>Non-debated content</a:t>
            </a:r>
            <a:endParaRPr lang="en-US" sz="16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38"/>
          <p:cNvSpPr txBox="1">
            <a:spLocks noGrp="1"/>
          </p:cNvSpPr>
          <p:nvPr>
            <p:ph type="title"/>
          </p:nvPr>
        </p:nvSpPr>
        <p:spPr>
          <a:xfrm>
            <a:off x="727899" y="361951"/>
            <a:ext cx="5604207" cy="588646"/>
          </a:xfrm>
          <a:prstGeom prst="rect">
            <a:avLst/>
          </a:prstGeom>
        </p:spPr>
        <p:txBody>
          <a:bodyPr spcFirstLastPara="1" wrap="square" lIns="0" tIns="0" rIns="0" bIns="0" anchor="b" anchorCtr="0">
            <a:noAutofit/>
          </a:bodyPr>
          <a:lstStyle/>
          <a:p>
            <a:pPr lvl="0" algn="ctr">
              <a:spcBef>
                <a:spcPts val="0"/>
              </a:spcBef>
            </a:pPr>
            <a:r>
              <a:rPr lang="en-US" spc="0" dirty="0">
                <a:ln w="0"/>
                <a:solidFill>
                  <a:srgbClr val="E48312"/>
                </a:solidFill>
                <a:effectLst>
                  <a:outerShdw blurRad="38100" dist="25400" dir="5400000" algn="ctr" rotWithShape="0">
                    <a:srgbClr val="6E747A">
                      <a:alpha val="43000"/>
                    </a:srgbClr>
                  </a:outerShdw>
                </a:effectLst>
                <a:cs typeface="Arial"/>
                <a:sym typeface="Arial"/>
              </a:rPr>
              <a:t>Structures and Functions of media systems</a:t>
            </a:r>
            <a:endParaRPr lang="en-US" spc="0" dirty="0">
              <a:ln w="0"/>
              <a:solidFill>
                <a:srgbClr val="E48312"/>
              </a:solidFill>
              <a:effectLst>
                <a:outerShdw blurRad="38100" dist="25400" dir="5400000" algn="ctr" rotWithShape="0">
                  <a:srgbClr val="6E747A">
                    <a:alpha val="43000"/>
                  </a:srgbClr>
                </a:outerShdw>
              </a:effectLst>
              <a:cs typeface="Arial"/>
              <a:sym typeface="Arial"/>
            </a:endParaRPr>
          </a:p>
        </p:txBody>
      </p:sp>
      <p:sp>
        <p:nvSpPr>
          <p:cNvPr id="605" name="Google Shape;605;p3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cxnSp>
        <p:nvCxnSpPr>
          <p:cNvPr id="619" name="Google Shape;619;p38"/>
          <p:cNvCxnSpPr/>
          <p:nvPr/>
        </p:nvCxnSpPr>
        <p:spPr>
          <a:xfrm rot="10800000">
            <a:off x="768923" y="2053331"/>
            <a:ext cx="0" cy="498600"/>
          </a:xfrm>
          <a:prstGeom prst="straightConnector1">
            <a:avLst/>
          </a:prstGeom>
          <a:noFill/>
          <a:ln w="9525" cap="flat" cmpd="sng">
            <a:solidFill>
              <a:schemeClr val="lt1"/>
            </a:solidFill>
            <a:prstDash val="solid"/>
            <a:round/>
            <a:headEnd type="oval" w="med" len="med"/>
            <a:tailEnd type="oval" w="med" len="med"/>
          </a:ln>
        </p:spPr>
      </p:cxnSp>
      <p:cxnSp>
        <p:nvCxnSpPr>
          <p:cNvPr id="627" name="Google Shape;627;p38"/>
          <p:cNvCxnSpPr/>
          <p:nvPr/>
        </p:nvCxnSpPr>
        <p:spPr>
          <a:xfrm rot="10800000">
            <a:off x="6053863" y="2053331"/>
            <a:ext cx="0" cy="498600"/>
          </a:xfrm>
          <a:prstGeom prst="straightConnector1">
            <a:avLst/>
          </a:prstGeom>
          <a:noFill/>
          <a:ln w="9525" cap="flat" cmpd="sng">
            <a:solidFill>
              <a:schemeClr val="lt1"/>
            </a:solidFill>
            <a:prstDash val="solid"/>
            <a:round/>
            <a:headEnd type="oval" w="med" len="med"/>
            <a:tailEnd type="oval" w="med" len="med"/>
          </a:ln>
        </p:spPr>
      </p:cxnSp>
      <p:cxnSp>
        <p:nvCxnSpPr>
          <p:cNvPr id="637" name="Google Shape;637;p38"/>
          <p:cNvCxnSpPr/>
          <p:nvPr/>
        </p:nvCxnSpPr>
        <p:spPr>
          <a:xfrm rot="10800000">
            <a:off x="5403392" y="2896369"/>
            <a:ext cx="0" cy="498600"/>
          </a:xfrm>
          <a:prstGeom prst="straightConnector1">
            <a:avLst/>
          </a:prstGeom>
          <a:noFill/>
          <a:ln w="9525" cap="flat" cmpd="sng">
            <a:solidFill>
              <a:schemeClr val="lt1"/>
            </a:solidFill>
            <a:prstDash val="solid"/>
            <a:round/>
            <a:headEnd type="oval" w="med" len="med"/>
            <a:tailEnd type="oval" w="med" len="med"/>
          </a:ln>
        </p:spPr>
      </p:cxnSp>
      <p:cxnSp>
        <p:nvCxnSpPr>
          <p:cNvPr id="641" name="Google Shape;641;p38"/>
          <p:cNvCxnSpPr/>
          <p:nvPr/>
        </p:nvCxnSpPr>
        <p:spPr>
          <a:xfrm rot="10800000">
            <a:off x="8045862" y="2896369"/>
            <a:ext cx="0" cy="498600"/>
          </a:xfrm>
          <a:prstGeom prst="straightConnector1">
            <a:avLst/>
          </a:prstGeom>
          <a:noFill/>
          <a:ln w="9525" cap="flat" cmpd="sng">
            <a:solidFill>
              <a:schemeClr val="lt1"/>
            </a:solidFill>
            <a:prstDash val="solid"/>
            <a:round/>
            <a:headEnd type="oval" w="med" len="med"/>
            <a:tailEnd type="oval" w="med" len="med"/>
          </a:ln>
        </p:spPr>
      </p:cxnSp>
      <p:sp>
        <p:nvSpPr>
          <p:cNvPr id="2" name="Rectangle 1"/>
          <p:cNvSpPr/>
          <p:nvPr/>
        </p:nvSpPr>
        <p:spPr>
          <a:xfrm>
            <a:off x="208548" y="957057"/>
            <a:ext cx="7074568" cy="3554819"/>
          </a:xfrm>
          <a:prstGeom prst="rect">
            <a:avLst/>
          </a:prstGeom>
        </p:spPr>
        <p:txBody>
          <a:bodyPr wrap="square">
            <a:spAutoFit/>
          </a:bodyPr>
          <a:lstStyle/>
          <a:p>
            <a:pPr marL="285750" lvl="0" indent="-285750" algn="just">
              <a:spcAft>
                <a:spcPts val="1000"/>
              </a:spcAft>
              <a:buSzPts val="1000"/>
              <a:buFont typeface="Wingdings" panose="05000000000000000000" pitchFamily="2" charset="2"/>
              <a:buChar char="q"/>
              <a:tabLst>
                <a:tab pos="457200" algn="l"/>
              </a:tabLst>
            </a:pPr>
            <a:r>
              <a:rPr lang="en-US" sz="2000" b="1" dirty="0">
                <a:latin typeface="+mn-lt"/>
                <a:ea typeface="Calibri" panose="020F0502020204030204" pitchFamily="34" charset="0"/>
                <a:cs typeface="Times New Roman" panose="02020603050405020304" pitchFamily="18" charset="0"/>
              </a:rPr>
              <a:t>Information function.</a:t>
            </a:r>
            <a:r>
              <a:rPr lang="en-US" sz="2000" dirty="0">
                <a:latin typeface="+mn-lt"/>
                <a:ea typeface="Calibri" panose="020F0502020204030204" pitchFamily="34" charset="0"/>
                <a:cs typeface="Times New Roman" panose="02020603050405020304" pitchFamily="18" charset="0"/>
              </a:rPr>
              <a:t> </a:t>
            </a:r>
            <a:endParaRPr lang="en-US" sz="2000" dirty="0" smtClean="0">
              <a:latin typeface="+mn-lt"/>
              <a:ea typeface="Calibri" panose="020F0502020204030204" pitchFamily="34" charset="0"/>
              <a:cs typeface="Times New Roman" panose="02020603050405020304" pitchFamily="18" charset="0"/>
            </a:endParaRPr>
          </a:p>
          <a:p>
            <a:pPr marL="285750" lvl="0" indent="-285750" algn="just">
              <a:spcAft>
                <a:spcPts val="1000"/>
              </a:spcAft>
              <a:buSzPts val="1000"/>
              <a:buFont typeface="Wingdings" panose="05000000000000000000" pitchFamily="2" charset="2"/>
              <a:buChar char="q"/>
              <a:tabLst>
                <a:tab pos="457200" algn="l"/>
              </a:tabLst>
            </a:pPr>
            <a:r>
              <a:rPr lang="en-US" sz="2000" dirty="0" smtClean="0">
                <a:latin typeface="+mn-lt"/>
                <a:ea typeface="Calibri" panose="020F0502020204030204" pitchFamily="34" charset="0"/>
                <a:cs typeface="Times New Roman" panose="02020603050405020304" pitchFamily="18" charset="0"/>
              </a:rPr>
              <a:t>We </a:t>
            </a:r>
            <a:r>
              <a:rPr lang="en-US" sz="2000" dirty="0">
                <a:latin typeface="+mn-lt"/>
                <a:ea typeface="Calibri" panose="020F0502020204030204" pitchFamily="34" charset="0"/>
                <a:cs typeface="Times New Roman" panose="02020603050405020304" pitchFamily="18" charset="0"/>
              </a:rPr>
              <a:t>have a need for information to satisfy curiosity, reduce uncertainty, and better understand how we fit into the world. </a:t>
            </a:r>
            <a:endParaRPr lang="en-US" sz="2000" dirty="0" smtClean="0">
              <a:latin typeface="+mn-lt"/>
              <a:ea typeface="Calibri" panose="020F0502020204030204" pitchFamily="34" charset="0"/>
              <a:cs typeface="Times New Roman" panose="02020603050405020304" pitchFamily="18" charset="0"/>
            </a:endParaRPr>
          </a:p>
          <a:p>
            <a:pPr marL="285750" lvl="0" indent="-285750" algn="just">
              <a:spcAft>
                <a:spcPts val="1000"/>
              </a:spcAft>
              <a:buSzPts val="1000"/>
              <a:buFont typeface="Wingdings" panose="05000000000000000000" pitchFamily="2" charset="2"/>
              <a:buChar char="q"/>
              <a:tabLst>
                <a:tab pos="457200" algn="l"/>
              </a:tabLst>
            </a:pPr>
            <a:r>
              <a:rPr lang="en-US" sz="2000" dirty="0" smtClean="0">
                <a:latin typeface="+mn-lt"/>
                <a:ea typeface="Calibri" panose="020F0502020204030204" pitchFamily="34" charset="0"/>
                <a:cs typeface="Times New Roman" panose="02020603050405020304" pitchFamily="18" charset="0"/>
              </a:rPr>
              <a:t>The </a:t>
            </a:r>
            <a:r>
              <a:rPr lang="en-US" sz="2000" dirty="0">
                <a:latin typeface="+mn-lt"/>
                <a:ea typeface="Calibri" panose="020F0502020204030204" pitchFamily="34" charset="0"/>
                <a:cs typeface="Times New Roman" panose="02020603050405020304" pitchFamily="18" charset="0"/>
              </a:rPr>
              <a:t>amount and availability of information is now overwhelming compared to forty years ago when a few </a:t>
            </a:r>
            <a:r>
              <a:rPr lang="en-US" sz="2000" dirty="0" smtClean="0">
                <a:latin typeface="+mn-lt"/>
                <a:ea typeface="Calibri" panose="020F0502020204030204" pitchFamily="34" charset="0"/>
                <a:cs typeface="Times New Roman" panose="02020603050405020304" pitchFamily="18" charset="0"/>
              </a:rPr>
              <a:t>traditional media competed </a:t>
            </a:r>
            <a:r>
              <a:rPr lang="en-US" sz="2000" dirty="0">
                <a:latin typeface="+mn-lt"/>
                <a:ea typeface="Calibri" panose="020F0502020204030204" pitchFamily="34" charset="0"/>
                <a:cs typeface="Times New Roman" panose="02020603050405020304" pitchFamily="18" charset="0"/>
              </a:rPr>
              <a:t>to keep us informed. </a:t>
            </a:r>
            <a:endParaRPr lang="en-US" sz="2000" dirty="0" smtClean="0">
              <a:latin typeface="+mn-lt"/>
              <a:ea typeface="Calibri" panose="020F0502020204030204" pitchFamily="34" charset="0"/>
              <a:cs typeface="Times New Roman" panose="02020603050405020304" pitchFamily="18" charset="0"/>
            </a:endParaRPr>
          </a:p>
          <a:p>
            <a:pPr marL="285750" lvl="0" indent="-285750" algn="just">
              <a:spcAft>
                <a:spcPts val="1000"/>
              </a:spcAft>
              <a:buSzPts val="1000"/>
              <a:buFont typeface="Wingdings" panose="05000000000000000000" pitchFamily="2" charset="2"/>
              <a:buChar char="q"/>
              <a:tabLst>
                <a:tab pos="457200" algn="l"/>
              </a:tabLst>
            </a:pPr>
            <a:r>
              <a:rPr lang="en-US" sz="2000" dirty="0" smtClean="0">
                <a:latin typeface="+mn-lt"/>
                <a:ea typeface="Calibri" panose="020F0502020204030204" pitchFamily="34" charset="0"/>
                <a:cs typeface="Times New Roman" panose="02020603050405020304" pitchFamily="18" charset="0"/>
              </a:rPr>
              <a:t>The </a:t>
            </a:r>
            <a:r>
              <a:rPr lang="en-US" sz="2000" dirty="0">
                <a:latin typeface="+mn-lt"/>
                <a:ea typeface="Calibri" panose="020F0502020204030204" pitchFamily="34" charset="0"/>
                <a:cs typeface="Times New Roman" panose="02020603050405020304" pitchFamily="18" charset="0"/>
              </a:rPr>
              <a:t>media saturation has led to increased competition to provide information, which creates the potential for news media outlets, for example, to report information prematurely, inaccurately, or partially.</a:t>
            </a:r>
            <a:endParaRPr lang="en-US" sz="20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p39"/>
          <p:cNvSpPr txBox="1">
            <a:spLocks noGrp="1"/>
          </p:cNvSpPr>
          <p:nvPr>
            <p:ph type="title"/>
          </p:nvPr>
        </p:nvSpPr>
        <p:spPr>
          <a:xfrm>
            <a:off x="1074821" y="-80212"/>
            <a:ext cx="5647589" cy="1061457"/>
          </a:xfrm>
          <a:prstGeom prst="rect">
            <a:avLst/>
          </a:prstGeom>
        </p:spPr>
        <p:txBody>
          <a:bodyPr spcFirstLastPara="1" wrap="square" lIns="0" tIns="0" rIns="0" bIns="0" anchor="b" anchorCtr="0">
            <a:noAutofit/>
          </a:bodyPr>
          <a:lstStyle/>
          <a:p>
            <a:pPr lvl="0" algn="ctr">
              <a:spcBef>
                <a:spcPts val="0"/>
              </a:spcBef>
            </a:pPr>
            <a:r>
              <a:rPr lang="en-US" dirty="0">
                <a:ln w="0"/>
                <a:solidFill>
                  <a:srgbClr val="E48312"/>
                </a:solidFill>
                <a:effectLst>
                  <a:outerShdw blurRad="38100" dist="25400" dir="5400000" algn="ctr" rotWithShape="0">
                    <a:srgbClr val="6E747A">
                      <a:alpha val="43000"/>
                    </a:srgbClr>
                  </a:outerShdw>
                </a:effectLst>
              </a:rPr>
              <a:t>Structures and Functions of media systems</a:t>
            </a:r>
            <a:endParaRPr dirty="0"/>
          </a:p>
        </p:txBody>
      </p:sp>
      <p:sp>
        <p:nvSpPr>
          <p:cNvPr id="648" name="Google Shape;648;p39"/>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
        <p:nvSpPr>
          <p:cNvPr id="650" name="Google Shape;650;p39"/>
          <p:cNvSpPr/>
          <p:nvPr/>
        </p:nvSpPr>
        <p:spPr>
          <a:xfrm>
            <a:off x="0" y="2523428"/>
            <a:ext cx="9144000" cy="1011043"/>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19050" cap="flat" cmpd="sng">
            <a:solidFill>
              <a:schemeClr val="lt1"/>
            </a:solidFill>
            <a:prstDash val="dash"/>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 name="Rectangle 1"/>
          <p:cNvSpPr/>
          <p:nvPr/>
        </p:nvSpPr>
        <p:spPr>
          <a:xfrm>
            <a:off x="144379" y="797463"/>
            <a:ext cx="6713621" cy="4016484"/>
          </a:xfrm>
          <a:prstGeom prst="rect">
            <a:avLst/>
          </a:prstGeom>
        </p:spPr>
        <p:txBody>
          <a:bodyPr wrap="square">
            <a:spAutoFit/>
          </a:bodyPr>
          <a:lstStyle/>
          <a:p>
            <a:pPr marL="342900" lvl="0" indent="-342900" algn="just">
              <a:lnSpc>
                <a:spcPct val="150000"/>
              </a:lnSpc>
              <a:spcAft>
                <a:spcPts val="1000"/>
              </a:spcAft>
              <a:buSzPts val="1000"/>
              <a:buFont typeface="Symbol" panose="05050102010706020507" pitchFamily="18" charset="2"/>
              <a:buChar char=""/>
              <a:tabLst>
                <a:tab pos="457200" algn="l"/>
              </a:tabLst>
            </a:pPr>
            <a:r>
              <a:rPr lang="en-US" sz="2000" b="1" dirty="0">
                <a:latin typeface="+mn-lt"/>
                <a:ea typeface="Calibri" panose="020F0502020204030204" pitchFamily="34" charset="0"/>
                <a:cs typeface="Times New Roman" panose="02020603050405020304" pitchFamily="18" charset="0"/>
              </a:rPr>
              <a:t>Interpretation function.</a:t>
            </a:r>
            <a:r>
              <a:rPr lang="en-US" sz="2000" dirty="0">
                <a:latin typeface="+mn-lt"/>
                <a:ea typeface="Calibri" panose="020F0502020204030204" pitchFamily="34" charset="0"/>
                <a:cs typeface="Times New Roman" panose="02020603050405020304" pitchFamily="18" charset="0"/>
              </a:rPr>
              <a:t> </a:t>
            </a:r>
            <a:endParaRPr lang="en-US" sz="2000" dirty="0" smtClean="0">
              <a:latin typeface="+mn-lt"/>
              <a:ea typeface="Calibri" panose="020F0502020204030204" pitchFamily="34" charset="0"/>
              <a:cs typeface="Times New Roman" panose="02020603050405020304" pitchFamily="18" charset="0"/>
            </a:endParaRPr>
          </a:p>
          <a:p>
            <a:pPr marL="285750" lvl="0" indent="-285750" algn="just">
              <a:spcAft>
                <a:spcPts val="1000"/>
              </a:spcAft>
              <a:buSzPts val="1000"/>
              <a:buFont typeface="Wingdings" panose="05000000000000000000" pitchFamily="2" charset="2"/>
              <a:buChar char="q"/>
              <a:tabLst>
                <a:tab pos="457200" algn="l"/>
              </a:tabLst>
            </a:pPr>
            <a:r>
              <a:rPr lang="en-US" sz="2000" dirty="0" smtClean="0">
                <a:latin typeface="+mn-lt"/>
                <a:ea typeface="Calibri" panose="020F0502020204030204" pitchFamily="34" charset="0"/>
                <a:cs typeface="Times New Roman" panose="02020603050405020304" pitchFamily="18" charset="0"/>
              </a:rPr>
              <a:t>Media </a:t>
            </a:r>
            <a:r>
              <a:rPr lang="en-US" sz="2000" dirty="0">
                <a:latin typeface="+mn-lt"/>
                <a:ea typeface="Calibri" panose="020F0502020204030204" pitchFamily="34" charset="0"/>
                <a:cs typeface="Times New Roman" panose="02020603050405020304" pitchFamily="18" charset="0"/>
              </a:rPr>
              <a:t>outlets interpret messages in more or less explicit and ethical ways. </a:t>
            </a:r>
            <a:endParaRPr lang="en-US" sz="2000" dirty="0" smtClean="0">
              <a:latin typeface="+mn-lt"/>
              <a:ea typeface="Calibri" panose="020F0502020204030204" pitchFamily="34" charset="0"/>
              <a:cs typeface="Times New Roman" panose="02020603050405020304" pitchFamily="18" charset="0"/>
            </a:endParaRPr>
          </a:p>
          <a:p>
            <a:pPr marL="285750" lvl="0" indent="-285750" algn="just">
              <a:spcAft>
                <a:spcPts val="1000"/>
              </a:spcAft>
              <a:buSzPts val="1000"/>
              <a:buFont typeface="Wingdings" panose="05000000000000000000" pitchFamily="2" charset="2"/>
              <a:buChar char="q"/>
              <a:tabLst>
                <a:tab pos="457200" algn="l"/>
              </a:tabLst>
            </a:pPr>
            <a:r>
              <a:rPr lang="en-US" sz="2000" dirty="0" smtClean="0">
                <a:latin typeface="+mn-lt"/>
                <a:ea typeface="Calibri" panose="020F0502020204030204" pitchFamily="34" charset="0"/>
                <a:cs typeface="Times New Roman" panose="02020603050405020304" pitchFamily="18" charset="0"/>
              </a:rPr>
              <a:t>Newspaper </a:t>
            </a:r>
            <a:r>
              <a:rPr lang="en-US" sz="2000" dirty="0">
                <a:latin typeface="+mn-lt"/>
                <a:ea typeface="Calibri" panose="020F0502020204030204" pitchFamily="34" charset="0"/>
                <a:cs typeface="Times New Roman" panose="02020603050405020304" pitchFamily="18" charset="0"/>
              </a:rPr>
              <a:t>editorials have long been explicit interpretations of current events, and now cable television and radio personalities offer social, cultural, and political commentary that is full of subjective interpretations. </a:t>
            </a:r>
            <a:endParaRPr lang="en-US" sz="2000" dirty="0" smtClean="0">
              <a:latin typeface="+mn-lt"/>
              <a:ea typeface="Calibri" panose="020F0502020204030204" pitchFamily="34" charset="0"/>
              <a:cs typeface="Times New Roman" panose="02020603050405020304" pitchFamily="18" charset="0"/>
            </a:endParaRPr>
          </a:p>
          <a:p>
            <a:pPr marL="285750" lvl="0" indent="-285750" algn="just">
              <a:spcAft>
                <a:spcPts val="1000"/>
              </a:spcAft>
              <a:buSzPts val="1000"/>
              <a:buFont typeface="Wingdings" panose="05000000000000000000" pitchFamily="2" charset="2"/>
              <a:buChar char="q"/>
              <a:tabLst>
                <a:tab pos="457200" algn="l"/>
              </a:tabLst>
            </a:pPr>
            <a:r>
              <a:rPr lang="en-US" sz="2000" dirty="0" smtClean="0">
                <a:latin typeface="+mn-lt"/>
                <a:ea typeface="Calibri" panose="020F0502020204030204" pitchFamily="34" charset="0"/>
                <a:cs typeface="Times New Roman" panose="02020603050405020304" pitchFamily="18" charset="0"/>
              </a:rPr>
              <a:t>Although </a:t>
            </a:r>
            <a:r>
              <a:rPr lang="en-US" sz="2000" dirty="0">
                <a:latin typeface="+mn-lt"/>
                <a:ea typeface="Calibri" panose="020F0502020204030204" pitchFamily="34" charset="0"/>
                <a:cs typeface="Times New Roman" panose="02020603050405020304" pitchFamily="18" charset="0"/>
              </a:rPr>
              <a:t>some of them operate in ethical gray areas because they use formats that make them seem like traditional news programs, most are open about their motives.</a:t>
            </a:r>
            <a:endParaRPr lang="en-US" sz="20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40"/>
          <p:cNvSpPr txBox="1">
            <a:spLocks noGrp="1"/>
          </p:cNvSpPr>
          <p:nvPr>
            <p:ph type="title"/>
          </p:nvPr>
        </p:nvSpPr>
        <p:spPr>
          <a:xfrm>
            <a:off x="1459832" y="0"/>
            <a:ext cx="6292014" cy="942472"/>
          </a:xfrm>
          <a:prstGeom prst="rect">
            <a:avLst/>
          </a:prstGeom>
        </p:spPr>
        <p:txBody>
          <a:bodyPr spcFirstLastPara="1" wrap="square" lIns="0" tIns="0" rIns="0" bIns="0" anchor="b" anchorCtr="0">
            <a:noAutofit/>
          </a:bodyPr>
          <a:lstStyle/>
          <a:p>
            <a:pPr lvl="0" algn="ctr">
              <a:spcBef>
                <a:spcPts val="0"/>
              </a:spcBef>
            </a:pPr>
            <a:r>
              <a:rPr lang="en-US" spc="0" dirty="0">
                <a:ln w="0"/>
                <a:solidFill>
                  <a:srgbClr val="E48312"/>
                </a:solidFill>
                <a:effectLst>
                  <a:outerShdw blurRad="38100" dist="25400" dir="5400000" algn="ctr" rotWithShape="0">
                    <a:srgbClr val="6E747A">
                      <a:alpha val="43000"/>
                    </a:srgbClr>
                  </a:outerShdw>
                </a:effectLst>
                <a:cs typeface="Arial"/>
                <a:sym typeface="Arial"/>
              </a:rPr>
              <a:t>Structures and Functions of media systems</a:t>
            </a:r>
            <a:endParaRPr dirty="0"/>
          </a:p>
        </p:txBody>
      </p:sp>
      <p:sp>
        <p:nvSpPr>
          <p:cNvPr id="680" name="Google Shape;680;p40"/>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
        <p:nvSpPr>
          <p:cNvPr id="2" name="TextBox 1"/>
          <p:cNvSpPr txBox="1"/>
          <p:nvPr/>
        </p:nvSpPr>
        <p:spPr>
          <a:xfrm>
            <a:off x="288758" y="704856"/>
            <a:ext cx="7331242" cy="4170372"/>
          </a:xfrm>
          <a:prstGeom prst="rect">
            <a:avLst/>
          </a:prstGeom>
          <a:noFill/>
        </p:spPr>
        <p:txBody>
          <a:bodyPr wrap="square" rtlCol="0">
            <a:spAutoFit/>
          </a:bodyPr>
          <a:lstStyle/>
          <a:p>
            <a:pPr marL="342900" lvl="0" indent="-342900" algn="just">
              <a:spcAft>
                <a:spcPts val="1000"/>
              </a:spcAft>
              <a:buSzPts val="1000"/>
              <a:buFont typeface="Symbol" panose="05050102010706020507" pitchFamily="18" charset="2"/>
              <a:buChar char=""/>
              <a:tabLst>
                <a:tab pos="457200" algn="l"/>
              </a:tabLst>
            </a:pPr>
            <a:r>
              <a:rPr lang="en-US" sz="2000" b="1" dirty="0">
                <a:latin typeface="Times New Roman" panose="02020603050405020304" pitchFamily="18" charset="0"/>
                <a:ea typeface="Calibri" panose="020F0502020204030204" pitchFamily="34" charset="0"/>
                <a:cs typeface="Times New Roman" panose="02020603050405020304" pitchFamily="18" charset="0"/>
              </a:rPr>
              <a:t>Instructive function.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Wingdings" panose="05000000000000000000" pitchFamily="2" charset="2"/>
              <a:buChar char="q"/>
              <a:tabLst>
                <a:tab pos="457200" algn="l"/>
              </a:tabLs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Some </a:t>
            </a:r>
            <a:r>
              <a:rPr lang="en-US" sz="2000" dirty="0">
                <a:latin typeface="Times New Roman" panose="02020603050405020304" pitchFamily="18" charset="0"/>
                <a:ea typeface="Calibri" panose="020F0502020204030204" pitchFamily="34" charset="0"/>
                <a:cs typeface="Times New Roman" panose="02020603050405020304" pitchFamily="18" charset="0"/>
              </a:rPr>
              <a:t>media outlets exist to cultivate knowledge by teaching instead of just relaying information. </a:t>
            </a: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Wingdings" panose="05000000000000000000" pitchFamily="2" charset="2"/>
              <a:buChar char="q"/>
              <a:tabLst>
                <a:tab pos="457200" algn="l"/>
              </a:tabLs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Major </a:t>
            </a:r>
            <a:r>
              <a:rPr lang="en-US" sz="2000" dirty="0">
                <a:latin typeface="Times New Roman" panose="02020603050405020304" pitchFamily="18" charset="0"/>
                <a:ea typeface="Calibri" panose="020F0502020204030204" pitchFamily="34" charset="0"/>
                <a:cs typeface="Times New Roman" panose="02020603050405020304" pitchFamily="18" charset="0"/>
              </a:rPr>
              <a:t>news networks like CNN and BBC primarily serve the information function, while cable news networks like Fox News and MSNBC serve a mixture of informational and interpretation functions. </a:t>
            </a:r>
            <a:endParaRPr lang="en-US" sz="20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Wingdings" panose="05000000000000000000" pitchFamily="2" charset="2"/>
              <a:buChar char="q"/>
              <a:tabLst>
                <a:tab pos="457200" algn="l"/>
              </a:tabLs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The </a:t>
            </a:r>
            <a:r>
              <a:rPr lang="en-US" sz="2000" dirty="0">
                <a:latin typeface="Times New Roman" panose="02020603050405020304" pitchFamily="18" charset="0"/>
                <a:ea typeface="Calibri" panose="020F0502020204030204" pitchFamily="34" charset="0"/>
                <a:cs typeface="Times New Roman" panose="02020603050405020304" pitchFamily="18" charset="0"/>
              </a:rPr>
              <a:t>in-depth coverage on National Public Radio and the Public Broadcasting Service, and the more dramatized but still educational content of the History Channel, the National Geographic Channel, and the Discovery Channel, serve more instructive functions.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85"/>
        <p:cNvGrpSpPr/>
        <p:nvPr/>
      </p:nvGrpSpPr>
      <p:grpSpPr>
        <a:xfrm>
          <a:off x="0" y="0"/>
          <a:ext cx="0" cy="0"/>
          <a:chOff x="0" y="0"/>
          <a:chExt cx="0" cy="0"/>
        </a:xfrm>
      </p:grpSpPr>
      <p:sp>
        <p:nvSpPr>
          <p:cNvPr id="686" name="Google Shape;686;p41"/>
          <p:cNvSpPr txBox="1">
            <a:spLocks noGrp="1"/>
          </p:cNvSpPr>
          <p:nvPr>
            <p:ph type="title"/>
          </p:nvPr>
        </p:nvSpPr>
        <p:spPr>
          <a:xfrm>
            <a:off x="1155032" y="433024"/>
            <a:ext cx="5890002" cy="575622"/>
          </a:xfrm>
          <a:prstGeom prst="rect">
            <a:avLst/>
          </a:prstGeom>
        </p:spPr>
        <p:txBody>
          <a:bodyPr spcFirstLastPara="1" wrap="square" lIns="0" tIns="0" rIns="0" bIns="0" anchor="b" anchorCtr="0">
            <a:noAutofit/>
          </a:bodyPr>
          <a:lstStyle/>
          <a:p>
            <a:pPr lvl="0" algn="ctr">
              <a:spcBef>
                <a:spcPts val="0"/>
              </a:spcBef>
            </a:pPr>
            <a:r>
              <a:rPr lang="en-US" spc="0" dirty="0">
                <a:ln w="0"/>
                <a:solidFill>
                  <a:srgbClr val="E48312"/>
                </a:solidFill>
                <a:effectLst>
                  <a:outerShdw blurRad="38100" dist="25400" dir="5400000" algn="ctr" rotWithShape="0">
                    <a:srgbClr val="6E747A">
                      <a:alpha val="43000"/>
                    </a:srgbClr>
                  </a:outerShdw>
                </a:effectLst>
                <a:cs typeface="Arial"/>
                <a:sym typeface="Arial"/>
              </a:rPr>
              <a:t>Structures and Functions of media systems</a:t>
            </a:r>
            <a:endParaRPr dirty="0"/>
          </a:p>
        </p:txBody>
      </p:sp>
      <p:sp>
        <p:nvSpPr>
          <p:cNvPr id="687" name="Google Shape;687;p4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30</a:t>
            </a:fld>
            <a:endParaRPr/>
          </a:p>
        </p:txBody>
      </p:sp>
      <p:sp>
        <p:nvSpPr>
          <p:cNvPr id="688" name="Google Shape;688;p41"/>
          <p:cNvSpPr/>
          <p:nvPr/>
        </p:nvSpPr>
        <p:spPr>
          <a:xfrm>
            <a:off x="240632" y="1008646"/>
            <a:ext cx="8357936" cy="3438789"/>
          </a:xfrm>
          <a:prstGeom prst="rect">
            <a:avLst/>
          </a:prstGeom>
          <a:solidFill>
            <a:schemeClr val="lt1"/>
          </a:solidFill>
          <a:ln>
            <a:noFill/>
          </a:ln>
        </p:spPr>
        <p:txBody>
          <a:bodyPr spcFirstLastPara="1" wrap="square" lIns="91425" tIns="91425" rIns="1371600" bIns="91425" anchor="t" anchorCtr="0">
            <a:noAutofit/>
          </a:bodyPr>
          <a:lstStyle/>
          <a:p>
            <a:pPr lvl="0"/>
            <a:r>
              <a:rPr lang="en-US" sz="2000" b="1" dirty="0"/>
              <a:t>Bonding function.</a:t>
            </a:r>
            <a:r>
              <a:rPr lang="en-US" sz="2000" dirty="0"/>
              <a:t> </a:t>
            </a:r>
            <a:endParaRPr lang="en-US" sz="2000" dirty="0" smtClean="0"/>
          </a:p>
          <a:p>
            <a:pPr marL="342900" lvl="0" indent="-342900">
              <a:buFont typeface="Wingdings" panose="05000000000000000000" pitchFamily="2" charset="2"/>
              <a:buChar char="q"/>
            </a:pPr>
            <a:r>
              <a:rPr lang="en-US" sz="2000" dirty="0" smtClean="0"/>
              <a:t>Media </a:t>
            </a:r>
            <a:r>
              <a:rPr lang="en-US" sz="2000" dirty="0"/>
              <a:t>outlets can bring people closer together, which serves the bonding function. </a:t>
            </a:r>
            <a:endParaRPr lang="en-US" sz="2000" dirty="0" smtClean="0"/>
          </a:p>
          <a:p>
            <a:pPr marL="342900" lvl="0" indent="-342900">
              <a:buFont typeface="Wingdings" panose="05000000000000000000" pitchFamily="2" charset="2"/>
              <a:buChar char="q"/>
            </a:pPr>
            <a:r>
              <a:rPr lang="en-US" sz="2000" dirty="0" smtClean="0"/>
              <a:t>For </a:t>
            </a:r>
            <a:r>
              <a:rPr lang="en-US" sz="2000" dirty="0"/>
              <a:t>example, people who share common values and interests can gather on online forums, and masses of people can be brought together while watching coverage of a tragic event like 9/11 or a deadly tornado outbreak</a:t>
            </a:r>
            <a:r>
              <a:rPr lang="en-US" sz="2000" dirty="0" smtClean="0"/>
              <a:t>.</a:t>
            </a:r>
          </a:p>
          <a:p>
            <a:pPr marL="342900" indent="-342900">
              <a:buFont typeface="Wingdings" panose="05000000000000000000" pitchFamily="2" charset="2"/>
              <a:buChar char="q"/>
            </a:pPr>
            <a:r>
              <a:rPr lang="en-US" sz="2000" b="1" dirty="0"/>
              <a:t>Diversion function.</a:t>
            </a:r>
            <a:r>
              <a:rPr lang="en-US" sz="2000" dirty="0"/>
              <a:t> We all use the media to escape our day-to-day lives, to distract us from our upcoming exam, or to help us relax. </a:t>
            </a:r>
            <a:endParaRPr lang="en-US" sz="2000" dirty="0" smtClean="0"/>
          </a:p>
          <a:p>
            <a:pPr marL="342900" indent="-342900">
              <a:buFont typeface="Wingdings" panose="05000000000000000000" pitchFamily="2" charset="2"/>
              <a:buChar char="q"/>
            </a:pPr>
            <a:r>
              <a:rPr lang="en-US" sz="2000" dirty="0" smtClean="0"/>
              <a:t>When </a:t>
            </a:r>
            <a:r>
              <a:rPr lang="en-US" sz="2000" dirty="0"/>
              <a:t>we are being distracted, amused, or relaxed, the media is performing the diversion function.</a:t>
            </a:r>
          </a:p>
          <a:p>
            <a:pPr marL="342900" lvl="0" indent="-342900">
              <a:buFont typeface="Wingdings" panose="05000000000000000000" pitchFamily="2" charset="2"/>
              <a:buChar char="q"/>
            </a:pPr>
            <a:endParaRPr lang="en-US"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4" y="214953"/>
            <a:ext cx="7543800" cy="1088068"/>
          </a:xfrm>
        </p:spPr>
        <p:txBody>
          <a:bodyPr/>
          <a:lstStyle/>
          <a:p>
            <a:pPr algn="ctr"/>
            <a:r>
              <a:rPr lang="en-US" spc="0" dirty="0">
                <a:ln w="0"/>
                <a:solidFill>
                  <a:srgbClr val="E48312"/>
                </a:solidFill>
                <a:effectLst>
                  <a:outerShdw blurRad="38100" dist="25400" dir="5400000" algn="ctr" rotWithShape="0">
                    <a:srgbClr val="6E747A">
                      <a:alpha val="43000"/>
                    </a:srgbClr>
                  </a:outerShdw>
                </a:effectLst>
                <a:cs typeface="Arial"/>
                <a:sym typeface="Arial"/>
              </a:rPr>
              <a:t>Structures and Functions of media systems</a:t>
            </a:r>
            <a:endParaRPr lang="en-US" dirty="0"/>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31</a:t>
            </a:fld>
            <a:endParaRPr lang="en"/>
          </a:p>
        </p:txBody>
      </p:sp>
      <p:sp>
        <p:nvSpPr>
          <p:cNvPr id="4" name="Rectangle 3"/>
          <p:cNvSpPr/>
          <p:nvPr/>
        </p:nvSpPr>
        <p:spPr>
          <a:xfrm>
            <a:off x="272716" y="1303021"/>
            <a:ext cx="6705600" cy="3395801"/>
          </a:xfrm>
          <a:prstGeom prst="rect">
            <a:avLst/>
          </a:prstGeom>
        </p:spPr>
        <p:txBody>
          <a:bodyPr wrap="square">
            <a:spAutoFit/>
          </a:bodyPr>
          <a:lstStyle/>
          <a:p>
            <a:pPr algn="just">
              <a:spcAft>
                <a:spcPts val="1000"/>
              </a:spcAft>
            </a:pPr>
            <a:r>
              <a:rPr lang="en-GB" sz="2000" b="1" dirty="0">
                <a:latin typeface="+mn-lt"/>
                <a:ea typeface="Calibri" panose="020F0502020204030204" pitchFamily="34" charset="0"/>
                <a:cs typeface="Times New Roman" panose="02020603050405020304" pitchFamily="18" charset="0"/>
              </a:rPr>
              <a:t>The traditional media of communication as effective tools in rural development </a:t>
            </a:r>
            <a:r>
              <a:rPr lang="en-GB" sz="2000" dirty="0">
                <a:latin typeface="+mn-lt"/>
                <a:ea typeface="Calibri" panose="020F0502020204030204" pitchFamily="34" charset="0"/>
                <a:cs typeface="Times New Roman" panose="02020603050405020304" pitchFamily="18" charset="0"/>
              </a:rPr>
              <a:t>include some of the key functions of the </a:t>
            </a:r>
            <a:r>
              <a:rPr lang="en-GB" sz="2000" dirty="0" smtClean="0">
                <a:latin typeface="+mn-lt"/>
                <a:ea typeface="Calibri" panose="020F0502020204030204" pitchFamily="34" charset="0"/>
                <a:cs typeface="Times New Roman" panose="02020603050405020304" pitchFamily="18" charset="0"/>
              </a:rPr>
              <a:t>system:</a:t>
            </a:r>
            <a:endParaRPr lang="en-US" sz="2000" dirty="0">
              <a:latin typeface="+mn-lt"/>
              <a:ea typeface="Calibri" panose="020F0502020204030204" pitchFamily="34" charset="0"/>
              <a:cs typeface="Times New Roman" panose="02020603050405020304" pitchFamily="18" charset="0"/>
            </a:endParaRPr>
          </a:p>
          <a:p>
            <a:pPr marL="342900" indent="-342900">
              <a:lnSpc>
                <a:spcPct val="115000"/>
              </a:lnSpc>
              <a:spcAft>
                <a:spcPts val="1000"/>
              </a:spcAft>
              <a:buFont typeface="Wingdings" panose="05000000000000000000" pitchFamily="2" charset="2"/>
              <a:buChar char="q"/>
            </a:pPr>
            <a:r>
              <a:rPr lang="en-GB" sz="2000" b="1" dirty="0">
                <a:latin typeface="+mn-lt"/>
                <a:ea typeface="Calibri" panose="020F0502020204030204" pitchFamily="34" charset="0"/>
                <a:cs typeface="Times New Roman" panose="02020603050405020304" pitchFamily="18" charset="0"/>
              </a:rPr>
              <a:t>Rural Mobilization</a:t>
            </a:r>
            <a:r>
              <a:rPr lang="en-GB" sz="2000" dirty="0">
                <a:latin typeface="+mn-lt"/>
                <a:ea typeface="Calibri" panose="020F0502020204030204" pitchFamily="34" charset="0"/>
                <a:cs typeface="Times New Roman" panose="02020603050405020304" pitchFamily="18" charset="0"/>
              </a:rPr>
              <a:t>: it mobilizes the people at the grassroots level towards community development and national consciousness. </a:t>
            </a:r>
            <a:endParaRPr lang="en-GB" sz="2000" dirty="0" smtClean="0">
              <a:latin typeface="+mn-lt"/>
              <a:ea typeface="Calibri" panose="020F0502020204030204" pitchFamily="34" charset="0"/>
              <a:cs typeface="Times New Roman" panose="02020603050405020304" pitchFamily="18" charset="0"/>
            </a:endParaRPr>
          </a:p>
          <a:p>
            <a:pPr marL="342900" indent="-342900">
              <a:lnSpc>
                <a:spcPct val="115000"/>
              </a:lnSpc>
              <a:spcAft>
                <a:spcPts val="1000"/>
              </a:spcAft>
              <a:buFont typeface="Wingdings" panose="05000000000000000000" pitchFamily="2" charset="2"/>
              <a:buChar char="q"/>
            </a:pPr>
            <a:r>
              <a:rPr lang="en-GB" sz="2000" dirty="0" smtClean="0">
                <a:latin typeface="+mn-lt"/>
                <a:ea typeface="Calibri" panose="020F0502020204030204" pitchFamily="34" charset="0"/>
                <a:cs typeface="Times New Roman" panose="02020603050405020304" pitchFamily="18" charset="0"/>
              </a:rPr>
              <a:t>Serious- </a:t>
            </a:r>
            <a:r>
              <a:rPr lang="en-GB" sz="2000" dirty="0">
                <a:latin typeface="+mn-lt"/>
                <a:ea typeface="Calibri" panose="020F0502020204030204" pitchFamily="34" charset="0"/>
                <a:cs typeface="Times New Roman" panose="02020603050405020304" pitchFamily="18" charset="0"/>
              </a:rPr>
              <a:t>minded and mass — oriented program never succeeded without the active involvement of the practitioners within the health the traditional system.</a:t>
            </a:r>
            <a:endParaRPr lang="en-US" sz="2000" dirty="0">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73292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280" y="214953"/>
            <a:ext cx="7543800" cy="1088068"/>
          </a:xfrm>
        </p:spPr>
        <p:txBody>
          <a:bodyPr/>
          <a:lstStyle/>
          <a:p>
            <a:pPr algn="ctr"/>
            <a:r>
              <a:rPr lang="en-US" spc="0" dirty="0">
                <a:ln w="0"/>
                <a:solidFill>
                  <a:srgbClr val="E48312"/>
                </a:solidFill>
                <a:effectLst>
                  <a:outerShdw blurRad="38100" dist="25400" dir="5400000" algn="ctr" rotWithShape="0">
                    <a:srgbClr val="6E747A">
                      <a:alpha val="43000"/>
                    </a:srgbClr>
                  </a:outerShdw>
                </a:effectLst>
                <a:cs typeface="Arial"/>
                <a:sym typeface="Arial"/>
              </a:rPr>
              <a:t>Structures and Functions of media systems</a:t>
            </a:r>
            <a:endParaRPr lang="en-US" dirty="0"/>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32</a:t>
            </a:fld>
            <a:endParaRPr lang="en"/>
          </a:p>
        </p:txBody>
      </p:sp>
      <p:sp>
        <p:nvSpPr>
          <p:cNvPr id="4" name="Rectangle 3"/>
          <p:cNvSpPr/>
          <p:nvPr/>
        </p:nvSpPr>
        <p:spPr>
          <a:xfrm>
            <a:off x="0" y="1181667"/>
            <a:ext cx="7587916" cy="3618426"/>
          </a:xfrm>
          <a:prstGeom prst="rect">
            <a:avLst/>
          </a:prstGeom>
        </p:spPr>
        <p:txBody>
          <a:bodyPr wrap="square">
            <a:spAutoFit/>
          </a:bodyPr>
          <a:lstStyle/>
          <a:p>
            <a:pPr marL="285750" indent="-285750">
              <a:lnSpc>
                <a:spcPct val="115000"/>
              </a:lnSpc>
              <a:spcAft>
                <a:spcPts val="1000"/>
              </a:spcAft>
              <a:buFont typeface="Wingdings" panose="05000000000000000000" pitchFamily="2" charset="2"/>
              <a:buChar char="q"/>
            </a:pPr>
            <a:r>
              <a:rPr lang="en-GB" sz="2400" b="1" dirty="0">
                <a:latin typeface="+mn-lt"/>
                <a:ea typeface="Calibri" panose="020F0502020204030204" pitchFamily="34" charset="0"/>
                <a:cs typeface="Times New Roman" panose="02020603050405020304" pitchFamily="18" charset="0"/>
              </a:rPr>
              <a:t>Source of Information:</a:t>
            </a:r>
            <a:r>
              <a:rPr lang="en-GB" sz="2400" dirty="0">
                <a:latin typeface="+mn-lt"/>
                <a:ea typeface="Calibri" panose="020F0502020204030204" pitchFamily="34" charset="0"/>
                <a:cs typeface="Times New Roman" panose="02020603050405020304" pitchFamily="18" charset="0"/>
              </a:rPr>
              <a:t> it is a source of cultural, political, health and other educational and enlightenment programs for the masses, leading them towards self- actualization and national development.</a:t>
            </a:r>
            <a:endParaRPr lang="en-US" sz="2400" dirty="0">
              <a:latin typeface="+mn-lt"/>
              <a:ea typeface="Calibri" panose="020F0502020204030204" pitchFamily="34" charset="0"/>
              <a:cs typeface="Times New Roman" panose="02020603050405020304" pitchFamily="18" charset="0"/>
            </a:endParaRPr>
          </a:p>
          <a:p>
            <a:pPr marL="285750" indent="-285750">
              <a:lnSpc>
                <a:spcPct val="115000"/>
              </a:lnSpc>
              <a:spcAft>
                <a:spcPts val="1000"/>
              </a:spcAft>
              <a:buFont typeface="Wingdings" panose="05000000000000000000" pitchFamily="2" charset="2"/>
              <a:buChar char="q"/>
            </a:pPr>
            <a:r>
              <a:rPr lang="en-GB" sz="2400" b="1" dirty="0">
                <a:latin typeface="+mn-lt"/>
                <a:ea typeface="Calibri" panose="020F0502020204030204" pitchFamily="34" charset="0"/>
                <a:cs typeface="Times New Roman" panose="02020603050405020304" pitchFamily="18" charset="0"/>
              </a:rPr>
              <a:t>Source of Entertainment:</a:t>
            </a:r>
            <a:r>
              <a:rPr lang="en-GB" sz="2400" dirty="0">
                <a:latin typeface="+mn-lt"/>
                <a:ea typeface="Calibri" panose="020F0502020204030204" pitchFamily="34" charset="0"/>
                <a:cs typeface="Times New Roman" panose="02020603050405020304" pitchFamily="18" charset="0"/>
              </a:rPr>
              <a:t> it is the dominant source of entertainment through arts and cultural festivals, musical show, dramatic performances by choral and masquerade groups and other musical and theoretical groups.</a:t>
            </a:r>
            <a:endParaRPr lang="en-US" sz="2400" dirty="0">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70443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33</a:t>
            </a:fld>
            <a:endParaRPr lang="en"/>
          </a:p>
        </p:txBody>
      </p:sp>
      <p:sp>
        <p:nvSpPr>
          <p:cNvPr id="4" name="Title 1"/>
          <p:cNvSpPr>
            <a:spLocks noGrp="1"/>
          </p:cNvSpPr>
          <p:nvPr>
            <p:ph type="title"/>
          </p:nvPr>
        </p:nvSpPr>
        <p:spPr>
          <a:xfrm>
            <a:off x="550246" y="214953"/>
            <a:ext cx="7543800" cy="1088068"/>
          </a:xfrm>
        </p:spPr>
        <p:txBody>
          <a:bodyPr/>
          <a:lstStyle/>
          <a:p>
            <a:pPr algn="ctr"/>
            <a:r>
              <a:rPr lang="en-US" spc="0" dirty="0">
                <a:ln w="0"/>
                <a:solidFill>
                  <a:srgbClr val="E48312"/>
                </a:solidFill>
                <a:effectLst>
                  <a:outerShdw blurRad="38100" dist="25400" dir="5400000" algn="ctr" rotWithShape="0">
                    <a:srgbClr val="6E747A">
                      <a:alpha val="43000"/>
                    </a:srgbClr>
                  </a:outerShdw>
                </a:effectLst>
                <a:cs typeface="Arial"/>
                <a:sym typeface="Arial"/>
              </a:rPr>
              <a:t>Structures and Functions of media systems</a:t>
            </a:r>
            <a:endParaRPr lang="en-US" dirty="0"/>
          </a:p>
        </p:txBody>
      </p:sp>
      <p:sp>
        <p:nvSpPr>
          <p:cNvPr id="5" name="Rectangle 4"/>
          <p:cNvSpPr/>
          <p:nvPr/>
        </p:nvSpPr>
        <p:spPr>
          <a:xfrm>
            <a:off x="304800" y="1222663"/>
            <a:ext cx="7283116" cy="3554819"/>
          </a:xfrm>
          <a:prstGeom prst="rect">
            <a:avLst/>
          </a:prstGeom>
        </p:spPr>
        <p:txBody>
          <a:bodyPr wrap="square">
            <a:spAutoFit/>
          </a:bodyPr>
          <a:lstStyle/>
          <a:p>
            <a:pPr marL="285750" indent="-285750">
              <a:spcAft>
                <a:spcPts val="1000"/>
              </a:spcAft>
              <a:buFont typeface="Wingdings" panose="05000000000000000000" pitchFamily="2" charset="2"/>
              <a:buChar char="q"/>
            </a:pPr>
            <a:r>
              <a:rPr lang="en-GB" sz="2000" b="1" dirty="0">
                <a:latin typeface="+mn-lt"/>
                <a:ea typeface="Calibri" panose="020F0502020204030204" pitchFamily="34" charset="0"/>
                <a:cs typeface="Times New Roman" panose="02020603050405020304" pitchFamily="18" charset="0"/>
              </a:rPr>
              <a:t>Promotes Unity in Diversity:</a:t>
            </a:r>
            <a:r>
              <a:rPr lang="en-GB" sz="2000" dirty="0">
                <a:latin typeface="+mn-lt"/>
                <a:ea typeface="Calibri" panose="020F0502020204030204" pitchFamily="34" charset="0"/>
                <a:cs typeface="Times New Roman" panose="02020603050405020304" pitchFamily="18" charset="0"/>
              </a:rPr>
              <a:t> certainly, traditional communication has promoted intra-cultural, inter-cultural and other communication over the years leading to group and national unity. </a:t>
            </a:r>
            <a:endParaRPr lang="en-GB" sz="2000" dirty="0" smtClean="0">
              <a:latin typeface="+mn-lt"/>
              <a:ea typeface="Calibri" panose="020F0502020204030204" pitchFamily="34" charset="0"/>
              <a:cs typeface="Times New Roman" panose="02020603050405020304" pitchFamily="18" charset="0"/>
            </a:endParaRPr>
          </a:p>
          <a:p>
            <a:pPr marL="285750" indent="-285750">
              <a:spcAft>
                <a:spcPts val="1000"/>
              </a:spcAft>
              <a:buFont typeface="Wingdings" panose="05000000000000000000" pitchFamily="2" charset="2"/>
              <a:buChar char="q"/>
            </a:pPr>
            <a:r>
              <a:rPr lang="en-GB" sz="2000" dirty="0" smtClean="0">
                <a:latin typeface="+mn-lt"/>
                <a:ea typeface="Calibri" panose="020F0502020204030204" pitchFamily="34" charset="0"/>
                <a:cs typeface="Times New Roman" panose="02020603050405020304" pitchFamily="18" charset="0"/>
              </a:rPr>
              <a:t>Yam </a:t>
            </a:r>
            <a:r>
              <a:rPr lang="en-GB" sz="2000" dirty="0">
                <a:latin typeface="+mn-lt"/>
                <a:ea typeface="Calibri" panose="020F0502020204030204" pitchFamily="34" charset="0"/>
                <a:cs typeface="Times New Roman" panose="02020603050405020304" pitchFamily="18" charset="0"/>
              </a:rPr>
              <a:t>and </a:t>
            </a:r>
            <a:r>
              <a:rPr lang="en-GB" sz="2000" dirty="0" err="1">
                <a:latin typeface="+mn-lt"/>
                <a:ea typeface="Calibri" panose="020F0502020204030204" pitchFamily="34" charset="0"/>
                <a:cs typeface="Times New Roman" panose="02020603050405020304" pitchFamily="18" charset="0"/>
              </a:rPr>
              <a:t>ekpo</a:t>
            </a:r>
            <a:r>
              <a:rPr lang="en-GB" sz="2000" dirty="0">
                <a:latin typeface="+mn-lt"/>
                <a:ea typeface="Calibri" panose="020F0502020204030204" pitchFamily="34" charset="0"/>
                <a:cs typeface="Times New Roman" panose="02020603050405020304" pitchFamily="18" charset="0"/>
              </a:rPr>
              <a:t> festivals in Nigeria are examples of large traditional settings which bring inter-cultural and communication.</a:t>
            </a:r>
            <a:endParaRPr lang="en-US" sz="2000" dirty="0">
              <a:latin typeface="+mn-lt"/>
              <a:ea typeface="Calibri" panose="020F0502020204030204" pitchFamily="34" charset="0"/>
              <a:cs typeface="Times New Roman" panose="02020603050405020304" pitchFamily="18" charset="0"/>
            </a:endParaRPr>
          </a:p>
          <a:p>
            <a:pPr marL="285750" indent="-285750">
              <a:spcAft>
                <a:spcPts val="1000"/>
              </a:spcAft>
              <a:buFont typeface="Wingdings" panose="05000000000000000000" pitchFamily="2" charset="2"/>
              <a:buChar char="q"/>
            </a:pPr>
            <a:r>
              <a:rPr lang="en-GB" sz="2000" b="1" dirty="0">
                <a:latin typeface="+mn-lt"/>
                <a:ea typeface="Calibri" panose="020F0502020204030204" pitchFamily="34" charset="0"/>
                <a:cs typeface="Times New Roman" panose="02020603050405020304" pitchFamily="18" charset="0"/>
              </a:rPr>
              <a:t>Defines Culture:</a:t>
            </a:r>
            <a:r>
              <a:rPr lang="en-GB" sz="2000" dirty="0">
                <a:latin typeface="+mn-lt"/>
                <a:ea typeface="Calibri" panose="020F0502020204030204" pitchFamily="34" charset="0"/>
                <a:cs typeface="Times New Roman" panose="02020603050405020304" pitchFamily="18" charset="0"/>
              </a:rPr>
              <a:t> Many of the traditional communication media are culture specific. Their mode of communication goes a long way to define their culture and who they are</a:t>
            </a:r>
            <a:r>
              <a:rPr lang="en-GB" sz="2000" dirty="0" smtClean="0">
                <a:latin typeface="+mn-lt"/>
                <a:ea typeface="Calibri" panose="020F0502020204030204" pitchFamily="34" charset="0"/>
                <a:cs typeface="Times New Roman" panose="02020603050405020304" pitchFamily="18" charset="0"/>
              </a:rPr>
              <a:t>.</a:t>
            </a:r>
          </a:p>
          <a:p>
            <a:pPr marL="285750" indent="-285750">
              <a:spcAft>
                <a:spcPts val="1000"/>
              </a:spcAft>
              <a:buFont typeface="Wingdings" panose="05000000000000000000" pitchFamily="2" charset="2"/>
              <a:buChar char="q"/>
            </a:pPr>
            <a:r>
              <a:rPr lang="en-GB" sz="2000" dirty="0" smtClean="0">
                <a:latin typeface="+mn-lt"/>
                <a:ea typeface="Calibri" panose="020F0502020204030204" pitchFamily="34" charset="0"/>
                <a:cs typeface="Times New Roman" panose="02020603050405020304" pitchFamily="18" charset="0"/>
              </a:rPr>
              <a:t> </a:t>
            </a:r>
            <a:r>
              <a:rPr lang="en-GB" sz="2000" dirty="0">
                <a:latin typeface="+mn-lt"/>
                <a:ea typeface="Calibri" panose="020F0502020204030204" pitchFamily="34" charset="0"/>
                <a:cs typeface="Times New Roman" panose="02020603050405020304" pitchFamily="18" charset="0"/>
              </a:rPr>
              <a:t>It also differentiates them from other culture.</a:t>
            </a:r>
            <a:endParaRPr lang="en-US" sz="2000" dirty="0">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82714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34</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0" y="590549"/>
            <a:ext cx="7253336"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171450" indent="-171450">
              <a:buFont typeface="Wingdings" panose="05000000000000000000" pitchFamily="2" charset="2"/>
              <a:buChar char="q"/>
            </a:pPr>
            <a:r>
              <a:rPr lang="en-US" sz="1800" dirty="0"/>
              <a:t>African communication is embedded in the tradition and culture of the people. It is therefore unique, original and creative in character. This explains why it is highly effective and enduring in the dissemination of inter-personal and group information</a:t>
            </a:r>
          </a:p>
          <a:p>
            <a:pPr marL="171450" indent="-171450">
              <a:buFont typeface="Wingdings" panose="05000000000000000000" pitchFamily="2" charset="2"/>
              <a:buChar char="q"/>
            </a:pPr>
            <a:r>
              <a:rPr lang="en-US" sz="1800" dirty="0" smtClean="0"/>
              <a:t>Permeate </a:t>
            </a:r>
            <a:r>
              <a:rPr lang="en-US" sz="1800" dirty="0"/>
              <a:t>the rural communities in contrast to the modern mass media of communication which appear to appeal more to the elite and urban </a:t>
            </a:r>
            <a:r>
              <a:rPr lang="en-US" sz="1800" dirty="0" smtClean="0"/>
              <a:t>communities</a:t>
            </a:r>
          </a:p>
          <a:p>
            <a:pPr marL="171450" indent="-171450">
              <a:buFont typeface="Wingdings" panose="05000000000000000000" pitchFamily="2" charset="2"/>
              <a:buChar char="q"/>
            </a:pPr>
            <a:r>
              <a:rPr lang="en-US" sz="1800" dirty="0"/>
              <a:t>The evolution of the African media system currently works in </a:t>
            </a:r>
            <a:r>
              <a:rPr lang="en-US" sz="1800" dirty="0" err="1"/>
              <a:t>favour</a:t>
            </a:r>
            <a:r>
              <a:rPr lang="en-US" sz="1800" dirty="0"/>
              <a:t> of new market-based operators, which are not producers but peddlers of foreign-produced content, within the parameters defined by colonial legacies. Information for citizenship is minimal in media diets that are urban-biased and market-driven. </a:t>
            </a:r>
            <a:endParaRPr lang="en-US" sz="1800" dirty="0" smtClean="0"/>
          </a:p>
          <a:p>
            <a:pPr marL="171450" indent="-171450">
              <a:buFont typeface="Wingdings" panose="05000000000000000000" pitchFamily="2" charset="2"/>
              <a:buChar char="q"/>
            </a:pPr>
            <a:r>
              <a:rPr lang="en-US" sz="1800" dirty="0" smtClean="0"/>
              <a:t>To </a:t>
            </a:r>
            <a:r>
              <a:rPr lang="en-US" sz="1800" dirty="0"/>
              <a:t>sum up, Sub-Saharan Africa’s emerging media system is diverse and fast growing but to a large extent is still influenced by its colonial legacy </a:t>
            </a:r>
            <a:endParaRPr lang="en-US" sz="9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2 </a:t>
            </a:r>
            <a:endParaRPr lang="en-US" sz="2400" b="1" kern="1200" dirty="0" smtClean="0">
              <a:effectLst>
                <a:glow rad="101600">
                  <a:srgbClr val="92D050">
                    <a:alpha val="60000"/>
                  </a:srgbClr>
                </a:glow>
              </a:effectLst>
              <a:latin typeface="Calibri"/>
            </a:endParaRP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1255</TotalTime>
  <Words>2559</Words>
  <Application>Microsoft Office PowerPoint</Application>
  <PresentationFormat>On-screen Show (16:9)</PresentationFormat>
  <Paragraphs>230</Paragraphs>
  <Slides>35</Slides>
  <Notes>24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35</vt:i4>
      </vt:variant>
    </vt:vector>
  </HeadingPairs>
  <TitlesOfParts>
    <vt:vector size="45" baseType="lpstr">
      <vt:lpstr>Century Gothic</vt:lpstr>
      <vt:lpstr>Calibri</vt:lpstr>
      <vt:lpstr>Montserrat</vt:lpstr>
      <vt:lpstr>Symbol</vt:lpstr>
      <vt:lpstr>Poppins</vt:lpstr>
      <vt:lpstr>Times New Roman</vt:lpstr>
      <vt:lpstr>Calibri Light</vt:lpstr>
      <vt:lpstr>Arial</vt:lpstr>
      <vt:lpstr>Wingdings</vt:lpstr>
      <vt:lpstr>Retrospect</vt:lpstr>
      <vt:lpstr>Communication Systems in Africa</vt:lpstr>
      <vt:lpstr>Objectives </vt:lpstr>
      <vt:lpstr> Introduction to Communication Systems in Africa</vt:lpstr>
      <vt:lpstr>Introduction to Communication Systems in Africa</vt:lpstr>
      <vt:lpstr>Introduction to Communication Systems in Africa</vt:lpstr>
      <vt:lpstr>Characteristics of African Communication Systems:</vt:lpstr>
      <vt:lpstr> Characteristics of African Communication Systems:</vt:lpstr>
      <vt:lpstr>The past in the present</vt:lpstr>
      <vt:lpstr>Characteristics of African Communication Systems:</vt:lpstr>
      <vt:lpstr>Characteristics of African Communication Systems:</vt:lpstr>
      <vt:lpstr>Characteristics of African Communication Systems</vt:lpstr>
      <vt:lpstr>Characteristics of African Communication Systems</vt:lpstr>
      <vt:lpstr>Comparison of Indigenous and Exogenous Communication</vt:lpstr>
      <vt:lpstr>Comparison of Indigenous and Exogenous Communication</vt:lpstr>
      <vt:lpstr>Comparison of Indigenous and Exogenous Communication</vt:lpstr>
      <vt:lpstr>PowerPoint Presentation</vt:lpstr>
      <vt:lpstr>PowerPoint Presentation</vt:lpstr>
      <vt:lpstr>PowerPoint Presentation</vt:lpstr>
      <vt:lpstr>      Comparison of Indigenous and Exogenous Communication  </vt:lpstr>
      <vt:lpstr>Structures and Functions of media systems</vt:lpstr>
      <vt:lpstr>Structures and Functions of media systems</vt:lpstr>
      <vt:lpstr>PowerPoint Presentation</vt:lpstr>
      <vt:lpstr>Structures and Functions of media systems</vt:lpstr>
      <vt:lpstr>Structures and Functions of media systems</vt:lpstr>
      <vt:lpstr>Structures and Functions of media systems</vt:lpstr>
      <vt:lpstr>PowerPoint Presentation</vt:lpstr>
      <vt:lpstr>Structures and Functions of media systems</vt:lpstr>
      <vt:lpstr>Structures and Functions of media systems</vt:lpstr>
      <vt:lpstr>Structures and Functions of media systems</vt:lpstr>
      <vt:lpstr>Structures and Functions of media systems</vt:lpstr>
      <vt:lpstr>Structures and Functions of media systems</vt:lpstr>
      <vt:lpstr>Structures and Functions of media systems</vt:lpstr>
      <vt:lpstr>Structures and Functions of media systems</vt:lpstr>
      <vt:lpstr>SUMMARY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114</cp:revision>
  <dcterms:modified xsi:type="dcterms:W3CDTF">2023-03-31T13:21:16Z</dcterms:modified>
</cp:coreProperties>
</file>