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Lst>
  <p:notesMasterIdLst>
    <p:notesMasterId r:id="rId35"/>
  </p:notesMasterIdLst>
  <p:sldIdLst>
    <p:sldId id="256" r:id="rId2"/>
    <p:sldId id="295" r:id="rId3"/>
    <p:sldId id="297" r:id="rId4"/>
    <p:sldId id="298" r:id="rId5"/>
    <p:sldId id="299" r:id="rId6"/>
    <p:sldId id="258" r:id="rId7"/>
    <p:sldId id="259" r:id="rId8"/>
    <p:sldId id="269" r:id="rId9"/>
    <p:sldId id="261" r:id="rId10"/>
    <p:sldId id="263" r:id="rId11"/>
    <p:sldId id="264" r:id="rId12"/>
    <p:sldId id="265" r:id="rId13"/>
    <p:sldId id="267" r:id="rId14"/>
    <p:sldId id="268" r:id="rId15"/>
    <p:sldId id="296" r:id="rId16"/>
    <p:sldId id="271" r:id="rId17"/>
    <p:sldId id="272" r:id="rId18"/>
    <p:sldId id="273" r:id="rId19"/>
    <p:sldId id="300" r:id="rId20"/>
    <p:sldId id="301" r:id="rId21"/>
    <p:sldId id="302" r:id="rId22"/>
    <p:sldId id="275" r:id="rId23"/>
    <p:sldId id="278" r:id="rId24"/>
    <p:sldId id="279" r:id="rId25"/>
    <p:sldId id="280" r:id="rId26"/>
    <p:sldId id="281" r:id="rId27"/>
    <p:sldId id="282" r:id="rId28"/>
    <p:sldId id="283" r:id="rId29"/>
    <p:sldId id="284" r:id="rId30"/>
    <p:sldId id="285" r:id="rId31"/>
    <p:sldId id="303" r:id="rId32"/>
    <p:sldId id="286" r:id="rId33"/>
    <p:sldId id="294" r:id="rId34"/>
  </p:sldIdLst>
  <p:sldSz cx="9144000" cy="5143500" type="screen16x9"/>
  <p:notesSz cx="6858000" cy="9144000"/>
  <p:embeddedFontLst>
    <p:embeddedFont>
      <p:font typeface="Calibri Light" panose="020F0302020204030204" pitchFamily="34" charset="0"/>
      <p:regular r:id="rId36"/>
      <p:italic r:id="rId37"/>
    </p:embeddedFont>
    <p:embeddedFont>
      <p:font typeface="Montserrat" panose="020B0604020202020204" charset="0"/>
      <p:regular r:id="rId38"/>
      <p:bold r:id="rId39"/>
      <p:italic r:id="rId40"/>
      <p:boldItalic r:id="rId41"/>
    </p:embeddedFont>
    <p:embeddedFont>
      <p:font typeface="Century Gothic" panose="020B0502020202020204" pitchFamily="34" charset="0"/>
      <p:regular r:id="rId42"/>
      <p:bold r:id="rId43"/>
      <p:italic r:id="rId44"/>
      <p:boldItalic r:id="rId45"/>
    </p:embeddedFont>
    <p:embeddedFont>
      <p:font typeface="Calibri" panose="020F0502020204030204" pitchFamily="34" charset="0"/>
      <p:regular r:id="rId46"/>
      <p:bold r:id="rId47"/>
      <p:italic r:id="rId48"/>
      <p:boldItalic r:id="rId49"/>
    </p:embeddedFont>
    <p:embeddedFont>
      <p:font typeface="Poppins" panose="020B0604020202020204" charset="0"/>
      <p:regular r:id="rId50"/>
      <p:bold r:id="rId51"/>
      <p:italic r:id="rId52"/>
      <p:boldItalic r:id="rId5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99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36AB89D-F5EC-4B56-A308-303C344C77D1}">
  <a:tblStyle styleId="{336AB89D-F5EC-4B56-A308-303C344C77D1}"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857E30E5-1DB3-4595-BE70-43D435B19659}" styleName="Table_1">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3" d="100"/>
          <a:sy n="93" d="100"/>
        </p:scale>
        <p:origin x="102" y="4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4.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7.fntdata"/><Relationship Id="rId47" Type="http://schemas.openxmlformats.org/officeDocument/2006/relationships/font" Target="fonts/font12.fntdata"/><Relationship Id="rId50" Type="http://schemas.openxmlformats.org/officeDocument/2006/relationships/font" Target="fonts/font15.fntdata"/><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3.fntdata"/><Relationship Id="rId46"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6.fntdata"/><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2.fntdata"/><Relationship Id="rId40" Type="http://schemas.openxmlformats.org/officeDocument/2006/relationships/font" Target="fonts/font5.fntdata"/><Relationship Id="rId45" Type="http://schemas.openxmlformats.org/officeDocument/2006/relationships/font" Target="fonts/font10.fntdata"/><Relationship Id="rId53" Type="http://schemas.openxmlformats.org/officeDocument/2006/relationships/font" Target="fonts/font18.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1.fntdata"/><Relationship Id="rId49" Type="http://schemas.openxmlformats.org/officeDocument/2006/relationships/font" Target="fonts/font14.fntdata"/><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9.fntdata"/><Relationship Id="rId52" Type="http://schemas.openxmlformats.org/officeDocument/2006/relationships/font" Target="fonts/font17.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43" Type="http://schemas.openxmlformats.org/officeDocument/2006/relationships/font" Target="fonts/font8.fntdata"/><Relationship Id="rId48" Type="http://schemas.openxmlformats.org/officeDocument/2006/relationships/font" Target="fonts/font13.fntdata"/><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16.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167119239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
        <p:cNvGrpSpPr/>
        <p:nvPr/>
      </p:nvGrpSpPr>
      <p:grpSpPr>
        <a:xfrm>
          <a:off x="0" y="0"/>
          <a:ext cx="0" cy="0"/>
          <a:chOff x="0" y="0"/>
          <a:chExt cx="0" cy="0"/>
        </a:xfrm>
      </p:grpSpPr>
      <p:sp>
        <p:nvSpPr>
          <p:cNvPr id="308" name="Google Shape;308;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9" name="Google Shape;309;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104062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109164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g35f391192_0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3" name="Google Shape;323;g35f391192_0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527573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g35f391192_0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1" name="Google Shape;331;g35f391192_0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759656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Google Shape;431;g35ed75ccf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2" name="Google Shape;432;g35ed75ccf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165396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3" name="Google Shape;34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9478295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8"/>
        <p:cNvGrpSpPr/>
        <p:nvPr/>
      </p:nvGrpSpPr>
      <p:grpSpPr>
        <a:xfrm>
          <a:off x="0" y="0"/>
          <a:ext cx="0" cy="0"/>
          <a:chOff x="0" y="0"/>
          <a:chExt cx="0" cy="0"/>
        </a:xfrm>
      </p:grpSpPr>
      <p:sp>
        <p:nvSpPr>
          <p:cNvPr id="369" name="Google Shape;369;g35f391192_0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0" name="Google Shape;370;g35f391192_0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36527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g35f391192_0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8" name="Google Shape;378;g35f391192_0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06089815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5"/>
        <p:cNvGrpSpPr/>
        <p:nvPr/>
      </p:nvGrpSpPr>
      <p:grpSpPr>
        <a:xfrm>
          <a:off x="0" y="0"/>
          <a:ext cx="0" cy="0"/>
          <a:chOff x="0" y="0"/>
          <a:chExt cx="0" cy="0"/>
        </a:xfrm>
      </p:grpSpPr>
      <p:sp>
        <p:nvSpPr>
          <p:cNvPr id="386" name="Google Shape;386;g35f391192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7" name="Google Shape;387;g35f391192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14974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g35f391192_0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1" name="Google Shape;401;g35f391192_07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633015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3"/>
        <p:cNvGrpSpPr/>
        <p:nvPr/>
      </p:nvGrpSpPr>
      <p:grpSpPr>
        <a:xfrm>
          <a:off x="0" y="0"/>
          <a:ext cx="0" cy="0"/>
          <a:chOff x="0" y="0"/>
          <a:chExt cx="0" cy="0"/>
        </a:xfrm>
      </p:grpSpPr>
      <p:sp>
        <p:nvSpPr>
          <p:cNvPr id="424" name="Google Shape;424;g35f391192_0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5" name="Google Shape;425;g35f391192_08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213533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1"/>
        <p:cNvGrpSpPr/>
        <p:nvPr/>
      </p:nvGrpSpPr>
      <p:grpSpPr>
        <a:xfrm>
          <a:off x="0" y="0"/>
          <a:ext cx="0" cy="0"/>
          <a:chOff x="0" y="0"/>
          <a:chExt cx="0" cy="0"/>
        </a:xfrm>
      </p:grpSpPr>
      <p:sp>
        <p:nvSpPr>
          <p:cNvPr id="452" name="Google Shape;452;g35ed75ccf_0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3" name="Google Shape;453;g35ed75ccf_03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289818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35ed75ccf_0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4" name="Google Shape;464;g35ed75ccf_0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598609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g35ed75ccf_0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2" name="Google Shape;502;g35ed75ccf_05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116094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g35ed75ccf_0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38" name="Google Shape;538;g35ed75ccf_08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7553341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2"/>
        <p:cNvGrpSpPr/>
        <p:nvPr/>
      </p:nvGrpSpPr>
      <p:grpSpPr>
        <a:xfrm>
          <a:off x="0" y="0"/>
          <a:ext cx="0" cy="0"/>
          <a:chOff x="0" y="0"/>
          <a:chExt cx="0" cy="0"/>
        </a:xfrm>
      </p:grpSpPr>
      <p:sp>
        <p:nvSpPr>
          <p:cNvPr id="573" name="Google Shape;573;g35ed75ccf_0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4" name="Google Shape;574;g35ed75ccf_0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860915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g35ed75ccf_01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1" name="Google Shape;581;g35ed75ccf_013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43828787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6"/>
        <p:cNvGrpSpPr/>
        <p:nvPr/>
      </p:nvGrpSpPr>
      <p:grpSpPr>
        <a:xfrm>
          <a:off x="0" y="0"/>
          <a:ext cx="0" cy="0"/>
          <a:chOff x="0" y="0"/>
          <a:chExt cx="0" cy="0"/>
        </a:xfrm>
      </p:grpSpPr>
      <p:sp>
        <p:nvSpPr>
          <p:cNvPr id="587" name="Google Shape;587;g35ed75ccf_01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88" name="Google Shape;588;g35ed75ccf_01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4212317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ge43d9bef0f_0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6" name="Google Shape;596;ge43d9bef0f_0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888283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0"/>
        <p:cNvGrpSpPr/>
        <p:nvPr/>
      </p:nvGrpSpPr>
      <p:grpSpPr>
        <a:xfrm>
          <a:off x="0" y="0"/>
          <a:ext cx="0" cy="0"/>
          <a:chOff x="0" y="0"/>
          <a:chExt cx="0" cy="0"/>
        </a:xfrm>
      </p:grpSpPr>
      <p:sp>
        <p:nvSpPr>
          <p:cNvPr id="601" name="Google Shape;601;ge43d9bef0f_0_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02" name="Google Shape;602;ge43d9bef0f_0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039321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3"/>
        <p:cNvGrpSpPr/>
        <p:nvPr/>
      </p:nvGrpSpPr>
      <p:grpSpPr>
        <a:xfrm>
          <a:off x="0" y="0"/>
          <a:ext cx="0" cy="0"/>
          <a:chOff x="0" y="0"/>
          <a:chExt cx="0" cy="0"/>
        </a:xfrm>
      </p:grpSpPr>
      <p:sp>
        <p:nvSpPr>
          <p:cNvPr id="644" name="Google Shape;644;ge43d9bef0f_0_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5" name="Google Shape;645;ge43d9bef0f_0_9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8912414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5"/>
        <p:cNvGrpSpPr/>
        <p:nvPr/>
      </p:nvGrpSpPr>
      <p:grpSpPr>
        <a:xfrm>
          <a:off x="0" y="0"/>
          <a:ext cx="0" cy="0"/>
          <a:chOff x="0" y="0"/>
          <a:chExt cx="0" cy="0"/>
        </a:xfrm>
      </p:grpSpPr>
      <p:sp>
        <p:nvSpPr>
          <p:cNvPr id="676" name="Google Shape;676;ge43d9bef0f_0_1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7" name="Google Shape;677;ge43d9bef0f_0_1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515957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2"/>
        <p:cNvGrpSpPr/>
        <p:nvPr/>
      </p:nvGrpSpPr>
      <p:grpSpPr>
        <a:xfrm>
          <a:off x="0" y="0"/>
          <a:ext cx="0" cy="0"/>
          <a:chOff x="0" y="0"/>
          <a:chExt cx="0" cy="0"/>
        </a:xfrm>
      </p:grpSpPr>
      <p:sp>
        <p:nvSpPr>
          <p:cNvPr id="683" name="Google Shape;683;ge43d9bef0f_0_1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4" name="Google Shape;684;ge43d9bef0f_0_1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7014913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0"/>
        <p:cNvGrpSpPr/>
        <p:nvPr/>
      </p:nvGrpSpPr>
      <p:grpSpPr>
        <a:xfrm>
          <a:off x="0" y="0"/>
          <a:ext cx="0" cy="0"/>
          <a:chOff x="0" y="0"/>
          <a:chExt cx="0" cy="0"/>
        </a:xfrm>
      </p:grpSpPr>
      <p:sp>
        <p:nvSpPr>
          <p:cNvPr id="701" name="Google Shape;701;ge43d9bef0f_0_1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2" name="Google Shape;702;ge43d9bef0f_0_1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0109797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3"/>
        <p:cNvGrpSpPr/>
        <p:nvPr/>
      </p:nvGrpSpPr>
      <p:grpSpPr>
        <a:xfrm>
          <a:off x="0" y="0"/>
          <a:ext cx="0" cy="0"/>
          <a:chOff x="0" y="0"/>
          <a:chExt cx="0" cy="0"/>
        </a:xfrm>
      </p:grpSpPr>
      <p:sp>
        <p:nvSpPr>
          <p:cNvPr id="1624" name="Google Shape;1624;g41a8829c09_1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25" name="Google Shape;1625;g41a8829c09_1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822272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569214"/>
            <a:ext cx="7543800" cy="2674620"/>
          </a:xfrm>
        </p:spPr>
        <p:txBody>
          <a:bodyPr anchor="b">
            <a:normAutofit/>
          </a:bodyPr>
          <a:lstStyle>
            <a:lvl1pPr algn="l">
              <a:lnSpc>
                <a:spcPct val="85000"/>
              </a:lnSpc>
              <a:defRPr sz="6000" spc="-38"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3341715"/>
            <a:ext cx="7543800" cy="857250"/>
          </a:xfrm>
        </p:spPr>
        <p:txBody>
          <a:bodyPr lIns="91440" rIns="91440">
            <a:normAutofit/>
          </a:bodyPr>
          <a:lstStyle>
            <a:lvl1pPr marL="0" indent="0" algn="l">
              <a:buNone/>
              <a:defRPr sz="1800" cap="all" spc="150" baseline="0">
                <a:solidFill>
                  <a:schemeClr val="tx2"/>
                </a:solidFill>
                <a:latin typeface="+mj-lt"/>
              </a:defRPr>
            </a:lvl1pPr>
            <a:lvl2pPr marL="342900" indent="0" algn="ctr">
              <a:buNone/>
              <a:defRPr sz="1800"/>
            </a:lvl2pPr>
            <a:lvl3pPr marL="685800" indent="0" algn="ctr">
              <a:buNone/>
              <a:defRPr sz="1800"/>
            </a:lvl3pPr>
            <a:lvl4pPr marL="1028700" indent="0" algn="ctr">
              <a:buNone/>
              <a:defRPr sz="1500"/>
            </a:lvl4pPr>
            <a:lvl5pPr marL="1371600" indent="0" algn="ctr">
              <a:buNone/>
              <a:defRPr sz="1500"/>
            </a:lvl5pPr>
            <a:lvl6pPr marL="1714500" indent="0" algn="ctr">
              <a:buNone/>
              <a:defRPr sz="1500"/>
            </a:lvl6pPr>
            <a:lvl7pPr marL="2057400" indent="0" algn="ctr">
              <a:buNone/>
              <a:defRPr sz="1500"/>
            </a:lvl7pPr>
            <a:lvl8pPr marL="2400300" indent="0" algn="ctr">
              <a:buNone/>
              <a:defRPr sz="1500"/>
            </a:lvl8pPr>
            <a:lvl9pPr marL="2743200" indent="0" algn="ctr">
              <a:buNone/>
              <a:defRPr sz="15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dirty="0"/>
              <a:t>4/6/2023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cxnSp>
        <p:nvCxnSpPr>
          <p:cNvPr id="9" name="Straight Connector 8"/>
          <p:cNvCxnSpPr/>
          <p:nvPr/>
        </p:nvCxnSpPr>
        <p:spPr>
          <a:xfrm>
            <a:off x="905744" y="325755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1885195"/>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dirty="0"/>
              <a:t>4/6/2023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239125882"/>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69214"/>
            <a:ext cx="7543800" cy="2674620"/>
          </a:xfrm>
        </p:spPr>
        <p:txBody>
          <a:bodyPr anchor="b" anchorCtr="0">
            <a:normAutofit/>
          </a:bodyPr>
          <a:lstStyle>
            <a:lvl1pPr>
              <a:lnSpc>
                <a:spcPct val="85000"/>
              </a:lnSpc>
              <a:defRPr sz="6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3339846"/>
            <a:ext cx="7543800" cy="857250"/>
          </a:xfrm>
        </p:spPr>
        <p:txBody>
          <a:bodyPr lIns="91440" rIns="91440" anchor="t" anchorCtr="0">
            <a:normAutofit/>
          </a:bodyPr>
          <a:lstStyle>
            <a:lvl1pPr marL="0" indent="0">
              <a:buNone/>
              <a:defRPr sz="1800" cap="all" spc="150" baseline="0">
                <a:solidFill>
                  <a:schemeClr val="tx2"/>
                </a:solidFill>
                <a:latin typeface="+mj-lt"/>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dirty="0"/>
              <a:t>4/6/2023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cxnSp>
        <p:nvCxnSpPr>
          <p:cNvPr id="9" name="Straight Connector 8"/>
          <p:cNvCxnSpPr/>
          <p:nvPr/>
        </p:nvCxnSpPr>
        <p:spPr>
          <a:xfrm>
            <a:off x="905744" y="325755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44306198"/>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14953"/>
            <a:ext cx="7543800" cy="1088068"/>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59" y="1384301"/>
            <a:ext cx="3703320" cy="30175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384301"/>
            <a:ext cx="3703320" cy="30175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9AB4D41-86C1-4908-B66A-0B50CEB3BF29}" type="datetimeFigureOut">
              <a:rPr lang="en-US" dirty="0"/>
              <a:t>4/6/2023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480596042"/>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14953"/>
            <a:ext cx="7543800" cy="1088068"/>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384539"/>
            <a:ext cx="3703320" cy="55221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822960" y="1936751"/>
            <a:ext cx="3703320" cy="25336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384539"/>
            <a:ext cx="3703320" cy="552212"/>
          </a:xfrm>
        </p:spPr>
        <p:txBody>
          <a:bodyPr lIns="91440" rIns="91440" anchor="ctr">
            <a:normAutofit/>
          </a:bodyPr>
          <a:lstStyle>
            <a:lvl1pPr marL="0" indent="0">
              <a:buNone/>
              <a:defRPr sz="1500" b="0" cap="all" baseline="0">
                <a:solidFill>
                  <a:schemeClr val="tx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63440" y="1936751"/>
            <a:ext cx="3703320" cy="25336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6426E2C-56C1-4E0D-A793-0088A7FDD37E}" type="datetimeFigureOut">
              <a:rPr lang="en-US" dirty="0"/>
              <a:t>4/6/2023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47611729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8C39B41-D8B5-4052-B551-9B5525EAA8B6}" type="datetimeFigureOut">
              <a:rPr lang="en-US" dirty="0"/>
              <a:t>4/6/2023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374635091"/>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D94136C-8742-45B2-AF27-D93DF72833A9}" type="datetimeFigureOut">
              <a:rPr lang="en-US" dirty="0"/>
              <a:t>4/6/2023</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95985511"/>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51435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51435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445769"/>
            <a:ext cx="2400300" cy="1714500"/>
          </a:xfrm>
        </p:spPr>
        <p:txBody>
          <a:bodyPr anchor="b">
            <a:normAutofit/>
          </a:bodyPr>
          <a:lstStyle>
            <a:lvl1pPr>
              <a:defRPr sz="27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600450" y="548640"/>
            <a:ext cx="4869180" cy="394335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194560"/>
            <a:ext cx="2400300" cy="2534343"/>
          </a:xfrm>
        </p:spPr>
        <p:txBody>
          <a:bodyPr lIns="91440" rIns="91440">
            <a:normAutofit/>
          </a:bodyPr>
          <a:lstStyle>
            <a:lvl1pPr marL="0" indent="0">
              <a:buNone/>
              <a:defRPr sz="1125">
                <a:solidFill>
                  <a:srgbClr val="FFFFFF"/>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a:xfrm>
            <a:off x="349134" y="4844839"/>
            <a:ext cx="1963883" cy="273844"/>
          </a:xfrm>
        </p:spPr>
        <p:txBody>
          <a:bodyPr/>
          <a:lstStyle>
            <a:lvl1pPr algn="l">
              <a:defRPr/>
            </a:lvl1pPr>
          </a:lstStyle>
          <a:p>
            <a:fld id="{32ABBEA6-7C60-4B02-AE87-00D78D8422AF}" type="datetimeFigureOut">
              <a:rPr lang="en-US" dirty="0"/>
              <a:t>4/6/2023</a:t>
            </a:fld>
            <a:endParaRPr lang="en-US" dirty="0"/>
          </a:p>
        </p:txBody>
      </p:sp>
      <p:sp>
        <p:nvSpPr>
          <p:cNvPr id="6" name="Footer Placeholder 5"/>
          <p:cNvSpPr>
            <a:spLocks noGrp="1"/>
          </p:cNvSpPr>
          <p:nvPr>
            <p:ph type="ftr" sz="quarter" idx="11"/>
          </p:nvPr>
        </p:nvSpPr>
        <p:spPr>
          <a:xfrm>
            <a:off x="3600450" y="4844839"/>
            <a:ext cx="3486150" cy="273844"/>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1919541139"/>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714750"/>
            <a:ext cx="9141619" cy="142875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368630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3806190"/>
            <a:ext cx="7584948" cy="617220"/>
          </a:xfrm>
        </p:spPr>
        <p:txBody>
          <a:bodyPr lIns="91440" tIns="0" rIns="91440" bIns="0" anchor="b">
            <a:noAutofit/>
          </a:bodyPr>
          <a:lstStyle>
            <a:lvl1pPr>
              <a:defRPr sz="27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3686307"/>
          </a:xfrm>
          <a:blipFill>
            <a:blip r:embed="rId2"/>
            <a:stretch>
              <a:fillRect/>
            </a:stretch>
          </a:blipFill>
        </p:spPr>
        <p:txBody>
          <a:bodyPr lIns="457200" tIns="457200" anchor="t"/>
          <a:lstStyle>
            <a:lvl1pPr marL="0" indent="0">
              <a:buNone/>
              <a:defRPr sz="2400">
                <a:solidFill>
                  <a:schemeClr val="bg1"/>
                </a:solidFill>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smtClean="0"/>
              <a:t>Click icon to add picture</a:t>
            </a:r>
            <a:endParaRPr lang="en-US" dirty="0"/>
          </a:p>
        </p:txBody>
      </p:sp>
      <p:sp>
        <p:nvSpPr>
          <p:cNvPr id="4" name="Text Placeholder 3"/>
          <p:cNvSpPr>
            <a:spLocks noGrp="1"/>
          </p:cNvSpPr>
          <p:nvPr>
            <p:ph type="body" sz="half" idx="2"/>
          </p:nvPr>
        </p:nvSpPr>
        <p:spPr>
          <a:xfrm>
            <a:off x="822960" y="4430267"/>
            <a:ext cx="7584948" cy="445770"/>
          </a:xfrm>
        </p:spPr>
        <p:txBody>
          <a:bodyPr lIns="91440" tIns="0" rIns="91440" bIns="0">
            <a:normAutofit/>
          </a:bodyPr>
          <a:lstStyle>
            <a:lvl1pPr marL="0" indent="0">
              <a:spcBef>
                <a:spcPts val="0"/>
              </a:spcBef>
              <a:spcAft>
                <a:spcPts val="450"/>
              </a:spcAft>
              <a:buNone/>
              <a:defRPr sz="1125">
                <a:solidFill>
                  <a:srgbClr val="FFFFFF"/>
                </a:solidFill>
              </a:defRPr>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dirty="0"/>
              <a:t>4/6/2023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027791223"/>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E2D6473-DF6D-4702-B328-E0DD40540A4E}" type="datetimeFigureOut">
              <a:rPr lang="en-US" dirty="0"/>
              <a:t>4/6/2023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487024717"/>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4800600"/>
            <a:ext cx="9141619"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4750737"/>
            <a:ext cx="9141619" cy="4800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311084"/>
            <a:ext cx="1971675" cy="4318066"/>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11083"/>
            <a:ext cx="5800725" cy="4318067"/>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6F7E3A-B166-407D-9866-32884E7D5B37}" type="datetimeFigureOut">
              <a:rPr lang="en-US" dirty="0"/>
              <a:t>4/6/2023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a:t>
            </a:fld>
            <a:endParaRPr lang="en"/>
          </a:p>
        </p:txBody>
      </p:sp>
    </p:spTree>
    <p:extLst>
      <p:ext uri="{BB962C8B-B14F-4D97-AF65-F5344CB8AC3E}">
        <p14:creationId xmlns:p14="http://schemas.microsoft.com/office/powerpoint/2010/main" val="3286916821"/>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31" name="Google Shape;31;p2"/>
          <p:cNvSpPr txBox="1">
            <a:spLocks noGrp="1"/>
          </p:cNvSpPr>
          <p:nvPr>
            <p:ph type="ctrTitle"/>
          </p:nvPr>
        </p:nvSpPr>
        <p:spPr>
          <a:xfrm>
            <a:off x="2027622" y="1953315"/>
            <a:ext cx="5073300" cy="1159800"/>
          </a:xfrm>
          <a:prstGeom prst="rect">
            <a:avLst/>
          </a:prstGeom>
        </p:spPr>
        <p:txBody>
          <a:bodyPr spcFirstLastPara="1" wrap="square" lIns="0" tIns="0" rIns="0" bIns="0" anchor="ctr" anchorCtr="0">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Tree>
    <p:extLst>
      <p:ext uri="{BB962C8B-B14F-4D97-AF65-F5344CB8AC3E}">
        <p14:creationId xmlns:p14="http://schemas.microsoft.com/office/powerpoint/2010/main" val="36375194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40"/>
        <p:cNvGrpSpPr/>
        <p:nvPr/>
      </p:nvGrpSpPr>
      <p:grpSpPr>
        <a:xfrm>
          <a:off x="0" y="0"/>
          <a:ext cx="0" cy="0"/>
          <a:chOff x="0" y="0"/>
          <a:chExt cx="0" cy="0"/>
        </a:xfrm>
      </p:grpSpPr>
      <p:sp>
        <p:nvSpPr>
          <p:cNvPr id="70" name="Google Shape;70;p3"/>
          <p:cNvSpPr txBox="1">
            <a:spLocks noGrp="1"/>
          </p:cNvSpPr>
          <p:nvPr>
            <p:ph type="ctrTitle"/>
          </p:nvPr>
        </p:nvSpPr>
        <p:spPr>
          <a:xfrm>
            <a:off x="2027625" y="1629397"/>
            <a:ext cx="5088600" cy="1159800"/>
          </a:xfrm>
          <a:prstGeom prst="rect">
            <a:avLst/>
          </a:prstGeom>
        </p:spPr>
        <p:txBody>
          <a:bodyPr spcFirstLastPara="1" wrap="square" lIns="0" tIns="0" rIns="0" bIns="0" anchor="b" anchorCtr="0">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71" name="Google Shape;71;p3"/>
          <p:cNvSpPr txBox="1">
            <a:spLocks noGrp="1"/>
          </p:cNvSpPr>
          <p:nvPr>
            <p:ph type="subTitle" idx="1"/>
          </p:nvPr>
        </p:nvSpPr>
        <p:spPr>
          <a:xfrm>
            <a:off x="2027625" y="2886101"/>
            <a:ext cx="5088600" cy="784800"/>
          </a:xfrm>
          <a:prstGeom prst="rect">
            <a:avLst/>
          </a:prstGeom>
        </p:spPr>
        <p:txBody>
          <a:bodyPr spcFirstLastPara="1" wrap="square" lIns="0" tIns="0" rIns="0" bIns="0" anchor="t" anchorCtr="0">
            <a:noAutofit/>
          </a:bodyPr>
          <a:lstStyle>
            <a:lvl1pPr lvl="0" rtl="0">
              <a:spcBef>
                <a:spcPts val="0"/>
              </a:spcBef>
              <a:spcAft>
                <a:spcPts val="0"/>
              </a:spcAft>
              <a:buClr>
                <a:schemeClr val="accent2"/>
              </a:buClr>
              <a:buSzPts val="2000"/>
              <a:buNone/>
              <a:defRPr>
                <a:solidFill>
                  <a:schemeClr val="accent2"/>
                </a:solidFill>
              </a:defRPr>
            </a:lvl1pPr>
            <a:lvl2pPr lvl="1" rtl="0">
              <a:spcBef>
                <a:spcPts val="0"/>
              </a:spcBef>
              <a:spcAft>
                <a:spcPts val="0"/>
              </a:spcAft>
              <a:buClr>
                <a:schemeClr val="accent2"/>
              </a:buClr>
              <a:buSzPts val="3000"/>
              <a:buNone/>
              <a:defRPr sz="3000">
                <a:solidFill>
                  <a:schemeClr val="accent2"/>
                </a:solidFill>
              </a:defRPr>
            </a:lvl2pPr>
            <a:lvl3pPr lvl="2" rtl="0">
              <a:spcBef>
                <a:spcPts val="0"/>
              </a:spcBef>
              <a:spcAft>
                <a:spcPts val="0"/>
              </a:spcAft>
              <a:buClr>
                <a:schemeClr val="accent2"/>
              </a:buClr>
              <a:buSzPts val="3000"/>
              <a:buNone/>
              <a:defRPr sz="3000">
                <a:solidFill>
                  <a:schemeClr val="accent2"/>
                </a:solidFill>
              </a:defRPr>
            </a:lvl3pPr>
            <a:lvl4pPr lvl="3" rtl="0">
              <a:spcBef>
                <a:spcPts val="0"/>
              </a:spcBef>
              <a:spcAft>
                <a:spcPts val="0"/>
              </a:spcAft>
              <a:buClr>
                <a:schemeClr val="accent2"/>
              </a:buClr>
              <a:buSzPts val="3000"/>
              <a:buNone/>
              <a:defRPr sz="3000">
                <a:solidFill>
                  <a:schemeClr val="accent2"/>
                </a:solidFill>
              </a:defRPr>
            </a:lvl4pPr>
            <a:lvl5pPr lvl="4" rtl="0">
              <a:spcBef>
                <a:spcPts val="0"/>
              </a:spcBef>
              <a:spcAft>
                <a:spcPts val="0"/>
              </a:spcAft>
              <a:buClr>
                <a:schemeClr val="accent2"/>
              </a:buClr>
              <a:buSzPts val="3000"/>
              <a:buNone/>
              <a:defRPr sz="3000">
                <a:solidFill>
                  <a:schemeClr val="accent2"/>
                </a:solidFill>
              </a:defRPr>
            </a:lvl5pPr>
            <a:lvl6pPr lvl="5" rtl="0">
              <a:spcBef>
                <a:spcPts val="0"/>
              </a:spcBef>
              <a:spcAft>
                <a:spcPts val="0"/>
              </a:spcAft>
              <a:buClr>
                <a:schemeClr val="accent2"/>
              </a:buClr>
              <a:buSzPts val="3000"/>
              <a:buNone/>
              <a:defRPr sz="3000">
                <a:solidFill>
                  <a:schemeClr val="accent2"/>
                </a:solidFill>
              </a:defRPr>
            </a:lvl6pPr>
            <a:lvl7pPr lvl="6" rtl="0">
              <a:spcBef>
                <a:spcPts val="0"/>
              </a:spcBef>
              <a:spcAft>
                <a:spcPts val="0"/>
              </a:spcAft>
              <a:buClr>
                <a:schemeClr val="accent2"/>
              </a:buClr>
              <a:buSzPts val="3000"/>
              <a:buNone/>
              <a:defRPr sz="3000">
                <a:solidFill>
                  <a:schemeClr val="accent2"/>
                </a:solidFill>
              </a:defRPr>
            </a:lvl7pPr>
            <a:lvl8pPr lvl="7" rtl="0">
              <a:spcBef>
                <a:spcPts val="0"/>
              </a:spcBef>
              <a:spcAft>
                <a:spcPts val="0"/>
              </a:spcAft>
              <a:buClr>
                <a:schemeClr val="accent2"/>
              </a:buClr>
              <a:buSzPts val="3000"/>
              <a:buNone/>
              <a:defRPr sz="3000">
                <a:solidFill>
                  <a:schemeClr val="accent2"/>
                </a:solidFill>
              </a:defRPr>
            </a:lvl8pPr>
            <a:lvl9pPr lvl="8" rtl="0">
              <a:spcBef>
                <a:spcPts val="0"/>
              </a:spcBef>
              <a:spcAft>
                <a:spcPts val="0"/>
              </a:spcAft>
              <a:buClr>
                <a:schemeClr val="accent2"/>
              </a:buClr>
              <a:buSzPts val="3000"/>
              <a:buNone/>
              <a:defRPr sz="3000">
                <a:solidFill>
                  <a:schemeClr val="accent2"/>
                </a:solidFill>
              </a:defRPr>
            </a:lvl9pPr>
          </a:lstStyle>
          <a:p>
            <a:endParaRPr/>
          </a:p>
        </p:txBody>
      </p:sp>
    </p:spTree>
    <p:extLst>
      <p:ext uri="{BB962C8B-B14F-4D97-AF65-F5344CB8AC3E}">
        <p14:creationId xmlns:p14="http://schemas.microsoft.com/office/powerpoint/2010/main" val="1739193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 1 column" type="tx">
  <p:cSld name="Title + 1 column">
    <p:spTree>
      <p:nvGrpSpPr>
        <p:cNvPr id="1" name="Shape 114"/>
        <p:cNvGrpSpPr/>
        <p:nvPr/>
      </p:nvGrpSpPr>
      <p:grpSpPr>
        <a:xfrm>
          <a:off x="0" y="0"/>
          <a:ext cx="0" cy="0"/>
          <a:chOff x="0" y="0"/>
          <a:chExt cx="0" cy="0"/>
        </a:xfrm>
      </p:grpSpPr>
      <p:sp>
        <p:nvSpPr>
          <p:cNvPr id="140" name="Google Shape;140;p5"/>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41" name="Google Shape;141;p5"/>
          <p:cNvSpPr txBox="1">
            <a:spLocks noGrp="1"/>
          </p:cNvSpPr>
          <p:nvPr>
            <p:ph type="body" idx="1"/>
          </p:nvPr>
        </p:nvSpPr>
        <p:spPr>
          <a:xfrm>
            <a:off x="776450" y="1524375"/>
            <a:ext cx="7591200" cy="29325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42" name="Google Shape;142;p5"/>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24810537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spTree>
      <p:nvGrpSpPr>
        <p:cNvPr id="1" name="Shape 143"/>
        <p:cNvGrpSpPr/>
        <p:nvPr/>
      </p:nvGrpSpPr>
      <p:grpSpPr>
        <a:xfrm>
          <a:off x="0" y="0"/>
          <a:ext cx="0" cy="0"/>
          <a:chOff x="0" y="0"/>
          <a:chExt cx="0" cy="0"/>
        </a:xfrm>
      </p:grpSpPr>
      <p:sp>
        <p:nvSpPr>
          <p:cNvPr id="169" name="Google Shape;169;p6"/>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170" name="Google Shape;170;p6"/>
          <p:cNvSpPr txBox="1">
            <a:spLocks noGrp="1"/>
          </p:cNvSpPr>
          <p:nvPr>
            <p:ph type="body" idx="1"/>
          </p:nvPr>
        </p:nvSpPr>
        <p:spPr>
          <a:xfrm>
            <a:off x="776450" y="1524375"/>
            <a:ext cx="3587400" cy="30771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71" name="Google Shape;171;p6"/>
          <p:cNvSpPr txBox="1">
            <a:spLocks noGrp="1"/>
          </p:cNvSpPr>
          <p:nvPr>
            <p:ph type="body" idx="2"/>
          </p:nvPr>
        </p:nvSpPr>
        <p:spPr>
          <a:xfrm>
            <a:off x="4780150" y="1524375"/>
            <a:ext cx="3587400" cy="3077100"/>
          </a:xfrm>
          <a:prstGeom prst="rect">
            <a:avLst/>
          </a:prstGeom>
        </p:spPr>
        <p:txBody>
          <a:bodyPr spcFirstLastPara="1" wrap="square" lIns="0" tIns="0" rIns="0" bIns="0" anchor="t" anchorCtr="0">
            <a:noAutofit/>
          </a:bodyPr>
          <a:lstStyle>
            <a:lvl1pPr marL="457200" lvl="0" indent="-355600">
              <a:spcBef>
                <a:spcPts val="600"/>
              </a:spcBef>
              <a:spcAft>
                <a:spcPts val="0"/>
              </a:spcAft>
              <a:buSzPts val="2000"/>
              <a:buChar char="❑"/>
              <a:defRPr/>
            </a:lvl1pPr>
            <a:lvl2pPr marL="914400" lvl="1" indent="-355600">
              <a:spcBef>
                <a:spcPts val="600"/>
              </a:spcBef>
              <a:spcAft>
                <a:spcPts val="0"/>
              </a:spcAft>
              <a:buSzPts val="2000"/>
              <a:buChar char="❏"/>
              <a:defRPr/>
            </a:lvl2pPr>
            <a:lvl3pPr marL="1371600" lvl="2" indent="-355600">
              <a:spcBef>
                <a:spcPts val="600"/>
              </a:spcBef>
              <a:spcAft>
                <a:spcPts val="0"/>
              </a:spcAft>
              <a:buSzPts val="2000"/>
              <a:buChar char="❏"/>
              <a:defRPr/>
            </a:lvl3pPr>
            <a:lvl4pPr marL="1828800" lvl="3" indent="-355600">
              <a:spcBef>
                <a:spcPts val="600"/>
              </a:spcBef>
              <a:spcAft>
                <a:spcPts val="0"/>
              </a:spcAft>
              <a:buSzPts val="2000"/>
              <a:buChar char="❏"/>
              <a:defRPr/>
            </a:lvl4pPr>
            <a:lvl5pPr marL="2286000" lvl="4" indent="-355600">
              <a:spcBef>
                <a:spcPts val="600"/>
              </a:spcBef>
              <a:spcAft>
                <a:spcPts val="0"/>
              </a:spcAft>
              <a:buSzPts val="2000"/>
              <a:buChar char="❏"/>
              <a:defRPr/>
            </a:lvl5pPr>
            <a:lvl6pPr marL="2743200" lvl="5" indent="-355600">
              <a:spcBef>
                <a:spcPts val="600"/>
              </a:spcBef>
              <a:spcAft>
                <a:spcPts val="0"/>
              </a:spcAft>
              <a:buSzPts val="2000"/>
              <a:buChar char="❏"/>
              <a:defRPr/>
            </a:lvl6pPr>
            <a:lvl7pPr marL="3200400" lvl="6" indent="-355600">
              <a:spcBef>
                <a:spcPts val="600"/>
              </a:spcBef>
              <a:spcAft>
                <a:spcPts val="0"/>
              </a:spcAft>
              <a:buSzPts val="2000"/>
              <a:buChar char="❏"/>
              <a:defRPr/>
            </a:lvl7pPr>
            <a:lvl8pPr marL="3657600" lvl="7" indent="-355600">
              <a:spcBef>
                <a:spcPts val="600"/>
              </a:spcBef>
              <a:spcAft>
                <a:spcPts val="0"/>
              </a:spcAft>
              <a:buSzPts val="2000"/>
              <a:buChar char="❏"/>
              <a:defRPr/>
            </a:lvl8pPr>
            <a:lvl9pPr marL="4114800" lvl="8" indent="-355600">
              <a:spcBef>
                <a:spcPts val="600"/>
              </a:spcBef>
              <a:spcAft>
                <a:spcPts val="0"/>
              </a:spcAft>
              <a:buSzPts val="2000"/>
              <a:buChar char="❏"/>
              <a:defRPr/>
            </a:lvl9pPr>
          </a:lstStyle>
          <a:p>
            <a:endParaRPr/>
          </a:p>
        </p:txBody>
      </p:sp>
      <p:sp>
        <p:nvSpPr>
          <p:cNvPr id="172" name="Google Shape;172;p6"/>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6968592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3 columns">
  <p:cSld name="Title + 3 columns">
    <p:spTree>
      <p:nvGrpSpPr>
        <p:cNvPr id="1" name="Shape 173"/>
        <p:cNvGrpSpPr/>
        <p:nvPr/>
      </p:nvGrpSpPr>
      <p:grpSpPr>
        <a:xfrm>
          <a:off x="0" y="0"/>
          <a:ext cx="0" cy="0"/>
          <a:chOff x="0" y="0"/>
          <a:chExt cx="0" cy="0"/>
        </a:xfrm>
      </p:grpSpPr>
      <p:sp>
        <p:nvSpPr>
          <p:cNvPr id="199" name="Google Shape;199;p7"/>
          <p:cNvSpPr txBox="1">
            <a:spLocks noGrp="1"/>
          </p:cNvSpPr>
          <p:nvPr>
            <p:ph type="title"/>
          </p:nvPr>
        </p:nvSpPr>
        <p:spPr>
          <a:xfrm>
            <a:off x="776450" y="402700"/>
            <a:ext cx="3587400" cy="856800"/>
          </a:xfrm>
          <a:prstGeom prst="rect">
            <a:avLst/>
          </a:prstGeom>
        </p:spPr>
        <p:txBody>
          <a:bodyPr spcFirstLastPara="1" wrap="square" lIns="0" tIns="0" rIns="0" bIns="0" anchor="b" anchorCtr="0">
            <a:noAutofit/>
          </a:bodyPr>
          <a:lstStyle>
            <a:lvl1pPr lvl="0" rtl="0">
              <a:spcBef>
                <a:spcPts val="0"/>
              </a:spcBef>
              <a:spcAft>
                <a:spcPts val="0"/>
              </a:spcAft>
              <a:buSzPts val="1800"/>
              <a:buNone/>
              <a:defRPr/>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a:endParaRPr/>
          </a:p>
        </p:txBody>
      </p:sp>
      <p:sp>
        <p:nvSpPr>
          <p:cNvPr id="200" name="Google Shape;200;p7"/>
          <p:cNvSpPr txBox="1">
            <a:spLocks noGrp="1"/>
          </p:cNvSpPr>
          <p:nvPr>
            <p:ph type="body" idx="1"/>
          </p:nvPr>
        </p:nvSpPr>
        <p:spPr>
          <a:xfrm>
            <a:off x="776450"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1" name="Google Shape;201;p7"/>
          <p:cNvSpPr txBox="1">
            <a:spLocks noGrp="1"/>
          </p:cNvSpPr>
          <p:nvPr>
            <p:ph type="body" idx="2"/>
          </p:nvPr>
        </p:nvSpPr>
        <p:spPr>
          <a:xfrm>
            <a:off x="3376062"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2" name="Google Shape;202;p7"/>
          <p:cNvSpPr txBox="1">
            <a:spLocks noGrp="1"/>
          </p:cNvSpPr>
          <p:nvPr>
            <p:ph type="body" idx="3"/>
          </p:nvPr>
        </p:nvSpPr>
        <p:spPr>
          <a:xfrm>
            <a:off x="5975674" y="1524375"/>
            <a:ext cx="2327700" cy="3077100"/>
          </a:xfrm>
          <a:prstGeom prst="rect">
            <a:avLst/>
          </a:prstGeom>
        </p:spPr>
        <p:txBody>
          <a:bodyPr spcFirstLastPara="1" wrap="square" lIns="0" tIns="0" rIns="0" bIns="0" anchor="t" anchorCtr="0">
            <a:noAutofit/>
          </a:bodyPr>
          <a:lstStyle>
            <a:lvl1pPr marL="457200" lvl="0" indent="-330200" rtl="0">
              <a:spcBef>
                <a:spcPts val="600"/>
              </a:spcBef>
              <a:spcAft>
                <a:spcPts val="0"/>
              </a:spcAft>
              <a:buSzPts val="1600"/>
              <a:buChar char="❑"/>
              <a:defRPr sz="1600"/>
            </a:lvl1pPr>
            <a:lvl2pPr marL="914400" lvl="1" indent="-330200" rtl="0">
              <a:spcBef>
                <a:spcPts val="600"/>
              </a:spcBef>
              <a:spcAft>
                <a:spcPts val="0"/>
              </a:spcAft>
              <a:buSzPts val="1600"/>
              <a:buChar char="❏"/>
              <a:defRPr sz="1600"/>
            </a:lvl2pPr>
            <a:lvl3pPr marL="1371600" lvl="2" indent="-330200" rtl="0">
              <a:spcBef>
                <a:spcPts val="600"/>
              </a:spcBef>
              <a:spcAft>
                <a:spcPts val="0"/>
              </a:spcAft>
              <a:buSzPts val="1600"/>
              <a:buChar char="❏"/>
              <a:defRPr sz="1600"/>
            </a:lvl3pPr>
            <a:lvl4pPr marL="1828800" lvl="3" indent="-330200" rtl="0">
              <a:spcBef>
                <a:spcPts val="600"/>
              </a:spcBef>
              <a:spcAft>
                <a:spcPts val="0"/>
              </a:spcAft>
              <a:buSzPts val="1600"/>
              <a:buChar char="❏"/>
              <a:defRPr sz="1600"/>
            </a:lvl4pPr>
            <a:lvl5pPr marL="2286000" lvl="4" indent="-330200" rtl="0">
              <a:spcBef>
                <a:spcPts val="600"/>
              </a:spcBef>
              <a:spcAft>
                <a:spcPts val="0"/>
              </a:spcAft>
              <a:buSzPts val="1600"/>
              <a:buChar char="❏"/>
              <a:defRPr sz="1600"/>
            </a:lvl5pPr>
            <a:lvl6pPr marL="2743200" lvl="5" indent="-330200" rtl="0">
              <a:spcBef>
                <a:spcPts val="600"/>
              </a:spcBef>
              <a:spcAft>
                <a:spcPts val="0"/>
              </a:spcAft>
              <a:buSzPts val="1600"/>
              <a:buChar char="❏"/>
              <a:defRPr sz="1600"/>
            </a:lvl6pPr>
            <a:lvl7pPr marL="3200400" lvl="6" indent="-330200" rtl="0">
              <a:spcBef>
                <a:spcPts val="600"/>
              </a:spcBef>
              <a:spcAft>
                <a:spcPts val="0"/>
              </a:spcAft>
              <a:buSzPts val="1600"/>
              <a:buChar char="❏"/>
              <a:defRPr sz="1600"/>
            </a:lvl7pPr>
            <a:lvl8pPr marL="3657600" lvl="7" indent="-330200" rtl="0">
              <a:spcBef>
                <a:spcPts val="600"/>
              </a:spcBef>
              <a:spcAft>
                <a:spcPts val="0"/>
              </a:spcAft>
              <a:buSzPts val="1600"/>
              <a:buChar char="❏"/>
              <a:defRPr sz="1600"/>
            </a:lvl8pPr>
            <a:lvl9pPr marL="4114800" lvl="8" indent="-330200" rtl="0">
              <a:spcBef>
                <a:spcPts val="600"/>
              </a:spcBef>
              <a:spcAft>
                <a:spcPts val="0"/>
              </a:spcAft>
              <a:buSzPts val="1600"/>
              <a:buChar char="❏"/>
              <a:defRPr sz="1600"/>
            </a:lvl9pPr>
          </a:lstStyle>
          <a:p>
            <a:endParaRPr/>
          </a:p>
        </p:txBody>
      </p:sp>
      <p:sp>
        <p:nvSpPr>
          <p:cNvPr id="203" name="Google Shape;203;p7"/>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40388795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Blank">
  <p:cSld name="1_Blank">
    <p:spTree>
      <p:nvGrpSpPr>
        <p:cNvPr id="1" name="Shape 279"/>
        <p:cNvGrpSpPr/>
        <p:nvPr/>
      </p:nvGrpSpPr>
      <p:grpSpPr>
        <a:xfrm>
          <a:off x="0" y="0"/>
          <a:ext cx="0" cy="0"/>
          <a:chOff x="0" y="0"/>
          <a:chExt cx="0" cy="0"/>
        </a:xfrm>
      </p:grpSpPr>
      <p:sp>
        <p:nvSpPr>
          <p:cNvPr id="280" name="Google Shape;280;p11"/>
          <p:cNvSpPr txBox="1">
            <a:spLocks noGrp="1"/>
          </p:cNvSpPr>
          <p:nvPr>
            <p:ph type="sldNum" idx="12"/>
          </p:nvPr>
        </p:nvSpPr>
        <p:spPr>
          <a:xfrm>
            <a:off x="8729400" y="4734075"/>
            <a:ext cx="414600" cy="409500"/>
          </a:xfrm>
          <a:prstGeom prst="rect">
            <a:avLst/>
          </a:prstGeom>
        </p:spPr>
        <p:txBody>
          <a:bodyPr spcFirstLastPara="1" wrap="square" lIns="0" tIns="0" rIns="0" bIns="0"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ctr" rtl="0">
              <a:spcBef>
                <a:spcPts val="0"/>
              </a:spcBef>
              <a:spcAft>
                <a:spcPts val="0"/>
              </a:spcAft>
              <a:buNone/>
            </a:pPr>
            <a:fld id="{00000000-1234-1234-1234-123412341234}" type="slidenum">
              <a:rPr lang="en"/>
              <a:t>‹#›</a:t>
            </a:fld>
            <a:endParaRPr/>
          </a:p>
        </p:txBody>
      </p:sp>
    </p:spTree>
    <p:extLst>
      <p:ext uri="{BB962C8B-B14F-4D97-AF65-F5344CB8AC3E}">
        <p14:creationId xmlns:p14="http://schemas.microsoft.com/office/powerpoint/2010/main" val="42479399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4800600"/>
            <a:ext cx="9144000" cy="3429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4750737"/>
            <a:ext cx="9144001" cy="494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14953"/>
            <a:ext cx="7543800" cy="1088068"/>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60" y="1384301"/>
            <a:ext cx="7543800" cy="301752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4844839"/>
            <a:ext cx="1854203" cy="273844"/>
          </a:xfrm>
          <a:prstGeom prst="rect">
            <a:avLst/>
          </a:prstGeom>
        </p:spPr>
        <p:txBody>
          <a:bodyPr vert="horz" lIns="91440" tIns="45720" rIns="91440" bIns="45720" rtlCol="0" anchor="ctr"/>
          <a:lstStyle>
            <a:lvl1pPr algn="l">
              <a:defRPr sz="675">
                <a:solidFill>
                  <a:srgbClr val="FFFFFF"/>
                </a:solidFill>
              </a:defRPr>
            </a:lvl1pPr>
          </a:lstStyle>
          <a:p>
            <a:fld id="{98624D31-43A5-475A-80CF-332C9F6DCF35}" type="datetimeFigureOut">
              <a:rPr lang="en-US" dirty="0"/>
              <a:t>4/6/2023</a:t>
            </a:fld>
            <a:endParaRPr lang="en-US" dirty="0"/>
          </a:p>
        </p:txBody>
      </p:sp>
      <p:sp>
        <p:nvSpPr>
          <p:cNvPr id="5" name="Footer Placeholder 4"/>
          <p:cNvSpPr>
            <a:spLocks noGrp="1"/>
          </p:cNvSpPr>
          <p:nvPr>
            <p:ph type="ftr" sz="quarter" idx="3"/>
          </p:nvPr>
        </p:nvSpPr>
        <p:spPr>
          <a:xfrm>
            <a:off x="2764639" y="4844839"/>
            <a:ext cx="3617103" cy="273844"/>
          </a:xfrm>
          <a:prstGeom prst="rect">
            <a:avLst/>
          </a:prstGeom>
        </p:spPr>
        <p:txBody>
          <a:bodyPr vert="horz" lIns="91440" tIns="45720" rIns="91440" bIns="45720" rtlCol="0" anchor="ctr"/>
          <a:lstStyle>
            <a:lvl1pPr algn="ctr">
              <a:defRPr sz="675"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7425344" y="4844839"/>
            <a:ext cx="984019" cy="273844"/>
          </a:xfrm>
          <a:prstGeom prst="rect">
            <a:avLst/>
          </a:prstGeom>
        </p:spPr>
        <p:txBody>
          <a:bodyPr vert="horz" lIns="91440" tIns="45720" rIns="91440" bIns="45720" rtlCol="0" anchor="ctr"/>
          <a:lstStyle>
            <a:lvl1pPr algn="r">
              <a:defRPr sz="788">
                <a:solidFill>
                  <a:srgbClr val="FFFFFF"/>
                </a:solidFill>
              </a:defRPr>
            </a:lvl1pPr>
          </a:lstStyle>
          <a:p>
            <a:pPr marL="0" lvl="0" indent="0" algn="ctr" rtl="0">
              <a:spcBef>
                <a:spcPts val="0"/>
              </a:spcBef>
              <a:spcAft>
                <a:spcPts val="0"/>
              </a:spcAft>
              <a:buNone/>
            </a:pPr>
            <a:fld id="{00000000-1234-1234-1234-123412341234}" type="slidenum">
              <a:rPr lang="en" smtClean="0"/>
              <a:t>‹#›</a:t>
            </a:fld>
            <a:endParaRPr lang="en"/>
          </a:p>
        </p:txBody>
      </p:sp>
      <p:cxnSp>
        <p:nvCxnSpPr>
          <p:cNvPr id="10" name="Straight Connector 9"/>
          <p:cNvCxnSpPr/>
          <p:nvPr/>
        </p:nvCxnSpPr>
        <p:spPr>
          <a:xfrm>
            <a:off x="895149" y="1303384"/>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99804938"/>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 id="2147483672" r:id="rId13"/>
    <p:sldLayoutId id="2147483674" r:id="rId14"/>
    <p:sldLayoutId id="2147483675" r:id="rId15"/>
    <p:sldLayoutId id="2147483676" r:id="rId16"/>
    <p:sldLayoutId id="2147483677" r:id="rId17"/>
  </p:sldLayoutIdLst>
  <p:transition>
    <p:fade thruBlk="1"/>
  </p:transition>
  <p:timing>
    <p:tnLst>
      <p:par>
        <p:cTn id="1" dur="indefinite" restart="never" nodeType="tmRoot"/>
      </p:par>
    </p:tnLst>
  </p:timing>
  <p:hf hdr="0" ftr="0" dt="0"/>
  <p:txStyles>
    <p:titleStyle>
      <a:lvl1pPr algn="l" defTabSz="685800" rtl="0" eaLnBrk="1" latinLnBrk="0" hangingPunct="1">
        <a:lnSpc>
          <a:spcPct val="85000"/>
        </a:lnSpc>
        <a:spcBef>
          <a:spcPct val="0"/>
        </a:spcBef>
        <a:buNone/>
        <a:defRPr sz="3600" kern="1200" spc="-38" baseline="0">
          <a:solidFill>
            <a:schemeClr val="tx1">
              <a:lumMod val="75000"/>
              <a:lumOff val="25000"/>
            </a:schemeClr>
          </a:solidFill>
          <a:latin typeface="+mj-lt"/>
          <a:ea typeface="+mj-ea"/>
          <a:cs typeface="+mj-cs"/>
        </a:defRPr>
      </a:lvl1pPr>
    </p:titleStyle>
    <p:bodyStyle>
      <a:lvl1pPr marL="68580" indent="-68580" algn="l" defTabSz="685800" rtl="0" eaLnBrk="1" latinLnBrk="0" hangingPunct="1">
        <a:lnSpc>
          <a:spcPct val="90000"/>
        </a:lnSpc>
        <a:spcBef>
          <a:spcPts val="900"/>
        </a:spcBef>
        <a:spcAft>
          <a:spcPts val="150"/>
        </a:spcAft>
        <a:buClr>
          <a:schemeClr val="accent1"/>
        </a:buClr>
        <a:buSzPct val="100000"/>
        <a:buFont typeface="Calibri" panose="020F0502020204030204" pitchFamily="34" charset="0"/>
        <a:buChar char=" "/>
        <a:defRPr sz="1500" kern="1200">
          <a:solidFill>
            <a:schemeClr val="tx1">
              <a:lumMod val="75000"/>
              <a:lumOff val="25000"/>
            </a:schemeClr>
          </a:solidFill>
          <a:latin typeface="+mn-lt"/>
          <a:ea typeface="+mn-ea"/>
          <a:cs typeface="+mn-cs"/>
        </a:defRPr>
      </a:lvl1pPr>
      <a:lvl2pPr marL="288036" indent="-137160" algn="l" defTabSz="685800" rtl="0" eaLnBrk="1" latinLnBrk="0" hangingPunct="1">
        <a:lnSpc>
          <a:spcPct val="90000"/>
        </a:lnSpc>
        <a:spcBef>
          <a:spcPts val="150"/>
        </a:spcBef>
        <a:spcAft>
          <a:spcPts val="300"/>
        </a:spcAft>
        <a:buClr>
          <a:schemeClr val="accent1"/>
        </a:buClr>
        <a:buFont typeface="Calibri" pitchFamily="34" charset="0"/>
        <a:buChar char="◦"/>
        <a:defRPr sz="1350" kern="1200">
          <a:solidFill>
            <a:schemeClr val="tx1">
              <a:lumMod val="75000"/>
              <a:lumOff val="25000"/>
            </a:schemeClr>
          </a:solidFill>
          <a:latin typeface="+mn-lt"/>
          <a:ea typeface="+mn-ea"/>
          <a:cs typeface="+mn-cs"/>
        </a:defRPr>
      </a:lvl2pPr>
      <a:lvl3pPr marL="42519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3pPr>
      <a:lvl4pPr marL="56235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4pPr>
      <a:lvl5pPr marL="699516" indent="-13716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5pPr>
      <a:lvl6pPr marL="8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6pPr>
      <a:lvl7pPr marL="9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7pPr>
      <a:lvl8pPr marL="112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8pPr>
      <a:lvl9pPr marL="1275000" indent="-171450" algn="l" defTabSz="685800" rtl="0" eaLnBrk="1" latinLnBrk="0" hangingPunct="1">
        <a:lnSpc>
          <a:spcPct val="90000"/>
        </a:lnSpc>
        <a:spcBef>
          <a:spcPts val="150"/>
        </a:spcBef>
        <a:spcAft>
          <a:spcPts val="300"/>
        </a:spcAft>
        <a:buClr>
          <a:schemeClr val="accent1"/>
        </a:buClr>
        <a:buFont typeface="Calibri" pitchFamily="34" charset="0"/>
        <a:buChar char="◦"/>
        <a:defRPr sz="1050" kern="1200">
          <a:solidFill>
            <a:schemeClr val="tx1">
              <a:lumMod val="75000"/>
              <a:lumOff val="25000"/>
            </a:schemeClr>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10"/>
        <p:cNvGrpSpPr/>
        <p:nvPr/>
      </p:nvGrpSpPr>
      <p:grpSpPr>
        <a:xfrm>
          <a:off x="0" y="0"/>
          <a:ext cx="0" cy="0"/>
          <a:chOff x="0" y="0"/>
          <a:chExt cx="0" cy="0"/>
        </a:xfrm>
      </p:grpSpPr>
      <p:sp>
        <p:nvSpPr>
          <p:cNvPr id="311" name="Google Shape;311;p12"/>
          <p:cNvSpPr txBox="1">
            <a:spLocks noGrp="1"/>
          </p:cNvSpPr>
          <p:nvPr>
            <p:ph type="ctrTitle"/>
          </p:nvPr>
        </p:nvSpPr>
        <p:spPr>
          <a:xfrm>
            <a:off x="0" y="137592"/>
            <a:ext cx="9144000" cy="1159800"/>
          </a:xfrm>
          <a:prstGeom prst="rect">
            <a:avLst/>
          </a:prstGeom>
          <a:solidFill>
            <a:schemeClr val="accent5">
              <a:lumMod val="50000"/>
            </a:schemeClr>
          </a:solidFill>
        </p:spPr>
        <p:txBody>
          <a:bodyPr spcFirstLastPara="1" wrap="square" lIns="0" tIns="0" rIns="0" bIns="0" anchor="ctr" anchorCtr="0">
            <a:noAutofit/>
          </a:bodyPr>
          <a:lstStyle/>
          <a:p>
            <a:pPr marL="0" lvl="0" indent="0" algn="ctr" rtl="0">
              <a:spcBef>
                <a:spcPts val="0"/>
              </a:spcBef>
              <a:spcAft>
                <a:spcPts val="0"/>
              </a:spcAft>
              <a:buNone/>
            </a:pPr>
            <a:r>
              <a:rPr lang="en" sz="3200" dirty="0" smtClean="0">
                <a:solidFill>
                  <a:schemeClr val="bg1"/>
                </a:solidFill>
                <a:effectLst>
                  <a:glow rad="101600">
                    <a:schemeClr val="accent5">
                      <a:lumMod val="75000"/>
                      <a:alpha val="60000"/>
                    </a:schemeClr>
                  </a:glow>
                </a:effectLst>
              </a:rPr>
              <a:t>Communication Systems in Africa</a:t>
            </a:r>
            <a:endParaRPr sz="3200" dirty="0">
              <a:solidFill>
                <a:schemeClr val="bg1"/>
              </a:solidFill>
              <a:effectLst>
                <a:glow rad="101600">
                  <a:schemeClr val="accent5">
                    <a:lumMod val="75000"/>
                    <a:alpha val="60000"/>
                  </a:schemeClr>
                </a:glow>
              </a:effectLst>
            </a:endParaRPr>
          </a:p>
        </p:txBody>
      </p:sp>
      <p:sp>
        <p:nvSpPr>
          <p:cNvPr id="2" name="Rectangle 1"/>
          <p:cNvSpPr/>
          <p:nvPr/>
        </p:nvSpPr>
        <p:spPr>
          <a:xfrm>
            <a:off x="123985" y="1462378"/>
            <a:ext cx="8849533" cy="3108543"/>
          </a:xfrm>
          <a:prstGeom prst="rect">
            <a:avLst/>
          </a:prstGeom>
        </p:spPr>
        <p:txBody>
          <a:bodyPr wrap="square">
            <a:spAutoFit/>
          </a:bodyPr>
          <a:lstStyle/>
          <a:p>
            <a:pPr algn="ctr"/>
            <a:r>
              <a:rPr lang="en-US" sz="2800" b="1" dirty="0">
                <a:effectLst>
                  <a:glow rad="101600">
                    <a:schemeClr val="accent5">
                      <a:lumMod val="75000"/>
                      <a:alpha val="60000"/>
                    </a:schemeClr>
                  </a:glow>
                </a:effectLst>
              </a:rPr>
              <a:t>LECTURE </a:t>
            </a:r>
            <a:r>
              <a:rPr lang="en-US" sz="2800" b="1" dirty="0" smtClean="0">
                <a:effectLst>
                  <a:glow rad="101600">
                    <a:schemeClr val="accent5">
                      <a:lumMod val="75000"/>
                      <a:alpha val="60000"/>
                    </a:schemeClr>
                  </a:glow>
                </a:effectLst>
              </a:rPr>
              <a:t>4</a:t>
            </a:r>
          </a:p>
          <a:p>
            <a:pPr algn="ctr"/>
            <a:r>
              <a:rPr lang="en-US" sz="2800" b="1" dirty="0">
                <a:effectLst>
                  <a:glow rad="101600">
                    <a:schemeClr val="accent5">
                      <a:lumMod val="75000"/>
                      <a:alpha val="60000"/>
                    </a:schemeClr>
                  </a:glow>
                </a:effectLst>
              </a:rPr>
              <a:t>WEEK </a:t>
            </a:r>
            <a:r>
              <a:rPr lang="en-US" sz="2800" b="1" dirty="0" smtClean="0">
                <a:effectLst>
                  <a:glow rad="101600">
                    <a:schemeClr val="accent5">
                      <a:lumMod val="75000"/>
                      <a:alpha val="60000"/>
                    </a:schemeClr>
                  </a:glow>
                </a:effectLst>
              </a:rPr>
              <a:t>FOUR</a:t>
            </a:r>
            <a:r>
              <a:rPr lang="en-US" sz="2800" b="1" dirty="0">
                <a:effectLst>
                  <a:glow rad="101600">
                    <a:schemeClr val="accent5">
                      <a:lumMod val="75000"/>
                      <a:alpha val="60000"/>
                    </a:schemeClr>
                  </a:glow>
                </a:effectLst>
              </a:rPr>
              <a:t>: Colonialism and indigenous communication systems in </a:t>
            </a:r>
            <a:r>
              <a:rPr lang="en-US" sz="2800" b="1" dirty="0" smtClean="0">
                <a:effectLst>
                  <a:glow rad="101600">
                    <a:schemeClr val="accent5">
                      <a:lumMod val="75000"/>
                      <a:alpha val="60000"/>
                    </a:schemeClr>
                  </a:glow>
                </a:effectLst>
              </a:rPr>
              <a:t>Africa</a:t>
            </a:r>
          </a:p>
          <a:p>
            <a:pPr algn="ctr"/>
            <a:endParaRPr lang="en-US" sz="2800" b="1" dirty="0" smtClean="0">
              <a:effectLst>
                <a:glow rad="101600">
                  <a:schemeClr val="accent5">
                    <a:lumMod val="75000"/>
                    <a:alpha val="60000"/>
                  </a:schemeClr>
                </a:glow>
              </a:effectLst>
            </a:endParaRPr>
          </a:p>
          <a:p>
            <a:pPr algn="ctr"/>
            <a:r>
              <a:rPr lang="en-US" sz="2800" b="1" dirty="0" smtClean="0">
                <a:effectLst>
                  <a:glow rad="101600">
                    <a:schemeClr val="accent5">
                      <a:lumMod val="75000"/>
                      <a:alpha val="60000"/>
                    </a:schemeClr>
                  </a:glow>
                </a:effectLst>
              </a:rPr>
              <a:t>BY </a:t>
            </a:r>
            <a:r>
              <a:rPr lang="en-US" sz="2800" b="1" dirty="0">
                <a:effectLst>
                  <a:glow rad="101600">
                    <a:schemeClr val="accent5">
                      <a:lumMod val="75000"/>
                      <a:alpha val="60000"/>
                    </a:schemeClr>
                  </a:glow>
                </a:effectLst>
              </a:rPr>
              <a:t>DR. RAPHAEL OGUTU,</a:t>
            </a:r>
          </a:p>
          <a:p>
            <a:pPr algn="ctr"/>
            <a:r>
              <a:rPr lang="en-US" sz="2800" b="1" dirty="0">
                <a:effectLst>
                  <a:glow rad="101600">
                    <a:schemeClr val="accent5">
                      <a:lumMod val="75000"/>
                      <a:alpha val="60000"/>
                    </a:schemeClr>
                  </a:glow>
                </a:effectLst>
              </a:rPr>
              <a:t>Mass Communication Department, </a:t>
            </a:r>
          </a:p>
          <a:p>
            <a:pPr algn="ctr"/>
            <a:r>
              <a:rPr lang="en-US" sz="2800" b="1" dirty="0">
                <a:effectLst>
                  <a:glow rad="101600">
                    <a:schemeClr val="accent5">
                      <a:lumMod val="75000"/>
                      <a:alpha val="60000"/>
                    </a:schemeClr>
                  </a:glow>
                </a:effectLst>
              </a:rPr>
              <a:t>AFRICA NAZARENE </a:t>
            </a:r>
            <a:r>
              <a:rPr lang="en-US" sz="2800" b="1" dirty="0" smtClean="0">
                <a:effectLst>
                  <a:glow rad="101600">
                    <a:schemeClr val="accent5">
                      <a:lumMod val="75000"/>
                      <a:alpha val="60000"/>
                    </a:schemeClr>
                  </a:glow>
                </a:effectLst>
              </a:rPr>
              <a:t>UNIVERSITY</a:t>
            </a:r>
            <a:endParaRPr lang="en-US" sz="2800" b="1" dirty="0">
              <a:effectLst>
                <a:glow rad="101600">
                  <a:schemeClr val="accent5">
                    <a:lumMod val="75000"/>
                    <a:alpha val="60000"/>
                  </a:schemeClr>
                </a:glo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27625" y="238747"/>
            <a:ext cx="5088600" cy="1159800"/>
          </a:xfrm>
        </p:spPr>
        <p:txBody>
          <a:bodyPr/>
          <a:lstStyle/>
          <a:p>
            <a:r>
              <a:rPr lang="en-US" sz="4500" kern="1200" spc="0" dirty="0">
                <a:ln w="0"/>
                <a:solidFill>
                  <a:schemeClr val="accent1"/>
                </a:solidFill>
                <a:effectLst>
                  <a:outerShdw blurRad="38100" dist="25400" dir="5400000" algn="ctr" rotWithShape="0">
                    <a:srgbClr val="6E747A">
                      <a:alpha val="43000"/>
                    </a:srgbClr>
                  </a:outerShdw>
                </a:effectLst>
                <a:latin typeface="Century Gothic" panose="020B0502020202020204"/>
              </a:rPr>
              <a:t>Objectives</a:t>
            </a:r>
            <a:r>
              <a:rPr lang="en-US" sz="4500" kern="1200" dirty="0">
                <a:solidFill>
                  <a:srgbClr val="455F51"/>
                </a:solidFill>
                <a:latin typeface="Century Gothic" panose="020B0502020202020204"/>
              </a:rPr>
              <a:t> </a:t>
            </a:r>
            <a:endParaRPr lang="en-US" dirty="0"/>
          </a:p>
        </p:txBody>
      </p:sp>
      <p:sp>
        <p:nvSpPr>
          <p:cNvPr id="3" name="Subtitle 2"/>
          <p:cNvSpPr>
            <a:spLocks noGrp="1"/>
          </p:cNvSpPr>
          <p:nvPr>
            <p:ph type="subTitle" idx="1"/>
          </p:nvPr>
        </p:nvSpPr>
        <p:spPr>
          <a:xfrm>
            <a:off x="170481" y="1522251"/>
            <a:ext cx="8229600" cy="3220231"/>
          </a:xfrm>
        </p:spPr>
        <p:txBody>
          <a:bodyPr/>
          <a:lstStyle/>
          <a:p>
            <a:pPr marL="558800" lvl="0" indent="-457200">
              <a:buFont typeface="+mj-lt"/>
              <a:buAutoNum type="arabicPeriod"/>
            </a:pPr>
            <a:endParaRPr lang="en-US" sz="2400" b="1" dirty="0" smtClean="0">
              <a:solidFill>
                <a:srgbClr val="000000"/>
              </a:solidFill>
            </a:endParaRPr>
          </a:p>
          <a:p>
            <a:pPr marL="558800" lvl="0" indent="-457200">
              <a:buFont typeface="+mj-lt"/>
              <a:buAutoNum type="arabicPeriod"/>
            </a:pPr>
            <a:r>
              <a:rPr lang="en-US" sz="2400" b="1" dirty="0" smtClean="0">
                <a:solidFill>
                  <a:srgbClr val="000000"/>
                </a:solidFill>
              </a:rPr>
              <a:t>Understanding </a:t>
            </a:r>
            <a:r>
              <a:rPr lang="en-US" sz="2400" b="1" dirty="0">
                <a:solidFill>
                  <a:srgbClr val="000000"/>
                </a:solidFill>
              </a:rPr>
              <a:t>the functionalist theory proposed by </a:t>
            </a:r>
            <a:r>
              <a:rPr lang="en-US" sz="2400" b="1" dirty="0" err="1">
                <a:solidFill>
                  <a:srgbClr val="000000"/>
                </a:solidFill>
              </a:rPr>
              <a:t>Jakobson</a:t>
            </a:r>
            <a:endParaRPr lang="en-US" sz="2400" b="1" dirty="0">
              <a:solidFill>
                <a:srgbClr val="000000"/>
              </a:solidFill>
            </a:endParaRPr>
          </a:p>
          <a:p>
            <a:pPr marL="558800" lvl="0" indent="-457200">
              <a:buFont typeface="+mj-lt"/>
              <a:buAutoNum type="arabicPeriod"/>
            </a:pPr>
            <a:r>
              <a:rPr lang="en-US" sz="2400" b="1" dirty="0" smtClean="0">
                <a:solidFill>
                  <a:srgbClr val="000000"/>
                </a:solidFill>
              </a:rPr>
              <a:t>Explain </a:t>
            </a:r>
            <a:r>
              <a:rPr lang="en-US" sz="2400" b="1" dirty="0">
                <a:solidFill>
                  <a:srgbClr val="000000"/>
                </a:solidFill>
              </a:rPr>
              <a:t>the traditional system of communication: the primacy of phatic function</a:t>
            </a:r>
          </a:p>
          <a:p>
            <a:pPr marL="558800" lvl="0" indent="-457200">
              <a:buFont typeface="+mj-lt"/>
              <a:buAutoNum type="arabicPeriod"/>
            </a:pPr>
            <a:r>
              <a:rPr lang="en-US" sz="2400" b="1" dirty="0" smtClean="0">
                <a:solidFill>
                  <a:srgbClr val="000000"/>
                </a:solidFill>
              </a:rPr>
              <a:t>Effect </a:t>
            </a:r>
            <a:r>
              <a:rPr lang="en-US" sz="2400" b="1" dirty="0">
                <a:solidFill>
                  <a:srgbClr val="000000"/>
                </a:solidFill>
              </a:rPr>
              <a:t>of Colonial Rule in Africa</a:t>
            </a:r>
          </a:p>
          <a:p>
            <a:pPr marL="558800" lvl="0" indent="-457200">
              <a:buFont typeface="+mj-lt"/>
              <a:buAutoNum type="arabicPeriod"/>
            </a:pPr>
            <a:r>
              <a:rPr lang="en-US" sz="2400" b="1" dirty="0" smtClean="0">
                <a:solidFill>
                  <a:srgbClr val="000000"/>
                </a:solidFill>
              </a:rPr>
              <a:t>Analysis </a:t>
            </a:r>
            <a:r>
              <a:rPr lang="en-US" sz="2400" b="1" dirty="0">
                <a:solidFill>
                  <a:srgbClr val="000000"/>
                </a:solidFill>
              </a:rPr>
              <a:t>of media during and after colonialism in Africa</a:t>
            </a:r>
          </a:p>
          <a:p>
            <a:r>
              <a:rPr lang="en-US" dirty="0"/>
              <a:t> </a:t>
            </a:r>
          </a:p>
        </p:txBody>
      </p:sp>
    </p:spTree>
    <p:extLst>
      <p:ext uri="{BB962C8B-B14F-4D97-AF65-F5344CB8AC3E}">
        <p14:creationId xmlns:p14="http://schemas.microsoft.com/office/powerpoint/2010/main" val="26953504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32400" y="105397"/>
            <a:ext cx="5088600" cy="637553"/>
          </a:xfrm>
        </p:spPr>
        <p:txBody>
          <a:bodyPr/>
          <a:lstStyle/>
          <a:p>
            <a:pPr algn="ctr"/>
            <a:r>
              <a:rPr lang="en-US" spc="0" dirty="0" smtClean="0">
                <a:ln w="0"/>
                <a:solidFill>
                  <a:schemeClr val="accent1"/>
                </a:solidFill>
                <a:effectLst>
                  <a:outerShdw blurRad="38100" dist="25400" dir="5400000" algn="ctr" rotWithShape="0">
                    <a:srgbClr val="6E747A">
                      <a:alpha val="43000"/>
                    </a:srgbClr>
                  </a:outerShdw>
                </a:effectLst>
              </a:rPr>
              <a:t>COURSE OVERVIEW</a:t>
            </a:r>
            <a:endParaRPr lang="en-US" spc="0" dirty="0">
              <a:ln w="0"/>
              <a:solidFill>
                <a:schemeClr val="accent1"/>
              </a:solidFill>
              <a:effectLst>
                <a:outerShdw blurRad="38100" dist="25400" dir="5400000" algn="ctr" rotWithShape="0">
                  <a:srgbClr val="6E747A">
                    <a:alpha val="43000"/>
                  </a:srgbClr>
                </a:outerShdw>
              </a:effectLst>
            </a:endParaRPr>
          </a:p>
        </p:txBody>
      </p:sp>
      <p:sp>
        <p:nvSpPr>
          <p:cNvPr id="3" name="Subtitle 2"/>
          <p:cNvSpPr>
            <a:spLocks noGrp="1"/>
          </p:cNvSpPr>
          <p:nvPr>
            <p:ph type="subTitle" idx="1"/>
          </p:nvPr>
        </p:nvSpPr>
        <p:spPr>
          <a:xfrm>
            <a:off x="0" y="854285"/>
            <a:ext cx="7105338" cy="3238474"/>
          </a:xfrm>
        </p:spPr>
        <p:txBody>
          <a:bodyPr/>
          <a:lstStyle/>
          <a:p>
            <a:pPr marL="342900" indent="-342900" algn="just">
              <a:buFont typeface="Wingdings" panose="05000000000000000000" pitchFamily="2" charset="2"/>
              <a:buChar char="q"/>
            </a:pPr>
            <a:r>
              <a:rPr lang="en-US" sz="2400" dirty="0">
                <a:solidFill>
                  <a:schemeClr val="tx1"/>
                </a:solidFill>
              </a:rPr>
              <a:t>The course examines </a:t>
            </a:r>
            <a:r>
              <a:rPr lang="en-US" sz="2400" dirty="0" smtClean="0">
                <a:solidFill>
                  <a:schemeClr val="tx1"/>
                </a:solidFill>
              </a:rPr>
              <a:t>communication </a:t>
            </a:r>
            <a:r>
              <a:rPr lang="en-US" sz="2400" dirty="0">
                <a:solidFill>
                  <a:schemeClr val="tx1"/>
                </a:solidFill>
              </a:rPr>
              <a:t>during colonialism and how Africa suffered an intense, prolonged and violent process of subjugation to external forces. </a:t>
            </a:r>
            <a:endParaRPr lang="en-US" sz="2400" dirty="0" smtClean="0">
              <a:solidFill>
                <a:schemeClr val="tx1"/>
              </a:solidFill>
            </a:endParaRPr>
          </a:p>
          <a:p>
            <a:pPr marL="342900" indent="-342900" algn="just">
              <a:buFont typeface="Wingdings" panose="05000000000000000000" pitchFamily="2" charset="2"/>
              <a:buChar char="q"/>
            </a:pPr>
            <a:r>
              <a:rPr lang="en-US" sz="2400" dirty="0" smtClean="0">
                <a:solidFill>
                  <a:schemeClr val="tx1"/>
                </a:solidFill>
              </a:rPr>
              <a:t>Firstly</a:t>
            </a:r>
            <a:r>
              <a:rPr lang="en-US" sz="2400" dirty="0">
                <a:solidFill>
                  <a:schemeClr val="tx1"/>
                </a:solidFill>
              </a:rPr>
              <a:t>, between the 7th and 19th centuries, the Arabs captured between 10 and 18 million Africans, making them slaves (Miller, 2002). Later </a:t>
            </a:r>
          </a:p>
          <a:p>
            <a:pPr marL="342900" indent="-342900" algn="just">
              <a:buFont typeface="Wingdings" panose="05000000000000000000" pitchFamily="2" charset="2"/>
              <a:buChar char="q"/>
            </a:pPr>
            <a:r>
              <a:rPr lang="en-US" sz="2400" dirty="0">
                <a:solidFill>
                  <a:schemeClr val="tx1"/>
                </a:solidFill>
              </a:rPr>
              <a:t>Western powers colonized many African territories, firstly indirectly, in order to capture slaves who had to work on the cotton farms in the </a:t>
            </a:r>
            <a:r>
              <a:rPr lang="en-US" sz="2400" dirty="0" smtClean="0">
                <a:solidFill>
                  <a:schemeClr val="tx1"/>
                </a:solidFill>
              </a:rPr>
              <a:t>Americas. </a:t>
            </a:r>
          </a:p>
          <a:p>
            <a:pPr marL="342900" indent="-342900" algn="just">
              <a:buFont typeface="Wingdings" panose="05000000000000000000" pitchFamily="2" charset="2"/>
              <a:buChar char="q"/>
            </a:pPr>
            <a:r>
              <a:rPr lang="en-US" sz="2400" dirty="0" smtClean="0">
                <a:solidFill>
                  <a:schemeClr val="tx1"/>
                </a:solidFill>
              </a:rPr>
              <a:t>And </a:t>
            </a:r>
            <a:r>
              <a:rPr lang="en-US" sz="2400" dirty="0">
                <a:solidFill>
                  <a:schemeClr val="tx1"/>
                </a:solidFill>
              </a:rPr>
              <a:t>then directly (from the Berlin of 1885 Conference until the 1970s), occupying almost all African regions </a:t>
            </a:r>
            <a:r>
              <a:rPr lang="en-US" sz="2400" dirty="0">
                <a:solidFill>
                  <a:schemeClr val="bg1"/>
                </a:solidFill>
              </a:rPr>
              <a:t>(</a:t>
            </a:r>
            <a:r>
              <a:rPr lang="en-US" sz="2400" dirty="0" err="1">
                <a:solidFill>
                  <a:schemeClr val="bg1"/>
                </a:solidFill>
              </a:rPr>
              <a:t>Bussotti</a:t>
            </a:r>
            <a:r>
              <a:rPr lang="en-US" sz="2400" dirty="0">
                <a:solidFill>
                  <a:schemeClr val="bg1"/>
                </a:solidFill>
              </a:rPr>
              <a:t>, 2014). </a:t>
            </a:r>
            <a:endParaRPr lang="en-US" sz="2400" dirty="0">
              <a:solidFill>
                <a:schemeClr val="bg1"/>
              </a:solidFill>
            </a:endParaRPr>
          </a:p>
        </p:txBody>
      </p:sp>
    </p:spTree>
    <p:extLst>
      <p:ext uri="{BB962C8B-B14F-4D97-AF65-F5344CB8AC3E}">
        <p14:creationId xmlns:p14="http://schemas.microsoft.com/office/powerpoint/2010/main" val="27936880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90500" y="-75578"/>
            <a:ext cx="7349551" cy="1159800"/>
          </a:xfrm>
        </p:spPr>
        <p:txBody>
          <a:bodyPr/>
          <a:lstStyle/>
          <a:p>
            <a:pPr algn="ctr"/>
            <a:r>
              <a:rPr lang="en-US" spc="0" dirty="0">
                <a:ln w="0"/>
                <a:solidFill>
                  <a:srgbClr val="E48312"/>
                </a:solidFill>
                <a:effectLst>
                  <a:outerShdw blurRad="38100" dist="25400" dir="5400000" algn="ctr" rotWithShape="0">
                    <a:srgbClr val="6E747A">
                      <a:alpha val="43000"/>
                    </a:srgbClr>
                  </a:outerShdw>
                </a:effectLst>
              </a:rPr>
              <a:t>Introduction: Colonialism and indigenous communication systems </a:t>
            </a:r>
            <a:endParaRPr lang="en-US" dirty="0"/>
          </a:p>
        </p:txBody>
      </p:sp>
      <p:sp>
        <p:nvSpPr>
          <p:cNvPr id="3" name="Subtitle 2"/>
          <p:cNvSpPr>
            <a:spLocks noGrp="1"/>
          </p:cNvSpPr>
          <p:nvPr>
            <p:ph type="subTitle" idx="1"/>
          </p:nvPr>
        </p:nvSpPr>
        <p:spPr>
          <a:xfrm>
            <a:off x="190501" y="1274567"/>
            <a:ext cx="7087650" cy="3343249"/>
          </a:xfrm>
        </p:spPr>
        <p:txBody>
          <a:bodyPr/>
          <a:lstStyle/>
          <a:p>
            <a:pPr marL="342900" indent="-342900">
              <a:buFont typeface="Wingdings" panose="05000000000000000000" pitchFamily="2" charset="2"/>
              <a:buChar char="q"/>
            </a:pPr>
            <a:r>
              <a:rPr lang="en-US" sz="2000" dirty="0">
                <a:solidFill>
                  <a:schemeClr val="tx1"/>
                </a:solidFill>
              </a:rPr>
              <a:t>According to </a:t>
            </a:r>
            <a:r>
              <a:rPr lang="en-US" sz="2000" dirty="0" err="1">
                <a:solidFill>
                  <a:schemeClr val="tx1"/>
                </a:solidFill>
              </a:rPr>
              <a:t>Jakobson</a:t>
            </a:r>
            <a:r>
              <a:rPr lang="en-US" sz="2000" dirty="0">
                <a:solidFill>
                  <a:schemeClr val="tx1"/>
                </a:solidFill>
              </a:rPr>
              <a:t> (1960), communication can be classified into six basic functions. One of the least important, </a:t>
            </a:r>
            <a:r>
              <a:rPr lang="en-US" sz="2000" dirty="0" smtClean="0">
                <a:solidFill>
                  <a:schemeClr val="tx1"/>
                </a:solidFill>
              </a:rPr>
              <a:t>is </a:t>
            </a:r>
            <a:r>
              <a:rPr lang="en-US" sz="2000" dirty="0">
                <a:solidFill>
                  <a:schemeClr val="tx1"/>
                </a:solidFill>
              </a:rPr>
              <a:t>the phatic function, since it is not focused on the message, on the sender or on the receiver, but rather on the situation. </a:t>
            </a:r>
            <a:endParaRPr lang="en-US" sz="2000" dirty="0" smtClean="0">
              <a:solidFill>
                <a:schemeClr val="tx1"/>
              </a:solidFill>
            </a:endParaRPr>
          </a:p>
          <a:p>
            <a:pPr marL="342900" indent="-342900">
              <a:buFont typeface="Wingdings" panose="05000000000000000000" pitchFamily="2" charset="2"/>
              <a:buChar char="q"/>
            </a:pPr>
            <a:r>
              <a:rPr lang="en-US" sz="2000" dirty="0" smtClean="0">
                <a:solidFill>
                  <a:schemeClr val="tx1"/>
                </a:solidFill>
              </a:rPr>
              <a:t>in </a:t>
            </a:r>
            <a:r>
              <a:rPr lang="en-US" sz="2000" dirty="0">
                <a:solidFill>
                  <a:schemeClr val="tx1"/>
                </a:solidFill>
              </a:rPr>
              <a:t>Africa </a:t>
            </a:r>
            <a:r>
              <a:rPr lang="en-US" sz="2000" dirty="0" smtClean="0">
                <a:solidFill>
                  <a:schemeClr val="tx1"/>
                </a:solidFill>
              </a:rPr>
              <a:t>or in most </a:t>
            </a:r>
            <a:r>
              <a:rPr lang="en-US" sz="2000" dirty="0">
                <a:solidFill>
                  <a:schemeClr val="tx1"/>
                </a:solidFill>
              </a:rPr>
              <a:t>non-European countries, this function is traditionally the most relevant. However, colonization imposed a new form of communication, reducing the phatic function and, consequently, destroying the traditional </a:t>
            </a:r>
            <a:r>
              <a:rPr lang="en-US" sz="2000" dirty="0" smtClean="0">
                <a:solidFill>
                  <a:schemeClr val="tx1"/>
                </a:solidFill>
              </a:rPr>
              <a:t>manner </a:t>
            </a:r>
            <a:r>
              <a:rPr lang="en-US" sz="2000" dirty="0">
                <a:solidFill>
                  <a:schemeClr val="tx1"/>
                </a:solidFill>
              </a:rPr>
              <a:t>of </a:t>
            </a:r>
            <a:r>
              <a:rPr lang="en-US" sz="2000" dirty="0" smtClean="0">
                <a:solidFill>
                  <a:schemeClr val="tx1"/>
                </a:solidFill>
              </a:rPr>
              <a:t>communication </a:t>
            </a:r>
            <a:r>
              <a:rPr lang="en-US" sz="2000" dirty="0">
                <a:solidFill>
                  <a:schemeClr val="tx1"/>
                </a:solidFill>
              </a:rPr>
              <a:t>by the indigenous people. </a:t>
            </a:r>
            <a:endParaRPr lang="en-US" sz="2000" dirty="0" smtClean="0">
              <a:solidFill>
                <a:schemeClr val="tx1"/>
              </a:solidFill>
            </a:endParaRPr>
          </a:p>
          <a:p>
            <a:pPr marL="342900" indent="-342900">
              <a:buFont typeface="Wingdings" panose="05000000000000000000" pitchFamily="2" charset="2"/>
              <a:buChar char="q"/>
            </a:pPr>
            <a:r>
              <a:rPr lang="en-US" sz="2000" dirty="0" smtClean="0">
                <a:solidFill>
                  <a:schemeClr val="tx1"/>
                </a:solidFill>
              </a:rPr>
              <a:t>Today</a:t>
            </a:r>
            <a:r>
              <a:rPr lang="en-US" sz="2000" dirty="0">
                <a:solidFill>
                  <a:schemeClr val="tx1"/>
                </a:solidFill>
              </a:rPr>
              <a:t>, most African elites continue to use the “colonized” language. This could be one of the main reasons for explaining the current permanent gap between lay people and the ruling African classes, also in the field of communication </a:t>
            </a:r>
            <a:endParaRPr lang="en-US" sz="2000" dirty="0" smtClean="0">
              <a:solidFill>
                <a:schemeClr val="tx1"/>
              </a:solidFill>
            </a:endParaRPr>
          </a:p>
          <a:p>
            <a:pPr marL="342900" indent="-342900">
              <a:buFont typeface="Wingdings" panose="05000000000000000000" pitchFamily="2" charset="2"/>
              <a:buChar char="q"/>
            </a:pPr>
            <a:r>
              <a:rPr lang="en-US" sz="2000" dirty="0" smtClean="0">
                <a:solidFill>
                  <a:schemeClr val="bg1"/>
                </a:solidFill>
              </a:rPr>
              <a:t>(</a:t>
            </a:r>
            <a:r>
              <a:rPr lang="en-US" sz="2000" dirty="0" err="1">
                <a:solidFill>
                  <a:schemeClr val="bg1"/>
                </a:solidFill>
              </a:rPr>
              <a:t>Bussotti</a:t>
            </a:r>
            <a:r>
              <a:rPr lang="en-US" sz="2000" dirty="0">
                <a:solidFill>
                  <a:schemeClr val="bg1"/>
                </a:solidFill>
              </a:rPr>
              <a:t>, 2015).</a:t>
            </a:r>
            <a:endParaRPr lang="en-US" sz="2000" dirty="0">
              <a:solidFill>
                <a:schemeClr val="bg1"/>
              </a:solidFill>
            </a:endParaRPr>
          </a:p>
        </p:txBody>
      </p:sp>
    </p:spTree>
    <p:extLst>
      <p:ext uri="{BB962C8B-B14F-4D97-AF65-F5344CB8AC3E}">
        <p14:creationId xmlns:p14="http://schemas.microsoft.com/office/powerpoint/2010/main" val="30558108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59174" y="538080"/>
            <a:ext cx="5999926" cy="569872"/>
          </a:xfrm>
        </p:spPr>
        <p:txBody>
          <a:bodyPr/>
          <a:lstStyle/>
          <a:p>
            <a:pPr algn="ctr"/>
            <a:r>
              <a:rPr lang="en-US" spc="0" dirty="0">
                <a:ln w="0"/>
                <a:solidFill>
                  <a:schemeClr val="accent1"/>
                </a:solidFill>
                <a:effectLst>
                  <a:outerShdw blurRad="38100" dist="25400" dir="5400000" algn="ctr" rotWithShape="0">
                    <a:srgbClr val="6E747A">
                      <a:alpha val="43000"/>
                    </a:srgbClr>
                  </a:outerShdw>
                </a:effectLst>
              </a:rPr>
              <a:t>The functionalist theory proposed by </a:t>
            </a:r>
            <a:r>
              <a:rPr lang="en-US" spc="0" dirty="0" err="1">
                <a:ln w="0"/>
                <a:solidFill>
                  <a:schemeClr val="accent1"/>
                </a:solidFill>
                <a:effectLst>
                  <a:outerShdw blurRad="38100" dist="25400" dir="5400000" algn="ctr" rotWithShape="0">
                    <a:srgbClr val="6E747A">
                      <a:alpha val="43000"/>
                    </a:srgbClr>
                  </a:outerShdw>
                </a:effectLst>
              </a:rPr>
              <a:t>Jakobson</a:t>
            </a:r>
            <a:endParaRPr lang="en-US" dirty="0"/>
          </a:p>
        </p:txBody>
      </p:sp>
      <p:sp>
        <p:nvSpPr>
          <p:cNvPr id="3" name="Subtitle 2"/>
          <p:cNvSpPr>
            <a:spLocks noGrp="1"/>
          </p:cNvSpPr>
          <p:nvPr>
            <p:ph type="subTitle" idx="1"/>
          </p:nvPr>
        </p:nvSpPr>
        <p:spPr>
          <a:xfrm>
            <a:off x="0" y="1302823"/>
            <a:ext cx="7134225" cy="3783052"/>
          </a:xfrm>
        </p:spPr>
        <p:txBody>
          <a:bodyPr/>
          <a:lstStyle/>
          <a:p>
            <a:pPr marL="285750" indent="-285750">
              <a:buFont typeface="Wingdings" panose="05000000000000000000" pitchFamily="2" charset="2"/>
              <a:buChar char="q"/>
            </a:pPr>
            <a:r>
              <a:rPr lang="en-US" sz="2000" dirty="0" smtClean="0">
                <a:solidFill>
                  <a:schemeClr val="tx1"/>
                </a:solidFill>
              </a:rPr>
              <a:t>He </a:t>
            </a:r>
            <a:r>
              <a:rPr lang="en-US" sz="2000" dirty="0">
                <a:solidFill>
                  <a:schemeClr val="tx1"/>
                </a:solidFill>
              </a:rPr>
              <a:t>identifies six main functions of communication, which are:</a:t>
            </a:r>
          </a:p>
          <a:p>
            <a:pPr marL="285750" indent="-285750">
              <a:buFont typeface="Wingdings" panose="05000000000000000000" pitchFamily="2" charset="2"/>
              <a:buChar char="q"/>
            </a:pPr>
            <a:r>
              <a:rPr lang="en-US" sz="2000" dirty="0">
                <a:solidFill>
                  <a:schemeClr val="tx1"/>
                </a:solidFill>
              </a:rPr>
              <a:t>• Denotative or cognitive, focused on the context;</a:t>
            </a:r>
          </a:p>
          <a:p>
            <a:pPr marL="285750" indent="-285750">
              <a:buFont typeface="Wingdings" panose="05000000000000000000" pitchFamily="2" charset="2"/>
              <a:buChar char="q"/>
            </a:pPr>
            <a:r>
              <a:rPr lang="en-US" sz="2000" dirty="0">
                <a:solidFill>
                  <a:schemeClr val="tx1"/>
                </a:solidFill>
              </a:rPr>
              <a:t>• Emotive, sender-oriented;</a:t>
            </a:r>
          </a:p>
          <a:p>
            <a:pPr marL="285750" indent="-285750">
              <a:buFont typeface="Wingdings" panose="05000000000000000000" pitchFamily="2" charset="2"/>
              <a:buChar char="q"/>
            </a:pPr>
            <a:r>
              <a:rPr lang="en-US" sz="2000" dirty="0">
                <a:solidFill>
                  <a:schemeClr val="tx1"/>
                </a:solidFill>
              </a:rPr>
              <a:t>• Conative or persuasive, receiver-oriented, with a frequent use of imperative sentences;</a:t>
            </a:r>
          </a:p>
          <a:p>
            <a:pPr marL="285750" indent="-285750">
              <a:buFont typeface="Wingdings" panose="05000000000000000000" pitchFamily="2" charset="2"/>
              <a:buChar char="q"/>
            </a:pPr>
            <a:r>
              <a:rPr lang="en-US" sz="2000" dirty="0">
                <a:solidFill>
                  <a:schemeClr val="tx1"/>
                </a:solidFill>
              </a:rPr>
              <a:t>• Phatic, channel-oriented, centered not on messages (which often do not have important meanings), but on establishing or maintaining a sense of community among the participants in the process of communication;</a:t>
            </a:r>
          </a:p>
          <a:p>
            <a:pPr marL="285750" indent="-285750">
              <a:buFont typeface="Wingdings" panose="05000000000000000000" pitchFamily="2" charset="2"/>
              <a:buChar char="q"/>
            </a:pPr>
            <a:r>
              <a:rPr lang="en-US" sz="2000" dirty="0">
                <a:solidFill>
                  <a:schemeClr val="tx1"/>
                </a:solidFill>
              </a:rPr>
              <a:t>• Metalinguistic, code-oriented (</a:t>
            </a:r>
            <a:r>
              <a:rPr lang="en-US" sz="2000" dirty="0" err="1">
                <a:solidFill>
                  <a:schemeClr val="tx1"/>
                </a:solidFill>
              </a:rPr>
              <a:t>Tarski</a:t>
            </a:r>
            <a:r>
              <a:rPr lang="en-US" sz="2000" dirty="0">
                <a:solidFill>
                  <a:schemeClr val="tx1"/>
                </a:solidFill>
              </a:rPr>
              <a:t>, 1930), such as a text on grammar and syntax structures;</a:t>
            </a:r>
          </a:p>
          <a:p>
            <a:pPr marL="285750" indent="-285750">
              <a:buFont typeface="Wingdings" panose="05000000000000000000" pitchFamily="2" charset="2"/>
              <a:buChar char="q"/>
            </a:pPr>
            <a:r>
              <a:rPr lang="en-US" sz="2000" dirty="0">
                <a:solidFill>
                  <a:schemeClr val="tx1"/>
                </a:solidFill>
              </a:rPr>
              <a:t>• Poetic or aesthetic, message-oriented</a:t>
            </a:r>
            <a:r>
              <a:rPr lang="en-US" sz="2000" dirty="0" smtClean="0">
                <a:solidFill>
                  <a:schemeClr val="tx1"/>
                </a:solidFill>
              </a:rPr>
              <a:t>.</a:t>
            </a:r>
          </a:p>
          <a:p>
            <a:pPr marL="285750" indent="-285750">
              <a:buFont typeface="Wingdings" panose="05000000000000000000" pitchFamily="2" charset="2"/>
              <a:buChar char="q"/>
            </a:pPr>
            <a:endParaRPr lang="en-US" sz="2000" dirty="0" smtClean="0">
              <a:solidFill>
                <a:schemeClr val="tx1"/>
              </a:solidFill>
            </a:endParaRPr>
          </a:p>
          <a:p>
            <a:pPr marL="285750" indent="-285750">
              <a:buFont typeface="Wingdings" panose="05000000000000000000" pitchFamily="2" charset="2"/>
              <a:buChar char="q"/>
            </a:pPr>
            <a:r>
              <a:rPr lang="en-US" sz="2000" dirty="0" smtClean="0">
                <a:solidFill>
                  <a:schemeClr val="bg1"/>
                </a:solidFill>
              </a:rPr>
              <a:t>(Jakobson,1960)</a:t>
            </a:r>
            <a:endParaRPr lang="en-US" sz="2000" dirty="0">
              <a:solidFill>
                <a:schemeClr val="bg1"/>
              </a:solidFill>
            </a:endParaRPr>
          </a:p>
        </p:txBody>
      </p:sp>
    </p:spTree>
    <p:extLst>
      <p:ext uri="{BB962C8B-B14F-4D97-AF65-F5344CB8AC3E}">
        <p14:creationId xmlns:p14="http://schemas.microsoft.com/office/powerpoint/2010/main" val="14724954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8" name="Google Shape;328;p1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6</a:t>
            </a:fld>
            <a:endParaRPr/>
          </a:p>
        </p:txBody>
      </p:sp>
      <p:sp>
        <p:nvSpPr>
          <p:cNvPr id="325" name="Google Shape;325;p14"/>
          <p:cNvSpPr txBox="1">
            <a:spLocks noGrp="1"/>
          </p:cNvSpPr>
          <p:nvPr>
            <p:ph type="ctrTitle" idx="4294967295"/>
          </p:nvPr>
        </p:nvSpPr>
        <p:spPr>
          <a:xfrm>
            <a:off x="344774" y="19443"/>
            <a:ext cx="7080570" cy="862012"/>
          </a:xfrm>
          <a:prstGeom prst="rect">
            <a:avLst/>
          </a:prstGeom>
        </p:spPr>
        <p:txBody>
          <a:bodyPr spcFirstLastPara="1" wrap="square" lIns="0" tIns="0" rIns="0" bIns="0" anchor="t" anchorCtr="0">
            <a:noAutofit/>
          </a:bodyPr>
          <a:lstStyle/>
          <a:p>
            <a:pPr algn="ctr"/>
            <a:r>
              <a:rPr lang="en-US" sz="3200" spc="0" dirty="0">
                <a:ln w="0"/>
                <a:solidFill>
                  <a:schemeClr val="accent1"/>
                </a:solidFill>
                <a:effectLst>
                  <a:outerShdw blurRad="38100" dist="25400" dir="5400000" algn="ctr" rotWithShape="0">
                    <a:srgbClr val="6E747A">
                      <a:alpha val="43000"/>
                    </a:srgbClr>
                  </a:outerShdw>
                </a:effectLst>
              </a:rPr>
              <a:t>The functionalist theory proposed by </a:t>
            </a:r>
            <a:r>
              <a:rPr lang="en-US" sz="3200" spc="0" dirty="0" err="1">
                <a:ln w="0"/>
                <a:solidFill>
                  <a:schemeClr val="accent1"/>
                </a:solidFill>
                <a:effectLst>
                  <a:outerShdw blurRad="38100" dist="25400" dir="5400000" algn="ctr" rotWithShape="0">
                    <a:srgbClr val="6E747A">
                      <a:alpha val="43000"/>
                    </a:srgbClr>
                  </a:outerShdw>
                </a:effectLst>
              </a:rPr>
              <a:t>Jakobson</a:t>
            </a:r>
            <a:endParaRPr lang="en-US" sz="3200" spc="0" dirty="0">
              <a:ln w="0"/>
              <a:solidFill>
                <a:schemeClr val="accent1"/>
              </a:solidFill>
              <a:effectLst>
                <a:outerShdw blurRad="38100" dist="25400" dir="5400000" algn="ctr" rotWithShape="0">
                  <a:srgbClr val="6E747A">
                    <a:alpha val="43000"/>
                  </a:srgbClr>
                </a:outerShdw>
              </a:effectLst>
            </a:endParaRPr>
          </a:p>
        </p:txBody>
      </p:sp>
      <p:sp>
        <p:nvSpPr>
          <p:cNvPr id="326" name="Google Shape;326;p14"/>
          <p:cNvSpPr txBox="1">
            <a:spLocks noGrp="1"/>
          </p:cNvSpPr>
          <p:nvPr>
            <p:ph type="subTitle" idx="4294967295"/>
          </p:nvPr>
        </p:nvSpPr>
        <p:spPr>
          <a:xfrm>
            <a:off x="0" y="896445"/>
            <a:ext cx="7521575" cy="3489325"/>
          </a:xfrm>
          <a:prstGeom prst="rect">
            <a:avLst/>
          </a:prstGeom>
        </p:spPr>
        <p:txBody>
          <a:bodyPr spcFirstLastPara="1" wrap="square" lIns="0" tIns="0" rIns="0" bIns="0" anchor="t" anchorCtr="0">
            <a:noAutofit/>
          </a:bodyPr>
          <a:lstStyle/>
          <a:p>
            <a:pPr marL="342900" indent="-342900">
              <a:buFont typeface="Wingdings" panose="05000000000000000000" pitchFamily="2" charset="2"/>
              <a:buChar char="q"/>
            </a:pPr>
            <a:r>
              <a:rPr lang="en-US" sz="2000" dirty="0">
                <a:solidFill>
                  <a:srgbClr val="000000"/>
                </a:solidFill>
              </a:rPr>
              <a:t>Linguistics has not considered Phatic as pivotal </a:t>
            </a:r>
            <a:r>
              <a:rPr lang="en-US" sz="2000" dirty="0" smtClean="0">
                <a:solidFill>
                  <a:srgbClr val="000000"/>
                </a:solidFill>
              </a:rPr>
              <a:t>due </a:t>
            </a:r>
            <a:r>
              <a:rPr lang="en-US" sz="2000" dirty="0">
                <a:solidFill>
                  <a:srgbClr val="000000"/>
                </a:solidFill>
              </a:rPr>
              <a:t>to the fact that it </a:t>
            </a:r>
            <a:r>
              <a:rPr lang="en-US" sz="2000" dirty="0" smtClean="0">
                <a:solidFill>
                  <a:srgbClr val="000000"/>
                </a:solidFill>
              </a:rPr>
              <a:t>is considered meaningless and </a:t>
            </a:r>
            <a:r>
              <a:rPr lang="en-US" sz="2000" dirty="0">
                <a:solidFill>
                  <a:srgbClr val="000000"/>
                </a:solidFill>
              </a:rPr>
              <a:t>waste of </a:t>
            </a:r>
            <a:r>
              <a:rPr lang="en-US" sz="2000" dirty="0" smtClean="0">
                <a:solidFill>
                  <a:srgbClr val="000000"/>
                </a:solidFill>
              </a:rPr>
              <a:t>time ( especially the West). </a:t>
            </a:r>
          </a:p>
          <a:p>
            <a:pPr marL="342900" indent="-342900">
              <a:buFont typeface="Wingdings" panose="05000000000000000000" pitchFamily="2" charset="2"/>
              <a:buChar char="q"/>
            </a:pPr>
            <a:r>
              <a:rPr lang="en-US" sz="2000" dirty="0" smtClean="0">
                <a:solidFill>
                  <a:srgbClr val="000000"/>
                </a:solidFill>
              </a:rPr>
              <a:t>The </a:t>
            </a:r>
            <a:r>
              <a:rPr lang="en-US" sz="2000" dirty="0">
                <a:solidFill>
                  <a:srgbClr val="000000"/>
                </a:solidFill>
              </a:rPr>
              <a:t>phatic </a:t>
            </a:r>
            <a:r>
              <a:rPr lang="en-US" sz="2000" dirty="0" smtClean="0">
                <a:solidFill>
                  <a:srgbClr val="000000"/>
                </a:solidFill>
              </a:rPr>
              <a:t>function or term was first probably coined by </a:t>
            </a:r>
            <a:r>
              <a:rPr lang="en-US" sz="2000" dirty="0">
                <a:solidFill>
                  <a:srgbClr val="000000"/>
                </a:solidFill>
              </a:rPr>
              <a:t>the anthropologist Malinowski. He spoke, in a classic essay written in 1923, of “phatic communion” as a “language used in free, aimless, social intercourse” (Malinowski, 1972: 142), whose main function was the “mere change of words” </a:t>
            </a:r>
            <a:endParaRPr lang="en-US" sz="2000" dirty="0" smtClean="0">
              <a:solidFill>
                <a:srgbClr val="000000"/>
              </a:solidFill>
            </a:endParaRPr>
          </a:p>
          <a:p>
            <a:pPr marL="342900" indent="-342900">
              <a:buFont typeface="Wingdings" panose="05000000000000000000" pitchFamily="2" charset="2"/>
              <a:buChar char="q"/>
            </a:pPr>
            <a:r>
              <a:rPr lang="en-US" sz="2000" dirty="0" smtClean="0">
                <a:solidFill>
                  <a:srgbClr val="000000"/>
                </a:solidFill>
              </a:rPr>
              <a:t>Only </a:t>
            </a:r>
            <a:r>
              <a:rPr lang="en-US" sz="2000" dirty="0">
                <a:solidFill>
                  <a:srgbClr val="000000"/>
                </a:solidFill>
              </a:rPr>
              <a:t>in relatively recent times has the phatic side of communication been recovered. </a:t>
            </a:r>
            <a:r>
              <a:rPr lang="en-US" sz="2000" dirty="0" smtClean="0">
                <a:solidFill>
                  <a:srgbClr val="000000"/>
                </a:solidFill>
              </a:rPr>
              <a:t> </a:t>
            </a:r>
          </a:p>
          <a:p>
            <a:pPr marL="342900" indent="-342900">
              <a:buFont typeface="Wingdings" panose="05000000000000000000" pitchFamily="2" charset="2"/>
              <a:buChar char="q"/>
            </a:pPr>
            <a:r>
              <a:rPr lang="en-US" sz="2000" dirty="0" smtClean="0">
                <a:solidFill>
                  <a:srgbClr val="000000"/>
                </a:solidFill>
              </a:rPr>
              <a:t>An anthropological </a:t>
            </a:r>
            <a:r>
              <a:rPr lang="en-US" sz="2000" dirty="0">
                <a:solidFill>
                  <a:srgbClr val="000000"/>
                </a:solidFill>
              </a:rPr>
              <a:t>and </a:t>
            </a:r>
            <a:r>
              <a:rPr lang="en-US" sz="2000" dirty="0" smtClean="0">
                <a:solidFill>
                  <a:srgbClr val="000000"/>
                </a:solidFill>
              </a:rPr>
              <a:t>micro-sociological, </a:t>
            </a:r>
            <a:r>
              <a:rPr lang="en-US" sz="2000" dirty="0" err="1" smtClean="0">
                <a:solidFill>
                  <a:srgbClr val="000000"/>
                </a:solidFill>
              </a:rPr>
              <a:t>Goffman</a:t>
            </a:r>
            <a:r>
              <a:rPr lang="en-US" sz="2000" dirty="0">
                <a:solidFill>
                  <a:srgbClr val="000000"/>
                </a:solidFill>
              </a:rPr>
              <a:t>, with his sociology of interaction, considered conversation to be the key factor for communicating with others </a:t>
            </a:r>
            <a:endParaRPr lang="en-US" sz="2000" dirty="0" smtClean="0">
              <a:solidFill>
                <a:srgbClr val="000000"/>
              </a:solidFill>
            </a:endParaRPr>
          </a:p>
          <a:p>
            <a:pPr marL="342900" indent="-342900">
              <a:buFont typeface="Wingdings" panose="05000000000000000000" pitchFamily="2" charset="2"/>
              <a:buChar char="q"/>
            </a:pPr>
            <a:r>
              <a:rPr lang="en-US" sz="2000" dirty="0" smtClean="0">
                <a:solidFill>
                  <a:schemeClr val="bg1"/>
                </a:solidFill>
              </a:rPr>
              <a:t>(</a:t>
            </a:r>
            <a:r>
              <a:rPr lang="en-US" sz="2000" dirty="0" err="1">
                <a:solidFill>
                  <a:schemeClr val="bg1"/>
                </a:solidFill>
              </a:rPr>
              <a:t>Goffman</a:t>
            </a:r>
            <a:r>
              <a:rPr lang="en-US" sz="2000" dirty="0">
                <a:solidFill>
                  <a:schemeClr val="bg1"/>
                </a:solidFill>
              </a:rPr>
              <a:t>, 1967, 1969).</a:t>
            </a:r>
            <a:endParaRPr sz="2000" dirty="0">
              <a:solidFill>
                <a:schemeClr val="bg1"/>
              </a:solidFill>
            </a:endParaRPr>
          </a:p>
        </p:txBody>
      </p:sp>
      <p:cxnSp>
        <p:nvCxnSpPr>
          <p:cNvPr id="3" name="Straight Connector 2"/>
          <p:cNvCxnSpPr/>
          <p:nvPr/>
        </p:nvCxnSpPr>
        <p:spPr>
          <a:xfrm flipV="1">
            <a:off x="504825" y="787612"/>
            <a:ext cx="7534275" cy="9524"/>
          </a:xfrm>
          <a:prstGeom prst="line">
            <a:avLst/>
          </a:prstGeom>
          <a:ln>
            <a:solidFill>
              <a:srgbClr val="000000"/>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15"/>
          <p:cNvSpPr txBox="1">
            <a:spLocks noGrp="1"/>
          </p:cNvSpPr>
          <p:nvPr>
            <p:ph type="ctrTitle"/>
          </p:nvPr>
        </p:nvSpPr>
        <p:spPr>
          <a:xfrm>
            <a:off x="404734" y="338212"/>
            <a:ext cx="6397166" cy="531214"/>
          </a:xfrm>
          <a:prstGeom prst="rect">
            <a:avLst/>
          </a:prstGeom>
        </p:spPr>
        <p:txBody>
          <a:bodyPr spcFirstLastPara="1" wrap="square" lIns="0" tIns="0" rIns="0" bIns="0" anchor="b" anchorCtr="0">
            <a:noAutofit/>
          </a:bodyPr>
          <a:lstStyle/>
          <a:p>
            <a:pPr marL="0" lvl="0" indent="0" algn="l" rtl="0">
              <a:spcBef>
                <a:spcPts val="0"/>
              </a:spcBef>
              <a:spcAft>
                <a:spcPts val="0"/>
              </a:spcAft>
              <a:buNone/>
            </a:pPr>
            <a:endParaRPr spc="0" dirty="0">
              <a:ln w="0"/>
              <a:solidFill>
                <a:schemeClr val="accent1"/>
              </a:solidFill>
              <a:effectLst>
                <a:outerShdw blurRad="38100" dist="25400" dir="5400000" algn="ctr" rotWithShape="0">
                  <a:srgbClr val="6E747A">
                    <a:alpha val="43000"/>
                  </a:srgbClr>
                </a:outerShdw>
              </a:effectLst>
            </a:endParaRPr>
          </a:p>
          <a:p>
            <a:pPr lvl="0" algn="ctr"/>
            <a:r>
              <a:rPr lang="en-US" spc="0" dirty="0" smtClean="0">
                <a:ln w="0"/>
                <a:solidFill>
                  <a:schemeClr val="accent1"/>
                </a:solidFill>
                <a:effectLst>
                  <a:outerShdw blurRad="38100" dist="25400" dir="5400000" algn="ctr" rotWithShape="0">
                    <a:srgbClr val="6E747A">
                      <a:alpha val="43000"/>
                    </a:srgbClr>
                  </a:outerShdw>
                </a:effectLst>
              </a:rPr>
              <a:t>The </a:t>
            </a:r>
            <a:r>
              <a:rPr lang="en-US" spc="0" dirty="0">
                <a:ln w="0"/>
                <a:solidFill>
                  <a:schemeClr val="accent1"/>
                </a:solidFill>
                <a:effectLst>
                  <a:outerShdw blurRad="38100" dist="25400" dir="5400000" algn="ctr" rotWithShape="0">
                    <a:srgbClr val="6E747A">
                      <a:alpha val="43000"/>
                    </a:srgbClr>
                  </a:outerShdw>
                </a:effectLst>
              </a:rPr>
              <a:t>primacy of phatic function</a:t>
            </a:r>
            <a:endParaRPr spc="0" dirty="0">
              <a:ln w="0"/>
              <a:solidFill>
                <a:schemeClr val="accent1"/>
              </a:solidFill>
              <a:effectLst>
                <a:outerShdw blurRad="38100" dist="25400" dir="5400000" algn="ctr" rotWithShape="0">
                  <a:srgbClr val="6E747A">
                    <a:alpha val="43000"/>
                  </a:srgbClr>
                </a:outerShdw>
              </a:effectLst>
            </a:endParaRPr>
          </a:p>
        </p:txBody>
      </p:sp>
      <p:sp>
        <p:nvSpPr>
          <p:cNvPr id="334" name="Google Shape;334;p15"/>
          <p:cNvSpPr txBox="1">
            <a:spLocks noGrp="1"/>
          </p:cNvSpPr>
          <p:nvPr>
            <p:ph type="subTitle" idx="1"/>
          </p:nvPr>
        </p:nvSpPr>
        <p:spPr>
          <a:xfrm>
            <a:off x="0" y="1249965"/>
            <a:ext cx="7115175" cy="2895600"/>
          </a:xfrm>
          <a:prstGeom prst="rect">
            <a:avLst/>
          </a:prstGeom>
        </p:spPr>
        <p:txBody>
          <a:bodyPr spcFirstLastPara="1" wrap="square" lIns="0" tIns="0" rIns="0" bIns="0" anchor="t" anchorCtr="0">
            <a:noAutofit/>
          </a:bodyPr>
          <a:lstStyle/>
          <a:p>
            <a:pPr marL="342900" lvl="0" indent="-342900" algn="just">
              <a:buFont typeface="Wingdings" panose="05000000000000000000" pitchFamily="2" charset="2"/>
              <a:buChar char="q"/>
            </a:pPr>
            <a:r>
              <a:rPr lang="en-US" sz="2000" b="1" dirty="0">
                <a:solidFill>
                  <a:srgbClr val="000000"/>
                </a:solidFill>
              </a:rPr>
              <a:t>A “traditional African communication” </a:t>
            </a:r>
            <a:r>
              <a:rPr lang="en-US" sz="2000" dirty="0">
                <a:solidFill>
                  <a:srgbClr val="000000"/>
                </a:solidFill>
              </a:rPr>
              <a:t>can be considered, according to Des Wilson, “as a continuous process of information dissemination, entertainment and education used in societies which have not been seriously dislocated by western culture or any other external influence as is the case in many parts of the world” (Wilson, 1987: 89</a:t>
            </a:r>
            <a:r>
              <a:rPr lang="en-US" sz="2000" dirty="0" smtClean="0">
                <a:solidFill>
                  <a:srgbClr val="000000"/>
                </a:solidFill>
              </a:rPr>
              <a:t>)</a:t>
            </a:r>
          </a:p>
          <a:p>
            <a:pPr marL="342900" lvl="0" indent="-342900" algn="just">
              <a:buFont typeface="Wingdings" panose="05000000000000000000" pitchFamily="2" charset="2"/>
              <a:buChar char="q"/>
            </a:pPr>
            <a:r>
              <a:rPr lang="en-US" sz="2000" dirty="0" smtClean="0">
                <a:solidFill>
                  <a:srgbClr val="000000"/>
                </a:solidFill>
              </a:rPr>
              <a:t>The </a:t>
            </a:r>
            <a:r>
              <a:rPr lang="en-US" sz="2000" dirty="0">
                <a:solidFill>
                  <a:srgbClr val="000000"/>
                </a:solidFill>
              </a:rPr>
              <a:t>great transformation occurred when slave trades and especially modern colonialism became the main factors in African societies. </a:t>
            </a:r>
            <a:endParaRPr lang="en-US" sz="2000" dirty="0" smtClean="0">
              <a:solidFill>
                <a:srgbClr val="000000"/>
              </a:solidFill>
            </a:endParaRPr>
          </a:p>
          <a:p>
            <a:pPr marL="342900" lvl="0" indent="-342900" algn="just">
              <a:buFont typeface="Wingdings" panose="05000000000000000000" pitchFamily="2" charset="2"/>
              <a:buChar char="q"/>
            </a:pPr>
            <a:r>
              <a:rPr lang="en-US" sz="2000" dirty="0">
                <a:solidFill>
                  <a:srgbClr val="000000"/>
                </a:solidFill>
              </a:rPr>
              <a:t>the phatic function lost its primacy, in </a:t>
            </a:r>
            <a:r>
              <a:rPr lang="en-US" sz="2000" dirty="0" err="1">
                <a:solidFill>
                  <a:srgbClr val="000000"/>
                </a:solidFill>
              </a:rPr>
              <a:t>favour</a:t>
            </a:r>
            <a:r>
              <a:rPr lang="en-US" sz="2000" dirty="0">
                <a:solidFill>
                  <a:srgbClr val="000000"/>
                </a:solidFill>
              </a:rPr>
              <a:t> of the conative function, which was necessary to impose a form of communication on native people in accordance with the objectives of colonial regimes.</a:t>
            </a:r>
            <a:endParaRPr sz="2000" dirty="0">
              <a:solidFill>
                <a:srgbClr val="000000"/>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F4F7FF"/>
            </a:gs>
            <a:gs pos="62000">
              <a:srgbClr val="CCD4EB"/>
            </a:gs>
            <a:gs pos="100000">
              <a:schemeClr val="accent2"/>
            </a:gs>
          </a:gsLst>
          <a:path path="circle">
            <a:fillToRect r="100000" b="100000"/>
          </a:path>
          <a:tileRect l="-100000" t="-100000"/>
        </a:gradFill>
        <a:effectLst/>
      </p:bgPr>
    </p:bg>
    <p:spTree>
      <p:nvGrpSpPr>
        <p:cNvPr id="1" name="Shape 433"/>
        <p:cNvGrpSpPr/>
        <p:nvPr/>
      </p:nvGrpSpPr>
      <p:grpSpPr>
        <a:xfrm>
          <a:off x="0" y="0"/>
          <a:ext cx="0" cy="0"/>
          <a:chOff x="0" y="0"/>
          <a:chExt cx="0" cy="0"/>
        </a:xfrm>
      </p:grpSpPr>
      <p:sp>
        <p:nvSpPr>
          <p:cNvPr id="435" name="Google Shape;435;p25"/>
          <p:cNvSpPr txBox="1">
            <a:spLocks noGrp="1"/>
          </p:cNvSpPr>
          <p:nvPr>
            <p:ph type="title"/>
          </p:nvPr>
        </p:nvSpPr>
        <p:spPr>
          <a:xfrm>
            <a:off x="496069" y="230662"/>
            <a:ext cx="6929275" cy="335400"/>
          </a:xfrm>
          <a:prstGeom prst="rect">
            <a:avLst/>
          </a:prstGeom>
        </p:spPr>
        <p:txBody>
          <a:bodyPr spcFirstLastPara="1" wrap="square" lIns="0" tIns="0" rIns="0" bIns="0" anchor="b" anchorCtr="0">
            <a:noAutofit/>
          </a:bodyPr>
          <a:lstStyle/>
          <a:p>
            <a:pPr marL="0" lvl="0" indent="0" algn="l" rtl="0">
              <a:spcBef>
                <a:spcPts val="0"/>
              </a:spcBef>
              <a:spcAft>
                <a:spcPts val="0"/>
              </a:spcAft>
              <a:buNone/>
            </a:pPr>
            <a:r>
              <a:rPr lang="en" sz="3200" b="1" spc="0" dirty="0" smtClean="0">
                <a:ln w="22225">
                  <a:solidFill>
                    <a:schemeClr val="accent2"/>
                  </a:solidFill>
                  <a:prstDash val="solid"/>
                </a:ln>
                <a:solidFill>
                  <a:schemeClr val="accent2">
                    <a:lumMod val="40000"/>
                    <a:lumOff val="60000"/>
                  </a:schemeClr>
                </a:solidFill>
              </a:rPr>
              <a:t>INVASION </a:t>
            </a:r>
            <a:r>
              <a:rPr lang="en" sz="3200" b="1" spc="0" dirty="0" smtClean="0">
                <a:ln w="22225">
                  <a:solidFill>
                    <a:schemeClr val="accent2"/>
                  </a:solidFill>
                  <a:prstDash val="solid"/>
                </a:ln>
                <a:solidFill>
                  <a:schemeClr val="accent2">
                    <a:lumMod val="40000"/>
                    <a:lumOff val="60000"/>
                  </a:schemeClr>
                </a:solidFill>
              </a:rPr>
              <a:t>OF AFRICA </a:t>
            </a:r>
            <a:r>
              <a:rPr lang="en" sz="3200" b="1" spc="0" dirty="0" smtClean="0">
                <a:ln w="22225">
                  <a:solidFill>
                    <a:schemeClr val="accent2"/>
                  </a:solidFill>
                  <a:prstDash val="solid"/>
                </a:ln>
                <a:solidFill>
                  <a:schemeClr val="accent2">
                    <a:lumMod val="40000"/>
                    <a:lumOff val="60000"/>
                  </a:schemeClr>
                </a:solidFill>
              </a:rPr>
              <a:t>BY </a:t>
            </a:r>
            <a:r>
              <a:rPr lang="en" sz="3200" b="1" spc="0" dirty="0" smtClean="0">
                <a:ln w="22225">
                  <a:solidFill>
                    <a:schemeClr val="accent2"/>
                  </a:solidFill>
                  <a:prstDash val="solid"/>
                </a:ln>
                <a:solidFill>
                  <a:schemeClr val="accent2">
                    <a:lumMod val="40000"/>
                    <a:lumOff val="60000"/>
                  </a:schemeClr>
                </a:solidFill>
              </a:rPr>
              <a:t>THE </a:t>
            </a:r>
            <a:r>
              <a:rPr lang="en" sz="3200" b="1" spc="0" dirty="0" smtClean="0">
                <a:ln w="22225">
                  <a:solidFill>
                    <a:schemeClr val="accent2"/>
                  </a:solidFill>
                  <a:prstDash val="solid"/>
                </a:ln>
                <a:solidFill>
                  <a:schemeClr val="accent2">
                    <a:lumMod val="40000"/>
                    <a:lumOff val="60000"/>
                  </a:schemeClr>
                </a:solidFill>
              </a:rPr>
              <a:t>WEST</a:t>
            </a:r>
            <a:endParaRPr sz="3200" b="1" spc="0" dirty="0">
              <a:ln w="22225">
                <a:solidFill>
                  <a:schemeClr val="accent2"/>
                </a:solidFill>
                <a:prstDash val="solid"/>
              </a:ln>
              <a:solidFill>
                <a:schemeClr val="accent2">
                  <a:lumMod val="40000"/>
                  <a:lumOff val="60000"/>
                </a:schemeClr>
              </a:solidFill>
            </a:endParaRPr>
          </a:p>
        </p:txBody>
      </p:sp>
      <p:sp>
        <p:nvSpPr>
          <p:cNvPr id="437" name="Google Shape;437;p25"/>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solidFill>
                  <a:schemeClr val="lt1"/>
                </a:solidFill>
              </a:rPr>
              <a:t>8</a:t>
            </a:fld>
            <a:endParaRPr>
              <a:solidFill>
                <a:schemeClr val="lt1"/>
              </a:solidFill>
            </a:endParaRPr>
          </a:p>
        </p:txBody>
      </p:sp>
      <p:pic>
        <p:nvPicPr>
          <p:cNvPr id="3" name="Picture 2"/>
          <p:cNvPicPr>
            <a:picLocks noChangeAspect="1"/>
          </p:cNvPicPr>
          <p:nvPr/>
        </p:nvPicPr>
        <p:blipFill>
          <a:blip r:embed="rId3"/>
          <a:stretch>
            <a:fillRect/>
          </a:stretch>
        </p:blipFill>
        <p:spPr>
          <a:xfrm>
            <a:off x="16385" y="654574"/>
            <a:ext cx="4078577" cy="3084843"/>
          </a:xfrm>
          <a:prstGeom prst="rect">
            <a:avLst/>
          </a:prstGeom>
        </p:spPr>
      </p:pic>
      <p:pic>
        <p:nvPicPr>
          <p:cNvPr id="4" name="Picture 3"/>
          <p:cNvPicPr>
            <a:picLocks noChangeAspect="1"/>
          </p:cNvPicPr>
          <p:nvPr/>
        </p:nvPicPr>
        <p:blipFill>
          <a:blip r:embed="rId4"/>
          <a:stretch>
            <a:fillRect/>
          </a:stretch>
        </p:blipFill>
        <p:spPr>
          <a:xfrm>
            <a:off x="3597639" y="1137235"/>
            <a:ext cx="3511164" cy="3255806"/>
          </a:xfrm>
          <a:prstGeom prst="rect">
            <a:avLst/>
          </a:prstGeom>
        </p:spPr>
      </p:pic>
      <p:sp>
        <p:nvSpPr>
          <p:cNvPr id="5" name="Rectangle 4"/>
          <p:cNvSpPr/>
          <p:nvPr/>
        </p:nvSpPr>
        <p:spPr>
          <a:xfrm>
            <a:off x="1129551" y="4844838"/>
            <a:ext cx="4905510" cy="307777"/>
          </a:xfrm>
          <a:prstGeom prst="rect">
            <a:avLst/>
          </a:prstGeom>
        </p:spPr>
        <p:txBody>
          <a:bodyPr wrap="none">
            <a:spAutoFit/>
          </a:bodyPr>
          <a:lstStyle/>
          <a:p>
            <a:r>
              <a:rPr lang="en-US" b="1" dirty="0">
                <a:solidFill>
                  <a:schemeClr val="bg1"/>
                </a:solidFill>
              </a:rPr>
              <a:t>Source: https://learn.e-limu.org/topic/view/?t=244&amp;c=45</a:t>
            </a:r>
          </a:p>
        </p:txBody>
      </p:sp>
      <p:sp>
        <p:nvSpPr>
          <p:cNvPr id="6" name="Rectangle 5"/>
          <p:cNvSpPr/>
          <p:nvPr/>
        </p:nvSpPr>
        <p:spPr>
          <a:xfrm>
            <a:off x="477357" y="3758451"/>
            <a:ext cx="2601994" cy="307777"/>
          </a:xfrm>
          <a:prstGeom prst="rect">
            <a:avLst/>
          </a:prstGeom>
        </p:spPr>
        <p:txBody>
          <a:bodyPr wrap="none">
            <a:spAutoFit/>
          </a:bodyPr>
          <a:lstStyle/>
          <a:p>
            <a:r>
              <a:rPr lang="en-US" dirty="0" smtClean="0"/>
              <a:t>An </a:t>
            </a:r>
            <a:r>
              <a:rPr lang="en-US" dirty="0"/>
              <a:t>image of early missionaries</a:t>
            </a:r>
          </a:p>
        </p:txBody>
      </p:sp>
      <p:sp>
        <p:nvSpPr>
          <p:cNvPr id="7" name="Rectangle 6"/>
          <p:cNvSpPr/>
          <p:nvPr/>
        </p:nvSpPr>
        <p:spPr>
          <a:xfrm>
            <a:off x="3645253" y="4403579"/>
            <a:ext cx="2282997" cy="307777"/>
          </a:xfrm>
          <a:prstGeom prst="rect">
            <a:avLst/>
          </a:prstGeom>
        </p:spPr>
        <p:txBody>
          <a:bodyPr wrap="none">
            <a:spAutoFit/>
          </a:bodyPr>
          <a:lstStyle/>
          <a:p>
            <a:r>
              <a:rPr lang="en-US" dirty="0" smtClean="0"/>
              <a:t>An image </a:t>
            </a:r>
            <a:r>
              <a:rPr lang="en-US" dirty="0"/>
              <a:t>on forced </a:t>
            </a:r>
            <a:r>
              <a:rPr lang="en-US" dirty="0" err="1"/>
              <a:t>labour</a:t>
            </a: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sp>
        <p:nvSpPr>
          <p:cNvPr id="345" name="Google Shape;345;p17"/>
          <p:cNvSpPr txBox="1">
            <a:spLocks noGrp="1"/>
          </p:cNvSpPr>
          <p:nvPr>
            <p:ph type="title"/>
          </p:nvPr>
        </p:nvSpPr>
        <p:spPr>
          <a:xfrm>
            <a:off x="573437" y="139234"/>
            <a:ext cx="6679770" cy="856800"/>
          </a:xfrm>
          <a:prstGeom prst="rect">
            <a:avLst/>
          </a:prstGeom>
        </p:spPr>
        <p:txBody>
          <a:bodyPr spcFirstLastPara="1" wrap="square" lIns="0" tIns="0" rIns="0" bIns="0" anchor="b" anchorCtr="0">
            <a:noAutofit/>
          </a:bodyPr>
          <a:lstStyle/>
          <a:p>
            <a:pPr lvl="0"/>
            <a:r>
              <a:rPr lang="en-US" spc="0" dirty="0">
                <a:ln w="0"/>
                <a:solidFill>
                  <a:schemeClr val="accent1"/>
                </a:solidFill>
                <a:effectLst>
                  <a:outerShdw blurRad="38100" dist="25400" dir="5400000" algn="ctr" rotWithShape="0">
                    <a:srgbClr val="6E747A">
                      <a:alpha val="43000"/>
                    </a:srgbClr>
                  </a:outerShdw>
                </a:effectLst>
              </a:rPr>
              <a:t>Effect of Colonial Rule in Africa</a:t>
            </a:r>
            <a:br>
              <a:rPr lang="en-US" spc="0" dirty="0">
                <a:ln w="0"/>
                <a:solidFill>
                  <a:schemeClr val="accent1"/>
                </a:solidFill>
                <a:effectLst>
                  <a:outerShdw blurRad="38100" dist="25400" dir="5400000" algn="ctr" rotWithShape="0">
                    <a:srgbClr val="6E747A">
                      <a:alpha val="43000"/>
                    </a:srgbClr>
                  </a:outerShdw>
                </a:effectLst>
              </a:rPr>
            </a:br>
            <a:r>
              <a:rPr lang="en-US" sz="2000" b="1" spc="0" dirty="0">
                <a:ln w="0"/>
                <a:solidFill>
                  <a:schemeClr val="tx1"/>
                </a:solidFill>
                <a:effectLst>
                  <a:outerShdw blurRad="38100" dist="25400" dir="5400000" algn="ctr" rotWithShape="0">
                    <a:srgbClr val="6E747A">
                      <a:alpha val="43000"/>
                    </a:srgbClr>
                  </a:outerShdw>
                </a:effectLst>
              </a:rPr>
              <a:t>Negative effects</a:t>
            </a:r>
          </a:p>
        </p:txBody>
      </p:sp>
      <p:sp>
        <p:nvSpPr>
          <p:cNvPr id="346" name="Google Shape;346;p17"/>
          <p:cNvSpPr txBox="1">
            <a:spLocks noGrp="1"/>
          </p:cNvSpPr>
          <p:nvPr>
            <p:ph type="body" idx="1"/>
          </p:nvPr>
        </p:nvSpPr>
        <p:spPr>
          <a:xfrm>
            <a:off x="32544" y="1024997"/>
            <a:ext cx="7096676" cy="3746453"/>
          </a:xfrm>
          <a:prstGeom prst="rect">
            <a:avLst/>
          </a:prstGeom>
        </p:spPr>
        <p:txBody>
          <a:bodyPr spcFirstLastPara="1" wrap="square" lIns="0" tIns="0" rIns="0" bIns="0" anchor="t" anchorCtr="0">
            <a:noAutofit/>
          </a:bodyPr>
          <a:lstStyle/>
          <a:p>
            <a:r>
              <a:rPr lang="en-US" sz="2000" b="1" dirty="0">
                <a:solidFill>
                  <a:schemeClr val="tx1"/>
                </a:solidFill>
              </a:rPr>
              <a:t>•	The Africans lost their political independence.</a:t>
            </a:r>
          </a:p>
          <a:p>
            <a:r>
              <a:rPr lang="en-US" sz="2000" b="1" dirty="0">
                <a:solidFill>
                  <a:schemeClr val="tx1"/>
                </a:solidFill>
              </a:rPr>
              <a:t>•	Some traditional political institutions were destroyed and replaced with foreign ones.</a:t>
            </a:r>
          </a:p>
          <a:p>
            <a:r>
              <a:rPr lang="en-US" sz="2000" b="1" dirty="0">
                <a:solidFill>
                  <a:schemeClr val="tx1"/>
                </a:solidFill>
              </a:rPr>
              <a:t>•	Foreign culture was imposed on Africans without regard for their own culture. This led to the loss of the African culture.</a:t>
            </a:r>
          </a:p>
          <a:p>
            <a:r>
              <a:rPr lang="en-US" sz="2000" b="1" dirty="0">
                <a:solidFill>
                  <a:schemeClr val="tx1"/>
                </a:solidFill>
              </a:rPr>
              <a:t>•	Many followers of traditional religion were converted into Christianity. They were made to believe that their traditional beliefs were primitive.</a:t>
            </a:r>
          </a:p>
          <a:p>
            <a:r>
              <a:rPr lang="en-US" sz="2000" b="1" dirty="0">
                <a:solidFill>
                  <a:schemeClr val="tx1"/>
                </a:solidFill>
              </a:rPr>
              <a:t>•	Africans lost large tracts of their land to the European settlers.</a:t>
            </a:r>
          </a:p>
          <a:p>
            <a:r>
              <a:rPr lang="en-US" sz="2000" b="1" dirty="0">
                <a:solidFill>
                  <a:schemeClr val="tx1"/>
                </a:solidFill>
              </a:rPr>
              <a:t>•	Many Africans were forced to live in crowded areas and were never able to regain their land again.</a:t>
            </a:r>
          </a:p>
          <a:p>
            <a:endParaRPr lang="en-US" sz="2000" dirty="0" smtClean="0"/>
          </a:p>
        </p:txBody>
      </p:sp>
      <p:sp>
        <p:nvSpPr>
          <p:cNvPr id="347" name="Google Shape;347;p17"/>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9</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71"/>
        <p:cNvGrpSpPr/>
        <p:nvPr/>
      </p:nvGrpSpPr>
      <p:grpSpPr>
        <a:xfrm>
          <a:off x="0" y="0"/>
          <a:ext cx="0" cy="0"/>
          <a:chOff x="0" y="0"/>
          <a:chExt cx="0" cy="0"/>
        </a:xfrm>
      </p:grpSpPr>
      <p:sp>
        <p:nvSpPr>
          <p:cNvPr id="373" name="Google Shape;373;p19"/>
          <p:cNvSpPr txBox="1">
            <a:spLocks noGrp="1"/>
          </p:cNvSpPr>
          <p:nvPr>
            <p:ph type="title"/>
          </p:nvPr>
        </p:nvSpPr>
        <p:spPr>
          <a:xfrm>
            <a:off x="599607" y="695"/>
            <a:ext cx="5834758" cy="856800"/>
          </a:xfrm>
          <a:prstGeom prst="rect">
            <a:avLst/>
          </a:prstGeom>
        </p:spPr>
        <p:txBody>
          <a:bodyPr spcFirstLastPara="1" wrap="square" lIns="0" tIns="0" rIns="0" bIns="0" anchor="b" anchorCtr="0">
            <a:noAutofit/>
          </a:bodyPr>
          <a:lstStyle/>
          <a:p>
            <a:pPr lvl="0"/>
            <a:r>
              <a:rPr lang="en-US" spc="0" dirty="0">
                <a:ln w="0"/>
                <a:solidFill>
                  <a:schemeClr val="accent1"/>
                </a:solidFill>
                <a:effectLst>
                  <a:outerShdw blurRad="38100" dist="25400" dir="5400000" algn="ctr" rotWithShape="0">
                    <a:srgbClr val="6E747A">
                      <a:alpha val="43000"/>
                    </a:srgbClr>
                  </a:outerShdw>
                </a:effectLst>
              </a:rPr>
              <a:t>Effect of Colonial Rule in Africa</a:t>
            </a:r>
            <a:br>
              <a:rPr lang="en-US" spc="0" dirty="0">
                <a:ln w="0"/>
                <a:solidFill>
                  <a:schemeClr val="accent1"/>
                </a:solidFill>
                <a:effectLst>
                  <a:outerShdw blurRad="38100" dist="25400" dir="5400000" algn="ctr" rotWithShape="0">
                    <a:srgbClr val="6E747A">
                      <a:alpha val="43000"/>
                    </a:srgbClr>
                  </a:outerShdw>
                </a:effectLst>
              </a:rPr>
            </a:br>
            <a:r>
              <a:rPr lang="en-US" sz="2000" b="1" spc="0" dirty="0">
                <a:ln w="0"/>
                <a:solidFill>
                  <a:schemeClr val="tx1"/>
                </a:solidFill>
                <a:effectLst>
                  <a:outerShdw blurRad="38100" dist="25400" dir="5400000" algn="ctr" rotWithShape="0">
                    <a:srgbClr val="6E747A">
                      <a:alpha val="43000"/>
                    </a:srgbClr>
                  </a:outerShdw>
                </a:effectLst>
              </a:rPr>
              <a:t>Negative effects</a:t>
            </a:r>
            <a:endParaRPr spc="0" dirty="0">
              <a:ln w="0"/>
              <a:solidFill>
                <a:schemeClr val="accent1"/>
              </a:solidFill>
              <a:effectLst>
                <a:outerShdw blurRad="38100" dist="25400" dir="5400000" algn="ctr" rotWithShape="0">
                  <a:srgbClr val="6E747A">
                    <a:alpha val="43000"/>
                  </a:srgbClr>
                </a:outerShdw>
              </a:effectLst>
            </a:endParaRPr>
          </a:p>
        </p:txBody>
      </p:sp>
      <p:sp>
        <p:nvSpPr>
          <p:cNvPr id="372" name="Google Shape;372;p19"/>
          <p:cNvSpPr txBox="1">
            <a:spLocks noGrp="1"/>
          </p:cNvSpPr>
          <p:nvPr>
            <p:ph type="body" idx="1"/>
          </p:nvPr>
        </p:nvSpPr>
        <p:spPr>
          <a:xfrm>
            <a:off x="104931" y="550528"/>
            <a:ext cx="7381875" cy="3821733"/>
          </a:xfrm>
          <a:prstGeom prst="rect">
            <a:avLst/>
          </a:prstGeom>
        </p:spPr>
        <p:txBody>
          <a:bodyPr spcFirstLastPara="1" wrap="square" lIns="0" tIns="0" rIns="0" bIns="0" anchor="t" anchorCtr="0">
            <a:noAutofit/>
          </a:bodyPr>
          <a:lstStyle/>
          <a:p>
            <a:pPr marL="101600" indent="0">
              <a:buNone/>
            </a:pPr>
            <a:endParaRPr lang="en-US" sz="2000" b="1" dirty="0"/>
          </a:p>
          <a:p>
            <a:r>
              <a:rPr lang="en-US" sz="2000" dirty="0"/>
              <a:t>•	Africans were discriminated against and mistreated in their own countries.</a:t>
            </a:r>
          </a:p>
          <a:p>
            <a:r>
              <a:rPr lang="en-US" sz="2000" dirty="0"/>
              <a:t>•	Africans were viewed as slaves rather than free people. Africans provided free forced </a:t>
            </a:r>
            <a:r>
              <a:rPr lang="en-US" sz="2000" dirty="0" err="1"/>
              <a:t>labour</a:t>
            </a:r>
            <a:r>
              <a:rPr lang="en-US" sz="2000" dirty="0"/>
              <a:t> on settler farms. </a:t>
            </a:r>
          </a:p>
          <a:p>
            <a:r>
              <a:rPr lang="en-US" sz="2000" dirty="0"/>
              <a:t>•	The African continent was broken up into political units that later became independent countries.</a:t>
            </a:r>
          </a:p>
          <a:p>
            <a:r>
              <a:rPr lang="en-US" sz="2000" dirty="0"/>
              <a:t>•	People from the same traditional communities were divided and placed in different countries or colonies.</a:t>
            </a:r>
          </a:p>
          <a:p>
            <a:r>
              <a:rPr lang="en-US" sz="2000" dirty="0"/>
              <a:t>•	The Africans were forced to trade with the colonial master much more than with fellow Africans living in </a:t>
            </a:r>
            <a:r>
              <a:rPr lang="en-US" sz="2000" dirty="0" err="1"/>
              <a:t>neighbouring</a:t>
            </a:r>
            <a:r>
              <a:rPr lang="en-US" sz="2000" dirty="0"/>
              <a:t> states.</a:t>
            </a:r>
          </a:p>
          <a:p>
            <a:r>
              <a:rPr lang="en-US" sz="2000" dirty="0"/>
              <a:t>•	Development within the colonies was not balanced or uniform. It tended to </a:t>
            </a:r>
            <a:r>
              <a:rPr lang="en-US" sz="2000" dirty="0" err="1"/>
              <a:t>favour</a:t>
            </a:r>
            <a:r>
              <a:rPr lang="en-US" sz="2000" dirty="0"/>
              <a:t> areas occupied by white settlers.</a:t>
            </a:r>
            <a:endParaRPr lang="en-US" sz="2000" dirty="0"/>
          </a:p>
        </p:txBody>
      </p:sp>
      <p:sp>
        <p:nvSpPr>
          <p:cNvPr id="375" name="Google Shape;375;p19"/>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10</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79"/>
        <p:cNvGrpSpPr/>
        <p:nvPr/>
      </p:nvGrpSpPr>
      <p:grpSpPr>
        <a:xfrm>
          <a:off x="0" y="0"/>
          <a:ext cx="0" cy="0"/>
          <a:chOff x="0" y="0"/>
          <a:chExt cx="0" cy="0"/>
        </a:xfrm>
      </p:grpSpPr>
      <p:sp>
        <p:nvSpPr>
          <p:cNvPr id="380" name="Google Shape;380;p20"/>
          <p:cNvSpPr txBox="1">
            <a:spLocks noGrp="1"/>
          </p:cNvSpPr>
          <p:nvPr>
            <p:ph type="title"/>
          </p:nvPr>
        </p:nvSpPr>
        <p:spPr>
          <a:xfrm>
            <a:off x="374754" y="0"/>
            <a:ext cx="5678411" cy="1042524"/>
          </a:xfrm>
          <a:prstGeom prst="rect">
            <a:avLst/>
          </a:prstGeom>
        </p:spPr>
        <p:txBody>
          <a:bodyPr spcFirstLastPara="1" wrap="square" lIns="0" tIns="0" rIns="0" bIns="0" anchor="b" anchorCtr="0">
            <a:noAutofit/>
          </a:bodyPr>
          <a:lstStyle/>
          <a:p>
            <a:pPr lvl="0"/>
            <a:r>
              <a:rPr lang="en-US" spc="0" dirty="0">
                <a:ln w="0"/>
                <a:solidFill>
                  <a:schemeClr val="accent1"/>
                </a:solidFill>
                <a:effectLst>
                  <a:outerShdw blurRad="38100" dist="25400" dir="5400000" algn="ctr" rotWithShape="0">
                    <a:srgbClr val="6E747A">
                      <a:alpha val="43000"/>
                    </a:srgbClr>
                  </a:outerShdw>
                </a:effectLst>
              </a:rPr>
              <a:t>Effect of Colonial Rule in Africa</a:t>
            </a:r>
            <a:br>
              <a:rPr lang="en-US" spc="0" dirty="0">
                <a:ln w="0"/>
                <a:solidFill>
                  <a:schemeClr val="accent1"/>
                </a:solidFill>
                <a:effectLst>
                  <a:outerShdw blurRad="38100" dist="25400" dir="5400000" algn="ctr" rotWithShape="0">
                    <a:srgbClr val="6E747A">
                      <a:alpha val="43000"/>
                    </a:srgbClr>
                  </a:outerShdw>
                </a:effectLst>
              </a:rPr>
            </a:br>
            <a:r>
              <a:rPr lang="en-US" sz="2000" b="1" spc="0" dirty="0" smtClean="0">
                <a:ln w="0"/>
                <a:solidFill>
                  <a:schemeClr val="tx1"/>
                </a:solidFill>
                <a:effectLst>
                  <a:outerShdw blurRad="38100" dist="25400" dir="5400000" algn="ctr" rotWithShape="0">
                    <a:srgbClr val="6E747A">
                      <a:alpha val="43000"/>
                    </a:srgbClr>
                  </a:outerShdw>
                </a:effectLst>
              </a:rPr>
              <a:t>Positive </a:t>
            </a:r>
            <a:r>
              <a:rPr lang="en-US" sz="2000" b="1" spc="0" dirty="0">
                <a:ln w="0"/>
                <a:solidFill>
                  <a:schemeClr val="tx1"/>
                </a:solidFill>
                <a:effectLst>
                  <a:outerShdw blurRad="38100" dist="25400" dir="5400000" algn="ctr" rotWithShape="0">
                    <a:srgbClr val="6E747A">
                      <a:alpha val="43000"/>
                    </a:srgbClr>
                  </a:outerShdw>
                </a:effectLst>
              </a:rPr>
              <a:t>effects</a:t>
            </a:r>
            <a:endParaRPr dirty="0"/>
          </a:p>
        </p:txBody>
      </p:sp>
      <p:sp>
        <p:nvSpPr>
          <p:cNvPr id="381" name="Google Shape;381;p20"/>
          <p:cNvSpPr txBox="1">
            <a:spLocks noGrp="1"/>
          </p:cNvSpPr>
          <p:nvPr>
            <p:ph type="body" idx="1"/>
          </p:nvPr>
        </p:nvSpPr>
        <p:spPr>
          <a:xfrm>
            <a:off x="125521" y="1294441"/>
            <a:ext cx="7234650" cy="3364683"/>
          </a:xfrm>
          <a:prstGeom prst="rect">
            <a:avLst/>
          </a:prstGeom>
        </p:spPr>
        <p:txBody>
          <a:bodyPr spcFirstLastPara="1" wrap="square" lIns="0" tIns="0" rIns="0" bIns="0" anchor="t" anchorCtr="0">
            <a:noAutofit/>
          </a:bodyPr>
          <a:lstStyle/>
          <a:p>
            <a:r>
              <a:rPr lang="en-US" sz="2000" dirty="0"/>
              <a:t>According to </a:t>
            </a:r>
            <a:r>
              <a:rPr lang="en-US" sz="2000" dirty="0" err="1"/>
              <a:t>Elimu</a:t>
            </a:r>
            <a:r>
              <a:rPr lang="en-US" sz="2000" dirty="0"/>
              <a:t> (2015) the following are some of the positive effects:</a:t>
            </a:r>
          </a:p>
          <a:p>
            <a:r>
              <a:rPr lang="en-US" sz="2000" dirty="0"/>
              <a:t>•	Colonial rule brought an end to slave trade.</a:t>
            </a:r>
          </a:p>
          <a:p>
            <a:r>
              <a:rPr lang="en-US" sz="2000" dirty="0"/>
              <a:t>•	Modern health facilities, formal education and other social services were </a:t>
            </a:r>
            <a:r>
              <a:rPr lang="en-US" sz="2000" dirty="0" smtClean="0"/>
              <a:t>introduced </a:t>
            </a:r>
            <a:r>
              <a:rPr lang="en-US" sz="2000" dirty="0"/>
              <a:t>into the country.</a:t>
            </a:r>
          </a:p>
          <a:p>
            <a:r>
              <a:rPr lang="en-US" sz="2000" dirty="0"/>
              <a:t>•	New breeds of animals and crops that could do well under the African climate were introduced.</a:t>
            </a:r>
          </a:p>
          <a:p>
            <a:r>
              <a:rPr lang="en-US" sz="2000" dirty="0"/>
              <a:t>•	The African people developed the desire to control their own future and worked towards achieving justice and equality.</a:t>
            </a:r>
          </a:p>
          <a:p>
            <a:r>
              <a:rPr lang="en-US" sz="2000" dirty="0"/>
              <a:t>•	Colonialism introduced a common currency which had not existed in the past</a:t>
            </a:r>
            <a:r>
              <a:rPr lang="en-US" sz="2400" dirty="0"/>
              <a:t>.</a:t>
            </a:r>
          </a:p>
        </p:txBody>
      </p:sp>
      <p:sp>
        <p:nvSpPr>
          <p:cNvPr id="384" name="Google Shape;384;p20"/>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11</a:t>
            </a:fld>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88"/>
        <p:cNvGrpSpPr/>
        <p:nvPr/>
      </p:nvGrpSpPr>
      <p:grpSpPr>
        <a:xfrm>
          <a:off x="0" y="0"/>
          <a:ext cx="0" cy="0"/>
          <a:chOff x="0" y="0"/>
          <a:chExt cx="0" cy="0"/>
        </a:xfrm>
      </p:grpSpPr>
      <p:sp>
        <p:nvSpPr>
          <p:cNvPr id="389" name="Google Shape;389;p21"/>
          <p:cNvSpPr txBox="1">
            <a:spLocks noGrp="1"/>
          </p:cNvSpPr>
          <p:nvPr>
            <p:ph type="title"/>
          </p:nvPr>
        </p:nvSpPr>
        <p:spPr>
          <a:xfrm>
            <a:off x="421751" y="123731"/>
            <a:ext cx="5743202" cy="856800"/>
          </a:xfrm>
          <a:prstGeom prst="rect">
            <a:avLst/>
          </a:prstGeom>
        </p:spPr>
        <p:txBody>
          <a:bodyPr spcFirstLastPara="1" wrap="square" lIns="0" tIns="0" rIns="0" bIns="0" anchor="b" anchorCtr="0">
            <a:noAutofit/>
          </a:bodyPr>
          <a:lstStyle/>
          <a:p>
            <a:pPr lvl="0"/>
            <a:r>
              <a:rPr lang="en-US" spc="0" dirty="0">
                <a:ln w="0"/>
                <a:solidFill>
                  <a:schemeClr val="accent1"/>
                </a:solidFill>
                <a:effectLst>
                  <a:outerShdw blurRad="38100" dist="25400" dir="5400000" algn="ctr" rotWithShape="0">
                    <a:srgbClr val="6E747A">
                      <a:alpha val="43000"/>
                    </a:srgbClr>
                  </a:outerShdw>
                </a:effectLst>
              </a:rPr>
              <a:t>Effect of Colonial Rule in Africa</a:t>
            </a:r>
            <a:br>
              <a:rPr lang="en-US" spc="0" dirty="0">
                <a:ln w="0"/>
                <a:solidFill>
                  <a:schemeClr val="accent1"/>
                </a:solidFill>
                <a:effectLst>
                  <a:outerShdw blurRad="38100" dist="25400" dir="5400000" algn="ctr" rotWithShape="0">
                    <a:srgbClr val="6E747A">
                      <a:alpha val="43000"/>
                    </a:srgbClr>
                  </a:outerShdw>
                </a:effectLst>
              </a:rPr>
            </a:br>
            <a:r>
              <a:rPr lang="en-US" sz="2000" b="1" spc="0" dirty="0">
                <a:ln w="0"/>
                <a:solidFill>
                  <a:schemeClr val="tx1"/>
                </a:solidFill>
                <a:effectLst>
                  <a:outerShdw blurRad="38100" dist="25400" dir="5400000" algn="ctr" rotWithShape="0">
                    <a:srgbClr val="6E747A">
                      <a:alpha val="43000"/>
                    </a:srgbClr>
                  </a:outerShdw>
                </a:effectLst>
              </a:rPr>
              <a:t>Positive effects</a:t>
            </a:r>
            <a:endParaRPr dirty="0"/>
          </a:p>
        </p:txBody>
      </p:sp>
      <p:sp>
        <p:nvSpPr>
          <p:cNvPr id="390" name="Google Shape;390;p21"/>
          <p:cNvSpPr txBox="1">
            <a:spLocks noGrp="1"/>
          </p:cNvSpPr>
          <p:nvPr>
            <p:ph type="body" idx="1"/>
          </p:nvPr>
        </p:nvSpPr>
        <p:spPr>
          <a:xfrm>
            <a:off x="61991" y="971483"/>
            <a:ext cx="7328160" cy="3309844"/>
          </a:xfrm>
          <a:prstGeom prst="rect">
            <a:avLst/>
          </a:prstGeom>
        </p:spPr>
        <p:txBody>
          <a:bodyPr spcFirstLastPara="1" wrap="square" lIns="0" tIns="0" rIns="0" bIns="0" anchor="t" anchorCtr="0">
            <a:noAutofit/>
          </a:bodyPr>
          <a:lstStyle/>
          <a:p>
            <a:r>
              <a:rPr lang="en-US" sz="2400" dirty="0"/>
              <a:t>It introduced a new legal system.</a:t>
            </a:r>
          </a:p>
          <a:p>
            <a:r>
              <a:rPr lang="en-US" sz="2400" dirty="0"/>
              <a:t>•	It brought manufactured goods some of which could not be produced locally.</a:t>
            </a:r>
          </a:p>
          <a:p>
            <a:r>
              <a:rPr lang="en-US" sz="2400" dirty="0"/>
              <a:t>•	It introduced modern machines which are now used in agriculture and industries.</a:t>
            </a:r>
          </a:p>
          <a:p>
            <a:r>
              <a:rPr lang="en-US" sz="2400" dirty="0"/>
              <a:t>•	Colonial governments introduced modern methods of communication.</a:t>
            </a:r>
          </a:p>
          <a:p>
            <a:r>
              <a:rPr lang="en-US" sz="2400" dirty="0"/>
              <a:t>•	Cash crop farming was introduced.</a:t>
            </a:r>
          </a:p>
          <a:p>
            <a:r>
              <a:rPr lang="en-US" sz="2400" dirty="0"/>
              <a:t>•	Traditional farming methods were improved through research and adopting new methods.</a:t>
            </a:r>
            <a:endParaRPr lang="en-US" sz="2400" dirty="0"/>
          </a:p>
        </p:txBody>
      </p:sp>
      <p:sp>
        <p:nvSpPr>
          <p:cNvPr id="391" name="Google Shape;391;p21"/>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12</a:t>
            </a:fld>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402"/>
        <p:cNvGrpSpPr/>
        <p:nvPr/>
      </p:nvGrpSpPr>
      <p:grpSpPr>
        <a:xfrm>
          <a:off x="0" y="0"/>
          <a:ext cx="0" cy="0"/>
          <a:chOff x="0" y="0"/>
          <a:chExt cx="0" cy="0"/>
        </a:xfrm>
      </p:grpSpPr>
      <p:sp>
        <p:nvSpPr>
          <p:cNvPr id="403" name="Google Shape;403;p23"/>
          <p:cNvSpPr txBox="1">
            <a:spLocks noGrp="1"/>
          </p:cNvSpPr>
          <p:nvPr>
            <p:ph type="title"/>
          </p:nvPr>
        </p:nvSpPr>
        <p:spPr>
          <a:xfrm>
            <a:off x="822960" y="13479"/>
            <a:ext cx="7543800" cy="1088068"/>
          </a:xfrm>
          <a:prstGeom prst="rect">
            <a:avLst/>
          </a:prstGeom>
        </p:spPr>
        <p:txBody>
          <a:bodyPr spcFirstLastPara="1" wrap="square" lIns="0" tIns="0" rIns="0" bIns="0" anchor="b" anchorCtr="0">
            <a:noAutofit/>
          </a:bodyPr>
          <a:lstStyle/>
          <a:p>
            <a:pPr lvl="0" algn="ctr">
              <a:spcBef>
                <a:spcPts val="0"/>
              </a:spcBef>
            </a:pPr>
            <a:r>
              <a:rPr lang="en-US" spc="0" dirty="0" smtClean="0">
                <a:ln w="0"/>
                <a:solidFill>
                  <a:schemeClr val="accent1"/>
                </a:solidFill>
                <a:effectLst>
                  <a:outerShdw blurRad="38100" dist="25400" dir="5400000" algn="ctr" rotWithShape="0">
                    <a:srgbClr val="6E747A">
                      <a:alpha val="43000"/>
                    </a:srgbClr>
                  </a:outerShdw>
                </a:effectLst>
              </a:rPr>
              <a:t>Establishment </a:t>
            </a:r>
            <a:r>
              <a:rPr lang="en-US" spc="0" dirty="0">
                <a:ln w="0"/>
                <a:solidFill>
                  <a:schemeClr val="accent1"/>
                </a:solidFill>
                <a:effectLst>
                  <a:outerShdw blurRad="38100" dist="25400" dir="5400000" algn="ctr" rotWithShape="0">
                    <a:srgbClr val="6E747A">
                      <a:alpha val="43000"/>
                    </a:srgbClr>
                  </a:outerShdw>
                </a:effectLst>
              </a:rPr>
              <a:t>of the colonial communication systems</a:t>
            </a:r>
            <a:endParaRPr spc="0" dirty="0">
              <a:ln w="0"/>
              <a:solidFill>
                <a:schemeClr val="accent1"/>
              </a:solidFill>
              <a:effectLst>
                <a:outerShdw blurRad="38100" dist="25400" dir="5400000" algn="ctr" rotWithShape="0">
                  <a:srgbClr val="6E747A">
                    <a:alpha val="43000"/>
                  </a:srgbClr>
                </a:outerShdw>
              </a:effectLst>
            </a:endParaRPr>
          </a:p>
        </p:txBody>
      </p:sp>
      <p:sp>
        <p:nvSpPr>
          <p:cNvPr id="404" name="Google Shape;404;p23"/>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13</a:t>
            </a:fld>
            <a:endParaRPr/>
          </a:p>
        </p:txBody>
      </p:sp>
      <p:sp>
        <p:nvSpPr>
          <p:cNvPr id="2" name="Rectangle 1"/>
          <p:cNvSpPr/>
          <p:nvPr/>
        </p:nvSpPr>
        <p:spPr>
          <a:xfrm>
            <a:off x="0" y="1360343"/>
            <a:ext cx="6858000" cy="3170099"/>
          </a:xfrm>
          <a:prstGeom prst="rect">
            <a:avLst/>
          </a:prstGeom>
        </p:spPr>
        <p:txBody>
          <a:bodyPr wrap="square">
            <a:spAutoFit/>
          </a:bodyPr>
          <a:lstStyle/>
          <a:p>
            <a:pPr marL="342900" indent="-342900">
              <a:buFont typeface="Wingdings" panose="05000000000000000000" pitchFamily="2" charset="2"/>
              <a:buChar char="q"/>
            </a:pPr>
            <a:r>
              <a:rPr lang="en-US" sz="2000" dirty="0">
                <a:latin typeface="+mn-lt"/>
                <a:ea typeface="Times New Roman" panose="02020603050405020304" pitchFamily="18" charset="0"/>
                <a:cs typeface="Arial" panose="020B0604020202020204" pitchFamily="34" charset="0"/>
              </a:rPr>
              <a:t>After the Berlin Conference (1885), colonialism penetrated into African societies, imposing a kind of communication and a new mentality, among which it is possible to distinguish the following three as being the most significant:</a:t>
            </a:r>
          </a:p>
          <a:p>
            <a:pPr marL="342900" indent="-342900">
              <a:buFont typeface="Wingdings" panose="05000000000000000000" pitchFamily="2" charset="2"/>
              <a:buChar char="q"/>
            </a:pPr>
            <a:r>
              <a:rPr lang="en-US" sz="2000" dirty="0">
                <a:latin typeface="+mn-lt"/>
                <a:ea typeface="Times New Roman" panose="02020603050405020304" pitchFamily="18" charset="0"/>
                <a:cs typeface="Arial" panose="020B0604020202020204" pitchFamily="34" charset="0"/>
              </a:rPr>
              <a:t>1.	As a means for political and social control;</a:t>
            </a:r>
          </a:p>
          <a:p>
            <a:pPr marL="342900" indent="-342900">
              <a:buFont typeface="Wingdings" panose="05000000000000000000" pitchFamily="2" charset="2"/>
              <a:buChar char="q"/>
            </a:pPr>
            <a:r>
              <a:rPr lang="en-US" sz="2000" dirty="0">
                <a:latin typeface="+mn-lt"/>
                <a:ea typeface="Times New Roman" panose="02020603050405020304" pitchFamily="18" charset="0"/>
                <a:cs typeface="Arial" panose="020B0604020202020204" pitchFamily="34" charset="0"/>
              </a:rPr>
              <a:t>2.	As a means for creating ethno-cultural unity among indigenous people;</a:t>
            </a:r>
          </a:p>
          <a:p>
            <a:pPr marL="342900" indent="-342900">
              <a:buFont typeface="Wingdings" panose="05000000000000000000" pitchFamily="2" charset="2"/>
              <a:buChar char="q"/>
            </a:pPr>
            <a:r>
              <a:rPr lang="en-US" sz="2000" dirty="0">
                <a:latin typeface="+mn-lt"/>
                <a:ea typeface="Times New Roman" panose="02020603050405020304" pitchFamily="18" charset="0"/>
                <a:cs typeface="Arial" panose="020B0604020202020204" pitchFamily="34" charset="0"/>
              </a:rPr>
              <a:t>3.	As a means for looking down on indigenous people, provoking a fall in their self-esteem and proposing Western values as the main points of reference.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426"/>
        <p:cNvGrpSpPr/>
        <p:nvPr/>
      </p:nvGrpSpPr>
      <p:grpSpPr>
        <a:xfrm>
          <a:off x="0" y="0"/>
          <a:ext cx="0" cy="0"/>
          <a:chOff x="0" y="0"/>
          <a:chExt cx="0" cy="0"/>
        </a:xfrm>
      </p:grpSpPr>
      <p:sp>
        <p:nvSpPr>
          <p:cNvPr id="427" name="Google Shape;427;p24"/>
          <p:cNvSpPr txBox="1">
            <a:spLocks noGrp="1"/>
          </p:cNvSpPr>
          <p:nvPr>
            <p:ph type="title"/>
          </p:nvPr>
        </p:nvSpPr>
        <p:spPr>
          <a:xfrm>
            <a:off x="865563" y="224850"/>
            <a:ext cx="7543800" cy="824597"/>
          </a:xfrm>
          <a:prstGeom prst="rect">
            <a:avLst/>
          </a:prstGeom>
        </p:spPr>
        <p:txBody>
          <a:bodyPr spcFirstLastPara="1" wrap="square" lIns="0" tIns="0" rIns="0" bIns="0" anchor="b" anchorCtr="0">
            <a:noAutofit/>
          </a:bodyPr>
          <a:lstStyle/>
          <a:p>
            <a:pPr lvl="0" algn="ctr">
              <a:spcBef>
                <a:spcPts val="0"/>
              </a:spcBef>
            </a:pPr>
            <a:r>
              <a:rPr lang="en-US" spc="0" dirty="0">
                <a:ln w="0"/>
                <a:solidFill>
                  <a:schemeClr val="accent1"/>
                </a:solidFill>
                <a:effectLst>
                  <a:outerShdw blurRad="38100" dist="25400" dir="5400000" algn="ctr" rotWithShape="0">
                    <a:srgbClr val="6E747A">
                      <a:alpha val="43000"/>
                    </a:srgbClr>
                  </a:outerShdw>
                </a:effectLst>
              </a:rPr>
              <a:t>Establishment of the colonial communication systems</a:t>
            </a:r>
            <a:endParaRPr dirty="0"/>
          </a:p>
        </p:txBody>
      </p:sp>
      <p:sp>
        <p:nvSpPr>
          <p:cNvPr id="429" name="Google Shape;429;p2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14</a:t>
            </a:fld>
            <a:endParaRPr/>
          </a:p>
        </p:txBody>
      </p:sp>
      <p:sp>
        <p:nvSpPr>
          <p:cNvPr id="3" name="Rectangle 2"/>
          <p:cNvSpPr/>
          <p:nvPr/>
        </p:nvSpPr>
        <p:spPr>
          <a:xfrm>
            <a:off x="1" y="996184"/>
            <a:ext cx="7000406" cy="4093428"/>
          </a:xfrm>
          <a:prstGeom prst="rect">
            <a:avLst/>
          </a:prstGeom>
        </p:spPr>
        <p:txBody>
          <a:bodyPr wrap="square">
            <a:spAutoFit/>
          </a:bodyPr>
          <a:lstStyle/>
          <a:p>
            <a:pPr marL="285750" indent="-285750">
              <a:buFont typeface="Wingdings" panose="05000000000000000000" pitchFamily="2" charset="2"/>
              <a:buChar char="q"/>
            </a:pPr>
            <a:r>
              <a:rPr lang="en-US" sz="2000" dirty="0">
                <a:latin typeface="+mn-lt"/>
                <a:ea typeface="Times New Roman" panose="02020603050405020304" pitchFamily="18" charset="0"/>
                <a:cs typeface="Times New Roman" panose="02020603050405020304" pitchFamily="18" charset="0"/>
              </a:rPr>
              <a:t>The colonizers create a very negative image of Africa and Africans, so that, in our common language, the word “black” is constantly related to “evil, bad, dirty”, while white connotes honesty, cleanliness and beautiful people (Idem</a:t>
            </a:r>
            <a:r>
              <a:rPr lang="en-US" sz="2000" dirty="0" smtClean="0">
                <a:latin typeface="+mn-lt"/>
                <a:ea typeface="Times New Roman" panose="02020603050405020304" pitchFamily="18" charset="0"/>
                <a:cs typeface="Times New Roman" panose="02020603050405020304" pitchFamily="18" charset="0"/>
              </a:rPr>
              <a:t>).</a:t>
            </a:r>
          </a:p>
          <a:p>
            <a:pPr marL="285750" indent="-285750">
              <a:buFont typeface="Wingdings" panose="05000000000000000000" pitchFamily="2" charset="2"/>
              <a:buChar char="q"/>
            </a:pPr>
            <a:r>
              <a:rPr lang="en-US" sz="2000" dirty="0" smtClean="0">
                <a:latin typeface="+mn-lt"/>
                <a:ea typeface="Times New Roman" panose="02020603050405020304" pitchFamily="18" charset="0"/>
                <a:cs typeface="Times New Roman" panose="02020603050405020304" pitchFamily="18" charset="0"/>
              </a:rPr>
              <a:t> </a:t>
            </a:r>
            <a:r>
              <a:rPr lang="en-US" sz="2000" dirty="0">
                <a:latin typeface="+mn-lt"/>
                <a:ea typeface="Times New Roman" panose="02020603050405020304" pitchFamily="18" charset="0"/>
                <a:cs typeface="Times New Roman" panose="02020603050405020304" pitchFamily="18" charset="0"/>
              </a:rPr>
              <a:t>But </a:t>
            </a:r>
            <a:r>
              <a:rPr lang="en-US" sz="2000" dirty="0" smtClean="0">
                <a:latin typeface="+mn-lt"/>
                <a:ea typeface="Times New Roman" panose="02020603050405020304" pitchFamily="18" charset="0"/>
                <a:cs typeface="Times New Roman" panose="02020603050405020304" pitchFamily="18" charset="0"/>
              </a:rPr>
              <a:t>some colonizers </a:t>
            </a:r>
            <a:r>
              <a:rPr lang="en-US" sz="2000" dirty="0">
                <a:latin typeface="+mn-lt"/>
                <a:ea typeface="Times New Roman" panose="02020603050405020304" pitchFamily="18" charset="0"/>
                <a:cs typeface="Times New Roman" panose="02020603050405020304" pitchFamily="18" charset="0"/>
              </a:rPr>
              <a:t>who tried to use the conative way of communication in its proper sense. In the Portuguese </a:t>
            </a:r>
            <a:r>
              <a:rPr lang="en-US" sz="2000" dirty="0" smtClean="0">
                <a:latin typeface="+mn-lt"/>
                <a:ea typeface="Times New Roman" panose="02020603050405020304" pitchFamily="18" charset="0"/>
                <a:cs typeface="Times New Roman" panose="02020603050405020304" pitchFamily="18" charset="0"/>
              </a:rPr>
              <a:t>in </a:t>
            </a:r>
            <a:r>
              <a:rPr lang="en-US" sz="2000" dirty="0">
                <a:latin typeface="+mn-lt"/>
                <a:ea typeface="Times New Roman" panose="02020603050405020304" pitchFamily="18" charset="0"/>
                <a:cs typeface="Times New Roman" panose="02020603050405020304" pitchFamily="18" charset="0"/>
              </a:rPr>
              <a:t>Mozambique, for example, </a:t>
            </a:r>
            <a:r>
              <a:rPr lang="en-US" sz="2000" dirty="0" smtClean="0">
                <a:latin typeface="+mn-lt"/>
                <a:ea typeface="Times New Roman" panose="02020603050405020304" pitchFamily="18" charset="0"/>
                <a:cs typeface="Times New Roman" panose="02020603050405020304" pitchFamily="18" charset="0"/>
              </a:rPr>
              <a:t>thought </a:t>
            </a:r>
            <a:r>
              <a:rPr lang="en-US" sz="2000" dirty="0">
                <a:latin typeface="+mn-lt"/>
                <a:ea typeface="Times New Roman" panose="02020603050405020304" pitchFamily="18" charset="0"/>
                <a:cs typeface="Times New Roman" panose="02020603050405020304" pitchFamily="18" charset="0"/>
              </a:rPr>
              <a:t>that persuasion could be used in order to educate native </a:t>
            </a:r>
            <a:r>
              <a:rPr lang="en-US" sz="2000" dirty="0" smtClean="0">
                <a:latin typeface="+mn-lt"/>
                <a:ea typeface="Times New Roman" panose="02020603050405020304" pitchFamily="18" charset="0"/>
                <a:cs typeface="Times New Roman" panose="02020603050405020304" pitchFamily="18" charset="0"/>
              </a:rPr>
              <a:t>people.</a:t>
            </a:r>
          </a:p>
          <a:p>
            <a:pPr marL="285750" indent="-285750">
              <a:buFont typeface="Wingdings" panose="05000000000000000000" pitchFamily="2" charset="2"/>
              <a:buChar char="q"/>
            </a:pPr>
            <a:r>
              <a:rPr lang="en-US" sz="2000" dirty="0" smtClean="0">
                <a:latin typeface="+mn-lt"/>
                <a:ea typeface="Times New Roman" panose="02020603050405020304" pitchFamily="18" charset="0"/>
                <a:cs typeface="Times New Roman" panose="02020603050405020304" pitchFamily="18" charset="0"/>
              </a:rPr>
              <a:t>In </a:t>
            </a:r>
            <a:r>
              <a:rPr lang="en-US" sz="2000" dirty="0">
                <a:latin typeface="+mn-lt"/>
                <a:ea typeface="Times New Roman" panose="02020603050405020304" pitchFamily="18" charset="0"/>
                <a:cs typeface="Times New Roman" panose="02020603050405020304" pitchFamily="18" charset="0"/>
              </a:rPr>
              <a:t>a harder or softer way, images of inferiority have been continuously inculcated into African people. </a:t>
            </a:r>
            <a:endParaRPr lang="en-US" sz="2000" dirty="0" smtClean="0">
              <a:latin typeface="+mn-lt"/>
              <a:ea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q"/>
            </a:pPr>
            <a:r>
              <a:rPr lang="en-US" sz="2000" dirty="0" smtClean="0">
                <a:latin typeface="+mn-lt"/>
                <a:ea typeface="Times New Roman" panose="02020603050405020304" pitchFamily="18" charset="0"/>
                <a:cs typeface="Times New Roman" panose="02020603050405020304" pitchFamily="18" charset="0"/>
              </a:rPr>
              <a:t>Today</a:t>
            </a:r>
            <a:r>
              <a:rPr lang="en-US" sz="2000" dirty="0">
                <a:latin typeface="+mn-lt"/>
                <a:ea typeface="Times New Roman" panose="02020603050405020304" pitchFamily="18" charset="0"/>
                <a:cs typeface="Times New Roman" panose="02020603050405020304" pitchFamily="18" charset="0"/>
              </a:rPr>
              <a:t>, a large proportion of African elites tend to reproduce this language in order to control local people and to continue a </a:t>
            </a:r>
            <a:r>
              <a:rPr lang="en-US" sz="2000" dirty="0">
                <a:solidFill>
                  <a:schemeClr val="bg1"/>
                </a:solidFill>
                <a:latin typeface="+mn-lt"/>
                <a:ea typeface="Times New Roman" panose="02020603050405020304" pitchFamily="18" charset="0"/>
                <a:cs typeface="Times New Roman" panose="02020603050405020304" pitchFamily="18" charset="0"/>
              </a:rPr>
              <a:t>dialogue with the former colonizers (van der </a:t>
            </a:r>
            <a:r>
              <a:rPr lang="en-US" sz="2000" dirty="0" err="1">
                <a:solidFill>
                  <a:schemeClr val="bg1"/>
                </a:solidFill>
                <a:latin typeface="+mn-lt"/>
                <a:ea typeface="Times New Roman" panose="02020603050405020304" pitchFamily="18" charset="0"/>
                <a:cs typeface="Times New Roman" panose="02020603050405020304" pitchFamily="18" charset="0"/>
              </a:rPr>
              <a:t>Puye</a:t>
            </a:r>
            <a:r>
              <a:rPr lang="en-US" sz="2000" dirty="0">
                <a:solidFill>
                  <a:schemeClr val="bg1"/>
                </a:solidFill>
                <a:latin typeface="+mn-lt"/>
                <a:ea typeface="Times New Roman" panose="02020603050405020304" pitchFamily="18" charset="0"/>
                <a:cs typeface="Times New Roman" panose="02020603050405020304" pitchFamily="18" charset="0"/>
              </a:rPr>
              <a:t>, 2023).</a:t>
            </a:r>
            <a:endParaRPr lang="en-US" sz="2000" dirty="0">
              <a:solidFill>
                <a:schemeClr val="bg1"/>
              </a:solidFill>
              <a:effectLst/>
              <a:latin typeface="+mn-lt"/>
              <a:ea typeface="Calibri" panose="020F0502020204030204" pitchFamily="34" charset="0"/>
              <a:cs typeface="Times New Roman" panose="02020603050405020304"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2019"/>
            <a:ext cx="7543800" cy="1088068"/>
          </a:xfrm>
        </p:spPr>
        <p:txBody>
          <a:bodyPr/>
          <a:lstStyle/>
          <a:p>
            <a:pPr algn="ctr"/>
            <a:r>
              <a:rPr lang="en-US" spc="0" dirty="0">
                <a:ln w="0"/>
                <a:solidFill>
                  <a:schemeClr val="accent1"/>
                </a:solidFill>
                <a:effectLst>
                  <a:outerShdw blurRad="38100" dist="25400" dir="5400000" algn="ctr" rotWithShape="0">
                    <a:srgbClr val="6E747A">
                      <a:alpha val="43000"/>
                    </a:srgbClr>
                  </a:outerShdw>
                </a:effectLst>
              </a:rPr>
              <a:t>African Culture and Indigenous Communication</a:t>
            </a:r>
            <a:endParaRPr lang="en-US" spc="0" dirty="0">
              <a:ln w="0"/>
              <a:solidFill>
                <a:schemeClr val="accent1"/>
              </a:solidFill>
              <a:effectLst>
                <a:outerShdw blurRad="38100" dist="25400" dir="5400000" algn="ctr" rotWithShape="0">
                  <a:srgbClr val="6E747A">
                    <a:alpha val="43000"/>
                  </a:srgbClr>
                </a:outerShdw>
              </a:effectLst>
            </a:endParaRPr>
          </a:p>
        </p:txBody>
      </p:sp>
      <p:sp>
        <p:nvSpPr>
          <p:cNvPr id="3" name="Slide Number Placeholder 2"/>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15</a:t>
            </a:fld>
            <a:endParaRPr lang="en"/>
          </a:p>
        </p:txBody>
      </p:sp>
      <p:sp>
        <p:nvSpPr>
          <p:cNvPr id="4" name="Rectangle 3"/>
          <p:cNvSpPr/>
          <p:nvPr/>
        </p:nvSpPr>
        <p:spPr>
          <a:xfrm>
            <a:off x="0" y="1352821"/>
            <a:ext cx="7625166" cy="3785652"/>
          </a:xfrm>
          <a:prstGeom prst="rect">
            <a:avLst/>
          </a:prstGeom>
        </p:spPr>
        <p:txBody>
          <a:bodyPr wrap="square">
            <a:spAutoFit/>
          </a:bodyPr>
          <a:lstStyle/>
          <a:p>
            <a:pPr marL="342900" indent="-342900">
              <a:buFont typeface="Wingdings" panose="05000000000000000000" pitchFamily="2" charset="2"/>
              <a:buChar char="q"/>
            </a:pPr>
            <a:r>
              <a:rPr lang="en-US" sz="2000" dirty="0"/>
              <a:t>Culture or `the way of life of a people, their ideas, acts, and artifacts' is one of the main determinants of whether a society develops rapidly or slowly. </a:t>
            </a:r>
            <a:endParaRPr lang="en-US" sz="2000" dirty="0" smtClean="0"/>
          </a:p>
          <a:p>
            <a:pPr marL="342900" indent="-342900">
              <a:buFont typeface="Wingdings" panose="05000000000000000000" pitchFamily="2" charset="2"/>
              <a:buChar char="q"/>
            </a:pPr>
            <a:r>
              <a:rPr lang="en-US" sz="2000" dirty="0" smtClean="0"/>
              <a:t>Numerous </a:t>
            </a:r>
            <a:r>
              <a:rPr lang="en-US" sz="2000" dirty="0"/>
              <a:t>studies by anthropologists show that the traditional values of a people are closely related to the pace with which they accept or reject the demands of modern industrial or commercial operations. </a:t>
            </a:r>
            <a:endParaRPr lang="en-US" sz="2000" dirty="0" smtClean="0"/>
          </a:p>
          <a:p>
            <a:pPr marL="342900" indent="-342900">
              <a:buFont typeface="Wingdings" panose="05000000000000000000" pitchFamily="2" charset="2"/>
              <a:buChar char="q"/>
            </a:pPr>
            <a:r>
              <a:rPr lang="en-US" sz="2000" dirty="0" smtClean="0"/>
              <a:t>Since </a:t>
            </a:r>
            <a:r>
              <a:rPr lang="en-US" sz="2000" dirty="0"/>
              <a:t>no society in the modern world exists in a vacuum, it is the pre-established patterns of culture which, to a large extent, determine whether that society accepts or resists innovation and change and the speed with which this is done </a:t>
            </a:r>
            <a:endParaRPr lang="en-US" sz="2000" dirty="0" smtClean="0"/>
          </a:p>
          <a:p>
            <a:pPr marL="342900" indent="-342900">
              <a:buFont typeface="Wingdings" panose="05000000000000000000" pitchFamily="2" charset="2"/>
              <a:buChar char="q"/>
            </a:pPr>
            <a:r>
              <a:rPr lang="en-US" sz="2000" dirty="0" smtClean="0">
                <a:solidFill>
                  <a:schemeClr val="bg1"/>
                </a:solidFill>
              </a:rPr>
              <a:t>(</a:t>
            </a:r>
            <a:r>
              <a:rPr lang="en-US" sz="2000" dirty="0">
                <a:solidFill>
                  <a:schemeClr val="bg1"/>
                </a:solidFill>
              </a:rPr>
              <a:t>van der </a:t>
            </a:r>
            <a:r>
              <a:rPr lang="en-US" sz="2000" dirty="0" err="1">
                <a:solidFill>
                  <a:schemeClr val="bg1"/>
                </a:solidFill>
              </a:rPr>
              <a:t>Puye</a:t>
            </a:r>
            <a:r>
              <a:rPr lang="en-US" sz="2000" dirty="0">
                <a:solidFill>
                  <a:schemeClr val="bg1"/>
                </a:solidFill>
              </a:rPr>
              <a:t>, 2023).</a:t>
            </a:r>
          </a:p>
        </p:txBody>
      </p:sp>
    </p:spTree>
    <p:extLst>
      <p:ext uri="{BB962C8B-B14F-4D97-AF65-F5344CB8AC3E}">
        <p14:creationId xmlns:p14="http://schemas.microsoft.com/office/powerpoint/2010/main" val="360168670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sp>
        <p:nvSpPr>
          <p:cNvPr id="461" name="Google Shape;461;p27"/>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16</a:t>
            </a:fld>
            <a:endParaRPr/>
          </a:p>
        </p:txBody>
      </p:sp>
      <p:sp>
        <p:nvSpPr>
          <p:cNvPr id="2" name="Rectangle 1"/>
          <p:cNvSpPr/>
          <p:nvPr/>
        </p:nvSpPr>
        <p:spPr>
          <a:xfrm>
            <a:off x="164892" y="-134910"/>
            <a:ext cx="7320787" cy="1077218"/>
          </a:xfrm>
          <a:prstGeom prst="rect">
            <a:avLst/>
          </a:prstGeom>
        </p:spPr>
        <p:txBody>
          <a:bodyPr wrap="square">
            <a:spAutoFit/>
          </a:bodyPr>
          <a:lstStyle/>
          <a:p>
            <a:pPr algn="ctr"/>
            <a:r>
              <a:rPr lang="en-US" sz="3200" kern="1200" dirty="0">
                <a:ln w="0"/>
                <a:solidFill>
                  <a:srgbClr val="E48312"/>
                </a:solidFill>
                <a:effectLst>
                  <a:outerShdw blurRad="38100" dist="25400" dir="5400000" algn="ctr" rotWithShape="0">
                    <a:srgbClr val="6E747A">
                      <a:alpha val="43000"/>
                    </a:srgbClr>
                  </a:outerShdw>
                </a:effectLst>
                <a:latin typeface="Calibri Light" panose="020F0302020204030204"/>
              </a:rPr>
              <a:t>African Culture and Indigenous Communication</a:t>
            </a:r>
            <a:endParaRPr lang="en-US" sz="3200" dirty="0"/>
          </a:p>
        </p:txBody>
      </p:sp>
      <p:sp>
        <p:nvSpPr>
          <p:cNvPr id="4" name="Rectangle 3"/>
          <p:cNvSpPr/>
          <p:nvPr/>
        </p:nvSpPr>
        <p:spPr>
          <a:xfrm>
            <a:off x="1" y="979170"/>
            <a:ext cx="7485678" cy="4093428"/>
          </a:xfrm>
          <a:prstGeom prst="rect">
            <a:avLst/>
          </a:prstGeom>
        </p:spPr>
        <p:txBody>
          <a:bodyPr wrap="square">
            <a:spAutoFit/>
          </a:bodyPr>
          <a:lstStyle/>
          <a:p>
            <a:pPr marL="285750" indent="-285750">
              <a:buFont typeface="Wingdings" panose="05000000000000000000" pitchFamily="2" charset="2"/>
              <a:buChar char="q"/>
            </a:pPr>
            <a:r>
              <a:rPr lang="en-US" sz="2000" dirty="0"/>
              <a:t>African culture is functionally linked to the popular media forms -- radio, TV, and the press -- since they played a very significant role in their struggles against colonialism and exploitation. </a:t>
            </a:r>
            <a:r>
              <a:rPr lang="en-US" sz="2000" dirty="0" smtClean="0"/>
              <a:t>The </a:t>
            </a:r>
            <a:r>
              <a:rPr lang="en-US" sz="2000" dirty="0"/>
              <a:t>media have helped to rescue, incorporate, preserve, and mediate elements which serve the interests of these popular classes. </a:t>
            </a:r>
            <a:endParaRPr lang="en-US" sz="2000" dirty="0" smtClean="0"/>
          </a:p>
          <a:p>
            <a:pPr marL="285750" indent="-285750">
              <a:buFont typeface="Wingdings" panose="05000000000000000000" pitchFamily="2" charset="2"/>
              <a:buChar char="q"/>
            </a:pPr>
            <a:r>
              <a:rPr lang="en-US" sz="2000" dirty="0">
                <a:solidFill>
                  <a:schemeClr val="tx1"/>
                </a:solidFill>
              </a:rPr>
              <a:t>Today, in spite of modern-day inclinations, the drum continues to assemble school children in Ghana because of its importance as a medium with communal significance. </a:t>
            </a:r>
            <a:endParaRPr lang="en-US" sz="2000" dirty="0" smtClean="0">
              <a:solidFill>
                <a:schemeClr val="tx1"/>
              </a:solidFill>
            </a:endParaRPr>
          </a:p>
          <a:p>
            <a:pPr marL="285750" indent="-285750">
              <a:buFont typeface="Wingdings" panose="05000000000000000000" pitchFamily="2" charset="2"/>
              <a:buChar char="q"/>
            </a:pPr>
            <a:r>
              <a:rPr lang="en-US" sz="2000" dirty="0">
                <a:solidFill>
                  <a:schemeClr val="tx1"/>
                </a:solidFill>
              </a:rPr>
              <a:t>Throughout history, popular theater forms such as dances, dramas, musical compositions, narratives, and others have played a role in the cultural struggles of the African peoples </a:t>
            </a:r>
            <a:r>
              <a:rPr lang="en-US" sz="2000" dirty="0">
                <a:solidFill>
                  <a:schemeClr val="bg1"/>
                </a:solidFill>
              </a:rPr>
              <a:t>and their development (van der </a:t>
            </a:r>
            <a:r>
              <a:rPr lang="en-US" sz="2000" dirty="0" err="1">
                <a:solidFill>
                  <a:schemeClr val="bg1"/>
                </a:solidFill>
              </a:rPr>
              <a:t>Puye</a:t>
            </a:r>
            <a:r>
              <a:rPr lang="en-US" sz="2000" dirty="0">
                <a:solidFill>
                  <a:schemeClr val="bg1"/>
                </a:solidFill>
              </a:rPr>
              <a:t>, 2023).</a:t>
            </a:r>
            <a:endParaRPr lang="en-US" sz="2000" dirty="0">
              <a:solidFill>
                <a:schemeClr val="bg1"/>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sp>
        <p:nvSpPr>
          <p:cNvPr id="466" name="Google Shape;466;p28"/>
          <p:cNvSpPr txBox="1">
            <a:spLocks noGrp="1"/>
          </p:cNvSpPr>
          <p:nvPr>
            <p:ph type="title"/>
          </p:nvPr>
        </p:nvSpPr>
        <p:spPr>
          <a:xfrm>
            <a:off x="389744" y="108594"/>
            <a:ext cx="6524397" cy="856800"/>
          </a:xfrm>
          <a:prstGeom prst="rect">
            <a:avLst/>
          </a:prstGeom>
        </p:spPr>
        <p:txBody>
          <a:bodyPr spcFirstLastPara="1" wrap="square" lIns="0" tIns="0" rIns="0" bIns="0" anchor="b" anchorCtr="0">
            <a:noAutofit/>
          </a:bodyPr>
          <a:lstStyle/>
          <a:p>
            <a:pPr lvl="0" algn="ctr">
              <a:spcBef>
                <a:spcPts val="0"/>
              </a:spcBef>
            </a:pPr>
            <a:r>
              <a:rPr lang="en-US" spc="0" dirty="0">
                <a:ln w="0"/>
                <a:solidFill>
                  <a:schemeClr val="accent1"/>
                </a:solidFill>
                <a:effectLst>
                  <a:outerShdw blurRad="38100" dist="25400" dir="5400000" algn="ctr" rotWithShape="0">
                    <a:srgbClr val="6E747A">
                      <a:alpha val="43000"/>
                    </a:srgbClr>
                  </a:outerShdw>
                </a:effectLst>
              </a:rPr>
              <a:t>African Culture and Indigenous Communication</a:t>
            </a:r>
            <a:endParaRPr dirty="0"/>
          </a:p>
        </p:txBody>
      </p:sp>
      <p:sp>
        <p:nvSpPr>
          <p:cNvPr id="467" name="Google Shape;467;p28"/>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17</a:t>
            </a:fld>
            <a:endParaRPr/>
          </a:p>
        </p:txBody>
      </p:sp>
      <p:grpSp>
        <p:nvGrpSpPr>
          <p:cNvPr id="486" name="Google Shape;486;p28"/>
          <p:cNvGrpSpPr/>
          <p:nvPr/>
        </p:nvGrpSpPr>
        <p:grpSpPr>
          <a:xfrm>
            <a:off x="0" y="1486850"/>
            <a:ext cx="6914141" cy="2735926"/>
            <a:chOff x="-263840" y="475964"/>
            <a:chExt cx="7664034" cy="2735926"/>
          </a:xfrm>
        </p:grpSpPr>
        <p:grpSp>
          <p:nvGrpSpPr>
            <p:cNvPr id="488" name="Google Shape;488;p28"/>
            <p:cNvGrpSpPr/>
            <p:nvPr/>
          </p:nvGrpSpPr>
          <p:grpSpPr>
            <a:xfrm>
              <a:off x="881025" y="2800065"/>
              <a:ext cx="92400" cy="411825"/>
              <a:chOff x="845575" y="2563700"/>
              <a:chExt cx="92400" cy="411825"/>
            </a:xfrm>
          </p:grpSpPr>
          <p:cxnSp>
            <p:nvCxnSpPr>
              <p:cNvPr id="489" name="Google Shape;489;p28"/>
              <p:cNvCxnSpPr/>
              <p:nvPr/>
            </p:nvCxnSpPr>
            <p:spPr>
              <a:xfrm>
                <a:off x="891775" y="2616125"/>
                <a:ext cx="0" cy="359400"/>
              </a:xfrm>
              <a:prstGeom prst="straightConnector1">
                <a:avLst/>
              </a:prstGeom>
              <a:noFill/>
              <a:ln w="9525" cap="flat" cmpd="sng">
                <a:solidFill>
                  <a:schemeClr val="accent6"/>
                </a:solidFill>
                <a:prstDash val="solid"/>
                <a:round/>
                <a:headEnd type="none" w="sm" len="sm"/>
                <a:tailEnd type="none" w="sm" len="sm"/>
              </a:ln>
            </p:spPr>
          </p:cxnSp>
          <p:sp>
            <p:nvSpPr>
              <p:cNvPr id="490" name="Google Shape;490;p28"/>
              <p:cNvSpPr/>
              <p:nvPr/>
            </p:nvSpPr>
            <p:spPr>
              <a:xfrm>
                <a:off x="845575" y="2563700"/>
                <a:ext cx="92400" cy="92400"/>
              </a:xfrm>
              <a:prstGeom prst="ellips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91" name="Google Shape;491;p28"/>
            <p:cNvSpPr txBox="1"/>
            <p:nvPr/>
          </p:nvSpPr>
          <p:spPr>
            <a:xfrm>
              <a:off x="-263840" y="475964"/>
              <a:ext cx="7664034" cy="2079367"/>
            </a:xfrm>
            <a:prstGeom prst="rect">
              <a:avLst/>
            </a:prstGeom>
            <a:noFill/>
            <a:ln>
              <a:noFill/>
            </a:ln>
          </p:spPr>
          <p:txBody>
            <a:bodyPr spcFirstLastPara="1" wrap="square" lIns="91425" tIns="91425" rIns="91425" bIns="91425" anchor="t" anchorCtr="0">
              <a:noAutofit/>
            </a:bodyPr>
            <a:lstStyle/>
            <a:p>
              <a:pPr marL="285750" lvl="0" indent="-285750">
                <a:buFont typeface="Wingdings" panose="05000000000000000000" pitchFamily="2" charset="2"/>
                <a:buChar char="q"/>
              </a:pPr>
              <a:r>
                <a:rPr lang="en-US" sz="1800" dirty="0"/>
                <a:t>Colonialism disrupted not only the political organization and economic production of the many African political entities, it also brought forms of cultural alienation, invasion, and disorientation. </a:t>
              </a:r>
              <a:endParaRPr lang="en-US" sz="1800" dirty="0" smtClean="0"/>
            </a:p>
            <a:p>
              <a:pPr marL="285750" lvl="0" indent="-285750">
                <a:buFont typeface="Wingdings" panose="05000000000000000000" pitchFamily="2" charset="2"/>
                <a:buChar char="q"/>
              </a:pPr>
              <a:r>
                <a:rPr lang="en-US" sz="1800" dirty="0" smtClean="0"/>
                <a:t>Control </a:t>
              </a:r>
              <a:r>
                <a:rPr lang="en-US" sz="1800" dirty="0"/>
                <a:t>of wealth, natural resources, and cultural products were the main aims of colonialism. </a:t>
              </a:r>
              <a:endParaRPr lang="en-US" sz="1800" dirty="0" smtClean="0"/>
            </a:p>
            <a:p>
              <a:pPr marL="285750" lvl="0" indent="-285750">
                <a:buFont typeface="Wingdings" panose="05000000000000000000" pitchFamily="2" charset="2"/>
                <a:buChar char="q"/>
              </a:pPr>
              <a:r>
                <a:rPr lang="en-US" sz="1800" dirty="0" smtClean="0"/>
                <a:t>New </a:t>
              </a:r>
              <a:r>
                <a:rPr lang="en-US" sz="1800" dirty="0"/>
                <a:t>systems for the production and distribution of wealth were initiated, along with mental and psychological control of self-perception and awareness. </a:t>
              </a:r>
              <a:endParaRPr lang="en-US" sz="1800" dirty="0" smtClean="0"/>
            </a:p>
            <a:p>
              <a:pPr marL="285750" lvl="0" indent="-285750">
                <a:buFont typeface="Wingdings" panose="05000000000000000000" pitchFamily="2" charset="2"/>
                <a:buChar char="q"/>
              </a:pPr>
              <a:r>
                <a:rPr lang="en-US" sz="1800" dirty="0" smtClean="0"/>
                <a:t>Consequently</a:t>
              </a:r>
              <a:r>
                <a:rPr lang="en-US" sz="1800" dirty="0"/>
                <a:t>, African culture was destroyed, undervalued, undermined, and distorted.</a:t>
              </a:r>
              <a:endParaRPr sz="1800" b="1" dirty="0">
                <a:solidFill>
                  <a:schemeClr val="bg1"/>
                </a:solidFill>
                <a:latin typeface="Montserrat"/>
                <a:ea typeface="Montserrat"/>
                <a:cs typeface="Montserrat"/>
                <a:sym typeface="Montserrat"/>
              </a:endParaRPr>
            </a:p>
          </p:txBody>
        </p:sp>
      </p:gr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sp>
        <p:nvSpPr>
          <p:cNvPr id="504" name="Google Shape;504;p29"/>
          <p:cNvSpPr txBox="1">
            <a:spLocks noGrp="1"/>
          </p:cNvSpPr>
          <p:nvPr>
            <p:ph type="title"/>
          </p:nvPr>
        </p:nvSpPr>
        <p:spPr>
          <a:xfrm>
            <a:off x="149902" y="129285"/>
            <a:ext cx="6175947"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African Culture and Indigenous Communication</a:t>
            </a:r>
            <a:endParaRPr dirty="0"/>
          </a:p>
        </p:txBody>
      </p:sp>
      <p:sp>
        <p:nvSpPr>
          <p:cNvPr id="508" name="Google Shape;508;p29"/>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18</a:t>
            </a:fld>
            <a:endParaRPr/>
          </a:p>
        </p:txBody>
      </p:sp>
      <p:sp>
        <p:nvSpPr>
          <p:cNvPr id="4" name="Text Placeholder 3"/>
          <p:cNvSpPr>
            <a:spLocks noGrp="1"/>
          </p:cNvSpPr>
          <p:nvPr>
            <p:ph type="body" idx="1"/>
          </p:nvPr>
        </p:nvSpPr>
        <p:spPr>
          <a:xfrm>
            <a:off x="0" y="1325947"/>
            <a:ext cx="7144720" cy="3077100"/>
          </a:xfrm>
        </p:spPr>
        <p:txBody>
          <a:bodyPr/>
          <a:lstStyle/>
          <a:p>
            <a:r>
              <a:rPr lang="en-US" sz="2000" dirty="0"/>
              <a:t>Elements of African culture survived in its various languages, performing and other arts, religions, oration, and literature and depicts the strength of African culture. </a:t>
            </a:r>
            <a:endParaRPr lang="en-US" sz="2000" dirty="0" smtClean="0"/>
          </a:p>
          <a:p>
            <a:r>
              <a:rPr lang="en-US" sz="2000" dirty="0" smtClean="0"/>
              <a:t>These </a:t>
            </a:r>
            <a:r>
              <a:rPr lang="en-US" sz="2000" dirty="0"/>
              <a:t>elements also underscored African resistance to annihilation and cultural destruction. </a:t>
            </a:r>
            <a:endParaRPr lang="en-US" sz="2000" dirty="0" smtClean="0"/>
          </a:p>
          <a:p>
            <a:r>
              <a:rPr lang="en-US" sz="2000" dirty="0" smtClean="0"/>
              <a:t>During </a:t>
            </a:r>
            <a:r>
              <a:rPr lang="en-US" sz="2000" dirty="0"/>
              <a:t>the fight for independence, African theater and cultural forms became elements of resistance and the struggle for independence. </a:t>
            </a:r>
            <a:endParaRPr lang="en-US" sz="2000" dirty="0" smtClean="0"/>
          </a:p>
          <a:p>
            <a:r>
              <a:rPr lang="en-US" sz="2000" dirty="0" smtClean="0"/>
              <a:t>Songs</a:t>
            </a:r>
            <a:r>
              <a:rPr lang="en-US" sz="2000" dirty="0"/>
              <a:t>, dances, and ritual dramas mobilized people to understand and reject their colonial situation. </a:t>
            </a:r>
            <a:r>
              <a:rPr lang="en-US" sz="2000" dirty="0" smtClean="0">
                <a:solidFill>
                  <a:schemeClr val="bg1"/>
                </a:solidFill>
                <a:latin typeface="Times New Roman" panose="02020603050405020304" pitchFamily="18" charset="0"/>
                <a:ea typeface="Times New Roman" panose="02020603050405020304" pitchFamily="18" charset="0"/>
                <a:cs typeface="Arial" panose="020B0604020202020204" pitchFamily="34" charset="0"/>
              </a:rPr>
              <a:t>(</a:t>
            </a:r>
            <a:r>
              <a:rPr lang="en-US" sz="2000" dirty="0">
                <a:solidFill>
                  <a:schemeClr val="bg1"/>
                </a:solidFill>
                <a:latin typeface="Times New Roman" panose="02020603050405020304" pitchFamily="18" charset="0"/>
                <a:ea typeface="Times New Roman" panose="02020603050405020304" pitchFamily="18" charset="0"/>
                <a:cs typeface="Arial" panose="020B0604020202020204" pitchFamily="34" charset="0"/>
              </a:rPr>
              <a:t>Adler and Rodman, 2006).</a:t>
            </a:r>
            <a:endParaRPr lang="en-US" sz="2000" b="1" dirty="0">
              <a:solidFill>
                <a:schemeClr val="bg1"/>
              </a:solidFill>
              <a:latin typeface="Montserrat"/>
              <a:ea typeface="Montserrat"/>
              <a:cs typeface="Montserrat"/>
              <a:sym typeface="Montserrat"/>
            </a:endParaRPr>
          </a:p>
          <a:p>
            <a:endParaRPr lang="en-US" sz="2000" dirty="0"/>
          </a:p>
          <a:p>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842" y="719206"/>
            <a:ext cx="6310859" cy="856800"/>
          </a:xfrm>
        </p:spPr>
        <p:txBody>
          <a:bodyPr/>
          <a:lstStyle/>
          <a:p>
            <a:pPr algn="ctr"/>
            <a:r>
              <a:rPr lang="en-US" spc="0" dirty="0">
                <a:ln w="0"/>
                <a:solidFill>
                  <a:schemeClr val="accent1"/>
                </a:solidFill>
                <a:effectLst>
                  <a:outerShdw blurRad="38100" dist="25400" dir="5400000" algn="ctr" rotWithShape="0">
                    <a:srgbClr val="6E747A">
                      <a:alpha val="43000"/>
                    </a:srgbClr>
                  </a:outerShdw>
                </a:effectLst>
              </a:rPr>
              <a:t>African Culture and Indigenous Communication</a:t>
            </a:r>
            <a:r>
              <a:rPr lang="en-US" dirty="0"/>
              <a:t/>
            </a:r>
            <a:br>
              <a:rPr lang="en-US" dirty="0"/>
            </a:br>
            <a:endParaRPr lang="en-US" dirty="0"/>
          </a:p>
        </p:txBody>
      </p:sp>
      <p:sp>
        <p:nvSpPr>
          <p:cNvPr id="3" name="Text Placeholder 2"/>
          <p:cNvSpPr>
            <a:spLocks noGrp="1"/>
          </p:cNvSpPr>
          <p:nvPr>
            <p:ph type="body" idx="1"/>
          </p:nvPr>
        </p:nvSpPr>
        <p:spPr>
          <a:xfrm>
            <a:off x="1" y="1215360"/>
            <a:ext cx="6953250" cy="3077100"/>
          </a:xfrm>
        </p:spPr>
        <p:txBody>
          <a:bodyPr/>
          <a:lstStyle/>
          <a:p>
            <a:r>
              <a:rPr lang="en-US" sz="2000" dirty="0" smtClean="0"/>
              <a:t>Establishing </a:t>
            </a:r>
            <a:r>
              <a:rPr lang="en-US" sz="2000" dirty="0"/>
              <a:t>mass communication was a political necessity, an international demonstration of African sovereignty, and a way of consolidating national unity. </a:t>
            </a:r>
            <a:endParaRPr lang="en-US" sz="2000" dirty="0" smtClean="0"/>
          </a:p>
          <a:p>
            <a:r>
              <a:rPr lang="en-US" sz="2000" dirty="0" smtClean="0"/>
              <a:t>For these young political </a:t>
            </a:r>
            <a:r>
              <a:rPr lang="en-US" sz="2000" dirty="0"/>
              <a:t>entities, </a:t>
            </a:r>
            <a:r>
              <a:rPr lang="en-US" sz="2000" dirty="0" smtClean="0"/>
              <a:t>the mass </a:t>
            </a:r>
            <a:r>
              <a:rPr lang="en-US" sz="2000" dirty="0"/>
              <a:t>media </a:t>
            </a:r>
            <a:r>
              <a:rPr lang="en-US" sz="2000" dirty="0" smtClean="0"/>
              <a:t>helped </a:t>
            </a:r>
            <a:r>
              <a:rPr lang="en-US" sz="2000" dirty="0"/>
              <a:t>to develop and encourage a feeling of national identity among the new citizens </a:t>
            </a:r>
            <a:endParaRPr lang="en-US" sz="2000" dirty="0" smtClean="0"/>
          </a:p>
          <a:p>
            <a:r>
              <a:rPr lang="en-US" sz="2000" dirty="0" smtClean="0"/>
              <a:t>Today</a:t>
            </a:r>
            <a:r>
              <a:rPr lang="en-US" sz="2000" dirty="0"/>
              <a:t>, using popular art forms with the available modern media have helped strengthen the national bonds that Africans desire to forge ahead. This cultural and communication hybridization has also encouraged the African resolve to accept what is good whilst perfecting one's own cultural dimensions. </a:t>
            </a:r>
            <a:endParaRPr lang="en-US" sz="2000" dirty="0" smtClean="0"/>
          </a:p>
          <a:p>
            <a:pPr lvl="0">
              <a:buClr>
                <a:srgbClr val="E48312"/>
              </a:buClr>
            </a:pPr>
            <a:r>
              <a:rPr lang="en-US" sz="2000" dirty="0">
                <a:solidFill>
                  <a:schemeClr val="bg1"/>
                </a:solidFill>
              </a:rPr>
              <a:t>(van der </a:t>
            </a:r>
            <a:r>
              <a:rPr lang="en-US" sz="2000" dirty="0" err="1">
                <a:solidFill>
                  <a:schemeClr val="bg1"/>
                </a:solidFill>
              </a:rPr>
              <a:t>Puye</a:t>
            </a:r>
            <a:r>
              <a:rPr lang="en-US" sz="2000" dirty="0">
                <a:solidFill>
                  <a:schemeClr val="bg1"/>
                </a:solidFill>
              </a:rPr>
              <a:t>, 2023).</a:t>
            </a:r>
          </a:p>
          <a:p>
            <a:endParaRPr lang="en-US" dirty="0"/>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19</a:t>
            </a:fld>
            <a:endParaRPr lang="en"/>
          </a:p>
        </p:txBody>
      </p:sp>
    </p:spTree>
    <p:extLst>
      <p:ext uri="{BB962C8B-B14F-4D97-AF65-F5344CB8AC3E}">
        <p14:creationId xmlns:p14="http://schemas.microsoft.com/office/powerpoint/2010/main" val="260393592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4794" y="107425"/>
            <a:ext cx="7195278" cy="856800"/>
          </a:xfrm>
        </p:spPr>
        <p:txBody>
          <a:bodyPr/>
          <a:lstStyle/>
          <a:p>
            <a:pPr algn="ctr"/>
            <a:r>
              <a:rPr lang="en-US" spc="0" dirty="0">
                <a:ln w="0"/>
                <a:solidFill>
                  <a:schemeClr val="accent1"/>
                </a:solidFill>
                <a:effectLst>
                  <a:outerShdw blurRad="38100" dist="25400" dir="5400000" algn="ctr" rotWithShape="0">
                    <a:srgbClr val="6E747A">
                      <a:alpha val="43000"/>
                    </a:srgbClr>
                  </a:outerShdw>
                </a:effectLst>
              </a:rPr>
              <a:t>An early History of Radio Broadcasting in Africa</a:t>
            </a:r>
            <a:endParaRPr lang="en-US" dirty="0"/>
          </a:p>
        </p:txBody>
      </p:sp>
      <p:sp>
        <p:nvSpPr>
          <p:cNvPr id="3" name="Text Placeholder 2"/>
          <p:cNvSpPr>
            <a:spLocks noGrp="1"/>
          </p:cNvSpPr>
          <p:nvPr>
            <p:ph type="body" idx="1"/>
          </p:nvPr>
        </p:nvSpPr>
        <p:spPr>
          <a:xfrm>
            <a:off x="0" y="964225"/>
            <a:ext cx="7000407" cy="3077100"/>
          </a:xfrm>
        </p:spPr>
        <p:txBody>
          <a:bodyPr/>
          <a:lstStyle/>
          <a:p>
            <a:r>
              <a:rPr lang="en-US" sz="2000" dirty="0"/>
              <a:t>According to British Broadcasting Corporation (BBC), the first radio broadcasts in Sub-Saharan Africa were made in the early </a:t>
            </a:r>
            <a:r>
              <a:rPr lang="en-US" sz="2000" dirty="0" smtClean="0"/>
              <a:t>recording </a:t>
            </a:r>
            <a:r>
              <a:rPr lang="en-US" sz="2000" dirty="0"/>
              <a:t>of a radio broadcast </a:t>
            </a:r>
            <a:r>
              <a:rPr lang="en-US" sz="2000" dirty="0" smtClean="0"/>
              <a:t>in </a:t>
            </a:r>
            <a:r>
              <a:rPr lang="en-US" sz="2000" dirty="0"/>
              <a:t>1923 in South Africa. It was Mendelssohn's "Auf </a:t>
            </a:r>
            <a:r>
              <a:rPr lang="en-US" sz="2000" dirty="0" err="1"/>
              <a:t>Fluegeln</a:t>
            </a:r>
            <a:r>
              <a:rPr lang="en-US" sz="2000" dirty="0"/>
              <a:t> des </a:t>
            </a:r>
            <a:r>
              <a:rPr lang="en-US" sz="2000" dirty="0" err="1"/>
              <a:t>Gesanges</a:t>
            </a:r>
            <a:r>
              <a:rPr lang="en-US" sz="2000" dirty="0"/>
              <a:t>." </a:t>
            </a:r>
            <a:endParaRPr lang="en-US" sz="2000" dirty="0" smtClean="0"/>
          </a:p>
          <a:p>
            <a:r>
              <a:rPr lang="en-US" sz="2000" dirty="0" smtClean="0"/>
              <a:t>Kenya </a:t>
            </a:r>
            <a:r>
              <a:rPr lang="en-US" sz="2000" dirty="0"/>
              <a:t>had its own radio station in 1927, </a:t>
            </a:r>
            <a:r>
              <a:rPr lang="en-US" sz="2000" dirty="0" smtClean="0"/>
              <a:t>Mozambique </a:t>
            </a:r>
            <a:r>
              <a:rPr lang="en-US" sz="2000" dirty="0"/>
              <a:t>in 1933, and Senegal in 1939. But these were only broadcasting </a:t>
            </a:r>
            <a:r>
              <a:rPr lang="en-US" sz="2000" dirty="0" err="1"/>
              <a:t>programmes</a:t>
            </a:r>
            <a:r>
              <a:rPr lang="en-US" sz="2000" dirty="0"/>
              <a:t> made for expatriates</a:t>
            </a:r>
            <a:r>
              <a:rPr lang="en-US" sz="2000" dirty="0" smtClean="0"/>
              <a:t>..</a:t>
            </a:r>
            <a:endParaRPr lang="en-US" sz="2000" dirty="0"/>
          </a:p>
          <a:p>
            <a:r>
              <a:rPr lang="en-US" sz="2000" dirty="0" smtClean="0"/>
              <a:t>It </a:t>
            </a:r>
            <a:r>
              <a:rPr lang="en-US" sz="2000" dirty="0"/>
              <a:t>wasn't until World War II that radio broadcasting was tailored to the needs of people in Africa. People wanted local news but also information about the theatres of war where their relatives and friends had gone to fight. </a:t>
            </a:r>
            <a:endParaRPr lang="en-US" sz="2000" dirty="0" smtClean="0"/>
          </a:p>
          <a:p>
            <a:r>
              <a:rPr lang="en-US" sz="2000" dirty="0" smtClean="0"/>
              <a:t>For </a:t>
            </a:r>
            <a:r>
              <a:rPr lang="en-US" sz="2000" dirty="0"/>
              <a:t>the first time there were broadcasts in African languages and dialects. </a:t>
            </a:r>
            <a:endParaRPr lang="en-US" sz="2000" dirty="0"/>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20</a:t>
            </a:fld>
            <a:endParaRPr lang="en"/>
          </a:p>
        </p:txBody>
      </p:sp>
    </p:spTree>
    <p:extLst>
      <p:ext uri="{BB962C8B-B14F-4D97-AF65-F5344CB8AC3E}">
        <p14:creationId xmlns:p14="http://schemas.microsoft.com/office/powerpoint/2010/main" val="381441821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500" y="418155"/>
            <a:ext cx="7634365" cy="664100"/>
          </a:xfrm>
        </p:spPr>
        <p:txBody>
          <a:bodyPr/>
          <a:lstStyle/>
          <a:p>
            <a:pPr algn="ctr"/>
            <a:r>
              <a:rPr lang="en-US" spc="0" dirty="0">
                <a:ln w="0"/>
                <a:solidFill>
                  <a:schemeClr val="accent1"/>
                </a:solidFill>
                <a:effectLst>
                  <a:outerShdw blurRad="38100" dist="25400" dir="5400000" algn="ctr" rotWithShape="0">
                    <a:srgbClr val="6E747A">
                      <a:alpha val="43000"/>
                    </a:srgbClr>
                  </a:outerShdw>
                </a:effectLst>
              </a:rPr>
              <a:t>An early History of Radio Broadcasting in Africa</a:t>
            </a:r>
            <a:endParaRPr lang="en-US" spc="0" dirty="0">
              <a:ln w="0"/>
              <a:solidFill>
                <a:schemeClr val="accent1"/>
              </a:solidFill>
              <a:effectLst>
                <a:outerShdw blurRad="38100" dist="25400" dir="5400000" algn="ctr" rotWithShape="0">
                  <a:srgbClr val="6E747A">
                    <a:alpha val="43000"/>
                  </a:srgbClr>
                </a:outerShdw>
              </a:effectLst>
            </a:endParaRPr>
          </a:p>
        </p:txBody>
      </p:sp>
      <p:sp>
        <p:nvSpPr>
          <p:cNvPr id="3" name="Text Placeholder 2"/>
          <p:cNvSpPr>
            <a:spLocks noGrp="1"/>
          </p:cNvSpPr>
          <p:nvPr>
            <p:ph type="body" idx="1"/>
          </p:nvPr>
        </p:nvSpPr>
        <p:spPr>
          <a:xfrm>
            <a:off x="0" y="969680"/>
            <a:ext cx="7120328" cy="3829049"/>
          </a:xfrm>
        </p:spPr>
        <p:txBody>
          <a:bodyPr/>
          <a:lstStyle/>
          <a:p>
            <a:r>
              <a:rPr lang="en-US" sz="1800" dirty="0"/>
              <a:t>During the war the first language service for Africa was set up by the BBC. It was in Afrikaans and aimed to counterbalance the pro-Nazi stands taken by some Afrikaners. After the </a:t>
            </a:r>
            <a:r>
              <a:rPr lang="en-US" sz="1800" dirty="0" smtClean="0"/>
              <a:t>II </a:t>
            </a:r>
            <a:r>
              <a:rPr lang="en-US" sz="1800" dirty="0"/>
              <a:t>World War radio expanded throughout the continent broadcasting news, music and even drama. </a:t>
            </a:r>
            <a:endParaRPr lang="en-US" sz="1800" dirty="0" smtClean="0"/>
          </a:p>
          <a:p>
            <a:r>
              <a:rPr lang="en-US" sz="1800" dirty="0" smtClean="0"/>
              <a:t>The </a:t>
            </a:r>
            <a:r>
              <a:rPr lang="en-US" sz="1800" dirty="0"/>
              <a:t>radio became a key tool of government, and in the event of a coup, the radio station was the first stop for the coup makers, where they would then get their message broadcast to the nation.</a:t>
            </a:r>
          </a:p>
          <a:p>
            <a:pPr>
              <a:buFont typeface="Wingdings" panose="05000000000000000000" pitchFamily="2" charset="2"/>
              <a:buChar char="q"/>
            </a:pPr>
            <a:r>
              <a:rPr lang="en-US" sz="1800" dirty="0"/>
              <a:t>In Africa, community radio grew out of the need to respect linguistic plurality and to ensure that people in rural areas were better </a:t>
            </a:r>
            <a:r>
              <a:rPr lang="en-US" sz="1800" dirty="0" smtClean="0"/>
              <a:t>informed. In </a:t>
            </a:r>
            <a:r>
              <a:rPr lang="en-US" sz="1800" dirty="0"/>
              <a:t>Broadcasting in Africa, Sydney Head listed over 175 indigenous African languages used in radio broadcasting in 1973. </a:t>
            </a:r>
            <a:endParaRPr lang="en-US" sz="1800" dirty="0" smtClean="0"/>
          </a:p>
          <a:p>
            <a:pPr>
              <a:buFont typeface="Wingdings" panose="05000000000000000000" pitchFamily="2" charset="2"/>
              <a:buChar char="q"/>
            </a:pPr>
            <a:r>
              <a:rPr lang="en-US" sz="1800" dirty="0" smtClean="0"/>
              <a:t>His </a:t>
            </a:r>
            <a:r>
              <a:rPr lang="en-US" sz="1800" dirty="0"/>
              <a:t>list was incomplete and the true total today certainly exceeds 200, but still, over a thousand African languages are not heard on the radio.</a:t>
            </a:r>
          </a:p>
          <a:p>
            <a:endParaRPr lang="en-US" dirty="0"/>
          </a:p>
        </p:txBody>
      </p:sp>
      <p:sp>
        <p:nvSpPr>
          <p:cNvPr id="6" name="Slide Number Placeholder 5"/>
          <p:cNvSpPr>
            <a:spLocks noGrp="1"/>
          </p:cNvSpPr>
          <p:nvPr>
            <p:ph type="sldNum" idx="12"/>
          </p:nvPr>
        </p:nvSpPr>
        <p:spPr/>
        <p:txBody>
          <a:bodyPr/>
          <a:lstStyle/>
          <a:p>
            <a:pPr marL="0" lvl="0" indent="0" algn="ctr" rtl="0">
              <a:spcBef>
                <a:spcPts val="0"/>
              </a:spcBef>
              <a:spcAft>
                <a:spcPts val="0"/>
              </a:spcAft>
              <a:buNone/>
            </a:pPr>
            <a:fld id="{00000000-1234-1234-1234-123412341234}" type="slidenum">
              <a:rPr lang="en" smtClean="0"/>
              <a:t>21</a:t>
            </a:fld>
            <a:endParaRPr lang="en"/>
          </a:p>
        </p:txBody>
      </p:sp>
    </p:spTree>
    <p:extLst>
      <p:ext uri="{BB962C8B-B14F-4D97-AF65-F5344CB8AC3E}">
        <p14:creationId xmlns:p14="http://schemas.microsoft.com/office/powerpoint/2010/main" val="2898594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4F7FF"/>
            </a:gs>
            <a:gs pos="62000">
              <a:srgbClr val="CCD4EB"/>
            </a:gs>
            <a:gs pos="100000">
              <a:schemeClr val="accent2"/>
            </a:gs>
          </a:gsLst>
          <a:path path="circle">
            <a:fillToRect r="100000" b="100000"/>
          </a:path>
          <a:tileRect l="-100000" t="-100000"/>
        </a:gradFill>
        <a:effectLst/>
      </p:bgPr>
    </p:bg>
    <p:spTree>
      <p:nvGrpSpPr>
        <p:cNvPr id="1" name="Shape 539"/>
        <p:cNvGrpSpPr/>
        <p:nvPr/>
      </p:nvGrpSpPr>
      <p:grpSpPr>
        <a:xfrm>
          <a:off x="0" y="0"/>
          <a:ext cx="0" cy="0"/>
          <a:chOff x="0" y="0"/>
          <a:chExt cx="0" cy="0"/>
        </a:xfrm>
      </p:grpSpPr>
      <p:sp>
        <p:nvSpPr>
          <p:cNvPr id="541" name="Google Shape;541;p31"/>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22</a:t>
            </a:fld>
            <a:endParaRPr/>
          </a:p>
        </p:txBody>
      </p:sp>
      <p:sp>
        <p:nvSpPr>
          <p:cNvPr id="540" name="Google Shape;540;p31"/>
          <p:cNvSpPr txBox="1">
            <a:spLocks noGrp="1"/>
          </p:cNvSpPr>
          <p:nvPr>
            <p:ph type="body" idx="4294967295"/>
          </p:nvPr>
        </p:nvSpPr>
        <p:spPr>
          <a:xfrm>
            <a:off x="1333499" y="0"/>
            <a:ext cx="5895975" cy="1133475"/>
          </a:xfrm>
          <a:prstGeom prst="rect">
            <a:avLst/>
          </a:prstGeom>
        </p:spPr>
        <p:txBody>
          <a:bodyPr spcFirstLastPara="1" wrap="square" lIns="0" tIns="0" rIns="0" bIns="0" anchor="t" anchorCtr="0">
            <a:noAutofit/>
          </a:bodyPr>
          <a:lstStyle/>
          <a:p>
            <a:pPr marL="0" lvl="0" indent="0" algn="ctr" rtl="0">
              <a:spcBef>
                <a:spcPts val="600"/>
              </a:spcBef>
              <a:spcAft>
                <a:spcPts val="0"/>
              </a:spcAft>
              <a:buNone/>
            </a:pPr>
            <a:r>
              <a:rPr lang="en-US" sz="3600" dirty="0" smtClean="0">
                <a:ln w="0"/>
                <a:solidFill>
                  <a:schemeClr val="accent1"/>
                </a:solidFill>
                <a:effectLst>
                  <a:outerShdw blurRad="38100" dist="25400" dir="5400000" algn="ctr" rotWithShape="0">
                    <a:srgbClr val="6E747A">
                      <a:alpha val="43000"/>
                    </a:srgbClr>
                  </a:outerShdw>
                </a:effectLst>
                <a:latin typeface="Poppins"/>
                <a:ea typeface="Poppins"/>
                <a:cs typeface="Poppins"/>
                <a:sym typeface="Poppins"/>
              </a:rPr>
              <a:t>Radio broadcast in Africa</a:t>
            </a:r>
            <a:endParaRPr sz="3600" dirty="0">
              <a:ln w="0"/>
              <a:solidFill>
                <a:schemeClr val="accent1"/>
              </a:solidFill>
              <a:effectLst>
                <a:outerShdw blurRad="38100" dist="25400" dir="5400000" algn="ctr" rotWithShape="0">
                  <a:srgbClr val="6E747A">
                    <a:alpha val="43000"/>
                  </a:srgbClr>
                </a:outerShdw>
              </a:effectLst>
            </a:endParaRPr>
          </a:p>
        </p:txBody>
      </p:sp>
      <p:sp>
        <p:nvSpPr>
          <p:cNvPr id="2" name="TextBox 1"/>
          <p:cNvSpPr txBox="1"/>
          <p:nvPr/>
        </p:nvSpPr>
        <p:spPr>
          <a:xfrm>
            <a:off x="568222" y="4844839"/>
            <a:ext cx="8116324" cy="307777"/>
          </a:xfrm>
          <a:prstGeom prst="rect">
            <a:avLst/>
          </a:prstGeom>
          <a:noFill/>
        </p:spPr>
        <p:txBody>
          <a:bodyPr wrap="none" rtlCol="0">
            <a:spAutoFit/>
          </a:bodyPr>
          <a:lstStyle/>
          <a:p>
            <a:r>
              <a:rPr lang="en-US" dirty="0" smtClean="0">
                <a:solidFill>
                  <a:schemeClr val="bg1"/>
                </a:solidFill>
              </a:rPr>
              <a:t>Source: https</a:t>
            </a:r>
            <a:r>
              <a:rPr lang="en-US" dirty="0">
                <a:solidFill>
                  <a:schemeClr val="bg1"/>
                </a:solidFill>
              </a:rPr>
              <a:t>://www.freepik.com/search?format=search&amp;query=radio%20broadcast%20in%20Africa</a:t>
            </a:r>
            <a:endParaRPr lang="en-US" dirty="0">
              <a:solidFill>
                <a:schemeClr val="bg1"/>
              </a:solidFill>
            </a:endParaRPr>
          </a:p>
        </p:txBody>
      </p:sp>
      <p:pic>
        <p:nvPicPr>
          <p:cNvPr id="4" name="Picture 3"/>
          <p:cNvPicPr>
            <a:picLocks noChangeAspect="1"/>
          </p:cNvPicPr>
          <p:nvPr/>
        </p:nvPicPr>
        <p:blipFill>
          <a:blip r:embed="rId3"/>
          <a:stretch>
            <a:fillRect/>
          </a:stretch>
        </p:blipFill>
        <p:spPr>
          <a:xfrm>
            <a:off x="1230915" y="585787"/>
            <a:ext cx="5962650" cy="3971925"/>
          </a:xfrm>
          <a:prstGeom prst="rect">
            <a:avLst/>
          </a:prstGeom>
        </p:spPr>
      </p:pic>
      <p:pic>
        <p:nvPicPr>
          <p:cNvPr id="3" name="Picture 2"/>
          <p:cNvPicPr>
            <a:picLocks noChangeAspect="1"/>
          </p:cNvPicPr>
          <p:nvPr/>
        </p:nvPicPr>
        <p:blipFill>
          <a:blip r:embed="rId4"/>
          <a:stretch>
            <a:fillRect/>
          </a:stretch>
        </p:blipFill>
        <p:spPr>
          <a:xfrm>
            <a:off x="19210" y="1133475"/>
            <a:ext cx="2843911" cy="3046751"/>
          </a:xfrm>
          <a:prstGeom prst="rect">
            <a:avLst/>
          </a:prstGeom>
        </p:spPr>
      </p:pic>
      <p:pic>
        <p:nvPicPr>
          <p:cNvPr id="5" name="Picture 4"/>
          <p:cNvPicPr>
            <a:picLocks noChangeAspect="1"/>
          </p:cNvPicPr>
          <p:nvPr/>
        </p:nvPicPr>
        <p:blipFill>
          <a:blip r:embed="rId5"/>
          <a:stretch>
            <a:fillRect/>
          </a:stretch>
        </p:blipFill>
        <p:spPr>
          <a:xfrm>
            <a:off x="5583485" y="1133475"/>
            <a:ext cx="1748573" cy="3109678"/>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75"/>
        <p:cNvGrpSpPr/>
        <p:nvPr/>
      </p:nvGrpSpPr>
      <p:grpSpPr>
        <a:xfrm>
          <a:off x="0" y="0"/>
          <a:ext cx="0" cy="0"/>
          <a:chOff x="0" y="0"/>
          <a:chExt cx="0" cy="0"/>
        </a:xfrm>
      </p:grpSpPr>
      <p:sp>
        <p:nvSpPr>
          <p:cNvPr id="576" name="Google Shape;576;p34"/>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23</a:t>
            </a:fld>
            <a:endParaRPr/>
          </a:p>
        </p:txBody>
      </p:sp>
      <p:sp>
        <p:nvSpPr>
          <p:cNvPr id="577" name="Google Shape;577;p34"/>
          <p:cNvSpPr txBox="1">
            <a:spLocks noGrp="1"/>
          </p:cNvSpPr>
          <p:nvPr>
            <p:ph type="ctrTitle" idx="4294967295"/>
          </p:nvPr>
        </p:nvSpPr>
        <p:spPr>
          <a:xfrm>
            <a:off x="2362200" y="192007"/>
            <a:ext cx="4724400" cy="862013"/>
          </a:xfrm>
          <a:prstGeom prst="rect">
            <a:avLst/>
          </a:prstGeom>
        </p:spPr>
        <p:txBody>
          <a:bodyPr spcFirstLastPara="1" wrap="square" lIns="0" tIns="0" rIns="0" bIns="0" anchor="t" anchorCtr="0">
            <a:noAutofit/>
          </a:bodyPr>
          <a:lstStyle/>
          <a:p>
            <a:pPr lvl="0" algn="ctr">
              <a:spcBef>
                <a:spcPts val="0"/>
              </a:spcBef>
            </a:pPr>
            <a:r>
              <a:rPr lang="en-US" spc="0" dirty="0">
                <a:ln w="0"/>
                <a:solidFill>
                  <a:schemeClr val="accent1"/>
                </a:solidFill>
                <a:effectLst>
                  <a:outerShdw blurRad="38100" dist="25400" dir="5400000" algn="ctr" rotWithShape="0">
                    <a:srgbClr val="6E747A">
                      <a:alpha val="43000"/>
                    </a:srgbClr>
                  </a:outerShdw>
                </a:effectLst>
              </a:rPr>
              <a:t>Early Newspapers in Africa</a:t>
            </a:r>
            <a:endParaRPr spc="0" dirty="0">
              <a:ln w="0"/>
              <a:solidFill>
                <a:schemeClr val="accent1"/>
              </a:solidFill>
              <a:effectLst>
                <a:outerShdw blurRad="38100" dist="25400" dir="5400000" algn="ctr" rotWithShape="0">
                  <a:srgbClr val="6E747A">
                    <a:alpha val="43000"/>
                  </a:srgbClr>
                </a:outerShdw>
              </a:effectLst>
            </a:endParaRPr>
          </a:p>
        </p:txBody>
      </p:sp>
      <p:sp>
        <p:nvSpPr>
          <p:cNvPr id="578" name="Google Shape;578;p34"/>
          <p:cNvSpPr txBox="1">
            <a:spLocks noGrp="1"/>
          </p:cNvSpPr>
          <p:nvPr>
            <p:ph type="subTitle" idx="4294967295"/>
          </p:nvPr>
        </p:nvSpPr>
        <p:spPr>
          <a:xfrm>
            <a:off x="89940" y="1079293"/>
            <a:ext cx="7086599" cy="3615646"/>
          </a:xfrm>
          <a:prstGeom prst="rect">
            <a:avLst/>
          </a:prstGeom>
        </p:spPr>
        <p:txBody>
          <a:bodyPr spcFirstLastPara="1" wrap="square" lIns="0" tIns="0" rIns="0" bIns="0" anchor="t" anchorCtr="0">
            <a:noAutofit/>
          </a:bodyPr>
          <a:lstStyle/>
          <a:p>
            <a:pPr lvl="0">
              <a:spcBef>
                <a:spcPts val="600"/>
              </a:spcBef>
              <a:spcAft>
                <a:spcPts val="0"/>
              </a:spcAft>
              <a:buFont typeface="Wingdings" panose="05000000000000000000" pitchFamily="2" charset="2"/>
              <a:buChar char="q"/>
            </a:pPr>
            <a:r>
              <a:rPr lang="en-US" sz="2000" dirty="0"/>
              <a:t>According to BBC, the first English newspaper on the continent of Africa was published in Cape Town in 1800. </a:t>
            </a:r>
            <a:endParaRPr lang="en-US" sz="2000" dirty="0" smtClean="0"/>
          </a:p>
          <a:p>
            <a:pPr lvl="0">
              <a:spcBef>
                <a:spcPts val="600"/>
              </a:spcBef>
              <a:spcAft>
                <a:spcPts val="0"/>
              </a:spcAft>
              <a:buFont typeface="Wingdings" panose="05000000000000000000" pitchFamily="2" charset="2"/>
              <a:buChar char="q"/>
            </a:pPr>
            <a:r>
              <a:rPr lang="en-US" sz="2000" dirty="0" smtClean="0"/>
              <a:t>The </a:t>
            </a:r>
            <a:r>
              <a:rPr lang="en-US" sz="2000" dirty="0"/>
              <a:t>following year in Sierra Leone The Royal Gazette and Sierra Leone Advertiser was published in Freetown. Both were European undertakings concerned with matters of government.</a:t>
            </a:r>
          </a:p>
          <a:p>
            <a:pPr lvl="0">
              <a:spcBef>
                <a:spcPts val="600"/>
              </a:spcBef>
              <a:spcAft>
                <a:spcPts val="0"/>
              </a:spcAft>
              <a:buFont typeface="Wingdings" panose="05000000000000000000" pitchFamily="2" charset="2"/>
              <a:buChar char="q"/>
            </a:pPr>
            <a:r>
              <a:rPr lang="en-US" sz="2000" dirty="0"/>
              <a:t>In 1826 Charles Force, an American freed slave, published the Liberia Herald. </a:t>
            </a:r>
            <a:endParaRPr lang="en-US" sz="2000" dirty="0" smtClean="0"/>
          </a:p>
          <a:p>
            <a:pPr lvl="0">
              <a:spcBef>
                <a:spcPts val="600"/>
              </a:spcBef>
              <a:spcAft>
                <a:spcPts val="0"/>
              </a:spcAft>
              <a:buFont typeface="Wingdings" panose="05000000000000000000" pitchFamily="2" charset="2"/>
              <a:buChar char="q"/>
            </a:pPr>
            <a:r>
              <a:rPr lang="en-US" sz="2000" dirty="0" smtClean="0"/>
              <a:t>He </a:t>
            </a:r>
            <a:r>
              <a:rPr lang="en-US" sz="2000" dirty="0"/>
              <a:t>died some months later, but the title was revived in 1830 by Edward </a:t>
            </a:r>
            <a:r>
              <a:rPr lang="en-US" sz="2000" dirty="0" err="1"/>
              <a:t>Blyden</a:t>
            </a:r>
            <a:r>
              <a:rPr lang="en-US" sz="2000" dirty="0"/>
              <a:t>, the anti-colonial thinker and academic, who moved from the Caribbean island of St. Thomas to Liberia. </a:t>
            </a:r>
            <a:endParaRPr lang="en-US" sz="2000" dirty="0" smtClean="0"/>
          </a:p>
          <a:p>
            <a:pPr lvl="0">
              <a:spcBef>
                <a:spcPts val="600"/>
              </a:spcBef>
              <a:spcAft>
                <a:spcPts val="0"/>
              </a:spcAft>
              <a:buFont typeface="Wingdings" panose="05000000000000000000" pitchFamily="2" charset="2"/>
              <a:buChar char="q"/>
            </a:pPr>
            <a:r>
              <a:rPr lang="en-US" sz="2000" dirty="0" smtClean="0"/>
              <a:t>This </a:t>
            </a:r>
            <a:r>
              <a:rPr lang="en-US" sz="2000" dirty="0"/>
              <a:t>marked the beginning of an African press which was critical of the European presence in Africa.</a:t>
            </a:r>
            <a:endParaRPr lang="en-US" sz="20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82"/>
        <p:cNvGrpSpPr/>
        <p:nvPr/>
      </p:nvGrpSpPr>
      <p:grpSpPr>
        <a:xfrm>
          <a:off x="0" y="0"/>
          <a:ext cx="0" cy="0"/>
          <a:chOff x="0" y="0"/>
          <a:chExt cx="0" cy="0"/>
        </a:xfrm>
      </p:grpSpPr>
      <p:sp>
        <p:nvSpPr>
          <p:cNvPr id="583" name="Google Shape;583;p35"/>
          <p:cNvSpPr txBox="1">
            <a:spLocks noGrp="1"/>
          </p:cNvSpPr>
          <p:nvPr>
            <p:ph type="title"/>
          </p:nvPr>
        </p:nvSpPr>
        <p:spPr>
          <a:xfrm>
            <a:off x="479685" y="-92600"/>
            <a:ext cx="5684390" cy="856800"/>
          </a:xfrm>
          <a:prstGeom prst="rect">
            <a:avLst/>
          </a:prstGeom>
        </p:spPr>
        <p:txBody>
          <a:bodyPr spcFirstLastPara="1" wrap="square" lIns="0" tIns="0" rIns="0" bIns="0" anchor="b" anchorCtr="0">
            <a:noAutofit/>
          </a:bodyPr>
          <a:lstStyle/>
          <a:p>
            <a:pPr lvl="0" algn="ctr"/>
            <a:r>
              <a:rPr lang="en-US" spc="0" dirty="0">
                <a:ln w="0"/>
                <a:solidFill>
                  <a:schemeClr val="accent1"/>
                </a:solidFill>
                <a:effectLst>
                  <a:outerShdw blurRad="38100" dist="25400" dir="5400000" algn="ctr" rotWithShape="0">
                    <a:srgbClr val="6E747A">
                      <a:alpha val="43000"/>
                    </a:srgbClr>
                  </a:outerShdw>
                </a:effectLst>
              </a:rPr>
              <a:t>Early Newspapers in Africa</a:t>
            </a:r>
            <a:endParaRPr spc="0" dirty="0">
              <a:ln w="0"/>
              <a:solidFill>
                <a:schemeClr val="accent1"/>
              </a:solidFill>
              <a:effectLst>
                <a:outerShdw blurRad="38100" dist="25400" dir="5400000" algn="ctr" rotWithShape="0">
                  <a:srgbClr val="6E747A">
                    <a:alpha val="43000"/>
                  </a:srgbClr>
                </a:outerShdw>
              </a:effectLst>
            </a:endParaRPr>
          </a:p>
        </p:txBody>
      </p:sp>
      <p:sp>
        <p:nvSpPr>
          <p:cNvPr id="584" name="Google Shape;584;p35"/>
          <p:cNvSpPr txBox="1">
            <a:spLocks noGrp="1"/>
          </p:cNvSpPr>
          <p:nvPr>
            <p:ph type="body" idx="1"/>
          </p:nvPr>
        </p:nvSpPr>
        <p:spPr>
          <a:xfrm>
            <a:off x="1" y="1389464"/>
            <a:ext cx="6835514" cy="2932500"/>
          </a:xfrm>
          <a:prstGeom prst="rect">
            <a:avLst/>
          </a:prstGeom>
        </p:spPr>
        <p:txBody>
          <a:bodyPr spcFirstLastPara="1" wrap="square" lIns="0" tIns="0" rIns="0" bIns="0" anchor="t" anchorCtr="0">
            <a:noAutofit/>
          </a:bodyPr>
          <a:lstStyle/>
          <a:p>
            <a:r>
              <a:rPr lang="en-US" sz="2400" i="1" dirty="0"/>
              <a:t>West African newspapers</a:t>
            </a:r>
            <a:endParaRPr lang="en-US" sz="2400" dirty="0"/>
          </a:p>
          <a:p>
            <a:r>
              <a:rPr lang="en-US" sz="2400" dirty="0"/>
              <a:t>The first African produced paper in West Africa was Charles Bannerman's Accra Herald, produced in 1858 in the Gold Coast (modern Ghana). </a:t>
            </a:r>
            <a:endParaRPr lang="en-US" sz="2400" dirty="0" smtClean="0"/>
          </a:p>
          <a:p>
            <a:r>
              <a:rPr lang="en-US" sz="2400" dirty="0" smtClean="0"/>
              <a:t>The </a:t>
            </a:r>
            <a:r>
              <a:rPr lang="en-US" sz="2400" dirty="0"/>
              <a:t>following year the first Yoruba newspaper was produced, </a:t>
            </a:r>
            <a:r>
              <a:rPr lang="en-US" sz="2400" dirty="0" err="1"/>
              <a:t>Iwe</a:t>
            </a:r>
            <a:r>
              <a:rPr lang="en-US" sz="2400" dirty="0"/>
              <a:t> </a:t>
            </a:r>
            <a:r>
              <a:rPr lang="en-US" sz="2400" dirty="0" err="1"/>
              <a:t>Ihorin</a:t>
            </a:r>
            <a:r>
              <a:rPr lang="en-US" sz="2400" dirty="0"/>
              <a:t> ('The Paper with the News') which cost 30 cowrie shells. </a:t>
            </a:r>
            <a:endParaRPr lang="en-US" sz="2400" dirty="0" smtClean="0"/>
          </a:p>
          <a:p>
            <a:r>
              <a:rPr lang="en-US" sz="2400" dirty="0" smtClean="0"/>
              <a:t>In </a:t>
            </a:r>
            <a:r>
              <a:rPr lang="en-US" sz="2400" dirty="0"/>
              <a:t>1863 a West Indian immigrant called Professor Robert Campbell brought out the Anglo African. </a:t>
            </a:r>
          </a:p>
        </p:txBody>
      </p:sp>
      <p:sp>
        <p:nvSpPr>
          <p:cNvPr id="585" name="Google Shape;585;p35"/>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24</a:t>
            </a:fld>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89"/>
        <p:cNvGrpSpPr/>
        <p:nvPr/>
      </p:nvGrpSpPr>
      <p:grpSpPr>
        <a:xfrm>
          <a:off x="0" y="0"/>
          <a:ext cx="0" cy="0"/>
          <a:chOff x="0" y="0"/>
          <a:chExt cx="0" cy="0"/>
        </a:xfrm>
      </p:grpSpPr>
      <p:sp>
        <p:nvSpPr>
          <p:cNvPr id="590" name="Google Shape;590;p36"/>
          <p:cNvSpPr txBox="1">
            <a:spLocks noGrp="1"/>
          </p:cNvSpPr>
          <p:nvPr>
            <p:ph type="title"/>
          </p:nvPr>
        </p:nvSpPr>
        <p:spPr>
          <a:xfrm>
            <a:off x="1498600" y="105225"/>
            <a:ext cx="5062375" cy="856800"/>
          </a:xfrm>
          <a:prstGeom prst="rect">
            <a:avLst/>
          </a:prstGeom>
        </p:spPr>
        <p:txBody>
          <a:bodyPr spcFirstLastPara="1" wrap="square" lIns="0" tIns="0" rIns="0" bIns="0" anchor="b" anchorCtr="0">
            <a:noAutofit/>
          </a:bodyPr>
          <a:lstStyle/>
          <a:p>
            <a:pPr lvl="0"/>
            <a:r>
              <a:rPr lang="en-US" spc="0" dirty="0">
                <a:ln w="0"/>
                <a:solidFill>
                  <a:schemeClr val="accent1"/>
                </a:solidFill>
                <a:effectLst>
                  <a:outerShdw blurRad="38100" dist="25400" dir="5400000" algn="ctr" rotWithShape="0">
                    <a:srgbClr val="6E747A">
                      <a:alpha val="43000"/>
                    </a:srgbClr>
                  </a:outerShdw>
                </a:effectLst>
              </a:rPr>
              <a:t>Early Newspapers in Africa</a:t>
            </a:r>
            <a:endParaRPr dirty="0"/>
          </a:p>
        </p:txBody>
      </p:sp>
      <p:sp>
        <p:nvSpPr>
          <p:cNvPr id="593" name="Google Shape;593;p36"/>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25</a:t>
            </a:fld>
            <a:endParaRPr/>
          </a:p>
        </p:txBody>
      </p:sp>
      <p:sp>
        <p:nvSpPr>
          <p:cNvPr id="592" name="Google Shape;592;p36"/>
          <p:cNvSpPr txBox="1"/>
          <p:nvPr/>
        </p:nvSpPr>
        <p:spPr>
          <a:xfrm>
            <a:off x="371475" y="1009874"/>
            <a:ext cx="6853784" cy="3846945"/>
          </a:xfrm>
          <a:prstGeom prst="rect">
            <a:avLst/>
          </a:prstGeom>
          <a:noFill/>
          <a:ln>
            <a:noFill/>
          </a:ln>
        </p:spPr>
        <p:txBody>
          <a:bodyPr spcFirstLastPara="1" wrap="square" lIns="0" tIns="0" rIns="0" bIns="0" anchor="t" anchorCtr="0">
            <a:noAutofit/>
          </a:bodyPr>
          <a:lstStyle/>
          <a:p>
            <a:pPr marL="285750" indent="-285750">
              <a:buFont typeface="Wingdings" panose="05000000000000000000" pitchFamily="2" charset="2"/>
              <a:buChar char="q"/>
            </a:pPr>
            <a:r>
              <a:rPr lang="en-US" sz="2000" i="1" dirty="0">
                <a:latin typeface="+mn-lt"/>
              </a:rPr>
              <a:t>East Africa </a:t>
            </a:r>
            <a:r>
              <a:rPr lang="en-US" sz="2000" i="1" dirty="0" smtClean="0">
                <a:latin typeface="+mn-lt"/>
              </a:rPr>
              <a:t>newspapers</a:t>
            </a:r>
            <a:endParaRPr lang="en-US" sz="2000" dirty="0">
              <a:latin typeface="+mn-lt"/>
            </a:endParaRPr>
          </a:p>
          <a:p>
            <a:pPr marL="285750" indent="-285750">
              <a:buFont typeface="Wingdings" panose="05000000000000000000" pitchFamily="2" charset="2"/>
              <a:buChar char="q"/>
            </a:pPr>
            <a:r>
              <a:rPr lang="en-US" sz="2000" dirty="0" smtClean="0">
                <a:latin typeface="+mn-lt"/>
              </a:rPr>
              <a:t>Africans </a:t>
            </a:r>
            <a:r>
              <a:rPr lang="en-US" sz="2000" dirty="0">
                <a:latin typeface="+mn-lt"/>
              </a:rPr>
              <a:t>in East Africa were not as well served by the press as in West Africa. By the 1930s the English speaking press was dominated by the Standard Group, whose titles included the East African Standard (originally The African Standard started by the Asian journalist A. M. </a:t>
            </a:r>
            <a:r>
              <a:rPr lang="en-US" sz="2000" dirty="0" err="1">
                <a:latin typeface="+mn-lt"/>
              </a:rPr>
              <a:t>Jeevanjee</a:t>
            </a:r>
            <a:r>
              <a:rPr lang="en-US" sz="2000" dirty="0">
                <a:latin typeface="+mn-lt"/>
              </a:rPr>
              <a:t>), The Mombasa Times, the Tanganyika Standard and the Uganda </a:t>
            </a:r>
            <a:r>
              <a:rPr lang="en-US" sz="2000" dirty="0" smtClean="0">
                <a:latin typeface="+mn-lt"/>
              </a:rPr>
              <a:t>Argus.</a:t>
            </a:r>
          </a:p>
          <a:p>
            <a:pPr marL="285750" indent="-285750">
              <a:buFont typeface="Wingdings" panose="05000000000000000000" pitchFamily="2" charset="2"/>
              <a:buChar char="q"/>
            </a:pPr>
            <a:r>
              <a:rPr lang="en-US" sz="2000" dirty="0" smtClean="0">
                <a:latin typeface="+mn-lt"/>
              </a:rPr>
              <a:t>The </a:t>
            </a:r>
            <a:r>
              <a:rPr lang="en-US" sz="2000" dirty="0">
                <a:latin typeface="+mn-lt"/>
              </a:rPr>
              <a:t>African run-press in East Africa took off in the 1920s and 1930s. </a:t>
            </a:r>
            <a:endParaRPr lang="en-US" sz="2000" dirty="0" smtClean="0">
              <a:latin typeface="+mn-lt"/>
            </a:endParaRPr>
          </a:p>
          <a:p>
            <a:pPr marL="285750" indent="-285750">
              <a:buFont typeface="Wingdings" panose="05000000000000000000" pitchFamily="2" charset="2"/>
              <a:buChar char="q"/>
            </a:pPr>
            <a:r>
              <a:rPr lang="en-US" sz="2000" dirty="0" smtClean="0">
                <a:latin typeface="+mn-lt"/>
              </a:rPr>
              <a:t>One </a:t>
            </a:r>
            <a:r>
              <a:rPr lang="en-US" sz="2000" dirty="0">
                <a:latin typeface="+mn-lt"/>
              </a:rPr>
              <a:t>of the earliest known newspapers in an African language was </a:t>
            </a:r>
            <a:r>
              <a:rPr lang="en-US" sz="2000" dirty="0" err="1">
                <a:latin typeface="+mn-lt"/>
              </a:rPr>
              <a:t>Sekanyola</a:t>
            </a:r>
            <a:r>
              <a:rPr lang="en-US" sz="2000" dirty="0">
                <a:latin typeface="+mn-lt"/>
              </a:rPr>
              <a:t>, published in 1920, written in </a:t>
            </a:r>
            <a:r>
              <a:rPr lang="en-US" sz="2000" dirty="0" err="1">
                <a:latin typeface="+mn-lt"/>
              </a:rPr>
              <a:t>Luganda</a:t>
            </a:r>
            <a:r>
              <a:rPr lang="en-US" sz="2000" dirty="0">
                <a:latin typeface="+mn-lt"/>
              </a:rPr>
              <a:t> and aimed at the </a:t>
            </a:r>
            <a:r>
              <a:rPr lang="en-US" sz="2000" dirty="0" err="1">
                <a:latin typeface="+mn-lt"/>
              </a:rPr>
              <a:t>Baganda</a:t>
            </a:r>
            <a:r>
              <a:rPr lang="en-US" sz="2000" dirty="0">
                <a:latin typeface="+mn-lt"/>
              </a:rPr>
              <a:t> in Uganda and Kenya.</a:t>
            </a:r>
          </a:p>
          <a:p>
            <a:pPr marL="0" lvl="0" indent="0" algn="l" rtl="0">
              <a:spcBef>
                <a:spcPts val="0"/>
              </a:spcBef>
              <a:spcAft>
                <a:spcPts val="0"/>
              </a:spcAft>
              <a:buNone/>
            </a:pPr>
            <a:endParaRPr sz="1200" dirty="0">
              <a:solidFill>
                <a:schemeClr val="accent2"/>
              </a:solidFill>
              <a:latin typeface="Montserrat"/>
              <a:ea typeface="Montserrat"/>
              <a:cs typeface="Montserrat"/>
              <a:sym typeface="Montserrat"/>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sp>
        <p:nvSpPr>
          <p:cNvPr id="599" name="Google Shape;599;p37"/>
          <p:cNvSpPr txBox="1">
            <a:spLocks noGrp="1"/>
          </p:cNvSpPr>
          <p:nvPr>
            <p:ph type="subTitle" idx="1"/>
          </p:nvPr>
        </p:nvSpPr>
        <p:spPr>
          <a:xfrm>
            <a:off x="0" y="1064303"/>
            <a:ext cx="7195279" cy="4706910"/>
          </a:xfrm>
          <a:prstGeom prst="rect">
            <a:avLst/>
          </a:prstGeom>
        </p:spPr>
        <p:txBody>
          <a:bodyPr spcFirstLastPara="1" wrap="square" lIns="0" tIns="0" rIns="0" bIns="0" anchor="t" anchorCtr="0">
            <a:noAutofit/>
          </a:bodyPr>
          <a:lstStyle/>
          <a:p>
            <a:pPr marL="342900" lvl="0" indent="-342900">
              <a:buFont typeface="Wingdings" panose="05000000000000000000" pitchFamily="2" charset="2"/>
              <a:buChar char="q"/>
            </a:pPr>
            <a:r>
              <a:rPr lang="en-US" sz="2000" i="1" dirty="0">
                <a:solidFill>
                  <a:srgbClr val="000000"/>
                </a:solidFill>
              </a:rPr>
              <a:t>In South Africa, </a:t>
            </a:r>
            <a:endParaRPr lang="en-US" sz="2000" i="1" dirty="0" smtClean="0">
              <a:solidFill>
                <a:srgbClr val="000000"/>
              </a:solidFill>
            </a:endParaRPr>
          </a:p>
          <a:p>
            <a:pPr marL="342900" lvl="0" indent="-342900">
              <a:buFont typeface="Wingdings" panose="05000000000000000000" pitchFamily="2" charset="2"/>
              <a:buChar char="q"/>
            </a:pPr>
            <a:r>
              <a:rPr lang="en-US" sz="2000" dirty="0" smtClean="0">
                <a:solidFill>
                  <a:srgbClr val="000000"/>
                </a:solidFill>
              </a:rPr>
              <a:t>the </a:t>
            </a:r>
            <a:r>
              <a:rPr lang="en-US" sz="2000" dirty="0">
                <a:solidFill>
                  <a:srgbClr val="000000"/>
                </a:solidFill>
              </a:rPr>
              <a:t>first African edited paper was </a:t>
            </a:r>
            <a:r>
              <a:rPr lang="en-US" sz="2000" dirty="0" err="1">
                <a:solidFill>
                  <a:srgbClr val="000000"/>
                </a:solidFill>
              </a:rPr>
              <a:t>Isigidimi</a:t>
            </a:r>
            <a:r>
              <a:rPr lang="en-US" sz="2000" dirty="0">
                <a:solidFill>
                  <a:srgbClr val="000000"/>
                </a:solidFill>
              </a:rPr>
              <a:t> </a:t>
            </a:r>
            <a:r>
              <a:rPr lang="en-US" sz="2000" dirty="0" err="1">
                <a:solidFill>
                  <a:srgbClr val="000000"/>
                </a:solidFill>
              </a:rPr>
              <a:t>Sama</a:t>
            </a:r>
            <a:r>
              <a:rPr lang="en-US" sz="2000" dirty="0">
                <a:solidFill>
                  <a:srgbClr val="000000"/>
                </a:solidFill>
              </a:rPr>
              <a:t> Xhosa. It came out in 1876 with the backing of the Lovedale missionary press. One of its editors, John </a:t>
            </a:r>
            <a:r>
              <a:rPr lang="en-US" sz="2000" dirty="0" err="1">
                <a:solidFill>
                  <a:srgbClr val="000000"/>
                </a:solidFill>
              </a:rPr>
              <a:t>Tengo</a:t>
            </a:r>
            <a:r>
              <a:rPr lang="en-US" sz="2000" dirty="0">
                <a:solidFill>
                  <a:srgbClr val="000000"/>
                </a:solidFill>
              </a:rPr>
              <a:t> </a:t>
            </a:r>
            <a:r>
              <a:rPr lang="en-US" sz="2000" dirty="0" err="1">
                <a:solidFill>
                  <a:srgbClr val="000000"/>
                </a:solidFill>
              </a:rPr>
              <a:t>Jabavu</a:t>
            </a:r>
            <a:r>
              <a:rPr lang="en-US" sz="2000" dirty="0">
                <a:solidFill>
                  <a:srgbClr val="000000"/>
                </a:solidFill>
              </a:rPr>
              <a:t>, a devout Methodist and Pan Africanist, who was educated in Britain and America, then went on to publish and edit </a:t>
            </a:r>
            <a:r>
              <a:rPr lang="en-US" sz="2000" dirty="0" err="1">
                <a:solidFill>
                  <a:srgbClr val="000000"/>
                </a:solidFill>
              </a:rPr>
              <a:t>Imvo</a:t>
            </a:r>
            <a:r>
              <a:rPr lang="en-US" sz="2000" dirty="0">
                <a:solidFill>
                  <a:srgbClr val="000000"/>
                </a:solidFill>
              </a:rPr>
              <a:t> </a:t>
            </a:r>
            <a:r>
              <a:rPr lang="en-US" sz="2000" dirty="0" err="1">
                <a:solidFill>
                  <a:srgbClr val="000000"/>
                </a:solidFill>
              </a:rPr>
              <a:t>Zabantsundu</a:t>
            </a:r>
            <a:r>
              <a:rPr lang="en-US" sz="2000" dirty="0">
                <a:solidFill>
                  <a:srgbClr val="000000"/>
                </a:solidFill>
              </a:rPr>
              <a:t> in 1884. </a:t>
            </a:r>
            <a:endParaRPr lang="en-US" sz="2000" dirty="0" smtClean="0">
              <a:solidFill>
                <a:srgbClr val="000000"/>
              </a:solidFill>
            </a:endParaRPr>
          </a:p>
          <a:p>
            <a:pPr marL="342900" lvl="0" indent="-342900">
              <a:buFont typeface="Wingdings" panose="05000000000000000000" pitchFamily="2" charset="2"/>
              <a:buChar char="q"/>
            </a:pPr>
            <a:r>
              <a:rPr lang="en-US" sz="2000" dirty="0" smtClean="0">
                <a:solidFill>
                  <a:srgbClr val="000000"/>
                </a:solidFill>
              </a:rPr>
              <a:t>This </a:t>
            </a:r>
            <a:r>
              <a:rPr lang="en-US" sz="2000" dirty="0">
                <a:solidFill>
                  <a:srgbClr val="000000"/>
                </a:solidFill>
              </a:rPr>
              <a:t>was a bilingual paper with an English and Xhosa speaking readership.</a:t>
            </a:r>
          </a:p>
          <a:p>
            <a:pPr marL="342900" lvl="0" indent="-342900">
              <a:buFont typeface="Wingdings" panose="05000000000000000000" pitchFamily="2" charset="2"/>
              <a:buChar char="q"/>
            </a:pPr>
            <a:r>
              <a:rPr lang="en-US" sz="2000" dirty="0">
                <a:solidFill>
                  <a:srgbClr val="000000"/>
                </a:solidFill>
              </a:rPr>
              <a:t>In 1903, John L. </a:t>
            </a:r>
            <a:r>
              <a:rPr lang="en-US" sz="2000" dirty="0" err="1">
                <a:solidFill>
                  <a:srgbClr val="000000"/>
                </a:solidFill>
              </a:rPr>
              <a:t>Dube</a:t>
            </a:r>
            <a:r>
              <a:rPr lang="en-US" sz="2000" dirty="0">
                <a:solidFill>
                  <a:srgbClr val="000000"/>
                </a:solidFill>
              </a:rPr>
              <a:t>, later to be President of the ANC, published </a:t>
            </a:r>
            <a:r>
              <a:rPr lang="en-US" sz="2000" dirty="0" err="1">
                <a:solidFill>
                  <a:srgbClr val="000000"/>
                </a:solidFill>
              </a:rPr>
              <a:t>Ilanga</a:t>
            </a:r>
            <a:r>
              <a:rPr lang="en-US" sz="2000" dirty="0">
                <a:solidFill>
                  <a:srgbClr val="000000"/>
                </a:solidFill>
              </a:rPr>
              <a:t> Lase Natal. </a:t>
            </a:r>
            <a:endParaRPr lang="en-US" sz="2000" dirty="0" smtClean="0">
              <a:solidFill>
                <a:srgbClr val="000000"/>
              </a:solidFill>
            </a:endParaRPr>
          </a:p>
          <a:p>
            <a:pPr marL="342900" lvl="0" indent="-342900">
              <a:buFont typeface="Wingdings" panose="05000000000000000000" pitchFamily="2" charset="2"/>
              <a:buChar char="q"/>
            </a:pPr>
            <a:r>
              <a:rPr lang="en-US" sz="2000" dirty="0" smtClean="0">
                <a:solidFill>
                  <a:srgbClr val="000000"/>
                </a:solidFill>
              </a:rPr>
              <a:t>Once </a:t>
            </a:r>
            <a:r>
              <a:rPr lang="en-US" sz="2000" dirty="0">
                <a:solidFill>
                  <a:srgbClr val="000000"/>
                </a:solidFill>
              </a:rPr>
              <a:t>the ANC became established as the leading opponent to white rule, it voiced its concerns primarily through the publication </a:t>
            </a:r>
            <a:r>
              <a:rPr lang="en-US" sz="2000" dirty="0" err="1">
                <a:solidFill>
                  <a:srgbClr val="000000"/>
                </a:solidFill>
              </a:rPr>
              <a:t>Abantu</a:t>
            </a:r>
            <a:r>
              <a:rPr lang="en-US" sz="2000" dirty="0">
                <a:solidFill>
                  <a:srgbClr val="000000"/>
                </a:solidFill>
              </a:rPr>
              <a:t> </a:t>
            </a:r>
            <a:r>
              <a:rPr lang="en-US" sz="2000" dirty="0" err="1">
                <a:solidFill>
                  <a:srgbClr val="000000"/>
                </a:solidFill>
              </a:rPr>
              <a:t>Batho</a:t>
            </a:r>
            <a:r>
              <a:rPr lang="en-US" sz="2000" dirty="0">
                <a:solidFill>
                  <a:srgbClr val="000000"/>
                </a:solidFill>
              </a:rPr>
              <a:t>. </a:t>
            </a:r>
            <a:endParaRPr sz="2000" dirty="0">
              <a:solidFill>
                <a:srgbClr val="000000"/>
              </a:solidFill>
            </a:endParaRPr>
          </a:p>
        </p:txBody>
      </p:sp>
      <p:sp>
        <p:nvSpPr>
          <p:cNvPr id="2" name="Rectangle 1"/>
          <p:cNvSpPr/>
          <p:nvPr/>
        </p:nvSpPr>
        <p:spPr>
          <a:xfrm>
            <a:off x="543599" y="255837"/>
            <a:ext cx="5192325" cy="646331"/>
          </a:xfrm>
          <a:prstGeom prst="rect">
            <a:avLst/>
          </a:prstGeom>
        </p:spPr>
        <p:txBody>
          <a:bodyPr wrap="square">
            <a:spAutoFit/>
          </a:bodyPr>
          <a:lstStyle/>
          <a:p>
            <a:r>
              <a:rPr lang="en-US" sz="3600" kern="1200" dirty="0">
                <a:ln w="0"/>
                <a:solidFill>
                  <a:srgbClr val="E48312"/>
                </a:solidFill>
                <a:effectLst>
                  <a:outerShdw blurRad="38100" dist="25400" dir="5400000" algn="ctr" rotWithShape="0">
                    <a:srgbClr val="6E747A">
                      <a:alpha val="43000"/>
                    </a:srgbClr>
                  </a:outerShdw>
                </a:effectLst>
                <a:latin typeface="Calibri Light" panose="020F0302020204030204"/>
              </a:rPr>
              <a:t>Early Newspapers in Africa</a:t>
            </a: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603"/>
        <p:cNvGrpSpPr/>
        <p:nvPr/>
      </p:nvGrpSpPr>
      <p:grpSpPr>
        <a:xfrm>
          <a:off x="0" y="0"/>
          <a:ext cx="0" cy="0"/>
          <a:chOff x="0" y="0"/>
          <a:chExt cx="0" cy="0"/>
        </a:xfrm>
      </p:grpSpPr>
      <p:sp>
        <p:nvSpPr>
          <p:cNvPr id="604" name="Google Shape;604;p38"/>
          <p:cNvSpPr txBox="1">
            <a:spLocks noGrp="1"/>
          </p:cNvSpPr>
          <p:nvPr>
            <p:ph type="title"/>
          </p:nvPr>
        </p:nvSpPr>
        <p:spPr>
          <a:xfrm>
            <a:off x="727900" y="437785"/>
            <a:ext cx="6149638" cy="588646"/>
          </a:xfrm>
          <a:prstGeom prst="rect">
            <a:avLst/>
          </a:prstGeom>
        </p:spPr>
        <p:txBody>
          <a:bodyPr spcFirstLastPara="1" wrap="square" lIns="0" tIns="0" rIns="0" bIns="0" anchor="b" anchorCtr="0">
            <a:noAutofit/>
          </a:bodyPr>
          <a:lstStyle/>
          <a:p>
            <a:pPr lvl="0" algn="ctr">
              <a:spcBef>
                <a:spcPts val="0"/>
              </a:spcBef>
            </a:pPr>
            <a:r>
              <a:rPr lang="en-US" spc="0" dirty="0">
                <a:ln w="0"/>
                <a:solidFill>
                  <a:srgbClr val="E48312"/>
                </a:solidFill>
                <a:effectLst>
                  <a:outerShdw blurRad="38100" dist="25400" dir="5400000" algn="ctr" rotWithShape="0">
                    <a:srgbClr val="6E747A">
                      <a:alpha val="43000"/>
                    </a:srgbClr>
                  </a:outerShdw>
                </a:effectLst>
                <a:cs typeface="Arial"/>
                <a:sym typeface="Arial"/>
              </a:rPr>
              <a:t>Early History of Television in Africa</a:t>
            </a:r>
            <a:endParaRPr dirty="0"/>
          </a:p>
        </p:txBody>
      </p:sp>
      <p:sp>
        <p:nvSpPr>
          <p:cNvPr id="605" name="Google Shape;605;p38"/>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27</a:t>
            </a:fld>
            <a:endParaRPr/>
          </a:p>
        </p:txBody>
      </p:sp>
      <p:cxnSp>
        <p:nvCxnSpPr>
          <p:cNvPr id="619" name="Google Shape;619;p38"/>
          <p:cNvCxnSpPr/>
          <p:nvPr/>
        </p:nvCxnSpPr>
        <p:spPr>
          <a:xfrm rot="10800000">
            <a:off x="768923" y="2053331"/>
            <a:ext cx="0" cy="498600"/>
          </a:xfrm>
          <a:prstGeom prst="straightConnector1">
            <a:avLst/>
          </a:prstGeom>
          <a:noFill/>
          <a:ln w="9525" cap="flat" cmpd="sng">
            <a:solidFill>
              <a:schemeClr val="lt1"/>
            </a:solidFill>
            <a:prstDash val="solid"/>
            <a:round/>
            <a:headEnd type="oval" w="med" len="med"/>
            <a:tailEnd type="oval" w="med" len="med"/>
          </a:ln>
        </p:spPr>
      </p:cxnSp>
      <p:sp>
        <p:nvSpPr>
          <p:cNvPr id="620" name="Google Shape;620;p38"/>
          <p:cNvSpPr txBox="1"/>
          <p:nvPr/>
        </p:nvSpPr>
        <p:spPr>
          <a:xfrm>
            <a:off x="1" y="1698100"/>
            <a:ext cx="7090348" cy="3343275"/>
          </a:xfrm>
          <a:prstGeom prst="rect">
            <a:avLst/>
          </a:prstGeom>
          <a:noFill/>
          <a:ln>
            <a:noFill/>
          </a:ln>
        </p:spPr>
        <p:txBody>
          <a:bodyPr spcFirstLastPara="1" wrap="square" lIns="0" tIns="0" rIns="0" bIns="0" anchor="b" anchorCtr="0">
            <a:noAutofit/>
          </a:bodyPr>
          <a:lstStyle/>
          <a:p>
            <a:pPr marL="342900" lvl="0" indent="-342900">
              <a:buFont typeface="Wingdings" panose="05000000000000000000" pitchFamily="2" charset="2"/>
              <a:buChar char="q"/>
            </a:pPr>
            <a:r>
              <a:rPr lang="en-US" sz="2400" dirty="0">
                <a:latin typeface="+mn-lt"/>
              </a:rPr>
              <a:t>According to </a:t>
            </a:r>
            <a:r>
              <a:rPr lang="en-US" sz="2400" dirty="0" err="1">
                <a:latin typeface="+mn-lt"/>
              </a:rPr>
              <a:t>Zimbo</a:t>
            </a:r>
            <a:r>
              <a:rPr lang="en-US" sz="2400" dirty="0">
                <a:latin typeface="+mn-lt"/>
              </a:rPr>
              <a:t> Jam Network, it states that although the birth of TV broadcasting is widely known – 1936 in Europe, 1939 in North America – the evolution of TV in Africa is less well known. </a:t>
            </a:r>
            <a:endParaRPr lang="en-US" sz="2400" dirty="0" smtClean="0">
              <a:latin typeface="+mn-lt"/>
            </a:endParaRPr>
          </a:p>
          <a:p>
            <a:pPr marL="342900" lvl="0" indent="-342900">
              <a:buFont typeface="Wingdings" panose="05000000000000000000" pitchFamily="2" charset="2"/>
              <a:buChar char="q"/>
            </a:pPr>
            <a:r>
              <a:rPr lang="en-US" sz="2400" dirty="0" smtClean="0">
                <a:latin typeface="+mn-lt"/>
              </a:rPr>
              <a:t>It </a:t>
            </a:r>
            <a:r>
              <a:rPr lang="en-US" sz="2400" dirty="0">
                <a:latin typeface="+mn-lt"/>
              </a:rPr>
              <a:t>is said the establishment of a Moroccan television station in 1954 marked the beginning of the television age in Africa, while others maintain that the first terrestrial television broadcast signals on the continent occurred on October 31, 1959, sent out by </a:t>
            </a:r>
            <a:r>
              <a:rPr lang="en-US" sz="2400" dirty="0">
                <a:solidFill>
                  <a:schemeClr val="bg1"/>
                </a:solidFill>
                <a:latin typeface="+mn-lt"/>
              </a:rPr>
              <a:t>to the Western Nigeria Television Service.</a:t>
            </a:r>
            <a:endParaRPr sz="2400" dirty="0">
              <a:solidFill>
                <a:schemeClr val="bg1"/>
              </a:solidFill>
              <a:latin typeface="+mn-lt"/>
              <a:ea typeface="Montserrat"/>
              <a:cs typeface="Montserrat"/>
              <a:sym typeface="Montserrat"/>
            </a:endParaRPr>
          </a:p>
        </p:txBody>
      </p:sp>
      <p:cxnSp>
        <p:nvCxnSpPr>
          <p:cNvPr id="627" name="Google Shape;627;p38"/>
          <p:cNvCxnSpPr/>
          <p:nvPr/>
        </p:nvCxnSpPr>
        <p:spPr>
          <a:xfrm rot="10800000">
            <a:off x="6053863" y="2053331"/>
            <a:ext cx="0" cy="498600"/>
          </a:xfrm>
          <a:prstGeom prst="straightConnector1">
            <a:avLst/>
          </a:prstGeom>
          <a:noFill/>
          <a:ln w="9525" cap="flat" cmpd="sng">
            <a:solidFill>
              <a:schemeClr val="lt1"/>
            </a:solidFill>
            <a:prstDash val="solid"/>
            <a:round/>
            <a:headEnd type="oval" w="med" len="med"/>
            <a:tailEnd type="oval" w="med" len="med"/>
          </a:ln>
        </p:spPr>
      </p:cxnSp>
      <p:cxnSp>
        <p:nvCxnSpPr>
          <p:cNvPr id="637" name="Google Shape;637;p38"/>
          <p:cNvCxnSpPr/>
          <p:nvPr/>
        </p:nvCxnSpPr>
        <p:spPr>
          <a:xfrm rot="10800000">
            <a:off x="5403392" y="2896369"/>
            <a:ext cx="0" cy="498600"/>
          </a:xfrm>
          <a:prstGeom prst="straightConnector1">
            <a:avLst/>
          </a:prstGeom>
          <a:noFill/>
          <a:ln w="9525" cap="flat" cmpd="sng">
            <a:solidFill>
              <a:schemeClr val="lt1"/>
            </a:solidFill>
            <a:prstDash val="solid"/>
            <a:round/>
            <a:headEnd type="oval" w="med" len="med"/>
            <a:tailEnd type="oval" w="med" len="med"/>
          </a:ln>
        </p:spPr>
      </p:cxnSp>
      <p:cxnSp>
        <p:nvCxnSpPr>
          <p:cNvPr id="641" name="Google Shape;641;p38"/>
          <p:cNvCxnSpPr/>
          <p:nvPr/>
        </p:nvCxnSpPr>
        <p:spPr>
          <a:xfrm rot="10800000">
            <a:off x="8045862" y="2896369"/>
            <a:ext cx="0" cy="498600"/>
          </a:xfrm>
          <a:prstGeom prst="straightConnector1">
            <a:avLst/>
          </a:prstGeom>
          <a:noFill/>
          <a:ln w="9525" cap="flat" cmpd="sng">
            <a:solidFill>
              <a:schemeClr val="lt1"/>
            </a:solidFill>
            <a:prstDash val="solid"/>
            <a:round/>
            <a:headEnd type="oval" w="med" len="med"/>
            <a:tailEnd type="oval" w="med" len="med"/>
          </a:ln>
        </p:spPr>
      </p:cxn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646"/>
        <p:cNvGrpSpPr/>
        <p:nvPr/>
      </p:nvGrpSpPr>
      <p:grpSpPr>
        <a:xfrm>
          <a:off x="0" y="0"/>
          <a:ext cx="0" cy="0"/>
          <a:chOff x="0" y="0"/>
          <a:chExt cx="0" cy="0"/>
        </a:xfrm>
      </p:grpSpPr>
      <p:sp>
        <p:nvSpPr>
          <p:cNvPr id="648" name="Google Shape;648;p39"/>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28</a:t>
            </a:fld>
            <a:endParaRPr/>
          </a:p>
        </p:txBody>
      </p:sp>
      <p:sp>
        <p:nvSpPr>
          <p:cNvPr id="650" name="Google Shape;650;p39"/>
          <p:cNvSpPr/>
          <p:nvPr/>
        </p:nvSpPr>
        <p:spPr>
          <a:xfrm>
            <a:off x="0" y="2523428"/>
            <a:ext cx="9144000" cy="1011043"/>
          </a:xfrm>
          <a:custGeom>
            <a:avLst/>
            <a:gdLst/>
            <a:ahLst/>
            <a:cxnLst/>
            <a:rect l="l" t="t" r="r" b="b"/>
            <a:pathLst>
              <a:path w="12192000" h="1348058" extrusionOk="0">
                <a:moveTo>
                  <a:pt x="12192000" y="0"/>
                </a:moveTo>
                <a:lnTo>
                  <a:pt x="10837333" y="0"/>
                </a:lnTo>
                <a:cubicBezTo>
                  <a:pt x="10463295" y="0"/>
                  <a:pt x="10160000" y="301773"/>
                  <a:pt x="10160000" y="674029"/>
                </a:cubicBezTo>
                <a:lnTo>
                  <a:pt x="10160000" y="674029"/>
                </a:lnTo>
                <a:cubicBezTo>
                  <a:pt x="10160000" y="1046281"/>
                  <a:pt x="9856705" y="1348059"/>
                  <a:pt x="9482667" y="1348059"/>
                </a:cubicBezTo>
                <a:lnTo>
                  <a:pt x="9482667" y="1348059"/>
                </a:lnTo>
                <a:cubicBezTo>
                  <a:pt x="9108581" y="1348059"/>
                  <a:pt x="8805333" y="1046281"/>
                  <a:pt x="8805333" y="674029"/>
                </a:cubicBezTo>
                <a:lnTo>
                  <a:pt x="8805333" y="674029"/>
                </a:lnTo>
                <a:cubicBezTo>
                  <a:pt x="8805333" y="301773"/>
                  <a:pt x="8502086" y="0"/>
                  <a:pt x="8128000" y="0"/>
                </a:cubicBezTo>
                <a:lnTo>
                  <a:pt x="8128000" y="0"/>
                </a:lnTo>
                <a:cubicBezTo>
                  <a:pt x="7753915" y="0"/>
                  <a:pt x="7450667" y="301773"/>
                  <a:pt x="7450667" y="674029"/>
                </a:cubicBezTo>
                <a:lnTo>
                  <a:pt x="7450667" y="674029"/>
                </a:lnTo>
                <a:cubicBezTo>
                  <a:pt x="7450667" y="1046281"/>
                  <a:pt x="7147419" y="1348059"/>
                  <a:pt x="6773334" y="1348059"/>
                </a:cubicBezTo>
                <a:lnTo>
                  <a:pt x="6773334" y="1348059"/>
                </a:lnTo>
                <a:cubicBezTo>
                  <a:pt x="6399248" y="1348059"/>
                  <a:pt x="6096000" y="1046281"/>
                  <a:pt x="6096000" y="674029"/>
                </a:cubicBezTo>
                <a:lnTo>
                  <a:pt x="6096000" y="674029"/>
                </a:lnTo>
                <a:cubicBezTo>
                  <a:pt x="6096000" y="301773"/>
                  <a:pt x="5792753" y="0"/>
                  <a:pt x="5418667" y="0"/>
                </a:cubicBezTo>
                <a:lnTo>
                  <a:pt x="5418667" y="0"/>
                </a:lnTo>
                <a:cubicBezTo>
                  <a:pt x="5044581" y="0"/>
                  <a:pt x="4741334" y="301773"/>
                  <a:pt x="4741334" y="674029"/>
                </a:cubicBezTo>
                <a:lnTo>
                  <a:pt x="4741334" y="674029"/>
                </a:lnTo>
                <a:cubicBezTo>
                  <a:pt x="4741334" y="1046281"/>
                  <a:pt x="4438076" y="1348059"/>
                  <a:pt x="4064000" y="1348059"/>
                </a:cubicBezTo>
                <a:lnTo>
                  <a:pt x="4064000" y="1348059"/>
                </a:lnTo>
                <a:cubicBezTo>
                  <a:pt x="3689924" y="1348059"/>
                  <a:pt x="3386667" y="1046281"/>
                  <a:pt x="3386667" y="674029"/>
                </a:cubicBezTo>
                <a:lnTo>
                  <a:pt x="3386667" y="674029"/>
                </a:lnTo>
                <a:cubicBezTo>
                  <a:pt x="3386667" y="301773"/>
                  <a:pt x="3083410" y="0"/>
                  <a:pt x="2709333" y="0"/>
                </a:cubicBezTo>
                <a:lnTo>
                  <a:pt x="2709333" y="0"/>
                </a:lnTo>
                <a:cubicBezTo>
                  <a:pt x="2335257" y="0"/>
                  <a:pt x="2032000" y="301773"/>
                  <a:pt x="2032000" y="674029"/>
                </a:cubicBezTo>
                <a:lnTo>
                  <a:pt x="2032000" y="674029"/>
                </a:lnTo>
                <a:cubicBezTo>
                  <a:pt x="2032000" y="1046281"/>
                  <a:pt x="1728743" y="1348059"/>
                  <a:pt x="1354667" y="1348059"/>
                </a:cubicBezTo>
                <a:lnTo>
                  <a:pt x="0" y="1348059"/>
                </a:lnTo>
              </a:path>
            </a:pathLst>
          </a:custGeom>
          <a:noFill/>
          <a:ln w="19050" cap="flat" cmpd="sng">
            <a:solidFill>
              <a:schemeClr val="lt1"/>
            </a:solidFill>
            <a:prstDash val="dash"/>
            <a:miter lim="8000"/>
            <a:headEnd type="none" w="sm" len="sm"/>
            <a:tailEnd type="none" w="sm" len="sm"/>
          </a:ln>
        </p:spPr>
        <p:txBody>
          <a:bodyPr spcFirstLastPara="1" wrap="square" lIns="91425" tIns="45700" rIns="91425" bIns="45700" anchor="ctr" anchorCtr="0">
            <a:noAutofit/>
          </a:bodyPr>
          <a:lstStyle/>
          <a:p>
            <a:pPr marL="0" marR="0" lvl="0" indent="0" algn="l" rtl="0">
              <a:spcBef>
                <a:spcPts val="0"/>
              </a:spcBef>
              <a:spcAft>
                <a:spcPts val="0"/>
              </a:spcAft>
              <a:buNone/>
            </a:pPr>
            <a:endParaRPr sz="1800">
              <a:solidFill>
                <a:schemeClr val="lt1"/>
              </a:solidFill>
              <a:latin typeface="Calibri"/>
              <a:ea typeface="Calibri"/>
              <a:cs typeface="Calibri"/>
              <a:sym typeface="Calibri"/>
            </a:endParaRPr>
          </a:p>
        </p:txBody>
      </p:sp>
      <p:sp>
        <p:nvSpPr>
          <p:cNvPr id="669" name="Google Shape;669;p39"/>
          <p:cNvSpPr txBox="1"/>
          <p:nvPr/>
        </p:nvSpPr>
        <p:spPr>
          <a:xfrm>
            <a:off x="1" y="1689513"/>
            <a:ext cx="7195278" cy="3182286"/>
          </a:xfrm>
          <a:prstGeom prst="rect">
            <a:avLst/>
          </a:prstGeom>
          <a:noFill/>
          <a:ln>
            <a:noFill/>
          </a:ln>
        </p:spPr>
        <p:txBody>
          <a:bodyPr spcFirstLastPara="1" wrap="square" lIns="0" tIns="0" rIns="0" bIns="0" anchor="b" anchorCtr="0">
            <a:noAutofit/>
          </a:bodyPr>
          <a:lstStyle/>
          <a:p>
            <a:pPr marL="342900" indent="-342900">
              <a:buFont typeface="Wingdings" panose="05000000000000000000" pitchFamily="2" charset="2"/>
              <a:buChar char="q"/>
            </a:pPr>
            <a:r>
              <a:rPr lang="en-US" sz="2400" dirty="0"/>
              <a:t>Zimbabwe’s first broadcasts came in November 1960, when black and white programming started in Harare. </a:t>
            </a:r>
            <a:endParaRPr lang="en-US" sz="2400" dirty="0" smtClean="0"/>
          </a:p>
          <a:p>
            <a:pPr marL="342900" indent="-342900">
              <a:buFont typeface="Wingdings" panose="05000000000000000000" pitchFamily="2" charset="2"/>
              <a:buChar char="q"/>
            </a:pPr>
            <a:r>
              <a:rPr lang="en-US" sz="2400" dirty="0" smtClean="0"/>
              <a:t>This </a:t>
            </a:r>
            <a:r>
              <a:rPr lang="en-US" sz="2400" dirty="0"/>
              <a:t>was followed soon afterwards by broadcasts in other parts of the then Federation of Rhodesia and Nyasaland: from stations in Bulawayo, Zimbabwe, and Ndola, Zambia. </a:t>
            </a:r>
            <a:endParaRPr lang="en-US" sz="2400" dirty="0" smtClean="0"/>
          </a:p>
          <a:p>
            <a:pPr marL="342900" indent="-342900">
              <a:buFont typeface="Wingdings" panose="05000000000000000000" pitchFamily="2" charset="2"/>
              <a:buChar char="q"/>
            </a:pPr>
            <a:r>
              <a:rPr lang="en-US" sz="2400" dirty="0" smtClean="0"/>
              <a:t>By </a:t>
            </a:r>
            <a:r>
              <a:rPr lang="en-US" sz="2400" dirty="0"/>
              <a:t>the 1980s these broadcasts had become </a:t>
            </a:r>
            <a:r>
              <a:rPr lang="en-US" sz="2400" dirty="0" err="1"/>
              <a:t>colour</a:t>
            </a:r>
            <a:r>
              <a:rPr lang="en-US" sz="2400" dirty="0"/>
              <a:t>, and by the early 1990s, almost 80 percent of the country was in receipt of terrestrial signals.</a:t>
            </a:r>
          </a:p>
        </p:txBody>
      </p:sp>
      <p:sp>
        <p:nvSpPr>
          <p:cNvPr id="7" name="Google Shape;604;p38"/>
          <p:cNvSpPr txBox="1">
            <a:spLocks noGrp="1"/>
          </p:cNvSpPr>
          <p:nvPr>
            <p:ph type="title"/>
          </p:nvPr>
        </p:nvSpPr>
        <p:spPr>
          <a:xfrm>
            <a:off x="727900" y="0"/>
            <a:ext cx="6149638" cy="1026431"/>
          </a:xfrm>
          <a:prstGeom prst="rect">
            <a:avLst/>
          </a:prstGeom>
        </p:spPr>
        <p:txBody>
          <a:bodyPr spcFirstLastPara="1" wrap="square" lIns="0" tIns="0" rIns="0" bIns="0" anchor="b" anchorCtr="0">
            <a:noAutofit/>
          </a:bodyPr>
          <a:lstStyle/>
          <a:p>
            <a:pPr lvl="0" algn="ctr">
              <a:spcBef>
                <a:spcPts val="0"/>
              </a:spcBef>
            </a:pPr>
            <a:r>
              <a:rPr lang="en-US" spc="0" dirty="0">
                <a:ln w="0"/>
                <a:solidFill>
                  <a:srgbClr val="E48312"/>
                </a:solidFill>
                <a:effectLst>
                  <a:outerShdw blurRad="38100" dist="25400" dir="5400000" algn="ctr" rotWithShape="0">
                    <a:srgbClr val="6E747A">
                      <a:alpha val="43000"/>
                    </a:srgbClr>
                  </a:outerShdw>
                </a:effectLst>
                <a:cs typeface="Arial"/>
                <a:sym typeface="Arial"/>
              </a:rPr>
              <a:t>Early History of Television in Africa</a:t>
            </a:r>
            <a:endParaRPr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678"/>
        <p:cNvGrpSpPr/>
        <p:nvPr/>
      </p:nvGrpSpPr>
      <p:grpSpPr>
        <a:xfrm>
          <a:off x="0" y="0"/>
          <a:ext cx="0" cy="0"/>
          <a:chOff x="0" y="0"/>
          <a:chExt cx="0" cy="0"/>
        </a:xfrm>
      </p:grpSpPr>
      <p:sp>
        <p:nvSpPr>
          <p:cNvPr id="679" name="Google Shape;679;p40"/>
          <p:cNvSpPr txBox="1">
            <a:spLocks noGrp="1"/>
          </p:cNvSpPr>
          <p:nvPr>
            <p:ph type="title"/>
          </p:nvPr>
        </p:nvSpPr>
        <p:spPr>
          <a:xfrm>
            <a:off x="779489" y="345958"/>
            <a:ext cx="6202336" cy="594672"/>
          </a:xfrm>
          <a:prstGeom prst="rect">
            <a:avLst/>
          </a:prstGeom>
        </p:spPr>
        <p:txBody>
          <a:bodyPr spcFirstLastPara="1" wrap="square" lIns="0" tIns="0" rIns="0" bIns="0" anchor="b" anchorCtr="0">
            <a:noAutofit/>
          </a:bodyPr>
          <a:lstStyle/>
          <a:p>
            <a:pPr lvl="0" algn="ctr">
              <a:spcBef>
                <a:spcPts val="0"/>
              </a:spcBef>
            </a:pPr>
            <a:r>
              <a:rPr lang="en-US" spc="0" dirty="0">
                <a:ln w="0"/>
                <a:solidFill>
                  <a:srgbClr val="E48312"/>
                </a:solidFill>
                <a:effectLst>
                  <a:outerShdw blurRad="38100" dist="25400" dir="5400000" algn="ctr" rotWithShape="0">
                    <a:srgbClr val="6E747A">
                      <a:alpha val="43000"/>
                    </a:srgbClr>
                  </a:outerShdw>
                </a:effectLst>
                <a:cs typeface="Arial"/>
                <a:sym typeface="Arial"/>
              </a:rPr>
              <a:t>Early History of Television in Africa</a:t>
            </a:r>
            <a:endParaRPr dirty="0"/>
          </a:p>
        </p:txBody>
      </p:sp>
      <p:sp>
        <p:nvSpPr>
          <p:cNvPr id="680" name="Google Shape;680;p40"/>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29</a:t>
            </a:fld>
            <a:endParaRPr/>
          </a:p>
        </p:txBody>
      </p:sp>
      <p:sp>
        <p:nvSpPr>
          <p:cNvPr id="2" name="TextBox 1"/>
          <p:cNvSpPr txBox="1"/>
          <p:nvPr/>
        </p:nvSpPr>
        <p:spPr>
          <a:xfrm>
            <a:off x="1162050" y="1619250"/>
            <a:ext cx="184731" cy="307777"/>
          </a:xfrm>
          <a:prstGeom prst="rect">
            <a:avLst/>
          </a:prstGeom>
          <a:noFill/>
        </p:spPr>
        <p:txBody>
          <a:bodyPr wrap="none" rtlCol="0">
            <a:spAutoFit/>
          </a:bodyPr>
          <a:lstStyle/>
          <a:p>
            <a:endParaRPr lang="en-US" dirty="0"/>
          </a:p>
        </p:txBody>
      </p:sp>
      <p:sp>
        <p:nvSpPr>
          <p:cNvPr id="3" name="TextBox 2"/>
          <p:cNvSpPr txBox="1"/>
          <p:nvPr/>
        </p:nvSpPr>
        <p:spPr>
          <a:xfrm>
            <a:off x="0" y="993720"/>
            <a:ext cx="6981825" cy="4401205"/>
          </a:xfrm>
          <a:prstGeom prst="rect">
            <a:avLst/>
          </a:prstGeom>
          <a:noFill/>
        </p:spPr>
        <p:txBody>
          <a:bodyPr wrap="square" rtlCol="0">
            <a:spAutoFit/>
          </a:bodyPr>
          <a:lstStyle/>
          <a:p>
            <a:pPr marL="342900" indent="-342900">
              <a:buFont typeface="Wingdings" panose="05000000000000000000" pitchFamily="2" charset="2"/>
              <a:buChar char="q"/>
            </a:pPr>
            <a:r>
              <a:rPr lang="en-US" sz="2000" dirty="0"/>
              <a:t>Algeria, Kenya, Uganda and Senegal launched television stations in the late 1950s and early to mid-60’s, but some countries like South Africa and Cameroon TV stations until the 1970s and 1980s. </a:t>
            </a:r>
            <a:endParaRPr lang="en-US" sz="2000" dirty="0" smtClean="0"/>
          </a:p>
          <a:p>
            <a:pPr marL="342900" indent="-342900">
              <a:buFont typeface="Wingdings" panose="05000000000000000000" pitchFamily="2" charset="2"/>
              <a:buChar char="q"/>
            </a:pPr>
            <a:r>
              <a:rPr lang="en-US" sz="2000" dirty="0" smtClean="0"/>
              <a:t>Nigeria </a:t>
            </a:r>
            <a:r>
              <a:rPr lang="en-US" sz="2000" dirty="0"/>
              <a:t>was a front-runner in introducing news and specific genres of content too. </a:t>
            </a:r>
            <a:endParaRPr lang="en-US" sz="2000" dirty="0" smtClean="0"/>
          </a:p>
          <a:p>
            <a:pPr marL="342900" indent="-342900">
              <a:buFont typeface="Wingdings" panose="05000000000000000000" pitchFamily="2" charset="2"/>
              <a:buChar char="q"/>
            </a:pPr>
            <a:r>
              <a:rPr lang="en-US" sz="2000" dirty="0" smtClean="0"/>
              <a:t>Nigerian </a:t>
            </a:r>
            <a:r>
              <a:rPr lang="en-US" sz="2000" dirty="0"/>
              <a:t>Television – now </a:t>
            </a:r>
            <a:r>
              <a:rPr lang="en-US" sz="2000" dirty="0" smtClean="0"/>
              <a:t>the </a:t>
            </a:r>
            <a:r>
              <a:rPr lang="en-US" sz="2000" dirty="0"/>
              <a:t>Nigerian Television Authority – started with a takeover of regional television stations in 1976 by the then Nigerian military authorities, and became the mouthpiece of the government. </a:t>
            </a:r>
            <a:endParaRPr lang="en-US" sz="2000" dirty="0" smtClean="0"/>
          </a:p>
          <a:p>
            <a:pPr marL="342900" indent="-342900">
              <a:buFont typeface="Wingdings" panose="05000000000000000000" pitchFamily="2" charset="2"/>
              <a:buChar char="q"/>
            </a:pPr>
            <a:r>
              <a:rPr lang="en-US" sz="2000" dirty="0" smtClean="0"/>
              <a:t>News </a:t>
            </a:r>
            <a:r>
              <a:rPr lang="en-US" sz="2000" dirty="0"/>
              <a:t>programming was the bedrock of government’s plan to forge national unity, and the scripted news was </a:t>
            </a:r>
            <a:r>
              <a:rPr lang="en-US" sz="2000" dirty="0">
                <a:solidFill>
                  <a:schemeClr val="bg1"/>
                </a:solidFill>
              </a:rPr>
              <a:t>introduced by this monopoly in the late 70s.</a:t>
            </a:r>
          </a:p>
          <a:p>
            <a:pPr marL="342900" indent="-342900">
              <a:buFont typeface="Wingdings" panose="05000000000000000000" pitchFamily="2" charset="2"/>
              <a:buChar char="q"/>
            </a:pPr>
            <a:endParaRPr lang="en-US" sz="20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685"/>
        <p:cNvGrpSpPr/>
        <p:nvPr/>
      </p:nvGrpSpPr>
      <p:grpSpPr>
        <a:xfrm>
          <a:off x="0" y="0"/>
          <a:ext cx="0" cy="0"/>
          <a:chOff x="0" y="0"/>
          <a:chExt cx="0" cy="0"/>
        </a:xfrm>
      </p:grpSpPr>
      <p:sp>
        <p:nvSpPr>
          <p:cNvPr id="686" name="Google Shape;686;p41"/>
          <p:cNvSpPr txBox="1">
            <a:spLocks noGrp="1"/>
          </p:cNvSpPr>
          <p:nvPr>
            <p:ph type="title"/>
          </p:nvPr>
        </p:nvSpPr>
        <p:spPr>
          <a:xfrm>
            <a:off x="764498" y="464318"/>
            <a:ext cx="6280536" cy="575622"/>
          </a:xfrm>
          <a:prstGeom prst="rect">
            <a:avLst/>
          </a:prstGeom>
        </p:spPr>
        <p:txBody>
          <a:bodyPr spcFirstLastPara="1" wrap="square" lIns="0" tIns="0" rIns="0" bIns="0" anchor="b" anchorCtr="0">
            <a:noAutofit/>
          </a:bodyPr>
          <a:lstStyle/>
          <a:p>
            <a:pPr lvl="0" algn="ctr">
              <a:spcBef>
                <a:spcPts val="0"/>
              </a:spcBef>
            </a:pPr>
            <a:r>
              <a:rPr lang="en-US" spc="0" dirty="0">
                <a:ln w="0"/>
                <a:solidFill>
                  <a:srgbClr val="E48312"/>
                </a:solidFill>
                <a:effectLst>
                  <a:outerShdw blurRad="38100" dist="25400" dir="5400000" algn="ctr" rotWithShape="0">
                    <a:srgbClr val="6E747A">
                      <a:alpha val="43000"/>
                    </a:srgbClr>
                  </a:outerShdw>
                </a:effectLst>
                <a:cs typeface="Arial"/>
                <a:sym typeface="Arial"/>
              </a:rPr>
              <a:t>The New Form of Colonialism in Africa</a:t>
            </a:r>
            <a:endParaRPr dirty="0"/>
          </a:p>
        </p:txBody>
      </p:sp>
      <p:sp>
        <p:nvSpPr>
          <p:cNvPr id="687" name="Google Shape;687;p41"/>
          <p:cNvSpPr txBox="1">
            <a:spLocks noGrp="1"/>
          </p:cNvSpPr>
          <p:nvPr>
            <p:ph type="sldNum" sz="quarter"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30</a:t>
            </a:fld>
            <a:endParaRPr/>
          </a:p>
        </p:txBody>
      </p:sp>
      <p:sp>
        <p:nvSpPr>
          <p:cNvPr id="688" name="Google Shape;688;p41"/>
          <p:cNvSpPr/>
          <p:nvPr/>
        </p:nvSpPr>
        <p:spPr>
          <a:xfrm>
            <a:off x="0" y="1016309"/>
            <a:ext cx="8649325" cy="3438789"/>
          </a:xfrm>
          <a:prstGeom prst="rect">
            <a:avLst/>
          </a:prstGeom>
          <a:solidFill>
            <a:schemeClr val="lt1"/>
          </a:solidFill>
          <a:ln>
            <a:noFill/>
          </a:ln>
        </p:spPr>
        <p:txBody>
          <a:bodyPr spcFirstLastPara="1" wrap="square" lIns="91425" tIns="91425" rIns="1371600" bIns="91425" anchor="t" anchorCtr="0">
            <a:noAutofit/>
          </a:bodyPr>
          <a:lstStyle/>
          <a:p>
            <a:pPr marL="285750" indent="-285750">
              <a:buFont typeface="Wingdings" panose="05000000000000000000" pitchFamily="2" charset="2"/>
              <a:buChar char="q"/>
            </a:pPr>
            <a:r>
              <a:rPr lang="en-GB" sz="2000" dirty="0"/>
              <a:t>in most parts of the </a:t>
            </a:r>
            <a:r>
              <a:rPr lang="en-GB" sz="2000" dirty="0" smtClean="0"/>
              <a:t>African region</a:t>
            </a:r>
            <a:r>
              <a:rPr lang="en-GB" sz="2000" dirty="0"/>
              <a:t>, the British, French, Portuguese and Spanish meticulously cultivated a domestic petty bourgeoisie consisting of tribal chiefs, businessmen, labour leaders, lawyers, doctors, engineers and military officers before independence</a:t>
            </a:r>
            <a:r>
              <a:rPr lang="en-GB" sz="2000" dirty="0" smtClean="0"/>
              <a:t>.</a:t>
            </a:r>
          </a:p>
          <a:p>
            <a:pPr marL="285750" indent="-285750">
              <a:buFont typeface="Wingdings" panose="05000000000000000000" pitchFamily="2" charset="2"/>
              <a:buChar char="q"/>
            </a:pPr>
            <a:r>
              <a:rPr lang="en-GB" sz="2000" dirty="0" smtClean="0"/>
              <a:t> </a:t>
            </a:r>
            <a:r>
              <a:rPr lang="en-GB" sz="2000" dirty="0"/>
              <a:t>It was to this elitist class that they handed over political power while retaining other powers, ensuring economic domination of the States in the post-colonial period. </a:t>
            </a:r>
            <a:endParaRPr lang="en-GB" sz="2000" dirty="0" smtClean="0"/>
          </a:p>
          <a:p>
            <a:pPr marL="285750" indent="-285750">
              <a:buFont typeface="Wingdings" panose="05000000000000000000" pitchFamily="2" charset="2"/>
              <a:buChar char="q"/>
            </a:pPr>
            <a:r>
              <a:rPr lang="en-GB" sz="2000" dirty="0" smtClean="0"/>
              <a:t>In </a:t>
            </a:r>
            <a:r>
              <a:rPr lang="en-GB" sz="2000" dirty="0"/>
              <a:t>marked difference to conditions in the colonial period, Sub Saharan Africa no longer depends on Britain, France, Spain or Portugal singly, but on the entire international capitalist system.</a:t>
            </a:r>
            <a:endParaRPr lang="en-US" sz="2000"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333272" y="82193"/>
            <a:ext cx="7584081" cy="1012024"/>
          </a:xfrm>
          <a:prstGeom prst="rect">
            <a:avLst/>
          </a:prstGeom>
        </p:spPr>
      </p:pic>
      <p:sp>
        <p:nvSpPr>
          <p:cNvPr id="3" name="Slide Number Placeholder 2"/>
          <p:cNvSpPr>
            <a:spLocks noGrp="1"/>
          </p:cNvSpPr>
          <p:nvPr>
            <p:ph type="sldNum" sz="quarter" idx="12"/>
          </p:nvPr>
        </p:nvSpPr>
        <p:spPr/>
        <p:txBody>
          <a:bodyPr/>
          <a:lstStyle/>
          <a:p>
            <a:pPr marL="0" lvl="0" indent="0" algn="ctr" rtl="0">
              <a:spcBef>
                <a:spcPts val="0"/>
              </a:spcBef>
              <a:spcAft>
                <a:spcPts val="0"/>
              </a:spcAft>
              <a:buNone/>
            </a:pPr>
            <a:fld id="{00000000-1234-1234-1234-123412341234}" type="slidenum">
              <a:rPr lang="en" smtClean="0"/>
              <a:t>31</a:t>
            </a:fld>
            <a:endParaRPr lang="en"/>
          </a:p>
        </p:txBody>
      </p:sp>
      <p:sp>
        <p:nvSpPr>
          <p:cNvPr id="5" name="Rectangle 4"/>
          <p:cNvSpPr/>
          <p:nvPr/>
        </p:nvSpPr>
        <p:spPr>
          <a:xfrm>
            <a:off x="102741" y="927396"/>
            <a:ext cx="6955605" cy="4170372"/>
          </a:xfrm>
          <a:prstGeom prst="rect">
            <a:avLst/>
          </a:prstGeom>
        </p:spPr>
        <p:txBody>
          <a:bodyPr wrap="square">
            <a:spAutoFit/>
          </a:bodyPr>
          <a:lstStyle/>
          <a:p>
            <a:pPr marL="285750" indent="-285750" algn="just">
              <a:spcBef>
                <a:spcPts val="1800"/>
              </a:spcBef>
              <a:buFont typeface="Wingdings" panose="05000000000000000000" pitchFamily="2" charset="2"/>
              <a:buChar char="q"/>
            </a:pPr>
            <a:r>
              <a:rPr lang="en-GB" sz="2000" dirty="0">
                <a:latin typeface="+mn-lt"/>
                <a:ea typeface="Times New Roman" panose="02020603050405020304" pitchFamily="18" charset="0"/>
                <a:cs typeface="Times New Roman" panose="02020603050405020304" pitchFamily="18" charset="0"/>
              </a:rPr>
              <a:t>Imperialism in Sub-Saharan Africa is no more unilateral but multilateral (</a:t>
            </a:r>
            <a:r>
              <a:rPr lang="en-GB" sz="2000" dirty="0" err="1">
                <a:latin typeface="+mn-lt"/>
                <a:ea typeface="Times New Roman" panose="02020603050405020304" pitchFamily="18" charset="0"/>
                <a:cs typeface="Times New Roman" panose="02020603050405020304" pitchFamily="18" charset="0"/>
              </a:rPr>
              <a:t>Domatob</a:t>
            </a:r>
            <a:r>
              <a:rPr lang="en-GB" sz="2000" dirty="0">
                <a:latin typeface="+mn-lt"/>
                <a:ea typeface="Times New Roman" panose="02020603050405020304" pitchFamily="18" charset="0"/>
                <a:cs typeface="Times New Roman" panose="02020603050405020304" pitchFamily="18" charset="0"/>
              </a:rPr>
              <a:t>, 1988). </a:t>
            </a:r>
            <a:endParaRPr lang="en-GB" sz="2000" dirty="0" smtClean="0">
              <a:latin typeface="+mn-lt"/>
              <a:ea typeface="Times New Roman" panose="02020603050405020304" pitchFamily="18" charset="0"/>
              <a:cs typeface="Times New Roman" panose="02020603050405020304" pitchFamily="18" charset="0"/>
            </a:endParaRPr>
          </a:p>
          <a:p>
            <a:pPr marL="285750" indent="-285750" algn="just">
              <a:spcBef>
                <a:spcPts val="1800"/>
              </a:spcBef>
              <a:buFont typeface="Wingdings" panose="05000000000000000000" pitchFamily="2" charset="2"/>
              <a:buChar char="q"/>
            </a:pPr>
            <a:r>
              <a:rPr lang="en-GB" sz="2000" dirty="0" smtClean="0">
                <a:latin typeface="+mn-lt"/>
                <a:ea typeface="Times New Roman" panose="02020603050405020304" pitchFamily="18" charset="0"/>
                <a:cs typeface="Times New Roman" panose="02020603050405020304" pitchFamily="18" charset="0"/>
              </a:rPr>
              <a:t>Other </a:t>
            </a:r>
            <a:r>
              <a:rPr lang="en-GB" sz="2000" dirty="0">
                <a:latin typeface="+mn-lt"/>
                <a:ea typeface="Times New Roman" panose="02020603050405020304" pitchFamily="18" charset="0"/>
                <a:cs typeface="Times New Roman" panose="02020603050405020304" pitchFamily="18" charset="0"/>
              </a:rPr>
              <a:t>imperialist powers, especially the U.S. and Japan, have seriously challenged the historical British hegemony, to integrate the countries of the world into a multilateral capitalist system. </a:t>
            </a:r>
            <a:endParaRPr lang="en-GB" sz="2000" dirty="0" smtClean="0">
              <a:latin typeface="+mn-lt"/>
              <a:ea typeface="Times New Roman" panose="02020603050405020304" pitchFamily="18" charset="0"/>
              <a:cs typeface="Times New Roman" panose="02020603050405020304" pitchFamily="18" charset="0"/>
            </a:endParaRPr>
          </a:p>
          <a:p>
            <a:pPr marL="285750" indent="-285750" algn="just">
              <a:spcBef>
                <a:spcPts val="1800"/>
              </a:spcBef>
              <a:buFont typeface="Wingdings" panose="05000000000000000000" pitchFamily="2" charset="2"/>
              <a:buChar char="q"/>
            </a:pPr>
            <a:r>
              <a:rPr lang="en-GB" sz="2000" dirty="0" smtClean="0">
                <a:latin typeface="+mn-lt"/>
                <a:ea typeface="Times New Roman" panose="02020603050405020304" pitchFamily="18" charset="0"/>
                <a:cs typeface="Times New Roman" panose="02020603050405020304" pitchFamily="18" charset="0"/>
              </a:rPr>
              <a:t>The </a:t>
            </a:r>
            <a:r>
              <a:rPr lang="en-GB" sz="2000" dirty="0">
                <a:latin typeface="+mn-lt"/>
                <a:ea typeface="Times New Roman" panose="02020603050405020304" pitchFamily="18" charset="0"/>
                <a:cs typeface="Times New Roman" panose="02020603050405020304" pitchFamily="18" charset="0"/>
              </a:rPr>
              <a:t>instrument of neo-colonialism are import-export trade, foreign investments, foreign aid and cultural penetration. </a:t>
            </a:r>
            <a:endParaRPr lang="en-GB" sz="2000" dirty="0" smtClean="0">
              <a:latin typeface="+mn-lt"/>
              <a:ea typeface="Times New Roman" panose="02020603050405020304" pitchFamily="18" charset="0"/>
              <a:cs typeface="Times New Roman" panose="02020603050405020304" pitchFamily="18" charset="0"/>
            </a:endParaRPr>
          </a:p>
          <a:p>
            <a:pPr marL="285750" indent="-285750" algn="just">
              <a:spcBef>
                <a:spcPts val="1800"/>
              </a:spcBef>
              <a:buFont typeface="Wingdings" panose="05000000000000000000" pitchFamily="2" charset="2"/>
              <a:buChar char="q"/>
            </a:pPr>
            <a:r>
              <a:rPr lang="en-GB" sz="2000" dirty="0" smtClean="0">
                <a:latin typeface="+mn-lt"/>
                <a:ea typeface="Times New Roman" panose="02020603050405020304" pitchFamily="18" charset="0"/>
                <a:cs typeface="Times New Roman" panose="02020603050405020304" pitchFamily="18" charset="0"/>
              </a:rPr>
              <a:t>In </a:t>
            </a:r>
            <a:r>
              <a:rPr lang="en-GB" sz="2000" dirty="0">
                <a:latin typeface="+mn-lt"/>
                <a:ea typeface="Times New Roman" panose="02020603050405020304" pitchFamily="18" charset="0"/>
                <a:cs typeface="Times New Roman" panose="02020603050405020304" pitchFamily="18" charset="0"/>
              </a:rPr>
              <a:t>particular, the giant multinational corporations have emerged, through the medium of foreign investments, as the </a:t>
            </a:r>
            <a:r>
              <a:rPr lang="en-GB" sz="2000" dirty="0">
                <a:solidFill>
                  <a:schemeClr val="bg1"/>
                </a:solidFill>
                <a:latin typeface="+mn-lt"/>
                <a:ea typeface="Times New Roman" panose="02020603050405020304" pitchFamily="18" charset="0"/>
                <a:cs typeface="Times New Roman" panose="02020603050405020304" pitchFamily="18" charset="0"/>
              </a:rPr>
              <a:t>dominant agents of neo-colonialist (</a:t>
            </a:r>
            <a:r>
              <a:rPr lang="en-GB" sz="2000" dirty="0" err="1">
                <a:solidFill>
                  <a:schemeClr val="bg1"/>
                </a:solidFill>
                <a:latin typeface="+mn-lt"/>
                <a:ea typeface="Times New Roman" panose="02020603050405020304" pitchFamily="18" charset="0"/>
                <a:cs typeface="Times New Roman" panose="02020603050405020304" pitchFamily="18" charset="0"/>
              </a:rPr>
              <a:t>Onimode</a:t>
            </a:r>
            <a:r>
              <a:rPr lang="en-GB" sz="2000" dirty="0">
                <a:solidFill>
                  <a:schemeClr val="bg1"/>
                </a:solidFill>
                <a:latin typeface="+mn-lt"/>
                <a:ea typeface="Times New Roman" panose="02020603050405020304" pitchFamily="18" charset="0"/>
                <a:cs typeface="Times New Roman" panose="02020603050405020304" pitchFamily="18" charset="0"/>
              </a:rPr>
              <a:t>, 1981).</a:t>
            </a:r>
            <a:endParaRPr lang="en-US" sz="2000" dirty="0">
              <a:solidFill>
                <a:schemeClr val="bg1"/>
              </a:solidFill>
              <a:effectLst/>
              <a:latin typeface="+mn-l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312609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703"/>
        <p:cNvGrpSpPr/>
        <p:nvPr/>
      </p:nvGrpSpPr>
      <p:grpSpPr>
        <a:xfrm>
          <a:off x="0" y="0"/>
          <a:ext cx="0" cy="0"/>
          <a:chOff x="0" y="0"/>
          <a:chExt cx="0" cy="0"/>
        </a:xfrm>
      </p:grpSpPr>
      <p:sp>
        <p:nvSpPr>
          <p:cNvPr id="705" name="Google Shape;705;p42"/>
          <p:cNvSpPr txBox="1">
            <a:spLocks noGrp="1"/>
          </p:cNvSpPr>
          <p:nvPr>
            <p:ph type="sldNum" idx="12"/>
          </p:nvPr>
        </p:nvSpPr>
        <p:spPr>
          <a:prstGeom prst="rect">
            <a:avLst/>
          </a:prstGeom>
        </p:spPr>
        <p:txBody>
          <a:bodyPr spcFirstLastPara="1" wrap="square" lIns="0" tIns="0" rIns="0" bIns="0" anchor="ctr" anchorCtr="0">
            <a:noAutofit/>
          </a:bodyPr>
          <a:lstStyle/>
          <a:p>
            <a:pPr marL="0" lvl="0" indent="0" algn="ctr" rtl="0">
              <a:spcBef>
                <a:spcPts val="0"/>
              </a:spcBef>
              <a:spcAft>
                <a:spcPts val="0"/>
              </a:spcAft>
              <a:buNone/>
            </a:pPr>
            <a:fld id="{00000000-1234-1234-1234-123412341234}" type="slidenum">
              <a:rPr lang="en"/>
              <a:t>32</a:t>
            </a:fld>
            <a:endParaRPr/>
          </a:p>
        </p:txBody>
      </p:sp>
      <p:sp>
        <p:nvSpPr>
          <p:cNvPr id="704" name="Google Shape;704;p42"/>
          <p:cNvSpPr txBox="1">
            <a:spLocks noGrp="1"/>
          </p:cNvSpPr>
          <p:nvPr>
            <p:ph type="title" idx="4294967295"/>
          </p:nvPr>
        </p:nvSpPr>
        <p:spPr>
          <a:xfrm>
            <a:off x="2981325" y="123825"/>
            <a:ext cx="2314575" cy="466725"/>
          </a:xfrm>
          <a:prstGeom prst="rect">
            <a:avLst/>
          </a:prstGeom>
        </p:spPr>
        <p:txBody>
          <a:bodyPr spcFirstLastPara="1" wrap="square" lIns="0" tIns="0" rIns="0" bIns="0" anchor="ctr" anchorCtr="0">
            <a:noAutofit/>
          </a:bodyPr>
          <a:lstStyle/>
          <a:p>
            <a:r>
              <a:rPr lang="en-US" spc="0" dirty="0">
                <a:ln w="0"/>
                <a:solidFill>
                  <a:schemeClr val="accent1"/>
                </a:solidFill>
                <a:effectLst>
                  <a:outerShdw blurRad="38100" dist="25400" dir="5400000" algn="ctr" rotWithShape="0">
                    <a:srgbClr val="6E747A">
                      <a:alpha val="43000"/>
                    </a:srgbClr>
                  </a:outerShdw>
                </a:effectLst>
              </a:rPr>
              <a:t>SUMMARY</a:t>
            </a:r>
          </a:p>
        </p:txBody>
      </p:sp>
      <p:sp>
        <p:nvSpPr>
          <p:cNvPr id="711" name="Google Shape;711;p42"/>
          <p:cNvSpPr txBox="1"/>
          <p:nvPr/>
        </p:nvSpPr>
        <p:spPr>
          <a:xfrm>
            <a:off x="0" y="929595"/>
            <a:ext cx="7202184" cy="4295775"/>
          </a:xfrm>
          <a:prstGeom prst="rect">
            <a:avLst/>
          </a:prstGeom>
          <a:noFill/>
          <a:ln w="9525" cap="flat" cmpd="sng">
            <a:noFill/>
            <a:prstDash val="solid"/>
            <a:round/>
            <a:headEnd type="none" w="sm" len="sm"/>
            <a:tailEnd type="none" w="sm" len="sm"/>
          </a:ln>
        </p:spPr>
        <p:txBody>
          <a:bodyPr spcFirstLastPara="1" wrap="square" lIns="91425" tIns="91425" rIns="91425" bIns="91425" anchor="t" anchorCtr="0">
            <a:noAutofit/>
          </a:bodyPr>
          <a:lstStyle/>
          <a:p>
            <a:pPr marL="171450" indent="-171450">
              <a:buFont typeface="Wingdings" panose="05000000000000000000" pitchFamily="2" charset="2"/>
              <a:buChar char="q"/>
            </a:pPr>
            <a:r>
              <a:rPr lang="en-US" sz="2000" dirty="0">
                <a:latin typeface="+mn-lt"/>
              </a:rPr>
              <a:t>The Sub-Saharan media system was born in the colonial era. Following the partition of Africa in Berlin in 1885, the colonial era saw the establishment of mass media systems that initially served minority white settlers located in the emerging urban centers. </a:t>
            </a:r>
            <a:endParaRPr lang="en-US" sz="2000" dirty="0" smtClean="0">
              <a:latin typeface="+mn-lt"/>
            </a:endParaRPr>
          </a:p>
          <a:p>
            <a:pPr marL="171450" indent="-171450">
              <a:buFont typeface="Wingdings" panose="05000000000000000000" pitchFamily="2" charset="2"/>
              <a:buChar char="q"/>
            </a:pPr>
            <a:r>
              <a:rPr lang="en-US" sz="2000" dirty="0" smtClean="0">
                <a:latin typeface="+mn-lt"/>
              </a:rPr>
              <a:t>Both early </a:t>
            </a:r>
            <a:r>
              <a:rPr lang="en-US" sz="2000" dirty="0">
                <a:latin typeface="+mn-lt"/>
              </a:rPr>
              <a:t>print and broadcasting frameworks were </a:t>
            </a:r>
            <a:r>
              <a:rPr lang="en-US" sz="2000" dirty="0" smtClean="0">
                <a:latin typeface="+mn-lt"/>
              </a:rPr>
              <a:t>affected </a:t>
            </a:r>
            <a:r>
              <a:rPr lang="en-US" sz="2000" dirty="0">
                <a:latin typeface="+mn-lt"/>
              </a:rPr>
              <a:t>by the </a:t>
            </a:r>
            <a:r>
              <a:rPr lang="en-US" sz="2000" dirty="0" smtClean="0">
                <a:latin typeface="+mn-lt"/>
              </a:rPr>
              <a:t>different </a:t>
            </a:r>
            <a:r>
              <a:rPr lang="en-US" sz="2000" dirty="0">
                <a:latin typeface="+mn-lt"/>
              </a:rPr>
              <a:t>policies and approaches of the colonial powers. The use of European languages, state-biased ownership systems, and limited media freedom are among colonial media attributes that continue today</a:t>
            </a:r>
            <a:r>
              <a:rPr lang="en-US" sz="2000" dirty="0" smtClean="0">
                <a:latin typeface="+mn-lt"/>
              </a:rPr>
              <a:t>.</a:t>
            </a:r>
          </a:p>
          <a:p>
            <a:pPr marL="171450" indent="-171450">
              <a:buFont typeface="Wingdings" panose="05000000000000000000" pitchFamily="2" charset="2"/>
              <a:buChar char="q"/>
            </a:pPr>
            <a:r>
              <a:rPr lang="en-US" sz="2000" dirty="0" smtClean="0">
                <a:latin typeface="+mn-lt"/>
              </a:rPr>
              <a:t> </a:t>
            </a:r>
            <a:r>
              <a:rPr lang="en-US" sz="2000" dirty="0">
                <a:latin typeface="+mn-lt"/>
              </a:rPr>
              <a:t>Sub-Saharan Africa's media training, policies, technology, news values, language and advertising, heavily </a:t>
            </a:r>
            <a:r>
              <a:rPr lang="en-US" sz="2000" dirty="0" err="1">
                <a:latin typeface="+mn-lt"/>
              </a:rPr>
              <a:t>favour</a:t>
            </a:r>
            <a:r>
              <a:rPr lang="en-US" sz="2000" dirty="0">
                <a:latin typeface="+mn-lt"/>
              </a:rPr>
              <a:t> the neo-colonial status </a:t>
            </a:r>
            <a:r>
              <a:rPr lang="en-US" sz="2000" dirty="0" smtClean="0">
                <a:latin typeface="+mn-lt"/>
              </a:rPr>
              <a:t>quo.</a:t>
            </a:r>
            <a:endParaRPr lang="en-US" sz="2000" dirty="0">
              <a:latin typeface="+mn-lt"/>
            </a:endParaRPr>
          </a:p>
          <a:p>
            <a:r>
              <a:rPr lang="en-US" sz="900" dirty="0"/>
              <a:t>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0">
              <a:srgbClr val="FFD966"/>
            </a:gs>
            <a:gs pos="100000">
              <a:srgbClr val="FF9900"/>
            </a:gs>
          </a:gsLst>
          <a:path path="circle">
            <a:fillToRect l="50000" t="50000" r="50000" b="50000"/>
          </a:path>
          <a:tileRect/>
        </a:gradFill>
        <a:effectLst/>
      </p:bgPr>
    </p:bg>
    <p:spTree>
      <p:nvGrpSpPr>
        <p:cNvPr id="1" name="Shape 1626"/>
        <p:cNvGrpSpPr/>
        <p:nvPr/>
      </p:nvGrpSpPr>
      <p:grpSpPr>
        <a:xfrm>
          <a:off x="0" y="0"/>
          <a:ext cx="0" cy="0"/>
          <a:chOff x="0" y="0"/>
          <a:chExt cx="0" cy="0"/>
        </a:xfrm>
      </p:grpSpPr>
      <p:sp>
        <p:nvSpPr>
          <p:cNvPr id="1628" name="Google Shape;1628;p50"/>
          <p:cNvSpPr txBox="1"/>
          <p:nvPr/>
        </p:nvSpPr>
        <p:spPr>
          <a:xfrm>
            <a:off x="848925" y="723600"/>
            <a:ext cx="6931800" cy="267300"/>
          </a:xfrm>
          <a:prstGeom prst="rect">
            <a:avLst/>
          </a:prstGeom>
          <a:noFill/>
          <a:ln>
            <a:noFill/>
          </a:ln>
        </p:spPr>
        <p:txBody>
          <a:bodyPr spcFirstLastPara="1" wrap="square" lIns="0" tIns="0" rIns="0" bIns="0" anchor="t" anchorCtr="0">
            <a:noAutofit/>
          </a:bodyPr>
          <a:lstStyle/>
          <a:p>
            <a:pPr marL="0" lvl="0" indent="0" algn="ctr" rtl="0">
              <a:spcBef>
                <a:spcPts val="0"/>
              </a:spcBef>
              <a:spcAft>
                <a:spcPts val="0"/>
              </a:spcAft>
              <a:buNone/>
            </a:pPr>
            <a:r>
              <a:rPr lang="en" sz="3600" b="1" dirty="0" smtClean="0">
                <a:solidFill>
                  <a:srgbClr val="434343"/>
                </a:solidFill>
                <a:effectLst>
                  <a:glow rad="101600">
                    <a:srgbClr val="92D050">
                      <a:alpha val="60000"/>
                    </a:srgbClr>
                  </a:glow>
                </a:effectLst>
                <a:latin typeface="Montserrat"/>
                <a:ea typeface="Montserrat"/>
                <a:cs typeface="Montserrat"/>
                <a:sym typeface="Montserrat"/>
              </a:rPr>
              <a:t>THANK YOU</a:t>
            </a:r>
            <a:endParaRPr sz="3600" b="1" dirty="0">
              <a:solidFill>
                <a:srgbClr val="434343"/>
              </a:solidFill>
              <a:effectLst>
                <a:glow rad="101600">
                  <a:srgbClr val="92D050">
                    <a:alpha val="60000"/>
                  </a:srgbClr>
                </a:glow>
              </a:effectLst>
              <a:latin typeface="Montserrat"/>
              <a:ea typeface="Montserrat"/>
              <a:cs typeface="Montserrat"/>
              <a:sym typeface="Montserrat"/>
            </a:endParaRPr>
          </a:p>
        </p:txBody>
      </p:sp>
      <p:sp>
        <p:nvSpPr>
          <p:cNvPr id="1640" name="Google Shape;1640;p50"/>
          <p:cNvSpPr txBox="1"/>
          <p:nvPr/>
        </p:nvSpPr>
        <p:spPr>
          <a:xfrm>
            <a:off x="2943225" y="2250250"/>
            <a:ext cx="3000375" cy="636900"/>
          </a:xfrm>
          <a:prstGeom prst="rect">
            <a:avLst/>
          </a:prstGeom>
          <a:noFill/>
          <a:ln>
            <a:noFill/>
          </a:ln>
        </p:spPr>
        <p:txBody>
          <a:bodyPr spcFirstLastPara="1" wrap="square" lIns="0" tIns="0" rIns="0" bIns="0" anchor="t" anchorCtr="0">
            <a:noAutofit/>
          </a:bodyPr>
          <a:lstStyle/>
          <a:p>
            <a:pPr lvl="0" algn="ctr">
              <a:spcBef>
                <a:spcPct val="20000"/>
              </a:spcBef>
              <a:buClrTx/>
              <a:defRPr/>
            </a:pPr>
            <a:r>
              <a:rPr lang="en-US" sz="2400" b="1" kern="1200" dirty="0">
                <a:effectLst>
                  <a:glow rad="101600">
                    <a:srgbClr val="92D050">
                      <a:alpha val="60000"/>
                    </a:srgbClr>
                  </a:glow>
                </a:effectLst>
                <a:latin typeface="Calibri"/>
              </a:rPr>
              <a:t>LECTURE </a:t>
            </a:r>
            <a:r>
              <a:rPr lang="en-US" sz="2400" b="1" kern="1200" dirty="0" smtClean="0">
                <a:effectLst>
                  <a:glow rad="101600">
                    <a:srgbClr val="92D050">
                      <a:alpha val="60000"/>
                    </a:srgbClr>
                  </a:glow>
                </a:effectLst>
                <a:latin typeface="Calibri"/>
              </a:rPr>
              <a:t>4 </a:t>
            </a:r>
            <a:endParaRPr lang="en-US" sz="2400" b="1" kern="1200" dirty="0" smtClean="0">
              <a:effectLst>
                <a:glow rad="101600">
                  <a:srgbClr val="92D050">
                    <a:alpha val="60000"/>
                  </a:srgbClr>
                </a:glow>
              </a:effectLst>
              <a:latin typeface="Calibri"/>
            </a:endParaRPr>
          </a:p>
          <a:p>
            <a:pPr lvl="0" algn="ctr">
              <a:spcBef>
                <a:spcPct val="20000"/>
              </a:spcBef>
              <a:buClrTx/>
              <a:defRPr/>
            </a:pPr>
            <a:r>
              <a:rPr lang="en-US" sz="1800" b="1" kern="1200" dirty="0" smtClean="0">
                <a:effectLst>
                  <a:glow rad="101600">
                    <a:srgbClr val="92D050">
                      <a:alpha val="60000"/>
                    </a:srgbClr>
                  </a:glow>
                </a:effectLst>
                <a:latin typeface="Calibri"/>
              </a:rPr>
              <a:t>BY </a:t>
            </a:r>
            <a:r>
              <a:rPr lang="en-US" sz="1800" b="1" kern="1200" dirty="0">
                <a:effectLst>
                  <a:glow rad="101600">
                    <a:srgbClr val="92D050">
                      <a:alpha val="60000"/>
                    </a:srgbClr>
                  </a:glow>
                </a:effectLst>
                <a:latin typeface="Calibri"/>
              </a:rPr>
              <a:t>DR. RAPHAEL OGUTU,</a:t>
            </a:r>
          </a:p>
          <a:p>
            <a:pPr lvl="0" algn="ctr">
              <a:spcBef>
                <a:spcPct val="20000"/>
              </a:spcBef>
              <a:buClrTx/>
              <a:defRPr/>
            </a:pPr>
            <a:r>
              <a:rPr lang="en-US" sz="1800" b="1" dirty="0">
                <a:effectLst>
                  <a:glow rad="101600">
                    <a:srgbClr val="92D050">
                      <a:alpha val="60000"/>
                    </a:srgbClr>
                  </a:glow>
                </a:effectLst>
                <a:latin typeface="Calibri"/>
              </a:rPr>
              <a:t>Mass Communication Department,</a:t>
            </a:r>
            <a:r>
              <a:rPr lang="en-US" sz="1800" b="1" kern="1200" dirty="0">
                <a:effectLst>
                  <a:glow rad="101600">
                    <a:srgbClr val="92D050">
                      <a:alpha val="60000"/>
                    </a:srgbClr>
                  </a:glow>
                </a:effectLst>
                <a:latin typeface="Calibri"/>
              </a:rPr>
              <a:t> </a:t>
            </a:r>
          </a:p>
          <a:p>
            <a:pPr lvl="0" algn="ctr">
              <a:spcBef>
                <a:spcPct val="20000"/>
              </a:spcBef>
              <a:buClrTx/>
              <a:defRPr/>
            </a:pPr>
            <a:r>
              <a:rPr lang="en-US" sz="1800" b="1" kern="1200" dirty="0">
                <a:effectLst>
                  <a:glow rad="101600">
                    <a:srgbClr val="92D050">
                      <a:alpha val="60000"/>
                    </a:srgbClr>
                  </a:glow>
                </a:effectLst>
                <a:latin typeface="Calibri"/>
              </a:rPr>
              <a:t>AFRICA NAZARENE UNIVERSITY</a:t>
            </a:r>
            <a:r>
              <a:rPr lang="en-US" sz="1800" b="1" kern="1200" dirty="0">
                <a:solidFill>
                  <a:prstClr val="white"/>
                </a:solidFill>
                <a:effectLst>
                  <a:glow rad="101600">
                    <a:srgbClr val="92D050">
                      <a:alpha val="60000"/>
                    </a:srgbClr>
                  </a:glow>
                </a:effectLst>
                <a:latin typeface="Calibri"/>
              </a:rPr>
              <a:t>.</a:t>
            </a:r>
          </a:p>
        </p:txBody>
      </p:sp>
    </p:spTree>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929</TotalTime>
  <Words>2897</Words>
  <Application>Microsoft Office PowerPoint</Application>
  <PresentationFormat>On-screen Show (16:9)</PresentationFormat>
  <Paragraphs>201</Paragraphs>
  <Slides>33</Slides>
  <Notes>25</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33</vt:i4>
      </vt:variant>
    </vt:vector>
  </HeadingPairs>
  <TitlesOfParts>
    <vt:vector size="42" baseType="lpstr">
      <vt:lpstr>Times New Roman</vt:lpstr>
      <vt:lpstr>Calibri Light</vt:lpstr>
      <vt:lpstr>Montserrat</vt:lpstr>
      <vt:lpstr>Arial</vt:lpstr>
      <vt:lpstr>Wingdings</vt:lpstr>
      <vt:lpstr>Century Gothic</vt:lpstr>
      <vt:lpstr>Calibri</vt:lpstr>
      <vt:lpstr>Poppins</vt:lpstr>
      <vt:lpstr>Retrospect</vt:lpstr>
      <vt:lpstr>Communication Systems in Africa</vt:lpstr>
      <vt:lpstr>Objectives </vt:lpstr>
      <vt:lpstr>COURSE OVERVIEW</vt:lpstr>
      <vt:lpstr>Introduction: Colonialism and indigenous communication systems </vt:lpstr>
      <vt:lpstr>The functionalist theory proposed by Jakobson</vt:lpstr>
      <vt:lpstr>The functionalist theory proposed by Jakobson</vt:lpstr>
      <vt:lpstr> The primacy of phatic function</vt:lpstr>
      <vt:lpstr>INVASION OF AFRICA BY THE WEST</vt:lpstr>
      <vt:lpstr>Effect of Colonial Rule in Africa Negative effects</vt:lpstr>
      <vt:lpstr>Effect of Colonial Rule in Africa Negative effects</vt:lpstr>
      <vt:lpstr>Effect of Colonial Rule in Africa Positive effects</vt:lpstr>
      <vt:lpstr>Effect of Colonial Rule in Africa Positive effects</vt:lpstr>
      <vt:lpstr>Establishment of the colonial communication systems</vt:lpstr>
      <vt:lpstr>Establishment of the colonial communication systems</vt:lpstr>
      <vt:lpstr>African Culture and Indigenous Communication</vt:lpstr>
      <vt:lpstr>PowerPoint Presentation</vt:lpstr>
      <vt:lpstr>African Culture and Indigenous Communication</vt:lpstr>
      <vt:lpstr>African Culture and Indigenous Communication</vt:lpstr>
      <vt:lpstr>African Culture and Indigenous Communication </vt:lpstr>
      <vt:lpstr>An early History of Radio Broadcasting in Africa</vt:lpstr>
      <vt:lpstr>An early History of Radio Broadcasting in Africa</vt:lpstr>
      <vt:lpstr>PowerPoint Presentation</vt:lpstr>
      <vt:lpstr>Early Newspapers in Africa</vt:lpstr>
      <vt:lpstr>Early Newspapers in Africa</vt:lpstr>
      <vt:lpstr>Early Newspapers in Africa</vt:lpstr>
      <vt:lpstr>PowerPoint Presentation</vt:lpstr>
      <vt:lpstr>Early History of Television in Africa</vt:lpstr>
      <vt:lpstr>Early History of Television in Africa</vt:lpstr>
      <vt:lpstr>Early History of Television in Africa</vt:lpstr>
      <vt:lpstr>The New Form of Colonialism in Africa</vt:lpstr>
      <vt:lpstr>PowerPoint Presentation</vt:lpstr>
      <vt:lpstr>SUMMARY</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THIS IS YOUR PRESENTATION TITLE</dc:title>
  <dc:creator>Rogutu</dc:creator>
  <cp:lastModifiedBy>user</cp:lastModifiedBy>
  <cp:revision>96</cp:revision>
  <dcterms:modified xsi:type="dcterms:W3CDTF">2023-04-06T12:07:08Z</dcterms:modified>
</cp:coreProperties>
</file>