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5143500" cx="9144000"/>
  <p:notesSz cx="6858000" cy="9144000"/>
  <p:embeddedFontLst>
    <p:embeddedFont>
      <p:font typeface="Poppins"/>
      <p:regular r:id="rId38"/>
      <p:bold r:id="rId39"/>
      <p:italic r:id="rId40"/>
      <p:boldItalic r:id="rId41"/>
    </p:embeddedFont>
    <p:embeddedFont>
      <p:font typeface="Montserrat"/>
      <p:regular r:id="rId42"/>
      <p:bold r:id="rId43"/>
      <p:italic r:id="rId44"/>
      <p:boldItalic r:id="rId45"/>
    </p:embeddedFont>
    <p:embeddedFont>
      <p:font typeface="Century Gothic"/>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0" roundtripDataSignature="AMtx7mjmoZCSCI8/Ct4rdxhIlRk0v+T/s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Poppins-italic.fntdata"/><Relationship Id="rId42" Type="http://schemas.openxmlformats.org/officeDocument/2006/relationships/font" Target="fonts/Montserrat-regular.fntdata"/><Relationship Id="rId41" Type="http://schemas.openxmlformats.org/officeDocument/2006/relationships/font" Target="fonts/Poppins-boldItalic.fntdata"/><Relationship Id="rId44" Type="http://schemas.openxmlformats.org/officeDocument/2006/relationships/font" Target="fonts/Montserrat-italic.fntdata"/><Relationship Id="rId43" Type="http://schemas.openxmlformats.org/officeDocument/2006/relationships/font" Target="fonts/Montserrat-bold.fntdata"/><Relationship Id="rId46" Type="http://schemas.openxmlformats.org/officeDocument/2006/relationships/font" Target="fonts/CenturyGothic-regular.fntdata"/><Relationship Id="rId45" Type="http://schemas.openxmlformats.org/officeDocument/2006/relationships/font" Target="fonts/Montserrat-bold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CenturyGothic-italic.fntdata"/><Relationship Id="rId47" Type="http://schemas.openxmlformats.org/officeDocument/2006/relationships/font" Target="fonts/CenturyGothic-bold.fntdata"/><Relationship Id="rId49" Type="http://schemas.openxmlformats.org/officeDocument/2006/relationships/font" Target="fonts/CenturyGothic-bold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font" Target="fonts/Poppins-bold.fntdata"/><Relationship Id="rId38" Type="http://schemas.openxmlformats.org/officeDocument/2006/relationships/font" Target="fonts/Poppins-regular.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1" name="Google Shape;12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1" name="Google Shape;15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9" name="Google Shape;15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5" name="Google Shape;165;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3" name="Google Shape;203;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0" name="Google Shape;210;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5" name="Google Shape;225;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9" name="Google Shape;239;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7" name="Google Shape;267;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6" name="Google Shape;276;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3" name="Google Shape;283;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0" name="Google Shape;290;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7" name="Google Shape;297;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3" name="Google Shape;303;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4" name="Google Shape;314;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2" name="Google Shape;322;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1" name="Google Shape;331;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2" name="Google Shape;352;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14" name="Shape 14"/>
        <p:cNvGrpSpPr/>
        <p:nvPr/>
      </p:nvGrpSpPr>
      <p:grpSpPr>
        <a:xfrm>
          <a:off x="0" y="0"/>
          <a:ext cx="0" cy="0"/>
          <a:chOff x="0" y="0"/>
          <a:chExt cx="0" cy="0"/>
        </a:xfrm>
      </p:grpSpPr>
      <p:sp>
        <p:nvSpPr>
          <p:cNvPr id="15" name="Google Shape;15;p35"/>
          <p:cNvSpPr txBox="1"/>
          <p:nvPr>
            <p:ph type="ctrTitle"/>
          </p:nvPr>
        </p:nvSpPr>
        <p:spPr>
          <a:xfrm>
            <a:off x="2027622" y="1953315"/>
            <a:ext cx="5073300" cy="1159800"/>
          </a:xfrm>
          <a:prstGeom prst="rect">
            <a:avLst/>
          </a:prstGeom>
          <a:noFill/>
          <a:ln>
            <a:noFill/>
          </a:ln>
        </p:spPr>
        <p:txBody>
          <a:bodyPr anchorCtr="0" anchor="ctr" bIns="0" lIns="0" spcFirstLastPara="1" rIns="0" wrap="square" tIns="0">
            <a:noAutofit/>
          </a:bodyPr>
          <a:lstStyle>
            <a:lvl1pPr lvl="0" algn="l">
              <a:lnSpc>
                <a:spcPct val="85000"/>
              </a:lnSpc>
              <a:spcBef>
                <a:spcPts val="0"/>
              </a:spcBef>
              <a:spcAft>
                <a:spcPts val="0"/>
              </a:spcAft>
              <a:buClr>
                <a:srgbClr val="3F3F3F"/>
              </a:buClr>
              <a:buSzPts val="4800"/>
              <a:buFont typeface="Calibri"/>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Subtitle">
    <p:spTree>
      <p:nvGrpSpPr>
        <p:cNvPr id="16" name="Shape 16"/>
        <p:cNvGrpSpPr/>
        <p:nvPr/>
      </p:nvGrpSpPr>
      <p:grpSpPr>
        <a:xfrm>
          <a:off x="0" y="0"/>
          <a:ext cx="0" cy="0"/>
          <a:chOff x="0" y="0"/>
          <a:chExt cx="0" cy="0"/>
        </a:xfrm>
      </p:grpSpPr>
      <p:sp>
        <p:nvSpPr>
          <p:cNvPr id="17" name="Google Shape;17;p36"/>
          <p:cNvSpPr txBox="1"/>
          <p:nvPr>
            <p:ph type="ctrTitle"/>
          </p:nvPr>
        </p:nvSpPr>
        <p:spPr>
          <a:xfrm>
            <a:off x="2027625" y="1629397"/>
            <a:ext cx="5088600" cy="1159800"/>
          </a:xfrm>
          <a:prstGeom prst="rect">
            <a:avLst/>
          </a:prstGeom>
          <a:noFill/>
          <a:ln>
            <a:noFill/>
          </a:ln>
        </p:spPr>
        <p:txBody>
          <a:bodyPr anchorCtr="0" anchor="b" bIns="0" lIns="0" spcFirstLastPara="1" rIns="0" wrap="square" tIns="0">
            <a:noAutofit/>
          </a:bodyPr>
          <a:lstStyle>
            <a:lvl1pPr lvl="0" algn="l">
              <a:lnSpc>
                <a:spcPct val="85000"/>
              </a:lnSpc>
              <a:spcBef>
                <a:spcPts val="0"/>
              </a:spcBef>
              <a:spcAft>
                <a:spcPts val="0"/>
              </a:spcAft>
              <a:buClr>
                <a:srgbClr val="3F3F3F"/>
              </a:buClr>
              <a:buSzPts val="4000"/>
              <a:buFont typeface="Calibri"/>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p:txBody>
      </p:sp>
      <p:sp>
        <p:nvSpPr>
          <p:cNvPr id="18" name="Google Shape;18;p36"/>
          <p:cNvSpPr txBox="1"/>
          <p:nvPr>
            <p:ph idx="1" type="subTitle"/>
          </p:nvPr>
        </p:nvSpPr>
        <p:spPr>
          <a:xfrm>
            <a:off x="2027625" y="2886101"/>
            <a:ext cx="5088600" cy="784800"/>
          </a:xfrm>
          <a:prstGeom prst="rect">
            <a:avLst/>
          </a:prstGeom>
          <a:noFill/>
          <a:ln>
            <a:noFill/>
          </a:ln>
        </p:spPr>
        <p:txBody>
          <a:bodyPr anchorCtr="0" anchor="t" bIns="0" lIns="0" spcFirstLastPara="1" rIns="0" wrap="square" tIns="0">
            <a:noAutofit/>
          </a:bodyPr>
          <a:lstStyle>
            <a:lvl1pPr lvl="0" algn="l">
              <a:lnSpc>
                <a:spcPct val="90000"/>
              </a:lnSpc>
              <a:spcBef>
                <a:spcPts val="0"/>
              </a:spcBef>
              <a:spcAft>
                <a:spcPts val="0"/>
              </a:spcAft>
              <a:buClr>
                <a:schemeClr val="accent2"/>
              </a:buClr>
              <a:buSzPts val="2000"/>
              <a:buNone/>
              <a:defRPr>
                <a:solidFill>
                  <a:schemeClr val="accent2"/>
                </a:solidFill>
              </a:defRPr>
            </a:lvl1pPr>
            <a:lvl2pPr lvl="1" algn="l">
              <a:lnSpc>
                <a:spcPct val="90000"/>
              </a:lnSpc>
              <a:spcBef>
                <a:spcPts val="0"/>
              </a:spcBef>
              <a:spcAft>
                <a:spcPts val="0"/>
              </a:spcAft>
              <a:buClr>
                <a:schemeClr val="accent2"/>
              </a:buClr>
              <a:buSzPts val="3000"/>
              <a:buNone/>
              <a:defRPr sz="3000">
                <a:solidFill>
                  <a:schemeClr val="accent2"/>
                </a:solidFill>
              </a:defRPr>
            </a:lvl2pPr>
            <a:lvl3pPr lvl="2" algn="l">
              <a:lnSpc>
                <a:spcPct val="90000"/>
              </a:lnSpc>
              <a:spcBef>
                <a:spcPts val="0"/>
              </a:spcBef>
              <a:spcAft>
                <a:spcPts val="0"/>
              </a:spcAft>
              <a:buClr>
                <a:schemeClr val="accent2"/>
              </a:buClr>
              <a:buSzPts val="3000"/>
              <a:buNone/>
              <a:defRPr sz="3000">
                <a:solidFill>
                  <a:schemeClr val="accent2"/>
                </a:solidFill>
              </a:defRPr>
            </a:lvl3pPr>
            <a:lvl4pPr lvl="3" algn="l">
              <a:lnSpc>
                <a:spcPct val="90000"/>
              </a:lnSpc>
              <a:spcBef>
                <a:spcPts val="0"/>
              </a:spcBef>
              <a:spcAft>
                <a:spcPts val="0"/>
              </a:spcAft>
              <a:buClr>
                <a:schemeClr val="accent2"/>
              </a:buClr>
              <a:buSzPts val="3000"/>
              <a:buNone/>
              <a:defRPr sz="3000">
                <a:solidFill>
                  <a:schemeClr val="accent2"/>
                </a:solidFill>
              </a:defRPr>
            </a:lvl4pPr>
            <a:lvl5pPr lvl="4" algn="l">
              <a:lnSpc>
                <a:spcPct val="90000"/>
              </a:lnSpc>
              <a:spcBef>
                <a:spcPts val="0"/>
              </a:spcBef>
              <a:spcAft>
                <a:spcPts val="0"/>
              </a:spcAft>
              <a:buClr>
                <a:schemeClr val="accent2"/>
              </a:buClr>
              <a:buSzPts val="3000"/>
              <a:buNone/>
              <a:defRPr sz="3000">
                <a:solidFill>
                  <a:schemeClr val="accent2"/>
                </a:solidFill>
              </a:defRPr>
            </a:lvl5pPr>
            <a:lvl6pPr lvl="5" algn="l">
              <a:lnSpc>
                <a:spcPct val="90000"/>
              </a:lnSpc>
              <a:spcBef>
                <a:spcPts val="0"/>
              </a:spcBef>
              <a:spcAft>
                <a:spcPts val="0"/>
              </a:spcAft>
              <a:buClr>
                <a:schemeClr val="accent2"/>
              </a:buClr>
              <a:buSzPts val="3000"/>
              <a:buNone/>
              <a:defRPr sz="3000">
                <a:solidFill>
                  <a:schemeClr val="accent2"/>
                </a:solidFill>
              </a:defRPr>
            </a:lvl6pPr>
            <a:lvl7pPr lvl="6" algn="l">
              <a:lnSpc>
                <a:spcPct val="90000"/>
              </a:lnSpc>
              <a:spcBef>
                <a:spcPts val="0"/>
              </a:spcBef>
              <a:spcAft>
                <a:spcPts val="0"/>
              </a:spcAft>
              <a:buClr>
                <a:schemeClr val="accent2"/>
              </a:buClr>
              <a:buSzPts val="3000"/>
              <a:buNone/>
              <a:defRPr sz="3000">
                <a:solidFill>
                  <a:schemeClr val="accent2"/>
                </a:solidFill>
              </a:defRPr>
            </a:lvl7pPr>
            <a:lvl8pPr lvl="7" algn="l">
              <a:lnSpc>
                <a:spcPct val="90000"/>
              </a:lnSpc>
              <a:spcBef>
                <a:spcPts val="0"/>
              </a:spcBef>
              <a:spcAft>
                <a:spcPts val="0"/>
              </a:spcAft>
              <a:buClr>
                <a:schemeClr val="accent2"/>
              </a:buClr>
              <a:buSzPts val="3000"/>
              <a:buNone/>
              <a:defRPr sz="3000">
                <a:solidFill>
                  <a:schemeClr val="accent2"/>
                </a:solidFill>
              </a:defRPr>
            </a:lvl8pPr>
            <a:lvl9pPr lvl="8" algn="l">
              <a:lnSpc>
                <a:spcPct val="90000"/>
              </a:lnSpc>
              <a:spcBef>
                <a:spcPts val="0"/>
              </a:spcBef>
              <a:spcAft>
                <a:spcPts val="0"/>
              </a:spcAft>
              <a:buClr>
                <a:schemeClr val="accent2"/>
              </a:buClr>
              <a:buSzPts val="3000"/>
              <a:buNone/>
              <a:defRPr sz="3000">
                <a:solidFill>
                  <a:schemeClr val="accent2"/>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19" name="Shape 19"/>
        <p:cNvGrpSpPr/>
        <p:nvPr/>
      </p:nvGrpSpPr>
      <p:grpSpPr>
        <a:xfrm>
          <a:off x="0" y="0"/>
          <a:ext cx="0" cy="0"/>
          <a:chOff x="0" y="0"/>
          <a:chExt cx="0" cy="0"/>
        </a:xfrm>
      </p:grpSpPr>
      <p:sp>
        <p:nvSpPr>
          <p:cNvPr id="20" name="Google Shape;20;p37"/>
          <p:cNvSpPr/>
          <p:nvPr/>
        </p:nvSpPr>
        <p:spPr>
          <a:xfrm>
            <a:off x="2382" y="4800600"/>
            <a:ext cx="9141619"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37"/>
          <p:cNvSpPr/>
          <p:nvPr/>
        </p:nvSpPr>
        <p:spPr>
          <a:xfrm>
            <a:off x="12" y="475073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7"/>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7"/>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37"/>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38"/>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38"/>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38"/>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38"/>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30" name="Shape 30"/>
        <p:cNvGrpSpPr/>
        <p:nvPr/>
      </p:nvGrpSpPr>
      <p:grpSpPr>
        <a:xfrm>
          <a:off x="0" y="0"/>
          <a:ext cx="0" cy="0"/>
          <a:chOff x="0" y="0"/>
          <a:chExt cx="0" cy="0"/>
        </a:xfrm>
      </p:grpSpPr>
      <p:sp>
        <p:nvSpPr>
          <p:cNvPr id="31" name="Google Shape;31;p39"/>
          <p:cNvSpPr txBox="1"/>
          <p:nvPr>
            <p:ph type="title"/>
          </p:nvPr>
        </p:nvSpPr>
        <p:spPr>
          <a:xfrm>
            <a:off x="776450" y="402700"/>
            <a:ext cx="3587400" cy="856800"/>
          </a:xfrm>
          <a:prstGeom prst="rect">
            <a:avLst/>
          </a:prstGeom>
          <a:noFill/>
          <a:ln>
            <a:noFill/>
          </a:ln>
        </p:spPr>
        <p:txBody>
          <a:bodyPr anchorCtr="0" anchor="b" bIns="0" lIns="0" spcFirstLastPara="1" rIns="0" wrap="square" tIns="0">
            <a:noAutofit/>
          </a:bodyPr>
          <a:lstStyle>
            <a:lvl1pPr lvl="0" algn="l">
              <a:lnSpc>
                <a:spcPct val="85000"/>
              </a:lnSpc>
              <a:spcBef>
                <a:spcPts val="0"/>
              </a:spcBef>
              <a:spcAft>
                <a:spcPts val="0"/>
              </a:spcAft>
              <a:buClr>
                <a:srgbClr val="3F3F3F"/>
              </a:buClr>
              <a:buSzPts val="1800"/>
              <a:buFont typeface="Calibri"/>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32" name="Google Shape;32;p39"/>
          <p:cNvSpPr txBox="1"/>
          <p:nvPr>
            <p:ph idx="1" type="body"/>
          </p:nvPr>
        </p:nvSpPr>
        <p:spPr>
          <a:xfrm>
            <a:off x="776450" y="1524375"/>
            <a:ext cx="7591200" cy="2932500"/>
          </a:xfrm>
          <a:prstGeom prst="rect">
            <a:avLst/>
          </a:prstGeom>
          <a:noFill/>
          <a:ln>
            <a:noFill/>
          </a:ln>
        </p:spPr>
        <p:txBody>
          <a:bodyPr anchorCtr="0" anchor="t" bIns="0" lIns="0" spcFirstLastPara="1" rIns="0" wrap="square" tIns="0">
            <a:noAutofit/>
          </a:bodyPr>
          <a:lstStyle>
            <a:lvl1pPr indent="-355600" lvl="0" marL="457200" algn="l">
              <a:lnSpc>
                <a:spcPct val="90000"/>
              </a:lnSpc>
              <a:spcBef>
                <a:spcPts val="600"/>
              </a:spcBef>
              <a:spcAft>
                <a:spcPts val="0"/>
              </a:spcAft>
              <a:buSzPts val="2000"/>
              <a:buChar char="❑"/>
              <a:defRPr/>
            </a:lvl1pPr>
            <a:lvl2pPr indent="-355600" lvl="1" marL="914400" algn="l">
              <a:lnSpc>
                <a:spcPct val="90000"/>
              </a:lnSpc>
              <a:spcBef>
                <a:spcPts val="600"/>
              </a:spcBef>
              <a:spcAft>
                <a:spcPts val="0"/>
              </a:spcAft>
              <a:buSzPts val="2000"/>
              <a:buChar char="❏"/>
              <a:defRPr/>
            </a:lvl2pPr>
            <a:lvl3pPr indent="-355600" lvl="2" marL="1371600" algn="l">
              <a:lnSpc>
                <a:spcPct val="90000"/>
              </a:lnSpc>
              <a:spcBef>
                <a:spcPts val="600"/>
              </a:spcBef>
              <a:spcAft>
                <a:spcPts val="0"/>
              </a:spcAft>
              <a:buSzPts val="2000"/>
              <a:buChar char="❏"/>
              <a:defRPr/>
            </a:lvl3pPr>
            <a:lvl4pPr indent="-355600" lvl="3" marL="1828800" algn="l">
              <a:lnSpc>
                <a:spcPct val="90000"/>
              </a:lnSpc>
              <a:spcBef>
                <a:spcPts val="600"/>
              </a:spcBef>
              <a:spcAft>
                <a:spcPts val="0"/>
              </a:spcAft>
              <a:buSzPts val="2000"/>
              <a:buChar char="❏"/>
              <a:defRPr/>
            </a:lvl4pPr>
            <a:lvl5pPr indent="-355600" lvl="4" marL="2286000" algn="l">
              <a:lnSpc>
                <a:spcPct val="90000"/>
              </a:lnSpc>
              <a:spcBef>
                <a:spcPts val="600"/>
              </a:spcBef>
              <a:spcAft>
                <a:spcPts val="0"/>
              </a:spcAft>
              <a:buSzPts val="2000"/>
              <a:buChar char="❏"/>
              <a:defRPr/>
            </a:lvl5pPr>
            <a:lvl6pPr indent="-355600" lvl="5" marL="2743200" algn="l">
              <a:lnSpc>
                <a:spcPct val="90000"/>
              </a:lnSpc>
              <a:spcBef>
                <a:spcPts val="600"/>
              </a:spcBef>
              <a:spcAft>
                <a:spcPts val="0"/>
              </a:spcAft>
              <a:buSzPts val="2000"/>
              <a:buChar char="❏"/>
              <a:defRPr/>
            </a:lvl6pPr>
            <a:lvl7pPr indent="-355600" lvl="6" marL="3200400" algn="l">
              <a:lnSpc>
                <a:spcPct val="90000"/>
              </a:lnSpc>
              <a:spcBef>
                <a:spcPts val="600"/>
              </a:spcBef>
              <a:spcAft>
                <a:spcPts val="0"/>
              </a:spcAft>
              <a:buSzPts val="2000"/>
              <a:buChar char="❏"/>
              <a:defRPr/>
            </a:lvl7pPr>
            <a:lvl8pPr indent="-355600" lvl="7" marL="3657600" algn="l">
              <a:lnSpc>
                <a:spcPct val="90000"/>
              </a:lnSpc>
              <a:spcBef>
                <a:spcPts val="600"/>
              </a:spcBef>
              <a:spcAft>
                <a:spcPts val="0"/>
              </a:spcAft>
              <a:buSzPts val="2000"/>
              <a:buChar char="❏"/>
              <a:defRPr/>
            </a:lvl8pPr>
            <a:lvl9pPr indent="-355600" lvl="8" marL="4114800" algn="l">
              <a:lnSpc>
                <a:spcPct val="90000"/>
              </a:lnSpc>
              <a:spcBef>
                <a:spcPts val="600"/>
              </a:spcBef>
              <a:spcAft>
                <a:spcPts val="0"/>
              </a:spcAft>
              <a:buSzPts val="2000"/>
              <a:buChar char="❏"/>
              <a:defRPr/>
            </a:lvl9pPr>
          </a:lstStyle>
          <a:p/>
        </p:txBody>
      </p:sp>
      <p:sp>
        <p:nvSpPr>
          <p:cNvPr id="33" name="Google Shape;33;p39"/>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34" name="Shape 34"/>
        <p:cNvGrpSpPr/>
        <p:nvPr/>
      </p:nvGrpSpPr>
      <p:grpSpPr>
        <a:xfrm>
          <a:off x="0" y="0"/>
          <a:ext cx="0" cy="0"/>
          <a:chOff x="0" y="0"/>
          <a:chExt cx="0" cy="0"/>
        </a:xfrm>
      </p:grpSpPr>
      <p:sp>
        <p:nvSpPr>
          <p:cNvPr id="35" name="Google Shape;35;p40"/>
          <p:cNvSpPr txBox="1"/>
          <p:nvPr>
            <p:ph type="title"/>
          </p:nvPr>
        </p:nvSpPr>
        <p:spPr>
          <a:xfrm>
            <a:off x="776450" y="402700"/>
            <a:ext cx="3587400" cy="856800"/>
          </a:xfrm>
          <a:prstGeom prst="rect">
            <a:avLst/>
          </a:prstGeom>
          <a:noFill/>
          <a:ln>
            <a:noFill/>
          </a:ln>
        </p:spPr>
        <p:txBody>
          <a:bodyPr anchorCtr="0" anchor="b" bIns="0" lIns="0" spcFirstLastPara="1" rIns="0" wrap="square" tIns="0">
            <a:noAutofit/>
          </a:bodyPr>
          <a:lstStyle>
            <a:lvl1pPr lvl="0" algn="l">
              <a:lnSpc>
                <a:spcPct val="85000"/>
              </a:lnSpc>
              <a:spcBef>
                <a:spcPts val="0"/>
              </a:spcBef>
              <a:spcAft>
                <a:spcPts val="0"/>
              </a:spcAft>
              <a:buClr>
                <a:srgbClr val="3F3F3F"/>
              </a:buClr>
              <a:buSzPts val="1800"/>
              <a:buFont typeface="Calibri"/>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36" name="Google Shape;36;p40"/>
          <p:cNvSpPr txBox="1"/>
          <p:nvPr>
            <p:ph idx="1" type="body"/>
          </p:nvPr>
        </p:nvSpPr>
        <p:spPr>
          <a:xfrm>
            <a:off x="776450" y="1524375"/>
            <a:ext cx="3587400" cy="3077100"/>
          </a:xfrm>
          <a:prstGeom prst="rect">
            <a:avLst/>
          </a:prstGeom>
          <a:noFill/>
          <a:ln>
            <a:noFill/>
          </a:ln>
        </p:spPr>
        <p:txBody>
          <a:bodyPr anchorCtr="0" anchor="t" bIns="0" lIns="0" spcFirstLastPara="1" rIns="0" wrap="square" tIns="0">
            <a:noAutofit/>
          </a:bodyPr>
          <a:lstStyle>
            <a:lvl1pPr indent="-355600" lvl="0" marL="457200" algn="l">
              <a:lnSpc>
                <a:spcPct val="90000"/>
              </a:lnSpc>
              <a:spcBef>
                <a:spcPts val="600"/>
              </a:spcBef>
              <a:spcAft>
                <a:spcPts val="0"/>
              </a:spcAft>
              <a:buSzPts val="2000"/>
              <a:buChar char="❑"/>
              <a:defRPr/>
            </a:lvl1pPr>
            <a:lvl2pPr indent="-355600" lvl="1" marL="914400" algn="l">
              <a:lnSpc>
                <a:spcPct val="90000"/>
              </a:lnSpc>
              <a:spcBef>
                <a:spcPts val="600"/>
              </a:spcBef>
              <a:spcAft>
                <a:spcPts val="0"/>
              </a:spcAft>
              <a:buSzPts val="2000"/>
              <a:buChar char="❏"/>
              <a:defRPr/>
            </a:lvl2pPr>
            <a:lvl3pPr indent="-355600" lvl="2" marL="1371600" algn="l">
              <a:lnSpc>
                <a:spcPct val="90000"/>
              </a:lnSpc>
              <a:spcBef>
                <a:spcPts val="600"/>
              </a:spcBef>
              <a:spcAft>
                <a:spcPts val="0"/>
              </a:spcAft>
              <a:buSzPts val="2000"/>
              <a:buChar char="❏"/>
              <a:defRPr/>
            </a:lvl3pPr>
            <a:lvl4pPr indent="-355600" lvl="3" marL="1828800" algn="l">
              <a:lnSpc>
                <a:spcPct val="90000"/>
              </a:lnSpc>
              <a:spcBef>
                <a:spcPts val="600"/>
              </a:spcBef>
              <a:spcAft>
                <a:spcPts val="0"/>
              </a:spcAft>
              <a:buSzPts val="2000"/>
              <a:buChar char="❏"/>
              <a:defRPr/>
            </a:lvl4pPr>
            <a:lvl5pPr indent="-355600" lvl="4" marL="2286000" algn="l">
              <a:lnSpc>
                <a:spcPct val="90000"/>
              </a:lnSpc>
              <a:spcBef>
                <a:spcPts val="600"/>
              </a:spcBef>
              <a:spcAft>
                <a:spcPts val="0"/>
              </a:spcAft>
              <a:buSzPts val="2000"/>
              <a:buChar char="❏"/>
              <a:defRPr/>
            </a:lvl5pPr>
            <a:lvl6pPr indent="-355600" lvl="5" marL="2743200" algn="l">
              <a:lnSpc>
                <a:spcPct val="90000"/>
              </a:lnSpc>
              <a:spcBef>
                <a:spcPts val="600"/>
              </a:spcBef>
              <a:spcAft>
                <a:spcPts val="0"/>
              </a:spcAft>
              <a:buSzPts val="2000"/>
              <a:buChar char="❏"/>
              <a:defRPr/>
            </a:lvl6pPr>
            <a:lvl7pPr indent="-355600" lvl="6" marL="3200400" algn="l">
              <a:lnSpc>
                <a:spcPct val="90000"/>
              </a:lnSpc>
              <a:spcBef>
                <a:spcPts val="600"/>
              </a:spcBef>
              <a:spcAft>
                <a:spcPts val="0"/>
              </a:spcAft>
              <a:buSzPts val="2000"/>
              <a:buChar char="❏"/>
              <a:defRPr/>
            </a:lvl7pPr>
            <a:lvl8pPr indent="-355600" lvl="7" marL="3657600" algn="l">
              <a:lnSpc>
                <a:spcPct val="90000"/>
              </a:lnSpc>
              <a:spcBef>
                <a:spcPts val="600"/>
              </a:spcBef>
              <a:spcAft>
                <a:spcPts val="0"/>
              </a:spcAft>
              <a:buSzPts val="2000"/>
              <a:buChar char="❏"/>
              <a:defRPr/>
            </a:lvl8pPr>
            <a:lvl9pPr indent="-355600" lvl="8" marL="4114800" algn="l">
              <a:lnSpc>
                <a:spcPct val="90000"/>
              </a:lnSpc>
              <a:spcBef>
                <a:spcPts val="600"/>
              </a:spcBef>
              <a:spcAft>
                <a:spcPts val="0"/>
              </a:spcAft>
              <a:buSzPts val="2000"/>
              <a:buChar char="❏"/>
              <a:defRPr/>
            </a:lvl9pPr>
          </a:lstStyle>
          <a:p/>
        </p:txBody>
      </p:sp>
      <p:sp>
        <p:nvSpPr>
          <p:cNvPr id="37" name="Google Shape;37;p40"/>
          <p:cNvSpPr txBox="1"/>
          <p:nvPr>
            <p:ph idx="2" type="body"/>
          </p:nvPr>
        </p:nvSpPr>
        <p:spPr>
          <a:xfrm>
            <a:off x="4780150" y="1524375"/>
            <a:ext cx="3587400" cy="3077100"/>
          </a:xfrm>
          <a:prstGeom prst="rect">
            <a:avLst/>
          </a:prstGeom>
          <a:noFill/>
          <a:ln>
            <a:noFill/>
          </a:ln>
        </p:spPr>
        <p:txBody>
          <a:bodyPr anchorCtr="0" anchor="t" bIns="0" lIns="0" spcFirstLastPara="1" rIns="0" wrap="square" tIns="0">
            <a:noAutofit/>
          </a:bodyPr>
          <a:lstStyle>
            <a:lvl1pPr indent="-355600" lvl="0" marL="457200" algn="l">
              <a:lnSpc>
                <a:spcPct val="90000"/>
              </a:lnSpc>
              <a:spcBef>
                <a:spcPts val="600"/>
              </a:spcBef>
              <a:spcAft>
                <a:spcPts val="0"/>
              </a:spcAft>
              <a:buSzPts val="2000"/>
              <a:buChar char="❑"/>
              <a:defRPr/>
            </a:lvl1pPr>
            <a:lvl2pPr indent="-355600" lvl="1" marL="914400" algn="l">
              <a:lnSpc>
                <a:spcPct val="90000"/>
              </a:lnSpc>
              <a:spcBef>
                <a:spcPts val="600"/>
              </a:spcBef>
              <a:spcAft>
                <a:spcPts val="0"/>
              </a:spcAft>
              <a:buSzPts val="2000"/>
              <a:buChar char="❏"/>
              <a:defRPr/>
            </a:lvl2pPr>
            <a:lvl3pPr indent="-355600" lvl="2" marL="1371600" algn="l">
              <a:lnSpc>
                <a:spcPct val="90000"/>
              </a:lnSpc>
              <a:spcBef>
                <a:spcPts val="600"/>
              </a:spcBef>
              <a:spcAft>
                <a:spcPts val="0"/>
              </a:spcAft>
              <a:buSzPts val="2000"/>
              <a:buChar char="❏"/>
              <a:defRPr/>
            </a:lvl3pPr>
            <a:lvl4pPr indent="-355600" lvl="3" marL="1828800" algn="l">
              <a:lnSpc>
                <a:spcPct val="90000"/>
              </a:lnSpc>
              <a:spcBef>
                <a:spcPts val="600"/>
              </a:spcBef>
              <a:spcAft>
                <a:spcPts val="0"/>
              </a:spcAft>
              <a:buSzPts val="2000"/>
              <a:buChar char="❏"/>
              <a:defRPr/>
            </a:lvl4pPr>
            <a:lvl5pPr indent="-355600" lvl="4" marL="2286000" algn="l">
              <a:lnSpc>
                <a:spcPct val="90000"/>
              </a:lnSpc>
              <a:spcBef>
                <a:spcPts val="600"/>
              </a:spcBef>
              <a:spcAft>
                <a:spcPts val="0"/>
              </a:spcAft>
              <a:buSzPts val="2000"/>
              <a:buChar char="❏"/>
              <a:defRPr/>
            </a:lvl5pPr>
            <a:lvl6pPr indent="-355600" lvl="5" marL="2743200" algn="l">
              <a:lnSpc>
                <a:spcPct val="90000"/>
              </a:lnSpc>
              <a:spcBef>
                <a:spcPts val="600"/>
              </a:spcBef>
              <a:spcAft>
                <a:spcPts val="0"/>
              </a:spcAft>
              <a:buSzPts val="2000"/>
              <a:buChar char="❏"/>
              <a:defRPr/>
            </a:lvl6pPr>
            <a:lvl7pPr indent="-355600" lvl="6" marL="3200400" algn="l">
              <a:lnSpc>
                <a:spcPct val="90000"/>
              </a:lnSpc>
              <a:spcBef>
                <a:spcPts val="600"/>
              </a:spcBef>
              <a:spcAft>
                <a:spcPts val="0"/>
              </a:spcAft>
              <a:buSzPts val="2000"/>
              <a:buChar char="❏"/>
              <a:defRPr/>
            </a:lvl7pPr>
            <a:lvl8pPr indent="-355600" lvl="7" marL="3657600" algn="l">
              <a:lnSpc>
                <a:spcPct val="90000"/>
              </a:lnSpc>
              <a:spcBef>
                <a:spcPts val="600"/>
              </a:spcBef>
              <a:spcAft>
                <a:spcPts val="0"/>
              </a:spcAft>
              <a:buSzPts val="2000"/>
              <a:buChar char="❏"/>
              <a:defRPr/>
            </a:lvl8pPr>
            <a:lvl9pPr indent="-355600" lvl="8" marL="4114800" algn="l">
              <a:lnSpc>
                <a:spcPct val="90000"/>
              </a:lnSpc>
              <a:spcBef>
                <a:spcPts val="600"/>
              </a:spcBef>
              <a:spcAft>
                <a:spcPts val="0"/>
              </a:spcAft>
              <a:buSzPts val="2000"/>
              <a:buChar char="❏"/>
              <a:defRPr/>
            </a:lvl9pPr>
          </a:lstStyle>
          <a:p/>
        </p:txBody>
      </p:sp>
      <p:sp>
        <p:nvSpPr>
          <p:cNvPr id="38" name="Google Shape;38;p40"/>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 + 3 columns">
    <p:spTree>
      <p:nvGrpSpPr>
        <p:cNvPr id="39" name="Shape 39"/>
        <p:cNvGrpSpPr/>
        <p:nvPr/>
      </p:nvGrpSpPr>
      <p:grpSpPr>
        <a:xfrm>
          <a:off x="0" y="0"/>
          <a:ext cx="0" cy="0"/>
          <a:chOff x="0" y="0"/>
          <a:chExt cx="0" cy="0"/>
        </a:xfrm>
      </p:grpSpPr>
      <p:sp>
        <p:nvSpPr>
          <p:cNvPr id="40" name="Google Shape;40;p41"/>
          <p:cNvSpPr txBox="1"/>
          <p:nvPr>
            <p:ph type="title"/>
          </p:nvPr>
        </p:nvSpPr>
        <p:spPr>
          <a:xfrm>
            <a:off x="776450" y="402700"/>
            <a:ext cx="3587400" cy="856800"/>
          </a:xfrm>
          <a:prstGeom prst="rect">
            <a:avLst/>
          </a:prstGeom>
          <a:noFill/>
          <a:ln>
            <a:noFill/>
          </a:ln>
        </p:spPr>
        <p:txBody>
          <a:bodyPr anchorCtr="0" anchor="b" bIns="0" lIns="0" spcFirstLastPara="1" rIns="0" wrap="square" tIns="0">
            <a:noAutofit/>
          </a:bodyPr>
          <a:lstStyle>
            <a:lvl1pPr lvl="0" algn="l">
              <a:lnSpc>
                <a:spcPct val="85000"/>
              </a:lnSpc>
              <a:spcBef>
                <a:spcPts val="0"/>
              </a:spcBef>
              <a:spcAft>
                <a:spcPts val="0"/>
              </a:spcAft>
              <a:buClr>
                <a:srgbClr val="3F3F3F"/>
              </a:buClr>
              <a:buSzPts val="1800"/>
              <a:buFont typeface="Calibri"/>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41" name="Google Shape;41;p41"/>
          <p:cNvSpPr txBox="1"/>
          <p:nvPr>
            <p:ph idx="1" type="body"/>
          </p:nvPr>
        </p:nvSpPr>
        <p:spPr>
          <a:xfrm>
            <a:off x="776450" y="1524375"/>
            <a:ext cx="2327700" cy="3077100"/>
          </a:xfrm>
          <a:prstGeom prst="rect">
            <a:avLst/>
          </a:prstGeom>
          <a:noFill/>
          <a:ln>
            <a:noFill/>
          </a:ln>
        </p:spPr>
        <p:txBody>
          <a:bodyPr anchorCtr="0" anchor="t" bIns="0" lIns="0" spcFirstLastPara="1" rIns="0" wrap="square" tIns="0">
            <a:noAutofit/>
          </a:bodyPr>
          <a:lstStyle>
            <a:lvl1pPr indent="-330200" lvl="0" marL="457200" algn="l">
              <a:lnSpc>
                <a:spcPct val="90000"/>
              </a:lnSpc>
              <a:spcBef>
                <a:spcPts val="600"/>
              </a:spcBef>
              <a:spcAft>
                <a:spcPts val="0"/>
              </a:spcAft>
              <a:buSzPts val="1600"/>
              <a:buChar char="❑"/>
              <a:defRPr sz="1600"/>
            </a:lvl1pPr>
            <a:lvl2pPr indent="-330200" lvl="1" marL="914400" algn="l">
              <a:lnSpc>
                <a:spcPct val="90000"/>
              </a:lnSpc>
              <a:spcBef>
                <a:spcPts val="600"/>
              </a:spcBef>
              <a:spcAft>
                <a:spcPts val="0"/>
              </a:spcAft>
              <a:buSzPts val="1600"/>
              <a:buChar char="❏"/>
              <a:defRPr sz="1600"/>
            </a:lvl2pPr>
            <a:lvl3pPr indent="-330200" lvl="2" marL="1371600" algn="l">
              <a:lnSpc>
                <a:spcPct val="90000"/>
              </a:lnSpc>
              <a:spcBef>
                <a:spcPts val="600"/>
              </a:spcBef>
              <a:spcAft>
                <a:spcPts val="0"/>
              </a:spcAft>
              <a:buSzPts val="1600"/>
              <a:buChar char="❏"/>
              <a:defRPr sz="1600"/>
            </a:lvl3pPr>
            <a:lvl4pPr indent="-330200" lvl="3" marL="1828800" algn="l">
              <a:lnSpc>
                <a:spcPct val="90000"/>
              </a:lnSpc>
              <a:spcBef>
                <a:spcPts val="600"/>
              </a:spcBef>
              <a:spcAft>
                <a:spcPts val="0"/>
              </a:spcAft>
              <a:buSzPts val="1600"/>
              <a:buChar char="❏"/>
              <a:defRPr sz="1600"/>
            </a:lvl4pPr>
            <a:lvl5pPr indent="-330200" lvl="4" marL="2286000" algn="l">
              <a:lnSpc>
                <a:spcPct val="90000"/>
              </a:lnSpc>
              <a:spcBef>
                <a:spcPts val="600"/>
              </a:spcBef>
              <a:spcAft>
                <a:spcPts val="0"/>
              </a:spcAft>
              <a:buSzPts val="1600"/>
              <a:buChar char="❏"/>
              <a:defRPr sz="1600"/>
            </a:lvl5pPr>
            <a:lvl6pPr indent="-330200" lvl="5" marL="2743200" algn="l">
              <a:lnSpc>
                <a:spcPct val="90000"/>
              </a:lnSpc>
              <a:spcBef>
                <a:spcPts val="600"/>
              </a:spcBef>
              <a:spcAft>
                <a:spcPts val="0"/>
              </a:spcAft>
              <a:buSzPts val="1600"/>
              <a:buChar char="❏"/>
              <a:defRPr sz="1600"/>
            </a:lvl6pPr>
            <a:lvl7pPr indent="-330200" lvl="6" marL="3200400" algn="l">
              <a:lnSpc>
                <a:spcPct val="90000"/>
              </a:lnSpc>
              <a:spcBef>
                <a:spcPts val="600"/>
              </a:spcBef>
              <a:spcAft>
                <a:spcPts val="0"/>
              </a:spcAft>
              <a:buSzPts val="1600"/>
              <a:buChar char="❏"/>
              <a:defRPr sz="1600"/>
            </a:lvl7pPr>
            <a:lvl8pPr indent="-330200" lvl="7" marL="3657600" algn="l">
              <a:lnSpc>
                <a:spcPct val="90000"/>
              </a:lnSpc>
              <a:spcBef>
                <a:spcPts val="600"/>
              </a:spcBef>
              <a:spcAft>
                <a:spcPts val="0"/>
              </a:spcAft>
              <a:buSzPts val="1600"/>
              <a:buChar char="❏"/>
              <a:defRPr sz="1600"/>
            </a:lvl8pPr>
            <a:lvl9pPr indent="-330200" lvl="8" marL="4114800" algn="l">
              <a:lnSpc>
                <a:spcPct val="90000"/>
              </a:lnSpc>
              <a:spcBef>
                <a:spcPts val="600"/>
              </a:spcBef>
              <a:spcAft>
                <a:spcPts val="0"/>
              </a:spcAft>
              <a:buSzPts val="1600"/>
              <a:buChar char="❏"/>
              <a:defRPr sz="1600"/>
            </a:lvl9pPr>
          </a:lstStyle>
          <a:p/>
        </p:txBody>
      </p:sp>
      <p:sp>
        <p:nvSpPr>
          <p:cNvPr id="42" name="Google Shape;42;p41"/>
          <p:cNvSpPr txBox="1"/>
          <p:nvPr>
            <p:ph idx="2" type="body"/>
          </p:nvPr>
        </p:nvSpPr>
        <p:spPr>
          <a:xfrm>
            <a:off x="3376062" y="1524375"/>
            <a:ext cx="2327700" cy="3077100"/>
          </a:xfrm>
          <a:prstGeom prst="rect">
            <a:avLst/>
          </a:prstGeom>
          <a:noFill/>
          <a:ln>
            <a:noFill/>
          </a:ln>
        </p:spPr>
        <p:txBody>
          <a:bodyPr anchorCtr="0" anchor="t" bIns="0" lIns="0" spcFirstLastPara="1" rIns="0" wrap="square" tIns="0">
            <a:noAutofit/>
          </a:bodyPr>
          <a:lstStyle>
            <a:lvl1pPr indent="-330200" lvl="0" marL="457200" algn="l">
              <a:lnSpc>
                <a:spcPct val="90000"/>
              </a:lnSpc>
              <a:spcBef>
                <a:spcPts val="600"/>
              </a:spcBef>
              <a:spcAft>
                <a:spcPts val="0"/>
              </a:spcAft>
              <a:buSzPts val="1600"/>
              <a:buChar char="❑"/>
              <a:defRPr sz="1600"/>
            </a:lvl1pPr>
            <a:lvl2pPr indent="-330200" lvl="1" marL="914400" algn="l">
              <a:lnSpc>
                <a:spcPct val="90000"/>
              </a:lnSpc>
              <a:spcBef>
                <a:spcPts val="600"/>
              </a:spcBef>
              <a:spcAft>
                <a:spcPts val="0"/>
              </a:spcAft>
              <a:buSzPts val="1600"/>
              <a:buChar char="❏"/>
              <a:defRPr sz="1600"/>
            </a:lvl2pPr>
            <a:lvl3pPr indent="-330200" lvl="2" marL="1371600" algn="l">
              <a:lnSpc>
                <a:spcPct val="90000"/>
              </a:lnSpc>
              <a:spcBef>
                <a:spcPts val="600"/>
              </a:spcBef>
              <a:spcAft>
                <a:spcPts val="0"/>
              </a:spcAft>
              <a:buSzPts val="1600"/>
              <a:buChar char="❏"/>
              <a:defRPr sz="1600"/>
            </a:lvl3pPr>
            <a:lvl4pPr indent="-330200" lvl="3" marL="1828800" algn="l">
              <a:lnSpc>
                <a:spcPct val="90000"/>
              </a:lnSpc>
              <a:spcBef>
                <a:spcPts val="600"/>
              </a:spcBef>
              <a:spcAft>
                <a:spcPts val="0"/>
              </a:spcAft>
              <a:buSzPts val="1600"/>
              <a:buChar char="❏"/>
              <a:defRPr sz="1600"/>
            </a:lvl4pPr>
            <a:lvl5pPr indent="-330200" lvl="4" marL="2286000" algn="l">
              <a:lnSpc>
                <a:spcPct val="90000"/>
              </a:lnSpc>
              <a:spcBef>
                <a:spcPts val="600"/>
              </a:spcBef>
              <a:spcAft>
                <a:spcPts val="0"/>
              </a:spcAft>
              <a:buSzPts val="1600"/>
              <a:buChar char="❏"/>
              <a:defRPr sz="1600"/>
            </a:lvl5pPr>
            <a:lvl6pPr indent="-330200" lvl="5" marL="2743200" algn="l">
              <a:lnSpc>
                <a:spcPct val="90000"/>
              </a:lnSpc>
              <a:spcBef>
                <a:spcPts val="600"/>
              </a:spcBef>
              <a:spcAft>
                <a:spcPts val="0"/>
              </a:spcAft>
              <a:buSzPts val="1600"/>
              <a:buChar char="❏"/>
              <a:defRPr sz="1600"/>
            </a:lvl6pPr>
            <a:lvl7pPr indent="-330200" lvl="6" marL="3200400" algn="l">
              <a:lnSpc>
                <a:spcPct val="90000"/>
              </a:lnSpc>
              <a:spcBef>
                <a:spcPts val="600"/>
              </a:spcBef>
              <a:spcAft>
                <a:spcPts val="0"/>
              </a:spcAft>
              <a:buSzPts val="1600"/>
              <a:buChar char="❏"/>
              <a:defRPr sz="1600"/>
            </a:lvl7pPr>
            <a:lvl8pPr indent="-330200" lvl="7" marL="3657600" algn="l">
              <a:lnSpc>
                <a:spcPct val="90000"/>
              </a:lnSpc>
              <a:spcBef>
                <a:spcPts val="600"/>
              </a:spcBef>
              <a:spcAft>
                <a:spcPts val="0"/>
              </a:spcAft>
              <a:buSzPts val="1600"/>
              <a:buChar char="❏"/>
              <a:defRPr sz="1600"/>
            </a:lvl8pPr>
            <a:lvl9pPr indent="-330200" lvl="8" marL="4114800" algn="l">
              <a:lnSpc>
                <a:spcPct val="90000"/>
              </a:lnSpc>
              <a:spcBef>
                <a:spcPts val="600"/>
              </a:spcBef>
              <a:spcAft>
                <a:spcPts val="0"/>
              </a:spcAft>
              <a:buSzPts val="1600"/>
              <a:buChar char="❏"/>
              <a:defRPr sz="1600"/>
            </a:lvl9pPr>
          </a:lstStyle>
          <a:p/>
        </p:txBody>
      </p:sp>
      <p:sp>
        <p:nvSpPr>
          <p:cNvPr id="43" name="Google Shape;43;p41"/>
          <p:cNvSpPr txBox="1"/>
          <p:nvPr>
            <p:ph idx="3" type="body"/>
          </p:nvPr>
        </p:nvSpPr>
        <p:spPr>
          <a:xfrm>
            <a:off x="5975674" y="1524375"/>
            <a:ext cx="2327700" cy="3077100"/>
          </a:xfrm>
          <a:prstGeom prst="rect">
            <a:avLst/>
          </a:prstGeom>
          <a:noFill/>
          <a:ln>
            <a:noFill/>
          </a:ln>
        </p:spPr>
        <p:txBody>
          <a:bodyPr anchorCtr="0" anchor="t" bIns="0" lIns="0" spcFirstLastPara="1" rIns="0" wrap="square" tIns="0">
            <a:noAutofit/>
          </a:bodyPr>
          <a:lstStyle>
            <a:lvl1pPr indent="-330200" lvl="0" marL="457200" algn="l">
              <a:lnSpc>
                <a:spcPct val="90000"/>
              </a:lnSpc>
              <a:spcBef>
                <a:spcPts val="600"/>
              </a:spcBef>
              <a:spcAft>
                <a:spcPts val="0"/>
              </a:spcAft>
              <a:buSzPts val="1600"/>
              <a:buChar char="❑"/>
              <a:defRPr sz="1600"/>
            </a:lvl1pPr>
            <a:lvl2pPr indent="-330200" lvl="1" marL="914400" algn="l">
              <a:lnSpc>
                <a:spcPct val="90000"/>
              </a:lnSpc>
              <a:spcBef>
                <a:spcPts val="600"/>
              </a:spcBef>
              <a:spcAft>
                <a:spcPts val="0"/>
              </a:spcAft>
              <a:buSzPts val="1600"/>
              <a:buChar char="❏"/>
              <a:defRPr sz="1600"/>
            </a:lvl2pPr>
            <a:lvl3pPr indent="-330200" lvl="2" marL="1371600" algn="l">
              <a:lnSpc>
                <a:spcPct val="90000"/>
              </a:lnSpc>
              <a:spcBef>
                <a:spcPts val="600"/>
              </a:spcBef>
              <a:spcAft>
                <a:spcPts val="0"/>
              </a:spcAft>
              <a:buSzPts val="1600"/>
              <a:buChar char="❏"/>
              <a:defRPr sz="1600"/>
            </a:lvl3pPr>
            <a:lvl4pPr indent="-330200" lvl="3" marL="1828800" algn="l">
              <a:lnSpc>
                <a:spcPct val="90000"/>
              </a:lnSpc>
              <a:spcBef>
                <a:spcPts val="600"/>
              </a:spcBef>
              <a:spcAft>
                <a:spcPts val="0"/>
              </a:spcAft>
              <a:buSzPts val="1600"/>
              <a:buChar char="❏"/>
              <a:defRPr sz="1600"/>
            </a:lvl4pPr>
            <a:lvl5pPr indent="-330200" lvl="4" marL="2286000" algn="l">
              <a:lnSpc>
                <a:spcPct val="90000"/>
              </a:lnSpc>
              <a:spcBef>
                <a:spcPts val="600"/>
              </a:spcBef>
              <a:spcAft>
                <a:spcPts val="0"/>
              </a:spcAft>
              <a:buSzPts val="1600"/>
              <a:buChar char="❏"/>
              <a:defRPr sz="1600"/>
            </a:lvl5pPr>
            <a:lvl6pPr indent="-330200" lvl="5" marL="2743200" algn="l">
              <a:lnSpc>
                <a:spcPct val="90000"/>
              </a:lnSpc>
              <a:spcBef>
                <a:spcPts val="600"/>
              </a:spcBef>
              <a:spcAft>
                <a:spcPts val="0"/>
              </a:spcAft>
              <a:buSzPts val="1600"/>
              <a:buChar char="❏"/>
              <a:defRPr sz="1600"/>
            </a:lvl6pPr>
            <a:lvl7pPr indent="-330200" lvl="6" marL="3200400" algn="l">
              <a:lnSpc>
                <a:spcPct val="90000"/>
              </a:lnSpc>
              <a:spcBef>
                <a:spcPts val="600"/>
              </a:spcBef>
              <a:spcAft>
                <a:spcPts val="0"/>
              </a:spcAft>
              <a:buSzPts val="1600"/>
              <a:buChar char="❏"/>
              <a:defRPr sz="1600"/>
            </a:lvl7pPr>
            <a:lvl8pPr indent="-330200" lvl="7" marL="3657600" algn="l">
              <a:lnSpc>
                <a:spcPct val="90000"/>
              </a:lnSpc>
              <a:spcBef>
                <a:spcPts val="600"/>
              </a:spcBef>
              <a:spcAft>
                <a:spcPts val="0"/>
              </a:spcAft>
              <a:buSzPts val="1600"/>
              <a:buChar char="❏"/>
              <a:defRPr sz="1600"/>
            </a:lvl8pPr>
            <a:lvl9pPr indent="-330200" lvl="8" marL="4114800" algn="l">
              <a:lnSpc>
                <a:spcPct val="90000"/>
              </a:lnSpc>
              <a:spcBef>
                <a:spcPts val="600"/>
              </a:spcBef>
              <a:spcAft>
                <a:spcPts val="0"/>
              </a:spcAft>
              <a:buSzPts val="1600"/>
              <a:buChar char="❏"/>
              <a:defRPr sz="1600"/>
            </a:lvl9pPr>
          </a:lstStyle>
          <a:p/>
        </p:txBody>
      </p:sp>
      <p:sp>
        <p:nvSpPr>
          <p:cNvPr id="44" name="Google Shape;44;p41"/>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1_Blank">
    <p:spTree>
      <p:nvGrpSpPr>
        <p:cNvPr id="45" name="Shape 45"/>
        <p:cNvGrpSpPr/>
        <p:nvPr/>
      </p:nvGrpSpPr>
      <p:grpSpPr>
        <a:xfrm>
          <a:off x="0" y="0"/>
          <a:ext cx="0" cy="0"/>
          <a:chOff x="0" y="0"/>
          <a:chExt cx="0" cy="0"/>
        </a:xfrm>
      </p:grpSpPr>
      <p:sp>
        <p:nvSpPr>
          <p:cNvPr id="46" name="Google Shape;46;p42"/>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47" name="Shape 47"/>
        <p:cNvGrpSpPr/>
        <p:nvPr/>
      </p:nvGrpSpPr>
      <p:grpSpPr>
        <a:xfrm>
          <a:off x="0" y="0"/>
          <a:ext cx="0" cy="0"/>
          <a:chOff x="0" y="0"/>
          <a:chExt cx="0" cy="0"/>
        </a:xfrm>
      </p:grpSpPr>
      <p:sp>
        <p:nvSpPr>
          <p:cNvPr id="48" name="Google Shape;48;p43"/>
          <p:cNvSpPr/>
          <p:nvPr/>
        </p:nvSpPr>
        <p:spPr>
          <a:xfrm>
            <a:off x="2382" y="4800600"/>
            <a:ext cx="9141619"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43"/>
          <p:cNvSpPr/>
          <p:nvPr/>
        </p:nvSpPr>
        <p:spPr>
          <a:xfrm>
            <a:off x="12" y="475073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43"/>
          <p:cNvSpPr txBox="1"/>
          <p:nvPr>
            <p:ph type="ctrTitle"/>
          </p:nvPr>
        </p:nvSpPr>
        <p:spPr>
          <a:xfrm>
            <a:off x="822960" y="569214"/>
            <a:ext cx="7543800" cy="267462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6000"/>
              <a:buFont typeface="Calibri"/>
              <a:buNone/>
              <a:defRPr sz="6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3"/>
          <p:cNvSpPr txBox="1"/>
          <p:nvPr>
            <p:ph idx="1" type="subTitle"/>
          </p:nvPr>
        </p:nvSpPr>
        <p:spPr>
          <a:xfrm>
            <a:off x="825038" y="3341715"/>
            <a:ext cx="7543800" cy="857250"/>
          </a:xfrm>
          <a:prstGeom prst="rect">
            <a:avLst/>
          </a:prstGeom>
          <a:noFill/>
          <a:ln>
            <a:noFill/>
          </a:ln>
        </p:spPr>
        <p:txBody>
          <a:bodyPr anchorCtr="0" anchor="t" bIns="45700" lIns="91425" spcFirstLastPara="1" rIns="91425" wrap="square" tIns="45700">
            <a:normAutofit/>
          </a:bodyPr>
          <a:lstStyle>
            <a:lvl1pPr lvl="0" algn="l">
              <a:lnSpc>
                <a:spcPct val="90000"/>
              </a:lnSpc>
              <a:spcBef>
                <a:spcPts val="900"/>
              </a:spcBef>
              <a:spcAft>
                <a:spcPts val="0"/>
              </a:spcAft>
              <a:buSzPts val="1800"/>
              <a:buNone/>
              <a:defRPr sz="1800" cap="none">
                <a:solidFill>
                  <a:schemeClr val="dk2"/>
                </a:solidFill>
                <a:latin typeface="Calibri"/>
                <a:ea typeface="Calibri"/>
                <a:cs typeface="Calibri"/>
                <a:sym typeface="Calibri"/>
              </a:defRPr>
            </a:lvl1pPr>
            <a:lvl2pPr lvl="1" algn="ctr">
              <a:lnSpc>
                <a:spcPct val="90000"/>
              </a:lnSpc>
              <a:spcBef>
                <a:spcPts val="150"/>
              </a:spcBef>
              <a:spcAft>
                <a:spcPts val="0"/>
              </a:spcAft>
              <a:buSzPts val="1800"/>
              <a:buNone/>
              <a:defRPr sz="1800"/>
            </a:lvl2pPr>
            <a:lvl3pPr lvl="2" algn="ctr">
              <a:lnSpc>
                <a:spcPct val="90000"/>
              </a:lnSpc>
              <a:spcBef>
                <a:spcPts val="300"/>
              </a:spcBef>
              <a:spcAft>
                <a:spcPts val="0"/>
              </a:spcAft>
              <a:buSzPts val="1800"/>
              <a:buNone/>
              <a:defRPr sz="1800"/>
            </a:lvl3pPr>
            <a:lvl4pPr lvl="3" algn="ctr">
              <a:lnSpc>
                <a:spcPct val="90000"/>
              </a:lnSpc>
              <a:spcBef>
                <a:spcPts val="300"/>
              </a:spcBef>
              <a:spcAft>
                <a:spcPts val="0"/>
              </a:spcAft>
              <a:buSzPts val="1500"/>
              <a:buNone/>
              <a:defRPr sz="1500"/>
            </a:lvl4pPr>
            <a:lvl5pPr lvl="4" algn="ctr">
              <a:lnSpc>
                <a:spcPct val="90000"/>
              </a:lnSpc>
              <a:spcBef>
                <a:spcPts val="300"/>
              </a:spcBef>
              <a:spcAft>
                <a:spcPts val="0"/>
              </a:spcAft>
              <a:buSzPts val="1500"/>
              <a:buNone/>
              <a:defRPr sz="1500"/>
            </a:lvl5pPr>
            <a:lvl6pPr lvl="5" algn="ctr">
              <a:lnSpc>
                <a:spcPct val="90000"/>
              </a:lnSpc>
              <a:spcBef>
                <a:spcPts val="300"/>
              </a:spcBef>
              <a:spcAft>
                <a:spcPts val="0"/>
              </a:spcAft>
              <a:buSzPts val="1500"/>
              <a:buNone/>
              <a:defRPr sz="1500"/>
            </a:lvl6pPr>
            <a:lvl7pPr lvl="6" algn="ctr">
              <a:lnSpc>
                <a:spcPct val="90000"/>
              </a:lnSpc>
              <a:spcBef>
                <a:spcPts val="300"/>
              </a:spcBef>
              <a:spcAft>
                <a:spcPts val="0"/>
              </a:spcAft>
              <a:buSzPts val="1500"/>
              <a:buNone/>
              <a:defRPr sz="1500"/>
            </a:lvl7pPr>
            <a:lvl8pPr lvl="7" algn="ctr">
              <a:lnSpc>
                <a:spcPct val="90000"/>
              </a:lnSpc>
              <a:spcBef>
                <a:spcPts val="300"/>
              </a:spcBef>
              <a:spcAft>
                <a:spcPts val="0"/>
              </a:spcAft>
              <a:buSzPts val="1500"/>
              <a:buNone/>
              <a:defRPr sz="1500"/>
            </a:lvl8pPr>
            <a:lvl9pPr lvl="8" algn="ctr">
              <a:lnSpc>
                <a:spcPct val="90000"/>
              </a:lnSpc>
              <a:spcBef>
                <a:spcPts val="300"/>
              </a:spcBef>
              <a:spcAft>
                <a:spcPts val="300"/>
              </a:spcAft>
              <a:buSzPts val="1500"/>
              <a:buNone/>
              <a:defRPr sz="1500"/>
            </a:lvl9pPr>
          </a:lstStyle>
          <a:p/>
        </p:txBody>
      </p:sp>
      <p:sp>
        <p:nvSpPr>
          <p:cNvPr id="52" name="Google Shape;52;p43"/>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3"/>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43"/>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cxnSp>
        <p:nvCxnSpPr>
          <p:cNvPr id="55" name="Google Shape;55;p43"/>
          <p:cNvCxnSpPr/>
          <p:nvPr/>
        </p:nvCxnSpPr>
        <p:spPr>
          <a:xfrm>
            <a:off x="905744" y="325755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6" name="Shape 56"/>
        <p:cNvGrpSpPr/>
        <p:nvPr/>
      </p:nvGrpSpPr>
      <p:grpSpPr>
        <a:xfrm>
          <a:off x="0" y="0"/>
          <a:ext cx="0" cy="0"/>
          <a:chOff x="0" y="0"/>
          <a:chExt cx="0" cy="0"/>
        </a:xfrm>
      </p:grpSpPr>
      <p:sp>
        <p:nvSpPr>
          <p:cNvPr id="57" name="Google Shape;57;p44"/>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36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8" name="Google Shape;58;p44"/>
          <p:cNvSpPr txBox="1"/>
          <p:nvPr>
            <p:ph idx="1" type="body"/>
          </p:nvPr>
        </p:nvSpPr>
        <p:spPr>
          <a:xfrm>
            <a:off x="822960" y="1384301"/>
            <a:ext cx="7543800" cy="301752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59" name="Google Shape;59;p44"/>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44"/>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44"/>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62" name="Shape 62"/>
        <p:cNvGrpSpPr/>
        <p:nvPr/>
      </p:nvGrpSpPr>
      <p:grpSpPr>
        <a:xfrm>
          <a:off x="0" y="0"/>
          <a:ext cx="0" cy="0"/>
          <a:chOff x="0" y="0"/>
          <a:chExt cx="0" cy="0"/>
        </a:xfrm>
      </p:grpSpPr>
      <p:sp>
        <p:nvSpPr>
          <p:cNvPr id="63" name="Google Shape;63;p45"/>
          <p:cNvSpPr/>
          <p:nvPr/>
        </p:nvSpPr>
        <p:spPr>
          <a:xfrm>
            <a:off x="2382" y="4800600"/>
            <a:ext cx="9141619"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45"/>
          <p:cNvSpPr/>
          <p:nvPr/>
        </p:nvSpPr>
        <p:spPr>
          <a:xfrm>
            <a:off x="12" y="475073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45"/>
          <p:cNvSpPr txBox="1"/>
          <p:nvPr>
            <p:ph type="title"/>
          </p:nvPr>
        </p:nvSpPr>
        <p:spPr>
          <a:xfrm>
            <a:off x="822960" y="569214"/>
            <a:ext cx="7543800" cy="267462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6000"/>
              <a:buFont typeface="Calibri"/>
              <a:buNone/>
              <a:defRPr b="0" sz="6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6" name="Google Shape;66;p45"/>
          <p:cNvSpPr txBox="1"/>
          <p:nvPr>
            <p:ph idx="1" type="body"/>
          </p:nvPr>
        </p:nvSpPr>
        <p:spPr>
          <a:xfrm>
            <a:off x="822960" y="3339846"/>
            <a:ext cx="7543800" cy="85725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900"/>
              </a:spcBef>
              <a:spcAft>
                <a:spcPts val="0"/>
              </a:spcAft>
              <a:buSzPts val="1800"/>
              <a:buNone/>
              <a:defRPr sz="1800" cap="none">
                <a:solidFill>
                  <a:schemeClr val="dk2"/>
                </a:solidFill>
                <a:latin typeface="Calibri"/>
                <a:ea typeface="Calibri"/>
                <a:cs typeface="Calibri"/>
                <a:sym typeface="Calibri"/>
              </a:defRPr>
            </a:lvl1pPr>
            <a:lvl2pPr indent="-228600" lvl="1" marL="914400" algn="l">
              <a:lnSpc>
                <a:spcPct val="90000"/>
              </a:lnSpc>
              <a:spcBef>
                <a:spcPts val="150"/>
              </a:spcBef>
              <a:spcAft>
                <a:spcPts val="0"/>
              </a:spcAft>
              <a:buSzPts val="1350"/>
              <a:buNone/>
              <a:defRPr sz="1350">
                <a:solidFill>
                  <a:srgbClr val="888888"/>
                </a:solidFill>
              </a:defRPr>
            </a:lvl2pPr>
            <a:lvl3pPr indent="-228600" lvl="2" marL="1371600" algn="l">
              <a:lnSpc>
                <a:spcPct val="90000"/>
              </a:lnSpc>
              <a:spcBef>
                <a:spcPts val="300"/>
              </a:spcBef>
              <a:spcAft>
                <a:spcPts val="0"/>
              </a:spcAft>
              <a:buSzPts val="1200"/>
              <a:buNone/>
              <a:defRPr sz="1200">
                <a:solidFill>
                  <a:srgbClr val="888888"/>
                </a:solidFill>
              </a:defRPr>
            </a:lvl3pPr>
            <a:lvl4pPr indent="-228600" lvl="3" marL="1828800" algn="l">
              <a:lnSpc>
                <a:spcPct val="90000"/>
              </a:lnSpc>
              <a:spcBef>
                <a:spcPts val="300"/>
              </a:spcBef>
              <a:spcAft>
                <a:spcPts val="0"/>
              </a:spcAft>
              <a:buSzPts val="1050"/>
              <a:buNone/>
              <a:defRPr sz="1050">
                <a:solidFill>
                  <a:srgbClr val="888888"/>
                </a:solidFill>
              </a:defRPr>
            </a:lvl4pPr>
            <a:lvl5pPr indent="-228600" lvl="4" marL="2286000" algn="l">
              <a:lnSpc>
                <a:spcPct val="90000"/>
              </a:lnSpc>
              <a:spcBef>
                <a:spcPts val="300"/>
              </a:spcBef>
              <a:spcAft>
                <a:spcPts val="0"/>
              </a:spcAft>
              <a:buSzPts val="1050"/>
              <a:buNone/>
              <a:defRPr sz="1050">
                <a:solidFill>
                  <a:srgbClr val="888888"/>
                </a:solidFill>
              </a:defRPr>
            </a:lvl5pPr>
            <a:lvl6pPr indent="-228600" lvl="5" marL="2743200" algn="l">
              <a:lnSpc>
                <a:spcPct val="90000"/>
              </a:lnSpc>
              <a:spcBef>
                <a:spcPts val="300"/>
              </a:spcBef>
              <a:spcAft>
                <a:spcPts val="0"/>
              </a:spcAft>
              <a:buSzPts val="1050"/>
              <a:buNone/>
              <a:defRPr sz="1050">
                <a:solidFill>
                  <a:srgbClr val="888888"/>
                </a:solidFill>
              </a:defRPr>
            </a:lvl6pPr>
            <a:lvl7pPr indent="-228600" lvl="6" marL="3200400" algn="l">
              <a:lnSpc>
                <a:spcPct val="90000"/>
              </a:lnSpc>
              <a:spcBef>
                <a:spcPts val="300"/>
              </a:spcBef>
              <a:spcAft>
                <a:spcPts val="0"/>
              </a:spcAft>
              <a:buSzPts val="1050"/>
              <a:buNone/>
              <a:defRPr sz="1050">
                <a:solidFill>
                  <a:srgbClr val="888888"/>
                </a:solidFill>
              </a:defRPr>
            </a:lvl7pPr>
            <a:lvl8pPr indent="-228600" lvl="7" marL="3657600" algn="l">
              <a:lnSpc>
                <a:spcPct val="90000"/>
              </a:lnSpc>
              <a:spcBef>
                <a:spcPts val="300"/>
              </a:spcBef>
              <a:spcAft>
                <a:spcPts val="0"/>
              </a:spcAft>
              <a:buSzPts val="1050"/>
              <a:buNone/>
              <a:defRPr sz="1050">
                <a:solidFill>
                  <a:srgbClr val="888888"/>
                </a:solidFill>
              </a:defRPr>
            </a:lvl8pPr>
            <a:lvl9pPr indent="-228600" lvl="8" marL="4114800" algn="l">
              <a:lnSpc>
                <a:spcPct val="90000"/>
              </a:lnSpc>
              <a:spcBef>
                <a:spcPts val="300"/>
              </a:spcBef>
              <a:spcAft>
                <a:spcPts val="300"/>
              </a:spcAft>
              <a:buSzPts val="1050"/>
              <a:buNone/>
              <a:defRPr sz="1050">
                <a:solidFill>
                  <a:srgbClr val="888888"/>
                </a:solidFill>
              </a:defRPr>
            </a:lvl9pPr>
          </a:lstStyle>
          <a:p/>
        </p:txBody>
      </p:sp>
      <p:sp>
        <p:nvSpPr>
          <p:cNvPr id="67" name="Google Shape;67;p45"/>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45"/>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45"/>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cxnSp>
        <p:nvCxnSpPr>
          <p:cNvPr id="70" name="Google Shape;70;p45"/>
          <p:cNvCxnSpPr/>
          <p:nvPr/>
        </p:nvCxnSpPr>
        <p:spPr>
          <a:xfrm>
            <a:off x="905744" y="3257550"/>
            <a:ext cx="740664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1" name="Shape 71"/>
        <p:cNvGrpSpPr/>
        <p:nvPr/>
      </p:nvGrpSpPr>
      <p:grpSpPr>
        <a:xfrm>
          <a:off x="0" y="0"/>
          <a:ext cx="0" cy="0"/>
          <a:chOff x="0" y="0"/>
          <a:chExt cx="0" cy="0"/>
        </a:xfrm>
      </p:grpSpPr>
      <p:sp>
        <p:nvSpPr>
          <p:cNvPr id="72" name="Google Shape;72;p46"/>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46"/>
          <p:cNvSpPr txBox="1"/>
          <p:nvPr>
            <p:ph idx="1" type="body"/>
          </p:nvPr>
        </p:nvSpPr>
        <p:spPr>
          <a:xfrm>
            <a:off x="822959" y="1384301"/>
            <a:ext cx="3703320" cy="301752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74" name="Google Shape;74;p46"/>
          <p:cNvSpPr txBox="1"/>
          <p:nvPr>
            <p:ph idx="2" type="body"/>
          </p:nvPr>
        </p:nvSpPr>
        <p:spPr>
          <a:xfrm>
            <a:off x="4663440" y="1384301"/>
            <a:ext cx="3703320" cy="301752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75" name="Google Shape;75;p46"/>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46"/>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46"/>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78" name="Shape 78"/>
        <p:cNvGrpSpPr/>
        <p:nvPr/>
      </p:nvGrpSpPr>
      <p:grpSpPr>
        <a:xfrm>
          <a:off x="0" y="0"/>
          <a:ext cx="0" cy="0"/>
          <a:chOff x="0" y="0"/>
          <a:chExt cx="0" cy="0"/>
        </a:xfrm>
      </p:grpSpPr>
      <p:sp>
        <p:nvSpPr>
          <p:cNvPr id="79" name="Google Shape;79;p47"/>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7"/>
          <p:cNvSpPr txBox="1"/>
          <p:nvPr>
            <p:ph idx="1" type="body"/>
          </p:nvPr>
        </p:nvSpPr>
        <p:spPr>
          <a:xfrm>
            <a:off x="822960" y="1384539"/>
            <a:ext cx="3703320" cy="55221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900"/>
              </a:spcBef>
              <a:spcAft>
                <a:spcPts val="0"/>
              </a:spcAft>
              <a:buSzPts val="1500"/>
              <a:buNone/>
              <a:defRPr b="0" sz="1500" cap="none">
                <a:solidFill>
                  <a:schemeClr val="dk2"/>
                </a:solidFill>
              </a:defRPr>
            </a:lvl1pPr>
            <a:lvl2pPr indent="-228600" lvl="1" marL="914400" algn="l">
              <a:lnSpc>
                <a:spcPct val="90000"/>
              </a:lnSpc>
              <a:spcBef>
                <a:spcPts val="150"/>
              </a:spcBef>
              <a:spcAft>
                <a:spcPts val="0"/>
              </a:spcAft>
              <a:buSzPts val="1500"/>
              <a:buNone/>
              <a:defRPr b="1" sz="1500"/>
            </a:lvl2pPr>
            <a:lvl3pPr indent="-228600" lvl="2" marL="1371600" algn="l">
              <a:lnSpc>
                <a:spcPct val="90000"/>
              </a:lnSpc>
              <a:spcBef>
                <a:spcPts val="300"/>
              </a:spcBef>
              <a:spcAft>
                <a:spcPts val="0"/>
              </a:spcAft>
              <a:buSzPts val="1350"/>
              <a:buNone/>
              <a:defRPr b="1" sz="1350"/>
            </a:lvl3pPr>
            <a:lvl4pPr indent="-228600" lvl="3" marL="1828800" algn="l">
              <a:lnSpc>
                <a:spcPct val="90000"/>
              </a:lnSpc>
              <a:spcBef>
                <a:spcPts val="300"/>
              </a:spcBef>
              <a:spcAft>
                <a:spcPts val="0"/>
              </a:spcAft>
              <a:buSzPts val="1200"/>
              <a:buNone/>
              <a:defRPr b="1" sz="1200"/>
            </a:lvl4pPr>
            <a:lvl5pPr indent="-228600" lvl="4" marL="2286000" algn="l">
              <a:lnSpc>
                <a:spcPct val="90000"/>
              </a:lnSpc>
              <a:spcBef>
                <a:spcPts val="300"/>
              </a:spcBef>
              <a:spcAft>
                <a:spcPts val="0"/>
              </a:spcAft>
              <a:buSzPts val="1200"/>
              <a:buNone/>
              <a:defRPr b="1" sz="1200"/>
            </a:lvl5pPr>
            <a:lvl6pPr indent="-228600" lvl="5" marL="2743200" algn="l">
              <a:lnSpc>
                <a:spcPct val="90000"/>
              </a:lnSpc>
              <a:spcBef>
                <a:spcPts val="300"/>
              </a:spcBef>
              <a:spcAft>
                <a:spcPts val="0"/>
              </a:spcAft>
              <a:buSzPts val="1200"/>
              <a:buNone/>
              <a:defRPr b="1" sz="1200"/>
            </a:lvl6pPr>
            <a:lvl7pPr indent="-228600" lvl="6" marL="3200400" algn="l">
              <a:lnSpc>
                <a:spcPct val="90000"/>
              </a:lnSpc>
              <a:spcBef>
                <a:spcPts val="300"/>
              </a:spcBef>
              <a:spcAft>
                <a:spcPts val="0"/>
              </a:spcAft>
              <a:buSzPts val="1200"/>
              <a:buNone/>
              <a:defRPr b="1" sz="1200"/>
            </a:lvl7pPr>
            <a:lvl8pPr indent="-228600" lvl="7" marL="3657600" algn="l">
              <a:lnSpc>
                <a:spcPct val="90000"/>
              </a:lnSpc>
              <a:spcBef>
                <a:spcPts val="300"/>
              </a:spcBef>
              <a:spcAft>
                <a:spcPts val="0"/>
              </a:spcAft>
              <a:buSzPts val="1200"/>
              <a:buNone/>
              <a:defRPr b="1" sz="1200"/>
            </a:lvl8pPr>
            <a:lvl9pPr indent="-228600" lvl="8" marL="4114800" algn="l">
              <a:lnSpc>
                <a:spcPct val="90000"/>
              </a:lnSpc>
              <a:spcBef>
                <a:spcPts val="300"/>
              </a:spcBef>
              <a:spcAft>
                <a:spcPts val="300"/>
              </a:spcAft>
              <a:buSzPts val="1200"/>
              <a:buNone/>
              <a:defRPr b="1" sz="1200"/>
            </a:lvl9pPr>
          </a:lstStyle>
          <a:p/>
        </p:txBody>
      </p:sp>
      <p:sp>
        <p:nvSpPr>
          <p:cNvPr id="81" name="Google Shape;81;p47"/>
          <p:cNvSpPr txBox="1"/>
          <p:nvPr>
            <p:ph idx="2" type="body"/>
          </p:nvPr>
        </p:nvSpPr>
        <p:spPr>
          <a:xfrm>
            <a:off x="822960" y="1936751"/>
            <a:ext cx="3703320" cy="253365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82" name="Google Shape;82;p47"/>
          <p:cNvSpPr txBox="1"/>
          <p:nvPr>
            <p:ph idx="3" type="body"/>
          </p:nvPr>
        </p:nvSpPr>
        <p:spPr>
          <a:xfrm>
            <a:off x="4663440" y="1384539"/>
            <a:ext cx="3703320" cy="55221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900"/>
              </a:spcBef>
              <a:spcAft>
                <a:spcPts val="0"/>
              </a:spcAft>
              <a:buSzPts val="1500"/>
              <a:buNone/>
              <a:defRPr b="0" sz="1500" cap="none">
                <a:solidFill>
                  <a:schemeClr val="dk2"/>
                </a:solidFill>
              </a:defRPr>
            </a:lvl1pPr>
            <a:lvl2pPr indent="-228600" lvl="1" marL="914400" algn="l">
              <a:lnSpc>
                <a:spcPct val="90000"/>
              </a:lnSpc>
              <a:spcBef>
                <a:spcPts val="150"/>
              </a:spcBef>
              <a:spcAft>
                <a:spcPts val="0"/>
              </a:spcAft>
              <a:buSzPts val="1500"/>
              <a:buNone/>
              <a:defRPr b="1" sz="1500"/>
            </a:lvl2pPr>
            <a:lvl3pPr indent="-228600" lvl="2" marL="1371600" algn="l">
              <a:lnSpc>
                <a:spcPct val="90000"/>
              </a:lnSpc>
              <a:spcBef>
                <a:spcPts val="300"/>
              </a:spcBef>
              <a:spcAft>
                <a:spcPts val="0"/>
              </a:spcAft>
              <a:buSzPts val="1350"/>
              <a:buNone/>
              <a:defRPr b="1" sz="1350"/>
            </a:lvl3pPr>
            <a:lvl4pPr indent="-228600" lvl="3" marL="1828800" algn="l">
              <a:lnSpc>
                <a:spcPct val="90000"/>
              </a:lnSpc>
              <a:spcBef>
                <a:spcPts val="300"/>
              </a:spcBef>
              <a:spcAft>
                <a:spcPts val="0"/>
              </a:spcAft>
              <a:buSzPts val="1200"/>
              <a:buNone/>
              <a:defRPr b="1" sz="1200"/>
            </a:lvl4pPr>
            <a:lvl5pPr indent="-228600" lvl="4" marL="2286000" algn="l">
              <a:lnSpc>
                <a:spcPct val="90000"/>
              </a:lnSpc>
              <a:spcBef>
                <a:spcPts val="300"/>
              </a:spcBef>
              <a:spcAft>
                <a:spcPts val="0"/>
              </a:spcAft>
              <a:buSzPts val="1200"/>
              <a:buNone/>
              <a:defRPr b="1" sz="1200"/>
            </a:lvl5pPr>
            <a:lvl6pPr indent="-228600" lvl="5" marL="2743200" algn="l">
              <a:lnSpc>
                <a:spcPct val="90000"/>
              </a:lnSpc>
              <a:spcBef>
                <a:spcPts val="300"/>
              </a:spcBef>
              <a:spcAft>
                <a:spcPts val="0"/>
              </a:spcAft>
              <a:buSzPts val="1200"/>
              <a:buNone/>
              <a:defRPr b="1" sz="1200"/>
            </a:lvl6pPr>
            <a:lvl7pPr indent="-228600" lvl="6" marL="3200400" algn="l">
              <a:lnSpc>
                <a:spcPct val="90000"/>
              </a:lnSpc>
              <a:spcBef>
                <a:spcPts val="300"/>
              </a:spcBef>
              <a:spcAft>
                <a:spcPts val="0"/>
              </a:spcAft>
              <a:buSzPts val="1200"/>
              <a:buNone/>
              <a:defRPr b="1" sz="1200"/>
            </a:lvl7pPr>
            <a:lvl8pPr indent="-228600" lvl="7" marL="3657600" algn="l">
              <a:lnSpc>
                <a:spcPct val="90000"/>
              </a:lnSpc>
              <a:spcBef>
                <a:spcPts val="300"/>
              </a:spcBef>
              <a:spcAft>
                <a:spcPts val="0"/>
              </a:spcAft>
              <a:buSzPts val="1200"/>
              <a:buNone/>
              <a:defRPr b="1" sz="1200"/>
            </a:lvl8pPr>
            <a:lvl9pPr indent="-228600" lvl="8" marL="4114800" algn="l">
              <a:lnSpc>
                <a:spcPct val="90000"/>
              </a:lnSpc>
              <a:spcBef>
                <a:spcPts val="300"/>
              </a:spcBef>
              <a:spcAft>
                <a:spcPts val="300"/>
              </a:spcAft>
              <a:buSzPts val="1200"/>
              <a:buNone/>
              <a:defRPr b="1" sz="1200"/>
            </a:lvl9pPr>
          </a:lstStyle>
          <a:p/>
        </p:txBody>
      </p:sp>
      <p:sp>
        <p:nvSpPr>
          <p:cNvPr id="83" name="Google Shape;83;p47"/>
          <p:cNvSpPr txBox="1"/>
          <p:nvPr>
            <p:ph idx="4" type="body"/>
          </p:nvPr>
        </p:nvSpPr>
        <p:spPr>
          <a:xfrm>
            <a:off x="4663440" y="1936751"/>
            <a:ext cx="3703320" cy="253365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84" name="Google Shape;84;p47"/>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47"/>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47"/>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87" name="Shape 87"/>
        <p:cNvGrpSpPr/>
        <p:nvPr/>
      </p:nvGrpSpPr>
      <p:grpSpPr>
        <a:xfrm>
          <a:off x="0" y="0"/>
          <a:ext cx="0" cy="0"/>
          <a:chOff x="0" y="0"/>
          <a:chExt cx="0" cy="0"/>
        </a:xfrm>
      </p:grpSpPr>
      <p:sp>
        <p:nvSpPr>
          <p:cNvPr id="88" name="Google Shape;88;p48"/>
          <p:cNvSpPr/>
          <p:nvPr/>
        </p:nvSpPr>
        <p:spPr>
          <a:xfrm>
            <a:off x="13" y="0"/>
            <a:ext cx="3038093" cy="51435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48"/>
          <p:cNvSpPr/>
          <p:nvPr/>
        </p:nvSpPr>
        <p:spPr>
          <a:xfrm>
            <a:off x="3030053" y="0"/>
            <a:ext cx="48006" cy="51435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48"/>
          <p:cNvSpPr txBox="1"/>
          <p:nvPr>
            <p:ph type="title"/>
          </p:nvPr>
        </p:nvSpPr>
        <p:spPr>
          <a:xfrm>
            <a:off x="342900" y="445769"/>
            <a:ext cx="2400300" cy="17145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2700"/>
              <a:buFont typeface="Calibri"/>
              <a:buNone/>
              <a:defRPr b="0" sz="27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1" name="Google Shape;91;p48"/>
          <p:cNvSpPr txBox="1"/>
          <p:nvPr>
            <p:ph idx="1" type="body"/>
          </p:nvPr>
        </p:nvSpPr>
        <p:spPr>
          <a:xfrm>
            <a:off x="3600450" y="548640"/>
            <a:ext cx="4869180" cy="394335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92" name="Google Shape;92;p48"/>
          <p:cNvSpPr txBox="1"/>
          <p:nvPr>
            <p:ph idx="2" type="body"/>
          </p:nvPr>
        </p:nvSpPr>
        <p:spPr>
          <a:xfrm>
            <a:off x="342900" y="2194560"/>
            <a:ext cx="2400300" cy="2534343"/>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900"/>
              </a:spcBef>
              <a:spcAft>
                <a:spcPts val="0"/>
              </a:spcAft>
              <a:buSzPts val="1125"/>
              <a:buNone/>
              <a:defRPr sz="1125">
                <a:solidFill>
                  <a:srgbClr val="FFFFFF"/>
                </a:solidFill>
              </a:defRPr>
            </a:lvl1pPr>
            <a:lvl2pPr indent="-228600" lvl="1" marL="914400" algn="l">
              <a:lnSpc>
                <a:spcPct val="90000"/>
              </a:lnSpc>
              <a:spcBef>
                <a:spcPts val="150"/>
              </a:spcBef>
              <a:spcAft>
                <a:spcPts val="0"/>
              </a:spcAft>
              <a:buSzPts val="900"/>
              <a:buNone/>
              <a:defRPr sz="900"/>
            </a:lvl2pPr>
            <a:lvl3pPr indent="-228600" lvl="2" marL="1371600" algn="l">
              <a:lnSpc>
                <a:spcPct val="90000"/>
              </a:lnSpc>
              <a:spcBef>
                <a:spcPts val="300"/>
              </a:spcBef>
              <a:spcAft>
                <a:spcPts val="0"/>
              </a:spcAft>
              <a:buSzPts val="750"/>
              <a:buNone/>
              <a:defRPr sz="750"/>
            </a:lvl3pPr>
            <a:lvl4pPr indent="-228600" lvl="3" marL="1828800" algn="l">
              <a:lnSpc>
                <a:spcPct val="90000"/>
              </a:lnSpc>
              <a:spcBef>
                <a:spcPts val="300"/>
              </a:spcBef>
              <a:spcAft>
                <a:spcPts val="0"/>
              </a:spcAft>
              <a:buSzPts val="675"/>
              <a:buNone/>
              <a:defRPr sz="675"/>
            </a:lvl4pPr>
            <a:lvl5pPr indent="-228600" lvl="4" marL="2286000" algn="l">
              <a:lnSpc>
                <a:spcPct val="90000"/>
              </a:lnSpc>
              <a:spcBef>
                <a:spcPts val="300"/>
              </a:spcBef>
              <a:spcAft>
                <a:spcPts val="0"/>
              </a:spcAft>
              <a:buSzPts val="675"/>
              <a:buNone/>
              <a:defRPr sz="675"/>
            </a:lvl5pPr>
            <a:lvl6pPr indent="-228600" lvl="5" marL="2743200" algn="l">
              <a:lnSpc>
                <a:spcPct val="90000"/>
              </a:lnSpc>
              <a:spcBef>
                <a:spcPts val="300"/>
              </a:spcBef>
              <a:spcAft>
                <a:spcPts val="0"/>
              </a:spcAft>
              <a:buSzPts val="675"/>
              <a:buNone/>
              <a:defRPr sz="675"/>
            </a:lvl6pPr>
            <a:lvl7pPr indent="-228600" lvl="6" marL="3200400" algn="l">
              <a:lnSpc>
                <a:spcPct val="90000"/>
              </a:lnSpc>
              <a:spcBef>
                <a:spcPts val="300"/>
              </a:spcBef>
              <a:spcAft>
                <a:spcPts val="0"/>
              </a:spcAft>
              <a:buSzPts val="675"/>
              <a:buNone/>
              <a:defRPr sz="675"/>
            </a:lvl7pPr>
            <a:lvl8pPr indent="-228600" lvl="7" marL="3657600" algn="l">
              <a:lnSpc>
                <a:spcPct val="90000"/>
              </a:lnSpc>
              <a:spcBef>
                <a:spcPts val="300"/>
              </a:spcBef>
              <a:spcAft>
                <a:spcPts val="0"/>
              </a:spcAft>
              <a:buSzPts val="675"/>
              <a:buNone/>
              <a:defRPr sz="675"/>
            </a:lvl8pPr>
            <a:lvl9pPr indent="-228600" lvl="8" marL="4114800" algn="l">
              <a:lnSpc>
                <a:spcPct val="90000"/>
              </a:lnSpc>
              <a:spcBef>
                <a:spcPts val="300"/>
              </a:spcBef>
              <a:spcAft>
                <a:spcPts val="300"/>
              </a:spcAft>
              <a:buSzPts val="675"/>
              <a:buNone/>
              <a:defRPr sz="675"/>
            </a:lvl9pPr>
          </a:lstStyle>
          <a:p/>
        </p:txBody>
      </p:sp>
      <p:sp>
        <p:nvSpPr>
          <p:cNvPr id="93" name="Google Shape;93;p48"/>
          <p:cNvSpPr txBox="1"/>
          <p:nvPr>
            <p:ph idx="10" type="dt"/>
          </p:nvPr>
        </p:nvSpPr>
        <p:spPr>
          <a:xfrm>
            <a:off x="349134" y="4844839"/>
            <a:ext cx="196388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48"/>
          <p:cNvSpPr txBox="1"/>
          <p:nvPr>
            <p:ph idx="11" type="ftr"/>
          </p:nvPr>
        </p:nvSpPr>
        <p:spPr>
          <a:xfrm>
            <a:off x="3600450" y="4844839"/>
            <a:ext cx="3486150"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48"/>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788"/>
              <a:buFont typeface="Arial"/>
              <a:buNone/>
              <a:defRPr b="0" i="0" sz="788"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96" name="Shape 96"/>
        <p:cNvGrpSpPr/>
        <p:nvPr/>
      </p:nvGrpSpPr>
      <p:grpSpPr>
        <a:xfrm>
          <a:off x="0" y="0"/>
          <a:ext cx="0" cy="0"/>
          <a:chOff x="0" y="0"/>
          <a:chExt cx="0" cy="0"/>
        </a:xfrm>
      </p:grpSpPr>
      <p:sp>
        <p:nvSpPr>
          <p:cNvPr id="97" name="Google Shape;97;p49"/>
          <p:cNvSpPr/>
          <p:nvPr/>
        </p:nvSpPr>
        <p:spPr>
          <a:xfrm>
            <a:off x="0" y="3714750"/>
            <a:ext cx="9141619" cy="142875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49"/>
          <p:cNvSpPr/>
          <p:nvPr/>
        </p:nvSpPr>
        <p:spPr>
          <a:xfrm>
            <a:off x="12" y="368630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49"/>
          <p:cNvSpPr txBox="1"/>
          <p:nvPr>
            <p:ph type="title"/>
          </p:nvPr>
        </p:nvSpPr>
        <p:spPr>
          <a:xfrm>
            <a:off x="822960" y="3806190"/>
            <a:ext cx="7584948" cy="61722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2700"/>
              <a:buFont typeface="Calibri"/>
              <a:buNone/>
              <a:defRPr b="0" sz="27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100" name="Google Shape;100;p49"/>
          <p:cNvPicPr preferRelativeResize="0"/>
          <p:nvPr>
            <p:ph idx="2" type="pic"/>
          </p:nvPr>
        </p:nvPicPr>
        <p:blipFill/>
        <p:spPr>
          <a:xfrm>
            <a:off x="12" y="0"/>
            <a:ext cx="9143989" cy="3686307"/>
          </a:xfrm>
          <a:prstGeom prst="rect">
            <a:avLst/>
          </a:prstGeom>
          <a:blipFill rotWithShape="1">
            <a:blip r:embed="rId2">
              <a:alphaModFix/>
            </a:blip>
            <a:stretch>
              <a:fillRect b="0" l="0" r="0" t="0"/>
            </a:stretch>
          </a:blipFill>
          <a:ln>
            <a:noFill/>
          </a:ln>
        </p:spPr>
      </p:pic>
      <p:sp>
        <p:nvSpPr>
          <p:cNvPr id="101" name="Google Shape;101;p49"/>
          <p:cNvSpPr txBox="1"/>
          <p:nvPr>
            <p:ph idx="1" type="body"/>
          </p:nvPr>
        </p:nvSpPr>
        <p:spPr>
          <a:xfrm>
            <a:off x="822960" y="4430267"/>
            <a:ext cx="7584948" cy="44577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125"/>
              <a:buNone/>
              <a:defRPr sz="1125">
                <a:solidFill>
                  <a:srgbClr val="FFFFFF"/>
                </a:solidFill>
              </a:defRPr>
            </a:lvl1pPr>
            <a:lvl2pPr indent="-228600" lvl="1" marL="914400" algn="l">
              <a:lnSpc>
                <a:spcPct val="90000"/>
              </a:lnSpc>
              <a:spcBef>
                <a:spcPts val="450"/>
              </a:spcBef>
              <a:spcAft>
                <a:spcPts val="0"/>
              </a:spcAft>
              <a:buSzPts val="900"/>
              <a:buNone/>
              <a:defRPr sz="900"/>
            </a:lvl2pPr>
            <a:lvl3pPr indent="-228600" lvl="2" marL="1371600" algn="l">
              <a:lnSpc>
                <a:spcPct val="90000"/>
              </a:lnSpc>
              <a:spcBef>
                <a:spcPts val="300"/>
              </a:spcBef>
              <a:spcAft>
                <a:spcPts val="0"/>
              </a:spcAft>
              <a:buSzPts val="750"/>
              <a:buNone/>
              <a:defRPr sz="750"/>
            </a:lvl3pPr>
            <a:lvl4pPr indent="-228600" lvl="3" marL="1828800" algn="l">
              <a:lnSpc>
                <a:spcPct val="90000"/>
              </a:lnSpc>
              <a:spcBef>
                <a:spcPts val="300"/>
              </a:spcBef>
              <a:spcAft>
                <a:spcPts val="0"/>
              </a:spcAft>
              <a:buSzPts val="675"/>
              <a:buNone/>
              <a:defRPr sz="675"/>
            </a:lvl4pPr>
            <a:lvl5pPr indent="-228600" lvl="4" marL="2286000" algn="l">
              <a:lnSpc>
                <a:spcPct val="90000"/>
              </a:lnSpc>
              <a:spcBef>
                <a:spcPts val="300"/>
              </a:spcBef>
              <a:spcAft>
                <a:spcPts val="0"/>
              </a:spcAft>
              <a:buSzPts val="675"/>
              <a:buNone/>
              <a:defRPr sz="675"/>
            </a:lvl5pPr>
            <a:lvl6pPr indent="-228600" lvl="5" marL="2743200" algn="l">
              <a:lnSpc>
                <a:spcPct val="90000"/>
              </a:lnSpc>
              <a:spcBef>
                <a:spcPts val="300"/>
              </a:spcBef>
              <a:spcAft>
                <a:spcPts val="0"/>
              </a:spcAft>
              <a:buSzPts val="675"/>
              <a:buNone/>
              <a:defRPr sz="675"/>
            </a:lvl6pPr>
            <a:lvl7pPr indent="-228600" lvl="6" marL="3200400" algn="l">
              <a:lnSpc>
                <a:spcPct val="90000"/>
              </a:lnSpc>
              <a:spcBef>
                <a:spcPts val="300"/>
              </a:spcBef>
              <a:spcAft>
                <a:spcPts val="0"/>
              </a:spcAft>
              <a:buSzPts val="675"/>
              <a:buNone/>
              <a:defRPr sz="675"/>
            </a:lvl7pPr>
            <a:lvl8pPr indent="-228600" lvl="7" marL="3657600" algn="l">
              <a:lnSpc>
                <a:spcPct val="90000"/>
              </a:lnSpc>
              <a:spcBef>
                <a:spcPts val="300"/>
              </a:spcBef>
              <a:spcAft>
                <a:spcPts val="0"/>
              </a:spcAft>
              <a:buSzPts val="675"/>
              <a:buNone/>
              <a:defRPr sz="675"/>
            </a:lvl8pPr>
            <a:lvl9pPr indent="-228600" lvl="8" marL="4114800" algn="l">
              <a:lnSpc>
                <a:spcPct val="90000"/>
              </a:lnSpc>
              <a:spcBef>
                <a:spcPts val="300"/>
              </a:spcBef>
              <a:spcAft>
                <a:spcPts val="300"/>
              </a:spcAft>
              <a:buSzPts val="675"/>
              <a:buNone/>
              <a:defRPr sz="675"/>
            </a:lvl9pPr>
          </a:lstStyle>
          <a:p/>
        </p:txBody>
      </p:sp>
      <p:sp>
        <p:nvSpPr>
          <p:cNvPr id="102" name="Google Shape;102;p49"/>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49"/>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49"/>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5" name="Shape 105"/>
        <p:cNvGrpSpPr/>
        <p:nvPr/>
      </p:nvGrpSpPr>
      <p:grpSpPr>
        <a:xfrm>
          <a:off x="0" y="0"/>
          <a:ext cx="0" cy="0"/>
          <a:chOff x="0" y="0"/>
          <a:chExt cx="0" cy="0"/>
        </a:xfrm>
      </p:grpSpPr>
      <p:sp>
        <p:nvSpPr>
          <p:cNvPr id="106" name="Google Shape;106;p50"/>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7" name="Google Shape;107;p50"/>
          <p:cNvSpPr txBox="1"/>
          <p:nvPr>
            <p:ph idx="1" type="body"/>
          </p:nvPr>
        </p:nvSpPr>
        <p:spPr>
          <a:xfrm rot="5400000">
            <a:off x="3086100" y="-878839"/>
            <a:ext cx="3017520" cy="75438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108" name="Google Shape;108;p50"/>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50"/>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50"/>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11" name="Shape 111"/>
        <p:cNvGrpSpPr/>
        <p:nvPr/>
      </p:nvGrpSpPr>
      <p:grpSpPr>
        <a:xfrm>
          <a:off x="0" y="0"/>
          <a:ext cx="0" cy="0"/>
          <a:chOff x="0" y="0"/>
          <a:chExt cx="0" cy="0"/>
        </a:xfrm>
      </p:grpSpPr>
      <p:sp>
        <p:nvSpPr>
          <p:cNvPr id="112" name="Google Shape;112;p51"/>
          <p:cNvSpPr/>
          <p:nvPr/>
        </p:nvSpPr>
        <p:spPr>
          <a:xfrm>
            <a:off x="2382" y="4800600"/>
            <a:ext cx="9141619"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51"/>
          <p:cNvSpPr/>
          <p:nvPr/>
        </p:nvSpPr>
        <p:spPr>
          <a:xfrm>
            <a:off x="12" y="4750737"/>
            <a:ext cx="9141619" cy="48006"/>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51"/>
          <p:cNvSpPr txBox="1"/>
          <p:nvPr>
            <p:ph type="title"/>
          </p:nvPr>
        </p:nvSpPr>
        <p:spPr>
          <a:xfrm rot="5400000">
            <a:off x="5370480" y="1484280"/>
            <a:ext cx="4318066" cy="1971675"/>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5" name="Google Shape;115;p51"/>
          <p:cNvSpPr txBox="1"/>
          <p:nvPr>
            <p:ph idx="1" type="body"/>
          </p:nvPr>
        </p:nvSpPr>
        <p:spPr>
          <a:xfrm rot="5400000">
            <a:off x="1369979" y="-430246"/>
            <a:ext cx="4318067" cy="5800725"/>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900"/>
              </a:spcBef>
              <a:spcAft>
                <a:spcPts val="0"/>
              </a:spcAft>
              <a:buSzPts val="1800"/>
              <a:buChar char=" "/>
              <a:defRPr/>
            </a:lvl1pPr>
            <a:lvl2pPr indent="-342900" lvl="1" marL="914400" algn="l">
              <a:lnSpc>
                <a:spcPct val="90000"/>
              </a:lnSpc>
              <a:spcBef>
                <a:spcPts val="150"/>
              </a:spcBef>
              <a:spcAft>
                <a:spcPts val="0"/>
              </a:spcAft>
              <a:buSzPts val="1800"/>
              <a:buChar char="◦"/>
              <a:defRPr/>
            </a:lvl2pPr>
            <a:lvl3pPr indent="-342900" lvl="2" marL="1371600" algn="l">
              <a:lnSpc>
                <a:spcPct val="90000"/>
              </a:lnSpc>
              <a:spcBef>
                <a:spcPts val="300"/>
              </a:spcBef>
              <a:spcAft>
                <a:spcPts val="0"/>
              </a:spcAft>
              <a:buSzPts val="1800"/>
              <a:buChar char="◦"/>
              <a:defRPr/>
            </a:lvl3pPr>
            <a:lvl4pPr indent="-342900" lvl="3" marL="1828800" algn="l">
              <a:lnSpc>
                <a:spcPct val="90000"/>
              </a:lnSpc>
              <a:spcBef>
                <a:spcPts val="300"/>
              </a:spcBef>
              <a:spcAft>
                <a:spcPts val="0"/>
              </a:spcAft>
              <a:buSzPts val="1800"/>
              <a:buChar char="◦"/>
              <a:defRPr/>
            </a:lvl4pPr>
            <a:lvl5pPr indent="-342900" lvl="4" marL="2286000" algn="l">
              <a:lnSpc>
                <a:spcPct val="90000"/>
              </a:lnSpc>
              <a:spcBef>
                <a:spcPts val="300"/>
              </a:spcBef>
              <a:spcAft>
                <a:spcPts val="0"/>
              </a:spcAft>
              <a:buSzPts val="1800"/>
              <a:buChar char="◦"/>
              <a:defRPr/>
            </a:lvl5pPr>
            <a:lvl6pPr indent="-342900" lvl="5" marL="2743200" algn="l">
              <a:lnSpc>
                <a:spcPct val="90000"/>
              </a:lnSpc>
              <a:spcBef>
                <a:spcPts val="300"/>
              </a:spcBef>
              <a:spcAft>
                <a:spcPts val="0"/>
              </a:spcAft>
              <a:buSzPts val="1800"/>
              <a:buChar char="◦"/>
              <a:defRPr/>
            </a:lvl6pPr>
            <a:lvl7pPr indent="-342900" lvl="6" marL="3200400" algn="l">
              <a:lnSpc>
                <a:spcPct val="90000"/>
              </a:lnSpc>
              <a:spcBef>
                <a:spcPts val="300"/>
              </a:spcBef>
              <a:spcAft>
                <a:spcPts val="0"/>
              </a:spcAft>
              <a:buSzPts val="1800"/>
              <a:buChar char="◦"/>
              <a:defRPr/>
            </a:lvl7pPr>
            <a:lvl8pPr indent="-342900" lvl="7" marL="3657600" algn="l">
              <a:lnSpc>
                <a:spcPct val="90000"/>
              </a:lnSpc>
              <a:spcBef>
                <a:spcPts val="300"/>
              </a:spcBef>
              <a:spcAft>
                <a:spcPts val="0"/>
              </a:spcAft>
              <a:buSzPts val="1800"/>
              <a:buChar char="◦"/>
              <a:defRPr/>
            </a:lvl8pPr>
            <a:lvl9pPr indent="-342900" lvl="8" marL="4114800" algn="l">
              <a:lnSpc>
                <a:spcPct val="90000"/>
              </a:lnSpc>
              <a:spcBef>
                <a:spcPts val="300"/>
              </a:spcBef>
              <a:spcAft>
                <a:spcPts val="300"/>
              </a:spcAft>
              <a:buSzPts val="1800"/>
              <a:buChar char="◦"/>
              <a:defRPr/>
            </a:lvl9pPr>
          </a:lstStyle>
          <a:p/>
        </p:txBody>
      </p:sp>
      <p:sp>
        <p:nvSpPr>
          <p:cNvPr id="116" name="Google Shape;116;p51"/>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51"/>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51"/>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algn="ctr">
              <a:lnSpc>
                <a:spcPct val="100000"/>
              </a:lnSpc>
              <a:spcBef>
                <a:spcPts val="0"/>
              </a:spcBef>
              <a:spcAft>
                <a:spcPts val="0"/>
              </a:spcAft>
              <a:buSzPts val="700"/>
              <a:buNone/>
              <a:defRPr/>
            </a:lvl1pPr>
            <a:lvl2pPr indent="0" lvl="1" marL="0" algn="ctr">
              <a:lnSpc>
                <a:spcPct val="100000"/>
              </a:lnSpc>
              <a:spcBef>
                <a:spcPts val="0"/>
              </a:spcBef>
              <a:spcAft>
                <a:spcPts val="0"/>
              </a:spcAft>
              <a:buSzPts val="700"/>
              <a:buNone/>
              <a:defRPr/>
            </a:lvl2pPr>
            <a:lvl3pPr indent="0" lvl="2" marL="0" algn="ctr">
              <a:lnSpc>
                <a:spcPct val="100000"/>
              </a:lnSpc>
              <a:spcBef>
                <a:spcPts val="0"/>
              </a:spcBef>
              <a:spcAft>
                <a:spcPts val="0"/>
              </a:spcAft>
              <a:buSzPts val="700"/>
              <a:buNone/>
              <a:defRPr/>
            </a:lvl3pPr>
            <a:lvl4pPr indent="0" lvl="3" marL="0" algn="ctr">
              <a:lnSpc>
                <a:spcPct val="100000"/>
              </a:lnSpc>
              <a:spcBef>
                <a:spcPts val="0"/>
              </a:spcBef>
              <a:spcAft>
                <a:spcPts val="0"/>
              </a:spcAft>
              <a:buSzPts val="700"/>
              <a:buNone/>
              <a:defRPr/>
            </a:lvl4pPr>
            <a:lvl5pPr indent="0" lvl="4" marL="0" algn="ctr">
              <a:lnSpc>
                <a:spcPct val="100000"/>
              </a:lnSpc>
              <a:spcBef>
                <a:spcPts val="0"/>
              </a:spcBef>
              <a:spcAft>
                <a:spcPts val="0"/>
              </a:spcAft>
              <a:buSzPts val="700"/>
              <a:buNone/>
              <a:defRPr/>
            </a:lvl5pPr>
            <a:lvl6pPr indent="0" lvl="5" marL="0" algn="ctr">
              <a:lnSpc>
                <a:spcPct val="100000"/>
              </a:lnSpc>
              <a:spcBef>
                <a:spcPts val="0"/>
              </a:spcBef>
              <a:spcAft>
                <a:spcPts val="0"/>
              </a:spcAft>
              <a:buSzPts val="700"/>
              <a:buNone/>
              <a:defRPr/>
            </a:lvl6pPr>
            <a:lvl7pPr indent="0" lvl="6" marL="0" algn="ctr">
              <a:lnSpc>
                <a:spcPct val="100000"/>
              </a:lnSpc>
              <a:spcBef>
                <a:spcPts val="0"/>
              </a:spcBef>
              <a:spcAft>
                <a:spcPts val="0"/>
              </a:spcAft>
              <a:buSzPts val="700"/>
              <a:buNone/>
              <a:defRPr/>
            </a:lvl7pPr>
            <a:lvl8pPr indent="0" lvl="7" marL="0" algn="ctr">
              <a:lnSpc>
                <a:spcPct val="100000"/>
              </a:lnSpc>
              <a:spcBef>
                <a:spcPts val="0"/>
              </a:spcBef>
              <a:spcAft>
                <a:spcPts val="0"/>
              </a:spcAft>
              <a:buSzPts val="700"/>
              <a:buNone/>
              <a:defRPr/>
            </a:lvl8pPr>
            <a:lvl9pPr indent="0" lvl="8" marL="0" algn="ctr">
              <a:lnSpc>
                <a:spcPct val="100000"/>
              </a:lnSpc>
              <a:spcBef>
                <a:spcPts val="0"/>
              </a:spcBef>
              <a:spcAft>
                <a:spcPts val="0"/>
              </a:spcAft>
              <a:buSzPts val="700"/>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18" Type="http://schemas.openxmlformats.org/officeDocument/2006/relationships/theme" Target="../theme/theme2.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4"/>
          <p:cNvSpPr/>
          <p:nvPr/>
        </p:nvSpPr>
        <p:spPr>
          <a:xfrm>
            <a:off x="1" y="4800600"/>
            <a:ext cx="9144000" cy="3429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34"/>
          <p:cNvSpPr/>
          <p:nvPr/>
        </p:nvSpPr>
        <p:spPr>
          <a:xfrm>
            <a:off x="0" y="4750737"/>
            <a:ext cx="9144001" cy="49499"/>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34"/>
          <p:cNvSpPr txBox="1"/>
          <p:nvPr>
            <p:ph type="title"/>
          </p:nvPr>
        </p:nvSpPr>
        <p:spPr>
          <a:xfrm>
            <a:off x="822960" y="214953"/>
            <a:ext cx="7543800" cy="1088068"/>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3600"/>
              <a:buFont typeface="Calibri"/>
              <a:buNone/>
              <a:defRPr b="0" i="0" sz="36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34"/>
          <p:cNvSpPr txBox="1"/>
          <p:nvPr>
            <p:ph idx="1" type="body"/>
          </p:nvPr>
        </p:nvSpPr>
        <p:spPr>
          <a:xfrm>
            <a:off x="822960" y="1384301"/>
            <a:ext cx="7543800" cy="3017520"/>
          </a:xfrm>
          <a:prstGeom prst="rect">
            <a:avLst/>
          </a:prstGeom>
          <a:noFill/>
          <a:ln>
            <a:noFill/>
          </a:ln>
        </p:spPr>
        <p:txBody>
          <a:bodyPr anchorCtr="0" anchor="t" bIns="45700" lIns="0" spcFirstLastPara="1" rIns="0" wrap="square" tIns="45700">
            <a:normAutofit/>
          </a:bodyPr>
          <a:lstStyle>
            <a:lvl1pPr indent="-323850" lvl="0" marL="457200" marR="0" rtl="0" algn="l">
              <a:lnSpc>
                <a:spcPct val="90000"/>
              </a:lnSpc>
              <a:spcBef>
                <a:spcPts val="900"/>
              </a:spcBef>
              <a:spcAft>
                <a:spcPts val="0"/>
              </a:spcAft>
              <a:buClr>
                <a:schemeClr val="accent1"/>
              </a:buClr>
              <a:buSzPts val="1500"/>
              <a:buFont typeface="Calibri"/>
              <a:buChar char=" "/>
              <a:defRPr b="0" i="0" sz="1500" u="none" cap="none" strike="noStrike">
                <a:solidFill>
                  <a:srgbClr val="3F3F3F"/>
                </a:solidFill>
                <a:latin typeface="Calibri"/>
                <a:ea typeface="Calibri"/>
                <a:cs typeface="Calibri"/>
                <a:sym typeface="Calibri"/>
              </a:defRPr>
            </a:lvl1pPr>
            <a:lvl2pPr indent="-314325" lvl="1" marL="914400" marR="0" rtl="0" algn="l">
              <a:lnSpc>
                <a:spcPct val="90000"/>
              </a:lnSpc>
              <a:spcBef>
                <a:spcPts val="150"/>
              </a:spcBef>
              <a:spcAft>
                <a:spcPts val="0"/>
              </a:spcAft>
              <a:buClr>
                <a:schemeClr val="accent1"/>
              </a:buClr>
              <a:buSzPts val="1350"/>
              <a:buFont typeface="Calibri"/>
              <a:buChar char="◦"/>
              <a:defRPr b="0" i="0" sz="1350" u="none" cap="none" strike="noStrike">
                <a:solidFill>
                  <a:srgbClr val="3F3F3F"/>
                </a:solidFill>
                <a:latin typeface="Calibri"/>
                <a:ea typeface="Calibri"/>
                <a:cs typeface="Calibri"/>
                <a:sym typeface="Calibri"/>
              </a:defRPr>
            </a:lvl2pPr>
            <a:lvl3pPr indent="-295275" lvl="2" marL="13716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3pPr>
            <a:lvl4pPr indent="-295275" lvl="3" marL="18288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4pPr>
            <a:lvl5pPr indent="-295275" lvl="4" marL="22860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5pPr>
            <a:lvl6pPr indent="-295275" lvl="5" marL="27432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6pPr>
            <a:lvl7pPr indent="-295275" lvl="6" marL="32004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7pPr>
            <a:lvl8pPr indent="-295275" lvl="7" marL="3657600" marR="0" rtl="0" algn="l">
              <a:lnSpc>
                <a:spcPct val="90000"/>
              </a:lnSpc>
              <a:spcBef>
                <a:spcPts val="300"/>
              </a:spcBef>
              <a:spcAft>
                <a:spcPts val="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8pPr>
            <a:lvl9pPr indent="-295275" lvl="8" marL="4114800" marR="0" rtl="0" algn="l">
              <a:lnSpc>
                <a:spcPct val="90000"/>
              </a:lnSpc>
              <a:spcBef>
                <a:spcPts val="300"/>
              </a:spcBef>
              <a:spcAft>
                <a:spcPts val="300"/>
              </a:spcAft>
              <a:buClr>
                <a:schemeClr val="accent1"/>
              </a:buClr>
              <a:buSzPts val="1050"/>
              <a:buFont typeface="Calibri"/>
              <a:buChar char="◦"/>
              <a:defRPr b="0" i="0" sz="1050" u="none" cap="none" strike="noStrike">
                <a:solidFill>
                  <a:srgbClr val="3F3F3F"/>
                </a:solidFill>
                <a:latin typeface="Calibri"/>
                <a:ea typeface="Calibri"/>
                <a:cs typeface="Calibri"/>
                <a:sym typeface="Calibri"/>
              </a:defRPr>
            </a:lvl9pPr>
          </a:lstStyle>
          <a:p/>
        </p:txBody>
      </p:sp>
      <p:sp>
        <p:nvSpPr>
          <p:cNvPr id="10" name="Google Shape;10;p34"/>
          <p:cNvSpPr txBox="1"/>
          <p:nvPr>
            <p:ph idx="10" type="dt"/>
          </p:nvPr>
        </p:nvSpPr>
        <p:spPr>
          <a:xfrm>
            <a:off x="822961" y="4844839"/>
            <a:ext cx="1854203" cy="273844"/>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675" u="none" cap="none" strike="noStrike">
                <a:solidFill>
                  <a:srgbClr val="FFFFFF"/>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11" name="Google Shape;11;p34"/>
          <p:cNvSpPr txBox="1"/>
          <p:nvPr>
            <p:ph idx="11" type="ftr"/>
          </p:nvPr>
        </p:nvSpPr>
        <p:spPr>
          <a:xfrm>
            <a:off x="2764639" y="4844839"/>
            <a:ext cx="3617103" cy="273844"/>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SzPts val="1400"/>
              <a:buNone/>
              <a:defRPr b="0" i="0" sz="675" u="none" cap="none" strike="noStrike">
                <a:solidFill>
                  <a:srgbClr val="FFFFFF"/>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12" name="Google Shape;12;p34"/>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1pPr>
            <a:lvl2pPr indent="0" lvl="1"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2pPr>
            <a:lvl3pPr indent="0" lvl="2"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3pPr>
            <a:lvl4pPr indent="0" lvl="3"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4pPr>
            <a:lvl5pPr indent="0" lvl="4"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5pPr>
            <a:lvl6pPr indent="0" lvl="5"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6pPr>
            <a:lvl7pPr indent="0" lvl="6"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7pPr>
            <a:lvl8pPr indent="0" lvl="7"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8pPr>
            <a:lvl9pPr indent="0" lvl="8" marL="0" marR="0" rtl="0" algn="ctr">
              <a:lnSpc>
                <a:spcPct val="100000"/>
              </a:lnSpc>
              <a:spcBef>
                <a:spcPts val="0"/>
              </a:spcBef>
              <a:spcAft>
                <a:spcPts val="0"/>
              </a:spcAft>
              <a:buClr>
                <a:srgbClr val="000000"/>
              </a:buClr>
              <a:buSzPts val="788"/>
              <a:buFont typeface="Arial"/>
              <a:buNone/>
              <a:defRPr b="0" i="0" sz="788" u="none" cap="none" strike="noStrike">
                <a:solidFill>
                  <a:srgbClr val="FFFFFF"/>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cxnSp>
        <p:nvCxnSpPr>
          <p:cNvPr id="13" name="Google Shape;13;p34"/>
          <p:cNvCxnSpPr/>
          <p:nvPr/>
        </p:nvCxnSpPr>
        <p:spPr>
          <a:xfrm>
            <a:off x="895149" y="1303384"/>
            <a:ext cx="747522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jp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6.png"/><Relationship Id="rId4" Type="http://schemas.openxmlformats.org/officeDocument/2006/relationships/image" Target="../media/image4.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1"/>
          <p:cNvSpPr txBox="1"/>
          <p:nvPr>
            <p:ph type="ctrTitle"/>
          </p:nvPr>
        </p:nvSpPr>
        <p:spPr>
          <a:xfrm>
            <a:off x="0" y="137592"/>
            <a:ext cx="9144000" cy="1159800"/>
          </a:xfrm>
          <a:prstGeom prst="rect">
            <a:avLst/>
          </a:prstGeom>
          <a:solidFill>
            <a:srgbClr val="6C6734"/>
          </a:solidFill>
          <a:ln>
            <a:noFill/>
          </a:ln>
        </p:spPr>
        <p:txBody>
          <a:bodyPr anchorCtr="0" anchor="ctr" bIns="0" lIns="0" spcFirstLastPara="1" rIns="0" wrap="square" tIns="0">
            <a:noAutofit/>
          </a:bodyPr>
          <a:lstStyle/>
          <a:p>
            <a:pPr indent="0" lvl="0" marL="0" rtl="0" algn="ctr">
              <a:lnSpc>
                <a:spcPct val="85000"/>
              </a:lnSpc>
              <a:spcBef>
                <a:spcPts val="0"/>
              </a:spcBef>
              <a:spcAft>
                <a:spcPts val="0"/>
              </a:spcAft>
              <a:buClr>
                <a:schemeClr val="lt1"/>
              </a:buClr>
              <a:buSzPts val="4800"/>
              <a:buFont typeface="Calibri"/>
              <a:buNone/>
            </a:pPr>
            <a:r>
              <a:rPr lang="en-US" sz="3200">
                <a:solidFill>
                  <a:schemeClr val="lt1"/>
                </a:solidFill>
              </a:rPr>
              <a:t>Communication Systems in Africa</a:t>
            </a:r>
            <a:endParaRPr sz="3200">
              <a:solidFill>
                <a:schemeClr val="lt1"/>
              </a:solidFill>
            </a:endParaRPr>
          </a:p>
        </p:txBody>
      </p:sp>
      <p:sp>
        <p:nvSpPr>
          <p:cNvPr id="124" name="Google Shape;124;p1"/>
          <p:cNvSpPr/>
          <p:nvPr/>
        </p:nvSpPr>
        <p:spPr>
          <a:xfrm>
            <a:off x="123985" y="1462378"/>
            <a:ext cx="8849533" cy="3108543"/>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LECTURE 5</a:t>
            </a:r>
            <a:endParaRPr/>
          </a:p>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WEEK FIVE: The Four Theories of the PRESS. The role of the four theories in Africa communication</a:t>
            </a:r>
            <a:endParaRPr/>
          </a:p>
          <a:p>
            <a:pPr indent="0" lvl="0" marL="0" marR="0" rtl="0" algn="ctr">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BY DR. RAPHAEL OGUTU,</a:t>
            </a:r>
            <a:endParaRPr/>
          </a:p>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Mass Communication Department, </a:t>
            </a:r>
            <a:endParaRPr/>
          </a:p>
          <a:p>
            <a:pPr indent="0" lvl="0" marL="0" marR="0" rtl="0" algn="ct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AFRICA NAZARENE UNIVERSITY</a:t>
            </a:r>
            <a:endParaRPr b="1" i="0" sz="28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
          <p:cNvSpPr txBox="1"/>
          <p:nvPr>
            <p:ph type="ctrTitle"/>
          </p:nvPr>
        </p:nvSpPr>
        <p:spPr>
          <a:xfrm>
            <a:off x="2027625" y="238747"/>
            <a:ext cx="5088600" cy="1159800"/>
          </a:xfrm>
          <a:prstGeom prst="rect">
            <a:avLst/>
          </a:prstGeom>
          <a:noFill/>
          <a:ln>
            <a:noFill/>
          </a:ln>
        </p:spPr>
        <p:txBody>
          <a:bodyPr anchorCtr="0" anchor="b" bIns="0" lIns="0" spcFirstLastPara="1" rIns="0" wrap="square" tIns="0">
            <a:noAutofit/>
          </a:bodyPr>
          <a:lstStyle/>
          <a:p>
            <a:pPr indent="0" lvl="0" marL="0" rtl="0" algn="l">
              <a:lnSpc>
                <a:spcPct val="85000"/>
              </a:lnSpc>
              <a:spcBef>
                <a:spcPts val="0"/>
              </a:spcBef>
              <a:spcAft>
                <a:spcPts val="0"/>
              </a:spcAft>
              <a:buClr>
                <a:schemeClr val="accent1"/>
              </a:buClr>
              <a:buSzPts val="4000"/>
              <a:buFont typeface="Century Gothic"/>
              <a:buNone/>
            </a:pPr>
            <a:r>
              <a:rPr lang="en-US" sz="4500">
                <a:solidFill>
                  <a:schemeClr val="accent1"/>
                </a:solidFill>
                <a:latin typeface="Century Gothic"/>
                <a:ea typeface="Century Gothic"/>
                <a:cs typeface="Century Gothic"/>
                <a:sym typeface="Century Gothic"/>
              </a:rPr>
              <a:t>Objectives</a:t>
            </a:r>
            <a:r>
              <a:rPr lang="en-US" sz="4500">
                <a:solidFill>
                  <a:srgbClr val="455F51"/>
                </a:solidFill>
                <a:latin typeface="Century Gothic"/>
                <a:ea typeface="Century Gothic"/>
                <a:cs typeface="Century Gothic"/>
                <a:sym typeface="Century Gothic"/>
              </a:rPr>
              <a:t> </a:t>
            </a:r>
            <a:endParaRPr/>
          </a:p>
        </p:txBody>
      </p:sp>
      <p:sp>
        <p:nvSpPr>
          <p:cNvPr id="130" name="Google Shape;130;p2"/>
          <p:cNvSpPr txBox="1"/>
          <p:nvPr>
            <p:ph idx="1" type="subTitle"/>
          </p:nvPr>
        </p:nvSpPr>
        <p:spPr>
          <a:xfrm>
            <a:off x="170481" y="1522251"/>
            <a:ext cx="8229600" cy="3220231"/>
          </a:xfrm>
          <a:prstGeom prst="rect">
            <a:avLst/>
          </a:prstGeom>
          <a:noFill/>
          <a:ln>
            <a:noFill/>
          </a:ln>
        </p:spPr>
        <p:txBody>
          <a:bodyPr anchorCtr="0" anchor="t" bIns="0" lIns="0" spcFirstLastPara="1" rIns="0" wrap="square" tIns="0">
            <a:noAutofit/>
          </a:bodyPr>
          <a:lstStyle/>
          <a:p>
            <a:pPr indent="-330200" lvl="0" marL="558800" rtl="0" algn="l">
              <a:lnSpc>
                <a:spcPct val="90000"/>
              </a:lnSpc>
              <a:spcBef>
                <a:spcPts val="0"/>
              </a:spcBef>
              <a:spcAft>
                <a:spcPts val="0"/>
              </a:spcAft>
              <a:buSzPts val="2000"/>
              <a:buFont typeface="Calibri"/>
              <a:buNone/>
            </a:pPr>
            <a:r>
              <a:t/>
            </a:r>
            <a:endParaRPr b="1" sz="2400">
              <a:solidFill>
                <a:srgbClr val="000000"/>
              </a:solidFill>
            </a:endParaRPr>
          </a:p>
          <a:p>
            <a:pPr indent="-457200" lvl="0" marL="558800" rtl="0" algn="l">
              <a:lnSpc>
                <a:spcPct val="90000"/>
              </a:lnSpc>
              <a:spcBef>
                <a:spcPts val="0"/>
              </a:spcBef>
              <a:spcAft>
                <a:spcPts val="0"/>
              </a:spcAft>
              <a:buSzPts val="2000"/>
              <a:buFont typeface="Calibri"/>
              <a:buAutoNum type="arabicPeriod"/>
            </a:pPr>
            <a:r>
              <a:rPr b="1" lang="en-US" sz="2400">
                <a:solidFill>
                  <a:srgbClr val="000000"/>
                </a:solidFill>
              </a:rPr>
              <a:t>Define the Four Theories of Press</a:t>
            </a:r>
            <a:endParaRPr/>
          </a:p>
          <a:p>
            <a:pPr indent="-457200" lvl="0" marL="558800" rtl="0" algn="l">
              <a:lnSpc>
                <a:spcPct val="90000"/>
              </a:lnSpc>
              <a:spcBef>
                <a:spcPts val="0"/>
              </a:spcBef>
              <a:spcAft>
                <a:spcPts val="0"/>
              </a:spcAft>
              <a:buSzPts val="2000"/>
              <a:buFont typeface="Calibri"/>
              <a:buAutoNum type="arabicPeriod"/>
            </a:pPr>
            <a:r>
              <a:rPr b="1" lang="en-US" sz="2400">
                <a:solidFill>
                  <a:srgbClr val="000000"/>
                </a:solidFill>
              </a:rPr>
              <a:t>Explain the functions of the Four Theories of Press </a:t>
            </a:r>
            <a:endParaRPr/>
          </a:p>
          <a:p>
            <a:pPr indent="-457200" lvl="0" marL="558800" rtl="0" algn="l">
              <a:lnSpc>
                <a:spcPct val="90000"/>
              </a:lnSpc>
              <a:spcBef>
                <a:spcPts val="0"/>
              </a:spcBef>
              <a:spcAft>
                <a:spcPts val="0"/>
              </a:spcAft>
              <a:buSzPts val="2000"/>
              <a:buFont typeface="Calibri"/>
              <a:buAutoNum type="arabicPeriod"/>
            </a:pPr>
            <a:r>
              <a:rPr b="1" lang="en-US" sz="2400">
                <a:solidFill>
                  <a:srgbClr val="000000"/>
                </a:solidFill>
              </a:rPr>
              <a:t>Analyze the role of the Four Theories of Press in the Africa communication and media systems.</a:t>
            </a:r>
            <a:endParaRPr/>
          </a:p>
          <a:p>
            <a:pPr indent="-68580" lvl="0" marL="68580" rtl="0" algn="l">
              <a:lnSpc>
                <a:spcPct val="90000"/>
              </a:lnSpc>
              <a:spcBef>
                <a:spcPts val="0"/>
              </a:spcBef>
              <a:spcAft>
                <a:spcPts val="0"/>
              </a:spcAft>
              <a:buClr>
                <a:schemeClr val="accent2"/>
              </a:buClr>
              <a:buSzPts val="2000"/>
              <a:buNone/>
            </a:pPr>
            <a:r>
              <a:rPr lang="en-US"/>
              <a:t>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3"/>
          <p:cNvSpPr txBox="1"/>
          <p:nvPr>
            <p:ph type="ctrTitle"/>
          </p:nvPr>
        </p:nvSpPr>
        <p:spPr>
          <a:xfrm>
            <a:off x="2132400" y="105397"/>
            <a:ext cx="5088600" cy="637553"/>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4000"/>
              <a:buFont typeface="Calibri"/>
              <a:buNone/>
            </a:pPr>
            <a:r>
              <a:rPr lang="en-US">
                <a:solidFill>
                  <a:schemeClr val="accent1"/>
                </a:solidFill>
              </a:rPr>
              <a:t>LESSON OVERVIEW</a:t>
            </a:r>
            <a:endParaRPr>
              <a:solidFill>
                <a:schemeClr val="accent1"/>
              </a:solidFill>
            </a:endParaRPr>
          </a:p>
        </p:txBody>
      </p:sp>
      <p:sp>
        <p:nvSpPr>
          <p:cNvPr id="136" name="Google Shape;136;p3"/>
          <p:cNvSpPr txBox="1"/>
          <p:nvPr>
            <p:ph idx="1" type="subTitle"/>
          </p:nvPr>
        </p:nvSpPr>
        <p:spPr>
          <a:xfrm>
            <a:off x="200025" y="1019175"/>
            <a:ext cx="6796393" cy="3238474"/>
          </a:xfrm>
          <a:prstGeom prst="rect">
            <a:avLst/>
          </a:prstGeom>
          <a:noFill/>
          <a:ln>
            <a:noFill/>
          </a:ln>
        </p:spPr>
        <p:txBody>
          <a:bodyPr anchorCtr="0" anchor="t" bIns="0" lIns="0" spcFirstLastPara="1" rIns="0" wrap="square" tIns="0">
            <a:noAutofit/>
          </a:bodyPr>
          <a:lstStyle/>
          <a:p>
            <a:pPr indent="-342900" lvl="0" marL="342900" rtl="0" algn="just">
              <a:lnSpc>
                <a:spcPct val="90000"/>
              </a:lnSpc>
              <a:spcBef>
                <a:spcPts val="0"/>
              </a:spcBef>
              <a:spcAft>
                <a:spcPts val="0"/>
              </a:spcAft>
              <a:buSzPts val="2000"/>
              <a:buFont typeface="Noto Sans Symbols"/>
              <a:buChar char="❑"/>
            </a:pPr>
            <a:r>
              <a:rPr lang="en-US" sz="2400">
                <a:solidFill>
                  <a:schemeClr val="dk1"/>
                </a:solidFill>
              </a:rPr>
              <a:t>We will use the Four Theories of Press to explain the different media systems. </a:t>
            </a:r>
            <a:endParaRPr sz="2400">
              <a:solidFill>
                <a:schemeClr val="dk1"/>
              </a:solidFill>
            </a:endParaRPr>
          </a:p>
          <a:p>
            <a:pPr indent="-342900" lvl="0" marL="342900" rtl="0" algn="just">
              <a:lnSpc>
                <a:spcPct val="90000"/>
              </a:lnSpc>
              <a:spcBef>
                <a:spcPts val="0"/>
              </a:spcBef>
              <a:spcAft>
                <a:spcPts val="0"/>
              </a:spcAft>
              <a:buSzPts val="2000"/>
              <a:buFont typeface="Noto Sans Symbols"/>
              <a:buChar char="❑"/>
            </a:pPr>
            <a:r>
              <a:rPr lang="en-US" sz="2400">
                <a:solidFill>
                  <a:schemeClr val="dk1"/>
                </a:solidFill>
              </a:rPr>
              <a:t>The four theories are: The Authoritarian Theory, The Libertarian Theory, Soviet-Communist Theory, and Social-Responsibility Theory. </a:t>
            </a:r>
            <a:endParaRPr sz="2400">
              <a:solidFill>
                <a:schemeClr val="dk1"/>
              </a:solidFill>
            </a:endParaRPr>
          </a:p>
          <a:p>
            <a:pPr indent="-342900" lvl="0" marL="342900" rtl="0" algn="just">
              <a:lnSpc>
                <a:spcPct val="90000"/>
              </a:lnSpc>
              <a:spcBef>
                <a:spcPts val="0"/>
              </a:spcBef>
              <a:spcAft>
                <a:spcPts val="0"/>
              </a:spcAft>
              <a:buSzPts val="2000"/>
              <a:buFont typeface="Noto Sans Symbols"/>
              <a:buChar char="❑"/>
            </a:pPr>
            <a:r>
              <a:rPr lang="en-US" sz="2400">
                <a:solidFill>
                  <a:schemeClr val="dk1"/>
                </a:solidFill>
              </a:rPr>
              <a:t>Finally the lecture will analyze the role of the four theories in Africa’s communication and media systems.</a:t>
            </a:r>
            <a:endParaRPr sz="240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4"/>
          <p:cNvSpPr txBox="1"/>
          <p:nvPr>
            <p:ph type="ctrTitle"/>
          </p:nvPr>
        </p:nvSpPr>
        <p:spPr>
          <a:xfrm>
            <a:off x="676405" y="150312"/>
            <a:ext cx="6439820" cy="93391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rgbClr val="E48312"/>
              </a:buClr>
              <a:buSzPts val="4000"/>
              <a:buFont typeface="Calibri"/>
              <a:buNone/>
            </a:pPr>
            <a:r>
              <a:rPr lang="en-US" sz="3600">
                <a:solidFill>
                  <a:srgbClr val="E48312"/>
                </a:solidFill>
              </a:rPr>
              <a:t>THE FOUR THEORIES OF THE PRESS DEFINED</a:t>
            </a:r>
            <a:endParaRPr sz="3600"/>
          </a:p>
        </p:txBody>
      </p:sp>
      <p:sp>
        <p:nvSpPr>
          <p:cNvPr id="142" name="Google Shape;142;p4"/>
          <p:cNvSpPr txBox="1"/>
          <p:nvPr>
            <p:ph idx="1" type="subTitle"/>
          </p:nvPr>
        </p:nvSpPr>
        <p:spPr>
          <a:xfrm>
            <a:off x="190501" y="1078873"/>
            <a:ext cx="7087650" cy="3343249"/>
          </a:xfrm>
          <a:prstGeom prst="rect">
            <a:avLst/>
          </a:prstGeom>
          <a:noFill/>
          <a:ln>
            <a:noFill/>
          </a:ln>
        </p:spPr>
        <p:txBody>
          <a:bodyPr anchorCtr="0" anchor="t" bIns="0" lIns="0" spcFirstLastPara="1" rIns="0" wrap="square" tIns="0">
            <a:noAutofit/>
          </a:bodyPr>
          <a:lstStyle/>
          <a:p>
            <a:pPr indent="-342900" lvl="0" marL="342900" rtl="0" algn="l">
              <a:lnSpc>
                <a:spcPct val="90000"/>
              </a:lnSpc>
              <a:spcBef>
                <a:spcPts val="0"/>
              </a:spcBef>
              <a:spcAft>
                <a:spcPts val="0"/>
              </a:spcAft>
              <a:buSzPts val="2000"/>
              <a:buFont typeface="Noto Sans Symbols"/>
              <a:buChar char="❑"/>
            </a:pPr>
            <a:r>
              <a:rPr lang="en-US" sz="2000">
                <a:solidFill>
                  <a:schemeClr val="dk1"/>
                </a:solidFill>
              </a:rPr>
              <a:t>THE AUTHORITARIAN THEORY OF THE PRESS </a:t>
            </a:r>
            <a:endParaRPr/>
          </a:p>
          <a:p>
            <a:pPr indent="-342900" lvl="0" marL="342900" rtl="0" algn="l">
              <a:lnSpc>
                <a:spcPct val="90000"/>
              </a:lnSpc>
              <a:spcBef>
                <a:spcPts val="0"/>
              </a:spcBef>
              <a:spcAft>
                <a:spcPts val="0"/>
              </a:spcAft>
              <a:buSzPts val="2000"/>
              <a:buFont typeface="Noto Sans Symbols"/>
              <a:buChar char="❑"/>
            </a:pPr>
            <a:r>
              <a:rPr lang="en-US" sz="2000">
                <a:solidFill>
                  <a:schemeClr val="dk1"/>
                </a:solidFill>
              </a:rPr>
              <a:t>FRED S. SIEBERT</a:t>
            </a:r>
            <a:endParaRPr/>
          </a:p>
          <a:p>
            <a:pPr indent="-342900" lvl="0" marL="342900" rtl="0" algn="l">
              <a:lnSpc>
                <a:spcPct val="90000"/>
              </a:lnSpc>
              <a:spcBef>
                <a:spcPts val="0"/>
              </a:spcBef>
              <a:spcAft>
                <a:spcPts val="0"/>
              </a:spcAft>
              <a:buSzPts val="2000"/>
              <a:buFont typeface="Noto Sans Symbols"/>
              <a:buChar char="❑"/>
            </a:pPr>
            <a:r>
              <a:rPr lang="en-US" sz="2000">
                <a:solidFill>
                  <a:schemeClr val="dk1"/>
                </a:solidFill>
              </a:rPr>
              <a:t>Of the four theories of the relation of the press to society or to government, the authoritarian has been most pervasive both historically and geographically. </a:t>
            </a:r>
            <a:endParaRPr sz="2000">
              <a:solidFill>
                <a:schemeClr val="dk1"/>
              </a:solidFill>
            </a:endParaRPr>
          </a:p>
          <a:p>
            <a:pPr indent="-342900" lvl="0" marL="342900" rtl="0" algn="l">
              <a:lnSpc>
                <a:spcPct val="90000"/>
              </a:lnSpc>
              <a:spcBef>
                <a:spcPts val="0"/>
              </a:spcBef>
              <a:spcAft>
                <a:spcPts val="0"/>
              </a:spcAft>
              <a:buSzPts val="2000"/>
              <a:buFont typeface="Noto Sans Symbols"/>
              <a:buChar char="❑"/>
            </a:pPr>
            <a:r>
              <a:rPr lang="en-US" sz="2000">
                <a:solidFill>
                  <a:schemeClr val="dk1"/>
                </a:solidFill>
              </a:rPr>
              <a:t>It is the theory which was almost automatically adopted by most countries when society and technology became sufficiently developed to produce what today we call the “mass media” of communication. </a:t>
            </a:r>
            <a:endParaRPr sz="2000">
              <a:solidFill>
                <a:schemeClr val="dk1"/>
              </a:solidFill>
            </a:endParaRPr>
          </a:p>
          <a:p>
            <a:pPr indent="-342900" lvl="0" marL="342900" rtl="0" algn="l">
              <a:lnSpc>
                <a:spcPct val="90000"/>
              </a:lnSpc>
              <a:spcBef>
                <a:spcPts val="0"/>
              </a:spcBef>
              <a:spcAft>
                <a:spcPts val="0"/>
              </a:spcAft>
              <a:buSzPts val="2000"/>
              <a:buFont typeface="Noto Sans Symbols"/>
              <a:buChar char="❑"/>
            </a:pPr>
            <a:r>
              <a:rPr lang="en-US" sz="2000">
                <a:solidFill>
                  <a:schemeClr val="dk1"/>
                </a:solidFill>
              </a:rPr>
              <a:t>It furnishes the basis for the press systems in many modern societies; even where it has been abandoned, it has continued to influence the practices of a number of governments which theoretically adhere to libertarian principles.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5"/>
          <p:cNvSpPr txBox="1"/>
          <p:nvPr>
            <p:ph type="ctrTitle"/>
          </p:nvPr>
        </p:nvSpPr>
        <p:spPr>
          <a:xfrm>
            <a:off x="100209" y="108298"/>
            <a:ext cx="7503090" cy="569913"/>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rgbClr val="E48312"/>
              </a:buClr>
              <a:buSzPts val="4000"/>
              <a:buFont typeface="Calibri"/>
              <a:buNone/>
            </a:pPr>
            <a:r>
              <a:rPr lang="en-US" sz="3200">
                <a:solidFill>
                  <a:srgbClr val="E48312"/>
                </a:solidFill>
              </a:rPr>
              <a:t>THE FOUR THEORIES OF THE PRESS DEFINED</a:t>
            </a:r>
            <a:endParaRPr sz="3200"/>
          </a:p>
        </p:txBody>
      </p:sp>
      <p:sp>
        <p:nvSpPr>
          <p:cNvPr id="148" name="Google Shape;148;p5"/>
          <p:cNvSpPr txBox="1"/>
          <p:nvPr>
            <p:ph idx="1" type="subTitle"/>
          </p:nvPr>
        </p:nvSpPr>
        <p:spPr>
          <a:xfrm>
            <a:off x="100208" y="706574"/>
            <a:ext cx="7252570" cy="2976080"/>
          </a:xfrm>
          <a:prstGeom prst="rect">
            <a:avLst/>
          </a:prstGeom>
          <a:noFill/>
          <a:ln>
            <a:noFill/>
          </a:ln>
        </p:spPr>
        <p:txBody>
          <a:bodyPr anchorCtr="0" anchor="t" bIns="0" lIns="0" spcFirstLastPara="1" rIns="0" wrap="square" tIns="0">
            <a:noAutofit/>
          </a:bodyPr>
          <a:lstStyle/>
          <a:p>
            <a:pPr indent="-285750" lvl="0" marL="285750" rtl="0" algn="l">
              <a:lnSpc>
                <a:spcPct val="90000"/>
              </a:lnSpc>
              <a:spcBef>
                <a:spcPts val="0"/>
              </a:spcBef>
              <a:spcAft>
                <a:spcPts val="0"/>
              </a:spcAft>
              <a:buSzPts val="2000"/>
              <a:buFont typeface="Noto Sans Symbols"/>
              <a:buChar char="❑"/>
            </a:pPr>
            <a:r>
              <a:rPr lang="en-US" sz="2000">
                <a:solidFill>
                  <a:schemeClr val="dk1"/>
                </a:solidFill>
              </a:rPr>
              <a:t>THE LIBERTARIAN THEORY OF THE PRESS </a:t>
            </a:r>
            <a:endParaRPr/>
          </a:p>
          <a:p>
            <a:pPr indent="-285750" lvl="0" marL="285750" rtl="0" algn="l">
              <a:lnSpc>
                <a:spcPct val="90000"/>
              </a:lnSpc>
              <a:spcBef>
                <a:spcPts val="0"/>
              </a:spcBef>
              <a:spcAft>
                <a:spcPts val="0"/>
              </a:spcAft>
              <a:buSzPts val="2000"/>
              <a:buFont typeface="Noto Sans Symbols"/>
              <a:buChar char="❑"/>
            </a:pPr>
            <a:r>
              <a:rPr lang="en-US" sz="2000">
                <a:solidFill>
                  <a:schemeClr val="dk1"/>
                </a:solidFill>
              </a:rPr>
              <a:t>FRED S. SIEBERT</a:t>
            </a:r>
            <a:endParaRPr/>
          </a:p>
          <a:p>
            <a:pPr indent="-285750" lvl="0" marL="285750" rtl="0" algn="l">
              <a:lnSpc>
                <a:spcPct val="90000"/>
              </a:lnSpc>
              <a:spcBef>
                <a:spcPts val="0"/>
              </a:spcBef>
              <a:spcAft>
                <a:spcPts val="0"/>
              </a:spcAft>
              <a:buSzPts val="2000"/>
              <a:buFont typeface="Noto Sans Symbols"/>
              <a:buChar char="❑"/>
            </a:pPr>
            <a:r>
              <a:rPr lang="en-US" sz="2000">
                <a:solidFill>
                  <a:schemeClr val="dk1"/>
                </a:solidFill>
              </a:rPr>
              <a:t>Like other theories of the status and function of the mass media of communication in society, the libertarian doctrine is a development of the philosophical principles which provide the basis for the social and political structure within which the media operate. </a:t>
            </a:r>
            <a:endParaRPr sz="2000">
              <a:solidFill>
                <a:schemeClr val="dk1"/>
              </a:solidFill>
            </a:endParaRPr>
          </a:p>
          <a:p>
            <a:pPr indent="-285750" lvl="0" marL="285750" rtl="0" algn="l">
              <a:lnSpc>
                <a:spcPct val="90000"/>
              </a:lnSpc>
              <a:spcBef>
                <a:spcPts val="0"/>
              </a:spcBef>
              <a:spcAft>
                <a:spcPts val="0"/>
              </a:spcAft>
              <a:buSzPts val="2000"/>
              <a:buFont typeface="Noto Sans Symbols"/>
              <a:buChar char="❑"/>
            </a:pPr>
            <a:r>
              <a:rPr lang="en-US" sz="2000">
                <a:solidFill>
                  <a:schemeClr val="dk1"/>
                </a:solidFill>
              </a:rPr>
              <a:t>Liberalism, as a social and political system, has a set framework for the institutions which function within its orbit, and the press, like other institutions, is conditioned by the principles underlying the society of which it is a part.</a:t>
            </a:r>
            <a:endParaRPr/>
          </a:p>
          <a:p>
            <a:pPr indent="-285750" lvl="0" marL="285750" rtl="0" algn="l">
              <a:lnSpc>
                <a:spcPct val="90000"/>
              </a:lnSpc>
              <a:spcBef>
                <a:spcPts val="0"/>
              </a:spcBef>
              <a:spcAft>
                <a:spcPts val="0"/>
              </a:spcAft>
              <a:buSzPts val="2000"/>
              <a:buFont typeface="Noto Sans Symbols"/>
              <a:buChar char="❑"/>
            </a:pPr>
            <a:r>
              <a:rPr lang="en-US" sz="2000">
                <a:solidFill>
                  <a:schemeClr val="dk1"/>
                </a:solidFill>
              </a:rPr>
              <a:t>For the last century, a large part of the civilized world has professed to adhere to the principles of liberalism....( Liberalism is a political and economic doctrine that emphasizes individual autonomy, equality of opportunity, and the protection of individual rights)</a:t>
            </a:r>
            <a:endParaRPr/>
          </a:p>
          <a:p>
            <a:pPr indent="-68580" lvl="0" marL="68580" rtl="0" algn="l">
              <a:lnSpc>
                <a:spcPct val="90000"/>
              </a:lnSpc>
              <a:spcBef>
                <a:spcPts val="0"/>
              </a:spcBef>
              <a:spcAft>
                <a:spcPts val="0"/>
              </a:spcAft>
              <a:buClr>
                <a:schemeClr val="accent2"/>
              </a:buClr>
              <a:buSzPts val="2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6"/>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154" name="Google Shape;154;p6"/>
          <p:cNvSpPr txBox="1"/>
          <p:nvPr>
            <p:ph idx="4294967295" type="ctrTitle"/>
          </p:nvPr>
        </p:nvSpPr>
        <p:spPr>
          <a:xfrm>
            <a:off x="50105" y="189261"/>
            <a:ext cx="7315199" cy="862012"/>
          </a:xfrm>
          <a:prstGeom prst="rect">
            <a:avLst/>
          </a:prstGeom>
          <a:noFill/>
          <a:ln>
            <a:noFill/>
          </a:ln>
        </p:spPr>
        <p:txBody>
          <a:bodyPr anchorCtr="0" anchor="t" bIns="0" lIns="0" spcFirstLastPara="1" rIns="0" wrap="square" tIns="0">
            <a:noAutofit/>
          </a:bodyPr>
          <a:lstStyle/>
          <a:p>
            <a:pPr indent="0" lvl="0" marL="0" marR="0" rtl="0" algn="ctr">
              <a:lnSpc>
                <a:spcPct val="85000"/>
              </a:lnSpc>
              <a:spcBef>
                <a:spcPts val="0"/>
              </a:spcBef>
              <a:spcAft>
                <a:spcPts val="0"/>
              </a:spcAft>
              <a:buClr>
                <a:schemeClr val="accent1"/>
              </a:buClr>
              <a:buSzPts val="3200"/>
              <a:buFont typeface="Calibri"/>
              <a:buNone/>
            </a:pPr>
            <a:r>
              <a:rPr b="0" i="0" lang="en-US" sz="3200" u="none" cap="none" strike="noStrike">
                <a:solidFill>
                  <a:schemeClr val="accent1"/>
                </a:solidFill>
                <a:latin typeface="Calibri"/>
                <a:ea typeface="Calibri"/>
                <a:cs typeface="Calibri"/>
                <a:sym typeface="Calibri"/>
              </a:rPr>
              <a:t>THE FOUR THEORIES OF THE PRESS DEFINED</a:t>
            </a:r>
            <a:endParaRPr b="0" i="0" sz="3200" u="none" cap="none" strike="noStrike">
              <a:solidFill>
                <a:schemeClr val="accent1"/>
              </a:solidFill>
              <a:latin typeface="Calibri"/>
              <a:ea typeface="Calibri"/>
              <a:cs typeface="Calibri"/>
              <a:sym typeface="Calibri"/>
            </a:endParaRPr>
          </a:p>
        </p:txBody>
      </p:sp>
      <p:sp>
        <p:nvSpPr>
          <p:cNvPr id="155" name="Google Shape;155;p6"/>
          <p:cNvSpPr txBox="1"/>
          <p:nvPr>
            <p:ph idx="4294967295" type="subTitle"/>
          </p:nvPr>
        </p:nvSpPr>
        <p:spPr>
          <a:xfrm>
            <a:off x="0" y="713071"/>
            <a:ext cx="7327725" cy="3489325"/>
          </a:xfrm>
          <a:prstGeom prst="rect">
            <a:avLst/>
          </a:prstGeom>
          <a:noFill/>
          <a:ln>
            <a:noFill/>
          </a:ln>
        </p:spPr>
        <p:txBody>
          <a:bodyPr anchorCtr="0" anchor="t" bIns="0" lIns="0" spcFirstLastPara="1" rIns="0" wrap="square" tIns="0">
            <a:noAutofit/>
          </a:bodyPr>
          <a:lstStyle/>
          <a:p>
            <a:pPr indent="-342900" lvl="0" marL="342900" marR="0" rtl="0" algn="l">
              <a:lnSpc>
                <a:spcPct val="90000"/>
              </a:lnSpc>
              <a:spcBef>
                <a:spcPts val="900"/>
              </a:spcBef>
              <a:spcAft>
                <a:spcPts val="0"/>
              </a:spcAft>
              <a:buClr>
                <a:schemeClr val="accent1"/>
              </a:buClr>
              <a:buSzPts val="2000"/>
              <a:buFont typeface="Noto Sans Symbols"/>
              <a:buChar char="❑"/>
            </a:pPr>
            <a:r>
              <a:rPr b="0" i="0" lang="en-US" sz="2000" u="none" cap="none" strike="noStrike">
                <a:solidFill>
                  <a:srgbClr val="000000"/>
                </a:solidFill>
                <a:latin typeface="Calibri"/>
                <a:ea typeface="Calibri"/>
                <a:cs typeface="Calibri"/>
                <a:sym typeface="Calibri"/>
              </a:rPr>
              <a:t>THE SOCIAL RESPONSIBILITY THEORY OF THE PRESS </a:t>
            </a:r>
            <a:endParaRPr/>
          </a:p>
          <a:p>
            <a:pPr indent="-342900" lvl="0" marL="342900" marR="0" rtl="0" algn="l">
              <a:lnSpc>
                <a:spcPct val="90000"/>
              </a:lnSpc>
              <a:spcBef>
                <a:spcPts val="1050"/>
              </a:spcBef>
              <a:spcAft>
                <a:spcPts val="0"/>
              </a:spcAft>
              <a:buClr>
                <a:schemeClr val="accent1"/>
              </a:buClr>
              <a:buSzPts val="2000"/>
              <a:buFont typeface="Noto Sans Symbols"/>
              <a:buChar char="❑"/>
            </a:pPr>
            <a:r>
              <a:rPr b="0" i="0" lang="en-US" sz="2000" u="none" cap="none" strike="noStrike">
                <a:solidFill>
                  <a:srgbClr val="000000"/>
                </a:solidFill>
                <a:latin typeface="Calibri"/>
                <a:ea typeface="Calibri"/>
                <a:cs typeface="Calibri"/>
                <a:sym typeface="Calibri"/>
              </a:rPr>
              <a:t>THEODORE PETERSON</a:t>
            </a:r>
            <a:endParaRPr/>
          </a:p>
          <a:p>
            <a:pPr indent="-342900" lvl="0" marL="342900" marR="0" rtl="0" algn="l">
              <a:lnSpc>
                <a:spcPct val="90000"/>
              </a:lnSpc>
              <a:spcBef>
                <a:spcPts val="1050"/>
              </a:spcBef>
              <a:spcAft>
                <a:spcPts val="0"/>
              </a:spcAft>
              <a:buClr>
                <a:schemeClr val="accent1"/>
              </a:buClr>
              <a:buSzPts val="2000"/>
              <a:buFont typeface="Noto Sans Symbols"/>
              <a:buChar char="❑"/>
            </a:pPr>
            <a:r>
              <a:rPr b="0" i="0" lang="en-US" sz="2000" u="none" cap="none" strike="noStrike">
                <a:solidFill>
                  <a:srgbClr val="000000"/>
                </a:solidFill>
                <a:latin typeface="Calibri"/>
                <a:ea typeface="Calibri"/>
                <a:cs typeface="Calibri"/>
                <a:sym typeface="Calibri"/>
              </a:rPr>
              <a:t>Today, when newspaper publishers speak about their calling, such phrases as “the public’s right to know” and “the public responsibility of the press” are likely to creep into their talk. Such ideas and the press performance resulting from them represent an important modification of traditional libertarian theory, for nothing in libertarian theory established the public’s right to information or required the publisher to assume moral responsibilities. </a:t>
            </a:r>
            <a:endParaRPr b="0" i="0" sz="2000" u="none" cap="none" strike="noStrike">
              <a:solidFill>
                <a:srgbClr val="000000"/>
              </a:solidFill>
              <a:latin typeface="Calibri"/>
              <a:ea typeface="Calibri"/>
              <a:cs typeface="Calibri"/>
              <a:sym typeface="Calibri"/>
            </a:endParaRPr>
          </a:p>
          <a:p>
            <a:pPr indent="-342900" lvl="0" marL="342900" marR="0" rtl="0" algn="l">
              <a:lnSpc>
                <a:spcPct val="90000"/>
              </a:lnSpc>
              <a:spcBef>
                <a:spcPts val="1050"/>
              </a:spcBef>
              <a:spcAft>
                <a:spcPts val="150"/>
              </a:spcAft>
              <a:buClr>
                <a:schemeClr val="accent1"/>
              </a:buClr>
              <a:buSzPts val="2000"/>
              <a:buFont typeface="Noto Sans Symbols"/>
              <a:buChar char="❑"/>
            </a:pPr>
            <a:r>
              <a:rPr b="0" i="0" lang="en-US" sz="2000" u="none" cap="none" strike="noStrike">
                <a:solidFill>
                  <a:srgbClr val="000000"/>
                </a:solidFill>
                <a:latin typeface="Calibri"/>
                <a:ea typeface="Calibri"/>
                <a:cs typeface="Calibri"/>
                <a:sym typeface="Calibri"/>
              </a:rPr>
              <a:t>A fairly valid expression of the publisher’s position under libertarian theory was that attributed to William Peter Hamilton of the Wall Street Journal: “A newspaper is a private enterprise owing nothing whatever to the... (…whatsoever to the public, which </a:t>
            </a:r>
            <a:r>
              <a:rPr b="0" i="0" lang="en-US" sz="2000" u="none" cap="none" strike="noStrike">
                <a:solidFill>
                  <a:schemeClr val="lt1"/>
                </a:solidFill>
                <a:latin typeface="Calibri"/>
                <a:ea typeface="Calibri"/>
                <a:cs typeface="Calibri"/>
                <a:sym typeface="Calibri"/>
              </a:rPr>
              <a:t>grants it no franchise. It is therefore affected with no public interest.)</a:t>
            </a:r>
            <a:endParaRPr b="0" i="0" sz="2000" u="none" cap="none" strike="noStrike">
              <a:solidFill>
                <a:schemeClr val="lt1"/>
              </a:solidFill>
              <a:latin typeface="Calibri"/>
              <a:ea typeface="Calibri"/>
              <a:cs typeface="Calibri"/>
              <a:sym typeface="Calibri"/>
            </a:endParaRPr>
          </a:p>
        </p:txBody>
      </p:sp>
      <p:cxnSp>
        <p:nvCxnSpPr>
          <p:cNvPr id="156" name="Google Shape;156;p6"/>
          <p:cNvCxnSpPr/>
          <p:nvPr/>
        </p:nvCxnSpPr>
        <p:spPr>
          <a:xfrm flipH="1" rot="10800000">
            <a:off x="504825" y="787612"/>
            <a:ext cx="7534275" cy="9524"/>
          </a:xfrm>
          <a:prstGeom prst="straightConnector1">
            <a:avLst/>
          </a:prstGeom>
          <a:noFill/>
          <a:ln cap="flat" cmpd="sng" w="12700">
            <a:solidFill>
              <a:srgbClr val="000000"/>
            </a:solidFill>
            <a:prstDash val="solid"/>
            <a:round/>
            <a:headEnd len="sm" w="sm" type="none"/>
            <a:tailEnd len="sm" w="sm"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7"/>
          <p:cNvSpPr txBox="1"/>
          <p:nvPr>
            <p:ph idx="1" type="subTitle"/>
          </p:nvPr>
        </p:nvSpPr>
        <p:spPr>
          <a:xfrm>
            <a:off x="238125" y="745431"/>
            <a:ext cx="6877050" cy="2895600"/>
          </a:xfrm>
          <a:prstGeom prst="rect">
            <a:avLst/>
          </a:prstGeom>
          <a:noFill/>
          <a:ln>
            <a:noFill/>
          </a:ln>
        </p:spPr>
        <p:txBody>
          <a:bodyPr anchorCtr="0" anchor="t" bIns="0" lIns="0" spcFirstLastPara="1" rIns="0" wrap="square" tIns="0">
            <a:noAutofit/>
          </a:bodyPr>
          <a:lstStyle/>
          <a:p>
            <a:pPr indent="-342900" lvl="0" marL="342900" rtl="0" algn="l">
              <a:lnSpc>
                <a:spcPct val="90000"/>
              </a:lnSpc>
              <a:spcBef>
                <a:spcPts val="0"/>
              </a:spcBef>
              <a:spcAft>
                <a:spcPts val="0"/>
              </a:spcAft>
              <a:buSzPts val="2000"/>
              <a:buFont typeface="Noto Sans Symbols"/>
              <a:buChar char="❑"/>
            </a:pPr>
            <a:r>
              <a:rPr lang="en-US" sz="2000">
                <a:solidFill>
                  <a:srgbClr val="000000"/>
                </a:solidFill>
              </a:rPr>
              <a:t>THE SOVIET COMMUNIST THEORY OF THE PRESS</a:t>
            </a:r>
            <a:endParaRPr sz="2000">
              <a:solidFill>
                <a:srgbClr val="000000"/>
              </a:solidFill>
            </a:endParaRPr>
          </a:p>
          <a:p>
            <a:pPr indent="-342900" lvl="0" marL="342900" rtl="0" algn="l">
              <a:lnSpc>
                <a:spcPct val="90000"/>
              </a:lnSpc>
              <a:spcBef>
                <a:spcPts val="0"/>
              </a:spcBef>
              <a:spcAft>
                <a:spcPts val="0"/>
              </a:spcAft>
              <a:buSzPts val="2000"/>
              <a:buFont typeface="Noto Sans Symbols"/>
              <a:buChar char="❑"/>
            </a:pPr>
            <a:r>
              <a:rPr lang="en-US" sz="2000">
                <a:solidFill>
                  <a:srgbClr val="000000"/>
                </a:solidFill>
              </a:rPr>
              <a:t>WILBUR SCHRAMM</a:t>
            </a:r>
            <a:endParaRPr/>
          </a:p>
          <a:p>
            <a:pPr indent="-342900" lvl="0" marL="342900" rtl="0" algn="l">
              <a:lnSpc>
                <a:spcPct val="90000"/>
              </a:lnSpc>
              <a:spcBef>
                <a:spcPts val="0"/>
              </a:spcBef>
              <a:spcAft>
                <a:spcPts val="0"/>
              </a:spcAft>
              <a:buSzPts val="2000"/>
              <a:buFont typeface="Noto Sans Symbols"/>
              <a:buChar char="❑"/>
            </a:pPr>
            <a:r>
              <a:rPr lang="en-US" sz="2000">
                <a:solidFill>
                  <a:srgbClr val="000000"/>
                </a:solidFill>
              </a:rPr>
              <a:t>On the rare occasions when United States and Soviet newspapermen come together to discuss mass communication, the talk is apt to be both amusing and frustrating; for it becomes obvious in the first few minutes that the two frames of reference are incompatible. </a:t>
            </a:r>
            <a:endParaRPr sz="2000">
              <a:solidFill>
                <a:srgbClr val="000000"/>
              </a:solidFill>
            </a:endParaRPr>
          </a:p>
          <a:p>
            <a:pPr indent="-342900" lvl="0" marL="342900" rtl="0" algn="l">
              <a:lnSpc>
                <a:spcPct val="90000"/>
              </a:lnSpc>
              <a:spcBef>
                <a:spcPts val="0"/>
              </a:spcBef>
              <a:spcAft>
                <a:spcPts val="0"/>
              </a:spcAft>
              <a:buSzPts val="2000"/>
              <a:buFont typeface="Noto Sans Symbols"/>
              <a:buChar char="❑"/>
            </a:pPr>
            <a:r>
              <a:rPr lang="en-US" sz="2000">
                <a:solidFill>
                  <a:srgbClr val="000000"/>
                </a:solidFill>
              </a:rPr>
              <a:t>The American feels blessed with his free press, and is inclined to sympathize with his Soviet colleague who groans under state ownership, censorship, and propaganda. </a:t>
            </a:r>
            <a:endParaRPr sz="2000">
              <a:solidFill>
                <a:srgbClr val="000000"/>
              </a:solidFill>
            </a:endParaRPr>
          </a:p>
          <a:p>
            <a:pPr indent="-342900" lvl="0" marL="342900" rtl="0" algn="l">
              <a:lnSpc>
                <a:spcPct val="90000"/>
              </a:lnSpc>
              <a:spcBef>
                <a:spcPts val="0"/>
              </a:spcBef>
              <a:spcAft>
                <a:spcPts val="0"/>
              </a:spcAft>
              <a:buSzPts val="2000"/>
              <a:buFont typeface="Noto Sans Symbols"/>
              <a:buChar char="❑"/>
            </a:pPr>
            <a:r>
              <a:rPr lang="en-US" sz="2000">
                <a:solidFill>
                  <a:srgbClr val="000000"/>
                </a:solidFill>
              </a:rPr>
              <a:t>The Soviet representative, on the other hand, claims that he is blessed with the only true freedom of the press, whereas his unfortunate American colleague is compelled to serve a press that… (… is supposed to serve him)</a:t>
            </a:r>
            <a:endParaRPr/>
          </a:p>
        </p:txBody>
      </p:sp>
      <p:sp>
        <p:nvSpPr>
          <p:cNvPr id="162" name="Google Shape;162;p7"/>
          <p:cNvSpPr txBox="1"/>
          <p:nvPr/>
        </p:nvSpPr>
        <p:spPr>
          <a:xfrm>
            <a:off x="50105" y="189261"/>
            <a:ext cx="7315199" cy="862012"/>
          </a:xfrm>
          <a:prstGeom prst="rect">
            <a:avLst/>
          </a:prstGeom>
          <a:noFill/>
          <a:ln>
            <a:noFill/>
          </a:ln>
        </p:spPr>
        <p:txBody>
          <a:bodyPr anchorCtr="0" anchor="t" bIns="0" lIns="0" spcFirstLastPara="1" rIns="0" wrap="square" tIns="0">
            <a:noAutofit/>
          </a:bodyPr>
          <a:lstStyle/>
          <a:p>
            <a:pPr indent="0" lvl="0" marL="0" marR="0" rtl="0" algn="ctr">
              <a:lnSpc>
                <a:spcPct val="85000"/>
              </a:lnSpc>
              <a:spcBef>
                <a:spcPts val="0"/>
              </a:spcBef>
              <a:spcAft>
                <a:spcPts val="0"/>
              </a:spcAft>
              <a:buClr>
                <a:schemeClr val="accent1"/>
              </a:buClr>
              <a:buSzPts val="3200"/>
              <a:buFont typeface="Arial"/>
              <a:buNone/>
            </a:pPr>
            <a:r>
              <a:rPr b="0" i="0" lang="en-US" sz="3200" u="none" cap="none" strike="noStrike">
                <a:solidFill>
                  <a:schemeClr val="accent1"/>
                </a:solidFill>
                <a:latin typeface="Calibri"/>
                <a:ea typeface="Calibri"/>
                <a:cs typeface="Calibri"/>
                <a:sym typeface="Calibri"/>
              </a:rPr>
              <a:t>THE FOUR THEORIES OF THE PRESS DEFINED</a:t>
            </a:r>
            <a:endParaRPr b="0" i="0" sz="3200" u="none" cap="none" strike="noStrike">
              <a:solidFill>
                <a:schemeClr val="accent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4F7FF"/>
            </a:gs>
            <a:gs pos="62000">
              <a:srgbClr val="CCD4EB"/>
            </a:gs>
            <a:gs pos="100000">
              <a:schemeClr val="accent2"/>
            </a:gs>
          </a:gsLst>
          <a:path path="circle">
            <a:fillToRect b="100%" r="100%"/>
          </a:path>
          <a:tileRect l="-100%" t="-100%"/>
        </a:gradFill>
      </p:bgPr>
    </p:bg>
    <p:spTree>
      <p:nvGrpSpPr>
        <p:cNvPr id="166" name="Shape 166"/>
        <p:cNvGrpSpPr/>
        <p:nvPr/>
      </p:nvGrpSpPr>
      <p:grpSpPr>
        <a:xfrm>
          <a:off x="0" y="0"/>
          <a:ext cx="0" cy="0"/>
          <a:chOff x="0" y="0"/>
          <a:chExt cx="0" cy="0"/>
        </a:xfrm>
      </p:grpSpPr>
      <p:sp>
        <p:nvSpPr>
          <p:cNvPr id="167" name="Google Shape;167;p8"/>
          <p:cNvSpPr txBox="1"/>
          <p:nvPr>
            <p:ph type="title"/>
          </p:nvPr>
        </p:nvSpPr>
        <p:spPr>
          <a:xfrm>
            <a:off x="496069" y="185692"/>
            <a:ext cx="6929275" cy="3354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rgbClr val="EAB9A3"/>
              </a:buClr>
              <a:buSzPts val="3200"/>
              <a:buFont typeface="Calibri"/>
              <a:buNone/>
            </a:pPr>
            <a:r>
              <a:rPr b="1" lang="en-US" sz="3200">
                <a:solidFill>
                  <a:srgbClr val="EAB9A3"/>
                </a:solidFill>
              </a:rPr>
              <a:t>GLOBAL PRESS FREEDOM</a:t>
            </a:r>
            <a:endParaRPr b="1" sz="3200">
              <a:solidFill>
                <a:srgbClr val="EAB9A3"/>
              </a:solidFill>
            </a:endParaRPr>
          </a:p>
        </p:txBody>
      </p:sp>
      <p:sp>
        <p:nvSpPr>
          <p:cNvPr id="168" name="Google Shape;168;p8"/>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solidFill>
                  <a:schemeClr val="lt1"/>
                </a:solidFill>
              </a:rPr>
              <a:t>‹#›</a:t>
            </a:fld>
            <a:endParaRPr>
              <a:solidFill>
                <a:schemeClr val="lt1"/>
              </a:solidFill>
            </a:endParaRPr>
          </a:p>
        </p:txBody>
      </p:sp>
      <p:pic>
        <p:nvPicPr>
          <p:cNvPr id="169" name="Google Shape;169;p8"/>
          <p:cNvPicPr preferRelativeResize="0"/>
          <p:nvPr/>
        </p:nvPicPr>
        <p:blipFill rotWithShape="1">
          <a:blip r:embed="rId3">
            <a:alphaModFix/>
          </a:blip>
          <a:srcRect b="0" l="7689" r="7843" t="0"/>
          <a:stretch/>
        </p:blipFill>
        <p:spPr>
          <a:xfrm>
            <a:off x="87681" y="713984"/>
            <a:ext cx="3482105" cy="3958224"/>
          </a:xfrm>
          <a:prstGeom prst="rect">
            <a:avLst/>
          </a:prstGeom>
          <a:noFill/>
          <a:ln>
            <a:noFill/>
          </a:ln>
        </p:spPr>
      </p:pic>
      <p:pic>
        <p:nvPicPr>
          <p:cNvPr id="170" name="Google Shape;170;p8"/>
          <p:cNvPicPr preferRelativeResize="0"/>
          <p:nvPr/>
        </p:nvPicPr>
        <p:blipFill rotWithShape="1">
          <a:blip r:embed="rId4">
            <a:alphaModFix/>
          </a:blip>
          <a:srcRect b="0" l="0" r="0" t="0"/>
          <a:stretch/>
        </p:blipFill>
        <p:spPr>
          <a:xfrm>
            <a:off x="3569787" y="903316"/>
            <a:ext cx="3582574" cy="3582574"/>
          </a:xfrm>
          <a:prstGeom prst="rect">
            <a:avLst/>
          </a:prstGeom>
          <a:noFill/>
          <a:ln>
            <a:noFill/>
          </a:ln>
        </p:spPr>
      </p:pic>
      <p:sp>
        <p:nvSpPr>
          <p:cNvPr id="171" name="Google Shape;171;p8"/>
          <p:cNvSpPr/>
          <p:nvPr/>
        </p:nvSpPr>
        <p:spPr>
          <a:xfrm>
            <a:off x="275572" y="4672208"/>
            <a:ext cx="8354861"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chemeClr val="lt1"/>
                </a:solidFill>
                <a:latin typeface="Arial"/>
                <a:ea typeface="Arial"/>
                <a:cs typeface="Arial"/>
                <a:sym typeface="Arial"/>
              </a:rPr>
              <a:t>Source: https://www.freepik.com/search?format=search&amp;page=2&amp;query=Four+theories+of+the+press</a:t>
            </a:r>
            <a:endParaRPr/>
          </a:p>
        </p:txBody>
      </p:sp>
      <p:sp>
        <p:nvSpPr>
          <p:cNvPr id="172" name="Google Shape;172;p8"/>
          <p:cNvSpPr txBox="1"/>
          <p:nvPr/>
        </p:nvSpPr>
        <p:spPr>
          <a:xfrm>
            <a:off x="3789122" y="521092"/>
            <a:ext cx="1327759"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none" cap="none" strike="noStrike">
                <a:solidFill>
                  <a:srgbClr val="EAB9A3"/>
                </a:solidFill>
                <a:latin typeface="Arial"/>
                <a:ea typeface="Arial"/>
                <a:cs typeface="Arial"/>
                <a:sym typeface="Arial"/>
              </a:rPr>
              <a:t>3</a:t>
            </a:r>
            <a:r>
              <a:rPr b="1" baseline="30000" i="0" lang="en-US" sz="2400" u="none" cap="none" strike="noStrike">
                <a:solidFill>
                  <a:srgbClr val="EAB9A3"/>
                </a:solidFill>
                <a:latin typeface="Arial"/>
                <a:ea typeface="Arial"/>
                <a:cs typeface="Arial"/>
                <a:sym typeface="Arial"/>
              </a:rPr>
              <a:t>rd</a:t>
            </a:r>
            <a:r>
              <a:rPr b="1" i="0" lang="en-US" sz="2400" u="none" cap="none" strike="noStrike">
                <a:solidFill>
                  <a:srgbClr val="EAB9A3"/>
                </a:solidFill>
                <a:latin typeface="Arial"/>
                <a:ea typeface="Arial"/>
                <a:cs typeface="Arial"/>
                <a:sym typeface="Arial"/>
              </a:rPr>
              <a:t> May</a:t>
            </a:r>
            <a:endParaRPr b="1" i="0" sz="2400" u="none" cap="none" strike="noStrike">
              <a:solidFill>
                <a:srgbClr val="EAB9A3"/>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9"/>
          <p:cNvSpPr txBox="1"/>
          <p:nvPr>
            <p:ph type="title"/>
          </p:nvPr>
        </p:nvSpPr>
        <p:spPr>
          <a:xfrm>
            <a:off x="573437" y="139234"/>
            <a:ext cx="667977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sz="3200">
                <a:solidFill>
                  <a:schemeClr val="accent1"/>
                </a:solidFill>
              </a:rPr>
              <a:t>THE FUNCTIONS OF THE FOUR THEORIES OF THE PRESS</a:t>
            </a:r>
            <a:endParaRPr sz="3200">
              <a:solidFill>
                <a:schemeClr val="accent1"/>
              </a:solidFill>
            </a:endParaRPr>
          </a:p>
        </p:txBody>
      </p:sp>
      <p:sp>
        <p:nvSpPr>
          <p:cNvPr id="178" name="Google Shape;178;p9"/>
          <p:cNvSpPr txBox="1"/>
          <p:nvPr>
            <p:ph idx="1" type="body"/>
          </p:nvPr>
        </p:nvSpPr>
        <p:spPr>
          <a:xfrm>
            <a:off x="156531" y="1397122"/>
            <a:ext cx="7096676" cy="3746453"/>
          </a:xfrm>
          <a:prstGeom prst="rect">
            <a:avLst/>
          </a:prstGeom>
          <a:noFill/>
          <a:ln>
            <a:noFill/>
          </a:ln>
        </p:spPr>
        <p:txBody>
          <a:bodyPr anchorCtr="0" anchor="t" bIns="0" lIns="0" spcFirstLastPara="1" rIns="0" wrap="square" tIns="0">
            <a:noAutofit/>
          </a:bodyPr>
          <a:lstStyle/>
          <a:p>
            <a:pPr indent="-76200" lvl="0" marL="76200" marR="119379" rtl="0" algn="just">
              <a:lnSpc>
                <a:spcPct val="100000"/>
              </a:lnSpc>
              <a:spcBef>
                <a:spcPts val="600"/>
              </a:spcBef>
              <a:spcAft>
                <a:spcPts val="0"/>
              </a:spcAft>
              <a:buSzPts val="2000"/>
              <a:buChar char="❑"/>
            </a:pPr>
            <a:r>
              <a:rPr lang="en-US" sz="2000"/>
              <a:t>Normative theories were first proposed by Fred Siebert, Theodore Peterson and Wilbur Schramm in their book called “Four Theories of the Press”. </a:t>
            </a:r>
            <a:endParaRPr sz="2000"/>
          </a:p>
          <a:p>
            <a:pPr indent="-76200" lvl="0" marL="76200" marR="119379" rtl="0" algn="just">
              <a:lnSpc>
                <a:spcPct val="100000"/>
              </a:lnSpc>
              <a:spcBef>
                <a:spcPts val="600"/>
              </a:spcBef>
              <a:spcAft>
                <a:spcPts val="0"/>
              </a:spcAft>
              <a:buSzPts val="2000"/>
              <a:buChar char="❑"/>
            </a:pPr>
            <a:r>
              <a:rPr lang="en-US" sz="2000"/>
              <a:t>At first the word “Normative Theory” was pronounced in USA during the height of ‘cold war’ with communism and soviet. Often called as western theories of mass media (Wamoyi, 2017).</a:t>
            </a:r>
            <a:endParaRPr/>
          </a:p>
          <a:p>
            <a:pPr indent="-76200" lvl="0" marL="76200" marR="119379" rtl="0" algn="just">
              <a:lnSpc>
                <a:spcPct val="100000"/>
              </a:lnSpc>
              <a:spcBef>
                <a:spcPts val="600"/>
              </a:spcBef>
              <a:spcAft>
                <a:spcPts val="0"/>
              </a:spcAft>
              <a:buSzPts val="2000"/>
              <a:buChar char="❑"/>
            </a:pPr>
            <a:r>
              <a:rPr lang="en-US" sz="2000"/>
              <a:t>The press in any society is a reflection of the society and its norms and therefore will more often than not “… take on the form of the social and political structures of the environment within which it operates” (Siebert, Peterson, &amp; Schramm, 1956, pp. 1-2).</a:t>
            </a:r>
            <a:endParaRPr sz="2000"/>
          </a:p>
          <a:p>
            <a:pPr indent="-228600" lvl="0" marL="457200" rtl="0" algn="l">
              <a:lnSpc>
                <a:spcPct val="90000"/>
              </a:lnSpc>
              <a:spcBef>
                <a:spcPts val="600"/>
              </a:spcBef>
              <a:spcAft>
                <a:spcPts val="0"/>
              </a:spcAft>
              <a:buSzPts val="2000"/>
              <a:buNone/>
            </a:pPr>
            <a:r>
              <a:t/>
            </a:r>
            <a:endParaRPr sz="2000"/>
          </a:p>
        </p:txBody>
      </p:sp>
      <p:sp>
        <p:nvSpPr>
          <p:cNvPr id="179" name="Google Shape;179;p9"/>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0"/>
          <p:cNvSpPr txBox="1"/>
          <p:nvPr>
            <p:ph type="title"/>
          </p:nvPr>
        </p:nvSpPr>
        <p:spPr>
          <a:xfrm>
            <a:off x="363255" y="90635"/>
            <a:ext cx="701862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sz="3200">
                <a:solidFill>
                  <a:schemeClr val="accent1"/>
                </a:solidFill>
              </a:rPr>
              <a:t>THE FUNCTIONS OF THE FOUR THEORIES OF THE PRESS</a:t>
            </a:r>
            <a:endParaRPr sz="3200">
              <a:solidFill>
                <a:schemeClr val="accent1"/>
              </a:solidFill>
            </a:endParaRPr>
          </a:p>
        </p:txBody>
      </p:sp>
      <p:sp>
        <p:nvSpPr>
          <p:cNvPr id="185" name="Google Shape;185;p10"/>
          <p:cNvSpPr txBox="1"/>
          <p:nvPr>
            <p:ph idx="1" type="body"/>
          </p:nvPr>
        </p:nvSpPr>
        <p:spPr>
          <a:xfrm>
            <a:off x="1" y="751562"/>
            <a:ext cx="7252570" cy="3972837"/>
          </a:xfrm>
          <a:prstGeom prst="rect">
            <a:avLst/>
          </a:prstGeom>
          <a:noFill/>
          <a:ln>
            <a:noFill/>
          </a:ln>
        </p:spPr>
        <p:txBody>
          <a:bodyPr anchorCtr="0" anchor="t" bIns="0" lIns="0" spcFirstLastPara="1" rIns="0" wrap="square" tIns="0">
            <a:noAutofit/>
          </a:bodyPr>
          <a:lstStyle/>
          <a:p>
            <a:pPr indent="-228600" lvl="0" marL="457200" rtl="0" algn="l">
              <a:lnSpc>
                <a:spcPct val="90000"/>
              </a:lnSpc>
              <a:spcBef>
                <a:spcPts val="600"/>
              </a:spcBef>
              <a:spcAft>
                <a:spcPts val="0"/>
              </a:spcAft>
              <a:buSzPts val="2000"/>
              <a:buNone/>
            </a:pPr>
            <a:r>
              <a:t/>
            </a:r>
            <a:endParaRPr sz="2000"/>
          </a:p>
          <a:p>
            <a:pPr indent="-228600" lvl="0" marL="457200" rtl="0" algn="l">
              <a:lnSpc>
                <a:spcPct val="90000"/>
              </a:lnSpc>
              <a:spcBef>
                <a:spcPts val="600"/>
              </a:spcBef>
              <a:spcAft>
                <a:spcPts val="0"/>
              </a:spcAft>
              <a:buSzPts val="2000"/>
              <a:buNone/>
            </a:pPr>
            <a:r>
              <a:t/>
            </a:r>
            <a:endParaRPr sz="2000"/>
          </a:p>
          <a:p>
            <a:pPr indent="-355600" lvl="0" marL="457200" rtl="0" algn="l">
              <a:lnSpc>
                <a:spcPct val="90000"/>
              </a:lnSpc>
              <a:spcBef>
                <a:spcPts val="600"/>
              </a:spcBef>
              <a:spcAft>
                <a:spcPts val="0"/>
              </a:spcAft>
              <a:buSzPts val="2000"/>
              <a:buChar char="❑"/>
            </a:pPr>
            <a:r>
              <a:rPr lang="en-US" sz="2000"/>
              <a:t>A Normative theory describes an ideal way for a media system to be controlled and operated by the government, authority, leader and public. </a:t>
            </a:r>
            <a:endParaRPr sz="2000"/>
          </a:p>
          <a:p>
            <a:pPr indent="-355600" lvl="0" marL="457200" rtl="0" algn="l">
              <a:lnSpc>
                <a:spcPct val="90000"/>
              </a:lnSpc>
              <a:spcBef>
                <a:spcPts val="600"/>
              </a:spcBef>
              <a:spcAft>
                <a:spcPts val="0"/>
              </a:spcAft>
              <a:buSzPts val="2000"/>
              <a:buChar char="❑"/>
            </a:pPr>
            <a:r>
              <a:rPr lang="en-US" sz="2000"/>
              <a:t>These theories are basically different from other communication theories because normative theories of press are not providing any scientific explanations or prediction.</a:t>
            </a:r>
            <a:endParaRPr/>
          </a:p>
          <a:p>
            <a:pPr indent="-355600" lvl="0" marL="457200" rtl="0" algn="l">
              <a:lnSpc>
                <a:spcPct val="90000"/>
              </a:lnSpc>
              <a:spcBef>
                <a:spcPts val="600"/>
              </a:spcBef>
              <a:spcAft>
                <a:spcPts val="0"/>
              </a:spcAft>
              <a:buSzPts val="2000"/>
              <a:buChar char="❑"/>
            </a:pPr>
            <a:r>
              <a:rPr lang="en-US" sz="2000"/>
              <a:t> At the same time these “four theories of the press” came from many sources rather than a single source.</a:t>
            </a:r>
            <a:endParaRPr/>
          </a:p>
          <a:p>
            <a:pPr indent="-355600" lvl="0" marL="457200" rtl="0" algn="l">
              <a:lnSpc>
                <a:spcPct val="90000"/>
              </a:lnSpc>
              <a:spcBef>
                <a:spcPts val="600"/>
              </a:spcBef>
              <a:spcAft>
                <a:spcPts val="0"/>
              </a:spcAft>
              <a:buSzPts val="2000"/>
              <a:buChar char="❑"/>
            </a:pPr>
            <a:r>
              <a:rPr lang="en-US" sz="2000"/>
              <a:t> Sometimes media practitioners, social critics and academics also are involved to develop these normative theories (Wamoyi, 2017).</a:t>
            </a:r>
            <a:endParaRPr/>
          </a:p>
        </p:txBody>
      </p:sp>
      <p:sp>
        <p:nvSpPr>
          <p:cNvPr id="186" name="Google Shape;186;p10"/>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1"/>
          <p:cNvSpPr txBox="1"/>
          <p:nvPr>
            <p:ph type="title"/>
          </p:nvPr>
        </p:nvSpPr>
        <p:spPr>
          <a:xfrm>
            <a:off x="125520" y="185724"/>
            <a:ext cx="7577987"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sz="3200">
                <a:solidFill>
                  <a:schemeClr val="accent1"/>
                </a:solidFill>
              </a:rPr>
              <a:t>THE FUNCTIONS OF THE FOUR THEORIES OF THE PRESS</a:t>
            </a:r>
            <a:endParaRPr sz="3200"/>
          </a:p>
        </p:txBody>
      </p:sp>
      <p:sp>
        <p:nvSpPr>
          <p:cNvPr id="192" name="Google Shape;192;p11"/>
          <p:cNvSpPr txBox="1"/>
          <p:nvPr>
            <p:ph idx="1" type="body"/>
          </p:nvPr>
        </p:nvSpPr>
        <p:spPr>
          <a:xfrm>
            <a:off x="125520" y="1419494"/>
            <a:ext cx="7360161" cy="3364683"/>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lang="en-US" sz="2000"/>
              <a:t>Normative theories are more focused in the relationship between Press and the Government than press and the audience. </a:t>
            </a:r>
            <a:endParaRPr/>
          </a:p>
          <a:p>
            <a:pPr indent="-330200" lvl="0" marL="457200" rtl="0" algn="l">
              <a:lnSpc>
                <a:spcPct val="90000"/>
              </a:lnSpc>
              <a:spcBef>
                <a:spcPts val="600"/>
              </a:spcBef>
              <a:spcAft>
                <a:spcPts val="0"/>
              </a:spcAft>
              <a:buSzPts val="1600"/>
              <a:buChar char="❑"/>
            </a:pPr>
            <a:r>
              <a:rPr lang="en-US" sz="2000"/>
              <a:t>These theories are more concerned about the ownership of the media and who controls the press or media in the country.</a:t>
            </a:r>
            <a:endParaRPr/>
          </a:p>
          <a:p>
            <a:pPr indent="-330200" lvl="0" marL="457200" rtl="0" algn="l">
              <a:lnSpc>
                <a:spcPct val="90000"/>
              </a:lnSpc>
              <a:spcBef>
                <a:spcPts val="600"/>
              </a:spcBef>
              <a:spcAft>
                <a:spcPts val="0"/>
              </a:spcAft>
              <a:buSzPts val="1600"/>
              <a:buChar char="❑"/>
            </a:pPr>
            <a:r>
              <a:rPr lang="en-US" sz="2000"/>
              <a:t>Generally, though, the four normative theories have been seen as being too idealistic. </a:t>
            </a:r>
            <a:endParaRPr/>
          </a:p>
          <a:p>
            <a:pPr indent="-330200" lvl="0" marL="457200" rtl="0" algn="l">
              <a:lnSpc>
                <a:spcPct val="90000"/>
              </a:lnSpc>
              <a:spcBef>
                <a:spcPts val="600"/>
              </a:spcBef>
              <a:spcAft>
                <a:spcPts val="0"/>
              </a:spcAft>
              <a:buSzPts val="1600"/>
              <a:buChar char="❑"/>
            </a:pPr>
            <a:r>
              <a:rPr lang="en-US" sz="2000"/>
              <a:t>Hence, Dennis McQuail (1994), described Siebert’s theories as biased and he developed two additional theories to accommodate the loopholes in the four basic theories.</a:t>
            </a:r>
            <a:r>
              <a:rPr lang="en-US" sz="2400"/>
              <a:t> </a:t>
            </a:r>
            <a:endParaRPr sz="2400"/>
          </a:p>
        </p:txBody>
      </p:sp>
      <p:sp>
        <p:nvSpPr>
          <p:cNvPr id="193" name="Google Shape;193;p11"/>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2"/>
          <p:cNvSpPr txBox="1"/>
          <p:nvPr>
            <p:ph type="title"/>
          </p:nvPr>
        </p:nvSpPr>
        <p:spPr>
          <a:xfrm>
            <a:off x="187890" y="123731"/>
            <a:ext cx="7014575"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sz="3200">
                <a:solidFill>
                  <a:schemeClr val="accent1"/>
                </a:solidFill>
              </a:rPr>
              <a:t>THE FUNCTIONS OF THE FOUR THEORIES OF THE PRESS</a:t>
            </a:r>
            <a:endParaRPr sz="3200"/>
          </a:p>
        </p:txBody>
      </p:sp>
      <p:sp>
        <p:nvSpPr>
          <p:cNvPr id="199" name="Google Shape;199;p12"/>
          <p:cNvSpPr txBox="1"/>
          <p:nvPr>
            <p:ph idx="1" type="body"/>
          </p:nvPr>
        </p:nvSpPr>
        <p:spPr>
          <a:xfrm>
            <a:off x="61991" y="889348"/>
            <a:ext cx="7253209" cy="3751739"/>
          </a:xfrm>
          <a:prstGeom prst="rect">
            <a:avLst/>
          </a:prstGeom>
          <a:noFill/>
          <a:ln>
            <a:noFill/>
          </a:ln>
        </p:spPr>
        <p:txBody>
          <a:bodyPr anchorCtr="0" anchor="t" bIns="0" lIns="0" spcFirstLastPara="1" rIns="0" wrap="square" tIns="0">
            <a:noAutofit/>
          </a:bodyPr>
          <a:lstStyle/>
          <a:p>
            <a:pPr indent="-355600" lvl="0" marL="457200" rtl="0" algn="l">
              <a:lnSpc>
                <a:spcPct val="90000"/>
              </a:lnSpc>
              <a:spcBef>
                <a:spcPts val="600"/>
              </a:spcBef>
              <a:spcAft>
                <a:spcPts val="0"/>
              </a:spcAft>
              <a:buSzPts val="2000"/>
              <a:buChar char="❑"/>
            </a:pPr>
            <a:r>
              <a:rPr b="1" lang="en-US" sz="2400"/>
              <a:t>1.	Authoritarian Theory:</a:t>
            </a:r>
            <a:r>
              <a:rPr lang="en-US" sz="2400"/>
              <a:t> </a:t>
            </a:r>
            <a:endParaRPr/>
          </a:p>
          <a:p>
            <a:pPr indent="-355600" lvl="0" marL="457200" rtl="0" algn="l">
              <a:lnSpc>
                <a:spcPct val="90000"/>
              </a:lnSpc>
              <a:spcBef>
                <a:spcPts val="600"/>
              </a:spcBef>
              <a:spcAft>
                <a:spcPts val="0"/>
              </a:spcAft>
              <a:buSzPts val="2000"/>
              <a:buChar char="❑"/>
            </a:pPr>
            <a:r>
              <a:rPr b="1" i="1" lang="en-US" sz="2000"/>
              <a:t>The Fundamental assumptions of this theory system are</a:t>
            </a:r>
            <a:r>
              <a:rPr i="1" lang="en-US" sz="2000"/>
              <a:t>:</a:t>
            </a:r>
            <a:endParaRPr sz="2000"/>
          </a:p>
          <a:p>
            <a:pPr indent="-355600" lvl="1" marL="914400" rtl="0" algn="l">
              <a:lnSpc>
                <a:spcPct val="90000"/>
              </a:lnSpc>
              <a:spcBef>
                <a:spcPts val="600"/>
              </a:spcBef>
              <a:spcAft>
                <a:spcPts val="0"/>
              </a:spcAft>
              <a:buSzPts val="2000"/>
              <a:buChar char="❏"/>
            </a:pPr>
            <a:r>
              <a:rPr lang="en-US" sz="2000"/>
              <a:t>Media are not allowed to enjoy independence.</a:t>
            </a:r>
            <a:endParaRPr/>
          </a:p>
          <a:p>
            <a:pPr indent="-355600" lvl="1" marL="914400" rtl="0" algn="l">
              <a:lnSpc>
                <a:spcPct val="90000"/>
              </a:lnSpc>
              <a:spcBef>
                <a:spcPts val="600"/>
              </a:spcBef>
              <a:spcAft>
                <a:spcPts val="0"/>
              </a:spcAft>
              <a:buSzPts val="2000"/>
              <a:buChar char="❏"/>
            </a:pPr>
            <a:r>
              <a:rPr lang="en-US" sz="2000"/>
              <a:t>There must be the perfect government.</a:t>
            </a:r>
            <a:endParaRPr/>
          </a:p>
          <a:p>
            <a:pPr indent="-355600" lvl="1" marL="914400" rtl="0" algn="l">
              <a:lnSpc>
                <a:spcPct val="90000"/>
              </a:lnSpc>
              <a:spcBef>
                <a:spcPts val="600"/>
              </a:spcBef>
              <a:spcAft>
                <a:spcPts val="0"/>
              </a:spcAft>
              <a:buSzPts val="2000"/>
              <a:buChar char="❏"/>
            </a:pPr>
            <a:r>
              <a:rPr lang="en-US" sz="2000"/>
              <a:t>The Media is controlled by the Government by using different techniques of licensing, censorship and imprisonment.</a:t>
            </a:r>
            <a:endParaRPr/>
          </a:p>
          <a:p>
            <a:pPr indent="-355600" lvl="1" marL="914400" rtl="0" algn="l">
              <a:lnSpc>
                <a:spcPct val="90000"/>
              </a:lnSpc>
              <a:spcBef>
                <a:spcPts val="600"/>
              </a:spcBef>
              <a:spcAft>
                <a:spcPts val="0"/>
              </a:spcAft>
              <a:buSzPts val="2000"/>
              <a:buChar char="❏"/>
            </a:pPr>
            <a:r>
              <a:rPr lang="en-US" sz="2000"/>
              <a:t>Foreign media are subordinate to the established authority, in that all imported media products are controlled by the state.</a:t>
            </a:r>
            <a:endParaRPr/>
          </a:p>
          <a:p>
            <a:pPr indent="-355600" lvl="1" marL="914400" rtl="0" algn="l">
              <a:lnSpc>
                <a:spcPct val="90000"/>
              </a:lnSpc>
              <a:spcBef>
                <a:spcPts val="600"/>
              </a:spcBef>
              <a:spcAft>
                <a:spcPts val="0"/>
              </a:spcAft>
              <a:buSzPts val="2000"/>
              <a:buChar char="❏"/>
            </a:pPr>
            <a:r>
              <a:rPr lang="en-US" sz="2000"/>
              <a:t>The Countries which are non- democratic are still following the theory (Wamoyi, 2017).  </a:t>
            </a:r>
            <a:endParaRPr/>
          </a:p>
        </p:txBody>
      </p:sp>
      <p:sp>
        <p:nvSpPr>
          <p:cNvPr id="200" name="Google Shape;200;p12"/>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13"/>
          <p:cNvSpPr txBox="1"/>
          <p:nvPr>
            <p:ph type="title"/>
          </p:nvPr>
        </p:nvSpPr>
        <p:spPr>
          <a:xfrm>
            <a:off x="-77383" y="0"/>
            <a:ext cx="7543800" cy="1088068"/>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3200"/>
              <a:buFont typeface="Calibri"/>
              <a:buNone/>
            </a:pPr>
            <a:r>
              <a:rPr lang="en-US" sz="3200">
                <a:solidFill>
                  <a:schemeClr val="accent1"/>
                </a:solidFill>
              </a:rPr>
              <a:t>THE FUNCTIONS OF THE FOUR THEORIES OF THE PRESS</a:t>
            </a:r>
            <a:endParaRPr sz="3200">
              <a:solidFill>
                <a:schemeClr val="accent1"/>
              </a:solidFill>
            </a:endParaRPr>
          </a:p>
        </p:txBody>
      </p:sp>
      <p:sp>
        <p:nvSpPr>
          <p:cNvPr id="206" name="Google Shape;206;p13"/>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07" name="Google Shape;207;p13"/>
          <p:cNvSpPr/>
          <p:nvPr/>
        </p:nvSpPr>
        <p:spPr>
          <a:xfrm>
            <a:off x="1" y="970908"/>
            <a:ext cx="7703506" cy="37856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1" lang="en-US" sz="2000" u="none" cap="none" strike="noStrike">
                <a:solidFill>
                  <a:srgbClr val="000000"/>
                </a:solidFill>
                <a:latin typeface="Arial"/>
                <a:ea typeface="Arial"/>
                <a:cs typeface="Arial"/>
                <a:sym typeface="Arial"/>
              </a:rPr>
              <a:t>Countries practicing Authoritarian model</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Nowadays, this theory is still functioning in the non- democratic countries. Most of the non-democratic countries like Latin America, Africa, and Asia follows this theory.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A state that comes close to this media system today is China, Myanmar and Saudi Arabia – countries whose governmental bodies restrict citizens’ access to external news sources that appear to pose a threat to their authority.</a:t>
            </a:r>
            <a:endParaRPr/>
          </a:p>
          <a:p>
            <a:pPr indent="-342900" lvl="0" marL="342900" marR="0" rtl="0" algn="l">
              <a:lnSpc>
                <a:spcPct val="100000"/>
              </a:lnSpc>
              <a:spcBef>
                <a:spcPts val="0"/>
              </a:spcBef>
              <a:spcAft>
                <a:spcPts val="0"/>
              </a:spcAft>
              <a:buClr>
                <a:srgbClr val="000000"/>
              </a:buClr>
              <a:buSzPts val="2000"/>
              <a:buFont typeface="Noto Sans Symbols"/>
              <a:buChar char="❑"/>
            </a:pPr>
            <a:r>
              <a:rPr b="0" i="1" lang="en-US" sz="2000" u="none" cap="none" strike="noStrike">
                <a:solidFill>
                  <a:srgbClr val="000000"/>
                </a:solidFill>
                <a:latin typeface="Arial"/>
                <a:ea typeface="Arial"/>
                <a:cs typeface="Arial"/>
                <a:sym typeface="Arial"/>
              </a:rPr>
              <a:t>Westerners’ criticism of such policies reveals a normative assumption that all nation states should adopt a Libertarian orientation towards their oversight of new media. </a:t>
            </a:r>
            <a:endParaRPr b="0" i="1"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Arial"/>
                <a:ea typeface="Arial"/>
                <a:cs typeface="Arial"/>
                <a:sym typeface="Arial"/>
              </a:rPr>
              <a:t>(Wamoyi, 2017).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4"/>
          <p:cNvSpPr txBox="1"/>
          <p:nvPr>
            <p:ph type="title"/>
          </p:nvPr>
        </p:nvSpPr>
        <p:spPr>
          <a:xfrm>
            <a:off x="120602" y="187890"/>
            <a:ext cx="7543800" cy="824597"/>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3200"/>
              <a:buFont typeface="Calibri"/>
              <a:buNone/>
            </a:pPr>
            <a:r>
              <a:rPr lang="en-US" sz="3200">
                <a:solidFill>
                  <a:schemeClr val="accent1"/>
                </a:solidFill>
              </a:rPr>
              <a:t>THE FUNCTIONS OF THE FOUR THEORIES OF THE PRESS</a:t>
            </a:r>
            <a:endParaRPr sz="3200"/>
          </a:p>
        </p:txBody>
      </p:sp>
      <p:sp>
        <p:nvSpPr>
          <p:cNvPr id="213" name="Google Shape;213;p14"/>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14" name="Google Shape;214;p14"/>
          <p:cNvSpPr/>
          <p:nvPr/>
        </p:nvSpPr>
        <p:spPr>
          <a:xfrm>
            <a:off x="412078" y="899753"/>
            <a:ext cx="3616696"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none" cap="none" strike="noStrike">
                <a:solidFill>
                  <a:srgbClr val="000000"/>
                </a:solidFill>
                <a:latin typeface="Calibri"/>
                <a:ea typeface="Calibri"/>
                <a:cs typeface="Calibri"/>
                <a:sym typeface="Calibri"/>
              </a:rPr>
              <a:t>2.	Libertarian Theory</a:t>
            </a:r>
            <a:r>
              <a:rPr b="0" i="0" lang="en-US" sz="2400" u="none" cap="none" strike="noStrike">
                <a:solidFill>
                  <a:srgbClr val="000000"/>
                </a:solidFill>
                <a:latin typeface="Calibri"/>
                <a:ea typeface="Calibri"/>
                <a:cs typeface="Calibri"/>
                <a:sym typeface="Calibri"/>
              </a:rPr>
              <a:t>: </a:t>
            </a:r>
            <a:endParaRPr b="0" i="0" sz="2400" u="none" cap="none" strike="noStrike">
              <a:solidFill>
                <a:srgbClr val="000000"/>
              </a:solidFill>
              <a:latin typeface="Calibri"/>
              <a:ea typeface="Calibri"/>
              <a:cs typeface="Calibri"/>
              <a:sym typeface="Calibri"/>
            </a:endParaRPr>
          </a:p>
        </p:txBody>
      </p:sp>
      <p:sp>
        <p:nvSpPr>
          <p:cNvPr id="215" name="Google Shape;215;p14"/>
          <p:cNvSpPr/>
          <p:nvPr/>
        </p:nvSpPr>
        <p:spPr>
          <a:xfrm>
            <a:off x="-388306" y="1234581"/>
            <a:ext cx="7928974" cy="3439403"/>
          </a:xfrm>
          <a:prstGeom prst="rect">
            <a:avLst/>
          </a:prstGeom>
          <a:noFill/>
          <a:ln>
            <a:noFill/>
          </a:ln>
        </p:spPr>
        <p:txBody>
          <a:bodyPr anchorCtr="0" anchor="t" bIns="45700" lIns="91425" spcFirstLastPara="1" rIns="91425" wrap="square" tIns="45700">
            <a:spAutoFit/>
          </a:bodyPr>
          <a:lstStyle/>
          <a:p>
            <a:pPr indent="0" lvl="0" marL="533400" marR="0" rtl="0" algn="just">
              <a:lnSpc>
                <a:spcPct val="100000"/>
              </a:lnSpc>
              <a:spcBef>
                <a:spcPts val="0"/>
              </a:spcBef>
              <a:spcAft>
                <a:spcPts val="0"/>
              </a:spcAft>
              <a:buNone/>
            </a:pPr>
            <a:r>
              <a:rPr b="1" i="1" lang="en-US" sz="2000" u="none" cap="none" strike="noStrike">
                <a:solidFill>
                  <a:srgbClr val="000000"/>
                </a:solidFill>
                <a:latin typeface="Calibri"/>
                <a:ea typeface="Calibri"/>
                <a:cs typeface="Calibri"/>
                <a:sym typeface="Calibri"/>
              </a:rPr>
              <a:t>The Fundamental assumptions of the Free Press Theory are:</a:t>
            </a:r>
            <a:endParaRPr b="0" i="0" sz="2000" u="none" cap="none" strike="noStrike">
              <a:solidFill>
                <a:srgbClr val="000000"/>
              </a:solidFill>
              <a:latin typeface="Calibri"/>
              <a:ea typeface="Calibri"/>
              <a:cs typeface="Calibri"/>
              <a:sym typeface="Calibri"/>
            </a:endParaRPr>
          </a:p>
          <a:p>
            <a:pPr indent="-285750" lvl="1" marL="742950" marR="0" rtl="0" algn="just">
              <a:lnSpc>
                <a:spcPct val="100000"/>
              </a:lnSpc>
              <a:spcBef>
                <a:spcPts val="700"/>
              </a:spcBef>
              <a:spcAft>
                <a:spcPts val="0"/>
              </a:spcAft>
              <a:buClr>
                <a:srgbClr val="000000"/>
              </a:buClr>
              <a:buSzPts val="1200"/>
              <a:buFont typeface="Noto Sans Symbols"/>
              <a:buChar char="⮚"/>
            </a:pPr>
            <a:r>
              <a:rPr b="0" i="0" lang="en-US" sz="2000" u="none" cap="none" strike="noStrike">
                <a:solidFill>
                  <a:srgbClr val="000000"/>
                </a:solidFill>
                <a:latin typeface="Calibri"/>
                <a:ea typeface="Calibri"/>
                <a:cs typeface="Calibri"/>
                <a:sym typeface="Calibri"/>
              </a:rPr>
              <a:t>The Free press theory is found in most of the democratic countries.</a:t>
            </a:r>
            <a:endParaRPr b="0" i="0" sz="2000" u="none" cap="none" strike="noStrike">
              <a:solidFill>
                <a:srgbClr val="000000"/>
              </a:solidFill>
              <a:latin typeface="Calibri"/>
              <a:ea typeface="Calibri"/>
              <a:cs typeface="Calibri"/>
              <a:sym typeface="Calibri"/>
            </a:endParaRPr>
          </a:p>
          <a:p>
            <a:pPr indent="-285750" lvl="1" marL="742950" marR="0" rtl="0" algn="just">
              <a:lnSpc>
                <a:spcPct val="100000"/>
              </a:lnSpc>
              <a:spcBef>
                <a:spcPts val="680"/>
              </a:spcBef>
              <a:spcAft>
                <a:spcPts val="0"/>
              </a:spcAft>
              <a:buClr>
                <a:srgbClr val="000000"/>
              </a:buClr>
              <a:buSzPts val="1200"/>
              <a:buFont typeface="Noto Sans Symbols"/>
              <a:buChar char="⮚"/>
            </a:pPr>
            <a:r>
              <a:rPr b="0" i="0" lang="en-US" sz="2000" u="none" cap="none" strike="noStrike">
                <a:solidFill>
                  <a:srgbClr val="000000"/>
                </a:solidFill>
                <a:latin typeface="Calibri"/>
                <a:ea typeface="Calibri"/>
                <a:cs typeface="Calibri"/>
                <a:sym typeface="Calibri"/>
              </a:rPr>
              <a:t>Journalists should have full autonomy.</a:t>
            </a:r>
            <a:endParaRPr b="0" i="0" sz="2000" u="none" cap="none" strike="noStrike">
              <a:solidFill>
                <a:srgbClr val="000000"/>
              </a:solidFill>
              <a:latin typeface="Calibri"/>
              <a:ea typeface="Calibri"/>
              <a:cs typeface="Calibri"/>
              <a:sym typeface="Calibri"/>
            </a:endParaRPr>
          </a:p>
          <a:p>
            <a:pPr indent="-285750" lvl="1" marL="742950" marR="622300" rtl="0" algn="just">
              <a:lnSpc>
                <a:spcPct val="100000"/>
              </a:lnSpc>
              <a:spcBef>
                <a:spcPts val="700"/>
              </a:spcBef>
              <a:spcAft>
                <a:spcPts val="0"/>
              </a:spcAft>
              <a:buClr>
                <a:srgbClr val="000000"/>
              </a:buClr>
              <a:buSzPts val="1200"/>
              <a:buFont typeface="Noto Sans Symbols"/>
              <a:buChar char="⮚"/>
            </a:pPr>
            <a:r>
              <a:rPr b="0" i="0" lang="en-US" sz="2000" u="none" cap="none" strike="noStrike">
                <a:solidFill>
                  <a:srgbClr val="000000"/>
                </a:solidFill>
                <a:latin typeface="Calibri"/>
                <a:ea typeface="Calibri"/>
                <a:cs typeface="Calibri"/>
                <a:sym typeface="Calibri"/>
              </a:rPr>
              <a:t>There should not be any restriction on import and export of media messages.</a:t>
            </a:r>
            <a:endParaRPr b="0" i="0" sz="2000" u="none" cap="none" strike="noStrike">
              <a:solidFill>
                <a:srgbClr val="000000"/>
              </a:solidFill>
              <a:latin typeface="Calibri"/>
              <a:ea typeface="Calibri"/>
              <a:cs typeface="Calibri"/>
              <a:sym typeface="Calibri"/>
            </a:endParaRPr>
          </a:p>
          <a:p>
            <a:pPr indent="-285750" lvl="1" marL="742950" marR="0" rtl="0" algn="just">
              <a:lnSpc>
                <a:spcPct val="100000"/>
              </a:lnSpc>
              <a:spcBef>
                <a:spcPts val="0"/>
              </a:spcBef>
              <a:spcAft>
                <a:spcPts val="0"/>
              </a:spcAft>
              <a:buClr>
                <a:srgbClr val="000000"/>
              </a:buClr>
              <a:buSzPts val="1200"/>
              <a:buFont typeface="Noto Sans Symbols"/>
              <a:buChar char="⮚"/>
            </a:pPr>
            <a:r>
              <a:rPr b="0" i="0" lang="en-US" sz="2000" u="none" cap="none" strike="noStrike">
                <a:solidFill>
                  <a:srgbClr val="000000"/>
                </a:solidFill>
                <a:latin typeface="Calibri"/>
                <a:ea typeface="Calibri"/>
                <a:cs typeface="Calibri"/>
                <a:sym typeface="Calibri"/>
              </a:rPr>
              <a:t>The criticism of the government’s policies is accepted and encouraged.</a:t>
            </a:r>
            <a:endParaRPr/>
          </a:p>
          <a:p>
            <a:pPr indent="-285750" lvl="1" marL="742950" marR="0" rtl="0" algn="just">
              <a:lnSpc>
                <a:spcPct val="100000"/>
              </a:lnSpc>
              <a:spcBef>
                <a:spcPts val="0"/>
              </a:spcBef>
              <a:spcAft>
                <a:spcPts val="0"/>
              </a:spcAft>
              <a:buClr>
                <a:srgbClr val="000000"/>
              </a:buClr>
              <a:buSzPts val="1200"/>
              <a:buFont typeface="Noto Sans Symbols"/>
              <a:buChar char="⮚"/>
            </a:pPr>
            <a:r>
              <a:rPr b="0" i="0" lang="en-US" sz="2000" u="none" cap="none" strike="noStrike">
                <a:solidFill>
                  <a:srgbClr val="000000"/>
                </a:solidFill>
                <a:latin typeface="Calibri"/>
                <a:ea typeface="Calibri"/>
                <a:cs typeface="Calibri"/>
                <a:sym typeface="Calibri"/>
              </a:rPr>
              <a:t> In the USA the press is assumed to occupy </a:t>
            </a:r>
            <a:r>
              <a:rPr b="1" i="0" lang="en-US" sz="2000" u="none" cap="none" strike="noStrike">
                <a:solidFill>
                  <a:srgbClr val="000000"/>
                </a:solidFill>
                <a:latin typeface="Calibri"/>
                <a:ea typeface="Calibri"/>
                <a:cs typeface="Calibri"/>
                <a:sym typeface="Calibri"/>
              </a:rPr>
              <a:t>the fourth estate </a:t>
            </a:r>
            <a:r>
              <a:rPr b="0" i="0" lang="en-US" sz="2000" u="none" cap="none" strike="noStrike">
                <a:solidFill>
                  <a:srgbClr val="000000"/>
                </a:solidFill>
                <a:latin typeface="Calibri"/>
                <a:ea typeface="Calibri"/>
                <a:cs typeface="Calibri"/>
                <a:sym typeface="Calibri"/>
              </a:rPr>
              <a:t>after Executive, Legislative and Judiciary Estates while in London after Lords, Church and Commons.</a:t>
            </a:r>
            <a:endParaRPr b="0" i="0" sz="2000" u="none" cap="none" strike="noStrike">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5"/>
          <p:cNvSpPr txBox="1"/>
          <p:nvPr>
            <p:ph type="title"/>
          </p:nvPr>
        </p:nvSpPr>
        <p:spPr>
          <a:xfrm>
            <a:off x="81366" y="0"/>
            <a:ext cx="7543800" cy="1088068"/>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chemeClr val="accent1"/>
              </a:buClr>
              <a:buSzPts val="3200"/>
              <a:buFont typeface="Calibri"/>
              <a:buNone/>
            </a:pPr>
            <a:r>
              <a:rPr lang="en-US" sz="3200">
                <a:solidFill>
                  <a:schemeClr val="accent1"/>
                </a:solidFill>
              </a:rPr>
              <a:t>THE FUNCTIONS OF THE FOUR THEORIES OF THE PRESS</a:t>
            </a:r>
            <a:endParaRPr sz="3200">
              <a:solidFill>
                <a:schemeClr val="accent1"/>
              </a:solidFill>
            </a:endParaRPr>
          </a:p>
        </p:txBody>
      </p:sp>
      <p:sp>
        <p:nvSpPr>
          <p:cNvPr id="221" name="Google Shape;221;p15"/>
          <p:cNvSpPr txBox="1"/>
          <p:nvPr>
            <p:ph idx="12" type="sldNum"/>
          </p:nvPr>
        </p:nvSpPr>
        <p:spPr>
          <a:xfrm>
            <a:off x="7425344" y="4844839"/>
            <a:ext cx="984019" cy="273844"/>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22" name="Google Shape;222;p15"/>
          <p:cNvSpPr/>
          <p:nvPr/>
        </p:nvSpPr>
        <p:spPr>
          <a:xfrm>
            <a:off x="0" y="1318737"/>
            <a:ext cx="7515616" cy="347787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The Practice of Libertarian Theory</a:t>
            </a:r>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This is practiced by the American Press and media in France. CNN has continuously critiqued and criticized Trump and his administration thanks to this theory but the much Trump has done is to resort to social media for counter accusations.</a:t>
            </a:r>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Libertarian in Anglo- American world inspired theories of Press Freedom as seen in political writings of Thomas Jefferson, John Stuart Mill. </a:t>
            </a:r>
            <a:endParaRPr b="0" i="0" sz="2000" u="none" cap="none" strike="noStrike">
              <a:solidFill>
                <a:srgbClr val="000000"/>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We have self-righting theory by Milton and 18th c economist Adam Smith of Invisible hand in a consumer’s market have a significant contribution to Libertarian Theory (Wamoyi, 2017). </a:t>
            </a:r>
            <a:endParaRPr b="0" i="0" sz="2000" u="none" cap="none" strike="noStrike">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6"/>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28" name="Google Shape;228;p16"/>
          <p:cNvSpPr/>
          <p:nvPr/>
        </p:nvSpPr>
        <p:spPr>
          <a:xfrm>
            <a:off x="313152" y="0"/>
            <a:ext cx="7172528"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200" u="none" cap="none" strike="noStrike">
                <a:solidFill>
                  <a:srgbClr val="E48312"/>
                </a:solidFill>
                <a:latin typeface="Calibri"/>
                <a:ea typeface="Calibri"/>
                <a:cs typeface="Calibri"/>
                <a:sym typeface="Calibri"/>
              </a:rPr>
              <a:t>THE FUNCTIONS OF THE FOUR THEORIES OF THE PRESS</a:t>
            </a:r>
            <a:endParaRPr b="0" i="0" sz="3200" u="none" cap="none" strike="noStrike">
              <a:solidFill>
                <a:srgbClr val="000000"/>
              </a:solidFill>
              <a:latin typeface="Arial"/>
              <a:ea typeface="Arial"/>
              <a:cs typeface="Arial"/>
              <a:sym typeface="Arial"/>
            </a:endParaRPr>
          </a:p>
        </p:txBody>
      </p:sp>
      <p:sp>
        <p:nvSpPr>
          <p:cNvPr id="229" name="Google Shape;229;p16"/>
          <p:cNvSpPr/>
          <p:nvPr/>
        </p:nvSpPr>
        <p:spPr>
          <a:xfrm>
            <a:off x="1" y="953294"/>
            <a:ext cx="7485678" cy="440120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Social Responsibility Theory</a:t>
            </a:r>
            <a:r>
              <a:rPr b="0" i="0" lang="en-US" sz="2000" u="none" cap="none" strike="noStrike">
                <a:solidFill>
                  <a:srgbClr val="000000"/>
                </a:solidFill>
                <a:latin typeface="Calibri"/>
                <a:ea typeface="Calibri"/>
                <a:cs typeface="Calibri"/>
                <a:sym typeface="Calibri"/>
              </a:rPr>
              <a:t>: </a:t>
            </a:r>
            <a:endParaRPr b="0" i="0" sz="2000" u="none" cap="none" strike="noStrike">
              <a:solidFill>
                <a:srgbClr val="000000"/>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This theory is based on the writings of Hutchins Commission on Freedom of the Press and practitioners established in 1942 in response to growing sentiments that journalism was incapable of regulating itself. It is an extension of the libertarian theory.</a:t>
            </a:r>
            <a:endParaRPr/>
          </a:p>
          <a:p>
            <a:pPr indent="0" lvl="0" marL="0" marR="0" rtl="0" algn="l">
              <a:lnSpc>
                <a:spcPct val="100000"/>
              </a:lnSpc>
              <a:spcBef>
                <a:spcPts val="0"/>
              </a:spcBef>
              <a:spcAft>
                <a:spcPts val="0"/>
              </a:spcAft>
              <a:buNone/>
            </a:pPr>
            <a:r>
              <a:t/>
            </a:r>
            <a:endParaRPr b="0" i="0" sz="2000" u="none" cap="none" strike="noStrike">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000"/>
              <a:buFont typeface="Noto Sans Symbols"/>
              <a:buChar char="❑"/>
            </a:pPr>
            <a:r>
              <a:rPr b="1" i="1" lang="en-US" sz="2000" u="none" cap="none" strike="noStrike">
                <a:solidFill>
                  <a:schemeClr val="dk1"/>
                </a:solidFill>
                <a:latin typeface="Calibri"/>
                <a:ea typeface="Calibri"/>
                <a:cs typeface="Calibri"/>
                <a:sym typeface="Calibri"/>
              </a:rPr>
              <a:t>The assumptions of the theory are:</a:t>
            </a:r>
            <a:endParaRPr/>
          </a:p>
          <a:p>
            <a:pPr indent="-342900" lvl="1"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chemeClr val="dk1"/>
                </a:solidFill>
                <a:latin typeface="Calibri"/>
                <a:ea typeface="Calibri"/>
                <a:cs typeface="Calibri"/>
                <a:sym typeface="Calibri"/>
              </a:rPr>
              <a:t>Media has some obligations to society.</a:t>
            </a:r>
            <a:endParaRPr/>
          </a:p>
          <a:p>
            <a:pPr indent="-342900" lvl="1"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chemeClr val="dk1"/>
                </a:solidFill>
                <a:latin typeface="Calibri"/>
                <a:ea typeface="Calibri"/>
                <a:cs typeface="Calibri"/>
                <a:sym typeface="Calibri"/>
              </a:rPr>
              <a:t>This theory was developed under US initiative in the forties.</a:t>
            </a:r>
            <a:endParaRPr/>
          </a:p>
          <a:p>
            <a:pPr indent="-342900" lvl="1"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chemeClr val="dk1"/>
                </a:solidFill>
                <a:latin typeface="Calibri"/>
                <a:ea typeface="Calibri"/>
                <a:cs typeface="Calibri"/>
                <a:sym typeface="Calibri"/>
              </a:rPr>
              <a:t>Media is for minority groups.</a:t>
            </a:r>
            <a:endParaRPr/>
          </a:p>
          <a:p>
            <a:pPr indent="-342900" lvl="1"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chemeClr val="dk1"/>
                </a:solidFill>
                <a:latin typeface="Calibri"/>
                <a:ea typeface="Calibri"/>
                <a:cs typeface="Calibri"/>
                <a:sym typeface="Calibri"/>
              </a:rPr>
              <a:t>Journalists are accountable to their audience as well as the government (Wamoyi, 2017).  </a:t>
            </a:r>
            <a:endParaRPr/>
          </a:p>
          <a:p>
            <a:pPr indent="-158750" lvl="0" marL="28575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chemeClr val="dk1"/>
              </a:solidFill>
              <a:latin typeface="Arial"/>
              <a:ea typeface="Arial"/>
              <a:cs typeface="Arial"/>
              <a:sym typeface="Arial"/>
            </a:endParaRPr>
          </a:p>
          <a:p>
            <a:pPr indent="-158750" lvl="0" marL="28575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chemeClr val="lt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7"/>
          <p:cNvSpPr txBox="1"/>
          <p:nvPr>
            <p:ph type="title"/>
          </p:nvPr>
        </p:nvSpPr>
        <p:spPr>
          <a:xfrm>
            <a:off x="313152" y="72490"/>
            <a:ext cx="7354472"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3200"/>
              <a:buFont typeface="Calibri"/>
              <a:buNone/>
            </a:pPr>
            <a:r>
              <a:rPr lang="en-US" sz="3200">
                <a:solidFill>
                  <a:schemeClr val="accent1"/>
                </a:solidFill>
              </a:rPr>
              <a:t>THE FUNCTIONS OF THE FOUR THEORIES OF THE PRESS</a:t>
            </a:r>
            <a:endParaRPr sz="3200">
              <a:solidFill>
                <a:schemeClr val="accent1"/>
              </a:solidFill>
            </a:endParaRPr>
          </a:p>
        </p:txBody>
      </p:sp>
      <p:sp>
        <p:nvSpPr>
          <p:cNvPr id="235" name="Google Shape;235;p17"/>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36" name="Google Shape;236;p17"/>
          <p:cNvSpPr/>
          <p:nvPr/>
        </p:nvSpPr>
        <p:spPr>
          <a:xfrm>
            <a:off x="0" y="984893"/>
            <a:ext cx="7425344" cy="4390946"/>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Soviet</a:t>
            </a:r>
            <a:r>
              <a:rPr b="0" i="0" lang="en-US" sz="2000" u="none" cap="none" strike="noStrike">
                <a:solidFill>
                  <a:srgbClr val="000000"/>
                </a:solidFill>
                <a:latin typeface="Calibri"/>
                <a:ea typeface="Calibri"/>
                <a:cs typeface="Calibri"/>
                <a:sym typeface="Calibri"/>
              </a:rPr>
              <a:t>-</a:t>
            </a:r>
            <a:r>
              <a:rPr b="1" i="0" lang="en-US" sz="2000" u="none" cap="none" strike="noStrike">
                <a:solidFill>
                  <a:srgbClr val="000000"/>
                </a:solidFill>
                <a:latin typeface="Calibri"/>
                <a:ea typeface="Calibri"/>
                <a:cs typeface="Calibri"/>
                <a:sym typeface="Calibri"/>
              </a:rPr>
              <a:t>Communist Theory</a:t>
            </a:r>
            <a:r>
              <a:rPr b="0" i="0" lang="en-US" sz="2000" u="none" cap="none" strike="noStrike">
                <a:solidFill>
                  <a:srgbClr val="000000"/>
                </a:solidFill>
                <a:latin typeface="Calibri"/>
                <a:ea typeface="Calibri"/>
                <a:cs typeface="Calibri"/>
                <a:sym typeface="Calibri"/>
              </a:rPr>
              <a:t>:</a:t>
            </a:r>
            <a:endParaRPr/>
          </a:p>
          <a:p>
            <a:pPr indent="-285750" lvl="0" marL="285750" marR="0" rtl="0" algn="l">
              <a:lnSpc>
                <a:spcPct val="100000"/>
              </a:lnSpc>
              <a:spcBef>
                <a:spcPts val="0"/>
              </a:spcBef>
              <a:spcAft>
                <a:spcPts val="0"/>
              </a:spcAft>
              <a:buClr>
                <a:srgbClr val="000000"/>
              </a:buClr>
              <a:buSzPts val="1400"/>
              <a:buFont typeface="Noto Sans Symbols"/>
              <a:buChar char="❑"/>
            </a:pPr>
            <a:r>
              <a:rPr b="0" i="0" lang="en-US" sz="1400" u="none" cap="none" strike="noStrike">
                <a:solidFill>
                  <a:srgbClr val="000000"/>
                </a:solidFill>
                <a:latin typeface="Times New Roman"/>
                <a:ea typeface="Times New Roman"/>
                <a:cs typeface="Times New Roman"/>
                <a:sym typeface="Times New Roman"/>
              </a:rPr>
              <a:t> </a:t>
            </a:r>
            <a:r>
              <a:rPr b="0" i="0" lang="en-US" sz="1800" u="none" cap="none" strike="noStrike">
                <a:solidFill>
                  <a:srgbClr val="000000"/>
                </a:solidFill>
                <a:latin typeface="Calibri"/>
                <a:ea typeface="Calibri"/>
                <a:cs typeface="Calibri"/>
                <a:sym typeface="Calibri"/>
              </a:rPr>
              <a:t>Apparent from its name, the Soviet theory is closely tied to a specific ideology; Communism. Siebert traces the roots of this theory back to the 1917 Russian Revolution based on the postulates of Marx and Engels. </a:t>
            </a:r>
            <a:endParaRPr b="0" i="0" sz="1800" u="none" cap="none" strike="noStrike">
              <a:solidFill>
                <a:srgbClr val="000000"/>
              </a:solidFill>
              <a:latin typeface="Calibri"/>
              <a:ea typeface="Calibri"/>
              <a:cs typeface="Calibri"/>
              <a:sym typeface="Calibri"/>
            </a:endParaRPr>
          </a:p>
          <a:p>
            <a:pPr indent="0" lvl="0" marL="533400" marR="0" rtl="0" algn="l">
              <a:lnSpc>
                <a:spcPct val="100000"/>
              </a:lnSpc>
              <a:spcBef>
                <a:spcPts val="5"/>
              </a:spcBef>
              <a:spcAft>
                <a:spcPts val="0"/>
              </a:spcAft>
              <a:buNone/>
            </a:pPr>
            <a:r>
              <a:rPr b="1" i="1" lang="en-US" sz="1800" u="none" cap="none" strike="noStrike">
                <a:solidFill>
                  <a:srgbClr val="000000"/>
                </a:solidFill>
                <a:latin typeface="Calibri"/>
                <a:ea typeface="Calibri"/>
                <a:cs typeface="Calibri"/>
                <a:sym typeface="Calibri"/>
              </a:rPr>
              <a:t>The fundamental assumptions of the theory are:</a:t>
            </a:r>
            <a:endParaRPr b="0" i="0" sz="1800" u="none" cap="none" strike="noStrike">
              <a:solidFill>
                <a:srgbClr val="000000"/>
              </a:solidFill>
              <a:latin typeface="Calibri"/>
              <a:ea typeface="Calibri"/>
              <a:cs typeface="Calibri"/>
              <a:sym typeface="Calibri"/>
            </a:endParaRPr>
          </a:p>
          <a:p>
            <a:pPr indent="-285750" lvl="1" marL="742950" marR="0" rtl="0" algn="l">
              <a:lnSpc>
                <a:spcPct val="100000"/>
              </a:lnSpc>
              <a:spcBef>
                <a:spcPts val="685"/>
              </a:spcBef>
              <a:spcAft>
                <a:spcPts val="0"/>
              </a:spcAft>
              <a:buClr>
                <a:srgbClr val="000000"/>
              </a:buClr>
              <a:buSzPts val="1200"/>
              <a:buFont typeface="Noto Sans Symbols"/>
              <a:buChar char="⮚"/>
            </a:pPr>
            <a:r>
              <a:rPr b="0" i="0" lang="en-US" sz="1800" u="none" cap="none" strike="noStrike">
                <a:solidFill>
                  <a:srgbClr val="000000"/>
                </a:solidFill>
                <a:latin typeface="Calibri"/>
                <a:ea typeface="Calibri"/>
                <a:cs typeface="Calibri"/>
                <a:sym typeface="Calibri"/>
              </a:rPr>
              <a:t>There is the restriction of the private media organization.</a:t>
            </a:r>
            <a:endParaRPr b="0" i="0" sz="1800" u="none" cap="none" strike="noStrike">
              <a:solidFill>
                <a:srgbClr val="000000"/>
              </a:solidFill>
              <a:latin typeface="Calibri"/>
              <a:ea typeface="Calibri"/>
              <a:cs typeface="Calibri"/>
              <a:sym typeface="Calibri"/>
            </a:endParaRPr>
          </a:p>
          <a:p>
            <a:pPr indent="-285750" lvl="1" marL="742950" marR="0" rtl="0" algn="l">
              <a:lnSpc>
                <a:spcPct val="100000"/>
              </a:lnSpc>
              <a:spcBef>
                <a:spcPts val="695"/>
              </a:spcBef>
              <a:spcAft>
                <a:spcPts val="0"/>
              </a:spcAft>
              <a:buClr>
                <a:srgbClr val="000000"/>
              </a:buClr>
              <a:buSzPts val="1200"/>
              <a:buFont typeface="Noto Sans Symbols"/>
              <a:buChar char="⮚"/>
            </a:pPr>
            <a:r>
              <a:rPr b="0" i="0" lang="en-US" sz="1800" u="none" cap="none" strike="noStrike">
                <a:solidFill>
                  <a:srgbClr val="000000"/>
                </a:solidFill>
                <a:latin typeface="Calibri"/>
                <a:ea typeface="Calibri"/>
                <a:cs typeface="Calibri"/>
                <a:sym typeface="Calibri"/>
              </a:rPr>
              <a:t>The media institution is junior than the government.</a:t>
            </a:r>
            <a:endParaRPr b="0" i="0" sz="1800" u="none" cap="none" strike="noStrike">
              <a:solidFill>
                <a:srgbClr val="000000"/>
              </a:solidFill>
              <a:latin typeface="Calibri"/>
              <a:ea typeface="Calibri"/>
              <a:cs typeface="Calibri"/>
              <a:sym typeface="Calibri"/>
            </a:endParaRPr>
          </a:p>
          <a:p>
            <a:pPr indent="-285750" lvl="1" marL="742950" marR="0" rtl="0" algn="l">
              <a:lnSpc>
                <a:spcPct val="100000"/>
              </a:lnSpc>
              <a:spcBef>
                <a:spcPts val="685"/>
              </a:spcBef>
              <a:spcAft>
                <a:spcPts val="0"/>
              </a:spcAft>
              <a:buClr>
                <a:srgbClr val="000000"/>
              </a:buClr>
              <a:buSzPts val="1200"/>
              <a:buFont typeface="Noto Sans Symbols"/>
              <a:buChar char="⮚"/>
            </a:pPr>
            <a:r>
              <a:rPr b="0" i="0" lang="en-US" sz="1800" u="none" cap="none" strike="noStrike">
                <a:solidFill>
                  <a:srgbClr val="000000"/>
                </a:solidFill>
                <a:latin typeface="Calibri"/>
                <a:ea typeface="Calibri"/>
                <a:cs typeface="Calibri"/>
                <a:sym typeface="Calibri"/>
              </a:rPr>
              <a:t>Media serve the interests of the working class.</a:t>
            </a:r>
            <a:endParaRPr b="0" i="0" sz="1800" u="none" cap="none" strike="noStrike">
              <a:solidFill>
                <a:srgbClr val="000000"/>
              </a:solidFill>
              <a:latin typeface="Calibri"/>
              <a:ea typeface="Calibri"/>
              <a:cs typeface="Calibri"/>
              <a:sym typeface="Calibri"/>
            </a:endParaRPr>
          </a:p>
          <a:p>
            <a:pPr indent="-285750" lvl="1" marL="742950" marR="0" rtl="0" algn="l">
              <a:lnSpc>
                <a:spcPct val="100000"/>
              </a:lnSpc>
              <a:spcBef>
                <a:spcPts val="695"/>
              </a:spcBef>
              <a:spcAft>
                <a:spcPts val="0"/>
              </a:spcAft>
              <a:buClr>
                <a:srgbClr val="000000"/>
              </a:buClr>
              <a:buSzPts val="1200"/>
              <a:buFont typeface="Noto Sans Symbols"/>
              <a:buChar char="⮚"/>
            </a:pPr>
            <a:r>
              <a:rPr b="0" i="0" lang="en-US" sz="1800" u="none" cap="none" strike="noStrike">
                <a:solidFill>
                  <a:srgbClr val="000000"/>
                </a:solidFill>
                <a:latin typeface="Calibri"/>
                <a:ea typeface="Calibri"/>
                <a:cs typeface="Calibri"/>
                <a:sym typeface="Calibri"/>
              </a:rPr>
              <a:t>The mass media must have self –regulatory (Wamoyi, 2017).  </a:t>
            </a:r>
            <a:endParaRPr b="0" i="0" sz="1800" u="none" cap="none" strike="noStrike">
              <a:solidFill>
                <a:srgbClr val="000000"/>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Calibri"/>
                <a:ea typeface="Calibri"/>
                <a:cs typeface="Calibri"/>
                <a:sym typeface="Calibri"/>
              </a:rPr>
              <a:t>Current Examples</a:t>
            </a:r>
            <a:endParaRPr/>
          </a:p>
          <a:p>
            <a:pPr indent="-285750" lvl="0" marL="2857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Calibri"/>
                <a:ea typeface="Calibri"/>
                <a:cs typeface="Calibri"/>
                <a:sym typeface="Calibri"/>
              </a:rPr>
              <a:t>Since the disintegration of the Soviet Union in 1991, Marxist-Leninist theory have survived in North Korea, Myanmar, Iraq under Saddam </a:t>
            </a:r>
            <a:r>
              <a:rPr b="0" i="0" lang="en-US" sz="1800" u="none" cap="none" strike="noStrike">
                <a:solidFill>
                  <a:schemeClr val="lt1"/>
                </a:solidFill>
                <a:latin typeface="Calibri"/>
                <a:ea typeface="Calibri"/>
                <a:cs typeface="Calibri"/>
                <a:sym typeface="Calibri"/>
              </a:rPr>
              <a:t>Hussein, Cuba, Vietnam and to a certain extent in China</a:t>
            </a:r>
            <a:endParaRPr/>
          </a:p>
          <a:p>
            <a:pPr indent="-158750" lvl="0" marL="285750" marR="0" rtl="0" algn="l">
              <a:lnSpc>
                <a:spcPct val="100000"/>
              </a:lnSpc>
              <a:spcBef>
                <a:spcPts val="0"/>
              </a:spcBef>
              <a:spcAft>
                <a:spcPts val="0"/>
              </a:spcAft>
              <a:buClr>
                <a:srgbClr val="000000"/>
              </a:buClr>
              <a:buSzPts val="2000"/>
              <a:buFont typeface="Noto Sans Symbols"/>
              <a:buNone/>
            </a:pPr>
            <a:r>
              <a:t/>
            </a:r>
            <a:endParaRPr b="0" i="0" sz="2000" u="none" cap="none" strike="noStrike">
              <a:solidFill>
                <a:srgbClr val="000000"/>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8"/>
          <p:cNvSpPr txBox="1"/>
          <p:nvPr>
            <p:ph type="title"/>
          </p:nvPr>
        </p:nvSpPr>
        <p:spPr>
          <a:xfrm>
            <a:off x="275574" y="69325"/>
            <a:ext cx="5639102" cy="519398"/>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The two theories of McQuail </a:t>
            </a:r>
            <a:endParaRPr/>
          </a:p>
        </p:txBody>
      </p:sp>
      <p:sp>
        <p:nvSpPr>
          <p:cNvPr id="242" name="Google Shape;242;p18"/>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43" name="Google Shape;243;p18"/>
          <p:cNvSpPr txBox="1"/>
          <p:nvPr>
            <p:ph idx="1" type="body"/>
          </p:nvPr>
        </p:nvSpPr>
        <p:spPr>
          <a:xfrm>
            <a:off x="0" y="676855"/>
            <a:ext cx="7390356" cy="3077100"/>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b="1" lang="en-US" sz="2000"/>
              <a:t>Development Press Theory</a:t>
            </a:r>
            <a:r>
              <a:rPr lang="en-US" sz="2000"/>
              <a:t>: sought to address the shortcomings of the four original Press theories. It arose because of the need to accommodate Third World Nations in the Press theories, because, as McQuail observed, these nations had peculiar climes and different socio-political systems that must be catered for.</a:t>
            </a:r>
            <a:endParaRPr/>
          </a:p>
          <a:p>
            <a:pPr indent="-330200" lvl="0" marL="457200" rtl="0" algn="l">
              <a:lnSpc>
                <a:spcPct val="90000"/>
              </a:lnSpc>
              <a:spcBef>
                <a:spcPts val="600"/>
              </a:spcBef>
              <a:spcAft>
                <a:spcPts val="0"/>
              </a:spcAft>
              <a:buSzPts val="1600"/>
              <a:buChar char="❑"/>
            </a:pPr>
            <a:r>
              <a:rPr b="1" i="1" lang="en-US" sz="1800"/>
              <a:t>Under this theory,</a:t>
            </a:r>
            <a:endParaRPr sz="1800"/>
          </a:p>
          <a:p>
            <a:pPr indent="-330200" lvl="0" marL="457200" rtl="0" algn="l">
              <a:lnSpc>
                <a:spcPct val="90000"/>
              </a:lnSpc>
              <a:spcBef>
                <a:spcPts val="600"/>
              </a:spcBef>
              <a:spcAft>
                <a:spcPts val="0"/>
              </a:spcAft>
              <a:buSzPts val="1600"/>
              <a:buChar char="❑"/>
            </a:pPr>
            <a:r>
              <a:rPr lang="en-US" sz="1800"/>
              <a:t>The media should accept and carry out positive development tasks in line with nationally established policy.</a:t>
            </a:r>
            <a:endParaRPr/>
          </a:p>
          <a:p>
            <a:pPr indent="-330200" lvl="0" marL="457200" rtl="0" algn="l">
              <a:lnSpc>
                <a:spcPct val="90000"/>
              </a:lnSpc>
              <a:spcBef>
                <a:spcPts val="600"/>
              </a:spcBef>
              <a:spcAft>
                <a:spcPts val="0"/>
              </a:spcAft>
              <a:buSzPts val="1600"/>
              <a:buChar char="❑"/>
            </a:pPr>
            <a:r>
              <a:rPr lang="en-US" sz="1800"/>
              <a:t>Freedom of the press should be open to restriction according to economic priorities and development needs of society.</a:t>
            </a:r>
            <a:endParaRPr/>
          </a:p>
          <a:p>
            <a:pPr indent="-330200" lvl="0" marL="457200" rtl="0" algn="l">
              <a:lnSpc>
                <a:spcPct val="90000"/>
              </a:lnSpc>
              <a:spcBef>
                <a:spcPts val="600"/>
              </a:spcBef>
              <a:spcAft>
                <a:spcPts val="0"/>
              </a:spcAft>
              <a:buSzPts val="1600"/>
              <a:buChar char="❑"/>
            </a:pPr>
            <a:r>
              <a:rPr lang="en-US" sz="1800"/>
              <a:t>Press should give priority in their content to the national culture and language.</a:t>
            </a:r>
            <a:endParaRPr/>
          </a:p>
          <a:p>
            <a:pPr indent="-330200" lvl="0" marL="457200" rtl="0" algn="l">
              <a:lnSpc>
                <a:spcPct val="90000"/>
              </a:lnSpc>
              <a:spcBef>
                <a:spcPts val="600"/>
              </a:spcBef>
              <a:spcAft>
                <a:spcPts val="0"/>
              </a:spcAft>
              <a:buSzPts val="1600"/>
              <a:buChar char="❑"/>
            </a:pPr>
            <a:r>
              <a:rPr lang="en-US" sz="1800"/>
              <a:t>Journalists and other media professionals have both responsibilities and freedoms in their information gathering and dissemination tasks.</a:t>
            </a:r>
            <a:endParaRPr/>
          </a:p>
          <a:p>
            <a:pPr indent="-330200" lvl="0" marL="457200" rtl="0" algn="l">
              <a:lnSpc>
                <a:spcPct val="90000"/>
              </a:lnSpc>
              <a:spcBef>
                <a:spcPts val="600"/>
              </a:spcBef>
              <a:spcAft>
                <a:spcPts val="0"/>
              </a:spcAft>
              <a:buSzPts val="1600"/>
              <a:buChar char="❑"/>
            </a:pPr>
            <a:r>
              <a:rPr lang="en-US" sz="1800">
                <a:solidFill>
                  <a:schemeClr val="lt1"/>
                </a:solidFill>
              </a:rPr>
              <a:t> (Wamoyi, 2017). </a:t>
            </a:r>
            <a:endParaRPr/>
          </a:p>
          <a:p>
            <a:pPr indent="-228600" lvl="0" marL="457200" rtl="0" algn="l">
              <a:lnSpc>
                <a:spcPct val="90000"/>
              </a:lnSpc>
              <a:spcBef>
                <a:spcPts val="600"/>
              </a:spcBef>
              <a:spcAft>
                <a:spcPts val="0"/>
              </a:spcAft>
              <a:buSzPts val="1600"/>
              <a:buNone/>
            </a:pPr>
            <a:r>
              <a:t/>
            </a:r>
            <a:endParaRPr sz="2000"/>
          </a:p>
          <a:p>
            <a:pPr indent="-228600" lvl="0" marL="457200" rtl="0" algn="l">
              <a:lnSpc>
                <a:spcPct val="90000"/>
              </a:lnSpc>
              <a:spcBef>
                <a:spcPts val="600"/>
              </a:spcBef>
              <a:spcAft>
                <a:spcPts val="0"/>
              </a:spcAft>
              <a:buSzPts val="16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9"/>
          <p:cNvSpPr txBox="1"/>
          <p:nvPr>
            <p:ph type="title"/>
          </p:nvPr>
        </p:nvSpPr>
        <p:spPr>
          <a:xfrm>
            <a:off x="526093" y="164574"/>
            <a:ext cx="5542732" cy="937715"/>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a:solidFill>
                  <a:schemeClr val="accent1"/>
                </a:solidFill>
              </a:rPr>
              <a:t>The two theories of McQuail </a:t>
            </a:r>
            <a:br>
              <a:rPr lang="en-US"/>
            </a:br>
            <a:endParaRPr/>
          </a:p>
        </p:txBody>
      </p:sp>
      <p:sp>
        <p:nvSpPr>
          <p:cNvPr id="249" name="Google Shape;249;p19"/>
          <p:cNvSpPr txBox="1"/>
          <p:nvPr>
            <p:ph idx="1" type="body"/>
          </p:nvPr>
        </p:nvSpPr>
        <p:spPr>
          <a:xfrm>
            <a:off x="0" y="633431"/>
            <a:ext cx="7327725" cy="3077100"/>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b="1" lang="en-US" sz="2000"/>
              <a:t>Democratic- Participant Theory</a:t>
            </a:r>
            <a:r>
              <a:rPr lang="en-US" sz="2000"/>
              <a:t>: This theory argues against media monopoly and centralism, but that access should be given to as many that should rightfully have access to media and its technologies.  According to McQuail (1994), this theory believes in horizontal rather than vertical communication. It proposes democratization of media and grassroots participation.</a:t>
            </a:r>
            <a:endParaRPr/>
          </a:p>
          <a:p>
            <a:pPr indent="-330200" lvl="0" marL="457200" rtl="0" algn="l">
              <a:lnSpc>
                <a:spcPct val="90000"/>
              </a:lnSpc>
              <a:spcBef>
                <a:spcPts val="600"/>
              </a:spcBef>
              <a:spcAft>
                <a:spcPts val="0"/>
              </a:spcAft>
              <a:buSzPts val="1600"/>
              <a:buChar char="❑"/>
            </a:pPr>
            <a:r>
              <a:rPr b="1" i="1" lang="en-US" sz="1800"/>
              <a:t>This theory also seeks to achieve the following;</a:t>
            </a:r>
            <a:endParaRPr sz="1800"/>
          </a:p>
          <a:p>
            <a:pPr indent="-330200" lvl="0" marL="457200" rtl="0" algn="l">
              <a:lnSpc>
                <a:spcPct val="90000"/>
              </a:lnSpc>
              <a:spcBef>
                <a:spcPts val="600"/>
              </a:spcBef>
              <a:spcAft>
                <a:spcPts val="0"/>
              </a:spcAft>
              <a:buSzPts val="1600"/>
              <a:buChar char="❑"/>
            </a:pPr>
            <a:r>
              <a:rPr lang="en-US" sz="1800"/>
              <a:t>Focuses on the needs, interests and aspirations of a ‘receiver’ in a political society.</a:t>
            </a:r>
            <a:endParaRPr/>
          </a:p>
          <a:p>
            <a:pPr indent="-330200" lvl="0" marL="457200" rtl="0" algn="l">
              <a:lnSpc>
                <a:spcPct val="90000"/>
              </a:lnSpc>
              <a:spcBef>
                <a:spcPts val="600"/>
              </a:spcBef>
              <a:spcAft>
                <a:spcPts val="0"/>
              </a:spcAft>
              <a:buSzPts val="1600"/>
              <a:buChar char="❑"/>
            </a:pPr>
            <a:r>
              <a:rPr lang="en-US" sz="1800"/>
              <a:t>The rights to relevant information, to use the means of communication for interaction in small scale settings.</a:t>
            </a:r>
            <a:endParaRPr/>
          </a:p>
          <a:p>
            <a:pPr indent="-330200" lvl="0" marL="457200" rtl="0" algn="l">
              <a:lnSpc>
                <a:spcPct val="90000"/>
              </a:lnSpc>
              <a:spcBef>
                <a:spcPts val="600"/>
              </a:spcBef>
              <a:spcAft>
                <a:spcPts val="0"/>
              </a:spcAft>
              <a:buSzPts val="1600"/>
              <a:buChar char="❑"/>
            </a:pPr>
            <a:r>
              <a:rPr lang="en-US" sz="1800"/>
              <a:t>Media institutions are in control of their audiences.</a:t>
            </a:r>
            <a:endParaRPr/>
          </a:p>
          <a:p>
            <a:pPr indent="-330200" lvl="0" marL="457200" rtl="0" algn="l">
              <a:lnSpc>
                <a:spcPct val="90000"/>
              </a:lnSpc>
              <a:spcBef>
                <a:spcPts val="600"/>
              </a:spcBef>
              <a:spcAft>
                <a:spcPts val="0"/>
              </a:spcAft>
              <a:buSzPts val="1600"/>
              <a:buChar char="❑"/>
            </a:pPr>
            <a:r>
              <a:rPr lang="en-US" sz="1800"/>
              <a:t>Favors multiplicity, smallness of scale, locality deinstitutionalization, interchange of sender-receiver roles, interaction (Wamoyi, 2017).</a:t>
            </a:r>
            <a:endParaRPr/>
          </a:p>
          <a:p>
            <a:pPr indent="-228600" lvl="0" marL="457200" rtl="0" algn="l">
              <a:lnSpc>
                <a:spcPct val="90000"/>
              </a:lnSpc>
              <a:spcBef>
                <a:spcPts val="600"/>
              </a:spcBef>
              <a:spcAft>
                <a:spcPts val="0"/>
              </a:spcAft>
              <a:buSzPts val="1600"/>
              <a:buNone/>
            </a:pPr>
            <a:r>
              <a:t/>
            </a:r>
            <a:endParaRPr/>
          </a:p>
        </p:txBody>
      </p:sp>
      <p:sp>
        <p:nvSpPr>
          <p:cNvPr id="250" name="Google Shape;250;p19"/>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0"/>
          <p:cNvSpPr txBox="1"/>
          <p:nvPr>
            <p:ph type="title"/>
          </p:nvPr>
        </p:nvSpPr>
        <p:spPr>
          <a:xfrm>
            <a:off x="225468" y="107425"/>
            <a:ext cx="6939420"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sz="3200">
                <a:solidFill>
                  <a:schemeClr val="accent1"/>
                </a:solidFill>
              </a:rPr>
              <a:t>THEORIES OF THE PRESS OPERATING IN AFRICA MEDIA SYSTEMS</a:t>
            </a:r>
            <a:endParaRPr sz="3200"/>
          </a:p>
        </p:txBody>
      </p:sp>
      <p:sp>
        <p:nvSpPr>
          <p:cNvPr id="256" name="Google Shape;256;p20"/>
          <p:cNvSpPr txBox="1"/>
          <p:nvPr>
            <p:ph idx="1" type="body"/>
          </p:nvPr>
        </p:nvSpPr>
        <p:spPr>
          <a:xfrm>
            <a:off x="0" y="846405"/>
            <a:ext cx="7315200" cy="3077100"/>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b="1" lang="en-US" sz="2000"/>
              <a:t>Authoritarian</a:t>
            </a:r>
            <a:endParaRPr b="1" sz="2000"/>
          </a:p>
          <a:p>
            <a:pPr indent="-330200" lvl="0" marL="457200" rtl="0" algn="l">
              <a:lnSpc>
                <a:spcPct val="90000"/>
              </a:lnSpc>
              <a:spcBef>
                <a:spcPts val="600"/>
              </a:spcBef>
              <a:spcAft>
                <a:spcPts val="0"/>
              </a:spcAft>
              <a:buSzPts val="1600"/>
              <a:buChar char="❑"/>
            </a:pPr>
            <a:r>
              <a:rPr lang="en-US" sz="2000"/>
              <a:t>Manipulated the public through such authoritarian use of the media to reflect the views of the ruling elite in Africa.</a:t>
            </a:r>
            <a:endParaRPr/>
          </a:p>
          <a:p>
            <a:pPr indent="-330200" lvl="0" marL="457200" rtl="0" algn="l">
              <a:lnSpc>
                <a:spcPct val="90000"/>
              </a:lnSpc>
              <a:spcBef>
                <a:spcPts val="600"/>
              </a:spcBef>
              <a:spcAft>
                <a:spcPts val="0"/>
              </a:spcAft>
              <a:buSzPts val="1600"/>
              <a:buChar char="❑"/>
            </a:pPr>
            <a:r>
              <a:rPr lang="en-US" sz="2000"/>
              <a:t>It is this absolutist approach to the media that forms what has essentially been the core of the recurring struggles between African journalists and political leaders. </a:t>
            </a:r>
            <a:endParaRPr sz="2000"/>
          </a:p>
          <a:p>
            <a:pPr indent="-330200" lvl="0" marL="457200" rtl="0" algn="l">
              <a:lnSpc>
                <a:spcPct val="90000"/>
              </a:lnSpc>
              <a:spcBef>
                <a:spcPts val="600"/>
              </a:spcBef>
              <a:spcAft>
                <a:spcPts val="0"/>
              </a:spcAft>
              <a:buSzPts val="1600"/>
              <a:buChar char="❑"/>
            </a:pPr>
            <a:r>
              <a:rPr lang="en-US" sz="2000"/>
              <a:t>The constant problems of dictatorship, military rule, one-party systems and lack of democratic consolidation that has formed much of the history of Africa during the past thirty years or so, manifestly attests to this mentality. </a:t>
            </a:r>
            <a:endParaRPr sz="2000"/>
          </a:p>
          <a:p>
            <a:pPr indent="-330200" lvl="0" marL="457200" rtl="0" algn="l">
              <a:lnSpc>
                <a:spcPct val="90000"/>
              </a:lnSpc>
              <a:spcBef>
                <a:spcPts val="600"/>
              </a:spcBef>
              <a:spcAft>
                <a:spcPts val="0"/>
              </a:spcAft>
              <a:buSzPts val="1600"/>
              <a:buChar char="❑"/>
            </a:pPr>
            <a:r>
              <a:rPr lang="en-US" sz="2000"/>
              <a:t>It is important to see how far African leaders are now willing to give journalists freedom of the press in light of the democratization process under way (Ocitti, 1999).</a:t>
            </a:r>
            <a:endParaRPr sz="2000"/>
          </a:p>
        </p:txBody>
      </p:sp>
      <p:sp>
        <p:nvSpPr>
          <p:cNvPr id="257" name="Google Shape;257;p20"/>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1"/>
          <p:cNvSpPr txBox="1"/>
          <p:nvPr>
            <p:ph type="title"/>
          </p:nvPr>
        </p:nvSpPr>
        <p:spPr>
          <a:xfrm>
            <a:off x="563671" y="201109"/>
            <a:ext cx="6532453" cy="6641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sz="3200">
                <a:solidFill>
                  <a:schemeClr val="accent1"/>
                </a:solidFill>
              </a:rPr>
              <a:t>THEORIES OF THE PRESS OPERATING IN AFRICA MEDIA SYSTEMS</a:t>
            </a:r>
            <a:endParaRPr sz="3200">
              <a:solidFill>
                <a:schemeClr val="accent1"/>
              </a:solidFill>
            </a:endParaRPr>
          </a:p>
        </p:txBody>
      </p:sp>
      <p:sp>
        <p:nvSpPr>
          <p:cNvPr id="263" name="Google Shape;263;p21"/>
          <p:cNvSpPr txBox="1"/>
          <p:nvPr>
            <p:ph idx="1" type="body"/>
          </p:nvPr>
        </p:nvSpPr>
        <p:spPr>
          <a:xfrm>
            <a:off x="0" y="926144"/>
            <a:ext cx="7000875" cy="3829049"/>
          </a:xfrm>
          <a:prstGeom prst="rect">
            <a:avLst/>
          </a:prstGeom>
          <a:noFill/>
          <a:ln>
            <a:noFill/>
          </a:ln>
        </p:spPr>
        <p:txBody>
          <a:bodyPr anchorCtr="0" anchor="t" bIns="0" lIns="0" spcFirstLastPara="1" rIns="0" wrap="square" tIns="0">
            <a:noAutofit/>
          </a:bodyPr>
          <a:lstStyle/>
          <a:p>
            <a:pPr indent="-330200" lvl="0" marL="457200" rtl="0" algn="l">
              <a:lnSpc>
                <a:spcPct val="90000"/>
              </a:lnSpc>
              <a:spcBef>
                <a:spcPts val="600"/>
              </a:spcBef>
              <a:spcAft>
                <a:spcPts val="0"/>
              </a:spcAft>
              <a:buSzPts val="1600"/>
              <a:buChar char="❑"/>
            </a:pPr>
            <a:r>
              <a:rPr b="1" lang="en-US" sz="1800"/>
              <a:t>The libertarian model</a:t>
            </a:r>
            <a:r>
              <a:rPr lang="en-US" sz="1800"/>
              <a:t>:</a:t>
            </a:r>
            <a:endParaRPr/>
          </a:p>
          <a:p>
            <a:pPr indent="-330200" lvl="0" marL="457200" rtl="0" algn="l">
              <a:lnSpc>
                <a:spcPct val="90000"/>
              </a:lnSpc>
              <a:spcBef>
                <a:spcPts val="600"/>
              </a:spcBef>
              <a:spcAft>
                <a:spcPts val="0"/>
              </a:spcAft>
              <a:buSzPts val="1600"/>
              <a:buChar char="❑"/>
            </a:pPr>
            <a:r>
              <a:rPr lang="en-US" sz="1800"/>
              <a:t>a by-product of the philosophy of liberalism that evolved between the seventeenth and eighteenth centuries. This was the period of the Enlightenment in Europe, when individuals began to demand greater political freedom from the authoritarian monarchs. </a:t>
            </a:r>
            <a:endParaRPr/>
          </a:p>
          <a:p>
            <a:pPr indent="-330200" lvl="0" marL="457200" rtl="0" algn="l">
              <a:lnSpc>
                <a:spcPct val="90000"/>
              </a:lnSpc>
              <a:spcBef>
                <a:spcPts val="600"/>
              </a:spcBef>
              <a:spcAft>
                <a:spcPts val="0"/>
              </a:spcAft>
              <a:buSzPts val="1600"/>
              <a:buChar char="❑"/>
            </a:pPr>
            <a:r>
              <a:rPr lang="en-US" sz="1800"/>
              <a:t>The significance of this theory to Africa stems from the fact that it helps us better understand the degree to which governments are, or are not, interfering with the work of the media during the ongoing democratization process. </a:t>
            </a:r>
            <a:endParaRPr sz="1800"/>
          </a:p>
          <a:p>
            <a:pPr indent="-330200" lvl="0" marL="457200" rtl="0" algn="l">
              <a:lnSpc>
                <a:spcPct val="90000"/>
              </a:lnSpc>
              <a:spcBef>
                <a:spcPts val="600"/>
              </a:spcBef>
              <a:spcAft>
                <a:spcPts val="0"/>
              </a:spcAft>
              <a:buSzPts val="1600"/>
              <a:buChar char="❑"/>
            </a:pPr>
            <a:r>
              <a:rPr lang="en-US" sz="1800"/>
              <a:t>It also helps us explain what has already been alluded to; namely, that the relationship between the media and governments in a liberal democracy should point towards the open marketplace of ideas. </a:t>
            </a:r>
            <a:endParaRPr/>
          </a:p>
        </p:txBody>
      </p:sp>
      <p:sp>
        <p:nvSpPr>
          <p:cNvPr id="264" name="Google Shape;264;p21"/>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4F7FF"/>
            </a:gs>
            <a:gs pos="62000">
              <a:srgbClr val="CCD4EB"/>
            </a:gs>
            <a:gs pos="100000">
              <a:schemeClr val="accent2"/>
            </a:gs>
          </a:gsLst>
          <a:path path="circle">
            <a:fillToRect b="100%" r="100%"/>
          </a:path>
          <a:tileRect l="-100%" t="-100%"/>
        </a:gradFill>
      </p:bgPr>
    </p:bg>
    <p:spTree>
      <p:nvGrpSpPr>
        <p:cNvPr id="268" name="Shape 268"/>
        <p:cNvGrpSpPr/>
        <p:nvPr/>
      </p:nvGrpSpPr>
      <p:grpSpPr>
        <a:xfrm>
          <a:off x="0" y="0"/>
          <a:ext cx="0" cy="0"/>
          <a:chOff x="0" y="0"/>
          <a:chExt cx="0" cy="0"/>
        </a:xfrm>
      </p:grpSpPr>
      <p:sp>
        <p:nvSpPr>
          <p:cNvPr id="269" name="Google Shape;269;p22"/>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70" name="Google Shape;270;p22"/>
          <p:cNvSpPr txBox="1"/>
          <p:nvPr>
            <p:ph idx="4294967295" type="body"/>
          </p:nvPr>
        </p:nvSpPr>
        <p:spPr>
          <a:xfrm>
            <a:off x="1333499" y="0"/>
            <a:ext cx="5895975" cy="1133475"/>
          </a:xfrm>
          <a:prstGeom prst="rect">
            <a:avLst/>
          </a:prstGeom>
          <a:noFill/>
          <a:ln>
            <a:noFill/>
          </a:ln>
        </p:spPr>
        <p:txBody>
          <a:bodyPr anchorCtr="0" anchor="t" bIns="0" lIns="0" spcFirstLastPara="1" rIns="0" wrap="square" tIns="0">
            <a:noAutofit/>
          </a:bodyPr>
          <a:lstStyle/>
          <a:p>
            <a:pPr indent="0" lvl="0" marL="0" rtl="0" algn="ctr">
              <a:lnSpc>
                <a:spcPct val="90000"/>
              </a:lnSpc>
              <a:spcBef>
                <a:spcPts val="600"/>
              </a:spcBef>
              <a:spcAft>
                <a:spcPts val="0"/>
              </a:spcAft>
              <a:buSzPts val="3600"/>
              <a:buNone/>
            </a:pPr>
            <a:r>
              <a:rPr lang="en-US" sz="3600">
                <a:solidFill>
                  <a:schemeClr val="accent1"/>
                </a:solidFill>
                <a:latin typeface="Poppins"/>
                <a:ea typeface="Poppins"/>
                <a:cs typeface="Poppins"/>
                <a:sym typeface="Poppins"/>
              </a:rPr>
              <a:t>Authoritarian Press</a:t>
            </a:r>
            <a:endParaRPr sz="3600">
              <a:solidFill>
                <a:schemeClr val="accent1"/>
              </a:solidFill>
            </a:endParaRPr>
          </a:p>
        </p:txBody>
      </p:sp>
      <p:pic>
        <p:nvPicPr>
          <p:cNvPr descr="Freedom of the press and journalism concept. Blue journalist (press) vest in dark with backlight and fog. Selective focus" id="271" name="Google Shape;271;p22"/>
          <p:cNvPicPr preferRelativeResize="0"/>
          <p:nvPr/>
        </p:nvPicPr>
        <p:blipFill rotWithShape="1">
          <a:blip r:embed="rId3">
            <a:alphaModFix/>
          </a:blip>
          <a:srcRect b="0" l="0" r="0" t="0"/>
          <a:stretch/>
        </p:blipFill>
        <p:spPr>
          <a:xfrm>
            <a:off x="0" y="501041"/>
            <a:ext cx="7653403" cy="4392349"/>
          </a:xfrm>
          <a:prstGeom prst="rect">
            <a:avLst/>
          </a:prstGeom>
          <a:noFill/>
          <a:ln>
            <a:noFill/>
          </a:ln>
        </p:spPr>
      </p:pic>
      <p:sp>
        <p:nvSpPr>
          <p:cNvPr id="272" name="Google Shape;272;p22"/>
          <p:cNvSpPr/>
          <p:nvPr/>
        </p:nvSpPr>
        <p:spPr>
          <a:xfrm>
            <a:off x="207706" y="4360524"/>
            <a:ext cx="6930276"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000" u="none" cap="none" strike="noStrike">
                <a:solidFill>
                  <a:srgbClr val="FFFF00"/>
                </a:solidFill>
                <a:latin typeface="Arial"/>
                <a:ea typeface="Arial"/>
                <a:cs typeface="Arial"/>
                <a:sym typeface="Arial"/>
              </a:rPr>
              <a:t>Source:https://stock.adobe.com/images/id/406385620?get_facets=1&amp;order=relevance&amp;safe_search=1&amp;k=authoritarian+oppressed+journalists&amp;clickref=1101lwHhpBKi&amp;mv=affiliate&amp;mv2=Freepik&amp;as_camptype=&amp;as_channel=affiliate&amp;as_source=partnerize&amp;as_campaign=Freepik&amp;as_content=api&amp;as_audience=srp&amp;sdid=6WTV6YJ5</a:t>
            </a:r>
            <a:endParaRPr/>
          </a:p>
          <a:p>
            <a:pPr indent="0" lvl="0" marL="0" marR="0" rtl="0" algn="l">
              <a:lnSpc>
                <a:spcPct val="100000"/>
              </a:lnSpc>
              <a:spcBef>
                <a:spcPts val="0"/>
              </a:spcBef>
              <a:spcAft>
                <a:spcPts val="0"/>
              </a:spcAft>
              <a:buNone/>
            </a:pPr>
            <a:r>
              <a:rPr b="0" i="0" lang="en-US" sz="1000" u="none" cap="none" strike="noStrike">
                <a:solidFill>
                  <a:srgbClr val="FFFF00"/>
                </a:solidFill>
                <a:latin typeface="Arial"/>
                <a:ea typeface="Arial"/>
                <a:cs typeface="Arial"/>
                <a:sym typeface="Arial"/>
              </a:rPr>
              <a:t>Source II:https://www.freepik.com/search?format=search&amp;query=Authoritarian%20oppressed%20journalists </a:t>
            </a:r>
            <a:endParaRPr/>
          </a:p>
        </p:txBody>
      </p:sp>
      <p:pic>
        <p:nvPicPr>
          <p:cNvPr id="273" name="Google Shape;273;p22"/>
          <p:cNvPicPr preferRelativeResize="0"/>
          <p:nvPr/>
        </p:nvPicPr>
        <p:blipFill rotWithShape="1">
          <a:blip r:embed="rId4">
            <a:alphaModFix/>
          </a:blip>
          <a:srcRect b="0" l="0" r="0" t="0"/>
          <a:stretch/>
        </p:blipFill>
        <p:spPr>
          <a:xfrm>
            <a:off x="6480197" y="1225013"/>
            <a:ext cx="2346412" cy="234641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3"/>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79" name="Google Shape;279;p23"/>
          <p:cNvSpPr txBox="1"/>
          <p:nvPr>
            <p:ph idx="4294967295" type="ctrTitle"/>
          </p:nvPr>
        </p:nvSpPr>
        <p:spPr>
          <a:xfrm>
            <a:off x="263047" y="91799"/>
            <a:ext cx="7162297" cy="862013"/>
          </a:xfrm>
          <a:prstGeom prst="rect">
            <a:avLst/>
          </a:prstGeom>
          <a:noFill/>
          <a:ln>
            <a:noFill/>
          </a:ln>
        </p:spPr>
        <p:txBody>
          <a:bodyPr anchorCtr="0" anchor="t" bIns="0" lIns="0" spcFirstLastPara="1" rIns="0" wrap="square" tIns="0">
            <a:noAutofit/>
          </a:bodyPr>
          <a:lstStyle/>
          <a:p>
            <a:pPr indent="0" lvl="0" marL="0" marR="0" rtl="0" algn="ctr">
              <a:lnSpc>
                <a:spcPct val="85000"/>
              </a:lnSpc>
              <a:spcBef>
                <a:spcPts val="0"/>
              </a:spcBef>
              <a:spcAft>
                <a:spcPts val="0"/>
              </a:spcAft>
              <a:buClr>
                <a:schemeClr val="accent1"/>
              </a:buClr>
              <a:buSzPts val="3200"/>
              <a:buFont typeface="Calibri"/>
              <a:buNone/>
            </a:pPr>
            <a:r>
              <a:rPr b="0" i="0" lang="en-US" sz="3200" u="none" cap="none" strike="noStrike">
                <a:solidFill>
                  <a:schemeClr val="accent1"/>
                </a:solidFill>
                <a:latin typeface="Calibri"/>
                <a:ea typeface="Calibri"/>
                <a:cs typeface="Calibri"/>
                <a:sym typeface="Calibri"/>
              </a:rPr>
              <a:t>THEORIES OF THE PRESS OPERATING IN AFRICA MEDIA SYSTEMS</a:t>
            </a:r>
            <a:endParaRPr b="0" i="0" sz="3200" u="none" cap="none" strike="noStrike">
              <a:solidFill>
                <a:schemeClr val="accent1"/>
              </a:solidFill>
              <a:latin typeface="Calibri"/>
              <a:ea typeface="Calibri"/>
              <a:cs typeface="Calibri"/>
              <a:sym typeface="Calibri"/>
            </a:endParaRPr>
          </a:p>
        </p:txBody>
      </p:sp>
      <p:sp>
        <p:nvSpPr>
          <p:cNvPr id="280" name="Google Shape;280;p23"/>
          <p:cNvSpPr txBox="1"/>
          <p:nvPr>
            <p:ph idx="4294967295" type="subTitle"/>
          </p:nvPr>
        </p:nvSpPr>
        <p:spPr>
          <a:xfrm>
            <a:off x="0" y="1044609"/>
            <a:ext cx="7252570" cy="4088328"/>
          </a:xfrm>
          <a:prstGeom prst="rect">
            <a:avLst/>
          </a:prstGeom>
          <a:noFill/>
          <a:ln>
            <a:noFill/>
          </a:ln>
        </p:spPr>
        <p:txBody>
          <a:bodyPr anchorCtr="0" anchor="t" bIns="0" lIns="0" spcFirstLastPara="1" rIns="0" wrap="square" tIns="0">
            <a:noAutofit/>
          </a:bodyPr>
          <a:lstStyle/>
          <a:p>
            <a:pPr indent="-127000" lvl="0" marL="68580" marR="0" rtl="0" algn="l">
              <a:lnSpc>
                <a:spcPct val="90000"/>
              </a:lnSpc>
              <a:spcBef>
                <a:spcPts val="600"/>
              </a:spcBef>
              <a:spcAft>
                <a:spcPts val="0"/>
              </a:spcAft>
              <a:buClr>
                <a:schemeClr val="accent1"/>
              </a:buClr>
              <a:buSzPts val="2000"/>
              <a:buFont typeface="Noto Sans Symbols"/>
              <a:buChar char="❑"/>
            </a:pPr>
            <a:r>
              <a:rPr b="1" i="0" lang="en-US" sz="2000" u="none" cap="none" strike="noStrike">
                <a:solidFill>
                  <a:srgbClr val="3F3F3F"/>
                </a:solidFill>
                <a:latin typeface="Calibri"/>
                <a:ea typeface="Calibri"/>
                <a:cs typeface="Calibri"/>
                <a:sym typeface="Calibri"/>
              </a:rPr>
              <a:t>the social responsibility model</a:t>
            </a:r>
            <a:r>
              <a:rPr b="0" i="0" lang="en-US" sz="2000" u="none" cap="none" strike="noStrike">
                <a:solidFill>
                  <a:srgbClr val="3F3F3F"/>
                </a:solidFill>
                <a:latin typeface="Calibri"/>
                <a:ea typeface="Calibri"/>
                <a:cs typeface="Calibri"/>
                <a:sym typeface="Calibri"/>
              </a:rPr>
              <a:t>, which is in large measure an outgrowth of the libertarian theory, or, what Siebert et al (1956) refer to as “a grafting of new ideas onto traditional theory.” In principle the theory accepts most of the functions of the press or media as advocated by the libertarian model, but questions the social roles of the media under liberal principles. </a:t>
            </a:r>
            <a:endParaRPr b="0" i="0" sz="2000" u="none" cap="none" strike="noStrike">
              <a:solidFill>
                <a:srgbClr val="3F3F3F"/>
              </a:solidFill>
              <a:latin typeface="Calibri"/>
              <a:ea typeface="Calibri"/>
              <a:cs typeface="Calibri"/>
              <a:sym typeface="Calibri"/>
            </a:endParaRPr>
          </a:p>
          <a:p>
            <a:pPr indent="-127000" lvl="0" marL="68580" marR="0" rtl="0" algn="l">
              <a:lnSpc>
                <a:spcPct val="90000"/>
              </a:lnSpc>
              <a:spcBef>
                <a:spcPts val="600"/>
              </a:spcBef>
              <a:spcAft>
                <a:spcPts val="0"/>
              </a:spcAft>
              <a:buClr>
                <a:schemeClr val="accent1"/>
              </a:buClr>
              <a:buSzPts val="2000"/>
              <a:buFont typeface="Noto Sans Symbols"/>
              <a:buChar char="❑"/>
            </a:pPr>
            <a:r>
              <a:rPr b="0" i="0" lang="en-US" sz="2000" u="none" cap="none" strike="noStrike">
                <a:solidFill>
                  <a:srgbClr val="3F3F3F"/>
                </a:solidFill>
                <a:latin typeface="Calibri"/>
                <a:ea typeface="Calibri"/>
                <a:cs typeface="Calibri"/>
                <a:sym typeface="Calibri"/>
              </a:rPr>
              <a:t>This skeptical approach finds its genesis in the technological advancements of the nineteenth and twentieth centuries, during which the size, speed and availability of information changed, while the new technology also gave rise to the birth and expansion of various new media</a:t>
            </a:r>
            <a:endParaRPr/>
          </a:p>
          <a:p>
            <a:pPr indent="-127000" lvl="0" marL="68580" marR="0" rtl="0" algn="l">
              <a:lnSpc>
                <a:spcPct val="90000"/>
              </a:lnSpc>
              <a:spcBef>
                <a:spcPts val="600"/>
              </a:spcBef>
              <a:spcAft>
                <a:spcPts val="0"/>
              </a:spcAft>
              <a:buClr>
                <a:schemeClr val="accent1"/>
              </a:buClr>
              <a:buSzPts val="2000"/>
              <a:buFont typeface="Noto Sans Symbols"/>
              <a:buChar char="❑"/>
            </a:pPr>
            <a:r>
              <a:rPr b="0" i="0" lang="en-US" sz="2000" u="none" cap="none" strike="noStrike">
                <a:solidFill>
                  <a:srgbClr val="3F3F3F"/>
                </a:solidFill>
                <a:latin typeface="Calibri"/>
                <a:ea typeface="Calibri"/>
                <a:cs typeface="Calibri"/>
                <a:sym typeface="Calibri"/>
              </a:rPr>
              <a:t>In Africa, a socially responsible media that knows that public information is necessary not only for citizens to make rational </a:t>
            </a:r>
            <a:r>
              <a:rPr b="0" i="0" lang="en-US" sz="2000" u="none" cap="none" strike="noStrike">
                <a:solidFill>
                  <a:schemeClr val="lt1"/>
                </a:solidFill>
                <a:latin typeface="Calibri"/>
                <a:ea typeface="Calibri"/>
                <a:cs typeface="Calibri"/>
                <a:sym typeface="Calibri"/>
              </a:rPr>
              <a:t>decisions but also to spur economic and social development.</a:t>
            </a:r>
            <a:endParaRPr b="0" i="0" sz="2000" u="none" cap="none" strike="noStrike">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4"/>
          <p:cNvSpPr txBox="1"/>
          <p:nvPr>
            <p:ph type="title"/>
          </p:nvPr>
        </p:nvSpPr>
        <p:spPr>
          <a:xfrm>
            <a:off x="375780" y="57712"/>
            <a:ext cx="6764055"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sz="3200">
                <a:solidFill>
                  <a:schemeClr val="accent1"/>
                </a:solidFill>
              </a:rPr>
              <a:t>THEORIES OF THE PRESS OPERATING IN AFRICA MEDIA SYSTEMS</a:t>
            </a:r>
            <a:endParaRPr sz="3200">
              <a:solidFill>
                <a:schemeClr val="accent1"/>
              </a:solidFill>
            </a:endParaRPr>
          </a:p>
        </p:txBody>
      </p:sp>
      <p:sp>
        <p:nvSpPr>
          <p:cNvPr id="286" name="Google Shape;286;p24"/>
          <p:cNvSpPr txBox="1"/>
          <p:nvPr>
            <p:ph idx="1" type="body"/>
          </p:nvPr>
        </p:nvSpPr>
        <p:spPr>
          <a:xfrm>
            <a:off x="1" y="914512"/>
            <a:ext cx="7302674" cy="2932500"/>
          </a:xfrm>
          <a:prstGeom prst="rect">
            <a:avLst/>
          </a:prstGeom>
          <a:noFill/>
          <a:ln>
            <a:noFill/>
          </a:ln>
        </p:spPr>
        <p:txBody>
          <a:bodyPr anchorCtr="0" anchor="t" bIns="0" lIns="0" spcFirstLastPara="1" rIns="0" wrap="square" tIns="0">
            <a:noAutofit/>
          </a:bodyPr>
          <a:lstStyle/>
          <a:p>
            <a:pPr indent="-342900" lvl="0" marL="342900" rtl="0" algn="l">
              <a:lnSpc>
                <a:spcPct val="90000"/>
              </a:lnSpc>
              <a:spcBef>
                <a:spcPts val="600"/>
              </a:spcBef>
              <a:spcAft>
                <a:spcPts val="0"/>
              </a:spcAft>
              <a:buSzPts val="2000"/>
              <a:buFont typeface="Noto Sans Symbols"/>
              <a:buChar char="❑"/>
            </a:pPr>
            <a:r>
              <a:rPr b="1" lang="en-US" sz="2000"/>
              <a:t>The Soviet communist theory</a:t>
            </a:r>
            <a:r>
              <a:rPr lang="en-US" sz="2000"/>
              <a:t>:</a:t>
            </a:r>
            <a:endParaRPr/>
          </a:p>
          <a:p>
            <a:pPr indent="-342900" lvl="0" marL="342900" rtl="0" algn="l">
              <a:lnSpc>
                <a:spcPct val="90000"/>
              </a:lnSpc>
              <a:spcBef>
                <a:spcPts val="600"/>
              </a:spcBef>
              <a:spcAft>
                <a:spcPts val="0"/>
              </a:spcAft>
              <a:buSzPts val="2000"/>
              <a:buFont typeface="Noto Sans Symbols"/>
              <a:buChar char="❑"/>
            </a:pPr>
            <a:r>
              <a:rPr lang="en-US" sz="1800"/>
              <a:t>a product of twentieth century Marxist ideology that maintained the supremacy of the party over the Soviet population. According to this theory, the press functions at the service of the party and state. </a:t>
            </a:r>
            <a:endParaRPr sz="1800"/>
          </a:p>
          <a:p>
            <a:pPr indent="-342900" lvl="0" marL="342900" rtl="0" algn="l">
              <a:lnSpc>
                <a:spcPct val="90000"/>
              </a:lnSpc>
              <a:spcBef>
                <a:spcPts val="600"/>
              </a:spcBef>
              <a:spcAft>
                <a:spcPts val="0"/>
              </a:spcAft>
              <a:buSzPts val="2000"/>
              <a:buFont typeface="Noto Sans Symbols"/>
              <a:buChar char="❑"/>
            </a:pPr>
            <a:r>
              <a:rPr lang="en-US" sz="1800"/>
              <a:t>The demise of the Soviet system and the end of the Cold War has rendered this theory largely irrelevant in discussing contemporary policy issues regarding the media in Africa. </a:t>
            </a:r>
            <a:endParaRPr sz="1800"/>
          </a:p>
          <a:p>
            <a:pPr indent="-342900" lvl="0" marL="342900" rtl="0" algn="l">
              <a:lnSpc>
                <a:spcPct val="90000"/>
              </a:lnSpc>
              <a:spcBef>
                <a:spcPts val="600"/>
              </a:spcBef>
              <a:spcAft>
                <a:spcPts val="0"/>
              </a:spcAft>
              <a:buSzPts val="2000"/>
              <a:buFont typeface="Noto Sans Symbols"/>
              <a:buChar char="❑"/>
            </a:pPr>
            <a:r>
              <a:rPr lang="en-US" sz="1800"/>
              <a:t>African countries, including Ethiopia, Mozambique, Angola, Sao Tome and Principe, and Guinea Bissau did flirt with Marxist governments at various stages of their history, the global political and economic realities of the late 1980s, as well as mounting domestic pressures for political reforms, forced them to abandon their belief in Marxism and embrace instead the concept of liberal democracy, and with it more open media policies </a:t>
            </a:r>
            <a:endParaRPr sz="1800"/>
          </a:p>
          <a:p>
            <a:pPr indent="-342900" lvl="0" marL="342900" rtl="0" algn="l">
              <a:lnSpc>
                <a:spcPct val="90000"/>
              </a:lnSpc>
              <a:spcBef>
                <a:spcPts val="600"/>
              </a:spcBef>
              <a:spcAft>
                <a:spcPts val="0"/>
              </a:spcAft>
              <a:buSzPts val="2000"/>
              <a:buFont typeface="Noto Sans Symbols"/>
              <a:buChar char="❑"/>
            </a:pPr>
            <a:r>
              <a:rPr lang="en-US" sz="1800"/>
              <a:t>(Ocitti, 1999).</a:t>
            </a:r>
            <a:endParaRPr sz="1800"/>
          </a:p>
        </p:txBody>
      </p:sp>
      <p:sp>
        <p:nvSpPr>
          <p:cNvPr id="287" name="Google Shape;287;p24"/>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5"/>
          <p:cNvSpPr txBox="1"/>
          <p:nvPr>
            <p:ph type="title"/>
          </p:nvPr>
        </p:nvSpPr>
        <p:spPr>
          <a:xfrm>
            <a:off x="371475" y="0"/>
            <a:ext cx="6931625" cy="85680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chemeClr val="accent1"/>
              </a:buClr>
              <a:buSzPts val="1800"/>
              <a:buFont typeface="Calibri"/>
              <a:buNone/>
            </a:pPr>
            <a:r>
              <a:rPr lang="en-US" sz="3200">
                <a:solidFill>
                  <a:schemeClr val="accent1"/>
                </a:solidFill>
              </a:rPr>
              <a:t>THEORIES OF THE PRESS OPERATING IN AFRICA MEDIA SYSTEMS</a:t>
            </a:r>
            <a:endParaRPr sz="3200"/>
          </a:p>
        </p:txBody>
      </p:sp>
      <p:sp>
        <p:nvSpPr>
          <p:cNvPr id="293" name="Google Shape;293;p25"/>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294" name="Google Shape;294;p25"/>
          <p:cNvSpPr txBox="1"/>
          <p:nvPr/>
        </p:nvSpPr>
        <p:spPr>
          <a:xfrm>
            <a:off x="0" y="1029875"/>
            <a:ext cx="7303100" cy="1175775"/>
          </a:xfrm>
          <a:prstGeom prst="rect">
            <a:avLst/>
          </a:prstGeom>
          <a:noFill/>
          <a:ln>
            <a:noFill/>
          </a:ln>
        </p:spPr>
        <p:txBody>
          <a:bodyPr anchorCtr="0" anchor="t" bIns="0" lIns="0" spcFirstLastPara="1" rIns="0" wrap="square" tIns="0">
            <a:noAutofit/>
          </a:bodyPr>
          <a:lstStyle/>
          <a:p>
            <a:pPr indent="-285750" lvl="0" marL="285750" marR="0" rtl="0" algn="l">
              <a:lnSpc>
                <a:spcPct val="100000"/>
              </a:lnSpc>
              <a:spcBef>
                <a:spcPts val="0"/>
              </a:spcBef>
              <a:spcAft>
                <a:spcPts val="0"/>
              </a:spcAft>
              <a:buClr>
                <a:schemeClr val="dk1"/>
              </a:buClr>
              <a:buSzPts val="1100"/>
              <a:buFont typeface="Noto Sans Symbols"/>
              <a:buChar char="❑"/>
            </a:pPr>
            <a:r>
              <a:rPr b="1" i="0" lang="en-US" sz="2000" u="none" cap="none" strike="noStrike">
                <a:solidFill>
                  <a:schemeClr val="dk1"/>
                </a:solidFill>
                <a:latin typeface="Calibri"/>
                <a:ea typeface="Calibri"/>
                <a:cs typeface="Calibri"/>
                <a:sym typeface="Calibri"/>
              </a:rPr>
              <a:t>The development media theory </a:t>
            </a:r>
            <a:r>
              <a:rPr b="0" i="0" lang="en-US" sz="2000" u="none" cap="none" strike="noStrike">
                <a:solidFill>
                  <a:schemeClr val="dk1"/>
                </a:solidFill>
                <a:latin typeface="Calibri"/>
                <a:ea typeface="Calibri"/>
                <a:cs typeface="Calibri"/>
                <a:sym typeface="Calibri"/>
              </a:rPr>
              <a:t>takes as its starting point the fact that countries that are in the transitional stage from authoritarianism to economic and political reforms could not be expected to have the necessary conditions or infrastructures to sustain media freedom comparable to those that exist in the developed countries.</a:t>
            </a:r>
            <a:endParaRPr/>
          </a:p>
          <a:p>
            <a:pPr indent="-285750" lvl="0" marL="285750" marR="0" rtl="0" algn="l">
              <a:lnSpc>
                <a:spcPct val="100000"/>
              </a:lnSpc>
              <a:spcBef>
                <a:spcPts val="0"/>
              </a:spcBef>
              <a:spcAft>
                <a:spcPts val="0"/>
              </a:spcAft>
              <a:buClr>
                <a:schemeClr val="dk1"/>
              </a:buClr>
              <a:buSzPts val="1100"/>
              <a:buFont typeface="Noto Sans Symbols"/>
              <a:buChar char="❑"/>
            </a:pPr>
            <a:r>
              <a:rPr b="0" i="0" lang="en-US" sz="2000" u="none" cap="none" strike="noStrike">
                <a:solidFill>
                  <a:schemeClr val="dk1"/>
                </a:solidFill>
                <a:latin typeface="Calibri"/>
                <a:ea typeface="Calibri"/>
                <a:cs typeface="Calibri"/>
                <a:sym typeface="Calibri"/>
              </a:rPr>
              <a:t>In this situation, the functions and goals of the press must be seen differently, especially around the following themes: the primacy of national development tasks (economic, social, cultural, and political), the pursuit of cultural and informational autonomy, support for democracy, and solidarity with other developing countries</a:t>
            </a:r>
            <a:endParaRPr b="0" i="0" sz="2000" u="none" cap="none" strike="noStrike">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6"/>
          <p:cNvSpPr txBox="1"/>
          <p:nvPr>
            <p:ph idx="1" type="subTitle"/>
          </p:nvPr>
        </p:nvSpPr>
        <p:spPr>
          <a:xfrm>
            <a:off x="1" y="1039426"/>
            <a:ext cx="7340251" cy="784800"/>
          </a:xfrm>
          <a:prstGeom prst="rect">
            <a:avLst/>
          </a:prstGeom>
          <a:noFill/>
          <a:ln>
            <a:noFill/>
          </a:ln>
        </p:spPr>
        <p:txBody>
          <a:bodyPr anchorCtr="0" anchor="t" bIns="0" lIns="0" spcFirstLastPara="1" rIns="0" wrap="square" tIns="0">
            <a:noAutofit/>
          </a:bodyPr>
          <a:lstStyle/>
          <a:p>
            <a:pPr indent="-342900" lvl="0" marL="342900" rtl="0" algn="l">
              <a:lnSpc>
                <a:spcPct val="90000"/>
              </a:lnSpc>
              <a:spcBef>
                <a:spcPts val="0"/>
              </a:spcBef>
              <a:spcAft>
                <a:spcPts val="0"/>
              </a:spcAft>
              <a:buSzPts val="2000"/>
              <a:buFont typeface="Noto Sans Symbols"/>
              <a:buChar char="❑"/>
            </a:pPr>
            <a:r>
              <a:rPr b="1" lang="en-US" sz="2000">
                <a:solidFill>
                  <a:schemeClr val="dk1"/>
                </a:solidFill>
              </a:rPr>
              <a:t>The development media theory</a:t>
            </a:r>
            <a:endParaRPr sz="2000">
              <a:solidFill>
                <a:srgbClr val="000000"/>
              </a:solidFill>
            </a:endParaRPr>
          </a:p>
          <a:p>
            <a:pPr indent="-342900" lvl="0" marL="342900" rtl="0" algn="l">
              <a:lnSpc>
                <a:spcPct val="90000"/>
              </a:lnSpc>
              <a:spcBef>
                <a:spcPts val="0"/>
              </a:spcBef>
              <a:spcAft>
                <a:spcPts val="0"/>
              </a:spcAft>
              <a:buSzPts val="2000"/>
              <a:buFont typeface="Noto Sans Symbols"/>
              <a:buChar char="❑"/>
            </a:pPr>
            <a:r>
              <a:rPr lang="en-US" sz="2000">
                <a:solidFill>
                  <a:srgbClr val="000000"/>
                </a:solidFill>
              </a:rPr>
              <a:t>In emerging societies, the responsibilities of the media must be emphasized much more than their rights and freedoms. </a:t>
            </a:r>
            <a:endParaRPr sz="2000">
              <a:solidFill>
                <a:srgbClr val="000000"/>
              </a:solidFill>
            </a:endParaRPr>
          </a:p>
          <a:p>
            <a:pPr indent="-342900" lvl="0" marL="342900" rtl="0" algn="l">
              <a:lnSpc>
                <a:spcPct val="90000"/>
              </a:lnSpc>
              <a:spcBef>
                <a:spcPts val="0"/>
              </a:spcBef>
              <a:spcAft>
                <a:spcPts val="0"/>
              </a:spcAft>
              <a:buSzPts val="2000"/>
              <a:buFont typeface="Noto Sans Symbols"/>
              <a:buChar char="❑"/>
            </a:pPr>
            <a:r>
              <a:rPr lang="en-US" sz="2000">
                <a:solidFill>
                  <a:srgbClr val="000000"/>
                </a:solidFill>
              </a:rPr>
              <a:t>In a sense, in developing countries, nation-building must precede media freedom. </a:t>
            </a:r>
            <a:endParaRPr sz="2000">
              <a:solidFill>
                <a:srgbClr val="000000"/>
              </a:solidFill>
            </a:endParaRPr>
          </a:p>
          <a:p>
            <a:pPr indent="-342900" lvl="0" marL="342900" rtl="0" algn="l">
              <a:lnSpc>
                <a:spcPct val="90000"/>
              </a:lnSpc>
              <a:spcBef>
                <a:spcPts val="0"/>
              </a:spcBef>
              <a:spcAft>
                <a:spcPts val="0"/>
              </a:spcAft>
              <a:buSzPts val="2000"/>
              <a:buFont typeface="Noto Sans Symbols"/>
              <a:buChar char="❑"/>
            </a:pPr>
            <a:r>
              <a:rPr lang="en-US" sz="2000">
                <a:solidFill>
                  <a:srgbClr val="000000"/>
                </a:solidFill>
              </a:rPr>
              <a:t>In the immediate aftermath of Africa's independence in the 1960s, it was a theme that was quite popular among African politicians and academics alike. It fitted with what African politicians then preached that there was a need to unite and build the new nations first before democracy could gain ground. </a:t>
            </a:r>
            <a:endParaRPr sz="2000">
              <a:solidFill>
                <a:srgbClr val="000000"/>
              </a:solidFill>
            </a:endParaRPr>
          </a:p>
          <a:p>
            <a:pPr indent="-342900" lvl="0" marL="342900" rtl="0" algn="l">
              <a:lnSpc>
                <a:spcPct val="90000"/>
              </a:lnSpc>
              <a:spcBef>
                <a:spcPts val="0"/>
              </a:spcBef>
              <a:spcAft>
                <a:spcPts val="0"/>
              </a:spcAft>
              <a:buSzPts val="2000"/>
              <a:buFont typeface="Noto Sans Symbols"/>
              <a:buChar char="❑"/>
            </a:pPr>
            <a:r>
              <a:rPr lang="en-US" sz="2000">
                <a:solidFill>
                  <a:srgbClr val="000000"/>
                </a:solidFill>
              </a:rPr>
              <a:t>The expectation was that the media would be part of this process in an instrumental way that both de-emphasized critical appraisal of the leaders’ performances and advocated national unity</a:t>
            </a:r>
            <a:endParaRPr sz="2000">
              <a:solidFill>
                <a:srgbClr val="000000"/>
              </a:solidFill>
            </a:endParaRPr>
          </a:p>
        </p:txBody>
      </p:sp>
      <p:sp>
        <p:nvSpPr>
          <p:cNvPr id="300" name="Google Shape;300;p26"/>
          <p:cNvSpPr/>
          <p:nvPr/>
        </p:nvSpPr>
        <p:spPr>
          <a:xfrm>
            <a:off x="137787" y="-44582"/>
            <a:ext cx="7082164"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200" u="none" cap="none" strike="noStrike">
                <a:solidFill>
                  <a:srgbClr val="E48312"/>
                </a:solidFill>
                <a:latin typeface="Calibri"/>
                <a:ea typeface="Calibri"/>
                <a:cs typeface="Calibri"/>
                <a:sym typeface="Calibri"/>
              </a:rPr>
              <a:t>THEORIES OF THE PRESS OPERATING IN AFRICA MEDIA SYSTEMS</a:t>
            </a:r>
            <a:endParaRPr b="0" i="0" sz="32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7"/>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cxnSp>
        <p:nvCxnSpPr>
          <p:cNvPr id="306" name="Google Shape;306;p27"/>
          <p:cNvCxnSpPr/>
          <p:nvPr/>
        </p:nvCxnSpPr>
        <p:spPr>
          <a:xfrm rot="10800000">
            <a:off x="768923" y="2053331"/>
            <a:ext cx="0" cy="498600"/>
          </a:xfrm>
          <a:prstGeom prst="straightConnector1">
            <a:avLst/>
          </a:prstGeom>
          <a:noFill/>
          <a:ln cap="flat" cmpd="sng" w="9525">
            <a:solidFill>
              <a:schemeClr val="lt1"/>
            </a:solidFill>
            <a:prstDash val="solid"/>
            <a:round/>
            <a:headEnd len="med" w="med" type="oval"/>
            <a:tailEnd len="med" w="med" type="oval"/>
          </a:ln>
        </p:spPr>
      </p:cxnSp>
      <p:sp>
        <p:nvSpPr>
          <p:cNvPr id="307" name="Google Shape;307;p27"/>
          <p:cNvSpPr txBox="1"/>
          <p:nvPr/>
        </p:nvSpPr>
        <p:spPr>
          <a:xfrm>
            <a:off x="125261" y="1179912"/>
            <a:ext cx="6288065" cy="3492296"/>
          </a:xfrm>
          <a:prstGeom prst="rect">
            <a:avLst/>
          </a:prstGeom>
          <a:noFill/>
          <a:ln>
            <a:noFill/>
          </a:ln>
        </p:spPr>
        <p:txBody>
          <a:bodyPr anchorCtr="0" anchor="b" bIns="0" lIns="0" spcFirstLastPara="1" rIns="0" wrap="square" tIns="0">
            <a:noAutofit/>
          </a:bodyPr>
          <a:lstStyle/>
          <a:p>
            <a:pPr indent="-342900" lvl="0" marL="342900" marR="0" rtl="0" algn="l">
              <a:lnSpc>
                <a:spcPct val="100000"/>
              </a:lnSpc>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Democratic-participant theory</a:t>
            </a:r>
            <a:r>
              <a:rPr b="0" i="0" lang="en-US" sz="2000" u="none" cap="none" strike="noStrike">
                <a:solidFill>
                  <a:srgbClr val="000000"/>
                </a:solidFill>
                <a:latin typeface="Calibri"/>
                <a:ea typeface="Calibri"/>
                <a:cs typeface="Calibri"/>
                <a:sym typeface="Calibri"/>
              </a:rPr>
              <a:t> is concerned, it starts from the assumption that the mainstream media, largely dominated by private interests or public monopolies, do not accommodate the interests and views of minorities or small groups. </a:t>
            </a:r>
            <a:endParaRPr b="0" i="0" sz="2000" u="none" cap="none" strike="noStrike">
              <a:solidFill>
                <a:srgbClr val="000000"/>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As McQuail (1994) explains, “the theory supports the right to relevant local information, the right to answer back and the right to use the new means of communication for interaction and social action in small-scale settings of community, interest group or subculture…</a:t>
            </a:r>
            <a:endParaRPr b="0" i="0" sz="2000" u="none" cap="none" strike="noStrike">
              <a:solidFill>
                <a:srgbClr val="000000"/>
              </a:solidFill>
              <a:latin typeface="Calibri"/>
              <a:ea typeface="Calibri"/>
              <a:cs typeface="Calibri"/>
              <a:sym typeface="Calibri"/>
            </a:endParaRPr>
          </a:p>
        </p:txBody>
      </p:sp>
      <p:cxnSp>
        <p:nvCxnSpPr>
          <p:cNvPr id="308" name="Google Shape;308;p27"/>
          <p:cNvCxnSpPr/>
          <p:nvPr/>
        </p:nvCxnSpPr>
        <p:spPr>
          <a:xfrm rot="10800000">
            <a:off x="6053863" y="2053331"/>
            <a:ext cx="0" cy="498600"/>
          </a:xfrm>
          <a:prstGeom prst="straightConnector1">
            <a:avLst/>
          </a:prstGeom>
          <a:noFill/>
          <a:ln cap="flat" cmpd="sng" w="9525">
            <a:solidFill>
              <a:schemeClr val="lt1"/>
            </a:solidFill>
            <a:prstDash val="solid"/>
            <a:round/>
            <a:headEnd len="med" w="med" type="oval"/>
            <a:tailEnd len="med" w="med" type="oval"/>
          </a:ln>
        </p:spPr>
      </p:cxnSp>
      <p:cxnSp>
        <p:nvCxnSpPr>
          <p:cNvPr id="309" name="Google Shape;309;p27"/>
          <p:cNvCxnSpPr/>
          <p:nvPr/>
        </p:nvCxnSpPr>
        <p:spPr>
          <a:xfrm rot="10800000">
            <a:off x="5403392" y="2896369"/>
            <a:ext cx="0" cy="498600"/>
          </a:xfrm>
          <a:prstGeom prst="straightConnector1">
            <a:avLst/>
          </a:prstGeom>
          <a:noFill/>
          <a:ln cap="flat" cmpd="sng" w="9525">
            <a:solidFill>
              <a:schemeClr val="lt1"/>
            </a:solidFill>
            <a:prstDash val="solid"/>
            <a:round/>
            <a:headEnd len="med" w="med" type="oval"/>
            <a:tailEnd len="med" w="med" type="oval"/>
          </a:ln>
        </p:spPr>
      </p:cxnSp>
      <p:cxnSp>
        <p:nvCxnSpPr>
          <p:cNvPr id="310" name="Google Shape;310;p27"/>
          <p:cNvCxnSpPr/>
          <p:nvPr/>
        </p:nvCxnSpPr>
        <p:spPr>
          <a:xfrm rot="10800000">
            <a:off x="8045862" y="2896369"/>
            <a:ext cx="0" cy="498600"/>
          </a:xfrm>
          <a:prstGeom prst="straightConnector1">
            <a:avLst/>
          </a:prstGeom>
          <a:noFill/>
          <a:ln cap="flat" cmpd="sng" w="9525">
            <a:solidFill>
              <a:schemeClr val="lt1"/>
            </a:solidFill>
            <a:prstDash val="solid"/>
            <a:round/>
            <a:headEnd len="med" w="med" type="oval"/>
            <a:tailEnd len="med" w="med" type="oval"/>
          </a:ln>
        </p:spPr>
      </p:cxnSp>
      <p:sp>
        <p:nvSpPr>
          <p:cNvPr id="311" name="Google Shape;311;p27"/>
          <p:cNvSpPr/>
          <p:nvPr/>
        </p:nvSpPr>
        <p:spPr>
          <a:xfrm>
            <a:off x="125261" y="17989"/>
            <a:ext cx="7082164"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lang="en-US" sz="3200" u="none" cap="none" strike="noStrike">
                <a:solidFill>
                  <a:srgbClr val="E48312"/>
                </a:solidFill>
                <a:latin typeface="Calibri"/>
                <a:ea typeface="Calibri"/>
                <a:cs typeface="Calibri"/>
                <a:sym typeface="Calibri"/>
              </a:rPr>
              <a:t>THEORIES OF THE PRESS OPERATING IN AFRICA MEDIA SYSTEMS</a:t>
            </a:r>
            <a:endParaRPr b="0" i="0" sz="32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8"/>
          <p:cNvSpPr txBox="1"/>
          <p:nvPr>
            <p:ph type="title"/>
          </p:nvPr>
        </p:nvSpPr>
        <p:spPr>
          <a:xfrm>
            <a:off x="225468" y="352035"/>
            <a:ext cx="6496942" cy="594490"/>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rgbClr val="E48312"/>
              </a:buClr>
              <a:buSzPts val="3200"/>
              <a:buFont typeface="Calibri"/>
              <a:buNone/>
            </a:pPr>
            <a:r>
              <a:rPr lang="en-US" sz="3200">
                <a:solidFill>
                  <a:srgbClr val="E48312"/>
                </a:solidFill>
              </a:rPr>
              <a:t>THEORIES OF THE PRESS OPERATING IN AFRICA MEDIA SYSTEMS</a:t>
            </a:r>
            <a:endParaRPr sz="3200">
              <a:solidFill>
                <a:srgbClr val="E48312"/>
              </a:solidFill>
            </a:endParaRPr>
          </a:p>
        </p:txBody>
      </p:sp>
      <p:sp>
        <p:nvSpPr>
          <p:cNvPr id="317" name="Google Shape;317;p28"/>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18" name="Google Shape;318;p28"/>
          <p:cNvSpPr/>
          <p:nvPr/>
        </p:nvSpPr>
        <p:spPr>
          <a:xfrm>
            <a:off x="0" y="2523428"/>
            <a:ext cx="9144000" cy="1011043"/>
          </a:xfrm>
          <a:custGeom>
            <a:rect b="b" l="l" r="r" t="t"/>
            <a:pathLst>
              <a:path extrusionOk="0" h="1348058" w="1219200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cap="flat" cmpd="sng" w="19050">
            <a:solidFill>
              <a:schemeClr val="lt1"/>
            </a:solidFill>
            <a:prstDash val="dash"/>
            <a:miter lim="8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9" name="Google Shape;319;p28"/>
          <p:cNvSpPr txBox="1"/>
          <p:nvPr/>
        </p:nvSpPr>
        <p:spPr>
          <a:xfrm>
            <a:off x="127870" y="1567579"/>
            <a:ext cx="6229349" cy="3048000"/>
          </a:xfrm>
          <a:prstGeom prst="rect">
            <a:avLst/>
          </a:prstGeom>
          <a:noFill/>
          <a:ln>
            <a:noFill/>
          </a:ln>
        </p:spPr>
        <p:txBody>
          <a:bodyPr anchorCtr="0" anchor="b" bIns="0" lIns="0" spcFirstLastPara="1" rIns="0" wrap="square" tIns="0">
            <a:noAutofit/>
          </a:bodyPr>
          <a:lstStyle/>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2400"/>
              <a:buFont typeface="Noto Sans Symbols"/>
              <a:buChar char="❑"/>
            </a:pPr>
            <a:r>
              <a:rPr b="1" i="0" lang="en-US" sz="2400" u="none" cap="none" strike="noStrike">
                <a:solidFill>
                  <a:srgbClr val="000000"/>
                </a:solidFill>
                <a:latin typeface="Calibri"/>
                <a:ea typeface="Calibri"/>
                <a:cs typeface="Calibri"/>
                <a:sym typeface="Calibri"/>
              </a:rPr>
              <a:t>Democratic-participant theory</a:t>
            </a:r>
            <a:endParaRPr b="0" i="0" sz="2400" u="none" cap="none" strike="noStrike">
              <a:solidFill>
                <a:srgbClr val="000000"/>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The theory rejects the market as a suitable institutional form, as well as all 'top-down' professional provision and control. </a:t>
            </a:r>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Participation and interaction are key concepts.</a:t>
            </a:r>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In Africa, this theory finds its practical expression in community radio stations and rural newspapers, and may include the call for developing the oral tradition as a means of mass communication on the continent </a:t>
            </a:r>
            <a:endParaRPr b="0" i="0" sz="2000" u="none" cap="none" strike="noStrike">
              <a:solidFill>
                <a:srgbClr val="000000"/>
              </a:solidFill>
              <a:latin typeface="Calibri"/>
              <a:ea typeface="Calibri"/>
              <a:cs typeface="Calibri"/>
              <a:sym typeface="Calibri"/>
            </a:endParaRPr>
          </a:p>
          <a:p>
            <a:pPr indent="-342900" lvl="0" marL="342900" marR="0" rtl="0" algn="l">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(Ocitti, 1999).</a:t>
            </a:r>
            <a:endParaRPr b="0" i="0" sz="2000" u="none" cap="none" strike="noStrike">
              <a:solidFill>
                <a:srgbClr val="000000"/>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29"/>
          <p:cNvSpPr/>
          <p:nvPr/>
        </p:nvSpPr>
        <p:spPr>
          <a:xfrm>
            <a:off x="1" y="0"/>
            <a:ext cx="9144000" cy="4844839"/>
          </a:xfrm>
          <a:prstGeom prst="rect">
            <a:avLst/>
          </a:prstGeom>
          <a:gradFill>
            <a:gsLst>
              <a:gs pos="0">
                <a:srgbClr val="FFB184"/>
              </a:gs>
              <a:gs pos="50000">
                <a:srgbClr val="FFCEB4"/>
              </a:gs>
              <a:gs pos="100000">
                <a:srgbClr val="FFE6DB"/>
              </a:gs>
            </a:gsLst>
            <a:lin ang="0" scaled="0"/>
          </a:gradFill>
          <a:ln cap="flat" cmpd="sng" w="15875">
            <a:solidFill>
              <a:srgbClr val="A65F0D"/>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325" name="Google Shape;325;p29"/>
          <p:cNvSpPr txBox="1"/>
          <p:nvPr>
            <p:ph type="title"/>
          </p:nvPr>
        </p:nvSpPr>
        <p:spPr>
          <a:xfrm>
            <a:off x="637563" y="308368"/>
            <a:ext cx="6407471" cy="575622"/>
          </a:xfrm>
          <a:prstGeom prst="rect">
            <a:avLst/>
          </a:prstGeom>
          <a:noFill/>
          <a:ln>
            <a:noFill/>
          </a:ln>
        </p:spPr>
        <p:txBody>
          <a:bodyPr anchorCtr="0" anchor="b" bIns="0" lIns="0" spcFirstLastPara="1" rIns="0" wrap="square" tIns="0">
            <a:noAutofit/>
          </a:bodyPr>
          <a:lstStyle/>
          <a:p>
            <a:pPr indent="0" lvl="0" marL="0" rtl="0" algn="ctr">
              <a:lnSpc>
                <a:spcPct val="85000"/>
              </a:lnSpc>
              <a:spcBef>
                <a:spcPts val="0"/>
              </a:spcBef>
              <a:spcAft>
                <a:spcPts val="0"/>
              </a:spcAft>
              <a:buClr>
                <a:srgbClr val="002060"/>
              </a:buClr>
              <a:buSzPts val="3200"/>
              <a:buFont typeface="Calibri"/>
              <a:buNone/>
            </a:pPr>
            <a:r>
              <a:rPr lang="en-US" sz="3200">
                <a:solidFill>
                  <a:srgbClr val="002060"/>
                </a:solidFill>
              </a:rPr>
              <a:t>The Positive  effects of libertarian Press theory</a:t>
            </a:r>
            <a:endParaRPr sz="3200">
              <a:solidFill>
                <a:srgbClr val="002060"/>
              </a:solidFill>
            </a:endParaRPr>
          </a:p>
        </p:txBody>
      </p:sp>
      <p:sp>
        <p:nvSpPr>
          <p:cNvPr id="326" name="Google Shape;326;p29"/>
          <p:cNvSpPr txBox="1"/>
          <p:nvPr>
            <p:ph idx="12" type="sldNum"/>
          </p:nvPr>
        </p:nvSpPr>
        <p:spPr>
          <a:xfrm>
            <a:off x="7425344" y="4844839"/>
            <a:ext cx="984019" cy="273844"/>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pic>
        <p:nvPicPr>
          <p:cNvPr id="327" name="Google Shape;327;p29"/>
          <p:cNvPicPr preferRelativeResize="0"/>
          <p:nvPr/>
        </p:nvPicPr>
        <p:blipFill rotWithShape="1">
          <a:blip r:embed="rId3">
            <a:alphaModFix/>
          </a:blip>
          <a:srcRect b="0" l="0" r="0" t="0"/>
          <a:stretch/>
        </p:blipFill>
        <p:spPr>
          <a:xfrm>
            <a:off x="533661" y="935895"/>
            <a:ext cx="3904115" cy="3904115"/>
          </a:xfrm>
          <a:prstGeom prst="rect">
            <a:avLst/>
          </a:prstGeom>
          <a:noFill/>
          <a:ln>
            <a:noFill/>
          </a:ln>
        </p:spPr>
      </p:pic>
      <p:pic>
        <p:nvPicPr>
          <p:cNvPr descr="Free vector press conference concept" id="328" name="Google Shape;328;p29"/>
          <p:cNvPicPr preferRelativeResize="0"/>
          <p:nvPr/>
        </p:nvPicPr>
        <p:blipFill rotWithShape="1">
          <a:blip r:embed="rId4">
            <a:alphaModFix/>
          </a:blip>
          <a:srcRect b="0" l="0" r="0" t="0"/>
          <a:stretch/>
        </p:blipFill>
        <p:spPr>
          <a:xfrm>
            <a:off x="4439349" y="1376916"/>
            <a:ext cx="2927204" cy="292720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0"/>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34" name="Google Shape;334;p30"/>
          <p:cNvSpPr txBox="1"/>
          <p:nvPr>
            <p:ph idx="4294967295" type="title"/>
          </p:nvPr>
        </p:nvSpPr>
        <p:spPr>
          <a:xfrm>
            <a:off x="2981325" y="123825"/>
            <a:ext cx="2314575" cy="466725"/>
          </a:xfrm>
          <a:prstGeom prst="rect">
            <a:avLst/>
          </a:prstGeom>
          <a:noFill/>
          <a:ln>
            <a:noFill/>
          </a:ln>
        </p:spPr>
        <p:txBody>
          <a:bodyPr anchorCtr="0" anchor="ctr" bIns="0" lIns="0" spcFirstLastPara="1" rIns="0" wrap="square" tIns="0">
            <a:noAutofit/>
          </a:bodyPr>
          <a:lstStyle/>
          <a:p>
            <a:pPr indent="0" lvl="0" marL="0" rtl="0" algn="l">
              <a:lnSpc>
                <a:spcPct val="85000"/>
              </a:lnSpc>
              <a:spcBef>
                <a:spcPts val="0"/>
              </a:spcBef>
              <a:spcAft>
                <a:spcPts val="0"/>
              </a:spcAft>
              <a:buClr>
                <a:schemeClr val="accent1"/>
              </a:buClr>
              <a:buSzPts val="3600"/>
              <a:buFont typeface="Calibri"/>
              <a:buNone/>
            </a:pPr>
            <a:r>
              <a:rPr lang="en-US">
                <a:solidFill>
                  <a:schemeClr val="accent1"/>
                </a:solidFill>
              </a:rPr>
              <a:t>SUMMARY</a:t>
            </a:r>
            <a:endParaRPr/>
          </a:p>
        </p:txBody>
      </p:sp>
      <p:sp>
        <p:nvSpPr>
          <p:cNvPr id="335" name="Google Shape;335;p30"/>
          <p:cNvSpPr txBox="1"/>
          <p:nvPr/>
        </p:nvSpPr>
        <p:spPr>
          <a:xfrm>
            <a:off x="0" y="590549"/>
            <a:ext cx="7253336" cy="4295775"/>
          </a:xfrm>
          <a:prstGeom prst="rect">
            <a:avLst/>
          </a:prstGeom>
          <a:noFill/>
          <a:ln>
            <a:noFill/>
          </a:ln>
        </p:spPr>
        <p:txBody>
          <a:bodyPr anchorCtr="0" anchor="t" bIns="91425" lIns="91425" spcFirstLastPara="1" rIns="91425" wrap="square" tIns="91425">
            <a:noAutofit/>
          </a:bodyPr>
          <a:lstStyle/>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The Soviet-Communist Theory originated from the Soviet Union from Marxist, Leninist, and Stalinist thoughts after the 17th century. Under the Soviet-Communist Theory, the state owns or in some way controls all forms of mass media directly. </a:t>
            </a:r>
            <a:endParaRPr b="0" i="0" sz="18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The media’s authority falls in the hands of a small group of party leaders. </a:t>
            </a:r>
            <a:endParaRPr b="0" i="0" sz="18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The role of the media in countries applying the Soviet-Communist Theory is to act as an instrument of the ruling party to unite people of the state, and to carry out plans of the party and state, bringing about societal change. </a:t>
            </a:r>
            <a:endParaRPr b="0" i="0" sz="1800" u="none" cap="none" strike="noStrike">
              <a:solidFill>
                <a:srgbClr val="000000"/>
              </a:solidFill>
              <a:latin typeface="Arial"/>
              <a:ea typeface="Arial"/>
              <a:cs typeface="Arial"/>
              <a:sym typeface="Arial"/>
            </a:endParaRPr>
          </a:p>
          <a:p>
            <a:pPr indent="-171450" lvl="0" marL="171450" marR="0" rtl="0" algn="l">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Arial"/>
                <a:ea typeface="Arial"/>
                <a:cs typeface="Arial"/>
                <a:sym typeface="Arial"/>
              </a:rPr>
              <a:t>The Authoritarian Theory describes the situation where states view the mass media as an instrument at all ties.  The role of the media is to mainly educate citizens, and acts as a propaganda tool for the ruling party.</a:t>
            </a:r>
            <a:endParaRPr b="0" i="0" sz="9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31"/>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41" name="Google Shape;341;p31"/>
          <p:cNvSpPr/>
          <p:nvPr/>
        </p:nvSpPr>
        <p:spPr>
          <a:xfrm>
            <a:off x="3559012" y="43778"/>
            <a:ext cx="2544286"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3600" u="none" cap="none" strike="noStrike">
                <a:solidFill>
                  <a:schemeClr val="accent1"/>
                </a:solidFill>
                <a:latin typeface="Arial"/>
                <a:ea typeface="Arial"/>
                <a:cs typeface="Arial"/>
                <a:sym typeface="Arial"/>
              </a:rPr>
              <a:t>SUMMARY</a:t>
            </a:r>
            <a:endParaRPr b="0" i="0" sz="3600" u="none" cap="none" strike="noStrike">
              <a:solidFill>
                <a:srgbClr val="000000"/>
              </a:solidFill>
              <a:latin typeface="Arial"/>
              <a:ea typeface="Arial"/>
              <a:cs typeface="Arial"/>
              <a:sym typeface="Arial"/>
            </a:endParaRPr>
          </a:p>
        </p:txBody>
      </p:sp>
      <p:sp>
        <p:nvSpPr>
          <p:cNvPr id="342" name="Google Shape;342;p31"/>
          <p:cNvSpPr/>
          <p:nvPr/>
        </p:nvSpPr>
        <p:spPr>
          <a:xfrm>
            <a:off x="218114" y="757420"/>
            <a:ext cx="7130642" cy="4093428"/>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The main difference between the Authoritarian theory and the Soviet-Communist Theory is that while the former allows both private and public media ownership, the latter allows strictly only public media ownership. </a:t>
            </a:r>
            <a:endParaRPr b="0" i="0" sz="2000" u="none" cap="none" strike="noStrike">
              <a:solidFill>
                <a:srgbClr val="000000"/>
              </a:solidFill>
              <a:latin typeface="Calibri"/>
              <a:ea typeface="Calibri"/>
              <a:cs typeface="Calibri"/>
              <a:sym typeface="Calibri"/>
            </a:endParaRPr>
          </a:p>
          <a:p>
            <a:pPr indent="-342900" lvl="0" marL="34290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Another difference is that while the Authoritarian medias are mainly use to maintain societal status quo, a Soviet-Communist media is often used to bring about societal  changes. </a:t>
            </a:r>
            <a:endParaRPr b="0" i="0" sz="2000" u="none" cap="none" strike="noStrike">
              <a:solidFill>
                <a:srgbClr val="000000"/>
              </a:solidFill>
              <a:latin typeface="Calibri"/>
              <a:ea typeface="Calibri"/>
              <a:cs typeface="Calibri"/>
              <a:sym typeface="Calibri"/>
            </a:endParaRPr>
          </a:p>
          <a:p>
            <a:pPr indent="-342900" lvl="0" marL="342900" marR="0" rtl="0" algn="just">
              <a:lnSpc>
                <a:spcPct val="100000"/>
              </a:lnSpc>
              <a:spcBef>
                <a:spcPts val="0"/>
              </a:spcBef>
              <a:spcAft>
                <a:spcPts val="0"/>
              </a:spcAft>
              <a:buClr>
                <a:srgbClr val="000000"/>
              </a:buClr>
              <a:buSzPts val="2000"/>
              <a:buFont typeface="Noto Sans Symbols"/>
              <a:buChar char="❑"/>
            </a:pPr>
            <a:r>
              <a:rPr b="0" i="0" lang="en-US" sz="2000" u="none" cap="none" strike="noStrike">
                <a:solidFill>
                  <a:srgbClr val="000000"/>
                </a:solidFill>
                <a:latin typeface="Calibri"/>
                <a:ea typeface="Calibri"/>
                <a:cs typeface="Calibri"/>
                <a:sym typeface="Calibri"/>
              </a:rPr>
              <a:t>The Libertarian Theory originally came from liberal thought in Europe from the 16th Century. The Libertarian Theory describes societies that provide media with unrestrained freedom, especially from government control, so that they are free to report a variety of views. There is no control or censorship. </a:t>
            </a:r>
            <a:endParaRPr b="0" i="0" sz="2000" u="none" cap="none" strike="noStrike">
              <a:solidFill>
                <a:srgbClr val="000000"/>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32"/>
          <p:cNvSpPr txBox="1"/>
          <p:nvPr>
            <p:ph idx="12" type="sldNum"/>
          </p:nvPr>
        </p:nvSpPr>
        <p:spPr>
          <a:xfrm>
            <a:off x="8729400" y="4734075"/>
            <a:ext cx="414600" cy="409500"/>
          </a:xfrm>
          <a:prstGeom prst="rect">
            <a:avLst/>
          </a:prstGeom>
          <a:noFill/>
          <a:ln>
            <a:noFill/>
          </a:ln>
        </p:spPr>
        <p:txBody>
          <a:bodyPr anchorCtr="0" anchor="ctr" bIns="0" lIns="0" spcFirstLastPara="1" rIns="0" wrap="square" tIns="0">
            <a:noAutofit/>
          </a:bodyPr>
          <a:lstStyle/>
          <a:p>
            <a:pPr indent="0" lvl="0" marL="0" rtl="0" algn="ctr">
              <a:lnSpc>
                <a:spcPct val="100000"/>
              </a:lnSpc>
              <a:spcBef>
                <a:spcPts val="0"/>
              </a:spcBef>
              <a:spcAft>
                <a:spcPts val="0"/>
              </a:spcAft>
              <a:buSzPts val="700"/>
              <a:buNone/>
            </a:pPr>
            <a:fld id="{00000000-1234-1234-1234-123412341234}" type="slidenum">
              <a:rPr lang="en-US"/>
              <a:t>‹#›</a:t>
            </a:fld>
            <a:endParaRPr/>
          </a:p>
        </p:txBody>
      </p:sp>
      <p:sp>
        <p:nvSpPr>
          <p:cNvPr id="348" name="Google Shape;348;p32"/>
          <p:cNvSpPr/>
          <p:nvPr/>
        </p:nvSpPr>
        <p:spPr>
          <a:xfrm>
            <a:off x="0" y="456173"/>
            <a:ext cx="7113864" cy="4801314"/>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Calibri"/>
                <a:ea typeface="Calibri"/>
                <a:cs typeface="Calibri"/>
                <a:sym typeface="Calibri"/>
              </a:rPr>
              <a:t>Under a libertarian media system, ownership of media is mainly private.</a:t>
            </a:r>
            <a:endParaRPr/>
          </a:p>
          <a:p>
            <a:pPr indent="-342900" lvl="0" marL="342900" marR="0" rtl="0" algn="just">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Calibri"/>
                <a:ea typeface="Calibri"/>
                <a:cs typeface="Calibri"/>
                <a:sym typeface="Calibri"/>
              </a:rPr>
              <a:t>the media’s purpose is to inform, entertain, sell, and serve as a “watchdog”, keeping the government in check. Libertarian Theory involves some innate distrust of the role of the government and the state and a belief that everybody has rights to information.</a:t>
            </a:r>
            <a:endParaRPr/>
          </a:p>
          <a:p>
            <a:pPr indent="-342900" lvl="0" marL="342900" marR="0" rtl="0" algn="just">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Calibri"/>
                <a:ea typeface="Calibri"/>
                <a:cs typeface="Calibri"/>
                <a:sym typeface="Calibri"/>
              </a:rPr>
              <a:t>Social Responsibility theory is an outgrowth of the Libertarian Theory. However, the Social-Responsibility Theory does not assume that anyone can use the media to publish anything like the Libertarian Theory. Instead, this theory requires the media to adhere to professional standards and codes of conduct when exercising their editorial freedom. </a:t>
            </a:r>
            <a:endParaRPr b="0" i="0" sz="1800" u="none" cap="none" strike="noStrike">
              <a:solidFill>
                <a:srgbClr val="000000"/>
              </a:solidFill>
              <a:latin typeface="Calibri"/>
              <a:ea typeface="Calibri"/>
              <a:cs typeface="Calibri"/>
              <a:sym typeface="Calibri"/>
            </a:endParaRPr>
          </a:p>
          <a:p>
            <a:pPr indent="-342900" lvl="0" marL="342900" marR="0" rtl="0" algn="just">
              <a:lnSpc>
                <a:spcPct val="100000"/>
              </a:lnSpc>
              <a:spcBef>
                <a:spcPts val="0"/>
              </a:spcBef>
              <a:spcAft>
                <a:spcPts val="0"/>
              </a:spcAft>
              <a:buClr>
                <a:srgbClr val="000000"/>
              </a:buClr>
              <a:buSzPts val="1800"/>
              <a:buFont typeface="Noto Sans Symbols"/>
              <a:buChar char="❑"/>
            </a:pPr>
            <a:r>
              <a:rPr b="0" i="0" lang="en-US" sz="1800" u="none" cap="none" strike="noStrike">
                <a:solidFill>
                  <a:srgbClr val="000000"/>
                </a:solidFill>
                <a:latin typeface="Calibri"/>
                <a:ea typeface="Calibri"/>
                <a:cs typeface="Calibri"/>
                <a:sym typeface="Calibri"/>
              </a:rPr>
              <a:t>Under the Social-Responsibility Theory, ownership of media is mostly private and practice self-regulation according to standards, codes and guiding principles. The media is relatively free of arbitrary government controls.</a:t>
            </a:r>
            <a:endParaRPr/>
          </a:p>
          <a:p>
            <a:pPr indent="-228600" lvl="0" marL="342900" marR="0" rtl="0" algn="just">
              <a:lnSpc>
                <a:spcPct val="100000"/>
              </a:lnSpc>
              <a:spcBef>
                <a:spcPts val="0"/>
              </a:spcBef>
              <a:spcAft>
                <a:spcPts val="0"/>
              </a:spcAft>
              <a:buClr>
                <a:srgbClr val="000000"/>
              </a:buClr>
              <a:buSzPts val="1800"/>
              <a:buFont typeface="Noto Sans Symbols"/>
              <a:buNone/>
            </a:pPr>
            <a:r>
              <a:t/>
            </a:r>
            <a:endParaRPr b="0" i="0" sz="1800" u="none" cap="none" strike="noStrike">
              <a:solidFill>
                <a:srgbClr val="000000"/>
              </a:solidFill>
              <a:latin typeface="Arial"/>
              <a:ea typeface="Arial"/>
              <a:cs typeface="Arial"/>
              <a:sym typeface="Arial"/>
            </a:endParaRPr>
          </a:p>
        </p:txBody>
      </p:sp>
      <p:sp>
        <p:nvSpPr>
          <p:cNvPr id="349" name="Google Shape;349;p32"/>
          <p:cNvSpPr/>
          <p:nvPr/>
        </p:nvSpPr>
        <p:spPr>
          <a:xfrm>
            <a:off x="2939130" y="0"/>
            <a:ext cx="2544286"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3600" u="none" cap="none" strike="noStrike">
                <a:solidFill>
                  <a:srgbClr val="E48312"/>
                </a:solidFill>
                <a:latin typeface="Arial"/>
                <a:ea typeface="Arial"/>
                <a:cs typeface="Arial"/>
                <a:sym typeface="Arial"/>
              </a:rPr>
              <a:t>SUMMARY</a:t>
            </a:r>
            <a:endParaRPr b="0" i="0" sz="36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353" name="Shape 353"/>
        <p:cNvGrpSpPr/>
        <p:nvPr/>
      </p:nvGrpSpPr>
      <p:grpSpPr>
        <a:xfrm>
          <a:off x="0" y="0"/>
          <a:ext cx="0" cy="0"/>
          <a:chOff x="0" y="0"/>
          <a:chExt cx="0" cy="0"/>
        </a:xfrm>
      </p:grpSpPr>
      <p:sp>
        <p:nvSpPr>
          <p:cNvPr id="354" name="Google Shape;354;p33"/>
          <p:cNvSpPr txBox="1"/>
          <p:nvPr/>
        </p:nvSpPr>
        <p:spPr>
          <a:xfrm>
            <a:off x="848925" y="723600"/>
            <a:ext cx="6931800" cy="267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434343"/>
                </a:solidFill>
                <a:latin typeface="Montserrat"/>
                <a:ea typeface="Montserrat"/>
                <a:cs typeface="Montserrat"/>
                <a:sym typeface="Montserrat"/>
              </a:rPr>
              <a:t>THANK YOU</a:t>
            </a:r>
            <a:endParaRPr b="1" i="0" sz="3600" u="none" cap="none" strike="noStrike">
              <a:solidFill>
                <a:srgbClr val="434343"/>
              </a:solidFill>
              <a:latin typeface="Montserrat"/>
              <a:ea typeface="Montserrat"/>
              <a:cs typeface="Montserrat"/>
              <a:sym typeface="Montserrat"/>
            </a:endParaRPr>
          </a:p>
        </p:txBody>
      </p:sp>
      <p:sp>
        <p:nvSpPr>
          <p:cNvPr id="355" name="Google Shape;355;p33"/>
          <p:cNvSpPr txBox="1"/>
          <p:nvPr/>
        </p:nvSpPr>
        <p:spPr>
          <a:xfrm>
            <a:off x="2943225" y="2250250"/>
            <a:ext cx="3000375"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80"/>
              </a:spcBef>
              <a:spcAft>
                <a:spcPts val="0"/>
              </a:spcAft>
              <a:buNone/>
            </a:pPr>
            <a:r>
              <a:rPr b="1" i="0" lang="en-US" sz="2400" u="none" cap="none" strike="noStrike">
                <a:solidFill>
                  <a:srgbClr val="000000"/>
                </a:solidFill>
                <a:latin typeface="Calibri"/>
                <a:ea typeface="Calibri"/>
                <a:cs typeface="Calibri"/>
                <a:sym typeface="Calibri"/>
              </a:rPr>
              <a:t>LECTURE 1 </a:t>
            </a:r>
            <a:endParaRPr b="1" i="0" sz="2400" u="none" cap="none" strike="noStrike">
              <a:solidFill>
                <a:srgbClr val="000000"/>
              </a:solidFill>
              <a:latin typeface="Calibri"/>
              <a:ea typeface="Calibri"/>
              <a:cs typeface="Calibri"/>
              <a:sym typeface="Calibri"/>
            </a:endParaRPr>
          </a:p>
          <a:p>
            <a:pPr indent="0" lvl="0" marL="0" marR="0" rtl="0" algn="ctr">
              <a:lnSpc>
                <a:spcPct val="100000"/>
              </a:lnSpc>
              <a:spcBef>
                <a:spcPts val="360"/>
              </a:spcBef>
              <a:spcAft>
                <a:spcPts val="0"/>
              </a:spcAft>
              <a:buNone/>
            </a:pPr>
            <a:r>
              <a:rPr b="1" i="0" lang="en-US" sz="1800" u="none" cap="none" strike="noStrike">
                <a:solidFill>
                  <a:srgbClr val="000000"/>
                </a:solidFill>
                <a:latin typeface="Calibri"/>
                <a:ea typeface="Calibri"/>
                <a:cs typeface="Calibri"/>
                <a:sym typeface="Calibri"/>
              </a:rPr>
              <a:t>BY DR. RAPHAEL OGUTU,</a:t>
            </a:r>
            <a:endParaRPr/>
          </a:p>
          <a:p>
            <a:pPr indent="0" lvl="0" marL="0" marR="0" rtl="0" algn="ctr">
              <a:lnSpc>
                <a:spcPct val="100000"/>
              </a:lnSpc>
              <a:spcBef>
                <a:spcPts val="360"/>
              </a:spcBef>
              <a:spcAft>
                <a:spcPts val="0"/>
              </a:spcAft>
              <a:buNone/>
            </a:pPr>
            <a:r>
              <a:rPr b="1" i="0" lang="en-US" sz="1800" u="none" cap="none" strike="noStrike">
                <a:solidFill>
                  <a:srgbClr val="000000"/>
                </a:solidFill>
                <a:latin typeface="Calibri"/>
                <a:ea typeface="Calibri"/>
                <a:cs typeface="Calibri"/>
                <a:sym typeface="Calibri"/>
              </a:rPr>
              <a:t>Mass Communication Department, </a:t>
            </a:r>
            <a:endParaRPr/>
          </a:p>
          <a:p>
            <a:pPr indent="0" lvl="0" marL="0" marR="0" rtl="0" algn="ctr">
              <a:lnSpc>
                <a:spcPct val="100000"/>
              </a:lnSpc>
              <a:spcBef>
                <a:spcPts val="360"/>
              </a:spcBef>
              <a:spcAft>
                <a:spcPts val="0"/>
              </a:spcAft>
              <a:buNone/>
            </a:pPr>
            <a:r>
              <a:rPr b="1" i="0" lang="en-US" sz="1800" u="none" cap="none" strike="noStrike">
                <a:solidFill>
                  <a:srgbClr val="000000"/>
                </a:solidFill>
                <a:latin typeface="Calibri"/>
                <a:ea typeface="Calibri"/>
                <a:cs typeface="Calibri"/>
                <a:sym typeface="Calibri"/>
              </a:rPr>
              <a:t>AFRICA NAZARENE UNIVERSITY</a:t>
            </a:r>
            <a:r>
              <a:rPr b="1" i="0" lang="en-US" sz="1800" u="none" cap="none" strike="noStrike">
                <a:solidFill>
                  <a:srgbClr val="FFFFFF"/>
                </a:solidFill>
                <a:latin typeface="Calibri"/>
                <a:ea typeface="Calibri"/>
                <a:cs typeface="Calibri"/>
                <a:sym typeface="Calibri"/>
              </a:rPr>
              <a:t>.</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Rogutu</dc:creator>
</cp:coreProperties>
</file>