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309" r:id="rId27"/>
    <p:sldId id="275" r:id="rId28"/>
    <p:sldId id="278" r:id="rId29"/>
    <p:sldId id="279" r:id="rId30"/>
    <p:sldId id="280" r:id="rId31"/>
    <p:sldId id="281" r:id="rId32"/>
    <p:sldId id="286" r:id="rId33"/>
    <p:sldId id="307" r:id="rId34"/>
    <p:sldId id="294" r:id="rId35"/>
  </p:sldIdLst>
  <p:sldSz cx="9144000" cy="5143500" type="screen16x9"/>
  <p:notesSz cx="6858000" cy="9144000"/>
  <p:embeddedFontLst>
    <p:embeddedFont>
      <p:font typeface="Calibri" panose="020F0502020204030204" pitchFamily="34" charset="0"/>
      <p:regular r:id="rId37"/>
      <p:bold r:id="rId38"/>
      <p:italic r:id="rId39"/>
      <p:boldItalic r:id="rId40"/>
    </p:embeddedFont>
    <p:embeddedFont>
      <p:font typeface="Poppins" panose="020B0604020202020204" charset="0"/>
      <p:regular r:id="rId41"/>
      <p:bold r:id="rId42"/>
      <p:italic r:id="rId43"/>
      <p:boldItalic r:id="rId44"/>
    </p:embeddedFont>
    <p:embeddedFont>
      <p:font typeface="Calibri Light" panose="020F0302020204030204" pitchFamily="34" charset="0"/>
      <p:regular r:id="rId45"/>
      <p:italic r:id="rId46"/>
    </p:embeddedFont>
    <p:embeddedFont>
      <p:font typeface="Montserrat" panose="020B0604020202020204" charset="0"/>
      <p:regular r:id="rId47"/>
      <p:bold r:id="rId48"/>
      <p:italic r:id="rId49"/>
      <p:boldItalic r:id="rId50"/>
    </p:embeddedFont>
    <p:embeddedFont>
      <p:font typeface="Century Gothic" panose="020B0502020202020204" pitchFamily="34"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4" d="100"/>
          <a:sy n="114" d="100"/>
        </p:scale>
        <p:origin x="12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5/13/2023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5/13/2023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5/13/2023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5/13/2023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5/13/2023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5/13/2023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5/13/2023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5/13/2023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5/13/2023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5/13/2023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8</a:t>
            </a:r>
            <a:endParaRPr lang="en-US" sz="2800" b="1" dirty="0" smtClean="0">
              <a:effectLst>
                <a:glow rad="101600">
                  <a:schemeClr val="accent5">
                    <a:lumMod val="75000"/>
                    <a:alpha val="60000"/>
                  </a:schemeClr>
                </a:glow>
              </a:effectLst>
            </a:endParaRP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EIGHT: </a:t>
            </a:r>
            <a:r>
              <a:rPr lang="en-US" sz="2800" b="1" dirty="0">
                <a:effectLst>
                  <a:glow rad="101600">
                    <a:schemeClr val="accent5">
                      <a:lumMod val="75000"/>
                      <a:alpha val="60000"/>
                    </a:schemeClr>
                  </a:glow>
                </a:effectLst>
              </a:rPr>
              <a:t>Communication and </a:t>
            </a:r>
            <a:r>
              <a:rPr lang="en-US" sz="2800" b="1" dirty="0" smtClean="0">
                <a:effectLst>
                  <a:glow rad="101600">
                    <a:schemeClr val="accent5">
                      <a:lumMod val="75000"/>
                      <a:alpha val="60000"/>
                    </a:schemeClr>
                  </a:glow>
                </a:effectLst>
              </a:rPr>
              <a:t>Political Development.</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233111" y="557747"/>
            <a:ext cx="8229600" cy="3220231"/>
          </a:xfrm>
        </p:spPr>
        <p:txBody>
          <a:bodyPr/>
          <a:lstStyle/>
          <a:p>
            <a:pPr marL="558800" lvl="0" indent="-457200">
              <a:buFont typeface="+mj-lt"/>
              <a:buAutoNum type="arabicPeriod"/>
            </a:pPr>
            <a:endParaRPr lang="en-US" sz="2400" b="1" dirty="0" smtClean="0">
              <a:solidFill>
                <a:srgbClr val="000000"/>
              </a:solidFill>
            </a:endParaRPr>
          </a:p>
          <a:p>
            <a:pPr>
              <a:lnSpc>
                <a:spcPts val="1830"/>
              </a:lnSpc>
            </a:pPr>
            <a:r>
              <a:rPr lang="en-US" sz="2400" b="1" dirty="0" smtClean="0">
                <a:solidFill>
                  <a:srgbClr val="000000"/>
                </a:solidFill>
              </a:rPr>
              <a:t> </a:t>
            </a:r>
            <a:r>
              <a:rPr lang="en-US" sz="1600" dirty="0">
                <a:latin typeface="Times New Roman" panose="02020603050405020304" pitchFamily="18" charset="0"/>
                <a:ea typeface="Times New Roman" panose="02020603050405020304" pitchFamily="18" charset="0"/>
                <a:cs typeface="Arial" panose="020B060402020202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r>
              <a:rPr lang="en-US" sz="1100" dirty="0">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15000"/>
              </a:lnSpc>
              <a:buFont typeface="+mj-lt"/>
              <a:buAutoNum type="arabicPeriod"/>
            </a:pPr>
            <a:r>
              <a:rPr lang="en-US" sz="2800" dirty="0">
                <a:solidFill>
                  <a:schemeClr val="tx1"/>
                </a:solidFill>
                <a:ea typeface="Calibri" panose="020F0502020204030204" pitchFamily="34" charset="0"/>
                <a:cs typeface="Times New Roman" panose="02020603050405020304" pitchFamily="18" charset="0"/>
              </a:rPr>
              <a:t>Understand </a:t>
            </a:r>
            <a:r>
              <a:rPr lang="en-GB" sz="2800" dirty="0">
                <a:solidFill>
                  <a:schemeClr val="tx1"/>
                </a:solidFill>
                <a:ea typeface="Calibri" panose="020F0502020204030204" pitchFamily="34" charset="0"/>
                <a:cs typeface="Times New Roman" panose="02020603050405020304" pitchFamily="18" charset="0"/>
              </a:rPr>
              <a:t>an overview of political communication</a:t>
            </a:r>
            <a:endParaRPr lang="en-US" sz="2800" dirty="0">
              <a:solidFill>
                <a:schemeClr val="tx1"/>
              </a:solidFill>
              <a:ea typeface="Calibri" panose="020F0502020204030204" pitchFamily="34" charset="0"/>
              <a:cs typeface="Times New Roman" panose="02020603050405020304" pitchFamily="18" charset="0"/>
            </a:endParaRPr>
          </a:p>
          <a:p>
            <a:pPr marL="342900" lvl="0" indent="-342900" algn="just">
              <a:lnSpc>
                <a:spcPct val="115000"/>
              </a:lnSpc>
              <a:buFont typeface="+mj-lt"/>
              <a:buAutoNum type="arabicPeriod"/>
            </a:pPr>
            <a:r>
              <a:rPr lang="en-US" sz="2800" dirty="0">
                <a:solidFill>
                  <a:schemeClr val="tx1"/>
                </a:solidFill>
                <a:ea typeface="Calibri" panose="020F0502020204030204" pitchFamily="34" charset="0"/>
                <a:cs typeface="Times New Roman" panose="02020603050405020304" pitchFamily="18" charset="0"/>
              </a:rPr>
              <a:t>Explain political communication from Africa’s perspective </a:t>
            </a:r>
          </a:p>
          <a:p>
            <a:pPr marL="342900" lvl="0" indent="-342900" algn="just">
              <a:lnSpc>
                <a:spcPct val="115000"/>
              </a:lnSpc>
              <a:buFont typeface="+mj-lt"/>
              <a:buAutoNum type="arabicPeriod"/>
            </a:pPr>
            <a:r>
              <a:rPr lang="en-US" sz="2800" dirty="0">
                <a:solidFill>
                  <a:schemeClr val="tx1"/>
                </a:solidFill>
                <a:ea typeface="Calibri" panose="020F0502020204030204" pitchFamily="34" charset="0"/>
                <a:cs typeface="Times New Roman" panose="02020603050405020304" pitchFamily="18" charset="0"/>
              </a:rPr>
              <a:t>Critic media and political reforms in </a:t>
            </a:r>
            <a:r>
              <a:rPr lang="en-US" sz="2800" dirty="0" smtClean="0">
                <a:solidFill>
                  <a:schemeClr val="tx1"/>
                </a:solidFill>
                <a:ea typeface="Calibri" panose="020F0502020204030204" pitchFamily="34" charset="0"/>
                <a:cs typeface="Times New Roman" panose="02020603050405020304" pitchFamily="18" charset="0"/>
              </a:rPr>
              <a:t>Africa.</a:t>
            </a:r>
          </a:p>
          <a:p>
            <a:pPr marL="342900" lvl="0" indent="-342900" algn="just">
              <a:lnSpc>
                <a:spcPct val="115000"/>
              </a:lnSpc>
              <a:buFont typeface="+mj-lt"/>
              <a:buAutoNum type="arabicPeriod"/>
            </a:pPr>
            <a:r>
              <a:rPr lang="en-US" sz="2800" dirty="0" smtClean="0">
                <a:solidFill>
                  <a:schemeClr val="tx1"/>
                </a:solidFill>
                <a:ea typeface="Calibri" panose="020F0502020204030204" pitchFamily="34" charset="0"/>
                <a:cs typeface="Arial" panose="020B0604020202020204" pitchFamily="34" charset="0"/>
              </a:rPr>
              <a:t>Discuss </a:t>
            </a:r>
            <a:r>
              <a:rPr lang="en-US" sz="2800" dirty="0">
                <a:solidFill>
                  <a:schemeClr val="tx1"/>
                </a:solidFill>
                <a:ea typeface="Calibri" panose="020F0502020204030204" pitchFamily="34" charset="0"/>
                <a:cs typeface="Arial" panose="020B0604020202020204" pitchFamily="34" charset="0"/>
              </a:rPr>
              <a:t>the political development communication opportunities </a:t>
            </a:r>
            <a:r>
              <a:rPr lang="en-GB" sz="2800" dirty="0">
                <a:solidFill>
                  <a:schemeClr val="tx1"/>
                </a:solidFill>
                <a:ea typeface="Calibri" panose="020F0502020204030204" pitchFamily="34" charset="0"/>
                <a:cs typeface="Times New Roman" panose="02020603050405020304" pitchFamily="18" charset="0"/>
              </a:rPr>
              <a:t>and challenges in Africa.</a:t>
            </a:r>
            <a:endParaRPr lang="en-US" sz="2400" dirty="0">
              <a:solidFill>
                <a:schemeClr val="tx1"/>
              </a:solidFill>
              <a:ea typeface="Calibri" panose="020F0502020204030204" pitchFamily="34" charset="0"/>
              <a:cs typeface="Times New Roman" panose="02020603050405020304" pitchFamily="18" charset="0"/>
            </a:endParaRPr>
          </a:p>
          <a:p>
            <a:r>
              <a:rPr lang="en-US" sz="1800" dirty="0">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15000"/>
              </a:lnSpc>
              <a:buFont typeface="+mj-lt"/>
              <a:buAutoNum type="arabicPeriod"/>
            </a:pPr>
            <a:r>
              <a:rPr lang="en-US" sz="2800" dirty="0" smtClean="0">
                <a:latin typeface="Times New Roman" panose="02020603050405020304" pitchFamily="18" charset="0"/>
                <a:ea typeface="Calibri" panose="020F0502020204030204" pitchFamily="34" charset="0"/>
                <a:cs typeface="Arial" panose="020B0604020202020204" pitchFamily="34" charset="0"/>
              </a:rPr>
              <a:t> </a:t>
            </a:r>
            <a:r>
              <a:rPr lang="en-US" sz="2800"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25077" y="1420007"/>
            <a:ext cx="6897150" cy="3238474"/>
          </a:xfrm>
        </p:spPr>
        <p:txBody>
          <a:bodyPr/>
          <a:lstStyle/>
          <a:p>
            <a:pPr marL="342900" indent="-342900" algn="just">
              <a:buFont typeface="Wingdings" panose="05000000000000000000" pitchFamily="2" charset="2"/>
              <a:buChar char="q"/>
            </a:pPr>
            <a:r>
              <a:rPr lang="en-US" sz="2000" dirty="0">
                <a:solidFill>
                  <a:schemeClr val="tx1"/>
                </a:solidFill>
              </a:rPr>
              <a:t>Africa has a great size of the region and the related political, religious, linguistic and cultural heterogeneity and as such it is impossible to make any kind of generalizations.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Differences </a:t>
            </a:r>
            <a:r>
              <a:rPr lang="en-US" sz="2000" dirty="0">
                <a:solidFill>
                  <a:schemeClr val="tx1"/>
                </a:solidFill>
              </a:rPr>
              <a:t>result in political methods and behaviors that could vary greatly from one country to another</a:t>
            </a:r>
            <a:r>
              <a:rPr lang="en-US" sz="2000" dirty="0" smtClean="0">
                <a:solidFill>
                  <a:schemeClr val="tx1"/>
                </a:solidFill>
              </a:rPr>
              <a:t>.</a:t>
            </a:r>
          </a:p>
          <a:p>
            <a:pPr marL="342900" indent="-342900" algn="just">
              <a:buFont typeface="Wingdings" panose="05000000000000000000" pitchFamily="2" charset="2"/>
              <a:buChar char="q"/>
            </a:pPr>
            <a:r>
              <a:rPr lang="en-US" sz="2000" dirty="0">
                <a:solidFill>
                  <a:schemeClr val="tx1"/>
                </a:solidFill>
              </a:rPr>
              <a:t>a broad characteristic of political communication is that it deals with how means of communication function within political </a:t>
            </a:r>
            <a:r>
              <a:rPr lang="en-US" sz="2000" dirty="0" smtClean="0">
                <a:solidFill>
                  <a:schemeClr val="tx1"/>
                </a:solidFill>
              </a:rPr>
              <a:t>processes</a:t>
            </a:r>
          </a:p>
          <a:p>
            <a:pPr marL="342900" indent="-342900" algn="just">
              <a:buFont typeface="Wingdings" panose="05000000000000000000" pitchFamily="2" charset="2"/>
              <a:buChar char="q"/>
            </a:pPr>
            <a:r>
              <a:rPr lang="en-US" sz="2000" dirty="0">
                <a:solidFill>
                  <a:schemeClr val="tx1"/>
                </a:solidFill>
              </a:rPr>
              <a:t>entails the interaction of three main actors: political actors, the media and the public.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entails </a:t>
            </a:r>
            <a:r>
              <a:rPr lang="en-US" sz="2000" dirty="0">
                <a:solidFill>
                  <a:schemeClr val="tx1"/>
                </a:solidFill>
              </a:rPr>
              <a:t>formal and informal settings, public and private environments and all forms of mediation. </a:t>
            </a:r>
            <a:endParaRPr lang="en-US" sz="2000" dirty="0" smtClean="0">
              <a:solidFill>
                <a:schemeClr val="tx1"/>
              </a:solidFill>
            </a:endParaRP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8312"/>
            <a:ext cx="7116225" cy="902296"/>
          </a:xfrm>
        </p:spPr>
        <p:txBody>
          <a:bodyPr/>
          <a:lstStyle/>
          <a:p>
            <a:pPr algn="ctr"/>
            <a:r>
              <a:rPr lang="en-US" sz="3600" spc="0" dirty="0">
                <a:ln w="0"/>
                <a:solidFill>
                  <a:srgbClr val="E48312"/>
                </a:solidFill>
                <a:effectLst>
                  <a:outerShdw blurRad="38100" dist="25400" dir="5400000" algn="ctr" rotWithShape="0">
                    <a:srgbClr val="6E747A">
                      <a:alpha val="43000"/>
                    </a:srgbClr>
                  </a:outerShdw>
                </a:effectLst>
              </a:rPr>
              <a:t>Defining Political Communication</a:t>
            </a:r>
            <a:endParaRPr lang="en-US" sz="3600" dirty="0"/>
          </a:p>
        </p:txBody>
      </p:sp>
      <p:sp>
        <p:nvSpPr>
          <p:cNvPr id="3" name="Subtitle 2"/>
          <p:cNvSpPr>
            <a:spLocks noGrp="1"/>
          </p:cNvSpPr>
          <p:nvPr>
            <p:ph type="subTitle" idx="1"/>
          </p:nvPr>
        </p:nvSpPr>
        <p:spPr>
          <a:xfrm>
            <a:off x="278183" y="971488"/>
            <a:ext cx="7087650" cy="3343249"/>
          </a:xfrm>
        </p:spPr>
        <p:txBody>
          <a:bodyPr/>
          <a:lstStyle/>
          <a:p>
            <a:pPr marL="342900" indent="-342900">
              <a:buFont typeface="Wingdings" panose="05000000000000000000" pitchFamily="2" charset="2"/>
              <a:buChar char="q"/>
            </a:pPr>
            <a:r>
              <a:rPr lang="en-US" sz="2400" dirty="0" smtClean="0">
                <a:solidFill>
                  <a:schemeClr val="tx1"/>
                </a:solidFill>
              </a:rPr>
              <a:t>According to </a:t>
            </a:r>
            <a:r>
              <a:rPr lang="en-US" sz="2400" dirty="0" err="1" smtClean="0">
                <a:solidFill>
                  <a:schemeClr val="tx1"/>
                </a:solidFill>
              </a:rPr>
              <a:t>Mutsvairo</a:t>
            </a:r>
            <a:r>
              <a:rPr lang="en-US" sz="2400" dirty="0" smtClean="0">
                <a:solidFill>
                  <a:schemeClr val="tx1"/>
                </a:solidFill>
              </a:rPr>
              <a:t> </a:t>
            </a:r>
            <a:r>
              <a:rPr lang="en-US" sz="2400" dirty="0">
                <a:solidFill>
                  <a:schemeClr val="tx1"/>
                </a:solidFill>
              </a:rPr>
              <a:t>and </a:t>
            </a:r>
            <a:r>
              <a:rPr lang="en-US" sz="2400" dirty="0" err="1">
                <a:solidFill>
                  <a:schemeClr val="tx1"/>
                </a:solidFill>
              </a:rPr>
              <a:t>Karam</a:t>
            </a:r>
            <a:r>
              <a:rPr lang="en-US" sz="2400" dirty="0">
                <a:solidFill>
                  <a:schemeClr val="tx1"/>
                </a:solidFill>
              </a:rPr>
              <a:t> (2018), several definitions of political communication have been proposed by various </a:t>
            </a:r>
            <a:r>
              <a:rPr lang="en-US" sz="2400" dirty="0" smtClean="0">
                <a:solidFill>
                  <a:schemeClr val="tx1"/>
                </a:solidFill>
              </a:rPr>
              <a:t>scholars:</a:t>
            </a:r>
          </a:p>
          <a:p>
            <a:pPr marL="342900" indent="-342900">
              <a:buFont typeface="Wingdings" panose="05000000000000000000" pitchFamily="2" charset="2"/>
              <a:buChar char="q"/>
            </a:pPr>
            <a:r>
              <a:rPr lang="en-US" sz="2400" dirty="0" smtClean="0">
                <a:solidFill>
                  <a:schemeClr val="tx1"/>
                </a:solidFill>
              </a:rPr>
              <a:t>Chaffee’s </a:t>
            </a:r>
            <a:r>
              <a:rPr lang="en-US" sz="2400" dirty="0">
                <a:solidFill>
                  <a:schemeClr val="tx1"/>
                </a:solidFill>
              </a:rPr>
              <a:t>(1975: 15) </a:t>
            </a:r>
            <a:r>
              <a:rPr lang="en-US" sz="2400" dirty="0" smtClean="0">
                <a:solidFill>
                  <a:schemeClr val="tx1"/>
                </a:solidFill>
              </a:rPr>
              <a:t>‘</a:t>
            </a:r>
            <a:r>
              <a:rPr lang="en-US" sz="2400" dirty="0">
                <a:solidFill>
                  <a:schemeClr val="tx1"/>
                </a:solidFill>
              </a:rPr>
              <a:t>the role of communication in the political process’. </a:t>
            </a:r>
            <a:endParaRPr lang="en-US" sz="2400" dirty="0" smtClean="0">
              <a:solidFill>
                <a:schemeClr val="tx1"/>
              </a:solidFill>
            </a:endParaRPr>
          </a:p>
          <a:p>
            <a:pPr marL="342900" indent="-342900">
              <a:buFont typeface="Wingdings" panose="05000000000000000000" pitchFamily="2" charset="2"/>
              <a:buChar char="q"/>
            </a:pPr>
            <a:r>
              <a:rPr lang="en-US" sz="2400" dirty="0" smtClean="0">
                <a:solidFill>
                  <a:schemeClr val="tx1"/>
                </a:solidFill>
              </a:rPr>
              <a:t>Norris </a:t>
            </a:r>
            <a:r>
              <a:rPr lang="en-US" sz="2400" dirty="0">
                <a:solidFill>
                  <a:schemeClr val="tx1"/>
                </a:solidFill>
              </a:rPr>
              <a:t>(2004: 1) </a:t>
            </a:r>
            <a:r>
              <a:rPr lang="en-US" sz="2400" dirty="0" smtClean="0">
                <a:solidFill>
                  <a:schemeClr val="tx1"/>
                </a:solidFill>
              </a:rPr>
              <a:t>‘</a:t>
            </a:r>
            <a:r>
              <a:rPr lang="en-US" sz="2400" dirty="0">
                <a:solidFill>
                  <a:schemeClr val="tx1"/>
                </a:solidFill>
              </a:rPr>
              <a:t>an interactive process concerning the transmission of information among politicians, the news media and the public’. </a:t>
            </a:r>
            <a:endParaRPr lang="en-US" sz="2400" dirty="0" smtClean="0">
              <a:solidFill>
                <a:schemeClr val="tx1"/>
              </a:solidFill>
            </a:endParaRPr>
          </a:p>
          <a:p>
            <a:pPr marL="342900" indent="-342900">
              <a:buFont typeface="Wingdings" panose="05000000000000000000" pitchFamily="2" charset="2"/>
              <a:buChar char="q"/>
            </a:pPr>
            <a:r>
              <a:rPr lang="en-US" sz="2400" dirty="0" smtClean="0">
                <a:solidFill>
                  <a:schemeClr val="tx1"/>
                </a:solidFill>
              </a:rPr>
              <a:t>McNair </a:t>
            </a:r>
            <a:r>
              <a:rPr lang="en-US" sz="2400" dirty="0">
                <a:solidFill>
                  <a:schemeClr val="tx1"/>
                </a:solidFill>
              </a:rPr>
              <a:t>(2011: 4) </a:t>
            </a:r>
            <a:r>
              <a:rPr lang="en-US" sz="2400" dirty="0" smtClean="0">
                <a:solidFill>
                  <a:schemeClr val="tx1"/>
                </a:solidFill>
              </a:rPr>
              <a:t>‘</a:t>
            </a:r>
            <a:r>
              <a:rPr lang="en-US" sz="2400" dirty="0">
                <a:solidFill>
                  <a:schemeClr val="tx1"/>
                </a:solidFill>
              </a:rPr>
              <a:t>all forms of communication undertaken by politicians and other political actors for the purpose of achieving specific objectives’.</a:t>
            </a: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194" y="233557"/>
            <a:ext cx="6908371" cy="569872"/>
          </a:xfrm>
        </p:spPr>
        <p:txBody>
          <a:bodyPr/>
          <a:lstStyle/>
          <a:p>
            <a:pPr algn="ctr"/>
            <a:r>
              <a:rPr lang="en-US" sz="3600" spc="0" dirty="0">
                <a:ln w="0"/>
                <a:solidFill>
                  <a:schemeClr val="accent1"/>
                </a:solidFill>
                <a:effectLst>
                  <a:outerShdw blurRad="38100" dist="25400" dir="5400000" algn="ctr" rotWithShape="0">
                    <a:srgbClr val="6E747A">
                      <a:alpha val="43000"/>
                    </a:srgbClr>
                  </a:outerShdw>
                </a:effectLst>
              </a:rPr>
              <a:t>Defining Political Communication</a:t>
            </a:r>
            <a:endParaRPr lang="en-US" sz="3600" dirty="0"/>
          </a:p>
        </p:txBody>
      </p:sp>
      <p:sp>
        <p:nvSpPr>
          <p:cNvPr id="5" name="Subtitle 4"/>
          <p:cNvSpPr>
            <a:spLocks noGrp="1"/>
          </p:cNvSpPr>
          <p:nvPr>
            <p:ph type="subTitle" idx="1"/>
          </p:nvPr>
        </p:nvSpPr>
        <p:spPr>
          <a:xfrm>
            <a:off x="136194" y="948336"/>
            <a:ext cx="7091324" cy="918041"/>
          </a:xfrm>
        </p:spPr>
        <p:txBody>
          <a:bodyPr/>
          <a:lstStyle/>
          <a:p>
            <a:pPr marL="285750" indent="-285750">
              <a:buFont typeface="Wingdings" panose="05000000000000000000" pitchFamily="2" charset="2"/>
              <a:buChar char="q"/>
            </a:pPr>
            <a:r>
              <a:rPr lang="en-US" sz="2000" dirty="0">
                <a:solidFill>
                  <a:schemeClr val="tx1"/>
                </a:solidFill>
              </a:rPr>
              <a:t>Political communication has always been central to the electoral and policymaking </a:t>
            </a:r>
            <a:r>
              <a:rPr lang="en-US" sz="2000" dirty="0" smtClean="0">
                <a:solidFill>
                  <a:schemeClr val="tx1"/>
                </a:solidFill>
              </a:rPr>
              <a:t>process</a:t>
            </a:r>
          </a:p>
          <a:p>
            <a:pPr marL="285750" indent="-285750">
              <a:buFont typeface="Wingdings" panose="05000000000000000000" pitchFamily="2" charset="2"/>
              <a:buChar char="q"/>
            </a:pPr>
            <a:r>
              <a:rPr lang="en-US" sz="2000" dirty="0">
                <a:solidFill>
                  <a:schemeClr val="tx1"/>
                </a:solidFill>
              </a:rPr>
              <a:t>since the early 1990s certain important developments have fundamentally altered this process, particularly postwar trends in the mass media moving from the traditional world of newspapers, radio, and television broadcasting toward the </a:t>
            </a:r>
            <a:r>
              <a:rPr lang="en-US" sz="2000" i="1" dirty="0">
                <a:solidFill>
                  <a:schemeClr val="tx1"/>
                </a:solidFill>
              </a:rPr>
              <a:t>Internet</a:t>
            </a:r>
            <a:r>
              <a:rPr lang="en-US" sz="2000" i="1" dirty="0" smtClean="0">
                <a:solidFill>
                  <a:schemeClr val="tx1"/>
                </a:solidFill>
              </a:rPr>
              <a:t>.</a:t>
            </a:r>
            <a:endParaRPr lang="en-US" sz="2000" i="1" dirty="0">
              <a:solidFill>
                <a:schemeClr val="tx1"/>
              </a:solidFill>
            </a:endParaRPr>
          </a:p>
          <a:p>
            <a:pPr marL="285750" indent="-285750">
              <a:buFont typeface="Wingdings" panose="05000000000000000000" pitchFamily="2" charset="2"/>
              <a:buChar char="q"/>
            </a:pPr>
            <a:r>
              <a:rPr lang="en-US" sz="2000" i="1" dirty="0">
                <a:solidFill>
                  <a:schemeClr val="tx1"/>
                </a:solidFill>
              </a:rPr>
              <a:t>relations between the media and state players in several post-colonial African countries have always been guarded, with members of the press corps working to actively promote the ruling party </a:t>
            </a:r>
            <a:endParaRPr lang="en-US" sz="2000" i="1"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In </a:t>
            </a:r>
            <a:r>
              <a:rPr lang="en-US" sz="2000" dirty="0">
                <a:solidFill>
                  <a:schemeClr val="tx1"/>
                </a:solidFill>
              </a:rPr>
              <a:t>Zimbabwe, for example, the tendency to use radio for hegemonic political purposes has been reported both in the pre- and post-colonial state </a:t>
            </a: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91466" y="0"/>
            <a:ext cx="7333877" cy="862012"/>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ASPECTS OF POLITICAL COMMUNICATION RESEARCH</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738123"/>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solidFill>
                  <a:srgbClr val="000000"/>
                </a:solidFill>
              </a:rPr>
              <a:t>Political </a:t>
            </a:r>
            <a:r>
              <a:rPr lang="en-US" sz="2000" b="1" dirty="0" smtClean="0">
                <a:solidFill>
                  <a:srgbClr val="000000"/>
                </a:solidFill>
              </a:rPr>
              <a:t>communication </a:t>
            </a:r>
            <a:r>
              <a:rPr lang="en-US" sz="2000" b="1" dirty="0">
                <a:solidFill>
                  <a:srgbClr val="000000"/>
                </a:solidFill>
              </a:rPr>
              <a:t>as a field of research </a:t>
            </a:r>
            <a:r>
              <a:rPr lang="en-US" sz="2000" dirty="0">
                <a:solidFill>
                  <a:srgbClr val="000000"/>
                </a:solidFill>
              </a:rPr>
              <a:t>deals with the following aspects: the creation, shaping, dissemination, processing and effects of information within the political system and the media system</a:t>
            </a:r>
            <a:r>
              <a:rPr lang="en-US" sz="2000" dirty="0" smtClean="0">
                <a:solidFill>
                  <a:srgbClr val="000000"/>
                </a:solidFill>
              </a:rPr>
              <a:t>.</a:t>
            </a:r>
          </a:p>
          <a:p>
            <a:pPr marL="342900" indent="-342900">
              <a:buFont typeface="Wingdings" panose="05000000000000000000" pitchFamily="2" charset="2"/>
              <a:buChar char="q"/>
            </a:pPr>
            <a:r>
              <a:rPr lang="en-US" sz="2000" dirty="0" smtClean="0">
                <a:solidFill>
                  <a:srgbClr val="000000"/>
                </a:solidFill>
              </a:rPr>
              <a:t>As well as </a:t>
            </a:r>
            <a:r>
              <a:rPr lang="en-US" sz="2000" dirty="0">
                <a:solidFill>
                  <a:srgbClr val="000000"/>
                </a:solidFill>
              </a:rPr>
              <a:t>activity of citizens, individual political figures, public and governmental institutions, the media, political campaigns, advocacy groups and social movements</a:t>
            </a:r>
            <a:r>
              <a:rPr lang="en-US" sz="2000" dirty="0" smtClean="0">
                <a:solidFill>
                  <a:srgbClr val="000000"/>
                </a:solidFill>
              </a:rPr>
              <a:t>.</a:t>
            </a:r>
            <a:endParaRPr lang="en-US" sz="2000" dirty="0">
              <a:solidFill>
                <a:srgbClr val="000000"/>
              </a:solidFill>
            </a:endParaRPr>
          </a:p>
          <a:p>
            <a:pPr marL="34290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processing of stories in the media, finding the story, identifying sources, creating the story through framing and the rhetorical slanting of mainly journalistic </a:t>
            </a:r>
            <a:r>
              <a:rPr lang="en-US" sz="2000" dirty="0" smtClean="0">
                <a:solidFill>
                  <a:srgbClr val="000000"/>
                </a:solidFill>
              </a:rPr>
              <a:t>content </a:t>
            </a:r>
            <a:r>
              <a:rPr lang="en-US" sz="2000" dirty="0">
                <a:solidFill>
                  <a:srgbClr val="000000"/>
                </a:solidFill>
              </a:rPr>
              <a:t>- involves both an investigation into the content and effects of political messages on audiences of different kinds and users of a variety of media. </a:t>
            </a:r>
            <a:endParaRPr lang="en-US" sz="2000" dirty="0" smtClean="0">
              <a:solidFill>
                <a:srgbClr val="000000"/>
              </a:solidFill>
            </a:endParaRPr>
          </a:p>
          <a:p>
            <a:pPr marL="342900" indent="-342900">
              <a:buFont typeface="Wingdings" panose="05000000000000000000" pitchFamily="2" charset="2"/>
              <a:buChar char="q"/>
            </a:pPr>
            <a:r>
              <a:rPr lang="en-US" sz="2000" dirty="0">
                <a:solidFill>
                  <a:schemeClr val="tx1"/>
                </a:solidFill>
              </a:rPr>
              <a:t>(</a:t>
            </a:r>
            <a:r>
              <a:rPr lang="en-US" sz="2000" dirty="0" err="1">
                <a:solidFill>
                  <a:schemeClr val="tx1"/>
                </a:solidFill>
              </a:rPr>
              <a:t>Orgeret</a:t>
            </a:r>
            <a:r>
              <a:rPr lang="en-US" sz="2000" dirty="0">
                <a:solidFill>
                  <a:schemeClr val="tx1"/>
                </a:solidFill>
              </a:rPr>
              <a:t> and </a:t>
            </a:r>
            <a:r>
              <a:rPr lang="en-US" sz="2000" dirty="0" err="1">
                <a:solidFill>
                  <a:schemeClr val="tx1"/>
                </a:solidFill>
              </a:rPr>
              <a:t>Rønning</a:t>
            </a:r>
            <a:r>
              <a:rPr lang="en-US" sz="2000" dirty="0">
                <a:solidFill>
                  <a:schemeClr val="tx1"/>
                </a:solidFill>
              </a:rPr>
              <a:t>, 2020</a:t>
            </a:r>
            <a:r>
              <a:rPr lang="en-US" sz="2000" dirty="0" smtClean="0">
                <a:solidFill>
                  <a:schemeClr val="tx1"/>
                </a:solidFill>
              </a:rPr>
              <a:t>).</a:t>
            </a:r>
            <a:endParaRPr lang="en-US" sz="2000" dirty="0">
              <a:solidFill>
                <a:schemeClr val="tx1"/>
              </a:solidFill>
            </a:endParaRP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0"/>
            <a:ext cx="7052153" cy="926926"/>
          </a:xfrm>
          <a:prstGeom prst="rect">
            <a:avLst/>
          </a:prstGeom>
        </p:spPr>
        <p:txBody>
          <a:bodyPr spcFirstLastPara="1" wrap="square" lIns="0" tIns="0" rIns="0" bIns="0" anchor="b" anchorCtr="0">
            <a:noAutofit/>
          </a:bodyPr>
          <a:lstStyle/>
          <a:p>
            <a:pPr lvl="0" algn="ctr"/>
            <a:r>
              <a:rPr lang="en-US" sz="3200" spc="0" dirty="0">
                <a:ln w="0"/>
                <a:solidFill>
                  <a:srgbClr val="E48312"/>
                </a:solidFill>
                <a:effectLst>
                  <a:outerShdw blurRad="38100" dist="25400" dir="5400000" algn="ctr" rotWithShape="0">
                    <a:srgbClr val="6E747A">
                      <a:alpha val="43000"/>
                    </a:srgbClr>
                  </a:outerShdw>
                </a:effectLst>
              </a:rPr>
              <a:t>ASPECTS OF POLITICAL COMMUNICATION RESEARCH</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238125" y="1434361"/>
            <a:ext cx="6877050"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a:solidFill>
                  <a:srgbClr val="000000"/>
                </a:solidFill>
              </a:rPr>
              <a:t>voter behavior and election studies are important areas </a:t>
            </a:r>
            <a:endParaRPr lang="en-US" sz="2000" dirty="0" smtClean="0">
              <a:solidFill>
                <a:srgbClr val="000000"/>
              </a:solidFill>
            </a:endParaRPr>
          </a:p>
          <a:p>
            <a:pPr marL="342900" lvl="0" indent="-342900">
              <a:buFont typeface="Wingdings" panose="05000000000000000000" pitchFamily="2" charset="2"/>
              <a:buChar char="q"/>
            </a:pPr>
            <a:r>
              <a:rPr lang="en-US" sz="2000" dirty="0">
                <a:solidFill>
                  <a:srgbClr val="000000"/>
                </a:solidFill>
              </a:rPr>
              <a:t>deals with how information, stories, images, debates and opinions presented in the media promote certain values and interests and with how political decisions are being influenced by the media</a:t>
            </a:r>
            <a:r>
              <a:rPr lang="en-US" sz="2000" dirty="0" smtClean="0">
                <a:solidFill>
                  <a:srgbClr val="000000"/>
                </a:solidFill>
              </a:rPr>
              <a:t>.</a:t>
            </a:r>
          </a:p>
          <a:p>
            <a:pPr marL="342900" lvl="0" indent="-342900">
              <a:buFont typeface="Wingdings" panose="05000000000000000000" pitchFamily="2" charset="2"/>
              <a:buChar char="q"/>
            </a:pPr>
            <a:r>
              <a:rPr lang="en-US" sz="2000" i="1" dirty="0">
                <a:solidFill>
                  <a:srgbClr val="000000"/>
                </a:solidFill>
              </a:rPr>
              <a:t>Under what circumstances do media affect voters, leaders and the political system? How do exchanges among individuals and groups affect what they know about politics and how do they interpret and act about politics? </a:t>
            </a:r>
            <a:endParaRPr lang="en-US" sz="2000" i="1" dirty="0" smtClean="0">
              <a:solidFill>
                <a:srgbClr val="000000"/>
              </a:solidFill>
            </a:endParaRPr>
          </a:p>
          <a:p>
            <a:pPr marL="342900" lvl="0" indent="-342900">
              <a:buFont typeface="Wingdings" panose="05000000000000000000" pitchFamily="2" charset="2"/>
              <a:buChar char="q"/>
            </a:pPr>
            <a:r>
              <a:rPr lang="en-US" sz="2000" dirty="0">
                <a:solidFill>
                  <a:srgbClr val="000000"/>
                </a:solidFill>
              </a:rPr>
              <a:t>the context of the political processes and the forms of communication is essential for the analyses of media and politics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chemeClr val="bg1"/>
                </a:solidFill>
              </a:rPr>
              <a:t>(</a:t>
            </a:r>
            <a:r>
              <a:rPr lang="en-US" sz="2000" dirty="0" err="1">
                <a:solidFill>
                  <a:schemeClr val="bg1"/>
                </a:solidFill>
              </a:rPr>
              <a:t>Orgeret</a:t>
            </a:r>
            <a:r>
              <a:rPr lang="en-US" sz="2000" dirty="0">
                <a:solidFill>
                  <a:schemeClr val="bg1"/>
                </a:solidFill>
              </a:rPr>
              <a:t> and </a:t>
            </a:r>
            <a:r>
              <a:rPr lang="en-US" sz="2000" dirty="0" err="1">
                <a:solidFill>
                  <a:schemeClr val="bg1"/>
                </a:solidFill>
              </a:rPr>
              <a:t>Rønning</a:t>
            </a:r>
            <a:r>
              <a:rPr lang="en-US" sz="2000" dirty="0">
                <a:solidFill>
                  <a:schemeClr val="bg1"/>
                </a:solidFill>
              </a:rPr>
              <a:t>, 2020).</a:t>
            </a:r>
            <a:endParaRPr sz="20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417" y="38592"/>
            <a:ext cx="6979872"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ASPECTS OF POLITICAL COMMUNICATION RESEARCH</a:t>
            </a:r>
            <a:endParaRPr lang="en-US" dirty="0"/>
          </a:p>
        </p:txBody>
      </p:sp>
      <p:sp>
        <p:nvSpPr>
          <p:cNvPr id="3" name="Subtitle 2"/>
          <p:cNvSpPr>
            <a:spLocks noGrp="1"/>
          </p:cNvSpPr>
          <p:nvPr>
            <p:ph type="subTitle" idx="1"/>
          </p:nvPr>
        </p:nvSpPr>
        <p:spPr>
          <a:xfrm>
            <a:off x="200417" y="1234742"/>
            <a:ext cx="7180289" cy="2653259"/>
          </a:xfrm>
        </p:spPr>
        <p:txBody>
          <a:bodyPr/>
          <a:lstStyle/>
          <a:p>
            <a:pPr marL="285750" indent="-285750">
              <a:buFont typeface="Wingdings" panose="05000000000000000000" pitchFamily="2" charset="2"/>
              <a:buChar char="q"/>
            </a:pPr>
            <a:r>
              <a:rPr lang="en-US" sz="2000" dirty="0">
                <a:solidFill>
                  <a:schemeClr val="tx1"/>
                </a:solidFill>
              </a:rPr>
              <a:t>the context varies with political systems as well as with media structures.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the issues in political communication research have to do with access to and control over the means of communication, contents of the media, strategies for reaching diverse audiences, impact on opinions and </a:t>
            </a:r>
            <a:r>
              <a:rPr lang="en-US" sz="2000" dirty="0" smtClean="0">
                <a:solidFill>
                  <a:schemeClr val="tx1"/>
                </a:solidFill>
              </a:rPr>
              <a:t>behavior.</a:t>
            </a:r>
          </a:p>
          <a:p>
            <a:pPr marL="285750" indent="-285750">
              <a:buFont typeface="Wingdings" panose="05000000000000000000" pitchFamily="2" charset="2"/>
              <a:buChar char="q"/>
            </a:pPr>
            <a:r>
              <a:rPr lang="en-US" sz="2000" dirty="0">
                <a:solidFill>
                  <a:schemeClr val="tx1"/>
                </a:solidFill>
              </a:rPr>
              <a:t>the debate over media and control, whether a political system is authoritarian or democratic. The different communication platforms and who control them decide the context of political communication.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Do </a:t>
            </a:r>
            <a:r>
              <a:rPr lang="en-US" sz="2000" dirty="0">
                <a:solidFill>
                  <a:schemeClr val="tx1"/>
                </a:solidFill>
              </a:rPr>
              <a:t>we deal with an open or closed society? Who gets their voices heard? What role do stereotypes play in the political communication processes, content and effect and the ensuing </a:t>
            </a:r>
            <a:r>
              <a:rPr lang="en-US" sz="2000" dirty="0">
                <a:solidFill>
                  <a:schemeClr val="bg1"/>
                </a:solidFill>
              </a:rPr>
              <a:t>narrative? </a:t>
            </a:r>
            <a:r>
              <a:rPr lang="en-US" sz="2000" dirty="0" smtClean="0">
                <a:solidFill>
                  <a:schemeClr val="bg1"/>
                </a:solidFill>
              </a:rPr>
              <a:t>(</a:t>
            </a:r>
            <a:r>
              <a:rPr lang="en-US" sz="2000" dirty="0" err="1">
                <a:solidFill>
                  <a:schemeClr val="bg1"/>
                </a:solidFill>
              </a:rPr>
              <a:t>Orgeret</a:t>
            </a:r>
            <a:r>
              <a:rPr lang="en-US" sz="2000" dirty="0">
                <a:solidFill>
                  <a:schemeClr val="bg1"/>
                </a:solidFill>
              </a:rPr>
              <a:t> and </a:t>
            </a:r>
            <a:r>
              <a:rPr lang="en-US" sz="2000" dirty="0" err="1">
                <a:solidFill>
                  <a:schemeClr val="bg1"/>
                </a:solidFill>
              </a:rPr>
              <a:t>Rønning</a:t>
            </a:r>
            <a:r>
              <a:rPr lang="en-US" sz="2000" dirty="0">
                <a:solidFill>
                  <a:schemeClr val="bg1"/>
                </a:solidFill>
              </a:rPr>
              <a:t>, 2020).</a:t>
            </a:r>
            <a:endParaRPr lang="en-US" sz="2000" dirty="0">
              <a:solidFill>
                <a:schemeClr val="bg1"/>
              </a:solidFill>
            </a:endParaRPr>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175364"/>
            <a:ext cx="7080287" cy="776614"/>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ASPECTS OF POLITICAL COMMUNICATION RESEARCH</a:t>
            </a:r>
            <a:endParaRPr lang="en-US" dirty="0"/>
          </a:p>
        </p:txBody>
      </p:sp>
      <p:sp>
        <p:nvSpPr>
          <p:cNvPr id="3" name="Subtitle 2"/>
          <p:cNvSpPr>
            <a:spLocks noGrp="1"/>
          </p:cNvSpPr>
          <p:nvPr>
            <p:ph type="subTitle" idx="1"/>
          </p:nvPr>
        </p:nvSpPr>
        <p:spPr>
          <a:xfrm>
            <a:off x="209861" y="1291600"/>
            <a:ext cx="7290148" cy="1416076"/>
          </a:xfrm>
        </p:spPr>
        <p:txBody>
          <a:bodyPr/>
          <a:lstStyle/>
          <a:p>
            <a:pPr marL="285750" indent="-285750">
              <a:buFont typeface="Wingdings" panose="05000000000000000000" pitchFamily="2" charset="2"/>
              <a:buChar char="q"/>
            </a:pPr>
            <a:r>
              <a:rPr lang="en-US" sz="2000" i="1" dirty="0">
                <a:solidFill>
                  <a:schemeClr val="tx1"/>
                </a:solidFill>
              </a:rPr>
              <a:t>What are the limits to communication and political action and influence? </a:t>
            </a:r>
          </a:p>
          <a:p>
            <a:pPr marL="0" indent="0"/>
            <a:r>
              <a:rPr lang="en-US" sz="2400" dirty="0">
                <a:solidFill>
                  <a:schemeClr val="tx1"/>
                </a:solidFill>
              </a:rPr>
              <a:t>1.	Media always function to a greater or lesser degree as channels for information from state institutions informing or persuading citizens to act politically. </a:t>
            </a:r>
          </a:p>
          <a:p>
            <a:pPr marL="0" indent="0"/>
            <a:r>
              <a:rPr lang="en-US" sz="2400" dirty="0">
                <a:solidFill>
                  <a:schemeClr val="tx1"/>
                </a:solidFill>
              </a:rPr>
              <a:t>2.	In an authoritarian society, the media will function as propaganda machine </a:t>
            </a:r>
            <a:r>
              <a:rPr lang="en-US" sz="2400" dirty="0" smtClean="0">
                <a:solidFill>
                  <a:schemeClr val="tx1"/>
                </a:solidFill>
              </a:rPr>
              <a:t>of the </a:t>
            </a:r>
            <a:r>
              <a:rPr lang="en-US" sz="2400" dirty="0">
                <a:solidFill>
                  <a:schemeClr val="tx1"/>
                </a:solidFill>
              </a:rPr>
              <a:t>government. </a:t>
            </a:r>
          </a:p>
          <a:p>
            <a:pPr marL="0" indent="0"/>
            <a:r>
              <a:rPr lang="en-US" sz="2400" dirty="0">
                <a:solidFill>
                  <a:schemeClr val="tx1"/>
                </a:solidFill>
              </a:rPr>
              <a:t>3.	In a democratic society, the media will provide channels for debate and inform citizens of their rights as well, promoting engagements in issues of central importance to the development of society. </a:t>
            </a:r>
          </a:p>
          <a:p>
            <a:endParaRPr lang="en-US" dirty="0"/>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ASPECTS OF POLITICAL COMMUNICATION RESEARCH</a:t>
            </a:r>
            <a:endParaRPr lang="en-US" dirty="0"/>
          </a:p>
        </p:txBody>
      </p:sp>
      <p:sp>
        <p:nvSpPr>
          <p:cNvPr id="3" name="Subtitle 2"/>
          <p:cNvSpPr>
            <a:spLocks noGrp="1"/>
          </p:cNvSpPr>
          <p:nvPr>
            <p:ph type="subTitle" idx="1"/>
          </p:nvPr>
        </p:nvSpPr>
        <p:spPr>
          <a:xfrm>
            <a:off x="74950" y="1012336"/>
            <a:ext cx="7165299" cy="784800"/>
          </a:xfrm>
        </p:spPr>
        <p:txBody>
          <a:bodyPr/>
          <a:lstStyle/>
          <a:p>
            <a:pPr marL="285750" indent="-285750">
              <a:buFont typeface="Wingdings" panose="05000000000000000000" pitchFamily="2" charset="2"/>
              <a:buChar char="q"/>
            </a:pPr>
            <a:r>
              <a:rPr lang="en-US" sz="2000" i="1" dirty="0">
                <a:solidFill>
                  <a:schemeClr val="tx1"/>
                </a:solidFill>
              </a:rPr>
              <a:t>What are the limits to communication and political action and influence? </a:t>
            </a:r>
          </a:p>
          <a:p>
            <a:pPr marL="285750" indent="-285750">
              <a:buFont typeface="Wingdings" panose="05000000000000000000" pitchFamily="2" charset="2"/>
              <a:buChar char="q"/>
            </a:pPr>
            <a:r>
              <a:rPr lang="en-US" sz="2000" dirty="0">
                <a:solidFill>
                  <a:schemeClr val="tx1"/>
                </a:solidFill>
              </a:rPr>
              <a:t>4.	Political communication is ideally about the interactions between government and citizens. In a democracy, public communication deals with matters of public interest and with scrutinizing those holding social and political power. </a:t>
            </a:r>
          </a:p>
          <a:p>
            <a:pPr marL="285750" indent="-285750">
              <a:buFont typeface="Wingdings" panose="05000000000000000000" pitchFamily="2" charset="2"/>
              <a:buChar char="q"/>
            </a:pPr>
            <a:r>
              <a:rPr lang="en-US" sz="2000" dirty="0">
                <a:solidFill>
                  <a:schemeClr val="tx1"/>
                </a:solidFill>
              </a:rPr>
              <a:t>5.	The different media platforms support political communication that provides channels for messages from social movements, civil society advocacy groups and political parties in order to create a sphere for an Open and free public discourse. Ideally, it should be the role of the state to secure that this is the case. </a:t>
            </a:r>
          </a:p>
          <a:p>
            <a:pPr marL="285750" indent="-285750">
              <a:buFont typeface="Wingdings" panose="05000000000000000000" pitchFamily="2" charset="2"/>
              <a:buChar char="q"/>
            </a:pPr>
            <a:r>
              <a:rPr lang="en-US" sz="2000" dirty="0">
                <a:solidFill>
                  <a:schemeClr val="tx1"/>
                </a:solidFill>
              </a:rPr>
              <a:t>6.	However, even in closed societies, new communication platforms provide opportunities for public debate of issues that </a:t>
            </a:r>
            <a:r>
              <a:rPr lang="en-US" sz="2000" dirty="0">
                <a:solidFill>
                  <a:schemeClr val="bg1"/>
                </a:solidFill>
              </a:rPr>
              <a:t>are of interest to citizens (</a:t>
            </a:r>
            <a:r>
              <a:rPr lang="en-US" sz="2000" dirty="0" err="1">
                <a:solidFill>
                  <a:schemeClr val="bg1"/>
                </a:solidFill>
              </a:rPr>
              <a:t>Orgeret</a:t>
            </a:r>
            <a:r>
              <a:rPr lang="en-US" sz="2000" dirty="0">
                <a:solidFill>
                  <a:schemeClr val="bg1"/>
                </a:solidFill>
              </a:rPr>
              <a:t> and </a:t>
            </a:r>
            <a:r>
              <a:rPr lang="en-US" sz="2000" dirty="0" err="1">
                <a:solidFill>
                  <a:schemeClr val="bg1"/>
                </a:solidFill>
              </a:rPr>
              <a:t>Rønning</a:t>
            </a:r>
            <a:r>
              <a:rPr lang="en-US" sz="2000" dirty="0">
                <a:solidFill>
                  <a:schemeClr val="bg1"/>
                </a:solidFill>
              </a:rPr>
              <a:t>, 2020).</a:t>
            </a:r>
          </a:p>
          <a:p>
            <a:pPr marL="285750" indent="-285750">
              <a:buFont typeface="Wingdings" panose="05000000000000000000" pitchFamily="2" charset="2"/>
              <a:buChar char="q"/>
            </a:pPr>
            <a:endParaRPr lang="en-US" b="1" dirty="0" smtClean="0"/>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617983"/>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ASPECTS OF POLITICAL COMMUNICATION RESEARCH</a:t>
            </a:r>
            <a:endParaRPr lang="en-US" sz="3200" b="1" spc="0" dirty="0">
              <a:ln w="22225">
                <a:solidFill>
                  <a:schemeClr val="accent2"/>
                </a:solidFill>
                <a:prstDash val="solid"/>
              </a:ln>
              <a:solidFill>
                <a:schemeClr val="accent2">
                  <a:lumMod val="40000"/>
                  <a:lumOff val="60000"/>
                </a:schemeClr>
              </a:solidFill>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3" name="Rectangle 2"/>
          <p:cNvSpPr/>
          <p:nvPr/>
        </p:nvSpPr>
        <p:spPr>
          <a:xfrm>
            <a:off x="211256" y="4687127"/>
            <a:ext cx="8932744" cy="523220"/>
          </a:xfrm>
          <a:prstGeom prst="rect">
            <a:avLst/>
          </a:prstGeom>
        </p:spPr>
        <p:txBody>
          <a:bodyPr wrap="square">
            <a:spAutoFit/>
          </a:bodyPr>
          <a:lstStyle/>
          <a:p>
            <a:r>
              <a:rPr lang="en-US" dirty="0">
                <a:solidFill>
                  <a:schemeClr val="bg1"/>
                </a:solidFill>
              </a:rPr>
              <a:t>Source: </a:t>
            </a:r>
            <a:r>
              <a:rPr lang="en-US" dirty="0">
                <a:solidFill>
                  <a:schemeClr val="bg1"/>
                </a:solidFill>
              </a:rPr>
              <a:t>https://www.researchgate.net/figure/B-McNairs-three-element-model-of-political-communication_fig5_277954126</a:t>
            </a:r>
            <a:endParaRPr lang="en-US" dirty="0">
              <a:solidFill>
                <a:schemeClr val="bg1"/>
              </a:solidFill>
            </a:endParaRPr>
          </a:p>
        </p:txBody>
      </p:sp>
      <p:pic>
        <p:nvPicPr>
          <p:cNvPr id="4" name="Picture 3"/>
          <p:cNvPicPr>
            <a:picLocks noChangeAspect="1"/>
          </p:cNvPicPr>
          <p:nvPr/>
        </p:nvPicPr>
        <p:blipFill>
          <a:blip r:embed="rId3"/>
          <a:stretch>
            <a:fillRect/>
          </a:stretch>
        </p:blipFill>
        <p:spPr>
          <a:xfrm>
            <a:off x="1962150" y="953383"/>
            <a:ext cx="4525324" cy="3823404"/>
          </a:xfrm>
          <a:prstGeom prst="rect">
            <a:avLst/>
          </a:prstGeom>
        </p:spPr>
      </p:pic>
      <p:sp>
        <p:nvSpPr>
          <p:cNvPr id="2" name="Rectangle 1"/>
          <p:cNvSpPr/>
          <p:nvPr/>
        </p:nvSpPr>
        <p:spPr>
          <a:xfrm>
            <a:off x="0" y="3562407"/>
            <a:ext cx="2431096" cy="954107"/>
          </a:xfrm>
          <a:prstGeom prst="rect">
            <a:avLst/>
          </a:prstGeom>
        </p:spPr>
        <p:txBody>
          <a:bodyPr wrap="square">
            <a:spAutoFit/>
          </a:bodyPr>
          <a:lstStyle/>
          <a:p>
            <a:pPr marL="285750" indent="-285750">
              <a:buFont typeface="Wingdings" panose="05000000000000000000" pitchFamily="2" charset="2"/>
              <a:buChar char="q"/>
            </a:pPr>
            <a:r>
              <a:rPr lang="en-US" dirty="0">
                <a:solidFill>
                  <a:schemeClr val="tx1"/>
                </a:solidFill>
              </a:rPr>
              <a:t>B. McNair's three-element model of political communication. strata</a:t>
            </a:r>
            <a:r>
              <a:rPr lang="en-US" dirty="0">
                <a:solidFill>
                  <a:schemeClr val="tx1"/>
                </a:solidFill>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6679770" cy="856800"/>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Political communication from Africa’s perspective</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0" y="950044"/>
            <a:ext cx="7703507" cy="3746453"/>
          </a:xfrm>
          <a:prstGeom prst="rect">
            <a:avLst/>
          </a:prstGeom>
        </p:spPr>
        <p:txBody>
          <a:bodyPr spcFirstLastPara="1" wrap="square" lIns="0" tIns="0" rIns="0" bIns="0" anchor="t" anchorCtr="0">
            <a:noAutofit/>
          </a:bodyPr>
          <a:lstStyle/>
          <a:p>
            <a:r>
              <a:rPr lang="en-US" sz="2000" dirty="0" smtClean="0">
                <a:solidFill>
                  <a:schemeClr val="tx1"/>
                </a:solidFill>
              </a:rPr>
              <a:t>there </a:t>
            </a:r>
            <a:r>
              <a:rPr lang="en-US" sz="2000" dirty="0">
                <a:solidFill>
                  <a:schemeClr val="tx1"/>
                </a:solidFill>
              </a:rPr>
              <a:t>is no room for generalizations because Africa is clearly not a single country</a:t>
            </a:r>
            <a:r>
              <a:rPr lang="en-US" sz="2000" dirty="0" smtClean="0">
                <a:solidFill>
                  <a:schemeClr val="tx1"/>
                </a:solidFill>
              </a:rPr>
              <a:t>.</a:t>
            </a:r>
          </a:p>
          <a:p>
            <a:r>
              <a:rPr lang="en-US" sz="2000" dirty="0">
                <a:solidFill>
                  <a:schemeClr val="tx1"/>
                </a:solidFill>
              </a:rPr>
              <a:t>various countries in Africa demonstrates a diversity of experiences when it comes to the rickety </a:t>
            </a:r>
            <a:r>
              <a:rPr lang="en-US" sz="2000" dirty="0" smtClean="0">
                <a:solidFill>
                  <a:schemeClr val="tx1"/>
                </a:solidFill>
              </a:rPr>
              <a:t>or unbalanced relationship </a:t>
            </a:r>
            <a:r>
              <a:rPr lang="en-US" sz="2000" dirty="0">
                <a:solidFill>
                  <a:schemeClr val="tx1"/>
                </a:solidFill>
              </a:rPr>
              <a:t>between politicians, mass media and citizens. </a:t>
            </a:r>
            <a:endParaRPr lang="en-US" sz="2000" dirty="0" smtClean="0">
              <a:solidFill>
                <a:schemeClr val="tx1"/>
              </a:solidFill>
            </a:endParaRPr>
          </a:p>
          <a:p>
            <a:r>
              <a:rPr lang="en-US" sz="2000" dirty="0">
                <a:solidFill>
                  <a:schemeClr val="tx1"/>
                </a:solidFill>
              </a:rPr>
              <a:t>To understand this heterogeneity, one needs to look no further than the diverse cultural, social, historical, religious and indeed linguistic differences associated with the African continent. </a:t>
            </a:r>
            <a:endParaRPr lang="en-US" sz="2000" dirty="0" smtClean="0">
              <a:solidFill>
                <a:schemeClr val="tx1"/>
              </a:solidFill>
            </a:endParaRPr>
          </a:p>
          <a:p>
            <a:r>
              <a:rPr lang="en-US" sz="2000" dirty="0">
                <a:solidFill>
                  <a:schemeClr val="tx1"/>
                </a:solidFill>
              </a:rPr>
              <a:t>unlike the situation in liberal democracies of the West where the press plays a watchdog role in seeking ‘to prevent the abuse of power’ </a:t>
            </a:r>
            <a:r>
              <a:rPr lang="en-US" sz="2000" dirty="0" smtClean="0">
                <a:solidFill>
                  <a:schemeClr val="tx1"/>
                </a:solidFill>
              </a:rPr>
              <a:t>or </a:t>
            </a:r>
            <a:r>
              <a:rPr lang="en-US" sz="2000" dirty="0">
                <a:solidFill>
                  <a:schemeClr val="tx1"/>
                </a:solidFill>
              </a:rPr>
              <a:t>take the function of the Fourth Estate </a:t>
            </a:r>
            <a:r>
              <a:rPr lang="en-US" sz="2000" dirty="0" smtClean="0">
                <a:solidFill>
                  <a:schemeClr val="tx1"/>
                </a:solidFill>
              </a:rPr>
              <a:t>the </a:t>
            </a:r>
            <a:r>
              <a:rPr lang="en-US" sz="2000" dirty="0">
                <a:solidFill>
                  <a:schemeClr val="tx1"/>
                </a:solidFill>
              </a:rPr>
              <a:t>case studies presented in this study show a systematic marginalization of media institutions aimed at keeping them out of political power and </a:t>
            </a:r>
            <a:r>
              <a:rPr lang="en-US" sz="2000" dirty="0" smtClean="0">
                <a:solidFill>
                  <a:schemeClr val="bg1"/>
                </a:solidFill>
              </a:rPr>
              <a:t>influence (</a:t>
            </a:r>
            <a:r>
              <a:rPr lang="en-US" sz="2000" dirty="0" err="1" smtClean="0">
                <a:solidFill>
                  <a:schemeClr val="bg1"/>
                </a:solidFill>
              </a:rPr>
              <a:t>Mutsvairo</a:t>
            </a:r>
            <a:r>
              <a:rPr lang="en-US" sz="2000" dirty="0" smtClean="0">
                <a:solidFill>
                  <a:schemeClr val="bg1"/>
                </a:solidFill>
              </a:rPr>
              <a:t> </a:t>
            </a:r>
            <a:r>
              <a:rPr lang="en-US" sz="2000" dirty="0">
                <a:solidFill>
                  <a:schemeClr val="bg1"/>
                </a:solidFill>
              </a:rPr>
              <a:t>and </a:t>
            </a:r>
            <a:r>
              <a:rPr lang="en-US" sz="2000" dirty="0" err="1" smtClean="0">
                <a:solidFill>
                  <a:schemeClr val="bg1"/>
                </a:solidFill>
              </a:rPr>
              <a:t>Karam</a:t>
            </a:r>
            <a:r>
              <a:rPr lang="en-US" sz="2000" dirty="0" smtClean="0">
                <a:solidFill>
                  <a:schemeClr val="bg1"/>
                </a:solidFill>
              </a:rPr>
              <a:t>, 2018).</a:t>
            </a:r>
            <a:endParaRPr lang="en-US" sz="2000" dirty="0" smtClean="0">
              <a:solidFill>
                <a:schemeClr val="bg1"/>
              </a:solidFill>
            </a:endParaRPr>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619452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Political communication from Africa’s perspective</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902666"/>
            <a:ext cx="7360170" cy="3821733"/>
          </a:xfrm>
          <a:prstGeom prst="rect">
            <a:avLst/>
          </a:prstGeom>
        </p:spPr>
        <p:txBody>
          <a:bodyPr spcFirstLastPara="1" wrap="square" lIns="0" tIns="0" rIns="0" bIns="0" anchor="t" anchorCtr="0">
            <a:noAutofit/>
          </a:bodyPr>
          <a:lstStyle/>
          <a:p>
            <a:r>
              <a:rPr lang="en-US" sz="2000" b="1" dirty="0"/>
              <a:t>The role played by </a:t>
            </a:r>
            <a:r>
              <a:rPr lang="en-US" sz="2000" b="1" dirty="0" smtClean="0"/>
              <a:t>technology</a:t>
            </a:r>
          </a:p>
          <a:p>
            <a:r>
              <a:rPr lang="en-US" sz="1800" dirty="0">
                <a:solidFill>
                  <a:schemeClr val="tx1"/>
                </a:solidFill>
              </a:rPr>
              <a:t>Gone are the days when citizens were considered passive political players if not receivers. </a:t>
            </a:r>
            <a:endParaRPr lang="en-US" sz="1800" dirty="0" smtClean="0">
              <a:solidFill>
                <a:schemeClr val="tx1"/>
              </a:solidFill>
            </a:endParaRPr>
          </a:p>
          <a:p>
            <a:r>
              <a:rPr lang="en-US" sz="1800" dirty="0">
                <a:solidFill>
                  <a:schemeClr val="tx1"/>
                </a:solidFill>
              </a:rPr>
              <a:t>The capacity for citizens to gather and in many instances even disseminate news through </a:t>
            </a:r>
            <a:r>
              <a:rPr lang="en-US" sz="1800" i="1" dirty="0">
                <a:solidFill>
                  <a:schemeClr val="tx1"/>
                </a:solidFill>
              </a:rPr>
              <a:t>social media </a:t>
            </a:r>
            <a:r>
              <a:rPr lang="en-US" sz="1800" dirty="0">
                <a:solidFill>
                  <a:schemeClr val="tx1"/>
                </a:solidFill>
              </a:rPr>
              <a:t>channels such as</a:t>
            </a:r>
            <a:r>
              <a:rPr lang="en-US" sz="1800" i="1" dirty="0">
                <a:solidFill>
                  <a:schemeClr val="tx1"/>
                </a:solidFill>
              </a:rPr>
              <a:t> YouTube </a:t>
            </a:r>
            <a:r>
              <a:rPr lang="en-US" sz="1800" dirty="0">
                <a:solidFill>
                  <a:schemeClr val="tx1"/>
                </a:solidFill>
              </a:rPr>
              <a:t>is also significantly changing the field of political communication in the region, considered home by up to 1.216 billion people. </a:t>
            </a:r>
            <a:endParaRPr lang="en-US" sz="1800" dirty="0" smtClean="0">
              <a:solidFill>
                <a:schemeClr val="tx1"/>
              </a:solidFill>
            </a:endParaRPr>
          </a:p>
          <a:p>
            <a:r>
              <a:rPr lang="en-US" sz="1800" dirty="0">
                <a:solidFill>
                  <a:schemeClr val="tx1"/>
                </a:solidFill>
              </a:rPr>
              <a:t>A booming civil society has had a key role to play in empowering the citizens, but thanks to the advent of online technologies, citizens are taking it upon themselves to empower each other politically. </a:t>
            </a:r>
            <a:endParaRPr lang="en-US" sz="1800" dirty="0" smtClean="0">
              <a:solidFill>
                <a:schemeClr val="tx1"/>
              </a:solidFill>
            </a:endParaRPr>
          </a:p>
          <a:p>
            <a:r>
              <a:rPr lang="en-US" sz="1800" dirty="0">
                <a:solidFill>
                  <a:schemeClr val="tx1"/>
                </a:solidFill>
              </a:rPr>
              <a:t>Through the Internet, citizens have taken a new active role not only in determining a country’s political shape but ensuring that those who abuse power are brought to book. </a:t>
            </a:r>
            <a:endParaRPr lang="en-US" sz="1800" dirty="0">
              <a:solidFill>
                <a:schemeClr val="tx1"/>
              </a:solidFill>
            </a:endParaRP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23094"/>
            <a:ext cx="702478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Political communication from Africa’s perspective</a:t>
            </a:r>
            <a:endParaRPr dirty="0"/>
          </a:p>
        </p:txBody>
      </p:sp>
      <p:sp>
        <p:nvSpPr>
          <p:cNvPr id="381" name="Google Shape;381;p20"/>
          <p:cNvSpPr txBox="1">
            <a:spLocks noGrp="1"/>
          </p:cNvSpPr>
          <p:nvPr>
            <p:ph type="body" idx="1"/>
          </p:nvPr>
        </p:nvSpPr>
        <p:spPr>
          <a:xfrm>
            <a:off x="1" y="911269"/>
            <a:ext cx="7478038" cy="3364683"/>
          </a:xfrm>
          <a:prstGeom prst="rect">
            <a:avLst/>
          </a:prstGeom>
        </p:spPr>
        <p:txBody>
          <a:bodyPr spcFirstLastPara="1" wrap="square" lIns="0" tIns="0" rIns="0" bIns="0" anchor="t" anchorCtr="0">
            <a:noAutofit/>
          </a:bodyPr>
          <a:lstStyle/>
          <a:p>
            <a:pPr>
              <a:buFont typeface="Wingdings" panose="05000000000000000000" pitchFamily="2" charset="2"/>
              <a:buChar char="q"/>
            </a:pPr>
            <a:r>
              <a:rPr lang="en-US" sz="2000" dirty="0" smtClean="0">
                <a:solidFill>
                  <a:schemeClr val="tx1"/>
                </a:solidFill>
              </a:rPr>
              <a:t>Politicians </a:t>
            </a:r>
            <a:r>
              <a:rPr lang="en-US" sz="2000" dirty="0">
                <a:solidFill>
                  <a:schemeClr val="tx1"/>
                </a:solidFill>
              </a:rPr>
              <a:t>are emboldening themselves with a firm grasp of online technologies, so as to make the process of reaching out to constituents and supporters simple and useful. </a:t>
            </a:r>
            <a:endParaRPr lang="en-US" sz="2000" dirty="0" smtClean="0">
              <a:solidFill>
                <a:schemeClr val="tx1"/>
              </a:solidFill>
            </a:endParaRPr>
          </a:p>
          <a:p>
            <a:r>
              <a:rPr lang="en-US" sz="2000" dirty="0" smtClean="0">
                <a:solidFill>
                  <a:schemeClr val="tx1"/>
                </a:solidFill>
              </a:rPr>
              <a:t>Social </a:t>
            </a:r>
            <a:r>
              <a:rPr lang="en-US" sz="2000" dirty="0">
                <a:solidFill>
                  <a:schemeClr val="tx1"/>
                </a:solidFill>
              </a:rPr>
              <a:t>media platforms are being used to drum up support for candidates during elections across the continent. </a:t>
            </a:r>
            <a:endParaRPr lang="en-US" sz="2000" dirty="0" smtClean="0">
              <a:solidFill>
                <a:schemeClr val="tx1"/>
              </a:solidFill>
            </a:endParaRPr>
          </a:p>
          <a:p>
            <a:r>
              <a:rPr lang="en-US" sz="2000" dirty="0" smtClean="0">
                <a:solidFill>
                  <a:schemeClr val="tx1"/>
                </a:solidFill>
              </a:rPr>
              <a:t>Other </a:t>
            </a:r>
            <a:r>
              <a:rPr lang="en-US" sz="2000" dirty="0">
                <a:solidFill>
                  <a:schemeClr val="tx1"/>
                </a:solidFill>
              </a:rPr>
              <a:t>politicians are maximizing the potential of new technologies to their fullest extent by building political websites or blogs to support their political base. </a:t>
            </a:r>
            <a:endParaRPr lang="en-US" sz="2000" dirty="0" smtClean="0">
              <a:solidFill>
                <a:schemeClr val="tx1"/>
              </a:solidFill>
            </a:endParaRPr>
          </a:p>
          <a:p>
            <a:r>
              <a:rPr lang="en-US" sz="2000" dirty="0">
                <a:solidFill>
                  <a:schemeClr val="tx1"/>
                </a:solidFill>
              </a:rPr>
              <a:t>The enduring hashtag </a:t>
            </a:r>
            <a:r>
              <a:rPr lang="en-US" sz="2000" i="1" dirty="0">
                <a:solidFill>
                  <a:schemeClr val="tx1"/>
                </a:solidFill>
              </a:rPr>
              <a:t>#</a:t>
            </a:r>
            <a:r>
              <a:rPr lang="en-US" sz="2000" i="1" dirty="0" err="1">
                <a:solidFill>
                  <a:schemeClr val="tx1"/>
                </a:solidFill>
              </a:rPr>
              <a:t>WhatWouldMagufuliDo</a:t>
            </a:r>
            <a:r>
              <a:rPr lang="en-US" sz="2000" i="1" dirty="0">
                <a:solidFill>
                  <a:schemeClr val="tx1"/>
                </a:solidFill>
              </a:rPr>
              <a:t> </a:t>
            </a:r>
            <a:r>
              <a:rPr lang="en-US" sz="2000" dirty="0">
                <a:solidFill>
                  <a:schemeClr val="tx1"/>
                </a:solidFill>
              </a:rPr>
              <a:t>that universally trended on Twitter and Facebook is a key pointer to Africa’s increasing importance in global </a:t>
            </a:r>
            <a:r>
              <a:rPr lang="en-US" sz="2000" dirty="0" smtClean="0">
                <a:solidFill>
                  <a:schemeClr val="tx1"/>
                </a:solidFill>
              </a:rPr>
              <a:t>politics (</a:t>
            </a:r>
            <a:r>
              <a:rPr lang="en-US" sz="2000" dirty="0">
                <a:solidFill>
                  <a:schemeClr val="tx1"/>
                </a:solidFill>
              </a:rPr>
              <a:t>Tanzanian </a:t>
            </a:r>
            <a:r>
              <a:rPr lang="en-US" sz="2000" dirty="0" smtClean="0">
                <a:solidFill>
                  <a:schemeClr val="tx1"/>
                </a:solidFill>
              </a:rPr>
              <a:t>President cracked </a:t>
            </a:r>
            <a:r>
              <a:rPr lang="en-US" sz="2000" dirty="0">
                <a:solidFill>
                  <a:schemeClr val="tx1"/>
                </a:solidFill>
              </a:rPr>
              <a:t>down on corruption and wasteful spending in the aftermath of his inauguration in November 2015. ). </a:t>
            </a:r>
            <a:endParaRPr lang="en-US" sz="2000" dirty="0">
              <a:solidFill>
                <a:schemeClr val="tx1"/>
              </a:solidFill>
            </a:endParaRP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7223229"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Political communication from Africa’s perspective</a:t>
            </a:r>
            <a:endParaRPr dirty="0"/>
          </a:p>
        </p:txBody>
      </p:sp>
      <p:sp>
        <p:nvSpPr>
          <p:cNvPr id="390" name="Google Shape;390;p21"/>
          <p:cNvSpPr txBox="1">
            <a:spLocks noGrp="1"/>
          </p:cNvSpPr>
          <p:nvPr>
            <p:ph type="body" idx="1"/>
          </p:nvPr>
        </p:nvSpPr>
        <p:spPr>
          <a:xfrm>
            <a:off x="61991" y="1241303"/>
            <a:ext cx="7223228" cy="3309844"/>
          </a:xfrm>
          <a:prstGeom prst="rect">
            <a:avLst/>
          </a:prstGeom>
        </p:spPr>
        <p:txBody>
          <a:bodyPr spcFirstLastPara="1" wrap="square" lIns="0" tIns="0" rIns="0" bIns="0" anchor="t" anchorCtr="0">
            <a:noAutofit/>
          </a:bodyPr>
          <a:lstStyle/>
          <a:p>
            <a:r>
              <a:rPr lang="en-US" sz="2000" dirty="0"/>
              <a:t> A study on digital political participation in 2014 found that six out of ten Kenyans were actively participating in political issues, along with 52% of Senegalese, but also concluding that just 24% of Ghana’s population were highly engaged political participants (Pew Research 2014). </a:t>
            </a:r>
            <a:endParaRPr lang="en-US" sz="2000" dirty="0" smtClean="0"/>
          </a:p>
          <a:p>
            <a:r>
              <a:rPr lang="en-US" sz="2000" dirty="0"/>
              <a:t>shows the varying nature of online-based political participation in Africa. </a:t>
            </a:r>
            <a:endParaRPr lang="en-US" sz="2000" dirty="0" smtClean="0"/>
          </a:p>
          <a:p>
            <a:r>
              <a:rPr lang="en-US" sz="2000" dirty="0" smtClean="0"/>
              <a:t>Particularly </a:t>
            </a:r>
            <a:r>
              <a:rPr lang="en-US" sz="2000" dirty="0"/>
              <a:t>pressing issues, including </a:t>
            </a:r>
            <a:r>
              <a:rPr lang="en-US" sz="2000" i="1" dirty="0"/>
              <a:t>restricted civil liberties, digital divide and digital illiteracy, </a:t>
            </a:r>
            <a:r>
              <a:rPr lang="en-US" sz="2000" dirty="0"/>
              <a:t>have been highlighted by </a:t>
            </a:r>
            <a:r>
              <a:rPr lang="en-US" sz="2000" dirty="0" err="1"/>
              <a:t>Mutsvairo</a:t>
            </a:r>
            <a:r>
              <a:rPr lang="en-US" sz="2000" dirty="0"/>
              <a:t> and Harris (2016) as key factors inhibiting the Internet’s potential to influence African politics. </a:t>
            </a:r>
            <a:endParaRPr lang="en-US" sz="2000" dirty="0" smtClean="0"/>
          </a:p>
          <a:p>
            <a:endParaRPr lang="en-US"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7543800" cy="899410"/>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Political communication from Africa’s perspective</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0" y="786939"/>
            <a:ext cx="7615003" cy="4170372"/>
          </a:xfrm>
          <a:prstGeom prst="rect">
            <a:avLst/>
          </a:prstGeom>
        </p:spPr>
        <p:txBody>
          <a:bodyPr wrap="square">
            <a:spAutoFit/>
          </a:bodyPr>
          <a:lstStyle/>
          <a:p>
            <a:pPr marL="285750" indent="-285750" algn="just">
              <a:spcAft>
                <a:spcPts val="1000"/>
              </a:spcAft>
              <a:buFont typeface="Wingdings" panose="05000000000000000000" pitchFamily="2" charset="2"/>
              <a:buChar char="q"/>
            </a:pPr>
            <a:r>
              <a:rPr lang="en-US" sz="2000" b="1" dirty="0" smtClean="0">
                <a:latin typeface="+mn-lt"/>
                <a:ea typeface="Calibri" panose="020F0502020204030204" pitchFamily="34" charset="0"/>
                <a:cs typeface="Arial" panose="020B0604020202020204" pitchFamily="34" charset="0"/>
              </a:rPr>
              <a:t>Challenges</a:t>
            </a:r>
          </a:p>
          <a:p>
            <a:pPr marL="285750" indent="-285750" algn="just">
              <a:spcAft>
                <a:spcPts val="1000"/>
              </a:spcAft>
              <a:buFont typeface="Wingdings" panose="05000000000000000000" pitchFamily="2" charset="2"/>
              <a:buChar char="q"/>
            </a:pPr>
            <a:r>
              <a:rPr lang="en-US" sz="2000" i="1" dirty="0">
                <a:latin typeface="+mn-lt"/>
              </a:rPr>
              <a:t>the prohibitive cost of accessing the Internet either via mobile phones or computers, and also slow connections: a lack of information technology (IT) infrastructure remains a major hindrance to Africans attempting to go online</a:t>
            </a:r>
            <a:r>
              <a:rPr lang="en-US" sz="2000" i="1" dirty="0" smtClean="0">
                <a:latin typeface="+mn-lt"/>
              </a:rPr>
              <a:t>.</a:t>
            </a:r>
          </a:p>
          <a:p>
            <a:pPr marL="285750" indent="-285750" algn="just">
              <a:spcAft>
                <a:spcPts val="1000"/>
              </a:spcAft>
              <a:buFont typeface="Wingdings" panose="05000000000000000000" pitchFamily="2" charset="2"/>
              <a:buChar char="q"/>
            </a:pPr>
            <a:r>
              <a:rPr lang="en-US" sz="2000" dirty="0">
                <a:latin typeface="+mn-lt"/>
              </a:rPr>
              <a:t>Realizing the potential for social media to facilitate active citizen political engagement, some </a:t>
            </a:r>
            <a:r>
              <a:rPr lang="en-US" sz="2000" dirty="0" smtClean="0">
                <a:latin typeface="+mn-lt"/>
              </a:rPr>
              <a:t>African governments </a:t>
            </a:r>
            <a:r>
              <a:rPr lang="en-US" sz="2000" dirty="0">
                <a:latin typeface="+mn-lt"/>
              </a:rPr>
              <a:t>are opting to regulate and restrain these digital spaces. One way of doing this is by switching off </a:t>
            </a:r>
            <a:r>
              <a:rPr lang="en-US" sz="2000" i="1" dirty="0" err="1">
                <a:latin typeface="+mn-lt"/>
              </a:rPr>
              <a:t>WhatsApp</a:t>
            </a:r>
            <a:r>
              <a:rPr lang="en-US" sz="2000" dirty="0">
                <a:latin typeface="+mn-lt"/>
              </a:rPr>
              <a:t> or any social media platforms. </a:t>
            </a:r>
            <a:endParaRPr lang="en-US" sz="2000" dirty="0" smtClean="0">
              <a:latin typeface="+mn-lt"/>
            </a:endParaRPr>
          </a:p>
          <a:p>
            <a:pPr marL="285750" indent="-285750" algn="just">
              <a:spcAft>
                <a:spcPts val="1000"/>
              </a:spcAft>
              <a:buFont typeface="Wingdings" panose="05000000000000000000" pitchFamily="2" charset="2"/>
              <a:buChar char="q"/>
            </a:pPr>
            <a:r>
              <a:rPr lang="en-US" sz="2000" dirty="0">
                <a:latin typeface="+mn-lt"/>
              </a:rPr>
              <a:t>measures to shut down social media ahead of election </a:t>
            </a:r>
            <a:r>
              <a:rPr lang="en-US" sz="2000" dirty="0" smtClean="0">
                <a:latin typeface="+mn-lt"/>
              </a:rPr>
              <a:t>or mass </a:t>
            </a:r>
            <a:r>
              <a:rPr lang="en-US" sz="2000" dirty="0">
                <a:latin typeface="+mn-lt"/>
              </a:rPr>
              <a:t>anti-government protests so that ‘social media are not used to send misleading information that could destabilize the country’ </a:t>
            </a:r>
            <a:endParaRPr lang="en-US" sz="2000" dirty="0">
              <a:effectLst/>
              <a:latin typeface="+mn-lt"/>
              <a:ea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2590" y="948311"/>
            <a:ext cx="7425344" cy="4170372"/>
          </a:xfrm>
          <a:prstGeom prst="rect">
            <a:avLst/>
          </a:prstGeom>
        </p:spPr>
        <p:txBody>
          <a:bodyPr wrap="square">
            <a:spAutoFit/>
          </a:bodyPr>
          <a:lstStyle/>
          <a:p>
            <a:pPr marL="342900" indent="-342900" algn="just">
              <a:lnSpc>
                <a:spcPts val="2400"/>
              </a:lnSpc>
              <a:spcAft>
                <a:spcPts val="1000"/>
              </a:spcAft>
              <a:buFont typeface="Wingdings" panose="05000000000000000000" pitchFamily="2" charset="2"/>
              <a:buChar char="q"/>
            </a:pPr>
            <a:r>
              <a:rPr lang="en-US" sz="2000" i="1" dirty="0" smtClean="0">
                <a:latin typeface="+mn-lt"/>
                <a:ea typeface="Calibri" panose="020F0502020204030204" pitchFamily="34" charset="0"/>
                <a:cs typeface="Arial" panose="020B0604020202020204" pitchFamily="34" charset="0"/>
              </a:rPr>
              <a:t>Globalization </a:t>
            </a:r>
            <a:r>
              <a:rPr lang="en-US" sz="2000" i="1" dirty="0">
                <a:latin typeface="+mn-lt"/>
                <a:ea typeface="Calibri" panose="020F0502020204030204" pitchFamily="34" charset="0"/>
                <a:cs typeface="Arial" panose="020B0604020202020204" pitchFamily="34" charset="0"/>
              </a:rPr>
              <a:t>has in part steered African political and media systems in the direction of reform but these endeavors have been religiously resisted. </a:t>
            </a:r>
            <a:endParaRPr lang="en-US" sz="2000" i="1" dirty="0" smtClean="0">
              <a:latin typeface="+mn-lt"/>
              <a:ea typeface="Calibri" panose="020F0502020204030204" pitchFamily="34" charset="0"/>
              <a:cs typeface="Arial" panose="020B0604020202020204" pitchFamily="34" charset="0"/>
            </a:endParaRPr>
          </a:p>
          <a:p>
            <a:pPr marL="342900" indent="-342900" algn="just">
              <a:lnSpc>
                <a:spcPts val="2400"/>
              </a:lnSpc>
              <a:spcAft>
                <a:spcPts val="1000"/>
              </a:spcAft>
              <a:buFont typeface="Wingdings" panose="05000000000000000000" pitchFamily="2" charset="2"/>
              <a:buChar char="q"/>
            </a:pPr>
            <a:r>
              <a:rPr lang="en-US" sz="2000" dirty="0">
                <a:latin typeface="+mn-lt"/>
              </a:rPr>
              <a:t>The adoption of Western models of journalism as a hallmark of media and political democratization continue to face enduring opposition among long-standing African </a:t>
            </a:r>
            <a:r>
              <a:rPr lang="en-US" sz="2000" dirty="0" smtClean="0">
                <a:latin typeface="+mn-lt"/>
              </a:rPr>
              <a:t>leaders.</a:t>
            </a:r>
          </a:p>
          <a:p>
            <a:pPr marL="342900" indent="-342900" algn="just">
              <a:lnSpc>
                <a:spcPts val="2400"/>
              </a:lnSpc>
              <a:spcAft>
                <a:spcPts val="1000"/>
              </a:spcAft>
              <a:buFont typeface="Wingdings" panose="05000000000000000000" pitchFamily="2" charset="2"/>
              <a:buChar char="q"/>
            </a:pPr>
            <a:r>
              <a:rPr lang="en-US" sz="2000" dirty="0" smtClean="0">
                <a:solidFill>
                  <a:schemeClr val="tx1"/>
                </a:solidFill>
                <a:latin typeface="+mn-lt"/>
              </a:rPr>
              <a:t>African leaders are </a:t>
            </a:r>
            <a:r>
              <a:rPr lang="en-US" sz="2000" dirty="0">
                <a:solidFill>
                  <a:schemeClr val="tx1"/>
                </a:solidFill>
                <a:latin typeface="+mn-lt"/>
              </a:rPr>
              <a:t>determined to extend their political longevity by controlling media institutions. </a:t>
            </a:r>
            <a:endParaRPr lang="en-US" sz="2000" dirty="0" smtClean="0">
              <a:solidFill>
                <a:schemeClr val="tx1"/>
              </a:solidFill>
              <a:latin typeface="+mn-lt"/>
            </a:endParaRPr>
          </a:p>
          <a:p>
            <a:pPr marL="342900" indent="-342900" algn="just">
              <a:lnSpc>
                <a:spcPts val="2400"/>
              </a:lnSpc>
              <a:spcAft>
                <a:spcPts val="1000"/>
              </a:spcAft>
              <a:buFont typeface="Wingdings" panose="05000000000000000000" pitchFamily="2" charset="2"/>
              <a:buChar char="q"/>
            </a:pPr>
            <a:r>
              <a:rPr lang="en-US" sz="2000" dirty="0" smtClean="0">
                <a:solidFill>
                  <a:schemeClr val="tx1"/>
                </a:solidFill>
                <a:latin typeface="+mn-lt"/>
              </a:rPr>
              <a:t>While </a:t>
            </a:r>
            <a:r>
              <a:rPr lang="en-US" sz="2000" dirty="0">
                <a:solidFill>
                  <a:schemeClr val="tx1"/>
                </a:solidFill>
                <a:latin typeface="+mn-lt"/>
              </a:rPr>
              <a:t>privately owned media have flourished across Africa, Eritrea has refused to warm to the idea, steadfastly remaining in its own league by denying operational licenses to would- be independent </a:t>
            </a:r>
            <a:r>
              <a:rPr lang="en-US" sz="2000" dirty="0">
                <a:solidFill>
                  <a:schemeClr val="bg1"/>
                </a:solidFill>
                <a:latin typeface="+mn-lt"/>
              </a:rPr>
              <a:t>journalists and closing down the lone opposition voice in 2001.</a:t>
            </a:r>
            <a:endParaRPr lang="en-US" sz="105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7428346" cy="899410"/>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spcBef>
                <a:spcPts val="0"/>
              </a:spcBef>
              <a:buClrTx/>
              <a:buFontTx/>
            </a:pPr>
            <a:r>
              <a:rPr lang="en-US" sz="3200" spc="0" dirty="0" smtClean="0">
                <a:ln w="0"/>
                <a:solidFill>
                  <a:schemeClr val="accent1"/>
                </a:solidFill>
                <a:effectLst>
                  <a:outerShdw blurRad="38100" dist="25400" dir="5400000" algn="ctr" rotWithShape="0">
                    <a:srgbClr val="6E747A">
                      <a:alpha val="43000"/>
                    </a:srgbClr>
                  </a:outerShdw>
                </a:effectLst>
              </a:rPr>
              <a:t>Critics of </a:t>
            </a:r>
            <a:r>
              <a:rPr lang="en-US" sz="3200" spc="0" dirty="0">
                <a:ln w="0"/>
                <a:solidFill>
                  <a:schemeClr val="accent1"/>
                </a:solidFill>
                <a:effectLst>
                  <a:outerShdw blurRad="38100" dist="25400" dir="5400000" algn="ctr" rotWithShape="0">
                    <a:srgbClr val="6E747A">
                      <a:alpha val="43000"/>
                    </a:srgbClr>
                  </a:outerShdw>
                </a:effectLst>
              </a:rPr>
              <a:t>media and political reforms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517" y="-90648"/>
            <a:ext cx="6889018" cy="909199"/>
          </a:xfrm>
        </p:spPr>
        <p:txBody>
          <a:bodyPr>
            <a:normAutofit fontScale="90000"/>
          </a:bodyPr>
          <a:lstStyle/>
          <a:p>
            <a:pP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Critics of media and political reforms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12525" y="768446"/>
            <a:ext cx="7189939" cy="4401205"/>
          </a:xfrm>
          <a:prstGeom prst="rect">
            <a:avLst/>
          </a:prstGeom>
        </p:spPr>
        <p:txBody>
          <a:bodyPr wrap="square">
            <a:spAutoFit/>
          </a:bodyPr>
          <a:lstStyle/>
          <a:p>
            <a:pPr marL="342900" indent="-342900">
              <a:buFont typeface="Wingdings" panose="05000000000000000000" pitchFamily="2" charset="2"/>
              <a:buChar char="q"/>
            </a:pPr>
            <a:r>
              <a:rPr lang="en-US" sz="2000" dirty="0" smtClean="0">
                <a:latin typeface="+mn-lt"/>
              </a:rPr>
              <a:t>President </a:t>
            </a:r>
            <a:r>
              <a:rPr lang="en-US" sz="2000" dirty="0">
                <a:latin typeface="+mn-lt"/>
              </a:rPr>
              <a:t>Robert Mugabe of Zimbabwe, in power since independence from Britain in 1980‚ but ousted in 2017‚ who arrested Western journalists and attempted to silence reporters from the private media, accusing them of being regime change agents. </a:t>
            </a:r>
            <a:endParaRPr lang="en-US" sz="2000" dirty="0" smtClean="0">
              <a:latin typeface="+mn-lt"/>
            </a:endParaRPr>
          </a:p>
          <a:p>
            <a:pPr marL="342900" indent="-342900">
              <a:buFont typeface="Wingdings" panose="05000000000000000000" pitchFamily="2" charset="2"/>
              <a:buChar char="q"/>
            </a:pPr>
            <a:r>
              <a:rPr lang="en-US" sz="2000" dirty="0">
                <a:latin typeface="+mn-lt"/>
              </a:rPr>
              <a:t>Media control is a notable habit of other long-serving African presidents, including Paul </a:t>
            </a:r>
            <a:r>
              <a:rPr lang="en-US" sz="2000" dirty="0" err="1">
                <a:latin typeface="+mn-lt"/>
              </a:rPr>
              <a:t>Biya</a:t>
            </a:r>
            <a:r>
              <a:rPr lang="en-US" sz="2000" dirty="0">
                <a:latin typeface="+mn-lt"/>
              </a:rPr>
              <a:t> of Cameroon, Eduardo Dos </a:t>
            </a:r>
            <a:r>
              <a:rPr lang="en-US" sz="2000" dirty="0" err="1">
                <a:latin typeface="+mn-lt"/>
              </a:rPr>
              <a:t>Antos</a:t>
            </a:r>
            <a:r>
              <a:rPr lang="en-US" sz="2000" dirty="0">
                <a:latin typeface="+mn-lt"/>
              </a:rPr>
              <a:t> of Angola and Equatorial Guinea’s </a:t>
            </a:r>
            <a:r>
              <a:rPr lang="en-US" sz="2000" dirty="0" err="1">
                <a:latin typeface="+mn-lt"/>
              </a:rPr>
              <a:t>Teodoro</a:t>
            </a:r>
            <a:r>
              <a:rPr lang="en-US" sz="2000" dirty="0">
                <a:latin typeface="+mn-lt"/>
              </a:rPr>
              <a:t> </a:t>
            </a:r>
            <a:r>
              <a:rPr lang="en-US" sz="2000" dirty="0" err="1">
                <a:latin typeface="+mn-lt"/>
              </a:rPr>
              <a:t>Obiang</a:t>
            </a:r>
            <a:r>
              <a:rPr lang="en-US" sz="2000" dirty="0">
                <a:latin typeface="+mn-lt"/>
              </a:rPr>
              <a:t> </a:t>
            </a:r>
            <a:r>
              <a:rPr lang="en-US" sz="2000" dirty="0" err="1">
                <a:latin typeface="+mn-lt"/>
              </a:rPr>
              <a:t>Nguema</a:t>
            </a:r>
            <a:r>
              <a:rPr lang="en-US" sz="2000" dirty="0">
                <a:latin typeface="+mn-lt"/>
              </a:rPr>
              <a:t>, who have a combined uninterrupted leadership reign of </a:t>
            </a:r>
            <a:r>
              <a:rPr lang="en-US" sz="2000" dirty="0" smtClean="0">
                <a:latin typeface="+mn-lt"/>
              </a:rPr>
              <a:t>over 105 </a:t>
            </a:r>
            <a:r>
              <a:rPr lang="en-US" sz="2000" dirty="0">
                <a:latin typeface="+mn-lt"/>
              </a:rPr>
              <a:t>years. Dos </a:t>
            </a:r>
            <a:r>
              <a:rPr lang="en-US" sz="2000" dirty="0" err="1">
                <a:latin typeface="+mn-lt"/>
              </a:rPr>
              <a:t>Antos</a:t>
            </a:r>
            <a:r>
              <a:rPr lang="en-US" sz="2000" dirty="0">
                <a:latin typeface="+mn-lt"/>
              </a:rPr>
              <a:t> quit active politics in </a:t>
            </a:r>
            <a:r>
              <a:rPr lang="en-US" sz="2000" dirty="0" smtClean="0">
                <a:latin typeface="+mn-lt"/>
              </a:rPr>
              <a:t>2017.</a:t>
            </a:r>
          </a:p>
          <a:p>
            <a:pPr marL="342900" indent="-342900">
              <a:buFont typeface="Wingdings" panose="05000000000000000000" pitchFamily="2" charset="2"/>
              <a:buChar char="q"/>
            </a:pPr>
            <a:r>
              <a:rPr lang="en-US" sz="2000" dirty="0" smtClean="0">
                <a:latin typeface="+mn-lt"/>
              </a:rPr>
              <a:t>under </a:t>
            </a:r>
            <a:r>
              <a:rPr lang="en-US" sz="2000" dirty="0">
                <a:latin typeface="+mn-lt"/>
              </a:rPr>
              <a:t>Mugabe’s reign the </a:t>
            </a:r>
            <a:r>
              <a:rPr lang="en-US" sz="2000" dirty="0" err="1">
                <a:latin typeface="+mn-lt"/>
              </a:rPr>
              <a:t>monopolisation</a:t>
            </a:r>
            <a:r>
              <a:rPr lang="en-US" sz="2000" dirty="0">
                <a:latin typeface="+mn-lt"/>
              </a:rPr>
              <a:t> of news remained the government’s closely guarded ambition, with state journalists clearly enjoying privileged access to the president </a:t>
            </a:r>
            <a:r>
              <a:rPr lang="en-US" sz="2000" dirty="0">
                <a:solidFill>
                  <a:schemeClr val="bg1"/>
                </a:solidFill>
                <a:latin typeface="+mn-lt"/>
              </a:rPr>
              <a:t>and other state functionaries </a:t>
            </a:r>
            <a:r>
              <a:rPr lang="en-US" sz="2000" dirty="0" smtClean="0">
                <a:solidFill>
                  <a:schemeClr val="bg1"/>
                </a:solidFill>
                <a:latin typeface="+mn-lt"/>
              </a:rPr>
              <a:t>(</a:t>
            </a:r>
            <a:r>
              <a:rPr lang="en-US" sz="2000" dirty="0" err="1" smtClean="0">
                <a:solidFill>
                  <a:schemeClr val="bg1"/>
                </a:solidFill>
                <a:latin typeface="+mn-lt"/>
              </a:rPr>
              <a:t>Mutsvairo</a:t>
            </a:r>
            <a:r>
              <a:rPr lang="en-US" sz="2000" dirty="0" smtClean="0">
                <a:solidFill>
                  <a:schemeClr val="bg1"/>
                </a:solidFill>
                <a:latin typeface="+mn-lt"/>
              </a:rPr>
              <a:t> </a:t>
            </a:r>
            <a:r>
              <a:rPr lang="en-US" sz="2000" dirty="0">
                <a:solidFill>
                  <a:schemeClr val="bg1"/>
                </a:solidFill>
                <a:latin typeface="+mn-lt"/>
              </a:rPr>
              <a:t>and </a:t>
            </a:r>
            <a:r>
              <a:rPr lang="en-US" sz="2000" dirty="0" err="1" smtClean="0">
                <a:solidFill>
                  <a:schemeClr val="bg1"/>
                </a:solidFill>
                <a:latin typeface="+mn-lt"/>
              </a:rPr>
              <a:t>Karam</a:t>
            </a:r>
            <a:r>
              <a:rPr lang="en-US" sz="2000" dirty="0" smtClean="0">
                <a:solidFill>
                  <a:schemeClr val="bg1"/>
                </a:solidFill>
                <a:latin typeface="+mn-lt"/>
              </a:rPr>
              <a:t>, 2018). </a:t>
            </a: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0" y="1327159"/>
            <a:ext cx="7252570" cy="3477875"/>
          </a:xfrm>
          <a:prstGeom prst="rect">
            <a:avLst/>
          </a:prstGeom>
        </p:spPr>
        <p:txBody>
          <a:bodyPr wrap="square">
            <a:spAutoFit/>
          </a:bodyPr>
          <a:lstStyle/>
          <a:p>
            <a:pPr marL="342900" indent="-342900">
              <a:buFont typeface="Wingdings" panose="05000000000000000000" pitchFamily="2" charset="2"/>
              <a:buChar char="q"/>
            </a:pPr>
            <a:r>
              <a:rPr lang="en-US" sz="2000" dirty="0" smtClean="0">
                <a:latin typeface="+mn-lt"/>
              </a:rPr>
              <a:t>Long-serving </a:t>
            </a:r>
            <a:r>
              <a:rPr lang="en-US" sz="2000" dirty="0">
                <a:latin typeface="+mn-lt"/>
              </a:rPr>
              <a:t>presidents within totalitarian African states consider independent journalists agents of the neo-liberal model of democracy, which is mostly supportive of Western institutions such as the World Bank and International Monetary Fund. </a:t>
            </a:r>
            <a:endParaRPr lang="en-US" sz="2000" dirty="0" smtClean="0">
              <a:latin typeface="+mn-lt"/>
            </a:endParaRPr>
          </a:p>
          <a:p>
            <a:pPr marL="342900" indent="-342900">
              <a:buFont typeface="Wingdings" panose="05000000000000000000" pitchFamily="2" charset="2"/>
              <a:buChar char="q"/>
            </a:pPr>
            <a:r>
              <a:rPr lang="en-US" sz="2000" dirty="0">
                <a:latin typeface="+mn-lt"/>
              </a:rPr>
              <a:t>independent journalists agents are mostly aligned with opposition politics, which in many countries face the accusation of representing Western imperial interests, hence the need to resist reform and maintain hegemonic powers</a:t>
            </a:r>
            <a:r>
              <a:rPr lang="en-US" sz="2000" dirty="0" smtClean="0">
                <a:latin typeface="+mn-lt"/>
              </a:rPr>
              <a:t>.</a:t>
            </a:r>
          </a:p>
          <a:p>
            <a:pPr marL="342900" indent="-342900">
              <a:buFont typeface="Wingdings" panose="05000000000000000000" pitchFamily="2" charset="2"/>
              <a:buChar char="q"/>
            </a:pPr>
            <a:r>
              <a:rPr lang="en-US" sz="2000" dirty="0">
                <a:latin typeface="+mn-lt"/>
              </a:rPr>
              <a:t>In rejecting reform, the law and regulatory mechanisms normally work hand in glove to stifle media development and the freedom of expression.</a:t>
            </a:r>
            <a:endParaRPr lang="en-US" sz="2000" dirty="0" smtClean="0">
              <a:latin typeface="+mn-lt"/>
            </a:endParaRPr>
          </a:p>
        </p:txBody>
      </p:sp>
      <p:sp>
        <p:nvSpPr>
          <p:cNvPr id="6" name="Title 1"/>
          <p:cNvSpPr txBox="1">
            <a:spLocks/>
          </p:cNvSpPr>
          <p:nvPr/>
        </p:nvSpPr>
        <p:spPr>
          <a:xfrm>
            <a:off x="225469" y="57566"/>
            <a:ext cx="7165298" cy="1088068"/>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Critics of media and political reforms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Critics of media and political reforms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0" y="853398"/>
            <a:ext cx="7712441" cy="4154984"/>
          </a:xfrm>
          <a:prstGeom prst="rect">
            <a:avLst/>
          </a:prstGeom>
        </p:spPr>
        <p:txBody>
          <a:bodyPr wrap="square">
            <a:spAutoFit/>
          </a:bodyPr>
          <a:lstStyle/>
          <a:p>
            <a:pPr marL="342900" indent="-342900">
              <a:buFont typeface="Wingdings" panose="05000000000000000000" pitchFamily="2" charset="2"/>
              <a:buChar char="q"/>
            </a:pPr>
            <a:r>
              <a:rPr lang="en-US" sz="2400" dirty="0" smtClean="0">
                <a:latin typeface="+mn-lt"/>
                <a:ea typeface="Calibri" panose="020F0502020204030204" pitchFamily="34" charset="0"/>
              </a:rPr>
              <a:t>Nigeria’s </a:t>
            </a:r>
            <a:r>
              <a:rPr lang="en-US" sz="2400" dirty="0">
                <a:latin typeface="+mn-lt"/>
                <a:ea typeface="Calibri" panose="020F0502020204030204" pitchFamily="34" charset="0"/>
              </a:rPr>
              <a:t>revised constitution falls short of guaranteeing media freedoms or freedom of the press, choosing instead to provide provisions for the freedom of expression. </a:t>
            </a:r>
            <a:endParaRPr lang="en-US" sz="2400" dirty="0" smtClean="0">
              <a:latin typeface="+mn-lt"/>
              <a:ea typeface="Calibri" panose="020F0502020204030204" pitchFamily="34" charset="0"/>
            </a:endParaRPr>
          </a:p>
          <a:p>
            <a:pPr marL="342900" indent="-342900">
              <a:buFont typeface="Wingdings" panose="05000000000000000000" pitchFamily="2" charset="2"/>
              <a:buChar char="q"/>
            </a:pPr>
            <a:r>
              <a:rPr lang="en-US" sz="2400" dirty="0">
                <a:latin typeface="+mn-lt"/>
                <a:ea typeface="Calibri" panose="020F0502020204030204" pitchFamily="34" charset="0"/>
              </a:rPr>
              <a:t>This means, therefore, that the law does not explicitly protect the work of journalists</a:t>
            </a:r>
            <a:r>
              <a:rPr lang="en-US" sz="2400" dirty="0" smtClean="0">
                <a:latin typeface="+mn-lt"/>
                <a:ea typeface="Calibri" panose="020F0502020204030204" pitchFamily="34" charset="0"/>
              </a:rPr>
              <a:t>.</a:t>
            </a:r>
          </a:p>
          <a:p>
            <a:pPr marL="342900" indent="-342900">
              <a:buFont typeface="Wingdings" panose="05000000000000000000" pitchFamily="2" charset="2"/>
              <a:buChar char="q"/>
            </a:pPr>
            <a:r>
              <a:rPr lang="en-US" sz="2400" dirty="0">
                <a:latin typeface="+mn-lt"/>
                <a:ea typeface="Calibri" panose="020F0502020204030204" pitchFamily="34" charset="0"/>
              </a:rPr>
              <a:t>The democratic credentials of African governments have been doubted by Joseph (1998), who contends that the holding of regular elections is largely symbolic: the shambolic nature of voting leaves the process with little credibility and legitimacy </a:t>
            </a:r>
            <a:endParaRPr lang="en-US" sz="2400" dirty="0" smtClean="0">
              <a:latin typeface="+mn-lt"/>
              <a:ea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7689954" cy="644659"/>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Roles of a vibrant civil society</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119925" y="1347097"/>
            <a:ext cx="7144720" cy="4222288"/>
          </a:xfrm>
        </p:spPr>
        <p:txBody>
          <a:bodyPr/>
          <a:lstStyle/>
          <a:p>
            <a:r>
              <a:rPr lang="en-US" sz="2000" i="1" dirty="0" err="1">
                <a:ea typeface="Calibri" panose="020F0502020204030204" pitchFamily="34" charset="0"/>
                <a:cs typeface="Arial" panose="020B0604020202020204" pitchFamily="34" charset="0"/>
              </a:rPr>
              <a:t>Gyimah-Boadi’s</a:t>
            </a:r>
            <a:r>
              <a:rPr lang="en-US" sz="2000" i="1" dirty="0">
                <a:ea typeface="Calibri" panose="020F0502020204030204" pitchFamily="34" charset="0"/>
                <a:cs typeface="Arial" panose="020B0604020202020204" pitchFamily="34" charset="0"/>
              </a:rPr>
              <a:t> (1998) research in Tanzania has flaunted the notion that key to transforming African political systems is the presence of a vibrant civil society. </a:t>
            </a:r>
            <a:endParaRPr lang="en-US" sz="2000" i="1" dirty="0" smtClean="0">
              <a:ea typeface="Calibri" panose="020F0502020204030204" pitchFamily="34" charset="0"/>
              <a:cs typeface="Arial" panose="020B0604020202020204" pitchFamily="34" charset="0"/>
            </a:endParaRPr>
          </a:p>
          <a:p>
            <a:r>
              <a:rPr lang="en-US" sz="2000" dirty="0"/>
              <a:t>African </a:t>
            </a:r>
            <a:r>
              <a:rPr lang="en-US" sz="2000" dirty="0" smtClean="0"/>
              <a:t>leaders’ ideology </a:t>
            </a:r>
            <a:r>
              <a:rPr lang="en-US" sz="2000" dirty="0"/>
              <a:t>that civic society and non-governmental organizations represent the interests of the imperialists makes it nearly impossible for these institutions to play a role in fulfilling the media or political reform agenda as they are viewed with suspicion</a:t>
            </a:r>
            <a:r>
              <a:rPr lang="en-US" sz="2000" dirty="0" smtClean="0"/>
              <a:t>.</a:t>
            </a:r>
          </a:p>
          <a:p>
            <a:r>
              <a:rPr lang="en-US" sz="2000" dirty="0"/>
              <a:t>In 2015, </a:t>
            </a:r>
            <a:r>
              <a:rPr lang="en-US" sz="2000" dirty="0" err="1"/>
              <a:t>Haki</a:t>
            </a:r>
            <a:r>
              <a:rPr lang="en-US" sz="2000" dirty="0"/>
              <a:t> Africa, a Mombasa-based non-governmental organization, was banned by Kenyan authorities for operating without a license. </a:t>
            </a:r>
            <a:endParaRPr lang="en-US" sz="2000" dirty="0" smtClean="0"/>
          </a:p>
          <a:p>
            <a:endParaRPr lang="en-US" sz="20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5724051"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The Roles of a vibrant civil society</a:t>
            </a:r>
            <a:r>
              <a:rPr lang="en-US" dirty="0"/>
              <a:t/>
            </a:r>
            <a:br>
              <a:rPr lang="en-US" dirty="0"/>
            </a:br>
            <a:endParaRPr lang="en-US" dirty="0"/>
          </a:p>
        </p:txBody>
      </p:sp>
      <p:sp>
        <p:nvSpPr>
          <p:cNvPr id="3" name="Text Placeholder 2"/>
          <p:cNvSpPr>
            <a:spLocks noGrp="1"/>
          </p:cNvSpPr>
          <p:nvPr>
            <p:ph type="body" idx="1"/>
          </p:nvPr>
        </p:nvSpPr>
        <p:spPr>
          <a:xfrm>
            <a:off x="0" y="1308795"/>
            <a:ext cx="7089731" cy="3077100"/>
          </a:xfrm>
        </p:spPr>
        <p:txBody>
          <a:bodyPr/>
          <a:lstStyle/>
          <a:p>
            <a:r>
              <a:rPr lang="en-US" sz="2000" i="1" dirty="0"/>
              <a:t>American John Lombardo, who had led the non-governmental outfit Artworks for Youth, was in 2016 declared an undesirable immigrant after overstaying his visa by a day in South </a:t>
            </a:r>
            <a:r>
              <a:rPr lang="en-US" sz="2000" i="1" dirty="0" smtClean="0"/>
              <a:t>Africa</a:t>
            </a:r>
          </a:p>
          <a:p>
            <a:r>
              <a:rPr lang="en-US" sz="2000" dirty="0"/>
              <a:t>in Zimbabwe, civic society members were accused of being spies for Mugabe’s </a:t>
            </a:r>
            <a:r>
              <a:rPr lang="en-US" sz="2000" dirty="0" smtClean="0"/>
              <a:t>erstwhile or former </a:t>
            </a:r>
            <a:r>
              <a:rPr lang="en-US" sz="2000" dirty="0"/>
              <a:t>foes, the British</a:t>
            </a:r>
            <a:r>
              <a:rPr lang="en-US" sz="2000" dirty="0" smtClean="0"/>
              <a:t>.</a:t>
            </a:r>
          </a:p>
          <a:p>
            <a:r>
              <a:rPr lang="en-US" sz="2000" dirty="0"/>
              <a:t>While African governments have </a:t>
            </a:r>
            <a:r>
              <a:rPr lang="en-US" sz="2000" dirty="0" smtClean="0"/>
              <a:t>vociferously (vocal) </a:t>
            </a:r>
            <a:r>
              <a:rPr lang="en-US" sz="2000" dirty="0"/>
              <a:t>been critical of the continent’s colonial heritage, which favored the protection of White interests, it must be noted that in many instances they have also turned to political rhetoric, hypocritically using the same privileges, and in some cases settler laws, to protect their own interests and those of their associated political elites at the expense of nation building.</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838" y="157529"/>
            <a:ext cx="7227518" cy="856800"/>
          </a:xfrm>
        </p:spPr>
        <p:txBody>
          <a:bodyPr/>
          <a:lstStyle/>
          <a:p>
            <a:r>
              <a:rPr lang="en-US" sz="2800" spc="0" dirty="0">
                <a:ln w="0"/>
                <a:solidFill>
                  <a:schemeClr val="accent1"/>
                </a:solidFill>
                <a:effectLst>
                  <a:outerShdw blurRad="38100" dist="25400" dir="5400000" algn="ctr" rotWithShape="0">
                    <a:srgbClr val="6E747A">
                      <a:alpha val="43000"/>
                    </a:srgbClr>
                  </a:outerShdw>
                </a:effectLst>
              </a:rPr>
              <a:t>A historical overview of political communication in Africa: The Case of South Africa</a:t>
            </a:r>
            <a:endParaRPr lang="en-US" sz="2800" dirty="0"/>
          </a:p>
        </p:txBody>
      </p:sp>
      <p:sp>
        <p:nvSpPr>
          <p:cNvPr id="3" name="Text Placeholder 2"/>
          <p:cNvSpPr>
            <a:spLocks noGrp="1"/>
          </p:cNvSpPr>
          <p:nvPr>
            <p:ph type="body" idx="1"/>
          </p:nvPr>
        </p:nvSpPr>
        <p:spPr>
          <a:xfrm>
            <a:off x="-75156" y="1309867"/>
            <a:ext cx="7816241" cy="3077100"/>
          </a:xfrm>
        </p:spPr>
        <p:txBody>
          <a:bodyPr/>
          <a:lstStyle/>
          <a:p>
            <a:r>
              <a:rPr lang="en-US" sz="2000" i="1" dirty="0" smtClean="0"/>
              <a:t>In </a:t>
            </a:r>
            <a:r>
              <a:rPr lang="en-US" sz="2000" i="1" dirty="0"/>
              <a:t>South Africa a distinct body of multi-disciplinary work has emerged, and this political communication research can be separated into five distinct themes</a:t>
            </a:r>
            <a:r>
              <a:rPr lang="en-US" sz="2000" i="1" dirty="0" smtClean="0"/>
              <a:t>.</a:t>
            </a:r>
          </a:p>
          <a:p>
            <a:r>
              <a:rPr lang="en-US" sz="2000" b="1" dirty="0"/>
              <a:t>The first </a:t>
            </a:r>
            <a:r>
              <a:rPr lang="en-US" sz="2000" dirty="0"/>
              <a:t>is that of political economy and the media. Much academic research, since the end of apartheid and colonialism, is concerned with complex issues such as the role of the state broadcaster (SABC) in a political economy; the effects, patterns and organization of media ownership; and the number of ways in which the national press has been seen to support the neo-liberal agenda of government privatization. </a:t>
            </a:r>
            <a:endParaRPr lang="en-US" sz="2000" dirty="0" smtClean="0"/>
          </a:p>
          <a:p>
            <a:r>
              <a:rPr lang="en-US" sz="2000" dirty="0" smtClean="0"/>
              <a:t>In </a:t>
            </a:r>
            <a:r>
              <a:rPr lang="en-US" sz="2000" dirty="0"/>
              <a:t>one such article, for instance‚ Duncan (2014) argues that the African National Congress (ANC) has become dominated by </a:t>
            </a:r>
            <a:r>
              <a:rPr lang="en-US" sz="2000" i="1" dirty="0" err="1"/>
              <a:t>secur-ocrats</a:t>
            </a:r>
            <a:r>
              <a:rPr lang="en-US" sz="2000" i="1" dirty="0"/>
              <a:t>.</a:t>
            </a:r>
            <a:endParaRPr lang="en-US" sz="2000" i="1" dirty="0" smtClean="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976997" cy="664100"/>
          </a:xfrm>
        </p:spPr>
        <p:txBody>
          <a:bodyPr/>
          <a:lstStyle/>
          <a:p>
            <a:r>
              <a:rPr lang="en-US" sz="2800" spc="0" dirty="0">
                <a:ln w="0"/>
                <a:solidFill>
                  <a:srgbClr val="E48312"/>
                </a:solidFill>
                <a:effectLst>
                  <a:outerShdw blurRad="38100" dist="25400" dir="5400000" algn="ctr" rotWithShape="0">
                    <a:srgbClr val="6E747A">
                      <a:alpha val="43000"/>
                    </a:srgbClr>
                  </a:outerShdw>
                </a:effectLst>
              </a:rPr>
              <a:t>A historical overview of political communication in Africa: The Case of South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1239295"/>
            <a:ext cx="7265096" cy="3829049"/>
          </a:xfrm>
        </p:spPr>
        <p:txBody>
          <a:bodyPr/>
          <a:lstStyle/>
          <a:p>
            <a:r>
              <a:rPr lang="en-US" sz="1800" b="1" dirty="0"/>
              <a:t>A second</a:t>
            </a:r>
            <a:r>
              <a:rPr lang="en-US" sz="1800" dirty="0"/>
              <a:t> major body of work has evolved around the analysis of local and presidential elections either from the vantage point of politicians, political parties, analysts or expert consultants.</a:t>
            </a:r>
          </a:p>
          <a:p>
            <a:r>
              <a:rPr lang="en-US" sz="1800" b="1" dirty="0"/>
              <a:t>A third</a:t>
            </a:r>
            <a:r>
              <a:rPr lang="en-US" sz="1800" dirty="0"/>
              <a:t> distinct theme to be identified within this body of work is that of pressure groups, non-government organizations and professional bodies and analysts. </a:t>
            </a:r>
            <a:endParaRPr lang="en-US" sz="1800" dirty="0" smtClean="0"/>
          </a:p>
          <a:p>
            <a:r>
              <a:rPr lang="en-US" sz="1800" dirty="0" smtClean="0"/>
              <a:t>These </a:t>
            </a:r>
            <a:r>
              <a:rPr lang="en-US" sz="1800" dirty="0"/>
              <a:t>include, but are not limited to, the Freedom of Expression Institute, Media Monitoring Project and the Media Tenor South Africa</a:t>
            </a:r>
            <a:r>
              <a:rPr lang="en-US" sz="1800" dirty="0" smtClean="0"/>
              <a:t>.</a:t>
            </a:r>
          </a:p>
          <a:p>
            <a:r>
              <a:rPr lang="en-US" sz="1800" dirty="0" smtClean="0"/>
              <a:t> </a:t>
            </a:r>
            <a:r>
              <a:rPr lang="en-US" sz="1800" dirty="0"/>
              <a:t>These analysts, researchers and political activists are considered ‘largely invisible’ (Glenn and Mattes 2012). </a:t>
            </a:r>
            <a:endParaRPr lang="en-US" sz="1800" dirty="0" smtClean="0"/>
          </a:p>
          <a:p>
            <a:r>
              <a:rPr lang="en-US" sz="1800" dirty="0" smtClean="0"/>
              <a:t>The </a:t>
            </a:r>
            <a:r>
              <a:rPr lang="en-US" sz="1800" dirty="0"/>
              <a:t>experts and analysts are often consulted by both the ruling government and opposition parties in order to critique media coverage at distinct junctures in South Africa’s socio-political </a:t>
            </a:r>
            <a:r>
              <a:rPr lang="en-US" sz="1800" dirty="0" smtClean="0"/>
              <a:t>history.</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3" y="948179"/>
            <a:ext cx="7503253" cy="3077100"/>
          </a:xfrm>
        </p:spPr>
        <p:txBody>
          <a:bodyPr/>
          <a:lstStyle/>
          <a:p>
            <a:r>
              <a:rPr lang="en-US" sz="1800" b="1" dirty="0"/>
              <a:t>A fourth </a:t>
            </a:r>
            <a:r>
              <a:rPr lang="en-US" sz="1800" i="1" dirty="0"/>
              <a:t>influential body of work within political communication has developed out of the study of South Africa’s Truth and Reconciliation Commission (TRC) (1996). </a:t>
            </a:r>
            <a:endParaRPr lang="en-US" sz="1800" i="1" dirty="0" smtClean="0"/>
          </a:p>
          <a:p>
            <a:r>
              <a:rPr lang="en-US" sz="1800" dirty="0" smtClean="0"/>
              <a:t>Initially the </a:t>
            </a:r>
            <a:r>
              <a:rPr lang="en-US" sz="1800" dirty="0"/>
              <a:t>research documented the TRC’s procedures and outcomes in a descriptive manner</a:t>
            </a:r>
            <a:r>
              <a:rPr lang="en-US" sz="1800" dirty="0" smtClean="0"/>
              <a:t>.</a:t>
            </a:r>
          </a:p>
          <a:p>
            <a:r>
              <a:rPr lang="en-US" sz="1800" dirty="0"/>
              <a:t>More recently, though, research has been published on the politics of memory, history and reconciliation in the democratic public sphere. </a:t>
            </a:r>
            <a:endParaRPr lang="en-US" sz="1800" dirty="0" smtClean="0"/>
          </a:p>
          <a:p>
            <a:r>
              <a:rPr lang="en-US" sz="1800" dirty="0" smtClean="0"/>
              <a:t>The </a:t>
            </a:r>
            <a:r>
              <a:rPr lang="en-US" sz="1800" dirty="0"/>
              <a:t>studies address various issues, such as, how the forgiveness of the transgressors of violence in the past goes hand in hand with building a stable, transitioning society and thereby encouraging a robust public sphere with active, questioning and critical citizens</a:t>
            </a:r>
            <a:r>
              <a:rPr lang="en-US" sz="1800" dirty="0" smtClean="0"/>
              <a:t>.</a:t>
            </a:r>
          </a:p>
          <a:p>
            <a:r>
              <a:rPr lang="en-US" sz="1800" dirty="0" smtClean="0"/>
              <a:t> </a:t>
            </a:r>
            <a:r>
              <a:rPr lang="en-US" sz="1800" dirty="0"/>
              <a:t>It is assumed that attending to past injustices will ideally lead to a reconciled society, while burying these collective and individual traumas would lead to a polarized or schizophrenic society, and public sphere, even </a:t>
            </a:r>
            <a:r>
              <a:rPr lang="en-US" sz="1800" dirty="0">
                <a:solidFill>
                  <a:schemeClr val="bg1"/>
                </a:solidFill>
              </a:rPr>
              <a:t>delaying transition, thereby jeopardizing the birth of democracy. </a:t>
            </a:r>
            <a:endParaRPr lang="en-US" sz="1800" dirty="0">
              <a:solidFill>
                <a:schemeClr val="bg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itle 1"/>
          <p:cNvSpPr>
            <a:spLocks noGrp="1"/>
          </p:cNvSpPr>
          <p:nvPr>
            <p:ph type="title"/>
          </p:nvPr>
        </p:nvSpPr>
        <p:spPr>
          <a:xfrm>
            <a:off x="137785" y="127127"/>
            <a:ext cx="7553196" cy="856800"/>
          </a:xfrm>
        </p:spPr>
        <p:txBody>
          <a:bodyPr/>
          <a:lstStyle/>
          <a:p>
            <a:r>
              <a:rPr lang="en-US" sz="2800" spc="0" dirty="0">
                <a:ln w="0"/>
                <a:solidFill>
                  <a:srgbClr val="E48312"/>
                </a:solidFill>
                <a:effectLst>
                  <a:outerShdw blurRad="38100" dist="25400" dir="5400000" algn="ctr" rotWithShape="0">
                    <a:srgbClr val="6E747A">
                      <a:alpha val="43000"/>
                    </a:srgbClr>
                  </a:outerShdw>
                </a:effectLst>
              </a:rPr>
              <a:t>A historical overview of political communication in Africa: The Case of South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891" y="114601"/>
            <a:ext cx="7916449" cy="856800"/>
          </a:xfrm>
        </p:spPr>
        <p:txBody>
          <a:bodyPr/>
          <a:lstStyle/>
          <a:p>
            <a:r>
              <a:rPr lang="en-US" sz="2800" spc="0" dirty="0">
                <a:ln w="0"/>
                <a:solidFill>
                  <a:srgbClr val="E48312"/>
                </a:solidFill>
                <a:effectLst>
                  <a:outerShdw blurRad="38100" dist="25400" dir="5400000" algn="ctr" rotWithShape="0">
                    <a:srgbClr val="6E747A">
                      <a:alpha val="43000"/>
                    </a:srgbClr>
                  </a:outerShdw>
                </a:effectLst>
              </a:rPr>
              <a:t>A historical overview of political communication in Africa: The Case of South Africa</a:t>
            </a:r>
            <a:endParaRPr lang="en-US" sz="2800" dirty="0"/>
          </a:p>
        </p:txBody>
      </p:sp>
      <p:sp>
        <p:nvSpPr>
          <p:cNvPr id="3" name="Text Placeholder 2"/>
          <p:cNvSpPr>
            <a:spLocks noGrp="1"/>
          </p:cNvSpPr>
          <p:nvPr>
            <p:ph type="body" idx="1"/>
          </p:nvPr>
        </p:nvSpPr>
        <p:spPr>
          <a:xfrm>
            <a:off x="0" y="971401"/>
            <a:ext cx="7490564" cy="3077100"/>
          </a:xfrm>
        </p:spPr>
        <p:txBody>
          <a:bodyPr/>
          <a:lstStyle/>
          <a:p>
            <a:r>
              <a:rPr lang="en-US" sz="1800" b="1" dirty="0"/>
              <a:t>Lastly, </a:t>
            </a:r>
            <a:r>
              <a:rPr lang="en-US" sz="1800" dirty="0"/>
              <a:t>the theme of new media and ICT and their relation to, and within, political </a:t>
            </a:r>
            <a:r>
              <a:rPr lang="en-US" sz="1800" dirty="0" smtClean="0"/>
              <a:t>communication.</a:t>
            </a:r>
          </a:p>
          <a:p>
            <a:r>
              <a:rPr lang="en-US" sz="1800" dirty="0" smtClean="0"/>
              <a:t>The Internet </a:t>
            </a:r>
            <a:r>
              <a:rPr lang="en-US" sz="1800" dirty="0"/>
              <a:t>functioning as a public sphere; the impact on </a:t>
            </a:r>
            <a:r>
              <a:rPr lang="en-US" sz="1800" dirty="0" smtClean="0"/>
              <a:t>democratization; the </a:t>
            </a:r>
            <a:r>
              <a:rPr lang="en-US" sz="1800" dirty="0"/>
              <a:t>use of new media as a form of political communication; the use of social networking sites functioning as agents of change, and even of sub-activism. </a:t>
            </a:r>
            <a:endParaRPr lang="en-US" sz="1800" dirty="0" smtClean="0"/>
          </a:p>
          <a:p>
            <a:r>
              <a:rPr lang="en-US" sz="1800" dirty="0" smtClean="0"/>
              <a:t>Bosch’s </a:t>
            </a:r>
            <a:r>
              <a:rPr lang="en-US" sz="1800" dirty="0"/>
              <a:t>study on the growing use of Facebook by South African youth as a form of ‘political sub-activism that works at the margins of the dominant public sphere’ (2013: 119). </a:t>
            </a:r>
            <a:endParaRPr lang="en-US" sz="1800" dirty="0" smtClean="0"/>
          </a:p>
          <a:p>
            <a:r>
              <a:rPr lang="en-US" sz="1800" dirty="0" smtClean="0"/>
              <a:t>Bosch </a:t>
            </a:r>
            <a:r>
              <a:rPr lang="en-US" sz="1800" dirty="0"/>
              <a:t>makes use of the South African student-</a:t>
            </a:r>
            <a:r>
              <a:rPr lang="en-US" sz="1800" dirty="0" err="1"/>
              <a:t>mobilised</a:t>
            </a:r>
            <a:r>
              <a:rPr lang="en-US" sz="1800" dirty="0"/>
              <a:t> campaign Rhodes Must Fall (#</a:t>
            </a:r>
            <a:r>
              <a:rPr lang="en-US" sz="1800" dirty="0" err="1"/>
              <a:t>RhodesMustFall</a:t>
            </a:r>
            <a:r>
              <a:rPr lang="en-US" sz="1800" dirty="0"/>
              <a:t> or #RMF) to explore ‘youth activism and counter- memory’ as these students campaigned to remove the monumental statue of Cecil John Rhodes, a British imperialist and colonialist. These students argue that   the   statue   promotes   </a:t>
            </a:r>
            <a:r>
              <a:rPr lang="en-US" sz="1800" dirty="0">
                <a:solidFill>
                  <a:schemeClr val="bg1"/>
                </a:solidFill>
              </a:rPr>
              <a:t>institutionalized   racism and exclusion.</a:t>
            </a: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26</a:t>
            </a:fld>
            <a:endParaRPr lang="en"/>
          </a:p>
        </p:txBody>
      </p:sp>
    </p:spTree>
    <p:extLst>
      <p:ext uri="{BB962C8B-B14F-4D97-AF65-F5344CB8AC3E}">
        <p14:creationId xmlns:p14="http://schemas.microsoft.com/office/powerpoint/2010/main" val="152250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40" name="Google Shape;540;p31"/>
          <p:cNvSpPr txBox="1">
            <a:spLocks noGrp="1"/>
          </p:cNvSpPr>
          <p:nvPr>
            <p:ph type="body" idx="4294967295"/>
          </p:nvPr>
        </p:nvSpPr>
        <p:spPr>
          <a:xfrm>
            <a:off x="370691" y="0"/>
            <a:ext cx="6858783"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32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Election fever hits West Africa</a:t>
            </a:r>
            <a:endParaRPr sz="3200" dirty="0">
              <a:ln w="0"/>
              <a:solidFill>
                <a:schemeClr val="accent1"/>
              </a:solidFill>
              <a:effectLst>
                <a:outerShdw blurRad="38100" dist="25400" dir="5400000" algn="ctr" rotWithShape="0">
                  <a:srgbClr val="6E747A">
                    <a:alpha val="43000"/>
                  </a:srgbClr>
                </a:outerShdw>
              </a:effectLst>
            </a:endParaRPr>
          </a:p>
        </p:txBody>
      </p:sp>
      <p:sp>
        <p:nvSpPr>
          <p:cNvPr id="4" name="Rectangle 3"/>
          <p:cNvSpPr/>
          <p:nvPr/>
        </p:nvSpPr>
        <p:spPr>
          <a:xfrm>
            <a:off x="250521" y="4321619"/>
            <a:ext cx="7337661" cy="738664"/>
          </a:xfrm>
          <a:prstGeom prst="rect">
            <a:avLst/>
          </a:prstGeom>
        </p:spPr>
        <p:txBody>
          <a:bodyPr wrap="square">
            <a:spAutoFit/>
          </a:bodyPr>
          <a:lstStyle/>
          <a:p>
            <a:r>
              <a:rPr lang="en-US" b="1" dirty="0"/>
              <a:t>The good, bad, and the ugly: West Africa’s big issues in </a:t>
            </a:r>
            <a:r>
              <a:rPr lang="en-US" b="1" dirty="0" smtClean="0"/>
              <a:t>2022.</a:t>
            </a:r>
            <a:r>
              <a:rPr lang="en-US" b="1" dirty="0" smtClean="0">
                <a:solidFill>
                  <a:schemeClr val="bg1"/>
                </a:solidFill>
              </a:rPr>
              <a:t> </a:t>
            </a:r>
            <a:r>
              <a:rPr lang="en-US" b="1" dirty="0" smtClean="0">
                <a:solidFill>
                  <a:schemeClr val="tx1"/>
                </a:solidFill>
              </a:rPr>
              <a:t>Source:</a:t>
            </a:r>
          </a:p>
          <a:p>
            <a:r>
              <a:rPr lang="en-US" dirty="0" smtClean="0">
                <a:solidFill>
                  <a:schemeClr val="tx1"/>
                </a:solidFill>
              </a:rPr>
              <a:t>https</a:t>
            </a:r>
            <a:r>
              <a:rPr lang="en-US" dirty="0">
                <a:solidFill>
                  <a:schemeClr val="tx1"/>
                </a:solidFill>
              </a:rPr>
              <a:t>://www.aljazeera.com/news/2022/12/22/the-good-bad-and-the-ugly-west-africas-big-issues-in-2022</a:t>
            </a:r>
            <a:endParaRPr lang="en-US" dirty="0">
              <a:solidFill>
                <a:schemeClr val="tx1"/>
              </a:solidFill>
            </a:endParaRPr>
          </a:p>
        </p:txBody>
      </p:sp>
      <p:pic>
        <p:nvPicPr>
          <p:cNvPr id="2" name="Picture 1"/>
          <p:cNvPicPr>
            <a:picLocks noChangeAspect="1"/>
          </p:cNvPicPr>
          <p:nvPr/>
        </p:nvPicPr>
        <p:blipFill>
          <a:blip r:embed="rId3"/>
          <a:stretch>
            <a:fillRect/>
          </a:stretch>
        </p:blipFill>
        <p:spPr>
          <a:xfrm>
            <a:off x="358719" y="566737"/>
            <a:ext cx="6690290" cy="376328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
        <p:nvSpPr>
          <p:cNvPr id="577" name="Google Shape;577;p34"/>
          <p:cNvSpPr txBox="1">
            <a:spLocks noGrp="1"/>
          </p:cNvSpPr>
          <p:nvPr>
            <p:ph type="ctrTitle" idx="4294967295"/>
          </p:nvPr>
        </p:nvSpPr>
        <p:spPr>
          <a:xfrm>
            <a:off x="25050" y="29169"/>
            <a:ext cx="7838162"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Political development communication opportunities and challenges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25050" y="794089"/>
            <a:ext cx="7302676" cy="4088328"/>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dirty="0"/>
              <a:t>New technologies have both positively and negatively transformed the dynamics of political communication in twenty-first-century Africa. </a:t>
            </a:r>
            <a:endParaRPr lang="en-US" sz="2000" dirty="0" smtClean="0"/>
          </a:p>
          <a:p>
            <a:pPr lvl="0">
              <a:spcBef>
                <a:spcPts val="600"/>
              </a:spcBef>
              <a:spcAft>
                <a:spcPts val="0"/>
              </a:spcAft>
              <a:buFont typeface="Wingdings" panose="05000000000000000000" pitchFamily="2" charset="2"/>
              <a:buChar char="q"/>
            </a:pPr>
            <a:r>
              <a:rPr lang="en-US" sz="2000" dirty="0" smtClean="0"/>
              <a:t>Take </a:t>
            </a:r>
            <a:r>
              <a:rPr lang="en-US" sz="2000" dirty="0"/>
              <a:t>South Africa, a country that is considered well connected digitally in comparison with other nations on the continent</a:t>
            </a:r>
            <a:r>
              <a:rPr lang="en-US" sz="2000" dirty="0" smtClean="0"/>
              <a:t>.</a:t>
            </a:r>
          </a:p>
          <a:p>
            <a:pPr lvl="0">
              <a:spcBef>
                <a:spcPts val="600"/>
              </a:spcBef>
              <a:spcAft>
                <a:spcPts val="0"/>
              </a:spcAft>
              <a:buFont typeface="Wingdings" panose="05000000000000000000" pitchFamily="2" charset="2"/>
              <a:buChar char="q"/>
            </a:pPr>
            <a:r>
              <a:rPr lang="en-US" sz="2000" dirty="0"/>
              <a:t>Estimates by Bosch and </a:t>
            </a:r>
            <a:r>
              <a:rPr lang="en-US" sz="2000" dirty="0" err="1"/>
              <a:t>Mutsvairo</a:t>
            </a:r>
            <a:r>
              <a:rPr lang="en-US" sz="2000" dirty="0"/>
              <a:t> (2017) show that up to 7.4 million South Africans have access to Twitter while 8.28 million are subscribed to YouTube, yet exorbitant accessibility costs are normally not put in the frame by technological deterministic evangelists</a:t>
            </a:r>
            <a:r>
              <a:rPr lang="en-US" sz="2000" dirty="0" smtClean="0"/>
              <a:t>.</a:t>
            </a:r>
          </a:p>
          <a:p>
            <a:pPr lvl="0">
              <a:spcBef>
                <a:spcPts val="600"/>
              </a:spcBef>
              <a:spcAft>
                <a:spcPts val="0"/>
              </a:spcAft>
              <a:buFont typeface="Wingdings" panose="05000000000000000000" pitchFamily="2" charset="2"/>
              <a:buChar char="q"/>
            </a:pPr>
            <a:r>
              <a:rPr lang="en-US" sz="2000" dirty="0"/>
              <a:t>Mobile operators claim the loss of potential revenue caused by the lack of 100% rural connectivity leaves the cost of accessing broadband mobile Internet highly expensive and at US$146 a gigabyte, perhaps one of the most highly priced in the world. </a:t>
            </a:r>
            <a:endParaRPr lang="en-US" sz="2000"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125261" y="132868"/>
            <a:ext cx="754066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Political development communication opportunities and challenges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1298907"/>
            <a:ext cx="7189940" cy="2932500"/>
          </a:xfrm>
          <a:prstGeom prst="rect">
            <a:avLst/>
          </a:prstGeom>
        </p:spPr>
        <p:txBody>
          <a:bodyPr spcFirstLastPara="1" wrap="square" lIns="0" tIns="0" rIns="0" bIns="0" anchor="t" anchorCtr="0">
            <a:noAutofit/>
          </a:bodyPr>
          <a:lstStyle/>
          <a:p>
            <a:r>
              <a:rPr lang="en-US" sz="2000" dirty="0"/>
              <a:t>Tanzania apparently has the cheapest 1 GB at US$0.89. </a:t>
            </a:r>
            <a:endParaRPr lang="en-US" sz="2000" dirty="0" smtClean="0"/>
          </a:p>
          <a:p>
            <a:r>
              <a:rPr lang="en-US" sz="2000" dirty="0" smtClean="0"/>
              <a:t>In </a:t>
            </a:r>
            <a:r>
              <a:rPr lang="en-US" sz="2000" dirty="0"/>
              <a:t>South Africa this is pegged at nearly US$5‚ as the South African parliamentary hearings heard in September 2016 in response to the #</a:t>
            </a:r>
            <a:r>
              <a:rPr lang="en-US" sz="2000" dirty="0" err="1"/>
              <a:t>DataMustFall</a:t>
            </a:r>
            <a:r>
              <a:rPr lang="en-US" sz="2000" dirty="0"/>
              <a:t> protests against the colossal costs of wireless data‚ which took lawmakers by storm across the country. </a:t>
            </a:r>
            <a:endParaRPr lang="en-US" sz="2000" dirty="0" smtClean="0"/>
          </a:p>
          <a:p>
            <a:r>
              <a:rPr lang="en-US" sz="2000" dirty="0" smtClean="0"/>
              <a:t>In </a:t>
            </a:r>
            <a:r>
              <a:rPr lang="en-US" sz="2000" dirty="0"/>
              <a:t>Zimbabwe, 1 GB cost US$35 per month. </a:t>
            </a:r>
            <a:endParaRPr lang="en-US" sz="2000" dirty="0" smtClean="0"/>
          </a:p>
          <a:p>
            <a:r>
              <a:rPr lang="en-US" sz="2000" dirty="0" smtClean="0"/>
              <a:t>The </a:t>
            </a:r>
            <a:r>
              <a:rPr lang="en-US" sz="2000" dirty="0"/>
              <a:t>lack of sustainable competition could be the main reason behind these excessive Internet costs, with leading telecom firms Vodacom and MTN enjoying a preponderant monopoly that leaves them accounting for a 70% total market share. </a:t>
            </a:r>
            <a:endParaRPr lang="en-US" sz="2000" dirty="0">
              <a:solidFill>
                <a:schemeClr val="bg1"/>
              </a:solidFill>
            </a:endParaRP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25260"/>
            <a:ext cx="6931625" cy="856800"/>
          </a:xfrm>
          <a:prstGeom prst="rect">
            <a:avLst/>
          </a:prstGeom>
        </p:spPr>
        <p:txBody>
          <a:bodyPr spcFirstLastPara="1" wrap="square" lIns="0" tIns="0" rIns="0" bIns="0" anchor="b" anchorCtr="0">
            <a:noAutofit/>
          </a:bodyPr>
          <a:lstStyle/>
          <a:p>
            <a:pPr lvl="0"/>
            <a:r>
              <a:rPr lang="en-US" sz="3200" spc="0" dirty="0">
                <a:ln w="0"/>
                <a:solidFill>
                  <a:schemeClr val="accent1"/>
                </a:solidFill>
                <a:effectLst>
                  <a:outerShdw blurRad="38100" dist="25400" dir="5400000" algn="ctr" rotWithShape="0">
                    <a:srgbClr val="6E747A">
                      <a:alpha val="43000"/>
                    </a:srgbClr>
                  </a:outerShdw>
                </a:effectLst>
              </a:rPr>
              <a:t>Political development communication opportunities and challenges in Africa</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592" name="Google Shape;592;p36"/>
          <p:cNvSpPr txBox="1"/>
          <p:nvPr/>
        </p:nvSpPr>
        <p:spPr>
          <a:xfrm>
            <a:off x="-1" y="1054831"/>
            <a:ext cx="7303101" cy="1175775"/>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US" sz="2000" dirty="0" smtClean="0">
                <a:latin typeface="+mn-lt"/>
              </a:rPr>
              <a:t>Internet </a:t>
            </a:r>
            <a:r>
              <a:rPr lang="en-US" sz="2000" dirty="0">
                <a:latin typeface="+mn-lt"/>
              </a:rPr>
              <a:t>costs are a limiting factor to political participation in a highly unequal society such as South Africa, where nearly half of the country’s 51.8 million citizens live in poverty.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dirty="0" smtClean="0">
                <a:latin typeface="+mn-lt"/>
              </a:rPr>
              <a:t>However</a:t>
            </a:r>
            <a:r>
              <a:rPr lang="en-US" sz="2000" dirty="0">
                <a:latin typeface="+mn-lt"/>
              </a:rPr>
              <a:t>, </a:t>
            </a:r>
            <a:r>
              <a:rPr lang="en-US" sz="2000" dirty="0" smtClean="0">
                <a:latin typeface="+mn-lt"/>
              </a:rPr>
              <a:t>on </a:t>
            </a:r>
            <a:r>
              <a:rPr lang="en-US" sz="2000" dirty="0">
                <a:latin typeface="+mn-lt"/>
              </a:rPr>
              <a:t>the contrary a study of trends in political participation in fifteen African countries concluded that social status or poverty did not influence participation rates (Bratton 2008).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dirty="0">
                <a:latin typeface="+mn-lt"/>
              </a:rPr>
              <a:t>the tendency to assume there wasn’t technology in Africa before the colonial arrival is worrisome and misleading, as indigenous communication has always prospered.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dirty="0">
                <a:latin typeface="+mn-lt"/>
              </a:rPr>
              <a:t>The preference for Western or Chinese models of technology is hurting Africa’s potential. It is also killing opportunities for local initiatives. </a:t>
            </a:r>
            <a:endParaRPr lang="en-US" sz="2000" dirty="0" smtClean="0">
              <a:latin typeface="+mn-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1314998"/>
            <a:ext cx="7377829" cy="367036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a:solidFill>
                  <a:srgbClr val="000000"/>
                </a:solidFill>
              </a:rPr>
              <a:t>Traditional chiefs have historically safeguarded and controlled all forms of communication at village or community levels. In emerging systems, local chiefs have lost their political power, with Western-oriented parliamentarians becoming key political </a:t>
            </a:r>
            <a:r>
              <a:rPr lang="en-US" sz="2000" dirty="0" smtClean="0">
                <a:solidFill>
                  <a:srgbClr val="000000"/>
                </a:solidFill>
              </a:rPr>
              <a:t>representatives.</a:t>
            </a:r>
          </a:p>
          <a:p>
            <a:pPr marL="342900" lvl="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opportunities presented by modern technologies appeal to nearly everyone, politicians, citizens and media professionals alike, but it cannot be forgotten that they also cripple local initiatives.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Africa </a:t>
            </a:r>
            <a:r>
              <a:rPr lang="en-US" sz="2000" dirty="0">
                <a:solidFill>
                  <a:srgbClr val="000000"/>
                </a:solidFill>
              </a:rPr>
              <a:t>is haunted by a lack of innovation as more and more people look to the West instead of advancing their own political models</a:t>
            </a:r>
            <a:r>
              <a:rPr lang="en-US" sz="2000" dirty="0" smtClean="0">
                <a:solidFill>
                  <a:srgbClr val="000000"/>
                </a:solidFill>
              </a:rPr>
              <a:t>.</a:t>
            </a:r>
          </a:p>
          <a:p>
            <a:pPr marL="342900" lvl="0" indent="-342900">
              <a:buFont typeface="Wingdings" panose="05000000000000000000" pitchFamily="2" charset="2"/>
              <a:buChar char="q"/>
            </a:pPr>
            <a:r>
              <a:rPr lang="en-US" sz="2000" dirty="0" smtClean="0">
                <a:solidFill>
                  <a:srgbClr val="000000"/>
                </a:solidFill>
              </a:rPr>
              <a:t> </a:t>
            </a:r>
            <a:r>
              <a:rPr lang="en-US" sz="2000" dirty="0">
                <a:solidFill>
                  <a:srgbClr val="000000"/>
                </a:solidFill>
              </a:rPr>
              <a:t>Why should African politicians aspire to attract democracy to their countries when they can adopt simple models that befit their cultural, political and economic circumstances? </a:t>
            </a:r>
            <a:endParaRPr lang="en-US" sz="2000" dirty="0" smtClean="0">
              <a:solidFill>
                <a:srgbClr val="000000"/>
              </a:solidFill>
            </a:endParaRPr>
          </a:p>
        </p:txBody>
      </p:sp>
      <p:sp>
        <p:nvSpPr>
          <p:cNvPr id="2" name="Rectangle 1"/>
          <p:cNvSpPr/>
          <p:nvPr/>
        </p:nvSpPr>
        <p:spPr>
          <a:xfrm>
            <a:off x="275573" y="5522"/>
            <a:ext cx="7377830"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Political development communication opportunities and challenges in Africa</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32</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87889" y="1404741"/>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Africa as a region has its own shared yet sometimes complicated history in addition to very diverse religious and social cultures. </a:t>
            </a:r>
            <a:endParaRPr lang="en-US" sz="1800" dirty="0" smtClean="0">
              <a:latin typeface="+mn-lt"/>
            </a:endParaRPr>
          </a:p>
          <a:p>
            <a:pPr marL="285750" indent="-285750">
              <a:buFont typeface="Arial" panose="020B0604020202020204" pitchFamily="34" charset="0"/>
              <a:buChar char="•"/>
            </a:pPr>
            <a:r>
              <a:rPr lang="en-US" sz="1800" dirty="0" smtClean="0">
                <a:latin typeface="+mn-lt"/>
              </a:rPr>
              <a:t>Remarkably</a:t>
            </a:r>
            <a:r>
              <a:rPr lang="en-US" sz="1800" dirty="0">
                <a:latin typeface="+mn-lt"/>
              </a:rPr>
              <a:t>, and complicating things further, it is possible to discover many cultures or religions within one African country</a:t>
            </a:r>
            <a:r>
              <a:rPr lang="en-US" sz="1800" dirty="0" smtClean="0">
                <a:latin typeface="+mn-lt"/>
              </a:rPr>
              <a:t>.</a:t>
            </a:r>
          </a:p>
          <a:p>
            <a:pPr marL="285750" indent="-285750">
              <a:buFont typeface="Arial" panose="020B0604020202020204" pitchFamily="34" charset="0"/>
              <a:buChar char="•"/>
            </a:pPr>
            <a:r>
              <a:rPr lang="en-US" sz="1800" dirty="0" smtClean="0">
                <a:latin typeface="+mn-lt"/>
              </a:rPr>
              <a:t> </a:t>
            </a:r>
            <a:r>
              <a:rPr lang="en-US" sz="1800" dirty="0">
                <a:latin typeface="+mn-lt"/>
              </a:rPr>
              <a:t>History is key to understanding the complex African political terrain.</a:t>
            </a:r>
          </a:p>
          <a:p>
            <a:pPr marL="285750" indent="-285750">
              <a:buFont typeface="Arial" panose="020B0604020202020204" pitchFamily="34" charset="0"/>
              <a:buChar char="•"/>
            </a:pPr>
            <a:r>
              <a:rPr lang="en-US" sz="1800" dirty="0">
                <a:latin typeface="+mn-lt"/>
              </a:rPr>
              <a:t>Political communication is a process that is central to political institutions and particularly the traditional news media but increasingly on other media platforms and formats such as social media. </a:t>
            </a:r>
            <a:endParaRPr lang="en-US" sz="1800" dirty="0" smtClean="0">
              <a:latin typeface="+mn-lt"/>
            </a:endParaRPr>
          </a:p>
          <a:p>
            <a:pPr marL="285750" indent="-285750">
              <a:buFont typeface="Arial" panose="020B0604020202020204" pitchFamily="34" charset="0"/>
              <a:buChar char="•"/>
            </a:pPr>
            <a:r>
              <a:rPr lang="en-US" sz="1800" dirty="0" smtClean="0">
                <a:latin typeface="+mn-lt"/>
              </a:rPr>
              <a:t>Thus</a:t>
            </a:r>
            <a:r>
              <a:rPr lang="en-US" sz="1800" dirty="0">
                <a:latin typeface="+mn-lt"/>
              </a:rPr>
              <a:t>, political communication includes both traditional mass media and new media such as social media, and particularly now the interrelationship between old and new media and how they relate to political processes.</a:t>
            </a:r>
          </a:p>
          <a:p>
            <a:pPr marL="285750" indent="-285750">
              <a:buFont typeface="Arial" panose="020B0604020202020204" pitchFamily="34" charset="0"/>
              <a:buChar char="•"/>
            </a:pPr>
            <a:endParaRPr lang="en-US" sz="1800" dirty="0"/>
          </a:p>
          <a:p>
            <a:r>
              <a:rPr lang="en-US" sz="1800" dirty="0"/>
              <a:t> </a:t>
            </a:r>
          </a:p>
          <a:p>
            <a:r>
              <a:rPr lang="en-US" sz="900" dirty="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3" name="Rectangle 2"/>
          <p:cNvSpPr/>
          <p:nvPr/>
        </p:nvSpPr>
        <p:spPr>
          <a:xfrm>
            <a:off x="2667220" y="-6099"/>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607596"/>
            <a:ext cx="7407479" cy="4524315"/>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Political communication as a field of research deals with the following aspects: the creation, shaping, dissemination, processing and effects of information within the political system and the media system. </a:t>
            </a:r>
            <a:endParaRPr lang="en-US" sz="1800" dirty="0" smtClean="0">
              <a:latin typeface="+mn-lt"/>
            </a:endParaRPr>
          </a:p>
          <a:p>
            <a:pPr marL="285750" indent="-285750">
              <a:buFont typeface="Arial" panose="020B0604020202020204" pitchFamily="34" charset="0"/>
              <a:buChar char="•"/>
            </a:pPr>
            <a:r>
              <a:rPr lang="en-US" sz="1800" dirty="0" smtClean="0">
                <a:latin typeface="+mn-lt"/>
              </a:rPr>
              <a:t>Thus</a:t>
            </a:r>
            <a:r>
              <a:rPr lang="en-US" sz="1800" dirty="0">
                <a:latin typeface="+mn-lt"/>
              </a:rPr>
              <a:t>, it deals with the interplay of communication and politics. It includes the activity of citizens, individual political figures, public and governmental institutions, the media, political campaigns, advocacy groups and social movements. </a:t>
            </a:r>
            <a:endParaRPr lang="en-US" sz="1800" dirty="0" smtClean="0">
              <a:latin typeface="+mn-lt"/>
            </a:endParaRPr>
          </a:p>
          <a:p>
            <a:pPr marL="285750" indent="-285750">
              <a:buFont typeface="Arial" panose="020B0604020202020204" pitchFamily="34" charset="0"/>
              <a:buChar char="•"/>
            </a:pPr>
            <a:r>
              <a:rPr lang="en-US" sz="1800" dirty="0" smtClean="0">
                <a:latin typeface="+mn-lt"/>
              </a:rPr>
              <a:t>It </a:t>
            </a:r>
            <a:r>
              <a:rPr lang="en-US" sz="1800" dirty="0">
                <a:latin typeface="+mn-lt"/>
              </a:rPr>
              <a:t>encompasses the communication from those who govern to those who are governed as well as the debate about the political system and events in the media.</a:t>
            </a:r>
          </a:p>
          <a:p>
            <a:pPr marL="285750" indent="-285750">
              <a:buFont typeface="Arial" panose="020B0604020202020204" pitchFamily="34" charset="0"/>
              <a:buChar char="•"/>
            </a:pPr>
            <a:r>
              <a:rPr lang="en-US" sz="1800" dirty="0">
                <a:latin typeface="+mn-lt"/>
              </a:rPr>
              <a:t>Relations between the media and state players in several post-colonial African countries have always been guarded, with members of the press corps working to actively promote the ruling party in what has been called the Soviet media model. </a:t>
            </a:r>
            <a:endParaRPr lang="en-US" sz="1800" dirty="0" smtClean="0">
              <a:latin typeface="+mn-lt"/>
            </a:endParaRPr>
          </a:p>
          <a:p>
            <a:pPr marL="285750" indent="-285750">
              <a:buFont typeface="Arial" panose="020B0604020202020204" pitchFamily="34" charset="0"/>
              <a:buChar char="•"/>
            </a:pPr>
            <a:r>
              <a:rPr lang="en-US" sz="1800" dirty="0" smtClean="0">
                <a:latin typeface="+mn-lt"/>
              </a:rPr>
              <a:t>New </a:t>
            </a:r>
            <a:r>
              <a:rPr lang="en-US" sz="1800" dirty="0">
                <a:latin typeface="+mn-lt"/>
              </a:rPr>
              <a:t>technologies have both positively and negatively transformed the </a:t>
            </a:r>
            <a:r>
              <a:rPr lang="en-US" sz="1800" dirty="0">
                <a:solidFill>
                  <a:schemeClr val="bg1"/>
                </a:solidFill>
                <a:latin typeface="+mn-lt"/>
              </a:rPr>
              <a:t>dynamics of political communication in twenty-first-century Africa.</a:t>
            </a:r>
            <a:endParaRPr lang="en-US" sz="1800" dirty="0">
              <a:solidFill>
                <a:schemeClr val="bg1"/>
              </a:solidFill>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8</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1344</TotalTime>
  <Words>3518</Words>
  <Application>Microsoft Office PowerPoint</Application>
  <PresentationFormat>On-screen Show (16:9)</PresentationFormat>
  <Paragraphs>200</Paragraphs>
  <Slides>34</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Calibri</vt:lpstr>
      <vt:lpstr>Poppins</vt:lpstr>
      <vt:lpstr>Times New Roman</vt:lpstr>
      <vt:lpstr>Calibri Light</vt:lpstr>
      <vt:lpstr>Montserrat</vt:lpstr>
      <vt:lpstr>Arial</vt:lpstr>
      <vt:lpstr>Wingdings</vt:lpstr>
      <vt:lpstr>Century Gothic</vt:lpstr>
      <vt:lpstr>Retrospect</vt:lpstr>
      <vt:lpstr>Communication Systems in Africa</vt:lpstr>
      <vt:lpstr>Objectives </vt:lpstr>
      <vt:lpstr>LECTURE OVERVIEW</vt:lpstr>
      <vt:lpstr>Defining Political Communication</vt:lpstr>
      <vt:lpstr>Defining Political Communication</vt:lpstr>
      <vt:lpstr>ASPECTS OF POLITICAL COMMUNICATION RESEARCH</vt:lpstr>
      <vt:lpstr>ASPECTS OF POLITICAL COMMUNICATION RESEARCH</vt:lpstr>
      <vt:lpstr>ASPECTS OF POLITICAL COMMUNICATION RESEARCH</vt:lpstr>
      <vt:lpstr>ASPECTS OF POLITICAL COMMUNICATION RESEARCH</vt:lpstr>
      <vt:lpstr>ASPECTS OF POLITICAL COMMUNICATION RESEARCH</vt:lpstr>
      <vt:lpstr>ASPECTS OF POLITICAL COMMUNICATION RESEARCH</vt:lpstr>
      <vt:lpstr>Political communication from Africa’s perspective</vt:lpstr>
      <vt:lpstr>Political communication from Africa’s perspective</vt:lpstr>
      <vt:lpstr>Political communication from Africa’s perspective</vt:lpstr>
      <vt:lpstr>Political communication from Africa’s perspective</vt:lpstr>
      <vt:lpstr>Political communication from Africa’s perspective</vt:lpstr>
      <vt:lpstr>PowerPoint Presentation</vt:lpstr>
      <vt:lpstr>Critics of media and political reforms in Africa.</vt:lpstr>
      <vt:lpstr>PowerPoint Presentation</vt:lpstr>
      <vt:lpstr>Critics of media and political reforms in Africa.</vt:lpstr>
      <vt:lpstr>The Roles of a vibrant civil society</vt:lpstr>
      <vt:lpstr>The Roles of a vibrant civil society </vt:lpstr>
      <vt:lpstr>A historical overview of political communication in Africa: The Case of South Africa</vt:lpstr>
      <vt:lpstr>A historical overview of political communication in Africa: The Case of South Africa</vt:lpstr>
      <vt:lpstr>A historical overview of political communication in Africa: The Case of South Africa</vt:lpstr>
      <vt:lpstr>A historical overview of political communication in Africa: The Case of South Africa</vt:lpstr>
      <vt:lpstr>PowerPoint Presentation</vt:lpstr>
      <vt:lpstr>Political development communication opportunities and challenges in Africa</vt:lpstr>
      <vt:lpstr>Political development communication opportunities and challenges in Africa</vt:lpstr>
      <vt:lpstr>Political development communication opportunities and challenges in Africa</vt:lpstr>
      <vt:lpstr>PowerPoint Presentation</vt:lpstr>
      <vt:lpstr>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154</cp:revision>
  <dcterms:modified xsi:type="dcterms:W3CDTF">2023-05-13T09:53:50Z</dcterms:modified>
</cp:coreProperties>
</file>