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6"/>
  </p:notesMasterIdLst>
  <p:sldIdLst>
    <p:sldId id="256" r:id="rId2"/>
    <p:sldId id="295" r:id="rId3"/>
    <p:sldId id="297" r:id="rId4"/>
    <p:sldId id="298" r:id="rId5"/>
    <p:sldId id="299" r:id="rId6"/>
    <p:sldId id="258" r:id="rId7"/>
    <p:sldId id="259" r:id="rId8"/>
    <p:sldId id="303" r:id="rId9"/>
    <p:sldId id="304" r:id="rId10"/>
    <p:sldId id="305" r:id="rId11"/>
    <p:sldId id="269" r:id="rId12"/>
    <p:sldId id="261" r:id="rId13"/>
    <p:sldId id="263" r:id="rId14"/>
    <p:sldId id="264" r:id="rId15"/>
    <p:sldId id="265" r:id="rId16"/>
    <p:sldId id="267" r:id="rId17"/>
    <p:sldId id="268" r:id="rId18"/>
    <p:sldId id="296" r:id="rId19"/>
    <p:sldId id="271" r:id="rId20"/>
    <p:sldId id="272" r:id="rId21"/>
    <p:sldId id="273" r:id="rId22"/>
    <p:sldId id="300" r:id="rId23"/>
    <p:sldId id="301" r:id="rId24"/>
    <p:sldId id="302" r:id="rId25"/>
    <p:sldId id="306" r:id="rId26"/>
    <p:sldId id="275" r:id="rId27"/>
    <p:sldId id="278" r:id="rId28"/>
    <p:sldId id="279" r:id="rId29"/>
    <p:sldId id="280" r:id="rId30"/>
    <p:sldId id="281" r:id="rId31"/>
    <p:sldId id="286" r:id="rId32"/>
    <p:sldId id="307" r:id="rId33"/>
    <p:sldId id="308" r:id="rId34"/>
    <p:sldId id="294" r:id="rId35"/>
  </p:sldIdLst>
  <p:sldSz cx="9144000" cy="5143500" type="screen16x9"/>
  <p:notesSz cx="6858000" cy="9144000"/>
  <p:embeddedFontLst>
    <p:embeddedFont>
      <p:font typeface="Calibri Light" panose="020F0302020204030204" pitchFamily="34" charset="0"/>
      <p:regular r:id="rId37"/>
      <p:italic r:id="rId38"/>
    </p:embeddedFont>
    <p:embeddedFont>
      <p:font typeface="Poppins" panose="020B0604020202020204" charset="0"/>
      <p:regular r:id="rId39"/>
      <p:bold r:id="rId40"/>
      <p:italic r:id="rId41"/>
      <p:boldItalic r:id="rId42"/>
    </p:embeddedFont>
    <p:embeddedFont>
      <p:font typeface="Montserrat" panose="020B0604020202020204" charset="0"/>
      <p:regular r:id="rId43"/>
      <p:bold r:id="rId44"/>
      <p:italic r:id="rId45"/>
      <p:boldItalic r:id="rId46"/>
    </p:embeddedFont>
    <p:embeddedFont>
      <p:font typeface="Century Gothic" panose="020B0502020202020204" pitchFamily="34" charset="0"/>
      <p:regular r:id="rId47"/>
      <p:bold r:id="rId48"/>
      <p:italic r:id="rId49"/>
      <p:boldItalic r:id="rId50"/>
    </p:embeddedFont>
    <p:embeddedFont>
      <p:font typeface="Calibri" panose="020F0502020204030204" pitchFamily="34" charset="0"/>
      <p:regular r:id="rId51"/>
      <p:bold r:id="rId52"/>
      <p:italic r:id="rId53"/>
      <p:bold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102" y="4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86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5/15/2023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5/15/2023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5/15/2023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5/15/2023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5/15/2023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5/15/2023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5/15/2023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123985" y="1322896"/>
            <a:ext cx="8849533" cy="3108543"/>
          </a:xfrm>
          <a:prstGeom prst="rect">
            <a:avLst/>
          </a:prstGeom>
        </p:spPr>
        <p:txBody>
          <a:bodyPr wrap="square">
            <a:spAutoFit/>
          </a:bodyPr>
          <a:lstStyle/>
          <a:p>
            <a:pPr algn="ctr"/>
            <a:r>
              <a:rPr lang="en-US" sz="2800" b="1" dirty="0">
                <a:effectLst>
                  <a:glow rad="101600">
                    <a:schemeClr val="accent5">
                      <a:lumMod val="75000"/>
                      <a:alpha val="60000"/>
                    </a:schemeClr>
                  </a:glow>
                </a:effectLst>
              </a:rPr>
              <a:t>LECTURE </a:t>
            </a:r>
            <a:r>
              <a:rPr lang="en-US" sz="2800" b="1" dirty="0" smtClean="0">
                <a:effectLst>
                  <a:glow rad="101600">
                    <a:schemeClr val="accent5">
                      <a:lumMod val="75000"/>
                      <a:alpha val="60000"/>
                    </a:schemeClr>
                  </a:glow>
                </a:effectLst>
              </a:rPr>
              <a:t>9</a:t>
            </a:r>
          </a:p>
          <a:p>
            <a:pPr algn="ctr"/>
            <a:r>
              <a:rPr lang="en-US" sz="2800" b="1">
                <a:effectLst>
                  <a:glow rad="101600">
                    <a:schemeClr val="accent5">
                      <a:lumMod val="75000"/>
                      <a:alpha val="60000"/>
                    </a:schemeClr>
                  </a:glow>
                </a:effectLst>
              </a:rPr>
              <a:t>WEEK </a:t>
            </a:r>
            <a:r>
              <a:rPr lang="en-US" sz="2800" b="1" smtClean="0">
                <a:effectLst>
                  <a:glow rad="101600">
                    <a:schemeClr val="accent5">
                      <a:lumMod val="75000"/>
                      <a:alpha val="60000"/>
                    </a:schemeClr>
                  </a:glow>
                </a:effectLst>
              </a:rPr>
              <a:t>NINE: </a:t>
            </a:r>
            <a:r>
              <a:rPr lang="en-US" sz="2800" b="1" dirty="0" smtClean="0">
                <a:effectLst>
                  <a:glow rad="101600">
                    <a:schemeClr val="accent5">
                      <a:lumMod val="75000"/>
                      <a:alpha val="60000"/>
                    </a:schemeClr>
                  </a:glow>
                </a:effectLst>
              </a:rPr>
              <a:t>Media Power in Relation to Political Powers and Sovereignty</a:t>
            </a:r>
          </a:p>
          <a:p>
            <a:pPr algn="ctr"/>
            <a:endParaRPr lang="en-US" sz="2800" b="1" dirty="0" smtClean="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170481" y="2053652"/>
            <a:ext cx="8229600" cy="2688830"/>
          </a:xfrm>
        </p:spPr>
        <p:txBody>
          <a:bodyPr/>
          <a:lstStyle/>
          <a:p>
            <a:pPr marL="558800" lvl="0" indent="-457200">
              <a:buFont typeface="+mj-lt"/>
              <a:buAutoNum type="arabicPeriod"/>
            </a:pPr>
            <a:endParaRPr lang="en-US" sz="2400" b="1" dirty="0" smtClean="0">
              <a:solidFill>
                <a:srgbClr val="000000"/>
              </a:solidFill>
            </a:endParaRPr>
          </a:p>
          <a:p>
            <a:pPr marL="342900" lvl="0" indent="-342900" algn="just">
              <a:buFont typeface="+mj-lt"/>
              <a:buAutoNum type="arabicPeriod"/>
            </a:pPr>
            <a:r>
              <a:rPr lang="en-US" sz="2400" b="1" dirty="0">
                <a:solidFill>
                  <a:schemeClr val="tx1"/>
                </a:solidFill>
              </a:rPr>
              <a:t>Understand </a:t>
            </a:r>
            <a:r>
              <a:rPr lang="en-GB" sz="2400" b="1" dirty="0">
                <a:solidFill>
                  <a:schemeClr val="tx1"/>
                </a:solidFill>
              </a:rPr>
              <a:t>the concept of Democracy</a:t>
            </a:r>
            <a:endParaRPr lang="en-US" sz="2400" b="1" dirty="0">
              <a:solidFill>
                <a:schemeClr val="tx1"/>
              </a:solidFill>
            </a:endParaRPr>
          </a:p>
          <a:p>
            <a:pPr marL="342900" lvl="0" indent="-342900" algn="just">
              <a:buFont typeface="+mj-lt"/>
              <a:buAutoNum type="arabicPeriod"/>
            </a:pPr>
            <a:r>
              <a:rPr lang="en-US" sz="2400" b="1" dirty="0">
                <a:solidFill>
                  <a:schemeClr val="tx1"/>
                </a:solidFill>
              </a:rPr>
              <a:t>Explain Democracy in Africa </a:t>
            </a:r>
          </a:p>
          <a:p>
            <a:pPr marL="342900" lvl="0" indent="-342900">
              <a:lnSpc>
                <a:spcPct val="115000"/>
              </a:lnSpc>
              <a:spcAft>
                <a:spcPts val="1000"/>
              </a:spcAft>
              <a:buFont typeface="+mj-lt"/>
              <a:buAutoNum type="arabicPeriod"/>
            </a:pPr>
            <a:r>
              <a:rPr lang="en-US" sz="2400" b="1" dirty="0">
                <a:solidFill>
                  <a:schemeClr val="tx1"/>
                </a:solidFill>
              </a:rPr>
              <a:t>Critic The Mass Media and Democratic Consolidation in Africa</a:t>
            </a:r>
          </a:p>
          <a:p>
            <a:pPr marL="342900" lvl="0" indent="-342900" algn="just">
              <a:buFont typeface="+mj-lt"/>
              <a:buAutoNum type="arabicPeriod"/>
            </a:pPr>
            <a:r>
              <a:rPr lang="en-US" sz="2400" b="1" dirty="0">
                <a:solidFill>
                  <a:schemeClr val="tx1"/>
                </a:solidFill>
              </a:rPr>
              <a:t>Discuss New Media and Democracy in Africa</a:t>
            </a:r>
            <a:r>
              <a:rPr lang="en-GB" sz="2400" b="1" dirty="0">
                <a:solidFill>
                  <a:schemeClr val="tx1"/>
                </a:solidFill>
              </a:rPr>
              <a:t>.</a:t>
            </a:r>
            <a:endParaRPr lang="en-US" sz="2400" b="1" dirty="0">
              <a:solidFill>
                <a:schemeClr val="tx1"/>
              </a:solidFill>
            </a:endParaRPr>
          </a:p>
          <a:p>
            <a:r>
              <a:rPr lang="en-US" dirty="0"/>
              <a:t> </a:t>
            </a: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2400" y="105397"/>
            <a:ext cx="5088600" cy="637553"/>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LECTURE OVERVIEW</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225077" y="1420007"/>
            <a:ext cx="6897150" cy="3238474"/>
          </a:xfrm>
        </p:spPr>
        <p:txBody>
          <a:bodyPr/>
          <a:lstStyle/>
          <a:p>
            <a:pPr marL="342900" indent="-342900" algn="just">
              <a:buFont typeface="Wingdings" panose="05000000000000000000" pitchFamily="2" charset="2"/>
              <a:buChar char="q"/>
            </a:pPr>
            <a:r>
              <a:rPr lang="en-US" sz="2000" dirty="0">
                <a:solidFill>
                  <a:schemeClr val="tx1"/>
                </a:solidFill>
              </a:rPr>
              <a:t>In this lecture, attempts have been made to </a:t>
            </a:r>
            <a:r>
              <a:rPr lang="en-US" sz="2000" dirty="0" err="1">
                <a:solidFill>
                  <a:schemeClr val="tx1"/>
                </a:solidFill>
              </a:rPr>
              <a:t>to</a:t>
            </a:r>
            <a:r>
              <a:rPr lang="en-US" sz="2000" dirty="0">
                <a:solidFill>
                  <a:schemeClr val="tx1"/>
                </a:solidFill>
              </a:rPr>
              <a:t> understand media power in relation to political establishments and the place of democracy in Africa.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There </a:t>
            </a:r>
            <a:r>
              <a:rPr lang="en-US" sz="2000" dirty="0">
                <a:solidFill>
                  <a:schemeClr val="tx1"/>
                </a:solidFill>
              </a:rPr>
              <a:t>is no doubt that democracy, as we know it today, could not have survived in the western world without the constant vigilance of the media</a:t>
            </a:r>
            <a:r>
              <a:rPr lang="en-US" sz="2000" dirty="0" smtClean="0">
                <a:solidFill>
                  <a:schemeClr val="tx1"/>
                </a:solidFill>
              </a:rPr>
              <a:t>.</a:t>
            </a:r>
          </a:p>
          <a:p>
            <a:pPr marL="342900" indent="-342900" algn="just">
              <a:buFont typeface="Wingdings" panose="05000000000000000000" pitchFamily="2" charset="2"/>
              <a:buChar char="q"/>
            </a:pPr>
            <a:r>
              <a:rPr lang="en-US" sz="2000" dirty="0">
                <a:solidFill>
                  <a:schemeClr val="tx1"/>
                </a:solidFill>
              </a:rPr>
              <a:t>The euphoria of the South African struggle for liberation encouraged the African masses in the 1990s to believe the time has come to be liberated from dictatorial autocrats who while promoting obscure notions of national development and stability deterred all forms of opposition. </a:t>
            </a:r>
            <a:endParaRPr lang="en-US" sz="2000" dirty="0">
              <a:solidFill>
                <a:schemeClr val="tx1"/>
              </a:solidFill>
            </a:endParaRP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75578"/>
            <a:ext cx="7116225" cy="810096"/>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LECTURE OVERVIEW</a:t>
            </a:r>
            <a:endParaRPr lang="en-US" sz="3200" dirty="0"/>
          </a:p>
        </p:txBody>
      </p:sp>
      <p:sp>
        <p:nvSpPr>
          <p:cNvPr id="3" name="Subtitle 2"/>
          <p:cNvSpPr>
            <a:spLocks noGrp="1"/>
          </p:cNvSpPr>
          <p:nvPr>
            <p:ph type="subTitle" idx="1"/>
          </p:nvPr>
        </p:nvSpPr>
        <p:spPr>
          <a:xfrm>
            <a:off x="0" y="1379497"/>
            <a:ext cx="7555043" cy="3343249"/>
          </a:xfrm>
        </p:spPr>
        <p:txBody>
          <a:bodyPr/>
          <a:lstStyle/>
          <a:p>
            <a:pPr marL="342900" indent="-342900">
              <a:buFont typeface="Wingdings" panose="05000000000000000000" pitchFamily="2" charset="2"/>
              <a:buChar char="q"/>
            </a:pPr>
            <a:r>
              <a:rPr lang="en-US" sz="2000" dirty="0" smtClean="0">
                <a:solidFill>
                  <a:schemeClr val="tx1"/>
                </a:solidFill>
              </a:rPr>
              <a:t>In spite </a:t>
            </a:r>
            <a:r>
              <a:rPr lang="en-US" sz="2000" dirty="0">
                <a:solidFill>
                  <a:schemeClr val="tx1"/>
                </a:solidFill>
              </a:rPr>
              <a:t>of the positive changes that the western media have brought about, we cannot expect the African media to play exactly the same role in sustaining democracy as defined by Europe or America. </a:t>
            </a:r>
            <a:endParaRPr lang="en-US" sz="2000" dirty="0" smtClean="0">
              <a:solidFill>
                <a:schemeClr val="tx1"/>
              </a:solidFill>
            </a:endParaRPr>
          </a:p>
          <a:p>
            <a:pPr marL="342900" indent="-342900">
              <a:buFont typeface="Wingdings" panose="05000000000000000000" pitchFamily="2" charset="2"/>
              <a:buChar char="q"/>
            </a:pPr>
            <a:r>
              <a:rPr lang="en-US" sz="2000" dirty="0">
                <a:solidFill>
                  <a:schemeClr val="tx1"/>
                </a:solidFill>
              </a:rPr>
              <a:t>one of the elements of democracy and the rule of law is the freedom of expression. To democratize is to ensure free unhindered two-way communication between the government and the governed.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The </a:t>
            </a:r>
            <a:r>
              <a:rPr lang="en-US" sz="2000" dirty="0">
                <a:solidFill>
                  <a:schemeClr val="tx1"/>
                </a:solidFill>
              </a:rPr>
              <a:t>essence is to ensure the responsiveness of the government to the yearnings of the people and for the people to put their views across to government without fear or hindrance and in an atmosphere devoid of interference. </a:t>
            </a:r>
            <a:endParaRPr lang="en-US" sz="2000" dirty="0" smtClean="0">
              <a:solidFill>
                <a:schemeClr val="tx1"/>
              </a:solidFill>
            </a:endParaRPr>
          </a:p>
          <a:p>
            <a:pPr marL="342900" indent="-342900">
              <a:buFont typeface="Wingdings" panose="05000000000000000000" pitchFamily="2" charset="2"/>
              <a:buChar char="q"/>
            </a:pPr>
            <a:r>
              <a:rPr lang="en-US" sz="2000" dirty="0">
                <a:solidFill>
                  <a:schemeClr val="tx1"/>
                </a:solidFill>
              </a:rPr>
              <a:t>The role of the media is facilitative, supportive and integrative. </a:t>
            </a:r>
            <a:endParaRPr lang="en-US" sz="2000" dirty="0">
              <a:solidFill>
                <a:schemeClr val="tx1"/>
              </a:solidFill>
            </a:endParaRPr>
          </a:p>
        </p:txBody>
      </p:sp>
    </p:spTree>
    <p:extLst>
      <p:ext uri="{BB962C8B-B14F-4D97-AF65-F5344CB8AC3E}">
        <p14:creationId xmlns:p14="http://schemas.microsoft.com/office/powerpoint/2010/main" val="305581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271136"/>
            <a:ext cx="6908371" cy="569872"/>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The Concept of Democracy</a:t>
            </a:r>
            <a:endParaRPr lang="en-US" sz="3200" dirty="0"/>
          </a:p>
        </p:txBody>
      </p:sp>
      <p:sp>
        <p:nvSpPr>
          <p:cNvPr id="5" name="Subtitle 4"/>
          <p:cNvSpPr>
            <a:spLocks noGrp="1"/>
          </p:cNvSpPr>
          <p:nvPr>
            <p:ph type="subTitle" idx="1"/>
          </p:nvPr>
        </p:nvSpPr>
        <p:spPr>
          <a:xfrm>
            <a:off x="1" y="1006038"/>
            <a:ext cx="7555042" cy="4137462"/>
          </a:xfrm>
        </p:spPr>
        <p:txBody>
          <a:bodyPr/>
          <a:lstStyle/>
          <a:p>
            <a:pPr marL="285750" indent="-285750">
              <a:buFont typeface="Wingdings" panose="05000000000000000000" pitchFamily="2" charset="2"/>
              <a:buChar char="q"/>
            </a:pPr>
            <a:r>
              <a:rPr lang="en-US" sz="2000" dirty="0">
                <a:solidFill>
                  <a:schemeClr val="tx1"/>
                </a:solidFill>
              </a:rPr>
              <a:t>democracy is popularly conceptualized as government of the people, by the people and for the people.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As </a:t>
            </a:r>
            <a:r>
              <a:rPr lang="en-US" sz="2000" dirty="0">
                <a:solidFill>
                  <a:schemeClr val="tx1"/>
                </a:solidFill>
              </a:rPr>
              <a:t>a concept, </a:t>
            </a:r>
            <a:r>
              <a:rPr lang="en-US" sz="2000" dirty="0" smtClean="0">
                <a:solidFill>
                  <a:schemeClr val="tx1"/>
                </a:solidFill>
              </a:rPr>
              <a:t>has </a:t>
            </a:r>
            <a:r>
              <a:rPr lang="en-US" sz="2000" dirty="0">
                <a:solidFill>
                  <a:schemeClr val="tx1"/>
                </a:solidFill>
              </a:rPr>
              <a:t>problems of homogeneity in that it is often used in an ambiguous and inconsistent way, such that it means different things to different people; in different </a:t>
            </a:r>
            <a:r>
              <a:rPr lang="en-US" sz="2000" dirty="0" smtClean="0">
                <a:solidFill>
                  <a:schemeClr val="tx1"/>
                </a:solidFill>
              </a:rPr>
              <a:t>contexts. </a:t>
            </a:r>
          </a:p>
          <a:p>
            <a:pPr marL="285750" indent="-285750">
              <a:buFont typeface="Wingdings" panose="05000000000000000000" pitchFamily="2" charset="2"/>
              <a:buChar char="q"/>
            </a:pPr>
            <a:r>
              <a:rPr lang="en-US" sz="2000" dirty="0" smtClean="0">
                <a:solidFill>
                  <a:schemeClr val="tx1"/>
                </a:solidFill>
              </a:rPr>
              <a:t>As </a:t>
            </a:r>
            <a:r>
              <a:rPr lang="en-US" sz="2000" dirty="0">
                <a:solidFill>
                  <a:schemeClr val="tx1"/>
                </a:solidFill>
              </a:rPr>
              <a:t>an ideology is the philosophy of governance which sets a high premium on the basic freedom or fundamental human rights of the citizens, the rule of law, the right to property, the free flow of information and the right of choice between alternative political positions.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On </a:t>
            </a:r>
            <a:r>
              <a:rPr lang="en-US" sz="2000" dirty="0">
                <a:solidFill>
                  <a:schemeClr val="tx1"/>
                </a:solidFill>
              </a:rPr>
              <a:t>the other hand, democracy as politics is concerned with the institutions and processes of governance that may elicit, tend to foster consensus whilst simultaneously promoting and sustaining respect for the ideology of democracy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bg1"/>
                </a:solidFill>
              </a:rPr>
              <a:t>(</a:t>
            </a:r>
            <a:r>
              <a:rPr lang="en-US" sz="2000" dirty="0" err="1">
                <a:solidFill>
                  <a:schemeClr val="bg1"/>
                </a:solidFill>
              </a:rPr>
              <a:t>Obasanjo</a:t>
            </a:r>
            <a:r>
              <a:rPr lang="en-US" sz="2000" dirty="0">
                <a:solidFill>
                  <a:schemeClr val="bg1"/>
                </a:solidFill>
              </a:rPr>
              <a:t> and </a:t>
            </a:r>
            <a:r>
              <a:rPr lang="en-US" sz="2000" dirty="0" err="1">
                <a:solidFill>
                  <a:schemeClr val="bg1"/>
                </a:solidFill>
              </a:rPr>
              <a:t>Mabogunje</a:t>
            </a:r>
            <a:r>
              <a:rPr lang="en-US" sz="2000" dirty="0">
                <a:solidFill>
                  <a:schemeClr val="bg1"/>
                </a:solidFill>
              </a:rPr>
              <a:t> 1992:1). </a:t>
            </a:r>
            <a:endParaRPr lang="en-US" sz="2000" dirty="0">
              <a:solidFill>
                <a:schemeClr val="bg1"/>
              </a:solidFill>
            </a:endParaRPr>
          </a:p>
        </p:txBody>
      </p:sp>
    </p:spTree>
    <p:extLst>
      <p:ext uri="{BB962C8B-B14F-4D97-AF65-F5344CB8AC3E}">
        <p14:creationId xmlns:p14="http://schemas.microsoft.com/office/powerpoint/2010/main" val="147249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325" name="Google Shape;325;p14"/>
          <p:cNvSpPr txBox="1">
            <a:spLocks noGrp="1"/>
          </p:cNvSpPr>
          <p:nvPr>
            <p:ph type="ctrTitle" idx="4294967295"/>
          </p:nvPr>
        </p:nvSpPr>
        <p:spPr>
          <a:xfrm>
            <a:off x="504826" y="1371"/>
            <a:ext cx="6379368" cy="862012"/>
          </a:xfrm>
          <a:prstGeom prst="rect">
            <a:avLst/>
          </a:prstGeom>
        </p:spPr>
        <p:txBody>
          <a:bodyPr spcFirstLastPara="1" wrap="square" lIns="0" tIns="0" rIns="0" bIns="0" anchor="t" anchorCtr="0">
            <a:noAutofit/>
          </a:bodyPr>
          <a:lstStyle/>
          <a:p>
            <a:pPr algn="ctr"/>
            <a:r>
              <a:rPr lang="en-US" sz="3200" spc="0" dirty="0">
                <a:ln w="0"/>
                <a:solidFill>
                  <a:srgbClr val="E48312"/>
                </a:solidFill>
                <a:effectLst>
                  <a:outerShdw blurRad="38100" dist="25400" dir="5400000" algn="ctr" rotWithShape="0">
                    <a:srgbClr val="6E747A">
                      <a:alpha val="43000"/>
                    </a:srgbClr>
                  </a:outerShdw>
                </a:effectLst>
              </a:rPr>
              <a:t>The Concept of Democracy</a:t>
            </a:r>
            <a:endParaRPr lang="en-US" sz="4400" spc="0" dirty="0">
              <a:ln w="0"/>
              <a:solidFill>
                <a:schemeClr val="accent1"/>
              </a:solidFill>
              <a:effectLst>
                <a:outerShdw blurRad="38100" dist="25400" dir="5400000" algn="ctr" rotWithShape="0">
                  <a:srgbClr val="6E747A">
                    <a:alpha val="43000"/>
                  </a:srgbClr>
                </a:outerShdw>
              </a:effectLst>
            </a:endParaRPr>
          </a:p>
        </p:txBody>
      </p:sp>
      <p:sp>
        <p:nvSpPr>
          <p:cNvPr id="326" name="Google Shape;326;p14"/>
          <p:cNvSpPr txBox="1">
            <a:spLocks noGrp="1"/>
          </p:cNvSpPr>
          <p:nvPr>
            <p:ph type="subTitle" idx="4294967295"/>
          </p:nvPr>
        </p:nvSpPr>
        <p:spPr>
          <a:xfrm>
            <a:off x="0" y="1076325"/>
            <a:ext cx="7521575"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000" dirty="0" smtClean="0">
                <a:solidFill>
                  <a:srgbClr val="000000"/>
                </a:solidFill>
              </a:rPr>
              <a:t>Democracy </a:t>
            </a:r>
            <a:r>
              <a:rPr lang="en-US" sz="2000" dirty="0">
                <a:solidFill>
                  <a:srgbClr val="000000"/>
                </a:solidFill>
              </a:rPr>
              <a:t>as conceived in the West may present an ideology of democracy that has problems for developing countries in Africa and other developing </a:t>
            </a:r>
            <a:r>
              <a:rPr lang="en-US" sz="2000" dirty="0" smtClean="0">
                <a:solidFill>
                  <a:srgbClr val="000000"/>
                </a:solidFill>
              </a:rPr>
              <a:t>countries. </a:t>
            </a:r>
          </a:p>
          <a:p>
            <a:pPr marL="342900" indent="-342900">
              <a:buFont typeface="Wingdings" panose="05000000000000000000" pitchFamily="2" charset="2"/>
              <a:buChar char="q"/>
            </a:pPr>
            <a:r>
              <a:rPr lang="en-US" sz="2000" dirty="0" smtClean="0">
                <a:solidFill>
                  <a:srgbClr val="000000"/>
                </a:solidFill>
              </a:rPr>
              <a:t>As </a:t>
            </a:r>
            <a:r>
              <a:rPr lang="en-US" sz="2000" dirty="0" err="1">
                <a:solidFill>
                  <a:srgbClr val="000000"/>
                </a:solidFill>
              </a:rPr>
              <a:t>Nwabueze</a:t>
            </a:r>
            <a:r>
              <a:rPr lang="en-US" sz="2000" dirty="0">
                <a:solidFill>
                  <a:srgbClr val="000000"/>
                </a:solidFill>
              </a:rPr>
              <a:t> (1993) observed, “western democracy places people into artificial antagonistic boxes, turn friends into enemies and aims at arousing unnecessary competition”.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Democracy is a </a:t>
            </a:r>
            <a:r>
              <a:rPr lang="en-US" sz="2000" dirty="0">
                <a:solidFill>
                  <a:srgbClr val="000000"/>
                </a:solidFill>
              </a:rPr>
              <a:t>concept concerned with conditions of things, conditions such as a virile society, a democratic society, a free society, a just society, equal treatment for all citizens by the state, an ordered, stable society, a society infused with the spirit of liberty, democracy, justice and equality. </a:t>
            </a:r>
            <a:endParaRPr lang="en-US" sz="2000" dirty="0">
              <a:solidFill>
                <a:schemeClr val="bg1"/>
              </a:solidFill>
            </a:endParaRPr>
          </a:p>
        </p:txBody>
      </p:sp>
      <p:cxnSp>
        <p:nvCxnSpPr>
          <p:cNvPr id="3" name="Straight Connector 2"/>
          <p:cNvCxnSpPr/>
          <p:nvPr/>
        </p:nvCxnSpPr>
        <p:spPr>
          <a:xfrm flipV="1">
            <a:off x="504825" y="787612"/>
            <a:ext cx="7534275" cy="9524"/>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238125" y="0"/>
            <a:ext cx="7052153" cy="926926"/>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spc="0" dirty="0">
              <a:ln w="0"/>
              <a:solidFill>
                <a:schemeClr val="accent1"/>
              </a:solidFill>
              <a:effectLst>
                <a:outerShdw blurRad="38100" dist="25400" dir="5400000" algn="ctr" rotWithShape="0">
                  <a:srgbClr val="6E747A">
                    <a:alpha val="43000"/>
                  </a:srgbClr>
                </a:outerShdw>
              </a:effectLst>
            </a:endParaRPr>
          </a:p>
          <a:p>
            <a:pPr lvl="0" algn="ctr"/>
            <a:r>
              <a:rPr lang="en-US" sz="3200" spc="0" dirty="0">
                <a:ln w="0"/>
                <a:solidFill>
                  <a:schemeClr val="accent1"/>
                </a:solidFill>
                <a:effectLst>
                  <a:outerShdw blurRad="38100" dist="25400" dir="5400000" algn="ctr" rotWithShape="0">
                    <a:srgbClr val="6E747A">
                      <a:alpha val="43000"/>
                    </a:srgbClr>
                  </a:outerShdw>
                </a:effectLst>
              </a:rPr>
              <a:t>The Concept of Democracy</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0" y="1256739"/>
            <a:ext cx="7290278" cy="28956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400" dirty="0">
                <a:solidFill>
                  <a:srgbClr val="000000"/>
                </a:solidFill>
              </a:rPr>
              <a:t>Democratization requires that a society, the economy, politics, the constitution of the state, the electoral system and the practice of government be democratized.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rgbClr val="000000"/>
                </a:solidFill>
              </a:rPr>
              <a:t>Against </a:t>
            </a:r>
            <a:r>
              <a:rPr lang="en-US" sz="2400" dirty="0">
                <a:solidFill>
                  <a:srgbClr val="000000"/>
                </a:solidFill>
              </a:rPr>
              <a:t>this background,: </a:t>
            </a:r>
            <a:r>
              <a:rPr lang="en-US" sz="2400" dirty="0" err="1">
                <a:solidFill>
                  <a:srgbClr val="000000"/>
                </a:solidFill>
              </a:rPr>
              <a:t>Kabira</a:t>
            </a:r>
            <a:r>
              <a:rPr lang="en-US" sz="2400" dirty="0">
                <a:solidFill>
                  <a:srgbClr val="000000"/>
                </a:solidFill>
              </a:rPr>
              <a:t> et al (1993) have argued that no society qualifies as democratic, representative and progressive until there is free and voluntary participation of all its  citizens in all spheres of  life.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rgbClr val="000000"/>
                </a:solidFill>
              </a:rPr>
              <a:t>According </a:t>
            </a:r>
            <a:r>
              <a:rPr lang="en-US" sz="2400" dirty="0">
                <a:solidFill>
                  <a:srgbClr val="000000"/>
                </a:solidFill>
              </a:rPr>
              <a:t>to them, no society participating fully and meaningfully in politics are removed</a:t>
            </a:r>
            <a:r>
              <a:rPr lang="en-US" sz="2400" dirty="0" smtClean="0">
                <a:solidFill>
                  <a:srgbClr val="000000"/>
                </a:solidFill>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38592"/>
            <a:ext cx="6552553" cy="850756"/>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Concept of Democracy</a:t>
            </a:r>
            <a:endParaRPr lang="en-US" dirty="0"/>
          </a:p>
        </p:txBody>
      </p:sp>
      <p:sp>
        <p:nvSpPr>
          <p:cNvPr id="3" name="Subtitle 2"/>
          <p:cNvSpPr>
            <a:spLocks noGrp="1"/>
          </p:cNvSpPr>
          <p:nvPr>
            <p:ph type="subTitle" idx="1"/>
          </p:nvPr>
        </p:nvSpPr>
        <p:spPr>
          <a:xfrm>
            <a:off x="0" y="1034325"/>
            <a:ext cx="7180289" cy="2653259"/>
          </a:xfrm>
        </p:spPr>
        <p:txBody>
          <a:bodyPr/>
          <a:lstStyle/>
          <a:p>
            <a:pPr marL="285750" indent="-285750">
              <a:buFont typeface="Wingdings" panose="05000000000000000000" pitchFamily="2" charset="2"/>
              <a:buChar char="q"/>
            </a:pPr>
            <a:r>
              <a:rPr lang="en-US" sz="2000" dirty="0" smtClean="0">
                <a:solidFill>
                  <a:schemeClr val="tx1"/>
                </a:solidFill>
              </a:rPr>
              <a:t>Certain </a:t>
            </a:r>
            <a:r>
              <a:rPr lang="en-US" sz="2000" dirty="0">
                <a:solidFill>
                  <a:schemeClr val="tx1"/>
                </a:solidFill>
              </a:rPr>
              <a:t>institutions are fundamental for democratic processes and the sustenance of the process. These were identified by </a:t>
            </a:r>
            <a:r>
              <a:rPr lang="en-US" sz="2000" dirty="0" err="1">
                <a:solidFill>
                  <a:schemeClr val="tx1"/>
                </a:solidFill>
              </a:rPr>
              <a:t>Obasanjo</a:t>
            </a:r>
            <a:r>
              <a:rPr lang="en-US" sz="2000" dirty="0">
                <a:solidFill>
                  <a:schemeClr val="tx1"/>
                </a:solidFill>
              </a:rPr>
              <a:t> and </a:t>
            </a:r>
            <a:r>
              <a:rPr lang="en-US" sz="2000" dirty="0" err="1">
                <a:solidFill>
                  <a:schemeClr val="tx1"/>
                </a:solidFill>
              </a:rPr>
              <a:t>Mabojunje</a:t>
            </a:r>
            <a:r>
              <a:rPr lang="en-US" sz="2000" dirty="0">
                <a:solidFill>
                  <a:schemeClr val="tx1"/>
                </a:solidFill>
              </a:rPr>
              <a:t> (1992:19) to include;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pressure </a:t>
            </a:r>
            <a:r>
              <a:rPr lang="en-US" sz="2000" dirty="0">
                <a:solidFill>
                  <a:schemeClr val="tx1"/>
                </a:solidFill>
              </a:rPr>
              <a:t>groups, political parties, the civil bureaucracy and the court system.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Even they are </a:t>
            </a:r>
            <a:r>
              <a:rPr lang="en-US" sz="2000" dirty="0">
                <a:solidFill>
                  <a:schemeClr val="tx1"/>
                </a:solidFill>
              </a:rPr>
              <a:t>vital for proper democratic practices, </a:t>
            </a:r>
            <a:r>
              <a:rPr lang="en-US" sz="2000" dirty="0" smtClean="0">
                <a:solidFill>
                  <a:schemeClr val="tx1"/>
                </a:solidFill>
              </a:rPr>
              <a:t>most </a:t>
            </a:r>
            <a:r>
              <a:rPr lang="en-US" sz="2000" dirty="0">
                <a:solidFill>
                  <a:schemeClr val="tx1"/>
                </a:solidFill>
              </a:rPr>
              <a:t>of them were created by government, enjoy government subventions and government has virtually eaten their way into the operations and activities of these institutions.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For </a:t>
            </a:r>
            <a:r>
              <a:rPr lang="en-US" sz="2000" dirty="0">
                <a:solidFill>
                  <a:schemeClr val="tx1"/>
                </a:solidFill>
              </a:rPr>
              <a:t>democracy to survive, these are some fundamental processes such as: a visionary and effective executive, a committed and responsible legislative, a fearless and firm judiciary, a forthright and courageous press, an active and tolerant multiparty system, and a free and fair electoral system sustained by an independent </a:t>
            </a:r>
            <a:r>
              <a:rPr lang="en-US" sz="2000" dirty="0">
                <a:solidFill>
                  <a:schemeClr val="bg1"/>
                </a:solidFill>
              </a:rPr>
              <a:t>and incorruptible electoral commission </a:t>
            </a:r>
            <a:endParaRPr lang="en-US" sz="2000" dirty="0">
              <a:solidFill>
                <a:schemeClr val="bg1"/>
              </a:solidFill>
            </a:endParaRPr>
          </a:p>
        </p:txBody>
      </p:sp>
    </p:spTree>
    <p:extLst>
      <p:ext uri="{BB962C8B-B14F-4D97-AF65-F5344CB8AC3E}">
        <p14:creationId xmlns:p14="http://schemas.microsoft.com/office/powerpoint/2010/main" val="2185330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695" y="0"/>
            <a:ext cx="4676931" cy="824459"/>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Concept of Democracy</a:t>
            </a:r>
            <a:endParaRPr lang="en-US" dirty="0"/>
          </a:p>
        </p:txBody>
      </p:sp>
      <p:sp>
        <p:nvSpPr>
          <p:cNvPr id="3" name="Subtitle 2"/>
          <p:cNvSpPr>
            <a:spLocks noGrp="1"/>
          </p:cNvSpPr>
          <p:nvPr>
            <p:ph type="subTitle" idx="1"/>
          </p:nvPr>
        </p:nvSpPr>
        <p:spPr>
          <a:xfrm>
            <a:off x="209860" y="1372093"/>
            <a:ext cx="6685613" cy="1416076"/>
          </a:xfrm>
        </p:spPr>
        <p:txBody>
          <a:bodyPr/>
          <a:lstStyle/>
          <a:p>
            <a:pPr marL="285750" indent="-285750">
              <a:buFont typeface="Wingdings" panose="05000000000000000000" pitchFamily="2" charset="2"/>
              <a:buChar char="q"/>
            </a:pPr>
            <a:r>
              <a:rPr lang="en-US" sz="2000" i="1" dirty="0" smtClean="0">
                <a:solidFill>
                  <a:schemeClr val="tx1"/>
                </a:solidFill>
              </a:rPr>
              <a:t>Essential </a:t>
            </a:r>
            <a:r>
              <a:rPr lang="en-US" sz="2000" i="1" dirty="0">
                <a:solidFill>
                  <a:schemeClr val="tx1"/>
                </a:solidFill>
              </a:rPr>
              <a:t>Basic Rights in a Democracy</a:t>
            </a:r>
          </a:p>
          <a:p>
            <a:pPr marL="285750" indent="-285750">
              <a:buFont typeface="Wingdings" panose="05000000000000000000" pitchFamily="2" charset="2"/>
              <a:buChar char="q"/>
            </a:pPr>
            <a:r>
              <a:rPr lang="en-US" sz="2000" dirty="0">
                <a:solidFill>
                  <a:schemeClr val="tx1"/>
                </a:solidFill>
              </a:rPr>
              <a:t>According to </a:t>
            </a:r>
            <a:r>
              <a:rPr lang="en-US" sz="2000" dirty="0" err="1">
                <a:solidFill>
                  <a:schemeClr val="tx1"/>
                </a:solidFill>
              </a:rPr>
              <a:t>Obasanjo</a:t>
            </a:r>
            <a:r>
              <a:rPr lang="en-US" sz="2000" dirty="0">
                <a:solidFill>
                  <a:schemeClr val="tx1"/>
                </a:solidFill>
              </a:rPr>
              <a:t> and </a:t>
            </a:r>
            <a:r>
              <a:rPr lang="en-US" sz="2000" dirty="0" err="1">
                <a:solidFill>
                  <a:schemeClr val="tx1"/>
                </a:solidFill>
              </a:rPr>
              <a:t>Mabogunje</a:t>
            </a:r>
            <a:r>
              <a:rPr lang="en-US" sz="2000" dirty="0">
                <a:solidFill>
                  <a:schemeClr val="tx1"/>
                </a:solidFill>
              </a:rPr>
              <a:t>, there are certain basic rights that are essential for popular and participatory democracy. These include economic, political, social and human rights.</a:t>
            </a:r>
          </a:p>
          <a:p>
            <a:pPr marL="285750" indent="-285750">
              <a:buFont typeface="Wingdings" panose="05000000000000000000" pitchFamily="2" charset="2"/>
              <a:buChar char="q"/>
            </a:pPr>
            <a:r>
              <a:rPr lang="en-US" sz="2000" dirty="0">
                <a:solidFill>
                  <a:schemeClr val="tx1"/>
                </a:solidFill>
              </a:rPr>
              <a:t>a.	</a:t>
            </a:r>
            <a:r>
              <a:rPr lang="en-US" sz="2000" b="1" dirty="0">
                <a:solidFill>
                  <a:schemeClr val="tx1"/>
                </a:solidFill>
              </a:rPr>
              <a:t>Economic rights; </a:t>
            </a:r>
            <a:r>
              <a:rPr lang="en-US" sz="2000" dirty="0">
                <a:solidFill>
                  <a:schemeClr val="tx1"/>
                </a:solidFill>
              </a:rPr>
              <a:t>The right to work, the right to choose one’s trade and profession and the right to participate in controlling and managing economic activities of the nation.</a:t>
            </a:r>
          </a:p>
          <a:p>
            <a:pPr marL="285750" indent="-285750">
              <a:buFont typeface="Wingdings" panose="05000000000000000000" pitchFamily="2" charset="2"/>
              <a:buChar char="q"/>
            </a:pPr>
            <a:r>
              <a:rPr lang="en-US" sz="2000" dirty="0">
                <a:solidFill>
                  <a:schemeClr val="tx1"/>
                </a:solidFill>
              </a:rPr>
              <a:t>b.	 </a:t>
            </a:r>
            <a:r>
              <a:rPr lang="en-US" sz="2000" b="1" dirty="0">
                <a:solidFill>
                  <a:schemeClr val="tx1"/>
                </a:solidFill>
              </a:rPr>
              <a:t>Political rights: </a:t>
            </a:r>
            <a:r>
              <a:rPr lang="en-US" sz="2000" dirty="0">
                <a:solidFill>
                  <a:schemeClr val="tx1"/>
                </a:solidFill>
              </a:rPr>
              <a:t>These include the right to participate in the decision making process in the country, the right to have full residence opportunities, the right to form associations and the right to equality before the law</a:t>
            </a:r>
          </a:p>
          <a:p>
            <a:endParaRPr lang="en-US" dirty="0"/>
          </a:p>
        </p:txBody>
      </p:sp>
    </p:spTree>
    <p:extLst>
      <p:ext uri="{BB962C8B-B14F-4D97-AF65-F5344CB8AC3E}">
        <p14:creationId xmlns:p14="http://schemas.microsoft.com/office/powerpoint/2010/main" val="688830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2" y="0"/>
            <a:ext cx="6906363" cy="824459"/>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Concept of Democracy</a:t>
            </a:r>
            <a:endParaRPr lang="en-US" dirty="0"/>
          </a:p>
        </p:txBody>
      </p:sp>
      <p:sp>
        <p:nvSpPr>
          <p:cNvPr id="3" name="Subtitle 2"/>
          <p:cNvSpPr>
            <a:spLocks noGrp="1"/>
          </p:cNvSpPr>
          <p:nvPr>
            <p:ph type="subTitle" idx="1"/>
          </p:nvPr>
        </p:nvSpPr>
        <p:spPr>
          <a:xfrm>
            <a:off x="74950" y="1357106"/>
            <a:ext cx="7165299" cy="784800"/>
          </a:xfrm>
        </p:spPr>
        <p:txBody>
          <a:bodyPr/>
          <a:lstStyle/>
          <a:p>
            <a:pPr marL="285750" indent="-285750">
              <a:buFont typeface="Wingdings" panose="05000000000000000000" pitchFamily="2" charset="2"/>
              <a:buChar char="q"/>
            </a:pPr>
            <a:r>
              <a:rPr lang="en-US" sz="2000" i="1" dirty="0">
                <a:solidFill>
                  <a:schemeClr val="tx1"/>
                </a:solidFill>
              </a:rPr>
              <a:t>Essential Basic Rights in a </a:t>
            </a:r>
            <a:r>
              <a:rPr lang="en-US" sz="2000" i="1" dirty="0" smtClean="0">
                <a:solidFill>
                  <a:schemeClr val="tx1"/>
                </a:solidFill>
              </a:rPr>
              <a:t>Democracy</a:t>
            </a:r>
          </a:p>
          <a:p>
            <a:pPr marL="0" indent="0"/>
            <a:endParaRPr lang="en-US" sz="2000" i="1" dirty="0">
              <a:solidFill>
                <a:schemeClr val="tx1"/>
              </a:solidFill>
            </a:endParaRPr>
          </a:p>
          <a:p>
            <a:pPr marL="285750" indent="-285750">
              <a:buFont typeface="Wingdings" panose="05000000000000000000" pitchFamily="2" charset="2"/>
              <a:buChar char="q"/>
            </a:pPr>
            <a:r>
              <a:rPr lang="en-US" sz="2000" dirty="0">
                <a:solidFill>
                  <a:schemeClr val="tx1"/>
                </a:solidFill>
              </a:rPr>
              <a:t>c.	</a:t>
            </a:r>
            <a:r>
              <a:rPr lang="en-US" sz="2000" b="1" dirty="0">
                <a:solidFill>
                  <a:schemeClr val="tx1"/>
                </a:solidFill>
              </a:rPr>
              <a:t>Social Rights: </a:t>
            </a:r>
            <a:r>
              <a:rPr lang="en-US" sz="2000" dirty="0">
                <a:solidFill>
                  <a:schemeClr val="tx1"/>
                </a:solidFill>
              </a:rPr>
              <a:t>These entails the right to free education at all levels, the right to health insurance and care, the right to safety and welfare of all citizens, and the right to equal treatment before the law.</a:t>
            </a:r>
          </a:p>
          <a:p>
            <a:pPr marL="285750" indent="-285750">
              <a:buFont typeface="Wingdings" panose="05000000000000000000" pitchFamily="2" charset="2"/>
              <a:buChar char="q"/>
            </a:pPr>
            <a:r>
              <a:rPr lang="en-US" sz="2000" dirty="0">
                <a:solidFill>
                  <a:schemeClr val="tx1"/>
                </a:solidFill>
              </a:rPr>
              <a:t>d.	H</a:t>
            </a:r>
            <a:r>
              <a:rPr lang="en-US" sz="2000" b="1" dirty="0">
                <a:solidFill>
                  <a:schemeClr val="tx1"/>
                </a:solidFill>
              </a:rPr>
              <a:t>uman rights: </a:t>
            </a:r>
            <a:r>
              <a:rPr lang="en-US" sz="2000" dirty="0">
                <a:solidFill>
                  <a:schemeClr val="tx1"/>
                </a:solidFill>
              </a:rPr>
              <a:t>These includes the right to life, to human dignity, to fair hearing, to private and family life, the right to freedom of thought, conscience and religion, the right to freedom of expression and of the press, the right to peaceful assembly and association, the right to freedom from discrimination.</a:t>
            </a:r>
          </a:p>
          <a:p>
            <a:pPr marL="285750" indent="-285750">
              <a:buFont typeface="Wingdings" panose="05000000000000000000" pitchFamily="2" charset="2"/>
              <a:buChar char="q"/>
            </a:pPr>
            <a:endParaRPr lang="en-US" b="1" dirty="0" smtClean="0"/>
          </a:p>
          <a:p>
            <a:endParaRPr lang="en-US" dirty="0"/>
          </a:p>
          <a:p>
            <a:endParaRPr lang="en-US" dirty="0"/>
          </a:p>
        </p:txBody>
      </p:sp>
    </p:spTree>
    <p:extLst>
      <p:ext uri="{BB962C8B-B14F-4D97-AF65-F5344CB8AC3E}">
        <p14:creationId xmlns:p14="http://schemas.microsoft.com/office/powerpoint/2010/main" val="1142749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363527" y="590879"/>
            <a:ext cx="6929275" cy="335400"/>
          </a:xfrm>
          <a:prstGeom prst="rect">
            <a:avLst/>
          </a:prstGeom>
        </p:spPr>
        <p:txBody>
          <a:bodyPr spcFirstLastPara="1" wrap="square" lIns="0" tIns="0" rIns="0" bIns="0" anchor="b" anchorCtr="0">
            <a:noAutofit/>
          </a:bodyPr>
          <a:lstStyle/>
          <a:p>
            <a:pPr lvl="0" algn="ctr">
              <a:spcBef>
                <a:spcPts val="0"/>
              </a:spcBef>
            </a:pPr>
            <a:r>
              <a:rPr lang="en-US" sz="4000" b="1" spc="0" dirty="0">
                <a:ln w="22225">
                  <a:solidFill>
                    <a:schemeClr val="accent2"/>
                  </a:solidFill>
                  <a:prstDash val="solid"/>
                </a:ln>
                <a:solidFill>
                  <a:schemeClr val="accent2">
                    <a:lumMod val="40000"/>
                    <a:lumOff val="60000"/>
                  </a:schemeClr>
                </a:solidFill>
              </a:rPr>
              <a:t>What is Democracy?</a:t>
            </a:r>
            <a:endParaRPr lang="en-US" sz="4000" b="1" spc="0" dirty="0">
              <a:ln w="22225">
                <a:solidFill>
                  <a:schemeClr val="accent2"/>
                </a:solidFill>
                <a:prstDash val="solid"/>
              </a:ln>
              <a:solidFill>
                <a:schemeClr val="accent2">
                  <a:lumMod val="40000"/>
                  <a:lumOff val="60000"/>
                </a:schemeClr>
              </a:solidFill>
            </a:endParaRP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11</a:t>
            </a:fld>
            <a:endParaRPr>
              <a:solidFill>
                <a:schemeClr val="lt1"/>
              </a:solidFill>
            </a:endParaRPr>
          </a:p>
        </p:txBody>
      </p:sp>
      <p:sp>
        <p:nvSpPr>
          <p:cNvPr id="3" name="Rectangle 2"/>
          <p:cNvSpPr/>
          <p:nvPr/>
        </p:nvSpPr>
        <p:spPr>
          <a:xfrm>
            <a:off x="211256" y="4799861"/>
            <a:ext cx="8932744" cy="307777"/>
          </a:xfrm>
          <a:prstGeom prst="rect">
            <a:avLst/>
          </a:prstGeom>
        </p:spPr>
        <p:txBody>
          <a:bodyPr wrap="square">
            <a:spAutoFit/>
          </a:bodyPr>
          <a:lstStyle/>
          <a:p>
            <a:r>
              <a:rPr lang="en-US" dirty="0">
                <a:solidFill>
                  <a:schemeClr val="bg1"/>
                </a:solidFill>
              </a:rPr>
              <a:t>Source: </a:t>
            </a:r>
            <a:r>
              <a:rPr lang="en-US" dirty="0">
                <a:solidFill>
                  <a:schemeClr val="bg1"/>
                </a:solidFill>
              </a:rPr>
              <a:t>https://www.geeksforgeeks.org/broader-meaning-of-democracy/</a:t>
            </a:r>
            <a:endParaRPr lang="en-US" dirty="0">
              <a:solidFill>
                <a:schemeClr val="bg1"/>
              </a:solidFill>
            </a:endParaRPr>
          </a:p>
        </p:txBody>
      </p:sp>
      <p:pic>
        <p:nvPicPr>
          <p:cNvPr id="4" name="Picture 3"/>
          <p:cNvPicPr>
            <a:picLocks noChangeAspect="1"/>
          </p:cNvPicPr>
          <p:nvPr/>
        </p:nvPicPr>
        <p:blipFill>
          <a:blip r:embed="rId3"/>
          <a:stretch>
            <a:fillRect/>
          </a:stretch>
        </p:blipFill>
        <p:spPr>
          <a:xfrm>
            <a:off x="2443397" y="1056901"/>
            <a:ext cx="5108329" cy="3669777"/>
          </a:xfrm>
          <a:prstGeom prst="rect">
            <a:avLst/>
          </a:prstGeom>
        </p:spPr>
      </p:pic>
      <p:sp>
        <p:nvSpPr>
          <p:cNvPr id="2" name="Rectangle 1"/>
          <p:cNvSpPr/>
          <p:nvPr/>
        </p:nvSpPr>
        <p:spPr>
          <a:xfrm>
            <a:off x="291568" y="1516696"/>
            <a:ext cx="2976286" cy="2893100"/>
          </a:xfrm>
          <a:prstGeom prst="rect">
            <a:avLst/>
          </a:prstGeom>
        </p:spPr>
        <p:txBody>
          <a:bodyPr wrap="square">
            <a:spAutoFit/>
          </a:bodyPr>
          <a:lstStyle/>
          <a:p>
            <a:pPr marL="285750" indent="-285750">
              <a:buFont typeface="Wingdings" panose="05000000000000000000" pitchFamily="2" charset="2"/>
              <a:buChar char="q"/>
            </a:pPr>
            <a:r>
              <a:rPr lang="en-US" dirty="0">
                <a:solidFill>
                  <a:schemeClr val="tx1"/>
                </a:solidFill>
              </a:rPr>
              <a:t>Democracy refers to the political structure where people directly exercise political power or elect members from themselves to represent the people, like that of parliament. It is also referred to as majority rule and people can’t inherit the power. People have the power to choose their representatives. The representatives participate in an election and the voters elect their members.</a:t>
            </a:r>
            <a:endParaRPr lang="en-US" dirty="0">
              <a:solidFill>
                <a:schemeClr val="tx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573437" y="49294"/>
            <a:ext cx="4568189" cy="810813"/>
          </a:xfrm>
          <a:prstGeom prst="rect">
            <a:avLst/>
          </a:prstGeom>
        </p:spPr>
        <p:txBody>
          <a:bodyPr spcFirstLastPara="1" wrap="square" lIns="0" tIns="0" rIns="0" bIns="0" anchor="b" anchorCtr="0">
            <a:noAutofit/>
          </a:bodyPr>
          <a:lstStyle/>
          <a:p>
            <a:pPr lvl="0" algn="ctr"/>
            <a:r>
              <a:rPr lang="en-US" spc="0" dirty="0">
                <a:ln w="0"/>
                <a:solidFill>
                  <a:srgbClr val="E48312"/>
                </a:solidFill>
                <a:effectLst>
                  <a:outerShdw blurRad="38100" dist="25400" dir="5400000" algn="ctr" rotWithShape="0">
                    <a:srgbClr val="6E747A">
                      <a:alpha val="43000"/>
                    </a:srgbClr>
                  </a:outerShdw>
                </a:effectLst>
              </a:rPr>
              <a:t>Democracy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346" name="Google Shape;346;p17"/>
          <p:cNvSpPr txBox="1">
            <a:spLocks noGrp="1"/>
          </p:cNvSpPr>
          <p:nvPr>
            <p:ph type="body" idx="1"/>
          </p:nvPr>
        </p:nvSpPr>
        <p:spPr>
          <a:xfrm>
            <a:off x="32543" y="1309807"/>
            <a:ext cx="7220663" cy="3746453"/>
          </a:xfrm>
          <a:prstGeom prst="rect">
            <a:avLst/>
          </a:prstGeom>
        </p:spPr>
        <p:txBody>
          <a:bodyPr spcFirstLastPara="1" wrap="square" lIns="0" tIns="0" rIns="0" bIns="0" anchor="t" anchorCtr="0">
            <a:noAutofit/>
          </a:bodyPr>
          <a:lstStyle/>
          <a:p>
            <a:r>
              <a:rPr lang="en-US" sz="2000" dirty="0"/>
              <a:t>Democracy as a concept is not new to Africa (</a:t>
            </a:r>
            <a:r>
              <a:rPr lang="en-US" sz="2000" dirty="0" err="1"/>
              <a:t>Obasanjo</a:t>
            </a:r>
            <a:r>
              <a:rPr lang="en-US" sz="2000" dirty="0"/>
              <a:t> and </a:t>
            </a:r>
            <a:r>
              <a:rPr lang="en-US" sz="2000" dirty="0" err="1"/>
              <a:t>Mabogunje</a:t>
            </a:r>
            <a:r>
              <a:rPr lang="en-US" sz="2000" dirty="0"/>
              <a:t> 1992:11). </a:t>
            </a:r>
            <a:endParaRPr lang="en-US" sz="2000" dirty="0" smtClean="0"/>
          </a:p>
          <a:p>
            <a:r>
              <a:rPr lang="en-US" sz="2000" dirty="0" smtClean="0"/>
              <a:t>In </a:t>
            </a:r>
            <a:r>
              <a:rPr lang="en-US" sz="2000" dirty="0"/>
              <a:t>some African communities, the traditional system of government was relatively democratic. </a:t>
            </a:r>
            <a:endParaRPr lang="en-US" sz="2000" dirty="0" smtClean="0"/>
          </a:p>
          <a:p>
            <a:r>
              <a:rPr lang="en-US" sz="2000" dirty="0" smtClean="0"/>
              <a:t>The political </a:t>
            </a:r>
            <a:r>
              <a:rPr lang="en-US" sz="2000" dirty="0"/>
              <a:t>structure and processes of most pre-colonial communities within the enclave of what is present day Nigeria were relatively democratic. </a:t>
            </a:r>
            <a:endParaRPr lang="en-US" sz="2000" dirty="0" smtClean="0"/>
          </a:p>
          <a:p>
            <a:r>
              <a:rPr lang="en-US" sz="2000" dirty="0" smtClean="0"/>
              <a:t>In </a:t>
            </a:r>
            <a:r>
              <a:rPr lang="en-US" sz="2000" dirty="0"/>
              <a:t>Botswana, the, </a:t>
            </a:r>
            <a:r>
              <a:rPr lang="en-US" sz="2000" dirty="0" err="1"/>
              <a:t>Kothia</a:t>
            </a:r>
            <a:r>
              <a:rPr lang="en-US" sz="2000" dirty="0"/>
              <a:t> system of native administration is reasonably democratic and participatory. </a:t>
            </a:r>
            <a:endParaRPr lang="en-US" sz="2000" dirty="0" smtClean="0"/>
          </a:p>
          <a:p>
            <a:r>
              <a:rPr lang="en-US" sz="2000" dirty="0" smtClean="0"/>
              <a:t>In </a:t>
            </a:r>
            <a:r>
              <a:rPr lang="en-US" sz="2000" dirty="0"/>
              <a:t>Igbo traditional society in </a:t>
            </a:r>
            <a:r>
              <a:rPr lang="en-US" sz="2000" dirty="0" smtClean="0"/>
              <a:t>Nigeria</a:t>
            </a:r>
            <a:r>
              <a:rPr lang="en-US" sz="2000" dirty="0"/>
              <a:t>, there was an element of democracy in the way the people governed themselves.</a:t>
            </a:r>
            <a:endParaRPr lang="en-US" sz="2000" dirty="0" smtClean="0"/>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12</a:t>
            </a:fld>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239843" y="90635"/>
            <a:ext cx="4572000" cy="568932"/>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Democracy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1" y="902666"/>
            <a:ext cx="7360170" cy="3821733"/>
          </a:xfrm>
          <a:prstGeom prst="rect">
            <a:avLst/>
          </a:prstGeom>
        </p:spPr>
        <p:txBody>
          <a:bodyPr spcFirstLastPara="1" wrap="square" lIns="0" tIns="0" rIns="0" bIns="0" anchor="t" anchorCtr="0">
            <a:noAutofit/>
          </a:bodyPr>
          <a:lstStyle/>
          <a:p>
            <a:r>
              <a:rPr lang="en-US" sz="2000" dirty="0"/>
              <a:t>Today, the varieties of democratic governance </a:t>
            </a:r>
            <a:r>
              <a:rPr lang="en-US" sz="2000" dirty="0" smtClean="0"/>
              <a:t>reflect </a:t>
            </a:r>
            <a:r>
              <a:rPr lang="en-US" sz="2000" dirty="0"/>
              <a:t>the diverse cultural and historical antecedents and varieties of traditional governance system among the constituent </a:t>
            </a:r>
            <a:r>
              <a:rPr lang="en-US" sz="2000" dirty="0" smtClean="0"/>
              <a:t>nationalities. </a:t>
            </a:r>
          </a:p>
          <a:p>
            <a:r>
              <a:rPr lang="en-US" sz="2000" dirty="0"/>
              <a:t>may not strictly conform to the realities and nature of modern democratic governance and universal standard which prescribes participation and inclusion by rotation through elections among political groups that compete to occupy positions of power in the governance process</a:t>
            </a:r>
            <a:r>
              <a:rPr lang="en-US" sz="2000" dirty="0" smtClean="0"/>
              <a:t>.</a:t>
            </a:r>
          </a:p>
          <a:p>
            <a:r>
              <a:rPr lang="en-US" sz="2000" dirty="0"/>
              <a:t>democracies on the African countries are at the infantile stage compared to western liberal democratic standard. </a:t>
            </a:r>
            <a:endParaRPr lang="en-US" sz="2000" dirty="0" smtClean="0"/>
          </a:p>
          <a:p>
            <a:r>
              <a:rPr lang="en-US" sz="2000" dirty="0"/>
              <a:t>They are still grappling to fathom a balance between traditional political culture and the modern system of governance, hence the emergence of “Sit tight” dictators and protracted single party rules </a:t>
            </a:r>
            <a:r>
              <a:rPr lang="en-US" sz="2000" dirty="0">
                <a:solidFill>
                  <a:schemeClr val="bg1"/>
                </a:solidFill>
              </a:rPr>
              <a:t>in some African countries</a:t>
            </a:r>
            <a:endParaRPr lang="en-US" sz="2000" dirty="0">
              <a:solidFill>
                <a:schemeClr val="bg1"/>
              </a:solidFill>
            </a:endParaRPr>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125520" y="185724"/>
            <a:ext cx="5375870" cy="668715"/>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Democracy in Africa</a:t>
            </a:r>
            <a:endParaRPr dirty="0"/>
          </a:p>
        </p:txBody>
      </p:sp>
      <p:sp>
        <p:nvSpPr>
          <p:cNvPr id="381" name="Google Shape;381;p20"/>
          <p:cNvSpPr txBox="1">
            <a:spLocks noGrp="1"/>
          </p:cNvSpPr>
          <p:nvPr>
            <p:ph type="body" idx="1"/>
          </p:nvPr>
        </p:nvSpPr>
        <p:spPr>
          <a:xfrm>
            <a:off x="125520" y="1219491"/>
            <a:ext cx="7360161" cy="3364683"/>
          </a:xfrm>
          <a:prstGeom prst="rect">
            <a:avLst/>
          </a:prstGeom>
        </p:spPr>
        <p:txBody>
          <a:bodyPr spcFirstLastPara="1" wrap="square" lIns="0" tIns="0" rIns="0" bIns="0" anchor="t" anchorCtr="0">
            <a:noAutofit/>
          </a:bodyPr>
          <a:lstStyle/>
          <a:p>
            <a:r>
              <a:rPr lang="en-US" sz="2000" dirty="0"/>
              <a:t>Nigeria, Ghana, Mali, Burkina Faso, etc. have witnessed military rule before embarking on the path to democracy. </a:t>
            </a:r>
            <a:endParaRPr lang="en-US" sz="2000" dirty="0" smtClean="0"/>
          </a:p>
          <a:p>
            <a:r>
              <a:rPr lang="en-US" sz="2000" dirty="0" smtClean="0"/>
              <a:t>The </a:t>
            </a:r>
            <a:r>
              <a:rPr lang="en-US" sz="2000" dirty="0"/>
              <a:t>northern African countries have tempted to combine western style democracy with classical Islamic governance culture which does not permit complete participation of individual citizens as expounded by western democracy (</a:t>
            </a:r>
            <a:r>
              <a:rPr lang="en-US" sz="2000" dirty="0" err="1"/>
              <a:t>Isola</a:t>
            </a:r>
            <a:r>
              <a:rPr lang="en-US" sz="2000" dirty="0"/>
              <a:t>, 2008:24). </a:t>
            </a:r>
            <a:endParaRPr lang="en-US" sz="2000" dirty="0" smtClean="0"/>
          </a:p>
          <a:p>
            <a:r>
              <a:rPr lang="en-US" sz="2000" dirty="0" smtClean="0"/>
              <a:t>Rather</a:t>
            </a:r>
            <a:r>
              <a:rPr lang="en-US" sz="2000" dirty="0"/>
              <a:t>, an element of theocracy which justifies divine ascendancy of leaders into governance is much more deep rooted. </a:t>
            </a:r>
            <a:endParaRPr lang="en-US" sz="2000" dirty="0" smtClean="0"/>
          </a:p>
          <a:p>
            <a:r>
              <a:rPr lang="en-US" sz="2000" dirty="0" smtClean="0"/>
              <a:t>In </a:t>
            </a:r>
            <a:r>
              <a:rPr lang="en-US" sz="2000" dirty="0"/>
              <a:t>Egypt, Libya, Algeria and Sudan, four north African countries, the same leadership has been in power for almost three decades; even though elections take place occasionally to assert and legitimize the continuity of the extant leadership. </a:t>
            </a:r>
            <a:endParaRPr lang="en-US" sz="2000" dirty="0"/>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61991" y="123731"/>
            <a:ext cx="5814154" cy="670748"/>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Mass Media and Democracy</a:t>
            </a:r>
            <a:endParaRPr dirty="0"/>
          </a:p>
        </p:txBody>
      </p:sp>
      <p:sp>
        <p:nvSpPr>
          <p:cNvPr id="390" name="Google Shape;390;p21"/>
          <p:cNvSpPr txBox="1">
            <a:spLocks noGrp="1"/>
          </p:cNvSpPr>
          <p:nvPr>
            <p:ph type="body" idx="1"/>
          </p:nvPr>
        </p:nvSpPr>
        <p:spPr>
          <a:xfrm>
            <a:off x="61991" y="1316253"/>
            <a:ext cx="7358140" cy="3309844"/>
          </a:xfrm>
          <a:prstGeom prst="rect">
            <a:avLst/>
          </a:prstGeom>
        </p:spPr>
        <p:txBody>
          <a:bodyPr spcFirstLastPara="1" wrap="square" lIns="0" tIns="0" rIns="0" bIns="0" anchor="t" anchorCtr="0">
            <a:noAutofit/>
          </a:bodyPr>
          <a:lstStyle/>
          <a:p>
            <a:r>
              <a:rPr lang="en-US" sz="2400" dirty="0"/>
              <a:t>The role of the media in a democracy therefore is to assist in building an environment conducive to democracy, by promoting free choice of leadership, respect for the rule of laws, by both the rulers and the ruled, social justice and equity as well as respect for human rights (</a:t>
            </a:r>
            <a:r>
              <a:rPr lang="en-US" sz="2400" dirty="0" err="1"/>
              <a:t>Obasanjo</a:t>
            </a:r>
            <a:r>
              <a:rPr lang="en-US" sz="2400" dirty="0"/>
              <a:t> and </a:t>
            </a:r>
            <a:r>
              <a:rPr lang="en-US" sz="2400" dirty="0" err="1"/>
              <a:t>Mobogunje</a:t>
            </a:r>
            <a:r>
              <a:rPr lang="en-US" sz="2400" dirty="0"/>
              <a:t> 1992:133). </a:t>
            </a:r>
            <a:endParaRPr lang="en-US" sz="2400" dirty="0" smtClean="0"/>
          </a:p>
          <a:p>
            <a:r>
              <a:rPr lang="en-US" sz="2400" dirty="0" smtClean="0"/>
              <a:t>Another </a:t>
            </a:r>
            <a:r>
              <a:rPr lang="en-US" sz="2400" dirty="0"/>
              <a:t>important role of the mass media in a democracy is to assist in the entrenchment of a political culture that allows for free and orderly succession, especially of civilian to civilian administration.</a:t>
            </a:r>
            <a:endParaRPr lang="en-US" sz="2400" dirty="0"/>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223353" y="0"/>
            <a:ext cx="4858313" cy="775049"/>
          </a:xfrm>
          <a:prstGeom prst="rect">
            <a:avLst/>
          </a:prstGeom>
        </p:spPr>
        <p:txBody>
          <a:bodyPr spcFirstLastPara="1" wrap="square" lIns="0" tIns="0" rIns="0" bIns="0" anchor="b"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Mass Media and Democracy</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3" name="Rectangle 2"/>
          <p:cNvSpPr/>
          <p:nvPr/>
        </p:nvSpPr>
        <p:spPr>
          <a:xfrm>
            <a:off x="-1497" y="775049"/>
            <a:ext cx="7391650" cy="4618508"/>
          </a:xfrm>
          <a:prstGeom prst="rect">
            <a:avLst/>
          </a:prstGeom>
        </p:spPr>
        <p:txBody>
          <a:bodyPr wrap="square">
            <a:spAutoFit/>
          </a:bodyPr>
          <a:lstStyle/>
          <a:p>
            <a:pPr marL="285750" indent="-285750" algn="just">
              <a:lnSpc>
                <a:spcPct val="150000"/>
              </a:lnSpc>
              <a:spcAft>
                <a:spcPts val="1000"/>
              </a:spcAft>
              <a:buFont typeface="Wingdings" panose="05000000000000000000" pitchFamily="2" charset="2"/>
              <a:buChar char="q"/>
            </a:pPr>
            <a:r>
              <a:rPr lang="en-US" sz="2000" b="1" dirty="0">
                <a:latin typeface="+mn-lt"/>
                <a:ea typeface="Calibri" panose="020F0502020204030204" pitchFamily="34" charset="0"/>
                <a:cs typeface="Arial" panose="020B0604020202020204" pitchFamily="34" charset="0"/>
              </a:rPr>
              <a:t>Objectives of the Mass Media in a Democracy</a:t>
            </a:r>
          </a:p>
          <a:p>
            <a:pPr marL="285750" indent="-285750" algn="just">
              <a:spcAft>
                <a:spcPts val="1000"/>
              </a:spcAft>
              <a:buFont typeface="Wingdings" panose="05000000000000000000" pitchFamily="2" charset="2"/>
              <a:buChar char="q"/>
            </a:pPr>
            <a:r>
              <a:rPr lang="en-US" sz="2000" dirty="0">
                <a:latin typeface="+mn-lt"/>
                <a:ea typeface="Calibri" panose="020F0502020204030204" pitchFamily="34" charset="0"/>
                <a:cs typeface="Arial" panose="020B0604020202020204" pitchFamily="34" charset="0"/>
              </a:rPr>
              <a:t>The objectives of the mass media in a democracy as suggested by </a:t>
            </a:r>
            <a:r>
              <a:rPr lang="en-US" sz="2000" dirty="0" err="1">
                <a:latin typeface="+mn-lt"/>
                <a:ea typeface="Calibri" panose="020F0502020204030204" pitchFamily="34" charset="0"/>
                <a:cs typeface="Arial" panose="020B0604020202020204" pitchFamily="34" charset="0"/>
              </a:rPr>
              <a:t>Oseni</a:t>
            </a:r>
            <a:r>
              <a:rPr lang="en-US" sz="2000" dirty="0">
                <a:latin typeface="+mn-lt"/>
                <a:ea typeface="Calibri" panose="020F0502020204030204" pitchFamily="34" charset="0"/>
                <a:cs typeface="Arial" panose="020B0604020202020204" pitchFamily="34" charset="0"/>
              </a:rPr>
              <a:t> (1992:133) include the following:</a:t>
            </a:r>
          </a:p>
          <a:p>
            <a:pPr marL="285750" indent="-285750" algn="just">
              <a:spcAft>
                <a:spcPts val="1000"/>
              </a:spcAft>
              <a:buFont typeface="Wingdings" panose="05000000000000000000" pitchFamily="2" charset="2"/>
              <a:buChar char="q"/>
            </a:pPr>
            <a:r>
              <a:rPr lang="en-US" sz="2000" dirty="0" err="1">
                <a:latin typeface="+mn-lt"/>
                <a:ea typeface="Calibri" panose="020F0502020204030204" pitchFamily="34" charset="0"/>
                <a:cs typeface="Arial" panose="020B0604020202020204" pitchFamily="34" charset="0"/>
              </a:rPr>
              <a:t>i</a:t>
            </a:r>
            <a:r>
              <a:rPr lang="en-US" sz="2000" dirty="0">
                <a:latin typeface="+mn-lt"/>
                <a:ea typeface="Calibri" panose="020F0502020204030204" pitchFamily="34" charset="0"/>
                <a:cs typeface="Arial" panose="020B0604020202020204" pitchFamily="34" charset="0"/>
              </a:rPr>
              <a:t>.	To convey information to the people with a view to letting them know how their mandate is being discharged.</a:t>
            </a:r>
          </a:p>
          <a:p>
            <a:pPr marL="285750" indent="-285750" algn="just">
              <a:spcAft>
                <a:spcPts val="1000"/>
              </a:spcAft>
              <a:buFont typeface="Wingdings" panose="05000000000000000000" pitchFamily="2" charset="2"/>
              <a:buChar char="q"/>
            </a:pPr>
            <a:r>
              <a:rPr lang="en-US" sz="2000" dirty="0">
                <a:latin typeface="+mn-lt"/>
                <a:ea typeface="Calibri" panose="020F0502020204030204" pitchFamily="34" charset="0"/>
                <a:cs typeface="Arial" panose="020B0604020202020204" pitchFamily="34" charset="0"/>
              </a:rPr>
              <a:t>ii.	To provide a forum through which the governed could react to government policies and activities.</a:t>
            </a:r>
          </a:p>
          <a:p>
            <a:pPr marL="285750" indent="-285750" algn="just">
              <a:spcAft>
                <a:spcPts val="1000"/>
              </a:spcAft>
              <a:buFont typeface="Wingdings" panose="05000000000000000000" pitchFamily="2" charset="2"/>
              <a:buChar char="q"/>
            </a:pPr>
            <a:r>
              <a:rPr lang="en-US" sz="2000" dirty="0">
                <a:latin typeface="+mn-lt"/>
                <a:ea typeface="Calibri" panose="020F0502020204030204" pitchFamily="34" charset="0"/>
                <a:cs typeface="Arial" panose="020B0604020202020204" pitchFamily="34" charset="0"/>
              </a:rPr>
              <a:t>iii.	To provide such analysis as would enable the people secure an adequate understanding of events and background to events.</a:t>
            </a:r>
          </a:p>
          <a:p>
            <a:pPr marL="285750" indent="-285750" algn="just">
              <a:spcAft>
                <a:spcPts val="1000"/>
              </a:spcAft>
              <a:buFont typeface="Wingdings" panose="05000000000000000000" pitchFamily="2" charset="2"/>
              <a:buChar char="q"/>
            </a:pPr>
            <a:r>
              <a:rPr lang="en-US" sz="2000" dirty="0">
                <a:latin typeface="+mn-lt"/>
                <a:ea typeface="Calibri" panose="020F0502020204030204" pitchFamily="34" charset="0"/>
                <a:cs typeface="Arial" panose="020B0604020202020204" pitchFamily="34" charset="0"/>
              </a:rPr>
              <a:t>iv.	To assist in the articulation and pursuit of the national interest.</a:t>
            </a:r>
          </a:p>
          <a:p>
            <a:pPr algn="just">
              <a:lnSpc>
                <a:spcPct val="150000"/>
              </a:lnSpc>
              <a:spcAft>
                <a:spcPts val="1000"/>
              </a:spcAft>
            </a:pP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sp>
        <p:nvSpPr>
          <p:cNvPr id="3" name="Rectangle 2"/>
          <p:cNvSpPr/>
          <p:nvPr/>
        </p:nvSpPr>
        <p:spPr>
          <a:xfrm>
            <a:off x="-1" y="940873"/>
            <a:ext cx="7749915" cy="4617931"/>
          </a:xfrm>
          <a:prstGeom prst="rect">
            <a:avLst/>
          </a:prstGeom>
        </p:spPr>
        <p:txBody>
          <a:bodyPr wrap="square">
            <a:spAutoFit/>
          </a:bodyPr>
          <a:lstStyle/>
          <a:p>
            <a:pPr algn="just">
              <a:lnSpc>
                <a:spcPts val="2400"/>
              </a:lnSpc>
              <a:spcAft>
                <a:spcPts val="1000"/>
              </a:spcAft>
            </a:pPr>
            <a:r>
              <a:rPr lang="en-US" sz="2000" b="1" dirty="0">
                <a:latin typeface="+mn-lt"/>
              </a:rPr>
              <a:t>Objectives of the Mass Media in a Democracy</a:t>
            </a:r>
          </a:p>
          <a:p>
            <a:pPr marL="342900" indent="-342900" algn="just">
              <a:spcAft>
                <a:spcPts val="1000"/>
              </a:spcAft>
              <a:buFont typeface="Wingdings" panose="05000000000000000000" pitchFamily="2" charset="2"/>
              <a:buChar char="q"/>
            </a:pPr>
            <a:r>
              <a:rPr lang="en-US" sz="2000" dirty="0">
                <a:latin typeface="+mn-lt"/>
              </a:rPr>
              <a:t>v.	To help strengthen the economic, social and political fabric of the nation.</a:t>
            </a:r>
          </a:p>
          <a:p>
            <a:pPr marL="342900" indent="-342900" algn="just">
              <a:spcAft>
                <a:spcPts val="1000"/>
              </a:spcAft>
              <a:buFont typeface="Wingdings" panose="05000000000000000000" pitchFamily="2" charset="2"/>
              <a:buChar char="q"/>
            </a:pPr>
            <a:r>
              <a:rPr lang="en-US" sz="2000" dirty="0">
                <a:latin typeface="+mn-lt"/>
              </a:rPr>
              <a:t>vi.	To provide informal criticism and viable alternatives.</a:t>
            </a:r>
          </a:p>
          <a:p>
            <a:pPr marL="342900" indent="-342900" algn="just">
              <a:spcAft>
                <a:spcPts val="1000"/>
              </a:spcAft>
              <a:buFont typeface="Wingdings" panose="05000000000000000000" pitchFamily="2" charset="2"/>
              <a:buChar char="q"/>
            </a:pPr>
            <a:r>
              <a:rPr lang="en-US" sz="2000" dirty="0">
                <a:latin typeface="+mn-lt"/>
              </a:rPr>
              <a:t>vii.	To monitor the performance of government with a view to preventing deviation from agreed objectives.</a:t>
            </a:r>
          </a:p>
          <a:p>
            <a:pPr marL="342900" indent="-342900" algn="just">
              <a:spcAft>
                <a:spcPts val="1000"/>
              </a:spcAft>
              <a:buFont typeface="Wingdings" panose="05000000000000000000" pitchFamily="2" charset="2"/>
              <a:buChar char="q"/>
            </a:pPr>
            <a:r>
              <a:rPr lang="en-US" sz="2000" dirty="0">
                <a:latin typeface="+mn-lt"/>
              </a:rPr>
              <a:t>viii.	To provide the medium for transmitting knowledge and education to the populace.</a:t>
            </a:r>
          </a:p>
          <a:p>
            <a:pPr marL="342900" indent="-342900" algn="just">
              <a:spcAft>
                <a:spcPts val="1000"/>
              </a:spcAft>
              <a:buFont typeface="Wingdings" panose="05000000000000000000" pitchFamily="2" charset="2"/>
              <a:buChar char="q"/>
            </a:pPr>
            <a:r>
              <a:rPr lang="en-US" sz="2000" dirty="0">
                <a:latin typeface="+mn-lt"/>
              </a:rPr>
              <a:t>ix.	To function as an agent of modernization.</a:t>
            </a:r>
          </a:p>
          <a:p>
            <a:pPr marL="342900" indent="-342900" algn="just">
              <a:spcAft>
                <a:spcPts val="1000"/>
              </a:spcAft>
              <a:buFont typeface="Wingdings" panose="05000000000000000000" pitchFamily="2" charset="2"/>
              <a:buChar char="q"/>
            </a:pPr>
            <a:r>
              <a:rPr lang="en-US" sz="2000" dirty="0">
                <a:latin typeface="+mn-lt"/>
              </a:rPr>
              <a:t>x.	To assist in setting an agenda for priorities in national </a:t>
            </a:r>
            <a:r>
              <a:rPr lang="en-US" sz="2000" dirty="0" smtClean="0">
                <a:solidFill>
                  <a:schemeClr val="bg1"/>
                </a:solidFill>
                <a:latin typeface="+mn-lt"/>
              </a:rPr>
              <a:t>development.</a:t>
            </a:r>
            <a:endParaRPr lang="en-US" sz="2000" dirty="0">
              <a:solidFill>
                <a:schemeClr val="bg1"/>
              </a:solidFill>
              <a:latin typeface="+mn-lt"/>
            </a:endParaRPr>
          </a:p>
          <a:p>
            <a:pPr algn="just">
              <a:lnSpc>
                <a:spcPct val="150000"/>
              </a:lnSpc>
              <a:spcAft>
                <a:spcPts val="1000"/>
              </a:spcAft>
            </a:pP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Google Shape;403;p23"/>
          <p:cNvSpPr txBox="1">
            <a:spLocks/>
          </p:cNvSpPr>
          <p:nvPr/>
        </p:nvSpPr>
        <p:spPr>
          <a:xfrm>
            <a:off x="149901" y="0"/>
            <a:ext cx="4931765" cy="719528"/>
          </a:xfrm>
          <a:prstGeom prst="rect">
            <a:avLst/>
          </a:prstGeom>
        </p:spPr>
        <p:txBody>
          <a:bodyPr spcFirstLastPara="1" vert="horz" wrap="square" lIns="0" tIns="0" rIns="0" bIns="0" rtlCol="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Mass Media and Democracy</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95007"/>
            <a:ext cx="7854846" cy="1088068"/>
          </a:xfrm>
        </p:spPr>
        <p:txBody>
          <a:bodyPr>
            <a:normAutofit/>
          </a:body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The Mass Media and Democratic Consolidation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18</a:t>
            </a:fld>
            <a:endParaRPr lang="en"/>
          </a:p>
        </p:txBody>
      </p:sp>
      <p:sp>
        <p:nvSpPr>
          <p:cNvPr id="4" name="Rectangle 3"/>
          <p:cNvSpPr/>
          <p:nvPr/>
        </p:nvSpPr>
        <p:spPr>
          <a:xfrm>
            <a:off x="0" y="1262881"/>
            <a:ext cx="7625166" cy="3477875"/>
          </a:xfrm>
          <a:prstGeom prst="rect">
            <a:avLst/>
          </a:prstGeom>
        </p:spPr>
        <p:txBody>
          <a:bodyPr wrap="square">
            <a:spAutoFit/>
          </a:bodyPr>
          <a:lstStyle/>
          <a:p>
            <a:pPr marL="342900" indent="-342900">
              <a:buFont typeface="Wingdings" panose="05000000000000000000" pitchFamily="2" charset="2"/>
              <a:buChar char="q"/>
            </a:pPr>
            <a:r>
              <a:rPr lang="en-US" sz="2000" dirty="0" smtClean="0">
                <a:latin typeface="+mn-lt"/>
              </a:rPr>
              <a:t>Democratic </a:t>
            </a:r>
            <a:r>
              <a:rPr lang="en-US" sz="2000" dirty="0">
                <a:latin typeface="+mn-lt"/>
              </a:rPr>
              <a:t>consolidation is the capacity of the polity to nurture and sustain democratic values over a long spell with little or no threat of abortion of the democratic experiment in all ramifications (</a:t>
            </a:r>
            <a:r>
              <a:rPr lang="en-US" sz="2000" dirty="0" err="1">
                <a:latin typeface="+mn-lt"/>
              </a:rPr>
              <a:t>Sarton</a:t>
            </a:r>
            <a:r>
              <a:rPr lang="en-US" sz="2000" dirty="0">
                <a:latin typeface="+mn-lt"/>
              </a:rPr>
              <a:t> 1992 cited in </a:t>
            </a:r>
            <a:r>
              <a:rPr lang="en-US" sz="2000" dirty="0" err="1">
                <a:latin typeface="+mn-lt"/>
              </a:rPr>
              <a:t>Ojo</a:t>
            </a:r>
            <a:r>
              <a:rPr lang="en-US" sz="2000" dirty="0">
                <a:latin typeface="+mn-lt"/>
              </a:rPr>
              <a:t>, 2003 :5). </a:t>
            </a:r>
            <a:endParaRPr lang="en-US" sz="2000" dirty="0" smtClean="0">
              <a:latin typeface="+mn-lt"/>
            </a:endParaRPr>
          </a:p>
          <a:p>
            <a:pPr marL="342900" indent="-342900">
              <a:buFont typeface="Wingdings" panose="05000000000000000000" pitchFamily="2" charset="2"/>
              <a:buChar char="q"/>
            </a:pPr>
            <a:r>
              <a:rPr lang="en-US" sz="2000" dirty="0">
                <a:latin typeface="+mn-lt"/>
              </a:rPr>
              <a:t>In this respect, the mass media has played a significant role in the struggle for democracy in several African countries </a:t>
            </a:r>
            <a:endParaRPr lang="en-US" sz="2000" dirty="0" smtClean="0">
              <a:latin typeface="+mn-lt"/>
            </a:endParaRPr>
          </a:p>
          <a:p>
            <a:pPr marL="342900" indent="-342900">
              <a:buFont typeface="Wingdings" panose="05000000000000000000" pitchFamily="2" charset="2"/>
              <a:buChar char="q"/>
            </a:pPr>
            <a:r>
              <a:rPr lang="en-US" sz="2000" dirty="0">
                <a:latin typeface="+mn-lt"/>
              </a:rPr>
              <a:t>In countries that have gone through autocratic and dictatorial rule (military regimes) the mass media have helped entrench democracy and cooperation between the new leaders and the citizenry through ideological persuasions that helped to legitimize the government and win the loyalty of the people </a:t>
            </a:r>
            <a:endParaRPr lang="en-US" sz="2000" dirty="0">
              <a:solidFill>
                <a:schemeClr val="bg1"/>
              </a:solidFill>
              <a:latin typeface="+mn-lt"/>
            </a:endParaRPr>
          </a:p>
        </p:txBody>
      </p:sp>
    </p:spTree>
    <p:extLst>
      <p:ext uri="{BB962C8B-B14F-4D97-AF65-F5344CB8AC3E}">
        <p14:creationId xmlns:p14="http://schemas.microsoft.com/office/powerpoint/2010/main" val="3601686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19</a:t>
            </a:fld>
            <a:endParaRPr/>
          </a:p>
        </p:txBody>
      </p:sp>
      <p:sp>
        <p:nvSpPr>
          <p:cNvPr id="5" name="Rectangle 4"/>
          <p:cNvSpPr/>
          <p:nvPr/>
        </p:nvSpPr>
        <p:spPr>
          <a:xfrm>
            <a:off x="-1" y="914400"/>
            <a:ext cx="7570033" cy="3785652"/>
          </a:xfrm>
          <a:prstGeom prst="rect">
            <a:avLst/>
          </a:prstGeom>
        </p:spPr>
        <p:txBody>
          <a:bodyPr wrap="square">
            <a:spAutoFit/>
          </a:bodyPr>
          <a:lstStyle/>
          <a:p>
            <a:r>
              <a:rPr lang="en-US" sz="2000" i="1" dirty="0" smtClean="0">
                <a:latin typeface="+mn-lt"/>
              </a:rPr>
              <a:t>The </a:t>
            </a:r>
            <a:r>
              <a:rPr lang="en-US" sz="2000" i="1" dirty="0">
                <a:latin typeface="+mn-lt"/>
              </a:rPr>
              <a:t>mass media in Africa in promoting democracy has been limited from the onset by several factors</a:t>
            </a:r>
            <a:r>
              <a:rPr lang="en-US" sz="2000" i="1" dirty="0"/>
              <a:t>. </a:t>
            </a:r>
            <a:endParaRPr lang="en-US" sz="2000" i="1" dirty="0" smtClean="0"/>
          </a:p>
          <a:p>
            <a:pPr marL="342900" indent="-342900">
              <a:buFont typeface="Wingdings" panose="05000000000000000000" pitchFamily="2" charset="2"/>
              <a:buChar char="q"/>
            </a:pPr>
            <a:r>
              <a:rPr lang="en-US" sz="2000" b="1" dirty="0" smtClean="0">
                <a:latin typeface="+mn-lt"/>
              </a:rPr>
              <a:t>Firstly</a:t>
            </a:r>
            <a:r>
              <a:rPr lang="en-US" sz="2000" b="1" dirty="0">
                <a:latin typeface="+mn-lt"/>
              </a:rPr>
              <a:t>, </a:t>
            </a:r>
            <a:r>
              <a:rPr lang="en-US" sz="2000" dirty="0">
                <a:latin typeface="+mn-lt"/>
              </a:rPr>
              <a:t>Africa had a long colonial history without the benefit of a solid mass communication foundation that is capable of serving as the bedrock for the formation of truly independent, democratic and viable nation </a:t>
            </a:r>
            <a:r>
              <a:rPr lang="en-US" sz="2000" dirty="0" smtClean="0">
                <a:latin typeface="+mn-lt"/>
              </a:rPr>
              <a:t>states</a:t>
            </a:r>
          </a:p>
          <a:p>
            <a:pPr marL="342900" indent="-342900">
              <a:buFont typeface="Wingdings" panose="05000000000000000000" pitchFamily="2" charset="2"/>
              <a:buChar char="q"/>
            </a:pPr>
            <a:r>
              <a:rPr lang="en-US" sz="2000" b="1" dirty="0">
                <a:latin typeface="+mn-lt"/>
              </a:rPr>
              <a:t>Secondly, </a:t>
            </a:r>
            <a:r>
              <a:rPr lang="en-US" sz="2000" dirty="0">
                <a:latin typeface="+mn-lt"/>
              </a:rPr>
              <a:t>there was no </a:t>
            </a:r>
            <a:r>
              <a:rPr lang="en-US" sz="2000" dirty="0" err="1">
                <a:latin typeface="+mn-lt"/>
              </a:rPr>
              <a:t>favourable</a:t>
            </a:r>
            <a:r>
              <a:rPr lang="en-US" sz="2000" dirty="0">
                <a:latin typeface="+mn-lt"/>
              </a:rPr>
              <a:t> national political philosophy and ideology that is anchored on egalitarianism and democratic ideals (</a:t>
            </a:r>
            <a:r>
              <a:rPr lang="en-US" sz="2000" dirty="0" err="1">
                <a:latin typeface="+mn-lt"/>
              </a:rPr>
              <a:t>Ojo</a:t>
            </a:r>
            <a:r>
              <a:rPr lang="en-US" sz="2000" dirty="0">
                <a:latin typeface="+mn-lt"/>
              </a:rPr>
              <a:t>, 2003). </a:t>
            </a:r>
            <a:endParaRPr lang="en-US" sz="2000" dirty="0" smtClean="0">
              <a:latin typeface="+mn-lt"/>
            </a:endParaRPr>
          </a:p>
          <a:p>
            <a:pPr marL="342900" indent="-342900">
              <a:buFont typeface="Wingdings" panose="05000000000000000000" pitchFamily="2" charset="2"/>
              <a:buChar char="q"/>
            </a:pPr>
            <a:r>
              <a:rPr lang="en-US" sz="2000" b="1" dirty="0" smtClean="0">
                <a:latin typeface="+mn-lt"/>
              </a:rPr>
              <a:t>Thirdly</a:t>
            </a:r>
            <a:r>
              <a:rPr lang="en-US" sz="2000" b="1" dirty="0">
                <a:latin typeface="+mn-lt"/>
              </a:rPr>
              <a:t>, </a:t>
            </a:r>
            <a:r>
              <a:rPr lang="en-US" sz="2000" dirty="0">
                <a:latin typeface="+mn-lt"/>
              </a:rPr>
              <a:t>there was no reliable communication infrastructure needed for effective </a:t>
            </a:r>
            <a:r>
              <a:rPr lang="en-US" sz="2000" dirty="0" smtClean="0">
                <a:latin typeface="+mn-lt"/>
              </a:rPr>
              <a:t>communication </a:t>
            </a:r>
            <a:r>
              <a:rPr lang="en-US" sz="2000" dirty="0">
                <a:latin typeface="+mn-lt"/>
              </a:rPr>
              <a:t>between the government and the vast majority of the people scattered over large geographical areas </a:t>
            </a:r>
            <a:endParaRPr lang="en-US" sz="2000" dirty="0">
              <a:solidFill>
                <a:schemeClr val="bg1"/>
              </a:solidFill>
              <a:latin typeface="+mn-lt"/>
            </a:endParaRPr>
          </a:p>
        </p:txBody>
      </p:sp>
      <p:sp>
        <p:nvSpPr>
          <p:cNvPr id="6" name="Title 1"/>
          <p:cNvSpPr txBox="1">
            <a:spLocks/>
          </p:cNvSpPr>
          <p:nvPr/>
        </p:nvSpPr>
        <p:spPr>
          <a:xfrm>
            <a:off x="1" y="-5064"/>
            <a:ext cx="7285220" cy="919464"/>
          </a:xfrm>
          <a:prstGeom prst="rect">
            <a:avLst/>
          </a:prstGeom>
        </p:spPr>
        <p:txBody>
          <a:bodyPr>
            <a:normAutofit lnSpcReduction="10000"/>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The Mass Media and Democratic Consolidation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28"/>
          <p:cNvSpPr txBox="1">
            <a:spLocks noGrp="1"/>
          </p:cNvSpPr>
          <p:nvPr>
            <p:ph type="title"/>
          </p:nvPr>
        </p:nvSpPr>
        <p:spPr>
          <a:xfrm>
            <a:off x="104932" y="108594"/>
            <a:ext cx="6809210" cy="856800"/>
          </a:xfrm>
          <a:prstGeom prst="rect">
            <a:avLst/>
          </a:prstGeom>
        </p:spPr>
        <p:txBody>
          <a:bodyPr spcFirstLastPara="1" wrap="square" lIns="0" tIns="0" rIns="0" bIns="0" anchor="b" anchorCtr="0">
            <a:noAutofit/>
          </a:bodyPr>
          <a:lstStyle/>
          <a:p>
            <a:pPr algn="ctr">
              <a:spcBef>
                <a:spcPts val="0"/>
              </a:spcBef>
              <a:buClrTx/>
              <a:buFontTx/>
            </a:pPr>
            <a:r>
              <a:rPr lang="en-US" spc="0" dirty="0">
                <a:ln w="0"/>
                <a:solidFill>
                  <a:schemeClr val="accent1"/>
                </a:solidFill>
                <a:effectLst>
                  <a:outerShdw blurRad="38100" dist="25400" dir="5400000" algn="ctr" rotWithShape="0">
                    <a:srgbClr val="6E747A">
                      <a:alpha val="43000"/>
                    </a:srgbClr>
                  </a:outerShdw>
                </a:effectLst>
              </a:rPr>
              <a:t>The Mass Media and Democratic Consolidation in Africa</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20</a:t>
            </a:fld>
            <a:endParaRPr/>
          </a:p>
        </p:txBody>
      </p:sp>
      <p:sp>
        <p:nvSpPr>
          <p:cNvPr id="3" name="Rectangle 2"/>
          <p:cNvSpPr/>
          <p:nvPr/>
        </p:nvSpPr>
        <p:spPr>
          <a:xfrm>
            <a:off x="104932" y="767943"/>
            <a:ext cx="7607509" cy="4375557"/>
          </a:xfrm>
          <a:prstGeom prst="rect">
            <a:avLst/>
          </a:prstGeom>
        </p:spPr>
        <p:txBody>
          <a:bodyPr wrap="square">
            <a:spAutoFit/>
          </a:bodyPr>
          <a:lstStyle/>
          <a:p>
            <a:pPr algn="just">
              <a:lnSpc>
                <a:spcPct val="150000"/>
              </a:lnSpc>
              <a:spcAft>
                <a:spcPts val="1000"/>
              </a:spcAft>
            </a:pPr>
            <a:r>
              <a:rPr lang="en-US" sz="2000" i="1" dirty="0" smtClean="0">
                <a:latin typeface="+mn-lt"/>
                <a:ea typeface="Calibri" panose="020F0502020204030204" pitchFamily="34" charset="0"/>
                <a:cs typeface="Arial" panose="020B0604020202020204" pitchFamily="34" charset="0"/>
              </a:rPr>
              <a:t>Human rights Factors</a:t>
            </a:r>
            <a:endParaRPr lang="en-US" sz="2000" dirty="0">
              <a:latin typeface="+mn-lt"/>
              <a:ea typeface="Calibri" panose="020F0502020204030204" pitchFamily="34" charset="0"/>
              <a:cs typeface="Arial" panose="020B0604020202020204" pitchFamily="34" charset="0"/>
            </a:endParaRPr>
          </a:p>
          <a:p>
            <a:pPr marL="342900" indent="-342900">
              <a:buFont typeface="Wingdings" panose="05000000000000000000" pitchFamily="2" charset="2"/>
              <a:buChar char="q"/>
            </a:pPr>
            <a:r>
              <a:rPr lang="en-US" sz="2000" dirty="0">
                <a:latin typeface="+mn-lt"/>
                <a:ea typeface="Calibri" panose="020F0502020204030204" pitchFamily="34" charset="0"/>
              </a:rPr>
              <a:t>Human rights studies by the Amman Centre (ACHRS) in 2006 shows that the mass media in African countries, especially northern African Islamic countries are characterized by </a:t>
            </a:r>
            <a:r>
              <a:rPr lang="en-US" sz="2000" dirty="0" smtClean="0">
                <a:latin typeface="+mn-lt"/>
                <a:ea typeface="Calibri" panose="020F0502020204030204" pitchFamily="34" charset="0"/>
              </a:rPr>
              <a:t>state </a:t>
            </a:r>
            <a:r>
              <a:rPr lang="en-US" sz="2000" dirty="0">
                <a:latin typeface="+mn-lt"/>
                <a:ea typeface="Calibri" panose="020F0502020204030204" pitchFamily="34" charset="0"/>
              </a:rPr>
              <a:t>intervention. </a:t>
            </a:r>
            <a:endParaRPr lang="en-US" sz="2000" dirty="0" smtClean="0">
              <a:latin typeface="+mn-lt"/>
              <a:ea typeface="Calibri" panose="020F0502020204030204" pitchFamily="34" charset="0"/>
            </a:endParaRPr>
          </a:p>
          <a:p>
            <a:pPr marL="342900" indent="-342900">
              <a:buFont typeface="Wingdings" panose="05000000000000000000" pitchFamily="2" charset="2"/>
              <a:buChar char="q"/>
            </a:pPr>
            <a:r>
              <a:rPr lang="en-US" sz="2000" dirty="0" smtClean="0">
                <a:latin typeface="+mn-lt"/>
                <a:ea typeface="Calibri" panose="020F0502020204030204" pitchFamily="34" charset="0"/>
              </a:rPr>
              <a:t>The </a:t>
            </a:r>
            <a:r>
              <a:rPr lang="en-US" sz="2000" dirty="0">
                <a:latin typeface="+mn-lt"/>
                <a:ea typeface="Calibri" panose="020F0502020204030204" pitchFamily="34" charset="0"/>
              </a:rPr>
              <a:t>studies show that the level of freedom for media practitioners operating in Arab countries such as Egypt, Morocco, Libya, Tunisia and Algeria is low. In these countries, media personnel face physical harassments, threats and assault by state agents. </a:t>
            </a:r>
            <a:endParaRPr lang="en-US" sz="2000" dirty="0" smtClean="0">
              <a:latin typeface="+mn-lt"/>
              <a:ea typeface="Calibri" panose="020F0502020204030204" pitchFamily="34" charset="0"/>
            </a:endParaRPr>
          </a:p>
          <a:p>
            <a:pPr marL="342900" indent="-342900">
              <a:buFont typeface="Wingdings" panose="05000000000000000000" pitchFamily="2" charset="2"/>
              <a:buChar char="q"/>
            </a:pPr>
            <a:r>
              <a:rPr lang="en-US" sz="2000" dirty="0" smtClean="0">
                <a:latin typeface="+mn-lt"/>
                <a:ea typeface="Calibri" panose="020F0502020204030204" pitchFamily="34" charset="0"/>
              </a:rPr>
              <a:t>In </a:t>
            </a:r>
            <a:r>
              <a:rPr lang="en-US" sz="2000" dirty="0">
                <a:latin typeface="+mn-lt"/>
                <a:ea typeface="Calibri" panose="020F0502020204030204" pitchFamily="34" charset="0"/>
              </a:rPr>
              <a:t>Somalia, a failed state where a protracted armed conflict and political crisis have rendered the state comatose, it has the worst record for providing the worst scenario for professional activities of the.. media. More journalists were killed in Somalia than in other </a:t>
            </a:r>
            <a:r>
              <a:rPr lang="en-US" sz="2000" dirty="0">
                <a:solidFill>
                  <a:schemeClr val="bg1"/>
                </a:solidFill>
                <a:latin typeface="+mn-lt"/>
                <a:ea typeface="Calibri" panose="020F0502020204030204" pitchFamily="34" charset="0"/>
              </a:rPr>
              <a:t>Arab countries except for </a:t>
            </a:r>
            <a:r>
              <a:rPr lang="en-US" sz="2000" dirty="0" smtClean="0">
                <a:solidFill>
                  <a:schemeClr val="bg1"/>
                </a:solidFill>
                <a:latin typeface="+mn-lt"/>
                <a:ea typeface="Calibri" panose="020F0502020204030204" pitchFamily="34" charset="0"/>
              </a:rPr>
              <a:t>Iraq</a:t>
            </a:r>
            <a:r>
              <a:rPr lang="en-US" sz="2000" dirty="0">
                <a:solidFill>
                  <a:schemeClr val="bg1"/>
                </a:solidFill>
                <a:latin typeface="+mn-lt"/>
                <a:ea typeface="Calibri" panose="020F0502020204030204" pitchFamily="34" charset="0"/>
              </a:rPr>
              <a:t>.</a:t>
            </a:r>
            <a:endParaRPr lang="en-US" sz="2000" dirty="0">
              <a:solidFill>
                <a:schemeClr val="bg1"/>
              </a:solidFill>
              <a:latin typeface="+mn-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29"/>
          <p:cNvSpPr txBox="1">
            <a:spLocks noGrp="1"/>
          </p:cNvSpPr>
          <p:nvPr>
            <p:ph type="title"/>
          </p:nvPr>
        </p:nvSpPr>
        <p:spPr>
          <a:xfrm>
            <a:off x="119925" y="69325"/>
            <a:ext cx="6730580"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Mass Media and Democratic Consolidation in Africa</a:t>
            </a:r>
            <a:endParaRPr dirty="0"/>
          </a:p>
        </p:txBody>
      </p:sp>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21</a:t>
            </a:fld>
            <a:endParaRPr/>
          </a:p>
        </p:txBody>
      </p:sp>
      <p:sp>
        <p:nvSpPr>
          <p:cNvPr id="4" name="Text Placeholder 3"/>
          <p:cNvSpPr>
            <a:spLocks noGrp="1"/>
          </p:cNvSpPr>
          <p:nvPr>
            <p:ph type="body" idx="1"/>
          </p:nvPr>
        </p:nvSpPr>
        <p:spPr>
          <a:xfrm>
            <a:off x="0" y="921213"/>
            <a:ext cx="7315200" cy="3077100"/>
          </a:xfrm>
        </p:spPr>
        <p:txBody>
          <a:bodyPr/>
          <a:lstStyle/>
          <a:p>
            <a:r>
              <a:rPr lang="en-US" sz="2000" dirty="0" smtClean="0"/>
              <a:t>Mauritania </a:t>
            </a:r>
            <a:r>
              <a:rPr lang="en-US" sz="2000" dirty="0"/>
              <a:t>provides the best and most conducive operating environment for the African Arab media because the media are allowed enough freedom to encourage them to contribute to democratic governance. </a:t>
            </a:r>
            <a:endParaRPr lang="en-US" sz="2000" dirty="0" smtClean="0"/>
          </a:p>
          <a:p>
            <a:r>
              <a:rPr lang="en-US" sz="2000" dirty="0" smtClean="0"/>
              <a:t>In </a:t>
            </a:r>
            <a:r>
              <a:rPr lang="en-US" sz="2000" dirty="0"/>
              <a:t>some weak and failed states, such as Somalia, Liberia, Sierra Leone and Rwanda, the mass media reflected the environment within which they operate. </a:t>
            </a:r>
            <a:endParaRPr lang="en-US" sz="2000" dirty="0" smtClean="0"/>
          </a:p>
          <a:p>
            <a:r>
              <a:rPr lang="en-US" sz="2000" dirty="0" smtClean="0"/>
              <a:t>The </a:t>
            </a:r>
            <a:r>
              <a:rPr lang="en-US" sz="2000" dirty="0"/>
              <a:t>risk of operating as a journalist or media owner is high in such states, and this discourages media professionals and investors in the media, </a:t>
            </a:r>
            <a:r>
              <a:rPr lang="en-US" sz="2000" dirty="0" smtClean="0"/>
              <a:t>except </a:t>
            </a:r>
            <a:r>
              <a:rPr lang="en-US" sz="2000" dirty="0"/>
              <a:t>when one aligns with the dominant political groups who may facilitate media operation in exchange for media support and patronage to sustain the ruling groups ideologies, interests or hold on to power </a:t>
            </a:r>
            <a:endParaRPr lang="en-US" sz="2000" dirty="0"/>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774" y="576697"/>
            <a:ext cx="6565692"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The Mass Media and Democratic Consolidation in Africa</a:t>
            </a:r>
            <a:r>
              <a:rPr lang="en-US" dirty="0"/>
              <a:t/>
            </a:r>
            <a:br>
              <a:rPr lang="en-US" dirty="0"/>
            </a:br>
            <a:endParaRPr lang="en-US" dirty="0"/>
          </a:p>
        </p:txBody>
      </p:sp>
      <p:sp>
        <p:nvSpPr>
          <p:cNvPr id="3" name="Text Placeholder 2"/>
          <p:cNvSpPr>
            <a:spLocks noGrp="1"/>
          </p:cNvSpPr>
          <p:nvPr>
            <p:ph type="body" idx="1"/>
          </p:nvPr>
        </p:nvSpPr>
        <p:spPr>
          <a:xfrm>
            <a:off x="0" y="845332"/>
            <a:ext cx="7420131" cy="3077100"/>
          </a:xfrm>
        </p:spPr>
        <p:txBody>
          <a:bodyPr/>
          <a:lstStyle/>
          <a:p>
            <a:r>
              <a:rPr lang="en-US" sz="2000" i="1" dirty="0"/>
              <a:t>Challenges Facing the Mass Media in Promoting Democratic   Consolidation in </a:t>
            </a:r>
            <a:r>
              <a:rPr lang="en-US" sz="2000" i="1" dirty="0" smtClean="0"/>
              <a:t>Africa</a:t>
            </a:r>
          </a:p>
          <a:p>
            <a:r>
              <a:rPr lang="en-US" sz="2000" dirty="0"/>
              <a:t>The unstable political and economic climate that prevailed in the 1970s and 1980s coupled with idiosyncratic media policies and laws by autocratic leaders have led to a divisive disloyal, psychopathic praise singing, conscienceless and downright corrupt mass media in Africa. </a:t>
            </a:r>
            <a:endParaRPr lang="en-US" sz="2000" dirty="0" smtClean="0"/>
          </a:p>
          <a:p>
            <a:r>
              <a:rPr lang="en-US" sz="2000" dirty="0" smtClean="0"/>
              <a:t>Other factors include: low </a:t>
            </a:r>
            <a:r>
              <a:rPr lang="en-US" sz="2000" dirty="0"/>
              <a:t>level of infrastructural development and essential facilities, pattern of media ownership and control, unstable socio-economic and political conditions, low level of literacy and political education, ethnicity, parochialism, </a:t>
            </a:r>
            <a:r>
              <a:rPr lang="en-US" sz="2000" dirty="0" err="1"/>
              <a:t>unfavourable</a:t>
            </a:r>
            <a:r>
              <a:rPr lang="en-US" sz="2000" dirty="0"/>
              <a:t> legal environment and lack of private sector involvement. </a:t>
            </a:r>
            <a:r>
              <a:rPr lang="en-US" sz="2000" dirty="0" err="1"/>
              <a:t>Sadeeq</a:t>
            </a:r>
            <a:r>
              <a:rPr lang="en-US" sz="2000" dirty="0"/>
              <a:t> (2003 </a:t>
            </a:r>
            <a:r>
              <a:rPr lang="en-US" sz="2000" dirty="0" smtClean="0"/>
              <a:t>) </a:t>
            </a:r>
            <a:r>
              <a:rPr lang="en-US" sz="2000" dirty="0"/>
              <a:t>and </a:t>
            </a:r>
            <a:r>
              <a:rPr lang="en-US" sz="2000" dirty="0" err="1"/>
              <a:t>Edeani</a:t>
            </a:r>
            <a:r>
              <a:rPr lang="en-US" sz="2000" dirty="0"/>
              <a:t> (</a:t>
            </a:r>
            <a:r>
              <a:rPr lang="en-US" sz="2000" dirty="0" smtClean="0"/>
              <a:t>1989)</a:t>
            </a:r>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Tree>
    <p:extLst>
      <p:ext uri="{BB962C8B-B14F-4D97-AF65-F5344CB8AC3E}">
        <p14:creationId xmlns:p14="http://schemas.microsoft.com/office/powerpoint/2010/main" val="2603935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08" y="69847"/>
            <a:ext cx="6701425"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The Mass Media and Democratic Consolidation in Africa</a:t>
            </a:r>
            <a:endParaRPr lang="en-US" sz="3200" dirty="0"/>
          </a:p>
        </p:txBody>
      </p:sp>
      <p:sp>
        <p:nvSpPr>
          <p:cNvPr id="3" name="Text Placeholder 2"/>
          <p:cNvSpPr>
            <a:spLocks noGrp="1"/>
          </p:cNvSpPr>
          <p:nvPr>
            <p:ph type="body" idx="1"/>
          </p:nvPr>
        </p:nvSpPr>
        <p:spPr>
          <a:xfrm>
            <a:off x="0" y="921561"/>
            <a:ext cx="7450111" cy="3077100"/>
          </a:xfrm>
        </p:spPr>
        <p:txBody>
          <a:bodyPr/>
          <a:lstStyle/>
          <a:p>
            <a:r>
              <a:rPr lang="en-US" sz="2000" i="1" dirty="0"/>
              <a:t>Pattern of Media Ownership and Control in </a:t>
            </a:r>
            <a:r>
              <a:rPr lang="en-US" sz="2000" i="1" dirty="0" smtClean="0"/>
              <a:t>Africa</a:t>
            </a:r>
            <a:endParaRPr lang="en-US" sz="2000" i="1" dirty="0"/>
          </a:p>
          <a:p>
            <a:r>
              <a:rPr lang="en-US" sz="2000" dirty="0"/>
              <a:t>The prevalence of government owned media is acting as a constraint to effective performance of the media as watchdog (</a:t>
            </a:r>
            <a:r>
              <a:rPr lang="en-US" sz="2000" dirty="0" err="1"/>
              <a:t>Isola</a:t>
            </a:r>
            <a:r>
              <a:rPr lang="en-US" sz="2000" dirty="0"/>
              <a:t> 2008:23). </a:t>
            </a:r>
            <a:endParaRPr lang="en-US" sz="2000" dirty="0" smtClean="0"/>
          </a:p>
          <a:p>
            <a:r>
              <a:rPr lang="en-US" sz="2000" dirty="0" smtClean="0"/>
              <a:t>The </a:t>
            </a:r>
            <a:r>
              <a:rPr lang="en-US" sz="2000" dirty="0"/>
              <a:t>mass media in most African countries are mostly government owned. </a:t>
            </a:r>
            <a:endParaRPr lang="en-US" sz="2000" dirty="0" smtClean="0"/>
          </a:p>
          <a:p>
            <a:r>
              <a:rPr lang="en-US" sz="2000" dirty="0" smtClean="0"/>
              <a:t>The </a:t>
            </a:r>
            <a:r>
              <a:rPr lang="en-US" sz="2000" dirty="0"/>
              <a:t>owners perform some gatekeeping functions that are conditioned by political, parochial and economic interests. </a:t>
            </a:r>
            <a:endParaRPr lang="en-US" sz="2000" dirty="0" smtClean="0"/>
          </a:p>
          <a:p>
            <a:r>
              <a:rPr lang="en-US" sz="2000" dirty="0" smtClean="0"/>
              <a:t>As </a:t>
            </a:r>
            <a:r>
              <a:rPr lang="en-US" sz="2000" dirty="0"/>
              <a:t>a result, the media serve the interests of elites or the government in power at the expense of the majority. </a:t>
            </a:r>
            <a:endParaRPr lang="en-US" sz="2000" dirty="0" smtClean="0"/>
          </a:p>
          <a:p>
            <a:r>
              <a:rPr lang="en-US" sz="2000" dirty="0" smtClean="0"/>
              <a:t>Consequently</a:t>
            </a:r>
            <a:r>
              <a:rPr lang="en-US" sz="2000" dirty="0"/>
              <a:t>, the impact of the socialization and democratization function of the mass media are limited. </a:t>
            </a:r>
            <a:endParaRPr lang="en-US" sz="20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23</a:t>
            </a:fld>
            <a:endParaRPr lang="en"/>
          </a:p>
        </p:txBody>
      </p:sp>
    </p:spTree>
    <p:extLst>
      <p:ext uri="{BB962C8B-B14F-4D97-AF65-F5344CB8AC3E}">
        <p14:creationId xmlns:p14="http://schemas.microsoft.com/office/powerpoint/2010/main" val="3814418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099" y="326369"/>
            <a:ext cx="6808025" cy="6641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The Mass Media and Democratic Consolidation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Text Placeholder 2"/>
          <p:cNvSpPr>
            <a:spLocks noGrp="1"/>
          </p:cNvSpPr>
          <p:nvPr>
            <p:ph type="body" idx="1"/>
          </p:nvPr>
        </p:nvSpPr>
        <p:spPr>
          <a:xfrm>
            <a:off x="0" y="864751"/>
            <a:ext cx="7096124" cy="3829049"/>
          </a:xfrm>
        </p:spPr>
        <p:txBody>
          <a:bodyPr/>
          <a:lstStyle/>
          <a:p>
            <a:r>
              <a:rPr lang="en-US" sz="2000" i="1" dirty="0"/>
              <a:t>Poor Socioeconomic </a:t>
            </a:r>
            <a:r>
              <a:rPr lang="en-US" sz="2000" i="1" dirty="0" smtClean="0"/>
              <a:t>Situation</a:t>
            </a:r>
            <a:endParaRPr lang="en-US" sz="2000" i="1" dirty="0"/>
          </a:p>
          <a:p>
            <a:r>
              <a:rPr lang="en-US" sz="1800" dirty="0"/>
              <a:t>Poverty and democracy have an inverse relationship. In Africa, poverty is an all-consuming and multidimensional concept with multifarious causes and multidimensional effects that negatively affect the process of participatory democracy and decision making (</a:t>
            </a:r>
            <a:r>
              <a:rPr lang="en-US" sz="1800" dirty="0" err="1"/>
              <a:t>Obasanjo</a:t>
            </a:r>
            <a:r>
              <a:rPr lang="en-US" sz="1800" dirty="0"/>
              <a:t>, 1992:10). </a:t>
            </a:r>
            <a:endParaRPr lang="en-US" sz="1800" dirty="0" smtClean="0"/>
          </a:p>
          <a:p>
            <a:r>
              <a:rPr lang="en-US" sz="1800" dirty="0" smtClean="0"/>
              <a:t>There </a:t>
            </a:r>
            <a:r>
              <a:rPr lang="en-US" sz="1800" dirty="0"/>
              <a:t>are three broad types of poverty which may affect the sustenance of democracy. </a:t>
            </a:r>
            <a:endParaRPr lang="en-US" sz="1800" dirty="0" smtClean="0"/>
          </a:p>
          <a:p>
            <a:r>
              <a:rPr lang="en-US" sz="1800" dirty="0" smtClean="0"/>
              <a:t>These </a:t>
            </a:r>
            <a:r>
              <a:rPr lang="en-US" sz="1800" dirty="0"/>
              <a:t>are: </a:t>
            </a:r>
            <a:r>
              <a:rPr lang="en-US" sz="1800" i="1" dirty="0"/>
              <a:t>Poverty of material </a:t>
            </a:r>
            <a:r>
              <a:rPr lang="en-US" sz="1800" dirty="0"/>
              <a:t>wellbeing conceived as the lack of the basic necessity for the sustenance of life. </a:t>
            </a:r>
            <a:r>
              <a:rPr lang="en-US" sz="1800" i="1" dirty="0"/>
              <a:t>Poverty of ideas </a:t>
            </a:r>
            <a:r>
              <a:rPr lang="en-US" sz="1800" dirty="0"/>
              <a:t>among the leaders and the led resulting in lack of good judgment in supporting democratic processes in the society and </a:t>
            </a:r>
            <a:r>
              <a:rPr lang="en-US" sz="1800" i="1" dirty="0"/>
              <a:t>Poverty of courage</a:t>
            </a:r>
            <a:r>
              <a:rPr lang="en-US" sz="1800" dirty="0"/>
              <a:t>, typified by a situation where there is a timid citizenry very apprehensive and cautious in standing up against lapses on the part of those in power or telling the government what it has done wrong.</a:t>
            </a:r>
            <a:endParaRPr lang="en-US" sz="18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24</a:t>
            </a:fld>
            <a:endParaRPr lang="en"/>
          </a:p>
        </p:txBody>
      </p:sp>
    </p:spTree>
    <p:extLst>
      <p:ext uri="{BB962C8B-B14F-4D97-AF65-F5344CB8AC3E}">
        <p14:creationId xmlns:p14="http://schemas.microsoft.com/office/powerpoint/2010/main" val="289859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363" y="948179"/>
            <a:ext cx="7052316" cy="3077100"/>
          </a:xfrm>
        </p:spPr>
        <p:txBody>
          <a:bodyPr/>
          <a:lstStyle/>
          <a:p>
            <a:r>
              <a:rPr lang="en-US" sz="1800" i="1" dirty="0"/>
              <a:t>Poor Infrastructure and </a:t>
            </a:r>
            <a:r>
              <a:rPr lang="en-US" sz="1800" i="1" dirty="0" smtClean="0"/>
              <a:t>Facilities</a:t>
            </a:r>
            <a:endParaRPr lang="en-US" sz="1800" dirty="0"/>
          </a:p>
          <a:p>
            <a:r>
              <a:rPr lang="en-US" sz="1800" dirty="0"/>
              <a:t>Most countries in Africa, South of the Sahara still carry the burden of irregular power supply to their urban and village communities and this has seriously impeded the usefulness of the electronic media, especially television. </a:t>
            </a:r>
            <a:endParaRPr lang="en-US" sz="1800" dirty="0" smtClean="0"/>
          </a:p>
          <a:p>
            <a:r>
              <a:rPr lang="en-US" sz="1800" dirty="0" smtClean="0"/>
              <a:t>Consequently</a:t>
            </a:r>
            <a:r>
              <a:rPr lang="en-US" sz="1800" dirty="0"/>
              <a:t>, most of the citizens are not aware of what is happening in their communities, including the government policies and </a:t>
            </a:r>
            <a:r>
              <a:rPr lang="en-US" sz="1800" dirty="0" err="1"/>
              <a:t>programmes</a:t>
            </a:r>
            <a:r>
              <a:rPr lang="en-US" sz="1800" dirty="0"/>
              <a:t> that are being implemented. </a:t>
            </a:r>
            <a:endParaRPr lang="en-US" sz="1800" dirty="0" smtClean="0"/>
          </a:p>
          <a:p>
            <a:r>
              <a:rPr lang="en-US" sz="1800" dirty="0" smtClean="0"/>
              <a:t>Poor </a:t>
            </a:r>
            <a:r>
              <a:rPr lang="en-US" sz="1800" dirty="0"/>
              <a:t>transport conditions and seasonal accessibility to some remote, arid or riverine areas make access to rural areas difficult for newspaper circulation, especially community newspapers which are </a:t>
            </a:r>
            <a:r>
              <a:rPr lang="en-US" sz="1800" dirty="0" err="1"/>
              <a:t>fastly</a:t>
            </a:r>
            <a:r>
              <a:rPr lang="en-US" sz="1800" dirty="0"/>
              <a:t> becoming elitist and </a:t>
            </a:r>
            <a:r>
              <a:rPr lang="en-US" sz="1800" dirty="0" err="1" smtClean="0"/>
              <a:t>mechantilistic</a:t>
            </a:r>
            <a:r>
              <a:rPr lang="en-US" sz="1800" dirty="0" smtClean="0"/>
              <a:t> </a:t>
            </a:r>
            <a:r>
              <a:rPr lang="en-US" sz="1800" dirty="0"/>
              <a:t>(</a:t>
            </a:r>
            <a:r>
              <a:rPr lang="en-US" sz="1800" dirty="0" err="1"/>
              <a:t>Sobowale</a:t>
            </a:r>
            <a:r>
              <a:rPr lang="en-US" sz="1800" dirty="0"/>
              <a:t> 1989). Low level of technological development, and shortage of well trained mass communicators, have affected the quality of programming, production </a:t>
            </a:r>
            <a:r>
              <a:rPr lang="en-US" sz="1800" dirty="0">
                <a:solidFill>
                  <a:schemeClr val="bg1"/>
                </a:solidFill>
              </a:rPr>
              <a:t>and transmission. </a:t>
            </a:r>
            <a:endParaRPr lang="en-US" sz="1800" dirty="0">
              <a:solidFill>
                <a:schemeClr val="bg1"/>
              </a:solidFill>
            </a:endParaRP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25</a:t>
            </a:fld>
            <a:endParaRPr lang="en"/>
          </a:p>
        </p:txBody>
      </p:sp>
      <p:sp>
        <p:nvSpPr>
          <p:cNvPr id="5" name="Title 1"/>
          <p:cNvSpPr>
            <a:spLocks noGrp="1"/>
          </p:cNvSpPr>
          <p:nvPr>
            <p:ph type="title"/>
          </p:nvPr>
        </p:nvSpPr>
        <p:spPr>
          <a:xfrm>
            <a:off x="138113" y="127000"/>
            <a:ext cx="7553325" cy="85725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The Mass Media and Democratic Consolidation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3636874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26</a:t>
            </a:fld>
            <a:endParaRPr/>
          </a:p>
        </p:txBody>
      </p:sp>
      <p:sp>
        <p:nvSpPr>
          <p:cNvPr id="540" name="Google Shape;540;p31"/>
          <p:cNvSpPr txBox="1">
            <a:spLocks noGrp="1"/>
          </p:cNvSpPr>
          <p:nvPr>
            <p:ph type="body" idx="4294967295"/>
          </p:nvPr>
        </p:nvSpPr>
        <p:spPr>
          <a:xfrm>
            <a:off x="370691" y="0"/>
            <a:ext cx="6858783" cy="1133475"/>
          </a:xfrm>
          <a:prstGeom prst="rect">
            <a:avLst/>
          </a:prstGeom>
        </p:spPr>
        <p:txBody>
          <a:bodyPr spcFirstLastPara="1" wrap="square" lIns="0" tIns="0" rIns="0" bIns="0" anchor="t" anchorCtr="0">
            <a:noAutofit/>
          </a:bodyPr>
          <a:lstStyle/>
          <a:p>
            <a:pPr marL="0" lvl="0" indent="0" algn="ctr">
              <a:spcBef>
                <a:spcPts val="600"/>
              </a:spcBef>
              <a:spcAft>
                <a:spcPts val="0"/>
              </a:spcAft>
              <a:buNone/>
            </a:pPr>
            <a:r>
              <a:rPr lang="en-US" sz="2400" dirty="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WHAT IS THE BIGGEST IMPEDIMENT TO DEMOCRATIC GOVERNANCE IN SUB-SAHARAN AFRICA?</a:t>
            </a:r>
            <a:endParaRPr sz="2400" dirty="0">
              <a:ln w="0"/>
              <a:solidFill>
                <a:schemeClr val="accent1"/>
              </a:solidFill>
              <a:effectLst>
                <a:outerShdw blurRad="38100" dist="25400" dir="5400000" algn="ctr" rotWithShape="0">
                  <a:srgbClr val="6E747A">
                    <a:alpha val="43000"/>
                  </a:srgbClr>
                </a:outerShdw>
              </a:effectLst>
            </a:endParaRPr>
          </a:p>
        </p:txBody>
      </p:sp>
      <p:sp>
        <p:nvSpPr>
          <p:cNvPr id="4" name="Rectangle 3"/>
          <p:cNvSpPr/>
          <p:nvPr/>
        </p:nvSpPr>
        <p:spPr>
          <a:xfrm>
            <a:off x="-121930" y="4810906"/>
            <a:ext cx="8336540" cy="307777"/>
          </a:xfrm>
          <a:prstGeom prst="rect">
            <a:avLst/>
          </a:prstGeom>
        </p:spPr>
        <p:txBody>
          <a:bodyPr wrap="square">
            <a:spAutoFit/>
          </a:bodyPr>
          <a:lstStyle/>
          <a:p>
            <a:r>
              <a:rPr lang="en-US" dirty="0" smtClean="0">
                <a:solidFill>
                  <a:schemeClr val="bg1"/>
                </a:solidFill>
              </a:rPr>
              <a:t>. </a:t>
            </a:r>
            <a:r>
              <a:rPr lang="en-US" dirty="0">
                <a:solidFill>
                  <a:schemeClr val="bg1"/>
                </a:solidFill>
              </a:rPr>
              <a:t>https://www.ned.org/big-question-biggest-impediment-democratic-governance-sub-saharan-africa/</a:t>
            </a:r>
            <a:endParaRPr lang="en-US" dirty="0">
              <a:solidFill>
                <a:schemeClr val="bg1"/>
              </a:solidFill>
            </a:endParaRPr>
          </a:p>
        </p:txBody>
      </p:sp>
      <p:pic>
        <p:nvPicPr>
          <p:cNvPr id="2" name="Picture 1"/>
          <p:cNvPicPr>
            <a:picLocks noChangeAspect="1"/>
          </p:cNvPicPr>
          <p:nvPr/>
        </p:nvPicPr>
        <p:blipFill>
          <a:blip r:embed="rId3"/>
          <a:stretch>
            <a:fillRect/>
          </a:stretch>
        </p:blipFill>
        <p:spPr>
          <a:xfrm>
            <a:off x="1379095" y="1077300"/>
            <a:ext cx="4796853" cy="359764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sp>
        <p:nvSpPr>
          <p:cNvPr id="577" name="Google Shape;577;p34"/>
          <p:cNvSpPr txBox="1">
            <a:spLocks noGrp="1"/>
          </p:cNvSpPr>
          <p:nvPr>
            <p:ph type="ctrTitle" idx="4294967295"/>
          </p:nvPr>
        </p:nvSpPr>
        <p:spPr>
          <a:xfrm>
            <a:off x="25050" y="29169"/>
            <a:ext cx="6945376" cy="862013"/>
          </a:xfrm>
          <a:prstGeom prst="rect">
            <a:avLst/>
          </a:prstGeom>
        </p:spPr>
        <p:txBody>
          <a:bodyPr spcFirstLastPara="1" wrap="square" lIns="0" tIns="0" rIns="0" bIns="0" anchor="t"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The Mass Media and Democratic Consolidation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174950" y="794089"/>
            <a:ext cx="7302676" cy="4088328"/>
          </a:xfrm>
          <a:prstGeom prst="rect">
            <a:avLst/>
          </a:prstGeom>
        </p:spPr>
        <p:txBody>
          <a:bodyPr spcFirstLastPara="1" wrap="square" lIns="0" tIns="0" rIns="0" bIns="0" anchor="t" anchorCtr="0">
            <a:noAutofit/>
          </a:bodyPr>
          <a:lstStyle/>
          <a:p>
            <a:pPr lvl="0">
              <a:spcBef>
                <a:spcPts val="600"/>
              </a:spcBef>
              <a:spcAft>
                <a:spcPts val="0"/>
              </a:spcAft>
              <a:buFont typeface="Wingdings" panose="05000000000000000000" pitchFamily="2" charset="2"/>
              <a:buChar char="q"/>
            </a:pPr>
            <a:r>
              <a:rPr lang="en-US" sz="2000" i="1" dirty="0"/>
              <a:t>Ethnic and Parochial </a:t>
            </a:r>
            <a:r>
              <a:rPr lang="en-US" sz="2000" i="1" dirty="0" smtClean="0"/>
              <a:t>Loyalties</a:t>
            </a:r>
            <a:endParaRPr lang="en-US" sz="2000" dirty="0"/>
          </a:p>
          <a:p>
            <a:pPr lvl="0">
              <a:spcBef>
                <a:spcPts val="600"/>
              </a:spcBef>
              <a:spcAft>
                <a:spcPts val="0"/>
              </a:spcAft>
              <a:buFont typeface="Wingdings" panose="05000000000000000000" pitchFamily="2" charset="2"/>
              <a:buChar char="q"/>
            </a:pPr>
            <a:r>
              <a:rPr lang="en-US" sz="2000" dirty="0"/>
              <a:t>Democracy relies on divergence of interests and opinions to survive in pluralistic societies. In Africa, however, the pattern of horizontal and vertical segmentation among the multi-ethnic, multicultural and </a:t>
            </a:r>
            <a:r>
              <a:rPr lang="en-US" sz="2000" dirty="0" err="1"/>
              <a:t>multilinguistic</a:t>
            </a:r>
            <a:r>
              <a:rPr lang="en-US" sz="2000" dirty="0"/>
              <a:t> societies has given rise to </a:t>
            </a:r>
            <a:r>
              <a:rPr lang="en-US" sz="2000" dirty="0" err="1"/>
              <a:t>familism</a:t>
            </a:r>
            <a:r>
              <a:rPr lang="en-US" sz="2000" dirty="0"/>
              <a:t>, parochialism and chauvinism in the body polity (</a:t>
            </a:r>
            <a:r>
              <a:rPr lang="en-US" sz="2000" dirty="0" err="1"/>
              <a:t>Imoh</a:t>
            </a:r>
            <a:r>
              <a:rPr lang="en-US" sz="2000" dirty="0"/>
              <a:t> 2008). </a:t>
            </a:r>
            <a:endParaRPr lang="en-US" sz="2000" dirty="0" smtClean="0"/>
          </a:p>
          <a:p>
            <a:pPr lvl="0">
              <a:spcBef>
                <a:spcPts val="600"/>
              </a:spcBef>
              <a:spcAft>
                <a:spcPts val="0"/>
              </a:spcAft>
              <a:buFont typeface="Wingdings" panose="05000000000000000000" pitchFamily="2" charset="2"/>
              <a:buChar char="q"/>
            </a:pPr>
            <a:r>
              <a:rPr lang="en-US" sz="2000" dirty="0" smtClean="0"/>
              <a:t>This </a:t>
            </a:r>
            <a:r>
              <a:rPr lang="en-US" sz="2000" dirty="0"/>
              <a:t>segmentation has served as a self limitation on the growth of the state and made it difficult for the mass media to effectively champion the cause of democracy. </a:t>
            </a:r>
            <a:endParaRPr lang="en-US" sz="2000" dirty="0" smtClean="0"/>
          </a:p>
          <a:p>
            <a:pPr lvl="0">
              <a:spcBef>
                <a:spcPts val="600"/>
              </a:spcBef>
              <a:spcAft>
                <a:spcPts val="0"/>
              </a:spcAft>
              <a:buFont typeface="Wingdings" panose="05000000000000000000" pitchFamily="2" charset="2"/>
              <a:buChar char="q"/>
            </a:pPr>
            <a:r>
              <a:rPr lang="en-US" sz="2000" dirty="0" smtClean="0"/>
              <a:t>In </a:t>
            </a:r>
            <a:r>
              <a:rPr lang="en-US" sz="2000" dirty="0"/>
              <a:t>Nigeria, for instance, the Tribune represents the Yoruba interest, the New Nigerian, the northern interests while the West African Pilot was used by Dr. </a:t>
            </a:r>
            <a:r>
              <a:rPr lang="en-US" sz="2000" dirty="0" err="1" smtClean="0"/>
              <a:t>Nnamdi</a:t>
            </a:r>
            <a:r>
              <a:rPr lang="en-US" sz="2000" dirty="0" smtClean="0"/>
              <a:t> </a:t>
            </a:r>
            <a:r>
              <a:rPr lang="en-US" sz="2000" dirty="0" err="1" smtClean="0"/>
              <a:t>Azikiwe</a:t>
            </a:r>
            <a:r>
              <a:rPr lang="en-US" sz="2000" dirty="0" smtClean="0"/>
              <a:t> </a:t>
            </a:r>
            <a:r>
              <a:rPr lang="en-US" sz="2000" dirty="0"/>
              <a:t>to promote the sociopolitical interests of Eastern Nigeria (The Ibos). </a:t>
            </a:r>
            <a:r>
              <a:rPr lang="en-US" sz="2000" dirty="0" smtClean="0"/>
              <a:t>    </a:t>
            </a:r>
            <a:endParaRPr lang="en-US" sz="2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388225" y="91379"/>
            <a:ext cx="6413490"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Mass Media and Democratic Consolidation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0" y="873229"/>
            <a:ext cx="7465102" cy="2932500"/>
          </a:xfrm>
          <a:prstGeom prst="rect">
            <a:avLst/>
          </a:prstGeom>
        </p:spPr>
        <p:txBody>
          <a:bodyPr spcFirstLastPara="1" wrap="square" lIns="0" tIns="0" rIns="0" bIns="0" anchor="t" anchorCtr="0">
            <a:noAutofit/>
          </a:bodyPr>
          <a:lstStyle/>
          <a:p>
            <a:r>
              <a:rPr lang="en-US" sz="2000" i="1" dirty="0"/>
              <a:t>Unconducive Legal </a:t>
            </a:r>
            <a:r>
              <a:rPr lang="en-US" sz="2000" i="1" dirty="0" smtClean="0"/>
              <a:t>Environment</a:t>
            </a:r>
            <a:endParaRPr lang="en-US" sz="2000" dirty="0"/>
          </a:p>
          <a:p>
            <a:r>
              <a:rPr lang="en-US" sz="2000" dirty="0"/>
              <a:t>The African environment has not been conducive for the mass media to promote democratic ideals among the people, because the laws and constitutions of the land have not allowed unhindered access to information by journalists, so as to promote accountability and transparency by government and public servants. </a:t>
            </a:r>
            <a:endParaRPr lang="en-US" sz="2000" dirty="0" smtClean="0"/>
          </a:p>
          <a:p>
            <a:r>
              <a:rPr lang="en-US" sz="2000" dirty="0" smtClean="0"/>
              <a:t>Unfortunately </a:t>
            </a:r>
            <a:r>
              <a:rPr lang="en-US" sz="2000" dirty="0"/>
              <a:t>many countries in Africa including Nigeria and a majority of the Arab states have failed to entrench press freedom in their constitution. </a:t>
            </a:r>
            <a:endParaRPr lang="en-US" sz="2000" dirty="0" smtClean="0"/>
          </a:p>
          <a:p>
            <a:r>
              <a:rPr lang="en-US" sz="2000" dirty="0" smtClean="0"/>
              <a:t>Several </a:t>
            </a:r>
            <a:r>
              <a:rPr lang="en-US" sz="2000" dirty="0"/>
              <a:t>media establishments and journalists have been maltreated by the governments in power in several African countries for publishing the truth that puts the government in </a:t>
            </a:r>
            <a:r>
              <a:rPr lang="en-US" sz="2000" dirty="0">
                <a:solidFill>
                  <a:srgbClr val="000000"/>
                </a:solidFill>
              </a:rPr>
              <a:t>bad light. </a:t>
            </a:r>
            <a:endParaRPr lang="en-US" sz="2000" dirty="0">
              <a:solidFill>
                <a:srgbClr val="000000"/>
              </a:solidFill>
            </a:endParaRPr>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371475" y="150312"/>
            <a:ext cx="6931625" cy="856800"/>
          </a:xfrm>
          <a:prstGeom prst="rect">
            <a:avLst/>
          </a:prstGeom>
        </p:spPr>
        <p:txBody>
          <a:bodyPr spcFirstLastPara="1" wrap="square" lIns="0" tIns="0" rIns="0" bIns="0" anchor="b" anchorCtr="0">
            <a:noAutofit/>
          </a:bodyPr>
          <a:lstStyle/>
          <a:p>
            <a:pPr lvl="0"/>
            <a:r>
              <a:rPr lang="en-US" sz="3200" spc="0" dirty="0" smtClean="0">
                <a:ln w="0"/>
                <a:solidFill>
                  <a:schemeClr val="accent1"/>
                </a:solidFill>
                <a:effectLst>
                  <a:outerShdw blurRad="38100" dist="25400" dir="5400000" algn="ctr" rotWithShape="0">
                    <a:srgbClr val="6E747A">
                      <a:alpha val="43000"/>
                    </a:srgbClr>
                  </a:outerShdw>
                </a:effectLst>
              </a:rPr>
              <a:t>The Mass Media and Democratic Consolidation in Africa</a:t>
            </a:r>
            <a:endParaRPr sz="3200"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
        <p:nvSpPr>
          <p:cNvPr id="592" name="Google Shape;592;p36"/>
          <p:cNvSpPr txBox="1"/>
          <p:nvPr/>
        </p:nvSpPr>
        <p:spPr>
          <a:xfrm>
            <a:off x="0" y="1014151"/>
            <a:ext cx="7450111" cy="1175775"/>
          </a:xfrm>
          <a:prstGeom prst="rect">
            <a:avLst/>
          </a:prstGeom>
          <a:noFill/>
          <a:ln>
            <a:noFill/>
          </a:ln>
        </p:spPr>
        <p:txBody>
          <a:bodyPr spcFirstLastPara="1" wrap="square" lIns="0" tIns="0" rIns="0" bIns="0" anchor="t" anchorCtr="0">
            <a:noAutofit/>
          </a:bodyPr>
          <a:lstStyle/>
          <a:p>
            <a:pPr marL="342900" lvl="0" indent="-342900">
              <a:buClr>
                <a:schemeClr val="dk1"/>
              </a:buClr>
              <a:buSzPts val="1100"/>
              <a:buFont typeface="Wingdings" panose="05000000000000000000" pitchFamily="2" charset="2"/>
              <a:buChar char="q"/>
            </a:pPr>
            <a:r>
              <a:rPr lang="en-US" sz="2000" i="1" dirty="0">
                <a:latin typeface="+mn-lt"/>
              </a:rPr>
              <a:t>Military Interventions in </a:t>
            </a:r>
            <a:r>
              <a:rPr lang="en-US" sz="2000" i="1" dirty="0" smtClean="0">
                <a:latin typeface="+mn-lt"/>
              </a:rPr>
              <a:t>Politics</a:t>
            </a:r>
            <a:r>
              <a:rPr lang="en-US" sz="2000" dirty="0" smtClean="0">
                <a:latin typeface="+mn-lt"/>
              </a:rPr>
              <a:t>; In </a:t>
            </a:r>
            <a:r>
              <a:rPr lang="en-US" sz="2000" dirty="0">
                <a:latin typeface="+mn-lt"/>
              </a:rPr>
              <a:t>the event of a coup, the mass media are the first victims. In Nigeria, Ghana, Uganda, Burkina Faso and Guinea </a:t>
            </a:r>
            <a:r>
              <a:rPr lang="en-US" sz="2000" dirty="0" smtClean="0">
                <a:latin typeface="+mn-lt"/>
              </a:rPr>
              <a:t>Bissau</a:t>
            </a:r>
            <a:r>
              <a:rPr lang="en-US" sz="2000" dirty="0">
                <a:latin typeface="+mn-lt"/>
              </a:rPr>
              <a:t>, the military has disrupted democratically elected regimes and taken over the reigns of government. </a:t>
            </a:r>
            <a:endParaRPr lang="en-US" sz="2000" dirty="0" smtClean="0">
              <a:latin typeface="+mn-lt"/>
            </a:endParaRPr>
          </a:p>
          <a:p>
            <a:pPr marL="342900" lvl="0" indent="-342900">
              <a:buClr>
                <a:schemeClr val="dk1"/>
              </a:buClr>
              <a:buSzPts val="1100"/>
              <a:buFont typeface="Wingdings" panose="05000000000000000000" pitchFamily="2" charset="2"/>
              <a:buChar char="q"/>
            </a:pPr>
            <a:r>
              <a:rPr lang="en-US" sz="2000" i="1" dirty="0">
                <a:latin typeface="+mn-lt"/>
              </a:rPr>
              <a:t>Religious </a:t>
            </a:r>
            <a:r>
              <a:rPr lang="en-US" sz="2000" i="1" dirty="0" smtClean="0">
                <a:latin typeface="+mn-lt"/>
              </a:rPr>
              <a:t>Pluralism; </a:t>
            </a:r>
            <a:r>
              <a:rPr lang="en-US" sz="2000" dirty="0" smtClean="0">
                <a:latin typeface="+mn-lt"/>
              </a:rPr>
              <a:t>Africa </a:t>
            </a:r>
            <a:r>
              <a:rPr lang="en-US" sz="2000" dirty="0">
                <a:latin typeface="+mn-lt"/>
              </a:rPr>
              <a:t>is a multi-religious continent and religion has been a source of stress to democracy in many African countries, superiority of one religion over others have created a “we” and “they” syndrome that tend to undermine the growth of true democratic culture and the sustenance of democratic values and norms. </a:t>
            </a:r>
            <a:endParaRPr lang="en-US" sz="2000" dirty="0" smtClean="0">
              <a:latin typeface="+mn-lt"/>
            </a:endParaRPr>
          </a:p>
          <a:p>
            <a:pPr marL="342900" lvl="0" indent="-342900">
              <a:buClr>
                <a:schemeClr val="dk1"/>
              </a:buClr>
              <a:buSzPts val="1100"/>
              <a:buFont typeface="Wingdings" panose="05000000000000000000" pitchFamily="2" charset="2"/>
              <a:buChar char="q"/>
            </a:pPr>
            <a:r>
              <a:rPr lang="en-US" sz="2000" dirty="0">
                <a:latin typeface="+mn-lt"/>
              </a:rPr>
              <a:t>Ina</a:t>
            </a:r>
            <a:r>
              <a:rPr lang="en-US" sz="2000" i="1" dirty="0">
                <a:latin typeface="+mn-lt"/>
              </a:rPr>
              <a:t>dequate Training of </a:t>
            </a:r>
            <a:r>
              <a:rPr lang="en-US" sz="2000" i="1" dirty="0" smtClean="0">
                <a:latin typeface="+mn-lt"/>
              </a:rPr>
              <a:t>Journalists; </a:t>
            </a:r>
            <a:r>
              <a:rPr lang="en-US" sz="2000" dirty="0" smtClean="0">
                <a:latin typeface="+mn-lt"/>
              </a:rPr>
              <a:t>The </a:t>
            </a:r>
            <a:r>
              <a:rPr lang="en-US" sz="2000" dirty="0">
                <a:latin typeface="+mn-lt"/>
              </a:rPr>
              <a:t>mass media on their own cannot design and produce messages or </a:t>
            </a:r>
            <a:r>
              <a:rPr lang="en-US" sz="2000" dirty="0" err="1">
                <a:latin typeface="+mn-lt"/>
              </a:rPr>
              <a:t>programmes</a:t>
            </a:r>
            <a:r>
              <a:rPr lang="en-US" sz="2000" dirty="0">
                <a:latin typeface="+mn-lt"/>
              </a:rPr>
              <a:t> on democracy, </a:t>
            </a:r>
            <a:r>
              <a:rPr lang="en-US" sz="2000" dirty="0">
                <a:solidFill>
                  <a:schemeClr val="bg1"/>
                </a:solidFill>
                <a:latin typeface="+mn-lt"/>
              </a:rPr>
              <a:t>only journalists do</a:t>
            </a:r>
            <a:r>
              <a:rPr lang="en-US" sz="2000" dirty="0" smtClean="0">
                <a:solidFill>
                  <a:schemeClr val="bg1"/>
                </a:solidFill>
                <a:latin typeface="+mn-lt"/>
              </a:rPr>
              <a:t>.</a:t>
            </a:r>
            <a:endParaRPr lang="en-US" sz="2000" dirty="0">
              <a:solidFill>
                <a:schemeClr val="bg1"/>
              </a:solidFill>
              <a:latin typeface="+mn-lt"/>
            </a:endParaRPr>
          </a:p>
          <a:p>
            <a:pPr marL="342900" lvl="0" indent="-342900">
              <a:buClr>
                <a:schemeClr val="dk1"/>
              </a:buClr>
              <a:buSzPts val="1100"/>
              <a:buFont typeface="Wingdings" panose="05000000000000000000" pitchFamily="2" charset="2"/>
              <a:buChar char="q"/>
            </a:pPr>
            <a:endParaRPr sz="2000" dirty="0">
              <a:solidFill>
                <a:schemeClr val="accent2"/>
              </a:solidFill>
              <a:latin typeface="Montserrat"/>
              <a:ea typeface="Montserrat"/>
              <a:cs typeface="Montserrat"/>
              <a:sym typeface="Montserra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0" y="799586"/>
            <a:ext cx="7377829" cy="7848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dirty="0" err="1" smtClean="0">
                <a:solidFill>
                  <a:srgbClr val="000000"/>
                </a:solidFill>
              </a:rPr>
              <a:t>Morrisett</a:t>
            </a:r>
            <a:r>
              <a:rPr lang="en-US" sz="2000" dirty="0" smtClean="0">
                <a:solidFill>
                  <a:srgbClr val="000000"/>
                </a:solidFill>
              </a:rPr>
              <a:t> </a:t>
            </a:r>
            <a:r>
              <a:rPr lang="en-US" sz="2000" dirty="0">
                <a:solidFill>
                  <a:srgbClr val="000000"/>
                </a:solidFill>
              </a:rPr>
              <a:t>(2003) identifies democratic uses of new technology as:</a:t>
            </a:r>
          </a:p>
          <a:p>
            <a:pPr marL="342900" lvl="0" indent="-342900">
              <a:buFont typeface="Wingdings" panose="05000000000000000000" pitchFamily="2" charset="2"/>
              <a:buChar char="q"/>
            </a:pPr>
            <a:r>
              <a:rPr lang="en-US" sz="1800" b="1" dirty="0">
                <a:solidFill>
                  <a:srgbClr val="000000"/>
                </a:solidFill>
              </a:rPr>
              <a:t>Access: </a:t>
            </a:r>
            <a:r>
              <a:rPr lang="en-US" sz="1800" dirty="0">
                <a:solidFill>
                  <a:srgbClr val="000000"/>
                </a:solidFill>
              </a:rPr>
              <a:t>Problems of access in African countries include power and technical deficiencies, the suspicion of technology transfer leading to increased dependency on the West, and struggles over control.</a:t>
            </a:r>
          </a:p>
          <a:p>
            <a:pPr marL="342900" lvl="0" indent="-342900">
              <a:buFont typeface="Wingdings" panose="05000000000000000000" pitchFamily="2" charset="2"/>
              <a:buChar char="q"/>
            </a:pPr>
            <a:r>
              <a:rPr lang="en-US" sz="1800" b="1" dirty="0">
                <a:solidFill>
                  <a:srgbClr val="000000"/>
                </a:solidFill>
              </a:rPr>
              <a:t>Information and education</a:t>
            </a:r>
            <a:r>
              <a:rPr lang="en-US" sz="1800" dirty="0">
                <a:solidFill>
                  <a:srgbClr val="000000"/>
                </a:solidFill>
              </a:rPr>
              <a:t>: While the quantity of online content has increased, its quality remains doubtful. Regulatory problems are likely.</a:t>
            </a:r>
          </a:p>
          <a:p>
            <a:pPr marL="342900" lvl="0" indent="-342900">
              <a:buFont typeface="Wingdings" panose="05000000000000000000" pitchFamily="2" charset="2"/>
              <a:buChar char="q"/>
            </a:pPr>
            <a:r>
              <a:rPr lang="en-US" sz="1800" b="1" dirty="0">
                <a:solidFill>
                  <a:srgbClr val="000000"/>
                </a:solidFill>
              </a:rPr>
              <a:t>Discussion</a:t>
            </a:r>
            <a:r>
              <a:rPr lang="en-US" sz="1800" dirty="0">
                <a:solidFill>
                  <a:srgbClr val="000000"/>
                </a:solidFill>
              </a:rPr>
              <a:t>: Institutional affiliations restrict participation. Further, online discussion currently seems to reflect rather than to challenge existing institutions (such as gender norms).</a:t>
            </a:r>
          </a:p>
          <a:p>
            <a:pPr marL="342900" lvl="0" indent="-342900">
              <a:buFont typeface="Wingdings" panose="05000000000000000000" pitchFamily="2" charset="2"/>
              <a:buChar char="q"/>
            </a:pPr>
            <a:r>
              <a:rPr lang="en-US" sz="1800" b="1" dirty="0">
                <a:solidFill>
                  <a:srgbClr val="000000"/>
                </a:solidFill>
              </a:rPr>
              <a:t>Deliberation: </a:t>
            </a:r>
            <a:r>
              <a:rPr lang="en-US" sz="1800" dirty="0">
                <a:solidFill>
                  <a:srgbClr val="000000"/>
                </a:solidFill>
              </a:rPr>
              <a:t>This is hindered in Africa by lack of access to technology, rigid structures of organizational and political decision-making, and people’s economic struggles.</a:t>
            </a:r>
          </a:p>
          <a:p>
            <a:pPr marL="342900" lvl="0" indent="-342900">
              <a:buFont typeface="Wingdings" panose="05000000000000000000" pitchFamily="2" charset="2"/>
              <a:buChar char="q"/>
            </a:pPr>
            <a:r>
              <a:rPr lang="en-US" sz="1800" b="1" dirty="0">
                <a:solidFill>
                  <a:srgbClr val="000000"/>
                </a:solidFill>
              </a:rPr>
              <a:t>Choices and action: </a:t>
            </a:r>
            <a:r>
              <a:rPr lang="en-US" sz="1800" dirty="0">
                <a:solidFill>
                  <a:srgbClr val="000000"/>
                </a:solidFill>
              </a:rPr>
              <a:t>Alternative public spheres are emerging that are structured around interest-based communities. These may not intend to generate sustained action, but arguably communication is itself an action.</a:t>
            </a:r>
          </a:p>
        </p:txBody>
      </p:sp>
      <p:sp>
        <p:nvSpPr>
          <p:cNvPr id="2" name="Rectangle 1"/>
          <p:cNvSpPr/>
          <p:nvPr/>
        </p:nvSpPr>
        <p:spPr>
          <a:xfrm>
            <a:off x="275573" y="5522"/>
            <a:ext cx="7377830" cy="584775"/>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New Media and Democracy in Africa</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31</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1" y="590549"/>
            <a:ext cx="7440461"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285750" indent="-285750">
              <a:buFont typeface="Arial" panose="020B0604020202020204" pitchFamily="34" charset="0"/>
              <a:buChar char="•"/>
            </a:pPr>
            <a:r>
              <a:rPr lang="en-US" sz="1800" dirty="0">
                <a:latin typeface="+mn-lt"/>
              </a:rPr>
              <a:t>Media constitutes as the fourth pillar of democracy. The role of the media is vital in generating a democratic culture that extends beyond the political system and becomes engrained in the public consciousness over </a:t>
            </a:r>
            <a:r>
              <a:rPr lang="en-US" sz="1800" dirty="0" smtClean="0">
                <a:latin typeface="+mn-lt"/>
              </a:rPr>
              <a:t>time.</a:t>
            </a:r>
          </a:p>
          <a:p>
            <a:pPr marL="285750" indent="-285750">
              <a:buFont typeface="Arial" panose="020B0604020202020204" pitchFamily="34" charset="0"/>
              <a:buChar char="•"/>
            </a:pPr>
            <a:r>
              <a:rPr lang="en-US" sz="1800" dirty="0" smtClean="0">
                <a:latin typeface="+mn-lt"/>
              </a:rPr>
              <a:t>Media </a:t>
            </a:r>
            <a:r>
              <a:rPr lang="en-US" sz="1800" dirty="0">
                <a:latin typeface="+mn-lt"/>
              </a:rPr>
              <a:t>is supplying the political information that voters base their decisions on. They identify problems in our society and serve as a medium for deliberation. </a:t>
            </a:r>
            <a:endParaRPr lang="en-US" sz="1800" dirty="0" smtClean="0">
              <a:latin typeface="+mn-lt"/>
            </a:endParaRPr>
          </a:p>
          <a:p>
            <a:pPr marL="285750" indent="-285750">
              <a:buFont typeface="Arial" panose="020B0604020202020204" pitchFamily="34" charset="0"/>
              <a:buChar char="•"/>
            </a:pPr>
            <a:r>
              <a:rPr lang="en-US" sz="1800" dirty="0" smtClean="0">
                <a:latin typeface="+mn-lt"/>
              </a:rPr>
              <a:t>They </a:t>
            </a:r>
            <a:r>
              <a:rPr lang="en-US" sz="1800" dirty="0">
                <a:latin typeface="+mn-lt"/>
              </a:rPr>
              <a:t>also serve as watchdogs that we rely on for uncovering errors and wrongdoings by those who have power. Media is vital in generating a democratic culture that extends beyond the political system and becomes engrained in the public consciousness over time. The role of media in a democracy is as crucial as that of the politicians and should never be underestimated.</a:t>
            </a:r>
          </a:p>
          <a:p>
            <a:pPr marL="285750" indent="-285750">
              <a:buFont typeface="Arial" panose="020B0604020202020204" pitchFamily="34" charset="0"/>
              <a:buChar char="•"/>
            </a:pPr>
            <a:r>
              <a:rPr lang="en-US" sz="1800" dirty="0">
                <a:latin typeface="+mn-lt"/>
              </a:rPr>
              <a:t>The role of the media in the consolidation of Democracy in any particular country is facilitative, supportive and determined by the nature of the society itself. To be effective, the media need an enabling environment. </a:t>
            </a:r>
            <a:endParaRPr lang="en-US" sz="1800" dirty="0"/>
          </a:p>
          <a:p>
            <a:r>
              <a:rPr lang="en-US" sz="1800" dirty="0"/>
              <a:t> </a:t>
            </a:r>
          </a:p>
          <a:p>
            <a:r>
              <a:rPr lang="en-US" sz="900" dirty="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32</a:t>
            </a:fld>
            <a:endParaRPr lang="en"/>
          </a:p>
        </p:txBody>
      </p:sp>
      <p:sp>
        <p:nvSpPr>
          <p:cNvPr id="3" name="Rectangle 2"/>
          <p:cNvSpPr/>
          <p:nvPr/>
        </p:nvSpPr>
        <p:spPr>
          <a:xfrm>
            <a:off x="2667220" y="106635"/>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0" y="752966"/>
            <a:ext cx="7570033" cy="3970318"/>
          </a:xfrm>
          <a:prstGeom prst="rect">
            <a:avLst/>
          </a:prstGeom>
        </p:spPr>
        <p:txBody>
          <a:bodyPr wrap="square">
            <a:spAutoFit/>
          </a:bodyPr>
          <a:lstStyle/>
          <a:p>
            <a:pPr marL="285750" indent="-285750">
              <a:buFont typeface="Arial" panose="020B0604020202020204" pitchFamily="34" charset="0"/>
              <a:buChar char="•"/>
            </a:pPr>
            <a:r>
              <a:rPr lang="en-US" sz="1800" dirty="0">
                <a:latin typeface="+mn-lt"/>
              </a:rPr>
              <a:t>Since most media establishments are government owned and controlled by politicians with political biases and leanings, the involvement and participation of the private sector and civil society organizations would go a long way in achieving a balance. </a:t>
            </a:r>
            <a:endParaRPr lang="en-US" sz="1800" dirty="0" smtClean="0">
              <a:latin typeface="+mn-lt"/>
            </a:endParaRPr>
          </a:p>
          <a:p>
            <a:pPr marL="285750" indent="-285750">
              <a:buFont typeface="Arial" panose="020B0604020202020204" pitchFamily="34" charset="0"/>
              <a:buChar char="•"/>
            </a:pPr>
            <a:r>
              <a:rPr lang="en-US" sz="1800" dirty="0" smtClean="0">
                <a:latin typeface="+mn-lt"/>
              </a:rPr>
              <a:t>In </a:t>
            </a:r>
            <a:r>
              <a:rPr lang="en-US" sz="1800" dirty="0">
                <a:latin typeface="+mn-lt"/>
              </a:rPr>
              <a:t>carrying out their functions, the media must not be merely a mirror of society, passively reporting events. </a:t>
            </a:r>
            <a:endParaRPr lang="en-US" sz="1800" dirty="0" smtClean="0">
              <a:latin typeface="+mn-lt"/>
            </a:endParaRPr>
          </a:p>
          <a:p>
            <a:pPr marL="285750" indent="-285750">
              <a:buFont typeface="Arial" panose="020B0604020202020204" pitchFamily="34" charset="0"/>
              <a:buChar char="•"/>
            </a:pPr>
            <a:r>
              <a:rPr lang="en-US" sz="1800" dirty="0" smtClean="0">
                <a:latin typeface="+mn-lt"/>
              </a:rPr>
              <a:t>They </a:t>
            </a:r>
            <a:r>
              <a:rPr lang="en-US" sz="1800" dirty="0">
                <a:latin typeface="+mn-lt"/>
              </a:rPr>
              <a:t>must act as the watchdog of society and the instigators of positive change. But to effectively perform these roles, the media should be independent and given a free hand to perform within the ethics of their profession even when they are owned by private individuals, the government and non- governmental The media must also operate in a responsible manner, by exercising a strong sense of fair play and a deep respect for truth in the handling of news and opinions. Above all, the media must operate an effective system of self-monitoring and self-supervision.</a:t>
            </a:r>
            <a:endParaRPr lang="en-US" sz="1800" dirty="0" smtClean="0">
              <a:latin typeface="+mn-lt"/>
            </a:endParaRPr>
          </a:p>
        </p:txBody>
      </p:sp>
    </p:spTree>
    <p:extLst>
      <p:ext uri="{BB962C8B-B14F-4D97-AF65-F5344CB8AC3E}">
        <p14:creationId xmlns:p14="http://schemas.microsoft.com/office/powerpoint/2010/main" val="24806409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33</a:t>
            </a:fld>
            <a:endParaRPr lang="en"/>
          </a:p>
        </p:txBody>
      </p:sp>
      <p:sp>
        <p:nvSpPr>
          <p:cNvPr id="3" name="Rectangle 2"/>
          <p:cNvSpPr/>
          <p:nvPr/>
        </p:nvSpPr>
        <p:spPr>
          <a:xfrm>
            <a:off x="2667220" y="81583"/>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0" y="922263"/>
            <a:ext cx="7189940" cy="3416320"/>
          </a:xfrm>
          <a:prstGeom prst="rect">
            <a:avLst/>
          </a:prstGeom>
        </p:spPr>
        <p:txBody>
          <a:bodyPr wrap="square">
            <a:spAutoFit/>
          </a:bodyPr>
          <a:lstStyle/>
          <a:p>
            <a:pPr marL="285750" indent="-285750">
              <a:buFont typeface="Wingdings" panose="05000000000000000000" pitchFamily="2" charset="2"/>
              <a:buChar char="q"/>
            </a:pPr>
            <a:r>
              <a:rPr lang="en-US" sz="1800" dirty="0">
                <a:latin typeface="+mn-lt"/>
              </a:rPr>
              <a:t>Media act as a catalyst for democracy and development, helping to make public participation meaningful </a:t>
            </a:r>
            <a:r>
              <a:rPr lang="en-US" sz="1800" dirty="0" smtClean="0">
                <a:latin typeface="+mn-lt"/>
              </a:rPr>
              <a:t>.</a:t>
            </a:r>
          </a:p>
          <a:p>
            <a:pPr marL="285750" indent="-285750">
              <a:buFont typeface="Wingdings" panose="05000000000000000000" pitchFamily="2" charset="2"/>
              <a:buChar char="q"/>
            </a:pPr>
            <a:r>
              <a:rPr lang="en-US" sz="1800" dirty="0" smtClean="0">
                <a:latin typeface="+mn-lt"/>
              </a:rPr>
              <a:t>If </a:t>
            </a:r>
            <a:r>
              <a:rPr lang="en-US" sz="1800" dirty="0">
                <a:latin typeface="+mn-lt"/>
              </a:rPr>
              <a:t>media is honest and committed in its job, democracy is bound to function more efficiently and the loopholes present in any democratic system can certainly be plugged to the fullest satisfaction of the people. On the contrary, if media is biased, corrupt and </a:t>
            </a:r>
            <a:r>
              <a:rPr lang="en-US" sz="1800" dirty="0" err="1">
                <a:latin typeface="+mn-lt"/>
              </a:rPr>
              <a:t>favours</a:t>
            </a:r>
            <a:r>
              <a:rPr lang="en-US" sz="1800" dirty="0">
                <a:latin typeface="+mn-lt"/>
              </a:rPr>
              <a:t> only a particular party or few individuals, it can prove to be very dangerous for the smooth functioning of democracy. </a:t>
            </a:r>
            <a:endParaRPr lang="en-US" sz="1800" dirty="0" smtClean="0">
              <a:latin typeface="+mn-lt"/>
            </a:endParaRPr>
          </a:p>
          <a:p>
            <a:pPr marL="285750" indent="-285750">
              <a:buFont typeface="Wingdings" panose="05000000000000000000" pitchFamily="2" charset="2"/>
              <a:buChar char="q"/>
            </a:pPr>
            <a:r>
              <a:rPr lang="en-US" sz="1800" dirty="0" smtClean="0">
                <a:latin typeface="+mn-lt"/>
              </a:rPr>
              <a:t>No </a:t>
            </a:r>
            <a:r>
              <a:rPr lang="en-US" sz="1800" dirty="0">
                <a:latin typeface="+mn-lt"/>
              </a:rPr>
              <a:t>one can become perfect and one can only strive to become so. The same holds true for our media also. Certainly there is still a lot of scope for improvement by which the media can rise upon the aspirations of the people for which it is primarily meant.</a:t>
            </a:r>
            <a:endParaRPr lang="en-US" sz="1800" dirty="0">
              <a:solidFill>
                <a:schemeClr val="bg1"/>
              </a:solidFill>
              <a:latin typeface="+mn-lt"/>
            </a:endParaRPr>
          </a:p>
        </p:txBody>
      </p:sp>
    </p:spTree>
    <p:extLst>
      <p:ext uri="{BB962C8B-B14F-4D97-AF65-F5344CB8AC3E}">
        <p14:creationId xmlns:p14="http://schemas.microsoft.com/office/powerpoint/2010/main" val="40752711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9</a:t>
            </a:r>
            <a:endParaRPr lang="en-US" sz="2400" b="1" kern="1200" dirty="0" smtClean="0">
              <a:effectLst>
                <a:glow rad="101600">
                  <a:srgbClr val="92D050">
                    <a:alpha val="60000"/>
                  </a:srgbClr>
                </a:glow>
              </a:effectLst>
              <a:latin typeface="Calibri"/>
            </a:endParaRP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1232</TotalTime>
  <Words>3485</Words>
  <Application>Microsoft Office PowerPoint</Application>
  <PresentationFormat>On-screen Show (16:9)</PresentationFormat>
  <Paragraphs>196</Paragraphs>
  <Slides>34</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Calibri Light</vt:lpstr>
      <vt:lpstr>Arial</vt:lpstr>
      <vt:lpstr>Wingdings</vt:lpstr>
      <vt:lpstr>Poppins</vt:lpstr>
      <vt:lpstr>Montserrat</vt:lpstr>
      <vt:lpstr>Century Gothic</vt:lpstr>
      <vt:lpstr>Calibri</vt:lpstr>
      <vt:lpstr>Retrospect</vt:lpstr>
      <vt:lpstr>Communication Systems in Africa</vt:lpstr>
      <vt:lpstr>Objectives </vt:lpstr>
      <vt:lpstr>LECTURE OVERVIEW</vt:lpstr>
      <vt:lpstr>LECTURE OVERVIEW</vt:lpstr>
      <vt:lpstr>The Concept of Democracy</vt:lpstr>
      <vt:lpstr>The Concept of Democracy</vt:lpstr>
      <vt:lpstr> The Concept of Democracy</vt:lpstr>
      <vt:lpstr>The Concept of Democracy</vt:lpstr>
      <vt:lpstr>The Concept of Democracy</vt:lpstr>
      <vt:lpstr>The Concept of Democracy</vt:lpstr>
      <vt:lpstr>What is Democracy?</vt:lpstr>
      <vt:lpstr>Democracy in Africa</vt:lpstr>
      <vt:lpstr>Democracy in Africa</vt:lpstr>
      <vt:lpstr>Democracy in Africa</vt:lpstr>
      <vt:lpstr>Mass Media and Democracy</vt:lpstr>
      <vt:lpstr>Mass Media and Democracy</vt:lpstr>
      <vt:lpstr>PowerPoint Presentation</vt:lpstr>
      <vt:lpstr>The Mass Media and Democratic Consolidation in Africa</vt:lpstr>
      <vt:lpstr>PowerPoint Presentation</vt:lpstr>
      <vt:lpstr>The Mass Media and Democratic Consolidation in Africa</vt:lpstr>
      <vt:lpstr>The Mass Media and Democratic Consolidation in Africa</vt:lpstr>
      <vt:lpstr>The Mass Media and Democratic Consolidation in Africa </vt:lpstr>
      <vt:lpstr>The Mass Media and Democratic Consolidation in Africa</vt:lpstr>
      <vt:lpstr>The Mass Media and Democratic Consolidation in Africa</vt:lpstr>
      <vt:lpstr>The Mass Media and Democratic Consolidation in Africa</vt:lpstr>
      <vt:lpstr>PowerPoint Presentation</vt:lpstr>
      <vt:lpstr>The Mass Media and Democratic Consolidation in Africa</vt:lpstr>
      <vt:lpstr>The Mass Media and Democratic Consolidation in Africa</vt:lpstr>
      <vt:lpstr>The Mass Media and Democratic Consolidation in Africa</vt:lpstr>
      <vt:lpstr>PowerPoint Presentation</vt:lpstr>
      <vt:lpstr>SUMMARY</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144</cp:revision>
  <dcterms:modified xsi:type="dcterms:W3CDTF">2023-05-15T20:54:55Z</dcterms:modified>
</cp:coreProperties>
</file>