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6"/>
  </p:notesMasterIdLst>
  <p:sldIdLst>
    <p:sldId id="256" r:id="rId2"/>
    <p:sldId id="295" r:id="rId3"/>
    <p:sldId id="297" r:id="rId4"/>
    <p:sldId id="309" r:id="rId5"/>
    <p:sldId id="298" r:id="rId6"/>
    <p:sldId id="299" r:id="rId7"/>
    <p:sldId id="258" r:id="rId8"/>
    <p:sldId id="259" r:id="rId9"/>
    <p:sldId id="303" r:id="rId10"/>
    <p:sldId id="304" r:id="rId11"/>
    <p:sldId id="305" r:id="rId12"/>
    <p:sldId id="269" r:id="rId13"/>
    <p:sldId id="261" r:id="rId14"/>
    <p:sldId id="263" r:id="rId15"/>
    <p:sldId id="264" r:id="rId16"/>
    <p:sldId id="265" r:id="rId17"/>
    <p:sldId id="267" r:id="rId18"/>
    <p:sldId id="268" r:id="rId19"/>
    <p:sldId id="296" r:id="rId20"/>
    <p:sldId id="271" r:id="rId21"/>
    <p:sldId id="272" r:id="rId22"/>
    <p:sldId id="273" r:id="rId23"/>
    <p:sldId id="300" r:id="rId24"/>
    <p:sldId id="301" r:id="rId25"/>
    <p:sldId id="302" r:id="rId26"/>
    <p:sldId id="306" r:id="rId27"/>
    <p:sldId id="275" r:id="rId28"/>
    <p:sldId id="278" r:id="rId29"/>
    <p:sldId id="279" r:id="rId30"/>
    <p:sldId id="280" r:id="rId31"/>
    <p:sldId id="281" r:id="rId32"/>
    <p:sldId id="286" r:id="rId33"/>
    <p:sldId id="307" r:id="rId34"/>
    <p:sldId id="294" r:id="rId35"/>
  </p:sldIdLst>
  <p:sldSz cx="9144000" cy="5143500" type="screen16x9"/>
  <p:notesSz cx="6858000" cy="9144000"/>
  <p:embeddedFontLst>
    <p:embeddedFont>
      <p:font typeface="Poppins" panose="020B0604020202020204" charset="0"/>
      <p:regular r:id="rId37"/>
      <p:bold r:id="rId38"/>
      <p:italic r:id="rId39"/>
      <p:boldItalic r:id="rId40"/>
    </p:embeddedFont>
    <p:embeddedFont>
      <p:font typeface="Century Gothic" panose="020B0502020202020204" pitchFamily="34" charset="0"/>
      <p:regular r:id="rId41"/>
      <p:bold r:id="rId42"/>
      <p:italic r:id="rId43"/>
      <p:boldItalic r:id="rId44"/>
    </p:embeddedFont>
    <p:embeddedFont>
      <p:font typeface="Montserrat" panose="020B0604020202020204" charset="0"/>
      <p:regular r:id="rId45"/>
      <p:bold r:id="rId46"/>
      <p:italic r:id="rId47"/>
      <p:boldItalic r:id="rId48"/>
    </p:embeddedFont>
    <p:embeddedFont>
      <p:font typeface="Calibri" panose="020F0502020204030204" pitchFamily="34" charset="0"/>
      <p:regular r:id="rId49"/>
      <p:bold r:id="rId50"/>
      <p:italic r:id="rId51"/>
      <p:boldItalic r:id="rId52"/>
    </p:embeddedFont>
    <p:embeddedFont>
      <p:font typeface="Calibri Light" panose="020F0302020204030204" pitchFamily="34" charset="0"/>
      <p:regular r:id="rId53"/>
      <p: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36AB89D-F5EC-4B56-A308-303C344C77D1}">
  <a:tblStyle styleId="{336AB89D-F5EC-4B56-A308-303C344C77D1}"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57E30E5-1DB3-4595-BE70-43D435B1965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72"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54"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font" Target="fonts/font17.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3.fntdata"/><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15.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67119239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0406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2757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5965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35ed75ccf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35ed75ccf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6539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7829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65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0898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9741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3301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35f391192_0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35f391192_0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1353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3" name="Google Shape;453;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8981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9860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1609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35ed75ccf_0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35ed75ccf_0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55334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4" name="Google Shape;574;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6091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1" name="Google Shape;581;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82878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8" name="Google Shape;588;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1231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e43d9bef0f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6" name="Google Shape;596;ge43d9bef0f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8828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ge43d9bef0f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2" name="Google Shape;702;ge43d9bef0f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010979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3"/>
        <p:cNvGrpSpPr/>
        <p:nvPr/>
      </p:nvGrpSpPr>
      <p:grpSpPr>
        <a:xfrm>
          <a:off x="0" y="0"/>
          <a:ext cx="0" cy="0"/>
          <a:chOff x="0" y="0"/>
          <a:chExt cx="0" cy="0"/>
        </a:xfrm>
      </p:grpSpPr>
      <p:sp>
        <p:nvSpPr>
          <p:cNvPr id="1624" name="Google Shape;1624;g41a8829c09_1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5" name="Google Shape;1625;g41a8829c09_1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2227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569214"/>
            <a:ext cx="7543800" cy="2674620"/>
          </a:xfrm>
        </p:spPr>
        <p:txBody>
          <a:bodyPr anchor="b">
            <a:normAutofit/>
          </a:bodyPr>
          <a:lstStyle>
            <a:lvl1pPr algn="l">
              <a:lnSpc>
                <a:spcPct val="85000"/>
              </a:lnSpc>
              <a:defRPr sz="6000" spc="-38"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3341715"/>
            <a:ext cx="7543800" cy="857250"/>
          </a:xfrm>
        </p:spPr>
        <p:txBody>
          <a:bodyPr lIns="91440" rIns="91440">
            <a:normAutofit/>
          </a:bodyPr>
          <a:lstStyle>
            <a:lvl1pPr marL="0" indent="0" algn="l">
              <a:buNone/>
              <a:defRPr sz="1800" cap="all" spc="150" baseline="0">
                <a:solidFill>
                  <a:schemeClr val="tx2"/>
                </a:solidFill>
                <a:latin typeface="+mj-lt"/>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5/15/2023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88519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5/15/2023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3912588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69214"/>
            <a:ext cx="7543800" cy="2674620"/>
          </a:xfrm>
        </p:spPr>
        <p:txBody>
          <a:bodyPr anchor="b" anchorCtr="0">
            <a:normAutofit/>
          </a:bodyPr>
          <a:lstStyle>
            <a:lvl1pPr>
              <a:lnSpc>
                <a:spcPct val="85000"/>
              </a:lnSpc>
              <a:defRPr sz="6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3339846"/>
            <a:ext cx="7543800" cy="857250"/>
          </a:xfrm>
        </p:spPr>
        <p:txBody>
          <a:bodyPr lIns="91440" rIns="91440" anchor="t" anchorCtr="0">
            <a:normAutofit/>
          </a:bodyPr>
          <a:lstStyle>
            <a:lvl1pPr marL="0" indent="0">
              <a:buNone/>
              <a:defRPr sz="1800" cap="all" spc="150" baseline="0">
                <a:solidFill>
                  <a:schemeClr val="tx2"/>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5/15/2023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430619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5/15/2023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8059604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2296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6344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5/15/2023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47611729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5/15/2023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37463509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5/15/2023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9598551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45769"/>
            <a:ext cx="2400300" cy="1714500"/>
          </a:xfrm>
        </p:spPr>
        <p:txBody>
          <a:bodyPr anchor="b">
            <a:normAutofit/>
          </a:bodyPr>
          <a:lstStyle>
            <a:lvl1pPr>
              <a:defRPr sz="27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548640"/>
            <a:ext cx="4869180" cy="39433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194560"/>
            <a:ext cx="2400300" cy="2534343"/>
          </a:xfrm>
        </p:spPr>
        <p:txBody>
          <a:bodyPr lIns="91440" rIns="91440">
            <a:normAutofit/>
          </a:bodyPr>
          <a:lstStyle>
            <a:lvl1pPr marL="0" indent="0">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a:xfrm>
            <a:off x="349134" y="4844839"/>
            <a:ext cx="1963883" cy="273844"/>
          </a:xfrm>
        </p:spPr>
        <p:txBody>
          <a:bodyPr/>
          <a:lstStyle>
            <a:lvl1pPr algn="l">
              <a:defRPr/>
            </a:lvl1pPr>
          </a:lstStyle>
          <a:p>
            <a:fld id="{32ABBEA6-7C60-4B02-AE87-00D78D8422AF}" type="datetimeFigureOut">
              <a:rPr lang="en-US" dirty="0"/>
              <a:t>5/15/2023</a:t>
            </a:fld>
            <a:endParaRPr lang="en-US" dirty="0"/>
          </a:p>
        </p:txBody>
      </p:sp>
      <p:sp>
        <p:nvSpPr>
          <p:cNvPr id="6" name="Footer Placeholder 5"/>
          <p:cNvSpPr>
            <a:spLocks noGrp="1"/>
          </p:cNvSpPr>
          <p:nvPr>
            <p:ph type="ftr" sz="quarter" idx="11"/>
          </p:nvPr>
        </p:nvSpPr>
        <p:spPr>
          <a:xfrm>
            <a:off x="3600450" y="4844839"/>
            <a:ext cx="3486150" cy="273844"/>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91954113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714750"/>
            <a:ext cx="9141619"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368630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3806190"/>
            <a:ext cx="7584948" cy="617220"/>
          </a:xfrm>
        </p:spPr>
        <p:txBody>
          <a:bodyPr lIns="91440" tIns="0" rIns="91440" bIns="0" anchor="b">
            <a:noAutofit/>
          </a:bodyPr>
          <a:lstStyle>
            <a:lvl1pPr>
              <a:defRPr sz="27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3686307"/>
          </a:xfrm>
          <a:blipFill>
            <a:blip r:embed="rId2"/>
            <a:stretch>
              <a:fillRect/>
            </a:stretch>
          </a:blipFill>
        </p:spPr>
        <p:txBody>
          <a:bodyPr lIns="457200" tIns="457200" anchor="t"/>
          <a:lstStyle>
            <a:lvl1pPr marL="0" indent="0">
              <a:buNone/>
              <a:defRPr sz="2400">
                <a:solidFill>
                  <a:schemeClr val="bg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822960" y="4430267"/>
            <a:ext cx="7584948" cy="445770"/>
          </a:xfrm>
        </p:spPr>
        <p:txBody>
          <a:bodyPr lIns="91440" tIns="0" rIns="91440" bIns="0">
            <a:normAutofit/>
          </a:bodyPr>
          <a:lstStyle>
            <a:lvl1pPr marL="0" indent="0">
              <a:spcBef>
                <a:spcPts val="0"/>
              </a:spcBef>
              <a:spcAft>
                <a:spcPts val="450"/>
              </a:spcAft>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5/15/2023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02779122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5/15/2023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87024717"/>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311084"/>
            <a:ext cx="1971675" cy="431806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11083"/>
            <a:ext cx="5800725" cy="4318067"/>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5/15/2023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8691682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31" name="Google Shape;31;p2"/>
          <p:cNvSpPr txBox="1">
            <a:spLocks noGrp="1"/>
          </p:cNvSpPr>
          <p:nvPr>
            <p:ph type="ctrTitle"/>
          </p:nvPr>
        </p:nvSpPr>
        <p:spPr>
          <a:xfrm>
            <a:off x="2027622" y="1953315"/>
            <a:ext cx="5073300" cy="1159800"/>
          </a:xfrm>
          <a:prstGeom prst="rect">
            <a:avLst/>
          </a:prstGeom>
        </p:spPr>
        <p:txBody>
          <a:bodyPr spcFirstLastPara="1" wrap="square" lIns="0" tIns="0" rIns="0" bIns="0"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extLst>
      <p:ext uri="{BB962C8B-B14F-4D97-AF65-F5344CB8AC3E}">
        <p14:creationId xmlns:p14="http://schemas.microsoft.com/office/powerpoint/2010/main" val="3637519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sp>
        <p:nvSpPr>
          <p:cNvPr id="70" name="Google Shape;70;p3"/>
          <p:cNvSpPr txBox="1">
            <a:spLocks noGrp="1"/>
          </p:cNvSpPr>
          <p:nvPr>
            <p:ph type="ctrTitle"/>
          </p:nvPr>
        </p:nvSpPr>
        <p:spPr>
          <a:xfrm>
            <a:off x="2027625" y="1629397"/>
            <a:ext cx="5088600" cy="11598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extLst>
      <p:ext uri="{BB962C8B-B14F-4D97-AF65-F5344CB8AC3E}">
        <p14:creationId xmlns:p14="http://schemas.microsoft.com/office/powerpoint/2010/main" val="173919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sp>
        <p:nvSpPr>
          <p:cNvPr id="140" name="Google Shape;140;p5"/>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776450" y="1524375"/>
            <a:ext cx="7591200" cy="29325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42" name="Google Shape;142;p5"/>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481053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sp>
        <p:nvSpPr>
          <p:cNvPr id="169" name="Google Shape;169;p6"/>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7764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1" name="Google Shape;171;p6"/>
          <p:cNvSpPr txBox="1">
            <a:spLocks noGrp="1"/>
          </p:cNvSpPr>
          <p:nvPr>
            <p:ph type="body" idx="2"/>
          </p:nvPr>
        </p:nvSpPr>
        <p:spPr>
          <a:xfrm>
            <a:off x="47801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2" name="Google Shape;172;p6"/>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69685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sp>
        <p:nvSpPr>
          <p:cNvPr id="199" name="Google Shape;199;p7"/>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776450"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1" name="Google Shape;201;p7"/>
          <p:cNvSpPr txBox="1">
            <a:spLocks noGrp="1"/>
          </p:cNvSpPr>
          <p:nvPr>
            <p:ph type="body" idx="2"/>
          </p:nvPr>
        </p:nvSpPr>
        <p:spPr>
          <a:xfrm>
            <a:off x="3376062"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2" name="Google Shape;202;p7"/>
          <p:cNvSpPr txBox="1">
            <a:spLocks noGrp="1"/>
          </p:cNvSpPr>
          <p:nvPr>
            <p:ph type="body" idx="3"/>
          </p:nvPr>
        </p:nvSpPr>
        <p:spPr>
          <a:xfrm>
            <a:off x="5975674"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3" name="Google Shape;203;p7"/>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0388795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279"/>
        <p:cNvGrpSpPr/>
        <p:nvPr/>
      </p:nvGrpSpPr>
      <p:grpSpPr>
        <a:xfrm>
          <a:off x="0" y="0"/>
          <a:ext cx="0" cy="0"/>
          <a:chOff x="0" y="0"/>
          <a:chExt cx="0" cy="0"/>
        </a:xfrm>
      </p:grpSpPr>
      <p:sp>
        <p:nvSpPr>
          <p:cNvPr id="280" name="Google Shape;280;p11"/>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247939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4800600"/>
            <a:ext cx="9144000"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4750737"/>
            <a:ext cx="9144001" cy="494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14953"/>
            <a:ext cx="7543800" cy="1088068"/>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301"/>
            <a:ext cx="7543800" cy="301752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4844839"/>
            <a:ext cx="1854203" cy="273844"/>
          </a:xfrm>
          <a:prstGeom prst="rect">
            <a:avLst/>
          </a:prstGeom>
        </p:spPr>
        <p:txBody>
          <a:bodyPr vert="horz" lIns="91440" tIns="45720" rIns="91440" bIns="45720" rtlCol="0" anchor="ctr"/>
          <a:lstStyle>
            <a:lvl1pPr algn="l">
              <a:defRPr sz="675">
                <a:solidFill>
                  <a:srgbClr val="FFFFFF"/>
                </a:solidFill>
              </a:defRPr>
            </a:lvl1pPr>
          </a:lstStyle>
          <a:p>
            <a:fld id="{98624D31-43A5-475A-80CF-332C9F6DCF35}" type="datetimeFigureOut">
              <a:rPr lang="en-US" dirty="0"/>
              <a:t>5/15/2023</a:t>
            </a:fld>
            <a:endParaRPr lang="en-US" dirty="0"/>
          </a:p>
        </p:txBody>
      </p:sp>
      <p:sp>
        <p:nvSpPr>
          <p:cNvPr id="5" name="Footer Placeholder 4"/>
          <p:cNvSpPr>
            <a:spLocks noGrp="1"/>
          </p:cNvSpPr>
          <p:nvPr>
            <p:ph type="ftr" sz="quarter" idx="3"/>
          </p:nvPr>
        </p:nvSpPr>
        <p:spPr>
          <a:xfrm>
            <a:off x="2764639" y="4844839"/>
            <a:ext cx="3617103" cy="273844"/>
          </a:xfrm>
          <a:prstGeom prst="rect">
            <a:avLst/>
          </a:prstGeom>
        </p:spPr>
        <p:txBody>
          <a:bodyPr vert="horz" lIns="91440" tIns="45720" rIns="91440" bIns="45720" rtlCol="0" anchor="ctr"/>
          <a:lstStyle>
            <a:lvl1pPr algn="ctr">
              <a:defRPr sz="675"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4844839"/>
            <a:ext cx="984019" cy="273844"/>
          </a:xfrm>
          <a:prstGeom prst="rect">
            <a:avLst/>
          </a:prstGeom>
        </p:spPr>
        <p:txBody>
          <a:bodyPr vert="horz" lIns="91440" tIns="45720" rIns="91440" bIns="45720" rtlCol="0" anchor="ctr"/>
          <a:lstStyle>
            <a:lvl1pPr algn="r">
              <a:defRPr sz="788">
                <a:solidFill>
                  <a:srgbClr val="FFFFFF"/>
                </a:solidFill>
              </a:defRPr>
            </a:lvl1pPr>
          </a:lstStyle>
          <a:p>
            <a:pPr marL="0" lvl="0" indent="0" algn="ctr" rtl="0">
              <a:spcBef>
                <a:spcPts val="0"/>
              </a:spcBef>
              <a:spcAft>
                <a:spcPts val="0"/>
              </a:spcAft>
              <a:buNone/>
            </a:pPr>
            <a:fld id="{00000000-1234-1234-1234-123412341234}" type="slidenum">
              <a:rPr lang="en" smtClean="0"/>
              <a:t>‹#›</a:t>
            </a:fld>
            <a:endParaRPr lang="en"/>
          </a:p>
        </p:txBody>
      </p:sp>
      <p:cxnSp>
        <p:nvCxnSpPr>
          <p:cNvPr id="10" name="Straight Connector 9"/>
          <p:cNvCxnSpPr/>
          <p:nvPr/>
        </p:nvCxnSpPr>
        <p:spPr>
          <a:xfrm>
            <a:off x="895149" y="1303384"/>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804938"/>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4" r:id="rId14"/>
    <p:sldLayoutId id="2147483675" r:id="rId15"/>
    <p:sldLayoutId id="2147483676" r:id="rId16"/>
    <p:sldLayoutId id="2147483677" r:id="rId17"/>
  </p:sldLayoutIdLst>
  <p:transition>
    <p:fade thruBlk="1"/>
  </p:transition>
  <p:timing>
    <p:tnLst>
      <p:par>
        <p:cTn id="1" dur="indefinite" restart="never" nodeType="tmRoot"/>
      </p:par>
    </p:tnLst>
  </p:timing>
  <p:hf hdr="0" ftr="0" dt="0"/>
  <p:txStyles>
    <p:title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p:titleStyle>
    <p:body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2"/>
          <p:cNvSpPr txBox="1">
            <a:spLocks noGrp="1"/>
          </p:cNvSpPr>
          <p:nvPr>
            <p:ph type="ctrTitle"/>
          </p:nvPr>
        </p:nvSpPr>
        <p:spPr>
          <a:xfrm>
            <a:off x="0" y="137592"/>
            <a:ext cx="9144000" cy="1159800"/>
          </a:xfrm>
          <a:prstGeom prst="rect">
            <a:avLst/>
          </a:prstGeom>
          <a:solidFill>
            <a:schemeClr val="accent5">
              <a:lumMod val="50000"/>
            </a:schemeClr>
          </a:solidFill>
        </p:spPr>
        <p:txBody>
          <a:bodyPr spcFirstLastPara="1" wrap="square" lIns="0" tIns="0" rIns="0" bIns="0" anchor="ctr" anchorCtr="0">
            <a:noAutofit/>
          </a:bodyPr>
          <a:lstStyle/>
          <a:p>
            <a:pPr marL="0" lvl="0" indent="0" algn="ctr" rtl="0">
              <a:spcBef>
                <a:spcPts val="0"/>
              </a:spcBef>
              <a:spcAft>
                <a:spcPts val="0"/>
              </a:spcAft>
              <a:buNone/>
            </a:pPr>
            <a:r>
              <a:rPr lang="en" sz="3200" dirty="0" smtClean="0">
                <a:solidFill>
                  <a:schemeClr val="bg1"/>
                </a:solidFill>
                <a:effectLst>
                  <a:glow rad="101600">
                    <a:schemeClr val="accent5">
                      <a:lumMod val="75000"/>
                      <a:alpha val="60000"/>
                    </a:schemeClr>
                  </a:glow>
                </a:effectLst>
              </a:rPr>
              <a:t>Communication Systems in Africa</a:t>
            </a:r>
            <a:endParaRPr sz="3200" dirty="0">
              <a:solidFill>
                <a:schemeClr val="bg1"/>
              </a:solidFill>
              <a:effectLst>
                <a:glow rad="101600">
                  <a:schemeClr val="accent5">
                    <a:lumMod val="75000"/>
                    <a:alpha val="60000"/>
                  </a:schemeClr>
                </a:glow>
              </a:effectLst>
            </a:endParaRPr>
          </a:p>
        </p:txBody>
      </p:sp>
      <p:sp>
        <p:nvSpPr>
          <p:cNvPr id="2" name="Rectangle 1"/>
          <p:cNvSpPr/>
          <p:nvPr/>
        </p:nvSpPr>
        <p:spPr>
          <a:xfrm>
            <a:off x="123985" y="1322896"/>
            <a:ext cx="8849533" cy="3108543"/>
          </a:xfrm>
          <a:prstGeom prst="rect">
            <a:avLst/>
          </a:prstGeom>
        </p:spPr>
        <p:txBody>
          <a:bodyPr wrap="square">
            <a:spAutoFit/>
          </a:bodyPr>
          <a:lstStyle/>
          <a:p>
            <a:pPr algn="ctr"/>
            <a:r>
              <a:rPr lang="en-US" sz="2800" b="1" dirty="0">
                <a:effectLst>
                  <a:glow rad="101600">
                    <a:schemeClr val="accent5">
                      <a:lumMod val="75000"/>
                      <a:alpha val="60000"/>
                    </a:schemeClr>
                  </a:glow>
                </a:effectLst>
              </a:rPr>
              <a:t>LECTURE </a:t>
            </a:r>
            <a:r>
              <a:rPr lang="en-US" sz="2800" b="1" dirty="0" smtClean="0">
                <a:effectLst>
                  <a:glow rad="101600">
                    <a:schemeClr val="accent5">
                      <a:lumMod val="75000"/>
                      <a:alpha val="60000"/>
                    </a:schemeClr>
                  </a:glow>
                </a:effectLst>
              </a:rPr>
              <a:t>10</a:t>
            </a:r>
          </a:p>
          <a:p>
            <a:pPr algn="ctr"/>
            <a:r>
              <a:rPr lang="en-US" sz="2800" b="1" dirty="0">
                <a:effectLst>
                  <a:glow rad="101600">
                    <a:schemeClr val="accent5">
                      <a:lumMod val="75000"/>
                      <a:alpha val="60000"/>
                    </a:schemeClr>
                  </a:glow>
                </a:effectLst>
              </a:rPr>
              <a:t>WEEK </a:t>
            </a:r>
            <a:r>
              <a:rPr lang="en-US" sz="2800" b="1" dirty="0" smtClean="0">
                <a:effectLst>
                  <a:glow rad="101600">
                    <a:schemeClr val="accent5">
                      <a:lumMod val="75000"/>
                      <a:alpha val="60000"/>
                    </a:schemeClr>
                  </a:glow>
                </a:effectLst>
              </a:rPr>
              <a:t>TEN: Mass Communication Policies </a:t>
            </a:r>
            <a:r>
              <a:rPr lang="en-US" sz="2800" b="1" smtClean="0">
                <a:effectLst>
                  <a:glow rad="101600">
                    <a:schemeClr val="accent5">
                      <a:lumMod val="75000"/>
                      <a:alpha val="60000"/>
                    </a:schemeClr>
                  </a:glow>
                </a:effectLst>
              </a:rPr>
              <a:t>in Africa</a:t>
            </a:r>
            <a:endParaRPr lang="en-US" sz="2800" b="1" dirty="0" smtClean="0">
              <a:effectLst>
                <a:glow rad="101600">
                  <a:schemeClr val="accent5">
                    <a:lumMod val="75000"/>
                    <a:alpha val="60000"/>
                  </a:schemeClr>
                </a:glow>
              </a:effectLst>
            </a:endParaRPr>
          </a:p>
          <a:p>
            <a:pPr algn="ctr"/>
            <a:endParaRPr lang="en-US" sz="2800" b="1" dirty="0" smtClean="0">
              <a:effectLst>
                <a:glow rad="101600">
                  <a:schemeClr val="accent5">
                    <a:lumMod val="75000"/>
                    <a:alpha val="60000"/>
                  </a:schemeClr>
                </a:glow>
              </a:effectLst>
            </a:endParaRPr>
          </a:p>
          <a:p>
            <a:pPr algn="ctr"/>
            <a:r>
              <a:rPr lang="en-US" sz="2800" b="1" dirty="0" smtClean="0">
                <a:effectLst>
                  <a:glow rad="101600">
                    <a:schemeClr val="accent5">
                      <a:lumMod val="75000"/>
                      <a:alpha val="60000"/>
                    </a:schemeClr>
                  </a:glow>
                </a:effectLst>
              </a:rPr>
              <a:t>BY </a:t>
            </a:r>
            <a:r>
              <a:rPr lang="en-US" sz="2800" b="1" dirty="0">
                <a:effectLst>
                  <a:glow rad="101600">
                    <a:schemeClr val="accent5">
                      <a:lumMod val="75000"/>
                      <a:alpha val="60000"/>
                    </a:schemeClr>
                  </a:glow>
                </a:effectLst>
              </a:rPr>
              <a:t>DR. RAPHAEL OGUTU,</a:t>
            </a:r>
          </a:p>
          <a:p>
            <a:pPr algn="ctr"/>
            <a:r>
              <a:rPr lang="en-US" sz="2800" b="1" dirty="0">
                <a:effectLst>
                  <a:glow rad="101600">
                    <a:schemeClr val="accent5">
                      <a:lumMod val="75000"/>
                      <a:alpha val="60000"/>
                    </a:schemeClr>
                  </a:glow>
                </a:effectLst>
              </a:rPr>
              <a:t>Mass Communication Department, </a:t>
            </a:r>
          </a:p>
          <a:p>
            <a:pPr algn="ctr"/>
            <a:r>
              <a:rPr lang="en-US" sz="2800" b="1" dirty="0">
                <a:effectLst>
                  <a:glow rad="101600">
                    <a:schemeClr val="accent5">
                      <a:lumMod val="75000"/>
                      <a:alpha val="60000"/>
                    </a:schemeClr>
                  </a:glow>
                </a:effectLst>
              </a:rPr>
              <a:t>AFRICA NAZARENE </a:t>
            </a:r>
            <a:r>
              <a:rPr lang="en-US" sz="2800" b="1" dirty="0" smtClean="0">
                <a:effectLst>
                  <a:glow rad="101600">
                    <a:schemeClr val="accent5">
                      <a:lumMod val="75000"/>
                      <a:alpha val="60000"/>
                    </a:schemeClr>
                  </a:glow>
                </a:effectLst>
              </a:rPr>
              <a:t>UNIVERSITY</a:t>
            </a:r>
            <a:endParaRPr lang="en-US" sz="2800" b="1" dirty="0">
              <a:effectLst>
                <a:glow rad="101600">
                  <a:schemeClr val="accent5">
                    <a:lumMod val="75000"/>
                    <a:alpha val="60000"/>
                  </a:schemeClr>
                </a:glo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7625" y="238747"/>
            <a:ext cx="5088600" cy="1159800"/>
          </a:xfrm>
        </p:spPr>
        <p:txBody>
          <a:bodyPr/>
          <a:lstStyle/>
          <a:p>
            <a:r>
              <a:rPr lang="en-US" sz="4500" kern="1200" spc="0" dirty="0">
                <a:ln w="0"/>
                <a:solidFill>
                  <a:schemeClr val="accent1"/>
                </a:solidFill>
                <a:effectLst>
                  <a:outerShdw blurRad="38100" dist="25400" dir="5400000" algn="ctr" rotWithShape="0">
                    <a:srgbClr val="6E747A">
                      <a:alpha val="43000"/>
                    </a:srgbClr>
                  </a:outerShdw>
                </a:effectLst>
                <a:latin typeface="Century Gothic" panose="020B0502020202020204"/>
              </a:rPr>
              <a:t>Objectives</a:t>
            </a:r>
            <a:r>
              <a:rPr lang="en-US" sz="4500" kern="1200" dirty="0">
                <a:solidFill>
                  <a:srgbClr val="455F51"/>
                </a:solidFill>
                <a:latin typeface="Century Gothic" panose="020B0502020202020204"/>
              </a:rPr>
              <a:t> </a:t>
            </a:r>
            <a:endParaRPr lang="en-US" dirty="0"/>
          </a:p>
        </p:txBody>
      </p:sp>
      <p:sp>
        <p:nvSpPr>
          <p:cNvPr id="3" name="Subtitle 2"/>
          <p:cNvSpPr>
            <a:spLocks noGrp="1"/>
          </p:cNvSpPr>
          <p:nvPr>
            <p:ph type="subTitle" idx="1"/>
          </p:nvPr>
        </p:nvSpPr>
        <p:spPr>
          <a:xfrm>
            <a:off x="170481" y="1522251"/>
            <a:ext cx="8229600" cy="3220231"/>
          </a:xfrm>
        </p:spPr>
        <p:txBody>
          <a:bodyPr/>
          <a:lstStyle/>
          <a:p>
            <a:pPr marL="558800" lvl="0" indent="-457200">
              <a:lnSpc>
                <a:spcPct val="100000"/>
              </a:lnSpc>
              <a:buFont typeface="+mj-lt"/>
              <a:buAutoNum type="arabicPeriod"/>
            </a:pPr>
            <a:endParaRPr lang="en-US" sz="2400" b="1" dirty="0" smtClean="0">
              <a:solidFill>
                <a:schemeClr val="tx1"/>
              </a:solidFill>
            </a:endParaRPr>
          </a:p>
          <a:p>
            <a:pPr marL="342900" lvl="0" indent="-342900" algn="just">
              <a:lnSpc>
                <a:spcPct val="100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Understand </a:t>
            </a:r>
            <a:r>
              <a:rPr lang="en-GB" sz="2400" dirty="0">
                <a:solidFill>
                  <a:schemeClr val="tx1"/>
                </a:solidFill>
                <a:ea typeface="Calibri" panose="020F0502020204030204" pitchFamily="34" charset="0"/>
                <a:cs typeface="Times New Roman" panose="02020603050405020304" pitchFamily="18" charset="0"/>
              </a:rPr>
              <a:t>Mass communication policies</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gn="just">
              <a:lnSpc>
                <a:spcPct val="100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Explain challenges of formulating communication policy in Africa</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gn="just">
              <a:lnSpc>
                <a:spcPct val="100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Critic some of the major problems with current policy formulations in Africa.</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gn="just">
              <a:lnSpc>
                <a:spcPct val="100000"/>
              </a:lnSpc>
              <a:buFont typeface="+mj-lt"/>
              <a:buAutoNum type="arabicPeriod"/>
            </a:pPr>
            <a:r>
              <a:rPr lang="en-GB" sz="2400" dirty="0">
                <a:solidFill>
                  <a:schemeClr val="tx1"/>
                </a:solidFill>
                <a:ea typeface="Calibri" panose="020F0502020204030204" pitchFamily="34" charset="0"/>
                <a:cs typeface="Times New Roman" panose="02020603050405020304" pitchFamily="18" charset="0"/>
              </a:rPr>
              <a:t>Application of mass communication policies in Africa: The case of Kenyan policies.</a:t>
            </a:r>
            <a:endParaRPr lang="en-US" sz="2000" dirty="0">
              <a:solidFill>
                <a:schemeClr val="tx1"/>
              </a:solidFill>
              <a:ea typeface="Calibri" panose="020F0502020204030204" pitchFamily="34" charset="0"/>
              <a:cs typeface="Times New Roman" panose="02020603050405020304" pitchFamily="18" charset="0"/>
            </a:endParaRPr>
          </a:p>
          <a:p>
            <a:r>
              <a:rPr lang="en-US" dirty="0"/>
              <a:t> </a:t>
            </a:r>
          </a:p>
        </p:txBody>
      </p:sp>
    </p:spTree>
    <p:extLst>
      <p:ext uri="{BB962C8B-B14F-4D97-AF65-F5344CB8AC3E}">
        <p14:creationId xmlns:p14="http://schemas.microsoft.com/office/powerpoint/2010/main" val="2695350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2400" y="105397"/>
            <a:ext cx="5088600" cy="637553"/>
          </a:xfrm>
        </p:spPr>
        <p:txBody>
          <a:bodyPr/>
          <a:lstStyle/>
          <a:p>
            <a:pPr algn="ctr"/>
            <a:r>
              <a:rPr lang="en-US" spc="0" dirty="0" smtClean="0">
                <a:ln w="0"/>
                <a:solidFill>
                  <a:schemeClr val="accent1"/>
                </a:solidFill>
                <a:effectLst>
                  <a:outerShdw blurRad="38100" dist="25400" dir="5400000" algn="ctr" rotWithShape="0">
                    <a:srgbClr val="6E747A">
                      <a:alpha val="43000"/>
                    </a:srgbClr>
                  </a:outerShdw>
                </a:effectLst>
              </a:rPr>
              <a:t>LECTURE OVERVIEW</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3" name="Subtitle 2"/>
          <p:cNvSpPr>
            <a:spLocks noGrp="1"/>
          </p:cNvSpPr>
          <p:nvPr>
            <p:ph type="subTitle" idx="1"/>
          </p:nvPr>
        </p:nvSpPr>
        <p:spPr>
          <a:xfrm>
            <a:off x="0" y="1285097"/>
            <a:ext cx="7220999" cy="3238474"/>
          </a:xfrm>
        </p:spPr>
        <p:txBody>
          <a:bodyPr/>
          <a:lstStyle/>
          <a:p>
            <a:pPr marL="342900" indent="-342900" algn="just">
              <a:buFont typeface="Wingdings" panose="05000000000000000000" pitchFamily="2" charset="2"/>
              <a:buChar char="q"/>
            </a:pPr>
            <a:r>
              <a:rPr lang="en-US" sz="2000" dirty="0">
                <a:solidFill>
                  <a:schemeClr val="tx1"/>
                </a:solidFill>
              </a:rPr>
              <a:t>African media landscape took on a new configuration in the 1990s because of the increased cry for multi-party democracy and the privatization of media. </a:t>
            </a:r>
            <a:endParaRPr lang="en-US" sz="2000" dirty="0" smtClean="0">
              <a:solidFill>
                <a:schemeClr val="tx1"/>
              </a:solidFill>
            </a:endParaRPr>
          </a:p>
          <a:p>
            <a:pPr marL="342900" indent="-342900" algn="just">
              <a:buFont typeface="Wingdings" panose="05000000000000000000" pitchFamily="2" charset="2"/>
              <a:buChar char="q"/>
            </a:pPr>
            <a:r>
              <a:rPr lang="en-US" sz="2000" dirty="0" smtClean="0">
                <a:solidFill>
                  <a:schemeClr val="tx1"/>
                </a:solidFill>
              </a:rPr>
              <a:t>Until </a:t>
            </a:r>
            <a:r>
              <a:rPr lang="en-US" sz="2000" dirty="0">
                <a:solidFill>
                  <a:schemeClr val="tx1"/>
                </a:solidFill>
              </a:rPr>
              <a:t>the 1990s policy was dominated by national development goals guided by the state. </a:t>
            </a:r>
            <a:endParaRPr lang="en-US" sz="2000" dirty="0" smtClean="0">
              <a:solidFill>
                <a:schemeClr val="tx1"/>
              </a:solidFill>
            </a:endParaRPr>
          </a:p>
          <a:p>
            <a:pPr marL="342900" indent="-342900" algn="just">
              <a:buFont typeface="Wingdings" panose="05000000000000000000" pitchFamily="2" charset="2"/>
              <a:buChar char="q"/>
            </a:pPr>
            <a:r>
              <a:rPr lang="en-US" sz="2000" dirty="0" smtClean="0">
                <a:solidFill>
                  <a:schemeClr val="tx1"/>
                </a:solidFill>
              </a:rPr>
              <a:t>The </a:t>
            </a:r>
            <a:r>
              <a:rPr lang="en-US" sz="2000" dirty="0">
                <a:solidFill>
                  <a:schemeClr val="tx1"/>
                </a:solidFill>
              </a:rPr>
              <a:t>technological, political and economic shifts taking place in the 1980s and 1990s heralded, for many, a new paradigm in communication policy. </a:t>
            </a:r>
            <a:endParaRPr lang="en-US" sz="2000" dirty="0" smtClean="0">
              <a:solidFill>
                <a:schemeClr val="tx1"/>
              </a:solidFill>
            </a:endParaRPr>
          </a:p>
          <a:p>
            <a:pPr marL="342900" indent="-342900" algn="just">
              <a:buFont typeface="Wingdings" panose="05000000000000000000" pitchFamily="2" charset="2"/>
              <a:buChar char="q"/>
            </a:pPr>
            <a:r>
              <a:rPr lang="en-US" sz="2000" dirty="0" smtClean="0">
                <a:solidFill>
                  <a:schemeClr val="tx1"/>
                </a:solidFill>
              </a:rPr>
              <a:t>Policy </a:t>
            </a:r>
            <a:r>
              <a:rPr lang="en-US" sz="2000" dirty="0">
                <a:solidFill>
                  <a:schemeClr val="tx1"/>
                </a:solidFill>
              </a:rPr>
              <a:t>decisions now are dominated by the concepts of convergence and interlinking of different forms of media, concentration of ownership, self-regulation, and diversity in the patterns of media ownership, universal information access in the digital age and globalization. </a:t>
            </a:r>
            <a:r>
              <a:rPr lang="en-US" sz="2000" dirty="0" smtClean="0">
                <a:solidFill>
                  <a:schemeClr val="tx1"/>
                </a:solidFill>
              </a:rPr>
              <a:t>(</a:t>
            </a:r>
            <a:r>
              <a:rPr lang="en-US" sz="2000" dirty="0" err="1" smtClean="0">
                <a:solidFill>
                  <a:schemeClr val="tx1"/>
                </a:solidFill>
              </a:rPr>
              <a:t>Matumaini</a:t>
            </a:r>
            <a:r>
              <a:rPr lang="en-US" sz="2000" dirty="0" smtClean="0">
                <a:solidFill>
                  <a:schemeClr val="tx1"/>
                </a:solidFill>
              </a:rPr>
              <a:t>, 2010</a:t>
            </a:r>
            <a:r>
              <a:rPr lang="en-US" sz="2000" dirty="0">
                <a:solidFill>
                  <a:schemeClr val="tx1"/>
                </a:solidFill>
              </a:rPr>
              <a:t>)</a:t>
            </a:r>
          </a:p>
        </p:txBody>
      </p:sp>
    </p:spTree>
    <p:extLst>
      <p:ext uri="{BB962C8B-B14F-4D97-AF65-F5344CB8AC3E}">
        <p14:creationId xmlns:p14="http://schemas.microsoft.com/office/powerpoint/2010/main" val="27936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47743" y="0"/>
            <a:ext cx="5088600" cy="644577"/>
          </a:xfrm>
        </p:spPr>
        <p:txBody>
          <a:bodyPr/>
          <a:lstStyle/>
          <a:p>
            <a:r>
              <a:rPr lang="en-US" spc="0" dirty="0">
                <a:ln w="0"/>
                <a:solidFill>
                  <a:srgbClr val="E48312"/>
                </a:solidFill>
                <a:effectLst>
                  <a:outerShdw blurRad="38100" dist="25400" dir="5400000" algn="ctr" rotWithShape="0">
                    <a:srgbClr val="6E747A">
                      <a:alpha val="43000"/>
                    </a:srgbClr>
                  </a:outerShdw>
                </a:effectLst>
              </a:rPr>
              <a:t>LECTURE OVERVIEW</a:t>
            </a:r>
            <a:endParaRPr lang="en-US" dirty="0"/>
          </a:p>
        </p:txBody>
      </p:sp>
      <p:sp>
        <p:nvSpPr>
          <p:cNvPr id="3" name="Subtitle 2"/>
          <p:cNvSpPr>
            <a:spLocks noGrp="1"/>
          </p:cNvSpPr>
          <p:nvPr>
            <p:ph type="subTitle" idx="1"/>
          </p:nvPr>
        </p:nvSpPr>
        <p:spPr>
          <a:xfrm>
            <a:off x="0" y="1282155"/>
            <a:ext cx="7375161" cy="784800"/>
          </a:xfrm>
        </p:spPr>
        <p:txBody>
          <a:bodyPr/>
          <a:lstStyle/>
          <a:p>
            <a:pPr marL="342900" indent="-342900">
              <a:buFont typeface="Wingdings" panose="05000000000000000000" pitchFamily="2" charset="2"/>
              <a:buChar char="q"/>
            </a:pPr>
            <a:r>
              <a:rPr lang="en-US" sz="2000" dirty="0">
                <a:solidFill>
                  <a:schemeClr val="tx1"/>
                </a:solidFill>
              </a:rPr>
              <a:t>the challenge of communication policy in Africa is to liberate its media institutions from a tendency toward centralized, statist, elite control inherited from the colonial past </a:t>
            </a:r>
            <a:endParaRPr lang="en-US" sz="2000" dirty="0" smtClean="0">
              <a:solidFill>
                <a:schemeClr val="tx1"/>
              </a:solidFill>
            </a:endParaRPr>
          </a:p>
          <a:p>
            <a:pPr marL="342900" indent="-342900">
              <a:buFont typeface="Wingdings" panose="05000000000000000000" pitchFamily="2" charset="2"/>
              <a:buChar char="q"/>
            </a:pPr>
            <a:r>
              <a:rPr lang="en-US" sz="2000" dirty="0" smtClean="0">
                <a:solidFill>
                  <a:schemeClr val="tx1"/>
                </a:solidFill>
              </a:rPr>
              <a:t>and </a:t>
            </a:r>
            <a:r>
              <a:rPr lang="en-US" sz="2000" dirty="0">
                <a:solidFill>
                  <a:schemeClr val="tx1"/>
                </a:solidFill>
              </a:rPr>
              <a:t>at the same give the stimulus of freedom to entrepreneurs, movements of the civil society and religious traditions in a way that encourages accountability and responsiveness to the culture, society and aspirations in Africa. </a:t>
            </a:r>
            <a:endParaRPr lang="en-US" sz="2000" dirty="0" smtClean="0">
              <a:solidFill>
                <a:schemeClr val="tx1"/>
              </a:solidFill>
            </a:endParaRPr>
          </a:p>
          <a:p>
            <a:pPr marL="342900" indent="-342900">
              <a:buFont typeface="Wingdings" panose="05000000000000000000" pitchFamily="2" charset="2"/>
              <a:buChar char="q"/>
            </a:pPr>
            <a:r>
              <a:rPr lang="en-US" sz="2000" dirty="0" smtClean="0">
                <a:solidFill>
                  <a:schemeClr val="tx1"/>
                </a:solidFill>
              </a:rPr>
              <a:t>This </a:t>
            </a:r>
            <a:r>
              <a:rPr lang="en-US" sz="2000" dirty="0">
                <a:solidFill>
                  <a:schemeClr val="tx1"/>
                </a:solidFill>
              </a:rPr>
              <a:t>can be done only in a process which brings together all the major sociocultural, political and ethnic traditions in a mutual dialogue and allows all to put forward their perspectives but seeking, as a prime goal, to create communication institutions that embody the common aspirations and needs of all in a given region or nation. </a:t>
            </a:r>
          </a:p>
          <a:p>
            <a:endParaRPr lang="en-US" dirty="0"/>
          </a:p>
        </p:txBody>
      </p:sp>
    </p:spTree>
    <p:extLst>
      <p:ext uri="{BB962C8B-B14F-4D97-AF65-F5344CB8AC3E}">
        <p14:creationId xmlns:p14="http://schemas.microsoft.com/office/powerpoint/2010/main" val="3857556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970" y="-30608"/>
            <a:ext cx="7540052" cy="1159800"/>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The challenges of formulating communication policy in Africa </a:t>
            </a:r>
            <a:endParaRPr lang="en-US" sz="3200" dirty="0"/>
          </a:p>
        </p:txBody>
      </p:sp>
      <p:sp>
        <p:nvSpPr>
          <p:cNvPr id="3" name="Subtitle 2"/>
          <p:cNvSpPr>
            <a:spLocks noGrp="1"/>
          </p:cNvSpPr>
          <p:nvPr>
            <p:ph type="subTitle" idx="1"/>
          </p:nvPr>
        </p:nvSpPr>
        <p:spPr>
          <a:xfrm>
            <a:off x="190501" y="1304547"/>
            <a:ext cx="7087650" cy="3343249"/>
          </a:xfrm>
        </p:spPr>
        <p:txBody>
          <a:bodyPr/>
          <a:lstStyle/>
          <a:p>
            <a:pPr marL="342900" indent="-342900">
              <a:buFont typeface="Wingdings" panose="05000000000000000000" pitchFamily="2" charset="2"/>
              <a:buChar char="q"/>
            </a:pPr>
            <a:r>
              <a:rPr lang="en-US" sz="2000" dirty="0">
                <a:solidFill>
                  <a:schemeClr val="tx1"/>
                </a:solidFill>
              </a:rPr>
              <a:t>According to </a:t>
            </a:r>
            <a:r>
              <a:rPr lang="en-US" sz="2000" dirty="0" err="1">
                <a:solidFill>
                  <a:schemeClr val="tx1"/>
                </a:solidFill>
              </a:rPr>
              <a:t>Matumaini</a:t>
            </a:r>
            <a:r>
              <a:rPr lang="en-US" sz="2000" dirty="0">
                <a:solidFill>
                  <a:schemeClr val="tx1"/>
                </a:solidFill>
              </a:rPr>
              <a:t> (2010), the lack of a systematic approach in policy analysis Communication policy in Africa has been treated by a wide range of institutions and scholars.  </a:t>
            </a:r>
            <a:endParaRPr lang="en-US" sz="2000" dirty="0" smtClean="0">
              <a:solidFill>
                <a:schemeClr val="tx1"/>
              </a:solidFill>
            </a:endParaRPr>
          </a:p>
          <a:p>
            <a:pPr marL="342900" indent="-342900">
              <a:buFont typeface="Wingdings" panose="05000000000000000000" pitchFamily="2" charset="2"/>
              <a:buChar char="q"/>
            </a:pPr>
            <a:r>
              <a:rPr lang="en-US" sz="2000" dirty="0">
                <a:solidFill>
                  <a:schemeClr val="tx1"/>
                </a:solidFill>
              </a:rPr>
              <a:t>However, with the complexity of the concept of communication policy one finds quite different methodological approaches in different authors. </a:t>
            </a:r>
            <a:endParaRPr lang="en-US" sz="2000" dirty="0" smtClean="0">
              <a:solidFill>
                <a:schemeClr val="tx1"/>
              </a:solidFill>
            </a:endParaRPr>
          </a:p>
          <a:p>
            <a:pPr marL="342900" indent="-342900">
              <a:buFont typeface="Wingdings" panose="05000000000000000000" pitchFamily="2" charset="2"/>
              <a:buChar char="q"/>
            </a:pPr>
            <a:r>
              <a:rPr lang="en-US" sz="2000" dirty="0" smtClean="0">
                <a:solidFill>
                  <a:schemeClr val="tx1"/>
                </a:solidFill>
              </a:rPr>
              <a:t>Each </a:t>
            </a:r>
            <a:r>
              <a:rPr lang="en-US" sz="2000" dirty="0">
                <a:solidFill>
                  <a:schemeClr val="tx1"/>
                </a:solidFill>
              </a:rPr>
              <a:t>tends to deal with different issues which are vital in communication and development. </a:t>
            </a:r>
            <a:endParaRPr lang="en-US" sz="2000" dirty="0" smtClean="0">
              <a:solidFill>
                <a:schemeClr val="tx1"/>
              </a:solidFill>
            </a:endParaRPr>
          </a:p>
          <a:p>
            <a:pPr marL="342900" indent="-342900">
              <a:buFont typeface="Wingdings" panose="05000000000000000000" pitchFamily="2" charset="2"/>
              <a:buChar char="q"/>
            </a:pPr>
            <a:r>
              <a:rPr lang="en-US" sz="2000" dirty="0" smtClean="0">
                <a:solidFill>
                  <a:schemeClr val="tx1"/>
                </a:solidFill>
              </a:rPr>
              <a:t>Perhaps </a:t>
            </a:r>
            <a:r>
              <a:rPr lang="en-US" sz="2000" dirty="0">
                <a:solidFill>
                  <a:schemeClr val="tx1"/>
                </a:solidFill>
              </a:rPr>
              <a:t>the one central theme in all of them is that Africa cannot continue to be dependent and exploited by the rich countries in the sector of communication </a:t>
            </a:r>
          </a:p>
        </p:txBody>
      </p:sp>
    </p:spTree>
    <p:extLst>
      <p:ext uri="{BB962C8B-B14F-4D97-AF65-F5344CB8AC3E}">
        <p14:creationId xmlns:p14="http://schemas.microsoft.com/office/powerpoint/2010/main" val="3055810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264" y="436026"/>
            <a:ext cx="7523779" cy="569872"/>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The challenges of formulating communication policy in Africa </a:t>
            </a:r>
            <a:endParaRPr lang="en-US" sz="3200" dirty="0"/>
          </a:p>
        </p:txBody>
      </p:sp>
      <p:sp>
        <p:nvSpPr>
          <p:cNvPr id="5" name="Subtitle 4"/>
          <p:cNvSpPr>
            <a:spLocks noGrp="1"/>
          </p:cNvSpPr>
          <p:nvPr>
            <p:ph type="subTitle" idx="1"/>
          </p:nvPr>
        </p:nvSpPr>
        <p:spPr>
          <a:xfrm>
            <a:off x="136193" y="1395778"/>
            <a:ext cx="6984135" cy="918041"/>
          </a:xfrm>
        </p:spPr>
        <p:txBody>
          <a:bodyPr/>
          <a:lstStyle/>
          <a:p>
            <a:pPr marL="285750" indent="-285750">
              <a:buFont typeface="Wingdings" panose="05000000000000000000" pitchFamily="2" charset="2"/>
              <a:buChar char="q"/>
            </a:pPr>
            <a:r>
              <a:rPr lang="en-US" sz="2000" dirty="0">
                <a:solidFill>
                  <a:schemeClr val="tx1"/>
                </a:solidFill>
              </a:rPr>
              <a:t>The current trends in media analysis and communication policy in Africa pose several pertinent questions: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why </a:t>
            </a:r>
            <a:r>
              <a:rPr lang="en-US" sz="2000" dirty="0">
                <a:solidFill>
                  <a:schemeClr val="tx1"/>
                </a:solidFill>
              </a:rPr>
              <a:t>there is tension liberal rhetoric and sociologists revealing the lack of free democratic participation in African society?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Why </a:t>
            </a:r>
            <a:r>
              <a:rPr lang="en-US" sz="2000" dirty="0">
                <a:solidFill>
                  <a:schemeClr val="tx1"/>
                </a:solidFill>
              </a:rPr>
              <a:t>is there tension between African governments and media</a:t>
            </a:r>
            <a:r>
              <a:rPr lang="en-US" sz="2000" dirty="0" smtClean="0">
                <a:solidFill>
                  <a:schemeClr val="tx1"/>
                </a:solidFill>
              </a:rPr>
              <a:t>?</a:t>
            </a:r>
          </a:p>
          <a:p>
            <a:pPr marL="285750" indent="-285750">
              <a:buFont typeface="Wingdings" panose="05000000000000000000" pitchFamily="2" charset="2"/>
              <a:buChar char="q"/>
            </a:pPr>
            <a:r>
              <a:rPr lang="en-US" sz="2000" dirty="0">
                <a:solidFill>
                  <a:schemeClr val="tx1"/>
                </a:solidFill>
              </a:rPr>
              <a:t>What is the future of public service broadcasting, commercial broadcasting, community media, alternative media and the new digital media?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Are </a:t>
            </a:r>
            <a:r>
              <a:rPr lang="en-US" sz="2000" dirty="0">
                <a:solidFill>
                  <a:schemeClr val="tx1"/>
                </a:solidFill>
              </a:rPr>
              <a:t>there realistic prospects that African nations will develop coherent communication policies? </a:t>
            </a:r>
            <a:endParaRPr lang="en-US" sz="2000" dirty="0" smtClean="0">
              <a:solidFill>
                <a:schemeClr val="tx1"/>
              </a:solidFill>
            </a:endParaRPr>
          </a:p>
          <a:p>
            <a:pPr marL="285750" indent="-285750">
              <a:buFont typeface="Wingdings" panose="05000000000000000000" pitchFamily="2" charset="2"/>
              <a:buChar char="q"/>
            </a:pPr>
            <a:r>
              <a:rPr lang="en-US" sz="2000" dirty="0">
                <a:solidFill>
                  <a:schemeClr val="tx1"/>
                </a:solidFill>
              </a:rPr>
              <a:t>Cecil Blake’s (1997) prototype policy framework for Africa rests on an optimistic view of promoting democracy in Africa.</a:t>
            </a:r>
          </a:p>
        </p:txBody>
      </p:sp>
    </p:spTree>
    <p:extLst>
      <p:ext uri="{BB962C8B-B14F-4D97-AF65-F5344CB8AC3E}">
        <p14:creationId xmlns:p14="http://schemas.microsoft.com/office/powerpoint/2010/main" val="1472495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8" name="Google Shape;328;p1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7</a:t>
            </a:fld>
            <a:endParaRPr/>
          </a:p>
        </p:txBody>
      </p:sp>
      <p:sp>
        <p:nvSpPr>
          <p:cNvPr id="325" name="Google Shape;325;p14"/>
          <p:cNvSpPr txBox="1">
            <a:spLocks noGrp="1"/>
          </p:cNvSpPr>
          <p:nvPr>
            <p:ph type="ctrTitle" idx="4294967295"/>
          </p:nvPr>
        </p:nvSpPr>
        <p:spPr>
          <a:xfrm>
            <a:off x="-1" y="1371"/>
            <a:ext cx="7521575" cy="862012"/>
          </a:xfrm>
          <a:prstGeom prst="rect">
            <a:avLst/>
          </a:prstGeom>
        </p:spPr>
        <p:txBody>
          <a:bodyPr spcFirstLastPara="1" wrap="square" lIns="0" tIns="0" rIns="0" bIns="0" anchor="t" anchorCtr="0">
            <a:noAutofit/>
          </a:bodyPr>
          <a:lstStyle/>
          <a:p>
            <a:pPr algn="ctr"/>
            <a:r>
              <a:rPr lang="en-US" sz="3200" spc="0" dirty="0">
                <a:ln w="0"/>
                <a:solidFill>
                  <a:srgbClr val="E48312"/>
                </a:solidFill>
                <a:effectLst>
                  <a:outerShdw blurRad="38100" dist="25400" dir="5400000" algn="ctr" rotWithShape="0">
                    <a:srgbClr val="6E747A">
                      <a:alpha val="43000"/>
                    </a:srgbClr>
                  </a:outerShdw>
                </a:effectLst>
              </a:rPr>
              <a:t>The challenges of formulating communication policy in Africa </a:t>
            </a:r>
            <a:endParaRPr lang="en-US" sz="4400" spc="0" dirty="0">
              <a:ln w="0"/>
              <a:solidFill>
                <a:schemeClr val="accent1"/>
              </a:solidFill>
              <a:effectLst>
                <a:outerShdw blurRad="38100" dist="25400" dir="5400000" algn="ctr" rotWithShape="0">
                  <a:srgbClr val="6E747A">
                    <a:alpha val="43000"/>
                  </a:srgbClr>
                </a:outerShdw>
              </a:effectLst>
            </a:endParaRPr>
          </a:p>
        </p:txBody>
      </p:sp>
      <p:sp>
        <p:nvSpPr>
          <p:cNvPr id="326" name="Google Shape;326;p14"/>
          <p:cNvSpPr txBox="1">
            <a:spLocks noGrp="1"/>
          </p:cNvSpPr>
          <p:nvPr>
            <p:ph type="subTitle" idx="4294967295"/>
          </p:nvPr>
        </p:nvSpPr>
        <p:spPr>
          <a:xfrm>
            <a:off x="74950" y="888023"/>
            <a:ext cx="7521575" cy="3489325"/>
          </a:xfrm>
          <a:prstGeom prst="rect">
            <a:avLst/>
          </a:prstGeom>
        </p:spPr>
        <p:txBody>
          <a:bodyPr spcFirstLastPara="1" wrap="square" lIns="0" tIns="0" rIns="0" bIns="0" anchor="t" anchorCtr="0">
            <a:noAutofit/>
          </a:bodyPr>
          <a:lstStyle/>
          <a:p>
            <a:pPr marL="342900" indent="-342900">
              <a:buFont typeface="Wingdings" panose="05000000000000000000" pitchFamily="2" charset="2"/>
              <a:buChar char="q"/>
            </a:pPr>
            <a:r>
              <a:rPr lang="en-US" sz="2000" b="1" dirty="0">
                <a:solidFill>
                  <a:srgbClr val="000000"/>
                </a:solidFill>
              </a:rPr>
              <a:t>Cecil Blake’s (1997) </a:t>
            </a:r>
            <a:r>
              <a:rPr lang="en-US" sz="2000" dirty="0" smtClean="0">
                <a:solidFill>
                  <a:srgbClr val="000000"/>
                </a:solidFill>
              </a:rPr>
              <a:t>model </a:t>
            </a:r>
            <a:r>
              <a:rPr lang="en-US" sz="2000" dirty="0">
                <a:solidFill>
                  <a:srgbClr val="000000"/>
                </a:solidFill>
              </a:rPr>
              <a:t>has as essential dimensions the liberalization of media and allowing the ownership of all subsectors of </a:t>
            </a:r>
            <a:r>
              <a:rPr lang="en-US" sz="2000" dirty="0" smtClean="0">
                <a:solidFill>
                  <a:srgbClr val="000000"/>
                </a:solidFill>
              </a:rPr>
              <a:t>communication; access </a:t>
            </a:r>
            <a:r>
              <a:rPr lang="en-US" sz="2000" dirty="0">
                <a:solidFill>
                  <a:srgbClr val="000000"/>
                </a:solidFill>
              </a:rPr>
              <a:t>to information by all parties; </a:t>
            </a:r>
            <a:endParaRPr lang="en-US" sz="2000" dirty="0" smtClean="0">
              <a:solidFill>
                <a:srgbClr val="000000"/>
              </a:solidFill>
            </a:endParaRPr>
          </a:p>
          <a:p>
            <a:pPr marL="342900" indent="-342900">
              <a:buFont typeface="Wingdings" panose="05000000000000000000" pitchFamily="2" charset="2"/>
              <a:buChar char="q"/>
            </a:pPr>
            <a:r>
              <a:rPr lang="en-US" sz="2000" dirty="0" smtClean="0">
                <a:solidFill>
                  <a:srgbClr val="000000"/>
                </a:solidFill>
              </a:rPr>
              <a:t>encouraging </a:t>
            </a:r>
            <a:r>
              <a:rPr lang="en-US" sz="2000" dirty="0">
                <a:solidFill>
                  <a:srgbClr val="000000"/>
                </a:solidFill>
              </a:rPr>
              <a:t>investments and competition, setting up independent regulatory bodies, </a:t>
            </a:r>
            <a:endParaRPr lang="en-US" sz="2000" dirty="0" smtClean="0">
              <a:solidFill>
                <a:srgbClr val="000000"/>
              </a:solidFill>
            </a:endParaRPr>
          </a:p>
          <a:p>
            <a:pPr marL="342900" indent="-342900">
              <a:buFont typeface="Wingdings" panose="05000000000000000000" pitchFamily="2" charset="2"/>
              <a:buChar char="q"/>
            </a:pPr>
            <a:r>
              <a:rPr lang="en-US" sz="2000" dirty="0" smtClean="0">
                <a:solidFill>
                  <a:srgbClr val="000000"/>
                </a:solidFill>
              </a:rPr>
              <a:t>and </a:t>
            </a:r>
            <a:r>
              <a:rPr lang="en-US" sz="2000" dirty="0">
                <a:solidFill>
                  <a:srgbClr val="000000"/>
                </a:solidFill>
              </a:rPr>
              <a:t>providing training institutions to prepare personnel for both public and private sectors on a “free” basis. </a:t>
            </a:r>
            <a:endParaRPr lang="en-US" sz="2000" dirty="0" smtClean="0">
              <a:solidFill>
                <a:srgbClr val="000000"/>
              </a:solidFill>
            </a:endParaRPr>
          </a:p>
          <a:p>
            <a:pPr marL="342900" indent="-342900">
              <a:buFont typeface="Wingdings" panose="05000000000000000000" pitchFamily="2" charset="2"/>
              <a:buChar char="q"/>
            </a:pPr>
            <a:r>
              <a:rPr lang="en-US" sz="2000" dirty="0" err="1" smtClean="0">
                <a:solidFill>
                  <a:srgbClr val="000000"/>
                </a:solidFill>
              </a:rPr>
              <a:t>Nyamnjoh</a:t>
            </a:r>
            <a:r>
              <a:rPr lang="en-US" sz="2000" dirty="0" smtClean="0">
                <a:solidFill>
                  <a:srgbClr val="000000"/>
                </a:solidFill>
              </a:rPr>
              <a:t> </a:t>
            </a:r>
            <a:r>
              <a:rPr lang="en-US" sz="2000" dirty="0">
                <a:solidFill>
                  <a:srgbClr val="000000"/>
                </a:solidFill>
              </a:rPr>
              <a:t>argues that the main problem in Africa is forming an independent communication authority. </a:t>
            </a:r>
            <a:endParaRPr lang="en-US" sz="2000" dirty="0" smtClean="0">
              <a:solidFill>
                <a:srgbClr val="000000"/>
              </a:solidFill>
            </a:endParaRPr>
          </a:p>
          <a:p>
            <a:pPr marL="342900" indent="-342900">
              <a:buFont typeface="Wingdings" panose="05000000000000000000" pitchFamily="2" charset="2"/>
              <a:buChar char="q"/>
            </a:pPr>
            <a:r>
              <a:rPr lang="en-US" sz="2000" dirty="0" smtClean="0">
                <a:solidFill>
                  <a:srgbClr val="000000"/>
                </a:solidFill>
              </a:rPr>
              <a:t>The </a:t>
            </a:r>
            <a:r>
              <a:rPr lang="en-US" sz="2000" dirty="0">
                <a:solidFill>
                  <a:srgbClr val="000000"/>
                </a:solidFill>
              </a:rPr>
              <a:t>governments should cease attempts to maintain monopoly over media houses, public opinion and professional training </a:t>
            </a:r>
            <a:endParaRPr lang="en-US" sz="2000" dirty="0">
              <a:solidFill>
                <a:schemeClr val="bg1"/>
              </a:solidFill>
            </a:endParaRPr>
          </a:p>
        </p:txBody>
      </p:sp>
      <p:cxnSp>
        <p:nvCxnSpPr>
          <p:cNvPr id="3" name="Straight Connector 2"/>
          <p:cNvCxnSpPr/>
          <p:nvPr/>
        </p:nvCxnSpPr>
        <p:spPr>
          <a:xfrm flipV="1">
            <a:off x="504825" y="787612"/>
            <a:ext cx="7534275" cy="9524"/>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a:spLocks noGrp="1"/>
          </p:cNvSpPr>
          <p:nvPr>
            <p:ph type="ctrTitle"/>
          </p:nvPr>
        </p:nvSpPr>
        <p:spPr>
          <a:xfrm>
            <a:off x="44970" y="119920"/>
            <a:ext cx="7480091" cy="926926"/>
          </a:xfrm>
          <a:prstGeom prst="rect">
            <a:avLst/>
          </a:prstGeom>
        </p:spPr>
        <p:txBody>
          <a:bodyPr spcFirstLastPara="1" wrap="square" lIns="0" tIns="0" rIns="0" bIns="0" anchor="b" anchorCtr="0">
            <a:noAutofit/>
          </a:bodyPr>
          <a:lstStyle/>
          <a:p>
            <a:pPr marL="0" lvl="0" indent="0" algn="l" rtl="0">
              <a:spcBef>
                <a:spcPts val="0"/>
              </a:spcBef>
              <a:spcAft>
                <a:spcPts val="0"/>
              </a:spcAft>
              <a:buNone/>
            </a:pPr>
            <a:endParaRPr spc="0" dirty="0">
              <a:ln w="0"/>
              <a:solidFill>
                <a:schemeClr val="accent1"/>
              </a:solidFill>
              <a:effectLst>
                <a:outerShdw blurRad="38100" dist="25400" dir="5400000" algn="ctr" rotWithShape="0">
                  <a:srgbClr val="6E747A">
                    <a:alpha val="43000"/>
                  </a:srgbClr>
                </a:outerShdw>
              </a:effectLst>
            </a:endParaRPr>
          </a:p>
          <a:p>
            <a:pPr lvl="0" algn="ctr"/>
            <a:r>
              <a:rPr lang="en-US" sz="3200" spc="0" dirty="0">
                <a:ln w="0"/>
                <a:solidFill>
                  <a:schemeClr val="accent1"/>
                </a:solidFill>
                <a:effectLst>
                  <a:outerShdw blurRad="38100" dist="25400" dir="5400000" algn="ctr" rotWithShape="0">
                    <a:srgbClr val="6E747A">
                      <a:alpha val="43000"/>
                    </a:srgbClr>
                  </a:outerShdw>
                </a:effectLst>
              </a:rPr>
              <a:t>The challenges of formulating communication policy in Africa </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334" name="Google Shape;334;p15"/>
          <p:cNvSpPr txBox="1">
            <a:spLocks noGrp="1"/>
          </p:cNvSpPr>
          <p:nvPr>
            <p:ph type="subTitle" idx="1"/>
          </p:nvPr>
        </p:nvSpPr>
        <p:spPr>
          <a:xfrm>
            <a:off x="44970" y="1346679"/>
            <a:ext cx="7480091" cy="289560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000" dirty="0">
                <a:solidFill>
                  <a:srgbClr val="000000"/>
                </a:solidFill>
              </a:rPr>
              <a:t>the continual attempts of political leaders to coopt journalists and other leaders in public opinion is a threat to media freedom. </a:t>
            </a:r>
            <a:endParaRPr lang="en-US" sz="2000" dirty="0" smtClean="0">
              <a:solidFill>
                <a:srgbClr val="000000"/>
              </a:solidFill>
            </a:endParaRPr>
          </a:p>
          <a:p>
            <a:pPr marL="342900" lvl="0" indent="-342900">
              <a:buFont typeface="Wingdings" panose="05000000000000000000" pitchFamily="2" charset="2"/>
              <a:buChar char="q"/>
            </a:pPr>
            <a:r>
              <a:rPr lang="en-US" sz="2000" dirty="0" smtClean="0">
                <a:solidFill>
                  <a:srgbClr val="000000"/>
                </a:solidFill>
              </a:rPr>
              <a:t>For </a:t>
            </a:r>
            <a:r>
              <a:rPr lang="en-US" sz="2000" dirty="0">
                <a:solidFill>
                  <a:srgbClr val="000000"/>
                </a:solidFill>
              </a:rPr>
              <a:t>instance, the government of Nigeria frequently attempted to “buy off” the outstanding journalists in the country to silence them. </a:t>
            </a:r>
          </a:p>
          <a:p>
            <a:pPr marL="342900" lvl="0" indent="-342900">
              <a:buFont typeface="Wingdings" panose="05000000000000000000" pitchFamily="2" charset="2"/>
              <a:buChar char="q"/>
            </a:pPr>
            <a:r>
              <a:rPr lang="en-US" sz="2000" dirty="0" smtClean="0">
                <a:solidFill>
                  <a:srgbClr val="000000"/>
                </a:solidFill>
              </a:rPr>
              <a:t>the </a:t>
            </a:r>
            <a:r>
              <a:rPr lang="en-US" sz="2000" dirty="0">
                <a:solidFill>
                  <a:srgbClr val="000000"/>
                </a:solidFill>
              </a:rPr>
              <a:t>Nigerian government adopted the policy of appointing influential critics from media to top posts within the government. This trend is found in many governments in </a:t>
            </a:r>
            <a:r>
              <a:rPr lang="en-US" sz="2000" dirty="0" smtClean="0">
                <a:solidFill>
                  <a:srgbClr val="000000"/>
                </a:solidFill>
              </a:rPr>
              <a:t>Africa. </a:t>
            </a:r>
          </a:p>
          <a:p>
            <a:pPr marL="342900" lvl="0" indent="-342900">
              <a:buFont typeface="Wingdings" panose="05000000000000000000" pitchFamily="2" charset="2"/>
              <a:buChar char="q"/>
            </a:pPr>
            <a:r>
              <a:rPr lang="en-US" sz="2000" dirty="0">
                <a:solidFill>
                  <a:srgbClr val="000000"/>
                </a:solidFill>
              </a:rPr>
              <a:t>The future of communication policy will depend on how the African states form policies for economic development, promotion of public interests and opportunities for private concern </a:t>
            </a:r>
            <a:endParaRPr lang="en-US" sz="2000" dirty="0" smtClean="0">
              <a:solidFill>
                <a:srgbClr val="000000"/>
              </a:solidFill>
            </a:endParaRPr>
          </a:p>
          <a:p>
            <a:pPr marL="342900" lvl="0" indent="-342900">
              <a:buFont typeface="Wingdings" panose="05000000000000000000" pitchFamily="2" charset="2"/>
              <a:buChar char="q"/>
            </a:pPr>
            <a:r>
              <a:rPr lang="en-US" sz="2000" dirty="0">
                <a:solidFill>
                  <a:srgbClr val="000000"/>
                </a:solidFill>
              </a:rPr>
              <a:t>What is important are the representation of all major actors related to the media in decisions and fair procedures of appointment. </a:t>
            </a:r>
            <a:endParaRPr sz="2000" dirty="0">
              <a:solidFill>
                <a:srgbClr val="00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0729" y="173502"/>
            <a:ext cx="6552553" cy="850756"/>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The diverse processes of policy formulation in Africa </a:t>
            </a:r>
            <a:endParaRPr lang="en-US" dirty="0"/>
          </a:p>
        </p:txBody>
      </p:sp>
      <p:sp>
        <p:nvSpPr>
          <p:cNvPr id="3" name="Subtitle 2"/>
          <p:cNvSpPr>
            <a:spLocks noGrp="1"/>
          </p:cNvSpPr>
          <p:nvPr>
            <p:ph type="subTitle" idx="1"/>
          </p:nvPr>
        </p:nvSpPr>
        <p:spPr>
          <a:xfrm>
            <a:off x="0" y="1379095"/>
            <a:ext cx="7180289" cy="2653259"/>
          </a:xfrm>
        </p:spPr>
        <p:txBody>
          <a:bodyPr/>
          <a:lstStyle/>
          <a:p>
            <a:pPr marL="285750" indent="-285750">
              <a:buFont typeface="Wingdings" panose="05000000000000000000" pitchFamily="2" charset="2"/>
              <a:buChar char="q"/>
            </a:pPr>
            <a:r>
              <a:rPr lang="en-US" sz="2000" dirty="0">
                <a:solidFill>
                  <a:schemeClr val="tx1"/>
                </a:solidFill>
              </a:rPr>
              <a:t>The tendency of some scholars to ignore the legacy left by colonial </a:t>
            </a:r>
            <a:r>
              <a:rPr lang="en-US" sz="2000" dirty="0" smtClean="0">
                <a:solidFill>
                  <a:schemeClr val="tx1"/>
                </a:solidFill>
              </a:rPr>
              <a:t>administrators, especially </a:t>
            </a:r>
            <a:r>
              <a:rPr lang="en-US" sz="2000" dirty="0">
                <a:solidFill>
                  <a:schemeClr val="tx1"/>
                </a:solidFill>
              </a:rPr>
              <a:t>overlooking the legal and institutional framework left by colonial governments, leaves the history weak and incomplete.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In </a:t>
            </a:r>
            <a:r>
              <a:rPr lang="en-US" sz="2000" dirty="0">
                <a:solidFill>
                  <a:schemeClr val="tx1"/>
                </a:solidFill>
              </a:rPr>
              <a:t>fact, if one is to trace the history of communication policy, one must find in colonial government official publications the genesis of African communication policies.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The </a:t>
            </a:r>
            <a:r>
              <a:rPr lang="en-US" sz="2000" dirty="0">
                <a:solidFill>
                  <a:schemeClr val="tx1"/>
                </a:solidFill>
              </a:rPr>
              <a:t>print media and broadcasting were established in the colonial period primarily to transmit news, information and entertainment programs to colonial rulers.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The </a:t>
            </a:r>
            <a:r>
              <a:rPr lang="en-US" sz="2000" dirty="0">
                <a:solidFill>
                  <a:schemeClr val="tx1"/>
                </a:solidFill>
              </a:rPr>
              <a:t>aim was to enable Europeans in Africa to maintain links with the metropolitan </a:t>
            </a:r>
            <a:r>
              <a:rPr lang="en-US" sz="2000" dirty="0" smtClean="0">
                <a:solidFill>
                  <a:schemeClr val="tx1"/>
                </a:solidFill>
              </a:rPr>
              <a:t>countries.</a:t>
            </a:r>
            <a:endParaRPr lang="en-US" sz="2000" dirty="0"/>
          </a:p>
        </p:txBody>
      </p:sp>
    </p:spTree>
    <p:extLst>
      <p:ext uri="{BB962C8B-B14F-4D97-AF65-F5344CB8AC3E}">
        <p14:creationId xmlns:p14="http://schemas.microsoft.com/office/powerpoint/2010/main" val="21853300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861" y="0"/>
            <a:ext cx="6685613" cy="1159800"/>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The diverse processes of policy formulation in Africa </a:t>
            </a:r>
            <a:endParaRPr lang="en-US" dirty="0"/>
          </a:p>
        </p:txBody>
      </p:sp>
      <p:sp>
        <p:nvSpPr>
          <p:cNvPr id="3" name="Subtitle 2"/>
          <p:cNvSpPr>
            <a:spLocks noGrp="1"/>
          </p:cNvSpPr>
          <p:nvPr>
            <p:ph type="subTitle" idx="1"/>
          </p:nvPr>
        </p:nvSpPr>
        <p:spPr>
          <a:xfrm>
            <a:off x="209860" y="1492016"/>
            <a:ext cx="6895478" cy="1416076"/>
          </a:xfrm>
        </p:spPr>
        <p:txBody>
          <a:bodyPr/>
          <a:lstStyle/>
          <a:p>
            <a:pPr marL="285750" indent="-285750">
              <a:buFont typeface="Wingdings" panose="05000000000000000000" pitchFamily="2" charset="2"/>
              <a:buChar char="q"/>
            </a:pPr>
            <a:r>
              <a:rPr lang="en-US" sz="2000" dirty="0">
                <a:solidFill>
                  <a:schemeClr val="tx1"/>
                </a:solidFill>
              </a:rPr>
              <a:t>today much of the colonial regulation and legislation, often quite repressive, is still operative.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Much </a:t>
            </a:r>
            <a:r>
              <a:rPr lang="en-US" sz="2000" dirty="0">
                <a:solidFill>
                  <a:schemeClr val="tx1"/>
                </a:solidFill>
              </a:rPr>
              <a:t>of the early legislation after independence was a continuation of the colonial policy, and most of the communication and media policies today are modeled and structured on the colonial heritage </a:t>
            </a:r>
            <a:endParaRPr lang="en-US" sz="2000" dirty="0" smtClean="0">
              <a:solidFill>
                <a:schemeClr val="tx1"/>
              </a:solidFill>
            </a:endParaRPr>
          </a:p>
          <a:p>
            <a:pPr marL="285750" indent="-285750">
              <a:buFont typeface="Wingdings" panose="05000000000000000000" pitchFamily="2" charset="2"/>
              <a:buChar char="q"/>
            </a:pPr>
            <a:r>
              <a:rPr lang="en-US" sz="2000" dirty="0">
                <a:solidFill>
                  <a:schemeClr val="tx1"/>
                </a:solidFill>
              </a:rPr>
              <a:t>The broadcasting, in many instances, continues to be state-owned, government-subsidized and urban based.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All </a:t>
            </a:r>
            <a:r>
              <a:rPr lang="en-US" sz="2000" dirty="0">
                <a:solidFill>
                  <a:schemeClr val="tx1"/>
                </a:solidFill>
              </a:rPr>
              <a:t>major newspapers and broadcasting are usually emanated from the capital cities which were the seat of colonial government </a:t>
            </a:r>
            <a:endParaRPr lang="en-US" sz="2000" dirty="0" smtClean="0">
              <a:solidFill>
                <a:schemeClr val="tx1"/>
              </a:solidFill>
            </a:endParaRPr>
          </a:p>
          <a:p>
            <a:endParaRPr lang="en-US" dirty="0"/>
          </a:p>
        </p:txBody>
      </p:sp>
    </p:spTree>
    <p:extLst>
      <p:ext uri="{BB962C8B-B14F-4D97-AF65-F5344CB8AC3E}">
        <p14:creationId xmlns:p14="http://schemas.microsoft.com/office/powerpoint/2010/main" val="688830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862" y="0"/>
            <a:ext cx="6906363" cy="824459"/>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The diverse processes of policy formulation in Africa </a:t>
            </a:r>
            <a:endParaRPr lang="en-US" dirty="0"/>
          </a:p>
        </p:txBody>
      </p:sp>
      <p:sp>
        <p:nvSpPr>
          <p:cNvPr id="3" name="Subtitle 2"/>
          <p:cNvSpPr>
            <a:spLocks noGrp="1"/>
          </p:cNvSpPr>
          <p:nvPr>
            <p:ph type="subTitle" idx="1"/>
          </p:nvPr>
        </p:nvSpPr>
        <p:spPr>
          <a:xfrm>
            <a:off x="74950" y="1012336"/>
            <a:ext cx="7450112" cy="784800"/>
          </a:xfrm>
        </p:spPr>
        <p:txBody>
          <a:bodyPr/>
          <a:lstStyle/>
          <a:p>
            <a:pPr marL="285750" indent="-285750">
              <a:buFont typeface="Wingdings" panose="05000000000000000000" pitchFamily="2" charset="2"/>
              <a:buChar char="q"/>
            </a:pPr>
            <a:r>
              <a:rPr lang="en-US" sz="2000" dirty="0">
                <a:solidFill>
                  <a:schemeClr val="tx1"/>
                </a:solidFill>
              </a:rPr>
              <a:t>Most colonial press systems are still modeled on the colonial structures and attitudes. In fact the colonial governments </a:t>
            </a:r>
            <a:r>
              <a:rPr lang="en-US" sz="2000" dirty="0" smtClean="0">
                <a:solidFill>
                  <a:schemeClr val="tx1"/>
                </a:solidFill>
              </a:rPr>
              <a:t>introduced </a:t>
            </a:r>
            <a:r>
              <a:rPr lang="en-US" sz="2000" dirty="0">
                <a:solidFill>
                  <a:schemeClr val="tx1"/>
                </a:solidFill>
              </a:rPr>
              <a:t>a kind of authoritarian press philosophy by suppressing the development of indigenous </a:t>
            </a:r>
            <a:r>
              <a:rPr lang="en-US" sz="2000" dirty="0" smtClean="0">
                <a:solidFill>
                  <a:schemeClr val="tx1"/>
                </a:solidFill>
              </a:rPr>
              <a:t>press.</a:t>
            </a:r>
          </a:p>
          <a:p>
            <a:pPr marL="285750" indent="-285750">
              <a:buFont typeface="Wingdings" panose="05000000000000000000" pitchFamily="2" charset="2"/>
              <a:buChar char="q"/>
            </a:pPr>
            <a:r>
              <a:rPr lang="en-US" sz="2000" dirty="0">
                <a:solidFill>
                  <a:schemeClr val="tx1"/>
                </a:solidFill>
              </a:rPr>
              <a:t>The </a:t>
            </a:r>
            <a:r>
              <a:rPr lang="en-US" sz="2000" dirty="0" err="1">
                <a:solidFill>
                  <a:schemeClr val="tx1"/>
                </a:solidFill>
              </a:rPr>
              <a:t>Yaounde</a:t>
            </a:r>
            <a:r>
              <a:rPr lang="en-US" sz="2000" dirty="0">
                <a:solidFill>
                  <a:schemeClr val="tx1"/>
                </a:solidFill>
              </a:rPr>
              <a:t> Declaration (1980), a major policy reference </a:t>
            </a:r>
            <a:r>
              <a:rPr lang="en-US" sz="2000" dirty="0" smtClean="0">
                <a:solidFill>
                  <a:schemeClr val="tx1"/>
                </a:solidFill>
              </a:rPr>
              <a:t>point, states </a:t>
            </a:r>
            <a:r>
              <a:rPr lang="en-US" sz="2000" dirty="0">
                <a:solidFill>
                  <a:schemeClr val="tx1"/>
                </a:solidFill>
              </a:rPr>
              <a:t>that the major problem in policy is that African media institutions are the outcome of the colonial heritage, and communication structures that still conform to the old colonial patterns, ignoring the needs and aspirations of the people, Independence has not always been followed by a decolonization of cultural life, mode of thinking, and communication structure.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The </a:t>
            </a:r>
            <a:r>
              <a:rPr lang="en-US" sz="2000" dirty="0">
                <a:solidFill>
                  <a:schemeClr val="tx1"/>
                </a:solidFill>
              </a:rPr>
              <a:t>current communication structure still conform to the old colonial patterns and not to the needs and aspirations of the African people (</a:t>
            </a:r>
            <a:r>
              <a:rPr lang="en-US" sz="2000" dirty="0" err="1">
                <a:solidFill>
                  <a:schemeClr val="tx1"/>
                </a:solidFill>
              </a:rPr>
              <a:t>Yaounde</a:t>
            </a:r>
            <a:r>
              <a:rPr lang="en-US" sz="2000" dirty="0">
                <a:solidFill>
                  <a:schemeClr val="tx1"/>
                </a:solidFill>
              </a:rPr>
              <a:t> Declaration, 1980, p.1) </a:t>
            </a:r>
            <a:endParaRPr lang="en-US" b="1" dirty="0" smtClean="0"/>
          </a:p>
          <a:p>
            <a:endParaRPr lang="en-US" dirty="0"/>
          </a:p>
          <a:p>
            <a:endParaRPr lang="en-US" dirty="0"/>
          </a:p>
        </p:txBody>
      </p:sp>
    </p:spTree>
    <p:extLst>
      <p:ext uri="{BB962C8B-B14F-4D97-AF65-F5344CB8AC3E}">
        <p14:creationId xmlns:p14="http://schemas.microsoft.com/office/powerpoint/2010/main" val="114274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433"/>
        <p:cNvGrpSpPr/>
        <p:nvPr/>
      </p:nvGrpSpPr>
      <p:grpSpPr>
        <a:xfrm>
          <a:off x="0" y="0"/>
          <a:ext cx="0" cy="0"/>
          <a:chOff x="0" y="0"/>
          <a:chExt cx="0" cy="0"/>
        </a:xfrm>
      </p:grpSpPr>
      <p:sp>
        <p:nvSpPr>
          <p:cNvPr id="435" name="Google Shape;435;p25"/>
          <p:cNvSpPr txBox="1">
            <a:spLocks noGrp="1"/>
          </p:cNvSpPr>
          <p:nvPr>
            <p:ph type="title"/>
          </p:nvPr>
        </p:nvSpPr>
        <p:spPr>
          <a:xfrm>
            <a:off x="363527" y="755769"/>
            <a:ext cx="6929275" cy="335400"/>
          </a:xfrm>
          <a:prstGeom prst="rect">
            <a:avLst/>
          </a:prstGeom>
        </p:spPr>
        <p:txBody>
          <a:bodyPr spcFirstLastPara="1" wrap="square" lIns="0" tIns="0" rIns="0" bIns="0" anchor="b" anchorCtr="0">
            <a:noAutofit/>
          </a:bodyPr>
          <a:lstStyle/>
          <a:p>
            <a:pPr lvl="0" algn="ctr">
              <a:spcBef>
                <a:spcPts val="0"/>
              </a:spcBef>
            </a:pPr>
            <a:r>
              <a:rPr lang="en-US" sz="3200" b="1" spc="0" dirty="0">
                <a:ln w="22225">
                  <a:solidFill>
                    <a:schemeClr val="accent2"/>
                  </a:solidFill>
                  <a:prstDash val="solid"/>
                </a:ln>
                <a:solidFill>
                  <a:schemeClr val="accent2">
                    <a:lumMod val="40000"/>
                    <a:lumOff val="60000"/>
                  </a:schemeClr>
                </a:solidFill>
              </a:rPr>
              <a:t>Teaching media policy in Africa</a:t>
            </a:r>
          </a:p>
        </p:txBody>
      </p:sp>
      <p:sp>
        <p:nvSpPr>
          <p:cNvPr id="437" name="Google Shape;437;p25"/>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solidFill>
                  <a:schemeClr val="lt1"/>
                </a:solidFill>
              </a:rPr>
              <a:t>12</a:t>
            </a:fld>
            <a:endParaRPr>
              <a:solidFill>
                <a:schemeClr val="lt1"/>
              </a:solidFill>
            </a:endParaRPr>
          </a:p>
        </p:txBody>
      </p:sp>
      <p:sp>
        <p:nvSpPr>
          <p:cNvPr id="2" name="Rectangle 1"/>
          <p:cNvSpPr/>
          <p:nvPr/>
        </p:nvSpPr>
        <p:spPr>
          <a:xfrm>
            <a:off x="111688" y="1666596"/>
            <a:ext cx="3932482" cy="2677656"/>
          </a:xfrm>
          <a:prstGeom prst="rect">
            <a:avLst/>
          </a:prstGeom>
        </p:spPr>
        <p:txBody>
          <a:bodyPr wrap="square">
            <a:spAutoFit/>
          </a:bodyPr>
          <a:lstStyle/>
          <a:p>
            <a:pPr marL="285750" indent="-285750">
              <a:buFont typeface="Wingdings" panose="05000000000000000000" pitchFamily="2" charset="2"/>
              <a:buChar char="q"/>
            </a:pPr>
            <a:r>
              <a:rPr lang="en-US" dirty="0">
                <a:solidFill>
                  <a:schemeClr val="tx1"/>
                </a:solidFill>
              </a:rPr>
              <a:t>National,  regional  and  international  media  environments  are  crucial  for  the  attainment  of  the  sustainable  development  and  the  protection  of human rights. This is because transparency and accountability are central to democracy and development</a:t>
            </a:r>
            <a:r>
              <a:rPr lang="en-US" dirty="0" smtClean="0">
                <a:solidFill>
                  <a:schemeClr val="tx1"/>
                </a:solidFill>
              </a:rPr>
              <a:t>.</a:t>
            </a:r>
          </a:p>
          <a:p>
            <a:pPr marL="285750" indent="-285750">
              <a:buFont typeface="Wingdings" panose="05000000000000000000" pitchFamily="2" charset="2"/>
              <a:buChar char="q"/>
            </a:pPr>
            <a:r>
              <a:rPr lang="en-US" dirty="0">
                <a:solidFill>
                  <a:schemeClr val="tx1"/>
                </a:solidFill>
              </a:rPr>
              <a:t>The media play a critical role in democratic societies and sustainable development by informing citizens,facilitatingandbuildingfreedomofexpression,andfosteringaccesstoinformation.</a:t>
            </a:r>
          </a:p>
        </p:txBody>
      </p:sp>
      <p:sp>
        <p:nvSpPr>
          <p:cNvPr id="3" name="Rectangle 2"/>
          <p:cNvSpPr/>
          <p:nvPr/>
        </p:nvSpPr>
        <p:spPr>
          <a:xfrm>
            <a:off x="211256" y="4799861"/>
            <a:ext cx="8932744" cy="307777"/>
          </a:xfrm>
          <a:prstGeom prst="rect">
            <a:avLst/>
          </a:prstGeom>
        </p:spPr>
        <p:txBody>
          <a:bodyPr wrap="square">
            <a:spAutoFit/>
          </a:bodyPr>
          <a:lstStyle/>
          <a:p>
            <a:r>
              <a:rPr lang="en-US" dirty="0">
                <a:solidFill>
                  <a:schemeClr val="bg1"/>
                </a:solidFill>
              </a:rPr>
              <a:t>Source: https://unesdoc.unesco.org/ark:/48223/pf0000379923</a:t>
            </a:r>
          </a:p>
        </p:txBody>
      </p:sp>
      <p:pic>
        <p:nvPicPr>
          <p:cNvPr id="4" name="Picture 3"/>
          <p:cNvPicPr>
            <a:picLocks noChangeAspect="1"/>
          </p:cNvPicPr>
          <p:nvPr/>
        </p:nvPicPr>
        <p:blipFill rotWithShape="1">
          <a:blip r:embed="rId3"/>
          <a:srcRect l="-435" t="-307" r="435" b="36341"/>
          <a:stretch/>
        </p:blipFill>
        <p:spPr>
          <a:xfrm>
            <a:off x="3979662" y="1337674"/>
            <a:ext cx="3448050" cy="311951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17"/>
          <p:cNvSpPr txBox="1">
            <a:spLocks noGrp="1"/>
          </p:cNvSpPr>
          <p:nvPr>
            <p:ph type="title"/>
          </p:nvPr>
        </p:nvSpPr>
        <p:spPr>
          <a:xfrm>
            <a:off x="32544" y="94264"/>
            <a:ext cx="7220663" cy="856800"/>
          </a:xfrm>
          <a:prstGeom prst="rect">
            <a:avLst/>
          </a:prstGeom>
        </p:spPr>
        <p:txBody>
          <a:bodyPr spcFirstLastPara="1" wrap="square" lIns="0" tIns="0" rIns="0" bIns="0" anchor="b" anchorCtr="0">
            <a:noAutofit/>
          </a:bodyPr>
          <a:lstStyle/>
          <a:p>
            <a:pPr lvl="0" algn="ctr"/>
            <a:r>
              <a:rPr lang="en-US" spc="0" dirty="0">
                <a:ln w="0"/>
                <a:solidFill>
                  <a:srgbClr val="E48312"/>
                </a:solidFill>
                <a:effectLst>
                  <a:outerShdw blurRad="38100" dist="25400" dir="5400000" algn="ctr" rotWithShape="0">
                    <a:srgbClr val="6E747A">
                      <a:alpha val="43000"/>
                    </a:srgbClr>
                  </a:outerShdw>
                </a:effectLst>
              </a:rPr>
              <a:t>The diverse processes of policy formulation in Africa </a:t>
            </a:r>
            <a:endParaRPr spc="0" dirty="0">
              <a:ln w="0"/>
              <a:solidFill>
                <a:schemeClr val="accent1"/>
              </a:solidFill>
              <a:effectLst>
                <a:outerShdw blurRad="38100" dist="25400" dir="5400000" algn="ctr" rotWithShape="0">
                  <a:srgbClr val="6E747A">
                    <a:alpha val="43000"/>
                  </a:srgbClr>
                </a:outerShdw>
              </a:effectLst>
            </a:endParaRPr>
          </a:p>
        </p:txBody>
      </p:sp>
      <p:sp>
        <p:nvSpPr>
          <p:cNvPr id="346" name="Google Shape;346;p17"/>
          <p:cNvSpPr txBox="1">
            <a:spLocks noGrp="1"/>
          </p:cNvSpPr>
          <p:nvPr>
            <p:ph type="body" idx="1"/>
          </p:nvPr>
        </p:nvSpPr>
        <p:spPr>
          <a:xfrm>
            <a:off x="32544" y="947420"/>
            <a:ext cx="7220663" cy="3746453"/>
          </a:xfrm>
          <a:prstGeom prst="rect">
            <a:avLst/>
          </a:prstGeom>
        </p:spPr>
        <p:txBody>
          <a:bodyPr spcFirstLastPara="1" wrap="square" lIns="0" tIns="0" rIns="0" bIns="0" anchor="t" anchorCtr="0">
            <a:noAutofit/>
          </a:bodyPr>
          <a:lstStyle/>
          <a:p>
            <a:r>
              <a:rPr lang="en-US" sz="2000" dirty="0"/>
              <a:t>In this colonial legacy, there are six different information communities: South Africa, Portuguese Africa, British East Africa, British West Africa, French West Africa and </a:t>
            </a:r>
            <a:r>
              <a:rPr lang="en-US" sz="2000" dirty="0" err="1"/>
              <a:t>Magreb</a:t>
            </a:r>
            <a:r>
              <a:rPr lang="en-US" sz="2000" dirty="0"/>
              <a:t> regions</a:t>
            </a:r>
            <a:r>
              <a:rPr lang="en-US" sz="2000" dirty="0" smtClean="0"/>
              <a:t>.</a:t>
            </a:r>
          </a:p>
          <a:p>
            <a:r>
              <a:rPr lang="en-US" sz="2000" dirty="0"/>
              <a:t>The plurality of languages can be a platform for mutual enrichment through modern communication media. South Africa is an example of a nation which has incorporated language differences into national communication policy. </a:t>
            </a:r>
            <a:endParaRPr lang="en-US" sz="2000" dirty="0" smtClean="0"/>
          </a:p>
          <a:p>
            <a:r>
              <a:rPr lang="en-US" sz="2000" dirty="0"/>
              <a:t> Added to this are the influences of the transnational languages such as Swahili, Hausa and Yoruba. </a:t>
            </a:r>
            <a:endParaRPr lang="en-US" sz="2000" dirty="0" smtClean="0"/>
          </a:p>
          <a:p>
            <a:r>
              <a:rPr lang="en-US" sz="2000" dirty="0"/>
              <a:t>the plurality of languages must be given full weight in establishing any rational network of communication in societies where ethnic diversity often necessitates the use of more than one language</a:t>
            </a:r>
            <a:endParaRPr lang="en-US" sz="2000" dirty="0" smtClean="0"/>
          </a:p>
        </p:txBody>
      </p:sp>
      <p:sp>
        <p:nvSpPr>
          <p:cNvPr id="347" name="Google Shape;347;p1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3" name="Google Shape;373;p19"/>
          <p:cNvSpPr txBox="1">
            <a:spLocks noGrp="1"/>
          </p:cNvSpPr>
          <p:nvPr>
            <p:ph type="title"/>
          </p:nvPr>
        </p:nvSpPr>
        <p:spPr>
          <a:xfrm>
            <a:off x="239843" y="90635"/>
            <a:ext cx="6194522"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diverse processes of policy formulation in Africa </a:t>
            </a:r>
            <a:endParaRPr spc="0" dirty="0">
              <a:ln w="0"/>
              <a:solidFill>
                <a:schemeClr val="accent1"/>
              </a:solidFill>
              <a:effectLst>
                <a:outerShdw blurRad="38100" dist="25400" dir="5400000" algn="ctr" rotWithShape="0">
                  <a:srgbClr val="6E747A">
                    <a:alpha val="43000"/>
                  </a:srgbClr>
                </a:outerShdw>
              </a:effectLst>
            </a:endParaRPr>
          </a:p>
        </p:txBody>
      </p:sp>
      <p:sp>
        <p:nvSpPr>
          <p:cNvPr id="372" name="Google Shape;372;p19"/>
          <p:cNvSpPr txBox="1">
            <a:spLocks noGrp="1"/>
          </p:cNvSpPr>
          <p:nvPr>
            <p:ph type="body" idx="1"/>
          </p:nvPr>
        </p:nvSpPr>
        <p:spPr>
          <a:xfrm>
            <a:off x="1" y="962626"/>
            <a:ext cx="7360170" cy="3821733"/>
          </a:xfrm>
          <a:prstGeom prst="rect">
            <a:avLst/>
          </a:prstGeom>
        </p:spPr>
        <p:txBody>
          <a:bodyPr spcFirstLastPara="1" wrap="square" lIns="0" tIns="0" rIns="0" bIns="0" anchor="t" anchorCtr="0">
            <a:noAutofit/>
          </a:bodyPr>
          <a:lstStyle/>
          <a:p>
            <a:r>
              <a:rPr lang="en-US" sz="2000" b="1" dirty="0"/>
              <a:t> Religion </a:t>
            </a:r>
            <a:r>
              <a:rPr lang="en-US" sz="2000" dirty="0"/>
              <a:t>is another component which influences communication policy in Africa. For instance the activities of the churches have established both national and transnational communication centers. </a:t>
            </a:r>
            <a:endParaRPr lang="en-US" sz="2000" dirty="0" smtClean="0"/>
          </a:p>
          <a:p>
            <a:r>
              <a:rPr lang="en-US" sz="1800" dirty="0"/>
              <a:t>The churches and Islamic organizations manage media production houses which are responding to the cultural and educational needs of the people, especially the marginalized poor, in a way that no other institutions are able to </a:t>
            </a:r>
            <a:r>
              <a:rPr lang="en-US" sz="1800" dirty="0" smtClean="0"/>
              <a:t>do. </a:t>
            </a:r>
          </a:p>
          <a:p>
            <a:r>
              <a:rPr lang="en-US" sz="1800" dirty="0"/>
              <a:t>The African continent lacks modern technical facilities such as satellites. There are not enough highly trained technicians and engineers for maintenance of equipment. </a:t>
            </a:r>
            <a:endParaRPr lang="en-US" sz="1800" dirty="0" smtClean="0"/>
          </a:p>
          <a:p>
            <a:r>
              <a:rPr lang="en-US" sz="1800" dirty="0" smtClean="0"/>
              <a:t>The </a:t>
            </a:r>
            <a:r>
              <a:rPr lang="en-US" sz="1800" dirty="0"/>
              <a:t>dependence on donor agencies for technical support is never without its political, economic and cultural conditions and maintains a form of </a:t>
            </a:r>
            <a:r>
              <a:rPr lang="en-US" sz="1800" dirty="0" smtClean="0"/>
              <a:t>colonialism</a:t>
            </a:r>
          </a:p>
        </p:txBody>
      </p:sp>
      <p:sp>
        <p:nvSpPr>
          <p:cNvPr id="375" name="Google Shape;375;p1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20"/>
          <p:cNvSpPr txBox="1">
            <a:spLocks noGrp="1"/>
          </p:cNvSpPr>
          <p:nvPr>
            <p:ph type="title"/>
          </p:nvPr>
        </p:nvSpPr>
        <p:spPr>
          <a:xfrm>
            <a:off x="125520" y="185724"/>
            <a:ext cx="7024788" cy="856800"/>
          </a:xfrm>
          <a:prstGeom prst="rect">
            <a:avLst/>
          </a:prstGeom>
        </p:spPr>
        <p:txBody>
          <a:bodyPr spcFirstLastPara="1" wrap="square" lIns="0" tIns="0" rIns="0" bIns="0" anchor="b" anchorCtr="0">
            <a:noAutofit/>
          </a:bodyPr>
          <a:lstStyle/>
          <a:p>
            <a:pPr lvl="0" algn="ctr"/>
            <a:r>
              <a:rPr lang="en-US" spc="0" dirty="0" smtClean="0">
                <a:ln w="0"/>
                <a:solidFill>
                  <a:schemeClr val="accent1"/>
                </a:solidFill>
                <a:effectLst>
                  <a:outerShdw blurRad="38100" dist="25400" dir="5400000" algn="ctr" rotWithShape="0">
                    <a:srgbClr val="6E747A">
                      <a:alpha val="43000"/>
                    </a:srgbClr>
                  </a:outerShdw>
                </a:effectLst>
              </a:rPr>
              <a:t>The </a:t>
            </a:r>
            <a:r>
              <a:rPr lang="en-US" spc="0" dirty="0">
                <a:ln w="0"/>
                <a:solidFill>
                  <a:schemeClr val="accent1"/>
                </a:solidFill>
                <a:effectLst>
                  <a:outerShdw blurRad="38100" dist="25400" dir="5400000" algn="ctr" rotWithShape="0">
                    <a:srgbClr val="6E747A">
                      <a:alpha val="43000"/>
                    </a:srgbClr>
                  </a:outerShdw>
                </a:effectLst>
              </a:rPr>
              <a:t>major problems with current policy formulations </a:t>
            </a:r>
            <a:endParaRPr dirty="0"/>
          </a:p>
        </p:txBody>
      </p:sp>
      <p:sp>
        <p:nvSpPr>
          <p:cNvPr id="381" name="Google Shape;381;p20"/>
          <p:cNvSpPr txBox="1">
            <a:spLocks noGrp="1"/>
          </p:cNvSpPr>
          <p:nvPr>
            <p:ph type="body" idx="1"/>
          </p:nvPr>
        </p:nvSpPr>
        <p:spPr>
          <a:xfrm>
            <a:off x="125520" y="1234481"/>
            <a:ext cx="7360161" cy="3364683"/>
          </a:xfrm>
          <a:prstGeom prst="rect">
            <a:avLst/>
          </a:prstGeom>
        </p:spPr>
        <p:txBody>
          <a:bodyPr spcFirstLastPara="1" wrap="square" lIns="0" tIns="0" rIns="0" bIns="0" anchor="t" anchorCtr="0">
            <a:noAutofit/>
          </a:bodyPr>
          <a:lstStyle/>
          <a:p>
            <a:r>
              <a:rPr lang="en-US" sz="2000" dirty="0"/>
              <a:t>(1) Many communication policies are, at best, a random accumulation of official directives, ad hoc legislation, decrees aimed at specific problems or even pronouncements of traditional rulers who insist on being heard. </a:t>
            </a:r>
            <a:endParaRPr lang="en-US" sz="2000" dirty="0" smtClean="0"/>
          </a:p>
          <a:p>
            <a:r>
              <a:rPr lang="en-US" sz="2000" dirty="0"/>
              <a:t>(2) Some communication regulations and policies have been introduced in response to hurried reaction to some events or </a:t>
            </a:r>
            <a:r>
              <a:rPr lang="en-US" sz="2000" dirty="0" smtClean="0"/>
              <a:t>crisis</a:t>
            </a:r>
          </a:p>
          <a:p>
            <a:r>
              <a:rPr lang="en-US" sz="2000" dirty="0"/>
              <a:t>(3) The approach has been piece meal, compartmentalized and norms of professional responsibility and goals. </a:t>
            </a:r>
            <a:endParaRPr lang="en-US" sz="2000" dirty="0" smtClean="0"/>
          </a:p>
          <a:p>
            <a:r>
              <a:rPr lang="en-US" sz="2000" dirty="0"/>
              <a:t>(4) Many communication policies have not been formulated on the basis of careful deliberations and broad consultation with individuals and agencies expected to implement or be affected by the policies. </a:t>
            </a:r>
            <a:endParaRPr lang="en-US" sz="2000" dirty="0" smtClean="0"/>
          </a:p>
          <a:p>
            <a:r>
              <a:rPr lang="en-US" sz="2000" dirty="0">
                <a:solidFill>
                  <a:schemeClr val="bg1"/>
                </a:solidFill>
              </a:rPr>
              <a:t>(</a:t>
            </a:r>
            <a:r>
              <a:rPr lang="en-US" sz="2000" dirty="0" err="1">
                <a:solidFill>
                  <a:schemeClr val="bg1"/>
                </a:solidFill>
              </a:rPr>
              <a:t>Boafo</a:t>
            </a:r>
            <a:r>
              <a:rPr lang="en-US" sz="2000" dirty="0">
                <a:solidFill>
                  <a:schemeClr val="bg1"/>
                </a:solidFill>
              </a:rPr>
              <a:t>, </a:t>
            </a:r>
            <a:r>
              <a:rPr lang="en-US" sz="2000" dirty="0" smtClean="0">
                <a:solidFill>
                  <a:schemeClr val="bg1"/>
                </a:solidFill>
              </a:rPr>
              <a:t>1986)</a:t>
            </a:r>
            <a:endParaRPr lang="en-US" sz="2000" dirty="0">
              <a:solidFill>
                <a:schemeClr val="bg1"/>
              </a:solidFill>
            </a:endParaRPr>
          </a:p>
        </p:txBody>
      </p:sp>
      <p:sp>
        <p:nvSpPr>
          <p:cNvPr id="384" name="Google Shape;384;p20"/>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21"/>
          <p:cNvSpPr txBox="1">
            <a:spLocks noGrp="1"/>
          </p:cNvSpPr>
          <p:nvPr>
            <p:ph type="title"/>
          </p:nvPr>
        </p:nvSpPr>
        <p:spPr>
          <a:xfrm>
            <a:off x="61990" y="123731"/>
            <a:ext cx="7223229"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major problems with current policy formulations </a:t>
            </a:r>
            <a:endParaRPr dirty="0"/>
          </a:p>
        </p:txBody>
      </p:sp>
      <p:sp>
        <p:nvSpPr>
          <p:cNvPr id="390" name="Google Shape;390;p21"/>
          <p:cNvSpPr txBox="1">
            <a:spLocks noGrp="1"/>
          </p:cNvSpPr>
          <p:nvPr>
            <p:ph type="body" idx="1"/>
          </p:nvPr>
        </p:nvSpPr>
        <p:spPr>
          <a:xfrm>
            <a:off x="61991" y="1241303"/>
            <a:ext cx="7223228" cy="3309844"/>
          </a:xfrm>
          <a:prstGeom prst="rect">
            <a:avLst/>
          </a:prstGeom>
        </p:spPr>
        <p:txBody>
          <a:bodyPr spcFirstLastPara="1" wrap="square" lIns="0" tIns="0" rIns="0" bIns="0" anchor="t" anchorCtr="0">
            <a:noAutofit/>
          </a:bodyPr>
          <a:lstStyle/>
          <a:p>
            <a:r>
              <a:rPr lang="en-US" sz="2000" dirty="0"/>
              <a:t>(5) There is a growing tendency of communication policy to be based on the personality cult of powerful political leaders. </a:t>
            </a:r>
            <a:endParaRPr lang="en-US" sz="2000" dirty="0" smtClean="0"/>
          </a:p>
          <a:p>
            <a:r>
              <a:rPr lang="en-US" sz="2000" dirty="0"/>
              <a:t>(6) There is little effort to incorporate communication strategies and processes into national development and planning. </a:t>
            </a:r>
            <a:endParaRPr lang="en-US" sz="2000" dirty="0" smtClean="0"/>
          </a:p>
          <a:p>
            <a:r>
              <a:rPr lang="en-US" sz="2000" dirty="0"/>
              <a:t>(7) Hardly any policies have been devised in any African country to systematically integrate the traditional means of communication with the modern telecommunication systems and policies do not encourage use of traditional communication media. </a:t>
            </a:r>
            <a:endParaRPr lang="en-US" sz="2000" dirty="0" smtClean="0"/>
          </a:p>
          <a:p>
            <a:r>
              <a:rPr lang="en-US" sz="2000" dirty="0" smtClean="0"/>
              <a:t>to </a:t>
            </a:r>
            <a:r>
              <a:rPr lang="en-US" sz="2000" dirty="0"/>
              <a:t>overcome these problems there must be a united effort of all major stakeholders, especially those who are involved with communication planning, communication professional groups </a:t>
            </a:r>
            <a:r>
              <a:rPr lang="en-US" sz="2000" dirty="0">
                <a:solidFill>
                  <a:schemeClr val="bg1"/>
                </a:solidFill>
              </a:rPr>
              <a:t>and those involved with major media institutions. </a:t>
            </a:r>
            <a:endParaRPr lang="en-US" sz="2400" dirty="0">
              <a:solidFill>
                <a:schemeClr val="bg1"/>
              </a:solidFill>
            </a:endParaRPr>
          </a:p>
        </p:txBody>
      </p:sp>
      <p:sp>
        <p:nvSpPr>
          <p:cNvPr id="391" name="Google Shape;391;p21"/>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23"/>
          <p:cNvSpPr txBox="1">
            <a:spLocks noGrp="1"/>
          </p:cNvSpPr>
          <p:nvPr>
            <p:ph type="title"/>
          </p:nvPr>
        </p:nvSpPr>
        <p:spPr>
          <a:xfrm>
            <a:off x="223353" y="0"/>
            <a:ext cx="7201991" cy="899410"/>
          </a:xfrm>
          <a:prstGeom prst="rect">
            <a:avLst/>
          </a:prstGeom>
        </p:spPr>
        <p:txBody>
          <a:bodyPr spcFirstLastPara="1" wrap="square" lIns="0" tIns="0" rIns="0" bIns="0" anchor="b" anchorCtr="0">
            <a:noAutofit/>
          </a:bodyPr>
          <a:lstStyle/>
          <a:p>
            <a:pPr lvl="0" algn="ctr">
              <a:spcBef>
                <a:spcPts val="0"/>
              </a:spcBef>
            </a:pPr>
            <a:r>
              <a:rPr lang="en-US" sz="3200" spc="0" dirty="0">
                <a:ln w="0"/>
                <a:solidFill>
                  <a:schemeClr val="accent1"/>
                </a:solidFill>
                <a:effectLst>
                  <a:outerShdw blurRad="38100" dist="25400" dir="5400000" algn="ctr" rotWithShape="0">
                    <a:srgbClr val="6E747A">
                      <a:alpha val="43000"/>
                    </a:srgbClr>
                  </a:outerShdw>
                </a:effectLst>
              </a:rPr>
              <a:t>The major problems with current policy formulations </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404" name="Google Shape;404;p23"/>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17</a:t>
            </a:fld>
            <a:endParaRPr/>
          </a:p>
        </p:txBody>
      </p:sp>
      <p:sp>
        <p:nvSpPr>
          <p:cNvPr id="3" name="Rectangle 2"/>
          <p:cNvSpPr/>
          <p:nvPr/>
        </p:nvSpPr>
        <p:spPr>
          <a:xfrm>
            <a:off x="33694" y="924954"/>
            <a:ext cx="7391650" cy="4042132"/>
          </a:xfrm>
          <a:prstGeom prst="rect">
            <a:avLst/>
          </a:prstGeom>
        </p:spPr>
        <p:txBody>
          <a:bodyPr wrap="square">
            <a:spAutoFit/>
          </a:bodyPr>
          <a:lstStyle/>
          <a:p>
            <a:pPr marL="285750" indent="-285750" algn="just">
              <a:spcAft>
                <a:spcPts val="1000"/>
              </a:spcAft>
              <a:buFont typeface="Wingdings" panose="05000000000000000000" pitchFamily="2" charset="2"/>
              <a:buChar char="q"/>
            </a:pPr>
            <a:r>
              <a:rPr lang="en-US" sz="2000" dirty="0">
                <a:latin typeface="+mn-lt"/>
              </a:rPr>
              <a:t>Media policy includes all kinds of proposals and strategies used by governments, media corporations, international policy institutions, as well as organizations and individuals in the media sector. </a:t>
            </a:r>
            <a:endParaRPr lang="en-US" sz="2000" dirty="0" smtClean="0">
              <a:latin typeface="+mn-lt"/>
            </a:endParaRPr>
          </a:p>
          <a:p>
            <a:pPr marL="285750" indent="-285750" algn="just">
              <a:spcAft>
                <a:spcPts val="1000"/>
              </a:spcAft>
              <a:buFont typeface="Wingdings" panose="05000000000000000000" pitchFamily="2" charset="2"/>
              <a:buChar char="q"/>
            </a:pPr>
            <a:r>
              <a:rPr lang="en-US" sz="2000" dirty="0">
                <a:latin typeface="+mn-lt"/>
              </a:rPr>
              <a:t>media policies written in official documents might not be the ones that are actually carried out, for example, by regulatory agencies. </a:t>
            </a:r>
            <a:r>
              <a:rPr lang="en-US" sz="2000" dirty="0" err="1">
                <a:latin typeface="+mn-lt"/>
              </a:rPr>
              <a:t>Malm</a:t>
            </a:r>
            <a:r>
              <a:rPr lang="en-US" sz="2000" dirty="0">
                <a:latin typeface="+mn-lt"/>
              </a:rPr>
              <a:t> and Wallis suggest that there are two basic types of policy: those formulated and policies actually </a:t>
            </a:r>
            <a:r>
              <a:rPr lang="en-US" sz="2000" dirty="0" smtClean="0">
                <a:latin typeface="+mn-lt"/>
              </a:rPr>
              <a:t>practiced. </a:t>
            </a:r>
          </a:p>
          <a:p>
            <a:pPr marL="285750" indent="-285750" algn="just">
              <a:spcAft>
                <a:spcPts val="1000"/>
              </a:spcAft>
              <a:buFont typeface="Wingdings" panose="05000000000000000000" pitchFamily="2" charset="2"/>
              <a:buChar char="q"/>
            </a:pPr>
            <a:r>
              <a:rPr lang="en-US" sz="2000" dirty="0">
                <a:latin typeface="+mn-lt"/>
              </a:rPr>
              <a:t>Most authors would agree that there are three main phases in the evolution of media policy. The first is the emerging communications industry policy. transition from a period of virtually no official guidelines except a general policy of media freedom</a:t>
            </a:r>
            <a:endParaRPr lang="en-US" sz="1050" dirty="0">
              <a:effectLst/>
              <a:latin typeface="+mn-lt"/>
              <a:ea typeface="Calibri" panose="020F0502020204030204" pitchFamily="34" charset="0"/>
              <a:cs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9" name="Google Shape;429;p2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18</a:t>
            </a:fld>
            <a:endParaRPr/>
          </a:p>
        </p:txBody>
      </p:sp>
      <p:sp>
        <p:nvSpPr>
          <p:cNvPr id="3" name="Rectangle 2"/>
          <p:cNvSpPr/>
          <p:nvPr/>
        </p:nvSpPr>
        <p:spPr>
          <a:xfrm>
            <a:off x="0" y="940873"/>
            <a:ext cx="7425344" cy="4170372"/>
          </a:xfrm>
          <a:prstGeom prst="rect">
            <a:avLst/>
          </a:prstGeom>
        </p:spPr>
        <p:txBody>
          <a:bodyPr wrap="square">
            <a:spAutoFit/>
          </a:bodyPr>
          <a:lstStyle/>
          <a:p>
            <a:pPr marL="342900" indent="-342900" algn="just">
              <a:lnSpc>
                <a:spcPts val="2400"/>
              </a:lnSpc>
              <a:spcAft>
                <a:spcPts val="1000"/>
              </a:spcAft>
              <a:buFont typeface="Wingdings" panose="05000000000000000000" pitchFamily="2" charset="2"/>
              <a:buChar char="q"/>
            </a:pPr>
            <a:r>
              <a:rPr lang="en-US" sz="2000" dirty="0" smtClean="0">
                <a:latin typeface="+mn-lt"/>
              </a:rPr>
              <a:t>The </a:t>
            </a:r>
            <a:r>
              <a:rPr lang="en-US" sz="2000" dirty="0">
                <a:latin typeface="+mn-lt"/>
              </a:rPr>
              <a:t>second phase commenced in 1945 to 1980/90. This is the public-service-media paradigm. </a:t>
            </a:r>
            <a:endParaRPr lang="en-US" sz="2000" dirty="0" smtClean="0">
              <a:latin typeface="+mn-lt"/>
            </a:endParaRPr>
          </a:p>
          <a:p>
            <a:pPr marL="342900" indent="-342900" algn="just">
              <a:lnSpc>
                <a:spcPts val="2400"/>
              </a:lnSpc>
              <a:spcAft>
                <a:spcPts val="1000"/>
              </a:spcAft>
              <a:buFont typeface="Wingdings" panose="05000000000000000000" pitchFamily="2" charset="2"/>
              <a:buChar char="q"/>
            </a:pPr>
            <a:r>
              <a:rPr lang="en-US" sz="2000" dirty="0" smtClean="0">
                <a:latin typeface="+mn-lt"/>
              </a:rPr>
              <a:t>Scholars </a:t>
            </a:r>
            <a:r>
              <a:rPr lang="en-US" sz="2000" dirty="0">
                <a:latin typeface="+mn-lt"/>
              </a:rPr>
              <a:t>and media practitioners started to question the role of media because politicians, dictators, propagandists misused it as a catalyst for the Second World War</a:t>
            </a:r>
            <a:r>
              <a:rPr lang="en-US" sz="2000" dirty="0" smtClean="0">
                <a:latin typeface="+mn-lt"/>
              </a:rPr>
              <a:t>.</a:t>
            </a:r>
          </a:p>
          <a:p>
            <a:pPr marL="342900" indent="-342900" algn="just">
              <a:lnSpc>
                <a:spcPts val="2400"/>
              </a:lnSpc>
              <a:spcAft>
                <a:spcPts val="1000"/>
              </a:spcAft>
              <a:buFont typeface="Wingdings" panose="05000000000000000000" pitchFamily="2" charset="2"/>
              <a:buChar char="q"/>
            </a:pPr>
            <a:r>
              <a:rPr lang="en-US" sz="2000" dirty="0">
                <a:latin typeface="+mn-lt"/>
              </a:rPr>
              <a:t>The third phase is the searching for a new communication policy model. </a:t>
            </a:r>
            <a:r>
              <a:rPr lang="en-US" sz="2000" dirty="0" smtClean="0">
                <a:latin typeface="+mn-lt"/>
              </a:rPr>
              <a:t>The </a:t>
            </a:r>
            <a:r>
              <a:rPr lang="en-US" sz="2000" dirty="0">
                <a:latin typeface="+mn-lt"/>
              </a:rPr>
              <a:t>present phase, dating from the 1990s, is characterized by convergence and interlinking of different forms of media, concentration of ownership, and increased toleration of monopoly</a:t>
            </a:r>
            <a:r>
              <a:rPr lang="en-US" sz="2000" dirty="0" smtClean="0">
                <a:latin typeface="+mn-lt"/>
              </a:rPr>
              <a:t>.</a:t>
            </a:r>
          </a:p>
          <a:p>
            <a:pPr marL="342900" indent="-342900" algn="just">
              <a:lnSpc>
                <a:spcPts val="2400"/>
              </a:lnSpc>
              <a:spcAft>
                <a:spcPts val="1000"/>
              </a:spcAft>
              <a:buFont typeface="Wingdings" panose="05000000000000000000" pitchFamily="2" charset="2"/>
              <a:buChar char="q"/>
            </a:pPr>
            <a:r>
              <a:rPr lang="en-US" sz="2000" dirty="0" smtClean="0">
                <a:latin typeface="+mn-lt"/>
              </a:rPr>
              <a:t>Uncertainty in </a:t>
            </a:r>
            <a:r>
              <a:rPr lang="en-US" sz="2000" dirty="0">
                <a:latin typeface="+mn-lt"/>
              </a:rPr>
              <a:t>communication policy derived from advancement </a:t>
            </a:r>
            <a:r>
              <a:rPr lang="en-US" sz="2000" dirty="0">
                <a:solidFill>
                  <a:schemeClr val="bg1"/>
                </a:solidFill>
                <a:latin typeface="+mn-lt"/>
              </a:rPr>
              <a:t>in technology and the impact of </a:t>
            </a:r>
            <a:r>
              <a:rPr lang="en-US" sz="2000" dirty="0" smtClean="0">
                <a:solidFill>
                  <a:schemeClr val="bg1"/>
                </a:solidFill>
                <a:latin typeface="+mn-lt"/>
              </a:rPr>
              <a:t>globalization</a:t>
            </a:r>
            <a:endParaRPr lang="en-US" sz="1050" dirty="0">
              <a:solidFill>
                <a:schemeClr val="bg1"/>
              </a:solidFill>
              <a:effectLst/>
              <a:latin typeface="+mn-lt"/>
              <a:ea typeface="Calibri" panose="020F0502020204030204" pitchFamily="34" charset="0"/>
              <a:cs typeface="Arial" panose="020B0604020202020204" pitchFamily="34" charset="0"/>
            </a:endParaRPr>
          </a:p>
        </p:txBody>
      </p:sp>
      <p:sp>
        <p:nvSpPr>
          <p:cNvPr id="7" name="Google Shape;403;p23"/>
          <p:cNvSpPr txBox="1">
            <a:spLocks/>
          </p:cNvSpPr>
          <p:nvPr/>
        </p:nvSpPr>
        <p:spPr>
          <a:xfrm>
            <a:off x="149901" y="0"/>
            <a:ext cx="7543800" cy="899410"/>
          </a:xfrm>
          <a:prstGeom prst="rect">
            <a:avLst/>
          </a:prstGeom>
        </p:spPr>
        <p:txBody>
          <a:bodyPr spcFirstLastPara="1" vert="horz" wrap="square" lIns="0" tIns="0" rIns="0" bIns="0" rtlCol="0" anchor="b" anchorCtr="0">
            <a:no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The major problems with current policy formulations </a:t>
            </a:r>
            <a:endParaRPr lang="en-US" sz="3200" spc="0" dirty="0">
              <a:ln w="0"/>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5007"/>
            <a:ext cx="8017265" cy="1088068"/>
          </a:xfrm>
        </p:spPr>
        <p:txBody>
          <a:bodyPr>
            <a:normAutofit/>
          </a:body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The major problems with current policy formulations </a:t>
            </a:r>
            <a:endParaRPr lang="en-US" sz="3200" spc="0" dirty="0">
              <a:ln w="0"/>
              <a:solidFill>
                <a:schemeClr val="accent1"/>
              </a:solidFill>
              <a:effectLst>
                <a:outerShdw blurRad="38100" dist="25400" dir="5400000" algn="ctr" rotWithShape="0">
                  <a:srgbClr val="6E747A">
                    <a:alpha val="43000"/>
                  </a:srgbClr>
                </a:outerShdw>
              </a:effectLst>
            </a:endParaRPr>
          </a:p>
        </p:txBody>
      </p:sp>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19</a:t>
            </a:fld>
            <a:endParaRPr lang="en"/>
          </a:p>
        </p:txBody>
      </p:sp>
      <p:sp>
        <p:nvSpPr>
          <p:cNvPr id="4" name="Rectangle 3"/>
          <p:cNvSpPr/>
          <p:nvPr/>
        </p:nvSpPr>
        <p:spPr>
          <a:xfrm>
            <a:off x="314792" y="1469556"/>
            <a:ext cx="7310373" cy="3375283"/>
          </a:xfrm>
          <a:prstGeom prst="rect">
            <a:avLst/>
          </a:prstGeom>
        </p:spPr>
        <p:txBody>
          <a:bodyPr wrap="square">
            <a:spAutoFit/>
          </a:bodyPr>
          <a:lstStyle/>
          <a:p>
            <a:r>
              <a:rPr lang="en-US" sz="2000" i="1" dirty="0">
                <a:latin typeface="+mn-lt"/>
              </a:rPr>
              <a:t>There are questions which need to be addressed worldwide but particularly in Africa (</a:t>
            </a:r>
            <a:r>
              <a:rPr lang="en-US" sz="2000" i="1" dirty="0" err="1">
                <a:latin typeface="+mn-lt"/>
              </a:rPr>
              <a:t>McQuail</a:t>
            </a:r>
            <a:r>
              <a:rPr lang="en-US" sz="2000" i="1" dirty="0">
                <a:latin typeface="+mn-lt"/>
              </a:rPr>
              <a:t>, </a:t>
            </a:r>
            <a:r>
              <a:rPr lang="en-US" sz="2000" i="1" dirty="0" smtClean="0">
                <a:latin typeface="+mn-lt"/>
              </a:rPr>
              <a:t>2000):</a:t>
            </a:r>
          </a:p>
          <a:p>
            <a:pPr algn="just">
              <a:spcAft>
                <a:spcPts val="1000"/>
              </a:spcAft>
            </a:pPr>
            <a:r>
              <a:rPr lang="en-US" sz="2000" dirty="0">
                <a:latin typeface="+mn-lt"/>
                <a:ea typeface="Calibri" panose="020F0502020204030204" pitchFamily="34" charset="0"/>
                <a:cs typeface="Arial" panose="020B0604020202020204" pitchFamily="34" charset="0"/>
              </a:rPr>
              <a:t>(1) Whether to promote market dynamics or stability. </a:t>
            </a:r>
          </a:p>
          <a:p>
            <a:pPr algn="just">
              <a:spcAft>
                <a:spcPts val="1000"/>
              </a:spcAft>
            </a:pPr>
            <a:r>
              <a:rPr lang="en-US" sz="2000" dirty="0">
                <a:latin typeface="+mn-lt"/>
                <a:ea typeface="Calibri" panose="020F0502020204030204" pitchFamily="34" charset="0"/>
                <a:cs typeface="Arial" panose="020B0604020202020204" pitchFamily="34" charset="0"/>
              </a:rPr>
              <a:t>(2) What balance to maintain between the roles of public and private sectors. </a:t>
            </a:r>
          </a:p>
          <a:p>
            <a:pPr algn="just">
              <a:spcAft>
                <a:spcPts val="1000"/>
              </a:spcAft>
            </a:pPr>
            <a:r>
              <a:rPr lang="en-US" sz="2000" dirty="0">
                <a:latin typeface="+mn-lt"/>
                <a:ea typeface="Calibri" panose="020F0502020204030204" pitchFamily="34" charset="0"/>
                <a:cs typeface="Arial" panose="020B0604020202020204" pitchFamily="34" charset="0"/>
              </a:rPr>
              <a:t>(3) How to finance different aspects of the public sector. </a:t>
            </a:r>
          </a:p>
          <a:p>
            <a:pPr algn="just">
              <a:spcAft>
                <a:spcPts val="1000"/>
              </a:spcAft>
            </a:pPr>
            <a:r>
              <a:rPr lang="en-US" sz="2000" dirty="0">
                <a:latin typeface="+mn-lt"/>
                <a:ea typeface="Calibri" panose="020F0502020204030204" pitchFamily="34" charset="0"/>
                <a:cs typeface="Arial" panose="020B0604020202020204" pitchFamily="34" charset="0"/>
              </a:rPr>
              <a:t>(4) Which policy instruments to use for what purpose. </a:t>
            </a:r>
          </a:p>
          <a:p>
            <a:pPr algn="just">
              <a:spcAft>
                <a:spcPts val="1000"/>
              </a:spcAft>
            </a:pPr>
            <a:r>
              <a:rPr lang="en-US" sz="2000" dirty="0">
                <a:latin typeface="+mn-lt"/>
                <a:ea typeface="Calibri" panose="020F0502020204030204" pitchFamily="34" charset="0"/>
                <a:cs typeface="Arial" panose="020B0604020202020204" pitchFamily="34" charset="0"/>
              </a:rPr>
              <a:t>(5) Whether and how far to direct policy and control the content and structure of media </a:t>
            </a:r>
            <a:endParaRPr lang="en-US" sz="2000" dirty="0">
              <a:effectLst/>
              <a:latin typeface="+mn-l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016867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61" name="Google Shape;461;p2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20</a:t>
            </a:fld>
            <a:endParaRPr/>
          </a:p>
        </p:txBody>
      </p:sp>
      <p:sp>
        <p:nvSpPr>
          <p:cNvPr id="5" name="Rectangle 4"/>
          <p:cNvSpPr/>
          <p:nvPr/>
        </p:nvSpPr>
        <p:spPr>
          <a:xfrm>
            <a:off x="104931" y="1256200"/>
            <a:ext cx="7659973" cy="3785652"/>
          </a:xfrm>
          <a:prstGeom prst="rect">
            <a:avLst/>
          </a:prstGeom>
        </p:spPr>
        <p:txBody>
          <a:bodyPr wrap="square">
            <a:spAutoFit/>
          </a:bodyPr>
          <a:lstStyle/>
          <a:p>
            <a:r>
              <a:rPr lang="en-US" sz="2000" i="1" dirty="0">
                <a:latin typeface="+mn-lt"/>
              </a:rPr>
              <a:t>There are questions which need to be addressed worldwide but particularly in Africa (</a:t>
            </a:r>
            <a:r>
              <a:rPr lang="en-US" sz="2000" i="1" dirty="0" err="1">
                <a:latin typeface="+mn-lt"/>
              </a:rPr>
              <a:t>McQuail</a:t>
            </a:r>
            <a:r>
              <a:rPr lang="en-US" sz="2000" i="1" dirty="0">
                <a:latin typeface="+mn-lt"/>
              </a:rPr>
              <a:t>, </a:t>
            </a:r>
            <a:r>
              <a:rPr lang="en-US" sz="2000" i="1" dirty="0" smtClean="0">
                <a:latin typeface="+mn-lt"/>
              </a:rPr>
              <a:t>2000):</a:t>
            </a:r>
          </a:p>
          <a:p>
            <a:r>
              <a:rPr lang="en-US" sz="2000" dirty="0">
                <a:latin typeface="+mn-lt"/>
              </a:rPr>
              <a:t>(5) Whether and how far to direct policy and control the content and structure of media </a:t>
            </a:r>
          </a:p>
          <a:p>
            <a:r>
              <a:rPr lang="en-US" sz="2000" dirty="0">
                <a:latin typeface="+mn-lt"/>
              </a:rPr>
              <a:t>(6) Whether to seek a coherent policy for all sectors or to redraw the map in a completely new way. </a:t>
            </a:r>
          </a:p>
          <a:p>
            <a:r>
              <a:rPr lang="en-US" sz="2000" dirty="0">
                <a:latin typeface="+mn-lt"/>
              </a:rPr>
              <a:t>(7) Whether to concentrate or disperse regulatory power (and policy making itself). </a:t>
            </a:r>
          </a:p>
          <a:p>
            <a:r>
              <a:rPr lang="en-US" sz="2000" dirty="0">
                <a:latin typeface="+mn-lt"/>
              </a:rPr>
              <a:t>(8) Whether to maintain the national policy or to enter into wider international regulation agreements. </a:t>
            </a:r>
          </a:p>
          <a:p>
            <a:r>
              <a:rPr lang="en-US" sz="2000" dirty="0">
                <a:latin typeface="+mn-lt"/>
              </a:rPr>
              <a:t>(9) How to maintain ultimate political control without government </a:t>
            </a:r>
            <a:r>
              <a:rPr lang="en-US" sz="2000" dirty="0">
                <a:solidFill>
                  <a:schemeClr val="bg1"/>
                </a:solidFill>
                <a:latin typeface="+mn-lt"/>
              </a:rPr>
              <a:t>intervention.</a:t>
            </a:r>
          </a:p>
        </p:txBody>
      </p:sp>
      <p:sp>
        <p:nvSpPr>
          <p:cNvPr id="6" name="Title 1"/>
          <p:cNvSpPr txBox="1">
            <a:spLocks/>
          </p:cNvSpPr>
          <p:nvPr/>
        </p:nvSpPr>
        <p:spPr>
          <a:xfrm>
            <a:off x="0" y="-5064"/>
            <a:ext cx="8017265" cy="1088068"/>
          </a:xfrm>
          <a:prstGeom prst="rect">
            <a:avLst/>
          </a:prstGeom>
        </p:spPr>
        <p:txBody>
          <a:bodyPr>
            <a:norm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The major problems with current policy formulations </a:t>
            </a:r>
            <a:endParaRPr lang="en-US" sz="3200" spc="0" dirty="0">
              <a:ln w="0"/>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28"/>
          <p:cNvSpPr txBox="1">
            <a:spLocks noGrp="1"/>
          </p:cNvSpPr>
          <p:nvPr>
            <p:ph type="title"/>
          </p:nvPr>
        </p:nvSpPr>
        <p:spPr>
          <a:xfrm>
            <a:off x="104932" y="108594"/>
            <a:ext cx="6809210" cy="856800"/>
          </a:xfrm>
          <a:prstGeom prst="rect">
            <a:avLst/>
          </a:prstGeom>
        </p:spPr>
        <p:txBody>
          <a:bodyPr spcFirstLastPara="1" wrap="square" lIns="0" tIns="0" rIns="0" bIns="0" anchor="b" anchorCtr="0">
            <a:noAutofit/>
          </a:bodyPr>
          <a:lstStyle/>
          <a:p>
            <a:pPr algn="ctr">
              <a:spcBef>
                <a:spcPts val="0"/>
              </a:spcBef>
              <a:buClrTx/>
              <a:buFontTx/>
            </a:pPr>
            <a:r>
              <a:rPr lang="en-US" spc="0" dirty="0">
                <a:ln w="0"/>
                <a:solidFill>
                  <a:schemeClr val="accent1"/>
                </a:solidFill>
                <a:effectLst>
                  <a:outerShdw blurRad="38100" dist="25400" dir="5400000" algn="ctr" rotWithShape="0">
                    <a:srgbClr val="6E747A">
                      <a:alpha val="43000"/>
                    </a:srgbClr>
                  </a:outerShdw>
                </a:effectLst>
              </a:rPr>
              <a:t>The major problems with current policy formulations </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467" name="Google Shape;467;p2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21</a:t>
            </a:fld>
            <a:endParaRPr/>
          </a:p>
        </p:txBody>
      </p:sp>
      <p:sp>
        <p:nvSpPr>
          <p:cNvPr id="3" name="Rectangle 2"/>
          <p:cNvSpPr/>
          <p:nvPr/>
        </p:nvSpPr>
        <p:spPr>
          <a:xfrm>
            <a:off x="0" y="1352559"/>
            <a:ext cx="7607509" cy="3416320"/>
          </a:xfrm>
          <a:prstGeom prst="rect">
            <a:avLst/>
          </a:prstGeom>
        </p:spPr>
        <p:txBody>
          <a:bodyPr wrap="square">
            <a:spAutoFit/>
          </a:bodyPr>
          <a:lstStyle/>
          <a:p>
            <a:pPr marL="342900" indent="-342900">
              <a:buFont typeface="Wingdings" panose="05000000000000000000" pitchFamily="2" charset="2"/>
              <a:buChar char="q"/>
            </a:pPr>
            <a:r>
              <a:rPr lang="en-US" sz="1800" dirty="0" smtClean="0">
                <a:latin typeface="+mn-lt"/>
                <a:ea typeface="Calibri" panose="020F0502020204030204" pitchFamily="34" charset="0"/>
              </a:rPr>
              <a:t>“</a:t>
            </a:r>
            <a:r>
              <a:rPr lang="en-US" sz="1800" dirty="0">
                <a:latin typeface="+mn-lt"/>
                <a:ea typeface="Calibri" panose="020F0502020204030204" pitchFamily="34" charset="0"/>
              </a:rPr>
              <a:t>communication policies are a set of principles and norms established to guide the </a:t>
            </a:r>
            <a:r>
              <a:rPr lang="en-US" sz="1800" dirty="0" err="1">
                <a:latin typeface="+mn-lt"/>
                <a:ea typeface="Calibri" panose="020F0502020204030204" pitchFamily="34" charset="0"/>
              </a:rPr>
              <a:t>behaviour</a:t>
            </a:r>
            <a:r>
              <a:rPr lang="en-US" sz="1800" dirty="0">
                <a:latin typeface="+mn-lt"/>
                <a:ea typeface="Calibri" panose="020F0502020204030204" pitchFamily="34" charset="0"/>
              </a:rPr>
              <a:t> of communication systems” (UNESCO, 1972). </a:t>
            </a:r>
            <a:endParaRPr lang="en-US" sz="1800" dirty="0" smtClean="0">
              <a:latin typeface="+mn-lt"/>
              <a:ea typeface="Calibri" panose="020F0502020204030204" pitchFamily="34" charset="0"/>
            </a:endParaRPr>
          </a:p>
          <a:p>
            <a:pPr marL="342900" indent="-342900">
              <a:buFont typeface="Wingdings" panose="05000000000000000000" pitchFamily="2" charset="2"/>
              <a:buChar char="q"/>
            </a:pPr>
            <a:r>
              <a:rPr lang="en-US" sz="1800" dirty="0">
                <a:latin typeface="+mn-lt"/>
                <a:ea typeface="Calibri" panose="020F0502020204030204" pitchFamily="34" charset="0"/>
              </a:rPr>
              <a:t> Communication policies are the outcome of the society’s general approach to communication: political ideologies, social and economic conditions and values. </a:t>
            </a:r>
            <a:endParaRPr lang="en-US" sz="1800" dirty="0" smtClean="0">
              <a:latin typeface="+mn-lt"/>
              <a:ea typeface="Calibri" panose="020F0502020204030204" pitchFamily="34" charset="0"/>
            </a:endParaRPr>
          </a:p>
          <a:p>
            <a:pPr marL="342900" indent="-342900">
              <a:buFont typeface="Wingdings" panose="05000000000000000000" pitchFamily="2" charset="2"/>
              <a:buChar char="q"/>
            </a:pPr>
            <a:r>
              <a:rPr lang="en-US" sz="1800" dirty="0">
                <a:latin typeface="+mn-lt"/>
                <a:ea typeface="Calibri" panose="020F0502020204030204" pitchFamily="34" charset="0"/>
              </a:rPr>
              <a:t>This concept of policy was the introduction of a general move by UNESCO in the 1970s and 1980s to promote the development of communication policies in Africa. </a:t>
            </a:r>
            <a:endParaRPr lang="en-US" sz="1800" dirty="0" smtClean="0">
              <a:latin typeface="+mn-lt"/>
              <a:ea typeface="Calibri" panose="020F0502020204030204" pitchFamily="34" charset="0"/>
            </a:endParaRPr>
          </a:p>
          <a:p>
            <a:pPr marL="342900" indent="-342900">
              <a:buFont typeface="Wingdings" panose="05000000000000000000" pitchFamily="2" charset="2"/>
              <a:buChar char="q"/>
            </a:pPr>
            <a:r>
              <a:rPr lang="en-US" sz="1800" dirty="0">
                <a:solidFill>
                  <a:schemeClr val="tx1"/>
                </a:solidFill>
                <a:latin typeface="+mn-lt"/>
              </a:rPr>
              <a:t>The attempt to promote policy making in the developing world, </a:t>
            </a:r>
            <a:r>
              <a:rPr lang="en-US" sz="1800" dirty="0" smtClean="0">
                <a:solidFill>
                  <a:schemeClr val="tx1"/>
                </a:solidFill>
                <a:latin typeface="+mn-lt"/>
              </a:rPr>
              <a:t>was </a:t>
            </a:r>
            <a:r>
              <a:rPr lang="en-US" sz="1800" dirty="0">
                <a:solidFill>
                  <a:schemeClr val="tx1"/>
                </a:solidFill>
                <a:latin typeface="+mn-lt"/>
              </a:rPr>
              <a:t>at the heart of the debate regarding the New World Information and Communication Order (NWICO). The promotion of policy making by UNESCO largely ended with the end of the NWICO movement</a:t>
            </a:r>
            <a:r>
              <a:rPr lang="en-US" sz="1800" dirty="0">
                <a:solidFill>
                  <a:schemeClr val="bg1"/>
                </a:solidFill>
                <a:latin typeface="+mn-lt"/>
              </a:rPr>
              <a:t>.</a:t>
            </a:r>
            <a:endParaRPr lang="en-US" sz="1800" dirty="0">
              <a:solidFill>
                <a:schemeClr val="bg1"/>
              </a:solidFill>
              <a:latin typeface="+mn-l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29"/>
          <p:cNvSpPr txBox="1">
            <a:spLocks noGrp="1"/>
          </p:cNvSpPr>
          <p:nvPr>
            <p:ph type="title"/>
          </p:nvPr>
        </p:nvSpPr>
        <p:spPr>
          <a:xfrm>
            <a:off x="119925" y="69325"/>
            <a:ext cx="7480088" cy="856800"/>
          </a:xfrm>
          <a:prstGeom prst="rect">
            <a:avLst/>
          </a:prstGeom>
        </p:spPr>
        <p:txBody>
          <a:bodyPr spcFirstLastPara="1" wrap="square" lIns="0" tIns="0" rIns="0" bIns="0" anchor="b" anchorCtr="0">
            <a:noAutofit/>
          </a:bodyPr>
          <a:lstStyle/>
          <a:p>
            <a:pPr lvl="0" algn="ctr"/>
            <a:r>
              <a:rPr lang="en-US" sz="3200" spc="0" dirty="0">
                <a:ln w="0"/>
                <a:solidFill>
                  <a:schemeClr val="accent1"/>
                </a:solidFill>
                <a:effectLst>
                  <a:outerShdw blurRad="38100" dist="25400" dir="5400000" algn="ctr" rotWithShape="0">
                    <a:srgbClr val="6E747A">
                      <a:alpha val="43000"/>
                    </a:srgbClr>
                  </a:outerShdw>
                </a:effectLst>
              </a:rPr>
              <a:t>THE CASE STUDY OF KENYA COMMUNICATION POLICIES</a:t>
            </a:r>
            <a:endParaRPr sz="3200" dirty="0"/>
          </a:p>
        </p:txBody>
      </p:sp>
      <p:sp>
        <p:nvSpPr>
          <p:cNvPr id="508" name="Google Shape;508;p2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22</a:t>
            </a:fld>
            <a:endParaRPr/>
          </a:p>
        </p:txBody>
      </p:sp>
      <p:sp>
        <p:nvSpPr>
          <p:cNvPr id="4" name="Text Placeholder 3"/>
          <p:cNvSpPr>
            <a:spLocks noGrp="1"/>
          </p:cNvSpPr>
          <p:nvPr>
            <p:ph type="body" idx="1"/>
          </p:nvPr>
        </p:nvSpPr>
        <p:spPr>
          <a:xfrm>
            <a:off x="0" y="1221017"/>
            <a:ext cx="7144720" cy="3077100"/>
          </a:xfrm>
        </p:spPr>
        <p:txBody>
          <a:bodyPr/>
          <a:lstStyle/>
          <a:p>
            <a:r>
              <a:rPr lang="en-US" sz="2000" i="1" dirty="0">
                <a:ea typeface="Calibri" panose="020F0502020204030204" pitchFamily="34" charset="0"/>
                <a:cs typeface="Arial" panose="020B0604020202020204" pitchFamily="34" charset="0"/>
              </a:rPr>
              <a:t>Broadcasting in Kenya traces back to 1927 with advent of the East African Broadcasting Corporation (EABC) which relayed BBC news to the colonies </a:t>
            </a:r>
            <a:endParaRPr lang="en-US" sz="2000" i="1" dirty="0" smtClean="0">
              <a:ea typeface="Calibri" panose="020F0502020204030204" pitchFamily="34" charset="0"/>
              <a:cs typeface="Arial" panose="020B0604020202020204" pitchFamily="34" charset="0"/>
            </a:endParaRPr>
          </a:p>
          <a:p>
            <a:r>
              <a:rPr lang="en-US" sz="2000" dirty="0"/>
              <a:t>English Radio Broadcasting begun in 1928. The Broadcasts targeted white settlers who monitored news from their home and other parts of the world. </a:t>
            </a:r>
            <a:endParaRPr lang="en-US" sz="2000" dirty="0" smtClean="0"/>
          </a:p>
          <a:p>
            <a:r>
              <a:rPr lang="en-US" sz="2000" dirty="0" smtClean="0"/>
              <a:t>First </a:t>
            </a:r>
            <a:r>
              <a:rPr lang="en-US" sz="2000" dirty="0"/>
              <a:t>radio broadcasts targeting Africans came during the World War II to inform parents and relatives of African soldiers what was happening at the war front. </a:t>
            </a:r>
            <a:endParaRPr lang="en-US" sz="2000" dirty="0" smtClean="0"/>
          </a:p>
          <a:p>
            <a:r>
              <a:rPr lang="en-US" sz="2000" dirty="0"/>
              <a:t>In 1953, the first broadcast service was created for Africans. African Broadcasting Services (ABS) carried </a:t>
            </a:r>
            <a:r>
              <a:rPr lang="en-US" sz="2000" dirty="0" err="1"/>
              <a:t>programmes</a:t>
            </a:r>
            <a:r>
              <a:rPr lang="en-US" sz="2000" dirty="0"/>
              <a:t> in Swahili, </a:t>
            </a:r>
            <a:r>
              <a:rPr lang="en-US" sz="2000" dirty="0" err="1"/>
              <a:t>Dholuo</a:t>
            </a:r>
            <a:r>
              <a:rPr lang="en-US" sz="2000" dirty="0"/>
              <a:t>, Kikuyu, </a:t>
            </a:r>
            <a:r>
              <a:rPr lang="en-US" sz="2000" dirty="0" err="1"/>
              <a:t>Kinandi</a:t>
            </a:r>
            <a:r>
              <a:rPr lang="en-US" sz="2000" dirty="0"/>
              <a:t>, </a:t>
            </a:r>
            <a:r>
              <a:rPr lang="en-US" sz="2000" dirty="0" err="1"/>
              <a:t>Kiluhya</a:t>
            </a:r>
            <a:r>
              <a:rPr lang="en-US" sz="2000" dirty="0"/>
              <a:t>, </a:t>
            </a:r>
            <a:r>
              <a:rPr lang="en-US" sz="2000" dirty="0" err="1"/>
              <a:t>Kikamba</a:t>
            </a:r>
            <a:r>
              <a:rPr lang="en-US" sz="2000" dirty="0"/>
              <a:t> and Arabic.</a:t>
            </a:r>
            <a:endParaRPr lang="en-US" sz="2000" dirty="0" smtClean="0"/>
          </a:p>
          <a:p>
            <a:endParaRPr lang="en-US" sz="2000" dirty="0"/>
          </a:p>
          <a:p>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774" y="576697"/>
            <a:ext cx="5724051" cy="856800"/>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THE CASE STUDY OF KENYA COMMUNICATION POLICIES</a:t>
            </a:r>
            <a:r>
              <a:rPr lang="en-US" dirty="0"/>
              <a:t/>
            </a:r>
            <a:br>
              <a:rPr lang="en-US" dirty="0"/>
            </a:br>
            <a:endParaRPr lang="en-US" dirty="0"/>
          </a:p>
        </p:txBody>
      </p:sp>
      <p:sp>
        <p:nvSpPr>
          <p:cNvPr id="3" name="Text Placeholder 2"/>
          <p:cNvSpPr>
            <a:spLocks noGrp="1"/>
          </p:cNvSpPr>
          <p:nvPr>
            <p:ph type="body" idx="1"/>
          </p:nvPr>
        </p:nvSpPr>
        <p:spPr>
          <a:xfrm>
            <a:off x="0" y="1265056"/>
            <a:ext cx="7089731" cy="3077100"/>
          </a:xfrm>
        </p:spPr>
        <p:txBody>
          <a:bodyPr/>
          <a:lstStyle/>
          <a:p>
            <a:r>
              <a:rPr lang="en-US" sz="2000" dirty="0"/>
              <a:t>As a result of the recommendations of </a:t>
            </a:r>
            <a:r>
              <a:rPr lang="en-US" sz="2000" dirty="0" smtClean="0"/>
              <a:t>a </a:t>
            </a:r>
            <a:r>
              <a:rPr lang="en-US" sz="2000" dirty="0"/>
              <a:t>commission, Kenya Broadcasting Services (KBS) was established in 1959 and regional stations were set up in Mombasa (</a:t>
            </a:r>
            <a:r>
              <a:rPr lang="en-US" sz="2000" dirty="0" err="1"/>
              <a:t>Sauti</a:t>
            </a:r>
            <a:r>
              <a:rPr lang="en-US" sz="2000" dirty="0"/>
              <a:t> </a:t>
            </a:r>
            <a:r>
              <a:rPr lang="en-US" sz="2000" dirty="0" err="1"/>
              <a:t>ya</a:t>
            </a:r>
            <a:r>
              <a:rPr lang="en-US" sz="2000" dirty="0"/>
              <a:t> </a:t>
            </a:r>
            <a:r>
              <a:rPr lang="en-US" sz="2000" dirty="0" err="1"/>
              <a:t>Mvita</a:t>
            </a:r>
            <a:r>
              <a:rPr lang="en-US" sz="2000" dirty="0"/>
              <a:t>), </a:t>
            </a:r>
            <a:r>
              <a:rPr lang="en-US" sz="2000" dirty="0" err="1"/>
              <a:t>Nyeri</a:t>
            </a:r>
            <a:r>
              <a:rPr lang="en-US" sz="2000" dirty="0"/>
              <a:t> (Mount Kenya Station) and Kisumu Station in Nyanza (at the time comprising the current Western Province and </a:t>
            </a:r>
            <a:r>
              <a:rPr lang="en-US" sz="2000" dirty="0" err="1"/>
              <a:t>Kericho</a:t>
            </a:r>
            <a:r>
              <a:rPr lang="en-US" sz="2000" dirty="0"/>
              <a:t> Districts</a:t>
            </a:r>
            <a:r>
              <a:rPr lang="en-US" sz="2000" dirty="0" smtClean="0"/>
              <a:t>.)</a:t>
            </a:r>
          </a:p>
          <a:p>
            <a:r>
              <a:rPr lang="en-US" sz="2000" dirty="0"/>
              <a:t>In 1970 a new television station was opened in Mombasa to relay </a:t>
            </a:r>
            <a:r>
              <a:rPr lang="en-US" sz="2000" dirty="0" err="1"/>
              <a:t>programmes</a:t>
            </a:r>
            <a:r>
              <a:rPr lang="en-US" sz="2000" dirty="0"/>
              <a:t> and produce local dramas, music cultural and other </a:t>
            </a:r>
            <a:r>
              <a:rPr lang="en-US" sz="2000" dirty="0" err="1"/>
              <a:t>programmes</a:t>
            </a:r>
            <a:r>
              <a:rPr lang="en-US" sz="2000" dirty="0"/>
              <a:t> touching on coastal issues. </a:t>
            </a:r>
            <a:endParaRPr lang="en-US" sz="2000" dirty="0" smtClean="0"/>
          </a:p>
          <a:p>
            <a:r>
              <a:rPr lang="en-US" sz="2000" dirty="0" smtClean="0"/>
              <a:t>In </a:t>
            </a:r>
            <a:r>
              <a:rPr lang="en-US" sz="2000" dirty="0"/>
              <a:t>1989, the Voice of Kenya reverted back to Kenya Broadcasting Corporation through an Act of Parliament.</a:t>
            </a:r>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23</a:t>
            </a:fld>
            <a:endParaRPr lang="en"/>
          </a:p>
        </p:txBody>
      </p:sp>
    </p:spTree>
    <p:extLst>
      <p:ext uri="{BB962C8B-B14F-4D97-AF65-F5344CB8AC3E}">
        <p14:creationId xmlns:p14="http://schemas.microsoft.com/office/powerpoint/2010/main" val="26039359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208" y="69847"/>
            <a:ext cx="6701425" cy="8568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THE CASE STUDY OF KENYA COMMUNICATION POLICIES</a:t>
            </a:r>
            <a:endParaRPr lang="en-US" sz="3200" dirty="0"/>
          </a:p>
        </p:txBody>
      </p:sp>
      <p:sp>
        <p:nvSpPr>
          <p:cNvPr id="3" name="Text Placeholder 2"/>
          <p:cNvSpPr>
            <a:spLocks noGrp="1"/>
          </p:cNvSpPr>
          <p:nvPr>
            <p:ph type="body" idx="1"/>
          </p:nvPr>
        </p:nvSpPr>
        <p:spPr>
          <a:xfrm>
            <a:off x="0" y="921561"/>
            <a:ext cx="6677025" cy="3077100"/>
          </a:xfrm>
        </p:spPr>
        <p:txBody>
          <a:bodyPr/>
          <a:lstStyle/>
          <a:p>
            <a:r>
              <a:rPr lang="en-US" sz="2000" dirty="0"/>
              <a:t>laws governing the media in Kenya are fragmented and exist in different sections of civil and criminal laws. </a:t>
            </a:r>
            <a:endParaRPr lang="en-US" sz="2000" dirty="0" smtClean="0"/>
          </a:p>
          <a:p>
            <a:r>
              <a:rPr lang="en-US" sz="2000" dirty="0" smtClean="0"/>
              <a:t>The </a:t>
            </a:r>
            <a:r>
              <a:rPr lang="en-US" sz="2000" dirty="0"/>
              <a:t>three sources of press law in Kenya include the Constitution of Kenya, the Statutory Law; and the Common Law. </a:t>
            </a:r>
            <a:endParaRPr lang="en-US" sz="2000" dirty="0" smtClean="0"/>
          </a:p>
          <a:p>
            <a:r>
              <a:rPr lang="en-US" sz="2000" dirty="0" smtClean="0"/>
              <a:t>The </a:t>
            </a:r>
            <a:r>
              <a:rPr lang="en-US" sz="2000" dirty="0"/>
              <a:t>Constitution of Kenya formally promulgated in 2010 is the supreme law of Kenya and guarantees the right to freedom of expression: </a:t>
            </a:r>
            <a:endParaRPr lang="en-US" sz="2000" dirty="0" smtClean="0"/>
          </a:p>
          <a:p>
            <a:r>
              <a:rPr lang="en-US" sz="2000" dirty="0" smtClean="0"/>
              <a:t>the </a:t>
            </a:r>
            <a:r>
              <a:rPr lang="en-US" sz="2000" dirty="0"/>
              <a:t>law does not however mention freedom of press and other media specifically; provides limitations of the fundamental rights and freedoms under vague circumstances thus allowing for violations of same rights (</a:t>
            </a:r>
            <a:r>
              <a:rPr lang="en-US" sz="2000" dirty="0" err="1"/>
              <a:t>Mbeke</a:t>
            </a:r>
            <a:r>
              <a:rPr lang="en-US" sz="2000" dirty="0"/>
              <a:t> 2008).</a:t>
            </a:r>
            <a:endParaRPr lang="en-US" sz="2000"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24</a:t>
            </a:fld>
            <a:endParaRPr lang="en"/>
          </a:p>
        </p:txBody>
      </p:sp>
    </p:spTree>
    <p:extLst>
      <p:ext uri="{BB962C8B-B14F-4D97-AF65-F5344CB8AC3E}">
        <p14:creationId xmlns:p14="http://schemas.microsoft.com/office/powerpoint/2010/main" val="38144182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099" y="326369"/>
            <a:ext cx="6808025" cy="6641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THE CASE STUDY OF KENYA COMMUNICATION POLICIES</a:t>
            </a:r>
            <a:endParaRPr lang="en-US" sz="3200" spc="0" dirty="0">
              <a:ln w="0"/>
              <a:solidFill>
                <a:schemeClr val="accent1"/>
              </a:solidFill>
              <a:effectLst>
                <a:outerShdw blurRad="38100" dist="25400" dir="5400000" algn="ctr" rotWithShape="0">
                  <a:srgbClr val="6E747A">
                    <a:alpha val="43000"/>
                  </a:srgbClr>
                </a:outerShdw>
              </a:effectLst>
            </a:endParaRPr>
          </a:p>
        </p:txBody>
      </p:sp>
      <p:sp>
        <p:nvSpPr>
          <p:cNvPr id="3" name="Text Placeholder 2"/>
          <p:cNvSpPr>
            <a:spLocks noGrp="1"/>
          </p:cNvSpPr>
          <p:nvPr>
            <p:ph type="body" idx="1"/>
          </p:nvPr>
        </p:nvSpPr>
        <p:spPr>
          <a:xfrm>
            <a:off x="0" y="905026"/>
            <a:ext cx="7096124" cy="3829049"/>
          </a:xfrm>
        </p:spPr>
        <p:txBody>
          <a:bodyPr/>
          <a:lstStyle/>
          <a:p>
            <a:r>
              <a:rPr lang="en-US" sz="1800" i="1" dirty="0"/>
              <a:t>The Colonial Era (1895-1962</a:t>
            </a:r>
            <a:r>
              <a:rPr lang="en-US" sz="1800" i="1" dirty="0" smtClean="0"/>
              <a:t>)</a:t>
            </a:r>
          </a:p>
          <a:p>
            <a:r>
              <a:rPr lang="en-US" sz="1800" dirty="0"/>
              <a:t>Politics and economic interests by the colonial government and white settlers provided a legal and policy framework for the media</a:t>
            </a:r>
            <a:r>
              <a:rPr lang="en-US" sz="1800" dirty="0" smtClean="0"/>
              <a:t>.</a:t>
            </a:r>
          </a:p>
          <a:p>
            <a:r>
              <a:rPr lang="en-US" sz="1800" dirty="0" smtClean="0"/>
              <a:t> </a:t>
            </a:r>
            <a:r>
              <a:rPr lang="en-US" sz="1800" dirty="0"/>
              <a:t>The nationalist movement, the Mau </a:t>
            </a:r>
            <a:r>
              <a:rPr lang="en-US" sz="1800" dirty="0" err="1"/>
              <a:t>Mau</a:t>
            </a:r>
            <a:r>
              <a:rPr lang="en-US" sz="1800" dirty="0"/>
              <a:t> war, the 1952 Emergency and Her Majesty’s government commitment to give Kenya independence also influenced colonial laws and policy towards media</a:t>
            </a:r>
            <a:r>
              <a:rPr lang="en-US" sz="1800" dirty="0" smtClean="0"/>
              <a:t>.</a:t>
            </a:r>
          </a:p>
          <a:p>
            <a:r>
              <a:rPr lang="en-US" sz="1800" dirty="0" smtClean="0"/>
              <a:t>the </a:t>
            </a:r>
            <a:r>
              <a:rPr lang="en-US" sz="1800" dirty="0"/>
              <a:t>colonial government adopted draconian laws such as the Newspapers’ Ordinance (1906) to deal with harsh political realities of the time. As early as 1920s, nationalist movements and Press had started opposing paternalistic colonial </a:t>
            </a:r>
            <a:r>
              <a:rPr lang="en-US" sz="1800" dirty="0" smtClean="0"/>
              <a:t>policies</a:t>
            </a:r>
          </a:p>
          <a:p>
            <a:r>
              <a:rPr lang="en-US" sz="1800" dirty="0"/>
              <a:t>The breakout of the Mau </a:t>
            </a:r>
            <a:r>
              <a:rPr lang="en-US" sz="1800" dirty="0" err="1"/>
              <a:t>Mau</a:t>
            </a:r>
            <a:r>
              <a:rPr lang="en-US" sz="1800" dirty="0"/>
              <a:t> war and the Declaration of Emergency in 1952 gave the colonial government the excuse to ban all indigenous </a:t>
            </a:r>
            <a:r>
              <a:rPr lang="en-US" sz="1800" dirty="0" smtClean="0"/>
              <a:t>publications and </a:t>
            </a:r>
            <a:r>
              <a:rPr lang="en-US" sz="1800" dirty="0"/>
              <a:t>to intensify propagand</a:t>
            </a:r>
            <a:r>
              <a:rPr lang="en-US" sz="1800" dirty="0">
                <a:solidFill>
                  <a:schemeClr val="tx1"/>
                </a:solidFill>
              </a:rPr>
              <a:t>a against the nationalist movement  </a:t>
            </a:r>
            <a:endParaRPr lang="en-US" sz="1800" dirty="0">
              <a:solidFill>
                <a:schemeClr val="tx1"/>
              </a:solidFill>
            </a:endParaRPr>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25</a:t>
            </a:fld>
            <a:endParaRPr lang="en"/>
          </a:p>
        </p:txBody>
      </p:sp>
    </p:spTree>
    <p:extLst>
      <p:ext uri="{BB962C8B-B14F-4D97-AF65-F5344CB8AC3E}">
        <p14:creationId xmlns:p14="http://schemas.microsoft.com/office/powerpoint/2010/main" val="2898594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363" y="948179"/>
            <a:ext cx="7052316" cy="3077100"/>
          </a:xfrm>
        </p:spPr>
        <p:txBody>
          <a:bodyPr/>
          <a:lstStyle/>
          <a:p>
            <a:r>
              <a:rPr lang="en-US" sz="1800" i="1" dirty="0"/>
              <a:t>The Kenyatta Era (1962-1978)</a:t>
            </a:r>
          </a:p>
          <a:p>
            <a:r>
              <a:rPr lang="en-US" sz="1800" dirty="0"/>
              <a:t>The first President of Kenya, </a:t>
            </a:r>
            <a:r>
              <a:rPr lang="en-US" sz="1800" dirty="0" err="1"/>
              <a:t>Jomo</a:t>
            </a:r>
            <a:r>
              <a:rPr lang="en-US" sz="1800" dirty="0"/>
              <a:t> Kenyatta and his nationalist colleagues who took power upon independence knew the power of the Press. They set out to manipulate and control the media for propaganda purposes </a:t>
            </a:r>
            <a:r>
              <a:rPr lang="en-US" sz="1800" dirty="0" smtClean="0"/>
              <a:t>.</a:t>
            </a:r>
          </a:p>
          <a:p>
            <a:r>
              <a:rPr lang="en-US" sz="1800" dirty="0"/>
              <a:t>The factors that shaped media law and policy during the Kenyatta era included the urgent need for national unity and development, political rivalry and ideological issues surrounding media ownership. </a:t>
            </a:r>
            <a:endParaRPr lang="en-US" sz="1800" dirty="0" smtClean="0"/>
          </a:p>
          <a:p>
            <a:r>
              <a:rPr lang="en-US" sz="1800" dirty="0" smtClean="0"/>
              <a:t>The </a:t>
            </a:r>
            <a:r>
              <a:rPr lang="en-US" sz="1800" dirty="0"/>
              <a:t>influence of global agencies on decision-making in this regard is even greater in the case of nations on the periphery and </a:t>
            </a:r>
            <a:r>
              <a:rPr lang="en-US" sz="1800" dirty="0" smtClean="0"/>
              <a:t>semi-periphery.</a:t>
            </a:r>
          </a:p>
          <a:p>
            <a:r>
              <a:rPr lang="en-US" sz="1800" dirty="0"/>
              <a:t>The government was opposed to an independent and foreign owned media playing a watchdog role that could cause disillusionment towards the young government.</a:t>
            </a:r>
            <a:endParaRPr lang="en-US" sz="1800"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26</a:t>
            </a:fld>
            <a:endParaRPr lang="en"/>
          </a:p>
        </p:txBody>
      </p:sp>
      <p:sp>
        <p:nvSpPr>
          <p:cNvPr id="7" name="Title 1"/>
          <p:cNvSpPr>
            <a:spLocks noGrp="1"/>
          </p:cNvSpPr>
          <p:nvPr>
            <p:ph type="title"/>
          </p:nvPr>
        </p:nvSpPr>
        <p:spPr>
          <a:xfrm>
            <a:off x="137785" y="127127"/>
            <a:ext cx="6772681" cy="8568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THE CASE STUDY OF KENYA COMMUNICATION POLICIES</a:t>
            </a:r>
            <a:endParaRPr lang="en-US" sz="3200"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33636874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539"/>
        <p:cNvGrpSpPr/>
        <p:nvPr/>
      </p:nvGrpSpPr>
      <p:grpSpPr>
        <a:xfrm>
          <a:off x="0" y="0"/>
          <a:ext cx="0" cy="0"/>
          <a:chOff x="0" y="0"/>
          <a:chExt cx="0" cy="0"/>
        </a:xfrm>
      </p:grpSpPr>
      <p:sp>
        <p:nvSpPr>
          <p:cNvPr id="541" name="Google Shape;541;p31"/>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27</a:t>
            </a:fld>
            <a:endParaRPr/>
          </a:p>
        </p:txBody>
      </p:sp>
      <p:sp>
        <p:nvSpPr>
          <p:cNvPr id="540" name="Google Shape;540;p31"/>
          <p:cNvSpPr txBox="1">
            <a:spLocks noGrp="1"/>
          </p:cNvSpPr>
          <p:nvPr>
            <p:ph type="body" idx="4294967295"/>
          </p:nvPr>
        </p:nvSpPr>
        <p:spPr>
          <a:xfrm>
            <a:off x="370691" y="0"/>
            <a:ext cx="6858783" cy="1133475"/>
          </a:xfrm>
          <a:prstGeom prst="rect">
            <a:avLst/>
          </a:prstGeom>
        </p:spPr>
        <p:txBody>
          <a:bodyPr spcFirstLastPara="1" wrap="square" lIns="0" tIns="0" rIns="0" bIns="0" anchor="t" anchorCtr="0">
            <a:noAutofit/>
          </a:bodyPr>
          <a:lstStyle/>
          <a:p>
            <a:pPr marL="0" lvl="0" indent="0" algn="ctr">
              <a:spcBef>
                <a:spcPts val="600"/>
              </a:spcBef>
              <a:spcAft>
                <a:spcPts val="0"/>
              </a:spcAft>
              <a:buNone/>
            </a:pPr>
            <a:r>
              <a:rPr lang="en-US" sz="2800" dirty="0">
                <a:ln w="0"/>
                <a:solidFill>
                  <a:schemeClr val="accent1"/>
                </a:solidFill>
                <a:effectLst>
                  <a:outerShdw blurRad="38100" dist="25400" dir="5400000" algn="ctr" rotWithShape="0">
                    <a:srgbClr val="6E747A">
                      <a:alpha val="43000"/>
                    </a:srgbClr>
                  </a:outerShdw>
                </a:effectLst>
                <a:latin typeface="Poppins"/>
                <a:ea typeface="Poppins"/>
                <a:cs typeface="Poppins"/>
                <a:sym typeface="Poppins"/>
              </a:rPr>
              <a:t>Statement On Restrictions On </a:t>
            </a:r>
            <a:r>
              <a:rPr lang="en-US" sz="3200" dirty="0">
                <a:ln w="0"/>
                <a:solidFill>
                  <a:schemeClr val="accent1"/>
                </a:solidFill>
                <a:effectLst>
                  <a:outerShdw blurRad="38100" dist="25400" dir="5400000" algn="ctr" rotWithShape="0">
                    <a:srgbClr val="6E747A">
                      <a:alpha val="43000"/>
                    </a:srgbClr>
                  </a:outerShdw>
                </a:effectLst>
                <a:latin typeface="Poppins"/>
                <a:ea typeface="Poppins"/>
                <a:cs typeface="Poppins"/>
                <a:sym typeface="Poppins"/>
              </a:rPr>
              <a:t>Ken</a:t>
            </a:r>
            <a:r>
              <a:rPr lang="en-US" sz="2800" dirty="0">
                <a:ln w="0"/>
                <a:solidFill>
                  <a:schemeClr val="accent1"/>
                </a:solidFill>
                <a:effectLst>
                  <a:outerShdw blurRad="38100" dist="25400" dir="5400000" algn="ctr" rotWithShape="0">
                    <a:srgbClr val="6E747A">
                      <a:alpha val="43000"/>
                    </a:srgbClr>
                  </a:outerShdw>
                </a:effectLst>
                <a:latin typeface="Poppins"/>
                <a:ea typeface="Poppins"/>
                <a:cs typeface="Poppins"/>
                <a:sym typeface="Poppins"/>
              </a:rPr>
              <a:t>yan Media Operations</a:t>
            </a:r>
            <a:endParaRPr sz="2800" dirty="0">
              <a:ln w="0"/>
              <a:solidFill>
                <a:schemeClr val="accent1"/>
              </a:solidFill>
              <a:effectLst>
                <a:outerShdw blurRad="38100" dist="25400" dir="5400000" algn="ctr" rotWithShape="0">
                  <a:srgbClr val="6E747A">
                    <a:alpha val="43000"/>
                  </a:srgbClr>
                </a:outerShdw>
              </a:effectLst>
            </a:endParaRPr>
          </a:p>
        </p:txBody>
      </p:sp>
      <p:sp>
        <p:nvSpPr>
          <p:cNvPr id="4" name="Rectangle 3"/>
          <p:cNvSpPr/>
          <p:nvPr/>
        </p:nvSpPr>
        <p:spPr>
          <a:xfrm>
            <a:off x="370691" y="4810906"/>
            <a:ext cx="7217491" cy="307777"/>
          </a:xfrm>
          <a:prstGeom prst="rect">
            <a:avLst/>
          </a:prstGeom>
        </p:spPr>
        <p:txBody>
          <a:bodyPr wrap="square">
            <a:spAutoFit/>
          </a:bodyPr>
          <a:lstStyle/>
          <a:p>
            <a:r>
              <a:rPr lang="en-US" dirty="0" smtClean="0">
                <a:solidFill>
                  <a:schemeClr val="bg1"/>
                </a:solidFill>
              </a:rPr>
              <a:t>https</a:t>
            </a:r>
            <a:r>
              <a:rPr lang="en-US" dirty="0">
                <a:solidFill>
                  <a:schemeClr val="bg1"/>
                </a:solidFill>
              </a:rPr>
              <a:t>://kuj.or.ke/statement-on-restrictions-on-kenyan-media-operations/</a:t>
            </a:r>
            <a:endParaRPr lang="en-US" dirty="0">
              <a:solidFill>
                <a:schemeClr val="bg1"/>
              </a:solidFill>
            </a:endParaRPr>
          </a:p>
        </p:txBody>
      </p:sp>
      <p:pic>
        <p:nvPicPr>
          <p:cNvPr id="2" name="Picture 1"/>
          <p:cNvPicPr>
            <a:picLocks noChangeAspect="1"/>
          </p:cNvPicPr>
          <p:nvPr/>
        </p:nvPicPr>
        <p:blipFill>
          <a:blip r:embed="rId3"/>
          <a:stretch>
            <a:fillRect/>
          </a:stretch>
        </p:blipFill>
        <p:spPr>
          <a:xfrm>
            <a:off x="445495" y="899407"/>
            <a:ext cx="6837098" cy="3847007"/>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3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28</a:t>
            </a:fld>
            <a:endParaRPr/>
          </a:p>
        </p:txBody>
      </p:sp>
      <p:sp>
        <p:nvSpPr>
          <p:cNvPr id="577" name="Google Shape;577;p34"/>
          <p:cNvSpPr txBox="1">
            <a:spLocks noGrp="1"/>
          </p:cNvSpPr>
          <p:nvPr>
            <p:ph type="ctrTitle" idx="4294967295"/>
          </p:nvPr>
        </p:nvSpPr>
        <p:spPr>
          <a:xfrm>
            <a:off x="25050" y="29169"/>
            <a:ext cx="7302676" cy="862013"/>
          </a:xfrm>
          <a:prstGeom prst="rect">
            <a:avLst/>
          </a:prstGeom>
        </p:spPr>
        <p:txBody>
          <a:bodyPr spcFirstLastPara="1" wrap="square" lIns="0" tIns="0" rIns="0" bIns="0" anchor="t" anchorCtr="0">
            <a:noAutofit/>
          </a:bodyPr>
          <a:lstStyle/>
          <a:p>
            <a:pPr lvl="0" algn="ctr">
              <a:spcBef>
                <a:spcPts val="0"/>
              </a:spcBef>
            </a:pPr>
            <a:r>
              <a:rPr lang="en-US" sz="3200" spc="0" dirty="0">
                <a:ln w="0"/>
                <a:solidFill>
                  <a:schemeClr val="accent1"/>
                </a:solidFill>
                <a:effectLst>
                  <a:outerShdw blurRad="38100" dist="25400" dir="5400000" algn="ctr" rotWithShape="0">
                    <a:srgbClr val="6E747A">
                      <a:alpha val="43000"/>
                    </a:srgbClr>
                  </a:outerShdw>
                </a:effectLst>
              </a:rPr>
              <a:t>THE CASE STUDY OF KENYA COMMUNICATION POLICIES</a:t>
            </a:r>
            <a:endParaRPr spc="0" dirty="0">
              <a:ln w="0"/>
              <a:solidFill>
                <a:schemeClr val="accent1"/>
              </a:solidFill>
              <a:effectLst>
                <a:outerShdw blurRad="38100" dist="25400" dir="5400000" algn="ctr" rotWithShape="0">
                  <a:srgbClr val="6E747A">
                    <a:alpha val="43000"/>
                  </a:srgbClr>
                </a:outerShdw>
              </a:effectLst>
            </a:endParaRPr>
          </a:p>
        </p:txBody>
      </p:sp>
      <p:sp>
        <p:nvSpPr>
          <p:cNvPr id="578" name="Google Shape;578;p34"/>
          <p:cNvSpPr txBox="1">
            <a:spLocks noGrp="1"/>
          </p:cNvSpPr>
          <p:nvPr>
            <p:ph type="subTitle" idx="4294967295"/>
          </p:nvPr>
        </p:nvSpPr>
        <p:spPr>
          <a:xfrm>
            <a:off x="25050" y="794089"/>
            <a:ext cx="7302676" cy="4324594"/>
          </a:xfrm>
          <a:prstGeom prst="rect">
            <a:avLst/>
          </a:prstGeom>
        </p:spPr>
        <p:txBody>
          <a:bodyPr spcFirstLastPara="1" wrap="square" lIns="0" tIns="0" rIns="0" bIns="0" anchor="t" anchorCtr="0">
            <a:noAutofit/>
          </a:bodyPr>
          <a:lstStyle/>
          <a:p>
            <a:pPr lvl="0">
              <a:spcBef>
                <a:spcPts val="600"/>
              </a:spcBef>
              <a:spcAft>
                <a:spcPts val="0"/>
              </a:spcAft>
              <a:buFont typeface="Wingdings" panose="05000000000000000000" pitchFamily="2" charset="2"/>
              <a:buChar char="q"/>
            </a:pPr>
            <a:r>
              <a:rPr lang="en-US" sz="2000" i="1" dirty="0"/>
              <a:t>The </a:t>
            </a:r>
            <a:r>
              <a:rPr lang="en-US" sz="2000" i="1" dirty="0" err="1"/>
              <a:t>Moi</a:t>
            </a:r>
            <a:r>
              <a:rPr lang="en-US" sz="2000" i="1" dirty="0"/>
              <a:t> Era (1978-2002)</a:t>
            </a:r>
          </a:p>
          <a:p>
            <a:pPr lvl="0">
              <a:spcBef>
                <a:spcPts val="600"/>
              </a:spcBef>
              <a:spcAft>
                <a:spcPts val="0"/>
              </a:spcAft>
              <a:buFont typeface="Wingdings" panose="05000000000000000000" pitchFamily="2" charset="2"/>
              <a:buChar char="q"/>
            </a:pPr>
            <a:r>
              <a:rPr lang="en-US" sz="2000" dirty="0"/>
              <a:t>The second president of Kenya, Daniel </a:t>
            </a:r>
            <a:r>
              <a:rPr lang="en-US" sz="2000" dirty="0" err="1"/>
              <a:t>Arap</a:t>
            </a:r>
            <a:r>
              <a:rPr lang="en-US" sz="2000" dirty="0"/>
              <a:t> </a:t>
            </a:r>
            <a:r>
              <a:rPr lang="en-US" sz="2000" dirty="0" err="1"/>
              <a:t>Moi</a:t>
            </a:r>
            <a:r>
              <a:rPr lang="en-US" sz="2000" dirty="0"/>
              <a:t>, ascended to power in October 1978 following the death of </a:t>
            </a:r>
            <a:r>
              <a:rPr lang="en-US" sz="2000" dirty="0" err="1"/>
              <a:t>Jomo</a:t>
            </a:r>
            <a:r>
              <a:rPr lang="en-US" sz="2000" dirty="0"/>
              <a:t> Kenyatta</a:t>
            </a:r>
            <a:r>
              <a:rPr lang="en-US" sz="2000" dirty="0" smtClean="0"/>
              <a:t>.</a:t>
            </a:r>
          </a:p>
          <a:p>
            <a:pPr lvl="0">
              <a:spcBef>
                <a:spcPts val="600"/>
              </a:spcBef>
              <a:spcAft>
                <a:spcPts val="0"/>
              </a:spcAft>
              <a:buFont typeface="Wingdings" panose="05000000000000000000" pitchFamily="2" charset="2"/>
              <a:buChar char="q"/>
            </a:pPr>
            <a:r>
              <a:rPr lang="en-US" sz="2000" dirty="0"/>
              <a:t>The eight-hour battle for the control of the microphone at KBC during the 1982 attempted coup especially hardened </a:t>
            </a:r>
            <a:r>
              <a:rPr lang="en-US" sz="2000" dirty="0" err="1"/>
              <a:t>Moi’s</a:t>
            </a:r>
            <a:r>
              <a:rPr lang="en-US" sz="2000" dirty="0"/>
              <a:t> position towards the mass media</a:t>
            </a:r>
            <a:r>
              <a:rPr lang="en-US" sz="2000" dirty="0" smtClean="0"/>
              <a:t>.</a:t>
            </a:r>
          </a:p>
          <a:p>
            <a:pPr lvl="0">
              <a:spcBef>
                <a:spcPts val="600"/>
              </a:spcBef>
              <a:spcAft>
                <a:spcPts val="0"/>
              </a:spcAft>
              <a:buFont typeface="Wingdings" panose="05000000000000000000" pitchFamily="2" charset="2"/>
              <a:buChar char="q"/>
            </a:pPr>
            <a:r>
              <a:rPr lang="en-US" sz="2000" dirty="0"/>
              <a:t>The government took a dictatorial approach by restricting and limiting political freedoms making Kenya a de Jure political state. Opposition was criminalized and open clampdown on critical press enhanced</a:t>
            </a:r>
            <a:r>
              <a:rPr lang="en-US" sz="2000" dirty="0" smtClean="0"/>
              <a:t>.</a:t>
            </a:r>
          </a:p>
          <a:p>
            <a:pPr lvl="0">
              <a:spcBef>
                <a:spcPts val="600"/>
              </a:spcBef>
              <a:spcAft>
                <a:spcPts val="0"/>
              </a:spcAft>
              <a:buFont typeface="Wingdings" panose="05000000000000000000" pitchFamily="2" charset="2"/>
              <a:buChar char="q"/>
            </a:pPr>
            <a:r>
              <a:rPr lang="en-US" sz="2000" dirty="0"/>
              <a:t>The introduction of multiparty politics in 1991 widened the scope of political and press freedom and led to the proliferation of independent newspapers and magazines such as Economic Review </a:t>
            </a:r>
            <a:r>
              <a:rPr lang="en-US" sz="2000" dirty="0">
                <a:solidFill>
                  <a:schemeClr val="bg1"/>
                </a:solidFill>
              </a:rPr>
              <a:t>and </a:t>
            </a:r>
            <a:r>
              <a:rPr lang="en-US" sz="2000" dirty="0" smtClean="0">
                <a:solidFill>
                  <a:schemeClr val="bg1"/>
                </a:solidFill>
              </a:rPr>
              <a:t>Finance.</a:t>
            </a:r>
            <a:endParaRPr sz="2000" dirty="0">
              <a:solidFill>
                <a:schemeClr val="bg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35"/>
          <p:cNvSpPr txBox="1">
            <a:spLocks noGrp="1"/>
          </p:cNvSpPr>
          <p:nvPr>
            <p:ph type="title"/>
          </p:nvPr>
        </p:nvSpPr>
        <p:spPr>
          <a:xfrm>
            <a:off x="389745" y="132868"/>
            <a:ext cx="6295868"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CASE STUDY OF KENYA COMMUNICATION POLICIES</a:t>
            </a:r>
            <a:endParaRPr spc="0" dirty="0">
              <a:ln w="0"/>
              <a:solidFill>
                <a:schemeClr val="accent1"/>
              </a:solidFill>
              <a:effectLst>
                <a:outerShdw blurRad="38100" dist="25400" dir="5400000" algn="ctr" rotWithShape="0">
                  <a:srgbClr val="6E747A">
                    <a:alpha val="43000"/>
                  </a:srgbClr>
                </a:outerShdw>
              </a:effectLst>
            </a:endParaRPr>
          </a:p>
        </p:txBody>
      </p:sp>
      <p:sp>
        <p:nvSpPr>
          <p:cNvPr id="584" name="Google Shape;584;p35"/>
          <p:cNvSpPr txBox="1">
            <a:spLocks noGrp="1"/>
          </p:cNvSpPr>
          <p:nvPr>
            <p:ph type="body" idx="1"/>
          </p:nvPr>
        </p:nvSpPr>
        <p:spPr>
          <a:xfrm>
            <a:off x="0" y="873229"/>
            <a:ext cx="7189940" cy="2932500"/>
          </a:xfrm>
          <a:prstGeom prst="rect">
            <a:avLst/>
          </a:prstGeom>
        </p:spPr>
        <p:txBody>
          <a:bodyPr spcFirstLastPara="1" wrap="square" lIns="0" tIns="0" rIns="0" bIns="0" anchor="t" anchorCtr="0">
            <a:noAutofit/>
          </a:bodyPr>
          <a:lstStyle/>
          <a:p>
            <a:r>
              <a:rPr lang="en-US" sz="2000" i="1" dirty="0"/>
              <a:t>The </a:t>
            </a:r>
            <a:r>
              <a:rPr lang="en-US" sz="2000" i="1" dirty="0" err="1"/>
              <a:t>Kibaki</a:t>
            </a:r>
            <a:r>
              <a:rPr lang="en-US" sz="2000" i="1" dirty="0"/>
              <a:t> Era (2003-2012)</a:t>
            </a:r>
          </a:p>
          <a:p>
            <a:r>
              <a:rPr lang="en-US" sz="2000" dirty="0"/>
              <a:t>President </a:t>
            </a:r>
            <a:r>
              <a:rPr lang="en-US" sz="2000" dirty="0" err="1"/>
              <a:t>Kibaki</a:t>
            </a:r>
            <a:r>
              <a:rPr lang="en-US" sz="2000" dirty="0"/>
              <a:t> came to power on the promise of change in the 2002 Presidential Elections. </a:t>
            </a:r>
            <a:endParaRPr lang="en-US" sz="2000" dirty="0" smtClean="0"/>
          </a:p>
          <a:p>
            <a:r>
              <a:rPr lang="en-US" sz="2000" dirty="0" smtClean="0"/>
              <a:t>His </a:t>
            </a:r>
            <a:r>
              <a:rPr lang="en-US" sz="2000" dirty="0"/>
              <a:t>government was largely seen as a reformist one that would decisively address the legal, regulatory and policy flaws that had undermined governance and crippled social-economic development in Kenya. </a:t>
            </a:r>
            <a:endParaRPr lang="en-US" sz="2000" dirty="0" smtClean="0"/>
          </a:p>
          <a:p>
            <a:r>
              <a:rPr lang="en-US" sz="2000" dirty="0" smtClean="0"/>
              <a:t>He </a:t>
            </a:r>
            <a:r>
              <a:rPr lang="en-US" sz="2000" dirty="0"/>
              <a:t>took power when the country was in recession and the economy recording negative growth. </a:t>
            </a:r>
            <a:endParaRPr lang="en-US" sz="2000" dirty="0" smtClean="0"/>
          </a:p>
          <a:p>
            <a:r>
              <a:rPr lang="en-US" sz="2000" dirty="0" smtClean="0"/>
              <a:t>Indeed</a:t>
            </a:r>
            <a:r>
              <a:rPr lang="en-US" sz="2000" dirty="0"/>
              <a:t>, the Chapter six on the Bill of Rights Part two; Sections 48, 49, 50 and 51of the proposed constitution stipulated the rights to freedoms of religion, belief and opinion; freedom of expression; freedom of the media; and freedom of access to </a:t>
            </a:r>
            <a:r>
              <a:rPr lang="en-US" sz="2000" dirty="0">
                <a:solidFill>
                  <a:schemeClr val="bg1"/>
                </a:solidFill>
              </a:rPr>
              <a:t>information respectively </a:t>
            </a:r>
            <a:endParaRPr lang="en-US" sz="2000" dirty="0">
              <a:solidFill>
                <a:schemeClr val="bg1"/>
              </a:solidFill>
            </a:endParaRPr>
          </a:p>
        </p:txBody>
      </p:sp>
      <p:sp>
        <p:nvSpPr>
          <p:cNvPr id="585" name="Google Shape;585;p35"/>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29</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36"/>
          <p:cNvSpPr txBox="1">
            <a:spLocks noGrp="1"/>
          </p:cNvSpPr>
          <p:nvPr>
            <p:ph type="title"/>
          </p:nvPr>
        </p:nvSpPr>
        <p:spPr>
          <a:xfrm>
            <a:off x="371475" y="150312"/>
            <a:ext cx="6931625" cy="856800"/>
          </a:xfrm>
          <a:prstGeom prst="rect">
            <a:avLst/>
          </a:prstGeom>
        </p:spPr>
        <p:txBody>
          <a:bodyPr spcFirstLastPara="1" wrap="square" lIns="0" tIns="0" rIns="0" bIns="0" anchor="b" anchorCtr="0">
            <a:noAutofit/>
          </a:bodyPr>
          <a:lstStyle/>
          <a:p>
            <a:pPr lvl="0"/>
            <a:r>
              <a:rPr lang="en-US" sz="3200" spc="0" dirty="0">
                <a:ln w="0"/>
                <a:solidFill>
                  <a:schemeClr val="accent1"/>
                </a:solidFill>
                <a:effectLst>
                  <a:outerShdw blurRad="38100" dist="25400" dir="5400000" algn="ctr" rotWithShape="0">
                    <a:srgbClr val="6E747A">
                      <a:alpha val="43000"/>
                    </a:srgbClr>
                  </a:outerShdw>
                </a:effectLst>
              </a:rPr>
              <a:t>THE CASE STUDY OF KENYA COMMUNICATION POLICIES</a:t>
            </a:r>
            <a:endParaRPr sz="3200" dirty="0"/>
          </a:p>
        </p:txBody>
      </p:sp>
      <p:sp>
        <p:nvSpPr>
          <p:cNvPr id="593" name="Google Shape;593;p36"/>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30</a:t>
            </a:fld>
            <a:endParaRPr/>
          </a:p>
        </p:txBody>
      </p:sp>
      <p:sp>
        <p:nvSpPr>
          <p:cNvPr id="592" name="Google Shape;592;p36"/>
          <p:cNvSpPr txBox="1"/>
          <p:nvPr/>
        </p:nvSpPr>
        <p:spPr>
          <a:xfrm>
            <a:off x="371475" y="1014151"/>
            <a:ext cx="6455210" cy="1175775"/>
          </a:xfrm>
          <a:prstGeom prst="rect">
            <a:avLst/>
          </a:prstGeom>
          <a:noFill/>
          <a:ln>
            <a:noFill/>
          </a:ln>
        </p:spPr>
        <p:txBody>
          <a:bodyPr spcFirstLastPara="1" wrap="square" lIns="0" tIns="0" rIns="0" bIns="0" anchor="t" anchorCtr="0">
            <a:noAutofit/>
          </a:bodyPr>
          <a:lstStyle/>
          <a:p>
            <a:pPr marL="342900" lvl="0" indent="-342900">
              <a:buClr>
                <a:schemeClr val="dk1"/>
              </a:buClr>
              <a:buSzPts val="1100"/>
              <a:buFont typeface="Wingdings" panose="05000000000000000000" pitchFamily="2" charset="2"/>
              <a:buChar char="q"/>
            </a:pPr>
            <a:r>
              <a:rPr lang="en-US" sz="2000" i="1" dirty="0">
                <a:latin typeface="+mn-lt"/>
              </a:rPr>
              <a:t>The </a:t>
            </a:r>
            <a:r>
              <a:rPr lang="en-US" sz="2000" i="1" dirty="0" err="1">
                <a:latin typeface="+mn-lt"/>
              </a:rPr>
              <a:t>Uhuru</a:t>
            </a:r>
            <a:r>
              <a:rPr lang="en-US" sz="2000" i="1" dirty="0">
                <a:latin typeface="+mn-lt"/>
              </a:rPr>
              <a:t> Era (2013 - Date)</a:t>
            </a:r>
          </a:p>
          <a:p>
            <a:pPr marL="342900" lvl="0" indent="-342900">
              <a:buClr>
                <a:schemeClr val="dk1"/>
              </a:buClr>
              <a:buSzPts val="1100"/>
              <a:buFont typeface="Wingdings" panose="05000000000000000000" pitchFamily="2" charset="2"/>
              <a:buChar char="q"/>
            </a:pPr>
            <a:r>
              <a:rPr lang="en-US" sz="2000" dirty="0" err="1" smtClean="0">
                <a:latin typeface="+mn-lt"/>
              </a:rPr>
              <a:t>Uhuru</a:t>
            </a:r>
            <a:r>
              <a:rPr lang="en-US" sz="2000" dirty="0" smtClean="0">
                <a:latin typeface="+mn-lt"/>
              </a:rPr>
              <a:t> </a:t>
            </a:r>
            <a:r>
              <a:rPr lang="en-US" sz="2000" dirty="0">
                <a:latin typeface="+mn-lt"/>
              </a:rPr>
              <a:t>Kenyatta ascended to power following a closely contested election held in March 2013. After assuming office, </a:t>
            </a:r>
            <a:r>
              <a:rPr lang="en-US" sz="2000" dirty="0" err="1">
                <a:latin typeface="+mn-lt"/>
              </a:rPr>
              <a:t>Uhuru</a:t>
            </a:r>
            <a:r>
              <a:rPr lang="en-US" sz="2000" dirty="0">
                <a:latin typeface="+mn-lt"/>
              </a:rPr>
              <a:t> appeared to switch from the traditional policies to what is popularly termed as progressive ones</a:t>
            </a:r>
            <a:r>
              <a:rPr lang="en-US" sz="2000" dirty="0" smtClean="0">
                <a:latin typeface="+mn-lt"/>
              </a:rPr>
              <a:t>.</a:t>
            </a:r>
          </a:p>
          <a:p>
            <a:pPr marL="342900" lvl="0" indent="-342900">
              <a:buClr>
                <a:schemeClr val="dk1"/>
              </a:buClr>
              <a:buSzPts val="1100"/>
              <a:buFont typeface="Wingdings" panose="05000000000000000000" pitchFamily="2" charset="2"/>
              <a:buChar char="q"/>
            </a:pPr>
            <a:r>
              <a:rPr lang="en-US" sz="2000" dirty="0" smtClean="0">
                <a:latin typeface="+mn-lt"/>
              </a:rPr>
              <a:t> </a:t>
            </a:r>
            <a:r>
              <a:rPr lang="en-US" sz="2000" dirty="0">
                <a:latin typeface="+mn-lt"/>
              </a:rPr>
              <a:t>Kenyatta switched from the West and tended towards the East for economic interests. </a:t>
            </a:r>
            <a:endParaRPr lang="en-US" sz="2000" dirty="0" smtClean="0">
              <a:latin typeface="+mn-lt"/>
            </a:endParaRPr>
          </a:p>
          <a:p>
            <a:pPr marL="342900" lvl="0" indent="-342900">
              <a:buClr>
                <a:schemeClr val="dk1"/>
              </a:buClr>
              <a:buSzPts val="1100"/>
              <a:buFont typeface="Wingdings" panose="05000000000000000000" pitchFamily="2" charset="2"/>
              <a:buChar char="q"/>
            </a:pPr>
            <a:r>
              <a:rPr lang="en-US" sz="2000" dirty="0" smtClean="0">
                <a:latin typeface="+mn-lt"/>
              </a:rPr>
              <a:t>A </a:t>
            </a:r>
            <a:r>
              <a:rPr lang="en-US" sz="2000" dirty="0">
                <a:latin typeface="+mn-lt"/>
              </a:rPr>
              <a:t>few months after ascending to power, Kenyatta invited media stakeholders including editors and senior journalists to statehouse for breakfast. To many analysts this presented a reformed face of </a:t>
            </a:r>
            <a:r>
              <a:rPr lang="en-US" sz="2000" dirty="0" smtClean="0">
                <a:latin typeface="+mn-lt"/>
              </a:rPr>
              <a:t>government ready </a:t>
            </a:r>
            <a:r>
              <a:rPr lang="en-US" sz="2000" dirty="0">
                <a:latin typeface="+mn-lt"/>
              </a:rPr>
              <a:t>to work with the </a:t>
            </a:r>
            <a:r>
              <a:rPr lang="en-US" sz="2000" dirty="0" smtClean="0">
                <a:latin typeface="+mn-lt"/>
              </a:rPr>
              <a:t>media. This </a:t>
            </a:r>
            <a:r>
              <a:rPr lang="en-US" sz="2000" dirty="0">
                <a:latin typeface="+mn-lt"/>
              </a:rPr>
              <a:t>glory did not, however, last for long. </a:t>
            </a:r>
            <a:endParaRPr sz="2000" dirty="0">
              <a:solidFill>
                <a:schemeClr val="accent2"/>
              </a:solidFill>
              <a:latin typeface="Montserrat"/>
              <a:ea typeface="Montserrat"/>
              <a:cs typeface="Montserrat"/>
              <a:sym typeface="Montserrat"/>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9" name="Google Shape;599;p37"/>
          <p:cNvSpPr txBox="1">
            <a:spLocks noGrp="1"/>
          </p:cNvSpPr>
          <p:nvPr>
            <p:ph type="subTitle" idx="1"/>
          </p:nvPr>
        </p:nvSpPr>
        <p:spPr>
          <a:xfrm>
            <a:off x="0" y="1039426"/>
            <a:ext cx="7794885" cy="78480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400" i="1" dirty="0">
                <a:solidFill>
                  <a:srgbClr val="000000"/>
                </a:solidFill>
              </a:rPr>
              <a:t>KICA 2013 – Threats</a:t>
            </a:r>
          </a:p>
          <a:p>
            <a:pPr marL="342900" lvl="0" indent="-342900">
              <a:buFont typeface="Wingdings" panose="05000000000000000000" pitchFamily="2" charset="2"/>
              <a:buChar char="q"/>
            </a:pPr>
            <a:r>
              <a:rPr lang="en-US" sz="2400" dirty="0">
                <a:solidFill>
                  <a:srgbClr val="000000"/>
                </a:solidFill>
              </a:rPr>
              <a:t>The controversial communication amendment bill was signed into law by President </a:t>
            </a:r>
            <a:r>
              <a:rPr lang="en-US" sz="2400" dirty="0" err="1">
                <a:solidFill>
                  <a:srgbClr val="000000"/>
                </a:solidFill>
              </a:rPr>
              <a:t>Uhuru</a:t>
            </a:r>
            <a:r>
              <a:rPr lang="en-US" sz="2400" dirty="0">
                <a:solidFill>
                  <a:srgbClr val="000000"/>
                </a:solidFill>
              </a:rPr>
              <a:t> Kenyatta on December 4, 2013. </a:t>
            </a:r>
            <a:endParaRPr lang="en-US" sz="2400" dirty="0" smtClean="0">
              <a:solidFill>
                <a:srgbClr val="000000"/>
              </a:solidFill>
            </a:endParaRPr>
          </a:p>
          <a:p>
            <a:pPr marL="342900" lvl="0" indent="-342900">
              <a:buFont typeface="Wingdings" panose="05000000000000000000" pitchFamily="2" charset="2"/>
              <a:buChar char="q"/>
            </a:pPr>
            <a:r>
              <a:rPr lang="en-US" sz="2400" dirty="0" smtClean="0">
                <a:solidFill>
                  <a:srgbClr val="000000"/>
                </a:solidFill>
              </a:rPr>
              <a:t>This </a:t>
            </a:r>
            <a:r>
              <a:rPr lang="en-US" sz="2400" dirty="0">
                <a:solidFill>
                  <a:srgbClr val="000000"/>
                </a:solidFill>
              </a:rPr>
              <a:t>law severely restricts press freedom and breaches the constitutional protections granted journalists. </a:t>
            </a:r>
            <a:endParaRPr lang="en-US" sz="2400" dirty="0" smtClean="0">
              <a:solidFill>
                <a:srgbClr val="000000"/>
              </a:solidFill>
            </a:endParaRPr>
          </a:p>
          <a:p>
            <a:pPr marL="342900" lvl="0" indent="-342900">
              <a:buFont typeface="Wingdings" panose="05000000000000000000" pitchFamily="2" charset="2"/>
              <a:buChar char="q"/>
            </a:pPr>
            <a:r>
              <a:rPr lang="en-US" sz="2400" dirty="0" smtClean="0">
                <a:solidFill>
                  <a:srgbClr val="000000"/>
                </a:solidFill>
              </a:rPr>
              <a:t>The </a:t>
            </a:r>
            <a:r>
              <a:rPr lang="en-US" sz="2400" dirty="0">
                <a:solidFill>
                  <a:srgbClr val="000000"/>
                </a:solidFill>
              </a:rPr>
              <a:t>controversial law removed the Complaints Commission from the Media Council of Kenya (MCK) and assigned those powers to the Communication Authority of Kenya (CAK), which is the rebranded body that took over the functions of Communications Commission of Kenya (CCK) </a:t>
            </a:r>
          </a:p>
        </p:txBody>
      </p:sp>
      <p:sp>
        <p:nvSpPr>
          <p:cNvPr id="2" name="Rectangle 1"/>
          <p:cNvSpPr/>
          <p:nvPr/>
        </p:nvSpPr>
        <p:spPr>
          <a:xfrm>
            <a:off x="275573" y="5522"/>
            <a:ext cx="7377830" cy="1077218"/>
          </a:xfrm>
          <a:prstGeom prst="rect">
            <a:avLst/>
          </a:prstGeom>
        </p:spPr>
        <p:txBody>
          <a:bodyPr wrap="square">
            <a:spAutoFit/>
          </a:bodyPr>
          <a:lstStyle/>
          <a:p>
            <a:pPr algn="ctr"/>
            <a:r>
              <a:rPr lang="en-US" sz="3200" kern="1200" dirty="0">
                <a:ln w="0"/>
                <a:solidFill>
                  <a:srgbClr val="E48312"/>
                </a:solidFill>
                <a:effectLst>
                  <a:outerShdw blurRad="38100" dist="25400" dir="5400000" algn="ctr" rotWithShape="0">
                    <a:srgbClr val="6E747A">
                      <a:alpha val="43000"/>
                    </a:srgbClr>
                  </a:outerShdw>
                </a:effectLst>
                <a:latin typeface="Calibri Light" panose="020F0302020204030204"/>
              </a:rPr>
              <a:t>THE CASE STUDY OF KENYA COMMUNICATION POLICIES</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sp>
        <p:nvSpPr>
          <p:cNvPr id="705" name="Google Shape;705;p42"/>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32</a:t>
            </a:fld>
            <a:endParaRPr/>
          </a:p>
        </p:txBody>
      </p:sp>
      <p:sp>
        <p:nvSpPr>
          <p:cNvPr id="704" name="Google Shape;704;p42"/>
          <p:cNvSpPr txBox="1">
            <a:spLocks noGrp="1"/>
          </p:cNvSpPr>
          <p:nvPr>
            <p:ph type="title" idx="4294967295"/>
          </p:nvPr>
        </p:nvSpPr>
        <p:spPr>
          <a:xfrm>
            <a:off x="2981325" y="123825"/>
            <a:ext cx="2314575" cy="466725"/>
          </a:xfrm>
          <a:prstGeom prst="rect">
            <a:avLst/>
          </a:prstGeom>
        </p:spPr>
        <p:txBody>
          <a:bodyPr spcFirstLastPara="1" wrap="square" lIns="0" tIns="0" rIns="0" bIns="0" anchor="ctr" anchorCtr="0">
            <a:noAutofit/>
          </a:bodyPr>
          <a:lstStyle/>
          <a:p>
            <a:r>
              <a:rPr lang="en-US" spc="0" dirty="0">
                <a:ln w="0"/>
                <a:solidFill>
                  <a:schemeClr val="accent1"/>
                </a:solidFill>
                <a:effectLst>
                  <a:outerShdw blurRad="38100" dist="25400" dir="5400000" algn="ctr" rotWithShape="0">
                    <a:srgbClr val="6E747A">
                      <a:alpha val="43000"/>
                    </a:srgbClr>
                  </a:outerShdw>
                </a:effectLst>
              </a:rPr>
              <a:t>SUMMARY</a:t>
            </a:r>
          </a:p>
        </p:txBody>
      </p:sp>
      <p:sp>
        <p:nvSpPr>
          <p:cNvPr id="711" name="Google Shape;711;p42"/>
          <p:cNvSpPr txBox="1"/>
          <p:nvPr/>
        </p:nvSpPr>
        <p:spPr>
          <a:xfrm>
            <a:off x="-1" y="590549"/>
            <a:ext cx="7440461" cy="4295775"/>
          </a:xfrm>
          <a:prstGeom prst="rect">
            <a:avLst/>
          </a:prstGeom>
          <a:noFill/>
          <a:ln w="9525" cap="flat" cmpd="sng">
            <a:noFill/>
            <a:prstDash val="solid"/>
            <a:round/>
            <a:headEnd type="none" w="sm" len="sm"/>
            <a:tailEnd type="none" w="sm" len="sm"/>
          </a:ln>
        </p:spPr>
        <p:txBody>
          <a:bodyPr spcFirstLastPara="1" wrap="square" lIns="91425" tIns="91425" rIns="91425" bIns="91425" anchor="t" anchorCtr="0">
            <a:noAutofit/>
          </a:bodyPr>
          <a:lstStyle/>
          <a:p>
            <a:pPr marL="285750" indent="-285750">
              <a:buFont typeface="Arial" panose="020B0604020202020204" pitchFamily="34" charset="0"/>
              <a:buChar char="•"/>
            </a:pPr>
            <a:r>
              <a:rPr lang="en-US" sz="1800" dirty="0">
                <a:latin typeface="+mn-lt"/>
              </a:rPr>
              <a:t>Public service broadcasting should have the following characteristics:</a:t>
            </a:r>
          </a:p>
          <a:p>
            <a:pPr marL="285750" indent="-285750">
              <a:buFont typeface="Arial" panose="020B0604020202020204" pitchFamily="34" charset="0"/>
              <a:buChar char="•"/>
            </a:pPr>
            <a:r>
              <a:rPr lang="en-US" sz="1800" dirty="0">
                <a:latin typeface="+mn-lt"/>
              </a:rPr>
              <a:t>(1) Provide quality, independent programming that contributes to a plurality of opinions and an informed public;</a:t>
            </a:r>
          </a:p>
          <a:p>
            <a:pPr marL="285750" indent="-285750">
              <a:buFont typeface="Arial" panose="020B0604020202020204" pitchFamily="34" charset="0"/>
              <a:buChar char="•"/>
            </a:pPr>
            <a:r>
              <a:rPr lang="en-US" sz="1800" dirty="0">
                <a:latin typeface="+mn-lt"/>
              </a:rPr>
              <a:t>(2) Provide comprehensive news and current affairs programming, which is impartial, accurate and balanced;</a:t>
            </a:r>
          </a:p>
          <a:p>
            <a:pPr marL="285750" indent="-285750">
              <a:buFont typeface="Arial" panose="020B0604020202020204" pitchFamily="34" charset="0"/>
              <a:buChar char="•"/>
            </a:pPr>
            <a:r>
              <a:rPr lang="en-US" sz="1800" dirty="0">
                <a:latin typeface="+mn-lt"/>
              </a:rPr>
              <a:t>(3) Provide a wide range of broadcast materials that strike a balance between programming of wide appeal and specialized programs that serve the needs of different audiences;</a:t>
            </a:r>
          </a:p>
          <a:p>
            <a:pPr marL="285750" indent="-285750">
              <a:buFont typeface="Arial" panose="020B0604020202020204" pitchFamily="34" charset="0"/>
              <a:buChar char="•"/>
            </a:pPr>
            <a:r>
              <a:rPr lang="en-US" sz="1800" dirty="0">
                <a:latin typeface="+mn-lt"/>
              </a:rPr>
              <a:t>(4) Be universally accessible and serve all the people and regions of the country, including minority groups;</a:t>
            </a:r>
          </a:p>
          <a:p>
            <a:pPr marL="285750" indent="-285750">
              <a:buFont typeface="Arial" panose="020B0604020202020204" pitchFamily="34" charset="0"/>
              <a:buChar char="•"/>
            </a:pPr>
            <a:r>
              <a:rPr lang="en-US" sz="1800" dirty="0">
                <a:latin typeface="+mn-lt"/>
              </a:rPr>
              <a:t>(5) Provide educational programs, especially programs directed towards children; and</a:t>
            </a:r>
          </a:p>
          <a:p>
            <a:pPr marL="285750" indent="-285750">
              <a:buFont typeface="Arial" panose="020B0604020202020204" pitchFamily="34" charset="0"/>
              <a:buChar char="•"/>
            </a:pPr>
            <a:r>
              <a:rPr lang="en-US" sz="1800" dirty="0">
                <a:latin typeface="+mn-lt"/>
              </a:rPr>
              <a:t>(6) Promote local program production, including through minimum quotas for original productions and material produced by independent producers. </a:t>
            </a:r>
          </a:p>
          <a:p>
            <a:pPr marL="285750" indent="-285750">
              <a:buFont typeface="Arial" panose="020B0604020202020204" pitchFamily="34" charset="0"/>
              <a:buChar char="•"/>
            </a:pPr>
            <a:endParaRPr lang="en-US" sz="1800" dirty="0"/>
          </a:p>
          <a:p>
            <a:r>
              <a:rPr lang="en-US" sz="1800" dirty="0"/>
              <a:t> </a:t>
            </a:r>
          </a:p>
          <a:p>
            <a:r>
              <a:rPr lang="en-US" sz="900" dirty="0"/>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33</a:t>
            </a:fld>
            <a:endParaRPr lang="en"/>
          </a:p>
        </p:txBody>
      </p:sp>
      <p:sp>
        <p:nvSpPr>
          <p:cNvPr id="3" name="Rectangle 2"/>
          <p:cNvSpPr/>
          <p:nvPr/>
        </p:nvSpPr>
        <p:spPr>
          <a:xfrm>
            <a:off x="2667220" y="106635"/>
            <a:ext cx="2181175" cy="646331"/>
          </a:xfrm>
          <a:prstGeom prst="rect">
            <a:avLst/>
          </a:prstGeom>
        </p:spPr>
        <p:txBody>
          <a:bodyPr wrap="none">
            <a:spAutoFit/>
          </a:bodyPr>
          <a:lstStyle/>
          <a:p>
            <a:r>
              <a:rPr lang="en-US" sz="3600" kern="1200" dirty="0">
                <a:ln w="0"/>
                <a:solidFill>
                  <a:srgbClr val="E48312"/>
                </a:solidFill>
                <a:effectLst>
                  <a:outerShdw blurRad="38100" dist="25400" dir="5400000" algn="ctr" rotWithShape="0">
                    <a:srgbClr val="6E747A">
                      <a:alpha val="43000"/>
                    </a:srgbClr>
                  </a:outerShdw>
                </a:effectLst>
                <a:latin typeface="Calibri Light" panose="020F0302020204030204"/>
              </a:rPr>
              <a:t>SUMMARY</a:t>
            </a:r>
            <a:endParaRPr lang="en-US" dirty="0"/>
          </a:p>
        </p:txBody>
      </p:sp>
      <p:sp>
        <p:nvSpPr>
          <p:cNvPr id="4" name="Rectangle 3"/>
          <p:cNvSpPr/>
          <p:nvPr/>
        </p:nvSpPr>
        <p:spPr>
          <a:xfrm>
            <a:off x="0" y="928330"/>
            <a:ext cx="6801633" cy="3970318"/>
          </a:xfrm>
          <a:prstGeom prst="rect">
            <a:avLst/>
          </a:prstGeom>
        </p:spPr>
        <p:txBody>
          <a:bodyPr wrap="square">
            <a:spAutoFit/>
          </a:bodyPr>
          <a:lstStyle/>
          <a:p>
            <a:pPr marL="285750" indent="-285750">
              <a:buFont typeface="Arial" panose="020B0604020202020204" pitchFamily="34" charset="0"/>
              <a:buChar char="•"/>
            </a:pPr>
            <a:r>
              <a:rPr lang="en-US" sz="1800" dirty="0">
                <a:latin typeface="+mn-lt"/>
              </a:rPr>
              <a:t>The main purpose which law serves in relation to the broadcast media in Kenya is the function of control. </a:t>
            </a:r>
            <a:endParaRPr lang="en-US" sz="1800" dirty="0" smtClean="0">
              <a:latin typeface="+mn-lt"/>
            </a:endParaRPr>
          </a:p>
          <a:p>
            <a:pPr marL="285750" indent="-285750">
              <a:buFont typeface="Arial" panose="020B0604020202020204" pitchFamily="34" charset="0"/>
              <a:buChar char="•"/>
            </a:pPr>
            <a:r>
              <a:rPr lang="en-US" sz="1800" dirty="0" smtClean="0">
                <a:latin typeface="+mn-lt"/>
              </a:rPr>
              <a:t>This </a:t>
            </a:r>
            <a:r>
              <a:rPr lang="en-US" sz="1800" dirty="0">
                <a:latin typeface="+mn-lt"/>
              </a:rPr>
              <a:t>is neither unexpected nor is it unique to Kenya. After all, control of social institutions is a popular focus of all states; and quite obviously, some of this </a:t>
            </a:r>
            <a:r>
              <a:rPr lang="en-US" sz="1800" dirty="0" smtClean="0">
                <a:latin typeface="+mn-lt"/>
              </a:rPr>
              <a:t>control </a:t>
            </a:r>
            <a:r>
              <a:rPr lang="en-US" sz="1800" dirty="0">
                <a:latin typeface="+mn-lt"/>
              </a:rPr>
              <a:t>serves the purpose of securing the common good of society. </a:t>
            </a:r>
            <a:endParaRPr lang="en-US" sz="1800" dirty="0" smtClean="0">
              <a:latin typeface="+mn-lt"/>
            </a:endParaRPr>
          </a:p>
          <a:p>
            <a:pPr marL="285750" indent="-285750">
              <a:buFont typeface="Arial" panose="020B0604020202020204" pitchFamily="34" charset="0"/>
              <a:buChar char="•"/>
            </a:pPr>
            <a:r>
              <a:rPr lang="en-US" sz="1800" dirty="0" smtClean="0">
                <a:latin typeface="+mn-lt"/>
              </a:rPr>
              <a:t>The </a:t>
            </a:r>
            <a:r>
              <a:rPr lang="en-US" sz="1800" dirty="0">
                <a:latin typeface="+mn-lt"/>
              </a:rPr>
              <a:t>idea of press control cannot be quarreled with in principle; but why it is done, and how it is done deserves serious discussion and comment. </a:t>
            </a:r>
            <a:endParaRPr lang="en-US" sz="1800" dirty="0" smtClean="0">
              <a:latin typeface="+mn-lt"/>
            </a:endParaRPr>
          </a:p>
          <a:p>
            <a:pPr marL="285750" indent="-285750">
              <a:buFont typeface="Arial" panose="020B0604020202020204" pitchFamily="34" charset="0"/>
              <a:buChar char="•"/>
            </a:pPr>
            <a:r>
              <a:rPr lang="en-US" sz="1800" dirty="0" smtClean="0">
                <a:latin typeface="+mn-lt"/>
              </a:rPr>
              <a:t>The </a:t>
            </a:r>
            <a:r>
              <a:rPr lang="en-US" sz="1800" dirty="0">
                <a:latin typeface="+mn-lt"/>
              </a:rPr>
              <a:t>new Kenya Information and Communication law perhaps should be amended. </a:t>
            </a:r>
            <a:endParaRPr lang="en-US" sz="1800" dirty="0" smtClean="0">
              <a:latin typeface="+mn-lt"/>
            </a:endParaRPr>
          </a:p>
          <a:p>
            <a:pPr marL="285750" indent="-285750">
              <a:buFont typeface="Arial" panose="020B0604020202020204" pitchFamily="34" charset="0"/>
              <a:buChar char="•"/>
            </a:pPr>
            <a:r>
              <a:rPr lang="en-US" sz="1800" dirty="0" smtClean="0">
                <a:latin typeface="+mn-lt"/>
              </a:rPr>
              <a:t>This </a:t>
            </a:r>
            <a:r>
              <a:rPr lang="en-US" sz="1800" dirty="0">
                <a:latin typeface="+mn-lt"/>
              </a:rPr>
              <a:t>paper strongly holds the belief that freedom of broadcast media and of the press in general is likely to be curtailed under the new law. </a:t>
            </a:r>
            <a:endParaRPr lang="en-US" sz="1800" dirty="0" smtClean="0">
              <a:latin typeface="+mn-lt"/>
            </a:endParaRPr>
          </a:p>
        </p:txBody>
      </p:sp>
    </p:spTree>
    <p:extLst>
      <p:ext uri="{BB962C8B-B14F-4D97-AF65-F5344CB8AC3E}">
        <p14:creationId xmlns:p14="http://schemas.microsoft.com/office/powerpoint/2010/main" val="24806409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626"/>
        <p:cNvGrpSpPr/>
        <p:nvPr/>
      </p:nvGrpSpPr>
      <p:grpSpPr>
        <a:xfrm>
          <a:off x="0" y="0"/>
          <a:ext cx="0" cy="0"/>
          <a:chOff x="0" y="0"/>
          <a:chExt cx="0" cy="0"/>
        </a:xfrm>
      </p:grpSpPr>
      <p:sp>
        <p:nvSpPr>
          <p:cNvPr id="1628" name="Google Shape;1628;p50"/>
          <p:cNvSpPr txBox="1"/>
          <p:nvPr/>
        </p:nvSpPr>
        <p:spPr>
          <a:xfrm>
            <a:off x="848925" y="723600"/>
            <a:ext cx="6931800" cy="2673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3600" b="1" dirty="0" smtClean="0">
                <a:solidFill>
                  <a:srgbClr val="434343"/>
                </a:solidFill>
                <a:effectLst>
                  <a:glow rad="101600">
                    <a:srgbClr val="92D050">
                      <a:alpha val="60000"/>
                    </a:srgbClr>
                  </a:glow>
                </a:effectLst>
                <a:latin typeface="Montserrat"/>
                <a:ea typeface="Montserrat"/>
                <a:cs typeface="Montserrat"/>
                <a:sym typeface="Montserrat"/>
              </a:rPr>
              <a:t>THANK YOU</a:t>
            </a:r>
            <a:endParaRPr sz="3600" b="1" dirty="0">
              <a:solidFill>
                <a:srgbClr val="434343"/>
              </a:solidFill>
              <a:effectLst>
                <a:glow rad="101600">
                  <a:srgbClr val="92D050">
                    <a:alpha val="60000"/>
                  </a:srgbClr>
                </a:glow>
              </a:effectLst>
              <a:latin typeface="Montserrat"/>
              <a:ea typeface="Montserrat"/>
              <a:cs typeface="Montserrat"/>
              <a:sym typeface="Montserrat"/>
            </a:endParaRPr>
          </a:p>
        </p:txBody>
      </p:sp>
      <p:sp>
        <p:nvSpPr>
          <p:cNvPr id="1640" name="Google Shape;1640;p50"/>
          <p:cNvSpPr txBox="1"/>
          <p:nvPr/>
        </p:nvSpPr>
        <p:spPr>
          <a:xfrm>
            <a:off x="2943225" y="2250250"/>
            <a:ext cx="3000375" cy="636900"/>
          </a:xfrm>
          <a:prstGeom prst="rect">
            <a:avLst/>
          </a:prstGeom>
          <a:noFill/>
          <a:ln>
            <a:noFill/>
          </a:ln>
        </p:spPr>
        <p:txBody>
          <a:bodyPr spcFirstLastPara="1" wrap="square" lIns="0" tIns="0" rIns="0" bIns="0" anchor="t" anchorCtr="0">
            <a:noAutofit/>
          </a:bodyPr>
          <a:lstStyle/>
          <a:p>
            <a:pPr lvl="0" algn="ctr">
              <a:spcBef>
                <a:spcPct val="20000"/>
              </a:spcBef>
              <a:buClrTx/>
              <a:defRPr/>
            </a:pPr>
            <a:r>
              <a:rPr lang="en-US" sz="2400" b="1" kern="1200" dirty="0">
                <a:effectLst>
                  <a:glow rad="101600">
                    <a:srgbClr val="92D050">
                      <a:alpha val="60000"/>
                    </a:srgbClr>
                  </a:glow>
                </a:effectLst>
                <a:latin typeface="Calibri"/>
              </a:rPr>
              <a:t>LECTURE </a:t>
            </a:r>
            <a:r>
              <a:rPr lang="en-US" sz="2400" b="1" kern="1200" dirty="0" smtClean="0">
                <a:effectLst>
                  <a:glow rad="101600">
                    <a:srgbClr val="92D050">
                      <a:alpha val="60000"/>
                    </a:srgbClr>
                  </a:glow>
                </a:effectLst>
                <a:latin typeface="Calibri"/>
              </a:rPr>
              <a:t>10</a:t>
            </a:r>
            <a:endParaRPr lang="en-US" sz="2400" b="1" kern="1200" dirty="0" smtClean="0">
              <a:effectLst>
                <a:glow rad="101600">
                  <a:srgbClr val="92D050">
                    <a:alpha val="60000"/>
                  </a:srgbClr>
                </a:glow>
              </a:effectLst>
              <a:latin typeface="Calibri"/>
            </a:endParaRPr>
          </a:p>
          <a:p>
            <a:pPr lvl="0" algn="ctr">
              <a:spcBef>
                <a:spcPct val="20000"/>
              </a:spcBef>
              <a:buClrTx/>
              <a:defRPr/>
            </a:pPr>
            <a:r>
              <a:rPr lang="en-US" sz="1800" b="1" kern="1200" dirty="0" smtClean="0">
                <a:effectLst>
                  <a:glow rad="101600">
                    <a:srgbClr val="92D050">
                      <a:alpha val="60000"/>
                    </a:srgbClr>
                  </a:glow>
                </a:effectLst>
                <a:latin typeface="Calibri"/>
              </a:rPr>
              <a:t>BY </a:t>
            </a:r>
            <a:r>
              <a:rPr lang="en-US" sz="1800" b="1" kern="1200" dirty="0">
                <a:effectLst>
                  <a:glow rad="101600">
                    <a:srgbClr val="92D050">
                      <a:alpha val="60000"/>
                    </a:srgbClr>
                  </a:glow>
                </a:effectLst>
                <a:latin typeface="Calibri"/>
              </a:rPr>
              <a:t>DR. RAPHAEL OGUTU,</a:t>
            </a:r>
          </a:p>
          <a:p>
            <a:pPr lvl="0" algn="ctr">
              <a:spcBef>
                <a:spcPct val="20000"/>
              </a:spcBef>
              <a:buClrTx/>
              <a:defRPr/>
            </a:pPr>
            <a:r>
              <a:rPr lang="en-US" sz="1800" b="1" dirty="0">
                <a:effectLst>
                  <a:glow rad="101600">
                    <a:srgbClr val="92D050">
                      <a:alpha val="60000"/>
                    </a:srgbClr>
                  </a:glow>
                </a:effectLst>
                <a:latin typeface="Calibri"/>
              </a:rPr>
              <a:t>Mass Communication Department,</a:t>
            </a:r>
            <a:r>
              <a:rPr lang="en-US" sz="1800" b="1" kern="1200" dirty="0">
                <a:effectLst>
                  <a:glow rad="101600">
                    <a:srgbClr val="92D050">
                      <a:alpha val="60000"/>
                    </a:srgbClr>
                  </a:glow>
                </a:effectLst>
                <a:latin typeface="Calibri"/>
              </a:rPr>
              <a:t> </a:t>
            </a:r>
          </a:p>
          <a:p>
            <a:pPr lvl="0" algn="ctr">
              <a:spcBef>
                <a:spcPct val="20000"/>
              </a:spcBef>
              <a:buClrTx/>
              <a:defRPr/>
            </a:pPr>
            <a:r>
              <a:rPr lang="en-US" sz="1800" b="1" kern="1200" dirty="0">
                <a:effectLst>
                  <a:glow rad="101600">
                    <a:srgbClr val="92D050">
                      <a:alpha val="60000"/>
                    </a:srgbClr>
                  </a:glow>
                </a:effectLst>
                <a:latin typeface="Calibri"/>
              </a:rPr>
              <a:t>AFRICA NAZARENE UNIVERSITY</a:t>
            </a:r>
            <a:r>
              <a:rPr lang="en-US" sz="1800" b="1" kern="1200" dirty="0">
                <a:solidFill>
                  <a:prstClr val="white"/>
                </a:solidFill>
                <a:effectLst>
                  <a:glow rad="101600">
                    <a:srgbClr val="92D050">
                      <a:alpha val="60000"/>
                    </a:srgbClr>
                  </a:glow>
                </a:effectLst>
                <a:latin typeface="Calibri"/>
              </a:rPr>
              <a:t>.</a:t>
            </a: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1319</TotalTime>
  <Words>3618</Words>
  <Application>Microsoft Office PowerPoint</Application>
  <PresentationFormat>On-screen Show (16:9)</PresentationFormat>
  <Paragraphs>209</Paragraphs>
  <Slides>34</Slides>
  <Notes>20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Arial</vt:lpstr>
      <vt:lpstr>Wingdings</vt:lpstr>
      <vt:lpstr>Poppins</vt:lpstr>
      <vt:lpstr>Century Gothic</vt:lpstr>
      <vt:lpstr>Montserrat</vt:lpstr>
      <vt:lpstr>Calibri</vt:lpstr>
      <vt:lpstr>Times New Roman</vt:lpstr>
      <vt:lpstr>Calibri Light</vt:lpstr>
      <vt:lpstr>Retrospect</vt:lpstr>
      <vt:lpstr>Communication Systems in Africa</vt:lpstr>
      <vt:lpstr>Objectives </vt:lpstr>
      <vt:lpstr>LECTURE OVERVIEW</vt:lpstr>
      <vt:lpstr>LECTURE OVERVIEW</vt:lpstr>
      <vt:lpstr>The challenges of formulating communication policy in Africa </vt:lpstr>
      <vt:lpstr>The challenges of formulating communication policy in Africa </vt:lpstr>
      <vt:lpstr>The challenges of formulating communication policy in Africa </vt:lpstr>
      <vt:lpstr> The challenges of formulating communication policy in Africa </vt:lpstr>
      <vt:lpstr>The diverse processes of policy formulation in Africa </vt:lpstr>
      <vt:lpstr>The diverse processes of policy formulation in Africa </vt:lpstr>
      <vt:lpstr>The diverse processes of policy formulation in Africa </vt:lpstr>
      <vt:lpstr>Teaching media policy in Africa</vt:lpstr>
      <vt:lpstr>The diverse processes of policy formulation in Africa </vt:lpstr>
      <vt:lpstr>The diverse processes of policy formulation in Africa </vt:lpstr>
      <vt:lpstr>The major problems with current policy formulations </vt:lpstr>
      <vt:lpstr>The major problems with current policy formulations </vt:lpstr>
      <vt:lpstr>The major problems with current policy formulations </vt:lpstr>
      <vt:lpstr>PowerPoint Presentation</vt:lpstr>
      <vt:lpstr>The major problems with current policy formulations </vt:lpstr>
      <vt:lpstr>PowerPoint Presentation</vt:lpstr>
      <vt:lpstr>The major problems with current policy formulations </vt:lpstr>
      <vt:lpstr>THE CASE STUDY OF KENYA COMMUNICATION POLICIES</vt:lpstr>
      <vt:lpstr>THE CASE STUDY OF KENYA COMMUNICATION POLICIES </vt:lpstr>
      <vt:lpstr>THE CASE STUDY OF KENYA COMMUNICATION POLICIES</vt:lpstr>
      <vt:lpstr>THE CASE STUDY OF KENYA COMMUNICATION POLICIES</vt:lpstr>
      <vt:lpstr>THE CASE STUDY OF KENYA COMMUNICATION POLICIES</vt:lpstr>
      <vt:lpstr>PowerPoint Presentation</vt:lpstr>
      <vt:lpstr>THE CASE STUDY OF KENYA COMMUNICATION POLICIES</vt:lpstr>
      <vt:lpstr>THE CASE STUDY OF KENYA COMMUNICATION POLICIES</vt:lpstr>
      <vt:lpstr>THE CASE STUDY OF KENYA COMMUNICATION POLICIES</vt:lpstr>
      <vt:lpstr>PowerPoint Presentation</vt:lpstr>
      <vt:lpstr>SUMMARY</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Rogutu</dc:creator>
  <cp:lastModifiedBy>user</cp:lastModifiedBy>
  <cp:revision>152</cp:revision>
  <dcterms:modified xsi:type="dcterms:W3CDTF">2023-05-15T18:00:53Z</dcterms:modified>
</cp:coreProperties>
</file>