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5"/>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275" r:id="rId27"/>
    <p:sldId id="278" r:id="rId28"/>
    <p:sldId id="279" r:id="rId29"/>
    <p:sldId id="280" r:id="rId30"/>
    <p:sldId id="281" r:id="rId31"/>
    <p:sldId id="286" r:id="rId32"/>
    <p:sldId id="307" r:id="rId33"/>
    <p:sldId id="294" r:id="rId34"/>
  </p:sldIdLst>
  <p:sldSz cx="9144000" cy="5143500" type="screen16x9"/>
  <p:notesSz cx="6858000" cy="9144000"/>
  <p:embeddedFontLst>
    <p:embeddedFont>
      <p:font typeface="Century Gothic" panose="020B0502020202020204" pitchFamily="34" charset="0"/>
      <p:regular r:id="rId36"/>
      <p:bold r:id="rId37"/>
      <p:italic r:id="rId38"/>
      <p:boldItalic r:id="rId39"/>
    </p:embeddedFont>
    <p:embeddedFont>
      <p:font typeface="Calibri" panose="020F0502020204030204" pitchFamily="34" charset="0"/>
      <p:regular r:id="rId40"/>
      <p:bold r:id="rId41"/>
      <p:italic r:id="rId42"/>
      <p:boldItalic r:id="rId43"/>
    </p:embeddedFont>
    <p:embeddedFont>
      <p:font typeface="Calibri Light" panose="020F0302020204030204" pitchFamily="34" charset="0"/>
      <p:regular r:id="rId44"/>
      <p:italic r:id="rId45"/>
    </p:embeddedFont>
    <p:embeddedFont>
      <p:font typeface="Montserrat" panose="020B0604020202020204"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3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5/30/2023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5/30/2023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5/30/2023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5/30/2023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5/30/2023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5/30/2023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5/30/2023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5/30/2023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5/30/2023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5/30/2023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11</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ELEVEN: Democratization of Public Communication</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429972"/>
            <a:ext cx="8229600" cy="3220231"/>
          </a:xfrm>
        </p:spPr>
        <p:txBody>
          <a:bodyPr/>
          <a:lstStyle/>
          <a:p>
            <a:pPr marL="558800" lvl="0" indent="-457200">
              <a:buFont typeface="+mj-lt"/>
              <a:buAutoNum type="arabicPeriod"/>
            </a:pPr>
            <a:endParaRPr lang="en-US" sz="2400" b="1" dirty="0" smtClean="0">
              <a:solidFill>
                <a:schemeClr val="tx1"/>
              </a:solidFill>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an overview of the democratization of African Media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Explain the relation between Media and Democracy</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Analyze the role of the Media in Deepening Democracy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Discuss recommendations on factors affecting media and democratization process.</a:t>
            </a:r>
            <a:endParaRPr lang="en-US" sz="2000" dirty="0">
              <a:solidFill>
                <a:schemeClr val="tx1"/>
              </a:solidFill>
              <a:ea typeface="Calibri" panose="020F0502020204030204" pitchFamily="34" charset="0"/>
              <a:cs typeface="Times New Roman" panose="02020603050405020304" pitchFamily="18" charset="0"/>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0" y="1294747"/>
            <a:ext cx="7603299" cy="3238474"/>
          </a:xfrm>
        </p:spPr>
        <p:txBody>
          <a:bodyPr/>
          <a:lstStyle/>
          <a:p>
            <a:pPr marL="342900" indent="-342900" algn="just">
              <a:buFont typeface="Wingdings" panose="05000000000000000000" pitchFamily="2" charset="2"/>
              <a:buChar char="q"/>
            </a:pPr>
            <a:r>
              <a:rPr lang="en-US" sz="2000" dirty="0">
                <a:solidFill>
                  <a:schemeClr val="tx1"/>
                </a:solidFill>
              </a:rPr>
              <a:t>Let us begin by looking at the following famous quotes on media:</a:t>
            </a:r>
          </a:p>
          <a:p>
            <a:pPr marL="342900" indent="-342900" algn="just">
              <a:buFont typeface="Wingdings" panose="05000000000000000000" pitchFamily="2" charset="2"/>
              <a:buChar char="q"/>
            </a:pPr>
            <a:r>
              <a:rPr lang="en-US" sz="2000" dirty="0" err="1">
                <a:solidFill>
                  <a:schemeClr val="tx1"/>
                </a:solidFill>
              </a:rPr>
              <a:t>Pandit</a:t>
            </a:r>
            <a:r>
              <a:rPr lang="en-US" sz="2000" dirty="0">
                <a:solidFill>
                  <a:schemeClr val="tx1"/>
                </a:solidFill>
              </a:rPr>
              <a:t> Jawaharlal Nehru called media </a:t>
            </a:r>
            <a:r>
              <a:rPr lang="en-US" sz="2000" dirty="0">
                <a:solidFill>
                  <a:srgbClr val="993300"/>
                </a:solidFill>
              </a:rPr>
              <a:t>‘the watchdog of our democracy’. </a:t>
            </a:r>
          </a:p>
          <a:p>
            <a:pPr marL="342900" indent="-342900" algn="just">
              <a:buFont typeface="Wingdings" panose="05000000000000000000" pitchFamily="2" charset="2"/>
              <a:buChar char="q"/>
            </a:pPr>
            <a:r>
              <a:rPr lang="en-US" sz="2000" dirty="0">
                <a:solidFill>
                  <a:srgbClr val="993300"/>
                </a:solidFill>
              </a:rPr>
              <a:t>“If it were left on me to decide whether we should have a government without newspapers or newspapers without a government, I should not hesitate a moment to prefer the latter</a:t>
            </a:r>
            <a:r>
              <a:rPr lang="en-US" sz="2000" dirty="0" smtClean="0">
                <a:solidFill>
                  <a:srgbClr val="993300"/>
                </a:solidFill>
              </a:rPr>
              <a:t>.” </a:t>
            </a:r>
            <a:r>
              <a:rPr lang="en-US" sz="2000" dirty="0" smtClean="0">
                <a:solidFill>
                  <a:schemeClr val="tx1"/>
                </a:solidFill>
              </a:rPr>
              <a:t>(</a:t>
            </a:r>
            <a:r>
              <a:rPr lang="en-US" sz="2000" dirty="0">
                <a:solidFill>
                  <a:schemeClr val="tx1"/>
                </a:solidFill>
              </a:rPr>
              <a:t>Thomas Jefferson)</a:t>
            </a:r>
          </a:p>
          <a:p>
            <a:pPr marL="342900" indent="-342900" algn="just">
              <a:buFont typeface="Wingdings" panose="05000000000000000000" pitchFamily="2" charset="2"/>
              <a:buChar char="q"/>
            </a:pPr>
            <a:r>
              <a:rPr lang="en-US" sz="2000" dirty="0">
                <a:solidFill>
                  <a:schemeClr val="tx1"/>
                </a:solidFill>
              </a:rPr>
              <a:t>After independence in the 1960s most African governments embraced a developmental philosophy in their approach to political and economic issues. </a:t>
            </a:r>
            <a:endParaRPr lang="en-US" sz="2000" dirty="0" smtClean="0">
              <a:solidFill>
                <a:schemeClr val="tx1"/>
              </a:solidFill>
            </a:endParaRPr>
          </a:p>
          <a:p>
            <a:pPr marL="342900" indent="-342900" algn="just">
              <a:buFont typeface="Wingdings" panose="05000000000000000000" pitchFamily="2" charset="2"/>
              <a:buChar char="q"/>
            </a:pPr>
            <a:r>
              <a:rPr lang="en-US" sz="2000" dirty="0">
                <a:solidFill>
                  <a:schemeClr val="tx1"/>
                </a:solidFill>
              </a:rPr>
              <a:t>Then after there were systematic suppression of organized opposition parties, and the elimination of all forms of dissent consequently the establishment of one-party states or military regimes. </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5578"/>
            <a:ext cx="7116225" cy="739457"/>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LECTURE OVERVIEW</a:t>
            </a:r>
            <a:endParaRPr lang="en-US" sz="3200" dirty="0"/>
          </a:p>
        </p:txBody>
      </p:sp>
      <p:sp>
        <p:nvSpPr>
          <p:cNvPr id="3" name="Subtitle 2"/>
          <p:cNvSpPr>
            <a:spLocks noGrp="1"/>
          </p:cNvSpPr>
          <p:nvPr>
            <p:ph type="subTitle" idx="1"/>
          </p:nvPr>
        </p:nvSpPr>
        <p:spPr>
          <a:xfrm>
            <a:off x="87682" y="989557"/>
            <a:ext cx="7190469" cy="3394987"/>
          </a:xfrm>
        </p:spPr>
        <p:txBody>
          <a:bodyPr/>
          <a:lstStyle/>
          <a:p>
            <a:pPr marL="342900" indent="-342900">
              <a:buFont typeface="Wingdings" panose="05000000000000000000" pitchFamily="2" charset="2"/>
              <a:buChar char="q"/>
            </a:pPr>
            <a:r>
              <a:rPr lang="en-US" sz="2400" dirty="0" smtClean="0">
                <a:solidFill>
                  <a:schemeClr val="tx1"/>
                </a:solidFill>
              </a:rPr>
              <a:t>Because of the </a:t>
            </a:r>
            <a:r>
              <a:rPr lang="en-US" sz="2400" dirty="0">
                <a:solidFill>
                  <a:schemeClr val="tx1"/>
                </a:solidFill>
              </a:rPr>
              <a:t>enormous problems facing many African and other developing countries, it was necessary to abridge civil and political rights in order to accelerate development .  </a:t>
            </a:r>
            <a:endParaRPr lang="en-US" sz="2400" dirty="0" smtClean="0">
              <a:solidFill>
                <a:schemeClr val="tx1"/>
              </a:solidFill>
            </a:endParaRPr>
          </a:p>
          <a:p>
            <a:pPr marL="342900" indent="-342900">
              <a:buFont typeface="Wingdings" panose="05000000000000000000" pitchFamily="2" charset="2"/>
              <a:buChar char="q"/>
            </a:pPr>
            <a:r>
              <a:rPr lang="en-US" sz="2400" dirty="0">
                <a:solidFill>
                  <a:schemeClr val="tx1"/>
                </a:solidFill>
              </a:rPr>
              <a:t>The role of the media in a developing country should also be seen in this context of </a:t>
            </a:r>
            <a:r>
              <a:rPr lang="en-US" sz="2400" dirty="0">
                <a:solidFill>
                  <a:srgbClr val="993300"/>
                </a:solidFill>
              </a:rPr>
              <a:t>participation, meaning the critical examination, evaluation and report of the relevance, enactment and impact of development</a:t>
            </a:r>
            <a:r>
              <a:rPr lang="en-US" sz="2400" dirty="0" smtClean="0">
                <a:solidFill>
                  <a:srgbClr val="993300"/>
                </a:solidFill>
              </a:rPr>
              <a:t>.</a:t>
            </a:r>
          </a:p>
          <a:p>
            <a:pPr marL="342900" indent="-342900">
              <a:buFont typeface="Wingdings" panose="05000000000000000000" pitchFamily="2" charset="2"/>
              <a:buChar char="q"/>
            </a:pPr>
            <a:r>
              <a:rPr lang="en-US" sz="2400" dirty="0" smtClean="0">
                <a:solidFill>
                  <a:srgbClr val="993300"/>
                </a:solidFill>
              </a:rPr>
              <a:t>It </a:t>
            </a:r>
            <a:r>
              <a:rPr lang="en-US" sz="2400" dirty="0">
                <a:solidFill>
                  <a:srgbClr val="993300"/>
                </a:solidFill>
              </a:rPr>
              <a:t>is essential that the media be sufficiently free and independent of governmental control and political pressures (</a:t>
            </a:r>
            <a:r>
              <a:rPr lang="en-US" sz="2400" dirty="0" err="1">
                <a:solidFill>
                  <a:srgbClr val="993300"/>
                </a:solidFill>
              </a:rPr>
              <a:t>Mak’Ochieng</a:t>
            </a:r>
            <a:r>
              <a:rPr lang="en-US" sz="2400" dirty="0">
                <a:solidFill>
                  <a:srgbClr val="993300"/>
                </a:solidFill>
              </a:rPr>
              <a:t>, 1994).</a:t>
            </a: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8090"/>
            <a:ext cx="6908371" cy="569872"/>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Role of Media in Democracy </a:t>
            </a:r>
            <a:endParaRPr lang="en-US" sz="3200" dirty="0"/>
          </a:p>
        </p:txBody>
      </p:sp>
      <p:sp>
        <p:nvSpPr>
          <p:cNvPr id="5" name="Subtitle 4"/>
          <p:cNvSpPr>
            <a:spLocks noGrp="1"/>
          </p:cNvSpPr>
          <p:nvPr>
            <p:ph type="subTitle" idx="1"/>
          </p:nvPr>
        </p:nvSpPr>
        <p:spPr>
          <a:xfrm>
            <a:off x="35985" y="1311590"/>
            <a:ext cx="7454579" cy="918041"/>
          </a:xfrm>
        </p:spPr>
        <p:txBody>
          <a:bodyPr/>
          <a:lstStyle/>
          <a:p>
            <a:pPr marL="285750" indent="-285750">
              <a:buFont typeface="Wingdings" panose="05000000000000000000" pitchFamily="2" charset="2"/>
              <a:buChar char="q"/>
            </a:pPr>
            <a:r>
              <a:rPr lang="en-US" sz="2000" i="1" dirty="0">
                <a:solidFill>
                  <a:schemeClr val="tx1"/>
                </a:solidFill>
              </a:rPr>
              <a:t>Democracy</a:t>
            </a:r>
            <a:r>
              <a:rPr lang="en-US" sz="2000" dirty="0">
                <a:solidFill>
                  <a:schemeClr val="tx1"/>
                </a:solidFill>
              </a:rPr>
              <a:t> is a government of the people, for the people and by the people and which gives equal chance to all the citizens to participate and play a significant role in the political process, ensures and guarantees certain rights and freedoms to the people constituting the policy.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Freedom </a:t>
            </a:r>
            <a:r>
              <a:rPr lang="en-US" sz="2000" dirty="0">
                <a:solidFill>
                  <a:schemeClr val="tx1"/>
                </a:solidFill>
              </a:rPr>
              <a:t>of speech and expression is one of the most important ones as it gives substance and meaning to ‘participation’ of the people.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Thus reliable information sources form an important constituent of a democratic society.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This </a:t>
            </a:r>
            <a:r>
              <a:rPr lang="en-US" sz="2000" dirty="0">
                <a:solidFill>
                  <a:schemeClr val="tx1"/>
                </a:solidFill>
              </a:rPr>
              <a:t>is where the role and importance of media arises.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They </a:t>
            </a:r>
            <a:r>
              <a:rPr lang="en-US" sz="2000" dirty="0">
                <a:solidFill>
                  <a:schemeClr val="tx1"/>
                </a:solidFill>
              </a:rPr>
              <a:t>have provided information and entertainment to people across countries </a:t>
            </a: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170220"/>
            <a:ext cx="6379368" cy="567903"/>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Media in Democracy </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738123"/>
            <a:ext cx="7540668"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400" i="1" dirty="0">
                <a:solidFill>
                  <a:srgbClr val="000000"/>
                </a:solidFill>
              </a:rPr>
              <a:t>Access to information </a:t>
            </a:r>
            <a:r>
              <a:rPr lang="en-US" sz="2400" dirty="0">
                <a:solidFill>
                  <a:srgbClr val="000000"/>
                </a:solidFill>
              </a:rPr>
              <a:t>is essential to the health of democracy for at least two reasons. </a:t>
            </a:r>
          </a:p>
          <a:p>
            <a:pPr marL="562356" lvl="1" indent="-342900">
              <a:buFont typeface="Wingdings" panose="05000000000000000000" pitchFamily="2" charset="2"/>
              <a:buChar char="q"/>
            </a:pPr>
            <a:r>
              <a:rPr lang="en-US" sz="2400" dirty="0">
                <a:solidFill>
                  <a:srgbClr val="000000"/>
                </a:solidFill>
              </a:rPr>
              <a:t>First, it ensures that citizens make responsible, informed choices rather than acting out of ignorance or misinformation. </a:t>
            </a:r>
          </a:p>
          <a:p>
            <a:pPr marL="562356" lvl="1" indent="-342900">
              <a:buFont typeface="Wingdings" panose="05000000000000000000" pitchFamily="2" charset="2"/>
              <a:buChar char="q"/>
            </a:pPr>
            <a:r>
              <a:rPr lang="en-US" sz="2400" dirty="0">
                <a:solidFill>
                  <a:srgbClr val="000000"/>
                </a:solidFill>
              </a:rPr>
              <a:t>Second, information serves a “checking function” by ensuring that elected representatives uphold their oaths of office and carry out the wishes of those who elected them. In some societies, an antagonistic relationship between media and government represents a vital and healthy element of fully functioning democracies. </a:t>
            </a: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25052"/>
            <a:ext cx="7052153" cy="513567"/>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a:ln w="0"/>
                <a:solidFill>
                  <a:schemeClr val="accent1"/>
                </a:solidFill>
                <a:effectLst>
                  <a:outerShdw blurRad="38100" dist="25400" dir="5400000" algn="ctr" rotWithShape="0">
                    <a:srgbClr val="6E747A">
                      <a:alpha val="43000"/>
                    </a:srgbClr>
                  </a:outerShdw>
                </a:effectLst>
              </a:rPr>
              <a:t>The Role of Media in Democracy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119062" y="1321626"/>
            <a:ext cx="7290278" cy="3237847"/>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i="1" dirty="0">
                <a:solidFill>
                  <a:srgbClr val="000000"/>
                </a:solidFill>
              </a:rPr>
              <a:t>Media supports democracy </a:t>
            </a:r>
            <a:r>
              <a:rPr lang="en-US" sz="2000" dirty="0">
                <a:solidFill>
                  <a:srgbClr val="000000"/>
                </a:solidFill>
              </a:rPr>
              <a:t>by bringing out the democratic norms and inculcating the same in the general public.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Providing </a:t>
            </a:r>
            <a:r>
              <a:rPr lang="en-US" sz="2000" dirty="0">
                <a:solidFill>
                  <a:srgbClr val="000000"/>
                </a:solidFill>
              </a:rPr>
              <a:t>live coverage of parliament proceedings, activities of politicians, </a:t>
            </a:r>
            <a:r>
              <a:rPr lang="en-US" sz="2000" dirty="0" err="1">
                <a:solidFill>
                  <a:srgbClr val="000000"/>
                </a:solidFill>
              </a:rPr>
              <a:t>programmes</a:t>
            </a:r>
            <a:r>
              <a:rPr lang="en-US" sz="2000" dirty="0">
                <a:solidFill>
                  <a:srgbClr val="000000"/>
                </a:solidFill>
              </a:rPr>
              <a:t> on </a:t>
            </a:r>
            <a:r>
              <a:rPr lang="en-US" sz="2000" dirty="0" smtClean="0">
                <a:solidFill>
                  <a:srgbClr val="000000"/>
                </a:solidFill>
              </a:rPr>
              <a:t>democracies etc. </a:t>
            </a:r>
          </a:p>
          <a:p>
            <a:pPr marL="342900" lvl="0" indent="-342900">
              <a:buFont typeface="Wingdings" panose="05000000000000000000" pitchFamily="2" charset="2"/>
              <a:buChar char="q"/>
            </a:pPr>
            <a:r>
              <a:rPr lang="en-US" sz="2000" dirty="0">
                <a:solidFill>
                  <a:srgbClr val="000000"/>
                </a:solidFill>
              </a:rPr>
              <a:t>The rule of law may be further institutionalized by support for an independent media that keeps a check on the judiciary, reports on the courts, and promotes a legal enabling environment suitable for press freedom.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Free </a:t>
            </a:r>
            <a:r>
              <a:rPr lang="en-US" sz="2000" dirty="0">
                <a:solidFill>
                  <a:srgbClr val="000000"/>
                </a:solidFill>
              </a:rPr>
              <a:t>and fair elections conducted through transparent processes require a media sector which gives candidates equal access, and reports the relevant issues in a timely, objective manner </a:t>
            </a:r>
            <a:endParaRPr sz="2000" dirty="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38592"/>
            <a:ext cx="6552553" cy="600235"/>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Media in Democracy </a:t>
            </a:r>
            <a:endParaRPr lang="en-US" dirty="0"/>
          </a:p>
        </p:txBody>
      </p:sp>
      <p:sp>
        <p:nvSpPr>
          <p:cNvPr id="3" name="Subtitle 2"/>
          <p:cNvSpPr>
            <a:spLocks noGrp="1"/>
          </p:cNvSpPr>
          <p:nvPr>
            <p:ph type="subTitle" idx="1"/>
          </p:nvPr>
        </p:nvSpPr>
        <p:spPr>
          <a:xfrm>
            <a:off x="75156" y="1397579"/>
            <a:ext cx="7503091" cy="2653259"/>
          </a:xfrm>
        </p:spPr>
        <p:txBody>
          <a:bodyPr/>
          <a:lstStyle/>
          <a:p>
            <a:pPr marL="285750" indent="-285750">
              <a:buFont typeface="Wingdings" panose="05000000000000000000" pitchFamily="2" charset="2"/>
              <a:buChar char="q"/>
            </a:pPr>
            <a:r>
              <a:rPr lang="en-US" sz="2000" i="1" dirty="0">
                <a:solidFill>
                  <a:schemeClr val="tx1"/>
                </a:solidFill>
              </a:rPr>
              <a:t>Role of Media in Good </a:t>
            </a:r>
            <a:r>
              <a:rPr lang="en-US" sz="2000" i="1" dirty="0" smtClean="0">
                <a:solidFill>
                  <a:schemeClr val="tx1"/>
                </a:solidFill>
              </a:rPr>
              <a:t>Governance</a:t>
            </a:r>
          </a:p>
          <a:p>
            <a:pPr marL="0" indent="0"/>
            <a:endParaRPr lang="en-US" sz="2000" i="1"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Good </a:t>
            </a:r>
            <a:r>
              <a:rPr lang="en-US" sz="2000" dirty="0">
                <a:solidFill>
                  <a:schemeClr val="tx1"/>
                </a:solidFill>
              </a:rPr>
              <a:t>governance is an indeterminate term used to describe how public institutions conduct public affairs and manage public resources.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Is </a:t>
            </a:r>
            <a:r>
              <a:rPr lang="en-US" sz="2000" dirty="0">
                <a:solidFill>
                  <a:schemeClr val="tx1"/>
                </a:solidFill>
              </a:rPr>
              <a:t>the process of decision making and the process by which decisions are implemented (or not implemented</a:t>
            </a:r>
            <a:r>
              <a:rPr lang="en-US" sz="2000" dirty="0" smtClean="0">
                <a:solidFill>
                  <a:schemeClr val="tx1"/>
                </a:solidFill>
              </a:rPr>
              <a:t>).</a:t>
            </a:r>
          </a:p>
          <a:p>
            <a:pPr marL="285750" indent="-285750">
              <a:buFont typeface="Wingdings" panose="05000000000000000000" pitchFamily="2" charset="2"/>
              <a:buChar char="q"/>
            </a:pPr>
            <a:r>
              <a:rPr lang="en-US" sz="2000" dirty="0" smtClean="0">
                <a:solidFill>
                  <a:schemeClr val="tx1"/>
                </a:solidFill>
              </a:rPr>
              <a:t> Is about </a:t>
            </a:r>
            <a:r>
              <a:rPr lang="en-US" sz="2000" dirty="0">
                <a:solidFill>
                  <a:schemeClr val="tx1"/>
                </a:solidFill>
              </a:rPr>
              <a:t>the processes for making and implementing decisions.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Is making </a:t>
            </a:r>
            <a:r>
              <a:rPr lang="en-US" sz="2000" dirty="0">
                <a:solidFill>
                  <a:schemeClr val="tx1"/>
                </a:solidFill>
              </a:rPr>
              <a:t>‘correct’ decisions but about the best possible process for making those decision. </a:t>
            </a:r>
            <a:endParaRPr lang="en-US" sz="2000" dirty="0" smtClean="0">
              <a:solidFill>
                <a:schemeClr val="tx1"/>
              </a:solidFill>
            </a:endParaRPr>
          </a:p>
          <a:p>
            <a:pPr marL="285750" indent="-285750">
              <a:buFont typeface="Wingdings" panose="05000000000000000000" pitchFamily="2" charset="2"/>
              <a:buChar char="q"/>
            </a:pPr>
            <a:r>
              <a:rPr lang="en-US" sz="2000" dirty="0" err="1" smtClean="0">
                <a:solidFill>
                  <a:schemeClr val="tx1"/>
                </a:solidFill>
              </a:rPr>
              <a:t>Centres</a:t>
            </a:r>
            <a:r>
              <a:rPr lang="en-US" sz="2000" dirty="0" smtClean="0">
                <a:solidFill>
                  <a:schemeClr val="tx1"/>
                </a:solidFill>
              </a:rPr>
              <a:t> </a:t>
            </a:r>
            <a:r>
              <a:rPr lang="en-US" sz="2000" dirty="0">
                <a:solidFill>
                  <a:schemeClr val="tx1"/>
                </a:solidFill>
              </a:rPr>
              <a:t>on the responsibility of governments and governing bodies to meet the needs of the masses as opposed to select groups in society. </a:t>
            </a:r>
            <a:endParaRPr lang="en-US" sz="2000" dirty="0"/>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0"/>
            <a:ext cx="6685613" cy="626301"/>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Media in Democracy </a:t>
            </a:r>
            <a:endParaRPr lang="en-US" dirty="0"/>
          </a:p>
        </p:txBody>
      </p:sp>
      <p:sp>
        <p:nvSpPr>
          <p:cNvPr id="3" name="Subtitle 2"/>
          <p:cNvSpPr>
            <a:spLocks noGrp="1"/>
          </p:cNvSpPr>
          <p:nvPr>
            <p:ph type="subTitle" idx="1"/>
          </p:nvPr>
        </p:nvSpPr>
        <p:spPr>
          <a:xfrm>
            <a:off x="0" y="1041080"/>
            <a:ext cx="7653403" cy="1416076"/>
          </a:xfrm>
        </p:spPr>
        <p:txBody>
          <a:bodyPr/>
          <a:lstStyle/>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role </a:t>
            </a:r>
            <a:r>
              <a:rPr lang="en-US" sz="2000" dirty="0" smtClean="0">
                <a:solidFill>
                  <a:schemeClr val="tx1"/>
                </a:solidFill>
              </a:rPr>
              <a:t>may </a:t>
            </a:r>
            <a:r>
              <a:rPr lang="en-US" sz="2000" dirty="0">
                <a:solidFill>
                  <a:schemeClr val="tx1"/>
                </a:solidFill>
              </a:rPr>
              <a:t>yield results in governance activities, particularly those related to decentralization, anti-corruption, and citizen participation in the policy process.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An </a:t>
            </a:r>
            <a:r>
              <a:rPr lang="en-US" sz="2000" dirty="0">
                <a:solidFill>
                  <a:schemeClr val="tx1"/>
                </a:solidFill>
              </a:rPr>
              <a:t>independent media that keeps a check on the judiciary, reports on the courts, and promotes a legal enabling environment suitable for press freedom.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Free and fair elections conducted through transparent processes require a media sector which gives candidates equal access, and reports the relevant issues in a timely, objective manner.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Article 19 of the 1948 Universal Declaration of Human Rights states, “Everyone has the right to freedom of opinion and expression; this right includes freedom to hold opinions without interference and to seek, receive, and impart information and ideas through any media and regardless of frontiers,” </a:t>
            </a:r>
            <a:endParaRPr lang="en-US" sz="2000" dirty="0" smtClean="0">
              <a:solidFill>
                <a:schemeClr val="tx1"/>
              </a:solidFill>
            </a:endParaRPr>
          </a:p>
          <a:p>
            <a:pPr marL="285750" indent="-285750">
              <a:buFont typeface="Wingdings" panose="05000000000000000000" pitchFamily="2" charset="2"/>
              <a:buChar char="q"/>
            </a:pPr>
            <a:endParaRPr lang="en-US" dirty="0"/>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551145"/>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Media in Democracy </a:t>
            </a:r>
            <a:endParaRPr lang="en-US" dirty="0"/>
          </a:p>
        </p:txBody>
      </p:sp>
      <p:sp>
        <p:nvSpPr>
          <p:cNvPr id="3" name="Subtitle 2"/>
          <p:cNvSpPr>
            <a:spLocks noGrp="1"/>
          </p:cNvSpPr>
          <p:nvPr>
            <p:ph type="subTitle" idx="1"/>
          </p:nvPr>
        </p:nvSpPr>
        <p:spPr>
          <a:xfrm>
            <a:off x="74950" y="1012336"/>
            <a:ext cx="7202672" cy="784800"/>
          </a:xfrm>
        </p:spPr>
        <p:txBody>
          <a:bodyPr/>
          <a:lstStyle/>
          <a:p>
            <a:pPr marL="285750" indent="-285750">
              <a:buFont typeface="Wingdings" panose="05000000000000000000" pitchFamily="2" charset="2"/>
              <a:buChar char="q"/>
            </a:pPr>
            <a:r>
              <a:rPr lang="en-US" sz="2000" b="1" dirty="0" smtClean="0">
                <a:solidFill>
                  <a:schemeClr val="tx1"/>
                </a:solidFill>
              </a:rPr>
              <a:t>Supporting </a:t>
            </a:r>
            <a:r>
              <a:rPr lang="en-US" sz="2000" b="1" dirty="0">
                <a:solidFill>
                  <a:schemeClr val="tx1"/>
                </a:solidFill>
              </a:rPr>
              <a:t>democratic </a:t>
            </a:r>
            <a:r>
              <a:rPr lang="en-US" sz="2000" b="1" dirty="0" smtClean="0">
                <a:solidFill>
                  <a:schemeClr val="tx1"/>
                </a:solidFill>
              </a:rPr>
              <a:t>transitions</a:t>
            </a: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goal of media development generally should be to move the media from one that is directed or even overtly controlled by government or private interests to one that is more open and has a degree of editorial independence that serves the public interest</a:t>
            </a:r>
            <a:r>
              <a:rPr lang="en-US" sz="2000" dirty="0" smtClean="0">
                <a:solidFill>
                  <a:schemeClr val="tx1"/>
                </a:solidFill>
              </a:rPr>
              <a:t>.</a:t>
            </a:r>
          </a:p>
          <a:p>
            <a:pPr marL="285750" indent="-285750">
              <a:buFont typeface="Wingdings" panose="05000000000000000000" pitchFamily="2" charset="2"/>
              <a:buChar char="q"/>
            </a:pPr>
            <a:r>
              <a:rPr lang="en-US" sz="2000" dirty="0" smtClean="0">
                <a:solidFill>
                  <a:schemeClr val="tx1"/>
                </a:solidFill>
              </a:rPr>
              <a:t>Goal </a:t>
            </a:r>
            <a:r>
              <a:rPr lang="en-US" sz="2000" dirty="0">
                <a:solidFill>
                  <a:schemeClr val="tx1"/>
                </a:solidFill>
              </a:rPr>
              <a:t>of media assistance should be to develop a range of diverse media and voices that are credible, and to create and strengthen a sector that promotes such outlets.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Credible outlets enable citizens to have access to information that they need to make informed decisions and to participate in society.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A </a:t>
            </a:r>
            <a:r>
              <a:rPr lang="en-US" sz="2000" dirty="0" smtClean="0">
                <a:solidFill>
                  <a:schemeClr val="tx1"/>
                </a:solidFill>
              </a:rPr>
              <a:t>media that </a:t>
            </a:r>
            <a:r>
              <a:rPr lang="en-US" sz="2000" dirty="0">
                <a:solidFill>
                  <a:schemeClr val="tx1"/>
                </a:solidFill>
              </a:rPr>
              <a:t>has a degree of editorial independence, is financially viable, has diverse and plural voices, and serves the public </a:t>
            </a:r>
            <a:r>
              <a:rPr lang="en-US" sz="2000" dirty="0" smtClean="0">
                <a:solidFill>
                  <a:schemeClr val="tx1"/>
                </a:solidFill>
              </a:rPr>
              <a:t>interest. </a:t>
            </a:r>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80305" y="260819"/>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The Role of Media in Democracy </a:t>
            </a: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3" name="Rectangle 2"/>
          <p:cNvSpPr/>
          <p:nvPr/>
        </p:nvSpPr>
        <p:spPr>
          <a:xfrm>
            <a:off x="211256" y="4674026"/>
            <a:ext cx="8932744" cy="523220"/>
          </a:xfrm>
          <a:prstGeom prst="rect">
            <a:avLst/>
          </a:prstGeom>
        </p:spPr>
        <p:txBody>
          <a:bodyPr wrap="square">
            <a:spAutoFit/>
          </a:bodyPr>
          <a:lstStyle/>
          <a:p>
            <a:r>
              <a:rPr lang="en-US" dirty="0">
                <a:solidFill>
                  <a:schemeClr val="bg1"/>
                </a:solidFill>
              </a:rPr>
              <a:t>Source: https://twitter.com/ndula_victor/status/1207899801024696325for @</a:t>
            </a:r>
            <a:r>
              <a:rPr lang="en-US" dirty="0" err="1">
                <a:solidFill>
                  <a:schemeClr val="bg1"/>
                </a:solidFill>
              </a:rPr>
              <a:t>dailynation</a:t>
            </a:r>
            <a:r>
              <a:rPr lang="en-US" dirty="0">
                <a:solidFill>
                  <a:schemeClr val="bg1"/>
                </a:solidFill>
              </a:rPr>
              <a:t>  Africa following closely #trump #impeached</a:t>
            </a:r>
          </a:p>
        </p:txBody>
      </p:sp>
      <p:pic>
        <p:nvPicPr>
          <p:cNvPr id="4" name="Picture 3"/>
          <p:cNvPicPr>
            <a:picLocks noChangeAspect="1"/>
          </p:cNvPicPr>
          <p:nvPr/>
        </p:nvPicPr>
        <p:blipFill>
          <a:blip r:embed="rId3"/>
          <a:stretch>
            <a:fillRect/>
          </a:stretch>
        </p:blipFill>
        <p:spPr>
          <a:xfrm>
            <a:off x="1090220" y="596596"/>
            <a:ext cx="6477000" cy="4105275"/>
          </a:xfrm>
          <a:prstGeom prst="rect">
            <a:avLst/>
          </a:prstGeom>
        </p:spPr>
      </p:pic>
      <p:sp>
        <p:nvSpPr>
          <p:cNvPr id="5" name="Rectangle 4"/>
          <p:cNvSpPr/>
          <p:nvPr/>
        </p:nvSpPr>
        <p:spPr>
          <a:xfrm>
            <a:off x="105628" y="1290689"/>
            <a:ext cx="1463113" cy="3323987"/>
          </a:xfrm>
          <a:prstGeom prst="rect">
            <a:avLst/>
          </a:prstGeom>
        </p:spPr>
        <p:txBody>
          <a:bodyPr wrap="square">
            <a:spAutoFit/>
          </a:bodyPr>
          <a:lstStyle/>
          <a:p>
            <a:r>
              <a:rPr lang="en-US" dirty="0"/>
              <a:t>@</a:t>
            </a:r>
            <a:r>
              <a:rPr lang="en-US" dirty="0" err="1"/>
              <a:t>ndula_victor</a:t>
            </a:r>
            <a:endParaRPr lang="en-US" dirty="0"/>
          </a:p>
          <a:p>
            <a:r>
              <a:rPr lang="en-US" dirty="0"/>
              <a:t>Editorial cartoonist and comics journalism. First prize winner of UN\RANAN LURIE INTERNATIONAL CARTOON AWARD 2012. Changing the world one drawing at a time.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6679770" cy="564481"/>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The Role of Media in Democracy </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3" y="860107"/>
            <a:ext cx="7445495" cy="3746453"/>
          </a:xfrm>
          <a:prstGeom prst="rect">
            <a:avLst/>
          </a:prstGeom>
        </p:spPr>
        <p:txBody>
          <a:bodyPr spcFirstLastPara="1" wrap="square" lIns="0" tIns="0" rIns="0" bIns="0" anchor="t" anchorCtr="0">
            <a:noAutofit/>
          </a:bodyPr>
          <a:lstStyle/>
          <a:p>
            <a:r>
              <a:rPr lang="en-US" sz="2000" b="1" dirty="0"/>
              <a:t>Distinction between North and South</a:t>
            </a:r>
          </a:p>
          <a:p>
            <a:r>
              <a:rPr lang="en-US" sz="2000" dirty="0"/>
              <a:t>the media is a critical ingredient in the transition of society from authoritarianism to </a:t>
            </a:r>
            <a:r>
              <a:rPr lang="en-US" sz="2000" dirty="0" smtClean="0"/>
              <a:t>democracy </a:t>
            </a:r>
            <a:r>
              <a:rPr lang="en-US" sz="2000" dirty="0"/>
              <a:t>and </a:t>
            </a:r>
            <a:r>
              <a:rPr lang="en-US" sz="2000" dirty="0" smtClean="0"/>
              <a:t>it mirrors </a:t>
            </a:r>
            <a:r>
              <a:rPr lang="en-US" sz="2000" dirty="0"/>
              <a:t>the level of democratic maturity in a country, and is in turn affected by the maturity of that democracy </a:t>
            </a:r>
            <a:endParaRPr lang="en-US" sz="2000" dirty="0" smtClean="0"/>
          </a:p>
          <a:p>
            <a:r>
              <a:rPr lang="en-US" sz="2000" dirty="0"/>
              <a:t>the media supports the democratic system of free elections, majority rule, political freedom, political equality, minority rights, representative government and an independent </a:t>
            </a:r>
            <a:r>
              <a:rPr lang="en-US" sz="2000" dirty="0" smtClean="0"/>
              <a:t>judiciary.</a:t>
            </a:r>
          </a:p>
          <a:p>
            <a:r>
              <a:rPr lang="en-US" sz="2000" dirty="0" smtClean="0"/>
              <a:t> </a:t>
            </a:r>
            <a:r>
              <a:rPr lang="en-US" sz="2000" dirty="0"/>
              <a:t>democracy and media coexist and support each other through a process of negotiation hopefully aimed at developing a consensus about the public </a:t>
            </a:r>
            <a:r>
              <a:rPr lang="en-US" sz="2000" dirty="0" smtClean="0"/>
              <a:t>interest.</a:t>
            </a:r>
          </a:p>
          <a:p>
            <a:r>
              <a:rPr lang="en-US" sz="2000" dirty="0"/>
              <a:t>The media supply the political information that voters base their decisions on.</a:t>
            </a:r>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540467" y="140739"/>
            <a:ext cx="6194522" cy="498088"/>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Media in Democracy </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902666"/>
            <a:ext cx="7690980" cy="3821733"/>
          </a:xfrm>
          <a:prstGeom prst="rect">
            <a:avLst/>
          </a:prstGeom>
        </p:spPr>
        <p:txBody>
          <a:bodyPr spcFirstLastPara="1" wrap="square" lIns="0" tIns="0" rIns="0" bIns="0" anchor="t" anchorCtr="0">
            <a:noAutofit/>
          </a:bodyPr>
          <a:lstStyle/>
          <a:p>
            <a:r>
              <a:rPr lang="en-US" sz="2000" b="1" dirty="0"/>
              <a:t>the </a:t>
            </a:r>
            <a:r>
              <a:rPr lang="en-US" sz="2000" b="1" dirty="0" smtClean="0"/>
              <a:t>watchdog </a:t>
            </a:r>
          </a:p>
          <a:p>
            <a:r>
              <a:rPr lang="en-US" sz="2000" dirty="0" smtClean="0"/>
              <a:t>the </a:t>
            </a:r>
            <a:r>
              <a:rPr lang="en-US" sz="2000" dirty="0"/>
              <a:t>watchdogs that we rely on for uncovering errors and wrongdoings by those who have power. </a:t>
            </a:r>
            <a:endParaRPr lang="en-US" sz="2000" dirty="0" smtClean="0"/>
          </a:p>
          <a:p>
            <a:r>
              <a:rPr lang="en-US" sz="2000" b="1" dirty="0"/>
              <a:t>media </a:t>
            </a:r>
            <a:r>
              <a:rPr lang="en-US" sz="2000" b="1" dirty="0" smtClean="0"/>
              <a:t>services include: </a:t>
            </a:r>
          </a:p>
          <a:p>
            <a:pPr lvl="1"/>
            <a:r>
              <a:rPr lang="en-US" sz="2000" dirty="0" smtClean="0"/>
              <a:t>surveillance </a:t>
            </a:r>
            <a:r>
              <a:rPr lang="en-US" sz="2000" dirty="0"/>
              <a:t>of socio-political developments, </a:t>
            </a:r>
            <a:endParaRPr lang="en-US" sz="2000" dirty="0" smtClean="0"/>
          </a:p>
          <a:p>
            <a:pPr lvl="1"/>
            <a:r>
              <a:rPr lang="en-US" sz="2000" dirty="0" smtClean="0"/>
              <a:t>identifying </a:t>
            </a:r>
            <a:r>
              <a:rPr lang="en-US" sz="2000" dirty="0"/>
              <a:t>the most relevant issues, </a:t>
            </a:r>
            <a:endParaRPr lang="en-US" sz="2000" dirty="0" smtClean="0"/>
          </a:p>
          <a:p>
            <a:pPr lvl="1"/>
            <a:r>
              <a:rPr lang="en-US" sz="2000" dirty="0" smtClean="0"/>
              <a:t>providing </a:t>
            </a:r>
            <a:r>
              <a:rPr lang="en-US" sz="2000" dirty="0"/>
              <a:t>a platform for debate across a diverse range of views, </a:t>
            </a:r>
            <a:endParaRPr lang="en-US" sz="2000" dirty="0" smtClean="0"/>
          </a:p>
          <a:p>
            <a:pPr lvl="1"/>
            <a:r>
              <a:rPr lang="en-US" sz="2000" dirty="0" smtClean="0"/>
              <a:t>holding </a:t>
            </a:r>
            <a:r>
              <a:rPr lang="en-US" sz="2000" dirty="0"/>
              <a:t>officials to account for the way they exercise power</a:t>
            </a:r>
            <a:r>
              <a:rPr lang="en-US" sz="2000" dirty="0" smtClean="0"/>
              <a:t>,</a:t>
            </a:r>
          </a:p>
          <a:p>
            <a:pPr lvl="1"/>
            <a:r>
              <a:rPr lang="en-US" sz="2000" dirty="0" smtClean="0"/>
              <a:t> </a:t>
            </a:r>
            <a:r>
              <a:rPr lang="en-US" sz="2000" dirty="0"/>
              <a:t>provide incentives for citizens to learn, </a:t>
            </a:r>
            <a:endParaRPr lang="en-US" sz="2000" dirty="0" smtClean="0"/>
          </a:p>
          <a:p>
            <a:pPr lvl="1"/>
            <a:r>
              <a:rPr lang="en-US" sz="2000" dirty="0" smtClean="0"/>
              <a:t>choose </a:t>
            </a:r>
            <a:r>
              <a:rPr lang="en-US" sz="2000" dirty="0"/>
              <a:t>and become involved in the political process, </a:t>
            </a:r>
            <a:endParaRPr lang="en-US" sz="2000" dirty="0" smtClean="0"/>
          </a:p>
          <a:p>
            <a:pPr lvl="1"/>
            <a:r>
              <a:rPr lang="en-US" sz="2000" dirty="0" smtClean="0"/>
              <a:t>and </a:t>
            </a:r>
            <a:r>
              <a:rPr lang="en-US" sz="2000" dirty="0"/>
              <a:t>resist efforts of forces outside the media to subvert their </a:t>
            </a:r>
            <a:r>
              <a:rPr lang="en-US" sz="2000" dirty="0">
                <a:solidFill>
                  <a:schemeClr val="bg1"/>
                </a:solidFill>
              </a:rPr>
              <a:t>independence.</a:t>
            </a: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85724"/>
            <a:ext cx="7024788" cy="515734"/>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Media in Democracy </a:t>
            </a:r>
            <a:endParaRPr dirty="0"/>
          </a:p>
        </p:txBody>
      </p:sp>
      <p:sp>
        <p:nvSpPr>
          <p:cNvPr id="381" name="Google Shape;381;p20"/>
          <p:cNvSpPr txBox="1">
            <a:spLocks noGrp="1"/>
          </p:cNvSpPr>
          <p:nvPr>
            <p:ph type="body" idx="1"/>
          </p:nvPr>
        </p:nvSpPr>
        <p:spPr>
          <a:xfrm>
            <a:off x="125520" y="823587"/>
            <a:ext cx="7360161" cy="3364683"/>
          </a:xfrm>
          <a:prstGeom prst="rect">
            <a:avLst/>
          </a:prstGeom>
        </p:spPr>
        <p:txBody>
          <a:bodyPr spcFirstLastPara="1" wrap="square" lIns="0" tIns="0" rIns="0" bIns="0" anchor="t" anchorCtr="0">
            <a:noAutofit/>
          </a:bodyPr>
          <a:lstStyle/>
          <a:p>
            <a:r>
              <a:rPr lang="en-US" sz="2000" b="1" dirty="0" smtClean="0"/>
              <a:t>Media Criticism</a:t>
            </a:r>
            <a:endParaRPr lang="en-US" sz="2000" dirty="0" smtClean="0"/>
          </a:p>
          <a:p>
            <a:r>
              <a:rPr lang="en-US" sz="2000" dirty="0"/>
              <a:t>Media critics claim that commercial mass media controlled by a few multinational conglomerates have become an antidemocratic force supporting the status quo (</a:t>
            </a:r>
            <a:r>
              <a:rPr lang="en-US" sz="2000" dirty="0" err="1"/>
              <a:t>Kellner</a:t>
            </a:r>
            <a:r>
              <a:rPr lang="en-US" sz="2000" dirty="0"/>
              <a:t> 2004; Herman and Chomsky 1988; Herman and </a:t>
            </a:r>
            <a:r>
              <a:rPr lang="en-US" sz="2000" dirty="0" err="1"/>
              <a:t>McChesney</a:t>
            </a:r>
            <a:r>
              <a:rPr lang="en-US" sz="2000" dirty="0"/>
              <a:t> 1997; Alger 1998; </a:t>
            </a:r>
            <a:r>
              <a:rPr lang="en-US" sz="2000" dirty="0" err="1"/>
              <a:t>McChesney</a:t>
            </a:r>
            <a:r>
              <a:rPr lang="en-US" sz="2000" dirty="0"/>
              <a:t> 1999; Keane 1991). </a:t>
            </a:r>
            <a:endParaRPr lang="en-US" sz="2000" dirty="0" smtClean="0"/>
          </a:p>
          <a:p>
            <a:r>
              <a:rPr lang="en-US" sz="2000" dirty="0"/>
              <a:t>The news is more entertaining than informing, supplying mostly gossip, scandals, sex, and violence. </a:t>
            </a:r>
            <a:endParaRPr lang="en-US" sz="2000" dirty="0" smtClean="0"/>
          </a:p>
          <a:p>
            <a:r>
              <a:rPr lang="en-US" sz="2000" dirty="0" smtClean="0"/>
              <a:t>Political </a:t>
            </a:r>
            <a:r>
              <a:rPr lang="en-US" sz="2000" dirty="0"/>
              <a:t>news is more about personalities than about their ideologies. </a:t>
            </a:r>
            <a:endParaRPr lang="en-US" sz="2000" dirty="0" smtClean="0"/>
          </a:p>
          <a:p>
            <a:r>
              <a:rPr lang="en-US" sz="2000" dirty="0" smtClean="0"/>
              <a:t>In </a:t>
            </a:r>
            <a:r>
              <a:rPr lang="en-US" sz="2000" dirty="0"/>
              <a:t>the absence of serious debate, voters are left with paid political propaganda containing only meaningless slogans making them disinterested and cynical about politics </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7223229" cy="627831"/>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Media in Democracy </a:t>
            </a:r>
            <a:endParaRPr dirty="0"/>
          </a:p>
        </p:txBody>
      </p:sp>
      <p:sp>
        <p:nvSpPr>
          <p:cNvPr id="390" name="Google Shape;390;p21"/>
          <p:cNvSpPr txBox="1">
            <a:spLocks noGrp="1"/>
          </p:cNvSpPr>
          <p:nvPr>
            <p:ph type="body" idx="1"/>
          </p:nvPr>
        </p:nvSpPr>
        <p:spPr>
          <a:xfrm>
            <a:off x="61991" y="928152"/>
            <a:ext cx="7553834" cy="3656373"/>
          </a:xfrm>
          <a:prstGeom prst="rect">
            <a:avLst/>
          </a:prstGeom>
        </p:spPr>
        <p:txBody>
          <a:bodyPr spcFirstLastPara="1" wrap="square" lIns="0" tIns="0" rIns="0" bIns="0" anchor="t" anchorCtr="0">
            <a:noAutofit/>
          </a:bodyPr>
          <a:lstStyle/>
          <a:p>
            <a:r>
              <a:rPr lang="en-GB" sz="2000" b="1" dirty="0"/>
              <a:t>The Democratic Space in Africa</a:t>
            </a:r>
            <a:endParaRPr lang="en-US" sz="2000" dirty="0" smtClean="0"/>
          </a:p>
          <a:p>
            <a:r>
              <a:rPr lang="en-US" sz="2000" dirty="0"/>
              <a:t>The pillars that ensure democracy in any given sovereign state are: </a:t>
            </a:r>
            <a:endParaRPr lang="en-US" sz="2000" dirty="0" smtClean="0"/>
          </a:p>
          <a:p>
            <a:pPr lvl="1"/>
            <a:r>
              <a:rPr lang="en-US" sz="2000" dirty="0" smtClean="0"/>
              <a:t>Sovereignty </a:t>
            </a:r>
            <a:r>
              <a:rPr lang="en-US" sz="2000" dirty="0"/>
              <a:t>of the people, </a:t>
            </a:r>
            <a:endParaRPr lang="en-US" sz="2000" dirty="0" smtClean="0"/>
          </a:p>
          <a:p>
            <a:pPr lvl="1"/>
            <a:r>
              <a:rPr lang="en-US" sz="2000" dirty="0" smtClean="0"/>
              <a:t>Government </a:t>
            </a:r>
            <a:r>
              <a:rPr lang="en-US" sz="2000" dirty="0"/>
              <a:t>based upon consent of the governed, </a:t>
            </a:r>
            <a:endParaRPr lang="en-US" sz="2000" dirty="0" smtClean="0"/>
          </a:p>
          <a:p>
            <a:pPr lvl="1"/>
            <a:r>
              <a:rPr lang="en-US" sz="2000" dirty="0" smtClean="0"/>
              <a:t>Majority </a:t>
            </a:r>
            <a:r>
              <a:rPr lang="en-US" sz="2000" dirty="0"/>
              <a:t>rule, </a:t>
            </a:r>
            <a:endParaRPr lang="en-US" sz="2000" dirty="0" smtClean="0"/>
          </a:p>
          <a:p>
            <a:pPr lvl="1"/>
            <a:r>
              <a:rPr lang="en-US" sz="2000" dirty="0" smtClean="0"/>
              <a:t>Minority </a:t>
            </a:r>
            <a:r>
              <a:rPr lang="en-US" sz="2000" dirty="0"/>
              <a:t>rights, </a:t>
            </a:r>
            <a:endParaRPr lang="en-US" sz="2000" dirty="0" smtClean="0"/>
          </a:p>
          <a:p>
            <a:pPr lvl="1"/>
            <a:r>
              <a:rPr lang="en-US" sz="2000" dirty="0" smtClean="0"/>
              <a:t>Guarantee </a:t>
            </a:r>
            <a:r>
              <a:rPr lang="en-US" sz="2000" dirty="0"/>
              <a:t>of basic human rights, Free and fair </a:t>
            </a:r>
            <a:r>
              <a:rPr lang="en-US" sz="2000" dirty="0" smtClean="0"/>
              <a:t>elections,</a:t>
            </a:r>
          </a:p>
          <a:p>
            <a:pPr lvl="1"/>
            <a:r>
              <a:rPr lang="en-US" sz="2000" dirty="0" smtClean="0"/>
              <a:t>Equality </a:t>
            </a:r>
            <a:r>
              <a:rPr lang="en-US" sz="2000" dirty="0"/>
              <a:t>before the law, Due process of law, Constitutional limits on government, Social, economic, </a:t>
            </a:r>
            <a:r>
              <a:rPr lang="en-US" sz="2000" dirty="0" smtClean="0"/>
              <a:t>and </a:t>
            </a:r>
            <a:r>
              <a:rPr lang="en-US" sz="2000" dirty="0"/>
              <a:t>political pluralism, </a:t>
            </a:r>
            <a:endParaRPr lang="en-US" sz="2000" dirty="0" smtClean="0"/>
          </a:p>
          <a:p>
            <a:pPr lvl="1"/>
            <a:r>
              <a:rPr lang="en-US" sz="2000" dirty="0" smtClean="0"/>
              <a:t>Values </a:t>
            </a:r>
            <a:r>
              <a:rPr lang="en-US" sz="2000" dirty="0"/>
              <a:t>of tolerance, pragmatism, cooperation, and compromise (</a:t>
            </a:r>
            <a:r>
              <a:rPr lang="en-US" sz="2000" dirty="0" err="1"/>
              <a:t>Ocitti</a:t>
            </a:r>
            <a:r>
              <a:rPr lang="en-US" sz="2000" dirty="0"/>
              <a:t>, 1999).</a:t>
            </a:r>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7201991" cy="576197"/>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The Role of Media in Democracy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0" y="850205"/>
            <a:ext cx="7615003" cy="4298613"/>
          </a:xfrm>
          <a:prstGeom prst="rect">
            <a:avLst/>
          </a:prstGeom>
        </p:spPr>
        <p:txBody>
          <a:bodyPr wrap="square">
            <a:spAutoFit/>
          </a:bodyPr>
          <a:lstStyle/>
          <a:p>
            <a:pPr marL="285750" indent="-285750" algn="just">
              <a:spcAft>
                <a:spcPts val="1000"/>
              </a:spcAft>
              <a:buFont typeface="Wingdings" panose="05000000000000000000" pitchFamily="2" charset="2"/>
              <a:buChar char="q"/>
            </a:pPr>
            <a:r>
              <a:rPr lang="en-US" sz="2000" b="1" dirty="0" smtClean="0">
                <a:latin typeface="+mn-lt"/>
                <a:ea typeface="Calibri" panose="020F0502020204030204" pitchFamily="34" charset="0"/>
                <a:cs typeface="Arial" panose="020B0604020202020204" pitchFamily="34" charset="0"/>
              </a:rPr>
              <a:t>Democratic </a:t>
            </a:r>
            <a:r>
              <a:rPr lang="en-US" sz="2000" b="1" dirty="0">
                <a:latin typeface="+mn-lt"/>
                <a:ea typeface="Calibri" panose="020F0502020204030204" pitchFamily="34" charset="0"/>
                <a:cs typeface="Arial" panose="020B0604020202020204" pitchFamily="34" charset="0"/>
              </a:rPr>
              <a:t>reforms and structural economic adjustments in Africa</a:t>
            </a:r>
            <a:r>
              <a:rPr lang="en-US" sz="2000" b="1" dirty="0" smtClean="0">
                <a:latin typeface="+mn-lt"/>
                <a:ea typeface="Calibri" panose="020F0502020204030204" pitchFamily="34" charset="0"/>
                <a:cs typeface="Arial" panose="020B0604020202020204" pitchFamily="34" charset="0"/>
              </a:rPr>
              <a:t>.</a:t>
            </a:r>
          </a:p>
          <a:p>
            <a:pPr marL="285750" indent="-285750" algn="just">
              <a:spcAft>
                <a:spcPts val="1000"/>
              </a:spcAft>
              <a:buFont typeface="Wingdings" panose="05000000000000000000" pitchFamily="2" charset="2"/>
              <a:buChar char="q"/>
            </a:pPr>
            <a:r>
              <a:rPr lang="en-US" sz="2000" dirty="0">
                <a:latin typeface="+mn-lt"/>
                <a:ea typeface="Calibri" panose="020F0502020204030204" pitchFamily="34" charset="0"/>
                <a:cs typeface="Arial" panose="020B0604020202020204" pitchFamily="34" charset="0"/>
              </a:rPr>
              <a:t>The 1990s go down in history as the decade of sweeping democratic reforms and structural economic adjustments in Africa. </a:t>
            </a:r>
            <a:endParaRPr lang="en-US" sz="2000" dirty="0" smtClean="0">
              <a:latin typeface="+mn-lt"/>
              <a:ea typeface="Calibri" panose="020F0502020204030204" pitchFamily="34" charset="0"/>
              <a:cs typeface="Arial" panose="020B0604020202020204" pitchFamily="34" charset="0"/>
            </a:endParaRPr>
          </a:p>
          <a:p>
            <a:pPr marL="285750" indent="-285750" algn="just">
              <a:spcAft>
                <a:spcPts val="1000"/>
              </a:spcAft>
              <a:buFont typeface="Wingdings" panose="05000000000000000000" pitchFamily="2" charset="2"/>
              <a:buChar char="q"/>
            </a:pPr>
            <a:r>
              <a:rPr lang="en-US" sz="2000" dirty="0" smtClean="0">
                <a:latin typeface="+mn-lt"/>
                <a:ea typeface="Calibri" panose="020F0502020204030204" pitchFamily="34" charset="0"/>
                <a:cs typeface="Arial" panose="020B0604020202020204" pitchFamily="34" charset="0"/>
              </a:rPr>
              <a:t>Growing </a:t>
            </a:r>
            <a:r>
              <a:rPr lang="en-US" sz="2000" dirty="0">
                <a:latin typeface="+mn-lt"/>
                <a:ea typeface="Calibri" panose="020F0502020204030204" pitchFamily="34" charset="0"/>
                <a:cs typeface="Arial" panose="020B0604020202020204" pitchFamily="34" charset="0"/>
              </a:rPr>
              <a:t>domestic demands for political reforms in the face of increasing disenchantment with military rule or single party systems, and as pressure for political change gradually gained momentum from outside the continent in the aftermath of the Cold </a:t>
            </a:r>
            <a:r>
              <a:rPr lang="en-US" sz="2000" dirty="0" smtClean="0">
                <a:latin typeface="+mn-lt"/>
                <a:ea typeface="Calibri" panose="020F0502020204030204" pitchFamily="34" charset="0"/>
                <a:cs typeface="Arial" panose="020B0604020202020204" pitchFamily="34" charset="0"/>
              </a:rPr>
              <a:t>War</a:t>
            </a:r>
          </a:p>
          <a:p>
            <a:pPr marL="285750" indent="-285750" algn="just">
              <a:spcAft>
                <a:spcPts val="1000"/>
              </a:spcAft>
              <a:buFont typeface="Wingdings" panose="05000000000000000000" pitchFamily="2" charset="2"/>
              <a:buChar char="q"/>
            </a:pPr>
            <a:r>
              <a:rPr lang="en-US" sz="2000" dirty="0" smtClean="0">
                <a:latin typeface="+mn-lt"/>
                <a:ea typeface="Calibri" panose="020F0502020204030204" pitchFamily="34" charset="0"/>
                <a:cs typeface="Arial" panose="020B0604020202020204" pitchFamily="34" charset="0"/>
              </a:rPr>
              <a:t>African </a:t>
            </a:r>
            <a:r>
              <a:rPr lang="en-US" sz="2000" dirty="0">
                <a:latin typeface="+mn-lt"/>
                <a:ea typeface="Calibri" panose="020F0502020204030204" pitchFamily="34" charset="0"/>
                <a:cs typeface="Arial" panose="020B0604020202020204" pitchFamily="34" charset="0"/>
              </a:rPr>
              <a:t>leaders have found it increasingly difficult to hold on to power by force of </a:t>
            </a:r>
            <a:r>
              <a:rPr lang="en-US" sz="2000" dirty="0" smtClean="0">
                <a:latin typeface="+mn-lt"/>
                <a:ea typeface="Calibri" panose="020F0502020204030204" pitchFamily="34" charset="0"/>
                <a:cs typeface="Arial" panose="020B0604020202020204" pitchFamily="34" charset="0"/>
              </a:rPr>
              <a:t>arms</a:t>
            </a:r>
          </a:p>
          <a:p>
            <a:pPr marL="285750" indent="-285750" algn="just">
              <a:spcAft>
                <a:spcPts val="1000"/>
              </a:spcAft>
              <a:buFont typeface="Wingdings" panose="05000000000000000000" pitchFamily="2" charset="2"/>
              <a:buChar char="q"/>
            </a:pPr>
            <a:r>
              <a:rPr lang="en-US" sz="2000" dirty="0" smtClean="0">
                <a:latin typeface="+mn-lt"/>
                <a:ea typeface="Calibri" panose="020F0502020204030204" pitchFamily="34" charset="0"/>
                <a:cs typeface="Arial" panose="020B0604020202020204" pitchFamily="34" charset="0"/>
              </a:rPr>
              <a:t>A </a:t>
            </a:r>
            <a:r>
              <a:rPr lang="en-US" sz="2000" dirty="0">
                <a:latin typeface="+mn-lt"/>
                <a:ea typeface="Calibri" panose="020F0502020204030204" pitchFamily="34" charset="0"/>
                <a:cs typeface="Arial" panose="020B0604020202020204" pitchFamily="34" charset="0"/>
              </a:rPr>
              <a:t>combination of student activism, trade union strikes and ‘watch-dog’ journalism of the press were instrumental in paving the way for the new atmosphere of political pluralism. </a:t>
            </a:r>
            <a:endParaRPr lang="en-US" sz="1050" dirty="0">
              <a:effectLst/>
              <a:latin typeface="+mn-lt"/>
              <a:ea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1" y="552567"/>
            <a:ext cx="7565721" cy="4606389"/>
          </a:xfrm>
          <a:prstGeom prst="rect">
            <a:avLst/>
          </a:prstGeom>
        </p:spPr>
        <p:txBody>
          <a:bodyPr wrap="square">
            <a:spAutoFit/>
          </a:bodyPr>
          <a:lstStyle/>
          <a:p>
            <a:pPr marL="342900" indent="-342900" algn="just">
              <a:lnSpc>
                <a:spcPts val="2400"/>
              </a:lnSpc>
              <a:spcAft>
                <a:spcPts val="1000"/>
              </a:spcAft>
              <a:buFont typeface="Wingdings" panose="05000000000000000000" pitchFamily="2" charset="2"/>
              <a:buChar char="q"/>
            </a:pPr>
            <a:r>
              <a:rPr lang="en-US" sz="2000" b="1" dirty="0">
                <a:latin typeface="+mn-lt"/>
              </a:rPr>
              <a:t>Democratic reforms and structural economic adjustments in </a:t>
            </a:r>
            <a:r>
              <a:rPr lang="en-US" sz="2000" b="1" dirty="0" smtClean="0">
                <a:latin typeface="+mn-lt"/>
              </a:rPr>
              <a:t>Africa</a:t>
            </a:r>
            <a:r>
              <a:rPr lang="en-US" sz="2000" i="1" dirty="0" smtClean="0">
                <a:latin typeface="+mn-lt"/>
                <a:ea typeface="Calibri" panose="020F0502020204030204" pitchFamily="34" charset="0"/>
                <a:cs typeface="Arial" panose="020B0604020202020204" pitchFamily="34" charset="0"/>
              </a:rPr>
              <a:t> </a:t>
            </a:r>
          </a:p>
          <a:p>
            <a:pPr marL="342900" indent="-342900" algn="just">
              <a:spcAft>
                <a:spcPts val="1000"/>
              </a:spcAft>
              <a:buFont typeface="Wingdings" panose="05000000000000000000" pitchFamily="2" charset="2"/>
              <a:buChar char="q"/>
            </a:pPr>
            <a:r>
              <a:rPr lang="en-US" sz="2000" dirty="0" smtClean="0">
                <a:solidFill>
                  <a:schemeClr val="tx1"/>
                </a:solidFill>
                <a:latin typeface="+mn-lt"/>
                <a:ea typeface="Calibri" panose="020F0502020204030204" pitchFamily="34" charset="0"/>
                <a:cs typeface="Arial" panose="020B0604020202020204" pitchFamily="34" charset="0"/>
              </a:rPr>
              <a:t>Economic </a:t>
            </a:r>
            <a:r>
              <a:rPr lang="en-US" sz="2000" dirty="0">
                <a:solidFill>
                  <a:schemeClr val="tx1"/>
                </a:solidFill>
                <a:latin typeface="+mn-lt"/>
                <a:ea typeface="Calibri" panose="020F0502020204030204" pitchFamily="34" charset="0"/>
                <a:cs typeface="Arial" panose="020B0604020202020204" pitchFamily="34" charset="0"/>
              </a:rPr>
              <a:t>aid by Western governments and multilateral institutions to Africa’s political and economic reforms was crucial in the democratic changes and economic liberalism that swept much of Africa in the 1990s</a:t>
            </a:r>
            <a:r>
              <a:rPr lang="en-US" sz="2000" dirty="0" smtClean="0">
                <a:solidFill>
                  <a:schemeClr val="tx1"/>
                </a:solidFill>
                <a:latin typeface="+mn-lt"/>
                <a:ea typeface="Calibri" panose="020F0502020204030204" pitchFamily="34" charset="0"/>
                <a:cs typeface="Arial" panose="020B0604020202020204" pitchFamily="34" charset="0"/>
              </a:rPr>
              <a:t>.</a:t>
            </a:r>
          </a:p>
          <a:p>
            <a:pPr marL="342900" indent="-342900" algn="just">
              <a:spcAft>
                <a:spcPts val="1000"/>
              </a:spcAft>
              <a:buFont typeface="Wingdings" panose="05000000000000000000" pitchFamily="2" charset="2"/>
              <a:buChar char="q"/>
            </a:pPr>
            <a:r>
              <a:rPr lang="en-US" sz="2000" dirty="0">
                <a:solidFill>
                  <a:schemeClr val="tx1"/>
                </a:solidFill>
                <a:latin typeface="+mn-lt"/>
              </a:rPr>
              <a:t>For African leaders, the new momentum meant that survival became predicated on political adjustments towards liberalism, rather than the dictatorship or one-man rule of the past. </a:t>
            </a:r>
            <a:endParaRPr lang="en-US" sz="2000" dirty="0" smtClean="0">
              <a:solidFill>
                <a:schemeClr val="tx1"/>
              </a:solidFill>
              <a:latin typeface="+mn-lt"/>
            </a:endParaRPr>
          </a:p>
          <a:p>
            <a:pPr marL="342900" indent="-342900" algn="just">
              <a:spcAft>
                <a:spcPts val="1000"/>
              </a:spcAft>
              <a:buFont typeface="Wingdings" panose="05000000000000000000" pitchFamily="2" charset="2"/>
              <a:buChar char="q"/>
            </a:pPr>
            <a:r>
              <a:rPr lang="en-US" sz="2000" dirty="0" smtClean="0">
                <a:solidFill>
                  <a:schemeClr val="tx1"/>
                </a:solidFill>
                <a:latin typeface="+mn-lt"/>
              </a:rPr>
              <a:t>Structural </a:t>
            </a:r>
            <a:r>
              <a:rPr lang="en-US" sz="2000" dirty="0">
                <a:solidFill>
                  <a:schemeClr val="tx1"/>
                </a:solidFill>
                <a:latin typeface="+mn-lt"/>
              </a:rPr>
              <a:t>adjustment meant economic reforms and political </a:t>
            </a:r>
            <a:r>
              <a:rPr lang="en-US" sz="2000" dirty="0" smtClean="0">
                <a:solidFill>
                  <a:schemeClr val="tx1"/>
                </a:solidFill>
                <a:latin typeface="+mn-lt"/>
              </a:rPr>
              <a:t>plurality.-t</a:t>
            </a:r>
          </a:p>
          <a:p>
            <a:pPr marL="342900" indent="-342900" algn="just">
              <a:spcAft>
                <a:spcPts val="1000"/>
              </a:spcAft>
              <a:buFont typeface="Wingdings" panose="05000000000000000000" pitchFamily="2" charset="2"/>
              <a:buChar char="q"/>
            </a:pPr>
            <a:r>
              <a:rPr lang="en-US" sz="2000" dirty="0">
                <a:solidFill>
                  <a:schemeClr val="tx1"/>
                </a:solidFill>
                <a:latin typeface="+mn-lt"/>
              </a:rPr>
              <a:t>Pluralism became synonymous with general elections; elections that have since become the rule rather than the exception in nearly </a:t>
            </a:r>
            <a:r>
              <a:rPr lang="en-US" sz="2000" dirty="0">
                <a:solidFill>
                  <a:schemeClr val="bg1"/>
                </a:solidFill>
                <a:latin typeface="+mn-lt"/>
              </a:rPr>
              <a:t>all African countries (</a:t>
            </a:r>
            <a:r>
              <a:rPr lang="en-US" sz="2000" dirty="0" err="1">
                <a:solidFill>
                  <a:schemeClr val="bg1"/>
                </a:solidFill>
                <a:latin typeface="+mn-lt"/>
              </a:rPr>
              <a:t>Ocitti</a:t>
            </a:r>
            <a:r>
              <a:rPr lang="en-US" sz="2000" dirty="0">
                <a:solidFill>
                  <a:schemeClr val="bg1"/>
                </a:solidFill>
                <a:latin typeface="+mn-lt"/>
              </a:rPr>
              <a:t>, 1999</a:t>
            </a:r>
            <a:r>
              <a:rPr lang="en-US" sz="2000" dirty="0" smtClean="0">
                <a:solidFill>
                  <a:schemeClr val="bg1"/>
                </a:solidFill>
                <a:latin typeface="+mn-lt"/>
              </a:rPr>
              <a:t>).</a:t>
            </a:r>
            <a:endParaRPr lang="en-US" sz="105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7543800" cy="601249"/>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Role of Media in Democracy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155"/>
            <a:ext cx="8017265" cy="501041"/>
          </a:xfrm>
        </p:spPr>
        <p:txBody>
          <a:bodyPr>
            <a:normAutofit fontScale="90000"/>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Role of Media in Democracy </a:t>
            </a: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1" y="692437"/>
            <a:ext cx="7741085" cy="4708981"/>
          </a:xfrm>
          <a:prstGeom prst="rect">
            <a:avLst/>
          </a:prstGeom>
        </p:spPr>
        <p:txBody>
          <a:bodyPr wrap="square">
            <a:spAutoFit/>
          </a:bodyPr>
          <a:lstStyle/>
          <a:p>
            <a:r>
              <a:rPr lang="en-GB" sz="2000" b="1" dirty="0"/>
              <a:t>The key functions of the media </a:t>
            </a:r>
            <a:endParaRPr lang="en-US" sz="2000" dirty="0"/>
          </a:p>
          <a:p>
            <a:pPr marL="342900" indent="-342900">
              <a:buFont typeface="Wingdings" panose="05000000000000000000" pitchFamily="2" charset="2"/>
              <a:buChar char="q"/>
            </a:pPr>
            <a:r>
              <a:rPr lang="en-US" sz="2000" dirty="0" smtClean="0">
                <a:latin typeface="+mn-lt"/>
              </a:rPr>
              <a:t>- Use their platforms to promote good governance and accountability </a:t>
            </a:r>
            <a:endParaRPr lang="en-US" sz="2000" dirty="0" smtClean="0">
              <a:solidFill>
                <a:schemeClr val="tx1"/>
              </a:solidFill>
              <a:latin typeface="+mn-lt"/>
            </a:endParaRPr>
          </a:p>
          <a:p>
            <a:pPr marL="342900" indent="-342900">
              <a:buFont typeface="Wingdings" panose="05000000000000000000" pitchFamily="2" charset="2"/>
              <a:buChar char="q"/>
            </a:pPr>
            <a:r>
              <a:rPr lang="en-US" sz="2000" dirty="0" smtClean="0">
                <a:solidFill>
                  <a:schemeClr val="tx1"/>
                </a:solidFill>
                <a:latin typeface="+mn-lt"/>
              </a:rPr>
              <a:t>- By enabling the free flow of information, the media stands as an important and key stakeholder of the political process in democracies.</a:t>
            </a:r>
          </a:p>
          <a:p>
            <a:pPr marL="342900" indent="-342900">
              <a:buFont typeface="Wingdings" panose="05000000000000000000" pitchFamily="2" charset="2"/>
              <a:buChar char="q"/>
            </a:pPr>
            <a:r>
              <a:rPr lang="en-US" sz="2000" dirty="0" smtClean="0">
                <a:solidFill>
                  <a:schemeClr val="tx1"/>
                </a:solidFill>
                <a:latin typeface="+mn-lt"/>
              </a:rPr>
              <a:t>- Use their platforms and </a:t>
            </a:r>
            <a:r>
              <a:rPr lang="en-US" sz="2000" dirty="0" err="1" smtClean="0">
                <a:solidFill>
                  <a:schemeClr val="tx1"/>
                </a:solidFill>
                <a:latin typeface="+mn-lt"/>
              </a:rPr>
              <a:t>programmes</a:t>
            </a:r>
            <a:r>
              <a:rPr lang="en-US" sz="2000" dirty="0" smtClean="0">
                <a:solidFill>
                  <a:schemeClr val="tx1"/>
                </a:solidFill>
                <a:latin typeface="+mn-lt"/>
              </a:rPr>
              <a:t> to educate through news and information dissemination.</a:t>
            </a:r>
          </a:p>
          <a:p>
            <a:pPr marL="342900" indent="-342900">
              <a:buFont typeface="Wingdings" panose="05000000000000000000" pitchFamily="2" charset="2"/>
              <a:buChar char="q"/>
            </a:pPr>
            <a:r>
              <a:rPr lang="en-US" sz="2000" dirty="0" smtClean="0">
                <a:solidFill>
                  <a:schemeClr val="tx1"/>
                </a:solidFill>
                <a:latin typeface="+mn-lt"/>
              </a:rPr>
              <a:t>- Provide the general public with entertainment </a:t>
            </a:r>
            <a:r>
              <a:rPr lang="en-US" sz="2000" dirty="0" err="1" smtClean="0">
                <a:solidFill>
                  <a:schemeClr val="tx1"/>
                </a:solidFill>
                <a:latin typeface="+mn-lt"/>
              </a:rPr>
              <a:t>programmes</a:t>
            </a:r>
            <a:r>
              <a:rPr lang="en-US" sz="2000" dirty="0" smtClean="0">
                <a:solidFill>
                  <a:schemeClr val="tx1"/>
                </a:solidFill>
                <a:latin typeface="+mn-lt"/>
              </a:rPr>
              <a:t>.</a:t>
            </a:r>
          </a:p>
          <a:p>
            <a:pPr marL="342900" indent="-342900">
              <a:buFont typeface="Wingdings" panose="05000000000000000000" pitchFamily="2" charset="2"/>
              <a:buChar char="q"/>
            </a:pPr>
            <a:r>
              <a:rPr lang="en-US" sz="2000" dirty="0" smtClean="0">
                <a:solidFill>
                  <a:schemeClr val="tx1"/>
                </a:solidFill>
                <a:latin typeface="+mn-lt"/>
              </a:rPr>
              <a:t>- Bridging of the gaps in societies, social institutions and cultures </a:t>
            </a:r>
            <a:r>
              <a:rPr lang="en-US" sz="2000" dirty="0" err="1" smtClean="0">
                <a:solidFill>
                  <a:schemeClr val="tx1"/>
                </a:solidFill>
                <a:latin typeface="+mn-lt"/>
              </a:rPr>
              <a:t>etc</a:t>
            </a:r>
            <a:r>
              <a:rPr lang="en-US" sz="2000" dirty="0" smtClean="0">
                <a:solidFill>
                  <a:schemeClr val="tx1"/>
                </a:solidFill>
                <a:latin typeface="+mn-lt"/>
              </a:rPr>
              <a:t> through news coverage and information dissemination.</a:t>
            </a:r>
          </a:p>
          <a:p>
            <a:pPr marL="342900" indent="-342900">
              <a:buFont typeface="Wingdings" panose="05000000000000000000" pitchFamily="2" charset="2"/>
              <a:buChar char="q"/>
            </a:pPr>
            <a:r>
              <a:rPr lang="en-US" sz="2000" dirty="0" smtClean="0">
                <a:solidFill>
                  <a:schemeClr val="tx1"/>
                </a:solidFill>
                <a:latin typeface="+mn-lt"/>
              </a:rPr>
              <a:t>- Act as watchdogs over governments’ officials, ministries agencies and institutions as well as over society and its institutions.</a:t>
            </a:r>
          </a:p>
          <a:p>
            <a:pPr marL="342900" indent="-342900">
              <a:buFont typeface="Wingdings" panose="05000000000000000000" pitchFamily="2" charset="2"/>
              <a:buChar char="q"/>
            </a:pPr>
            <a:r>
              <a:rPr lang="en-US" sz="2000" dirty="0">
                <a:solidFill>
                  <a:schemeClr val="tx1"/>
                </a:solidFill>
                <a:latin typeface="+mn-lt"/>
              </a:rPr>
              <a:t>- Leads the setting of the agenda for debates and discussion on issues </a:t>
            </a:r>
            <a:r>
              <a:rPr lang="en-US" sz="2000" dirty="0">
                <a:solidFill>
                  <a:schemeClr val="bg1"/>
                </a:solidFill>
                <a:latin typeface="+mn-lt"/>
              </a:rPr>
              <a:t>of importance and of national interest </a:t>
            </a:r>
            <a:r>
              <a:rPr lang="en-US" sz="2000" dirty="0" smtClean="0">
                <a:solidFill>
                  <a:schemeClr val="bg1"/>
                </a:solidFill>
                <a:latin typeface="+mn-lt"/>
              </a:rPr>
              <a:t>(</a:t>
            </a:r>
            <a:r>
              <a:rPr lang="en-US" sz="2000" dirty="0" err="1" smtClean="0">
                <a:solidFill>
                  <a:schemeClr val="bg1"/>
                </a:solidFill>
                <a:latin typeface="+mn-lt"/>
              </a:rPr>
              <a:t>MacQuail</a:t>
            </a:r>
            <a:r>
              <a:rPr lang="en-US" sz="2000" dirty="0" smtClean="0">
                <a:solidFill>
                  <a:schemeClr val="bg1"/>
                </a:solidFill>
                <a:latin typeface="+mn-lt"/>
              </a:rPr>
              <a:t>, 2000</a:t>
            </a:r>
            <a:r>
              <a:rPr lang="en-US" sz="2000" dirty="0">
                <a:solidFill>
                  <a:schemeClr val="bg1"/>
                </a:solidFill>
                <a:latin typeface="+mn-lt"/>
              </a:rPr>
              <a:t>) .</a:t>
            </a:r>
            <a:endParaRPr lang="en-US" sz="2000" dirty="0" smtClean="0">
              <a:solidFill>
                <a:schemeClr val="bg1"/>
              </a:solidFill>
              <a:latin typeface="+mn-lt"/>
            </a:endParaRPr>
          </a:p>
          <a:p>
            <a:pPr marL="342900" indent="-342900">
              <a:buFont typeface="Wingdings" panose="05000000000000000000" pitchFamily="2" charset="2"/>
              <a:buChar char="q"/>
            </a:pPr>
            <a:endParaRPr lang="en-US" sz="2000" dirty="0">
              <a:solidFill>
                <a:schemeClr val="tx1"/>
              </a:solidFill>
              <a:latin typeface="+mn-lt"/>
            </a:endParaRP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112734" y="926329"/>
            <a:ext cx="7265096" cy="3724096"/>
          </a:xfrm>
          <a:prstGeom prst="rect">
            <a:avLst/>
          </a:prstGeom>
        </p:spPr>
        <p:txBody>
          <a:bodyPr wrap="square">
            <a:spAutoFit/>
          </a:bodyPr>
          <a:lstStyle/>
          <a:p>
            <a:pPr marL="342900" indent="-342900">
              <a:buFont typeface="Wingdings" panose="05000000000000000000" pitchFamily="2" charset="2"/>
              <a:buChar char="q"/>
            </a:pPr>
            <a:r>
              <a:rPr lang="en-GB" sz="2000" b="1" dirty="0">
                <a:latin typeface="+mn-lt"/>
              </a:rPr>
              <a:t>Accountability of the governors to the governed</a:t>
            </a:r>
            <a:r>
              <a:rPr lang="en-GB" sz="2000" dirty="0">
                <a:latin typeface="+mn-lt"/>
              </a:rPr>
              <a:t> </a:t>
            </a:r>
            <a:endParaRPr lang="en-GB" sz="2000" dirty="0" smtClean="0">
              <a:latin typeface="+mn-lt"/>
            </a:endParaRPr>
          </a:p>
          <a:p>
            <a:pPr marL="285750" indent="-285750">
              <a:buFont typeface="Wingdings" panose="05000000000000000000" pitchFamily="2" charset="2"/>
              <a:buChar char="q"/>
            </a:pPr>
            <a:r>
              <a:rPr lang="en-US" sz="2000" dirty="0">
                <a:latin typeface="+mn-lt"/>
              </a:rPr>
              <a:t>Democracy is impossible without a free press. Weaver (1977) defined press freedom as:</a:t>
            </a:r>
          </a:p>
          <a:p>
            <a:pPr marL="285750" indent="-285750">
              <a:buFont typeface="Wingdings" panose="05000000000000000000" pitchFamily="2" charset="2"/>
              <a:buChar char="q"/>
            </a:pPr>
            <a:r>
              <a:rPr lang="en-US" sz="2000" dirty="0">
                <a:latin typeface="+mn-lt"/>
              </a:rPr>
              <a:t>a) The relative absence of governmental restraints on the media;</a:t>
            </a:r>
          </a:p>
          <a:p>
            <a:pPr marL="285750" indent="-285750">
              <a:buFont typeface="Wingdings" panose="05000000000000000000" pitchFamily="2" charset="2"/>
              <a:buChar char="q"/>
            </a:pPr>
            <a:r>
              <a:rPr lang="en-US" sz="2000" dirty="0">
                <a:latin typeface="+mn-lt"/>
              </a:rPr>
              <a:t>b) The relative absence of governmental and other restraints on the media</a:t>
            </a:r>
          </a:p>
          <a:p>
            <a:pPr marL="285750" indent="-285750">
              <a:buFont typeface="Wingdings" panose="05000000000000000000" pitchFamily="2" charset="2"/>
              <a:buChar char="q"/>
            </a:pPr>
            <a:r>
              <a:rPr lang="en-US" sz="2000" dirty="0">
                <a:latin typeface="+mn-lt"/>
              </a:rPr>
              <a:t>c) The absence of restraints on the media and also the presence of those conditions necessary for the dissemination of a diversity of ideas and opinions to a relatively large audience such as enforced right of access to newspapers and radio stations</a:t>
            </a:r>
            <a:r>
              <a:rPr lang="en-US" sz="1800" dirty="0">
                <a:latin typeface="+mn-lt"/>
              </a:rPr>
              <a:t>. </a:t>
            </a:r>
            <a:endParaRPr lang="en-US" sz="1800" dirty="0" smtClean="0">
              <a:latin typeface="+mn-lt"/>
            </a:endParaRPr>
          </a:p>
          <a:p>
            <a:pPr marL="285750" indent="-285750">
              <a:buFont typeface="Wingdings" panose="05000000000000000000" pitchFamily="2" charset="2"/>
              <a:buChar char="q"/>
            </a:pPr>
            <a:r>
              <a:rPr lang="en-US" sz="1800" dirty="0">
                <a:latin typeface="+mn-lt"/>
              </a:rPr>
              <a:t>Press Freedom is a precept that is deeply ingrained in democratic theory and practice.</a:t>
            </a:r>
          </a:p>
        </p:txBody>
      </p:sp>
      <p:sp>
        <p:nvSpPr>
          <p:cNvPr id="6" name="Title 1"/>
          <p:cNvSpPr txBox="1">
            <a:spLocks/>
          </p:cNvSpPr>
          <p:nvPr/>
        </p:nvSpPr>
        <p:spPr>
          <a:xfrm>
            <a:off x="1" y="225468"/>
            <a:ext cx="7478038" cy="563672"/>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Role of Media in Democracy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Role of the Media in Deepening Democracy in Africa</a:t>
            </a: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0" y="968359"/>
            <a:ext cx="7841293" cy="4093428"/>
          </a:xfrm>
          <a:prstGeom prst="rect">
            <a:avLst/>
          </a:prstGeom>
        </p:spPr>
        <p:txBody>
          <a:bodyPr wrap="square">
            <a:spAutoFit/>
          </a:bodyPr>
          <a:lstStyle/>
          <a:p>
            <a:pPr marL="342900" lvl="0" indent="-342900">
              <a:buFont typeface="Wingdings" panose="05000000000000000000" pitchFamily="2" charset="2"/>
              <a:buChar char="q"/>
            </a:pPr>
            <a:r>
              <a:rPr lang="en-GB" sz="2000" b="1" dirty="0">
                <a:latin typeface="+mn-lt"/>
              </a:rPr>
              <a:t>Providing checks and </a:t>
            </a:r>
            <a:r>
              <a:rPr lang="en-GB" sz="2000" b="1" dirty="0" smtClean="0">
                <a:latin typeface="+mn-lt"/>
              </a:rPr>
              <a:t>balances</a:t>
            </a:r>
          </a:p>
          <a:p>
            <a:pPr marL="342900" indent="-342900" algn="just">
              <a:buFont typeface="Wingdings" panose="05000000000000000000" pitchFamily="2" charset="2"/>
              <a:buChar char="q"/>
            </a:pPr>
            <a:r>
              <a:rPr lang="en-GB" sz="2000" dirty="0" smtClean="0">
                <a:latin typeface="+mn-lt"/>
              </a:rPr>
              <a:t>The </a:t>
            </a:r>
            <a:r>
              <a:rPr lang="en-GB" sz="2000" dirty="0">
                <a:latin typeface="+mn-lt"/>
              </a:rPr>
              <a:t>media serve a very important role in making officials aware of the public’s discontents and allowing governments to rectify their errors (Holmes, 1991). </a:t>
            </a:r>
            <a:endParaRPr lang="en-GB" sz="2000" dirty="0" smtClean="0">
              <a:latin typeface="+mn-lt"/>
            </a:endParaRPr>
          </a:p>
          <a:p>
            <a:pPr marL="342900" indent="-342900" algn="just">
              <a:buFont typeface="Wingdings" panose="05000000000000000000" pitchFamily="2" charset="2"/>
              <a:buChar char="q"/>
            </a:pPr>
            <a:r>
              <a:rPr lang="en-GB" sz="2000" dirty="0" smtClean="0">
                <a:latin typeface="+mn-lt"/>
              </a:rPr>
              <a:t>In </a:t>
            </a:r>
            <a:r>
              <a:rPr lang="en-GB" sz="2000" dirty="0">
                <a:latin typeface="+mn-lt"/>
              </a:rPr>
              <a:t>recognition of this role, the press has been widely proclaimed as the “Fourth Estate,” a co- equal branch of government that provides the check and balance without which governments cannot be effective. </a:t>
            </a:r>
            <a:endParaRPr lang="en-GB" sz="2000" dirty="0" smtClean="0">
              <a:latin typeface="+mn-lt"/>
            </a:endParaRPr>
          </a:p>
          <a:p>
            <a:pPr marL="342900" indent="-342900" algn="just">
              <a:buFont typeface="Wingdings" panose="05000000000000000000" pitchFamily="2" charset="2"/>
              <a:buChar char="q"/>
            </a:pPr>
            <a:r>
              <a:rPr lang="en-GB" sz="2000" dirty="0" smtClean="0">
                <a:latin typeface="+mn-lt"/>
              </a:rPr>
              <a:t>Thomas </a:t>
            </a:r>
            <a:r>
              <a:rPr lang="en-GB" sz="2000" dirty="0">
                <a:latin typeface="+mn-lt"/>
              </a:rPr>
              <a:t>Jefferson, for all his bitterness against journalistic criticism celebrated the press, arguing that only through the exchange of information and opinion through the press would the truth emerge</a:t>
            </a:r>
            <a:r>
              <a:rPr lang="en-GB" sz="2000" dirty="0" smtClean="0">
                <a:latin typeface="+mn-lt"/>
              </a:rPr>
              <a:t>.</a:t>
            </a:r>
          </a:p>
          <a:p>
            <a:pPr marL="342900" indent="-342900" algn="just">
              <a:buFont typeface="Wingdings" panose="05000000000000000000" pitchFamily="2" charset="2"/>
              <a:buChar char="q"/>
            </a:pPr>
            <a:r>
              <a:rPr lang="en-US" sz="2000" dirty="0">
                <a:solidFill>
                  <a:schemeClr val="tx1"/>
                </a:solidFill>
                <a:latin typeface="+mn-lt"/>
              </a:rPr>
              <a:t>Jefferson’s declaration: “Were it left to me to decide whether we should have a government without newspapers or newspapers </a:t>
            </a:r>
            <a:r>
              <a:rPr lang="en-US" sz="2000" dirty="0">
                <a:solidFill>
                  <a:schemeClr val="bg1"/>
                </a:solidFill>
                <a:latin typeface="+mn-lt"/>
              </a:rPr>
              <a:t>without government, I should not hesitate to prefer the latter.”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7689954"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Role of the Media in Deepening Democracy in Africa</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1" y="921213"/>
            <a:ext cx="7114785" cy="3077100"/>
          </a:xfrm>
        </p:spPr>
        <p:txBody>
          <a:bodyPr/>
          <a:lstStyle/>
          <a:p>
            <a:r>
              <a:rPr lang="en-GB" sz="2000" dirty="0" smtClean="0"/>
              <a:t> </a:t>
            </a:r>
            <a:r>
              <a:rPr lang="en-GB" sz="2000" b="1" dirty="0"/>
              <a:t>Accountability</a:t>
            </a:r>
            <a:endParaRPr lang="en-US" sz="2000" dirty="0"/>
          </a:p>
          <a:p>
            <a:r>
              <a:rPr lang="en-GB" sz="2000" dirty="0"/>
              <a:t>Despite the present-day mass media’s propensity for sleaze, sensationalism and superficiality, they are still seen as essential democratic tools. </a:t>
            </a:r>
            <a:endParaRPr lang="en-GB" sz="2000" dirty="0" smtClean="0"/>
          </a:p>
          <a:p>
            <a:r>
              <a:rPr lang="en-GB" sz="2000" dirty="0" smtClean="0"/>
              <a:t>In </a:t>
            </a:r>
            <a:r>
              <a:rPr lang="en-GB" sz="2000" dirty="0"/>
              <a:t>both new and old democracies, the notion of the media as watchdog and not merely a passive recorder of events are widely accepted. </a:t>
            </a:r>
            <a:endParaRPr lang="en-GB" sz="2000" dirty="0" smtClean="0"/>
          </a:p>
          <a:p>
            <a:r>
              <a:rPr lang="en-US" sz="2000" dirty="0"/>
              <a:t>Governments, it is argued, cannot be held accountable if citizens are ill informed about the actions of officials and institutions. </a:t>
            </a:r>
            <a:endParaRPr lang="en-US" sz="2000" dirty="0" smtClean="0"/>
          </a:p>
          <a:p>
            <a:r>
              <a:rPr lang="en-US" sz="2000" dirty="0" smtClean="0"/>
              <a:t>The </a:t>
            </a:r>
            <a:r>
              <a:rPr lang="en-US" sz="2000" dirty="0"/>
              <a:t>watchdog press is guardian of the public interest, warning citizens against those who are doing them harm. </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6744957"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Role of the Media in Deepening Democracy in Africa</a:t>
            </a:r>
            <a:r>
              <a:rPr lang="en-US" dirty="0"/>
              <a:t/>
            </a:r>
            <a:br>
              <a:rPr lang="en-US" dirty="0"/>
            </a:br>
            <a:endParaRPr lang="en-US" dirty="0"/>
          </a:p>
        </p:txBody>
      </p:sp>
      <p:sp>
        <p:nvSpPr>
          <p:cNvPr id="3" name="Text Placeholder 2"/>
          <p:cNvSpPr>
            <a:spLocks noGrp="1"/>
          </p:cNvSpPr>
          <p:nvPr>
            <p:ph type="body" idx="1"/>
          </p:nvPr>
        </p:nvSpPr>
        <p:spPr>
          <a:xfrm>
            <a:off x="0" y="845332"/>
            <a:ext cx="7728559" cy="3077100"/>
          </a:xfrm>
        </p:spPr>
        <p:txBody>
          <a:bodyPr/>
          <a:lstStyle/>
          <a:p>
            <a:r>
              <a:rPr lang="en-GB" sz="2000" b="1" dirty="0"/>
              <a:t>Watch-dog</a:t>
            </a:r>
            <a:r>
              <a:rPr lang="en-GB" sz="2000" dirty="0"/>
              <a:t>: </a:t>
            </a:r>
            <a:endParaRPr lang="en-GB" sz="2000" dirty="0" smtClean="0"/>
          </a:p>
          <a:p>
            <a:r>
              <a:rPr lang="en-GB" sz="2000" dirty="0" smtClean="0"/>
              <a:t>Sustained </a:t>
            </a:r>
            <a:r>
              <a:rPr lang="en-GB" sz="2000" dirty="0"/>
              <a:t>investigative reporting on corruption, human rights violations and other forms of wrongdoing has helped build a culture of accountability in </a:t>
            </a:r>
            <a:r>
              <a:rPr lang="en-GB" sz="2000" dirty="0" smtClean="0"/>
              <a:t>African governments </a:t>
            </a:r>
            <a:r>
              <a:rPr lang="en-GB" sz="2000" dirty="0"/>
              <a:t>and strengthened </a:t>
            </a:r>
            <a:r>
              <a:rPr lang="en-GB" sz="2000" dirty="0" smtClean="0"/>
              <a:t>their democracies</a:t>
            </a:r>
            <a:r>
              <a:rPr lang="en-GB" sz="2000" dirty="0"/>
              <a:t>. </a:t>
            </a:r>
            <a:endParaRPr lang="en-GB" sz="2000" dirty="0" smtClean="0"/>
          </a:p>
          <a:p>
            <a:r>
              <a:rPr lang="en-GB" sz="2000" dirty="0" smtClean="0"/>
              <a:t>A </a:t>
            </a:r>
            <a:r>
              <a:rPr lang="en-GB" sz="2000" dirty="0"/>
              <a:t>fearless and effective watchdog is critical in fledgling democracies where institutions are weak and heavily criticized by political pressure</a:t>
            </a:r>
            <a:r>
              <a:rPr lang="en-GB" sz="2000" dirty="0" smtClean="0"/>
              <a:t>.</a:t>
            </a:r>
          </a:p>
          <a:p>
            <a:r>
              <a:rPr lang="en-GB" sz="2000" dirty="0" smtClean="0"/>
              <a:t> </a:t>
            </a:r>
            <a:r>
              <a:rPr lang="en-GB" sz="2000" dirty="0"/>
              <a:t>When legislatures, judiciaries and other oversight bodies are powerless against the mighty or are themselves corruptible; the media are often left as the only check against the abuse of power. </a:t>
            </a:r>
            <a:endParaRPr lang="en-GB" sz="2000" dirty="0" smtClean="0"/>
          </a:p>
          <a:p>
            <a:r>
              <a:rPr lang="en-GB" sz="2000" dirty="0" smtClean="0"/>
              <a:t>This </a:t>
            </a:r>
            <a:r>
              <a:rPr lang="en-GB" sz="2000" dirty="0"/>
              <a:t>requires that they play a heroic role, exposing the excesses of presidents, prime ministers, legislators and magistrates despite the risks.</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32269"/>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Role of the Media in Deepening Democracy in Africa</a:t>
            </a:r>
            <a:endParaRPr lang="en-US" sz="3200" dirty="0"/>
          </a:p>
        </p:txBody>
      </p:sp>
      <p:sp>
        <p:nvSpPr>
          <p:cNvPr id="3" name="Text Placeholder 2"/>
          <p:cNvSpPr>
            <a:spLocks noGrp="1"/>
          </p:cNvSpPr>
          <p:nvPr>
            <p:ph type="body" idx="1"/>
          </p:nvPr>
        </p:nvSpPr>
        <p:spPr>
          <a:xfrm>
            <a:off x="0" y="883983"/>
            <a:ext cx="7816241" cy="3077100"/>
          </a:xfrm>
        </p:spPr>
        <p:txBody>
          <a:bodyPr/>
          <a:lstStyle/>
          <a:p>
            <a:r>
              <a:rPr lang="en-GB" sz="2000" b="1" dirty="0"/>
              <a:t>Adversarial Role of the Press</a:t>
            </a:r>
            <a:endParaRPr lang="en-US" sz="2000" dirty="0"/>
          </a:p>
          <a:p>
            <a:r>
              <a:rPr lang="en-GB" sz="2000" dirty="0"/>
              <a:t>In the absence of mechanisms that </a:t>
            </a:r>
            <a:r>
              <a:rPr lang="en-GB" sz="2000" dirty="0" smtClean="0"/>
              <a:t>monitor </a:t>
            </a:r>
            <a:r>
              <a:rPr lang="en-GB" sz="2000" dirty="0"/>
              <a:t>and evaluate the government's performance before </a:t>
            </a:r>
            <a:r>
              <a:rPr lang="en-GB" sz="2000" dirty="0" smtClean="0"/>
              <a:t>public </a:t>
            </a:r>
            <a:r>
              <a:rPr lang="en-GB" sz="2000" dirty="0"/>
              <a:t>opinion, there is a great likelihood of the government falling into complacency, unresponsiveness and irresponsibility. </a:t>
            </a:r>
            <a:endParaRPr lang="en-GB" sz="2000" dirty="0" smtClean="0"/>
          </a:p>
          <a:p>
            <a:r>
              <a:rPr lang="en-GB" sz="2000" dirty="0" smtClean="0"/>
              <a:t>Then, the press </a:t>
            </a:r>
            <a:r>
              <a:rPr lang="en-GB" sz="2000" dirty="0" err="1" smtClean="0"/>
              <a:t>fulfills</a:t>
            </a:r>
            <a:r>
              <a:rPr lang="en-GB" sz="2000" dirty="0" smtClean="0"/>
              <a:t> </a:t>
            </a:r>
            <a:r>
              <a:rPr lang="en-GB" sz="2000" dirty="0"/>
              <a:t>the role of an opposition in the sense of presenting another point of view where necessary; </a:t>
            </a:r>
            <a:r>
              <a:rPr lang="en-GB" sz="2000" dirty="0" smtClean="0"/>
              <a:t>by criticizing </a:t>
            </a:r>
            <a:r>
              <a:rPr lang="en-GB" sz="2000" dirty="0"/>
              <a:t>government decisions which are not in the best interests of the people, expose and criticize bureaucratic incompetence, denouncing abuses of power in society and defending human rights. </a:t>
            </a:r>
            <a:endParaRPr lang="en-GB" sz="2000" dirty="0" smtClean="0"/>
          </a:p>
          <a:p>
            <a:r>
              <a:rPr lang="en-GB" sz="2000" dirty="0" smtClean="0"/>
              <a:t>A </a:t>
            </a:r>
            <a:r>
              <a:rPr lang="en-GB" sz="2000" dirty="0"/>
              <a:t>press or media system that decides to do less than this, reneges on its responsibility and fails to contribute adequately to the democratic process or to national development based on democratic participation </a:t>
            </a:r>
            <a:r>
              <a:rPr lang="en-GB" sz="2000" dirty="0">
                <a:solidFill>
                  <a:schemeClr val="bg1"/>
                </a:solidFill>
              </a:rPr>
              <a:t>and decision-making.</a:t>
            </a:r>
            <a:endParaRPr lang="en-US" sz="2000" dirty="0">
              <a:solidFill>
                <a:schemeClr val="bg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808025"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Role of the Media in Deepening Democracy in Africa</a:t>
            </a:r>
          </a:p>
        </p:txBody>
      </p:sp>
      <p:sp>
        <p:nvSpPr>
          <p:cNvPr id="3" name="Text Placeholder 2"/>
          <p:cNvSpPr>
            <a:spLocks noGrp="1"/>
          </p:cNvSpPr>
          <p:nvPr>
            <p:ph type="body" idx="1"/>
          </p:nvPr>
        </p:nvSpPr>
        <p:spPr>
          <a:xfrm>
            <a:off x="0" y="901093"/>
            <a:ext cx="7653403" cy="3829049"/>
          </a:xfrm>
        </p:spPr>
        <p:txBody>
          <a:bodyPr/>
          <a:lstStyle/>
          <a:p>
            <a:r>
              <a:rPr lang="en-GB" sz="2000" b="1" dirty="0"/>
              <a:t>Press as Public Forum</a:t>
            </a:r>
            <a:endParaRPr lang="en-US" sz="2000" dirty="0"/>
          </a:p>
          <a:p>
            <a:r>
              <a:rPr lang="en-GB" sz="2000" dirty="0"/>
              <a:t>In an uneducated democracy, public opinion has to be generated and some agency is required to do the work. </a:t>
            </a:r>
            <a:endParaRPr lang="en-GB" sz="2000" dirty="0" smtClean="0"/>
          </a:p>
          <a:p>
            <a:r>
              <a:rPr lang="en-GB" sz="2000" dirty="0" smtClean="0"/>
              <a:t>The </a:t>
            </a:r>
            <a:r>
              <a:rPr lang="en-GB" sz="2000" dirty="0"/>
              <a:t>media also serve as a conduit between governors and the governed and as an arena for public debate that leads to more intelligent policy and decision-making. </a:t>
            </a:r>
            <a:endParaRPr lang="en-GB" sz="2000" dirty="0" smtClean="0"/>
          </a:p>
          <a:p>
            <a:r>
              <a:rPr lang="en-GB" sz="2000" dirty="0" smtClean="0"/>
              <a:t>The </a:t>
            </a:r>
            <a:r>
              <a:rPr lang="en-GB" sz="2000" dirty="0"/>
              <a:t>press is expected to draw citizens to the public square and provide a culture of community conversation by activating inquiry on serious public issues. </a:t>
            </a:r>
            <a:endParaRPr lang="en-GB" sz="2000" dirty="0" smtClean="0"/>
          </a:p>
          <a:p>
            <a:r>
              <a:rPr lang="en-GB" sz="2000" dirty="0" smtClean="0"/>
              <a:t>In </a:t>
            </a:r>
            <a:r>
              <a:rPr lang="en-GB" sz="2000" dirty="0"/>
              <a:t>new democracies, the expectation is that the media would help build a civic culture and a tradition of discussion and debate which was not possible during the period of authoritarian rule.</a:t>
            </a:r>
            <a:endParaRPr lang="en-US" sz="2000" dirty="0"/>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2" y="860497"/>
            <a:ext cx="7528305" cy="3077100"/>
          </a:xfrm>
        </p:spPr>
        <p:txBody>
          <a:bodyPr/>
          <a:lstStyle/>
          <a:p>
            <a:r>
              <a:rPr lang="en-GB" sz="2000" b="1" dirty="0"/>
              <a:t>Injecting Marginalized Voices into the Public Sphere</a:t>
            </a:r>
            <a:endParaRPr lang="en-US" sz="2000" dirty="0"/>
          </a:p>
          <a:p>
            <a:r>
              <a:rPr lang="en-GB" sz="2000" dirty="0" smtClean="0"/>
              <a:t>The </a:t>
            </a:r>
            <a:r>
              <a:rPr lang="en-GB" sz="2000" dirty="0"/>
              <a:t>media is charged with the responsibility of giving a voice to those marginalized because of poverty, gender, ethnic or religious affiliation. </a:t>
            </a:r>
            <a:endParaRPr lang="en-GB" sz="2000" dirty="0" smtClean="0"/>
          </a:p>
          <a:p>
            <a:r>
              <a:rPr lang="en-GB" sz="2000" dirty="0" smtClean="0"/>
              <a:t>By giving these groups a place in the </a:t>
            </a:r>
            <a:r>
              <a:rPr lang="en-GB" sz="2000" dirty="0"/>
              <a:t>media, their views or afflictions become part of mainstream public debate and hopefully contribute to a social consensus that the injustices against them ought to be redressed. </a:t>
            </a:r>
            <a:endParaRPr lang="en-GB" sz="2000" dirty="0" smtClean="0"/>
          </a:p>
          <a:p>
            <a:r>
              <a:rPr lang="en-GB" sz="2000" dirty="0" smtClean="0"/>
              <a:t>Thus the </a:t>
            </a:r>
            <a:r>
              <a:rPr lang="en-GB" sz="2000" dirty="0"/>
              <a:t>media also contribute to the easing of social conflicts and to promoting reconciliation among divergent social groups. </a:t>
            </a:r>
            <a:endParaRPr lang="en-GB" sz="2000" dirty="0" smtClean="0"/>
          </a:p>
          <a:p>
            <a:r>
              <a:rPr lang="en-GB" sz="2000" dirty="0" smtClean="0"/>
              <a:t>Efforts </a:t>
            </a:r>
            <a:r>
              <a:rPr lang="en-GB" sz="2000" dirty="0"/>
              <a:t>such as these allow the public to raise questions about government actions, their impacts, and to hold their officials accountable, even if there is no immediate respite for the victims.</a:t>
            </a:r>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itle 1"/>
          <p:cNvSpPr>
            <a:spLocks noGrp="1"/>
          </p:cNvSpPr>
          <p:nvPr>
            <p:ph type="title"/>
          </p:nvPr>
        </p:nvSpPr>
        <p:spPr>
          <a:xfrm>
            <a:off x="137785" y="127127"/>
            <a:ext cx="7102259"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Role of the Media in Deepening Democracy in Africa</a:t>
            </a:r>
          </a:p>
        </p:txBody>
      </p:sp>
    </p:spTree>
    <p:extLst>
      <p:ext uri="{BB962C8B-B14F-4D97-AF65-F5344CB8AC3E}">
        <p14:creationId xmlns:p14="http://schemas.microsoft.com/office/powerpoint/2010/main" val="33636874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4" name="Rectangle 3"/>
          <p:cNvSpPr/>
          <p:nvPr/>
        </p:nvSpPr>
        <p:spPr>
          <a:xfrm>
            <a:off x="308521" y="4720151"/>
            <a:ext cx="7116823" cy="461665"/>
          </a:xfrm>
          <a:prstGeom prst="rect">
            <a:avLst/>
          </a:prstGeom>
        </p:spPr>
        <p:txBody>
          <a:bodyPr wrap="square">
            <a:spAutoFit/>
          </a:bodyPr>
          <a:lstStyle/>
          <a:p>
            <a:r>
              <a:rPr lang="en-US" sz="1200" dirty="0" err="1">
                <a:solidFill>
                  <a:schemeClr val="bg1"/>
                </a:solidFill>
              </a:rPr>
              <a:t>Source:https</a:t>
            </a:r>
            <a:r>
              <a:rPr lang="en-US" sz="1200" dirty="0">
                <a:solidFill>
                  <a:schemeClr val="bg1"/>
                </a:solidFill>
              </a:rPr>
              <a:t>://www.dw.com/en/ibrahim-index-democracy-in-africa-remains-stagnant-as-zimbabwe-makes-progress/a-18762639</a:t>
            </a:r>
          </a:p>
        </p:txBody>
      </p:sp>
      <p:pic>
        <p:nvPicPr>
          <p:cNvPr id="2" name="Picture 1"/>
          <p:cNvPicPr>
            <a:picLocks noChangeAspect="1"/>
          </p:cNvPicPr>
          <p:nvPr/>
        </p:nvPicPr>
        <p:blipFill>
          <a:blip r:embed="rId3"/>
          <a:stretch>
            <a:fillRect/>
          </a:stretch>
        </p:blipFill>
        <p:spPr>
          <a:xfrm>
            <a:off x="2348917" y="-4835"/>
            <a:ext cx="4565451" cy="4793724"/>
          </a:xfrm>
          <a:prstGeom prst="rect">
            <a:avLst/>
          </a:prstGeom>
        </p:spPr>
      </p:pic>
      <p:sp>
        <p:nvSpPr>
          <p:cNvPr id="5" name="Rectangle 4"/>
          <p:cNvSpPr/>
          <p:nvPr/>
        </p:nvSpPr>
        <p:spPr>
          <a:xfrm>
            <a:off x="62917" y="889352"/>
            <a:ext cx="1866551" cy="2739211"/>
          </a:xfrm>
          <a:prstGeom prst="rect">
            <a:avLst/>
          </a:prstGeom>
        </p:spPr>
        <p:txBody>
          <a:bodyPr wrap="square">
            <a:spAutoFit/>
          </a:bodyPr>
          <a:lstStyle/>
          <a:p>
            <a:endParaRPr lang="en-US" dirty="0"/>
          </a:p>
          <a:p>
            <a:r>
              <a:rPr lang="en-US" sz="1200" dirty="0" smtClean="0"/>
              <a:t>October </a:t>
            </a:r>
            <a:r>
              <a:rPr lang="en-US" sz="1200" dirty="0"/>
              <a:t>5, 2015</a:t>
            </a:r>
          </a:p>
          <a:p>
            <a:r>
              <a:rPr lang="en-US" sz="1200" dirty="0"/>
              <a:t>Mauritius has retained its top slot as the leading democracy in Africa, while Somalia lagged at the furthest end, according to the 2015 Ibrahim Index of African Governance (IIAG</a:t>
            </a:r>
            <a:r>
              <a:rPr lang="en-US" sz="1200" dirty="0" smtClean="0"/>
              <a:t>).</a:t>
            </a:r>
          </a:p>
          <a:p>
            <a:endParaRPr lang="en-US" sz="1200" dirty="0" smtClean="0"/>
          </a:p>
          <a:p>
            <a:r>
              <a:rPr lang="en-US" sz="1200" i="1" dirty="0" smtClean="0"/>
              <a:t>Isaac </a:t>
            </a:r>
            <a:r>
              <a:rPr lang="en-US" sz="1200" i="1" dirty="0" err="1"/>
              <a:t>Mugabi</a:t>
            </a:r>
            <a:endParaRPr lang="en-US" sz="1200" i="1" dirty="0"/>
          </a:p>
          <a:p>
            <a:r>
              <a:rPr lang="en-US" sz="1200" i="1" dirty="0"/>
              <a:t>10/05/2015</a:t>
            </a:r>
          </a:p>
          <a:p>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77" name="Google Shape;577;p34"/>
          <p:cNvSpPr txBox="1">
            <a:spLocks noGrp="1"/>
          </p:cNvSpPr>
          <p:nvPr>
            <p:ph type="ctrTitle" idx="4294967295"/>
          </p:nvPr>
        </p:nvSpPr>
        <p:spPr>
          <a:xfrm>
            <a:off x="237994" y="29169"/>
            <a:ext cx="6989523"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Role of the Media in Deepening Democracy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75153" y="781563"/>
            <a:ext cx="7565723" cy="4088328"/>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GB" sz="2000" b="1" dirty="0"/>
              <a:t>Peace and Consensus Builder</a:t>
            </a:r>
            <a:endParaRPr lang="en-GB" sz="2000" dirty="0" smtClean="0"/>
          </a:p>
          <a:p>
            <a:pPr lvl="0">
              <a:spcBef>
                <a:spcPts val="600"/>
              </a:spcBef>
              <a:spcAft>
                <a:spcPts val="0"/>
              </a:spcAft>
              <a:buFont typeface="Wingdings" panose="05000000000000000000" pitchFamily="2" charset="2"/>
              <a:buChar char="q"/>
            </a:pPr>
            <a:r>
              <a:rPr lang="en-GB" sz="2000" dirty="0" smtClean="0"/>
              <a:t>Democracy </a:t>
            </a:r>
            <a:r>
              <a:rPr lang="en-GB" sz="2000" dirty="0"/>
              <a:t>cannot thrive in countries that are in the grip of violence and strife. </a:t>
            </a:r>
            <a:endParaRPr lang="en-GB" sz="2000" dirty="0" smtClean="0"/>
          </a:p>
          <a:p>
            <a:pPr lvl="0">
              <a:spcBef>
                <a:spcPts val="600"/>
              </a:spcBef>
              <a:spcAft>
                <a:spcPts val="0"/>
              </a:spcAft>
              <a:buFont typeface="Wingdings" panose="05000000000000000000" pitchFamily="2" charset="2"/>
              <a:buChar char="q"/>
            </a:pPr>
            <a:r>
              <a:rPr lang="en-GB" sz="2000" dirty="0" smtClean="0"/>
              <a:t>It should </a:t>
            </a:r>
            <a:r>
              <a:rPr lang="en-GB" sz="2000" dirty="0"/>
              <a:t>provide warring groups mechanisms for mediation, representation and voice so that they can settle their differences peacefully. </a:t>
            </a:r>
            <a:endParaRPr lang="en-GB" sz="2000" dirty="0" smtClean="0"/>
          </a:p>
          <a:p>
            <a:pPr lvl="0">
              <a:spcBef>
                <a:spcPts val="600"/>
              </a:spcBef>
              <a:spcAft>
                <a:spcPts val="0"/>
              </a:spcAft>
              <a:buFont typeface="Wingdings" panose="05000000000000000000" pitchFamily="2" charset="2"/>
              <a:buChar char="q"/>
            </a:pPr>
            <a:r>
              <a:rPr lang="en-GB" sz="2000" dirty="0" smtClean="0"/>
              <a:t>The </a:t>
            </a:r>
            <a:r>
              <a:rPr lang="en-GB" sz="2000" dirty="0"/>
              <a:t>media have been criticized for sensationalizing violence without explaining the roots of conflict. </a:t>
            </a:r>
            <a:endParaRPr lang="en-GB" sz="2000" dirty="0" smtClean="0"/>
          </a:p>
          <a:p>
            <a:pPr lvl="0">
              <a:spcBef>
                <a:spcPts val="600"/>
              </a:spcBef>
              <a:spcAft>
                <a:spcPts val="0"/>
              </a:spcAft>
              <a:buFont typeface="Wingdings" panose="05000000000000000000" pitchFamily="2" charset="2"/>
              <a:buChar char="q"/>
            </a:pPr>
            <a:r>
              <a:rPr lang="en-GB" sz="2000" dirty="0" smtClean="0"/>
              <a:t>In </a:t>
            </a:r>
            <a:r>
              <a:rPr lang="en-GB" sz="2000" dirty="0"/>
              <a:t>some cases, they have sowed hate speech and encouraged violence. At the height of the conflict in Rwanda in the 1990s, a radio station that had been supported by international donors became the mouthpiece of extremists who favoured and encouraged genocide (Office of Democracy and Governance, Bureau for Democracy, 1992). </a:t>
            </a:r>
            <a:endParaRPr sz="20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588560" y="-42496"/>
            <a:ext cx="6601380" cy="856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Role of the Media in Deepening Democracy in Africa</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1" y="672607"/>
            <a:ext cx="7653403" cy="2932500"/>
          </a:xfrm>
          <a:prstGeom prst="rect">
            <a:avLst/>
          </a:prstGeom>
        </p:spPr>
        <p:txBody>
          <a:bodyPr spcFirstLastPara="1" wrap="square" lIns="0" tIns="0" rIns="0" bIns="0" anchor="t" anchorCtr="0">
            <a:noAutofit/>
          </a:bodyPr>
          <a:lstStyle/>
          <a:p>
            <a:r>
              <a:rPr lang="en-GB" sz="2000" b="1" dirty="0"/>
              <a:t>Communication and Education Role of the Media</a:t>
            </a:r>
            <a:endParaRPr lang="en-US" sz="2000" dirty="0" smtClean="0"/>
          </a:p>
          <a:p>
            <a:pPr algn="just"/>
            <a:r>
              <a:rPr lang="en-US" sz="2000" dirty="0" smtClean="0"/>
              <a:t>The </a:t>
            </a:r>
            <a:r>
              <a:rPr lang="en-US" sz="2000" dirty="0"/>
              <a:t>media is charged with the role of opening up channels of communication to enable public access to government and its structures, and to engender public involvement and discussion of government activities. </a:t>
            </a:r>
            <a:endParaRPr lang="en-US" sz="2000" dirty="0" smtClean="0"/>
          </a:p>
          <a:p>
            <a:pPr algn="just"/>
            <a:r>
              <a:rPr lang="en-US" sz="2000" dirty="0"/>
              <a:t>By providing and facilitating the flow of information, the media constitute an important component of the political process in democracies. </a:t>
            </a:r>
            <a:endParaRPr lang="en-US" sz="2000" dirty="0" smtClean="0"/>
          </a:p>
          <a:p>
            <a:pPr algn="just"/>
            <a:r>
              <a:rPr lang="en-GB" sz="2000" dirty="0"/>
              <a:t>The media educate through the provision of news and information; Provide entertainment; Bring societies, social institutions and cultures closer to each other through news coverage and the provision of information; Perform watchdog roles over Governments, their agencies and institutions as well as over society and its </a:t>
            </a:r>
            <a:r>
              <a:rPr lang="en-GB" sz="2000" dirty="0">
                <a:solidFill>
                  <a:schemeClr val="tx1"/>
                </a:solidFill>
              </a:rPr>
              <a:t>institutions; as well as set the agenda for debate and discussion on</a:t>
            </a:r>
            <a:r>
              <a:rPr lang="en-GB" sz="2000" dirty="0">
                <a:solidFill>
                  <a:schemeClr val="bg1"/>
                </a:solidFill>
              </a:rPr>
              <a:t> issues of </a:t>
            </a:r>
            <a:r>
              <a:rPr lang="en-GB" sz="2000" dirty="0" smtClean="0">
                <a:solidFill>
                  <a:schemeClr val="bg1"/>
                </a:solidFill>
              </a:rPr>
              <a:t>importance.</a:t>
            </a:r>
            <a:endParaRPr lang="en-US" sz="2000" dirty="0">
              <a:solidFill>
                <a:schemeClr val="bg1"/>
              </a:solidFill>
            </a:endParaRP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r>
              <a:rPr lang="en-US" sz="3200" spc="0" dirty="0">
                <a:ln w="0"/>
                <a:solidFill>
                  <a:schemeClr val="accent1"/>
                </a:solidFill>
                <a:effectLst>
                  <a:outerShdw blurRad="38100" dist="25400" dir="5400000" algn="ctr" rotWithShape="0">
                    <a:srgbClr val="6E747A">
                      <a:alpha val="43000"/>
                    </a:srgbClr>
                  </a:outerShdw>
                </a:effectLst>
              </a:rPr>
              <a:t>Recommendations on factors affecting media and democratization process.</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592" name="Google Shape;592;p36"/>
          <p:cNvSpPr txBox="1"/>
          <p:nvPr/>
        </p:nvSpPr>
        <p:spPr>
          <a:xfrm>
            <a:off x="371474" y="1014151"/>
            <a:ext cx="6793414" cy="4129349"/>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US" sz="2000" dirty="0">
                <a:latin typeface="+mn-lt"/>
              </a:rPr>
              <a:t>Media literacy needs to gain traction within the development community and innovative approaches are needed to promote media literacy skills among all citizens. Key recommendations for highlighting the need to:</a:t>
            </a:r>
          </a:p>
          <a:p>
            <a:pPr lvl="0">
              <a:buClr>
                <a:schemeClr val="dk1"/>
              </a:buClr>
              <a:buSzPts val="1100"/>
            </a:pPr>
            <a:r>
              <a:rPr lang="en-US" sz="2000" dirty="0" smtClean="0">
                <a:latin typeface="+mn-lt"/>
              </a:rPr>
              <a:t>	</a:t>
            </a:r>
            <a:r>
              <a:rPr lang="en-US" sz="2000" dirty="0">
                <a:latin typeface="+mn-lt"/>
              </a:rPr>
              <a:t>	Support media watchdog and media </a:t>
            </a:r>
            <a:r>
              <a:rPr lang="en-US" sz="2000" dirty="0" smtClean="0">
                <a:latin typeface="+mn-lt"/>
              </a:rPr>
              <a:t>	monitoring </a:t>
            </a:r>
            <a:r>
              <a:rPr lang="en-US" sz="2000" dirty="0">
                <a:latin typeface="+mn-lt"/>
              </a:rPr>
              <a:t>groups as a tool for promoting media </a:t>
            </a:r>
            <a:r>
              <a:rPr lang="en-US" sz="2000" dirty="0" smtClean="0">
                <a:latin typeface="+mn-lt"/>
              </a:rPr>
              <a:t>	literacy </a:t>
            </a:r>
            <a:r>
              <a:rPr lang="en-US" sz="2000" dirty="0">
                <a:latin typeface="+mn-lt"/>
              </a:rPr>
              <a:t>and transforming civil society and the public </a:t>
            </a:r>
            <a:r>
              <a:rPr lang="en-US" sz="2000" dirty="0" smtClean="0">
                <a:latin typeface="+mn-lt"/>
              </a:rPr>
              <a:t>	into </a:t>
            </a:r>
            <a:r>
              <a:rPr lang="en-US" sz="2000" dirty="0">
                <a:latin typeface="+mn-lt"/>
              </a:rPr>
              <a:t>active participants in the media.</a:t>
            </a:r>
          </a:p>
          <a:p>
            <a:pPr lvl="0">
              <a:buClr>
                <a:schemeClr val="dk1"/>
              </a:buClr>
              <a:buSzPts val="1100"/>
            </a:pPr>
            <a:r>
              <a:rPr lang="en-US" sz="2000" dirty="0" smtClean="0">
                <a:latin typeface="+mn-lt"/>
              </a:rPr>
              <a:t>	</a:t>
            </a:r>
            <a:r>
              <a:rPr lang="en-US" sz="2000" dirty="0">
                <a:latin typeface="+mn-lt"/>
              </a:rPr>
              <a:t>	Raise awareness of the role and function of </a:t>
            </a:r>
            <a:r>
              <a:rPr lang="en-US" sz="2000" dirty="0" smtClean="0">
                <a:latin typeface="+mn-lt"/>
              </a:rPr>
              <a:t>	the 	news </a:t>
            </a:r>
            <a:r>
              <a:rPr lang="en-US" sz="2000" dirty="0">
                <a:latin typeface="+mn-lt"/>
              </a:rPr>
              <a:t>ombudsman, which acts as a key link </a:t>
            </a:r>
            <a:r>
              <a:rPr lang="en-US" sz="2000" dirty="0" smtClean="0">
                <a:latin typeface="+mn-lt"/>
              </a:rPr>
              <a:t>	between 	citizens </a:t>
            </a:r>
            <a:r>
              <a:rPr lang="en-US" sz="2000" dirty="0">
                <a:latin typeface="+mn-lt"/>
              </a:rPr>
              <a:t>and news agencies, and helps to </a:t>
            </a:r>
            <a:r>
              <a:rPr lang="en-US" sz="2000" dirty="0" smtClean="0">
                <a:latin typeface="+mn-lt"/>
              </a:rPr>
              <a:t>	hold </a:t>
            </a:r>
            <a:r>
              <a:rPr lang="en-US" sz="2000" dirty="0">
                <a:latin typeface="+mn-lt"/>
              </a:rPr>
              <a:t>news </a:t>
            </a:r>
            <a:r>
              <a:rPr lang="en-US" sz="2000" dirty="0" smtClean="0">
                <a:latin typeface="+mn-lt"/>
              </a:rPr>
              <a:t>	agencies </a:t>
            </a:r>
            <a:r>
              <a:rPr lang="en-US" sz="2000" dirty="0">
                <a:latin typeface="+mn-lt"/>
              </a:rPr>
              <a:t>accountable and accessible </a:t>
            </a:r>
            <a:r>
              <a:rPr lang="en-US" sz="2000" dirty="0" smtClean="0">
                <a:latin typeface="+mn-lt"/>
              </a:rPr>
              <a:t>to citizens</a:t>
            </a:r>
            <a:r>
              <a:rPr lang="en-US" sz="2000" dirty="0">
                <a:latin typeface="+mn-lt"/>
              </a:rPr>
              <a:t>.</a:t>
            </a:r>
          </a:p>
          <a:p>
            <a:pPr marL="342900" lvl="0" indent="-342900">
              <a:buClr>
                <a:schemeClr val="dk1"/>
              </a:buClr>
              <a:buSzPts val="1100"/>
              <a:buFont typeface="Wingdings" panose="05000000000000000000" pitchFamily="2" charset="2"/>
              <a:buChar char="q"/>
            </a:pPr>
            <a:endParaRPr sz="2000" dirty="0">
              <a:solidFill>
                <a:schemeClr val="accent2"/>
              </a:solidFill>
              <a:latin typeface="Montserrat"/>
              <a:ea typeface="Montserrat"/>
              <a:cs typeface="Montserrat"/>
              <a:sym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275573" y="1390155"/>
            <a:ext cx="7377829"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dirty="0" smtClean="0">
                <a:solidFill>
                  <a:srgbClr val="000000"/>
                </a:solidFill>
              </a:rPr>
              <a:t>Develop </a:t>
            </a:r>
            <a:r>
              <a:rPr lang="en-US" sz="2400" dirty="0">
                <a:solidFill>
                  <a:srgbClr val="000000"/>
                </a:solidFill>
              </a:rPr>
              <a:t>media literacy skills through mobilization, public forums and debate on relevant topics such as current affairs, media practices, and citizens’ rights and obligations.</a:t>
            </a:r>
          </a:p>
          <a:p>
            <a:pPr marL="342900" lvl="0" indent="-342900">
              <a:buFont typeface="Wingdings" panose="05000000000000000000" pitchFamily="2" charset="2"/>
              <a:buChar char="q"/>
            </a:pPr>
            <a:r>
              <a:rPr lang="en-US" sz="2400" dirty="0" smtClean="0">
                <a:solidFill>
                  <a:srgbClr val="000000"/>
                </a:solidFill>
              </a:rPr>
              <a:t>Incorporate </a:t>
            </a:r>
            <a:r>
              <a:rPr lang="en-US" sz="2400" dirty="0">
                <a:solidFill>
                  <a:srgbClr val="000000"/>
                </a:solidFill>
              </a:rPr>
              <a:t>media literacy as a core element of media development </a:t>
            </a:r>
            <a:r>
              <a:rPr lang="en-US" sz="2400" dirty="0" err="1">
                <a:solidFill>
                  <a:srgbClr val="000000"/>
                </a:solidFill>
              </a:rPr>
              <a:t>programmes</a:t>
            </a:r>
            <a:r>
              <a:rPr lang="en-US" sz="2400" dirty="0">
                <a:solidFill>
                  <a:srgbClr val="000000"/>
                </a:solidFill>
              </a:rPr>
              <a:t>.</a:t>
            </a:r>
          </a:p>
          <a:p>
            <a:pPr marL="342900" lvl="0" indent="-342900">
              <a:buFont typeface="Wingdings" panose="05000000000000000000" pitchFamily="2" charset="2"/>
              <a:buChar char="q"/>
            </a:pPr>
            <a:r>
              <a:rPr lang="en-US" sz="2400" dirty="0" smtClean="0">
                <a:solidFill>
                  <a:srgbClr val="000000"/>
                </a:solidFill>
              </a:rPr>
              <a:t>Promote </a:t>
            </a:r>
            <a:r>
              <a:rPr lang="en-US" sz="2400" dirty="0">
                <a:solidFill>
                  <a:srgbClr val="000000"/>
                </a:solidFill>
              </a:rPr>
              <a:t>research on the impact of media literacy on citizen action, participation and good governance. Empirical evidence is also needed to build support for related policy development and advocacy efforts.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chemeClr val="bg1"/>
                </a:solidFill>
              </a:rPr>
              <a:t>(</a:t>
            </a:r>
            <a:r>
              <a:rPr lang="en-US" sz="2400" dirty="0">
                <a:solidFill>
                  <a:schemeClr val="bg1"/>
                </a:solidFill>
              </a:rPr>
              <a:t>https://ocd.lcwu.edu.pk, 2021).</a:t>
            </a:r>
          </a:p>
        </p:txBody>
      </p:sp>
      <p:sp>
        <p:nvSpPr>
          <p:cNvPr id="2" name="Rectangle 1"/>
          <p:cNvSpPr/>
          <p:nvPr/>
        </p:nvSpPr>
        <p:spPr>
          <a:xfrm>
            <a:off x="275573" y="5522"/>
            <a:ext cx="6839211"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Recommendations on factors affecting media and democratization process.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590549"/>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The media also exposes loopholes in the democratic system, which ultimately helps government in filling the vacuums of loopholes and making a system more accountable, responsive and citizen-friendly. </a:t>
            </a:r>
            <a:endParaRPr lang="en-US" sz="1800" dirty="0" smtClean="0">
              <a:latin typeface="+mn-lt"/>
            </a:endParaRPr>
          </a:p>
          <a:p>
            <a:pPr marL="285750" indent="-285750">
              <a:buFont typeface="Arial" panose="020B0604020202020204" pitchFamily="34" charset="0"/>
              <a:buChar char="•"/>
            </a:pPr>
            <a:r>
              <a:rPr lang="en-US" sz="1800" dirty="0" smtClean="0">
                <a:latin typeface="+mn-lt"/>
              </a:rPr>
              <a:t>A </a:t>
            </a:r>
            <a:r>
              <a:rPr lang="en-US" sz="1800" dirty="0">
                <a:latin typeface="+mn-lt"/>
              </a:rPr>
              <a:t>democracy without media is like a vehicle without wheels. </a:t>
            </a:r>
            <a:endParaRPr lang="en-US" sz="1800" dirty="0" smtClean="0">
              <a:latin typeface="+mn-lt"/>
            </a:endParaRPr>
          </a:p>
          <a:p>
            <a:pPr marL="285750" indent="-285750">
              <a:buFont typeface="Arial" panose="020B0604020202020204" pitchFamily="34" charset="0"/>
              <a:buChar char="•"/>
            </a:pPr>
            <a:r>
              <a:rPr lang="en-US" sz="1800" dirty="0" smtClean="0">
                <a:latin typeface="+mn-lt"/>
              </a:rPr>
              <a:t>So </a:t>
            </a:r>
            <a:r>
              <a:rPr lang="en-US" sz="1800" dirty="0">
                <a:latin typeface="+mn-lt"/>
              </a:rPr>
              <a:t>the ultimate goal of media should be to provide assistance to develop a range of diverse mediums and voices that are credible, and to create and strengthen a sector that promotes such outlets.</a:t>
            </a:r>
          </a:p>
          <a:p>
            <a:pPr marL="285750" indent="-285750">
              <a:buFont typeface="Arial" panose="020B0604020202020204" pitchFamily="34" charset="0"/>
              <a:buChar char="•"/>
            </a:pPr>
            <a:r>
              <a:rPr lang="en-US" sz="1800" dirty="0">
                <a:latin typeface="+mn-lt"/>
              </a:rPr>
              <a:t>Traditionally and constitutionally, the media has no defined role in governance. </a:t>
            </a:r>
            <a:endParaRPr lang="en-US" sz="1800" dirty="0" smtClean="0">
              <a:latin typeface="+mn-lt"/>
            </a:endParaRPr>
          </a:p>
          <a:p>
            <a:pPr marL="285750" indent="-285750">
              <a:buFont typeface="Arial" panose="020B0604020202020204" pitchFamily="34" charset="0"/>
              <a:buChar char="•"/>
            </a:pPr>
            <a:r>
              <a:rPr lang="en-US" sz="1800" dirty="0" smtClean="0">
                <a:latin typeface="+mn-lt"/>
              </a:rPr>
              <a:t>It </a:t>
            </a:r>
            <a:r>
              <a:rPr lang="en-US" sz="1800" dirty="0">
                <a:latin typeface="+mn-lt"/>
              </a:rPr>
              <a:t>doesn’t have the power to change any decisions made by the various arms of a state––the legislature, executive and the judiciary. </a:t>
            </a:r>
            <a:endParaRPr lang="en-US" sz="1800" dirty="0" smtClean="0">
              <a:latin typeface="+mn-lt"/>
            </a:endParaRPr>
          </a:p>
          <a:p>
            <a:pPr marL="285750" indent="-285750">
              <a:buFont typeface="Arial" panose="020B0604020202020204" pitchFamily="34" charset="0"/>
              <a:buChar char="•"/>
            </a:pPr>
            <a:r>
              <a:rPr lang="en-US" sz="1800" dirty="0" smtClean="0">
                <a:latin typeface="+mn-lt"/>
              </a:rPr>
              <a:t>Yet</a:t>
            </a:r>
            <a:r>
              <a:rPr lang="en-US" sz="1800" dirty="0">
                <a:latin typeface="+mn-lt"/>
              </a:rPr>
              <a:t>, the media plays one of the most important roles in the functioning of any society. </a:t>
            </a:r>
            <a:endParaRPr lang="en-US" sz="1800" dirty="0" smtClean="0">
              <a:latin typeface="+mn-lt"/>
            </a:endParaRPr>
          </a:p>
          <a:p>
            <a:pPr marL="285750" indent="-285750">
              <a:buFont typeface="Arial" panose="020B0604020202020204" pitchFamily="34" charset="0"/>
              <a:buChar char="•"/>
            </a:pPr>
            <a:r>
              <a:rPr lang="en-US" sz="1800" dirty="0" smtClean="0">
                <a:latin typeface="+mn-lt"/>
              </a:rPr>
              <a:t>It </a:t>
            </a:r>
            <a:r>
              <a:rPr lang="en-US" sz="1800" dirty="0">
                <a:latin typeface="+mn-lt"/>
              </a:rPr>
              <a:t>amplifies the voice of citizens and communicates their opinions to the lawmakers.</a:t>
            </a:r>
          </a:p>
          <a:p>
            <a:pPr marL="285750" indent="-285750">
              <a:buFont typeface="Arial" panose="020B0604020202020204" pitchFamily="34" charset="0"/>
              <a:buChar char="•"/>
            </a:pPr>
            <a:endParaRPr lang="en-US" sz="1800" dirty="0"/>
          </a:p>
          <a:p>
            <a:r>
              <a:rPr lang="en-US" sz="1800" dirty="0"/>
              <a:t> </a:t>
            </a:r>
          </a:p>
          <a:p>
            <a:r>
              <a:rPr lang="en-US" sz="900"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3" name="Rectangle 2"/>
          <p:cNvSpPr/>
          <p:nvPr/>
        </p:nvSpPr>
        <p:spPr>
          <a:xfrm>
            <a:off x="2667220" y="-6099"/>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62630" y="640232"/>
            <a:ext cx="7465512" cy="4524315"/>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Good governance is an ideal system which is difficult to achieve in its totality. </a:t>
            </a:r>
            <a:endParaRPr lang="en-US" sz="1800" dirty="0" smtClean="0">
              <a:latin typeface="+mn-lt"/>
            </a:endParaRPr>
          </a:p>
          <a:p>
            <a:pPr marL="285750" indent="-285750">
              <a:buFont typeface="Arial" panose="020B0604020202020204" pitchFamily="34" charset="0"/>
              <a:buChar char="•"/>
            </a:pPr>
            <a:r>
              <a:rPr lang="en-US" sz="1800" dirty="0" smtClean="0">
                <a:latin typeface="+mn-lt"/>
              </a:rPr>
              <a:t>In </a:t>
            </a:r>
            <a:r>
              <a:rPr lang="en-US" sz="1800" dirty="0">
                <a:latin typeface="+mn-lt"/>
              </a:rPr>
              <a:t>other words, no country or society has ever said to achieve good governance in totality. We can only come close to this by our activities with the aim of making this ideal a reality. </a:t>
            </a:r>
            <a:endParaRPr lang="en-US" sz="1800" dirty="0" smtClean="0">
              <a:latin typeface="+mn-lt"/>
            </a:endParaRPr>
          </a:p>
          <a:p>
            <a:pPr marL="285750" indent="-285750">
              <a:buFont typeface="Arial" panose="020B0604020202020204" pitchFamily="34" charset="0"/>
              <a:buChar char="•"/>
            </a:pPr>
            <a:r>
              <a:rPr lang="en-US" sz="1800" dirty="0" smtClean="0">
                <a:latin typeface="+mn-lt"/>
              </a:rPr>
              <a:t>It </a:t>
            </a:r>
            <a:r>
              <a:rPr lang="en-US" sz="1800" dirty="0">
                <a:latin typeface="+mn-lt"/>
              </a:rPr>
              <a:t>needs to be focused on the real matters, which are mostly social and economic in nature, instead of trying to divert the attention to the non issues. Achieving the good governance requires the understanding and participation of every member of the society.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 </a:t>
            </a:r>
            <a:r>
              <a:rPr lang="en-US" sz="1800" dirty="0">
                <a:latin typeface="+mn-lt"/>
              </a:rPr>
              <a:t>media, their significant roles, channels and contents, are considered to be the most powerful weapon to make this achievement a reality.</a:t>
            </a:r>
          </a:p>
          <a:p>
            <a:pPr marL="285750" indent="-285750">
              <a:buFont typeface="Arial" panose="020B0604020202020204" pitchFamily="34" charset="0"/>
              <a:buChar char="•"/>
            </a:pPr>
            <a:r>
              <a:rPr lang="en-US" sz="1800" dirty="0">
                <a:latin typeface="+mn-lt"/>
              </a:rPr>
              <a:t>Today, despite the mass media’s propensity for sleaze, sensationalism and superficiality, the notion of the media as watchdog, as guardian of the public interest, and as a conduit between governors and the governed remains deeply ingrained.</a:t>
            </a:r>
          </a:p>
          <a:p>
            <a:pPr marL="285750" indent="-285750">
              <a:buFont typeface="Arial" panose="020B0604020202020204" pitchFamily="34" charset="0"/>
              <a:buChar char="•"/>
            </a:pPr>
            <a:endParaRPr lang="en-US" sz="1800" dirty="0" smtClean="0">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11</a:t>
            </a: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1464</TotalTime>
  <Words>3454</Words>
  <Application>Microsoft Office PowerPoint</Application>
  <PresentationFormat>On-screen Show (16:9)</PresentationFormat>
  <Paragraphs>230</Paragraphs>
  <Slides>33</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Wingdings</vt:lpstr>
      <vt:lpstr>Century Gothic</vt:lpstr>
      <vt:lpstr>Calibri</vt:lpstr>
      <vt:lpstr>Times New Roman</vt:lpstr>
      <vt:lpstr>Calibri Light</vt:lpstr>
      <vt:lpstr>Montserrat</vt:lpstr>
      <vt:lpstr>Retrospect</vt:lpstr>
      <vt:lpstr>Communication Systems in Africa</vt:lpstr>
      <vt:lpstr>Objectives </vt:lpstr>
      <vt:lpstr>LECTURE OVERVIEW</vt:lpstr>
      <vt:lpstr>LECTURE OVERVIEW</vt:lpstr>
      <vt:lpstr>The Role of Media in Democracy </vt:lpstr>
      <vt:lpstr>The Role of Media in Democracy </vt:lpstr>
      <vt:lpstr> The Role of Media in Democracy </vt:lpstr>
      <vt:lpstr>The Role of Media in Democracy </vt:lpstr>
      <vt:lpstr>The Role of Media in Democracy </vt:lpstr>
      <vt:lpstr>The Role of Media in Democracy </vt:lpstr>
      <vt:lpstr>The Role of Media in Democracy </vt:lpstr>
      <vt:lpstr>The Role of Media in Democracy </vt:lpstr>
      <vt:lpstr>The Role of Media in Democracy </vt:lpstr>
      <vt:lpstr>The Role of Media in Democracy </vt:lpstr>
      <vt:lpstr>The Role of Media in Democracy </vt:lpstr>
      <vt:lpstr>The Role of Media in Democracy </vt:lpstr>
      <vt:lpstr>PowerPoint Presentation</vt:lpstr>
      <vt:lpstr>The Role of Media in Democracy </vt:lpstr>
      <vt:lpstr>PowerPoint Presentation</vt:lpstr>
      <vt:lpstr>Role of the Media in Deepening Democracy in Africa</vt:lpstr>
      <vt:lpstr>Role of the Media in Deepening Democracy in Africa</vt:lpstr>
      <vt:lpstr>Role of the Media in Deepening Democracy in Africa </vt:lpstr>
      <vt:lpstr>Role of the Media in Deepening Democracy in Africa</vt:lpstr>
      <vt:lpstr>Role of the Media in Deepening Democracy in Africa</vt:lpstr>
      <vt:lpstr>Role of the Media in Deepening Democracy in Africa</vt:lpstr>
      <vt:lpstr>PowerPoint Presentation</vt:lpstr>
      <vt:lpstr>Role of the Media in Deepening Democracy in Africa</vt:lpstr>
      <vt:lpstr>Role of the Media in Deepening Democracy in Africa</vt:lpstr>
      <vt:lpstr>Recommendations on factors affecting media and democratization process.</vt:lpstr>
      <vt:lpstr>PowerPoint Presentation</vt:lpstr>
      <vt:lpstr>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163</cp:revision>
  <dcterms:modified xsi:type="dcterms:W3CDTF">2023-05-30T15:21:57Z</dcterms:modified>
</cp:coreProperties>
</file>