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6"/>
  </p:notesMasterIdLst>
  <p:sldIdLst>
    <p:sldId id="256" r:id="rId2"/>
    <p:sldId id="295" r:id="rId3"/>
    <p:sldId id="297" r:id="rId4"/>
    <p:sldId id="298" r:id="rId5"/>
    <p:sldId id="299" r:id="rId6"/>
    <p:sldId id="258" r:id="rId7"/>
    <p:sldId id="259" r:id="rId8"/>
    <p:sldId id="303" r:id="rId9"/>
    <p:sldId id="304" r:id="rId10"/>
    <p:sldId id="305" r:id="rId11"/>
    <p:sldId id="269" r:id="rId12"/>
    <p:sldId id="261" r:id="rId13"/>
    <p:sldId id="263" r:id="rId14"/>
    <p:sldId id="264" r:id="rId15"/>
    <p:sldId id="265" r:id="rId16"/>
    <p:sldId id="267" r:id="rId17"/>
    <p:sldId id="268" r:id="rId18"/>
    <p:sldId id="296" r:id="rId19"/>
    <p:sldId id="271" r:id="rId20"/>
    <p:sldId id="272" r:id="rId21"/>
    <p:sldId id="273" r:id="rId22"/>
    <p:sldId id="300" r:id="rId23"/>
    <p:sldId id="301" r:id="rId24"/>
    <p:sldId id="302" r:id="rId25"/>
    <p:sldId id="306" r:id="rId26"/>
    <p:sldId id="275" r:id="rId27"/>
    <p:sldId id="278" r:id="rId28"/>
    <p:sldId id="279" r:id="rId29"/>
    <p:sldId id="280" r:id="rId30"/>
    <p:sldId id="281" r:id="rId31"/>
    <p:sldId id="286" r:id="rId32"/>
    <p:sldId id="307" r:id="rId33"/>
    <p:sldId id="308" r:id="rId34"/>
    <p:sldId id="294" r:id="rId35"/>
  </p:sldIdLst>
  <p:sldSz cx="9144000" cy="5143500" type="screen16x9"/>
  <p:notesSz cx="6858000" cy="9144000"/>
  <p:embeddedFontLst>
    <p:embeddedFont>
      <p:font typeface="Montserrat" panose="020B0604020202020204" charset="0"/>
      <p:regular r:id="rId37"/>
      <p:bold r:id="rId38"/>
      <p:italic r:id="rId39"/>
      <p:boldItalic r:id="rId40"/>
    </p:embeddedFont>
    <p:embeddedFont>
      <p:font typeface="Calibri Light" panose="020F0302020204030204" pitchFamily="34" charset="0"/>
      <p:regular r:id="rId41"/>
      <p:italic r:id="rId42"/>
    </p:embeddedFont>
    <p:embeddedFont>
      <p:font typeface="Century Gothic" panose="020B0502020202020204" pitchFamily="34" charset="0"/>
      <p:regular r:id="rId43"/>
      <p:bold r:id="rId44"/>
      <p:italic r:id="rId45"/>
      <p:boldItalic r:id="rId46"/>
    </p:embeddedFont>
    <p:embeddedFont>
      <p:font typeface="Calibri" panose="020F0502020204030204" pitchFamily="34" charset="0"/>
      <p:regular r:id="rId47"/>
      <p:bold r:id="rId48"/>
      <p:italic r:id="rId49"/>
      <p:boldItalic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54" y="3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6.fntdata"/><Relationship Id="rId47" Type="http://schemas.openxmlformats.org/officeDocument/2006/relationships/font" Target="fonts/font11.fntdata"/><Relationship Id="rId50" Type="http://schemas.openxmlformats.org/officeDocument/2006/relationships/font" Target="fonts/font1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2.fntdata"/><Relationship Id="rId46"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5.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1.fntdata"/><Relationship Id="rId40" Type="http://schemas.openxmlformats.org/officeDocument/2006/relationships/font" Target="fonts/font4.fntdata"/><Relationship Id="rId45" Type="http://schemas.openxmlformats.org/officeDocument/2006/relationships/font" Target="fonts/font9.fntdata"/><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49"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8.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7.fntdata"/><Relationship Id="rId48" Type="http://schemas.openxmlformats.org/officeDocument/2006/relationships/font" Target="fonts/font12.fntdata"/><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6711923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4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2757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59656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5ed75ccf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65396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7829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65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08981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7412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301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5f391192_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5f391192_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3533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9818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359860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160942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35ed75ccf_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55334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60915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82878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2317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e43d9bef0f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e43d9bef0f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828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ge43d9bef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2" name="Google Shape;702;ge43d9bef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10979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3"/>
        <p:cNvGrpSpPr/>
        <p:nvPr/>
      </p:nvGrpSpPr>
      <p:grpSpPr>
        <a:xfrm>
          <a:off x="0" y="0"/>
          <a:ext cx="0" cy="0"/>
          <a:chOff x="0" y="0"/>
          <a:chExt cx="0" cy="0"/>
        </a:xfrm>
      </p:grpSpPr>
      <p:sp>
        <p:nvSpPr>
          <p:cNvPr id="1624" name="Google Shape;1624;g41a8829c09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5" name="Google Shape;1625;g41a8829c09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222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5"/>
            <a:ext cx="7543800" cy="85725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6/1/2023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851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6/1/2023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91258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6/1/2023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0619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6/1/2023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805960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2296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44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6/1/2023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761172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6/1/2023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746350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6/1/2023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598551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548640"/>
            <a:ext cx="4869180" cy="394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a:xfrm>
            <a:off x="349134" y="4844839"/>
            <a:ext cx="1963883" cy="273844"/>
          </a:xfrm>
        </p:spPr>
        <p:txBody>
          <a:bodyPr/>
          <a:lstStyle>
            <a:lvl1pPr algn="l">
              <a:defRPr/>
            </a:lvl1pPr>
          </a:lstStyle>
          <a:p>
            <a:fld id="{32ABBEA6-7C60-4B02-AE87-00D78D8422AF}" type="datetimeFigureOut">
              <a:rPr lang="en-US" dirty="0"/>
              <a:t>6/1/2023</a:t>
            </a:fld>
            <a:endParaRPr lang="en-US" dirty="0"/>
          </a:p>
        </p:txBody>
      </p:sp>
      <p:sp>
        <p:nvSpPr>
          <p:cNvPr id="6" name="Footer Placeholder 5"/>
          <p:cNvSpPr>
            <a:spLocks noGrp="1"/>
          </p:cNvSpPr>
          <p:nvPr>
            <p:ph type="ftr" sz="quarter" idx="11"/>
          </p:nvPr>
        </p:nvSpPr>
        <p:spPr>
          <a:xfrm>
            <a:off x="3600450" y="4844839"/>
            <a:ext cx="3486150" cy="273844"/>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54113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4948" cy="617220"/>
          </a:xfrm>
        </p:spPr>
        <p:txBody>
          <a:bodyPr lIns="91440" tIns="0" rIns="91440" bIns="0" anchor="b">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3686307"/>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22960" y="4430267"/>
            <a:ext cx="7584948" cy="44577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6/1/2023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77912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6/1/2023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8702471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311084"/>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11083"/>
            <a:ext cx="5800725" cy="4318067"/>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6/1/2023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86916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3637519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17391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8105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sp>
        <p:nvSpPr>
          <p:cNvPr id="169" name="Google Shape;169;p6"/>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2" name="Google Shape;172;p6"/>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9685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sp>
        <p:nvSpPr>
          <p:cNvPr id="199" name="Google Shape;199;p7"/>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3" name="Google Shape;203;p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038879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47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4800600"/>
            <a:ext cx="9144000"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4750737"/>
            <a:ext cx="9144001" cy="49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14953"/>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301"/>
            <a:ext cx="7543800" cy="301752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4844839"/>
            <a:ext cx="1854203" cy="273844"/>
          </a:xfrm>
          <a:prstGeom prst="rect">
            <a:avLst/>
          </a:prstGeom>
        </p:spPr>
        <p:txBody>
          <a:bodyPr vert="horz" lIns="91440" tIns="45720" rIns="91440" bIns="45720" rtlCol="0" anchor="ctr"/>
          <a:lstStyle>
            <a:lvl1pPr algn="l">
              <a:defRPr sz="675">
                <a:solidFill>
                  <a:srgbClr val="FFFFFF"/>
                </a:solidFill>
              </a:defRPr>
            </a:lvl1pPr>
          </a:lstStyle>
          <a:p>
            <a:fld id="{98624D31-43A5-475A-80CF-332C9F6DCF35}" type="datetimeFigureOut">
              <a:rPr lang="en-US" dirty="0"/>
              <a:t>6/1/2023</a:t>
            </a:fld>
            <a:endParaRPr lang="en-US" dirty="0"/>
          </a:p>
        </p:txBody>
      </p:sp>
      <p:sp>
        <p:nvSpPr>
          <p:cNvPr id="5" name="Footer Placeholder 4"/>
          <p:cNvSpPr>
            <a:spLocks noGrp="1"/>
          </p:cNvSpPr>
          <p:nvPr>
            <p:ph type="ftr" sz="quarter" idx="3"/>
          </p:nvPr>
        </p:nvSpPr>
        <p:spPr>
          <a:xfrm>
            <a:off x="2764639" y="4844839"/>
            <a:ext cx="3617103" cy="273844"/>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4844839"/>
            <a:ext cx="984019" cy="273844"/>
          </a:xfrm>
          <a:prstGeom prst="rect">
            <a:avLst/>
          </a:prstGeom>
        </p:spPr>
        <p:txBody>
          <a:bodyPr vert="horz" lIns="91440" tIns="45720" rIns="91440" bIns="45720" rtlCol="0" anchor="ctr"/>
          <a:lstStyle>
            <a:lvl1pPr algn="r">
              <a:defRPr sz="788">
                <a:solidFill>
                  <a:srgbClr val="FFFFFF"/>
                </a:solidFill>
              </a:defRPr>
            </a:lvl1pPr>
          </a:lstStyle>
          <a:p>
            <a:pPr marL="0" lvl="0" indent="0" algn="ctr" rtl="0">
              <a:spcBef>
                <a:spcPts val="0"/>
              </a:spcBef>
              <a:spcAft>
                <a:spcPts val="0"/>
              </a:spcAft>
              <a:buNone/>
            </a:pPr>
            <a:fld id="{00000000-1234-1234-1234-123412341234}" type="slidenum">
              <a:rPr lang="en" smtClean="0"/>
              <a:t>‹#›</a:t>
            </a:fld>
            <a:endParaRPr lang="en"/>
          </a:p>
        </p:txBody>
      </p:sp>
      <p:cxnSp>
        <p:nvCxnSpPr>
          <p:cNvPr id="10" name="Straight Connector 9"/>
          <p:cNvCxnSpPr/>
          <p:nvPr/>
        </p:nvCxnSpPr>
        <p:spPr>
          <a:xfrm>
            <a:off x="895149" y="130338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80493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Lst>
  <p:transition>
    <p:fade thruBlk="1"/>
  </p:transition>
  <p:timing>
    <p:tnLst>
      <p:par>
        <p:cTn id="1" dur="indefinite" restart="never" nodeType="tmRoot"/>
      </p:par>
    </p:tnLst>
  </p:timing>
  <p:hf hdr="0" ftr="0" dt="0"/>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0" y="137592"/>
            <a:ext cx="9144000" cy="1159800"/>
          </a:xfrm>
          <a:prstGeom prst="rect">
            <a:avLst/>
          </a:prstGeom>
          <a:solidFill>
            <a:schemeClr val="accent5">
              <a:lumMod val="50000"/>
            </a:schemeClr>
          </a:solidFill>
        </p:spPr>
        <p:txBody>
          <a:bodyPr spcFirstLastPara="1" wrap="square" lIns="0" tIns="0" rIns="0" bIns="0" anchor="ctr" anchorCtr="0">
            <a:noAutofit/>
          </a:bodyPr>
          <a:lstStyle/>
          <a:p>
            <a:pPr marL="0" lvl="0" indent="0" algn="ctr" rtl="0">
              <a:spcBef>
                <a:spcPts val="0"/>
              </a:spcBef>
              <a:spcAft>
                <a:spcPts val="0"/>
              </a:spcAft>
              <a:buNone/>
            </a:pPr>
            <a:r>
              <a:rPr lang="en" sz="3200" dirty="0" smtClean="0">
                <a:solidFill>
                  <a:schemeClr val="bg1"/>
                </a:solidFill>
                <a:effectLst>
                  <a:glow rad="101600">
                    <a:schemeClr val="accent5">
                      <a:lumMod val="75000"/>
                      <a:alpha val="60000"/>
                    </a:schemeClr>
                  </a:glow>
                </a:effectLst>
              </a:rPr>
              <a:t>Communication Systems in Africa</a:t>
            </a:r>
            <a:endParaRPr sz="3200" dirty="0">
              <a:solidFill>
                <a:schemeClr val="bg1"/>
              </a:solidFill>
              <a:effectLst>
                <a:glow rad="101600">
                  <a:schemeClr val="accent5">
                    <a:lumMod val="75000"/>
                    <a:alpha val="60000"/>
                  </a:schemeClr>
                </a:glow>
              </a:effectLst>
            </a:endParaRPr>
          </a:p>
        </p:txBody>
      </p:sp>
      <p:sp>
        <p:nvSpPr>
          <p:cNvPr id="2" name="Rectangle 1"/>
          <p:cNvSpPr/>
          <p:nvPr/>
        </p:nvSpPr>
        <p:spPr>
          <a:xfrm>
            <a:off x="123985" y="1322896"/>
            <a:ext cx="8849533" cy="3108543"/>
          </a:xfrm>
          <a:prstGeom prst="rect">
            <a:avLst/>
          </a:prstGeom>
        </p:spPr>
        <p:txBody>
          <a:bodyPr wrap="square">
            <a:spAutoFit/>
          </a:bodyPr>
          <a:lstStyle/>
          <a:p>
            <a:pPr algn="ctr"/>
            <a:r>
              <a:rPr lang="en-US" sz="2800" b="1" dirty="0">
                <a:effectLst>
                  <a:glow rad="101600">
                    <a:schemeClr val="accent5">
                      <a:lumMod val="75000"/>
                      <a:alpha val="60000"/>
                    </a:schemeClr>
                  </a:glow>
                </a:effectLst>
              </a:rPr>
              <a:t>LECTURE </a:t>
            </a:r>
            <a:r>
              <a:rPr lang="en-US" sz="2800" b="1" dirty="0" smtClean="0">
                <a:effectLst>
                  <a:glow rad="101600">
                    <a:schemeClr val="accent5">
                      <a:lumMod val="75000"/>
                      <a:alpha val="60000"/>
                    </a:schemeClr>
                  </a:glow>
                </a:effectLst>
              </a:rPr>
              <a:t>12</a:t>
            </a:r>
          </a:p>
          <a:p>
            <a:pPr algn="ctr"/>
            <a:r>
              <a:rPr lang="en-US" sz="2800" b="1" dirty="0">
                <a:effectLst>
                  <a:glow rad="101600">
                    <a:schemeClr val="accent5">
                      <a:lumMod val="75000"/>
                      <a:alpha val="60000"/>
                    </a:schemeClr>
                  </a:glow>
                </a:effectLst>
              </a:rPr>
              <a:t>WEEK </a:t>
            </a:r>
            <a:r>
              <a:rPr lang="en-US" sz="2800" b="1" dirty="0" smtClean="0">
                <a:effectLst>
                  <a:glow rad="101600">
                    <a:schemeClr val="accent5">
                      <a:lumMod val="75000"/>
                      <a:alpha val="60000"/>
                    </a:schemeClr>
                  </a:glow>
                </a:effectLst>
              </a:rPr>
              <a:t>TWELVE: Problems of Human Rights. Public right and access to Information in Africa.</a:t>
            </a:r>
          </a:p>
          <a:p>
            <a:pPr algn="ctr"/>
            <a:endParaRPr lang="en-US" sz="2800" b="1" dirty="0" smtClean="0">
              <a:effectLst>
                <a:glow rad="101600">
                  <a:schemeClr val="accent5">
                    <a:lumMod val="75000"/>
                    <a:alpha val="60000"/>
                  </a:schemeClr>
                </a:glow>
              </a:effectLst>
            </a:endParaRPr>
          </a:p>
          <a:p>
            <a:pPr algn="ctr"/>
            <a:r>
              <a:rPr lang="en-US" sz="2800" b="1" dirty="0" smtClean="0">
                <a:effectLst>
                  <a:glow rad="101600">
                    <a:schemeClr val="accent5">
                      <a:lumMod val="75000"/>
                      <a:alpha val="60000"/>
                    </a:schemeClr>
                  </a:glow>
                </a:effectLst>
              </a:rPr>
              <a:t>BY </a:t>
            </a:r>
            <a:r>
              <a:rPr lang="en-US" sz="2800" b="1" dirty="0">
                <a:effectLst>
                  <a:glow rad="101600">
                    <a:schemeClr val="accent5">
                      <a:lumMod val="75000"/>
                      <a:alpha val="60000"/>
                    </a:schemeClr>
                  </a:glow>
                </a:effectLst>
              </a:rPr>
              <a:t>DR. RAPHAEL OGUTU,</a:t>
            </a:r>
          </a:p>
          <a:p>
            <a:pPr algn="ctr"/>
            <a:r>
              <a:rPr lang="en-US" sz="2800" b="1" dirty="0">
                <a:effectLst>
                  <a:glow rad="101600">
                    <a:schemeClr val="accent5">
                      <a:lumMod val="75000"/>
                      <a:alpha val="60000"/>
                    </a:schemeClr>
                  </a:glow>
                </a:effectLst>
              </a:rPr>
              <a:t>Mass Communication Department, </a:t>
            </a:r>
          </a:p>
          <a:p>
            <a:pPr algn="ctr"/>
            <a:r>
              <a:rPr lang="en-US" sz="2800" b="1" dirty="0">
                <a:effectLst>
                  <a:glow rad="101600">
                    <a:schemeClr val="accent5">
                      <a:lumMod val="75000"/>
                      <a:alpha val="60000"/>
                    </a:schemeClr>
                  </a:glow>
                </a:effectLst>
              </a:rPr>
              <a:t>AFRICA NAZARENE </a:t>
            </a:r>
            <a:r>
              <a:rPr lang="en-US" sz="2800" b="1" dirty="0" smtClean="0">
                <a:effectLst>
                  <a:glow rad="101600">
                    <a:schemeClr val="accent5">
                      <a:lumMod val="75000"/>
                      <a:alpha val="60000"/>
                    </a:schemeClr>
                  </a:glow>
                </a:effectLst>
              </a:rPr>
              <a:t>UNIVERSITY</a:t>
            </a:r>
            <a:endParaRPr lang="en-US" sz="2800" b="1" dirty="0">
              <a:effectLst>
                <a:glow rad="101600">
                  <a:schemeClr val="accent5">
                    <a:lumMod val="75000"/>
                    <a:alpha val="6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7625" y="238747"/>
            <a:ext cx="5088600" cy="1159800"/>
          </a:xfrm>
        </p:spPr>
        <p:txBody>
          <a:bodyPr/>
          <a:lstStyle/>
          <a:p>
            <a:r>
              <a:rPr lang="en-US" sz="4500" kern="1200" spc="0" dirty="0">
                <a:ln w="0"/>
                <a:solidFill>
                  <a:schemeClr val="accent1"/>
                </a:solidFill>
                <a:effectLst>
                  <a:outerShdw blurRad="38100" dist="25400" dir="5400000" algn="ctr" rotWithShape="0">
                    <a:srgbClr val="6E747A">
                      <a:alpha val="43000"/>
                    </a:srgbClr>
                  </a:outerShdw>
                </a:effectLst>
                <a:latin typeface="Century Gothic" panose="020B0502020202020204"/>
              </a:rPr>
              <a:t>Objectives</a:t>
            </a:r>
            <a:r>
              <a:rPr lang="en-US" sz="4500" kern="1200" dirty="0">
                <a:solidFill>
                  <a:srgbClr val="455F51"/>
                </a:solidFill>
                <a:latin typeface="Century Gothic" panose="020B0502020202020204"/>
              </a:rPr>
              <a:t> </a:t>
            </a:r>
            <a:endParaRPr lang="en-US" dirty="0"/>
          </a:p>
        </p:txBody>
      </p:sp>
      <p:sp>
        <p:nvSpPr>
          <p:cNvPr id="3" name="Subtitle 2"/>
          <p:cNvSpPr>
            <a:spLocks noGrp="1"/>
          </p:cNvSpPr>
          <p:nvPr>
            <p:ph type="subTitle" idx="1"/>
          </p:nvPr>
        </p:nvSpPr>
        <p:spPr>
          <a:xfrm>
            <a:off x="170481" y="1522251"/>
            <a:ext cx="8229600" cy="3220231"/>
          </a:xfrm>
        </p:spPr>
        <p:txBody>
          <a:bodyPr/>
          <a:lstStyle/>
          <a:p>
            <a:pPr marL="558800" lvl="0" indent="-457200">
              <a:buFont typeface="+mj-lt"/>
              <a:buAutoNum type="arabicPeriod"/>
            </a:pPr>
            <a:endParaRPr lang="en-US" sz="2400" b="1" dirty="0" smtClean="0">
              <a:solidFill>
                <a:srgbClr val="000000"/>
              </a:solidFill>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Understand an overview of Human rights and access to information.</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Explain the Role of the Media in Protecting Human Rights</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Understand Human rights and access to information in Africa.</a:t>
            </a:r>
            <a:endParaRPr lang="en-US" sz="2000" dirty="0">
              <a:solidFill>
                <a:schemeClr val="tx1"/>
              </a:solidFill>
              <a:ea typeface="Calibri" panose="020F0502020204030204" pitchFamily="34" charset="0"/>
              <a:cs typeface="Times New Roman" panose="02020603050405020304" pitchFamily="18" charset="0"/>
            </a:endParaRPr>
          </a:p>
          <a:p>
            <a:pPr marL="342900" lvl="0" indent="-342900">
              <a:lnSpc>
                <a:spcPct val="115000"/>
              </a:lnSpc>
              <a:buFont typeface="+mj-lt"/>
              <a:buAutoNum type="arabicPeriod"/>
            </a:pPr>
            <a:r>
              <a:rPr lang="en-US" sz="2400" dirty="0">
                <a:solidFill>
                  <a:schemeClr val="tx1"/>
                </a:solidFill>
                <a:ea typeface="Calibri" panose="020F0502020204030204" pitchFamily="34" charset="0"/>
                <a:cs typeface="Times New Roman" panose="02020603050405020304" pitchFamily="18" charset="0"/>
              </a:rPr>
              <a:t>Analyze the ATI Principles found in the African Platform on Access to Information (APAI) Declaration</a:t>
            </a:r>
            <a:endParaRPr lang="en-US" sz="2000" dirty="0">
              <a:solidFill>
                <a:schemeClr val="tx1"/>
              </a:solidFill>
              <a:ea typeface="Calibri" panose="020F0502020204030204" pitchFamily="34" charset="0"/>
              <a:cs typeface="Times New Roman" panose="02020603050405020304" pitchFamily="18" charset="0"/>
            </a:endParaRPr>
          </a:p>
          <a:p>
            <a:r>
              <a:rPr lang="en-US" dirty="0"/>
              <a:t> </a:t>
            </a:r>
          </a:p>
        </p:txBody>
      </p:sp>
    </p:spTree>
    <p:extLst>
      <p:ext uri="{BB962C8B-B14F-4D97-AF65-F5344CB8AC3E}">
        <p14:creationId xmlns:p14="http://schemas.microsoft.com/office/powerpoint/2010/main" val="2695350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2400" y="105397"/>
            <a:ext cx="5088600" cy="637553"/>
          </a:xfrm>
        </p:spPr>
        <p:txBody>
          <a:bodyPr/>
          <a:lstStyle/>
          <a:p>
            <a:pPr algn="ctr"/>
            <a:r>
              <a:rPr lang="en-US" spc="0" dirty="0" smtClean="0">
                <a:ln w="0"/>
                <a:solidFill>
                  <a:schemeClr val="accent1"/>
                </a:solidFill>
                <a:effectLst>
                  <a:outerShdw blurRad="38100" dist="25400" dir="5400000" algn="ctr" rotWithShape="0">
                    <a:srgbClr val="6E747A">
                      <a:alpha val="43000"/>
                    </a:srgbClr>
                  </a:outerShdw>
                </a:effectLst>
              </a:rPr>
              <a:t>LECTURE OVERVIEW</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3" name="Subtitle 2"/>
          <p:cNvSpPr>
            <a:spLocks noGrp="1"/>
          </p:cNvSpPr>
          <p:nvPr>
            <p:ph type="subTitle" idx="1"/>
          </p:nvPr>
        </p:nvSpPr>
        <p:spPr>
          <a:xfrm>
            <a:off x="225077" y="1420007"/>
            <a:ext cx="6897150" cy="3238474"/>
          </a:xfrm>
        </p:spPr>
        <p:txBody>
          <a:bodyPr/>
          <a:lstStyle/>
          <a:p>
            <a:pPr marL="342900" indent="-342900" algn="just">
              <a:buFont typeface="Wingdings" panose="05000000000000000000" pitchFamily="2" charset="2"/>
              <a:buChar char="q"/>
            </a:pPr>
            <a:r>
              <a:rPr lang="en-US" sz="2000" dirty="0">
                <a:solidFill>
                  <a:schemeClr val="tx1"/>
                </a:solidFill>
              </a:rPr>
              <a:t>In this lecture, attempts have been made to </a:t>
            </a:r>
            <a:r>
              <a:rPr lang="en-US" sz="2000" dirty="0" smtClean="0">
                <a:solidFill>
                  <a:schemeClr val="tx1"/>
                </a:solidFill>
              </a:rPr>
              <a:t>understand the problems of human rights, public and access to information in Africa.</a:t>
            </a:r>
          </a:p>
          <a:p>
            <a:pPr marL="342900" indent="-342900" algn="just">
              <a:buFont typeface="Wingdings" panose="05000000000000000000" pitchFamily="2" charset="2"/>
              <a:buChar char="q"/>
            </a:pPr>
            <a:r>
              <a:rPr lang="en-US" sz="2000" dirty="0">
                <a:solidFill>
                  <a:schemeClr val="tx1"/>
                </a:solidFill>
              </a:rPr>
              <a:t>According Centre for Law and Democracy and the African Freedom of Information Centre (2015), the aim of the right to information (RTI) is to ensure the availability of information and the provision of equitable access to information to the general public</a:t>
            </a:r>
            <a:r>
              <a:rPr lang="en-US" sz="2000" dirty="0" smtClean="0">
                <a:solidFill>
                  <a:schemeClr val="tx1"/>
                </a:solidFill>
              </a:rPr>
              <a:t>.</a:t>
            </a:r>
          </a:p>
          <a:p>
            <a:pPr marL="342900" indent="-342900" algn="just">
              <a:buFont typeface="Wingdings" panose="05000000000000000000" pitchFamily="2" charset="2"/>
              <a:buChar char="q"/>
            </a:pPr>
            <a:r>
              <a:rPr lang="en-US" sz="2000" dirty="0">
                <a:solidFill>
                  <a:schemeClr val="tx1"/>
                </a:solidFill>
              </a:rPr>
              <a:t>Internationally, the RTI is </a:t>
            </a:r>
            <a:r>
              <a:rPr lang="en-US" sz="2000" dirty="0" err="1">
                <a:solidFill>
                  <a:schemeClr val="tx1"/>
                </a:solidFill>
              </a:rPr>
              <a:t>recognised</a:t>
            </a:r>
            <a:r>
              <a:rPr lang="en-US" sz="2000" dirty="0">
                <a:solidFill>
                  <a:schemeClr val="tx1"/>
                </a:solidFill>
              </a:rPr>
              <a:t> in Article 19 of the Universal   Declaration of Human Rights (UDHR) and the International Covenant on Civil and Political Rights (ICCPR).</a:t>
            </a:r>
          </a:p>
        </p:txBody>
      </p:sp>
    </p:spTree>
    <p:extLst>
      <p:ext uri="{BB962C8B-B14F-4D97-AF65-F5344CB8AC3E}">
        <p14:creationId xmlns:p14="http://schemas.microsoft.com/office/powerpoint/2010/main" val="27936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50937" y="100208"/>
            <a:ext cx="5398718" cy="588724"/>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LECTURE OVERVIEW</a:t>
            </a:r>
            <a:endParaRPr lang="en-US" sz="3200" dirty="0"/>
          </a:p>
        </p:txBody>
      </p:sp>
      <p:sp>
        <p:nvSpPr>
          <p:cNvPr id="3" name="Subtitle 2"/>
          <p:cNvSpPr>
            <a:spLocks noGrp="1"/>
          </p:cNvSpPr>
          <p:nvPr>
            <p:ph type="subTitle" idx="1"/>
          </p:nvPr>
        </p:nvSpPr>
        <p:spPr>
          <a:xfrm>
            <a:off x="100208" y="1329393"/>
            <a:ext cx="7427933" cy="3343249"/>
          </a:xfrm>
        </p:spPr>
        <p:txBody>
          <a:bodyPr/>
          <a:lstStyle/>
          <a:p>
            <a:pPr marL="342900" indent="-342900">
              <a:buFont typeface="Wingdings" panose="05000000000000000000" pitchFamily="2" charset="2"/>
              <a:buChar char="q"/>
            </a:pPr>
            <a:r>
              <a:rPr lang="en-US" sz="2000" dirty="0">
                <a:solidFill>
                  <a:schemeClr val="tx1"/>
                </a:solidFill>
              </a:rPr>
              <a:t>In Africa, the RTI is </a:t>
            </a:r>
            <a:r>
              <a:rPr lang="en-US" sz="2000" dirty="0" smtClean="0">
                <a:solidFill>
                  <a:schemeClr val="tx1"/>
                </a:solidFill>
              </a:rPr>
              <a:t>recognized </a:t>
            </a:r>
            <a:r>
              <a:rPr lang="en-US" sz="2000" dirty="0">
                <a:solidFill>
                  <a:schemeClr val="tx1"/>
                </a:solidFill>
              </a:rPr>
              <a:t>under Article 9 of the African Charter on Human and Peoples Rights (ACHPR), Article 19 of the African Charter on Democracy, Elections and Governance, Article 9 of the African Union Convention on Preventing and Combating Corruption, Article 10 and 11 of the African Union Youth Charter, Article 6 of the African Charter on Values and Principles of Public Service and Administration and Article 3 of the African Statistics Charter</a:t>
            </a:r>
            <a:r>
              <a:rPr lang="en-US" sz="2000" dirty="0" smtClean="0">
                <a:solidFill>
                  <a:schemeClr val="tx1"/>
                </a:solidFill>
              </a:rPr>
              <a:t>.</a:t>
            </a:r>
          </a:p>
          <a:p>
            <a:pPr marL="342900" indent="-342900">
              <a:buFont typeface="Wingdings" panose="05000000000000000000" pitchFamily="2" charset="2"/>
              <a:buChar char="q"/>
            </a:pPr>
            <a:r>
              <a:rPr lang="en-US" sz="2000" dirty="0">
                <a:solidFill>
                  <a:schemeClr val="tx1"/>
                </a:solidFill>
              </a:rPr>
              <a:t>At a national level, sixteen countries across Africa have developed Access To Information (ATI) laws. These are South Africa, Uganda, Angola, Zimbabwe, Nigeria, Ethiopia, Tunisia, Rwanda, Mozambique, Guinea, Sierra Leone, South Sudan, Niger, Sudan, Ivory Coast and Liberia. </a:t>
            </a:r>
          </a:p>
        </p:txBody>
      </p:sp>
    </p:spTree>
    <p:extLst>
      <p:ext uri="{BB962C8B-B14F-4D97-AF65-F5344CB8AC3E}">
        <p14:creationId xmlns:p14="http://schemas.microsoft.com/office/powerpoint/2010/main" val="305581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271136"/>
            <a:ext cx="6908371" cy="569872"/>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LECTURE OVERVIEW</a:t>
            </a:r>
            <a:endParaRPr lang="en-US" sz="3200" dirty="0"/>
          </a:p>
        </p:txBody>
      </p:sp>
      <p:sp>
        <p:nvSpPr>
          <p:cNvPr id="5" name="Subtitle 4"/>
          <p:cNvSpPr>
            <a:spLocks noGrp="1"/>
          </p:cNvSpPr>
          <p:nvPr>
            <p:ph type="subTitle" idx="1"/>
          </p:nvPr>
        </p:nvSpPr>
        <p:spPr>
          <a:xfrm>
            <a:off x="136193" y="1073596"/>
            <a:ext cx="7492158" cy="3836607"/>
          </a:xfrm>
        </p:spPr>
        <p:txBody>
          <a:bodyPr/>
          <a:lstStyle/>
          <a:p>
            <a:pPr marL="285750" indent="-285750">
              <a:buFont typeface="Wingdings" panose="05000000000000000000" pitchFamily="2" charset="2"/>
              <a:buChar char="q"/>
            </a:pPr>
            <a:r>
              <a:rPr lang="en-US" sz="2000" dirty="0">
                <a:solidFill>
                  <a:schemeClr val="tx1"/>
                </a:solidFill>
              </a:rPr>
              <a:t>While other African countries do not have an ATI law, there are </a:t>
            </a:r>
            <a:r>
              <a:rPr lang="en-US" sz="2000" dirty="0" smtClean="0">
                <a:solidFill>
                  <a:schemeClr val="tx1"/>
                </a:solidFill>
              </a:rPr>
              <a:t>rights </a:t>
            </a:r>
            <a:r>
              <a:rPr lang="en-US" sz="2000" dirty="0">
                <a:solidFill>
                  <a:schemeClr val="tx1"/>
                </a:solidFill>
              </a:rPr>
              <a:t>in certain </a:t>
            </a:r>
            <a:r>
              <a:rPr lang="en-US" sz="2000" dirty="0" smtClean="0">
                <a:solidFill>
                  <a:schemeClr val="tx1"/>
                </a:solidFill>
              </a:rPr>
              <a:t>countries </a:t>
            </a:r>
            <a:r>
              <a:rPr lang="en-US" sz="2000" dirty="0">
                <a:solidFill>
                  <a:schemeClr val="tx1"/>
                </a:solidFill>
              </a:rPr>
              <a:t>such as Kenya and Malawi while other countries </a:t>
            </a:r>
            <a:r>
              <a:rPr lang="en-US" sz="2000" dirty="0" smtClean="0">
                <a:solidFill>
                  <a:schemeClr val="tx1"/>
                </a:solidFill>
              </a:rPr>
              <a:t>recognize </a:t>
            </a:r>
            <a:r>
              <a:rPr lang="en-US" sz="2000" dirty="0">
                <a:solidFill>
                  <a:schemeClr val="tx1"/>
                </a:solidFill>
              </a:rPr>
              <a:t>the right through the protection of the freedom of expression and ratification of the listed regional and international laws</a:t>
            </a:r>
            <a:r>
              <a:rPr lang="en-US" sz="2000" dirty="0" smtClean="0">
                <a:solidFill>
                  <a:schemeClr val="tx1"/>
                </a:solidFill>
              </a:rPr>
              <a:t>.</a:t>
            </a:r>
          </a:p>
          <a:p>
            <a:pPr marL="285750" indent="-285750">
              <a:buFont typeface="Wingdings" panose="05000000000000000000" pitchFamily="2" charset="2"/>
              <a:buChar char="q"/>
            </a:pPr>
            <a:r>
              <a:rPr lang="en-US" sz="2000" dirty="0">
                <a:solidFill>
                  <a:schemeClr val="tx1"/>
                </a:solidFill>
              </a:rPr>
              <a:t>Transparency is central to the full realization of democracy in most African </a:t>
            </a:r>
            <a:r>
              <a:rPr lang="en-US" sz="2000" dirty="0" smtClean="0">
                <a:solidFill>
                  <a:schemeClr val="tx1"/>
                </a:solidFill>
              </a:rPr>
              <a:t>countries, which transitioned </a:t>
            </a:r>
            <a:r>
              <a:rPr lang="en-US" sz="2000" dirty="0">
                <a:solidFill>
                  <a:schemeClr val="tx1"/>
                </a:solidFill>
              </a:rPr>
              <a:t>into democracy after decades of colonialism, war, one party rule, military dictatorships and similar systems of government which hampered good governance within some of these countries.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Access </a:t>
            </a:r>
            <a:r>
              <a:rPr lang="en-US" sz="2000" dirty="0">
                <a:solidFill>
                  <a:schemeClr val="tx1"/>
                </a:solidFill>
              </a:rPr>
              <a:t>to information is a vital mechanism through which active citizens, civil society and journalists can hold government accountable and ensure government works for the people</a:t>
            </a:r>
            <a:r>
              <a:rPr lang="en-US" sz="2000" dirty="0" smtClean="0">
                <a:solidFill>
                  <a:schemeClr val="tx1"/>
                </a:solidFill>
              </a:rPr>
              <a:t>.</a:t>
            </a:r>
            <a:endParaRPr lang="en-US" sz="2000" dirty="0">
              <a:solidFill>
                <a:schemeClr val="tx1"/>
              </a:solidFill>
            </a:endParaRPr>
          </a:p>
        </p:txBody>
      </p:sp>
    </p:spTree>
    <p:extLst>
      <p:ext uri="{BB962C8B-B14F-4D97-AF65-F5344CB8AC3E}">
        <p14:creationId xmlns:p14="http://schemas.microsoft.com/office/powerpoint/2010/main" val="1472495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6</a:t>
            </a:fld>
            <a:endParaRPr/>
          </a:p>
        </p:txBody>
      </p:sp>
      <p:sp>
        <p:nvSpPr>
          <p:cNvPr id="325" name="Google Shape;325;p14"/>
          <p:cNvSpPr txBox="1">
            <a:spLocks noGrp="1"/>
          </p:cNvSpPr>
          <p:nvPr>
            <p:ph type="ctrTitle" idx="4294967295"/>
          </p:nvPr>
        </p:nvSpPr>
        <p:spPr>
          <a:xfrm>
            <a:off x="504826" y="1371"/>
            <a:ext cx="6379368" cy="862012"/>
          </a:xfrm>
          <a:prstGeom prst="rect">
            <a:avLst/>
          </a:prstGeom>
        </p:spPr>
        <p:txBody>
          <a:bodyPr spcFirstLastPara="1" wrap="square" lIns="0" tIns="0" rIns="0" bIns="0" anchor="t" anchorCtr="0">
            <a:noAutofit/>
          </a:bodyPr>
          <a:lstStyle/>
          <a:p>
            <a:pPr algn="ctr"/>
            <a:r>
              <a:rPr lang="en-US" sz="3200" spc="0" dirty="0" smtClean="0">
                <a:ln w="0"/>
                <a:solidFill>
                  <a:srgbClr val="E48312"/>
                </a:solidFill>
                <a:effectLst>
                  <a:outerShdw blurRad="38100" dist="25400" dir="5400000" algn="ctr" rotWithShape="0">
                    <a:srgbClr val="6E747A">
                      <a:alpha val="43000"/>
                    </a:srgbClr>
                  </a:outerShdw>
                </a:effectLst>
              </a:rPr>
              <a:t>The </a:t>
            </a:r>
            <a:r>
              <a:rPr lang="en-US" sz="3200" spc="0" dirty="0">
                <a:ln w="0"/>
                <a:solidFill>
                  <a:srgbClr val="E48312"/>
                </a:solidFill>
                <a:effectLst>
                  <a:outerShdw blurRad="38100" dist="25400" dir="5400000" algn="ctr" rotWithShape="0">
                    <a:srgbClr val="6E747A">
                      <a:alpha val="43000"/>
                    </a:srgbClr>
                  </a:outerShdw>
                </a:effectLst>
              </a:rPr>
              <a:t>Role of the Media in Protecting Human Rights</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26" name="Google Shape;326;p14"/>
          <p:cNvSpPr txBox="1">
            <a:spLocks noGrp="1"/>
          </p:cNvSpPr>
          <p:nvPr>
            <p:ph type="subTitle" idx="4294967295"/>
          </p:nvPr>
        </p:nvSpPr>
        <p:spPr>
          <a:xfrm>
            <a:off x="50104" y="700545"/>
            <a:ext cx="7521575" cy="3489325"/>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2000" dirty="0">
                <a:solidFill>
                  <a:srgbClr val="000000"/>
                </a:solidFill>
              </a:rPr>
              <a:t>According to Human Rights Careers, when it comes to human rights, people know about entities like the United Nations, governments, and NGOs.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rgbClr val="000000"/>
                </a:solidFill>
              </a:rPr>
              <a:t>The media </a:t>
            </a:r>
            <a:r>
              <a:rPr lang="en-US" sz="2000" dirty="0">
                <a:solidFill>
                  <a:srgbClr val="000000"/>
                </a:solidFill>
              </a:rPr>
              <a:t>can raise awareness of human rights issues, expose violations, and empower people to take action. The media can also negatively impact human rights. Whether it’s making a positive or negative impact, the role of media should be understood.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rgbClr val="000000"/>
                </a:solidFill>
              </a:rPr>
              <a:t>Poor </a:t>
            </a:r>
            <a:r>
              <a:rPr lang="en-US" sz="2000" dirty="0">
                <a:solidFill>
                  <a:srgbClr val="000000"/>
                </a:solidFill>
              </a:rPr>
              <a:t>education: Here the level of education which is the key to every kind of success is too low and a times </a:t>
            </a:r>
            <a:r>
              <a:rPr lang="en-US" sz="2000" dirty="0" smtClean="0">
                <a:solidFill>
                  <a:srgbClr val="000000"/>
                </a:solidFill>
              </a:rPr>
              <a:t>poor.</a:t>
            </a:r>
          </a:p>
          <a:p>
            <a:pPr marL="342900" indent="-342900">
              <a:buFont typeface="Wingdings" panose="05000000000000000000" pitchFamily="2" charset="2"/>
              <a:buChar char="q"/>
            </a:pPr>
            <a:r>
              <a:rPr lang="en-US" sz="2000" dirty="0" smtClean="0">
                <a:solidFill>
                  <a:srgbClr val="000000"/>
                </a:solidFill>
              </a:rPr>
              <a:t> In </a:t>
            </a:r>
            <a:r>
              <a:rPr lang="en-US" sz="2000" dirty="0">
                <a:solidFill>
                  <a:srgbClr val="000000"/>
                </a:solidFill>
              </a:rPr>
              <a:t>third world countries the education, sector is dominated with all manner of malpractices which includes bribery, strikes, indefinite closure of school, due to illegality in its operations, unaccredited academic structures and all other shortcomings etc. </a:t>
            </a:r>
            <a:r>
              <a:rPr lang="en-US" sz="2000" dirty="0" smtClean="0">
                <a:solidFill>
                  <a:schemeClr val="bg1"/>
                </a:solidFill>
              </a:rPr>
              <a:t> </a:t>
            </a:r>
            <a:r>
              <a:rPr lang="en-US" sz="2000" dirty="0">
                <a:solidFill>
                  <a:schemeClr val="bg1"/>
                </a:solidFill>
              </a:rPr>
              <a:t>, 2013)</a:t>
            </a:r>
          </a:p>
        </p:txBody>
      </p:sp>
      <p:cxnSp>
        <p:nvCxnSpPr>
          <p:cNvPr id="3" name="Straight Connector 2"/>
          <p:cNvCxnSpPr/>
          <p:nvPr/>
        </p:nvCxnSpPr>
        <p:spPr>
          <a:xfrm flipV="1">
            <a:off x="504825" y="787612"/>
            <a:ext cx="7534275" cy="9524"/>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238125" y="0"/>
            <a:ext cx="7052153" cy="926926"/>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spc="0" dirty="0">
              <a:ln w="0"/>
              <a:solidFill>
                <a:schemeClr val="accent1"/>
              </a:solidFill>
              <a:effectLst>
                <a:outerShdw blurRad="38100" dist="25400" dir="5400000" algn="ctr" rotWithShape="0">
                  <a:srgbClr val="6E747A">
                    <a:alpha val="43000"/>
                  </a:srgbClr>
                </a:outerShdw>
              </a:effectLst>
            </a:endParaRPr>
          </a:p>
          <a:p>
            <a:pPr lvl="0" algn="ctr"/>
            <a:r>
              <a:rPr lang="en-US" sz="3200" spc="0" dirty="0">
                <a:ln w="0"/>
                <a:solidFill>
                  <a:schemeClr val="accent1"/>
                </a:solidFill>
                <a:effectLst>
                  <a:outerShdw blurRad="38100" dist="25400" dir="5400000" algn="ctr" rotWithShape="0">
                    <a:srgbClr val="6E747A">
                      <a:alpha val="43000"/>
                    </a:srgbClr>
                  </a:outerShdw>
                </a:effectLst>
              </a:rPr>
              <a:t>The Role of the Media in Protecting Human Rights</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334" name="Google Shape;334;p15"/>
          <p:cNvSpPr txBox="1">
            <a:spLocks noGrp="1"/>
          </p:cNvSpPr>
          <p:nvPr>
            <p:ph type="subTitle" idx="1"/>
          </p:nvPr>
        </p:nvSpPr>
        <p:spPr>
          <a:xfrm>
            <a:off x="100208" y="1008477"/>
            <a:ext cx="7478039" cy="28956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000" dirty="0">
                <a:solidFill>
                  <a:srgbClr val="000000"/>
                </a:solidFill>
              </a:rPr>
              <a:t>Article 19 of the UN’s Universal Declaration of Human Rights reads: “Everyone has the right to freedom of opinion and expression; this right includes freedom to hold opinions without interference and to seek, receive and impart information and ideas through any media [emphasis added] and regardless of frontiers</a:t>
            </a:r>
            <a:r>
              <a:rPr lang="en-US" sz="2000" dirty="0" smtClean="0">
                <a:solidFill>
                  <a:srgbClr val="000000"/>
                </a:solidFill>
              </a:rPr>
              <a:t>.”</a:t>
            </a:r>
          </a:p>
          <a:p>
            <a:pPr marL="342900" lvl="0" indent="-342900">
              <a:buFont typeface="Wingdings" panose="05000000000000000000" pitchFamily="2" charset="2"/>
              <a:buChar char="q"/>
            </a:pPr>
            <a:r>
              <a:rPr lang="en-US" sz="2000" dirty="0">
                <a:solidFill>
                  <a:srgbClr val="000000"/>
                </a:solidFill>
              </a:rPr>
              <a:t>States still have the power to decide what government information should be public or protected, but it is widely understood that freedom of expression and freedom of speech are entwined with a free media/press.</a:t>
            </a:r>
          </a:p>
          <a:p>
            <a:pPr marL="342900" lvl="0" indent="-342900">
              <a:buFont typeface="Wingdings" panose="05000000000000000000" pitchFamily="2" charset="2"/>
              <a:buChar char="q"/>
            </a:pPr>
            <a:r>
              <a:rPr lang="en-US" sz="2000" dirty="0" smtClean="0">
                <a:solidFill>
                  <a:srgbClr val="000000"/>
                </a:solidFill>
              </a:rPr>
              <a:t>Free </a:t>
            </a:r>
            <a:r>
              <a:rPr lang="en-US" sz="2000" dirty="0">
                <a:solidFill>
                  <a:srgbClr val="000000"/>
                </a:solidFill>
              </a:rPr>
              <a:t>media is essential to human rights because, without information, people won’t know what’s going on locally, nationally, or internationally</a:t>
            </a:r>
            <a:r>
              <a:rPr lang="en-US" sz="2000" dirty="0" smtClean="0">
                <a:solidFill>
                  <a:srgbClr val="000000"/>
                </a:solidFill>
              </a:rPr>
              <a:t>.</a:t>
            </a:r>
          </a:p>
          <a:p>
            <a:pPr marL="342900" lvl="0" indent="-342900">
              <a:buFont typeface="Wingdings" panose="05000000000000000000" pitchFamily="2" charset="2"/>
              <a:buChar char="q"/>
            </a:pPr>
            <a:r>
              <a:rPr lang="en-US" sz="2000" dirty="0">
                <a:solidFill>
                  <a:srgbClr val="000000"/>
                </a:solidFill>
              </a:rPr>
              <a:t>Free media has a responsibility to share information and help explain that information to the public in a clear, accessible way. The media </a:t>
            </a:r>
            <a:r>
              <a:rPr lang="en-US" sz="2000" dirty="0">
                <a:solidFill>
                  <a:schemeClr val="bg1"/>
                </a:solidFill>
              </a:rPr>
              <a:t>also has a duty to hold people in power accountable.</a:t>
            </a:r>
            <a:endParaRPr sz="2000"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0729" y="38592"/>
            <a:ext cx="6552553" cy="850756"/>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Role of the Media in Protecting Human Rights</a:t>
            </a:r>
            <a:endParaRPr lang="en-US" dirty="0"/>
          </a:p>
        </p:txBody>
      </p:sp>
      <p:sp>
        <p:nvSpPr>
          <p:cNvPr id="3" name="Subtitle 2"/>
          <p:cNvSpPr>
            <a:spLocks noGrp="1"/>
          </p:cNvSpPr>
          <p:nvPr>
            <p:ph type="subTitle" idx="1"/>
          </p:nvPr>
        </p:nvSpPr>
        <p:spPr>
          <a:xfrm>
            <a:off x="62630" y="1034325"/>
            <a:ext cx="7665929" cy="2653259"/>
          </a:xfrm>
        </p:spPr>
        <p:txBody>
          <a:bodyPr/>
          <a:lstStyle/>
          <a:p>
            <a:pPr marL="285750" indent="-285750">
              <a:buFont typeface="Wingdings" panose="05000000000000000000" pitchFamily="2" charset="2"/>
              <a:buChar char="q"/>
            </a:pPr>
            <a:r>
              <a:rPr lang="en-US" sz="2000" b="1" dirty="0" smtClean="0">
                <a:solidFill>
                  <a:schemeClr val="tx1"/>
                </a:solidFill>
              </a:rPr>
              <a:t>The Case of the </a:t>
            </a:r>
            <a:r>
              <a:rPr lang="en-US" sz="2000" b="1" dirty="0">
                <a:solidFill>
                  <a:schemeClr val="tx1"/>
                </a:solidFill>
              </a:rPr>
              <a:t>Boston Globe Spotlight Team exposes Catholic Church sex abuse</a:t>
            </a:r>
          </a:p>
          <a:p>
            <a:pPr marL="285750" indent="-285750">
              <a:buFont typeface="Wingdings" panose="05000000000000000000" pitchFamily="2" charset="2"/>
              <a:buChar char="q"/>
            </a:pPr>
            <a:r>
              <a:rPr lang="en-US" sz="1800" dirty="0">
                <a:solidFill>
                  <a:schemeClr val="tx1"/>
                </a:solidFill>
              </a:rPr>
              <a:t>On January 6th, 2002, The Boston Globe’s Spotlight Team published the first part of an investigation into sex abuse in the Catholic Church. </a:t>
            </a:r>
            <a:endParaRPr lang="en-US" sz="1800" dirty="0" smtClean="0">
              <a:solidFill>
                <a:schemeClr val="tx1"/>
              </a:solidFill>
            </a:endParaRPr>
          </a:p>
          <a:p>
            <a:pPr marL="285750" indent="-285750">
              <a:buFont typeface="Wingdings" panose="05000000000000000000" pitchFamily="2" charset="2"/>
              <a:buChar char="q"/>
            </a:pPr>
            <a:r>
              <a:rPr lang="en-US" sz="1800" dirty="0">
                <a:solidFill>
                  <a:schemeClr val="tx1"/>
                </a:solidFill>
              </a:rPr>
              <a:t>The article revealed that while aware of a priest’s record of sex abuse against children, the archdiocese moved him from parish to parish for over three decades. </a:t>
            </a:r>
            <a:endParaRPr lang="en-US" sz="1800" dirty="0" smtClean="0">
              <a:solidFill>
                <a:schemeClr val="tx1"/>
              </a:solidFill>
            </a:endParaRPr>
          </a:p>
          <a:p>
            <a:pPr marL="285750" indent="-285750">
              <a:buFont typeface="Wingdings" panose="05000000000000000000" pitchFamily="2" charset="2"/>
              <a:buChar char="q"/>
            </a:pPr>
            <a:r>
              <a:rPr lang="en-US" sz="1800" dirty="0" smtClean="0">
                <a:solidFill>
                  <a:schemeClr val="tx1"/>
                </a:solidFill>
              </a:rPr>
              <a:t>Since </a:t>
            </a:r>
            <a:r>
              <a:rPr lang="en-US" sz="1800" dirty="0">
                <a:solidFill>
                  <a:schemeClr val="tx1"/>
                </a:solidFill>
              </a:rPr>
              <a:t>the mid-1990s, more than 130 people had come forward, but no action was taken. </a:t>
            </a:r>
            <a:endParaRPr lang="en-US" sz="1800" dirty="0" smtClean="0">
              <a:solidFill>
                <a:schemeClr val="tx1"/>
              </a:solidFill>
            </a:endParaRPr>
          </a:p>
          <a:p>
            <a:pPr marL="285750" indent="-285750">
              <a:buFont typeface="Wingdings" panose="05000000000000000000" pitchFamily="2" charset="2"/>
              <a:buChar char="q"/>
            </a:pPr>
            <a:r>
              <a:rPr lang="en-US" sz="1800" dirty="0" smtClean="0">
                <a:solidFill>
                  <a:schemeClr val="tx1"/>
                </a:solidFill>
              </a:rPr>
              <a:t>The </a:t>
            </a:r>
            <a:r>
              <a:rPr lang="en-US" sz="1800" dirty="0">
                <a:solidFill>
                  <a:schemeClr val="tx1"/>
                </a:solidFill>
              </a:rPr>
              <a:t>Globe’s coverage exploded into the national news, leading to the criminal prosecutions of five Catholic priests</a:t>
            </a:r>
            <a:r>
              <a:rPr lang="en-US" sz="1800" dirty="0" smtClean="0">
                <a:solidFill>
                  <a:schemeClr val="tx1"/>
                </a:solidFill>
              </a:rPr>
              <a:t>.</a:t>
            </a:r>
          </a:p>
          <a:p>
            <a:pPr marL="285750" indent="-285750">
              <a:buFont typeface="Wingdings" panose="05000000000000000000" pitchFamily="2" charset="2"/>
              <a:buChar char="q"/>
            </a:pPr>
            <a:r>
              <a:rPr lang="en-US" sz="1800" dirty="0">
                <a:solidFill>
                  <a:schemeClr val="tx1"/>
                </a:solidFill>
              </a:rPr>
              <a:t>More survivors came forward around the world. In 2021, a report found that over 70 years, around 330,000 children were victims of sex abuse within France’s Catholic Church. The report also found that these abuses were systemically covered up, and what began with the Globe led to a global </a:t>
            </a:r>
            <a:r>
              <a:rPr lang="en-US" sz="1800" dirty="0">
                <a:solidFill>
                  <a:schemeClr val="bg1"/>
                </a:solidFill>
              </a:rPr>
              <a:t>reckoning. </a:t>
            </a:r>
          </a:p>
        </p:txBody>
      </p:sp>
    </p:spTree>
    <p:extLst>
      <p:ext uri="{BB962C8B-B14F-4D97-AF65-F5344CB8AC3E}">
        <p14:creationId xmlns:p14="http://schemas.microsoft.com/office/powerpoint/2010/main" val="21853300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1" y="0"/>
            <a:ext cx="6685613" cy="901874"/>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Role of the Media in Protecting Human Rights</a:t>
            </a:r>
            <a:endParaRPr lang="en-US" dirty="0"/>
          </a:p>
        </p:txBody>
      </p:sp>
      <p:sp>
        <p:nvSpPr>
          <p:cNvPr id="3" name="Subtitle 2"/>
          <p:cNvSpPr>
            <a:spLocks noGrp="1"/>
          </p:cNvSpPr>
          <p:nvPr>
            <p:ph type="subTitle" idx="1"/>
          </p:nvPr>
        </p:nvSpPr>
        <p:spPr>
          <a:xfrm>
            <a:off x="87682" y="1027134"/>
            <a:ext cx="7452986" cy="3720230"/>
          </a:xfrm>
        </p:spPr>
        <p:txBody>
          <a:bodyPr/>
          <a:lstStyle/>
          <a:p>
            <a:pPr marL="285750" indent="-285750">
              <a:buFont typeface="Wingdings" panose="05000000000000000000" pitchFamily="2" charset="2"/>
              <a:buChar char="q"/>
            </a:pPr>
            <a:r>
              <a:rPr lang="en-US" sz="2000" b="1" dirty="0">
                <a:solidFill>
                  <a:schemeClr val="tx1"/>
                </a:solidFill>
              </a:rPr>
              <a:t>How the media covers a story impacts human rights</a:t>
            </a:r>
          </a:p>
          <a:p>
            <a:pPr marL="285750" indent="-285750">
              <a:buFont typeface="Wingdings" panose="05000000000000000000" pitchFamily="2" charset="2"/>
              <a:buChar char="q"/>
            </a:pPr>
            <a:r>
              <a:rPr lang="en-US" sz="2000" dirty="0">
                <a:solidFill>
                  <a:schemeClr val="tx1"/>
                </a:solidFill>
              </a:rPr>
              <a:t>The media must report accurate facts, but their role doesn’t end </a:t>
            </a:r>
            <a:r>
              <a:rPr lang="en-US" sz="2000" dirty="0" smtClean="0">
                <a:solidFill>
                  <a:schemeClr val="tx1"/>
                </a:solidFill>
              </a:rPr>
              <a:t>there, it also </a:t>
            </a:r>
            <a:r>
              <a:rPr lang="en-US" sz="2000" dirty="0">
                <a:solidFill>
                  <a:schemeClr val="tx1"/>
                </a:solidFill>
              </a:rPr>
              <a:t>plays a huge role in what people believe about the facts.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One </a:t>
            </a:r>
            <a:r>
              <a:rPr lang="en-US" sz="2000" dirty="0">
                <a:solidFill>
                  <a:schemeClr val="tx1"/>
                </a:solidFill>
              </a:rPr>
              <a:t>of the most significant examples can be found in the coverage of climate </a:t>
            </a:r>
            <a:r>
              <a:rPr lang="en-US" sz="2000" dirty="0" smtClean="0">
                <a:solidFill>
                  <a:schemeClr val="tx1"/>
                </a:solidFill>
              </a:rPr>
              <a:t>change, which has </a:t>
            </a:r>
            <a:r>
              <a:rPr lang="en-US" sz="2000" dirty="0">
                <a:solidFill>
                  <a:schemeClr val="tx1"/>
                </a:solidFill>
              </a:rPr>
              <a:t>huge implications for rights such as the right to food, development, housing, and life itself.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According </a:t>
            </a:r>
            <a:r>
              <a:rPr lang="en-US" sz="2000" dirty="0">
                <a:solidFill>
                  <a:schemeClr val="tx1"/>
                </a:solidFill>
              </a:rPr>
              <a:t>to one study, at least 85% of the world is affected by human-induced climate change, while The World Health Organization estimates that </a:t>
            </a:r>
            <a:r>
              <a:rPr lang="en-US" sz="2000" dirty="0" smtClean="0">
                <a:solidFill>
                  <a:schemeClr val="tx1"/>
                </a:solidFill>
              </a:rPr>
              <a:t>from 2030 to 2050 </a:t>
            </a:r>
            <a:r>
              <a:rPr lang="en-US" sz="2000" dirty="0">
                <a:solidFill>
                  <a:schemeClr val="tx1"/>
                </a:solidFill>
              </a:rPr>
              <a:t>climate changes will cause around 250,000 additional deaths each year. </a:t>
            </a: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tx1"/>
                </a:solidFill>
              </a:rPr>
              <a:t>Historically</a:t>
            </a:r>
            <a:r>
              <a:rPr lang="en-US" sz="2000" dirty="0">
                <a:solidFill>
                  <a:schemeClr val="tx1"/>
                </a:solidFill>
              </a:rPr>
              <a:t>, the media has not covered climate change with appropriate concern (Human Rights Careers https://www.humanrightscareers.com).</a:t>
            </a:r>
          </a:p>
        </p:txBody>
      </p:sp>
    </p:spTree>
    <p:extLst>
      <p:ext uri="{BB962C8B-B14F-4D97-AF65-F5344CB8AC3E}">
        <p14:creationId xmlns:p14="http://schemas.microsoft.com/office/powerpoint/2010/main" val="6888304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9862" y="0"/>
            <a:ext cx="6906363" cy="824459"/>
          </a:xfrm>
        </p:spPr>
        <p:txBody>
          <a:bodyPr/>
          <a:lstStyle/>
          <a:p>
            <a:pPr algn="ctr"/>
            <a:r>
              <a:rPr lang="en-US" sz="3200" spc="0" dirty="0">
                <a:ln w="0"/>
                <a:solidFill>
                  <a:srgbClr val="E48312"/>
                </a:solidFill>
                <a:effectLst>
                  <a:outerShdw blurRad="38100" dist="25400" dir="5400000" algn="ctr" rotWithShape="0">
                    <a:srgbClr val="6E747A">
                      <a:alpha val="43000"/>
                    </a:srgbClr>
                  </a:outerShdw>
                </a:effectLst>
              </a:rPr>
              <a:t>The Role of the Media in Protecting Human Rights</a:t>
            </a:r>
            <a:endParaRPr lang="en-US" dirty="0"/>
          </a:p>
        </p:txBody>
      </p:sp>
      <p:sp>
        <p:nvSpPr>
          <p:cNvPr id="3" name="Subtitle 2"/>
          <p:cNvSpPr>
            <a:spLocks noGrp="1"/>
          </p:cNvSpPr>
          <p:nvPr>
            <p:ph type="subTitle" idx="1"/>
          </p:nvPr>
        </p:nvSpPr>
        <p:spPr>
          <a:xfrm>
            <a:off x="74950" y="1012336"/>
            <a:ext cx="7165299" cy="784800"/>
          </a:xfrm>
        </p:spPr>
        <p:txBody>
          <a:bodyPr/>
          <a:lstStyle/>
          <a:p>
            <a:pPr marL="285750" indent="-285750">
              <a:buFont typeface="Wingdings" panose="05000000000000000000" pitchFamily="2" charset="2"/>
              <a:buChar char="q"/>
            </a:pPr>
            <a:r>
              <a:rPr lang="en-US" sz="2000" b="1" dirty="0">
                <a:solidFill>
                  <a:schemeClr val="tx1"/>
                </a:solidFill>
              </a:rPr>
              <a:t>What does responsible media look like?</a:t>
            </a:r>
          </a:p>
          <a:p>
            <a:pPr marL="285750" indent="-285750">
              <a:buFont typeface="Wingdings" panose="05000000000000000000" pitchFamily="2" charset="2"/>
              <a:buChar char="q"/>
            </a:pPr>
            <a:r>
              <a:rPr lang="en-US" sz="1800" dirty="0">
                <a:solidFill>
                  <a:schemeClr val="tx1"/>
                </a:solidFill>
              </a:rPr>
              <a:t>Media plays a significant role in human rights for better or worse. How can it work to protect – and not harm – human rights</a:t>
            </a:r>
            <a:r>
              <a:rPr lang="en-US" sz="1800" dirty="0" smtClean="0">
                <a:solidFill>
                  <a:schemeClr val="tx1"/>
                </a:solidFill>
              </a:rPr>
              <a:t>?</a:t>
            </a:r>
          </a:p>
          <a:p>
            <a:pPr marL="285750" indent="-285750">
              <a:buFont typeface="Wingdings" panose="05000000000000000000" pitchFamily="2" charset="2"/>
              <a:buChar char="q"/>
            </a:pPr>
            <a:r>
              <a:rPr lang="en-US" sz="1800" dirty="0" smtClean="0">
                <a:solidFill>
                  <a:schemeClr val="tx1"/>
                </a:solidFill>
              </a:rPr>
              <a:t> </a:t>
            </a:r>
            <a:r>
              <a:rPr lang="en-US" sz="1800" dirty="0">
                <a:solidFill>
                  <a:schemeClr val="tx1"/>
                </a:solidFill>
              </a:rPr>
              <a:t>There’s no simple solution. When it comes to news media, there are journalistic ethics and standards. </a:t>
            </a:r>
            <a:endParaRPr lang="en-US" sz="1800" dirty="0" smtClean="0">
              <a:solidFill>
                <a:schemeClr val="tx1"/>
              </a:solidFill>
            </a:endParaRPr>
          </a:p>
          <a:p>
            <a:pPr marL="285750" indent="-285750">
              <a:buFont typeface="Wingdings" panose="05000000000000000000" pitchFamily="2" charset="2"/>
              <a:buChar char="q"/>
            </a:pPr>
            <a:r>
              <a:rPr lang="en-US" sz="1800" dirty="0" smtClean="0">
                <a:solidFill>
                  <a:schemeClr val="tx1"/>
                </a:solidFill>
              </a:rPr>
              <a:t>The </a:t>
            </a:r>
            <a:r>
              <a:rPr lang="en-US" sz="1800" dirty="0">
                <a:solidFill>
                  <a:schemeClr val="tx1"/>
                </a:solidFill>
              </a:rPr>
              <a:t>Society of Professional Journalists, an organization that represents journalists in the United States, has four principles: </a:t>
            </a:r>
            <a:r>
              <a:rPr lang="en-US" sz="1800" dirty="0">
                <a:solidFill>
                  <a:srgbClr val="993300"/>
                </a:solidFill>
              </a:rPr>
              <a:t>seek truth and report it, minimize harm, act independently, and be accountable and transparent. </a:t>
            </a:r>
            <a:endParaRPr lang="en-US" sz="1800" dirty="0" smtClean="0">
              <a:solidFill>
                <a:srgbClr val="993300"/>
              </a:solidFill>
            </a:endParaRPr>
          </a:p>
          <a:p>
            <a:pPr marL="285750" indent="-285750">
              <a:buFont typeface="Wingdings" panose="05000000000000000000" pitchFamily="2" charset="2"/>
              <a:buChar char="q"/>
            </a:pPr>
            <a:r>
              <a:rPr lang="en-US" sz="1800" dirty="0" smtClean="0">
                <a:solidFill>
                  <a:schemeClr val="tx1"/>
                </a:solidFill>
              </a:rPr>
              <a:t>These </a:t>
            </a:r>
            <a:r>
              <a:rPr lang="en-US" sz="1800" dirty="0">
                <a:solidFill>
                  <a:schemeClr val="tx1"/>
                </a:solidFill>
              </a:rPr>
              <a:t>principles are based on the Society’s belief that “public enlightenment is the forerunner of justice and foundation of democracy.” </a:t>
            </a:r>
            <a:endParaRPr lang="en-US" sz="1800" dirty="0" smtClean="0">
              <a:solidFill>
                <a:schemeClr val="tx1"/>
              </a:solidFill>
            </a:endParaRPr>
          </a:p>
          <a:p>
            <a:pPr marL="285750" indent="-285750">
              <a:buFont typeface="Wingdings" panose="05000000000000000000" pitchFamily="2" charset="2"/>
              <a:buChar char="q"/>
            </a:pPr>
            <a:r>
              <a:rPr lang="en-US" sz="1800" dirty="0" smtClean="0">
                <a:solidFill>
                  <a:schemeClr val="tx1"/>
                </a:solidFill>
              </a:rPr>
              <a:t>Many </a:t>
            </a:r>
            <a:r>
              <a:rPr lang="en-US" sz="1800" dirty="0">
                <a:solidFill>
                  <a:schemeClr val="tx1"/>
                </a:solidFill>
              </a:rPr>
              <a:t>news organizations have their own codes of ethics but follow these general principles. </a:t>
            </a:r>
            <a:endParaRPr lang="en-US" sz="1800" dirty="0" smtClean="0">
              <a:solidFill>
                <a:schemeClr val="tx1"/>
              </a:solidFill>
            </a:endParaRPr>
          </a:p>
          <a:p>
            <a:pPr marL="285750" indent="-285750">
              <a:buFont typeface="Wingdings" panose="05000000000000000000" pitchFamily="2" charset="2"/>
              <a:buChar char="q"/>
            </a:pPr>
            <a:r>
              <a:rPr lang="en-US" sz="1800" dirty="0" smtClean="0">
                <a:solidFill>
                  <a:schemeClr val="tx1"/>
                </a:solidFill>
              </a:rPr>
              <a:t>If </a:t>
            </a:r>
            <a:r>
              <a:rPr lang="en-US" sz="1800" dirty="0">
                <a:solidFill>
                  <a:schemeClr val="tx1"/>
                </a:solidFill>
              </a:rPr>
              <a:t>an organization does not state its ethics clearly or follow an ethical standard, this is a sign of an irresponsible media outlet. </a:t>
            </a:r>
            <a:endParaRPr lang="en-US" sz="1800" dirty="0" smtClean="0"/>
          </a:p>
          <a:p>
            <a:endParaRPr lang="en-US" sz="1800" dirty="0"/>
          </a:p>
          <a:p>
            <a:endParaRPr lang="en-US" sz="1800" dirty="0"/>
          </a:p>
        </p:txBody>
      </p:sp>
    </p:spTree>
    <p:extLst>
      <p:ext uri="{BB962C8B-B14F-4D97-AF65-F5344CB8AC3E}">
        <p14:creationId xmlns:p14="http://schemas.microsoft.com/office/powerpoint/2010/main" val="1142749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433"/>
        <p:cNvGrpSpPr/>
        <p:nvPr/>
      </p:nvGrpSpPr>
      <p:grpSpPr>
        <a:xfrm>
          <a:off x="0" y="0"/>
          <a:ext cx="0" cy="0"/>
          <a:chOff x="0" y="0"/>
          <a:chExt cx="0" cy="0"/>
        </a:xfrm>
      </p:grpSpPr>
      <p:sp>
        <p:nvSpPr>
          <p:cNvPr id="435" name="Google Shape;435;p25"/>
          <p:cNvSpPr txBox="1">
            <a:spLocks noGrp="1"/>
          </p:cNvSpPr>
          <p:nvPr>
            <p:ph type="title"/>
          </p:nvPr>
        </p:nvSpPr>
        <p:spPr>
          <a:xfrm>
            <a:off x="363527" y="755769"/>
            <a:ext cx="6929275" cy="335400"/>
          </a:xfrm>
          <a:prstGeom prst="rect">
            <a:avLst/>
          </a:prstGeom>
        </p:spPr>
        <p:txBody>
          <a:bodyPr spcFirstLastPara="1" wrap="square" lIns="0" tIns="0" rIns="0" bIns="0" anchor="b" anchorCtr="0">
            <a:noAutofit/>
          </a:bodyPr>
          <a:lstStyle/>
          <a:p>
            <a:pPr lvl="0" algn="ctr">
              <a:spcBef>
                <a:spcPts val="0"/>
              </a:spcBef>
            </a:pPr>
            <a:r>
              <a:rPr lang="en-US" sz="3200" b="1" spc="0" dirty="0">
                <a:ln w="22225">
                  <a:solidFill>
                    <a:schemeClr val="accent2"/>
                  </a:solidFill>
                  <a:prstDash val="solid"/>
                </a:ln>
                <a:solidFill>
                  <a:schemeClr val="accent2">
                    <a:lumMod val="40000"/>
                    <a:lumOff val="60000"/>
                  </a:schemeClr>
                </a:solidFill>
              </a:rPr>
              <a:t>55 journalists killed in 2021, impunity ‘alarmingly widespread’ – UNESCO</a:t>
            </a:r>
          </a:p>
        </p:txBody>
      </p:sp>
      <p:sp>
        <p:nvSpPr>
          <p:cNvPr id="437" name="Google Shape;437;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solidFill>
                  <a:schemeClr val="lt1"/>
                </a:solidFill>
              </a:rPr>
              <a:t>11</a:t>
            </a:fld>
            <a:endParaRPr>
              <a:solidFill>
                <a:schemeClr val="lt1"/>
              </a:solidFill>
            </a:endParaRPr>
          </a:p>
        </p:txBody>
      </p:sp>
      <p:sp>
        <p:nvSpPr>
          <p:cNvPr id="3" name="Rectangle 2"/>
          <p:cNvSpPr/>
          <p:nvPr/>
        </p:nvSpPr>
        <p:spPr>
          <a:xfrm>
            <a:off x="211256" y="4799861"/>
            <a:ext cx="8932744" cy="307777"/>
          </a:xfrm>
          <a:prstGeom prst="rect">
            <a:avLst/>
          </a:prstGeom>
        </p:spPr>
        <p:txBody>
          <a:bodyPr wrap="square">
            <a:spAutoFit/>
          </a:bodyPr>
          <a:lstStyle/>
          <a:p>
            <a:r>
              <a:rPr lang="en-US" dirty="0">
                <a:solidFill>
                  <a:schemeClr val="bg1"/>
                </a:solidFill>
              </a:rPr>
              <a:t>Source: ©UNESCO/ </a:t>
            </a:r>
            <a:r>
              <a:rPr lang="en-US" dirty="0" err="1">
                <a:solidFill>
                  <a:schemeClr val="bg1"/>
                </a:solidFill>
              </a:rPr>
              <a:t>Enos</a:t>
            </a:r>
            <a:r>
              <a:rPr lang="en-US" dirty="0">
                <a:solidFill>
                  <a:schemeClr val="bg1"/>
                </a:solidFill>
              </a:rPr>
              <a:t> </a:t>
            </a:r>
            <a:r>
              <a:rPr lang="en-US" dirty="0" err="1">
                <a:solidFill>
                  <a:schemeClr val="bg1"/>
                </a:solidFill>
              </a:rPr>
              <a:t>Teche</a:t>
            </a:r>
            <a:r>
              <a:rPr lang="en-US" dirty="0">
                <a:solidFill>
                  <a:schemeClr val="bg1"/>
                </a:solidFill>
              </a:rPr>
              <a:t> Journalists covering a terrorist attack in Kenya.</a:t>
            </a:r>
          </a:p>
        </p:txBody>
      </p:sp>
      <p:pic>
        <p:nvPicPr>
          <p:cNvPr id="4" name="Picture 3"/>
          <p:cNvPicPr>
            <a:picLocks noChangeAspect="1"/>
          </p:cNvPicPr>
          <p:nvPr/>
        </p:nvPicPr>
        <p:blipFill>
          <a:blip r:embed="rId3"/>
          <a:stretch>
            <a:fillRect/>
          </a:stretch>
        </p:blipFill>
        <p:spPr>
          <a:xfrm>
            <a:off x="0" y="1264809"/>
            <a:ext cx="7760777" cy="351256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7"/>
          <p:cNvSpPr txBox="1">
            <a:spLocks noGrp="1"/>
          </p:cNvSpPr>
          <p:nvPr>
            <p:ph type="title"/>
          </p:nvPr>
        </p:nvSpPr>
        <p:spPr>
          <a:xfrm>
            <a:off x="573437" y="49294"/>
            <a:ext cx="6679770" cy="856800"/>
          </a:xfrm>
          <a:prstGeom prst="rect">
            <a:avLst/>
          </a:prstGeom>
        </p:spPr>
        <p:txBody>
          <a:bodyPr spcFirstLastPara="1" wrap="square" lIns="0" tIns="0" rIns="0" bIns="0" anchor="b" anchorCtr="0">
            <a:noAutofit/>
          </a:bodyPr>
          <a:lstStyle/>
          <a:p>
            <a:pPr lvl="0" algn="ctr"/>
            <a:r>
              <a:rPr lang="en-US" spc="0" dirty="0">
                <a:ln w="0"/>
                <a:solidFill>
                  <a:srgbClr val="E48312"/>
                </a:solidFill>
                <a:effectLst>
                  <a:outerShdw blurRad="38100" dist="25400" dir="5400000" algn="ctr" rotWithShape="0">
                    <a:srgbClr val="6E747A">
                      <a:alpha val="43000"/>
                    </a:srgbClr>
                  </a:outerShdw>
                </a:effectLst>
              </a:rPr>
              <a:t>The Role of the Media in Protecting Human Rights</a:t>
            </a:r>
            <a:endParaRPr spc="0" dirty="0">
              <a:ln w="0"/>
              <a:solidFill>
                <a:schemeClr val="accent1"/>
              </a:solidFill>
              <a:effectLst>
                <a:outerShdw blurRad="38100" dist="25400" dir="5400000" algn="ctr" rotWithShape="0">
                  <a:srgbClr val="6E747A">
                    <a:alpha val="43000"/>
                  </a:srgbClr>
                </a:outerShdw>
              </a:effectLst>
            </a:endParaRPr>
          </a:p>
        </p:txBody>
      </p:sp>
      <p:sp>
        <p:nvSpPr>
          <p:cNvPr id="346" name="Google Shape;346;p17"/>
          <p:cNvSpPr txBox="1">
            <a:spLocks noGrp="1"/>
          </p:cNvSpPr>
          <p:nvPr>
            <p:ph type="body" idx="1"/>
          </p:nvPr>
        </p:nvSpPr>
        <p:spPr>
          <a:xfrm>
            <a:off x="95173" y="972841"/>
            <a:ext cx="7220663" cy="3746453"/>
          </a:xfrm>
          <a:prstGeom prst="rect">
            <a:avLst/>
          </a:prstGeom>
        </p:spPr>
        <p:txBody>
          <a:bodyPr spcFirstLastPara="1" wrap="square" lIns="0" tIns="0" rIns="0" bIns="0" anchor="t" anchorCtr="0">
            <a:noAutofit/>
          </a:bodyPr>
          <a:lstStyle/>
          <a:p>
            <a:r>
              <a:rPr lang="en-US" sz="1800" b="1" dirty="0"/>
              <a:t>What does responsible media look like?</a:t>
            </a:r>
          </a:p>
          <a:p>
            <a:r>
              <a:rPr lang="en-US" sz="1800" dirty="0"/>
              <a:t>What about new media? A big question today concerns social media platforms. </a:t>
            </a:r>
            <a:endParaRPr lang="en-US" sz="1800" dirty="0" smtClean="0"/>
          </a:p>
          <a:p>
            <a:r>
              <a:rPr lang="en-US" sz="1800" dirty="0" smtClean="0"/>
              <a:t>Just </a:t>
            </a:r>
            <a:r>
              <a:rPr lang="en-US" sz="1800" dirty="0"/>
              <a:t>about anyone can use a platform like Twitter, Facebook, or YouTube. There’s no vetting. </a:t>
            </a:r>
            <a:endParaRPr lang="en-US" sz="1800" dirty="0" smtClean="0"/>
          </a:p>
          <a:p>
            <a:r>
              <a:rPr lang="en-US" sz="1800" dirty="0" smtClean="0"/>
              <a:t>When </a:t>
            </a:r>
            <a:r>
              <a:rPr lang="en-US" sz="1800" dirty="0"/>
              <a:t>someone writes something, no editor goes over it. You just hit “post.” </a:t>
            </a:r>
            <a:endParaRPr lang="en-US" sz="1800" dirty="0" smtClean="0"/>
          </a:p>
          <a:p>
            <a:r>
              <a:rPr lang="en-US" sz="1800" dirty="0" smtClean="0"/>
              <a:t>Social </a:t>
            </a:r>
            <a:r>
              <a:rPr lang="en-US" sz="1800" dirty="0"/>
              <a:t>media hasn’t been around that long, but its ability to harm human rights through the spread of violent rhetoric and disinformation is undeniable. </a:t>
            </a:r>
            <a:endParaRPr lang="en-US" sz="1800" dirty="0" smtClean="0"/>
          </a:p>
          <a:p>
            <a:r>
              <a:rPr lang="en-US" sz="1800" dirty="0" smtClean="0"/>
              <a:t>Unfortunately</a:t>
            </a:r>
            <a:r>
              <a:rPr lang="en-US" sz="1800" dirty="0"/>
              <a:t>, these new media outlets have yet to recognize – and fulfill – their responsibility to human rights. </a:t>
            </a:r>
            <a:endParaRPr lang="en-US" sz="1800" dirty="0" smtClean="0"/>
          </a:p>
          <a:p>
            <a:r>
              <a:rPr lang="en-US" sz="1800" dirty="0" smtClean="0"/>
              <a:t>More </a:t>
            </a:r>
            <a:r>
              <a:rPr lang="en-US" sz="1800" dirty="0"/>
              <a:t>regulation is needed, including updated laws </a:t>
            </a:r>
            <a:endParaRPr lang="en-US" sz="1800" dirty="0" smtClean="0"/>
          </a:p>
          <a:p>
            <a:r>
              <a:rPr lang="en-US" sz="1800" dirty="0" smtClean="0">
                <a:solidFill>
                  <a:schemeClr val="bg1"/>
                </a:solidFill>
              </a:rPr>
              <a:t>(</a:t>
            </a:r>
            <a:r>
              <a:rPr lang="en-US" sz="1800" dirty="0">
                <a:solidFill>
                  <a:schemeClr val="bg1"/>
                </a:solidFill>
              </a:rPr>
              <a:t>Human Rights Careers https://www.humanrightscareers.com).</a:t>
            </a:r>
            <a:endParaRPr lang="en-US" sz="1800" dirty="0" smtClean="0">
              <a:solidFill>
                <a:schemeClr val="bg1"/>
              </a:solidFill>
            </a:endParaRPr>
          </a:p>
        </p:txBody>
      </p:sp>
      <p:sp>
        <p:nvSpPr>
          <p:cNvPr id="347" name="Google Shape;347;p1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p19"/>
          <p:cNvSpPr txBox="1">
            <a:spLocks noGrp="1"/>
          </p:cNvSpPr>
          <p:nvPr>
            <p:ph type="title"/>
          </p:nvPr>
        </p:nvSpPr>
        <p:spPr>
          <a:xfrm>
            <a:off x="239843" y="90635"/>
            <a:ext cx="6194522"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Role of the Media in Protecting Human Rights</a:t>
            </a:r>
            <a:endParaRPr spc="0" dirty="0">
              <a:ln w="0"/>
              <a:solidFill>
                <a:schemeClr val="accent1"/>
              </a:solidFill>
              <a:effectLst>
                <a:outerShdw blurRad="38100" dist="25400" dir="5400000" algn="ctr" rotWithShape="0">
                  <a:srgbClr val="6E747A">
                    <a:alpha val="43000"/>
                  </a:srgbClr>
                </a:outerShdw>
              </a:effectLst>
            </a:endParaRPr>
          </a:p>
        </p:txBody>
      </p:sp>
      <p:sp>
        <p:nvSpPr>
          <p:cNvPr id="372" name="Google Shape;372;p19"/>
          <p:cNvSpPr txBox="1">
            <a:spLocks noGrp="1"/>
          </p:cNvSpPr>
          <p:nvPr>
            <p:ph type="body" idx="1"/>
          </p:nvPr>
        </p:nvSpPr>
        <p:spPr>
          <a:xfrm>
            <a:off x="1" y="877614"/>
            <a:ext cx="7916448" cy="3821733"/>
          </a:xfrm>
          <a:prstGeom prst="rect">
            <a:avLst/>
          </a:prstGeom>
        </p:spPr>
        <p:txBody>
          <a:bodyPr spcFirstLastPara="1" wrap="square" lIns="0" tIns="0" rIns="0" bIns="0" anchor="t" anchorCtr="0">
            <a:noAutofit/>
          </a:bodyPr>
          <a:lstStyle/>
          <a:p>
            <a:r>
              <a:rPr lang="en-US" sz="2000" b="1" dirty="0"/>
              <a:t>The cost of protecting human rights</a:t>
            </a:r>
          </a:p>
          <a:p>
            <a:r>
              <a:rPr lang="en-US" sz="2000" dirty="0"/>
              <a:t>Because the media plays such an important role in protecting human rights, it faces opposition. </a:t>
            </a:r>
            <a:endParaRPr lang="en-US" sz="2000" dirty="0" smtClean="0"/>
          </a:p>
          <a:p>
            <a:r>
              <a:rPr lang="en-US" sz="2000" dirty="0" smtClean="0"/>
              <a:t>According </a:t>
            </a:r>
            <a:r>
              <a:rPr lang="en-US" sz="2000" dirty="0"/>
              <a:t>to United Nations (2022), in 2021, 55 journalists were killed. Journalists also face high rates of physical violence, intimidation, harassment, and high rates of imprisonment. </a:t>
            </a:r>
            <a:endParaRPr lang="en-US" sz="2000" dirty="0" smtClean="0"/>
          </a:p>
          <a:p>
            <a:r>
              <a:rPr lang="en-US" sz="2000" dirty="0" smtClean="0"/>
              <a:t>Women </a:t>
            </a:r>
            <a:r>
              <a:rPr lang="en-US" sz="2000" dirty="0"/>
              <a:t>journalists are at an increased risk because of how much online harassment they receive. </a:t>
            </a:r>
            <a:endParaRPr lang="en-US" sz="2000" dirty="0" smtClean="0"/>
          </a:p>
          <a:p>
            <a:r>
              <a:rPr lang="en-US" sz="2000" dirty="0" smtClean="0"/>
              <a:t>The </a:t>
            </a:r>
            <a:r>
              <a:rPr lang="en-US" sz="2000" dirty="0"/>
              <a:t>organization Reporters Without Borders (RSF) analyzes the state of press freedom around the world and in 2021, the situation was dire, and of the 180 countries and territories examined, journalism was “totally blocked or seriously impeded” in 73 countries and constrained in 59 countries. </a:t>
            </a:r>
            <a:endParaRPr lang="en-US" sz="1800" dirty="0"/>
          </a:p>
        </p:txBody>
      </p:sp>
      <p:sp>
        <p:nvSpPr>
          <p:cNvPr id="375" name="Google Shape;375;p1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0"/>
          <p:cNvSpPr txBox="1">
            <a:spLocks noGrp="1"/>
          </p:cNvSpPr>
          <p:nvPr>
            <p:ph type="title"/>
          </p:nvPr>
        </p:nvSpPr>
        <p:spPr>
          <a:xfrm>
            <a:off x="125520" y="185724"/>
            <a:ext cx="7024788"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Role of the Media in Protecting Human Rights</a:t>
            </a:r>
            <a:endParaRPr dirty="0"/>
          </a:p>
        </p:txBody>
      </p:sp>
      <p:sp>
        <p:nvSpPr>
          <p:cNvPr id="381" name="Google Shape;381;p20"/>
          <p:cNvSpPr txBox="1">
            <a:spLocks noGrp="1"/>
          </p:cNvSpPr>
          <p:nvPr>
            <p:ph type="body" idx="1"/>
          </p:nvPr>
        </p:nvSpPr>
        <p:spPr>
          <a:xfrm>
            <a:off x="125520" y="948847"/>
            <a:ext cx="7360161" cy="3364683"/>
          </a:xfrm>
          <a:prstGeom prst="rect">
            <a:avLst/>
          </a:prstGeom>
        </p:spPr>
        <p:txBody>
          <a:bodyPr spcFirstLastPara="1" wrap="square" lIns="0" tIns="0" rIns="0" bIns="0" anchor="t" anchorCtr="0">
            <a:noAutofit/>
          </a:bodyPr>
          <a:lstStyle/>
          <a:p>
            <a:r>
              <a:rPr lang="en-US" sz="2000" b="1" dirty="0"/>
              <a:t>Understanding Human Rights and Access to Information in Africa</a:t>
            </a:r>
          </a:p>
          <a:p>
            <a:r>
              <a:rPr lang="en-US" sz="2000" dirty="0"/>
              <a:t>According to Centre for Law and Democracy (CLD) and the African Freedom of Information Centre (AFIC) (2015), the last two decades have seen the advent of constitutional democracy across most countries in Africa which raised the hope for socially responsive governments. </a:t>
            </a:r>
            <a:endParaRPr lang="en-US" sz="2000" dirty="0" smtClean="0"/>
          </a:p>
          <a:p>
            <a:r>
              <a:rPr lang="en-US" sz="2000" dirty="0" smtClean="0"/>
              <a:t>While </a:t>
            </a:r>
            <a:r>
              <a:rPr lang="en-US" sz="2000" dirty="0"/>
              <a:t>most states in Africa have supposedly elected governments, some are still regarded as undemocratic and as a result, the process of democratizing in some African states is still ongoing.</a:t>
            </a:r>
          </a:p>
          <a:p>
            <a:r>
              <a:rPr lang="en-US" sz="2000" dirty="0">
                <a:solidFill>
                  <a:srgbClr val="993300"/>
                </a:solidFill>
              </a:rPr>
              <a:t>The importance of the right of ATI </a:t>
            </a:r>
            <a:r>
              <a:rPr lang="en-US" sz="2000" dirty="0"/>
              <a:t>is now well established globally with clearly articulated principles </a:t>
            </a:r>
            <a:r>
              <a:rPr lang="en-US" sz="2000" dirty="0" smtClean="0"/>
              <a:t>as African </a:t>
            </a:r>
            <a:r>
              <a:rPr lang="en-US" sz="2000" dirty="0"/>
              <a:t>States are also beginning to recognize the importance of this right in promoting transparency in government. </a:t>
            </a:r>
          </a:p>
        </p:txBody>
      </p:sp>
      <p:sp>
        <p:nvSpPr>
          <p:cNvPr id="384" name="Google Shape;384;p20"/>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1"/>
          <p:cNvSpPr txBox="1">
            <a:spLocks noGrp="1"/>
          </p:cNvSpPr>
          <p:nvPr>
            <p:ph type="title"/>
          </p:nvPr>
        </p:nvSpPr>
        <p:spPr>
          <a:xfrm>
            <a:off x="61990" y="123731"/>
            <a:ext cx="7223229"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The Role of the Media in Protecting Human Rights</a:t>
            </a:r>
            <a:endParaRPr dirty="0"/>
          </a:p>
        </p:txBody>
      </p:sp>
      <p:sp>
        <p:nvSpPr>
          <p:cNvPr id="390" name="Google Shape;390;p21"/>
          <p:cNvSpPr txBox="1">
            <a:spLocks noGrp="1"/>
          </p:cNvSpPr>
          <p:nvPr>
            <p:ph type="body" idx="1"/>
          </p:nvPr>
        </p:nvSpPr>
        <p:spPr>
          <a:xfrm>
            <a:off x="61991" y="847337"/>
            <a:ext cx="7955574" cy="3309844"/>
          </a:xfrm>
          <a:prstGeom prst="rect">
            <a:avLst/>
          </a:prstGeom>
        </p:spPr>
        <p:txBody>
          <a:bodyPr spcFirstLastPara="1" wrap="square" lIns="0" tIns="0" rIns="0" bIns="0" anchor="t" anchorCtr="0">
            <a:noAutofit/>
          </a:bodyPr>
          <a:lstStyle/>
          <a:p>
            <a:r>
              <a:rPr lang="en-US" sz="2000" b="1" dirty="0"/>
              <a:t>The importance of the right of ATI </a:t>
            </a:r>
          </a:p>
          <a:p>
            <a:r>
              <a:rPr lang="en-US" sz="2000" dirty="0" smtClean="0"/>
              <a:t>There </a:t>
            </a:r>
            <a:r>
              <a:rPr lang="en-US" sz="2000" dirty="0"/>
              <a:t>exists a general right of every citizen to have access to information that the state holds. </a:t>
            </a:r>
            <a:endParaRPr lang="en-US" sz="2000" dirty="0" smtClean="0"/>
          </a:p>
          <a:p>
            <a:r>
              <a:rPr lang="en-US" sz="2000" dirty="0" smtClean="0"/>
              <a:t>This </a:t>
            </a:r>
            <a:r>
              <a:rPr lang="en-US" sz="2000" dirty="0"/>
              <a:t>is seen as a necessity for the principle of open government which requires that the public be granted access to information for meaningful public debate on the conduct of governmental affairs.</a:t>
            </a:r>
          </a:p>
          <a:p>
            <a:r>
              <a:rPr lang="en-US" sz="2000" dirty="0">
                <a:solidFill>
                  <a:srgbClr val="993300"/>
                </a:solidFill>
              </a:rPr>
              <a:t>Over the years, the principles in support of the right of ATI have been debated. We now find, with the increased enactment by states of constitutional and statutory protections of this right, that the right of ATI exists is no longer in dispute.</a:t>
            </a:r>
          </a:p>
          <a:p>
            <a:r>
              <a:rPr lang="en-US" sz="2000" dirty="0" smtClean="0"/>
              <a:t>Article </a:t>
            </a:r>
            <a:r>
              <a:rPr lang="en-US" sz="2000" dirty="0"/>
              <a:t>9 of the African Charter on Human and Peoples’ Rights (ACHPR) provides that ‘every individual shall have the right to receive information and every individual shall have the right to express and disseminate his </a:t>
            </a:r>
            <a:r>
              <a:rPr lang="en-US" sz="2000" dirty="0">
                <a:solidFill>
                  <a:schemeClr val="bg1"/>
                </a:solidFill>
              </a:rPr>
              <a:t>opinions within the law.’ </a:t>
            </a:r>
            <a:endParaRPr lang="en-US" sz="2400" dirty="0">
              <a:solidFill>
                <a:schemeClr val="bg1"/>
              </a:solidFill>
            </a:endParaRPr>
          </a:p>
        </p:txBody>
      </p:sp>
      <p:sp>
        <p:nvSpPr>
          <p:cNvPr id="391" name="Google Shape;391;p21"/>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3"/>
          <p:cNvSpPr txBox="1">
            <a:spLocks noGrp="1"/>
          </p:cNvSpPr>
          <p:nvPr>
            <p:ph type="title"/>
          </p:nvPr>
        </p:nvSpPr>
        <p:spPr>
          <a:xfrm>
            <a:off x="223353" y="0"/>
            <a:ext cx="6370487" cy="899410"/>
          </a:xfrm>
          <a:prstGeom prst="rect">
            <a:avLst/>
          </a:prstGeom>
        </p:spPr>
        <p:txBody>
          <a:bodyPr spcFirstLastPara="1" wrap="square" lIns="0" tIns="0" rIns="0" bIns="0" anchor="b" anchorCtr="0">
            <a:noAutofit/>
          </a:bodyPr>
          <a:lstStyle/>
          <a:p>
            <a:pPr lvl="0" algn="ctr">
              <a:spcBef>
                <a:spcPts val="0"/>
              </a:spcBef>
            </a:pPr>
            <a:r>
              <a:rPr lang="en-US" sz="3200" spc="0" dirty="0">
                <a:ln w="0"/>
                <a:solidFill>
                  <a:schemeClr val="accent1"/>
                </a:solidFill>
                <a:effectLst>
                  <a:outerShdw blurRad="38100" dist="25400" dir="5400000" algn="ctr" rotWithShape="0">
                    <a:srgbClr val="6E747A">
                      <a:alpha val="43000"/>
                    </a:srgbClr>
                  </a:outerShdw>
                </a:effectLst>
              </a:rPr>
              <a:t>Human rights and access to information in Africa.</a:t>
            </a:r>
            <a:endParaRPr sz="3200" spc="0" dirty="0">
              <a:ln w="0"/>
              <a:solidFill>
                <a:schemeClr val="accent1"/>
              </a:solidFill>
              <a:effectLst>
                <a:outerShdw blurRad="38100" dist="25400" dir="5400000" algn="ctr" rotWithShape="0">
                  <a:srgbClr val="6E747A">
                    <a:alpha val="43000"/>
                  </a:srgbClr>
                </a:outerShdw>
              </a:effectLst>
            </a:endParaRPr>
          </a:p>
        </p:txBody>
      </p:sp>
      <p:sp>
        <p:nvSpPr>
          <p:cNvPr id="404" name="Google Shape;404;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3" name="Rectangle 2"/>
          <p:cNvSpPr/>
          <p:nvPr/>
        </p:nvSpPr>
        <p:spPr>
          <a:xfrm>
            <a:off x="223353" y="775049"/>
            <a:ext cx="7391650" cy="4401205"/>
          </a:xfrm>
          <a:prstGeom prst="rect">
            <a:avLst/>
          </a:prstGeom>
        </p:spPr>
        <p:txBody>
          <a:bodyPr wrap="square">
            <a:spAutoFit/>
          </a:bodyPr>
          <a:lstStyle/>
          <a:p>
            <a:pPr marL="342900" indent="-342900">
              <a:buFont typeface="Wingdings" panose="05000000000000000000" pitchFamily="2" charset="2"/>
              <a:buChar char="q"/>
            </a:pPr>
            <a:r>
              <a:rPr lang="en-US" sz="2000" dirty="0">
                <a:latin typeface="+mn-lt"/>
              </a:rPr>
              <a:t>In 1999, Article 19, commissioned a set of principles upon which ATI laws should be based and they include:</a:t>
            </a:r>
          </a:p>
          <a:p>
            <a:pPr marL="342900" indent="-342900">
              <a:buFont typeface="Wingdings" panose="05000000000000000000" pitchFamily="2" charset="2"/>
              <a:buChar char="q"/>
            </a:pPr>
            <a:r>
              <a:rPr lang="en-US" sz="2000" dirty="0" smtClean="0">
                <a:latin typeface="+mn-lt"/>
              </a:rPr>
              <a:t>1. MAXIMUM </a:t>
            </a:r>
            <a:r>
              <a:rPr lang="en-US" sz="2000" dirty="0">
                <a:latin typeface="+mn-lt"/>
              </a:rPr>
              <a:t>DISCLOSURE: ATI laws should be guided by the principle of maximum disclosure with a limited scope of exceptions; requiring information and public bodies to be defined widely. This principle also recommends that the wilful destruction of records should be labeled a criminal offence and prescribes minimum standards for maintenance and preservation of records by public bodies.</a:t>
            </a:r>
          </a:p>
          <a:p>
            <a:pPr marL="342900" indent="-342900">
              <a:buFont typeface="Wingdings" panose="05000000000000000000" pitchFamily="2" charset="2"/>
              <a:buChar char="q"/>
            </a:pPr>
            <a:r>
              <a:rPr lang="en-US" sz="2000" dirty="0" smtClean="0">
                <a:latin typeface="+mn-lt"/>
              </a:rPr>
              <a:t>2. OBLIGATION </a:t>
            </a:r>
            <a:r>
              <a:rPr lang="en-US" sz="2000" dirty="0">
                <a:latin typeface="+mn-lt"/>
              </a:rPr>
              <a:t>TO PUBLISH: Public bodies should be under an obligation to publish key information</a:t>
            </a:r>
            <a:r>
              <a:rPr lang="en-US" sz="2000" dirty="0" smtClean="0">
                <a:latin typeface="+mn-lt"/>
              </a:rPr>
              <a:t>.</a:t>
            </a:r>
          </a:p>
          <a:p>
            <a:pPr marL="342900" indent="-342900">
              <a:buFont typeface="Wingdings" panose="05000000000000000000" pitchFamily="2" charset="2"/>
              <a:buChar char="q"/>
            </a:pPr>
            <a:r>
              <a:rPr lang="en-US" sz="2000" dirty="0" smtClean="0">
                <a:latin typeface="+mn-lt"/>
              </a:rPr>
              <a:t>3. PROMOTION </a:t>
            </a:r>
            <a:r>
              <a:rPr lang="en-US" sz="2000" dirty="0">
                <a:latin typeface="+mn-lt"/>
              </a:rPr>
              <a:t>OF OPEN GOVERNMENT: Public bodies must actively promote open government, active promotion, public </a:t>
            </a:r>
            <a:r>
              <a:rPr lang="en-US" sz="2000" dirty="0">
                <a:solidFill>
                  <a:schemeClr val="bg1"/>
                </a:solidFill>
                <a:latin typeface="+mn-lt"/>
              </a:rPr>
              <a:t>education, and actively tackle the culture of official secrecy.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9" name="Google Shape;429;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17</a:t>
            </a:fld>
            <a:endParaRPr/>
          </a:p>
        </p:txBody>
      </p:sp>
      <p:sp>
        <p:nvSpPr>
          <p:cNvPr id="3" name="Rectangle 2"/>
          <p:cNvSpPr/>
          <p:nvPr/>
        </p:nvSpPr>
        <p:spPr>
          <a:xfrm>
            <a:off x="149900" y="940873"/>
            <a:ext cx="7275443" cy="4212692"/>
          </a:xfrm>
          <a:prstGeom prst="rect">
            <a:avLst/>
          </a:prstGeom>
        </p:spPr>
        <p:txBody>
          <a:bodyPr wrap="square">
            <a:spAutoFit/>
          </a:bodyPr>
          <a:lstStyle/>
          <a:p>
            <a:pPr marL="342900" indent="-342900">
              <a:buFont typeface="Wingdings" panose="05000000000000000000" pitchFamily="2" charset="2"/>
              <a:buChar char="q"/>
            </a:pPr>
            <a:r>
              <a:rPr lang="en-US" sz="1800" dirty="0"/>
              <a:t>4.	</a:t>
            </a:r>
            <a:r>
              <a:rPr lang="en-US" sz="1800" dirty="0">
                <a:latin typeface="+mn-lt"/>
              </a:rPr>
              <a:t>LIMITED SCOPE OF EXCEPTIONS: Exceptions should be clearly and narrowly drawn and subject to strict harm and public interest tests. The three part test to establish this is:</a:t>
            </a:r>
          </a:p>
          <a:p>
            <a:r>
              <a:rPr lang="en-US" sz="1800" dirty="0" smtClean="0">
                <a:latin typeface="+mn-lt"/>
              </a:rPr>
              <a:t>	a. The </a:t>
            </a:r>
            <a:r>
              <a:rPr lang="en-US" sz="1800" dirty="0">
                <a:latin typeface="+mn-lt"/>
              </a:rPr>
              <a:t>information must relate to a legitimated aim listed </a:t>
            </a:r>
            <a:r>
              <a:rPr lang="en-US" sz="1800" dirty="0" smtClean="0">
                <a:latin typeface="+mn-lt"/>
              </a:rPr>
              <a:t>	in </a:t>
            </a:r>
            <a:r>
              <a:rPr lang="en-US" sz="1800" dirty="0">
                <a:latin typeface="+mn-lt"/>
              </a:rPr>
              <a:t>the </a:t>
            </a:r>
            <a:r>
              <a:rPr lang="en-US" sz="1800" dirty="0" smtClean="0">
                <a:latin typeface="+mn-lt"/>
              </a:rPr>
              <a:t>	law</a:t>
            </a:r>
            <a:r>
              <a:rPr lang="en-US" sz="1800" dirty="0">
                <a:latin typeface="+mn-lt"/>
              </a:rPr>
              <a:t>;</a:t>
            </a:r>
          </a:p>
          <a:p>
            <a:r>
              <a:rPr lang="en-US" sz="1800" dirty="0" smtClean="0">
                <a:latin typeface="+mn-lt"/>
              </a:rPr>
              <a:t>	b. Disclosure </a:t>
            </a:r>
            <a:r>
              <a:rPr lang="en-US" sz="1800" dirty="0">
                <a:latin typeface="+mn-lt"/>
              </a:rPr>
              <a:t>must threaten to cause substantial harm </a:t>
            </a:r>
            <a:r>
              <a:rPr lang="en-US" sz="1800" dirty="0" smtClean="0">
                <a:latin typeface="+mn-lt"/>
              </a:rPr>
              <a:t>to </a:t>
            </a:r>
            <a:r>
              <a:rPr lang="en-US" sz="1800" dirty="0">
                <a:latin typeface="+mn-lt"/>
              </a:rPr>
              <a:t>that </a:t>
            </a:r>
            <a:r>
              <a:rPr lang="en-US" sz="1800" dirty="0" smtClean="0">
                <a:latin typeface="+mn-lt"/>
              </a:rPr>
              <a:t>	aim</a:t>
            </a:r>
            <a:r>
              <a:rPr lang="en-US" sz="1800" dirty="0">
                <a:latin typeface="+mn-lt"/>
              </a:rPr>
              <a:t>;</a:t>
            </a:r>
          </a:p>
          <a:p>
            <a:r>
              <a:rPr lang="en-US" sz="1800" dirty="0" smtClean="0">
                <a:latin typeface="+mn-lt"/>
              </a:rPr>
              <a:t>	c. The </a:t>
            </a:r>
            <a:r>
              <a:rPr lang="en-US" sz="1800" dirty="0">
                <a:latin typeface="+mn-lt"/>
              </a:rPr>
              <a:t>harm to the aim must be greater than the public </a:t>
            </a:r>
            <a:r>
              <a:rPr lang="en-US" sz="1800" dirty="0" smtClean="0">
                <a:latin typeface="+mn-lt"/>
              </a:rPr>
              <a:t>	interest </a:t>
            </a:r>
            <a:r>
              <a:rPr lang="en-US" sz="1800" dirty="0">
                <a:latin typeface="+mn-lt"/>
              </a:rPr>
              <a:t>in having the information It is important that </a:t>
            </a:r>
            <a:r>
              <a:rPr lang="en-US" sz="1800" dirty="0" smtClean="0">
                <a:latin typeface="+mn-lt"/>
              </a:rPr>
              <a:t>	refusals </a:t>
            </a:r>
            <a:r>
              <a:rPr lang="en-US" sz="1800" dirty="0">
                <a:latin typeface="+mn-lt"/>
              </a:rPr>
              <a:t>meet a substantial harm test and there should be </a:t>
            </a:r>
            <a:r>
              <a:rPr lang="en-US" sz="1800" dirty="0" smtClean="0">
                <a:latin typeface="+mn-lt"/>
              </a:rPr>
              <a:t>	the 	case </a:t>
            </a:r>
            <a:r>
              <a:rPr lang="en-US" sz="1800" dirty="0">
                <a:latin typeface="+mn-lt"/>
              </a:rPr>
              <a:t>for overriding public interest even if it can be shown </a:t>
            </a:r>
            <a:r>
              <a:rPr lang="en-US" sz="1800" dirty="0" smtClean="0">
                <a:latin typeface="+mn-lt"/>
              </a:rPr>
              <a:t>	that 	disclosure </a:t>
            </a:r>
            <a:r>
              <a:rPr lang="en-US" sz="1800" dirty="0">
                <a:latin typeface="+mn-lt"/>
              </a:rPr>
              <a:t>of the information would cause substantial </a:t>
            </a:r>
            <a:r>
              <a:rPr lang="en-US" sz="1800" dirty="0" smtClean="0">
                <a:latin typeface="+mn-lt"/>
              </a:rPr>
              <a:t>harm 	to </a:t>
            </a:r>
            <a:r>
              <a:rPr lang="en-US" sz="1800" dirty="0">
                <a:latin typeface="+mn-lt"/>
              </a:rPr>
              <a:t>a legitimate aim if the benefits of disclosure </a:t>
            </a:r>
            <a:r>
              <a:rPr lang="en-US" sz="1800" dirty="0" smtClean="0">
                <a:latin typeface="+mn-lt"/>
              </a:rPr>
              <a:t>outweigh the 	harm</a:t>
            </a:r>
            <a:r>
              <a:rPr lang="en-US" sz="1800" dirty="0">
                <a:latin typeface="+mn-lt"/>
              </a:rPr>
              <a:t>.</a:t>
            </a:r>
          </a:p>
          <a:p>
            <a:pPr algn="just">
              <a:lnSpc>
                <a:spcPct val="150000"/>
              </a:lnSpc>
              <a:spcAft>
                <a:spcPts val="1000"/>
              </a:spcAft>
            </a:pPr>
            <a:endParaRPr lang="en-US" sz="105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Google Shape;403;p23"/>
          <p:cNvSpPr txBox="1">
            <a:spLocks/>
          </p:cNvSpPr>
          <p:nvPr/>
        </p:nvSpPr>
        <p:spPr>
          <a:xfrm>
            <a:off x="149901" y="0"/>
            <a:ext cx="6466656" cy="899410"/>
          </a:xfrm>
          <a:prstGeom prst="rect">
            <a:avLst/>
          </a:prstGeom>
        </p:spPr>
        <p:txBody>
          <a:bodyPr spcFirstLastPara="1" vert="horz" wrap="square" lIns="0" tIns="0" rIns="0" bIns="0" rtlCol="0" anchor="b" anchorCtr="0">
            <a:no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Human rights and access to information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95007"/>
            <a:ext cx="6513816" cy="1088068"/>
          </a:xfrm>
        </p:spPr>
        <p:txBody>
          <a:bodyPr>
            <a:normAutofit/>
          </a:body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Human rights and access to information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18</a:t>
            </a:fld>
            <a:endParaRPr lang="en"/>
          </a:p>
        </p:txBody>
      </p:sp>
      <p:sp>
        <p:nvSpPr>
          <p:cNvPr id="4" name="Rectangle 3"/>
          <p:cNvSpPr/>
          <p:nvPr/>
        </p:nvSpPr>
        <p:spPr>
          <a:xfrm>
            <a:off x="0" y="993061"/>
            <a:ext cx="7625166" cy="3693319"/>
          </a:xfrm>
          <a:prstGeom prst="rect">
            <a:avLst/>
          </a:prstGeom>
        </p:spPr>
        <p:txBody>
          <a:bodyPr wrap="square">
            <a:spAutoFit/>
          </a:bodyPr>
          <a:lstStyle/>
          <a:p>
            <a:pPr marL="342900" indent="-342900">
              <a:buFont typeface="Wingdings" panose="05000000000000000000" pitchFamily="2" charset="2"/>
              <a:buChar char="q"/>
            </a:pPr>
            <a:r>
              <a:rPr lang="en-US" sz="1800" dirty="0">
                <a:latin typeface="+mn-lt"/>
              </a:rPr>
              <a:t>5.	PROCESSES TO FACILITATE ACCESS: Requests for information should be processed rapidly and fairly and an independent review of any refusals should be available. This should be at three different levels including within the public body, appeals to an independent administrative body and appeals to the courts.</a:t>
            </a:r>
          </a:p>
          <a:p>
            <a:pPr marL="342900" indent="-342900">
              <a:buFont typeface="Wingdings" panose="05000000000000000000" pitchFamily="2" charset="2"/>
              <a:buChar char="q"/>
            </a:pPr>
            <a:r>
              <a:rPr lang="en-US" sz="1800" dirty="0">
                <a:latin typeface="+mn-lt"/>
              </a:rPr>
              <a:t>6.	COSTS: Individuals should not be deterred from making requests for information by excessive costs.</a:t>
            </a:r>
          </a:p>
          <a:p>
            <a:pPr marL="342900" indent="-342900">
              <a:buFont typeface="Wingdings" panose="05000000000000000000" pitchFamily="2" charset="2"/>
              <a:buChar char="q"/>
            </a:pPr>
            <a:r>
              <a:rPr lang="en-US" sz="1800" dirty="0">
                <a:latin typeface="+mn-lt"/>
              </a:rPr>
              <a:t>7.	OPEN MEETINGS: Meetings of public bodies should be open to the public.</a:t>
            </a:r>
          </a:p>
          <a:p>
            <a:pPr marL="342900" indent="-342900">
              <a:buFont typeface="Wingdings" panose="05000000000000000000" pitchFamily="2" charset="2"/>
              <a:buChar char="q"/>
            </a:pPr>
            <a:r>
              <a:rPr lang="en-US" sz="1800" dirty="0">
                <a:latin typeface="+mn-lt"/>
              </a:rPr>
              <a:t>8.	DISCLOSURE TAKES PRECEDENCE: Laws which are inconsistent with the principle of maximum disclosure should be amended or repealed.</a:t>
            </a:r>
          </a:p>
          <a:p>
            <a:pPr marL="342900" indent="-342900">
              <a:buFont typeface="Wingdings" panose="05000000000000000000" pitchFamily="2" charset="2"/>
              <a:buChar char="q"/>
            </a:pPr>
            <a:r>
              <a:rPr lang="en-US" sz="1800" dirty="0">
                <a:latin typeface="+mn-lt"/>
              </a:rPr>
              <a:t>9.	PROTECTION FOR WHISTLEBLOWERS: Individuals who release information on wrongdoing–whistleblowers–must be protected</a:t>
            </a:r>
            <a:endParaRPr lang="en-US" sz="1800" dirty="0">
              <a:solidFill>
                <a:schemeClr val="bg1"/>
              </a:solidFill>
              <a:latin typeface="+mn-lt"/>
            </a:endParaRPr>
          </a:p>
        </p:txBody>
      </p:sp>
    </p:spTree>
    <p:extLst>
      <p:ext uri="{BB962C8B-B14F-4D97-AF65-F5344CB8AC3E}">
        <p14:creationId xmlns:p14="http://schemas.microsoft.com/office/powerpoint/2010/main" val="360168670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61" name="Google Shape;461;p2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19</a:t>
            </a:fld>
            <a:endParaRPr/>
          </a:p>
        </p:txBody>
      </p:sp>
      <p:sp>
        <p:nvSpPr>
          <p:cNvPr id="5" name="Rectangle 4"/>
          <p:cNvSpPr/>
          <p:nvPr/>
        </p:nvSpPr>
        <p:spPr>
          <a:xfrm>
            <a:off x="0" y="930405"/>
            <a:ext cx="7165298" cy="3693319"/>
          </a:xfrm>
          <a:prstGeom prst="rect">
            <a:avLst/>
          </a:prstGeom>
        </p:spPr>
        <p:txBody>
          <a:bodyPr wrap="square">
            <a:spAutoFit/>
          </a:bodyPr>
          <a:lstStyle/>
          <a:p>
            <a:pPr marL="342900" indent="-342900">
              <a:buFont typeface="Wingdings" panose="05000000000000000000" pitchFamily="2" charset="2"/>
              <a:buChar char="q"/>
            </a:pPr>
            <a:r>
              <a:rPr lang="en-US" sz="1800" b="1" dirty="0">
                <a:latin typeface="+mn-lt"/>
              </a:rPr>
              <a:t>ATI Principles found in the African Platform on Access to Information (APAI) </a:t>
            </a:r>
            <a:r>
              <a:rPr lang="en-US" sz="1800" b="1" dirty="0" smtClean="0">
                <a:latin typeface="+mn-lt"/>
              </a:rPr>
              <a:t>Declaration</a:t>
            </a:r>
          </a:p>
          <a:p>
            <a:pPr marL="285750" indent="-285750">
              <a:buFont typeface="Wingdings" panose="05000000000000000000" pitchFamily="2" charset="2"/>
              <a:buChar char="q"/>
            </a:pPr>
            <a:r>
              <a:rPr lang="en-US" sz="1800" dirty="0" smtClean="0">
                <a:latin typeface="+mn-lt"/>
              </a:rPr>
              <a:t>The </a:t>
            </a:r>
            <a:r>
              <a:rPr lang="en-US" sz="1800" dirty="0">
                <a:latin typeface="+mn-lt"/>
              </a:rPr>
              <a:t>APAI Declaration also recognizes some other principles and these are for access to information to become a fundamental right accessible to everyone </a:t>
            </a:r>
            <a:endParaRPr lang="en-US" sz="1800" dirty="0" smtClean="0">
              <a:latin typeface="+mn-lt"/>
            </a:endParaRPr>
          </a:p>
          <a:p>
            <a:pPr marL="285750" indent="-285750">
              <a:buFont typeface="Wingdings" panose="05000000000000000000" pitchFamily="2" charset="2"/>
              <a:buChar char="q"/>
            </a:pPr>
            <a:r>
              <a:rPr lang="en-US" sz="1800" dirty="0" smtClean="0">
                <a:latin typeface="+mn-lt"/>
              </a:rPr>
              <a:t>and </a:t>
            </a:r>
            <a:r>
              <a:rPr lang="en-US" sz="1800" dirty="0">
                <a:latin typeface="+mn-lt"/>
              </a:rPr>
              <a:t>established in law with application to public bodies and private bodies </a:t>
            </a:r>
            <a:endParaRPr lang="en-US" sz="1800" dirty="0" smtClean="0">
              <a:latin typeface="+mn-lt"/>
            </a:endParaRPr>
          </a:p>
          <a:p>
            <a:pPr marL="285750" indent="-285750">
              <a:buFont typeface="Wingdings" panose="05000000000000000000" pitchFamily="2" charset="2"/>
              <a:buChar char="q"/>
            </a:pPr>
            <a:r>
              <a:rPr lang="en-US" sz="1800" dirty="0" smtClean="0">
                <a:latin typeface="+mn-lt"/>
              </a:rPr>
              <a:t>and </a:t>
            </a:r>
            <a:r>
              <a:rPr lang="en-US" sz="1800" dirty="0">
                <a:latin typeface="+mn-lt"/>
              </a:rPr>
              <a:t>there should be clear and unambiguous processes with preferred language and accessibility by the requester of the information </a:t>
            </a:r>
            <a:endParaRPr lang="en-US" sz="1800" dirty="0" smtClean="0">
              <a:latin typeface="+mn-lt"/>
            </a:endParaRPr>
          </a:p>
          <a:p>
            <a:pPr marL="285750" indent="-285750">
              <a:buFont typeface="Wingdings" panose="05000000000000000000" pitchFamily="2" charset="2"/>
              <a:buChar char="q"/>
            </a:pPr>
            <a:r>
              <a:rPr lang="en-US" sz="1800" dirty="0" smtClean="0">
                <a:latin typeface="+mn-lt"/>
              </a:rPr>
              <a:t>and </a:t>
            </a:r>
            <a:r>
              <a:rPr lang="en-US" sz="1800" dirty="0">
                <a:latin typeface="+mn-lt"/>
              </a:rPr>
              <a:t>there should be oversight bodies to protect, promote and enforce the right which should include the right to personal data alongside a corresponding duty to collect and manage information as well as the duty to fully implement the declaration. </a:t>
            </a:r>
            <a:endParaRPr lang="en-US" sz="1800" dirty="0">
              <a:solidFill>
                <a:schemeClr val="bg1"/>
              </a:solidFill>
              <a:latin typeface="+mn-lt"/>
            </a:endParaRPr>
          </a:p>
        </p:txBody>
      </p:sp>
      <p:sp>
        <p:nvSpPr>
          <p:cNvPr id="6" name="Title 1"/>
          <p:cNvSpPr txBox="1">
            <a:spLocks/>
          </p:cNvSpPr>
          <p:nvPr/>
        </p:nvSpPr>
        <p:spPr>
          <a:xfrm>
            <a:off x="0" y="-5064"/>
            <a:ext cx="6493267" cy="1088068"/>
          </a:xfrm>
          <a:prstGeom prst="rect">
            <a:avLst/>
          </a:prstGeom>
        </p:spPr>
        <p:txBody>
          <a:bodyPr>
            <a:normAutofit/>
          </a:bodyPr>
          <a:lst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a:lstStyle>
          <a:p>
            <a:pPr algn="ctr">
              <a:spcBef>
                <a:spcPts val="0"/>
              </a:spcBef>
              <a:buClrTx/>
              <a:buFontTx/>
            </a:pPr>
            <a:r>
              <a:rPr lang="en-US" sz="3200" spc="0" dirty="0">
                <a:ln w="0"/>
                <a:solidFill>
                  <a:schemeClr val="accent1"/>
                </a:solidFill>
                <a:effectLst>
                  <a:outerShdw blurRad="38100" dist="25400" dir="5400000" algn="ctr" rotWithShape="0">
                    <a:srgbClr val="6E747A">
                      <a:alpha val="43000"/>
                    </a:srgbClr>
                  </a:outerShdw>
                </a:effectLst>
              </a:rPr>
              <a:t>Human rights and access to information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28"/>
          <p:cNvSpPr txBox="1">
            <a:spLocks noGrp="1"/>
          </p:cNvSpPr>
          <p:nvPr>
            <p:ph type="title"/>
          </p:nvPr>
        </p:nvSpPr>
        <p:spPr>
          <a:xfrm>
            <a:off x="104932" y="108594"/>
            <a:ext cx="6809210" cy="856800"/>
          </a:xfrm>
          <a:prstGeom prst="rect">
            <a:avLst/>
          </a:prstGeom>
        </p:spPr>
        <p:txBody>
          <a:bodyPr spcFirstLastPara="1" wrap="square" lIns="0" tIns="0" rIns="0" bIns="0" anchor="b" anchorCtr="0">
            <a:noAutofit/>
          </a:bodyPr>
          <a:lstStyle/>
          <a:p>
            <a:pPr algn="ctr">
              <a:spcBef>
                <a:spcPts val="0"/>
              </a:spcBef>
              <a:buClrTx/>
              <a:buFontTx/>
            </a:pPr>
            <a:r>
              <a:rPr lang="en-US" spc="0" dirty="0">
                <a:ln w="0"/>
                <a:solidFill>
                  <a:schemeClr val="accent1"/>
                </a:solidFill>
                <a:effectLst>
                  <a:outerShdw blurRad="38100" dist="25400" dir="5400000" algn="ctr" rotWithShape="0">
                    <a:srgbClr val="6E747A">
                      <a:alpha val="43000"/>
                    </a:srgbClr>
                  </a:outerShdw>
                </a:effectLst>
              </a:rPr>
              <a:t>Human rights and access to information in Africa.</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467" name="Google Shape;467;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20</a:t>
            </a:fld>
            <a:endParaRPr/>
          </a:p>
        </p:txBody>
      </p:sp>
      <p:sp>
        <p:nvSpPr>
          <p:cNvPr id="3" name="Rectangle 2"/>
          <p:cNvSpPr/>
          <p:nvPr/>
        </p:nvSpPr>
        <p:spPr>
          <a:xfrm>
            <a:off x="104933" y="767943"/>
            <a:ext cx="7631508" cy="4375557"/>
          </a:xfrm>
          <a:prstGeom prst="rect">
            <a:avLst/>
          </a:prstGeom>
        </p:spPr>
        <p:txBody>
          <a:bodyPr wrap="square">
            <a:spAutoFit/>
          </a:bodyPr>
          <a:lstStyle/>
          <a:p>
            <a:pPr algn="just">
              <a:spcAft>
                <a:spcPts val="1000"/>
              </a:spcAft>
            </a:pPr>
            <a:r>
              <a:rPr lang="en-US" sz="1800" b="1" dirty="0">
                <a:latin typeface="+mn-lt"/>
                <a:ea typeface="Calibri" panose="020F0502020204030204" pitchFamily="34" charset="0"/>
                <a:cs typeface="Arial" panose="020B0604020202020204" pitchFamily="34" charset="0"/>
              </a:rPr>
              <a:t>ATI Principles found in the African Platform on Access to Information (APAI) Declaration</a:t>
            </a:r>
          </a:p>
          <a:p>
            <a:pPr marL="342900" indent="-342900">
              <a:buFont typeface="Wingdings" panose="05000000000000000000" pitchFamily="2" charset="2"/>
              <a:buChar char="q"/>
            </a:pPr>
            <a:r>
              <a:rPr lang="en-US" sz="1800" dirty="0" smtClean="0">
                <a:latin typeface="+mn-lt"/>
                <a:ea typeface="Calibri" panose="020F0502020204030204" pitchFamily="34" charset="0"/>
              </a:rPr>
              <a:t>Provides </a:t>
            </a:r>
            <a:r>
              <a:rPr lang="en-US" sz="1800" dirty="0">
                <a:latin typeface="+mn-lt"/>
                <a:ea typeface="Calibri" panose="020F0502020204030204" pitchFamily="34" charset="0"/>
              </a:rPr>
              <a:t>for journalists to respect editorial independence, professional ethics and journalism standards in their provision of information; </a:t>
            </a:r>
            <a:endParaRPr lang="en-US" sz="1800" dirty="0" smtClean="0">
              <a:latin typeface="+mn-lt"/>
              <a:ea typeface="Calibri" panose="020F0502020204030204" pitchFamily="34" charset="0"/>
            </a:endParaRPr>
          </a:p>
          <a:p>
            <a:pPr marL="342900" indent="-342900">
              <a:buFont typeface="Wingdings" panose="05000000000000000000" pitchFamily="2" charset="2"/>
              <a:buChar char="q"/>
            </a:pPr>
            <a:r>
              <a:rPr lang="en-US" sz="1800" dirty="0" smtClean="0">
                <a:latin typeface="+mn-lt"/>
                <a:ea typeface="Calibri" panose="020F0502020204030204" pitchFamily="34" charset="0"/>
              </a:rPr>
              <a:t>recognize </a:t>
            </a:r>
            <a:r>
              <a:rPr lang="en-US" sz="1800" dirty="0">
                <a:latin typeface="+mn-lt"/>
                <a:ea typeface="Calibri" panose="020F0502020204030204" pitchFamily="34" charset="0"/>
              </a:rPr>
              <a:t>the need for transparency and accountability with regard to their own output and institutions, while safeguarding the principal of protecting sources; </a:t>
            </a:r>
            <a:endParaRPr lang="en-US" sz="1800" dirty="0" smtClean="0">
              <a:latin typeface="+mn-lt"/>
              <a:ea typeface="Calibri" panose="020F0502020204030204" pitchFamily="34" charset="0"/>
            </a:endParaRPr>
          </a:p>
          <a:p>
            <a:pPr marL="342900" indent="-342900">
              <a:buFont typeface="Wingdings" panose="05000000000000000000" pitchFamily="2" charset="2"/>
              <a:buChar char="q"/>
            </a:pPr>
            <a:r>
              <a:rPr lang="en-US" sz="1800" dirty="0" smtClean="0">
                <a:latin typeface="+mn-lt"/>
                <a:ea typeface="Calibri" panose="020F0502020204030204" pitchFamily="34" charset="0"/>
              </a:rPr>
              <a:t>respect </a:t>
            </a:r>
            <a:r>
              <a:rPr lang="en-US" sz="1800" dirty="0">
                <a:latin typeface="+mn-lt"/>
                <a:ea typeface="Calibri" panose="020F0502020204030204" pitchFamily="34" charset="0"/>
              </a:rPr>
              <a:t>and promote equality, and provide equitable representation within their information output; promote the widest possible access to their information output; </a:t>
            </a:r>
            <a:endParaRPr lang="en-US" sz="1800" dirty="0" smtClean="0">
              <a:latin typeface="+mn-lt"/>
              <a:ea typeface="Calibri" panose="020F0502020204030204" pitchFamily="34" charset="0"/>
            </a:endParaRPr>
          </a:p>
          <a:p>
            <a:pPr marL="342900" indent="-342900">
              <a:buFont typeface="Wingdings" panose="05000000000000000000" pitchFamily="2" charset="2"/>
              <a:buChar char="q"/>
            </a:pPr>
            <a:r>
              <a:rPr lang="en-US" sz="1800" dirty="0" smtClean="0">
                <a:latin typeface="+mn-lt"/>
                <a:ea typeface="Calibri" panose="020F0502020204030204" pitchFamily="34" charset="0"/>
              </a:rPr>
              <a:t>enhance </a:t>
            </a:r>
            <a:r>
              <a:rPr lang="en-US" sz="1800" dirty="0">
                <a:latin typeface="+mn-lt"/>
                <a:ea typeface="Calibri" panose="020F0502020204030204" pitchFamily="34" charset="0"/>
              </a:rPr>
              <a:t>mechanisms for audience participation and response; recognize and be responsive to gender differences in regard to audience and market research; popularize the importance of, and issues around, access to information; and make optimum use of ATI laws to access information for </a:t>
            </a:r>
            <a:r>
              <a:rPr lang="en-US" sz="1800" dirty="0">
                <a:solidFill>
                  <a:schemeClr val="bg1"/>
                </a:solidFill>
                <a:latin typeface="+mn-lt"/>
                <a:ea typeface="Calibri" panose="020F0502020204030204" pitchFamily="34" charset="0"/>
              </a:rPr>
              <a:t>the</a:t>
            </a:r>
            <a:r>
              <a:rPr lang="en-US" sz="1800" dirty="0">
                <a:latin typeface="+mn-lt"/>
                <a:ea typeface="Calibri" panose="020F0502020204030204" pitchFamily="34" charset="0"/>
              </a:rPr>
              <a:t> </a:t>
            </a:r>
            <a:r>
              <a:rPr lang="en-US" sz="1800" dirty="0">
                <a:solidFill>
                  <a:schemeClr val="bg1"/>
                </a:solidFill>
                <a:latin typeface="+mn-lt"/>
                <a:ea typeface="Calibri" panose="020F0502020204030204" pitchFamily="34" charset="0"/>
              </a:rPr>
              <a:t>public interest</a:t>
            </a:r>
            <a:endParaRPr lang="en-US" sz="1800" dirty="0">
              <a:solidFill>
                <a:schemeClr val="bg1"/>
              </a:solidFill>
              <a:latin typeface="+mn-l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29"/>
          <p:cNvSpPr txBox="1">
            <a:spLocks noGrp="1"/>
          </p:cNvSpPr>
          <p:nvPr>
            <p:ph type="title"/>
          </p:nvPr>
        </p:nvSpPr>
        <p:spPr>
          <a:xfrm>
            <a:off x="119925" y="69325"/>
            <a:ext cx="6804857"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Human rights and access to information in Africa.</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508" name="Google Shape;508;p2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21</a:t>
            </a:fld>
            <a:endParaRPr/>
          </a:p>
        </p:txBody>
      </p:sp>
      <p:sp>
        <p:nvSpPr>
          <p:cNvPr id="4" name="Text Placeholder 3"/>
          <p:cNvSpPr>
            <a:spLocks noGrp="1"/>
          </p:cNvSpPr>
          <p:nvPr>
            <p:ph type="body" idx="1"/>
          </p:nvPr>
        </p:nvSpPr>
        <p:spPr>
          <a:xfrm>
            <a:off x="0" y="921213"/>
            <a:ext cx="7734300" cy="3077100"/>
          </a:xfrm>
        </p:spPr>
        <p:txBody>
          <a:bodyPr/>
          <a:lstStyle/>
          <a:p>
            <a:r>
              <a:rPr lang="en-US" sz="2000" b="1" dirty="0"/>
              <a:t>Global Principles on National Security and the Right to Information (Tshwane Principles)</a:t>
            </a:r>
            <a:endParaRPr lang="en-US" sz="2000" dirty="0"/>
          </a:p>
          <a:p>
            <a:r>
              <a:rPr lang="en-US" sz="1800" dirty="0"/>
              <a:t>limited exemptions can be found in the National security sphere and heavily relied on by most states in denying access to information.</a:t>
            </a:r>
          </a:p>
          <a:p>
            <a:r>
              <a:rPr lang="en-US" sz="1800" dirty="0"/>
              <a:t>To ensure that these exemptions are indeed limited, the Tshwane principles expounds on its application as follows:</a:t>
            </a:r>
          </a:p>
          <a:p>
            <a:r>
              <a:rPr lang="en-US" sz="1800" dirty="0"/>
              <a:t>a.	The restriction is prescribed by law;</a:t>
            </a:r>
          </a:p>
          <a:p>
            <a:r>
              <a:rPr lang="en-US" sz="1800" dirty="0"/>
              <a:t>b.	Is necessary in a democratic society;</a:t>
            </a:r>
          </a:p>
          <a:p>
            <a:r>
              <a:rPr lang="en-US" sz="1800" dirty="0"/>
              <a:t>c.	To protect a legitimate national security interest;</a:t>
            </a:r>
          </a:p>
          <a:p>
            <a:r>
              <a:rPr lang="en-US" sz="1800" dirty="0"/>
              <a:t>d.	And the law provides for adequate safeguards against abuse, including prompt full accessible and effective scrutiny of the validity of the restriction by an independent oversight authority and full review by the courts.</a:t>
            </a:r>
          </a:p>
          <a:p>
            <a:endParaRPr lang="en-US" sz="2000" dirty="0"/>
          </a:p>
          <a:p>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774" y="576697"/>
            <a:ext cx="5724051" cy="8568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Human rights and access to information in Africa.</a:t>
            </a:r>
            <a:r>
              <a:rPr lang="en-US" dirty="0"/>
              <a:t/>
            </a:r>
            <a:br>
              <a:rPr lang="en-US" dirty="0"/>
            </a:br>
            <a:endParaRPr lang="en-US" dirty="0"/>
          </a:p>
        </p:txBody>
      </p:sp>
      <p:sp>
        <p:nvSpPr>
          <p:cNvPr id="3" name="Text Placeholder 2"/>
          <p:cNvSpPr>
            <a:spLocks noGrp="1"/>
          </p:cNvSpPr>
          <p:nvPr>
            <p:ph type="body" idx="1"/>
          </p:nvPr>
        </p:nvSpPr>
        <p:spPr>
          <a:xfrm>
            <a:off x="0" y="1315232"/>
            <a:ext cx="7594600" cy="3077100"/>
          </a:xfrm>
        </p:spPr>
        <p:txBody>
          <a:bodyPr/>
          <a:lstStyle/>
          <a:p>
            <a:r>
              <a:rPr lang="en-US" sz="2000" b="1" dirty="0"/>
              <a:t>Global Principles on National Security and the Right to Information (Tshwane Principles)</a:t>
            </a:r>
            <a:endParaRPr lang="en-US" sz="2000" dirty="0"/>
          </a:p>
          <a:p>
            <a:r>
              <a:rPr lang="en-US" sz="2000" dirty="0"/>
              <a:t>e.	The burden is on the public authority to establish legitimacy of any restriction;</a:t>
            </a:r>
          </a:p>
          <a:p>
            <a:r>
              <a:rPr lang="en-US" sz="2000" dirty="0"/>
              <a:t>f.	No blanket exemption for any public authority that is:</a:t>
            </a:r>
          </a:p>
          <a:p>
            <a:r>
              <a:rPr lang="en-US" sz="2000" dirty="0" err="1"/>
              <a:t>i</a:t>
            </a:r>
            <a:r>
              <a:rPr lang="en-US" sz="2000" dirty="0"/>
              <a:t>.	No public authority may be exempted from disclosure requirements;</a:t>
            </a:r>
          </a:p>
          <a:p>
            <a:r>
              <a:rPr lang="en-US" sz="2000" dirty="0"/>
              <a:t>ii.	Information may not be withheld on national security grounds simply on the basis that it was generated by, or shared with, a foreign state or inter-governmental body, or a particular public authority or unit within an authority (The CLD and the AFIC, 2015).</a:t>
            </a:r>
          </a:p>
          <a:p>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22</a:t>
            </a:fld>
            <a:endParaRPr lang="en"/>
          </a:p>
        </p:txBody>
      </p:sp>
    </p:spTree>
    <p:extLst>
      <p:ext uri="{BB962C8B-B14F-4D97-AF65-F5344CB8AC3E}">
        <p14:creationId xmlns:p14="http://schemas.microsoft.com/office/powerpoint/2010/main" val="26039359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0208" y="69847"/>
            <a:ext cx="6701425" cy="8568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Human rights and access to information in Africa.</a:t>
            </a:r>
            <a:endParaRPr lang="en-US" sz="3200" dirty="0"/>
          </a:p>
        </p:txBody>
      </p:sp>
      <p:sp>
        <p:nvSpPr>
          <p:cNvPr id="3" name="Text Placeholder 2"/>
          <p:cNvSpPr>
            <a:spLocks noGrp="1"/>
          </p:cNvSpPr>
          <p:nvPr>
            <p:ph type="body" idx="1"/>
          </p:nvPr>
        </p:nvSpPr>
        <p:spPr>
          <a:xfrm>
            <a:off x="0" y="972361"/>
            <a:ext cx="7442200" cy="3077100"/>
          </a:xfrm>
        </p:spPr>
        <p:txBody>
          <a:bodyPr/>
          <a:lstStyle/>
          <a:p>
            <a:r>
              <a:rPr lang="en-US" sz="1800" b="1" dirty="0"/>
              <a:t>The African Charter on Human and Peoples Rights</a:t>
            </a:r>
          </a:p>
          <a:p>
            <a:r>
              <a:rPr lang="en-US" sz="1800" dirty="0"/>
              <a:t>The African Charter on Human and Peoples Rights states in Article 9 that:</a:t>
            </a:r>
          </a:p>
          <a:p>
            <a:r>
              <a:rPr lang="en-US" sz="1800" dirty="0"/>
              <a:t>1.	Every individual shall have the right to receive information.</a:t>
            </a:r>
          </a:p>
          <a:p>
            <a:r>
              <a:rPr lang="en-US" sz="1800" dirty="0"/>
              <a:t>2.	Every individual shall have the right to express and disseminate his opinions within the law.</a:t>
            </a:r>
          </a:p>
          <a:p>
            <a:r>
              <a:rPr lang="en-US" sz="1800" dirty="0"/>
              <a:t>The African Charter is legally binding on all States that are parties to it and all African States have ratified it. Provisions of the Charter are enforced by the African Commission on Human and People’s Rights (ACHPR</a:t>
            </a:r>
            <a:r>
              <a:rPr lang="en-US" sz="1800" dirty="0" smtClean="0"/>
              <a:t>).</a:t>
            </a:r>
          </a:p>
          <a:p>
            <a:r>
              <a:rPr lang="en-US" sz="1800" b="1" dirty="0"/>
              <a:t>The African Court on Human and People’s Rights</a:t>
            </a:r>
            <a:r>
              <a:rPr lang="en-US" sz="1800" dirty="0"/>
              <a:t> located in </a:t>
            </a:r>
            <a:r>
              <a:rPr lang="en-US" sz="1800" dirty="0" err="1"/>
              <a:t>Arusha</a:t>
            </a:r>
            <a:r>
              <a:rPr lang="en-US" sz="1800" dirty="0"/>
              <a:t>, Tanzania is the court that exercises jurisdiction over the convention and the charter but unfortunately, no substantive case on access to information has appeared in this Court so far.</a:t>
            </a:r>
          </a:p>
          <a:p>
            <a:pPr marL="127000" indent="0">
              <a:buNone/>
            </a:pPr>
            <a:endParaRPr lang="en-US" sz="2000"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23</a:t>
            </a:fld>
            <a:endParaRPr lang="en"/>
          </a:p>
        </p:txBody>
      </p:sp>
    </p:spTree>
    <p:extLst>
      <p:ext uri="{BB962C8B-B14F-4D97-AF65-F5344CB8AC3E}">
        <p14:creationId xmlns:p14="http://schemas.microsoft.com/office/powerpoint/2010/main" val="38144182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8099" y="326369"/>
            <a:ext cx="6808025" cy="664100"/>
          </a:xfrm>
        </p:spPr>
        <p:txBody>
          <a:bodyPr/>
          <a:lstStyle/>
          <a:p>
            <a:pPr algn="ctr"/>
            <a:r>
              <a:rPr lang="en-US" sz="3200" spc="0" dirty="0">
                <a:ln w="0"/>
                <a:solidFill>
                  <a:schemeClr val="accent1"/>
                </a:solidFill>
                <a:effectLst>
                  <a:outerShdw blurRad="38100" dist="25400" dir="5400000" algn="ctr" rotWithShape="0">
                    <a:srgbClr val="6E747A">
                      <a:alpha val="43000"/>
                    </a:srgbClr>
                  </a:outerShdw>
                </a:effectLst>
              </a:rPr>
              <a:t>Human rights and access to information in Africa.</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 name="Text Placeholder 2"/>
          <p:cNvSpPr>
            <a:spLocks noGrp="1"/>
          </p:cNvSpPr>
          <p:nvPr>
            <p:ph type="body" idx="1"/>
          </p:nvPr>
        </p:nvSpPr>
        <p:spPr>
          <a:xfrm>
            <a:off x="0" y="958851"/>
            <a:ext cx="7797800" cy="3829049"/>
          </a:xfrm>
        </p:spPr>
        <p:txBody>
          <a:bodyPr/>
          <a:lstStyle/>
          <a:p>
            <a:r>
              <a:rPr lang="en-US" sz="1800" b="1" dirty="0"/>
              <a:t>The AU Charter on Democracy</a:t>
            </a:r>
            <a:r>
              <a:rPr lang="en-US" sz="1800" dirty="0"/>
              <a:t>, Elections and Governance provides in article 2.10 and article 6 respectively that countries must ‘promote the establishment of the necessary conditions to foster citizen participation, transparency, access to information, freedom of the press and accountability in the management of public affairs’ and for state parties to ensure ‘that citizens enjoy fundamental freedoms and human rights taking into account their universality, interdependence and indivisibility.’</a:t>
            </a:r>
          </a:p>
          <a:p>
            <a:r>
              <a:rPr lang="en-US" sz="1800" dirty="0"/>
              <a:t>Article 9 of the </a:t>
            </a:r>
            <a:r>
              <a:rPr lang="en-US" sz="1800" b="1" dirty="0"/>
              <a:t>African Charter on Human and Peoples’ Rights</a:t>
            </a:r>
            <a:r>
              <a:rPr lang="en-US" sz="1800" dirty="0"/>
              <a:t> and the </a:t>
            </a:r>
            <a:r>
              <a:rPr lang="en-US" sz="1800" b="1" dirty="0"/>
              <a:t>Declaration of Principles on Freedom of Expression in Africa</a:t>
            </a:r>
            <a:r>
              <a:rPr lang="en-US" sz="1800" dirty="0"/>
              <a:t>, guarantees the right of access to information consistent with Article 19 of both the Universal Declaration of Human Rights and the International Covenant on Civil and Political Rights; Other regional instruments such as Article 9 of the African Union Convention on Preventing and Combating Corruption require Member States to adopt legislative and other means to ‘give effect to the right of access to any information that is required to assist in the fight against corruption’, </a:t>
            </a:r>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24</a:t>
            </a:fld>
            <a:endParaRPr lang="en"/>
          </a:p>
        </p:txBody>
      </p:sp>
    </p:spTree>
    <p:extLst>
      <p:ext uri="{BB962C8B-B14F-4D97-AF65-F5344CB8AC3E}">
        <p14:creationId xmlns:p14="http://schemas.microsoft.com/office/powerpoint/2010/main" val="289859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2362" y="948179"/>
            <a:ext cx="7810837" cy="3077100"/>
          </a:xfrm>
        </p:spPr>
        <p:txBody>
          <a:bodyPr/>
          <a:lstStyle/>
          <a:p>
            <a:r>
              <a:rPr lang="en-US" b="1" dirty="0"/>
              <a:t>African Union Convention on Preventing and Combating Corruption and Related Offences</a:t>
            </a:r>
            <a:endParaRPr lang="en-US" dirty="0"/>
          </a:p>
          <a:p>
            <a:r>
              <a:rPr lang="en-US" dirty="0"/>
              <a:t>This convention provides in Article 9 that each State Party shall adopt such legislative and other measures to give effect to the right of access to any information that is required to assist in the fight against corruption and related offences.</a:t>
            </a:r>
          </a:p>
          <a:p>
            <a:r>
              <a:rPr lang="en-US" b="1" i="1" dirty="0"/>
              <a:t>What does the Right to Information mean?</a:t>
            </a:r>
          </a:p>
          <a:p>
            <a:r>
              <a:rPr lang="en-US" dirty="0"/>
              <a:t>The right to information is a right to access records and information held by the state (the government) and in some cases, non-state entities (private bodies). The right to access records of the state is a right that is not reliant on any condition for the right to be exercised. </a:t>
            </a:r>
            <a:endParaRPr lang="en-US" dirty="0" smtClean="0"/>
          </a:p>
          <a:p>
            <a:r>
              <a:rPr lang="en-US" b="1" i="1" dirty="0"/>
              <a:t>Why is access to information important?</a:t>
            </a:r>
            <a:endParaRPr lang="en-US" dirty="0"/>
          </a:p>
          <a:p>
            <a:r>
              <a:rPr lang="en-US" dirty="0"/>
              <a:t>Access to information has become the buzz word of the 21st Century. Governments and private corporations are collecting data on a monumental scale and the holder of information is far more powerful in influencing and shaping national interests. Access to information is often associated with good governance and the media is seen as the key to unlocking government secrecy. </a:t>
            </a:r>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25</a:t>
            </a:fld>
            <a:endParaRPr lang="en"/>
          </a:p>
        </p:txBody>
      </p:sp>
      <p:sp>
        <p:nvSpPr>
          <p:cNvPr id="7" name="Title 1"/>
          <p:cNvSpPr>
            <a:spLocks noGrp="1"/>
          </p:cNvSpPr>
          <p:nvPr>
            <p:ph type="title"/>
          </p:nvPr>
        </p:nvSpPr>
        <p:spPr>
          <a:xfrm>
            <a:off x="137785" y="127127"/>
            <a:ext cx="7266315" cy="856800"/>
          </a:xfrm>
        </p:spPr>
        <p:txBody>
          <a:bodyPr/>
          <a:lstStyle/>
          <a:p>
            <a:pPr algn="ctr"/>
            <a:r>
              <a:rPr lang="en-US" sz="2800" spc="0" dirty="0" smtClean="0">
                <a:ln w="0"/>
                <a:solidFill>
                  <a:schemeClr val="accent1"/>
                </a:solidFill>
                <a:effectLst>
                  <a:outerShdw blurRad="38100" dist="25400" dir="5400000" algn="ctr" rotWithShape="0">
                    <a:srgbClr val="6E747A">
                      <a:alpha val="43000"/>
                    </a:srgbClr>
                  </a:outerShdw>
                </a:effectLst>
              </a:rPr>
              <a:t>The </a:t>
            </a:r>
            <a:r>
              <a:rPr lang="en-US" sz="2800" spc="0" dirty="0">
                <a:ln w="0"/>
                <a:solidFill>
                  <a:schemeClr val="accent1"/>
                </a:solidFill>
                <a:effectLst>
                  <a:outerShdw blurRad="38100" dist="25400" dir="5400000" algn="ctr" rotWithShape="0">
                    <a:srgbClr val="6E747A">
                      <a:alpha val="43000"/>
                    </a:srgbClr>
                  </a:outerShdw>
                </a:effectLst>
              </a:rPr>
              <a:t>ATI Principles found in the African Platform on Access to Information (APAI) Declaration</a:t>
            </a:r>
            <a:endParaRPr lang="en-US" sz="2800"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336368743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539"/>
        <p:cNvGrpSpPr/>
        <p:nvPr/>
      </p:nvGrpSpPr>
      <p:grpSpPr>
        <a:xfrm>
          <a:off x="0" y="0"/>
          <a:ext cx="0" cy="0"/>
          <a:chOff x="0" y="0"/>
          <a:chExt cx="0" cy="0"/>
        </a:xfrm>
      </p:grpSpPr>
      <p:sp>
        <p:nvSpPr>
          <p:cNvPr id="541" name="Google Shape;541;p3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26</a:t>
            </a:fld>
            <a:endParaRPr/>
          </a:p>
        </p:txBody>
      </p:sp>
      <p:pic>
        <p:nvPicPr>
          <p:cNvPr id="2" name="Picture 1"/>
          <p:cNvPicPr>
            <a:picLocks noChangeAspect="1"/>
          </p:cNvPicPr>
          <p:nvPr/>
        </p:nvPicPr>
        <p:blipFill>
          <a:blip r:embed="rId3"/>
          <a:stretch>
            <a:fillRect/>
          </a:stretch>
        </p:blipFill>
        <p:spPr>
          <a:xfrm>
            <a:off x="658707" y="0"/>
            <a:ext cx="6961646" cy="4770017"/>
          </a:xfrm>
          <a:prstGeom prst="rect">
            <a:avLst/>
          </a:prstGeom>
        </p:spPr>
      </p:pic>
      <p:sp>
        <p:nvSpPr>
          <p:cNvPr id="5" name="Rectangle 4"/>
          <p:cNvSpPr/>
          <p:nvPr/>
        </p:nvSpPr>
        <p:spPr>
          <a:xfrm>
            <a:off x="0" y="4711967"/>
            <a:ext cx="9009089" cy="523220"/>
          </a:xfrm>
          <a:prstGeom prst="rect">
            <a:avLst/>
          </a:prstGeom>
        </p:spPr>
        <p:txBody>
          <a:bodyPr wrap="square">
            <a:spAutoFit/>
          </a:bodyPr>
          <a:lstStyle/>
          <a:p>
            <a:r>
              <a:rPr lang="en-US" dirty="0" smtClean="0"/>
              <a:t>Source: https</a:t>
            </a:r>
            <a:r>
              <a:rPr lang="en-US" dirty="0"/>
              <a:t>://freedomhouse.org/report/report-sub-page/2020/information-isolation-censoring-covid-19-outbreak</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3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27</a:t>
            </a:fld>
            <a:endParaRPr/>
          </a:p>
        </p:txBody>
      </p:sp>
      <p:sp>
        <p:nvSpPr>
          <p:cNvPr id="577" name="Google Shape;577;p34"/>
          <p:cNvSpPr txBox="1">
            <a:spLocks noGrp="1"/>
          </p:cNvSpPr>
          <p:nvPr>
            <p:ph type="ctrTitle" idx="4294967295"/>
          </p:nvPr>
        </p:nvSpPr>
        <p:spPr>
          <a:xfrm>
            <a:off x="291750" y="29169"/>
            <a:ext cx="7133594" cy="862013"/>
          </a:xfrm>
          <a:prstGeom prst="rect">
            <a:avLst/>
          </a:prstGeom>
        </p:spPr>
        <p:txBody>
          <a:bodyPr spcFirstLastPara="1" wrap="square" lIns="0" tIns="0" rIns="0" bIns="0" anchor="t" anchorCtr="0">
            <a:noAutofit/>
          </a:bodyPr>
          <a:lstStyle/>
          <a:p>
            <a:pPr lvl="0" algn="ctr">
              <a:spcBef>
                <a:spcPts val="0"/>
              </a:spcBef>
            </a:pPr>
            <a:r>
              <a:rPr lang="en-US" sz="2800" spc="0" dirty="0">
                <a:ln w="0"/>
                <a:solidFill>
                  <a:schemeClr val="accent1"/>
                </a:solidFill>
                <a:effectLst>
                  <a:outerShdw blurRad="38100" dist="25400" dir="5400000" algn="ctr" rotWithShape="0">
                    <a:srgbClr val="6E747A">
                      <a:alpha val="43000"/>
                    </a:srgbClr>
                  </a:outerShdw>
                </a:effectLst>
              </a:rPr>
              <a:t>The ATI Principles found in the African Platform on Access to Information (APAI) Declaration</a:t>
            </a:r>
            <a:endParaRPr sz="2800" spc="0" dirty="0">
              <a:ln w="0"/>
              <a:solidFill>
                <a:schemeClr val="accent1"/>
              </a:solidFill>
              <a:effectLst>
                <a:outerShdw blurRad="38100" dist="25400" dir="5400000" algn="ctr" rotWithShape="0">
                  <a:srgbClr val="6E747A">
                    <a:alpha val="43000"/>
                  </a:srgbClr>
                </a:outerShdw>
              </a:effectLst>
            </a:endParaRPr>
          </a:p>
        </p:txBody>
      </p:sp>
      <p:sp>
        <p:nvSpPr>
          <p:cNvPr id="578" name="Google Shape;578;p34"/>
          <p:cNvSpPr txBox="1">
            <a:spLocks noGrp="1"/>
          </p:cNvSpPr>
          <p:nvPr>
            <p:ph type="subTitle" idx="4294967295"/>
          </p:nvPr>
        </p:nvSpPr>
        <p:spPr>
          <a:xfrm>
            <a:off x="126650" y="692489"/>
            <a:ext cx="7747350" cy="4088328"/>
          </a:xfrm>
          <a:prstGeom prst="rect">
            <a:avLst/>
          </a:prstGeom>
        </p:spPr>
        <p:txBody>
          <a:bodyPr spcFirstLastPara="1" wrap="square" lIns="0" tIns="0" rIns="0" bIns="0" anchor="t" anchorCtr="0">
            <a:noAutofit/>
          </a:bodyPr>
          <a:lstStyle/>
          <a:p>
            <a:pPr lvl="0">
              <a:spcBef>
                <a:spcPts val="600"/>
              </a:spcBef>
              <a:spcAft>
                <a:spcPts val="0"/>
              </a:spcAft>
              <a:buFont typeface="Wingdings" panose="05000000000000000000" pitchFamily="2" charset="2"/>
              <a:buChar char="q"/>
            </a:pPr>
            <a:r>
              <a:rPr lang="en-US" sz="1800" b="1" i="1" dirty="0"/>
              <a:t>What is the legal right to information?</a:t>
            </a:r>
          </a:p>
          <a:p>
            <a:pPr lvl="0">
              <a:spcBef>
                <a:spcPts val="600"/>
              </a:spcBef>
              <a:spcAft>
                <a:spcPts val="0"/>
              </a:spcAft>
              <a:buFont typeface="Wingdings" panose="05000000000000000000" pitchFamily="2" charset="2"/>
              <a:buChar char="q"/>
            </a:pPr>
            <a:r>
              <a:rPr lang="en-US" sz="1800" dirty="0"/>
              <a:t>There is a general right of every citizen to have access to information that is held by the state. This is recognized through various international and regional instruments as well as in the constitutions of various countries. Sixteen African countries also have specific ATI laws. For other countries, a limited scope of access to information can exist in sector specific </a:t>
            </a:r>
            <a:r>
              <a:rPr lang="en-US" sz="1800" dirty="0" smtClean="0"/>
              <a:t>laws.</a:t>
            </a:r>
          </a:p>
          <a:p>
            <a:pPr lvl="0">
              <a:spcBef>
                <a:spcPts val="600"/>
              </a:spcBef>
              <a:spcAft>
                <a:spcPts val="0"/>
              </a:spcAft>
              <a:buFont typeface="Wingdings" panose="05000000000000000000" pitchFamily="2" charset="2"/>
              <a:buChar char="q"/>
            </a:pPr>
            <a:r>
              <a:rPr lang="en-US" sz="1800" b="1" i="1" dirty="0"/>
              <a:t>How is the right to information protected in Africa?</a:t>
            </a:r>
          </a:p>
          <a:p>
            <a:pPr lvl="0">
              <a:spcBef>
                <a:spcPts val="600"/>
              </a:spcBef>
              <a:spcAft>
                <a:spcPts val="0"/>
              </a:spcAft>
              <a:buFont typeface="Wingdings" panose="05000000000000000000" pitchFamily="2" charset="2"/>
              <a:buChar char="q"/>
            </a:pPr>
            <a:r>
              <a:rPr lang="en-US" sz="1800" dirty="0"/>
              <a:t>As discussed in earlier, in Africa, the right of ATI is more explicitly recognized. Article 9 of the African Charter on Human and Peoples’ Rights (ACHPR) provides that ‘every individual shall have the right to receive information and every individual shall have the right to express and disseminate his opinions within the law.’ </a:t>
            </a:r>
            <a:endParaRPr lang="en-US" sz="1800" dirty="0" smtClean="0"/>
          </a:p>
          <a:p>
            <a:pPr lvl="0">
              <a:spcBef>
                <a:spcPts val="600"/>
              </a:spcBef>
              <a:spcAft>
                <a:spcPts val="0"/>
              </a:spcAft>
              <a:buFont typeface="Wingdings" panose="05000000000000000000" pitchFamily="2" charset="2"/>
              <a:buChar char="q"/>
            </a:pPr>
            <a:r>
              <a:rPr lang="en-US" sz="1800" b="1" i="1" dirty="0"/>
              <a:t>Who can make a request for </a:t>
            </a:r>
            <a:r>
              <a:rPr lang="en-US" sz="1800" b="1" i="1" dirty="0" smtClean="0"/>
              <a:t>information? </a:t>
            </a:r>
            <a:r>
              <a:rPr lang="en-US" sz="1800" dirty="0" smtClean="0"/>
              <a:t>Everyone </a:t>
            </a:r>
            <a:r>
              <a:rPr lang="en-US" sz="1800" dirty="0"/>
              <a:t>(including non-citizens and legal entities) has the right to file requests for information. In Zimbabwe and Kenya, only citizens are allowed to access information so the context varies from </a:t>
            </a:r>
            <a:r>
              <a:rPr lang="en-US" sz="1800" dirty="0">
                <a:solidFill>
                  <a:schemeClr val="bg1"/>
                </a:solidFill>
              </a:rPr>
              <a:t>country to </a:t>
            </a:r>
            <a:r>
              <a:rPr lang="en-US" sz="1800" dirty="0" smtClean="0">
                <a:solidFill>
                  <a:schemeClr val="bg1"/>
                </a:solidFill>
              </a:rPr>
              <a:t>country. </a:t>
            </a:r>
            <a:endParaRPr sz="1800" dirty="0">
              <a:solidFill>
                <a:schemeClr val="bg1"/>
              </a:solidFill>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5"/>
          <p:cNvSpPr txBox="1">
            <a:spLocks noGrp="1"/>
          </p:cNvSpPr>
          <p:nvPr>
            <p:ph type="title"/>
          </p:nvPr>
        </p:nvSpPr>
        <p:spPr>
          <a:xfrm>
            <a:off x="381000" y="132868"/>
            <a:ext cx="6769100" cy="856800"/>
          </a:xfrm>
          <a:prstGeom prst="rect">
            <a:avLst/>
          </a:prstGeom>
        </p:spPr>
        <p:txBody>
          <a:bodyPr spcFirstLastPara="1" wrap="square" lIns="0" tIns="0" rIns="0" bIns="0" anchor="b" anchorCtr="0">
            <a:noAutofit/>
          </a:bodyPr>
          <a:lstStyle/>
          <a:p>
            <a:pPr lvl="0" algn="ctr"/>
            <a:r>
              <a:rPr lang="en-US" sz="2800" spc="0" dirty="0">
                <a:ln w="0"/>
                <a:solidFill>
                  <a:schemeClr val="accent1"/>
                </a:solidFill>
                <a:effectLst>
                  <a:outerShdw blurRad="38100" dist="25400" dir="5400000" algn="ctr" rotWithShape="0">
                    <a:srgbClr val="6E747A">
                      <a:alpha val="43000"/>
                    </a:srgbClr>
                  </a:outerShdw>
                </a:effectLst>
              </a:rPr>
              <a:t>The ATI Principles found in the African Platform on Access to Information (APAI) Declaration</a:t>
            </a:r>
            <a:endParaRPr sz="2800" spc="0" dirty="0">
              <a:ln w="0"/>
              <a:solidFill>
                <a:schemeClr val="accent1"/>
              </a:solidFill>
              <a:effectLst>
                <a:outerShdw blurRad="38100" dist="25400" dir="5400000" algn="ctr" rotWithShape="0">
                  <a:srgbClr val="6E747A">
                    <a:alpha val="43000"/>
                  </a:srgbClr>
                </a:outerShdw>
              </a:effectLst>
            </a:endParaRPr>
          </a:p>
        </p:txBody>
      </p:sp>
      <p:sp>
        <p:nvSpPr>
          <p:cNvPr id="584" name="Google Shape;584;p35"/>
          <p:cNvSpPr txBox="1">
            <a:spLocks noGrp="1"/>
          </p:cNvSpPr>
          <p:nvPr>
            <p:ph type="body" idx="1"/>
          </p:nvPr>
        </p:nvSpPr>
        <p:spPr>
          <a:xfrm>
            <a:off x="0" y="948179"/>
            <a:ext cx="7189940" cy="2932500"/>
          </a:xfrm>
          <a:prstGeom prst="rect">
            <a:avLst/>
          </a:prstGeom>
        </p:spPr>
        <p:txBody>
          <a:bodyPr spcFirstLastPara="1" wrap="square" lIns="0" tIns="0" rIns="0" bIns="0" anchor="t" anchorCtr="0">
            <a:noAutofit/>
          </a:bodyPr>
          <a:lstStyle/>
          <a:p>
            <a:r>
              <a:rPr lang="en-US" sz="1800" b="1" i="1" dirty="0"/>
              <a:t>What entities can you request information from?</a:t>
            </a:r>
            <a:endParaRPr lang="en-US" sz="1800" dirty="0"/>
          </a:p>
          <a:p>
            <a:r>
              <a:rPr lang="en-US" sz="1800" dirty="0" smtClean="0"/>
              <a:t>the </a:t>
            </a:r>
            <a:r>
              <a:rPr lang="en-US" sz="1800" dirty="0"/>
              <a:t>right of access to information should apply to the executive branch with no bodies or classes of information excluded. Most institutions define what constitutes a public body and will include constitutional and other statutory bodies broadly but exemptions will apply to the cabinet as in the case of South Africa, Zimbabwe and almost all other countries with an ATI law.</a:t>
            </a:r>
          </a:p>
          <a:p>
            <a:r>
              <a:rPr lang="en-US" sz="1800" b="1" i="1" dirty="0"/>
              <a:t>What information can you ask for?</a:t>
            </a:r>
          </a:p>
          <a:p>
            <a:r>
              <a:rPr lang="en-US" sz="1800" dirty="0"/>
              <a:t>The right of access to information will apply to all material held by or on behalf of public authorities which is recorded in any format, regardless of who produced it. In the case of Zimbabwe, this does not apply to computer recorded information.</a:t>
            </a:r>
          </a:p>
          <a:p>
            <a:r>
              <a:rPr lang="en-US" sz="1800" dirty="0"/>
              <a:t>As a requester, you have a right to access both information and ask for specific records/documents</a:t>
            </a:r>
            <a:r>
              <a:rPr lang="en-US" sz="1800" dirty="0" smtClean="0"/>
              <a:t>.</a:t>
            </a:r>
            <a:endParaRPr lang="en-US" sz="1800" dirty="0"/>
          </a:p>
        </p:txBody>
      </p:sp>
      <p:sp>
        <p:nvSpPr>
          <p:cNvPr id="585" name="Google Shape;585;p35"/>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28</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36"/>
          <p:cNvSpPr txBox="1">
            <a:spLocks noGrp="1"/>
          </p:cNvSpPr>
          <p:nvPr>
            <p:ph type="title"/>
          </p:nvPr>
        </p:nvSpPr>
        <p:spPr>
          <a:xfrm>
            <a:off x="371475" y="150312"/>
            <a:ext cx="6931625" cy="856800"/>
          </a:xfrm>
          <a:prstGeom prst="rect">
            <a:avLst/>
          </a:prstGeom>
        </p:spPr>
        <p:txBody>
          <a:bodyPr spcFirstLastPara="1" wrap="square" lIns="0" tIns="0" rIns="0" bIns="0" anchor="b" anchorCtr="0">
            <a:noAutofit/>
          </a:bodyPr>
          <a:lstStyle/>
          <a:p>
            <a:pPr lvl="0"/>
            <a:r>
              <a:rPr lang="en-US" sz="2800" spc="0" dirty="0">
                <a:ln w="0"/>
                <a:solidFill>
                  <a:schemeClr val="accent1"/>
                </a:solidFill>
                <a:effectLst>
                  <a:outerShdw blurRad="38100" dist="25400" dir="5400000" algn="ctr" rotWithShape="0">
                    <a:srgbClr val="6E747A">
                      <a:alpha val="43000"/>
                    </a:srgbClr>
                  </a:outerShdw>
                </a:effectLst>
              </a:rPr>
              <a:t>The ATI Principles found in the African Platform on Access to Information (APAI) Declaration</a:t>
            </a:r>
            <a:endParaRPr sz="2800" dirty="0"/>
          </a:p>
        </p:txBody>
      </p:sp>
      <p:sp>
        <p:nvSpPr>
          <p:cNvPr id="593" name="Google Shape;593;p36"/>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29</a:t>
            </a:fld>
            <a:endParaRPr/>
          </a:p>
        </p:txBody>
      </p:sp>
      <p:sp>
        <p:nvSpPr>
          <p:cNvPr id="592" name="Google Shape;592;p36"/>
          <p:cNvSpPr txBox="1"/>
          <p:nvPr/>
        </p:nvSpPr>
        <p:spPr>
          <a:xfrm>
            <a:off x="92074" y="1357051"/>
            <a:ext cx="7654926" cy="1175775"/>
          </a:xfrm>
          <a:prstGeom prst="rect">
            <a:avLst/>
          </a:prstGeom>
          <a:noFill/>
          <a:ln>
            <a:noFill/>
          </a:ln>
        </p:spPr>
        <p:txBody>
          <a:bodyPr spcFirstLastPara="1" wrap="square" lIns="0" tIns="0" rIns="0" bIns="0" anchor="t" anchorCtr="0">
            <a:noAutofit/>
          </a:bodyPr>
          <a:lstStyle/>
          <a:p>
            <a:pPr marL="342900" lvl="0" indent="-342900">
              <a:buClr>
                <a:schemeClr val="dk1"/>
              </a:buClr>
              <a:buSzPts val="1100"/>
              <a:buFont typeface="Wingdings" panose="05000000000000000000" pitchFamily="2" charset="2"/>
              <a:buChar char="q"/>
            </a:pPr>
            <a:r>
              <a:rPr lang="en-US" sz="2000" b="1" i="1" dirty="0">
                <a:latin typeface="+mn-lt"/>
              </a:rPr>
              <a:t>How do you request information?</a:t>
            </a:r>
          </a:p>
          <a:p>
            <a:pPr marL="342900" lvl="0" indent="-342900">
              <a:buClr>
                <a:schemeClr val="dk1"/>
              </a:buClr>
              <a:buSzPts val="1100"/>
              <a:buFont typeface="Wingdings" panose="05000000000000000000" pitchFamily="2" charset="2"/>
              <a:buChar char="q"/>
            </a:pPr>
            <a:r>
              <a:rPr lang="en-US" sz="2000" dirty="0" smtClean="0">
                <a:latin typeface="+mn-lt"/>
              </a:rPr>
              <a:t>Requests </a:t>
            </a:r>
            <a:r>
              <a:rPr lang="en-US" sz="2000" dirty="0">
                <a:latin typeface="+mn-lt"/>
              </a:rPr>
              <a:t>can be submitted though a formal channel such as writing a letter and if unable, orally, with the assistance of an employee of the relevant institution. Under an ATI law, there should be a system in place to allow you to get hold of this </a:t>
            </a:r>
            <a:r>
              <a:rPr lang="en-US" sz="2000" dirty="0" smtClean="0">
                <a:latin typeface="+mn-lt"/>
              </a:rPr>
              <a:t>information.</a:t>
            </a:r>
          </a:p>
          <a:p>
            <a:pPr marL="342900" indent="-342900">
              <a:buClr>
                <a:schemeClr val="dk1"/>
              </a:buClr>
              <a:buSzPts val="1100"/>
              <a:buFont typeface="Wingdings" panose="05000000000000000000" pitchFamily="2" charset="2"/>
              <a:buChar char="q"/>
            </a:pPr>
            <a:r>
              <a:rPr lang="en-GB" sz="2000" b="1" i="1" dirty="0">
                <a:latin typeface="+mn-lt"/>
              </a:rPr>
              <a:t>What can you do if an official refuses to give you a record or information that you are entitled to?</a:t>
            </a:r>
            <a:r>
              <a:rPr lang="en-GB" sz="2000" b="1" dirty="0">
                <a:latin typeface="+mn-lt"/>
              </a:rPr>
              <a:t> </a:t>
            </a:r>
            <a:endParaRPr lang="en-GB" sz="2000" b="1" dirty="0" smtClean="0">
              <a:latin typeface="+mn-lt"/>
            </a:endParaRPr>
          </a:p>
          <a:p>
            <a:pPr marL="342900" indent="-342900">
              <a:buClr>
                <a:schemeClr val="dk1"/>
              </a:buClr>
              <a:buSzPts val="1100"/>
              <a:buFont typeface="Wingdings" panose="05000000000000000000" pitchFamily="2" charset="2"/>
              <a:buChar char="q"/>
            </a:pPr>
            <a:r>
              <a:rPr lang="en-GB" sz="2000" dirty="0" smtClean="0">
                <a:latin typeface="+mn-lt"/>
              </a:rPr>
              <a:t>If </a:t>
            </a:r>
            <a:r>
              <a:rPr lang="en-GB" sz="2000" dirty="0">
                <a:latin typeface="+mn-lt"/>
              </a:rPr>
              <a:t>an information request is refused, in some countries, an internal appeal can be lodged, while in other cases, the requester has to go directly to court. If a request is refused, the person making the decision has to give reasons for the refusal.</a:t>
            </a:r>
            <a:endParaRPr lang="en-US" sz="2000" dirty="0">
              <a:latin typeface="+mn-lt"/>
            </a:endParaRPr>
          </a:p>
          <a:p>
            <a:pPr marL="342900" lvl="0" indent="-342900">
              <a:buClr>
                <a:schemeClr val="dk1"/>
              </a:buClr>
              <a:buSzPts val="1100"/>
              <a:buFont typeface="Wingdings" panose="05000000000000000000" pitchFamily="2" charset="2"/>
              <a:buChar char="q"/>
            </a:pPr>
            <a:endParaRPr sz="1800" dirty="0">
              <a:solidFill>
                <a:schemeClr val="accent2"/>
              </a:solidFill>
              <a:latin typeface="Montserrat"/>
              <a:ea typeface="Montserrat"/>
              <a:cs typeface="Montserrat"/>
              <a:sym typeface="Montserrat"/>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Google Shape;599;p37"/>
          <p:cNvSpPr txBox="1">
            <a:spLocks noGrp="1"/>
          </p:cNvSpPr>
          <p:nvPr>
            <p:ph type="subTitle" idx="1"/>
          </p:nvPr>
        </p:nvSpPr>
        <p:spPr>
          <a:xfrm>
            <a:off x="0" y="1039426"/>
            <a:ext cx="7377829" cy="78480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000" b="1" i="1" dirty="0">
                <a:solidFill>
                  <a:srgbClr val="000000"/>
                </a:solidFill>
              </a:rPr>
              <a:t>How long does it take to respond to an information request?</a:t>
            </a:r>
          </a:p>
          <a:p>
            <a:pPr marL="342900" lvl="0" indent="-342900">
              <a:buFont typeface="Wingdings" panose="05000000000000000000" pitchFamily="2" charset="2"/>
              <a:buChar char="q"/>
            </a:pPr>
            <a:r>
              <a:rPr lang="en-US" sz="2000" dirty="0">
                <a:solidFill>
                  <a:srgbClr val="000000"/>
                </a:solidFill>
              </a:rPr>
              <a:t>Requests are to be provided within a reasonable amount of time. This varies from 7 days in the case of Nigeria and 30 days in the case of South Africa. These time periods can be extended for additional periods depending on the relevant provisions in the various laws. The AU model law  recommends that a request must be made within 21 days.</a:t>
            </a:r>
          </a:p>
          <a:p>
            <a:pPr marL="342900" lvl="0" indent="-342900">
              <a:buFont typeface="Wingdings" panose="05000000000000000000" pitchFamily="2" charset="2"/>
              <a:buChar char="q"/>
            </a:pPr>
            <a:r>
              <a:rPr lang="en-US" sz="2000" b="1" i="1" dirty="0">
                <a:solidFill>
                  <a:srgbClr val="000000"/>
                </a:solidFill>
              </a:rPr>
              <a:t>How much does it cost to access information?</a:t>
            </a:r>
          </a:p>
          <a:p>
            <a:pPr marL="342900" lvl="0" indent="-342900">
              <a:buFont typeface="Wingdings" panose="05000000000000000000" pitchFamily="2" charset="2"/>
              <a:buChar char="q"/>
            </a:pPr>
            <a:r>
              <a:rPr lang="en-US" sz="2000" dirty="0">
                <a:solidFill>
                  <a:srgbClr val="000000"/>
                </a:solidFill>
              </a:rPr>
              <a:t>If the request is granted, the notice must state the applicable fee, the form in which access to the information will be given; and that the requester may apply for a review of the prescribed fee or form. paradigm of the West. The AU Model Law recommends the non- payment of fees except for reasonable reproduction or translation fees where </a:t>
            </a:r>
            <a:r>
              <a:rPr lang="en-US" sz="2000" dirty="0" smtClean="0">
                <a:solidFill>
                  <a:srgbClr val="000000"/>
                </a:solidFill>
              </a:rPr>
              <a:t>necessary.</a:t>
            </a:r>
            <a:endParaRPr lang="en-US" sz="2000" dirty="0">
              <a:solidFill>
                <a:srgbClr val="000000"/>
              </a:solidFill>
            </a:endParaRPr>
          </a:p>
        </p:txBody>
      </p:sp>
      <p:sp>
        <p:nvSpPr>
          <p:cNvPr id="2" name="Rectangle 1"/>
          <p:cNvSpPr/>
          <p:nvPr/>
        </p:nvSpPr>
        <p:spPr>
          <a:xfrm>
            <a:off x="135873" y="5522"/>
            <a:ext cx="7377830" cy="954107"/>
          </a:xfrm>
          <a:prstGeom prst="rect">
            <a:avLst/>
          </a:prstGeom>
        </p:spPr>
        <p:txBody>
          <a:bodyPr wrap="square">
            <a:spAutoFit/>
          </a:bodyPr>
          <a:lstStyle/>
          <a:p>
            <a:pPr algn="ctr"/>
            <a:r>
              <a:rPr lang="en-US" sz="2800" kern="1200" dirty="0">
                <a:ln w="0"/>
                <a:solidFill>
                  <a:srgbClr val="E48312"/>
                </a:solidFill>
                <a:effectLst>
                  <a:outerShdw blurRad="38100" dist="25400" dir="5400000" algn="ctr" rotWithShape="0">
                    <a:srgbClr val="6E747A">
                      <a:alpha val="43000"/>
                    </a:srgbClr>
                  </a:outerShdw>
                </a:effectLst>
                <a:latin typeface="Calibri Light" panose="020F0302020204030204"/>
              </a:rPr>
              <a:t>The ATI Principles found in the African Platform on Access to Information (APAI) Declaration</a:t>
            </a:r>
            <a:endParaRPr lang="en-US" sz="28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5" name="Google Shape;705;p42"/>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31</a:t>
            </a:fld>
            <a:endParaRPr/>
          </a:p>
        </p:txBody>
      </p:sp>
      <p:sp>
        <p:nvSpPr>
          <p:cNvPr id="704" name="Google Shape;704;p42"/>
          <p:cNvSpPr txBox="1">
            <a:spLocks noGrp="1"/>
          </p:cNvSpPr>
          <p:nvPr>
            <p:ph type="title" idx="4294967295"/>
          </p:nvPr>
        </p:nvSpPr>
        <p:spPr>
          <a:xfrm>
            <a:off x="2981325" y="123825"/>
            <a:ext cx="2314575" cy="466725"/>
          </a:xfrm>
          <a:prstGeom prst="rect">
            <a:avLst/>
          </a:prstGeom>
        </p:spPr>
        <p:txBody>
          <a:bodyPr spcFirstLastPara="1" wrap="square" lIns="0" tIns="0" rIns="0" bIns="0" anchor="ctr" anchorCtr="0">
            <a:noAutofit/>
          </a:bodyPr>
          <a:lstStyle/>
          <a:p>
            <a:r>
              <a:rPr lang="en-US" spc="0" dirty="0">
                <a:ln w="0"/>
                <a:solidFill>
                  <a:schemeClr val="accent1"/>
                </a:solidFill>
                <a:effectLst>
                  <a:outerShdw blurRad="38100" dist="25400" dir="5400000" algn="ctr" rotWithShape="0">
                    <a:srgbClr val="6E747A">
                      <a:alpha val="43000"/>
                    </a:srgbClr>
                  </a:outerShdw>
                </a:effectLst>
              </a:rPr>
              <a:t>SUMMARY</a:t>
            </a:r>
          </a:p>
        </p:txBody>
      </p:sp>
      <p:sp>
        <p:nvSpPr>
          <p:cNvPr id="711" name="Google Shape;711;p42"/>
          <p:cNvSpPr txBox="1"/>
          <p:nvPr/>
        </p:nvSpPr>
        <p:spPr>
          <a:xfrm>
            <a:off x="-1" y="327503"/>
            <a:ext cx="7440461" cy="4295775"/>
          </a:xfrm>
          <a:prstGeom prst="rect">
            <a:avLst/>
          </a:prstGeom>
          <a:noFill/>
          <a:ln w="9525" cap="flat" cmpd="sng">
            <a:noFill/>
            <a:prstDash val="solid"/>
            <a:round/>
            <a:headEnd type="none" w="sm" len="sm"/>
            <a:tailEnd type="none" w="sm" len="sm"/>
          </a:ln>
        </p:spPr>
        <p:txBody>
          <a:bodyPr spcFirstLastPara="1" wrap="square" lIns="91425" tIns="91425" rIns="91425" bIns="91425" anchor="t" anchorCtr="0">
            <a:noAutofit/>
          </a:bodyPr>
          <a:lstStyle/>
          <a:p>
            <a:pPr marL="285750" indent="-285750">
              <a:buFont typeface="Arial" panose="020B0604020202020204" pitchFamily="34" charset="0"/>
              <a:buChar char="•"/>
            </a:pPr>
            <a:endParaRPr lang="en-US" sz="1800" dirty="0">
              <a:latin typeface="+mn-lt"/>
            </a:endParaRPr>
          </a:p>
          <a:p>
            <a:pPr marL="285750" indent="-285750">
              <a:buFont typeface="Arial" panose="020B0604020202020204" pitchFamily="34" charset="0"/>
              <a:buChar char="•"/>
            </a:pPr>
            <a:r>
              <a:rPr lang="en-US" sz="1800" dirty="0">
                <a:latin typeface="+mn-lt"/>
              </a:rPr>
              <a:t>1)	What are the aims of a right of access to information or ATI laws? It enables the scrutiny of government practices, policies and the participation in decision making by public bodies. It is an attempt to promote transparency, accountability and effective governance in the public and private spheres.</a:t>
            </a:r>
          </a:p>
          <a:p>
            <a:pPr marL="285750" indent="-285750">
              <a:buFont typeface="Arial" panose="020B0604020202020204" pitchFamily="34" charset="0"/>
              <a:buChar char="•"/>
            </a:pPr>
            <a:r>
              <a:rPr lang="en-US" sz="1800" dirty="0">
                <a:latin typeface="+mn-lt"/>
              </a:rPr>
              <a:t>2)	Who does the right to ATI or ATI laws apply to? It applies to both public bodies and private bodies in most instances.</a:t>
            </a:r>
          </a:p>
          <a:p>
            <a:pPr marL="285750" indent="-285750">
              <a:buFont typeface="Arial" panose="020B0604020202020204" pitchFamily="34" charset="0"/>
              <a:buChar char="•"/>
            </a:pPr>
            <a:r>
              <a:rPr lang="en-US" sz="1800" dirty="0">
                <a:latin typeface="+mn-lt"/>
              </a:rPr>
              <a:t>3)	What are public bodies? They consist of mostly government departments at all levels of government, administrative bodies, but usually excludes the cabinet, legislature and the judiciary in most instances.</a:t>
            </a:r>
          </a:p>
          <a:p>
            <a:pPr marL="285750" indent="-285750">
              <a:buFont typeface="Arial" panose="020B0604020202020204" pitchFamily="34" charset="0"/>
              <a:buChar char="•"/>
            </a:pPr>
            <a:r>
              <a:rPr lang="en-US" sz="1800" dirty="0">
                <a:latin typeface="+mn-lt"/>
              </a:rPr>
              <a:t>4)	What are private bodies? A private body can consist of any person running a business or a juristic person as in the case of South Africa, or private companies exercising public functions as in the case of Nigeria</a:t>
            </a:r>
            <a:r>
              <a:rPr lang="en-US" sz="1800" dirty="0" smtClean="0">
                <a:latin typeface="+mn-lt"/>
              </a:rPr>
              <a:t>.</a:t>
            </a:r>
          </a:p>
          <a:p>
            <a:pPr marL="285750" indent="-285750">
              <a:buFont typeface="Arial" panose="020B0604020202020204" pitchFamily="34" charset="0"/>
              <a:buChar char="•"/>
            </a:pPr>
            <a:r>
              <a:rPr lang="en-US" sz="1800" dirty="0">
                <a:latin typeface="+mn-lt"/>
              </a:rPr>
              <a:t>5)	Who can request a record? Generally, anyone can ask for records from a public body without giving any reason. In some countries, you have </a:t>
            </a:r>
            <a:r>
              <a:rPr lang="en-US" sz="1800" dirty="0">
                <a:solidFill>
                  <a:schemeClr val="bg1"/>
                </a:solidFill>
                <a:latin typeface="+mn-lt"/>
              </a:rPr>
              <a:t>to be a citizen of that country.</a:t>
            </a:r>
          </a:p>
          <a:p>
            <a:pPr marL="285750" indent="-285750">
              <a:buFont typeface="Arial" panose="020B0604020202020204" pitchFamily="34" charset="0"/>
              <a:buChar char="•"/>
            </a:pPr>
            <a:endParaRPr lang="en-US" sz="1800" dirty="0">
              <a:latin typeface="+mn-lt"/>
            </a:endParaRPr>
          </a:p>
          <a:p>
            <a:pPr marL="285750" indent="-285750">
              <a:buFont typeface="Arial" panose="020B0604020202020204" pitchFamily="34" charset="0"/>
              <a:buChar char="•"/>
            </a:pPr>
            <a:endParaRPr lang="en-US" sz="1800" dirty="0"/>
          </a:p>
          <a:p>
            <a:r>
              <a:rPr lang="en-US" sz="1800" dirty="0"/>
              <a:t> </a:t>
            </a:r>
          </a:p>
          <a:p>
            <a:r>
              <a:rPr lang="en-US" sz="900" dirty="0"/>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32</a:t>
            </a:fld>
            <a:endParaRPr lang="en"/>
          </a:p>
        </p:txBody>
      </p:sp>
      <p:sp>
        <p:nvSpPr>
          <p:cNvPr id="3" name="Rectangle 2"/>
          <p:cNvSpPr/>
          <p:nvPr/>
        </p:nvSpPr>
        <p:spPr>
          <a:xfrm>
            <a:off x="2667220" y="106635"/>
            <a:ext cx="2181175" cy="646331"/>
          </a:xfrm>
          <a:prstGeom prst="rect">
            <a:avLst/>
          </a:prstGeom>
        </p:spPr>
        <p:txBody>
          <a:bodyPr wrap="non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SUMMARY</a:t>
            </a:r>
            <a:endParaRPr lang="en-US" dirty="0"/>
          </a:p>
        </p:txBody>
      </p:sp>
      <p:sp>
        <p:nvSpPr>
          <p:cNvPr id="4" name="Rectangle 3"/>
          <p:cNvSpPr/>
          <p:nvPr/>
        </p:nvSpPr>
        <p:spPr>
          <a:xfrm>
            <a:off x="0" y="928330"/>
            <a:ext cx="7553195" cy="4247317"/>
          </a:xfrm>
          <a:prstGeom prst="rect">
            <a:avLst/>
          </a:prstGeom>
        </p:spPr>
        <p:txBody>
          <a:bodyPr wrap="square">
            <a:spAutoFit/>
          </a:bodyPr>
          <a:lstStyle/>
          <a:p>
            <a:pPr marL="285750" indent="-285750">
              <a:buFont typeface="Arial" panose="020B0604020202020204" pitchFamily="34" charset="0"/>
              <a:buChar char="•"/>
            </a:pPr>
            <a:r>
              <a:rPr lang="en-US" sz="1800" dirty="0" smtClean="0">
                <a:latin typeface="+mn-lt"/>
              </a:rPr>
              <a:t>6</a:t>
            </a:r>
            <a:r>
              <a:rPr lang="en-US" sz="1800" dirty="0">
                <a:latin typeface="+mn-lt"/>
              </a:rPr>
              <a:t>)	</a:t>
            </a:r>
            <a:r>
              <a:rPr lang="en-US" sz="1800" i="1" dirty="0">
                <a:latin typeface="+mn-lt"/>
              </a:rPr>
              <a:t>Who will make the decision on granting or refusing access to a record? </a:t>
            </a:r>
            <a:r>
              <a:rPr lang="en-US" sz="1800" dirty="0">
                <a:latin typeface="+mn-lt"/>
              </a:rPr>
              <a:t>It will be the head of the public or private body.</a:t>
            </a:r>
          </a:p>
          <a:p>
            <a:pPr marL="285750" indent="-285750">
              <a:buFont typeface="Arial" panose="020B0604020202020204" pitchFamily="34" charset="0"/>
              <a:buChar char="•"/>
            </a:pPr>
            <a:r>
              <a:rPr lang="en-US" sz="1800" dirty="0">
                <a:latin typeface="+mn-lt"/>
              </a:rPr>
              <a:t>7)	</a:t>
            </a:r>
            <a:r>
              <a:rPr lang="en-US" sz="1800" i="1" dirty="0">
                <a:latin typeface="+mn-lt"/>
              </a:rPr>
              <a:t>How can you find out as to where you can get the information/record that you require? </a:t>
            </a:r>
            <a:r>
              <a:rPr lang="en-US" sz="1800" dirty="0">
                <a:latin typeface="+mn-lt"/>
              </a:rPr>
              <a:t>If you apply to the wrong body, they should advice you on what the right institution to transfer your request should be. The AU model law on ATI provides that where a request is made to a public body or relevant private body requesting information which the public body or relevant private body </a:t>
            </a:r>
            <a:endParaRPr lang="en-US" sz="1800" dirty="0" smtClean="0">
              <a:latin typeface="+mn-lt"/>
            </a:endParaRPr>
          </a:p>
          <a:p>
            <a:pPr marL="285750" indent="-285750">
              <a:buFont typeface="Arial" panose="020B0604020202020204" pitchFamily="34" charset="0"/>
              <a:buChar char="•"/>
            </a:pPr>
            <a:r>
              <a:rPr lang="en-US" sz="1800" i="1" dirty="0" smtClean="0">
                <a:solidFill>
                  <a:schemeClr val="tx1"/>
                </a:solidFill>
                <a:latin typeface="+mn-lt"/>
              </a:rPr>
              <a:t>8) 	What </a:t>
            </a:r>
            <a:r>
              <a:rPr lang="en-US" sz="1800" i="1" dirty="0">
                <a:solidFill>
                  <a:schemeClr val="tx1"/>
                </a:solidFill>
                <a:latin typeface="+mn-lt"/>
              </a:rPr>
              <a:t>kinds of information/records can you ask for? </a:t>
            </a:r>
            <a:r>
              <a:rPr lang="en-US" sz="1800" dirty="0">
                <a:solidFill>
                  <a:schemeClr val="tx1"/>
                </a:solidFill>
                <a:latin typeface="+mn-lt"/>
              </a:rPr>
              <a:t>A person can request information that has been recorded in any way. Such information must be in the possession of the public or private body. </a:t>
            </a:r>
            <a:endParaRPr lang="en-US" sz="1800" dirty="0" smtClean="0">
              <a:solidFill>
                <a:schemeClr val="tx1"/>
              </a:solidFill>
              <a:latin typeface="+mn-lt"/>
            </a:endParaRPr>
          </a:p>
          <a:p>
            <a:pPr marL="285750" indent="-285750">
              <a:buFont typeface="Arial" panose="020B0604020202020204" pitchFamily="34" charset="0"/>
              <a:buChar char="•"/>
            </a:pPr>
            <a:r>
              <a:rPr lang="en-US" sz="1800" dirty="0">
                <a:solidFill>
                  <a:schemeClr val="tx1"/>
                </a:solidFill>
                <a:latin typeface="+mn-lt"/>
              </a:rPr>
              <a:t>9)	How should a record be requested? In most instances, the request must be written. There is a duty on public institutions to assist you to make the request if presenting your request orally.</a:t>
            </a:r>
          </a:p>
          <a:p>
            <a:pPr marL="285750" indent="-285750">
              <a:buFont typeface="Arial" panose="020B0604020202020204" pitchFamily="34" charset="0"/>
              <a:buChar char="•"/>
            </a:pPr>
            <a:endParaRPr lang="en-US" sz="1800" dirty="0" smtClean="0">
              <a:solidFill>
                <a:schemeClr val="tx1"/>
              </a:solidFill>
              <a:latin typeface="+mn-lt"/>
            </a:endParaRPr>
          </a:p>
        </p:txBody>
      </p:sp>
    </p:spTree>
    <p:extLst>
      <p:ext uri="{BB962C8B-B14F-4D97-AF65-F5344CB8AC3E}">
        <p14:creationId xmlns:p14="http://schemas.microsoft.com/office/powerpoint/2010/main" val="24806409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33</a:t>
            </a:fld>
            <a:endParaRPr lang="en"/>
          </a:p>
        </p:txBody>
      </p:sp>
      <p:sp>
        <p:nvSpPr>
          <p:cNvPr id="3" name="Rectangle 2"/>
          <p:cNvSpPr/>
          <p:nvPr/>
        </p:nvSpPr>
        <p:spPr>
          <a:xfrm>
            <a:off x="2667220" y="81583"/>
            <a:ext cx="2181175" cy="646331"/>
          </a:xfrm>
          <a:prstGeom prst="rect">
            <a:avLst/>
          </a:prstGeom>
        </p:spPr>
        <p:txBody>
          <a:bodyPr wrap="non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SUMMARY</a:t>
            </a:r>
            <a:endParaRPr lang="en-US" dirty="0"/>
          </a:p>
        </p:txBody>
      </p:sp>
      <p:sp>
        <p:nvSpPr>
          <p:cNvPr id="4" name="Rectangle 3"/>
          <p:cNvSpPr/>
          <p:nvPr/>
        </p:nvSpPr>
        <p:spPr>
          <a:xfrm>
            <a:off x="139485" y="685874"/>
            <a:ext cx="7966129" cy="4524315"/>
          </a:xfrm>
          <a:prstGeom prst="rect">
            <a:avLst/>
          </a:prstGeom>
        </p:spPr>
        <p:txBody>
          <a:bodyPr wrap="square">
            <a:spAutoFit/>
          </a:bodyPr>
          <a:lstStyle/>
          <a:p>
            <a:pPr marL="285750" indent="-285750">
              <a:buFont typeface="Wingdings" panose="05000000000000000000" pitchFamily="2" charset="2"/>
              <a:buChar char="q"/>
            </a:pPr>
            <a:r>
              <a:rPr lang="en-US" sz="1800" dirty="0" smtClean="0">
                <a:latin typeface="+mn-lt"/>
              </a:rPr>
              <a:t>10)</a:t>
            </a:r>
            <a:r>
              <a:rPr lang="en-US" sz="1800" i="1" dirty="0" smtClean="0">
                <a:latin typeface="+mn-lt"/>
              </a:rPr>
              <a:t>Which </a:t>
            </a:r>
            <a:r>
              <a:rPr lang="en-US" sz="1800" i="1" dirty="0">
                <a:latin typeface="+mn-lt"/>
              </a:rPr>
              <a:t>people and institutions are exempted from releasing information? </a:t>
            </a:r>
            <a:r>
              <a:rPr lang="en-US" sz="1800" dirty="0" smtClean="0">
                <a:latin typeface="+mn-lt"/>
              </a:rPr>
              <a:t>Usually the </a:t>
            </a:r>
            <a:r>
              <a:rPr lang="en-US" sz="1800" dirty="0">
                <a:latin typeface="+mn-lt"/>
              </a:rPr>
              <a:t>executive cabinet, the legislature and judiciary are usually exempted.</a:t>
            </a:r>
          </a:p>
          <a:p>
            <a:pPr marL="285750" indent="-285750">
              <a:buFont typeface="Wingdings" panose="05000000000000000000" pitchFamily="2" charset="2"/>
              <a:buChar char="q"/>
            </a:pPr>
            <a:r>
              <a:rPr lang="en-US" sz="1800" dirty="0">
                <a:latin typeface="+mn-lt"/>
              </a:rPr>
              <a:t>11)	</a:t>
            </a:r>
            <a:r>
              <a:rPr lang="en-US" sz="1800" i="1" dirty="0">
                <a:latin typeface="+mn-lt"/>
              </a:rPr>
              <a:t>What are exemptions? </a:t>
            </a:r>
            <a:r>
              <a:rPr lang="en-US" sz="1800" dirty="0">
                <a:latin typeface="+mn-lt"/>
              </a:rPr>
              <a:t>This is the list of information in the various ATI laws that are not subject to release when a request is made for the set of information. </a:t>
            </a:r>
            <a:endParaRPr lang="en-US" sz="1800" dirty="0" smtClean="0">
              <a:latin typeface="+mn-lt"/>
            </a:endParaRPr>
          </a:p>
          <a:p>
            <a:pPr marL="285750" indent="-285750">
              <a:buFont typeface="Wingdings" panose="05000000000000000000" pitchFamily="2" charset="2"/>
              <a:buChar char="q"/>
            </a:pPr>
            <a:r>
              <a:rPr lang="en-US" sz="1800" dirty="0" smtClean="0">
                <a:latin typeface="+mn-lt"/>
              </a:rPr>
              <a:t>12)  	</a:t>
            </a:r>
            <a:r>
              <a:rPr lang="en-US" sz="1800" i="1" dirty="0" smtClean="0">
                <a:latin typeface="+mn-lt"/>
              </a:rPr>
              <a:t>What </a:t>
            </a:r>
            <a:r>
              <a:rPr lang="en-US" sz="1800" i="1" dirty="0">
                <a:latin typeface="+mn-lt"/>
              </a:rPr>
              <a:t>information must be given to you? </a:t>
            </a:r>
            <a:r>
              <a:rPr lang="en-US" sz="1800" dirty="0">
                <a:latin typeface="+mn-lt"/>
              </a:rPr>
              <a:t>Most laws contain information that you can access as a result of the public interest nature of such information. </a:t>
            </a:r>
            <a:endParaRPr lang="en-US" sz="1800" dirty="0" smtClean="0">
              <a:latin typeface="+mn-lt"/>
            </a:endParaRPr>
          </a:p>
          <a:p>
            <a:pPr marL="285750" indent="-285750">
              <a:buFont typeface="Wingdings" panose="05000000000000000000" pitchFamily="2" charset="2"/>
              <a:buChar char="q"/>
            </a:pPr>
            <a:r>
              <a:rPr lang="en-US" sz="1800" dirty="0" smtClean="0">
                <a:solidFill>
                  <a:schemeClr val="tx1"/>
                </a:solidFill>
                <a:latin typeface="+mn-lt"/>
              </a:rPr>
              <a:t>13)	</a:t>
            </a:r>
            <a:r>
              <a:rPr lang="en-US" sz="1800" i="1" dirty="0" smtClean="0">
                <a:solidFill>
                  <a:schemeClr val="tx1"/>
                </a:solidFill>
                <a:latin typeface="+mn-lt"/>
              </a:rPr>
              <a:t>How </a:t>
            </a:r>
            <a:r>
              <a:rPr lang="en-US" sz="1800" i="1" dirty="0">
                <a:solidFill>
                  <a:schemeClr val="tx1"/>
                </a:solidFill>
                <a:latin typeface="+mn-lt"/>
              </a:rPr>
              <a:t>long might a response to a request for information take? </a:t>
            </a:r>
            <a:r>
              <a:rPr lang="en-US" sz="1800" dirty="0">
                <a:solidFill>
                  <a:schemeClr val="tx1"/>
                </a:solidFill>
                <a:latin typeface="+mn-lt"/>
              </a:rPr>
              <a:t>The time period </a:t>
            </a:r>
            <a:r>
              <a:rPr lang="en-US" sz="1800" dirty="0" smtClean="0">
                <a:solidFill>
                  <a:schemeClr val="tx1"/>
                </a:solidFill>
                <a:latin typeface="+mn-lt"/>
              </a:rPr>
              <a:t>varies with countries.</a:t>
            </a:r>
          </a:p>
          <a:p>
            <a:pPr marL="285750" indent="-285750">
              <a:buFont typeface="Wingdings" panose="05000000000000000000" pitchFamily="2" charset="2"/>
              <a:buChar char="q"/>
            </a:pPr>
            <a:r>
              <a:rPr lang="en-US" sz="1800" dirty="0" smtClean="0">
                <a:solidFill>
                  <a:schemeClr val="tx1"/>
                </a:solidFill>
                <a:latin typeface="+mn-lt"/>
              </a:rPr>
              <a:t>14)	</a:t>
            </a:r>
            <a:r>
              <a:rPr lang="en-US" sz="1800" i="1" dirty="0" smtClean="0">
                <a:solidFill>
                  <a:schemeClr val="tx1"/>
                </a:solidFill>
                <a:latin typeface="+mn-lt"/>
              </a:rPr>
              <a:t>What </a:t>
            </a:r>
            <a:r>
              <a:rPr lang="en-US" sz="1800" i="1" dirty="0">
                <a:solidFill>
                  <a:schemeClr val="tx1"/>
                </a:solidFill>
                <a:latin typeface="+mn-lt"/>
              </a:rPr>
              <a:t>can you do if an official refuses to give you a record or information that you are entitled to? </a:t>
            </a:r>
            <a:r>
              <a:rPr lang="en-US" sz="1800" dirty="0">
                <a:solidFill>
                  <a:schemeClr val="tx1"/>
                </a:solidFill>
                <a:latin typeface="+mn-lt"/>
              </a:rPr>
              <a:t>If an information request is refused, </a:t>
            </a:r>
            <a:r>
              <a:rPr lang="en-US" sz="1800" dirty="0" smtClean="0">
                <a:solidFill>
                  <a:schemeClr val="tx1"/>
                </a:solidFill>
                <a:latin typeface="+mn-lt"/>
              </a:rPr>
              <a:t>an </a:t>
            </a:r>
            <a:r>
              <a:rPr lang="en-US" sz="1800" dirty="0">
                <a:solidFill>
                  <a:schemeClr val="tx1"/>
                </a:solidFill>
                <a:latin typeface="+mn-lt"/>
              </a:rPr>
              <a:t>internal appeal can be lodged, while in other cases, the requester has to go directly to court. </a:t>
            </a:r>
            <a:r>
              <a:rPr lang="en-US" sz="1800" dirty="0" smtClean="0">
                <a:solidFill>
                  <a:schemeClr val="tx1"/>
                </a:solidFill>
                <a:latin typeface="+mn-lt"/>
              </a:rPr>
              <a:t>The </a:t>
            </a:r>
            <a:r>
              <a:rPr lang="en-US" sz="1800" dirty="0">
                <a:solidFill>
                  <a:schemeClr val="tx1"/>
                </a:solidFill>
                <a:latin typeface="+mn-lt"/>
              </a:rPr>
              <a:t>person making the decision has to give reasons for the refusal.</a:t>
            </a:r>
            <a:endParaRPr lang="en-US" sz="1800" dirty="0" smtClean="0">
              <a:solidFill>
                <a:schemeClr val="tx1"/>
              </a:solidFill>
              <a:latin typeface="+mn-lt"/>
            </a:endParaRPr>
          </a:p>
          <a:p>
            <a:pPr marL="285750" indent="-285750">
              <a:buFont typeface="Wingdings" panose="05000000000000000000" pitchFamily="2" charset="2"/>
              <a:buChar char="q"/>
            </a:pPr>
            <a:r>
              <a:rPr lang="en-US" sz="1800" dirty="0" smtClean="0">
                <a:solidFill>
                  <a:schemeClr val="tx1"/>
                </a:solidFill>
                <a:latin typeface="+mn-lt"/>
              </a:rPr>
              <a:t>15)	</a:t>
            </a:r>
            <a:r>
              <a:rPr lang="en-US" sz="1800" i="1" dirty="0" smtClean="0">
                <a:solidFill>
                  <a:schemeClr val="tx1"/>
                </a:solidFill>
                <a:latin typeface="+mn-lt"/>
              </a:rPr>
              <a:t>What </a:t>
            </a:r>
            <a:r>
              <a:rPr lang="en-US" sz="1800" i="1" dirty="0">
                <a:solidFill>
                  <a:schemeClr val="tx1"/>
                </a:solidFill>
                <a:latin typeface="+mn-lt"/>
              </a:rPr>
              <a:t>does it cost to get a record? </a:t>
            </a:r>
            <a:r>
              <a:rPr lang="en-US" sz="1800" dirty="0">
                <a:solidFill>
                  <a:schemeClr val="tx1"/>
                </a:solidFill>
                <a:latin typeface="+mn-lt"/>
              </a:rPr>
              <a:t>There are various prescribed fees that </a:t>
            </a:r>
            <a:r>
              <a:rPr lang="en-US" sz="1800" dirty="0">
                <a:solidFill>
                  <a:schemeClr val="bg1"/>
                </a:solidFill>
                <a:latin typeface="+mn-lt"/>
              </a:rPr>
              <a:t>different countries prescribe.</a:t>
            </a:r>
          </a:p>
        </p:txBody>
      </p:sp>
    </p:spTree>
    <p:extLst>
      <p:ext uri="{BB962C8B-B14F-4D97-AF65-F5344CB8AC3E}">
        <p14:creationId xmlns:p14="http://schemas.microsoft.com/office/powerpoint/2010/main" val="40752711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626"/>
        <p:cNvGrpSpPr/>
        <p:nvPr/>
      </p:nvGrpSpPr>
      <p:grpSpPr>
        <a:xfrm>
          <a:off x="0" y="0"/>
          <a:ext cx="0" cy="0"/>
          <a:chOff x="0" y="0"/>
          <a:chExt cx="0" cy="0"/>
        </a:xfrm>
      </p:grpSpPr>
      <p:sp>
        <p:nvSpPr>
          <p:cNvPr id="1628" name="Google Shape;1628;p50"/>
          <p:cNvSpPr txBox="1"/>
          <p:nvPr/>
        </p:nvSpPr>
        <p:spPr>
          <a:xfrm>
            <a:off x="848925" y="723600"/>
            <a:ext cx="6931800" cy="2673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3600" b="1" dirty="0" smtClean="0">
                <a:solidFill>
                  <a:srgbClr val="434343"/>
                </a:solidFill>
                <a:effectLst>
                  <a:glow rad="101600">
                    <a:srgbClr val="92D050">
                      <a:alpha val="60000"/>
                    </a:srgbClr>
                  </a:glow>
                </a:effectLst>
                <a:latin typeface="Montserrat"/>
                <a:ea typeface="Montserrat"/>
                <a:cs typeface="Montserrat"/>
                <a:sym typeface="Montserrat"/>
              </a:rPr>
              <a:t>THANK YOU</a:t>
            </a:r>
            <a:endParaRPr sz="3600" b="1" dirty="0">
              <a:solidFill>
                <a:srgbClr val="434343"/>
              </a:solidFill>
              <a:effectLst>
                <a:glow rad="101600">
                  <a:srgbClr val="92D050">
                    <a:alpha val="60000"/>
                  </a:srgbClr>
                </a:glow>
              </a:effectLst>
              <a:latin typeface="Montserrat"/>
              <a:ea typeface="Montserrat"/>
              <a:cs typeface="Montserrat"/>
              <a:sym typeface="Montserrat"/>
            </a:endParaRPr>
          </a:p>
        </p:txBody>
      </p:sp>
      <p:sp>
        <p:nvSpPr>
          <p:cNvPr id="1640" name="Google Shape;1640;p50"/>
          <p:cNvSpPr txBox="1"/>
          <p:nvPr/>
        </p:nvSpPr>
        <p:spPr>
          <a:xfrm>
            <a:off x="2943225" y="2250250"/>
            <a:ext cx="3000375" cy="636900"/>
          </a:xfrm>
          <a:prstGeom prst="rect">
            <a:avLst/>
          </a:prstGeom>
          <a:noFill/>
          <a:ln>
            <a:noFill/>
          </a:ln>
        </p:spPr>
        <p:txBody>
          <a:bodyPr spcFirstLastPara="1" wrap="square" lIns="0" tIns="0" rIns="0" bIns="0" anchor="t" anchorCtr="0">
            <a:noAutofit/>
          </a:bodyPr>
          <a:lstStyle/>
          <a:p>
            <a:pPr lvl="0" algn="ctr">
              <a:spcBef>
                <a:spcPct val="20000"/>
              </a:spcBef>
              <a:buClrTx/>
              <a:defRPr/>
            </a:pPr>
            <a:r>
              <a:rPr lang="en-US" sz="2400" b="1" kern="1200" dirty="0">
                <a:effectLst>
                  <a:glow rad="101600">
                    <a:srgbClr val="92D050">
                      <a:alpha val="60000"/>
                    </a:srgbClr>
                  </a:glow>
                </a:effectLst>
                <a:latin typeface="Calibri"/>
              </a:rPr>
              <a:t>LECTURE </a:t>
            </a:r>
            <a:r>
              <a:rPr lang="en-US" sz="2400" b="1" kern="1200" dirty="0" smtClean="0">
                <a:effectLst>
                  <a:glow rad="101600">
                    <a:srgbClr val="92D050">
                      <a:alpha val="60000"/>
                    </a:srgbClr>
                  </a:glow>
                </a:effectLst>
                <a:latin typeface="Calibri"/>
              </a:rPr>
              <a:t>12</a:t>
            </a:r>
            <a:endParaRPr lang="en-US" sz="2400" b="1" kern="1200" dirty="0" smtClean="0">
              <a:effectLst>
                <a:glow rad="101600">
                  <a:srgbClr val="92D050">
                    <a:alpha val="60000"/>
                  </a:srgbClr>
                </a:glow>
              </a:effectLst>
              <a:latin typeface="Calibri"/>
            </a:endParaRPr>
          </a:p>
          <a:p>
            <a:pPr lvl="0" algn="ctr">
              <a:spcBef>
                <a:spcPct val="20000"/>
              </a:spcBef>
              <a:buClrTx/>
              <a:defRPr/>
            </a:pPr>
            <a:r>
              <a:rPr lang="en-US" sz="1800" b="1" kern="1200" dirty="0" smtClean="0">
                <a:effectLst>
                  <a:glow rad="101600">
                    <a:srgbClr val="92D050">
                      <a:alpha val="60000"/>
                    </a:srgbClr>
                  </a:glow>
                </a:effectLst>
                <a:latin typeface="Calibri"/>
              </a:rPr>
              <a:t>BY </a:t>
            </a:r>
            <a:r>
              <a:rPr lang="en-US" sz="1800" b="1" kern="1200" dirty="0">
                <a:effectLst>
                  <a:glow rad="101600">
                    <a:srgbClr val="92D050">
                      <a:alpha val="60000"/>
                    </a:srgbClr>
                  </a:glow>
                </a:effectLst>
                <a:latin typeface="Calibri"/>
              </a:rPr>
              <a:t>DR. RAPHAEL OGUTU,</a:t>
            </a:r>
          </a:p>
          <a:p>
            <a:pPr lvl="0" algn="ctr">
              <a:spcBef>
                <a:spcPct val="20000"/>
              </a:spcBef>
              <a:buClrTx/>
              <a:defRPr/>
            </a:pPr>
            <a:r>
              <a:rPr lang="en-US" sz="1800" b="1" dirty="0">
                <a:effectLst>
                  <a:glow rad="101600">
                    <a:srgbClr val="92D050">
                      <a:alpha val="60000"/>
                    </a:srgbClr>
                  </a:glow>
                </a:effectLst>
                <a:latin typeface="Calibri"/>
              </a:rPr>
              <a:t>Mass Communication Department,</a:t>
            </a:r>
            <a:r>
              <a:rPr lang="en-US" sz="1800" b="1" kern="1200" dirty="0">
                <a:effectLst>
                  <a:glow rad="101600">
                    <a:srgbClr val="92D050">
                      <a:alpha val="60000"/>
                    </a:srgbClr>
                  </a:glow>
                </a:effectLst>
                <a:latin typeface="Calibri"/>
              </a:rPr>
              <a:t> </a:t>
            </a:r>
          </a:p>
          <a:p>
            <a:pPr lvl="0" algn="ctr">
              <a:spcBef>
                <a:spcPct val="20000"/>
              </a:spcBef>
              <a:buClrTx/>
              <a:defRPr/>
            </a:pPr>
            <a:r>
              <a:rPr lang="en-US" sz="1800" b="1" kern="1200" dirty="0">
                <a:effectLst>
                  <a:glow rad="101600">
                    <a:srgbClr val="92D050">
                      <a:alpha val="60000"/>
                    </a:srgbClr>
                  </a:glow>
                </a:effectLst>
                <a:latin typeface="Calibri"/>
              </a:rPr>
              <a:t>AFRICA NAZARENE UNIVERSITY</a:t>
            </a:r>
            <a:r>
              <a:rPr lang="en-US" sz="1800" b="1" kern="1200" dirty="0">
                <a:solidFill>
                  <a:prstClr val="white"/>
                </a:solidFill>
                <a:effectLst>
                  <a:glow rad="101600">
                    <a:srgbClr val="92D050">
                      <a:alpha val="60000"/>
                    </a:srgbClr>
                  </a:glow>
                </a:effectLst>
                <a:latin typeface="Calibri"/>
              </a:rPr>
              <a:t>.</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1362</TotalTime>
  <Words>3528</Words>
  <Application>Microsoft Office PowerPoint</Application>
  <PresentationFormat>On-screen Show (16:9)</PresentationFormat>
  <Paragraphs>218</Paragraphs>
  <Slides>34</Slides>
  <Notes>20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34</vt:i4>
      </vt:variant>
    </vt:vector>
  </HeadingPairs>
  <TitlesOfParts>
    <vt:vector size="42" baseType="lpstr">
      <vt:lpstr>Times New Roman</vt:lpstr>
      <vt:lpstr>Montserrat</vt:lpstr>
      <vt:lpstr>Calibri Light</vt:lpstr>
      <vt:lpstr>Arial</vt:lpstr>
      <vt:lpstr>Wingdings</vt:lpstr>
      <vt:lpstr>Century Gothic</vt:lpstr>
      <vt:lpstr>Calibri</vt:lpstr>
      <vt:lpstr>Retrospect</vt:lpstr>
      <vt:lpstr>Communication Systems in Africa</vt:lpstr>
      <vt:lpstr>Objectives </vt:lpstr>
      <vt:lpstr>LECTURE OVERVIEW</vt:lpstr>
      <vt:lpstr>LECTURE OVERVIEW</vt:lpstr>
      <vt:lpstr>LECTURE OVERVIEW</vt:lpstr>
      <vt:lpstr>The Role of the Media in Protecting Human Rights</vt:lpstr>
      <vt:lpstr> The Role of the Media in Protecting Human Rights</vt:lpstr>
      <vt:lpstr>The Role of the Media in Protecting Human Rights</vt:lpstr>
      <vt:lpstr>The Role of the Media in Protecting Human Rights</vt:lpstr>
      <vt:lpstr>The Role of the Media in Protecting Human Rights</vt:lpstr>
      <vt:lpstr>55 journalists killed in 2021, impunity ‘alarmingly widespread’ – UNESCO</vt:lpstr>
      <vt:lpstr>The Role of the Media in Protecting Human Rights</vt:lpstr>
      <vt:lpstr>The Role of the Media in Protecting Human Rights</vt:lpstr>
      <vt:lpstr>The Role of the Media in Protecting Human Rights</vt:lpstr>
      <vt:lpstr>The Role of the Media in Protecting Human Rights</vt:lpstr>
      <vt:lpstr>Human rights and access to information in Africa.</vt:lpstr>
      <vt:lpstr>PowerPoint Presentation</vt:lpstr>
      <vt:lpstr>Human rights and access to information in Africa.</vt:lpstr>
      <vt:lpstr>PowerPoint Presentation</vt:lpstr>
      <vt:lpstr>Human rights and access to information in Africa.</vt:lpstr>
      <vt:lpstr>Human rights and access to information in Africa.</vt:lpstr>
      <vt:lpstr>Human rights and access to information in Africa. </vt:lpstr>
      <vt:lpstr>Human rights and access to information in Africa.</vt:lpstr>
      <vt:lpstr>Human rights and access to information in Africa.</vt:lpstr>
      <vt:lpstr>The ATI Principles found in the African Platform on Access to Information (APAI) Declaration</vt:lpstr>
      <vt:lpstr>PowerPoint Presentation</vt:lpstr>
      <vt:lpstr>The ATI Principles found in the African Platform on Access to Information (APAI) Declaration</vt:lpstr>
      <vt:lpstr>The ATI Principles found in the African Platform on Access to Information (APAI) Declaration</vt:lpstr>
      <vt:lpstr>The ATI Principles found in the African Platform on Access to Information (APAI) Declaration</vt:lpstr>
      <vt:lpstr>PowerPoint Presentation</vt:lpstr>
      <vt:lpstr>SUMMARY</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Rogutu</dc:creator>
  <cp:lastModifiedBy>user</cp:lastModifiedBy>
  <cp:revision>154</cp:revision>
  <dcterms:modified xsi:type="dcterms:W3CDTF">2023-06-01T06:47:10Z</dcterms:modified>
</cp:coreProperties>
</file>