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9" r:id="rId1"/>
  </p:sldMasterIdLst>
  <p:notesMasterIdLst>
    <p:notesMasterId r:id="rId35"/>
  </p:notesMasterIdLst>
  <p:sldIdLst>
    <p:sldId id="256" r:id="rId2"/>
    <p:sldId id="295" r:id="rId3"/>
    <p:sldId id="297" r:id="rId4"/>
    <p:sldId id="298" r:id="rId5"/>
    <p:sldId id="299" r:id="rId6"/>
    <p:sldId id="258" r:id="rId7"/>
    <p:sldId id="259" r:id="rId8"/>
    <p:sldId id="303" r:id="rId9"/>
    <p:sldId id="304" r:id="rId10"/>
    <p:sldId id="305" r:id="rId11"/>
    <p:sldId id="269" r:id="rId12"/>
    <p:sldId id="261" r:id="rId13"/>
    <p:sldId id="263" r:id="rId14"/>
    <p:sldId id="264" r:id="rId15"/>
    <p:sldId id="265" r:id="rId16"/>
    <p:sldId id="267" r:id="rId17"/>
    <p:sldId id="268" r:id="rId18"/>
    <p:sldId id="296" r:id="rId19"/>
    <p:sldId id="271" r:id="rId20"/>
    <p:sldId id="272" r:id="rId21"/>
    <p:sldId id="273" r:id="rId22"/>
    <p:sldId id="300" r:id="rId23"/>
    <p:sldId id="301" r:id="rId24"/>
    <p:sldId id="302" r:id="rId25"/>
    <p:sldId id="306" r:id="rId26"/>
    <p:sldId id="275" r:id="rId27"/>
    <p:sldId id="278" r:id="rId28"/>
    <p:sldId id="279" r:id="rId29"/>
    <p:sldId id="280" r:id="rId30"/>
    <p:sldId id="281" r:id="rId31"/>
    <p:sldId id="286" r:id="rId32"/>
    <p:sldId id="307" r:id="rId33"/>
    <p:sldId id="294" r:id="rId34"/>
  </p:sldIdLst>
  <p:sldSz cx="9144000" cy="5143500" type="screen16x9"/>
  <p:notesSz cx="6858000" cy="9144000"/>
  <p:embeddedFontLst>
    <p:embeddedFont>
      <p:font typeface="Century Gothic" panose="020B0502020202020204" pitchFamily="34" charset="0"/>
      <p:regular r:id="rId36"/>
      <p:bold r:id="rId37"/>
      <p:italic r:id="rId38"/>
      <p:boldItalic r:id="rId39"/>
    </p:embeddedFont>
    <p:embeddedFont>
      <p:font typeface="Calibri" panose="020F0502020204030204" pitchFamily="34" charset="0"/>
      <p:regular r:id="rId40"/>
      <p:bold r:id="rId41"/>
      <p:italic r:id="rId42"/>
      <p:boldItalic r:id="rId43"/>
    </p:embeddedFont>
    <p:embeddedFont>
      <p:font typeface="Poppins" panose="020B0604020202020204" charset="0"/>
      <p:regular r:id="rId44"/>
      <p:bold r:id="rId45"/>
      <p:italic r:id="rId46"/>
      <p:boldItalic r:id="rId47"/>
    </p:embeddedFont>
    <p:embeddedFont>
      <p:font typeface="Montserrat" panose="020B0604020202020204" charset="0"/>
      <p:regular r:id="rId48"/>
      <p:bold r:id="rId49"/>
      <p:italic r:id="rId50"/>
      <p:boldItalic r:id="rId51"/>
    </p:embeddedFont>
    <p:embeddedFont>
      <p:font typeface="Calibri Light" panose="020F0302020204030204" pitchFamily="34" charset="0"/>
      <p:regular r:id="rId52"/>
      <p:italic r:id="rId5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3300"/>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36AB89D-F5EC-4B56-A308-303C344C77D1}">
  <a:tblStyle styleId="{336AB89D-F5EC-4B56-A308-303C344C77D1}"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857E30E5-1DB3-4595-BE70-43D435B19659}"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4" d="100"/>
          <a:sy n="114" d="100"/>
        </p:scale>
        <p:origin x="12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4.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7.fntdata"/><Relationship Id="rId47" Type="http://schemas.openxmlformats.org/officeDocument/2006/relationships/font" Target="fonts/font12.fntdata"/><Relationship Id="rId50" Type="http://schemas.openxmlformats.org/officeDocument/2006/relationships/font" Target="fonts/font15.fntdata"/><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3.fntdata"/><Relationship Id="rId46" Type="http://schemas.openxmlformats.org/officeDocument/2006/relationships/font" Target="fonts/font11.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6.fntdata"/><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2.fntdata"/><Relationship Id="rId40" Type="http://schemas.openxmlformats.org/officeDocument/2006/relationships/font" Target="fonts/font5.fntdata"/><Relationship Id="rId45" Type="http://schemas.openxmlformats.org/officeDocument/2006/relationships/font" Target="fonts/font10.fntdata"/><Relationship Id="rId53" Type="http://schemas.openxmlformats.org/officeDocument/2006/relationships/font" Target="fonts/font18.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1.fntdata"/><Relationship Id="rId49" Type="http://schemas.openxmlformats.org/officeDocument/2006/relationships/font" Target="fonts/font14.fntdata"/><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9.fntdata"/><Relationship Id="rId52" Type="http://schemas.openxmlformats.org/officeDocument/2006/relationships/font" Target="fonts/font1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43" Type="http://schemas.openxmlformats.org/officeDocument/2006/relationships/font" Target="fonts/font8.fntdata"/><Relationship Id="rId48" Type="http://schemas.openxmlformats.org/officeDocument/2006/relationships/font" Target="fonts/font13.fntdata"/><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font" Target="fonts/font16.fntdata"/><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1671192392"/>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7"/>
        <p:cNvGrpSpPr/>
        <p:nvPr/>
      </p:nvGrpSpPr>
      <p:grpSpPr>
        <a:xfrm>
          <a:off x="0" y="0"/>
          <a:ext cx="0" cy="0"/>
          <a:chOff x="0" y="0"/>
          <a:chExt cx="0" cy="0"/>
        </a:xfrm>
      </p:grpSpPr>
      <p:sp>
        <p:nvSpPr>
          <p:cNvPr id="308" name="Google Shape;308;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9" name="Google Shape;309;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104062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3" name="Google Shape;32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527573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1" name="Google Shape;331;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759656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0"/>
        <p:cNvGrpSpPr/>
        <p:nvPr/>
      </p:nvGrpSpPr>
      <p:grpSpPr>
        <a:xfrm>
          <a:off x="0" y="0"/>
          <a:ext cx="0" cy="0"/>
          <a:chOff x="0" y="0"/>
          <a:chExt cx="0" cy="0"/>
        </a:xfrm>
      </p:grpSpPr>
      <p:sp>
        <p:nvSpPr>
          <p:cNvPr id="431" name="Google Shape;431;g35ed75ccf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2" name="Google Shape;432;g35ed75ccf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165396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478295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36527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6"/>
        <p:cNvGrpSpPr/>
        <p:nvPr/>
      </p:nvGrpSpPr>
      <p:grpSpPr>
        <a:xfrm>
          <a:off x="0" y="0"/>
          <a:ext cx="0" cy="0"/>
          <a:chOff x="0" y="0"/>
          <a:chExt cx="0" cy="0"/>
        </a:xfrm>
      </p:grpSpPr>
      <p:sp>
        <p:nvSpPr>
          <p:cNvPr id="377" name="Google Shape;377;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8" name="Google Shape;378;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608981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g35f391192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7" name="Google Shape;387;g35f391192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497412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9"/>
        <p:cNvGrpSpPr/>
        <p:nvPr/>
      </p:nvGrpSpPr>
      <p:grpSpPr>
        <a:xfrm>
          <a:off x="0" y="0"/>
          <a:ext cx="0" cy="0"/>
          <a:chOff x="0" y="0"/>
          <a:chExt cx="0" cy="0"/>
        </a:xfrm>
      </p:grpSpPr>
      <p:sp>
        <p:nvSpPr>
          <p:cNvPr id="400" name="Google Shape;400;g35f391192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1" name="Google Shape;401;g35f391192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633015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g35f391192_0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5" name="Google Shape;425;g35f391192_0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213533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1"/>
        <p:cNvGrpSpPr/>
        <p:nvPr/>
      </p:nvGrpSpPr>
      <p:grpSpPr>
        <a:xfrm>
          <a:off x="0" y="0"/>
          <a:ext cx="0" cy="0"/>
          <a:chOff x="0" y="0"/>
          <a:chExt cx="0" cy="0"/>
        </a:xfrm>
      </p:grpSpPr>
      <p:sp>
        <p:nvSpPr>
          <p:cNvPr id="452" name="Google Shape;452;g35ed75ccf_0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3" name="Google Shape;453;g35ed75ccf_0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289818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2"/>
        <p:cNvGrpSpPr/>
        <p:nvPr/>
      </p:nvGrpSpPr>
      <p:grpSpPr>
        <a:xfrm>
          <a:off x="0" y="0"/>
          <a:ext cx="0" cy="0"/>
          <a:chOff x="0" y="0"/>
          <a:chExt cx="0" cy="0"/>
        </a:xfrm>
      </p:grpSpPr>
      <p:sp>
        <p:nvSpPr>
          <p:cNvPr id="463" name="Google Shape;463;g35ed75ccf_0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4" name="Google Shape;464;g35ed75ccf_0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598609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0"/>
        <p:cNvGrpSpPr/>
        <p:nvPr/>
      </p:nvGrpSpPr>
      <p:grpSpPr>
        <a:xfrm>
          <a:off x="0" y="0"/>
          <a:ext cx="0" cy="0"/>
          <a:chOff x="0" y="0"/>
          <a:chExt cx="0" cy="0"/>
        </a:xfrm>
      </p:grpSpPr>
      <p:sp>
        <p:nvSpPr>
          <p:cNvPr id="501" name="Google Shape;501;g35ed75ccf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2" name="Google Shape;502;g35ed75ccf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116094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6"/>
        <p:cNvGrpSpPr/>
        <p:nvPr/>
      </p:nvGrpSpPr>
      <p:grpSpPr>
        <a:xfrm>
          <a:off x="0" y="0"/>
          <a:ext cx="0" cy="0"/>
          <a:chOff x="0" y="0"/>
          <a:chExt cx="0" cy="0"/>
        </a:xfrm>
      </p:grpSpPr>
      <p:sp>
        <p:nvSpPr>
          <p:cNvPr id="537" name="Google Shape;537;g35ed75ccf_0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8" name="Google Shape;538;g35ed75ccf_0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755334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2"/>
        <p:cNvGrpSpPr/>
        <p:nvPr/>
      </p:nvGrpSpPr>
      <p:grpSpPr>
        <a:xfrm>
          <a:off x="0" y="0"/>
          <a:ext cx="0" cy="0"/>
          <a:chOff x="0" y="0"/>
          <a:chExt cx="0" cy="0"/>
        </a:xfrm>
      </p:grpSpPr>
      <p:sp>
        <p:nvSpPr>
          <p:cNvPr id="573" name="Google Shape;573;g35ed75ccf_0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4" name="Google Shape;574;g35ed75ccf_0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860915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9"/>
        <p:cNvGrpSpPr/>
        <p:nvPr/>
      </p:nvGrpSpPr>
      <p:grpSpPr>
        <a:xfrm>
          <a:off x="0" y="0"/>
          <a:ext cx="0" cy="0"/>
          <a:chOff x="0" y="0"/>
          <a:chExt cx="0" cy="0"/>
        </a:xfrm>
      </p:grpSpPr>
      <p:sp>
        <p:nvSpPr>
          <p:cNvPr id="580" name="Google Shape;580;g35ed75ccf_01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1" name="Google Shape;581;g35ed75ccf_01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382878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6"/>
        <p:cNvGrpSpPr/>
        <p:nvPr/>
      </p:nvGrpSpPr>
      <p:grpSpPr>
        <a:xfrm>
          <a:off x="0" y="0"/>
          <a:ext cx="0" cy="0"/>
          <a:chOff x="0" y="0"/>
          <a:chExt cx="0" cy="0"/>
        </a:xfrm>
      </p:grpSpPr>
      <p:sp>
        <p:nvSpPr>
          <p:cNvPr id="587" name="Google Shape;587;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8" name="Google Shape;588;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212317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4"/>
        <p:cNvGrpSpPr/>
        <p:nvPr/>
      </p:nvGrpSpPr>
      <p:grpSpPr>
        <a:xfrm>
          <a:off x="0" y="0"/>
          <a:ext cx="0" cy="0"/>
          <a:chOff x="0" y="0"/>
          <a:chExt cx="0" cy="0"/>
        </a:xfrm>
      </p:grpSpPr>
      <p:sp>
        <p:nvSpPr>
          <p:cNvPr id="595" name="Google Shape;595;ge43d9bef0f_0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6" name="Google Shape;596;ge43d9bef0f_0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8828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0"/>
        <p:cNvGrpSpPr/>
        <p:nvPr/>
      </p:nvGrpSpPr>
      <p:grpSpPr>
        <a:xfrm>
          <a:off x="0" y="0"/>
          <a:ext cx="0" cy="0"/>
          <a:chOff x="0" y="0"/>
          <a:chExt cx="0" cy="0"/>
        </a:xfrm>
      </p:grpSpPr>
      <p:sp>
        <p:nvSpPr>
          <p:cNvPr id="701" name="Google Shape;701;ge43d9bef0f_0_1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2" name="Google Shape;702;ge43d9bef0f_0_1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010979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3"/>
        <p:cNvGrpSpPr/>
        <p:nvPr/>
      </p:nvGrpSpPr>
      <p:grpSpPr>
        <a:xfrm>
          <a:off x="0" y="0"/>
          <a:ext cx="0" cy="0"/>
          <a:chOff x="0" y="0"/>
          <a:chExt cx="0" cy="0"/>
        </a:xfrm>
      </p:grpSpPr>
      <p:sp>
        <p:nvSpPr>
          <p:cNvPr id="1624" name="Google Shape;1624;g41a8829c09_1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25" name="Google Shape;1625;g41a8829c09_1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822272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569214"/>
            <a:ext cx="7543800" cy="2674620"/>
          </a:xfrm>
        </p:spPr>
        <p:txBody>
          <a:bodyPr anchor="b">
            <a:normAutofit/>
          </a:bodyPr>
          <a:lstStyle>
            <a:lvl1pPr algn="l">
              <a:lnSpc>
                <a:spcPct val="85000"/>
              </a:lnSpc>
              <a:defRPr sz="6000" spc="-38"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3341715"/>
            <a:ext cx="7543800" cy="857250"/>
          </a:xfrm>
        </p:spPr>
        <p:txBody>
          <a:bodyPr lIns="91440" rIns="91440">
            <a:normAutofit/>
          </a:bodyPr>
          <a:lstStyle>
            <a:lvl1pPr marL="0" indent="0" algn="l">
              <a:buNone/>
              <a:defRPr sz="1800" cap="all" spc="150" baseline="0">
                <a:solidFill>
                  <a:schemeClr val="tx2"/>
                </a:solidFill>
                <a:latin typeface="+mj-lt"/>
              </a:defRPr>
            </a:lvl1pPr>
            <a:lvl2pPr marL="342900" indent="0" algn="ctr">
              <a:buNone/>
              <a:defRPr sz="18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BDF68E2-58F2-4D09-BE8B-E3BD06533059}" type="datetimeFigureOut">
              <a:rPr lang="en-US" dirty="0"/>
              <a:t>6/2/2023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cxnSp>
        <p:nvCxnSpPr>
          <p:cNvPr id="9" name="Straight Connector 8"/>
          <p:cNvCxnSpPr/>
          <p:nvPr/>
        </p:nvCxnSpPr>
        <p:spPr>
          <a:xfrm>
            <a:off x="905744" y="325755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885195"/>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8FC5F6-F338-4AE4-BB23-26385BCFC423}" type="datetimeFigureOut">
              <a:rPr lang="en-US" dirty="0"/>
              <a:t>6/2/2023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239125882"/>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69214"/>
            <a:ext cx="7543800" cy="2674620"/>
          </a:xfrm>
        </p:spPr>
        <p:txBody>
          <a:bodyPr anchor="b" anchorCtr="0">
            <a:normAutofit/>
          </a:bodyPr>
          <a:lstStyle>
            <a:lvl1pPr>
              <a:lnSpc>
                <a:spcPct val="85000"/>
              </a:lnSpc>
              <a:defRPr sz="6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3339846"/>
            <a:ext cx="7543800" cy="857250"/>
          </a:xfrm>
        </p:spPr>
        <p:txBody>
          <a:bodyPr lIns="91440" rIns="91440" anchor="t" anchorCtr="0">
            <a:normAutofit/>
          </a:bodyPr>
          <a:lstStyle>
            <a:lvl1pPr marL="0" indent="0">
              <a:buNone/>
              <a:defRPr sz="1800" cap="all" spc="150" baseline="0">
                <a:solidFill>
                  <a:schemeClr val="tx2"/>
                </a:solidFill>
                <a:latin typeface="+mj-lt"/>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0EBB0C4-6273-4C6E-B9BD-2EDC30F1CD52}" type="datetimeFigureOut">
              <a:rPr lang="en-US" dirty="0"/>
              <a:t>6/2/2023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cxnSp>
        <p:nvCxnSpPr>
          <p:cNvPr id="9" name="Straight Connector 8"/>
          <p:cNvCxnSpPr/>
          <p:nvPr/>
        </p:nvCxnSpPr>
        <p:spPr>
          <a:xfrm>
            <a:off x="905744" y="325755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44306198"/>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14953"/>
            <a:ext cx="7543800" cy="1088068"/>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59" y="1384301"/>
            <a:ext cx="3703320" cy="30175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384301"/>
            <a:ext cx="3703320" cy="30175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9AB4D41-86C1-4908-B66A-0B50CEB3BF29}" type="datetimeFigureOut">
              <a:rPr lang="en-US" dirty="0"/>
              <a:t>6/2/2023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480596042"/>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14953"/>
            <a:ext cx="7543800" cy="1088068"/>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384539"/>
            <a:ext cx="3703320" cy="552212"/>
          </a:xfrm>
        </p:spPr>
        <p:txBody>
          <a:bodyPr lIns="91440" rIns="91440" anchor="ctr">
            <a:normAutofit/>
          </a:bodyPr>
          <a:lstStyle>
            <a:lvl1pPr marL="0" indent="0">
              <a:buNone/>
              <a:defRPr sz="1500" b="0" cap="all"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822960" y="1936751"/>
            <a:ext cx="3703320" cy="25336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384539"/>
            <a:ext cx="3703320" cy="552212"/>
          </a:xfrm>
        </p:spPr>
        <p:txBody>
          <a:bodyPr lIns="91440" rIns="91440" anchor="ctr">
            <a:normAutofit/>
          </a:bodyPr>
          <a:lstStyle>
            <a:lvl1pPr marL="0" indent="0">
              <a:buNone/>
              <a:defRPr sz="1500" b="0" cap="all"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63440" y="1936751"/>
            <a:ext cx="3703320" cy="25336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6426E2C-56C1-4E0D-A793-0088A7FDD37E}" type="datetimeFigureOut">
              <a:rPr lang="en-US" dirty="0"/>
              <a:t>6/2/2023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147611729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8C39B41-D8B5-4052-B551-9B5525EAA8B6}" type="datetimeFigureOut">
              <a:rPr lang="en-US" dirty="0"/>
              <a:t>6/2/2023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374635091"/>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4D94136C-8742-45B2-AF27-D93DF72833A9}" type="datetimeFigureOut">
              <a:rPr lang="en-US" dirty="0"/>
              <a:t>6/2/2023</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95985511"/>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51435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514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445769"/>
            <a:ext cx="2400300" cy="1714500"/>
          </a:xfrm>
        </p:spPr>
        <p:txBody>
          <a:bodyPr anchor="b">
            <a:normAutofit/>
          </a:bodyPr>
          <a:lstStyle>
            <a:lvl1pPr>
              <a:defRPr sz="27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600450" y="548640"/>
            <a:ext cx="4869180" cy="39433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194560"/>
            <a:ext cx="2400300" cy="2534343"/>
          </a:xfrm>
        </p:spPr>
        <p:txBody>
          <a:bodyPr lIns="91440" rIns="91440">
            <a:normAutofit/>
          </a:bodyPr>
          <a:lstStyle>
            <a:lvl1pPr marL="0" indent="0">
              <a:buNone/>
              <a:defRPr sz="1125">
                <a:solidFill>
                  <a:srgbClr val="FFFFFF"/>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a:xfrm>
            <a:off x="349134" y="4844839"/>
            <a:ext cx="1963883" cy="273844"/>
          </a:xfrm>
        </p:spPr>
        <p:txBody>
          <a:bodyPr/>
          <a:lstStyle>
            <a:lvl1pPr algn="l">
              <a:defRPr/>
            </a:lvl1pPr>
          </a:lstStyle>
          <a:p>
            <a:fld id="{32ABBEA6-7C60-4B02-AE87-00D78D8422AF}" type="datetimeFigureOut">
              <a:rPr lang="en-US" dirty="0"/>
              <a:t>6/2/2023</a:t>
            </a:fld>
            <a:endParaRPr lang="en-US" dirty="0"/>
          </a:p>
        </p:txBody>
      </p:sp>
      <p:sp>
        <p:nvSpPr>
          <p:cNvPr id="6" name="Footer Placeholder 5"/>
          <p:cNvSpPr>
            <a:spLocks noGrp="1"/>
          </p:cNvSpPr>
          <p:nvPr>
            <p:ph type="ftr" sz="quarter" idx="11"/>
          </p:nvPr>
        </p:nvSpPr>
        <p:spPr>
          <a:xfrm>
            <a:off x="3600450" y="4844839"/>
            <a:ext cx="3486150" cy="273844"/>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1919541139"/>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714750"/>
            <a:ext cx="9141619" cy="14287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368630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3806190"/>
            <a:ext cx="7584948" cy="617220"/>
          </a:xfrm>
        </p:spPr>
        <p:txBody>
          <a:bodyPr lIns="91440" tIns="0" rIns="91440" bIns="0" anchor="b">
            <a:noAutofit/>
          </a:bodyPr>
          <a:lstStyle>
            <a:lvl1pPr>
              <a:defRPr sz="27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3686307"/>
          </a:xfrm>
          <a:blipFill>
            <a:blip r:embed="rId2"/>
            <a:stretch>
              <a:fillRect/>
            </a:stretch>
          </a:blipFill>
        </p:spPr>
        <p:txBody>
          <a:bodyPr lIns="457200" tIns="457200" anchor="t"/>
          <a:lstStyle>
            <a:lvl1pPr marL="0" indent="0">
              <a:buNone/>
              <a:defRPr sz="2400">
                <a:solidFill>
                  <a:schemeClr val="bg1"/>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822960" y="4430267"/>
            <a:ext cx="7584948" cy="445770"/>
          </a:xfrm>
        </p:spPr>
        <p:txBody>
          <a:bodyPr lIns="91440" tIns="0" rIns="91440" bIns="0">
            <a:normAutofit/>
          </a:bodyPr>
          <a:lstStyle>
            <a:lvl1pPr marL="0" indent="0">
              <a:spcBef>
                <a:spcPts val="0"/>
              </a:spcBef>
              <a:spcAft>
                <a:spcPts val="450"/>
              </a:spcAft>
              <a:buNone/>
              <a:defRPr sz="1125">
                <a:solidFill>
                  <a:srgbClr val="FFFFFF"/>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CAD897-D46E-4AD2-BD9B-49DD3E640873}" type="datetimeFigureOut">
              <a:rPr lang="en-US" dirty="0"/>
              <a:t>6/2/2023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027791223"/>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E2D6473-DF6D-4702-B328-E0DD40540A4E}" type="datetimeFigureOut">
              <a:rPr lang="en-US" dirty="0"/>
              <a:t>6/2/2023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487024717"/>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311084"/>
            <a:ext cx="1971675" cy="4318066"/>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11083"/>
            <a:ext cx="5800725" cy="4318067"/>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26F7E3A-B166-407D-9866-32884E7D5B37}" type="datetimeFigureOut">
              <a:rPr lang="en-US" dirty="0"/>
              <a:t>6/2/2023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286916821"/>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31" name="Google Shape;31;p2"/>
          <p:cNvSpPr txBox="1">
            <a:spLocks noGrp="1"/>
          </p:cNvSpPr>
          <p:nvPr>
            <p:ph type="ctrTitle"/>
          </p:nvPr>
        </p:nvSpPr>
        <p:spPr>
          <a:xfrm>
            <a:off x="2027622" y="1953315"/>
            <a:ext cx="5073300" cy="1159800"/>
          </a:xfrm>
          <a:prstGeom prst="rect">
            <a:avLst/>
          </a:prstGeom>
        </p:spPr>
        <p:txBody>
          <a:bodyPr spcFirstLastPara="1" wrap="square" lIns="0" tIns="0" rIns="0" bIns="0"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Tree>
    <p:extLst>
      <p:ext uri="{BB962C8B-B14F-4D97-AF65-F5344CB8AC3E}">
        <p14:creationId xmlns:p14="http://schemas.microsoft.com/office/powerpoint/2010/main" val="36375194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40"/>
        <p:cNvGrpSpPr/>
        <p:nvPr/>
      </p:nvGrpSpPr>
      <p:grpSpPr>
        <a:xfrm>
          <a:off x="0" y="0"/>
          <a:ext cx="0" cy="0"/>
          <a:chOff x="0" y="0"/>
          <a:chExt cx="0" cy="0"/>
        </a:xfrm>
      </p:grpSpPr>
      <p:sp>
        <p:nvSpPr>
          <p:cNvPr id="70" name="Google Shape;70;p3"/>
          <p:cNvSpPr txBox="1">
            <a:spLocks noGrp="1"/>
          </p:cNvSpPr>
          <p:nvPr>
            <p:ph type="ctrTitle"/>
          </p:nvPr>
        </p:nvSpPr>
        <p:spPr>
          <a:xfrm>
            <a:off x="2027625" y="1629397"/>
            <a:ext cx="5088600" cy="1159800"/>
          </a:xfrm>
          <a:prstGeom prst="rect">
            <a:avLst/>
          </a:prstGeom>
        </p:spPr>
        <p:txBody>
          <a:bodyPr spcFirstLastPara="1" wrap="square" lIns="0" tIns="0" rIns="0" bIns="0" anchor="b" anchorCtr="0">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endParaRPr/>
          </a:p>
        </p:txBody>
      </p:sp>
      <p:sp>
        <p:nvSpPr>
          <p:cNvPr id="71" name="Google Shape;71;p3"/>
          <p:cNvSpPr txBox="1">
            <a:spLocks noGrp="1"/>
          </p:cNvSpPr>
          <p:nvPr>
            <p:ph type="subTitle" idx="1"/>
          </p:nvPr>
        </p:nvSpPr>
        <p:spPr>
          <a:xfrm>
            <a:off x="2027625" y="2886101"/>
            <a:ext cx="5088600" cy="784800"/>
          </a:xfrm>
          <a:prstGeom prst="rect">
            <a:avLst/>
          </a:prstGeom>
        </p:spPr>
        <p:txBody>
          <a:bodyPr spcFirstLastPara="1" wrap="square" lIns="0" tIns="0" rIns="0" bIns="0" anchor="t" anchorCtr="0">
            <a:noAutofit/>
          </a:bodyPr>
          <a:lstStyle>
            <a:lvl1pPr lvl="0" rtl="0">
              <a:spcBef>
                <a:spcPts val="0"/>
              </a:spcBef>
              <a:spcAft>
                <a:spcPts val="0"/>
              </a:spcAft>
              <a:buClr>
                <a:schemeClr val="accent2"/>
              </a:buClr>
              <a:buSzPts val="2000"/>
              <a:buNone/>
              <a:defRPr>
                <a:solidFill>
                  <a:schemeClr val="accent2"/>
                </a:solidFill>
              </a:defRPr>
            </a:lvl1pPr>
            <a:lvl2pPr lvl="1" rtl="0">
              <a:spcBef>
                <a:spcPts val="0"/>
              </a:spcBef>
              <a:spcAft>
                <a:spcPts val="0"/>
              </a:spcAft>
              <a:buClr>
                <a:schemeClr val="accent2"/>
              </a:buClr>
              <a:buSzPts val="3000"/>
              <a:buNone/>
              <a:defRPr sz="3000">
                <a:solidFill>
                  <a:schemeClr val="accent2"/>
                </a:solidFill>
              </a:defRPr>
            </a:lvl2pPr>
            <a:lvl3pPr lvl="2" rtl="0">
              <a:spcBef>
                <a:spcPts val="0"/>
              </a:spcBef>
              <a:spcAft>
                <a:spcPts val="0"/>
              </a:spcAft>
              <a:buClr>
                <a:schemeClr val="accent2"/>
              </a:buClr>
              <a:buSzPts val="3000"/>
              <a:buNone/>
              <a:defRPr sz="3000">
                <a:solidFill>
                  <a:schemeClr val="accent2"/>
                </a:solidFill>
              </a:defRPr>
            </a:lvl3pPr>
            <a:lvl4pPr lvl="3" rtl="0">
              <a:spcBef>
                <a:spcPts val="0"/>
              </a:spcBef>
              <a:spcAft>
                <a:spcPts val="0"/>
              </a:spcAft>
              <a:buClr>
                <a:schemeClr val="accent2"/>
              </a:buClr>
              <a:buSzPts val="3000"/>
              <a:buNone/>
              <a:defRPr sz="3000">
                <a:solidFill>
                  <a:schemeClr val="accent2"/>
                </a:solidFill>
              </a:defRPr>
            </a:lvl4pPr>
            <a:lvl5pPr lvl="4" rtl="0">
              <a:spcBef>
                <a:spcPts val="0"/>
              </a:spcBef>
              <a:spcAft>
                <a:spcPts val="0"/>
              </a:spcAft>
              <a:buClr>
                <a:schemeClr val="accent2"/>
              </a:buClr>
              <a:buSzPts val="3000"/>
              <a:buNone/>
              <a:defRPr sz="3000">
                <a:solidFill>
                  <a:schemeClr val="accent2"/>
                </a:solidFill>
              </a:defRPr>
            </a:lvl5pPr>
            <a:lvl6pPr lvl="5" rtl="0">
              <a:spcBef>
                <a:spcPts val="0"/>
              </a:spcBef>
              <a:spcAft>
                <a:spcPts val="0"/>
              </a:spcAft>
              <a:buClr>
                <a:schemeClr val="accent2"/>
              </a:buClr>
              <a:buSzPts val="3000"/>
              <a:buNone/>
              <a:defRPr sz="3000">
                <a:solidFill>
                  <a:schemeClr val="accent2"/>
                </a:solidFill>
              </a:defRPr>
            </a:lvl6pPr>
            <a:lvl7pPr lvl="6" rtl="0">
              <a:spcBef>
                <a:spcPts val="0"/>
              </a:spcBef>
              <a:spcAft>
                <a:spcPts val="0"/>
              </a:spcAft>
              <a:buClr>
                <a:schemeClr val="accent2"/>
              </a:buClr>
              <a:buSzPts val="3000"/>
              <a:buNone/>
              <a:defRPr sz="3000">
                <a:solidFill>
                  <a:schemeClr val="accent2"/>
                </a:solidFill>
              </a:defRPr>
            </a:lvl7pPr>
            <a:lvl8pPr lvl="7" rtl="0">
              <a:spcBef>
                <a:spcPts val="0"/>
              </a:spcBef>
              <a:spcAft>
                <a:spcPts val="0"/>
              </a:spcAft>
              <a:buClr>
                <a:schemeClr val="accent2"/>
              </a:buClr>
              <a:buSzPts val="3000"/>
              <a:buNone/>
              <a:defRPr sz="3000">
                <a:solidFill>
                  <a:schemeClr val="accent2"/>
                </a:solidFill>
              </a:defRPr>
            </a:lvl8pPr>
            <a:lvl9pPr lvl="8" rtl="0">
              <a:spcBef>
                <a:spcPts val="0"/>
              </a:spcBef>
              <a:spcAft>
                <a:spcPts val="0"/>
              </a:spcAft>
              <a:buClr>
                <a:schemeClr val="accent2"/>
              </a:buClr>
              <a:buSzPts val="3000"/>
              <a:buNone/>
              <a:defRPr sz="3000">
                <a:solidFill>
                  <a:schemeClr val="accent2"/>
                </a:solidFill>
              </a:defRPr>
            </a:lvl9pPr>
          </a:lstStyle>
          <a:p>
            <a:endParaRPr/>
          </a:p>
        </p:txBody>
      </p:sp>
    </p:spTree>
    <p:extLst>
      <p:ext uri="{BB962C8B-B14F-4D97-AF65-F5344CB8AC3E}">
        <p14:creationId xmlns:p14="http://schemas.microsoft.com/office/powerpoint/2010/main" val="1739193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114"/>
        <p:cNvGrpSpPr/>
        <p:nvPr/>
      </p:nvGrpSpPr>
      <p:grpSpPr>
        <a:xfrm>
          <a:off x="0" y="0"/>
          <a:ext cx="0" cy="0"/>
          <a:chOff x="0" y="0"/>
          <a:chExt cx="0" cy="0"/>
        </a:xfrm>
      </p:grpSpPr>
      <p:sp>
        <p:nvSpPr>
          <p:cNvPr id="140" name="Google Shape;140;p5"/>
          <p:cNvSpPr txBox="1">
            <a:spLocks noGrp="1"/>
          </p:cNvSpPr>
          <p:nvPr>
            <p:ph type="title"/>
          </p:nvPr>
        </p:nvSpPr>
        <p:spPr>
          <a:xfrm>
            <a:off x="776450" y="402700"/>
            <a:ext cx="3587400" cy="856800"/>
          </a:xfrm>
          <a:prstGeom prst="rect">
            <a:avLst/>
          </a:prstGeom>
        </p:spPr>
        <p:txBody>
          <a:bodyPr spcFirstLastPara="1" wrap="square" lIns="0" tIns="0" rIns="0" bIns="0" anchor="b"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141" name="Google Shape;141;p5"/>
          <p:cNvSpPr txBox="1">
            <a:spLocks noGrp="1"/>
          </p:cNvSpPr>
          <p:nvPr>
            <p:ph type="body" idx="1"/>
          </p:nvPr>
        </p:nvSpPr>
        <p:spPr>
          <a:xfrm>
            <a:off x="776450" y="1524375"/>
            <a:ext cx="7591200" cy="2932500"/>
          </a:xfrm>
          <a:prstGeom prst="rect">
            <a:avLst/>
          </a:prstGeom>
        </p:spPr>
        <p:txBody>
          <a:bodyPr spcFirstLastPara="1" wrap="square" lIns="0" tIns="0" rIns="0" bIns="0" anchor="t" anchorCtr="0">
            <a:noAutofit/>
          </a:bodyPr>
          <a:lstStyle>
            <a:lvl1pPr marL="457200" lvl="0" indent="-355600">
              <a:spcBef>
                <a:spcPts val="600"/>
              </a:spcBef>
              <a:spcAft>
                <a:spcPts val="0"/>
              </a:spcAft>
              <a:buSzPts val="2000"/>
              <a:buChar char="❑"/>
              <a:defRPr/>
            </a:lvl1pPr>
            <a:lvl2pPr marL="914400" lvl="1" indent="-355600">
              <a:spcBef>
                <a:spcPts val="600"/>
              </a:spcBef>
              <a:spcAft>
                <a:spcPts val="0"/>
              </a:spcAft>
              <a:buSzPts val="2000"/>
              <a:buChar char="❏"/>
              <a:defRPr/>
            </a:lvl2pPr>
            <a:lvl3pPr marL="1371600" lvl="2" indent="-355600">
              <a:spcBef>
                <a:spcPts val="600"/>
              </a:spcBef>
              <a:spcAft>
                <a:spcPts val="0"/>
              </a:spcAft>
              <a:buSzPts val="2000"/>
              <a:buChar char="❏"/>
              <a:defRPr/>
            </a:lvl3pPr>
            <a:lvl4pPr marL="1828800" lvl="3" indent="-355600">
              <a:spcBef>
                <a:spcPts val="600"/>
              </a:spcBef>
              <a:spcAft>
                <a:spcPts val="0"/>
              </a:spcAft>
              <a:buSzPts val="2000"/>
              <a:buChar char="❏"/>
              <a:defRPr/>
            </a:lvl4pPr>
            <a:lvl5pPr marL="2286000" lvl="4" indent="-355600">
              <a:spcBef>
                <a:spcPts val="600"/>
              </a:spcBef>
              <a:spcAft>
                <a:spcPts val="0"/>
              </a:spcAft>
              <a:buSzPts val="2000"/>
              <a:buChar char="❏"/>
              <a:defRPr/>
            </a:lvl5pPr>
            <a:lvl6pPr marL="2743200" lvl="5" indent="-355600">
              <a:spcBef>
                <a:spcPts val="600"/>
              </a:spcBef>
              <a:spcAft>
                <a:spcPts val="0"/>
              </a:spcAft>
              <a:buSzPts val="2000"/>
              <a:buChar char="❏"/>
              <a:defRPr/>
            </a:lvl6pPr>
            <a:lvl7pPr marL="3200400" lvl="6" indent="-355600">
              <a:spcBef>
                <a:spcPts val="600"/>
              </a:spcBef>
              <a:spcAft>
                <a:spcPts val="0"/>
              </a:spcAft>
              <a:buSzPts val="2000"/>
              <a:buChar char="❏"/>
              <a:defRPr/>
            </a:lvl7pPr>
            <a:lvl8pPr marL="3657600" lvl="7" indent="-355600">
              <a:spcBef>
                <a:spcPts val="600"/>
              </a:spcBef>
              <a:spcAft>
                <a:spcPts val="0"/>
              </a:spcAft>
              <a:buSzPts val="2000"/>
              <a:buChar char="❏"/>
              <a:defRPr/>
            </a:lvl8pPr>
            <a:lvl9pPr marL="4114800" lvl="8" indent="-355600">
              <a:spcBef>
                <a:spcPts val="600"/>
              </a:spcBef>
              <a:spcAft>
                <a:spcPts val="0"/>
              </a:spcAft>
              <a:buSzPts val="2000"/>
              <a:buChar char="❏"/>
              <a:defRPr/>
            </a:lvl9pPr>
          </a:lstStyle>
          <a:p>
            <a:endParaRPr/>
          </a:p>
        </p:txBody>
      </p:sp>
      <p:sp>
        <p:nvSpPr>
          <p:cNvPr id="142" name="Google Shape;142;p5"/>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24810537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143"/>
        <p:cNvGrpSpPr/>
        <p:nvPr/>
      </p:nvGrpSpPr>
      <p:grpSpPr>
        <a:xfrm>
          <a:off x="0" y="0"/>
          <a:ext cx="0" cy="0"/>
          <a:chOff x="0" y="0"/>
          <a:chExt cx="0" cy="0"/>
        </a:xfrm>
      </p:grpSpPr>
      <p:sp>
        <p:nvSpPr>
          <p:cNvPr id="169" name="Google Shape;169;p6"/>
          <p:cNvSpPr txBox="1">
            <a:spLocks noGrp="1"/>
          </p:cNvSpPr>
          <p:nvPr>
            <p:ph type="title"/>
          </p:nvPr>
        </p:nvSpPr>
        <p:spPr>
          <a:xfrm>
            <a:off x="776450" y="402700"/>
            <a:ext cx="3587400" cy="856800"/>
          </a:xfrm>
          <a:prstGeom prst="rect">
            <a:avLst/>
          </a:prstGeom>
        </p:spPr>
        <p:txBody>
          <a:bodyPr spcFirstLastPara="1" wrap="square" lIns="0" tIns="0" rIns="0" bIns="0" anchor="b"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170" name="Google Shape;170;p6"/>
          <p:cNvSpPr txBox="1">
            <a:spLocks noGrp="1"/>
          </p:cNvSpPr>
          <p:nvPr>
            <p:ph type="body" idx="1"/>
          </p:nvPr>
        </p:nvSpPr>
        <p:spPr>
          <a:xfrm>
            <a:off x="776450" y="1524375"/>
            <a:ext cx="3587400" cy="3077100"/>
          </a:xfrm>
          <a:prstGeom prst="rect">
            <a:avLst/>
          </a:prstGeom>
        </p:spPr>
        <p:txBody>
          <a:bodyPr spcFirstLastPara="1" wrap="square" lIns="0" tIns="0" rIns="0" bIns="0" anchor="t" anchorCtr="0">
            <a:noAutofit/>
          </a:bodyPr>
          <a:lstStyle>
            <a:lvl1pPr marL="457200" lvl="0" indent="-355600">
              <a:spcBef>
                <a:spcPts val="600"/>
              </a:spcBef>
              <a:spcAft>
                <a:spcPts val="0"/>
              </a:spcAft>
              <a:buSzPts val="2000"/>
              <a:buChar char="❑"/>
              <a:defRPr/>
            </a:lvl1pPr>
            <a:lvl2pPr marL="914400" lvl="1" indent="-355600">
              <a:spcBef>
                <a:spcPts val="600"/>
              </a:spcBef>
              <a:spcAft>
                <a:spcPts val="0"/>
              </a:spcAft>
              <a:buSzPts val="2000"/>
              <a:buChar char="❏"/>
              <a:defRPr/>
            </a:lvl2pPr>
            <a:lvl3pPr marL="1371600" lvl="2" indent="-355600">
              <a:spcBef>
                <a:spcPts val="600"/>
              </a:spcBef>
              <a:spcAft>
                <a:spcPts val="0"/>
              </a:spcAft>
              <a:buSzPts val="2000"/>
              <a:buChar char="❏"/>
              <a:defRPr/>
            </a:lvl3pPr>
            <a:lvl4pPr marL="1828800" lvl="3" indent="-355600">
              <a:spcBef>
                <a:spcPts val="600"/>
              </a:spcBef>
              <a:spcAft>
                <a:spcPts val="0"/>
              </a:spcAft>
              <a:buSzPts val="2000"/>
              <a:buChar char="❏"/>
              <a:defRPr/>
            </a:lvl4pPr>
            <a:lvl5pPr marL="2286000" lvl="4" indent="-355600">
              <a:spcBef>
                <a:spcPts val="600"/>
              </a:spcBef>
              <a:spcAft>
                <a:spcPts val="0"/>
              </a:spcAft>
              <a:buSzPts val="2000"/>
              <a:buChar char="❏"/>
              <a:defRPr/>
            </a:lvl5pPr>
            <a:lvl6pPr marL="2743200" lvl="5" indent="-355600">
              <a:spcBef>
                <a:spcPts val="600"/>
              </a:spcBef>
              <a:spcAft>
                <a:spcPts val="0"/>
              </a:spcAft>
              <a:buSzPts val="2000"/>
              <a:buChar char="❏"/>
              <a:defRPr/>
            </a:lvl6pPr>
            <a:lvl7pPr marL="3200400" lvl="6" indent="-355600">
              <a:spcBef>
                <a:spcPts val="600"/>
              </a:spcBef>
              <a:spcAft>
                <a:spcPts val="0"/>
              </a:spcAft>
              <a:buSzPts val="2000"/>
              <a:buChar char="❏"/>
              <a:defRPr/>
            </a:lvl7pPr>
            <a:lvl8pPr marL="3657600" lvl="7" indent="-355600">
              <a:spcBef>
                <a:spcPts val="600"/>
              </a:spcBef>
              <a:spcAft>
                <a:spcPts val="0"/>
              </a:spcAft>
              <a:buSzPts val="2000"/>
              <a:buChar char="❏"/>
              <a:defRPr/>
            </a:lvl8pPr>
            <a:lvl9pPr marL="4114800" lvl="8" indent="-355600">
              <a:spcBef>
                <a:spcPts val="600"/>
              </a:spcBef>
              <a:spcAft>
                <a:spcPts val="0"/>
              </a:spcAft>
              <a:buSzPts val="2000"/>
              <a:buChar char="❏"/>
              <a:defRPr/>
            </a:lvl9pPr>
          </a:lstStyle>
          <a:p>
            <a:endParaRPr/>
          </a:p>
        </p:txBody>
      </p:sp>
      <p:sp>
        <p:nvSpPr>
          <p:cNvPr id="171" name="Google Shape;171;p6"/>
          <p:cNvSpPr txBox="1">
            <a:spLocks noGrp="1"/>
          </p:cNvSpPr>
          <p:nvPr>
            <p:ph type="body" idx="2"/>
          </p:nvPr>
        </p:nvSpPr>
        <p:spPr>
          <a:xfrm>
            <a:off x="4780150" y="1524375"/>
            <a:ext cx="3587400" cy="3077100"/>
          </a:xfrm>
          <a:prstGeom prst="rect">
            <a:avLst/>
          </a:prstGeom>
        </p:spPr>
        <p:txBody>
          <a:bodyPr spcFirstLastPara="1" wrap="square" lIns="0" tIns="0" rIns="0" bIns="0" anchor="t" anchorCtr="0">
            <a:noAutofit/>
          </a:bodyPr>
          <a:lstStyle>
            <a:lvl1pPr marL="457200" lvl="0" indent="-355600">
              <a:spcBef>
                <a:spcPts val="600"/>
              </a:spcBef>
              <a:spcAft>
                <a:spcPts val="0"/>
              </a:spcAft>
              <a:buSzPts val="2000"/>
              <a:buChar char="❑"/>
              <a:defRPr/>
            </a:lvl1pPr>
            <a:lvl2pPr marL="914400" lvl="1" indent="-355600">
              <a:spcBef>
                <a:spcPts val="600"/>
              </a:spcBef>
              <a:spcAft>
                <a:spcPts val="0"/>
              </a:spcAft>
              <a:buSzPts val="2000"/>
              <a:buChar char="❏"/>
              <a:defRPr/>
            </a:lvl2pPr>
            <a:lvl3pPr marL="1371600" lvl="2" indent="-355600">
              <a:spcBef>
                <a:spcPts val="600"/>
              </a:spcBef>
              <a:spcAft>
                <a:spcPts val="0"/>
              </a:spcAft>
              <a:buSzPts val="2000"/>
              <a:buChar char="❏"/>
              <a:defRPr/>
            </a:lvl3pPr>
            <a:lvl4pPr marL="1828800" lvl="3" indent="-355600">
              <a:spcBef>
                <a:spcPts val="600"/>
              </a:spcBef>
              <a:spcAft>
                <a:spcPts val="0"/>
              </a:spcAft>
              <a:buSzPts val="2000"/>
              <a:buChar char="❏"/>
              <a:defRPr/>
            </a:lvl4pPr>
            <a:lvl5pPr marL="2286000" lvl="4" indent="-355600">
              <a:spcBef>
                <a:spcPts val="600"/>
              </a:spcBef>
              <a:spcAft>
                <a:spcPts val="0"/>
              </a:spcAft>
              <a:buSzPts val="2000"/>
              <a:buChar char="❏"/>
              <a:defRPr/>
            </a:lvl5pPr>
            <a:lvl6pPr marL="2743200" lvl="5" indent="-355600">
              <a:spcBef>
                <a:spcPts val="600"/>
              </a:spcBef>
              <a:spcAft>
                <a:spcPts val="0"/>
              </a:spcAft>
              <a:buSzPts val="2000"/>
              <a:buChar char="❏"/>
              <a:defRPr/>
            </a:lvl6pPr>
            <a:lvl7pPr marL="3200400" lvl="6" indent="-355600">
              <a:spcBef>
                <a:spcPts val="600"/>
              </a:spcBef>
              <a:spcAft>
                <a:spcPts val="0"/>
              </a:spcAft>
              <a:buSzPts val="2000"/>
              <a:buChar char="❏"/>
              <a:defRPr/>
            </a:lvl7pPr>
            <a:lvl8pPr marL="3657600" lvl="7" indent="-355600">
              <a:spcBef>
                <a:spcPts val="600"/>
              </a:spcBef>
              <a:spcAft>
                <a:spcPts val="0"/>
              </a:spcAft>
              <a:buSzPts val="2000"/>
              <a:buChar char="❏"/>
              <a:defRPr/>
            </a:lvl8pPr>
            <a:lvl9pPr marL="4114800" lvl="8" indent="-355600">
              <a:spcBef>
                <a:spcPts val="600"/>
              </a:spcBef>
              <a:spcAft>
                <a:spcPts val="0"/>
              </a:spcAft>
              <a:buSzPts val="2000"/>
              <a:buChar char="❏"/>
              <a:defRPr/>
            </a:lvl9pPr>
          </a:lstStyle>
          <a:p>
            <a:endParaRPr/>
          </a:p>
        </p:txBody>
      </p:sp>
      <p:sp>
        <p:nvSpPr>
          <p:cNvPr id="172" name="Google Shape;172;p6"/>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6968592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173"/>
        <p:cNvGrpSpPr/>
        <p:nvPr/>
      </p:nvGrpSpPr>
      <p:grpSpPr>
        <a:xfrm>
          <a:off x="0" y="0"/>
          <a:ext cx="0" cy="0"/>
          <a:chOff x="0" y="0"/>
          <a:chExt cx="0" cy="0"/>
        </a:xfrm>
      </p:grpSpPr>
      <p:sp>
        <p:nvSpPr>
          <p:cNvPr id="199" name="Google Shape;199;p7"/>
          <p:cNvSpPr txBox="1">
            <a:spLocks noGrp="1"/>
          </p:cNvSpPr>
          <p:nvPr>
            <p:ph type="title"/>
          </p:nvPr>
        </p:nvSpPr>
        <p:spPr>
          <a:xfrm>
            <a:off x="776450" y="402700"/>
            <a:ext cx="3587400" cy="856800"/>
          </a:xfrm>
          <a:prstGeom prst="rect">
            <a:avLst/>
          </a:prstGeom>
        </p:spPr>
        <p:txBody>
          <a:bodyPr spcFirstLastPara="1" wrap="square" lIns="0" tIns="0" rIns="0" bIns="0" anchor="b" anchorCtr="0">
            <a:noAutofit/>
          </a:bodyPr>
          <a:lstStyle>
            <a:lvl1pPr lvl="0" rtl="0">
              <a:spcBef>
                <a:spcPts val="0"/>
              </a:spcBef>
              <a:spcAft>
                <a:spcPts val="0"/>
              </a:spcAft>
              <a:buSzPts val="1800"/>
              <a:buNone/>
              <a:defRPr/>
            </a:lvl1pPr>
            <a:lvl2pPr lvl="1" rtl="0">
              <a:spcBef>
                <a:spcPts val="0"/>
              </a:spcBef>
              <a:spcAft>
                <a:spcPts val="0"/>
              </a:spcAft>
              <a:buSzPts val="1800"/>
              <a:buNone/>
              <a:defRPr/>
            </a:lvl2pPr>
            <a:lvl3pPr lvl="2" rtl="0">
              <a:spcBef>
                <a:spcPts val="0"/>
              </a:spcBef>
              <a:spcAft>
                <a:spcPts val="0"/>
              </a:spcAft>
              <a:buSzPts val="1800"/>
              <a:buNone/>
              <a:defRPr/>
            </a:lvl3pPr>
            <a:lvl4pPr lvl="3" rtl="0">
              <a:spcBef>
                <a:spcPts val="0"/>
              </a:spcBef>
              <a:spcAft>
                <a:spcPts val="0"/>
              </a:spcAft>
              <a:buSzPts val="1800"/>
              <a:buNone/>
              <a:defRPr/>
            </a:lvl4pPr>
            <a:lvl5pPr lvl="4" rtl="0">
              <a:spcBef>
                <a:spcPts val="0"/>
              </a:spcBef>
              <a:spcAft>
                <a:spcPts val="0"/>
              </a:spcAft>
              <a:buSzPts val="1800"/>
              <a:buNone/>
              <a:defRPr/>
            </a:lvl5pPr>
            <a:lvl6pPr lvl="5" rtl="0">
              <a:spcBef>
                <a:spcPts val="0"/>
              </a:spcBef>
              <a:spcAft>
                <a:spcPts val="0"/>
              </a:spcAft>
              <a:buSzPts val="1800"/>
              <a:buNone/>
              <a:defRPr/>
            </a:lvl6pPr>
            <a:lvl7pPr lvl="6" rtl="0">
              <a:spcBef>
                <a:spcPts val="0"/>
              </a:spcBef>
              <a:spcAft>
                <a:spcPts val="0"/>
              </a:spcAft>
              <a:buSzPts val="1800"/>
              <a:buNone/>
              <a:defRPr/>
            </a:lvl7pPr>
            <a:lvl8pPr lvl="7" rtl="0">
              <a:spcBef>
                <a:spcPts val="0"/>
              </a:spcBef>
              <a:spcAft>
                <a:spcPts val="0"/>
              </a:spcAft>
              <a:buSzPts val="1800"/>
              <a:buNone/>
              <a:defRPr/>
            </a:lvl8pPr>
            <a:lvl9pPr lvl="8" rtl="0">
              <a:spcBef>
                <a:spcPts val="0"/>
              </a:spcBef>
              <a:spcAft>
                <a:spcPts val="0"/>
              </a:spcAft>
              <a:buSzPts val="1800"/>
              <a:buNone/>
              <a:defRPr/>
            </a:lvl9pPr>
          </a:lstStyle>
          <a:p>
            <a:endParaRPr/>
          </a:p>
        </p:txBody>
      </p:sp>
      <p:sp>
        <p:nvSpPr>
          <p:cNvPr id="200" name="Google Shape;200;p7"/>
          <p:cNvSpPr txBox="1">
            <a:spLocks noGrp="1"/>
          </p:cNvSpPr>
          <p:nvPr>
            <p:ph type="body" idx="1"/>
          </p:nvPr>
        </p:nvSpPr>
        <p:spPr>
          <a:xfrm>
            <a:off x="776450" y="1524375"/>
            <a:ext cx="2327700" cy="3077100"/>
          </a:xfrm>
          <a:prstGeom prst="rect">
            <a:avLst/>
          </a:prstGeom>
        </p:spPr>
        <p:txBody>
          <a:bodyPr spcFirstLastPara="1" wrap="square" lIns="0" tIns="0" rIns="0" bIns="0" anchor="t" anchorCtr="0">
            <a:noAutofit/>
          </a:bodyPr>
          <a:lstStyle>
            <a:lvl1pPr marL="457200" lvl="0" indent="-330200" rtl="0">
              <a:spcBef>
                <a:spcPts val="600"/>
              </a:spcBef>
              <a:spcAft>
                <a:spcPts val="0"/>
              </a:spcAft>
              <a:buSzPts val="1600"/>
              <a:buChar char="❑"/>
              <a:defRPr sz="1600"/>
            </a:lvl1pPr>
            <a:lvl2pPr marL="914400" lvl="1" indent="-330200" rtl="0">
              <a:spcBef>
                <a:spcPts val="600"/>
              </a:spcBef>
              <a:spcAft>
                <a:spcPts val="0"/>
              </a:spcAft>
              <a:buSzPts val="1600"/>
              <a:buChar char="❏"/>
              <a:defRPr sz="1600"/>
            </a:lvl2pPr>
            <a:lvl3pPr marL="1371600" lvl="2" indent="-330200" rtl="0">
              <a:spcBef>
                <a:spcPts val="600"/>
              </a:spcBef>
              <a:spcAft>
                <a:spcPts val="0"/>
              </a:spcAft>
              <a:buSzPts val="1600"/>
              <a:buChar char="❏"/>
              <a:defRPr sz="1600"/>
            </a:lvl3pPr>
            <a:lvl4pPr marL="1828800" lvl="3" indent="-330200" rtl="0">
              <a:spcBef>
                <a:spcPts val="600"/>
              </a:spcBef>
              <a:spcAft>
                <a:spcPts val="0"/>
              </a:spcAft>
              <a:buSzPts val="1600"/>
              <a:buChar char="❏"/>
              <a:defRPr sz="1600"/>
            </a:lvl4pPr>
            <a:lvl5pPr marL="2286000" lvl="4" indent="-330200" rtl="0">
              <a:spcBef>
                <a:spcPts val="600"/>
              </a:spcBef>
              <a:spcAft>
                <a:spcPts val="0"/>
              </a:spcAft>
              <a:buSzPts val="1600"/>
              <a:buChar char="❏"/>
              <a:defRPr sz="1600"/>
            </a:lvl5pPr>
            <a:lvl6pPr marL="2743200" lvl="5" indent="-330200" rtl="0">
              <a:spcBef>
                <a:spcPts val="600"/>
              </a:spcBef>
              <a:spcAft>
                <a:spcPts val="0"/>
              </a:spcAft>
              <a:buSzPts val="1600"/>
              <a:buChar char="❏"/>
              <a:defRPr sz="1600"/>
            </a:lvl6pPr>
            <a:lvl7pPr marL="3200400" lvl="6" indent="-330200" rtl="0">
              <a:spcBef>
                <a:spcPts val="600"/>
              </a:spcBef>
              <a:spcAft>
                <a:spcPts val="0"/>
              </a:spcAft>
              <a:buSzPts val="1600"/>
              <a:buChar char="❏"/>
              <a:defRPr sz="1600"/>
            </a:lvl7pPr>
            <a:lvl8pPr marL="3657600" lvl="7" indent="-330200" rtl="0">
              <a:spcBef>
                <a:spcPts val="600"/>
              </a:spcBef>
              <a:spcAft>
                <a:spcPts val="0"/>
              </a:spcAft>
              <a:buSzPts val="1600"/>
              <a:buChar char="❏"/>
              <a:defRPr sz="1600"/>
            </a:lvl8pPr>
            <a:lvl9pPr marL="4114800" lvl="8" indent="-330200" rtl="0">
              <a:spcBef>
                <a:spcPts val="600"/>
              </a:spcBef>
              <a:spcAft>
                <a:spcPts val="0"/>
              </a:spcAft>
              <a:buSzPts val="1600"/>
              <a:buChar char="❏"/>
              <a:defRPr sz="1600"/>
            </a:lvl9pPr>
          </a:lstStyle>
          <a:p>
            <a:endParaRPr/>
          </a:p>
        </p:txBody>
      </p:sp>
      <p:sp>
        <p:nvSpPr>
          <p:cNvPr id="201" name="Google Shape;201;p7"/>
          <p:cNvSpPr txBox="1">
            <a:spLocks noGrp="1"/>
          </p:cNvSpPr>
          <p:nvPr>
            <p:ph type="body" idx="2"/>
          </p:nvPr>
        </p:nvSpPr>
        <p:spPr>
          <a:xfrm>
            <a:off x="3376062" y="1524375"/>
            <a:ext cx="2327700" cy="3077100"/>
          </a:xfrm>
          <a:prstGeom prst="rect">
            <a:avLst/>
          </a:prstGeom>
        </p:spPr>
        <p:txBody>
          <a:bodyPr spcFirstLastPara="1" wrap="square" lIns="0" tIns="0" rIns="0" bIns="0" anchor="t" anchorCtr="0">
            <a:noAutofit/>
          </a:bodyPr>
          <a:lstStyle>
            <a:lvl1pPr marL="457200" lvl="0" indent="-330200" rtl="0">
              <a:spcBef>
                <a:spcPts val="600"/>
              </a:spcBef>
              <a:spcAft>
                <a:spcPts val="0"/>
              </a:spcAft>
              <a:buSzPts val="1600"/>
              <a:buChar char="❑"/>
              <a:defRPr sz="1600"/>
            </a:lvl1pPr>
            <a:lvl2pPr marL="914400" lvl="1" indent="-330200" rtl="0">
              <a:spcBef>
                <a:spcPts val="600"/>
              </a:spcBef>
              <a:spcAft>
                <a:spcPts val="0"/>
              </a:spcAft>
              <a:buSzPts val="1600"/>
              <a:buChar char="❏"/>
              <a:defRPr sz="1600"/>
            </a:lvl2pPr>
            <a:lvl3pPr marL="1371600" lvl="2" indent="-330200" rtl="0">
              <a:spcBef>
                <a:spcPts val="600"/>
              </a:spcBef>
              <a:spcAft>
                <a:spcPts val="0"/>
              </a:spcAft>
              <a:buSzPts val="1600"/>
              <a:buChar char="❏"/>
              <a:defRPr sz="1600"/>
            </a:lvl3pPr>
            <a:lvl4pPr marL="1828800" lvl="3" indent="-330200" rtl="0">
              <a:spcBef>
                <a:spcPts val="600"/>
              </a:spcBef>
              <a:spcAft>
                <a:spcPts val="0"/>
              </a:spcAft>
              <a:buSzPts val="1600"/>
              <a:buChar char="❏"/>
              <a:defRPr sz="1600"/>
            </a:lvl4pPr>
            <a:lvl5pPr marL="2286000" lvl="4" indent="-330200" rtl="0">
              <a:spcBef>
                <a:spcPts val="600"/>
              </a:spcBef>
              <a:spcAft>
                <a:spcPts val="0"/>
              </a:spcAft>
              <a:buSzPts val="1600"/>
              <a:buChar char="❏"/>
              <a:defRPr sz="1600"/>
            </a:lvl5pPr>
            <a:lvl6pPr marL="2743200" lvl="5" indent="-330200" rtl="0">
              <a:spcBef>
                <a:spcPts val="600"/>
              </a:spcBef>
              <a:spcAft>
                <a:spcPts val="0"/>
              </a:spcAft>
              <a:buSzPts val="1600"/>
              <a:buChar char="❏"/>
              <a:defRPr sz="1600"/>
            </a:lvl6pPr>
            <a:lvl7pPr marL="3200400" lvl="6" indent="-330200" rtl="0">
              <a:spcBef>
                <a:spcPts val="600"/>
              </a:spcBef>
              <a:spcAft>
                <a:spcPts val="0"/>
              </a:spcAft>
              <a:buSzPts val="1600"/>
              <a:buChar char="❏"/>
              <a:defRPr sz="1600"/>
            </a:lvl7pPr>
            <a:lvl8pPr marL="3657600" lvl="7" indent="-330200" rtl="0">
              <a:spcBef>
                <a:spcPts val="600"/>
              </a:spcBef>
              <a:spcAft>
                <a:spcPts val="0"/>
              </a:spcAft>
              <a:buSzPts val="1600"/>
              <a:buChar char="❏"/>
              <a:defRPr sz="1600"/>
            </a:lvl8pPr>
            <a:lvl9pPr marL="4114800" lvl="8" indent="-330200" rtl="0">
              <a:spcBef>
                <a:spcPts val="600"/>
              </a:spcBef>
              <a:spcAft>
                <a:spcPts val="0"/>
              </a:spcAft>
              <a:buSzPts val="1600"/>
              <a:buChar char="❏"/>
              <a:defRPr sz="1600"/>
            </a:lvl9pPr>
          </a:lstStyle>
          <a:p>
            <a:endParaRPr/>
          </a:p>
        </p:txBody>
      </p:sp>
      <p:sp>
        <p:nvSpPr>
          <p:cNvPr id="202" name="Google Shape;202;p7"/>
          <p:cNvSpPr txBox="1">
            <a:spLocks noGrp="1"/>
          </p:cNvSpPr>
          <p:nvPr>
            <p:ph type="body" idx="3"/>
          </p:nvPr>
        </p:nvSpPr>
        <p:spPr>
          <a:xfrm>
            <a:off x="5975674" y="1524375"/>
            <a:ext cx="2327700" cy="3077100"/>
          </a:xfrm>
          <a:prstGeom prst="rect">
            <a:avLst/>
          </a:prstGeom>
        </p:spPr>
        <p:txBody>
          <a:bodyPr spcFirstLastPara="1" wrap="square" lIns="0" tIns="0" rIns="0" bIns="0" anchor="t" anchorCtr="0">
            <a:noAutofit/>
          </a:bodyPr>
          <a:lstStyle>
            <a:lvl1pPr marL="457200" lvl="0" indent="-330200" rtl="0">
              <a:spcBef>
                <a:spcPts val="600"/>
              </a:spcBef>
              <a:spcAft>
                <a:spcPts val="0"/>
              </a:spcAft>
              <a:buSzPts val="1600"/>
              <a:buChar char="❑"/>
              <a:defRPr sz="1600"/>
            </a:lvl1pPr>
            <a:lvl2pPr marL="914400" lvl="1" indent="-330200" rtl="0">
              <a:spcBef>
                <a:spcPts val="600"/>
              </a:spcBef>
              <a:spcAft>
                <a:spcPts val="0"/>
              </a:spcAft>
              <a:buSzPts val="1600"/>
              <a:buChar char="❏"/>
              <a:defRPr sz="1600"/>
            </a:lvl2pPr>
            <a:lvl3pPr marL="1371600" lvl="2" indent="-330200" rtl="0">
              <a:spcBef>
                <a:spcPts val="600"/>
              </a:spcBef>
              <a:spcAft>
                <a:spcPts val="0"/>
              </a:spcAft>
              <a:buSzPts val="1600"/>
              <a:buChar char="❏"/>
              <a:defRPr sz="1600"/>
            </a:lvl3pPr>
            <a:lvl4pPr marL="1828800" lvl="3" indent="-330200" rtl="0">
              <a:spcBef>
                <a:spcPts val="600"/>
              </a:spcBef>
              <a:spcAft>
                <a:spcPts val="0"/>
              </a:spcAft>
              <a:buSzPts val="1600"/>
              <a:buChar char="❏"/>
              <a:defRPr sz="1600"/>
            </a:lvl4pPr>
            <a:lvl5pPr marL="2286000" lvl="4" indent="-330200" rtl="0">
              <a:spcBef>
                <a:spcPts val="600"/>
              </a:spcBef>
              <a:spcAft>
                <a:spcPts val="0"/>
              </a:spcAft>
              <a:buSzPts val="1600"/>
              <a:buChar char="❏"/>
              <a:defRPr sz="1600"/>
            </a:lvl5pPr>
            <a:lvl6pPr marL="2743200" lvl="5" indent="-330200" rtl="0">
              <a:spcBef>
                <a:spcPts val="600"/>
              </a:spcBef>
              <a:spcAft>
                <a:spcPts val="0"/>
              </a:spcAft>
              <a:buSzPts val="1600"/>
              <a:buChar char="❏"/>
              <a:defRPr sz="1600"/>
            </a:lvl6pPr>
            <a:lvl7pPr marL="3200400" lvl="6" indent="-330200" rtl="0">
              <a:spcBef>
                <a:spcPts val="600"/>
              </a:spcBef>
              <a:spcAft>
                <a:spcPts val="0"/>
              </a:spcAft>
              <a:buSzPts val="1600"/>
              <a:buChar char="❏"/>
              <a:defRPr sz="1600"/>
            </a:lvl7pPr>
            <a:lvl8pPr marL="3657600" lvl="7" indent="-330200" rtl="0">
              <a:spcBef>
                <a:spcPts val="600"/>
              </a:spcBef>
              <a:spcAft>
                <a:spcPts val="0"/>
              </a:spcAft>
              <a:buSzPts val="1600"/>
              <a:buChar char="❏"/>
              <a:defRPr sz="1600"/>
            </a:lvl8pPr>
            <a:lvl9pPr marL="4114800" lvl="8" indent="-330200" rtl="0">
              <a:spcBef>
                <a:spcPts val="600"/>
              </a:spcBef>
              <a:spcAft>
                <a:spcPts val="0"/>
              </a:spcAft>
              <a:buSzPts val="1600"/>
              <a:buChar char="❏"/>
              <a:defRPr sz="1600"/>
            </a:lvl9pPr>
          </a:lstStyle>
          <a:p>
            <a:endParaRPr/>
          </a:p>
        </p:txBody>
      </p:sp>
      <p:sp>
        <p:nvSpPr>
          <p:cNvPr id="203" name="Google Shape;203;p7"/>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40388795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Blank">
  <p:cSld name="1_Blank">
    <p:spTree>
      <p:nvGrpSpPr>
        <p:cNvPr id="1" name="Shape 279"/>
        <p:cNvGrpSpPr/>
        <p:nvPr/>
      </p:nvGrpSpPr>
      <p:grpSpPr>
        <a:xfrm>
          <a:off x="0" y="0"/>
          <a:ext cx="0" cy="0"/>
          <a:chOff x="0" y="0"/>
          <a:chExt cx="0" cy="0"/>
        </a:xfrm>
      </p:grpSpPr>
      <p:sp>
        <p:nvSpPr>
          <p:cNvPr id="280" name="Google Shape;280;p11"/>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42479399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4800600"/>
            <a:ext cx="9144000"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4750737"/>
            <a:ext cx="9144001" cy="494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14953"/>
            <a:ext cx="7543800" cy="1088068"/>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60" y="1384301"/>
            <a:ext cx="7543800" cy="301752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4844839"/>
            <a:ext cx="1854203" cy="273844"/>
          </a:xfrm>
          <a:prstGeom prst="rect">
            <a:avLst/>
          </a:prstGeom>
        </p:spPr>
        <p:txBody>
          <a:bodyPr vert="horz" lIns="91440" tIns="45720" rIns="91440" bIns="45720" rtlCol="0" anchor="ctr"/>
          <a:lstStyle>
            <a:lvl1pPr algn="l">
              <a:defRPr sz="675">
                <a:solidFill>
                  <a:srgbClr val="FFFFFF"/>
                </a:solidFill>
              </a:defRPr>
            </a:lvl1pPr>
          </a:lstStyle>
          <a:p>
            <a:fld id="{98624D31-43A5-475A-80CF-332C9F6DCF35}" type="datetimeFigureOut">
              <a:rPr lang="en-US" dirty="0"/>
              <a:t>6/2/2023</a:t>
            </a:fld>
            <a:endParaRPr lang="en-US" dirty="0"/>
          </a:p>
        </p:txBody>
      </p:sp>
      <p:sp>
        <p:nvSpPr>
          <p:cNvPr id="5" name="Footer Placeholder 4"/>
          <p:cNvSpPr>
            <a:spLocks noGrp="1"/>
          </p:cNvSpPr>
          <p:nvPr>
            <p:ph type="ftr" sz="quarter" idx="3"/>
          </p:nvPr>
        </p:nvSpPr>
        <p:spPr>
          <a:xfrm>
            <a:off x="2764639" y="4844839"/>
            <a:ext cx="3617103" cy="273844"/>
          </a:xfrm>
          <a:prstGeom prst="rect">
            <a:avLst/>
          </a:prstGeom>
        </p:spPr>
        <p:txBody>
          <a:bodyPr vert="horz" lIns="91440" tIns="45720" rIns="91440" bIns="45720" rtlCol="0" anchor="ctr"/>
          <a:lstStyle>
            <a:lvl1pPr algn="ctr">
              <a:defRPr sz="675"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7425344" y="4844839"/>
            <a:ext cx="984019" cy="273844"/>
          </a:xfrm>
          <a:prstGeom prst="rect">
            <a:avLst/>
          </a:prstGeom>
        </p:spPr>
        <p:txBody>
          <a:bodyPr vert="horz" lIns="91440" tIns="45720" rIns="91440" bIns="45720" rtlCol="0" anchor="ctr"/>
          <a:lstStyle>
            <a:lvl1pPr algn="r">
              <a:defRPr sz="788">
                <a:solidFill>
                  <a:srgbClr val="FFFFFF"/>
                </a:solidFill>
              </a:defRPr>
            </a:lvl1pPr>
          </a:lstStyle>
          <a:p>
            <a:pPr marL="0" lvl="0" indent="0" algn="ctr" rtl="0">
              <a:spcBef>
                <a:spcPts val="0"/>
              </a:spcBef>
              <a:spcAft>
                <a:spcPts val="0"/>
              </a:spcAft>
              <a:buNone/>
            </a:pPr>
            <a:fld id="{00000000-1234-1234-1234-123412341234}" type="slidenum">
              <a:rPr lang="en" smtClean="0"/>
              <a:t>‹#›</a:t>
            </a:fld>
            <a:endParaRPr lang="en"/>
          </a:p>
        </p:txBody>
      </p:sp>
      <p:cxnSp>
        <p:nvCxnSpPr>
          <p:cNvPr id="10" name="Straight Connector 9"/>
          <p:cNvCxnSpPr/>
          <p:nvPr/>
        </p:nvCxnSpPr>
        <p:spPr>
          <a:xfrm>
            <a:off x="895149" y="1303384"/>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99804938"/>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2" r:id="rId13"/>
    <p:sldLayoutId id="2147483674" r:id="rId14"/>
    <p:sldLayoutId id="2147483675" r:id="rId15"/>
    <p:sldLayoutId id="2147483676" r:id="rId16"/>
    <p:sldLayoutId id="2147483677" r:id="rId17"/>
  </p:sldLayoutIdLst>
  <p:transition>
    <p:fade thruBlk="1"/>
  </p:transition>
  <p:timing>
    <p:tnLst>
      <p:par>
        <p:cTn id="1" dur="indefinite" restart="never" nodeType="tmRoot"/>
      </p:par>
    </p:tnLst>
  </p:timing>
  <p:hf hdr="0" ftr="0" dt="0"/>
  <p:txStyles>
    <p:titleStyle>
      <a:lvl1pPr algn="l" defTabSz="685800" rtl="0" eaLnBrk="1" latinLnBrk="0" hangingPunct="1">
        <a:lnSpc>
          <a:spcPct val="85000"/>
        </a:lnSpc>
        <a:spcBef>
          <a:spcPct val="0"/>
        </a:spcBef>
        <a:buNone/>
        <a:defRPr sz="3600" kern="1200" spc="-38" baseline="0">
          <a:solidFill>
            <a:schemeClr val="tx1">
              <a:lumMod val="75000"/>
              <a:lumOff val="25000"/>
            </a:schemeClr>
          </a:solidFill>
          <a:latin typeface="+mj-lt"/>
          <a:ea typeface="+mj-ea"/>
          <a:cs typeface="+mj-cs"/>
        </a:defRPr>
      </a:lvl1pPr>
    </p:titleStyle>
    <p:bodyStyle>
      <a:lvl1pPr marL="68580" indent="-68580" algn="l" defTabSz="685800" rtl="0" eaLnBrk="1" latinLnBrk="0" hangingPunct="1">
        <a:lnSpc>
          <a:spcPct val="90000"/>
        </a:lnSpc>
        <a:spcBef>
          <a:spcPts val="900"/>
        </a:spcBef>
        <a:spcAft>
          <a:spcPts val="150"/>
        </a:spcAft>
        <a:buClr>
          <a:schemeClr val="accent1"/>
        </a:buClr>
        <a:buSzPct val="100000"/>
        <a:buFont typeface="Calibri" panose="020F0502020204030204" pitchFamily="34" charset="0"/>
        <a:buChar char=" "/>
        <a:defRPr sz="1500" kern="1200">
          <a:solidFill>
            <a:schemeClr val="tx1">
              <a:lumMod val="75000"/>
              <a:lumOff val="25000"/>
            </a:schemeClr>
          </a:solidFill>
          <a:latin typeface="+mn-lt"/>
          <a:ea typeface="+mn-ea"/>
          <a:cs typeface="+mn-cs"/>
        </a:defRPr>
      </a:lvl1pPr>
      <a:lvl2pPr marL="288036" indent="-137160" algn="l" defTabSz="685800" rtl="0" eaLnBrk="1" latinLnBrk="0" hangingPunct="1">
        <a:lnSpc>
          <a:spcPct val="90000"/>
        </a:lnSpc>
        <a:spcBef>
          <a:spcPts val="150"/>
        </a:spcBef>
        <a:spcAft>
          <a:spcPts val="300"/>
        </a:spcAft>
        <a:buClr>
          <a:schemeClr val="accent1"/>
        </a:buClr>
        <a:buFont typeface="Calibri" pitchFamily="34" charset="0"/>
        <a:buChar char="◦"/>
        <a:defRPr sz="1350" kern="1200">
          <a:solidFill>
            <a:schemeClr val="tx1">
              <a:lumMod val="75000"/>
              <a:lumOff val="25000"/>
            </a:schemeClr>
          </a:solidFill>
          <a:latin typeface="+mn-lt"/>
          <a:ea typeface="+mn-ea"/>
          <a:cs typeface="+mn-cs"/>
        </a:defRPr>
      </a:lvl2pPr>
      <a:lvl3pPr marL="42519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3pPr>
      <a:lvl4pPr marL="56235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4pPr>
      <a:lvl5pPr marL="69951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5pPr>
      <a:lvl6pPr marL="8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6pPr>
      <a:lvl7pPr marL="9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7pPr>
      <a:lvl8pPr marL="11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8pPr>
      <a:lvl9pPr marL="12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10"/>
        <p:cNvGrpSpPr/>
        <p:nvPr/>
      </p:nvGrpSpPr>
      <p:grpSpPr>
        <a:xfrm>
          <a:off x="0" y="0"/>
          <a:ext cx="0" cy="0"/>
          <a:chOff x="0" y="0"/>
          <a:chExt cx="0" cy="0"/>
        </a:xfrm>
      </p:grpSpPr>
      <p:sp>
        <p:nvSpPr>
          <p:cNvPr id="311" name="Google Shape;311;p12"/>
          <p:cNvSpPr txBox="1">
            <a:spLocks noGrp="1"/>
          </p:cNvSpPr>
          <p:nvPr>
            <p:ph type="ctrTitle"/>
          </p:nvPr>
        </p:nvSpPr>
        <p:spPr>
          <a:xfrm>
            <a:off x="0" y="137592"/>
            <a:ext cx="9144000" cy="1159800"/>
          </a:xfrm>
          <a:prstGeom prst="rect">
            <a:avLst/>
          </a:prstGeom>
          <a:solidFill>
            <a:schemeClr val="accent5">
              <a:lumMod val="50000"/>
            </a:schemeClr>
          </a:solidFill>
        </p:spPr>
        <p:txBody>
          <a:bodyPr spcFirstLastPara="1" wrap="square" lIns="0" tIns="0" rIns="0" bIns="0" anchor="ctr" anchorCtr="0">
            <a:noAutofit/>
          </a:bodyPr>
          <a:lstStyle/>
          <a:p>
            <a:pPr marL="0" lvl="0" indent="0" algn="ctr" rtl="0">
              <a:spcBef>
                <a:spcPts val="0"/>
              </a:spcBef>
              <a:spcAft>
                <a:spcPts val="0"/>
              </a:spcAft>
              <a:buNone/>
            </a:pPr>
            <a:r>
              <a:rPr lang="en" sz="3200" dirty="0" smtClean="0">
                <a:solidFill>
                  <a:schemeClr val="bg1"/>
                </a:solidFill>
                <a:effectLst>
                  <a:glow rad="101600">
                    <a:schemeClr val="accent5">
                      <a:lumMod val="75000"/>
                      <a:alpha val="60000"/>
                    </a:schemeClr>
                  </a:glow>
                </a:effectLst>
              </a:rPr>
              <a:t>Communication Systems in Africa</a:t>
            </a:r>
            <a:endParaRPr sz="3200" dirty="0">
              <a:solidFill>
                <a:schemeClr val="bg1"/>
              </a:solidFill>
              <a:effectLst>
                <a:glow rad="101600">
                  <a:schemeClr val="accent5">
                    <a:lumMod val="75000"/>
                    <a:alpha val="60000"/>
                  </a:schemeClr>
                </a:glow>
              </a:effectLst>
            </a:endParaRPr>
          </a:p>
        </p:txBody>
      </p:sp>
      <p:sp>
        <p:nvSpPr>
          <p:cNvPr id="2" name="Rectangle 1"/>
          <p:cNvSpPr/>
          <p:nvPr/>
        </p:nvSpPr>
        <p:spPr>
          <a:xfrm>
            <a:off x="123985" y="1322896"/>
            <a:ext cx="8849533" cy="3108543"/>
          </a:xfrm>
          <a:prstGeom prst="rect">
            <a:avLst/>
          </a:prstGeom>
        </p:spPr>
        <p:txBody>
          <a:bodyPr wrap="square">
            <a:spAutoFit/>
          </a:bodyPr>
          <a:lstStyle/>
          <a:p>
            <a:pPr algn="ctr"/>
            <a:r>
              <a:rPr lang="en-US" sz="2800" b="1" dirty="0">
                <a:effectLst>
                  <a:glow rad="101600">
                    <a:schemeClr val="accent5">
                      <a:lumMod val="75000"/>
                      <a:alpha val="60000"/>
                    </a:schemeClr>
                  </a:glow>
                </a:effectLst>
              </a:rPr>
              <a:t>LECTURE </a:t>
            </a:r>
            <a:r>
              <a:rPr lang="en-US" sz="2800" b="1" dirty="0" smtClean="0">
                <a:effectLst>
                  <a:glow rad="101600">
                    <a:schemeClr val="accent5">
                      <a:lumMod val="75000"/>
                      <a:alpha val="60000"/>
                    </a:schemeClr>
                  </a:glow>
                </a:effectLst>
              </a:rPr>
              <a:t>13</a:t>
            </a:r>
          </a:p>
          <a:p>
            <a:pPr algn="ctr"/>
            <a:r>
              <a:rPr lang="en-US" sz="2800" b="1" dirty="0">
                <a:effectLst>
                  <a:glow rad="101600">
                    <a:schemeClr val="accent5">
                      <a:lumMod val="75000"/>
                      <a:alpha val="60000"/>
                    </a:schemeClr>
                  </a:glow>
                </a:effectLst>
              </a:rPr>
              <a:t>WEEK </a:t>
            </a:r>
            <a:r>
              <a:rPr lang="en-US" sz="2800" b="1" dirty="0" smtClean="0">
                <a:effectLst>
                  <a:glow rad="101600">
                    <a:schemeClr val="accent5">
                      <a:lumMod val="75000"/>
                      <a:alpha val="60000"/>
                    </a:schemeClr>
                  </a:glow>
                </a:effectLst>
              </a:rPr>
              <a:t>THIRTEEN: Information Communication Technology and the Effect of Internet in Africa.</a:t>
            </a:r>
          </a:p>
          <a:p>
            <a:pPr algn="ctr"/>
            <a:endParaRPr lang="en-US" sz="2800" b="1" dirty="0" smtClean="0">
              <a:effectLst>
                <a:glow rad="101600">
                  <a:schemeClr val="accent5">
                    <a:lumMod val="75000"/>
                    <a:alpha val="60000"/>
                  </a:schemeClr>
                </a:glow>
              </a:effectLst>
            </a:endParaRPr>
          </a:p>
          <a:p>
            <a:pPr algn="ctr"/>
            <a:r>
              <a:rPr lang="en-US" sz="2800" b="1" dirty="0" smtClean="0">
                <a:effectLst>
                  <a:glow rad="101600">
                    <a:schemeClr val="accent5">
                      <a:lumMod val="75000"/>
                      <a:alpha val="60000"/>
                    </a:schemeClr>
                  </a:glow>
                </a:effectLst>
              </a:rPr>
              <a:t>BY </a:t>
            </a:r>
            <a:r>
              <a:rPr lang="en-US" sz="2800" b="1" dirty="0">
                <a:effectLst>
                  <a:glow rad="101600">
                    <a:schemeClr val="accent5">
                      <a:lumMod val="75000"/>
                      <a:alpha val="60000"/>
                    </a:schemeClr>
                  </a:glow>
                </a:effectLst>
              </a:rPr>
              <a:t>DR. RAPHAEL OGUTU,</a:t>
            </a:r>
          </a:p>
          <a:p>
            <a:pPr algn="ctr"/>
            <a:r>
              <a:rPr lang="en-US" sz="2800" b="1" dirty="0">
                <a:effectLst>
                  <a:glow rad="101600">
                    <a:schemeClr val="accent5">
                      <a:lumMod val="75000"/>
                      <a:alpha val="60000"/>
                    </a:schemeClr>
                  </a:glow>
                </a:effectLst>
              </a:rPr>
              <a:t>Mass Communication Department, </a:t>
            </a:r>
          </a:p>
          <a:p>
            <a:pPr algn="ctr"/>
            <a:r>
              <a:rPr lang="en-US" sz="2800" b="1" dirty="0">
                <a:effectLst>
                  <a:glow rad="101600">
                    <a:schemeClr val="accent5">
                      <a:lumMod val="75000"/>
                      <a:alpha val="60000"/>
                    </a:schemeClr>
                  </a:glow>
                </a:effectLst>
              </a:rPr>
              <a:t>AFRICA NAZARENE </a:t>
            </a:r>
            <a:r>
              <a:rPr lang="en-US" sz="2800" b="1" dirty="0" smtClean="0">
                <a:effectLst>
                  <a:glow rad="101600">
                    <a:schemeClr val="accent5">
                      <a:lumMod val="75000"/>
                      <a:alpha val="60000"/>
                    </a:schemeClr>
                  </a:glow>
                </a:effectLst>
              </a:rPr>
              <a:t>UNIVERSITY</a:t>
            </a:r>
            <a:endParaRPr lang="en-US" sz="2800" b="1" dirty="0">
              <a:effectLst>
                <a:glow rad="101600">
                  <a:schemeClr val="accent5">
                    <a:lumMod val="75000"/>
                    <a:alpha val="60000"/>
                  </a:schemeClr>
                </a:glow>
              </a:effectLs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27625" y="238747"/>
            <a:ext cx="5088600" cy="1159800"/>
          </a:xfrm>
        </p:spPr>
        <p:txBody>
          <a:bodyPr/>
          <a:lstStyle/>
          <a:p>
            <a:r>
              <a:rPr lang="en-US" sz="4500" kern="1200" spc="0" dirty="0">
                <a:ln w="0"/>
                <a:solidFill>
                  <a:schemeClr val="accent1"/>
                </a:solidFill>
                <a:effectLst>
                  <a:outerShdw blurRad="38100" dist="25400" dir="5400000" algn="ctr" rotWithShape="0">
                    <a:srgbClr val="6E747A">
                      <a:alpha val="43000"/>
                    </a:srgbClr>
                  </a:outerShdw>
                </a:effectLst>
                <a:latin typeface="Century Gothic" panose="020B0502020202020204"/>
              </a:rPr>
              <a:t>Objectives</a:t>
            </a:r>
            <a:r>
              <a:rPr lang="en-US" sz="4500" kern="1200" dirty="0">
                <a:solidFill>
                  <a:srgbClr val="455F51"/>
                </a:solidFill>
                <a:latin typeface="Century Gothic" panose="020B0502020202020204"/>
              </a:rPr>
              <a:t> </a:t>
            </a:r>
            <a:endParaRPr lang="en-US" dirty="0"/>
          </a:p>
        </p:txBody>
      </p:sp>
      <p:sp>
        <p:nvSpPr>
          <p:cNvPr id="3" name="Subtitle 2"/>
          <p:cNvSpPr>
            <a:spLocks noGrp="1"/>
          </p:cNvSpPr>
          <p:nvPr>
            <p:ph type="subTitle" idx="1"/>
          </p:nvPr>
        </p:nvSpPr>
        <p:spPr>
          <a:xfrm>
            <a:off x="170481" y="1522251"/>
            <a:ext cx="8229600" cy="3220231"/>
          </a:xfrm>
        </p:spPr>
        <p:txBody>
          <a:bodyPr/>
          <a:lstStyle/>
          <a:p>
            <a:pPr marL="558800" lvl="0" indent="-457200">
              <a:buFont typeface="+mj-lt"/>
              <a:buAutoNum type="arabicPeriod"/>
            </a:pPr>
            <a:endParaRPr lang="en-US" sz="2400" dirty="0" smtClean="0">
              <a:solidFill>
                <a:schemeClr val="tx1"/>
              </a:solidFill>
            </a:endParaRPr>
          </a:p>
          <a:p>
            <a:pPr marL="342900" lvl="0" indent="-342900">
              <a:lnSpc>
                <a:spcPct val="107000"/>
              </a:lnSpc>
              <a:buFont typeface="+mj-lt"/>
              <a:buAutoNum type="arabicPeriod"/>
            </a:pPr>
            <a:r>
              <a:rPr lang="en-US" sz="2400" dirty="0">
                <a:solidFill>
                  <a:schemeClr val="tx1"/>
                </a:solidFill>
                <a:ea typeface="Calibri" panose="020F0502020204030204" pitchFamily="34" charset="0"/>
                <a:cs typeface="Times New Roman" panose="02020603050405020304" pitchFamily="18" charset="0"/>
              </a:rPr>
              <a:t>Understand an overview of ICT and the Effect of Internet in Africa.</a:t>
            </a:r>
            <a:endParaRPr lang="en-US" sz="2000" dirty="0">
              <a:solidFill>
                <a:schemeClr val="tx1"/>
              </a:solidFill>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US" sz="2400" dirty="0">
                <a:solidFill>
                  <a:schemeClr val="tx1"/>
                </a:solidFill>
                <a:ea typeface="Calibri" panose="020F0502020204030204" pitchFamily="34" charset="0"/>
                <a:cs typeface="Times New Roman" panose="02020603050405020304" pitchFamily="18" charset="0"/>
              </a:rPr>
              <a:t>Explain the Growth and Impact of Information and Communication Technologies in Africa: The case of Nigeria.</a:t>
            </a:r>
            <a:endParaRPr lang="en-US" sz="2000" dirty="0">
              <a:solidFill>
                <a:schemeClr val="tx1"/>
              </a:solidFill>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US" sz="2400" dirty="0">
                <a:solidFill>
                  <a:schemeClr val="tx1"/>
                </a:solidFill>
                <a:ea typeface="Calibri" panose="020F0502020204030204" pitchFamily="34" charset="0"/>
                <a:cs typeface="Times New Roman" panose="02020603050405020304" pitchFamily="18" charset="0"/>
              </a:rPr>
              <a:t>Analyze Human Rights and Information Communication Technology in Africa.</a:t>
            </a:r>
            <a:endParaRPr lang="en-US" sz="2000" dirty="0">
              <a:solidFill>
                <a:schemeClr val="tx1"/>
              </a:solidFill>
              <a:ea typeface="Calibri" panose="020F0502020204030204" pitchFamily="34" charset="0"/>
              <a:cs typeface="Times New Roman" panose="02020603050405020304" pitchFamily="18" charset="0"/>
            </a:endParaRPr>
          </a:p>
          <a:p>
            <a:r>
              <a:rPr lang="en-US" dirty="0"/>
              <a:t> </a:t>
            </a:r>
          </a:p>
        </p:txBody>
      </p:sp>
    </p:spTree>
    <p:extLst>
      <p:ext uri="{BB962C8B-B14F-4D97-AF65-F5344CB8AC3E}">
        <p14:creationId xmlns:p14="http://schemas.microsoft.com/office/powerpoint/2010/main" val="26953504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32400" y="105397"/>
            <a:ext cx="5088600" cy="637553"/>
          </a:xfrm>
        </p:spPr>
        <p:txBody>
          <a:bodyPr/>
          <a:lstStyle/>
          <a:p>
            <a:pPr algn="ctr"/>
            <a:r>
              <a:rPr lang="en-US" spc="0" dirty="0" smtClean="0">
                <a:ln w="0"/>
                <a:solidFill>
                  <a:schemeClr val="accent1"/>
                </a:solidFill>
                <a:effectLst>
                  <a:outerShdw blurRad="38100" dist="25400" dir="5400000" algn="ctr" rotWithShape="0">
                    <a:srgbClr val="6E747A">
                      <a:alpha val="43000"/>
                    </a:srgbClr>
                  </a:outerShdw>
                </a:effectLst>
              </a:rPr>
              <a:t>LECTURE OVERVIEW</a:t>
            </a:r>
            <a:endParaRPr lang="en-US" spc="0" dirty="0">
              <a:ln w="0"/>
              <a:solidFill>
                <a:schemeClr val="accent1"/>
              </a:solidFill>
              <a:effectLst>
                <a:outerShdw blurRad="38100" dist="25400" dir="5400000" algn="ctr" rotWithShape="0">
                  <a:srgbClr val="6E747A">
                    <a:alpha val="43000"/>
                  </a:srgbClr>
                </a:outerShdw>
              </a:effectLst>
            </a:endParaRPr>
          </a:p>
        </p:txBody>
      </p:sp>
      <p:sp>
        <p:nvSpPr>
          <p:cNvPr id="3" name="Subtitle 2"/>
          <p:cNvSpPr>
            <a:spLocks noGrp="1"/>
          </p:cNvSpPr>
          <p:nvPr>
            <p:ph type="subTitle" idx="1"/>
          </p:nvPr>
        </p:nvSpPr>
        <p:spPr>
          <a:xfrm>
            <a:off x="225076" y="1328567"/>
            <a:ext cx="7151083" cy="3238474"/>
          </a:xfrm>
        </p:spPr>
        <p:txBody>
          <a:bodyPr/>
          <a:lstStyle/>
          <a:p>
            <a:pPr marL="342900" indent="-342900" algn="just">
              <a:buFont typeface="Wingdings" panose="05000000000000000000" pitchFamily="2" charset="2"/>
              <a:buChar char="q"/>
            </a:pPr>
            <a:r>
              <a:rPr lang="en-US" sz="2000" dirty="0" smtClean="0">
                <a:solidFill>
                  <a:schemeClr val="tx1"/>
                </a:solidFill>
              </a:rPr>
              <a:t>This lecture will focus on the new </a:t>
            </a:r>
            <a:r>
              <a:rPr lang="en-US" sz="2000" dirty="0">
                <a:solidFill>
                  <a:schemeClr val="tx1"/>
                </a:solidFill>
              </a:rPr>
              <a:t>digital technologies are expected to have a huge impact on developing countries’ prospects for economic development</a:t>
            </a:r>
            <a:r>
              <a:rPr lang="en-US" sz="2000" dirty="0" smtClean="0">
                <a:solidFill>
                  <a:schemeClr val="tx1"/>
                </a:solidFill>
              </a:rPr>
              <a:t>.</a:t>
            </a:r>
          </a:p>
          <a:p>
            <a:pPr marL="342900" indent="-342900" algn="just">
              <a:buFont typeface="Wingdings" panose="05000000000000000000" pitchFamily="2" charset="2"/>
              <a:buChar char="q"/>
            </a:pPr>
            <a:r>
              <a:rPr lang="en-US" sz="2000" dirty="0">
                <a:solidFill>
                  <a:schemeClr val="tx1"/>
                </a:solidFill>
              </a:rPr>
              <a:t> may help provide real-time information to farmers in remote areas; </a:t>
            </a:r>
            <a:endParaRPr lang="en-US" sz="2000" dirty="0" smtClean="0">
              <a:solidFill>
                <a:schemeClr val="tx1"/>
              </a:solidFill>
            </a:endParaRPr>
          </a:p>
          <a:p>
            <a:pPr marL="342900" indent="-342900" algn="just">
              <a:buFont typeface="Wingdings" panose="05000000000000000000" pitchFamily="2" charset="2"/>
              <a:buChar char="q"/>
            </a:pPr>
            <a:r>
              <a:rPr lang="en-US" sz="2000" dirty="0" smtClean="0">
                <a:solidFill>
                  <a:schemeClr val="tx1"/>
                </a:solidFill>
              </a:rPr>
              <a:t>they </a:t>
            </a:r>
            <a:r>
              <a:rPr lang="en-US" sz="2000" dirty="0">
                <a:solidFill>
                  <a:schemeClr val="tx1"/>
                </a:solidFill>
              </a:rPr>
              <a:t>enable poor people to use mobile banking services financial services; </a:t>
            </a:r>
            <a:endParaRPr lang="en-US" sz="2000" dirty="0" smtClean="0">
              <a:solidFill>
                <a:schemeClr val="tx1"/>
              </a:solidFill>
            </a:endParaRPr>
          </a:p>
          <a:p>
            <a:pPr marL="342900" indent="-342900" algn="just">
              <a:buFont typeface="Wingdings" panose="05000000000000000000" pitchFamily="2" charset="2"/>
              <a:buChar char="q"/>
            </a:pPr>
            <a:r>
              <a:rPr lang="en-US" sz="2000" dirty="0" smtClean="0">
                <a:solidFill>
                  <a:schemeClr val="tx1"/>
                </a:solidFill>
              </a:rPr>
              <a:t>they </a:t>
            </a:r>
            <a:r>
              <a:rPr lang="en-US" sz="2000" dirty="0">
                <a:solidFill>
                  <a:schemeClr val="tx1"/>
                </a:solidFill>
              </a:rPr>
              <a:t>allow firms in isolated locations to trade with international partners. </a:t>
            </a:r>
            <a:endParaRPr lang="en-US" sz="2000" dirty="0" smtClean="0">
              <a:solidFill>
                <a:schemeClr val="tx1"/>
              </a:solidFill>
            </a:endParaRPr>
          </a:p>
          <a:p>
            <a:pPr marL="342900" indent="-342900" algn="just">
              <a:buFont typeface="Wingdings" panose="05000000000000000000" pitchFamily="2" charset="2"/>
              <a:buChar char="q"/>
            </a:pPr>
            <a:r>
              <a:rPr lang="en-US" sz="2000" dirty="0" smtClean="0">
                <a:solidFill>
                  <a:schemeClr val="tx1"/>
                </a:solidFill>
              </a:rPr>
              <a:t>reduce </a:t>
            </a:r>
            <a:r>
              <a:rPr lang="en-US" sz="2000" dirty="0">
                <a:solidFill>
                  <a:schemeClr val="tx1"/>
                </a:solidFill>
              </a:rPr>
              <a:t>a wide range of transaction costs and they may be used to make economic transactions transparent, reduce the scope for corruption and hold public service providers accountable. </a:t>
            </a:r>
          </a:p>
        </p:txBody>
      </p:sp>
    </p:spTree>
    <p:extLst>
      <p:ext uri="{BB962C8B-B14F-4D97-AF65-F5344CB8AC3E}">
        <p14:creationId xmlns:p14="http://schemas.microsoft.com/office/powerpoint/2010/main" val="27936880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75578"/>
            <a:ext cx="7116225" cy="685178"/>
          </a:xfrm>
        </p:spPr>
        <p:txBody>
          <a:bodyPr/>
          <a:lstStyle/>
          <a:p>
            <a:pPr algn="ctr"/>
            <a:r>
              <a:rPr lang="en-US" sz="3200" spc="0" dirty="0">
                <a:ln w="0"/>
                <a:solidFill>
                  <a:srgbClr val="E48312"/>
                </a:solidFill>
                <a:effectLst>
                  <a:outerShdw blurRad="38100" dist="25400" dir="5400000" algn="ctr" rotWithShape="0">
                    <a:srgbClr val="6E747A">
                      <a:alpha val="43000"/>
                    </a:srgbClr>
                  </a:outerShdw>
                </a:effectLst>
              </a:rPr>
              <a:t>LECTURE OVERVIEW</a:t>
            </a:r>
            <a:endParaRPr lang="en-US" sz="3200" dirty="0"/>
          </a:p>
        </p:txBody>
      </p:sp>
      <p:sp>
        <p:nvSpPr>
          <p:cNvPr id="3" name="Subtitle 2"/>
          <p:cNvSpPr>
            <a:spLocks noGrp="1"/>
          </p:cNvSpPr>
          <p:nvPr>
            <p:ph type="subTitle" idx="1"/>
          </p:nvPr>
        </p:nvSpPr>
        <p:spPr>
          <a:xfrm>
            <a:off x="190501" y="1349017"/>
            <a:ext cx="7087650" cy="3343249"/>
          </a:xfrm>
        </p:spPr>
        <p:txBody>
          <a:bodyPr/>
          <a:lstStyle/>
          <a:p>
            <a:pPr marL="342900" indent="-342900">
              <a:buFont typeface="Wingdings" panose="05000000000000000000" pitchFamily="2" charset="2"/>
              <a:buChar char="q"/>
            </a:pPr>
            <a:r>
              <a:rPr lang="en-US" sz="2000" dirty="0" smtClean="0">
                <a:solidFill>
                  <a:schemeClr val="tx1"/>
                </a:solidFill>
              </a:rPr>
              <a:t>Digitization </a:t>
            </a:r>
            <a:r>
              <a:rPr lang="en-US" sz="2000" dirty="0">
                <a:solidFill>
                  <a:schemeClr val="tx1"/>
                </a:solidFill>
              </a:rPr>
              <a:t>enables automation at an unprecedented scale, thereby making millions of routine jobs redundant, </a:t>
            </a:r>
            <a:endParaRPr lang="en-US" sz="2000" dirty="0" smtClean="0">
              <a:solidFill>
                <a:schemeClr val="tx1"/>
              </a:solidFill>
            </a:endParaRPr>
          </a:p>
          <a:p>
            <a:pPr marL="342900" indent="-342900">
              <a:buFont typeface="Wingdings" panose="05000000000000000000" pitchFamily="2" charset="2"/>
              <a:buChar char="q"/>
            </a:pPr>
            <a:r>
              <a:rPr lang="en-US" sz="2000" dirty="0" smtClean="0">
                <a:solidFill>
                  <a:schemeClr val="tx1"/>
                </a:solidFill>
              </a:rPr>
              <a:t>and </a:t>
            </a:r>
            <a:r>
              <a:rPr lang="en-US" sz="2000" dirty="0">
                <a:solidFill>
                  <a:schemeClr val="tx1"/>
                </a:solidFill>
              </a:rPr>
              <a:t>it enables the emergence of oligopolistic platform economies, some of which have led to an unprecedented accumulation of wealth among the super-rich and undermined welfare-oriented societal regulation. </a:t>
            </a:r>
            <a:endParaRPr lang="en-US" sz="2000" dirty="0" smtClean="0">
              <a:solidFill>
                <a:schemeClr val="tx1"/>
              </a:solidFill>
            </a:endParaRPr>
          </a:p>
          <a:p>
            <a:pPr marL="342900" indent="-342900">
              <a:buFont typeface="Wingdings" panose="05000000000000000000" pitchFamily="2" charset="2"/>
              <a:buChar char="q"/>
            </a:pPr>
            <a:r>
              <a:rPr lang="en-US" sz="2000" dirty="0" smtClean="0">
                <a:solidFill>
                  <a:schemeClr val="tx1"/>
                </a:solidFill>
              </a:rPr>
              <a:t>Policymakers </a:t>
            </a:r>
            <a:r>
              <a:rPr lang="en-US" sz="2000" dirty="0">
                <a:solidFill>
                  <a:schemeClr val="tx1"/>
                </a:solidFill>
              </a:rPr>
              <a:t>thus need to understand the opportunities and threats emerging from the wide range of digital innovations to be able to accelerate and broaden their positive effects while ensuring smart regulations to minimize the negative effects (</a:t>
            </a:r>
            <a:r>
              <a:rPr lang="en-US" sz="2000" dirty="0" err="1">
                <a:solidFill>
                  <a:schemeClr val="tx1"/>
                </a:solidFill>
              </a:rPr>
              <a:t>Melia</a:t>
            </a:r>
            <a:r>
              <a:rPr lang="en-US" sz="2000" dirty="0">
                <a:solidFill>
                  <a:schemeClr val="tx1"/>
                </a:solidFill>
              </a:rPr>
              <a:t>, 2019).</a:t>
            </a:r>
          </a:p>
        </p:txBody>
      </p:sp>
    </p:spTree>
    <p:extLst>
      <p:ext uri="{BB962C8B-B14F-4D97-AF65-F5344CB8AC3E}">
        <p14:creationId xmlns:p14="http://schemas.microsoft.com/office/powerpoint/2010/main" val="30558108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50729" y="271136"/>
            <a:ext cx="6908371" cy="569872"/>
          </a:xfrm>
        </p:spPr>
        <p:txBody>
          <a:bodyPr/>
          <a:lstStyle/>
          <a:p>
            <a:pPr algn="ctr"/>
            <a:r>
              <a:rPr lang="en-US" sz="3200" spc="0" dirty="0" smtClean="0">
                <a:ln w="0"/>
                <a:solidFill>
                  <a:schemeClr val="accent1"/>
                </a:solidFill>
                <a:effectLst>
                  <a:outerShdw blurRad="38100" dist="25400" dir="5400000" algn="ctr" rotWithShape="0">
                    <a:srgbClr val="6E747A">
                      <a:alpha val="43000"/>
                    </a:srgbClr>
                  </a:outerShdw>
                </a:effectLst>
              </a:rPr>
              <a:t>An </a:t>
            </a:r>
            <a:r>
              <a:rPr lang="en-US" sz="3200" spc="0" dirty="0">
                <a:ln w="0"/>
                <a:solidFill>
                  <a:schemeClr val="accent1"/>
                </a:solidFill>
                <a:effectLst>
                  <a:outerShdw blurRad="38100" dist="25400" dir="5400000" algn="ctr" rotWithShape="0">
                    <a:srgbClr val="6E747A">
                      <a:alpha val="43000"/>
                    </a:srgbClr>
                  </a:outerShdw>
                </a:effectLst>
              </a:rPr>
              <a:t>overview of ICT and the Effect of Internet in Africa</a:t>
            </a:r>
            <a:endParaRPr lang="en-US" sz="3200" dirty="0"/>
          </a:p>
        </p:txBody>
      </p:sp>
      <p:sp>
        <p:nvSpPr>
          <p:cNvPr id="5" name="Subtitle 4"/>
          <p:cNvSpPr>
            <a:spLocks noGrp="1"/>
          </p:cNvSpPr>
          <p:nvPr>
            <p:ph type="subTitle" idx="1"/>
          </p:nvPr>
        </p:nvSpPr>
        <p:spPr>
          <a:xfrm>
            <a:off x="136194" y="1036018"/>
            <a:ext cx="7199326" cy="918041"/>
          </a:xfrm>
        </p:spPr>
        <p:txBody>
          <a:bodyPr/>
          <a:lstStyle/>
          <a:p>
            <a:pPr marL="285750" indent="-285750">
              <a:buFont typeface="Wingdings" panose="05000000000000000000" pitchFamily="2" charset="2"/>
              <a:buChar char="q"/>
            </a:pPr>
            <a:r>
              <a:rPr lang="en-US" sz="2000" b="1" dirty="0">
                <a:solidFill>
                  <a:schemeClr val="tx1"/>
                </a:solidFill>
              </a:rPr>
              <a:t>Bloggers and online journalists</a:t>
            </a:r>
            <a:r>
              <a:rPr lang="en-US" sz="2000" dirty="0">
                <a:solidFill>
                  <a:schemeClr val="tx1"/>
                </a:solidFill>
              </a:rPr>
              <a:t> are increasingly relevant media agents for many members of the public. However, alongside traditional media harassment, these new expression agents have been subject to unduly harsh treatment by states</a:t>
            </a:r>
            <a:r>
              <a:rPr lang="en-US" sz="2000" dirty="0" smtClean="0">
                <a:solidFill>
                  <a:schemeClr val="tx1"/>
                </a:solidFill>
              </a:rPr>
              <a:t>.</a:t>
            </a:r>
          </a:p>
          <a:p>
            <a:pPr marL="285750" indent="-285750">
              <a:buFont typeface="Wingdings" panose="05000000000000000000" pitchFamily="2" charset="2"/>
              <a:buChar char="q"/>
            </a:pPr>
            <a:r>
              <a:rPr lang="en-US" sz="2000" dirty="0">
                <a:solidFill>
                  <a:schemeClr val="tx1"/>
                </a:solidFill>
              </a:rPr>
              <a:t>In Ethiopia, for example, 2014-2015 saw increasingly repressive actions taken against online journalists and bloggers:</a:t>
            </a:r>
          </a:p>
          <a:p>
            <a:pPr marL="505206" lvl="1" indent="-285750">
              <a:buFont typeface="Wingdings" panose="05000000000000000000" pitchFamily="2" charset="2"/>
              <a:buChar char="q"/>
            </a:pPr>
            <a:r>
              <a:rPr lang="en-US" sz="1800" dirty="0">
                <a:solidFill>
                  <a:schemeClr val="tx1"/>
                </a:solidFill>
              </a:rPr>
              <a:t>The Zone 9 bloggers arrested in April 2014 were charged with terrorism in July 2014 and subsequently subjected to a series of sham trials through mid-2015. </a:t>
            </a:r>
            <a:endParaRPr lang="en-US" sz="1800" dirty="0" smtClean="0">
              <a:solidFill>
                <a:schemeClr val="tx1"/>
              </a:solidFill>
            </a:endParaRPr>
          </a:p>
          <a:p>
            <a:pPr marL="505206" lvl="1" indent="-285750">
              <a:buFont typeface="Wingdings" panose="05000000000000000000" pitchFamily="2" charset="2"/>
              <a:buChar char="q"/>
            </a:pPr>
            <a:r>
              <a:rPr lang="en-US" sz="1800" dirty="0" smtClean="0">
                <a:solidFill>
                  <a:schemeClr val="tx1"/>
                </a:solidFill>
              </a:rPr>
              <a:t>In </a:t>
            </a:r>
            <a:r>
              <a:rPr lang="en-US" sz="1800" dirty="0">
                <a:solidFill>
                  <a:schemeClr val="tx1"/>
                </a:solidFill>
              </a:rPr>
              <a:t>July 2015, two of the imprisoned Zone 9 bloggers were unexpectedly released and acquitted of all charges, which observers attributed to U.S. President Barack Obama’s official visit to the country later that month</a:t>
            </a:r>
            <a:r>
              <a:rPr lang="en-US" sz="1800" dirty="0" smtClean="0">
                <a:solidFill>
                  <a:schemeClr val="tx1"/>
                </a:solidFill>
              </a:rPr>
              <a:t>.</a:t>
            </a:r>
          </a:p>
          <a:p>
            <a:pPr marL="505206" lvl="1" indent="-285750">
              <a:buFont typeface="Wingdings" panose="05000000000000000000" pitchFamily="2" charset="2"/>
              <a:buChar char="q"/>
            </a:pPr>
            <a:r>
              <a:rPr lang="en-US" sz="1800" dirty="0" smtClean="0">
                <a:solidFill>
                  <a:schemeClr val="tx1"/>
                </a:solidFill>
              </a:rPr>
              <a:t> </a:t>
            </a:r>
            <a:r>
              <a:rPr lang="en-US" sz="1800" dirty="0">
                <a:solidFill>
                  <a:schemeClr val="tx1"/>
                </a:solidFill>
              </a:rPr>
              <a:t>The four remaining Zone 9 bloggers were acquitted in October. </a:t>
            </a:r>
            <a:endParaRPr lang="en-US" sz="1800" dirty="0">
              <a:solidFill>
                <a:schemeClr val="tx1"/>
              </a:solidFill>
            </a:endParaRPr>
          </a:p>
        </p:txBody>
      </p:sp>
    </p:spTree>
    <p:extLst>
      <p:ext uri="{BB962C8B-B14F-4D97-AF65-F5344CB8AC3E}">
        <p14:creationId xmlns:p14="http://schemas.microsoft.com/office/powerpoint/2010/main" val="14724954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sp>
        <p:nvSpPr>
          <p:cNvPr id="328" name="Google Shape;328;p14"/>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6</a:t>
            </a:fld>
            <a:endParaRPr/>
          </a:p>
        </p:txBody>
      </p:sp>
      <p:sp>
        <p:nvSpPr>
          <p:cNvPr id="325" name="Google Shape;325;p14"/>
          <p:cNvSpPr txBox="1">
            <a:spLocks noGrp="1"/>
          </p:cNvSpPr>
          <p:nvPr>
            <p:ph type="ctrTitle" idx="4294967295"/>
          </p:nvPr>
        </p:nvSpPr>
        <p:spPr>
          <a:xfrm>
            <a:off x="504826" y="1371"/>
            <a:ext cx="6379368" cy="862012"/>
          </a:xfrm>
          <a:prstGeom prst="rect">
            <a:avLst/>
          </a:prstGeom>
        </p:spPr>
        <p:txBody>
          <a:bodyPr spcFirstLastPara="1" wrap="square" lIns="0" tIns="0" rIns="0" bIns="0" anchor="t" anchorCtr="0">
            <a:noAutofit/>
          </a:bodyPr>
          <a:lstStyle/>
          <a:p>
            <a:pPr algn="ctr"/>
            <a:r>
              <a:rPr lang="en-US" sz="3200" spc="0" dirty="0">
                <a:ln w="0"/>
                <a:solidFill>
                  <a:srgbClr val="E48312"/>
                </a:solidFill>
                <a:effectLst>
                  <a:outerShdw blurRad="38100" dist="25400" dir="5400000" algn="ctr" rotWithShape="0">
                    <a:srgbClr val="6E747A">
                      <a:alpha val="43000"/>
                    </a:srgbClr>
                  </a:outerShdw>
                </a:effectLst>
              </a:rPr>
              <a:t>An overview of ICT and the Effect of Internet in Africa</a:t>
            </a:r>
            <a:endParaRPr lang="en-US" sz="4400" spc="0" dirty="0">
              <a:ln w="0"/>
              <a:solidFill>
                <a:schemeClr val="accent1"/>
              </a:solidFill>
              <a:effectLst>
                <a:outerShdw blurRad="38100" dist="25400" dir="5400000" algn="ctr" rotWithShape="0">
                  <a:srgbClr val="6E747A">
                    <a:alpha val="43000"/>
                  </a:srgbClr>
                </a:outerShdw>
              </a:effectLst>
            </a:endParaRPr>
          </a:p>
        </p:txBody>
      </p:sp>
      <p:sp>
        <p:nvSpPr>
          <p:cNvPr id="326" name="Google Shape;326;p14"/>
          <p:cNvSpPr txBox="1">
            <a:spLocks noGrp="1"/>
          </p:cNvSpPr>
          <p:nvPr>
            <p:ph type="subTitle" idx="4294967295"/>
          </p:nvPr>
        </p:nvSpPr>
        <p:spPr>
          <a:xfrm>
            <a:off x="0" y="787612"/>
            <a:ext cx="7521575" cy="3489325"/>
          </a:xfrm>
          <a:prstGeom prst="rect">
            <a:avLst/>
          </a:prstGeom>
        </p:spPr>
        <p:txBody>
          <a:bodyPr spcFirstLastPara="1" wrap="square" lIns="0" tIns="0" rIns="0" bIns="0" anchor="t" anchorCtr="0">
            <a:noAutofit/>
          </a:bodyPr>
          <a:lstStyle/>
          <a:p>
            <a:pPr marL="342900" indent="-342900">
              <a:buFont typeface="Wingdings" panose="05000000000000000000" pitchFamily="2" charset="2"/>
              <a:buChar char="q"/>
            </a:pPr>
            <a:r>
              <a:rPr lang="en-US" sz="1800" dirty="0">
                <a:solidFill>
                  <a:srgbClr val="000000"/>
                </a:solidFill>
              </a:rPr>
              <a:t>Nevertheless, five other critical voices and bloggers who were arrested in July 2014 and charged with terrorism remain in prison</a:t>
            </a:r>
            <a:r>
              <a:rPr lang="en-US" sz="1800" dirty="0" smtClean="0">
                <a:solidFill>
                  <a:srgbClr val="000000"/>
                </a:solidFill>
              </a:rPr>
              <a:t>.</a:t>
            </a:r>
          </a:p>
          <a:p>
            <a:pPr marL="342900" indent="-342900">
              <a:buFont typeface="Wingdings" panose="05000000000000000000" pitchFamily="2" charset="2"/>
              <a:buChar char="q"/>
            </a:pPr>
            <a:r>
              <a:rPr lang="en-US" sz="1800" dirty="0" smtClean="0">
                <a:solidFill>
                  <a:srgbClr val="000000"/>
                </a:solidFill>
              </a:rPr>
              <a:t> </a:t>
            </a:r>
            <a:r>
              <a:rPr lang="en-US" sz="1800" dirty="0">
                <a:solidFill>
                  <a:srgbClr val="000000"/>
                </a:solidFill>
              </a:rPr>
              <a:t>During the numerous Zone 9 trials throughout 2014– 2015, several supporters were temporarily arrested for posting updates and pictures of their trials on social media via mobile devices (Freedom House, 2015</a:t>
            </a:r>
            <a:r>
              <a:rPr lang="en-US" sz="1800" dirty="0" smtClean="0">
                <a:solidFill>
                  <a:srgbClr val="000000"/>
                </a:solidFill>
              </a:rPr>
              <a:t>).</a:t>
            </a:r>
            <a:endParaRPr lang="en-US" sz="1800" dirty="0">
              <a:solidFill>
                <a:srgbClr val="000000"/>
              </a:solidFill>
            </a:endParaRPr>
          </a:p>
          <a:p>
            <a:pPr marL="342900" indent="-342900">
              <a:buFont typeface="Wingdings" panose="05000000000000000000" pitchFamily="2" charset="2"/>
              <a:buChar char="q"/>
            </a:pPr>
            <a:r>
              <a:rPr lang="en-US" sz="1800" dirty="0" smtClean="0">
                <a:solidFill>
                  <a:srgbClr val="000000"/>
                </a:solidFill>
              </a:rPr>
              <a:t>Despite </a:t>
            </a:r>
            <a:r>
              <a:rPr lang="en-US" sz="1800" dirty="0">
                <a:solidFill>
                  <a:srgbClr val="000000"/>
                </a:solidFill>
              </a:rPr>
              <a:t>these threats, online media is of growing significance on the continent. </a:t>
            </a:r>
            <a:endParaRPr lang="en-US" sz="1800" dirty="0" smtClean="0">
              <a:solidFill>
                <a:srgbClr val="000000"/>
              </a:solidFill>
            </a:endParaRPr>
          </a:p>
          <a:p>
            <a:pPr marL="342900" indent="-342900">
              <a:buFont typeface="Wingdings" panose="05000000000000000000" pitchFamily="2" charset="2"/>
              <a:buChar char="q"/>
            </a:pPr>
            <a:r>
              <a:rPr lang="en-US" sz="1800" dirty="0" smtClean="0">
                <a:solidFill>
                  <a:srgbClr val="000000"/>
                </a:solidFill>
              </a:rPr>
              <a:t>The </a:t>
            </a:r>
            <a:r>
              <a:rPr lang="en-US" sz="1800" dirty="0">
                <a:solidFill>
                  <a:srgbClr val="000000"/>
                </a:solidFill>
              </a:rPr>
              <a:t>Internet provides a platform for massive engagement, accessible by people who may ordinarily have been removed from popular discourse. </a:t>
            </a:r>
            <a:endParaRPr lang="en-US" sz="1800" dirty="0" smtClean="0">
              <a:solidFill>
                <a:srgbClr val="000000"/>
              </a:solidFill>
            </a:endParaRPr>
          </a:p>
          <a:p>
            <a:pPr marL="342900" indent="-342900">
              <a:buFont typeface="Wingdings" panose="05000000000000000000" pitchFamily="2" charset="2"/>
              <a:buChar char="q"/>
            </a:pPr>
            <a:r>
              <a:rPr lang="en-US" sz="1800" dirty="0" smtClean="0">
                <a:solidFill>
                  <a:srgbClr val="000000"/>
                </a:solidFill>
              </a:rPr>
              <a:t>While </a:t>
            </a:r>
            <a:r>
              <a:rPr lang="en-US" sz="1800" dirty="0">
                <a:solidFill>
                  <a:srgbClr val="000000"/>
                </a:solidFill>
              </a:rPr>
              <a:t>the digital divide raises our awareness to concerns about how language can exclude people from accessing content (discussed in more detail later), it may at the same time be used to advance indigenous cultural expression if the issues around access can be engaged (</a:t>
            </a:r>
            <a:r>
              <a:rPr lang="en-US" sz="1800" dirty="0" err="1">
                <a:solidFill>
                  <a:srgbClr val="000000"/>
                </a:solidFill>
              </a:rPr>
              <a:t>Razzano</a:t>
            </a:r>
            <a:r>
              <a:rPr lang="en-US" sz="1800" dirty="0">
                <a:solidFill>
                  <a:srgbClr val="000000"/>
                </a:solidFill>
              </a:rPr>
              <a:t>, 2016).</a:t>
            </a:r>
            <a:endParaRPr lang="en-US" sz="1800" dirty="0">
              <a:solidFill>
                <a:schemeClr val="bg1"/>
              </a:solidFill>
            </a:endParaRPr>
          </a:p>
        </p:txBody>
      </p:sp>
      <p:cxnSp>
        <p:nvCxnSpPr>
          <p:cNvPr id="3" name="Straight Connector 2"/>
          <p:cNvCxnSpPr/>
          <p:nvPr/>
        </p:nvCxnSpPr>
        <p:spPr>
          <a:xfrm flipV="1">
            <a:off x="504825" y="787612"/>
            <a:ext cx="7534275" cy="9524"/>
          </a:xfrm>
          <a:prstGeom prst="line">
            <a:avLst/>
          </a:prstGeom>
          <a:ln>
            <a:solidFill>
              <a:srgbClr val="00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sp>
        <p:nvSpPr>
          <p:cNvPr id="333" name="Google Shape;333;p15"/>
          <p:cNvSpPr txBox="1">
            <a:spLocks noGrp="1"/>
          </p:cNvSpPr>
          <p:nvPr>
            <p:ph type="ctrTitle"/>
          </p:nvPr>
        </p:nvSpPr>
        <p:spPr>
          <a:xfrm>
            <a:off x="238125" y="0"/>
            <a:ext cx="7052153" cy="926926"/>
          </a:xfrm>
          <a:prstGeom prst="rect">
            <a:avLst/>
          </a:prstGeom>
        </p:spPr>
        <p:txBody>
          <a:bodyPr spcFirstLastPara="1" wrap="square" lIns="0" tIns="0" rIns="0" bIns="0" anchor="b" anchorCtr="0">
            <a:noAutofit/>
          </a:bodyPr>
          <a:lstStyle/>
          <a:p>
            <a:pPr marL="0" lvl="0" indent="0" algn="l" rtl="0">
              <a:spcBef>
                <a:spcPts val="0"/>
              </a:spcBef>
              <a:spcAft>
                <a:spcPts val="0"/>
              </a:spcAft>
              <a:buNone/>
            </a:pPr>
            <a:endParaRPr spc="0" dirty="0">
              <a:ln w="0"/>
              <a:solidFill>
                <a:schemeClr val="accent1"/>
              </a:solidFill>
              <a:effectLst>
                <a:outerShdw blurRad="38100" dist="25400" dir="5400000" algn="ctr" rotWithShape="0">
                  <a:srgbClr val="6E747A">
                    <a:alpha val="43000"/>
                  </a:srgbClr>
                </a:outerShdw>
              </a:effectLst>
            </a:endParaRPr>
          </a:p>
          <a:p>
            <a:pPr lvl="0" algn="ctr"/>
            <a:r>
              <a:rPr lang="en-US" sz="3200" spc="0" dirty="0">
                <a:ln w="0"/>
                <a:solidFill>
                  <a:schemeClr val="accent1"/>
                </a:solidFill>
                <a:effectLst>
                  <a:outerShdw blurRad="38100" dist="25400" dir="5400000" algn="ctr" rotWithShape="0">
                    <a:srgbClr val="6E747A">
                      <a:alpha val="43000"/>
                    </a:srgbClr>
                  </a:outerShdw>
                </a:effectLst>
              </a:rPr>
              <a:t>An overview of ICT and the Effect of Internet in Africa</a:t>
            </a:r>
            <a:endParaRPr sz="3200" spc="0" dirty="0">
              <a:ln w="0"/>
              <a:solidFill>
                <a:schemeClr val="accent1"/>
              </a:solidFill>
              <a:effectLst>
                <a:outerShdw blurRad="38100" dist="25400" dir="5400000" algn="ctr" rotWithShape="0">
                  <a:srgbClr val="6E747A">
                    <a:alpha val="43000"/>
                  </a:srgbClr>
                </a:outerShdw>
              </a:effectLst>
            </a:endParaRPr>
          </a:p>
        </p:txBody>
      </p:sp>
      <p:sp>
        <p:nvSpPr>
          <p:cNvPr id="334" name="Google Shape;334;p15"/>
          <p:cNvSpPr txBox="1">
            <a:spLocks noGrp="1"/>
          </p:cNvSpPr>
          <p:nvPr>
            <p:ph type="subTitle" idx="1"/>
          </p:nvPr>
        </p:nvSpPr>
        <p:spPr>
          <a:xfrm>
            <a:off x="71120" y="1326359"/>
            <a:ext cx="7528560" cy="2895600"/>
          </a:xfrm>
          <a:prstGeom prst="rect">
            <a:avLst/>
          </a:prstGeom>
        </p:spPr>
        <p:txBody>
          <a:bodyPr spcFirstLastPara="1" wrap="square" lIns="0" tIns="0" rIns="0" bIns="0" anchor="t" anchorCtr="0">
            <a:noAutofit/>
          </a:bodyPr>
          <a:lstStyle/>
          <a:p>
            <a:pPr marL="342900" lvl="0" indent="-342900">
              <a:buFont typeface="Wingdings" panose="05000000000000000000" pitchFamily="2" charset="2"/>
              <a:buChar char="q"/>
            </a:pPr>
            <a:r>
              <a:rPr lang="en-US" sz="1800" dirty="0">
                <a:solidFill>
                  <a:srgbClr val="000000"/>
                </a:solidFill>
              </a:rPr>
              <a:t>The online space also presents particularly useful tools to journalists for advancing journalism the rise of </a:t>
            </a:r>
            <a:r>
              <a:rPr lang="en-US" sz="1800" dirty="0">
                <a:solidFill>
                  <a:srgbClr val="993300"/>
                </a:solidFill>
              </a:rPr>
              <a:t>open data journalism </a:t>
            </a:r>
            <a:r>
              <a:rPr lang="en-US" sz="1800" dirty="0">
                <a:solidFill>
                  <a:srgbClr val="000000"/>
                </a:solidFill>
              </a:rPr>
              <a:t>allows investigative journalists to harness open data for revealing and pertinent news (DataJournalism.com). </a:t>
            </a:r>
            <a:endParaRPr lang="en-US" sz="1800" dirty="0" smtClean="0">
              <a:solidFill>
                <a:srgbClr val="000000"/>
              </a:solidFill>
            </a:endParaRPr>
          </a:p>
          <a:p>
            <a:pPr marL="342900" lvl="0" indent="-342900">
              <a:buFont typeface="Wingdings" panose="05000000000000000000" pitchFamily="2" charset="2"/>
              <a:buChar char="q"/>
            </a:pPr>
            <a:r>
              <a:rPr lang="en-US" sz="1800" dirty="0" smtClean="0">
                <a:solidFill>
                  <a:srgbClr val="000000"/>
                </a:solidFill>
              </a:rPr>
              <a:t>Online </a:t>
            </a:r>
            <a:r>
              <a:rPr lang="en-US" sz="1800" dirty="0">
                <a:solidFill>
                  <a:srgbClr val="000000"/>
                </a:solidFill>
              </a:rPr>
              <a:t>marketing strategies and social media platforms can be used effectively and cheaply to broaden a journalist’s online audience and must be considered, within the African context, given burgeoning mobile connectivity. </a:t>
            </a:r>
            <a:endParaRPr lang="en-US" sz="1800" dirty="0" smtClean="0">
              <a:solidFill>
                <a:srgbClr val="000000"/>
              </a:solidFill>
            </a:endParaRPr>
          </a:p>
          <a:p>
            <a:pPr marL="342900" lvl="0" indent="-342900">
              <a:buFont typeface="Wingdings" panose="05000000000000000000" pitchFamily="2" charset="2"/>
              <a:buChar char="q"/>
            </a:pPr>
            <a:r>
              <a:rPr lang="en-US" sz="1800" dirty="0" smtClean="0">
                <a:solidFill>
                  <a:srgbClr val="000000"/>
                </a:solidFill>
              </a:rPr>
              <a:t>Also</a:t>
            </a:r>
            <a:r>
              <a:rPr lang="en-US" sz="1800" dirty="0">
                <a:solidFill>
                  <a:srgbClr val="000000"/>
                </a:solidFill>
              </a:rPr>
              <a:t>, social media can facilitate debate with audiences, as there is a degree of anonymity that encourages participation. </a:t>
            </a:r>
            <a:endParaRPr lang="en-US" sz="1800" dirty="0" smtClean="0">
              <a:solidFill>
                <a:srgbClr val="000000"/>
              </a:solidFill>
            </a:endParaRPr>
          </a:p>
          <a:p>
            <a:pPr marL="342900" lvl="0" indent="-342900">
              <a:buFont typeface="Wingdings" panose="05000000000000000000" pitchFamily="2" charset="2"/>
              <a:buChar char="q"/>
            </a:pPr>
            <a:r>
              <a:rPr lang="en-US" sz="1800" dirty="0" smtClean="0">
                <a:solidFill>
                  <a:srgbClr val="000000"/>
                </a:solidFill>
              </a:rPr>
              <a:t>Strategies </a:t>
            </a:r>
            <a:r>
              <a:rPr lang="en-US" sz="1800" dirty="0">
                <a:solidFill>
                  <a:srgbClr val="000000"/>
                </a:solidFill>
              </a:rPr>
              <a:t>to offset some of the security risks endemic to working online for journalists and citizens, for example, anonymous browsing can be facilitated through the simple and free installation of the ‘Tor’ software, which can be used to allow for unmonitored </a:t>
            </a:r>
            <a:r>
              <a:rPr lang="en-US" sz="1800" dirty="0" smtClean="0">
                <a:solidFill>
                  <a:srgbClr val="000000"/>
                </a:solidFill>
              </a:rPr>
              <a:t>research (https</a:t>
            </a:r>
            <a:r>
              <a:rPr lang="en-US" sz="1800" dirty="0">
                <a:solidFill>
                  <a:srgbClr val="000000"/>
                </a:solidFill>
              </a:rPr>
              <a:t>://www.torproject.org/index.html.en).</a:t>
            </a:r>
            <a:endParaRPr sz="1800" dirty="0">
              <a:solidFill>
                <a:srgbClr val="000000"/>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50729" y="38592"/>
            <a:ext cx="6552553" cy="850756"/>
          </a:xfrm>
        </p:spPr>
        <p:txBody>
          <a:bodyPr/>
          <a:lstStyle/>
          <a:p>
            <a:pPr algn="ctr"/>
            <a:r>
              <a:rPr lang="en-US" sz="3200" spc="0" dirty="0">
                <a:ln w="0"/>
                <a:solidFill>
                  <a:srgbClr val="E48312"/>
                </a:solidFill>
                <a:effectLst>
                  <a:outerShdw blurRad="38100" dist="25400" dir="5400000" algn="ctr" rotWithShape="0">
                    <a:srgbClr val="6E747A">
                      <a:alpha val="43000"/>
                    </a:srgbClr>
                  </a:outerShdw>
                </a:effectLst>
              </a:rPr>
              <a:t>An overview of ICT and the Effect of Internet in Africa</a:t>
            </a:r>
            <a:endParaRPr lang="en-US" dirty="0"/>
          </a:p>
        </p:txBody>
      </p:sp>
      <p:sp>
        <p:nvSpPr>
          <p:cNvPr id="3" name="Subtitle 2"/>
          <p:cNvSpPr>
            <a:spLocks noGrp="1"/>
          </p:cNvSpPr>
          <p:nvPr>
            <p:ph type="subTitle" idx="1"/>
          </p:nvPr>
        </p:nvSpPr>
        <p:spPr>
          <a:xfrm>
            <a:off x="50800" y="1034325"/>
            <a:ext cx="7802880" cy="4109175"/>
          </a:xfrm>
        </p:spPr>
        <p:txBody>
          <a:bodyPr/>
          <a:lstStyle/>
          <a:p>
            <a:pPr marL="285750" indent="-285750">
              <a:buFont typeface="Wingdings" panose="05000000000000000000" pitchFamily="2" charset="2"/>
              <a:buChar char="q"/>
            </a:pPr>
            <a:r>
              <a:rPr lang="en-US" sz="2000" b="1" dirty="0">
                <a:solidFill>
                  <a:schemeClr val="tx1"/>
                </a:solidFill>
              </a:rPr>
              <a:t>Freedom of expression </a:t>
            </a:r>
            <a:r>
              <a:rPr lang="en-US" sz="2000" dirty="0">
                <a:solidFill>
                  <a:schemeClr val="tx1"/>
                </a:solidFill>
              </a:rPr>
              <a:t>is not </a:t>
            </a:r>
            <a:r>
              <a:rPr lang="en-US" sz="2000" dirty="0" smtClean="0">
                <a:solidFill>
                  <a:schemeClr val="tx1"/>
                </a:solidFill>
              </a:rPr>
              <a:t>unfettered (unrestricted). </a:t>
            </a:r>
          </a:p>
          <a:p>
            <a:pPr marL="285750" indent="-285750">
              <a:buFont typeface="Wingdings" panose="05000000000000000000" pitchFamily="2" charset="2"/>
              <a:buChar char="q"/>
            </a:pPr>
            <a:r>
              <a:rPr lang="en-US" sz="2000" dirty="0" smtClean="0">
                <a:solidFill>
                  <a:schemeClr val="tx1"/>
                </a:solidFill>
              </a:rPr>
              <a:t>Rights </a:t>
            </a:r>
            <a:r>
              <a:rPr lang="en-US" sz="2000" dirty="0">
                <a:solidFill>
                  <a:schemeClr val="tx1"/>
                </a:solidFill>
              </a:rPr>
              <a:t>can be justifiably limited, and freedom of expression in particular has specific limitations in relation to hate speech and speech that incites violence, throughout the African continent</a:t>
            </a:r>
            <a:r>
              <a:rPr lang="en-US" sz="2000" dirty="0" smtClean="0">
                <a:solidFill>
                  <a:schemeClr val="tx1"/>
                </a:solidFill>
              </a:rPr>
              <a:t>.</a:t>
            </a:r>
          </a:p>
          <a:p>
            <a:pPr marL="285750" indent="-285750">
              <a:buFont typeface="Wingdings" panose="05000000000000000000" pitchFamily="2" charset="2"/>
              <a:buChar char="q"/>
            </a:pPr>
            <a:r>
              <a:rPr lang="en-US" sz="2000" dirty="0" smtClean="0">
                <a:solidFill>
                  <a:schemeClr val="tx1"/>
                </a:solidFill>
              </a:rPr>
              <a:t> </a:t>
            </a:r>
            <a:r>
              <a:rPr lang="en-US" sz="2000" dirty="0">
                <a:solidFill>
                  <a:schemeClr val="tx1"/>
                </a:solidFill>
              </a:rPr>
              <a:t>The International Covenant on Civil and Political Rights (to which several African states are signatories) in Article 20, precludes any advocacy to the incitement of violence, though not expressly only within the context of </a:t>
            </a:r>
            <a:r>
              <a:rPr lang="en-US" sz="2000" dirty="0" smtClean="0">
                <a:solidFill>
                  <a:schemeClr val="tx1"/>
                </a:solidFill>
              </a:rPr>
              <a:t>speech.</a:t>
            </a:r>
          </a:p>
          <a:p>
            <a:pPr marL="285750" indent="-285750">
              <a:buFont typeface="Wingdings" panose="05000000000000000000" pitchFamily="2" charset="2"/>
              <a:buChar char="q"/>
            </a:pPr>
            <a:r>
              <a:rPr lang="en-US" sz="2000" dirty="0" smtClean="0">
                <a:solidFill>
                  <a:schemeClr val="tx1"/>
                </a:solidFill>
              </a:rPr>
              <a:t>Commonly </a:t>
            </a:r>
            <a:r>
              <a:rPr lang="en-US" sz="2000" dirty="0">
                <a:solidFill>
                  <a:schemeClr val="tx1"/>
                </a:solidFill>
              </a:rPr>
              <a:t>referred to as hate speech, this form of ‘expression’ is viewed as too harmful to be justifiably free. As Pierre De </a:t>
            </a:r>
            <a:r>
              <a:rPr lang="en-US" sz="2000" dirty="0" err="1">
                <a:solidFill>
                  <a:schemeClr val="tx1"/>
                </a:solidFill>
              </a:rPr>
              <a:t>Vos</a:t>
            </a:r>
            <a:r>
              <a:rPr lang="en-US" sz="2000" dirty="0">
                <a:solidFill>
                  <a:schemeClr val="tx1"/>
                </a:solidFill>
              </a:rPr>
              <a:t> (2015 cited in </a:t>
            </a:r>
            <a:r>
              <a:rPr lang="en-US" sz="2000" dirty="0" err="1">
                <a:solidFill>
                  <a:schemeClr val="tx1"/>
                </a:solidFill>
              </a:rPr>
              <a:t>Razzano</a:t>
            </a:r>
            <a:r>
              <a:rPr lang="en-US" sz="2000" dirty="0">
                <a:solidFill>
                  <a:schemeClr val="tx1"/>
                </a:solidFill>
              </a:rPr>
              <a:t>, 2016), noted</a:t>
            </a:r>
            <a:r>
              <a:rPr lang="en-US" sz="2000" dirty="0" smtClean="0">
                <a:solidFill>
                  <a:schemeClr val="tx1"/>
                </a:solidFill>
              </a:rPr>
              <a:t>:</a:t>
            </a:r>
            <a:endParaRPr lang="en-US" sz="1800" dirty="0">
              <a:solidFill>
                <a:schemeClr val="tx1"/>
              </a:solidFill>
            </a:endParaRPr>
          </a:p>
          <a:p>
            <a:pPr marL="505206" lvl="1" indent="-285750">
              <a:buFont typeface="Wingdings" panose="05000000000000000000" pitchFamily="2" charset="2"/>
              <a:buChar char="q"/>
            </a:pPr>
            <a:r>
              <a:rPr lang="en-US" sz="1800" dirty="0">
                <a:solidFill>
                  <a:schemeClr val="tx1"/>
                </a:solidFill>
              </a:rPr>
              <a:t>[Hate] speech has no value. It does not enlighten. It does not help us to think critically about how better to live in the world</a:t>
            </a:r>
            <a:r>
              <a:rPr lang="en-US" sz="1800" dirty="0" smtClean="0">
                <a:solidFill>
                  <a:schemeClr val="tx1"/>
                </a:solidFill>
              </a:rPr>
              <a:t>.</a:t>
            </a:r>
          </a:p>
          <a:p>
            <a:pPr marL="219456" lvl="1" indent="0"/>
            <a:endParaRPr lang="en-US" sz="1800" dirty="0" smtClean="0">
              <a:solidFill>
                <a:schemeClr val="tx1"/>
              </a:solidFill>
            </a:endParaRPr>
          </a:p>
          <a:p>
            <a:pPr marL="505206" lvl="1" indent="-285750">
              <a:buFont typeface="Wingdings" panose="05000000000000000000" pitchFamily="2" charset="2"/>
              <a:buChar char="q"/>
            </a:pPr>
            <a:r>
              <a:rPr lang="en-US" sz="1800" dirty="0">
                <a:solidFill>
                  <a:schemeClr val="bg1"/>
                </a:solidFill>
              </a:rPr>
              <a:t>(</a:t>
            </a:r>
            <a:r>
              <a:rPr lang="en-US" sz="1800" dirty="0" err="1">
                <a:solidFill>
                  <a:schemeClr val="bg1"/>
                </a:solidFill>
              </a:rPr>
              <a:t>Razzano</a:t>
            </a:r>
            <a:r>
              <a:rPr lang="en-US" sz="1800" dirty="0">
                <a:solidFill>
                  <a:schemeClr val="bg1"/>
                </a:solidFill>
              </a:rPr>
              <a:t>, 2016). </a:t>
            </a:r>
            <a:endParaRPr lang="en-US" sz="1800" dirty="0">
              <a:solidFill>
                <a:schemeClr val="bg1"/>
              </a:solidFill>
            </a:endParaRPr>
          </a:p>
        </p:txBody>
      </p:sp>
    </p:spTree>
    <p:extLst>
      <p:ext uri="{BB962C8B-B14F-4D97-AF65-F5344CB8AC3E}">
        <p14:creationId xmlns:p14="http://schemas.microsoft.com/office/powerpoint/2010/main" val="21853300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9861" y="0"/>
            <a:ext cx="6685613" cy="873760"/>
          </a:xfrm>
        </p:spPr>
        <p:txBody>
          <a:bodyPr/>
          <a:lstStyle/>
          <a:p>
            <a:pPr algn="ctr"/>
            <a:r>
              <a:rPr lang="en-US" sz="3200" spc="0" dirty="0">
                <a:ln w="0"/>
                <a:solidFill>
                  <a:srgbClr val="E48312"/>
                </a:solidFill>
                <a:effectLst>
                  <a:outerShdw blurRad="38100" dist="25400" dir="5400000" algn="ctr" rotWithShape="0">
                    <a:srgbClr val="6E747A">
                      <a:alpha val="43000"/>
                    </a:srgbClr>
                  </a:outerShdw>
                </a:effectLst>
              </a:rPr>
              <a:t>An overview of ICT and the Effect of Internet in Africa</a:t>
            </a:r>
            <a:endParaRPr lang="en-US" dirty="0"/>
          </a:p>
        </p:txBody>
      </p:sp>
      <p:sp>
        <p:nvSpPr>
          <p:cNvPr id="3" name="Subtitle 2"/>
          <p:cNvSpPr>
            <a:spLocks noGrp="1"/>
          </p:cNvSpPr>
          <p:nvPr>
            <p:ph type="subTitle" idx="1"/>
          </p:nvPr>
        </p:nvSpPr>
        <p:spPr>
          <a:xfrm>
            <a:off x="209860" y="1024656"/>
            <a:ext cx="7054540" cy="1416076"/>
          </a:xfrm>
        </p:spPr>
        <p:txBody>
          <a:bodyPr/>
          <a:lstStyle/>
          <a:p>
            <a:pPr marL="285750" indent="-285750">
              <a:buFont typeface="Wingdings" panose="05000000000000000000" pitchFamily="2" charset="2"/>
              <a:buChar char="q"/>
            </a:pPr>
            <a:r>
              <a:rPr lang="en-US" sz="2000" b="1" dirty="0">
                <a:solidFill>
                  <a:schemeClr val="tx1"/>
                </a:solidFill>
              </a:rPr>
              <a:t>Hate speech </a:t>
            </a:r>
            <a:r>
              <a:rPr lang="en-US" sz="2000" dirty="0">
                <a:solidFill>
                  <a:schemeClr val="tx1"/>
                </a:solidFill>
              </a:rPr>
              <a:t>is very relevant within the online space, as social media and online forums can be havens for hate speech – fuelled by the anonymity of the forum. </a:t>
            </a:r>
            <a:endParaRPr lang="en-US" sz="2000" dirty="0" smtClean="0">
              <a:solidFill>
                <a:schemeClr val="tx1"/>
              </a:solidFill>
            </a:endParaRPr>
          </a:p>
          <a:p>
            <a:pPr marL="285750" indent="-285750">
              <a:buFont typeface="Wingdings" panose="05000000000000000000" pitchFamily="2" charset="2"/>
              <a:buChar char="q"/>
            </a:pPr>
            <a:r>
              <a:rPr lang="en-US" sz="2000" dirty="0" smtClean="0">
                <a:solidFill>
                  <a:schemeClr val="tx1"/>
                </a:solidFill>
              </a:rPr>
              <a:t>There </a:t>
            </a:r>
            <a:r>
              <a:rPr lang="en-US" sz="2000" dirty="0">
                <a:solidFill>
                  <a:schemeClr val="tx1"/>
                </a:solidFill>
              </a:rPr>
              <a:t>has been a notable gender crisis in the abuse of women perpetuated through the Internet – through the use of threatening language, imagery and other forms of harassment. </a:t>
            </a:r>
            <a:endParaRPr lang="en-US" sz="2000" dirty="0" smtClean="0">
              <a:solidFill>
                <a:schemeClr val="tx1"/>
              </a:solidFill>
            </a:endParaRPr>
          </a:p>
          <a:p>
            <a:pPr marL="285750" indent="-285750">
              <a:buFont typeface="Wingdings" panose="05000000000000000000" pitchFamily="2" charset="2"/>
              <a:buChar char="q"/>
            </a:pPr>
            <a:r>
              <a:rPr lang="en-US" sz="2000" dirty="0" smtClean="0">
                <a:solidFill>
                  <a:schemeClr val="tx1"/>
                </a:solidFill>
              </a:rPr>
              <a:t>The </a:t>
            </a:r>
            <a:r>
              <a:rPr lang="en-US" sz="2000" dirty="0">
                <a:solidFill>
                  <a:schemeClr val="tx1"/>
                </a:solidFill>
              </a:rPr>
              <a:t>perceived ‘neutrality’ of the web is in many ways farcical: ‘some users are more equal than others’ </a:t>
            </a:r>
            <a:r>
              <a:rPr lang="en-US" sz="2000" dirty="0" smtClean="0">
                <a:solidFill>
                  <a:schemeClr val="tx1"/>
                </a:solidFill>
              </a:rPr>
              <a:t>(</a:t>
            </a:r>
            <a:r>
              <a:rPr lang="en-US" sz="2000" dirty="0" err="1" smtClean="0">
                <a:solidFill>
                  <a:schemeClr val="tx1"/>
                </a:solidFill>
              </a:rPr>
              <a:t>Buni</a:t>
            </a:r>
            <a:r>
              <a:rPr lang="en-US" sz="2000" dirty="0" smtClean="0">
                <a:solidFill>
                  <a:schemeClr val="tx1"/>
                </a:solidFill>
              </a:rPr>
              <a:t> </a:t>
            </a:r>
            <a:r>
              <a:rPr lang="en-US" sz="2000" dirty="0">
                <a:solidFill>
                  <a:schemeClr val="tx1"/>
                </a:solidFill>
              </a:rPr>
              <a:t>and </a:t>
            </a:r>
            <a:r>
              <a:rPr lang="en-US" sz="2000" dirty="0" err="1">
                <a:solidFill>
                  <a:schemeClr val="tx1"/>
                </a:solidFill>
              </a:rPr>
              <a:t>Chemal</a:t>
            </a:r>
            <a:r>
              <a:rPr lang="en-US" sz="2000" dirty="0">
                <a:solidFill>
                  <a:schemeClr val="tx1"/>
                </a:solidFill>
              </a:rPr>
              <a:t> </a:t>
            </a:r>
            <a:r>
              <a:rPr lang="en-US" sz="2000" dirty="0" smtClean="0">
                <a:solidFill>
                  <a:schemeClr val="tx1"/>
                </a:solidFill>
              </a:rPr>
              <a:t>,2014 </a:t>
            </a:r>
            <a:r>
              <a:rPr lang="en-US" sz="2000" dirty="0">
                <a:solidFill>
                  <a:schemeClr val="tx1"/>
                </a:solidFill>
              </a:rPr>
              <a:t>cited in </a:t>
            </a:r>
            <a:r>
              <a:rPr lang="en-US" sz="2000" dirty="0" err="1">
                <a:solidFill>
                  <a:schemeClr val="tx1"/>
                </a:solidFill>
              </a:rPr>
              <a:t>Razzano</a:t>
            </a:r>
            <a:r>
              <a:rPr lang="en-US" sz="2000" dirty="0">
                <a:solidFill>
                  <a:schemeClr val="tx1"/>
                </a:solidFill>
              </a:rPr>
              <a:t>, 2016)</a:t>
            </a:r>
          </a:p>
          <a:p>
            <a:pPr marL="285750" indent="-285750">
              <a:buFont typeface="Wingdings" panose="05000000000000000000" pitchFamily="2" charset="2"/>
              <a:buChar char="q"/>
            </a:pPr>
            <a:r>
              <a:rPr lang="en-US" sz="2000" dirty="0" smtClean="0">
                <a:solidFill>
                  <a:schemeClr val="tx1"/>
                </a:solidFill>
              </a:rPr>
              <a:t>Hate </a:t>
            </a:r>
            <a:r>
              <a:rPr lang="en-US" sz="2000" dirty="0">
                <a:solidFill>
                  <a:schemeClr val="tx1"/>
                </a:solidFill>
              </a:rPr>
              <a:t>speech is specifically exercised against women online – one legal review discovered that 90% of ‘revenge porn’ cases (where intimate photographs are publicly circulated to shame the victim) are perpetuated against women. </a:t>
            </a:r>
            <a:endParaRPr lang="en-US" dirty="0"/>
          </a:p>
        </p:txBody>
      </p:sp>
    </p:spTree>
    <p:extLst>
      <p:ext uri="{BB962C8B-B14F-4D97-AF65-F5344CB8AC3E}">
        <p14:creationId xmlns:p14="http://schemas.microsoft.com/office/powerpoint/2010/main" val="6888304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9862" y="20320"/>
            <a:ext cx="6906363" cy="824459"/>
          </a:xfrm>
        </p:spPr>
        <p:txBody>
          <a:bodyPr/>
          <a:lstStyle/>
          <a:p>
            <a:pPr algn="ctr"/>
            <a:r>
              <a:rPr lang="en-US" sz="3200" spc="0" dirty="0">
                <a:ln w="0"/>
                <a:solidFill>
                  <a:srgbClr val="E48312"/>
                </a:solidFill>
                <a:effectLst>
                  <a:outerShdw blurRad="38100" dist="25400" dir="5400000" algn="ctr" rotWithShape="0">
                    <a:srgbClr val="6E747A">
                      <a:alpha val="43000"/>
                    </a:srgbClr>
                  </a:outerShdw>
                </a:effectLst>
              </a:rPr>
              <a:t>An overview of ICT and the Effect of Internet in Africa</a:t>
            </a:r>
            <a:endParaRPr lang="en-US" dirty="0"/>
          </a:p>
        </p:txBody>
      </p:sp>
      <p:sp>
        <p:nvSpPr>
          <p:cNvPr id="3" name="Subtitle 2"/>
          <p:cNvSpPr>
            <a:spLocks noGrp="1"/>
          </p:cNvSpPr>
          <p:nvPr>
            <p:ph type="subTitle" idx="1"/>
          </p:nvPr>
        </p:nvSpPr>
        <p:spPr>
          <a:xfrm>
            <a:off x="74950" y="1256176"/>
            <a:ext cx="7291050" cy="784800"/>
          </a:xfrm>
        </p:spPr>
        <p:txBody>
          <a:bodyPr/>
          <a:lstStyle/>
          <a:p>
            <a:pPr marL="285750" indent="-285750">
              <a:buFont typeface="Wingdings" panose="05000000000000000000" pitchFamily="2" charset="2"/>
              <a:buChar char="q"/>
            </a:pPr>
            <a:r>
              <a:rPr lang="en-US" sz="2000" dirty="0" smtClean="0">
                <a:solidFill>
                  <a:schemeClr val="tx1"/>
                </a:solidFill>
              </a:rPr>
              <a:t>Freedom </a:t>
            </a:r>
            <a:r>
              <a:rPr lang="en-US" sz="2000" dirty="0">
                <a:solidFill>
                  <a:schemeClr val="tx1"/>
                </a:solidFill>
              </a:rPr>
              <a:t>of expression is not just about media and speech, as it also includes consideration of personal or self-expression. </a:t>
            </a:r>
            <a:endParaRPr lang="en-US" sz="2000" dirty="0" smtClean="0">
              <a:solidFill>
                <a:schemeClr val="tx1"/>
              </a:solidFill>
            </a:endParaRPr>
          </a:p>
          <a:p>
            <a:pPr marL="285750" indent="-285750">
              <a:buFont typeface="Wingdings" panose="05000000000000000000" pitchFamily="2" charset="2"/>
              <a:buChar char="q"/>
            </a:pPr>
            <a:r>
              <a:rPr lang="en-US" sz="2000" b="1" dirty="0" smtClean="0">
                <a:solidFill>
                  <a:schemeClr val="tx1"/>
                </a:solidFill>
              </a:rPr>
              <a:t>Online </a:t>
            </a:r>
            <a:r>
              <a:rPr lang="en-US" sz="2000" b="1" dirty="0">
                <a:solidFill>
                  <a:schemeClr val="tx1"/>
                </a:solidFill>
              </a:rPr>
              <a:t>and virtual spaces </a:t>
            </a:r>
            <a:r>
              <a:rPr lang="en-US" sz="2000" dirty="0">
                <a:solidFill>
                  <a:schemeClr val="tx1"/>
                </a:solidFill>
              </a:rPr>
              <a:t>are forums for self-expression, and an interesting segue (uninterrupted transition) in this area has been considering how the law can regulate virtual worlds and characters created for online gaming, while respecting free </a:t>
            </a:r>
            <a:r>
              <a:rPr lang="en-US" sz="2000" dirty="0" smtClean="0">
                <a:solidFill>
                  <a:schemeClr val="tx1"/>
                </a:solidFill>
              </a:rPr>
              <a:t>expression.</a:t>
            </a:r>
          </a:p>
          <a:p>
            <a:pPr marL="285750" indent="-285750">
              <a:buFont typeface="Wingdings" panose="05000000000000000000" pitchFamily="2" charset="2"/>
              <a:buChar char="q"/>
            </a:pPr>
            <a:r>
              <a:rPr lang="en-US" sz="2000" dirty="0" smtClean="0">
                <a:solidFill>
                  <a:schemeClr val="tx1"/>
                </a:solidFill>
              </a:rPr>
              <a:t> </a:t>
            </a:r>
            <a:r>
              <a:rPr lang="en-US" sz="2000" dirty="0">
                <a:solidFill>
                  <a:schemeClr val="tx1"/>
                </a:solidFill>
              </a:rPr>
              <a:t>The question must become: How can the law adapt to such alien environments within a human rights framework?</a:t>
            </a:r>
          </a:p>
          <a:p>
            <a:pPr marL="285750" indent="-285750">
              <a:buFont typeface="Wingdings" panose="05000000000000000000" pitchFamily="2" charset="2"/>
              <a:buChar char="q"/>
            </a:pPr>
            <a:r>
              <a:rPr lang="en-US" sz="2000" dirty="0">
                <a:solidFill>
                  <a:schemeClr val="tx1"/>
                </a:solidFill>
              </a:rPr>
              <a:t>What happens in virtual worlds, however, has real-world effects both on players and non-players, and governments will have important interests in regulating those real-world effects for reasons that are unrelated to the suppression of free expression (</a:t>
            </a:r>
            <a:r>
              <a:rPr lang="en-US" sz="2000" dirty="0" err="1">
                <a:solidFill>
                  <a:schemeClr val="tx1"/>
                </a:solidFill>
              </a:rPr>
              <a:t>Balkin</a:t>
            </a:r>
            <a:r>
              <a:rPr lang="en-US" sz="2000" dirty="0">
                <a:solidFill>
                  <a:schemeClr val="tx1"/>
                </a:solidFill>
              </a:rPr>
              <a:t>, 2004).</a:t>
            </a:r>
          </a:p>
          <a:p>
            <a:endParaRPr lang="en-US" dirty="0"/>
          </a:p>
          <a:p>
            <a:endParaRPr lang="en-US" dirty="0"/>
          </a:p>
        </p:txBody>
      </p:sp>
    </p:spTree>
    <p:extLst>
      <p:ext uri="{BB962C8B-B14F-4D97-AF65-F5344CB8AC3E}">
        <p14:creationId xmlns:p14="http://schemas.microsoft.com/office/powerpoint/2010/main" val="1142749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4F7FF"/>
            </a:gs>
            <a:gs pos="62000">
              <a:srgbClr val="CCD4EB"/>
            </a:gs>
            <a:gs pos="100000">
              <a:schemeClr val="accent2"/>
            </a:gs>
          </a:gsLst>
          <a:path path="circle">
            <a:fillToRect r="100000" b="100000"/>
          </a:path>
          <a:tileRect l="-100000" t="-100000"/>
        </a:gradFill>
        <a:effectLst/>
      </p:bgPr>
    </p:bg>
    <p:spTree>
      <p:nvGrpSpPr>
        <p:cNvPr id="1" name="Shape 433"/>
        <p:cNvGrpSpPr/>
        <p:nvPr/>
      </p:nvGrpSpPr>
      <p:grpSpPr>
        <a:xfrm>
          <a:off x="0" y="0"/>
          <a:ext cx="0" cy="0"/>
          <a:chOff x="0" y="0"/>
          <a:chExt cx="0" cy="0"/>
        </a:xfrm>
      </p:grpSpPr>
      <p:sp>
        <p:nvSpPr>
          <p:cNvPr id="435" name="Google Shape;435;p25"/>
          <p:cNvSpPr txBox="1">
            <a:spLocks noGrp="1"/>
          </p:cNvSpPr>
          <p:nvPr>
            <p:ph type="title"/>
          </p:nvPr>
        </p:nvSpPr>
        <p:spPr>
          <a:xfrm>
            <a:off x="363527" y="339209"/>
            <a:ext cx="6929275" cy="335400"/>
          </a:xfrm>
          <a:prstGeom prst="rect">
            <a:avLst/>
          </a:prstGeom>
        </p:spPr>
        <p:txBody>
          <a:bodyPr spcFirstLastPara="1" wrap="square" lIns="0" tIns="0" rIns="0" bIns="0" anchor="b" anchorCtr="0">
            <a:noAutofit/>
          </a:bodyPr>
          <a:lstStyle/>
          <a:p>
            <a:pPr lvl="0" algn="ctr">
              <a:spcBef>
                <a:spcPts val="0"/>
              </a:spcBef>
            </a:pPr>
            <a:r>
              <a:rPr lang="en-US" sz="2400" b="1" spc="0" dirty="0">
                <a:ln w="22225">
                  <a:solidFill>
                    <a:schemeClr val="accent2"/>
                  </a:solidFill>
                  <a:prstDash val="solid"/>
                </a:ln>
                <a:solidFill>
                  <a:schemeClr val="accent2">
                    <a:lumMod val="40000"/>
                    <a:lumOff val="60000"/>
                  </a:schemeClr>
                </a:solidFill>
              </a:rPr>
              <a:t>Between privacy and access to information: threats and opportunities in internet regulation</a:t>
            </a:r>
            <a:endParaRPr lang="en-US" sz="2400" b="1" spc="0" dirty="0">
              <a:ln w="22225">
                <a:solidFill>
                  <a:schemeClr val="accent2"/>
                </a:solidFill>
                <a:prstDash val="solid"/>
              </a:ln>
              <a:solidFill>
                <a:schemeClr val="accent2">
                  <a:lumMod val="40000"/>
                  <a:lumOff val="60000"/>
                </a:schemeClr>
              </a:solidFill>
            </a:endParaRPr>
          </a:p>
        </p:txBody>
      </p:sp>
      <p:sp>
        <p:nvSpPr>
          <p:cNvPr id="437" name="Google Shape;437;p25"/>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solidFill>
                  <a:schemeClr val="lt1"/>
                </a:solidFill>
              </a:rPr>
              <a:t>11</a:t>
            </a:fld>
            <a:endParaRPr>
              <a:solidFill>
                <a:schemeClr val="lt1"/>
              </a:solidFill>
            </a:endParaRPr>
          </a:p>
        </p:txBody>
      </p:sp>
      <p:sp>
        <p:nvSpPr>
          <p:cNvPr id="3" name="Rectangle 2"/>
          <p:cNvSpPr/>
          <p:nvPr/>
        </p:nvSpPr>
        <p:spPr>
          <a:xfrm>
            <a:off x="211256" y="4799861"/>
            <a:ext cx="8932744" cy="307777"/>
          </a:xfrm>
          <a:prstGeom prst="rect">
            <a:avLst/>
          </a:prstGeom>
        </p:spPr>
        <p:txBody>
          <a:bodyPr wrap="square">
            <a:spAutoFit/>
          </a:bodyPr>
          <a:lstStyle/>
          <a:p>
            <a:r>
              <a:rPr lang="en-US" dirty="0">
                <a:solidFill>
                  <a:schemeClr val="bg1"/>
                </a:solidFill>
              </a:rPr>
              <a:t>Source: </a:t>
            </a:r>
            <a:r>
              <a:rPr lang="en-US" sz="1200" dirty="0">
                <a:solidFill>
                  <a:schemeClr val="bg1"/>
                </a:solidFill>
              </a:rPr>
              <a:t>https://thisisafrica.me/politics-and-society/privacy-access-to-information-threats-opportunities-internet-regulation/</a:t>
            </a:r>
            <a:endParaRPr lang="en-US" sz="1200" dirty="0">
              <a:solidFill>
                <a:schemeClr val="bg1"/>
              </a:solidFill>
            </a:endParaRPr>
          </a:p>
        </p:txBody>
      </p:sp>
      <p:pic>
        <p:nvPicPr>
          <p:cNvPr id="4" name="Picture 3"/>
          <p:cNvPicPr>
            <a:picLocks noChangeAspect="1"/>
          </p:cNvPicPr>
          <p:nvPr/>
        </p:nvPicPr>
        <p:blipFill>
          <a:blip r:embed="rId3"/>
          <a:stretch>
            <a:fillRect/>
          </a:stretch>
        </p:blipFill>
        <p:spPr>
          <a:xfrm>
            <a:off x="1952625" y="674609"/>
            <a:ext cx="4414179" cy="4125251"/>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5" name="Google Shape;345;p17"/>
          <p:cNvSpPr txBox="1">
            <a:spLocks noGrp="1"/>
          </p:cNvSpPr>
          <p:nvPr>
            <p:ph type="title"/>
          </p:nvPr>
        </p:nvSpPr>
        <p:spPr>
          <a:xfrm>
            <a:off x="573437" y="49294"/>
            <a:ext cx="6679770" cy="856800"/>
          </a:xfrm>
          <a:prstGeom prst="rect">
            <a:avLst/>
          </a:prstGeom>
        </p:spPr>
        <p:txBody>
          <a:bodyPr spcFirstLastPara="1" wrap="square" lIns="0" tIns="0" rIns="0" bIns="0" anchor="b" anchorCtr="0">
            <a:noAutofit/>
          </a:bodyPr>
          <a:lstStyle/>
          <a:p>
            <a:pPr lvl="0" algn="ctr"/>
            <a:r>
              <a:rPr lang="en-US" sz="3200" spc="0" dirty="0">
                <a:ln w="0"/>
                <a:solidFill>
                  <a:srgbClr val="E48312"/>
                </a:solidFill>
                <a:effectLst>
                  <a:outerShdw blurRad="38100" dist="25400" dir="5400000" algn="ctr" rotWithShape="0">
                    <a:srgbClr val="6E747A">
                      <a:alpha val="43000"/>
                    </a:srgbClr>
                  </a:outerShdw>
                </a:effectLst>
              </a:rPr>
              <a:t>The Growth and Impact of </a:t>
            </a:r>
            <a:r>
              <a:rPr lang="en-US" sz="3200" spc="0" dirty="0" smtClean="0">
                <a:ln w="0"/>
                <a:solidFill>
                  <a:srgbClr val="E48312"/>
                </a:solidFill>
                <a:effectLst>
                  <a:outerShdw blurRad="38100" dist="25400" dir="5400000" algn="ctr" rotWithShape="0">
                    <a:srgbClr val="6E747A">
                      <a:alpha val="43000"/>
                    </a:srgbClr>
                  </a:outerShdw>
                </a:effectLst>
              </a:rPr>
              <a:t>ICT </a:t>
            </a:r>
            <a:r>
              <a:rPr lang="en-US" sz="3200" spc="0" dirty="0">
                <a:ln w="0"/>
                <a:solidFill>
                  <a:srgbClr val="E48312"/>
                </a:solidFill>
                <a:effectLst>
                  <a:outerShdw blurRad="38100" dist="25400" dir="5400000" algn="ctr" rotWithShape="0">
                    <a:srgbClr val="6E747A">
                      <a:alpha val="43000"/>
                    </a:srgbClr>
                  </a:outerShdw>
                </a:effectLst>
              </a:rPr>
              <a:t>in Africa: The case of Nigeria. </a:t>
            </a:r>
            <a:endParaRPr sz="3200" spc="0" dirty="0">
              <a:ln w="0"/>
              <a:solidFill>
                <a:schemeClr val="accent1"/>
              </a:solidFill>
              <a:effectLst>
                <a:outerShdw blurRad="38100" dist="25400" dir="5400000" algn="ctr" rotWithShape="0">
                  <a:srgbClr val="6E747A">
                    <a:alpha val="43000"/>
                  </a:srgbClr>
                </a:outerShdw>
              </a:effectLst>
            </a:endParaRPr>
          </a:p>
        </p:txBody>
      </p:sp>
      <p:sp>
        <p:nvSpPr>
          <p:cNvPr id="346" name="Google Shape;346;p17"/>
          <p:cNvSpPr txBox="1">
            <a:spLocks noGrp="1"/>
          </p:cNvSpPr>
          <p:nvPr>
            <p:ph type="body" idx="1"/>
          </p:nvPr>
        </p:nvSpPr>
        <p:spPr>
          <a:xfrm>
            <a:off x="32543" y="921067"/>
            <a:ext cx="7709377" cy="3746453"/>
          </a:xfrm>
          <a:prstGeom prst="rect">
            <a:avLst/>
          </a:prstGeom>
        </p:spPr>
        <p:txBody>
          <a:bodyPr spcFirstLastPara="1" wrap="square" lIns="0" tIns="0" rIns="0" bIns="0" anchor="t" anchorCtr="0">
            <a:noAutofit/>
          </a:bodyPr>
          <a:lstStyle/>
          <a:p>
            <a:pPr lvl="0"/>
            <a:r>
              <a:rPr lang="en-US" sz="2000" b="1" dirty="0"/>
              <a:t>Entertainment </a:t>
            </a:r>
          </a:p>
          <a:p>
            <a:r>
              <a:rPr lang="en-US" sz="2000" dirty="0"/>
              <a:t>The internet provides lots of entertainment facilities such as sports, free games, streamed audio and </a:t>
            </a:r>
            <a:r>
              <a:rPr lang="en-US" sz="2000" dirty="0" smtClean="0"/>
              <a:t>videos in Nigeria.</a:t>
            </a:r>
          </a:p>
          <a:p>
            <a:r>
              <a:rPr lang="en-US" sz="2000" dirty="0" smtClean="0"/>
              <a:t>Nigerians </a:t>
            </a:r>
            <a:r>
              <a:rPr lang="en-US" sz="2000" dirty="0"/>
              <a:t>that are lovers of football depend on such entertainment sites for checking results of football matches. </a:t>
            </a:r>
            <a:endParaRPr lang="en-US" sz="2000" dirty="0" smtClean="0"/>
          </a:p>
          <a:p>
            <a:r>
              <a:rPr lang="en-US" sz="2000" dirty="0" smtClean="0"/>
              <a:t>Other </a:t>
            </a:r>
            <a:r>
              <a:rPr lang="en-US" sz="2000" dirty="0"/>
              <a:t>listen to music, watch video and other entertainment shows on internet. </a:t>
            </a:r>
            <a:endParaRPr lang="en-US" sz="2000" dirty="0" smtClean="0"/>
          </a:p>
          <a:p>
            <a:r>
              <a:rPr lang="en-US" sz="2000" dirty="0" smtClean="0"/>
              <a:t>Downloads of </a:t>
            </a:r>
            <a:r>
              <a:rPr lang="en-US" sz="2000" dirty="0"/>
              <a:t>free local and foreign films and music through the Net. </a:t>
            </a:r>
            <a:r>
              <a:rPr lang="en-US" sz="2000" dirty="0" smtClean="0"/>
              <a:t>Radio </a:t>
            </a:r>
            <a:r>
              <a:rPr lang="en-US" sz="2000" dirty="0"/>
              <a:t>and television stations in Nigeria have their signal streamed so that people can monitor them at anytime and anywhere. </a:t>
            </a:r>
            <a:endParaRPr lang="en-US" sz="2000" dirty="0" smtClean="0"/>
          </a:p>
          <a:p>
            <a:r>
              <a:rPr lang="en-US" sz="2000" dirty="0" smtClean="0"/>
              <a:t>Besides</a:t>
            </a:r>
            <a:r>
              <a:rPr lang="en-US" sz="2000" dirty="0"/>
              <a:t>, Nigerians use internet to book flight and make hotel reservations (</a:t>
            </a:r>
            <a:r>
              <a:rPr lang="en-US" sz="2000" dirty="0" err="1"/>
              <a:t>Alimi</a:t>
            </a:r>
            <a:r>
              <a:rPr lang="en-US" sz="2000" dirty="0"/>
              <a:t> and </a:t>
            </a:r>
            <a:r>
              <a:rPr lang="en-US" sz="2000" dirty="0" err="1"/>
              <a:t>Popoola</a:t>
            </a:r>
            <a:r>
              <a:rPr lang="en-US" sz="2000" dirty="0"/>
              <a:t>, 2015).   </a:t>
            </a:r>
          </a:p>
        </p:txBody>
      </p:sp>
      <p:sp>
        <p:nvSpPr>
          <p:cNvPr id="347" name="Google Shape;347;p17"/>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12</a:t>
            </a:fld>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3" name="Google Shape;373;p19"/>
          <p:cNvSpPr txBox="1">
            <a:spLocks noGrp="1"/>
          </p:cNvSpPr>
          <p:nvPr>
            <p:ph type="title"/>
          </p:nvPr>
        </p:nvSpPr>
        <p:spPr>
          <a:xfrm>
            <a:off x="239843" y="90635"/>
            <a:ext cx="6194522" cy="856800"/>
          </a:xfrm>
          <a:prstGeom prst="rect">
            <a:avLst/>
          </a:prstGeom>
        </p:spPr>
        <p:txBody>
          <a:bodyPr spcFirstLastPara="1" wrap="square" lIns="0" tIns="0" rIns="0" bIns="0" anchor="b" anchorCtr="0">
            <a:noAutofit/>
          </a:bodyPr>
          <a:lstStyle/>
          <a:p>
            <a:pPr lvl="0" algn="ctr"/>
            <a:r>
              <a:rPr lang="en-US" spc="0" dirty="0">
                <a:ln w="0"/>
                <a:solidFill>
                  <a:schemeClr val="accent1"/>
                </a:solidFill>
                <a:effectLst>
                  <a:outerShdw blurRad="38100" dist="25400" dir="5400000" algn="ctr" rotWithShape="0">
                    <a:srgbClr val="6E747A">
                      <a:alpha val="43000"/>
                    </a:srgbClr>
                  </a:outerShdw>
                </a:effectLst>
              </a:rPr>
              <a:t>The Growth and Impact of ICT in Africa: The case of Nigeria. </a:t>
            </a:r>
            <a:endParaRPr spc="0" dirty="0">
              <a:ln w="0"/>
              <a:solidFill>
                <a:schemeClr val="accent1"/>
              </a:solidFill>
              <a:effectLst>
                <a:outerShdw blurRad="38100" dist="25400" dir="5400000" algn="ctr" rotWithShape="0">
                  <a:srgbClr val="6E747A">
                    <a:alpha val="43000"/>
                  </a:srgbClr>
                </a:outerShdw>
              </a:effectLst>
            </a:endParaRPr>
          </a:p>
        </p:txBody>
      </p:sp>
      <p:sp>
        <p:nvSpPr>
          <p:cNvPr id="372" name="Google Shape;372;p19"/>
          <p:cNvSpPr txBox="1">
            <a:spLocks noGrp="1"/>
          </p:cNvSpPr>
          <p:nvPr>
            <p:ph type="body" idx="1"/>
          </p:nvPr>
        </p:nvSpPr>
        <p:spPr>
          <a:xfrm>
            <a:off x="30481" y="902666"/>
            <a:ext cx="7782560" cy="3821733"/>
          </a:xfrm>
          <a:prstGeom prst="rect">
            <a:avLst/>
          </a:prstGeom>
        </p:spPr>
        <p:txBody>
          <a:bodyPr spcFirstLastPara="1" wrap="square" lIns="0" tIns="0" rIns="0" bIns="0" anchor="t" anchorCtr="0">
            <a:noAutofit/>
          </a:bodyPr>
          <a:lstStyle/>
          <a:p>
            <a:pPr lvl="0"/>
            <a:r>
              <a:rPr lang="en-US" sz="2000" b="1" dirty="0"/>
              <a:t>Educational Purposes</a:t>
            </a:r>
          </a:p>
          <a:p>
            <a:r>
              <a:rPr lang="en-US" sz="2000" dirty="0"/>
              <a:t>The internet or simply the Net has various applications for educational purposes. </a:t>
            </a:r>
            <a:endParaRPr lang="en-US" sz="2000" dirty="0" smtClean="0"/>
          </a:p>
          <a:p>
            <a:r>
              <a:rPr lang="en-US" sz="2000" dirty="0" smtClean="0"/>
              <a:t>It </a:t>
            </a:r>
            <a:r>
              <a:rPr lang="en-US" sz="2000" dirty="0"/>
              <a:t>provides learning platforms such as Virtual Classrooms, Webcasting and online educational </a:t>
            </a:r>
            <a:r>
              <a:rPr lang="en-US" sz="2000" dirty="0" smtClean="0"/>
              <a:t>videos, </a:t>
            </a:r>
            <a:r>
              <a:rPr lang="en-US" sz="2000" dirty="0"/>
              <a:t>Nigerians do use the Net to search for international scholarships as well as to secure admission overseas. </a:t>
            </a:r>
            <a:endParaRPr lang="en-US" sz="2000" dirty="0" smtClean="0"/>
          </a:p>
          <a:p>
            <a:r>
              <a:rPr lang="en-US" sz="2000" dirty="0" smtClean="0"/>
              <a:t>Also</a:t>
            </a:r>
            <a:r>
              <a:rPr lang="en-US" sz="2000" dirty="0"/>
              <a:t>, some Nigerian universities with well-developed websites where students can register online, download study materials and check their results for the semester, use the internet for educational purposes. </a:t>
            </a:r>
            <a:endParaRPr lang="en-US" sz="2000" dirty="0" smtClean="0"/>
          </a:p>
          <a:p>
            <a:r>
              <a:rPr lang="en-US" sz="2000" dirty="0" smtClean="0"/>
              <a:t>Actually</a:t>
            </a:r>
            <a:r>
              <a:rPr lang="en-US" sz="2000" dirty="0"/>
              <a:t>, never before in human history before the invention of the internet did such a valuable resource been available to students at little or no </a:t>
            </a:r>
            <a:r>
              <a:rPr lang="en-US" sz="2000" dirty="0" smtClean="0"/>
              <a:t>cost.</a:t>
            </a:r>
            <a:endParaRPr lang="en-US" sz="2000" dirty="0"/>
          </a:p>
        </p:txBody>
      </p:sp>
      <p:sp>
        <p:nvSpPr>
          <p:cNvPr id="375" name="Google Shape;375;p19"/>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13</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79"/>
        <p:cNvGrpSpPr/>
        <p:nvPr/>
      </p:nvGrpSpPr>
      <p:grpSpPr>
        <a:xfrm>
          <a:off x="0" y="0"/>
          <a:ext cx="0" cy="0"/>
          <a:chOff x="0" y="0"/>
          <a:chExt cx="0" cy="0"/>
        </a:xfrm>
      </p:grpSpPr>
      <p:sp>
        <p:nvSpPr>
          <p:cNvPr id="380" name="Google Shape;380;p20"/>
          <p:cNvSpPr txBox="1">
            <a:spLocks noGrp="1"/>
          </p:cNvSpPr>
          <p:nvPr>
            <p:ph type="title"/>
          </p:nvPr>
        </p:nvSpPr>
        <p:spPr>
          <a:xfrm>
            <a:off x="34080" y="104444"/>
            <a:ext cx="7024788" cy="856800"/>
          </a:xfrm>
          <a:prstGeom prst="rect">
            <a:avLst/>
          </a:prstGeom>
        </p:spPr>
        <p:txBody>
          <a:bodyPr spcFirstLastPara="1" wrap="square" lIns="0" tIns="0" rIns="0" bIns="0" anchor="b" anchorCtr="0">
            <a:noAutofit/>
          </a:bodyPr>
          <a:lstStyle/>
          <a:p>
            <a:pPr lvl="0" algn="ctr"/>
            <a:r>
              <a:rPr lang="en-US" spc="0" dirty="0">
                <a:ln w="0"/>
                <a:solidFill>
                  <a:schemeClr val="accent1"/>
                </a:solidFill>
                <a:effectLst>
                  <a:outerShdw blurRad="38100" dist="25400" dir="5400000" algn="ctr" rotWithShape="0">
                    <a:srgbClr val="6E747A">
                      <a:alpha val="43000"/>
                    </a:srgbClr>
                  </a:outerShdw>
                </a:effectLst>
              </a:rPr>
              <a:t>The Growth and Impact of ICT in Africa: The case of Nigeria. </a:t>
            </a:r>
            <a:endParaRPr dirty="0"/>
          </a:p>
        </p:txBody>
      </p:sp>
      <p:sp>
        <p:nvSpPr>
          <p:cNvPr id="381" name="Google Shape;381;p20"/>
          <p:cNvSpPr txBox="1">
            <a:spLocks noGrp="1"/>
          </p:cNvSpPr>
          <p:nvPr>
            <p:ph type="body" idx="1"/>
          </p:nvPr>
        </p:nvSpPr>
        <p:spPr>
          <a:xfrm>
            <a:off x="125520" y="1249471"/>
            <a:ext cx="7360161" cy="3364683"/>
          </a:xfrm>
          <a:prstGeom prst="rect">
            <a:avLst/>
          </a:prstGeom>
        </p:spPr>
        <p:txBody>
          <a:bodyPr spcFirstLastPara="1" wrap="square" lIns="0" tIns="0" rIns="0" bIns="0" anchor="t" anchorCtr="0">
            <a:noAutofit/>
          </a:bodyPr>
          <a:lstStyle/>
          <a:p>
            <a:pPr lvl="0"/>
            <a:r>
              <a:rPr lang="en-US" sz="2000" b="1" dirty="0"/>
              <a:t>Research </a:t>
            </a:r>
          </a:p>
          <a:p>
            <a:r>
              <a:rPr lang="en-US" sz="2000" dirty="0"/>
              <a:t>In Nigeria, both working class and students use the internet for research purposes. </a:t>
            </a:r>
            <a:endParaRPr lang="en-US" sz="2000" dirty="0" smtClean="0"/>
          </a:p>
          <a:p>
            <a:r>
              <a:rPr lang="en-US" sz="2000" dirty="0" smtClean="0"/>
              <a:t>There </a:t>
            </a:r>
            <a:r>
              <a:rPr lang="en-US" sz="2000" dirty="0"/>
              <a:t>are certain research institutes in Nigeria that have 24 hours connection to the Net. </a:t>
            </a:r>
            <a:endParaRPr lang="en-US" sz="2000" dirty="0" smtClean="0"/>
          </a:p>
          <a:p>
            <a:r>
              <a:rPr lang="en-US" sz="2000" dirty="0" smtClean="0"/>
              <a:t>Furthermore</a:t>
            </a:r>
            <a:r>
              <a:rPr lang="en-US" sz="2000" dirty="0"/>
              <a:t>, tertiary institution students across the country like other parts of the world do depend on the Net to get information for their projects (</a:t>
            </a:r>
            <a:r>
              <a:rPr lang="en-US" sz="2000" dirty="0" err="1"/>
              <a:t>Ureigho</a:t>
            </a:r>
            <a:r>
              <a:rPr lang="en-US" sz="2000" dirty="0"/>
              <a:t>, </a:t>
            </a:r>
            <a:r>
              <a:rPr lang="en-US" sz="2000" dirty="0" err="1"/>
              <a:t>Oroke</a:t>
            </a:r>
            <a:r>
              <a:rPr lang="en-US" sz="2000" dirty="0"/>
              <a:t>, and </a:t>
            </a:r>
            <a:r>
              <a:rPr lang="en-US" sz="2000" dirty="0" err="1"/>
              <a:t>Ekruyota</a:t>
            </a:r>
            <a:r>
              <a:rPr lang="en-US" sz="2000" dirty="0"/>
              <a:t>, 2006; Yusuf, M. O. and Yusuf, H. T., 2009). </a:t>
            </a:r>
            <a:endParaRPr lang="en-US" sz="2000" dirty="0" smtClean="0"/>
          </a:p>
          <a:p>
            <a:r>
              <a:rPr lang="en-US" sz="2000" dirty="0" smtClean="0"/>
              <a:t>In </a:t>
            </a:r>
            <a:r>
              <a:rPr lang="en-US" sz="2000" dirty="0"/>
              <a:t>addition, some students have online groups where they discuss and solve academic related matters (</a:t>
            </a:r>
            <a:r>
              <a:rPr lang="en-US" sz="2000" dirty="0" err="1"/>
              <a:t>Alimi</a:t>
            </a:r>
            <a:r>
              <a:rPr lang="en-US" sz="2000" dirty="0"/>
              <a:t> and </a:t>
            </a:r>
            <a:r>
              <a:rPr lang="en-US" sz="2000" dirty="0" err="1"/>
              <a:t>Popoola</a:t>
            </a:r>
            <a:r>
              <a:rPr lang="en-US" sz="2000" dirty="0"/>
              <a:t>, 2015).   </a:t>
            </a:r>
          </a:p>
        </p:txBody>
      </p:sp>
      <p:sp>
        <p:nvSpPr>
          <p:cNvPr id="384" name="Google Shape;384;p20"/>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14</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88"/>
        <p:cNvGrpSpPr/>
        <p:nvPr/>
      </p:nvGrpSpPr>
      <p:grpSpPr>
        <a:xfrm>
          <a:off x="0" y="0"/>
          <a:ext cx="0" cy="0"/>
          <a:chOff x="0" y="0"/>
          <a:chExt cx="0" cy="0"/>
        </a:xfrm>
      </p:grpSpPr>
      <p:sp>
        <p:nvSpPr>
          <p:cNvPr id="389" name="Google Shape;389;p21"/>
          <p:cNvSpPr txBox="1">
            <a:spLocks noGrp="1"/>
          </p:cNvSpPr>
          <p:nvPr>
            <p:ph type="title"/>
          </p:nvPr>
        </p:nvSpPr>
        <p:spPr>
          <a:xfrm>
            <a:off x="102631" y="174531"/>
            <a:ext cx="6836650" cy="856800"/>
          </a:xfrm>
          <a:prstGeom prst="rect">
            <a:avLst/>
          </a:prstGeom>
        </p:spPr>
        <p:txBody>
          <a:bodyPr spcFirstLastPara="1" wrap="square" lIns="0" tIns="0" rIns="0" bIns="0" anchor="b" anchorCtr="0">
            <a:noAutofit/>
          </a:bodyPr>
          <a:lstStyle/>
          <a:p>
            <a:pPr lvl="0" algn="ctr"/>
            <a:r>
              <a:rPr lang="en-US" sz="3200" spc="0" dirty="0">
                <a:ln w="0"/>
                <a:solidFill>
                  <a:schemeClr val="accent1"/>
                </a:solidFill>
                <a:effectLst>
                  <a:outerShdw blurRad="38100" dist="25400" dir="5400000" algn="ctr" rotWithShape="0">
                    <a:srgbClr val="6E747A">
                      <a:alpha val="43000"/>
                    </a:srgbClr>
                  </a:outerShdw>
                </a:effectLst>
              </a:rPr>
              <a:t>The Growth and Impact of ICT in Africa: The case of Nigeria. </a:t>
            </a:r>
            <a:endParaRPr sz="3200" dirty="0"/>
          </a:p>
        </p:txBody>
      </p:sp>
      <p:sp>
        <p:nvSpPr>
          <p:cNvPr id="390" name="Google Shape;390;p21"/>
          <p:cNvSpPr txBox="1">
            <a:spLocks noGrp="1"/>
          </p:cNvSpPr>
          <p:nvPr>
            <p:ph type="body" idx="1"/>
          </p:nvPr>
        </p:nvSpPr>
        <p:spPr>
          <a:xfrm>
            <a:off x="61990" y="885702"/>
            <a:ext cx="7679930" cy="4092697"/>
          </a:xfrm>
          <a:prstGeom prst="rect">
            <a:avLst/>
          </a:prstGeom>
        </p:spPr>
        <p:txBody>
          <a:bodyPr spcFirstLastPara="1" wrap="square" lIns="0" tIns="0" rIns="0" bIns="0" anchor="t" anchorCtr="0">
            <a:noAutofit/>
          </a:bodyPr>
          <a:lstStyle/>
          <a:p>
            <a:pPr lvl="0"/>
            <a:r>
              <a:rPr lang="en-US" sz="2000" b="1" dirty="0"/>
              <a:t>Business Transaction </a:t>
            </a:r>
          </a:p>
          <a:p>
            <a:r>
              <a:rPr lang="en-US" sz="2000" dirty="0"/>
              <a:t>The internet provides Nigerians the convenience of shopping anytime and anywhere. </a:t>
            </a:r>
            <a:endParaRPr lang="en-US" sz="2000" dirty="0" smtClean="0"/>
          </a:p>
          <a:p>
            <a:r>
              <a:rPr lang="en-US" sz="2000" dirty="0" smtClean="0"/>
              <a:t>Through </a:t>
            </a:r>
            <a:r>
              <a:rPr lang="en-US" sz="2000" dirty="0"/>
              <a:t>the internet, Nigerians have better access to information and wider selection of goods and services. Prices can be compared online before making purchases. </a:t>
            </a:r>
            <a:endParaRPr lang="en-US" sz="2000" dirty="0" smtClean="0"/>
          </a:p>
          <a:p>
            <a:r>
              <a:rPr lang="en-US" sz="2000" dirty="0" smtClean="0"/>
              <a:t>This </a:t>
            </a:r>
            <a:r>
              <a:rPr lang="en-US" sz="2000" dirty="0"/>
              <a:t>has made internet the major tool uses by Nigerians to keep track of their financial trends, search for loans, check account balance, and perform other necessary financial tasks (</a:t>
            </a:r>
            <a:r>
              <a:rPr lang="en-US" sz="2000" dirty="0" err="1"/>
              <a:t>Koskosas</a:t>
            </a:r>
            <a:r>
              <a:rPr lang="en-US" sz="2000" dirty="0"/>
              <a:t>, 2003). </a:t>
            </a:r>
            <a:endParaRPr lang="en-US" sz="2000" dirty="0" smtClean="0"/>
          </a:p>
          <a:p>
            <a:r>
              <a:rPr lang="en-US" sz="2000" dirty="0" smtClean="0"/>
              <a:t>All </a:t>
            </a:r>
            <a:r>
              <a:rPr lang="en-US" sz="2000" dirty="0"/>
              <a:t>Nigerian banks are connected to the Net and </a:t>
            </a:r>
            <a:r>
              <a:rPr lang="en-US" sz="2000" dirty="0" smtClean="0"/>
              <a:t>introduction </a:t>
            </a:r>
            <a:r>
              <a:rPr lang="en-US" sz="2000" dirty="0"/>
              <a:t>of Automated Teller Machines (ATMs), enabled by the internet has eased banking operations. (</a:t>
            </a:r>
            <a:r>
              <a:rPr lang="en-US" sz="2000" dirty="0" err="1"/>
              <a:t>Alimi</a:t>
            </a:r>
            <a:r>
              <a:rPr lang="en-US" sz="2000" dirty="0"/>
              <a:t> and </a:t>
            </a:r>
            <a:r>
              <a:rPr lang="en-US" sz="2000" dirty="0" err="1"/>
              <a:t>Popoola</a:t>
            </a:r>
            <a:r>
              <a:rPr lang="en-US" sz="2000" dirty="0"/>
              <a:t>, 2015).   </a:t>
            </a:r>
          </a:p>
          <a:p>
            <a:endParaRPr lang="en-US" sz="2400" dirty="0"/>
          </a:p>
        </p:txBody>
      </p:sp>
      <p:sp>
        <p:nvSpPr>
          <p:cNvPr id="391" name="Google Shape;391;p21"/>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15</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402"/>
        <p:cNvGrpSpPr/>
        <p:nvPr/>
      </p:nvGrpSpPr>
      <p:grpSpPr>
        <a:xfrm>
          <a:off x="0" y="0"/>
          <a:ext cx="0" cy="0"/>
          <a:chOff x="0" y="0"/>
          <a:chExt cx="0" cy="0"/>
        </a:xfrm>
      </p:grpSpPr>
      <p:sp>
        <p:nvSpPr>
          <p:cNvPr id="403" name="Google Shape;403;p23"/>
          <p:cNvSpPr txBox="1">
            <a:spLocks noGrp="1"/>
          </p:cNvSpPr>
          <p:nvPr>
            <p:ph type="title"/>
          </p:nvPr>
        </p:nvSpPr>
        <p:spPr>
          <a:xfrm>
            <a:off x="223353" y="0"/>
            <a:ext cx="7010567" cy="899410"/>
          </a:xfrm>
          <a:prstGeom prst="rect">
            <a:avLst/>
          </a:prstGeom>
        </p:spPr>
        <p:txBody>
          <a:bodyPr spcFirstLastPara="1" wrap="square" lIns="0" tIns="0" rIns="0" bIns="0" anchor="b" anchorCtr="0">
            <a:noAutofit/>
          </a:bodyPr>
          <a:lstStyle/>
          <a:p>
            <a:pPr lvl="0" algn="ctr">
              <a:spcBef>
                <a:spcPts val="0"/>
              </a:spcBef>
            </a:pPr>
            <a:r>
              <a:rPr lang="en-US" sz="3200" spc="0" dirty="0">
                <a:ln w="0"/>
                <a:solidFill>
                  <a:schemeClr val="accent1"/>
                </a:solidFill>
                <a:effectLst>
                  <a:outerShdw blurRad="38100" dist="25400" dir="5400000" algn="ctr" rotWithShape="0">
                    <a:srgbClr val="6E747A">
                      <a:alpha val="43000"/>
                    </a:srgbClr>
                  </a:outerShdw>
                </a:effectLst>
              </a:rPr>
              <a:t>The Growth and Impact of ICT in Africa: The case of Nigeria. </a:t>
            </a:r>
            <a:endParaRPr sz="3200" spc="0" dirty="0">
              <a:ln w="0"/>
              <a:solidFill>
                <a:schemeClr val="accent1"/>
              </a:solidFill>
              <a:effectLst>
                <a:outerShdw blurRad="38100" dist="25400" dir="5400000" algn="ctr" rotWithShape="0">
                  <a:srgbClr val="6E747A">
                    <a:alpha val="43000"/>
                  </a:srgbClr>
                </a:outerShdw>
              </a:effectLst>
            </a:endParaRPr>
          </a:p>
        </p:txBody>
      </p:sp>
      <p:sp>
        <p:nvSpPr>
          <p:cNvPr id="404" name="Google Shape;404;p23"/>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16</a:t>
            </a:fld>
            <a:endParaRPr/>
          </a:p>
        </p:txBody>
      </p:sp>
      <p:sp>
        <p:nvSpPr>
          <p:cNvPr id="3" name="Rectangle 2"/>
          <p:cNvSpPr/>
          <p:nvPr/>
        </p:nvSpPr>
        <p:spPr>
          <a:xfrm>
            <a:off x="223353" y="734409"/>
            <a:ext cx="7391650" cy="3970318"/>
          </a:xfrm>
          <a:prstGeom prst="rect">
            <a:avLst/>
          </a:prstGeom>
        </p:spPr>
        <p:txBody>
          <a:bodyPr wrap="square">
            <a:spAutoFit/>
          </a:bodyPr>
          <a:lstStyle/>
          <a:p>
            <a:pPr marL="285750" lvl="0" indent="-285750">
              <a:buFont typeface="Wingdings" panose="05000000000000000000" pitchFamily="2" charset="2"/>
              <a:buChar char="q"/>
            </a:pPr>
            <a:r>
              <a:rPr lang="en-US" sz="1800" b="1" dirty="0">
                <a:latin typeface="+mn-lt"/>
              </a:rPr>
              <a:t>Information </a:t>
            </a:r>
            <a:endParaRPr lang="en-US" sz="1800" b="1" dirty="0" smtClean="0">
              <a:latin typeface="+mn-lt"/>
            </a:endParaRPr>
          </a:p>
          <a:p>
            <a:pPr marL="285750" indent="-285750">
              <a:buFont typeface="Wingdings" panose="05000000000000000000" pitchFamily="2" charset="2"/>
              <a:buChar char="q"/>
            </a:pPr>
            <a:r>
              <a:rPr lang="en-US" sz="1800" dirty="0" smtClean="0">
                <a:latin typeface="+mn-lt"/>
              </a:rPr>
              <a:t>The </a:t>
            </a:r>
            <a:r>
              <a:rPr lang="en-US" sz="1800" dirty="0">
                <a:latin typeface="+mn-lt"/>
              </a:rPr>
              <a:t>internet leverages our ability to find, manage, and share information</a:t>
            </a:r>
            <a:r>
              <a:rPr lang="en-US" sz="1800" dirty="0" smtClean="0">
                <a:latin typeface="+mn-lt"/>
              </a:rPr>
              <a:t>.</a:t>
            </a:r>
          </a:p>
          <a:p>
            <a:pPr marL="285750" indent="-285750">
              <a:buFont typeface="Wingdings" panose="05000000000000000000" pitchFamily="2" charset="2"/>
              <a:buChar char="q"/>
            </a:pPr>
            <a:r>
              <a:rPr lang="en-US" sz="1800" dirty="0" smtClean="0">
                <a:latin typeface="+mn-lt"/>
              </a:rPr>
              <a:t> Live </a:t>
            </a:r>
            <a:r>
              <a:rPr lang="en-US" sz="1800" dirty="0">
                <a:latin typeface="+mn-lt"/>
              </a:rPr>
              <a:t>news and other information are accessible through the Net. </a:t>
            </a:r>
            <a:endParaRPr lang="en-US" sz="1800" dirty="0" smtClean="0">
              <a:latin typeface="+mn-lt"/>
            </a:endParaRPr>
          </a:p>
          <a:p>
            <a:pPr marL="285750" indent="-285750">
              <a:buFont typeface="Wingdings" panose="05000000000000000000" pitchFamily="2" charset="2"/>
              <a:buChar char="q"/>
            </a:pPr>
            <a:r>
              <a:rPr lang="en-US" sz="1800" dirty="0" smtClean="0">
                <a:latin typeface="+mn-lt"/>
              </a:rPr>
              <a:t>Nigerians </a:t>
            </a:r>
            <a:r>
              <a:rPr lang="en-US" sz="1800" dirty="0">
                <a:latin typeface="+mn-lt"/>
              </a:rPr>
              <a:t>depend partially on the Net to read both local and foreign newspapers (Locksley, 2009). </a:t>
            </a:r>
            <a:endParaRPr lang="en-US" sz="1800" dirty="0" smtClean="0">
              <a:latin typeface="+mn-lt"/>
            </a:endParaRPr>
          </a:p>
          <a:p>
            <a:pPr marL="285750" indent="-285750">
              <a:buFont typeface="Wingdings" panose="05000000000000000000" pitchFamily="2" charset="2"/>
              <a:buChar char="q"/>
            </a:pPr>
            <a:r>
              <a:rPr lang="en-US" sz="1800" dirty="0" smtClean="0">
                <a:latin typeface="+mn-lt"/>
              </a:rPr>
              <a:t>Majority </a:t>
            </a:r>
            <a:r>
              <a:rPr lang="en-US" sz="1800" dirty="0">
                <a:latin typeface="+mn-lt"/>
              </a:rPr>
              <a:t>of the media houses depend on the internet to get latest information so as not to broadcast stale news to their audiences</a:t>
            </a:r>
            <a:r>
              <a:rPr lang="en-US" sz="1800" dirty="0" smtClean="0">
                <a:latin typeface="+mn-lt"/>
              </a:rPr>
              <a:t>.</a:t>
            </a:r>
          </a:p>
          <a:p>
            <a:pPr marL="285750" indent="-285750">
              <a:buFont typeface="Wingdings" panose="05000000000000000000" pitchFamily="2" charset="2"/>
              <a:buChar char="q"/>
            </a:pPr>
            <a:r>
              <a:rPr lang="en-US" sz="1800" dirty="0" smtClean="0">
                <a:latin typeface="+mn-lt"/>
              </a:rPr>
              <a:t> Newspaper </a:t>
            </a:r>
            <a:r>
              <a:rPr lang="en-US" sz="1800" dirty="0">
                <a:latin typeface="+mn-lt"/>
              </a:rPr>
              <a:t>companies in Nigeria are currently using the internet to transfer the news to be printed from their headquarters to the remote branches so that the paper can be printed there so as to save time and transportation cost. </a:t>
            </a:r>
            <a:endParaRPr lang="en-US" sz="1800" dirty="0" smtClean="0">
              <a:latin typeface="+mn-lt"/>
            </a:endParaRPr>
          </a:p>
          <a:p>
            <a:pPr marL="285750" indent="-285750">
              <a:buFont typeface="Wingdings" panose="05000000000000000000" pitchFamily="2" charset="2"/>
              <a:buChar char="q"/>
            </a:pPr>
            <a:r>
              <a:rPr lang="en-US" sz="1800" dirty="0" smtClean="0">
                <a:latin typeface="+mn-lt"/>
              </a:rPr>
              <a:t>With </a:t>
            </a:r>
            <a:r>
              <a:rPr lang="en-US" sz="1800" dirty="0">
                <a:latin typeface="+mn-lt"/>
              </a:rPr>
              <a:t>these impacts in mind, our survey question was designed to get responders usage of the internet in obtaining up-to-day information. (</a:t>
            </a:r>
            <a:r>
              <a:rPr lang="en-US" sz="1800" dirty="0" err="1">
                <a:latin typeface="+mn-lt"/>
              </a:rPr>
              <a:t>Alimi</a:t>
            </a:r>
            <a:r>
              <a:rPr lang="en-US" sz="1800" dirty="0">
                <a:latin typeface="+mn-lt"/>
              </a:rPr>
              <a:t> and </a:t>
            </a:r>
            <a:r>
              <a:rPr lang="en-US" sz="1800" dirty="0" err="1">
                <a:latin typeface="+mn-lt"/>
              </a:rPr>
              <a:t>Popoola</a:t>
            </a:r>
            <a:r>
              <a:rPr lang="en-US" sz="1800" dirty="0">
                <a:latin typeface="+mn-lt"/>
              </a:rPr>
              <a:t>, 2015). </a:t>
            </a:r>
            <a:endParaRPr lang="en-US" sz="1800" dirty="0">
              <a:effectLst/>
              <a:latin typeface="+mn-lt"/>
              <a:ea typeface="Calibri" panose="020F0502020204030204" pitchFamily="34" charset="0"/>
              <a:cs typeface="Arial" panose="020B0604020202020204"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sp>
        <p:nvSpPr>
          <p:cNvPr id="429" name="Google Shape;429;p24"/>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17</a:t>
            </a:fld>
            <a:endParaRPr/>
          </a:p>
        </p:txBody>
      </p:sp>
      <p:sp>
        <p:nvSpPr>
          <p:cNvPr id="3" name="Rectangle 2"/>
          <p:cNvSpPr/>
          <p:nvPr/>
        </p:nvSpPr>
        <p:spPr>
          <a:xfrm>
            <a:off x="0" y="1306633"/>
            <a:ext cx="7425344" cy="3720249"/>
          </a:xfrm>
          <a:prstGeom prst="rect">
            <a:avLst/>
          </a:prstGeom>
        </p:spPr>
        <p:txBody>
          <a:bodyPr wrap="square">
            <a:spAutoFit/>
          </a:bodyPr>
          <a:lstStyle/>
          <a:p>
            <a:pPr marL="342900" lvl="0" indent="-342900">
              <a:buFont typeface="Wingdings" panose="05000000000000000000" pitchFamily="2" charset="2"/>
              <a:buChar char="q"/>
            </a:pPr>
            <a:r>
              <a:rPr lang="en-US" sz="2000" b="1" dirty="0">
                <a:latin typeface="+mn-lt"/>
              </a:rPr>
              <a:t>Chatting and </a:t>
            </a:r>
            <a:r>
              <a:rPr lang="en-US" sz="2000" b="1" dirty="0" smtClean="0">
                <a:latin typeface="+mn-lt"/>
              </a:rPr>
              <a:t>E-mail</a:t>
            </a:r>
          </a:p>
          <a:p>
            <a:pPr marL="342900" lvl="0" indent="-342900">
              <a:buFont typeface="Wingdings" panose="05000000000000000000" pitchFamily="2" charset="2"/>
              <a:buChar char="q"/>
            </a:pPr>
            <a:r>
              <a:rPr lang="en-US" sz="2000" b="1" dirty="0" smtClean="0">
                <a:latin typeface="+mn-lt"/>
              </a:rPr>
              <a:t> </a:t>
            </a:r>
            <a:r>
              <a:rPr lang="en-US" sz="2000" dirty="0" smtClean="0">
                <a:latin typeface="+mn-lt"/>
              </a:rPr>
              <a:t>The </a:t>
            </a:r>
            <a:r>
              <a:rPr lang="en-US" sz="2000" dirty="0">
                <a:latin typeface="+mn-lt"/>
              </a:rPr>
              <a:t>internet access has become an integral part of Nigerians’ lives. </a:t>
            </a:r>
            <a:endParaRPr lang="en-US" sz="2000" dirty="0" smtClean="0">
              <a:latin typeface="+mn-lt"/>
            </a:endParaRPr>
          </a:p>
          <a:p>
            <a:pPr marL="342900" lvl="0" indent="-342900">
              <a:buFont typeface="Wingdings" panose="05000000000000000000" pitchFamily="2" charset="2"/>
              <a:buChar char="q"/>
            </a:pPr>
            <a:r>
              <a:rPr lang="en-US" sz="2000" dirty="0" smtClean="0">
                <a:latin typeface="+mn-lt"/>
              </a:rPr>
              <a:t>It </a:t>
            </a:r>
            <a:r>
              <a:rPr lang="en-US" sz="2000" dirty="0">
                <a:latin typeface="+mn-lt"/>
              </a:rPr>
              <a:t>is currently the new medium of communicating with families and friends across the world. </a:t>
            </a:r>
            <a:endParaRPr lang="en-US" sz="2000" dirty="0" smtClean="0">
              <a:latin typeface="+mn-lt"/>
            </a:endParaRPr>
          </a:p>
          <a:p>
            <a:pPr marL="342900" lvl="0" indent="-342900">
              <a:buFont typeface="Wingdings" panose="05000000000000000000" pitchFamily="2" charset="2"/>
              <a:buChar char="q"/>
            </a:pPr>
            <a:r>
              <a:rPr lang="en-US" sz="2000" dirty="0" smtClean="0">
                <a:latin typeface="+mn-lt"/>
              </a:rPr>
              <a:t>With </a:t>
            </a:r>
            <a:r>
              <a:rPr lang="en-US" sz="2000" dirty="0">
                <a:latin typeface="+mn-lt"/>
              </a:rPr>
              <a:t>the introduction of internet enabled mobile phones and iPods, Nigerians can now chat at anywhere and anytime (Locksley, 2009; </a:t>
            </a:r>
            <a:r>
              <a:rPr lang="en-US" sz="2000" dirty="0" err="1">
                <a:latin typeface="+mn-lt"/>
              </a:rPr>
              <a:t>Idowu</a:t>
            </a:r>
            <a:r>
              <a:rPr lang="en-US" sz="2000" dirty="0">
                <a:latin typeface="+mn-lt"/>
              </a:rPr>
              <a:t>, B., </a:t>
            </a:r>
            <a:r>
              <a:rPr lang="en-US" sz="2000" dirty="0" err="1">
                <a:latin typeface="+mn-lt"/>
              </a:rPr>
              <a:t>Ogunbodede</a:t>
            </a:r>
            <a:r>
              <a:rPr lang="en-US" sz="2000" dirty="0">
                <a:latin typeface="+mn-lt"/>
              </a:rPr>
              <a:t>, E., and </a:t>
            </a:r>
            <a:r>
              <a:rPr lang="en-US" sz="2000" dirty="0" err="1">
                <a:latin typeface="+mn-lt"/>
              </a:rPr>
              <a:t>Idowu</a:t>
            </a:r>
            <a:r>
              <a:rPr lang="en-US" sz="2000" dirty="0">
                <a:latin typeface="+mn-lt"/>
              </a:rPr>
              <a:t>, B., 2003). </a:t>
            </a:r>
            <a:endParaRPr lang="en-US" sz="2000" dirty="0" smtClean="0">
              <a:latin typeface="+mn-lt"/>
            </a:endParaRPr>
          </a:p>
          <a:p>
            <a:pPr marL="342900" lvl="0" indent="-342900">
              <a:buFont typeface="Wingdings" panose="05000000000000000000" pitchFamily="2" charset="2"/>
              <a:buChar char="q"/>
            </a:pPr>
            <a:r>
              <a:rPr lang="en-US" sz="2000" dirty="0" smtClean="0">
                <a:latin typeface="+mn-lt"/>
              </a:rPr>
              <a:t>As </a:t>
            </a:r>
            <a:r>
              <a:rPr lang="en-US" sz="2000" dirty="0">
                <a:latin typeface="+mn-lt"/>
              </a:rPr>
              <a:t>a matter of fact, majority of students equally use the internet through chatting and email application for online dating (</a:t>
            </a:r>
            <a:r>
              <a:rPr lang="en-US" sz="2000" dirty="0" err="1">
                <a:latin typeface="+mn-lt"/>
              </a:rPr>
              <a:t>Alimi</a:t>
            </a:r>
            <a:r>
              <a:rPr lang="en-US" sz="2000" dirty="0">
                <a:latin typeface="+mn-lt"/>
              </a:rPr>
              <a:t> and </a:t>
            </a:r>
            <a:r>
              <a:rPr lang="en-US" sz="2000" dirty="0" err="1">
                <a:latin typeface="+mn-lt"/>
              </a:rPr>
              <a:t>Popoola</a:t>
            </a:r>
            <a:r>
              <a:rPr lang="en-US" sz="2000" dirty="0">
                <a:latin typeface="+mn-lt"/>
              </a:rPr>
              <a:t>, 2015).   </a:t>
            </a:r>
          </a:p>
          <a:p>
            <a:pPr algn="just">
              <a:lnSpc>
                <a:spcPct val="150000"/>
              </a:lnSpc>
              <a:spcAft>
                <a:spcPts val="1000"/>
              </a:spcAft>
            </a:pPr>
            <a:endParaRPr lang="en-US" sz="1050"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Google Shape;403;p23"/>
          <p:cNvSpPr txBox="1">
            <a:spLocks/>
          </p:cNvSpPr>
          <p:nvPr/>
        </p:nvSpPr>
        <p:spPr>
          <a:xfrm>
            <a:off x="149901" y="0"/>
            <a:ext cx="7543800" cy="899410"/>
          </a:xfrm>
          <a:prstGeom prst="rect">
            <a:avLst/>
          </a:prstGeom>
        </p:spPr>
        <p:txBody>
          <a:bodyPr spcFirstLastPara="1" vert="horz" wrap="square" lIns="0" tIns="0" rIns="0" bIns="0" rtlCol="0" anchor="b" anchorCtr="0">
            <a:noAutofit/>
          </a:bodyPr>
          <a:lstStyle>
            <a:lvl1pPr algn="l" defTabSz="685800" rtl="0" eaLnBrk="1" latinLnBrk="0" hangingPunct="1">
              <a:lnSpc>
                <a:spcPct val="85000"/>
              </a:lnSpc>
              <a:spcBef>
                <a:spcPct val="0"/>
              </a:spcBef>
              <a:buNone/>
              <a:defRPr sz="3600" kern="1200" spc="-38" baseline="0">
                <a:solidFill>
                  <a:schemeClr val="tx1">
                    <a:lumMod val="75000"/>
                    <a:lumOff val="25000"/>
                  </a:schemeClr>
                </a:solidFill>
                <a:latin typeface="+mj-lt"/>
                <a:ea typeface="+mj-ea"/>
                <a:cs typeface="+mj-cs"/>
              </a:defRPr>
            </a:lvl1pPr>
          </a:lstStyle>
          <a:p>
            <a:pPr algn="ctr">
              <a:spcBef>
                <a:spcPts val="0"/>
              </a:spcBef>
              <a:buClrTx/>
              <a:buFontTx/>
            </a:pPr>
            <a:r>
              <a:rPr lang="en-US" sz="3200" spc="0" dirty="0">
                <a:ln w="0"/>
                <a:solidFill>
                  <a:schemeClr val="accent1"/>
                </a:solidFill>
                <a:effectLst>
                  <a:outerShdw blurRad="38100" dist="25400" dir="5400000" algn="ctr" rotWithShape="0">
                    <a:srgbClr val="6E747A">
                      <a:alpha val="43000"/>
                    </a:srgbClr>
                  </a:outerShdw>
                </a:effectLst>
              </a:rPr>
              <a:t>The Growth and Impact of ICT in Africa: The case of Nigeria. </a:t>
            </a:r>
            <a:endParaRPr lang="en-US" sz="3200" spc="0" dirty="0">
              <a:ln w="0"/>
              <a:solidFill>
                <a:schemeClr val="accent1"/>
              </a:solidFill>
              <a:effectLst>
                <a:outerShdw blurRad="38100" dist="25400" dir="5400000" algn="ctr" rotWithShape="0">
                  <a:srgbClr val="6E747A">
                    <a:alpha val="43000"/>
                  </a:srgbClr>
                </a:outerShdw>
              </a:effectLst>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3567"/>
            <a:ext cx="7518400" cy="917967"/>
          </a:xfrm>
        </p:spPr>
        <p:txBody>
          <a:bodyPr>
            <a:normAutofit fontScale="90000"/>
          </a:bodyPr>
          <a:lstStyle/>
          <a:p>
            <a:pPr algn="ctr">
              <a:spcBef>
                <a:spcPts val="0"/>
              </a:spcBef>
              <a:buClrTx/>
              <a:buFontTx/>
            </a:pPr>
            <a:r>
              <a:rPr lang="en-US" sz="3200" spc="0" dirty="0">
                <a:ln w="0"/>
                <a:solidFill>
                  <a:schemeClr val="accent1"/>
                </a:solidFill>
                <a:effectLst>
                  <a:outerShdw blurRad="38100" dist="25400" dir="5400000" algn="ctr" rotWithShape="0">
                    <a:srgbClr val="6E747A">
                      <a:alpha val="43000"/>
                    </a:srgbClr>
                  </a:outerShdw>
                </a:effectLst>
              </a:rPr>
              <a:t>Human Rights and Information Communication Technology in Africa</a:t>
            </a:r>
            <a:endParaRPr lang="en-US" sz="3200" spc="0" dirty="0">
              <a:ln w="0"/>
              <a:solidFill>
                <a:schemeClr val="accent1"/>
              </a:solidFill>
              <a:effectLst>
                <a:outerShdw blurRad="38100" dist="25400" dir="5400000" algn="ctr" rotWithShape="0">
                  <a:srgbClr val="6E747A">
                    <a:alpha val="43000"/>
                  </a:srgbClr>
                </a:outerShdw>
              </a:effectLst>
            </a:endParaRPr>
          </a:p>
        </p:txBody>
      </p:sp>
      <p:sp>
        <p:nvSpPr>
          <p:cNvPr id="3" name="Slide Number Placeholder 2"/>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18</a:t>
            </a:fld>
            <a:endParaRPr lang="en"/>
          </a:p>
        </p:txBody>
      </p:sp>
      <p:sp>
        <p:nvSpPr>
          <p:cNvPr id="4" name="Rectangle 3"/>
          <p:cNvSpPr/>
          <p:nvPr/>
        </p:nvSpPr>
        <p:spPr>
          <a:xfrm>
            <a:off x="0" y="901621"/>
            <a:ext cx="7843520" cy="3970318"/>
          </a:xfrm>
          <a:prstGeom prst="rect">
            <a:avLst/>
          </a:prstGeom>
        </p:spPr>
        <p:txBody>
          <a:bodyPr wrap="square">
            <a:spAutoFit/>
          </a:bodyPr>
          <a:lstStyle/>
          <a:p>
            <a:pPr marL="342900" indent="-342900">
              <a:buFont typeface="Wingdings" panose="05000000000000000000" pitchFamily="2" charset="2"/>
              <a:buChar char="q"/>
            </a:pPr>
            <a:r>
              <a:rPr lang="en-US" sz="2000" b="1" dirty="0">
                <a:latin typeface="+mn-lt"/>
              </a:rPr>
              <a:t>Personal Privacy</a:t>
            </a:r>
            <a:endParaRPr lang="en-US" sz="2000" dirty="0">
              <a:latin typeface="+mn-lt"/>
            </a:endParaRPr>
          </a:p>
          <a:p>
            <a:pPr marL="342900" indent="-342900">
              <a:buFont typeface="Wingdings" panose="05000000000000000000" pitchFamily="2" charset="2"/>
              <a:buChar char="q"/>
            </a:pPr>
            <a:r>
              <a:rPr lang="en-US" sz="2000" dirty="0">
                <a:latin typeface="+mn-lt"/>
              </a:rPr>
              <a:t>Personal privacy is the human rights idea that considers an individual’s personal life an area of sanctity, worthy of rights protection. </a:t>
            </a:r>
            <a:r>
              <a:rPr lang="en-US" sz="2000" dirty="0" smtClean="0">
                <a:latin typeface="+mn-lt"/>
              </a:rPr>
              <a:t>The </a:t>
            </a:r>
            <a:r>
              <a:rPr lang="en-US" sz="2000" dirty="0">
                <a:latin typeface="+mn-lt"/>
              </a:rPr>
              <a:t>Universal Declaration of Human Rights refers in Article 12:</a:t>
            </a:r>
          </a:p>
          <a:p>
            <a:pPr lvl="3"/>
            <a:r>
              <a:rPr lang="en-US" sz="1800" dirty="0">
                <a:latin typeface="+mn-lt"/>
              </a:rPr>
              <a:t>	</a:t>
            </a:r>
            <a:r>
              <a:rPr lang="en-US" sz="1800" dirty="0" smtClean="0">
                <a:latin typeface="+mn-lt"/>
              </a:rPr>
              <a:t>No </a:t>
            </a:r>
            <a:r>
              <a:rPr lang="en-US" sz="1800" dirty="0">
                <a:latin typeface="+mn-lt"/>
              </a:rPr>
              <a:t>one shall be subjected to arbitrary interference with his privacy, </a:t>
            </a:r>
            <a:r>
              <a:rPr lang="en-US" sz="1800" dirty="0" smtClean="0">
                <a:latin typeface="+mn-lt"/>
              </a:rPr>
              <a:t>	family</a:t>
            </a:r>
            <a:r>
              <a:rPr lang="en-US" sz="1800" dirty="0">
                <a:latin typeface="+mn-lt"/>
              </a:rPr>
              <a:t>, home or correspondence, nor to attacks upon his </a:t>
            </a:r>
            <a:r>
              <a:rPr lang="en-US" sz="1800" dirty="0" err="1">
                <a:latin typeface="+mn-lt"/>
              </a:rPr>
              <a:t>honour</a:t>
            </a:r>
            <a:r>
              <a:rPr lang="en-US" sz="1800" dirty="0">
                <a:latin typeface="+mn-lt"/>
              </a:rPr>
              <a:t> and </a:t>
            </a:r>
            <a:r>
              <a:rPr lang="en-US" sz="1800" dirty="0" smtClean="0">
                <a:latin typeface="+mn-lt"/>
              </a:rPr>
              <a:t>	reputation</a:t>
            </a:r>
            <a:r>
              <a:rPr lang="en-US" sz="1800" dirty="0">
                <a:latin typeface="+mn-lt"/>
              </a:rPr>
              <a:t>. Everyone has the right to the protection of the law against </a:t>
            </a:r>
            <a:r>
              <a:rPr lang="en-US" sz="1800" dirty="0" smtClean="0">
                <a:latin typeface="+mn-lt"/>
              </a:rPr>
              <a:t>	such </a:t>
            </a:r>
            <a:r>
              <a:rPr lang="en-US" sz="1800" dirty="0">
                <a:latin typeface="+mn-lt"/>
              </a:rPr>
              <a:t>interference or attacks</a:t>
            </a:r>
            <a:r>
              <a:rPr lang="en-US" sz="1800" dirty="0" smtClean="0">
                <a:latin typeface="+mn-lt"/>
              </a:rPr>
              <a:t>.</a:t>
            </a:r>
            <a:endParaRPr lang="en-US" sz="2000" dirty="0">
              <a:latin typeface="+mn-lt"/>
            </a:endParaRPr>
          </a:p>
          <a:p>
            <a:pPr marL="342900" indent="-342900">
              <a:buFont typeface="Wingdings" panose="05000000000000000000" pitchFamily="2" charset="2"/>
              <a:buChar char="q"/>
            </a:pPr>
            <a:r>
              <a:rPr lang="en-US" sz="2000" dirty="0">
                <a:latin typeface="+mn-lt"/>
              </a:rPr>
              <a:t>There is a strong link between the private space and the person in the quotation above. </a:t>
            </a:r>
            <a:endParaRPr lang="en-US" sz="2000" dirty="0" smtClean="0">
              <a:latin typeface="+mn-lt"/>
            </a:endParaRPr>
          </a:p>
          <a:p>
            <a:pPr marL="342900" indent="-342900">
              <a:buFont typeface="Wingdings" panose="05000000000000000000" pitchFamily="2" charset="2"/>
              <a:buChar char="q"/>
            </a:pPr>
            <a:r>
              <a:rPr lang="en-US" sz="2000" dirty="0" smtClean="0">
                <a:latin typeface="+mn-lt"/>
              </a:rPr>
              <a:t>However</a:t>
            </a:r>
            <a:r>
              <a:rPr lang="en-US" sz="2000" dirty="0">
                <a:latin typeface="+mn-lt"/>
              </a:rPr>
              <a:t>, in the Internet age, privacy has become a particularly notable area of concern in relation to the protection of a person’s own data (</a:t>
            </a:r>
            <a:r>
              <a:rPr lang="en-US" sz="2000" dirty="0" err="1">
                <a:latin typeface="+mn-lt"/>
              </a:rPr>
              <a:t>Razzano</a:t>
            </a:r>
            <a:r>
              <a:rPr lang="en-US" sz="2000" dirty="0">
                <a:latin typeface="+mn-lt"/>
              </a:rPr>
              <a:t>, 2016).</a:t>
            </a:r>
          </a:p>
        </p:txBody>
      </p:sp>
    </p:spTree>
    <p:extLst>
      <p:ext uri="{BB962C8B-B14F-4D97-AF65-F5344CB8AC3E}">
        <p14:creationId xmlns:p14="http://schemas.microsoft.com/office/powerpoint/2010/main" val="36016867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454"/>
        <p:cNvGrpSpPr/>
        <p:nvPr/>
      </p:nvGrpSpPr>
      <p:grpSpPr>
        <a:xfrm>
          <a:off x="0" y="0"/>
          <a:ext cx="0" cy="0"/>
          <a:chOff x="0" y="0"/>
          <a:chExt cx="0" cy="0"/>
        </a:xfrm>
      </p:grpSpPr>
      <p:sp>
        <p:nvSpPr>
          <p:cNvPr id="461" name="Google Shape;461;p27"/>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19</a:t>
            </a:fld>
            <a:endParaRPr/>
          </a:p>
        </p:txBody>
      </p:sp>
      <p:sp>
        <p:nvSpPr>
          <p:cNvPr id="5" name="Rectangle 4"/>
          <p:cNvSpPr/>
          <p:nvPr/>
        </p:nvSpPr>
        <p:spPr>
          <a:xfrm>
            <a:off x="81280" y="968081"/>
            <a:ext cx="7498080" cy="3785652"/>
          </a:xfrm>
          <a:prstGeom prst="rect">
            <a:avLst/>
          </a:prstGeom>
        </p:spPr>
        <p:txBody>
          <a:bodyPr wrap="square">
            <a:spAutoFit/>
          </a:bodyPr>
          <a:lstStyle/>
          <a:p>
            <a:pPr marL="342900" indent="-342900">
              <a:buFont typeface="Wingdings" panose="05000000000000000000" pitchFamily="2" charset="2"/>
              <a:buChar char="q"/>
            </a:pPr>
            <a:r>
              <a:rPr lang="en-US" sz="2000" b="1" dirty="0">
                <a:latin typeface="+mn-lt"/>
              </a:rPr>
              <a:t>National Security and Cyber Security</a:t>
            </a:r>
            <a:endParaRPr lang="en-US" sz="2000" dirty="0">
              <a:latin typeface="+mn-lt"/>
            </a:endParaRPr>
          </a:p>
          <a:p>
            <a:pPr marL="342900" indent="-342900">
              <a:buFont typeface="Wingdings" panose="05000000000000000000" pitchFamily="2" charset="2"/>
              <a:buChar char="q"/>
            </a:pPr>
            <a:r>
              <a:rPr lang="en-US" sz="2000" dirty="0">
                <a:latin typeface="+mn-lt"/>
              </a:rPr>
              <a:t>National security is a regulatory sphere increasingly used by states to justify limitations on human freedoms. </a:t>
            </a:r>
            <a:endParaRPr lang="en-US" sz="2000" dirty="0" smtClean="0">
              <a:latin typeface="+mn-lt"/>
            </a:endParaRPr>
          </a:p>
          <a:p>
            <a:pPr marL="342900" indent="-342900">
              <a:buFont typeface="Wingdings" panose="05000000000000000000" pitchFamily="2" charset="2"/>
              <a:buChar char="q"/>
            </a:pPr>
            <a:r>
              <a:rPr lang="en-US" sz="2000" dirty="0" smtClean="0">
                <a:latin typeface="+mn-lt"/>
              </a:rPr>
              <a:t>National </a:t>
            </a:r>
            <a:r>
              <a:rPr lang="en-US" sz="2000" dirty="0">
                <a:latin typeface="+mn-lt"/>
              </a:rPr>
              <a:t>security concerns have also been used to justify laws, which legitimize communications interception to a significantly intrusive degree. </a:t>
            </a:r>
            <a:endParaRPr lang="en-US" sz="2000" dirty="0" smtClean="0">
              <a:latin typeface="+mn-lt"/>
            </a:endParaRPr>
          </a:p>
          <a:p>
            <a:pPr marL="342900" indent="-342900">
              <a:buFont typeface="Wingdings" panose="05000000000000000000" pitchFamily="2" charset="2"/>
              <a:buChar char="q"/>
            </a:pPr>
            <a:r>
              <a:rPr lang="en-US" sz="2000" dirty="0" smtClean="0">
                <a:latin typeface="+mn-lt"/>
              </a:rPr>
              <a:t>There </a:t>
            </a:r>
            <a:r>
              <a:rPr lang="en-US" sz="2000" dirty="0">
                <a:latin typeface="+mn-lt"/>
              </a:rPr>
              <a:t>is a legitimate concern for the security of persons in relation to online forms of crime. </a:t>
            </a:r>
            <a:endParaRPr lang="en-US" sz="2000" dirty="0" smtClean="0">
              <a:latin typeface="+mn-lt"/>
            </a:endParaRPr>
          </a:p>
          <a:p>
            <a:pPr marL="342900" indent="-342900">
              <a:buFont typeface="Wingdings" panose="05000000000000000000" pitchFamily="2" charset="2"/>
              <a:buChar char="q"/>
            </a:pPr>
            <a:r>
              <a:rPr lang="en-US" sz="2000" dirty="0" smtClean="0">
                <a:latin typeface="+mn-lt"/>
              </a:rPr>
              <a:t>Increased </a:t>
            </a:r>
            <a:r>
              <a:rPr lang="en-US" sz="2000" dirty="0">
                <a:latin typeface="+mn-lt"/>
              </a:rPr>
              <a:t>Internet connectivity, while for many reasons positive, comes with consequent risks, and online crime is one of them. </a:t>
            </a:r>
            <a:endParaRPr lang="en-US" sz="2000" dirty="0" smtClean="0">
              <a:latin typeface="+mn-lt"/>
            </a:endParaRPr>
          </a:p>
          <a:p>
            <a:pPr marL="342900" indent="-342900">
              <a:buFont typeface="Wingdings" panose="05000000000000000000" pitchFamily="2" charset="2"/>
              <a:buChar char="q"/>
            </a:pPr>
            <a:r>
              <a:rPr lang="en-US" sz="2000" dirty="0" smtClean="0">
                <a:latin typeface="+mn-lt"/>
              </a:rPr>
              <a:t>The </a:t>
            </a:r>
            <a:r>
              <a:rPr lang="en-US" sz="2000" dirty="0">
                <a:latin typeface="+mn-lt"/>
              </a:rPr>
              <a:t>actual cost from cybercrime to the global economy has been stated as ‘more than US$445 billion’ </a:t>
            </a:r>
            <a:r>
              <a:rPr lang="en-US" sz="2000" dirty="0" smtClean="0">
                <a:latin typeface="+mn-lt"/>
              </a:rPr>
              <a:t>   </a:t>
            </a:r>
            <a:endParaRPr lang="en-US" sz="1800" dirty="0">
              <a:solidFill>
                <a:schemeClr val="bg1"/>
              </a:solidFill>
              <a:latin typeface="+mn-lt"/>
            </a:endParaRPr>
          </a:p>
        </p:txBody>
      </p:sp>
      <p:sp>
        <p:nvSpPr>
          <p:cNvPr id="6" name="Title 1"/>
          <p:cNvSpPr txBox="1">
            <a:spLocks/>
          </p:cNvSpPr>
          <p:nvPr/>
        </p:nvSpPr>
        <p:spPr>
          <a:xfrm>
            <a:off x="0" y="-5064"/>
            <a:ext cx="8017265" cy="1088068"/>
          </a:xfrm>
          <a:prstGeom prst="rect">
            <a:avLst/>
          </a:prstGeom>
        </p:spPr>
        <p:txBody>
          <a:bodyPr>
            <a:normAutofit/>
          </a:bodyPr>
          <a:lstStyle>
            <a:lvl1pPr algn="l" defTabSz="685800" rtl="0" eaLnBrk="1" latinLnBrk="0" hangingPunct="1">
              <a:lnSpc>
                <a:spcPct val="85000"/>
              </a:lnSpc>
              <a:spcBef>
                <a:spcPct val="0"/>
              </a:spcBef>
              <a:buNone/>
              <a:defRPr sz="3600" kern="1200" spc="-38" baseline="0">
                <a:solidFill>
                  <a:schemeClr val="tx1">
                    <a:lumMod val="75000"/>
                    <a:lumOff val="25000"/>
                  </a:schemeClr>
                </a:solidFill>
                <a:latin typeface="+mj-lt"/>
                <a:ea typeface="+mj-ea"/>
                <a:cs typeface="+mj-cs"/>
              </a:defRPr>
            </a:lvl1pPr>
          </a:lstStyle>
          <a:p>
            <a:pPr algn="ctr">
              <a:spcBef>
                <a:spcPts val="0"/>
              </a:spcBef>
              <a:buClrTx/>
              <a:buFontTx/>
            </a:pPr>
            <a:r>
              <a:rPr lang="en-US" sz="3200" spc="0" dirty="0">
                <a:ln w="0"/>
                <a:solidFill>
                  <a:schemeClr val="accent1"/>
                </a:solidFill>
                <a:effectLst>
                  <a:outerShdw blurRad="38100" dist="25400" dir="5400000" algn="ctr" rotWithShape="0">
                    <a:srgbClr val="6E747A">
                      <a:alpha val="43000"/>
                    </a:srgbClr>
                  </a:outerShdw>
                </a:effectLst>
              </a:rPr>
              <a:t>Human Rights and Information Communication Technology in Africa</a:t>
            </a:r>
            <a:endParaRPr lang="en-US" sz="3200" spc="0" dirty="0">
              <a:ln w="0"/>
              <a:solidFill>
                <a:schemeClr val="accent1"/>
              </a:solidFill>
              <a:effectLst>
                <a:outerShdw blurRad="38100" dist="25400" dir="5400000" algn="ctr" rotWithShape="0">
                  <a:srgbClr val="6E747A">
                    <a:alpha val="43000"/>
                  </a:srgbClr>
                </a:outerShdw>
              </a:effectLst>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65"/>
        <p:cNvGrpSpPr/>
        <p:nvPr/>
      </p:nvGrpSpPr>
      <p:grpSpPr>
        <a:xfrm>
          <a:off x="0" y="0"/>
          <a:ext cx="0" cy="0"/>
          <a:chOff x="0" y="0"/>
          <a:chExt cx="0" cy="0"/>
        </a:xfrm>
      </p:grpSpPr>
      <p:sp>
        <p:nvSpPr>
          <p:cNvPr id="466" name="Google Shape;466;p28"/>
          <p:cNvSpPr txBox="1">
            <a:spLocks noGrp="1"/>
          </p:cNvSpPr>
          <p:nvPr>
            <p:ph type="title"/>
          </p:nvPr>
        </p:nvSpPr>
        <p:spPr>
          <a:xfrm>
            <a:off x="104932" y="108594"/>
            <a:ext cx="6809210" cy="856800"/>
          </a:xfrm>
          <a:prstGeom prst="rect">
            <a:avLst/>
          </a:prstGeom>
        </p:spPr>
        <p:txBody>
          <a:bodyPr spcFirstLastPara="1" wrap="square" lIns="0" tIns="0" rIns="0" bIns="0" anchor="b" anchorCtr="0">
            <a:noAutofit/>
          </a:bodyPr>
          <a:lstStyle/>
          <a:p>
            <a:pPr algn="ctr">
              <a:spcBef>
                <a:spcPts val="0"/>
              </a:spcBef>
              <a:buClrTx/>
              <a:buFontTx/>
            </a:pPr>
            <a:r>
              <a:rPr lang="en-US" spc="0" dirty="0">
                <a:ln w="0"/>
                <a:solidFill>
                  <a:schemeClr val="accent1"/>
                </a:solidFill>
                <a:effectLst>
                  <a:outerShdw blurRad="38100" dist="25400" dir="5400000" algn="ctr" rotWithShape="0">
                    <a:srgbClr val="6E747A">
                      <a:alpha val="43000"/>
                    </a:srgbClr>
                  </a:outerShdw>
                </a:effectLst>
              </a:rPr>
              <a:t>Human Rights and Information Communication Technology in Africa</a:t>
            </a:r>
            <a:endParaRPr lang="en-US" spc="0" dirty="0">
              <a:ln w="0"/>
              <a:solidFill>
                <a:schemeClr val="accent1"/>
              </a:solidFill>
              <a:effectLst>
                <a:outerShdw blurRad="38100" dist="25400" dir="5400000" algn="ctr" rotWithShape="0">
                  <a:srgbClr val="6E747A">
                    <a:alpha val="43000"/>
                  </a:srgbClr>
                </a:outerShdw>
              </a:effectLst>
            </a:endParaRPr>
          </a:p>
        </p:txBody>
      </p:sp>
      <p:sp>
        <p:nvSpPr>
          <p:cNvPr id="467" name="Google Shape;467;p28"/>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20</a:t>
            </a:fld>
            <a:endParaRPr/>
          </a:p>
        </p:txBody>
      </p:sp>
      <p:sp>
        <p:nvSpPr>
          <p:cNvPr id="3" name="Rectangle 2"/>
          <p:cNvSpPr/>
          <p:nvPr/>
        </p:nvSpPr>
        <p:spPr>
          <a:xfrm>
            <a:off x="0" y="991463"/>
            <a:ext cx="7924800" cy="4093428"/>
          </a:xfrm>
          <a:prstGeom prst="rect">
            <a:avLst/>
          </a:prstGeom>
        </p:spPr>
        <p:txBody>
          <a:bodyPr wrap="square">
            <a:spAutoFit/>
          </a:bodyPr>
          <a:lstStyle/>
          <a:p>
            <a:pPr marL="342900" indent="-342900">
              <a:buFont typeface="Wingdings" panose="05000000000000000000" pitchFamily="2" charset="2"/>
              <a:buChar char="q"/>
            </a:pPr>
            <a:r>
              <a:rPr lang="en-US" sz="2000" b="1" dirty="0">
                <a:latin typeface="+mn-lt"/>
              </a:rPr>
              <a:t>National Security and Cyber Security</a:t>
            </a:r>
            <a:endParaRPr lang="en-US" sz="2000" dirty="0">
              <a:latin typeface="+mn-lt"/>
            </a:endParaRPr>
          </a:p>
          <a:p>
            <a:pPr marL="342900" indent="-342900">
              <a:buFont typeface="Wingdings" panose="05000000000000000000" pitchFamily="2" charset="2"/>
              <a:buChar char="q"/>
            </a:pPr>
            <a:r>
              <a:rPr lang="en-US" sz="2000" dirty="0" smtClean="0">
                <a:latin typeface="+mn-lt"/>
                <a:ea typeface="Calibri" panose="020F0502020204030204" pitchFamily="34" charset="0"/>
              </a:rPr>
              <a:t>Africa </a:t>
            </a:r>
            <a:r>
              <a:rPr lang="en-US" sz="2000" dirty="0">
                <a:latin typeface="+mn-lt"/>
                <a:ea typeface="Calibri" panose="020F0502020204030204" pitchFamily="34" charset="0"/>
              </a:rPr>
              <a:t>[is] becoming a cybercrime safe </a:t>
            </a:r>
            <a:r>
              <a:rPr lang="en-US" sz="2000" dirty="0" err="1">
                <a:latin typeface="+mn-lt"/>
                <a:ea typeface="Calibri" panose="020F0502020204030204" pitchFamily="34" charset="0"/>
              </a:rPr>
              <a:t>harbour</a:t>
            </a:r>
            <a:r>
              <a:rPr lang="en-US" sz="2000" dirty="0">
                <a:latin typeface="+mn-lt"/>
                <a:ea typeface="Calibri" panose="020F0502020204030204" pitchFamily="34" charset="0"/>
              </a:rPr>
              <a:t> because of increased Internet availability at lower costs, a rapidly growing Internet user base and a dearth of cybercrime laws on the continent</a:t>
            </a:r>
            <a:r>
              <a:rPr lang="en-US" sz="2000" dirty="0" smtClean="0">
                <a:latin typeface="+mn-lt"/>
                <a:ea typeface="Calibri" panose="020F0502020204030204" pitchFamily="34" charset="0"/>
              </a:rPr>
              <a:t>.</a:t>
            </a:r>
          </a:p>
          <a:p>
            <a:pPr marL="342900" indent="-342900">
              <a:buFont typeface="Wingdings" panose="05000000000000000000" pitchFamily="2" charset="2"/>
              <a:buChar char="q"/>
            </a:pPr>
            <a:r>
              <a:rPr lang="en-US" sz="2000" dirty="0" smtClean="0">
                <a:latin typeface="+mn-lt"/>
                <a:ea typeface="Calibri" panose="020F0502020204030204" pitchFamily="34" charset="0"/>
              </a:rPr>
              <a:t> </a:t>
            </a:r>
            <a:r>
              <a:rPr lang="en-US" sz="2000" dirty="0">
                <a:latin typeface="+mn-lt"/>
                <a:ea typeface="Calibri" panose="020F0502020204030204" pitchFamily="34" charset="0"/>
              </a:rPr>
              <a:t>Cybercriminals in Africa are not only using techniques such as the 419 scam or advance fee fraud that originated in Nigeria, but are also deploying more advanced and ‘lucrative forms of cybercrime that involve the use of botnets, remote access Trojans, and banking/finance-related malware’(</a:t>
            </a:r>
            <a:r>
              <a:rPr lang="en-US" sz="2000" dirty="0" err="1">
                <a:latin typeface="+mn-lt"/>
                <a:ea typeface="Calibri" panose="020F0502020204030204" pitchFamily="34" charset="0"/>
              </a:rPr>
              <a:t>Tamarkin</a:t>
            </a:r>
            <a:r>
              <a:rPr lang="en-US" sz="2000" dirty="0">
                <a:latin typeface="+mn-lt"/>
                <a:ea typeface="Calibri" panose="020F0502020204030204" pitchFamily="34" charset="0"/>
              </a:rPr>
              <a:t>, 2015</a:t>
            </a:r>
            <a:r>
              <a:rPr lang="en-US" sz="2000" dirty="0" smtClean="0">
                <a:latin typeface="+mn-lt"/>
                <a:ea typeface="Calibri" panose="020F0502020204030204" pitchFamily="34" charset="0"/>
              </a:rPr>
              <a:t>).</a:t>
            </a:r>
            <a:endParaRPr lang="en-US" sz="2000" dirty="0">
              <a:latin typeface="+mn-lt"/>
              <a:ea typeface="Calibri" panose="020F0502020204030204" pitchFamily="34" charset="0"/>
            </a:endParaRPr>
          </a:p>
          <a:p>
            <a:pPr marL="342900" indent="-342900">
              <a:buFont typeface="Wingdings" panose="05000000000000000000" pitchFamily="2" charset="2"/>
              <a:buChar char="q"/>
            </a:pPr>
            <a:r>
              <a:rPr lang="en-US" sz="2000" dirty="0">
                <a:latin typeface="+mn-lt"/>
                <a:ea typeface="Calibri" panose="020F0502020204030204" pitchFamily="34" charset="0"/>
              </a:rPr>
              <a:t>Not only is personal information easily intercepted, but the anonymity of the Internet makes prosecution a challenge (hampered further by issues of jurisdiction). The ability of the Internet to organize disparate </a:t>
            </a:r>
            <a:r>
              <a:rPr lang="en-US" sz="2000" dirty="0">
                <a:solidFill>
                  <a:schemeClr val="bg1"/>
                </a:solidFill>
                <a:latin typeface="+mn-lt"/>
                <a:ea typeface="Calibri" panose="020F0502020204030204" pitchFamily="34" charset="0"/>
              </a:rPr>
              <a:t>groups could obviously also apply to criminal groups.</a:t>
            </a:r>
            <a:endParaRPr lang="en-US" sz="2000" dirty="0">
              <a:solidFill>
                <a:schemeClr val="bg1"/>
              </a:solidFill>
              <a:latin typeface="+mn-lt"/>
              <a:ea typeface="Calibri" panose="020F0502020204030204"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03"/>
        <p:cNvGrpSpPr/>
        <p:nvPr/>
      </p:nvGrpSpPr>
      <p:grpSpPr>
        <a:xfrm>
          <a:off x="0" y="0"/>
          <a:ext cx="0" cy="0"/>
          <a:chOff x="0" y="0"/>
          <a:chExt cx="0" cy="0"/>
        </a:xfrm>
      </p:grpSpPr>
      <p:sp>
        <p:nvSpPr>
          <p:cNvPr id="504" name="Google Shape;504;p29"/>
          <p:cNvSpPr txBox="1">
            <a:spLocks noGrp="1"/>
          </p:cNvSpPr>
          <p:nvPr>
            <p:ph type="title"/>
          </p:nvPr>
        </p:nvSpPr>
        <p:spPr>
          <a:xfrm>
            <a:off x="119925" y="69325"/>
            <a:ext cx="7024795" cy="856800"/>
          </a:xfrm>
          <a:prstGeom prst="rect">
            <a:avLst/>
          </a:prstGeom>
        </p:spPr>
        <p:txBody>
          <a:bodyPr spcFirstLastPara="1" wrap="square" lIns="0" tIns="0" rIns="0" bIns="0" anchor="b" anchorCtr="0">
            <a:noAutofit/>
          </a:bodyPr>
          <a:lstStyle/>
          <a:p>
            <a:pPr lvl="0" algn="ctr"/>
            <a:r>
              <a:rPr lang="en-US" spc="0" dirty="0">
                <a:ln w="0"/>
                <a:solidFill>
                  <a:schemeClr val="accent1"/>
                </a:solidFill>
                <a:effectLst>
                  <a:outerShdw blurRad="38100" dist="25400" dir="5400000" algn="ctr" rotWithShape="0">
                    <a:srgbClr val="6E747A">
                      <a:alpha val="43000"/>
                    </a:srgbClr>
                  </a:outerShdw>
                </a:effectLst>
              </a:rPr>
              <a:t>Human Rights and Information Communication Technology in Africa</a:t>
            </a:r>
            <a:endParaRPr dirty="0"/>
          </a:p>
        </p:txBody>
      </p:sp>
      <p:sp>
        <p:nvSpPr>
          <p:cNvPr id="508" name="Google Shape;508;p29"/>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21</a:t>
            </a:fld>
            <a:endParaRPr/>
          </a:p>
        </p:txBody>
      </p:sp>
      <p:sp>
        <p:nvSpPr>
          <p:cNvPr id="4" name="Text Placeholder 3"/>
          <p:cNvSpPr>
            <a:spLocks noGrp="1"/>
          </p:cNvSpPr>
          <p:nvPr>
            <p:ph type="body" idx="1"/>
          </p:nvPr>
        </p:nvSpPr>
        <p:spPr>
          <a:xfrm>
            <a:off x="0" y="880573"/>
            <a:ext cx="7620000" cy="3077100"/>
          </a:xfrm>
        </p:spPr>
        <p:txBody>
          <a:bodyPr/>
          <a:lstStyle/>
          <a:p>
            <a:r>
              <a:rPr lang="en-US" sz="2000" b="1" dirty="0"/>
              <a:t>Internet Governance</a:t>
            </a:r>
            <a:endParaRPr lang="en-US" sz="2000" dirty="0"/>
          </a:p>
          <a:p>
            <a:r>
              <a:rPr lang="en-US" sz="2000" dirty="0"/>
              <a:t>Internet governance refers to the development and application of shared norms and principles by all stakeholders, which seek to shape the evolution and use of the Internet. </a:t>
            </a:r>
            <a:endParaRPr lang="en-US" sz="2000" dirty="0" smtClean="0"/>
          </a:p>
          <a:p>
            <a:r>
              <a:rPr lang="en-US" sz="2000" dirty="0" smtClean="0"/>
              <a:t>There </a:t>
            </a:r>
            <a:r>
              <a:rPr lang="en-US" sz="2000" dirty="0"/>
              <a:t>are international initiatives that seek to play a role in this, </a:t>
            </a:r>
            <a:r>
              <a:rPr lang="en-US" sz="2000" dirty="0" smtClean="0"/>
              <a:t>like the </a:t>
            </a:r>
            <a:r>
              <a:rPr lang="en-US" sz="2000" dirty="0"/>
              <a:t>World Summit on the Information Society and Internet Corporation for Assigned Names and </a:t>
            </a:r>
            <a:r>
              <a:rPr lang="en-US" sz="2000" dirty="0" smtClean="0"/>
              <a:t>Numbers.</a:t>
            </a:r>
          </a:p>
          <a:p>
            <a:r>
              <a:rPr lang="en-US" sz="2000" dirty="0" smtClean="0"/>
              <a:t>There </a:t>
            </a:r>
            <a:r>
              <a:rPr lang="en-US" sz="2000" dirty="0"/>
              <a:t>are domestic and regional trends that feed into Internet governance as well. Because of its broad definition, it could consider content regulation, filtering, jurisdiction, naming conventions, etc</a:t>
            </a:r>
            <a:r>
              <a:rPr lang="en-US" sz="2000" dirty="0" smtClean="0"/>
              <a:t>.</a:t>
            </a:r>
          </a:p>
          <a:p>
            <a:r>
              <a:rPr lang="en-US" sz="2000" dirty="0" smtClean="0"/>
              <a:t> </a:t>
            </a:r>
            <a:r>
              <a:rPr lang="en-US" sz="2000" dirty="0"/>
              <a:t>It is therefore a sound start to an investigation on trends as a broad catchall before we turn to more specific concerns in relation to access (</a:t>
            </a:r>
            <a:r>
              <a:rPr lang="en-US" sz="2000" dirty="0" err="1"/>
              <a:t>Razzano</a:t>
            </a:r>
            <a:r>
              <a:rPr lang="en-US" sz="2000" dirty="0"/>
              <a:t>, 2016).</a:t>
            </a:r>
          </a:p>
          <a:p>
            <a:endParaRPr lang="en-US" sz="2000" dirty="0"/>
          </a:p>
          <a:p>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4774" y="38217"/>
            <a:ext cx="6868826" cy="856800"/>
          </a:xfrm>
        </p:spPr>
        <p:txBody>
          <a:bodyPr/>
          <a:lstStyle/>
          <a:p>
            <a:pPr algn="ctr"/>
            <a:r>
              <a:rPr lang="en-US" spc="0" dirty="0">
                <a:ln w="0"/>
                <a:solidFill>
                  <a:schemeClr val="accent1"/>
                </a:solidFill>
                <a:effectLst>
                  <a:outerShdw blurRad="38100" dist="25400" dir="5400000" algn="ctr" rotWithShape="0">
                    <a:srgbClr val="6E747A">
                      <a:alpha val="43000"/>
                    </a:srgbClr>
                  </a:outerShdw>
                </a:effectLst>
              </a:rPr>
              <a:t>Human Rights and Information Communication Technology in Africa</a:t>
            </a:r>
            <a:endParaRPr lang="en-US" dirty="0"/>
          </a:p>
        </p:txBody>
      </p:sp>
      <p:sp>
        <p:nvSpPr>
          <p:cNvPr id="3" name="Text Placeholder 2"/>
          <p:cNvSpPr>
            <a:spLocks noGrp="1"/>
          </p:cNvSpPr>
          <p:nvPr>
            <p:ph type="body" idx="1"/>
          </p:nvPr>
        </p:nvSpPr>
        <p:spPr>
          <a:xfrm>
            <a:off x="60960" y="1343172"/>
            <a:ext cx="7089731" cy="3077100"/>
          </a:xfrm>
        </p:spPr>
        <p:txBody>
          <a:bodyPr/>
          <a:lstStyle/>
          <a:p>
            <a:r>
              <a:rPr lang="en-US" sz="2000" b="1" dirty="0"/>
              <a:t>Internet Governance</a:t>
            </a:r>
          </a:p>
          <a:p>
            <a:r>
              <a:rPr lang="en-US" sz="2000" dirty="0"/>
              <a:t>Domestic attempts at governance, which have more directly interfered with freedom, have occurred as well. </a:t>
            </a:r>
            <a:endParaRPr lang="en-US" sz="2000" dirty="0" smtClean="0"/>
          </a:p>
          <a:p>
            <a:r>
              <a:rPr lang="en-US" sz="2000" dirty="0" smtClean="0"/>
              <a:t>In </a:t>
            </a:r>
            <a:r>
              <a:rPr lang="en-US" sz="2000" dirty="0"/>
              <a:t>2011, when former President Hosni Mubarak shut down the Internet and cell phone access in Egypt during the ‘Arab Spring’ through collusion with three major telecoms companies — Vodafone, </a:t>
            </a:r>
            <a:r>
              <a:rPr lang="en-US" sz="2000" dirty="0" err="1"/>
              <a:t>Mobinil</a:t>
            </a:r>
            <a:r>
              <a:rPr lang="en-US" sz="2000" dirty="0"/>
              <a:t> and </a:t>
            </a:r>
            <a:r>
              <a:rPr lang="en-US" sz="2000" dirty="0" err="1" smtClean="0"/>
              <a:t>Etisalat</a:t>
            </a:r>
            <a:r>
              <a:rPr lang="en-US" sz="2000" dirty="0" smtClean="0"/>
              <a:t>.</a:t>
            </a:r>
          </a:p>
          <a:p>
            <a:r>
              <a:rPr lang="en-US" sz="2000" dirty="0" smtClean="0"/>
              <a:t>This </a:t>
            </a:r>
            <a:r>
              <a:rPr lang="en-US" sz="2000" dirty="0"/>
              <a:t>Act was later declared ‘unconstitutional’, resulting in fines on the basis that the interventions were done without the appropriate attendant court orders.</a:t>
            </a:r>
          </a:p>
          <a:p>
            <a:r>
              <a:rPr lang="en-US" sz="2000" dirty="0"/>
              <a:t>(</a:t>
            </a:r>
            <a:r>
              <a:rPr lang="en-US" sz="2000" dirty="0" err="1"/>
              <a:t>Makinnon</a:t>
            </a:r>
            <a:r>
              <a:rPr lang="en-US" sz="2000" dirty="0"/>
              <a:t>, 2015). </a:t>
            </a:r>
            <a:r>
              <a:rPr lang="en-US" sz="2000" dirty="0"/>
              <a:t> </a:t>
            </a:r>
          </a:p>
        </p:txBody>
      </p:sp>
      <p:sp>
        <p:nvSpPr>
          <p:cNvPr id="6" name="Slide Number Placeholder 5"/>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22</a:t>
            </a:fld>
            <a:endParaRPr lang="en"/>
          </a:p>
        </p:txBody>
      </p:sp>
    </p:spTree>
    <p:extLst>
      <p:ext uri="{BB962C8B-B14F-4D97-AF65-F5344CB8AC3E}">
        <p14:creationId xmlns:p14="http://schemas.microsoft.com/office/powerpoint/2010/main" val="26039359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208" y="69847"/>
            <a:ext cx="6701425" cy="856800"/>
          </a:xfrm>
        </p:spPr>
        <p:txBody>
          <a:bodyPr/>
          <a:lstStyle/>
          <a:p>
            <a:pPr algn="ctr"/>
            <a:r>
              <a:rPr lang="en-US" sz="3200" spc="0" dirty="0">
                <a:ln w="0"/>
                <a:solidFill>
                  <a:schemeClr val="accent1"/>
                </a:solidFill>
                <a:effectLst>
                  <a:outerShdw blurRad="38100" dist="25400" dir="5400000" algn="ctr" rotWithShape="0">
                    <a:srgbClr val="6E747A">
                      <a:alpha val="43000"/>
                    </a:srgbClr>
                  </a:outerShdw>
                </a:effectLst>
              </a:rPr>
              <a:t>Human Rights and Information Communication Technology in Africa</a:t>
            </a:r>
            <a:endParaRPr lang="en-US" sz="3200" dirty="0"/>
          </a:p>
        </p:txBody>
      </p:sp>
      <p:sp>
        <p:nvSpPr>
          <p:cNvPr id="3" name="Text Placeholder 2"/>
          <p:cNvSpPr>
            <a:spLocks noGrp="1"/>
          </p:cNvSpPr>
          <p:nvPr>
            <p:ph type="body" idx="1"/>
          </p:nvPr>
        </p:nvSpPr>
        <p:spPr>
          <a:xfrm>
            <a:off x="0" y="1317801"/>
            <a:ext cx="7447280" cy="3812514"/>
          </a:xfrm>
        </p:spPr>
        <p:txBody>
          <a:bodyPr/>
          <a:lstStyle/>
          <a:p>
            <a:r>
              <a:rPr lang="en-US" sz="2000" b="1" dirty="0"/>
              <a:t>Infrastructure and Net Neutrality</a:t>
            </a:r>
            <a:endParaRPr lang="en-US" sz="2000" dirty="0"/>
          </a:p>
          <a:p>
            <a:r>
              <a:rPr lang="en-US" sz="2000" dirty="0" smtClean="0"/>
              <a:t>When </a:t>
            </a:r>
            <a:r>
              <a:rPr lang="en-US" sz="2000" dirty="0"/>
              <a:t>we think of access to the Internet, issues around the physical infrastructure of the Internet come to mind. </a:t>
            </a:r>
            <a:endParaRPr lang="en-US" sz="2000" dirty="0" smtClean="0"/>
          </a:p>
          <a:p>
            <a:r>
              <a:rPr lang="en-US" sz="2000" dirty="0" smtClean="0"/>
              <a:t>Just </a:t>
            </a:r>
            <a:r>
              <a:rPr lang="en-US" sz="2000" dirty="0"/>
              <a:t>because it’s a technical issue, does not mean that there are not human rights issues worth reflecting on of importance for the African continent. </a:t>
            </a:r>
            <a:endParaRPr lang="en-US" sz="2000" dirty="0" smtClean="0"/>
          </a:p>
          <a:p>
            <a:r>
              <a:rPr lang="en-US" sz="2000" dirty="0" smtClean="0"/>
              <a:t>The </a:t>
            </a:r>
            <a:r>
              <a:rPr lang="en-US" sz="2000" dirty="0"/>
              <a:t>law finds a way to infiltrate these areas, and regulation of the telecommunications sector has a significant impact on both the cost of, and access to, the Internet. </a:t>
            </a:r>
            <a:endParaRPr lang="en-US" sz="2000" dirty="0" smtClean="0"/>
          </a:p>
          <a:p>
            <a:r>
              <a:rPr lang="en-US" sz="2000" dirty="0" smtClean="0"/>
              <a:t>State </a:t>
            </a:r>
            <a:r>
              <a:rPr lang="en-US" sz="2000" dirty="0"/>
              <a:t>monopoly of infrastructure may have a real impact on people’s ability to communicate (</a:t>
            </a:r>
            <a:r>
              <a:rPr lang="en-US" sz="2000" dirty="0" err="1"/>
              <a:t>Razzano</a:t>
            </a:r>
            <a:r>
              <a:rPr lang="en-US" sz="2000" dirty="0"/>
              <a:t>, 2016).</a:t>
            </a:r>
          </a:p>
          <a:p>
            <a:endParaRPr lang="en-US" sz="2000" dirty="0"/>
          </a:p>
        </p:txBody>
      </p:sp>
      <p:sp>
        <p:nvSpPr>
          <p:cNvPr id="6" name="Slide Number Placeholder 5"/>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23</a:t>
            </a:fld>
            <a:endParaRPr lang="en"/>
          </a:p>
        </p:txBody>
      </p:sp>
    </p:spTree>
    <p:extLst>
      <p:ext uri="{BB962C8B-B14F-4D97-AF65-F5344CB8AC3E}">
        <p14:creationId xmlns:p14="http://schemas.microsoft.com/office/powerpoint/2010/main" val="38144182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8099" y="326369"/>
            <a:ext cx="6051741" cy="664100"/>
          </a:xfrm>
        </p:spPr>
        <p:txBody>
          <a:bodyPr/>
          <a:lstStyle/>
          <a:p>
            <a:pPr algn="ctr"/>
            <a:r>
              <a:rPr lang="en-US" sz="3200" spc="0" dirty="0">
                <a:ln w="0"/>
                <a:solidFill>
                  <a:schemeClr val="accent1"/>
                </a:solidFill>
                <a:effectLst>
                  <a:outerShdw blurRad="38100" dist="25400" dir="5400000" algn="ctr" rotWithShape="0">
                    <a:srgbClr val="6E747A">
                      <a:alpha val="43000"/>
                    </a:srgbClr>
                  </a:outerShdw>
                </a:effectLst>
              </a:rPr>
              <a:t>Human Rights and Information Communication Technology in Africa</a:t>
            </a:r>
            <a:endParaRPr lang="en-US" sz="3200" spc="0" dirty="0">
              <a:ln w="0"/>
              <a:solidFill>
                <a:schemeClr val="accent1"/>
              </a:solidFill>
              <a:effectLst>
                <a:outerShdw blurRad="38100" dist="25400" dir="5400000" algn="ctr" rotWithShape="0">
                  <a:srgbClr val="6E747A">
                    <a:alpha val="43000"/>
                  </a:srgbClr>
                </a:outerShdw>
              </a:effectLst>
            </a:endParaRPr>
          </a:p>
        </p:txBody>
      </p:sp>
      <p:sp>
        <p:nvSpPr>
          <p:cNvPr id="3" name="Text Placeholder 2"/>
          <p:cNvSpPr>
            <a:spLocks noGrp="1"/>
          </p:cNvSpPr>
          <p:nvPr>
            <p:ph type="body" idx="1"/>
          </p:nvPr>
        </p:nvSpPr>
        <p:spPr>
          <a:xfrm>
            <a:off x="0" y="1314451"/>
            <a:ext cx="6810375" cy="3829049"/>
          </a:xfrm>
        </p:spPr>
        <p:txBody>
          <a:bodyPr/>
          <a:lstStyle/>
          <a:p>
            <a:r>
              <a:rPr lang="en-US" sz="1800" b="1" dirty="0"/>
              <a:t>Digital Migration</a:t>
            </a:r>
            <a:endParaRPr lang="en-US" sz="1800" dirty="0"/>
          </a:p>
          <a:p>
            <a:r>
              <a:rPr lang="en-US" sz="1800" dirty="0"/>
              <a:t>‘Digital migration’ is a catchphrase that has dominated headlines across the world. </a:t>
            </a:r>
            <a:endParaRPr lang="en-US" sz="1800" dirty="0" smtClean="0"/>
          </a:p>
          <a:p>
            <a:r>
              <a:rPr lang="en-US" sz="1800" dirty="0" smtClean="0"/>
              <a:t>It </a:t>
            </a:r>
            <a:r>
              <a:rPr lang="en-US" sz="1800" dirty="0"/>
              <a:t>involves the international transition from analogue television to digital terrestrial broadcasting, which changes the manner in which signal is distributed to televisions. </a:t>
            </a:r>
            <a:endParaRPr lang="en-US" sz="1800" dirty="0" smtClean="0"/>
          </a:p>
          <a:p>
            <a:r>
              <a:rPr lang="en-US" sz="1800" dirty="0" smtClean="0"/>
              <a:t>The </a:t>
            </a:r>
            <a:r>
              <a:rPr lang="en-US" sz="1800" dirty="0"/>
              <a:t>transition gives a clearer signal, improved provision of content and choice, a better </a:t>
            </a:r>
            <a:r>
              <a:rPr lang="en-US" sz="1800" dirty="0" smtClean="0"/>
              <a:t>utilization </a:t>
            </a:r>
            <a:r>
              <a:rPr lang="en-US" sz="1800" dirty="0"/>
              <a:t>of frequencies, as well as user interface benefits. </a:t>
            </a:r>
            <a:endParaRPr lang="en-US" sz="1800" dirty="0" smtClean="0"/>
          </a:p>
          <a:p>
            <a:r>
              <a:rPr lang="en-US" sz="1800" dirty="0" smtClean="0"/>
              <a:t>A </a:t>
            </a:r>
            <a:r>
              <a:rPr lang="en-US" sz="1800" dirty="0"/>
              <a:t>significant benefit as well for the African content is the ‘digital dividend’, which refers to the amount of additional radio spectrum created by the move (</a:t>
            </a:r>
            <a:r>
              <a:rPr lang="en-US" sz="1800" dirty="0" err="1"/>
              <a:t>Razzano</a:t>
            </a:r>
            <a:r>
              <a:rPr lang="en-US" sz="1800" dirty="0"/>
              <a:t>, 2016).</a:t>
            </a:r>
          </a:p>
        </p:txBody>
      </p:sp>
      <p:sp>
        <p:nvSpPr>
          <p:cNvPr id="6" name="Slide Number Placeholder 5"/>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24</a:t>
            </a:fld>
            <a:endParaRPr lang="en"/>
          </a:p>
        </p:txBody>
      </p:sp>
    </p:spTree>
    <p:extLst>
      <p:ext uri="{BB962C8B-B14F-4D97-AF65-F5344CB8AC3E}">
        <p14:creationId xmlns:p14="http://schemas.microsoft.com/office/powerpoint/2010/main" val="2898594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2362" y="907539"/>
            <a:ext cx="7851477" cy="3077100"/>
          </a:xfrm>
        </p:spPr>
        <p:txBody>
          <a:bodyPr/>
          <a:lstStyle/>
          <a:p>
            <a:r>
              <a:rPr lang="en-US" sz="1800" b="1" dirty="0"/>
              <a:t>Digital Migration</a:t>
            </a:r>
            <a:endParaRPr lang="en-US" sz="1800" dirty="0"/>
          </a:p>
          <a:p>
            <a:r>
              <a:rPr lang="en-US" sz="1800" dirty="0"/>
              <a:t>The International Telecommunications Union set June 2015 as the ‘deadline’ for migration, but many African countries </a:t>
            </a:r>
            <a:r>
              <a:rPr lang="en-US" sz="1800" dirty="0" smtClean="0"/>
              <a:t>struggled </a:t>
            </a:r>
            <a:r>
              <a:rPr lang="en-US" sz="1800" dirty="0"/>
              <a:t>to meet this deadline given funding and infrastructural challenges. </a:t>
            </a:r>
            <a:endParaRPr lang="en-US" sz="1800" dirty="0" smtClean="0"/>
          </a:p>
          <a:p>
            <a:r>
              <a:rPr lang="en-US" sz="1800" dirty="0" smtClean="0"/>
              <a:t>Yet</a:t>
            </a:r>
            <a:r>
              <a:rPr lang="en-US" sz="1800" dirty="0"/>
              <a:t>, Tanzania </a:t>
            </a:r>
            <a:r>
              <a:rPr lang="en-US" sz="1800" dirty="0" smtClean="0"/>
              <a:t>demonstrated </a:t>
            </a:r>
            <a:r>
              <a:rPr lang="en-US" sz="1800" dirty="0"/>
              <a:t>some best practice in relation to the process. Not only did it beat the deadline, it completed the challenge in just over two years (comparatively, the United Kingdom took almost two decades). </a:t>
            </a:r>
            <a:endParaRPr lang="en-US" sz="1800" dirty="0" smtClean="0"/>
          </a:p>
          <a:p>
            <a:r>
              <a:rPr lang="en-US" sz="1800" dirty="0" smtClean="0"/>
              <a:t>The </a:t>
            </a:r>
            <a:r>
              <a:rPr lang="en-US" sz="1800" dirty="0"/>
              <a:t>human rights implications of digital migration are significant. Migration is an important concern for access, not just for Africa, but globally. </a:t>
            </a:r>
            <a:endParaRPr lang="en-US" sz="1800" dirty="0" smtClean="0"/>
          </a:p>
          <a:p>
            <a:r>
              <a:rPr lang="en-US" sz="1800" dirty="0" smtClean="0"/>
              <a:t>If </a:t>
            </a:r>
            <a:r>
              <a:rPr lang="en-US" sz="1800" dirty="0"/>
              <a:t>the process is mismanaged in a national context, large portions of the population will resultantly be left without access to their televisions. </a:t>
            </a:r>
            <a:endParaRPr lang="en-US" sz="1800" dirty="0" smtClean="0"/>
          </a:p>
          <a:p>
            <a:r>
              <a:rPr lang="en-US" sz="1800" dirty="0" smtClean="0"/>
              <a:t>This </a:t>
            </a:r>
            <a:r>
              <a:rPr lang="en-US" sz="1800" dirty="0"/>
              <a:t>lack of ‘access’ has implications, both directly on the rights of access, and also in relation to the other substantive rights affected by being disconnected (</a:t>
            </a:r>
            <a:r>
              <a:rPr lang="en-US" sz="1800" dirty="0" err="1"/>
              <a:t>Razzano</a:t>
            </a:r>
            <a:r>
              <a:rPr lang="en-US" sz="1800" dirty="0"/>
              <a:t>, 2016).</a:t>
            </a:r>
            <a:endParaRPr lang="en-US" sz="1800" dirty="0"/>
          </a:p>
        </p:txBody>
      </p:sp>
      <p:sp>
        <p:nvSpPr>
          <p:cNvPr id="6" name="Slide Number Placeholder 5"/>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25</a:t>
            </a:fld>
            <a:endParaRPr lang="en"/>
          </a:p>
        </p:txBody>
      </p:sp>
      <p:sp>
        <p:nvSpPr>
          <p:cNvPr id="7" name="Title 1"/>
          <p:cNvSpPr>
            <a:spLocks noGrp="1"/>
          </p:cNvSpPr>
          <p:nvPr>
            <p:ph type="title"/>
          </p:nvPr>
        </p:nvSpPr>
        <p:spPr>
          <a:xfrm>
            <a:off x="137785" y="127127"/>
            <a:ext cx="6242695" cy="856800"/>
          </a:xfrm>
        </p:spPr>
        <p:txBody>
          <a:bodyPr/>
          <a:lstStyle/>
          <a:p>
            <a:pPr algn="ctr"/>
            <a:r>
              <a:rPr lang="en-US" sz="3200" spc="0" dirty="0">
                <a:ln w="0"/>
                <a:solidFill>
                  <a:schemeClr val="accent1"/>
                </a:solidFill>
                <a:effectLst>
                  <a:outerShdw blurRad="38100" dist="25400" dir="5400000" algn="ctr" rotWithShape="0">
                    <a:srgbClr val="6E747A">
                      <a:alpha val="43000"/>
                    </a:srgbClr>
                  </a:outerShdw>
                </a:effectLst>
              </a:rPr>
              <a:t>Human Rights and Information Communication Technology in Africa</a:t>
            </a:r>
            <a:endParaRPr lang="en-US" sz="3200" spc="0"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33636874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F4F7FF"/>
            </a:gs>
            <a:gs pos="62000">
              <a:srgbClr val="CCD4EB"/>
            </a:gs>
            <a:gs pos="100000">
              <a:schemeClr val="accent2"/>
            </a:gs>
          </a:gsLst>
          <a:path path="circle">
            <a:fillToRect r="100000" b="100000"/>
          </a:path>
          <a:tileRect l="-100000" t="-100000"/>
        </a:gradFill>
        <a:effectLst/>
      </p:bgPr>
    </p:bg>
    <p:spTree>
      <p:nvGrpSpPr>
        <p:cNvPr id="1" name="Shape 539"/>
        <p:cNvGrpSpPr/>
        <p:nvPr/>
      </p:nvGrpSpPr>
      <p:grpSpPr>
        <a:xfrm>
          <a:off x="0" y="0"/>
          <a:ext cx="0" cy="0"/>
          <a:chOff x="0" y="0"/>
          <a:chExt cx="0" cy="0"/>
        </a:xfrm>
      </p:grpSpPr>
      <p:sp>
        <p:nvSpPr>
          <p:cNvPr id="541" name="Google Shape;541;p31"/>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26</a:t>
            </a:fld>
            <a:endParaRPr/>
          </a:p>
        </p:txBody>
      </p:sp>
      <p:sp>
        <p:nvSpPr>
          <p:cNvPr id="540" name="Google Shape;540;p31"/>
          <p:cNvSpPr txBox="1">
            <a:spLocks noGrp="1"/>
          </p:cNvSpPr>
          <p:nvPr>
            <p:ph type="body" idx="4294967295"/>
          </p:nvPr>
        </p:nvSpPr>
        <p:spPr>
          <a:xfrm>
            <a:off x="370691" y="0"/>
            <a:ext cx="6858783" cy="1133475"/>
          </a:xfrm>
          <a:prstGeom prst="rect">
            <a:avLst/>
          </a:prstGeom>
        </p:spPr>
        <p:txBody>
          <a:bodyPr spcFirstLastPara="1" wrap="square" lIns="0" tIns="0" rIns="0" bIns="0" anchor="t" anchorCtr="0">
            <a:noAutofit/>
          </a:bodyPr>
          <a:lstStyle/>
          <a:p>
            <a:pPr marL="0" lvl="0" indent="0" algn="ctr">
              <a:spcBef>
                <a:spcPts val="600"/>
              </a:spcBef>
              <a:spcAft>
                <a:spcPts val="0"/>
              </a:spcAft>
              <a:buNone/>
            </a:pPr>
            <a:r>
              <a:rPr lang="en-US" sz="2800" dirty="0">
                <a:ln w="0"/>
                <a:solidFill>
                  <a:schemeClr val="accent1"/>
                </a:solidFill>
                <a:effectLst>
                  <a:outerShdw blurRad="38100" dist="25400" dir="5400000" algn="ctr" rotWithShape="0">
                    <a:srgbClr val="6E747A">
                      <a:alpha val="43000"/>
                    </a:srgbClr>
                  </a:outerShdw>
                </a:effectLst>
                <a:latin typeface="Poppins"/>
                <a:ea typeface="Poppins"/>
                <a:cs typeface="Poppins"/>
                <a:sym typeface="Poppins"/>
              </a:rPr>
              <a:t>ICT transforming education in Africa</a:t>
            </a:r>
            <a:endParaRPr sz="2800" dirty="0">
              <a:ln w="0"/>
              <a:solidFill>
                <a:schemeClr val="accent1"/>
              </a:solidFill>
              <a:effectLst>
                <a:outerShdw blurRad="38100" dist="25400" dir="5400000" algn="ctr" rotWithShape="0">
                  <a:srgbClr val="6E747A">
                    <a:alpha val="43000"/>
                  </a:srgbClr>
                </a:outerShdw>
              </a:effectLst>
            </a:endParaRPr>
          </a:p>
        </p:txBody>
      </p:sp>
      <p:sp>
        <p:nvSpPr>
          <p:cNvPr id="4" name="Rectangle 3"/>
          <p:cNvSpPr/>
          <p:nvPr/>
        </p:nvSpPr>
        <p:spPr>
          <a:xfrm>
            <a:off x="207853" y="4512109"/>
            <a:ext cx="8113187" cy="523220"/>
          </a:xfrm>
          <a:prstGeom prst="rect">
            <a:avLst/>
          </a:prstGeom>
        </p:spPr>
        <p:txBody>
          <a:bodyPr wrap="square">
            <a:spAutoFit/>
          </a:bodyPr>
          <a:lstStyle/>
          <a:p>
            <a:r>
              <a:rPr lang="en-US" dirty="0"/>
              <a:t>Source</a:t>
            </a:r>
            <a:r>
              <a:rPr lang="en-US" dirty="0" smtClean="0"/>
              <a:t>: Cecil </a:t>
            </a:r>
            <a:r>
              <a:rPr lang="en-US" dirty="0"/>
              <a:t>Bo </a:t>
            </a:r>
            <a:r>
              <a:rPr lang="en-US" dirty="0" smtClean="0"/>
              <a:t>Dzowa/Shutterstock.com Last </a:t>
            </a:r>
            <a:r>
              <a:rPr lang="en-US" dirty="0"/>
              <a:t>update: 24 April </a:t>
            </a:r>
            <a:r>
              <a:rPr lang="en-US" dirty="0" smtClean="0"/>
              <a:t>2023 </a:t>
            </a:r>
            <a:r>
              <a:rPr lang="en-US" dirty="0">
                <a:solidFill>
                  <a:schemeClr val="bg1"/>
                </a:solidFill>
              </a:rPr>
              <a:t>https://www.unesco.org/en/digital-education/kfit-africa</a:t>
            </a:r>
            <a:endParaRPr lang="en-US" dirty="0">
              <a:solidFill>
                <a:schemeClr val="bg1"/>
              </a:solidFill>
            </a:endParaRPr>
          </a:p>
        </p:txBody>
      </p:sp>
      <p:pic>
        <p:nvPicPr>
          <p:cNvPr id="2" name="Picture 1"/>
          <p:cNvPicPr>
            <a:picLocks noChangeAspect="1"/>
          </p:cNvPicPr>
          <p:nvPr/>
        </p:nvPicPr>
        <p:blipFill>
          <a:blip r:embed="rId3"/>
          <a:stretch>
            <a:fillRect/>
          </a:stretch>
        </p:blipFill>
        <p:spPr>
          <a:xfrm>
            <a:off x="1006475" y="551142"/>
            <a:ext cx="5180965" cy="3813530"/>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75"/>
        <p:cNvGrpSpPr/>
        <p:nvPr/>
      </p:nvGrpSpPr>
      <p:grpSpPr>
        <a:xfrm>
          <a:off x="0" y="0"/>
          <a:ext cx="0" cy="0"/>
          <a:chOff x="0" y="0"/>
          <a:chExt cx="0" cy="0"/>
        </a:xfrm>
      </p:grpSpPr>
      <p:sp>
        <p:nvSpPr>
          <p:cNvPr id="576" name="Google Shape;576;p34"/>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27</a:t>
            </a:fld>
            <a:endParaRPr/>
          </a:p>
        </p:txBody>
      </p:sp>
      <p:sp>
        <p:nvSpPr>
          <p:cNvPr id="577" name="Google Shape;577;p34"/>
          <p:cNvSpPr txBox="1">
            <a:spLocks noGrp="1"/>
          </p:cNvSpPr>
          <p:nvPr>
            <p:ph type="ctrTitle" idx="4294967295"/>
          </p:nvPr>
        </p:nvSpPr>
        <p:spPr>
          <a:xfrm>
            <a:off x="25050" y="29169"/>
            <a:ext cx="7503510" cy="862013"/>
          </a:xfrm>
          <a:prstGeom prst="rect">
            <a:avLst/>
          </a:prstGeom>
        </p:spPr>
        <p:txBody>
          <a:bodyPr spcFirstLastPara="1" wrap="square" lIns="0" tIns="0" rIns="0" bIns="0" anchor="t" anchorCtr="0">
            <a:noAutofit/>
          </a:bodyPr>
          <a:lstStyle/>
          <a:p>
            <a:pPr lvl="0" algn="ctr">
              <a:spcBef>
                <a:spcPts val="0"/>
              </a:spcBef>
            </a:pPr>
            <a:r>
              <a:rPr lang="en-US" sz="3200" spc="0" dirty="0">
                <a:ln w="0"/>
                <a:solidFill>
                  <a:schemeClr val="accent1"/>
                </a:solidFill>
                <a:effectLst>
                  <a:outerShdw blurRad="38100" dist="25400" dir="5400000" algn="ctr" rotWithShape="0">
                    <a:srgbClr val="6E747A">
                      <a:alpha val="43000"/>
                    </a:srgbClr>
                  </a:outerShdw>
                </a:effectLst>
              </a:rPr>
              <a:t>Human Rights and Information Communication Technology in Africa</a:t>
            </a:r>
            <a:endParaRPr spc="0" dirty="0">
              <a:ln w="0"/>
              <a:solidFill>
                <a:schemeClr val="accent1"/>
              </a:solidFill>
              <a:effectLst>
                <a:outerShdw blurRad="38100" dist="25400" dir="5400000" algn="ctr" rotWithShape="0">
                  <a:srgbClr val="6E747A">
                    <a:alpha val="43000"/>
                  </a:srgbClr>
                </a:outerShdw>
              </a:effectLst>
            </a:endParaRPr>
          </a:p>
        </p:txBody>
      </p:sp>
      <p:sp>
        <p:nvSpPr>
          <p:cNvPr id="578" name="Google Shape;578;p34"/>
          <p:cNvSpPr txBox="1">
            <a:spLocks noGrp="1"/>
          </p:cNvSpPr>
          <p:nvPr>
            <p:ph type="subTitle" idx="4294967295"/>
          </p:nvPr>
        </p:nvSpPr>
        <p:spPr>
          <a:xfrm>
            <a:off x="106330" y="794089"/>
            <a:ext cx="7808310" cy="4088328"/>
          </a:xfrm>
          <a:prstGeom prst="rect">
            <a:avLst/>
          </a:prstGeom>
        </p:spPr>
        <p:txBody>
          <a:bodyPr spcFirstLastPara="1" wrap="square" lIns="0" tIns="0" rIns="0" bIns="0" anchor="t" anchorCtr="0">
            <a:noAutofit/>
          </a:bodyPr>
          <a:lstStyle/>
          <a:p>
            <a:pPr>
              <a:buFont typeface="Wingdings" panose="05000000000000000000" pitchFamily="2" charset="2"/>
              <a:buChar char="q"/>
            </a:pPr>
            <a:r>
              <a:rPr lang="en-US" sz="1800" b="1" dirty="0" smtClean="0"/>
              <a:t>Digital Migration: </a:t>
            </a:r>
            <a:r>
              <a:rPr lang="en-US" sz="1800" dirty="0" smtClean="0"/>
              <a:t>In </a:t>
            </a:r>
            <a:r>
              <a:rPr lang="en-US" sz="1800" dirty="0"/>
              <a:t>South Africa, in a direct acknowledgment of the cost </a:t>
            </a:r>
            <a:r>
              <a:rPr lang="en-US" sz="1800" dirty="0" smtClean="0"/>
              <a:t>implications, National </a:t>
            </a:r>
            <a:r>
              <a:rPr lang="en-US" sz="1800" dirty="0"/>
              <a:t>Treasury announced Cabinet’s approval of increased expenditure for associated projects of around ZAR 1 billion. </a:t>
            </a:r>
            <a:endParaRPr lang="en-US" sz="1800" dirty="0"/>
          </a:p>
          <a:p>
            <a:pPr>
              <a:buFont typeface="Wingdings" panose="05000000000000000000" pitchFamily="2" charset="2"/>
              <a:buChar char="q"/>
            </a:pPr>
            <a:r>
              <a:rPr lang="en-US" sz="1800" dirty="0" smtClean="0"/>
              <a:t>Problematically </a:t>
            </a:r>
            <a:r>
              <a:rPr lang="en-US" sz="1800" dirty="0"/>
              <a:t>though, project spending is easily misallocated or subject to corrupt tender practices, which will be a growing area of concern as expenditure incrementally increases (</a:t>
            </a:r>
            <a:r>
              <a:rPr lang="en-US" sz="1800" dirty="0" err="1"/>
              <a:t>Razzano</a:t>
            </a:r>
            <a:r>
              <a:rPr lang="en-US" sz="1800" dirty="0"/>
              <a:t>, 2016</a:t>
            </a:r>
            <a:r>
              <a:rPr lang="en-US" sz="1800" dirty="0" smtClean="0"/>
              <a:t>).</a:t>
            </a:r>
          </a:p>
          <a:p>
            <a:pPr>
              <a:buFont typeface="Wingdings" panose="05000000000000000000" pitchFamily="2" charset="2"/>
              <a:buChar char="q"/>
            </a:pPr>
            <a:r>
              <a:rPr lang="en-US" sz="1800" dirty="0" smtClean="0"/>
              <a:t> In Kenya</a:t>
            </a:r>
            <a:r>
              <a:rPr lang="en-US" sz="1800" dirty="0"/>
              <a:t>, during the early days of transition, difficulties abounded (</a:t>
            </a:r>
            <a:r>
              <a:rPr lang="en-US" sz="1800" dirty="0" err="1"/>
              <a:t>Mwitit</a:t>
            </a:r>
            <a:r>
              <a:rPr lang="en-US" sz="1800" dirty="0"/>
              <a:t>, 2015). </a:t>
            </a:r>
            <a:endParaRPr lang="en-US" sz="1800" dirty="0" smtClean="0"/>
          </a:p>
          <a:p>
            <a:pPr>
              <a:buFont typeface="Wingdings" panose="05000000000000000000" pitchFamily="2" charset="2"/>
              <a:buChar char="q"/>
            </a:pPr>
            <a:r>
              <a:rPr lang="en-US" sz="1800" dirty="0" smtClean="0"/>
              <a:t>It </a:t>
            </a:r>
            <a:r>
              <a:rPr lang="en-US" sz="1800" dirty="0"/>
              <a:t>is not just the physical process that presents challenges, but also how the manner of </a:t>
            </a:r>
            <a:r>
              <a:rPr lang="en-US" sz="1800" dirty="0" smtClean="0"/>
              <a:t>digitization </a:t>
            </a:r>
            <a:r>
              <a:rPr lang="en-US" sz="1800" dirty="0"/>
              <a:t>may allow for more significant intervention. </a:t>
            </a:r>
            <a:endParaRPr lang="en-US" sz="1800" dirty="0" smtClean="0"/>
          </a:p>
          <a:p>
            <a:pPr>
              <a:buFont typeface="Wingdings" panose="05000000000000000000" pitchFamily="2" charset="2"/>
              <a:buChar char="q"/>
            </a:pPr>
            <a:r>
              <a:rPr lang="en-US" sz="1800" dirty="0" smtClean="0"/>
              <a:t>Because </a:t>
            </a:r>
            <a:r>
              <a:rPr lang="en-US" sz="1800" dirty="0"/>
              <a:t>the Kenyan Broadcasting Corporation was potentially going to be the sole distributor, as a </a:t>
            </a:r>
            <a:r>
              <a:rPr lang="en-US" sz="1800" dirty="0" smtClean="0"/>
              <a:t>centralized </a:t>
            </a:r>
            <a:r>
              <a:rPr lang="en-US" sz="1800" dirty="0"/>
              <a:t>model had been decided on to ease costs, some critics had raised concerns about the increased power the broadcaster had to interfere with the distribution of content (Burgess, 2009)</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82"/>
        <p:cNvGrpSpPr/>
        <p:nvPr/>
      </p:nvGrpSpPr>
      <p:grpSpPr>
        <a:xfrm>
          <a:off x="0" y="0"/>
          <a:ext cx="0" cy="0"/>
          <a:chOff x="0" y="0"/>
          <a:chExt cx="0" cy="0"/>
        </a:xfrm>
      </p:grpSpPr>
      <p:sp>
        <p:nvSpPr>
          <p:cNvPr id="583" name="Google Shape;583;p35"/>
          <p:cNvSpPr txBox="1">
            <a:spLocks noGrp="1"/>
          </p:cNvSpPr>
          <p:nvPr>
            <p:ph type="title"/>
          </p:nvPr>
        </p:nvSpPr>
        <p:spPr>
          <a:xfrm>
            <a:off x="548640" y="132868"/>
            <a:ext cx="6156960" cy="856800"/>
          </a:xfrm>
          <a:prstGeom prst="rect">
            <a:avLst/>
          </a:prstGeom>
        </p:spPr>
        <p:txBody>
          <a:bodyPr spcFirstLastPara="1" wrap="square" lIns="0" tIns="0" rIns="0" bIns="0" anchor="b" anchorCtr="0">
            <a:noAutofit/>
          </a:bodyPr>
          <a:lstStyle/>
          <a:p>
            <a:pPr lvl="0" algn="ctr"/>
            <a:r>
              <a:rPr lang="en-US" sz="3200" spc="0" dirty="0">
                <a:ln w="0"/>
                <a:solidFill>
                  <a:schemeClr val="accent1"/>
                </a:solidFill>
                <a:effectLst>
                  <a:outerShdw blurRad="38100" dist="25400" dir="5400000" algn="ctr" rotWithShape="0">
                    <a:srgbClr val="6E747A">
                      <a:alpha val="43000"/>
                    </a:srgbClr>
                  </a:outerShdw>
                </a:effectLst>
              </a:rPr>
              <a:t>Human Rights and Information Communication Technology in Africa</a:t>
            </a:r>
            <a:endParaRPr sz="3200" spc="0" dirty="0">
              <a:ln w="0"/>
              <a:solidFill>
                <a:schemeClr val="accent1"/>
              </a:solidFill>
              <a:effectLst>
                <a:outerShdw blurRad="38100" dist="25400" dir="5400000" algn="ctr" rotWithShape="0">
                  <a:srgbClr val="6E747A">
                    <a:alpha val="43000"/>
                  </a:srgbClr>
                </a:outerShdw>
              </a:effectLst>
            </a:endParaRPr>
          </a:p>
        </p:txBody>
      </p:sp>
      <p:sp>
        <p:nvSpPr>
          <p:cNvPr id="584" name="Google Shape;584;p35"/>
          <p:cNvSpPr txBox="1">
            <a:spLocks noGrp="1"/>
          </p:cNvSpPr>
          <p:nvPr>
            <p:ph type="body" idx="1"/>
          </p:nvPr>
        </p:nvSpPr>
        <p:spPr>
          <a:xfrm>
            <a:off x="0" y="948179"/>
            <a:ext cx="7579360" cy="2932500"/>
          </a:xfrm>
          <a:prstGeom prst="rect">
            <a:avLst/>
          </a:prstGeom>
        </p:spPr>
        <p:txBody>
          <a:bodyPr spcFirstLastPara="1" wrap="square" lIns="0" tIns="0" rIns="0" bIns="0" anchor="t" anchorCtr="0">
            <a:noAutofit/>
          </a:bodyPr>
          <a:lstStyle/>
          <a:p>
            <a:r>
              <a:rPr lang="en-US" sz="2000" b="1" dirty="0"/>
              <a:t>Inequality and the Digital Divide</a:t>
            </a:r>
            <a:endParaRPr lang="en-US" sz="2000" dirty="0"/>
          </a:p>
          <a:p>
            <a:r>
              <a:rPr lang="en-US" sz="2000" dirty="0"/>
              <a:t>Substantively underscoring human rights tenets is the idea that, to ensure the full respect of human dignity inherent to each person, people should be treated equally. </a:t>
            </a:r>
            <a:endParaRPr lang="en-US" sz="2000" dirty="0" smtClean="0"/>
          </a:p>
          <a:p>
            <a:r>
              <a:rPr lang="en-US" sz="2000" dirty="0" smtClean="0"/>
              <a:t>Kantian </a:t>
            </a:r>
            <a:r>
              <a:rPr lang="en-US" sz="2000" dirty="0"/>
              <a:t>philosophy has served as a profound source of inspiration for conceptualizing the concept of human dignity, identifying three core components:</a:t>
            </a:r>
          </a:p>
          <a:p>
            <a:r>
              <a:rPr lang="en-US" sz="2000" dirty="0"/>
              <a:t>1.	That every human, by birth, is imbued with dignity;</a:t>
            </a:r>
          </a:p>
          <a:p>
            <a:r>
              <a:rPr lang="en-US" sz="2000" dirty="0"/>
              <a:t>2.	This dignity and worth stems from the fact, that we are rational and moral agents; and</a:t>
            </a:r>
          </a:p>
          <a:p>
            <a:r>
              <a:rPr lang="en-US" sz="2000" dirty="0"/>
              <a:t>3.	Because humans have this worth, there is naturally an obligation of ‘beneficence’ to one another. </a:t>
            </a:r>
            <a:endParaRPr lang="en-US" sz="2000" dirty="0" smtClean="0"/>
          </a:p>
          <a:p>
            <a:r>
              <a:rPr lang="en-US" sz="2000" dirty="0" smtClean="0">
                <a:solidFill>
                  <a:schemeClr val="bg1"/>
                </a:solidFill>
              </a:rPr>
              <a:t>(</a:t>
            </a:r>
            <a:r>
              <a:rPr lang="en-US" sz="2000" dirty="0" err="1">
                <a:solidFill>
                  <a:schemeClr val="bg1"/>
                </a:solidFill>
              </a:rPr>
              <a:t>Rachels</a:t>
            </a:r>
            <a:r>
              <a:rPr lang="en-US" sz="2000" dirty="0">
                <a:solidFill>
                  <a:schemeClr val="bg1"/>
                </a:solidFill>
              </a:rPr>
              <a:t>, 1986).</a:t>
            </a:r>
          </a:p>
          <a:p>
            <a:pPr marL="101600" indent="0">
              <a:buNone/>
            </a:pPr>
            <a:r>
              <a:rPr lang="en-US" sz="2000" dirty="0"/>
              <a:t> </a:t>
            </a:r>
          </a:p>
        </p:txBody>
      </p:sp>
      <p:sp>
        <p:nvSpPr>
          <p:cNvPr id="585" name="Google Shape;585;p35"/>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28</a:t>
            </a:fld>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89"/>
        <p:cNvGrpSpPr/>
        <p:nvPr/>
      </p:nvGrpSpPr>
      <p:grpSpPr>
        <a:xfrm>
          <a:off x="0" y="0"/>
          <a:ext cx="0" cy="0"/>
          <a:chOff x="0" y="0"/>
          <a:chExt cx="0" cy="0"/>
        </a:xfrm>
      </p:grpSpPr>
      <p:sp>
        <p:nvSpPr>
          <p:cNvPr id="590" name="Google Shape;590;p36"/>
          <p:cNvSpPr txBox="1">
            <a:spLocks noGrp="1"/>
          </p:cNvSpPr>
          <p:nvPr>
            <p:ph type="title"/>
          </p:nvPr>
        </p:nvSpPr>
        <p:spPr>
          <a:xfrm>
            <a:off x="371475" y="150312"/>
            <a:ext cx="6931625" cy="856800"/>
          </a:xfrm>
          <a:prstGeom prst="rect">
            <a:avLst/>
          </a:prstGeom>
        </p:spPr>
        <p:txBody>
          <a:bodyPr spcFirstLastPara="1" wrap="square" lIns="0" tIns="0" rIns="0" bIns="0" anchor="b" anchorCtr="0">
            <a:noAutofit/>
          </a:bodyPr>
          <a:lstStyle/>
          <a:p>
            <a:pPr lvl="0" algn="ctr"/>
            <a:r>
              <a:rPr lang="en-US" sz="3200" spc="0" dirty="0">
                <a:ln w="0"/>
                <a:solidFill>
                  <a:schemeClr val="accent1"/>
                </a:solidFill>
                <a:effectLst>
                  <a:outerShdw blurRad="38100" dist="25400" dir="5400000" algn="ctr" rotWithShape="0">
                    <a:srgbClr val="6E747A">
                      <a:alpha val="43000"/>
                    </a:srgbClr>
                  </a:outerShdw>
                </a:effectLst>
              </a:rPr>
              <a:t>Human Rights and Information Communication Technology in Africa</a:t>
            </a:r>
            <a:endParaRPr sz="3200" dirty="0"/>
          </a:p>
        </p:txBody>
      </p:sp>
      <p:sp>
        <p:nvSpPr>
          <p:cNvPr id="593" name="Google Shape;593;p36"/>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29</a:t>
            </a:fld>
            <a:endParaRPr/>
          </a:p>
        </p:txBody>
      </p:sp>
      <p:sp>
        <p:nvSpPr>
          <p:cNvPr id="592" name="Google Shape;592;p36"/>
          <p:cNvSpPr txBox="1"/>
          <p:nvPr/>
        </p:nvSpPr>
        <p:spPr>
          <a:xfrm>
            <a:off x="132080" y="1014151"/>
            <a:ext cx="7823199" cy="1175775"/>
          </a:xfrm>
          <a:prstGeom prst="rect">
            <a:avLst/>
          </a:prstGeom>
          <a:noFill/>
          <a:ln>
            <a:noFill/>
          </a:ln>
        </p:spPr>
        <p:txBody>
          <a:bodyPr spcFirstLastPara="1" wrap="square" lIns="0" tIns="0" rIns="0" bIns="0" anchor="t" anchorCtr="0">
            <a:noAutofit/>
          </a:bodyPr>
          <a:lstStyle/>
          <a:p>
            <a:pPr marL="342900" indent="-342900">
              <a:buFont typeface="Wingdings" panose="05000000000000000000" pitchFamily="2" charset="2"/>
              <a:buChar char="q"/>
            </a:pPr>
            <a:r>
              <a:rPr lang="en-US" sz="2000" b="1" dirty="0"/>
              <a:t>Inequality and the Digital </a:t>
            </a:r>
            <a:r>
              <a:rPr lang="en-US" sz="2000" b="1" dirty="0" smtClean="0"/>
              <a:t>Divide</a:t>
            </a:r>
            <a:endParaRPr lang="en-US" sz="2000" dirty="0" smtClean="0"/>
          </a:p>
          <a:p>
            <a:pPr marL="342900" indent="-342900">
              <a:buFont typeface="Wingdings" panose="05000000000000000000" pitchFamily="2" charset="2"/>
              <a:buChar char="q"/>
            </a:pPr>
            <a:r>
              <a:rPr lang="en-US" sz="2000" dirty="0" smtClean="0">
                <a:latin typeface="+mn-lt"/>
              </a:rPr>
              <a:t>The </a:t>
            </a:r>
            <a:r>
              <a:rPr lang="en-US" sz="2000" dirty="0">
                <a:latin typeface="+mn-lt"/>
              </a:rPr>
              <a:t>African Union Declaration on Human and Peoples Rights recognizes the right to be treated equally by the law – equality between persons requires more than that, bearing both horizontal and vertical elements</a:t>
            </a:r>
            <a:r>
              <a:rPr lang="en-US" sz="2000" dirty="0" smtClean="0">
                <a:latin typeface="+mn-lt"/>
              </a:rPr>
              <a:t>.</a:t>
            </a:r>
          </a:p>
          <a:p>
            <a:pPr marL="342900" indent="-342900">
              <a:buFont typeface="Wingdings" panose="05000000000000000000" pitchFamily="2" charset="2"/>
              <a:buChar char="q"/>
            </a:pPr>
            <a:r>
              <a:rPr lang="en-US" sz="2000" dirty="0" smtClean="0">
                <a:latin typeface="+mn-lt"/>
              </a:rPr>
              <a:t> </a:t>
            </a:r>
            <a:r>
              <a:rPr lang="en-US" sz="2000" dirty="0">
                <a:latin typeface="+mn-lt"/>
              </a:rPr>
              <a:t>What does this mean for the rise of the Internet and technology access on the African continent? </a:t>
            </a:r>
            <a:endParaRPr lang="en-US" sz="2000" dirty="0" smtClean="0">
              <a:latin typeface="+mn-lt"/>
            </a:endParaRPr>
          </a:p>
          <a:p>
            <a:pPr marL="342900" indent="-342900">
              <a:buFont typeface="Wingdings" panose="05000000000000000000" pitchFamily="2" charset="2"/>
              <a:buChar char="q"/>
            </a:pPr>
            <a:r>
              <a:rPr lang="en-US" sz="2000" dirty="0" smtClean="0">
                <a:latin typeface="+mn-lt"/>
              </a:rPr>
              <a:t>It </a:t>
            </a:r>
            <a:r>
              <a:rPr lang="en-US" sz="2000" dirty="0">
                <a:latin typeface="+mn-lt"/>
              </a:rPr>
              <a:t>means that one the greatest substantive areas of concern must be to consider the right to equality, in both problem thinking and solution design, politically and </a:t>
            </a:r>
            <a:r>
              <a:rPr lang="en-US" sz="2000" dirty="0" smtClean="0">
                <a:latin typeface="+mn-lt"/>
              </a:rPr>
              <a:t>practically.</a:t>
            </a:r>
            <a:endParaRPr lang="en-US" sz="2000" dirty="0">
              <a:latin typeface="+mn-lt"/>
            </a:endParaRPr>
          </a:p>
          <a:p>
            <a:pPr marL="342900" indent="-342900">
              <a:buFont typeface="Wingdings" panose="05000000000000000000" pitchFamily="2" charset="2"/>
              <a:buChar char="q"/>
            </a:pPr>
            <a:r>
              <a:rPr lang="en-US" sz="2000" dirty="0" smtClean="0">
                <a:latin typeface="+mn-lt"/>
              </a:rPr>
              <a:t>The focus </a:t>
            </a:r>
            <a:r>
              <a:rPr lang="en-US" sz="2000" dirty="0">
                <a:latin typeface="+mn-lt"/>
              </a:rPr>
              <a:t>on equality (and inequality) </a:t>
            </a:r>
            <a:r>
              <a:rPr lang="en-US" sz="2000" dirty="0" smtClean="0">
                <a:latin typeface="+mn-lt"/>
              </a:rPr>
              <a:t>obliges this discussion </a:t>
            </a:r>
            <a:r>
              <a:rPr lang="en-US" sz="2000" dirty="0">
                <a:latin typeface="+mn-lt"/>
              </a:rPr>
              <a:t>in more detail of the ‘digital divide’. This divide refers to the differential access to Internet and telecommunications between persons</a:t>
            </a:r>
            <a:r>
              <a:rPr lang="en-US" sz="2000" dirty="0"/>
              <a:t>.</a:t>
            </a:r>
            <a:endParaRPr sz="2000" dirty="0">
              <a:solidFill>
                <a:schemeClr val="accent2"/>
              </a:solidFill>
              <a:latin typeface="Montserrat"/>
              <a:ea typeface="Montserrat"/>
              <a:cs typeface="Montserrat"/>
              <a:sym typeface="Montserrat"/>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97"/>
        <p:cNvGrpSpPr/>
        <p:nvPr/>
      </p:nvGrpSpPr>
      <p:grpSpPr>
        <a:xfrm>
          <a:off x="0" y="0"/>
          <a:ext cx="0" cy="0"/>
          <a:chOff x="0" y="0"/>
          <a:chExt cx="0" cy="0"/>
        </a:xfrm>
      </p:grpSpPr>
      <p:sp>
        <p:nvSpPr>
          <p:cNvPr id="599" name="Google Shape;599;p37"/>
          <p:cNvSpPr txBox="1">
            <a:spLocks noGrp="1"/>
          </p:cNvSpPr>
          <p:nvPr>
            <p:ph type="subTitle" idx="1"/>
          </p:nvPr>
        </p:nvSpPr>
        <p:spPr>
          <a:xfrm>
            <a:off x="152400" y="1082740"/>
            <a:ext cx="7377829" cy="4060760"/>
          </a:xfrm>
          <a:prstGeom prst="rect">
            <a:avLst/>
          </a:prstGeom>
        </p:spPr>
        <p:txBody>
          <a:bodyPr spcFirstLastPara="1" wrap="square" lIns="0" tIns="0" rIns="0" bIns="0" anchor="t" anchorCtr="0">
            <a:noAutofit/>
          </a:bodyPr>
          <a:lstStyle/>
          <a:p>
            <a:pPr marL="342900" indent="-342900">
              <a:buFont typeface="Wingdings" panose="05000000000000000000" pitchFamily="2" charset="2"/>
              <a:buChar char="q"/>
            </a:pPr>
            <a:r>
              <a:rPr lang="en-US" sz="2000" b="1" dirty="0">
                <a:solidFill>
                  <a:srgbClr val="000000"/>
                </a:solidFill>
              </a:rPr>
              <a:t>Inequality and the Digital </a:t>
            </a:r>
            <a:r>
              <a:rPr lang="en-US" sz="2000" b="1" dirty="0" smtClean="0">
                <a:solidFill>
                  <a:srgbClr val="000000"/>
                </a:solidFill>
              </a:rPr>
              <a:t>Divide</a:t>
            </a:r>
          </a:p>
          <a:p>
            <a:pPr marL="342900" indent="-342900">
              <a:buFont typeface="Wingdings" panose="05000000000000000000" pitchFamily="2" charset="2"/>
              <a:buChar char="q"/>
            </a:pPr>
            <a:r>
              <a:rPr lang="en-US" sz="1800" dirty="0" smtClean="0">
                <a:solidFill>
                  <a:schemeClr val="tx1"/>
                </a:solidFill>
              </a:rPr>
              <a:t>There </a:t>
            </a:r>
            <a:r>
              <a:rPr lang="en-US" sz="1800" dirty="0">
                <a:solidFill>
                  <a:schemeClr val="tx1"/>
                </a:solidFill>
              </a:rPr>
              <a:t>are both international and national dimensions to the digital divide. </a:t>
            </a:r>
            <a:endParaRPr lang="en-US" sz="1800" dirty="0" smtClean="0">
              <a:solidFill>
                <a:schemeClr val="tx1"/>
              </a:solidFill>
            </a:endParaRPr>
          </a:p>
          <a:p>
            <a:pPr marL="342900" indent="-342900">
              <a:buFont typeface="Wingdings" panose="05000000000000000000" pitchFamily="2" charset="2"/>
              <a:buChar char="q"/>
            </a:pPr>
            <a:r>
              <a:rPr lang="en-US" sz="1800" dirty="0" smtClean="0">
                <a:solidFill>
                  <a:schemeClr val="tx1"/>
                </a:solidFill>
              </a:rPr>
              <a:t>At </a:t>
            </a:r>
            <a:r>
              <a:rPr lang="en-US" sz="1800" dirty="0">
                <a:solidFill>
                  <a:schemeClr val="tx1"/>
                </a:solidFill>
              </a:rPr>
              <a:t>the international, </a:t>
            </a:r>
            <a:r>
              <a:rPr lang="en-US" sz="1800" dirty="0" smtClean="0">
                <a:solidFill>
                  <a:schemeClr val="tx1"/>
                </a:solidFill>
              </a:rPr>
              <a:t>South </a:t>
            </a:r>
            <a:r>
              <a:rPr lang="en-US" sz="1800" dirty="0">
                <a:solidFill>
                  <a:schemeClr val="tx1"/>
                </a:solidFill>
              </a:rPr>
              <a:t>Africa is the least connected than any other upper middle-income country, yet the most connected on the African continent. </a:t>
            </a:r>
            <a:endParaRPr lang="en-US" sz="1800" dirty="0" smtClean="0">
              <a:solidFill>
                <a:schemeClr val="tx1"/>
              </a:solidFill>
            </a:endParaRPr>
          </a:p>
          <a:p>
            <a:pPr marL="342900" indent="-342900">
              <a:buFont typeface="Wingdings" panose="05000000000000000000" pitchFamily="2" charset="2"/>
              <a:buChar char="q"/>
            </a:pPr>
            <a:r>
              <a:rPr lang="en-US" sz="1800" dirty="0" smtClean="0">
                <a:solidFill>
                  <a:schemeClr val="tx1"/>
                </a:solidFill>
              </a:rPr>
              <a:t>Domestically</a:t>
            </a:r>
            <a:r>
              <a:rPr lang="en-US" sz="1800" dirty="0">
                <a:solidFill>
                  <a:schemeClr val="tx1"/>
                </a:solidFill>
              </a:rPr>
              <a:t>, only one in three people are Internet users, but two thirds of that number are daily users. </a:t>
            </a:r>
            <a:endParaRPr lang="en-US" sz="1800" dirty="0" smtClean="0">
              <a:solidFill>
                <a:schemeClr val="tx1"/>
              </a:solidFill>
            </a:endParaRPr>
          </a:p>
          <a:p>
            <a:pPr marL="342900" indent="-342900">
              <a:buFont typeface="Wingdings" panose="05000000000000000000" pitchFamily="2" charset="2"/>
              <a:buChar char="q"/>
            </a:pPr>
            <a:r>
              <a:rPr lang="en-US" sz="1800" dirty="0" smtClean="0">
                <a:solidFill>
                  <a:schemeClr val="tx1"/>
                </a:solidFill>
              </a:rPr>
              <a:t>The </a:t>
            </a:r>
            <a:r>
              <a:rPr lang="en-US" sz="1800" dirty="0">
                <a:solidFill>
                  <a:schemeClr val="tx1"/>
                </a:solidFill>
              </a:rPr>
              <a:t>profile of those users demonstrate too how privilege and access intertwine: 76% of the users live in urban areas and 63% are employed or in education, with 65% educated to at least High School level (De </a:t>
            </a:r>
            <a:r>
              <a:rPr lang="en-US" sz="1800" dirty="0" err="1">
                <a:solidFill>
                  <a:schemeClr val="tx1"/>
                </a:solidFill>
              </a:rPr>
              <a:t>Lanerolle</a:t>
            </a:r>
            <a:r>
              <a:rPr lang="en-US" sz="1800" dirty="0">
                <a:solidFill>
                  <a:schemeClr val="tx1"/>
                </a:solidFill>
              </a:rPr>
              <a:t>, 2012</a:t>
            </a:r>
            <a:r>
              <a:rPr lang="en-US" sz="1800" dirty="0" smtClean="0">
                <a:solidFill>
                  <a:schemeClr val="tx1"/>
                </a:solidFill>
              </a:rPr>
              <a:t>).</a:t>
            </a:r>
          </a:p>
          <a:p>
            <a:pPr marL="342900" indent="-342900">
              <a:buFont typeface="Wingdings" panose="05000000000000000000" pitchFamily="2" charset="2"/>
              <a:buChar char="q"/>
            </a:pPr>
            <a:r>
              <a:rPr lang="en-US" sz="1800" dirty="0" smtClean="0">
                <a:solidFill>
                  <a:schemeClr val="tx1"/>
                </a:solidFill>
              </a:rPr>
              <a:t>In </a:t>
            </a:r>
            <a:r>
              <a:rPr lang="en-US" sz="1800" dirty="0">
                <a:solidFill>
                  <a:schemeClr val="tx1"/>
                </a:solidFill>
              </a:rPr>
              <a:t>Liberia, a project funded by the Accountability Lab recognized that, while political information was readily available online, differential access meant that this did not truly equate to ‘availability’ for all people. </a:t>
            </a:r>
            <a:endParaRPr lang="en-US" sz="1800" dirty="0">
              <a:solidFill>
                <a:schemeClr val="tx1"/>
              </a:solidFill>
            </a:endParaRPr>
          </a:p>
        </p:txBody>
      </p:sp>
      <p:sp>
        <p:nvSpPr>
          <p:cNvPr id="2" name="Rectangle 1"/>
          <p:cNvSpPr/>
          <p:nvPr/>
        </p:nvSpPr>
        <p:spPr>
          <a:xfrm>
            <a:off x="275573" y="5522"/>
            <a:ext cx="6196347" cy="1077218"/>
          </a:xfrm>
          <a:prstGeom prst="rect">
            <a:avLst/>
          </a:prstGeom>
        </p:spPr>
        <p:txBody>
          <a:bodyPr wrap="square">
            <a:spAutoFit/>
          </a:bodyPr>
          <a:lstStyle/>
          <a:p>
            <a:pPr algn="ctr"/>
            <a:r>
              <a:rPr lang="en-US" sz="3200" kern="1200" dirty="0">
                <a:ln w="0"/>
                <a:solidFill>
                  <a:srgbClr val="E48312"/>
                </a:solidFill>
                <a:effectLst>
                  <a:outerShdw blurRad="38100" dist="25400" dir="5400000" algn="ctr" rotWithShape="0">
                    <a:srgbClr val="6E747A">
                      <a:alpha val="43000"/>
                    </a:srgbClr>
                  </a:outerShdw>
                </a:effectLst>
                <a:latin typeface="Calibri Light" panose="020F0302020204030204"/>
              </a:rPr>
              <a:t>Human Rights and Information Communication Technology in Africa</a:t>
            </a:r>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703"/>
        <p:cNvGrpSpPr/>
        <p:nvPr/>
      </p:nvGrpSpPr>
      <p:grpSpPr>
        <a:xfrm>
          <a:off x="0" y="0"/>
          <a:ext cx="0" cy="0"/>
          <a:chOff x="0" y="0"/>
          <a:chExt cx="0" cy="0"/>
        </a:xfrm>
      </p:grpSpPr>
      <p:sp>
        <p:nvSpPr>
          <p:cNvPr id="705" name="Google Shape;705;p42"/>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31</a:t>
            </a:fld>
            <a:endParaRPr/>
          </a:p>
        </p:txBody>
      </p:sp>
      <p:sp>
        <p:nvSpPr>
          <p:cNvPr id="704" name="Google Shape;704;p42"/>
          <p:cNvSpPr txBox="1">
            <a:spLocks noGrp="1"/>
          </p:cNvSpPr>
          <p:nvPr>
            <p:ph type="title" idx="4294967295"/>
          </p:nvPr>
        </p:nvSpPr>
        <p:spPr>
          <a:xfrm>
            <a:off x="2981325" y="123825"/>
            <a:ext cx="2314575" cy="466725"/>
          </a:xfrm>
          <a:prstGeom prst="rect">
            <a:avLst/>
          </a:prstGeom>
        </p:spPr>
        <p:txBody>
          <a:bodyPr spcFirstLastPara="1" wrap="square" lIns="0" tIns="0" rIns="0" bIns="0" anchor="ctr" anchorCtr="0">
            <a:noAutofit/>
          </a:bodyPr>
          <a:lstStyle/>
          <a:p>
            <a:r>
              <a:rPr lang="en-US" spc="0" dirty="0">
                <a:ln w="0"/>
                <a:solidFill>
                  <a:schemeClr val="accent1"/>
                </a:solidFill>
                <a:effectLst>
                  <a:outerShdw blurRad="38100" dist="25400" dir="5400000" algn="ctr" rotWithShape="0">
                    <a:srgbClr val="6E747A">
                      <a:alpha val="43000"/>
                    </a:srgbClr>
                  </a:outerShdw>
                </a:effectLst>
              </a:rPr>
              <a:t>SUMMARY</a:t>
            </a:r>
          </a:p>
        </p:txBody>
      </p:sp>
      <p:sp>
        <p:nvSpPr>
          <p:cNvPr id="711" name="Google Shape;711;p42"/>
          <p:cNvSpPr txBox="1"/>
          <p:nvPr/>
        </p:nvSpPr>
        <p:spPr>
          <a:xfrm>
            <a:off x="-1" y="590549"/>
            <a:ext cx="7440461" cy="4295775"/>
          </a:xfrm>
          <a:prstGeom prst="rect">
            <a:avLst/>
          </a:prstGeom>
          <a:noFill/>
          <a:ln w="9525" cap="flat" cmpd="sng">
            <a:noFill/>
            <a:prstDash val="solid"/>
            <a:round/>
            <a:headEnd type="none" w="sm" len="sm"/>
            <a:tailEnd type="none" w="sm" len="sm"/>
          </a:ln>
        </p:spPr>
        <p:txBody>
          <a:bodyPr spcFirstLastPara="1" wrap="square" lIns="91425" tIns="91425" rIns="91425" bIns="91425" anchor="t" anchorCtr="0">
            <a:noAutofit/>
          </a:bodyPr>
          <a:lstStyle/>
          <a:p>
            <a:pPr marL="285750" indent="-285750">
              <a:buFont typeface="Arial" panose="020B0604020202020204" pitchFamily="34" charset="0"/>
              <a:buChar char="•"/>
            </a:pPr>
            <a:r>
              <a:rPr lang="en-US" sz="1800" dirty="0">
                <a:latin typeface="+mn-lt"/>
              </a:rPr>
              <a:t>With the spread of fast internet and the emergence of newer technologies, such </a:t>
            </a:r>
            <a:r>
              <a:rPr lang="en-US" sz="1800" dirty="0" smtClean="0">
                <a:latin typeface="+mn-lt"/>
              </a:rPr>
              <a:t>as distributed </a:t>
            </a:r>
            <a:r>
              <a:rPr lang="en-US" sz="1800" dirty="0">
                <a:latin typeface="+mn-lt"/>
              </a:rPr>
              <a:t>ledgers or platform economies, newly undertaken research will need </a:t>
            </a:r>
            <a:r>
              <a:rPr lang="en-US" sz="1800" dirty="0" smtClean="0">
                <a:latin typeface="+mn-lt"/>
              </a:rPr>
              <a:t>to establish </a:t>
            </a:r>
            <a:r>
              <a:rPr lang="en-US" sz="1800" dirty="0">
                <a:latin typeface="+mn-lt"/>
              </a:rPr>
              <a:t>whether the positive trajectory depicted here will continue in the future, </a:t>
            </a:r>
            <a:r>
              <a:rPr lang="en-US" sz="1800" dirty="0" smtClean="0">
                <a:latin typeface="+mn-lt"/>
              </a:rPr>
              <a:t>or whether </a:t>
            </a:r>
            <a:r>
              <a:rPr lang="en-US" sz="1800" dirty="0">
                <a:latin typeface="+mn-lt"/>
              </a:rPr>
              <a:t>Fourth Industrial Revolution technologies will bring about a different set of challenges.</a:t>
            </a:r>
          </a:p>
          <a:p>
            <a:pPr marL="285750" indent="-285750">
              <a:buFont typeface="Arial" panose="020B0604020202020204" pitchFamily="34" charset="0"/>
              <a:buChar char="•"/>
            </a:pPr>
            <a:r>
              <a:rPr lang="en-US" sz="1800" dirty="0">
                <a:latin typeface="+mn-lt"/>
              </a:rPr>
              <a:t>The internet has really changed everything in Nigerian, African and the rest of the world. </a:t>
            </a:r>
            <a:endParaRPr lang="en-US" sz="1800" dirty="0" smtClean="0">
              <a:latin typeface="+mn-lt"/>
            </a:endParaRPr>
          </a:p>
          <a:p>
            <a:pPr marL="285750" indent="-285750">
              <a:buFont typeface="Arial" panose="020B0604020202020204" pitchFamily="34" charset="0"/>
              <a:buChar char="•"/>
            </a:pPr>
            <a:r>
              <a:rPr lang="en-US" sz="1800" dirty="0" smtClean="0">
                <a:latin typeface="+mn-lt"/>
              </a:rPr>
              <a:t>Considering </a:t>
            </a:r>
            <a:r>
              <a:rPr lang="en-US" sz="1800" dirty="0">
                <a:latin typeface="+mn-lt"/>
              </a:rPr>
              <a:t>growth brought to education sector by the Net, it is obvious Nigeria educational sector cannot stand the test of time without the internet. </a:t>
            </a:r>
            <a:endParaRPr lang="en-US" sz="1800" dirty="0" smtClean="0">
              <a:latin typeface="+mn-lt"/>
            </a:endParaRPr>
          </a:p>
          <a:p>
            <a:pPr marL="285750" indent="-285750">
              <a:buFont typeface="Arial" panose="020B0604020202020204" pitchFamily="34" charset="0"/>
              <a:buChar char="•"/>
            </a:pPr>
            <a:r>
              <a:rPr lang="en-US" sz="1800" dirty="0" smtClean="0">
                <a:latin typeface="+mn-lt"/>
              </a:rPr>
              <a:t>Also</a:t>
            </a:r>
            <a:r>
              <a:rPr lang="en-US" sz="1800" dirty="0">
                <a:latin typeface="+mn-lt"/>
              </a:rPr>
              <a:t>, the impact of internet in sending and receiving of e-mail has indeed changed the postal services in Nigeria with the internet giving Nigerians the opportunity to send and receive instant messages across the world. </a:t>
            </a:r>
            <a:endParaRPr lang="en-US" sz="1800" dirty="0" smtClean="0">
              <a:latin typeface="+mn-lt"/>
            </a:endParaRPr>
          </a:p>
          <a:p>
            <a:pPr marL="285750" indent="-285750">
              <a:buFont typeface="Arial" panose="020B0604020202020204" pitchFamily="34" charset="0"/>
              <a:buChar char="•"/>
            </a:pPr>
            <a:r>
              <a:rPr lang="en-US" sz="1800" dirty="0" smtClean="0">
                <a:latin typeface="+mn-lt"/>
              </a:rPr>
              <a:t>Similarly</a:t>
            </a:r>
            <a:r>
              <a:rPr lang="en-US" sz="1800" dirty="0">
                <a:latin typeface="+mn-lt"/>
              </a:rPr>
              <a:t>, internet has indeed contributed positively to Nigerians business transactions.</a:t>
            </a:r>
            <a:endParaRPr lang="en-US" sz="1800" dirty="0"/>
          </a:p>
          <a:p>
            <a:r>
              <a:rPr lang="en-US" sz="1800" dirty="0"/>
              <a:t> </a:t>
            </a:r>
          </a:p>
          <a:p>
            <a:r>
              <a:rPr lang="en-US" sz="900" dirty="0"/>
              <a:t>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32</a:t>
            </a:fld>
            <a:endParaRPr lang="en"/>
          </a:p>
        </p:txBody>
      </p:sp>
      <p:sp>
        <p:nvSpPr>
          <p:cNvPr id="3" name="Rectangle 2"/>
          <p:cNvSpPr/>
          <p:nvPr/>
        </p:nvSpPr>
        <p:spPr>
          <a:xfrm>
            <a:off x="2667220" y="106635"/>
            <a:ext cx="2181175" cy="646331"/>
          </a:xfrm>
          <a:prstGeom prst="rect">
            <a:avLst/>
          </a:prstGeom>
        </p:spPr>
        <p:txBody>
          <a:bodyPr wrap="none">
            <a:spAutoFit/>
          </a:bodyPr>
          <a:lstStyle/>
          <a:p>
            <a:r>
              <a:rPr lang="en-US" sz="3600" kern="1200" dirty="0">
                <a:ln w="0"/>
                <a:solidFill>
                  <a:srgbClr val="E48312"/>
                </a:solidFill>
                <a:effectLst>
                  <a:outerShdw blurRad="38100" dist="25400" dir="5400000" algn="ctr" rotWithShape="0">
                    <a:srgbClr val="6E747A">
                      <a:alpha val="43000"/>
                    </a:srgbClr>
                  </a:outerShdw>
                </a:effectLst>
                <a:latin typeface="Calibri Light" panose="020F0302020204030204"/>
              </a:rPr>
              <a:t>SUMMARY</a:t>
            </a:r>
            <a:endParaRPr lang="en-US" dirty="0"/>
          </a:p>
        </p:txBody>
      </p:sp>
      <p:sp>
        <p:nvSpPr>
          <p:cNvPr id="4" name="Rectangle 3"/>
          <p:cNvSpPr/>
          <p:nvPr/>
        </p:nvSpPr>
        <p:spPr>
          <a:xfrm>
            <a:off x="0" y="928330"/>
            <a:ext cx="6801633" cy="3970318"/>
          </a:xfrm>
          <a:prstGeom prst="rect">
            <a:avLst/>
          </a:prstGeom>
        </p:spPr>
        <p:txBody>
          <a:bodyPr wrap="square">
            <a:spAutoFit/>
          </a:bodyPr>
          <a:lstStyle/>
          <a:p>
            <a:pPr marL="285750" indent="-285750">
              <a:buFont typeface="Arial" panose="020B0604020202020204" pitchFamily="34" charset="0"/>
              <a:buChar char="•"/>
            </a:pPr>
            <a:r>
              <a:rPr lang="en-US" sz="1800" dirty="0">
                <a:latin typeface="+mn-lt"/>
              </a:rPr>
              <a:t>The uses of electronic data have enabled Nigerians to do business at anytime and anywhere. </a:t>
            </a:r>
            <a:endParaRPr lang="en-US" sz="1800" dirty="0" smtClean="0">
              <a:latin typeface="+mn-lt"/>
            </a:endParaRPr>
          </a:p>
          <a:p>
            <a:pPr marL="285750" indent="-285750">
              <a:buFont typeface="Arial" panose="020B0604020202020204" pitchFamily="34" charset="0"/>
              <a:buChar char="•"/>
            </a:pPr>
            <a:r>
              <a:rPr lang="en-US" sz="1800" dirty="0" smtClean="0">
                <a:latin typeface="+mn-lt"/>
              </a:rPr>
              <a:t>Different </a:t>
            </a:r>
            <a:r>
              <a:rPr lang="en-US" sz="1800" dirty="0">
                <a:latin typeface="+mn-lt"/>
              </a:rPr>
              <a:t>banks’ customers can withdraw their money at any part of the country as a result of impact of internet on Nigerians banking system. </a:t>
            </a:r>
            <a:endParaRPr lang="en-US" sz="1800" dirty="0" smtClean="0">
              <a:latin typeface="+mn-lt"/>
            </a:endParaRPr>
          </a:p>
          <a:p>
            <a:pPr marL="285750" indent="-285750">
              <a:buFont typeface="Arial" panose="020B0604020202020204" pitchFamily="34" charset="0"/>
              <a:buChar char="•"/>
            </a:pPr>
            <a:r>
              <a:rPr lang="en-US" sz="1800" dirty="0" smtClean="0">
                <a:latin typeface="+mn-lt"/>
              </a:rPr>
              <a:t>Also</a:t>
            </a:r>
            <a:r>
              <a:rPr lang="en-US" sz="1800" dirty="0">
                <a:latin typeface="+mn-lt"/>
              </a:rPr>
              <a:t>, the introduction of the Net enable ATM has drastically reduced the queue in banks across the country as well as in other parts of the world. </a:t>
            </a:r>
            <a:endParaRPr lang="en-US" sz="1800" dirty="0" smtClean="0">
              <a:latin typeface="+mn-lt"/>
            </a:endParaRPr>
          </a:p>
          <a:p>
            <a:pPr marL="285750" indent="-285750">
              <a:buFont typeface="Arial" panose="020B0604020202020204" pitchFamily="34" charset="0"/>
              <a:buChar char="•"/>
            </a:pPr>
            <a:r>
              <a:rPr lang="en-US" sz="1800" dirty="0">
                <a:latin typeface="+mn-lt"/>
              </a:rPr>
              <a:t>threats to freedom of expression and access to information online can occur through a variety of legislative and practical interventions. </a:t>
            </a:r>
            <a:endParaRPr lang="en-US" sz="1800" dirty="0" smtClean="0">
              <a:latin typeface="+mn-lt"/>
            </a:endParaRPr>
          </a:p>
          <a:p>
            <a:pPr marL="285750" indent="-285750">
              <a:buFont typeface="Arial" panose="020B0604020202020204" pitchFamily="34" charset="0"/>
              <a:buChar char="•"/>
            </a:pPr>
            <a:r>
              <a:rPr lang="en-US" sz="1800" dirty="0" smtClean="0">
                <a:latin typeface="+mn-lt"/>
              </a:rPr>
              <a:t>The </a:t>
            </a:r>
            <a:r>
              <a:rPr lang="en-US" sz="1800" dirty="0">
                <a:latin typeface="+mn-lt"/>
              </a:rPr>
              <a:t>broad arena of threats is further made difficult by the piecemeal regulation of the Internet, and complicated by the obvious difficulties of jurisdictional space. </a:t>
            </a:r>
            <a:endParaRPr lang="en-US" sz="1800" dirty="0" smtClean="0">
              <a:latin typeface="+mn-lt"/>
            </a:endParaRPr>
          </a:p>
        </p:txBody>
      </p:sp>
    </p:spTree>
    <p:extLst>
      <p:ext uri="{BB962C8B-B14F-4D97-AF65-F5344CB8AC3E}">
        <p14:creationId xmlns:p14="http://schemas.microsoft.com/office/powerpoint/2010/main" val="24806409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rgbClr val="FFD966"/>
            </a:gs>
            <a:gs pos="100000">
              <a:srgbClr val="FF9900"/>
            </a:gs>
          </a:gsLst>
          <a:path path="circle">
            <a:fillToRect l="50000" t="50000" r="50000" b="50000"/>
          </a:path>
          <a:tileRect/>
        </a:gradFill>
        <a:effectLst/>
      </p:bgPr>
    </p:bg>
    <p:spTree>
      <p:nvGrpSpPr>
        <p:cNvPr id="1" name="Shape 1626"/>
        <p:cNvGrpSpPr/>
        <p:nvPr/>
      </p:nvGrpSpPr>
      <p:grpSpPr>
        <a:xfrm>
          <a:off x="0" y="0"/>
          <a:ext cx="0" cy="0"/>
          <a:chOff x="0" y="0"/>
          <a:chExt cx="0" cy="0"/>
        </a:xfrm>
      </p:grpSpPr>
      <p:sp>
        <p:nvSpPr>
          <p:cNvPr id="1628" name="Google Shape;1628;p50"/>
          <p:cNvSpPr txBox="1"/>
          <p:nvPr/>
        </p:nvSpPr>
        <p:spPr>
          <a:xfrm>
            <a:off x="848925" y="723600"/>
            <a:ext cx="6931800" cy="267300"/>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 sz="3600" b="1" dirty="0" smtClean="0">
                <a:solidFill>
                  <a:srgbClr val="434343"/>
                </a:solidFill>
                <a:effectLst>
                  <a:glow rad="101600">
                    <a:srgbClr val="92D050">
                      <a:alpha val="60000"/>
                    </a:srgbClr>
                  </a:glow>
                </a:effectLst>
                <a:latin typeface="Montserrat"/>
                <a:ea typeface="Montserrat"/>
                <a:cs typeface="Montserrat"/>
                <a:sym typeface="Montserrat"/>
              </a:rPr>
              <a:t>THANK YOU</a:t>
            </a:r>
            <a:endParaRPr sz="3600" b="1" dirty="0">
              <a:solidFill>
                <a:srgbClr val="434343"/>
              </a:solidFill>
              <a:effectLst>
                <a:glow rad="101600">
                  <a:srgbClr val="92D050">
                    <a:alpha val="60000"/>
                  </a:srgbClr>
                </a:glow>
              </a:effectLst>
              <a:latin typeface="Montserrat"/>
              <a:ea typeface="Montserrat"/>
              <a:cs typeface="Montserrat"/>
              <a:sym typeface="Montserrat"/>
            </a:endParaRPr>
          </a:p>
        </p:txBody>
      </p:sp>
      <p:sp>
        <p:nvSpPr>
          <p:cNvPr id="1640" name="Google Shape;1640;p50"/>
          <p:cNvSpPr txBox="1"/>
          <p:nvPr/>
        </p:nvSpPr>
        <p:spPr>
          <a:xfrm>
            <a:off x="2943225" y="2250250"/>
            <a:ext cx="3000375" cy="636900"/>
          </a:xfrm>
          <a:prstGeom prst="rect">
            <a:avLst/>
          </a:prstGeom>
          <a:noFill/>
          <a:ln>
            <a:noFill/>
          </a:ln>
        </p:spPr>
        <p:txBody>
          <a:bodyPr spcFirstLastPara="1" wrap="square" lIns="0" tIns="0" rIns="0" bIns="0" anchor="t" anchorCtr="0">
            <a:noAutofit/>
          </a:bodyPr>
          <a:lstStyle/>
          <a:p>
            <a:pPr lvl="0" algn="ctr">
              <a:spcBef>
                <a:spcPct val="20000"/>
              </a:spcBef>
              <a:buClrTx/>
              <a:defRPr/>
            </a:pPr>
            <a:r>
              <a:rPr lang="en-US" sz="2400" b="1" kern="1200" dirty="0">
                <a:effectLst>
                  <a:glow rad="101600">
                    <a:srgbClr val="92D050">
                      <a:alpha val="60000"/>
                    </a:srgbClr>
                  </a:glow>
                </a:effectLst>
                <a:latin typeface="Calibri"/>
              </a:rPr>
              <a:t>LECTURE </a:t>
            </a:r>
            <a:r>
              <a:rPr lang="en-US" sz="2400" b="1" kern="1200" dirty="0" smtClean="0">
                <a:effectLst>
                  <a:glow rad="101600">
                    <a:srgbClr val="92D050">
                      <a:alpha val="60000"/>
                    </a:srgbClr>
                  </a:glow>
                </a:effectLst>
                <a:latin typeface="Calibri"/>
              </a:rPr>
              <a:t>13</a:t>
            </a:r>
          </a:p>
          <a:p>
            <a:pPr lvl="0" algn="ctr">
              <a:spcBef>
                <a:spcPct val="20000"/>
              </a:spcBef>
              <a:buClrTx/>
              <a:defRPr/>
            </a:pPr>
            <a:r>
              <a:rPr lang="en-US" sz="1800" b="1" kern="1200" dirty="0" smtClean="0">
                <a:effectLst>
                  <a:glow rad="101600">
                    <a:srgbClr val="92D050">
                      <a:alpha val="60000"/>
                    </a:srgbClr>
                  </a:glow>
                </a:effectLst>
                <a:latin typeface="Calibri"/>
              </a:rPr>
              <a:t>BY </a:t>
            </a:r>
            <a:r>
              <a:rPr lang="en-US" sz="1800" b="1" kern="1200" dirty="0">
                <a:effectLst>
                  <a:glow rad="101600">
                    <a:srgbClr val="92D050">
                      <a:alpha val="60000"/>
                    </a:srgbClr>
                  </a:glow>
                </a:effectLst>
                <a:latin typeface="Calibri"/>
              </a:rPr>
              <a:t>DR. RAPHAEL OGUTU,</a:t>
            </a:r>
          </a:p>
          <a:p>
            <a:pPr lvl="0" algn="ctr">
              <a:spcBef>
                <a:spcPct val="20000"/>
              </a:spcBef>
              <a:buClrTx/>
              <a:defRPr/>
            </a:pPr>
            <a:r>
              <a:rPr lang="en-US" sz="1800" b="1" dirty="0">
                <a:effectLst>
                  <a:glow rad="101600">
                    <a:srgbClr val="92D050">
                      <a:alpha val="60000"/>
                    </a:srgbClr>
                  </a:glow>
                </a:effectLst>
                <a:latin typeface="Calibri"/>
              </a:rPr>
              <a:t>Mass Communication Department,</a:t>
            </a:r>
            <a:r>
              <a:rPr lang="en-US" sz="1800" b="1" kern="1200" dirty="0">
                <a:effectLst>
                  <a:glow rad="101600">
                    <a:srgbClr val="92D050">
                      <a:alpha val="60000"/>
                    </a:srgbClr>
                  </a:glow>
                </a:effectLst>
                <a:latin typeface="Calibri"/>
              </a:rPr>
              <a:t> </a:t>
            </a:r>
          </a:p>
          <a:p>
            <a:pPr lvl="0" algn="ctr">
              <a:spcBef>
                <a:spcPct val="20000"/>
              </a:spcBef>
              <a:buClrTx/>
              <a:defRPr/>
            </a:pPr>
            <a:r>
              <a:rPr lang="en-US" sz="1800" b="1" kern="1200" dirty="0">
                <a:effectLst>
                  <a:glow rad="101600">
                    <a:srgbClr val="92D050">
                      <a:alpha val="60000"/>
                    </a:srgbClr>
                  </a:glow>
                </a:effectLst>
                <a:latin typeface="Calibri"/>
              </a:rPr>
              <a:t>AFRICA NAZARENE UNIVERSITY</a:t>
            </a:r>
            <a:r>
              <a:rPr lang="en-US" sz="1800" b="1" kern="1200" dirty="0">
                <a:solidFill>
                  <a:prstClr val="white"/>
                </a:solidFill>
                <a:effectLst>
                  <a:glow rad="101600">
                    <a:srgbClr val="92D050">
                      <a:alpha val="60000"/>
                    </a:srgbClr>
                  </a:glow>
                </a:effectLst>
                <a:latin typeface="Calibri"/>
              </a:rPr>
              <a:t>.</a:t>
            </a:r>
          </a:p>
        </p:txBody>
      </p:sp>
    </p:spTree>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1409</TotalTime>
  <Words>3703</Words>
  <Application>Microsoft Office PowerPoint</Application>
  <PresentationFormat>On-screen Show (16:9)</PresentationFormat>
  <Paragraphs>220</Paragraphs>
  <Slides>33</Slides>
  <Notes>20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33</vt:i4>
      </vt:variant>
    </vt:vector>
  </HeadingPairs>
  <TitlesOfParts>
    <vt:vector size="42" baseType="lpstr">
      <vt:lpstr>Century Gothic</vt:lpstr>
      <vt:lpstr>Calibri</vt:lpstr>
      <vt:lpstr>Poppins</vt:lpstr>
      <vt:lpstr>Times New Roman</vt:lpstr>
      <vt:lpstr>Montserrat</vt:lpstr>
      <vt:lpstr>Calibri Light</vt:lpstr>
      <vt:lpstr>Arial</vt:lpstr>
      <vt:lpstr>Wingdings</vt:lpstr>
      <vt:lpstr>Retrospect</vt:lpstr>
      <vt:lpstr>Communication Systems in Africa</vt:lpstr>
      <vt:lpstr>Objectives </vt:lpstr>
      <vt:lpstr>LECTURE OVERVIEW</vt:lpstr>
      <vt:lpstr>LECTURE OVERVIEW</vt:lpstr>
      <vt:lpstr>An overview of ICT and the Effect of Internet in Africa</vt:lpstr>
      <vt:lpstr>An overview of ICT and the Effect of Internet in Africa</vt:lpstr>
      <vt:lpstr> An overview of ICT and the Effect of Internet in Africa</vt:lpstr>
      <vt:lpstr>An overview of ICT and the Effect of Internet in Africa</vt:lpstr>
      <vt:lpstr>An overview of ICT and the Effect of Internet in Africa</vt:lpstr>
      <vt:lpstr>An overview of ICT and the Effect of Internet in Africa</vt:lpstr>
      <vt:lpstr>Between privacy and access to information: threats and opportunities in internet regulation</vt:lpstr>
      <vt:lpstr>The Growth and Impact of ICT in Africa: The case of Nigeria. </vt:lpstr>
      <vt:lpstr>The Growth and Impact of ICT in Africa: The case of Nigeria. </vt:lpstr>
      <vt:lpstr>The Growth and Impact of ICT in Africa: The case of Nigeria. </vt:lpstr>
      <vt:lpstr>The Growth and Impact of ICT in Africa: The case of Nigeria. </vt:lpstr>
      <vt:lpstr>The Growth and Impact of ICT in Africa: The case of Nigeria. </vt:lpstr>
      <vt:lpstr>PowerPoint Presentation</vt:lpstr>
      <vt:lpstr>Human Rights and Information Communication Technology in Africa</vt:lpstr>
      <vt:lpstr>PowerPoint Presentation</vt:lpstr>
      <vt:lpstr>Human Rights and Information Communication Technology in Africa</vt:lpstr>
      <vt:lpstr>Human Rights and Information Communication Technology in Africa</vt:lpstr>
      <vt:lpstr>Human Rights and Information Communication Technology in Africa</vt:lpstr>
      <vt:lpstr>Human Rights and Information Communication Technology in Africa</vt:lpstr>
      <vt:lpstr>Human Rights and Information Communication Technology in Africa</vt:lpstr>
      <vt:lpstr>Human Rights and Information Communication Technology in Africa</vt:lpstr>
      <vt:lpstr>PowerPoint Presentation</vt:lpstr>
      <vt:lpstr>Human Rights and Information Communication Technology in Africa</vt:lpstr>
      <vt:lpstr>Human Rights and Information Communication Technology in Africa</vt:lpstr>
      <vt:lpstr>Human Rights and Information Communication Technology in Africa</vt:lpstr>
      <vt:lpstr>PowerPoint Presentation</vt:lpstr>
      <vt:lpstr>SUMMARY</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Rogutu</dc:creator>
  <cp:lastModifiedBy>user</cp:lastModifiedBy>
  <cp:revision>152</cp:revision>
  <dcterms:modified xsi:type="dcterms:W3CDTF">2023-06-02T10:08:07Z</dcterms:modified>
</cp:coreProperties>
</file>