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43" roundtripDataSignature="AMtx7mgqJCtB4yCLda4TpEVi4w1sGE8/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023A4B8F-8768-4B9F-971A-0B13583D353E}">
  <a:tblStyle styleId="{023A4B8F-8768-4B9F-971A-0B13583D353E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fill>
          <a:solidFill>
            <a:srgbClr val="D0DEEF"/>
          </a:solidFill>
        </a:fill>
      </a:tcStyle>
    </a:band1H>
    <a:band2H>
      <a:tcTxStyle/>
    </a:band2H>
    <a:band1V>
      <a:tcTxStyle/>
      <a:tcStyle>
        <a:fill>
          <a:solidFill>
            <a:srgbClr val="D0DEEF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  <a:tblStyle styleId="{74ABB352-A77E-48D1-992B-E027C9D05765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fill>
          <a:solidFill>
            <a:schemeClr val="accent5">
              <a:alpha val="40000"/>
            </a:schemeClr>
          </a:solidFill>
        </a:fill>
      </a:tcStyle>
    </a:band1H>
    <a:band2H>
      <a:tcTxStyle/>
    </a:band2H>
    <a:band1V>
      <a:tcTxStyle/>
      <a:tcStyle>
        <a:tcBdr>
          <a:top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TxStyle/>
    </a:band2V>
    <a:lastCol>
      <a:tcTxStyle b="on" i="off"/>
      <a:tcStyle>
        <a:tcBdr>
          <a:left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lastCol>
    <a:firstCol>
      <a:tcTxStyle b="on" i="off"/>
      <a:tcStyle>
        <a:tcBdr>
          <a:left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firstCol>
    <a:lastRow>
      <a:tcTxStyle b="on" i="off"/>
      <a:tcStyle>
        <a:tcBdr>
          <a:left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left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chemeClr val="accent5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chemeClr val="accent5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43" Type="http://customschemas.google.com/relationships/presentationmetadata" Target="metadata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" name="Google Shape;319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5" name="Google Shape;325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6" name="Google Shape;326;p3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3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3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" name="Google Shape;345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3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2" name="Google Shape;352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3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7" name="Google Shape;357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0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0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4" name="Google Shape;24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4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4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4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4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4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4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4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4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4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4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4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3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7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5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0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8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9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>
            <p:ph type="title"/>
          </p:nvPr>
        </p:nvSpPr>
        <p:spPr>
          <a:xfrm>
            <a:off x="277761" y="261886"/>
            <a:ext cx="10515600" cy="361693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GB"/>
              <a:t>Course: Corporate Finance</a:t>
            </a:r>
            <a:br>
              <a:rPr b="1" lang="en-GB"/>
            </a:br>
            <a:br>
              <a:rPr b="1" lang="en-GB"/>
            </a:br>
            <a:r>
              <a:rPr b="1" lang="en-GB"/>
              <a:t>Week Two: Lecture 2:- Time Value Of Money</a:t>
            </a:r>
            <a:endParaRPr b="1"/>
          </a:p>
        </p:txBody>
      </p:sp>
      <p:sp>
        <p:nvSpPr>
          <p:cNvPr id="89" name="Google Shape;89;p1"/>
          <p:cNvSpPr txBox="1"/>
          <p:nvPr>
            <p:ph idx="1" type="body"/>
          </p:nvPr>
        </p:nvSpPr>
        <p:spPr>
          <a:xfrm>
            <a:off x="838200" y="3982065"/>
            <a:ext cx="10515600" cy="21948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b="1" lang="en-GB" sz="3600"/>
              <a:t>Lecturer: Dr. Charity Njoka</a:t>
            </a:r>
            <a:endParaRPr b="1" sz="36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/>
          <p:nvPr>
            <p:ph type="title"/>
          </p:nvPr>
        </p:nvSpPr>
        <p:spPr>
          <a:xfrm>
            <a:off x="838200" y="365125"/>
            <a:ext cx="10515600" cy="10802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GB"/>
              <a:t>Concept of Time value of Money</a:t>
            </a:r>
            <a:endParaRPr/>
          </a:p>
        </p:txBody>
      </p:sp>
      <p:sp>
        <p:nvSpPr>
          <p:cNvPr id="95" name="Google Shape;95;p2"/>
          <p:cNvSpPr txBox="1"/>
          <p:nvPr>
            <p:ph idx="1" type="body"/>
          </p:nvPr>
        </p:nvSpPr>
        <p:spPr>
          <a:xfrm>
            <a:off x="838200" y="1578077"/>
            <a:ext cx="10515600" cy="4598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Dollar/any currency  losses value with time</a:t>
            </a:r>
            <a:endParaRPr/>
          </a:p>
          <a:p>
            <a:pPr indent="-254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$100,000 received today and $100,000 received at the end of the year do not have the same value</a:t>
            </a:r>
            <a:endParaRPr/>
          </a:p>
          <a:p>
            <a:pPr indent="-254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If the currency, say $ has  to be compared with a dollar to be received in Nth year, then the two must be at the same values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"/>
          <p:cNvSpPr txBox="1"/>
          <p:nvPr>
            <p:ph type="title"/>
          </p:nvPr>
        </p:nvSpPr>
        <p:spPr>
          <a:xfrm>
            <a:off x="162232" y="117987"/>
            <a:ext cx="11191568" cy="11946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What Is The Time Value of Money?</a:t>
            </a:r>
            <a:endParaRPr b="1" sz="3600"/>
          </a:p>
        </p:txBody>
      </p:sp>
      <p:sp>
        <p:nvSpPr>
          <p:cNvPr id="101" name="Google Shape;101;p3"/>
          <p:cNvSpPr txBox="1"/>
          <p:nvPr>
            <p:ph idx="1" type="body"/>
          </p:nvPr>
        </p:nvSpPr>
        <p:spPr>
          <a:xfrm>
            <a:off x="162232" y="1844842"/>
            <a:ext cx="11191568" cy="47805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A dollar today is worth more than a dollar received tomorrow- Why?</a:t>
            </a:r>
            <a:endParaRPr/>
          </a:p>
          <a:p>
            <a:pPr indent="-254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GB" sz="3200"/>
              <a:t>This is because a dollar received today can be invested to earn interest.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GB" sz="3200"/>
              <a:t>The amount of interest earned depends on the rate of return that can be earned  on the investment.</a:t>
            </a:r>
            <a:endParaRPr/>
          </a:p>
          <a:p>
            <a:pPr indent="-254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Time value of money quantifies the value of a dollar through time.</a:t>
            </a:r>
            <a:endParaRPr sz="32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"/>
          <p:cNvSpPr txBox="1"/>
          <p:nvPr>
            <p:ph type="title"/>
          </p:nvPr>
        </p:nvSpPr>
        <p:spPr>
          <a:xfrm>
            <a:off x="115529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Importance of Time Value of Money1`</a:t>
            </a:r>
            <a:endParaRPr b="1" sz="3600"/>
          </a:p>
        </p:txBody>
      </p:sp>
      <p:sp>
        <p:nvSpPr>
          <p:cNvPr id="107" name="Google Shape;107;p4"/>
          <p:cNvSpPr txBox="1"/>
          <p:nvPr>
            <p:ph idx="1" type="body"/>
          </p:nvPr>
        </p:nvSpPr>
        <p:spPr>
          <a:xfrm>
            <a:off x="545690" y="1716504"/>
            <a:ext cx="10958922" cy="50043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Understanding of time value of Value of money is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important for effective Financial Decision Making.</a:t>
            </a:r>
            <a:endParaRPr/>
          </a:p>
          <a:p>
            <a:pPr indent="-254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GB" sz="3200"/>
              <a:t>Every organisation tries to invest in new projects Ideas, new Product(s) or some Expansion activities</a:t>
            </a:r>
            <a:endParaRPr/>
          </a:p>
          <a:p>
            <a:pPr indent="-254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It can be used to compare Investment alternatives involving Loans, Mortgages, Leases, Savings etc</a:t>
            </a:r>
            <a:endParaRPr sz="32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"/>
          <p:cNvSpPr txBox="1"/>
          <p:nvPr>
            <p:ph type="title"/>
          </p:nvPr>
        </p:nvSpPr>
        <p:spPr>
          <a:xfrm>
            <a:off x="235974" y="117987"/>
            <a:ext cx="10852355" cy="87015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Uses Of Time Value Of Money</a:t>
            </a:r>
            <a:endParaRPr b="1" sz="3600"/>
          </a:p>
        </p:txBody>
      </p:sp>
      <p:sp>
        <p:nvSpPr>
          <p:cNvPr id="113" name="Google Shape;113;p5"/>
          <p:cNvSpPr txBox="1"/>
          <p:nvPr>
            <p:ph idx="1" type="body"/>
          </p:nvPr>
        </p:nvSpPr>
        <p:spPr>
          <a:xfrm>
            <a:off x="235974" y="1253612"/>
            <a:ext cx="9115108" cy="53831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54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Time Value of Money or TVM is a concept that is used in all concepts of finance including: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Valuation of financial assets like bond eg</a:t>
            </a:r>
            <a:endParaRPr sz="3200"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GB" sz="3200"/>
              <a:t>Bond valuation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GB" sz="3200"/>
              <a:t>Stock/ Share valuation</a:t>
            </a:r>
            <a:endParaRPr/>
          </a:p>
          <a:p>
            <a:pPr indent="-254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Accept/Reject decisions for new project/s</a:t>
            </a:r>
            <a:endParaRPr/>
          </a:p>
          <a:p>
            <a:pPr indent="-254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Financial analysis of firms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6"/>
          <p:cNvSpPr txBox="1"/>
          <p:nvPr>
            <p:ph type="title"/>
          </p:nvPr>
        </p:nvSpPr>
        <p:spPr>
          <a:xfrm>
            <a:off x="339213" y="1"/>
            <a:ext cx="11014587" cy="11061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Simple Interest And Compound Interest</a:t>
            </a:r>
            <a:endParaRPr b="1" sz="3600"/>
          </a:p>
        </p:txBody>
      </p:sp>
      <p:sp>
        <p:nvSpPr>
          <p:cNvPr id="119" name="Google Shape;119;p6"/>
          <p:cNvSpPr txBox="1"/>
          <p:nvPr>
            <p:ph idx="1" type="body"/>
          </p:nvPr>
        </p:nvSpPr>
        <p:spPr>
          <a:xfrm>
            <a:off x="530942" y="1843548"/>
            <a:ext cx="10973670" cy="46334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What is the difference between simple interest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and compound interest?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1" lang="en-GB" sz="3200"/>
              <a:t>Simple interest: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Interest earned only on the principal amount</a:t>
            </a:r>
            <a:endParaRPr/>
          </a:p>
          <a:p>
            <a:pPr indent="-254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b="1" sz="3200" u="sng"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1" lang="en-GB" sz="3200"/>
              <a:t>Compound Interest: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Interest is earned on both the principal and accumulated interest of prior periods</a:t>
            </a:r>
            <a:endParaRPr sz="32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7"/>
          <p:cNvSpPr txBox="1"/>
          <p:nvPr>
            <p:ph type="title"/>
          </p:nvPr>
        </p:nvSpPr>
        <p:spPr>
          <a:xfrm>
            <a:off x="838200" y="132736"/>
            <a:ext cx="10515600" cy="72267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Illustration</a:t>
            </a:r>
            <a:endParaRPr b="1" sz="3600"/>
          </a:p>
        </p:txBody>
      </p:sp>
      <p:sp>
        <p:nvSpPr>
          <p:cNvPr id="125" name="Google Shape;125;p7"/>
          <p:cNvSpPr txBox="1"/>
          <p:nvPr>
            <p:ph idx="1" type="body"/>
          </p:nvPr>
        </p:nvSpPr>
        <p:spPr>
          <a:xfrm>
            <a:off x="221226" y="1460090"/>
            <a:ext cx="11132574" cy="49380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Suppose that you deposit $ 500 in your savings 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account that earns 5% annual interest. 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How much will you have in your account after two years using: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		a.) Simple Interest?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		b.) Compound Interest</a:t>
            </a:r>
            <a:r>
              <a:rPr lang="en-GB" sz="2800"/>
              <a:t>?</a:t>
            </a:r>
            <a:endParaRPr sz="2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8"/>
          <p:cNvSpPr txBox="1"/>
          <p:nvPr>
            <p:ph idx="1" type="body"/>
          </p:nvPr>
        </p:nvSpPr>
        <p:spPr>
          <a:xfrm>
            <a:off x="442452" y="0"/>
            <a:ext cx="11520948" cy="685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Char char="•"/>
            </a:pPr>
            <a:r>
              <a:rPr b="1" lang="en-GB" sz="3000" u="sng"/>
              <a:t>Simple Interest: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Char char="•"/>
            </a:pPr>
            <a:r>
              <a:rPr lang="en-GB" sz="3000"/>
              <a:t>Interest earned: 5% of $ 500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Char char="•"/>
            </a:pPr>
            <a:r>
              <a:rPr lang="en-GB" sz="3000"/>
              <a:t>= 500 x 0.05 = $ 25 per year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Char char="•"/>
            </a:pPr>
            <a:r>
              <a:rPr lang="en-GB" sz="3000"/>
              <a:t>Total interest earned = $  25 x 2 = $ 50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Char char="•"/>
            </a:pPr>
            <a:r>
              <a:rPr lang="en-GB" sz="3000"/>
              <a:t>Balance in your savings account: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</a:pPr>
            <a:r>
              <a:rPr lang="en-GB" sz="3000"/>
              <a:t>	= Principal + Accumulated interest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</a:pPr>
            <a:r>
              <a:rPr lang="en-GB" sz="3000"/>
              <a:t>	= $ 500 + $ 50 = </a:t>
            </a:r>
            <a:r>
              <a:rPr b="1" lang="en-GB" sz="3000"/>
              <a:t>$ 550</a:t>
            </a:r>
            <a:endParaRPr sz="30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000"/>
              <a:buChar char="•"/>
            </a:pPr>
            <a:r>
              <a:rPr b="1" lang="en-GB" sz="3000" u="sng"/>
              <a:t>Compound Interest: </a:t>
            </a:r>
            <a:r>
              <a:rPr lang="en-GB" sz="3000"/>
              <a:t>(</a:t>
            </a:r>
            <a:r>
              <a:rPr i="1" lang="en-GB" sz="3000"/>
              <a:t>assuming compounding once a year</a:t>
            </a:r>
            <a:r>
              <a:rPr lang="en-GB" sz="3000"/>
              <a:t>)</a:t>
            </a:r>
            <a:endParaRPr sz="3000"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Char char="•"/>
            </a:pPr>
            <a:r>
              <a:rPr lang="en-GB" sz="3000"/>
              <a:t>Interest earned in Year 1:- 5% of $ 500 = $ 25 </a:t>
            </a:r>
            <a:endParaRPr sz="3000"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Char char="•"/>
            </a:pPr>
            <a:r>
              <a:rPr lang="en-GB" sz="3000"/>
              <a:t>Interest earned in Year 2:-  5% of ($ 500 + Accumulated interest)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</a:pPr>
            <a:r>
              <a:rPr lang="en-GB" sz="3000"/>
              <a:t>		= 5% of ($. 500 + $ 25) = 0.05 x $  525 = $ 26.25</a:t>
            </a:r>
            <a:endParaRPr sz="3000"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Char char="•"/>
            </a:pPr>
            <a:r>
              <a:rPr lang="en-GB" sz="3000"/>
              <a:t>Balance in your savings account: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</a:pPr>
            <a:r>
              <a:rPr lang="en-GB" sz="3000"/>
              <a:t>	= Principal + Interest earned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</a:pPr>
            <a:r>
              <a:rPr lang="en-GB" sz="3000"/>
              <a:t>	= $ 500 + $ 25 + $ 26.25 = </a:t>
            </a:r>
            <a:r>
              <a:rPr b="1" lang="en-GB" sz="3000"/>
              <a:t>$ 551.25</a:t>
            </a:r>
            <a:endParaRPr sz="3000"/>
          </a:p>
          <a:p>
            <a:pPr indent="-254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b="1" sz="3200" u="sng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9"/>
          <p:cNvSpPr txBox="1"/>
          <p:nvPr>
            <p:ph type="title"/>
          </p:nvPr>
        </p:nvSpPr>
        <p:spPr>
          <a:xfrm>
            <a:off x="191729" y="206477"/>
            <a:ext cx="11162071" cy="117987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Types of Time Value of Money Calculations</a:t>
            </a:r>
            <a:endParaRPr b="1" sz="3600"/>
          </a:p>
        </p:txBody>
      </p:sp>
      <p:sp>
        <p:nvSpPr>
          <p:cNvPr id="136" name="Google Shape;136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There are many types of TVM calculations.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The basic types covered in this course include:</a:t>
            </a:r>
            <a:endParaRPr/>
          </a:p>
          <a:p>
            <a:pPr indent="-514350" lvl="1" marL="97155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lang="en-GB" sz="3200"/>
              <a:t>Present value of single amount</a:t>
            </a:r>
            <a:endParaRPr/>
          </a:p>
          <a:p>
            <a:pPr indent="-514350" lvl="1" marL="97155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lang="en-GB" sz="3200"/>
              <a:t>Present  Value of annuities  (Ordinary annuities)</a:t>
            </a:r>
            <a:endParaRPr sz="3200"/>
          </a:p>
          <a:p>
            <a:pPr indent="-514350" lvl="1" marL="97155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lang="en-GB" sz="3200"/>
              <a:t>Future value of single amount</a:t>
            </a:r>
            <a:endParaRPr/>
          </a:p>
          <a:p>
            <a:pPr indent="-514350" lvl="1" marL="971550" rtl="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lang="en-GB" sz="3200"/>
              <a:t>Future value of annuities ( Ordinary Annuities)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0"/>
          <p:cNvSpPr txBox="1"/>
          <p:nvPr>
            <p:ph type="title"/>
          </p:nvPr>
        </p:nvSpPr>
        <p:spPr>
          <a:xfrm>
            <a:off x="1" y="365125"/>
            <a:ext cx="113538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Present Value of  a Single Amount/Lump sum</a:t>
            </a:r>
            <a:endParaRPr b="1" sz="3600"/>
          </a:p>
        </p:txBody>
      </p:sp>
      <p:sp>
        <p:nvSpPr>
          <p:cNvPr id="142" name="Google Shape;142;p10"/>
          <p:cNvSpPr txBox="1"/>
          <p:nvPr>
            <p:ph idx="1" type="body"/>
          </p:nvPr>
        </p:nvSpPr>
        <p:spPr>
          <a:xfrm>
            <a:off x="838200" y="1825624"/>
            <a:ext cx="10515600" cy="50323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A lump-sum payment is an amount paid all at once, </a:t>
            </a:r>
            <a:endParaRPr sz="32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as opposed to an amount that is paid in instalments</a:t>
            </a:r>
            <a:endParaRPr/>
          </a:p>
          <a:p>
            <a:pPr indent="-254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Present value calculations determine what the cash flow received in the future would be worth today (time 0)</a:t>
            </a:r>
            <a:endParaRPr/>
          </a:p>
          <a:p>
            <a:pPr indent="-254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The process of finding a present value is called “Discounting”</a:t>
            </a:r>
            <a:endParaRPr/>
          </a:p>
          <a:p>
            <a:pPr indent="-254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The interest rate used to discount cash flows is generally called the Discount Rate</a:t>
            </a:r>
            <a:endParaRPr sz="32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1"/>
          <p:cNvSpPr txBox="1"/>
          <p:nvPr>
            <p:ph type="title"/>
          </p:nvPr>
        </p:nvSpPr>
        <p:spPr>
          <a:xfrm>
            <a:off x="221226" y="365125"/>
            <a:ext cx="11132574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Formula for Present Value of Single amount</a:t>
            </a:r>
            <a:endParaRPr b="1" sz="3600"/>
          </a:p>
        </p:txBody>
      </p:sp>
      <p:sp>
        <p:nvSpPr>
          <p:cNvPr id="148" name="Google Shape;148;p11"/>
          <p:cNvSpPr txBox="1"/>
          <p:nvPr>
            <p:ph idx="1" type="body"/>
          </p:nvPr>
        </p:nvSpPr>
        <p:spPr>
          <a:xfrm>
            <a:off x="838200" y="1825624"/>
            <a:ext cx="10515600" cy="5032375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332" r="0" t="-253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GB"/>
              <a:t> 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2"/>
          <p:cNvSpPr txBox="1"/>
          <p:nvPr>
            <p:ph type="title"/>
          </p:nvPr>
        </p:nvSpPr>
        <p:spPr>
          <a:xfrm>
            <a:off x="1061885" y="206478"/>
            <a:ext cx="10442728" cy="9881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PRESENT VALUES</a:t>
            </a:r>
            <a:endParaRPr b="1" sz="3600"/>
          </a:p>
        </p:txBody>
      </p:sp>
      <p:sp>
        <p:nvSpPr>
          <p:cNvPr id="154" name="Google Shape;154;p12"/>
          <p:cNvSpPr/>
          <p:nvPr/>
        </p:nvSpPr>
        <p:spPr>
          <a:xfrm>
            <a:off x="1681480" y="1697837"/>
            <a:ext cx="2697480" cy="2286000"/>
          </a:xfrm>
          <a:prstGeom prst="rect">
            <a:avLst/>
          </a:prstGeom>
          <a:noFill/>
          <a:ln cap="flat" cmpd="sng" w="57150">
            <a:solidFill>
              <a:srgbClr val="766F5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Present Value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800" u="sng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Value today of a future cash flow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12"/>
          <p:cNvSpPr/>
          <p:nvPr/>
        </p:nvSpPr>
        <p:spPr>
          <a:xfrm>
            <a:off x="3837093" y="4487054"/>
            <a:ext cx="2697480" cy="2286000"/>
          </a:xfrm>
          <a:prstGeom prst="rect">
            <a:avLst/>
          </a:prstGeom>
          <a:noFill/>
          <a:ln cap="flat" cmpd="sng" w="57150">
            <a:solidFill>
              <a:srgbClr val="766F5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Discount Rate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Interest rate used to compute present values of future cash flows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2"/>
          <p:cNvSpPr/>
          <p:nvPr/>
        </p:nvSpPr>
        <p:spPr>
          <a:xfrm>
            <a:off x="6283249" y="1697837"/>
            <a:ext cx="2267373" cy="2286000"/>
          </a:xfrm>
          <a:prstGeom prst="rect">
            <a:avLst/>
          </a:prstGeom>
          <a:noFill/>
          <a:ln cap="flat" cmpd="sng" w="57150">
            <a:solidFill>
              <a:srgbClr val="766F5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Discount Factor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Present value of a $.1 future payment.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3"/>
          <p:cNvSpPr txBox="1"/>
          <p:nvPr>
            <p:ph type="title"/>
          </p:nvPr>
        </p:nvSpPr>
        <p:spPr>
          <a:xfrm>
            <a:off x="0" y="1"/>
            <a:ext cx="11191568" cy="10766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Illustration of PV of single amount</a:t>
            </a:r>
            <a:endParaRPr b="1" sz="3600"/>
          </a:p>
        </p:txBody>
      </p:sp>
      <p:sp>
        <p:nvSpPr>
          <p:cNvPr id="162" name="Google Shape;162;p13"/>
          <p:cNvSpPr txBox="1"/>
          <p:nvPr>
            <p:ph idx="1" type="body"/>
          </p:nvPr>
        </p:nvSpPr>
        <p:spPr>
          <a:xfrm>
            <a:off x="0" y="1825625"/>
            <a:ext cx="113538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341" r="0" t="-308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GB"/>
              <a:t> 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4"/>
          <p:cNvSpPr txBox="1"/>
          <p:nvPr>
            <p:ph type="title"/>
          </p:nvPr>
        </p:nvSpPr>
        <p:spPr>
          <a:xfrm>
            <a:off x="322012" y="2160638"/>
            <a:ext cx="10515600" cy="1106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None/>
            </a:pP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1" sz="3600"/>
          </a:p>
        </p:txBody>
      </p:sp>
      <p:graphicFrame>
        <p:nvGraphicFramePr>
          <p:cNvPr id="168" name="Google Shape;168;p14"/>
          <p:cNvGraphicFramePr/>
          <p:nvPr/>
        </p:nvGraphicFramePr>
        <p:xfrm>
          <a:off x="322012" y="1074821"/>
          <a:ext cx="3000000" cy="3000000"/>
        </p:xfrm>
        <a:graphic>
          <a:graphicData uri="http://schemas.openxmlformats.org/drawingml/2006/table">
            <a:tbl>
              <a:tblPr bandRow="1" firstCol="1" firstRow="1">
                <a:noFill/>
                <a:tableStyleId>{023A4B8F-8768-4B9F-971A-0B13583D353E}</a:tableStyleId>
              </a:tblPr>
              <a:tblGrid>
                <a:gridCol w="1276325"/>
                <a:gridCol w="1277275"/>
                <a:gridCol w="1277275"/>
                <a:gridCol w="1277275"/>
                <a:gridCol w="1277275"/>
                <a:gridCol w="1277275"/>
                <a:gridCol w="1271575"/>
              </a:tblGrid>
              <a:tr h="587125"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No. of Years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 gridSpan="6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Interest Rate per Year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</a:tr>
              <a:tr h="521625">
                <a:tc vMerge="1"/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5%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6%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7%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8%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9%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10%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21625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1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0.952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0.943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0.935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0.926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0.917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0.909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21625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2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0.907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0.890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0.873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0.857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0.842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0.826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21625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3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0.864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0.840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0.816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0.794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0.772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0.751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21625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4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0.823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0.792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0.763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0.735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0.708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0.683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21625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5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0.784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0.747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0.713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0.681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0.650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0.621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21625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10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0.614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0.558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0.508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0.463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0.422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0.386</a:t>
                      </a:r>
                      <a:endParaRPr sz="20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69" name="Google Shape;169;p14"/>
          <p:cNvSpPr txBox="1"/>
          <p:nvPr/>
        </p:nvSpPr>
        <p:spPr>
          <a:xfrm>
            <a:off x="322012" y="96801"/>
            <a:ext cx="9839627" cy="758606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4030" l="-1299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70" name="Google Shape;170;p14"/>
          <p:cNvSpPr txBox="1"/>
          <p:nvPr/>
        </p:nvSpPr>
        <p:spPr>
          <a:xfrm>
            <a:off x="277767" y="5646887"/>
            <a:ext cx="9883872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determine PV we can simply read  PVIF which is  the intercept of 6% and 10 years; 0.558 x 500=279-  See Table 1 in Lesson notes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5"/>
          <p:cNvSpPr txBox="1"/>
          <p:nvPr>
            <p:ph type="title"/>
          </p:nvPr>
        </p:nvSpPr>
        <p:spPr>
          <a:xfrm>
            <a:off x="838200" y="1"/>
            <a:ext cx="10515600" cy="7964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Present Value of  an Annuity</a:t>
            </a:r>
            <a:endParaRPr sz="3600"/>
          </a:p>
        </p:txBody>
      </p:sp>
      <p:sp>
        <p:nvSpPr>
          <p:cNvPr id="176" name="Google Shape;176;p15"/>
          <p:cNvSpPr txBox="1"/>
          <p:nvPr>
            <p:ph idx="1" type="body"/>
          </p:nvPr>
        </p:nvSpPr>
        <p:spPr>
          <a:xfrm>
            <a:off x="838200" y="796413"/>
            <a:ext cx="10515600" cy="5380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54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5400" lvl="0" marL="22860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An annuity is an equally spaced level stream of cash flows eg $ 4000 payments per year</a:t>
            </a:r>
            <a:endParaRPr/>
          </a:p>
          <a:p>
            <a:pPr indent="-254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GB" sz="3200"/>
              <a:t>Those that occur at the end of the period – Ordinary annuity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GB" sz="3200"/>
              <a:t>Those that occur at the beginning of the period – Annuity due</a:t>
            </a:r>
            <a:endParaRPr/>
          </a:p>
          <a:p>
            <a:pPr indent="-254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NB: Annuity can start at year 1 to year 5,  from year 3 to year 8 etc</a:t>
            </a:r>
            <a:endParaRPr sz="32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6"/>
          <p:cNvSpPr txBox="1"/>
          <p:nvPr>
            <p:ph type="title"/>
          </p:nvPr>
        </p:nvSpPr>
        <p:spPr>
          <a:xfrm>
            <a:off x="307258" y="1"/>
            <a:ext cx="10972800" cy="9291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Formula for Present Value of Annuity</a:t>
            </a:r>
            <a:endParaRPr sz="3600"/>
          </a:p>
        </p:txBody>
      </p:sp>
      <p:sp>
        <p:nvSpPr>
          <p:cNvPr id="182" name="Google Shape;182;p16"/>
          <p:cNvSpPr txBox="1"/>
          <p:nvPr>
            <p:ph idx="1" type="body"/>
          </p:nvPr>
        </p:nvSpPr>
        <p:spPr>
          <a:xfrm>
            <a:off x="307258" y="1294682"/>
            <a:ext cx="10515600" cy="5445331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-246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GB"/>
              <a:t> 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7"/>
          <p:cNvSpPr txBox="1"/>
          <p:nvPr>
            <p:ph type="title"/>
          </p:nvPr>
        </p:nvSpPr>
        <p:spPr>
          <a:xfrm>
            <a:off x="27039" y="0"/>
            <a:ext cx="11326761" cy="84065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GB"/>
              <a:t>Illustration</a:t>
            </a:r>
            <a:endParaRPr/>
          </a:p>
        </p:txBody>
      </p:sp>
      <p:sp>
        <p:nvSpPr>
          <p:cNvPr id="188" name="Google Shape;188;p17"/>
          <p:cNvSpPr txBox="1"/>
          <p:nvPr>
            <p:ph idx="1" type="body"/>
          </p:nvPr>
        </p:nvSpPr>
        <p:spPr>
          <a:xfrm>
            <a:off x="27039" y="1486411"/>
            <a:ext cx="10515600" cy="5106117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448" r="-1506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GB"/>
              <a:t> 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8"/>
          <p:cNvSpPr txBox="1"/>
          <p:nvPr>
            <p:ph type="title"/>
          </p:nvPr>
        </p:nvSpPr>
        <p:spPr>
          <a:xfrm>
            <a:off x="322012" y="2160638"/>
            <a:ext cx="10515600" cy="11061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None/>
            </a:pP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lang="en-GB" sz="36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1" sz="3600"/>
          </a:p>
        </p:txBody>
      </p:sp>
      <p:graphicFrame>
        <p:nvGraphicFramePr>
          <p:cNvPr id="194" name="Google Shape;194;p18"/>
          <p:cNvGraphicFramePr/>
          <p:nvPr/>
        </p:nvGraphicFramePr>
        <p:xfrm>
          <a:off x="103238" y="1315452"/>
          <a:ext cx="3000000" cy="3000000"/>
        </p:xfrm>
        <a:graphic>
          <a:graphicData uri="http://schemas.openxmlformats.org/drawingml/2006/table">
            <a:tbl>
              <a:tblPr bandRow="1" firstCol="1" firstRow="1">
                <a:noFill/>
                <a:tableStyleId>{023A4B8F-8768-4B9F-971A-0B13583D353E}</a:tableStyleId>
              </a:tblPr>
              <a:tblGrid>
                <a:gridCol w="1307550"/>
                <a:gridCol w="1308525"/>
                <a:gridCol w="1308525"/>
                <a:gridCol w="1308525"/>
                <a:gridCol w="1308525"/>
                <a:gridCol w="1308525"/>
                <a:gridCol w="1308525"/>
              </a:tblGrid>
              <a:tr h="528000">
                <a:tc row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No. of Years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 gridSpan="6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Interest Rate per Year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</a:tr>
              <a:tr h="528000">
                <a:tc vMerge="1"/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5%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6%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7%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8%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9%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10%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28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1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0.952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0.943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0.935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0.926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0.917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0.909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28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2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1.859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1.833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/>
                        <a:t>1.808</a:t>
                      </a:r>
                      <a:endParaRPr sz="2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/>
                        <a:t>1.783</a:t>
                      </a:r>
                      <a:endParaRPr sz="2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/>
                        <a:t>1.759</a:t>
                      </a:r>
                      <a:endParaRPr sz="2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/>
                        <a:t>1.736</a:t>
                      </a:r>
                      <a:endParaRPr sz="2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28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3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2.723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2.673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/>
                        <a:t>2.624</a:t>
                      </a:r>
                      <a:endParaRPr sz="2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/>
                        <a:t>2.577</a:t>
                      </a:r>
                      <a:endParaRPr sz="2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/>
                        <a:t>2.531</a:t>
                      </a:r>
                      <a:endParaRPr sz="2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/>
                        <a:t>2.487</a:t>
                      </a:r>
                      <a:endParaRPr sz="2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28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4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3.546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3.465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/>
                        <a:t>3.387</a:t>
                      </a:r>
                      <a:endParaRPr sz="2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/>
                        <a:t>3.312</a:t>
                      </a:r>
                      <a:endParaRPr sz="2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/>
                        <a:t>3.240</a:t>
                      </a:r>
                      <a:endParaRPr sz="2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/>
                        <a:t>3.170</a:t>
                      </a:r>
                      <a:endParaRPr sz="2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28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5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4.329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4.212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4.100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3.993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3.890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/>
                        <a:t>3.791</a:t>
                      </a:r>
                      <a:endParaRPr sz="2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280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</a:rPr>
                        <a:t>10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7.722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7.360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7.024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6.710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6.418</a:t>
                      </a:r>
                      <a:endParaRPr sz="24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none" cap="none" strike="noStrike"/>
                        <a:t>6.145</a:t>
                      </a:r>
                      <a:endParaRPr sz="2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95" name="Google Shape;195;p18"/>
          <p:cNvSpPr txBox="1"/>
          <p:nvPr/>
        </p:nvSpPr>
        <p:spPr>
          <a:xfrm>
            <a:off x="322012" y="96801"/>
            <a:ext cx="9839627" cy="1053494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4045" l="-1299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96" name="Google Shape;196;p18"/>
          <p:cNvSpPr txBox="1"/>
          <p:nvPr/>
        </p:nvSpPr>
        <p:spPr>
          <a:xfrm>
            <a:off x="277767" y="5704572"/>
            <a:ext cx="9883872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determine PVA we can simply read  PVIFA which is  the intercept of 6% and 10 years; 7.360 x 500=$ 3,680-  See Table 2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9"/>
          <p:cNvSpPr txBox="1"/>
          <p:nvPr>
            <p:ph type="title"/>
          </p:nvPr>
        </p:nvSpPr>
        <p:spPr>
          <a:xfrm>
            <a:off x="0" y="250722"/>
            <a:ext cx="10515600" cy="6931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Special Annuity- Perpetuity</a:t>
            </a:r>
            <a:endParaRPr b="1" sz="3600"/>
          </a:p>
        </p:txBody>
      </p:sp>
      <p:sp>
        <p:nvSpPr>
          <p:cNvPr id="202" name="Google Shape;202;p19"/>
          <p:cNvSpPr txBox="1"/>
          <p:nvPr>
            <p:ph idx="1" type="body"/>
          </p:nvPr>
        </p:nvSpPr>
        <p:spPr>
          <a:xfrm>
            <a:off x="0" y="1825625"/>
            <a:ext cx="11353800" cy="4781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b="1" lang="en-GB" sz="3200"/>
              <a:t>Perpetuity- </a:t>
            </a:r>
            <a:r>
              <a:rPr lang="en-GB" sz="3200"/>
              <a:t>This is a</a:t>
            </a:r>
            <a:r>
              <a:rPr b="1" lang="en-GB" sz="3200"/>
              <a:t> </a:t>
            </a:r>
            <a:r>
              <a:rPr lang="en-GB" sz="3200"/>
              <a:t>stream of level cash payments that never ends. It is an annuity that never ends, in other words lasts forever.</a:t>
            </a:r>
            <a:endParaRPr/>
          </a:p>
          <a:p>
            <a:pPr indent="-254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Here we have two types;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1. Perpetuity  that starts at end of year 1-Ordinary Annuity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2. Perpetuity  that starts after a number of Years, say 3 years:-(Delayed perpetuity)</a:t>
            </a:r>
            <a:endParaRPr sz="32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NB. In this course we shall concentrate on Perpetuity starting at end of year 1</a:t>
            </a:r>
            <a:endParaRPr sz="32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0"/>
          <p:cNvSpPr txBox="1"/>
          <p:nvPr>
            <p:ph type="title"/>
          </p:nvPr>
        </p:nvSpPr>
        <p:spPr>
          <a:xfrm>
            <a:off x="176982" y="99077"/>
            <a:ext cx="10515600" cy="7705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Summary  </a:t>
            </a:r>
            <a:endParaRPr b="1" sz="3600"/>
          </a:p>
        </p:txBody>
      </p:sp>
      <p:sp>
        <p:nvSpPr>
          <p:cNvPr id="208" name="Google Shape;208;p20"/>
          <p:cNvSpPr txBox="1"/>
          <p:nvPr>
            <p:ph idx="1" type="body"/>
          </p:nvPr>
        </p:nvSpPr>
        <p:spPr>
          <a:xfrm>
            <a:off x="838200" y="2651534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</p:txBody>
      </p:sp>
      <p:graphicFrame>
        <p:nvGraphicFramePr>
          <p:cNvPr id="209" name="Google Shape;209;p20"/>
          <p:cNvGraphicFramePr/>
          <p:nvPr/>
        </p:nvGraphicFramePr>
        <p:xfrm>
          <a:off x="471950" y="1984260"/>
          <a:ext cx="3000000" cy="3000000"/>
        </p:xfrm>
        <a:graphic>
          <a:graphicData uri="http://schemas.openxmlformats.org/drawingml/2006/table">
            <a:tbl>
              <a:tblPr bandRow="1" firstRow="1">
                <a:gradFill>
                  <a:gsLst>
                    <a:gs pos="0">
                      <a:srgbClr val="A6B6DE"/>
                    </a:gs>
                    <a:gs pos="50000">
                      <a:srgbClr val="98AAD9"/>
                    </a:gs>
                    <a:gs pos="100000">
                      <a:srgbClr val="859CD7"/>
                    </a:gs>
                  </a:gsLst>
                  <a:lin ang="5400000" scaled="0"/>
                </a:gradFill>
                <a:tableStyleId>{74ABB352-A77E-48D1-992B-E027C9D05765}</a:tableStyleId>
              </a:tblPr>
              <a:tblGrid>
                <a:gridCol w="559900"/>
                <a:gridCol w="1822975"/>
                <a:gridCol w="559925"/>
                <a:gridCol w="716175"/>
                <a:gridCol w="651075"/>
                <a:gridCol w="729200"/>
                <a:gridCol w="677100"/>
                <a:gridCol w="664075"/>
                <a:gridCol w="3515750"/>
              </a:tblGrid>
              <a:tr h="7752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u="none" cap="none" strike="noStrike">
                          <a:solidFill>
                            <a:schemeClr val="dk1"/>
                          </a:solidFill>
                        </a:rPr>
                        <a:t>Yr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1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2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3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4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5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6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Present</a:t>
                      </a: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 Value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8964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1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/>
                        <a:t>Perpetuity A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$ 1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$ 1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$ 1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$ 1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$ 1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$ 1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/>
                        <a:t>1/ </a:t>
                      </a:r>
                      <a:r>
                        <a:rPr i="1" lang="en-GB" sz="2800"/>
                        <a:t>r 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12805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2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/>
                        <a:t>Perpetuity B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-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-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-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$ 1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$ 1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$ 1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en-GB" sz="2800"/>
                        <a:t>1/</a:t>
                      </a:r>
                      <a:r>
                        <a:rPr i="1" lang="en-GB" sz="2800"/>
                        <a:t>r</a:t>
                      </a:r>
                      <a:r>
                        <a:rPr lang="en-GB" sz="2800"/>
                        <a:t>(1 + </a:t>
                      </a:r>
                      <a:r>
                        <a:rPr i="1" lang="en-GB" sz="2800"/>
                        <a:t>r</a:t>
                      </a:r>
                      <a:r>
                        <a:rPr lang="en-GB" sz="2800"/>
                        <a:t>)</a:t>
                      </a:r>
                      <a:r>
                        <a:rPr baseline="30000" lang="en-GB" sz="2800"/>
                        <a:t>3</a:t>
                      </a:r>
                      <a:endParaRPr sz="2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12805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3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3-Year annuity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$ 1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$ 1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$ 1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-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-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solidFill>
                            <a:schemeClr val="dk1"/>
                          </a:solidFill>
                        </a:rPr>
                        <a:t>-</a:t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r>
                        <a:rPr lang="en-GB" sz="2800"/>
                        <a:t>1/r- 1/</a:t>
                      </a:r>
                      <a:r>
                        <a:rPr i="1" lang="en-GB" sz="2800"/>
                        <a:t> r</a:t>
                      </a:r>
                      <a:r>
                        <a:rPr lang="en-GB" sz="2800"/>
                        <a:t>(1 + </a:t>
                      </a:r>
                      <a:r>
                        <a:rPr i="1" lang="en-GB" sz="2800"/>
                        <a:t>r</a:t>
                      </a:r>
                      <a:r>
                        <a:rPr lang="en-GB" sz="2800"/>
                        <a:t>)</a:t>
                      </a:r>
                      <a:r>
                        <a:rPr baseline="30000" lang="en-GB" sz="2800"/>
                        <a:t>3</a:t>
                      </a:r>
                      <a:endParaRPr sz="28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1"/>
          <p:cNvSpPr txBox="1"/>
          <p:nvPr>
            <p:ph idx="1" type="body"/>
          </p:nvPr>
        </p:nvSpPr>
        <p:spPr>
          <a:xfrm>
            <a:off x="469490" y="914400"/>
            <a:ext cx="10515600" cy="50265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</a:pPr>
            <a:r>
              <a:t/>
            </a:r>
            <a:endParaRPr sz="6000"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r>
              <a:rPr lang="en-GB" sz="4400"/>
              <a:t>THE </a:t>
            </a:r>
            <a:r>
              <a:rPr i="1" lang="en-GB" sz="4400"/>
              <a:t>FUTURE VALUE OF MONEY</a:t>
            </a:r>
            <a:endParaRPr i="1" sz="44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2"/>
          <p:cNvSpPr txBox="1"/>
          <p:nvPr>
            <p:ph type="title"/>
          </p:nvPr>
        </p:nvSpPr>
        <p:spPr>
          <a:xfrm>
            <a:off x="189271" y="1"/>
            <a:ext cx="10515600" cy="10766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Future Value</a:t>
            </a:r>
            <a:endParaRPr b="1" sz="3600"/>
          </a:p>
        </p:txBody>
      </p:sp>
      <p:sp>
        <p:nvSpPr>
          <p:cNvPr id="220" name="Google Shape;220;p22"/>
          <p:cNvSpPr txBox="1"/>
          <p:nvPr>
            <p:ph idx="1" type="body"/>
          </p:nvPr>
        </p:nvSpPr>
        <p:spPr>
          <a:xfrm>
            <a:off x="838200" y="1076633"/>
            <a:ext cx="10515600" cy="5100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Future value is the value of an asset at a 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specific date in future</a:t>
            </a:r>
            <a:endParaRPr/>
          </a:p>
          <a:p>
            <a:pPr indent="-254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It measures the nominal future sum of money that a given sum of money is ‘worth’  at a specified time in future  assuming a certain interest rate/ rate of return</a:t>
            </a:r>
            <a:endParaRPr/>
          </a:p>
          <a:p>
            <a:pPr indent="-254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Actually the  future value does not include corrections for inflation or other factors that affect the true value of money in future. </a:t>
            </a:r>
            <a:endParaRPr sz="32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3"/>
          <p:cNvSpPr txBox="1"/>
          <p:nvPr>
            <p:ph type="title"/>
          </p:nvPr>
        </p:nvSpPr>
        <p:spPr>
          <a:xfrm>
            <a:off x="117987" y="0"/>
            <a:ext cx="11235813" cy="9881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b="1" lang="en-GB" sz="4000"/>
              <a:t>Future value of Single amount   &amp; Formula</a:t>
            </a:r>
            <a:br>
              <a:rPr lang="en-GB"/>
            </a:br>
            <a:endParaRPr sz="3600"/>
          </a:p>
        </p:txBody>
      </p:sp>
      <p:sp>
        <p:nvSpPr>
          <p:cNvPr id="226" name="Google Shape;226;p23"/>
          <p:cNvSpPr txBox="1"/>
          <p:nvPr>
            <p:ph idx="1" type="body"/>
          </p:nvPr>
        </p:nvSpPr>
        <p:spPr>
          <a:xfrm>
            <a:off x="358386" y="853440"/>
            <a:ext cx="11132574" cy="600456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2943" l="-1423" r="-819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GB"/>
              <a:t> 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4"/>
          <p:cNvSpPr txBox="1"/>
          <p:nvPr>
            <p:ph type="title"/>
          </p:nvPr>
        </p:nvSpPr>
        <p:spPr>
          <a:xfrm>
            <a:off x="0" y="0"/>
            <a:ext cx="11353800" cy="11093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Illustration -</a:t>
            </a:r>
            <a:r>
              <a:rPr b="1" lang="en-GB" sz="3600" u="sng"/>
              <a:t>FV of a lump sum:</a:t>
            </a:r>
            <a:br>
              <a:rPr b="1" lang="en-GB" sz="3600" u="sng"/>
            </a:br>
            <a:endParaRPr b="1" sz="3600"/>
          </a:p>
        </p:txBody>
      </p:sp>
      <p:sp>
        <p:nvSpPr>
          <p:cNvPr id="232" name="Google Shape;232;p24"/>
          <p:cNvSpPr txBox="1"/>
          <p:nvPr>
            <p:ph idx="1" type="body"/>
          </p:nvPr>
        </p:nvSpPr>
        <p:spPr>
          <a:xfrm>
            <a:off x="838200" y="1158240"/>
            <a:ext cx="10515600" cy="556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How much money will you have in 5 years if you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invest $100 today at a 10% rate of return?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4572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b="1" lang="en-GB" sz="3200"/>
              <a:t>Draw a timeline</a:t>
            </a:r>
            <a:endParaRPr/>
          </a:p>
          <a:p>
            <a:pPr indent="0" lvl="2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0" lvl="2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0" lvl="2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0" lvl="2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0" lvl="2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b="1"/>
          </a:p>
        </p:txBody>
      </p:sp>
      <p:grpSp>
        <p:nvGrpSpPr>
          <p:cNvPr id="233" name="Google Shape;233;p24"/>
          <p:cNvGrpSpPr/>
          <p:nvPr/>
        </p:nvGrpSpPr>
        <p:grpSpPr>
          <a:xfrm>
            <a:off x="2217420" y="3642200"/>
            <a:ext cx="4960620" cy="1661319"/>
            <a:chOff x="-53340" y="0"/>
            <a:chExt cx="3368040" cy="1036320"/>
          </a:xfrm>
        </p:grpSpPr>
        <p:cxnSp>
          <p:nvCxnSpPr>
            <p:cNvPr id="234" name="Google Shape;234;p24"/>
            <p:cNvCxnSpPr/>
            <p:nvPr/>
          </p:nvCxnSpPr>
          <p:spPr>
            <a:xfrm>
              <a:off x="83820" y="594360"/>
              <a:ext cx="323088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235" name="Google Shape;235;p24"/>
            <p:cNvCxnSpPr/>
            <p:nvPr/>
          </p:nvCxnSpPr>
          <p:spPr>
            <a:xfrm>
              <a:off x="243840" y="381000"/>
              <a:ext cx="0" cy="41148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236" name="Google Shape;236;p24"/>
            <p:cNvCxnSpPr/>
            <p:nvPr/>
          </p:nvCxnSpPr>
          <p:spPr>
            <a:xfrm>
              <a:off x="2514600" y="365760"/>
              <a:ext cx="0" cy="42672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237" name="Google Shape;237;p24"/>
            <p:cNvCxnSpPr/>
            <p:nvPr/>
          </p:nvCxnSpPr>
          <p:spPr>
            <a:xfrm>
              <a:off x="2971800" y="381000"/>
              <a:ext cx="0" cy="42672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238" name="Google Shape;238;p24"/>
            <p:cNvCxnSpPr/>
            <p:nvPr/>
          </p:nvCxnSpPr>
          <p:spPr>
            <a:xfrm>
              <a:off x="1943100" y="381000"/>
              <a:ext cx="0" cy="42672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239" name="Google Shape;239;p24"/>
            <p:cNvCxnSpPr/>
            <p:nvPr/>
          </p:nvCxnSpPr>
          <p:spPr>
            <a:xfrm>
              <a:off x="1371600" y="365760"/>
              <a:ext cx="0" cy="42672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240" name="Google Shape;240;p24"/>
            <p:cNvCxnSpPr/>
            <p:nvPr/>
          </p:nvCxnSpPr>
          <p:spPr>
            <a:xfrm>
              <a:off x="800100" y="365760"/>
              <a:ext cx="0" cy="42672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241" name="Google Shape;241;p24"/>
            <p:cNvSpPr txBox="1"/>
            <p:nvPr/>
          </p:nvSpPr>
          <p:spPr>
            <a:xfrm>
              <a:off x="114300" y="792480"/>
              <a:ext cx="2286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0</a:t>
              </a:r>
              <a:endParaRPr/>
            </a:p>
          </p:txBody>
        </p:sp>
        <p:sp>
          <p:nvSpPr>
            <p:cNvPr id="242" name="Google Shape;242;p24"/>
            <p:cNvSpPr txBox="1"/>
            <p:nvPr/>
          </p:nvSpPr>
          <p:spPr>
            <a:xfrm>
              <a:off x="2857500" y="807720"/>
              <a:ext cx="2286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5</a:t>
              </a:r>
              <a:endParaRPr/>
            </a:p>
          </p:txBody>
        </p:sp>
        <p:sp>
          <p:nvSpPr>
            <p:cNvPr id="243" name="Google Shape;243;p24"/>
            <p:cNvSpPr txBox="1"/>
            <p:nvPr/>
          </p:nvSpPr>
          <p:spPr>
            <a:xfrm>
              <a:off x="2400300" y="792480"/>
              <a:ext cx="2286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4</a:t>
              </a:r>
              <a:endParaRPr/>
            </a:p>
          </p:txBody>
        </p:sp>
        <p:sp>
          <p:nvSpPr>
            <p:cNvPr id="244" name="Google Shape;244;p24"/>
            <p:cNvSpPr txBox="1"/>
            <p:nvPr/>
          </p:nvSpPr>
          <p:spPr>
            <a:xfrm>
              <a:off x="1828800" y="800100"/>
              <a:ext cx="2286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/>
            </a:p>
          </p:txBody>
        </p:sp>
        <p:sp>
          <p:nvSpPr>
            <p:cNvPr id="245" name="Google Shape;245;p24"/>
            <p:cNvSpPr txBox="1"/>
            <p:nvPr/>
          </p:nvSpPr>
          <p:spPr>
            <a:xfrm>
              <a:off x="1257300" y="784860"/>
              <a:ext cx="2286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/>
            </a:p>
          </p:txBody>
        </p:sp>
        <p:sp>
          <p:nvSpPr>
            <p:cNvPr id="246" name="Google Shape;246;p24"/>
            <p:cNvSpPr txBox="1"/>
            <p:nvPr/>
          </p:nvSpPr>
          <p:spPr>
            <a:xfrm>
              <a:off x="685800" y="800100"/>
              <a:ext cx="2286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/>
            </a:p>
          </p:txBody>
        </p:sp>
        <p:sp>
          <p:nvSpPr>
            <p:cNvPr id="247" name="Google Shape;247;p24"/>
            <p:cNvSpPr txBox="1"/>
            <p:nvPr/>
          </p:nvSpPr>
          <p:spPr>
            <a:xfrm>
              <a:off x="-53340" y="106680"/>
              <a:ext cx="571500" cy="24384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$100</a:t>
              </a:r>
              <a:endParaRPr/>
            </a:p>
          </p:txBody>
        </p:sp>
        <p:sp>
          <p:nvSpPr>
            <p:cNvPr id="248" name="Google Shape;248;p24"/>
            <p:cNvSpPr txBox="1"/>
            <p:nvPr/>
          </p:nvSpPr>
          <p:spPr>
            <a:xfrm>
              <a:off x="1028700" y="0"/>
              <a:ext cx="5715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i=10%</a:t>
              </a:r>
              <a:endParaRPr/>
            </a:p>
          </p:txBody>
        </p:sp>
        <p:sp>
          <p:nvSpPr>
            <p:cNvPr id="249" name="Google Shape;249;p24"/>
            <p:cNvSpPr txBox="1"/>
            <p:nvPr/>
          </p:nvSpPr>
          <p:spPr>
            <a:xfrm>
              <a:off x="2857500" y="121920"/>
              <a:ext cx="2286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?</a:t>
              </a:r>
              <a:endParaRPr/>
            </a:p>
          </p:txBody>
        </p:sp>
        <p:cxnSp>
          <p:nvCxnSpPr>
            <p:cNvPr id="250" name="Google Shape;250;p24"/>
            <p:cNvCxnSpPr/>
            <p:nvPr/>
          </p:nvCxnSpPr>
          <p:spPr>
            <a:xfrm flipH="1" rot="10800000">
              <a:off x="342900" y="220980"/>
              <a:ext cx="2514600" cy="762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dash"/>
              <a:miter lim="800000"/>
              <a:headEnd len="sm" w="sm" type="none"/>
              <a:tailEnd len="med" w="med" type="triangle"/>
            </a:ln>
          </p:spPr>
        </p:cxn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5"/>
          <p:cNvSpPr txBox="1"/>
          <p:nvPr>
            <p:ph type="title"/>
          </p:nvPr>
        </p:nvSpPr>
        <p:spPr>
          <a:xfrm>
            <a:off x="106680" y="0"/>
            <a:ext cx="1124712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Solutions/Calculations  CtD</a:t>
            </a:r>
            <a:endParaRPr b="1" sz="3600"/>
          </a:p>
        </p:txBody>
      </p:sp>
      <p:sp>
        <p:nvSpPr>
          <p:cNvPr id="256" name="Google Shape;256;p25"/>
          <p:cNvSpPr txBox="1"/>
          <p:nvPr>
            <p:ph idx="1" type="body"/>
          </p:nvPr>
        </p:nvSpPr>
        <p:spPr>
          <a:xfrm>
            <a:off x="838200" y="1325562"/>
            <a:ext cx="10515600" cy="5212397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2220" l="0" r="0" t="-2455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GB"/>
              <a:t> 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6"/>
          <p:cNvSpPr txBox="1"/>
          <p:nvPr>
            <p:ph type="title"/>
          </p:nvPr>
        </p:nvSpPr>
        <p:spPr>
          <a:xfrm>
            <a:off x="0" y="1"/>
            <a:ext cx="11353800" cy="97535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en-GB" sz="3600"/>
              <a:t> </a:t>
            </a:r>
            <a:r>
              <a:rPr b="1" lang="en-GB" sz="3600"/>
              <a:t>Use Of Table Of Future Value Of A Lump Sum</a:t>
            </a:r>
            <a:endParaRPr b="1" sz="3600"/>
          </a:p>
        </p:txBody>
      </p:sp>
      <p:graphicFrame>
        <p:nvGraphicFramePr>
          <p:cNvPr id="262" name="Google Shape;262;p26"/>
          <p:cNvGraphicFramePr/>
          <p:nvPr/>
        </p:nvGraphicFramePr>
        <p:xfrm>
          <a:off x="-2" y="975360"/>
          <a:ext cx="3000000" cy="3000000"/>
        </p:xfrm>
        <a:graphic>
          <a:graphicData uri="http://schemas.openxmlformats.org/drawingml/2006/table">
            <a:tbl>
              <a:tblPr bandRow="1" firstCol="1" firstRow="1">
                <a:noFill/>
                <a:tableStyleId>{023A4B8F-8768-4B9F-971A-0B13583D353E}</a:tableStyleId>
              </a:tblPr>
              <a:tblGrid>
                <a:gridCol w="1373000"/>
                <a:gridCol w="1374050"/>
                <a:gridCol w="1374050"/>
                <a:gridCol w="1374050"/>
                <a:gridCol w="1374050"/>
                <a:gridCol w="1374050"/>
                <a:gridCol w="1374050"/>
              </a:tblGrid>
              <a:tr h="552225">
                <a:tc row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No. of Years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 gridSpan="6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Interest Rate per Year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</a:tr>
              <a:tr h="552225">
                <a:tc vMerge="1"/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5%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6%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7%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8%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9%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10%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522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1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1.0500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1.0600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1.0700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1.0800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1.0900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1.1000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522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2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1.1025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1.1236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1.1449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1.1664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1.1881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1.2100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522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3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1.1576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1.1910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1.2250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1.2597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1.2950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1.3310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522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4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1.2155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1.2625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1.3108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1.3605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1.4116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1.4641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522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5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1.2763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1.3382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1.3382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1.4026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1.5386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rgbClr val="C00000"/>
                          </a:solidFill>
                        </a:rPr>
                        <a:t>1.6105</a:t>
                      </a:r>
                      <a:endParaRPr sz="2400">
                        <a:solidFill>
                          <a:srgbClr val="C00000"/>
                        </a:solidFill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522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10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1.6289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1.7908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1.7908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1.9672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2.3674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2.5937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263" name="Google Shape;263;p26"/>
          <p:cNvSpPr/>
          <p:nvPr/>
        </p:nvSpPr>
        <p:spPr>
          <a:xfrm flipH="1">
            <a:off x="-2" y="5608319"/>
            <a:ext cx="9639299" cy="10515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determine FV we can simply read  FVIF which is  the intercept of 10% and 5 years; 1.6105 x 100= 161.05  See Table 3 in Lesson notes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7"/>
          <p:cNvSpPr txBox="1"/>
          <p:nvPr>
            <p:ph type="title"/>
          </p:nvPr>
        </p:nvSpPr>
        <p:spPr>
          <a:xfrm>
            <a:off x="76200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Future Value Of Annuities</a:t>
            </a:r>
            <a:endParaRPr b="1" sz="3600"/>
          </a:p>
        </p:txBody>
      </p:sp>
      <p:sp>
        <p:nvSpPr>
          <p:cNvPr id="269" name="Google Shape;269;p27"/>
          <p:cNvSpPr txBox="1"/>
          <p:nvPr>
            <p:ph idx="1" type="body"/>
          </p:nvPr>
        </p:nvSpPr>
        <p:spPr>
          <a:xfrm>
            <a:off x="838200" y="1828800"/>
            <a:ext cx="10515600" cy="502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GB" sz="3600"/>
              <a:t>An annuity is a cash flow stream in which the cash flows are regular and happen at regular intervals.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GB" sz="3600"/>
              <a:t>To be considered an annuity, the following conditions must be met: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The periodic payment must be equal in amount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The time period between payments should be constant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The interest rate per year remains constant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The interest is compounded at the end of each time period</a:t>
            </a:r>
            <a:endParaRPr sz="32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8"/>
          <p:cNvSpPr txBox="1"/>
          <p:nvPr>
            <p:ph type="title"/>
          </p:nvPr>
        </p:nvSpPr>
        <p:spPr>
          <a:xfrm>
            <a:off x="198120" y="167641"/>
            <a:ext cx="11155680" cy="117347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Types Of Future Value Annuities</a:t>
            </a:r>
            <a:endParaRPr b="1" sz="3600"/>
          </a:p>
        </p:txBody>
      </p:sp>
      <p:sp>
        <p:nvSpPr>
          <p:cNvPr id="275" name="Google Shape;275;p28"/>
          <p:cNvSpPr txBox="1"/>
          <p:nvPr>
            <p:ph idx="1" type="body"/>
          </p:nvPr>
        </p:nvSpPr>
        <p:spPr>
          <a:xfrm>
            <a:off x="198120" y="1341120"/>
            <a:ext cx="10728960" cy="5745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b="1" lang="en-GB" sz="3200"/>
              <a:t>Ordinary annuity: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Is one where the payments are done at the end of each period.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b="1" lang="en-GB" sz="3200"/>
              <a:t>Annuity due: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Is one where the payments are done at the beginning of each period.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b="1" lang="en-GB" sz="3200"/>
              <a:t>Deferred annuity: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Is one where the payments do not commence until periods of time have elapsed.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b="1" lang="en-GB" sz="3200"/>
              <a:t>Perpetuity: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Is an annuity in which the payments continue indefinitely.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9"/>
          <p:cNvSpPr txBox="1"/>
          <p:nvPr>
            <p:ph type="title"/>
          </p:nvPr>
        </p:nvSpPr>
        <p:spPr>
          <a:xfrm>
            <a:off x="0" y="1"/>
            <a:ext cx="11353800" cy="9713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Illustration</a:t>
            </a:r>
            <a:endParaRPr b="1" sz="3600"/>
          </a:p>
        </p:txBody>
      </p:sp>
      <p:sp>
        <p:nvSpPr>
          <p:cNvPr id="281" name="Google Shape;281;p29"/>
          <p:cNvSpPr txBox="1"/>
          <p:nvPr>
            <p:ph idx="1" type="body"/>
          </p:nvPr>
        </p:nvSpPr>
        <p:spPr>
          <a:xfrm>
            <a:off x="18555" y="1145215"/>
            <a:ext cx="11643360" cy="5684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Consider an investment which promises to pay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$100 one year from now, another $100 two years from now,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 another $100 three years from now and another $100 four years from now.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How  much will be the future value of the cash streams at the end of year four, given that the interest rate is 10%?</a:t>
            </a:r>
            <a:endParaRPr/>
          </a:p>
          <a:p>
            <a:pPr indent="-4572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rabicPeriod"/>
            </a:pPr>
            <a:r>
              <a:rPr b="1" lang="en-GB"/>
              <a:t>Draw a timeline</a:t>
            </a:r>
            <a:endParaRPr/>
          </a:p>
        </p:txBody>
      </p:sp>
      <p:grpSp>
        <p:nvGrpSpPr>
          <p:cNvPr id="282" name="Google Shape;282;p29"/>
          <p:cNvGrpSpPr/>
          <p:nvPr/>
        </p:nvGrpSpPr>
        <p:grpSpPr>
          <a:xfrm>
            <a:off x="2773680" y="3733800"/>
            <a:ext cx="4229100" cy="3124200"/>
            <a:chOff x="0" y="0"/>
            <a:chExt cx="3520440" cy="1783080"/>
          </a:xfrm>
        </p:grpSpPr>
        <p:cxnSp>
          <p:nvCxnSpPr>
            <p:cNvPr id="283" name="Google Shape;283;p29"/>
            <p:cNvCxnSpPr/>
            <p:nvPr/>
          </p:nvCxnSpPr>
          <p:spPr>
            <a:xfrm>
              <a:off x="121920" y="472440"/>
              <a:ext cx="243078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284" name="Google Shape;284;p29"/>
            <p:cNvCxnSpPr/>
            <p:nvPr/>
          </p:nvCxnSpPr>
          <p:spPr>
            <a:xfrm>
              <a:off x="281940" y="259080"/>
              <a:ext cx="0" cy="41148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285" name="Google Shape;285;p29"/>
            <p:cNvCxnSpPr/>
            <p:nvPr/>
          </p:nvCxnSpPr>
          <p:spPr>
            <a:xfrm>
              <a:off x="2552700" y="243840"/>
              <a:ext cx="0" cy="42672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286" name="Google Shape;286;p29"/>
            <p:cNvCxnSpPr/>
            <p:nvPr/>
          </p:nvCxnSpPr>
          <p:spPr>
            <a:xfrm>
              <a:off x="1981200" y="259080"/>
              <a:ext cx="0" cy="42672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287" name="Google Shape;287;p29"/>
            <p:cNvCxnSpPr/>
            <p:nvPr/>
          </p:nvCxnSpPr>
          <p:spPr>
            <a:xfrm>
              <a:off x="1409700" y="243840"/>
              <a:ext cx="0" cy="42672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288" name="Google Shape;288;p29"/>
            <p:cNvCxnSpPr/>
            <p:nvPr/>
          </p:nvCxnSpPr>
          <p:spPr>
            <a:xfrm>
              <a:off x="838200" y="243840"/>
              <a:ext cx="0" cy="42672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289" name="Google Shape;289;p29"/>
            <p:cNvSpPr txBox="1"/>
            <p:nvPr/>
          </p:nvSpPr>
          <p:spPr>
            <a:xfrm>
              <a:off x="152400" y="670560"/>
              <a:ext cx="2286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0</a:t>
              </a:r>
              <a:endParaRPr/>
            </a:p>
          </p:txBody>
        </p:sp>
        <p:sp>
          <p:nvSpPr>
            <p:cNvPr id="290" name="Google Shape;290;p29"/>
            <p:cNvSpPr txBox="1"/>
            <p:nvPr/>
          </p:nvSpPr>
          <p:spPr>
            <a:xfrm>
              <a:off x="2438400" y="670560"/>
              <a:ext cx="2286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4</a:t>
              </a:r>
              <a:endParaRPr/>
            </a:p>
          </p:txBody>
        </p:sp>
        <p:sp>
          <p:nvSpPr>
            <p:cNvPr id="291" name="Google Shape;291;p29"/>
            <p:cNvSpPr txBox="1"/>
            <p:nvPr/>
          </p:nvSpPr>
          <p:spPr>
            <a:xfrm>
              <a:off x="1866900" y="678180"/>
              <a:ext cx="2286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/>
            </a:p>
          </p:txBody>
        </p:sp>
        <p:sp>
          <p:nvSpPr>
            <p:cNvPr id="292" name="Google Shape;292;p29"/>
            <p:cNvSpPr txBox="1"/>
            <p:nvPr/>
          </p:nvSpPr>
          <p:spPr>
            <a:xfrm>
              <a:off x="1295400" y="662940"/>
              <a:ext cx="2286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/>
            </a:p>
          </p:txBody>
        </p:sp>
        <p:sp>
          <p:nvSpPr>
            <p:cNvPr id="293" name="Google Shape;293;p29"/>
            <p:cNvSpPr txBox="1"/>
            <p:nvPr/>
          </p:nvSpPr>
          <p:spPr>
            <a:xfrm>
              <a:off x="723900" y="678180"/>
              <a:ext cx="2286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/>
            </a:p>
          </p:txBody>
        </p:sp>
        <p:sp>
          <p:nvSpPr>
            <p:cNvPr id="294" name="Google Shape;294;p29"/>
            <p:cNvSpPr txBox="1"/>
            <p:nvPr/>
          </p:nvSpPr>
          <p:spPr>
            <a:xfrm>
              <a:off x="556260" y="15240"/>
              <a:ext cx="571500" cy="24384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$100</a:t>
              </a:r>
              <a:endParaRPr/>
            </a:p>
          </p:txBody>
        </p:sp>
        <p:sp>
          <p:nvSpPr>
            <p:cNvPr id="295" name="Google Shape;295;p29"/>
            <p:cNvSpPr txBox="1"/>
            <p:nvPr/>
          </p:nvSpPr>
          <p:spPr>
            <a:xfrm>
              <a:off x="0" y="876300"/>
              <a:ext cx="5715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i=10%</a:t>
              </a:r>
              <a:endParaRPr/>
            </a:p>
          </p:txBody>
        </p:sp>
        <p:cxnSp>
          <p:nvCxnSpPr>
            <p:cNvPr id="296" name="Google Shape;296;p29"/>
            <p:cNvCxnSpPr/>
            <p:nvPr/>
          </p:nvCxnSpPr>
          <p:spPr>
            <a:xfrm flipH="1" rot="10800000">
              <a:off x="845820" y="1661160"/>
              <a:ext cx="2514600" cy="762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dash"/>
              <a:miter lim="800000"/>
              <a:headEnd len="sm" w="sm" type="none"/>
              <a:tailEnd len="med" w="med" type="triangle"/>
            </a:ln>
          </p:spPr>
        </p:cxnSp>
        <p:sp>
          <p:nvSpPr>
            <p:cNvPr id="297" name="Google Shape;297;p29"/>
            <p:cNvSpPr txBox="1"/>
            <p:nvPr/>
          </p:nvSpPr>
          <p:spPr>
            <a:xfrm>
              <a:off x="1699260" y="0"/>
              <a:ext cx="571500" cy="24384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$100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8" name="Google Shape;298;p29"/>
            <p:cNvSpPr txBox="1"/>
            <p:nvPr/>
          </p:nvSpPr>
          <p:spPr>
            <a:xfrm>
              <a:off x="1127760" y="7620"/>
              <a:ext cx="571500" cy="24384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$100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9" name="Google Shape;299;p29"/>
            <p:cNvSpPr txBox="1"/>
            <p:nvPr/>
          </p:nvSpPr>
          <p:spPr>
            <a:xfrm>
              <a:off x="2270759" y="15240"/>
              <a:ext cx="750097" cy="2590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$100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00" name="Google Shape;300;p29"/>
            <p:cNvCxnSpPr/>
            <p:nvPr/>
          </p:nvCxnSpPr>
          <p:spPr>
            <a:xfrm>
              <a:off x="845820" y="906780"/>
              <a:ext cx="0" cy="75438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dash"/>
              <a:miter lim="800000"/>
              <a:headEnd len="sm" w="sm" type="none"/>
              <a:tailEnd len="sm" w="sm" type="none"/>
            </a:ln>
          </p:spPr>
        </p:cxnSp>
        <p:cxnSp>
          <p:nvCxnSpPr>
            <p:cNvPr id="301" name="Google Shape;301;p29"/>
            <p:cNvCxnSpPr/>
            <p:nvPr/>
          </p:nvCxnSpPr>
          <p:spPr>
            <a:xfrm>
              <a:off x="1409700" y="876300"/>
              <a:ext cx="0" cy="48006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dash"/>
              <a:miter lim="800000"/>
              <a:headEnd len="sm" w="sm" type="none"/>
              <a:tailEnd len="sm" w="sm" type="none"/>
            </a:ln>
          </p:spPr>
        </p:cxnSp>
        <p:cxnSp>
          <p:nvCxnSpPr>
            <p:cNvPr id="302" name="Google Shape;302;p29"/>
            <p:cNvCxnSpPr/>
            <p:nvPr/>
          </p:nvCxnSpPr>
          <p:spPr>
            <a:xfrm>
              <a:off x="1981200" y="891540"/>
              <a:ext cx="0" cy="26670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dash"/>
              <a:miter lim="800000"/>
              <a:headEnd len="sm" w="sm" type="none"/>
              <a:tailEnd len="sm" w="sm" type="none"/>
            </a:ln>
          </p:spPr>
        </p:cxnSp>
        <p:cxnSp>
          <p:nvCxnSpPr>
            <p:cNvPr id="303" name="Google Shape;303;p29"/>
            <p:cNvCxnSpPr/>
            <p:nvPr/>
          </p:nvCxnSpPr>
          <p:spPr>
            <a:xfrm>
              <a:off x="2552700" y="876300"/>
              <a:ext cx="0" cy="11430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dash"/>
              <a:miter lim="800000"/>
              <a:headEnd len="sm" w="sm" type="none"/>
              <a:tailEnd len="sm" w="sm" type="none"/>
            </a:ln>
          </p:spPr>
        </p:cxnSp>
        <p:cxnSp>
          <p:nvCxnSpPr>
            <p:cNvPr id="304" name="Google Shape;304;p29"/>
            <p:cNvCxnSpPr/>
            <p:nvPr/>
          </p:nvCxnSpPr>
          <p:spPr>
            <a:xfrm>
              <a:off x="1409700" y="1356360"/>
              <a:ext cx="1912620" cy="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dash"/>
              <a:miter lim="800000"/>
              <a:headEnd len="sm" w="sm" type="none"/>
              <a:tailEnd len="med" w="med" type="triangle"/>
            </a:ln>
          </p:spPr>
        </p:cxnSp>
        <p:cxnSp>
          <p:nvCxnSpPr>
            <p:cNvPr id="305" name="Google Shape;305;p29"/>
            <p:cNvCxnSpPr/>
            <p:nvPr/>
          </p:nvCxnSpPr>
          <p:spPr>
            <a:xfrm>
              <a:off x="1981200" y="1158240"/>
              <a:ext cx="1341120" cy="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dash"/>
              <a:miter lim="800000"/>
              <a:headEnd len="sm" w="sm" type="none"/>
              <a:tailEnd len="med" w="med" type="triangle"/>
            </a:ln>
          </p:spPr>
        </p:cxnSp>
        <p:cxnSp>
          <p:nvCxnSpPr>
            <p:cNvPr id="306" name="Google Shape;306;p29"/>
            <p:cNvCxnSpPr/>
            <p:nvPr/>
          </p:nvCxnSpPr>
          <p:spPr>
            <a:xfrm>
              <a:off x="2552700" y="990600"/>
              <a:ext cx="769620" cy="0"/>
            </a:xfrm>
            <a:prstGeom prst="straightConnector1">
              <a:avLst/>
            </a:prstGeom>
            <a:noFill/>
            <a:ln cap="flat" cmpd="sng" w="12700">
              <a:solidFill>
                <a:schemeClr val="dk1"/>
              </a:solidFill>
              <a:prstDash val="dash"/>
              <a:miter lim="800000"/>
              <a:headEnd len="sm" w="sm" type="none"/>
              <a:tailEnd len="med" w="med" type="triangle"/>
            </a:ln>
          </p:spPr>
        </p:cxnSp>
        <p:sp>
          <p:nvSpPr>
            <p:cNvPr id="307" name="Google Shape;307;p29"/>
            <p:cNvSpPr txBox="1"/>
            <p:nvPr/>
          </p:nvSpPr>
          <p:spPr>
            <a:xfrm>
              <a:off x="3230880" y="853440"/>
              <a:ext cx="251460" cy="25146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?</a:t>
              </a:r>
              <a:endParaRPr/>
            </a:p>
          </p:txBody>
        </p:sp>
        <p:sp>
          <p:nvSpPr>
            <p:cNvPr id="308" name="Google Shape;308;p29"/>
            <p:cNvSpPr txBox="1"/>
            <p:nvPr/>
          </p:nvSpPr>
          <p:spPr>
            <a:xfrm>
              <a:off x="3238500" y="1028700"/>
              <a:ext cx="251460" cy="25146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?</a:t>
              </a:r>
              <a:endParaRPr/>
            </a:p>
          </p:txBody>
        </p:sp>
        <p:sp>
          <p:nvSpPr>
            <p:cNvPr id="309" name="Google Shape;309;p29"/>
            <p:cNvSpPr txBox="1"/>
            <p:nvPr/>
          </p:nvSpPr>
          <p:spPr>
            <a:xfrm>
              <a:off x="3268980" y="1531620"/>
              <a:ext cx="251460" cy="25146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?</a:t>
              </a:r>
              <a:endParaRPr/>
            </a:p>
          </p:txBody>
        </p:sp>
        <p:sp>
          <p:nvSpPr>
            <p:cNvPr id="310" name="Google Shape;310;p29"/>
            <p:cNvSpPr txBox="1"/>
            <p:nvPr/>
          </p:nvSpPr>
          <p:spPr>
            <a:xfrm>
              <a:off x="3230880" y="1226820"/>
              <a:ext cx="251460" cy="25146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?</a:t>
              </a:r>
              <a:endParaRPr/>
            </a:p>
          </p:txBody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30"/>
          <p:cNvSpPr txBox="1"/>
          <p:nvPr>
            <p:ph type="title"/>
          </p:nvPr>
        </p:nvSpPr>
        <p:spPr>
          <a:xfrm>
            <a:off x="198120" y="1"/>
            <a:ext cx="11049000" cy="929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Future Value of Annuity Formula</a:t>
            </a:r>
            <a:endParaRPr b="1" sz="3600"/>
          </a:p>
        </p:txBody>
      </p:sp>
      <p:sp>
        <p:nvSpPr>
          <p:cNvPr id="316" name="Google Shape;316;p30"/>
          <p:cNvSpPr txBox="1"/>
          <p:nvPr>
            <p:ph idx="1" type="body"/>
          </p:nvPr>
        </p:nvSpPr>
        <p:spPr>
          <a:xfrm>
            <a:off x="838200" y="1143000"/>
            <a:ext cx="10515600" cy="5715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GB"/>
              <a:t> 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1"/>
          <p:cNvSpPr txBox="1"/>
          <p:nvPr>
            <p:ph type="title"/>
          </p:nvPr>
        </p:nvSpPr>
        <p:spPr>
          <a:xfrm>
            <a:off x="15240" y="121285"/>
            <a:ext cx="10515600" cy="9150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Solving  the Illustration using the Formula </a:t>
            </a:r>
            <a:endParaRPr b="1" sz="3600"/>
          </a:p>
        </p:txBody>
      </p:sp>
      <p:sp>
        <p:nvSpPr>
          <p:cNvPr id="322" name="Google Shape;322;p31"/>
          <p:cNvSpPr txBox="1"/>
          <p:nvPr>
            <p:ph idx="1" type="body"/>
          </p:nvPr>
        </p:nvSpPr>
        <p:spPr>
          <a:xfrm>
            <a:off x="121920" y="1188720"/>
            <a:ext cx="11231880" cy="4988243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354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GB"/>
              <a:t> 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32"/>
          <p:cNvSpPr txBox="1"/>
          <p:nvPr>
            <p:ph type="title"/>
          </p:nvPr>
        </p:nvSpPr>
        <p:spPr>
          <a:xfrm>
            <a:off x="0" y="106681"/>
            <a:ext cx="11353800" cy="79297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Use of Future value of annuities Table</a:t>
            </a:r>
            <a:endParaRPr b="1" sz="3600"/>
          </a:p>
        </p:txBody>
      </p:sp>
      <p:graphicFrame>
        <p:nvGraphicFramePr>
          <p:cNvPr id="329" name="Google Shape;329;p32"/>
          <p:cNvGraphicFramePr/>
          <p:nvPr/>
        </p:nvGraphicFramePr>
        <p:xfrm>
          <a:off x="352733" y="1171073"/>
          <a:ext cx="3000000" cy="3000000"/>
        </p:xfrm>
        <a:graphic>
          <a:graphicData uri="http://schemas.openxmlformats.org/drawingml/2006/table">
            <a:tbl>
              <a:tblPr bandRow="1" firstCol="1" firstRow="1">
                <a:noFill/>
                <a:tableStyleId>{023A4B8F-8768-4B9F-971A-0B13583D353E}</a:tableStyleId>
              </a:tblPr>
              <a:tblGrid>
                <a:gridCol w="871375"/>
                <a:gridCol w="1449350"/>
                <a:gridCol w="1425825"/>
                <a:gridCol w="1286525"/>
                <a:gridCol w="1201075"/>
                <a:gridCol w="1198300"/>
                <a:gridCol w="1092125"/>
              </a:tblGrid>
              <a:tr h="165250">
                <a:tc row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No. of Yrs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 gridSpan="6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Interest Rate per Year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</a:tr>
              <a:tr h="654350">
                <a:tc vMerge="1"/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5%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6%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7%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8%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9%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10%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823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1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1.0500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1.0600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1.0700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1.0800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1.0900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1.1000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823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2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2.0500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2.0600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2.0700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2.0800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2.0900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2.1100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823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3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3.1525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3.1836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3.2149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3.2464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3.2781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3.3100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823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4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4.3101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4.3746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4.4399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4.5061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4.5731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4.6410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823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5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5.5256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5.6371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5.7507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5.8666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5.9847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rgbClr val="C00000"/>
                          </a:solidFill>
                        </a:rPr>
                        <a:t>6.1051</a:t>
                      </a:r>
                      <a:endParaRPr sz="2400">
                        <a:solidFill>
                          <a:srgbClr val="C00000"/>
                        </a:solidFill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7764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solidFill>
                          <a:schemeClr val="dk1"/>
                        </a:solidFill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12.5779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13.1808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13.8164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14.4866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15.1929</a:t>
                      </a:r>
                      <a:endParaRPr sz="24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15.9374</a:t>
                      </a:r>
                      <a:endParaRPr sz="2400"/>
                    </a:p>
                  </a:txBody>
                  <a:tcPr marT="0" marB="0" marR="68575" marL="685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330" name="Google Shape;330;p32"/>
          <p:cNvSpPr txBox="1"/>
          <p:nvPr/>
        </p:nvSpPr>
        <p:spPr>
          <a:xfrm>
            <a:off x="352733" y="6277008"/>
            <a:ext cx="8117499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determine FVA we can simply read  FVIFA which is  the intercept of 10% and 5 years; 6.1051 x 100= 610.51   See Table 4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3"/>
          <p:cNvSpPr txBox="1"/>
          <p:nvPr>
            <p:ph type="title"/>
          </p:nvPr>
        </p:nvSpPr>
        <p:spPr>
          <a:xfrm>
            <a:off x="191729" y="365125"/>
            <a:ext cx="11162071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Application of  Future Value of Annuity</a:t>
            </a:r>
            <a:endParaRPr b="1" sz="3600"/>
          </a:p>
        </p:txBody>
      </p:sp>
      <p:sp>
        <p:nvSpPr>
          <p:cNvPr id="336" name="Google Shape;336;p33"/>
          <p:cNvSpPr txBox="1"/>
          <p:nvPr>
            <p:ph idx="1" type="body"/>
          </p:nvPr>
        </p:nvSpPr>
        <p:spPr>
          <a:xfrm>
            <a:off x="838200" y="1825624"/>
            <a:ext cx="10515600" cy="50323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4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The future value annuity formula can be applied in different context.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Its  important applications are: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To know how much we have in future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To know how much to save annually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To find out the interest rate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To know how long one should wait to get the accumulated money</a:t>
            </a:r>
            <a:endParaRPr sz="320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34"/>
          <p:cNvSpPr txBox="1"/>
          <p:nvPr>
            <p:ph type="title"/>
          </p:nvPr>
        </p:nvSpPr>
        <p:spPr>
          <a:xfrm>
            <a:off x="0" y="1"/>
            <a:ext cx="11353800" cy="10471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PRESENT VALUE Vs FUTURE VALUE  COMPARED</a:t>
            </a:r>
            <a:endParaRPr b="1" sz="3600"/>
          </a:p>
        </p:txBody>
      </p:sp>
      <p:sp>
        <p:nvSpPr>
          <p:cNvPr id="342" name="Google Shape;342;p3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0" marL="2286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Present value factors are reciprocals of future value factors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Interest rates and future value are positively related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Interest rates and present value are negatively related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Time period and future value are positively related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Time period and present value are negatively related</a:t>
            </a:r>
            <a:endParaRPr sz="320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5"/>
          <p:cNvSpPr txBox="1"/>
          <p:nvPr>
            <p:ph type="title"/>
          </p:nvPr>
        </p:nvSpPr>
        <p:spPr>
          <a:xfrm>
            <a:off x="0" y="121285"/>
            <a:ext cx="113538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/>
              <a:t>Illustrative Question With Solution</a:t>
            </a:r>
            <a:endParaRPr b="1" sz="3600"/>
          </a:p>
        </p:txBody>
      </p:sp>
      <p:sp>
        <p:nvSpPr>
          <p:cNvPr id="348" name="Google Shape;348;p35"/>
          <p:cNvSpPr txBox="1"/>
          <p:nvPr>
            <p:ph idx="1" type="body"/>
          </p:nvPr>
        </p:nvSpPr>
        <p:spPr>
          <a:xfrm>
            <a:off x="0" y="1234440"/>
            <a:ext cx="11353800" cy="49425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4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/>
              <a:t>Mr. Anil wants to purchase an apartment costing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 $ 30 million His employer is willing to give a loan at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/>
              <a:t> 10% for 5 years. Calculate the amount of installment paid every year.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</p:txBody>
      </p:sp>
      <p:pic>
        <p:nvPicPr>
          <p:cNvPr id="349" name="Google Shape;349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58999" y="3650348"/>
            <a:ext cx="5859200" cy="2700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3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62500" lnSpcReduction="2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GB" sz="5400"/>
              <a:t>REFERENCES</a:t>
            </a:r>
            <a:endParaRPr sz="54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sz="5400"/>
              <a:t>CFA level II ,Corporate Finance, Portfolio Management and Equity Module</a:t>
            </a:r>
            <a:endParaRPr/>
          </a:p>
          <a:p>
            <a:pPr indent="-14287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54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sz="5400"/>
              <a:t>Lectures on Corporate Finance, Bassaersts, P, Bernt O, World Scientific publishing Co.pte td, 2006</a:t>
            </a:r>
            <a:endParaRPr/>
          </a:p>
          <a:p>
            <a:pPr indent="-14287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54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sz="5400"/>
              <a:t>Principles of Corporate Finance, Brealey, Myers &amp; Allen, the McGraw-Hill Companies, Inc., 2007.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3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None/>
            </a:pPr>
            <a:r>
              <a:rPr i="1" lang="en-GB" sz="5400"/>
              <a:t>THE END OF WEEK 2 LESSON </a:t>
            </a:r>
            <a:endParaRPr i="1" sz="5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2023-03-23T11:05:44Z</dcterms:created>
  <dc:creator>user</dc:creator>
</cp:coreProperties>
</file>