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53"/>
  </p:notesMasterIdLst>
  <p:sldIdLst>
    <p:sldId id="280" r:id="rId2"/>
    <p:sldId id="281" r:id="rId3"/>
    <p:sldId id="257" r:id="rId4"/>
    <p:sldId id="258" r:id="rId5"/>
    <p:sldId id="260" r:id="rId6"/>
    <p:sldId id="261" r:id="rId7"/>
    <p:sldId id="262" r:id="rId8"/>
    <p:sldId id="313" r:id="rId9"/>
    <p:sldId id="314" r:id="rId10"/>
    <p:sldId id="264" r:id="rId11"/>
    <p:sldId id="269" r:id="rId12"/>
    <p:sldId id="344" r:id="rId13"/>
    <p:sldId id="282" r:id="rId14"/>
    <p:sldId id="317" r:id="rId15"/>
    <p:sldId id="315" r:id="rId16"/>
    <p:sldId id="316" r:id="rId17"/>
    <p:sldId id="283" r:id="rId18"/>
    <p:sldId id="318" r:id="rId19"/>
    <p:sldId id="284" r:id="rId20"/>
    <p:sldId id="319" r:id="rId21"/>
    <p:sldId id="285" r:id="rId22"/>
    <p:sldId id="286" r:id="rId23"/>
    <p:sldId id="287" r:id="rId24"/>
    <p:sldId id="345" r:id="rId25"/>
    <p:sldId id="288" r:id="rId26"/>
    <p:sldId id="320" r:id="rId27"/>
    <p:sldId id="293" r:id="rId28"/>
    <p:sldId id="321" r:id="rId29"/>
    <p:sldId id="326" r:id="rId30"/>
    <p:sldId id="323" r:id="rId31"/>
    <p:sldId id="325" r:id="rId32"/>
    <p:sldId id="327" r:id="rId33"/>
    <p:sldId id="328" r:id="rId34"/>
    <p:sldId id="329" r:id="rId35"/>
    <p:sldId id="330" r:id="rId36"/>
    <p:sldId id="331" r:id="rId37"/>
    <p:sldId id="332" r:id="rId38"/>
    <p:sldId id="335" r:id="rId39"/>
    <p:sldId id="333" r:id="rId40"/>
    <p:sldId id="334" r:id="rId41"/>
    <p:sldId id="296" r:id="rId42"/>
    <p:sldId id="336" r:id="rId43"/>
    <p:sldId id="337" r:id="rId44"/>
    <p:sldId id="338" r:id="rId45"/>
    <p:sldId id="339" r:id="rId46"/>
    <p:sldId id="341" r:id="rId47"/>
    <p:sldId id="340" r:id="rId48"/>
    <p:sldId id="343" r:id="rId49"/>
    <p:sldId id="342" r:id="rId50"/>
    <p:sldId id="312" r:id="rId51"/>
    <p:sldId id="346"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6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38" autoAdjust="0"/>
    <p:restoredTop sz="94660"/>
  </p:normalViewPr>
  <p:slideViewPr>
    <p:cSldViewPr snapToGrid="0">
      <p:cViewPr>
        <p:scale>
          <a:sx n="40" d="100"/>
          <a:sy n="40" d="100"/>
        </p:scale>
        <p:origin x="1056" y="2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76B005-50DE-454B-82F5-4265151B5DE3}" type="datetimeFigureOut">
              <a:rPr lang="en-GB" smtClean="0"/>
              <a:t>09/04/2023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6F7DC9-98C4-4EF7-B2CD-D4966C2257F3}" type="slidenum">
              <a:rPr lang="en-GB" smtClean="0"/>
              <a:t>‹#›</a:t>
            </a:fld>
            <a:endParaRPr lang="en-GB"/>
          </a:p>
        </p:txBody>
      </p:sp>
    </p:spTree>
    <p:extLst>
      <p:ext uri="{BB962C8B-B14F-4D97-AF65-F5344CB8AC3E}">
        <p14:creationId xmlns:p14="http://schemas.microsoft.com/office/powerpoint/2010/main" val="26816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13</a:t>
            </a:fld>
            <a:endParaRPr lang="en-GB"/>
          </a:p>
        </p:txBody>
      </p:sp>
    </p:spTree>
    <p:extLst>
      <p:ext uri="{BB962C8B-B14F-4D97-AF65-F5344CB8AC3E}">
        <p14:creationId xmlns:p14="http://schemas.microsoft.com/office/powerpoint/2010/main" val="1348279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37</a:t>
            </a:fld>
            <a:endParaRPr lang="en-GB"/>
          </a:p>
        </p:txBody>
      </p:sp>
    </p:spTree>
    <p:extLst>
      <p:ext uri="{BB962C8B-B14F-4D97-AF65-F5344CB8AC3E}">
        <p14:creationId xmlns:p14="http://schemas.microsoft.com/office/powerpoint/2010/main" val="15140699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38</a:t>
            </a:fld>
            <a:endParaRPr lang="en-GB"/>
          </a:p>
        </p:txBody>
      </p:sp>
    </p:spTree>
    <p:extLst>
      <p:ext uri="{BB962C8B-B14F-4D97-AF65-F5344CB8AC3E}">
        <p14:creationId xmlns:p14="http://schemas.microsoft.com/office/powerpoint/2010/main" val="1369813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39</a:t>
            </a:fld>
            <a:endParaRPr lang="en-GB"/>
          </a:p>
        </p:txBody>
      </p:sp>
    </p:spTree>
    <p:extLst>
      <p:ext uri="{BB962C8B-B14F-4D97-AF65-F5344CB8AC3E}">
        <p14:creationId xmlns:p14="http://schemas.microsoft.com/office/powerpoint/2010/main" val="2046844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40</a:t>
            </a:fld>
            <a:endParaRPr lang="en-GB"/>
          </a:p>
        </p:txBody>
      </p:sp>
    </p:spTree>
    <p:extLst>
      <p:ext uri="{BB962C8B-B14F-4D97-AF65-F5344CB8AC3E}">
        <p14:creationId xmlns:p14="http://schemas.microsoft.com/office/powerpoint/2010/main" val="665927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4/9/2023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774249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4/9/2023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514576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D96E17-8A3B-4F6B-BABD-FD2420C511F1}" type="datetimeFigureOut">
              <a:rPr lang="en-US" smtClean="0"/>
              <a:t>4/9/2023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722927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D96E17-8A3B-4F6B-BABD-FD2420C511F1}" type="datetimeFigureOut">
              <a:rPr lang="en-US" smtClean="0"/>
              <a:t>4/9/2023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436613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D96E17-8A3B-4F6B-BABD-FD2420C511F1}" type="datetimeFigureOut">
              <a:rPr lang="en-US" smtClean="0"/>
              <a:t>4/9/2023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121963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D96E17-8A3B-4F6B-BABD-FD2420C511F1}" type="datetimeFigureOut">
              <a:rPr lang="en-US" smtClean="0"/>
              <a:t>4/9/2023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475057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96E17-8A3B-4F6B-BABD-FD2420C511F1}" type="datetimeFigureOut">
              <a:rPr lang="en-US" smtClean="0"/>
              <a:t>4/9/2023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4121947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4/9/2023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557611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4/9/2023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812687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4/9/2023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077548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4/9/2023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870054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D96E17-8A3B-4F6B-BABD-FD2420C511F1}" type="datetimeFigureOut">
              <a:rPr lang="en-US" smtClean="0"/>
              <a:t>4/9/2023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B1E871-62AD-4839-92E3-30B645B1C38E}" type="slidenum">
              <a:rPr lang="en-US" smtClean="0"/>
              <a:t>‹#›</a:t>
            </a:fld>
            <a:endParaRPr lang="en-US"/>
          </a:p>
        </p:txBody>
      </p:sp>
    </p:spTree>
    <p:extLst>
      <p:ext uri="{BB962C8B-B14F-4D97-AF65-F5344CB8AC3E}">
        <p14:creationId xmlns:p14="http://schemas.microsoft.com/office/powerpoint/2010/main" val="18032662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887" y="1080032"/>
            <a:ext cx="10515600" cy="3616939"/>
          </a:xfrm>
        </p:spPr>
        <p:txBody>
          <a:bodyPr>
            <a:normAutofit/>
          </a:bodyPr>
          <a:lstStyle/>
          <a:p>
            <a:pPr algn="ctr"/>
            <a:r>
              <a:rPr lang="en-GB" b="1" dirty="0" smtClean="0"/>
              <a:t>Course</a:t>
            </a:r>
            <a:r>
              <a:rPr lang="en-GB" b="1" dirty="0"/>
              <a:t>: Corporate Finance</a:t>
            </a:r>
            <a:br>
              <a:rPr lang="en-GB" b="1" dirty="0"/>
            </a:br>
            <a:r>
              <a:rPr lang="en-GB" b="1" dirty="0"/>
              <a:t/>
            </a:r>
            <a:br>
              <a:rPr lang="en-GB" b="1" dirty="0"/>
            </a:br>
            <a:r>
              <a:rPr lang="en-GB" b="1" dirty="0" smtClean="0"/>
              <a:t>Week</a:t>
            </a:r>
            <a:r>
              <a:rPr lang="en-US" b="1" dirty="0" smtClean="0"/>
              <a:t> </a:t>
            </a:r>
            <a:r>
              <a:rPr lang="en-US" b="1" dirty="0"/>
              <a:t>3</a:t>
            </a:r>
            <a:r>
              <a:rPr lang="en-US" b="1" dirty="0" smtClean="0"/>
              <a:t>: </a:t>
            </a:r>
            <a:r>
              <a:rPr lang="en-US" b="1" dirty="0" smtClean="0"/>
              <a:t>Capital Budgeting Under </a:t>
            </a:r>
            <a:r>
              <a:rPr lang="en-US" b="1" dirty="0" smtClean="0"/>
              <a:t>Certainty</a:t>
            </a:r>
            <a:endParaRPr lang="en-GB" b="1" dirty="0"/>
          </a:p>
        </p:txBody>
      </p:sp>
      <p:sp>
        <p:nvSpPr>
          <p:cNvPr id="3" name="Content Placeholder 2"/>
          <p:cNvSpPr>
            <a:spLocks noGrp="1"/>
          </p:cNvSpPr>
          <p:nvPr>
            <p:ph idx="1"/>
          </p:nvPr>
        </p:nvSpPr>
        <p:spPr>
          <a:xfrm>
            <a:off x="838200" y="4495413"/>
            <a:ext cx="10515600" cy="2194898"/>
          </a:xfrm>
        </p:spPr>
        <p:txBody>
          <a:bodyPr>
            <a:normAutofit/>
          </a:bodyPr>
          <a:lstStyle/>
          <a:p>
            <a:pPr marL="0" indent="0" algn="ctr">
              <a:buNone/>
            </a:pPr>
            <a:endParaRPr lang="en-GB" sz="3600" b="1" dirty="0" smtClean="0"/>
          </a:p>
          <a:p>
            <a:pPr marL="0" indent="0" algn="ctr">
              <a:buNone/>
            </a:pPr>
            <a:r>
              <a:rPr lang="en-GB" sz="3600" b="1" dirty="0" smtClean="0"/>
              <a:t>Lecturer</a:t>
            </a:r>
            <a:r>
              <a:rPr lang="en-GB" sz="3600" b="1" dirty="0" smtClean="0"/>
              <a:t>: </a:t>
            </a:r>
            <a:r>
              <a:rPr lang="en-GB" sz="3600" b="1" dirty="0" err="1" smtClean="0"/>
              <a:t>Dr.</a:t>
            </a:r>
            <a:r>
              <a:rPr lang="en-GB" sz="3600" b="1" dirty="0" smtClean="0"/>
              <a:t> Charity </a:t>
            </a:r>
            <a:r>
              <a:rPr lang="en-GB" sz="3600" b="1" dirty="0" err="1" smtClean="0"/>
              <a:t>Njoka</a:t>
            </a:r>
            <a:endParaRPr lang="en-GB" sz="3600" b="1" dirty="0"/>
          </a:p>
        </p:txBody>
      </p:sp>
    </p:spTree>
    <p:extLst>
      <p:ext uri="{BB962C8B-B14F-4D97-AF65-F5344CB8AC3E}">
        <p14:creationId xmlns:p14="http://schemas.microsoft.com/office/powerpoint/2010/main" val="26215975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80217"/>
          </a:xfrm>
        </p:spPr>
        <p:txBody>
          <a:bodyPr>
            <a:normAutofit/>
          </a:bodyPr>
          <a:lstStyle/>
          <a:p>
            <a:r>
              <a:rPr lang="en-GB" sz="3600" b="1" dirty="0" smtClean="0"/>
              <a:t>Lesson Objectives </a:t>
            </a:r>
            <a:endParaRPr lang="en-GB" sz="3600" b="1" dirty="0"/>
          </a:p>
        </p:txBody>
      </p:sp>
      <p:sp>
        <p:nvSpPr>
          <p:cNvPr id="3" name="Content Placeholder 2"/>
          <p:cNvSpPr>
            <a:spLocks noGrp="1"/>
          </p:cNvSpPr>
          <p:nvPr>
            <p:ph idx="1"/>
          </p:nvPr>
        </p:nvSpPr>
        <p:spPr>
          <a:xfrm>
            <a:off x="838200" y="1578076"/>
            <a:ext cx="10515600" cy="5279923"/>
          </a:xfrm>
        </p:spPr>
        <p:txBody>
          <a:bodyPr>
            <a:normAutofit/>
          </a:bodyPr>
          <a:lstStyle/>
          <a:p>
            <a:endParaRPr lang="en-US" sz="3200" dirty="0" smtClean="0"/>
          </a:p>
          <a:p>
            <a:pPr algn="just"/>
            <a:r>
              <a:rPr lang="en-US" sz="3200" dirty="0" smtClean="0"/>
              <a:t>Understand </a:t>
            </a:r>
            <a:r>
              <a:rPr lang="en-US" sz="3200" dirty="0"/>
              <a:t>the payback period (</a:t>
            </a:r>
            <a:r>
              <a:rPr lang="en-US" sz="3200" dirty="0" err="1"/>
              <a:t>PBP</a:t>
            </a:r>
            <a:r>
              <a:rPr lang="en-US" sz="3200" dirty="0"/>
              <a:t>) </a:t>
            </a:r>
            <a:r>
              <a:rPr lang="en-US" sz="3200" dirty="0" smtClean="0"/>
              <a:t>&amp; Accounting Rate of Return methods </a:t>
            </a:r>
            <a:r>
              <a:rPr lang="en-US" sz="3200" dirty="0"/>
              <a:t>of project evaluation and selection, including </a:t>
            </a:r>
            <a:r>
              <a:rPr lang="en-US" sz="3200" dirty="0" smtClean="0"/>
              <a:t> </a:t>
            </a:r>
            <a:r>
              <a:rPr lang="en-US" sz="3200" dirty="0"/>
              <a:t>(a) calculation; (b) acceptance criterion; (c) advantages and disadvantages; </a:t>
            </a:r>
            <a:endParaRPr lang="en-US" sz="3200" dirty="0" smtClean="0"/>
          </a:p>
          <a:p>
            <a:pPr algn="just"/>
            <a:endParaRPr lang="en-US" sz="3200" dirty="0" smtClean="0"/>
          </a:p>
          <a:p>
            <a:pPr algn="just"/>
            <a:r>
              <a:rPr lang="en-US" sz="3200" dirty="0"/>
              <a:t>Understand the three major discounted cash flow (</a:t>
            </a:r>
            <a:r>
              <a:rPr lang="en-US" sz="3200" dirty="0" err="1"/>
              <a:t>DCF</a:t>
            </a:r>
            <a:r>
              <a:rPr lang="en-US" sz="3200" dirty="0"/>
              <a:t>) methods of project evaluation and selection – </a:t>
            </a:r>
            <a:r>
              <a:rPr lang="en-US" sz="3200" dirty="0" smtClean="0"/>
              <a:t>Internal </a:t>
            </a:r>
            <a:r>
              <a:rPr lang="en-US" sz="3200" dirty="0"/>
              <a:t>rate of return (IRR), net present value (NPV), and profitability index (PI).</a:t>
            </a:r>
            <a:endParaRPr lang="en-GB" sz="3200" dirty="0"/>
          </a:p>
          <a:p>
            <a:endParaRPr lang="en-GB" sz="3200" dirty="0"/>
          </a:p>
        </p:txBody>
      </p:sp>
    </p:spTree>
    <p:extLst>
      <p:ext uri="{BB962C8B-B14F-4D97-AF65-F5344CB8AC3E}">
        <p14:creationId xmlns:p14="http://schemas.microsoft.com/office/powerpoint/2010/main" val="1190592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240631"/>
            <a:ext cx="11191568" cy="1312606"/>
          </a:xfrm>
        </p:spPr>
        <p:txBody>
          <a:bodyPr>
            <a:normAutofit/>
          </a:bodyPr>
          <a:lstStyle/>
          <a:p>
            <a:r>
              <a:rPr lang="en-GB" sz="3600" b="1" dirty="0" smtClean="0">
                <a:latin typeface="+mn-lt"/>
              </a:rPr>
              <a:t>Overview of Capital Budgeting </a:t>
            </a:r>
            <a:endParaRPr lang="en-US" sz="3600" b="1" dirty="0">
              <a:latin typeface="+mn-lt"/>
            </a:endParaRPr>
          </a:p>
        </p:txBody>
      </p:sp>
      <p:sp>
        <p:nvSpPr>
          <p:cNvPr id="3" name="Content Placeholder 2"/>
          <p:cNvSpPr>
            <a:spLocks noGrp="1"/>
          </p:cNvSpPr>
          <p:nvPr>
            <p:ph idx="1"/>
          </p:nvPr>
        </p:nvSpPr>
        <p:spPr>
          <a:xfrm>
            <a:off x="162232" y="1187116"/>
            <a:ext cx="11191568" cy="5438273"/>
          </a:xfrm>
        </p:spPr>
        <p:txBody>
          <a:bodyPr>
            <a:normAutofit/>
          </a:bodyPr>
          <a:lstStyle/>
          <a:p>
            <a:pPr marL="0" indent="0">
              <a:buNone/>
            </a:pPr>
            <a:endParaRPr lang="en-US" sz="3200" dirty="0" smtClean="0"/>
          </a:p>
          <a:p>
            <a:pPr marL="0" indent="0">
              <a:buNone/>
            </a:pPr>
            <a:r>
              <a:rPr lang="en-US" sz="3200" dirty="0" smtClean="0"/>
              <a:t>Capital </a:t>
            </a:r>
            <a:r>
              <a:rPr lang="en-US" sz="3200" dirty="0"/>
              <a:t>Budgeting involves: </a:t>
            </a:r>
            <a:r>
              <a:rPr lang="en-US" sz="3200" dirty="0" smtClean="0"/>
              <a:t>-</a:t>
            </a:r>
          </a:p>
          <a:p>
            <a:pPr marL="0" indent="0">
              <a:buNone/>
            </a:pPr>
            <a:endParaRPr lang="en-GB" sz="3200" dirty="0" smtClean="0"/>
          </a:p>
          <a:p>
            <a:pPr marL="514350" indent="-514350">
              <a:buAutoNum type="arabicPeriod"/>
            </a:pPr>
            <a:r>
              <a:rPr lang="en-GB" sz="3200" dirty="0" smtClean="0"/>
              <a:t>Identification of investment projects</a:t>
            </a:r>
          </a:p>
          <a:p>
            <a:pPr marL="514350" indent="-514350">
              <a:lnSpc>
                <a:spcPct val="100000"/>
              </a:lnSpc>
              <a:spcBef>
                <a:spcPts val="0"/>
              </a:spcBef>
              <a:buAutoNum type="arabicPeriod"/>
            </a:pPr>
            <a:endParaRPr lang="en-GB" sz="3200" dirty="0" smtClean="0"/>
          </a:p>
          <a:p>
            <a:pPr marL="514350" indent="-514350">
              <a:buAutoNum type="arabicPeriod"/>
            </a:pPr>
            <a:r>
              <a:rPr lang="en-GB" sz="3200" dirty="0" smtClean="0"/>
              <a:t>Estimation and Evaluation of cashflows</a:t>
            </a:r>
          </a:p>
          <a:p>
            <a:pPr marL="514350" indent="-514350">
              <a:lnSpc>
                <a:spcPct val="100000"/>
              </a:lnSpc>
              <a:spcBef>
                <a:spcPts val="0"/>
              </a:spcBef>
              <a:buAutoNum type="arabicPeriod"/>
            </a:pPr>
            <a:endParaRPr lang="en-GB" sz="3200" dirty="0" smtClean="0"/>
          </a:p>
          <a:p>
            <a:pPr marL="0" indent="0">
              <a:buNone/>
            </a:pPr>
            <a:r>
              <a:rPr lang="en-US" sz="3200" dirty="0" smtClean="0"/>
              <a:t>3. Selection </a:t>
            </a:r>
            <a:r>
              <a:rPr lang="en-US" sz="3200" dirty="0"/>
              <a:t>an investment proposal that maximizes the return to the investors.</a:t>
            </a:r>
            <a:endParaRPr lang="en-GB" sz="3200" dirty="0"/>
          </a:p>
          <a:p>
            <a:endParaRPr lang="en-GB" sz="3200" dirty="0"/>
          </a:p>
          <a:p>
            <a:pPr marL="514350" indent="-514350">
              <a:buAutoNum type="arabicPeriod"/>
            </a:pPr>
            <a:endParaRPr lang="en-GB" sz="3200" dirty="0" smtClean="0"/>
          </a:p>
          <a:p>
            <a:pPr marL="514350" indent="-514350">
              <a:buAutoNum type="arabicPeriod"/>
            </a:pPr>
            <a:endParaRPr lang="en-US" sz="3200" dirty="0"/>
          </a:p>
        </p:txBody>
      </p:sp>
    </p:spTree>
    <p:extLst>
      <p:ext uri="{BB962C8B-B14F-4D97-AF65-F5344CB8AC3E}">
        <p14:creationId xmlns:p14="http://schemas.microsoft.com/office/powerpoint/2010/main" val="777278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529" y="0"/>
            <a:ext cx="10515600" cy="1325563"/>
          </a:xfrm>
        </p:spPr>
        <p:txBody>
          <a:bodyPr>
            <a:normAutofit/>
          </a:bodyPr>
          <a:lstStyle/>
          <a:p>
            <a:r>
              <a:rPr lang="en-US" sz="3600" b="1" dirty="0" smtClean="0">
                <a:latin typeface="+mn-lt"/>
              </a:rPr>
              <a:t>Why </a:t>
            </a:r>
            <a:r>
              <a:rPr lang="en-US" sz="3600" b="1" dirty="0">
                <a:latin typeface="+mn-lt"/>
              </a:rPr>
              <a:t>Capital B</a:t>
            </a:r>
            <a:r>
              <a:rPr lang="en-US" sz="3600" b="1" dirty="0" smtClean="0">
                <a:latin typeface="+mn-lt"/>
              </a:rPr>
              <a:t>udgeting Decisions </a:t>
            </a:r>
            <a:br>
              <a:rPr lang="en-US" sz="3600" b="1" dirty="0" smtClean="0">
                <a:latin typeface="+mn-lt"/>
              </a:rPr>
            </a:br>
            <a:r>
              <a:rPr lang="en-US" sz="3600" b="1" dirty="0" smtClean="0">
                <a:latin typeface="+mn-lt"/>
              </a:rPr>
              <a:t>are Important</a:t>
            </a:r>
            <a:endParaRPr lang="en-US" sz="3600" b="1" dirty="0">
              <a:latin typeface="+mn-lt"/>
            </a:endParaRPr>
          </a:p>
        </p:txBody>
      </p:sp>
      <p:sp>
        <p:nvSpPr>
          <p:cNvPr id="3" name="Content Placeholder 2"/>
          <p:cNvSpPr>
            <a:spLocks noGrp="1"/>
          </p:cNvSpPr>
          <p:nvPr>
            <p:ph idx="1"/>
          </p:nvPr>
        </p:nvSpPr>
        <p:spPr>
          <a:xfrm>
            <a:off x="115529" y="1325563"/>
            <a:ext cx="11324914" cy="5532436"/>
          </a:xfrm>
        </p:spPr>
        <p:txBody>
          <a:bodyPr>
            <a:normAutofit lnSpcReduction="10000"/>
          </a:bodyPr>
          <a:lstStyle/>
          <a:p>
            <a:pPr marL="514350" lvl="0" indent="-514350">
              <a:buAutoNum type="arabicPeriod"/>
            </a:pPr>
            <a:endParaRPr lang="en-GB" sz="3200" dirty="0" smtClean="0"/>
          </a:p>
          <a:p>
            <a:pPr marL="514350" lvl="0" indent="-514350">
              <a:buAutoNum type="arabicPeriod"/>
            </a:pPr>
            <a:r>
              <a:rPr lang="en-GB" sz="3200" dirty="0" smtClean="0"/>
              <a:t>Substantial </a:t>
            </a:r>
            <a:r>
              <a:rPr lang="en-GB" sz="3200" dirty="0"/>
              <a:t>expenditure- Huge  capital </a:t>
            </a:r>
            <a:endParaRPr lang="en-GB" sz="3200" dirty="0" smtClean="0"/>
          </a:p>
          <a:p>
            <a:pPr marL="0" lvl="0" indent="0">
              <a:buNone/>
            </a:pPr>
            <a:r>
              <a:rPr lang="en-GB" sz="3200" dirty="0" smtClean="0"/>
              <a:t> investments  </a:t>
            </a:r>
            <a:r>
              <a:rPr lang="en-GB" sz="3200" dirty="0"/>
              <a:t>and associated </a:t>
            </a:r>
            <a:r>
              <a:rPr lang="en-GB" sz="3200" dirty="0" smtClean="0"/>
              <a:t>costs</a:t>
            </a:r>
          </a:p>
          <a:p>
            <a:pPr marL="0" lvl="0" indent="0">
              <a:spcBef>
                <a:spcPts val="0"/>
              </a:spcBef>
              <a:buNone/>
            </a:pPr>
            <a:endParaRPr lang="en-GB" sz="3200" dirty="0" smtClean="0"/>
          </a:p>
          <a:p>
            <a:pPr marL="0" lvl="0" indent="0">
              <a:buNone/>
            </a:pPr>
            <a:r>
              <a:rPr lang="en-US" sz="3200" dirty="0" smtClean="0"/>
              <a:t>2. </a:t>
            </a:r>
            <a:r>
              <a:rPr lang="en-US" sz="3200" dirty="0"/>
              <a:t>Long time period - Capital budgeting decision has its effect over a long period of time</a:t>
            </a:r>
            <a:r>
              <a:rPr lang="en-US" sz="3200" dirty="0" smtClean="0"/>
              <a:t>.</a:t>
            </a:r>
          </a:p>
          <a:p>
            <a:pPr marL="0" lvl="0" indent="0">
              <a:spcBef>
                <a:spcPts val="0"/>
              </a:spcBef>
              <a:buNone/>
            </a:pPr>
            <a:endParaRPr lang="en-GB" sz="3200" dirty="0"/>
          </a:p>
          <a:p>
            <a:pPr marL="0" lvl="0" indent="0">
              <a:buNone/>
            </a:pPr>
            <a:r>
              <a:rPr lang="en-US" sz="3200" dirty="0" smtClean="0"/>
              <a:t>3. Irreversibility </a:t>
            </a:r>
            <a:r>
              <a:rPr lang="en-US" sz="3200" dirty="0"/>
              <a:t>: Most of the investment decisions are </a:t>
            </a:r>
            <a:r>
              <a:rPr lang="en-US" sz="3200" dirty="0" smtClean="0"/>
              <a:t>irreversible</a:t>
            </a:r>
          </a:p>
          <a:p>
            <a:pPr marL="0" lvl="0" indent="0">
              <a:buNone/>
            </a:pPr>
            <a:endParaRPr lang="en-GB" sz="3200" dirty="0"/>
          </a:p>
          <a:p>
            <a:pPr marL="0" indent="0">
              <a:buNone/>
            </a:pPr>
            <a:r>
              <a:rPr lang="en-US" sz="3200" dirty="0" smtClean="0"/>
              <a:t>4. Complex </a:t>
            </a:r>
            <a:r>
              <a:rPr lang="en-US" sz="3200" dirty="0"/>
              <a:t>decision </a:t>
            </a:r>
            <a:r>
              <a:rPr lang="en-US" sz="3200" dirty="0" smtClean="0"/>
              <a:t>-</a:t>
            </a:r>
            <a:r>
              <a:rPr lang="en-US" sz="3200" dirty="0"/>
              <a:t>The capital investment decision involves an assessment of future events, which in fact is difficult to predict</a:t>
            </a:r>
            <a:endParaRPr lang="en-US" sz="3200" dirty="0"/>
          </a:p>
        </p:txBody>
      </p:sp>
    </p:spTree>
    <p:extLst>
      <p:ext uri="{BB962C8B-B14F-4D97-AF65-F5344CB8AC3E}">
        <p14:creationId xmlns:p14="http://schemas.microsoft.com/office/powerpoint/2010/main" val="13980938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17987"/>
            <a:ext cx="10852355" cy="870155"/>
          </a:xfrm>
        </p:spPr>
        <p:txBody>
          <a:bodyPr>
            <a:normAutofit/>
          </a:bodyPr>
          <a:lstStyle/>
          <a:p>
            <a:r>
              <a:rPr lang="en-GB" sz="3600" b="1" dirty="0" smtClean="0">
                <a:latin typeface="+mn-lt"/>
              </a:rPr>
              <a:t>Types of Investment </a:t>
            </a:r>
            <a:r>
              <a:rPr lang="en-GB" sz="3600" b="1" dirty="0">
                <a:latin typeface="+mn-lt"/>
              </a:rPr>
              <a:t>D</a:t>
            </a:r>
            <a:r>
              <a:rPr lang="en-GB" sz="3600" b="1" dirty="0" smtClean="0">
                <a:latin typeface="+mn-lt"/>
              </a:rPr>
              <a:t>ecisions</a:t>
            </a:r>
            <a:endParaRPr lang="en-US" sz="3600" b="1" dirty="0">
              <a:latin typeface="+mn-lt"/>
            </a:endParaRPr>
          </a:p>
        </p:txBody>
      </p:sp>
      <p:sp>
        <p:nvSpPr>
          <p:cNvPr id="3" name="Content Placeholder 2"/>
          <p:cNvSpPr>
            <a:spLocks noGrp="1"/>
          </p:cNvSpPr>
          <p:nvPr>
            <p:ph idx="1"/>
          </p:nvPr>
        </p:nvSpPr>
        <p:spPr>
          <a:xfrm>
            <a:off x="235974" y="1253612"/>
            <a:ext cx="9115108" cy="5383161"/>
          </a:xfrm>
        </p:spPr>
        <p:txBody>
          <a:bodyPr>
            <a:noAutofit/>
          </a:bodyPr>
          <a:lstStyle/>
          <a:p>
            <a:pPr marL="514350" indent="-514350">
              <a:lnSpc>
                <a:spcPct val="100000"/>
              </a:lnSpc>
              <a:spcBef>
                <a:spcPts val="0"/>
              </a:spcBef>
              <a:buAutoNum type="arabicPeriod"/>
            </a:pPr>
            <a:endParaRPr lang="en-US" sz="3200" dirty="0" smtClean="0"/>
          </a:p>
          <a:p>
            <a:pPr marL="514350" indent="-514350">
              <a:spcBef>
                <a:spcPts val="0"/>
              </a:spcBef>
              <a:buAutoNum type="arabicPeriod"/>
            </a:pPr>
            <a:endParaRPr lang="en-US" sz="3200" dirty="0" smtClean="0"/>
          </a:p>
          <a:p>
            <a:pPr marL="514350" indent="-514350">
              <a:spcBef>
                <a:spcPts val="0"/>
              </a:spcBef>
              <a:buAutoNum type="arabicPeriod"/>
            </a:pPr>
            <a:r>
              <a:rPr lang="en-US" sz="3200" dirty="0" smtClean="0"/>
              <a:t>Mutually </a:t>
            </a:r>
            <a:r>
              <a:rPr lang="en-US" sz="3200" dirty="0"/>
              <a:t>exclusive </a:t>
            </a:r>
            <a:r>
              <a:rPr lang="en-US" sz="3200" dirty="0" smtClean="0"/>
              <a:t>decisions-</a:t>
            </a:r>
            <a:r>
              <a:rPr lang="en-US" sz="3200" dirty="0"/>
              <a:t>A</a:t>
            </a:r>
            <a:r>
              <a:rPr lang="en-US" sz="3200" dirty="0" smtClean="0"/>
              <a:t>cceptance </a:t>
            </a:r>
            <a:r>
              <a:rPr lang="en-US" sz="3200" dirty="0"/>
              <a:t>of one proposal will exclude the acceptance of the other </a:t>
            </a:r>
            <a:endParaRPr lang="en-US" sz="3200" dirty="0" smtClean="0"/>
          </a:p>
          <a:p>
            <a:pPr marL="0" indent="0">
              <a:spcBef>
                <a:spcPts val="0"/>
              </a:spcBef>
              <a:buNone/>
            </a:pPr>
            <a:r>
              <a:rPr lang="en-US" sz="3200" dirty="0" smtClean="0"/>
              <a:t>  </a:t>
            </a:r>
          </a:p>
          <a:p>
            <a:pPr marL="514350" indent="-514350">
              <a:spcBef>
                <a:spcPts val="0"/>
              </a:spcBef>
              <a:buAutoNum type="arabicPeriod" startAt="2"/>
            </a:pPr>
            <a:r>
              <a:rPr lang="en-US" sz="3200" dirty="0" smtClean="0"/>
              <a:t>Independent ( Accept- Reject decisions)-These </a:t>
            </a:r>
            <a:r>
              <a:rPr lang="en-US" sz="3200" dirty="0" smtClean="0"/>
              <a:t>do      not compete with each other</a:t>
            </a:r>
          </a:p>
          <a:p>
            <a:pPr marL="0" indent="0">
              <a:spcBef>
                <a:spcPts val="0"/>
              </a:spcBef>
              <a:buNone/>
            </a:pPr>
            <a:endParaRPr lang="en-US" sz="3200" dirty="0" smtClean="0"/>
          </a:p>
          <a:p>
            <a:pPr marL="0" indent="0">
              <a:spcBef>
                <a:spcPts val="0"/>
              </a:spcBef>
              <a:buNone/>
            </a:pPr>
            <a:r>
              <a:rPr lang="en-US" sz="3200" dirty="0" smtClean="0"/>
              <a:t>3. Contingent </a:t>
            </a:r>
            <a:r>
              <a:rPr lang="en-US" sz="3200" dirty="0"/>
              <a:t>decisions (contingent decisions are </a:t>
            </a:r>
            <a:r>
              <a:rPr lang="en-US" sz="3200" dirty="0" smtClean="0"/>
              <a:t>    dependable </a:t>
            </a:r>
            <a:r>
              <a:rPr lang="en-US" sz="3200" dirty="0"/>
              <a:t>proposals where investment in one proposal </a:t>
            </a:r>
            <a:r>
              <a:rPr lang="en-US" sz="3200" dirty="0" smtClean="0"/>
              <a:t>leads to another</a:t>
            </a:r>
            <a:endParaRPr lang="en-GB" sz="3200" dirty="0" smtClean="0"/>
          </a:p>
        </p:txBody>
      </p:sp>
    </p:spTree>
    <p:extLst>
      <p:ext uri="{BB962C8B-B14F-4D97-AF65-F5344CB8AC3E}">
        <p14:creationId xmlns:p14="http://schemas.microsoft.com/office/powerpoint/2010/main" val="914384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1353800" cy="1106128"/>
          </a:xfrm>
        </p:spPr>
        <p:txBody>
          <a:bodyPr>
            <a:normAutofit/>
          </a:bodyPr>
          <a:lstStyle/>
          <a:p>
            <a:r>
              <a:rPr lang="en-US" sz="3600" b="1" dirty="0" smtClean="0">
                <a:latin typeface="+mn-lt"/>
              </a:rPr>
              <a:t>Review of Capital Budgeting Techniques</a:t>
            </a:r>
            <a:endParaRPr lang="en-US" sz="3600" b="1" dirty="0">
              <a:latin typeface="+mn-lt"/>
            </a:endParaRPr>
          </a:p>
        </p:txBody>
      </p:sp>
      <p:sp>
        <p:nvSpPr>
          <p:cNvPr id="3" name="Content Placeholder 2"/>
          <p:cNvSpPr>
            <a:spLocks noGrp="1"/>
          </p:cNvSpPr>
          <p:nvPr>
            <p:ph idx="1"/>
          </p:nvPr>
        </p:nvSpPr>
        <p:spPr>
          <a:xfrm>
            <a:off x="530942" y="1843548"/>
            <a:ext cx="10973670" cy="5014452"/>
          </a:xfrm>
        </p:spPr>
        <p:txBody>
          <a:bodyPr>
            <a:normAutofit/>
          </a:bodyPr>
          <a:lstStyle/>
          <a:p>
            <a:pPr marL="0" indent="0">
              <a:buNone/>
            </a:pPr>
            <a:endParaRPr lang="en-US" sz="3200" dirty="0" smtClean="0"/>
          </a:p>
          <a:p>
            <a:pPr marL="0" indent="0">
              <a:buNone/>
            </a:pPr>
            <a:r>
              <a:rPr lang="en-US" sz="3200" dirty="0" smtClean="0"/>
              <a:t>The investing  firm, </a:t>
            </a:r>
            <a:endParaRPr lang="en-GB" sz="3200" dirty="0"/>
          </a:p>
          <a:p>
            <a:endParaRPr lang="en-GB" sz="3200" dirty="0"/>
          </a:p>
          <a:p>
            <a:pPr marL="0" indent="0">
              <a:buNone/>
            </a:pPr>
            <a:r>
              <a:rPr lang="en-US" sz="3200" dirty="0" smtClean="0"/>
              <a:t>1. Exchanges </a:t>
            </a:r>
            <a:r>
              <a:rPr lang="en-US" sz="3200" dirty="0"/>
              <a:t>current funds for future </a:t>
            </a:r>
            <a:r>
              <a:rPr lang="en-US" sz="3200" dirty="0" smtClean="0"/>
              <a:t>benefits</a:t>
            </a:r>
          </a:p>
          <a:p>
            <a:pPr marL="0" indent="0">
              <a:buNone/>
            </a:pPr>
            <a:endParaRPr lang="en-GB" sz="3200" dirty="0"/>
          </a:p>
          <a:p>
            <a:pPr marL="514350" indent="-514350">
              <a:buAutoNum type="arabicPeriod" startAt="2"/>
            </a:pPr>
            <a:r>
              <a:rPr lang="en-US" sz="3200" dirty="0" smtClean="0"/>
              <a:t>Invests </a:t>
            </a:r>
            <a:r>
              <a:rPr lang="en-US" sz="3200" dirty="0"/>
              <a:t>the funds in long-term </a:t>
            </a:r>
            <a:r>
              <a:rPr lang="en-US" sz="3200" dirty="0" smtClean="0"/>
              <a:t>assets</a:t>
            </a:r>
          </a:p>
          <a:p>
            <a:pPr marL="514350" indent="-514350">
              <a:buAutoNum type="arabicPeriod" startAt="2"/>
            </a:pPr>
            <a:endParaRPr lang="en-GB" sz="3200" dirty="0" smtClean="0"/>
          </a:p>
          <a:p>
            <a:pPr marL="0" indent="0">
              <a:buNone/>
            </a:pPr>
            <a:r>
              <a:rPr lang="en-US" sz="3200" dirty="0" smtClean="0"/>
              <a:t>3. Expects future benefit over a series of years</a:t>
            </a:r>
            <a:endParaRPr lang="en-GB" sz="3200" dirty="0"/>
          </a:p>
        </p:txBody>
      </p:sp>
    </p:spTree>
    <p:extLst>
      <p:ext uri="{BB962C8B-B14F-4D97-AF65-F5344CB8AC3E}">
        <p14:creationId xmlns:p14="http://schemas.microsoft.com/office/powerpoint/2010/main" val="25555803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226" y="132736"/>
            <a:ext cx="11132574" cy="1070422"/>
          </a:xfrm>
        </p:spPr>
        <p:txBody>
          <a:bodyPr>
            <a:noAutofit/>
          </a:bodyPr>
          <a:lstStyle/>
          <a:p>
            <a:r>
              <a:rPr lang="en-GB" sz="3600" b="1" dirty="0" smtClean="0">
                <a:latin typeface="+mn-lt"/>
              </a:rPr>
              <a:t>Classification of Capital Budgeting </a:t>
            </a:r>
            <a:br>
              <a:rPr lang="en-GB" sz="3600" b="1" dirty="0" smtClean="0">
                <a:latin typeface="+mn-lt"/>
              </a:rPr>
            </a:br>
            <a:r>
              <a:rPr lang="en-GB" sz="3600" b="1" dirty="0" smtClean="0">
                <a:latin typeface="+mn-lt"/>
              </a:rPr>
              <a:t>Techniques </a:t>
            </a:r>
            <a:endParaRPr lang="en-US" sz="3600" b="1" dirty="0">
              <a:latin typeface="+mn-lt"/>
            </a:endParaRPr>
          </a:p>
        </p:txBody>
      </p:sp>
      <p:sp>
        <p:nvSpPr>
          <p:cNvPr id="3" name="Content Placeholder 2"/>
          <p:cNvSpPr>
            <a:spLocks noGrp="1"/>
          </p:cNvSpPr>
          <p:nvPr>
            <p:ph idx="1"/>
          </p:nvPr>
        </p:nvSpPr>
        <p:spPr>
          <a:xfrm>
            <a:off x="221226" y="1460090"/>
            <a:ext cx="11132574" cy="5397910"/>
          </a:xfrm>
        </p:spPr>
        <p:txBody>
          <a:bodyPr>
            <a:normAutofit/>
          </a:bodyPr>
          <a:lstStyle/>
          <a:p>
            <a:pPr marL="0" indent="0" algn="just">
              <a:lnSpc>
                <a:spcPct val="150000"/>
              </a:lnSpc>
              <a:spcBef>
                <a:spcPts val="0"/>
              </a:spcBef>
              <a:buNone/>
            </a:pPr>
            <a:endParaRPr lang="en-GB" sz="3200" dirty="0" smtClean="0"/>
          </a:p>
          <a:p>
            <a:pPr marL="0" indent="0" algn="just">
              <a:lnSpc>
                <a:spcPct val="150000"/>
              </a:lnSpc>
              <a:spcBef>
                <a:spcPts val="0"/>
              </a:spcBef>
              <a:buNone/>
            </a:pPr>
            <a:r>
              <a:rPr lang="en-GB" sz="3200" dirty="0" smtClean="0"/>
              <a:t>Also known as </a:t>
            </a:r>
            <a:r>
              <a:rPr lang="en-US" sz="3200" dirty="0" smtClean="0"/>
              <a:t>investment appraisal techniques,</a:t>
            </a:r>
          </a:p>
          <a:p>
            <a:pPr marL="0" indent="0" algn="just">
              <a:lnSpc>
                <a:spcPct val="100000"/>
              </a:lnSpc>
              <a:spcBef>
                <a:spcPts val="0"/>
              </a:spcBef>
              <a:buNone/>
            </a:pPr>
            <a:endParaRPr lang="en-US" sz="3200" dirty="0" smtClean="0"/>
          </a:p>
          <a:p>
            <a:pPr marL="514350" indent="-514350" algn="just">
              <a:lnSpc>
                <a:spcPct val="150000"/>
              </a:lnSpc>
              <a:spcBef>
                <a:spcPts val="0"/>
              </a:spcBef>
              <a:buAutoNum type="arabicPeriod"/>
            </a:pPr>
            <a:r>
              <a:rPr lang="en-US" sz="3200" dirty="0" smtClean="0"/>
              <a:t>Non-discounted </a:t>
            </a:r>
            <a:r>
              <a:rPr lang="en-US" sz="3200" dirty="0"/>
              <a:t>cash flow </a:t>
            </a:r>
            <a:r>
              <a:rPr lang="en-US" sz="3200" dirty="0" smtClean="0"/>
              <a:t>Methods- Do not consider time value of money</a:t>
            </a:r>
          </a:p>
          <a:p>
            <a:pPr marL="514350" indent="-514350" algn="just">
              <a:lnSpc>
                <a:spcPct val="150000"/>
              </a:lnSpc>
              <a:spcBef>
                <a:spcPts val="0"/>
              </a:spcBef>
              <a:buFont typeface="Arial" panose="020B0604020202020204" pitchFamily="34" charset="0"/>
              <a:buAutoNum type="arabicPeriod"/>
            </a:pPr>
            <a:r>
              <a:rPr lang="en-US" sz="3200" dirty="0"/>
              <a:t>Discounted Cash flow </a:t>
            </a:r>
            <a:r>
              <a:rPr lang="en-US" sz="3200" dirty="0" smtClean="0"/>
              <a:t>Methods- Do take into time value of money into consideration</a:t>
            </a:r>
            <a:endParaRPr lang="en-GB" sz="3200" dirty="0"/>
          </a:p>
          <a:p>
            <a:pPr marL="514350" indent="-514350" algn="just">
              <a:lnSpc>
                <a:spcPct val="150000"/>
              </a:lnSpc>
              <a:spcBef>
                <a:spcPts val="0"/>
              </a:spcBef>
              <a:buAutoNum type="arabicPeriod"/>
            </a:pPr>
            <a:endParaRPr lang="en-US" sz="3200" dirty="0"/>
          </a:p>
        </p:txBody>
      </p:sp>
    </p:spTree>
    <p:extLst>
      <p:ext uri="{BB962C8B-B14F-4D97-AF65-F5344CB8AC3E}">
        <p14:creationId xmlns:p14="http://schemas.microsoft.com/office/powerpoint/2010/main" val="4517572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876" y="0"/>
            <a:ext cx="11132574" cy="1070422"/>
          </a:xfrm>
        </p:spPr>
        <p:txBody>
          <a:bodyPr>
            <a:normAutofit/>
          </a:bodyPr>
          <a:lstStyle/>
          <a:p>
            <a:r>
              <a:rPr lang="en-US" sz="3600" b="1" dirty="0">
                <a:latin typeface="+mn-lt"/>
              </a:rPr>
              <a:t>Non-discounted cash flow </a:t>
            </a:r>
            <a:r>
              <a:rPr lang="en-US" sz="3600" b="1" dirty="0" smtClean="0">
                <a:latin typeface="+mn-lt"/>
              </a:rPr>
              <a:t>Methods</a:t>
            </a:r>
            <a:endParaRPr lang="en-US" sz="3600" b="1" dirty="0">
              <a:latin typeface="+mn-lt"/>
            </a:endParaRPr>
          </a:p>
        </p:txBody>
      </p:sp>
      <p:sp>
        <p:nvSpPr>
          <p:cNvPr id="3" name="Content Placeholder 2"/>
          <p:cNvSpPr>
            <a:spLocks noGrp="1"/>
          </p:cNvSpPr>
          <p:nvPr>
            <p:ph idx="1"/>
          </p:nvPr>
        </p:nvSpPr>
        <p:spPr>
          <a:xfrm>
            <a:off x="221226" y="1460090"/>
            <a:ext cx="11132574" cy="5397910"/>
          </a:xfrm>
        </p:spPr>
        <p:txBody>
          <a:bodyPr>
            <a:normAutofit/>
          </a:bodyPr>
          <a:lstStyle/>
          <a:p>
            <a:pPr marL="0" indent="0" algn="just">
              <a:lnSpc>
                <a:spcPct val="150000"/>
              </a:lnSpc>
              <a:spcBef>
                <a:spcPts val="0"/>
              </a:spcBef>
              <a:buNone/>
            </a:pPr>
            <a:endParaRPr lang="en-GB" sz="3200" dirty="0" smtClean="0"/>
          </a:p>
          <a:p>
            <a:pPr marL="0" indent="0" algn="just">
              <a:lnSpc>
                <a:spcPct val="150000"/>
              </a:lnSpc>
              <a:spcBef>
                <a:spcPts val="0"/>
              </a:spcBef>
              <a:buNone/>
            </a:pPr>
            <a:r>
              <a:rPr lang="en-GB" sz="3200" dirty="0" smtClean="0"/>
              <a:t>These are ,</a:t>
            </a:r>
          </a:p>
          <a:p>
            <a:pPr marL="0" indent="0" algn="just">
              <a:lnSpc>
                <a:spcPct val="100000"/>
              </a:lnSpc>
              <a:spcBef>
                <a:spcPts val="0"/>
              </a:spcBef>
              <a:buNone/>
            </a:pPr>
            <a:endParaRPr lang="en-GB" sz="3200" dirty="0" smtClean="0"/>
          </a:p>
          <a:p>
            <a:pPr marL="514350" indent="-514350" algn="just">
              <a:lnSpc>
                <a:spcPct val="150000"/>
              </a:lnSpc>
              <a:spcBef>
                <a:spcPts val="0"/>
              </a:spcBef>
              <a:buAutoNum type="arabicPeriod"/>
            </a:pPr>
            <a:r>
              <a:rPr lang="en-GB" sz="3200" dirty="0" smtClean="0"/>
              <a:t>Payback Period (</a:t>
            </a:r>
            <a:r>
              <a:rPr lang="en-GB" sz="3200" dirty="0" err="1" smtClean="0"/>
              <a:t>PBP</a:t>
            </a:r>
            <a:r>
              <a:rPr lang="en-GB" sz="3200" dirty="0" smtClean="0"/>
              <a:t>)</a:t>
            </a:r>
          </a:p>
          <a:p>
            <a:pPr marL="514350" indent="-514350" algn="just">
              <a:lnSpc>
                <a:spcPct val="150000"/>
              </a:lnSpc>
              <a:spcBef>
                <a:spcPts val="0"/>
              </a:spcBef>
              <a:buAutoNum type="arabicPeriod"/>
            </a:pPr>
            <a:endParaRPr lang="en-GB" sz="3200" dirty="0"/>
          </a:p>
          <a:p>
            <a:pPr marL="514350" indent="-514350" algn="just">
              <a:lnSpc>
                <a:spcPct val="150000"/>
              </a:lnSpc>
              <a:spcBef>
                <a:spcPts val="0"/>
              </a:spcBef>
              <a:buAutoNum type="arabicPeriod"/>
            </a:pPr>
            <a:r>
              <a:rPr lang="en-GB" sz="3200" dirty="0"/>
              <a:t> </a:t>
            </a:r>
            <a:r>
              <a:rPr lang="en-GB" sz="3200" dirty="0" smtClean="0"/>
              <a:t>Accounting Rate of Return (</a:t>
            </a:r>
            <a:r>
              <a:rPr lang="en-GB" sz="3200" dirty="0" err="1" smtClean="0"/>
              <a:t>ARR</a:t>
            </a:r>
            <a:r>
              <a:rPr lang="en-GB" sz="3200" dirty="0" smtClean="0"/>
              <a:t>)</a:t>
            </a:r>
            <a:endParaRPr lang="en-GB" sz="3200" dirty="0"/>
          </a:p>
          <a:p>
            <a:pPr marL="514350" indent="-514350" algn="just">
              <a:lnSpc>
                <a:spcPct val="150000"/>
              </a:lnSpc>
              <a:spcBef>
                <a:spcPts val="0"/>
              </a:spcBef>
              <a:buAutoNum type="arabicPeriod"/>
            </a:pPr>
            <a:endParaRPr lang="en-US" sz="3200" dirty="0"/>
          </a:p>
        </p:txBody>
      </p:sp>
    </p:spTree>
    <p:extLst>
      <p:ext uri="{BB962C8B-B14F-4D97-AF65-F5344CB8AC3E}">
        <p14:creationId xmlns:p14="http://schemas.microsoft.com/office/powerpoint/2010/main" val="1783082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226" y="132736"/>
            <a:ext cx="11132574" cy="1070422"/>
          </a:xfrm>
        </p:spPr>
        <p:txBody>
          <a:bodyPr>
            <a:normAutofit/>
          </a:bodyPr>
          <a:lstStyle/>
          <a:p>
            <a:r>
              <a:rPr lang="en-US" sz="3600" b="1" dirty="0" smtClean="0">
                <a:latin typeface="+mn-lt"/>
              </a:rPr>
              <a:t>Discounted Cashflow Methods</a:t>
            </a:r>
            <a:endParaRPr lang="en-US" sz="3600" b="1" dirty="0">
              <a:latin typeface="+mn-lt"/>
            </a:endParaRPr>
          </a:p>
        </p:txBody>
      </p:sp>
      <p:sp>
        <p:nvSpPr>
          <p:cNvPr id="3" name="Content Placeholder 2"/>
          <p:cNvSpPr>
            <a:spLocks noGrp="1"/>
          </p:cNvSpPr>
          <p:nvPr>
            <p:ph idx="1"/>
          </p:nvPr>
        </p:nvSpPr>
        <p:spPr>
          <a:xfrm>
            <a:off x="221226" y="1460090"/>
            <a:ext cx="11132574" cy="5397910"/>
          </a:xfrm>
        </p:spPr>
        <p:txBody>
          <a:bodyPr>
            <a:normAutofit/>
          </a:bodyPr>
          <a:lstStyle/>
          <a:p>
            <a:pPr marL="0" indent="0" algn="just">
              <a:lnSpc>
                <a:spcPct val="100000"/>
              </a:lnSpc>
              <a:spcBef>
                <a:spcPts val="0"/>
              </a:spcBef>
              <a:buNone/>
            </a:pPr>
            <a:endParaRPr lang="en-GB" sz="3200" dirty="0" smtClean="0"/>
          </a:p>
          <a:p>
            <a:pPr marL="0" indent="0" algn="just">
              <a:lnSpc>
                <a:spcPct val="150000"/>
              </a:lnSpc>
              <a:spcBef>
                <a:spcPts val="0"/>
              </a:spcBef>
              <a:buNone/>
            </a:pPr>
            <a:r>
              <a:rPr lang="en-GB" sz="3200" dirty="0" smtClean="0"/>
              <a:t>These are ,</a:t>
            </a:r>
          </a:p>
          <a:p>
            <a:pPr marL="0" indent="0" algn="just">
              <a:lnSpc>
                <a:spcPct val="100000"/>
              </a:lnSpc>
              <a:spcBef>
                <a:spcPts val="0"/>
              </a:spcBef>
              <a:buNone/>
            </a:pPr>
            <a:endParaRPr lang="en-GB" sz="3200" dirty="0" smtClean="0"/>
          </a:p>
          <a:p>
            <a:pPr marL="514350" indent="-514350" algn="just">
              <a:lnSpc>
                <a:spcPct val="150000"/>
              </a:lnSpc>
              <a:spcBef>
                <a:spcPts val="0"/>
              </a:spcBef>
              <a:buAutoNum type="arabicPeriod"/>
            </a:pPr>
            <a:r>
              <a:rPr lang="en-GB" sz="3200" dirty="0" smtClean="0"/>
              <a:t>Net Present Value ( NPV) method</a:t>
            </a:r>
          </a:p>
          <a:p>
            <a:pPr marL="514350" indent="-514350" algn="just">
              <a:lnSpc>
                <a:spcPct val="100000"/>
              </a:lnSpc>
              <a:spcBef>
                <a:spcPts val="0"/>
              </a:spcBef>
              <a:buAutoNum type="arabicPeriod"/>
            </a:pPr>
            <a:endParaRPr lang="en-GB" sz="3200" dirty="0"/>
          </a:p>
          <a:p>
            <a:pPr marL="514350" indent="-514350" algn="just">
              <a:lnSpc>
                <a:spcPct val="150000"/>
              </a:lnSpc>
              <a:spcBef>
                <a:spcPts val="0"/>
              </a:spcBef>
              <a:buAutoNum type="arabicPeriod"/>
            </a:pPr>
            <a:r>
              <a:rPr lang="en-GB" sz="3200" dirty="0"/>
              <a:t> </a:t>
            </a:r>
            <a:r>
              <a:rPr lang="en-GB" sz="3200" dirty="0" smtClean="0"/>
              <a:t>Internal Rate of Return (</a:t>
            </a:r>
            <a:r>
              <a:rPr lang="en-GB" sz="3200" dirty="0"/>
              <a:t>I</a:t>
            </a:r>
            <a:r>
              <a:rPr lang="en-GB" sz="3200" dirty="0" smtClean="0"/>
              <a:t>RR)</a:t>
            </a:r>
          </a:p>
          <a:p>
            <a:pPr marL="514350" indent="-514350" algn="just">
              <a:lnSpc>
                <a:spcPct val="100000"/>
              </a:lnSpc>
              <a:spcBef>
                <a:spcPts val="0"/>
              </a:spcBef>
              <a:buAutoNum type="arabicPeriod"/>
            </a:pPr>
            <a:endParaRPr lang="en-GB" sz="3200" dirty="0" smtClean="0"/>
          </a:p>
          <a:p>
            <a:pPr marL="514350" indent="-514350" algn="just">
              <a:lnSpc>
                <a:spcPct val="150000"/>
              </a:lnSpc>
              <a:spcBef>
                <a:spcPts val="0"/>
              </a:spcBef>
              <a:buAutoNum type="arabicPeriod"/>
            </a:pPr>
            <a:r>
              <a:rPr lang="en-GB" sz="3200" dirty="0" smtClean="0"/>
              <a:t>Profitability Index (PI) </a:t>
            </a:r>
            <a:endParaRPr lang="en-GB" sz="3200" dirty="0"/>
          </a:p>
          <a:p>
            <a:pPr marL="514350" indent="-514350" algn="just">
              <a:lnSpc>
                <a:spcPct val="150000"/>
              </a:lnSpc>
              <a:spcBef>
                <a:spcPts val="0"/>
              </a:spcBef>
              <a:buAutoNum type="arabicPeriod"/>
            </a:pPr>
            <a:endParaRPr lang="en-US" sz="3200" dirty="0"/>
          </a:p>
        </p:txBody>
      </p:sp>
    </p:spTree>
    <p:extLst>
      <p:ext uri="{BB962C8B-B14F-4D97-AF65-F5344CB8AC3E}">
        <p14:creationId xmlns:p14="http://schemas.microsoft.com/office/powerpoint/2010/main" val="27309861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162071" cy="1179871"/>
          </a:xfrm>
        </p:spPr>
        <p:txBody>
          <a:bodyPr>
            <a:normAutofit/>
          </a:bodyPr>
          <a:lstStyle/>
          <a:p>
            <a:pPr algn="just">
              <a:lnSpc>
                <a:spcPct val="150000"/>
              </a:lnSpc>
              <a:spcBef>
                <a:spcPts val="0"/>
              </a:spcBef>
            </a:pPr>
            <a:r>
              <a:rPr lang="en-GB" sz="3600" b="1" dirty="0" smtClean="0">
                <a:latin typeface="+mn-lt"/>
              </a:rPr>
              <a:t>1. Payback </a:t>
            </a:r>
            <a:r>
              <a:rPr lang="en-GB" sz="3600" b="1" dirty="0">
                <a:latin typeface="+mn-lt"/>
              </a:rPr>
              <a:t>Period (</a:t>
            </a:r>
            <a:r>
              <a:rPr lang="en-GB" sz="3600" b="1" dirty="0" err="1">
                <a:latin typeface="+mn-lt"/>
              </a:rPr>
              <a:t>PBP</a:t>
            </a:r>
            <a:r>
              <a:rPr lang="en-GB" sz="3600" b="1" dirty="0">
                <a:latin typeface="+mn-lt"/>
              </a:rPr>
              <a:t>)</a:t>
            </a:r>
          </a:p>
        </p:txBody>
      </p:sp>
      <p:sp>
        <p:nvSpPr>
          <p:cNvPr id="3" name="Content Placeholder 2"/>
          <p:cNvSpPr>
            <a:spLocks noGrp="1"/>
          </p:cNvSpPr>
          <p:nvPr>
            <p:ph idx="1"/>
          </p:nvPr>
        </p:nvSpPr>
        <p:spPr>
          <a:xfrm>
            <a:off x="191729" y="1713331"/>
            <a:ext cx="10515600" cy="5144670"/>
          </a:xfrm>
        </p:spPr>
        <p:txBody>
          <a:bodyPr>
            <a:normAutofit/>
          </a:bodyPr>
          <a:lstStyle/>
          <a:p>
            <a:pPr marL="0" indent="0">
              <a:buNone/>
            </a:pPr>
            <a:r>
              <a:rPr lang="en-GB" sz="3200" dirty="0" err="1" smtClean="0"/>
              <a:t>PBP</a:t>
            </a:r>
            <a:r>
              <a:rPr lang="en-GB" sz="3200" dirty="0" smtClean="0"/>
              <a:t> </a:t>
            </a:r>
            <a:r>
              <a:rPr lang="en-GB" sz="3200" dirty="0"/>
              <a:t>is the </a:t>
            </a:r>
            <a:r>
              <a:rPr lang="en-US" sz="3200" dirty="0"/>
              <a:t>time taken by the project to </a:t>
            </a:r>
            <a:endParaRPr lang="en-US" sz="3200" dirty="0" smtClean="0"/>
          </a:p>
          <a:p>
            <a:pPr marL="0" indent="0">
              <a:buNone/>
            </a:pPr>
            <a:r>
              <a:rPr lang="en-US" sz="3200" dirty="0" smtClean="0"/>
              <a:t>recoup </a:t>
            </a:r>
            <a:r>
              <a:rPr lang="en-US" sz="3200" dirty="0"/>
              <a:t>the initial cash outlay. </a:t>
            </a:r>
            <a:endParaRPr lang="en-US" sz="3200" dirty="0" smtClean="0"/>
          </a:p>
          <a:p>
            <a:pPr marL="0" indent="0">
              <a:buNone/>
            </a:pPr>
            <a:endParaRPr lang="en-US" sz="3200" dirty="0"/>
          </a:p>
          <a:p>
            <a:r>
              <a:rPr lang="en-US" sz="3200" b="1" dirty="0"/>
              <a:t>Methods of calculating </a:t>
            </a:r>
            <a:r>
              <a:rPr lang="en-US" sz="3200" b="1" dirty="0" err="1" smtClean="0"/>
              <a:t>PBP</a:t>
            </a:r>
            <a:endParaRPr lang="en-US" sz="3200" b="1" dirty="0" smtClean="0"/>
          </a:p>
          <a:p>
            <a:endParaRPr lang="en-GB" sz="3200" dirty="0"/>
          </a:p>
          <a:p>
            <a:pPr marL="0" lvl="0" indent="0">
              <a:buNone/>
            </a:pPr>
            <a:r>
              <a:rPr lang="en-US" sz="3200" dirty="0" smtClean="0"/>
              <a:t>1. Payback </a:t>
            </a:r>
            <a:r>
              <a:rPr lang="en-US" sz="3200" dirty="0"/>
              <a:t>Period Formula – Averaging Method</a:t>
            </a:r>
            <a:endParaRPr lang="en-GB" sz="3200" dirty="0"/>
          </a:p>
          <a:p>
            <a:pPr marL="0" indent="0">
              <a:buNone/>
            </a:pPr>
            <a:r>
              <a:rPr lang="en-US" sz="3200" dirty="0" smtClean="0"/>
              <a:t>       </a:t>
            </a:r>
            <a:r>
              <a:rPr lang="en-US" sz="3200" dirty="0" err="1" smtClean="0"/>
              <a:t>PBP</a:t>
            </a:r>
            <a:r>
              <a:rPr lang="en-US" sz="3200" dirty="0" smtClean="0"/>
              <a:t>= </a:t>
            </a:r>
            <a:r>
              <a:rPr lang="en-US" sz="3200" dirty="0"/>
              <a:t>Initial Investment / Yearly Cash </a:t>
            </a:r>
            <a:r>
              <a:rPr lang="en-US" sz="3200" dirty="0" smtClean="0"/>
              <a:t>Flow</a:t>
            </a:r>
          </a:p>
          <a:p>
            <a:pPr marL="0" indent="0">
              <a:buNone/>
            </a:pPr>
            <a:endParaRPr lang="en-US" sz="3200" dirty="0" smtClean="0"/>
          </a:p>
          <a:p>
            <a:pPr marL="0" indent="0">
              <a:buNone/>
            </a:pPr>
            <a:r>
              <a:rPr lang="en-US" sz="3200" dirty="0" smtClean="0"/>
              <a:t>2. </a:t>
            </a:r>
            <a:r>
              <a:rPr lang="en-US" sz="3200" dirty="0"/>
              <a:t>Payback Formula – Cumulative Method</a:t>
            </a:r>
            <a:endParaRPr lang="en-GB" sz="3200" dirty="0"/>
          </a:p>
          <a:p>
            <a:pPr marL="0" indent="0">
              <a:buNone/>
            </a:pPr>
            <a:endParaRPr lang="en-GB" sz="3200" dirty="0"/>
          </a:p>
          <a:p>
            <a:pPr marL="0" indent="0">
              <a:buNone/>
            </a:pPr>
            <a:endParaRPr lang="en-GB" sz="3200" dirty="0"/>
          </a:p>
        </p:txBody>
      </p:sp>
    </p:spTree>
    <p:extLst>
      <p:ext uri="{BB962C8B-B14F-4D97-AF65-F5344CB8AC3E}">
        <p14:creationId xmlns:p14="http://schemas.microsoft.com/office/powerpoint/2010/main" val="41099578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65125"/>
            <a:ext cx="11353800" cy="1325563"/>
          </a:xfrm>
        </p:spPr>
        <p:txBody>
          <a:bodyPr>
            <a:normAutofit/>
          </a:bodyPr>
          <a:lstStyle/>
          <a:p>
            <a:r>
              <a:rPr lang="en-GB" sz="3600" b="1" dirty="0" err="1" smtClean="0">
                <a:latin typeface="+mn-lt"/>
              </a:rPr>
              <a:t>PBP</a:t>
            </a:r>
            <a:r>
              <a:rPr lang="en-GB" sz="3600" b="1" dirty="0" smtClean="0">
                <a:latin typeface="+mn-lt"/>
              </a:rPr>
              <a:t> illustration 1  </a:t>
            </a:r>
            <a:endParaRPr lang="en-US" sz="3600" b="1" dirty="0">
              <a:latin typeface="+mn-lt"/>
            </a:endParaRPr>
          </a:p>
        </p:txBody>
      </p:sp>
      <p:sp>
        <p:nvSpPr>
          <p:cNvPr id="3" name="Content Placeholder 2"/>
          <p:cNvSpPr>
            <a:spLocks noGrp="1"/>
          </p:cNvSpPr>
          <p:nvPr>
            <p:ph idx="1"/>
          </p:nvPr>
        </p:nvSpPr>
        <p:spPr>
          <a:xfrm>
            <a:off x="1" y="1352550"/>
            <a:ext cx="11353799" cy="5722018"/>
          </a:xfrm>
        </p:spPr>
        <p:txBody>
          <a:bodyPr>
            <a:noAutofit/>
          </a:bodyPr>
          <a:lstStyle/>
          <a:p>
            <a:pPr marL="0" indent="0">
              <a:buNone/>
            </a:pPr>
            <a:endParaRPr lang="en-US" sz="3200" dirty="0" smtClean="0"/>
          </a:p>
          <a:p>
            <a:pPr marL="0" indent="0">
              <a:buNone/>
            </a:pPr>
            <a:r>
              <a:rPr lang="en-US" sz="3200" dirty="0"/>
              <a:t>ABC has </a:t>
            </a:r>
            <a:r>
              <a:rPr lang="en-US" sz="3200" dirty="0" smtClean="0"/>
              <a:t>an </a:t>
            </a:r>
            <a:r>
              <a:rPr lang="en-US" sz="3200" dirty="0"/>
              <a:t>option to invest $1,000,000 </a:t>
            </a:r>
            <a:r>
              <a:rPr lang="en-US" sz="3200" dirty="0" smtClean="0"/>
              <a:t>in an equipment </a:t>
            </a:r>
            <a:r>
              <a:rPr lang="en-US" sz="3200" dirty="0"/>
              <a:t>(B) which </a:t>
            </a:r>
            <a:r>
              <a:rPr lang="en-US" sz="3200" dirty="0" smtClean="0"/>
              <a:t>is </a:t>
            </a:r>
            <a:r>
              <a:rPr lang="en-US" sz="3200" dirty="0"/>
              <a:t>expected to generate $280,000 in revenue per year. </a:t>
            </a:r>
            <a:endParaRPr lang="en-US" sz="3200" dirty="0" smtClean="0"/>
          </a:p>
          <a:p>
            <a:pPr marL="0" indent="0">
              <a:buNone/>
            </a:pPr>
            <a:endParaRPr lang="en-GB" sz="3200" dirty="0"/>
          </a:p>
          <a:p>
            <a:pPr marL="0" indent="0">
              <a:buNone/>
            </a:pPr>
            <a:r>
              <a:rPr lang="en-US" sz="3200" dirty="0"/>
              <a:t>Required:  Calculate the </a:t>
            </a:r>
            <a:r>
              <a:rPr lang="en-US" sz="3200" dirty="0" err="1"/>
              <a:t>PBP</a:t>
            </a:r>
            <a:r>
              <a:rPr lang="en-US" sz="3200" dirty="0"/>
              <a:t> for this equipment</a:t>
            </a:r>
            <a:endParaRPr lang="en-GB" sz="3200" dirty="0"/>
          </a:p>
          <a:p>
            <a:pPr marL="0" indent="0">
              <a:buNone/>
            </a:pPr>
            <a:r>
              <a:rPr lang="en-US" sz="3200" b="1" dirty="0"/>
              <a:t>Solution:</a:t>
            </a:r>
            <a:endParaRPr lang="en-GB" sz="3200" dirty="0"/>
          </a:p>
          <a:p>
            <a:pPr marL="0" indent="0">
              <a:buNone/>
            </a:pPr>
            <a:r>
              <a:rPr lang="en-US" sz="3200" dirty="0"/>
              <a:t>$1,000,000 / $280,000 = 3.57-year payback period</a:t>
            </a:r>
            <a:endParaRPr lang="en-GB" sz="3200" dirty="0"/>
          </a:p>
          <a:p>
            <a:pPr marL="0" indent="0">
              <a:buNone/>
            </a:pPr>
            <a:endParaRPr lang="en-US" sz="3200" dirty="0" smtClean="0"/>
          </a:p>
        </p:txBody>
      </p:sp>
    </p:spTree>
    <p:extLst>
      <p:ext uri="{BB962C8B-B14F-4D97-AF65-F5344CB8AC3E}">
        <p14:creationId xmlns:p14="http://schemas.microsoft.com/office/powerpoint/2010/main" val="21170662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65125"/>
            <a:ext cx="11353800" cy="1325563"/>
          </a:xfrm>
        </p:spPr>
        <p:txBody>
          <a:bodyPr>
            <a:normAutofit/>
          </a:bodyPr>
          <a:lstStyle/>
          <a:p>
            <a:r>
              <a:rPr lang="en-GB" sz="3600" b="1" dirty="0" err="1" smtClean="0">
                <a:latin typeface="+mn-lt"/>
              </a:rPr>
              <a:t>PBP</a:t>
            </a:r>
            <a:r>
              <a:rPr lang="en-GB" sz="3600" b="1" dirty="0" smtClean="0">
                <a:latin typeface="+mn-lt"/>
              </a:rPr>
              <a:t> illustration 2 </a:t>
            </a:r>
            <a:endParaRPr lang="en-US" sz="3600" b="1" dirty="0">
              <a:latin typeface="+mn-lt"/>
            </a:endParaRPr>
          </a:p>
        </p:txBody>
      </p:sp>
      <p:sp>
        <p:nvSpPr>
          <p:cNvPr id="3" name="Content Placeholder 2"/>
          <p:cNvSpPr>
            <a:spLocks noGrp="1"/>
          </p:cNvSpPr>
          <p:nvPr>
            <p:ph idx="1"/>
          </p:nvPr>
        </p:nvSpPr>
        <p:spPr>
          <a:xfrm>
            <a:off x="1" y="1825624"/>
            <a:ext cx="11353799" cy="5248944"/>
          </a:xfrm>
        </p:spPr>
        <p:txBody>
          <a:bodyPr>
            <a:noAutofit/>
          </a:bodyPr>
          <a:lstStyle/>
          <a:p>
            <a:pPr marL="0" indent="0">
              <a:buNone/>
            </a:pPr>
            <a:endParaRPr lang="en-US" sz="3200" dirty="0" smtClean="0"/>
          </a:p>
          <a:p>
            <a:pPr marL="0" indent="0">
              <a:buNone/>
            </a:pPr>
            <a:r>
              <a:rPr lang="en-US" sz="3200" dirty="0" smtClean="0"/>
              <a:t>Here we will use cumulative  method- used where </a:t>
            </a:r>
          </a:p>
          <a:p>
            <a:pPr marL="0" indent="0">
              <a:buNone/>
            </a:pPr>
            <a:r>
              <a:rPr lang="en-US" sz="3200" dirty="0" smtClean="0"/>
              <a:t>cashflows  do not occur evenly</a:t>
            </a:r>
            <a:endParaRPr lang="en-US" sz="3200" dirty="0"/>
          </a:p>
          <a:p>
            <a:pPr marL="0" indent="0">
              <a:buNone/>
            </a:pPr>
            <a:endParaRPr lang="en-US" sz="3200" dirty="0" smtClean="0"/>
          </a:p>
          <a:p>
            <a:pPr marL="0" indent="0">
              <a:buNone/>
            </a:pPr>
            <a:r>
              <a:rPr lang="en-US" sz="3200" dirty="0"/>
              <a:t>ABC Company wishes to buy a new machine that costs $1000, 000. The machine is expected to generate net cash flows of $344,320, $395,300, $393,590, and $322,190 over the next 4 years</a:t>
            </a:r>
            <a:r>
              <a:rPr lang="en-US" sz="3200" dirty="0" smtClean="0"/>
              <a:t>.</a:t>
            </a:r>
          </a:p>
          <a:p>
            <a:pPr marL="0" indent="0">
              <a:buNone/>
            </a:pPr>
            <a:endParaRPr lang="en-US" sz="3200" dirty="0"/>
          </a:p>
          <a:p>
            <a:pPr marL="0" indent="0">
              <a:buNone/>
            </a:pPr>
            <a:r>
              <a:rPr lang="en-US" sz="3200" dirty="0" smtClean="0"/>
              <a:t>Required: Calculate the projects  </a:t>
            </a:r>
            <a:r>
              <a:rPr lang="en-US" sz="3200" dirty="0" err="1" smtClean="0"/>
              <a:t>PBP</a:t>
            </a:r>
            <a:endParaRPr lang="en-GB" sz="3200" dirty="0"/>
          </a:p>
          <a:p>
            <a:pPr marL="0" indent="0">
              <a:buNone/>
            </a:pPr>
            <a:endParaRPr lang="en-US" sz="3200" dirty="0" smtClean="0"/>
          </a:p>
        </p:txBody>
      </p:sp>
    </p:spTree>
    <p:extLst>
      <p:ext uri="{BB962C8B-B14F-4D97-AF65-F5344CB8AC3E}">
        <p14:creationId xmlns:p14="http://schemas.microsoft.com/office/powerpoint/2010/main" val="1280302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762" y="79740"/>
            <a:ext cx="11097126" cy="1158875"/>
          </a:xfrm>
        </p:spPr>
        <p:txBody>
          <a:bodyPr>
            <a:normAutofit/>
          </a:bodyPr>
          <a:lstStyle/>
          <a:p>
            <a:r>
              <a:rPr lang="en-GB" sz="3600" b="1" dirty="0" err="1">
                <a:latin typeface="+mn-lt"/>
              </a:rPr>
              <a:t>PBP</a:t>
            </a:r>
            <a:r>
              <a:rPr lang="en-GB" sz="3600" b="1" dirty="0">
                <a:latin typeface="+mn-lt"/>
              </a:rPr>
              <a:t> illustration </a:t>
            </a:r>
            <a:r>
              <a:rPr lang="en-GB" sz="3600" b="1" dirty="0" smtClean="0">
                <a:latin typeface="+mn-lt"/>
              </a:rPr>
              <a:t>2 solution</a:t>
            </a:r>
            <a:endParaRPr lang="en-GB" sz="3600" b="1" dirty="0">
              <a:latin typeface="+mn-lt"/>
            </a:endParaRPr>
          </a:p>
        </p:txBody>
      </p:sp>
      <p:sp>
        <p:nvSpPr>
          <p:cNvPr id="3" name="Content Placeholder 2"/>
          <p:cNvSpPr>
            <a:spLocks noGrp="1"/>
          </p:cNvSpPr>
          <p:nvPr>
            <p:ph idx="1"/>
          </p:nvPr>
        </p:nvSpPr>
        <p:spPr>
          <a:xfrm>
            <a:off x="290762" y="1841667"/>
            <a:ext cx="10515600" cy="5032375"/>
          </a:xfrm>
        </p:spPr>
        <p:txBody>
          <a:bodyPr>
            <a:noAutofit/>
          </a:bodyPr>
          <a:lstStyle/>
          <a:p>
            <a:pPr marL="457200" lvl="1" indent="0">
              <a:buNone/>
            </a:pPr>
            <a:endParaRPr lang="en-GB" sz="3200" dirty="0" smtClean="0"/>
          </a:p>
          <a:p>
            <a:pPr marL="457200" lvl="1" indent="0">
              <a:buNone/>
            </a:pPr>
            <a:endParaRPr lang="en-GB" sz="3200" dirty="0"/>
          </a:p>
          <a:p>
            <a:pPr marL="457200" lvl="1" indent="0">
              <a:buNone/>
            </a:pPr>
            <a:endParaRPr lang="en-GB" sz="3200" dirty="0" smtClean="0"/>
          </a:p>
          <a:p>
            <a:pPr marL="457200" lvl="1" indent="0">
              <a:buNone/>
            </a:pPr>
            <a:endParaRPr lang="en-GB" sz="3200" dirty="0"/>
          </a:p>
          <a:p>
            <a:pPr marL="457200" lvl="1" indent="0">
              <a:buNone/>
            </a:pPr>
            <a:endParaRPr lang="en-GB" sz="3200" dirty="0" smtClean="0"/>
          </a:p>
          <a:p>
            <a:pPr marL="457200" lvl="1" indent="0">
              <a:buNone/>
            </a:pPr>
            <a:endParaRPr lang="en-GB" sz="3200" dirty="0"/>
          </a:p>
          <a:p>
            <a:pPr marL="457200" lvl="1" indent="0">
              <a:buNone/>
            </a:pPr>
            <a:r>
              <a:rPr lang="en-US" sz="3200" dirty="0"/>
              <a:t>Payback period is after 2 years but before 3 </a:t>
            </a:r>
            <a:r>
              <a:rPr lang="en-US" sz="3200" dirty="0" smtClean="0"/>
              <a:t>years</a:t>
            </a:r>
          </a:p>
          <a:p>
            <a:pPr marL="457200" lvl="1" indent="0">
              <a:buNone/>
            </a:pPr>
            <a:r>
              <a:rPr lang="en-US" sz="3200" dirty="0" smtClean="0"/>
              <a:t>=2</a:t>
            </a:r>
            <a:r>
              <a:rPr lang="en-US" sz="3200" dirty="0"/>
              <a:t>+ (1000, 000- 739,620)/ 393,590= 2.66 years</a:t>
            </a:r>
            <a:endParaRPr lang="en-GB" sz="3200" dirty="0"/>
          </a:p>
          <a:p>
            <a:pPr marL="457200" lvl="1" indent="0">
              <a:buNone/>
            </a:pPr>
            <a:endParaRPr lang="en-GB" sz="3200" dirty="0" smtClean="0"/>
          </a:p>
        </p:txBody>
      </p:sp>
      <p:graphicFrame>
        <p:nvGraphicFramePr>
          <p:cNvPr id="4" name="Table 3"/>
          <p:cNvGraphicFramePr>
            <a:graphicFrameLocks noGrp="1"/>
          </p:cNvGraphicFramePr>
          <p:nvPr>
            <p:extLst>
              <p:ext uri="{D42A27DB-BD31-4B8C-83A1-F6EECF244321}">
                <p14:modId xmlns:p14="http://schemas.microsoft.com/office/powerpoint/2010/main" val="1802036982"/>
              </p:ext>
            </p:extLst>
          </p:nvPr>
        </p:nvGraphicFramePr>
        <p:xfrm>
          <a:off x="597893" y="1399253"/>
          <a:ext cx="7668778" cy="3291840"/>
        </p:xfrm>
        <a:graphic>
          <a:graphicData uri="http://schemas.openxmlformats.org/drawingml/2006/table">
            <a:tbl>
              <a:tblPr firstRow="1" firstCol="1" bandRow="1"/>
              <a:tblGrid>
                <a:gridCol w="1347528"/>
                <a:gridCol w="3192389"/>
                <a:gridCol w="3128861"/>
              </a:tblGrid>
              <a:tr h="538864">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smtClean="0">
                          <a:effectLst/>
                          <a:latin typeface="Times New Roman" panose="02020603050405020304" pitchFamily="18" charset="0"/>
                          <a:ea typeface="Times New Roman" panose="02020603050405020304" pitchFamily="18" charset="0"/>
                          <a:cs typeface="Times New Roman" panose="02020603050405020304" pitchFamily="18" charset="0"/>
                        </a:rPr>
                        <a:t>Year`</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Cash flows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Cumulative Cashflows</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219">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(1000,000)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219">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344,320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344,320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219">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395,300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a:effectLst/>
                          <a:latin typeface="Times New Roman" panose="02020603050405020304" pitchFamily="18" charset="0"/>
                          <a:ea typeface="Calibri" panose="020F0502020204030204" pitchFamily="34" charset="0"/>
                          <a:cs typeface="Times New Roman" panose="02020603050405020304" pitchFamily="18" charset="0"/>
                        </a:rPr>
                        <a:t>739,620 </a:t>
                      </a:r>
                      <a:endParaRPr lang="en-GB"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219">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393,590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a:effectLst/>
                          <a:latin typeface="Times New Roman" panose="02020603050405020304" pitchFamily="18" charset="0"/>
                          <a:ea typeface="Calibri" panose="020F0502020204030204" pitchFamily="34" charset="0"/>
                          <a:cs typeface="Times New Roman" panose="02020603050405020304" pitchFamily="18" charset="0"/>
                        </a:rPr>
                        <a:t>1,133,210 </a:t>
                      </a:r>
                      <a:endParaRPr lang="en-GB"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219">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322,190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1,455,400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6550407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smtClean="0">
                <a:latin typeface="+mn-lt"/>
              </a:rPr>
              <a:t>Decision </a:t>
            </a:r>
            <a:r>
              <a:rPr lang="en-US" sz="3600" b="1" dirty="0">
                <a:latin typeface="+mn-lt"/>
              </a:rPr>
              <a:t>C</a:t>
            </a:r>
            <a:r>
              <a:rPr lang="en-US" sz="3600" b="1" dirty="0" smtClean="0">
                <a:latin typeface="+mn-lt"/>
              </a:rPr>
              <a:t>riteria for </a:t>
            </a:r>
            <a:r>
              <a:rPr lang="en-US" sz="3600" b="1" dirty="0" err="1" smtClean="0">
                <a:latin typeface="+mn-lt"/>
              </a:rPr>
              <a:t>PBP</a:t>
            </a:r>
            <a:endParaRPr lang="en-GB" sz="3600" dirty="0">
              <a:latin typeface="+mn-lt"/>
            </a:endParaRPr>
          </a:p>
        </p:txBody>
      </p:sp>
      <p:sp>
        <p:nvSpPr>
          <p:cNvPr id="3" name="Content Placeholder 2"/>
          <p:cNvSpPr>
            <a:spLocks noGrp="1"/>
          </p:cNvSpPr>
          <p:nvPr>
            <p:ph idx="1"/>
          </p:nvPr>
        </p:nvSpPr>
        <p:spPr>
          <a:xfrm>
            <a:off x="0" y="1076633"/>
            <a:ext cx="11353800" cy="5100330"/>
          </a:xfrm>
        </p:spPr>
        <p:txBody>
          <a:bodyPr>
            <a:normAutofit fontScale="92500" lnSpcReduction="20000"/>
          </a:bodyPr>
          <a:lstStyle/>
          <a:p>
            <a:pPr marL="514350" lvl="0" indent="-514350">
              <a:buFont typeface="+mj-lt"/>
              <a:buAutoNum type="arabicPeriod"/>
              <a:tabLst>
                <a:tab pos="1519238" algn="l"/>
              </a:tabLst>
            </a:pPr>
            <a:endParaRPr lang="en-US" sz="3200" dirty="0" smtClean="0"/>
          </a:p>
          <a:p>
            <a:pPr marL="514350" lvl="0" indent="-514350">
              <a:buAutoNum type="arabicPeriod"/>
              <a:tabLst>
                <a:tab pos="1519238" algn="l"/>
              </a:tabLst>
            </a:pPr>
            <a:r>
              <a:rPr lang="en-US" sz="3500" dirty="0" smtClean="0"/>
              <a:t>For mutually exclusive projects:-</a:t>
            </a:r>
          </a:p>
          <a:p>
            <a:pPr marL="0" lvl="0" indent="0">
              <a:buNone/>
              <a:tabLst>
                <a:tab pos="1519238" algn="l"/>
              </a:tabLst>
            </a:pPr>
            <a:endParaRPr lang="en-US" sz="3500" dirty="0" smtClean="0"/>
          </a:p>
          <a:p>
            <a:pPr marL="0" indent="0">
              <a:buNone/>
            </a:pPr>
            <a:r>
              <a:rPr lang="en-US" sz="3500" dirty="0" smtClean="0"/>
              <a:t>(</a:t>
            </a:r>
            <a:r>
              <a:rPr lang="en-US" sz="3500" dirty="0" err="1"/>
              <a:t>i</a:t>
            </a:r>
            <a:r>
              <a:rPr lang="en-US" sz="3500" dirty="0"/>
              <a:t>)When Payback period </a:t>
            </a:r>
            <a:r>
              <a:rPr lang="en-US" sz="3500" dirty="0" smtClean="0"/>
              <a:t>≤ Maximum </a:t>
            </a:r>
            <a:r>
              <a:rPr lang="en-US" sz="3500" dirty="0"/>
              <a:t>Acceptable</a:t>
            </a:r>
            <a:endParaRPr lang="en-GB" sz="3500" dirty="0"/>
          </a:p>
          <a:p>
            <a:pPr marL="0" indent="0">
              <a:buNone/>
            </a:pPr>
            <a:r>
              <a:rPr lang="en-US" sz="3500" dirty="0"/>
              <a:t>Payback period: </a:t>
            </a:r>
            <a:r>
              <a:rPr lang="en-US" sz="3500" dirty="0" smtClean="0"/>
              <a:t>Accept</a:t>
            </a:r>
          </a:p>
          <a:p>
            <a:pPr marL="0" indent="0">
              <a:buNone/>
            </a:pPr>
            <a:endParaRPr lang="en-GB" sz="3500" dirty="0"/>
          </a:p>
          <a:p>
            <a:pPr marL="0" indent="0">
              <a:buNone/>
            </a:pPr>
            <a:r>
              <a:rPr lang="en-US" sz="3500" dirty="0"/>
              <a:t>(ii) When Payback period </a:t>
            </a:r>
            <a:r>
              <a:rPr lang="en-US" sz="3500" dirty="0" smtClean="0"/>
              <a:t>≥ Maximum </a:t>
            </a:r>
            <a:r>
              <a:rPr lang="en-US" sz="3500" dirty="0"/>
              <a:t>Acceptable</a:t>
            </a:r>
            <a:endParaRPr lang="en-GB" sz="3500" dirty="0"/>
          </a:p>
          <a:p>
            <a:pPr marL="0" indent="0">
              <a:buNone/>
            </a:pPr>
            <a:r>
              <a:rPr lang="en-US" sz="3500" dirty="0"/>
              <a:t>Payback period: </a:t>
            </a:r>
            <a:r>
              <a:rPr lang="en-US" sz="3500" dirty="0" smtClean="0"/>
              <a:t>Reject</a:t>
            </a:r>
          </a:p>
          <a:p>
            <a:pPr marL="0" indent="0">
              <a:buNone/>
            </a:pPr>
            <a:endParaRPr lang="en-US" sz="3500" dirty="0" smtClean="0"/>
          </a:p>
          <a:p>
            <a:pPr marL="0" indent="0">
              <a:buNone/>
            </a:pPr>
            <a:r>
              <a:rPr lang="en-US" sz="3500" dirty="0" smtClean="0"/>
              <a:t>2. For independent projects:-</a:t>
            </a:r>
          </a:p>
          <a:p>
            <a:pPr marL="0" indent="0">
              <a:buNone/>
            </a:pPr>
            <a:r>
              <a:rPr lang="en-US" sz="3500" dirty="0"/>
              <a:t>Project with </a:t>
            </a:r>
            <a:r>
              <a:rPr lang="en-US" sz="3500" dirty="0" smtClean="0"/>
              <a:t>least Payback </a:t>
            </a:r>
            <a:r>
              <a:rPr lang="en-US" sz="3500" dirty="0"/>
              <a:t>period </a:t>
            </a:r>
            <a:r>
              <a:rPr lang="en-US" sz="3500" dirty="0" smtClean="0"/>
              <a:t>should be </a:t>
            </a:r>
            <a:r>
              <a:rPr lang="en-US" sz="3500" dirty="0"/>
              <a:t>selected</a:t>
            </a:r>
            <a:endParaRPr lang="en-GB" sz="3500" dirty="0"/>
          </a:p>
        </p:txBody>
      </p:sp>
    </p:spTree>
    <p:extLst>
      <p:ext uri="{BB962C8B-B14F-4D97-AF65-F5344CB8AC3E}">
        <p14:creationId xmlns:p14="http://schemas.microsoft.com/office/powerpoint/2010/main" val="35302006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a:latin typeface="+mn-lt"/>
              </a:rPr>
              <a:t>Benefits/ Advantages of </a:t>
            </a:r>
            <a:r>
              <a:rPr lang="en-US" sz="3600" b="1" dirty="0" err="1" smtClean="0">
                <a:latin typeface="+mn-lt"/>
              </a:rPr>
              <a:t>PBP</a:t>
            </a:r>
            <a:endParaRPr lang="en-GB" sz="3600" dirty="0">
              <a:latin typeface="+mn-lt"/>
            </a:endParaRPr>
          </a:p>
        </p:txBody>
      </p:sp>
      <p:sp>
        <p:nvSpPr>
          <p:cNvPr id="3" name="Content Placeholder 2"/>
          <p:cNvSpPr>
            <a:spLocks noGrp="1"/>
          </p:cNvSpPr>
          <p:nvPr>
            <p:ph idx="1"/>
          </p:nvPr>
        </p:nvSpPr>
        <p:spPr>
          <a:xfrm>
            <a:off x="0" y="1076633"/>
            <a:ext cx="11353800" cy="5100330"/>
          </a:xfrm>
        </p:spPr>
        <p:txBody>
          <a:bodyPr>
            <a:normAutofit/>
          </a:bodyPr>
          <a:lstStyle/>
          <a:p>
            <a:pPr marL="514350" lvl="0" indent="-514350">
              <a:buFont typeface="+mj-lt"/>
              <a:buAutoNum type="arabicPeriod"/>
            </a:pPr>
            <a:endParaRPr lang="en-US" sz="3200" dirty="0" smtClean="0"/>
          </a:p>
          <a:p>
            <a:pPr marL="514350" lvl="0" indent="-514350">
              <a:buFont typeface="+mj-lt"/>
              <a:buAutoNum type="arabicPeriod"/>
            </a:pPr>
            <a:r>
              <a:rPr lang="en-US" sz="3200" dirty="0" smtClean="0"/>
              <a:t>Easily </a:t>
            </a:r>
            <a:r>
              <a:rPr lang="en-US" sz="3200" dirty="0"/>
              <a:t>understandable</a:t>
            </a:r>
            <a:endParaRPr lang="en-GB" sz="3200" dirty="0"/>
          </a:p>
          <a:p>
            <a:pPr marL="0" indent="0">
              <a:lnSpc>
                <a:spcPct val="100000"/>
              </a:lnSpc>
              <a:spcBef>
                <a:spcPts val="0"/>
              </a:spcBef>
              <a:buNone/>
            </a:pPr>
            <a:endParaRPr lang="en-GB" sz="3200" dirty="0"/>
          </a:p>
          <a:p>
            <a:pPr marL="0" lvl="0" indent="0">
              <a:buNone/>
            </a:pPr>
            <a:r>
              <a:rPr lang="en-US" sz="3200" dirty="0" smtClean="0"/>
              <a:t>2. Simple </a:t>
            </a:r>
            <a:r>
              <a:rPr lang="en-US" sz="3200" dirty="0"/>
              <a:t>to calculate</a:t>
            </a:r>
            <a:endParaRPr lang="en-GB" sz="3200" dirty="0"/>
          </a:p>
          <a:p>
            <a:pPr marL="0" indent="0">
              <a:lnSpc>
                <a:spcPct val="100000"/>
              </a:lnSpc>
              <a:spcBef>
                <a:spcPts val="0"/>
              </a:spcBef>
              <a:buNone/>
            </a:pPr>
            <a:r>
              <a:rPr lang="en-US" sz="3200" dirty="0"/>
              <a:t> </a:t>
            </a:r>
            <a:endParaRPr lang="en-GB" sz="3200" dirty="0"/>
          </a:p>
          <a:p>
            <a:pPr marL="0" lvl="0" indent="0">
              <a:buNone/>
            </a:pPr>
            <a:r>
              <a:rPr lang="en-US" sz="3200" dirty="0" smtClean="0"/>
              <a:t>3.  </a:t>
            </a:r>
            <a:r>
              <a:rPr lang="en-US" sz="3200" dirty="0"/>
              <a:t>Tool for risk assessment- takes into account liquidity of the project</a:t>
            </a:r>
            <a:endParaRPr lang="en-GB" sz="3200" dirty="0"/>
          </a:p>
          <a:p>
            <a:pPr marL="514350" indent="-514350">
              <a:lnSpc>
                <a:spcPct val="100000"/>
              </a:lnSpc>
              <a:spcBef>
                <a:spcPts val="0"/>
              </a:spcBef>
              <a:buFont typeface="+mj-lt"/>
              <a:buAutoNum type="arabicPeriod"/>
            </a:pPr>
            <a:endParaRPr lang="en-GB" sz="3200" dirty="0"/>
          </a:p>
          <a:p>
            <a:pPr marL="0" lvl="0" indent="0">
              <a:buNone/>
            </a:pPr>
            <a:r>
              <a:rPr lang="en-US" sz="3200" dirty="0" smtClean="0"/>
              <a:t>4.  </a:t>
            </a:r>
            <a:r>
              <a:rPr lang="en-US" sz="3200" dirty="0"/>
              <a:t>Helps with comparing and choosing investment options</a:t>
            </a:r>
            <a:endParaRPr lang="en-GB" sz="3200" dirty="0"/>
          </a:p>
          <a:p>
            <a:endParaRPr lang="en-GB" dirty="0"/>
          </a:p>
        </p:txBody>
      </p:sp>
    </p:spTree>
    <p:extLst>
      <p:ext uri="{BB962C8B-B14F-4D97-AF65-F5344CB8AC3E}">
        <p14:creationId xmlns:p14="http://schemas.microsoft.com/office/powerpoint/2010/main" val="41956774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smtClean="0">
                <a:latin typeface="+mn-lt"/>
              </a:rPr>
              <a:t>Limitations of </a:t>
            </a:r>
            <a:r>
              <a:rPr lang="en-US" sz="3600" b="1" dirty="0" err="1" smtClean="0">
                <a:latin typeface="+mn-lt"/>
              </a:rPr>
              <a:t>PBP</a:t>
            </a:r>
            <a:endParaRPr lang="en-GB" sz="3600" dirty="0">
              <a:latin typeface="+mn-lt"/>
            </a:endParaRPr>
          </a:p>
        </p:txBody>
      </p:sp>
      <p:sp>
        <p:nvSpPr>
          <p:cNvPr id="3" name="Content Placeholder 2"/>
          <p:cNvSpPr>
            <a:spLocks noGrp="1"/>
          </p:cNvSpPr>
          <p:nvPr>
            <p:ph idx="1"/>
          </p:nvPr>
        </p:nvSpPr>
        <p:spPr>
          <a:xfrm>
            <a:off x="0" y="1076633"/>
            <a:ext cx="11353800" cy="5100330"/>
          </a:xfrm>
        </p:spPr>
        <p:txBody>
          <a:bodyPr>
            <a:normAutofit/>
          </a:bodyPr>
          <a:lstStyle/>
          <a:p>
            <a:pPr marL="514350" lvl="0" indent="-514350">
              <a:buFont typeface="+mj-lt"/>
              <a:buAutoNum type="arabicPeriod"/>
            </a:pPr>
            <a:endParaRPr lang="en-US" sz="3200" dirty="0" smtClean="0"/>
          </a:p>
          <a:p>
            <a:pPr marL="0" lvl="0" indent="0">
              <a:lnSpc>
                <a:spcPct val="200000"/>
              </a:lnSpc>
              <a:buNone/>
            </a:pPr>
            <a:r>
              <a:rPr lang="en-US" sz="3200" dirty="0" smtClean="0"/>
              <a:t>1. Does </a:t>
            </a:r>
            <a:r>
              <a:rPr lang="en-US" sz="3200" dirty="0"/>
              <a:t>not take into account cash flows arising after </a:t>
            </a:r>
            <a:r>
              <a:rPr lang="en-US" sz="3200" dirty="0" err="1"/>
              <a:t>PBP</a:t>
            </a:r>
            <a:endParaRPr lang="en-GB" sz="3200" dirty="0"/>
          </a:p>
          <a:p>
            <a:pPr marL="0" lvl="0" indent="0">
              <a:lnSpc>
                <a:spcPct val="200000"/>
              </a:lnSpc>
              <a:buNone/>
            </a:pPr>
            <a:r>
              <a:rPr lang="en-US" sz="3200" dirty="0" smtClean="0"/>
              <a:t>2. Does </a:t>
            </a:r>
            <a:r>
              <a:rPr lang="en-US" sz="3200" dirty="0"/>
              <a:t>not take into account the time value of </a:t>
            </a:r>
            <a:r>
              <a:rPr lang="en-US" sz="3200" dirty="0" smtClean="0"/>
              <a:t>money</a:t>
            </a:r>
          </a:p>
          <a:p>
            <a:pPr marL="0" indent="0">
              <a:lnSpc>
                <a:spcPct val="150000"/>
              </a:lnSpc>
              <a:buNone/>
            </a:pPr>
            <a:r>
              <a:rPr lang="en-US" sz="3200" dirty="0" smtClean="0"/>
              <a:t>3.  Does not consider </a:t>
            </a:r>
            <a:r>
              <a:rPr lang="en-US" sz="3200" dirty="0"/>
              <a:t>an investment’s total profitability; it only considers cash flows</a:t>
            </a:r>
            <a:endParaRPr lang="en-GB" sz="3200" dirty="0"/>
          </a:p>
          <a:p>
            <a:pPr marL="0" lvl="0" indent="0">
              <a:lnSpc>
                <a:spcPct val="150000"/>
              </a:lnSpc>
              <a:buNone/>
            </a:pPr>
            <a:endParaRPr lang="en-GB" sz="3200" dirty="0"/>
          </a:p>
        </p:txBody>
      </p:sp>
    </p:spTree>
    <p:extLst>
      <p:ext uri="{BB962C8B-B14F-4D97-AF65-F5344CB8AC3E}">
        <p14:creationId xmlns:p14="http://schemas.microsoft.com/office/powerpoint/2010/main" val="32705400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smtClean="0">
                <a:latin typeface="+mn-lt"/>
              </a:rPr>
              <a:t>   Accounting </a:t>
            </a:r>
            <a:r>
              <a:rPr lang="en-US" sz="3600" b="1" dirty="0">
                <a:latin typeface="+mn-lt"/>
              </a:rPr>
              <a:t>rate of return (ARR)</a:t>
            </a:r>
            <a:endParaRPr lang="en-GB" sz="3600" dirty="0">
              <a:latin typeface="+mn-lt"/>
            </a:endParaRPr>
          </a:p>
        </p:txBody>
      </p:sp>
      <p:sp>
        <p:nvSpPr>
          <p:cNvPr id="3" name="Content Placeholder 2"/>
          <p:cNvSpPr>
            <a:spLocks noGrp="1"/>
          </p:cNvSpPr>
          <p:nvPr>
            <p:ph idx="1"/>
          </p:nvPr>
        </p:nvSpPr>
        <p:spPr>
          <a:xfrm>
            <a:off x="0" y="1076632"/>
            <a:ext cx="11353800" cy="5904936"/>
          </a:xfrm>
        </p:spPr>
        <p:txBody>
          <a:bodyPr>
            <a:normAutofit/>
          </a:bodyPr>
          <a:lstStyle/>
          <a:p>
            <a:pPr marL="0" lvl="0" indent="0">
              <a:buNone/>
            </a:pPr>
            <a:endParaRPr lang="en-US" sz="3200" dirty="0" smtClean="0"/>
          </a:p>
          <a:p>
            <a:pPr marL="0" lvl="0" indent="0">
              <a:buNone/>
            </a:pPr>
            <a:r>
              <a:rPr lang="en-US" sz="3200" dirty="0" smtClean="0"/>
              <a:t>   ARR </a:t>
            </a:r>
            <a:r>
              <a:rPr lang="en-US" sz="3200" dirty="0"/>
              <a:t>is the return an individual can expect </a:t>
            </a:r>
            <a:endParaRPr lang="en-US" sz="3200" dirty="0" smtClean="0"/>
          </a:p>
          <a:p>
            <a:pPr marL="0" lvl="0" indent="0">
              <a:buNone/>
            </a:pPr>
            <a:r>
              <a:rPr lang="en-US" sz="3200" dirty="0" smtClean="0"/>
              <a:t>    to </a:t>
            </a:r>
            <a:r>
              <a:rPr lang="en-US" sz="3200" dirty="0"/>
              <a:t>receive based on an investment made. </a:t>
            </a:r>
            <a:endParaRPr lang="en-US" sz="3200" dirty="0" smtClean="0"/>
          </a:p>
          <a:p>
            <a:pPr marL="0" indent="0">
              <a:buNone/>
            </a:pPr>
            <a:r>
              <a:rPr lang="en-US" sz="3200" dirty="0" smtClean="0"/>
              <a:t>   ARR</a:t>
            </a:r>
            <a:r>
              <a:rPr lang="en-US" sz="3200" dirty="0"/>
              <a:t>	=	</a:t>
            </a:r>
            <a:r>
              <a:rPr lang="en-US" sz="3200" u="sng" dirty="0"/>
              <a:t>Average annual income</a:t>
            </a:r>
            <a:endParaRPr lang="en-GB" sz="3200" dirty="0"/>
          </a:p>
          <a:p>
            <a:pPr marL="0" indent="0">
              <a:buNone/>
            </a:pPr>
            <a:r>
              <a:rPr lang="en-US" sz="3200" dirty="0"/>
              <a:t>		</a:t>
            </a:r>
            <a:r>
              <a:rPr lang="en-US" sz="3200" dirty="0" smtClean="0"/>
              <a:t>              Average investment</a:t>
            </a:r>
          </a:p>
          <a:p>
            <a:pPr marL="0" indent="0">
              <a:buNone/>
            </a:pPr>
            <a:endParaRPr lang="en-US" sz="3200" dirty="0" smtClean="0"/>
          </a:p>
          <a:p>
            <a:r>
              <a:rPr lang="en-US" sz="3200" dirty="0"/>
              <a:t>Average annual income = </a:t>
            </a:r>
            <a:endParaRPr lang="en-US" sz="3200" dirty="0" smtClean="0"/>
          </a:p>
          <a:p>
            <a:pPr marL="0" indent="0">
              <a:buNone/>
            </a:pPr>
            <a:r>
              <a:rPr lang="en-US" sz="3200" dirty="0" smtClean="0"/>
              <a:t>Average </a:t>
            </a:r>
            <a:r>
              <a:rPr lang="en-US" sz="3200" dirty="0"/>
              <a:t>cashflows - Average Depreciation</a:t>
            </a:r>
            <a:endParaRPr lang="en-GB" sz="3200" dirty="0"/>
          </a:p>
          <a:p>
            <a:r>
              <a:rPr lang="en-US" sz="3200" dirty="0" smtClean="0"/>
              <a:t>Average </a:t>
            </a:r>
            <a:r>
              <a:rPr lang="en-US" sz="3200" dirty="0"/>
              <a:t>investment = </a:t>
            </a:r>
            <a:endParaRPr lang="en-US" sz="3200" dirty="0" smtClean="0"/>
          </a:p>
          <a:p>
            <a:pPr marL="0" indent="0">
              <a:buNone/>
            </a:pPr>
            <a:r>
              <a:rPr lang="en-US" sz="3200" dirty="0" smtClean="0"/>
              <a:t>1/2 </a:t>
            </a:r>
            <a:r>
              <a:rPr lang="en-US" sz="3200" dirty="0"/>
              <a:t>(Cost of investment - Salvage value)</a:t>
            </a:r>
            <a:endParaRPr lang="en-GB" sz="3200" dirty="0"/>
          </a:p>
          <a:p>
            <a:pPr marL="0" indent="0">
              <a:buNone/>
            </a:pPr>
            <a:endParaRPr lang="en-GB" sz="3200" dirty="0"/>
          </a:p>
          <a:p>
            <a:pPr marL="0" lvl="0" indent="0">
              <a:buNone/>
            </a:pPr>
            <a:endParaRPr lang="en-GB" sz="3200" dirty="0"/>
          </a:p>
        </p:txBody>
      </p:sp>
    </p:spTree>
    <p:extLst>
      <p:ext uri="{BB962C8B-B14F-4D97-AF65-F5344CB8AC3E}">
        <p14:creationId xmlns:p14="http://schemas.microsoft.com/office/powerpoint/2010/main" val="36407889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smtClean="0">
                <a:latin typeface="+mn-lt"/>
              </a:rPr>
              <a:t>Technique  for calculating ARR</a:t>
            </a:r>
            <a:endParaRPr lang="en-GB" sz="3600" dirty="0">
              <a:latin typeface="+mn-lt"/>
            </a:endParaRPr>
          </a:p>
        </p:txBody>
      </p:sp>
      <p:sp>
        <p:nvSpPr>
          <p:cNvPr id="3" name="Content Placeholder 2"/>
          <p:cNvSpPr>
            <a:spLocks noGrp="1"/>
          </p:cNvSpPr>
          <p:nvPr>
            <p:ph idx="1"/>
          </p:nvPr>
        </p:nvSpPr>
        <p:spPr>
          <a:xfrm>
            <a:off x="0" y="1076632"/>
            <a:ext cx="11353800" cy="5904936"/>
          </a:xfrm>
        </p:spPr>
        <p:txBody>
          <a:bodyPr>
            <a:normAutofit/>
          </a:bodyPr>
          <a:lstStyle/>
          <a:p>
            <a:pPr marL="0" lvl="0" indent="0">
              <a:buNone/>
            </a:pPr>
            <a:endParaRPr lang="en-US" sz="3200" dirty="0" smtClean="0"/>
          </a:p>
          <a:p>
            <a:pPr marL="0" lvl="0" indent="0">
              <a:buNone/>
            </a:pPr>
            <a:endParaRPr lang="en-US" sz="3200" dirty="0" smtClean="0"/>
          </a:p>
          <a:p>
            <a:pPr marL="514350" indent="-514350">
              <a:buAutoNum type="arabicPeriod"/>
            </a:pPr>
            <a:r>
              <a:rPr lang="en-US" sz="3200" dirty="0" smtClean="0"/>
              <a:t>Divide </a:t>
            </a:r>
            <a:r>
              <a:rPr lang="en-US" sz="3200" dirty="0"/>
              <a:t>the net profit generated by an investment </a:t>
            </a:r>
            <a:endParaRPr lang="en-US" sz="3200" dirty="0" smtClean="0"/>
          </a:p>
          <a:p>
            <a:pPr marL="0" indent="0">
              <a:buNone/>
            </a:pPr>
            <a:r>
              <a:rPr lang="en-US" sz="3200" dirty="0" smtClean="0"/>
              <a:t>by </a:t>
            </a:r>
            <a:r>
              <a:rPr lang="en-US" sz="3200" dirty="0"/>
              <a:t>the number of years the project is expected to last (this is the average annual return) </a:t>
            </a:r>
            <a:endParaRPr lang="en-US" sz="3200" dirty="0" smtClean="0"/>
          </a:p>
          <a:p>
            <a:pPr marL="514350" indent="-514350">
              <a:buAutoNum type="arabicPeriod"/>
            </a:pPr>
            <a:endParaRPr lang="en-GB" sz="3200" dirty="0"/>
          </a:p>
          <a:p>
            <a:pPr marL="0" indent="0">
              <a:buNone/>
            </a:pPr>
            <a:r>
              <a:rPr lang="en-US" sz="3200" dirty="0"/>
              <a:t>2. Divide the average annual return (your answer to 1.) by the initial outlay / cost of investment </a:t>
            </a:r>
            <a:endParaRPr lang="en-US" sz="3200" dirty="0" smtClean="0"/>
          </a:p>
          <a:p>
            <a:pPr marL="0" indent="0">
              <a:buNone/>
            </a:pPr>
            <a:endParaRPr lang="en-GB" sz="3200" dirty="0"/>
          </a:p>
          <a:p>
            <a:pPr marL="0" indent="0">
              <a:buNone/>
            </a:pPr>
            <a:r>
              <a:rPr lang="en-US" sz="3200" dirty="0"/>
              <a:t>3. Multiply your answer by 100 to give the ARR as a percentage</a:t>
            </a:r>
            <a:endParaRPr lang="en-GB" sz="3200" dirty="0"/>
          </a:p>
        </p:txBody>
      </p:sp>
    </p:spTree>
    <p:extLst>
      <p:ext uri="{BB962C8B-B14F-4D97-AF65-F5344CB8AC3E}">
        <p14:creationId xmlns:p14="http://schemas.microsoft.com/office/powerpoint/2010/main" val="30459310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012" y="2160638"/>
            <a:ext cx="10515600" cy="110612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0" y="306636"/>
            <a:ext cx="10161639" cy="646331"/>
          </a:xfrm>
          <a:prstGeom prst="rect">
            <a:avLst/>
          </a:prstGeom>
          <a:noFill/>
        </p:spPr>
        <p:txBody>
          <a:bodyPr wrap="square" rtlCol="0">
            <a:spAutoFit/>
          </a:bodyPr>
          <a:lstStyle/>
          <a:p>
            <a:r>
              <a:rPr lang="en-GB" sz="3600" b="1" dirty="0" smtClean="0"/>
              <a:t>Illustration for </a:t>
            </a:r>
            <a:r>
              <a:rPr lang="en-GB" sz="3600" b="1" dirty="0" err="1" smtClean="0"/>
              <a:t>ARR</a:t>
            </a:r>
            <a:endParaRPr lang="en-GB" sz="3600" b="1" dirty="0" smtClean="0"/>
          </a:p>
        </p:txBody>
      </p:sp>
      <p:sp>
        <p:nvSpPr>
          <p:cNvPr id="8" name="TextBox 7"/>
          <p:cNvSpPr txBox="1"/>
          <p:nvPr/>
        </p:nvSpPr>
        <p:spPr>
          <a:xfrm>
            <a:off x="277767" y="5646887"/>
            <a:ext cx="9883872" cy="954107"/>
          </a:xfrm>
          <a:prstGeom prst="rect">
            <a:avLst/>
          </a:prstGeom>
          <a:noFill/>
        </p:spPr>
        <p:txBody>
          <a:bodyPr wrap="square" rtlCol="0">
            <a:spAutoFit/>
          </a:bodyPr>
          <a:lstStyle/>
          <a:p>
            <a:r>
              <a:rPr lang="en-US" sz="2800" dirty="0"/>
              <a:t>Required:  Calculate the ARR for the Candle Wizard and Wax Wonder</a:t>
            </a:r>
            <a:endParaRPr lang="en-GB"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51949038"/>
              </p:ext>
            </p:extLst>
          </p:nvPr>
        </p:nvGraphicFramePr>
        <p:xfrm>
          <a:off x="322012" y="952967"/>
          <a:ext cx="8269538" cy="4693920"/>
        </p:xfrm>
        <a:graphic>
          <a:graphicData uri="http://schemas.openxmlformats.org/drawingml/2006/table">
            <a:tbl>
              <a:tblPr firstRow="1" firstCol="1" bandRow="1"/>
              <a:tblGrid>
                <a:gridCol w="2707044"/>
                <a:gridCol w="2685944"/>
                <a:gridCol w="2876550"/>
              </a:tblGrid>
              <a:tr h="562258">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Candle Wizard Cost $ 90 000 </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800" b="1">
                          <a:effectLst/>
                          <a:latin typeface="Times New Roman" panose="02020603050405020304" pitchFamily="18" charset="0"/>
                          <a:ea typeface="Times New Roman" panose="02020603050405020304" pitchFamily="18" charset="0"/>
                          <a:cs typeface="Times New Roman" panose="02020603050405020304" pitchFamily="18" charset="0"/>
                        </a:rPr>
                        <a:t>Wax Wonder Cost $ 110 000</a:t>
                      </a:r>
                      <a:endParaRPr lang="en-GB"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2258">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a:effectLst/>
                          <a:latin typeface="Times New Roman" panose="02020603050405020304" pitchFamily="18" charset="0"/>
                          <a:ea typeface="Times New Roman" panose="02020603050405020304" pitchFamily="18" charset="0"/>
                          <a:cs typeface="Times New Roman" panose="02020603050405020304" pitchFamily="18" charset="0"/>
                        </a:rPr>
                        <a:t>Year 1 net profit</a:t>
                      </a:r>
                      <a:endParaRPr lang="en-GB"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20,000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a:effectLst/>
                          <a:latin typeface="Times New Roman" panose="02020603050405020304" pitchFamily="18" charset="0"/>
                          <a:ea typeface="Times New Roman" panose="02020603050405020304" pitchFamily="18" charset="0"/>
                          <a:cs typeface="Times New Roman" panose="02020603050405020304" pitchFamily="18" charset="0"/>
                        </a:rPr>
                        <a:t>10,000</a:t>
                      </a:r>
                      <a:endParaRPr lang="en-GB"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2258">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Year 2 net profit</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30,000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a:effectLst/>
                          <a:latin typeface="Times New Roman" panose="02020603050405020304" pitchFamily="18" charset="0"/>
                          <a:ea typeface="Times New Roman" panose="02020603050405020304" pitchFamily="18" charset="0"/>
                          <a:cs typeface="Times New Roman" panose="02020603050405020304" pitchFamily="18" charset="0"/>
                        </a:rPr>
                        <a:t>20,000</a:t>
                      </a:r>
                      <a:endParaRPr lang="en-GB"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2258">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Year 3 net profit</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40,000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40,000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2258">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a:effectLst/>
                          <a:latin typeface="Times New Roman" panose="02020603050405020304" pitchFamily="18" charset="0"/>
                          <a:ea typeface="Times New Roman" panose="02020603050405020304" pitchFamily="18" charset="0"/>
                          <a:cs typeface="Times New Roman" panose="02020603050405020304" pitchFamily="18" charset="0"/>
                        </a:rPr>
                        <a:t>Year 4. net profit</a:t>
                      </a:r>
                      <a:endParaRPr lang="en-GB"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20,000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60,000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2258">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a:effectLst/>
                          <a:latin typeface="Times New Roman" panose="02020603050405020304" pitchFamily="18" charset="0"/>
                          <a:ea typeface="Times New Roman" panose="02020603050405020304" pitchFamily="18" charset="0"/>
                          <a:cs typeface="Times New Roman" panose="02020603050405020304" pitchFamily="18" charset="0"/>
                        </a:rPr>
                        <a:t>Year 5 net profit</a:t>
                      </a:r>
                      <a:endParaRPr lang="en-GB"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a:effectLst/>
                          <a:latin typeface="Times New Roman" panose="02020603050405020304" pitchFamily="18" charset="0"/>
                          <a:ea typeface="Times New Roman" panose="02020603050405020304" pitchFamily="18" charset="0"/>
                          <a:cs typeface="Times New Roman" panose="02020603050405020304" pitchFamily="18" charset="0"/>
                        </a:rPr>
                        <a:t>20,000</a:t>
                      </a:r>
                      <a:endParaRPr lang="en-GB"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50,000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2258">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Total  net profit</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130,000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800" b="1" spc="-10" dirty="0">
                          <a:effectLst/>
                          <a:latin typeface="Times New Roman" panose="02020603050405020304" pitchFamily="18" charset="0"/>
                          <a:ea typeface="Times New Roman" panose="02020603050405020304" pitchFamily="18" charset="0"/>
                          <a:cs typeface="Times New Roman" panose="02020603050405020304" pitchFamily="18" charset="0"/>
                        </a:rPr>
                        <a:t>180,000</a:t>
                      </a:r>
                      <a:endParaRPr lang="en-GB"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024497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012" y="2160638"/>
            <a:ext cx="10515600" cy="110612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0" y="96801"/>
            <a:ext cx="10161639" cy="646331"/>
          </a:xfrm>
          <a:prstGeom prst="rect">
            <a:avLst/>
          </a:prstGeom>
          <a:noFill/>
        </p:spPr>
        <p:txBody>
          <a:bodyPr wrap="square" rtlCol="0">
            <a:spAutoFit/>
          </a:bodyPr>
          <a:lstStyle/>
          <a:p>
            <a:r>
              <a:rPr lang="en-GB" sz="3600" b="1" dirty="0" smtClean="0"/>
              <a:t>Solution to </a:t>
            </a:r>
            <a:r>
              <a:rPr lang="en-GB" sz="3600" b="1" dirty="0" err="1" smtClean="0"/>
              <a:t>ARR</a:t>
            </a:r>
            <a:r>
              <a:rPr lang="en-GB" sz="3600" b="1" dirty="0" smtClean="0"/>
              <a:t> Illustration </a:t>
            </a:r>
            <a:endParaRPr lang="en-GB" sz="3600" b="1" dirty="0" smtClean="0"/>
          </a:p>
        </p:txBody>
      </p:sp>
      <p:sp>
        <p:nvSpPr>
          <p:cNvPr id="8" name="TextBox 7"/>
          <p:cNvSpPr txBox="1"/>
          <p:nvPr/>
        </p:nvSpPr>
        <p:spPr>
          <a:xfrm>
            <a:off x="277767" y="5903893"/>
            <a:ext cx="9883872" cy="954107"/>
          </a:xfrm>
          <a:prstGeom prst="rect">
            <a:avLst/>
          </a:prstGeom>
          <a:noFill/>
        </p:spPr>
        <p:txBody>
          <a:bodyPr wrap="square" rtlCol="0">
            <a:spAutoFit/>
          </a:bodyPr>
          <a:lstStyle/>
          <a:p>
            <a:r>
              <a:rPr lang="en-US" sz="2800" dirty="0" smtClean="0"/>
              <a:t>If the projects are mutually exclusive, Wax Wonder project will be accepted, has a higher ARR </a:t>
            </a:r>
            <a:endParaRPr lang="en-GB" sz="28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18023310"/>
              </p:ext>
            </p:extLst>
          </p:nvPr>
        </p:nvGraphicFramePr>
        <p:xfrm>
          <a:off x="322012" y="952499"/>
          <a:ext cx="8574339" cy="4821854"/>
        </p:xfrm>
        <a:graphic>
          <a:graphicData uri="http://schemas.openxmlformats.org/drawingml/2006/table">
            <a:tbl>
              <a:tblPr firstRow="1" firstCol="1" bandRow="1"/>
              <a:tblGrid>
                <a:gridCol w="2857501"/>
                <a:gridCol w="2858419"/>
                <a:gridCol w="2858419"/>
              </a:tblGrid>
              <a:tr h="342901">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Candle Wizard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Wax Wonder</a:t>
                      </a:r>
                      <a:endParaRPr lang="en-GB"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6324">
                <a:tc>
                  <a:txBody>
                    <a:bodyPr/>
                    <a:lstStyle/>
                    <a:p>
                      <a:pPr algn="just">
                        <a:lnSpc>
                          <a:spcPct val="10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Divide the total net profit by the number of years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Annual average return</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$ 130 000/ 5 years</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=$ 26,000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$180 000/5 years</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=$ 36,000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6324">
                <a:tc>
                  <a:txBody>
                    <a:bodyPr/>
                    <a:lstStyle/>
                    <a:p>
                      <a:pPr algn="just">
                        <a:lnSpc>
                          <a:spcPct val="10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effectLst/>
                          <a:latin typeface="Times New Roman" panose="02020603050405020304" pitchFamily="18" charset="0"/>
                          <a:ea typeface="Times New Roman" panose="02020603050405020304" pitchFamily="18" charset="0"/>
                          <a:cs typeface="Times New Roman" panose="02020603050405020304" pitchFamily="18" charset="0"/>
                        </a:rPr>
                        <a:t>Divide the average annual return by the initial outlay / cost of investment</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$26 000 / $90 000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0.289 (3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d.p.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$36 000 / $110 000</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0.327 (3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d.p.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4216">
                <a:tc>
                  <a:txBody>
                    <a:bodyPr/>
                    <a:lstStyle/>
                    <a:p>
                      <a:pPr algn="ctr">
                        <a:lnSpc>
                          <a:spcPct val="10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Multiply result by x 100 to give ARR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28.9% (1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d.p.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32.7% (1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d.p.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7438162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849" y="1"/>
            <a:ext cx="11081951" cy="796412"/>
          </a:xfrm>
        </p:spPr>
        <p:txBody>
          <a:bodyPr>
            <a:normAutofit/>
          </a:bodyPr>
          <a:lstStyle/>
          <a:p>
            <a:r>
              <a:rPr lang="en-GB" sz="3600" b="1" dirty="0" smtClean="0">
                <a:latin typeface="+mn-lt"/>
              </a:rPr>
              <a:t>Decision Criteria for </a:t>
            </a:r>
            <a:r>
              <a:rPr lang="en-GB" sz="3600" b="1" dirty="0" err="1" smtClean="0">
                <a:latin typeface="+mn-lt"/>
              </a:rPr>
              <a:t>ARR</a:t>
            </a:r>
            <a:endParaRPr lang="en-GB" sz="3600" dirty="0">
              <a:latin typeface="+mn-lt"/>
            </a:endParaRPr>
          </a:p>
        </p:txBody>
      </p:sp>
      <p:sp>
        <p:nvSpPr>
          <p:cNvPr id="3" name="Content Placeholder 2"/>
          <p:cNvSpPr>
            <a:spLocks noGrp="1"/>
          </p:cNvSpPr>
          <p:nvPr>
            <p:ph idx="1"/>
          </p:nvPr>
        </p:nvSpPr>
        <p:spPr>
          <a:xfrm>
            <a:off x="0" y="1310763"/>
            <a:ext cx="11353800" cy="5380550"/>
          </a:xfrm>
        </p:spPr>
        <p:txBody>
          <a:bodyPr>
            <a:normAutofit lnSpcReduction="10000"/>
          </a:bodyPr>
          <a:lstStyle/>
          <a:p>
            <a:endParaRPr lang="en-US" sz="3200" dirty="0" smtClean="0"/>
          </a:p>
          <a:p>
            <a:pPr marL="0" indent="0">
              <a:spcBef>
                <a:spcPts val="600"/>
              </a:spcBef>
              <a:buNone/>
            </a:pPr>
            <a:r>
              <a:rPr lang="en-US" sz="3200" dirty="0" err="1" smtClean="0"/>
              <a:t>1.For</a:t>
            </a:r>
            <a:r>
              <a:rPr lang="en-US" sz="3200" dirty="0" smtClean="0"/>
              <a:t> Mutually exclusive projects:-</a:t>
            </a:r>
          </a:p>
          <a:p>
            <a:pPr marL="0" indent="0">
              <a:spcBef>
                <a:spcPts val="600"/>
              </a:spcBef>
              <a:buNone/>
            </a:pPr>
            <a:endParaRPr lang="en-US" sz="3200" dirty="0" smtClean="0"/>
          </a:p>
          <a:p>
            <a:pPr marL="0" indent="0">
              <a:buNone/>
            </a:pPr>
            <a:r>
              <a:rPr lang="en-US" sz="3200" dirty="0" err="1"/>
              <a:t>i</a:t>
            </a:r>
            <a:r>
              <a:rPr lang="en-US" sz="3200" dirty="0"/>
              <a:t>) When ARR ≥ </a:t>
            </a:r>
            <a:r>
              <a:rPr lang="en-US" sz="3200" dirty="0" smtClean="0"/>
              <a:t>Minimum Acceptable </a:t>
            </a:r>
            <a:r>
              <a:rPr lang="en-US" sz="3200" dirty="0"/>
              <a:t>Rate of</a:t>
            </a:r>
            <a:endParaRPr lang="en-GB" sz="3200" dirty="0"/>
          </a:p>
          <a:p>
            <a:pPr marL="0" indent="0">
              <a:buNone/>
            </a:pPr>
            <a:r>
              <a:rPr lang="en-US" sz="3200" dirty="0"/>
              <a:t>Return: </a:t>
            </a:r>
            <a:r>
              <a:rPr lang="en-US" sz="3200" dirty="0" smtClean="0"/>
              <a:t>Accept</a:t>
            </a:r>
            <a:endParaRPr lang="en-GB" sz="3200" dirty="0"/>
          </a:p>
          <a:p>
            <a:pPr marL="0" indent="0">
              <a:buNone/>
            </a:pPr>
            <a:r>
              <a:rPr lang="en-US" sz="3200" dirty="0"/>
              <a:t>(ii) When ARR ≤ </a:t>
            </a:r>
            <a:r>
              <a:rPr lang="en-US" sz="3200" dirty="0" smtClean="0"/>
              <a:t>Minimum Acceptable </a:t>
            </a:r>
            <a:r>
              <a:rPr lang="en-US" sz="3200" dirty="0"/>
              <a:t>Rate of</a:t>
            </a:r>
            <a:endParaRPr lang="en-GB" sz="3200" dirty="0"/>
          </a:p>
          <a:p>
            <a:pPr marL="0" indent="0">
              <a:buNone/>
            </a:pPr>
            <a:r>
              <a:rPr lang="en-US" sz="3200" dirty="0"/>
              <a:t>Return: </a:t>
            </a:r>
            <a:r>
              <a:rPr lang="en-US" sz="3200" dirty="0" smtClean="0"/>
              <a:t>Reject</a:t>
            </a:r>
          </a:p>
          <a:p>
            <a:pPr marL="0" indent="0">
              <a:buNone/>
            </a:pPr>
            <a:endParaRPr lang="en-US" sz="3200" dirty="0" smtClean="0"/>
          </a:p>
          <a:p>
            <a:pPr marL="0" indent="0">
              <a:buNone/>
            </a:pPr>
            <a:r>
              <a:rPr lang="en-US" sz="3200" dirty="0" smtClean="0"/>
              <a:t>2. For independent projects:-</a:t>
            </a:r>
            <a:endParaRPr lang="en-US" sz="3200" dirty="0"/>
          </a:p>
          <a:p>
            <a:pPr marL="0" indent="0">
              <a:buNone/>
            </a:pPr>
            <a:r>
              <a:rPr lang="en-US" sz="3200" dirty="0"/>
              <a:t>Project with the </a:t>
            </a:r>
            <a:r>
              <a:rPr lang="en-US" sz="3200" dirty="0" smtClean="0"/>
              <a:t>maximum ARR </a:t>
            </a:r>
            <a:r>
              <a:rPr lang="en-US" sz="3200" dirty="0"/>
              <a:t>should be selected</a:t>
            </a:r>
            <a:endParaRPr lang="en-US" sz="3200" dirty="0" smtClean="0"/>
          </a:p>
          <a:p>
            <a:pPr>
              <a:spcBef>
                <a:spcPts val="600"/>
              </a:spcBef>
            </a:pPr>
            <a:endParaRPr lang="en-US" sz="3200" dirty="0"/>
          </a:p>
          <a:p>
            <a:pPr>
              <a:spcBef>
                <a:spcPts val="600"/>
              </a:spcBef>
            </a:pPr>
            <a:endParaRPr lang="en-US" sz="3200" dirty="0" smtClean="0"/>
          </a:p>
          <a:p>
            <a:pPr marL="0" indent="0">
              <a:buNone/>
            </a:pPr>
            <a:endParaRPr lang="en-GB" sz="3200" dirty="0"/>
          </a:p>
        </p:txBody>
      </p:sp>
    </p:spTree>
    <p:extLst>
      <p:ext uri="{BB962C8B-B14F-4D97-AF65-F5344CB8AC3E}">
        <p14:creationId xmlns:p14="http://schemas.microsoft.com/office/powerpoint/2010/main" val="20270771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58" y="0"/>
            <a:ext cx="10972800" cy="929148"/>
          </a:xfrm>
        </p:spPr>
        <p:txBody>
          <a:bodyPr>
            <a:normAutofit/>
          </a:bodyPr>
          <a:lstStyle/>
          <a:p>
            <a:r>
              <a:rPr lang="en-GB" sz="3600" b="1" dirty="0" smtClean="0">
                <a:latin typeface="+mn-lt"/>
              </a:rPr>
              <a:t>Advantages of </a:t>
            </a:r>
            <a:r>
              <a:rPr lang="en-GB" sz="3600" b="1" dirty="0" err="1" smtClean="0">
                <a:latin typeface="+mn-lt"/>
              </a:rPr>
              <a:t>ARR</a:t>
            </a:r>
            <a:endParaRPr lang="en-GB" sz="3600" dirty="0">
              <a:latin typeface="+mn-lt"/>
            </a:endParaRPr>
          </a:p>
        </p:txBody>
      </p:sp>
      <p:sp>
        <p:nvSpPr>
          <p:cNvPr id="3" name="Content Placeholder 2"/>
          <p:cNvSpPr>
            <a:spLocks noGrp="1"/>
          </p:cNvSpPr>
          <p:nvPr>
            <p:ph idx="1"/>
          </p:nvPr>
        </p:nvSpPr>
        <p:spPr>
          <a:xfrm>
            <a:off x="307258" y="1294682"/>
            <a:ext cx="10515600" cy="5445331"/>
          </a:xfrm>
        </p:spPr>
        <p:txBody>
          <a:bodyPr>
            <a:noAutofit/>
          </a:bodyPr>
          <a:lstStyle/>
          <a:p>
            <a:pPr marL="514350" lvl="0" indent="-514350">
              <a:buAutoNum type="arabicPeriod"/>
            </a:pPr>
            <a:endParaRPr lang="en-US" dirty="0" smtClean="0"/>
          </a:p>
          <a:p>
            <a:pPr marL="514350" lvl="0" indent="-514350">
              <a:buAutoNum type="arabicPeriod"/>
            </a:pPr>
            <a:r>
              <a:rPr lang="en-US" dirty="0" smtClean="0"/>
              <a:t>This </a:t>
            </a:r>
            <a:r>
              <a:rPr lang="en-US" dirty="0"/>
              <a:t>technique uses readily available </a:t>
            </a:r>
            <a:r>
              <a:rPr lang="en-US" dirty="0" smtClean="0"/>
              <a:t>data</a:t>
            </a:r>
          </a:p>
          <a:p>
            <a:pPr marL="0" lvl="0" indent="0">
              <a:buNone/>
            </a:pPr>
            <a:r>
              <a:rPr lang="en-US" dirty="0" smtClean="0"/>
              <a:t> hence does </a:t>
            </a:r>
            <a:r>
              <a:rPr lang="en-US" dirty="0"/>
              <a:t>not require any special procedures to generate data</a:t>
            </a:r>
            <a:r>
              <a:rPr lang="en-US" dirty="0" smtClean="0"/>
              <a:t>.</a:t>
            </a:r>
          </a:p>
          <a:p>
            <a:pPr marL="514350" lvl="0" indent="-514350">
              <a:buAutoNum type="arabicPeriod"/>
            </a:pPr>
            <a:endParaRPr lang="en-GB" dirty="0"/>
          </a:p>
          <a:p>
            <a:pPr marL="0" lvl="0" indent="0">
              <a:buNone/>
            </a:pPr>
            <a:r>
              <a:rPr lang="en-US" dirty="0" smtClean="0"/>
              <a:t>2. This </a:t>
            </a:r>
            <a:r>
              <a:rPr lang="en-US" dirty="0"/>
              <a:t>method may also mirror the method used to evaluate performance on the operating results of an investment and management performance. Using the same procedure in both decision-making and performance evaluation ensures consistency</a:t>
            </a:r>
            <a:r>
              <a:rPr lang="en-US" dirty="0" smtClean="0"/>
              <a:t>.</a:t>
            </a:r>
          </a:p>
          <a:p>
            <a:pPr marL="0" lvl="0" indent="0">
              <a:buNone/>
            </a:pPr>
            <a:endParaRPr lang="en-GB" dirty="0"/>
          </a:p>
          <a:p>
            <a:pPr marL="0" indent="0">
              <a:buNone/>
            </a:pPr>
            <a:r>
              <a:rPr lang="en-US" dirty="0" smtClean="0"/>
              <a:t>3. Calculation </a:t>
            </a:r>
            <a:r>
              <a:rPr lang="en-US" dirty="0"/>
              <a:t>of the accounting rate of return method considers all net incomes over the entire life of the project and provides a measure of the investment’s profitability</a:t>
            </a:r>
            <a:endParaRPr lang="en-GB" sz="5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01680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39" y="0"/>
            <a:ext cx="11326761" cy="840658"/>
          </a:xfrm>
        </p:spPr>
        <p:txBody>
          <a:bodyPr>
            <a:normAutofit/>
          </a:bodyPr>
          <a:lstStyle/>
          <a:p>
            <a:r>
              <a:rPr lang="en-GB" sz="3600" b="1" dirty="0" smtClean="0">
                <a:latin typeface="+mn-lt"/>
              </a:rPr>
              <a:t>Limitations of </a:t>
            </a:r>
            <a:r>
              <a:rPr lang="en-GB" sz="3600" b="1" dirty="0" err="1" smtClean="0">
                <a:latin typeface="+mn-lt"/>
              </a:rPr>
              <a:t>ARR</a:t>
            </a:r>
            <a:endParaRPr lang="en-GB" sz="3600" dirty="0">
              <a:latin typeface="+mn-lt"/>
            </a:endParaRPr>
          </a:p>
        </p:txBody>
      </p:sp>
      <p:sp>
        <p:nvSpPr>
          <p:cNvPr id="3" name="Content Placeholder 2"/>
          <p:cNvSpPr>
            <a:spLocks noGrp="1"/>
          </p:cNvSpPr>
          <p:nvPr>
            <p:ph idx="1"/>
          </p:nvPr>
        </p:nvSpPr>
        <p:spPr>
          <a:xfrm>
            <a:off x="27039" y="1486411"/>
            <a:ext cx="10515600" cy="5371589"/>
          </a:xfrm>
        </p:spPr>
        <p:txBody>
          <a:bodyPr>
            <a:normAutofit fontScale="92500" lnSpcReduction="20000"/>
          </a:bodyPr>
          <a:lstStyle/>
          <a:p>
            <a:pPr marL="0" indent="0" algn="just">
              <a:lnSpc>
                <a:spcPct val="150000"/>
              </a:lnSpc>
              <a:spcBef>
                <a:spcPts val="0"/>
              </a:spcBef>
              <a:buNone/>
            </a:pPr>
            <a:endParaRPr lang="en-US" sz="3200" dirty="0" smtClean="0"/>
          </a:p>
          <a:p>
            <a:pPr marL="514350" lvl="0" indent="-514350">
              <a:buAutoNum type="arabicPeriod"/>
            </a:pPr>
            <a:r>
              <a:rPr lang="en-US" sz="3200" dirty="0" smtClean="0"/>
              <a:t>The  ARR technique</a:t>
            </a:r>
            <a:r>
              <a:rPr lang="en-US" sz="3200" dirty="0"/>
              <a:t>, like the payback period technique</a:t>
            </a:r>
            <a:r>
              <a:rPr lang="en-US" sz="3200" dirty="0" smtClean="0"/>
              <a:t>, </a:t>
            </a:r>
            <a:r>
              <a:rPr lang="en-US" sz="3200" dirty="0"/>
              <a:t>ignores the time value of money and considers the value of all cash flows to be equal</a:t>
            </a:r>
            <a:r>
              <a:rPr lang="en-US" sz="3200" dirty="0" smtClean="0"/>
              <a:t>.</a:t>
            </a:r>
          </a:p>
          <a:p>
            <a:pPr marL="0" lvl="0" indent="0">
              <a:buNone/>
            </a:pPr>
            <a:r>
              <a:rPr lang="en-US" sz="3200" dirty="0"/>
              <a:t> </a:t>
            </a:r>
            <a:endParaRPr lang="en-GB" sz="3200" dirty="0"/>
          </a:p>
          <a:p>
            <a:pPr marL="0" lvl="0" indent="0">
              <a:buNone/>
            </a:pPr>
            <a:r>
              <a:rPr lang="en-US" sz="3200" dirty="0" smtClean="0"/>
              <a:t>2. The </a:t>
            </a:r>
            <a:r>
              <a:rPr lang="en-US" sz="3200" dirty="0"/>
              <a:t>technique uses accounting numbers that are dependent on the organization’s choice of accounting procedures, </a:t>
            </a:r>
            <a:r>
              <a:rPr lang="en-GB" sz="3200" dirty="0" smtClean="0"/>
              <a:t>which be  affected by accounting polices </a:t>
            </a:r>
          </a:p>
          <a:p>
            <a:pPr marL="0" lvl="0" indent="0">
              <a:buNone/>
            </a:pPr>
            <a:endParaRPr lang="en-GB" sz="3200" dirty="0"/>
          </a:p>
          <a:p>
            <a:pPr marL="0" lvl="0" indent="0">
              <a:buNone/>
            </a:pPr>
            <a:r>
              <a:rPr lang="en-US" sz="3200" dirty="0" smtClean="0"/>
              <a:t>3. The </a:t>
            </a:r>
            <a:r>
              <a:rPr lang="en-US" sz="3200" dirty="0"/>
              <a:t>method uses net income rather than cash flows; while net income is a useful measure of profitability, the net cash flow is a better measure of an investment’s performance.</a:t>
            </a:r>
            <a:endParaRPr lang="en-GB" sz="3200" dirty="0"/>
          </a:p>
          <a:p>
            <a:pPr marL="0" indent="0">
              <a:buNone/>
            </a:pPr>
            <a:endParaRPr lang="en-GB" sz="3200" dirty="0" smtClean="0"/>
          </a:p>
        </p:txBody>
      </p:sp>
    </p:spTree>
    <p:extLst>
      <p:ext uri="{BB962C8B-B14F-4D97-AF65-F5344CB8AC3E}">
        <p14:creationId xmlns:p14="http://schemas.microsoft.com/office/powerpoint/2010/main" val="6779548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GB" sz="4800" dirty="0" smtClean="0"/>
          </a:p>
          <a:p>
            <a:pPr marL="0" indent="0">
              <a:buNone/>
            </a:pPr>
            <a:endParaRPr lang="en-GB" sz="4800" dirty="0"/>
          </a:p>
          <a:p>
            <a:pPr marL="0" indent="0">
              <a:buNone/>
            </a:pPr>
            <a:r>
              <a:rPr lang="en-GB" sz="4800" dirty="0" smtClean="0"/>
              <a:t>DISCOUNTED  CASHFLOW METHODS</a:t>
            </a:r>
            <a:endParaRPr lang="en-GB" sz="4800" dirty="0"/>
          </a:p>
        </p:txBody>
      </p:sp>
    </p:spTree>
    <p:extLst>
      <p:ext uri="{BB962C8B-B14F-4D97-AF65-F5344CB8AC3E}">
        <p14:creationId xmlns:p14="http://schemas.microsoft.com/office/powerpoint/2010/main" val="20321307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0722"/>
            <a:ext cx="10515600" cy="693175"/>
          </a:xfrm>
        </p:spPr>
        <p:txBody>
          <a:bodyPr>
            <a:normAutofit/>
          </a:bodyPr>
          <a:lstStyle/>
          <a:p>
            <a:r>
              <a:rPr lang="en-GB" sz="3600" b="1" dirty="0" smtClean="0"/>
              <a:t> </a:t>
            </a:r>
            <a:r>
              <a:rPr lang="en-GB" sz="3600" b="1" dirty="0" smtClean="0">
                <a:latin typeface="+mn-lt"/>
              </a:rPr>
              <a:t>Net Present Value (NPV</a:t>
            </a:r>
            <a:r>
              <a:rPr lang="en-GB" sz="3600" b="1" dirty="0" smtClean="0"/>
              <a:t>)</a:t>
            </a:r>
            <a:endParaRPr lang="en-GB" sz="3600" b="1" dirty="0"/>
          </a:p>
        </p:txBody>
      </p:sp>
      <p:sp>
        <p:nvSpPr>
          <p:cNvPr id="3" name="Content Placeholder 2"/>
          <p:cNvSpPr>
            <a:spLocks noGrp="1"/>
          </p:cNvSpPr>
          <p:nvPr>
            <p:ph idx="1"/>
          </p:nvPr>
        </p:nvSpPr>
        <p:spPr>
          <a:xfrm>
            <a:off x="0" y="1408670"/>
            <a:ext cx="11353800" cy="5198607"/>
          </a:xfrm>
        </p:spPr>
        <p:txBody>
          <a:bodyPr>
            <a:noAutofit/>
          </a:bodyPr>
          <a:lstStyle/>
          <a:p>
            <a:pPr marL="0" indent="0">
              <a:buNone/>
            </a:pPr>
            <a:r>
              <a:rPr lang="en-US" sz="3200" dirty="0" smtClean="0"/>
              <a:t>It is present </a:t>
            </a:r>
            <a:r>
              <a:rPr lang="en-US" sz="3200" dirty="0"/>
              <a:t>value </a:t>
            </a:r>
            <a:r>
              <a:rPr lang="en-US" sz="3200" dirty="0" smtClean="0"/>
              <a:t>of  all cashflows </a:t>
            </a:r>
          </a:p>
          <a:p>
            <a:pPr marL="0" indent="0">
              <a:buNone/>
            </a:pPr>
            <a:r>
              <a:rPr lang="en-US" sz="3200" dirty="0" smtClean="0"/>
              <a:t>less </a:t>
            </a:r>
            <a:r>
              <a:rPr lang="en-US" sz="3200" dirty="0"/>
              <a:t>the initial </a:t>
            </a:r>
            <a:r>
              <a:rPr lang="en-US" sz="3200" dirty="0" smtClean="0"/>
              <a:t>outflow. </a:t>
            </a:r>
          </a:p>
          <a:p>
            <a:pPr marL="0" indent="0">
              <a:buNone/>
            </a:pPr>
            <a:endParaRPr lang="en-US" sz="3200" dirty="0"/>
          </a:p>
          <a:p>
            <a:pPr marL="0" indent="0">
              <a:buNone/>
            </a:pPr>
            <a:endParaRPr lang="en-US" sz="3200" dirty="0" smtClean="0"/>
          </a:p>
          <a:p>
            <a:pPr marL="0" indent="0">
              <a:buNone/>
            </a:pPr>
            <a:endParaRPr lang="en-US" sz="3200" dirty="0"/>
          </a:p>
          <a:p>
            <a:pPr marL="0" indent="0">
              <a:buNone/>
            </a:pPr>
            <a:endParaRPr lang="en-US" sz="3200" dirty="0" smtClean="0"/>
          </a:p>
          <a:p>
            <a:pPr marL="0" indent="0">
              <a:buNone/>
            </a:pPr>
            <a:r>
              <a:rPr lang="en-US" sz="3200" dirty="0" smtClean="0"/>
              <a:t>C</a:t>
            </a:r>
            <a:r>
              <a:rPr lang="en-US" sz="3200" baseline="-25000" dirty="0" smtClean="0"/>
              <a:t>t</a:t>
            </a:r>
            <a:r>
              <a:rPr lang="en-US" sz="3200" dirty="0" smtClean="0"/>
              <a:t> </a:t>
            </a:r>
            <a:r>
              <a:rPr lang="en-US" sz="3200" dirty="0"/>
              <a:t>is the cashflow</a:t>
            </a:r>
            <a:endParaRPr lang="en-GB" sz="3200" dirty="0"/>
          </a:p>
          <a:p>
            <a:pPr marL="0" indent="0">
              <a:buNone/>
            </a:pPr>
            <a:r>
              <a:rPr lang="en-US" sz="3200" dirty="0" smtClean="0"/>
              <a:t>K </a:t>
            </a:r>
            <a:r>
              <a:rPr lang="en-US" sz="3200" dirty="0"/>
              <a:t>is the opportunity cost of capital</a:t>
            </a:r>
            <a:endParaRPr lang="en-GB" sz="3200" dirty="0"/>
          </a:p>
          <a:p>
            <a:pPr marL="0" indent="0">
              <a:buNone/>
            </a:pPr>
            <a:r>
              <a:rPr lang="en-US" sz="3200" dirty="0" smtClean="0"/>
              <a:t>I</a:t>
            </a:r>
            <a:r>
              <a:rPr lang="en-US" sz="3200" baseline="-25000" dirty="0" smtClean="0"/>
              <a:t>o</a:t>
            </a:r>
            <a:r>
              <a:rPr lang="en-US" sz="3200" dirty="0" smtClean="0"/>
              <a:t> </a:t>
            </a:r>
            <a:r>
              <a:rPr lang="en-US" sz="3200" dirty="0"/>
              <a:t>is the initial cash outflow</a:t>
            </a:r>
            <a:endParaRPr lang="en-GB" sz="3200" dirty="0"/>
          </a:p>
          <a:p>
            <a:pPr marL="0" indent="0">
              <a:buNone/>
            </a:pPr>
            <a:r>
              <a:rPr lang="en-US" sz="3200" dirty="0" smtClean="0"/>
              <a:t>n </a:t>
            </a:r>
            <a:r>
              <a:rPr lang="en-US" sz="3200" dirty="0"/>
              <a:t>is the useful life of the project</a:t>
            </a:r>
            <a:endParaRPr lang="en-GB" sz="3200" dirty="0"/>
          </a:p>
          <a:p>
            <a:pPr marL="0" indent="0">
              <a:buNone/>
            </a:pPr>
            <a:endParaRPr lang="en-GB" sz="3200" dirty="0"/>
          </a:p>
        </p:txBody>
      </p:sp>
      <p:pic>
        <p:nvPicPr>
          <p:cNvPr id="7" name="Picture 6"/>
          <p:cNvPicPr>
            <a:picLocks noChangeAspect="1"/>
          </p:cNvPicPr>
          <p:nvPr/>
        </p:nvPicPr>
        <p:blipFill>
          <a:blip r:embed="rId2"/>
          <a:stretch>
            <a:fillRect/>
          </a:stretch>
        </p:blipFill>
        <p:spPr>
          <a:xfrm>
            <a:off x="2347784" y="2508422"/>
            <a:ext cx="3892378" cy="1853513"/>
          </a:xfrm>
          <a:prstGeom prst="rect">
            <a:avLst/>
          </a:prstGeom>
        </p:spPr>
      </p:pic>
    </p:spTree>
    <p:extLst>
      <p:ext uri="{BB962C8B-B14F-4D97-AF65-F5344CB8AC3E}">
        <p14:creationId xmlns:p14="http://schemas.microsoft.com/office/powerpoint/2010/main" val="1563640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Illustration of NPV</a:t>
            </a:r>
            <a:endParaRPr lang="en-GB" sz="3600" b="1" dirty="0">
              <a:latin typeface="+mn-lt"/>
            </a:endParaRPr>
          </a:p>
        </p:txBody>
      </p:sp>
      <p:sp>
        <p:nvSpPr>
          <p:cNvPr id="3" name="Content Placeholder 2"/>
          <p:cNvSpPr>
            <a:spLocks noGrp="1"/>
          </p:cNvSpPr>
          <p:nvPr>
            <p:ph idx="1"/>
          </p:nvPr>
        </p:nvSpPr>
        <p:spPr>
          <a:xfrm>
            <a:off x="0" y="538317"/>
            <a:ext cx="11951559" cy="6319683"/>
          </a:xfrm>
        </p:spPr>
        <p:txBody>
          <a:bodyPr>
            <a:normAutofit fontScale="85000" lnSpcReduction="20000"/>
          </a:bodyPr>
          <a:lstStyle/>
          <a:p>
            <a:pPr marL="0" indent="0">
              <a:buNone/>
            </a:pPr>
            <a:endParaRPr lang="en-US" sz="3200" dirty="0" smtClean="0"/>
          </a:p>
          <a:p>
            <a:pPr marL="0" indent="0">
              <a:buNone/>
            </a:pPr>
            <a:endParaRPr lang="en-US" sz="3200" dirty="0" smtClean="0"/>
          </a:p>
          <a:p>
            <a:pPr marL="0" indent="0">
              <a:buNone/>
            </a:pPr>
            <a:r>
              <a:rPr lang="en-US" sz="3200" dirty="0" smtClean="0"/>
              <a:t>Two projects costing $100,000 each, </a:t>
            </a:r>
            <a:r>
              <a:rPr lang="en-US" sz="3200" dirty="0"/>
              <a:t>with a useful </a:t>
            </a:r>
            <a:endParaRPr lang="en-US" sz="3200" dirty="0" smtClean="0"/>
          </a:p>
          <a:p>
            <a:pPr marL="0" indent="0">
              <a:buNone/>
            </a:pPr>
            <a:r>
              <a:rPr lang="en-US" sz="3200" dirty="0" smtClean="0"/>
              <a:t>life </a:t>
            </a:r>
            <a:r>
              <a:rPr lang="en-US" sz="3200" dirty="0"/>
              <a:t>of </a:t>
            </a:r>
            <a:r>
              <a:rPr lang="en-US" sz="3200" dirty="0" smtClean="0"/>
              <a:t>5 years</a:t>
            </a:r>
            <a:r>
              <a:rPr lang="en-US" sz="3200" dirty="0"/>
              <a:t> </a:t>
            </a:r>
            <a:r>
              <a:rPr lang="en-US" sz="3200" dirty="0" smtClean="0"/>
              <a:t>are being considered. The </a:t>
            </a:r>
            <a:r>
              <a:rPr lang="en-US" sz="3200" dirty="0"/>
              <a:t>required </a:t>
            </a:r>
            <a:r>
              <a:rPr lang="en-US" sz="3200" dirty="0" smtClean="0"/>
              <a:t>rate</a:t>
            </a:r>
          </a:p>
          <a:p>
            <a:pPr marL="0" indent="0">
              <a:buNone/>
            </a:pPr>
            <a:r>
              <a:rPr lang="en-US" sz="3200" dirty="0" smtClean="0"/>
              <a:t> </a:t>
            </a:r>
            <a:r>
              <a:rPr lang="en-US" sz="3200" dirty="0"/>
              <a:t>of return </a:t>
            </a:r>
            <a:r>
              <a:rPr lang="en-US" sz="3200" dirty="0" smtClean="0"/>
              <a:t>is </a:t>
            </a:r>
            <a:r>
              <a:rPr lang="en-US" sz="3200" dirty="0"/>
              <a:t>10%. </a:t>
            </a:r>
            <a:r>
              <a:rPr lang="en-US" sz="3200" dirty="0" smtClean="0"/>
              <a:t>The expected cash </a:t>
            </a:r>
            <a:r>
              <a:rPr lang="en-US" sz="3200" dirty="0"/>
              <a:t>flows as follows.</a:t>
            </a:r>
            <a:endParaRPr lang="en-GB" sz="3200" dirty="0"/>
          </a:p>
          <a:p>
            <a:pPr marL="0" indent="0">
              <a:buNone/>
            </a:pPr>
            <a:r>
              <a:rPr lang="en-US" sz="3200" dirty="0"/>
              <a:t> </a:t>
            </a:r>
            <a:endParaRPr lang="en-GB" sz="3200" dirty="0"/>
          </a:p>
          <a:p>
            <a:pPr marL="0" indent="0">
              <a:buNone/>
            </a:pPr>
            <a:r>
              <a:rPr lang="en-US" sz="3200" b="1" i="1" dirty="0"/>
              <a:t>	YEAR	</a:t>
            </a:r>
            <a:r>
              <a:rPr lang="en-US" sz="3200" b="1" i="1" dirty="0" smtClean="0"/>
              <a:t>     1</a:t>
            </a:r>
            <a:r>
              <a:rPr lang="en-US" sz="3200" b="1" i="1" dirty="0"/>
              <a:t>	</a:t>
            </a:r>
            <a:r>
              <a:rPr lang="en-US" sz="3200" b="1" i="1" dirty="0" smtClean="0"/>
              <a:t>             2</a:t>
            </a:r>
            <a:r>
              <a:rPr lang="en-US" sz="3200" b="1" i="1" dirty="0"/>
              <a:t>	</a:t>
            </a:r>
            <a:r>
              <a:rPr lang="en-US" sz="3200" b="1" i="1" dirty="0" smtClean="0"/>
              <a:t>            3</a:t>
            </a:r>
            <a:r>
              <a:rPr lang="en-US" sz="3200" b="1" i="1" dirty="0"/>
              <a:t>	</a:t>
            </a:r>
            <a:r>
              <a:rPr lang="en-US" sz="3200" b="1" i="1" dirty="0" smtClean="0"/>
              <a:t>            4</a:t>
            </a:r>
            <a:r>
              <a:rPr lang="en-US" sz="3200" b="1" i="1" dirty="0"/>
              <a:t>	</a:t>
            </a:r>
            <a:r>
              <a:rPr lang="en-US" sz="3200" b="1" i="1" dirty="0" smtClean="0"/>
              <a:t>           5</a:t>
            </a:r>
            <a:endParaRPr lang="en-GB" sz="3200" dirty="0"/>
          </a:p>
          <a:p>
            <a:pPr marL="0" indent="0">
              <a:buNone/>
            </a:pPr>
            <a:r>
              <a:rPr lang="en-US" sz="3200" dirty="0" smtClean="0"/>
              <a:t>Project A </a:t>
            </a:r>
            <a:r>
              <a:rPr lang="en-US" sz="3200" dirty="0"/>
              <a:t>	$ </a:t>
            </a:r>
            <a:r>
              <a:rPr lang="en-US" sz="3200" dirty="0"/>
              <a:t>3</a:t>
            </a:r>
            <a:r>
              <a:rPr lang="en-US" sz="3200" dirty="0" smtClean="0"/>
              <a:t>0,000</a:t>
            </a:r>
            <a:r>
              <a:rPr lang="en-US" sz="3200" dirty="0"/>
              <a:t>	</a:t>
            </a:r>
            <a:r>
              <a:rPr lang="en-US" sz="3200" dirty="0" smtClean="0"/>
              <a:t>30,000</a:t>
            </a:r>
            <a:r>
              <a:rPr lang="en-US" sz="3200" dirty="0"/>
              <a:t>	</a:t>
            </a:r>
            <a:r>
              <a:rPr lang="en-US" sz="3200" dirty="0" smtClean="0"/>
              <a:t>30,000</a:t>
            </a:r>
            <a:r>
              <a:rPr lang="en-US" sz="3200" dirty="0"/>
              <a:t>	</a:t>
            </a:r>
            <a:r>
              <a:rPr lang="en-US" sz="3200" dirty="0" smtClean="0"/>
              <a:t>30,000</a:t>
            </a:r>
            <a:r>
              <a:rPr lang="en-US" sz="3200" dirty="0"/>
              <a:t>	</a:t>
            </a:r>
            <a:r>
              <a:rPr lang="en-US" sz="3200" dirty="0" smtClean="0"/>
              <a:t>30,000</a:t>
            </a:r>
            <a:endParaRPr lang="en-GB" sz="3200" dirty="0"/>
          </a:p>
          <a:p>
            <a:pPr marL="0" indent="0">
              <a:buNone/>
            </a:pPr>
            <a:r>
              <a:rPr lang="en-US" sz="3200" dirty="0" smtClean="0"/>
              <a:t>Project </a:t>
            </a:r>
            <a:r>
              <a:rPr lang="en-US" sz="3200" dirty="0"/>
              <a:t>B	$ </a:t>
            </a:r>
            <a:r>
              <a:rPr lang="en-US" sz="3200" dirty="0" smtClean="0"/>
              <a:t>40,000</a:t>
            </a:r>
            <a:r>
              <a:rPr lang="en-US" sz="3200" dirty="0"/>
              <a:t>	</a:t>
            </a:r>
            <a:r>
              <a:rPr lang="en-US" sz="3200" dirty="0" smtClean="0"/>
              <a:t>25,000</a:t>
            </a:r>
            <a:r>
              <a:rPr lang="en-US" sz="3200" dirty="0"/>
              <a:t>	20,000	</a:t>
            </a:r>
            <a:r>
              <a:rPr lang="en-US" sz="3200" dirty="0"/>
              <a:t>3</a:t>
            </a:r>
            <a:r>
              <a:rPr lang="en-US" sz="3200" dirty="0" smtClean="0"/>
              <a:t>5,000</a:t>
            </a:r>
            <a:r>
              <a:rPr lang="en-US" sz="3200" dirty="0"/>
              <a:t>	</a:t>
            </a:r>
            <a:r>
              <a:rPr lang="en-US" sz="3200" dirty="0" smtClean="0"/>
              <a:t>35,000</a:t>
            </a:r>
          </a:p>
          <a:p>
            <a:pPr marL="0" indent="0">
              <a:buNone/>
            </a:pPr>
            <a:endParaRPr lang="en-US" sz="3200" b="1" dirty="0" smtClean="0"/>
          </a:p>
          <a:p>
            <a:pPr marL="0" indent="0">
              <a:buNone/>
            </a:pPr>
            <a:r>
              <a:rPr lang="en-US" sz="3200" b="1" dirty="0" smtClean="0"/>
              <a:t>Required</a:t>
            </a:r>
            <a:r>
              <a:rPr lang="en-US" sz="3200" b="1" dirty="0"/>
              <a:t>:</a:t>
            </a:r>
            <a:endParaRPr lang="en-GB" sz="3200" dirty="0"/>
          </a:p>
          <a:p>
            <a:endParaRPr lang="en-GB" sz="3200" dirty="0"/>
          </a:p>
          <a:p>
            <a:pPr marL="0" lvl="0" indent="0">
              <a:buNone/>
            </a:pPr>
            <a:r>
              <a:rPr lang="en-US" sz="3200" dirty="0" smtClean="0"/>
              <a:t>1. Calculate </a:t>
            </a:r>
            <a:r>
              <a:rPr lang="en-US" sz="3200" dirty="0"/>
              <a:t>Net Present Value for each project</a:t>
            </a:r>
            <a:endParaRPr lang="en-GB" sz="3200" dirty="0"/>
          </a:p>
          <a:p>
            <a:pPr marL="0" lvl="0" indent="0">
              <a:buNone/>
            </a:pPr>
            <a:r>
              <a:rPr lang="en-US" sz="3200" dirty="0" smtClean="0"/>
              <a:t>2. Which </a:t>
            </a:r>
            <a:r>
              <a:rPr lang="en-US" sz="3200" dirty="0"/>
              <a:t>project should be undertaken?</a:t>
            </a:r>
            <a:endParaRPr lang="en-GB" sz="3200" dirty="0"/>
          </a:p>
          <a:p>
            <a:pPr marL="0" indent="0">
              <a:buNone/>
            </a:pPr>
            <a:endParaRPr lang="en-GB" sz="3200" dirty="0"/>
          </a:p>
        </p:txBody>
      </p:sp>
    </p:spTree>
    <p:extLst>
      <p:ext uri="{BB962C8B-B14F-4D97-AF65-F5344CB8AC3E}">
        <p14:creationId xmlns:p14="http://schemas.microsoft.com/office/powerpoint/2010/main" val="39155951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Solution – Project A</a:t>
            </a:r>
            <a:endParaRPr lang="en-GB" sz="3600" b="1" dirty="0">
              <a:latin typeface="+mn-lt"/>
            </a:endParaRPr>
          </a:p>
        </p:txBody>
      </p:sp>
      <p:sp>
        <p:nvSpPr>
          <p:cNvPr id="3" name="Content Placeholder 2"/>
          <p:cNvSpPr>
            <a:spLocks noGrp="1"/>
          </p:cNvSpPr>
          <p:nvPr>
            <p:ph idx="1"/>
          </p:nvPr>
        </p:nvSpPr>
        <p:spPr>
          <a:xfrm>
            <a:off x="189271" y="1076632"/>
            <a:ext cx="11362237" cy="5648017"/>
          </a:xfrm>
        </p:spPr>
        <p:txBody>
          <a:bodyPr>
            <a:normAutofit lnSpcReduction="10000"/>
          </a:bodyPr>
          <a:lstStyle/>
          <a:p>
            <a:pPr marL="0" indent="0">
              <a:buNone/>
            </a:pPr>
            <a:endParaRPr lang="en-US" sz="3200" dirty="0" smtClean="0"/>
          </a:p>
          <a:p>
            <a:pPr marL="0" indent="0">
              <a:buNone/>
            </a:pPr>
            <a:endParaRPr lang="en-US" sz="3200" dirty="0" smtClean="0"/>
          </a:p>
          <a:p>
            <a:pPr marL="0" indent="0">
              <a:buNone/>
            </a:pPr>
            <a:r>
              <a:rPr lang="en-US" sz="3200" dirty="0" smtClean="0"/>
              <a:t>NPV</a:t>
            </a:r>
            <a:r>
              <a:rPr lang="en-US" sz="3200" dirty="0"/>
              <a:t>	</a:t>
            </a:r>
            <a:r>
              <a:rPr lang="en-US" sz="3200" dirty="0" smtClean="0"/>
              <a:t>=Annual </a:t>
            </a:r>
            <a:r>
              <a:rPr lang="en-US" sz="3200" dirty="0"/>
              <a:t>Cashflows x PVIFA </a:t>
            </a:r>
            <a:r>
              <a:rPr lang="en-US" sz="3200" baseline="-25000" dirty="0"/>
              <a:t>10%, 5 years</a:t>
            </a:r>
            <a:r>
              <a:rPr lang="en-US" sz="3200" dirty="0"/>
              <a:t> - Initial Cost </a:t>
            </a:r>
            <a:endParaRPr lang="en-US" sz="3200" dirty="0" smtClean="0"/>
          </a:p>
          <a:p>
            <a:pPr marL="0" indent="0">
              <a:buNone/>
            </a:pPr>
            <a:r>
              <a:rPr lang="en-US" sz="3200" dirty="0" smtClean="0"/>
              <a:t>Where, </a:t>
            </a:r>
            <a:r>
              <a:rPr lang="en-US" sz="3200" dirty="0"/>
              <a:t>PVIFA is the Present Value Interest Factor of </a:t>
            </a:r>
            <a:r>
              <a:rPr lang="en-US" sz="3200" dirty="0" smtClean="0"/>
              <a:t>annuity</a:t>
            </a:r>
            <a:endParaRPr lang="en-GB" sz="3200" dirty="0"/>
          </a:p>
          <a:p>
            <a:pPr marL="0" indent="0">
              <a:buNone/>
            </a:pPr>
            <a:endParaRPr lang="en-GB" sz="3200" dirty="0"/>
          </a:p>
          <a:p>
            <a:pPr marL="0" indent="0">
              <a:buNone/>
            </a:pPr>
            <a:r>
              <a:rPr lang="en-US" sz="3200" dirty="0" smtClean="0"/>
              <a:t>=</a:t>
            </a:r>
            <a:r>
              <a:rPr lang="en-US" sz="3200" dirty="0"/>
              <a:t>	30,000 x 3.791 - 100,000 = </a:t>
            </a:r>
            <a:r>
              <a:rPr lang="en-US" sz="3200" u="dbl" dirty="0"/>
              <a:t>$ </a:t>
            </a:r>
            <a:r>
              <a:rPr lang="en-US" sz="3200" u="dbl" dirty="0" smtClean="0"/>
              <a:t>113,730</a:t>
            </a:r>
          </a:p>
          <a:p>
            <a:pPr marL="0" indent="0">
              <a:spcBef>
                <a:spcPts val="0"/>
              </a:spcBef>
              <a:buNone/>
            </a:pPr>
            <a:endParaRPr lang="en-US" sz="3200" u="dbl" dirty="0" smtClean="0"/>
          </a:p>
          <a:p>
            <a:pPr marL="0" indent="0">
              <a:buNone/>
            </a:pPr>
            <a:r>
              <a:rPr lang="en-US" sz="3200" dirty="0" smtClean="0"/>
              <a:t>Hence NPV= 113,730- 100,000= 13,730</a:t>
            </a:r>
          </a:p>
          <a:p>
            <a:pPr marL="0" indent="0">
              <a:buNone/>
            </a:pPr>
            <a:endParaRPr lang="en-US" sz="3200" dirty="0"/>
          </a:p>
          <a:p>
            <a:pPr marL="0" indent="0">
              <a:buNone/>
            </a:pPr>
            <a:r>
              <a:rPr lang="en-US" sz="3200" dirty="0" smtClean="0"/>
              <a:t>NB:   </a:t>
            </a:r>
            <a:r>
              <a:rPr lang="en-US" sz="3200" dirty="0" smtClean="0">
                <a:effectLst>
                  <a:outerShdw blurRad="38100" dist="38100" dir="2700000" algn="tl">
                    <a:srgbClr val="000000">
                      <a:alpha val="43137"/>
                    </a:srgbClr>
                  </a:outerShdw>
                </a:effectLst>
              </a:rPr>
              <a:t>30,000 is an annuity and hence use present value tables for annuity or formula  to get the annuity  factor</a:t>
            </a:r>
            <a:endParaRPr lang="en-GB" sz="3200" dirty="0">
              <a:effectLst>
                <a:outerShdw blurRad="38100" dist="38100" dir="2700000" algn="tl">
                  <a:srgbClr val="000000">
                    <a:alpha val="43137"/>
                  </a:srgbClr>
                </a:outerShdw>
              </a:effectLst>
            </a:endParaRPr>
          </a:p>
          <a:p>
            <a:pPr marL="0" indent="0">
              <a:buNone/>
            </a:pPr>
            <a:endParaRPr lang="en-GB" sz="3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713424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Solution – Project B</a:t>
            </a:r>
            <a:endParaRPr lang="en-GB" sz="3600" b="1" dirty="0">
              <a:latin typeface="+mn-lt"/>
            </a:endParaRPr>
          </a:p>
        </p:txBody>
      </p:sp>
      <p:sp>
        <p:nvSpPr>
          <p:cNvPr id="8" name="TextBox 7"/>
          <p:cNvSpPr txBox="1"/>
          <p:nvPr/>
        </p:nvSpPr>
        <p:spPr>
          <a:xfrm>
            <a:off x="189271" y="6155536"/>
            <a:ext cx="6213434" cy="523220"/>
          </a:xfrm>
          <a:prstGeom prst="rect">
            <a:avLst/>
          </a:prstGeom>
          <a:noFill/>
        </p:spPr>
        <p:txBody>
          <a:bodyPr wrap="square" rtlCol="0">
            <a:spAutoFit/>
          </a:bodyPr>
          <a:lstStyle/>
          <a:p>
            <a:r>
              <a:rPr lang="en-GB" sz="2800" dirty="0" smtClean="0"/>
              <a:t>Project B  is better , it as a higher NPV </a:t>
            </a:r>
            <a:endParaRPr lang="en-GB" sz="2800" dirty="0"/>
          </a:p>
        </p:txBody>
      </p:sp>
      <p:graphicFrame>
        <p:nvGraphicFramePr>
          <p:cNvPr id="14" name="Content Placeholder 13"/>
          <p:cNvGraphicFramePr>
            <a:graphicFrameLocks noGrp="1"/>
          </p:cNvGraphicFramePr>
          <p:nvPr>
            <p:ph idx="1"/>
            <p:extLst>
              <p:ext uri="{D42A27DB-BD31-4B8C-83A1-F6EECF244321}">
                <p14:modId xmlns:p14="http://schemas.microsoft.com/office/powerpoint/2010/main" val="4173307573"/>
              </p:ext>
            </p:extLst>
          </p:nvPr>
        </p:nvGraphicFramePr>
        <p:xfrm>
          <a:off x="189271" y="1509863"/>
          <a:ext cx="7144980" cy="4474053"/>
        </p:xfrm>
        <a:graphic>
          <a:graphicData uri="http://schemas.openxmlformats.org/drawingml/2006/table">
            <a:tbl>
              <a:tblPr firstRow="1" firstCol="1" bandRow="1"/>
              <a:tblGrid>
                <a:gridCol w="2676134"/>
                <a:gridCol w="1535317"/>
                <a:gridCol w="1179620"/>
                <a:gridCol w="1753909"/>
              </a:tblGrid>
              <a:tr h="497117">
                <a:tc>
                  <a:txBody>
                    <a:bodyPr/>
                    <a:lstStyle/>
                    <a:p>
                      <a:pPr>
                        <a:lnSpc>
                          <a:spcPct val="107000"/>
                        </a:lnSpc>
                        <a:spcAft>
                          <a:spcPts val="0"/>
                        </a:spcAft>
                      </a:pPr>
                      <a:r>
                        <a:rPr lang="en-GB" sz="2000" b="1" i="1" dirty="0">
                          <a:effectLst/>
                          <a:latin typeface="Calibri" panose="020F0502020204030204" pitchFamily="34"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b="1" i="1" dirty="0">
                          <a:effectLst/>
                          <a:latin typeface="Calibri" panose="020F0502020204030204" pitchFamily="34" charset="0"/>
                          <a:ea typeface="Calibri" panose="020F0502020204030204" pitchFamily="34" charset="0"/>
                          <a:cs typeface="Times New Roman" panose="02020603050405020304" pitchFamily="18" charset="0"/>
                        </a:rPr>
                        <a:t>Cashflows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b="1" i="1" dirty="0" err="1">
                          <a:effectLst/>
                          <a:latin typeface="Calibri" panose="020F0502020204030204" pitchFamily="34" charset="0"/>
                          <a:ea typeface="Calibri" panose="020F0502020204030204" pitchFamily="34" charset="0"/>
                          <a:cs typeface="Times New Roman" panose="02020603050405020304" pitchFamily="18" charset="0"/>
                        </a:rPr>
                        <a:t>PVIF</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b="1" i="1">
                          <a:effectLst/>
                          <a:latin typeface="Calibri" panose="020F0502020204030204" pitchFamily="34" charset="0"/>
                          <a:ea typeface="Calibri" panose="020F0502020204030204" pitchFamily="34" charset="0"/>
                          <a:cs typeface="Times New Roman" panose="02020603050405020304" pitchFamily="18" charset="0"/>
                        </a:rPr>
                        <a:t>Present Values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117">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Year 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40,000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0.909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36,360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117">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Year 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25,000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0.826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20,650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117">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Year 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20,000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0.751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15,020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117">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Year 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35,000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0.683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23,905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117">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Year 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35,000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0.621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21,735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117">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Total Present Value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117,670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117">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Less initial outlay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100,000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7117">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NPV</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17,670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0156634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t>Decision criteria  for NPV</a:t>
            </a:r>
            <a:endParaRPr lang="en-GB" sz="3600" b="1" dirty="0"/>
          </a:p>
        </p:txBody>
      </p:sp>
      <p:sp>
        <p:nvSpPr>
          <p:cNvPr id="3" name="Content Placeholder 2"/>
          <p:cNvSpPr>
            <a:spLocks noGrp="1"/>
          </p:cNvSpPr>
          <p:nvPr>
            <p:ph idx="1"/>
          </p:nvPr>
        </p:nvSpPr>
        <p:spPr>
          <a:xfrm>
            <a:off x="0" y="1390650"/>
            <a:ext cx="10515600" cy="4843463"/>
          </a:xfrm>
        </p:spPr>
        <p:txBody>
          <a:bodyPr>
            <a:normAutofit lnSpcReduction="10000"/>
          </a:bodyPr>
          <a:lstStyle/>
          <a:p>
            <a:pPr marL="0" indent="0">
              <a:buNone/>
            </a:pPr>
            <a:r>
              <a:rPr lang="en-US" dirty="0"/>
              <a:t> </a:t>
            </a:r>
            <a:endParaRPr lang="en-US" dirty="0" smtClean="0"/>
          </a:p>
          <a:p>
            <a:pPr marL="514350" indent="-514350">
              <a:buAutoNum type="arabicPeriod"/>
            </a:pPr>
            <a:r>
              <a:rPr lang="en-US" sz="3200" dirty="0" smtClean="0"/>
              <a:t>For mutually exclusive  projects</a:t>
            </a:r>
          </a:p>
          <a:p>
            <a:pPr marL="514350" indent="-514350">
              <a:buAutoNum type="arabicPeriod"/>
            </a:pPr>
            <a:endParaRPr lang="en-US" sz="3200" dirty="0" smtClean="0"/>
          </a:p>
          <a:p>
            <a:pPr marL="0" indent="0">
              <a:buNone/>
            </a:pPr>
            <a:r>
              <a:rPr lang="en-US" sz="3200" dirty="0" smtClean="0"/>
              <a:t>(</a:t>
            </a:r>
            <a:r>
              <a:rPr lang="en-US" sz="3200" dirty="0" err="1" smtClean="0"/>
              <a:t>i</a:t>
            </a:r>
            <a:r>
              <a:rPr lang="en-US" sz="3200" dirty="0"/>
              <a:t>) When NPV &gt; 0: </a:t>
            </a:r>
            <a:r>
              <a:rPr lang="en-US" sz="3200" dirty="0" smtClean="0"/>
              <a:t>Accept</a:t>
            </a:r>
            <a:endParaRPr lang="en-GB" sz="3200" dirty="0"/>
          </a:p>
          <a:p>
            <a:pPr marL="0" indent="0">
              <a:buNone/>
            </a:pPr>
            <a:r>
              <a:rPr lang="en-US" sz="3200" dirty="0"/>
              <a:t>(ii) When NPV &lt; 0: </a:t>
            </a:r>
            <a:r>
              <a:rPr lang="en-US" sz="3200" dirty="0" smtClean="0"/>
              <a:t>Reject</a:t>
            </a:r>
          </a:p>
          <a:p>
            <a:pPr marL="0" indent="0">
              <a:buNone/>
            </a:pPr>
            <a:endParaRPr lang="en-US" sz="3200" dirty="0" smtClean="0"/>
          </a:p>
          <a:p>
            <a:pPr marL="0" indent="0">
              <a:buNone/>
            </a:pPr>
            <a:r>
              <a:rPr lang="en-US" sz="3200" dirty="0" smtClean="0"/>
              <a:t>2. For  independent  projects</a:t>
            </a:r>
          </a:p>
          <a:p>
            <a:pPr marL="0" indent="0">
              <a:buNone/>
            </a:pPr>
            <a:r>
              <a:rPr lang="en-US" sz="3200" dirty="0" smtClean="0"/>
              <a:t> </a:t>
            </a:r>
            <a:endParaRPr lang="en-US" sz="3200" dirty="0"/>
          </a:p>
          <a:p>
            <a:pPr marL="0" indent="0">
              <a:buNone/>
            </a:pPr>
            <a:r>
              <a:rPr lang="en-US" sz="3200" dirty="0"/>
              <a:t>Project with the </a:t>
            </a:r>
            <a:r>
              <a:rPr lang="en-US" sz="3200" dirty="0" smtClean="0"/>
              <a:t>highest positive NPV should </a:t>
            </a:r>
            <a:r>
              <a:rPr lang="en-US" sz="3200" dirty="0"/>
              <a:t>be selected</a:t>
            </a:r>
            <a:endParaRPr lang="en-GB" sz="3200" dirty="0"/>
          </a:p>
        </p:txBody>
      </p:sp>
    </p:spTree>
    <p:extLst>
      <p:ext uri="{BB962C8B-B14F-4D97-AF65-F5344CB8AC3E}">
        <p14:creationId xmlns:p14="http://schemas.microsoft.com/office/powerpoint/2010/main" val="34745155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Advantages of NPV</a:t>
            </a:r>
            <a:endParaRPr lang="en-GB" sz="3600" b="1" dirty="0">
              <a:latin typeface="+mn-lt"/>
            </a:endParaRPr>
          </a:p>
        </p:txBody>
      </p:sp>
      <p:sp>
        <p:nvSpPr>
          <p:cNvPr id="3" name="Content Placeholder 2"/>
          <p:cNvSpPr>
            <a:spLocks noGrp="1"/>
          </p:cNvSpPr>
          <p:nvPr>
            <p:ph idx="1"/>
          </p:nvPr>
        </p:nvSpPr>
        <p:spPr>
          <a:xfrm>
            <a:off x="189271" y="1504950"/>
            <a:ext cx="11164529" cy="5353050"/>
          </a:xfrm>
        </p:spPr>
        <p:txBody>
          <a:bodyPr>
            <a:normAutofit lnSpcReduction="10000"/>
          </a:bodyPr>
          <a:lstStyle/>
          <a:p>
            <a:pPr marL="0" lvl="0" indent="0" algn="just">
              <a:buNone/>
            </a:pPr>
            <a:r>
              <a:rPr lang="en-US" dirty="0" smtClean="0"/>
              <a:t>1. NPV </a:t>
            </a:r>
            <a:r>
              <a:rPr lang="en-US" dirty="0"/>
              <a:t>considers time value of </a:t>
            </a:r>
            <a:r>
              <a:rPr lang="en-US" dirty="0" smtClean="0"/>
              <a:t>money</a:t>
            </a:r>
            <a:endParaRPr lang="en-GB" dirty="0"/>
          </a:p>
          <a:p>
            <a:pPr marL="0" lvl="0" indent="0" algn="just">
              <a:buNone/>
            </a:pPr>
            <a:r>
              <a:rPr lang="en-US" dirty="0" smtClean="0"/>
              <a:t>2. The </a:t>
            </a:r>
            <a:r>
              <a:rPr lang="en-US" dirty="0"/>
              <a:t>whole stream of </a:t>
            </a:r>
            <a:r>
              <a:rPr lang="en-US" dirty="0" smtClean="0"/>
              <a:t>cashflows </a:t>
            </a:r>
            <a:r>
              <a:rPr lang="en-US" dirty="0"/>
              <a:t>is considered. </a:t>
            </a:r>
            <a:endParaRPr lang="en-GB" dirty="0"/>
          </a:p>
          <a:p>
            <a:pPr marL="0" lvl="0" indent="0" algn="just">
              <a:buNone/>
            </a:pPr>
            <a:r>
              <a:rPr lang="en-US" dirty="0" smtClean="0"/>
              <a:t>3. The </a:t>
            </a:r>
            <a:r>
              <a:rPr lang="en-US" dirty="0"/>
              <a:t>net present value can be seen as the addition to </a:t>
            </a:r>
            <a:endParaRPr lang="en-US" dirty="0" smtClean="0"/>
          </a:p>
          <a:p>
            <a:pPr marL="0" lvl="0" indent="0" algn="just">
              <a:buNone/>
            </a:pPr>
            <a:r>
              <a:rPr lang="en-US" dirty="0" smtClean="0"/>
              <a:t>the </a:t>
            </a:r>
            <a:r>
              <a:rPr lang="en-US" dirty="0"/>
              <a:t>wealth of shareholders. The criterion of NPV is </a:t>
            </a:r>
            <a:r>
              <a:rPr lang="en-US" dirty="0" smtClean="0"/>
              <a:t>thus</a:t>
            </a:r>
          </a:p>
          <a:p>
            <a:pPr marL="0" lvl="0" indent="0" algn="just">
              <a:buNone/>
            </a:pPr>
            <a:r>
              <a:rPr lang="en-US" dirty="0" smtClean="0"/>
              <a:t> </a:t>
            </a:r>
            <a:r>
              <a:rPr lang="en-US" dirty="0"/>
              <a:t>in conformity with basic financial objectives.</a:t>
            </a:r>
            <a:endParaRPr lang="en-GB" dirty="0"/>
          </a:p>
          <a:p>
            <a:pPr marL="0" lvl="0" indent="0" algn="just">
              <a:buNone/>
            </a:pPr>
            <a:r>
              <a:rPr lang="en-US" dirty="0" smtClean="0"/>
              <a:t>4.   </a:t>
            </a:r>
            <a:r>
              <a:rPr lang="en-US" dirty="0"/>
              <a:t>The NPV uses the discounted cash flows i.e., expresses cash flows in terms of current values. </a:t>
            </a:r>
            <a:endParaRPr lang="en-GB" dirty="0"/>
          </a:p>
          <a:p>
            <a:pPr marL="0" lvl="0" indent="0" algn="just">
              <a:buNone/>
            </a:pPr>
            <a:r>
              <a:rPr lang="en-US" dirty="0" smtClean="0"/>
              <a:t>5. The </a:t>
            </a:r>
            <a:r>
              <a:rPr lang="en-US" dirty="0"/>
              <a:t>NPVs of different projects therefore can be compared. It implies that each project can be evaluated independent of others on its own merit.</a:t>
            </a:r>
            <a:endParaRPr lang="en-GB" dirty="0"/>
          </a:p>
          <a:p>
            <a:pPr marL="0" lvl="0" indent="0" algn="just">
              <a:buNone/>
            </a:pPr>
            <a:r>
              <a:rPr lang="en-US" dirty="0" smtClean="0"/>
              <a:t>6. The </a:t>
            </a:r>
            <a:r>
              <a:rPr lang="en-US" dirty="0"/>
              <a:t>method enables the decision-making </a:t>
            </a:r>
            <a:r>
              <a:rPr lang="en-US" dirty="0" smtClean="0"/>
              <a:t>process- not </a:t>
            </a:r>
            <a:r>
              <a:rPr lang="en-US" dirty="0"/>
              <a:t>only does it help evaluate projects of the same size, but </a:t>
            </a:r>
            <a:r>
              <a:rPr lang="en-US" dirty="0" smtClean="0"/>
              <a:t>also </a:t>
            </a:r>
            <a:r>
              <a:rPr lang="en-US" dirty="0"/>
              <a:t>helps in identifying whether a particular investment is profit-making or loss-making.</a:t>
            </a:r>
            <a:endParaRPr lang="en-GB" dirty="0"/>
          </a:p>
          <a:p>
            <a:endParaRPr lang="en-GB" dirty="0"/>
          </a:p>
        </p:txBody>
      </p:sp>
    </p:spTree>
    <p:extLst>
      <p:ext uri="{BB962C8B-B14F-4D97-AF65-F5344CB8AC3E}">
        <p14:creationId xmlns:p14="http://schemas.microsoft.com/office/powerpoint/2010/main" val="34129497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1076632"/>
          </a:xfrm>
        </p:spPr>
        <p:txBody>
          <a:bodyPr>
            <a:normAutofit/>
          </a:bodyPr>
          <a:lstStyle/>
          <a:p>
            <a:r>
              <a:rPr lang="en-GB" sz="3600" b="1" dirty="0" smtClean="0">
                <a:latin typeface="+mn-lt"/>
              </a:rPr>
              <a:t>Limitations  of NPV</a:t>
            </a:r>
            <a:endParaRPr lang="en-GB" sz="3600" b="1" dirty="0">
              <a:latin typeface="+mn-lt"/>
            </a:endParaRPr>
          </a:p>
        </p:txBody>
      </p:sp>
      <p:sp>
        <p:nvSpPr>
          <p:cNvPr id="3" name="Content Placeholder 2"/>
          <p:cNvSpPr>
            <a:spLocks noGrp="1"/>
          </p:cNvSpPr>
          <p:nvPr>
            <p:ph idx="1"/>
          </p:nvPr>
        </p:nvSpPr>
        <p:spPr>
          <a:xfrm>
            <a:off x="152400" y="1654174"/>
            <a:ext cx="10515600" cy="5070475"/>
          </a:xfrm>
        </p:spPr>
        <p:txBody>
          <a:bodyPr>
            <a:normAutofit/>
          </a:bodyPr>
          <a:lstStyle/>
          <a:p>
            <a:pPr marL="0" indent="0">
              <a:buNone/>
            </a:pPr>
            <a:r>
              <a:rPr lang="en-US" dirty="0" smtClean="0"/>
              <a:t>1</a:t>
            </a:r>
            <a:r>
              <a:rPr lang="en-US" sz="3200" dirty="0" smtClean="0"/>
              <a:t>.</a:t>
            </a:r>
            <a:r>
              <a:rPr lang="en-US" sz="3200" dirty="0"/>
              <a:t> </a:t>
            </a:r>
            <a:r>
              <a:rPr lang="en-US" sz="3200" dirty="0" smtClean="0"/>
              <a:t>It </a:t>
            </a:r>
            <a:r>
              <a:rPr lang="en-US" sz="3200" dirty="0"/>
              <a:t>involves difficult calculations</a:t>
            </a:r>
            <a:endParaRPr lang="en-GB" sz="3200" dirty="0"/>
          </a:p>
          <a:p>
            <a:pPr marL="0" lvl="0" indent="0">
              <a:buNone/>
            </a:pPr>
            <a:r>
              <a:rPr lang="en-US" dirty="0" smtClean="0"/>
              <a:t>2. T</a:t>
            </a:r>
            <a:r>
              <a:rPr lang="en-US" sz="3200" dirty="0" smtClean="0"/>
              <a:t>here </a:t>
            </a:r>
            <a:r>
              <a:rPr lang="en-US" sz="3200" dirty="0"/>
              <a:t>are no </a:t>
            </a:r>
            <a:r>
              <a:rPr lang="en-US" sz="3200" dirty="0" smtClean="0"/>
              <a:t>guidelines  </a:t>
            </a:r>
            <a:r>
              <a:rPr lang="en-US" sz="3200" dirty="0"/>
              <a:t>as to the </a:t>
            </a:r>
            <a:endParaRPr lang="en-US" sz="3200" dirty="0" smtClean="0"/>
          </a:p>
          <a:p>
            <a:pPr marL="0" lvl="0" indent="0">
              <a:buNone/>
            </a:pPr>
            <a:r>
              <a:rPr lang="en-US" sz="3200" dirty="0" smtClean="0"/>
              <a:t>determination </a:t>
            </a:r>
            <a:r>
              <a:rPr lang="en-US" sz="3200" dirty="0"/>
              <a:t>of </a:t>
            </a:r>
            <a:r>
              <a:rPr lang="en-US" sz="3200" dirty="0" smtClean="0"/>
              <a:t>required return rate</a:t>
            </a:r>
            <a:r>
              <a:rPr lang="en-US" sz="3200" dirty="0"/>
              <a:t>. </a:t>
            </a:r>
            <a:endParaRPr lang="en-US" sz="3200" dirty="0" smtClean="0"/>
          </a:p>
          <a:p>
            <a:pPr marL="0" lvl="0" indent="0">
              <a:buNone/>
            </a:pPr>
            <a:r>
              <a:rPr lang="en-US" sz="3200" dirty="0" smtClean="0"/>
              <a:t>3.</a:t>
            </a:r>
            <a:r>
              <a:rPr lang="en-US" sz="3200" dirty="0"/>
              <a:t> NPV cannot be used to compare projects of </a:t>
            </a:r>
            <a:r>
              <a:rPr lang="en-US" sz="3200" dirty="0" smtClean="0"/>
              <a:t>different</a:t>
            </a:r>
          </a:p>
          <a:p>
            <a:pPr marL="0" lvl="0" indent="0">
              <a:buNone/>
            </a:pPr>
            <a:r>
              <a:rPr lang="en-US" sz="3200" dirty="0" smtClean="0"/>
              <a:t> </a:t>
            </a:r>
            <a:r>
              <a:rPr lang="en-US" sz="3200" dirty="0"/>
              <a:t>sizes. NPV is an absolute figure and not a percentage</a:t>
            </a:r>
            <a:r>
              <a:rPr lang="en-US" sz="3200" dirty="0" smtClean="0"/>
              <a:t>.</a:t>
            </a:r>
          </a:p>
          <a:p>
            <a:pPr marL="0" lvl="0" indent="0">
              <a:spcBef>
                <a:spcPts val="0"/>
              </a:spcBef>
              <a:buNone/>
            </a:pPr>
            <a:endParaRPr lang="en-GB" sz="3200" dirty="0"/>
          </a:p>
          <a:p>
            <a:pPr marL="0" lvl="0" indent="0">
              <a:buNone/>
            </a:pPr>
            <a:r>
              <a:rPr lang="en-US" sz="3200" dirty="0" smtClean="0"/>
              <a:t>4.NPV </a:t>
            </a:r>
            <a:r>
              <a:rPr lang="en-US" sz="3200" dirty="0"/>
              <a:t>only takes into account the cash inflows and outflows of a particular </a:t>
            </a:r>
            <a:r>
              <a:rPr lang="en-US" sz="3200" dirty="0" smtClean="0"/>
              <a:t>project.-does </a:t>
            </a:r>
            <a:r>
              <a:rPr lang="en-US" sz="3200" dirty="0"/>
              <a:t>not consider any hidden </a:t>
            </a:r>
            <a:r>
              <a:rPr lang="en-US" sz="3200" dirty="0" smtClean="0"/>
              <a:t>costs </a:t>
            </a:r>
            <a:r>
              <a:rPr lang="en-US" sz="3200" dirty="0"/>
              <a:t>or other preliminary costs incurred about the specific project</a:t>
            </a:r>
            <a:r>
              <a:rPr lang="en-US" dirty="0"/>
              <a:t>. </a:t>
            </a:r>
            <a:endParaRPr lang="en-GB" dirty="0"/>
          </a:p>
        </p:txBody>
      </p:sp>
    </p:spTree>
    <p:extLst>
      <p:ext uri="{BB962C8B-B14F-4D97-AF65-F5344CB8AC3E}">
        <p14:creationId xmlns:p14="http://schemas.microsoft.com/office/powerpoint/2010/main" val="11248160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a:latin typeface="+mn-lt"/>
              </a:rPr>
              <a:t>Internal Rate of </a:t>
            </a:r>
            <a:r>
              <a:rPr lang="en-GB" sz="3600" b="1" dirty="0" smtClean="0">
                <a:latin typeface="+mn-lt"/>
              </a:rPr>
              <a:t>Return (IRR)</a:t>
            </a:r>
            <a:endParaRPr lang="en-GB" sz="3600" b="1" dirty="0">
              <a:latin typeface="+mn-lt"/>
            </a:endParaRPr>
          </a:p>
        </p:txBody>
      </p:sp>
      <p:sp>
        <p:nvSpPr>
          <p:cNvPr id="3" name="Content Placeholder 2"/>
          <p:cNvSpPr>
            <a:spLocks noGrp="1"/>
          </p:cNvSpPr>
          <p:nvPr>
            <p:ph idx="1"/>
          </p:nvPr>
        </p:nvSpPr>
        <p:spPr>
          <a:xfrm>
            <a:off x="189271" y="1076633"/>
            <a:ext cx="11164529" cy="5781367"/>
          </a:xfrm>
        </p:spPr>
        <p:txBody>
          <a:bodyPr>
            <a:normAutofit/>
          </a:bodyPr>
          <a:lstStyle/>
          <a:p>
            <a:pPr marL="0" indent="0">
              <a:buNone/>
            </a:pPr>
            <a:r>
              <a:rPr lang="en-US" sz="3200" dirty="0" smtClean="0"/>
              <a:t>IRR </a:t>
            </a:r>
            <a:r>
              <a:rPr lang="en-US" sz="3200" dirty="0"/>
              <a:t>is that rate that equates the </a:t>
            </a:r>
            <a:r>
              <a:rPr lang="en-US" sz="3200" dirty="0" smtClean="0"/>
              <a:t>present</a:t>
            </a:r>
          </a:p>
          <a:p>
            <a:pPr marL="0" indent="0">
              <a:buNone/>
            </a:pPr>
            <a:r>
              <a:rPr lang="en-US" sz="3200" dirty="0" smtClean="0"/>
              <a:t> </a:t>
            </a:r>
            <a:r>
              <a:rPr lang="en-US" sz="3200" dirty="0"/>
              <a:t>value </a:t>
            </a:r>
            <a:r>
              <a:rPr lang="en-US" sz="3200" dirty="0" smtClean="0"/>
              <a:t>of </a:t>
            </a:r>
            <a:r>
              <a:rPr lang="en-US" sz="3200" dirty="0"/>
              <a:t>the </a:t>
            </a:r>
            <a:r>
              <a:rPr lang="en-US" sz="3200" dirty="0" smtClean="0"/>
              <a:t>expected </a:t>
            </a:r>
            <a:r>
              <a:rPr lang="en-US" sz="3200" dirty="0"/>
              <a:t>net cash flows (</a:t>
            </a:r>
            <a:r>
              <a:rPr lang="en-US" sz="3200" i="1" dirty="0"/>
              <a:t>CF</a:t>
            </a:r>
            <a:r>
              <a:rPr lang="en-US" sz="3200" dirty="0"/>
              <a:t>s) </a:t>
            </a:r>
            <a:endParaRPr lang="en-US" sz="3200" dirty="0" smtClean="0"/>
          </a:p>
          <a:p>
            <a:pPr marL="0" indent="0">
              <a:buNone/>
            </a:pPr>
            <a:r>
              <a:rPr lang="en-US" sz="3200" dirty="0" smtClean="0"/>
              <a:t>with </a:t>
            </a:r>
            <a:r>
              <a:rPr lang="en-US" sz="3200" dirty="0"/>
              <a:t>the </a:t>
            </a:r>
            <a:r>
              <a:rPr lang="en-US" sz="3200" dirty="0" smtClean="0"/>
              <a:t>initial </a:t>
            </a:r>
            <a:r>
              <a:rPr lang="en-US" sz="3200" dirty="0"/>
              <a:t>cash outflow </a:t>
            </a:r>
            <a:r>
              <a:rPr lang="en-US" sz="3200" dirty="0" smtClean="0"/>
              <a:t>. </a:t>
            </a:r>
            <a:endParaRPr lang="en-GB" sz="3200" dirty="0"/>
          </a:p>
          <a:p>
            <a:pPr marL="0" indent="0">
              <a:buNone/>
            </a:pPr>
            <a:r>
              <a:rPr lang="en-US" sz="3200" dirty="0"/>
              <a:t> </a:t>
            </a:r>
            <a:r>
              <a:rPr lang="en-US" sz="3200" dirty="0" smtClean="0"/>
              <a:t>The IRR of </a:t>
            </a:r>
            <a:r>
              <a:rPr lang="en-US" sz="3200" dirty="0"/>
              <a:t>a project is that rate of return at which </a:t>
            </a:r>
            <a:endParaRPr lang="en-US" sz="3200" dirty="0" smtClean="0"/>
          </a:p>
          <a:p>
            <a:pPr marL="0" indent="0">
              <a:buNone/>
            </a:pPr>
            <a:r>
              <a:rPr lang="en-US" sz="3200" dirty="0" smtClean="0"/>
              <a:t>the projects’ </a:t>
            </a:r>
            <a:r>
              <a:rPr lang="en-US" sz="3200" dirty="0"/>
              <a:t>NPV = </a:t>
            </a:r>
            <a:r>
              <a:rPr lang="en-US" sz="3200" dirty="0" smtClean="0"/>
              <a:t>0 </a:t>
            </a:r>
          </a:p>
          <a:p>
            <a:endParaRPr lang="en-US" sz="3200" dirty="0" smtClean="0"/>
          </a:p>
          <a:p>
            <a:endParaRPr lang="en-US" sz="3200" dirty="0"/>
          </a:p>
          <a:p>
            <a:pPr marL="0" indent="0">
              <a:buNone/>
            </a:pPr>
            <a:r>
              <a:rPr lang="en-US" sz="3200" dirty="0" smtClean="0"/>
              <a:t>Where </a:t>
            </a:r>
            <a:r>
              <a:rPr lang="en-US" sz="3200" dirty="0"/>
              <a:t>r = </a:t>
            </a:r>
            <a:r>
              <a:rPr lang="en-US" sz="3200" dirty="0" smtClean="0"/>
              <a:t>Internal </a:t>
            </a:r>
            <a:r>
              <a:rPr lang="en-US" sz="3200" dirty="0"/>
              <a:t>rate of return</a:t>
            </a:r>
            <a:endParaRPr lang="en-GB" sz="3200" dirty="0"/>
          </a:p>
          <a:p>
            <a:pPr marL="0" indent="0">
              <a:buNone/>
            </a:pPr>
            <a:r>
              <a:rPr lang="en-US" sz="3200" i="1" dirty="0" err="1" smtClean="0"/>
              <a:t>I</a:t>
            </a:r>
            <a:r>
              <a:rPr lang="en-US" sz="3200" i="1" baseline="-25000" dirty="0" err="1" smtClean="0"/>
              <a:t>0</a:t>
            </a:r>
            <a:r>
              <a:rPr lang="en-US" sz="3200" i="1" baseline="-25000" dirty="0" smtClean="0"/>
              <a:t>   </a:t>
            </a:r>
            <a:r>
              <a:rPr lang="en-US" sz="3200" dirty="0"/>
              <a:t>= Initial cash </a:t>
            </a:r>
            <a:r>
              <a:rPr lang="en-US" sz="3200" dirty="0" smtClean="0"/>
              <a:t>outlay</a:t>
            </a:r>
            <a:endParaRPr lang="en-GB" sz="3200" dirty="0" smtClean="0"/>
          </a:p>
          <a:p>
            <a:pPr marL="0" indent="0">
              <a:buNone/>
            </a:pPr>
            <a:r>
              <a:rPr lang="en-US" sz="3200" i="1" dirty="0" smtClean="0"/>
              <a:t>C</a:t>
            </a:r>
            <a:r>
              <a:rPr lang="en-US" sz="3200" i="1" baseline="-25000" dirty="0" smtClean="0"/>
              <a:t>t </a:t>
            </a:r>
            <a:r>
              <a:rPr lang="en-US" sz="3200" dirty="0" smtClean="0"/>
              <a:t>  = Project’s cashflows</a:t>
            </a:r>
            <a:endParaRPr lang="en-GB" sz="3200"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5771535" y="3314700"/>
            <a:ext cx="4610100" cy="2152650"/>
          </a:xfrm>
          <a:prstGeom prst="rect">
            <a:avLst/>
          </a:prstGeom>
        </p:spPr>
      </p:pic>
    </p:spTree>
    <p:extLst>
      <p:ext uri="{BB962C8B-B14F-4D97-AF65-F5344CB8AC3E}">
        <p14:creationId xmlns:p14="http://schemas.microsoft.com/office/powerpoint/2010/main" val="37342415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Illustration for IRR</a:t>
            </a:r>
            <a:endParaRPr lang="en-GB" sz="3600" b="1" dirty="0">
              <a:latin typeface="+mn-lt"/>
            </a:endParaRPr>
          </a:p>
        </p:txBody>
      </p:sp>
      <p:sp>
        <p:nvSpPr>
          <p:cNvPr id="3" name="Content Placeholder 2"/>
          <p:cNvSpPr>
            <a:spLocks noGrp="1"/>
          </p:cNvSpPr>
          <p:nvPr>
            <p:ph idx="1"/>
          </p:nvPr>
        </p:nvSpPr>
        <p:spPr>
          <a:xfrm>
            <a:off x="189271" y="1076632"/>
            <a:ext cx="11164529" cy="5781367"/>
          </a:xfrm>
        </p:spPr>
        <p:txBody>
          <a:bodyPr>
            <a:normAutofit fontScale="92500" lnSpcReduction="20000"/>
          </a:bodyPr>
          <a:lstStyle/>
          <a:p>
            <a:pPr marL="0" indent="0">
              <a:buNone/>
            </a:pPr>
            <a:r>
              <a:rPr lang="en-US" sz="3500" dirty="0"/>
              <a:t>Two projects costing $100,000 each, with a </a:t>
            </a:r>
            <a:endParaRPr lang="en-US" sz="3500" dirty="0" smtClean="0"/>
          </a:p>
          <a:p>
            <a:pPr marL="0" indent="0">
              <a:buNone/>
            </a:pPr>
            <a:r>
              <a:rPr lang="en-US" sz="3500" dirty="0" smtClean="0"/>
              <a:t>useful life  </a:t>
            </a:r>
            <a:r>
              <a:rPr lang="en-US" sz="3500" dirty="0"/>
              <a:t>of 5 years are being considered. </a:t>
            </a:r>
            <a:endParaRPr lang="en-US" sz="3500" dirty="0" smtClean="0"/>
          </a:p>
          <a:p>
            <a:pPr marL="0" indent="0">
              <a:buNone/>
            </a:pPr>
            <a:r>
              <a:rPr lang="en-US" sz="3500" dirty="0" smtClean="0"/>
              <a:t>The </a:t>
            </a:r>
            <a:r>
              <a:rPr lang="en-US" sz="3500" dirty="0"/>
              <a:t>required rate of </a:t>
            </a:r>
            <a:r>
              <a:rPr lang="en-US" sz="3500" dirty="0" smtClean="0"/>
              <a:t>return </a:t>
            </a:r>
            <a:r>
              <a:rPr lang="en-US" sz="3500" dirty="0"/>
              <a:t>is 10%. </a:t>
            </a:r>
            <a:endParaRPr lang="en-US" sz="3500" dirty="0" smtClean="0"/>
          </a:p>
          <a:p>
            <a:pPr marL="0" indent="0">
              <a:buNone/>
            </a:pPr>
            <a:r>
              <a:rPr lang="en-US" sz="3500" dirty="0" smtClean="0"/>
              <a:t>The </a:t>
            </a:r>
            <a:r>
              <a:rPr lang="en-US" sz="3500" dirty="0"/>
              <a:t>expected cash flows as follows.</a:t>
            </a:r>
            <a:endParaRPr lang="en-GB" sz="3500" dirty="0"/>
          </a:p>
          <a:p>
            <a:pPr marL="0" indent="0">
              <a:buNone/>
            </a:pPr>
            <a:r>
              <a:rPr lang="en-US" sz="3500" dirty="0"/>
              <a:t> </a:t>
            </a:r>
            <a:endParaRPr lang="en-GB" sz="3500" dirty="0"/>
          </a:p>
          <a:p>
            <a:pPr marL="0" indent="0">
              <a:buNone/>
            </a:pPr>
            <a:r>
              <a:rPr lang="en-US" sz="3500" b="1" i="1" dirty="0"/>
              <a:t>	YEAR	     1	             2	            3	            4	           5</a:t>
            </a:r>
            <a:endParaRPr lang="en-GB" sz="3500" dirty="0"/>
          </a:p>
          <a:p>
            <a:pPr marL="0" indent="0">
              <a:buNone/>
            </a:pPr>
            <a:r>
              <a:rPr lang="en-US" sz="3500" dirty="0"/>
              <a:t>Project A 	$ </a:t>
            </a:r>
            <a:r>
              <a:rPr lang="en-US" sz="3500" dirty="0" smtClean="0"/>
              <a:t>30,000</a:t>
            </a:r>
            <a:r>
              <a:rPr lang="en-US" sz="3500" dirty="0"/>
              <a:t>	</a:t>
            </a:r>
            <a:r>
              <a:rPr lang="en-US" sz="3500" dirty="0" smtClean="0"/>
              <a:t>30,000</a:t>
            </a:r>
            <a:r>
              <a:rPr lang="en-US" sz="3500" dirty="0"/>
              <a:t>	</a:t>
            </a:r>
            <a:r>
              <a:rPr lang="en-US" sz="3500" dirty="0" smtClean="0"/>
              <a:t>30,000</a:t>
            </a:r>
            <a:r>
              <a:rPr lang="en-US" sz="3500" dirty="0"/>
              <a:t>	3</a:t>
            </a:r>
            <a:r>
              <a:rPr lang="en-US" sz="3500" dirty="0" smtClean="0"/>
              <a:t>0,000</a:t>
            </a:r>
            <a:r>
              <a:rPr lang="en-US" sz="3500" dirty="0"/>
              <a:t>	</a:t>
            </a:r>
            <a:r>
              <a:rPr lang="en-US" sz="3500" dirty="0" smtClean="0"/>
              <a:t>30,000</a:t>
            </a:r>
            <a:endParaRPr lang="en-GB" sz="3500" dirty="0"/>
          </a:p>
          <a:p>
            <a:pPr marL="0" indent="0">
              <a:buNone/>
            </a:pPr>
            <a:r>
              <a:rPr lang="en-US" sz="3500" dirty="0"/>
              <a:t>Project B	$ </a:t>
            </a:r>
            <a:r>
              <a:rPr lang="en-US" sz="3500" dirty="0" smtClean="0"/>
              <a:t>40,000</a:t>
            </a:r>
            <a:r>
              <a:rPr lang="en-US" sz="3500" dirty="0"/>
              <a:t>	</a:t>
            </a:r>
            <a:r>
              <a:rPr lang="en-US" sz="3500" dirty="0" smtClean="0"/>
              <a:t>25,000</a:t>
            </a:r>
            <a:r>
              <a:rPr lang="en-US" sz="3500" dirty="0"/>
              <a:t>	20,000	</a:t>
            </a:r>
            <a:r>
              <a:rPr lang="en-US" sz="3500" dirty="0" smtClean="0"/>
              <a:t>35,000</a:t>
            </a:r>
            <a:r>
              <a:rPr lang="en-US" sz="3500" dirty="0"/>
              <a:t>	</a:t>
            </a:r>
            <a:r>
              <a:rPr lang="en-US" sz="3500" dirty="0" smtClean="0"/>
              <a:t>35,000</a:t>
            </a:r>
            <a:endParaRPr lang="en-US" sz="3500" dirty="0"/>
          </a:p>
          <a:p>
            <a:pPr marL="0" indent="0">
              <a:buNone/>
            </a:pPr>
            <a:r>
              <a:rPr lang="en-US" sz="3500" b="1" dirty="0"/>
              <a:t>Required:</a:t>
            </a:r>
            <a:endParaRPr lang="en-GB" sz="3500" dirty="0"/>
          </a:p>
          <a:p>
            <a:endParaRPr lang="en-GB" sz="3500" dirty="0"/>
          </a:p>
          <a:p>
            <a:pPr marL="0" lvl="0" indent="0">
              <a:buNone/>
            </a:pPr>
            <a:r>
              <a:rPr lang="en-US" sz="3500" dirty="0"/>
              <a:t>1. Calculate </a:t>
            </a:r>
            <a:r>
              <a:rPr lang="en-US" sz="3500" dirty="0" smtClean="0"/>
              <a:t>IRR for </a:t>
            </a:r>
            <a:r>
              <a:rPr lang="en-US" sz="3500" dirty="0"/>
              <a:t>each project</a:t>
            </a:r>
            <a:endParaRPr lang="en-GB" sz="3500" dirty="0"/>
          </a:p>
          <a:p>
            <a:pPr marL="0" lvl="0" indent="0">
              <a:buNone/>
            </a:pPr>
            <a:r>
              <a:rPr lang="en-US" sz="3500" dirty="0"/>
              <a:t>2. Which project should be undertaken</a:t>
            </a:r>
            <a:r>
              <a:rPr lang="en-US" sz="3500" dirty="0" smtClean="0"/>
              <a:t>?</a:t>
            </a:r>
          </a:p>
          <a:p>
            <a:pPr marL="0" lvl="0" indent="0">
              <a:buNone/>
            </a:pPr>
            <a:endParaRPr lang="en-US" sz="3500" dirty="0"/>
          </a:p>
          <a:p>
            <a:pPr marL="0" lvl="0" indent="0">
              <a:buNone/>
            </a:pPr>
            <a:endParaRPr lang="en-GB" sz="3500" dirty="0"/>
          </a:p>
          <a:p>
            <a:pPr marL="0" indent="0">
              <a:buNone/>
            </a:pPr>
            <a:endParaRPr lang="en-GB" dirty="0"/>
          </a:p>
        </p:txBody>
      </p:sp>
    </p:spTree>
    <p:extLst>
      <p:ext uri="{BB962C8B-B14F-4D97-AF65-F5344CB8AC3E}">
        <p14:creationId xmlns:p14="http://schemas.microsoft.com/office/powerpoint/2010/main" val="116774813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511" y="0"/>
            <a:ext cx="10515600" cy="857250"/>
          </a:xfrm>
        </p:spPr>
        <p:txBody>
          <a:bodyPr>
            <a:normAutofit/>
          </a:bodyPr>
          <a:lstStyle/>
          <a:p>
            <a:r>
              <a:rPr lang="en-GB" sz="3600" b="1" dirty="0" smtClean="0">
                <a:latin typeface="+mn-lt"/>
              </a:rPr>
              <a:t>Solution – Project A</a:t>
            </a:r>
            <a:endParaRPr lang="en-GB" sz="3600" b="1" dirty="0">
              <a:latin typeface="+mn-lt"/>
            </a:endParaRPr>
          </a:p>
        </p:txBody>
      </p:sp>
      <p:sp>
        <p:nvSpPr>
          <p:cNvPr id="3" name="Content Placeholder 2"/>
          <p:cNvSpPr>
            <a:spLocks noGrp="1"/>
          </p:cNvSpPr>
          <p:nvPr>
            <p:ph idx="1"/>
          </p:nvPr>
        </p:nvSpPr>
        <p:spPr>
          <a:xfrm>
            <a:off x="342900" y="857250"/>
            <a:ext cx="10515600" cy="5867400"/>
          </a:xfrm>
        </p:spPr>
        <p:txBody>
          <a:bodyPr>
            <a:normAutofit fontScale="25000" lnSpcReduction="20000"/>
          </a:bodyPr>
          <a:lstStyle/>
          <a:p>
            <a:pPr marL="0" indent="0">
              <a:buNone/>
            </a:pPr>
            <a:endParaRPr lang="en-US" sz="6200" dirty="0" smtClean="0"/>
          </a:p>
          <a:p>
            <a:pPr marL="0" indent="0">
              <a:buNone/>
            </a:pPr>
            <a:r>
              <a:rPr lang="en-US" sz="8000" dirty="0" smtClean="0"/>
              <a:t>We   </a:t>
            </a:r>
            <a:r>
              <a:rPr lang="en-US" sz="8000" dirty="0"/>
              <a:t>divide the initial cash outflow by the periodic receipt and search </a:t>
            </a:r>
            <a:endParaRPr lang="en-US" sz="8000" dirty="0" smtClean="0"/>
          </a:p>
          <a:p>
            <a:pPr marL="0" indent="0">
              <a:buNone/>
            </a:pPr>
            <a:r>
              <a:rPr lang="en-US" sz="8000" dirty="0" smtClean="0"/>
              <a:t>for the  </a:t>
            </a:r>
            <a:r>
              <a:rPr lang="en-US" sz="8000" dirty="0"/>
              <a:t>nearest </a:t>
            </a:r>
            <a:r>
              <a:rPr lang="en-US" sz="8000" dirty="0" smtClean="0"/>
              <a:t>discount </a:t>
            </a:r>
            <a:r>
              <a:rPr lang="en-US" sz="8000" dirty="0"/>
              <a:t>factor in a </a:t>
            </a:r>
            <a:r>
              <a:rPr lang="en-US" sz="8000" dirty="0" smtClean="0"/>
              <a:t>table of  </a:t>
            </a:r>
            <a:r>
              <a:rPr lang="en-US" sz="8000" i="1" dirty="0" smtClean="0"/>
              <a:t>PVIFA</a:t>
            </a:r>
            <a:endParaRPr lang="en-GB" sz="8000" dirty="0"/>
          </a:p>
          <a:p>
            <a:pPr marL="0" indent="0">
              <a:buNone/>
            </a:pPr>
            <a:r>
              <a:rPr lang="en-US" sz="8000" dirty="0" smtClean="0"/>
              <a:t>NPV</a:t>
            </a:r>
            <a:r>
              <a:rPr lang="en-US" sz="8000" dirty="0"/>
              <a:t>	=	</a:t>
            </a:r>
            <a:r>
              <a:rPr lang="en-US" sz="8000" dirty="0" smtClean="0"/>
              <a:t>30,000</a:t>
            </a:r>
            <a:r>
              <a:rPr lang="en-US" sz="8000" dirty="0"/>
              <a:t>	X	PVIFA </a:t>
            </a:r>
            <a:r>
              <a:rPr lang="en-US" sz="8000" baseline="-25000" dirty="0"/>
              <a:t>r%, 5years</a:t>
            </a:r>
            <a:r>
              <a:rPr lang="en-US" sz="8000" dirty="0"/>
              <a:t> - </a:t>
            </a:r>
            <a:r>
              <a:rPr lang="en-US" sz="8000" dirty="0" smtClean="0"/>
              <a:t>100,000 </a:t>
            </a:r>
            <a:r>
              <a:rPr lang="en-US" sz="8000" dirty="0"/>
              <a:t>= </a:t>
            </a:r>
            <a:r>
              <a:rPr lang="en-US" sz="8000" dirty="0" smtClean="0"/>
              <a:t>0</a:t>
            </a:r>
          </a:p>
          <a:p>
            <a:pPr marL="0" indent="0">
              <a:buNone/>
            </a:pPr>
            <a:endParaRPr lang="en-GB" sz="8000" dirty="0"/>
          </a:p>
          <a:p>
            <a:pPr marL="0" indent="0">
              <a:buNone/>
            </a:pPr>
            <a:r>
              <a:rPr lang="en-US" sz="8000" dirty="0"/>
              <a:t>PVIFA </a:t>
            </a:r>
            <a:r>
              <a:rPr lang="en-US" sz="8000" baseline="-25000" dirty="0"/>
              <a:t>r%, 5years</a:t>
            </a:r>
            <a:r>
              <a:rPr lang="en-US" sz="8000" dirty="0"/>
              <a:t>	=	</a:t>
            </a:r>
            <a:r>
              <a:rPr lang="en-US" sz="8000" u="sng" dirty="0" smtClean="0"/>
              <a:t>100,000</a:t>
            </a:r>
            <a:r>
              <a:rPr lang="en-US" sz="8000" dirty="0"/>
              <a:t>	=	3.333</a:t>
            </a:r>
            <a:endParaRPr lang="en-GB" sz="8000" dirty="0"/>
          </a:p>
          <a:p>
            <a:pPr marL="0" indent="0">
              <a:buNone/>
            </a:pPr>
            <a:r>
              <a:rPr lang="en-US" sz="8000" dirty="0" smtClean="0"/>
              <a:t>                                                  30,000</a:t>
            </a:r>
          </a:p>
          <a:p>
            <a:pPr marL="0" indent="0">
              <a:buNone/>
            </a:pPr>
            <a:r>
              <a:rPr lang="en-US" sz="8000" dirty="0" smtClean="0"/>
              <a:t>In the PV of  </a:t>
            </a:r>
            <a:r>
              <a:rPr lang="en-US" sz="8000" dirty="0"/>
              <a:t>Annuity table, r lies between 15% and 16%.  We use linear interpolation to compute the exact rate as follows. </a:t>
            </a:r>
            <a:endParaRPr lang="en-GB" sz="8000" dirty="0"/>
          </a:p>
          <a:p>
            <a:endParaRPr lang="en-GB" sz="8000" dirty="0"/>
          </a:p>
          <a:p>
            <a:pPr marL="0" indent="0">
              <a:buNone/>
            </a:pPr>
            <a:r>
              <a:rPr lang="en-US" sz="8000" dirty="0"/>
              <a:t>PVIFA </a:t>
            </a:r>
            <a:r>
              <a:rPr lang="en-US" sz="8000" baseline="-25000" dirty="0"/>
              <a:t>15</a:t>
            </a:r>
            <a:r>
              <a:rPr lang="en-US" sz="8000" baseline="-25000" dirty="0" smtClean="0"/>
              <a:t>%                 </a:t>
            </a:r>
            <a:r>
              <a:rPr lang="en-US" sz="8000" dirty="0" smtClean="0"/>
              <a:t>=   </a:t>
            </a:r>
            <a:r>
              <a:rPr lang="en-US" sz="8000" dirty="0"/>
              <a:t>3.352		         PVIFA </a:t>
            </a:r>
            <a:r>
              <a:rPr lang="en-US" sz="8000" baseline="-25000" dirty="0"/>
              <a:t>15%</a:t>
            </a:r>
            <a:r>
              <a:rPr lang="en-US" sz="8000" dirty="0"/>
              <a:t>	=	3.352</a:t>
            </a:r>
            <a:endParaRPr lang="en-GB" sz="8000" dirty="0"/>
          </a:p>
          <a:p>
            <a:pPr marL="0" indent="0">
              <a:buNone/>
            </a:pPr>
            <a:endParaRPr lang="en-US" sz="8000" dirty="0" smtClean="0"/>
          </a:p>
          <a:p>
            <a:pPr marL="0" indent="0">
              <a:buNone/>
            </a:pPr>
            <a:r>
              <a:rPr lang="en-US" sz="8000" dirty="0" smtClean="0"/>
              <a:t>PVIFA </a:t>
            </a:r>
            <a:r>
              <a:rPr lang="en-US" sz="8000" dirty="0"/>
              <a:t>required =	</a:t>
            </a:r>
            <a:r>
              <a:rPr lang="en-US" sz="8000" u="sng" dirty="0"/>
              <a:t>3.333</a:t>
            </a:r>
            <a:r>
              <a:rPr lang="en-US" sz="8000" dirty="0"/>
              <a:t>		          PVIFA </a:t>
            </a:r>
            <a:r>
              <a:rPr lang="en-US" sz="8000" baseline="-25000" dirty="0"/>
              <a:t>16%</a:t>
            </a:r>
            <a:r>
              <a:rPr lang="en-US" sz="8000" dirty="0"/>
              <a:t>	=	</a:t>
            </a:r>
            <a:r>
              <a:rPr lang="en-US" sz="8000" u="sng" dirty="0"/>
              <a:t>3.274</a:t>
            </a:r>
            <a:endParaRPr lang="en-GB" sz="8000" dirty="0"/>
          </a:p>
          <a:p>
            <a:pPr marL="0" indent="0">
              <a:buNone/>
            </a:pPr>
            <a:r>
              <a:rPr lang="en-US" sz="8000" dirty="0" smtClean="0"/>
              <a:t>Difference</a:t>
            </a:r>
            <a:r>
              <a:rPr lang="en-US" sz="8000" dirty="0"/>
              <a:t> </a:t>
            </a:r>
            <a:r>
              <a:rPr lang="en-US" sz="8000" dirty="0" smtClean="0"/>
              <a:t>             </a:t>
            </a:r>
            <a:r>
              <a:rPr lang="en-US" sz="8000" u="dbl" dirty="0"/>
              <a:t>0.019</a:t>
            </a:r>
            <a:r>
              <a:rPr lang="en-US" sz="8000" dirty="0"/>
              <a:t>		</a:t>
            </a:r>
            <a:r>
              <a:rPr lang="en-US" sz="8000" dirty="0" smtClean="0"/>
              <a:t>       Difference</a:t>
            </a:r>
            <a:r>
              <a:rPr lang="en-US" sz="8000" dirty="0"/>
              <a:t>		</a:t>
            </a:r>
            <a:r>
              <a:rPr lang="en-US" sz="8000" u="dbl" dirty="0" smtClean="0"/>
              <a:t>0.078</a:t>
            </a:r>
          </a:p>
          <a:p>
            <a:pPr marL="0" indent="0">
              <a:buNone/>
            </a:pPr>
            <a:endParaRPr lang="en-GB" sz="8000" dirty="0"/>
          </a:p>
          <a:p>
            <a:pPr marL="0" indent="0">
              <a:spcBef>
                <a:spcPts val="0"/>
              </a:spcBef>
              <a:buNone/>
            </a:pPr>
            <a:r>
              <a:rPr lang="en-US" sz="8000" dirty="0"/>
              <a:t>IRR	=	15%	+ (16 - 15)	</a:t>
            </a:r>
            <a:r>
              <a:rPr lang="en-US" sz="8000" u="sng" dirty="0"/>
              <a:t>0.019</a:t>
            </a:r>
            <a:r>
              <a:rPr lang="en-US" sz="8000" dirty="0"/>
              <a:t> =	</a:t>
            </a:r>
            <a:r>
              <a:rPr lang="en-US" sz="8000" u="dbl" dirty="0"/>
              <a:t>15.24%</a:t>
            </a:r>
            <a:endParaRPr lang="en-GB" sz="8000" dirty="0"/>
          </a:p>
          <a:p>
            <a:pPr marL="0" indent="0">
              <a:spcBef>
                <a:spcPts val="0"/>
              </a:spcBef>
              <a:buNone/>
            </a:pPr>
            <a:r>
              <a:rPr lang="en-US" sz="8000" dirty="0"/>
              <a:t>					</a:t>
            </a:r>
            <a:endParaRPr lang="en-US" sz="8000" dirty="0" smtClean="0"/>
          </a:p>
          <a:p>
            <a:pPr marL="0" indent="0">
              <a:spcBef>
                <a:spcPts val="0"/>
              </a:spcBef>
              <a:buNone/>
            </a:pPr>
            <a:r>
              <a:rPr lang="en-US" sz="8000" dirty="0"/>
              <a:t> </a:t>
            </a:r>
            <a:r>
              <a:rPr lang="en-US" sz="8000" dirty="0" smtClean="0"/>
              <a:t>                                                                              0.078</a:t>
            </a:r>
            <a:endParaRPr lang="en-GB" sz="8000" dirty="0"/>
          </a:p>
        </p:txBody>
      </p:sp>
    </p:spTree>
    <p:extLst>
      <p:ext uri="{BB962C8B-B14F-4D97-AF65-F5344CB8AC3E}">
        <p14:creationId xmlns:p14="http://schemas.microsoft.com/office/powerpoint/2010/main" val="33208872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a:latin typeface="+mn-lt"/>
              </a:rPr>
              <a:t>Solution – Project </a:t>
            </a:r>
            <a:r>
              <a:rPr lang="en-GB" sz="3600" b="1" dirty="0" smtClean="0">
                <a:latin typeface="+mn-lt"/>
              </a:rPr>
              <a:t>B</a:t>
            </a:r>
            <a:endParaRPr lang="en-GB" sz="3600" b="1" dirty="0">
              <a:latin typeface="+mn-lt"/>
            </a:endParaRPr>
          </a:p>
        </p:txBody>
      </p:sp>
      <p:sp>
        <p:nvSpPr>
          <p:cNvPr id="3" name="Content Placeholder 2"/>
          <p:cNvSpPr>
            <a:spLocks noGrp="1"/>
          </p:cNvSpPr>
          <p:nvPr>
            <p:ph idx="1"/>
          </p:nvPr>
        </p:nvSpPr>
        <p:spPr>
          <a:xfrm>
            <a:off x="0" y="1076632"/>
            <a:ext cx="11353800" cy="5609917"/>
          </a:xfrm>
        </p:spPr>
        <p:txBody>
          <a:bodyPr>
            <a:normAutofit fontScale="85000" lnSpcReduction="20000"/>
          </a:bodyPr>
          <a:lstStyle/>
          <a:p>
            <a:pPr marL="0" indent="0">
              <a:buNone/>
            </a:pPr>
            <a:endParaRPr lang="en-US" b="1" dirty="0" smtClean="0"/>
          </a:p>
          <a:p>
            <a:pPr marL="0" indent="0">
              <a:buNone/>
            </a:pPr>
            <a:r>
              <a:rPr lang="en-US" sz="3800" b="1" dirty="0" smtClean="0"/>
              <a:t>Cash </a:t>
            </a:r>
            <a:r>
              <a:rPr lang="en-US" sz="3800" b="1" dirty="0"/>
              <a:t>flows are </a:t>
            </a:r>
            <a:r>
              <a:rPr lang="en-US" sz="3800" b="1" dirty="0" smtClean="0"/>
              <a:t>uneven -Use </a:t>
            </a:r>
            <a:r>
              <a:rPr lang="en-US" sz="3800" b="1" dirty="0"/>
              <a:t>trial and error method</a:t>
            </a:r>
            <a:r>
              <a:rPr lang="en-US" sz="3800" dirty="0" smtClean="0"/>
              <a:t>:</a:t>
            </a:r>
          </a:p>
          <a:p>
            <a:pPr marL="0" indent="0">
              <a:buNone/>
            </a:pPr>
            <a:r>
              <a:rPr lang="en-US" sz="3800" dirty="0" smtClean="0"/>
              <a:t>Here  </a:t>
            </a:r>
            <a:r>
              <a:rPr lang="en-US" sz="3800" dirty="0"/>
              <a:t>we estimate one rate that gives us a positive </a:t>
            </a:r>
            <a:endParaRPr lang="en-US" sz="3800" dirty="0" smtClean="0"/>
          </a:p>
          <a:p>
            <a:pPr marL="0" indent="0">
              <a:buNone/>
            </a:pPr>
            <a:r>
              <a:rPr lang="en-US" sz="3800" dirty="0" smtClean="0"/>
              <a:t>NPV </a:t>
            </a:r>
            <a:r>
              <a:rPr lang="en-US" sz="3800" dirty="0"/>
              <a:t>and </a:t>
            </a:r>
            <a:r>
              <a:rPr lang="en-US" sz="3800" dirty="0" smtClean="0"/>
              <a:t>another </a:t>
            </a:r>
            <a:r>
              <a:rPr lang="en-US" sz="3800" dirty="0"/>
              <a:t>that gives us a negative </a:t>
            </a:r>
            <a:r>
              <a:rPr lang="en-US" sz="3800" dirty="0" smtClean="0"/>
              <a:t>NPV</a:t>
            </a:r>
          </a:p>
          <a:p>
            <a:pPr marL="0" indent="0">
              <a:spcBef>
                <a:spcPts val="0"/>
              </a:spcBef>
              <a:buNone/>
            </a:pPr>
            <a:endParaRPr lang="en-US" sz="3800" dirty="0" smtClean="0"/>
          </a:p>
          <a:p>
            <a:pPr marL="0" indent="0">
              <a:buNone/>
            </a:pPr>
            <a:r>
              <a:rPr lang="en-US" sz="3800" dirty="0" smtClean="0"/>
              <a:t>NPV </a:t>
            </a:r>
            <a:r>
              <a:rPr lang="en-US" sz="3800" dirty="0"/>
              <a:t>at   16% </a:t>
            </a:r>
            <a:r>
              <a:rPr lang="en-US" sz="3800" dirty="0" smtClean="0"/>
              <a:t>=101,860 - 100,000	     =</a:t>
            </a:r>
            <a:r>
              <a:rPr lang="en-US" sz="3800" dirty="0"/>
              <a:t>	</a:t>
            </a:r>
            <a:r>
              <a:rPr lang="en-US" sz="3800" dirty="0" smtClean="0"/>
              <a:t>1,860</a:t>
            </a:r>
            <a:endParaRPr lang="en-GB" sz="3800" dirty="0"/>
          </a:p>
          <a:p>
            <a:pPr marL="0" indent="0">
              <a:buNone/>
            </a:pPr>
            <a:r>
              <a:rPr lang="en-US" sz="3800" dirty="0" smtClean="0"/>
              <a:t>NPV </a:t>
            </a:r>
            <a:r>
              <a:rPr lang="en-US" sz="3800" dirty="0"/>
              <a:t>at 17% =	</a:t>
            </a:r>
            <a:r>
              <a:rPr lang="en-US" sz="3800" dirty="0" smtClean="0"/>
              <a:t>99,605 </a:t>
            </a:r>
            <a:r>
              <a:rPr lang="en-US" sz="3800" dirty="0"/>
              <a:t>- </a:t>
            </a:r>
            <a:r>
              <a:rPr lang="en-US" sz="3800" dirty="0" smtClean="0"/>
              <a:t>100,000</a:t>
            </a:r>
            <a:r>
              <a:rPr lang="en-US" sz="3800" dirty="0"/>
              <a:t> </a:t>
            </a:r>
            <a:r>
              <a:rPr lang="en-US" sz="3800" dirty="0" smtClean="0"/>
              <a:t>   =   (395</a:t>
            </a:r>
            <a:r>
              <a:rPr lang="en-US" sz="3800" dirty="0"/>
              <a:t>)</a:t>
            </a:r>
            <a:endParaRPr lang="en-US" sz="3800" dirty="0" smtClean="0"/>
          </a:p>
          <a:p>
            <a:pPr marL="0" indent="0">
              <a:spcBef>
                <a:spcPts val="0"/>
              </a:spcBef>
              <a:buNone/>
            </a:pPr>
            <a:endParaRPr lang="en-US" sz="3800" dirty="0" smtClean="0"/>
          </a:p>
          <a:p>
            <a:pPr marL="0" indent="0">
              <a:buNone/>
            </a:pPr>
            <a:r>
              <a:rPr lang="en-US" sz="3800" dirty="0" smtClean="0"/>
              <a:t>After this we can either use </a:t>
            </a:r>
          </a:p>
          <a:p>
            <a:pPr marL="0" lvl="0" indent="0">
              <a:buNone/>
            </a:pPr>
            <a:r>
              <a:rPr lang="en-US" sz="3800" dirty="0" smtClean="0"/>
              <a:t>1. Similar </a:t>
            </a:r>
            <a:r>
              <a:rPr lang="en-US" sz="3800" dirty="0"/>
              <a:t>Triangle – we actually draw a similar triangle and derive the IRR from it </a:t>
            </a:r>
            <a:endParaRPr lang="en-GB" sz="3800" dirty="0"/>
          </a:p>
          <a:p>
            <a:pPr marL="0" lvl="0" indent="0">
              <a:buNone/>
            </a:pPr>
            <a:r>
              <a:rPr lang="en-US" sz="3800" dirty="0" smtClean="0"/>
              <a:t>2. Use </a:t>
            </a:r>
            <a:r>
              <a:rPr lang="en-US" sz="3800" dirty="0"/>
              <a:t>of  formula</a:t>
            </a:r>
            <a:endParaRPr lang="en-GB" sz="3800" dirty="0"/>
          </a:p>
          <a:p>
            <a:pPr marL="0" indent="0">
              <a:buNone/>
            </a:pPr>
            <a:r>
              <a:rPr lang="en-US" sz="3800" dirty="0"/>
              <a:t>IRR =   </a:t>
            </a:r>
            <a:r>
              <a:rPr lang="en-US" sz="3800" dirty="0" err="1"/>
              <a:t>LR</a:t>
            </a:r>
            <a:r>
              <a:rPr lang="en-US" sz="3800" dirty="0"/>
              <a:t> + [NPV @</a:t>
            </a:r>
            <a:r>
              <a:rPr lang="en-US" sz="3800" dirty="0" err="1"/>
              <a:t>LR</a:t>
            </a:r>
            <a:r>
              <a:rPr lang="en-US" sz="3800" dirty="0"/>
              <a:t> / (NPV @</a:t>
            </a:r>
            <a:r>
              <a:rPr lang="en-US" sz="3800" dirty="0" err="1"/>
              <a:t>LR</a:t>
            </a:r>
            <a:r>
              <a:rPr lang="en-US" sz="3800" dirty="0"/>
              <a:t> – NPV @HR)] × (HR – </a:t>
            </a:r>
            <a:r>
              <a:rPr lang="en-US" sz="3800" dirty="0" err="1"/>
              <a:t>LR</a:t>
            </a:r>
            <a:r>
              <a:rPr lang="en-US" sz="3800" dirty="0"/>
              <a:t>)</a:t>
            </a:r>
            <a:endParaRPr lang="en-GB" sz="3800" dirty="0"/>
          </a:p>
          <a:p>
            <a:pPr marL="0" indent="0">
              <a:buNone/>
            </a:pPr>
            <a:endParaRPr lang="en-GB" sz="3800" dirty="0"/>
          </a:p>
        </p:txBody>
      </p:sp>
    </p:spTree>
    <p:extLst>
      <p:ext uri="{BB962C8B-B14F-4D97-AF65-F5344CB8AC3E}">
        <p14:creationId xmlns:p14="http://schemas.microsoft.com/office/powerpoint/2010/main" val="18893425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590550" y="800830"/>
            <a:ext cx="8477250" cy="3980719"/>
          </a:xfrm>
          <a:prstGeom prst="rect">
            <a:avLst/>
          </a:prstGeom>
        </p:spPr>
      </p:pic>
      <p:sp>
        <p:nvSpPr>
          <p:cNvPr id="3" name="Content Placeholder 2"/>
          <p:cNvSpPr>
            <a:spLocks noGrp="1"/>
          </p:cNvSpPr>
          <p:nvPr>
            <p:ph idx="1"/>
          </p:nvPr>
        </p:nvSpPr>
        <p:spPr>
          <a:xfrm>
            <a:off x="189271" y="822960"/>
            <a:ext cx="11353800" cy="6035040"/>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endParaRPr lang="en-US" u="sng" dirty="0" smtClean="0"/>
          </a:p>
          <a:p>
            <a:endParaRPr lang="en-US" u="sng" dirty="0" smtClean="0"/>
          </a:p>
          <a:p>
            <a:endParaRPr lang="en-US" u="sng" dirty="0"/>
          </a:p>
          <a:p>
            <a:pPr marL="0" indent="0">
              <a:buNone/>
            </a:pPr>
            <a:r>
              <a:rPr lang="en-US" u="sng" dirty="0" smtClean="0"/>
              <a:t>IRR </a:t>
            </a:r>
            <a:r>
              <a:rPr lang="en-US" u="sng" dirty="0"/>
              <a:t>- 16</a:t>
            </a:r>
            <a:r>
              <a:rPr lang="en-US" dirty="0"/>
              <a:t>	=	</a:t>
            </a:r>
            <a:r>
              <a:rPr lang="en-US" dirty="0" smtClean="0"/>
              <a:t>                    </a:t>
            </a:r>
            <a:r>
              <a:rPr lang="en-US" u="sng" dirty="0" smtClean="0"/>
              <a:t>17 </a:t>
            </a:r>
            <a:r>
              <a:rPr lang="en-US" u="sng" dirty="0"/>
              <a:t>- </a:t>
            </a:r>
            <a:r>
              <a:rPr lang="en-US" u="sng" dirty="0" smtClean="0"/>
              <a:t>IRR</a:t>
            </a:r>
            <a:endParaRPr lang="en-GB" dirty="0" smtClean="0"/>
          </a:p>
          <a:p>
            <a:pPr marL="0" indent="0">
              <a:buNone/>
            </a:pPr>
            <a:r>
              <a:rPr lang="en-US" dirty="0" smtClean="0"/>
              <a:t>         1860</a:t>
            </a:r>
            <a:r>
              <a:rPr lang="en-US" dirty="0"/>
              <a:t>			  </a:t>
            </a:r>
            <a:r>
              <a:rPr lang="en-US" dirty="0" smtClean="0"/>
              <a:t>395</a:t>
            </a:r>
            <a:endParaRPr lang="en-GB" dirty="0"/>
          </a:p>
          <a:p>
            <a:r>
              <a:rPr lang="en-US" dirty="0"/>
              <a:t> </a:t>
            </a:r>
            <a:endParaRPr lang="en-GB" dirty="0"/>
          </a:p>
          <a:p>
            <a:pPr marL="0" indent="0">
              <a:buNone/>
            </a:pPr>
            <a:r>
              <a:rPr lang="en-US" dirty="0" smtClean="0"/>
              <a:t>395 </a:t>
            </a:r>
            <a:r>
              <a:rPr lang="en-US" dirty="0"/>
              <a:t>(IRR - 16) =	</a:t>
            </a:r>
            <a:r>
              <a:rPr lang="en-US" dirty="0" smtClean="0"/>
              <a:t>1860 </a:t>
            </a:r>
            <a:r>
              <a:rPr lang="en-US" dirty="0"/>
              <a:t>(17 - IRR)</a:t>
            </a:r>
            <a:endParaRPr lang="en-GB" dirty="0"/>
          </a:p>
          <a:p>
            <a:pPr marL="0" indent="0">
              <a:buNone/>
            </a:pPr>
            <a:r>
              <a:rPr lang="en-US" dirty="0" smtClean="0"/>
              <a:t>395 </a:t>
            </a:r>
            <a:r>
              <a:rPr lang="en-US" dirty="0"/>
              <a:t>IRR - </a:t>
            </a:r>
            <a:r>
              <a:rPr lang="en-US" dirty="0" smtClean="0"/>
              <a:t>6320  </a:t>
            </a:r>
            <a:r>
              <a:rPr lang="en-US" dirty="0"/>
              <a:t>=	</a:t>
            </a:r>
            <a:r>
              <a:rPr lang="en-US" dirty="0" smtClean="0"/>
              <a:t>31620 </a:t>
            </a:r>
            <a:r>
              <a:rPr lang="en-US" dirty="0"/>
              <a:t>- </a:t>
            </a:r>
            <a:r>
              <a:rPr lang="en-US" dirty="0" smtClean="0"/>
              <a:t>1860 </a:t>
            </a:r>
            <a:r>
              <a:rPr lang="en-US" dirty="0"/>
              <a:t>IRR</a:t>
            </a:r>
            <a:endParaRPr lang="en-GB" dirty="0"/>
          </a:p>
          <a:p>
            <a:r>
              <a:rPr lang="en-US" dirty="0"/>
              <a:t> </a:t>
            </a:r>
            <a:endParaRPr lang="en-GB" dirty="0"/>
          </a:p>
          <a:p>
            <a:pPr marL="0" indent="0">
              <a:buNone/>
            </a:pPr>
            <a:r>
              <a:rPr lang="en-US" dirty="0" smtClean="0"/>
              <a:t>2255 </a:t>
            </a:r>
            <a:r>
              <a:rPr lang="en-US" dirty="0"/>
              <a:t>IRR	 =	</a:t>
            </a:r>
            <a:r>
              <a:rPr lang="en-US" dirty="0" smtClean="0"/>
              <a:t>37940</a:t>
            </a:r>
            <a:endParaRPr lang="en-GB" dirty="0"/>
          </a:p>
          <a:p>
            <a:pPr marL="0" indent="0">
              <a:buNone/>
            </a:pPr>
            <a:r>
              <a:rPr lang="en-US" dirty="0" smtClean="0"/>
              <a:t>IRR</a:t>
            </a:r>
            <a:r>
              <a:rPr lang="en-US" dirty="0"/>
              <a:t>		 </a:t>
            </a:r>
            <a:r>
              <a:rPr lang="en-US" dirty="0">
                <a:sym typeface="Symbol" panose="05050102010706020507" pitchFamily="18" charset="2"/>
              </a:rPr>
              <a:t></a:t>
            </a:r>
            <a:r>
              <a:rPr lang="en-US" dirty="0"/>
              <a:t>	</a:t>
            </a:r>
            <a:r>
              <a:rPr lang="en-US" u="dbl" dirty="0"/>
              <a:t>16.8%</a:t>
            </a:r>
            <a:endParaRPr lang="en-GB" dirty="0"/>
          </a:p>
          <a:p>
            <a:pPr marL="0" indent="0">
              <a:buNone/>
            </a:pPr>
            <a:endParaRPr lang="en-GB" dirty="0"/>
          </a:p>
        </p:txBody>
      </p:sp>
      <p:sp>
        <p:nvSpPr>
          <p:cNvPr id="2" name="Title 1"/>
          <p:cNvSpPr>
            <a:spLocks noGrp="1"/>
          </p:cNvSpPr>
          <p:nvPr>
            <p:ph type="title"/>
          </p:nvPr>
        </p:nvSpPr>
        <p:spPr>
          <a:xfrm>
            <a:off x="189271" y="1"/>
            <a:ext cx="10515600" cy="1076632"/>
          </a:xfrm>
        </p:spPr>
        <p:txBody>
          <a:bodyPr>
            <a:normAutofit/>
          </a:bodyPr>
          <a:lstStyle/>
          <a:p>
            <a:r>
              <a:rPr lang="en-GB" sz="3600" b="1" dirty="0" smtClean="0"/>
              <a:t>NPV of Project B –</a:t>
            </a:r>
            <a:r>
              <a:rPr lang="en-US" sz="3600" dirty="0" smtClean="0"/>
              <a:t> </a:t>
            </a:r>
            <a:r>
              <a:rPr lang="en-US" sz="3600" b="1" dirty="0" smtClean="0">
                <a:latin typeface="+mn-lt"/>
              </a:rPr>
              <a:t>Use of Similar </a:t>
            </a:r>
            <a:r>
              <a:rPr lang="en-US" sz="3600" b="1" dirty="0">
                <a:latin typeface="+mn-lt"/>
              </a:rPr>
              <a:t>Triangle </a:t>
            </a:r>
            <a:endParaRPr lang="en-GB" sz="3600" b="1" dirty="0">
              <a:latin typeface="+mn-lt"/>
            </a:endParaRPr>
          </a:p>
        </p:txBody>
      </p:sp>
    </p:spTree>
    <p:extLst>
      <p:ext uri="{BB962C8B-B14F-4D97-AF65-F5344CB8AC3E}">
        <p14:creationId xmlns:p14="http://schemas.microsoft.com/office/powerpoint/2010/main" val="272519656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0704871" cy="1076632"/>
          </a:xfrm>
        </p:spPr>
        <p:txBody>
          <a:bodyPr>
            <a:noAutofit/>
          </a:bodyPr>
          <a:lstStyle/>
          <a:p>
            <a:r>
              <a:rPr lang="en-GB" sz="3600" b="1" dirty="0">
                <a:latin typeface="+mn-lt"/>
              </a:rPr>
              <a:t>NPV of Project B </a:t>
            </a:r>
            <a:r>
              <a:rPr lang="en-GB" sz="3600" b="1" dirty="0" smtClean="0">
                <a:latin typeface="+mn-lt"/>
              </a:rPr>
              <a:t/>
            </a:r>
            <a:br>
              <a:rPr lang="en-GB" sz="3600" b="1" dirty="0" smtClean="0">
                <a:latin typeface="+mn-lt"/>
              </a:rPr>
            </a:br>
            <a:r>
              <a:rPr lang="en-US" sz="3600" b="1" dirty="0" smtClean="0">
                <a:latin typeface="+mn-lt"/>
              </a:rPr>
              <a:t>Use interpolation method</a:t>
            </a:r>
            <a:endParaRPr lang="en-GB" sz="3600" b="1" dirty="0">
              <a:latin typeface="+mn-lt"/>
            </a:endParaRPr>
          </a:p>
        </p:txBody>
      </p:sp>
      <p:sp>
        <p:nvSpPr>
          <p:cNvPr id="3" name="Content Placeholder 2"/>
          <p:cNvSpPr>
            <a:spLocks noGrp="1"/>
          </p:cNvSpPr>
          <p:nvPr>
            <p:ph idx="1"/>
          </p:nvPr>
        </p:nvSpPr>
        <p:spPr>
          <a:xfrm>
            <a:off x="0" y="1076632"/>
            <a:ext cx="11353800" cy="5781367"/>
          </a:xfrm>
        </p:spPr>
        <p:txBody>
          <a:bodyPr>
            <a:normAutofit fontScale="92500" lnSpcReduction="20000"/>
          </a:bodyPr>
          <a:lstStyle/>
          <a:p>
            <a:pPr marL="0" lvl="0" indent="0">
              <a:buNone/>
            </a:pPr>
            <a:r>
              <a:rPr lang="en-US" dirty="0"/>
              <a:t> </a:t>
            </a:r>
            <a:endParaRPr lang="en-US" dirty="0" smtClean="0"/>
          </a:p>
          <a:p>
            <a:pPr marL="0" lvl="0" indent="0">
              <a:buNone/>
            </a:pPr>
            <a:r>
              <a:rPr lang="en-US" sz="3200" dirty="0" smtClean="0"/>
              <a:t>Use </a:t>
            </a:r>
            <a:r>
              <a:rPr lang="en-US" sz="3200" dirty="0"/>
              <a:t>of  formula</a:t>
            </a:r>
            <a:endParaRPr lang="en-GB" sz="3200" dirty="0"/>
          </a:p>
          <a:p>
            <a:pPr marL="0" indent="0">
              <a:buNone/>
            </a:pPr>
            <a:r>
              <a:rPr lang="en-US" sz="3200" dirty="0"/>
              <a:t>IRR =   </a:t>
            </a:r>
            <a:r>
              <a:rPr lang="en-US" sz="3200" dirty="0" err="1"/>
              <a:t>LR</a:t>
            </a:r>
            <a:r>
              <a:rPr lang="en-US" sz="3200" dirty="0"/>
              <a:t> + </a:t>
            </a:r>
            <a:r>
              <a:rPr lang="en-US" sz="3200" dirty="0" smtClean="0"/>
              <a:t>  </a:t>
            </a:r>
            <a:r>
              <a:rPr lang="en-US" sz="3200" u="sng" dirty="0" smtClean="0"/>
              <a:t>NPV </a:t>
            </a:r>
            <a:r>
              <a:rPr lang="en-US" sz="3200" u="sng" dirty="0"/>
              <a:t>@</a:t>
            </a:r>
            <a:r>
              <a:rPr lang="en-US" sz="3200" u="sng" dirty="0" err="1" smtClean="0"/>
              <a:t>LR</a:t>
            </a:r>
            <a:r>
              <a:rPr lang="en-US" sz="3200" u="sng" dirty="0" smtClean="0"/>
              <a:t>                  </a:t>
            </a:r>
            <a:r>
              <a:rPr lang="en-US" sz="3200" dirty="0" smtClean="0"/>
              <a:t> ×  (</a:t>
            </a:r>
            <a:r>
              <a:rPr lang="en-US" sz="3200" dirty="0"/>
              <a:t>HR – </a:t>
            </a:r>
            <a:r>
              <a:rPr lang="en-US" sz="3200" dirty="0" err="1"/>
              <a:t>LR</a:t>
            </a:r>
            <a:r>
              <a:rPr lang="en-US" sz="3200" dirty="0"/>
              <a:t>)</a:t>
            </a:r>
            <a:endParaRPr lang="en-GB" sz="3200" dirty="0"/>
          </a:p>
          <a:p>
            <a:pPr marL="0" indent="0">
              <a:spcBef>
                <a:spcPts val="0"/>
              </a:spcBef>
              <a:buNone/>
            </a:pPr>
            <a:r>
              <a:rPr lang="en-US" sz="3200" dirty="0" smtClean="0"/>
              <a:t>                      NPV </a:t>
            </a:r>
            <a:r>
              <a:rPr lang="en-US" sz="3200" dirty="0"/>
              <a:t>@</a:t>
            </a:r>
            <a:r>
              <a:rPr lang="en-US" sz="3200" dirty="0" err="1"/>
              <a:t>LR</a:t>
            </a:r>
            <a:r>
              <a:rPr lang="en-US" sz="3200" dirty="0"/>
              <a:t> – NPV @HR</a:t>
            </a:r>
            <a:endParaRPr lang="en-GB" sz="3200" dirty="0" smtClean="0"/>
          </a:p>
          <a:p>
            <a:pPr marL="0" indent="0">
              <a:buNone/>
            </a:pPr>
            <a:r>
              <a:rPr lang="en-GB" sz="3200" dirty="0" smtClean="0"/>
              <a:t>Where, </a:t>
            </a:r>
          </a:p>
          <a:p>
            <a:pPr marL="0" indent="0">
              <a:buNone/>
            </a:pPr>
            <a:r>
              <a:rPr lang="en-US" sz="3200" dirty="0" smtClean="0"/>
              <a:t>IRR- </a:t>
            </a:r>
            <a:r>
              <a:rPr lang="en-US" sz="3200" dirty="0"/>
              <a:t>Internal Rate of Return</a:t>
            </a:r>
            <a:endParaRPr lang="en-GB" sz="3200" dirty="0"/>
          </a:p>
          <a:p>
            <a:pPr marL="0" indent="0">
              <a:buNone/>
            </a:pPr>
            <a:r>
              <a:rPr lang="en-US" sz="3200" dirty="0"/>
              <a:t>HR = Higher interest rate,                      </a:t>
            </a:r>
            <a:endParaRPr lang="en-GB" sz="3200" dirty="0"/>
          </a:p>
          <a:p>
            <a:pPr marL="0" indent="0">
              <a:buNone/>
            </a:pPr>
            <a:r>
              <a:rPr lang="en-US" sz="3200" dirty="0" err="1"/>
              <a:t>LR</a:t>
            </a:r>
            <a:r>
              <a:rPr lang="en-US" sz="3200" dirty="0"/>
              <a:t> = Lower </a:t>
            </a:r>
            <a:r>
              <a:rPr lang="en-US" sz="3200" dirty="0" smtClean="0"/>
              <a:t>interest </a:t>
            </a:r>
            <a:r>
              <a:rPr lang="en-US" sz="3200" dirty="0"/>
              <a:t>rate</a:t>
            </a:r>
            <a:endParaRPr lang="en-GB" sz="3200" dirty="0" smtClean="0"/>
          </a:p>
          <a:p>
            <a:pPr marL="0" indent="0">
              <a:buNone/>
            </a:pPr>
            <a:endParaRPr lang="en-GB" sz="3200" dirty="0" smtClean="0"/>
          </a:p>
          <a:p>
            <a:pPr marL="0" indent="0">
              <a:buNone/>
            </a:pPr>
            <a:r>
              <a:rPr lang="en-US" sz="3200" dirty="0" smtClean="0"/>
              <a:t>16 </a:t>
            </a:r>
            <a:r>
              <a:rPr lang="en-US" sz="3200" dirty="0"/>
              <a:t>+   </a:t>
            </a:r>
            <a:r>
              <a:rPr lang="en-US" sz="3200" u="sng" dirty="0" smtClean="0"/>
              <a:t>1860           </a:t>
            </a:r>
            <a:r>
              <a:rPr lang="en-US" sz="3200" dirty="0" smtClean="0"/>
              <a:t>      </a:t>
            </a:r>
            <a:r>
              <a:rPr lang="en-US" sz="3200" dirty="0"/>
              <a:t>x (</a:t>
            </a:r>
            <a:r>
              <a:rPr lang="en-US" sz="3200" dirty="0" smtClean="0"/>
              <a:t>17 </a:t>
            </a:r>
            <a:r>
              <a:rPr lang="en-US" sz="3200" dirty="0"/>
              <a:t>-</a:t>
            </a:r>
            <a:r>
              <a:rPr lang="en-US" sz="3200" dirty="0" smtClean="0"/>
              <a:t>16) </a:t>
            </a:r>
            <a:r>
              <a:rPr lang="en-US" sz="3200" dirty="0"/>
              <a:t>=    16.8%</a:t>
            </a:r>
            <a:endParaRPr lang="en-GB" sz="3200" dirty="0"/>
          </a:p>
          <a:p>
            <a:pPr marL="0" indent="0">
              <a:buNone/>
            </a:pPr>
            <a:r>
              <a:rPr lang="en-US" sz="3200" dirty="0"/>
              <a:t>           </a:t>
            </a:r>
            <a:r>
              <a:rPr lang="en-US" sz="3200" dirty="0" smtClean="0"/>
              <a:t>1860 </a:t>
            </a:r>
            <a:r>
              <a:rPr lang="en-US" sz="3200" dirty="0"/>
              <a:t>– </a:t>
            </a:r>
            <a:r>
              <a:rPr lang="en-US" sz="3200" dirty="0" smtClean="0"/>
              <a:t>(395)</a:t>
            </a:r>
          </a:p>
          <a:p>
            <a:pPr marL="0" indent="0">
              <a:buNone/>
            </a:pPr>
            <a:endParaRPr lang="en-US" sz="3200" dirty="0" smtClean="0"/>
          </a:p>
          <a:p>
            <a:pPr marL="0" indent="0">
              <a:buNone/>
            </a:pPr>
            <a:r>
              <a:rPr lang="en-US" sz="3200" dirty="0"/>
              <a:t>Project B is better because it has a higher IRR.</a:t>
            </a:r>
            <a:endParaRPr lang="en-GB" sz="3200" dirty="0"/>
          </a:p>
          <a:p>
            <a:pPr marL="0" indent="0">
              <a:buNone/>
            </a:pPr>
            <a:endParaRPr lang="en-GB" sz="3200" dirty="0"/>
          </a:p>
        </p:txBody>
      </p:sp>
    </p:spTree>
    <p:extLst>
      <p:ext uri="{BB962C8B-B14F-4D97-AF65-F5344CB8AC3E}">
        <p14:creationId xmlns:p14="http://schemas.microsoft.com/office/powerpoint/2010/main" val="28935866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Decision  criteria  for  IRR</a:t>
            </a:r>
            <a:endParaRPr lang="en-GB" sz="3600" b="1" dirty="0">
              <a:latin typeface="+mn-lt"/>
            </a:endParaRPr>
          </a:p>
        </p:txBody>
      </p:sp>
      <p:sp>
        <p:nvSpPr>
          <p:cNvPr id="3" name="Content Placeholder 2"/>
          <p:cNvSpPr>
            <a:spLocks noGrp="1"/>
          </p:cNvSpPr>
          <p:nvPr>
            <p:ph idx="1"/>
          </p:nvPr>
        </p:nvSpPr>
        <p:spPr>
          <a:xfrm>
            <a:off x="0" y="1076632"/>
            <a:ext cx="11353800" cy="5781367"/>
          </a:xfrm>
        </p:spPr>
        <p:txBody>
          <a:bodyPr>
            <a:normAutofit/>
          </a:bodyPr>
          <a:lstStyle/>
          <a:p>
            <a:pPr marL="0" indent="0">
              <a:buNone/>
            </a:pPr>
            <a:endParaRPr lang="en-US" dirty="0" smtClean="0"/>
          </a:p>
          <a:p>
            <a:pPr marL="514350" indent="-514350">
              <a:buAutoNum type="arabicPeriod"/>
            </a:pPr>
            <a:r>
              <a:rPr lang="en-US" sz="3200" dirty="0" smtClean="0"/>
              <a:t>For mutually exclusive  projects</a:t>
            </a:r>
          </a:p>
          <a:p>
            <a:pPr marL="0" indent="0">
              <a:buNone/>
            </a:pPr>
            <a:endParaRPr lang="en-US" sz="3200" dirty="0" smtClean="0"/>
          </a:p>
          <a:p>
            <a:pPr marL="0" indent="0">
              <a:buNone/>
            </a:pPr>
            <a:r>
              <a:rPr lang="en-US" sz="3200" dirty="0" smtClean="0"/>
              <a:t>(</a:t>
            </a:r>
            <a:r>
              <a:rPr lang="en-US" sz="3200" dirty="0" err="1" smtClean="0"/>
              <a:t>i</a:t>
            </a:r>
            <a:r>
              <a:rPr lang="en-US" sz="3200" dirty="0" smtClean="0"/>
              <a:t>) </a:t>
            </a:r>
            <a:r>
              <a:rPr lang="en-US" sz="3200" dirty="0"/>
              <a:t>When IRR &gt; K: </a:t>
            </a:r>
            <a:r>
              <a:rPr lang="en-US" sz="3200" dirty="0" smtClean="0"/>
              <a:t>Accept</a:t>
            </a:r>
            <a:endParaRPr lang="en-GB" sz="3200" dirty="0"/>
          </a:p>
          <a:p>
            <a:pPr marL="0" indent="0">
              <a:buNone/>
            </a:pPr>
            <a:r>
              <a:rPr lang="en-US" sz="3200" dirty="0" smtClean="0"/>
              <a:t>(ii)(When </a:t>
            </a:r>
            <a:r>
              <a:rPr lang="en-US" sz="3200" dirty="0"/>
              <a:t>IRR &lt; K: </a:t>
            </a:r>
            <a:r>
              <a:rPr lang="en-US" sz="3200" dirty="0" smtClean="0"/>
              <a:t>Reject</a:t>
            </a:r>
          </a:p>
          <a:p>
            <a:pPr marL="0" indent="0">
              <a:buNone/>
            </a:pPr>
            <a:endParaRPr lang="en-US" sz="3200" dirty="0" smtClean="0"/>
          </a:p>
          <a:p>
            <a:pPr marL="0" indent="0">
              <a:buNone/>
            </a:pPr>
            <a:r>
              <a:rPr lang="en-US" sz="3200" dirty="0"/>
              <a:t> </a:t>
            </a:r>
            <a:r>
              <a:rPr lang="en-US" sz="3200" dirty="0" smtClean="0"/>
              <a:t>2. For  independent  projects </a:t>
            </a:r>
          </a:p>
          <a:p>
            <a:pPr marL="0" indent="0">
              <a:buNone/>
            </a:pPr>
            <a:endParaRPr lang="en-GB" sz="3200" dirty="0"/>
          </a:p>
          <a:p>
            <a:pPr marL="0" indent="0">
              <a:buNone/>
            </a:pPr>
            <a:r>
              <a:rPr lang="en-US" sz="3200" dirty="0"/>
              <a:t>Project with the </a:t>
            </a:r>
            <a:r>
              <a:rPr lang="en-US" sz="3200" dirty="0" smtClean="0"/>
              <a:t>maximum IRR </a:t>
            </a:r>
            <a:r>
              <a:rPr lang="en-US" sz="3200" dirty="0"/>
              <a:t>should be selected</a:t>
            </a:r>
            <a:endParaRPr lang="en-GB" sz="3200" dirty="0"/>
          </a:p>
        </p:txBody>
      </p:sp>
    </p:spTree>
    <p:extLst>
      <p:ext uri="{BB962C8B-B14F-4D97-AF65-F5344CB8AC3E}">
        <p14:creationId xmlns:p14="http://schemas.microsoft.com/office/powerpoint/2010/main" val="385706556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Advantages  of IRR</a:t>
            </a:r>
            <a:endParaRPr lang="en-GB" sz="3600" b="1" dirty="0">
              <a:latin typeface="+mn-lt"/>
            </a:endParaRPr>
          </a:p>
        </p:txBody>
      </p:sp>
      <p:sp>
        <p:nvSpPr>
          <p:cNvPr id="3" name="Content Placeholder 2"/>
          <p:cNvSpPr>
            <a:spLocks noGrp="1"/>
          </p:cNvSpPr>
          <p:nvPr>
            <p:ph idx="1"/>
          </p:nvPr>
        </p:nvSpPr>
        <p:spPr>
          <a:xfrm>
            <a:off x="0" y="1076632"/>
            <a:ext cx="11353800" cy="5781367"/>
          </a:xfrm>
        </p:spPr>
        <p:txBody>
          <a:bodyPr>
            <a:normAutofit lnSpcReduction="10000"/>
          </a:bodyPr>
          <a:lstStyle/>
          <a:p>
            <a:pPr marL="0" lvl="0" indent="0">
              <a:buNone/>
            </a:pPr>
            <a:endParaRPr lang="en-US" dirty="0" smtClean="0"/>
          </a:p>
          <a:p>
            <a:pPr marL="514350" lvl="0" indent="-514350">
              <a:buAutoNum type="arabicPeriod"/>
            </a:pPr>
            <a:r>
              <a:rPr lang="en-US" sz="3200" dirty="0" smtClean="0"/>
              <a:t>This </a:t>
            </a:r>
            <a:r>
              <a:rPr lang="en-US" sz="3200" dirty="0"/>
              <a:t>method makes use of the concept of </a:t>
            </a:r>
            <a:r>
              <a:rPr lang="en-US" sz="3200" dirty="0" smtClean="0"/>
              <a:t>time</a:t>
            </a:r>
          </a:p>
          <a:p>
            <a:pPr marL="0" lvl="0" indent="0">
              <a:buNone/>
            </a:pPr>
            <a:r>
              <a:rPr lang="en-US" sz="3200" dirty="0" smtClean="0"/>
              <a:t>Value of </a:t>
            </a:r>
            <a:r>
              <a:rPr lang="en-US" sz="3200" dirty="0"/>
              <a:t>money</a:t>
            </a:r>
            <a:r>
              <a:rPr lang="en-US" sz="3200" dirty="0" smtClean="0"/>
              <a:t>.</a:t>
            </a:r>
          </a:p>
          <a:p>
            <a:pPr marL="514350" lvl="0" indent="-514350">
              <a:buAutoNum type="arabicPeriod"/>
            </a:pPr>
            <a:endParaRPr lang="en-GB" sz="3200" dirty="0"/>
          </a:p>
          <a:p>
            <a:pPr marL="0" lvl="0" indent="0">
              <a:buNone/>
            </a:pPr>
            <a:r>
              <a:rPr lang="en-US" sz="3200" dirty="0" smtClean="0"/>
              <a:t>2. All </a:t>
            </a:r>
            <a:r>
              <a:rPr lang="en-US" sz="3200" dirty="0"/>
              <a:t>the cash flows in the project are considered</a:t>
            </a:r>
            <a:r>
              <a:rPr lang="en-US" sz="3200" dirty="0" smtClean="0"/>
              <a:t>.</a:t>
            </a:r>
          </a:p>
          <a:p>
            <a:pPr marL="0" lvl="0" indent="0">
              <a:buNone/>
            </a:pPr>
            <a:endParaRPr lang="en-GB" sz="3200" dirty="0"/>
          </a:p>
          <a:p>
            <a:pPr marL="514350" lvl="0" indent="-514350">
              <a:buAutoNum type="arabicPeriod" startAt="3"/>
            </a:pPr>
            <a:r>
              <a:rPr lang="en-US" sz="3200" dirty="0" smtClean="0"/>
              <a:t>IRR </a:t>
            </a:r>
            <a:r>
              <a:rPr lang="en-US" sz="3200" dirty="0"/>
              <a:t>is easier to use as instantaneous understanding of desirability can be determined by comparing it with the cost of </a:t>
            </a:r>
            <a:r>
              <a:rPr lang="en-US" sz="3200" dirty="0" smtClean="0"/>
              <a:t>capital</a:t>
            </a:r>
          </a:p>
          <a:p>
            <a:pPr marL="514350" lvl="0" indent="-514350">
              <a:buAutoNum type="arabicPeriod" startAt="3"/>
            </a:pPr>
            <a:endParaRPr lang="en-GB" sz="3200" dirty="0"/>
          </a:p>
          <a:p>
            <a:pPr marL="533400" lvl="0" indent="-438150">
              <a:buNone/>
            </a:pPr>
            <a:r>
              <a:rPr lang="en-US" sz="3200" dirty="0" smtClean="0"/>
              <a:t>4. IRR </a:t>
            </a:r>
            <a:r>
              <a:rPr lang="en-US" sz="3200" dirty="0"/>
              <a:t>technique helps in achieving the objective of </a:t>
            </a:r>
            <a:r>
              <a:rPr lang="en-US" sz="3200" dirty="0" err="1" smtClean="0"/>
              <a:t>maximisation</a:t>
            </a:r>
            <a:r>
              <a:rPr lang="en-US" sz="3200" dirty="0" smtClean="0"/>
              <a:t> </a:t>
            </a:r>
            <a:r>
              <a:rPr lang="en-US" sz="3200" dirty="0"/>
              <a:t>of </a:t>
            </a:r>
            <a:r>
              <a:rPr lang="en-US" sz="3200" dirty="0" smtClean="0"/>
              <a:t>shareholder’s </a:t>
            </a:r>
            <a:r>
              <a:rPr lang="en-US" sz="3200" dirty="0"/>
              <a:t>wealth.</a:t>
            </a:r>
            <a:endParaRPr lang="en-GB" sz="3200" dirty="0"/>
          </a:p>
          <a:p>
            <a:pPr marL="0" indent="0">
              <a:buNone/>
            </a:pPr>
            <a:endParaRPr lang="en-GB" sz="3200" dirty="0"/>
          </a:p>
        </p:txBody>
      </p:sp>
    </p:spTree>
    <p:extLst>
      <p:ext uri="{BB962C8B-B14F-4D97-AF65-F5344CB8AC3E}">
        <p14:creationId xmlns:p14="http://schemas.microsoft.com/office/powerpoint/2010/main" val="2826795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271" y="1"/>
            <a:ext cx="10515600" cy="1076632"/>
          </a:xfrm>
        </p:spPr>
        <p:txBody>
          <a:bodyPr>
            <a:normAutofit/>
          </a:bodyPr>
          <a:lstStyle/>
          <a:p>
            <a:r>
              <a:rPr lang="en-GB" sz="3600" b="1" dirty="0" smtClean="0">
                <a:latin typeface="+mn-lt"/>
              </a:rPr>
              <a:t>Limitations of   of IRR</a:t>
            </a:r>
            <a:endParaRPr lang="en-GB" sz="3600" b="1" dirty="0">
              <a:latin typeface="+mn-lt"/>
            </a:endParaRPr>
          </a:p>
        </p:txBody>
      </p:sp>
      <p:sp>
        <p:nvSpPr>
          <p:cNvPr id="3" name="Content Placeholder 2"/>
          <p:cNvSpPr>
            <a:spLocks noGrp="1"/>
          </p:cNvSpPr>
          <p:nvPr>
            <p:ph idx="1"/>
          </p:nvPr>
        </p:nvSpPr>
        <p:spPr>
          <a:xfrm>
            <a:off x="189271" y="1076633"/>
            <a:ext cx="11640779" cy="5781367"/>
          </a:xfrm>
        </p:spPr>
        <p:txBody>
          <a:bodyPr>
            <a:normAutofit lnSpcReduction="10000"/>
          </a:bodyPr>
          <a:lstStyle/>
          <a:p>
            <a:pPr marL="514350" lvl="0" indent="-514350">
              <a:buAutoNum type="arabicPeriod"/>
            </a:pPr>
            <a:endParaRPr lang="en-US" sz="3000" dirty="0" smtClean="0"/>
          </a:p>
          <a:p>
            <a:pPr marL="514350" lvl="0" indent="-514350">
              <a:buAutoNum type="arabicPeriod"/>
            </a:pPr>
            <a:r>
              <a:rPr lang="en-US" sz="3000" dirty="0" smtClean="0"/>
              <a:t>The </a:t>
            </a:r>
            <a:r>
              <a:rPr lang="en-US" sz="3000" dirty="0"/>
              <a:t>calculation process is </a:t>
            </a:r>
            <a:r>
              <a:rPr lang="en-US" sz="3000" dirty="0" smtClean="0"/>
              <a:t>tedious</a:t>
            </a:r>
          </a:p>
          <a:p>
            <a:pPr marL="514350" lvl="0" indent="-514350">
              <a:buAutoNum type="arabicPeriod"/>
            </a:pPr>
            <a:r>
              <a:rPr lang="en-US" sz="3000" dirty="0" smtClean="0"/>
              <a:t> Multiple IRR- where there are more </a:t>
            </a:r>
            <a:r>
              <a:rPr lang="en-US" sz="3000" dirty="0"/>
              <a:t>than </a:t>
            </a:r>
            <a:endParaRPr lang="en-US" sz="3000" dirty="0" smtClean="0"/>
          </a:p>
          <a:p>
            <a:pPr marL="0" lvl="0" indent="0">
              <a:buNone/>
            </a:pPr>
            <a:r>
              <a:rPr lang="en-US" sz="3000" dirty="0" smtClean="0"/>
              <a:t>one </a:t>
            </a:r>
            <a:r>
              <a:rPr lang="en-US" sz="3000" dirty="0"/>
              <a:t>cash </a:t>
            </a:r>
            <a:r>
              <a:rPr lang="en-US" sz="3000" dirty="0" smtClean="0"/>
              <a:t>outflows  in </a:t>
            </a:r>
            <a:r>
              <a:rPr lang="en-US" sz="3000" dirty="0"/>
              <a:t>between the cash inflows, </a:t>
            </a:r>
            <a:endParaRPr lang="en-GB" sz="3000" dirty="0"/>
          </a:p>
          <a:p>
            <a:pPr marL="514350" lvl="0" indent="-514350">
              <a:buAutoNum type="arabicPeriod" startAt="3"/>
            </a:pPr>
            <a:r>
              <a:rPr lang="en-US" sz="3000" dirty="0" smtClean="0"/>
              <a:t>The </a:t>
            </a:r>
            <a:r>
              <a:rPr lang="en-US" sz="3000" dirty="0"/>
              <a:t>IRR approach creates a peculiar situation if we </a:t>
            </a:r>
            <a:endParaRPr lang="en-US" sz="3000" dirty="0" smtClean="0"/>
          </a:p>
          <a:p>
            <a:pPr marL="0" lvl="0" indent="0">
              <a:buNone/>
            </a:pPr>
            <a:r>
              <a:rPr lang="en-US" sz="3000" dirty="0" smtClean="0"/>
              <a:t>compare </a:t>
            </a:r>
            <a:r>
              <a:rPr lang="en-US" sz="3000" dirty="0"/>
              <a:t>two projects with different inflow/outflow patterns.</a:t>
            </a:r>
            <a:endParaRPr lang="en-GB" sz="3000" dirty="0"/>
          </a:p>
          <a:p>
            <a:pPr marL="0" lvl="0" indent="0">
              <a:buNone/>
            </a:pPr>
            <a:r>
              <a:rPr lang="en-US" sz="3000" dirty="0" smtClean="0"/>
              <a:t>3. The method  assumes all </a:t>
            </a:r>
            <a:r>
              <a:rPr lang="en-US" sz="3000" dirty="0"/>
              <a:t>the future cash inflows of a proposal are reinvested at a rate equal to the </a:t>
            </a:r>
            <a:r>
              <a:rPr lang="en-US" sz="3000" dirty="0" smtClean="0"/>
              <a:t>IRR- This may not be possible</a:t>
            </a:r>
            <a:endParaRPr lang="en-GB" sz="3000" dirty="0"/>
          </a:p>
          <a:p>
            <a:pPr marL="0" lvl="0" indent="0">
              <a:buNone/>
            </a:pPr>
            <a:r>
              <a:rPr lang="en-US" sz="3000" dirty="0" smtClean="0"/>
              <a:t>4. If </a:t>
            </a:r>
            <a:r>
              <a:rPr lang="en-US" sz="3000" dirty="0"/>
              <a:t>mutually exclusive projects are considered as investment options which have considerably different cash outlays. A project with a larger fund commitment but lower IRR contributes more in terms of absolute NPV and increases the shareholders’ wealth. In such situation decisions based only on IRR criterion may not be correct.</a:t>
            </a:r>
            <a:endParaRPr lang="en-GB" sz="3000" dirty="0"/>
          </a:p>
          <a:p>
            <a:pPr marL="0" indent="0">
              <a:buNone/>
            </a:pPr>
            <a:endParaRPr lang="en-GB" dirty="0"/>
          </a:p>
        </p:txBody>
      </p:sp>
    </p:spTree>
    <p:extLst>
      <p:ext uri="{BB962C8B-B14F-4D97-AF65-F5344CB8AC3E}">
        <p14:creationId xmlns:p14="http://schemas.microsoft.com/office/powerpoint/2010/main" val="199985240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1"/>
            <a:ext cx="11247120" cy="1066800"/>
          </a:xfrm>
        </p:spPr>
        <p:txBody>
          <a:bodyPr>
            <a:normAutofit/>
          </a:bodyPr>
          <a:lstStyle/>
          <a:p>
            <a:r>
              <a:rPr lang="en-GB" sz="3600" b="1" dirty="0" smtClean="0">
                <a:latin typeface="+mn-lt"/>
              </a:rPr>
              <a:t>Profitability Index (PI)</a:t>
            </a:r>
            <a:endParaRPr lang="en-GB" sz="3600" b="1" dirty="0">
              <a:latin typeface="+mn-lt"/>
            </a:endParaRPr>
          </a:p>
        </p:txBody>
      </p:sp>
      <p:sp>
        <p:nvSpPr>
          <p:cNvPr id="3" name="Content Placeholder 2"/>
          <p:cNvSpPr>
            <a:spLocks noGrp="1"/>
          </p:cNvSpPr>
          <p:nvPr>
            <p:ph idx="1"/>
          </p:nvPr>
        </p:nvSpPr>
        <p:spPr>
          <a:xfrm>
            <a:off x="106680" y="1325563"/>
            <a:ext cx="10881360" cy="5532437"/>
          </a:xfrm>
        </p:spPr>
        <p:txBody>
          <a:bodyPr>
            <a:noAutofit/>
          </a:bodyPr>
          <a:lstStyle/>
          <a:p>
            <a:pPr marL="0" indent="0">
              <a:buNone/>
            </a:pPr>
            <a:r>
              <a:rPr lang="en-US" sz="3000" dirty="0"/>
              <a:t>This is a relative measure of projects profitability.  </a:t>
            </a:r>
            <a:endParaRPr lang="en-US" sz="3000" dirty="0" smtClean="0"/>
          </a:p>
          <a:p>
            <a:pPr marL="0" indent="0">
              <a:buNone/>
            </a:pPr>
            <a:r>
              <a:rPr lang="en-US" sz="3000" dirty="0" smtClean="0"/>
              <a:t>It </a:t>
            </a:r>
            <a:r>
              <a:rPr lang="en-US" sz="3000" dirty="0"/>
              <a:t>is given by the following formula</a:t>
            </a:r>
            <a:r>
              <a:rPr lang="en-US" sz="3000" dirty="0" smtClean="0"/>
              <a:t>.</a:t>
            </a:r>
          </a:p>
          <a:p>
            <a:endParaRPr lang="en-US" sz="3000" dirty="0"/>
          </a:p>
          <a:p>
            <a:endParaRPr lang="en-US" sz="3000" dirty="0" smtClean="0"/>
          </a:p>
          <a:p>
            <a:endParaRPr lang="en-US" sz="3000" dirty="0"/>
          </a:p>
          <a:p>
            <a:pPr marL="0" indent="0">
              <a:buNone/>
            </a:pPr>
            <a:r>
              <a:rPr lang="en-US" sz="3000" dirty="0" smtClean="0"/>
              <a:t>Where</a:t>
            </a:r>
            <a:r>
              <a:rPr lang="en-US" sz="3000" dirty="0"/>
              <a:t>,</a:t>
            </a:r>
            <a:endParaRPr lang="en-GB" sz="3000" dirty="0"/>
          </a:p>
          <a:p>
            <a:pPr marL="0" indent="0">
              <a:buNone/>
            </a:pPr>
            <a:r>
              <a:rPr lang="en-US" sz="3000" dirty="0"/>
              <a:t> PI= Profitability Index</a:t>
            </a:r>
            <a:endParaRPr lang="en-GB" sz="3000" dirty="0"/>
          </a:p>
          <a:p>
            <a:pPr marL="0" indent="0">
              <a:buNone/>
            </a:pPr>
            <a:r>
              <a:rPr lang="en-US" sz="3000" dirty="0"/>
              <a:t>Ct = project’s cashflows </a:t>
            </a:r>
            <a:endParaRPr lang="en-GB" sz="3000" dirty="0"/>
          </a:p>
          <a:p>
            <a:pPr marL="0" indent="0">
              <a:buNone/>
            </a:pPr>
            <a:r>
              <a:rPr lang="en-US" sz="3000" dirty="0"/>
              <a:t>Io = Initial cash outflows</a:t>
            </a:r>
            <a:endParaRPr lang="en-GB" sz="3000" dirty="0"/>
          </a:p>
          <a:p>
            <a:pPr marL="0" indent="0">
              <a:buNone/>
            </a:pPr>
            <a:r>
              <a:rPr lang="en-US" sz="3000" dirty="0"/>
              <a:t>K = Opportunity cost/ required rate of return </a:t>
            </a:r>
            <a:endParaRPr lang="en-GB" sz="3000" dirty="0"/>
          </a:p>
        </p:txBody>
      </p:sp>
      <p:pic>
        <p:nvPicPr>
          <p:cNvPr id="4" name="Picture 3"/>
          <p:cNvPicPr>
            <a:picLocks noChangeAspect="1"/>
          </p:cNvPicPr>
          <p:nvPr/>
        </p:nvPicPr>
        <p:blipFill>
          <a:blip r:embed="rId2"/>
          <a:stretch>
            <a:fillRect/>
          </a:stretch>
        </p:blipFill>
        <p:spPr>
          <a:xfrm>
            <a:off x="1276350" y="2360260"/>
            <a:ext cx="3752850" cy="1602140"/>
          </a:xfrm>
          <a:prstGeom prst="rect">
            <a:avLst/>
          </a:prstGeom>
        </p:spPr>
      </p:pic>
    </p:spTree>
    <p:extLst>
      <p:ext uri="{BB962C8B-B14F-4D97-AF65-F5344CB8AC3E}">
        <p14:creationId xmlns:p14="http://schemas.microsoft.com/office/powerpoint/2010/main" val="12445968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247120" cy="1325563"/>
          </a:xfrm>
        </p:spPr>
        <p:txBody>
          <a:bodyPr>
            <a:normAutofit/>
          </a:bodyPr>
          <a:lstStyle/>
          <a:p>
            <a:r>
              <a:rPr lang="en-GB" sz="3600" b="1" dirty="0" smtClean="0">
                <a:latin typeface="+mn-lt"/>
              </a:rPr>
              <a:t>Illustration for  PI</a:t>
            </a:r>
            <a:endParaRPr lang="en-GB" sz="3600" b="1" dirty="0">
              <a:latin typeface="+mn-lt"/>
            </a:endParaRPr>
          </a:p>
        </p:txBody>
      </p:sp>
      <p:sp>
        <p:nvSpPr>
          <p:cNvPr id="3" name="Content Placeholder 2"/>
          <p:cNvSpPr>
            <a:spLocks noGrp="1"/>
          </p:cNvSpPr>
          <p:nvPr>
            <p:ph idx="1"/>
          </p:nvPr>
        </p:nvSpPr>
        <p:spPr>
          <a:xfrm>
            <a:off x="106680" y="1325562"/>
            <a:ext cx="11247120" cy="5532438"/>
          </a:xfrm>
        </p:spPr>
        <p:txBody>
          <a:bodyPr>
            <a:noAutofit/>
          </a:bodyPr>
          <a:lstStyle/>
          <a:p>
            <a:pPr marL="0" indent="0">
              <a:buNone/>
            </a:pPr>
            <a:endParaRPr lang="en-US" sz="3000" dirty="0" smtClean="0"/>
          </a:p>
          <a:p>
            <a:pPr marL="0" indent="0">
              <a:buNone/>
            </a:pPr>
            <a:r>
              <a:rPr lang="en-US" sz="3000" dirty="0" smtClean="0"/>
              <a:t>Two </a:t>
            </a:r>
            <a:r>
              <a:rPr lang="en-US" sz="3000" dirty="0"/>
              <a:t>projects costing $100,000 each, with </a:t>
            </a:r>
            <a:r>
              <a:rPr lang="en-US" sz="3000" dirty="0" smtClean="0"/>
              <a:t>a</a:t>
            </a:r>
          </a:p>
          <a:p>
            <a:pPr marL="0" indent="0">
              <a:buNone/>
            </a:pPr>
            <a:r>
              <a:rPr lang="en-US" sz="3000" dirty="0" smtClean="0"/>
              <a:t> </a:t>
            </a:r>
            <a:r>
              <a:rPr lang="en-US" sz="3000" dirty="0"/>
              <a:t>useful </a:t>
            </a:r>
            <a:r>
              <a:rPr lang="en-US" sz="3000" dirty="0" smtClean="0"/>
              <a:t>life </a:t>
            </a:r>
            <a:r>
              <a:rPr lang="en-US" sz="3000" dirty="0"/>
              <a:t>of 5 years are being considered</a:t>
            </a:r>
            <a:r>
              <a:rPr lang="en-US" sz="3000" dirty="0" smtClean="0"/>
              <a:t>.</a:t>
            </a:r>
          </a:p>
          <a:p>
            <a:pPr marL="0" indent="0">
              <a:buNone/>
            </a:pPr>
            <a:r>
              <a:rPr lang="en-US" sz="3000" dirty="0" smtClean="0"/>
              <a:t>The </a:t>
            </a:r>
            <a:r>
              <a:rPr lang="en-US" sz="3000" dirty="0"/>
              <a:t>required rate of return is 10%. </a:t>
            </a:r>
            <a:endParaRPr lang="en-US" sz="3000" dirty="0" smtClean="0"/>
          </a:p>
          <a:p>
            <a:pPr marL="0" indent="0">
              <a:buNone/>
            </a:pPr>
            <a:r>
              <a:rPr lang="en-US" sz="3000" dirty="0" smtClean="0"/>
              <a:t>The </a:t>
            </a:r>
            <a:r>
              <a:rPr lang="en-US" sz="3000" dirty="0"/>
              <a:t>expected cash flows as follows.</a:t>
            </a:r>
            <a:endParaRPr lang="en-GB" sz="3000" dirty="0"/>
          </a:p>
          <a:p>
            <a:pPr marL="0" indent="0">
              <a:spcBef>
                <a:spcPts val="0"/>
              </a:spcBef>
              <a:buNone/>
            </a:pPr>
            <a:r>
              <a:rPr lang="en-US" sz="3000" dirty="0"/>
              <a:t> </a:t>
            </a:r>
            <a:endParaRPr lang="en-GB" sz="3000" dirty="0"/>
          </a:p>
          <a:p>
            <a:pPr marL="0" indent="0">
              <a:buNone/>
            </a:pPr>
            <a:r>
              <a:rPr lang="en-US" sz="3000" b="1" i="1" dirty="0"/>
              <a:t>	YEAR	     1	             2	            3	            4	           5</a:t>
            </a:r>
            <a:endParaRPr lang="en-GB" sz="3000" dirty="0"/>
          </a:p>
          <a:p>
            <a:pPr marL="0" indent="0">
              <a:buNone/>
            </a:pPr>
            <a:r>
              <a:rPr lang="en-US" sz="3000" dirty="0"/>
              <a:t>Project A 	$ </a:t>
            </a:r>
            <a:r>
              <a:rPr lang="en-US" sz="3000" dirty="0" smtClean="0"/>
              <a:t>30,000</a:t>
            </a:r>
            <a:r>
              <a:rPr lang="en-US" sz="3000" dirty="0"/>
              <a:t>	</a:t>
            </a:r>
            <a:r>
              <a:rPr lang="en-US" sz="3000" dirty="0" smtClean="0"/>
              <a:t>30,000</a:t>
            </a:r>
            <a:r>
              <a:rPr lang="en-US" sz="3000" dirty="0"/>
              <a:t>	</a:t>
            </a:r>
            <a:r>
              <a:rPr lang="en-US" sz="3000" dirty="0" smtClean="0"/>
              <a:t>30,000</a:t>
            </a:r>
            <a:r>
              <a:rPr lang="en-US" sz="3000" dirty="0"/>
              <a:t>	</a:t>
            </a:r>
            <a:r>
              <a:rPr lang="en-US" sz="3000" dirty="0" smtClean="0"/>
              <a:t>30,000</a:t>
            </a:r>
            <a:r>
              <a:rPr lang="en-US" sz="3000" dirty="0"/>
              <a:t>	</a:t>
            </a:r>
            <a:r>
              <a:rPr lang="en-US" sz="3000" dirty="0" smtClean="0"/>
              <a:t>30,000</a:t>
            </a:r>
            <a:endParaRPr lang="en-GB" sz="3000" dirty="0"/>
          </a:p>
          <a:p>
            <a:pPr marL="0" indent="0">
              <a:buNone/>
            </a:pPr>
            <a:r>
              <a:rPr lang="en-US" sz="3000" dirty="0"/>
              <a:t>Project B	$ </a:t>
            </a:r>
            <a:r>
              <a:rPr lang="en-US" sz="3000" dirty="0" smtClean="0"/>
              <a:t>40,000</a:t>
            </a:r>
            <a:r>
              <a:rPr lang="en-US" sz="3000" dirty="0"/>
              <a:t>	</a:t>
            </a:r>
            <a:r>
              <a:rPr lang="en-US" sz="3000" dirty="0" smtClean="0"/>
              <a:t>25,000</a:t>
            </a:r>
            <a:r>
              <a:rPr lang="en-US" sz="3000" dirty="0"/>
              <a:t>	20,000	</a:t>
            </a:r>
            <a:r>
              <a:rPr lang="en-US" sz="3000" dirty="0" smtClean="0"/>
              <a:t>35,000</a:t>
            </a:r>
            <a:r>
              <a:rPr lang="en-US" sz="3000" dirty="0"/>
              <a:t>	</a:t>
            </a:r>
            <a:r>
              <a:rPr lang="en-US" sz="3000" dirty="0" smtClean="0"/>
              <a:t>35,000</a:t>
            </a:r>
            <a:endParaRPr lang="en-US" sz="3000" dirty="0"/>
          </a:p>
          <a:p>
            <a:pPr marL="0" indent="0">
              <a:spcBef>
                <a:spcPts val="0"/>
              </a:spcBef>
              <a:buNone/>
            </a:pPr>
            <a:endParaRPr lang="en-US" sz="3000" b="1" dirty="0" smtClean="0"/>
          </a:p>
          <a:p>
            <a:pPr marL="0" indent="0">
              <a:buNone/>
            </a:pPr>
            <a:r>
              <a:rPr lang="en-US" sz="3000" dirty="0" smtClean="0"/>
              <a:t>Required: Calculate PI  for each project and advice </a:t>
            </a:r>
            <a:endParaRPr lang="en-GB" sz="3000" dirty="0"/>
          </a:p>
        </p:txBody>
      </p:sp>
    </p:spTree>
    <p:extLst>
      <p:ext uri="{BB962C8B-B14F-4D97-AF65-F5344CB8AC3E}">
        <p14:creationId xmlns:p14="http://schemas.microsoft.com/office/powerpoint/2010/main" val="74400284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247120" cy="1325563"/>
          </a:xfrm>
        </p:spPr>
        <p:txBody>
          <a:bodyPr>
            <a:normAutofit/>
          </a:bodyPr>
          <a:lstStyle/>
          <a:p>
            <a:r>
              <a:rPr lang="en-GB" sz="3600" b="1" dirty="0" smtClean="0">
                <a:latin typeface="+mn-lt"/>
              </a:rPr>
              <a:t>Solution – PI  for Project A</a:t>
            </a:r>
            <a:endParaRPr lang="en-GB" sz="3600" b="1" dirty="0">
              <a:latin typeface="+mn-lt"/>
            </a:endParaRPr>
          </a:p>
        </p:txBody>
      </p:sp>
      <p:sp>
        <p:nvSpPr>
          <p:cNvPr id="3" name="Content Placeholder 2"/>
          <p:cNvSpPr>
            <a:spLocks noGrp="1"/>
          </p:cNvSpPr>
          <p:nvPr>
            <p:ph idx="1"/>
          </p:nvPr>
        </p:nvSpPr>
        <p:spPr>
          <a:xfrm>
            <a:off x="838200" y="1325562"/>
            <a:ext cx="10515600" cy="5212397"/>
          </a:xfrm>
        </p:spPr>
        <p:txBody>
          <a:bodyPr>
            <a:noAutofit/>
          </a:bodyPr>
          <a:lstStyle/>
          <a:p>
            <a:pPr marL="0" indent="0">
              <a:buNone/>
            </a:pPr>
            <a:endParaRPr lang="en-US" b="1" i="1" dirty="0" smtClean="0"/>
          </a:p>
          <a:p>
            <a:pPr marL="0" indent="0">
              <a:buNone/>
            </a:pPr>
            <a:r>
              <a:rPr lang="en-US" b="1" i="1" dirty="0" smtClean="0"/>
              <a:t>Project A</a:t>
            </a:r>
            <a:endParaRPr lang="en-GB" dirty="0"/>
          </a:p>
          <a:p>
            <a:pPr marL="0" indent="0">
              <a:buNone/>
            </a:pPr>
            <a:endParaRPr lang="en-US" sz="3200" dirty="0" smtClean="0"/>
          </a:p>
          <a:p>
            <a:pPr marL="0" indent="0">
              <a:buNone/>
            </a:pPr>
            <a:r>
              <a:rPr lang="en-US" sz="3200" dirty="0" smtClean="0"/>
              <a:t>The </a:t>
            </a:r>
            <a:r>
              <a:rPr lang="en-US" sz="3200" dirty="0"/>
              <a:t>present value of Project A cashflows </a:t>
            </a:r>
            <a:endParaRPr lang="en-US" sz="3200" dirty="0" smtClean="0"/>
          </a:p>
          <a:p>
            <a:pPr marL="0" indent="0">
              <a:buNone/>
            </a:pPr>
            <a:r>
              <a:rPr lang="en-US" sz="3200" dirty="0" smtClean="0"/>
              <a:t>is </a:t>
            </a:r>
            <a:r>
              <a:rPr lang="en-US" sz="3200" dirty="0"/>
              <a:t>$ </a:t>
            </a:r>
            <a:r>
              <a:rPr lang="en-US" sz="3200" dirty="0" smtClean="0"/>
              <a:t>113,730</a:t>
            </a:r>
            <a:endParaRPr lang="en-GB" sz="3200" dirty="0"/>
          </a:p>
          <a:p>
            <a:pPr marL="0" indent="0">
              <a:buNone/>
            </a:pPr>
            <a:endParaRPr lang="en-US" sz="3200" dirty="0" smtClean="0"/>
          </a:p>
          <a:p>
            <a:pPr marL="0" indent="0">
              <a:buNone/>
            </a:pPr>
            <a:r>
              <a:rPr lang="en-US" sz="3200" dirty="0" smtClean="0"/>
              <a:t>Hence,</a:t>
            </a:r>
            <a:endParaRPr lang="en-GB" sz="3200" dirty="0"/>
          </a:p>
          <a:p>
            <a:pPr marL="0" indent="0">
              <a:buNone/>
            </a:pPr>
            <a:r>
              <a:rPr lang="en-US" sz="3200" dirty="0"/>
              <a:t>PI	=	</a:t>
            </a:r>
            <a:r>
              <a:rPr lang="en-US" sz="3200" u="sng" dirty="0"/>
              <a:t>113,730</a:t>
            </a:r>
            <a:r>
              <a:rPr lang="en-US" sz="3200" dirty="0"/>
              <a:t>	=	</a:t>
            </a:r>
            <a:r>
              <a:rPr lang="en-US" sz="3200" dirty="0" smtClean="0"/>
              <a:t>1.1373</a:t>
            </a:r>
            <a:endParaRPr lang="en-GB" sz="3200" dirty="0"/>
          </a:p>
          <a:p>
            <a:pPr marL="0" indent="0">
              <a:buNone/>
            </a:pPr>
            <a:r>
              <a:rPr lang="en-US" sz="3200" dirty="0"/>
              <a:t>		100,000</a:t>
            </a:r>
            <a:endParaRPr lang="en-GB" sz="3200" dirty="0"/>
          </a:p>
          <a:p>
            <a:endParaRPr lang="en-GB" sz="3200" dirty="0"/>
          </a:p>
        </p:txBody>
      </p:sp>
    </p:spTree>
    <p:extLst>
      <p:ext uri="{BB962C8B-B14F-4D97-AF65-F5344CB8AC3E}">
        <p14:creationId xmlns:p14="http://schemas.microsoft.com/office/powerpoint/2010/main" val="6418265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247120" cy="1325563"/>
          </a:xfrm>
        </p:spPr>
        <p:txBody>
          <a:bodyPr>
            <a:normAutofit/>
          </a:bodyPr>
          <a:lstStyle/>
          <a:p>
            <a:r>
              <a:rPr lang="en-GB" sz="3600" b="1" dirty="0" smtClean="0">
                <a:latin typeface="+mn-lt"/>
              </a:rPr>
              <a:t>Solution – PI  for Project B</a:t>
            </a:r>
            <a:endParaRPr lang="en-GB" sz="3600" b="1" dirty="0">
              <a:latin typeface="+mn-lt"/>
            </a:endParaRPr>
          </a:p>
        </p:txBody>
      </p:sp>
      <p:sp>
        <p:nvSpPr>
          <p:cNvPr id="3" name="Content Placeholder 2"/>
          <p:cNvSpPr>
            <a:spLocks noGrp="1"/>
          </p:cNvSpPr>
          <p:nvPr>
            <p:ph idx="1"/>
          </p:nvPr>
        </p:nvSpPr>
        <p:spPr>
          <a:xfrm>
            <a:off x="304800" y="1325563"/>
            <a:ext cx="10515600" cy="5212397"/>
          </a:xfrm>
        </p:spPr>
        <p:txBody>
          <a:bodyPr>
            <a:noAutofit/>
          </a:bodyPr>
          <a:lstStyle/>
          <a:p>
            <a:pPr marL="0" indent="0">
              <a:buNone/>
            </a:pPr>
            <a:endParaRPr lang="en-US" b="1" i="1" dirty="0" smtClean="0"/>
          </a:p>
          <a:p>
            <a:pPr marL="0" indent="0">
              <a:buNone/>
            </a:pPr>
            <a:r>
              <a:rPr lang="en-US" sz="3200" b="1" i="1" dirty="0" smtClean="0"/>
              <a:t>Project </a:t>
            </a:r>
            <a:r>
              <a:rPr lang="en-US" sz="3200" b="1" i="1" dirty="0"/>
              <a:t>B</a:t>
            </a:r>
            <a:endParaRPr lang="en-GB" sz="3200" dirty="0"/>
          </a:p>
          <a:p>
            <a:pPr marL="0" indent="0">
              <a:buNone/>
            </a:pPr>
            <a:endParaRPr lang="en-US" sz="3200" dirty="0" smtClean="0"/>
          </a:p>
          <a:p>
            <a:pPr marL="0" indent="0">
              <a:buNone/>
            </a:pPr>
            <a:r>
              <a:rPr lang="en-US" sz="3200" dirty="0" smtClean="0"/>
              <a:t>The </a:t>
            </a:r>
            <a:r>
              <a:rPr lang="en-US" sz="3200" dirty="0"/>
              <a:t>present value of Project B cashflows is </a:t>
            </a:r>
            <a:endParaRPr lang="en-US" sz="3200" dirty="0" smtClean="0"/>
          </a:p>
          <a:p>
            <a:pPr marL="0" indent="0">
              <a:buNone/>
            </a:pPr>
            <a:r>
              <a:rPr lang="en-US" sz="3200" dirty="0" smtClean="0"/>
              <a:t>$ </a:t>
            </a:r>
            <a:r>
              <a:rPr lang="en-US" sz="3200" dirty="0"/>
              <a:t>117,670</a:t>
            </a:r>
            <a:endParaRPr lang="en-GB" sz="3200" dirty="0"/>
          </a:p>
          <a:p>
            <a:pPr marL="0" indent="0">
              <a:buNone/>
            </a:pPr>
            <a:endParaRPr lang="en-US" sz="3200" dirty="0" smtClean="0"/>
          </a:p>
          <a:p>
            <a:pPr marL="0" indent="0">
              <a:buNone/>
            </a:pPr>
            <a:r>
              <a:rPr lang="en-US" sz="3200" dirty="0" smtClean="0"/>
              <a:t>Hence</a:t>
            </a:r>
            <a:r>
              <a:rPr lang="en-US" sz="3200" dirty="0"/>
              <a:t>,</a:t>
            </a:r>
            <a:endParaRPr lang="en-GB" sz="3200" dirty="0"/>
          </a:p>
          <a:p>
            <a:endParaRPr lang="en-GB" sz="3200" dirty="0"/>
          </a:p>
          <a:p>
            <a:pPr marL="0" indent="0">
              <a:buNone/>
            </a:pPr>
            <a:r>
              <a:rPr lang="en-US" sz="3200" dirty="0"/>
              <a:t>PI	=	</a:t>
            </a:r>
            <a:r>
              <a:rPr lang="en-US" sz="3200" u="sng" dirty="0"/>
              <a:t>117,670</a:t>
            </a:r>
            <a:r>
              <a:rPr lang="en-US" sz="3200" dirty="0"/>
              <a:t>	=	1.1767</a:t>
            </a:r>
            <a:endParaRPr lang="en-GB" sz="3200" dirty="0"/>
          </a:p>
          <a:p>
            <a:pPr marL="0" indent="0">
              <a:buNone/>
            </a:pPr>
            <a:r>
              <a:rPr lang="en-US" sz="3200" dirty="0"/>
              <a:t>		100,000</a:t>
            </a:r>
            <a:endParaRPr lang="en-GB" sz="3200" dirty="0"/>
          </a:p>
        </p:txBody>
      </p:sp>
    </p:spTree>
    <p:extLst>
      <p:ext uri="{BB962C8B-B14F-4D97-AF65-F5344CB8AC3E}">
        <p14:creationId xmlns:p14="http://schemas.microsoft.com/office/powerpoint/2010/main" val="265434672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247120" cy="1325563"/>
          </a:xfrm>
        </p:spPr>
        <p:txBody>
          <a:bodyPr>
            <a:normAutofit/>
          </a:bodyPr>
          <a:lstStyle/>
          <a:p>
            <a:r>
              <a:rPr lang="en-GB" sz="3600" b="1" dirty="0" smtClean="0">
                <a:latin typeface="+mn-lt"/>
              </a:rPr>
              <a:t>Decision Criteria for PI</a:t>
            </a:r>
            <a:endParaRPr lang="en-GB" sz="3600" b="1" dirty="0">
              <a:latin typeface="+mn-lt"/>
            </a:endParaRPr>
          </a:p>
        </p:txBody>
      </p:sp>
      <p:sp>
        <p:nvSpPr>
          <p:cNvPr id="3" name="Content Placeholder 2"/>
          <p:cNvSpPr>
            <a:spLocks noGrp="1"/>
          </p:cNvSpPr>
          <p:nvPr>
            <p:ph idx="1"/>
          </p:nvPr>
        </p:nvSpPr>
        <p:spPr>
          <a:xfrm>
            <a:off x="0" y="1325562"/>
            <a:ext cx="11353800" cy="5212397"/>
          </a:xfrm>
        </p:spPr>
        <p:txBody>
          <a:bodyPr>
            <a:noAutofit/>
          </a:bodyPr>
          <a:lstStyle/>
          <a:p>
            <a:pPr marL="0" indent="0">
              <a:buNone/>
            </a:pPr>
            <a:endParaRPr lang="en-US" dirty="0" smtClean="0"/>
          </a:p>
          <a:p>
            <a:pPr marL="514350" indent="-514350">
              <a:buAutoNum type="arabicPeriod"/>
            </a:pPr>
            <a:r>
              <a:rPr lang="en-US" sz="3200" dirty="0" smtClean="0"/>
              <a:t>For mutually exclusive  projects</a:t>
            </a:r>
          </a:p>
          <a:p>
            <a:pPr marL="0" indent="0">
              <a:buNone/>
            </a:pPr>
            <a:r>
              <a:rPr lang="en-US" sz="3200" dirty="0" smtClean="0"/>
              <a:t/>
            </a:r>
            <a:br>
              <a:rPr lang="en-US" sz="3200" dirty="0" smtClean="0"/>
            </a:br>
            <a:r>
              <a:rPr lang="en-US" sz="3200" dirty="0" err="1" smtClean="0"/>
              <a:t>i</a:t>
            </a:r>
            <a:r>
              <a:rPr lang="en-US" sz="3200" dirty="0"/>
              <a:t>) When PI &gt; 1: </a:t>
            </a:r>
            <a:r>
              <a:rPr lang="en-US" sz="3200" dirty="0" smtClean="0"/>
              <a:t>Accept</a:t>
            </a:r>
            <a:endParaRPr lang="en-GB" sz="3200" dirty="0"/>
          </a:p>
          <a:p>
            <a:pPr marL="0" indent="0">
              <a:buNone/>
            </a:pPr>
            <a:r>
              <a:rPr lang="en-US" sz="3200" dirty="0"/>
              <a:t>(ii) When PI &lt; 1: </a:t>
            </a:r>
            <a:r>
              <a:rPr lang="en-US" sz="3200" dirty="0" smtClean="0"/>
              <a:t>Reject</a:t>
            </a:r>
          </a:p>
          <a:p>
            <a:pPr marL="0" indent="0">
              <a:buNone/>
            </a:pPr>
            <a:endParaRPr lang="en-US" sz="3200" dirty="0" smtClean="0"/>
          </a:p>
          <a:p>
            <a:pPr marL="0" indent="0">
              <a:spcBef>
                <a:spcPts val="0"/>
              </a:spcBef>
              <a:buNone/>
            </a:pPr>
            <a:r>
              <a:rPr lang="en-US" sz="3200" dirty="0" smtClean="0"/>
              <a:t>2. For independent projects</a:t>
            </a:r>
          </a:p>
          <a:p>
            <a:pPr marL="0" indent="0">
              <a:spcBef>
                <a:spcPts val="0"/>
              </a:spcBef>
              <a:buNone/>
            </a:pPr>
            <a:endParaRPr lang="en-US" sz="3200" dirty="0" smtClean="0"/>
          </a:p>
          <a:p>
            <a:pPr marL="0" indent="0">
              <a:buNone/>
            </a:pPr>
            <a:r>
              <a:rPr lang="en-US" sz="3200" dirty="0"/>
              <a:t>When Net Present </a:t>
            </a:r>
            <a:r>
              <a:rPr lang="en-US" sz="3200" dirty="0" smtClean="0"/>
              <a:t>Value is same, </a:t>
            </a:r>
            <a:r>
              <a:rPr lang="en-US" sz="3200" dirty="0"/>
              <a:t>project </a:t>
            </a:r>
            <a:r>
              <a:rPr lang="en-US" sz="3200" dirty="0" smtClean="0"/>
              <a:t>with highest </a:t>
            </a:r>
            <a:r>
              <a:rPr lang="en-US" sz="3200" dirty="0"/>
              <a:t>PI should </a:t>
            </a:r>
            <a:r>
              <a:rPr lang="en-US" sz="3200" dirty="0" smtClean="0"/>
              <a:t>be selected</a:t>
            </a:r>
            <a:endParaRPr lang="en-GB" sz="3200" dirty="0"/>
          </a:p>
        </p:txBody>
      </p:sp>
    </p:spTree>
    <p:extLst>
      <p:ext uri="{BB962C8B-B14F-4D97-AF65-F5344CB8AC3E}">
        <p14:creationId xmlns:p14="http://schemas.microsoft.com/office/powerpoint/2010/main" val="405602302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247120" cy="1325563"/>
          </a:xfrm>
        </p:spPr>
        <p:txBody>
          <a:bodyPr>
            <a:normAutofit/>
          </a:bodyPr>
          <a:lstStyle/>
          <a:p>
            <a:r>
              <a:rPr lang="en-GB" sz="3600" b="1" dirty="0" smtClean="0">
                <a:latin typeface="+mn-lt"/>
              </a:rPr>
              <a:t>Advantages of PI</a:t>
            </a:r>
            <a:endParaRPr lang="en-GB" sz="3600" b="1" dirty="0">
              <a:latin typeface="+mn-lt"/>
            </a:endParaRPr>
          </a:p>
        </p:txBody>
      </p:sp>
      <p:sp>
        <p:nvSpPr>
          <p:cNvPr id="3" name="Content Placeholder 2"/>
          <p:cNvSpPr>
            <a:spLocks noGrp="1"/>
          </p:cNvSpPr>
          <p:nvPr>
            <p:ph idx="1"/>
          </p:nvPr>
        </p:nvSpPr>
        <p:spPr>
          <a:xfrm>
            <a:off x="106680" y="1562100"/>
            <a:ext cx="11247120" cy="5295900"/>
          </a:xfrm>
        </p:spPr>
        <p:txBody>
          <a:bodyPr>
            <a:noAutofit/>
          </a:bodyPr>
          <a:lstStyle/>
          <a:p>
            <a:pPr marL="514350" lvl="0" indent="-514350">
              <a:buAutoNum type="arabicPeriod"/>
            </a:pPr>
            <a:endParaRPr lang="en-US" dirty="0" smtClean="0"/>
          </a:p>
          <a:p>
            <a:pPr marL="514350" lvl="0" indent="-514350" algn="just">
              <a:buAutoNum type="arabicPeriod"/>
            </a:pPr>
            <a:r>
              <a:rPr lang="en-US" sz="3200" dirty="0" smtClean="0"/>
              <a:t>The </a:t>
            </a:r>
            <a:r>
              <a:rPr lang="en-US" sz="3200" dirty="0"/>
              <a:t>method also uses the concept of </a:t>
            </a:r>
            <a:r>
              <a:rPr lang="en-US" sz="3200" dirty="0" smtClean="0"/>
              <a:t>time </a:t>
            </a:r>
          </a:p>
          <a:p>
            <a:pPr marL="0" lvl="0" indent="0" algn="just">
              <a:buNone/>
            </a:pPr>
            <a:r>
              <a:rPr lang="en-US" sz="3200" dirty="0" smtClean="0"/>
              <a:t>value of money </a:t>
            </a:r>
            <a:r>
              <a:rPr lang="en-US" sz="3200" dirty="0"/>
              <a:t>and is a better project </a:t>
            </a:r>
            <a:r>
              <a:rPr lang="en-US" sz="3200" dirty="0" smtClean="0"/>
              <a:t>evaluation</a:t>
            </a:r>
          </a:p>
          <a:p>
            <a:pPr marL="0" lvl="0" indent="0" algn="just">
              <a:buNone/>
            </a:pPr>
            <a:r>
              <a:rPr lang="en-US" sz="3200" dirty="0" smtClean="0"/>
              <a:t> technique  </a:t>
            </a:r>
            <a:r>
              <a:rPr lang="en-US" sz="3200" dirty="0"/>
              <a:t>than NPV</a:t>
            </a:r>
            <a:r>
              <a:rPr lang="en-US" sz="3200" dirty="0" smtClean="0"/>
              <a:t>.</a:t>
            </a:r>
          </a:p>
          <a:p>
            <a:pPr marL="514350" lvl="0" indent="-514350">
              <a:buAutoNum type="arabicPeriod"/>
            </a:pPr>
            <a:endParaRPr lang="en-GB" sz="3200" dirty="0"/>
          </a:p>
          <a:p>
            <a:pPr marL="0" indent="0" algn="just">
              <a:buNone/>
            </a:pPr>
            <a:r>
              <a:rPr lang="en-US" sz="3200" dirty="0" smtClean="0"/>
              <a:t>2. </a:t>
            </a:r>
            <a:r>
              <a:rPr lang="en-US" sz="3200" dirty="0"/>
              <a:t>In the PI method, since the present value </a:t>
            </a:r>
            <a:r>
              <a:rPr lang="en-US" sz="3200" dirty="0" smtClean="0"/>
              <a:t>of</a:t>
            </a:r>
          </a:p>
          <a:p>
            <a:pPr marL="0" indent="0" algn="just">
              <a:buNone/>
            </a:pPr>
            <a:r>
              <a:rPr lang="en-US" sz="3200" dirty="0" smtClean="0"/>
              <a:t> </a:t>
            </a:r>
            <a:r>
              <a:rPr lang="en-US" sz="3200" dirty="0"/>
              <a:t>cash inflows is divided by the present value of cash outflow, </a:t>
            </a:r>
            <a:endParaRPr lang="en-US" sz="3200" dirty="0" smtClean="0"/>
          </a:p>
          <a:p>
            <a:pPr marL="0" indent="0" algn="just">
              <a:buNone/>
            </a:pPr>
            <a:r>
              <a:rPr lang="en-US" sz="3200" dirty="0" smtClean="0"/>
              <a:t>it </a:t>
            </a:r>
            <a:r>
              <a:rPr lang="en-US" sz="3200" dirty="0"/>
              <a:t>is a relative measure of a project’s profitability</a:t>
            </a:r>
            <a:endParaRPr lang="en-GB" sz="3200" dirty="0"/>
          </a:p>
        </p:txBody>
      </p:sp>
    </p:spTree>
    <p:extLst>
      <p:ext uri="{BB962C8B-B14F-4D97-AF65-F5344CB8AC3E}">
        <p14:creationId xmlns:p14="http://schemas.microsoft.com/office/powerpoint/2010/main" val="35356435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247120" cy="1325563"/>
          </a:xfrm>
        </p:spPr>
        <p:txBody>
          <a:bodyPr>
            <a:normAutofit/>
          </a:bodyPr>
          <a:lstStyle/>
          <a:p>
            <a:r>
              <a:rPr lang="en-GB" sz="3600" b="1" dirty="0" smtClean="0">
                <a:latin typeface="+mn-lt"/>
              </a:rPr>
              <a:t>Limitations of PI</a:t>
            </a:r>
            <a:endParaRPr lang="en-GB" sz="3600" b="1" dirty="0">
              <a:latin typeface="+mn-lt"/>
            </a:endParaRPr>
          </a:p>
        </p:txBody>
      </p:sp>
      <p:sp>
        <p:nvSpPr>
          <p:cNvPr id="3" name="Content Placeholder 2"/>
          <p:cNvSpPr>
            <a:spLocks noGrp="1"/>
          </p:cNvSpPr>
          <p:nvPr>
            <p:ph idx="1"/>
          </p:nvPr>
        </p:nvSpPr>
        <p:spPr>
          <a:xfrm>
            <a:off x="266700" y="1325562"/>
            <a:ext cx="11925300" cy="5532438"/>
          </a:xfrm>
        </p:spPr>
        <p:txBody>
          <a:bodyPr>
            <a:noAutofit/>
          </a:bodyPr>
          <a:lstStyle/>
          <a:p>
            <a:pPr marL="514350" lvl="0" indent="-514350">
              <a:buAutoNum type="arabicPeriod"/>
            </a:pPr>
            <a:r>
              <a:rPr lang="en-US" dirty="0" smtClean="0"/>
              <a:t>PI fails </a:t>
            </a:r>
            <a:r>
              <a:rPr lang="en-US" dirty="0"/>
              <a:t>as a guide in resolving </a:t>
            </a:r>
            <a:endParaRPr lang="en-US" dirty="0" smtClean="0"/>
          </a:p>
          <a:p>
            <a:pPr marL="0" lvl="0" indent="0">
              <a:buNone/>
            </a:pPr>
            <a:r>
              <a:rPr lang="en-US" dirty="0" smtClean="0"/>
              <a:t>capital </a:t>
            </a:r>
            <a:r>
              <a:rPr lang="en-US" dirty="0"/>
              <a:t>rationing where projects are indivisible</a:t>
            </a:r>
            <a:r>
              <a:rPr lang="en-US" dirty="0" smtClean="0"/>
              <a:t>.</a:t>
            </a:r>
          </a:p>
          <a:p>
            <a:pPr marL="0" lvl="0" indent="0">
              <a:lnSpc>
                <a:spcPct val="100000"/>
              </a:lnSpc>
              <a:spcBef>
                <a:spcPts val="0"/>
              </a:spcBef>
              <a:buNone/>
            </a:pPr>
            <a:endParaRPr lang="en-GB" dirty="0"/>
          </a:p>
          <a:p>
            <a:pPr marL="0" lvl="0" indent="0">
              <a:buNone/>
            </a:pPr>
            <a:r>
              <a:rPr lang="en-US" dirty="0" smtClean="0"/>
              <a:t>2. Once </a:t>
            </a:r>
            <a:r>
              <a:rPr lang="en-US" dirty="0"/>
              <a:t>a single large project with high NPV is </a:t>
            </a:r>
            <a:endParaRPr lang="en-US" dirty="0" smtClean="0"/>
          </a:p>
          <a:p>
            <a:pPr marL="0" lvl="0" indent="0">
              <a:buNone/>
            </a:pPr>
            <a:r>
              <a:rPr lang="en-US" dirty="0" smtClean="0"/>
              <a:t>selected, possibility </a:t>
            </a:r>
            <a:r>
              <a:rPr lang="en-US" dirty="0"/>
              <a:t>of accepting several small projects </a:t>
            </a:r>
            <a:endParaRPr lang="en-US" dirty="0" smtClean="0"/>
          </a:p>
          <a:p>
            <a:pPr marL="0" lvl="0" indent="0">
              <a:buNone/>
            </a:pPr>
            <a:r>
              <a:rPr lang="en-US" dirty="0" smtClean="0"/>
              <a:t>which </a:t>
            </a:r>
            <a:r>
              <a:rPr lang="en-US" dirty="0"/>
              <a:t>together </a:t>
            </a:r>
            <a:r>
              <a:rPr lang="en-US" dirty="0" smtClean="0"/>
              <a:t>may </a:t>
            </a:r>
            <a:r>
              <a:rPr lang="en-US" dirty="0"/>
              <a:t>have higher NPV than the single </a:t>
            </a:r>
            <a:endParaRPr lang="en-US" dirty="0" smtClean="0"/>
          </a:p>
          <a:p>
            <a:pPr marL="0" lvl="0" indent="0">
              <a:buNone/>
            </a:pPr>
            <a:r>
              <a:rPr lang="en-US" dirty="0" smtClean="0"/>
              <a:t>project </a:t>
            </a:r>
            <a:r>
              <a:rPr lang="en-US" dirty="0"/>
              <a:t>is excluded</a:t>
            </a:r>
            <a:r>
              <a:rPr lang="en-US" dirty="0" smtClean="0"/>
              <a:t>.</a:t>
            </a:r>
          </a:p>
          <a:p>
            <a:pPr marL="0" lvl="0" indent="0">
              <a:spcBef>
                <a:spcPts val="0"/>
              </a:spcBef>
              <a:buNone/>
            </a:pPr>
            <a:endParaRPr lang="en-GB" dirty="0"/>
          </a:p>
          <a:p>
            <a:pPr marL="0" lvl="0" indent="0">
              <a:buNone/>
            </a:pPr>
            <a:r>
              <a:rPr lang="en-US" dirty="0" smtClean="0"/>
              <a:t>3. </a:t>
            </a:r>
            <a:r>
              <a:rPr lang="en-US" dirty="0"/>
              <a:t>S</a:t>
            </a:r>
            <a:r>
              <a:rPr lang="en-US" dirty="0" smtClean="0"/>
              <a:t>ituations </a:t>
            </a:r>
            <a:r>
              <a:rPr lang="en-US" dirty="0"/>
              <a:t>may arise where a project with a lower profitability index selected may generate cash flows in such a way that another project can be taken up one or two years later, the total NPV in such case being more than the one with a project with highest Profitability Index.</a:t>
            </a:r>
            <a:endParaRPr lang="en-GB" dirty="0"/>
          </a:p>
        </p:txBody>
      </p:sp>
    </p:spTree>
    <p:extLst>
      <p:ext uri="{BB962C8B-B14F-4D97-AF65-F5344CB8AC3E}">
        <p14:creationId xmlns:p14="http://schemas.microsoft.com/office/powerpoint/2010/main" val="161863357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247120" cy="1325563"/>
          </a:xfrm>
        </p:spPr>
        <p:txBody>
          <a:bodyPr>
            <a:normAutofit/>
          </a:bodyPr>
          <a:lstStyle/>
          <a:p>
            <a:pPr lvl="1"/>
            <a:r>
              <a:rPr lang="en-US" sz="3600" b="1" dirty="0">
                <a:latin typeface="+mn-lt"/>
              </a:rPr>
              <a:t>Ranking Problems</a:t>
            </a:r>
            <a:r>
              <a:rPr lang="en-GB" sz="3600" dirty="0">
                <a:latin typeface="+mn-lt"/>
              </a:rPr>
              <a:t/>
            </a:r>
            <a:br>
              <a:rPr lang="en-GB" sz="3600" dirty="0">
                <a:latin typeface="+mn-lt"/>
              </a:rPr>
            </a:br>
            <a:r>
              <a:rPr lang="en-US" b="1" dirty="0"/>
              <a:t> </a:t>
            </a:r>
            <a:endParaRPr lang="en-GB" dirty="0"/>
          </a:p>
        </p:txBody>
      </p:sp>
      <p:sp>
        <p:nvSpPr>
          <p:cNvPr id="3" name="Content Placeholder 2"/>
          <p:cNvSpPr>
            <a:spLocks noGrp="1"/>
          </p:cNvSpPr>
          <p:nvPr>
            <p:ph idx="1"/>
          </p:nvPr>
        </p:nvSpPr>
        <p:spPr>
          <a:xfrm>
            <a:off x="0" y="1325563"/>
            <a:ext cx="10801350" cy="5532437"/>
          </a:xfrm>
        </p:spPr>
        <p:txBody>
          <a:bodyPr>
            <a:noAutofit/>
          </a:bodyPr>
          <a:lstStyle/>
          <a:p>
            <a:pPr marL="0" lvl="0" indent="0">
              <a:buNone/>
            </a:pPr>
            <a:endParaRPr lang="en-US" dirty="0" smtClean="0"/>
          </a:p>
          <a:p>
            <a:pPr marL="0" lvl="0" indent="0">
              <a:buNone/>
            </a:pPr>
            <a:r>
              <a:rPr lang="en-US" sz="3000" dirty="0" smtClean="0"/>
              <a:t>IRR</a:t>
            </a:r>
            <a:r>
              <a:rPr lang="en-US" sz="3000" dirty="0"/>
              <a:t>, NPV, and PI methods </a:t>
            </a:r>
            <a:r>
              <a:rPr lang="en-US" sz="3000" i="1" dirty="0"/>
              <a:t>may </a:t>
            </a:r>
            <a:r>
              <a:rPr lang="en-US" sz="3000" dirty="0"/>
              <a:t>give contradictory </a:t>
            </a:r>
            <a:r>
              <a:rPr lang="en-US" sz="3000" dirty="0" smtClean="0"/>
              <a:t>results.</a:t>
            </a:r>
          </a:p>
          <a:p>
            <a:pPr marL="0" lvl="0" indent="0">
              <a:buNone/>
            </a:pPr>
            <a:r>
              <a:rPr lang="en-US" sz="3000" dirty="0"/>
              <a:t> </a:t>
            </a:r>
            <a:r>
              <a:rPr lang="en-US" sz="3000" dirty="0" smtClean="0"/>
              <a:t>This is due to, </a:t>
            </a:r>
          </a:p>
          <a:p>
            <a:pPr marL="514350" lvl="0" indent="-514350">
              <a:buAutoNum type="arabicPeriod"/>
            </a:pPr>
            <a:r>
              <a:rPr lang="en-US" sz="3000" i="1" dirty="0" smtClean="0"/>
              <a:t>Scale </a:t>
            </a:r>
            <a:r>
              <a:rPr lang="en-US" sz="3000" i="1" dirty="0"/>
              <a:t>of investment</a:t>
            </a:r>
            <a:r>
              <a:rPr lang="en-US" sz="3000" dirty="0"/>
              <a:t>: Costs of projects differ</a:t>
            </a:r>
            <a:r>
              <a:rPr lang="en-US" sz="3000" dirty="0" smtClean="0"/>
              <a:t>.</a:t>
            </a:r>
          </a:p>
          <a:p>
            <a:pPr marL="514350" lvl="0" indent="-514350">
              <a:spcBef>
                <a:spcPts val="0"/>
              </a:spcBef>
              <a:buAutoNum type="arabicPeriod"/>
            </a:pPr>
            <a:endParaRPr lang="en-GB" sz="3000" dirty="0"/>
          </a:p>
          <a:p>
            <a:pPr marL="0" lvl="0" indent="0" algn="just">
              <a:buNone/>
            </a:pPr>
            <a:r>
              <a:rPr lang="en-US" sz="3000" b="1" dirty="0" smtClean="0"/>
              <a:t>2. </a:t>
            </a:r>
            <a:r>
              <a:rPr lang="en-US" sz="3000" i="1" dirty="0" smtClean="0"/>
              <a:t>Cash </a:t>
            </a:r>
            <a:r>
              <a:rPr lang="en-US" sz="3000" i="1" dirty="0"/>
              <a:t>flow pattern</a:t>
            </a:r>
            <a:r>
              <a:rPr lang="en-US" sz="3000" dirty="0"/>
              <a:t>: Timing of cash flows differs. </a:t>
            </a:r>
            <a:endParaRPr lang="en-US" sz="3000" dirty="0" smtClean="0"/>
          </a:p>
          <a:p>
            <a:pPr marL="0" lvl="0" indent="0" algn="just">
              <a:buNone/>
            </a:pPr>
            <a:r>
              <a:rPr lang="en-US" sz="3000" dirty="0" smtClean="0"/>
              <a:t>For </a:t>
            </a:r>
            <a:r>
              <a:rPr lang="en-US" sz="3000" dirty="0"/>
              <a:t>example, the cash flows of one project </a:t>
            </a:r>
            <a:endParaRPr lang="en-US" sz="3000" dirty="0" smtClean="0"/>
          </a:p>
          <a:p>
            <a:pPr marL="0" lvl="0" indent="0" algn="just">
              <a:buNone/>
            </a:pPr>
            <a:r>
              <a:rPr lang="en-US" sz="3000" dirty="0" smtClean="0"/>
              <a:t>increase </a:t>
            </a:r>
            <a:r>
              <a:rPr lang="en-US" sz="3000" dirty="0"/>
              <a:t>over time whereas those of another decrease</a:t>
            </a:r>
            <a:r>
              <a:rPr lang="en-US" sz="3000" dirty="0" smtClean="0"/>
              <a:t>.</a:t>
            </a:r>
          </a:p>
          <a:p>
            <a:pPr marL="0" lvl="0" indent="0" algn="just">
              <a:spcBef>
                <a:spcPts val="0"/>
              </a:spcBef>
              <a:buNone/>
            </a:pPr>
            <a:endParaRPr lang="en-GB" sz="3000" dirty="0"/>
          </a:p>
          <a:p>
            <a:pPr marL="0" lvl="0" indent="0">
              <a:buNone/>
            </a:pPr>
            <a:r>
              <a:rPr lang="en-US" sz="3000" i="1" dirty="0" smtClean="0"/>
              <a:t>3. Project </a:t>
            </a:r>
            <a:r>
              <a:rPr lang="en-US" sz="3000" i="1" dirty="0"/>
              <a:t>life</a:t>
            </a:r>
            <a:r>
              <a:rPr lang="en-US" sz="3000" dirty="0"/>
              <a:t>: Projects have unequal useful lives.</a:t>
            </a:r>
            <a:endParaRPr lang="en-GB" sz="3000" dirty="0"/>
          </a:p>
          <a:p>
            <a:pPr lvl="0"/>
            <a:endParaRPr lang="en-GB" dirty="0"/>
          </a:p>
        </p:txBody>
      </p:sp>
    </p:spTree>
    <p:extLst>
      <p:ext uri="{BB962C8B-B14F-4D97-AF65-F5344CB8AC3E}">
        <p14:creationId xmlns:p14="http://schemas.microsoft.com/office/powerpoint/2010/main" val="192768383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325563"/>
          </a:xfrm>
        </p:spPr>
        <p:txBody>
          <a:bodyPr>
            <a:normAutofit/>
          </a:bodyPr>
          <a:lstStyle/>
          <a:p>
            <a:pPr lvl="1"/>
            <a:r>
              <a:rPr lang="en-GB" sz="3600" b="1" dirty="0" smtClean="0">
                <a:latin typeface="+mn-lt"/>
              </a:rPr>
              <a:t>Summary of </a:t>
            </a:r>
            <a:r>
              <a:rPr lang="en-US" sz="3600" b="1" dirty="0">
                <a:latin typeface="+mn-lt"/>
              </a:rPr>
              <a:t>of Decision Criteria </a:t>
            </a:r>
            <a:r>
              <a:rPr lang="en-US" sz="3600" b="1" dirty="0" smtClean="0">
                <a:latin typeface="+mn-lt"/>
              </a:rPr>
              <a:t/>
            </a:r>
            <a:br>
              <a:rPr lang="en-US" sz="3600" b="1" dirty="0" smtClean="0">
                <a:latin typeface="+mn-lt"/>
              </a:rPr>
            </a:br>
            <a:r>
              <a:rPr lang="en-US" sz="3600" b="1" dirty="0" smtClean="0">
                <a:latin typeface="+mn-lt"/>
              </a:rPr>
              <a:t>of </a:t>
            </a:r>
            <a:r>
              <a:rPr lang="en-US" sz="3600" b="1" dirty="0">
                <a:latin typeface="+mn-lt"/>
              </a:rPr>
              <a:t>Capital Budgeting Techniques</a:t>
            </a:r>
            <a:r>
              <a:rPr lang="en-US" sz="3600" b="1" dirty="0"/>
              <a:t> </a:t>
            </a:r>
            <a:endParaRPr lang="en-GB" sz="3600" dirty="0"/>
          </a:p>
        </p:txBody>
      </p:sp>
      <p:sp>
        <p:nvSpPr>
          <p:cNvPr id="3" name="Content Placeholder 2"/>
          <p:cNvSpPr>
            <a:spLocks noGrp="1"/>
          </p:cNvSpPr>
          <p:nvPr>
            <p:ph idx="1"/>
          </p:nvPr>
        </p:nvSpPr>
        <p:spPr>
          <a:xfrm>
            <a:off x="838200" y="1325562"/>
            <a:ext cx="10515600" cy="5212397"/>
          </a:xfrm>
        </p:spPr>
        <p:txBody>
          <a:bodyPr>
            <a:noAutofit/>
          </a:bodyPr>
          <a:lstStyle/>
          <a:p>
            <a:pPr lvl="0"/>
            <a:r>
              <a:rPr lang="en-US" dirty="0" smtClean="0"/>
              <a:t>.</a:t>
            </a:r>
            <a:endParaRPr lang="en-GB" dirty="0"/>
          </a:p>
          <a:p>
            <a:pPr lvl="0"/>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883999274"/>
              </p:ext>
            </p:extLst>
          </p:nvPr>
        </p:nvGraphicFramePr>
        <p:xfrm>
          <a:off x="0" y="1177799"/>
          <a:ext cx="8477250" cy="5680201"/>
        </p:xfrm>
        <a:graphic>
          <a:graphicData uri="http://schemas.openxmlformats.org/drawingml/2006/table">
            <a:tbl>
              <a:tblPr firstRow="1" firstCol="1" bandRow="1"/>
              <a:tblGrid>
                <a:gridCol w="1169670"/>
                <a:gridCol w="2266950"/>
                <a:gridCol w="2743200"/>
                <a:gridCol w="2297430"/>
              </a:tblGrid>
              <a:tr h="522564">
                <a:tc gridSpan="2">
                  <a:txBody>
                    <a:bodyPr/>
                    <a:lstStyle/>
                    <a:p>
                      <a:pPr algn="just">
                        <a:spcAft>
                          <a:spcPts val="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Techniques</a:t>
                      </a:r>
                      <a:endPar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just">
                        <a:spcAft>
                          <a:spcPts val="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independent Projects</a:t>
                      </a:r>
                      <a:endPar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mutually exclusive projects</a:t>
                      </a:r>
                      <a:endPar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19317">
                <a:tc rowSpan="2">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Non-</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Discounted </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Payback Period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)When Payback period ≤</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Maximum Acceptable</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Payback period: Accepted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(ii) When Payback period ≥</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Maximum Acceptable</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Payback period: Rejected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Project with least</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Payback period should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 selected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19317">
                <a:tc vMerge="1">
                  <a:txBody>
                    <a:bodyPr/>
                    <a:lstStyle/>
                    <a:p>
                      <a:endParaRPr lang="en-GB"/>
                    </a:p>
                  </a:txBody>
                  <a:tcPr/>
                </a:tc>
                <a:tc>
                  <a:txBody>
                    <a:bodyPr/>
                    <a:lstStyle/>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Accounting Rate of Return (ARR)</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When ARR ≥ Minimum</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Acceptable Rate of</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Return: Accepted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(ii) When ARR ≤ Minimum</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Acceptable Rate of</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Return: Rejected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Project with the maximum</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ARR should be selected</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8300">
                <a:tc rowSpan="3">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Discounted </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Net Present</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 (NPV)</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When NPV &gt; 0: Accepted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(ii) When NPV &lt; 0: Rejected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Project with the highest</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positive NPV should be</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selected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4641">
                <a:tc vMerge="1">
                  <a:txBody>
                    <a:bodyPr/>
                    <a:lstStyle/>
                    <a:p>
                      <a:endParaRPr lang="en-GB"/>
                    </a:p>
                  </a:txBody>
                  <a:tcPr/>
                </a:tc>
                <a:tc>
                  <a:txBody>
                    <a:bodyPr/>
                    <a:lstStyle/>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 n t e r n a l</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Rate of</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Return (IRR</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 When IRR &gt; K: Accepted</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(ii) When IRR &lt; K: Rejected</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Project with the maximum</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IRR should be selected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8300">
                <a:tc vMerge="1">
                  <a:txBody>
                    <a:bodyPr/>
                    <a:lstStyle/>
                    <a:p>
                      <a:endParaRPr lang="en-GB"/>
                    </a:p>
                  </a:txBody>
                  <a:tcPr/>
                </a:tc>
                <a:tc>
                  <a:txBody>
                    <a:bodyPr/>
                    <a:lstStyle/>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Profitability</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Index(PI)</a:t>
                      </a:r>
                      <a:endParaRPr lang="en-GB"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When PI &gt; 1: Accepted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(ii) When PI &lt; 1: Rejected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When Net Present Value</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 same project with</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highest PI should be</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selected</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77" marR="58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8002205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5400" i="1" dirty="0" smtClean="0"/>
              <a:t>THE END OF WEEK </a:t>
            </a:r>
            <a:r>
              <a:rPr lang="en-GB" sz="5400" i="1" dirty="0" smtClean="0"/>
              <a:t>3 </a:t>
            </a:r>
            <a:r>
              <a:rPr lang="en-GB" sz="5400" i="1" dirty="0" smtClean="0"/>
              <a:t>LESSON </a:t>
            </a:r>
            <a:endParaRPr lang="en-GB" sz="5400" i="1" dirty="0"/>
          </a:p>
        </p:txBody>
      </p:sp>
    </p:spTree>
    <p:extLst>
      <p:ext uri="{BB962C8B-B14F-4D97-AF65-F5344CB8AC3E}">
        <p14:creationId xmlns:p14="http://schemas.microsoft.com/office/powerpoint/2010/main" val="236515423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44524"/>
            <a:ext cx="10515600" cy="6213475"/>
          </a:xfrm>
        </p:spPr>
        <p:txBody>
          <a:bodyPr>
            <a:normAutofit/>
          </a:bodyPr>
          <a:lstStyle/>
          <a:p>
            <a:pPr marL="0" indent="0" algn="ctr">
              <a:buNone/>
            </a:pPr>
            <a:r>
              <a:rPr lang="en-GB" sz="4300" b="1" dirty="0" smtClean="0"/>
              <a:t>References </a:t>
            </a:r>
          </a:p>
          <a:p>
            <a:pPr marL="0" indent="0" algn="ctr">
              <a:buNone/>
            </a:pPr>
            <a:endParaRPr lang="en-GB" sz="4000" b="1" dirty="0"/>
          </a:p>
          <a:p>
            <a:pPr marL="0" indent="0">
              <a:buNone/>
            </a:pPr>
            <a:r>
              <a:rPr lang="en-US" sz="3500" dirty="0" err="1"/>
              <a:t>Bassaersts</a:t>
            </a:r>
            <a:r>
              <a:rPr lang="en-US" sz="3500" dirty="0"/>
              <a:t>, P, </a:t>
            </a:r>
            <a:r>
              <a:rPr lang="en-US" sz="3500" dirty="0" err="1"/>
              <a:t>Bernt</a:t>
            </a:r>
            <a:r>
              <a:rPr lang="en-US" sz="3500" dirty="0"/>
              <a:t> O Lectures on Corporate Finance, World Scientific publishing </a:t>
            </a:r>
            <a:r>
              <a:rPr lang="en-US" sz="3500" dirty="0" err="1"/>
              <a:t>Co.pte</a:t>
            </a:r>
            <a:r>
              <a:rPr lang="en-US" sz="3500" dirty="0"/>
              <a:t> </a:t>
            </a:r>
            <a:r>
              <a:rPr lang="en-US" sz="3500" dirty="0" smtClean="0"/>
              <a:t>td, </a:t>
            </a:r>
            <a:r>
              <a:rPr lang="en-US" sz="3500" dirty="0"/>
              <a:t>2006</a:t>
            </a:r>
            <a:endParaRPr lang="en-GB" sz="3500" dirty="0"/>
          </a:p>
          <a:p>
            <a:endParaRPr lang="en-GB" sz="3500" dirty="0"/>
          </a:p>
          <a:p>
            <a:pPr marL="0" indent="0">
              <a:buNone/>
            </a:pPr>
            <a:r>
              <a:rPr lang="en-US" sz="3500" dirty="0" err="1"/>
              <a:t>Brealey</a:t>
            </a:r>
            <a:r>
              <a:rPr lang="en-US" sz="3500" dirty="0"/>
              <a:t>, Myers &amp; Allen, Principles of Corporate Finance, the McGraw-Hill Companies, </a:t>
            </a:r>
            <a:r>
              <a:rPr lang="en-US" sz="3500" dirty="0" err="1" smtClean="0"/>
              <a:t>Inc</a:t>
            </a:r>
            <a:r>
              <a:rPr lang="en-US" sz="3500" dirty="0" smtClean="0"/>
              <a:t>, </a:t>
            </a:r>
            <a:r>
              <a:rPr lang="en-US" sz="3500" dirty="0"/>
              <a:t>2007.</a:t>
            </a:r>
            <a:endParaRPr lang="en-GB" sz="3500" dirty="0"/>
          </a:p>
          <a:p>
            <a:endParaRPr lang="en-GB" sz="3500" dirty="0"/>
          </a:p>
          <a:p>
            <a:pPr marL="0" indent="0">
              <a:buNone/>
            </a:pPr>
            <a:r>
              <a:rPr lang="en-US" sz="3500" dirty="0"/>
              <a:t>Van Horne, James C, .Fundamentals of Financial Management 13th ed. Pearson Education Limited, 2005  </a:t>
            </a:r>
            <a:endParaRPr lang="en-GB" sz="3500" dirty="0"/>
          </a:p>
          <a:p>
            <a:pPr marL="0" indent="0" algn="ctr">
              <a:buNone/>
            </a:pPr>
            <a:endParaRPr lang="en-GB" sz="4000" b="1" dirty="0"/>
          </a:p>
        </p:txBody>
      </p:sp>
    </p:spTree>
    <p:extLst>
      <p:ext uri="{BB962C8B-B14F-4D97-AF65-F5344CB8AC3E}">
        <p14:creationId xmlns:p14="http://schemas.microsoft.com/office/powerpoint/2010/main" val="3533713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3615</TotalTime>
  <Words>2573</Words>
  <Application>Microsoft Office PowerPoint</Application>
  <PresentationFormat>Widescreen</PresentationFormat>
  <Paragraphs>612</Paragraphs>
  <Slides>51</Slides>
  <Notes>5</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58" baseType="lpstr">
      <vt:lpstr>Arial</vt:lpstr>
      <vt:lpstr>Calibri</vt:lpstr>
      <vt:lpstr>Calibri Light</vt:lpstr>
      <vt:lpstr>Symbol</vt:lpstr>
      <vt:lpstr>Times New Roman</vt:lpstr>
      <vt:lpstr>Office Theme</vt:lpstr>
      <vt:lpstr>Equation.3</vt:lpstr>
      <vt:lpstr>Course: Corporate Finance  Week 3: Capital Budgeting Under Certainty</vt:lpstr>
      <vt:lpstr>Lesson Objectives </vt:lpstr>
      <vt:lpstr>Overview of Capital Budgeting </vt:lpstr>
      <vt:lpstr>Why Capital Budgeting Decisions  are Important</vt:lpstr>
      <vt:lpstr>Types of Investment Decisions</vt:lpstr>
      <vt:lpstr>Review of Capital Budgeting Techniques</vt:lpstr>
      <vt:lpstr>Classification of Capital Budgeting  Techniques </vt:lpstr>
      <vt:lpstr>Non-discounted cash flow Methods</vt:lpstr>
      <vt:lpstr>Discounted Cashflow Methods</vt:lpstr>
      <vt:lpstr>1. Payback Period (PBP)</vt:lpstr>
      <vt:lpstr>PBP illustration 1  </vt:lpstr>
      <vt:lpstr>PBP illustration 2 </vt:lpstr>
      <vt:lpstr>PBP illustration 2 solution</vt:lpstr>
      <vt:lpstr>Decision Criteria for PBP</vt:lpstr>
      <vt:lpstr>Benefits/ Advantages of PBP</vt:lpstr>
      <vt:lpstr>Limitations of PBP</vt:lpstr>
      <vt:lpstr>   Accounting rate of return (ARR)</vt:lpstr>
      <vt:lpstr>Technique  for calculating ARR</vt:lpstr>
      <vt:lpstr>           </vt:lpstr>
      <vt:lpstr>           </vt:lpstr>
      <vt:lpstr>Decision Criteria for ARR</vt:lpstr>
      <vt:lpstr>Advantages of ARR</vt:lpstr>
      <vt:lpstr>Limitations of ARR</vt:lpstr>
      <vt:lpstr>PowerPoint Presentation</vt:lpstr>
      <vt:lpstr> Net Present Value (NPV)</vt:lpstr>
      <vt:lpstr>Illustration of NPV</vt:lpstr>
      <vt:lpstr>Solution – Project A</vt:lpstr>
      <vt:lpstr>Solution – Project B</vt:lpstr>
      <vt:lpstr>Decision criteria  for NPV</vt:lpstr>
      <vt:lpstr>Advantages of NPV</vt:lpstr>
      <vt:lpstr>Limitations  of NPV</vt:lpstr>
      <vt:lpstr>Internal Rate of Return (IRR)</vt:lpstr>
      <vt:lpstr>Illustration for IRR</vt:lpstr>
      <vt:lpstr>Solution – Project A</vt:lpstr>
      <vt:lpstr>Solution – Project B</vt:lpstr>
      <vt:lpstr>NPV of Project B – Use of Similar Triangle </vt:lpstr>
      <vt:lpstr>NPV of Project B  Use interpolation method</vt:lpstr>
      <vt:lpstr>Decision  criteria  for  IRR</vt:lpstr>
      <vt:lpstr>Advantages  of IRR</vt:lpstr>
      <vt:lpstr>Limitations of   of IRR</vt:lpstr>
      <vt:lpstr>Profitability Index (PI)</vt:lpstr>
      <vt:lpstr>Illustration for  PI</vt:lpstr>
      <vt:lpstr>Solution – PI  for Project A</vt:lpstr>
      <vt:lpstr>Solution – PI  for Project B</vt:lpstr>
      <vt:lpstr>Decision Criteria for PI</vt:lpstr>
      <vt:lpstr>Advantages of PI</vt:lpstr>
      <vt:lpstr>Limitations of PI</vt:lpstr>
      <vt:lpstr>Ranking Problems  </vt:lpstr>
      <vt:lpstr>Summary of of Decision Criteria  of Capital Budgeting Techniques </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TIME VALUE OF MONEY</dc:title>
  <dc:creator>user</dc:creator>
  <cp:lastModifiedBy>user</cp:lastModifiedBy>
  <cp:revision>270</cp:revision>
  <dcterms:created xsi:type="dcterms:W3CDTF">2023-03-23T11:05:44Z</dcterms:created>
  <dcterms:modified xsi:type="dcterms:W3CDTF">2023-04-10T15:46:45Z</dcterms:modified>
</cp:coreProperties>
</file>