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56"/>
  </p:notesMasterIdLst>
  <p:sldIdLst>
    <p:sldId id="280" r:id="rId2"/>
    <p:sldId id="281" r:id="rId3"/>
    <p:sldId id="257" r:id="rId4"/>
    <p:sldId id="258" r:id="rId5"/>
    <p:sldId id="260" r:id="rId6"/>
    <p:sldId id="261" r:id="rId7"/>
    <p:sldId id="262" r:id="rId8"/>
    <p:sldId id="313" r:id="rId9"/>
    <p:sldId id="314" r:id="rId10"/>
    <p:sldId id="264" r:id="rId11"/>
    <p:sldId id="269" r:id="rId12"/>
    <p:sldId id="344" r:id="rId13"/>
    <p:sldId id="282" r:id="rId14"/>
    <p:sldId id="315" r:id="rId15"/>
    <p:sldId id="317" r:id="rId16"/>
    <p:sldId id="316" r:id="rId17"/>
    <p:sldId id="318" r:id="rId18"/>
    <p:sldId id="351" r:id="rId19"/>
    <p:sldId id="284" r:id="rId20"/>
    <p:sldId id="285" r:id="rId21"/>
    <p:sldId id="286" r:id="rId22"/>
    <p:sldId id="287" r:id="rId23"/>
    <p:sldId id="288" r:id="rId24"/>
    <p:sldId id="320" r:id="rId25"/>
    <p:sldId id="293" r:id="rId26"/>
    <p:sldId id="326" r:id="rId27"/>
    <p:sldId id="323" r:id="rId28"/>
    <p:sldId id="325" r:id="rId29"/>
    <p:sldId id="321" r:id="rId30"/>
    <p:sldId id="328" r:id="rId31"/>
    <p:sldId id="329" r:id="rId32"/>
    <p:sldId id="330" r:id="rId33"/>
    <p:sldId id="332" r:id="rId34"/>
    <p:sldId id="335" r:id="rId35"/>
    <p:sldId id="333" r:id="rId36"/>
    <p:sldId id="334" r:id="rId37"/>
    <p:sldId id="347" r:id="rId38"/>
    <p:sldId id="296" r:id="rId39"/>
    <p:sldId id="336" r:id="rId40"/>
    <p:sldId id="352" r:id="rId41"/>
    <p:sldId id="353" r:id="rId42"/>
    <p:sldId id="337" r:id="rId43"/>
    <p:sldId id="354" r:id="rId44"/>
    <p:sldId id="338" r:id="rId45"/>
    <p:sldId id="339" r:id="rId46"/>
    <p:sldId id="341" r:id="rId47"/>
    <p:sldId id="355" r:id="rId48"/>
    <p:sldId id="340" r:id="rId49"/>
    <p:sldId id="343" r:id="rId50"/>
    <p:sldId id="348" r:id="rId51"/>
    <p:sldId id="349" r:id="rId52"/>
    <p:sldId id="350" r:id="rId53"/>
    <p:sldId id="312" r:id="rId54"/>
    <p:sldId id="346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6F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38" autoAdjust="0"/>
    <p:restoredTop sz="94660"/>
  </p:normalViewPr>
  <p:slideViewPr>
    <p:cSldViewPr snapToGrid="0">
      <p:cViewPr varScale="1">
        <p:scale>
          <a:sx n="48" d="100"/>
          <a:sy n="48" d="100"/>
        </p:scale>
        <p:origin x="76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76B005-50DE-454B-82F5-4265151B5DE3}" type="datetimeFigureOut">
              <a:rPr lang="en-GB" smtClean="0"/>
              <a:t>19/04/2023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6F7DC9-98C4-4EF7-B2CD-D4966C2257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66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1032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745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2797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0699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8138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8442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9275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71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249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576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927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613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4/19/2023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963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4/19/2023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057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947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611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687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548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4/19/2023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054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96E17-8A3B-4F6B-BABD-FD2420C511F1}" type="datetimeFigureOut">
              <a:rPr lang="en-US" smtClean="0"/>
              <a:t>4/19/2023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266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887" y="1080032"/>
            <a:ext cx="10515600" cy="3616939"/>
          </a:xfrm>
        </p:spPr>
        <p:txBody>
          <a:bodyPr>
            <a:normAutofit/>
          </a:bodyPr>
          <a:lstStyle/>
          <a:p>
            <a:r>
              <a:rPr lang="en-GB" b="1" dirty="0" smtClean="0"/>
              <a:t>Course</a:t>
            </a:r>
            <a:r>
              <a:rPr lang="en-GB" b="1" dirty="0"/>
              <a:t>: Corporate Finance</a:t>
            </a:r>
            <a:br>
              <a:rPr lang="en-GB" b="1" dirty="0"/>
            </a:br>
            <a:r>
              <a:rPr lang="en-GB" b="1" dirty="0"/>
              <a:t/>
            </a:r>
            <a:br>
              <a:rPr lang="en-GB" b="1" dirty="0"/>
            </a:br>
            <a:r>
              <a:rPr lang="en-GB" b="1" dirty="0" smtClean="0"/>
              <a:t>Week</a:t>
            </a:r>
            <a:r>
              <a:rPr lang="en-US" b="1" dirty="0" smtClean="0"/>
              <a:t> 4: Capital Budgeting </a:t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Under Uncertainty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5887" y="4495413"/>
            <a:ext cx="11027913" cy="219489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600" b="1" dirty="0" smtClean="0"/>
          </a:p>
          <a:p>
            <a:pPr marL="0" indent="0">
              <a:buNone/>
            </a:pPr>
            <a:r>
              <a:rPr lang="en-GB" sz="3600" b="1" dirty="0" smtClean="0"/>
              <a:t>Lecturer: </a:t>
            </a:r>
            <a:r>
              <a:rPr lang="en-GB" sz="3600" b="1" dirty="0" err="1" smtClean="0"/>
              <a:t>Dr.</a:t>
            </a:r>
            <a:r>
              <a:rPr lang="en-GB" sz="3600" b="1" dirty="0" smtClean="0"/>
              <a:t> Charity </a:t>
            </a:r>
            <a:r>
              <a:rPr lang="en-GB" sz="3600" b="1" dirty="0" err="1" smtClean="0"/>
              <a:t>Njoka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262159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1353800" cy="1080217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Lesson Objectives 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842" y="1578076"/>
            <a:ext cx="11032958" cy="5279923"/>
          </a:xfrm>
        </p:spPr>
        <p:txBody>
          <a:bodyPr>
            <a:normAutofit lnSpcReduction="10000"/>
          </a:bodyPr>
          <a:lstStyle/>
          <a:p>
            <a:endParaRPr lang="en-US" sz="3200" dirty="0" smtClean="0"/>
          </a:p>
          <a:p>
            <a:pPr marL="0" indent="0">
              <a:buNone/>
            </a:pPr>
            <a:r>
              <a:rPr lang="en-GB" sz="3200" dirty="0" smtClean="0"/>
              <a:t>At the </a:t>
            </a:r>
            <a:r>
              <a:rPr lang="en-GB" sz="3200" dirty="0"/>
              <a:t>end of this lesson you should be able to</a:t>
            </a:r>
            <a:r>
              <a:rPr lang="en-GB" sz="3200" b="1" dirty="0" smtClean="0"/>
              <a:t>:</a:t>
            </a: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lvl="0"/>
            <a:r>
              <a:rPr lang="en-GB" sz="3200" dirty="0"/>
              <a:t>Understand the Risk adjusted discounting rate </a:t>
            </a:r>
            <a:endParaRPr lang="en-GB" sz="3200" dirty="0" smtClean="0"/>
          </a:p>
          <a:p>
            <a:pPr marL="0" lvl="0" indent="0">
              <a:buNone/>
            </a:pPr>
            <a:r>
              <a:rPr lang="en-GB" sz="3200" dirty="0" smtClean="0"/>
              <a:t>(</a:t>
            </a:r>
            <a:r>
              <a:rPr lang="en-GB" sz="3200" dirty="0" err="1" smtClean="0"/>
              <a:t>RADR</a:t>
            </a:r>
            <a:r>
              <a:rPr lang="en-GB" sz="3200" dirty="0" smtClean="0"/>
              <a:t>)and </a:t>
            </a:r>
            <a:r>
              <a:rPr lang="en-GB" sz="3200" dirty="0"/>
              <a:t>the Certainty Equivalent (CE) methods of project evaluation and selection, including their: (a) calculations; (b) acceptance criterion; (c) and  advantages and disadvantages</a:t>
            </a:r>
          </a:p>
          <a:p>
            <a:pPr marL="0" indent="0">
              <a:spcBef>
                <a:spcPts val="0"/>
              </a:spcBef>
              <a:buNone/>
            </a:pPr>
            <a:endParaRPr lang="en-GB" sz="3200" dirty="0"/>
          </a:p>
          <a:p>
            <a:pPr lvl="0"/>
            <a:r>
              <a:rPr lang="en-GB" sz="3200" dirty="0"/>
              <a:t>Understand the concept of capital rationing and explain the calculation of projects </a:t>
            </a:r>
            <a:r>
              <a:rPr lang="en-GB" sz="3200" dirty="0" err="1"/>
              <a:t>NPVs</a:t>
            </a:r>
            <a:r>
              <a:rPr lang="en-GB" sz="3200" dirty="0"/>
              <a:t> where projects are divisible  and indivisible 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9059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232" y="-240631"/>
            <a:ext cx="11191568" cy="1312606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Overview of Capital Budgeting  under </a:t>
            </a:r>
            <a:br>
              <a:rPr lang="en-GB" sz="3600" b="1" dirty="0" smtClean="0">
                <a:latin typeface="+mn-lt"/>
              </a:rPr>
            </a:br>
            <a:r>
              <a:rPr lang="en-GB" sz="3600" b="1" dirty="0" smtClean="0">
                <a:latin typeface="+mn-lt"/>
              </a:rPr>
              <a:t>Uncertainty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232" y="1187116"/>
            <a:ext cx="11191568" cy="5438273"/>
          </a:xfrm>
        </p:spPr>
        <p:txBody>
          <a:bodyPr>
            <a:normAutofit/>
          </a:bodyPr>
          <a:lstStyle/>
          <a:p>
            <a:endParaRPr lang="en-US" sz="3200" dirty="0" smtClean="0"/>
          </a:p>
          <a:p>
            <a:r>
              <a:rPr lang="en-US" sz="3200" dirty="0" smtClean="0"/>
              <a:t>Sometimes it is  assumed </a:t>
            </a:r>
            <a:r>
              <a:rPr lang="en-US" sz="3200" dirty="0"/>
              <a:t>that the investment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do </a:t>
            </a:r>
            <a:r>
              <a:rPr lang="en-US" sz="3200" dirty="0"/>
              <a:t>not involve any risk and cash flows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of </a:t>
            </a:r>
            <a:r>
              <a:rPr lang="en-US" sz="3200" dirty="0"/>
              <a:t>the project </a:t>
            </a:r>
            <a:r>
              <a:rPr lang="en-US" sz="3200" dirty="0" smtClean="0"/>
              <a:t> are </a:t>
            </a:r>
            <a:r>
              <a:rPr lang="en-US" sz="3200" dirty="0"/>
              <a:t>known with certainty. </a:t>
            </a:r>
            <a:endParaRPr lang="en-US" sz="3200" dirty="0" smtClean="0"/>
          </a:p>
          <a:p>
            <a:endParaRPr lang="en-US" sz="3200" dirty="0" smtClean="0"/>
          </a:p>
          <a:p>
            <a:r>
              <a:rPr lang="en-US" sz="3200" dirty="0" smtClean="0"/>
              <a:t>This </a:t>
            </a:r>
            <a:r>
              <a:rPr lang="en-US" sz="3200" dirty="0"/>
              <a:t>assumption </a:t>
            </a:r>
            <a:r>
              <a:rPr lang="en-US" sz="3200" dirty="0" smtClean="0"/>
              <a:t>is taken to simplify </a:t>
            </a:r>
            <a:r>
              <a:rPr lang="en-US" sz="3200" dirty="0"/>
              <a:t>the </a:t>
            </a:r>
            <a:r>
              <a:rPr lang="en-US" sz="3200" dirty="0" smtClean="0"/>
              <a:t>understanding</a:t>
            </a:r>
          </a:p>
          <a:p>
            <a:pPr marL="0" indent="0">
              <a:buNone/>
            </a:pPr>
            <a:r>
              <a:rPr lang="en-US" sz="3200" dirty="0" smtClean="0"/>
              <a:t>of </a:t>
            </a:r>
            <a:r>
              <a:rPr lang="en-US" sz="3200" dirty="0"/>
              <a:t>the capital budgeting </a:t>
            </a:r>
            <a:r>
              <a:rPr lang="en-US" sz="3200" dirty="0" smtClean="0"/>
              <a:t>techniques and decision making  </a:t>
            </a:r>
          </a:p>
          <a:p>
            <a:endParaRPr lang="en-US" sz="3200" dirty="0"/>
          </a:p>
          <a:p>
            <a:r>
              <a:rPr lang="en-US" sz="3200" dirty="0" smtClean="0"/>
              <a:t>However</a:t>
            </a:r>
            <a:r>
              <a:rPr lang="en-US" sz="3200" dirty="0"/>
              <a:t>, in practice, this assumption is not correct. </a:t>
            </a:r>
            <a:endParaRPr lang="en-GB" sz="3200" dirty="0"/>
          </a:p>
          <a:p>
            <a:endParaRPr lang="en-GB" sz="3200" dirty="0" smtClean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772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29" y="0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Types of </a:t>
            </a:r>
            <a:r>
              <a:rPr lang="en-US" sz="3600" b="1" dirty="0">
                <a:latin typeface="+mn-lt"/>
              </a:rPr>
              <a:t>decision making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529" y="1325563"/>
            <a:ext cx="11324914" cy="5532436"/>
          </a:xfrm>
        </p:spPr>
        <p:txBody>
          <a:bodyPr>
            <a:normAutofit/>
          </a:bodyPr>
          <a:lstStyle/>
          <a:p>
            <a:pPr marL="514350" lvl="0" indent="-514350">
              <a:buAutoNum type="arabicPeriod"/>
            </a:pPr>
            <a:endParaRPr lang="en-GB" sz="3200" dirty="0" smtClean="0"/>
          </a:p>
          <a:p>
            <a:pPr marL="0" lvl="0" indent="0">
              <a:buNone/>
            </a:pPr>
            <a:r>
              <a:rPr lang="en-US" sz="3200" b="1" dirty="0" smtClean="0"/>
              <a:t>1. Decision </a:t>
            </a:r>
            <a:r>
              <a:rPr lang="en-US" sz="3200" b="1" dirty="0"/>
              <a:t>making under certainty: </a:t>
            </a:r>
            <a:endParaRPr lang="en-US" sz="3200" b="1" dirty="0" smtClean="0"/>
          </a:p>
          <a:p>
            <a:pPr marL="0" lvl="0" indent="0">
              <a:buNone/>
            </a:pPr>
            <a:r>
              <a:rPr lang="en-US" sz="3200" dirty="0" smtClean="0"/>
              <a:t>When </a:t>
            </a:r>
            <a:r>
              <a:rPr lang="en-US" sz="3200" dirty="0"/>
              <a:t>cash flows are </a:t>
            </a:r>
            <a:r>
              <a:rPr lang="en-US" sz="3200" dirty="0" smtClean="0"/>
              <a:t>certain</a:t>
            </a:r>
          </a:p>
          <a:p>
            <a:pPr marL="0" lv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US" sz="3200" dirty="0"/>
              <a:t> </a:t>
            </a:r>
            <a:r>
              <a:rPr lang="en-US" sz="3200" dirty="0" smtClean="0"/>
              <a:t>2. </a:t>
            </a:r>
            <a:r>
              <a:rPr lang="en-US" sz="3200" b="1" dirty="0" smtClean="0"/>
              <a:t>Decision </a:t>
            </a:r>
            <a:r>
              <a:rPr lang="en-US" sz="3200" b="1" dirty="0"/>
              <a:t>making involving risk</a:t>
            </a:r>
            <a:r>
              <a:rPr lang="en-US" sz="3200" b="1" dirty="0" smtClean="0"/>
              <a:t>:</a:t>
            </a:r>
          </a:p>
          <a:p>
            <a:pPr marL="0" indent="0">
              <a:buNone/>
            </a:pPr>
            <a:r>
              <a:rPr lang="en-US" sz="3200" b="1" dirty="0" smtClean="0"/>
              <a:t> </a:t>
            </a:r>
            <a:r>
              <a:rPr lang="en-US" sz="3200" dirty="0"/>
              <a:t>When cash flows involve risk and probability can be assigned.</a:t>
            </a:r>
            <a:endParaRPr lang="en-GB" sz="3200" dirty="0"/>
          </a:p>
          <a:p>
            <a:endParaRPr lang="en-GB" sz="3200" dirty="0"/>
          </a:p>
          <a:p>
            <a:pPr marL="0" lvl="0" indent="0">
              <a:buNone/>
            </a:pPr>
            <a:r>
              <a:rPr lang="en-US" sz="3200" b="1" dirty="0" smtClean="0"/>
              <a:t>3. Decision </a:t>
            </a:r>
            <a:r>
              <a:rPr lang="en-US" sz="3200" b="1" dirty="0"/>
              <a:t>making under uncertainty: </a:t>
            </a:r>
            <a:endParaRPr lang="en-US" sz="3200" b="1" dirty="0" smtClean="0"/>
          </a:p>
          <a:p>
            <a:pPr marL="0" lvl="0" indent="0">
              <a:buNone/>
            </a:pPr>
            <a:r>
              <a:rPr lang="en-US" sz="3200" dirty="0" smtClean="0"/>
              <a:t>When </a:t>
            </a:r>
            <a:r>
              <a:rPr lang="en-US" sz="3200" dirty="0"/>
              <a:t>the cash flows are uncertain and probability cannot be assigned.</a:t>
            </a:r>
            <a:endParaRPr lang="en-GB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39809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17987"/>
            <a:ext cx="10852355" cy="870155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Risk And Uncertainty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1253612"/>
            <a:ext cx="9115108" cy="5383161"/>
          </a:xfrm>
        </p:spPr>
        <p:txBody>
          <a:bodyPr>
            <a:noAutofit/>
          </a:bodyPr>
          <a:lstStyle/>
          <a:p>
            <a:pPr marL="514350" indent="-514350">
              <a:spcBef>
                <a:spcPts val="0"/>
              </a:spcBef>
              <a:buAutoNum type="arabicPeriod"/>
            </a:pPr>
            <a:endParaRPr lang="en-US" sz="3200" dirty="0" smtClean="0"/>
          </a:p>
          <a:p>
            <a:pPr>
              <a:spcBef>
                <a:spcPts val="0"/>
              </a:spcBef>
            </a:pPr>
            <a:r>
              <a:rPr lang="en-US" sz="3200" dirty="0" smtClean="0"/>
              <a:t>Thin </a:t>
            </a:r>
            <a:r>
              <a:rPr lang="en-US" sz="3200" dirty="0"/>
              <a:t>difference between risk and uncertainty. </a:t>
            </a:r>
            <a:endParaRPr lang="en-US" sz="3200" dirty="0" smtClean="0"/>
          </a:p>
          <a:p>
            <a:pPr marL="0" indent="0">
              <a:spcBef>
                <a:spcPts val="0"/>
              </a:spcBef>
              <a:buNone/>
            </a:pPr>
            <a:endParaRPr lang="en-US" sz="3200" dirty="0"/>
          </a:p>
          <a:p>
            <a:pPr>
              <a:spcBef>
                <a:spcPts val="0"/>
              </a:spcBef>
            </a:pPr>
            <a:r>
              <a:rPr lang="en-US" sz="3200" dirty="0" smtClean="0"/>
              <a:t>In </a:t>
            </a:r>
            <a:r>
              <a:rPr lang="en-US" sz="3200" dirty="0"/>
              <a:t>case of </a:t>
            </a:r>
            <a:r>
              <a:rPr lang="en-US" sz="3200" dirty="0" smtClean="0"/>
              <a:t>risk, </a:t>
            </a:r>
            <a:r>
              <a:rPr lang="en-US" sz="3200" dirty="0"/>
              <a:t>probability distribution </a:t>
            </a:r>
            <a:endParaRPr lang="en-US" sz="3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n-US" sz="3200" dirty="0" smtClean="0"/>
              <a:t>of </a:t>
            </a:r>
            <a:r>
              <a:rPr lang="en-US" sz="3200" dirty="0"/>
              <a:t>cash flow is known. </a:t>
            </a:r>
            <a:endParaRPr lang="en-US" sz="3200" dirty="0" smtClean="0"/>
          </a:p>
          <a:p>
            <a:pPr marL="0" indent="0">
              <a:spcBef>
                <a:spcPts val="0"/>
              </a:spcBef>
              <a:buNone/>
            </a:pPr>
            <a:endParaRPr lang="en-US" sz="3200" dirty="0"/>
          </a:p>
          <a:p>
            <a:pPr>
              <a:spcBef>
                <a:spcPts val="0"/>
              </a:spcBef>
            </a:pPr>
            <a:r>
              <a:rPr lang="en-US" sz="3200" dirty="0" smtClean="0"/>
              <a:t>When </a:t>
            </a:r>
            <a:r>
              <a:rPr lang="en-US" sz="3200" dirty="0"/>
              <a:t>no information is known to formulate probability distribution of cash flows, </a:t>
            </a:r>
            <a:endParaRPr lang="en-US" sz="3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n-US" sz="3200" dirty="0" smtClean="0"/>
              <a:t>the </a:t>
            </a:r>
            <a:r>
              <a:rPr lang="en-US" sz="3200" dirty="0"/>
              <a:t>situation is referred as uncertainty. </a:t>
            </a:r>
            <a:endParaRPr lang="en-US" sz="3200" dirty="0" smtClean="0"/>
          </a:p>
          <a:p>
            <a:pPr marL="0" indent="0">
              <a:spcBef>
                <a:spcPts val="0"/>
              </a:spcBef>
              <a:buNone/>
            </a:pPr>
            <a:endParaRPr lang="en-US" sz="3200" dirty="0"/>
          </a:p>
          <a:p>
            <a:pPr>
              <a:spcBef>
                <a:spcPts val="0"/>
              </a:spcBef>
            </a:pPr>
            <a:r>
              <a:rPr lang="en-US" sz="3200" dirty="0" smtClean="0"/>
              <a:t>NB: Two </a:t>
            </a:r>
            <a:r>
              <a:rPr lang="en-US" sz="3200" dirty="0"/>
              <a:t>terms are used interchangeably</a:t>
            </a:r>
            <a:endParaRPr lang="en-GB" sz="3200" dirty="0" smtClean="0"/>
          </a:p>
        </p:txBody>
      </p:sp>
    </p:spTree>
    <p:extLst>
      <p:ext uri="{BB962C8B-B14F-4D97-AF65-F5344CB8AC3E}">
        <p14:creationId xmlns:p14="http://schemas.microsoft.com/office/powerpoint/2010/main" val="9143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1353800" cy="1106128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Sources of Risk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066" y="1314158"/>
            <a:ext cx="10973670" cy="554384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200" dirty="0" smtClean="0"/>
          </a:p>
          <a:p>
            <a:pPr marL="514350" lvl="0" indent="-514350">
              <a:buAutoNum type="arabicPeriod"/>
            </a:pPr>
            <a:r>
              <a:rPr lang="en-GB" sz="3200" b="1" dirty="0" smtClean="0"/>
              <a:t>Project-specific </a:t>
            </a:r>
            <a:r>
              <a:rPr lang="en-GB" sz="3200" b="1" dirty="0"/>
              <a:t>risk- </a:t>
            </a:r>
            <a:r>
              <a:rPr lang="en-GB" sz="3200" dirty="0"/>
              <a:t>Risks which are </a:t>
            </a:r>
            <a:r>
              <a:rPr lang="en-GB" sz="3200" dirty="0" smtClean="0"/>
              <a:t>related</a:t>
            </a:r>
          </a:p>
          <a:p>
            <a:pPr marL="0" lvl="0" indent="0">
              <a:buNone/>
            </a:pPr>
            <a:r>
              <a:rPr lang="en-GB" sz="3200" dirty="0" smtClean="0"/>
              <a:t> </a:t>
            </a:r>
            <a:r>
              <a:rPr lang="en-GB" sz="3200" dirty="0"/>
              <a:t>to a </a:t>
            </a:r>
            <a:r>
              <a:rPr lang="en-GB" sz="3200" dirty="0" smtClean="0"/>
              <a:t>particular </a:t>
            </a:r>
            <a:r>
              <a:rPr lang="en-GB" sz="3200" dirty="0"/>
              <a:t>project and affects the </a:t>
            </a:r>
            <a:r>
              <a:rPr lang="en-GB" sz="3200" dirty="0" smtClean="0"/>
              <a:t>project’s</a:t>
            </a:r>
          </a:p>
          <a:p>
            <a:pPr marL="0" lvl="0" indent="0">
              <a:buNone/>
            </a:pPr>
            <a:r>
              <a:rPr lang="en-GB" sz="3200" dirty="0" smtClean="0"/>
              <a:t> </a:t>
            </a:r>
            <a:r>
              <a:rPr lang="en-GB" sz="3200" dirty="0"/>
              <a:t>cash </a:t>
            </a:r>
            <a:r>
              <a:rPr lang="en-GB" sz="3200" dirty="0" smtClean="0"/>
              <a:t>flows </a:t>
            </a:r>
            <a:r>
              <a:rPr lang="en-GB" sz="3200" dirty="0" err="1" smtClean="0"/>
              <a:t>eg</a:t>
            </a:r>
            <a:r>
              <a:rPr lang="en-GB" sz="3200" dirty="0" smtClean="0"/>
              <a:t> estimation </a:t>
            </a:r>
            <a:r>
              <a:rPr lang="en-GB" sz="3200" dirty="0"/>
              <a:t>in resources and allocation, </a:t>
            </a:r>
            <a:endParaRPr lang="en-GB" sz="3200" dirty="0" smtClean="0"/>
          </a:p>
          <a:p>
            <a:pPr marL="0" lvl="0" indent="0">
              <a:buNone/>
            </a:pPr>
            <a:r>
              <a:rPr lang="en-GB" sz="3200" dirty="0" smtClean="0"/>
              <a:t>estimation </a:t>
            </a:r>
            <a:r>
              <a:rPr lang="en-GB" sz="3200" dirty="0"/>
              <a:t>of cash </a:t>
            </a:r>
            <a:r>
              <a:rPr lang="en-GB" sz="3200" dirty="0" smtClean="0"/>
              <a:t>flows</a:t>
            </a:r>
          </a:p>
          <a:p>
            <a:pPr marL="0" lvl="0" indent="0">
              <a:buNone/>
            </a:pPr>
            <a:r>
              <a:rPr lang="en-GB" sz="3200" dirty="0" smtClean="0"/>
              <a:t> </a:t>
            </a:r>
            <a:endParaRPr lang="en-GB" sz="3200" dirty="0"/>
          </a:p>
          <a:p>
            <a:pPr marL="0" lvl="0" indent="0">
              <a:buNone/>
            </a:pPr>
            <a:r>
              <a:rPr lang="en-GB" sz="3200" b="1" dirty="0" smtClean="0"/>
              <a:t>2. Company </a:t>
            </a:r>
            <a:r>
              <a:rPr lang="en-GB" sz="3200" b="1" dirty="0"/>
              <a:t>specific risk- </a:t>
            </a:r>
            <a:r>
              <a:rPr lang="en-GB" sz="3200" dirty="0" smtClean="0"/>
              <a:t>Risks </a:t>
            </a:r>
            <a:r>
              <a:rPr lang="en-GB" sz="3200" dirty="0"/>
              <a:t>which arise due to company specific factors like changes in key managerial persons, </a:t>
            </a:r>
            <a:endParaRPr lang="en-GB" sz="3200" dirty="0" smtClean="0"/>
          </a:p>
          <a:p>
            <a:pPr marL="0" lvl="0" indent="0">
              <a:buNone/>
            </a:pPr>
            <a:r>
              <a:rPr lang="en-GB" sz="3200" dirty="0" smtClean="0"/>
              <a:t>dispute </a:t>
            </a:r>
            <a:r>
              <a:rPr lang="en-GB" sz="3200" dirty="0"/>
              <a:t>with workers etc. All these factors affect the cash flows </a:t>
            </a:r>
            <a:endParaRPr lang="en-GB" sz="3200" dirty="0" smtClean="0"/>
          </a:p>
          <a:p>
            <a:pPr marL="0" lvl="0" indent="0">
              <a:buNone/>
            </a:pPr>
            <a:r>
              <a:rPr lang="en-GB" sz="3200" dirty="0" smtClean="0"/>
              <a:t>of </a:t>
            </a:r>
            <a:r>
              <a:rPr lang="en-GB" sz="3200" dirty="0"/>
              <a:t>an entity and access to funds for capital investments</a:t>
            </a:r>
          </a:p>
        </p:txBody>
      </p:sp>
    </p:spTree>
    <p:extLst>
      <p:ext uri="{BB962C8B-B14F-4D97-AF65-F5344CB8AC3E}">
        <p14:creationId xmlns:p14="http://schemas.microsoft.com/office/powerpoint/2010/main" val="2555580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226" y="132736"/>
            <a:ext cx="11132574" cy="1070422"/>
          </a:xfrm>
        </p:spPr>
        <p:txBody>
          <a:bodyPr>
            <a:noAutofit/>
          </a:bodyPr>
          <a:lstStyle/>
          <a:p>
            <a:r>
              <a:rPr lang="en-US" sz="3600" b="1" dirty="0">
                <a:latin typeface="+mn-lt"/>
              </a:rPr>
              <a:t>Sources of </a:t>
            </a:r>
            <a:r>
              <a:rPr lang="en-US" sz="3600" b="1" dirty="0" smtClean="0">
                <a:latin typeface="+mn-lt"/>
              </a:rPr>
              <a:t>Risk </a:t>
            </a:r>
            <a:r>
              <a:rPr lang="en-US" sz="3600" b="1" dirty="0" err="1">
                <a:latin typeface="+mn-lt"/>
              </a:rPr>
              <a:t>C</a:t>
            </a:r>
            <a:r>
              <a:rPr lang="en-US" sz="3600" b="1" dirty="0" err="1" smtClean="0">
                <a:latin typeface="+mn-lt"/>
              </a:rPr>
              <a:t>td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226" y="1460090"/>
            <a:ext cx="11132574" cy="539791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sz="3200" b="1" dirty="0" smtClean="0"/>
              <a:t>3. Industry-specific </a:t>
            </a:r>
            <a:r>
              <a:rPr lang="en-GB" sz="3200" b="1" dirty="0"/>
              <a:t>risk- </a:t>
            </a:r>
            <a:r>
              <a:rPr lang="en-GB" sz="3200" b="1" dirty="0" smtClean="0"/>
              <a:t>R</a:t>
            </a:r>
            <a:r>
              <a:rPr lang="en-GB" sz="3200" dirty="0" smtClean="0"/>
              <a:t>isks </a:t>
            </a:r>
            <a:r>
              <a:rPr lang="en-GB" sz="3200" dirty="0"/>
              <a:t>which effects the </a:t>
            </a:r>
            <a:endParaRPr lang="en-GB" sz="3200" dirty="0" smtClean="0"/>
          </a:p>
          <a:p>
            <a:pPr marL="0" lvl="0" indent="0">
              <a:buNone/>
            </a:pPr>
            <a:r>
              <a:rPr lang="en-GB" sz="3200" dirty="0" smtClean="0"/>
              <a:t>whole </a:t>
            </a:r>
            <a:r>
              <a:rPr lang="en-GB" sz="3200" dirty="0"/>
              <a:t>industry in which the company operates. </a:t>
            </a:r>
            <a:endParaRPr lang="en-GB" sz="3200" dirty="0" smtClean="0"/>
          </a:p>
          <a:p>
            <a:pPr marL="0" lvl="0" indent="0">
              <a:buNone/>
            </a:pPr>
            <a:r>
              <a:rPr lang="en-GB" sz="3200" dirty="0" err="1" smtClean="0"/>
              <a:t>Eg</a:t>
            </a:r>
            <a:r>
              <a:rPr lang="en-GB" sz="3200" dirty="0" smtClean="0"/>
              <a:t> regulatory </a:t>
            </a:r>
            <a:r>
              <a:rPr lang="en-GB" sz="3200" dirty="0"/>
              <a:t>restrictions on industry</a:t>
            </a:r>
            <a:r>
              <a:rPr lang="en-GB" sz="3200" dirty="0" smtClean="0"/>
              <a:t>,</a:t>
            </a:r>
          </a:p>
          <a:p>
            <a:pPr marL="0" lvl="0" indent="0">
              <a:buNone/>
            </a:pPr>
            <a:r>
              <a:rPr lang="en-GB" sz="3200" dirty="0" smtClean="0"/>
              <a:t> </a:t>
            </a:r>
            <a:r>
              <a:rPr lang="en-GB" sz="3200" dirty="0"/>
              <a:t>changes in technologies </a:t>
            </a:r>
            <a:endParaRPr lang="en-GB" sz="3200" dirty="0" smtClean="0"/>
          </a:p>
          <a:p>
            <a:pPr marL="0" lvl="0" indent="0">
              <a:buNone/>
            </a:pPr>
            <a:endParaRPr lang="en-GB" sz="3200" b="1" dirty="0"/>
          </a:p>
          <a:p>
            <a:pPr marL="0" lvl="0" indent="0">
              <a:buNone/>
            </a:pPr>
            <a:r>
              <a:rPr lang="en-GB" sz="3200" b="1" dirty="0" smtClean="0"/>
              <a:t>4. Market </a:t>
            </a:r>
            <a:r>
              <a:rPr lang="en-GB" sz="3200" b="1" dirty="0"/>
              <a:t>risk – </a:t>
            </a:r>
            <a:r>
              <a:rPr lang="en-GB" sz="3200" dirty="0"/>
              <a:t>The risk which arise due </a:t>
            </a:r>
            <a:r>
              <a:rPr lang="en-GB" sz="3200" dirty="0" smtClean="0"/>
              <a:t>to</a:t>
            </a:r>
          </a:p>
          <a:p>
            <a:pPr marL="0" lvl="0" indent="0">
              <a:buNone/>
            </a:pPr>
            <a:r>
              <a:rPr lang="en-GB" sz="3200" dirty="0" smtClean="0"/>
              <a:t> </a:t>
            </a:r>
            <a:r>
              <a:rPr lang="en-GB" sz="3200" dirty="0"/>
              <a:t>market related conditions like entry of substitute, </a:t>
            </a:r>
            <a:endParaRPr lang="en-GB" sz="3200" dirty="0" smtClean="0"/>
          </a:p>
          <a:p>
            <a:pPr marL="0" lvl="0" indent="0">
              <a:buNone/>
            </a:pPr>
            <a:r>
              <a:rPr lang="en-GB" sz="3200" dirty="0" smtClean="0"/>
              <a:t>changes </a:t>
            </a:r>
            <a:r>
              <a:rPr lang="en-GB" sz="3200" dirty="0"/>
              <a:t>in demand conditions, availability and access to resources </a:t>
            </a:r>
          </a:p>
          <a:p>
            <a:pPr marL="514350" indent="-514350" algn="just">
              <a:lnSpc>
                <a:spcPct val="150000"/>
              </a:lnSpc>
              <a:spcBef>
                <a:spcPts val="0"/>
              </a:spcBef>
              <a:buAutoNum type="arabicPeriod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5175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876" y="0"/>
            <a:ext cx="11132574" cy="93044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Sources of Risk </a:t>
            </a:r>
            <a:r>
              <a:rPr lang="en-US" sz="3600" b="1" dirty="0" err="1" smtClean="0">
                <a:latin typeface="+mn-lt"/>
              </a:rPr>
              <a:t>Ctd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0422"/>
            <a:ext cx="11132574" cy="5787578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GB" sz="3200" dirty="0" smtClean="0"/>
          </a:p>
          <a:p>
            <a:pPr marL="0" lvl="0" indent="0">
              <a:buNone/>
            </a:pPr>
            <a:r>
              <a:rPr lang="en-GB" sz="9800" b="1" dirty="0" smtClean="0"/>
              <a:t>5. </a:t>
            </a:r>
            <a:r>
              <a:rPr lang="en-GB" sz="12800" b="1" dirty="0" smtClean="0"/>
              <a:t>Competition risk-R</a:t>
            </a:r>
            <a:r>
              <a:rPr lang="en-GB" sz="12800" dirty="0" smtClean="0"/>
              <a:t>elated </a:t>
            </a:r>
            <a:r>
              <a:rPr lang="en-GB" sz="12800" dirty="0"/>
              <a:t>with competition in </a:t>
            </a:r>
            <a:endParaRPr lang="en-GB" sz="12800" dirty="0" smtClean="0"/>
          </a:p>
          <a:p>
            <a:pPr marL="0" lvl="0" indent="0">
              <a:buNone/>
            </a:pPr>
            <a:r>
              <a:rPr lang="en-GB" sz="12800" dirty="0" smtClean="0"/>
              <a:t>the </a:t>
            </a:r>
            <a:r>
              <a:rPr lang="en-GB" sz="12800" dirty="0"/>
              <a:t>market </a:t>
            </a:r>
            <a:r>
              <a:rPr lang="en-GB" sz="12800" dirty="0" smtClean="0"/>
              <a:t> in </a:t>
            </a:r>
            <a:r>
              <a:rPr lang="en-GB" sz="12800" dirty="0"/>
              <a:t>which a company operates. </a:t>
            </a:r>
            <a:r>
              <a:rPr lang="en-GB" sz="12800" dirty="0" err="1" smtClean="0"/>
              <a:t>Eg</a:t>
            </a:r>
            <a:r>
              <a:rPr lang="en-GB" sz="12800" dirty="0" smtClean="0"/>
              <a:t> entry </a:t>
            </a:r>
          </a:p>
          <a:p>
            <a:pPr marL="0" lvl="0" indent="0">
              <a:buNone/>
            </a:pPr>
            <a:r>
              <a:rPr lang="en-GB" sz="12800" dirty="0" smtClean="0"/>
              <a:t>of rival product, change </a:t>
            </a:r>
            <a:r>
              <a:rPr lang="en-GB" sz="12800" dirty="0"/>
              <a:t>in taste </a:t>
            </a:r>
            <a:r>
              <a:rPr lang="en-GB" sz="12800" dirty="0" err="1" smtClean="0"/>
              <a:t>etc</a:t>
            </a:r>
            <a:endParaRPr lang="en-GB" sz="12800" dirty="0" smtClean="0"/>
          </a:p>
          <a:p>
            <a:pPr marL="0" lvl="0" indent="0">
              <a:spcBef>
                <a:spcPts val="0"/>
              </a:spcBef>
              <a:buNone/>
            </a:pPr>
            <a:endParaRPr lang="en-GB" sz="12800" b="1" dirty="0" smtClean="0"/>
          </a:p>
          <a:p>
            <a:pPr marL="0" lvl="0" indent="0">
              <a:spcBef>
                <a:spcPts val="0"/>
              </a:spcBef>
              <a:buNone/>
            </a:pPr>
            <a:endParaRPr lang="en-GB" sz="12800" b="1" dirty="0" smtClean="0"/>
          </a:p>
          <a:p>
            <a:pPr marL="0" lvl="0" indent="0">
              <a:buNone/>
            </a:pPr>
            <a:r>
              <a:rPr lang="en-GB" sz="12800" b="1" dirty="0" smtClean="0"/>
              <a:t>6. Risk </a:t>
            </a:r>
            <a:r>
              <a:rPr lang="en-GB" sz="12800" b="1" dirty="0"/>
              <a:t>due to Economic conditions – </a:t>
            </a:r>
            <a:r>
              <a:rPr lang="en-GB" sz="12800" dirty="0" smtClean="0"/>
              <a:t> Related </a:t>
            </a:r>
            <a:r>
              <a:rPr lang="en-GB" sz="12800" dirty="0"/>
              <a:t>with </a:t>
            </a:r>
            <a:endParaRPr lang="en-GB" sz="12800" dirty="0" smtClean="0"/>
          </a:p>
          <a:p>
            <a:pPr marL="0" lvl="0" indent="0">
              <a:buNone/>
            </a:pPr>
            <a:r>
              <a:rPr lang="en-GB" sz="12800" dirty="0" smtClean="0"/>
              <a:t>macro-economic conditions </a:t>
            </a:r>
            <a:r>
              <a:rPr lang="en-GB" sz="12800" dirty="0"/>
              <a:t>like </a:t>
            </a:r>
            <a:r>
              <a:rPr lang="en-GB" sz="12800" dirty="0" smtClean="0"/>
              <a:t> </a:t>
            </a:r>
            <a:r>
              <a:rPr lang="en-GB" sz="12800" dirty="0"/>
              <a:t>new </a:t>
            </a:r>
            <a:r>
              <a:rPr lang="en-GB" sz="12800" dirty="0" smtClean="0"/>
              <a:t>taxes, </a:t>
            </a:r>
            <a:r>
              <a:rPr lang="en-GB" sz="12800" dirty="0"/>
              <a:t>inflation, </a:t>
            </a:r>
            <a:r>
              <a:rPr lang="en-GB" sz="12800" dirty="0" smtClean="0"/>
              <a:t>etc.</a:t>
            </a:r>
          </a:p>
          <a:p>
            <a:pPr marL="0" lvl="0" indent="0">
              <a:spcBef>
                <a:spcPts val="0"/>
              </a:spcBef>
              <a:buNone/>
            </a:pPr>
            <a:endParaRPr lang="en-GB" sz="12800" dirty="0" smtClean="0"/>
          </a:p>
          <a:p>
            <a:pPr marL="0" lvl="0" indent="0">
              <a:spcBef>
                <a:spcPts val="0"/>
              </a:spcBef>
              <a:buNone/>
            </a:pPr>
            <a:endParaRPr lang="en-GB" sz="12800" dirty="0"/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2800" b="1" dirty="0" smtClean="0"/>
              <a:t>7. International </a:t>
            </a:r>
            <a:r>
              <a:rPr lang="en-GB" sz="12800" b="1" dirty="0"/>
              <a:t>risk </a:t>
            </a:r>
            <a:r>
              <a:rPr lang="en-GB" sz="12800" b="1" dirty="0" smtClean="0"/>
              <a:t>–</a:t>
            </a:r>
            <a:r>
              <a:rPr lang="en-GB" sz="12800" dirty="0" smtClean="0"/>
              <a:t> Risks related  to conditions </a:t>
            </a:r>
            <a:r>
              <a:rPr lang="en-GB" sz="12800" dirty="0"/>
              <a:t>which are </a:t>
            </a:r>
            <a:endParaRPr lang="en-GB" sz="12800" dirty="0" smtClean="0"/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2800" dirty="0" smtClean="0"/>
              <a:t>caused </a:t>
            </a:r>
            <a:r>
              <a:rPr lang="en-GB" sz="12800" dirty="0"/>
              <a:t>by global economic conditions </a:t>
            </a:r>
            <a:r>
              <a:rPr lang="en-GB" sz="12800" dirty="0" err="1" smtClean="0"/>
              <a:t>eg</a:t>
            </a:r>
            <a:r>
              <a:rPr lang="en-GB" sz="12800" dirty="0" smtClean="0"/>
              <a:t>  </a:t>
            </a:r>
            <a:r>
              <a:rPr lang="en-GB" sz="12800" dirty="0"/>
              <a:t>restriction on free trade, </a:t>
            </a:r>
            <a:endParaRPr lang="en-GB" sz="12800" dirty="0" smtClean="0"/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2800" dirty="0" smtClean="0"/>
              <a:t>restrictions </a:t>
            </a:r>
            <a:r>
              <a:rPr lang="en-GB" sz="12800" dirty="0"/>
              <a:t>political and geographical conditions, effects of </a:t>
            </a:r>
            <a:r>
              <a:rPr lang="en-GB" sz="12800" dirty="0" err="1"/>
              <a:t>Covid</a:t>
            </a:r>
            <a:r>
              <a:rPr lang="en-GB" sz="12800" dirty="0"/>
              <a:t>-19 etc.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GB" sz="12800" dirty="0"/>
          </a:p>
          <a:p>
            <a:pPr marL="514350" indent="-514350" algn="just">
              <a:lnSpc>
                <a:spcPct val="150000"/>
              </a:lnSpc>
              <a:spcBef>
                <a:spcPts val="0"/>
              </a:spcBef>
              <a:buAutoNum type="arabicPeriod"/>
            </a:pPr>
            <a:endParaRPr lang="en-US" sz="6700" dirty="0"/>
          </a:p>
        </p:txBody>
      </p:sp>
    </p:spTree>
    <p:extLst>
      <p:ext uri="{BB962C8B-B14F-4D97-AF65-F5344CB8AC3E}">
        <p14:creationId xmlns:p14="http://schemas.microsoft.com/office/powerpoint/2010/main" val="178308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226" y="132736"/>
            <a:ext cx="11132574" cy="1070422"/>
          </a:xfrm>
        </p:spPr>
        <p:txBody>
          <a:bodyPr>
            <a:normAutofit fontScale="90000"/>
          </a:bodyPr>
          <a:lstStyle/>
          <a:p>
            <a:r>
              <a:rPr lang="en-GB" sz="3600" b="1" dirty="0">
                <a:latin typeface="+mn-lt"/>
              </a:rPr>
              <a:t>Why Consider Risk </a:t>
            </a:r>
            <a:r>
              <a:rPr lang="en-GB" sz="3600" b="1" dirty="0" smtClean="0">
                <a:latin typeface="+mn-lt"/>
              </a:rPr>
              <a:t>&amp; </a:t>
            </a:r>
            <a:br>
              <a:rPr lang="en-GB" sz="3600" b="1" dirty="0" smtClean="0">
                <a:latin typeface="+mn-lt"/>
              </a:rPr>
            </a:br>
            <a:r>
              <a:rPr lang="en-GB" sz="3600" b="1" dirty="0" smtClean="0">
                <a:latin typeface="+mn-lt"/>
              </a:rPr>
              <a:t>Uncertainty </a:t>
            </a:r>
            <a:r>
              <a:rPr lang="en-GB" sz="3600" b="1" dirty="0">
                <a:latin typeface="+mn-lt"/>
              </a:rPr>
              <a:t>in Capital Budgeting?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5989" y="1010911"/>
            <a:ext cx="11132574" cy="539791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GB" sz="3200" dirty="0" smtClean="0"/>
          </a:p>
          <a:p>
            <a:pPr marL="514350" indent="-514350">
              <a:buAutoNum type="arabicPeriod"/>
            </a:pPr>
            <a:r>
              <a:rPr lang="en-GB" sz="3200" dirty="0" smtClean="0"/>
              <a:t>There </a:t>
            </a:r>
            <a:r>
              <a:rPr lang="en-GB" sz="3200" dirty="0"/>
              <a:t>is an opportunity cost involved </a:t>
            </a:r>
            <a:r>
              <a:rPr lang="en-GB" sz="3200" dirty="0" smtClean="0"/>
              <a:t>while</a:t>
            </a:r>
          </a:p>
          <a:p>
            <a:pPr marL="0" indent="0">
              <a:buNone/>
            </a:pPr>
            <a:r>
              <a:rPr lang="en-GB" sz="3200" dirty="0" smtClean="0"/>
              <a:t> </a:t>
            </a:r>
            <a:r>
              <a:rPr lang="en-GB" sz="3200" dirty="0"/>
              <a:t>investing in a project for the level of risk</a:t>
            </a:r>
            <a:r>
              <a:rPr lang="en-GB" sz="3200" dirty="0" smtClean="0"/>
              <a:t>.</a:t>
            </a:r>
          </a:p>
          <a:p>
            <a:pPr marL="0" indent="0">
              <a:buNone/>
            </a:pPr>
            <a:r>
              <a:rPr lang="en-GB" sz="3200" dirty="0" smtClean="0"/>
              <a:t> </a:t>
            </a:r>
          </a:p>
          <a:p>
            <a:pPr marL="0" indent="0">
              <a:buNone/>
            </a:pPr>
            <a:r>
              <a:rPr lang="en-GB" sz="3200" dirty="0" smtClean="0"/>
              <a:t>Adjustment hence required to make </a:t>
            </a:r>
            <a:r>
              <a:rPr lang="en-GB" sz="3200" dirty="0"/>
              <a:t>the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decision as </a:t>
            </a:r>
            <a:r>
              <a:rPr lang="en-GB" sz="3200" dirty="0"/>
              <a:t>to whether the returns out of the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project </a:t>
            </a:r>
            <a:r>
              <a:rPr lang="en-GB" sz="3200" dirty="0"/>
              <a:t>are </a:t>
            </a:r>
            <a:r>
              <a:rPr lang="en-GB" sz="3200" dirty="0" smtClean="0"/>
              <a:t>proportionate </a:t>
            </a:r>
            <a:r>
              <a:rPr lang="en-GB" sz="3200" dirty="0"/>
              <a:t>with the risks borne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and </a:t>
            </a:r>
            <a:r>
              <a:rPr lang="en-GB" sz="3200" dirty="0"/>
              <a:t>whether it is worth investing in the </a:t>
            </a:r>
            <a:r>
              <a:rPr lang="en-GB" sz="3200" dirty="0" smtClean="0"/>
              <a:t>project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2. Risk adjustment is required to know the real value of the Cash Inflows.</a:t>
            </a:r>
          </a:p>
          <a:p>
            <a:endParaRPr lang="en-GB" sz="3200" dirty="0"/>
          </a:p>
          <a:p>
            <a:pPr marL="514350" indent="-514350" algn="just">
              <a:lnSpc>
                <a:spcPct val="150000"/>
              </a:lnSpc>
              <a:spcBef>
                <a:spcPts val="0"/>
              </a:spcBef>
              <a:buAutoNum type="arabicPeriod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3098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162071" cy="1179871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600" b="1" dirty="0" smtClean="0">
                <a:latin typeface="+mn-lt"/>
              </a:rPr>
              <a:t>Techniques of Risk Analysis </a:t>
            </a:r>
            <a:br>
              <a:rPr lang="en-GB" sz="3600" b="1" dirty="0" smtClean="0">
                <a:latin typeface="+mn-lt"/>
              </a:rPr>
            </a:br>
            <a:r>
              <a:rPr lang="en-GB" sz="3600" b="1" dirty="0" smtClean="0">
                <a:latin typeface="+mn-lt"/>
              </a:rPr>
              <a:t>In Capital Budgeting</a:t>
            </a:r>
            <a:r>
              <a:rPr lang="en-GB" sz="3600" dirty="0" smtClean="0">
                <a:latin typeface="+mn-lt"/>
              </a:rPr>
              <a:t> 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729" y="1713331"/>
            <a:ext cx="10515600" cy="51446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 smtClean="0"/>
              <a:t>A-Statistical </a:t>
            </a:r>
            <a:r>
              <a:rPr lang="en-GB" sz="3200" b="1" dirty="0"/>
              <a:t>Techniques</a:t>
            </a: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1</a:t>
            </a:r>
            <a:r>
              <a:rPr lang="en-GB" sz="3200" dirty="0"/>
              <a:t>. Probability</a:t>
            </a:r>
          </a:p>
          <a:p>
            <a:pPr marL="0" lvl="0" indent="0">
              <a:buNone/>
            </a:pPr>
            <a:r>
              <a:rPr lang="en-GB" sz="3200" dirty="0" smtClean="0"/>
              <a:t>2. Variance </a:t>
            </a:r>
            <a:r>
              <a:rPr lang="en-GB" sz="3200" dirty="0"/>
              <a:t>or Standard Deviation</a:t>
            </a:r>
          </a:p>
          <a:p>
            <a:pPr marL="0" lvl="0" indent="0">
              <a:buNone/>
            </a:pPr>
            <a:r>
              <a:rPr lang="en-GB" sz="3200" dirty="0" smtClean="0"/>
              <a:t>3. Coefficient </a:t>
            </a:r>
            <a:r>
              <a:rPr lang="en-GB" sz="3200" dirty="0"/>
              <a:t>of Variation</a:t>
            </a:r>
          </a:p>
          <a:p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NB: The </a:t>
            </a:r>
            <a:r>
              <a:rPr lang="en-GB" sz="3200" dirty="0"/>
              <a:t>statistical techniques will be considered in detail in Lesson five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0995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365125"/>
            <a:ext cx="11353800" cy="1325563"/>
          </a:xfrm>
        </p:spPr>
        <p:txBody>
          <a:bodyPr>
            <a:normAutofit/>
          </a:bodyPr>
          <a:lstStyle/>
          <a:p>
            <a:r>
              <a:rPr lang="en-GB" sz="3600" b="1" dirty="0"/>
              <a:t>Techniques of Risk Analysis </a:t>
            </a:r>
            <a:br>
              <a:rPr lang="en-GB" sz="3600" b="1" dirty="0"/>
            </a:br>
            <a:r>
              <a:rPr lang="en-GB" sz="3600" b="1" dirty="0"/>
              <a:t>In Capital </a:t>
            </a:r>
            <a:r>
              <a:rPr lang="en-GB" sz="3600" b="1" dirty="0" smtClean="0"/>
              <a:t>Budgeting </a:t>
            </a:r>
            <a:r>
              <a:rPr lang="en-GB" sz="3600" b="1" dirty="0" err="1" smtClean="0"/>
              <a:t>Ctd</a:t>
            </a:r>
            <a:r>
              <a:rPr lang="en-GB" sz="3600" dirty="0" smtClean="0"/>
              <a:t> 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379" y="1690688"/>
            <a:ext cx="11209421" cy="538388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r>
              <a:rPr lang="en-GB" sz="3200" dirty="0" smtClean="0"/>
              <a:t>B- </a:t>
            </a:r>
            <a:r>
              <a:rPr lang="en-GB" sz="3200" b="1" dirty="0" smtClean="0"/>
              <a:t>Conventional Methods </a:t>
            </a:r>
          </a:p>
          <a:p>
            <a:pPr marL="0" indent="0">
              <a:buNone/>
            </a:pPr>
            <a:endParaRPr lang="en-GB" sz="3200" b="1" dirty="0" smtClean="0"/>
          </a:p>
          <a:p>
            <a:pPr marL="514350" indent="-514350">
              <a:buAutoNum type="arabicPeriod"/>
            </a:pPr>
            <a:r>
              <a:rPr lang="en-GB" sz="3200" dirty="0" smtClean="0"/>
              <a:t>Risk-adjusted </a:t>
            </a:r>
            <a:r>
              <a:rPr lang="en-GB" sz="3200" dirty="0"/>
              <a:t>D</a:t>
            </a:r>
            <a:r>
              <a:rPr lang="en-GB" sz="3200" dirty="0" smtClean="0"/>
              <a:t>iscount rate( </a:t>
            </a:r>
            <a:r>
              <a:rPr lang="en-GB" sz="3200" dirty="0" err="1" smtClean="0"/>
              <a:t>RADR</a:t>
            </a:r>
            <a:r>
              <a:rPr lang="en-GB" sz="3200" dirty="0" smtClean="0"/>
              <a:t>)</a:t>
            </a:r>
          </a:p>
          <a:p>
            <a:pPr marL="514350" indent="-514350">
              <a:buAutoNum type="arabicPeriod"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2. Certainty </a:t>
            </a:r>
            <a:r>
              <a:rPr lang="en-GB" sz="3200" dirty="0" smtClean="0"/>
              <a:t>Equivalents (CE) Method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11706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365125"/>
            <a:ext cx="11353800" cy="1325563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Techniques of Risk Analysis </a:t>
            </a:r>
            <a:br>
              <a:rPr lang="en-GB" sz="3600" b="1" dirty="0">
                <a:latin typeface="+mn-lt"/>
              </a:rPr>
            </a:br>
            <a:r>
              <a:rPr lang="en-GB" sz="3600" b="1" dirty="0">
                <a:latin typeface="+mn-lt"/>
              </a:rPr>
              <a:t>In Capital Budgeting </a:t>
            </a:r>
            <a:r>
              <a:rPr lang="en-GB" sz="3600" b="1" dirty="0" err="1">
                <a:latin typeface="+mn-lt"/>
              </a:rPr>
              <a:t>Ctd</a:t>
            </a:r>
            <a:r>
              <a:rPr lang="en-GB" sz="3600" dirty="0">
                <a:latin typeface="+mn-lt"/>
              </a:rPr>
              <a:t> 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825624"/>
            <a:ext cx="11353799" cy="5248944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r>
              <a:rPr lang="en-GB" sz="3200" b="1" dirty="0" smtClean="0"/>
              <a:t>C-Others techniques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1. Sensitivity analysis</a:t>
            </a:r>
          </a:p>
          <a:p>
            <a:pPr marL="0" indent="0">
              <a:buNone/>
            </a:pPr>
            <a:r>
              <a:rPr lang="en-GB" sz="3200" dirty="0"/>
              <a:t>2. Scenario </a:t>
            </a:r>
            <a:r>
              <a:rPr lang="en-GB" sz="3200" dirty="0" smtClean="0"/>
              <a:t>analysis</a:t>
            </a:r>
          </a:p>
          <a:p>
            <a:pPr marL="0" indent="0">
              <a:buNone/>
            </a:pPr>
            <a:r>
              <a:rPr lang="en-GB" sz="3200" dirty="0" smtClean="0"/>
              <a:t>3. Decision </a:t>
            </a:r>
            <a:r>
              <a:rPr lang="en-GB" sz="3200" dirty="0"/>
              <a:t>tree</a:t>
            </a:r>
          </a:p>
          <a:p>
            <a:pPr marL="0" indent="0">
              <a:buNone/>
            </a:pPr>
            <a:r>
              <a:rPr lang="en-GB" sz="3200" dirty="0" smtClean="0"/>
              <a:t>4. Simulation ( Monte Carlo) </a:t>
            </a:r>
            <a:endParaRPr lang="en-GB" sz="3200" dirty="0"/>
          </a:p>
          <a:p>
            <a:pPr marL="0" indent="0">
              <a:buNone/>
            </a:pP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12803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0762" y="79740"/>
            <a:ext cx="11097126" cy="1158875"/>
          </a:xfrm>
        </p:spPr>
        <p:txBody>
          <a:bodyPr>
            <a:normAutofit/>
          </a:bodyPr>
          <a:lstStyle/>
          <a:p>
            <a:pPr lvl="0"/>
            <a:r>
              <a:rPr lang="en-GB" sz="3600" b="1" dirty="0">
                <a:latin typeface="+mn-lt"/>
              </a:rPr>
              <a:t>Risk Adjusted Discount </a:t>
            </a:r>
            <a:r>
              <a:rPr lang="en-GB" sz="3600" b="1" dirty="0" smtClean="0">
                <a:latin typeface="+mn-lt"/>
              </a:rPr>
              <a:t>Rate</a:t>
            </a:r>
            <a:br>
              <a:rPr lang="en-GB" sz="3600" b="1" dirty="0" smtClean="0">
                <a:latin typeface="+mn-lt"/>
              </a:rPr>
            </a:br>
            <a:r>
              <a:rPr lang="en-GB" sz="3600" b="1" dirty="0" smtClean="0">
                <a:latin typeface="+mn-lt"/>
              </a:rPr>
              <a:t>(</a:t>
            </a:r>
            <a:r>
              <a:rPr lang="en-GB" sz="3600" b="1" dirty="0" err="1" smtClean="0">
                <a:latin typeface="+mn-lt"/>
              </a:rPr>
              <a:t>RADR</a:t>
            </a:r>
            <a:r>
              <a:rPr lang="en-GB" sz="3600" b="1" dirty="0" smtClean="0">
                <a:latin typeface="+mn-lt"/>
              </a:rPr>
              <a:t>)</a:t>
            </a:r>
            <a:endParaRPr lang="en-GB" sz="32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762" y="1841667"/>
            <a:ext cx="10515600" cy="5032375"/>
          </a:xfrm>
        </p:spPr>
        <p:txBody>
          <a:bodyPr>
            <a:noAutofit/>
          </a:bodyPr>
          <a:lstStyle/>
          <a:p>
            <a:endParaRPr lang="en-GB" sz="2400" dirty="0"/>
          </a:p>
          <a:p>
            <a:r>
              <a:rPr lang="en-GB" sz="3200" dirty="0"/>
              <a:t>The use of risk adjusted discount rate is </a:t>
            </a:r>
            <a:r>
              <a:rPr lang="en-GB" sz="3200" dirty="0" smtClean="0"/>
              <a:t>based</a:t>
            </a:r>
          </a:p>
          <a:p>
            <a:pPr marL="0" indent="0">
              <a:buNone/>
            </a:pPr>
            <a:r>
              <a:rPr lang="en-GB" sz="3200" dirty="0" smtClean="0"/>
              <a:t> </a:t>
            </a:r>
            <a:r>
              <a:rPr lang="en-GB" sz="3200" dirty="0"/>
              <a:t>on </a:t>
            </a:r>
            <a:r>
              <a:rPr lang="en-GB" sz="3200" dirty="0" smtClean="0"/>
              <a:t>the </a:t>
            </a:r>
            <a:r>
              <a:rPr lang="en-GB" sz="3200" dirty="0"/>
              <a:t>concept that investors demands </a:t>
            </a:r>
            <a:r>
              <a:rPr lang="en-GB" sz="3200" dirty="0" smtClean="0"/>
              <a:t>higher</a:t>
            </a:r>
          </a:p>
          <a:p>
            <a:pPr marL="0" indent="0">
              <a:buNone/>
            </a:pPr>
            <a:r>
              <a:rPr lang="en-GB" sz="3200" dirty="0" smtClean="0"/>
              <a:t> </a:t>
            </a:r>
            <a:r>
              <a:rPr lang="en-GB" sz="3200" dirty="0"/>
              <a:t>returns </a:t>
            </a:r>
            <a:r>
              <a:rPr lang="en-GB" sz="3200" dirty="0" smtClean="0"/>
              <a:t>from </a:t>
            </a:r>
            <a:r>
              <a:rPr lang="en-GB" sz="3200" dirty="0"/>
              <a:t>the risky projects</a:t>
            </a:r>
            <a:r>
              <a:rPr lang="en-GB" sz="3200" dirty="0" smtClean="0"/>
              <a:t>.</a:t>
            </a:r>
          </a:p>
          <a:p>
            <a:pPr marL="0" indent="0">
              <a:buNone/>
            </a:pPr>
            <a:endParaRPr lang="en-GB" sz="3200" dirty="0" smtClean="0"/>
          </a:p>
          <a:p>
            <a:r>
              <a:rPr lang="en-GB" sz="3200" dirty="0" smtClean="0"/>
              <a:t> </a:t>
            </a:r>
            <a:r>
              <a:rPr lang="en-GB" sz="3200" dirty="0"/>
              <a:t>The required </a:t>
            </a:r>
            <a:r>
              <a:rPr lang="en-GB" sz="3200" dirty="0" smtClean="0"/>
              <a:t>rate of return </a:t>
            </a:r>
            <a:r>
              <a:rPr lang="en-GB" sz="3200" dirty="0"/>
              <a:t>on any investment should include compensation for delaying consumption equal to risk free rate of return, plus compensation for any kind of risk taken on</a:t>
            </a:r>
            <a:endParaRPr lang="en-GB" sz="3200" dirty="0" smtClean="0"/>
          </a:p>
          <a:p>
            <a:pPr marL="457200" lvl="1" indent="0">
              <a:buNone/>
            </a:pPr>
            <a:endParaRPr lang="en-GB" sz="3200" dirty="0"/>
          </a:p>
          <a:p>
            <a:pPr marL="457200" lvl="1" indent="0">
              <a:buNone/>
            </a:pPr>
            <a:endParaRPr lang="en-GB" sz="3200" dirty="0" smtClean="0"/>
          </a:p>
          <a:p>
            <a:pPr marL="457200" lvl="1" indent="0">
              <a:buNone/>
            </a:pPr>
            <a:endParaRPr lang="en-GB" sz="3200" dirty="0"/>
          </a:p>
          <a:p>
            <a:pPr marL="457200" lvl="1" indent="0">
              <a:buNone/>
            </a:pPr>
            <a:endParaRPr lang="en-GB" sz="3200" dirty="0" smtClean="0"/>
          </a:p>
          <a:p>
            <a:pPr marL="457200" lvl="1" indent="0">
              <a:buNone/>
            </a:pPr>
            <a:endParaRPr lang="en-GB" sz="3200" dirty="0"/>
          </a:p>
          <a:p>
            <a:pPr marL="457200" lvl="1" indent="0">
              <a:buNone/>
            </a:pPr>
            <a:endParaRPr lang="en-GB" sz="3200" dirty="0" smtClean="0"/>
          </a:p>
        </p:txBody>
      </p:sp>
    </p:spTree>
    <p:extLst>
      <p:ext uri="{BB962C8B-B14F-4D97-AF65-F5344CB8AC3E}">
        <p14:creationId xmlns:p14="http://schemas.microsoft.com/office/powerpoint/2010/main" val="365504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Risk Adjusted Discount Rate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6632"/>
            <a:ext cx="11353800" cy="5781367"/>
          </a:xfrm>
        </p:spPr>
        <p:txBody>
          <a:bodyPr>
            <a:normAutofit lnSpcReduction="10000"/>
          </a:bodyPr>
          <a:lstStyle/>
          <a:p>
            <a:pPr marL="514350" lvl="0" indent="-514350">
              <a:buFont typeface="+mj-lt"/>
              <a:buAutoNum type="arabicPeriod"/>
            </a:pPr>
            <a:endParaRPr lang="en-US" sz="3200" dirty="0" smtClean="0"/>
          </a:p>
          <a:p>
            <a:r>
              <a:rPr lang="en-GB" sz="3200" dirty="0"/>
              <a:t>A risk adjusted discount rate is a sum of risk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free  rate </a:t>
            </a:r>
            <a:r>
              <a:rPr lang="en-GB" sz="3200" dirty="0"/>
              <a:t>and risk </a:t>
            </a:r>
            <a:r>
              <a:rPr lang="en-GB" sz="3200" dirty="0" smtClean="0"/>
              <a:t>premium</a:t>
            </a:r>
          </a:p>
          <a:p>
            <a:pPr marL="0" indent="0">
              <a:buNone/>
            </a:pPr>
            <a:endParaRPr lang="en-GB" sz="3200" dirty="0" smtClean="0"/>
          </a:p>
          <a:p>
            <a:r>
              <a:rPr lang="en-GB" sz="3200" dirty="0" err="1" smtClean="0"/>
              <a:t>RADR</a:t>
            </a:r>
            <a:r>
              <a:rPr lang="en-GB" sz="3200" dirty="0" smtClean="0"/>
              <a:t>= Risk Free Rate+ Risk Premium</a:t>
            </a:r>
          </a:p>
          <a:p>
            <a:endParaRPr lang="en-GB" sz="3200" dirty="0" smtClean="0"/>
          </a:p>
          <a:p>
            <a:r>
              <a:rPr lang="en-GB" sz="3200" b="1" dirty="0" smtClean="0"/>
              <a:t>Risk </a:t>
            </a:r>
            <a:r>
              <a:rPr lang="en-GB" sz="3200" b="1" dirty="0"/>
              <a:t>free rate </a:t>
            </a:r>
            <a:r>
              <a:rPr lang="en-GB" sz="3200" b="1" dirty="0" smtClean="0"/>
              <a:t>:-R</a:t>
            </a:r>
            <a:r>
              <a:rPr lang="en-GB" sz="3200" dirty="0" smtClean="0"/>
              <a:t>ate </a:t>
            </a:r>
            <a:r>
              <a:rPr lang="en-GB" sz="3200" dirty="0"/>
              <a:t>of return on Investments that bear no risk</a:t>
            </a:r>
            <a:r>
              <a:rPr lang="en-GB" sz="3200" b="1" dirty="0"/>
              <a:t> </a:t>
            </a:r>
          </a:p>
          <a:p>
            <a:r>
              <a:rPr lang="en-GB" sz="3200" b="1" dirty="0" smtClean="0"/>
              <a:t>Risk </a:t>
            </a:r>
            <a:r>
              <a:rPr lang="en-GB" sz="3200" b="1" dirty="0"/>
              <a:t>Premium </a:t>
            </a:r>
            <a:r>
              <a:rPr lang="en-GB" sz="3200" dirty="0" smtClean="0"/>
              <a:t>:-Rate </a:t>
            </a:r>
            <a:r>
              <a:rPr lang="en-GB" sz="3200" dirty="0"/>
              <a:t>of return over and above the risk-free rate. </a:t>
            </a:r>
            <a:endParaRPr lang="en-GB" sz="3200" dirty="0" smtClean="0"/>
          </a:p>
          <a:p>
            <a:endParaRPr lang="en-GB" sz="3200" dirty="0"/>
          </a:p>
          <a:p>
            <a:r>
              <a:rPr lang="en-GB" sz="3200" dirty="0" smtClean="0"/>
              <a:t>For </a:t>
            </a:r>
            <a:r>
              <a:rPr lang="en-GB" sz="3200" dirty="0"/>
              <a:t>high risk project, the risk premium will be high and for low risk projects, the risk premium would be lower.</a:t>
            </a:r>
          </a:p>
          <a:p>
            <a:endParaRPr lang="en-GB" dirty="0"/>
          </a:p>
          <a:p>
            <a:pPr marL="514350" lvl="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567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/>
          </a:bodyPr>
          <a:lstStyle/>
          <a:p>
            <a:r>
              <a:rPr lang="en-GB" sz="3600" b="1" dirty="0" err="1">
                <a:latin typeface="+mn-lt"/>
              </a:rPr>
              <a:t>NPV</a:t>
            </a:r>
            <a:r>
              <a:rPr lang="en-GB" sz="3600" b="1" dirty="0">
                <a:latin typeface="+mn-lt"/>
              </a:rPr>
              <a:t> </a:t>
            </a:r>
            <a:r>
              <a:rPr lang="en-GB" sz="3600" b="1" dirty="0" smtClean="0">
                <a:latin typeface="+mn-lt"/>
              </a:rPr>
              <a:t>- Using </a:t>
            </a:r>
            <a:r>
              <a:rPr lang="en-GB" sz="3600" b="1" dirty="0" err="1" smtClean="0">
                <a:latin typeface="+mn-lt"/>
              </a:rPr>
              <a:t>RADR</a:t>
            </a:r>
            <a:endParaRPr lang="en-GB" sz="3600" b="1" dirty="0"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1076633"/>
                <a:ext cx="11353800" cy="5100330"/>
              </a:xfrm>
            </p:spPr>
            <p:txBody>
              <a:bodyPr>
                <a:normAutofit lnSpcReduction="10000"/>
              </a:bodyPr>
              <a:lstStyle/>
              <a:p>
                <a:pPr marL="1828800" lvl="4" indent="0">
                  <a:buNone/>
                  <a:tabLst>
                    <a:tab pos="1519238" algn="l"/>
                  </a:tabLst>
                </a:pPr>
                <a:r>
                  <a:rPr lang="en-US" sz="3200" dirty="0" smtClean="0"/>
                  <a:t> </a:t>
                </a:r>
              </a:p>
              <a:p>
                <a:pPr marL="1828800" lvl="4" indent="0">
                  <a:buNone/>
                  <a:tabLst>
                    <a:tab pos="1519238" algn="l"/>
                  </a:tabLst>
                </a:pPr>
                <a:endParaRPr lang="en-US" sz="3200" i="1" dirty="0"/>
              </a:p>
              <a:p>
                <a:pPr marL="1828800" lvl="4" indent="0">
                  <a:buNone/>
                  <a:tabLst>
                    <a:tab pos="1519238" algn="l"/>
                  </a:tabLst>
                </a:pPr>
                <a14:m>
                  <m:oMath xmlns:m="http://schemas.openxmlformats.org/officeDocument/2006/math">
                    <m:r>
                      <a:rPr lang="en-GB" sz="3200" i="1">
                        <a:latin typeface="Cambria Math" panose="02040503050406030204" pitchFamily="18" charset="0"/>
                      </a:rPr>
                      <m:t>𝑁𝑃𝑉</m:t>
                    </m:r>
                    <m:r>
                      <a:rPr lang="en-GB" sz="3200" i="1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limLoc m:val="undOvr"/>
                        <m:ctrlPr>
                          <a:rPr lang="en-GB" sz="32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=0</m:t>
                        </m:r>
                      </m:sub>
                      <m:sup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  <m:e>
                        <m:f>
                          <m:fPr>
                            <m:ctrlPr>
                              <a:rPr lang="en-GB" sz="3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GB" sz="3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sz="3200" i="1">
                                    <a:latin typeface="Cambria Math" panose="02040503050406030204" pitchFamily="18" charset="0"/>
                                  </a:rPr>
                                  <m:t>𝑁𝐶𝐹</m:t>
                                </m:r>
                              </m:e>
                              <m:sub>
                                <m:r>
                                  <a:rPr lang="en-GB" sz="32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</m:num>
                          <m:den>
                            <m:sSup>
                              <m:sSupPr>
                                <m:ctrlPr>
                                  <a:rPr lang="en-GB" sz="32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GB" sz="32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GB" sz="3200" i="1">
                                        <a:latin typeface="Cambria Math" panose="02040503050406030204" pitchFamily="18" charset="0"/>
                                      </a:rPr>
                                      <m:t>1+</m:t>
                                    </m:r>
                                    <m:r>
                                      <a:rPr lang="en-GB" sz="3200" i="1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GB" sz="32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p>
                            </m:sSup>
                          </m:den>
                        </m:f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</m:nary>
                  </m:oMath>
                </a14:m>
                <a:r>
                  <a:rPr lang="en-US" sz="3200" dirty="0" smtClean="0"/>
                  <a:t>:-</a:t>
                </a:r>
              </a:p>
              <a:p>
                <a:pPr marL="2343150" lvl="4" indent="-514350">
                  <a:buAutoNum type="arabicPeriod"/>
                  <a:tabLst>
                    <a:tab pos="1519238" algn="l"/>
                  </a:tabLst>
                </a:pPr>
                <a:endParaRPr lang="en-US" sz="2500" dirty="0"/>
              </a:p>
              <a:p>
                <a:pPr marL="2343150" lvl="4" indent="-514350">
                  <a:buAutoNum type="arabicPeriod"/>
                  <a:tabLst>
                    <a:tab pos="1519238" algn="l"/>
                  </a:tabLst>
                </a:pPr>
                <a:endParaRPr lang="en-US" sz="2500" dirty="0" smtClean="0"/>
              </a:p>
              <a:p>
                <a:pPr marL="0" indent="0">
                  <a:buNone/>
                </a:pPr>
                <a:r>
                  <a:rPr lang="en-GB" sz="3200" dirty="0" smtClean="0"/>
                  <a:t>Where</a:t>
                </a:r>
                <a:r>
                  <a:rPr lang="en-GB" sz="3200" dirty="0"/>
                  <a:t>,</a:t>
                </a:r>
              </a:p>
              <a:p>
                <a:endParaRPr lang="en-GB" sz="3200" dirty="0"/>
              </a:p>
              <a:p>
                <a:pPr marL="0" indent="0">
                  <a:buNone/>
                </a:pPr>
                <a:r>
                  <a:rPr lang="en-GB" sz="3200" dirty="0" err="1"/>
                  <a:t>NCFt</a:t>
                </a:r>
                <a:r>
                  <a:rPr lang="en-GB" sz="3200" dirty="0"/>
                  <a:t> = Net cash flow</a:t>
                </a:r>
              </a:p>
              <a:p>
                <a:pPr marL="0" indent="0">
                  <a:buNone/>
                </a:pPr>
                <a:r>
                  <a:rPr lang="en-GB" sz="3200" dirty="0"/>
                  <a:t>K = Risk adjusted discount rate (</a:t>
                </a:r>
                <a:r>
                  <a:rPr lang="en-GB" sz="3200" dirty="0" err="1"/>
                  <a:t>RADR</a:t>
                </a:r>
                <a:r>
                  <a:rPr lang="en-GB" sz="3200" dirty="0"/>
                  <a:t>).</a:t>
                </a:r>
              </a:p>
              <a:p>
                <a:pPr marL="0" indent="0">
                  <a:buNone/>
                </a:pPr>
                <a:r>
                  <a:rPr lang="en-GB" sz="3200" dirty="0"/>
                  <a:t>I = Initial Investment</a:t>
                </a:r>
              </a:p>
              <a:p>
                <a:pPr marL="2343150" lvl="4" indent="-514350">
                  <a:buAutoNum type="arabicPeriod"/>
                  <a:tabLst>
                    <a:tab pos="1519238" algn="l"/>
                  </a:tabLst>
                </a:pPr>
                <a:endParaRPr lang="en-US" sz="3200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076633"/>
                <a:ext cx="11353800" cy="5100330"/>
              </a:xfrm>
              <a:blipFill rotWithShape="0">
                <a:blip r:embed="rId2"/>
                <a:stretch>
                  <a:fillRect l="-1342" b="-8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3020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Illustration A -</a:t>
            </a:r>
            <a:r>
              <a:rPr lang="en-GB" sz="3600" b="1" dirty="0" err="1" smtClean="0">
                <a:latin typeface="+mn-lt"/>
              </a:rPr>
              <a:t>RADR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6632"/>
            <a:ext cx="11353800" cy="5781367"/>
          </a:xfrm>
        </p:spPr>
        <p:txBody>
          <a:bodyPr>
            <a:normAutofit lnSpcReduction="10000"/>
          </a:bodyPr>
          <a:lstStyle/>
          <a:p>
            <a:pPr marL="514350" lvl="0" indent="-514350">
              <a:buFont typeface="+mj-lt"/>
              <a:buAutoNum type="arabicPeriod"/>
            </a:pPr>
            <a:endParaRPr lang="en-US" sz="3200" dirty="0" smtClean="0"/>
          </a:p>
          <a:p>
            <a:pPr marL="0" indent="0">
              <a:buNone/>
            </a:pPr>
            <a:r>
              <a:rPr lang="en-GB" sz="3200" dirty="0" smtClean="0"/>
              <a:t>An </a:t>
            </a:r>
            <a:r>
              <a:rPr lang="en-GB" sz="3200" dirty="0"/>
              <a:t>enterprise is investing $100,000 in a project</a:t>
            </a:r>
            <a:r>
              <a:rPr lang="en-GB" sz="3200" dirty="0" smtClean="0"/>
              <a:t>.</a:t>
            </a:r>
          </a:p>
          <a:p>
            <a:pPr marL="0" indent="0">
              <a:buNone/>
            </a:pPr>
            <a:r>
              <a:rPr lang="en-GB" sz="3200" dirty="0" smtClean="0"/>
              <a:t> </a:t>
            </a:r>
          </a:p>
          <a:p>
            <a:pPr marL="0" indent="0">
              <a:buNone/>
            </a:pPr>
            <a:r>
              <a:rPr lang="en-GB" sz="3200" dirty="0" smtClean="0"/>
              <a:t>The </a:t>
            </a:r>
            <a:r>
              <a:rPr lang="en-GB" sz="3200" dirty="0"/>
              <a:t>risk-free rate of return is 7%. </a:t>
            </a:r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Risk </a:t>
            </a:r>
            <a:r>
              <a:rPr lang="en-GB" sz="3200" dirty="0"/>
              <a:t>premium expected by the </a:t>
            </a:r>
            <a:r>
              <a:rPr lang="en-GB" sz="3200" dirty="0" smtClean="0"/>
              <a:t>management </a:t>
            </a:r>
            <a:r>
              <a:rPr lang="en-GB" sz="3200" dirty="0"/>
              <a:t>is 7%. </a:t>
            </a:r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The </a:t>
            </a:r>
            <a:r>
              <a:rPr lang="en-GB" sz="3200" dirty="0"/>
              <a:t>life of the project is 5 years.  </a:t>
            </a:r>
            <a:endParaRPr lang="en-GB" sz="3200" dirty="0" smtClean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Following </a:t>
            </a:r>
            <a:r>
              <a:rPr lang="en-GB" sz="3200" dirty="0"/>
              <a:t>are the cashflows that are estimated over the life of the project</a:t>
            </a:r>
            <a:r>
              <a:rPr lang="en-GB" sz="3200" dirty="0" smtClean="0"/>
              <a:t>.(Next Slide)</a:t>
            </a:r>
          </a:p>
          <a:p>
            <a:endParaRPr lang="en-GB" sz="3200" dirty="0"/>
          </a:p>
          <a:p>
            <a:endParaRPr lang="en-GB" sz="3200" dirty="0"/>
          </a:p>
          <a:p>
            <a:pPr marL="0" lvl="0" indent="0">
              <a:lnSpc>
                <a:spcPct val="150000"/>
              </a:lnSpc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27054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232" y="0"/>
            <a:ext cx="11191568" cy="1076632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Cashflows </a:t>
            </a:r>
            <a:r>
              <a:rPr lang="en-GB" sz="3600" b="1" dirty="0">
                <a:latin typeface="+mn-lt"/>
              </a:rPr>
              <a:t> </a:t>
            </a:r>
            <a:r>
              <a:rPr lang="en-GB" sz="3600" b="1" dirty="0" smtClean="0">
                <a:latin typeface="+mn-lt"/>
              </a:rPr>
              <a:t>for the illustration  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6632"/>
            <a:ext cx="11353800" cy="590493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en-US" sz="3200" dirty="0" smtClean="0"/>
          </a:p>
          <a:p>
            <a:pPr marL="0" lvl="0" indent="0">
              <a:buNone/>
            </a:pPr>
            <a:endParaRPr lang="en-US" sz="32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162232" y="1076632"/>
            <a:ext cx="843633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Year 	</a:t>
            </a:r>
            <a:r>
              <a:rPr lang="en-US" sz="3200" dirty="0" smtClean="0"/>
              <a:t>   Cash </a:t>
            </a:r>
            <a:r>
              <a:rPr lang="en-US" sz="3200" dirty="0"/>
              <a:t>Flows $,000</a:t>
            </a:r>
          </a:p>
          <a:p>
            <a:r>
              <a:rPr lang="en-US" sz="3200" dirty="0"/>
              <a:t>1	</a:t>
            </a:r>
            <a:r>
              <a:rPr lang="en-US" sz="3200" dirty="0" smtClean="0"/>
              <a:t>     25</a:t>
            </a:r>
            <a:endParaRPr lang="en-US" sz="3200" dirty="0"/>
          </a:p>
          <a:p>
            <a:r>
              <a:rPr lang="en-US" sz="3200" dirty="0" smtClean="0"/>
              <a:t>2            60</a:t>
            </a:r>
            <a:endParaRPr lang="en-US" sz="3200" dirty="0"/>
          </a:p>
          <a:p>
            <a:r>
              <a:rPr lang="en-US" sz="3200" dirty="0"/>
              <a:t>3	</a:t>
            </a:r>
            <a:r>
              <a:rPr lang="en-US" sz="3200" dirty="0" smtClean="0"/>
              <a:t>    75</a:t>
            </a:r>
            <a:endParaRPr lang="en-US" sz="3200" dirty="0"/>
          </a:p>
          <a:p>
            <a:r>
              <a:rPr lang="en-US" sz="3200" dirty="0"/>
              <a:t>4	</a:t>
            </a:r>
            <a:r>
              <a:rPr lang="en-US" sz="3200" dirty="0" smtClean="0"/>
              <a:t>    80</a:t>
            </a:r>
            <a:endParaRPr lang="en-US" sz="3200" dirty="0"/>
          </a:p>
          <a:p>
            <a:pPr marL="342900" indent="-342900">
              <a:buAutoNum type="arabicPlain" startAt="5"/>
            </a:pPr>
            <a:r>
              <a:rPr lang="en-US" sz="3200" dirty="0"/>
              <a:t>          65</a:t>
            </a:r>
          </a:p>
          <a:p>
            <a:pPr marL="342900" indent="-342900">
              <a:buAutoNum type="arabicPlain" startAt="5"/>
            </a:pPr>
            <a:endParaRPr lang="en-US" sz="3200" dirty="0" smtClean="0"/>
          </a:p>
          <a:p>
            <a:r>
              <a:rPr lang="en-GB" sz="3200" dirty="0" smtClean="0"/>
              <a:t>Required</a:t>
            </a:r>
            <a:r>
              <a:rPr lang="en-GB" sz="3200" dirty="0"/>
              <a:t>: </a:t>
            </a:r>
            <a:endParaRPr lang="en-GB" sz="3200" dirty="0" smtClean="0"/>
          </a:p>
          <a:p>
            <a:r>
              <a:rPr lang="en-GB" sz="3200" dirty="0" smtClean="0"/>
              <a:t>Calculate </a:t>
            </a:r>
            <a:r>
              <a:rPr lang="en-GB" sz="3200" dirty="0"/>
              <a:t>Net Present Value of the project based </a:t>
            </a:r>
            <a:r>
              <a:rPr lang="en-GB" sz="3200" b="1" dirty="0"/>
              <a:t>on Risk free rate </a:t>
            </a:r>
            <a:r>
              <a:rPr lang="en-GB" sz="3200" dirty="0"/>
              <a:t>and also on the basis  of </a:t>
            </a:r>
            <a:r>
              <a:rPr lang="en-GB" sz="3200" b="1" dirty="0" smtClean="0"/>
              <a:t>Risk </a:t>
            </a:r>
            <a:r>
              <a:rPr lang="en-GB" sz="3200" b="1" dirty="0"/>
              <a:t>adjusted discount rate</a:t>
            </a:r>
          </a:p>
        </p:txBody>
      </p:sp>
    </p:spTree>
    <p:extLst>
      <p:ext uri="{BB962C8B-B14F-4D97-AF65-F5344CB8AC3E}">
        <p14:creationId xmlns:p14="http://schemas.microsoft.com/office/powerpoint/2010/main" val="304593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latin typeface="+mn-lt"/>
              </a:rPr>
              <a:t>Solution  -</a:t>
            </a:r>
            <a:r>
              <a:rPr lang="en-GB" sz="3600" b="1" dirty="0" smtClean="0"/>
              <a:t>At Risk </a:t>
            </a:r>
            <a:r>
              <a:rPr lang="en-GB" sz="3600" b="1" dirty="0"/>
              <a:t>Free </a:t>
            </a:r>
            <a:r>
              <a:rPr lang="en-GB" sz="3600" b="1" dirty="0" smtClean="0"/>
              <a:t>Rate 7%</a:t>
            </a:r>
            <a:r>
              <a:rPr lang="en-GB" sz="3600" dirty="0"/>
              <a:t/>
            </a:r>
            <a:br>
              <a:rPr lang="en-GB" sz="3600" dirty="0"/>
            </a:b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53979"/>
            <a:ext cx="11353800" cy="6227589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3200" dirty="0" smtClean="0"/>
              <a:t>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1028279"/>
            <a:ext cx="903170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Year	</a:t>
            </a:r>
            <a:r>
              <a:rPr lang="en-US" sz="3200" dirty="0" smtClean="0"/>
              <a:t>Cashflows</a:t>
            </a:r>
          </a:p>
          <a:p>
            <a:r>
              <a:rPr lang="en-US" sz="3200" dirty="0" smtClean="0"/>
              <a:t>	$, 000	    </a:t>
            </a:r>
            <a:r>
              <a:rPr lang="en-US" sz="3200" dirty="0" err="1" smtClean="0"/>
              <a:t>PVIF</a:t>
            </a:r>
            <a:r>
              <a:rPr lang="en-US" sz="3200" dirty="0" smtClean="0"/>
              <a:t> 7%	PV of CashFlows</a:t>
            </a:r>
          </a:p>
          <a:p>
            <a:r>
              <a:rPr lang="en-US" sz="3200" dirty="0" smtClean="0"/>
              <a:t>						$, </a:t>
            </a:r>
            <a:r>
              <a:rPr lang="en-US" sz="3200" dirty="0"/>
              <a:t>000</a:t>
            </a:r>
          </a:p>
          <a:p>
            <a:r>
              <a:rPr lang="en-US" sz="3200" dirty="0"/>
              <a:t>1	25	</a:t>
            </a:r>
            <a:r>
              <a:rPr lang="en-US" sz="3200" dirty="0" smtClean="0"/>
              <a:t>      	0.935</a:t>
            </a:r>
            <a:r>
              <a:rPr lang="en-US" sz="3200" dirty="0"/>
              <a:t>	</a:t>
            </a:r>
            <a:r>
              <a:rPr lang="en-US" sz="3200" dirty="0" smtClean="0"/>
              <a:t>	23.38</a:t>
            </a:r>
            <a:endParaRPr lang="en-US" sz="3200" dirty="0"/>
          </a:p>
          <a:p>
            <a:r>
              <a:rPr lang="en-US" sz="3200" dirty="0"/>
              <a:t>2	60	</a:t>
            </a:r>
            <a:r>
              <a:rPr lang="en-US" sz="3200" dirty="0" smtClean="0"/>
              <a:t>	0.873</a:t>
            </a:r>
            <a:r>
              <a:rPr lang="en-US" sz="3200" dirty="0"/>
              <a:t>	</a:t>
            </a:r>
            <a:r>
              <a:rPr lang="en-US" sz="3200" dirty="0" smtClean="0"/>
              <a:t>	52.38</a:t>
            </a:r>
            <a:endParaRPr lang="en-US" sz="3200" dirty="0"/>
          </a:p>
          <a:p>
            <a:r>
              <a:rPr lang="en-US" sz="3200" dirty="0"/>
              <a:t>3	75	</a:t>
            </a:r>
            <a:r>
              <a:rPr lang="en-US" sz="3200" dirty="0" smtClean="0"/>
              <a:t>	0.816</a:t>
            </a:r>
            <a:r>
              <a:rPr lang="en-US" sz="3200" dirty="0"/>
              <a:t>	</a:t>
            </a:r>
            <a:r>
              <a:rPr lang="en-US" sz="3200" dirty="0" smtClean="0"/>
              <a:t>	61.20</a:t>
            </a:r>
            <a:endParaRPr lang="en-US" sz="3200" dirty="0"/>
          </a:p>
          <a:p>
            <a:r>
              <a:rPr lang="en-US" sz="3200" dirty="0"/>
              <a:t>4	80	</a:t>
            </a:r>
            <a:r>
              <a:rPr lang="en-US" sz="3200" dirty="0" smtClean="0"/>
              <a:t>	0.763</a:t>
            </a:r>
            <a:r>
              <a:rPr lang="en-US" sz="3200" dirty="0"/>
              <a:t>	</a:t>
            </a:r>
            <a:r>
              <a:rPr lang="en-US" sz="3200" dirty="0" smtClean="0"/>
              <a:t>	61.04</a:t>
            </a:r>
            <a:endParaRPr lang="en-US" sz="3200" dirty="0"/>
          </a:p>
          <a:p>
            <a:r>
              <a:rPr lang="en-US" sz="3200" dirty="0"/>
              <a:t>5	65	</a:t>
            </a:r>
            <a:r>
              <a:rPr lang="en-US" sz="3200" dirty="0" smtClean="0"/>
              <a:t>	0.713</a:t>
            </a:r>
            <a:r>
              <a:rPr lang="en-US" sz="3200" dirty="0"/>
              <a:t>	</a:t>
            </a:r>
            <a:r>
              <a:rPr lang="en-US" sz="3200" dirty="0" smtClean="0"/>
              <a:t>	46.35</a:t>
            </a:r>
            <a:endParaRPr lang="en-US" sz="3200" dirty="0"/>
          </a:p>
          <a:p>
            <a:r>
              <a:rPr lang="en-US" sz="3200" dirty="0"/>
              <a:t>Total of Present Values </a:t>
            </a:r>
            <a:endParaRPr lang="en-US" sz="3200" dirty="0" smtClean="0"/>
          </a:p>
          <a:p>
            <a:r>
              <a:rPr lang="en-US" sz="3200" dirty="0" smtClean="0"/>
              <a:t>of CashFlows………….................... 244.34</a:t>
            </a:r>
            <a:endParaRPr lang="en-US" sz="3200" dirty="0"/>
          </a:p>
          <a:p>
            <a:r>
              <a:rPr lang="en-US" sz="3200" dirty="0"/>
              <a:t>Less initial cash </a:t>
            </a:r>
            <a:r>
              <a:rPr lang="en-US" sz="3200" dirty="0" smtClean="0"/>
              <a:t>flow		</a:t>
            </a:r>
            <a:r>
              <a:rPr lang="en-US" sz="3200" dirty="0"/>
              <a:t>	</a:t>
            </a:r>
            <a:r>
              <a:rPr lang="en-US" sz="3200" u="sng" dirty="0"/>
              <a:t>100</a:t>
            </a:r>
          </a:p>
          <a:p>
            <a:r>
              <a:rPr lang="en-US" sz="3200" dirty="0" err="1"/>
              <a:t>NPV</a:t>
            </a:r>
            <a:r>
              <a:rPr lang="en-US" sz="3200" dirty="0"/>
              <a:t> 	</a:t>
            </a:r>
            <a:r>
              <a:rPr lang="en-US" sz="3200" dirty="0" smtClean="0"/>
              <a:t>                            			 144.34 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09130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2012" y="2160638"/>
            <a:ext cx="10515600" cy="1106129"/>
          </a:xfrm>
        </p:spPr>
        <p:txBody>
          <a:bodyPr>
            <a:normAutofit fontScale="90000"/>
          </a:bodyPr>
          <a:lstStyle/>
          <a:p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0" y="306636"/>
            <a:ext cx="101616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Solution  -</a:t>
            </a:r>
            <a:r>
              <a:rPr lang="en-GB" sz="3600" b="1" dirty="0"/>
              <a:t>At </a:t>
            </a:r>
            <a:r>
              <a:rPr lang="en-GB" sz="3600" b="1" dirty="0" err="1" smtClean="0"/>
              <a:t>RADR</a:t>
            </a:r>
            <a:r>
              <a:rPr lang="en-GB" sz="3600" b="1" dirty="0" smtClean="0"/>
              <a:t> (7+7) 14%</a:t>
            </a:r>
            <a:r>
              <a:rPr lang="en-GB" sz="3600" dirty="0"/>
              <a:t/>
            </a:r>
            <a:br>
              <a:rPr lang="en-GB" sz="3600" dirty="0"/>
            </a:br>
            <a:endParaRPr lang="en-GB" sz="3600" b="1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4431" y="1315454"/>
            <a:ext cx="10515600" cy="503722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Year  </a:t>
            </a:r>
            <a:r>
              <a:rPr lang="en-GB" dirty="0" err="1" smtClean="0"/>
              <a:t>Cashflows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449179" y="1748589"/>
            <a:ext cx="8695991" cy="53951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	</a:t>
            </a:r>
            <a:r>
              <a:rPr lang="en-US" sz="3000" dirty="0" smtClean="0"/>
              <a:t>$, </a:t>
            </a:r>
            <a:r>
              <a:rPr lang="en-US" sz="3000" dirty="0"/>
              <a:t>000	</a:t>
            </a:r>
            <a:r>
              <a:rPr lang="en-US" sz="3000" dirty="0" err="1"/>
              <a:t>PVIF</a:t>
            </a:r>
            <a:r>
              <a:rPr lang="en-US" sz="3000" dirty="0"/>
              <a:t> 14%	PV of CashFlows</a:t>
            </a:r>
          </a:p>
          <a:p>
            <a:r>
              <a:rPr lang="en-US" sz="3000" dirty="0" smtClean="0"/>
              <a:t>						$, </a:t>
            </a:r>
            <a:r>
              <a:rPr lang="en-US" sz="3000" dirty="0"/>
              <a:t>000</a:t>
            </a:r>
          </a:p>
          <a:p>
            <a:r>
              <a:rPr lang="en-US" sz="3000" dirty="0"/>
              <a:t>1	25	</a:t>
            </a:r>
            <a:r>
              <a:rPr lang="en-US" sz="3000" dirty="0" smtClean="0"/>
              <a:t>	0.877</a:t>
            </a:r>
            <a:r>
              <a:rPr lang="en-US" sz="3000" dirty="0"/>
              <a:t>	</a:t>
            </a:r>
            <a:r>
              <a:rPr lang="en-US" sz="3000" dirty="0" smtClean="0"/>
              <a:t>		21.93</a:t>
            </a:r>
            <a:endParaRPr lang="en-US" sz="3000" dirty="0"/>
          </a:p>
          <a:p>
            <a:r>
              <a:rPr lang="en-US" sz="3000" dirty="0"/>
              <a:t>2	60	</a:t>
            </a:r>
            <a:r>
              <a:rPr lang="en-US" sz="3000" dirty="0" smtClean="0"/>
              <a:t>	0.769</a:t>
            </a:r>
            <a:r>
              <a:rPr lang="en-US" sz="3000" dirty="0"/>
              <a:t>	</a:t>
            </a:r>
            <a:r>
              <a:rPr lang="en-US" sz="3000" dirty="0" smtClean="0"/>
              <a:t>		46.14</a:t>
            </a:r>
            <a:endParaRPr lang="en-US" sz="3000" dirty="0"/>
          </a:p>
          <a:p>
            <a:r>
              <a:rPr lang="en-US" sz="3000" dirty="0"/>
              <a:t>3	75	</a:t>
            </a:r>
            <a:r>
              <a:rPr lang="en-US" sz="3000" dirty="0" smtClean="0"/>
              <a:t>	0.675		</a:t>
            </a:r>
            <a:r>
              <a:rPr lang="en-US" sz="3000" dirty="0"/>
              <a:t>	50.63</a:t>
            </a:r>
          </a:p>
          <a:p>
            <a:r>
              <a:rPr lang="en-US" sz="3000" dirty="0"/>
              <a:t>4	80	</a:t>
            </a:r>
            <a:r>
              <a:rPr lang="en-US" sz="3000" dirty="0" smtClean="0"/>
              <a:t>	0.592</a:t>
            </a:r>
            <a:r>
              <a:rPr lang="en-US" sz="3000" dirty="0"/>
              <a:t>	</a:t>
            </a:r>
            <a:r>
              <a:rPr lang="en-US" sz="3000" dirty="0" smtClean="0"/>
              <a:t>		47.36</a:t>
            </a:r>
            <a:endParaRPr lang="en-US" sz="3000" dirty="0"/>
          </a:p>
          <a:p>
            <a:r>
              <a:rPr lang="en-US" sz="3000" dirty="0"/>
              <a:t>5	65	</a:t>
            </a:r>
            <a:r>
              <a:rPr lang="en-US" sz="3000" dirty="0" smtClean="0"/>
              <a:t>	0.519		</a:t>
            </a:r>
            <a:r>
              <a:rPr lang="en-US" sz="3000" dirty="0"/>
              <a:t>	33.74</a:t>
            </a:r>
          </a:p>
          <a:p>
            <a:r>
              <a:rPr lang="en-US" sz="3000" dirty="0"/>
              <a:t>Total of Present Values </a:t>
            </a:r>
            <a:endParaRPr lang="en-US" sz="3000" dirty="0" smtClean="0"/>
          </a:p>
          <a:p>
            <a:r>
              <a:rPr lang="en-US" sz="3000" dirty="0" smtClean="0"/>
              <a:t>of CashFlows………………………........    </a:t>
            </a:r>
            <a:r>
              <a:rPr lang="en-US" sz="3000" dirty="0" smtClean="0"/>
              <a:t>199.79</a:t>
            </a:r>
            <a:endParaRPr lang="en-US" sz="3000" dirty="0"/>
          </a:p>
          <a:p>
            <a:r>
              <a:rPr lang="en-US" sz="3000" dirty="0"/>
              <a:t>Less initial cash </a:t>
            </a:r>
            <a:r>
              <a:rPr lang="en-US" sz="3000" dirty="0" smtClean="0"/>
              <a:t>flow	</a:t>
            </a:r>
            <a:r>
              <a:rPr lang="en-US" sz="3000" dirty="0"/>
              <a:t>	</a:t>
            </a:r>
            <a:r>
              <a:rPr lang="en-US" sz="3000" dirty="0" smtClean="0"/>
              <a:t>	</a:t>
            </a:r>
            <a:r>
              <a:rPr lang="en-US" sz="3000" u="sng" dirty="0" smtClean="0"/>
              <a:t>100</a:t>
            </a:r>
            <a:endParaRPr lang="en-US" sz="3000" u="sng" dirty="0"/>
          </a:p>
          <a:p>
            <a:r>
              <a:rPr lang="en-US" sz="3000" dirty="0" err="1"/>
              <a:t>NPV</a:t>
            </a:r>
            <a:r>
              <a:rPr lang="en-US" sz="3000" dirty="0"/>
              <a:t> 	</a:t>
            </a:r>
            <a:r>
              <a:rPr lang="en-US" sz="3000" dirty="0" smtClean="0"/>
              <a:t>					99.79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00244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081951" cy="796412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Advantages of Risk-adjusted discount rate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10763"/>
            <a:ext cx="11353800" cy="5380550"/>
          </a:xfrm>
        </p:spPr>
        <p:txBody>
          <a:bodyPr>
            <a:normAutofit/>
          </a:bodyPr>
          <a:lstStyle/>
          <a:p>
            <a:endParaRPr lang="en-US" sz="3200" dirty="0" smtClean="0"/>
          </a:p>
          <a:p>
            <a:r>
              <a:rPr lang="en-GB" sz="3200" dirty="0" smtClean="0"/>
              <a:t>It </a:t>
            </a:r>
            <a:r>
              <a:rPr lang="en-GB" sz="3200" dirty="0"/>
              <a:t>is simple and can be easily understood</a:t>
            </a:r>
            <a:r>
              <a:rPr lang="en-GB" sz="3200" dirty="0" smtClean="0"/>
              <a:t>.</a:t>
            </a:r>
          </a:p>
          <a:p>
            <a:endParaRPr lang="en-GB" sz="3200" dirty="0"/>
          </a:p>
          <a:p>
            <a:r>
              <a:rPr lang="en-GB" sz="3200" dirty="0" smtClean="0"/>
              <a:t>It </a:t>
            </a:r>
            <a:r>
              <a:rPr lang="en-GB" sz="3200" dirty="0"/>
              <a:t>has </a:t>
            </a:r>
            <a:r>
              <a:rPr lang="en-GB" sz="3200" dirty="0" smtClean="0"/>
              <a:t> </a:t>
            </a:r>
            <a:r>
              <a:rPr lang="en-GB" sz="3200" dirty="0"/>
              <a:t>greatly appeals to risk-averse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Businessmen -those </a:t>
            </a:r>
            <a:r>
              <a:rPr lang="en-GB" sz="3200" dirty="0"/>
              <a:t>who fear </a:t>
            </a:r>
            <a:r>
              <a:rPr lang="en-GB" sz="3200" dirty="0" smtClean="0"/>
              <a:t>risk</a:t>
            </a:r>
          </a:p>
          <a:p>
            <a:pPr marL="0" indent="0">
              <a:buNone/>
            </a:pPr>
            <a:endParaRPr lang="en-GB" sz="3200" dirty="0"/>
          </a:p>
          <a:p>
            <a:r>
              <a:rPr lang="en-GB" sz="3200" dirty="0"/>
              <a:t> </a:t>
            </a:r>
            <a:r>
              <a:rPr lang="en-GB" sz="3200" dirty="0" smtClean="0"/>
              <a:t>It </a:t>
            </a:r>
            <a:r>
              <a:rPr lang="en-GB" sz="3200" dirty="0"/>
              <a:t>incorporates risk premium in the discounting factor</a:t>
            </a:r>
            <a:r>
              <a:rPr lang="en-GB" sz="3200" dirty="0" smtClean="0"/>
              <a:t>.</a:t>
            </a:r>
          </a:p>
          <a:p>
            <a:endParaRPr lang="en-GB" sz="3200" dirty="0"/>
          </a:p>
          <a:p>
            <a:r>
              <a:rPr lang="en-GB" sz="3200" dirty="0" smtClean="0"/>
              <a:t> </a:t>
            </a:r>
            <a:r>
              <a:rPr lang="en-GB" sz="3200" dirty="0"/>
              <a:t>It incorporates an attitude (risk-aversion) towards uncertainty.</a:t>
            </a:r>
          </a:p>
          <a:p>
            <a:pPr>
              <a:spcBef>
                <a:spcPts val="600"/>
              </a:spcBef>
            </a:pPr>
            <a:endParaRPr lang="en-US" sz="3200" dirty="0"/>
          </a:p>
          <a:p>
            <a:pPr>
              <a:spcBef>
                <a:spcPts val="600"/>
              </a:spcBef>
            </a:pPr>
            <a:endParaRPr lang="en-US" sz="3200" dirty="0" smtClean="0"/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02707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58" y="0"/>
            <a:ext cx="10972800" cy="929148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Disadvantages </a:t>
            </a:r>
            <a:r>
              <a:rPr lang="en-GB" sz="3600" b="1" dirty="0" err="1" smtClean="0">
                <a:latin typeface="+mn-lt"/>
              </a:rPr>
              <a:t>RADR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258" y="1294682"/>
            <a:ext cx="10515600" cy="5445331"/>
          </a:xfrm>
        </p:spPr>
        <p:txBody>
          <a:bodyPr>
            <a:noAutofit/>
          </a:bodyPr>
          <a:lstStyle/>
          <a:p>
            <a:pPr marL="514350" lvl="0" indent="-514350">
              <a:buAutoNum type="arabicPeriod"/>
            </a:pPr>
            <a:endParaRPr lang="en-US" dirty="0" smtClean="0"/>
          </a:p>
          <a:p>
            <a:pPr marL="514350" lvl="0" indent="-514350">
              <a:buAutoNum type="arabicPeriod"/>
            </a:pPr>
            <a:endParaRPr lang="en-US" dirty="0" smtClean="0"/>
          </a:p>
          <a:p>
            <a:r>
              <a:rPr lang="en-GB" sz="3200" dirty="0"/>
              <a:t>There is no easy way of deriving a </a:t>
            </a:r>
            <a:r>
              <a:rPr lang="en-GB" sz="3200" dirty="0" err="1" smtClean="0"/>
              <a:t>RADR</a:t>
            </a:r>
            <a:r>
              <a:rPr lang="en-GB" sz="3200" dirty="0" smtClean="0"/>
              <a:t> rate.</a:t>
            </a:r>
          </a:p>
          <a:p>
            <a:endParaRPr lang="en-GB" sz="3200" dirty="0"/>
          </a:p>
          <a:p>
            <a:r>
              <a:rPr lang="en-GB" sz="3200" dirty="0" smtClean="0"/>
              <a:t>It </a:t>
            </a:r>
            <a:r>
              <a:rPr lang="en-GB" sz="3200" dirty="0"/>
              <a:t>does not make any risk adjustments in the numerate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- </a:t>
            </a:r>
            <a:r>
              <a:rPr lang="en-GB" sz="3200" dirty="0"/>
              <a:t>for the cashflows that are forecast over the future years</a:t>
            </a:r>
            <a:r>
              <a:rPr lang="en-GB" sz="3200" dirty="0" smtClean="0"/>
              <a:t>.</a:t>
            </a:r>
          </a:p>
          <a:p>
            <a:endParaRPr lang="en-GB" sz="3200" dirty="0"/>
          </a:p>
          <a:p>
            <a:r>
              <a:rPr lang="en-GB" sz="3200" dirty="0" smtClean="0"/>
              <a:t>It </a:t>
            </a:r>
            <a:r>
              <a:rPr lang="en-GB" sz="3200" dirty="0"/>
              <a:t>is based on the assumption that investors are risk averse- they fear   (Not all investors are risk averse </a:t>
            </a:r>
            <a:r>
              <a:rPr lang="en-GB" sz="3200" dirty="0" smtClean="0"/>
              <a:t>)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550168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39" y="0"/>
            <a:ext cx="11326761" cy="840658"/>
          </a:xfrm>
        </p:spPr>
        <p:txBody>
          <a:bodyPr>
            <a:normAutofit/>
          </a:bodyPr>
          <a:lstStyle/>
          <a:p>
            <a:pPr lvl="0"/>
            <a:r>
              <a:rPr lang="en-GB" sz="3600" b="1" dirty="0">
                <a:latin typeface="+mn-lt"/>
              </a:rPr>
              <a:t>Certainty Equivalent (CE) </a:t>
            </a:r>
            <a:r>
              <a:rPr lang="en-GB" sz="3600" b="1" dirty="0" smtClean="0">
                <a:latin typeface="+mn-lt"/>
              </a:rPr>
              <a:t>Method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39" y="1486411"/>
            <a:ext cx="10515600" cy="5371589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3200" dirty="0" smtClean="0"/>
          </a:p>
          <a:p>
            <a:r>
              <a:rPr lang="en-GB" sz="3200" dirty="0"/>
              <a:t>The certainty equivalent is a guaranteed </a:t>
            </a:r>
            <a:r>
              <a:rPr lang="en-GB" sz="3200" dirty="0" smtClean="0"/>
              <a:t>return</a:t>
            </a:r>
          </a:p>
          <a:p>
            <a:pPr marL="0" indent="0">
              <a:buNone/>
            </a:pPr>
            <a:r>
              <a:rPr lang="en-GB" sz="3200" dirty="0" smtClean="0"/>
              <a:t> </a:t>
            </a:r>
            <a:r>
              <a:rPr lang="en-GB" sz="3200" dirty="0"/>
              <a:t>that the management would accept rather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than </a:t>
            </a:r>
            <a:r>
              <a:rPr lang="en-GB" sz="3200" dirty="0"/>
              <a:t>accepting a higher but uncertain return. </a:t>
            </a:r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r>
              <a:rPr lang="en-GB" sz="3200" dirty="0" smtClean="0"/>
              <a:t>This </a:t>
            </a:r>
            <a:r>
              <a:rPr lang="en-GB" sz="3200" dirty="0"/>
              <a:t>approach allows the decision maker to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incorporate </a:t>
            </a:r>
            <a:r>
              <a:rPr lang="en-GB" sz="3200" dirty="0"/>
              <a:t>his or her </a:t>
            </a:r>
            <a:r>
              <a:rPr lang="en-GB" sz="3200" dirty="0" smtClean="0"/>
              <a:t>attitude towards risk into </a:t>
            </a:r>
            <a:r>
              <a:rPr lang="en-GB" sz="3200" dirty="0"/>
              <a:t>the analysis. </a:t>
            </a:r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r>
              <a:rPr lang="en-GB" sz="3200" dirty="0" smtClean="0"/>
              <a:t>In </a:t>
            </a:r>
            <a:r>
              <a:rPr lang="en-GB" sz="3200" dirty="0"/>
              <a:t>this approach a set of </a:t>
            </a:r>
            <a:r>
              <a:rPr lang="en-GB" sz="3200" dirty="0" smtClean="0"/>
              <a:t>riskless </a:t>
            </a:r>
            <a:r>
              <a:rPr lang="en-GB" sz="3200" dirty="0"/>
              <a:t>cash flow is generated in place of the original cash flows.</a:t>
            </a:r>
          </a:p>
        </p:txBody>
      </p:sp>
    </p:spTree>
    <p:extLst>
      <p:ext uri="{BB962C8B-B14F-4D97-AF65-F5344CB8AC3E}">
        <p14:creationId xmlns:p14="http://schemas.microsoft.com/office/powerpoint/2010/main" val="677954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50722"/>
            <a:ext cx="10515600" cy="693175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 </a:t>
            </a:r>
            <a:r>
              <a:rPr lang="en-GB" sz="3600" b="1" dirty="0" smtClean="0">
                <a:latin typeface="+mn-lt"/>
              </a:rPr>
              <a:t>Steps -Certainty </a:t>
            </a:r>
            <a:r>
              <a:rPr lang="en-GB" sz="3600" b="1" dirty="0">
                <a:latin typeface="+mn-lt"/>
              </a:rPr>
              <a:t>Equivalent (CE) </a:t>
            </a:r>
            <a:r>
              <a:rPr lang="en-GB" sz="3600" b="1" dirty="0" smtClean="0">
                <a:latin typeface="+mn-lt"/>
              </a:rPr>
              <a:t>Method</a:t>
            </a:r>
            <a:endParaRPr lang="en-GB" sz="3600" b="1" dirty="0"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1408670"/>
                <a:ext cx="11353800" cy="5198607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GB" sz="3200" b="1" dirty="0"/>
                  <a:t>Step 1 </a:t>
                </a:r>
                <a:endParaRPr lang="en-GB" sz="3200" b="1" dirty="0" smtClean="0"/>
              </a:p>
              <a:p>
                <a:pPr marL="0" indent="0">
                  <a:buNone/>
                </a:pPr>
                <a:endParaRPr lang="en-GB" sz="3200" b="1" dirty="0"/>
              </a:p>
              <a:p>
                <a:r>
                  <a:rPr lang="en-GB" sz="3200" dirty="0" smtClean="0"/>
                  <a:t>Remove </a:t>
                </a:r>
                <a:r>
                  <a:rPr lang="en-GB" sz="3200" dirty="0"/>
                  <a:t>risk by substituting equivalent </a:t>
                </a:r>
                <a:endParaRPr lang="en-GB" sz="3200" dirty="0" smtClean="0"/>
              </a:p>
              <a:p>
                <a:pPr marL="0" indent="0">
                  <a:buNone/>
                </a:pPr>
                <a:r>
                  <a:rPr lang="en-GB" sz="3200" dirty="0" smtClean="0"/>
                  <a:t>certain </a:t>
                </a:r>
                <a:r>
                  <a:rPr lang="en-GB" sz="3200" dirty="0"/>
                  <a:t>cash flows from risky cash flows. </a:t>
                </a:r>
                <a:endParaRPr lang="en-GB" sz="3200" dirty="0" smtClean="0"/>
              </a:p>
              <a:p>
                <a:pPr marL="0" indent="0">
                  <a:buNone/>
                </a:pPr>
                <a:endParaRPr lang="en-GB" sz="3200" dirty="0" smtClean="0"/>
              </a:p>
              <a:p>
                <a:r>
                  <a:rPr lang="en-GB" sz="3200" dirty="0" smtClean="0"/>
                  <a:t>This </a:t>
                </a:r>
                <a:r>
                  <a:rPr lang="en-GB" sz="3200" dirty="0"/>
                  <a:t>can be done by multiplying each risky cash flow </a:t>
                </a:r>
                <a:endParaRPr lang="en-GB" sz="3200" dirty="0" smtClean="0"/>
              </a:p>
              <a:p>
                <a:pPr marL="0" indent="0">
                  <a:buNone/>
                </a:pPr>
                <a:r>
                  <a:rPr lang="en-GB" sz="3200" dirty="0" smtClean="0"/>
                  <a:t>by </a:t>
                </a:r>
                <a:r>
                  <a:rPr lang="en-GB" sz="3200" dirty="0"/>
                  <a:t>the appropriate αt value (CE coefficient)</a:t>
                </a:r>
              </a:p>
              <a:p>
                <a:endParaRPr lang="en-GB" sz="3200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sz="3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en-GB" sz="32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𝐶𝑒𝑟𝑡𝑎𝑖𝑛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𝑐𝑎𝑠h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𝑓𝑙𝑜𝑤</m:t>
                        </m:r>
                      </m:num>
                      <m:den>
                        <m:sSub>
                          <m:sSubPr>
                            <m:ctrlPr>
                              <a:rPr lang="en-GB" sz="3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3200" i="1">
                                <a:latin typeface="Cambria Math" panose="02040503050406030204" pitchFamily="18" charset="0"/>
                              </a:rPr>
                              <m:t>𝑅𝑖𝑠𝑘𝑦</m:t>
                            </m:r>
                            <m:r>
                              <a:rPr lang="en-GB" sz="3200" i="1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GB" sz="3200" i="1">
                                <a:latin typeface="Cambria Math" panose="02040503050406030204" pitchFamily="18" charset="0"/>
                              </a:rPr>
                              <m:t>𝑜𝑟</m:t>
                            </m:r>
                            <m:r>
                              <a:rPr lang="en-GB" sz="3200" i="1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GB" sz="3200" i="1">
                                <a:latin typeface="Cambria Math" panose="02040503050406030204" pitchFamily="18" charset="0"/>
                              </a:rPr>
                              <m:t>𝑒𝑥𝑝𝑒𝑐𝑡𝑒𝑑</m:t>
                            </m:r>
                            <m:r>
                              <a:rPr lang="en-GB" sz="3200" i="1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GB" sz="3200" i="1">
                                <a:latin typeface="Cambria Math" panose="02040503050406030204" pitchFamily="18" charset="0"/>
                              </a:rPr>
                              <m:t>𝑐𝑎𝑠h</m:t>
                            </m:r>
                            <m:r>
                              <a:rPr lang="en-GB" sz="3200" i="1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GB" sz="3200" i="1">
                                <a:latin typeface="Cambria Math" panose="02040503050406030204" pitchFamily="18" charset="0"/>
                              </a:rPr>
                              <m:t>𝑓𝑙𝑜𝑤</m:t>
                            </m:r>
                          </m:e>
                          <m:sub>
                            <m:r>
                              <a:rPr lang="en-GB" sz="3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</m:den>
                    </m:f>
                  </m:oMath>
                </a14:m>
                <a:endParaRPr lang="en-GB" sz="3200" dirty="0"/>
              </a:p>
              <a:p>
                <a:pPr marL="0" indent="0">
                  <a:buNone/>
                </a:pPr>
                <a:endParaRPr lang="en-GB" sz="32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408670"/>
                <a:ext cx="11353800" cy="5198607"/>
              </a:xfrm>
              <a:blipFill rotWithShape="0">
                <a:blip r:embed="rId2"/>
                <a:stretch>
                  <a:fillRect l="-1342" t="-2462" b="-26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6364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523" y="0"/>
            <a:ext cx="10515600" cy="1076632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Steps of  CE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8317"/>
            <a:ext cx="11951559" cy="631968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r>
              <a:rPr lang="en-GB" b="1" dirty="0"/>
              <a:t>Step </a:t>
            </a:r>
            <a:r>
              <a:rPr lang="en-GB" b="1" dirty="0" smtClean="0"/>
              <a:t>2</a:t>
            </a:r>
          </a:p>
          <a:p>
            <a:r>
              <a:rPr lang="en-GB" b="1" dirty="0" smtClean="0"/>
              <a:t> </a:t>
            </a:r>
            <a:r>
              <a:rPr lang="en-GB" sz="3200" dirty="0"/>
              <a:t>Discounted value of cash flow is obtained </a:t>
            </a:r>
            <a:r>
              <a:rPr lang="en-GB" sz="3200" dirty="0" smtClean="0"/>
              <a:t>by</a:t>
            </a:r>
          </a:p>
          <a:p>
            <a:pPr marL="0" indent="0">
              <a:buNone/>
            </a:pPr>
            <a:r>
              <a:rPr lang="en-GB" sz="3200" dirty="0" smtClean="0"/>
              <a:t> </a:t>
            </a:r>
            <a:r>
              <a:rPr lang="en-GB" sz="3200" dirty="0"/>
              <a:t>applying </a:t>
            </a:r>
            <a:r>
              <a:rPr lang="en-GB" sz="3200" dirty="0" smtClean="0"/>
              <a:t>riskless </a:t>
            </a:r>
            <a:r>
              <a:rPr lang="en-GB" sz="3200" dirty="0"/>
              <a:t>rate of interest. </a:t>
            </a:r>
            <a:endParaRPr lang="en-GB" sz="3200" dirty="0" smtClean="0"/>
          </a:p>
          <a:p>
            <a:endParaRPr lang="en-GB" sz="3200" dirty="0"/>
          </a:p>
          <a:p>
            <a:r>
              <a:rPr lang="en-GB" sz="3200" dirty="0" smtClean="0"/>
              <a:t>Since </a:t>
            </a:r>
            <a:r>
              <a:rPr lang="en-GB" sz="3200" dirty="0"/>
              <a:t>you have already accounted for risk in the </a:t>
            </a:r>
            <a:r>
              <a:rPr lang="en-GB" sz="3200" dirty="0" smtClean="0"/>
              <a:t>numerator</a:t>
            </a:r>
          </a:p>
          <a:p>
            <a:pPr marL="0" indent="0">
              <a:buNone/>
            </a:pPr>
            <a:r>
              <a:rPr lang="en-GB" sz="3200" dirty="0" smtClean="0"/>
              <a:t> </a:t>
            </a:r>
            <a:r>
              <a:rPr lang="en-GB" sz="3200" dirty="0"/>
              <a:t>using CE coefficient, </a:t>
            </a:r>
            <a:r>
              <a:rPr lang="en-GB" sz="3200" dirty="0" smtClean="0"/>
              <a:t>then,</a:t>
            </a:r>
          </a:p>
          <a:p>
            <a:endParaRPr lang="en-GB" sz="3200" dirty="0"/>
          </a:p>
          <a:p>
            <a:r>
              <a:rPr lang="en-GB" sz="3200" dirty="0" smtClean="0"/>
              <a:t>Using </a:t>
            </a:r>
            <a:r>
              <a:rPr lang="en-GB" sz="3200" dirty="0"/>
              <a:t>the cost of capital to discount cash flows will tantamount to double counting of risk.</a:t>
            </a:r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91559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Steps  of CE </a:t>
            </a:r>
            <a:r>
              <a:rPr lang="en-GB" sz="3600" b="1" dirty="0" err="1" smtClean="0">
                <a:latin typeface="+mn-lt"/>
              </a:rPr>
              <a:t>Ctd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9271" y="1076632"/>
            <a:ext cx="11362237" cy="564801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r>
              <a:rPr lang="en-GB" sz="3200" b="1" dirty="0" smtClean="0"/>
              <a:t>Step 3</a:t>
            </a:r>
          </a:p>
          <a:p>
            <a:r>
              <a:rPr lang="en-GB" sz="3200" dirty="0" smtClean="0"/>
              <a:t>After </a:t>
            </a:r>
            <a:r>
              <a:rPr lang="en-GB" sz="3200" dirty="0"/>
              <a:t>that </a:t>
            </a:r>
            <a:r>
              <a:rPr lang="en-GB" sz="3200" dirty="0" smtClean="0"/>
              <a:t> apply normal </a:t>
            </a:r>
            <a:r>
              <a:rPr lang="en-GB" sz="3200" dirty="0"/>
              <a:t>capital budgeting method </a:t>
            </a:r>
          </a:p>
          <a:p>
            <a:pPr marL="0" indent="0">
              <a:buNone/>
            </a:pPr>
            <a:r>
              <a:rPr lang="en-GB" sz="3200" dirty="0" smtClean="0"/>
              <a:t>except </a:t>
            </a:r>
            <a:r>
              <a:rPr lang="en-GB" sz="3200" dirty="0"/>
              <a:t>in case of IRR method, where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IRR </a:t>
            </a:r>
            <a:r>
              <a:rPr lang="en-GB" sz="3200" dirty="0"/>
              <a:t>is compared with risk free rate of interest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rather </a:t>
            </a:r>
            <a:r>
              <a:rPr lang="en-GB" sz="3200" dirty="0"/>
              <a:t>than the firm’s required rate of return.</a:t>
            </a:r>
          </a:p>
          <a:p>
            <a:pPr>
              <a:spcBef>
                <a:spcPts val="0"/>
              </a:spcBef>
            </a:pPr>
            <a:endParaRPr lang="en-GB" sz="3200" dirty="0"/>
          </a:p>
          <a:p>
            <a:r>
              <a:rPr lang="en-GB" sz="3200" dirty="0"/>
              <a:t>Certainty Equivalent Coefficients transform expected values of uncertain flows into their Certainty Equivalents. </a:t>
            </a:r>
            <a:r>
              <a:rPr lang="en-GB" sz="3200" dirty="0" smtClean="0"/>
              <a:t>	</a:t>
            </a:r>
          </a:p>
          <a:p>
            <a:r>
              <a:rPr lang="en-GB" sz="3200" dirty="0" smtClean="0"/>
              <a:t>Value </a:t>
            </a:r>
            <a:r>
              <a:rPr lang="en-GB" sz="3200" dirty="0"/>
              <a:t>of Certainty Equivalent Coefficient lies between 0 &amp; 1. </a:t>
            </a:r>
            <a:r>
              <a:rPr lang="en-GB" sz="3200" dirty="0" smtClean="0"/>
              <a:t>CE of 1 </a:t>
            </a:r>
            <a:r>
              <a:rPr lang="en-GB" sz="3200" dirty="0"/>
              <a:t>indicates that the cash flow is certain or management is risk neutral. </a:t>
            </a:r>
          </a:p>
          <a:p>
            <a:pPr marL="0" indent="0">
              <a:buNone/>
            </a:pP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7134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Illustration </a:t>
            </a:r>
            <a:r>
              <a:rPr lang="en-GB" sz="3600" b="1" dirty="0" smtClean="0">
                <a:latin typeface="+mn-lt"/>
              </a:rPr>
              <a:t>One- CE method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9270" y="1390650"/>
            <a:ext cx="10326329" cy="48434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r>
              <a:rPr lang="en-GB" sz="3200" dirty="0" smtClean="0"/>
              <a:t>An </a:t>
            </a:r>
            <a:r>
              <a:rPr lang="en-GB" sz="3200" dirty="0"/>
              <a:t>investor expects a risky cashflow </a:t>
            </a:r>
            <a:r>
              <a:rPr lang="en-GB" sz="3200" dirty="0" smtClean="0"/>
              <a:t>of</a:t>
            </a:r>
          </a:p>
          <a:p>
            <a:pPr marL="0" indent="0">
              <a:buNone/>
            </a:pPr>
            <a:r>
              <a:rPr lang="en-GB" sz="3200" dirty="0" smtClean="0"/>
              <a:t> </a:t>
            </a:r>
            <a:r>
              <a:rPr lang="en-GB" sz="3200" dirty="0"/>
              <a:t>$ 100,000 </a:t>
            </a:r>
            <a:r>
              <a:rPr lang="en-GB" sz="3200" dirty="0" smtClean="0"/>
              <a:t>in </a:t>
            </a:r>
            <a:r>
              <a:rPr lang="en-GB" sz="3200" dirty="0"/>
              <a:t>period t and considers a </a:t>
            </a:r>
            <a:r>
              <a:rPr lang="en-GB" sz="3200" dirty="0" smtClean="0"/>
              <a:t>certain</a:t>
            </a:r>
          </a:p>
          <a:p>
            <a:pPr marL="0" indent="0">
              <a:buNone/>
            </a:pPr>
            <a:r>
              <a:rPr lang="en-GB" sz="3200" dirty="0" smtClean="0"/>
              <a:t> </a:t>
            </a:r>
            <a:r>
              <a:rPr lang="en-GB" sz="3200" dirty="0"/>
              <a:t>cashflow  </a:t>
            </a:r>
            <a:r>
              <a:rPr lang="en-GB" sz="3200" dirty="0" smtClean="0"/>
              <a:t>of </a:t>
            </a:r>
            <a:r>
              <a:rPr lang="en-GB" sz="3200" dirty="0"/>
              <a:t>$80,000 equally desirable,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the </a:t>
            </a:r>
            <a:r>
              <a:rPr lang="en-GB" sz="3200" dirty="0"/>
              <a:t>α</a:t>
            </a:r>
            <a:r>
              <a:rPr lang="en-GB" sz="3200" baseline="-25000" dirty="0"/>
              <a:t>t</a:t>
            </a:r>
            <a:r>
              <a:rPr lang="en-GB" sz="3200" dirty="0"/>
              <a:t> will be:  </a:t>
            </a:r>
            <a:endParaRPr lang="en-GB" sz="3200" dirty="0" smtClean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 </a:t>
            </a:r>
            <a:r>
              <a:rPr lang="en-GB" sz="3200" dirty="0" smtClean="0"/>
              <a:t>  α</a:t>
            </a:r>
            <a:r>
              <a:rPr lang="en-GB" sz="3200" baseline="-25000" dirty="0" smtClean="0"/>
              <a:t>t</a:t>
            </a:r>
            <a:r>
              <a:rPr lang="en-GB" sz="3200" dirty="0" smtClean="0"/>
              <a:t> = </a:t>
            </a:r>
            <a:r>
              <a:rPr lang="en-GB" sz="3200" u="sng" dirty="0" smtClean="0"/>
              <a:t>80,000</a:t>
            </a:r>
            <a:r>
              <a:rPr lang="en-GB" sz="3200" dirty="0"/>
              <a:t>	=	0.8</a:t>
            </a:r>
          </a:p>
          <a:p>
            <a:pPr marL="0" indent="0">
              <a:buNone/>
            </a:pPr>
            <a:r>
              <a:rPr lang="en-GB" sz="3200" dirty="0"/>
              <a:t>	</a:t>
            </a:r>
            <a:r>
              <a:rPr lang="en-GB" sz="3200" dirty="0" smtClean="0"/>
              <a:t>100,000</a:t>
            </a:r>
            <a:endParaRPr lang="en-GB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47451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Illustration </a:t>
            </a:r>
            <a:r>
              <a:rPr lang="en-GB" sz="3600" b="1" dirty="0" smtClean="0">
                <a:latin typeface="+mn-lt"/>
              </a:rPr>
              <a:t>Two- CE Method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9271" y="1504950"/>
            <a:ext cx="11164529" cy="53530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Assume </a:t>
            </a:r>
            <a:r>
              <a:rPr lang="en-GB" sz="3200" dirty="0"/>
              <a:t>a project costs $ 30,000 and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yields </a:t>
            </a:r>
            <a:r>
              <a:rPr lang="en-GB" sz="3200" dirty="0"/>
              <a:t>the following uncertain cashflows:</a:t>
            </a:r>
          </a:p>
          <a:p>
            <a:endParaRPr lang="en-GB" sz="3200" dirty="0"/>
          </a:p>
          <a:p>
            <a:pPr marL="0" indent="0">
              <a:buNone/>
            </a:pPr>
            <a:r>
              <a:rPr lang="en-GB" sz="3200" b="1" i="1" dirty="0"/>
              <a:t>	Year			Cashflow</a:t>
            </a: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	1</a:t>
            </a:r>
            <a:r>
              <a:rPr lang="en-GB" sz="3200" dirty="0"/>
              <a:t>			12,000</a:t>
            </a:r>
          </a:p>
          <a:p>
            <a:pPr marL="0" indent="0">
              <a:buNone/>
            </a:pPr>
            <a:r>
              <a:rPr lang="en-GB" sz="3200" dirty="0"/>
              <a:t>	2			14,000</a:t>
            </a:r>
          </a:p>
          <a:p>
            <a:pPr marL="0" indent="0">
              <a:buNone/>
            </a:pPr>
            <a:r>
              <a:rPr lang="en-GB" sz="3200" dirty="0"/>
              <a:t>	3			10,000</a:t>
            </a:r>
          </a:p>
          <a:p>
            <a:pPr marL="0" indent="0">
              <a:buNone/>
            </a:pPr>
            <a:r>
              <a:rPr lang="en-GB" sz="3200" dirty="0"/>
              <a:t>	</a:t>
            </a:r>
            <a:r>
              <a:rPr lang="en-GB" sz="3200" dirty="0" smtClean="0"/>
              <a:t>4</a:t>
            </a:r>
            <a:r>
              <a:rPr lang="en-GB" sz="3200" dirty="0"/>
              <a:t>			 6,000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294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076632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Illustration </a:t>
            </a:r>
            <a:r>
              <a:rPr lang="en-GB" sz="3600" b="1" dirty="0" smtClean="0">
                <a:latin typeface="+mn-lt"/>
              </a:rPr>
              <a:t>Two -</a:t>
            </a:r>
            <a:r>
              <a:rPr lang="en-GB" sz="3600" b="1" dirty="0" err="1" smtClean="0">
                <a:latin typeface="+mn-lt"/>
              </a:rPr>
              <a:t>Ctd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663" y="1235243"/>
            <a:ext cx="10010274" cy="562275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200" dirty="0" smtClean="0"/>
              <a:t>Assume </a:t>
            </a:r>
            <a:r>
              <a:rPr lang="en-GB" sz="3200" dirty="0"/>
              <a:t>also that the certainty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equivalent </a:t>
            </a:r>
            <a:r>
              <a:rPr lang="en-GB" sz="3200" dirty="0"/>
              <a:t>coefficients have been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estimated </a:t>
            </a:r>
            <a:r>
              <a:rPr lang="en-GB" sz="3200" dirty="0"/>
              <a:t>as follows:</a:t>
            </a:r>
          </a:p>
          <a:p>
            <a:pPr marL="0" indent="0">
              <a:buNone/>
            </a:pPr>
            <a:r>
              <a:rPr lang="en-GB" sz="3200" dirty="0" smtClean="0"/>
              <a:t>α</a:t>
            </a:r>
            <a:r>
              <a:rPr lang="en-GB" sz="3200" baseline="-25000" dirty="0" smtClean="0"/>
              <a:t>0</a:t>
            </a:r>
            <a:r>
              <a:rPr lang="en-GB" sz="3200" dirty="0"/>
              <a:t>	=	1.00</a:t>
            </a:r>
          </a:p>
          <a:p>
            <a:pPr marL="0" indent="0">
              <a:buNone/>
            </a:pPr>
            <a:r>
              <a:rPr lang="en-GB" sz="3200" dirty="0" smtClean="0"/>
              <a:t>α</a:t>
            </a:r>
            <a:r>
              <a:rPr lang="en-GB" sz="3200" baseline="-25000" dirty="0" smtClean="0"/>
              <a:t>1</a:t>
            </a:r>
            <a:r>
              <a:rPr lang="en-GB" sz="3200" dirty="0"/>
              <a:t>	=	0.90</a:t>
            </a:r>
          </a:p>
          <a:p>
            <a:pPr marL="0" indent="0">
              <a:buNone/>
            </a:pPr>
            <a:r>
              <a:rPr lang="en-GB" sz="3200" dirty="0" smtClean="0"/>
              <a:t>α</a:t>
            </a:r>
            <a:r>
              <a:rPr lang="en-GB" sz="3200" baseline="-25000" dirty="0" smtClean="0"/>
              <a:t>2</a:t>
            </a:r>
            <a:r>
              <a:rPr lang="en-GB" sz="3200" dirty="0"/>
              <a:t>	=	0.70</a:t>
            </a:r>
          </a:p>
          <a:p>
            <a:pPr marL="0" indent="0">
              <a:buNone/>
            </a:pPr>
            <a:r>
              <a:rPr lang="en-GB" sz="3200" dirty="0" smtClean="0"/>
              <a:t>α</a:t>
            </a:r>
            <a:r>
              <a:rPr lang="en-GB" sz="3200" baseline="-25000" dirty="0" smtClean="0"/>
              <a:t>3</a:t>
            </a:r>
            <a:r>
              <a:rPr lang="en-GB" sz="3200" dirty="0"/>
              <a:t>	=	0.50</a:t>
            </a:r>
          </a:p>
          <a:p>
            <a:pPr marL="0" indent="0">
              <a:buNone/>
            </a:pPr>
            <a:r>
              <a:rPr lang="en-GB" sz="3200" dirty="0" smtClean="0"/>
              <a:t>α</a:t>
            </a:r>
            <a:r>
              <a:rPr lang="en-GB" sz="3200" baseline="-25000" dirty="0" smtClean="0"/>
              <a:t>4</a:t>
            </a:r>
            <a:r>
              <a:rPr lang="en-GB" sz="3200" dirty="0"/>
              <a:t>	=	0.30</a:t>
            </a:r>
          </a:p>
          <a:p>
            <a:pPr marL="0" indent="0">
              <a:buNone/>
            </a:pPr>
            <a:r>
              <a:rPr lang="en-GB" sz="3200" dirty="0" smtClean="0"/>
              <a:t>The </a:t>
            </a:r>
            <a:r>
              <a:rPr lang="en-GB" sz="3200" dirty="0"/>
              <a:t>risk-free discount rate is </a:t>
            </a:r>
            <a:r>
              <a:rPr lang="en-GB" sz="3200" dirty="0" smtClean="0"/>
              <a:t> </a:t>
            </a:r>
            <a:r>
              <a:rPr lang="en-GB" sz="3200" dirty="0"/>
              <a:t>10%</a:t>
            </a:r>
          </a:p>
          <a:p>
            <a:pPr marL="0" indent="0">
              <a:buNone/>
            </a:pPr>
            <a:r>
              <a:rPr lang="en-GB" sz="3200" b="1" dirty="0" smtClean="0"/>
              <a:t>Required</a:t>
            </a:r>
            <a:r>
              <a:rPr lang="en-GB" sz="3200" b="1" dirty="0"/>
              <a:t>:</a:t>
            </a:r>
            <a:r>
              <a:rPr lang="en-GB" sz="3200" dirty="0"/>
              <a:t>	Compute the </a:t>
            </a:r>
            <a:r>
              <a:rPr lang="en-GB" sz="3200" dirty="0" err="1"/>
              <a:t>NPV</a:t>
            </a:r>
            <a:r>
              <a:rPr lang="en-GB" sz="3200" dirty="0"/>
              <a:t> of the project</a:t>
            </a:r>
          </a:p>
          <a:p>
            <a:pPr marL="0" lvl="0" indent="0">
              <a:buNone/>
            </a:pPr>
            <a:r>
              <a:rPr lang="en-US" sz="3200" dirty="0" smtClean="0"/>
              <a:t>.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24816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GB" sz="3600" b="1" dirty="0" err="1" smtClean="0">
                <a:latin typeface="+mn-lt"/>
              </a:rPr>
              <a:t>NPV</a:t>
            </a:r>
            <a:r>
              <a:rPr lang="en-GB" sz="3600" b="1" dirty="0" smtClean="0">
                <a:latin typeface="+mn-lt"/>
              </a:rPr>
              <a:t>- Using CE</a:t>
            </a:r>
            <a:endParaRPr lang="en-GB" sz="3600" b="1" dirty="0">
              <a:latin typeface="+mn-lt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0" y="1825625"/>
            <a:ext cx="11353800" cy="4351338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r>
              <a:rPr lang="en-GB" sz="3200" dirty="0" smtClean="0"/>
              <a:t>Where              </a:t>
            </a:r>
          </a:p>
          <a:p>
            <a:pPr marL="0" indent="0">
              <a:buNone/>
            </a:pPr>
            <a:r>
              <a:rPr lang="en-GB" sz="3200" dirty="0" smtClean="0"/>
              <a:t> </a:t>
            </a:r>
            <a:r>
              <a:rPr lang="en-GB" sz="3200" dirty="0"/>
              <a:t>C</a:t>
            </a:r>
            <a:r>
              <a:rPr lang="en-GB" sz="3200" baseline="-25000" dirty="0"/>
              <a:t>t</a:t>
            </a:r>
            <a:r>
              <a:rPr lang="en-GB" sz="3200" dirty="0"/>
              <a:t>	</a:t>
            </a:r>
            <a:r>
              <a:rPr lang="en-GB" sz="3200" dirty="0" smtClean="0"/>
              <a:t>=Forecasted </a:t>
            </a:r>
            <a:r>
              <a:rPr lang="en-GB" sz="3200" dirty="0"/>
              <a:t>cashflows (without risk adjustment)</a:t>
            </a:r>
          </a:p>
          <a:p>
            <a:pPr marL="0" indent="0">
              <a:buNone/>
            </a:pPr>
            <a:r>
              <a:rPr lang="en-GB" sz="3200" dirty="0"/>
              <a:t>	</a:t>
            </a:r>
            <a:r>
              <a:rPr lang="en-GB" sz="3200" dirty="0" smtClean="0"/>
              <a:t>α</a:t>
            </a:r>
            <a:r>
              <a:rPr lang="en-GB" sz="3200" baseline="-25000" dirty="0" smtClean="0"/>
              <a:t>t</a:t>
            </a:r>
            <a:r>
              <a:rPr lang="en-GB" sz="3200" dirty="0" smtClean="0"/>
              <a:t>=The </a:t>
            </a:r>
            <a:r>
              <a:rPr lang="en-GB" sz="3200" dirty="0"/>
              <a:t>risk-adjusted factor or the certainty equivalent </a:t>
            </a:r>
            <a:r>
              <a:rPr lang="en-GB" sz="3200" dirty="0" smtClean="0"/>
              <a:t>     	coefficient</a:t>
            </a:r>
            <a:endParaRPr lang="en-GB" sz="3200" dirty="0"/>
          </a:p>
          <a:p>
            <a:pPr marL="0" indent="0">
              <a:buNone/>
            </a:pPr>
            <a:r>
              <a:rPr lang="en-GB" sz="3200" dirty="0"/>
              <a:t>	</a:t>
            </a:r>
            <a:r>
              <a:rPr lang="en-GB" sz="3200" dirty="0" smtClean="0"/>
              <a:t>I</a:t>
            </a:r>
            <a:r>
              <a:rPr lang="en-GB" sz="3200" baseline="-25000" dirty="0" smtClean="0"/>
              <a:t>o</a:t>
            </a:r>
            <a:r>
              <a:rPr lang="en-GB" sz="3200" dirty="0" smtClean="0"/>
              <a:t>=</a:t>
            </a:r>
            <a:r>
              <a:rPr lang="en-GB" sz="3200" dirty="0"/>
              <a:t> </a:t>
            </a:r>
            <a:r>
              <a:rPr lang="en-GB" sz="3200" dirty="0" smtClean="0"/>
              <a:t>Initial </a:t>
            </a:r>
            <a:r>
              <a:rPr lang="en-GB" sz="3200" dirty="0"/>
              <a:t>cash outflow (cost of project)</a:t>
            </a:r>
          </a:p>
          <a:p>
            <a:pPr marL="0" indent="0">
              <a:buNone/>
            </a:pPr>
            <a:r>
              <a:rPr lang="en-GB" sz="3200" dirty="0"/>
              <a:t> </a:t>
            </a:r>
            <a:r>
              <a:rPr lang="en-GB" sz="3200" dirty="0" smtClean="0"/>
              <a:t>         </a:t>
            </a:r>
            <a:r>
              <a:rPr lang="en-GB" sz="3200" dirty="0" err="1" smtClean="0"/>
              <a:t>K</a:t>
            </a:r>
            <a:r>
              <a:rPr lang="en-GB" sz="3200" baseline="-25000" dirty="0" err="1" smtClean="0"/>
              <a:t>f</a:t>
            </a:r>
            <a:r>
              <a:rPr lang="en-GB" sz="3200" dirty="0" smtClean="0"/>
              <a:t>=Risk-free </a:t>
            </a:r>
            <a:r>
              <a:rPr lang="en-GB" sz="3200" dirty="0"/>
              <a:t>rate (assumed to be constant for all period).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305" y="1076633"/>
            <a:ext cx="4170948" cy="179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66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Solution- Use formula for Present Value 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9271" y="1076632"/>
            <a:ext cx="11164529" cy="578136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600" dirty="0" smtClean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 smtClean="0"/>
          </a:p>
          <a:p>
            <a:pPr marL="0" indent="0">
              <a:buNone/>
            </a:pPr>
            <a:r>
              <a:rPr lang="en-GB" sz="3600" dirty="0" smtClean="0"/>
              <a:t>=</a:t>
            </a:r>
            <a:r>
              <a:rPr lang="en-GB" sz="3600" u="sng" dirty="0"/>
              <a:t>0.9 (12,000)</a:t>
            </a:r>
            <a:r>
              <a:rPr lang="en-GB" sz="3600" dirty="0"/>
              <a:t>+	</a:t>
            </a:r>
            <a:r>
              <a:rPr lang="en-GB" sz="3600" u="sng" dirty="0"/>
              <a:t>0.7 (14,000</a:t>
            </a:r>
            <a:r>
              <a:rPr lang="en-GB" sz="3600" u="sng" dirty="0" smtClean="0"/>
              <a:t>)</a:t>
            </a:r>
            <a:r>
              <a:rPr lang="en-GB" sz="3600" dirty="0" smtClean="0"/>
              <a:t>+</a:t>
            </a:r>
          </a:p>
          <a:p>
            <a:pPr marL="0" indent="0">
              <a:buNone/>
            </a:pPr>
            <a:r>
              <a:rPr lang="en-GB" sz="3600" dirty="0"/>
              <a:t>1 + </a:t>
            </a:r>
            <a:r>
              <a:rPr lang="en-GB" sz="3600" dirty="0" smtClean="0"/>
              <a:t>0.1                </a:t>
            </a:r>
            <a:r>
              <a:rPr lang="en-GB" sz="3600" dirty="0"/>
              <a:t>(1 + 0.1)²	</a:t>
            </a:r>
            <a:endParaRPr lang="en-GB" sz="3600" dirty="0" smtClean="0"/>
          </a:p>
          <a:p>
            <a:pPr marL="0" indent="0">
              <a:buNone/>
            </a:pPr>
            <a:r>
              <a:rPr lang="en-GB" sz="3600" dirty="0"/>
              <a:t>	</a:t>
            </a:r>
            <a:endParaRPr lang="en-GB" sz="3600" dirty="0" smtClean="0"/>
          </a:p>
          <a:p>
            <a:pPr marL="0" indent="0">
              <a:buNone/>
            </a:pPr>
            <a:r>
              <a:rPr lang="en-GB" sz="3600" u="sng" dirty="0" smtClean="0"/>
              <a:t>0.5 </a:t>
            </a:r>
            <a:r>
              <a:rPr lang="en-GB" sz="3600" u="sng" dirty="0"/>
              <a:t>(10,000</a:t>
            </a:r>
            <a:r>
              <a:rPr lang="en-GB" sz="3600" u="sng" dirty="0" smtClean="0"/>
              <a:t>) </a:t>
            </a:r>
            <a:r>
              <a:rPr lang="en-GB" sz="3600" dirty="0" smtClean="0"/>
              <a:t>+</a:t>
            </a:r>
            <a:r>
              <a:rPr lang="en-GB" sz="3600" dirty="0"/>
              <a:t>	</a:t>
            </a:r>
            <a:r>
              <a:rPr lang="en-GB" sz="3600" u="sng" dirty="0"/>
              <a:t>0.3 (6,000</a:t>
            </a:r>
            <a:r>
              <a:rPr lang="en-GB" sz="3600" u="sng" dirty="0" smtClean="0"/>
              <a:t>)</a:t>
            </a:r>
            <a:r>
              <a:rPr lang="en-GB" sz="3600" dirty="0"/>
              <a:t> </a:t>
            </a:r>
            <a:r>
              <a:rPr lang="en-GB" sz="3600" dirty="0" smtClean="0"/>
              <a:t>   </a:t>
            </a:r>
            <a:r>
              <a:rPr lang="en-GB" sz="3600" dirty="0" smtClean="0"/>
              <a:t>-</a:t>
            </a:r>
            <a:r>
              <a:rPr lang="en-GB" sz="3600" dirty="0"/>
              <a:t>30,000 = </a:t>
            </a:r>
            <a:r>
              <a:rPr lang="en-GB" sz="3600" u="dbl" dirty="0" smtClean="0"/>
              <a:t>(7,103.6</a:t>
            </a:r>
            <a:r>
              <a:rPr lang="en-GB" sz="3600" u="dbl" dirty="0"/>
              <a:t>)</a:t>
            </a:r>
            <a:r>
              <a:rPr lang="en-GB" sz="3600" dirty="0"/>
              <a:t> </a:t>
            </a:r>
            <a:endParaRPr lang="en-GB" sz="3600" dirty="0"/>
          </a:p>
          <a:p>
            <a:pPr marL="0" indent="0">
              <a:buNone/>
            </a:pPr>
            <a:r>
              <a:rPr lang="en-GB" sz="3600" dirty="0"/>
              <a:t> </a:t>
            </a:r>
            <a:r>
              <a:rPr lang="en-GB" sz="3600" dirty="0" smtClean="0"/>
              <a:t>      (</a:t>
            </a:r>
            <a:r>
              <a:rPr lang="en-GB" sz="3600" dirty="0"/>
              <a:t>1 + 0.1)</a:t>
            </a:r>
            <a:r>
              <a:rPr lang="en-GB" sz="3600" baseline="30000" dirty="0"/>
              <a:t>3</a:t>
            </a:r>
            <a:r>
              <a:rPr lang="en-GB" sz="3600" dirty="0"/>
              <a:t>		(1 + 0.1)</a:t>
            </a:r>
            <a:r>
              <a:rPr lang="en-GB" sz="3600" baseline="30000" dirty="0"/>
              <a:t>4</a:t>
            </a:r>
            <a:endParaRPr lang="en-GB" sz="3600" dirty="0"/>
          </a:p>
          <a:p>
            <a:pPr marL="0" lvl="0" indent="0">
              <a:buNone/>
            </a:pPr>
            <a:endParaRPr lang="en-US" sz="3500" dirty="0"/>
          </a:p>
          <a:p>
            <a:pPr marL="0" lvl="0" indent="0">
              <a:buNone/>
            </a:pPr>
            <a:endParaRPr lang="en-GB" sz="35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774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4511" y="0"/>
            <a:ext cx="10515600" cy="857250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Solution – Use </a:t>
            </a:r>
            <a:r>
              <a:rPr lang="en-GB" sz="3600" b="1" dirty="0" err="1" smtClean="0">
                <a:latin typeface="+mn-lt"/>
              </a:rPr>
              <a:t>PVIF</a:t>
            </a:r>
            <a:r>
              <a:rPr lang="en-GB" sz="3600" b="1" dirty="0" smtClean="0">
                <a:latin typeface="+mn-lt"/>
              </a:rPr>
              <a:t> table 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857250"/>
            <a:ext cx="10515600" cy="58674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US" sz="6200" dirty="0" smtClean="0"/>
          </a:p>
          <a:p>
            <a:pPr marL="0" indent="0">
              <a:buNone/>
            </a:pPr>
            <a:r>
              <a:rPr lang="en-GB" sz="3200" b="1" i="1" dirty="0"/>
              <a:t>Year	Certain </a:t>
            </a:r>
            <a:r>
              <a:rPr lang="en-GB" sz="3200" b="1" i="1" dirty="0" smtClean="0"/>
              <a:t>Cashflows  </a:t>
            </a:r>
            <a:r>
              <a:rPr lang="en-GB" sz="3200" b="1" i="1" dirty="0" err="1" smtClean="0"/>
              <a:t>PVIF</a:t>
            </a:r>
            <a:r>
              <a:rPr lang="en-GB" sz="3200" b="1" i="1" baseline="-25000" dirty="0" err="1" smtClean="0"/>
              <a:t>10</a:t>
            </a:r>
            <a:r>
              <a:rPr lang="en-GB" sz="3200" b="1" i="1" baseline="-25000" dirty="0"/>
              <a:t>%</a:t>
            </a:r>
            <a:r>
              <a:rPr lang="en-GB" sz="3200" b="1" i="1" dirty="0"/>
              <a:t>	PV</a:t>
            </a: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0</a:t>
            </a:r>
            <a:r>
              <a:rPr lang="en-GB" sz="3200" dirty="0"/>
              <a:t>	(30,000)    	</a:t>
            </a:r>
            <a:r>
              <a:rPr lang="en-GB" sz="3200" dirty="0" smtClean="0"/>
              <a:t>	1.00</a:t>
            </a:r>
            <a:r>
              <a:rPr lang="en-GB" sz="3200" dirty="0"/>
              <a:t>	 </a:t>
            </a:r>
            <a:r>
              <a:rPr lang="en-GB" sz="3200" dirty="0" smtClean="0"/>
              <a:t>      (</a:t>
            </a:r>
            <a:r>
              <a:rPr lang="en-GB" sz="3200" dirty="0"/>
              <a:t>30,000)</a:t>
            </a:r>
          </a:p>
          <a:p>
            <a:pPr marL="0" indent="0">
              <a:buNone/>
            </a:pPr>
            <a:r>
              <a:rPr lang="en-GB" sz="3200" dirty="0" smtClean="0"/>
              <a:t>1</a:t>
            </a:r>
            <a:r>
              <a:rPr lang="en-GB" sz="3200" dirty="0"/>
              <a:t>	0.9 (12,000)	</a:t>
            </a:r>
            <a:r>
              <a:rPr lang="en-GB" sz="3200" dirty="0" smtClean="0"/>
              <a:t>   0.909	</a:t>
            </a:r>
            <a:r>
              <a:rPr lang="en-GB" sz="3200" dirty="0"/>
              <a:t> </a:t>
            </a:r>
            <a:r>
              <a:rPr lang="en-GB" sz="3200" dirty="0" smtClean="0"/>
              <a:t>        9,817.2</a:t>
            </a: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2</a:t>
            </a:r>
            <a:r>
              <a:rPr lang="en-GB" sz="3200" dirty="0"/>
              <a:t>	0.7 (14,000</a:t>
            </a:r>
            <a:r>
              <a:rPr lang="en-GB" sz="3200" dirty="0" smtClean="0"/>
              <a:t>)     0.826	</a:t>
            </a:r>
            <a:r>
              <a:rPr lang="en-GB" sz="3200" dirty="0"/>
              <a:t> </a:t>
            </a:r>
            <a:r>
              <a:rPr lang="en-GB" sz="3200" dirty="0" smtClean="0"/>
              <a:t>        8,094.8</a:t>
            </a: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3</a:t>
            </a:r>
            <a:r>
              <a:rPr lang="en-GB" sz="3200" dirty="0"/>
              <a:t>	0.5 (10,000)	</a:t>
            </a:r>
            <a:r>
              <a:rPr lang="en-GB" sz="3200" dirty="0" smtClean="0"/>
              <a:t>   0.751</a:t>
            </a:r>
            <a:r>
              <a:rPr lang="en-GB" sz="3200" dirty="0"/>
              <a:t>	 </a:t>
            </a:r>
            <a:r>
              <a:rPr lang="en-GB" sz="3200" dirty="0" smtClean="0"/>
              <a:t>        3,755.0</a:t>
            </a: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4</a:t>
            </a:r>
            <a:r>
              <a:rPr lang="en-GB" sz="3200" dirty="0"/>
              <a:t>	0.3 (6,000) 	</a:t>
            </a:r>
            <a:r>
              <a:rPr lang="en-GB" sz="3200" dirty="0" smtClean="0"/>
              <a:t>   0.683	</a:t>
            </a:r>
            <a:r>
              <a:rPr lang="en-GB" sz="3200" dirty="0"/>
              <a:t> </a:t>
            </a:r>
            <a:r>
              <a:rPr lang="en-GB" sz="3200" dirty="0" smtClean="0"/>
              <a:t>        </a:t>
            </a:r>
            <a:r>
              <a:rPr lang="en-GB" sz="3200" u="sng" dirty="0" smtClean="0"/>
              <a:t>1,229.4</a:t>
            </a:r>
            <a:endParaRPr lang="en-GB" sz="3200" dirty="0"/>
          </a:p>
          <a:p>
            <a:pPr marL="0" indent="0">
              <a:buNone/>
            </a:pPr>
            <a:r>
              <a:rPr lang="en-GB" sz="3200" dirty="0"/>
              <a:t>				</a:t>
            </a:r>
            <a:r>
              <a:rPr lang="en-GB" sz="3200" dirty="0" smtClean="0"/>
              <a:t>	</a:t>
            </a:r>
            <a:r>
              <a:rPr lang="en-GB" sz="3200" dirty="0" err="1" smtClean="0"/>
              <a:t>NPV</a:t>
            </a:r>
            <a:r>
              <a:rPr lang="en-GB" sz="3200" dirty="0" smtClean="0"/>
              <a:t> </a:t>
            </a:r>
            <a:r>
              <a:rPr lang="en-GB" sz="3200" u="dbl" dirty="0"/>
              <a:t>(7,103.6)</a:t>
            </a:r>
            <a:r>
              <a:rPr lang="en-GB" sz="3200" dirty="0"/>
              <a:t>    </a:t>
            </a:r>
          </a:p>
          <a:p>
            <a:pPr marL="0" indent="0">
              <a:buNone/>
            </a:pPr>
            <a:r>
              <a:rPr lang="en-GB" sz="3200" dirty="0" smtClean="0"/>
              <a:t>The </a:t>
            </a:r>
            <a:r>
              <a:rPr lang="en-GB" sz="3200" dirty="0"/>
              <a:t>project has a negative </a:t>
            </a:r>
            <a:r>
              <a:rPr lang="en-GB" sz="3200" dirty="0" err="1"/>
              <a:t>NPV</a:t>
            </a:r>
            <a:r>
              <a:rPr lang="en-GB" sz="3200" dirty="0"/>
              <a:t> and therefore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should </a:t>
            </a:r>
            <a:r>
              <a:rPr lang="en-GB" sz="3200" dirty="0"/>
              <a:t>not be undertaken</a:t>
            </a:r>
            <a:r>
              <a:rPr lang="en-GB" sz="3200" dirty="0" smtClean="0"/>
              <a:t>.</a:t>
            </a:r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r>
              <a:rPr lang="en-GB" sz="3200" dirty="0"/>
              <a:t>if risk was ignored the </a:t>
            </a:r>
            <a:r>
              <a:rPr lang="en-GB" sz="3200" dirty="0" err="1"/>
              <a:t>NPV</a:t>
            </a:r>
            <a:r>
              <a:rPr lang="en-GB" sz="3200" dirty="0"/>
              <a:t> would have been $ 4,080 and the project would have been accepted.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320887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Autofit/>
          </a:bodyPr>
          <a:lstStyle/>
          <a:p>
            <a:r>
              <a:rPr lang="en-GB" sz="3600" b="1" dirty="0">
                <a:latin typeface="+mn-lt"/>
              </a:rPr>
              <a:t>Merits of </a:t>
            </a:r>
            <a:r>
              <a:rPr lang="en-GB" sz="3600" b="1" dirty="0" smtClean="0">
                <a:latin typeface="+mn-lt"/>
              </a:rPr>
              <a:t>Certainty Equivalent</a:t>
            </a:r>
            <a:br>
              <a:rPr lang="en-GB" sz="3600" b="1" dirty="0" smtClean="0">
                <a:latin typeface="+mn-lt"/>
              </a:rPr>
            </a:br>
            <a:r>
              <a:rPr lang="en-GB" sz="3600" b="1" dirty="0" smtClean="0">
                <a:latin typeface="+mn-lt"/>
              </a:rPr>
              <a:t> </a:t>
            </a:r>
            <a:r>
              <a:rPr lang="en-GB" sz="3600" b="1" dirty="0">
                <a:latin typeface="+mn-lt"/>
              </a:rPr>
              <a:t>approach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6632"/>
            <a:ext cx="11353800" cy="560991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endParaRPr lang="en-US" b="1" dirty="0" smtClean="0"/>
          </a:p>
          <a:p>
            <a:pPr marL="742950" indent="-742950">
              <a:buAutoNum type="arabicPeriod"/>
            </a:pPr>
            <a:r>
              <a:rPr lang="en-GB" sz="3600" dirty="0" smtClean="0"/>
              <a:t>This </a:t>
            </a:r>
            <a:r>
              <a:rPr lang="en-GB" sz="3600" dirty="0"/>
              <a:t>method explicitly recognises risk</a:t>
            </a:r>
            <a:r>
              <a:rPr lang="en-GB" sz="3600" dirty="0" smtClean="0"/>
              <a:t>.</a:t>
            </a:r>
          </a:p>
          <a:p>
            <a:pPr marL="742950" indent="-742950">
              <a:buAutoNum type="arabicPeriod"/>
            </a:pPr>
            <a:endParaRPr lang="en-GB" sz="3600" dirty="0"/>
          </a:p>
          <a:p>
            <a:pPr marL="742950" indent="-742950">
              <a:buAutoNum type="arabicPeriod" startAt="2"/>
            </a:pPr>
            <a:r>
              <a:rPr lang="en-GB" sz="3600" dirty="0" smtClean="0"/>
              <a:t>It </a:t>
            </a:r>
            <a:r>
              <a:rPr lang="en-GB" sz="3600" dirty="0"/>
              <a:t>recognises that cashflows further away </a:t>
            </a:r>
            <a:endParaRPr lang="en-GB" sz="3600" dirty="0" smtClean="0"/>
          </a:p>
          <a:p>
            <a:pPr marL="0" indent="0">
              <a:buNone/>
            </a:pPr>
            <a:r>
              <a:rPr lang="en-GB" sz="3600" dirty="0" smtClean="0"/>
              <a:t>to </a:t>
            </a:r>
            <a:r>
              <a:rPr lang="en-GB" sz="3600" dirty="0"/>
              <a:t>the future are less certain (therefore a lower α</a:t>
            </a:r>
            <a:r>
              <a:rPr lang="en-GB" sz="3600" baseline="-25000" dirty="0"/>
              <a:t>t</a:t>
            </a:r>
            <a:r>
              <a:rPr lang="en-GB" sz="3600" dirty="0"/>
              <a:t>)</a:t>
            </a:r>
          </a:p>
          <a:p>
            <a:pPr marL="0" indent="0">
              <a:buNone/>
            </a:pPr>
            <a:endParaRPr lang="en-GB" sz="3800" dirty="0"/>
          </a:p>
        </p:txBody>
      </p:sp>
    </p:spTree>
    <p:extLst>
      <p:ext uri="{BB962C8B-B14F-4D97-AF65-F5344CB8AC3E}">
        <p14:creationId xmlns:p14="http://schemas.microsoft.com/office/powerpoint/2010/main" val="1889342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704871" cy="1076632"/>
          </a:xfrm>
        </p:spPr>
        <p:txBody>
          <a:bodyPr>
            <a:noAutofit/>
          </a:bodyPr>
          <a:lstStyle/>
          <a:p>
            <a:r>
              <a:rPr lang="en-GB" sz="3600" b="1" dirty="0" smtClean="0"/>
              <a:t>L</a:t>
            </a:r>
            <a:r>
              <a:rPr lang="en-GB" sz="3600" b="1" dirty="0" smtClean="0">
                <a:latin typeface="+mn-lt"/>
              </a:rPr>
              <a:t>imitations of  Certainty Equivalent</a:t>
            </a:r>
            <a:br>
              <a:rPr lang="en-GB" sz="3600" b="1" dirty="0" smtClean="0">
                <a:latin typeface="+mn-lt"/>
              </a:rPr>
            </a:br>
            <a:r>
              <a:rPr lang="en-GB" sz="3600" b="1" dirty="0" smtClean="0">
                <a:latin typeface="+mn-lt"/>
              </a:rPr>
              <a:t> </a:t>
            </a:r>
            <a:r>
              <a:rPr lang="en-GB" sz="3600" b="1" dirty="0">
                <a:latin typeface="+mn-lt"/>
              </a:rPr>
              <a:t>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6632"/>
            <a:ext cx="11353800" cy="5781367"/>
          </a:xfrm>
        </p:spPr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en-US" dirty="0"/>
              <a:t> 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GB" sz="3200" dirty="0" smtClean="0"/>
              <a:t>The </a:t>
            </a:r>
            <a:r>
              <a:rPr lang="en-GB" sz="3200" dirty="0"/>
              <a:t>method of determining α</a:t>
            </a:r>
            <a:r>
              <a:rPr lang="en-GB" sz="3200" baseline="-25000" dirty="0"/>
              <a:t>t</a:t>
            </a:r>
            <a:r>
              <a:rPr lang="en-GB" sz="3200" dirty="0"/>
              <a:t> is subjective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and </a:t>
            </a:r>
            <a:r>
              <a:rPr lang="en-GB" sz="3200" dirty="0"/>
              <a:t>is likely to differ from project to project</a:t>
            </a:r>
            <a:r>
              <a:rPr lang="en-GB" sz="3200" dirty="0" smtClean="0"/>
              <a:t>.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2. The </a:t>
            </a:r>
            <a:r>
              <a:rPr lang="en-GB" sz="3200" dirty="0"/>
              <a:t>forecaster, expecting the reduction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that </a:t>
            </a:r>
            <a:r>
              <a:rPr lang="en-GB" sz="3200" dirty="0"/>
              <a:t>will be made to his forecasts, may inflate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them </a:t>
            </a:r>
            <a:r>
              <a:rPr lang="en-GB" sz="3200" dirty="0"/>
              <a:t>in anticipation</a:t>
            </a:r>
            <a:r>
              <a:rPr lang="en-GB" sz="3200" dirty="0" smtClean="0"/>
              <a:t>.</a:t>
            </a:r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3. When </a:t>
            </a:r>
            <a:r>
              <a:rPr lang="en-GB" sz="3200" dirty="0"/>
              <a:t>forecasts have to pass through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several </a:t>
            </a:r>
            <a:r>
              <a:rPr lang="en-GB" sz="3200" dirty="0"/>
              <a:t>layers of management, the effect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may </a:t>
            </a:r>
            <a:r>
              <a:rPr lang="en-GB" sz="3200" dirty="0"/>
              <a:t>be to greatly exaggerate the original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forecast </a:t>
            </a:r>
            <a:r>
              <a:rPr lang="en-GB" sz="3200" dirty="0"/>
              <a:t>or to make it ultra conservative.</a:t>
            </a:r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89358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pPr lvl="0"/>
            <a:r>
              <a:rPr lang="en-GB" sz="3600" b="1" dirty="0">
                <a:latin typeface="+mn-lt"/>
              </a:rPr>
              <a:t>Sensitivity Analysis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6632"/>
            <a:ext cx="11353800" cy="578136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r>
              <a:rPr lang="en-GB" sz="3200" dirty="0" smtClean="0"/>
              <a:t>Sensitivity </a:t>
            </a:r>
            <a:r>
              <a:rPr lang="en-GB" sz="3200" dirty="0"/>
              <a:t>Analysis is a way of analysing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change </a:t>
            </a:r>
            <a:r>
              <a:rPr lang="en-GB" sz="3200" dirty="0"/>
              <a:t>in the project's </a:t>
            </a:r>
            <a:r>
              <a:rPr lang="en-GB" sz="3200" dirty="0" err="1"/>
              <a:t>NPV</a:t>
            </a:r>
            <a:r>
              <a:rPr lang="en-GB" sz="3200" dirty="0"/>
              <a:t> for a given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change </a:t>
            </a:r>
            <a:r>
              <a:rPr lang="en-GB" sz="3200" dirty="0"/>
              <a:t>in one of the variables affecting the </a:t>
            </a:r>
            <a:r>
              <a:rPr lang="en-GB" sz="3200" dirty="0" err="1"/>
              <a:t>NPV</a:t>
            </a:r>
            <a:r>
              <a:rPr lang="en-GB" sz="3200" dirty="0"/>
              <a:t>. </a:t>
            </a:r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r>
              <a:rPr lang="en-GB" sz="3200" dirty="0" smtClean="0"/>
              <a:t> </a:t>
            </a:r>
            <a:r>
              <a:rPr lang="en-GB" sz="3200" dirty="0"/>
              <a:t>It indicates how sensitive the </a:t>
            </a:r>
            <a:r>
              <a:rPr lang="en-GB" sz="3200" dirty="0" err="1"/>
              <a:t>NPV</a:t>
            </a:r>
            <a:r>
              <a:rPr lang="en-GB" sz="3200" dirty="0"/>
              <a:t> is to changes in particular variables.  </a:t>
            </a:r>
            <a:endParaRPr lang="en-GB" sz="3200" dirty="0" smtClean="0"/>
          </a:p>
          <a:p>
            <a:pPr marL="0" indent="0">
              <a:buNone/>
            </a:pPr>
            <a:endParaRPr lang="en-GB" sz="3200" dirty="0"/>
          </a:p>
          <a:p>
            <a:r>
              <a:rPr lang="en-GB" sz="3200" dirty="0" smtClean="0"/>
              <a:t>The </a:t>
            </a:r>
            <a:r>
              <a:rPr lang="en-GB" sz="3200" dirty="0"/>
              <a:t>more sensitive the </a:t>
            </a:r>
            <a:r>
              <a:rPr lang="en-GB" sz="3200" dirty="0" err="1"/>
              <a:t>NPV</a:t>
            </a:r>
            <a:r>
              <a:rPr lang="en-GB" sz="3200" dirty="0"/>
              <a:t>, the more critical the variable.</a:t>
            </a:r>
          </a:p>
        </p:txBody>
      </p:sp>
    </p:spTree>
    <p:extLst>
      <p:ext uri="{BB962C8B-B14F-4D97-AF65-F5344CB8AC3E}">
        <p14:creationId xmlns:p14="http://schemas.microsoft.com/office/powerpoint/2010/main" val="3857065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 fontScale="90000"/>
          </a:bodyPr>
          <a:lstStyle/>
          <a:p>
            <a:r>
              <a:rPr lang="en-GB" sz="3600" b="1" dirty="0">
                <a:latin typeface="+mn-lt"/>
              </a:rPr>
              <a:t>Steps followed in </a:t>
            </a:r>
            <a:r>
              <a:rPr lang="en-GB" sz="3600" b="1" dirty="0" smtClean="0">
                <a:latin typeface="+mn-lt"/>
              </a:rPr>
              <a:t>use </a:t>
            </a:r>
            <a:br>
              <a:rPr lang="en-GB" sz="3600" b="1" dirty="0" smtClean="0">
                <a:latin typeface="+mn-lt"/>
              </a:rPr>
            </a:br>
            <a:r>
              <a:rPr lang="en-GB" sz="3600" b="1" dirty="0" smtClean="0">
                <a:latin typeface="+mn-lt"/>
              </a:rPr>
              <a:t>of Sensitivity </a:t>
            </a:r>
            <a:r>
              <a:rPr lang="en-GB" sz="3600" b="1" dirty="0">
                <a:latin typeface="+mn-lt"/>
              </a:rPr>
              <a:t>Analysis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6632"/>
            <a:ext cx="11353800" cy="5781367"/>
          </a:xfrm>
        </p:spPr>
        <p:txBody>
          <a:bodyPr>
            <a:normAutofit fontScale="85000" lnSpcReduction="20000"/>
          </a:bodyPr>
          <a:lstStyle/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endParaRPr lang="en-US" dirty="0" smtClean="0"/>
          </a:p>
          <a:p>
            <a:pPr marL="514350" indent="-514350">
              <a:buAutoNum type="arabicPeriod"/>
            </a:pPr>
            <a:r>
              <a:rPr lang="en-GB" sz="3500" dirty="0" smtClean="0"/>
              <a:t>Identification </a:t>
            </a:r>
            <a:r>
              <a:rPr lang="en-GB" sz="3500" dirty="0"/>
              <a:t>of all those variables </a:t>
            </a:r>
            <a:r>
              <a:rPr lang="en-GB" sz="3500" dirty="0" smtClean="0"/>
              <a:t>which</a:t>
            </a:r>
          </a:p>
          <a:p>
            <a:pPr marL="0" indent="0">
              <a:buNone/>
            </a:pPr>
            <a:r>
              <a:rPr lang="en-GB" sz="3500" dirty="0" smtClean="0"/>
              <a:t> </a:t>
            </a:r>
            <a:r>
              <a:rPr lang="en-GB" sz="3500" dirty="0"/>
              <a:t>have </a:t>
            </a:r>
            <a:r>
              <a:rPr lang="en-GB" sz="3500" dirty="0" smtClean="0"/>
              <a:t>an </a:t>
            </a:r>
            <a:r>
              <a:rPr lang="en-GB" sz="3500" dirty="0"/>
              <a:t>influence on the projects </a:t>
            </a:r>
            <a:r>
              <a:rPr lang="en-GB" sz="3500" dirty="0" err="1"/>
              <a:t>NPV</a:t>
            </a:r>
            <a:r>
              <a:rPr lang="en-GB" sz="3500" dirty="0" smtClean="0"/>
              <a:t>.</a:t>
            </a:r>
          </a:p>
          <a:p>
            <a:pPr marL="514350" indent="-514350">
              <a:buAutoNum type="arabicPeriod"/>
            </a:pPr>
            <a:endParaRPr lang="en-GB" sz="3500" dirty="0"/>
          </a:p>
          <a:p>
            <a:pPr marL="514350" indent="-514350">
              <a:buAutoNum type="arabicPeriod" startAt="2"/>
            </a:pPr>
            <a:r>
              <a:rPr lang="en-GB" sz="3500" dirty="0" smtClean="0"/>
              <a:t>Definition </a:t>
            </a:r>
            <a:r>
              <a:rPr lang="en-GB" sz="3500" dirty="0"/>
              <a:t>of the underlying (mathematical) </a:t>
            </a:r>
            <a:endParaRPr lang="en-GB" sz="3500" dirty="0" smtClean="0"/>
          </a:p>
          <a:p>
            <a:pPr marL="0" indent="0">
              <a:buNone/>
            </a:pPr>
            <a:r>
              <a:rPr lang="en-GB" sz="3500" dirty="0" smtClean="0"/>
              <a:t>relationship </a:t>
            </a:r>
            <a:r>
              <a:rPr lang="en-GB" sz="3500" dirty="0"/>
              <a:t>between variables</a:t>
            </a:r>
            <a:r>
              <a:rPr lang="en-GB" sz="3500" dirty="0" smtClean="0"/>
              <a:t>.</a:t>
            </a:r>
          </a:p>
          <a:p>
            <a:pPr marL="514350" indent="-514350">
              <a:buAutoNum type="arabicPeriod" startAt="2"/>
            </a:pPr>
            <a:endParaRPr lang="en-GB" sz="3500" dirty="0"/>
          </a:p>
          <a:p>
            <a:pPr marL="514350" indent="-514350">
              <a:buAutoNum type="arabicPeriod" startAt="3"/>
            </a:pPr>
            <a:r>
              <a:rPr lang="en-GB" sz="3500" dirty="0" smtClean="0"/>
              <a:t>Analysis </a:t>
            </a:r>
            <a:r>
              <a:rPr lang="en-GB" sz="3500" dirty="0"/>
              <a:t>of the impact of the change in each of the variables on the projects </a:t>
            </a:r>
            <a:r>
              <a:rPr lang="en-GB" sz="3500" dirty="0" err="1"/>
              <a:t>NPV</a:t>
            </a:r>
            <a:r>
              <a:rPr lang="en-GB" sz="3500" dirty="0" smtClean="0"/>
              <a:t>.</a:t>
            </a:r>
          </a:p>
          <a:p>
            <a:pPr marL="514350" indent="-514350">
              <a:buAutoNum type="arabicPeriod" startAt="3"/>
            </a:pPr>
            <a:endParaRPr lang="en-GB" sz="3500" dirty="0"/>
          </a:p>
          <a:p>
            <a:pPr marL="0" indent="0">
              <a:buNone/>
            </a:pPr>
            <a:r>
              <a:rPr lang="en-GB" sz="3500" dirty="0" smtClean="0"/>
              <a:t>NB: Sensitivity </a:t>
            </a:r>
            <a:r>
              <a:rPr lang="en-GB" sz="3500" dirty="0"/>
              <a:t>Analysis allows the decision maker to ask "what if" questions.</a:t>
            </a:r>
          </a:p>
          <a:p>
            <a:pPr marL="0" indent="0">
              <a:buNone/>
            </a:pPr>
            <a:endParaRPr lang="en-GB" sz="3500" dirty="0"/>
          </a:p>
        </p:txBody>
      </p:sp>
    </p:spTree>
    <p:extLst>
      <p:ext uri="{BB962C8B-B14F-4D97-AF65-F5344CB8AC3E}">
        <p14:creationId xmlns:p14="http://schemas.microsoft.com/office/powerpoint/2010/main" val="28267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A</a:t>
            </a:r>
            <a:r>
              <a:rPr lang="en-GB" sz="3600" b="1" dirty="0" smtClean="0">
                <a:latin typeface="+mn-lt"/>
              </a:rPr>
              <a:t>dvantage </a:t>
            </a:r>
            <a:r>
              <a:rPr lang="en-GB" sz="3600" b="1" dirty="0">
                <a:latin typeface="+mn-lt"/>
              </a:rPr>
              <a:t>of Sensitivity </a:t>
            </a:r>
            <a:r>
              <a:rPr lang="en-GB" sz="3600" b="1" dirty="0" smtClean="0">
                <a:latin typeface="+mn-lt"/>
              </a:rPr>
              <a:t>Analysis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9271" y="1076633"/>
            <a:ext cx="11640779" cy="5781367"/>
          </a:xfrm>
        </p:spPr>
        <p:txBody>
          <a:bodyPr>
            <a:normAutofit/>
          </a:bodyPr>
          <a:lstStyle/>
          <a:p>
            <a:pPr marL="514350" lvl="0" indent="-514350">
              <a:buAutoNum type="arabicPeriod"/>
            </a:pPr>
            <a:endParaRPr lang="en-US" sz="3000" dirty="0" smtClean="0"/>
          </a:p>
          <a:p>
            <a:pPr marL="514350" lvl="0" indent="-514350">
              <a:buAutoNum type="arabicPeriod"/>
            </a:pPr>
            <a:endParaRPr lang="en-US" sz="3000" dirty="0" smtClean="0"/>
          </a:p>
          <a:p>
            <a:pPr marL="514350" indent="-514350">
              <a:buAutoNum type="arabicPeriod"/>
            </a:pPr>
            <a:r>
              <a:rPr lang="en-GB" sz="3200" b="1" dirty="0" smtClean="0"/>
              <a:t>Critical </a:t>
            </a:r>
            <a:r>
              <a:rPr lang="en-GB" sz="3200" b="1" dirty="0"/>
              <a:t>Issues: </a:t>
            </a:r>
            <a:r>
              <a:rPr lang="en-GB" sz="3200" dirty="0"/>
              <a:t>This analysis identifies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Critical  </a:t>
            </a:r>
            <a:r>
              <a:rPr lang="en-GB" sz="3200" dirty="0"/>
              <a:t>factors that impinge on a project’s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success </a:t>
            </a:r>
            <a:r>
              <a:rPr lang="en-GB" sz="3200" dirty="0"/>
              <a:t>or failure</a:t>
            </a:r>
            <a:r>
              <a:rPr lang="en-GB" sz="3200" dirty="0" smtClean="0"/>
              <a:t>.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2. </a:t>
            </a:r>
            <a:r>
              <a:rPr lang="en-GB" sz="3200" b="1" dirty="0"/>
              <a:t>Simplicity: </a:t>
            </a:r>
            <a:r>
              <a:rPr lang="en-GB" sz="3200" dirty="0"/>
              <a:t>This analysis is quite simple.</a:t>
            </a:r>
          </a:p>
          <a:p>
            <a:endParaRPr lang="en-GB" sz="32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9852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D</a:t>
            </a:r>
            <a:r>
              <a:rPr lang="en-GB" sz="3600" b="1" dirty="0" smtClean="0">
                <a:latin typeface="+mn-lt"/>
              </a:rPr>
              <a:t>isadvantage </a:t>
            </a:r>
            <a:r>
              <a:rPr lang="en-GB" sz="3600" b="1" dirty="0">
                <a:latin typeface="+mn-lt"/>
              </a:rPr>
              <a:t>of Sensitivity </a:t>
            </a:r>
            <a:r>
              <a:rPr lang="en-GB" sz="3600" b="1" dirty="0" smtClean="0">
                <a:latin typeface="+mn-lt"/>
              </a:rPr>
              <a:t>Analysis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9271" y="1076633"/>
            <a:ext cx="11640779" cy="5781367"/>
          </a:xfrm>
        </p:spPr>
        <p:txBody>
          <a:bodyPr>
            <a:normAutofit/>
          </a:bodyPr>
          <a:lstStyle/>
          <a:p>
            <a:pPr marL="514350" lvl="0" indent="-514350">
              <a:buAutoNum type="arabicPeriod"/>
            </a:pPr>
            <a:endParaRPr lang="en-US" sz="3000" dirty="0" smtClean="0"/>
          </a:p>
          <a:p>
            <a:pPr marL="514350" lvl="0" indent="-514350">
              <a:buAutoNum type="arabicPeriod"/>
            </a:pPr>
            <a:r>
              <a:rPr lang="en-GB" sz="3200" b="1" dirty="0" smtClean="0"/>
              <a:t>Assumption </a:t>
            </a:r>
            <a:r>
              <a:rPr lang="en-GB" sz="3200" b="1" dirty="0"/>
              <a:t>of Independence: </a:t>
            </a:r>
            <a:r>
              <a:rPr lang="en-GB" sz="3200" dirty="0"/>
              <a:t>This analysis </a:t>
            </a:r>
            <a:endParaRPr lang="en-GB" sz="3200" dirty="0" smtClean="0"/>
          </a:p>
          <a:p>
            <a:pPr marL="0" lvl="0" indent="0">
              <a:buNone/>
            </a:pPr>
            <a:r>
              <a:rPr lang="en-GB" sz="3200" dirty="0" smtClean="0"/>
              <a:t>assumes </a:t>
            </a:r>
            <a:r>
              <a:rPr lang="en-GB" sz="3200" dirty="0"/>
              <a:t>that all variables are independent </a:t>
            </a:r>
            <a:endParaRPr lang="en-GB" sz="3200" dirty="0" smtClean="0"/>
          </a:p>
          <a:p>
            <a:pPr marL="0" lvl="0" indent="0">
              <a:buNone/>
            </a:pPr>
            <a:r>
              <a:rPr lang="en-GB" sz="3200" dirty="0" smtClean="0"/>
              <a:t>i.e</a:t>
            </a:r>
            <a:r>
              <a:rPr lang="en-GB" sz="3200" dirty="0"/>
              <a:t>. they are not related to each other, </a:t>
            </a:r>
            <a:endParaRPr lang="en-GB" sz="3200" dirty="0" smtClean="0"/>
          </a:p>
          <a:p>
            <a:pPr marL="0" lvl="0" indent="0">
              <a:buNone/>
            </a:pPr>
            <a:r>
              <a:rPr lang="en-GB" sz="3200" dirty="0" smtClean="0"/>
              <a:t>which </a:t>
            </a:r>
            <a:r>
              <a:rPr lang="en-GB" sz="3200" dirty="0"/>
              <a:t>is unlikely in real life.</a:t>
            </a:r>
          </a:p>
          <a:p>
            <a:pPr marL="0" lvl="0" indent="0">
              <a:buNone/>
            </a:pPr>
            <a:r>
              <a:rPr lang="en-GB" sz="3200" b="1" dirty="0" smtClean="0"/>
              <a:t>2. Ignore </a:t>
            </a:r>
            <a:r>
              <a:rPr lang="en-GB" sz="3200" b="1" dirty="0"/>
              <a:t>probability: </a:t>
            </a:r>
            <a:r>
              <a:rPr lang="en-GB" sz="3200" dirty="0"/>
              <a:t>This analysis does not </a:t>
            </a:r>
            <a:r>
              <a:rPr lang="en-GB" sz="3200" dirty="0" smtClean="0"/>
              <a:t>look</a:t>
            </a:r>
          </a:p>
          <a:p>
            <a:pPr marL="0" lvl="0" indent="0">
              <a:buNone/>
            </a:pPr>
            <a:r>
              <a:rPr lang="en-GB" sz="3200" dirty="0" smtClean="0"/>
              <a:t> </a:t>
            </a:r>
            <a:r>
              <a:rPr lang="en-GB" sz="3200" dirty="0"/>
              <a:t>to the probability of changes in the variables.</a:t>
            </a:r>
          </a:p>
          <a:p>
            <a:pPr marL="0" lvl="0" indent="0">
              <a:buNone/>
            </a:pPr>
            <a:r>
              <a:rPr lang="en-GB" sz="3200" b="1" dirty="0" smtClean="0"/>
              <a:t>3. Not </a:t>
            </a:r>
            <a:r>
              <a:rPr lang="en-GB" sz="3200" b="1" dirty="0"/>
              <a:t>so reliable: </a:t>
            </a:r>
            <a:r>
              <a:rPr lang="en-GB" sz="3200" dirty="0"/>
              <a:t>This analysis provides information </a:t>
            </a:r>
            <a:endParaRPr lang="en-GB" sz="3200" dirty="0" smtClean="0"/>
          </a:p>
          <a:p>
            <a:pPr marL="0" lvl="0" indent="0">
              <a:buNone/>
            </a:pPr>
            <a:r>
              <a:rPr lang="en-GB" sz="3200" dirty="0" smtClean="0"/>
              <a:t>on </a:t>
            </a:r>
            <a:r>
              <a:rPr lang="en-GB" sz="3200" dirty="0"/>
              <a:t>the basis of which decisions can be made but </a:t>
            </a:r>
            <a:endParaRPr lang="en-GB" sz="3200" dirty="0" smtClean="0"/>
          </a:p>
          <a:p>
            <a:pPr marL="0" lvl="0" indent="0">
              <a:buNone/>
            </a:pPr>
            <a:r>
              <a:rPr lang="en-GB" sz="3200" dirty="0" smtClean="0"/>
              <a:t>does </a:t>
            </a:r>
            <a:r>
              <a:rPr lang="en-GB" sz="3200" dirty="0"/>
              <a:t>not point directly to the correct decision.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0003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1"/>
            <a:ext cx="11247120" cy="1066800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Scenario Analysis 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" y="1325563"/>
            <a:ext cx="10881360" cy="5532437"/>
          </a:xfrm>
        </p:spPr>
        <p:txBody>
          <a:bodyPr>
            <a:noAutofit/>
          </a:bodyPr>
          <a:lstStyle/>
          <a:p>
            <a:pPr lvl="0"/>
            <a:r>
              <a:rPr lang="en-GB" sz="3200" dirty="0" smtClean="0"/>
              <a:t>This is used to see </a:t>
            </a:r>
            <a:r>
              <a:rPr lang="en-GB" sz="3200" dirty="0"/>
              <a:t>the combined effects of </a:t>
            </a:r>
            <a:endParaRPr lang="en-GB" sz="3200" dirty="0" smtClean="0"/>
          </a:p>
          <a:p>
            <a:pPr marL="0" lvl="0" indent="0">
              <a:buNone/>
            </a:pPr>
            <a:r>
              <a:rPr lang="en-GB" sz="3200" dirty="0" smtClean="0"/>
              <a:t>changes </a:t>
            </a:r>
            <a:r>
              <a:rPr lang="en-GB" sz="3200" dirty="0"/>
              <a:t>in the variables. </a:t>
            </a:r>
            <a:endParaRPr lang="en-GB" sz="3200" dirty="0" smtClean="0"/>
          </a:p>
          <a:p>
            <a:r>
              <a:rPr lang="en-GB" sz="3200" dirty="0" smtClean="0"/>
              <a:t>Scenario analysis </a:t>
            </a:r>
            <a:r>
              <a:rPr lang="en-GB" sz="3200" dirty="0"/>
              <a:t>brings in the probabilities of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changes </a:t>
            </a:r>
            <a:r>
              <a:rPr lang="en-GB" sz="3200" dirty="0"/>
              <a:t>in key variables </a:t>
            </a:r>
          </a:p>
          <a:p>
            <a:r>
              <a:rPr lang="en-GB" sz="3200" dirty="0" smtClean="0"/>
              <a:t>It  </a:t>
            </a:r>
            <a:r>
              <a:rPr lang="en-GB" sz="3200" dirty="0"/>
              <a:t>allows </a:t>
            </a:r>
            <a:r>
              <a:rPr lang="en-GB" sz="3200" dirty="0" smtClean="0"/>
              <a:t>for a change </a:t>
            </a:r>
            <a:r>
              <a:rPr lang="en-GB" sz="3200" dirty="0"/>
              <a:t>more than one variable at a time. </a:t>
            </a:r>
            <a:endParaRPr lang="en-GB" sz="3200" dirty="0" smtClean="0"/>
          </a:p>
          <a:p>
            <a:r>
              <a:rPr lang="en-GB" sz="3200" dirty="0" smtClean="0"/>
              <a:t>This </a:t>
            </a:r>
            <a:r>
              <a:rPr lang="en-GB" sz="3200" dirty="0"/>
              <a:t>analysis begins with base case or most likely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set </a:t>
            </a:r>
            <a:r>
              <a:rPr lang="en-GB" sz="3200" dirty="0"/>
              <a:t>of values for the input variables. </a:t>
            </a:r>
            <a:endParaRPr lang="en-GB" sz="3200" dirty="0" smtClean="0"/>
          </a:p>
          <a:p>
            <a:r>
              <a:rPr lang="en-GB" sz="3200" dirty="0" smtClean="0"/>
              <a:t>Then</a:t>
            </a:r>
            <a:r>
              <a:rPr lang="en-GB" sz="3200" dirty="0"/>
              <a:t>, go for worst case scenario (low unit sales</a:t>
            </a:r>
            <a:r>
              <a:rPr lang="en-GB" sz="3200" dirty="0" smtClean="0"/>
              <a:t>,</a:t>
            </a:r>
          </a:p>
          <a:p>
            <a:pPr marL="0" indent="0">
              <a:buNone/>
            </a:pPr>
            <a:r>
              <a:rPr lang="en-GB" sz="3200" dirty="0" smtClean="0"/>
              <a:t> </a:t>
            </a:r>
            <a:r>
              <a:rPr lang="en-GB" sz="3200" dirty="0"/>
              <a:t>low sale price, high variable cost and so on) </a:t>
            </a:r>
            <a:endParaRPr lang="en-GB" sz="3200" dirty="0" smtClean="0"/>
          </a:p>
          <a:p>
            <a:r>
              <a:rPr lang="en-GB" sz="3200" dirty="0" smtClean="0"/>
              <a:t>And lastly, </a:t>
            </a:r>
            <a:r>
              <a:rPr lang="en-GB" sz="3200" dirty="0"/>
              <a:t>best case scenario</a:t>
            </a:r>
          </a:p>
        </p:txBody>
      </p:sp>
    </p:spTree>
    <p:extLst>
      <p:ext uri="{BB962C8B-B14F-4D97-AF65-F5344CB8AC3E}">
        <p14:creationId xmlns:p14="http://schemas.microsoft.com/office/powerpoint/2010/main" val="1244596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247120" cy="1325563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Sensitivity and Scenario </a:t>
            </a:r>
            <a:br>
              <a:rPr lang="en-GB" sz="3600" b="1" dirty="0" smtClean="0">
                <a:latin typeface="+mn-lt"/>
              </a:rPr>
            </a:br>
            <a:r>
              <a:rPr lang="en-GB" sz="3600" b="1" dirty="0" smtClean="0">
                <a:latin typeface="+mn-lt"/>
              </a:rPr>
              <a:t>Analysis Compared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975" y="1325562"/>
            <a:ext cx="11247120" cy="5532438"/>
          </a:xfrm>
        </p:spPr>
        <p:txBody>
          <a:bodyPr>
            <a:noAutofit/>
          </a:bodyPr>
          <a:lstStyle/>
          <a:p>
            <a:r>
              <a:rPr lang="en-GB" dirty="0" smtClean="0"/>
              <a:t>Both </a:t>
            </a:r>
            <a:r>
              <a:rPr lang="en-GB" dirty="0"/>
              <a:t>help to understand the impact of the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change </a:t>
            </a:r>
            <a:r>
              <a:rPr lang="en-GB" dirty="0"/>
              <a:t>in input variable on the outcome </a:t>
            </a:r>
            <a:r>
              <a:rPr lang="en-GB" dirty="0" smtClean="0"/>
              <a:t>of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dirty="0"/>
              <a:t>the project. </a:t>
            </a:r>
            <a:endParaRPr lang="en-GB" dirty="0" smtClean="0"/>
          </a:p>
          <a:p>
            <a:r>
              <a:rPr lang="en-GB" dirty="0" smtClean="0"/>
              <a:t>There </a:t>
            </a:r>
            <a:r>
              <a:rPr lang="en-GB" dirty="0"/>
              <a:t>are certain basic differences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between </a:t>
            </a:r>
            <a:r>
              <a:rPr lang="en-GB" dirty="0"/>
              <a:t>the </a:t>
            </a:r>
            <a:r>
              <a:rPr lang="en-GB" dirty="0" smtClean="0"/>
              <a:t>two.</a:t>
            </a:r>
          </a:p>
          <a:p>
            <a:r>
              <a:rPr lang="en-GB" dirty="0" smtClean="0"/>
              <a:t>Sensitivity </a:t>
            </a:r>
            <a:r>
              <a:rPr lang="en-GB" dirty="0"/>
              <a:t>analysis calculates the impact </a:t>
            </a:r>
            <a:endParaRPr lang="en-GB" dirty="0" smtClean="0"/>
          </a:p>
          <a:p>
            <a:pPr marL="0" indent="0">
              <a:buNone/>
            </a:pPr>
            <a:r>
              <a:rPr lang="en-GB" dirty="0"/>
              <a:t>o</a:t>
            </a:r>
            <a:r>
              <a:rPr lang="en-GB" dirty="0" smtClean="0"/>
              <a:t>f </a:t>
            </a:r>
            <a:r>
              <a:rPr lang="en-GB" dirty="0"/>
              <a:t>the change of a single input variable on the outcome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of </a:t>
            </a:r>
            <a:r>
              <a:rPr lang="en-GB" dirty="0"/>
              <a:t>the project viz., </a:t>
            </a:r>
            <a:r>
              <a:rPr lang="en-GB" dirty="0" err="1"/>
              <a:t>NPV</a:t>
            </a:r>
            <a:r>
              <a:rPr lang="en-GB" dirty="0"/>
              <a:t> or IRR</a:t>
            </a:r>
            <a:r>
              <a:rPr lang="en-GB" dirty="0" smtClean="0"/>
              <a:t>.</a:t>
            </a:r>
          </a:p>
          <a:p>
            <a:r>
              <a:rPr lang="en-GB" dirty="0" smtClean="0"/>
              <a:t> </a:t>
            </a:r>
            <a:r>
              <a:rPr lang="en-GB" dirty="0"/>
              <a:t>The sensitivity analysis thus enables to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identify </a:t>
            </a:r>
            <a:r>
              <a:rPr lang="en-GB" dirty="0"/>
              <a:t>that single critical variable that can </a:t>
            </a:r>
            <a:r>
              <a:rPr lang="en-GB" dirty="0" smtClean="0"/>
              <a:t>impact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dirty="0"/>
              <a:t>the outcome in a huge way and the range of </a:t>
            </a:r>
            <a:r>
              <a:rPr lang="en-GB" dirty="0" smtClean="0"/>
              <a:t>outcomes.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the </a:t>
            </a:r>
            <a:r>
              <a:rPr lang="en-GB" dirty="0"/>
              <a:t>project given the change in the input variable</a:t>
            </a:r>
            <a:r>
              <a:rPr lang="en-GB" sz="3200" dirty="0"/>
              <a:t>.  </a:t>
            </a:r>
            <a:endParaRPr lang="en-GB" sz="3200" dirty="0" smtClean="0"/>
          </a:p>
          <a:p>
            <a:pPr marL="0" indent="0">
              <a:buNone/>
            </a:pPr>
            <a:endParaRPr lang="en-US" sz="3000" dirty="0" smtClean="0"/>
          </a:p>
        </p:txBody>
      </p:sp>
    </p:spTree>
    <p:extLst>
      <p:ext uri="{BB962C8B-B14F-4D97-AF65-F5344CB8AC3E}">
        <p14:creationId xmlns:p14="http://schemas.microsoft.com/office/powerpoint/2010/main" val="744002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247120" cy="1325563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Sensitivity and Scenario </a:t>
            </a:r>
            <a:br>
              <a:rPr lang="en-GB" sz="3600" b="1" dirty="0" smtClean="0">
                <a:latin typeface="+mn-lt"/>
              </a:rPr>
            </a:br>
            <a:r>
              <a:rPr lang="en-GB" sz="3600" b="1" dirty="0" smtClean="0">
                <a:latin typeface="+mn-lt"/>
              </a:rPr>
              <a:t>Analysis Compared-</a:t>
            </a:r>
            <a:r>
              <a:rPr lang="en-GB" sz="3600" b="1" dirty="0" err="1" smtClean="0">
                <a:latin typeface="+mn-lt"/>
              </a:rPr>
              <a:t>Ctd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" y="1325562"/>
            <a:ext cx="11247120" cy="5532438"/>
          </a:xfrm>
        </p:spPr>
        <p:txBody>
          <a:bodyPr>
            <a:noAutofit/>
          </a:bodyPr>
          <a:lstStyle/>
          <a:p>
            <a:endParaRPr lang="en-GB" sz="3200" dirty="0" smtClean="0"/>
          </a:p>
          <a:p>
            <a:r>
              <a:rPr lang="en-GB" sz="3200" dirty="0" smtClean="0"/>
              <a:t>Scenario analysis,is </a:t>
            </a:r>
            <a:r>
              <a:rPr lang="en-GB" sz="3200" dirty="0"/>
              <a:t>based on a scenario.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err="1" smtClean="0"/>
              <a:t>eg</a:t>
            </a:r>
            <a:r>
              <a:rPr lang="en-GB" sz="3200" dirty="0" smtClean="0"/>
              <a:t> </a:t>
            </a:r>
            <a:r>
              <a:rPr lang="en-GB" sz="3200" dirty="0"/>
              <a:t>recession or a boom wherein depending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on </a:t>
            </a:r>
            <a:r>
              <a:rPr lang="en-GB" sz="3200" dirty="0"/>
              <a:t>the scenario, all input variables change</a:t>
            </a:r>
            <a:r>
              <a:rPr lang="en-GB" sz="3200" dirty="0" smtClean="0"/>
              <a:t>.</a:t>
            </a:r>
          </a:p>
          <a:p>
            <a:r>
              <a:rPr lang="en-GB" sz="3200" dirty="0" smtClean="0"/>
              <a:t> It calculates </a:t>
            </a:r>
            <a:r>
              <a:rPr lang="en-GB" sz="3200" dirty="0"/>
              <a:t>the outcome of the project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considering </a:t>
            </a:r>
            <a:r>
              <a:rPr lang="en-GB" sz="3200" dirty="0"/>
              <a:t>this scenario where the variables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have </a:t>
            </a:r>
            <a:r>
              <a:rPr lang="en-GB" sz="3200" dirty="0"/>
              <a:t>changed simultaneously. </a:t>
            </a:r>
            <a:endParaRPr lang="en-GB" sz="3200" dirty="0" smtClean="0"/>
          </a:p>
          <a:p>
            <a:r>
              <a:rPr lang="en-GB" sz="3200" dirty="0" smtClean="0"/>
              <a:t>Similarly</a:t>
            </a:r>
            <a:r>
              <a:rPr lang="en-GB" sz="3200" dirty="0"/>
              <a:t>, the outcome of the project would </a:t>
            </a:r>
            <a:r>
              <a:rPr lang="en-GB" sz="3200" dirty="0" smtClean="0"/>
              <a:t>also</a:t>
            </a:r>
          </a:p>
          <a:p>
            <a:pPr marL="0" indent="0">
              <a:buNone/>
            </a:pPr>
            <a:r>
              <a:rPr lang="en-GB" sz="3200" dirty="0" smtClean="0"/>
              <a:t> </a:t>
            </a:r>
            <a:r>
              <a:rPr lang="en-GB" sz="3200" dirty="0"/>
              <a:t>be considered for the normal and recessionary situation. </a:t>
            </a:r>
            <a:endParaRPr lang="en-GB" sz="3200" dirty="0" smtClean="0"/>
          </a:p>
        </p:txBody>
      </p:sp>
    </p:spTree>
    <p:extLst>
      <p:ext uri="{BB962C8B-B14F-4D97-AF65-F5344CB8AC3E}">
        <p14:creationId xmlns:p14="http://schemas.microsoft.com/office/powerpoint/2010/main" val="1505443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247120" cy="1325563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Sensitivity and Scenario </a:t>
            </a:r>
            <a:br>
              <a:rPr lang="en-GB" sz="3600" b="1" dirty="0" smtClean="0">
                <a:latin typeface="+mn-lt"/>
              </a:rPr>
            </a:br>
            <a:r>
              <a:rPr lang="en-GB" sz="3600" b="1" dirty="0" smtClean="0">
                <a:latin typeface="+mn-lt"/>
              </a:rPr>
              <a:t>Analysis Compared-</a:t>
            </a:r>
            <a:r>
              <a:rPr lang="en-GB" sz="3600" b="1" dirty="0" err="1" smtClean="0">
                <a:latin typeface="+mn-lt"/>
              </a:rPr>
              <a:t>Ctd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" y="1325562"/>
            <a:ext cx="11247120" cy="5532438"/>
          </a:xfrm>
        </p:spPr>
        <p:txBody>
          <a:bodyPr>
            <a:noAutofit/>
          </a:bodyPr>
          <a:lstStyle/>
          <a:p>
            <a:r>
              <a:rPr lang="en-GB" dirty="0" smtClean="0"/>
              <a:t>The </a:t>
            </a:r>
            <a:r>
              <a:rPr lang="en-GB" dirty="0"/>
              <a:t>variability in the outcome under the three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different </a:t>
            </a:r>
            <a:r>
              <a:rPr lang="en-GB" dirty="0"/>
              <a:t>scenarios </a:t>
            </a:r>
            <a:r>
              <a:rPr lang="en-GB" dirty="0" smtClean="0"/>
              <a:t> helps </a:t>
            </a:r>
            <a:r>
              <a:rPr lang="en-GB" dirty="0"/>
              <a:t>the management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to </a:t>
            </a:r>
            <a:r>
              <a:rPr lang="en-GB" dirty="0"/>
              <a:t>assess the risk a project carries</a:t>
            </a:r>
            <a:r>
              <a:rPr lang="en-GB" dirty="0" smtClean="0"/>
              <a:t>.</a:t>
            </a:r>
          </a:p>
          <a:p>
            <a:r>
              <a:rPr lang="en-GB" dirty="0" smtClean="0"/>
              <a:t> </a:t>
            </a:r>
            <a:r>
              <a:rPr lang="en-GB" dirty="0"/>
              <a:t>Higher deviation in the outcome can be assessed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as </a:t>
            </a:r>
            <a:r>
              <a:rPr lang="en-GB" dirty="0"/>
              <a:t>higher risk and lower to medium deviation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can </a:t>
            </a:r>
            <a:r>
              <a:rPr lang="en-GB" dirty="0"/>
              <a:t>be assessed accordingly. </a:t>
            </a:r>
            <a:endParaRPr lang="en-GB" dirty="0" smtClean="0"/>
          </a:p>
          <a:p>
            <a:r>
              <a:rPr lang="en-GB" dirty="0" smtClean="0"/>
              <a:t>Scenario </a:t>
            </a:r>
            <a:r>
              <a:rPr lang="en-GB" dirty="0"/>
              <a:t>analysis is far more complex than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sensitivity </a:t>
            </a:r>
            <a:r>
              <a:rPr lang="en-GB" dirty="0"/>
              <a:t>analysis </a:t>
            </a:r>
            <a:r>
              <a:rPr lang="en-GB" dirty="0" smtClean="0"/>
              <a:t>due to calculations</a:t>
            </a:r>
          </a:p>
          <a:p>
            <a:r>
              <a:rPr lang="en-GB" dirty="0" smtClean="0"/>
              <a:t>In scenario </a:t>
            </a:r>
            <a:r>
              <a:rPr lang="en-GB" dirty="0"/>
              <a:t>analysis all inputs are changed simultaneously 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r>
              <a:rPr lang="en-GB" dirty="0" smtClean="0"/>
              <a:t>considering </a:t>
            </a:r>
            <a:r>
              <a:rPr lang="en-GB" dirty="0"/>
              <a:t>the situation in hand while in sensitivity analysis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only </a:t>
            </a:r>
            <a:r>
              <a:rPr lang="en-GB" dirty="0"/>
              <a:t>one input is changed and others are kept constant.</a:t>
            </a:r>
          </a:p>
          <a:p>
            <a:pPr marL="0" indent="0">
              <a:buNone/>
            </a:pPr>
            <a:endParaRPr lang="en-US" sz="3000" dirty="0" smtClean="0"/>
          </a:p>
        </p:txBody>
      </p:sp>
    </p:spTree>
    <p:extLst>
      <p:ext uri="{BB962C8B-B14F-4D97-AF65-F5344CB8AC3E}">
        <p14:creationId xmlns:p14="http://schemas.microsoft.com/office/powerpoint/2010/main" val="380339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440" y="144380"/>
            <a:ext cx="11247120" cy="1325563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Decision </a:t>
            </a:r>
            <a:r>
              <a:rPr lang="en-GB" sz="3600" b="1" dirty="0">
                <a:latin typeface="+mn-lt"/>
              </a:rPr>
              <a:t>Tree analysis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716" y="1469943"/>
            <a:ext cx="11081084" cy="5212397"/>
          </a:xfrm>
        </p:spPr>
        <p:txBody>
          <a:bodyPr>
            <a:noAutofit/>
          </a:bodyPr>
          <a:lstStyle/>
          <a:p>
            <a:r>
              <a:rPr lang="en-GB" sz="3200" dirty="0" smtClean="0"/>
              <a:t>Practically </a:t>
            </a:r>
            <a:r>
              <a:rPr lang="en-GB" sz="3200" dirty="0"/>
              <a:t>investment </a:t>
            </a:r>
            <a:r>
              <a:rPr lang="en-GB" sz="3200" dirty="0" smtClean="0"/>
              <a:t>decisions </a:t>
            </a:r>
            <a:r>
              <a:rPr lang="en-GB" sz="3200" dirty="0"/>
              <a:t>have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implications for  </a:t>
            </a:r>
            <a:r>
              <a:rPr lang="en-GB" sz="3200" dirty="0"/>
              <a:t>future or further investment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decisions</a:t>
            </a:r>
            <a:r>
              <a:rPr lang="en-GB" sz="3200" dirty="0" smtClean="0"/>
              <a:t>.</a:t>
            </a:r>
          </a:p>
          <a:p>
            <a:r>
              <a:rPr lang="en-GB" sz="3200" dirty="0" smtClean="0"/>
              <a:t>They  </a:t>
            </a:r>
            <a:r>
              <a:rPr lang="en-GB" sz="3200" dirty="0"/>
              <a:t>also impact future decision and events. </a:t>
            </a:r>
            <a:endParaRPr lang="en-GB" sz="3200" dirty="0" smtClean="0"/>
          </a:p>
          <a:p>
            <a:r>
              <a:rPr lang="en-GB" sz="3200" dirty="0" smtClean="0"/>
              <a:t>Such </a:t>
            </a:r>
            <a:r>
              <a:rPr lang="en-GB" sz="3200" dirty="0"/>
              <a:t>situation can be handled by taking </a:t>
            </a:r>
            <a:r>
              <a:rPr lang="en-GB" sz="3200" dirty="0" smtClean="0"/>
              <a:t>a</a:t>
            </a:r>
          </a:p>
          <a:p>
            <a:pPr marL="0" indent="0">
              <a:buNone/>
            </a:pPr>
            <a:r>
              <a:rPr lang="en-GB" sz="3200" dirty="0" smtClean="0"/>
              <a:t> sequence   </a:t>
            </a:r>
            <a:r>
              <a:rPr lang="en-GB" sz="3200" dirty="0"/>
              <a:t>of decisions over a period of time. </a:t>
            </a:r>
            <a:endParaRPr lang="en-GB" sz="3200" dirty="0" smtClean="0"/>
          </a:p>
          <a:p>
            <a:r>
              <a:rPr lang="en-GB" sz="3200" dirty="0" smtClean="0"/>
              <a:t>The </a:t>
            </a:r>
            <a:r>
              <a:rPr lang="en-GB" sz="3200" dirty="0"/>
              <a:t>technique to handle this type of </a:t>
            </a:r>
            <a:r>
              <a:rPr lang="en-GB" sz="3200" dirty="0" smtClean="0"/>
              <a:t>sequential</a:t>
            </a:r>
          </a:p>
          <a:p>
            <a:pPr marL="0" indent="0">
              <a:buNone/>
            </a:pPr>
            <a:r>
              <a:rPr lang="en-GB" sz="3200" dirty="0" smtClean="0"/>
              <a:t>decisions </a:t>
            </a:r>
            <a:r>
              <a:rPr lang="en-GB" sz="3200" dirty="0"/>
              <a:t>is </a:t>
            </a:r>
            <a:r>
              <a:rPr lang="en-GB" sz="3200" dirty="0" smtClean="0"/>
              <a:t>done </a:t>
            </a:r>
            <a:r>
              <a:rPr lang="en-GB" sz="3200" dirty="0"/>
              <a:t>through “Decision Tree” technique. </a:t>
            </a:r>
            <a:endParaRPr lang="en-GB" sz="3200" dirty="0" smtClean="0"/>
          </a:p>
        </p:txBody>
      </p:sp>
    </p:spTree>
    <p:extLst>
      <p:ext uri="{BB962C8B-B14F-4D97-AF65-F5344CB8AC3E}">
        <p14:creationId xmlns:p14="http://schemas.microsoft.com/office/powerpoint/2010/main" val="64182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440" y="144380"/>
            <a:ext cx="11247120" cy="1325563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Decision </a:t>
            </a:r>
            <a:r>
              <a:rPr lang="en-GB" sz="3600" b="1" dirty="0">
                <a:latin typeface="+mn-lt"/>
              </a:rPr>
              <a:t>Tree </a:t>
            </a:r>
            <a:r>
              <a:rPr lang="en-GB" sz="3600" b="1" dirty="0" smtClean="0">
                <a:latin typeface="+mn-lt"/>
              </a:rPr>
              <a:t>Analysis-</a:t>
            </a:r>
            <a:r>
              <a:rPr lang="en-GB" sz="3600" b="1" dirty="0" err="1" smtClean="0">
                <a:latin typeface="+mn-lt"/>
              </a:rPr>
              <a:t>Ctd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716" y="1469943"/>
            <a:ext cx="11081084" cy="5212397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b="1" i="1" dirty="0" smtClean="0"/>
          </a:p>
          <a:p>
            <a:r>
              <a:rPr lang="en-GB" sz="3200" dirty="0" smtClean="0"/>
              <a:t>A </a:t>
            </a:r>
            <a:r>
              <a:rPr lang="en-GB" sz="3200" dirty="0"/>
              <a:t>Decision tree is a graphical representation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of relationship </a:t>
            </a:r>
            <a:r>
              <a:rPr lang="en-GB" sz="3200" dirty="0"/>
              <a:t>between future decisions and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their consequences</a:t>
            </a:r>
            <a:r>
              <a:rPr lang="en-GB" sz="3200" dirty="0"/>
              <a:t>. </a:t>
            </a:r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r>
              <a:rPr lang="en-GB" sz="3200" dirty="0" smtClean="0"/>
              <a:t>The </a:t>
            </a:r>
            <a:r>
              <a:rPr lang="en-GB" sz="3200" dirty="0"/>
              <a:t>sequence of events is shown in </a:t>
            </a:r>
            <a:r>
              <a:rPr lang="en-GB" sz="3200" dirty="0" smtClean="0"/>
              <a:t>a</a:t>
            </a:r>
          </a:p>
          <a:p>
            <a:pPr marL="0" indent="0">
              <a:buNone/>
            </a:pPr>
            <a:r>
              <a:rPr lang="en-GB" sz="3200" dirty="0" smtClean="0"/>
              <a:t> </a:t>
            </a:r>
            <a:r>
              <a:rPr lang="en-GB" sz="3200" dirty="0"/>
              <a:t>format resembling branches of tree, each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branch </a:t>
            </a:r>
            <a:r>
              <a:rPr lang="en-GB" sz="3200" dirty="0"/>
              <a:t>representing a single possible decision,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its </a:t>
            </a:r>
            <a:r>
              <a:rPr lang="en-GB" sz="3200" dirty="0"/>
              <a:t>alternatives and the probable result in terms of </a:t>
            </a:r>
            <a:r>
              <a:rPr lang="en-GB" sz="3200" dirty="0" err="1"/>
              <a:t>NPV</a:t>
            </a:r>
            <a:r>
              <a:rPr lang="en-GB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7047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247120" cy="1325563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Capital Budgeting </a:t>
            </a:r>
            <a:br>
              <a:rPr lang="en-GB" sz="3600" b="1" dirty="0" smtClean="0">
                <a:latin typeface="+mn-lt"/>
              </a:rPr>
            </a:br>
            <a:r>
              <a:rPr lang="en-GB" sz="3600" b="1" dirty="0" smtClean="0">
                <a:latin typeface="+mn-lt"/>
              </a:rPr>
              <a:t>Under Capital Rationing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25563"/>
            <a:ext cx="10515600" cy="5212397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b="1" i="1" dirty="0" smtClean="0"/>
          </a:p>
          <a:p>
            <a:r>
              <a:rPr lang="en-GB" sz="3200" dirty="0" smtClean="0"/>
              <a:t>There </a:t>
            </a:r>
            <a:r>
              <a:rPr lang="en-GB" sz="3200" dirty="0"/>
              <a:t>may be a situation due </a:t>
            </a:r>
            <a:r>
              <a:rPr lang="en-GB" sz="3200" dirty="0" smtClean="0"/>
              <a:t>to</a:t>
            </a:r>
          </a:p>
          <a:p>
            <a:pPr marL="0" indent="0">
              <a:buNone/>
            </a:pPr>
            <a:r>
              <a:rPr lang="en-GB" sz="3200" dirty="0" smtClean="0"/>
              <a:t> </a:t>
            </a:r>
            <a:r>
              <a:rPr lang="en-GB" sz="3200" dirty="0"/>
              <a:t>resource (capital) constraints (rationing</a:t>
            </a:r>
            <a:r>
              <a:rPr lang="en-GB" sz="3200" dirty="0" smtClean="0"/>
              <a:t>)</a:t>
            </a:r>
          </a:p>
          <a:p>
            <a:pPr marL="0" indent="0">
              <a:buNone/>
            </a:pPr>
            <a:r>
              <a:rPr lang="en-GB" sz="3200" dirty="0" smtClean="0"/>
              <a:t> </a:t>
            </a:r>
            <a:r>
              <a:rPr lang="en-GB" sz="3200" dirty="0"/>
              <a:t>a firm may have to select some projects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among </a:t>
            </a:r>
            <a:r>
              <a:rPr lang="en-GB" sz="3200" dirty="0"/>
              <a:t>various projects, all having positive </a:t>
            </a:r>
            <a:r>
              <a:rPr lang="en-GB" sz="3200" dirty="0" err="1"/>
              <a:t>NPVs</a:t>
            </a:r>
            <a:r>
              <a:rPr lang="en-GB" sz="3200" dirty="0"/>
              <a:t>. </a:t>
            </a:r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r>
              <a:rPr lang="en-GB" sz="3200" dirty="0" smtClean="0"/>
              <a:t> </a:t>
            </a:r>
            <a:r>
              <a:rPr lang="en-US" sz="3200" dirty="0"/>
              <a:t>Capital rationing occurs any time there is a </a:t>
            </a:r>
            <a:r>
              <a:rPr lang="en-US" sz="3200" dirty="0" smtClean="0"/>
              <a:t>budget</a:t>
            </a:r>
          </a:p>
          <a:p>
            <a:pPr marL="0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ceiling, or constraint, on the amount of funds that can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be </a:t>
            </a:r>
            <a:r>
              <a:rPr lang="en-US" sz="3200" dirty="0"/>
              <a:t>invested during a specific period, such as a year.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65434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247120" cy="1325563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Types of Capital Rationing 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25562"/>
            <a:ext cx="11353800" cy="5212397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dirty="0" smtClean="0"/>
          </a:p>
          <a:p>
            <a:r>
              <a:rPr lang="en-US" sz="3200" dirty="0" smtClean="0"/>
              <a:t>Capital </a:t>
            </a:r>
            <a:r>
              <a:rPr lang="en-US" sz="3200" dirty="0"/>
              <a:t>rationing can be classified as </a:t>
            </a:r>
            <a:r>
              <a:rPr lang="en-US" sz="3200" dirty="0" smtClean="0"/>
              <a:t>follows,</a:t>
            </a:r>
          </a:p>
          <a:p>
            <a:pPr marL="0" indent="0">
              <a:buNone/>
            </a:pPr>
            <a:r>
              <a:rPr lang="en-US" sz="3200" dirty="0" smtClean="0"/>
              <a:t> </a:t>
            </a:r>
            <a:endParaRPr lang="en-GB" sz="3200" dirty="0"/>
          </a:p>
          <a:p>
            <a:pPr marL="514350" lvl="0" indent="-514350">
              <a:buAutoNum type="arabicPeriod"/>
            </a:pPr>
            <a:r>
              <a:rPr lang="en-US" sz="3200" dirty="0" smtClean="0"/>
              <a:t>Soft   </a:t>
            </a:r>
            <a:r>
              <a:rPr lang="en-US" sz="3200" dirty="0"/>
              <a:t>capital rationing – capital rationing </a:t>
            </a:r>
            <a:r>
              <a:rPr lang="en-US" sz="3200" dirty="0" smtClean="0"/>
              <a:t>in</a:t>
            </a:r>
          </a:p>
          <a:p>
            <a:pPr marL="0" lvl="0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a department due to departmental budget ceilings </a:t>
            </a:r>
            <a:endParaRPr lang="en-US" sz="3200" dirty="0" smtClean="0"/>
          </a:p>
          <a:p>
            <a:pPr marL="0" lvl="0" indent="0">
              <a:buNone/>
            </a:pPr>
            <a:endParaRPr lang="en-GB" sz="3200" dirty="0"/>
          </a:p>
          <a:p>
            <a:pPr marL="0" lvl="0" indent="0">
              <a:buNone/>
            </a:pPr>
            <a:r>
              <a:rPr lang="en-US" sz="3200" dirty="0" smtClean="0"/>
              <a:t>2. Hard  </a:t>
            </a:r>
            <a:r>
              <a:rPr lang="en-US" sz="3200" dirty="0"/>
              <a:t>capital rationing – capital rationing by </a:t>
            </a:r>
            <a:r>
              <a:rPr lang="en-US" sz="3200" dirty="0" smtClean="0"/>
              <a:t>the</a:t>
            </a:r>
          </a:p>
          <a:p>
            <a:pPr marL="0" lvl="0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entire firm due to lack of funds from </a:t>
            </a:r>
            <a:r>
              <a:rPr lang="en-US" sz="3200" dirty="0" smtClean="0"/>
              <a:t>external</a:t>
            </a:r>
          </a:p>
          <a:p>
            <a:pPr marL="0" lvl="0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sources/ financiers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05602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247120" cy="1325563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S</a:t>
            </a:r>
            <a:r>
              <a:rPr lang="en-GB" sz="3600" b="1" dirty="0" smtClean="0">
                <a:latin typeface="+mn-lt"/>
              </a:rPr>
              <a:t>cenarios influencing </a:t>
            </a:r>
            <a:r>
              <a:rPr lang="en-GB" sz="3600" b="1" dirty="0">
                <a:latin typeface="+mn-lt"/>
              </a:rPr>
              <a:t>the </a:t>
            </a:r>
            <a:r>
              <a:rPr lang="en-GB" sz="3600" b="1" dirty="0" smtClean="0">
                <a:latin typeface="+mn-lt"/>
              </a:rPr>
              <a:t>method</a:t>
            </a:r>
            <a:br>
              <a:rPr lang="en-GB" sz="3600" b="1" dirty="0" smtClean="0">
                <a:latin typeface="+mn-lt"/>
              </a:rPr>
            </a:br>
            <a:r>
              <a:rPr lang="en-GB" sz="3600" b="1" dirty="0" smtClean="0">
                <a:latin typeface="+mn-lt"/>
              </a:rPr>
              <a:t> </a:t>
            </a:r>
            <a:r>
              <a:rPr lang="en-GB" sz="3600" b="1" dirty="0">
                <a:latin typeface="+mn-lt"/>
              </a:rPr>
              <a:t>of </a:t>
            </a:r>
            <a:r>
              <a:rPr lang="en-GB" sz="3600" b="1" dirty="0" smtClean="0">
                <a:latin typeface="+mn-lt"/>
              </a:rPr>
              <a:t>evaluation </a:t>
            </a:r>
            <a:r>
              <a:rPr lang="en-GB" sz="3600" b="1" dirty="0">
                <a:latin typeface="+mn-lt"/>
              </a:rPr>
              <a:t>to be adopted</a:t>
            </a:r>
            <a:r>
              <a:rPr lang="en-GB" sz="3600" dirty="0"/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" y="1562100"/>
            <a:ext cx="11247120" cy="5295900"/>
          </a:xfrm>
        </p:spPr>
        <p:txBody>
          <a:bodyPr>
            <a:noAutofit/>
          </a:bodyPr>
          <a:lstStyle/>
          <a:p>
            <a:pPr marL="514350" lvl="0" indent="-514350">
              <a:buAutoNum type="arabicPeriod"/>
            </a:pPr>
            <a:endParaRPr lang="en-US" dirty="0" smtClean="0"/>
          </a:p>
          <a:p>
            <a:pPr marL="0" indent="0">
              <a:buNone/>
            </a:pPr>
            <a:r>
              <a:rPr lang="en-GB" sz="3200" dirty="0"/>
              <a:t>Broadly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1. If </a:t>
            </a:r>
            <a:r>
              <a:rPr lang="en-GB" sz="3200" dirty="0"/>
              <a:t>projects are</a:t>
            </a:r>
            <a:r>
              <a:rPr lang="en-GB" sz="3200" b="1" dirty="0"/>
              <a:t> independent </a:t>
            </a:r>
            <a:r>
              <a:rPr lang="en-GB" sz="3200" dirty="0"/>
              <a:t>of each other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and </a:t>
            </a:r>
            <a:r>
              <a:rPr lang="en-GB" sz="3200" dirty="0"/>
              <a:t>are divisible in nature: </a:t>
            </a:r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r>
              <a:rPr lang="en-GB" sz="3200" dirty="0" smtClean="0"/>
              <a:t>In </a:t>
            </a:r>
            <a:r>
              <a:rPr lang="en-GB" sz="3200" dirty="0"/>
              <a:t>such situation </a:t>
            </a:r>
            <a:r>
              <a:rPr lang="en-GB" sz="3200" dirty="0" err="1" smtClean="0"/>
              <a:t>NPV</a:t>
            </a:r>
            <a:r>
              <a:rPr lang="en-GB" sz="3200" dirty="0" smtClean="0"/>
              <a:t> </a:t>
            </a:r>
            <a:r>
              <a:rPr lang="en-GB" sz="3200" dirty="0"/>
              <a:t>Rule should be modified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And, </a:t>
            </a:r>
          </a:p>
          <a:p>
            <a:r>
              <a:rPr lang="en-GB" sz="3200" dirty="0"/>
              <a:t>A</a:t>
            </a:r>
            <a:r>
              <a:rPr lang="en-GB" sz="3200" dirty="0" smtClean="0"/>
              <a:t>ccordingly projects </a:t>
            </a:r>
            <a:r>
              <a:rPr lang="en-GB" sz="3200" dirty="0"/>
              <a:t>should be ranked on the basis </a:t>
            </a:r>
            <a:r>
              <a:rPr lang="en-GB" sz="3200" dirty="0" smtClean="0"/>
              <a:t>of</a:t>
            </a:r>
          </a:p>
          <a:p>
            <a:pPr marL="0" indent="0">
              <a:buNone/>
            </a:pPr>
            <a:r>
              <a:rPr lang="en-GB" sz="3200" dirty="0" smtClean="0"/>
              <a:t> </a:t>
            </a:r>
            <a:r>
              <a:rPr lang="en-GB" sz="3200" dirty="0"/>
              <a:t>‘</a:t>
            </a:r>
            <a:r>
              <a:rPr lang="en-GB" sz="3200" dirty="0" err="1"/>
              <a:t>NPV</a:t>
            </a:r>
            <a:r>
              <a:rPr lang="en-GB" sz="3200" dirty="0"/>
              <a:t> per $ of Capital </a:t>
            </a:r>
            <a:r>
              <a:rPr lang="en-GB" sz="3200" dirty="0" smtClean="0"/>
              <a:t>invested.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5356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247120" cy="1325563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S</a:t>
            </a:r>
            <a:r>
              <a:rPr lang="en-GB" sz="3600" b="1" dirty="0" smtClean="0">
                <a:latin typeface="+mn-lt"/>
              </a:rPr>
              <a:t>cenarios influencing </a:t>
            </a:r>
            <a:r>
              <a:rPr lang="en-GB" sz="3600" b="1" dirty="0">
                <a:latin typeface="+mn-lt"/>
              </a:rPr>
              <a:t>the </a:t>
            </a:r>
            <a:r>
              <a:rPr lang="en-GB" sz="3600" b="1" dirty="0" smtClean="0">
                <a:latin typeface="+mn-lt"/>
              </a:rPr>
              <a:t>method</a:t>
            </a:r>
            <a:br>
              <a:rPr lang="en-GB" sz="3600" b="1" dirty="0" smtClean="0">
                <a:latin typeface="+mn-lt"/>
              </a:rPr>
            </a:br>
            <a:r>
              <a:rPr lang="en-GB" sz="3600" b="1" dirty="0" smtClean="0">
                <a:latin typeface="+mn-lt"/>
              </a:rPr>
              <a:t> </a:t>
            </a:r>
            <a:r>
              <a:rPr lang="en-GB" sz="3600" b="1" dirty="0">
                <a:latin typeface="+mn-lt"/>
              </a:rPr>
              <a:t>of </a:t>
            </a:r>
            <a:r>
              <a:rPr lang="en-GB" sz="3600" b="1" dirty="0" smtClean="0">
                <a:latin typeface="+mn-lt"/>
              </a:rPr>
              <a:t>evaluation </a:t>
            </a:r>
            <a:r>
              <a:rPr lang="en-GB" sz="3600" b="1" dirty="0">
                <a:latin typeface="+mn-lt"/>
              </a:rPr>
              <a:t>to be </a:t>
            </a:r>
            <a:r>
              <a:rPr lang="en-GB" sz="3600" b="1" dirty="0" smtClean="0">
                <a:latin typeface="+mn-lt"/>
              </a:rPr>
              <a:t>adopted-</a:t>
            </a:r>
            <a:r>
              <a:rPr lang="en-GB" sz="3600" b="1" dirty="0" err="1" smtClean="0">
                <a:latin typeface="+mn-lt"/>
              </a:rPr>
              <a:t>Ctd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" y="1562100"/>
            <a:ext cx="11247120" cy="5295900"/>
          </a:xfrm>
        </p:spPr>
        <p:txBody>
          <a:bodyPr>
            <a:noAutofit/>
          </a:bodyPr>
          <a:lstStyle/>
          <a:p>
            <a:pPr marL="514350" lvl="0" indent="-514350">
              <a:buAutoNum type="arabicPeriod"/>
            </a:pPr>
            <a:endParaRPr lang="en-US" dirty="0" smtClean="0"/>
          </a:p>
          <a:p>
            <a:pPr marL="0" indent="0">
              <a:buNone/>
            </a:pPr>
            <a:r>
              <a:rPr lang="en-GB" sz="3200" dirty="0" smtClean="0"/>
              <a:t>(</a:t>
            </a:r>
            <a:r>
              <a:rPr lang="en-GB" sz="3200" dirty="0"/>
              <a:t>ii</a:t>
            </a:r>
            <a:r>
              <a:rPr lang="en-GB" sz="3200" dirty="0" smtClean="0"/>
              <a:t>) If </a:t>
            </a:r>
            <a:r>
              <a:rPr lang="en-GB" sz="3200" dirty="0"/>
              <a:t>projects are not </a:t>
            </a:r>
            <a:r>
              <a:rPr lang="en-GB" sz="3200" dirty="0" smtClean="0"/>
              <a:t>divisible</a:t>
            </a:r>
          </a:p>
          <a:p>
            <a:pPr marL="0" indent="0">
              <a:buNone/>
            </a:pPr>
            <a:endParaRPr lang="en-GB" sz="3200" dirty="0" smtClean="0"/>
          </a:p>
          <a:p>
            <a:r>
              <a:rPr lang="en-GB" sz="3200" dirty="0" smtClean="0"/>
              <a:t>In </a:t>
            </a:r>
            <a:r>
              <a:rPr lang="en-GB" sz="3200" dirty="0"/>
              <a:t>such situation projects shall be </a:t>
            </a:r>
            <a:r>
              <a:rPr lang="en-GB" sz="3200" dirty="0" smtClean="0"/>
              <a:t>ranked</a:t>
            </a:r>
          </a:p>
          <a:p>
            <a:pPr marL="0" indent="0">
              <a:buNone/>
            </a:pPr>
            <a:r>
              <a:rPr lang="en-GB" sz="3200" dirty="0" smtClean="0"/>
              <a:t> </a:t>
            </a:r>
            <a:r>
              <a:rPr lang="en-GB" sz="3200" dirty="0"/>
              <a:t>on the </a:t>
            </a:r>
            <a:r>
              <a:rPr lang="en-GB" sz="3200" dirty="0" smtClean="0"/>
              <a:t>basis </a:t>
            </a:r>
            <a:r>
              <a:rPr lang="en-GB" sz="3200" dirty="0"/>
              <a:t>of absolute </a:t>
            </a:r>
            <a:r>
              <a:rPr lang="en-GB" sz="3200" dirty="0" err="1"/>
              <a:t>NPV</a:t>
            </a:r>
            <a:r>
              <a:rPr lang="en-GB" sz="3200" dirty="0"/>
              <a:t> </a:t>
            </a:r>
            <a:r>
              <a:rPr lang="en-GB" sz="3200" dirty="0" smtClean="0"/>
              <a:t>and,</a:t>
            </a:r>
          </a:p>
          <a:p>
            <a:pPr marL="0" indent="0">
              <a:buNone/>
            </a:pPr>
            <a:r>
              <a:rPr lang="en-GB" sz="3200" dirty="0" smtClean="0"/>
              <a:t> </a:t>
            </a:r>
          </a:p>
          <a:p>
            <a:r>
              <a:rPr lang="en-GB" sz="3200" dirty="0"/>
              <a:t>S</a:t>
            </a:r>
            <a:r>
              <a:rPr lang="en-GB" sz="3200" dirty="0" smtClean="0"/>
              <a:t>hould </a:t>
            </a:r>
            <a:r>
              <a:rPr lang="en-GB" sz="3200" dirty="0"/>
              <a:t>be mixed up to the point available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resources </a:t>
            </a:r>
            <a:r>
              <a:rPr lang="en-GB" sz="3200" dirty="0"/>
              <a:t>are exhausted.</a:t>
            </a:r>
            <a:endParaRPr lang="en-GB" sz="32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37566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24712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Illustration </a:t>
            </a:r>
            <a:r>
              <a:rPr lang="en-US" sz="3600" b="1" dirty="0" smtClean="0">
                <a:latin typeface="+mn-lt"/>
              </a:rPr>
              <a:t>One </a:t>
            </a:r>
            <a:br>
              <a:rPr lang="en-US" sz="3600" b="1" dirty="0" smtClean="0">
                <a:latin typeface="+mn-lt"/>
              </a:rPr>
            </a:br>
            <a:r>
              <a:rPr lang="en-US" sz="3600" b="1" dirty="0" smtClean="0">
                <a:latin typeface="+mn-lt"/>
              </a:rPr>
              <a:t>Capital </a:t>
            </a:r>
            <a:r>
              <a:rPr lang="en-US" sz="3600" b="1" dirty="0">
                <a:latin typeface="+mn-lt"/>
              </a:rPr>
              <a:t>R</a:t>
            </a:r>
            <a:r>
              <a:rPr lang="en-US" sz="3600" b="1" dirty="0" smtClean="0">
                <a:latin typeface="+mn-lt"/>
              </a:rPr>
              <a:t>ationing 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1325562"/>
            <a:ext cx="11925300" cy="5532438"/>
          </a:xfrm>
        </p:spPr>
        <p:txBody>
          <a:bodyPr>
            <a:noAutofit/>
          </a:bodyPr>
          <a:lstStyle/>
          <a:p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r>
              <a:rPr lang="en-US" sz="3200" dirty="0" err="1"/>
              <a:t>Kemu</a:t>
            </a:r>
            <a:r>
              <a:rPr lang="en-US" sz="3200" dirty="0"/>
              <a:t> Limited is planning its capital investment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err="1" smtClean="0"/>
              <a:t>programme</a:t>
            </a:r>
            <a:r>
              <a:rPr lang="en-US" sz="3200" dirty="0" smtClean="0"/>
              <a:t> </a:t>
            </a:r>
            <a:r>
              <a:rPr lang="en-US" sz="3200" dirty="0"/>
              <a:t>for next year</a:t>
            </a:r>
            <a:r>
              <a:rPr lang="en-US" sz="3200" dirty="0" smtClean="0"/>
              <a:t>.</a:t>
            </a:r>
          </a:p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It </a:t>
            </a:r>
            <a:r>
              <a:rPr lang="en-US" sz="3200" dirty="0"/>
              <a:t>has five projects all of which give a positive </a:t>
            </a:r>
            <a:r>
              <a:rPr lang="en-US" sz="3200" dirty="0" err="1"/>
              <a:t>NPV</a:t>
            </a:r>
            <a:r>
              <a:rPr lang="en-US" sz="3200" dirty="0"/>
              <a:t>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The </a:t>
            </a:r>
            <a:r>
              <a:rPr lang="en-US" sz="3200" dirty="0"/>
              <a:t>company cost of capital of 15 </a:t>
            </a:r>
            <a:r>
              <a:rPr lang="en-US" sz="3200" dirty="0" smtClean="0"/>
              <a:t>percent.</a:t>
            </a:r>
          </a:p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The </a:t>
            </a:r>
            <a:r>
              <a:rPr lang="en-US" sz="3200" dirty="0"/>
              <a:t>investment outflows and present values being as </a:t>
            </a:r>
            <a:r>
              <a:rPr lang="en-US" sz="3200" dirty="0" smtClean="0"/>
              <a:t>follows</a:t>
            </a:r>
          </a:p>
          <a:p>
            <a:pPr marL="0" indent="0">
              <a:buNone/>
            </a:pPr>
            <a:r>
              <a:rPr lang="en-US" sz="3200" dirty="0" smtClean="0"/>
              <a:t>( next  slide)</a:t>
            </a: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lvl="0" indent="0">
              <a:buNone/>
            </a:pPr>
            <a:r>
              <a:rPr lang="en-US" sz="3200" dirty="0" smtClean="0"/>
              <a:t>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618633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247120" cy="1325563"/>
          </a:xfrm>
        </p:spPr>
        <p:txBody>
          <a:bodyPr>
            <a:normAutofit fontScale="90000"/>
          </a:bodyPr>
          <a:lstStyle/>
          <a:p>
            <a:pPr lvl="1"/>
            <a:r>
              <a:rPr lang="en-US" sz="3600" b="1" dirty="0" smtClean="0">
                <a:latin typeface="+mn-lt"/>
              </a:rPr>
              <a:t>Question-</a:t>
            </a:r>
            <a:br>
              <a:rPr lang="en-US" sz="3600" b="1" dirty="0" smtClean="0">
                <a:latin typeface="+mn-lt"/>
              </a:rPr>
            </a:br>
            <a:r>
              <a:rPr lang="en-US" sz="3600" b="1" dirty="0" smtClean="0">
                <a:latin typeface="+mn-lt"/>
              </a:rPr>
              <a:t> Cashflows &amp; Present values </a:t>
            </a:r>
            <a:r>
              <a:rPr lang="en-GB" sz="3600" dirty="0">
                <a:latin typeface="+mn-lt"/>
              </a:rPr>
              <a:t/>
            </a:r>
            <a:br>
              <a:rPr lang="en-GB" sz="3600" dirty="0">
                <a:latin typeface="+mn-lt"/>
              </a:rPr>
            </a:br>
            <a:r>
              <a:rPr lang="en-US" b="1" dirty="0"/>
              <a:t> 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25563"/>
            <a:ext cx="10801350" cy="553243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000" b="1" i="1" dirty="0" smtClean="0"/>
              <a:t>Project       </a:t>
            </a:r>
            <a:r>
              <a:rPr lang="en-GB" sz="3000" b="1" i="1" dirty="0"/>
              <a:t>Investment                 </a:t>
            </a:r>
            <a:r>
              <a:rPr lang="en-GB" sz="3000" b="1" i="1" dirty="0" err="1" smtClean="0"/>
              <a:t>NPV</a:t>
            </a:r>
            <a:r>
              <a:rPr lang="en-GB" sz="3000" b="1" i="1" dirty="0" smtClean="0"/>
              <a:t> </a:t>
            </a:r>
            <a:r>
              <a:rPr lang="en-GB" sz="3000" b="1" i="1" dirty="0"/>
              <a:t>@ 15%</a:t>
            </a:r>
            <a:endParaRPr lang="en-GB" sz="3000" dirty="0"/>
          </a:p>
          <a:p>
            <a:pPr marL="0" indent="0">
              <a:buNone/>
            </a:pPr>
            <a:r>
              <a:rPr lang="en-GB" sz="3000" dirty="0"/>
              <a:t>`                           </a:t>
            </a:r>
            <a:r>
              <a:rPr lang="en-GB" sz="3000" b="1" i="1" dirty="0"/>
              <a:t>000 </a:t>
            </a:r>
            <a:r>
              <a:rPr lang="en-GB" sz="3000" dirty="0"/>
              <a:t>`                      </a:t>
            </a:r>
            <a:r>
              <a:rPr lang="en-GB" sz="3000" b="1" i="1" dirty="0" smtClean="0"/>
              <a:t>000</a:t>
            </a:r>
            <a:endParaRPr lang="en-GB" sz="3000" dirty="0"/>
          </a:p>
          <a:p>
            <a:pPr marL="0" indent="0">
              <a:buNone/>
            </a:pPr>
            <a:r>
              <a:rPr lang="en-GB" sz="3000" dirty="0"/>
              <a:t> A                          </a:t>
            </a:r>
            <a:r>
              <a:rPr lang="en-GB" sz="3000" dirty="0" smtClean="0"/>
              <a:t>(</a:t>
            </a:r>
            <a:r>
              <a:rPr lang="en-GB" sz="3000" dirty="0"/>
              <a:t>50)                     </a:t>
            </a:r>
            <a:r>
              <a:rPr lang="en-GB" sz="3000" dirty="0" smtClean="0"/>
              <a:t> 15.4</a:t>
            </a:r>
            <a:endParaRPr lang="en-GB" sz="3000" dirty="0"/>
          </a:p>
          <a:p>
            <a:pPr marL="0" indent="0">
              <a:buNone/>
            </a:pPr>
            <a:r>
              <a:rPr lang="en-GB" sz="3000" dirty="0"/>
              <a:t>B                          </a:t>
            </a:r>
            <a:r>
              <a:rPr lang="en-GB" sz="3000" dirty="0" smtClean="0"/>
              <a:t> </a:t>
            </a:r>
            <a:r>
              <a:rPr lang="en-GB" sz="3000" dirty="0"/>
              <a:t>(40)                     </a:t>
            </a:r>
            <a:r>
              <a:rPr lang="en-GB" sz="3000" dirty="0" smtClean="0"/>
              <a:t>  18.7</a:t>
            </a:r>
            <a:endParaRPr lang="en-GB" sz="3000" dirty="0"/>
          </a:p>
          <a:p>
            <a:pPr marL="0" indent="0">
              <a:buNone/>
            </a:pPr>
            <a:r>
              <a:rPr lang="en-GB" sz="3000" dirty="0"/>
              <a:t>C                           (25)                       </a:t>
            </a:r>
            <a:r>
              <a:rPr lang="en-GB" sz="3000" dirty="0" smtClean="0"/>
              <a:t>10.1</a:t>
            </a:r>
            <a:endParaRPr lang="en-GB" sz="3000" dirty="0"/>
          </a:p>
          <a:p>
            <a:pPr marL="0" indent="0">
              <a:buNone/>
            </a:pPr>
            <a:r>
              <a:rPr lang="en-GB" sz="3000" dirty="0"/>
              <a:t>D                           </a:t>
            </a:r>
            <a:r>
              <a:rPr lang="en-GB" sz="3000" dirty="0" smtClean="0"/>
              <a:t>(</a:t>
            </a:r>
            <a:r>
              <a:rPr lang="en-GB" sz="3000" dirty="0"/>
              <a:t>30)                   </a:t>
            </a:r>
            <a:r>
              <a:rPr lang="en-GB" sz="3000" dirty="0" smtClean="0"/>
              <a:t>   </a:t>
            </a:r>
            <a:r>
              <a:rPr lang="en-GB" sz="3000" dirty="0"/>
              <a:t>11.2</a:t>
            </a:r>
          </a:p>
          <a:p>
            <a:pPr marL="0" indent="0">
              <a:buNone/>
            </a:pPr>
            <a:r>
              <a:rPr lang="en-GB" sz="3000" dirty="0"/>
              <a:t>E                           </a:t>
            </a:r>
            <a:r>
              <a:rPr lang="en-GB" sz="3000" dirty="0" smtClean="0"/>
              <a:t>(</a:t>
            </a:r>
            <a:r>
              <a:rPr lang="en-GB" sz="3000" dirty="0"/>
              <a:t>35)                    </a:t>
            </a:r>
            <a:r>
              <a:rPr lang="en-GB" sz="3000" dirty="0" smtClean="0"/>
              <a:t>   </a:t>
            </a:r>
            <a:r>
              <a:rPr lang="en-GB" sz="3000" dirty="0"/>
              <a:t>19.3</a:t>
            </a:r>
          </a:p>
          <a:p>
            <a:pPr marL="0" indent="0">
              <a:buNone/>
            </a:pPr>
            <a:r>
              <a:rPr lang="en-GB" sz="3000" b="1" dirty="0" smtClean="0"/>
              <a:t>CASE </a:t>
            </a:r>
            <a:r>
              <a:rPr lang="en-GB" sz="3000" b="1" dirty="0"/>
              <a:t>1</a:t>
            </a:r>
            <a:r>
              <a:rPr lang="en-GB" sz="3000" dirty="0"/>
              <a:t>: The projects are independent of each other </a:t>
            </a:r>
            <a:r>
              <a:rPr lang="en-GB" sz="3000" dirty="0" smtClean="0"/>
              <a:t>and</a:t>
            </a:r>
          </a:p>
          <a:p>
            <a:pPr marL="0" indent="0">
              <a:buNone/>
            </a:pPr>
            <a:r>
              <a:rPr lang="en-GB" sz="3000" dirty="0" smtClean="0"/>
              <a:t> </a:t>
            </a:r>
            <a:r>
              <a:rPr lang="en-GB" sz="3000" dirty="0"/>
              <a:t>are divisible </a:t>
            </a:r>
            <a:r>
              <a:rPr lang="en-GB" sz="3000" dirty="0" smtClean="0"/>
              <a:t>The </a:t>
            </a:r>
            <a:r>
              <a:rPr lang="en-GB" sz="3000" dirty="0"/>
              <a:t>company is limited to a capital spending of $ 1, 20,000. </a:t>
            </a:r>
            <a:r>
              <a:rPr lang="en-GB" sz="3000" dirty="0" smtClean="0"/>
              <a:t>Required: Optimise the </a:t>
            </a:r>
            <a:r>
              <a:rPr lang="en-GB" sz="3000" dirty="0"/>
              <a:t>returns from a package of projects within the capital spending limit. </a:t>
            </a:r>
          </a:p>
          <a:p>
            <a:pPr lvl="0"/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1927683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247120" cy="1325563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latin typeface="+mn-lt"/>
              </a:rPr>
              <a:t/>
            </a:r>
            <a:br>
              <a:rPr lang="en-US" sz="3600" b="1" dirty="0" smtClean="0">
                <a:latin typeface="+mn-lt"/>
              </a:rPr>
            </a:br>
            <a:r>
              <a:rPr lang="en-US" sz="3600" b="1" dirty="0" smtClean="0">
                <a:latin typeface="+mn-lt"/>
              </a:rPr>
              <a:t>Solution- </a:t>
            </a:r>
            <a:br>
              <a:rPr lang="en-US" sz="3600" b="1" dirty="0" smtClean="0">
                <a:latin typeface="+mn-lt"/>
              </a:rPr>
            </a:br>
            <a:r>
              <a:rPr lang="en-GB" sz="3600" b="1" dirty="0" smtClean="0">
                <a:latin typeface="+mn-lt"/>
              </a:rPr>
              <a:t>Computation </a:t>
            </a:r>
            <a:r>
              <a:rPr lang="en-GB" sz="3600" b="1" dirty="0">
                <a:latin typeface="+mn-lt"/>
              </a:rPr>
              <a:t>of </a:t>
            </a:r>
            <a:r>
              <a:rPr lang="en-GB" sz="3600" b="1" dirty="0" err="1">
                <a:latin typeface="+mn-lt"/>
              </a:rPr>
              <a:t>NPVs</a:t>
            </a:r>
            <a:r>
              <a:rPr lang="en-GB" sz="3600" b="1" dirty="0">
                <a:latin typeface="+mn-lt"/>
              </a:rPr>
              <a:t> per $ 1 </a:t>
            </a:r>
            <a:r>
              <a:rPr lang="en-GB" sz="3600" b="1" dirty="0" smtClean="0">
                <a:latin typeface="+mn-lt"/>
              </a:rPr>
              <a:t/>
            </a:r>
            <a:br>
              <a:rPr lang="en-GB" sz="3600" b="1" dirty="0" smtClean="0">
                <a:latin typeface="+mn-lt"/>
              </a:rPr>
            </a:br>
            <a:r>
              <a:rPr lang="en-GB" sz="3600" b="1" dirty="0" smtClean="0">
                <a:latin typeface="+mn-lt"/>
              </a:rPr>
              <a:t>of </a:t>
            </a:r>
            <a:r>
              <a:rPr lang="en-GB" sz="3600" b="1" dirty="0">
                <a:latin typeface="+mn-lt"/>
              </a:rPr>
              <a:t>Investment </a:t>
            </a:r>
            <a:r>
              <a:rPr lang="en-GB" sz="3600" b="1" dirty="0" smtClean="0">
                <a:latin typeface="+mn-lt"/>
              </a:rPr>
              <a:t>&amp;Ranking</a:t>
            </a:r>
            <a:r>
              <a:rPr lang="en-GB" sz="3600" dirty="0"/>
              <a:t/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1325562"/>
            <a:ext cx="11925300" cy="553243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 smtClean="0"/>
              <a:t>	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06680" y="1325561"/>
            <a:ext cx="1176447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200" dirty="0" smtClean="0"/>
          </a:p>
          <a:p>
            <a:endParaRPr lang="en-US" sz="3200" dirty="0"/>
          </a:p>
          <a:p>
            <a:r>
              <a:rPr lang="en-US" sz="3200" dirty="0" smtClean="0"/>
              <a:t>Project  Investment  </a:t>
            </a:r>
            <a:r>
              <a:rPr lang="en-US" sz="3200" dirty="0" err="1" smtClean="0"/>
              <a:t>NPV</a:t>
            </a:r>
            <a:r>
              <a:rPr lang="en-US" sz="3200" dirty="0" smtClean="0"/>
              <a:t> </a:t>
            </a:r>
            <a:r>
              <a:rPr lang="en-US" sz="3200" dirty="0"/>
              <a:t>15%  </a:t>
            </a:r>
            <a:r>
              <a:rPr lang="en-US" sz="3200" dirty="0" err="1" smtClean="0"/>
              <a:t>NPV</a:t>
            </a:r>
            <a:r>
              <a:rPr lang="en-US" sz="3200" dirty="0" smtClean="0"/>
              <a:t> </a:t>
            </a:r>
            <a:r>
              <a:rPr lang="en-US" sz="3200" dirty="0"/>
              <a:t>15% </a:t>
            </a:r>
            <a:r>
              <a:rPr lang="en-US" sz="3200" dirty="0" smtClean="0"/>
              <a:t> Ranking </a:t>
            </a:r>
            <a:endParaRPr lang="en-US" sz="3200" dirty="0"/>
          </a:p>
          <a:p>
            <a:r>
              <a:rPr lang="en-US" sz="3200" dirty="0" smtClean="0"/>
              <a:t>                                                  per </a:t>
            </a:r>
            <a:r>
              <a:rPr lang="en-US" sz="3200" dirty="0"/>
              <a:t>$ 1 Invested	</a:t>
            </a:r>
          </a:p>
          <a:p>
            <a:r>
              <a:rPr lang="en-US" sz="3200" dirty="0" smtClean="0"/>
              <a:t>	$, </a:t>
            </a:r>
            <a:r>
              <a:rPr lang="en-US" sz="3200" dirty="0"/>
              <a:t>000	</a:t>
            </a:r>
            <a:r>
              <a:rPr lang="en-US" sz="3200" dirty="0" smtClean="0"/>
              <a:t>           $, </a:t>
            </a:r>
            <a:r>
              <a:rPr lang="en-US" sz="3200" dirty="0"/>
              <a:t>000</a:t>
            </a:r>
            <a:endParaRPr lang="en-US" sz="3200" dirty="0" smtClean="0"/>
          </a:p>
          <a:p>
            <a:r>
              <a:rPr lang="en-US" sz="3200" dirty="0" smtClean="0"/>
              <a:t>A</a:t>
            </a:r>
            <a:r>
              <a:rPr lang="en-US" sz="3200" dirty="0"/>
              <a:t>	(50)	</a:t>
            </a:r>
            <a:r>
              <a:rPr lang="en-US" sz="3200" dirty="0" smtClean="0"/>
              <a:t>		15.4</a:t>
            </a:r>
            <a:r>
              <a:rPr lang="en-US" sz="3200" dirty="0"/>
              <a:t>	</a:t>
            </a:r>
            <a:r>
              <a:rPr lang="en-US" sz="3200" dirty="0" smtClean="0"/>
              <a:t>	0.31</a:t>
            </a:r>
            <a:r>
              <a:rPr lang="en-US" sz="3200" dirty="0"/>
              <a:t>	</a:t>
            </a:r>
            <a:r>
              <a:rPr lang="en-US" sz="3200" dirty="0" smtClean="0"/>
              <a:t>	5</a:t>
            </a:r>
            <a:endParaRPr lang="en-US" sz="3200" dirty="0"/>
          </a:p>
          <a:p>
            <a:r>
              <a:rPr lang="en-US" sz="3200" dirty="0"/>
              <a:t>B	(40)	</a:t>
            </a:r>
            <a:r>
              <a:rPr lang="en-US" sz="3200" dirty="0" smtClean="0"/>
              <a:t>		18.7	</a:t>
            </a:r>
            <a:r>
              <a:rPr lang="en-US" sz="3200" dirty="0"/>
              <a:t>	0.47	</a:t>
            </a:r>
            <a:r>
              <a:rPr lang="en-US" sz="3200" dirty="0" smtClean="0"/>
              <a:t>	2</a:t>
            </a:r>
            <a:endParaRPr lang="en-US" sz="3200" dirty="0"/>
          </a:p>
          <a:p>
            <a:r>
              <a:rPr lang="en-US" sz="3200" dirty="0"/>
              <a:t>C	(25</a:t>
            </a:r>
            <a:r>
              <a:rPr lang="en-US" sz="3200" dirty="0" smtClean="0"/>
              <a:t>)		</a:t>
            </a:r>
            <a:r>
              <a:rPr lang="en-US" sz="3200" dirty="0"/>
              <a:t>	10.1	</a:t>
            </a:r>
            <a:r>
              <a:rPr lang="en-US" sz="3200" dirty="0" smtClean="0"/>
              <a:t>	0.40		3</a:t>
            </a:r>
            <a:endParaRPr lang="en-US" sz="3200" dirty="0"/>
          </a:p>
          <a:p>
            <a:r>
              <a:rPr lang="en-US" sz="3200" dirty="0"/>
              <a:t>D	(30</a:t>
            </a:r>
            <a:r>
              <a:rPr lang="en-US" sz="3200" dirty="0" smtClean="0"/>
              <a:t>)		</a:t>
            </a:r>
            <a:r>
              <a:rPr lang="en-US" sz="3200" dirty="0"/>
              <a:t>	</a:t>
            </a:r>
            <a:r>
              <a:rPr lang="en-US" sz="3200" dirty="0" smtClean="0"/>
              <a:t>11.2	</a:t>
            </a:r>
            <a:r>
              <a:rPr lang="en-US" sz="3200" dirty="0"/>
              <a:t>	0.37	</a:t>
            </a:r>
            <a:r>
              <a:rPr lang="en-US" sz="3200" dirty="0" smtClean="0"/>
              <a:t>	4</a:t>
            </a:r>
            <a:endParaRPr lang="en-US" sz="3200" dirty="0"/>
          </a:p>
          <a:p>
            <a:r>
              <a:rPr lang="en-US" sz="3200" dirty="0"/>
              <a:t>E	(35)	</a:t>
            </a:r>
            <a:r>
              <a:rPr lang="en-US" sz="3200" dirty="0" smtClean="0"/>
              <a:t>		19.3</a:t>
            </a:r>
            <a:r>
              <a:rPr lang="en-US" sz="3200" dirty="0"/>
              <a:t>	</a:t>
            </a:r>
            <a:r>
              <a:rPr lang="en-US" sz="3200" dirty="0" smtClean="0"/>
              <a:t>	0.55		1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1073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247120" cy="104102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Solution </a:t>
            </a:r>
            <a:r>
              <a:rPr lang="en-GB" sz="3600" b="1" dirty="0" smtClean="0">
                <a:latin typeface="+mn-lt"/>
              </a:rPr>
              <a:t> </a:t>
            </a:r>
            <a:r>
              <a:rPr lang="en-GB" sz="3600" b="1" dirty="0" err="1" smtClean="0">
                <a:latin typeface="+mn-lt"/>
              </a:rPr>
              <a:t>Ctd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1325562"/>
            <a:ext cx="11925300" cy="553243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dirty="0"/>
          </a:p>
          <a:p>
            <a:pPr marL="0" lv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6680" y="1183975"/>
            <a:ext cx="903732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Project Cost/Investment      </a:t>
            </a:r>
            <a:r>
              <a:rPr lang="en-US" sz="2800" dirty="0" err="1" smtClean="0"/>
              <a:t>Investment</a:t>
            </a:r>
            <a:r>
              <a:rPr lang="en-US" sz="2800" dirty="0" smtClean="0"/>
              <a:t>         </a:t>
            </a:r>
            <a:r>
              <a:rPr lang="en-US" sz="2800" dirty="0" err="1" smtClean="0"/>
              <a:t>NPV</a:t>
            </a:r>
            <a:r>
              <a:rPr lang="en-US" sz="2800" dirty="0" smtClean="0"/>
              <a:t> </a:t>
            </a:r>
            <a:r>
              <a:rPr lang="en-US" sz="2800" dirty="0"/>
              <a:t>15% </a:t>
            </a:r>
            <a:endParaRPr lang="en-US" sz="2800" dirty="0" smtClean="0"/>
          </a:p>
          <a:p>
            <a:r>
              <a:rPr lang="en-US" sz="2800" dirty="0"/>
              <a:t> </a:t>
            </a:r>
            <a:r>
              <a:rPr lang="en-US" sz="2800" dirty="0" smtClean="0"/>
              <a:t>                                                  to Undertake     </a:t>
            </a:r>
          </a:p>
          <a:p>
            <a:r>
              <a:rPr lang="en-US" sz="2800" dirty="0"/>
              <a:t>	 </a:t>
            </a:r>
            <a:r>
              <a:rPr lang="en-US" sz="2800" dirty="0" smtClean="0"/>
              <a:t>	$, </a:t>
            </a:r>
            <a:r>
              <a:rPr lang="en-US" sz="2800" dirty="0"/>
              <a:t>000	 </a:t>
            </a:r>
            <a:r>
              <a:rPr lang="en-US" sz="2800" dirty="0" smtClean="0"/>
              <a:t>                  $, 000               $,</a:t>
            </a:r>
            <a:r>
              <a:rPr lang="en-US" sz="2800" dirty="0"/>
              <a:t>000</a:t>
            </a:r>
          </a:p>
          <a:p>
            <a:r>
              <a:rPr lang="en-US" sz="2800" dirty="0" smtClean="0"/>
              <a:t>E</a:t>
            </a:r>
            <a:r>
              <a:rPr lang="en-US" sz="2800" dirty="0"/>
              <a:t>	</a:t>
            </a:r>
            <a:r>
              <a:rPr lang="en-US" sz="2800" dirty="0" smtClean="0"/>
              <a:t>	(</a:t>
            </a:r>
            <a:r>
              <a:rPr lang="en-US" sz="2800" dirty="0"/>
              <a:t>35)	 </a:t>
            </a:r>
            <a:r>
              <a:rPr lang="en-US" sz="2800" dirty="0" smtClean="0"/>
              <a:t>   		(</a:t>
            </a:r>
            <a:r>
              <a:rPr lang="en-US" sz="2800" dirty="0"/>
              <a:t>35)	</a:t>
            </a:r>
            <a:r>
              <a:rPr lang="en-US" sz="2800" dirty="0" smtClean="0"/>
              <a:t>            19.3</a:t>
            </a:r>
            <a:endParaRPr lang="en-US" sz="2800" dirty="0"/>
          </a:p>
          <a:p>
            <a:r>
              <a:rPr lang="en-US" sz="2800" dirty="0"/>
              <a:t>B	</a:t>
            </a:r>
            <a:r>
              <a:rPr lang="en-US" sz="2800" dirty="0" smtClean="0"/>
              <a:t>	(</a:t>
            </a:r>
            <a:r>
              <a:rPr lang="en-US" sz="2800" dirty="0"/>
              <a:t>40)	</a:t>
            </a:r>
            <a:r>
              <a:rPr lang="en-US" sz="2800" dirty="0" smtClean="0"/>
              <a:t>     		(</a:t>
            </a:r>
            <a:r>
              <a:rPr lang="en-US" sz="2800" dirty="0"/>
              <a:t>40)	</a:t>
            </a:r>
            <a:r>
              <a:rPr lang="en-US" sz="2800" dirty="0" smtClean="0"/>
              <a:t>            18.7</a:t>
            </a:r>
            <a:endParaRPr lang="en-US" sz="2800" dirty="0"/>
          </a:p>
          <a:p>
            <a:r>
              <a:rPr lang="en-US" sz="2800" dirty="0"/>
              <a:t>C	</a:t>
            </a:r>
            <a:r>
              <a:rPr lang="en-US" sz="2800" dirty="0" smtClean="0"/>
              <a:t>	(</a:t>
            </a:r>
            <a:r>
              <a:rPr lang="en-US" sz="2800" dirty="0"/>
              <a:t>25)	</a:t>
            </a:r>
            <a:r>
              <a:rPr lang="en-US" sz="2800" dirty="0" smtClean="0"/>
              <a:t>   	 	(</a:t>
            </a:r>
            <a:r>
              <a:rPr lang="en-US" sz="2800" dirty="0"/>
              <a:t>25</a:t>
            </a:r>
            <a:r>
              <a:rPr lang="en-US" sz="2800" dirty="0" smtClean="0"/>
              <a:t>)                10.1</a:t>
            </a:r>
            <a:endParaRPr lang="en-US" sz="2800" dirty="0"/>
          </a:p>
          <a:p>
            <a:r>
              <a:rPr lang="en-US" sz="2800" dirty="0"/>
              <a:t>D	</a:t>
            </a:r>
            <a:r>
              <a:rPr lang="en-US" sz="2800" dirty="0" smtClean="0"/>
              <a:t>	(</a:t>
            </a:r>
            <a:r>
              <a:rPr lang="en-US" sz="2800" dirty="0"/>
              <a:t>30)	</a:t>
            </a:r>
            <a:r>
              <a:rPr lang="en-US" sz="2800" dirty="0" smtClean="0"/>
              <a:t>            	(</a:t>
            </a:r>
            <a:r>
              <a:rPr lang="en-US" sz="2800" dirty="0"/>
              <a:t>20)	</a:t>
            </a:r>
            <a:r>
              <a:rPr lang="en-US" sz="2800" dirty="0" smtClean="0"/>
              <a:t>             7.5</a:t>
            </a:r>
            <a:endParaRPr lang="en-US" sz="2800" dirty="0"/>
          </a:p>
          <a:p>
            <a:r>
              <a:rPr lang="en-US" sz="2800" dirty="0"/>
              <a:t>		</a:t>
            </a:r>
            <a:r>
              <a:rPr lang="en-US" sz="2800" dirty="0" smtClean="0"/>
              <a:t>   	           	           (</a:t>
            </a:r>
            <a:r>
              <a:rPr lang="en-US" sz="2800" dirty="0"/>
              <a:t>120)	</a:t>
            </a:r>
            <a:r>
              <a:rPr lang="en-US" sz="2800" dirty="0" smtClean="0"/>
              <a:t>            55.6</a:t>
            </a:r>
          </a:p>
          <a:p>
            <a:r>
              <a:rPr lang="en-GB" sz="2800" dirty="0" smtClean="0"/>
              <a:t>2/3 </a:t>
            </a:r>
            <a:r>
              <a:rPr lang="en-GB" sz="2800" dirty="0"/>
              <a:t>of project D will be undertaken. This is given by 20/30; the amount remaining from the budget of $ 120,000 divide by investment required by project D. The </a:t>
            </a:r>
            <a:r>
              <a:rPr lang="en-GB" sz="2800" dirty="0" err="1"/>
              <a:t>NPV</a:t>
            </a:r>
            <a:r>
              <a:rPr lang="en-GB" sz="2800" dirty="0"/>
              <a:t> of 2/3</a:t>
            </a:r>
            <a:r>
              <a:rPr lang="en-GB" sz="2800" baseline="30000" dirty="0"/>
              <a:t>rd</a:t>
            </a:r>
            <a:r>
              <a:rPr lang="en-GB" sz="2800" dirty="0"/>
              <a:t> of D is 2/3 x 11.2= 7.5 Thus Project A should be rejected and only two-third of Project D be undertaken</a:t>
            </a:r>
          </a:p>
          <a:p>
            <a:r>
              <a:rPr lang="en-US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1360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247120" cy="1325563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Case </a:t>
            </a:r>
            <a:r>
              <a:rPr lang="en-GB" sz="3600" b="1" dirty="0"/>
              <a:t>2: The projects are not divisible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1325562"/>
            <a:ext cx="11925300" cy="55324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/>
              <a:t> </a:t>
            </a:r>
            <a:endParaRPr lang="en-GB" dirty="0"/>
          </a:p>
          <a:p>
            <a:pPr marL="0" lvl="0" indent="0">
              <a:buNone/>
            </a:pPr>
            <a:r>
              <a:rPr lang="en-US" dirty="0" smtClean="0"/>
              <a:t>.                    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66699" y="1325562"/>
            <a:ext cx="8877301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  </a:t>
            </a:r>
            <a:r>
              <a:rPr lang="en-GB" sz="3200" dirty="0" smtClean="0"/>
              <a:t>Project</a:t>
            </a:r>
            <a:r>
              <a:rPr lang="en-GB" sz="3200" dirty="0"/>
              <a:t>	</a:t>
            </a:r>
            <a:r>
              <a:rPr lang="en-GB" sz="3200" dirty="0" smtClean="0"/>
              <a:t>Investment      </a:t>
            </a:r>
            <a:r>
              <a:rPr lang="en-GB" sz="3200" dirty="0" err="1"/>
              <a:t>NPV</a:t>
            </a:r>
            <a:r>
              <a:rPr lang="en-GB" sz="3200" dirty="0"/>
              <a:t> @ 15%</a:t>
            </a:r>
          </a:p>
          <a:p>
            <a:r>
              <a:rPr lang="en-GB" sz="3200" dirty="0" smtClean="0"/>
              <a:t>                   $,</a:t>
            </a:r>
            <a:r>
              <a:rPr lang="en-GB" sz="3200" dirty="0"/>
              <a:t>000	</a:t>
            </a:r>
            <a:r>
              <a:rPr lang="en-GB" sz="3200" dirty="0" smtClean="0"/>
              <a:t>                 $, </a:t>
            </a:r>
            <a:r>
              <a:rPr lang="en-GB" sz="3200" dirty="0"/>
              <a:t>000</a:t>
            </a:r>
          </a:p>
          <a:p>
            <a:endParaRPr lang="en-GB" sz="3200" dirty="0" smtClean="0"/>
          </a:p>
          <a:p>
            <a:r>
              <a:rPr lang="en-GB" sz="3200" dirty="0" smtClean="0"/>
              <a:t>E </a:t>
            </a:r>
            <a:r>
              <a:rPr lang="en-GB" sz="3200" dirty="0"/>
              <a:t>+ B + C	</a:t>
            </a:r>
            <a:r>
              <a:rPr lang="en-GB" sz="3200" dirty="0" smtClean="0"/>
              <a:t>	100</a:t>
            </a:r>
            <a:r>
              <a:rPr lang="en-GB" sz="3200" dirty="0"/>
              <a:t>	</a:t>
            </a:r>
            <a:r>
              <a:rPr lang="en-GB" sz="3200" dirty="0" smtClean="0"/>
              <a:t>       	48.1</a:t>
            </a:r>
            <a:endParaRPr lang="en-GB" sz="3200" dirty="0"/>
          </a:p>
          <a:p>
            <a:r>
              <a:rPr lang="en-GB" sz="3200" dirty="0"/>
              <a:t>E + B + D	</a:t>
            </a:r>
            <a:r>
              <a:rPr lang="en-GB" sz="3200" dirty="0" smtClean="0"/>
              <a:t>	105		49.2</a:t>
            </a:r>
          </a:p>
          <a:p>
            <a:endParaRPr lang="en-GB" sz="3200" dirty="0"/>
          </a:p>
          <a:p>
            <a:endParaRPr lang="en-GB" sz="3200" dirty="0" smtClean="0"/>
          </a:p>
          <a:p>
            <a:r>
              <a:rPr lang="en-US" sz="3200" dirty="0" smtClean="0"/>
              <a:t>In </a:t>
            </a:r>
            <a:r>
              <a:rPr lang="en-US" sz="3200" dirty="0"/>
              <a:t>this case E + B + D would be preferable as it provides a higher </a:t>
            </a:r>
            <a:r>
              <a:rPr lang="en-US" sz="3200" dirty="0" err="1"/>
              <a:t>NPV</a:t>
            </a:r>
            <a:r>
              <a:rPr lang="en-US" sz="3200" dirty="0"/>
              <a:t> despite D</a:t>
            </a:r>
            <a:endParaRPr lang="en-GB" sz="3200" dirty="0"/>
          </a:p>
          <a:p>
            <a:r>
              <a:rPr lang="en-US" sz="3200" dirty="0"/>
              <a:t>ranking lower than C.</a:t>
            </a:r>
            <a:endParaRPr lang="en-GB" sz="3200" dirty="0"/>
          </a:p>
          <a:p>
            <a:r>
              <a:rPr lang="en-US" sz="3200" dirty="0"/>
              <a:t> </a:t>
            </a:r>
            <a:endParaRPr lang="en-GB" sz="3200" dirty="0"/>
          </a:p>
          <a:p>
            <a:r>
              <a:rPr lang="en-US" dirty="0"/>
              <a:t> 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3366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i="1" dirty="0" smtClean="0"/>
              <a:t>THE END OF WEEK 4 LESSON </a:t>
            </a:r>
            <a:endParaRPr lang="en-GB" sz="5400" i="1" dirty="0"/>
          </a:p>
        </p:txBody>
      </p:sp>
    </p:spTree>
    <p:extLst>
      <p:ext uri="{BB962C8B-B14F-4D97-AF65-F5344CB8AC3E}">
        <p14:creationId xmlns:p14="http://schemas.microsoft.com/office/powerpoint/2010/main" val="236515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644524"/>
            <a:ext cx="10515600" cy="6213475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4300" b="1" dirty="0" smtClean="0"/>
              <a:t>References </a:t>
            </a:r>
          </a:p>
          <a:p>
            <a:pPr marL="0" indent="0">
              <a:buNone/>
            </a:pPr>
            <a:r>
              <a:rPr lang="en-US" sz="3300" dirty="0" smtClean="0"/>
              <a:t>Professional Accountancy Notes</a:t>
            </a:r>
            <a:r>
              <a:rPr lang="en-US" sz="3300" dirty="0"/>
              <a:t>, Strathmore School of </a:t>
            </a:r>
            <a:r>
              <a:rPr lang="en-US" sz="3300" dirty="0" smtClean="0"/>
              <a:t>Business Module, 2004  </a:t>
            </a:r>
            <a:endParaRPr lang="en-GB" sz="3300" dirty="0"/>
          </a:p>
          <a:p>
            <a:pPr marL="0" indent="0" algn="ctr">
              <a:buNone/>
            </a:pPr>
            <a:endParaRPr lang="en-GB" sz="3300" b="1" dirty="0"/>
          </a:p>
          <a:p>
            <a:pPr marL="0" indent="0">
              <a:buNone/>
            </a:pPr>
            <a:r>
              <a:rPr lang="en-US" sz="3300" dirty="0" err="1"/>
              <a:t>Bassaersts</a:t>
            </a:r>
            <a:r>
              <a:rPr lang="en-US" sz="3300" dirty="0"/>
              <a:t>, P, </a:t>
            </a:r>
            <a:r>
              <a:rPr lang="en-US" sz="3300" dirty="0" err="1"/>
              <a:t>Bernt</a:t>
            </a:r>
            <a:r>
              <a:rPr lang="en-US" sz="3300" dirty="0"/>
              <a:t> O Lectures on Corporate Finance, World Scientific publishing </a:t>
            </a:r>
            <a:r>
              <a:rPr lang="en-US" sz="3300" dirty="0" err="1"/>
              <a:t>Co.pte</a:t>
            </a:r>
            <a:r>
              <a:rPr lang="en-US" sz="3300" dirty="0"/>
              <a:t> </a:t>
            </a:r>
            <a:r>
              <a:rPr lang="en-US" sz="3300" dirty="0" smtClean="0"/>
              <a:t>td, </a:t>
            </a:r>
            <a:r>
              <a:rPr lang="en-US" sz="3300" dirty="0"/>
              <a:t>2006</a:t>
            </a:r>
            <a:endParaRPr lang="en-GB" sz="3300" dirty="0"/>
          </a:p>
          <a:p>
            <a:endParaRPr lang="en-GB" sz="3300" dirty="0"/>
          </a:p>
          <a:p>
            <a:pPr marL="0" indent="0">
              <a:buNone/>
            </a:pPr>
            <a:r>
              <a:rPr lang="en-US" sz="3300" dirty="0" err="1"/>
              <a:t>Brealey</a:t>
            </a:r>
            <a:r>
              <a:rPr lang="en-US" sz="3300" dirty="0"/>
              <a:t>, Myers &amp; Allen, Principles of Corporate Finance, the McGraw-Hill Companies, </a:t>
            </a:r>
            <a:r>
              <a:rPr lang="en-US" sz="3300" dirty="0" err="1" smtClean="0"/>
              <a:t>Inc</a:t>
            </a:r>
            <a:r>
              <a:rPr lang="en-US" sz="3300" dirty="0" smtClean="0"/>
              <a:t>, </a:t>
            </a:r>
            <a:r>
              <a:rPr lang="en-US" sz="3300" dirty="0"/>
              <a:t>2007.</a:t>
            </a:r>
            <a:endParaRPr lang="en-GB" sz="3300" dirty="0"/>
          </a:p>
          <a:p>
            <a:endParaRPr lang="en-GB" sz="3300" dirty="0"/>
          </a:p>
          <a:p>
            <a:pPr marL="0" indent="0">
              <a:buNone/>
            </a:pPr>
            <a:r>
              <a:rPr lang="en-US" sz="3300" dirty="0"/>
              <a:t>Van Horne, James C, .Fundamentals of Financial Management 13th ed. Pearson Education Limited, </a:t>
            </a:r>
            <a:r>
              <a:rPr lang="en-US" sz="3300" dirty="0" smtClean="0"/>
              <a:t>2005</a:t>
            </a:r>
          </a:p>
          <a:p>
            <a:pPr marL="0" indent="0">
              <a:buNone/>
            </a:pPr>
            <a:endParaRPr lang="en-US" sz="3300" dirty="0"/>
          </a:p>
          <a:p>
            <a:pPr marL="0" indent="0" algn="ctr">
              <a:buNone/>
            </a:pP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53371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4117</TotalTime>
  <Words>2490</Words>
  <Application>Microsoft Office PowerPoint</Application>
  <PresentationFormat>Widescreen</PresentationFormat>
  <Paragraphs>555</Paragraphs>
  <Slides>54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0" baseType="lpstr">
      <vt:lpstr>Arial</vt:lpstr>
      <vt:lpstr>Calibri</vt:lpstr>
      <vt:lpstr>Calibri Light</vt:lpstr>
      <vt:lpstr>Cambria Math</vt:lpstr>
      <vt:lpstr>Times New Roman</vt:lpstr>
      <vt:lpstr>Office Theme</vt:lpstr>
      <vt:lpstr>Course: Corporate Finance  Week 4: Capital Budgeting   Under Uncertainty</vt:lpstr>
      <vt:lpstr>Lesson Objectives </vt:lpstr>
      <vt:lpstr>Overview of Capital Budgeting  under  Uncertainty</vt:lpstr>
      <vt:lpstr>Types of decision making</vt:lpstr>
      <vt:lpstr>Risk And Uncertainty</vt:lpstr>
      <vt:lpstr>Sources of Risk</vt:lpstr>
      <vt:lpstr>Sources of Risk Ctd</vt:lpstr>
      <vt:lpstr>Sources of Risk Ctd</vt:lpstr>
      <vt:lpstr>Why Consider Risk &amp;  Uncertainty in Capital Budgeting?</vt:lpstr>
      <vt:lpstr>Techniques of Risk Analysis  In Capital Budgeting </vt:lpstr>
      <vt:lpstr>Techniques of Risk Analysis  In Capital Budgeting Ctd </vt:lpstr>
      <vt:lpstr>Techniques of Risk Analysis  In Capital Budgeting Ctd </vt:lpstr>
      <vt:lpstr>Risk Adjusted Discount Rate (RADR)</vt:lpstr>
      <vt:lpstr>Risk Adjusted Discount Rate</vt:lpstr>
      <vt:lpstr>NPV - Using RADR</vt:lpstr>
      <vt:lpstr>Illustration A -RADR</vt:lpstr>
      <vt:lpstr>Cashflows  for the illustration  </vt:lpstr>
      <vt:lpstr>Solution  -At Risk Free Rate 7% </vt:lpstr>
      <vt:lpstr>           </vt:lpstr>
      <vt:lpstr>Advantages of Risk-adjusted discount rate</vt:lpstr>
      <vt:lpstr>Disadvantages RADR</vt:lpstr>
      <vt:lpstr>Certainty Equivalent (CE) Method</vt:lpstr>
      <vt:lpstr> Steps -Certainty Equivalent (CE) Method</vt:lpstr>
      <vt:lpstr>Steps of  CE</vt:lpstr>
      <vt:lpstr>Steps  of CE Ctd</vt:lpstr>
      <vt:lpstr>Illustration One- CE method</vt:lpstr>
      <vt:lpstr>Illustration Two- CE Method</vt:lpstr>
      <vt:lpstr>Illustration Two -Ctd</vt:lpstr>
      <vt:lpstr>NPV- Using CE</vt:lpstr>
      <vt:lpstr>Solution- Use formula for Present Value </vt:lpstr>
      <vt:lpstr>Solution – Use PVIF table </vt:lpstr>
      <vt:lpstr>Merits of Certainty Equivalent  approach</vt:lpstr>
      <vt:lpstr>Limitations of  Certainty Equivalent  approach</vt:lpstr>
      <vt:lpstr>Sensitivity Analysis</vt:lpstr>
      <vt:lpstr>Steps followed in use  of Sensitivity Analysis</vt:lpstr>
      <vt:lpstr>Advantage of Sensitivity Analysis</vt:lpstr>
      <vt:lpstr>Disadvantage of Sensitivity Analysis</vt:lpstr>
      <vt:lpstr>Scenario Analysis </vt:lpstr>
      <vt:lpstr>Sensitivity and Scenario  Analysis Compared</vt:lpstr>
      <vt:lpstr>Sensitivity and Scenario  Analysis Compared-Ctd</vt:lpstr>
      <vt:lpstr>Sensitivity and Scenario  Analysis Compared-Ctd</vt:lpstr>
      <vt:lpstr>Decision Tree analysis</vt:lpstr>
      <vt:lpstr>Decision Tree Analysis-Ctd</vt:lpstr>
      <vt:lpstr>Capital Budgeting  Under Capital Rationing</vt:lpstr>
      <vt:lpstr>Types of Capital Rationing </vt:lpstr>
      <vt:lpstr>Scenarios influencing the method  of evaluation to be adopted.</vt:lpstr>
      <vt:lpstr>Scenarios influencing the method  of evaluation to be adopted-Ctd</vt:lpstr>
      <vt:lpstr>Illustration One  Capital Rationing </vt:lpstr>
      <vt:lpstr>Question-  Cashflows &amp; Present values   </vt:lpstr>
      <vt:lpstr> Solution-  Computation of NPVs per $ 1  of Investment &amp;Ranking </vt:lpstr>
      <vt:lpstr>Solution  Ctd</vt:lpstr>
      <vt:lpstr>Case 2: The projects are not divisible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TIME VALUE OF MONEY</dc:title>
  <dc:creator>user</dc:creator>
  <cp:lastModifiedBy>user</cp:lastModifiedBy>
  <cp:revision>356</cp:revision>
  <dcterms:created xsi:type="dcterms:W3CDTF">2023-03-23T11:05:44Z</dcterms:created>
  <dcterms:modified xsi:type="dcterms:W3CDTF">2023-04-19T00:11:42Z</dcterms:modified>
</cp:coreProperties>
</file>