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88" r:id="rId2"/>
  </p:sldMasterIdLst>
  <p:notesMasterIdLst>
    <p:notesMasterId r:id="rId49"/>
  </p:notesMasterIdLst>
  <p:sldIdLst>
    <p:sldId id="256" r:id="rId3"/>
    <p:sldId id="292" r:id="rId4"/>
    <p:sldId id="297" r:id="rId5"/>
    <p:sldId id="328" r:id="rId6"/>
    <p:sldId id="329" r:id="rId7"/>
    <p:sldId id="333" r:id="rId8"/>
    <p:sldId id="334" r:id="rId9"/>
    <p:sldId id="335" r:id="rId10"/>
    <p:sldId id="336" r:id="rId11"/>
    <p:sldId id="337" r:id="rId12"/>
    <p:sldId id="339" r:id="rId13"/>
    <p:sldId id="311" r:id="rId14"/>
    <p:sldId id="338" r:id="rId15"/>
    <p:sldId id="340" r:id="rId16"/>
    <p:sldId id="342" r:id="rId17"/>
    <p:sldId id="341" r:id="rId18"/>
    <p:sldId id="343" r:id="rId19"/>
    <p:sldId id="344" r:id="rId20"/>
    <p:sldId id="346" r:id="rId21"/>
    <p:sldId id="347" r:id="rId22"/>
    <p:sldId id="348" r:id="rId23"/>
    <p:sldId id="345" r:id="rId24"/>
    <p:sldId id="349" r:id="rId25"/>
    <p:sldId id="350" r:id="rId26"/>
    <p:sldId id="353" r:id="rId27"/>
    <p:sldId id="354" r:id="rId28"/>
    <p:sldId id="351" r:id="rId29"/>
    <p:sldId id="355" r:id="rId30"/>
    <p:sldId id="356" r:id="rId31"/>
    <p:sldId id="352" r:id="rId32"/>
    <p:sldId id="357" r:id="rId33"/>
    <p:sldId id="359" r:id="rId34"/>
    <p:sldId id="293" r:id="rId35"/>
    <p:sldId id="312" r:id="rId36"/>
    <p:sldId id="360" r:id="rId37"/>
    <p:sldId id="363" r:id="rId38"/>
    <p:sldId id="361" r:id="rId39"/>
    <p:sldId id="294" r:id="rId40"/>
    <p:sldId id="365" r:id="rId41"/>
    <p:sldId id="313" r:id="rId42"/>
    <p:sldId id="364" r:id="rId43"/>
    <p:sldId id="366" r:id="rId44"/>
    <p:sldId id="368" r:id="rId45"/>
    <p:sldId id="362" r:id="rId46"/>
    <p:sldId id="326" r:id="rId47"/>
    <p:sldId id="370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2" autoAdjust="0"/>
    <p:restoredTop sz="94660"/>
  </p:normalViewPr>
  <p:slideViewPr>
    <p:cSldViewPr snapToGrid="0">
      <p:cViewPr varScale="1">
        <p:scale>
          <a:sx n="52" d="100"/>
          <a:sy n="52" d="100"/>
        </p:scale>
        <p:origin x="758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1CE14-7628-4AFE-9F52-566F0E0BC23E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03FAF0-92FB-404B-9F40-0F18ACC91D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1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175"/>
            <a:ext cx="8686800" cy="1590675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pic>
        <p:nvPicPr>
          <p:cNvPr id="5" name="Picture 10" descr="halfton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3700"/>
            <a:ext cx="86868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ma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34" y="2730500"/>
            <a:ext cx="302683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9156700" y="6402388"/>
            <a:ext cx="2980267" cy="400050"/>
          </a:xfrm>
          <a:prstGeom prst="rect">
            <a:avLst/>
          </a:prstGeom>
          <a:solidFill>
            <a:srgbClr val="132C4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9156700" y="6430964"/>
            <a:ext cx="2980267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900" b="1" spc="225" dirty="0">
                <a:solidFill>
                  <a:schemeClr val="bg1">
                    <a:lumMod val="85000"/>
                  </a:schemeClr>
                </a:solidFill>
                <a:latin typeface="+mn-lt"/>
                <a:cs typeface="Arial" panose="020B0604020202020204" pitchFamily="34" charset="0"/>
              </a:rPr>
              <a:t>www.nettconsultants.com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2184" y="6397625"/>
            <a:ext cx="5094816" cy="30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350" i="1" dirty="0">
                <a:solidFill>
                  <a:srgbClr val="2F55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Transformation Through Ethical Consulting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-3175"/>
            <a:ext cx="350520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18"/>
            <a:ext cx="8686800" cy="1582185"/>
          </a:xfrm>
          <a:noFill/>
        </p:spPr>
        <p:txBody>
          <a:bodyPr/>
          <a:lstStyle>
            <a:lvl1pPr algn="ctr">
              <a:defRPr sz="4500" b="1" cap="small" spc="225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" y="3524597"/>
            <a:ext cx="8686799" cy="1620982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3300" b="0" i="1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92981"/>
      </p:ext>
    </p:extLst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844"/>
            <a:ext cx="8752789" cy="1000668"/>
          </a:xfrm>
        </p:spPr>
        <p:txBody>
          <a:bodyPr>
            <a:noAutofit/>
          </a:bodyPr>
          <a:lstStyle>
            <a:lvl1pPr>
              <a:defRPr sz="3000" cap="small" spc="225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28600" y="1770612"/>
            <a:ext cx="8981389" cy="4688379"/>
          </a:xfrm>
        </p:spPr>
        <p:txBody>
          <a:bodyPr>
            <a:normAutofit/>
          </a:bodyPr>
          <a:lstStyle>
            <a:lvl1pPr marL="255985" indent="-255985">
              <a:defRPr sz="3300"/>
            </a:lvl1pPr>
            <a:lvl2pPr marL="514350" indent="-171450">
              <a:buFont typeface="Lucida Sans" panose="020B0602030504020204" pitchFamily="34" charset="0"/>
              <a:buChar char="–"/>
              <a:defRPr sz="3000">
                <a:solidFill>
                  <a:schemeClr val="accent2"/>
                </a:solidFill>
              </a:defRPr>
            </a:lvl2pPr>
            <a:lvl3pPr marL="857250" indent="-171450">
              <a:buFont typeface="Courier New" panose="02070309020205020404" pitchFamily="49" charset="0"/>
              <a:buChar char="o"/>
              <a:defRPr sz="27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33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81201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830226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651" y="68263"/>
            <a:ext cx="28575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272158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33439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58656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72187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FC885BB-ADA9-4718-BC5A-4C5ACB33D7D6}" type="datetimeFigureOut">
              <a:rPr lang="en-US" smtClean="0"/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22784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5A09C1BD-D793-4C56-B1C7-D088F4C51B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721576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600203"/>
            <a:ext cx="55880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T"/>
          </a:p>
        </p:txBody>
      </p:sp>
    </p:spTree>
    <p:extLst>
      <p:ext uri="{BB962C8B-B14F-4D97-AF65-F5344CB8AC3E}">
        <p14:creationId xmlns:p14="http://schemas.microsoft.com/office/powerpoint/2010/main" val="4015331305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7ADA1-D6C1-40C0-81CD-8C94C1794AD6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751E1-1352-42A3-9172-593316E468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1614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743E3-570A-4A81-B050-550B44FF855C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B0791-207A-41C8-852C-8579531591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2366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418E7-50DE-450B-8C75-134A5D39FEB3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D7299-11C9-4F04-94FB-B0F742A146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749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2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>
                <a:latin typeface="+mj-lt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7868A-CDC4-444C-9595-A3B1C1D1A60A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Dr John Kamau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E69DA-0440-4D04-B5D7-CFA7E329E6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4337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EEB59-9E9E-4E5D-9D5A-59BEB237163F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F1177-32F8-4E5B-8F6E-C78E7762C4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048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AC67C-D749-4751-BBC3-E5ECB2D77C2C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218F4-948A-4E38-81A1-52FF53877C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5937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8906-F489-4CD2-99EF-5D93689AB451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D973E-7CD2-4A96-89EF-F52A1BAE8D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13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13DDC-5FD3-4261-92CC-D05065E148B2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018C-0F26-481C-9196-65C3F8699DD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2387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14C83-0D14-4EBE-86D6-3531478C2C7E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C34F3-9E00-4AE4-A860-14F60958D4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9211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2EA83-3376-44AE-B94A-1E25818175A1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859DA-6FA8-4DD4-BA08-253BDFC634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84071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360DD-2B7D-4C25-95A0-81B61A4BDDE1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16DF2-78DB-48C1-8F11-9E1F2ED2B1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117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22768" y="100013"/>
            <a:ext cx="9057217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2767" y="1825625"/>
            <a:ext cx="9374717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TextBox 7"/>
          <p:cNvSpPr txBox="1">
            <a:spLocks noChangeArrowheads="1"/>
          </p:cNvSpPr>
          <p:nvPr/>
        </p:nvSpPr>
        <p:spPr bwMode="auto">
          <a:xfrm>
            <a:off x="8832852" y="6164264"/>
            <a:ext cx="320463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>
                <a:solidFill>
                  <a:srgbClr val="2F5597"/>
                </a:solidFill>
              </a:rPr>
              <a:t>www.nettconsultants.com</a:t>
            </a:r>
          </a:p>
        </p:txBody>
      </p:sp>
      <p:sp>
        <p:nvSpPr>
          <p:cNvPr id="2053" name="TextBox 9"/>
          <p:cNvSpPr txBox="1">
            <a:spLocks noChangeArrowheads="1"/>
          </p:cNvSpPr>
          <p:nvPr/>
        </p:nvSpPr>
        <p:spPr bwMode="auto">
          <a:xfrm>
            <a:off x="6921500" y="6481763"/>
            <a:ext cx="515831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1200" i="1">
                <a:solidFill>
                  <a:srgbClr val="2F5597"/>
                </a:solidFill>
              </a:rPr>
              <a:t>Transformation Through Ethical Consulting</a:t>
            </a:r>
          </a:p>
        </p:txBody>
      </p:sp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534" y="120650"/>
            <a:ext cx="3308351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139701" y="847725"/>
            <a:ext cx="913130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70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</p:sldLayoutIdLst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rgbClr val="203864"/>
          </a:solidFill>
          <a:latin typeface="Narkisim" panose="020E0502050101010101" pitchFamily="34" charset="-79"/>
          <a:ea typeface="+mj-ea"/>
          <a:cs typeface="Narkisim" panose="020E0502050101010101" pitchFamily="34" charset="-79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rgbClr val="203864"/>
          </a:solidFill>
          <a:latin typeface="Narkisim" panose="020E0502050101010101" pitchFamily="34" charset="-79"/>
          <a:cs typeface="Narkisim" panose="020E0502050101010101" pitchFamily="34" charset="-79"/>
        </a:defRPr>
      </a:lvl9pPr>
    </p:titleStyle>
    <p:bodyStyle>
      <a:lvl1pPr marL="428625" indent="-428625" algn="l" defTabSz="685800" rtl="0" eaLnBrk="1" fontAlgn="base" hangingPunct="1">
        <a:spcBef>
          <a:spcPts val="750"/>
        </a:spcBef>
        <a:spcAft>
          <a:spcPts val="450"/>
        </a:spcAft>
        <a:buFont typeface="Arial" charset="0"/>
        <a:buChar char="•"/>
        <a:defRPr sz="2700"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1pPr>
      <a:lvl2pPr marL="514350" indent="-171450" algn="l" defTabSz="685800" rtl="0" eaLnBrk="1" fontAlgn="base" hangingPunct="1">
        <a:spcBef>
          <a:spcPts val="375"/>
        </a:spcBef>
        <a:spcAft>
          <a:spcPts val="450"/>
        </a:spcAft>
        <a:buFont typeface="Lucida Sans" pitchFamily="34" charset="0"/>
        <a:buChar char="–"/>
        <a:defRPr sz="2400" i="1" kern="1200">
          <a:solidFill>
            <a:srgbClr val="C00000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Lucida Sans" pitchFamily="34" charset="0"/>
        <a:buChar char="–"/>
        <a:defRPr sz="2100" kern="1200">
          <a:solidFill>
            <a:srgbClr val="2F5597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Narkisim" panose="020E0502050101010101" pitchFamily="34" charset="-79"/>
          <a:ea typeface="+mn-ea"/>
          <a:cs typeface="Narkisim" panose="020E0502050101010101" pitchFamily="34" charset="-79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107F3A-5579-447A-96D6-F85B234E830B}" type="datetimeFigureOut">
              <a:rPr lang="en-US"/>
              <a:pPr>
                <a:defRPr/>
              </a:pPr>
              <a:t>4/20/2023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B22E2F5-D5DB-4132-855D-89E3038358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6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5EDB21-84B1-4581-8736-46B09420DB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980" y="884904"/>
            <a:ext cx="10363200" cy="3364478"/>
          </a:xfrm>
        </p:spPr>
        <p:txBody>
          <a:bodyPr/>
          <a:lstStyle/>
          <a:p>
            <a:r>
              <a:rPr lang="en-GB" sz="4000" b="1" dirty="0" smtClean="0"/>
              <a:t>Course</a:t>
            </a:r>
            <a:r>
              <a:rPr lang="en-GB" sz="4000" b="1" dirty="0"/>
              <a:t>: </a:t>
            </a:r>
            <a:r>
              <a:rPr lang="en-GB" sz="4000" b="1" dirty="0" smtClean="0"/>
              <a:t>Corporate Finance</a:t>
            </a: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3600" dirty="0" smtClean="0"/>
              <a:t>Week </a:t>
            </a:r>
            <a:r>
              <a:rPr lang="en-US" sz="3600" dirty="0" smtClean="0"/>
              <a:t>5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3200" dirty="0" smtClean="0"/>
              <a:t>Risk and Return Analysis  </a:t>
            </a:r>
            <a:endParaRPr lang="en-US" sz="3200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2C0DFFB-67B2-4EED-B0EB-83FD67D7C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026310"/>
            <a:ext cx="8534400" cy="1612490"/>
          </a:xfrm>
        </p:spPr>
        <p:txBody>
          <a:bodyPr>
            <a:normAutofit/>
          </a:bodyPr>
          <a:lstStyle/>
          <a:p>
            <a:endParaRPr lang="en-US" b="1" i="0" dirty="0">
              <a:solidFill>
                <a:schemeClr val="tx1"/>
              </a:solidFill>
            </a:endParaRPr>
          </a:p>
          <a:p>
            <a:r>
              <a:rPr lang="en-US" b="1" dirty="0" smtClean="0"/>
              <a:t>Course Instructor: Dr. Charity </a:t>
            </a:r>
            <a:r>
              <a:rPr lang="en-US" b="1" dirty="0" err="1" smtClean="0"/>
              <a:t>Njoka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6130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8"/>
    </mc:Choice>
    <mc:Fallback xmlns="">
      <p:transition spd="slow" advTm="1310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676" y="1"/>
            <a:ext cx="10918723" cy="840658"/>
          </a:xfrm>
        </p:spPr>
        <p:txBody>
          <a:bodyPr/>
          <a:lstStyle/>
          <a:p>
            <a:pPr algn="l"/>
            <a:r>
              <a:rPr lang="en-US" sz="3600" b="1" dirty="0" smtClean="0"/>
              <a:t>Lesson Objectives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By the end of this lesson 5,</a:t>
            </a:r>
          </a:p>
          <a:p>
            <a:pPr marL="0" indent="0">
              <a:buNone/>
            </a:pPr>
            <a:r>
              <a:rPr lang="en-GB" dirty="0"/>
              <a:t>Y</a:t>
            </a:r>
            <a:r>
              <a:rPr lang="en-GB" dirty="0" smtClean="0"/>
              <a:t>ou should be able to,</a:t>
            </a:r>
          </a:p>
          <a:p>
            <a:pPr marL="0" indent="0">
              <a:buNone/>
            </a:pPr>
            <a:endParaRPr lang="en-GB" dirty="0" smtClean="0"/>
          </a:p>
          <a:p>
            <a:pPr marL="514350" indent="-514350">
              <a:buAutoNum type="arabicPeriod"/>
            </a:pPr>
            <a:r>
              <a:rPr lang="en-US" dirty="0" smtClean="0"/>
              <a:t>Understand </a:t>
            </a:r>
            <a:r>
              <a:rPr lang="en-US" dirty="0"/>
              <a:t>the meaning of risk</a:t>
            </a:r>
            <a:r>
              <a:rPr lang="en-US" dirty="0" smtClean="0"/>
              <a:t>, </a:t>
            </a:r>
            <a:r>
              <a:rPr lang="en-US" dirty="0"/>
              <a:t>return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and </a:t>
            </a:r>
            <a:r>
              <a:rPr lang="en-US" dirty="0"/>
              <a:t>risk preferences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2. Measure </a:t>
            </a:r>
            <a:r>
              <a:rPr lang="en-US" dirty="0"/>
              <a:t>the risk and return of a single asset.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530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716" y="259080"/>
            <a:ext cx="8727604" cy="76445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Outline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6418"/>
            <a:ext cx="12192000" cy="6017341"/>
          </a:xfrm>
          <a:noFill/>
        </p:spPr>
        <p:txBody>
          <a:bodyPr/>
          <a:lstStyle/>
          <a:p>
            <a:endParaRPr lang="en-US" altLang="en-US" dirty="0" smtClean="0"/>
          </a:p>
          <a:p>
            <a:r>
              <a:rPr lang="en-US" altLang="en-US" dirty="0" smtClean="0"/>
              <a:t>Introduction</a:t>
            </a:r>
          </a:p>
          <a:p>
            <a:r>
              <a:rPr lang="en-US" altLang="en-US" dirty="0" smtClean="0"/>
              <a:t>What </a:t>
            </a:r>
            <a:r>
              <a:rPr lang="en-US" altLang="en-US" dirty="0"/>
              <a:t>is risk?</a:t>
            </a:r>
          </a:p>
          <a:p>
            <a:r>
              <a:rPr lang="en-US" altLang="en-US" dirty="0" smtClean="0"/>
              <a:t>Measuring </a:t>
            </a:r>
            <a:r>
              <a:rPr lang="en-US" altLang="en-US" dirty="0"/>
              <a:t>performance</a:t>
            </a:r>
          </a:p>
          <a:p>
            <a:pPr lvl="1"/>
            <a:r>
              <a:rPr lang="en-US" altLang="en-US" dirty="0"/>
              <a:t>Return and risk measures</a:t>
            </a:r>
          </a:p>
          <a:p>
            <a:r>
              <a:rPr lang="en-US" altLang="en-US" dirty="0" smtClean="0"/>
              <a:t>Risk Attitudes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3939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9080"/>
            <a:ext cx="9037320" cy="76445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Introduction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6418"/>
            <a:ext cx="12192000" cy="6017341"/>
          </a:xfrm>
          <a:noFill/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endParaRPr lang="en-US" altLang="en-US" sz="28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800" dirty="0" smtClean="0"/>
              <a:t>  </a:t>
            </a:r>
            <a:r>
              <a:rPr lang="en-US" altLang="en-US" dirty="0" smtClean="0"/>
              <a:t>The </a:t>
            </a:r>
            <a:r>
              <a:rPr lang="en-US" altLang="en-US" dirty="0"/>
              <a:t>relation between risk and return is useful </a:t>
            </a:r>
            <a:endParaRPr lang="en-US" altLang="en-US" dirty="0" smtClean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 smtClean="0"/>
              <a:t>For </a:t>
            </a:r>
            <a:r>
              <a:rPr lang="en-US" altLang="en-US" dirty="0"/>
              <a:t>investors </a:t>
            </a:r>
            <a:r>
              <a:rPr lang="en-US" altLang="en-US" dirty="0" smtClean="0"/>
              <a:t>(</a:t>
            </a:r>
            <a:r>
              <a:rPr lang="en-US" altLang="en-US" dirty="0"/>
              <a:t>who buy securities</a:t>
            </a:r>
            <a:r>
              <a:rPr lang="en-US" altLang="en-US" dirty="0" smtClean="0"/>
              <a:t>),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 smtClean="0"/>
              <a:t> Corporations </a:t>
            </a:r>
            <a:r>
              <a:rPr lang="en-US" altLang="en-US" dirty="0"/>
              <a:t>(that sell securities to finance themselves), </a:t>
            </a:r>
            <a:endParaRPr lang="en-US" altLang="en-US" dirty="0" smtClean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 smtClean="0"/>
              <a:t>Financial </a:t>
            </a:r>
            <a:r>
              <a:rPr lang="en-US" altLang="en-US" dirty="0"/>
              <a:t>intermediaries (that invest, borrow, lend, </a:t>
            </a:r>
            <a:r>
              <a:rPr lang="en-US" altLang="en-US" dirty="0" smtClean="0"/>
              <a:t>Price </a:t>
            </a:r>
            <a:r>
              <a:rPr lang="en-US" altLang="en-US" dirty="0"/>
              <a:t>securities on behalf of their clients). </a:t>
            </a:r>
          </a:p>
        </p:txBody>
      </p:sp>
    </p:spTree>
    <p:extLst>
      <p:ext uri="{BB962C8B-B14F-4D97-AF65-F5344CB8AC3E}">
        <p14:creationId xmlns:p14="http://schemas.microsoft.com/office/powerpoint/2010/main" val="53122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9080"/>
            <a:ext cx="9037320" cy="76445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What is Risk?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6418"/>
            <a:ext cx="12192000" cy="6017341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  </a:t>
            </a:r>
          </a:p>
          <a:p>
            <a:r>
              <a:rPr lang="en-US" sz="2800" dirty="0"/>
              <a:t> </a:t>
            </a:r>
            <a:r>
              <a:rPr lang="en-US" dirty="0" smtClean="0"/>
              <a:t>Risk </a:t>
            </a:r>
            <a:r>
              <a:rPr lang="en-US" dirty="0"/>
              <a:t>is defined as “the chance of financial loss</a:t>
            </a:r>
            <a:r>
              <a:rPr lang="en-US" dirty="0" smtClean="0"/>
              <a:t>”.</a:t>
            </a:r>
          </a:p>
          <a:p>
            <a:r>
              <a:rPr lang="en-US" altLang="en-US" dirty="0" smtClean="0"/>
              <a:t>Risk </a:t>
            </a:r>
            <a:r>
              <a:rPr lang="en-US" altLang="en-US" dirty="0"/>
              <a:t>is the potential for </a:t>
            </a:r>
            <a:r>
              <a:rPr lang="en-US" altLang="en-US" dirty="0" smtClean="0"/>
              <a:t>divergence</a:t>
            </a:r>
          </a:p>
          <a:p>
            <a:pPr marL="0" indent="0">
              <a:buNone/>
            </a:pPr>
            <a:r>
              <a:rPr lang="en-US" altLang="en-US" dirty="0" smtClean="0"/>
              <a:t> </a:t>
            </a:r>
            <a:r>
              <a:rPr lang="en-US" altLang="en-US" dirty="0"/>
              <a:t>between the actual outcome and what is expected.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 </a:t>
            </a:r>
            <a:r>
              <a:rPr lang="en-US" dirty="0"/>
              <a:t>It is the variability (difference) of returns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from </a:t>
            </a:r>
            <a:r>
              <a:rPr lang="en-US" dirty="0"/>
              <a:t>those that are expected</a:t>
            </a:r>
            <a:r>
              <a:rPr lang="en-US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dirty="0" smtClean="0"/>
              <a:t>In finance, risk </a:t>
            </a:r>
            <a:r>
              <a:rPr lang="en-US" altLang="en-US" dirty="0"/>
              <a:t>is usually related to </a:t>
            </a:r>
            <a:endParaRPr lang="en-US" altLang="en-US" dirty="0" smtClean="0"/>
          </a:p>
          <a:p>
            <a:pPr marL="0" indent="0">
              <a:buNone/>
            </a:pPr>
            <a:r>
              <a:rPr lang="en-US" altLang="en-US" dirty="0" smtClean="0"/>
              <a:t>    whether </a:t>
            </a:r>
            <a:r>
              <a:rPr lang="en-US" altLang="en-US" dirty="0"/>
              <a:t>expected cash flows will materialize, </a:t>
            </a:r>
            <a:endParaRPr lang="en-US" altLang="en-US" dirty="0" smtClean="0"/>
          </a:p>
          <a:p>
            <a:pPr marL="0" indent="0">
              <a:buNone/>
            </a:pPr>
            <a:r>
              <a:rPr lang="en-US" altLang="en-US" dirty="0" smtClean="0"/>
              <a:t>   whether </a:t>
            </a:r>
            <a:r>
              <a:rPr lang="en-US" altLang="en-US" dirty="0"/>
              <a:t>security prices will fluctuate unexpectedly, </a:t>
            </a:r>
            <a:endParaRPr lang="en-US" altLang="en-US" dirty="0" smtClean="0"/>
          </a:p>
          <a:p>
            <a:pPr marL="0" indent="0">
              <a:buNone/>
            </a:pPr>
            <a:r>
              <a:rPr lang="en-US" altLang="en-US" dirty="0" smtClean="0"/>
              <a:t>   or </a:t>
            </a:r>
            <a:r>
              <a:rPr lang="en-US" altLang="en-US" dirty="0"/>
              <a:t>whether returns will be as expected.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2216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76445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The </a:t>
            </a:r>
            <a:r>
              <a:rPr lang="en-US" sz="3600" b="1" dirty="0"/>
              <a:t>concept of Risk and Return 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US" sz="3600" b="1" dirty="0"/>
              <a:t> 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6418"/>
            <a:ext cx="12192000" cy="6017341"/>
          </a:xfrm>
          <a:noFill/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Is the analysis </a:t>
            </a:r>
            <a:r>
              <a:rPr lang="en-US" dirty="0"/>
              <a:t>of the likelihood of challenges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involved </a:t>
            </a:r>
            <a:r>
              <a:rPr lang="en-US" dirty="0"/>
              <a:t>in investing while measuring the returns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from </a:t>
            </a:r>
            <a:r>
              <a:rPr lang="en-US" dirty="0"/>
              <a:t>the same investment</a:t>
            </a:r>
            <a:r>
              <a:rPr lang="en-US" altLang="en-US" dirty="0" smtClean="0"/>
              <a:t>.</a:t>
            </a:r>
          </a:p>
          <a:p>
            <a:pPr marL="0" indent="0">
              <a:buNone/>
            </a:pPr>
            <a:endParaRPr lang="en-US" alt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</a:t>
            </a:r>
            <a:r>
              <a:rPr lang="en-US" dirty="0" smtClean="0"/>
              <a:t>igh-risk </a:t>
            </a:r>
            <a:r>
              <a:rPr lang="en-US" dirty="0"/>
              <a:t>investments give better returns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 </a:t>
            </a:r>
            <a:r>
              <a:rPr lang="en-US" dirty="0"/>
              <a:t>investors and vice-versa</a:t>
            </a:r>
            <a:endParaRPr lang="en-US" altLang="en-US" dirty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4926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76445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Probability</a:t>
            </a:r>
            <a:r>
              <a:rPr lang="en-US" sz="3600" b="1" dirty="0"/>
              <a:t> </a:t>
            </a:r>
            <a:r>
              <a:rPr lang="en-US" sz="3600" b="1" dirty="0" smtClean="0"/>
              <a:t> Distribution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6418"/>
            <a:ext cx="12192000" cy="6017341"/>
          </a:xfrm>
          <a:noFill/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Probability is a measure about the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chances </a:t>
            </a:r>
            <a:r>
              <a:rPr lang="en-US" dirty="0"/>
              <a:t>that an event will occur.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When </a:t>
            </a:r>
            <a:r>
              <a:rPr lang="en-US" dirty="0"/>
              <a:t>an event is certain to occur,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probability </a:t>
            </a:r>
            <a:r>
              <a:rPr lang="en-US" dirty="0"/>
              <a:t>will be 1 and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0 </a:t>
            </a:r>
            <a:r>
              <a:rPr lang="en-US" dirty="0" smtClean="0"/>
              <a:t>when </a:t>
            </a:r>
            <a:r>
              <a:rPr lang="en-US" dirty="0"/>
              <a:t>there is no chance of happening an </a:t>
            </a:r>
            <a:r>
              <a:rPr lang="en-US" dirty="0" smtClean="0"/>
              <a:t>event</a:t>
            </a:r>
          </a:p>
        </p:txBody>
      </p:sp>
    </p:spTree>
    <p:extLst>
      <p:ext uri="{BB962C8B-B14F-4D97-AF65-F5344CB8AC3E}">
        <p14:creationId xmlns:p14="http://schemas.microsoft.com/office/powerpoint/2010/main" val="33896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76445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Illustration -Probability</a:t>
            </a:r>
            <a:r>
              <a:rPr lang="en-US" sz="3600" b="1" dirty="0"/>
              <a:t> 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06418"/>
            <a:ext cx="12192000" cy="6017341"/>
          </a:xfrm>
          <a:noFill/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Chances </a:t>
            </a:r>
            <a:r>
              <a:rPr lang="en-US" dirty="0"/>
              <a:t>that cash flow will be 300,000, 200,000 and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120,000 are 30</a:t>
            </a:r>
            <a:r>
              <a:rPr lang="en-US" dirty="0"/>
              <a:t>%, 60% and 10% respectively.</a:t>
            </a:r>
            <a:endParaRPr lang="en-GB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Rectangle 4"/>
          <p:cNvSpPr/>
          <p:nvPr/>
        </p:nvSpPr>
        <p:spPr>
          <a:xfrm>
            <a:off x="162233" y="1825945"/>
            <a:ext cx="774290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Assumption </a:t>
            </a:r>
            <a:r>
              <a:rPr lang="en-US" sz="3200" dirty="0" smtClean="0"/>
              <a:t> </a:t>
            </a:r>
            <a:r>
              <a:rPr lang="en-US" sz="3200" dirty="0"/>
              <a:t>Cash Flows ($) Probability</a:t>
            </a:r>
          </a:p>
          <a:p>
            <a:r>
              <a:rPr lang="en-US" sz="3200" dirty="0"/>
              <a:t>	</a:t>
            </a:r>
            <a:r>
              <a:rPr lang="en-US" sz="3200" dirty="0" smtClean="0"/>
              <a:t>	</a:t>
            </a:r>
            <a:endParaRPr lang="en-US" sz="3200" dirty="0"/>
          </a:p>
          <a:p>
            <a:r>
              <a:rPr lang="en-US" sz="3200" dirty="0" smtClean="0"/>
              <a:t>Best</a:t>
            </a:r>
            <a:r>
              <a:rPr lang="en-US" sz="3200" dirty="0"/>
              <a:t>	</a:t>
            </a:r>
            <a:r>
              <a:rPr lang="en-US" sz="3200" dirty="0" smtClean="0"/>
              <a:t>   300,000</a:t>
            </a:r>
            <a:r>
              <a:rPr lang="en-US" sz="3200" dirty="0"/>
              <a:t>	</a:t>
            </a:r>
            <a:r>
              <a:rPr lang="en-US" sz="3200" dirty="0" smtClean="0"/>
              <a:t>		0.3</a:t>
            </a:r>
            <a:endParaRPr lang="en-US" sz="3200" dirty="0"/>
          </a:p>
          <a:p>
            <a:r>
              <a:rPr lang="en-US" sz="3200" dirty="0"/>
              <a:t>High	</a:t>
            </a:r>
            <a:r>
              <a:rPr lang="en-US" sz="3200" dirty="0" smtClean="0"/>
              <a:t>   200,000	</a:t>
            </a:r>
            <a:r>
              <a:rPr lang="en-US" sz="3200" dirty="0"/>
              <a:t>	</a:t>
            </a:r>
            <a:r>
              <a:rPr lang="en-US" sz="3200" dirty="0" smtClean="0"/>
              <a:t>	0.6</a:t>
            </a:r>
            <a:endParaRPr lang="en-US" sz="3200" dirty="0"/>
          </a:p>
          <a:p>
            <a:r>
              <a:rPr lang="en-US" sz="3200" dirty="0"/>
              <a:t>Low	</a:t>
            </a:r>
            <a:r>
              <a:rPr lang="en-US" sz="3200" dirty="0" smtClean="0"/>
              <a:t>   120,000</a:t>
            </a:r>
            <a:r>
              <a:rPr lang="en-US" sz="3200" dirty="0"/>
              <a:t>	</a:t>
            </a:r>
            <a:r>
              <a:rPr lang="en-US" sz="3200" dirty="0" smtClean="0"/>
              <a:t>		0.1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7487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764458"/>
          </a:xfrm>
          <a:noFill/>
        </p:spPr>
        <p:txBody>
          <a:bodyPr/>
          <a:lstStyle/>
          <a:p>
            <a:pPr algn="l"/>
            <a:r>
              <a:rPr lang="en-US" sz="3600" b="1" dirty="0"/>
              <a:t>Expected Return/Net Cash </a:t>
            </a:r>
            <a:r>
              <a:rPr lang="en-US" sz="3600" b="1" dirty="0" smtClean="0"/>
              <a:t>Flows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206418"/>
                <a:ext cx="12192000" cy="6017341"/>
              </a:xfrm>
              <a:noFill/>
            </p:spPr>
            <p:txBody>
              <a:bodyPr/>
              <a:lstStyle/>
              <a:p>
                <a:pPr>
                  <a:buFont typeface="Arial" panose="020B0604020202020204" pitchFamily="34" charset="0"/>
                  <a:buChar char="•"/>
                </a:pPr>
                <a:r>
                  <a:rPr lang="en-US" dirty="0"/>
                  <a:t>S</a:t>
                </a:r>
                <a:r>
                  <a:rPr lang="en-US" dirty="0" smtClean="0"/>
                  <a:t>um </a:t>
                </a:r>
                <a:r>
                  <a:rPr lang="en-US" dirty="0"/>
                  <a:t>of the likely Cash flows of the Project multiplied by the probability of cash </a:t>
                </a:r>
                <a:r>
                  <a:rPr lang="en-US" dirty="0" smtClean="0"/>
                  <a:t>flows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)/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𝑬𝑵𝑪𝑭</m:t>
                      </m:r>
                      <m:r>
                        <a:rPr lang="en-US" b="1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GB" b="1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sup>
                        <m:e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𝑹𝒊</m:t>
                          </m:r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𝑷𝒊</m:t>
                          </m:r>
                        </m:e>
                      </m:nary>
                    </m:oMath>
                  </m:oMathPara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Where, 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US" dirty="0"/>
                  <a:t>E(R)/</a:t>
                </a:r>
                <a:r>
                  <a:rPr lang="en-US" dirty="0" err="1"/>
                  <a:t>ENCF</a:t>
                </a:r>
                <a:r>
                  <a:rPr lang="en-US" dirty="0"/>
                  <a:t> = Expect/Return/ Net Cashflows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US" dirty="0"/>
                  <a:t>Pi = Probability of Cash flow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US" dirty="0" err="1"/>
                  <a:t>Ri</a:t>
                </a:r>
                <a:r>
                  <a:rPr lang="en-US" dirty="0"/>
                  <a:t> = Cashflows</a:t>
                </a:r>
                <a:endParaRPr lang="en-GB" dirty="0"/>
              </a:p>
              <a:p>
                <a:pPr>
                  <a:buFont typeface="Arial" panose="020B0604020202020204" pitchFamily="34" charset="0"/>
                  <a:buChar char="•"/>
                </a:pPr>
                <a:endParaRPr lang="en-US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206418"/>
                <a:ext cx="12192000" cy="6017341"/>
              </a:xfrm>
              <a:blipFill rotWithShape="0">
                <a:blip r:embed="rId2"/>
                <a:stretch>
                  <a:fillRect l="-1250" t="-1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158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76445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Illustration –Expected net Cash Flows</a:t>
            </a:r>
            <a:endParaRPr lang="en-GB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65471" y="764459"/>
            <a:ext cx="11316929" cy="536170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From illustration one, calculate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Expected return</a:t>
            </a:r>
            <a:endParaRPr lang="en-GB" dirty="0"/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0414037"/>
              </p:ext>
            </p:extLst>
          </p:nvPr>
        </p:nvGraphicFramePr>
        <p:xfrm>
          <a:off x="501446" y="1968353"/>
          <a:ext cx="6843251" cy="4572000"/>
        </p:xfrm>
        <a:graphic>
          <a:graphicData uri="http://schemas.openxmlformats.org/drawingml/2006/table">
            <a:tbl>
              <a:tblPr firstRow="1" firstCol="1" bandRow="1"/>
              <a:tblGrid>
                <a:gridCol w="1853978"/>
                <a:gridCol w="1337027"/>
                <a:gridCol w="1328834"/>
                <a:gridCol w="2323412"/>
              </a:tblGrid>
              <a:tr h="7945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Assumption(1)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Cash Flows (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$</a:t>
                      </a: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 (2)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Probability(3)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Expected </a:t>
                      </a: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Cashflow</a:t>
                      </a: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($) (</a:t>
                      </a:r>
                      <a:r>
                        <a:rPr lang="en-US" sz="20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2x3</a:t>
                      </a: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63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Best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300,000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0.3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300,000 × 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0.3</a:t>
                      </a: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=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90,000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638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High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200,000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0.6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200,000 ×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 =</a:t>
                      </a:r>
                      <a:r>
                        <a:rPr lang="en-US" sz="2000" spc="-1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120,000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19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Low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120,000</a:t>
                      </a:r>
                      <a:endParaRPr lang="en-GB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spc="-1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120, 000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× 0.1=</a:t>
                      </a:r>
                      <a:r>
                        <a:rPr lang="en-US" sz="2000" spc="-1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12,000</a:t>
                      </a: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6383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  <a:defRPr/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Expected</a:t>
                      </a:r>
                      <a:r>
                        <a:rPr lang="en-US" sz="2000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Net 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cash flow (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ENCF</a:t>
                      </a: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                                   232,000</a:t>
                      </a:r>
                      <a:endParaRPr lang="en-GB" sz="20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endParaRPr lang="en-GB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628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4000" b="1" dirty="0"/>
              <a:t>Attitudes towards Risk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Risk Aversion-</a:t>
            </a:r>
            <a:r>
              <a:rPr lang="en-US" dirty="0"/>
              <a:t>P</a:t>
            </a:r>
            <a:r>
              <a:rPr lang="en-US" dirty="0" smtClean="0"/>
              <a:t>refers </a:t>
            </a:r>
            <a:r>
              <a:rPr lang="en-US" dirty="0"/>
              <a:t>less risky investment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US" dirty="0" smtClean="0"/>
              <a:t>Desire </a:t>
            </a:r>
            <a:r>
              <a:rPr lang="en-US" dirty="0"/>
              <a:t>for </a:t>
            </a:r>
            <a:r>
              <a:rPr lang="en-US" dirty="0" smtClean="0"/>
              <a:t>Risk-</a:t>
            </a:r>
            <a:r>
              <a:rPr lang="en-US" dirty="0"/>
              <a:t>P</a:t>
            </a:r>
            <a:r>
              <a:rPr lang="en-US" dirty="0" smtClean="0"/>
              <a:t>refer </a:t>
            </a:r>
            <a:r>
              <a:rPr lang="en-US" dirty="0"/>
              <a:t>risk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US" dirty="0"/>
              <a:t> </a:t>
            </a:r>
            <a:r>
              <a:rPr lang="en-US" dirty="0" smtClean="0"/>
              <a:t>Indifference </a:t>
            </a:r>
            <a:r>
              <a:rPr lang="en-US" dirty="0"/>
              <a:t>to </a:t>
            </a:r>
            <a:r>
              <a:rPr lang="en-US" dirty="0" smtClean="0"/>
              <a:t>Risk-</a:t>
            </a:r>
            <a:r>
              <a:rPr lang="en-US" dirty="0"/>
              <a:t>is </a:t>
            </a:r>
            <a:r>
              <a:rPr lang="en-US" dirty="0" smtClean="0"/>
              <a:t>Indifferent </a:t>
            </a:r>
            <a:r>
              <a:rPr lang="en-US" dirty="0"/>
              <a:t>to risk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657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4000" b="1" dirty="0" smtClean="0"/>
              <a:t> Illustration-Attitudes </a:t>
            </a:r>
            <a:r>
              <a:rPr lang="en-US" sz="4000" b="1" dirty="0"/>
              <a:t>towards Risk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</a:p>
          <a:p>
            <a:pPr marL="0" indent="0">
              <a:buNone/>
            </a:pPr>
            <a:r>
              <a:rPr lang="en-US" b="1" i="1" dirty="0"/>
              <a:t>States of nature  </a:t>
            </a:r>
            <a:r>
              <a:rPr lang="en-US" b="1" i="1" dirty="0" smtClean="0"/>
              <a:t>Project A‘  Project B's    </a:t>
            </a:r>
            <a:r>
              <a:rPr lang="en-GB" b="1" i="1" dirty="0" err="1" smtClean="0"/>
              <a:t>Prob</a:t>
            </a:r>
            <a:endParaRPr lang="en-GB" dirty="0"/>
          </a:p>
          <a:p>
            <a:pPr marL="0" indent="0">
              <a:buNone/>
            </a:pPr>
            <a:r>
              <a:rPr lang="en-US" b="1" i="1" dirty="0"/>
              <a:t>	                      </a:t>
            </a:r>
            <a:r>
              <a:rPr lang="en-US" b="1" i="1" dirty="0" err="1" smtClean="0"/>
              <a:t>cashflow</a:t>
            </a:r>
            <a:r>
              <a:rPr lang="en-US" b="1" i="1" dirty="0"/>
              <a:t>	</a:t>
            </a:r>
            <a:r>
              <a:rPr lang="en-US" b="1" i="1" dirty="0" smtClean="0"/>
              <a:t>    </a:t>
            </a:r>
            <a:r>
              <a:rPr lang="en-US" b="1" i="1" dirty="0" err="1" smtClean="0"/>
              <a:t>cashflow</a:t>
            </a:r>
            <a:endParaRPr lang="en-GB" dirty="0"/>
          </a:p>
          <a:p>
            <a:pPr marL="0" indent="0">
              <a:buNone/>
            </a:pPr>
            <a:r>
              <a:rPr lang="en-US" dirty="0" smtClean="0"/>
              <a:t>Optimistic     $ </a:t>
            </a:r>
            <a:r>
              <a:rPr lang="en-US" dirty="0"/>
              <a:t>900,000	600,000       </a:t>
            </a:r>
            <a:r>
              <a:rPr lang="en-US" dirty="0" smtClean="0"/>
              <a:t>0.2</a:t>
            </a:r>
            <a:endParaRPr lang="en-GB" dirty="0"/>
          </a:p>
          <a:p>
            <a:pPr marL="0" indent="0">
              <a:buNone/>
            </a:pPr>
            <a:r>
              <a:rPr lang="en-US" dirty="0" smtClean="0"/>
              <a:t>Moderate        600,000</a:t>
            </a:r>
            <a:r>
              <a:rPr lang="en-US" dirty="0"/>
              <a:t>	600,000       </a:t>
            </a:r>
            <a:r>
              <a:rPr lang="en-US" dirty="0" smtClean="0"/>
              <a:t>0.6</a:t>
            </a:r>
            <a:endParaRPr lang="en-GB" dirty="0"/>
          </a:p>
          <a:p>
            <a:pPr marL="0" indent="0">
              <a:buNone/>
            </a:pPr>
            <a:r>
              <a:rPr lang="en-US" dirty="0" smtClean="0"/>
              <a:t>Pessimistic      300,000</a:t>
            </a:r>
            <a:r>
              <a:rPr lang="en-US" dirty="0"/>
              <a:t>	600,000       </a:t>
            </a:r>
            <a:r>
              <a:rPr lang="en-US" dirty="0" smtClean="0"/>
              <a:t>0.2</a:t>
            </a:r>
            <a:endParaRPr lang="en-GB" dirty="0"/>
          </a:p>
          <a:p>
            <a:endParaRPr lang="en-GB" dirty="0"/>
          </a:p>
          <a:p>
            <a:pPr marL="514350" indent="-514350">
              <a:buAutoNum type="alphaLcParenR"/>
            </a:pPr>
            <a:r>
              <a:rPr lang="en-US" dirty="0" smtClean="0"/>
              <a:t>Calculate </a:t>
            </a:r>
            <a:r>
              <a:rPr lang="en-US" dirty="0"/>
              <a:t>the expected </a:t>
            </a:r>
            <a:r>
              <a:rPr lang="en-US" dirty="0" err="1" smtClean="0"/>
              <a:t>cashflows</a:t>
            </a:r>
            <a:endParaRPr lang="en-GB" dirty="0"/>
          </a:p>
          <a:p>
            <a:pPr marL="514350" indent="-514350">
              <a:buAutoNum type="alphaLcParenR"/>
            </a:pPr>
            <a:r>
              <a:rPr lang="en-US" dirty="0" smtClean="0"/>
              <a:t>Which </a:t>
            </a:r>
            <a:r>
              <a:rPr lang="en-US" dirty="0"/>
              <a:t>project appeals to risk averter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and </a:t>
            </a:r>
            <a:r>
              <a:rPr lang="en-US" dirty="0"/>
              <a:t>risk seeker investor?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837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Solution- Expected return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r>
              <a:rPr lang="en-GB" sz="3000" dirty="0" smtClean="0"/>
              <a:t> </a:t>
            </a:r>
            <a:r>
              <a:rPr lang="en-US" sz="2800" b="1" i="1" dirty="0"/>
              <a:t>Project A</a:t>
            </a:r>
            <a:endParaRPr lang="en-GB" sz="2800" dirty="0"/>
          </a:p>
          <a:p>
            <a:pPr marL="0" indent="0">
              <a:buNone/>
            </a:pPr>
            <a:r>
              <a:rPr lang="en-US" sz="2800" dirty="0"/>
              <a:t>	Expected </a:t>
            </a:r>
            <a:r>
              <a:rPr lang="en-US" sz="2800" dirty="0" err="1"/>
              <a:t>cashflow</a:t>
            </a:r>
            <a:r>
              <a:rPr lang="en-US" sz="2800" dirty="0"/>
              <a:t>	=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900,000 </a:t>
            </a:r>
            <a:r>
              <a:rPr lang="en-US" sz="2800" dirty="0"/>
              <a:t>(0.2) + 600,000 (0.6) + 300,000 (0.2)</a:t>
            </a:r>
            <a:endParaRPr lang="en-GB" sz="2800" dirty="0"/>
          </a:p>
          <a:p>
            <a:pPr marL="0" indent="0">
              <a:buNone/>
            </a:pPr>
            <a:r>
              <a:rPr lang="en-US" sz="2800" dirty="0"/>
              <a:t>	=</a:t>
            </a:r>
            <a:r>
              <a:rPr lang="en-US" sz="2800" dirty="0" smtClean="0"/>
              <a:t>$ </a:t>
            </a:r>
            <a:r>
              <a:rPr lang="en-US" sz="2800" dirty="0"/>
              <a:t>600,000</a:t>
            </a:r>
            <a:endParaRPr lang="en-GB" sz="2800" dirty="0"/>
          </a:p>
          <a:p>
            <a:pPr marL="0" indent="0">
              <a:buNone/>
            </a:pPr>
            <a:r>
              <a:rPr lang="en-US" sz="2800" dirty="0"/>
              <a:t> </a:t>
            </a:r>
            <a:r>
              <a:rPr lang="en-US" sz="2800" b="1" i="1" dirty="0"/>
              <a:t>	Project B</a:t>
            </a:r>
            <a:endParaRPr lang="en-GB" sz="2800" dirty="0"/>
          </a:p>
          <a:p>
            <a:pPr marL="0" indent="0">
              <a:buNone/>
            </a:pPr>
            <a:r>
              <a:rPr lang="en-US" sz="2800" dirty="0"/>
              <a:t>	Expected </a:t>
            </a:r>
            <a:r>
              <a:rPr lang="en-US" sz="2800" dirty="0" err="1"/>
              <a:t>cashflow</a:t>
            </a:r>
            <a:r>
              <a:rPr lang="en-US" sz="2800" dirty="0"/>
              <a:t>	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    </a:t>
            </a:r>
            <a:r>
              <a:rPr lang="en-US" sz="2800" dirty="0"/>
              <a:t>600,000 (0.2) + 600,000 (0.6) + 600,000 (0.2)</a:t>
            </a:r>
            <a:endParaRPr lang="en-GB" sz="2800" dirty="0"/>
          </a:p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 =$ 600,000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Project A is riskier project</a:t>
            </a:r>
          </a:p>
          <a:p>
            <a:pPr marL="0" indent="0">
              <a:buNone/>
            </a:pPr>
            <a:r>
              <a:rPr lang="en-US" sz="2800" dirty="0" smtClean="0"/>
              <a:t>Project B is less </a:t>
            </a:r>
            <a:r>
              <a:rPr lang="en-US" sz="2800" dirty="0" smtClean="0"/>
              <a:t>risky- Why?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8802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Projects to Choose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3000" dirty="0" smtClean="0"/>
              <a:t> </a:t>
            </a:r>
            <a:r>
              <a:rPr lang="en-US" dirty="0"/>
              <a:t>A risk seeker would choose Project A 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US" dirty="0"/>
              <a:t> </a:t>
            </a:r>
            <a:r>
              <a:rPr lang="en-US" dirty="0" smtClean="0"/>
              <a:t>A </a:t>
            </a:r>
            <a:r>
              <a:rPr lang="en-US" dirty="0"/>
              <a:t>risk averter would choose Project B.  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US" dirty="0"/>
              <a:t> </a:t>
            </a:r>
            <a:r>
              <a:rPr lang="en-US" dirty="0" smtClean="0"/>
              <a:t>A </a:t>
            </a:r>
            <a:r>
              <a:rPr lang="en-US" dirty="0"/>
              <a:t>risk neutral decision maker would be </a:t>
            </a: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    indifferent </a:t>
            </a:r>
            <a:r>
              <a:rPr lang="en-US" dirty="0"/>
              <a:t>between the two projects since the </a:t>
            </a: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    expected </a:t>
            </a:r>
            <a:r>
              <a:rPr lang="en-US" dirty="0" err="1"/>
              <a:t>cashflows</a:t>
            </a:r>
            <a:r>
              <a:rPr lang="en-US" dirty="0"/>
              <a:t> are equal.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074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4000" b="1" dirty="0"/>
              <a:t>Measurement of Risk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lvl="0" indent="0">
              <a:buNone/>
            </a:pPr>
            <a:r>
              <a:rPr lang="en-GB" sz="3000" dirty="0" smtClean="0"/>
              <a:t> </a:t>
            </a:r>
          </a:p>
          <a:p>
            <a:pPr lvl="0"/>
            <a:r>
              <a:rPr lang="en-US" dirty="0" smtClean="0"/>
              <a:t>Variance </a:t>
            </a:r>
            <a:r>
              <a:rPr lang="en-US" dirty="0"/>
              <a:t>/Standard Deviation </a:t>
            </a:r>
            <a:endParaRPr lang="en-US" dirty="0" smtClean="0"/>
          </a:p>
          <a:p>
            <a:pPr lvl="0"/>
            <a:endParaRPr lang="en-GB" dirty="0"/>
          </a:p>
          <a:p>
            <a:pPr lvl="0"/>
            <a:r>
              <a:rPr lang="en-US" dirty="0"/>
              <a:t> Coefficient of </a:t>
            </a:r>
            <a:r>
              <a:rPr lang="en-US" dirty="0" smtClean="0"/>
              <a:t>Variation(CV) </a:t>
            </a:r>
          </a:p>
          <a:p>
            <a:pPr lvl="0"/>
            <a:endParaRPr lang="en-GB" dirty="0"/>
          </a:p>
          <a:p>
            <a:pPr lvl="0"/>
            <a:r>
              <a:rPr lang="en-US" dirty="0"/>
              <a:t>Beta (ß) – This is widely used with </a:t>
            </a: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     portfolios </a:t>
            </a:r>
            <a:r>
              <a:rPr lang="en-US" dirty="0"/>
              <a:t>of common stock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083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4000" b="1" dirty="0"/>
              <a:t>Variance /Standard Deviation </a:t>
            </a:r>
            <a:endParaRPr lang="en-GB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noFill/>
            </p:spPr>
            <p:txBody>
              <a:bodyPr/>
              <a:lstStyle/>
              <a:p>
                <a:pPr>
                  <a:buFont typeface="Arial" panose="020B0604020202020204" pitchFamily="34" charset="0"/>
                  <a:buChar char="•"/>
                </a:pPr>
                <a:r>
                  <a:rPr lang="en-GB" sz="3000" dirty="0" smtClean="0"/>
                  <a:t> </a:t>
                </a:r>
                <a:r>
                  <a:rPr lang="en-US" dirty="0"/>
                  <a:t>Variance is a measure is of degree of </a:t>
                </a:r>
                <a:r>
                  <a:rPr lang="en-US" dirty="0" smtClean="0"/>
                  <a:t>dispersion</a:t>
                </a:r>
              </a:p>
              <a:p>
                <a:pPr marL="0" indent="0">
                  <a:buNone/>
                </a:pPr>
                <a:r>
                  <a:rPr lang="en-US" dirty="0" smtClean="0"/>
                  <a:t> </a:t>
                </a:r>
                <a:r>
                  <a:rPr lang="en-US" dirty="0"/>
                  <a:t>between numbers in a data set from its </a:t>
                </a:r>
                <a:r>
                  <a:rPr lang="en-US" dirty="0" smtClean="0"/>
                  <a:t>average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 smtClean="0"/>
                  <a:t>Where</a:t>
                </a: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   is the Variance </a:t>
                </a:r>
                <a:endParaRPr lang="en-GB" dirty="0"/>
              </a:p>
              <a:p>
                <a:r>
                  <a:rPr lang="en-US" dirty="0" err="1"/>
                  <a:t>NCF</a:t>
                </a:r>
                <a:r>
                  <a:rPr lang="en-US" dirty="0"/>
                  <a:t>- Net cash flows</a:t>
                </a:r>
                <a:endParaRPr lang="en-GB" dirty="0"/>
              </a:p>
              <a:p>
                <a:r>
                  <a:rPr lang="en-US" dirty="0" err="1"/>
                  <a:t>ENCF</a:t>
                </a:r>
                <a:r>
                  <a:rPr lang="en-US" dirty="0"/>
                  <a:t> – Expected net </a:t>
                </a:r>
                <a:r>
                  <a:rPr lang="en-US" dirty="0" err="1"/>
                  <a:t>cashflows</a:t>
                </a:r>
                <a:endParaRPr lang="en-GB" dirty="0"/>
              </a:p>
              <a:p>
                <a:r>
                  <a:rPr lang="en-US" dirty="0"/>
                  <a:t>P- Probability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blipFill rotWithShape="0">
                <a:blip r:embed="rId2"/>
                <a:stretch>
                  <a:fillRect l="-1250" t="-12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811701" y="2472878"/>
                <a:ext cx="3547253" cy="11423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en-GB" sz="2400" i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p>
                            <m:sSup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  <m:t>𝑁𝐶𝐹</m:t>
                                      </m:r>
                                    </m:e>
                                    <m:sub>
                                      <m: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  <m:t>𝐽</m:t>
                                      </m:r>
                                    </m:sub>
                                  </m:sSub>
                                  <m:r>
                                    <a:rPr lang="en-GB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  <m:t>𝐸𝑁𝐶𝐹</m:t>
                                  </m:r>
                                </m:e>
                              </m:d>
                            </m:e>
                            <m:sup>
                              <m:r>
                                <a:rPr lang="en-GB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1701" y="2472878"/>
                <a:ext cx="3547253" cy="114236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484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3600" b="1" dirty="0"/>
              <a:t>Variance /Standard Deviation 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Ctd</a:t>
            </a:r>
            <a:r>
              <a:rPr lang="en-US" sz="3600" b="1" dirty="0" smtClean="0"/>
              <a:t>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r>
              <a:rPr lang="en-GB" sz="3000" dirty="0" smtClean="0"/>
              <a:t> </a:t>
            </a:r>
            <a:r>
              <a:rPr lang="en-US" dirty="0"/>
              <a:t>Variance of </a:t>
            </a:r>
            <a:r>
              <a:rPr lang="en-US" b="1" dirty="0"/>
              <a:t>Zero</a:t>
            </a:r>
            <a:r>
              <a:rPr lang="en-US" dirty="0"/>
              <a:t> </a:t>
            </a:r>
            <a:r>
              <a:rPr lang="en-US" dirty="0" smtClean="0"/>
              <a:t>-</a:t>
            </a:r>
            <a:r>
              <a:rPr lang="en-US" dirty="0" err="1" smtClean="0"/>
              <a:t>cashfllows</a:t>
            </a:r>
            <a:r>
              <a:rPr lang="en-US" dirty="0" smtClean="0"/>
              <a:t> generated </a:t>
            </a:r>
          </a:p>
          <a:p>
            <a:pPr marL="0" indent="0">
              <a:buNone/>
            </a:pPr>
            <a:r>
              <a:rPr lang="en-US" dirty="0" smtClean="0"/>
              <a:t>over </a:t>
            </a:r>
            <a:r>
              <a:rPr lang="en-US" dirty="0"/>
              <a:t>the lifetime of the project </a:t>
            </a:r>
            <a:r>
              <a:rPr lang="en-US" dirty="0" smtClean="0"/>
              <a:t>would be the same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A </a:t>
            </a:r>
            <a:r>
              <a:rPr lang="en-US" b="1" dirty="0"/>
              <a:t>large</a:t>
            </a:r>
            <a:r>
              <a:rPr lang="en-US" dirty="0"/>
              <a:t> variance </a:t>
            </a:r>
            <a:r>
              <a:rPr lang="en-US" dirty="0" smtClean="0"/>
              <a:t>-indicates large </a:t>
            </a:r>
            <a:r>
              <a:rPr lang="en-US" dirty="0"/>
              <a:t>variability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between </a:t>
            </a:r>
            <a:r>
              <a:rPr lang="en-US" dirty="0" err="1"/>
              <a:t>cashflows</a:t>
            </a:r>
            <a:r>
              <a:rPr lang="en-US" dirty="0"/>
              <a:t> of different </a:t>
            </a:r>
            <a:r>
              <a:rPr lang="en-US" dirty="0" smtClean="0"/>
              <a:t>years</a:t>
            </a:r>
          </a:p>
          <a:p>
            <a:pPr marL="0" indent="0">
              <a:buNone/>
            </a:pPr>
            <a:endParaRPr lang="en-GB" dirty="0"/>
          </a:p>
          <a:p>
            <a:r>
              <a:rPr lang="en-US" dirty="0"/>
              <a:t>A </a:t>
            </a:r>
            <a:r>
              <a:rPr lang="en-US" b="1" dirty="0"/>
              <a:t>small</a:t>
            </a:r>
            <a:r>
              <a:rPr lang="en-US" dirty="0"/>
              <a:t> variance </a:t>
            </a:r>
            <a:r>
              <a:rPr lang="en-US" dirty="0" smtClean="0"/>
              <a:t>-indicates </a:t>
            </a:r>
            <a:r>
              <a:rPr lang="en-US" dirty="0"/>
              <a:t>that 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cashflows</a:t>
            </a:r>
            <a:r>
              <a:rPr lang="en-US" dirty="0" smtClean="0"/>
              <a:t> </a:t>
            </a:r>
            <a:r>
              <a:rPr lang="en-US" dirty="0"/>
              <a:t>will a somewhat stable throughout the life of the </a:t>
            </a:r>
            <a:r>
              <a:rPr lang="en-US" dirty="0" smtClean="0"/>
              <a:t>project.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481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r>
              <a:rPr lang="en-GB" sz="3600" b="1" dirty="0" smtClean="0"/>
              <a:t>Standard deviation </a:t>
            </a:r>
            <a:endParaRPr lang="en-GB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noFill/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sz="3000" dirty="0" smtClean="0"/>
                  <a:t> </a:t>
                </a:r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GB" dirty="0" smtClean="0"/>
                  <a:t>S</a:t>
                </a:r>
                <a:r>
                  <a:rPr lang="en-US" dirty="0" err="1" smtClean="0"/>
                  <a:t>quare</a:t>
                </a:r>
                <a:r>
                  <a:rPr lang="en-US" dirty="0" smtClean="0"/>
                  <a:t> </a:t>
                </a:r>
                <a:r>
                  <a:rPr lang="en-US" dirty="0"/>
                  <a:t>root of variance is called standard deviation. </a:t>
                </a:r>
                <a:endParaRPr lang="en-GB" dirty="0"/>
              </a:p>
              <a:p>
                <a:r>
                  <a:rPr lang="en-US" dirty="0" err="1"/>
                  <a:t>ie</a:t>
                </a:r>
                <a:r>
                  <a:rPr lang="en-US" dirty="0"/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√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dirty="0" smtClean="0"/>
              </a:p>
              <a:p>
                <a:endParaRPr lang="en-GB" dirty="0"/>
              </a:p>
              <a:p>
                <a:r>
                  <a:rPr lang="en-US" dirty="0" smtClean="0"/>
                  <a:t>Standard deviation</a:t>
                </a:r>
                <a:r>
                  <a:rPr lang="en-US" dirty="0"/>
                  <a:t> </a:t>
                </a:r>
                <a:r>
                  <a:rPr lang="en-US" dirty="0" smtClean="0"/>
                  <a:t>is better measure </a:t>
                </a:r>
              </a:p>
              <a:p>
                <a:pPr marL="0" indent="0">
                  <a:buNone/>
                </a:pPr>
                <a:r>
                  <a:rPr lang="en-US" dirty="0" smtClean="0"/>
                  <a:t>of risk than variance since it communicates </a:t>
                </a:r>
              </a:p>
              <a:p>
                <a:pPr marL="0" indent="0">
                  <a:buNone/>
                </a:pPr>
                <a:r>
                  <a:rPr lang="en-US" dirty="0" smtClean="0"/>
                  <a:t>the risk using the same measure of return</a:t>
                </a:r>
                <a:endParaRPr lang="en-GB" dirty="0"/>
              </a:p>
              <a:p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blipFill rotWithShape="0">
                <a:blip r:embed="rId2"/>
                <a:stretch>
                  <a:fillRect l="-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898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Illustration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Calculate the standard  deviation of the  following-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033" y="2752049"/>
            <a:ext cx="8257253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30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Solution step 1- Expected Cashflow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1" y="1805202"/>
            <a:ext cx="8847188" cy="371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28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354" y="147484"/>
            <a:ext cx="8244349" cy="988140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Solution </a:t>
            </a:r>
            <a:r>
              <a:rPr lang="en-GB" sz="3600" b="1" dirty="0"/>
              <a:t>S</a:t>
            </a:r>
            <a:r>
              <a:rPr lang="en-GB" sz="3600" b="1" dirty="0" smtClean="0"/>
              <a:t>tep 2- </a:t>
            </a:r>
            <a:r>
              <a:rPr lang="en-GB" sz="3600" b="1" dirty="0" err="1" smtClean="0"/>
              <a:t>StD</a:t>
            </a:r>
            <a:r>
              <a:rPr lang="en-GB" sz="3600" b="1" dirty="0" smtClean="0"/>
              <a:t> Deviation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433485" y="1135624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576" y="1135624"/>
            <a:ext cx="11010952" cy="41885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75006" y="5093331"/>
            <a:ext cx="4984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$190</a:t>
            </a:r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5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r>
              <a:rPr lang="en-US" sz="4000" b="1" dirty="0"/>
              <a:t> </a:t>
            </a:r>
            <a:r>
              <a:rPr lang="en-US" sz="3600" b="1" dirty="0"/>
              <a:t>Coefficient of </a:t>
            </a:r>
            <a:r>
              <a:rPr lang="en-US" sz="3600" b="1" dirty="0" smtClean="0"/>
              <a:t>Variation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  <a:r>
              <a:rPr lang="en-US" sz="2800" dirty="0"/>
              <a:t>Coefficient of Variation </a:t>
            </a:r>
            <a:r>
              <a:rPr lang="en-US" sz="2800" dirty="0" smtClean="0"/>
              <a:t>enables</a:t>
            </a:r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/>
              <a:t>the management to calculate the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risk </a:t>
            </a:r>
            <a:r>
              <a:rPr lang="en-US" sz="2800" dirty="0"/>
              <a:t>borne by the concern </a:t>
            </a:r>
            <a:r>
              <a:rPr lang="en-US" sz="2800" dirty="0" smtClean="0"/>
              <a:t>for</a:t>
            </a:r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/>
              <a:t>every unit of estimated return from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a </a:t>
            </a:r>
            <a:r>
              <a:rPr lang="en-US" sz="2800" dirty="0"/>
              <a:t>particular investment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545690" y="3864077"/>
                <a:ext cx="8052620" cy="124316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400" dirty="0" smtClean="0">
                    <a:ea typeface="Times New Roman" panose="02020603050405020304" pitchFamily="18" charset="0"/>
                  </a:rPr>
                  <a:t>C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𝑜𝑒𝑓𝑓𝑖𝑐𝑖𝑒𝑛𝑡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𝑜𝑓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𝑉𝑎𝑟𝑎𝑖𝑡𝑖𝑜𝑛</m:t>
                    </m:r>
                    <m:r>
                      <a:rPr lang="en-US" sz="2400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GB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𝑆𝑡𝑎𝑛𝑎𝑑𝑎𝑟𝑑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𝐷𝑒𝑣𝑖𝑎𝑡𝑖𝑜𝑛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𝐸𝑥𝑝𝑒𝑐𝑡𝑒𝑑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𝑐𝑎𝑠h𝑓𝑙𝑜𝑤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/</m:t>
                        </m:r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  <m:t>𝑅𝑒𝑡𝑢𝑟𝑛</m:t>
                        </m:r>
                      </m:den>
                    </m:f>
                  </m:oMath>
                </a14:m>
                <a:endParaRPr lang="en-GB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 </a:t>
                </a:r>
                <a:endParaRPr lang="en-GB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690" y="3864077"/>
                <a:ext cx="8052620" cy="1243161"/>
              </a:xfrm>
              <a:prstGeom prst="rect">
                <a:avLst/>
              </a:prstGeom>
              <a:blipFill rotWithShape="0">
                <a:blip r:embed="rId2"/>
                <a:stretch>
                  <a:fillRect l="-12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932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r>
              <a:rPr lang="en-GB" sz="4000" dirty="0" smtClean="0"/>
              <a:t>Illustration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b="1" i="1" dirty="0" smtClean="0"/>
              <a:t>Calculate the CV of the following projects and advice</a:t>
            </a:r>
          </a:p>
          <a:p>
            <a:pPr marL="0" indent="0">
              <a:buNone/>
            </a:pPr>
            <a:endParaRPr lang="en-US" b="1" i="1" dirty="0"/>
          </a:p>
          <a:p>
            <a:pPr marL="0" indent="0">
              <a:buNone/>
            </a:pPr>
            <a:r>
              <a:rPr lang="en-US" b="1" i="1" dirty="0" smtClean="0"/>
              <a:t>Project    Expected </a:t>
            </a:r>
            <a:r>
              <a:rPr lang="en-US" b="1" i="1" dirty="0"/>
              <a:t>value		</a:t>
            </a:r>
            <a:r>
              <a:rPr lang="en-US" b="1" i="1" dirty="0" err="1" smtClean="0"/>
              <a:t>Std</a:t>
            </a:r>
            <a:r>
              <a:rPr lang="en-US" b="1" i="1" dirty="0" smtClean="0"/>
              <a:t> Dev.</a:t>
            </a:r>
            <a:endParaRPr lang="en-GB" dirty="0"/>
          </a:p>
          <a:p>
            <a:pPr marL="0" indent="0">
              <a:buNone/>
            </a:pPr>
            <a:r>
              <a:rPr lang="en-US" dirty="0" smtClean="0"/>
              <a:t>A</a:t>
            </a:r>
            <a:r>
              <a:rPr lang="en-US" dirty="0"/>
              <a:t>	    	</a:t>
            </a:r>
            <a:r>
              <a:rPr lang="en-US" dirty="0" smtClean="0"/>
              <a:t>6,000</a:t>
            </a:r>
            <a:r>
              <a:rPr lang="en-US" dirty="0"/>
              <a:t>		</a:t>
            </a:r>
            <a:r>
              <a:rPr lang="en-US" dirty="0" smtClean="0"/>
              <a:t>        600</a:t>
            </a:r>
            <a:endParaRPr lang="en-GB" dirty="0"/>
          </a:p>
          <a:p>
            <a:pPr marL="0" indent="0">
              <a:buNone/>
            </a:pPr>
            <a:r>
              <a:rPr lang="en-US" dirty="0" smtClean="0"/>
              <a:t>B</a:t>
            </a:r>
            <a:r>
              <a:rPr lang="en-US" dirty="0"/>
              <a:t>	           </a:t>
            </a:r>
            <a:r>
              <a:rPr lang="en-US" dirty="0" smtClean="0"/>
              <a:t>$ </a:t>
            </a:r>
            <a:r>
              <a:rPr lang="en-US" dirty="0"/>
              <a:t>600		</a:t>
            </a:r>
            <a:r>
              <a:rPr lang="en-US" dirty="0" smtClean="0"/>
              <a:t>       190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On </a:t>
            </a:r>
            <a:r>
              <a:rPr lang="en-US" dirty="0"/>
              <a:t>the basis of expected outcome, one would choose Project A</a:t>
            </a:r>
            <a:r>
              <a:rPr lang="en-US" dirty="0" smtClean="0"/>
              <a:t>,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since it has higher outcome. However on the basis of Risk- standard deviation, one would choose Project B, since it has the lowest risk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750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Solution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  <a:r>
              <a:rPr lang="en-US" b="1" i="1" dirty="0"/>
              <a:t>Project A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	CV	=	</a:t>
            </a:r>
            <a:r>
              <a:rPr lang="en-US" u="sng" dirty="0"/>
              <a:t> 600 </a:t>
            </a:r>
            <a:r>
              <a:rPr lang="en-US" dirty="0"/>
              <a:t>	=	0.100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dirty="0" smtClean="0"/>
              <a:t>         6,000</a:t>
            </a:r>
            <a:endParaRPr lang="en-GB" dirty="0"/>
          </a:p>
          <a:p>
            <a:pPr marL="0" indent="0">
              <a:buNone/>
            </a:pPr>
            <a:r>
              <a:rPr lang="en-US" b="1" i="1" dirty="0" smtClean="0"/>
              <a:t>Project </a:t>
            </a:r>
            <a:r>
              <a:rPr lang="en-US" b="1" i="1" dirty="0"/>
              <a:t>B</a:t>
            </a:r>
            <a:endParaRPr lang="en-GB" dirty="0"/>
          </a:p>
          <a:p>
            <a:pPr marL="0" indent="0">
              <a:buNone/>
            </a:pPr>
            <a:r>
              <a:rPr lang="en-US" dirty="0" smtClean="0"/>
              <a:t>CV</a:t>
            </a:r>
            <a:r>
              <a:rPr lang="en-US" dirty="0"/>
              <a:t>	=	</a:t>
            </a:r>
            <a:r>
              <a:rPr lang="en-US" u="sng" dirty="0"/>
              <a:t>190</a:t>
            </a:r>
            <a:r>
              <a:rPr lang="en-US" dirty="0"/>
              <a:t>	=	</a:t>
            </a:r>
            <a:r>
              <a:rPr lang="en-US" dirty="0" smtClean="0"/>
              <a:t>0.317</a:t>
            </a:r>
            <a:endParaRPr lang="en-GB" dirty="0" smtClean="0"/>
          </a:p>
          <a:p>
            <a:pPr marL="0" indent="0">
              <a:buNone/>
            </a:pPr>
            <a:r>
              <a:rPr lang="en-US" dirty="0" smtClean="0"/>
              <a:t>		600</a:t>
            </a:r>
            <a:endParaRPr lang="en-GB" dirty="0" smtClean="0"/>
          </a:p>
          <a:p>
            <a:pPr marL="0" indent="0">
              <a:buNone/>
            </a:pPr>
            <a:r>
              <a:rPr lang="en-US" dirty="0"/>
              <a:t> </a:t>
            </a:r>
            <a:r>
              <a:rPr lang="en-US" dirty="0" smtClean="0"/>
              <a:t>Generally</a:t>
            </a:r>
            <a:r>
              <a:rPr lang="en-US" dirty="0"/>
              <a:t>, the larger the coefficient of variation, the greater the risk.  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Therefore</a:t>
            </a:r>
            <a:r>
              <a:rPr lang="en-US" dirty="0"/>
              <a:t>, Project B carries a greater risk than Project 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61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 Comprehensive Illustration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Calculate  CV of these projects and advice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786093"/>
              </p:ext>
            </p:extLst>
          </p:nvPr>
        </p:nvGraphicFramePr>
        <p:xfrm>
          <a:off x="324464" y="1828799"/>
          <a:ext cx="6754762" cy="4927928"/>
        </p:xfrm>
        <a:graphic>
          <a:graphicData uri="http://schemas.openxmlformats.org/drawingml/2006/table">
            <a:tbl>
              <a:tblPr firstRow="1" firstCol="1" bandRow="1"/>
              <a:tblGrid>
                <a:gridCol w="1091381"/>
                <a:gridCol w="1504336"/>
                <a:gridCol w="780583"/>
                <a:gridCol w="490304"/>
                <a:gridCol w="1444079"/>
                <a:gridCol w="1444079"/>
              </a:tblGrid>
              <a:tr h="545363"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Project  A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Project B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63608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 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Cashflows 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$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Prob.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Cashflows 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$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Prob.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3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8,000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24,000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3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10,000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20,000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0.15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3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12,000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16,000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0.50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3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14,000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12,000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0.15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36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16,000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8,000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708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  Solution-Comprehensive Illustration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  <a:r>
              <a:rPr lang="en-GB" sz="3000" dirty="0" err="1" smtClean="0"/>
              <a:t>Step1</a:t>
            </a:r>
            <a:r>
              <a:rPr lang="en-GB" sz="3000" dirty="0" smtClean="0"/>
              <a:t>- Calculate Expected cashflows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281481"/>
              </p:ext>
            </p:extLst>
          </p:nvPr>
        </p:nvGraphicFramePr>
        <p:xfrm>
          <a:off x="268049" y="2047076"/>
          <a:ext cx="8029274" cy="4205047"/>
        </p:xfrm>
        <a:graphic>
          <a:graphicData uri="http://schemas.openxmlformats.org/drawingml/2006/table">
            <a:tbl>
              <a:tblPr firstRow="1" firstCol="1" bandRow="1"/>
              <a:tblGrid>
                <a:gridCol w="963897"/>
                <a:gridCol w="894398"/>
                <a:gridCol w="1032387"/>
                <a:gridCol w="912489"/>
                <a:gridCol w="488608"/>
                <a:gridCol w="1043503"/>
                <a:gridCol w="903284"/>
                <a:gridCol w="1790708"/>
              </a:tblGrid>
              <a:tr h="304495"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Project A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Project B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26828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Year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Cashflows 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$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Prob.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Expected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cashflows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Cashflows 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$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Prob.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Expected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cashflows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92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2,400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2,000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0.15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4,800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16,000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0.50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2,800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12,000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0.15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1,800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1,600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0.1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276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ENCF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12,000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16,000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1" marR="628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018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748133" cy="1377499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Solution </a:t>
            </a:r>
            <a:r>
              <a:rPr lang="en-US" sz="3600" b="1" dirty="0" err="1" smtClean="0"/>
              <a:t>Ctd</a:t>
            </a:r>
            <a:r>
              <a:rPr lang="en-US" sz="3600" b="1" dirty="0" smtClean="0"/>
              <a:t>-</a:t>
            </a:r>
            <a:r>
              <a:rPr lang="en-GB" sz="3600" dirty="0" smtClean="0"/>
              <a:t>Variance &amp; Standard </a:t>
            </a:r>
            <a:r>
              <a:rPr lang="en-GB" sz="3600" dirty="0"/>
              <a:t>Deviation</a:t>
            </a:r>
            <a:br>
              <a:rPr lang="en-GB" sz="3600" dirty="0"/>
            </a:br>
            <a:r>
              <a:rPr lang="en-US" sz="3600" b="1" dirty="0" smtClean="0"/>
              <a:t> </a:t>
            </a:r>
            <a:endParaRPr lang="en-GB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811162"/>
                <a:ext cx="12192000" cy="5855110"/>
              </a:xfrm>
              <a:noFill/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800" b="1" dirty="0" smtClean="0"/>
                  <a:t>Project </a:t>
                </a:r>
                <a:r>
                  <a:rPr lang="en-US" sz="2800" b="1" dirty="0"/>
                  <a:t>A </a:t>
                </a:r>
                <a:endParaRPr lang="en-GB" sz="2800" dirty="0"/>
              </a:p>
              <a:p>
                <a:pPr>
                  <a:buFont typeface="Arial" panose="020B0604020202020204" pitchFamily="34" charset="0"/>
                  <a:buChar char="•"/>
                </a:pPr>
                <a:r>
                  <a:rPr lang="en-US" sz="2800" dirty="0" smtClean="0"/>
                  <a:t>Variance </a:t>
                </a:r>
                <a:r>
                  <a:rPr lang="en-US" sz="2800" dirty="0"/>
                  <a:t>= (8,000 – 12,000)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(0.1) + </a:t>
                </a:r>
                <a:endParaRPr lang="en-US" sz="2800" dirty="0" smtClean="0"/>
              </a:p>
              <a:p>
                <a:pPr marL="0" indent="0">
                  <a:buNone/>
                </a:pPr>
                <a:r>
                  <a:rPr lang="en-US" sz="2800" dirty="0" smtClean="0"/>
                  <a:t>(</a:t>
                </a:r>
                <a:r>
                  <a:rPr lang="en-US" sz="2800" dirty="0"/>
                  <a:t>10,000 -12,000)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(0.2) + (12,000 – 12000)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(0.4</a:t>
                </a:r>
                <a:r>
                  <a:rPr lang="en-US" sz="2800" dirty="0" smtClean="0"/>
                  <a:t>)</a:t>
                </a:r>
              </a:p>
              <a:p>
                <a:pPr marL="0" indent="0">
                  <a:buNone/>
                </a:pPr>
                <a:r>
                  <a:rPr lang="en-US" sz="2800" dirty="0"/>
                  <a:t> </a:t>
                </a:r>
                <a:r>
                  <a:rPr lang="en-US" sz="2800" dirty="0" smtClean="0"/>
                  <a:t>+ </a:t>
                </a:r>
                <a:r>
                  <a:rPr lang="en-US" sz="2800" dirty="0"/>
                  <a:t>(14,000 – 12,000)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(0.2) + </a:t>
                </a:r>
                <a:endParaRPr lang="en-US" sz="2800" dirty="0" smtClean="0"/>
              </a:p>
              <a:p>
                <a:pPr marL="0" indent="0">
                  <a:buNone/>
                </a:pPr>
                <a:r>
                  <a:rPr lang="en-US" sz="2800" dirty="0" smtClean="0"/>
                  <a:t>(</a:t>
                </a:r>
                <a:r>
                  <a:rPr lang="en-US" sz="2800" dirty="0"/>
                  <a:t>16000 – 12,000)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(0.1) = 4,800,000</a:t>
                </a:r>
                <a:endParaRPr lang="en-GB" sz="2800" dirty="0"/>
              </a:p>
              <a:p>
                <a:pPr marL="0" indent="0">
                  <a:buNone/>
                </a:pPr>
                <a:r>
                  <a:rPr lang="en-US" sz="2800" dirty="0"/>
                  <a:t> </a:t>
                </a:r>
                <a:r>
                  <a:rPr lang="en-US" sz="2800" dirty="0" smtClean="0"/>
                  <a:t>Standard </a:t>
                </a:r>
                <a:r>
                  <a:rPr lang="en-US" sz="2800" dirty="0"/>
                  <a:t>Deviation(s) =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√4,800,000</m:t>
                    </m:r>
                  </m:oMath>
                </a14:m>
                <a:r>
                  <a:rPr lang="en-US" sz="2800" dirty="0"/>
                  <a:t> = 2190.90</a:t>
                </a:r>
                <a:endParaRPr lang="en-GB" sz="2800" dirty="0"/>
              </a:p>
              <a:p>
                <a:pPr marL="0" indent="0">
                  <a:buNone/>
                </a:pPr>
                <a:r>
                  <a:rPr lang="en-US" sz="2800" b="1" dirty="0"/>
                  <a:t>Project B </a:t>
                </a:r>
                <a:endParaRPr lang="en-GB" sz="2800" dirty="0"/>
              </a:p>
              <a:p>
                <a:r>
                  <a:rPr lang="en-US" sz="2800" dirty="0"/>
                  <a:t>Variance = (24,000 – 16,000)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(0.1) + </a:t>
                </a:r>
                <a:endParaRPr lang="en-US" sz="2800" dirty="0" smtClean="0"/>
              </a:p>
              <a:p>
                <a:pPr marL="0" indent="0">
                  <a:buNone/>
                </a:pPr>
                <a:r>
                  <a:rPr lang="en-US" sz="2800" dirty="0" smtClean="0"/>
                  <a:t>(</a:t>
                </a:r>
                <a:r>
                  <a:rPr lang="en-US" sz="2800" dirty="0"/>
                  <a:t>20,000 – 16,000)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(0.15) + (16,000 – </a:t>
                </a:r>
                <a:r>
                  <a:rPr lang="en-US" sz="2800" dirty="0" smtClean="0"/>
                  <a:t>16,000)</a:t>
                </a:r>
                <a:r>
                  <a:rPr lang="en-US" sz="2800" baseline="30000" dirty="0" smtClean="0"/>
                  <a:t>2 </a:t>
                </a:r>
                <a:r>
                  <a:rPr lang="en-US" sz="2800" dirty="0"/>
                  <a:t> </a:t>
                </a:r>
                <a:r>
                  <a:rPr lang="en-US" sz="2800" dirty="0" smtClean="0"/>
                  <a:t>(</a:t>
                </a:r>
                <a:r>
                  <a:rPr lang="en-US" sz="2800" dirty="0"/>
                  <a:t>0.5) + </a:t>
                </a:r>
                <a:endParaRPr lang="en-US" sz="2800" dirty="0" smtClean="0"/>
              </a:p>
              <a:p>
                <a:pPr marL="0" indent="0">
                  <a:buNone/>
                </a:pPr>
                <a:r>
                  <a:rPr lang="en-US" sz="2800" dirty="0" smtClean="0"/>
                  <a:t>(</a:t>
                </a:r>
                <a:r>
                  <a:rPr lang="en-US" sz="2800" dirty="0"/>
                  <a:t>12,000 – 16,000)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(0.15) + (8,000 – 16,000)</a:t>
                </a:r>
                <a:r>
                  <a:rPr lang="en-US" sz="2800" baseline="30000" dirty="0"/>
                  <a:t>2</a:t>
                </a:r>
                <a:r>
                  <a:rPr lang="en-US" sz="2800" dirty="0"/>
                  <a:t> (0.1) = 17,600,000</a:t>
                </a:r>
                <a:endParaRPr lang="en-GB" sz="2800" dirty="0"/>
              </a:p>
              <a:p>
                <a:r>
                  <a:rPr lang="en-US" sz="2800" dirty="0"/>
                  <a:t> </a:t>
                </a:r>
                <a:r>
                  <a:rPr lang="en-US" sz="2800" dirty="0" smtClean="0"/>
                  <a:t>Standard </a:t>
                </a:r>
                <a:r>
                  <a:rPr lang="en-US" sz="2800" dirty="0"/>
                  <a:t>Deviation(s) = 17,600,000 = 4195.23</a:t>
                </a:r>
                <a:endParaRPr lang="en-GB" sz="2800" dirty="0"/>
              </a:p>
              <a:p>
                <a:pPr marL="0" indent="0">
                  <a:buNone/>
                </a:pPr>
                <a:r>
                  <a:rPr lang="en-US" sz="2800" b="1" dirty="0"/>
                  <a:t> </a:t>
                </a:r>
                <a:endParaRPr lang="en-GB" sz="2800" dirty="0"/>
              </a:p>
              <a:p>
                <a:pPr marL="0" indent="0">
                  <a:buNone/>
                </a:pPr>
                <a:endParaRPr lang="en-GB" sz="30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811162"/>
                <a:ext cx="12192000" cy="5855110"/>
              </a:xfrm>
              <a:blipFill rotWithShape="0">
                <a:blip r:embed="rId2"/>
                <a:stretch>
                  <a:fillRect l="-1000" t="-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168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Step 3-  Calculate CV of the projects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590164"/>
              </p:ext>
            </p:extLst>
          </p:nvPr>
        </p:nvGraphicFramePr>
        <p:xfrm>
          <a:off x="412954" y="1858296"/>
          <a:ext cx="6740013" cy="2926080"/>
        </p:xfrm>
        <a:graphic>
          <a:graphicData uri="http://schemas.openxmlformats.org/drawingml/2006/table">
            <a:tbl>
              <a:tblPr firstRow="1" firstCol="1" bandRow="1"/>
              <a:tblGrid>
                <a:gridCol w="1548581"/>
                <a:gridCol w="2315497"/>
                <a:gridCol w="1194620"/>
                <a:gridCol w="1681315"/>
              </a:tblGrid>
              <a:tr h="78658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Projects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Coefficient of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Variation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Risk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Expected Value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658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2190.90/12,000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=0 1826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less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658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4195 23/16, 000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=0 2622</a:t>
                      </a:r>
                      <a:endParaRPr lang="en-GB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More 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-914400" algn="l"/>
                          <a:tab pos="-457200" algn="l"/>
                          <a:tab pos="2879725" algn="l"/>
                          <a:tab pos="3599815" algn="l"/>
                          <a:tab pos="4319905" algn="l"/>
                          <a:tab pos="5039995" algn="l"/>
                          <a:tab pos="5760085" algn="l"/>
                          <a:tab pos="6120130" algn="l"/>
                          <a:tab pos="6480175" algn="l"/>
                          <a:tab pos="6840220" algn="l"/>
                          <a:tab pos="7200265" algn="l"/>
                        </a:tabLst>
                      </a:pPr>
                      <a:r>
                        <a:rPr lang="en-US" sz="24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More </a:t>
                      </a:r>
                      <a:endParaRPr lang="en-GB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765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3600" b="1" dirty="0"/>
              <a:t>T</a:t>
            </a:r>
            <a:r>
              <a:rPr lang="en-US" sz="3600" b="1" dirty="0" smtClean="0"/>
              <a:t>he</a:t>
            </a:r>
            <a:r>
              <a:rPr lang="en-US" sz="4000" b="1" dirty="0" smtClean="0"/>
              <a:t> </a:t>
            </a:r>
            <a:r>
              <a:rPr lang="en-US" sz="4000" b="1" dirty="0"/>
              <a:t>beta (ß)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GB" sz="3000" dirty="0" smtClean="0"/>
              <a:t> </a:t>
            </a:r>
          </a:p>
          <a:p>
            <a:r>
              <a:rPr lang="en-US" dirty="0" smtClean="0"/>
              <a:t>Beta </a:t>
            </a:r>
            <a:r>
              <a:rPr lang="en-US" dirty="0"/>
              <a:t>measures the volatility of returns</a:t>
            </a:r>
            <a:r>
              <a:rPr lang="en-US" dirty="0" smtClean="0"/>
              <a:t>,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on an individual stock relative to a stock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market </a:t>
            </a:r>
            <a:r>
              <a:rPr lang="en-US" dirty="0"/>
              <a:t>index of returns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Beta can also be calculated </a:t>
            </a:r>
          </a:p>
          <a:p>
            <a:pPr marL="0" indent="0">
              <a:buNone/>
            </a:pPr>
            <a:r>
              <a:rPr lang="en-US" dirty="0" smtClean="0"/>
              <a:t>for a group pf assets( Portfolio) </a:t>
            </a:r>
            <a:r>
              <a:rPr lang="en-US" dirty="0"/>
              <a:t>	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(</a:t>
            </a:r>
            <a:r>
              <a:rPr lang="en-US" dirty="0"/>
              <a:t>Note: Beta will be discussed in our next lesson under portfolio analysis).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426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4000" b="1" dirty="0"/>
              <a:t>Return Analysis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r>
              <a:rPr lang="en-GB" sz="3000" dirty="0" smtClean="0"/>
              <a:t> </a:t>
            </a:r>
            <a:r>
              <a:rPr lang="en-GB" dirty="0" smtClean="0"/>
              <a:t>R</a:t>
            </a:r>
            <a:r>
              <a:rPr lang="en-US" dirty="0" err="1" smtClean="0"/>
              <a:t>eturn</a:t>
            </a:r>
            <a:r>
              <a:rPr lang="en-US" dirty="0" smtClean="0"/>
              <a:t> is </a:t>
            </a:r>
            <a:r>
              <a:rPr lang="en-US" dirty="0"/>
              <a:t>“the total gain or loss experienced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on </a:t>
            </a:r>
            <a:r>
              <a:rPr lang="en-US" dirty="0"/>
              <a:t>an investment over a given period of time</a:t>
            </a:r>
            <a:r>
              <a:rPr lang="en-US" dirty="0" smtClean="0"/>
              <a:t>”.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Some investments </a:t>
            </a:r>
            <a:r>
              <a:rPr lang="en-US" dirty="0"/>
              <a:t>carry a predetermined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fixed </a:t>
            </a:r>
            <a:r>
              <a:rPr lang="en-US" dirty="0"/>
              <a:t>rate of return </a:t>
            </a:r>
            <a:r>
              <a:rPr lang="en-US" dirty="0" err="1" smtClean="0"/>
              <a:t>eg</a:t>
            </a:r>
            <a:r>
              <a:rPr lang="en-US" dirty="0" smtClean="0"/>
              <a:t> bonds, fixed bank deposits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Some have </a:t>
            </a:r>
            <a:r>
              <a:rPr lang="en-US" dirty="0"/>
              <a:t>reasonable return </a:t>
            </a:r>
            <a:r>
              <a:rPr lang="en-US" dirty="0" smtClean="0"/>
              <a:t>-Expected </a:t>
            </a:r>
            <a:r>
              <a:rPr lang="en-US" dirty="0"/>
              <a:t>Rate of </a:t>
            </a:r>
            <a:r>
              <a:rPr lang="en-US" dirty="0" smtClean="0"/>
              <a:t>Return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(ERR) on given investments.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1336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US" sz="3600" b="1" dirty="0" smtClean="0"/>
              <a:t>Historical Return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3538"/>
            <a:ext cx="12192000" cy="6200222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Holding </a:t>
            </a:r>
            <a:r>
              <a:rPr lang="en-US" b="1" dirty="0"/>
              <a:t>period Return- Single period</a:t>
            </a:r>
            <a:endParaRPr lang="en-GB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Holding-period </a:t>
            </a:r>
            <a:r>
              <a:rPr lang="en-US" dirty="0"/>
              <a:t>return (</a:t>
            </a:r>
            <a:r>
              <a:rPr lang="en-US" dirty="0" err="1"/>
              <a:t>HPR</a:t>
            </a:r>
            <a:r>
              <a:rPr lang="en-US" dirty="0" smtClean="0"/>
              <a:t>)—</a:t>
            </a:r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rate of return that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is </a:t>
            </a:r>
            <a:r>
              <a:rPr lang="en-US" dirty="0"/>
              <a:t>earned on an investment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over </a:t>
            </a:r>
            <a:r>
              <a:rPr lang="en-US" dirty="0"/>
              <a:t>a particular period of time.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HPR</a:t>
            </a:r>
            <a:r>
              <a:rPr lang="en-US" dirty="0" smtClean="0"/>
              <a:t>=</a:t>
            </a:r>
            <a:r>
              <a:rPr lang="en-US" u="sng" dirty="0"/>
              <a:t>Ending value Beginning value </a:t>
            </a:r>
            <a:r>
              <a:rPr lang="en-US" u="sng" dirty="0" smtClean="0"/>
              <a:t>– Beginning Value</a:t>
            </a:r>
            <a:r>
              <a:rPr lang="en-US" u="sng" dirty="0" smtClean="0"/>
              <a:t>+ </a:t>
            </a:r>
            <a:r>
              <a:rPr lang="en-US" u="sng" dirty="0"/>
              <a:t>Cash </a:t>
            </a:r>
            <a:r>
              <a:rPr lang="en-US" u="sng" dirty="0" smtClean="0"/>
              <a:t>received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</a:t>
            </a:r>
            <a:r>
              <a:rPr lang="en-US" dirty="0" smtClean="0"/>
              <a:t>Beginning </a:t>
            </a:r>
            <a:r>
              <a:rPr lang="en-US" dirty="0"/>
              <a:t>value</a:t>
            </a:r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62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37320" cy="1023538"/>
          </a:xfrm>
          <a:noFill/>
        </p:spPr>
        <p:txBody>
          <a:bodyPr/>
          <a:lstStyle/>
          <a:p>
            <a:pPr algn="l"/>
            <a:r>
              <a:rPr lang="en-GB" sz="3600" b="1" dirty="0" smtClean="0"/>
              <a:t>Historical</a:t>
            </a:r>
            <a:r>
              <a:rPr lang="en-GB" sz="4000" b="1" dirty="0" smtClean="0"/>
              <a:t> Return formula </a:t>
            </a:r>
            <a:endParaRPr lang="en-GB" sz="3600" b="1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noFill/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+mj-lt"/>
                          </a:rPr>
                        </m:ctrlPr>
                      </m:sSubPr>
                      <m:e>
                        <m:r>
                          <a:rPr lang="en-US" i="1">
                            <a:latin typeface="+mj-lt"/>
                          </a:rPr>
                          <m:t>𝐻𝑃𝑅</m:t>
                        </m:r>
                      </m:e>
                      <m:sub>
                        <m:r>
                          <a:rPr lang="en-US" i="1">
                            <a:latin typeface="+mj-lt"/>
                          </a:rPr>
                          <m:t>𝑠𝑡𝑜𝑐𝑘</m:t>
                        </m:r>
                        <m:r>
                          <a:rPr lang="en-US" i="1">
                            <a:latin typeface="+mj-lt"/>
                          </a:rPr>
                          <m:t>=</m:t>
                        </m:r>
                      </m:sub>
                    </m:sSub>
                    <m:f>
                      <m:fPr>
                        <m:ctrlPr>
                          <a:rPr lang="en-GB" i="1">
                            <a:latin typeface="+mj-lt"/>
                          </a:rPr>
                        </m:ctrlPr>
                      </m:fPr>
                      <m:num>
                        <m:r>
                          <a:rPr lang="en-US" i="1">
                            <a:latin typeface="+mj-lt"/>
                          </a:rPr>
                          <m:t>(</m:t>
                        </m:r>
                        <m:sSub>
                          <m:sSubPr>
                            <m:ctrlPr>
                              <a:rPr lang="en-GB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+mj-lt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latin typeface="+mj-lt"/>
                          </a:rPr>
                          <m:t>−</m:t>
                        </m:r>
                        <m:sSub>
                          <m:sSubPr>
                            <m:ctrlPr>
                              <a:rPr lang="en-GB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+mj-lt"/>
                              </a:rPr>
                              <m:t>0</m:t>
                            </m:r>
                          </m:sub>
                        </m:sSub>
                        <m:r>
                          <a:rPr lang="en-US" i="1">
                            <a:latin typeface="+mj-lt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GB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+mj-lt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+mj-lt"/>
                      </a:rPr>
                      <m:t>+</m:t>
                    </m:r>
                    <m:sSub>
                      <m:sSubPr>
                        <m:ctrlPr>
                          <a:rPr lang="en-GB" i="1">
                            <a:latin typeface="+mj-lt"/>
                          </a:rPr>
                        </m:ctrlPr>
                      </m:sSubPr>
                      <m:e>
                        <m:r>
                          <a:rPr lang="en-US" i="1">
                            <a:latin typeface="+mj-lt"/>
                          </a:rPr>
                          <m:t>𝐷</m:t>
                        </m:r>
                      </m:e>
                      <m:sub>
                        <m:r>
                          <a:rPr lang="en-US" i="1">
                            <a:latin typeface="+mj-lt"/>
                          </a:rPr>
                          <m:t>1</m:t>
                        </m:r>
                      </m:sub>
                    </m:sSub>
                  </m:oMath>
                </a14:m>
                <a:endParaRPr lang="en-GB" dirty="0" smtClean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dirty="0" smtClean="0">
                    <a:latin typeface="+mj-lt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+mj-lt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+mj-lt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latin typeface="+mj-lt"/>
                          </a:rPr>
                          <m:t>−</m:t>
                        </m:r>
                        <m:sSub>
                          <m:sSubPr>
                            <m:ctrlPr>
                              <a:rPr lang="en-GB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+mj-lt"/>
                              </a:rPr>
                              <m:t>0</m:t>
                            </m:r>
                          </m:sub>
                        </m:sSub>
                        <m:r>
                          <a:rPr lang="en-US" i="1">
                            <a:latin typeface="+mj-lt"/>
                          </a:rPr>
                          <m:t>)</m:t>
                        </m:r>
                      </m:num>
                      <m:den>
                        <m:sSub>
                          <m:sSubPr>
                            <m:ctrlPr>
                              <a:rPr lang="en-GB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+mj-lt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i="1">
                        <a:latin typeface="+mj-lt"/>
                      </a:rPr>
                      <m:t>+</m:t>
                    </m:r>
                    <m:f>
                      <m:fPr>
                        <m:ctrlPr>
                          <a:rPr lang="en-GB" i="1">
                            <a:latin typeface="+mj-lt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+mj-lt"/>
                              </a:rPr>
                              <m:t>𝐷</m:t>
                            </m:r>
                          </m:e>
                          <m:sub>
                            <m:r>
                              <a:rPr lang="en-US" i="1">
                                <a:latin typeface="+mj-lt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i="1">
                                <a:latin typeface="+mj-lt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 smtClean="0">
                    <a:latin typeface="+mj-lt"/>
                  </a:rPr>
                  <a:t>=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+mj-lt"/>
                  </a:rPr>
                  <a:t>=</a:t>
                </a:r>
                <a:r>
                  <a:rPr lang="en-US" dirty="0" smtClean="0">
                    <a:latin typeface="+mj-lt"/>
                  </a:rPr>
                  <a:t>capital </a:t>
                </a:r>
                <a:r>
                  <a:rPr lang="en-US" dirty="0">
                    <a:latin typeface="+mj-lt"/>
                  </a:rPr>
                  <a:t>Gains Yield + Dividend </a:t>
                </a:r>
                <a:r>
                  <a:rPr lang="en-US" dirty="0" smtClean="0">
                    <a:latin typeface="+mj-lt"/>
                  </a:rPr>
                  <a:t>Yield</a:t>
                </a:r>
                <a:endParaRPr lang="en-GB" dirty="0" smtClean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dirty="0" smtClean="0">
                    <a:latin typeface="+mj-lt"/>
                  </a:rPr>
                  <a:t>Where</a:t>
                </a:r>
                <a:r>
                  <a:rPr lang="en-US" dirty="0">
                    <a:latin typeface="+mj-lt"/>
                  </a:rPr>
                  <a:t>,</a:t>
                </a:r>
                <a:endParaRPr lang="en-GB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+mj-lt"/>
                  </a:rPr>
                  <a:t> </a:t>
                </a:r>
                <a:r>
                  <a:rPr lang="en-US" dirty="0" err="1">
                    <a:latin typeface="+mj-lt"/>
                  </a:rPr>
                  <a:t>P1</a:t>
                </a:r>
                <a:r>
                  <a:rPr lang="en-US" dirty="0">
                    <a:latin typeface="+mj-lt"/>
                  </a:rPr>
                  <a:t> is the price of the share at the end of the investment period, </a:t>
                </a:r>
                <a:endParaRPr lang="en-GB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dirty="0" err="1">
                    <a:latin typeface="+mj-lt"/>
                  </a:rPr>
                  <a:t>P0</a:t>
                </a:r>
                <a:r>
                  <a:rPr lang="en-US" dirty="0">
                    <a:latin typeface="+mj-lt"/>
                  </a:rPr>
                  <a:t> is the price of the share at the beginning of the investment period, and </a:t>
                </a:r>
                <a:endParaRPr lang="en-GB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dirty="0" err="1">
                    <a:latin typeface="+mj-lt"/>
                  </a:rPr>
                  <a:t>D1</a:t>
                </a:r>
                <a:r>
                  <a:rPr lang="en-US" dirty="0">
                    <a:latin typeface="+mj-lt"/>
                  </a:rPr>
                  <a:t> is the total cash dividend paid per share during the investment period. </a:t>
                </a:r>
                <a:endParaRPr lang="en-GB" dirty="0">
                  <a:latin typeface="+mj-lt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023538"/>
                <a:ext cx="12192000" cy="6200222"/>
              </a:xfrm>
              <a:blipFill rotWithShape="0">
                <a:blip r:embed="rId2"/>
                <a:stretch>
                  <a:fillRect l="-12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228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 smtClean="0"/>
              <a:t>Illustration-</a:t>
            </a:r>
            <a:r>
              <a:rPr lang="en-US" sz="3600" b="1" dirty="0" err="1" smtClean="0"/>
              <a:t>HPR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dirty="0"/>
              <a:t>share is currently valued at $ </a:t>
            </a:r>
            <a:r>
              <a:rPr lang="en-US" dirty="0" smtClean="0"/>
              <a:t>51.5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 was </a:t>
            </a:r>
            <a:r>
              <a:rPr lang="en-US" dirty="0"/>
              <a:t>purchased at $ 50 last </a:t>
            </a:r>
            <a:r>
              <a:rPr lang="en-US" dirty="0" smtClean="0"/>
              <a:t>year</a:t>
            </a:r>
          </a:p>
          <a:p>
            <a:pPr marL="0" indent="0">
              <a:buNone/>
            </a:pPr>
            <a:r>
              <a:rPr lang="en-US" dirty="0" smtClean="0"/>
              <a:t> and  </a:t>
            </a:r>
            <a:r>
              <a:rPr lang="en-US" dirty="0"/>
              <a:t>has earned a dividend of $</a:t>
            </a:r>
            <a:r>
              <a:rPr lang="en-US" dirty="0" smtClean="0"/>
              <a:t>2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US" b="1" dirty="0"/>
              <a:t>Required:</a:t>
            </a:r>
            <a:endParaRPr lang="en-GB" b="1" dirty="0"/>
          </a:p>
          <a:p>
            <a:pPr marL="0" lvl="0" indent="0">
              <a:buNone/>
            </a:pPr>
            <a:r>
              <a:rPr lang="en-US" dirty="0"/>
              <a:t>a</a:t>
            </a:r>
            <a:r>
              <a:rPr lang="en-US" dirty="0" smtClean="0"/>
              <a:t>)Calculate </a:t>
            </a:r>
            <a:r>
              <a:rPr lang="en-US" dirty="0"/>
              <a:t>the dollar return of an </a:t>
            </a:r>
            <a:r>
              <a:rPr lang="en-US" dirty="0" smtClean="0"/>
              <a:t>investor with</a:t>
            </a:r>
          </a:p>
          <a:p>
            <a:pPr marL="0" lvl="0" indent="0">
              <a:buNone/>
            </a:pPr>
            <a:r>
              <a:rPr lang="en-US" dirty="0" smtClean="0"/>
              <a:t> </a:t>
            </a:r>
            <a:r>
              <a:rPr lang="en-US" dirty="0" err="1"/>
              <a:t>i</a:t>
            </a:r>
            <a:r>
              <a:rPr lang="en-US" dirty="0"/>
              <a:t>) </a:t>
            </a:r>
            <a:r>
              <a:rPr lang="en-US" dirty="0" smtClean="0"/>
              <a:t> </a:t>
            </a:r>
            <a:r>
              <a:rPr lang="en-US" dirty="0"/>
              <a:t>1 share and ii) 50 shares </a:t>
            </a:r>
            <a:endParaRPr lang="en-GB" dirty="0"/>
          </a:p>
          <a:p>
            <a:pPr marL="0" lvl="0" indent="0">
              <a:buNone/>
            </a:pPr>
            <a:r>
              <a:rPr lang="en-US" dirty="0" smtClean="0"/>
              <a:t>b)Calculate </a:t>
            </a:r>
            <a:r>
              <a:rPr lang="en-US" dirty="0"/>
              <a:t>the </a:t>
            </a:r>
            <a:r>
              <a:rPr lang="en-US" dirty="0" err="1"/>
              <a:t>HPR</a:t>
            </a:r>
            <a:r>
              <a:rPr lang="en-US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36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/>
              <a:t>S</a:t>
            </a:r>
            <a:r>
              <a:rPr lang="en-US" sz="3600" b="1" dirty="0" smtClean="0"/>
              <a:t>olution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b="1" dirty="0"/>
              <a:t>Solution</a:t>
            </a:r>
            <a:endParaRPr lang="en-GB" dirty="0"/>
          </a:p>
          <a:p>
            <a:pPr marL="0" lvl="0" indent="0">
              <a:buNone/>
            </a:pPr>
            <a:r>
              <a:rPr lang="en-US" dirty="0" smtClean="0"/>
              <a:t>Dollar return of one share</a:t>
            </a:r>
          </a:p>
          <a:p>
            <a:pPr marL="0" lvl="0" indent="0">
              <a:buNone/>
            </a:pPr>
            <a:r>
              <a:rPr lang="en-US" dirty="0" err="1" smtClean="0"/>
              <a:t>i</a:t>
            </a:r>
            <a:r>
              <a:rPr lang="en-US" dirty="0"/>
              <a:t>= (</a:t>
            </a:r>
            <a:r>
              <a:rPr lang="en-US" dirty="0" smtClean="0"/>
              <a:t>51.5-50</a:t>
            </a:r>
            <a:r>
              <a:rPr lang="en-US" dirty="0"/>
              <a:t>)+ 2= $ 3.5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</a:t>
            </a:r>
          </a:p>
          <a:p>
            <a:pPr marL="0" indent="0">
              <a:buNone/>
            </a:pPr>
            <a:r>
              <a:rPr lang="en-US" dirty="0" smtClean="0"/>
              <a:t>Dollar </a:t>
            </a:r>
            <a:r>
              <a:rPr lang="en-US" dirty="0"/>
              <a:t>return of </a:t>
            </a:r>
            <a:r>
              <a:rPr lang="en-US" dirty="0" smtClean="0"/>
              <a:t>50  </a:t>
            </a:r>
            <a:r>
              <a:rPr lang="en-US" dirty="0"/>
              <a:t>share</a:t>
            </a:r>
          </a:p>
          <a:p>
            <a:pPr marL="0" lvl="0" indent="0">
              <a:buNone/>
            </a:pPr>
            <a:r>
              <a:rPr lang="en-US" dirty="0" smtClean="0"/>
              <a:t>   ii</a:t>
            </a:r>
            <a:r>
              <a:rPr lang="en-US" dirty="0"/>
              <a:t>) 50 x 3.5= $ 165</a:t>
            </a:r>
            <a:endParaRPr lang="en-GB" dirty="0"/>
          </a:p>
          <a:p>
            <a:pPr marL="0" lvl="0" indent="0">
              <a:buNone/>
            </a:pPr>
            <a:endParaRPr lang="en-US" b="1" dirty="0" smtClean="0"/>
          </a:p>
          <a:p>
            <a:pPr marL="0" lvl="0" indent="0">
              <a:buNone/>
            </a:pPr>
            <a:r>
              <a:rPr lang="en-US" b="1" dirty="0" err="1" smtClean="0"/>
              <a:t>HPR</a:t>
            </a:r>
            <a:r>
              <a:rPr lang="en-US" b="1" dirty="0" smtClean="0"/>
              <a:t>= [ </a:t>
            </a:r>
            <a:r>
              <a:rPr lang="en-US" dirty="0"/>
              <a:t>(</a:t>
            </a:r>
            <a:r>
              <a:rPr lang="en-US" dirty="0" smtClean="0"/>
              <a:t>51.5-50</a:t>
            </a:r>
            <a:r>
              <a:rPr lang="en-US" dirty="0"/>
              <a:t>)+ 2]/50 x 100= 7</a:t>
            </a:r>
            <a:r>
              <a:rPr lang="en-US" dirty="0" smtClean="0"/>
              <a:t>%</a:t>
            </a:r>
            <a:endParaRPr lang="en-US" dirty="0" smtClean="0"/>
          </a:p>
          <a:p>
            <a:pPr marL="0" lvl="0" indent="0">
              <a:buNone/>
            </a:pPr>
            <a:r>
              <a:rPr lang="en-US" dirty="0" smtClean="0"/>
              <a:t> </a:t>
            </a:r>
            <a:r>
              <a:rPr lang="en-US" dirty="0"/>
              <a:t>C</a:t>
            </a:r>
            <a:r>
              <a:rPr lang="en-US" dirty="0" smtClean="0"/>
              <a:t>an still be calculated  all the share  held by an investor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56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 err="1"/>
              <a:t>Multiperiod</a:t>
            </a:r>
            <a:r>
              <a:rPr lang="en-US" sz="3600" b="1" dirty="0"/>
              <a:t> </a:t>
            </a:r>
            <a:r>
              <a:rPr lang="en-US" sz="3600" b="1" dirty="0" smtClean="0"/>
              <a:t>Return- Average Return</a:t>
            </a:r>
            <a:endParaRPr lang="en-GB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5974" y="840659"/>
                <a:ext cx="11724968" cy="601734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/>
                </a:r>
                <a:br>
                  <a:rPr lang="en-US" dirty="0"/>
                </a:br>
                <a:r>
                  <a:rPr lang="en-US" dirty="0"/>
                  <a:t>I</a:t>
                </a:r>
                <a:r>
                  <a:rPr lang="en-US" dirty="0" smtClean="0"/>
                  <a:t>nvestors </a:t>
                </a:r>
                <a:r>
                  <a:rPr lang="en-US" dirty="0"/>
                  <a:t>want to know the annual 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(</a:t>
                </a:r>
                <a:r>
                  <a:rPr lang="en-US" dirty="0"/>
                  <a:t>or other period) rate of return that 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is </a:t>
                </a:r>
                <a:r>
                  <a:rPr lang="en-US" dirty="0"/>
                  <a:t>earned during an investment period 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that </a:t>
                </a:r>
                <a:r>
                  <a:rPr lang="en-US" dirty="0"/>
                  <a:t>covers a number of years (periods). </a:t>
                </a:r>
                <a:endParaRPr lang="en-US" dirty="0" smtClean="0"/>
              </a:p>
              <a:p>
                <a:pPr lvl="0"/>
                <a:r>
                  <a:rPr lang="en-US" b="1" dirty="0"/>
                  <a:t>Arithmetic average (simple average</a:t>
                </a:r>
                <a:r>
                  <a:rPr lang="en-US" dirty="0"/>
                  <a:t>)</a:t>
                </a:r>
                <a:endParaRPr lang="en-GB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𝑡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i="1">
                            <a:latin typeface="Cambria Math" panose="02040503050406030204" pitchFamily="18" charset="0"/>
                          </a:rPr>
                          <m:t>+…</m:t>
                        </m:r>
                        <m:sSub>
                          <m:sSub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US" dirty="0"/>
                  <a:t>Where.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err="1"/>
                  <a:t>rt</a:t>
                </a:r>
                <a:r>
                  <a:rPr lang="en-US" dirty="0"/>
                  <a:t> = the return that was earned in Period t, </a:t>
                </a:r>
                <a:endParaRPr lang="en-GB" dirty="0"/>
              </a:p>
              <a:p>
                <a:pPr marL="0" indent="0">
                  <a:buNone/>
                </a:pPr>
                <a:r>
                  <a:rPr lang="en-US" dirty="0"/>
                  <a:t>n is the total number of periods (months</a:t>
                </a:r>
                <a:r>
                  <a:rPr lang="en-US" dirty="0" smtClean="0"/>
                  <a:t>, </a:t>
                </a:r>
                <a:r>
                  <a:rPr lang="en-US" dirty="0"/>
                  <a:t>years, etc.).</a:t>
                </a: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5974" y="840659"/>
                <a:ext cx="11724968" cy="6017341"/>
              </a:xfrm>
              <a:blipFill rotWithShape="0">
                <a:blip r:embed="rId2"/>
                <a:stretch>
                  <a:fillRect l="-1352" b="-28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462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 smtClean="0"/>
              <a:t>Illustration of Arithmetic </a:t>
            </a:r>
            <a:r>
              <a:rPr lang="en-US" sz="3600" b="1" dirty="0"/>
              <a:t>M</a:t>
            </a:r>
            <a:r>
              <a:rPr lang="en-US" sz="3600" b="1" dirty="0" smtClean="0"/>
              <a:t>ean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Assume that we have a 6-year sequence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of </a:t>
            </a:r>
            <a:r>
              <a:rPr lang="en-US" dirty="0"/>
              <a:t>investment returns as follows:</a:t>
            </a:r>
            <a:endParaRPr lang="en-GB" dirty="0"/>
          </a:p>
          <a:p>
            <a:pPr marL="0" indent="0">
              <a:buNone/>
            </a:pPr>
            <a:r>
              <a:rPr lang="en-US" dirty="0"/>
              <a:t>{40%   -30%   40%   -30%   40%   -30%}</a:t>
            </a:r>
            <a:endParaRPr lang="en-GB" dirty="0"/>
          </a:p>
          <a:p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Solution</a:t>
            </a:r>
            <a:endParaRPr lang="en-GB" dirty="0"/>
          </a:p>
          <a:p>
            <a:r>
              <a:rPr lang="en-US" dirty="0"/>
              <a:t>The arithmetic mean return is simply the sum of all the returns divided by the number of returns, ‘n’ (6 in this case):</a:t>
            </a:r>
            <a:endParaRPr lang="en-GB" dirty="0"/>
          </a:p>
          <a:p>
            <a:r>
              <a:rPr lang="en-US" dirty="0"/>
              <a:t>Arithmetic mean return = {(0.4 – 0.3 + 0.4 – 0.3 + 0.4 – 0.3 + 0.4 – 0.3)}/{6} = 0.05 = 5%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1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 smtClean="0"/>
              <a:t>Limitations of Arithmetic Mean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arithmetic return is actually misleading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Two </a:t>
            </a:r>
            <a:r>
              <a:rPr lang="en-US" dirty="0"/>
              <a:t>factors cause the </a:t>
            </a:r>
            <a:r>
              <a:rPr lang="en-US" dirty="0" smtClean="0"/>
              <a:t>inaccuracy of this return:</a:t>
            </a:r>
          </a:p>
          <a:p>
            <a:pPr mar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US" dirty="0" smtClean="0"/>
              <a:t>1 The </a:t>
            </a:r>
            <a:r>
              <a:rPr lang="en-US" dirty="0"/>
              <a:t>compounding of returns</a:t>
            </a:r>
            <a:r>
              <a:rPr lang="en-US" dirty="0" smtClean="0"/>
              <a:t>;-</a:t>
            </a:r>
          </a:p>
          <a:p>
            <a:pPr marL="0" lvl="0" indent="0">
              <a:buNone/>
            </a:pPr>
            <a:r>
              <a:rPr lang="en-US" dirty="0" smtClean="0"/>
              <a:t>returns are not compounded</a:t>
            </a:r>
            <a:endParaRPr lang="en-GB" dirty="0"/>
          </a:p>
          <a:p>
            <a:pPr marL="0" indent="0">
              <a:buNone/>
            </a:pPr>
            <a:r>
              <a:rPr lang="en-US" dirty="0" smtClean="0"/>
              <a:t>2. The </a:t>
            </a:r>
            <a:r>
              <a:rPr lang="en-US" dirty="0"/>
              <a:t>fluctuation in the percentage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return </a:t>
            </a:r>
            <a:r>
              <a:rPr lang="en-US" dirty="0"/>
              <a:t>earned from year to year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038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>Geometric</a:t>
            </a:r>
            <a:r>
              <a:rPr lang="en-GB" sz="3600" b="1" dirty="0"/>
              <a:t> </a:t>
            </a:r>
            <a:r>
              <a:rPr lang="en-GB" sz="3600" b="1" dirty="0" smtClean="0"/>
              <a:t>Mean 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Geometric</a:t>
            </a:r>
            <a:r>
              <a:rPr lang="en-GB" dirty="0" smtClean="0"/>
              <a:t> </a:t>
            </a:r>
            <a:r>
              <a:rPr lang="en-GB" dirty="0"/>
              <a:t>mean, </a:t>
            </a:r>
            <a:r>
              <a:rPr lang="en-GB" dirty="0" smtClean="0"/>
              <a:t>also </a:t>
            </a:r>
            <a:r>
              <a:rPr lang="en-GB" dirty="0"/>
              <a:t>referred to as 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compounded </a:t>
            </a:r>
            <a:r>
              <a:rPr lang="en-GB" dirty="0"/>
              <a:t>annual growth rate </a:t>
            </a:r>
            <a:r>
              <a:rPr lang="en-GB" dirty="0" smtClean="0"/>
              <a:t>or</a:t>
            </a:r>
          </a:p>
          <a:p>
            <a:pPr marL="0" indent="0">
              <a:buNone/>
            </a:pPr>
            <a:r>
              <a:rPr lang="en-GB" dirty="0"/>
              <a:t> </a:t>
            </a:r>
            <a:r>
              <a:rPr lang="en-US" dirty="0"/>
              <a:t>time </a:t>
            </a:r>
            <a:r>
              <a:rPr lang="en-GB" dirty="0"/>
              <a:t>weighted rate of return,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is </a:t>
            </a:r>
            <a:r>
              <a:rPr lang="en-GB" dirty="0"/>
              <a:t>the average rate of return of a set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of </a:t>
            </a:r>
            <a:r>
              <a:rPr lang="en-GB" dirty="0"/>
              <a:t>values calculated using the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products </a:t>
            </a:r>
            <a:r>
              <a:rPr lang="en-GB" dirty="0"/>
              <a:t>of the terms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</a:t>
            </a:r>
            <a:r>
              <a:rPr lang="en-US" dirty="0" smtClean="0"/>
              <a:t>t </a:t>
            </a:r>
            <a:r>
              <a:rPr lang="en-US" dirty="0"/>
              <a:t>takes into account the effects of compounding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70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algn="l"/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>Steps of Calculating Geometric Mean 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5974" y="693175"/>
                <a:ext cx="11724968" cy="6164826"/>
              </a:xfrm>
            </p:spPr>
            <p:txBody>
              <a:bodyPr/>
              <a:lstStyle/>
              <a:p>
                <a:pPr lvl="0"/>
                <a:r>
                  <a:rPr lang="en-US" dirty="0" smtClean="0"/>
                  <a:t>First</a:t>
                </a:r>
                <a:r>
                  <a:rPr lang="en-US" dirty="0"/>
                  <a:t>, add 1 to each return. </a:t>
                </a:r>
                <a:endParaRPr lang="en-US" dirty="0" smtClean="0"/>
              </a:p>
              <a:p>
                <a:pPr marL="0" lvl="0" indent="0">
                  <a:buNone/>
                </a:pPr>
                <a:r>
                  <a:rPr lang="en-US" dirty="0" smtClean="0"/>
                  <a:t>(To </a:t>
                </a:r>
                <a:r>
                  <a:rPr lang="en-US" dirty="0"/>
                  <a:t>avoid problems posed by negative </a:t>
                </a:r>
                <a:r>
                  <a:rPr lang="en-US" dirty="0" smtClean="0"/>
                  <a:t>values)</a:t>
                </a:r>
              </a:p>
              <a:p>
                <a:pPr marL="0" lvl="0" indent="0">
                  <a:buNone/>
                </a:pPr>
                <a:endParaRPr lang="en-GB" dirty="0"/>
              </a:p>
              <a:p>
                <a:pPr lvl="0"/>
                <a:r>
                  <a:rPr lang="en-US" dirty="0"/>
                  <a:t>M</a:t>
                </a:r>
                <a:r>
                  <a:rPr lang="en-US" dirty="0" smtClean="0"/>
                  <a:t>ultiply </a:t>
                </a:r>
                <a:r>
                  <a:rPr lang="en-US" dirty="0"/>
                  <a:t>all the returns in the sequence</a:t>
                </a:r>
                <a:r>
                  <a:rPr lang="en-US" dirty="0" smtClean="0"/>
                  <a:t>;</a:t>
                </a:r>
              </a:p>
              <a:p>
                <a:pPr lvl="0"/>
                <a:endParaRPr lang="en-GB" dirty="0"/>
              </a:p>
              <a:p>
                <a:pPr lvl="0"/>
                <a:r>
                  <a:rPr lang="en-US" dirty="0"/>
                  <a:t>Raise the product to the power of </a:t>
                </a:r>
                <a:endParaRPr lang="en-US" dirty="0" smtClean="0"/>
              </a:p>
              <a:p>
                <a:pPr marL="0" lvl="0" indent="0">
                  <a:buNone/>
                </a:pPr>
                <a:r>
                  <a:rPr lang="en-US" dirty="0" smtClean="0"/>
                  <a:t>1 </a:t>
                </a:r>
                <a:r>
                  <a:rPr lang="en-US" dirty="0"/>
                  <a:t>divided by the number of returns ‘n’; </a:t>
                </a:r>
                <a:r>
                  <a:rPr lang="en-US" dirty="0" smtClean="0"/>
                  <a:t>and</a:t>
                </a:r>
              </a:p>
              <a:p>
                <a:pPr marL="0" lvl="0" indent="0">
                  <a:buNone/>
                </a:pPr>
                <a:endParaRPr lang="en-GB" dirty="0"/>
              </a:p>
              <a:p>
                <a:pPr lvl="0"/>
                <a:r>
                  <a:rPr lang="en-US" dirty="0"/>
                  <a:t>Finally, subtract 1 from the final </a:t>
                </a:r>
                <a:r>
                  <a:rPr lang="en-US" dirty="0" smtClean="0"/>
                  <a:t>result.</a:t>
                </a:r>
                <a:endParaRPr lang="en-GB" dirty="0"/>
              </a:p>
              <a:p>
                <a:pPr lvl="0"/>
                <a:r>
                  <a:rPr lang="en-US" dirty="0" smtClean="0"/>
                  <a:t>GM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["/>
                            <m:endChr m:val="]"/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1+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𝑅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</m:d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1+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𝑅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…</m:t>
                            </m:r>
                            <m:d>
                              <m:dPr>
                                <m:ctrlPr>
                                  <a:rPr lang="en-GB" i="1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</a:rPr>
                                  <m:t>1+</m:t>
                                </m:r>
                                <m:sSub>
                                  <m:sSubPr>
                                    <m:ctrlPr>
                                      <a:rPr lang="en-GB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𝑅</m:t>
                                    </m:r>
                                  </m:e>
                                  <m: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b>
                                </m:sSub>
                              </m:e>
                            </m:d>
                          </m:e>
                        </m:d>
                      </m:e>
                      <m:sup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den>
                        </m:f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endParaRPr lang="en-GB" dirty="0"/>
              </a:p>
              <a:p>
                <a:pPr marL="0" indent="0">
                  <a:buNone/>
                </a:pPr>
                <a:r>
                  <a:rPr lang="en-US" b="1" dirty="0"/>
                  <a:t> </a:t>
                </a: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5974" y="693175"/>
                <a:ext cx="11724968" cy="6164826"/>
              </a:xfrm>
              <a:blipFill rotWithShape="0">
                <a:blip r:embed="rId2"/>
                <a:stretch>
                  <a:fillRect l="-1352" t="-1286" b="-20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332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Geometric Mean Illustration</a:t>
            </a:r>
            <a:r>
              <a:rPr lang="en-GB" sz="3600" dirty="0"/>
              <a:t/>
            </a:r>
            <a:br>
              <a:rPr lang="en-GB" sz="3600" dirty="0"/>
            </a:br>
            <a:endParaRPr lang="en-US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35974" y="840659"/>
                <a:ext cx="11724968" cy="601734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GB" dirty="0"/>
                  <a:t> </a:t>
                </a:r>
                <a:r>
                  <a:rPr lang="en-US" b="1" dirty="0"/>
                  <a:t> </a:t>
                </a:r>
                <a:endParaRPr lang="en-US" b="1" dirty="0" smtClean="0"/>
              </a:p>
              <a:p>
                <a:pPr marL="0" indent="0">
                  <a:buNone/>
                </a:pPr>
                <a:r>
                  <a:rPr lang="en-US" dirty="0" smtClean="0"/>
                  <a:t>Assume </a:t>
                </a:r>
                <a:r>
                  <a:rPr lang="en-US" dirty="0"/>
                  <a:t>that we have a 6-year sequence 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of </a:t>
                </a:r>
                <a:r>
                  <a:rPr lang="en-US" dirty="0"/>
                  <a:t>investment returns as follows:</a:t>
                </a:r>
                <a:endParaRPr lang="en-GB" dirty="0"/>
              </a:p>
              <a:p>
                <a:r>
                  <a:rPr lang="en-US" dirty="0"/>
                  <a:t>{40%   -30%   40%   -30%   40%   -30</a:t>
                </a:r>
                <a:r>
                  <a:rPr lang="en-US" dirty="0" smtClean="0"/>
                  <a:t>%}</a:t>
                </a:r>
              </a:p>
              <a:p>
                <a:endParaRPr lang="en-GB" dirty="0"/>
              </a:p>
              <a:p>
                <a:r>
                  <a:rPr lang="en-US" b="1" dirty="0"/>
                  <a:t>Solution</a:t>
                </a:r>
                <a:endParaRPr lang="en-GB" dirty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1.4×0.7×1.4×0.7×1.4×0.7</m:t>
                            </m:r>
                          </m:e>
                        </m:d>
                      </m:e>
                      <m:sup>
                        <m:f>
                          <m:f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sup>
                    </m:sSup>
                  </m:oMath>
                </a14:m>
                <a:r>
                  <a:rPr lang="en-US" dirty="0"/>
                  <a:t>  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−1=</m:t>
                    </m:r>
                  </m:oMath>
                </a14:m>
                <a:r>
                  <a:rPr lang="en-US" dirty="0"/>
                  <a:t>-0. 01= -1%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35974" y="840659"/>
                <a:ext cx="11724968" cy="6017341"/>
              </a:xfrm>
              <a:blipFill rotWithShape="0">
                <a:blip r:embed="rId2"/>
                <a:stretch>
                  <a:fillRect l="-13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424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>Expected </a:t>
            </a:r>
            <a:r>
              <a:rPr lang="en-US" sz="3600" b="1" dirty="0"/>
              <a:t>Return 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US" sz="3600" b="1" dirty="0"/>
              <a:t> 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US" sz="3600" b="1" dirty="0" smtClean="0"/>
              <a:t>: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smtClean="0"/>
              <a:t>These </a:t>
            </a:r>
            <a:r>
              <a:rPr lang="en-US" dirty="0" smtClean="0"/>
              <a:t>are the profit </a:t>
            </a:r>
            <a:r>
              <a:rPr lang="en-US" dirty="0"/>
              <a:t>or loss anticipated </a:t>
            </a:r>
            <a:r>
              <a:rPr lang="en-US" dirty="0" smtClean="0"/>
              <a:t>by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an investor on an </a:t>
            </a:r>
            <a:r>
              <a:rPr lang="en-US" dirty="0" smtClean="0"/>
              <a:t>investment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that has known or expected return rates.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This is calculated </a:t>
            </a:r>
            <a:r>
              <a:rPr lang="en-US" dirty="0"/>
              <a:t>by multiplying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potential </a:t>
            </a:r>
            <a:r>
              <a:rPr lang="en-US" dirty="0"/>
              <a:t>outcomes by the likelihood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that </a:t>
            </a:r>
            <a:r>
              <a:rPr lang="en-US" dirty="0"/>
              <a:t>they will occur and then adding up the results.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089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Illustration –Expected Return</a:t>
            </a:r>
            <a:r>
              <a:rPr lang="en-US" sz="3600" dirty="0" smtClean="0"/>
              <a:t>:</a:t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Calculate the expected return </a:t>
            </a:r>
            <a:r>
              <a:rPr lang="en-US" dirty="0" smtClean="0"/>
              <a:t>and </a:t>
            </a:r>
            <a:r>
              <a:rPr lang="en-US" dirty="0" smtClean="0"/>
              <a:t>risk</a:t>
            </a:r>
          </a:p>
          <a:p>
            <a:pPr marL="0" indent="0">
              <a:buNone/>
            </a:pPr>
            <a:r>
              <a:rPr lang="en-US" dirty="0" smtClean="0"/>
              <a:t>( standard deviation)</a:t>
            </a:r>
          </a:p>
          <a:p>
            <a:pPr marL="0" indent="0">
              <a:buNone/>
            </a:pPr>
            <a:r>
              <a:rPr lang="en-US" dirty="0" smtClean="0"/>
              <a:t>for each project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57200" y="2286000"/>
            <a:ext cx="586985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r>
              <a:rPr lang="en-US" sz="2800" dirty="0" smtClean="0"/>
              <a:t>Probability</a:t>
            </a:r>
            <a:r>
              <a:rPr lang="en-US" sz="2800" dirty="0"/>
              <a:t>	</a:t>
            </a:r>
            <a:r>
              <a:rPr lang="en-US" sz="2800" dirty="0" smtClean="0"/>
              <a:t>Rate </a:t>
            </a:r>
            <a:r>
              <a:rPr lang="en-US" sz="2800" dirty="0"/>
              <a:t>of return (%)</a:t>
            </a:r>
          </a:p>
          <a:p>
            <a:r>
              <a:rPr lang="en-US" sz="2800" dirty="0" smtClean="0"/>
              <a:t>Occurrence</a:t>
            </a:r>
          </a:p>
          <a:p>
            <a:r>
              <a:rPr lang="en-US" sz="2800" dirty="0"/>
              <a:t>	</a:t>
            </a:r>
            <a:r>
              <a:rPr lang="en-US" sz="2800" dirty="0" smtClean="0"/>
              <a:t>	A</a:t>
            </a:r>
            <a:r>
              <a:rPr lang="en-US" sz="2800" dirty="0"/>
              <a:t>	</a:t>
            </a:r>
            <a:r>
              <a:rPr lang="en-US" sz="2800" dirty="0" smtClean="0"/>
              <a:t>	B</a:t>
            </a:r>
            <a:r>
              <a:rPr lang="en-US" sz="2800" dirty="0"/>
              <a:t>	</a:t>
            </a:r>
          </a:p>
          <a:p>
            <a:r>
              <a:rPr lang="en-US" sz="2800" dirty="0"/>
              <a:t>	0.1	10.0</a:t>
            </a:r>
            <a:r>
              <a:rPr lang="en-US" sz="2800" dirty="0" smtClean="0"/>
              <a:t>%	</a:t>
            </a:r>
            <a:r>
              <a:rPr lang="en-US" sz="2800" dirty="0"/>
              <a:t>	6.0%		</a:t>
            </a:r>
          </a:p>
          <a:p>
            <a:r>
              <a:rPr lang="en-US" sz="2800" dirty="0"/>
              <a:t>	0.2	10.0	</a:t>
            </a:r>
            <a:r>
              <a:rPr lang="en-US" sz="2800" dirty="0" smtClean="0"/>
              <a:t>	8.0</a:t>
            </a:r>
            <a:r>
              <a:rPr lang="en-US" sz="2800" dirty="0"/>
              <a:t>		</a:t>
            </a:r>
            <a:endParaRPr lang="en-US" sz="2800" dirty="0" smtClean="0"/>
          </a:p>
          <a:p>
            <a:r>
              <a:rPr lang="en-US" sz="2800" dirty="0" smtClean="0"/>
              <a:t>	0.4	10.0		10.0		</a:t>
            </a:r>
          </a:p>
          <a:p>
            <a:r>
              <a:rPr lang="en-US" sz="2800" dirty="0"/>
              <a:t>	0.2	10.0	</a:t>
            </a:r>
            <a:r>
              <a:rPr lang="en-US" sz="2800" dirty="0" smtClean="0"/>
              <a:t>	12.0</a:t>
            </a:r>
            <a:r>
              <a:rPr lang="en-US" sz="2800" dirty="0"/>
              <a:t>		</a:t>
            </a:r>
          </a:p>
          <a:p>
            <a:r>
              <a:rPr lang="en-US" sz="2800" dirty="0"/>
              <a:t>	0.1	10.0	</a:t>
            </a:r>
            <a:r>
              <a:rPr lang="en-US" sz="2800" dirty="0" smtClean="0"/>
              <a:t>	14.0</a:t>
            </a:r>
            <a:r>
              <a:rPr lang="en-US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411860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"/>
            <a:ext cx="10972800" cy="693174"/>
          </a:xfrm>
        </p:spPr>
        <p:txBody>
          <a:bodyPr/>
          <a:lstStyle/>
          <a:p>
            <a:pPr algn="l"/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 smtClean="0"/>
              <a:t>Risk </a:t>
            </a:r>
            <a:r>
              <a:rPr lang="en-US" sz="3600" b="1" dirty="0"/>
              <a:t>Preferences Three Preferences: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93175"/>
            <a:ext cx="11724968" cy="6164826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E(R</a:t>
            </a:r>
            <a:r>
              <a:rPr lang="en-US" baseline="-25000" dirty="0"/>
              <a:t>A</a:t>
            </a:r>
            <a:r>
              <a:rPr lang="en-US" dirty="0" smtClean="0"/>
              <a:t>)=</a:t>
            </a:r>
          </a:p>
          <a:p>
            <a:pPr marL="0" indent="0">
              <a:buNone/>
            </a:pPr>
            <a:r>
              <a:rPr lang="en-US" dirty="0" smtClean="0"/>
              <a:t>10(0.1</a:t>
            </a:r>
            <a:r>
              <a:rPr lang="en-US" dirty="0"/>
              <a:t>)  +  10(0.2)  +  10(0.4)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+  10(0.2)  +  10(0.1</a:t>
            </a:r>
            <a:r>
              <a:rPr lang="en-US" dirty="0" smtClean="0"/>
              <a:t>)=</a:t>
            </a:r>
            <a:r>
              <a:rPr lang="en-US" dirty="0"/>
              <a:t>	10</a:t>
            </a:r>
            <a:r>
              <a:rPr lang="en-US" dirty="0" smtClean="0"/>
              <a:t>%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E(</a:t>
            </a:r>
            <a:r>
              <a:rPr lang="en-US" dirty="0" err="1" smtClean="0"/>
              <a:t>R</a:t>
            </a:r>
            <a:r>
              <a:rPr lang="en-US" baseline="-25000" dirty="0" err="1" smtClean="0"/>
              <a:t>B</a:t>
            </a:r>
            <a:r>
              <a:rPr lang="en-US" dirty="0"/>
              <a:t>)	=	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6(0.1</a:t>
            </a:r>
            <a:r>
              <a:rPr lang="en-US" dirty="0"/>
              <a:t>)  +  8(0.2)  +  10(0.4)  +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12(0.2</a:t>
            </a:r>
            <a:r>
              <a:rPr lang="en-US" dirty="0"/>
              <a:t>)  +  14(0.1</a:t>
            </a:r>
            <a:r>
              <a:rPr lang="en-US" dirty="0" smtClean="0"/>
              <a:t>)=</a:t>
            </a:r>
            <a:r>
              <a:rPr lang="en-US" dirty="0"/>
              <a:t>	10</a:t>
            </a:r>
            <a:r>
              <a:rPr lang="en-US" dirty="0" smtClean="0"/>
              <a:t>%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/>
              <a:t>Std</a:t>
            </a:r>
            <a:r>
              <a:rPr lang="en-US" dirty="0" smtClean="0"/>
              <a:t> Dev A= 0 </a:t>
            </a:r>
            <a:r>
              <a:rPr lang="en-US" dirty="0"/>
              <a:t>since, (</a:t>
            </a:r>
            <a:r>
              <a:rPr lang="en-US" dirty="0" err="1"/>
              <a:t>R</a:t>
            </a:r>
            <a:r>
              <a:rPr lang="en-US" baseline="-25000" dirty="0" err="1"/>
              <a:t>Ai</a:t>
            </a:r>
            <a:r>
              <a:rPr lang="en-US" dirty="0"/>
              <a:t>  -  E(R)</a:t>
            </a:r>
            <a:r>
              <a:rPr lang="en-US" baseline="-25000" dirty="0"/>
              <a:t>A</a:t>
            </a:r>
            <a:r>
              <a:rPr lang="en-US" dirty="0"/>
              <a:t>)  =  0%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 smtClean="0">
                <a:sym typeface="Symbol" panose="05050102010706020507" pitchFamily="18" charset="2"/>
              </a:rPr>
              <a:t>Std</a:t>
            </a:r>
            <a:r>
              <a:rPr lang="en-US" dirty="0" smtClean="0">
                <a:sym typeface="Symbol" panose="05050102010706020507" pitchFamily="18" charset="2"/>
              </a:rPr>
              <a:t> Dev B= </a:t>
            </a:r>
            <a:r>
              <a:rPr lang="en-US" dirty="0"/>
              <a:t>4.8		=	2.2%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70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972800" cy="840658"/>
          </a:xfrm>
        </p:spPr>
        <p:txBody>
          <a:bodyPr/>
          <a:lstStyle/>
          <a:p>
            <a:pPr algn="l"/>
            <a:r>
              <a:rPr lang="en-US" sz="3600" b="1" dirty="0" smtClean="0"/>
              <a:t>Recap/The </a:t>
            </a:r>
            <a:r>
              <a:rPr lang="en-US" sz="3600" b="1" dirty="0"/>
              <a:t>Risk-Return </a:t>
            </a:r>
            <a:r>
              <a:rPr lang="en-US" sz="3600" b="1" dirty="0" smtClean="0"/>
              <a:t>Trade-off 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840659"/>
            <a:ext cx="11724968" cy="601734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Investments must be </a:t>
            </a:r>
            <a:r>
              <a:rPr lang="en-US" dirty="0" err="1" smtClean="0"/>
              <a:t>analysed</a:t>
            </a:r>
            <a:r>
              <a:rPr lang="en-US" dirty="0" smtClean="0"/>
              <a:t>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in </a:t>
            </a:r>
            <a:r>
              <a:rPr lang="en-US" dirty="0"/>
              <a:t>terms of both their return potential </a:t>
            </a:r>
            <a:endParaRPr lang="en-US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and </a:t>
            </a:r>
            <a:r>
              <a:rPr lang="en-US" dirty="0"/>
              <a:t>their riskiness or variability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Historically</a:t>
            </a:r>
            <a:r>
              <a:rPr lang="en-US" dirty="0"/>
              <a:t>, its been shown that </a:t>
            </a:r>
            <a:r>
              <a:rPr lang="en-US" dirty="0" smtClean="0"/>
              <a:t>higher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/>
              <a:t>returns are accompanied by higher risks.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69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dirty="0"/>
              <a:t> </a:t>
            </a:r>
            <a:endParaRPr lang="en-US" dirty="0" smtClean="0"/>
          </a:p>
          <a:p>
            <a:pPr marL="0" lvl="0" indent="0" algn="ctr">
              <a:buNone/>
            </a:pPr>
            <a:endParaRPr lang="en-US" sz="4000" dirty="0" smtClean="0"/>
          </a:p>
          <a:p>
            <a:pPr marL="0" lvl="0" indent="0" algn="ctr">
              <a:buNone/>
            </a:pPr>
            <a:endParaRPr lang="en-US" sz="4000" dirty="0"/>
          </a:p>
          <a:p>
            <a:pPr marL="0" lvl="0" indent="0" algn="ctr">
              <a:buNone/>
            </a:pPr>
            <a:endParaRPr lang="en-US" sz="4000" dirty="0" smtClean="0"/>
          </a:p>
          <a:p>
            <a:pPr marL="0" lvl="0" indent="0" algn="ctr">
              <a:buNone/>
            </a:pPr>
            <a:r>
              <a:rPr lang="en-US" sz="5400" dirty="0" smtClean="0"/>
              <a:t>END  OF WEEK 5</a:t>
            </a:r>
          </a:p>
          <a:p>
            <a:pPr marL="0" lvl="0" indent="0" algn="ctr">
              <a:buNone/>
            </a:pPr>
            <a:endParaRPr lang="en-US" sz="5400" dirty="0" smtClean="0"/>
          </a:p>
        </p:txBody>
      </p:sp>
    </p:spTree>
    <p:extLst>
      <p:ext uri="{BB962C8B-B14F-4D97-AF65-F5344CB8AC3E}">
        <p14:creationId xmlns:p14="http://schemas.microsoft.com/office/powerpoint/2010/main" val="417953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064180" cy="663676"/>
          </a:xfrm>
        </p:spPr>
        <p:txBody>
          <a:bodyPr/>
          <a:lstStyle/>
          <a:p>
            <a:r>
              <a:rPr lang="en-GB" sz="4000" b="1" dirty="0" smtClean="0"/>
              <a:t>References</a:t>
            </a:r>
            <a:endParaRPr lang="en-GB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663677"/>
            <a:ext cx="11302181" cy="6489291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dirty="0"/>
              <a:t> </a:t>
            </a:r>
            <a:endParaRPr lang="en-US" dirty="0" smtClean="0"/>
          </a:p>
          <a:p>
            <a:r>
              <a:rPr lang="en-US" dirty="0" err="1" smtClean="0"/>
              <a:t>Bassaersts</a:t>
            </a:r>
            <a:r>
              <a:rPr lang="en-US" dirty="0"/>
              <a:t>, P, </a:t>
            </a:r>
            <a:r>
              <a:rPr lang="en-US" dirty="0" err="1"/>
              <a:t>Bernt</a:t>
            </a:r>
            <a:r>
              <a:rPr lang="en-US" dirty="0"/>
              <a:t> O Lectures on Corporate Finance, World Scientific publishing </a:t>
            </a:r>
            <a:r>
              <a:rPr lang="en-US" dirty="0" err="1"/>
              <a:t>Co.pte</a:t>
            </a:r>
            <a:r>
              <a:rPr lang="en-US" dirty="0"/>
              <a:t> td, </a:t>
            </a:r>
            <a:r>
              <a:rPr lang="en-US" dirty="0" smtClean="0"/>
              <a:t>2006</a:t>
            </a:r>
            <a:endParaRPr lang="en-GB" dirty="0"/>
          </a:p>
          <a:p>
            <a:r>
              <a:rPr lang="en-US" dirty="0"/>
              <a:t> </a:t>
            </a:r>
            <a:r>
              <a:rPr lang="en-US" dirty="0" err="1" smtClean="0"/>
              <a:t>Brealey</a:t>
            </a:r>
            <a:r>
              <a:rPr lang="en-US" dirty="0"/>
              <a:t>, Myers &amp; Allen, Principles of Corporate Finance, the McGraw-Hill Companies, Inc., 2007</a:t>
            </a:r>
            <a:r>
              <a:rPr lang="en-US" dirty="0" smtClean="0"/>
              <a:t>.</a:t>
            </a:r>
            <a:endParaRPr lang="en-GB" dirty="0"/>
          </a:p>
          <a:p>
            <a:r>
              <a:rPr lang="en-US" dirty="0"/>
              <a:t> </a:t>
            </a:r>
            <a:r>
              <a:rPr lang="en-US" dirty="0" err="1"/>
              <a:t>Gitman,L</a:t>
            </a:r>
            <a:r>
              <a:rPr lang="en-US" dirty="0"/>
              <a:t> &amp;</a:t>
            </a:r>
            <a:r>
              <a:rPr lang="en-US" dirty="0" smtClean="0"/>
              <a:t> </a:t>
            </a:r>
            <a:r>
              <a:rPr lang="en-US" dirty="0" err="1"/>
              <a:t>Zutterc</a:t>
            </a:r>
            <a:r>
              <a:rPr lang="en-US" dirty="0"/>
              <a:t> </a:t>
            </a:r>
            <a:r>
              <a:rPr lang="en-US" dirty="0" err="1" smtClean="0"/>
              <a:t>C.Principles</a:t>
            </a:r>
            <a:r>
              <a:rPr lang="en-US" dirty="0" smtClean="0"/>
              <a:t> </a:t>
            </a:r>
            <a:r>
              <a:rPr lang="en-US" dirty="0"/>
              <a:t>of Managerial Finance</a:t>
            </a:r>
            <a:r>
              <a:rPr lang="en-US" dirty="0" smtClean="0"/>
              <a:t>,</a:t>
            </a:r>
            <a:r>
              <a:rPr lang="en-US" dirty="0"/>
              <a:t> </a:t>
            </a:r>
            <a:r>
              <a:rPr lang="en-US" dirty="0" smtClean="0"/>
              <a:t>14th </a:t>
            </a:r>
            <a:r>
              <a:rPr lang="en-US" dirty="0"/>
              <a:t>ed. Pearson Education Limited</a:t>
            </a:r>
            <a:r>
              <a:rPr lang="en-US" dirty="0" smtClean="0"/>
              <a:t>, 2015</a:t>
            </a:r>
            <a:endParaRPr lang="en-GB" dirty="0"/>
          </a:p>
          <a:p>
            <a:r>
              <a:rPr lang="en-US" dirty="0"/>
              <a:t>Van Horne, James C, .Fundamentals of Financial Management 13th ed. Pearson Education Limited, 2005 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US" dirty="0" smtClean="0"/>
              <a:t> </a:t>
            </a:r>
          </a:p>
          <a:p>
            <a:pPr marL="0" lvl="0" indent="0" algn="ctr">
              <a:buNone/>
            </a:pPr>
            <a:endParaRPr lang="en-US" sz="4000" dirty="0"/>
          </a:p>
          <a:p>
            <a:pPr marL="0" lvl="0" indent="0" algn="ctr">
              <a:buNone/>
            </a:pPr>
            <a:endParaRPr lang="en-US" sz="4000" dirty="0" smtClean="0"/>
          </a:p>
          <a:p>
            <a:pPr marL="0" lv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0763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7D65EE33-6EC9-4595-8B7B-A6BA5ED4063D}" vid="{38DF78B5-C8BD-4476-BEE4-FA264D75F6A6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Presentation3</Template>
  <TotalTime>4329</TotalTime>
  <Words>1200</Words>
  <Application>Microsoft Office PowerPoint</Application>
  <PresentationFormat>Widescreen</PresentationFormat>
  <Paragraphs>490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7" baseType="lpstr">
      <vt:lpstr>Arial</vt:lpstr>
      <vt:lpstr>Calibri</vt:lpstr>
      <vt:lpstr>Cambria Math</vt:lpstr>
      <vt:lpstr>Courier New</vt:lpstr>
      <vt:lpstr>Lucida Sans</vt:lpstr>
      <vt:lpstr>Narkisim</vt:lpstr>
      <vt:lpstr>Symbol</vt:lpstr>
      <vt:lpstr>Times New Roman</vt:lpstr>
      <vt:lpstr>Wingdings</vt:lpstr>
      <vt:lpstr>Theme1</vt:lpstr>
      <vt:lpstr>Custom Design</vt:lpstr>
      <vt:lpstr>Course: Corporate Finance  Week 5  Risk and Return Analysis  </vt:lpstr>
      <vt:lpstr>Lesson Objectives </vt:lpstr>
      <vt:lpstr>Outline</vt:lpstr>
      <vt:lpstr>Introduction </vt:lpstr>
      <vt:lpstr>What is Risk?</vt:lpstr>
      <vt:lpstr> The concept of Risk and Return   </vt:lpstr>
      <vt:lpstr>Probability  Distribution</vt:lpstr>
      <vt:lpstr>Illustration -Probability </vt:lpstr>
      <vt:lpstr>Expected Return/Net Cash Flows</vt:lpstr>
      <vt:lpstr>Illustration –Expected net Cash Flows</vt:lpstr>
      <vt:lpstr>Attitudes towards Risk</vt:lpstr>
      <vt:lpstr> Illustration-Attitudes towards Risk</vt:lpstr>
      <vt:lpstr>Solution- Expected return</vt:lpstr>
      <vt:lpstr>Projects to Choose</vt:lpstr>
      <vt:lpstr>Measurement of Risk</vt:lpstr>
      <vt:lpstr>Variance /Standard Deviation </vt:lpstr>
      <vt:lpstr>Variance /Standard Deviation  Ctd </vt:lpstr>
      <vt:lpstr>Standard deviation </vt:lpstr>
      <vt:lpstr>Illustration </vt:lpstr>
      <vt:lpstr>Solution step 1- Expected Cashflow</vt:lpstr>
      <vt:lpstr>Solution Step 2- StD Deviation</vt:lpstr>
      <vt:lpstr> Coefficient of Variation</vt:lpstr>
      <vt:lpstr>Illustration </vt:lpstr>
      <vt:lpstr>Solution </vt:lpstr>
      <vt:lpstr> Comprehensive Illustration </vt:lpstr>
      <vt:lpstr>  Solution-Comprehensive Illustration </vt:lpstr>
      <vt:lpstr>Solution Ctd-Variance &amp; Standard Deviation  </vt:lpstr>
      <vt:lpstr>Step 3-  Calculate CV of the projects </vt:lpstr>
      <vt:lpstr>The beta (ß) </vt:lpstr>
      <vt:lpstr>Return Analysis</vt:lpstr>
      <vt:lpstr>Historical Return </vt:lpstr>
      <vt:lpstr>Historical Return formula </vt:lpstr>
      <vt:lpstr>Illustration-HPR</vt:lpstr>
      <vt:lpstr>Solution</vt:lpstr>
      <vt:lpstr>Multiperiod Return- Average Return</vt:lpstr>
      <vt:lpstr>Illustration of Arithmetic Mean</vt:lpstr>
      <vt:lpstr>Limitations of Arithmetic Mean</vt:lpstr>
      <vt:lpstr> Geometric Mean  </vt:lpstr>
      <vt:lpstr> Steps of Calculating Geometric Mean  </vt:lpstr>
      <vt:lpstr> Geometric Mean Illustration </vt:lpstr>
      <vt:lpstr>   Expected Return    : </vt:lpstr>
      <vt:lpstr> Illustration –Expected Return: </vt:lpstr>
      <vt:lpstr> Risk Preferences Three Preferences: </vt:lpstr>
      <vt:lpstr>Recap/The Risk-Return Trade-off 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</dc:title>
  <dc:creator>Dr. John N. Kamau</dc:creator>
  <cp:lastModifiedBy>user</cp:lastModifiedBy>
  <cp:revision>223</cp:revision>
  <dcterms:created xsi:type="dcterms:W3CDTF">2022-03-11T15:32:41Z</dcterms:created>
  <dcterms:modified xsi:type="dcterms:W3CDTF">2023-04-20T13:10:02Z</dcterms:modified>
</cp:coreProperties>
</file>