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2"/>
  </p:notesMasterIdLst>
  <p:sldIdLst>
    <p:sldId id="280" r:id="rId2"/>
    <p:sldId id="281" r:id="rId3"/>
    <p:sldId id="363" r:id="rId4"/>
    <p:sldId id="364" r:id="rId5"/>
    <p:sldId id="365" r:id="rId6"/>
    <p:sldId id="366" r:id="rId7"/>
    <p:sldId id="371" r:id="rId8"/>
    <p:sldId id="260" r:id="rId9"/>
    <p:sldId id="261" r:id="rId10"/>
    <p:sldId id="367" r:id="rId11"/>
    <p:sldId id="369" r:id="rId12"/>
    <p:sldId id="368" r:id="rId13"/>
    <p:sldId id="389" r:id="rId14"/>
    <p:sldId id="388" r:id="rId15"/>
    <p:sldId id="370" r:id="rId16"/>
    <p:sldId id="372" r:id="rId17"/>
    <p:sldId id="374" r:id="rId18"/>
    <p:sldId id="373" r:id="rId19"/>
    <p:sldId id="375" r:id="rId20"/>
    <p:sldId id="376" r:id="rId21"/>
    <p:sldId id="377" r:id="rId22"/>
    <p:sldId id="390" r:id="rId23"/>
    <p:sldId id="391" r:id="rId24"/>
    <p:sldId id="392" r:id="rId25"/>
    <p:sldId id="378" r:id="rId26"/>
    <p:sldId id="379" r:id="rId27"/>
    <p:sldId id="380" r:id="rId28"/>
    <p:sldId id="382" r:id="rId29"/>
    <p:sldId id="381" r:id="rId30"/>
    <p:sldId id="383" r:id="rId31"/>
    <p:sldId id="385" r:id="rId32"/>
    <p:sldId id="264" r:id="rId33"/>
    <p:sldId id="386" r:id="rId34"/>
    <p:sldId id="262" r:id="rId35"/>
    <p:sldId id="384" r:id="rId36"/>
    <p:sldId id="387" r:id="rId37"/>
    <p:sldId id="314" r:id="rId38"/>
    <p:sldId id="357" r:id="rId39"/>
    <p:sldId id="312" r:id="rId40"/>
    <p:sldId id="34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8" autoAdjust="0"/>
    <p:restoredTop sz="94660"/>
  </p:normalViewPr>
  <p:slideViewPr>
    <p:cSldViewPr snapToGrid="0">
      <p:cViewPr varScale="1">
        <p:scale>
          <a:sx n="48" d="100"/>
          <a:sy n="48" d="100"/>
        </p:scale>
        <p:origin x="76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017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74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072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194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228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4/22/2023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887" y="1080032"/>
            <a:ext cx="10515600" cy="3616939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+mn-lt"/>
              </a:rPr>
              <a:t>Course</a:t>
            </a:r>
            <a:r>
              <a:rPr lang="en-GB" b="1" dirty="0">
                <a:latin typeface="+mn-lt"/>
              </a:rPr>
              <a:t>: Corporate Finance</a:t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/>
            </a:r>
            <a:br>
              <a:rPr lang="en-GB" b="1" dirty="0">
                <a:latin typeface="+mn-lt"/>
              </a:rPr>
            </a:br>
            <a:r>
              <a:rPr lang="en-GB" b="1" dirty="0" smtClean="0">
                <a:latin typeface="+mn-lt"/>
              </a:rPr>
              <a:t>Week</a:t>
            </a:r>
            <a:r>
              <a:rPr lang="en-US" b="1" dirty="0" smtClean="0">
                <a:latin typeface="+mn-lt"/>
              </a:rPr>
              <a:t> 6: Portfolio Theory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Lecturer: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</a:t>
            </a:r>
            <a:r>
              <a:rPr lang="en-GB" sz="3600" b="1" dirty="0" err="1" smtClean="0"/>
              <a:t>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842" y="1578076"/>
            <a:ext cx="11032958" cy="52799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At the </a:t>
            </a:r>
            <a:r>
              <a:rPr lang="en-GB" sz="3200" dirty="0"/>
              <a:t>end of this lesson you should be able to</a:t>
            </a:r>
            <a:r>
              <a:rPr lang="en-GB" sz="3200" b="1" dirty="0" smtClean="0"/>
              <a:t>:</a:t>
            </a:r>
          </a:p>
          <a:p>
            <a:pPr marL="0" indent="0">
              <a:buNone/>
            </a:pPr>
            <a:endParaRPr lang="en-GB" sz="3200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3200" dirty="0" smtClean="0"/>
              <a:t>Calculate return of a two asset portfolio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3200" dirty="0" smtClean="0"/>
              <a:t>Explain the concept of risk diversification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3200" dirty="0" smtClean="0"/>
              <a:t>Determine  risk of a </a:t>
            </a:r>
            <a:r>
              <a:rPr lang="en-GB" sz="3200" dirty="0" smtClean="0"/>
              <a:t>portfolio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3200" dirty="0" smtClean="0"/>
              <a:t>Define and demonstrate an efficient portfolio</a:t>
            </a:r>
            <a:r>
              <a:rPr lang="en-GB" sz="3200" dirty="0" smtClean="0"/>
              <a:t> </a:t>
            </a:r>
            <a:endParaRPr lang="en-GB" sz="3200" dirty="0" smtClean="0"/>
          </a:p>
          <a:p>
            <a:pPr marL="0" indent="0">
              <a:lnSpc>
                <a:spcPct val="150000"/>
              </a:lnSpc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187116"/>
            <a:ext cx="11191568" cy="54382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dirty="0" smtClean="0"/>
              <a:t>Introduction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H. Markowitz  Portfolio Theory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Portfolio Return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Risk of a Portfolio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Efficient Portfolio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Recap of the lesson</a:t>
            </a:r>
          </a:p>
          <a:p>
            <a:pPr>
              <a:lnSpc>
                <a:spcPct val="150000"/>
              </a:lnSpc>
            </a:pPr>
            <a:endParaRPr lang="en-US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3299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187116"/>
            <a:ext cx="11191568" cy="54382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3200" dirty="0" smtClean="0"/>
              <a:t> In lesson 5 we looked at a case of one asset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3200" dirty="0" smtClean="0"/>
          </a:p>
          <a:p>
            <a:pPr>
              <a:lnSpc>
                <a:spcPct val="150000"/>
              </a:lnSpc>
            </a:pPr>
            <a:r>
              <a:rPr lang="en-GB" sz="3200" dirty="0" smtClean="0"/>
              <a:t>In practical situations investors do not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 smtClean="0"/>
              <a:t>hold one asset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>
              <a:lnSpc>
                <a:spcPct val="150000"/>
              </a:lnSpc>
            </a:pPr>
            <a:r>
              <a:rPr lang="en-GB" sz="3200" dirty="0" smtClean="0"/>
              <a:t>They hold a basket (portfolio) of assets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 smtClean="0"/>
              <a:t> to earn higher returns and minimise risk</a:t>
            </a:r>
          </a:p>
          <a:p>
            <a:pPr marL="0" indent="0">
              <a:buNone/>
            </a:pPr>
            <a:endParaRPr lang="en-GB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9917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H. Markowitz Theory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0442"/>
            <a:ext cx="11353800" cy="569494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3200" dirty="0" smtClean="0"/>
              <a:t> Modern Portfolio Theory </a:t>
            </a:r>
            <a:r>
              <a:rPr lang="en-GB" sz="3200" dirty="0"/>
              <a:t>(</a:t>
            </a:r>
            <a:r>
              <a:rPr lang="en-GB" sz="3200" dirty="0" err="1" smtClean="0"/>
              <a:t>MPT</a:t>
            </a:r>
            <a:r>
              <a:rPr lang="en-GB" sz="32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 smtClean="0"/>
              <a:t>was developed by Markowitz in 1952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3200" dirty="0" smtClean="0"/>
          </a:p>
          <a:p>
            <a:pPr>
              <a:lnSpc>
                <a:spcPct val="150000"/>
              </a:lnSpc>
            </a:pPr>
            <a:r>
              <a:rPr lang="en-GB" sz="3200" dirty="0" smtClean="0"/>
              <a:t>He  derived the </a:t>
            </a:r>
            <a:r>
              <a:rPr lang="en-GB" sz="3200" dirty="0"/>
              <a:t>expected rate of return </a:t>
            </a:r>
            <a:endParaRPr lang="en-GB" sz="3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 smtClean="0"/>
              <a:t>for </a:t>
            </a:r>
            <a:r>
              <a:rPr lang="en-GB" sz="3200" dirty="0"/>
              <a:t>a portfolio of assets and an expected risk </a:t>
            </a:r>
            <a:r>
              <a:rPr lang="en-GB" sz="3200" dirty="0" smtClean="0"/>
              <a:t>measure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>
              <a:lnSpc>
                <a:spcPct val="150000"/>
              </a:lnSpc>
            </a:pPr>
            <a:r>
              <a:rPr lang="en-US" sz="3200" dirty="0" smtClean="0"/>
              <a:t> Markowitz –Developed and defined efficient asset or a portfolio of assets </a:t>
            </a:r>
            <a:endParaRPr lang="en-US" sz="3200" dirty="0"/>
          </a:p>
          <a:p>
            <a:pPr marL="0" indent="0">
              <a:buNone/>
            </a:pPr>
            <a:endParaRPr lang="en-GB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0416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Definitions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0442"/>
            <a:ext cx="11353800" cy="569494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GB" sz="3200" dirty="0" smtClean="0"/>
              <a:t> </a:t>
            </a:r>
            <a:r>
              <a:rPr lang="en-US" sz="3200" dirty="0"/>
              <a:t>A </a:t>
            </a:r>
            <a:r>
              <a:rPr lang="en-US" sz="3200" dirty="0" smtClean="0"/>
              <a:t>portfolio- Combination </a:t>
            </a:r>
            <a:r>
              <a:rPr lang="en-US" sz="3200" dirty="0"/>
              <a:t>of </a:t>
            </a:r>
            <a:r>
              <a:rPr lang="en-US" sz="3200" dirty="0" smtClean="0"/>
              <a:t>assets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/>
              <a:t>held by the investor for investment purposes. </a:t>
            </a:r>
            <a:endParaRPr lang="en-US" sz="3200" dirty="0" smtClean="0"/>
          </a:p>
          <a:p>
            <a:pPr>
              <a:lnSpc>
                <a:spcPct val="150000"/>
              </a:lnSpc>
            </a:pPr>
            <a:r>
              <a:rPr lang="en-US" sz="3200" dirty="0"/>
              <a:t>A portfolio can then also be defined </a:t>
            </a:r>
            <a:endParaRPr lang="en-US" sz="3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/>
              <a:t>by </a:t>
            </a:r>
            <a:r>
              <a:rPr lang="en-US" sz="3200" dirty="0"/>
              <a:t>its asset weights</a:t>
            </a:r>
            <a:endParaRPr lang="en-US" sz="3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>
              <a:lnSpc>
                <a:spcPct val="150000"/>
              </a:lnSpc>
            </a:pPr>
            <a:r>
              <a:rPr lang="en-US" sz="3200" dirty="0" smtClean="0"/>
              <a:t> Diversification- combining </a:t>
            </a:r>
            <a:r>
              <a:rPr lang="en-US" sz="3200" dirty="0"/>
              <a:t>assets </a:t>
            </a:r>
            <a:r>
              <a:rPr lang="en-US" sz="3200" dirty="0" smtClean="0"/>
              <a:t>whose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/>
              <a:t>returns are not perfectly positively correlated </a:t>
            </a:r>
            <a:r>
              <a:rPr lang="en-US" sz="3200" dirty="0" smtClean="0"/>
              <a:t>to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/>
              <a:t>reduce the aggregate risk of the total asset holdings </a:t>
            </a:r>
            <a:r>
              <a:rPr lang="en-US" sz="3200" dirty="0" smtClean="0"/>
              <a:t>( </a:t>
            </a:r>
            <a:r>
              <a:rPr lang="en-US" sz="3200" dirty="0"/>
              <a:t>portfolio).</a:t>
            </a:r>
            <a:endParaRPr lang="en-GB" sz="3200" dirty="0"/>
          </a:p>
          <a:p>
            <a:pPr>
              <a:lnSpc>
                <a:spcPct val="150000"/>
              </a:lnSpc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7918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96" y="0"/>
            <a:ext cx="10976034" cy="87015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Illustration-Portfolio </a:t>
            </a:r>
            <a:r>
              <a:rPr lang="en-GB" sz="3600" b="1" dirty="0" smtClean="0">
                <a:latin typeface="+mn-lt"/>
              </a:rPr>
              <a:t>Weights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55032"/>
            <a:ext cx="11394552" cy="54817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/>
              <a:t>An </a:t>
            </a:r>
            <a:r>
              <a:rPr lang="en-US" sz="3200" dirty="0"/>
              <a:t>investment </a:t>
            </a:r>
            <a:r>
              <a:rPr lang="en-US" sz="3200" dirty="0" smtClean="0"/>
              <a:t>of </a:t>
            </a:r>
            <a:r>
              <a:rPr lang="en-US" sz="3200" dirty="0"/>
              <a:t>$100,000 consists </a:t>
            </a:r>
            <a:r>
              <a:rPr lang="en-US" sz="3200" dirty="0" smtClean="0"/>
              <a:t>of 3 stocks</a:t>
            </a:r>
            <a:r>
              <a:rPr lang="en-US" sz="3200" dirty="0"/>
              <a:t>:</a:t>
            </a:r>
          </a:p>
          <a:p>
            <a:pPr marL="0" indent="0">
              <a:buNone/>
            </a:pPr>
            <a:r>
              <a:rPr lang="en-US" sz="3200" dirty="0"/>
              <a:t>200 shares of </a:t>
            </a:r>
            <a:r>
              <a:rPr lang="en-US" sz="3200" dirty="0" smtClean="0"/>
              <a:t>A, </a:t>
            </a:r>
            <a:r>
              <a:rPr lang="en-US" sz="3200" dirty="0"/>
              <a:t>1,000 shares of </a:t>
            </a:r>
            <a:r>
              <a:rPr lang="en-US" sz="3200" dirty="0" smtClean="0"/>
              <a:t>B,</a:t>
            </a:r>
          </a:p>
          <a:p>
            <a:pPr marL="0" indent="0">
              <a:buNone/>
            </a:pPr>
            <a:r>
              <a:rPr lang="en-US" sz="3200" dirty="0" smtClean="0"/>
              <a:t> &amp; 750 </a:t>
            </a:r>
            <a:r>
              <a:rPr lang="en-US" sz="3200" dirty="0"/>
              <a:t>shares </a:t>
            </a:r>
            <a:r>
              <a:rPr lang="en-US" sz="3200" dirty="0" smtClean="0"/>
              <a:t>of C</a:t>
            </a:r>
            <a:endParaRPr lang="en-US" sz="3200" dirty="0"/>
          </a:p>
          <a:p>
            <a:pPr marL="0" indent="0">
              <a:buNone/>
            </a:pPr>
            <a:r>
              <a:rPr lang="en-US" sz="3200" b="1" dirty="0" smtClean="0"/>
              <a:t>Determine the weights</a:t>
            </a:r>
            <a:r>
              <a:rPr lang="en-US" sz="3200" b="1" dirty="0"/>
              <a:t> </a:t>
            </a:r>
            <a:r>
              <a:rPr lang="en-US" sz="3200" b="1" dirty="0" smtClean="0"/>
              <a:t>of the portfolio Assets</a:t>
            </a:r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/>
              <a:t>Asset </a:t>
            </a:r>
            <a:r>
              <a:rPr lang="en-GB" sz="3200" dirty="0" smtClean="0"/>
              <a:t> Shares   Price/Share  Dollar Investment  Port weights</a:t>
            </a:r>
          </a:p>
          <a:p>
            <a:pPr marL="0" indent="0">
              <a:buNone/>
            </a:pPr>
            <a:r>
              <a:rPr lang="en-GB" sz="3200" dirty="0" smtClean="0"/>
              <a:t>A  	200 		50   		</a:t>
            </a:r>
            <a:r>
              <a:rPr lang="en-GB" sz="3200" dirty="0" smtClean="0">
                <a:solidFill>
                  <a:srgbClr val="C00000"/>
                </a:solidFill>
              </a:rPr>
              <a:t>10,000</a:t>
            </a:r>
            <a:r>
              <a:rPr lang="en-GB" sz="3200" dirty="0" smtClean="0"/>
              <a:t>    		</a:t>
            </a:r>
            <a:r>
              <a:rPr lang="en-GB" sz="3200" dirty="0" smtClean="0">
                <a:solidFill>
                  <a:srgbClr val="C00000"/>
                </a:solidFill>
              </a:rPr>
              <a:t>10</a:t>
            </a:r>
            <a:endParaRPr lang="en-GB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sz="3200" dirty="0" smtClean="0"/>
              <a:t>B 	1000 	60 		</a:t>
            </a:r>
            <a:r>
              <a:rPr lang="en-GB" sz="3200" dirty="0" smtClean="0">
                <a:solidFill>
                  <a:srgbClr val="C00000"/>
                </a:solidFill>
              </a:rPr>
              <a:t>60,000  </a:t>
            </a:r>
            <a:r>
              <a:rPr lang="en-GB" sz="3200" dirty="0" smtClean="0"/>
              <a:t>		</a:t>
            </a:r>
            <a:r>
              <a:rPr lang="en-GB" sz="3200" dirty="0" smtClean="0">
                <a:solidFill>
                  <a:srgbClr val="C00000"/>
                </a:solidFill>
              </a:rPr>
              <a:t>60</a:t>
            </a:r>
            <a:endParaRPr lang="en-GB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3200" dirty="0" smtClean="0"/>
              <a:t>C   	750   		40  		</a:t>
            </a:r>
            <a:r>
              <a:rPr lang="en-US" sz="3200" u="sng" dirty="0" smtClean="0">
                <a:solidFill>
                  <a:srgbClr val="C00000"/>
                </a:solidFill>
              </a:rPr>
              <a:t>30,000 </a:t>
            </a:r>
            <a:r>
              <a:rPr lang="en-US" sz="3200" u="sng" dirty="0" smtClean="0"/>
              <a:t> </a:t>
            </a:r>
            <a:r>
              <a:rPr lang="en-US" sz="3200" dirty="0" smtClean="0"/>
              <a:t>		</a:t>
            </a:r>
            <a:r>
              <a:rPr lang="en-US" sz="3200" u="sng" dirty="0" smtClean="0">
                <a:solidFill>
                  <a:srgbClr val="C00000"/>
                </a:solidFill>
              </a:rPr>
              <a:t>30</a:t>
            </a:r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               			</a:t>
            </a:r>
            <a:r>
              <a:rPr lang="en-US" sz="3200" dirty="0" smtClean="0">
                <a:solidFill>
                  <a:srgbClr val="C00000"/>
                </a:solidFill>
              </a:rPr>
              <a:t>100,000</a:t>
            </a:r>
            <a:r>
              <a:rPr lang="en-US" sz="3200" dirty="0" smtClean="0"/>
              <a:t>  		</a:t>
            </a:r>
            <a:r>
              <a:rPr lang="en-US" sz="3200" dirty="0" smtClean="0">
                <a:solidFill>
                  <a:srgbClr val="C00000"/>
                </a:solidFill>
              </a:rPr>
              <a:t>100</a:t>
            </a:r>
            <a:endParaRPr 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45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 fontScale="90000"/>
          </a:bodyPr>
          <a:lstStyle/>
          <a:p>
            <a:r>
              <a:rPr lang="en-GB" sz="4000" b="1" smtClean="0">
                <a:latin typeface="+mn-lt"/>
              </a:rPr>
              <a:t>Portfolio </a:t>
            </a:r>
            <a:r>
              <a:rPr lang="en-GB" sz="4000" b="1" smtClean="0">
                <a:latin typeface="+mn-lt"/>
              </a:rPr>
              <a:t>Expected  </a:t>
            </a:r>
            <a:r>
              <a:rPr lang="en-GB" sz="4000" b="1" dirty="0">
                <a:latin typeface="+mn-lt"/>
              </a:rPr>
              <a:t>Returns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55032"/>
            <a:ext cx="11394552" cy="5481741"/>
          </a:xfrm>
        </p:spPr>
        <p:txBody>
          <a:bodyPr>
            <a:noAutofit/>
          </a:bodyPr>
          <a:lstStyle/>
          <a:p>
            <a:r>
              <a:rPr lang="en-US" sz="3200" dirty="0" smtClean="0"/>
              <a:t>This is weighted </a:t>
            </a:r>
            <a:r>
              <a:rPr lang="en-US" sz="3200" dirty="0"/>
              <a:t>average of the </a:t>
            </a:r>
            <a:r>
              <a:rPr lang="en-US" sz="3200" dirty="0" smtClean="0"/>
              <a:t>expected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return of each asset held in </a:t>
            </a:r>
            <a:r>
              <a:rPr lang="en-US" sz="3200" dirty="0" smtClean="0"/>
              <a:t>isolation</a:t>
            </a:r>
          </a:p>
          <a:p>
            <a:pPr marL="0" indent="0">
              <a:buNone/>
            </a:pPr>
            <a:endParaRPr lang="en-US" sz="3200" dirty="0" smtClean="0"/>
          </a:p>
          <a:p>
            <a:r>
              <a:rPr lang="en-US" sz="3200" dirty="0" smtClean="0"/>
              <a:t>E(R</a:t>
            </a:r>
            <a:r>
              <a:rPr lang="en-US" sz="3200" baseline="-25000" dirty="0" smtClean="0"/>
              <a:t>P</a:t>
            </a:r>
            <a:r>
              <a:rPr lang="en-US" sz="3200" dirty="0"/>
              <a:t>)  =  </a:t>
            </a:r>
            <a:r>
              <a:rPr lang="en-US" sz="3200" dirty="0" err="1" smtClean="0"/>
              <a:t>W</a:t>
            </a:r>
            <a:r>
              <a:rPr lang="en-US" sz="3200" baseline="-25000" dirty="0" err="1" smtClean="0"/>
              <a:t>A</a:t>
            </a:r>
            <a:r>
              <a:rPr lang="en-US" sz="3200" dirty="0" err="1" smtClean="0"/>
              <a:t>EX</a:t>
            </a:r>
            <a:r>
              <a:rPr lang="en-US" sz="3200" baseline="-25000" dirty="0" err="1" smtClean="0"/>
              <a:t>A</a:t>
            </a:r>
            <a:r>
              <a:rPr lang="en-US" sz="3200" dirty="0" smtClean="0"/>
              <a:t> </a:t>
            </a:r>
            <a:r>
              <a:rPr lang="en-US" sz="3200" dirty="0"/>
              <a:t>+ </a:t>
            </a:r>
            <a:r>
              <a:rPr lang="en-US" sz="3200" dirty="0" err="1" smtClean="0"/>
              <a:t>W</a:t>
            </a:r>
            <a:r>
              <a:rPr lang="en-US" sz="3200" baseline="-25000" dirty="0" err="1" smtClean="0"/>
              <a:t>B</a:t>
            </a:r>
            <a:r>
              <a:rPr lang="en-US" sz="3200" dirty="0" err="1" smtClean="0"/>
              <a:t>EX</a:t>
            </a:r>
            <a:r>
              <a:rPr lang="en-US" sz="3200" baseline="-25000" dirty="0" err="1" smtClean="0"/>
              <a:t>B</a:t>
            </a:r>
            <a:r>
              <a:rPr lang="en-US" sz="3200" dirty="0" smtClean="0"/>
              <a:t> </a:t>
            </a:r>
            <a:r>
              <a:rPr lang="en-US" sz="3200" dirty="0"/>
              <a:t>... </a:t>
            </a:r>
            <a:endParaRPr lang="en-US" sz="3200" dirty="0" smtClean="0"/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/>
              <a:t>(E(R</a:t>
            </a:r>
            <a:r>
              <a:rPr lang="en-US" sz="3200" baseline="-25000" dirty="0"/>
              <a:t>P</a:t>
            </a:r>
            <a:r>
              <a:rPr lang="en-US" sz="3200" dirty="0"/>
              <a:t>) is the expected portfolio return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WA</a:t>
            </a:r>
            <a:r>
              <a:rPr lang="en-US" sz="3200" dirty="0"/>
              <a:t>	is the investment in asset A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WB</a:t>
            </a:r>
            <a:r>
              <a:rPr lang="en-US" sz="3200" dirty="0"/>
              <a:t>	is the investment in asset B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W</a:t>
            </a:r>
            <a:r>
              <a:rPr lang="en-US" sz="3200" baseline="-25000" dirty="0"/>
              <a:t>A</a:t>
            </a:r>
            <a:r>
              <a:rPr lang="en-US" sz="3200" dirty="0"/>
              <a:t>	is the expected return of asset A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W</a:t>
            </a:r>
            <a:r>
              <a:rPr lang="en-US" sz="3200" baseline="-25000" dirty="0" smtClean="0"/>
              <a:t>B</a:t>
            </a:r>
            <a:r>
              <a:rPr lang="en-US" sz="3200" dirty="0"/>
              <a:t>	is the expected return of asset B</a:t>
            </a:r>
            <a:endParaRPr lang="en-GB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Factors affecting  </a:t>
            </a:r>
            <a:r>
              <a:rPr lang="en-US" sz="3600" b="1" dirty="0">
                <a:latin typeface="+mn-lt"/>
              </a:rPr>
              <a:t>P</a:t>
            </a:r>
            <a:r>
              <a:rPr lang="en-US" sz="3600" b="1" dirty="0" smtClean="0">
                <a:latin typeface="+mn-lt"/>
              </a:rPr>
              <a:t>ortfolio return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457200" lvl="0" indent="-457200">
              <a:buAutoNum type="arabicPeriod"/>
            </a:pPr>
            <a:endParaRPr lang="en-US" sz="3200" dirty="0" smtClean="0"/>
          </a:p>
          <a:p>
            <a:pPr marL="457200" lvl="0" indent="-457200">
              <a:buAutoNum type="arabicPeriod"/>
            </a:pPr>
            <a:r>
              <a:rPr lang="en-US" sz="3200" dirty="0" smtClean="0"/>
              <a:t>Amount  </a:t>
            </a:r>
            <a:r>
              <a:rPr lang="en-US" sz="3200" dirty="0" smtClean="0"/>
              <a:t>invested in each asset in the portfolio</a:t>
            </a:r>
          </a:p>
          <a:p>
            <a:pPr marL="0" lvl="0" indent="0">
              <a:buNone/>
            </a:pPr>
            <a:r>
              <a:rPr lang="en-US" sz="3200" dirty="0" smtClean="0"/>
              <a:t>      ( </a:t>
            </a:r>
            <a:r>
              <a:rPr lang="en-US" sz="3200" dirty="0" smtClean="0"/>
              <a:t>Weight of the assets</a:t>
            </a:r>
            <a:r>
              <a:rPr lang="en-US" sz="3200" dirty="0" smtClean="0"/>
              <a:t>)</a:t>
            </a:r>
          </a:p>
          <a:p>
            <a:pPr marL="0" lvl="0" indent="0">
              <a:buNone/>
            </a:pPr>
            <a:endParaRPr lang="en-US" sz="3200" dirty="0"/>
          </a:p>
          <a:p>
            <a:pPr marL="0" lvl="0" indent="0">
              <a:buNone/>
            </a:pPr>
            <a:r>
              <a:rPr lang="en-US" sz="3200" dirty="0" smtClean="0"/>
              <a:t>2. Return of each asset in the portfolio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>Illustration</a:t>
            </a:r>
            <a:r>
              <a:rPr lang="en-US" sz="3600" b="1" dirty="0" smtClean="0">
                <a:latin typeface="+mn-lt"/>
              </a:rPr>
              <a:t> -</a:t>
            </a:r>
            <a:r>
              <a:rPr lang="en-GB" sz="3600" b="1" dirty="0" smtClean="0">
                <a:latin typeface="+mn-lt"/>
              </a:rPr>
              <a:t>Portfolio </a:t>
            </a:r>
            <a:r>
              <a:rPr lang="en-GB" sz="3600" b="1" dirty="0">
                <a:latin typeface="+mn-lt"/>
              </a:rPr>
              <a:t>Returns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988142"/>
            <a:ext cx="9115108" cy="56486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/>
              <a:t>Consider </a:t>
            </a:r>
            <a:r>
              <a:rPr lang="en-US" sz="3200" dirty="0"/>
              <a:t>two investments, A and B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each having </a:t>
            </a:r>
            <a:r>
              <a:rPr lang="en-US" sz="3200" dirty="0"/>
              <a:t>the </a:t>
            </a:r>
            <a:r>
              <a:rPr lang="en-US" sz="3200" dirty="0" smtClean="0"/>
              <a:t>following</a:t>
            </a:r>
          </a:p>
          <a:p>
            <a:pPr marL="0" indent="0">
              <a:buNone/>
            </a:pPr>
            <a:r>
              <a:rPr lang="en-US" sz="3200" dirty="0" smtClean="0"/>
              <a:t> investment </a:t>
            </a:r>
            <a:r>
              <a:rPr lang="en-US" sz="3200" dirty="0"/>
              <a:t>characteristics;</a:t>
            </a:r>
            <a:endParaRPr lang="en-GB" sz="3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/>
          </a:p>
          <a:p>
            <a:pPr marL="0" indent="0">
              <a:buNone/>
            </a:pPr>
            <a:r>
              <a:rPr lang="en-US" sz="3200" b="1" i="1" dirty="0" smtClean="0"/>
              <a:t>Investment</a:t>
            </a:r>
            <a:r>
              <a:rPr lang="en-US" sz="3200" b="1" i="1" dirty="0"/>
              <a:t> </a:t>
            </a:r>
            <a:r>
              <a:rPr lang="en-US" sz="3200" b="1" i="1" dirty="0" smtClean="0"/>
              <a:t>  Ex. </a:t>
            </a:r>
            <a:r>
              <a:rPr lang="en-US" sz="3200" b="1" i="1" dirty="0"/>
              <a:t>Return </a:t>
            </a:r>
            <a:r>
              <a:rPr lang="en-US" sz="3200" b="1" i="1" dirty="0" smtClean="0"/>
              <a:t>(%)</a:t>
            </a:r>
            <a:r>
              <a:rPr lang="en-US" sz="3200" b="1" i="1" dirty="0"/>
              <a:t> </a:t>
            </a:r>
            <a:r>
              <a:rPr lang="en-US" sz="3200" b="1" i="1" dirty="0" smtClean="0"/>
              <a:t>Proportion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A</a:t>
            </a:r>
            <a:r>
              <a:rPr lang="en-US" sz="3200" dirty="0"/>
              <a:t>		</a:t>
            </a:r>
            <a:r>
              <a:rPr lang="en-US" sz="3200" dirty="0" smtClean="0"/>
              <a:t>   10</a:t>
            </a:r>
            <a:r>
              <a:rPr lang="en-US" sz="3200" dirty="0"/>
              <a:t>			</a:t>
            </a:r>
            <a:r>
              <a:rPr lang="en-US" sz="3200" dirty="0" smtClean="0"/>
              <a:t>2/3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B</a:t>
            </a:r>
            <a:r>
              <a:rPr lang="en-US" sz="3200" dirty="0"/>
              <a:t>		</a:t>
            </a:r>
            <a:r>
              <a:rPr lang="en-US" sz="3200" dirty="0" smtClean="0"/>
              <a:t>   20</a:t>
            </a:r>
            <a:r>
              <a:rPr lang="en-US" sz="3200" dirty="0"/>
              <a:t>			 </a:t>
            </a:r>
            <a:r>
              <a:rPr lang="en-US" sz="3200" dirty="0" smtClean="0"/>
              <a:t>1/3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b="1" dirty="0" smtClean="0"/>
              <a:t>Required</a:t>
            </a:r>
            <a:r>
              <a:rPr lang="en-US" sz="3200" dirty="0" smtClean="0"/>
              <a:t>. Compute </a:t>
            </a:r>
            <a:r>
              <a:rPr lang="en-US" sz="3200" dirty="0"/>
              <a:t>the expected return of a portfolio of the two assets.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2152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+mn-lt"/>
              </a:rPr>
              <a:t>Solution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988142"/>
            <a:ext cx="9115108" cy="56486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/>
              <a:t>	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Note</a:t>
            </a:r>
            <a:r>
              <a:rPr lang="en-US" sz="3200" dirty="0"/>
              <a:t>	α = 2/3	ß = 1/3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smtClean="0"/>
              <a:t>  </a:t>
            </a:r>
            <a:r>
              <a:rPr lang="en-US" sz="3200" dirty="0" err="1" smtClean="0"/>
              <a:t>EX</a:t>
            </a:r>
            <a:r>
              <a:rPr lang="en-US" sz="3200" baseline="-25000" dirty="0" err="1" smtClean="0"/>
              <a:t>A</a:t>
            </a:r>
            <a:r>
              <a:rPr lang="en-US" sz="3200" dirty="0" smtClean="0"/>
              <a:t> </a:t>
            </a:r>
            <a:r>
              <a:rPr lang="en-US" sz="3200" dirty="0"/>
              <a:t>= 10	</a:t>
            </a:r>
            <a:r>
              <a:rPr lang="en-US" sz="3200" dirty="0" err="1"/>
              <a:t>EX</a:t>
            </a:r>
            <a:r>
              <a:rPr lang="en-US" sz="3200" baseline="-25000" dirty="0" err="1"/>
              <a:t>B</a:t>
            </a:r>
            <a:r>
              <a:rPr lang="en-US" sz="3200" dirty="0"/>
              <a:t> = 20</a:t>
            </a:r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E(R</a:t>
            </a:r>
            <a:r>
              <a:rPr lang="en-US" sz="3200" baseline="-25000" dirty="0" smtClean="0"/>
              <a:t>P</a:t>
            </a:r>
            <a:r>
              <a:rPr lang="en-US" sz="3200" dirty="0"/>
              <a:t>)	=	</a:t>
            </a:r>
            <a:r>
              <a:rPr lang="en-US" sz="3200" u="sng" dirty="0"/>
              <a:t> 2 </a:t>
            </a:r>
            <a:r>
              <a:rPr lang="en-US" sz="3200" dirty="0"/>
              <a:t> (10%)  +	</a:t>
            </a:r>
            <a:r>
              <a:rPr lang="en-US" sz="3200" u="sng" dirty="0"/>
              <a:t> 1 </a:t>
            </a:r>
            <a:r>
              <a:rPr lang="en-US" sz="3200" dirty="0"/>
              <a:t> (20%)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		3		 3</a:t>
            </a:r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 	</a:t>
            </a:r>
            <a:r>
              <a:rPr lang="en-US" sz="3200" dirty="0"/>
              <a:t>	=	13.3%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NB: </a:t>
            </a:r>
            <a:r>
              <a:rPr lang="en-US" sz="3200" dirty="0"/>
              <a:t>Not also </a:t>
            </a:r>
            <a:r>
              <a:rPr lang="en-US" sz="3200" dirty="0" smtClean="0"/>
              <a:t> </a:t>
            </a:r>
            <a:r>
              <a:rPr lang="en-US" sz="3200" dirty="0"/>
              <a:t>α + ß = </a:t>
            </a:r>
            <a:r>
              <a:rPr lang="en-US" sz="3200" dirty="0" smtClean="0"/>
              <a:t>1= 100%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7584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What if weights are now </a:t>
            </a:r>
            <a:r>
              <a:rPr lang="en-US" sz="3600" b="1" dirty="0" smtClean="0">
                <a:latin typeface="+mn-lt"/>
              </a:rPr>
              <a:t>equal?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53980"/>
            <a:ext cx="9115108" cy="5882794"/>
          </a:xfrm>
        </p:spPr>
        <p:txBody>
          <a:bodyPr>
            <a:noAutofit/>
          </a:bodyPr>
          <a:lstStyle/>
          <a:p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Return of the portfolio will be-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b="1" i="1" dirty="0"/>
              <a:t>Investment   Ex. Return (%) Proportion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A		   1</a:t>
            </a:r>
            <a:r>
              <a:rPr lang="en-US" sz="3200" dirty="0" smtClean="0"/>
              <a:t>0</a:t>
            </a:r>
            <a:r>
              <a:rPr lang="en-US" sz="3200" dirty="0"/>
              <a:t>			</a:t>
            </a:r>
            <a:r>
              <a:rPr lang="en-US" sz="3200" dirty="0" smtClean="0"/>
              <a:t>1/2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B		   2</a:t>
            </a:r>
            <a:r>
              <a:rPr lang="en-US" sz="3200" dirty="0" smtClean="0"/>
              <a:t>0</a:t>
            </a:r>
            <a:r>
              <a:rPr lang="en-US" sz="3200" dirty="0"/>
              <a:t>			 </a:t>
            </a:r>
            <a:r>
              <a:rPr lang="en-US" sz="3200" dirty="0" smtClean="0"/>
              <a:t>1/2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b="1" dirty="0"/>
              <a:t>Required</a:t>
            </a:r>
            <a:r>
              <a:rPr lang="en-US" sz="3200" dirty="0"/>
              <a:t>. Compute the expected return of a portfolio of the two assets.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 solution = 15%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0704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What if </a:t>
            </a:r>
            <a:r>
              <a:rPr lang="en-US" sz="3600" b="1" dirty="0" smtClean="0">
                <a:latin typeface="+mn-lt"/>
              </a:rPr>
              <a:t>asset returns are now different</a:t>
            </a:r>
            <a:r>
              <a:rPr lang="en-US" sz="3600" b="1" dirty="0" smtClean="0">
                <a:latin typeface="+mn-lt"/>
              </a:rPr>
              <a:t>?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53980"/>
            <a:ext cx="9115108" cy="5882794"/>
          </a:xfrm>
        </p:spPr>
        <p:txBody>
          <a:bodyPr>
            <a:noAutofit/>
          </a:bodyPr>
          <a:lstStyle/>
          <a:p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Return of the portfolio will be-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b="1" i="1" dirty="0"/>
              <a:t>Investment   Ex. Return (%) Proportion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A		   </a:t>
            </a:r>
            <a:r>
              <a:rPr lang="en-US" sz="3200" dirty="0" smtClean="0"/>
              <a:t>21</a:t>
            </a:r>
            <a:r>
              <a:rPr lang="en-US" sz="3200" dirty="0"/>
              <a:t>			</a:t>
            </a:r>
            <a:r>
              <a:rPr lang="en-US" sz="3200" dirty="0" smtClean="0"/>
              <a:t>1/3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B		   </a:t>
            </a:r>
            <a:r>
              <a:rPr lang="en-US" sz="3200" dirty="0" smtClean="0"/>
              <a:t>15</a:t>
            </a:r>
            <a:r>
              <a:rPr lang="en-US" sz="3200" dirty="0"/>
              <a:t>			 </a:t>
            </a:r>
            <a:r>
              <a:rPr lang="en-US" sz="3200" dirty="0" smtClean="0"/>
              <a:t>2</a:t>
            </a:r>
            <a:r>
              <a:rPr lang="en-US" sz="3200" dirty="0" smtClean="0"/>
              <a:t>/3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b="1" dirty="0"/>
              <a:t>Required</a:t>
            </a:r>
            <a:r>
              <a:rPr lang="en-US" sz="3200" dirty="0"/>
              <a:t>. Compute the expected return of a portfolio of the two assets.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 solution = </a:t>
            </a:r>
            <a:r>
              <a:rPr lang="en-GB" sz="3200" dirty="0" smtClean="0"/>
              <a:t>17%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2547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Risk of a Portfolio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06130"/>
            <a:ext cx="11163735" cy="5751870"/>
          </a:xfrm>
        </p:spPr>
        <p:txBody>
          <a:bodyPr>
            <a:normAutofit/>
          </a:bodyPr>
          <a:lstStyle/>
          <a:p>
            <a:pPr lvl="0"/>
            <a:r>
              <a:rPr lang="en-US" sz="3200" dirty="0" smtClean="0"/>
              <a:t>Standard </a:t>
            </a:r>
            <a:r>
              <a:rPr lang="en-US" sz="3200" dirty="0"/>
              <a:t>deviation is a </a:t>
            </a:r>
            <a:r>
              <a:rPr lang="en-US" sz="3200" dirty="0" smtClean="0"/>
              <a:t>measure </a:t>
            </a:r>
            <a:r>
              <a:rPr lang="en-US" sz="3200" dirty="0"/>
              <a:t>of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risk </a:t>
            </a:r>
            <a:r>
              <a:rPr lang="en-US" sz="3200" dirty="0"/>
              <a:t>of the </a:t>
            </a:r>
            <a:r>
              <a:rPr lang="en-US" sz="3200" dirty="0" smtClean="0"/>
              <a:t>investment-asset, portfolio </a:t>
            </a:r>
            <a:r>
              <a:rPr lang="en-US" sz="3200" dirty="0" err="1" smtClean="0"/>
              <a:t>etc</a:t>
            </a:r>
            <a:endParaRPr lang="en-US" sz="3200" dirty="0" smtClean="0"/>
          </a:p>
          <a:p>
            <a:pPr marL="0" lvl="0" indent="0">
              <a:buNone/>
            </a:pPr>
            <a:endParaRPr lang="en-US" sz="3200" dirty="0"/>
          </a:p>
          <a:p>
            <a:pPr lvl="0"/>
            <a:r>
              <a:rPr lang="en-US" sz="3200" dirty="0" smtClean="0"/>
              <a:t>The </a:t>
            </a:r>
            <a:r>
              <a:rPr lang="en-US" sz="3200" dirty="0"/>
              <a:t>riskiness of a portfolio is more </a:t>
            </a:r>
            <a:r>
              <a:rPr lang="en-US" sz="3200" dirty="0" smtClean="0"/>
              <a:t>complex</a:t>
            </a:r>
          </a:p>
          <a:p>
            <a:pPr lvl="0"/>
            <a:endParaRPr lang="en-US" sz="3200" dirty="0"/>
          </a:p>
          <a:p>
            <a:r>
              <a:rPr lang="en-US" sz="3200" dirty="0"/>
              <a:t>P</a:t>
            </a:r>
            <a:r>
              <a:rPr lang="en-US" sz="3200" dirty="0" smtClean="0"/>
              <a:t>ortfolio </a:t>
            </a:r>
            <a:r>
              <a:rPr lang="en-US" sz="3200" dirty="0"/>
              <a:t>standard deviation </a:t>
            </a:r>
            <a:r>
              <a:rPr lang="en-US" sz="3200" b="1" dirty="0"/>
              <a:t>is not</a:t>
            </a:r>
            <a:r>
              <a:rPr lang="en-US" sz="3200" dirty="0"/>
              <a:t> a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weighted </a:t>
            </a:r>
            <a:r>
              <a:rPr lang="en-US" sz="3200" dirty="0"/>
              <a:t>average of standard deviations of assets held in </a:t>
            </a:r>
            <a:r>
              <a:rPr lang="en-US" sz="3200" dirty="0" smtClean="0"/>
              <a:t>isolation</a:t>
            </a:r>
          </a:p>
          <a:p>
            <a:pPr marL="0" lvl="0" indent="0">
              <a:buNone/>
            </a:pPr>
            <a:endParaRPr lang="en-US" sz="3200" dirty="0" smtClean="0"/>
          </a:p>
          <a:p>
            <a:pPr lvl="0"/>
            <a:r>
              <a:rPr lang="en-US" sz="3200" dirty="0"/>
              <a:t>This is because of the inter-relatedness of the assets</a:t>
            </a: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63619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Factors affecting Risk of Portfolio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/>
              <a:t>1</a:t>
            </a:r>
            <a:r>
              <a:rPr lang="en-US" sz="3200" dirty="0" smtClean="0"/>
              <a:t>. Correlation-relationship between asset returns </a:t>
            </a:r>
            <a:endParaRPr lang="en-US" sz="3200" dirty="0"/>
          </a:p>
          <a:p>
            <a:pPr marL="514350" lvl="0" indent="-514350">
              <a:lnSpc>
                <a:spcPct val="150000"/>
              </a:lnSpc>
              <a:buAutoNum type="arabicPeriod" startAt="2"/>
            </a:pPr>
            <a:r>
              <a:rPr lang="en-US" sz="3200" dirty="0" smtClean="0"/>
              <a:t>Covariance- Co-movement of asset returns </a:t>
            </a:r>
          </a:p>
          <a:p>
            <a:pPr marL="514350" lvl="0" indent="-514350">
              <a:lnSpc>
                <a:spcPct val="150000"/>
              </a:lnSpc>
              <a:buAutoNum type="arabicPeriod" startAt="2"/>
            </a:pPr>
            <a:r>
              <a:rPr lang="en-US" sz="3200" dirty="0" smtClean="0"/>
              <a:t>Weights of the assets in the portfolio</a:t>
            </a:r>
          </a:p>
          <a:p>
            <a:pPr marL="514350" lvl="0" indent="-514350">
              <a:lnSpc>
                <a:spcPct val="150000"/>
              </a:lnSpc>
              <a:buAutoNum type="arabicPeriod" startAt="2"/>
            </a:pPr>
            <a:r>
              <a:rPr lang="en-US" sz="3200" dirty="0" smtClean="0"/>
              <a:t>Risk of individual assets in the portfolio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0983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353801" cy="96252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Correlation Coefficient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962526"/>
            <a:ext cx="10973670" cy="58954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coefficient of correlation (τ</a:t>
            </a:r>
            <a:r>
              <a:rPr lang="en-US" sz="3200" dirty="0" smtClean="0"/>
              <a:t>)-rho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lies between -1 and +1</a:t>
            </a:r>
            <a:r>
              <a:rPr lang="en-US" sz="3200" dirty="0" smtClean="0"/>
              <a:t>. </a:t>
            </a:r>
            <a:r>
              <a:rPr lang="en-US" sz="3200" dirty="0"/>
              <a:t> </a:t>
            </a:r>
            <a:r>
              <a:rPr lang="en-US" sz="3200" dirty="0" smtClean="0"/>
              <a:t>Hence -1 </a:t>
            </a:r>
            <a:r>
              <a:rPr lang="en-US" sz="3200" dirty="0">
                <a:sym typeface="Symbol" panose="05050102010706020507" pitchFamily="18" charset="2"/>
              </a:rPr>
              <a:t></a:t>
            </a:r>
            <a:r>
              <a:rPr lang="en-US" sz="3200" dirty="0"/>
              <a:t> τ </a:t>
            </a:r>
            <a:r>
              <a:rPr lang="en-US" sz="3200" dirty="0">
                <a:sym typeface="Symbol" panose="05050102010706020507" pitchFamily="18" charset="2"/>
              </a:rPr>
              <a:t></a:t>
            </a:r>
            <a:r>
              <a:rPr lang="en-US" sz="3200" dirty="0"/>
              <a:t>+1</a:t>
            </a:r>
            <a:r>
              <a:rPr lang="en-US" sz="3200" dirty="0" smtClean="0"/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err="1" smtClean="0"/>
              <a:t>τ</a:t>
            </a:r>
            <a:r>
              <a:rPr lang="en-US" sz="3200" baseline="-25000" dirty="0" err="1" smtClean="0"/>
              <a:t>AB</a:t>
            </a:r>
            <a:r>
              <a:rPr lang="en-US" sz="3200" dirty="0" smtClean="0"/>
              <a:t> </a:t>
            </a:r>
            <a:r>
              <a:rPr lang="en-US" sz="3200" dirty="0"/>
              <a:t>= +</a:t>
            </a:r>
            <a:r>
              <a:rPr lang="en-US" sz="3200" dirty="0" smtClean="0"/>
              <a:t>1 : </a:t>
            </a:r>
            <a:r>
              <a:rPr lang="en-US" sz="3200" dirty="0"/>
              <a:t>A and B are perfectly positively correlated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and </a:t>
            </a:r>
            <a:r>
              <a:rPr lang="en-US" sz="3200" dirty="0"/>
              <a:t>therefore the outcomes of A and B move in the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same </a:t>
            </a:r>
            <a:r>
              <a:rPr lang="en-US" sz="3200" dirty="0"/>
              <a:t>direction at the same </a:t>
            </a:r>
            <a:r>
              <a:rPr lang="en-US" sz="3200" dirty="0" smtClean="0"/>
              <a:t>time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 err="1"/>
              <a:t>τ</a:t>
            </a:r>
            <a:r>
              <a:rPr lang="en-US" sz="3200" baseline="-25000" dirty="0" err="1"/>
              <a:t>AB</a:t>
            </a:r>
            <a:r>
              <a:rPr lang="en-US" sz="3200" dirty="0"/>
              <a:t> = -</a:t>
            </a:r>
            <a:r>
              <a:rPr lang="en-US" sz="3200" dirty="0" smtClean="0"/>
              <a:t>1</a:t>
            </a:r>
            <a:r>
              <a:rPr lang="en-US" sz="3200" dirty="0"/>
              <a:t> </a:t>
            </a:r>
            <a:r>
              <a:rPr lang="en-US" sz="3200" dirty="0" smtClean="0"/>
              <a:t>:  </a:t>
            </a:r>
            <a:r>
              <a:rPr lang="en-US" sz="3200" dirty="0"/>
              <a:t>A and B are perfectly negatively correlated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and </a:t>
            </a:r>
            <a:r>
              <a:rPr lang="en-US" sz="3200" dirty="0"/>
              <a:t>their results are inversely related. 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That </a:t>
            </a:r>
            <a:r>
              <a:rPr lang="en-US" sz="3200" dirty="0"/>
              <a:t>is they move in opposite directions simultaneously.</a:t>
            </a:r>
            <a:endParaRPr lang="en-GB" sz="3200" dirty="0"/>
          </a:p>
          <a:p>
            <a:pPr marL="0" lvl="0" indent="0">
              <a:buNone/>
            </a:pPr>
            <a:r>
              <a:rPr lang="en-US" sz="3200" dirty="0" err="1"/>
              <a:t>τ</a:t>
            </a:r>
            <a:r>
              <a:rPr lang="en-US" sz="3200" baseline="-25000" dirty="0" err="1"/>
              <a:t>AB</a:t>
            </a:r>
            <a:r>
              <a:rPr lang="en-US" sz="3200" dirty="0"/>
              <a:t> = </a:t>
            </a:r>
            <a:r>
              <a:rPr lang="en-US" sz="3200" dirty="0" smtClean="0"/>
              <a:t>0: No relationship between outcomes of A and B</a:t>
            </a:r>
          </a:p>
          <a:p>
            <a:pPr lvl="0">
              <a:buFont typeface="+mj-lt"/>
              <a:buAutoNum type="alphaUcPeriod" startAt="3"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4109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Covariance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30442"/>
            <a:ext cx="11163735" cy="5927557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3200" dirty="0" smtClean="0"/>
              <a:t>This is a </a:t>
            </a:r>
            <a:r>
              <a:rPr lang="en-US" sz="3200" dirty="0"/>
              <a:t>measure which reflects </a:t>
            </a:r>
            <a:r>
              <a:rPr lang="en-US" sz="3200" dirty="0" smtClean="0"/>
              <a:t>both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the variance of an asset's returns </a:t>
            </a:r>
            <a:r>
              <a:rPr lang="en-US" sz="3200" dirty="0" smtClean="0"/>
              <a:t>and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the tendency of those returns to move up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and </a:t>
            </a:r>
            <a:r>
              <a:rPr lang="en-US" sz="3200" dirty="0"/>
              <a:t>down </a:t>
            </a:r>
            <a:r>
              <a:rPr lang="en-US" sz="3200" dirty="0" smtClean="0"/>
              <a:t>at </a:t>
            </a:r>
            <a:r>
              <a:rPr lang="en-US" sz="3200" dirty="0"/>
              <a:t>the same </a:t>
            </a:r>
            <a:r>
              <a:rPr lang="en-US" sz="3200" dirty="0" smtClean="0"/>
              <a:t>time or  </a:t>
            </a:r>
          </a:p>
          <a:p>
            <a:pPr marL="0" lvl="0" indent="0">
              <a:buNone/>
            </a:pPr>
            <a:r>
              <a:rPr lang="en-US" sz="3200" dirty="0" smtClean="0"/>
              <a:t>the </a:t>
            </a:r>
            <a:r>
              <a:rPr lang="en-US" sz="3200" dirty="0" smtClean="0"/>
              <a:t>assets to </a:t>
            </a:r>
            <a:r>
              <a:rPr lang="en-US" sz="3200" dirty="0"/>
              <a:t>move up or </a:t>
            </a:r>
            <a:r>
              <a:rPr lang="en-US" sz="3200" dirty="0" smtClean="0"/>
              <a:t>down separately.  </a:t>
            </a:r>
            <a:endParaRPr lang="en-US" sz="3200" dirty="0" smtClean="0"/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/>
          </a:p>
          <a:p>
            <a:pPr lvl="0"/>
            <a:r>
              <a:rPr lang="en-US" sz="3200" dirty="0" smtClean="0"/>
              <a:t>Covariance is an absolute measure of co-movement of asset returns in absolute terms</a:t>
            </a:r>
          </a:p>
          <a:p>
            <a:r>
              <a:rPr lang="en-US" sz="3200" dirty="0" smtClean="0"/>
              <a:t>A positive co-variance signifies movement of returns in the same direction</a:t>
            </a:r>
          </a:p>
          <a:p>
            <a:r>
              <a:rPr lang="en-US" sz="3200" dirty="0"/>
              <a:t>A </a:t>
            </a:r>
            <a:r>
              <a:rPr lang="en-US" sz="3200" dirty="0" smtClean="0"/>
              <a:t>negative  </a:t>
            </a:r>
            <a:r>
              <a:rPr lang="en-US" sz="3200" dirty="0"/>
              <a:t>co-variance signifies movement of returns in the </a:t>
            </a:r>
            <a:r>
              <a:rPr lang="en-US" sz="3200" dirty="0" smtClean="0"/>
              <a:t>opposite direction</a:t>
            </a:r>
            <a:endParaRPr lang="en-US" sz="3200" dirty="0"/>
          </a:p>
          <a:p>
            <a:pPr marL="0" lvl="0" indent="0">
              <a:buNone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33949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Covariance </a:t>
            </a:r>
            <a:r>
              <a:rPr lang="en-US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 smtClean="0"/>
          </a:p>
          <a:p>
            <a:pPr lvl="0">
              <a:buFont typeface="+mj-lt"/>
              <a:buAutoNum type="alphaUcPeriod" startAt="3"/>
            </a:pPr>
            <a:endParaRPr lang="en-US" dirty="0" smtClean="0"/>
          </a:p>
          <a:p>
            <a:pPr lvl="0">
              <a:buFont typeface="+mj-lt"/>
              <a:buAutoNum type="alphaUcPeriod" startAt="3"/>
            </a:pPr>
            <a:endParaRPr lang="en-US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67" y="1314158"/>
            <a:ext cx="7462018" cy="11242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0066" y="2438400"/>
            <a:ext cx="1116373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Where,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Cov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(AB) 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covariance between 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 &amp;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en-US" sz="3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3200" spc="-1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3200" spc="-1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return on asset A under the </a:t>
            </a:r>
            <a:r>
              <a:rPr lang="en-US" sz="3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ith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state.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E(R</a:t>
            </a:r>
            <a:r>
              <a:rPr lang="en-US" sz="3200" spc="-1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 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expected return of A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en-US" sz="3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3200" spc="-1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return on asset B under the </a:t>
            </a:r>
            <a:r>
              <a:rPr lang="en-US" sz="3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ith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state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E(</a:t>
            </a:r>
            <a:r>
              <a:rPr lang="en-US" sz="3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3200" spc="-1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 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expected return of B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-914400" algn="l"/>
                <a:tab pos="-457200" algn="l"/>
                <a:tab pos="2879725" algn="l"/>
                <a:tab pos="3599815" algn="l"/>
                <a:tab pos="4319905" algn="l"/>
                <a:tab pos="5039995" algn="l"/>
                <a:tab pos="5760085" algn="l"/>
                <a:tab pos="6120130" algn="l"/>
                <a:tab pos="6480175" algn="l"/>
                <a:tab pos="6840220" algn="l"/>
                <a:tab pos="7200265" algn="l"/>
              </a:tabLst>
            </a:pP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3200" spc="-1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is 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probability of the </a:t>
            </a:r>
            <a:r>
              <a:rPr lang="en-US" sz="3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ith</a:t>
            </a:r>
            <a:r>
              <a:rPr lang="en-US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state.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3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Formula  for correlation coefficient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sz="2100" dirty="0" smtClean="0"/>
          </a:p>
          <a:p>
            <a:pPr marL="0" lvl="0" indent="0">
              <a:buNone/>
            </a:pPr>
            <a:endParaRPr lang="en-US" sz="2100" dirty="0"/>
          </a:p>
          <a:p>
            <a:pPr marL="0" lvl="0" indent="0">
              <a:buNone/>
            </a:pPr>
            <a:endParaRPr lang="en-US" sz="2100" dirty="0" smtClean="0"/>
          </a:p>
          <a:p>
            <a:pPr marL="0" lvl="0" indent="0">
              <a:buNone/>
            </a:pPr>
            <a:endParaRPr lang="en-US" sz="2100" dirty="0"/>
          </a:p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Where, </a:t>
            </a:r>
            <a:r>
              <a:rPr lang="en-US" sz="3200" i="1" dirty="0" err="1" smtClean="0"/>
              <a:t>Cov</a:t>
            </a:r>
            <a:r>
              <a:rPr lang="en-US" sz="3200" dirty="0" smtClean="0"/>
              <a:t> (</a:t>
            </a:r>
            <a:r>
              <a:rPr lang="en-US" sz="3200" i="1" dirty="0" smtClean="0"/>
              <a:t>AB</a:t>
            </a:r>
            <a:r>
              <a:rPr lang="en-US" sz="3200" dirty="0" smtClean="0"/>
              <a:t>) – Covariance of assets A and B</a:t>
            </a:r>
          </a:p>
          <a:p>
            <a:pPr marL="0" lvl="0" indent="0">
              <a:buNone/>
            </a:pPr>
            <a:r>
              <a:rPr lang="el-G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en-GB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l-G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aseline="-25000" dirty="0" smtClean="0"/>
              <a:t>I</a:t>
            </a:r>
            <a:r>
              <a:rPr lang="en-US" sz="3200" dirty="0" smtClean="0"/>
              <a:t> is the correlation coefficient t of A and  B</a:t>
            </a:r>
          </a:p>
          <a:p>
            <a:pPr marL="0" lvl="0" indent="0">
              <a:buNone/>
            </a:pPr>
            <a:r>
              <a:rPr lang="el-G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GB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is the standard deviation of A</a:t>
            </a:r>
          </a:p>
          <a:p>
            <a:pPr marL="0" indent="0">
              <a:buNone/>
            </a:pPr>
            <a:r>
              <a:rPr lang="el-G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GB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standard deviation of 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sz="21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611" y="1106130"/>
            <a:ext cx="5727031" cy="208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79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Standard Deviation Formula </a:t>
            </a:r>
            <a:endParaRPr lang="en-GB" sz="3600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90066" y="1314158"/>
                <a:ext cx="10973670" cy="5543841"/>
              </a:xfrm>
            </p:spPr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endParaRPr lang="pt-BR" dirty="0" smtClean="0"/>
              </a:p>
              <a:p>
                <a:pPr marL="0" lvl="0" indent="0">
                  <a:buNone/>
                </a:pPr>
                <a:r>
                  <a:rPr lang="pt-BR" sz="3200" dirty="0" smtClean="0"/>
                  <a:t>δ</a:t>
                </a:r>
                <a:r>
                  <a:rPr lang="pt-BR" sz="3200" baseline="-25000" dirty="0" smtClean="0"/>
                  <a:t>(A+B)=</a:t>
                </a:r>
                <a:r>
                  <a:rPr lang="pt-BR" sz="3200" dirty="0" smtClean="0"/>
                  <a:t>√((a</a:t>
                </a:r>
                <a:r>
                  <a:rPr lang="pt-BR" sz="3200" baseline="30000" dirty="0" smtClean="0"/>
                  <a:t>2</a:t>
                </a:r>
                <a:r>
                  <a:rPr lang="pt-BR" sz="3200" dirty="0" smtClean="0"/>
                  <a:t> δ</a:t>
                </a:r>
                <a:r>
                  <a:rPr lang="pt-BR" sz="3200" baseline="30000" dirty="0" smtClean="0"/>
                  <a:t>2 </a:t>
                </a:r>
                <a:r>
                  <a:rPr lang="pt-BR" sz="3200" dirty="0" smtClean="0"/>
                  <a:t>A + b</a:t>
                </a:r>
                <a:r>
                  <a:rPr lang="pt-BR" sz="3200" baseline="30000" dirty="0" smtClean="0"/>
                  <a:t>2</a:t>
                </a:r>
                <a:r>
                  <a:rPr lang="pt-BR" sz="3200" dirty="0" smtClean="0"/>
                  <a:t> δ</a:t>
                </a:r>
                <a:r>
                  <a:rPr lang="pt-BR" sz="3200" baseline="30000" dirty="0" smtClean="0"/>
                  <a:t>2</a:t>
                </a:r>
                <a:r>
                  <a:rPr lang="pt-BR" sz="3200" dirty="0" smtClean="0"/>
                  <a:t> B +2(</a:t>
                </a:r>
                <a:r>
                  <a:rPr lang="el-G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</a:t>
                </a:r>
                <a:r>
                  <a:rPr lang="en-GB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</a:t>
                </a:r>
                <a:r>
                  <a:rPr lang="pt-BR" sz="3200" dirty="0" smtClean="0"/>
                  <a:t> </a:t>
                </a:r>
                <a:r>
                  <a:rPr lang="pt-BR" sz="3200" dirty="0"/>
                  <a:t>)(a)(b</a:t>
                </a:r>
                <a:r>
                  <a:rPr lang="pt-BR" sz="3200" dirty="0" smtClean="0"/>
                  <a:t>)(</a:t>
                </a:r>
                <a:r>
                  <a:rPr lang="el-G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GB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pt-BR" sz="3200" dirty="0" smtClean="0"/>
                  <a:t> )(</a:t>
                </a:r>
                <a:r>
                  <a:rPr lang="el-G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GB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pt-BR" sz="3200" dirty="0" smtClean="0"/>
                  <a:t> ))</a:t>
                </a:r>
              </a:p>
              <a:p>
                <a:pPr marL="0" lvl="0" indent="0">
                  <a:buNone/>
                </a:pPr>
                <a:endParaRPr lang="pt-BR" sz="3200" dirty="0"/>
              </a:p>
              <a:p>
                <a:pPr marL="0" indent="0">
                  <a:buNone/>
                </a:pPr>
                <a:r>
                  <a:rPr lang="en-US" sz="3200" dirty="0"/>
                  <a:t>Where	</a:t>
                </a:r>
                <a:endParaRPr lang="en-US" sz="3200" dirty="0" smtClean="0"/>
              </a:p>
              <a:p>
                <a:pPr marL="0" indent="0">
                  <a:buNone/>
                </a:pPr>
                <a:r>
                  <a:rPr lang="en-US" sz="3200" i="1" dirty="0" smtClean="0"/>
                  <a:t>a</a:t>
                </a:r>
                <a:r>
                  <a:rPr lang="en-US" sz="3200" dirty="0" smtClean="0"/>
                  <a:t> </a:t>
                </a:r>
                <a:r>
                  <a:rPr lang="en-US" sz="3200" dirty="0"/>
                  <a:t>is the weight of/amount invested in asset A</a:t>
                </a:r>
                <a:endParaRPr lang="en-GB" sz="3200" dirty="0"/>
              </a:p>
              <a:p>
                <a:pPr marL="0" indent="0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en-US" sz="3200" i="1" dirty="0" smtClean="0"/>
                  <a:t>b</a:t>
                </a:r>
                <a:r>
                  <a:rPr lang="en-US" sz="3200" dirty="0" smtClean="0"/>
                  <a:t> </a:t>
                </a:r>
                <a:r>
                  <a:rPr lang="en-US" sz="3200" dirty="0"/>
                  <a:t>is the weight of/amount invested in asset B</a:t>
                </a:r>
                <a:endParaRPr lang="en-GB" sz="3200" dirty="0"/>
              </a:p>
              <a:p>
                <a:pPr marL="0" indent="0">
                  <a:buNone/>
                </a:pPr>
                <a:r>
                  <a:rPr lang="en-US" sz="3200" dirty="0" err="1" smtClean="0"/>
                  <a:t>δ</a:t>
                </a:r>
                <a:r>
                  <a:rPr lang="en-US" sz="3200" baseline="-25000" dirty="0" err="1" smtClean="0"/>
                  <a:t>A</a:t>
                </a:r>
                <a:r>
                  <a:rPr lang="en-US" sz="3200" dirty="0" smtClean="0"/>
                  <a:t> </a:t>
                </a:r>
                <a:r>
                  <a:rPr lang="en-US" sz="3200" dirty="0"/>
                  <a:t>is the standard deviation of A</a:t>
                </a:r>
                <a:endParaRPr lang="en-GB" sz="3200" dirty="0"/>
              </a:p>
              <a:p>
                <a:pPr marL="0" indent="0">
                  <a:buNone/>
                </a:pPr>
                <a:r>
                  <a:rPr lang="en-US" sz="3200" dirty="0" err="1" smtClean="0"/>
                  <a:t>δ</a:t>
                </a:r>
                <a:r>
                  <a:rPr lang="en-US" sz="3200" baseline="-25000" dirty="0" err="1" smtClean="0"/>
                  <a:t>B</a:t>
                </a:r>
                <a:r>
                  <a:rPr lang="en-US" sz="3200" dirty="0" smtClean="0"/>
                  <a:t> </a:t>
                </a:r>
                <a:r>
                  <a:rPr lang="en-US" sz="3200" dirty="0"/>
                  <a:t>is the standard deviation of B</a:t>
                </a:r>
                <a:endParaRPr lang="en-GB" sz="3200" dirty="0"/>
              </a:p>
              <a:p>
                <a:pPr marL="0" indent="0">
                  <a:buNone/>
                </a:pPr>
                <a:r>
                  <a:rPr lang="en-US" sz="3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</m:t>
                        </m:r>
                      </m:sub>
                    </m:sSub>
                  </m:oMath>
                </a14:m>
                <a:r>
                  <a:rPr lang="en-US" sz="3200" dirty="0" smtClean="0"/>
                  <a:t> </a:t>
                </a:r>
                <a:r>
                  <a:rPr lang="en-US" sz="3200" dirty="0"/>
                  <a:t>is the correlation coefficient of asset A and B</a:t>
                </a:r>
                <a:endParaRPr lang="en-GB" sz="3200" dirty="0"/>
              </a:p>
              <a:p>
                <a:pPr marL="0" lvl="0" indent="0">
                  <a:buNone/>
                </a:pPr>
                <a:endParaRPr lang="en-US" sz="32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0066" y="1314158"/>
                <a:ext cx="10973670" cy="5543841"/>
              </a:xfrm>
              <a:blipFill rotWithShape="0">
                <a:blip r:embed="rId2"/>
                <a:stretch>
                  <a:fillRect l="-1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851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smtClean="0">
                <a:latin typeface="+mn-lt"/>
              </a:rPr>
              <a:t>I</a:t>
            </a:r>
            <a:r>
              <a:rPr lang="en-US" sz="3600" b="1" dirty="0" smtClean="0">
                <a:latin typeface="+mn-lt"/>
              </a:rPr>
              <a:t>llustration- Perfect &amp; Nil correlations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04" y="1106130"/>
            <a:ext cx="10971231" cy="57518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500" dirty="0"/>
              <a:t>Consider two investments A &amp; </a:t>
            </a:r>
            <a:r>
              <a:rPr lang="en-US" sz="3500" dirty="0" smtClean="0"/>
              <a:t>B</a:t>
            </a:r>
            <a:endParaRPr lang="en-GB" sz="3500" dirty="0"/>
          </a:p>
          <a:p>
            <a:pPr marL="0" indent="0">
              <a:buNone/>
            </a:pPr>
            <a:r>
              <a:rPr lang="en-US" sz="3500" b="1" i="1" dirty="0" smtClean="0"/>
              <a:t>Investment </a:t>
            </a:r>
            <a:r>
              <a:rPr lang="en-US" sz="3500" b="1" i="1" dirty="0" err="1" smtClean="0"/>
              <a:t>Exp.Return</a:t>
            </a:r>
            <a:r>
              <a:rPr lang="en-US" sz="3500" b="1" i="1" dirty="0" smtClean="0"/>
              <a:t> (%)</a:t>
            </a:r>
            <a:r>
              <a:rPr lang="en-US" sz="3500" b="1" i="1" dirty="0"/>
              <a:t> </a:t>
            </a:r>
            <a:r>
              <a:rPr lang="en-US" sz="3500" b="1" i="1" dirty="0" smtClean="0"/>
              <a:t>   Prop.</a:t>
            </a:r>
            <a:endParaRPr lang="en-GB" sz="3500" dirty="0"/>
          </a:p>
          <a:p>
            <a:pPr marL="0" indent="0">
              <a:buNone/>
            </a:pPr>
            <a:r>
              <a:rPr lang="en-US" sz="3500" dirty="0" smtClean="0"/>
              <a:t> </a:t>
            </a:r>
            <a:r>
              <a:rPr lang="en-US" sz="3500" dirty="0"/>
              <a:t>A		</a:t>
            </a:r>
            <a:r>
              <a:rPr lang="en-US" sz="3500" dirty="0" smtClean="0"/>
              <a:t>  20</a:t>
            </a:r>
            <a:r>
              <a:rPr lang="en-US" sz="3500" dirty="0"/>
              <a:t>		</a:t>
            </a:r>
            <a:r>
              <a:rPr lang="en-US" sz="3500" dirty="0" smtClean="0"/>
              <a:t>            2/3</a:t>
            </a:r>
            <a:endParaRPr lang="en-GB" sz="3500" dirty="0"/>
          </a:p>
          <a:p>
            <a:pPr marL="0" indent="0">
              <a:buNone/>
            </a:pPr>
            <a:r>
              <a:rPr lang="en-US" sz="3500" dirty="0" smtClean="0"/>
              <a:t> </a:t>
            </a:r>
            <a:r>
              <a:rPr lang="en-US" sz="3500" dirty="0"/>
              <a:t>B		</a:t>
            </a:r>
            <a:r>
              <a:rPr lang="en-US" sz="3500" dirty="0" smtClean="0"/>
              <a:t>  40</a:t>
            </a:r>
            <a:r>
              <a:rPr lang="en-US" sz="3500" dirty="0"/>
              <a:t>		</a:t>
            </a:r>
            <a:r>
              <a:rPr lang="en-US" sz="3500" dirty="0" smtClean="0"/>
              <a:t>            1/3</a:t>
            </a:r>
            <a:endParaRPr lang="en-GB" sz="3500" dirty="0"/>
          </a:p>
          <a:p>
            <a:endParaRPr lang="en-GB" sz="3500" dirty="0"/>
          </a:p>
          <a:p>
            <a:pPr marL="0" indent="0">
              <a:buNone/>
            </a:pPr>
            <a:r>
              <a:rPr lang="en-US" sz="3500" dirty="0" smtClean="0"/>
              <a:t>Compute </a:t>
            </a:r>
            <a:r>
              <a:rPr lang="en-US" sz="3500" dirty="0"/>
              <a:t>the portfolio standard deviation if the correlation coefficient between the assets is</a:t>
            </a:r>
            <a:endParaRPr lang="en-GB" sz="3500" dirty="0"/>
          </a:p>
          <a:p>
            <a:pPr marL="0" indent="0">
              <a:buNone/>
            </a:pPr>
            <a:r>
              <a:rPr lang="en-US" sz="3500" dirty="0" smtClean="0"/>
              <a:t>a</a:t>
            </a:r>
            <a:r>
              <a:rPr lang="en-US" sz="3500" dirty="0"/>
              <a:t>.	 1</a:t>
            </a:r>
            <a:endParaRPr lang="en-GB" sz="3500" dirty="0"/>
          </a:p>
          <a:p>
            <a:pPr marL="0" indent="0">
              <a:buNone/>
            </a:pPr>
            <a:r>
              <a:rPr lang="en-US" sz="3500" dirty="0"/>
              <a:t>b.	 0</a:t>
            </a:r>
            <a:endParaRPr lang="en-GB" sz="3500" dirty="0"/>
          </a:p>
          <a:p>
            <a:pPr marL="0" indent="0">
              <a:buNone/>
            </a:pPr>
            <a:r>
              <a:rPr lang="en-US" sz="3500" dirty="0"/>
              <a:t>c.	-1</a:t>
            </a:r>
            <a:endParaRPr lang="en-GB" sz="3500" dirty="0"/>
          </a:p>
          <a:p>
            <a:endParaRPr lang="en-GB" dirty="0"/>
          </a:p>
          <a:p>
            <a:pPr marL="0" lv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9045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163736" cy="8502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smtClean="0">
                <a:latin typeface="+mn-lt"/>
              </a:rPr>
              <a:t>Solution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lv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66" y="1024482"/>
            <a:ext cx="8341255" cy="1113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769" y="2602232"/>
            <a:ext cx="8017966" cy="7986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26696" y="4203031"/>
            <a:ext cx="9721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NB   The</a:t>
            </a:r>
            <a:r>
              <a:rPr lang="en-US" sz="3200" dirty="0" smtClean="0"/>
              <a:t> </a:t>
            </a:r>
            <a:r>
              <a:rPr lang="en-US" sz="3200" dirty="0"/>
              <a:t>standard deviation depends on the correlation coefficient if the proportion of investment is fixed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6300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60420"/>
            <a:ext cx="11049000" cy="89835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</a:t>
            </a:r>
            <a:r>
              <a:rPr lang="en-US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7516"/>
            <a:ext cx="11163736" cy="628048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3200" dirty="0" smtClean="0"/>
              <a:t>a.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12800" dirty="0" smtClean="0"/>
              <a:t>a. </a:t>
            </a:r>
            <a:r>
              <a:rPr lang="en-US" sz="12800" dirty="0" err="1" smtClean="0"/>
              <a:t>r</a:t>
            </a:r>
            <a:r>
              <a:rPr lang="en-US" sz="12800" baseline="-25000" dirty="0" err="1" smtClean="0"/>
              <a:t>AB</a:t>
            </a:r>
            <a:r>
              <a:rPr lang="en-US" sz="12800" dirty="0" smtClean="0"/>
              <a:t>  </a:t>
            </a:r>
            <a:r>
              <a:rPr lang="en-US" sz="12800" dirty="0"/>
              <a:t>=  1</a:t>
            </a: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 	</a:t>
            </a:r>
            <a:r>
              <a:rPr lang="en-US" sz="12800" dirty="0" err="1"/>
              <a:t>δ</a:t>
            </a:r>
            <a:r>
              <a:rPr lang="en-US" sz="12800" baseline="-25000" dirty="0" err="1"/>
              <a:t>A+B</a:t>
            </a:r>
            <a:r>
              <a:rPr lang="en-US" sz="12800" dirty="0"/>
              <a:t> =  </a:t>
            </a:r>
            <a:r>
              <a:rPr lang="en-US" sz="12800" dirty="0">
                <a:sym typeface="Symbol" panose="05050102010706020507" pitchFamily="18" charset="2"/>
              </a:rPr>
              <a:t></a:t>
            </a:r>
            <a:r>
              <a:rPr lang="en-US" sz="12800" dirty="0"/>
              <a:t>(0.036 + 0.036</a:t>
            </a:r>
            <a:r>
              <a:rPr lang="en-US" sz="12800" dirty="0" smtClean="0"/>
              <a:t>)  =</a:t>
            </a:r>
            <a:r>
              <a:rPr lang="en-US" sz="12800" dirty="0"/>
              <a:t> </a:t>
            </a:r>
            <a:r>
              <a:rPr lang="en-US" sz="12800" dirty="0" smtClean="0"/>
              <a:t>26.8</a:t>
            </a:r>
            <a:r>
              <a:rPr lang="en-US" sz="12800" dirty="0"/>
              <a:t>%</a:t>
            </a:r>
            <a:endParaRPr lang="en-GB" sz="128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b.	If </a:t>
            </a:r>
            <a:r>
              <a:rPr lang="en-US" sz="12800" dirty="0" err="1"/>
              <a:t>r</a:t>
            </a:r>
            <a:r>
              <a:rPr lang="en-US" sz="12800" baseline="-25000" dirty="0" err="1"/>
              <a:t>AB</a:t>
            </a:r>
            <a:r>
              <a:rPr lang="en-US" sz="12800" dirty="0"/>
              <a:t>  =  0 then</a:t>
            </a: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 	</a:t>
            </a:r>
            <a:r>
              <a:rPr lang="en-US" sz="12800" dirty="0" err="1"/>
              <a:t>δ</a:t>
            </a:r>
            <a:r>
              <a:rPr lang="en-US" sz="12800" baseline="-25000" dirty="0" err="1"/>
              <a:t>A+B</a:t>
            </a:r>
            <a:r>
              <a:rPr lang="en-US" sz="12800" dirty="0"/>
              <a:t>	=	</a:t>
            </a:r>
            <a:r>
              <a:rPr lang="en-US" sz="12800" dirty="0">
                <a:sym typeface="Symbol" panose="05050102010706020507" pitchFamily="18" charset="2"/>
              </a:rPr>
              <a:t></a:t>
            </a:r>
            <a:r>
              <a:rPr lang="en-US" sz="12800" dirty="0"/>
              <a:t>(0.036</a:t>
            </a:r>
            <a:r>
              <a:rPr lang="en-US" sz="12800" dirty="0" smtClean="0"/>
              <a:t>) =18.7</a:t>
            </a:r>
            <a:r>
              <a:rPr lang="en-US" sz="12800" dirty="0"/>
              <a:t>%</a:t>
            </a:r>
            <a:endParaRPr lang="en-GB" sz="128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c.	If </a:t>
            </a:r>
            <a:r>
              <a:rPr lang="en-US" sz="12800" dirty="0" err="1"/>
              <a:t>r</a:t>
            </a:r>
            <a:r>
              <a:rPr lang="en-US" sz="12800" baseline="-25000" dirty="0" err="1"/>
              <a:t>AB</a:t>
            </a:r>
            <a:r>
              <a:rPr lang="en-US" sz="12800" dirty="0"/>
              <a:t>  =  -1</a:t>
            </a: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	</a:t>
            </a:r>
            <a:r>
              <a:rPr lang="en-US" sz="12800" dirty="0" err="1"/>
              <a:t>δ</a:t>
            </a:r>
            <a:r>
              <a:rPr lang="en-US" sz="12800" baseline="-25000" dirty="0" err="1"/>
              <a:t>A+B</a:t>
            </a:r>
            <a:r>
              <a:rPr lang="en-US" sz="12800" dirty="0"/>
              <a:t>	=	</a:t>
            </a:r>
            <a:r>
              <a:rPr lang="en-US" sz="12800" dirty="0">
                <a:sym typeface="Symbol" panose="05050102010706020507" pitchFamily="18" charset="2"/>
              </a:rPr>
              <a:t></a:t>
            </a:r>
            <a:r>
              <a:rPr lang="en-US" sz="12800" dirty="0"/>
              <a:t>(0.036 - 0.036)	</a:t>
            </a:r>
            <a:r>
              <a:rPr lang="en-US" sz="12800" dirty="0" smtClean="0"/>
              <a:t>=</a:t>
            </a:r>
            <a:r>
              <a:rPr lang="en-US" sz="12800" dirty="0" smtClean="0">
                <a:sym typeface="Symbol" panose="05050102010706020507" pitchFamily="18" charset="2"/>
              </a:rPr>
              <a:t></a:t>
            </a:r>
            <a:r>
              <a:rPr lang="en-US" sz="12800" dirty="0"/>
              <a:t>0	</a:t>
            </a:r>
            <a:r>
              <a:rPr lang="en-US" sz="12800" dirty="0" smtClean="0"/>
              <a:t>= 0</a:t>
            </a:r>
            <a:endParaRPr lang="en-GB" sz="128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800" dirty="0"/>
              <a:t>	There is no risk at all.</a:t>
            </a:r>
            <a:endParaRPr lang="en-GB" sz="12800" dirty="0"/>
          </a:p>
          <a:p>
            <a:pPr marL="0" indent="0">
              <a:buNone/>
            </a:pPr>
            <a:r>
              <a:rPr lang="en-US" sz="12800" dirty="0" smtClean="0"/>
              <a:t>Note</a:t>
            </a:r>
            <a:r>
              <a:rPr lang="en-US" sz="12800" dirty="0"/>
              <a:t>:  If assets are perfectly negatively correlated then holding them in a portfolio greatly reduces their risk.</a:t>
            </a:r>
            <a:endParaRPr lang="en-GB" sz="12800" dirty="0"/>
          </a:p>
          <a:p>
            <a:endParaRPr lang="en-GB" sz="12800" dirty="0"/>
          </a:p>
          <a:p>
            <a:pPr marL="0" lvl="0" indent="0">
              <a:buNone/>
            </a:pPr>
            <a:endParaRPr lang="en-US" sz="12800" dirty="0" smtClean="0"/>
          </a:p>
        </p:txBody>
      </p:sp>
    </p:spTree>
    <p:extLst>
      <p:ext uri="{BB962C8B-B14F-4D97-AF65-F5344CB8AC3E}">
        <p14:creationId xmlns:p14="http://schemas.microsoft.com/office/powerpoint/2010/main" val="318236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smtClean="0">
                <a:latin typeface="+mn-lt"/>
              </a:rPr>
              <a:t>Comprehensive Illustration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Consider the following </a:t>
            </a:r>
            <a:r>
              <a:rPr lang="en-GB" sz="3200" dirty="0" smtClean="0"/>
              <a:t>assets</a:t>
            </a:r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r>
              <a:rPr lang="en-US" sz="3200" b="1" i="1" dirty="0" smtClean="0"/>
              <a:t>Prob.</a:t>
            </a:r>
            <a:r>
              <a:rPr lang="en-US" sz="3200" b="1" i="1" dirty="0"/>
              <a:t>	 </a:t>
            </a:r>
            <a:r>
              <a:rPr lang="en-US" sz="3200" b="1" i="1" dirty="0" smtClean="0"/>
              <a:t> Rate </a:t>
            </a:r>
            <a:r>
              <a:rPr lang="en-US" sz="3200" b="1" i="1" dirty="0"/>
              <a:t>of return (%)</a:t>
            </a:r>
            <a:endParaRPr lang="en-GB" sz="3200" dirty="0"/>
          </a:p>
          <a:p>
            <a:pPr marL="0" indent="0">
              <a:buNone/>
            </a:pPr>
            <a:r>
              <a:rPr lang="en-US" sz="3200" b="1" i="1" dirty="0"/>
              <a:t>	A	B	C	D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0.1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6</a:t>
            </a:r>
            <a:r>
              <a:rPr lang="en-US" sz="3200" dirty="0"/>
              <a:t>	</a:t>
            </a:r>
            <a:r>
              <a:rPr lang="en-US" sz="3200" dirty="0" smtClean="0"/>
              <a:t>14</a:t>
            </a:r>
            <a:r>
              <a:rPr lang="en-US" sz="3200" dirty="0"/>
              <a:t>	</a:t>
            </a:r>
            <a:r>
              <a:rPr lang="en-US" sz="3200" dirty="0" smtClean="0"/>
              <a:t>2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0.2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8</a:t>
            </a:r>
            <a:r>
              <a:rPr lang="en-US" sz="3200" dirty="0"/>
              <a:t>	</a:t>
            </a:r>
            <a:r>
              <a:rPr lang="en-US" sz="3200" dirty="0" smtClean="0"/>
              <a:t>12</a:t>
            </a:r>
            <a:r>
              <a:rPr lang="en-US" sz="3200" dirty="0"/>
              <a:t>	</a:t>
            </a:r>
            <a:r>
              <a:rPr lang="en-US" sz="3200" dirty="0" smtClean="0"/>
              <a:t>6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0.4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9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0.2</a:t>
            </a:r>
            <a:r>
              <a:rPr lang="en-US" sz="3200" dirty="0"/>
              <a:t>	</a:t>
            </a:r>
            <a:r>
              <a:rPr lang="en-US" sz="3200" dirty="0" smtClean="0"/>
              <a:t>10</a:t>
            </a:r>
            <a:r>
              <a:rPr lang="en-US" sz="3200" dirty="0"/>
              <a:t>	</a:t>
            </a:r>
            <a:r>
              <a:rPr lang="en-US" sz="3200" dirty="0" smtClean="0"/>
              <a:t>12</a:t>
            </a:r>
            <a:r>
              <a:rPr lang="en-US" sz="3200" dirty="0"/>
              <a:t>	</a:t>
            </a:r>
            <a:r>
              <a:rPr lang="en-US" sz="3200" dirty="0" smtClean="0"/>
              <a:t>8</a:t>
            </a:r>
            <a:r>
              <a:rPr lang="en-US" sz="3200" dirty="0"/>
              <a:t>	</a:t>
            </a:r>
            <a:r>
              <a:rPr lang="en-US" sz="3200" dirty="0" smtClean="0"/>
              <a:t>15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0.1</a:t>
            </a:r>
            <a:r>
              <a:rPr lang="en-US" sz="3200" dirty="0"/>
              <a:t>	</a:t>
            </a:r>
            <a:r>
              <a:rPr lang="en-US" sz="3200" dirty="0" smtClean="0"/>
              <a:t>10      14</a:t>
            </a:r>
            <a:r>
              <a:rPr lang="en-US" sz="3200" dirty="0"/>
              <a:t>	</a:t>
            </a:r>
            <a:r>
              <a:rPr lang="en-US" sz="3200" dirty="0" smtClean="0"/>
              <a:t>6</a:t>
            </a:r>
            <a:r>
              <a:rPr lang="en-US" sz="3200" dirty="0"/>
              <a:t>	</a:t>
            </a:r>
            <a:r>
              <a:rPr lang="en-US" sz="3200" dirty="0" smtClean="0"/>
              <a:t>20</a:t>
            </a:r>
            <a:endParaRPr lang="en-GB" sz="3200" dirty="0"/>
          </a:p>
          <a:p>
            <a:endParaRPr lang="en-GB" dirty="0"/>
          </a:p>
          <a:p>
            <a:pPr marL="0" lv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5458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Illustration </a:t>
            </a:r>
            <a:r>
              <a:rPr lang="en-US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REQUIRED</a:t>
            </a:r>
            <a:r>
              <a:rPr lang="en-US" b="1" dirty="0"/>
              <a:t>:</a:t>
            </a:r>
            <a:endParaRPr lang="en-GB" dirty="0"/>
          </a:p>
          <a:p>
            <a:pPr marL="0" indent="0">
              <a:buNone/>
            </a:pPr>
            <a:r>
              <a:rPr lang="en-US" sz="3500" dirty="0" smtClean="0"/>
              <a:t>a. Compute </a:t>
            </a:r>
            <a:r>
              <a:rPr lang="en-US" sz="3500" dirty="0"/>
              <a:t>the expected return </a:t>
            </a:r>
            <a:endParaRPr lang="en-US" sz="3500" dirty="0" smtClean="0"/>
          </a:p>
          <a:p>
            <a:pPr marL="0" indent="0">
              <a:buNone/>
            </a:pPr>
            <a:r>
              <a:rPr lang="en-US" sz="3500" dirty="0" smtClean="0"/>
              <a:t>and </a:t>
            </a:r>
            <a:r>
              <a:rPr lang="en-US" sz="3500" dirty="0"/>
              <a:t>standard deviation of each asset.</a:t>
            </a:r>
            <a:endParaRPr lang="en-GB" sz="3500" dirty="0"/>
          </a:p>
          <a:p>
            <a:endParaRPr lang="en-GB" sz="3500" dirty="0"/>
          </a:p>
          <a:p>
            <a:pPr marL="0" indent="0">
              <a:buNone/>
            </a:pPr>
            <a:r>
              <a:rPr lang="en-US" sz="3500" dirty="0"/>
              <a:t>b.	Compute the covariance of asset</a:t>
            </a:r>
            <a:endParaRPr lang="en-GB" sz="3500" dirty="0"/>
          </a:p>
          <a:p>
            <a:pPr marL="0" indent="0">
              <a:buNone/>
            </a:pPr>
            <a:r>
              <a:rPr lang="en-US" sz="3500" dirty="0"/>
              <a:t>	</a:t>
            </a:r>
            <a:r>
              <a:rPr lang="en-US" sz="3500" dirty="0" err="1"/>
              <a:t>i</a:t>
            </a:r>
            <a:r>
              <a:rPr lang="en-US" sz="3500" dirty="0"/>
              <a:t>.	A and B</a:t>
            </a:r>
            <a:endParaRPr lang="en-GB" sz="3500" dirty="0"/>
          </a:p>
          <a:p>
            <a:pPr marL="0" indent="0">
              <a:buNone/>
            </a:pPr>
            <a:r>
              <a:rPr lang="en-US" sz="3500" dirty="0"/>
              <a:t>	ii.	B and C</a:t>
            </a:r>
            <a:endParaRPr lang="en-GB" sz="3500" dirty="0"/>
          </a:p>
          <a:p>
            <a:pPr marL="0" indent="0">
              <a:buNone/>
            </a:pPr>
            <a:r>
              <a:rPr lang="en-US" sz="3500" dirty="0"/>
              <a:t>	iii.	B and D</a:t>
            </a:r>
            <a:endParaRPr lang="en-GB" sz="3500" dirty="0"/>
          </a:p>
          <a:p>
            <a:endParaRPr lang="en-GB" sz="3500" dirty="0"/>
          </a:p>
          <a:p>
            <a:pPr marL="0" indent="0">
              <a:buNone/>
            </a:pPr>
            <a:r>
              <a:rPr lang="en-US" sz="3500" dirty="0"/>
              <a:t>c.	Compute the correlation coefficient of the combination of assets in b above.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57692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96252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Solution-Expected returns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62526"/>
            <a:ext cx="10973670" cy="5895474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dirty="0" smtClean="0"/>
              <a:t> </a:t>
            </a:r>
            <a:r>
              <a:rPr lang="en-US" sz="3800" dirty="0" smtClean="0"/>
              <a:t>First, calculate expected returns </a:t>
            </a:r>
          </a:p>
          <a:p>
            <a:pPr marL="0" indent="0">
              <a:buNone/>
            </a:pPr>
            <a:r>
              <a:rPr lang="en-US" sz="3800" dirty="0"/>
              <a:t>E(R</a:t>
            </a:r>
            <a:r>
              <a:rPr lang="en-US" sz="3800" baseline="-25000" dirty="0"/>
              <a:t>A</a:t>
            </a:r>
            <a:r>
              <a:rPr lang="en-US" sz="3800" dirty="0"/>
              <a:t>)	</a:t>
            </a:r>
            <a:r>
              <a:rPr lang="en-US" sz="3800" dirty="0" smtClean="0"/>
              <a:t>= 10(0.1</a:t>
            </a:r>
            <a:r>
              <a:rPr lang="en-US" sz="3800" dirty="0"/>
              <a:t>)  +  10(0.2)  +  10(0.4</a:t>
            </a:r>
            <a:r>
              <a:rPr lang="en-US" sz="3800" dirty="0" smtClean="0"/>
              <a:t>)</a:t>
            </a:r>
          </a:p>
          <a:p>
            <a:pPr marL="0" indent="0">
              <a:buNone/>
            </a:pPr>
            <a:r>
              <a:rPr lang="en-US" sz="3800" dirty="0" smtClean="0"/>
              <a:t>  </a:t>
            </a:r>
            <a:r>
              <a:rPr lang="en-US" sz="3800" dirty="0"/>
              <a:t>+  10(0.2)  +  10(0.1)	</a:t>
            </a:r>
            <a:r>
              <a:rPr lang="en-US" sz="3800" dirty="0" smtClean="0"/>
              <a:t>=10</a:t>
            </a:r>
            <a:r>
              <a:rPr lang="en-US" sz="3800" dirty="0"/>
              <a:t>%</a:t>
            </a:r>
            <a:endParaRPr lang="en-GB" sz="3800" dirty="0"/>
          </a:p>
          <a:p>
            <a:endParaRPr lang="en-GB" sz="3800" dirty="0"/>
          </a:p>
          <a:p>
            <a:pPr marL="0" indent="0">
              <a:buNone/>
            </a:pPr>
            <a:r>
              <a:rPr lang="en-US" sz="3800" dirty="0" smtClean="0"/>
              <a:t>E(</a:t>
            </a:r>
            <a:r>
              <a:rPr lang="en-US" sz="3800" dirty="0" err="1" smtClean="0"/>
              <a:t>R</a:t>
            </a:r>
            <a:r>
              <a:rPr lang="en-US" sz="3800" baseline="-25000" dirty="0" err="1" smtClean="0"/>
              <a:t>B</a:t>
            </a:r>
            <a:r>
              <a:rPr lang="en-US" sz="3800" dirty="0"/>
              <a:t>)	</a:t>
            </a:r>
            <a:r>
              <a:rPr lang="en-US" sz="3800" dirty="0" smtClean="0"/>
              <a:t>= 6(0.1</a:t>
            </a:r>
            <a:r>
              <a:rPr lang="en-US" sz="3800" dirty="0"/>
              <a:t>)  +  8(0.2)  +  </a:t>
            </a: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10(0.4</a:t>
            </a:r>
            <a:r>
              <a:rPr lang="en-US" sz="3800" dirty="0"/>
              <a:t>)  +  12(0.2)  +  14(0.1</a:t>
            </a:r>
            <a:r>
              <a:rPr lang="en-US" sz="3800" dirty="0" smtClean="0"/>
              <a:t>) =10</a:t>
            </a:r>
            <a:r>
              <a:rPr lang="en-US" sz="3800" dirty="0"/>
              <a:t>%</a:t>
            </a:r>
            <a:endParaRPr lang="en-GB" sz="3800" dirty="0"/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US" sz="3800" dirty="0" smtClean="0"/>
              <a:t>E(R</a:t>
            </a:r>
            <a:r>
              <a:rPr lang="en-US" sz="3800" baseline="-25000" dirty="0" smtClean="0"/>
              <a:t>C</a:t>
            </a:r>
            <a:r>
              <a:rPr lang="en-US" sz="3800" dirty="0"/>
              <a:t>)	</a:t>
            </a:r>
            <a:r>
              <a:rPr lang="en-US" sz="3800" dirty="0" smtClean="0"/>
              <a:t>= 14(0.1</a:t>
            </a:r>
            <a:r>
              <a:rPr lang="en-US" sz="3800" dirty="0"/>
              <a:t>)  +  12(0.2)  +  </a:t>
            </a: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10(0.4</a:t>
            </a:r>
            <a:r>
              <a:rPr lang="en-US" sz="3800" dirty="0"/>
              <a:t>)  +  8(0.2)  +  6(0.1</a:t>
            </a:r>
            <a:r>
              <a:rPr lang="en-US" sz="3800" dirty="0" smtClean="0"/>
              <a:t>)  =10%</a:t>
            </a:r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US" sz="3800" dirty="0" smtClean="0"/>
              <a:t>E(R</a:t>
            </a:r>
            <a:r>
              <a:rPr lang="en-US" sz="3800" baseline="-25000" dirty="0" smtClean="0"/>
              <a:t>D</a:t>
            </a:r>
            <a:r>
              <a:rPr lang="en-US" sz="3800" dirty="0"/>
              <a:t>)	</a:t>
            </a:r>
            <a:r>
              <a:rPr lang="en-US" sz="3800" dirty="0" smtClean="0"/>
              <a:t>= 2(0.1</a:t>
            </a:r>
            <a:r>
              <a:rPr lang="en-US" sz="3800" dirty="0"/>
              <a:t>)  +  6(0.2)  +  9(0.4)  + </a:t>
            </a: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 </a:t>
            </a:r>
            <a:r>
              <a:rPr lang="en-US" sz="3800" dirty="0"/>
              <a:t>15(0.2)  +  20(0.1)	</a:t>
            </a:r>
            <a:r>
              <a:rPr lang="en-US" sz="3800" dirty="0" smtClean="0"/>
              <a:t>     =10%</a:t>
            </a:r>
          </a:p>
          <a:p>
            <a:pPr marL="0" indent="0">
              <a:buNone/>
            </a:pPr>
            <a:endParaRPr lang="en-US" sz="3800" dirty="0"/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163713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Solution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 –Risk of each asset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sz="3200" dirty="0" smtClean="0"/>
              <a:t>Then calculate risk of each asset </a:t>
            </a:r>
          </a:p>
          <a:p>
            <a:pPr marL="0" lvl="0" indent="0">
              <a:buNone/>
            </a:pPr>
            <a:r>
              <a:rPr lang="en-US" sz="3200" dirty="0" smtClean="0"/>
              <a:t>Use the formula</a:t>
            </a:r>
          </a:p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 smtClean="0"/>
              <a:t>results are</a:t>
            </a:r>
          </a:p>
          <a:p>
            <a:pPr marL="0" indent="0">
              <a:buNone/>
            </a:pPr>
            <a:r>
              <a:rPr lang="en-US" sz="3200" dirty="0" err="1" smtClean="0"/>
              <a:t>δ</a:t>
            </a:r>
            <a:r>
              <a:rPr lang="en-US" sz="3200" baseline="-25000" dirty="0" err="1" smtClean="0"/>
              <a:t>A</a:t>
            </a:r>
            <a:r>
              <a:rPr lang="en-US" sz="3200" dirty="0" smtClean="0"/>
              <a:t>   = 0  </a:t>
            </a:r>
            <a:r>
              <a:rPr lang="en-US" sz="3200" dirty="0"/>
              <a:t>since (</a:t>
            </a:r>
            <a:r>
              <a:rPr lang="en-US" sz="3200" dirty="0" err="1"/>
              <a:t>R</a:t>
            </a:r>
            <a:r>
              <a:rPr lang="en-US" sz="3200" baseline="-25000" dirty="0" err="1"/>
              <a:t>Ai</a:t>
            </a:r>
            <a:r>
              <a:rPr lang="en-US" sz="3200" dirty="0"/>
              <a:t>  -  E(R)</a:t>
            </a:r>
            <a:r>
              <a:rPr lang="en-US" sz="3200" baseline="-25000" dirty="0"/>
              <a:t>A</a:t>
            </a:r>
            <a:r>
              <a:rPr lang="en-US" sz="3200" dirty="0"/>
              <a:t>)  =  0%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err="1" smtClean="0"/>
              <a:t>δ</a:t>
            </a:r>
            <a:r>
              <a:rPr lang="en-US" sz="3200" baseline="-25000" dirty="0" err="1" smtClean="0"/>
              <a:t>CB</a:t>
            </a:r>
            <a:r>
              <a:rPr lang="en-US" sz="3200" dirty="0" smtClean="0"/>
              <a:t>  </a:t>
            </a:r>
            <a:r>
              <a:rPr lang="en-US" sz="3200" dirty="0"/>
              <a:t>=  2.2% </a:t>
            </a:r>
          </a:p>
          <a:p>
            <a:pPr marL="0" indent="0">
              <a:buNone/>
            </a:pPr>
            <a:r>
              <a:rPr lang="en-US" sz="3200" dirty="0" err="1" smtClean="0"/>
              <a:t>δ</a:t>
            </a:r>
            <a:r>
              <a:rPr lang="en-US" sz="3200" baseline="-25000" dirty="0" err="1" smtClean="0"/>
              <a:t>C</a:t>
            </a:r>
            <a:r>
              <a:rPr lang="en-US" sz="3200" dirty="0" smtClean="0"/>
              <a:t>  </a:t>
            </a:r>
            <a:r>
              <a:rPr lang="en-US" sz="3200" dirty="0"/>
              <a:t>=  </a:t>
            </a:r>
            <a:r>
              <a:rPr lang="en-US" sz="3200" dirty="0" smtClean="0"/>
              <a:t>2.2% </a:t>
            </a:r>
          </a:p>
          <a:p>
            <a:pPr marL="0" indent="0">
              <a:buNone/>
            </a:pPr>
            <a:r>
              <a:rPr lang="en-US" sz="3200" dirty="0" err="1" smtClean="0"/>
              <a:t>δ</a:t>
            </a:r>
            <a:r>
              <a:rPr lang="en-US" sz="3200" baseline="-25000" dirty="0" err="1" smtClean="0"/>
              <a:t>D</a:t>
            </a:r>
            <a:r>
              <a:rPr lang="en-US" sz="3200" dirty="0" smtClean="0"/>
              <a:t>  </a:t>
            </a:r>
            <a:r>
              <a:rPr lang="en-US" sz="3200" dirty="0"/>
              <a:t>=  5.0%</a:t>
            </a:r>
            <a:endParaRPr lang="en-GB" sz="3200" dirty="0"/>
          </a:p>
          <a:p>
            <a:pPr marL="0" lv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699" y="2165684"/>
            <a:ext cx="4030153" cy="181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16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8805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Solution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-Covariance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467" y="880534"/>
            <a:ext cx="11028269" cy="597746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i="1" dirty="0" smtClean="0"/>
              <a:t>Use the Formula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66" y="1356446"/>
            <a:ext cx="4605868" cy="9785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" y="2810933"/>
            <a:ext cx="116331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2400" dirty="0" smtClean="0">
                <a:cs typeface="Times New Roman" panose="02020603050405020304" pitchFamily="18" charset="0"/>
              </a:rPr>
              <a:t>I    </a:t>
            </a:r>
            <a:r>
              <a:rPr lang="en-US" sz="3200" dirty="0" err="1" smtClean="0"/>
              <a:t>Cov</a:t>
            </a:r>
            <a:r>
              <a:rPr lang="en-US" sz="3200" dirty="0" smtClean="0"/>
              <a:t>(AB</a:t>
            </a:r>
            <a:r>
              <a:rPr lang="en-US" sz="3200" dirty="0"/>
              <a:t>)  =  0	</a:t>
            </a:r>
            <a:r>
              <a:rPr lang="en-US" sz="3200" dirty="0" smtClean="0"/>
              <a:t>since  </a:t>
            </a:r>
            <a:r>
              <a:rPr lang="en-US" sz="3200" dirty="0" err="1" smtClean="0"/>
              <a:t>R</a:t>
            </a:r>
            <a:r>
              <a:rPr lang="en-US" sz="3200" baseline="-25000" dirty="0" err="1" smtClean="0"/>
              <a:t>Ai</a:t>
            </a:r>
            <a:r>
              <a:rPr lang="en-US" sz="3200" dirty="0" smtClean="0"/>
              <a:t>-E(R</a:t>
            </a:r>
            <a:r>
              <a:rPr lang="en-US" sz="3200" baseline="-25000" dirty="0" smtClean="0"/>
              <a:t>A</a:t>
            </a:r>
            <a:r>
              <a:rPr lang="en-US" sz="3200" dirty="0" smtClean="0"/>
              <a:t>) = 0</a:t>
            </a:r>
            <a:endParaRPr lang="en-GB" sz="3200" dirty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sz="3200" dirty="0" smtClean="0"/>
              <a:t>Ii    </a:t>
            </a:r>
            <a:r>
              <a:rPr lang="en-US" sz="3200" dirty="0" err="1" smtClean="0"/>
              <a:t>Cov</a:t>
            </a:r>
            <a:r>
              <a:rPr lang="en-US" sz="3200" dirty="0" smtClean="0"/>
              <a:t>(BC)  = (</a:t>
            </a:r>
            <a:r>
              <a:rPr lang="en-US" sz="3200" dirty="0"/>
              <a:t>6-10)(14-10)(0.1) + (8-10)(12-10)0.2 + (10-10)(</a:t>
            </a:r>
            <a:r>
              <a:rPr lang="en-US" sz="3200" dirty="0" smtClean="0"/>
              <a:t>10-      	10)0.4 + </a:t>
            </a:r>
            <a:r>
              <a:rPr lang="en-US" sz="3200" dirty="0"/>
              <a:t>(12-10)(8-10)0.2 + (14-10)(</a:t>
            </a:r>
            <a:r>
              <a:rPr lang="en-US" sz="3200" dirty="0" smtClean="0"/>
              <a:t>6-10)0.1 = </a:t>
            </a:r>
            <a:r>
              <a:rPr lang="en-US" sz="3200" u="dbl" dirty="0" smtClean="0"/>
              <a:t>-4.8 </a:t>
            </a:r>
            <a:endParaRPr lang="en-GB" sz="3200" dirty="0" smtClean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sz="3200" dirty="0" smtClean="0"/>
              <a:t>Iii </a:t>
            </a:r>
            <a:r>
              <a:rPr lang="en-US" sz="3200" dirty="0" err="1" smtClean="0"/>
              <a:t>Cov</a:t>
            </a:r>
            <a:r>
              <a:rPr lang="en-US" sz="3200" dirty="0" smtClean="0"/>
              <a:t>(BD)  = </a:t>
            </a:r>
            <a:r>
              <a:rPr lang="en-US" sz="3200" dirty="0"/>
              <a:t> </a:t>
            </a:r>
            <a:r>
              <a:rPr lang="en-US" sz="3200" dirty="0" smtClean="0"/>
              <a:t>(6-10)(2-10)(0.1) + (8-10)(6-10)0.2 + (10-10)(9-10)0.4 + </a:t>
            </a:r>
            <a:endParaRPr lang="en-GB" sz="3200" dirty="0" smtClean="0"/>
          </a:p>
          <a:p>
            <a:r>
              <a:rPr lang="en-US" sz="3200" dirty="0"/>
              <a:t>	 </a:t>
            </a:r>
            <a:r>
              <a:rPr lang="en-US" sz="3200" dirty="0" smtClean="0"/>
              <a:t>     (</a:t>
            </a:r>
            <a:r>
              <a:rPr lang="en-US" sz="3200" dirty="0"/>
              <a:t>12-10)(15-10)0.2 + (14-10)(</a:t>
            </a:r>
            <a:r>
              <a:rPr lang="en-US" sz="3200" dirty="0" smtClean="0"/>
              <a:t>20-10)0.1 </a:t>
            </a:r>
            <a:r>
              <a:rPr lang="en-US" sz="3200" dirty="0"/>
              <a:t> </a:t>
            </a:r>
            <a:r>
              <a:rPr lang="en-US" sz="3200" dirty="0" smtClean="0"/>
              <a:t>=  </a:t>
            </a:r>
            <a:r>
              <a:rPr lang="en-US" sz="3200" u="dbl" dirty="0" smtClean="0"/>
              <a:t>10.8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2577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Correlation Coefficients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400" dirty="0"/>
              <a:t> </a:t>
            </a:r>
            <a:r>
              <a:rPr lang="en-US" sz="2400" dirty="0" err="1" smtClean="0"/>
              <a:t>i</a:t>
            </a:r>
            <a:r>
              <a:rPr lang="en-US" sz="2400" dirty="0"/>
              <a:t>.	</a:t>
            </a:r>
            <a:r>
              <a:rPr lang="en-US" sz="3200" dirty="0" err="1" smtClean="0"/>
              <a:t>τ</a:t>
            </a:r>
            <a:r>
              <a:rPr lang="en-US" sz="3200" baseline="-25000" dirty="0" err="1" smtClean="0"/>
              <a:t>AB</a:t>
            </a:r>
            <a:r>
              <a:rPr lang="en-US" sz="3200" dirty="0" smtClean="0"/>
              <a:t>	=</a:t>
            </a:r>
            <a:r>
              <a:rPr lang="en-US" sz="3200" u="sng" dirty="0" err="1" smtClean="0"/>
              <a:t>Cov</a:t>
            </a:r>
            <a:r>
              <a:rPr lang="en-US" sz="3200" u="sng" baseline="-25000" dirty="0" smtClean="0"/>
              <a:t>(AB</a:t>
            </a:r>
            <a:r>
              <a:rPr lang="en-US" sz="3200" u="sng" baseline="-25000" dirty="0"/>
              <a:t>)</a:t>
            </a:r>
            <a:r>
              <a:rPr lang="en-US" sz="3200" dirty="0"/>
              <a:t>	</a:t>
            </a:r>
            <a:r>
              <a:rPr lang="en-US" sz="3200" dirty="0" smtClean="0"/>
              <a:t>=</a:t>
            </a:r>
            <a:r>
              <a:rPr lang="en-US" sz="3200" u="sng" dirty="0" smtClean="0"/>
              <a:t>    </a:t>
            </a:r>
            <a:r>
              <a:rPr lang="en-US" sz="3200" u="sng" dirty="0"/>
              <a:t>0    </a:t>
            </a:r>
            <a:r>
              <a:rPr lang="en-US" sz="3200" dirty="0"/>
              <a:t>	</a:t>
            </a:r>
            <a:r>
              <a:rPr lang="en-US" sz="3200" dirty="0" smtClean="0"/>
              <a:t>= 0</a:t>
            </a: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	</a:t>
            </a:r>
            <a:r>
              <a:rPr lang="en-US" sz="3200" dirty="0"/>
              <a:t> </a:t>
            </a:r>
            <a:r>
              <a:rPr lang="en-US" sz="3200" dirty="0" smtClean="0"/>
              <a:t>               </a:t>
            </a:r>
            <a:r>
              <a:rPr lang="en-US" sz="3200" dirty="0" err="1" smtClean="0"/>
              <a:t>δ</a:t>
            </a:r>
            <a:r>
              <a:rPr lang="en-US" sz="3200" baseline="-25000" dirty="0" err="1" smtClean="0"/>
              <a:t>A</a:t>
            </a:r>
            <a:r>
              <a:rPr lang="en-US" sz="3200" dirty="0" err="1" smtClean="0"/>
              <a:t>δ</a:t>
            </a:r>
            <a:r>
              <a:rPr lang="en-US" sz="3200" baseline="-25000" dirty="0" err="1" smtClean="0"/>
              <a:t>B</a:t>
            </a:r>
            <a:r>
              <a:rPr lang="en-US" sz="3200" dirty="0"/>
              <a:t>	</a:t>
            </a:r>
            <a:r>
              <a:rPr lang="en-US" sz="3200" dirty="0" smtClean="0"/>
              <a:t>(</a:t>
            </a:r>
            <a:r>
              <a:rPr lang="en-US" sz="3200" dirty="0"/>
              <a:t>0)(2.2)</a:t>
            </a:r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ii</a:t>
            </a:r>
            <a:r>
              <a:rPr lang="en-US" sz="3200" dirty="0"/>
              <a:t>.	</a:t>
            </a:r>
            <a:r>
              <a:rPr lang="en-US" sz="3200" dirty="0" err="1"/>
              <a:t>τ</a:t>
            </a:r>
            <a:r>
              <a:rPr lang="en-US" sz="3200" baseline="-25000" dirty="0" err="1"/>
              <a:t>BC</a:t>
            </a:r>
            <a:r>
              <a:rPr lang="en-US" sz="3200" dirty="0"/>
              <a:t>	</a:t>
            </a:r>
            <a:r>
              <a:rPr lang="en-US" sz="3200" dirty="0" smtClean="0"/>
              <a:t>=</a:t>
            </a:r>
            <a:r>
              <a:rPr lang="en-US" sz="3200" u="sng" dirty="0" err="1" smtClean="0"/>
              <a:t>Cov</a:t>
            </a:r>
            <a:r>
              <a:rPr lang="en-US" sz="3200" u="sng" baseline="-25000" dirty="0" smtClean="0"/>
              <a:t>(BC</a:t>
            </a:r>
            <a:r>
              <a:rPr lang="en-US" sz="3200" u="sng" baseline="-25000" dirty="0"/>
              <a:t>)</a:t>
            </a:r>
            <a:r>
              <a:rPr lang="en-US" sz="3200" dirty="0"/>
              <a:t>	=</a:t>
            </a:r>
            <a:r>
              <a:rPr lang="en-US" sz="3200" u="sng" dirty="0" smtClean="0"/>
              <a:t>   </a:t>
            </a:r>
            <a:r>
              <a:rPr lang="en-US" sz="3200" u="sng" dirty="0"/>
              <a:t>-4.8     </a:t>
            </a:r>
            <a:r>
              <a:rPr lang="en-US" sz="3200" dirty="0" smtClean="0"/>
              <a:t>=</a:t>
            </a:r>
            <a:r>
              <a:rPr lang="en-US" sz="3200" dirty="0"/>
              <a:t> </a:t>
            </a:r>
            <a:r>
              <a:rPr lang="en-US" sz="3200" dirty="0" smtClean="0"/>
              <a:t>-</a:t>
            </a:r>
            <a:r>
              <a:rPr lang="en-US" sz="3200" dirty="0"/>
              <a:t>1.0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en-US" sz="3200" dirty="0" smtClean="0"/>
              <a:t> </a:t>
            </a:r>
            <a:r>
              <a:rPr lang="en-US" sz="3200" dirty="0" err="1"/>
              <a:t>δ</a:t>
            </a:r>
            <a:r>
              <a:rPr lang="en-US" sz="3200" baseline="-25000" dirty="0" err="1"/>
              <a:t>B</a:t>
            </a:r>
            <a:r>
              <a:rPr lang="en-US" sz="3200" dirty="0" err="1"/>
              <a:t>δ</a:t>
            </a:r>
            <a:r>
              <a:rPr lang="en-US" sz="3200" baseline="-25000" dirty="0" err="1"/>
              <a:t>C</a:t>
            </a:r>
            <a:r>
              <a:rPr lang="en-US" sz="3200" dirty="0"/>
              <a:t>		</a:t>
            </a:r>
            <a:r>
              <a:rPr lang="en-US" sz="3200" dirty="0" smtClean="0"/>
              <a:t>(</a:t>
            </a:r>
            <a:r>
              <a:rPr lang="en-US" sz="3200" dirty="0"/>
              <a:t>2.2)(2.2)</a:t>
            </a:r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iii</a:t>
            </a:r>
            <a:r>
              <a:rPr lang="en-US" sz="3200" dirty="0"/>
              <a:t>.	</a:t>
            </a:r>
            <a:r>
              <a:rPr lang="en-US" sz="3200" dirty="0" err="1"/>
              <a:t>τ</a:t>
            </a:r>
            <a:r>
              <a:rPr lang="en-US" sz="3200" baseline="-25000" dirty="0" err="1"/>
              <a:t>BD</a:t>
            </a:r>
            <a:r>
              <a:rPr lang="en-US" sz="3200" dirty="0"/>
              <a:t>	</a:t>
            </a:r>
            <a:r>
              <a:rPr lang="en-US" sz="3200" dirty="0" smtClean="0"/>
              <a:t>=</a:t>
            </a:r>
            <a:r>
              <a:rPr lang="en-US" sz="3200" u="sng" dirty="0" err="1" smtClean="0"/>
              <a:t>Cov</a:t>
            </a:r>
            <a:r>
              <a:rPr lang="en-US" sz="3200" u="sng" baseline="-25000" dirty="0" smtClean="0"/>
              <a:t>(BD</a:t>
            </a:r>
            <a:r>
              <a:rPr lang="en-US" sz="3200" u="sng" baseline="-25000" dirty="0"/>
              <a:t>)</a:t>
            </a:r>
            <a:r>
              <a:rPr lang="en-US" sz="3200" dirty="0"/>
              <a:t>	</a:t>
            </a:r>
            <a:r>
              <a:rPr lang="en-US" sz="3200" dirty="0" smtClean="0"/>
              <a:t>=</a:t>
            </a:r>
            <a:r>
              <a:rPr lang="en-US" sz="3200" u="sng" dirty="0" smtClean="0"/>
              <a:t>10.8   </a:t>
            </a:r>
            <a:r>
              <a:rPr lang="en-US" sz="3200" dirty="0"/>
              <a:t>	</a:t>
            </a:r>
            <a:r>
              <a:rPr lang="en-US" sz="3200" dirty="0" smtClean="0"/>
              <a:t>=   0.98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en-US" sz="3200" dirty="0" smtClean="0"/>
              <a:t> </a:t>
            </a:r>
            <a:r>
              <a:rPr lang="en-US" sz="3200" dirty="0" err="1"/>
              <a:t>δ</a:t>
            </a:r>
            <a:r>
              <a:rPr lang="en-US" sz="3200" baseline="-25000" dirty="0" err="1"/>
              <a:t>B</a:t>
            </a:r>
            <a:r>
              <a:rPr lang="en-US" sz="3200" dirty="0" err="1"/>
              <a:t>δ</a:t>
            </a:r>
            <a:r>
              <a:rPr lang="en-US" sz="3200" baseline="-25000" dirty="0" err="1"/>
              <a:t>D</a:t>
            </a:r>
            <a:r>
              <a:rPr lang="en-US" sz="3200" dirty="0"/>
              <a:t>		</a:t>
            </a:r>
            <a:r>
              <a:rPr lang="en-US" sz="3200" dirty="0" smtClean="0"/>
              <a:t>(</a:t>
            </a:r>
            <a:r>
              <a:rPr lang="en-US" sz="3200" dirty="0"/>
              <a:t>2.2)(5.0)</a:t>
            </a:r>
            <a:endParaRPr lang="en-GB" sz="3200" dirty="0"/>
          </a:p>
          <a:p>
            <a:pPr marL="0" lv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9047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Components of Asset Risks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sz="3200" b="1" dirty="0" smtClean="0"/>
              <a:t>Systematic risks / Market risk</a:t>
            </a:r>
            <a:endParaRPr lang="en-US" sz="3200" b="1" dirty="0"/>
          </a:p>
          <a:p>
            <a:pPr marL="0" indent="0">
              <a:buNone/>
            </a:pPr>
            <a:r>
              <a:rPr lang="en-US" sz="3200" dirty="0" smtClean="0"/>
              <a:t>This risks affects all/ most assets</a:t>
            </a:r>
          </a:p>
          <a:p>
            <a:pPr marL="0" indent="0">
              <a:buNone/>
            </a:pPr>
            <a:r>
              <a:rPr lang="en-US" sz="3200" dirty="0" err="1" smtClean="0"/>
              <a:t>eg</a:t>
            </a:r>
            <a:r>
              <a:rPr lang="en-US" sz="3200" dirty="0" smtClean="0"/>
              <a:t>-inflation, increase in taxes </a:t>
            </a:r>
            <a:r>
              <a:rPr lang="en-US" sz="3200" dirty="0" err="1" smtClean="0"/>
              <a:t>etc</a:t>
            </a:r>
            <a:endParaRPr lang="en-US" sz="3200" dirty="0" smtClean="0"/>
          </a:p>
          <a:p>
            <a:pPr marL="0" indent="0">
              <a:buNone/>
            </a:pPr>
            <a:r>
              <a:rPr lang="en-GB" sz="3200" dirty="0"/>
              <a:t>Systematic risks are </a:t>
            </a:r>
            <a:r>
              <a:rPr lang="en-GB" sz="3200" dirty="0" smtClean="0"/>
              <a:t>non-diversifiable</a:t>
            </a:r>
          </a:p>
          <a:p>
            <a:pPr marL="0" indent="0">
              <a:buNone/>
            </a:pPr>
            <a:r>
              <a:rPr lang="en-GB" sz="3200" dirty="0" smtClean="0"/>
              <a:t>Cannot be minimised by holding more </a:t>
            </a:r>
          </a:p>
          <a:p>
            <a:pPr marL="0" indent="0">
              <a:buNone/>
            </a:pPr>
            <a:r>
              <a:rPr lang="en-GB" sz="3200" dirty="0" smtClean="0"/>
              <a:t>assets in the portfolio</a:t>
            </a: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2</a:t>
            </a:r>
            <a:r>
              <a:rPr lang="en-US" sz="3200" i="1" dirty="0" smtClean="0"/>
              <a:t>. </a:t>
            </a:r>
            <a:r>
              <a:rPr lang="en-US" sz="3200" b="1" dirty="0" smtClean="0"/>
              <a:t>Non-systematic risks/ stand alone risk</a:t>
            </a:r>
          </a:p>
          <a:p>
            <a:pPr marL="0" indent="0">
              <a:buNone/>
            </a:pPr>
            <a:r>
              <a:rPr lang="en-US" sz="3200" dirty="0" smtClean="0"/>
              <a:t>This risks affects specific </a:t>
            </a:r>
            <a:r>
              <a:rPr lang="en-US" sz="3200" dirty="0"/>
              <a:t>to individual </a:t>
            </a:r>
            <a:r>
              <a:rPr lang="en-US" sz="3200" dirty="0" smtClean="0"/>
              <a:t>assets</a:t>
            </a:r>
          </a:p>
          <a:p>
            <a:pPr marL="0" indent="0">
              <a:buNone/>
            </a:pPr>
            <a:r>
              <a:rPr lang="en-US" sz="3200" dirty="0" err="1" smtClean="0"/>
              <a:t>eg</a:t>
            </a:r>
            <a:r>
              <a:rPr lang="en-US" sz="3200" dirty="0" smtClean="0"/>
              <a:t>. Low prices </a:t>
            </a:r>
          </a:p>
          <a:p>
            <a:pPr marL="0" indent="0">
              <a:buNone/>
            </a:pPr>
            <a:r>
              <a:rPr lang="en-GB" sz="3200" i="1" dirty="0" smtClean="0"/>
              <a:t> </a:t>
            </a:r>
            <a:r>
              <a:rPr lang="en-GB" sz="3200" dirty="0"/>
              <a:t>Non-systematic risks are </a:t>
            </a:r>
            <a:r>
              <a:rPr lang="en-GB" sz="3200" dirty="0" smtClean="0"/>
              <a:t>diversifiable</a:t>
            </a:r>
          </a:p>
          <a:p>
            <a:pPr marL="0" indent="0">
              <a:buNone/>
            </a:pPr>
            <a:r>
              <a:rPr lang="en-GB" sz="3200" dirty="0" err="1" smtClean="0"/>
              <a:t>Ie</a:t>
            </a:r>
            <a:r>
              <a:rPr lang="en-GB" sz="3200" dirty="0" smtClean="0"/>
              <a:t> can be minimised by increasing assets in the portfolio</a:t>
            </a:r>
            <a:endParaRPr lang="en-GB" sz="3200" dirty="0"/>
          </a:p>
          <a:p>
            <a:pPr marL="0" indent="0">
              <a:buNone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44994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353801" cy="615113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+mn-lt"/>
              </a:rPr>
              <a:t>Risks illustrated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3526"/>
            <a:ext cx="10973670" cy="513476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/>
              <a:t>Diagram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8168"/>
            <a:ext cx="7411453" cy="462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3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162071" cy="117987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latin typeface="+mn-lt"/>
              </a:rPr>
              <a:t>Risk </a:t>
            </a:r>
            <a:r>
              <a:rPr lang="en-US" sz="3600" b="1" dirty="0" smtClean="0">
                <a:latin typeface="+mn-lt"/>
              </a:rPr>
              <a:t>Reduction: Benefits </a:t>
            </a:r>
            <a:r>
              <a:rPr lang="en-US" sz="3600" b="1" dirty="0">
                <a:latin typeface="+mn-lt"/>
              </a:rPr>
              <a:t>of Diversification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295" y="1042737"/>
            <a:ext cx="10595034" cy="581526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sz="3200" b="1" dirty="0"/>
              <a:t>Portfolio </a:t>
            </a:r>
            <a:r>
              <a:rPr lang="en-US" sz="3200" b="1" dirty="0" smtClean="0"/>
              <a:t>diversification</a:t>
            </a:r>
          </a:p>
          <a:p>
            <a:pPr marL="0" lvl="0" indent="0">
              <a:buNone/>
            </a:pPr>
            <a:r>
              <a:rPr lang="en-US" sz="3200" dirty="0" smtClean="0"/>
              <a:t>Diversification </a:t>
            </a:r>
            <a:r>
              <a:rPr lang="en-US" sz="3200" dirty="0"/>
              <a:t>can increase the risk/return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tradeoff </a:t>
            </a:r>
            <a:r>
              <a:rPr lang="en-US" sz="3200" dirty="0"/>
              <a:t>if the average correlation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coefficient </a:t>
            </a:r>
            <a:r>
              <a:rPr lang="en-US" sz="3200" dirty="0"/>
              <a:t>between individual securities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in </a:t>
            </a:r>
            <a:r>
              <a:rPr lang="en-US" sz="3200" dirty="0"/>
              <a:t>the portfolio is less than </a:t>
            </a:r>
            <a:r>
              <a:rPr lang="en-US" sz="3200" dirty="0" smtClean="0"/>
              <a:t>1.0</a:t>
            </a:r>
          </a:p>
          <a:p>
            <a:pPr marL="0" lvl="0" indent="0">
              <a:buNone/>
            </a:pPr>
            <a:r>
              <a:rPr lang="en-US" sz="3200" dirty="0"/>
              <a:t>B</a:t>
            </a:r>
            <a:r>
              <a:rPr lang="en-US" sz="3200" dirty="0" smtClean="0"/>
              <a:t>enefits </a:t>
            </a:r>
            <a:r>
              <a:rPr lang="en-US" sz="3200" dirty="0"/>
              <a:t>of diversification increase as the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correlation </a:t>
            </a:r>
            <a:r>
              <a:rPr lang="en-US" sz="3200" dirty="0"/>
              <a:t>coefficient gets smaller</a:t>
            </a:r>
          </a:p>
          <a:p>
            <a:pPr marL="0" lvl="0" indent="0">
              <a:buNone/>
            </a:pPr>
            <a:r>
              <a:rPr lang="en-US" sz="3200" b="1" dirty="0"/>
              <a:t>Diversification across </a:t>
            </a:r>
            <a:r>
              <a:rPr lang="en-US" sz="3200" b="1" dirty="0" smtClean="0"/>
              <a:t>securities</a:t>
            </a:r>
          </a:p>
          <a:p>
            <a:pPr marL="0" lvl="0" indent="0">
              <a:buNone/>
            </a:pPr>
            <a:r>
              <a:rPr lang="en-US" sz="3200" dirty="0" smtClean="0"/>
              <a:t>As </a:t>
            </a:r>
            <a:r>
              <a:rPr lang="en-US" sz="3200" dirty="0"/>
              <a:t>the number of securities in a portfolio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increases </a:t>
            </a:r>
            <a:r>
              <a:rPr lang="en-US" sz="3200" dirty="0"/>
              <a:t>the portfolio risk decreases and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approaches </a:t>
            </a:r>
            <a:r>
              <a:rPr lang="en-US" sz="3200" dirty="0"/>
              <a:t>the risk of the total market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099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Efficient Portfolio &amp; </a:t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the Efficient Frontier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Definition.</a:t>
            </a:r>
          </a:p>
          <a:p>
            <a:pPr lvl="0"/>
            <a:r>
              <a:rPr lang="en-US" sz="3200" b="1" dirty="0"/>
              <a:t>E</a:t>
            </a:r>
            <a:r>
              <a:rPr lang="en-US" sz="3200" b="1" dirty="0" smtClean="0"/>
              <a:t>fficient portfolio</a:t>
            </a:r>
            <a:r>
              <a:rPr lang="en-US" sz="3200" dirty="0"/>
              <a:t>-</a:t>
            </a:r>
            <a:r>
              <a:rPr lang="en-US" sz="3200" dirty="0" smtClean="0"/>
              <a:t> </a:t>
            </a:r>
            <a:r>
              <a:rPr lang="en-US" sz="3200" dirty="0"/>
              <a:t>is a portfolio that yields the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highest </a:t>
            </a:r>
            <a:r>
              <a:rPr lang="en-US" sz="3200" dirty="0"/>
              <a:t>return </a:t>
            </a:r>
            <a:r>
              <a:rPr lang="en-US" sz="3200" dirty="0" smtClean="0"/>
              <a:t>for </a:t>
            </a:r>
            <a:r>
              <a:rPr lang="en-US" sz="3200" dirty="0"/>
              <a:t>a specific risk, or,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stated </a:t>
            </a:r>
            <a:r>
              <a:rPr lang="en-US" sz="3200" dirty="0"/>
              <a:t>in another way, </a:t>
            </a:r>
            <a:r>
              <a:rPr lang="en-US" sz="3200" dirty="0" smtClean="0"/>
              <a:t>the </a:t>
            </a:r>
            <a:r>
              <a:rPr lang="en-US" sz="3200" dirty="0"/>
              <a:t>lowest risk for a given return. </a:t>
            </a: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  <a:p>
            <a:r>
              <a:rPr lang="en-US" sz="3200" dirty="0" smtClean="0"/>
              <a:t>Profits </a:t>
            </a:r>
            <a:r>
              <a:rPr lang="en-US" sz="3200" dirty="0"/>
              <a:t>can be maximized by selecting an efficient </a:t>
            </a:r>
            <a:r>
              <a:rPr lang="en-US" sz="3200" dirty="0" smtClean="0"/>
              <a:t>portfolio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that is also an </a:t>
            </a:r>
            <a:r>
              <a:rPr lang="en-US" sz="3200" b="1" dirty="0"/>
              <a:t>optimal portfolio</a:t>
            </a:r>
            <a:r>
              <a:rPr lang="en-US" sz="3200" dirty="0"/>
              <a:t>, which provides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most satisfaction — the greatest return </a:t>
            </a:r>
            <a:r>
              <a:rPr lang="en-US" sz="3200" dirty="0" smtClean="0"/>
              <a:t>—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for an investor based on his tolerance for risk.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58211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5840"/>
            <a:ext cx="11353800" cy="1070422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Efficient Portfolio &amp; </a:t>
            </a:r>
            <a:br>
              <a:rPr lang="en-US" sz="3600" b="1" dirty="0">
                <a:latin typeface="+mn-lt"/>
              </a:rPr>
            </a:br>
            <a:r>
              <a:rPr lang="en-US" sz="3600" b="1" dirty="0">
                <a:latin typeface="+mn-lt"/>
              </a:rPr>
              <a:t>the Efficient </a:t>
            </a:r>
            <a:r>
              <a:rPr lang="en-US" sz="3600" b="1" dirty="0" smtClean="0">
                <a:latin typeface="+mn-lt"/>
              </a:rPr>
              <a:t>Frontier Diagram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460090"/>
            <a:ext cx="11132574" cy="539791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25" y="1460090"/>
            <a:ext cx="8617975" cy="468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>
                <a:latin typeface="+mn-lt"/>
              </a:rPr>
              <a:t>Efficient Portfolio &amp; </a:t>
            </a:r>
            <a:br>
              <a:rPr lang="en-US" sz="3600" b="1" dirty="0">
                <a:latin typeface="+mn-lt"/>
              </a:rPr>
            </a:br>
            <a:r>
              <a:rPr lang="en-US" sz="3600" b="1" dirty="0">
                <a:latin typeface="+mn-lt"/>
              </a:rPr>
              <a:t>the Efficient </a:t>
            </a:r>
            <a:r>
              <a:rPr lang="en-US" sz="3600" b="1" dirty="0" smtClean="0">
                <a:latin typeface="+mn-lt"/>
              </a:rPr>
              <a:t>Frontier </a:t>
            </a:r>
            <a:r>
              <a:rPr lang="en-US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299412"/>
            <a:ext cx="11163735" cy="555858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</a:t>
            </a:r>
            <a:r>
              <a:rPr lang="en-US" sz="3200" dirty="0"/>
              <a:t>shaded area is the attainable set of investment.  </a:t>
            </a:r>
            <a:endParaRPr lang="en-US" sz="3200" dirty="0" smtClean="0"/>
          </a:p>
          <a:p>
            <a:r>
              <a:rPr lang="en-US" sz="3200" dirty="0" smtClean="0"/>
              <a:t>However</a:t>
            </a:r>
            <a:r>
              <a:rPr lang="en-US" sz="3200" dirty="0"/>
              <a:t>, investors will invest in a portfolio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with </a:t>
            </a:r>
            <a:r>
              <a:rPr lang="en-US" sz="3200" dirty="0"/>
              <a:t>the highest return at a given </a:t>
            </a:r>
            <a:r>
              <a:rPr lang="en-US" sz="3200" dirty="0" smtClean="0"/>
              <a:t>risk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or the lowest risk at a given return.  </a:t>
            </a:r>
            <a:endParaRPr lang="en-US" sz="3200" dirty="0" smtClean="0"/>
          </a:p>
          <a:p>
            <a:r>
              <a:rPr lang="en-US" sz="3200" dirty="0" smtClean="0"/>
              <a:t>The </a:t>
            </a:r>
            <a:r>
              <a:rPr lang="en-US" sz="3200" dirty="0"/>
              <a:t>efficient set of investment,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therefore</a:t>
            </a:r>
            <a:r>
              <a:rPr lang="en-US" sz="3200" dirty="0"/>
              <a:t>, will be given by the frontier B C D E. 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frontier is referred to as the Efficient Frontier.</a:t>
            </a:r>
            <a:endParaRPr lang="en-GB" sz="3200" dirty="0"/>
          </a:p>
          <a:p>
            <a:r>
              <a:rPr lang="en-US" sz="3200" dirty="0" smtClean="0"/>
              <a:t>Any </a:t>
            </a:r>
            <a:r>
              <a:rPr lang="en-US" sz="3200" dirty="0"/>
              <a:t>point on the efficient frontier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dominates </a:t>
            </a:r>
            <a:r>
              <a:rPr lang="en-US" sz="3200" dirty="0"/>
              <a:t>all the other points on the feasible set.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308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Mean –Variance Portfolio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Autofit/>
          </a:bodyPr>
          <a:lstStyle/>
          <a:p>
            <a:r>
              <a:rPr lang="en-US" sz="3200" dirty="0"/>
              <a:t>Given an expected return, the portfolio that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minimizes </a:t>
            </a:r>
            <a:r>
              <a:rPr lang="en-US" sz="3200" dirty="0"/>
              <a:t>risk (</a:t>
            </a:r>
            <a:r>
              <a:rPr lang="en-US" sz="3200" dirty="0" smtClean="0"/>
              <a:t>measured by </a:t>
            </a:r>
            <a:r>
              <a:rPr lang="en-US" sz="3200" dirty="0" err="1"/>
              <a:t>StD</a:t>
            </a:r>
            <a:r>
              <a:rPr lang="en-US" sz="3200" dirty="0"/>
              <a:t> or variance)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is </a:t>
            </a:r>
            <a:r>
              <a:rPr lang="en-US" sz="3200" dirty="0"/>
              <a:t>a mean-variance frontier portfolio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 B is the mean- variance portfolio in our  diagram </a:t>
            </a:r>
          </a:p>
          <a:p>
            <a:r>
              <a:rPr lang="en-US" sz="3200" dirty="0" smtClean="0"/>
              <a:t>The </a:t>
            </a:r>
            <a:r>
              <a:rPr lang="en-US" sz="3200" dirty="0"/>
              <a:t>locus of all frontier portfolios in the mean-</a:t>
            </a:r>
            <a:r>
              <a:rPr lang="en-US" sz="3200" dirty="0" err="1"/>
              <a:t>StD</a:t>
            </a:r>
            <a:r>
              <a:rPr lang="en-US" sz="3200" dirty="0"/>
              <a:t> plane is called</a:t>
            </a:r>
          </a:p>
          <a:p>
            <a:pPr marL="0" indent="0">
              <a:buNone/>
            </a:pPr>
            <a:r>
              <a:rPr lang="en-GB" sz="3200" dirty="0"/>
              <a:t>portfolio frontier</a:t>
            </a:r>
            <a:r>
              <a:rPr lang="en-GB" sz="3200" dirty="0" smtClean="0"/>
              <a:t>. A B C D in our diagram</a:t>
            </a:r>
            <a:endParaRPr lang="en-GB" sz="3200" dirty="0"/>
          </a:p>
          <a:p>
            <a:r>
              <a:rPr lang="en-US" sz="3200" dirty="0"/>
              <a:t>The upper part of the portfolio frontier gives the efficient frontier</a:t>
            </a:r>
          </a:p>
          <a:p>
            <a:r>
              <a:rPr lang="en-GB" sz="3200" dirty="0" smtClean="0"/>
              <a:t>Portfolios, B C D in our diagram 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95953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Recap/ conclusions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0911"/>
            <a:ext cx="11398563" cy="53979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3200" dirty="0" smtClean="0"/>
          </a:p>
          <a:p>
            <a:pPr>
              <a:lnSpc>
                <a:spcPct val="150000"/>
              </a:lnSpc>
            </a:pPr>
            <a:r>
              <a:rPr lang="en-US" sz="3200" dirty="0" smtClean="0"/>
              <a:t>Forming </a:t>
            </a:r>
            <a:r>
              <a:rPr lang="en-US" sz="3200" dirty="0"/>
              <a:t>portfolios can eliminate non-systematic risks.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 </a:t>
            </a:r>
            <a:r>
              <a:rPr lang="en-US" sz="3200" dirty="0"/>
              <a:t>Investors hold diversified portfolios to reduce risk.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Investors </a:t>
            </a:r>
            <a:r>
              <a:rPr lang="en-US" sz="3200" dirty="0"/>
              <a:t>care only about portfolio risks—systematic risks.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Investors hold frontier portfolios.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Large asset base improves the portfolio frontier.</a:t>
            </a:r>
            <a:endParaRPr lang="en-US" sz="32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09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7860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Recap/ conclusions  </a:t>
            </a:r>
            <a:r>
              <a:rPr lang="en-GB" sz="3600" b="1" dirty="0" err="1" smtClean="0">
                <a:latin typeface="+mn-lt"/>
              </a:rPr>
              <a:t>ctd</a:t>
            </a:r>
            <a:r>
              <a:rPr lang="en-GB" sz="3600" b="1" dirty="0" smtClean="0">
                <a:latin typeface="+mn-lt"/>
              </a:rPr>
              <a:t>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25642"/>
            <a:ext cx="11318352" cy="5799221"/>
          </a:xfrm>
        </p:spPr>
        <p:txBody>
          <a:bodyPr>
            <a:noAutofit/>
          </a:bodyPr>
          <a:lstStyle/>
          <a:p>
            <a:pPr marL="439738" lvl="1" indent="-342900"/>
            <a:r>
              <a:rPr lang="en-US" sz="3200" dirty="0" smtClean="0"/>
              <a:t>When </a:t>
            </a:r>
            <a:r>
              <a:rPr lang="en-US" sz="3200" dirty="0"/>
              <a:t>the </a:t>
            </a:r>
            <a:r>
              <a:rPr lang="en-US" sz="3200" dirty="0" err="1" smtClean="0"/>
              <a:t>HPR</a:t>
            </a:r>
            <a:r>
              <a:rPr lang="en-US" sz="3200" dirty="0" smtClean="0"/>
              <a:t> of </a:t>
            </a:r>
            <a:r>
              <a:rPr lang="en-US" sz="3200" dirty="0"/>
              <a:t>two securities move </a:t>
            </a:r>
            <a:endParaRPr lang="en-US" sz="3200" dirty="0" smtClean="0"/>
          </a:p>
          <a:p>
            <a:pPr marL="96838" lvl="1" indent="0">
              <a:buNone/>
            </a:pPr>
            <a:r>
              <a:rPr lang="en-US" sz="3200" dirty="0" smtClean="0"/>
              <a:t>in </a:t>
            </a:r>
            <a:r>
              <a:rPr lang="en-US" sz="3200" dirty="0"/>
              <a:t>the same direction, </a:t>
            </a:r>
            <a:r>
              <a:rPr lang="en-US" sz="3200" dirty="0" smtClean="0"/>
              <a:t>by </a:t>
            </a:r>
            <a:r>
              <a:rPr lang="en-US" sz="3200" dirty="0"/>
              <a:t>the same </a:t>
            </a:r>
            <a:endParaRPr lang="en-US" sz="3200" dirty="0" smtClean="0"/>
          </a:p>
          <a:p>
            <a:pPr marL="96838" lvl="1" indent="0">
              <a:buNone/>
            </a:pPr>
            <a:r>
              <a:rPr lang="en-US" sz="3200" dirty="0" smtClean="0"/>
              <a:t>amount </a:t>
            </a:r>
            <a:r>
              <a:rPr lang="en-US" sz="3200" dirty="0"/>
              <a:t>at the same time, the pair </a:t>
            </a:r>
            <a:r>
              <a:rPr lang="en-US" sz="3200" dirty="0" smtClean="0"/>
              <a:t>is</a:t>
            </a:r>
          </a:p>
          <a:p>
            <a:pPr marL="96838" lvl="1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perfectly </a:t>
            </a:r>
            <a:r>
              <a:rPr lang="en-US" sz="3200" dirty="0" smtClean="0"/>
              <a:t>positively </a:t>
            </a:r>
            <a:r>
              <a:rPr lang="en-US" sz="3200" dirty="0"/>
              <a:t>correlated: rho = </a:t>
            </a:r>
            <a:r>
              <a:rPr lang="en-US" sz="3200" dirty="0" smtClean="0"/>
              <a:t>1</a:t>
            </a:r>
          </a:p>
          <a:p>
            <a:pPr marL="96838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/>
          </a:p>
          <a:p>
            <a:pPr marL="439738" lvl="1" indent="-342900"/>
            <a:r>
              <a:rPr lang="en-US" sz="3200" dirty="0"/>
              <a:t>When the </a:t>
            </a:r>
            <a:r>
              <a:rPr lang="en-US" sz="3200" dirty="0" err="1" smtClean="0"/>
              <a:t>HPR</a:t>
            </a:r>
            <a:r>
              <a:rPr lang="en-US" sz="3200" dirty="0" smtClean="0"/>
              <a:t> of </a:t>
            </a:r>
            <a:r>
              <a:rPr lang="en-US" sz="3200" dirty="0"/>
              <a:t>two securities </a:t>
            </a:r>
            <a:r>
              <a:rPr lang="en-US" sz="3200" dirty="0" smtClean="0"/>
              <a:t>are</a:t>
            </a:r>
          </a:p>
          <a:p>
            <a:pPr marL="96838" lvl="1" indent="0">
              <a:buNone/>
            </a:pPr>
            <a:r>
              <a:rPr lang="en-US" sz="3200" dirty="0" smtClean="0"/>
              <a:t> totally  </a:t>
            </a:r>
            <a:r>
              <a:rPr lang="en-US" sz="3200" dirty="0"/>
              <a:t>unrelated to each other, the </a:t>
            </a:r>
            <a:endParaRPr lang="en-US" sz="3200" dirty="0" smtClean="0"/>
          </a:p>
          <a:p>
            <a:pPr marL="96838" lvl="1" indent="0">
              <a:buNone/>
            </a:pPr>
            <a:r>
              <a:rPr lang="en-US" sz="3200" dirty="0" smtClean="0"/>
              <a:t>pair </a:t>
            </a:r>
            <a:r>
              <a:rPr lang="en-US" sz="3200" dirty="0"/>
              <a:t>is uncorrelated; rho = </a:t>
            </a:r>
            <a:r>
              <a:rPr lang="en-US" sz="3200" dirty="0" smtClean="0"/>
              <a:t>0</a:t>
            </a:r>
          </a:p>
          <a:p>
            <a:pPr marL="96838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/>
          </a:p>
          <a:p>
            <a:pPr marL="439738" lvl="1" indent="-342900"/>
            <a:r>
              <a:rPr lang="en-US" sz="3200" dirty="0"/>
              <a:t>The risk of a portfolio is the weighted average </a:t>
            </a:r>
            <a:endParaRPr lang="en-US" sz="3200" dirty="0" smtClean="0"/>
          </a:p>
          <a:p>
            <a:pPr marL="96838" lvl="1" indent="0">
              <a:buNone/>
            </a:pPr>
            <a:r>
              <a:rPr lang="en-US" sz="3200" dirty="0" smtClean="0"/>
              <a:t>of </a:t>
            </a:r>
            <a:r>
              <a:rPr lang="en-US" sz="3200" dirty="0"/>
              <a:t>the risk of each security in the portfolio, </a:t>
            </a:r>
            <a:endParaRPr lang="en-US" sz="3200" dirty="0" smtClean="0"/>
          </a:p>
          <a:p>
            <a:pPr marL="96838" lvl="1" indent="0">
              <a:buNone/>
            </a:pPr>
            <a:r>
              <a:rPr lang="en-US" sz="3200" dirty="0" smtClean="0"/>
              <a:t>and </a:t>
            </a:r>
            <a:r>
              <a:rPr lang="en-US" sz="3200" dirty="0"/>
              <a:t>the correlations between each pair of </a:t>
            </a:r>
            <a:r>
              <a:rPr lang="en-US" sz="3200" dirty="0" smtClean="0"/>
              <a:t>assets </a:t>
            </a:r>
            <a:r>
              <a:rPr lang="en-US" sz="3200" dirty="0"/>
              <a:t>in the portfolio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3119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WEEK 6 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44524"/>
            <a:ext cx="10515600" cy="621347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300" b="1" dirty="0" smtClean="0"/>
              <a:t>References </a:t>
            </a:r>
          </a:p>
          <a:p>
            <a:pPr marL="0" indent="0">
              <a:buNone/>
            </a:pPr>
            <a:r>
              <a:rPr lang="en-US" sz="3300" dirty="0" smtClean="0"/>
              <a:t>Professional Accountancy Notes</a:t>
            </a:r>
            <a:r>
              <a:rPr lang="en-US" sz="3300" dirty="0"/>
              <a:t>, Strathmore School of </a:t>
            </a:r>
            <a:r>
              <a:rPr lang="en-US" sz="3300" dirty="0" smtClean="0"/>
              <a:t>Business Module, 2004  </a:t>
            </a:r>
            <a:endParaRPr lang="en-GB" sz="3300" dirty="0"/>
          </a:p>
          <a:p>
            <a:pPr marL="0" indent="0" algn="ctr">
              <a:buNone/>
            </a:pPr>
            <a:endParaRPr lang="en-GB" sz="3300" b="1" dirty="0"/>
          </a:p>
          <a:p>
            <a:pPr marL="0" indent="0">
              <a:buNone/>
            </a:pPr>
            <a:r>
              <a:rPr lang="en-US" sz="3300" dirty="0" err="1"/>
              <a:t>Bassaersts</a:t>
            </a:r>
            <a:r>
              <a:rPr lang="en-US" sz="3300" dirty="0"/>
              <a:t>, P, </a:t>
            </a:r>
            <a:r>
              <a:rPr lang="en-US" sz="3300" dirty="0" err="1"/>
              <a:t>Bernt</a:t>
            </a:r>
            <a:r>
              <a:rPr lang="en-US" sz="3300" dirty="0"/>
              <a:t> O Lectures on Corporate Finance, World Scientific publishing </a:t>
            </a:r>
            <a:r>
              <a:rPr lang="en-US" sz="3300" dirty="0" err="1"/>
              <a:t>Co.pte</a:t>
            </a:r>
            <a:r>
              <a:rPr lang="en-US" sz="3300" dirty="0"/>
              <a:t> </a:t>
            </a:r>
            <a:r>
              <a:rPr lang="en-US" sz="3300" dirty="0" smtClean="0"/>
              <a:t>td, </a:t>
            </a:r>
            <a:r>
              <a:rPr lang="en-US" sz="3300" dirty="0"/>
              <a:t>2006</a:t>
            </a:r>
            <a:endParaRPr lang="en-GB" sz="3300" dirty="0"/>
          </a:p>
          <a:p>
            <a:endParaRPr lang="en-GB" sz="3300" dirty="0"/>
          </a:p>
          <a:p>
            <a:pPr marL="0" indent="0">
              <a:buNone/>
            </a:pPr>
            <a:r>
              <a:rPr lang="en-US" sz="3300" dirty="0" err="1"/>
              <a:t>Brealey</a:t>
            </a:r>
            <a:r>
              <a:rPr lang="en-US" sz="3300" dirty="0"/>
              <a:t>, Myers &amp; Allen, Principles of Corporate Finance, the McGraw-Hill Companies, </a:t>
            </a:r>
            <a:r>
              <a:rPr lang="en-US" sz="3300" dirty="0" err="1" smtClean="0"/>
              <a:t>Inc</a:t>
            </a:r>
            <a:r>
              <a:rPr lang="en-US" sz="3300" dirty="0" smtClean="0"/>
              <a:t>, </a:t>
            </a:r>
            <a:r>
              <a:rPr lang="en-US" sz="3300" dirty="0"/>
              <a:t>2007.</a:t>
            </a:r>
            <a:endParaRPr lang="en-GB" sz="3300" dirty="0"/>
          </a:p>
          <a:p>
            <a:endParaRPr lang="en-GB" sz="3300" dirty="0"/>
          </a:p>
          <a:p>
            <a:pPr marL="0" indent="0">
              <a:buNone/>
            </a:pPr>
            <a:r>
              <a:rPr lang="en-US" sz="3300" dirty="0"/>
              <a:t>Van Horne, James C, .Fundamentals of Financial Management 13th ed. Pearson Education Limited, </a:t>
            </a:r>
            <a:r>
              <a:rPr lang="en-US" sz="3300" dirty="0" smtClean="0"/>
              <a:t>2005</a:t>
            </a:r>
          </a:p>
          <a:p>
            <a:pPr marL="0" indent="0">
              <a:buNone/>
            </a:pPr>
            <a:endParaRPr lang="en-US" sz="3300" dirty="0"/>
          </a:p>
          <a:p>
            <a:pPr marL="0" indent="0" algn="ctr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3371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7364</TotalTime>
  <Words>1410</Words>
  <Application>Microsoft Office PowerPoint</Application>
  <PresentationFormat>Widescreen</PresentationFormat>
  <Paragraphs>359</Paragraphs>
  <Slides>40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Cambria Math</vt:lpstr>
      <vt:lpstr>Symbol</vt:lpstr>
      <vt:lpstr>Times New Roman</vt:lpstr>
      <vt:lpstr>Office Theme</vt:lpstr>
      <vt:lpstr>Course: Corporate Finance  Week 6: Portfolio Theory</vt:lpstr>
      <vt:lpstr>Lesson Objectives </vt:lpstr>
      <vt:lpstr>Introduction</vt:lpstr>
      <vt:lpstr>Introduction</vt:lpstr>
      <vt:lpstr>H. Markowitz Theory </vt:lpstr>
      <vt:lpstr>Definitions </vt:lpstr>
      <vt:lpstr>Illustration-Portfolio Weights </vt:lpstr>
      <vt:lpstr>Portfolio Expected  Returns </vt:lpstr>
      <vt:lpstr> Factors affecting  Portfolio return</vt:lpstr>
      <vt:lpstr>Illustration -Portfolio Returns </vt:lpstr>
      <vt:lpstr>Solution</vt:lpstr>
      <vt:lpstr>What if weights are now equal?</vt:lpstr>
      <vt:lpstr>What if asset returns are now different?</vt:lpstr>
      <vt:lpstr> Risk of a Portfolio </vt:lpstr>
      <vt:lpstr> Factors affecting Risk of Portfolio</vt:lpstr>
      <vt:lpstr> Correlation Coefficient</vt:lpstr>
      <vt:lpstr> Covariance </vt:lpstr>
      <vt:lpstr> Covariance Ctd</vt:lpstr>
      <vt:lpstr> Formula  for correlation coefficient </vt:lpstr>
      <vt:lpstr> Standard Deviation Formula </vt:lpstr>
      <vt:lpstr> Illustration- Perfect &amp; Nil correlations </vt:lpstr>
      <vt:lpstr> Solution </vt:lpstr>
      <vt:lpstr>Solution Ctd</vt:lpstr>
      <vt:lpstr> Comprehensive Illustration</vt:lpstr>
      <vt:lpstr> Illustration Ctd</vt:lpstr>
      <vt:lpstr> Solution-Expected returns </vt:lpstr>
      <vt:lpstr> Solution Ctd –Risk of each asset</vt:lpstr>
      <vt:lpstr> Solution ctd-Covariance </vt:lpstr>
      <vt:lpstr> Correlation Coefficients</vt:lpstr>
      <vt:lpstr>Components of Asset Risks </vt:lpstr>
      <vt:lpstr>Risks illustrated</vt:lpstr>
      <vt:lpstr>Risk Reduction: Benefits of Diversification</vt:lpstr>
      <vt:lpstr>Efficient Portfolio &amp;  the Efficient Frontier</vt:lpstr>
      <vt:lpstr>Efficient Portfolio &amp;  the Efficient Frontier Diagram</vt:lpstr>
      <vt:lpstr> Efficient Portfolio &amp;  the Efficient Frontier Ctd</vt:lpstr>
      <vt:lpstr> Mean –Variance Portfolio</vt:lpstr>
      <vt:lpstr>Recap/ conclusions </vt:lpstr>
      <vt:lpstr>Recap/ conclusions  ctd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454</cp:revision>
  <dcterms:created xsi:type="dcterms:W3CDTF">2023-03-23T11:05:44Z</dcterms:created>
  <dcterms:modified xsi:type="dcterms:W3CDTF">2023-04-22T01:21:42Z</dcterms:modified>
</cp:coreProperties>
</file>