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8"/>
  </p:notesMasterIdLst>
  <p:sldIdLst>
    <p:sldId id="280" r:id="rId2"/>
    <p:sldId id="281" r:id="rId3"/>
    <p:sldId id="257" r:id="rId4"/>
    <p:sldId id="258" r:id="rId5"/>
    <p:sldId id="357" r:id="rId6"/>
    <p:sldId id="356" r:id="rId7"/>
    <p:sldId id="358" r:id="rId8"/>
    <p:sldId id="260" r:id="rId9"/>
    <p:sldId id="359" r:id="rId10"/>
    <p:sldId id="261" r:id="rId11"/>
    <p:sldId id="262" r:id="rId12"/>
    <p:sldId id="313" r:id="rId13"/>
    <p:sldId id="314" r:id="rId14"/>
    <p:sldId id="362" r:id="rId15"/>
    <p:sldId id="361" r:id="rId16"/>
    <p:sldId id="264" r:id="rId17"/>
    <p:sldId id="269" r:id="rId18"/>
    <p:sldId id="363" r:id="rId19"/>
    <p:sldId id="344" r:id="rId20"/>
    <p:sldId id="282" r:id="rId21"/>
    <p:sldId id="315" r:id="rId22"/>
    <p:sldId id="317" r:id="rId23"/>
    <p:sldId id="364" r:id="rId24"/>
    <p:sldId id="316" r:id="rId25"/>
    <p:sldId id="318" r:id="rId26"/>
    <p:sldId id="351" r:id="rId27"/>
    <p:sldId id="284" r:id="rId28"/>
    <p:sldId id="285" r:id="rId29"/>
    <p:sldId id="286" r:id="rId30"/>
    <p:sldId id="287" r:id="rId31"/>
    <p:sldId id="288" r:id="rId32"/>
    <p:sldId id="293" r:id="rId33"/>
    <p:sldId id="326" r:id="rId34"/>
    <p:sldId id="323" r:id="rId35"/>
    <p:sldId id="346" r:id="rId36"/>
    <p:sldId id="31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6F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5368" autoAdjust="0"/>
    <p:restoredTop sz="94660"/>
  </p:normalViewPr>
  <p:slideViewPr>
    <p:cSldViewPr snapToGrid="0">
      <p:cViewPr varScale="1">
        <p:scale>
          <a:sx n="48" d="100"/>
          <a:sy n="48" d="100"/>
        </p:scale>
        <p:origin x="49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76B005-50DE-454B-82F5-4265151B5DE3}" type="datetimeFigureOut">
              <a:rPr lang="en-GB" smtClean="0"/>
              <a:t>11/05/2023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6F7DC9-98C4-4EF7-B2CD-D4966C2257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66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10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68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745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1705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6F7DC9-98C4-4EF7-B2CD-D4966C2257F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79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249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5764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927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613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63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57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947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611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87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548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5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96E17-8A3B-4F6B-BABD-FD2420C511F1}" type="datetimeFigureOut">
              <a:rPr lang="en-US" smtClean="0"/>
              <a:t>5/11/2023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B1E871-62AD-4839-92E3-30B645B1C3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266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337" y="1080032"/>
            <a:ext cx="10713150" cy="3616939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Course</a:t>
            </a:r>
            <a:r>
              <a:rPr lang="en-GB" b="1" dirty="0"/>
              <a:t>: Corporate Finance</a:t>
            </a:r>
            <a:br>
              <a:rPr lang="en-GB" b="1" dirty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Week</a:t>
            </a:r>
            <a:r>
              <a:rPr lang="en-US" b="1" dirty="0" smtClean="0"/>
              <a:t> 7: Asset Valuation Models</a:t>
            </a:r>
            <a:br>
              <a:rPr lang="en-US" b="1" dirty="0" smtClean="0"/>
            </a:br>
            <a:r>
              <a:rPr lang="en-US" b="1" dirty="0" smtClean="0"/>
              <a:t>               - </a:t>
            </a:r>
            <a:r>
              <a:rPr lang="en-US" b="1" dirty="0" err="1" smtClean="0"/>
              <a:t>CAPM</a:t>
            </a:r>
            <a:r>
              <a:rPr lang="en-US" b="1" dirty="0" smtClean="0"/>
              <a:t> </a:t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887" y="4495413"/>
            <a:ext cx="11027913" cy="21948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Lecturer: </a:t>
            </a:r>
            <a:r>
              <a:rPr lang="en-GB" sz="3600" b="1" dirty="0" err="1" smtClean="0"/>
              <a:t>Dr.</a:t>
            </a:r>
            <a:r>
              <a:rPr lang="en-GB" sz="3600" b="1" dirty="0" smtClean="0"/>
              <a:t> Charity </a:t>
            </a:r>
            <a:r>
              <a:rPr lang="en-GB" sz="3600" b="1" dirty="0" err="1" smtClean="0"/>
              <a:t>Njoka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621597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1080217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Lesson Objectives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842" y="1578076"/>
            <a:ext cx="11032958" cy="5279923"/>
          </a:xfrm>
        </p:spPr>
        <p:txBody>
          <a:bodyPr>
            <a:normAutofit/>
          </a:bodyPr>
          <a:lstStyle/>
          <a:p>
            <a:endParaRPr lang="en-US" sz="3200" dirty="0" smtClean="0"/>
          </a:p>
          <a:p>
            <a:pPr marL="0" indent="0">
              <a:buNone/>
            </a:pPr>
            <a:r>
              <a:rPr lang="en-GB" sz="3200" dirty="0" smtClean="0"/>
              <a:t>At the </a:t>
            </a:r>
            <a:r>
              <a:rPr lang="en-GB" sz="3200" dirty="0"/>
              <a:t>end of this lesson you should be able to</a:t>
            </a:r>
            <a:r>
              <a:rPr lang="en-GB" sz="3200" b="1" dirty="0" smtClean="0"/>
              <a:t>: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/>
              <a:t>1. Explain the concept of beta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2. </a:t>
            </a:r>
            <a:r>
              <a:rPr lang="en-GB" sz="3200" dirty="0"/>
              <a:t> Understand  </a:t>
            </a:r>
            <a:r>
              <a:rPr lang="en-GB" sz="3200" dirty="0" smtClean="0"/>
              <a:t>the concept of Capital </a:t>
            </a:r>
            <a:r>
              <a:rPr lang="en-GB" sz="3200" dirty="0"/>
              <a:t>Market Line </a:t>
            </a:r>
          </a:p>
          <a:p>
            <a:pPr marL="0" indent="0">
              <a:buNone/>
            </a:pPr>
            <a:r>
              <a:rPr lang="en-GB" sz="3200" dirty="0"/>
              <a:t>3.  Derive and evaluate asset value using Security Market Line </a:t>
            </a:r>
          </a:p>
          <a:p>
            <a:pPr marL="0" indent="0">
              <a:buNone/>
            </a:pPr>
            <a:r>
              <a:rPr lang="en-GB" sz="3200" dirty="0"/>
              <a:t>4. </a:t>
            </a:r>
            <a:r>
              <a:rPr lang="en-GB" sz="3200" dirty="0" smtClean="0"/>
              <a:t>State </a:t>
            </a:r>
            <a:r>
              <a:rPr lang="en-GB" sz="3200" dirty="0"/>
              <a:t>the assumptions of Capital Asset Pricing Model (</a:t>
            </a:r>
            <a:r>
              <a:rPr lang="en-GB" sz="3200" dirty="0" err="1"/>
              <a:t>CAPM</a:t>
            </a:r>
            <a:r>
              <a:rPr lang="en-GB" sz="3200" dirty="0"/>
              <a:t>)</a:t>
            </a:r>
          </a:p>
          <a:p>
            <a:pPr marL="0" indent="0">
              <a:buNone/>
            </a:pPr>
            <a:r>
              <a:rPr lang="en-GB" sz="3200" dirty="0"/>
              <a:t>5. </a:t>
            </a:r>
            <a:r>
              <a:rPr lang="en-GB" sz="3200" dirty="0" smtClean="0"/>
              <a:t>Calculate </a:t>
            </a:r>
            <a:r>
              <a:rPr lang="en-GB" sz="3200" dirty="0"/>
              <a:t>the required rate of return using </a:t>
            </a:r>
            <a:r>
              <a:rPr lang="en-GB" sz="3200" dirty="0" err="1"/>
              <a:t>CAPM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6. Explain the weaknesses of Capital Asset Pricing Model </a:t>
            </a:r>
            <a:endParaRPr lang="en-GB" sz="3200" dirty="0"/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9059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-240631"/>
            <a:ext cx="11191568" cy="1312606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Introduction  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232" y="1187116"/>
            <a:ext cx="11191568" cy="5438273"/>
          </a:xfrm>
        </p:spPr>
        <p:txBody>
          <a:bodyPr>
            <a:normAutofit/>
          </a:bodyPr>
          <a:lstStyle/>
          <a:p>
            <a:pPr marL="1371600" lvl="3" indent="0">
              <a:buNone/>
            </a:pPr>
            <a:r>
              <a:rPr lang="en-US" sz="2200" dirty="0" smtClean="0"/>
              <a:t>. </a:t>
            </a:r>
            <a:endParaRPr lang="en-GB" sz="2200" dirty="0"/>
          </a:p>
          <a:p>
            <a:pPr marL="0" indent="0">
              <a:buNone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Portfolio theory analyzes investors’ asset </a:t>
            </a:r>
            <a:endParaRPr lang="en-US" sz="32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demand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given </a:t>
            </a: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asset </a:t>
            </a: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returns.</a:t>
            </a:r>
          </a:p>
          <a:p>
            <a:pPr marL="0" indent="0">
              <a:buNone/>
            </a:pP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To maximise returns while minimising the risks </a:t>
            </a:r>
          </a:p>
          <a:p>
            <a:pPr marL="0" indent="0">
              <a:buNone/>
            </a:pPr>
            <a:r>
              <a:rPr lang="en-GB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an investors needs to:-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1. Diversify to eliminate non-systematic risk.</a:t>
            </a:r>
          </a:p>
          <a:p>
            <a:pPr marL="0" indent="0">
              <a:buNone/>
            </a:pP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2. Hold only the risk-free asset and </a:t>
            </a:r>
            <a:r>
              <a:rPr lang="en-US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a fully  diversified market portfolio or a portion of it</a:t>
            </a: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2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529" y="0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Risk Free Asset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563"/>
            <a:ext cx="11440443" cy="5532436"/>
          </a:xfrm>
        </p:spPr>
        <p:txBody>
          <a:bodyPr>
            <a:normAutofit/>
          </a:bodyPr>
          <a:lstStyle/>
          <a:p>
            <a:pPr marL="514350" lvl="0" indent="-514350">
              <a:buAutoNum type="arabicPeriod"/>
            </a:pPr>
            <a:endParaRPr lang="en-GB" sz="3200" dirty="0" smtClean="0"/>
          </a:p>
          <a:p>
            <a:r>
              <a:rPr lang="en-GB" sz="3200" dirty="0" smtClean="0"/>
              <a:t>Treasury Bills (T- Bills)  are an example of Risk -free asset</a:t>
            </a:r>
          </a:p>
          <a:p>
            <a:endParaRPr lang="en-GB" sz="3200" dirty="0" smtClean="0"/>
          </a:p>
          <a:p>
            <a:r>
              <a:rPr lang="en-US" sz="3200" dirty="0"/>
              <a:t>With risk-free asset</a:t>
            </a:r>
            <a:r>
              <a:rPr lang="en-US" sz="3200" dirty="0" smtClean="0"/>
              <a:t>:</a:t>
            </a:r>
          </a:p>
          <a:p>
            <a:endParaRPr lang="en-GB" sz="3200" dirty="0"/>
          </a:p>
          <a:p>
            <a:pPr marL="0" indent="0">
              <a:buNone/>
            </a:pPr>
            <a:r>
              <a:rPr lang="en-US" sz="3200" dirty="0"/>
              <a:t>1. Expected return is entirely certain.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2. Standard deviation of return is zero.</a:t>
            </a:r>
            <a:endParaRPr lang="en-GB" sz="3200" dirty="0"/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/>
              <a:t>3. Covariance with any risky asset or portfolio is always zero, as is the correlation.</a:t>
            </a:r>
            <a:endParaRPr lang="en-GB" sz="3200" dirty="0"/>
          </a:p>
          <a:p>
            <a:pPr marL="0" lvl="0" indent="0">
              <a:buNone/>
            </a:pPr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3980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Concept of Beta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47" y="609600"/>
            <a:ext cx="11231896" cy="6248399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Risk of an asset or portfolio  is measured by: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/>
              <a:t>v</a:t>
            </a:r>
            <a:r>
              <a:rPr lang="en-US" sz="3200" dirty="0" smtClean="0"/>
              <a:t>ariance or Standard Deviation 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Standard deviation measures total risk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Total risk = systematic risk+ unsystematic risk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Systematic( undiversifiable) risk is  measured using beta.</a:t>
            </a:r>
          </a:p>
          <a:p>
            <a:pPr marL="0" indent="0">
              <a:spcBef>
                <a:spcPts val="0"/>
              </a:spcBef>
              <a:buNone/>
            </a:pPr>
            <a:endParaRPr lang="en-US" sz="3200" dirty="0"/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It is possible to calculate the Beta of an individual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3200" dirty="0" smtClean="0"/>
              <a:t>asset as  well as for a portfolio</a:t>
            </a:r>
          </a:p>
          <a:p>
            <a:pPr marL="0" indent="0">
              <a:spcBef>
                <a:spcPts val="0"/>
              </a:spcBef>
              <a:buNone/>
            </a:pPr>
            <a:endParaRPr lang="en-US" sz="3500" dirty="0" smtClean="0"/>
          </a:p>
        </p:txBody>
      </p:sp>
    </p:spTree>
    <p:extLst>
      <p:ext uri="{BB962C8B-B14F-4D97-AF65-F5344CB8AC3E}">
        <p14:creationId xmlns:p14="http://schemas.microsoft.com/office/powerpoint/2010/main" val="203751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631129" cy="83418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Beta  of a Security</a:t>
            </a: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8245" y="988679"/>
                <a:ext cx="11324914" cy="5532436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GB" sz="3200" dirty="0" smtClean="0"/>
                  <a:t>Beta </a:t>
                </a:r>
                <a:r>
                  <a:rPr lang="en-GB" sz="3200" dirty="0"/>
                  <a:t>of a security is given by, </a:t>
                </a:r>
              </a:p>
              <a:p>
                <a:pPr marL="0" indent="0">
                  <a:buNone/>
                </a:pPr>
                <a:r>
                  <a:rPr lang="en-US" sz="3200" dirty="0"/>
                  <a:t> </a:t>
                </a:r>
                <a:endParaRPr lang="en-GB" sz="3200" dirty="0"/>
              </a:p>
              <a:p>
                <a:r>
                  <a:rPr lang="en-US" sz="3200" dirty="0"/>
                  <a:t> </a:t>
                </a:r>
                <a:r>
                  <a:rPr lang="en-US" sz="3200" dirty="0" err="1"/>
                  <a:t>ß</a:t>
                </a:r>
                <a:r>
                  <a:rPr lang="en-US" sz="3200" baseline="-25000" dirty="0" err="1"/>
                  <a:t>i</a:t>
                </a:r>
                <a:r>
                  <a:rPr lang="en-US" sz="3200" dirty="0"/>
                  <a:t>	=	</a:t>
                </a:r>
                <a:r>
                  <a:rPr lang="en-US" sz="3200" u="sng" dirty="0" err="1"/>
                  <a:t>Cov</a:t>
                </a:r>
                <a:r>
                  <a:rPr lang="en-US" sz="3200" u="sng" baseline="-25000" dirty="0"/>
                  <a:t>(</a:t>
                </a:r>
                <a:r>
                  <a:rPr lang="en-US" sz="3200" u="sng" baseline="-25000" dirty="0" err="1"/>
                  <a:t>im</a:t>
                </a:r>
                <a:r>
                  <a:rPr lang="en-US" sz="3200" u="sng" baseline="-25000" dirty="0"/>
                  <a:t>)</a:t>
                </a:r>
                <a:endParaRPr lang="en-GB" sz="3200" dirty="0"/>
              </a:p>
              <a:p>
                <a:pPr marL="0" indent="0">
                  <a:buNone/>
                </a:pPr>
                <a:r>
                  <a:rPr lang="en-US" sz="3200" dirty="0"/>
                  <a:t>	        	  </a:t>
                </a:r>
                <a:r>
                  <a:rPr lang="en-US" sz="3200" dirty="0" err="1"/>
                  <a:t>δ²</a:t>
                </a:r>
                <a:r>
                  <a:rPr lang="en-US" sz="3200" baseline="-25000" dirty="0" err="1"/>
                  <a:t>m</a:t>
                </a:r>
                <a:endParaRPr lang="en-GB" sz="3200" dirty="0"/>
              </a:p>
              <a:p>
                <a:r>
                  <a:rPr lang="en-GB" sz="3200" dirty="0"/>
                  <a:t>Where,</a:t>
                </a:r>
              </a:p>
              <a:p>
                <a:endParaRPr lang="en-GB" sz="3200" dirty="0"/>
              </a:p>
              <a:p>
                <a:r>
                  <a:rPr lang="en-US" sz="3200" dirty="0" err="1"/>
                  <a:t>ß</a:t>
                </a:r>
                <a:r>
                  <a:rPr lang="en-US" sz="3200" baseline="-25000" dirty="0" err="1"/>
                  <a:t>i</a:t>
                </a:r>
                <a:r>
                  <a:rPr lang="en-US" sz="3200" dirty="0"/>
                  <a:t>  = Beta  of Security </a:t>
                </a:r>
                <a:r>
                  <a:rPr lang="en-US" sz="3200" dirty="0" err="1"/>
                  <a:t>i</a:t>
                </a:r>
                <a:endParaRPr lang="en-GB" sz="3200" dirty="0"/>
              </a:p>
              <a:p>
                <a:pPr marL="0" indent="0">
                  <a:buNone/>
                </a:pPr>
                <a:endParaRPr lang="en-GB" sz="3200" dirty="0"/>
              </a:p>
              <a:p>
                <a:r>
                  <a:rPr lang="en-US" sz="3200" dirty="0" err="1"/>
                  <a:t>Cov</a:t>
                </a:r>
                <a:r>
                  <a:rPr lang="en-US" sz="3200" baseline="-25000" dirty="0"/>
                  <a:t>(</a:t>
                </a:r>
                <a:r>
                  <a:rPr lang="en-US" sz="3200" baseline="-25000" dirty="0" err="1"/>
                  <a:t>im</a:t>
                </a:r>
                <a:r>
                  <a:rPr lang="en-US" sz="3200" baseline="-25000" dirty="0"/>
                  <a:t>) </a:t>
                </a:r>
                <a:r>
                  <a:rPr lang="en-US" sz="3200" dirty="0"/>
                  <a:t>= Covariance of Asset I and market return </a:t>
                </a:r>
                <a:endParaRPr lang="en-GB" sz="3200" dirty="0"/>
              </a:p>
              <a:p>
                <a:r>
                  <a:rPr lang="en-US" sz="3200" baseline="-25000" dirty="0"/>
                  <a:t> </a:t>
                </a:r>
                <a:r>
                  <a:rPr lang="en-US" sz="3200" dirty="0" err="1" smtClean="0"/>
                  <a:t>δ²m</a:t>
                </a:r>
                <a:r>
                  <a:rPr lang="en-US" sz="3200" dirty="0" smtClean="0"/>
                  <a:t> </a:t>
                </a:r>
                <a:r>
                  <a:rPr lang="en-US" sz="3200" dirty="0"/>
                  <a:t>=</a:t>
                </a:r>
                <a:r>
                  <a:rPr lang="en-US" sz="3200" baseline="-25000" dirty="0"/>
                  <a:t> </a:t>
                </a:r>
                <a:r>
                  <a:rPr lang="en-US" sz="3200" dirty="0"/>
                  <a:t>Variance of the Market Return</a:t>
                </a:r>
                <a:r>
                  <a:rPr lang="en-US" sz="3200" baseline="-25000" dirty="0"/>
                  <a:t> </a:t>
                </a:r>
                <a:endParaRPr lang="en-GB" sz="3200" dirty="0"/>
              </a:p>
              <a:p>
                <a:pPr marL="0" indent="0">
                  <a:buNone/>
                </a:pPr>
                <a:endParaRPr lang="en-GB" sz="3200" dirty="0"/>
              </a:p>
              <a:p>
                <a:r>
                  <a:rPr lang="en-US" sz="3200" dirty="0"/>
                  <a:t>NB: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𝐶𝑜𝑣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𝑖𝑚</m:t>
                        </m:r>
                      </m:sub>
                    </m:sSub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limLoc m:val="undOvr"/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  <m:e>
                        <m:d>
                          <m:d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GB" sz="3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𝑖𝑖</m:t>
                                </m:r>
                              </m:sub>
                            </m:s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GB" sz="3200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∈</m:t>
                                </m:r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</m:e>
                              <m:sub>
                                <m:r>
                                  <a:rPr lang="en-US" sz="3200" i="1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</m:nary>
                    <m:d>
                      <m:d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𝑚𝑖</m:t>
                            </m:r>
                          </m:sub>
                        </m:s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∈</m:t>
                            </m:r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e>
                    </m:d>
                  </m:oMath>
                </a14:m>
                <a:endParaRPr lang="en-GB" sz="3200" dirty="0"/>
              </a:p>
              <a:p>
                <a:endParaRPr lang="en-GB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8245" y="988679"/>
                <a:ext cx="11324914" cy="5532436"/>
              </a:xfrm>
              <a:blipFill rotWithShape="0">
                <a:blip r:embed="rId2"/>
                <a:stretch>
                  <a:fillRect l="-1400" t="-2313" b="-262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976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401052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Beta  of a Portfolio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24511"/>
            <a:ext cx="11440443" cy="5933488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It </a:t>
            </a:r>
            <a:r>
              <a:rPr lang="en-US" sz="3200" dirty="0"/>
              <a:t>is the weighted average of betas of the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individual </a:t>
            </a:r>
            <a:r>
              <a:rPr lang="en-US" sz="3200" dirty="0"/>
              <a:t>assets in the portfolio. </a:t>
            </a: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Thus </a:t>
            </a:r>
            <a:r>
              <a:rPr lang="en-GB" sz="3200" dirty="0" err="1"/>
              <a:t>B</a:t>
            </a:r>
            <a:r>
              <a:rPr lang="en-GB" sz="3200" baseline="-25000" dirty="0" err="1"/>
              <a:t>p</a:t>
            </a:r>
            <a:r>
              <a:rPr lang="en-GB" sz="3200" dirty="0"/>
              <a:t>= </a:t>
            </a:r>
            <a:r>
              <a:rPr lang="en-GB" sz="3200" dirty="0" err="1"/>
              <a:t>W</a:t>
            </a:r>
            <a:r>
              <a:rPr lang="en-GB" sz="3200" baseline="-25000" dirty="0" err="1"/>
              <a:t>a</a:t>
            </a:r>
            <a:r>
              <a:rPr lang="en-GB" sz="3200" dirty="0"/>
              <a:t> B</a:t>
            </a:r>
            <a:r>
              <a:rPr lang="en-GB" sz="3200" baseline="-25000" dirty="0"/>
              <a:t>a</a:t>
            </a:r>
            <a:r>
              <a:rPr lang="en-GB" sz="3200" dirty="0"/>
              <a:t> + </a:t>
            </a:r>
            <a:r>
              <a:rPr lang="en-GB" sz="3200" dirty="0" err="1"/>
              <a:t>W</a:t>
            </a:r>
            <a:r>
              <a:rPr lang="en-GB" sz="3200" baseline="-25000" dirty="0" err="1"/>
              <a:t>b</a:t>
            </a:r>
            <a:r>
              <a:rPr lang="en-GB" sz="3200" dirty="0" err="1"/>
              <a:t>B</a:t>
            </a:r>
            <a:r>
              <a:rPr lang="en-GB" sz="3200" baseline="-25000" dirty="0" err="1"/>
              <a:t>b</a:t>
            </a:r>
            <a:endParaRPr lang="en-GB" sz="3200" dirty="0"/>
          </a:p>
          <a:p>
            <a:r>
              <a:rPr lang="en-GB" sz="3200" dirty="0" smtClean="0"/>
              <a:t>Where</a:t>
            </a:r>
            <a:r>
              <a:rPr lang="en-GB" sz="3200" dirty="0"/>
              <a:t>, </a:t>
            </a:r>
            <a:endParaRPr lang="en-GB" sz="3200" dirty="0" smtClean="0"/>
          </a:p>
          <a:p>
            <a:r>
              <a:rPr lang="en-GB" sz="3200" dirty="0" err="1" smtClean="0"/>
              <a:t>B</a:t>
            </a:r>
            <a:r>
              <a:rPr lang="en-GB" sz="3200" baseline="-25000" dirty="0" err="1" smtClean="0"/>
              <a:t>p</a:t>
            </a:r>
            <a:r>
              <a:rPr lang="en-GB" sz="3200" dirty="0"/>
              <a:t>= Beta of the portfolio</a:t>
            </a:r>
          </a:p>
          <a:p>
            <a:r>
              <a:rPr lang="en-GB" sz="3200" dirty="0" err="1" smtClean="0"/>
              <a:t>W</a:t>
            </a:r>
            <a:r>
              <a:rPr lang="en-GB" sz="3200" baseline="-25000" dirty="0" err="1" smtClean="0"/>
              <a:t>a</a:t>
            </a:r>
            <a:r>
              <a:rPr lang="en-GB" sz="3200" dirty="0"/>
              <a:t>= Weight of Asset A</a:t>
            </a:r>
          </a:p>
          <a:p>
            <a:r>
              <a:rPr lang="en-GB" sz="3200" dirty="0"/>
              <a:t> B</a:t>
            </a:r>
            <a:r>
              <a:rPr lang="en-GB" sz="3200" baseline="-25000" dirty="0"/>
              <a:t>a</a:t>
            </a:r>
            <a:r>
              <a:rPr lang="en-GB" sz="3200" dirty="0"/>
              <a:t> = Beta of the Asset A</a:t>
            </a:r>
          </a:p>
          <a:p>
            <a:r>
              <a:rPr lang="en-GB" sz="3200" dirty="0" err="1"/>
              <a:t>W</a:t>
            </a:r>
            <a:r>
              <a:rPr lang="en-GB" sz="3200" baseline="-25000" dirty="0" err="1"/>
              <a:t>b</a:t>
            </a:r>
            <a:r>
              <a:rPr lang="en-GB" sz="3200" dirty="0"/>
              <a:t> =Weight of Asset B</a:t>
            </a:r>
          </a:p>
          <a:p>
            <a:r>
              <a:rPr lang="en-GB" sz="3200" dirty="0"/>
              <a:t>B</a:t>
            </a:r>
            <a:r>
              <a:rPr lang="en-GB" sz="3200" baseline="-25000" dirty="0"/>
              <a:t>b</a:t>
            </a:r>
            <a:r>
              <a:rPr lang="en-GB" sz="3200" dirty="0"/>
              <a:t> = </a:t>
            </a:r>
            <a:r>
              <a:rPr lang="en-GB" sz="3200" dirty="0" smtClean="0"/>
              <a:t> </a:t>
            </a:r>
            <a:r>
              <a:rPr lang="en-GB" sz="3200" dirty="0"/>
              <a:t>Beta of Asset B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8854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Illustration -Beta  </a:t>
            </a:r>
            <a:r>
              <a:rPr lang="en-US" sz="3600" b="1" dirty="0">
                <a:latin typeface="+mn-lt"/>
              </a:rPr>
              <a:t>of a Portfolio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657726"/>
            <a:ext cx="10175352" cy="5979047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buAutoNum type="arabicPeriod"/>
            </a:pPr>
            <a:endParaRPr lang="en-US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/>
              <a:t>A company has two investments A and B. 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75 </a:t>
            </a:r>
            <a:r>
              <a:rPr lang="en-GB" sz="3200" dirty="0"/>
              <a:t>% of its </a:t>
            </a:r>
            <a:r>
              <a:rPr lang="en-GB" sz="3200" dirty="0" smtClean="0"/>
              <a:t>investments </a:t>
            </a:r>
            <a:r>
              <a:rPr lang="en-GB" sz="3200" dirty="0"/>
              <a:t>are in A which has a beta of 1.2 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However </a:t>
            </a:r>
            <a:r>
              <a:rPr lang="en-GB" sz="3200" dirty="0"/>
              <a:t>the balance, 25% of the investments are held in B which is deemed to be 50% riskier in systematic risk terms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b="1" dirty="0"/>
              <a:t>Required</a:t>
            </a:r>
            <a:r>
              <a:rPr lang="en-GB" sz="3200" dirty="0"/>
              <a:t>: Calculate the firm’s portfolio Beta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9143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974" y="117987"/>
            <a:ext cx="10852355" cy="87015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-Beta  </a:t>
            </a:r>
            <a:r>
              <a:rPr lang="en-US" sz="3600" b="1" dirty="0">
                <a:latin typeface="+mn-lt"/>
              </a:rPr>
              <a:t>of a </a:t>
            </a:r>
            <a:r>
              <a:rPr lang="en-US" sz="3600" b="1" dirty="0" smtClean="0">
                <a:latin typeface="+mn-lt"/>
              </a:rPr>
              <a:t>Portfolio Question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74" y="1253612"/>
            <a:ext cx="9115108" cy="5383161"/>
          </a:xfrm>
        </p:spPr>
        <p:txBody>
          <a:bodyPr>
            <a:noAutofit/>
          </a:bodyPr>
          <a:lstStyle/>
          <a:p>
            <a:pPr marL="514350" indent="-514350">
              <a:spcBef>
                <a:spcPts val="0"/>
              </a:spcBef>
              <a:buAutoNum type="arabicPeriod"/>
            </a:pPr>
            <a:endParaRPr lang="en-US" sz="3200" dirty="0" smtClean="0"/>
          </a:p>
          <a:p>
            <a:pPr marL="0" indent="0">
              <a:buNone/>
            </a:pPr>
            <a:r>
              <a:rPr lang="en-GB" sz="3200" dirty="0" err="1" smtClean="0"/>
              <a:t>B</a:t>
            </a:r>
            <a:r>
              <a:rPr lang="en-GB" sz="3200" baseline="-25000" dirty="0" err="1" smtClean="0"/>
              <a:t>p</a:t>
            </a:r>
            <a:r>
              <a:rPr lang="en-GB" sz="3200" dirty="0"/>
              <a:t>= </a:t>
            </a:r>
            <a:r>
              <a:rPr lang="en-GB" sz="3200" dirty="0" err="1"/>
              <a:t>W</a:t>
            </a:r>
            <a:r>
              <a:rPr lang="en-GB" sz="3200" baseline="-25000" dirty="0" err="1"/>
              <a:t>a</a:t>
            </a:r>
            <a:r>
              <a:rPr lang="en-GB" sz="3200" dirty="0"/>
              <a:t> B</a:t>
            </a:r>
            <a:r>
              <a:rPr lang="en-GB" sz="3200" baseline="-25000" dirty="0"/>
              <a:t>a</a:t>
            </a:r>
            <a:r>
              <a:rPr lang="en-GB" sz="3200" dirty="0"/>
              <a:t> + </a:t>
            </a:r>
            <a:r>
              <a:rPr lang="en-GB" sz="3200" dirty="0" err="1" smtClean="0"/>
              <a:t>W</a:t>
            </a:r>
            <a:r>
              <a:rPr lang="en-GB" sz="3200" baseline="-25000" dirty="0" err="1" smtClean="0"/>
              <a:t>b</a:t>
            </a:r>
            <a:r>
              <a:rPr lang="en-GB" sz="3200" dirty="0" err="1" smtClean="0"/>
              <a:t>B</a:t>
            </a:r>
            <a:r>
              <a:rPr lang="en-GB" sz="3200" baseline="-25000" dirty="0" err="1" smtClean="0"/>
              <a:t>b</a:t>
            </a:r>
            <a:endParaRPr lang="en-GB" sz="3200" baseline="-25000" dirty="0" smtClean="0"/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Beta of Asset A= </a:t>
            </a:r>
            <a:r>
              <a:rPr lang="en-GB" sz="3200" dirty="0" smtClean="0"/>
              <a:t>1.2</a:t>
            </a:r>
          </a:p>
          <a:p>
            <a:endParaRPr lang="en-GB" sz="3200" dirty="0"/>
          </a:p>
          <a:p>
            <a:r>
              <a:rPr lang="en-GB" sz="3200" dirty="0"/>
              <a:t>Beta of Asset B= 1.2+ 50% * 1.2= </a:t>
            </a:r>
            <a:r>
              <a:rPr lang="en-GB" sz="3200" dirty="0" smtClean="0"/>
              <a:t>1.8</a:t>
            </a:r>
          </a:p>
          <a:p>
            <a:endParaRPr lang="en-GB" sz="3200" dirty="0"/>
          </a:p>
          <a:p>
            <a:r>
              <a:rPr lang="en-GB" sz="3200" dirty="0" err="1"/>
              <a:t>Bp</a:t>
            </a:r>
            <a:r>
              <a:rPr lang="en-GB" sz="3200" dirty="0"/>
              <a:t>= 0.75(1.2) + 0.25 (1.8) = 1.35</a:t>
            </a:r>
          </a:p>
          <a:p>
            <a:pPr>
              <a:spcBef>
                <a:spcPts val="0"/>
              </a:spcBef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467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11353800" cy="1106128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Capital Market Line (CML)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04" y="866274"/>
            <a:ext cx="10971231" cy="59917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r>
              <a:rPr lang="en-US" sz="3200" dirty="0"/>
              <a:t>CML) represents portfolios that optimally </a:t>
            </a:r>
            <a:r>
              <a:rPr lang="en-US" sz="3200" dirty="0" smtClean="0"/>
              <a:t>combine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risk and return</a:t>
            </a:r>
            <a:r>
              <a:rPr lang="en-GB" sz="3200" dirty="0" smtClean="0"/>
              <a:t> </a:t>
            </a:r>
          </a:p>
          <a:p>
            <a:pPr marL="514350" lvl="0" indent="-514350">
              <a:buAutoNum type="arabicPeriod"/>
            </a:pPr>
            <a:endParaRPr lang="en-GB" sz="3200" dirty="0"/>
          </a:p>
          <a:p>
            <a:pPr marL="0" lvl="0" indent="0">
              <a:buNone/>
            </a:pPr>
            <a:r>
              <a:rPr lang="en-US" sz="3200" dirty="0"/>
              <a:t>CML is a line that is used to show the rates of return</a:t>
            </a:r>
            <a:r>
              <a:rPr lang="en-US" sz="3200" dirty="0" smtClean="0"/>
              <a:t>,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which depends on risk-free rates of return and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levels </a:t>
            </a:r>
            <a:r>
              <a:rPr lang="en-US" sz="3200" dirty="0"/>
              <a:t>of risk for a specific </a:t>
            </a:r>
            <a:r>
              <a:rPr lang="en-US" sz="3200" dirty="0" smtClean="0"/>
              <a:t>portfolio</a:t>
            </a:r>
          </a:p>
          <a:p>
            <a:pPr marL="0" lvl="0" indent="0">
              <a:buNone/>
            </a:pPr>
            <a:endParaRPr lang="en-GB" sz="3200" dirty="0"/>
          </a:p>
          <a:p>
            <a:pPr marL="0" lvl="0" indent="0">
              <a:buNone/>
            </a:pPr>
            <a:r>
              <a:rPr lang="en-GB" sz="3200" b="1" dirty="0" smtClean="0"/>
              <a:t>It </a:t>
            </a:r>
            <a:r>
              <a:rPr lang="en-US" sz="3200" dirty="0"/>
              <a:t>represents all the portfolios that optimally combine the risk-free rate of return and the market portfolio of risky assets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5558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32736"/>
            <a:ext cx="11353800" cy="781664"/>
          </a:xfrm>
        </p:spPr>
        <p:txBody>
          <a:bodyPr>
            <a:noAutofit/>
          </a:bodyPr>
          <a:lstStyle/>
          <a:p>
            <a:r>
              <a:rPr lang="en-US" sz="3600" b="1" dirty="0">
                <a:latin typeface="+mn-lt"/>
              </a:rPr>
              <a:t>Capital Market Line (CML</a:t>
            </a:r>
            <a:r>
              <a:rPr lang="en-US" sz="3600" b="1" dirty="0" smtClean="0">
                <a:latin typeface="+mn-lt"/>
              </a:rPr>
              <a:t>) Formula</a:t>
            </a:r>
            <a:r>
              <a:rPr lang="en-GB" sz="3600" b="1" dirty="0"/>
              <a:t/>
            </a:r>
            <a:br>
              <a:rPr lang="en-GB" sz="3600" b="1" dirty="0"/>
            </a:br>
            <a:endParaRPr lang="en-US" sz="3600" b="1" dirty="0">
              <a:latin typeface="+mn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5010" y="657726"/>
                <a:ext cx="10968789" cy="6200274"/>
              </a:xfrm>
            </p:spPr>
            <p:txBody>
              <a:bodyPr>
                <a:normAutofit/>
              </a:bodyPr>
              <a:lstStyle/>
              <a:p>
                <a:endParaRPr lang="en-GB" sz="3200" i="1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  <m:r>
                      <a:rPr lang="en-US" sz="32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sz="3200" i="1">
                        <a:latin typeface="Cambria Math" panose="02040503050406030204" pitchFamily="18" charset="0"/>
                      </a:rPr>
                      <m:t>+(</m:t>
                    </m:r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GB" sz="32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𝜎</m:t>
                            </m:r>
                          </m:e>
                          <m:sub>
                            <m:r>
                              <a:rPr lang="en-US" sz="3200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b>
                        </m:sSub>
                      </m:den>
                    </m:f>
                    <m:r>
                      <a:rPr lang="en-US" sz="3200" i="1">
                        <a:latin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endParaRPr lang="en-GB" sz="3200" dirty="0"/>
              </a:p>
              <a:p>
                <a:pPr marL="0" indent="0">
                  <a:buNone/>
                </a:pPr>
                <a:r>
                  <a:rPr lang="en-US" sz="3200" dirty="0" smtClean="0"/>
                  <a:t>Where,</a:t>
                </a:r>
                <a:endParaRPr lang="en-GB" sz="3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3200" dirty="0"/>
                  <a:t>= portfolio return</a:t>
                </a:r>
                <a:endParaRPr lang="en-GB" sz="3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𝑓</m:t>
                        </m:r>
                      </m:sub>
                    </m:sSub>
                  </m:oMath>
                </a14:m>
                <a:r>
                  <a:rPr lang="en-US" sz="3200" dirty="0"/>
                  <a:t> = risk free rate</a:t>
                </a:r>
                <a:endParaRPr lang="en-GB" sz="3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3200" dirty="0"/>
                  <a:t>= market return</a:t>
                </a:r>
                <a:endParaRPr lang="en-GB" sz="3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lang="en-US" sz="3200" dirty="0"/>
                  <a:t>= standard deviation of market returns</a:t>
                </a:r>
                <a:endParaRPr lang="en-GB" sz="3200" dirty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en-US" sz="3200" i="1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en-US" sz="3200" dirty="0"/>
                  <a:t>= standard deviation of portfolio returns</a:t>
                </a:r>
                <a:endParaRPr lang="en-GB" sz="3200" dirty="0"/>
              </a:p>
              <a:p>
                <a:pPr marL="514350" indent="-514350" algn="just">
                  <a:lnSpc>
                    <a:spcPct val="150000"/>
                  </a:lnSpc>
                  <a:spcBef>
                    <a:spcPts val="0"/>
                  </a:spcBef>
                  <a:buAutoNum type="arabicPeriod"/>
                </a:pPr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5010" y="657726"/>
                <a:ext cx="10968789" cy="6200274"/>
              </a:xfrm>
              <a:blipFill rotWithShape="0">
                <a:blip r:embed="rId2"/>
                <a:stretch>
                  <a:fillRect l="-13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17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876" y="0"/>
            <a:ext cx="11132574" cy="93044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CML Graphically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0422"/>
            <a:ext cx="11132574" cy="578757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marL="0" lvl="0" indent="0">
              <a:buNone/>
            </a:pPr>
            <a:endParaRPr lang="en-GB" sz="32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GB" sz="128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6700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336883" y="1070422"/>
            <a:ext cx="8662737" cy="537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0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CML Implications on Investments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989" y="1010911"/>
            <a:ext cx="11132574" cy="539791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Introduction </a:t>
            </a:r>
            <a:r>
              <a:rPr lang="en-US" sz="3200" dirty="0"/>
              <a:t>of the risk-free asset significantly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changes </a:t>
            </a:r>
            <a:r>
              <a:rPr lang="en-US" sz="3200" dirty="0"/>
              <a:t>the Markowitz efficient set of </a:t>
            </a:r>
            <a:r>
              <a:rPr lang="en-US" sz="3200" dirty="0" smtClean="0"/>
              <a:t>portfolios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US" sz="3200" dirty="0" smtClean="0"/>
              <a:t>Investors </a:t>
            </a:r>
            <a:r>
              <a:rPr lang="en-US" sz="3200" dirty="0"/>
              <a:t>are better off because they </a:t>
            </a:r>
            <a:endParaRPr lang="en-US" sz="32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/>
              <a:t>have </a:t>
            </a:r>
            <a:r>
              <a:rPr lang="en-US" sz="3200" dirty="0"/>
              <a:t>improved investment </a:t>
            </a:r>
            <a:r>
              <a:rPr lang="en-US" sz="3200" dirty="0" smtClean="0"/>
              <a:t>opportunities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3200" dirty="0" smtClean="0"/>
              <a:t>Investors can attain </a:t>
            </a:r>
            <a:r>
              <a:rPr lang="en-US" sz="3200" dirty="0"/>
              <a:t>their desired risk preferences by </a:t>
            </a:r>
            <a:endParaRPr lang="en-US" sz="32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3200" dirty="0" smtClean="0"/>
              <a:t>adjusting </a:t>
            </a:r>
            <a:r>
              <a:rPr lang="en-US" sz="3200" dirty="0"/>
              <a:t>the weight of the market portfolio in their portfolios.</a:t>
            </a:r>
          </a:p>
        </p:txBody>
      </p:sp>
    </p:spTree>
    <p:extLst>
      <p:ext uri="{BB962C8B-B14F-4D97-AF65-F5344CB8AC3E}">
        <p14:creationId xmlns:p14="http://schemas.microsoft.com/office/powerpoint/2010/main" val="273098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107042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CML  and Risk attitudes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5989" y="1010911"/>
            <a:ext cx="11132574" cy="539791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 smtClean="0"/>
          </a:p>
          <a:p>
            <a:pPr lvl="0"/>
            <a:r>
              <a:rPr lang="en-US" sz="3200" dirty="0"/>
              <a:t>A strongly risk-averse investor </a:t>
            </a:r>
            <a:r>
              <a:rPr lang="en-US" sz="3200" dirty="0" smtClean="0"/>
              <a:t>will- </a:t>
            </a:r>
          </a:p>
          <a:p>
            <a:pPr marL="0" lvl="0" indent="0">
              <a:buNone/>
            </a:pPr>
            <a:r>
              <a:rPr lang="en-US" sz="3200" dirty="0" smtClean="0"/>
              <a:t>-Lend </a:t>
            </a:r>
            <a:r>
              <a:rPr lang="en-US" sz="3200" dirty="0"/>
              <a:t>some funds at the risk-free rate </a:t>
            </a:r>
            <a:r>
              <a:rPr lang="en-US" sz="3200" dirty="0" smtClean="0"/>
              <a:t>and </a:t>
            </a:r>
          </a:p>
          <a:p>
            <a:pPr marL="0" lvl="0" indent="0">
              <a:buNone/>
            </a:pPr>
            <a:r>
              <a:rPr lang="en-US" sz="3200" dirty="0" smtClean="0"/>
              <a:t>- Invest </a:t>
            </a:r>
            <a:r>
              <a:rPr lang="en-US" sz="3200" dirty="0"/>
              <a:t>the remainder in the market portfolio</a:t>
            </a:r>
            <a:r>
              <a:rPr lang="en-US" sz="3200" dirty="0" smtClean="0"/>
              <a:t>.</a:t>
            </a:r>
          </a:p>
          <a:p>
            <a:pPr lvl="0"/>
            <a:endParaRPr lang="en-US" sz="3200" dirty="0"/>
          </a:p>
          <a:p>
            <a:pPr lvl="0"/>
            <a:endParaRPr lang="en-GB" sz="3200" dirty="0"/>
          </a:p>
          <a:p>
            <a:pPr lvl="0"/>
            <a:r>
              <a:rPr lang="en-US" sz="3200" dirty="0"/>
              <a:t>A less risk-averse investor will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-Borrow </a:t>
            </a:r>
            <a:r>
              <a:rPr lang="en-US" sz="3200" dirty="0"/>
              <a:t>some funds at the risk-free rate </a:t>
            </a:r>
            <a:r>
              <a:rPr lang="en-US" sz="3200" dirty="0" smtClean="0"/>
              <a:t>&amp;</a:t>
            </a:r>
          </a:p>
          <a:p>
            <a:pPr marL="0" lvl="0" indent="0">
              <a:buNone/>
            </a:pPr>
            <a:r>
              <a:rPr lang="en-US" sz="3200" dirty="0" smtClean="0"/>
              <a:t>-Invest </a:t>
            </a:r>
            <a:r>
              <a:rPr lang="en-US" sz="3200" dirty="0"/>
              <a:t>all the funds in the market portfolio.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56202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26" y="132736"/>
            <a:ext cx="11132574" cy="669369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Interpreting CML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226" y="802105"/>
            <a:ext cx="11177337" cy="5606716"/>
          </a:xfrm>
        </p:spPr>
        <p:txBody>
          <a:bodyPr>
            <a:normAutofit lnSpcReduction="10000"/>
          </a:bodyPr>
          <a:lstStyle/>
          <a:p>
            <a:r>
              <a:rPr lang="en-US" sz="3200" dirty="0" smtClean="0"/>
              <a:t>The </a:t>
            </a:r>
            <a:r>
              <a:rPr lang="en-US" sz="3200" dirty="0"/>
              <a:t>market portfolio of risky securities, M</a:t>
            </a:r>
            <a:r>
              <a:rPr lang="en-US" sz="3200" dirty="0" smtClean="0"/>
              <a:t>,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is the highest point of tangency between the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line </a:t>
            </a:r>
            <a:r>
              <a:rPr lang="en-US" sz="3200" dirty="0"/>
              <a:t>emanating from </a:t>
            </a:r>
            <a:r>
              <a:rPr lang="en-US" sz="3200" dirty="0" err="1"/>
              <a:t>Rf</a:t>
            </a:r>
            <a:r>
              <a:rPr lang="en-US" sz="3200" dirty="0"/>
              <a:t> and the efficient frontier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and </a:t>
            </a:r>
            <a:r>
              <a:rPr lang="en-US" sz="3200" dirty="0"/>
              <a:t>is the singular optimal risky </a:t>
            </a:r>
            <a:r>
              <a:rPr lang="en-US" sz="3200" dirty="0" smtClean="0"/>
              <a:t>portfolio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r>
              <a:rPr lang="en-US" sz="3200" dirty="0"/>
              <a:t>All assets are included in portfolio M in proportion </a:t>
            </a:r>
            <a:r>
              <a:rPr lang="en-US" sz="3200" dirty="0" smtClean="0"/>
              <a:t>to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their market </a:t>
            </a:r>
            <a:r>
              <a:rPr lang="en-US" sz="3200" dirty="0" smtClean="0"/>
              <a:t>value</a:t>
            </a:r>
          </a:p>
          <a:p>
            <a:r>
              <a:rPr lang="en-US" sz="3200" dirty="0" smtClean="0"/>
              <a:t>Because </a:t>
            </a:r>
            <a:r>
              <a:rPr lang="en-US" sz="3200" dirty="0"/>
              <a:t>the market portfolio includes all risky assets, portfolio M is by definition completely </a:t>
            </a:r>
            <a:r>
              <a:rPr lang="en-US" sz="3200" dirty="0" smtClean="0"/>
              <a:t>diversified</a:t>
            </a:r>
          </a:p>
          <a:p>
            <a:r>
              <a:rPr lang="en-US" sz="3200" dirty="0" smtClean="0"/>
              <a:t> </a:t>
            </a:r>
            <a:r>
              <a:rPr lang="en-US" sz="3200" dirty="0"/>
              <a:t>A portfolio that is completely diversified has </a:t>
            </a:r>
            <a:r>
              <a:rPr lang="en-US" sz="3200" b="1" dirty="0"/>
              <a:t>a correlation with the market of 1.0.</a:t>
            </a:r>
            <a:endParaRPr lang="en-GB" sz="3200" dirty="0"/>
          </a:p>
          <a:p>
            <a:pPr marL="514350" indent="-514350">
              <a:buAutoNum type="arabicPeriod"/>
            </a:pPr>
            <a:endParaRPr lang="en-GB" sz="3200" dirty="0"/>
          </a:p>
          <a:p>
            <a:pPr marL="514350" indent="-514350" algn="just">
              <a:lnSpc>
                <a:spcPct val="150000"/>
              </a:lnSpc>
              <a:spcBef>
                <a:spcPts val="0"/>
              </a:spcBef>
              <a:buAutoNum type="arabicPeriod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947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162071" cy="117987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3600" b="1" dirty="0" smtClean="0">
                <a:latin typeface="+mn-lt"/>
              </a:rPr>
              <a:t>Borrowing /lending at </a:t>
            </a:r>
            <a:r>
              <a:rPr lang="en-GB" sz="3600" b="1" dirty="0" err="1" smtClean="0">
                <a:latin typeface="+mn-lt"/>
              </a:rPr>
              <a:t>Rf</a:t>
            </a:r>
            <a:r>
              <a:rPr lang="en-GB" sz="3600" b="1" dirty="0" smtClean="0">
                <a:latin typeface="+mn-lt"/>
              </a:rPr>
              <a:t>  Illustrations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729" y="1713331"/>
            <a:ext cx="10515600" cy="514467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42"/>
            <a:ext cx="8085220" cy="44276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995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135380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Interpretation of Borrowing/Lending diagram 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79" y="705853"/>
            <a:ext cx="11209421" cy="636871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lvl="0"/>
            <a:r>
              <a:rPr lang="en-US" sz="3200" dirty="0"/>
              <a:t>The segment </a:t>
            </a:r>
            <a:r>
              <a:rPr lang="en-US" sz="3200" dirty="0" err="1"/>
              <a:t>RFR</a:t>
            </a:r>
            <a:r>
              <a:rPr lang="en-US" sz="3200" dirty="0"/>
              <a:t>-F indicates </a:t>
            </a:r>
            <a:r>
              <a:rPr lang="en-US" sz="3200" dirty="0" smtClean="0"/>
              <a:t>investment </a:t>
            </a:r>
          </a:p>
          <a:p>
            <a:pPr marL="0" lvl="0" indent="0">
              <a:buNone/>
            </a:pPr>
            <a:r>
              <a:rPr lang="en-US" sz="3200" dirty="0" smtClean="0"/>
              <a:t>opportunities  available </a:t>
            </a:r>
            <a:r>
              <a:rPr lang="en-US" sz="3200" dirty="0"/>
              <a:t>when an investor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Combines  </a:t>
            </a:r>
            <a:r>
              <a:rPr lang="en-US" sz="3200" dirty="0"/>
              <a:t>risk-free </a:t>
            </a:r>
            <a:r>
              <a:rPr lang="en-US" sz="3200" dirty="0" smtClean="0"/>
              <a:t>assets  </a:t>
            </a:r>
            <a:r>
              <a:rPr lang="en-US" sz="3200" dirty="0"/>
              <a:t>(lending at </a:t>
            </a:r>
            <a:r>
              <a:rPr lang="en-US" sz="3200" dirty="0" err="1"/>
              <a:t>RFR</a:t>
            </a:r>
            <a:r>
              <a:rPr lang="en-US" sz="3200" dirty="0"/>
              <a:t>) </a:t>
            </a:r>
            <a:r>
              <a:rPr lang="en-US" sz="3200" dirty="0" smtClean="0"/>
              <a:t>and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portfolio F on </a:t>
            </a:r>
            <a:r>
              <a:rPr lang="en-US" sz="3200" dirty="0" smtClean="0"/>
              <a:t>the </a:t>
            </a:r>
            <a:r>
              <a:rPr lang="en-US" sz="3200" dirty="0"/>
              <a:t>Markowitz efficient frontier</a:t>
            </a:r>
            <a:r>
              <a:rPr lang="en-US" sz="3200" dirty="0" smtClean="0"/>
              <a:t>.</a:t>
            </a:r>
          </a:p>
          <a:p>
            <a:pPr marL="0" lvl="0" indent="0">
              <a:buNone/>
            </a:pPr>
            <a:endParaRPr lang="en-US" sz="3200" dirty="0" smtClean="0"/>
          </a:p>
          <a:p>
            <a:pPr lvl="0"/>
            <a:r>
              <a:rPr lang="en-US" sz="3200" dirty="0" smtClean="0"/>
              <a:t> </a:t>
            </a:r>
            <a:r>
              <a:rPr lang="en-US" sz="3200" dirty="0"/>
              <a:t>It is NOT possible to extend this line any further </a:t>
            </a:r>
            <a:r>
              <a:rPr lang="en-US" sz="3200" dirty="0" smtClean="0"/>
              <a:t> </a:t>
            </a:r>
            <a:r>
              <a:rPr lang="en-US" sz="3200" dirty="0"/>
              <a:t>it is assumed that you cannot borrow at this risk-free rate to acquire further units of Portfolio F.</a:t>
            </a:r>
            <a:endParaRPr lang="en-GB" sz="3200" dirty="0"/>
          </a:p>
          <a:p>
            <a:pPr lvl="0"/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11706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368969"/>
            <a:ext cx="11353800" cy="1325563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Interpretation of Borrowing/Lending Diagram  </a:t>
            </a:r>
            <a:r>
              <a:rPr lang="en-GB" sz="3600" b="1" dirty="0" err="1" smtClean="0">
                <a:latin typeface="+mn-lt"/>
              </a:rPr>
              <a:t>Ctd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379" y="705853"/>
            <a:ext cx="11209421" cy="6368715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3200" dirty="0" smtClean="0"/>
          </a:p>
          <a:p>
            <a:pPr lvl="0"/>
            <a:r>
              <a:rPr lang="en-US" sz="3200" dirty="0" smtClean="0"/>
              <a:t>If </a:t>
            </a:r>
            <a:r>
              <a:rPr lang="en-US" sz="3200" dirty="0"/>
              <a:t>you can borrow at </a:t>
            </a:r>
            <a:r>
              <a:rPr lang="en-US" sz="3200" dirty="0" err="1"/>
              <a:t>Rb</a:t>
            </a:r>
            <a:r>
              <a:rPr lang="en-US" sz="3200" dirty="0"/>
              <a:t>, you can use </a:t>
            </a:r>
            <a:r>
              <a:rPr lang="en-US" sz="3200" dirty="0" smtClean="0"/>
              <a:t>the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proceeds </a:t>
            </a:r>
            <a:r>
              <a:rPr lang="en-US" sz="3200" dirty="0" smtClean="0"/>
              <a:t>to </a:t>
            </a:r>
            <a:r>
              <a:rPr lang="en-US" sz="3200" dirty="0"/>
              <a:t>invest in portfolio K to extend </a:t>
            </a:r>
            <a:endParaRPr lang="en-US" sz="3200" dirty="0" smtClean="0"/>
          </a:p>
          <a:p>
            <a:pPr marL="0" lvl="0" indent="0">
              <a:buNone/>
            </a:pPr>
            <a:r>
              <a:rPr lang="en-US" sz="3200" dirty="0" smtClean="0"/>
              <a:t>the </a:t>
            </a:r>
            <a:r>
              <a:rPr lang="en-US" sz="3200" dirty="0"/>
              <a:t>CML along </a:t>
            </a:r>
            <a:r>
              <a:rPr lang="en-US" sz="3200" dirty="0" smtClean="0"/>
              <a:t>the  </a:t>
            </a:r>
            <a:r>
              <a:rPr lang="en-US" sz="3200" dirty="0"/>
              <a:t>line segment K-G</a:t>
            </a:r>
            <a:r>
              <a:rPr lang="en-US" sz="3200" dirty="0" smtClean="0"/>
              <a:t>.</a:t>
            </a:r>
          </a:p>
          <a:p>
            <a:pPr lvl="0"/>
            <a:endParaRPr lang="en-GB" sz="3200" dirty="0"/>
          </a:p>
          <a:p>
            <a:pPr lvl="0"/>
            <a:r>
              <a:rPr lang="en-US" sz="3200" dirty="0" smtClean="0"/>
              <a:t>Then </a:t>
            </a:r>
            <a:r>
              <a:rPr lang="en-US" sz="3200" dirty="0"/>
              <a:t>CML is made up of </a:t>
            </a:r>
            <a:r>
              <a:rPr lang="en-US" sz="3200" dirty="0" err="1"/>
              <a:t>RFR</a:t>
            </a:r>
            <a:r>
              <a:rPr lang="en-US" sz="3200" dirty="0"/>
              <a:t>-F-K-G. This implies that you can either lend or borrow, but the borrowing portfolio is not as profitable as when it was assumed that you could borrow at </a:t>
            </a:r>
            <a:r>
              <a:rPr lang="en-US" sz="3200" dirty="0" err="1"/>
              <a:t>RFR</a:t>
            </a:r>
            <a:r>
              <a:rPr lang="en-US" sz="3200" dirty="0" smtClean="0"/>
              <a:t>.</a:t>
            </a:r>
          </a:p>
          <a:p>
            <a:pPr marL="0" lvl="0" indent="0">
              <a:buNone/>
            </a:pPr>
            <a:r>
              <a:rPr lang="en-US" sz="3200" dirty="0" smtClean="0"/>
              <a:t> </a:t>
            </a:r>
          </a:p>
          <a:p>
            <a:pPr lvl="0"/>
            <a:r>
              <a:rPr lang="en-US" sz="3200" dirty="0" smtClean="0"/>
              <a:t>Your </a:t>
            </a:r>
            <a:r>
              <a:rPr lang="en-US" sz="3200" dirty="0"/>
              <a:t>net return is less, as the slope of the borrowing line (K-G) is below that for </a:t>
            </a:r>
            <a:r>
              <a:rPr lang="en-US" sz="3200" dirty="0" err="1"/>
              <a:t>RFR</a:t>
            </a:r>
            <a:r>
              <a:rPr lang="en-US" sz="3200" dirty="0"/>
              <a:t>-F.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9293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208547"/>
            <a:ext cx="11353800" cy="978569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Illustrations</a:t>
            </a:r>
            <a:endParaRPr lang="en-US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187116"/>
            <a:ext cx="11353800" cy="58874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GB" sz="3200" dirty="0" smtClean="0"/>
              <a:t>Suppose </a:t>
            </a:r>
            <a:r>
              <a:rPr lang="en-GB" sz="3200" dirty="0"/>
              <a:t>the current risk-free rate is 5%,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and the </a:t>
            </a:r>
            <a:r>
              <a:rPr lang="en-GB" sz="3200" dirty="0"/>
              <a:t>expected market return is 18%.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The </a:t>
            </a:r>
            <a:r>
              <a:rPr lang="en-GB" sz="3200" dirty="0"/>
              <a:t>standard </a:t>
            </a:r>
            <a:r>
              <a:rPr lang="en-GB" sz="3200" dirty="0" smtClean="0"/>
              <a:t>deviation </a:t>
            </a:r>
            <a:r>
              <a:rPr lang="en-GB" sz="3200" dirty="0"/>
              <a:t>of the market portfolio is 10%.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Portfolios </a:t>
            </a:r>
            <a:r>
              <a:rPr lang="en-GB" sz="3200" dirty="0"/>
              <a:t>A and B have standard deviations </a:t>
            </a:r>
            <a:endParaRPr lang="en-GB" sz="3200" dirty="0" smtClean="0"/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3200" dirty="0" smtClean="0"/>
              <a:t>of </a:t>
            </a:r>
            <a:r>
              <a:rPr lang="en-GB" sz="3200" dirty="0"/>
              <a:t>5% and 15% respectively</a:t>
            </a:r>
            <a:r>
              <a:rPr lang="en-GB" sz="32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3200" b="1" dirty="0" smtClean="0"/>
              <a:t>Required</a:t>
            </a:r>
            <a:r>
              <a:rPr lang="en-US" sz="3200" b="1" dirty="0"/>
              <a:t>:</a:t>
            </a:r>
            <a:r>
              <a:rPr lang="en-US" sz="3200" dirty="0"/>
              <a:t> Calculate the expected return of each of the assets using the Capital Market Line Formula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12803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87888" cy="1238615"/>
          </a:xfrm>
        </p:spPr>
        <p:txBody>
          <a:bodyPr>
            <a:normAutofit/>
          </a:bodyPr>
          <a:lstStyle/>
          <a:p>
            <a:pPr lvl="0"/>
            <a:r>
              <a:rPr lang="en-GB" sz="3600" b="1" dirty="0" smtClean="0">
                <a:latin typeface="+mn-lt"/>
              </a:rPr>
              <a:t>Solution</a:t>
            </a:r>
            <a:r>
              <a:rPr lang="en-GB" sz="3200" dirty="0" smtClean="0">
                <a:latin typeface="+mn-lt"/>
              </a:rPr>
              <a:t> </a:t>
            </a:r>
            <a:endParaRPr lang="en-GB" sz="32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762" y="1122947"/>
            <a:ext cx="10515600" cy="5751095"/>
          </a:xfrm>
        </p:spPr>
        <p:txBody>
          <a:bodyPr>
            <a:noAutofit/>
          </a:bodyPr>
          <a:lstStyle/>
          <a:p>
            <a:r>
              <a:rPr lang="en-GB" sz="3200" b="1" dirty="0" smtClean="0"/>
              <a:t>Calculation </a:t>
            </a:r>
            <a:r>
              <a:rPr lang="en-GB" sz="3200" b="1" dirty="0"/>
              <a:t>of Expected Return of Portfolio A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 5% +5%* (18%-5%)/10</a:t>
            </a:r>
            <a:r>
              <a:rPr lang="en-US" sz="3200" dirty="0" smtClean="0"/>
              <a:t>%</a:t>
            </a:r>
          </a:p>
          <a:p>
            <a:pPr marL="0" indent="0">
              <a:buNone/>
            </a:pPr>
            <a:r>
              <a:rPr lang="en-US" sz="3200" b="1" dirty="0" smtClean="0"/>
              <a:t>ER(A</a:t>
            </a:r>
            <a:r>
              <a:rPr lang="en-US" sz="3200" b="1" dirty="0"/>
              <a:t>) = 11.5</a:t>
            </a:r>
            <a:r>
              <a:rPr lang="en-US" sz="3200" b="1" dirty="0" smtClean="0"/>
              <a:t>%</a:t>
            </a:r>
            <a:endParaRPr lang="en-GB" sz="3200" dirty="0" smtClean="0"/>
          </a:p>
          <a:p>
            <a:endParaRPr lang="en-GB" sz="3200" b="1" dirty="0"/>
          </a:p>
          <a:p>
            <a:r>
              <a:rPr lang="en-GB" sz="3200" b="1" dirty="0" smtClean="0"/>
              <a:t>Calculation </a:t>
            </a:r>
            <a:r>
              <a:rPr lang="en-GB" sz="3200" b="1" dirty="0"/>
              <a:t>of Expected Return of Portfolio B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5% +15% (18%-5%)/10%</a:t>
            </a:r>
            <a:endParaRPr lang="en-GB" sz="3200" dirty="0"/>
          </a:p>
          <a:p>
            <a:pPr marL="0" indent="0">
              <a:buNone/>
            </a:pPr>
            <a:r>
              <a:rPr lang="en-US" sz="3200" b="1" dirty="0"/>
              <a:t>ER(B) = 24.5</a:t>
            </a:r>
            <a:r>
              <a:rPr lang="en-US" sz="3200" b="1" dirty="0" smtClean="0"/>
              <a:t>%</a:t>
            </a:r>
          </a:p>
          <a:p>
            <a:r>
              <a:rPr lang="en-US" sz="3200" dirty="0"/>
              <a:t>CML differs from the more popular efficient frontier in that it includes risk-free investments. The intercept point of CML and efficient </a:t>
            </a:r>
            <a:r>
              <a:rPr lang="en-US" sz="3200" dirty="0" smtClean="0"/>
              <a:t>frontier results </a:t>
            </a:r>
            <a:r>
              <a:rPr lang="en-US" sz="3200" dirty="0"/>
              <a:t>in the most efficient portfolio, called the tangency </a:t>
            </a:r>
            <a:r>
              <a:rPr lang="en-US" sz="3200" dirty="0" smtClean="0"/>
              <a:t>portfolio==</a:t>
            </a:r>
            <a:endParaRPr lang="en-GB" sz="3200" dirty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  <a:p>
            <a:pPr marL="457200" lvl="1" indent="0">
              <a:buNone/>
            </a:pPr>
            <a:endParaRPr lang="en-GB" sz="3200" dirty="0"/>
          </a:p>
          <a:p>
            <a:pPr marL="457200" lvl="1" indent="0"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65504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latin typeface="+mn-lt"/>
              </a:rPr>
              <a:t>Capital </a:t>
            </a:r>
            <a:r>
              <a:rPr lang="en-GB" sz="3600" b="1" dirty="0">
                <a:latin typeface="+mn-lt"/>
              </a:rPr>
              <a:t>Asset Pricing Model (</a:t>
            </a:r>
            <a:r>
              <a:rPr lang="en-GB" sz="3600" b="1" dirty="0" err="1">
                <a:latin typeface="+mn-lt"/>
              </a:rPr>
              <a:t>CAPM</a:t>
            </a:r>
            <a:r>
              <a:rPr lang="en-GB" sz="3600" b="1" dirty="0">
                <a:latin typeface="+mn-lt"/>
              </a:rPr>
              <a:t>)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781367"/>
          </a:xfrm>
        </p:spPr>
        <p:txBody>
          <a:bodyPr>
            <a:normAutofit/>
          </a:bodyPr>
          <a:lstStyle/>
          <a:p>
            <a:r>
              <a:rPr lang="en-GB" sz="3200" dirty="0"/>
              <a:t> </a:t>
            </a:r>
            <a:r>
              <a:rPr lang="en-GB" sz="3200" dirty="0" smtClean="0"/>
              <a:t>Is a single </a:t>
            </a:r>
            <a:r>
              <a:rPr lang="en-GB" sz="3200" dirty="0"/>
              <a:t>factor model (or </a:t>
            </a:r>
            <a:r>
              <a:rPr lang="en-GB" sz="3200" dirty="0" err="1" smtClean="0"/>
              <a:t>CAPM</a:t>
            </a:r>
            <a:r>
              <a:rPr lang="en-GB" sz="3200" dirty="0" smtClean="0"/>
              <a:t>)</a:t>
            </a:r>
          </a:p>
          <a:p>
            <a:pPr marL="0" indent="0">
              <a:buNone/>
            </a:pPr>
            <a:r>
              <a:rPr lang="en-GB" sz="3200" dirty="0" smtClean="0"/>
              <a:t>  developed by </a:t>
            </a:r>
            <a:r>
              <a:rPr lang="en-GB" sz="3200" dirty="0"/>
              <a:t>Sharpe (1964) and </a:t>
            </a:r>
            <a:r>
              <a:rPr lang="en-GB" sz="3200" dirty="0" err="1"/>
              <a:t>Lintner</a:t>
            </a:r>
            <a:r>
              <a:rPr lang="en-GB" sz="3200" dirty="0"/>
              <a:t> (1965</a:t>
            </a:r>
            <a:r>
              <a:rPr lang="en-GB" sz="3200" dirty="0" smtClean="0"/>
              <a:t>)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US" sz="3200" dirty="0" err="1" smtClean="0"/>
              <a:t>CAPM</a:t>
            </a:r>
            <a:r>
              <a:rPr lang="en-US" sz="3200" dirty="0" smtClean="0"/>
              <a:t> </a:t>
            </a:r>
            <a:r>
              <a:rPr lang="en-US" sz="3200" dirty="0"/>
              <a:t>specifies the relationship between risk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And  </a:t>
            </a:r>
            <a:r>
              <a:rPr lang="en-US" sz="3200" dirty="0"/>
              <a:t>required rate of return on assets when they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are </a:t>
            </a:r>
            <a:r>
              <a:rPr lang="en-US" sz="3200" dirty="0"/>
              <a:t>held in </a:t>
            </a:r>
            <a:r>
              <a:rPr lang="en-US" sz="3200" dirty="0" smtClean="0"/>
              <a:t>well-diversified </a:t>
            </a:r>
            <a:r>
              <a:rPr lang="en-US" sz="3200" dirty="0"/>
              <a:t>portfolios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 smtClean="0"/>
              <a:t>Remember a well diversified portfolio is the risky market </a:t>
            </a:r>
          </a:p>
          <a:p>
            <a:pPr marL="0" indent="0">
              <a:buNone/>
            </a:pPr>
            <a:r>
              <a:rPr lang="en-GB" sz="3200" dirty="0" smtClean="0"/>
              <a:t>Portfolio that has Beta of 1.0</a:t>
            </a:r>
            <a:endParaRPr lang="en-GB" sz="3200" dirty="0"/>
          </a:p>
          <a:p>
            <a:pPr marL="514350" lvl="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567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Basic assumptions of </a:t>
            </a:r>
            <a:r>
              <a:rPr lang="en-US" sz="3600" b="1" dirty="0" err="1">
                <a:latin typeface="+mn-lt"/>
              </a:rPr>
              <a:t>CAPM</a:t>
            </a:r>
            <a:r>
              <a:rPr lang="en-US" sz="3600" dirty="0">
                <a:latin typeface="+mn-lt"/>
              </a:rPr>
              <a:t>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3"/>
            <a:ext cx="11353800" cy="5100330"/>
          </a:xfrm>
        </p:spPr>
        <p:txBody>
          <a:bodyPr>
            <a:normAutofit/>
          </a:bodyPr>
          <a:lstStyle/>
          <a:p>
            <a:pPr marL="1828800" lvl="4" indent="0">
              <a:buNone/>
              <a:tabLst>
                <a:tab pos="1519238" algn="l"/>
              </a:tabLst>
            </a:pPr>
            <a:r>
              <a:rPr lang="en-US" sz="3200" dirty="0" smtClean="0"/>
              <a:t> </a:t>
            </a:r>
          </a:p>
          <a:p>
            <a:pPr marL="514350" indent="-514350">
              <a:buAutoNum type="arabicPeriod"/>
            </a:pPr>
            <a:r>
              <a:rPr lang="en-US" sz="3200" dirty="0" smtClean="0"/>
              <a:t>Investors </a:t>
            </a:r>
            <a:r>
              <a:rPr lang="en-US" sz="3200" dirty="0"/>
              <a:t>are rational and they choose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among </a:t>
            </a:r>
            <a:r>
              <a:rPr lang="en-US" sz="3200" dirty="0"/>
              <a:t>alternative </a:t>
            </a:r>
            <a:r>
              <a:rPr lang="en-US" sz="3200" dirty="0" smtClean="0"/>
              <a:t> portfolios </a:t>
            </a:r>
            <a:r>
              <a:rPr lang="en-US" sz="3200" dirty="0"/>
              <a:t>on the basis of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each </a:t>
            </a:r>
            <a:r>
              <a:rPr lang="en-US" sz="3200" dirty="0"/>
              <a:t>portfolio's expected return and </a:t>
            </a:r>
            <a:r>
              <a:rPr lang="en-US" sz="3200" dirty="0" smtClean="0"/>
              <a:t>standard </a:t>
            </a:r>
            <a:r>
              <a:rPr lang="en-US" sz="3200" dirty="0"/>
              <a:t>deviation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2. Investors </a:t>
            </a:r>
            <a:r>
              <a:rPr lang="en-US" sz="3200" dirty="0"/>
              <a:t>are risk </a:t>
            </a:r>
            <a:r>
              <a:rPr lang="en-US" sz="3200" dirty="0" smtClean="0"/>
              <a:t>averse</a:t>
            </a:r>
            <a:r>
              <a:rPr lang="en-US" sz="3200" dirty="0"/>
              <a:t> </a:t>
            </a:r>
            <a:r>
              <a:rPr lang="en-US" sz="3200" dirty="0" smtClean="0"/>
              <a:t>( Fear risk)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3. Investors </a:t>
            </a:r>
            <a:r>
              <a:rPr lang="en-US" sz="3200" dirty="0" err="1"/>
              <a:t>maximise</a:t>
            </a:r>
            <a:r>
              <a:rPr lang="en-US" sz="3200" dirty="0"/>
              <a:t> the utility of end of period wealth.  Thus </a:t>
            </a:r>
            <a:r>
              <a:rPr lang="en-US" sz="3200" dirty="0" err="1"/>
              <a:t>CAPM</a:t>
            </a:r>
            <a:r>
              <a:rPr lang="en-US" sz="3200" dirty="0"/>
              <a:t> is a single period model</a:t>
            </a:r>
            <a:r>
              <a:rPr lang="en-US" sz="3200" dirty="0" smtClean="0"/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530200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Basic assumptions of </a:t>
            </a:r>
            <a:r>
              <a:rPr lang="en-US" sz="3600" b="1" dirty="0" err="1" smtClean="0">
                <a:latin typeface="+mn-lt"/>
              </a:rPr>
              <a:t>CAPM</a:t>
            </a:r>
            <a:r>
              <a:rPr lang="en-US" sz="3600" b="1" dirty="0" smtClean="0">
                <a:latin typeface="+mn-lt"/>
              </a:rPr>
              <a:t> </a:t>
            </a:r>
            <a:r>
              <a:rPr lang="en-US" sz="3600" b="1" dirty="0" err="1" smtClean="0">
                <a:latin typeface="+mn-lt"/>
              </a:rPr>
              <a:t>ctd</a:t>
            </a:r>
            <a:r>
              <a:rPr lang="en-US" sz="3600" dirty="0" smtClean="0">
                <a:latin typeface="+mn-lt"/>
              </a:rPr>
              <a:t>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3"/>
            <a:ext cx="11353800" cy="51003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 smtClean="0"/>
              <a:t>4 Investors </a:t>
            </a:r>
            <a:r>
              <a:rPr lang="en-US" sz="3200" dirty="0"/>
              <a:t>have homogeneous expectations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With  </a:t>
            </a:r>
            <a:r>
              <a:rPr lang="en-US" sz="3200" dirty="0"/>
              <a:t>regard to </a:t>
            </a:r>
            <a:r>
              <a:rPr lang="en-US" sz="3200" dirty="0" smtClean="0"/>
              <a:t>asset </a:t>
            </a:r>
            <a:r>
              <a:rPr lang="en-US" sz="3200" dirty="0"/>
              <a:t>return.  Thus all investors will </a:t>
            </a:r>
          </a:p>
          <a:p>
            <a:pPr marL="0" indent="0">
              <a:buNone/>
            </a:pPr>
            <a:r>
              <a:rPr lang="en-US" sz="3200" dirty="0" smtClean="0"/>
              <a:t>perceive </a:t>
            </a:r>
            <a:r>
              <a:rPr lang="en-US" sz="3200" dirty="0"/>
              <a:t>the same efficient set</a:t>
            </a:r>
            <a:r>
              <a:rPr lang="en-US" sz="3200" dirty="0" smtClean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5. There exists </a:t>
            </a:r>
            <a:r>
              <a:rPr lang="en-US" sz="3200" dirty="0"/>
              <a:t>a risk-free asset and all investors </a:t>
            </a:r>
            <a:r>
              <a:rPr lang="en-US" sz="3200" dirty="0" smtClean="0"/>
              <a:t>can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borrow </a:t>
            </a:r>
            <a:r>
              <a:rPr lang="en-US" sz="3200" dirty="0" smtClean="0"/>
              <a:t>and </a:t>
            </a:r>
            <a:r>
              <a:rPr lang="en-US" sz="3200" dirty="0"/>
              <a:t>lend at this rate</a:t>
            </a:r>
            <a:r>
              <a:rPr lang="en-US" sz="3200" dirty="0" smtClean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6. All </a:t>
            </a:r>
            <a:r>
              <a:rPr lang="en-US" sz="3200" dirty="0"/>
              <a:t>assets are marketable and perfectly divisible</a:t>
            </a:r>
            <a:r>
              <a:rPr lang="en-US" sz="3200" dirty="0" smtClean="0"/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 smtClean="0"/>
              <a:t>7. The </a:t>
            </a:r>
            <a:r>
              <a:rPr lang="en-US" sz="3200" dirty="0"/>
              <a:t>capital market is efficient and perfect- </a:t>
            </a:r>
            <a:r>
              <a:rPr lang="en-US" sz="3200" dirty="0" err="1"/>
              <a:t>Th</a:t>
            </a:r>
            <a:r>
              <a:rPr lang="en-GB" sz="3200" dirty="0"/>
              <a:t>ere </a:t>
            </a:r>
            <a:r>
              <a:rPr lang="en-GB" sz="3200" dirty="0" smtClean="0"/>
              <a:t>are no </a:t>
            </a:r>
            <a:r>
              <a:rPr lang="en-GB" sz="3200" dirty="0"/>
              <a:t>transaction costs (taxes, frictions, and 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37904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err="1">
                <a:latin typeface="+mn-lt"/>
              </a:rPr>
              <a:t>CAPM</a:t>
            </a:r>
            <a:r>
              <a:rPr lang="en-US" sz="3600" b="1" dirty="0">
                <a:latin typeface="+mn-lt"/>
              </a:rPr>
              <a:t> Formula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337" y="689811"/>
            <a:ext cx="11144347" cy="5959641"/>
          </a:xfrm>
        </p:spPr>
        <p:txBody>
          <a:bodyPr>
            <a:normAutofit fontScale="70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endParaRPr lang="en-US" sz="3200" dirty="0" smtClean="0"/>
          </a:p>
          <a:p>
            <a:r>
              <a:rPr lang="en-US" sz="4600" dirty="0" smtClean="0"/>
              <a:t>Return </a:t>
            </a:r>
            <a:r>
              <a:rPr lang="en-US" sz="4600" dirty="0"/>
              <a:t>of an asset using </a:t>
            </a:r>
            <a:r>
              <a:rPr lang="en-US" sz="4600" dirty="0" err="1"/>
              <a:t>CAPM</a:t>
            </a:r>
            <a:r>
              <a:rPr lang="en-US" sz="4600" dirty="0"/>
              <a:t> is </a:t>
            </a:r>
            <a:r>
              <a:rPr lang="en-US" sz="4600" dirty="0" smtClean="0"/>
              <a:t>as </a:t>
            </a:r>
            <a:r>
              <a:rPr lang="en-US" sz="4600" dirty="0"/>
              <a:t>follows:</a:t>
            </a:r>
            <a:endParaRPr lang="en-GB" sz="4600" dirty="0"/>
          </a:p>
          <a:p>
            <a:pPr marL="0" indent="0">
              <a:buNone/>
            </a:pPr>
            <a:r>
              <a:rPr lang="en-US" sz="4600" dirty="0" err="1" smtClean="0"/>
              <a:t>R</a:t>
            </a:r>
            <a:r>
              <a:rPr lang="en-US" sz="4600" baseline="-25000" dirty="0" err="1" smtClean="0"/>
              <a:t>i</a:t>
            </a:r>
            <a:r>
              <a:rPr lang="en-US" sz="4600" dirty="0"/>
              <a:t>	=	R</a:t>
            </a:r>
            <a:r>
              <a:rPr lang="en-US" sz="4600" baseline="-25000" dirty="0"/>
              <a:t>F</a:t>
            </a:r>
            <a:r>
              <a:rPr lang="en-US" sz="4600" dirty="0"/>
              <a:t> + [E(R</a:t>
            </a:r>
            <a:r>
              <a:rPr lang="en-US" sz="4600" baseline="-25000" dirty="0"/>
              <a:t>M</a:t>
            </a:r>
            <a:r>
              <a:rPr lang="en-US" sz="4600" dirty="0"/>
              <a:t> - R</a:t>
            </a:r>
            <a:r>
              <a:rPr lang="en-US" sz="4600" baseline="-25000" dirty="0"/>
              <a:t>F</a:t>
            </a:r>
            <a:r>
              <a:rPr lang="en-US" sz="4600" dirty="0"/>
              <a:t>)]ß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 </a:t>
            </a:r>
            <a:endParaRPr lang="en-GB" sz="4600" dirty="0" smtClean="0"/>
          </a:p>
          <a:p>
            <a:pPr marL="0" indent="0">
              <a:buNone/>
            </a:pPr>
            <a:r>
              <a:rPr lang="en-US" sz="4600" dirty="0" smtClean="0"/>
              <a:t>Where-</a:t>
            </a:r>
            <a:r>
              <a:rPr lang="en-US" sz="4600" dirty="0" err="1" smtClean="0"/>
              <a:t>R</a:t>
            </a:r>
            <a:r>
              <a:rPr lang="en-US" sz="4600" baseline="-25000" dirty="0" err="1" smtClean="0"/>
              <a:t>i</a:t>
            </a:r>
            <a:r>
              <a:rPr lang="en-US" sz="4600" dirty="0" smtClean="0"/>
              <a:t>	is required return of security </a:t>
            </a:r>
            <a:r>
              <a:rPr lang="en-US" sz="4600" dirty="0" err="1" smtClean="0"/>
              <a:t>i</a:t>
            </a:r>
            <a:endParaRPr lang="en-GB" sz="4600" dirty="0" smtClean="0"/>
          </a:p>
          <a:p>
            <a:pPr marL="0" indent="0">
              <a:buNone/>
            </a:pPr>
            <a:r>
              <a:rPr lang="en-US" sz="4600" dirty="0"/>
              <a:t>	</a:t>
            </a:r>
            <a:r>
              <a:rPr lang="en-US" sz="4600" dirty="0" smtClean="0"/>
              <a:t>   R</a:t>
            </a:r>
            <a:r>
              <a:rPr lang="en-US" sz="4600" baseline="-25000" dirty="0" smtClean="0"/>
              <a:t>F</a:t>
            </a:r>
            <a:r>
              <a:rPr lang="en-US" sz="4600" dirty="0"/>
              <a:t>	is the risk free rate of return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 </a:t>
            </a:r>
            <a:r>
              <a:rPr lang="en-US" sz="4600" dirty="0" smtClean="0"/>
              <a:t>  E(R</a:t>
            </a:r>
            <a:r>
              <a:rPr lang="en-US" sz="4600" baseline="-25000" dirty="0" smtClean="0"/>
              <a:t>M</a:t>
            </a:r>
            <a:r>
              <a:rPr lang="en-US" sz="4600" dirty="0"/>
              <a:t>) is the expected market rate of return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 </a:t>
            </a:r>
            <a:r>
              <a:rPr lang="en-US" sz="4600" dirty="0" smtClean="0"/>
              <a:t>  ß</a:t>
            </a:r>
            <a:r>
              <a:rPr lang="en-US" sz="4600" dirty="0"/>
              <a:t>	is Beta.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Note </a:t>
            </a:r>
            <a:r>
              <a:rPr lang="en-US" sz="4600" dirty="0" err="1" smtClean="0"/>
              <a:t>ß</a:t>
            </a:r>
            <a:r>
              <a:rPr lang="en-US" sz="4600" baseline="-25000" dirty="0" err="1" smtClean="0"/>
              <a:t>i</a:t>
            </a:r>
            <a:r>
              <a:rPr lang="en-US" sz="4600" dirty="0"/>
              <a:t> </a:t>
            </a:r>
            <a:r>
              <a:rPr lang="en-US" sz="4600" dirty="0" smtClean="0"/>
              <a:t>=</a:t>
            </a:r>
            <a:r>
              <a:rPr lang="en-US" sz="4600" dirty="0"/>
              <a:t> </a:t>
            </a:r>
            <a:r>
              <a:rPr lang="en-US" sz="4600" u="sng" dirty="0" err="1" smtClean="0"/>
              <a:t>Cov</a:t>
            </a:r>
            <a:r>
              <a:rPr lang="en-US" sz="4600" u="sng" baseline="-25000" dirty="0" smtClean="0"/>
              <a:t>(</a:t>
            </a:r>
            <a:r>
              <a:rPr lang="en-US" sz="4600" u="sng" baseline="-25000" dirty="0" err="1" smtClean="0"/>
              <a:t>im</a:t>
            </a:r>
            <a:r>
              <a:rPr lang="en-US" sz="4600" u="sng" baseline="-25000" dirty="0"/>
              <a:t>)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	 </a:t>
            </a:r>
            <a:r>
              <a:rPr lang="en-US" sz="4600" dirty="0" smtClean="0"/>
              <a:t>      </a:t>
            </a:r>
            <a:r>
              <a:rPr lang="en-US" sz="4600" dirty="0" err="1"/>
              <a:t>δ²</a:t>
            </a:r>
            <a:r>
              <a:rPr lang="en-US" sz="4600" baseline="-25000" dirty="0" err="1"/>
              <a:t>m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</a:t>
            </a:r>
            <a:r>
              <a:rPr lang="en-US" sz="4600" dirty="0" smtClean="0"/>
              <a:t>Where ,</a:t>
            </a:r>
            <a:r>
              <a:rPr lang="en-US" sz="4600" dirty="0" err="1" smtClean="0"/>
              <a:t>Cov</a:t>
            </a:r>
            <a:r>
              <a:rPr lang="en-US" sz="4600" baseline="-25000" dirty="0" smtClean="0"/>
              <a:t>(</a:t>
            </a:r>
            <a:r>
              <a:rPr lang="en-US" sz="4600" baseline="-25000" dirty="0" err="1" smtClean="0"/>
              <a:t>im</a:t>
            </a:r>
            <a:r>
              <a:rPr lang="en-US" sz="4600" baseline="-25000" dirty="0"/>
              <a:t>)</a:t>
            </a:r>
            <a:r>
              <a:rPr lang="en-US" sz="4600" dirty="0"/>
              <a:t>	is the covariance between asset </a:t>
            </a:r>
            <a:r>
              <a:rPr lang="en-US" sz="4600" dirty="0" err="1"/>
              <a:t>i</a:t>
            </a:r>
            <a:r>
              <a:rPr lang="en-US" sz="4600" dirty="0"/>
              <a:t> and the </a:t>
            </a:r>
            <a:r>
              <a:rPr lang="en-US" sz="4600" dirty="0" smtClean="0"/>
              <a:t>				market </a:t>
            </a:r>
            <a:r>
              <a:rPr lang="en-US" sz="4600" dirty="0"/>
              <a:t>return.</a:t>
            </a:r>
            <a:endParaRPr lang="en-GB" sz="4600" dirty="0"/>
          </a:p>
          <a:p>
            <a:pPr marL="0" indent="0">
              <a:buNone/>
            </a:pPr>
            <a:r>
              <a:rPr lang="en-US" sz="4600" dirty="0"/>
              <a:t>	</a:t>
            </a:r>
            <a:r>
              <a:rPr lang="en-US" sz="4600" dirty="0" smtClean="0"/>
              <a:t>              </a:t>
            </a:r>
            <a:r>
              <a:rPr lang="en-US" sz="4600" dirty="0" err="1" smtClean="0"/>
              <a:t>δ²</a:t>
            </a:r>
            <a:r>
              <a:rPr lang="en-US" sz="4600" baseline="-25000" dirty="0" err="1" smtClean="0"/>
              <a:t>m</a:t>
            </a:r>
            <a:r>
              <a:rPr lang="en-US" sz="4600" baseline="-25000" dirty="0" smtClean="0"/>
              <a:t>  </a:t>
            </a:r>
            <a:r>
              <a:rPr lang="en-US" sz="4600" dirty="0" smtClean="0"/>
              <a:t>is </a:t>
            </a:r>
            <a:r>
              <a:rPr lang="en-US" sz="4600" dirty="0"/>
              <a:t>the variance of the market return.</a:t>
            </a:r>
            <a:endParaRPr lang="en-GB" sz="4600" dirty="0"/>
          </a:p>
          <a:p>
            <a:endParaRPr lang="en-GB" sz="3200" dirty="0"/>
          </a:p>
          <a:p>
            <a:endParaRPr lang="en-GB" sz="3200" dirty="0"/>
          </a:p>
          <a:p>
            <a:pPr marL="0" lvl="0" indent="0">
              <a:lnSpc>
                <a:spcPct val="150000"/>
              </a:lnSpc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7054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232" y="0"/>
            <a:ext cx="11191568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I</a:t>
            </a:r>
            <a:r>
              <a:rPr lang="en-GB" sz="3600" b="1" dirty="0" smtClean="0">
                <a:latin typeface="+mn-lt"/>
              </a:rPr>
              <a:t>llustration 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76632"/>
            <a:ext cx="11353800" cy="590493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sz="3200" dirty="0" smtClean="0"/>
          </a:p>
          <a:p>
            <a:pPr marL="0" lvl="0" indent="0">
              <a:buNone/>
            </a:pPr>
            <a:endParaRPr lang="en-US" sz="32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162232" y="1076632"/>
            <a:ext cx="84363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/>
              <a:t>Assume that the risk free rate of return </a:t>
            </a:r>
            <a:r>
              <a:rPr lang="en-US" sz="3200" dirty="0" smtClean="0"/>
              <a:t>is</a:t>
            </a:r>
          </a:p>
          <a:p>
            <a:pPr>
              <a:lnSpc>
                <a:spcPct val="150000"/>
              </a:lnSpc>
            </a:pPr>
            <a:r>
              <a:rPr lang="en-US" sz="3200" dirty="0" smtClean="0"/>
              <a:t> </a:t>
            </a:r>
            <a:r>
              <a:rPr lang="en-US" sz="3200" dirty="0"/>
              <a:t>8%, the market expected rate of return is 12%.  The standard deviation of the market return is 2% while the covariance of return for security A and the market is 2%.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US" sz="3200" dirty="0"/>
              <a:t> 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US" sz="3200" b="1" dirty="0"/>
              <a:t>Required: </a:t>
            </a:r>
            <a:r>
              <a:rPr lang="en-US" sz="3200" dirty="0"/>
              <a:t>What is the required rate of return on Security A?</a:t>
            </a:r>
            <a:endParaRPr lang="en-GB" sz="3200" dirty="0"/>
          </a:p>
          <a:p>
            <a:pPr>
              <a:lnSpc>
                <a:spcPct val="150000"/>
              </a:lnSpc>
            </a:pPr>
            <a:r>
              <a:rPr lang="en-US" sz="3200" b="1" dirty="0"/>
              <a:t> 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4593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1191568" cy="107663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Solution  -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53979"/>
            <a:ext cx="11353800" cy="622758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3200" dirty="0" smtClean="0"/>
              <a:t>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028279"/>
            <a:ext cx="95771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 smtClean="0"/>
              <a:t>R</a:t>
            </a:r>
            <a:r>
              <a:rPr lang="en-US" sz="3200" baseline="-25000" dirty="0" err="1" smtClean="0"/>
              <a:t>i</a:t>
            </a:r>
            <a:r>
              <a:rPr lang="en-US" sz="3200" dirty="0"/>
              <a:t>	=	R</a:t>
            </a:r>
            <a:r>
              <a:rPr lang="en-US" sz="3200" baseline="-25000" dirty="0"/>
              <a:t>F</a:t>
            </a:r>
            <a:r>
              <a:rPr lang="en-US" sz="3200" dirty="0"/>
              <a:t> + (E(R</a:t>
            </a:r>
            <a:r>
              <a:rPr lang="en-US" sz="3200" baseline="-25000" dirty="0"/>
              <a:t>M</a:t>
            </a:r>
            <a:r>
              <a:rPr lang="en-US" sz="3200" dirty="0"/>
              <a:t>) - R</a:t>
            </a:r>
            <a:r>
              <a:rPr lang="en-US" sz="3200" baseline="-25000" dirty="0"/>
              <a:t>F</a:t>
            </a:r>
            <a:r>
              <a:rPr lang="en-US" sz="3200" dirty="0"/>
              <a:t>)ß</a:t>
            </a:r>
            <a:endParaRPr lang="en-GB" sz="3200" dirty="0"/>
          </a:p>
          <a:p>
            <a:endParaRPr lang="en-US" sz="3200" dirty="0" smtClean="0"/>
          </a:p>
          <a:p>
            <a:r>
              <a:rPr lang="en-US" sz="3200" dirty="0" smtClean="0"/>
              <a:t>ß = </a:t>
            </a:r>
            <a:r>
              <a:rPr lang="en-US" sz="3200" u="sng" dirty="0" err="1" smtClean="0"/>
              <a:t>Cov</a:t>
            </a:r>
            <a:r>
              <a:rPr lang="en-US" sz="3200" u="sng" baseline="-25000" dirty="0" smtClean="0"/>
              <a:t>(AM)</a:t>
            </a:r>
            <a:r>
              <a:rPr lang="en-US" sz="3200" dirty="0"/>
              <a:t> </a:t>
            </a:r>
            <a:r>
              <a:rPr lang="en-US" sz="3200" dirty="0" smtClean="0"/>
              <a:t>=</a:t>
            </a:r>
            <a:r>
              <a:rPr lang="en-US" sz="3200" dirty="0"/>
              <a:t> </a:t>
            </a:r>
            <a:r>
              <a:rPr lang="en-US" sz="3200" dirty="0" smtClean="0"/>
              <a:t> </a:t>
            </a:r>
            <a:r>
              <a:rPr lang="en-US" sz="3200" u="sng" dirty="0" smtClean="0"/>
              <a:t>2 </a:t>
            </a:r>
            <a:r>
              <a:rPr lang="en-US" sz="3200" dirty="0"/>
              <a:t>	</a:t>
            </a:r>
            <a:r>
              <a:rPr lang="en-US" sz="3200" dirty="0" smtClean="0"/>
              <a:t>=  </a:t>
            </a:r>
            <a:r>
              <a:rPr lang="en-US" sz="3200" u="sng" dirty="0" smtClean="0"/>
              <a:t>2</a:t>
            </a:r>
            <a:r>
              <a:rPr lang="en-US" sz="3200" dirty="0"/>
              <a:t>	</a:t>
            </a:r>
            <a:r>
              <a:rPr lang="en-US" sz="3200" dirty="0" smtClean="0"/>
              <a:t>= 0.5</a:t>
            </a:r>
            <a:endParaRPr lang="en-GB" sz="3200" dirty="0"/>
          </a:p>
          <a:p>
            <a:r>
              <a:rPr lang="en-US" sz="3200" dirty="0"/>
              <a:t> </a:t>
            </a:r>
            <a:r>
              <a:rPr lang="en-US" sz="3200" dirty="0" smtClean="0"/>
              <a:t>         </a:t>
            </a:r>
            <a:r>
              <a:rPr lang="en-US" sz="3200" dirty="0" err="1" smtClean="0"/>
              <a:t>δ</a:t>
            </a:r>
            <a:r>
              <a:rPr lang="en-US" sz="3200" baseline="-25000" dirty="0" err="1" smtClean="0"/>
              <a:t>M</a:t>
            </a:r>
            <a:r>
              <a:rPr lang="en-US" sz="3200" dirty="0" err="1" smtClean="0"/>
              <a:t>²</a:t>
            </a:r>
            <a:r>
              <a:rPr lang="en-US" sz="3200" dirty="0"/>
              <a:t>	 </a:t>
            </a:r>
            <a:r>
              <a:rPr lang="en-US" sz="3200" dirty="0" smtClean="0"/>
              <a:t>    2²</a:t>
            </a:r>
            <a:r>
              <a:rPr lang="en-US" sz="3200" dirty="0"/>
              <a:t>	</a:t>
            </a:r>
            <a:r>
              <a:rPr lang="en-US" sz="3200" dirty="0" smtClean="0"/>
              <a:t>    4</a:t>
            </a:r>
            <a:endParaRPr lang="en-GB" sz="3200" dirty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sz="3200" dirty="0" err="1" smtClean="0"/>
              <a:t>R</a:t>
            </a:r>
            <a:r>
              <a:rPr lang="en-US" sz="3200" baseline="-25000" dirty="0" err="1" smtClean="0"/>
              <a:t>i</a:t>
            </a:r>
            <a:r>
              <a:rPr lang="en-US" sz="3200" dirty="0"/>
              <a:t> </a:t>
            </a:r>
            <a:r>
              <a:rPr lang="en-US" sz="3200" dirty="0" smtClean="0"/>
              <a:t>= 8</a:t>
            </a:r>
            <a:r>
              <a:rPr lang="en-US" sz="3200" dirty="0"/>
              <a:t>% + (12 - 8)0.5	</a:t>
            </a:r>
            <a:r>
              <a:rPr lang="en-US" sz="3200" dirty="0" smtClean="0"/>
              <a:t>=</a:t>
            </a:r>
            <a:r>
              <a:rPr lang="en-US" sz="3200" u="dbl" dirty="0" smtClean="0"/>
              <a:t>10</a:t>
            </a:r>
            <a:r>
              <a:rPr lang="en-US" sz="3200" dirty="0"/>
              <a:t>%</a:t>
            </a:r>
            <a:endParaRPr lang="en-GB" sz="3200" dirty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sz="3200" dirty="0"/>
              <a:t>The required rate of return on security A is therefore 10%.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09130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2012" y="2160638"/>
            <a:ext cx="10515600" cy="1106129"/>
          </a:xfrm>
        </p:spPr>
        <p:txBody>
          <a:bodyPr>
            <a:normAutofit fontScale="90000"/>
          </a:bodyPr>
          <a:lstStyle/>
          <a:p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06636"/>
            <a:ext cx="101616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Limitations of </a:t>
            </a:r>
            <a:r>
              <a:rPr lang="en-US" sz="3600" b="1" dirty="0" err="1"/>
              <a:t>CAPM</a:t>
            </a: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52967"/>
            <a:ext cx="10680031" cy="539970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. 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952967"/>
            <a:ext cx="108376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1, It </a:t>
            </a:r>
            <a:r>
              <a:rPr lang="en-US" sz="3200" dirty="0"/>
              <a:t>is based on some unrealistic assumptions </a:t>
            </a:r>
            <a:r>
              <a:rPr lang="en-GB" sz="3200" dirty="0" err="1" smtClean="0"/>
              <a:t>eg</a:t>
            </a:r>
            <a:r>
              <a:rPr lang="en-GB" sz="3200" dirty="0" smtClean="0"/>
              <a:t>.</a:t>
            </a:r>
            <a:endParaRPr lang="en-GB" sz="3200" dirty="0"/>
          </a:p>
          <a:p>
            <a:r>
              <a:rPr lang="en-US" sz="3200" dirty="0"/>
              <a:t> </a:t>
            </a:r>
            <a:endParaRPr lang="en-GB" sz="3200" dirty="0"/>
          </a:p>
          <a:p>
            <a:r>
              <a:rPr lang="en-US" sz="3200" dirty="0" err="1" smtClean="0"/>
              <a:t>i</a:t>
            </a:r>
            <a:r>
              <a:rPr lang="en-US" sz="3200" dirty="0" smtClean="0"/>
              <a:t>  Existence </a:t>
            </a:r>
            <a:r>
              <a:rPr lang="en-US" sz="3200" dirty="0"/>
              <a:t>of Risk-free </a:t>
            </a:r>
            <a:r>
              <a:rPr lang="en-US" sz="3200" dirty="0" smtClean="0"/>
              <a:t>assets</a:t>
            </a:r>
          </a:p>
          <a:p>
            <a:endParaRPr lang="en-GB" sz="3200" dirty="0"/>
          </a:p>
          <a:p>
            <a:pPr marL="571500" indent="-571500">
              <a:buAutoNum type="romanLcPeriod" startAt="2"/>
            </a:pPr>
            <a:r>
              <a:rPr lang="en-US" sz="3200" dirty="0" smtClean="0"/>
              <a:t>All </a:t>
            </a:r>
            <a:r>
              <a:rPr lang="en-US" sz="3200" dirty="0"/>
              <a:t>assets being perfectly divisible and </a:t>
            </a:r>
            <a:r>
              <a:rPr lang="en-US" sz="3200" dirty="0" smtClean="0"/>
              <a:t>marketable</a:t>
            </a:r>
          </a:p>
          <a:p>
            <a:r>
              <a:rPr lang="en-US" sz="3200" dirty="0" smtClean="0"/>
              <a:t> </a:t>
            </a:r>
          </a:p>
          <a:p>
            <a:r>
              <a:rPr lang="en-US" sz="3200" dirty="0" smtClean="0"/>
              <a:t>iii. Existence </a:t>
            </a:r>
            <a:r>
              <a:rPr lang="en-US" sz="3200" dirty="0"/>
              <a:t>of homogeneous expectations about the expected </a:t>
            </a:r>
            <a:r>
              <a:rPr lang="en-US" sz="3200" dirty="0" smtClean="0"/>
              <a:t>returns</a:t>
            </a:r>
          </a:p>
          <a:p>
            <a:endParaRPr lang="en-GB" sz="3200" dirty="0"/>
          </a:p>
          <a:p>
            <a:r>
              <a:rPr lang="en-US" sz="3200" dirty="0" smtClean="0"/>
              <a:t>iv</a:t>
            </a:r>
            <a:r>
              <a:rPr lang="en-US" sz="3200" dirty="0"/>
              <a:t>.	Asset returns are normally distributed.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00244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081951" cy="796412"/>
          </a:xfrm>
        </p:spPr>
        <p:txBody>
          <a:bodyPr>
            <a:normAutofit/>
          </a:bodyPr>
          <a:lstStyle/>
          <a:p>
            <a:r>
              <a:rPr lang="en-GB" sz="3600" b="1" dirty="0" err="1" smtClean="0">
                <a:latin typeface="+mn-lt"/>
              </a:rPr>
              <a:t>CAPM</a:t>
            </a:r>
            <a:r>
              <a:rPr lang="en-GB" sz="3600" b="1" dirty="0" smtClean="0">
                <a:latin typeface="+mn-lt"/>
              </a:rPr>
              <a:t> Limitations continued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796412"/>
            <a:ext cx="11790947" cy="606158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4600" dirty="0" smtClean="0"/>
              <a:t>2. </a:t>
            </a:r>
            <a:r>
              <a:rPr lang="en-US" sz="4600" dirty="0" err="1" smtClean="0"/>
              <a:t>CAPM</a:t>
            </a:r>
            <a:r>
              <a:rPr lang="en-US" sz="4600" dirty="0" smtClean="0"/>
              <a:t> </a:t>
            </a:r>
            <a:r>
              <a:rPr lang="en-US" sz="4600" dirty="0"/>
              <a:t>is a single period model</a:t>
            </a:r>
            <a:r>
              <a:rPr lang="en-US" sz="4600" dirty="0" smtClean="0"/>
              <a:t>—</a:t>
            </a:r>
          </a:p>
          <a:p>
            <a:pPr marL="0" indent="0">
              <a:buNone/>
            </a:pPr>
            <a:r>
              <a:rPr lang="en-US" sz="4600" dirty="0" smtClean="0"/>
              <a:t>it </a:t>
            </a:r>
            <a:r>
              <a:rPr lang="en-US" sz="4600" dirty="0"/>
              <a:t>looks at the end of the year return</a:t>
            </a:r>
            <a:r>
              <a:rPr lang="en-US" sz="4600" dirty="0" smtClean="0"/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4600" dirty="0"/>
          </a:p>
          <a:p>
            <a:pPr marL="0" indent="0">
              <a:buNone/>
            </a:pPr>
            <a:r>
              <a:rPr lang="en-US" sz="4600" dirty="0" smtClean="0"/>
              <a:t>-3. </a:t>
            </a:r>
            <a:r>
              <a:rPr lang="en-US" sz="4600" dirty="0" err="1" smtClean="0"/>
              <a:t>CAPM</a:t>
            </a:r>
            <a:r>
              <a:rPr lang="en-US" sz="4600" dirty="0" smtClean="0"/>
              <a:t> </a:t>
            </a:r>
            <a:r>
              <a:rPr lang="en-US" sz="4600" dirty="0"/>
              <a:t>cannot be empirically tested _</a:t>
            </a:r>
            <a:endParaRPr lang="en-US" sz="4600" dirty="0" smtClean="0"/>
          </a:p>
          <a:p>
            <a:pPr marL="0" indent="0">
              <a:buNone/>
            </a:pPr>
            <a:r>
              <a:rPr lang="en-US" sz="4600" dirty="0" smtClean="0"/>
              <a:t>because </a:t>
            </a:r>
            <a:r>
              <a:rPr lang="en-US" sz="4600" dirty="0"/>
              <a:t>we cannot test investors’ expectations</a:t>
            </a:r>
            <a:r>
              <a:rPr lang="en-US" sz="4600" dirty="0" smtClean="0"/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4600" dirty="0"/>
          </a:p>
          <a:p>
            <a:pPr marL="0" indent="0">
              <a:buNone/>
            </a:pPr>
            <a:r>
              <a:rPr lang="en-US" sz="4600" dirty="0" smtClean="0"/>
              <a:t>4. </a:t>
            </a:r>
            <a:r>
              <a:rPr lang="en-US" sz="4600" dirty="0" err="1" smtClean="0"/>
              <a:t>CAPM</a:t>
            </a:r>
            <a:r>
              <a:rPr lang="en-US" sz="4600" dirty="0" smtClean="0"/>
              <a:t> </a:t>
            </a:r>
            <a:r>
              <a:rPr lang="en-US" sz="4600" dirty="0"/>
              <a:t>assumes that a security's required rate of return is based on only one factor (the stock market—beta).  However, other factors such as relative sensitivity to inflation and dividend payout, may influence a security's return relative to those of other securities</a:t>
            </a:r>
            <a:r>
              <a:rPr lang="en-US" sz="4600" dirty="0" smtClean="0"/>
              <a:t>.</a:t>
            </a:r>
          </a:p>
          <a:p>
            <a:pPr marL="0" indent="0">
              <a:buNone/>
            </a:pPr>
            <a:endParaRPr lang="en-US" sz="4600" dirty="0" smtClean="0"/>
          </a:p>
          <a:p>
            <a:pPr marL="0" indent="0">
              <a:buNone/>
            </a:pPr>
            <a:r>
              <a:rPr lang="en-US" sz="4600" dirty="0" smtClean="0"/>
              <a:t>NB: </a:t>
            </a:r>
            <a:r>
              <a:rPr lang="en-US" sz="4600" dirty="0" err="1" smtClean="0"/>
              <a:t>CAPM</a:t>
            </a:r>
            <a:r>
              <a:rPr lang="en-US" sz="4600" dirty="0" smtClean="0"/>
              <a:t>  </a:t>
            </a:r>
            <a:r>
              <a:rPr lang="en-US" sz="4600" dirty="0"/>
              <a:t>is  the  line  that  connects  the  risk-free  rate  of  return  with  the tangency  point  on  the  efficient  frontier  of  optimal  </a:t>
            </a:r>
            <a:r>
              <a:rPr lang="en-US" sz="4600" dirty="0" smtClean="0"/>
              <a:t>portfolios</a:t>
            </a:r>
            <a:endParaRPr lang="en-GB" sz="4600" dirty="0"/>
          </a:p>
          <a:p>
            <a:pPr>
              <a:spcBef>
                <a:spcPts val="600"/>
              </a:spcBef>
            </a:pPr>
            <a:endParaRPr lang="en-US" sz="4600" dirty="0" smtClean="0"/>
          </a:p>
          <a:p>
            <a:pPr marL="0" indent="0">
              <a:buNone/>
            </a:pPr>
            <a:endParaRPr lang="en-GB" sz="4600" dirty="0"/>
          </a:p>
        </p:txBody>
      </p:sp>
    </p:spTree>
    <p:extLst>
      <p:ext uri="{BB962C8B-B14F-4D97-AF65-F5344CB8AC3E}">
        <p14:creationId xmlns:p14="http://schemas.microsoft.com/office/powerpoint/2010/main" val="202707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58" y="0"/>
            <a:ext cx="10972800" cy="929148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Security Market Line ( </a:t>
            </a:r>
            <a:r>
              <a:rPr lang="en-US" sz="3600" b="1" dirty="0" err="1">
                <a:latin typeface="Calibri" panose="020F0502020204030204" pitchFamily="34" charset="0"/>
                <a:cs typeface="Calibri" panose="020F0502020204030204" pitchFamily="34" charset="0"/>
              </a:rPr>
              <a:t>SML</a:t>
            </a: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GB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258" y="1294682"/>
            <a:ext cx="10515600" cy="5445331"/>
          </a:xfrm>
        </p:spPr>
        <p:txBody>
          <a:bodyPr>
            <a:noAutofit/>
          </a:bodyPr>
          <a:lstStyle/>
          <a:p>
            <a:pPr lvl="0"/>
            <a:r>
              <a:rPr lang="en-US" sz="3200" dirty="0" err="1" smtClean="0"/>
              <a:t>SML</a:t>
            </a:r>
            <a:r>
              <a:rPr lang="en-US" sz="3200" dirty="0" smtClean="0"/>
              <a:t> is the representation of </a:t>
            </a:r>
            <a:r>
              <a:rPr lang="en-US" sz="3200" dirty="0" err="1" smtClean="0"/>
              <a:t>CAPM</a:t>
            </a:r>
            <a:endParaRPr lang="en-US" sz="3200" dirty="0" smtClean="0"/>
          </a:p>
          <a:p>
            <a:pPr lvl="0"/>
            <a:endParaRPr lang="en-US" sz="3200" dirty="0" smtClean="0"/>
          </a:p>
          <a:p>
            <a:pPr lvl="0"/>
            <a:r>
              <a:rPr lang="en-US" sz="3200" dirty="0" err="1" smtClean="0"/>
              <a:t>SML</a:t>
            </a:r>
            <a:r>
              <a:rPr lang="en-US" sz="3200" dirty="0" smtClean="0"/>
              <a:t> displays the expected return of individual</a:t>
            </a:r>
          </a:p>
          <a:p>
            <a:pPr marL="0" lvl="0" indent="0">
              <a:buNone/>
            </a:pPr>
            <a:r>
              <a:rPr lang="en-US" sz="3200" dirty="0" smtClean="0"/>
              <a:t>security as a  function of systematic risk </a:t>
            </a:r>
          </a:p>
          <a:p>
            <a:pPr marL="514350" lvl="0" indent="-514350">
              <a:buAutoNum type="arabicPeriod"/>
            </a:pPr>
            <a:endParaRPr lang="en-US" sz="3200" dirty="0"/>
          </a:p>
          <a:p>
            <a:pPr marL="0" lvl="0" indent="0">
              <a:buNone/>
            </a:pPr>
            <a:r>
              <a:rPr lang="en-GB" sz="3200" dirty="0" smtClean="0"/>
              <a:t>NB  While CML shows rates of return  for a specific portfolio , the </a:t>
            </a:r>
            <a:r>
              <a:rPr lang="en-GB" sz="3200" dirty="0" err="1" smtClean="0"/>
              <a:t>SML</a:t>
            </a:r>
            <a:r>
              <a:rPr lang="en-GB" sz="3200" dirty="0" smtClean="0"/>
              <a:t>  represents  the Market risk  and Return  at a given point in times and shows the expected return of individual assets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5016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9" y="0"/>
            <a:ext cx="11326761" cy="840658"/>
          </a:xfrm>
        </p:spPr>
        <p:txBody>
          <a:bodyPr>
            <a:normAutofit/>
          </a:bodyPr>
          <a:lstStyle/>
          <a:p>
            <a:pPr lvl="0"/>
            <a:r>
              <a:rPr lang="en-GB" sz="3600" b="1" dirty="0" err="1" smtClean="0">
                <a:latin typeface="+mn-lt"/>
              </a:rPr>
              <a:t>SML</a:t>
            </a:r>
            <a:r>
              <a:rPr lang="en-GB" sz="3600" b="1" dirty="0" smtClean="0">
                <a:latin typeface="+mn-lt"/>
              </a:rPr>
              <a:t> </a:t>
            </a:r>
            <a:r>
              <a:rPr lang="en-GB" sz="3600" b="1" dirty="0">
                <a:latin typeface="+mn-lt"/>
              </a:rPr>
              <a:t> </a:t>
            </a:r>
            <a:r>
              <a:rPr lang="en-GB" sz="3600" b="1" dirty="0" smtClean="0">
                <a:latin typeface="+mn-lt"/>
              </a:rPr>
              <a:t>Graphically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39" y="1486411"/>
            <a:ext cx="10515600" cy="5371589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0" y="1486411"/>
            <a:ext cx="7609002" cy="48662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7795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0722"/>
            <a:ext cx="10515600" cy="693175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 </a:t>
            </a:r>
            <a:r>
              <a:rPr lang="en-GB" sz="3600" b="1" dirty="0" smtClean="0">
                <a:latin typeface="+mn-lt"/>
              </a:rPr>
              <a:t>Interpretation of </a:t>
            </a:r>
            <a:r>
              <a:rPr lang="en-GB" sz="3600" b="1" dirty="0" err="1" smtClean="0">
                <a:latin typeface="+mn-lt"/>
              </a:rPr>
              <a:t>SML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8670"/>
            <a:ext cx="11353800" cy="51986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/>
              <a:t>All correctly priced assets will lie on the </a:t>
            </a:r>
            <a:r>
              <a:rPr lang="en-GB" sz="3200" dirty="0" err="1" smtClean="0"/>
              <a:t>SML</a:t>
            </a:r>
            <a:endParaRPr lang="en-GB" sz="3200" dirty="0"/>
          </a:p>
          <a:p>
            <a:pPr marL="0" indent="0">
              <a:buNone/>
            </a:pPr>
            <a:r>
              <a:rPr lang="en-US" sz="3200" dirty="0"/>
              <a:t>Any security off this </a:t>
            </a:r>
            <a:r>
              <a:rPr lang="en-US" sz="3200" dirty="0" smtClean="0"/>
              <a:t>line </a:t>
            </a:r>
            <a:r>
              <a:rPr lang="en-US" sz="3200" dirty="0"/>
              <a:t>will either be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overpriced </a:t>
            </a:r>
            <a:r>
              <a:rPr lang="en-US" sz="3200" dirty="0"/>
              <a:t>or </a:t>
            </a:r>
            <a:r>
              <a:rPr lang="en-US" sz="3200" dirty="0" smtClean="0"/>
              <a:t>underpriced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A</a:t>
            </a:r>
            <a:r>
              <a:rPr lang="en-US" sz="3200" dirty="0" smtClean="0"/>
              <a:t>ny </a:t>
            </a:r>
            <a:r>
              <a:rPr lang="en-US" sz="3200" dirty="0"/>
              <a:t>security plotted above the </a:t>
            </a:r>
            <a:r>
              <a:rPr lang="en-US" sz="3200" dirty="0" err="1"/>
              <a:t>SML</a:t>
            </a:r>
            <a:r>
              <a:rPr lang="en-US" sz="3200" dirty="0"/>
              <a:t> is interpreted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as undervalued and any  </a:t>
            </a:r>
            <a:r>
              <a:rPr lang="en-US" sz="3200" dirty="0"/>
              <a:t>security below the line is </a:t>
            </a:r>
            <a:r>
              <a:rPr lang="en-US" sz="3200" dirty="0" smtClean="0"/>
              <a:t>overvalued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/>
              <a:t>The </a:t>
            </a:r>
            <a:r>
              <a:rPr lang="en-US" sz="3200" dirty="0" err="1" smtClean="0"/>
              <a:t>SML</a:t>
            </a:r>
            <a:r>
              <a:rPr lang="en-US" sz="3200" dirty="0" smtClean="0"/>
              <a:t> shows </a:t>
            </a:r>
            <a:r>
              <a:rPr lang="en-US" sz="3200" dirty="0"/>
              <a:t>the pricing of all asset if the market is at equilibrium.  It is a measure of the required rate of return if the investor were to undertake a certain amount of risk.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56364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6253" y="1812"/>
            <a:ext cx="10817166" cy="107663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+mn-lt"/>
              </a:rPr>
              <a:t>CML vs </a:t>
            </a:r>
            <a:r>
              <a:rPr lang="en-US" sz="3600" b="1" dirty="0" err="1" smtClean="0">
                <a:latin typeface="+mn-lt"/>
              </a:rPr>
              <a:t>SML</a:t>
            </a:r>
            <a:r>
              <a:rPr lang="en-US" sz="3600" b="1" dirty="0" smtClean="0">
                <a:latin typeface="+mn-lt"/>
              </a:rPr>
              <a:t> Compared </a:t>
            </a:r>
            <a:endParaRPr lang="en-GB" sz="36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98358"/>
            <a:ext cx="11551508" cy="5826291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The </a:t>
            </a:r>
            <a:r>
              <a:rPr lang="en-US" sz="3200" dirty="0" err="1"/>
              <a:t>SML</a:t>
            </a:r>
            <a:r>
              <a:rPr lang="en-US" sz="3200" dirty="0"/>
              <a:t> is derived from the CML. </a:t>
            </a:r>
            <a:endParaRPr lang="en-US" sz="3200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 smtClean="0"/>
          </a:p>
          <a:p>
            <a:r>
              <a:rPr lang="en-US" sz="3200" dirty="0" smtClean="0"/>
              <a:t>CML </a:t>
            </a:r>
            <a:r>
              <a:rPr lang="en-US" sz="3200" dirty="0"/>
              <a:t>shows </a:t>
            </a:r>
            <a:r>
              <a:rPr lang="en-US" sz="3200" dirty="0" smtClean="0"/>
              <a:t>rates </a:t>
            </a:r>
            <a:r>
              <a:rPr lang="en-US" sz="3200" dirty="0"/>
              <a:t>of return for a specific portfolio,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 err="1"/>
              <a:t>SML</a:t>
            </a:r>
            <a:r>
              <a:rPr lang="en-US" sz="3200" dirty="0"/>
              <a:t> </a:t>
            </a:r>
            <a:r>
              <a:rPr lang="en-US" sz="3200" dirty="0" smtClean="0"/>
              <a:t>shows </a:t>
            </a:r>
            <a:r>
              <a:rPr lang="en-US" sz="3200" dirty="0"/>
              <a:t>the expected returns of individual </a:t>
            </a:r>
            <a:r>
              <a:rPr lang="en-US" sz="3200" dirty="0" smtClean="0"/>
              <a:t>assets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 smtClean="0"/>
          </a:p>
          <a:p>
            <a:r>
              <a:rPr lang="en-GB" sz="3200" dirty="0" smtClean="0"/>
              <a:t>While </a:t>
            </a:r>
            <a:r>
              <a:rPr lang="en-GB" sz="3200" dirty="0"/>
              <a:t>the measure of risk in the CML is the standard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deviation </a:t>
            </a:r>
            <a:r>
              <a:rPr lang="en-GB" sz="3200" dirty="0"/>
              <a:t>of returns (total risk), the risk measure in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 </a:t>
            </a:r>
            <a:r>
              <a:rPr lang="en-GB" sz="3200" dirty="0" err="1"/>
              <a:t>SML</a:t>
            </a:r>
            <a:r>
              <a:rPr lang="en-GB" sz="3200" dirty="0"/>
              <a:t> is systematic risk or beta</a:t>
            </a:r>
            <a:r>
              <a:rPr lang="en-GB" sz="3200" dirty="0" smtClean="0"/>
              <a:t>.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en-GB" sz="3200" dirty="0"/>
          </a:p>
          <a:p>
            <a:r>
              <a:rPr lang="en-US" sz="3200" dirty="0"/>
              <a:t>Securities that are fairly priced will plot on the CML and the </a:t>
            </a:r>
            <a:r>
              <a:rPr lang="en-US" sz="3200" dirty="0" err="1" smtClean="0"/>
              <a:t>SML</a:t>
            </a:r>
            <a:r>
              <a:rPr lang="en-US" sz="3200" dirty="0" smtClean="0"/>
              <a:t> underpriced will plot above and overpriced plot below the CML and </a:t>
            </a:r>
            <a:r>
              <a:rPr lang="en-US" sz="3200" dirty="0" err="1" smtClean="0"/>
              <a:t>SML</a:t>
            </a:r>
            <a:r>
              <a:rPr lang="en-US" sz="3200" dirty="0" smtClean="0"/>
              <a:t>. </a:t>
            </a:r>
            <a:r>
              <a:rPr lang="en-GB" sz="3200" dirty="0" smtClean="0"/>
              <a:t>. </a:t>
            </a:r>
            <a:endParaRPr lang="en-GB" sz="3200" dirty="0"/>
          </a:p>
          <a:p>
            <a:pPr marL="0" indent="0">
              <a:buNone/>
            </a:pP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134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Drawbacks of CML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953" y="909386"/>
            <a:ext cx="10722594" cy="5948614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</a:t>
            </a:r>
            <a:r>
              <a:rPr lang="en-GB" sz="3200" dirty="0" smtClean="0"/>
              <a:t>Presence  </a:t>
            </a:r>
            <a:r>
              <a:rPr lang="en-GB" sz="3200" dirty="0"/>
              <a:t>of  friction −  CML  considers  that 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there  </a:t>
            </a:r>
            <a:r>
              <a:rPr lang="en-GB" sz="3200" dirty="0"/>
              <a:t>is  always  some  friction  in  the market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irrespective </a:t>
            </a:r>
            <a:r>
              <a:rPr lang="en-GB" sz="3200" dirty="0"/>
              <a:t>of the volume and size. </a:t>
            </a:r>
            <a:endParaRPr lang="en-GB" sz="3200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3200" dirty="0"/>
          </a:p>
          <a:p>
            <a:r>
              <a:rPr lang="en-GB" sz="3200" dirty="0" smtClean="0"/>
              <a:t>Taxes </a:t>
            </a:r>
            <a:r>
              <a:rPr lang="en-GB" sz="3200" dirty="0"/>
              <a:t>and transaction costs − </a:t>
            </a:r>
            <a:r>
              <a:rPr lang="en-GB" sz="3200" dirty="0" smtClean="0"/>
              <a:t>These costs </a:t>
            </a:r>
            <a:r>
              <a:rPr lang="en-GB" sz="3200" dirty="0"/>
              <a:t>are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needed </a:t>
            </a:r>
            <a:r>
              <a:rPr lang="en-GB" sz="3200" dirty="0"/>
              <a:t>to be paid by  the  investors and these </a:t>
            </a:r>
            <a:r>
              <a:rPr lang="en-GB" sz="3200" dirty="0" smtClean="0"/>
              <a:t>costs</a:t>
            </a:r>
          </a:p>
          <a:p>
            <a:pPr marL="0" indent="0">
              <a:buNone/>
            </a:pPr>
            <a:r>
              <a:rPr lang="en-GB" sz="3200" dirty="0" smtClean="0"/>
              <a:t>can </a:t>
            </a:r>
            <a:r>
              <a:rPr lang="en-GB" sz="3200" dirty="0"/>
              <a:t>vary  from  person  to  person  and also in different geographies</a:t>
            </a:r>
            <a:r>
              <a:rPr lang="en-GB" sz="3200" dirty="0" smtClean="0"/>
              <a:t>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GB" sz="3200" dirty="0"/>
          </a:p>
          <a:p>
            <a:r>
              <a:rPr lang="en-GB" sz="3200" dirty="0" smtClean="0"/>
              <a:t>The </a:t>
            </a:r>
            <a:r>
              <a:rPr lang="en-GB" sz="3200" dirty="0"/>
              <a:t>difference in investors worldwide − </a:t>
            </a: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In </a:t>
            </a:r>
            <a:r>
              <a:rPr lang="en-GB" sz="3200" dirty="0"/>
              <a:t>the practical world, all investors do not have access to all the information required to make a good investment decision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474515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271" y="1"/>
            <a:ext cx="10515600" cy="1076632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+mn-lt"/>
              </a:rPr>
              <a:t>Summary: </a:t>
            </a:r>
            <a:endParaRPr lang="en-GB" sz="36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9271" y="927434"/>
            <a:ext cx="11164529" cy="5353050"/>
          </a:xfrm>
        </p:spPr>
        <p:txBody>
          <a:bodyPr>
            <a:normAutofit/>
          </a:bodyPr>
          <a:lstStyle/>
          <a:p>
            <a:r>
              <a:rPr lang="en-US" sz="3200" dirty="0"/>
              <a:t>S</a:t>
            </a:r>
            <a:r>
              <a:rPr lang="en-US" sz="3200" dirty="0" smtClean="0"/>
              <a:t>tandard </a:t>
            </a:r>
            <a:r>
              <a:rPr lang="en-US" sz="3200" dirty="0"/>
              <a:t>deviation is the measure of risk  in  CML, 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Beta  measures  </a:t>
            </a:r>
            <a:r>
              <a:rPr lang="en-US" sz="3200" dirty="0"/>
              <a:t>the risk factors of the </a:t>
            </a:r>
            <a:r>
              <a:rPr lang="en-US" sz="3200" dirty="0" err="1"/>
              <a:t>SML</a:t>
            </a:r>
            <a:r>
              <a:rPr lang="en-US" sz="3200" dirty="0" smtClean="0"/>
              <a:t>.</a:t>
            </a:r>
          </a:p>
          <a:p>
            <a:endParaRPr lang="en-US" sz="3200" dirty="0" smtClean="0"/>
          </a:p>
          <a:p>
            <a:r>
              <a:rPr lang="en-US" sz="3200" dirty="0" smtClean="0"/>
              <a:t> </a:t>
            </a:r>
            <a:r>
              <a:rPr lang="en-US" sz="3200" dirty="0"/>
              <a:t>While the </a:t>
            </a:r>
            <a:r>
              <a:rPr lang="en-US" sz="3200" dirty="0" smtClean="0"/>
              <a:t>CML graphs </a:t>
            </a:r>
            <a:r>
              <a:rPr lang="en-US" sz="3200" dirty="0"/>
              <a:t>define efficient portfolios,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the </a:t>
            </a:r>
            <a:r>
              <a:rPr lang="en-US" sz="3200" dirty="0" err="1" smtClean="0"/>
              <a:t>SML</a:t>
            </a:r>
            <a:r>
              <a:rPr lang="en-US" sz="3200" dirty="0" smtClean="0"/>
              <a:t>   </a:t>
            </a:r>
            <a:r>
              <a:rPr lang="en-US" sz="3200" dirty="0"/>
              <a:t>graphs define both efficient </a:t>
            </a:r>
            <a:r>
              <a:rPr lang="en-US" sz="3200" dirty="0" smtClean="0"/>
              <a:t>and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non-efficient </a:t>
            </a:r>
            <a:r>
              <a:rPr lang="en-US" sz="3200" dirty="0" smtClean="0"/>
              <a:t>portfolios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US" sz="3200" dirty="0" smtClean="0"/>
              <a:t> CML is </a:t>
            </a:r>
            <a:r>
              <a:rPr lang="en-US" sz="3200" dirty="0"/>
              <a:t>considered to be superior when measuring the risk factors. </a:t>
            </a:r>
            <a:endParaRPr lang="en-GB" sz="3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294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644524"/>
            <a:ext cx="10515600" cy="621347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3900" b="1" dirty="0" smtClean="0"/>
              <a:t>References </a:t>
            </a:r>
          </a:p>
          <a:p>
            <a:pPr marL="0" indent="0">
              <a:buNone/>
            </a:pPr>
            <a:r>
              <a:rPr lang="en-US" sz="4100" dirty="0"/>
              <a:t>Analysis of Investments &amp; Management of Portfolios Management of Portfolios 10th Edition </a:t>
            </a:r>
            <a:endParaRPr lang="en-US" sz="4100" dirty="0" smtClean="0"/>
          </a:p>
          <a:p>
            <a:pPr marL="0" indent="0">
              <a:buNone/>
            </a:pPr>
            <a:endParaRPr lang="en-GB" sz="4100" dirty="0"/>
          </a:p>
          <a:p>
            <a:pPr marL="0" indent="0">
              <a:buNone/>
            </a:pPr>
            <a:r>
              <a:rPr lang="en-GB" sz="4100" dirty="0"/>
              <a:t>Financial Management: Theory and Practice, Brigham &amp; </a:t>
            </a:r>
            <a:r>
              <a:rPr lang="en-GB" sz="4100" dirty="0" err="1"/>
              <a:t>Ehrhardt</a:t>
            </a:r>
            <a:r>
              <a:rPr lang="en-GB" sz="4100" dirty="0"/>
              <a:t>, 10th Edition,     Cengage Learning, 2002</a:t>
            </a:r>
            <a:r>
              <a:rPr lang="en-GB" sz="4100" dirty="0" smtClean="0"/>
              <a:t>.</a:t>
            </a:r>
          </a:p>
          <a:p>
            <a:pPr marL="0" indent="0">
              <a:buNone/>
            </a:pPr>
            <a:endParaRPr lang="en-GB" sz="4100" dirty="0"/>
          </a:p>
          <a:p>
            <a:pPr marL="0" indent="0">
              <a:buNone/>
            </a:pPr>
            <a:r>
              <a:rPr lang="en-US" sz="4100" dirty="0"/>
              <a:t>Modern Portfolio Theory and Investment Analysis Elton, Gruber, Brown, and </a:t>
            </a:r>
            <a:r>
              <a:rPr lang="en-US" sz="4100" dirty="0" err="1"/>
              <a:t>Goetzmann</a:t>
            </a:r>
            <a:r>
              <a:rPr lang="en-US" sz="4100" dirty="0"/>
              <a:t>, 6th Edition (Wiley):</a:t>
            </a:r>
            <a:endParaRPr lang="en-GB" sz="4100" dirty="0"/>
          </a:p>
          <a:p>
            <a:pPr marL="0" indent="0">
              <a:buNone/>
            </a:pPr>
            <a:endParaRPr lang="en-GB" sz="4100" b="1" dirty="0"/>
          </a:p>
          <a:p>
            <a:pPr marL="0" indent="0">
              <a:buNone/>
            </a:pPr>
            <a:r>
              <a:rPr lang="en-GB" sz="4100" dirty="0"/>
              <a:t>Principles of Corporate Finance, </a:t>
            </a:r>
            <a:r>
              <a:rPr lang="en-GB" sz="4100" dirty="0" err="1"/>
              <a:t>Brealey</a:t>
            </a:r>
            <a:r>
              <a:rPr lang="en-GB" sz="4100" dirty="0"/>
              <a:t>, Myers &amp; Allen, 9th Edition The McGraw-Hill Companies, Inc., 2007.</a:t>
            </a:r>
          </a:p>
          <a:p>
            <a:pPr marL="0" indent="0">
              <a:buNone/>
            </a:pPr>
            <a:r>
              <a:rPr lang="en-GB" sz="4100" dirty="0"/>
              <a:t> </a:t>
            </a:r>
          </a:p>
          <a:p>
            <a:pPr marL="0" indent="0">
              <a:buNone/>
            </a:pPr>
            <a:r>
              <a:rPr lang="en-US" sz="3600" dirty="0"/>
              <a:t> </a:t>
            </a:r>
            <a:endParaRPr lang="en-GB" sz="3600" dirty="0"/>
          </a:p>
          <a:p>
            <a:pPr marL="0" indent="0">
              <a:buNone/>
            </a:pPr>
            <a:r>
              <a:rPr lang="en-US" sz="3600" dirty="0"/>
              <a:t> </a:t>
            </a:r>
            <a:endParaRPr lang="en-GB" sz="3600" dirty="0"/>
          </a:p>
          <a:p>
            <a:pPr marL="0" indent="0">
              <a:buNone/>
            </a:pPr>
            <a:endParaRPr lang="en-US" sz="3300" dirty="0"/>
          </a:p>
          <a:p>
            <a:pPr marL="0" indent="0" algn="ctr">
              <a:buNone/>
            </a:pP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53371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5400" i="1" dirty="0" smtClean="0"/>
              <a:t>THE END OF WEEK 7 LESSON </a:t>
            </a:r>
            <a:endParaRPr lang="en-GB" sz="5400" i="1" dirty="0"/>
          </a:p>
        </p:txBody>
      </p:sp>
    </p:spTree>
    <p:extLst>
      <p:ext uri="{BB962C8B-B14F-4D97-AF65-F5344CB8AC3E}">
        <p14:creationId xmlns:p14="http://schemas.microsoft.com/office/powerpoint/2010/main" val="236515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6519</TotalTime>
  <Words>1701</Words>
  <Application>Microsoft Office PowerPoint</Application>
  <PresentationFormat>Widescreen</PresentationFormat>
  <Paragraphs>318</Paragraphs>
  <Slides>36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Cambria Math</vt:lpstr>
      <vt:lpstr>Times New Roman</vt:lpstr>
      <vt:lpstr>Office Theme</vt:lpstr>
      <vt:lpstr>Course: Corporate Finance  Week 7: Asset Valuation Models                - CAPM   </vt:lpstr>
      <vt:lpstr>Lesson Objectives </vt:lpstr>
      <vt:lpstr>Introduction   </vt:lpstr>
      <vt:lpstr>Risk Free Asset</vt:lpstr>
      <vt:lpstr>Concept of Beta </vt:lpstr>
      <vt:lpstr>Beta  of a Security</vt:lpstr>
      <vt:lpstr>Beta  of a Portfolio</vt:lpstr>
      <vt:lpstr>Illustration -Beta  of a Portfolio</vt:lpstr>
      <vt:lpstr>Solution -Beta  of a Portfolio Question</vt:lpstr>
      <vt:lpstr>Capital Market Line (CML)</vt:lpstr>
      <vt:lpstr>Capital Market Line (CML) Formula </vt:lpstr>
      <vt:lpstr>CML Graphically</vt:lpstr>
      <vt:lpstr>CML Implications on Investments </vt:lpstr>
      <vt:lpstr>CML  and Risk attitudes </vt:lpstr>
      <vt:lpstr>Interpreting CML</vt:lpstr>
      <vt:lpstr>Borrowing /lending at Rf  Illustrations </vt:lpstr>
      <vt:lpstr>Interpretation of Borrowing/Lending diagram </vt:lpstr>
      <vt:lpstr>Interpretation of Borrowing/Lending Diagram  Ctd</vt:lpstr>
      <vt:lpstr>Illustrations</vt:lpstr>
      <vt:lpstr>Solution </vt:lpstr>
      <vt:lpstr>Capital Asset Pricing Model (CAPM)</vt:lpstr>
      <vt:lpstr>Basic assumptions of CAPM </vt:lpstr>
      <vt:lpstr>Basic assumptions of CAPM ctd </vt:lpstr>
      <vt:lpstr>CAPM Formula </vt:lpstr>
      <vt:lpstr>Illustration  </vt:lpstr>
      <vt:lpstr>Solution  -</vt:lpstr>
      <vt:lpstr>           </vt:lpstr>
      <vt:lpstr>CAPM Limitations continued</vt:lpstr>
      <vt:lpstr>Security Market Line ( SML)</vt:lpstr>
      <vt:lpstr>SML  Graphically </vt:lpstr>
      <vt:lpstr> Interpretation of SML</vt:lpstr>
      <vt:lpstr>CML vs SML Compared </vt:lpstr>
      <vt:lpstr>Drawbacks of CML </vt:lpstr>
      <vt:lpstr>Summary: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TIME VALUE OF MONEY</dc:title>
  <dc:creator>user</dc:creator>
  <cp:lastModifiedBy>user</cp:lastModifiedBy>
  <cp:revision>458</cp:revision>
  <dcterms:created xsi:type="dcterms:W3CDTF">2023-03-23T11:05:44Z</dcterms:created>
  <dcterms:modified xsi:type="dcterms:W3CDTF">2023-05-11T05:21:07Z</dcterms:modified>
</cp:coreProperties>
</file>