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9"/>
  </p:notesMasterIdLst>
  <p:sldIdLst>
    <p:sldId id="280" r:id="rId2"/>
    <p:sldId id="281" r:id="rId3"/>
    <p:sldId id="257" r:id="rId4"/>
    <p:sldId id="258" r:id="rId5"/>
    <p:sldId id="357" r:id="rId6"/>
    <p:sldId id="356" r:id="rId7"/>
    <p:sldId id="358" r:id="rId8"/>
    <p:sldId id="365" r:id="rId9"/>
    <p:sldId id="260" r:id="rId10"/>
    <p:sldId id="359" r:id="rId11"/>
    <p:sldId id="261" r:id="rId12"/>
    <p:sldId id="262" r:id="rId13"/>
    <p:sldId id="314" r:id="rId14"/>
    <p:sldId id="362" r:id="rId15"/>
    <p:sldId id="367" r:id="rId16"/>
    <p:sldId id="368" r:id="rId17"/>
    <p:sldId id="361" r:id="rId18"/>
    <p:sldId id="317" r:id="rId19"/>
    <p:sldId id="364" r:id="rId20"/>
    <p:sldId id="269" r:id="rId21"/>
    <p:sldId id="363" r:id="rId22"/>
    <p:sldId id="366" r:id="rId23"/>
    <p:sldId id="344" r:id="rId24"/>
    <p:sldId id="282" r:id="rId25"/>
    <p:sldId id="315" r:id="rId26"/>
    <p:sldId id="316" r:id="rId27"/>
    <p:sldId id="318" r:id="rId28"/>
    <p:sldId id="351" r:id="rId29"/>
    <p:sldId id="284" r:id="rId30"/>
    <p:sldId id="285" r:id="rId31"/>
    <p:sldId id="286" r:id="rId32"/>
    <p:sldId id="288" r:id="rId33"/>
    <p:sldId id="293" r:id="rId34"/>
    <p:sldId id="326" r:id="rId35"/>
    <p:sldId id="323" r:id="rId36"/>
    <p:sldId id="346" r:id="rId37"/>
    <p:sldId id="31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6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52" d="100"/>
          <a:sy n="52" d="100"/>
        </p:scale>
        <p:origin x="67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6B005-50DE-454B-82F5-4265151B5DE3}" type="datetimeFigureOut">
              <a:rPr lang="en-GB" smtClean="0"/>
              <a:t>12/05/2023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F7DC9-98C4-4EF7-B2CD-D4966C2257F3}" type="slidenum">
              <a:rPr lang="en-GB" smtClean="0"/>
              <a:t>‹#›</a:t>
            </a:fld>
            <a:endParaRPr lang="en-GB"/>
          </a:p>
        </p:txBody>
      </p:sp>
    </p:spTree>
    <p:extLst>
      <p:ext uri="{BB962C8B-B14F-4D97-AF65-F5344CB8AC3E}">
        <p14:creationId xmlns:p14="http://schemas.microsoft.com/office/powerpoint/2010/main" val="26816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a:t>
            </a:fld>
            <a:endParaRPr lang="en-GB"/>
          </a:p>
        </p:txBody>
      </p:sp>
    </p:spTree>
    <p:extLst>
      <p:ext uri="{BB962C8B-B14F-4D97-AF65-F5344CB8AC3E}">
        <p14:creationId xmlns:p14="http://schemas.microsoft.com/office/powerpoint/2010/main" val="418410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4</a:t>
            </a:fld>
            <a:endParaRPr lang="en-GB"/>
          </a:p>
        </p:txBody>
      </p:sp>
    </p:spTree>
    <p:extLst>
      <p:ext uri="{BB962C8B-B14F-4D97-AF65-F5344CB8AC3E}">
        <p14:creationId xmlns:p14="http://schemas.microsoft.com/office/powerpoint/2010/main" val="3846868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9</a:t>
            </a:fld>
            <a:endParaRPr lang="en-GB"/>
          </a:p>
        </p:txBody>
      </p:sp>
    </p:spTree>
    <p:extLst>
      <p:ext uri="{BB962C8B-B14F-4D97-AF65-F5344CB8AC3E}">
        <p14:creationId xmlns:p14="http://schemas.microsoft.com/office/powerpoint/2010/main" val="100774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10</a:t>
            </a:fld>
            <a:endParaRPr lang="en-GB"/>
          </a:p>
        </p:txBody>
      </p:sp>
    </p:spTree>
    <p:extLst>
      <p:ext uri="{BB962C8B-B14F-4D97-AF65-F5344CB8AC3E}">
        <p14:creationId xmlns:p14="http://schemas.microsoft.com/office/powerpoint/2010/main" val="2625170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24</a:t>
            </a:fld>
            <a:endParaRPr lang="en-GB"/>
          </a:p>
        </p:txBody>
      </p:sp>
    </p:spTree>
    <p:extLst>
      <p:ext uri="{BB962C8B-B14F-4D97-AF65-F5344CB8AC3E}">
        <p14:creationId xmlns:p14="http://schemas.microsoft.com/office/powerpoint/2010/main" val="1348279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5/12/2023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77424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5/12/2023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51457648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D96E17-8A3B-4F6B-BABD-FD2420C511F1}" type="datetimeFigureOut">
              <a:rPr lang="en-US" smtClean="0"/>
              <a:t>5/12/2023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722927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96E17-8A3B-4F6B-BABD-FD2420C511F1}" type="datetimeFigureOut">
              <a:rPr lang="en-US" smtClean="0"/>
              <a:t>5/12/2023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4366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96E17-8A3B-4F6B-BABD-FD2420C511F1}" type="datetimeFigureOut">
              <a:rPr lang="en-US" smtClean="0"/>
              <a:t>5/12/2023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121963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96E17-8A3B-4F6B-BABD-FD2420C511F1}" type="datetimeFigureOut">
              <a:rPr lang="en-US" smtClean="0"/>
              <a:t>5/12/2023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4750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96E17-8A3B-4F6B-BABD-FD2420C511F1}" type="datetimeFigureOut">
              <a:rPr lang="en-US" smtClean="0"/>
              <a:t>5/12/2023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4121947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5/12/2023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55761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5/12/2023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812687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5/12/2023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07754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5/12/2023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870054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6E17-8A3B-4F6B-BABD-FD2420C511F1}" type="datetimeFigureOut">
              <a:rPr lang="en-US" smtClean="0"/>
              <a:t>5/12/2023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1E871-62AD-4839-92E3-30B645B1C38E}" type="slidenum">
              <a:rPr lang="en-US" smtClean="0"/>
              <a:t>‹#›</a:t>
            </a:fld>
            <a:endParaRPr lang="en-US"/>
          </a:p>
        </p:txBody>
      </p:sp>
    </p:spTree>
    <p:extLst>
      <p:ext uri="{BB962C8B-B14F-4D97-AF65-F5344CB8AC3E}">
        <p14:creationId xmlns:p14="http://schemas.microsoft.com/office/powerpoint/2010/main" val="18032662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37" y="1080032"/>
            <a:ext cx="10713150" cy="3616939"/>
          </a:xfrm>
        </p:spPr>
        <p:txBody>
          <a:bodyPr>
            <a:normAutofit/>
          </a:bodyPr>
          <a:lstStyle/>
          <a:p>
            <a:r>
              <a:rPr lang="en-GB" b="1" dirty="0" smtClean="0"/>
              <a:t>Course</a:t>
            </a:r>
            <a:r>
              <a:rPr lang="en-GB" b="1" dirty="0"/>
              <a:t>: Corporate Finance</a:t>
            </a:r>
            <a:br>
              <a:rPr lang="en-GB" b="1" dirty="0"/>
            </a:br>
            <a:r>
              <a:rPr lang="en-GB" b="1" dirty="0"/>
              <a:t/>
            </a:r>
            <a:br>
              <a:rPr lang="en-GB" b="1" dirty="0"/>
            </a:br>
            <a:r>
              <a:rPr lang="en-GB" b="1" dirty="0" smtClean="0"/>
              <a:t>Week</a:t>
            </a:r>
            <a:r>
              <a:rPr lang="en-US" b="1" dirty="0" smtClean="0"/>
              <a:t> 8: CAPM</a:t>
            </a:r>
            <a:r>
              <a:rPr lang="en-US" b="1" dirty="0"/>
              <a:t> </a:t>
            </a:r>
            <a:r>
              <a:rPr lang="en-US" b="1" dirty="0" smtClean="0"/>
              <a:t>and Arbitrage Pricing Theory</a:t>
            </a:r>
            <a:br>
              <a:rPr lang="en-US" b="1" dirty="0" smtClean="0"/>
            </a:br>
            <a:r>
              <a:rPr lang="en-US" b="1" dirty="0" smtClean="0"/>
              <a:t/>
            </a:r>
            <a:br>
              <a:rPr lang="en-US" b="1" dirty="0" smtClean="0"/>
            </a:br>
            <a:endParaRPr lang="en-GB" b="1" dirty="0"/>
          </a:p>
        </p:txBody>
      </p:sp>
      <p:sp>
        <p:nvSpPr>
          <p:cNvPr id="3" name="Content Placeholder 2"/>
          <p:cNvSpPr>
            <a:spLocks noGrp="1"/>
          </p:cNvSpPr>
          <p:nvPr>
            <p:ph idx="1"/>
          </p:nvPr>
        </p:nvSpPr>
        <p:spPr>
          <a:xfrm>
            <a:off x="325887" y="4495413"/>
            <a:ext cx="11027913" cy="2194898"/>
          </a:xfrm>
        </p:spPr>
        <p:txBody>
          <a:bodyPr>
            <a:normAutofit/>
          </a:bodyPr>
          <a:lstStyle/>
          <a:p>
            <a:pPr marL="0" indent="0">
              <a:buNone/>
            </a:pPr>
            <a:endParaRPr lang="en-GB" sz="3600" b="1" dirty="0" smtClean="0"/>
          </a:p>
          <a:p>
            <a:pPr marL="0" indent="0">
              <a:buNone/>
            </a:pPr>
            <a:r>
              <a:rPr lang="en-GB" sz="3600" b="1" dirty="0" smtClean="0"/>
              <a:t>Lecturer: </a:t>
            </a:r>
            <a:r>
              <a:rPr lang="en-GB" sz="3600" b="1" dirty="0" err="1" smtClean="0"/>
              <a:t>Dr.</a:t>
            </a:r>
            <a:r>
              <a:rPr lang="en-GB" sz="3600" b="1" dirty="0" smtClean="0"/>
              <a:t> Charity Njoka</a:t>
            </a:r>
            <a:endParaRPr lang="en-GB" sz="3600" b="1" dirty="0"/>
          </a:p>
        </p:txBody>
      </p:sp>
    </p:spTree>
    <p:extLst>
      <p:ext uri="{BB962C8B-B14F-4D97-AF65-F5344CB8AC3E}">
        <p14:creationId xmlns:p14="http://schemas.microsoft.com/office/powerpoint/2010/main" val="2621597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1353800" cy="1080217"/>
          </a:xfrm>
        </p:spPr>
        <p:txBody>
          <a:bodyPr>
            <a:normAutofit/>
          </a:bodyPr>
          <a:lstStyle/>
          <a:p>
            <a:r>
              <a:rPr lang="en-GB" sz="3600" b="1" dirty="0" smtClean="0">
                <a:latin typeface="+mn-lt"/>
              </a:rPr>
              <a:t>Lesson Objectives </a:t>
            </a:r>
            <a:endParaRPr lang="en-GB" sz="3600" b="1" dirty="0">
              <a:latin typeface="+mn-lt"/>
            </a:endParaRPr>
          </a:p>
        </p:txBody>
      </p:sp>
      <p:sp>
        <p:nvSpPr>
          <p:cNvPr id="3" name="Content Placeholder 2"/>
          <p:cNvSpPr>
            <a:spLocks noGrp="1"/>
          </p:cNvSpPr>
          <p:nvPr>
            <p:ph idx="1"/>
          </p:nvPr>
        </p:nvSpPr>
        <p:spPr>
          <a:xfrm>
            <a:off x="176463" y="1445342"/>
            <a:ext cx="11177337" cy="5412657"/>
          </a:xfrm>
        </p:spPr>
        <p:txBody>
          <a:bodyPr>
            <a:normAutofit/>
          </a:bodyPr>
          <a:lstStyle/>
          <a:p>
            <a:endParaRPr lang="en-US" sz="3200" dirty="0" smtClean="0"/>
          </a:p>
          <a:p>
            <a:pPr marL="0" indent="0">
              <a:buNone/>
            </a:pPr>
            <a:r>
              <a:rPr lang="en-GB" sz="3200" dirty="0" smtClean="0"/>
              <a:t>At the </a:t>
            </a:r>
            <a:r>
              <a:rPr lang="en-GB" sz="3200" dirty="0"/>
              <a:t>end of this lesson you should be able to</a:t>
            </a:r>
            <a:r>
              <a:rPr lang="en-GB" sz="3200" b="1" dirty="0" smtClean="0"/>
              <a:t>:</a:t>
            </a:r>
            <a:endParaRPr lang="en-GB" sz="3200" dirty="0"/>
          </a:p>
          <a:p>
            <a:pPr marL="0" indent="0">
              <a:buNone/>
            </a:pPr>
            <a:endParaRPr lang="en-GB" sz="3200" dirty="0"/>
          </a:p>
          <a:p>
            <a:pPr marL="514350" indent="-514350">
              <a:buAutoNum type="arabicPeriod"/>
            </a:pPr>
            <a:r>
              <a:rPr lang="en-GB" sz="3200" dirty="0" smtClean="0"/>
              <a:t>Determine   </a:t>
            </a:r>
            <a:r>
              <a:rPr lang="en-GB" sz="3200" dirty="0"/>
              <a:t>return of an asset using CAPM and </a:t>
            </a:r>
            <a:r>
              <a:rPr lang="en-GB" sz="3200" dirty="0" smtClean="0"/>
              <a:t>APT</a:t>
            </a:r>
          </a:p>
          <a:p>
            <a:pPr marL="514350" indent="-514350">
              <a:buAutoNum type="arabicPeriod"/>
            </a:pPr>
            <a:r>
              <a:rPr lang="en-GB" sz="3200" dirty="0" smtClean="0"/>
              <a:t>Evaluate pricing of securities</a:t>
            </a:r>
            <a:endParaRPr lang="en-US" sz="3200" dirty="0"/>
          </a:p>
          <a:p>
            <a:pPr marL="0" indent="0">
              <a:buNone/>
            </a:pPr>
            <a:r>
              <a:rPr lang="en-GB" sz="3200" dirty="0" smtClean="0"/>
              <a:t>3.</a:t>
            </a:r>
            <a:r>
              <a:rPr lang="en-GB" sz="3200" b="1" i="1" dirty="0" smtClean="0"/>
              <a:t> </a:t>
            </a:r>
            <a:r>
              <a:rPr lang="en-GB" sz="3200" dirty="0"/>
              <a:t>Compare and Contrast CAPM and APT</a:t>
            </a:r>
            <a:endParaRPr lang="en-US" sz="3200" dirty="0"/>
          </a:p>
          <a:p>
            <a:pPr marL="0" indent="0">
              <a:buNone/>
            </a:pPr>
            <a:r>
              <a:rPr lang="en-GB" sz="3200" dirty="0"/>
              <a:t>4</a:t>
            </a:r>
            <a:r>
              <a:rPr lang="en-GB" sz="3200" dirty="0" smtClean="0"/>
              <a:t>. </a:t>
            </a:r>
            <a:r>
              <a:rPr lang="en-GB" sz="3200" dirty="0"/>
              <a:t>Outline advantages and disadvantages of CAPM and APT</a:t>
            </a:r>
            <a:endParaRPr lang="en-US" sz="3200" dirty="0"/>
          </a:p>
          <a:p>
            <a:endParaRPr lang="en-GB" sz="3200" dirty="0"/>
          </a:p>
          <a:p>
            <a:endParaRPr lang="en-GB" sz="3200" dirty="0"/>
          </a:p>
        </p:txBody>
      </p:sp>
    </p:spTree>
    <p:extLst>
      <p:ext uri="{BB962C8B-B14F-4D97-AF65-F5344CB8AC3E}">
        <p14:creationId xmlns:p14="http://schemas.microsoft.com/office/powerpoint/2010/main" val="1190592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240631"/>
            <a:ext cx="11191568" cy="1312606"/>
          </a:xfrm>
        </p:spPr>
        <p:txBody>
          <a:bodyPr>
            <a:normAutofit/>
          </a:bodyPr>
          <a:lstStyle/>
          <a:p>
            <a:r>
              <a:rPr lang="en-GB" sz="3600" b="1" dirty="0" smtClean="0">
                <a:latin typeface="+mn-lt"/>
              </a:rPr>
              <a:t>Introduction   </a:t>
            </a:r>
            <a:endParaRPr lang="en-US" sz="3600" b="1" dirty="0">
              <a:latin typeface="+mn-lt"/>
            </a:endParaRPr>
          </a:p>
        </p:txBody>
      </p:sp>
      <p:sp>
        <p:nvSpPr>
          <p:cNvPr id="3" name="Content Placeholder 2"/>
          <p:cNvSpPr>
            <a:spLocks noGrp="1"/>
          </p:cNvSpPr>
          <p:nvPr>
            <p:ph idx="1"/>
          </p:nvPr>
        </p:nvSpPr>
        <p:spPr>
          <a:xfrm>
            <a:off x="162232" y="1187116"/>
            <a:ext cx="11191568" cy="5438273"/>
          </a:xfrm>
        </p:spPr>
        <p:txBody>
          <a:bodyPr>
            <a:normAutofit/>
          </a:bodyPr>
          <a:lstStyle/>
          <a:p>
            <a:pPr marL="1371600" lvl="3" indent="0">
              <a:buNone/>
            </a:pPr>
            <a:r>
              <a:rPr lang="en-US" sz="2200" dirty="0" smtClean="0"/>
              <a:t>. </a:t>
            </a:r>
            <a:endParaRPr lang="en-GB" sz="2200" dirty="0"/>
          </a:p>
          <a:p>
            <a:pPr marL="0" indent="0">
              <a:buNone/>
            </a:pPr>
            <a:r>
              <a:rPr lang="en-US" sz="3200" dirty="0" smtClean="0"/>
              <a:t>CAPM </a:t>
            </a:r>
            <a:r>
              <a:rPr lang="en-US" sz="3200" dirty="0"/>
              <a:t>uses some ideal </a:t>
            </a:r>
            <a:r>
              <a:rPr lang="en-US" sz="3200" dirty="0" smtClean="0"/>
              <a:t>assumptions </a:t>
            </a:r>
            <a:r>
              <a:rPr lang="en-US" sz="3200" dirty="0"/>
              <a:t>to the </a:t>
            </a:r>
            <a:endParaRPr lang="en-US" sz="3200" dirty="0" smtClean="0"/>
          </a:p>
          <a:p>
            <a:pPr marL="0" indent="0">
              <a:buNone/>
            </a:pPr>
            <a:r>
              <a:rPr lang="en-US" sz="3200" dirty="0" smtClean="0"/>
              <a:t>identity </a:t>
            </a:r>
            <a:r>
              <a:rPr lang="en-US" sz="3200" dirty="0"/>
              <a:t>of the tangency </a:t>
            </a:r>
            <a:r>
              <a:rPr lang="en-US" sz="3200" dirty="0" smtClean="0"/>
              <a:t>portfolio</a:t>
            </a:r>
          </a:p>
          <a:p>
            <a:pPr marL="0" indent="0">
              <a:buNone/>
            </a:pPr>
            <a:endParaRPr lang="en-US" sz="3200" dirty="0"/>
          </a:p>
          <a:p>
            <a:pPr marL="0" indent="0">
              <a:buNone/>
            </a:pPr>
            <a:r>
              <a:rPr lang="en-US" sz="3200" dirty="0"/>
              <a:t>E</a:t>
            </a:r>
            <a:r>
              <a:rPr lang="en-US" sz="3200" dirty="0" smtClean="0"/>
              <a:t>very </a:t>
            </a:r>
            <a:r>
              <a:rPr lang="en-US" sz="3200" dirty="0"/>
              <a:t>investor will hold this same portfolio of risky </a:t>
            </a:r>
            <a:r>
              <a:rPr lang="en-US" sz="3200" dirty="0" smtClean="0"/>
              <a:t>assets</a:t>
            </a:r>
          </a:p>
          <a:p>
            <a:pPr marL="0" indent="0">
              <a:buNone/>
            </a:pPr>
            <a:endParaRPr lang="en-US" sz="3200" dirty="0" smtClean="0"/>
          </a:p>
          <a:p>
            <a:pPr marL="0" indent="0">
              <a:buNone/>
            </a:pPr>
            <a:r>
              <a:rPr lang="en-US" sz="3200" dirty="0" smtClean="0"/>
              <a:t>Beta </a:t>
            </a:r>
            <a:r>
              <a:rPr lang="en-US" sz="3200" dirty="0"/>
              <a:t>coefficient is a relative measure of the sensitivity of an assets’ return to changes in the return on the market portfolio.</a:t>
            </a:r>
            <a:endParaRPr lang="en-US" sz="3200" dirty="0" smtClean="0"/>
          </a:p>
          <a:p>
            <a:pPr marL="0" indent="0">
              <a:buNone/>
            </a:pPr>
            <a:r>
              <a:rPr lang="en-US" sz="3200" dirty="0" smtClean="0"/>
              <a:t> </a:t>
            </a:r>
          </a:p>
          <a:p>
            <a:pPr marL="0" indent="0">
              <a:buNone/>
            </a:pPr>
            <a:r>
              <a:rPr lang="en-US" sz="3200" dirty="0"/>
              <a:t>The beta factor of the market as a whole is 1.0. </a:t>
            </a:r>
            <a:endParaRPr 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7727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29" y="0"/>
            <a:ext cx="10515600" cy="1325563"/>
          </a:xfrm>
        </p:spPr>
        <p:txBody>
          <a:bodyPr>
            <a:normAutofit/>
          </a:bodyPr>
          <a:lstStyle/>
          <a:p>
            <a:r>
              <a:rPr lang="en-US" sz="3600" b="1" dirty="0" smtClean="0">
                <a:latin typeface="+mn-lt"/>
              </a:rPr>
              <a:t>Introduction </a:t>
            </a:r>
            <a:r>
              <a:rPr lang="en-US" sz="3600" b="1" dirty="0" err="1" smtClean="0">
                <a:latin typeface="+mn-lt"/>
              </a:rPr>
              <a:t>Ctd</a:t>
            </a:r>
            <a:endParaRPr lang="en-US" sz="3600" b="1" dirty="0">
              <a:latin typeface="+mn-lt"/>
            </a:endParaRPr>
          </a:p>
        </p:txBody>
      </p:sp>
      <p:sp>
        <p:nvSpPr>
          <p:cNvPr id="3" name="Content Placeholder 2"/>
          <p:cNvSpPr>
            <a:spLocks noGrp="1"/>
          </p:cNvSpPr>
          <p:nvPr>
            <p:ph idx="1"/>
          </p:nvPr>
        </p:nvSpPr>
        <p:spPr>
          <a:xfrm>
            <a:off x="0" y="1325563"/>
            <a:ext cx="11440443" cy="5532436"/>
          </a:xfrm>
        </p:spPr>
        <p:txBody>
          <a:bodyPr>
            <a:normAutofit lnSpcReduction="10000"/>
          </a:bodyPr>
          <a:lstStyle/>
          <a:p>
            <a:pPr marL="0" indent="0">
              <a:buNone/>
            </a:pPr>
            <a:endParaRPr lang="en-GB" sz="3200" dirty="0"/>
          </a:p>
          <a:p>
            <a:r>
              <a:rPr lang="en-US" sz="3200" dirty="0" smtClean="0"/>
              <a:t>If </a:t>
            </a:r>
            <a:r>
              <a:rPr lang="en-US" sz="3200" dirty="0"/>
              <a:t>the </a:t>
            </a:r>
            <a:r>
              <a:rPr lang="en-US" sz="3200" dirty="0" smtClean="0"/>
              <a:t>beta  of a security </a:t>
            </a:r>
            <a:r>
              <a:rPr lang="en-US" sz="3200" dirty="0"/>
              <a:t>is one, then it has the </a:t>
            </a:r>
            <a:endParaRPr lang="en-US" sz="3200" dirty="0" smtClean="0"/>
          </a:p>
          <a:p>
            <a:pPr marL="0" indent="0">
              <a:buNone/>
            </a:pPr>
            <a:r>
              <a:rPr lang="en-US" sz="3200" dirty="0" smtClean="0"/>
              <a:t>same </a:t>
            </a:r>
            <a:r>
              <a:rPr lang="en-US" sz="3200" dirty="0"/>
              <a:t>risk </a:t>
            </a:r>
            <a:r>
              <a:rPr lang="en-US" sz="3200" dirty="0" smtClean="0"/>
              <a:t>profile </a:t>
            </a:r>
            <a:r>
              <a:rPr lang="en-US" sz="3200" dirty="0"/>
              <a:t>as the market as a whole, </a:t>
            </a:r>
            <a:endParaRPr lang="en-US" sz="3200" dirty="0" smtClean="0"/>
          </a:p>
          <a:p>
            <a:pPr marL="0" indent="0">
              <a:buNone/>
            </a:pPr>
            <a:r>
              <a:rPr lang="en-US" sz="3200" dirty="0" smtClean="0"/>
              <a:t>the </a:t>
            </a:r>
            <a:r>
              <a:rPr lang="en-US" sz="3200" dirty="0"/>
              <a:t>average risk profile</a:t>
            </a:r>
            <a:r>
              <a:rPr lang="en-US" sz="3200" dirty="0" smtClean="0"/>
              <a:t>.</a:t>
            </a:r>
          </a:p>
          <a:p>
            <a:pPr marL="0" indent="0">
              <a:buNone/>
            </a:pPr>
            <a:endParaRPr lang="en-US" sz="3200" dirty="0"/>
          </a:p>
          <a:p>
            <a:r>
              <a:rPr lang="en-US" sz="3200" dirty="0" smtClean="0"/>
              <a:t> </a:t>
            </a:r>
            <a:r>
              <a:rPr lang="en-US" sz="3200" dirty="0"/>
              <a:t>If the beta is less than one, it is not as sensitive to </a:t>
            </a:r>
            <a:endParaRPr lang="en-US" sz="3200" dirty="0" smtClean="0"/>
          </a:p>
          <a:p>
            <a:pPr marL="0" indent="0">
              <a:buNone/>
            </a:pPr>
            <a:r>
              <a:rPr lang="en-US" sz="3200" dirty="0" smtClean="0"/>
              <a:t>systematic </a:t>
            </a:r>
            <a:r>
              <a:rPr lang="en-US" sz="3200" dirty="0"/>
              <a:t>or market risk as the average investment. </a:t>
            </a:r>
            <a:endParaRPr lang="en-US" sz="3200" dirty="0" smtClean="0"/>
          </a:p>
          <a:p>
            <a:pPr marL="0" indent="0">
              <a:buNone/>
            </a:pPr>
            <a:endParaRPr lang="en-US" sz="3200" dirty="0"/>
          </a:p>
          <a:p>
            <a:r>
              <a:rPr lang="en-US" sz="3200" dirty="0" smtClean="0"/>
              <a:t> </a:t>
            </a:r>
            <a:r>
              <a:rPr lang="en-US" sz="3200" dirty="0"/>
              <a:t>If beta is more than one, it is more sensitive to the </a:t>
            </a:r>
            <a:endParaRPr lang="en-US" sz="3200" dirty="0" smtClean="0"/>
          </a:p>
          <a:p>
            <a:pPr marL="0" indent="0">
              <a:buNone/>
            </a:pPr>
            <a:r>
              <a:rPr lang="en-US" sz="3200" dirty="0" smtClean="0"/>
              <a:t>market </a:t>
            </a:r>
            <a:r>
              <a:rPr lang="en-US" sz="3200" dirty="0"/>
              <a:t>or systematic risk than the average investment.</a:t>
            </a:r>
          </a:p>
          <a:p>
            <a:pPr marL="0" lvl="0" indent="0">
              <a:buNone/>
            </a:pPr>
            <a:endParaRPr lang="en-GB" sz="3200" dirty="0"/>
          </a:p>
          <a:p>
            <a:endParaRPr lang="en-GB" sz="3200" dirty="0"/>
          </a:p>
        </p:txBody>
      </p:sp>
    </p:spTree>
    <p:extLst>
      <p:ext uri="{BB962C8B-B14F-4D97-AF65-F5344CB8AC3E}">
        <p14:creationId xmlns:p14="http://schemas.microsoft.com/office/powerpoint/2010/main" val="13980938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8969"/>
            <a:ext cx="10515600" cy="1325563"/>
          </a:xfrm>
        </p:spPr>
        <p:txBody>
          <a:bodyPr>
            <a:normAutofit/>
          </a:bodyPr>
          <a:lstStyle/>
          <a:p>
            <a:r>
              <a:rPr lang="en-US" sz="3600" b="1" dirty="0" smtClean="0">
                <a:latin typeface="+mn-lt"/>
              </a:rPr>
              <a:t>Beta Calculation </a:t>
            </a:r>
            <a:endParaRPr lang="en-US" sz="3600" b="1" dirty="0">
              <a:latin typeface="+mn-l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08547" y="609600"/>
                <a:ext cx="11231896" cy="6248399"/>
              </a:xfrm>
            </p:spPr>
            <p:txBody>
              <a:bodyPr>
                <a:normAutofit/>
              </a:bodyPr>
              <a:lstStyle/>
              <a:p>
                <a:pPr marL="0" lvl="0" indent="0">
                  <a:buNone/>
                </a:pPr>
                <a:endParaRPr lang="en-US" sz="3200" dirty="0" smtClean="0"/>
              </a:p>
              <a:p>
                <a:pPr lvl="0"/>
                <a:r>
                  <a:rPr lang="en-US" sz="3200" dirty="0" err="1" smtClean="0"/>
                  <a:t>Bs</a:t>
                </a:r>
                <a:r>
                  <a:rPr lang="en-US" sz="3200" dirty="0"/>
                  <a:t>=  </a:t>
                </a:r>
                <a:r>
                  <a:rPr lang="en-US" sz="3200" u="sng" dirty="0"/>
                  <a:t>Covariance (</a:t>
                </a:r>
                <a:r>
                  <a:rPr lang="en-US" sz="3200" u="sng" dirty="0" err="1"/>
                  <a:t>s,m</a:t>
                </a:r>
                <a:r>
                  <a:rPr lang="en-US" sz="3200" u="sng" dirty="0"/>
                  <a:t>)</a:t>
                </a:r>
                <a:endParaRPr lang="en-US" sz="3200" dirty="0"/>
              </a:p>
              <a:p>
                <a:pPr marL="0" indent="0">
                  <a:buNone/>
                </a:pPr>
                <a:r>
                  <a:rPr lang="en-US" sz="3200" dirty="0"/>
                  <a:t>        </a:t>
                </a:r>
                <a:r>
                  <a:rPr lang="en-US" sz="3200" dirty="0" smtClean="0"/>
                  <a:t>     Variance (m)</a:t>
                </a:r>
              </a:p>
              <a:p>
                <a:pPr marL="0" indent="0">
                  <a:lnSpc>
                    <a:spcPct val="100000"/>
                  </a:lnSpc>
                  <a:spcBef>
                    <a:spcPts val="0"/>
                  </a:spcBef>
                  <a:buNone/>
                </a:pPr>
                <a:endParaRPr lang="en-US" sz="3200" dirty="0" smtClean="0"/>
              </a:p>
              <a:p>
                <a:pPr lvl="0"/>
                <a:r>
                  <a:rPr lang="en-US" sz="3200" dirty="0" smtClean="0"/>
                  <a:t> </a:t>
                </a:r>
                <a:r>
                  <a:rPr lang="en-US" sz="3200" dirty="0" err="1"/>
                  <a:t>Bs</a:t>
                </a:r>
                <a:r>
                  <a:rPr lang="en-US" sz="3200" dirty="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𝑛𝐸𝑥𝑦</m:t>
                        </m:r>
                        <m:r>
                          <a:rPr lang="en-US" sz="3200" i="1">
                            <a:latin typeface="Cambria Math" panose="02040503050406030204" pitchFamily="18" charset="0"/>
                          </a:rPr>
                          <m:t>−</m:t>
                        </m:r>
                        <m:r>
                          <a:rPr lang="en-US" sz="3200" i="1">
                            <a:latin typeface="Cambria Math" panose="02040503050406030204" pitchFamily="18" charset="0"/>
                          </a:rPr>
                          <m:t>𝐸𝑥𝐸𝑦</m:t>
                        </m:r>
                      </m:num>
                      <m:den>
                        <m:sSup>
                          <m:sSupPr>
                            <m:ctrlPr>
                              <a:rPr lang="en-US" sz="3200" i="1">
                                <a:latin typeface="Cambria Math" panose="02040503050406030204" pitchFamily="18" charset="0"/>
                              </a:rPr>
                            </m:ctrlPr>
                          </m:sSupPr>
                          <m:e>
                            <m:r>
                              <a:rPr lang="en-US" sz="3200" i="1">
                                <a:latin typeface="Cambria Math" panose="02040503050406030204" pitchFamily="18" charset="0"/>
                              </a:rPr>
                              <m:t>𝑛𝐸𝑥</m:t>
                            </m:r>
                          </m:e>
                          <m:sup>
                            <m:r>
                              <a:rPr lang="en-US" sz="3200" i="1">
                                <a:latin typeface="Cambria Math" panose="02040503050406030204" pitchFamily="18" charset="0"/>
                              </a:rPr>
                              <m:t>2</m:t>
                            </m:r>
                          </m:sup>
                        </m:sSup>
                        <m:r>
                          <a:rPr lang="en-US" sz="3200" i="1">
                            <a:latin typeface="Cambria Math" panose="02040503050406030204" pitchFamily="18" charset="0"/>
                          </a:rPr>
                          <m:t>−</m:t>
                        </m:r>
                        <m:sSup>
                          <m:sSupPr>
                            <m:ctrlPr>
                              <a:rPr lang="en-US" sz="3200" i="1">
                                <a:latin typeface="Cambria Math" panose="02040503050406030204" pitchFamily="18" charset="0"/>
                              </a:rPr>
                            </m:ctrlPr>
                          </m:sSupPr>
                          <m:e>
                            <m:r>
                              <a:rPr lang="en-US" sz="3200" i="1">
                                <a:latin typeface="Cambria Math" panose="02040503050406030204" pitchFamily="18" charset="0"/>
                              </a:rPr>
                              <m:t>(</m:t>
                            </m:r>
                            <m:r>
                              <a:rPr lang="en-US" sz="3200" i="1">
                                <a:latin typeface="Cambria Math" panose="02040503050406030204" pitchFamily="18" charset="0"/>
                              </a:rPr>
                              <m:t>𝐸𝑥</m:t>
                            </m:r>
                            <m:r>
                              <a:rPr lang="en-US" sz="3200" i="1">
                                <a:latin typeface="Cambria Math" panose="02040503050406030204" pitchFamily="18" charset="0"/>
                              </a:rPr>
                              <m:t>)</m:t>
                            </m:r>
                          </m:e>
                          <m:sup>
                            <m:r>
                              <a:rPr lang="en-US" sz="3200" i="1">
                                <a:latin typeface="Cambria Math" panose="02040503050406030204" pitchFamily="18" charset="0"/>
                              </a:rPr>
                              <m:t>2</m:t>
                            </m:r>
                          </m:sup>
                        </m:sSup>
                      </m:den>
                    </m:f>
                  </m:oMath>
                </a14:m>
                <a:r>
                  <a:rPr lang="en-US" sz="3200" dirty="0"/>
                  <a:t>  </a:t>
                </a:r>
                <a:endParaRPr lang="en-US" sz="3200" dirty="0" smtClean="0"/>
              </a:p>
              <a:p>
                <a:r>
                  <a:rPr lang="en-US" sz="3200" dirty="0"/>
                  <a:t>W</a:t>
                </a:r>
                <a:r>
                  <a:rPr lang="en-US" sz="3200" dirty="0" smtClean="0"/>
                  <a:t>here</a:t>
                </a:r>
                <a:r>
                  <a:rPr lang="en-US" sz="3200" dirty="0"/>
                  <a:t>, n= number of pairs of data X and Y</a:t>
                </a:r>
              </a:p>
              <a:p>
                <a:pPr lvl="0"/>
                <a:r>
                  <a:rPr lang="en-US" sz="3200" dirty="0" err="1" smtClean="0"/>
                  <a:t>Bs</a:t>
                </a:r>
                <a:r>
                  <a:rPr lang="en-US" sz="3200" dirty="0" smtClean="0"/>
                  <a:t>   </a:t>
                </a:r>
                <a:r>
                  <a:rPr lang="en-US" sz="3200" dirty="0"/>
                  <a:t>= </a:t>
                </a:r>
                <a14:m>
                  <m:oMath xmlns:m="http://schemas.openxmlformats.org/officeDocument/2006/math">
                    <m:r>
                      <a:rPr lang="en-US" sz="3200" i="1">
                        <a:latin typeface="Cambria Math" panose="02040503050406030204" pitchFamily="18" charset="0"/>
                      </a:rPr>
                      <m:t> </m:t>
                    </m:r>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𝜎</m:t>
                            </m:r>
                          </m:e>
                          <m:sub>
                            <m:r>
                              <a:rPr lang="en-US" sz="3200" i="1">
                                <a:latin typeface="Cambria Math" panose="02040503050406030204" pitchFamily="18" charset="0"/>
                              </a:rPr>
                              <m:t>𝑠</m:t>
                            </m:r>
                          </m:sub>
                        </m:sSub>
                        <m:r>
                          <a:rPr lang="en-US" sz="3200" i="1">
                            <a:latin typeface="Cambria Math" panose="02040503050406030204" pitchFamily="18" charset="0"/>
                          </a:rPr>
                          <m:t>  </m:t>
                        </m:r>
                        <m:sSub>
                          <m:sSubPr>
                            <m:ctrlPr>
                              <a:rPr lang="en-US" sz="3200" i="1">
                                <a:latin typeface="Cambria Math" panose="02040503050406030204" pitchFamily="18" charset="0"/>
                              </a:rPr>
                            </m:ctrlPr>
                          </m:sSubPr>
                          <m:e>
                            <m:r>
                              <a:rPr lang="en-US" sz="3200" i="1">
                                <a:latin typeface="Cambria Math" panose="02040503050406030204" pitchFamily="18" charset="0"/>
                              </a:rPr>
                              <m:t>𝑟</m:t>
                            </m:r>
                          </m:e>
                          <m:sub>
                            <m:r>
                              <a:rPr lang="en-US" sz="3200" i="1">
                                <a:latin typeface="Cambria Math" panose="02040503050406030204" pitchFamily="18" charset="0"/>
                              </a:rPr>
                              <m:t>𝑠</m:t>
                            </m:r>
                            <m:r>
                              <a:rPr lang="en-US" sz="3200" i="1">
                                <a:latin typeface="Cambria Math" panose="02040503050406030204" pitchFamily="18" charset="0"/>
                              </a:rPr>
                              <m:t>,</m:t>
                            </m:r>
                            <m:r>
                              <a:rPr lang="en-US" sz="3200" i="1">
                                <a:latin typeface="Cambria Math" panose="02040503050406030204" pitchFamily="18" charset="0"/>
                              </a:rPr>
                              <m:t>𝑚</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𝜎</m:t>
                            </m:r>
                          </m:e>
                          <m:sub>
                            <m:r>
                              <a:rPr lang="en-US" sz="3200" i="1">
                                <a:latin typeface="Cambria Math" panose="02040503050406030204" pitchFamily="18" charset="0"/>
                              </a:rPr>
                              <m:t>𝑚</m:t>
                            </m:r>
                          </m:sub>
                        </m:sSub>
                      </m:den>
                    </m:f>
                  </m:oMath>
                </a14:m>
                <a:endParaRPr lang="en-US" sz="3200" dirty="0"/>
              </a:p>
              <a:p>
                <a:r>
                  <a:rPr lang="en-US" sz="3200" dirty="0"/>
                  <a:t>Where, </a:t>
                </a:r>
                <a14:m>
                  <m:oMath xmlns:m="http://schemas.openxmlformats.org/officeDocument/2006/math">
                    <m:sSub>
                      <m:sSubPr>
                        <m:ctrlPr>
                          <a:rPr lang="en-US" sz="3200" i="1">
                            <a:latin typeface="Cambria Math" panose="02040503050406030204" pitchFamily="18" charset="0"/>
                          </a:rPr>
                        </m:ctrlPr>
                      </m:sSubPr>
                      <m:e>
                        <m:r>
                          <a:rPr lang="en-US" sz="3200" i="1">
                            <a:latin typeface="Cambria Math" panose="02040503050406030204" pitchFamily="18" charset="0"/>
                          </a:rPr>
                          <m:t>𝜎</m:t>
                        </m:r>
                      </m:e>
                      <m:sub>
                        <m:r>
                          <a:rPr lang="en-US" sz="3200" i="1">
                            <a:latin typeface="Cambria Math" panose="02040503050406030204" pitchFamily="18" charset="0"/>
                          </a:rPr>
                          <m:t>𝑠</m:t>
                        </m:r>
                      </m:sub>
                    </m:sSub>
                    <m:r>
                      <a:rPr lang="en-US" sz="3200" i="1">
                        <a:latin typeface="Cambria Math" panose="02040503050406030204" pitchFamily="18" charset="0"/>
                      </a:rPr>
                      <m:t>=</m:t>
                    </m:r>
                    <m:r>
                      <a:rPr lang="en-US" sz="3200" i="1">
                        <a:latin typeface="Cambria Math" panose="02040503050406030204" pitchFamily="18" charset="0"/>
                      </a:rPr>
                      <m:t>𝑆𝑡𝑎𝑛𝑑𝑎𝑟𝑑</m:t>
                    </m:r>
                    <m:r>
                      <a:rPr lang="en-US" sz="3200" i="1">
                        <a:latin typeface="Cambria Math" panose="02040503050406030204" pitchFamily="18" charset="0"/>
                      </a:rPr>
                      <m:t> </m:t>
                    </m:r>
                    <m:r>
                      <a:rPr lang="en-US" sz="3200" i="1">
                        <a:latin typeface="Cambria Math" panose="02040503050406030204" pitchFamily="18" charset="0"/>
                      </a:rPr>
                      <m:t>𝑑𝑒𝑣𝑖𝑎𝑡𝑖𝑜𝑛</m:t>
                    </m:r>
                    <m:r>
                      <a:rPr lang="en-US" sz="3200" i="1">
                        <a:latin typeface="Cambria Math" panose="02040503050406030204" pitchFamily="18" charset="0"/>
                      </a:rPr>
                      <m:t> </m:t>
                    </m:r>
                    <m:r>
                      <a:rPr lang="en-US" sz="3200" i="1">
                        <a:latin typeface="Cambria Math" panose="02040503050406030204" pitchFamily="18" charset="0"/>
                      </a:rPr>
                      <m:t>𝑜𝑓</m:t>
                    </m:r>
                    <m:r>
                      <a:rPr lang="en-US" sz="3200" i="1">
                        <a:latin typeface="Cambria Math" panose="02040503050406030204" pitchFamily="18" charset="0"/>
                      </a:rPr>
                      <m:t> </m:t>
                    </m:r>
                    <m:r>
                      <a:rPr lang="en-US" sz="3200" i="1">
                        <a:latin typeface="Cambria Math" panose="02040503050406030204" pitchFamily="18" charset="0"/>
                      </a:rPr>
                      <m:t>𝑆</m:t>
                    </m:r>
                  </m:oMath>
                </a14:m>
                <a:endParaRPr lang="en-US" sz="3200" dirty="0"/>
              </a:p>
              <a:p>
                <a:r>
                  <a:rPr lang="en-US" sz="3200" b="1" dirty="0"/>
                  <a:t>, </a:t>
                </a:r>
                <a14:m>
                  <m:oMath xmlns:m="http://schemas.openxmlformats.org/officeDocument/2006/math">
                    <m:sSub>
                      <m:sSubPr>
                        <m:ctrlPr>
                          <a:rPr lang="en-US" sz="3200" i="1">
                            <a:latin typeface="Cambria Math" panose="02040503050406030204" pitchFamily="18" charset="0"/>
                          </a:rPr>
                        </m:ctrlPr>
                      </m:sSubPr>
                      <m:e>
                        <m:r>
                          <m:rPr>
                            <m:sty m:val="p"/>
                          </m:rPr>
                          <a:rPr lang="en-US" sz="3200">
                            <a:latin typeface="Cambria Math" panose="02040503050406030204" pitchFamily="18" charset="0"/>
                          </a:rPr>
                          <m:t>r</m:t>
                        </m:r>
                      </m:e>
                      <m:sub>
                        <m:r>
                          <m:rPr>
                            <m:sty m:val="p"/>
                          </m:rPr>
                          <a:rPr lang="en-US" sz="3200">
                            <a:latin typeface="Cambria Math" panose="02040503050406030204" pitchFamily="18" charset="0"/>
                          </a:rPr>
                          <m:t>s</m:t>
                        </m:r>
                        <m:r>
                          <a:rPr lang="en-US" sz="3200">
                            <a:latin typeface="Cambria Math" panose="02040503050406030204" pitchFamily="18" charset="0"/>
                          </a:rPr>
                          <m:t>,</m:t>
                        </m:r>
                        <m:r>
                          <m:rPr>
                            <m:sty m:val="p"/>
                          </m:rPr>
                          <a:rPr lang="en-US" sz="3200">
                            <a:latin typeface="Cambria Math" panose="02040503050406030204" pitchFamily="18" charset="0"/>
                          </a:rPr>
                          <m:t>m</m:t>
                        </m:r>
                      </m:sub>
                    </m:sSub>
                  </m:oMath>
                </a14:m>
                <a:r>
                  <a:rPr lang="en-US" sz="3200" dirty="0"/>
                  <a:t> = Correlation </a:t>
                </a:r>
                <a:r>
                  <a:rPr lang="en-US" sz="3200" dirty="0" smtClean="0"/>
                  <a:t>coefficient</a:t>
                </a:r>
                <a:endParaRPr lang="en-US" sz="3200" dirty="0"/>
              </a:p>
              <a:p>
                <a:r>
                  <a:rPr lang="en-US" sz="3200" dirty="0"/>
                  <a:t>,</a:t>
                </a:r>
                <a14:m>
                  <m:oMath xmlns:m="http://schemas.openxmlformats.org/officeDocument/2006/math">
                    <m:r>
                      <a:rPr lang="en-US" sz="3200" i="1">
                        <a:latin typeface="Cambria Math" panose="02040503050406030204" pitchFamily="18" charset="0"/>
                      </a:rPr>
                      <m:t> </m:t>
                    </m:r>
                    <m:sSub>
                      <m:sSubPr>
                        <m:ctrlPr>
                          <a:rPr lang="en-US" sz="3200" i="1">
                            <a:latin typeface="Cambria Math" panose="02040503050406030204" pitchFamily="18" charset="0"/>
                          </a:rPr>
                        </m:ctrlPr>
                      </m:sSubPr>
                      <m:e>
                        <m:r>
                          <a:rPr lang="en-US" sz="3200" i="1">
                            <a:latin typeface="Cambria Math" panose="02040503050406030204" pitchFamily="18" charset="0"/>
                          </a:rPr>
                          <m:t>𝜎</m:t>
                        </m:r>
                      </m:e>
                      <m:sub>
                        <m:r>
                          <a:rPr lang="en-US" sz="3200" i="1">
                            <a:latin typeface="Cambria Math" panose="02040503050406030204" pitchFamily="18" charset="0"/>
                          </a:rPr>
                          <m:t>𝑚</m:t>
                        </m:r>
                      </m:sub>
                    </m:sSub>
                    <m:r>
                      <a:rPr lang="en-US" sz="3200" i="1">
                        <a:latin typeface="Cambria Math" panose="02040503050406030204" pitchFamily="18" charset="0"/>
                      </a:rPr>
                      <m:t>=</m:t>
                    </m:r>
                    <m:r>
                      <a:rPr lang="en-US" sz="3200" i="1">
                        <a:latin typeface="Cambria Math" panose="02040503050406030204" pitchFamily="18" charset="0"/>
                      </a:rPr>
                      <m:t>𝑆𝑡𝑎𝑛𝑑𝑎𝑟𝑑</m:t>
                    </m:r>
                    <m:r>
                      <a:rPr lang="en-US" sz="3200" i="1">
                        <a:latin typeface="Cambria Math" panose="02040503050406030204" pitchFamily="18" charset="0"/>
                      </a:rPr>
                      <m:t> </m:t>
                    </m:r>
                    <m:r>
                      <a:rPr lang="en-US" sz="3200" i="1">
                        <a:latin typeface="Cambria Math" panose="02040503050406030204" pitchFamily="18" charset="0"/>
                      </a:rPr>
                      <m:t>𝑑𝑒𝑣𝑖𝑡𝑎𝑖𝑜𝑛</m:t>
                    </m:r>
                    <m:r>
                      <a:rPr lang="en-US" sz="3200" i="1">
                        <a:latin typeface="Cambria Math" panose="02040503050406030204" pitchFamily="18" charset="0"/>
                      </a:rPr>
                      <m:t> </m:t>
                    </m:r>
                    <m:r>
                      <a:rPr lang="en-US" sz="3200" i="1">
                        <a:latin typeface="Cambria Math" panose="02040503050406030204" pitchFamily="18" charset="0"/>
                      </a:rPr>
                      <m:t>𝑜𝑓</m:t>
                    </m:r>
                    <m:r>
                      <a:rPr lang="en-US" sz="3200" i="1">
                        <a:latin typeface="Cambria Math" panose="02040503050406030204" pitchFamily="18" charset="0"/>
                      </a:rPr>
                      <m:t> </m:t>
                    </m:r>
                    <m:r>
                      <a:rPr lang="en-US" sz="3200" i="1">
                        <a:latin typeface="Cambria Math" panose="02040503050406030204" pitchFamily="18" charset="0"/>
                      </a:rPr>
                      <m:t>𝑀𝑎𝑟𝑘𝑒𝑡</m:t>
                    </m:r>
                  </m:oMath>
                </a14:m>
                <a:endParaRPr lang="en-US" sz="35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08547" y="609600"/>
                <a:ext cx="11231896" cy="6248399"/>
              </a:xfrm>
              <a:blipFill rotWithShape="0">
                <a:blip r:embed="rId2"/>
                <a:stretch>
                  <a:fillRect l="-1248"/>
                </a:stretch>
              </a:blipFill>
            </p:spPr>
            <p:txBody>
              <a:bodyPr/>
              <a:lstStyle/>
              <a:p>
                <a:r>
                  <a:rPr lang="en-GB">
                    <a:noFill/>
                  </a:rPr>
                  <a:t> </a:t>
                </a:r>
              </a:p>
            </p:txBody>
          </p:sp>
        </mc:Fallback>
      </mc:AlternateContent>
    </p:spTree>
    <p:extLst>
      <p:ext uri="{BB962C8B-B14F-4D97-AF65-F5344CB8AC3E}">
        <p14:creationId xmlns:p14="http://schemas.microsoft.com/office/powerpoint/2010/main" val="2037511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r>
              <a:rPr lang="en-US" sz="3600" b="1" dirty="0">
                <a:latin typeface="+mn-lt"/>
              </a:rPr>
              <a:t>Security Pricing</a:t>
            </a:r>
            <a:endParaRPr lang="en-US" sz="3600" dirty="0">
              <a:latin typeface="+mn-lt"/>
            </a:endParaRPr>
          </a:p>
        </p:txBody>
      </p:sp>
      <p:sp>
        <p:nvSpPr>
          <p:cNvPr id="3" name="Content Placeholder 2"/>
          <p:cNvSpPr>
            <a:spLocks noGrp="1"/>
          </p:cNvSpPr>
          <p:nvPr>
            <p:ph idx="1"/>
          </p:nvPr>
        </p:nvSpPr>
        <p:spPr>
          <a:xfrm>
            <a:off x="388245" y="988679"/>
            <a:ext cx="11324914" cy="5532436"/>
          </a:xfrm>
        </p:spPr>
        <p:txBody>
          <a:bodyPr>
            <a:noAutofit/>
          </a:bodyPr>
          <a:lstStyle/>
          <a:p>
            <a:pPr marL="0" indent="0">
              <a:buNone/>
            </a:pPr>
            <a:r>
              <a:rPr lang="en-US" sz="3200" dirty="0"/>
              <a:t>There are two methods of determining value </a:t>
            </a:r>
            <a:endParaRPr lang="en-US" sz="3200" dirty="0" smtClean="0"/>
          </a:p>
          <a:p>
            <a:pPr marL="0" indent="0">
              <a:buNone/>
            </a:pPr>
            <a:r>
              <a:rPr lang="en-US" sz="3200" dirty="0" smtClean="0"/>
              <a:t>of </a:t>
            </a:r>
            <a:r>
              <a:rPr lang="en-US" sz="3200" dirty="0"/>
              <a:t>an asset/stock</a:t>
            </a:r>
          </a:p>
          <a:p>
            <a:endParaRPr lang="en-US" sz="3200" b="1" dirty="0"/>
          </a:p>
          <a:p>
            <a:r>
              <a:rPr lang="en-US" sz="3200" dirty="0" smtClean="0"/>
              <a:t>Use </a:t>
            </a:r>
            <a:r>
              <a:rPr lang="en-US" sz="3200" dirty="0"/>
              <a:t>of SML  </a:t>
            </a:r>
            <a:r>
              <a:rPr lang="en-US" sz="3200" dirty="0" smtClean="0"/>
              <a:t>- Graph  Return of an asset plotted </a:t>
            </a:r>
          </a:p>
          <a:p>
            <a:pPr marL="0" indent="0">
              <a:buNone/>
            </a:pPr>
            <a:r>
              <a:rPr lang="en-US" sz="3200" dirty="0" smtClean="0"/>
              <a:t>against  beta coefficients </a:t>
            </a:r>
            <a:endParaRPr lang="en-US" sz="3200" dirty="0"/>
          </a:p>
          <a:p>
            <a:pPr marL="0" indent="0">
              <a:buNone/>
            </a:pPr>
            <a:endParaRPr lang="en-GB" sz="3200" dirty="0"/>
          </a:p>
          <a:p>
            <a:r>
              <a:rPr lang="en-US" sz="3200" dirty="0" smtClean="0"/>
              <a:t>Calculation </a:t>
            </a:r>
            <a:r>
              <a:rPr lang="en-US" sz="3200" dirty="0"/>
              <a:t>of Stocks Alpha </a:t>
            </a:r>
            <a:r>
              <a:rPr lang="en-US" sz="3200" dirty="0" smtClean="0"/>
              <a:t>– Difference between  </a:t>
            </a:r>
          </a:p>
          <a:p>
            <a:pPr marL="0" indent="0">
              <a:buNone/>
            </a:pPr>
            <a:r>
              <a:rPr lang="en-US" sz="3200" dirty="0" smtClean="0"/>
              <a:t>expected return and required return </a:t>
            </a:r>
            <a:endParaRPr lang="en-US" sz="3200" dirty="0"/>
          </a:p>
          <a:p>
            <a:endParaRPr lang="en-GB" sz="3200" dirty="0"/>
          </a:p>
        </p:txBody>
      </p:sp>
    </p:spTree>
    <p:extLst>
      <p:ext uri="{BB962C8B-B14F-4D97-AF65-F5344CB8AC3E}">
        <p14:creationId xmlns:p14="http://schemas.microsoft.com/office/powerpoint/2010/main" val="38997624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1052"/>
            <a:ext cx="10515600" cy="1325563"/>
          </a:xfrm>
        </p:spPr>
        <p:txBody>
          <a:bodyPr>
            <a:normAutofit/>
          </a:bodyPr>
          <a:lstStyle/>
          <a:p>
            <a:r>
              <a:rPr lang="en-US" sz="3600" b="1" dirty="0">
                <a:latin typeface="+mn-lt"/>
              </a:rPr>
              <a:t>Use of SML</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0" y="924511"/>
                <a:ext cx="11440443" cy="5933488"/>
              </a:xfrm>
            </p:spPr>
            <p:txBody>
              <a:bodyPr>
                <a:normAutofit fontScale="92500" lnSpcReduction="10000"/>
              </a:bodyPr>
              <a:lstStyle/>
              <a:p>
                <a:pPr marL="514350" indent="-514350">
                  <a:buAutoNum type="arabicPeriod"/>
                </a:pPr>
                <a:r>
                  <a:rPr lang="en-US" sz="3200" dirty="0" smtClean="0"/>
                  <a:t>Calculate </a:t>
                </a:r>
                <a:r>
                  <a:rPr lang="en-US" sz="3200" dirty="0"/>
                  <a:t>the individual assets Beta </a:t>
                </a:r>
                <a:endParaRPr lang="en-US" sz="3200" dirty="0" smtClean="0"/>
              </a:p>
              <a:p>
                <a:pPr marL="0" indent="0">
                  <a:buNone/>
                </a:pPr>
                <a:r>
                  <a:rPr lang="en-US" sz="3200" dirty="0" smtClean="0"/>
                  <a:t>    </a:t>
                </a:r>
                <a:r>
                  <a:rPr lang="en-US" sz="3200" dirty="0" err="1" smtClean="0"/>
                  <a:t>Cov</a:t>
                </a:r>
                <a:r>
                  <a:rPr lang="en-US" sz="3200" dirty="0" smtClean="0"/>
                  <a:t> </a:t>
                </a:r>
                <a:r>
                  <a:rPr lang="en-US" sz="3200" baseline="-25000" dirty="0" err="1" smtClean="0"/>
                  <a:t>im</a:t>
                </a:r>
                <a:r>
                  <a:rPr lang="en-US" sz="3200" dirty="0" smtClean="0"/>
                  <a:t> </a:t>
                </a:r>
                <a:r>
                  <a:rPr lang="en-US" sz="3200" dirty="0"/>
                  <a:t>/ Variance of market</a:t>
                </a:r>
              </a:p>
              <a:p>
                <a:pPr marL="0" indent="0">
                  <a:buNone/>
                </a:pPr>
                <a:r>
                  <a:rPr lang="en-US" sz="3200" dirty="0"/>
                  <a:t>2. Calculate the expected return of the </a:t>
                </a:r>
                <a:r>
                  <a:rPr lang="en-US" sz="3200" dirty="0" smtClean="0"/>
                  <a:t>asset</a:t>
                </a:r>
              </a:p>
              <a:p>
                <a:pPr marL="0" indent="0">
                  <a:buNone/>
                </a:pPr>
                <a:r>
                  <a:rPr lang="en-US" sz="3200" dirty="0" smtClean="0"/>
                  <a:t> </a:t>
                </a:r>
                <a:r>
                  <a:rPr lang="en-US" sz="3200" dirty="0"/>
                  <a:t>E (R</a:t>
                </a:r>
                <a:r>
                  <a:rPr lang="en-US" sz="3200" baseline="-25000" dirty="0"/>
                  <a:t>a)</a:t>
                </a:r>
                <a:r>
                  <a:rPr lang="en-US" sz="3200" dirty="0"/>
                  <a:t> =  </a:t>
                </a:r>
                <a14:m>
                  <m:oMath xmlns:m="http://schemas.openxmlformats.org/officeDocument/2006/math">
                    <m:nary>
                      <m:naryPr>
                        <m:chr m:val="∑"/>
                        <m:grow m:val="on"/>
                        <m:ctrlPr>
                          <a:rPr lang="en-US" sz="3200" i="1">
                            <a:latin typeface="Cambria Math" panose="02040503050406030204" pitchFamily="18" charset="0"/>
                          </a:rPr>
                        </m:ctrlPr>
                      </m:naryPr>
                      <m:sub>
                        <m:r>
                          <a:rPr lang="en-US" sz="3200" i="1">
                            <a:latin typeface="Cambria Math" panose="02040503050406030204" pitchFamily="18" charset="0"/>
                          </a:rPr>
                          <m:t>𝑖</m:t>
                        </m:r>
                        <m:r>
                          <a:rPr lang="en-US" sz="3200" i="1">
                            <a:latin typeface="Cambria Math" panose="02040503050406030204" pitchFamily="18" charset="0"/>
                          </a:rPr>
                          <m:t>=1</m:t>
                        </m:r>
                      </m:sub>
                      <m:sup>
                        <m:r>
                          <a:rPr lang="en-US" sz="3200" i="1">
                            <a:latin typeface="Cambria Math" panose="02040503050406030204" pitchFamily="18" charset="0"/>
                          </a:rPr>
                          <m:t>𝑛</m:t>
                        </m:r>
                      </m:sup>
                      <m:e>
                        <m:r>
                          <a:rPr lang="en-US" sz="3200" i="1">
                            <a:latin typeface="Cambria Math" panose="02040503050406030204" pitchFamily="18" charset="0"/>
                          </a:rPr>
                          <m:t>𝑃𝑖</m:t>
                        </m:r>
                        <m:d>
                          <m:dPr>
                            <m:ctrlPr>
                              <a:rPr lang="en-US" sz="3200" i="1">
                                <a:latin typeface="Cambria Math" panose="02040503050406030204" pitchFamily="18" charset="0"/>
                              </a:rPr>
                            </m:ctrlPr>
                          </m:dPr>
                          <m:e>
                            <m:r>
                              <a:rPr lang="en-US" sz="3200" i="1">
                                <a:latin typeface="Cambria Math" panose="02040503050406030204" pitchFamily="18" charset="0"/>
                              </a:rPr>
                              <m:t>𝑅𝑎𝑖</m:t>
                            </m:r>
                          </m:e>
                        </m:d>
                      </m:e>
                    </m:nary>
                  </m:oMath>
                </a14:m>
                <a:endParaRPr lang="en-US" sz="3200" dirty="0"/>
              </a:p>
              <a:p>
                <a:pPr marL="0" indent="0">
                  <a:buNone/>
                </a:pPr>
                <a:r>
                  <a:rPr lang="en-US" sz="3200" dirty="0"/>
                  <a:t>3. Draw the SML- you require two sets of variables. </a:t>
                </a:r>
                <a:endParaRPr lang="en-US" sz="3200" dirty="0" smtClean="0"/>
              </a:p>
              <a:p>
                <a:pPr marL="0" indent="0">
                  <a:buNone/>
                </a:pPr>
                <a:r>
                  <a:rPr lang="en-US" sz="3200" dirty="0" smtClean="0"/>
                  <a:t>These </a:t>
                </a:r>
                <a:r>
                  <a:rPr lang="en-US" sz="3200" dirty="0"/>
                  <a:t>are, </a:t>
                </a:r>
              </a:p>
              <a:p>
                <a:pPr marL="0" indent="0">
                  <a:buNone/>
                </a:pPr>
                <a:r>
                  <a:rPr lang="en-US" sz="3200" dirty="0"/>
                  <a:t>a</a:t>
                </a:r>
                <a:r>
                  <a:rPr lang="en-US" sz="3200" dirty="0" smtClean="0"/>
                  <a:t>) </a:t>
                </a:r>
                <a:r>
                  <a:rPr lang="en-US" sz="3200" dirty="0"/>
                  <a:t>Risk-free rate (</a:t>
                </a:r>
                <a:r>
                  <a:rPr lang="en-US" sz="3200" dirty="0" err="1"/>
                  <a:t>RFR</a:t>
                </a:r>
                <a:r>
                  <a:rPr lang="en-US" sz="3200" dirty="0"/>
                  <a:t>) and its Beta which is normally </a:t>
                </a:r>
                <a:r>
                  <a:rPr lang="en-US" sz="3200" dirty="0" smtClean="0"/>
                  <a:t>zero</a:t>
                </a:r>
                <a:r>
                  <a:rPr lang="en-US" sz="3200" dirty="0"/>
                  <a:t>:</a:t>
                </a:r>
                <a:r>
                  <a:rPr lang="en-US" sz="3200" dirty="0" smtClean="0"/>
                  <a:t> </a:t>
                </a:r>
                <a:r>
                  <a:rPr lang="en-US" sz="3200" dirty="0"/>
                  <a:t>Risk Free asset has a Beta of Zero and a correlation of Zero with any asset or the market portfolio.</a:t>
                </a:r>
              </a:p>
              <a:p>
                <a:pPr marL="0" indent="0">
                  <a:buNone/>
                </a:pPr>
                <a:r>
                  <a:rPr lang="en-US" sz="3200" dirty="0" smtClean="0"/>
                  <a:t>b</a:t>
                </a:r>
                <a:r>
                  <a:rPr lang="en-US" sz="3200" dirty="0"/>
                  <a:t>) Expected Return of the market and Beta of the market</a:t>
                </a:r>
                <a:r>
                  <a:rPr lang="en-US" sz="3200" dirty="0" smtClean="0"/>
                  <a:t>.- : </a:t>
                </a:r>
                <a:r>
                  <a:rPr lang="en-US" sz="3200" dirty="0"/>
                  <a:t>A well and fully diversified market portfolio has a </a:t>
                </a:r>
                <a:r>
                  <a:rPr lang="en-US" sz="3200" b="1" dirty="0"/>
                  <a:t>Beta of 1</a:t>
                </a:r>
                <a:r>
                  <a:rPr lang="en-US" sz="3200" dirty="0"/>
                  <a:t> </a:t>
                </a:r>
              </a:p>
              <a:p>
                <a:pPr marL="0" indent="0">
                  <a:buNone/>
                </a:pPr>
                <a:r>
                  <a:rPr lang="en-US" sz="3200" dirty="0" smtClean="0"/>
                  <a:t>  </a:t>
                </a:r>
                <a:r>
                  <a:rPr lang="en-US" sz="3200" dirty="0"/>
                  <a:t>Place/plot the assets in the SML graph – </a:t>
                </a:r>
                <a:r>
                  <a:rPr lang="en-US" sz="3200" dirty="0" err="1"/>
                  <a:t>ie</a:t>
                </a:r>
                <a:r>
                  <a:rPr lang="en-US" sz="3200" dirty="0"/>
                  <a:t> Use the expected return and stocks’ Beta</a:t>
                </a:r>
              </a:p>
              <a:p>
                <a:pPr marL="0" indent="0">
                  <a:buNone/>
                </a:pPr>
                <a:endParaRPr lang="en-US" sz="3200" b="1" dirty="0"/>
              </a:p>
              <a:p>
                <a:endParaRPr lang="en-GB" sz="3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0" y="924511"/>
                <a:ext cx="11440443" cy="5933488"/>
              </a:xfrm>
              <a:blipFill rotWithShape="0">
                <a:blip r:embed="rId2"/>
                <a:stretch>
                  <a:fillRect l="-1279" t="-2878" r="-1705" b="-2261"/>
                </a:stretch>
              </a:blipFill>
            </p:spPr>
            <p:txBody>
              <a:bodyPr/>
              <a:lstStyle/>
              <a:p>
                <a:r>
                  <a:rPr lang="en-GB">
                    <a:noFill/>
                  </a:rPr>
                  <a:t> </a:t>
                </a:r>
              </a:p>
            </p:txBody>
          </p:sp>
        </mc:Fallback>
      </mc:AlternateContent>
    </p:spTree>
    <p:extLst>
      <p:ext uri="{BB962C8B-B14F-4D97-AF65-F5344CB8AC3E}">
        <p14:creationId xmlns:p14="http://schemas.microsoft.com/office/powerpoint/2010/main" val="41885450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1052"/>
            <a:ext cx="10515600" cy="1325563"/>
          </a:xfrm>
        </p:spPr>
        <p:txBody>
          <a:bodyPr>
            <a:normAutofit/>
          </a:bodyPr>
          <a:lstStyle/>
          <a:p>
            <a:r>
              <a:rPr lang="en-US" sz="3600" b="1" dirty="0" smtClean="0">
                <a:latin typeface="+mn-lt"/>
              </a:rPr>
              <a:t>SML Graph</a:t>
            </a:r>
            <a:endParaRPr lang="en-US" sz="3600" b="1" dirty="0">
              <a:latin typeface="+mn-lt"/>
            </a:endParaRPr>
          </a:p>
        </p:txBody>
      </p:sp>
      <p:sp>
        <p:nvSpPr>
          <p:cNvPr id="3" name="Content Placeholder 2"/>
          <p:cNvSpPr>
            <a:spLocks noGrp="1"/>
          </p:cNvSpPr>
          <p:nvPr>
            <p:ph idx="1"/>
          </p:nvPr>
        </p:nvSpPr>
        <p:spPr>
          <a:xfrm>
            <a:off x="0" y="587626"/>
            <a:ext cx="11440443" cy="5933488"/>
          </a:xfrm>
        </p:spPr>
        <p:txBody>
          <a:bodyPr>
            <a:normAutofit/>
          </a:bodyPr>
          <a:lstStyle/>
          <a:p>
            <a:pPr lvl="0"/>
            <a:r>
              <a:rPr lang="en-US" sz="3200" dirty="0" smtClean="0"/>
              <a:t>If </a:t>
            </a:r>
            <a:r>
              <a:rPr lang="en-US" sz="3200" dirty="0"/>
              <a:t>the security is plotted above the SML, the </a:t>
            </a:r>
            <a:r>
              <a:rPr lang="en-US" sz="3200" dirty="0" smtClean="0"/>
              <a:t>stock</a:t>
            </a:r>
          </a:p>
          <a:p>
            <a:pPr marL="0" lvl="0" indent="0">
              <a:buNone/>
            </a:pPr>
            <a:r>
              <a:rPr lang="en-US" sz="3200" dirty="0" smtClean="0"/>
              <a:t> </a:t>
            </a:r>
            <a:r>
              <a:rPr lang="en-US" sz="3200" dirty="0"/>
              <a:t>is </a:t>
            </a:r>
            <a:r>
              <a:rPr lang="en-US" sz="3200" dirty="0" smtClean="0"/>
              <a:t>interpreted </a:t>
            </a:r>
            <a:r>
              <a:rPr lang="en-US" sz="3200" dirty="0"/>
              <a:t>as undervalued/ underpriced</a:t>
            </a:r>
            <a:r>
              <a:rPr lang="en-US" sz="3200" dirty="0" smtClean="0"/>
              <a:t>.</a:t>
            </a:r>
          </a:p>
          <a:p>
            <a:pPr lvl="0"/>
            <a:r>
              <a:rPr lang="en-US" sz="3200" dirty="0" smtClean="0"/>
              <a:t>If </a:t>
            </a:r>
            <a:r>
              <a:rPr lang="en-US" sz="3200" dirty="0"/>
              <a:t>the security is plotted below the SML, the </a:t>
            </a:r>
            <a:endParaRPr lang="en-US" sz="3200" dirty="0" smtClean="0"/>
          </a:p>
          <a:p>
            <a:pPr marL="0" lvl="0" indent="0">
              <a:buNone/>
            </a:pPr>
            <a:r>
              <a:rPr lang="en-US" sz="3200" dirty="0" smtClean="0"/>
              <a:t>stock </a:t>
            </a:r>
            <a:r>
              <a:rPr lang="en-US" sz="3200" dirty="0"/>
              <a:t>is interpreted as overvalued/ overpriced  </a:t>
            </a:r>
          </a:p>
          <a:p>
            <a:pPr marL="0" indent="0">
              <a:buNone/>
            </a:pPr>
            <a:endParaRPr lang="en-US" sz="3200" b="1" dirty="0"/>
          </a:p>
          <a:p>
            <a:endParaRPr lang="en-GB" sz="3200" dirty="0"/>
          </a:p>
        </p:txBody>
      </p:sp>
      <p:pic>
        <p:nvPicPr>
          <p:cNvPr id="4" name="Picture 3"/>
          <p:cNvPicPr>
            <a:picLocks noChangeAspect="1"/>
          </p:cNvPicPr>
          <p:nvPr/>
        </p:nvPicPr>
        <p:blipFill>
          <a:blip r:embed="rId2"/>
          <a:stretch>
            <a:fillRect/>
          </a:stretch>
        </p:blipFill>
        <p:spPr>
          <a:xfrm>
            <a:off x="962525" y="2873628"/>
            <a:ext cx="6047875" cy="3864056"/>
          </a:xfrm>
          <a:prstGeom prst="rect">
            <a:avLst/>
          </a:prstGeom>
        </p:spPr>
      </p:pic>
      <p:sp>
        <p:nvSpPr>
          <p:cNvPr id="5" name="TextBox 4"/>
          <p:cNvSpPr txBox="1"/>
          <p:nvPr/>
        </p:nvSpPr>
        <p:spPr>
          <a:xfrm>
            <a:off x="4363453" y="5293894"/>
            <a:ext cx="1716505" cy="369332"/>
          </a:xfrm>
          <a:prstGeom prst="rect">
            <a:avLst/>
          </a:prstGeom>
          <a:noFill/>
        </p:spPr>
        <p:txBody>
          <a:bodyPr wrap="square" rtlCol="0">
            <a:spAutoFit/>
          </a:bodyPr>
          <a:lstStyle/>
          <a:p>
            <a:r>
              <a:rPr lang="en-GB" dirty="0" smtClean="0"/>
              <a:t>B- Overvalued</a:t>
            </a:r>
            <a:endParaRPr lang="en-GB" dirty="0"/>
          </a:p>
        </p:txBody>
      </p:sp>
      <p:sp>
        <p:nvSpPr>
          <p:cNvPr id="6" name="TextBox 5"/>
          <p:cNvSpPr txBox="1"/>
          <p:nvPr/>
        </p:nvSpPr>
        <p:spPr>
          <a:xfrm>
            <a:off x="2622884" y="3994484"/>
            <a:ext cx="2045369" cy="369332"/>
          </a:xfrm>
          <a:prstGeom prst="rect">
            <a:avLst/>
          </a:prstGeom>
          <a:noFill/>
        </p:spPr>
        <p:txBody>
          <a:bodyPr wrap="square" rtlCol="0">
            <a:spAutoFit/>
          </a:bodyPr>
          <a:lstStyle/>
          <a:p>
            <a:r>
              <a:rPr lang="en-GB" dirty="0" smtClean="0"/>
              <a:t>A- Undervalued</a:t>
            </a:r>
            <a:endParaRPr lang="en-GB" dirty="0"/>
          </a:p>
        </p:txBody>
      </p:sp>
      <p:grpSp>
        <p:nvGrpSpPr>
          <p:cNvPr id="10" name="Group 9"/>
          <p:cNvGrpSpPr/>
          <p:nvPr/>
        </p:nvGrpSpPr>
        <p:grpSpPr>
          <a:xfrm>
            <a:off x="1090862" y="2797427"/>
            <a:ext cx="6208296" cy="3864056"/>
            <a:chOff x="962525" y="3009985"/>
            <a:chExt cx="6047875" cy="3864056"/>
          </a:xfrm>
        </p:grpSpPr>
        <p:pic>
          <p:nvPicPr>
            <p:cNvPr id="7" name="Picture 6"/>
            <p:cNvPicPr>
              <a:picLocks noChangeAspect="1"/>
            </p:cNvPicPr>
            <p:nvPr/>
          </p:nvPicPr>
          <p:blipFill>
            <a:blip r:embed="rId2"/>
            <a:stretch>
              <a:fillRect/>
            </a:stretch>
          </p:blipFill>
          <p:spPr>
            <a:xfrm>
              <a:off x="962525" y="3009985"/>
              <a:ext cx="6047875" cy="3864056"/>
            </a:xfrm>
            <a:prstGeom prst="rect">
              <a:avLst/>
            </a:prstGeom>
          </p:spPr>
        </p:pic>
        <p:sp>
          <p:nvSpPr>
            <p:cNvPr id="8" name="TextBox 7"/>
            <p:cNvSpPr txBox="1"/>
            <p:nvPr/>
          </p:nvSpPr>
          <p:spPr>
            <a:xfrm>
              <a:off x="4363453" y="5430251"/>
              <a:ext cx="1716505" cy="369332"/>
            </a:xfrm>
            <a:prstGeom prst="rect">
              <a:avLst/>
            </a:prstGeom>
            <a:noFill/>
          </p:spPr>
          <p:txBody>
            <a:bodyPr wrap="square" rtlCol="0">
              <a:spAutoFit/>
            </a:bodyPr>
            <a:lstStyle/>
            <a:p>
              <a:r>
                <a:rPr lang="en-GB" dirty="0" smtClean="0"/>
                <a:t>B- Overvalued</a:t>
              </a:r>
              <a:endParaRPr lang="en-GB" dirty="0"/>
            </a:p>
          </p:txBody>
        </p:sp>
        <p:sp>
          <p:nvSpPr>
            <p:cNvPr id="9" name="TextBox 8"/>
            <p:cNvSpPr txBox="1"/>
            <p:nvPr/>
          </p:nvSpPr>
          <p:spPr>
            <a:xfrm>
              <a:off x="2622884" y="4130841"/>
              <a:ext cx="2045369" cy="369332"/>
            </a:xfrm>
            <a:prstGeom prst="rect">
              <a:avLst/>
            </a:prstGeom>
            <a:noFill/>
          </p:spPr>
          <p:txBody>
            <a:bodyPr wrap="square" rtlCol="0">
              <a:spAutoFit/>
            </a:bodyPr>
            <a:lstStyle/>
            <a:p>
              <a:r>
                <a:rPr lang="en-GB" dirty="0" smtClean="0"/>
                <a:t>A- Undervalued</a:t>
              </a:r>
              <a:endParaRPr lang="en-GB" dirty="0"/>
            </a:p>
          </p:txBody>
        </p:sp>
      </p:grpSp>
    </p:spTree>
    <p:extLst>
      <p:ext uri="{BB962C8B-B14F-4D97-AF65-F5344CB8AC3E}">
        <p14:creationId xmlns:p14="http://schemas.microsoft.com/office/powerpoint/2010/main" val="1154031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52355" cy="870155"/>
          </a:xfrm>
        </p:spPr>
        <p:txBody>
          <a:bodyPr>
            <a:normAutofit/>
          </a:bodyPr>
          <a:lstStyle/>
          <a:p>
            <a:r>
              <a:rPr lang="en-US" sz="3600" b="1" dirty="0">
                <a:latin typeface="+mn-lt"/>
              </a:rPr>
              <a:t>Calculation of Stocks Alpha</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03890" y="647377"/>
                <a:ext cx="10175352" cy="5979047"/>
              </a:xfrm>
            </p:spPr>
            <p:txBody>
              <a:bodyPr>
                <a:noAutofit/>
              </a:bodyPr>
              <a:lstStyle/>
              <a:p>
                <a:r>
                  <a:rPr lang="en-US" sz="3200" dirty="0" smtClean="0"/>
                  <a:t>A </a:t>
                </a:r>
                <a:r>
                  <a:rPr lang="en-US" sz="3200" dirty="0"/>
                  <a:t>stock’s alpha is given by.</a:t>
                </a:r>
              </a:p>
              <a:p>
                <a:pPr marL="0" indent="0">
                  <a:buNone/>
                </a:pPr>
                <a:r>
                  <a:rPr lang="en-US" sz="3200" dirty="0" smtClean="0"/>
                  <a:t>αA </a:t>
                </a:r>
                <a:r>
                  <a:rPr lang="en-US" sz="3200" dirty="0"/>
                  <a:t>= Actually expected return – Required return (given risk)</a:t>
                </a:r>
              </a:p>
              <a:p>
                <a:pPr marL="0" indent="0">
                  <a:buNone/>
                </a:pPr>
                <a:r>
                  <a:rPr lang="en-US" sz="3200" dirty="0"/>
                  <a:t> </a:t>
                </a:r>
                <a:r>
                  <a:rPr lang="en-US" sz="3200" dirty="0" smtClean="0"/>
                  <a:t>where</a:t>
                </a:r>
                <a:r>
                  <a:rPr lang="en-US" sz="3200" dirty="0"/>
                  <a:t>, </a:t>
                </a:r>
              </a:p>
              <a:p>
                <a:pPr marL="0" indent="0">
                  <a:buNone/>
                </a:pPr>
                <a:r>
                  <a:rPr lang="en-US" sz="3200" dirty="0"/>
                  <a:t>Expected return= E (R</a:t>
                </a:r>
                <a:r>
                  <a:rPr lang="en-US" sz="3200" baseline="-25000" dirty="0"/>
                  <a:t>a)</a:t>
                </a:r>
                <a:r>
                  <a:rPr lang="en-US" sz="3200" dirty="0"/>
                  <a:t> =  </a:t>
                </a:r>
                <a14:m>
                  <m:oMath xmlns:m="http://schemas.openxmlformats.org/officeDocument/2006/math">
                    <m:nary>
                      <m:naryPr>
                        <m:chr m:val="∑"/>
                        <m:grow m:val="on"/>
                        <m:ctrlPr>
                          <a:rPr lang="en-US" sz="3200" i="1">
                            <a:latin typeface="Cambria Math" panose="02040503050406030204" pitchFamily="18" charset="0"/>
                          </a:rPr>
                        </m:ctrlPr>
                      </m:naryPr>
                      <m:sub>
                        <m:r>
                          <a:rPr lang="en-US" sz="3200" i="1">
                            <a:latin typeface="Cambria Math" panose="02040503050406030204" pitchFamily="18" charset="0"/>
                          </a:rPr>
                          <m:t>𝑖</m:t>
                        </m:r>
                        <m:r>
                          <a:rPr lang="en-US" sz="3200" i="1">
                            <a:latin typeface="Cambria Math" panose="02040503050406030204" pitchFamily="18" charset="0"/>
                          </a:rPr>
                          <m:t>=1</m:t>
                        </m:r>
                      </m:sub>
                      <m:sup>
                        <m:r>
                          <a:rPr lang="en-US" sz="3200" i="1">
                            <a:latin typeface="Cambria Math" panose="02040503050406030204" pitchFamily="18" charset="0"/>
                          </a:rPr>
                          <m:t>𝑛</m:t>
                        </m:r>
                      </m:sup>
                      <m:e>
                        <m:r>
                          <a:rPr lang="en-US" sz="3200" i="1">
                            <a:latin typeface="Cambria Math" panose="02040503050406030204" pitchFamily="18" charset="0"/>
                          </a:rPr>
                          <m:t>𝑃𝑖</m:t>
                        </m:r>
                        <m:d>
                          <m:dPr>
                            <m:ctrlPr>
                              <a:rPr lang="en-US" sz="3200" i="1">
                                <a:latin typeface="Cambria Math" panose="02040503050406030204" pitchFamily="18" charset="0"/>
                              </a:rPr>
                            </m:ctrlPr>
                          </m:dPr>
                          <m:e>
                            <m:r>
                              <a:rPr lang="en-US" sz="3200" i="1">
                                <a:latin typeface="Cambria Math" panose="02040503050406030204" pitchFamily="18" charset="0"/>
                              </a:rPr>
                              <m:t>𝑅𝑎𝑖</m:t>
                            </m:r>
                          </m:e>
                        </m:d>
                      </m:e>
                    </m:nary>
                  </m:oMath>
                </a14:m>
                <a:endParaRPr lang="en-US" sz="3200" dirty="0"/>
              </a:p>
              <a:p>
                <a:pPr marL="0" indent="0">
                  <a:buNone/>
                </a:pPr>
                <a:r>
                  <a:rPr lang="en-US" sz="3200" dirty="0"/>
                  <a:t>Required return= Calculated using CAPM formula- R</a:t>
                </a:r>
                <a:r>
                  <a:rPr lang="en-US" sz="3200" baseline="-25000" dirty="0"/>
                  <a:t>F</a:t>
                </a:r>
                <a:r>
                  <a:rPr lang="en-US" sz="3200" dirty="0"/>
                  <a:t>  +  (E(R</a:t>
                </a:r>
                <a:r>
                  <a:rPr lang="en-US" sz="3200" baseline="-25000" dirty="0"/>
                  <a:t>m</a:t>
                </a:r>
                <a:r>
                  <a:rPr lang="en-US" sz="3200" dirty="0"/>
                  <a:t>) - R</a:t>
                </a:r>
                <a:r>
                  <a:rPr lang="en-US" sz="3200" baseline="-25000" dirty="0"/>
                  <a:t>F</a:t>
                </a:r>
                <a:r>
                  <a:rPr lang="en-US" sz="3200" dirty="0"/>
                  <a:t>) </a:t>
                </a:r>
                <a:r>
                  <a:rPr lang="en-US" sz="3200" dirty="0" err="1" smtClean="0"/>
                  <a:t>ß</a:t>
                </a:r>
                <a:r>
                  <a:rPr lang="en-US" sz="3200" baseline="-25000" dirty="0" err="1" smtClean="0"/>
                  <a:t>i</a:t>
                </a:r>
                <a:endParaRPr lang="en-US" sz="3200" baseline="-25000" dirty="0" smtClean="0"/>
              </a:p>
              <a:p>
                <a:pPr marL="0" indent="0">
                  <a:buNone/>
                </a:pPr>
                <a:r>
                  <a:rPr lang="en-US" sz="3200" b="1" dirty="0" smtClean="0"/>
                  <a:t>Alpha Interpretation</a:t>
                </a:r>
                <a:endParaRPr lang="en-US" sz="3200" dirty="0"/>
              </a:p>
              <a:p>
                <a:r>
                  <a:rPr lang="en-US" sz="3200" dirty="0"/>
                  <a:t>If the Stocks’ alpha is positive, the stock is Undervalued/ underpriced</a:t>
                </a:r>
              </a:p>
              <a:p>
                <a:r>
                  <a:rPr lang="en-US" sz="3200" dirty="0"/>
                  <a:t>If the Stocks’ alpha is Negative, the stock is overvalued/ overpriced</a:t>
                </a:r>
              </a:p>
              <a:p>
                <a:endParaRPr lang="en-US" sz="3200" dirty="0"/>
              </a:p>
              <a:p>
                <a:pPr algn="just">
                  <a:lnSpc>
                    <a:spcPct val="150000"/>
                  </a:lnSpc>
                  <a:spcBef>
                    <a:spcPts val="0"/>
                  </a:spcBef>
                </a:pPr>
                <a:endParaRPr lang="en-GB" sz="32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03890" y="647377"/>
                <a:ext cx="10175352" cy="5979047"/>
              </a:xfrm>
              <a:blipFill rotWithShape="0">
                <a:blip r:embed="rId3"/>
                <a:stretch>
                  <a:fillRect l="-1497" t="-2141" b="-510"/>
                </a:stretch>
              </a:blipFill>
            </p:spPr>
            <p:txBody>
              <a:bodyPr/>
              <a:lstStyle/>
              <a:p>
                <a:r>
                  <a:rPr lang="en-GB">
                    <a:noFill/>
                  </a:rPr>
                  <a:t> </a:t>
                </a:r>
              </a:p>
            </p:txBody>
          </p:sp>
        </mc:Fallback>
      </mc:AlternateContent>
    </p:spTree>
    <p:extLst>
      <p:ext uri="{BB962C8B-B14F-4D97-AF65-F5344CB8AC3E}">
        <p14:creationId xmlns:p14="http://schemas.microsoft.com/office/powerpoint/2010/main" val="91438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17987"/>
            <a:ext cx="10852355" cy="870155"/>
          </a:xfrm>
        </p:spPr>
        <p:txBody>
          <a:bodyPr>
            <a:normAutofit/>
          </a:bodyPr>
          <a:lstStyle/>
          <a:p>
            <a:r>
              <a:rPr lang="en-US" sz="3600" b="1" dirty="0">
                <a:latin typeface="+mn-lt"/>
              </a:rPr>
              <a:t>Illustration One</a:t>
            </a:r>
            <a:endParaRPr lang="en-US" sz="3600" dirty="0">
              <a:latin typeface="+mn-lt"/>
            </a:endParaRPr>
          </a:p>
        </p:txBody>
      </p:sp>
      <p:sp>
        <p:nvSpPr>
          <p:cNvPr id="3" name="Content Placeholder 2"/>
          <p:cNvSpPr>
            <a:spLocks noGrp="1"/>
          </p:cNvSpPr>
          <p:nvPr>
            <p:ph idx="1"/>
          </p:nvPr>
        </p:nvSpPr>
        <p:spPr>
          <a:xfrm>
            <a:off x="27427" y="988142"/>
            <a:ext cx="9115108" cy="5383161"/>
          </a:xfrm>
        </p:spPr>
        <p:txBody>
          <a:bodyPr>
            <a:noAutofit/>
          </a:bodyPr>
          <a:lstStyle/>
          <a:p>
            <a:pPr marL="0" indent="0">
              <a:buNone/>
            </a:pPr>
            <a:r>
              <a:rPr lang="en-US" sz="3200" dirty="0" smtClean="0"/>
              <a:t>The </a:t>
            </a:r>
            <a:r>
              <a:rPr lang="en-US" sz="3200" dirty="0"/>
              <a:t>risk free rate is 10% and the expected return on the market portfolio is 15%.  The expected returns for 4 securities are listed below together with their expected betas</a:t>
            </a:r>
          </a:p>
          <a:p>
            <a:pPr marL="0" indent="0">
              <a:buNone/>
            </a:pPr>
            <a:r>
              <a:rPr lang="en-US" sz="3200" dirty="0"/>
              <a:t> </a:t>
            </a:r>
            <a:r>
              <a:rPr lang="en-US" sz="3200" b="1" dirty="0"/>
              <a:t>	Security	Expected Return	Expected Beta</a:t>
            </a:r>
            <a:endParaRPr lang="en-US" sz="3200" dirty="0"/>
          </a:p>
          <a:p>
            <a:pPr marL="0" indent="0">
              <a:buNone/>
            </a:pPr>
            <a:r>
              <a:rPr lang="en-US" sz="3200" dirty="0"/>
              <a:t>	A	</a:t>
            </a:r>
            <a:r>
              <a:rPr lang="en-US" sz="3200" dirty="0" smtClean="0"/>
              <a:t>	17.0</a:t>
            </a:r>
            <a:r>
              <a:rPr lang="en-US" sz="3200" dirty="0"/>
              <a:t>%	</a:t>
            </a:r>
            <a:r>
              <a:rPr lang="en-US" sz="3200" dirty="0" smtClean="0"/>
              <a:t>			1.3</a:t>
            </a:r>
            <a:endParaRPr lang="en-US" sz="3200" dirty="0"/>
          </a:p>
          <a:p>
            <a:pPr marL="0" indent="0">
              <a:buNone/>
            </a:pPr>
            <a:r>
              <a:rPr lang="en-US" sz="3200" dirty="0"/>
              <a:t>	B	</a:t>
            </a:r>
            <a:r>
              <a:rPr lang="en-US" sz="3200" dirty="0" smtClean="0"/>
              <a:t>	14.5</a:t>
            </a:r>
            <a:r>
              <a:rPr lang="en-US" sz="3200" dirty="0"/>
              <a:t>%	</a:t>
            </a:r>
            <a:r>
              <a:rPr lang="en-US" sz="3200" dirty="0" smtClean="0"/>
              <a:t>			0.8</a:t>
            </a:r>
            <a:endParaRPr lang="en-US" sz="3200" dirty="0"/>
          </a:p>
          <a:p>
            <a:pPr marL="0" indent="0">
              <a:buNone/>
            </a:pPr>
            <a:r>
              <a:rPr lang="en-US" sz="3200" dirty="0"/>
              <a:t>	C	</a:t>
            </a:r>
            <a:r>
              <a:rPr lang="en-US" sz="3200" dirty="0" smtClean="0"/>
              <a:t>	15.5</a:t>
            </a:r>
            <a:r>
              <a:rPr lang="en-US" sz="3200" dirty="0"/>
              <a:t>%	</a:t>
            </a:r>
            <a:r>
              <a:rPr lang="en-US" sz="3200" dirty="0" smtClean="0"/>
              <a:t>			1.1</a:t>
            </a:r>
            <a:endParaRPr lang="en-US" sz="3200" dirty="0"/>
          </a:p>
          <a:p>
            <a:pPr marL="0" indent="0">
              <a:buNone/>
            </a:pPr>
            <a:r>
              <a:rPr lang="en-US" sz="3200" dirty="0"/>
              <a:t>	D	</a:t>
            </a:r>
            <a:r>
              <a:rPr lang="en-US" sz="3200" dirty="0" smtClean="0"/>
              <a:t>	18.0</a:t>
            </a:r>
            <a:r>
              <a:rPr lang="en-US" sz="3200" dirty="0"/>
              <a:t>%	</a:t>
            </a:r>
            <a:r>
              <a:rPr lang="en-US" sz="3200" dirty="0" smtClean="0"/>
              <a:t>			1.7</a:t>
            </a:r>
            <a:endParaRPr lang="en-US" sz="3200" dirty="0"/>
          </a:p>
          <a:p>
            <a:pPr marL="0" indent="0">
              <a:buNone/>
            </a:pPr>
            <a:r>
              <a:rPr lang="en-US" sz="3200" dirty="0"/>
              <a:t> </a:t>
            </a:r>
          </a:p>
          <a:p>
            <a:pPr>
              <a:spcBef>
                <a:spcPts val="0"/>
              </a:spcBef>
            </a:pPr>
            <a:endParaRPr lang="en-GB" sz="3200" dirty="0" smtClean="0"/>
          </a:p>
        </p:txBody>
      </p:sp>
    </p:spTree>
    <p:extLst>
      <p:ext uri="{BB962C8B-B14F-4D97-AF65-F5344CB8AC3E}">
        <p14:creationId xmlns:p14="http://schemas.microsoft.com/office/powerpoint/2010/main" val="3467953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1353800" cy="1106128"/>
          </a:xfrm>
        </p:spPr>
        <p:txBody>
          <a:bodyPr>
            <a:normAutofit/>
          </a:bodyPr>
          <a:lstStyle/>
          <a:p>
            <a:r>
              <a:rPr lang="en-US" sz="3600" b="1" dirty="0">
                <a:latin typeface="+mn-lt"/>
              </a:rPr>
              <a:t>Illustration </a:t>
            </a:r>
            <a:r>
              <a:rPr lang="en-US" sz="3600" b="1" dirty="0" smtClean="0">
                <a:latin typeface="+mn-lt"/>
              </a:rPr>
              <a:t>One </a:t>
            </a:r>
            <a:r>
              <a:rPr lang="en-US" sz="3600" b="1" dirty="0" err="1" smtClean="0">
                <a:latin typeface="+mn-lt"/>
              </a:rPr>
              <a:t>Ctd</a:t>
            </a:r>
            <a:r>
              <a:rPr lang="en-US" sz="3600" b="1" dirty="0" smtClean="0">
                <a:latin typeface="+mn-lt"/>
              </a:rPr>
              <a:t> </a:t>
            </a:r>
            <a:endParaRPr lang="en-GB" sz="3600" dirty="0">
              <a:latin typeface="+mn-lt"/>
            </a:endParaRPr>
          </a:p>
        </p:txBody>
      </p:sp>
      <p:sp>
        <p:nvSpPr>
          <p:cNvPr id="3" name="Content Placeholder 2"/>
          <p:cNvSpPr>
            <a:spLocks noGrp="1"/>
          </p:cNvSpPr>
          <p:nvPr>
            <p:ph idx="1"/>
          </p:nvPr>
        </p:nvSpPr>
        <p:spPr>
          <a:xfrm>
            <a:off x="1" y="1374274"/>
            <a:ext cx="10971231" cy="5202989"/>
          </a:xfrm>
        </p:spPr>
        <p:txBody>
          <a:bodyPr>
            <a:normAutofit/>
          </a:bodyPr>
          <a:lstStyle/>
          <a:p>
            <a:pPr marL="0" indent="0">
              <a:buNone/>
            </a:pPr>
            <a:endParaRPr lang="en-US" sz="3200" dirty="0" smtClean="0"/>
          </a:p>
          <a:p>
            <a:pPr marL="0" indent="0">
              <a:buNone/>
            </a:pPr>
            <a:r>
              <a:rPr lang="en-US" sz="3200" b="1" dirty="0" smtClean="0"/>
              <a:t>Required:</a:t>
            </a:r>
            <a:endParaRPr lang="en-US" sz="3200" dirty="0"/>
          </a:p>
          <a:p>
            <a:pPr marL="514350" indent="-514350">
              <a:buFont typeface="+mj-lt"/>
              <a:buAutoNum type="alphaLcParenR"/>
            </a:pPr>
            <a:r>
              <a:rPr lang="en-US" sz="3200" dirty="0" smtClean="0"/>
              <a:t>On </a:t>
            </a:r>
            <a:r>
              <a:rPr lang="en-US" sz="3200" dirty="0"/>
              <a:t>the basis of these expectations, which securities are overvalued?  Which are undervalued?   </a:t>
            </a:r>
            <a:endParaRPr lang="en-US" sz="3200" dirty="0" smtClean="0"/>
          </a:p>
          <a:p>
            <a:pPr marL="0" indent="0">
              <a:buNone/>
            </a:pPr>
            <a:r>
              <a:rPr lang="en-US" sz="3200" dirty="0" smtClean="0"/>
              <a:t>                                                                                               </a:t>
            </a:r>
            <a:endParaRPr lang="en-US" sz="3200" dirty="0"/>
          </a:p>
          <a:p>
            <a:pPr marL="514350" indent="-514350">
              <a:buFont typeface="+mj-lt"/>
              <a:buAutoNum type="alphaLcParenR"/>
            </a:pPr>
            <a:r>
              <a:rPr lang="en-US" sz="3200" dirty="0" smtClean="0"/>
              <a:t>If </a:t>
            </a:r>
            <a:r>
              <a:rPr lang="en-US" sz="3200" dirty="0"/>
              <a:t>the risk-free rate were to rise to 12% and the expected return on the market portfolio rose to 16%, which securities would be overvalued?  Which would be under-valued? (Assume the expected returns and the betas remain the same).</a:t>
            </a:r>
          </a:p>
        </p:txBody>
      </p:sp>
    </p:spTree>
    <p:extLst>
      <p:ext uri="{BB962C8B-B14F-4D97-AF65-F5344CB8AC3E}">
        <p14:creationId xmlns:p14="http://schemas.microsoft.com/office/powerpoint/2010/main" val="25555803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6"/>
            <a:ext cx="11353800" cy="781664"/>
          </a:xfrm>
        </p:spPr>
        <p:txBody>
          <a:bodyPr>
            <a:noAutofit/>
          </a:bodyPr>
          <a:lstStyle/>
          <a:p>
            <a:r>
              <a:rPr lang="en-US" sz="3600" b="1" dirty="0" smtClean="0">
                <a:latin typeface="+mn-lt"/>
              </a:rPr>
              <a:t> Solution –Use SML and Alphas </a:t>
            </a:r>
            <a:r>
              <a:rPr lang="en-GB" sz="3600" b="1" dirty="0"/>
              <a:t/>
            </a:r>
            <a:br>
              <a:rPr lang="en-GB" sz="3600" b="1" dirty="0"/>
            </a:br>
            <a:endParaRPr lang="en-US" sz="3600" b="1" dirty="0">
              <a:latin typeface="+mn-lt"/>
            </a:endParaRPr>
          </a:p>
        </p:txBody>
      </p:sp>
      <p:sp>
        <p:nvSpPr>
          <p:cNvPr id="3" name="Content Placeholder 2"/>
          <p:cNvSpPr>
            <a:spLocks noGrp="1"/>
          </p:cNvSpPr>
          <p:nvPr>
            <p:ph idx="1"/>
          </p:nvPr>
        </p:nvSpPr>
        <p:spPr>
          <a:xfrm>
            <a:off x="1" y="575188"/>
            <a:ext cx="11353800" cy="6194582"/>
          </a:xfrm>
        </p:spPr>
        <p:txBody>
          <a:bodyPr>
            <a:normAutofit fontScale="55000" lnSpcReduction="20000"/>
          </a:bodyPr>
          <a:lstStyle/>
          <a:p>
            <a:pPr marL="0" indent="0">
              <a:buNone/>
            </a:pPr>
            <a:endParaRPr lang="en-US" sz="3600" dirty="0"/>
          </a:p>
          <a:p>
            <a:pPr marL="0" indent="0">
              <a:buNone/>
            </a:pPr>
            <a:r>
              <a:rPr lang="en-US" sz="3600" dirty="0" smtClean="0"/>
              <a:t>.a</a:t>
            </a:r>
            <a:r>
              <a:rPr lang="en-US" sz="3600" dirty="0"/>
              <a:t>)  Required return	=	R</a:t>
            </a:r>
            <a:r>
              <a:rPr lang="en-US" sz="3600" baseline="-25000" dirty="0"/>
              <a:t>F</a:t>
            </a:r>
            <a:r>
              <a:rPr lang="en-US" sz="3600" dirty="0"/>
              <a:t> + (E (R</a:t>
            </a:r>
            <a:r>
              <a:rPr lang="en-US" sz="3600" baseline="-25000" dirty="0"/>
              <a:t>m</a:t>
            </a:r>
            <a:r>
              <a:rPr lang="en-US" sz="3600" dirty="0"/>
              <a:t>) - R</a:t>
            </a:r>
            <a:r>
              <a:rPr lang="en-US" sz="3600" baseline="-25000" dirty="0"/>
              <a:t>F</a:t>
            </a:r>
            <a:r>
              <a:rPr lang="en-US" sz="3600" dirty="0"/>
              <a:t>) </a:t>
            </a:r>
            <a:r>
              <a:rPr lang="en-US" sz="3600" dirty="0" err="1" smtClean="0"/>
              <a:t>ß</a:t>
            </a:r>
            <a:r>
              <a:rPr lang="en-US" sz="3600" baseline="-25000" dirty="0" err="1" smtClean="0"/>
              <a:t>i</a:t>
            </a:r>
            <a:endParaRPr lang="en-US" sz="3600" dirty="0"/>
          </a:p>
          <a:p>
            <a:pPr marL="0" indent="0">
              <a:buNone/>
            </a:pPr>
            <a:r>
              <a:rPr lang="en-US" sz="3600" dirty="0" smtClean="0"/>
              <a:t>Security </a:t>
            </a:r>
            <a:r>
              <a:rPr lang="en-US" sz="3600" dirty="0"/>
              <a:t>A:	</a:t>
            </a:r>
            <a:r>
              <a:rPr lang="en-US" sz="3600" dirty="0" err="1"/>
              <a:t>Ri</a:t>
            </a:r>
            <a:r>
              <a:rPr lang="en-US" sz="3600" dirty="0"/>
              <a:t>	=	10% + (15% - 10%) 1.3</a:t>
            </a:r>
          </a:p>
          <a:p>
            <a:pPr marL="0" indent="0">
              <a:buNone/>
            </a:pPr>
            <a:r>
              <a:rPr lang="en-US" sz="3600" dirty="0"/>
              <a:t>				=	16.5</a:t>
            </a:r>
            <a:r>
              <a:rPr lang="en-US" sz="3600" dirty="0" smtClean="0"/>
              <a:t>%</a:t>
            </a:r>
            <a:endParaRPr lang="en-US" sz="3600" dirty="0"/>
          </a:p>
          <a:p>
            <a:pPr marL="0" indent="0">
              <a:buNone/>
            </a:pPr>
            <a:r>
              <a:rPr lang="en-US" sz="3600" dirty="0" smtClean="0"/>
              <a:t>Security </a:t>
            </a:r>
            <a:r>
              <a:rPr lang="en-US" sz="3600" dirty="0"/>
              <a:t>B:	</a:t>
            </a:r>
            <a:r>
              <a:rPr lang="en-US" sz="3600" dirty="0" err="1"/>
              <a:t>Ri</a:t>
            </a:r>
            <a:r>
              <a:rPr lang="en-US" sz="3600" dirty="0"/>
              <a:t>	=	10% + (15% - 10%)0.8</a:t>
            </a:r>
          </a:p>
          <a:p>
            <a:pPr marL="0" indent="0">
              <a:buNone/>
            </a:pPr>
            <a:r>
              <a:rPr lang="en-US" sz="3600" dirty="0"/>
              <a:t>				=	14</a:t>
            </a:r>
            <a:r>
              <a:rPr lang="en-US" sz="3600" dirty="0" smtClean="0"/>
              <a:t>%</a:t>
            </a:r>
            <a:endParaRPr lang="en-US" sz="3600" dirty="0"/>
          </a:p>
          <a:p>
            <a:pPr marL="0" indent="0">
              <a:buNone/>
            </a:pPr>
            <a:r>
              <a:rPr lang="en-US" sz="3600" dirty="0" smtClean="0"/>
              <a:t>Security </a:t>
            </a:r>
            <a:r>
              <a:rPr lang="en-US" sz="3600" dirty="0"/>
              <a:t>C:	</a:t>
            </a:r>
            <a:r>
              <a:rPr lang="en-US" sz="3600" dirty="0" err="1"/>
              <a:t>Ri</a:t>
            </a:r>
            <a:r>
              <a:rPr lang="en-US" sz="3600" dirty="0"/>
              <a:t>	=	10% + (15% - 10%) 1.1</a:t>
            </a:r>
          </a:p>
          <a:p>
            <a:pPr marL="0" indent="0">
              <a:buNone/>
            </a:pPr>
            <a:r>
              <a:rPr lang="en-US" sz="3600" dirty="0"/>
              <a:t>				=	15.5</a:t>
            </a:r>
            <a:r>
              <a:rPr lang="en-US" sz="3600" dirty="0" smtClean="0"/>
              <a:t>%</a:t>
            </a:r>
            <a:endParaRPr lang="en-US" sz="3600" dirty="0"/>
          </a:p>
          <a:p>
            <a:pPr marL="0" indent="0">
              <a:buNone/>
            </a:pPr>
            <a:r>
              <a:rPr lang="en-US" sz="3600" dirty="0" smtClean="0"/>
              <a:t>Security </a:t>
            </a:r>
            <a:r>
              <a:rPr lang="en-US" sz="3600" dirty="0"/>
              <a:t>D:	</a:t>
            </a:r>
            <a:r>
              <a:rPr lang="en-US" sz="3600" dirty="0" err="1"/>
              <a:t>Ri</a:t>
            </a:r>
            <a:r>
              <a:rPr lang="en-US" sz="3600" dirty="0"/>
              <a:t>	=	10% + (15% - 10%) 1.7</a:t>
            </a:r>
          </a:p>
          <a:p>
            <a:pPr marL="0" indent="0">
              <a:buNone/>
            </a:pPr>
            <a:r>
              <a:rPr lang="en-US" sz="3600" dirty="0"/>
              <a:t>				=	18.5</a:t>
            </a:r>
            <a:r>
              <a:rPr lang="en-US" sz="3600" dirty="0" smtClean="0"/>
              <a:t>%</a:t>
            </a:r>
            <a:endParaRPr lang="en-US" sz="3600" dirty="0"/>
          </a:p>
          <a:p>
            <a:pPr marL="0" indent="0">
              <a:buNone/>
            </a:pPr>
            <a:r>
              <a:rPr lang="en-US" sz="3600" dirty="0"/>
              <a:t>       Security		Expected Return		Required Return       Alpha (E</a:t>
            </a:r>
            <a:r>
              <a:rPr lang="en-US" sz="3600" baseline="-25000" dirty="0"/>
              <a:t>R</a:t>
            </a:r>
            <a:r>
              <a:rPr lang="en-US" sz="3600" dirty="0"/>
              <a:t>- R</a:t>
            </a:r>
            <a:r>
              <a:rPr lang="en-US" sz="3600" baseline="-25000" dirty="0"/>
              <a:t>R</a:t>
            </a:r>
            <a:r>
              <a:rPr lang="en-US" sz="3600" dirty="0"/>
              <a:t>)</a:t>
            </a:r>
          </a:p>
          <a:p>
            <a:pPr marL="0" indent="0">
              <a:buNone/>
            </a:pPr>
            <a:r>
              <a:rPr lang="en-US" sz="3600" dirty="0"/>
              <a:t>	A			17.0%			16%                           1%</a:t>
            </a:r>
          </a:p>
          <a:p>
            <a:pPr marL="0" indent="0">
              <a:buNone/>
            </a:pPr>
            <a:r>
              <a:rPr lang="en-US" sz="3600" dirty="0"/>
              <a:t>	B			14.5%			14%                           0.5%</a:t>
            </a:r>
          </a:p>
          <a:p>
            <a:pPr marL="0" indent="0">
              <a:buNone/>
            </a:pPr>
            <a:r>
              <a:rPr lang="en-US" sz="3600" dirty="0"/>
              <a:t>          </a:t>
            </a:r>
            <a:r>
              <a:rPr lang="en-US" sz="3600" dirty="0" smtClean="0"/>
              <a:t>	C</a:t>
            </a:r>
            <a:r>
              <a:rPr lang="en-US" sz="3600" dirty="0"/>
              <a:t>			15.5%			15.5%                         0%</a:t>
            </a:r>
          </a:p>
          <a:p>
            <a:pPr marL="0" indent="0">
              <a:buNone/>
            </a:pPr>
            <a:r>
              <a:rPr lang="en-US" sz="3600" dirty="0"/>
              <a:t>	D			18.0%			18.5%                        - 0.5</a:t>
            </a:r>
            <a:r>
              <a:rPr lang="en-US" sz="3600" dirty="0" smtClean="0"/>
              <a:t>%</a:t>
            </a:r>
            <a:endParaRPr lang="en-US" sz="3600" dirty="0"/>
          </a:p>
          <a:p>
            <a:pPr marL="0" indent="0">
              <a:buNone/>
            </a:pPr>
            <a:r>
              <a:rPr lang="en-US" sz="3600" dirty="0"/>
              <a:t>	Security D is overvalued while security A and B are undervalued.  Security C is properly valued.</a:t>
            </a:r>
          </a:p>
          <a:p>
            <a:pPr marL="0" indent="0">
              <a:buNone/>
            </a:pPr>
            <a:r>
              <a:rPr lang="en-US" sz="3600" b="1" dirty="0"/>
              <a:t> </a:t>
            </a:r>
            <a:endParaRPr lang="en-US" sz="3600" dirty="0"/>
          </a:p>
        </p:txBody>
      </p:sp>
    </p:spTree>
    <p:extLst>
      <p:ext uri="{BB962C8B-B14F-4D97-AF65-F5344CB8AC3E}">
        <p14:creationId xmlns:p14="http://schemas.microsoft.com/office/powerpoint/2010/main" val="4517572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6" y="132736"/>
            <a:ext cx="11132574" cy="1070422"/>
          </a:xfrm>
        </p:spPr>
        <p:txBody>
          <a:bodyPr>
            <a:normAutofit/>
          </a:bodyPr>
          <a:lstStyle/>
          <a:p>
            <a:r>
              <a:rPr lang="en-GB" sz="3600" b="1" dirty="0" smtClean="0">
                <a:latin typeface="+mn-lt"/>
              </a:rPr>
              <a:t>Solution b</a:t>
            </a:r>
            <a:endParaRPr lang="en-GB" sz="3600" dirty="0">
              <a:latin typeface="+mn-lt"/>
            </a:endParaRPr>
          </a:p>
        </p:txBody>
      </p:sp>
      <p:sp>
        <p:nvSpPr>
          <p:cNvPr id="3" name="Content Placeholder 2"/>
          <p:cNvSpPr>
            <a:spLocks noGrp="1"/>
          </p:cNvSpPr>
          <p:nvPr>
            <p:ph idx="1"/>
          </p:nvPr>
        </p:nvSpPr>
        <p:spPr>
          <a:xfrm>
            <a:off x="0" y="988142"/>
            <a:ext cx="11353800" cy="5749284"/>
          </a:xfrm>
        </p:spPr>
        <p:txBody>
          <a:bodyPr>
            <a:normAutofit fontScale="85000" lnSpcReduction="20000"/>
          </a:bodyPr>
          <a:lstStyle/>
          <a:p>
            <a:pPr marL="0" indent="0">
              <a:buNone/>
            </a:pPr>
            <a:r>
              <a:rPr lang="en-US" sz="3200" dirty="0"/>
              <a:t>(b)	R</a:t>
            </a:r>
            <a:r>
              <a:rPr lang="en-US" sz="3200" baseline="-25000" dirty="0"/>
              <a:t>F</a:t>
            </a:r>
            <a:r>
              <a:rPr lang="en-US" sz="3200" dirty="0"/>
              <a:t>	=	12%</a:t>
            </a:r>
          </a:p>
          <a:p>
            <a:pPr marL="0" indent="0">
              <a:buNone/>
            </a:pPr>
            <a:r>
              <a:rPr lang="en-US" sz="3200" dirty="0"/>
              <a:t>	E(R</a:t>
            </a:r>
            <a:r>
              <a:rPr lang="en-US" sz="3200" baseline="-25000" dirty="0"/>
              <a:t>M</a:t>
            </a:r>
            <a:r>
              <a:rPr lang="en-US" sz="3200" dirty="0"/>
              <a:t>) =	16%</a:t>
            </a:r>
          </a:p>
          <a:p>
            <a:pPr marL="0" indent="0">
              <a:buNone/>
            </a:pPr>
            <a:r>
              <a:rPr lang="en-US" sz="3200" dirty="0"/>
              <a:t> 	Security A:	</a:t>
            </a:r>
            <a:r>
              <a:rPr lang="en-US" sz="3200" dirty="0" err="1"/>
              <a:t>Ri</a:t>
            </a:r>
            <a:r>
              <a:rPr lang="en-US" sz="3200" dirty="0"/>
              <a:t>	=	12% + (16% - 10%) 1.3	</a:t>
            </a:r>
            <a:r>
              <a:rPr lang="en-US" sz="3200" dirty="0" smtClean="0"/>
              <a:t>= 17.2</a:t>
            </a:r>
            <a:r>
              <a:rPr lang="en-US" sz="3200" dirty="0"/>
              <a:t>%</a:t>
            </a:r>
          </a:p>
          <a:p>
            <a:pPr marL="0" indent="0">
              <a:buNone/>
            </a:pPr>
            <a:r>
              <a:rPr lang="en-US" sz="3200" dirty="0"/>
              <a:t>	Security B:	</a:t>
            </a:r>
            <a:r>
              <a:rPr lang="en-US" sz="3200" dirty="0" err="1"/>
              <a:t>Ri</a:t>
            </a:r>
            <a:r>
              <a:rPr lang="en-US" sz="3200" dirty="0"/>
              <a:t>	=	12% + (16% - 12%) 0.8	</a:t>
            </a:r>
            <a:r>
              <a:rPr lang="en-US" sz="3200" dirty="0" smtClean="0"/>
              <a:t>= 15.2</a:t>
            </a:r>
            <a:r>
              <a:rPr lang="en-US" sz="3200" dirty="0"/>
              <a:t>%</a:t>
            </a:r>
          </a:p>
          <a:p>
            <a:pPr marL="0" indent="0">
              <a:buNone/>
            </a:pPr>
            <a:r>
              <a:rPr lang="en-US" sz="3200" dirty="0"/>
              <a:t>	Security C:	</a:t>
            </a:r>
            <a:r>
              <a:rPr lang="en-US" sz="3200" dirty="0" err="1"/>
              <a:t>Ri</a:t>
            </a:r>
            <a:r>
              <a:rPr lang="en-US" sz="3200" dirty="0"/>
              <a:t>	=	12% + (16% - 12%) 1.1	</a:t>
            </a:r>
            <a:r>
              <a:rPr lang="en-US" sz="3200" dirty="0" smtClean="0"/>
              <a:t>= 16.4</a:t>
            </a:r>
            <a:r>
              <a:rPr lang="en-US" sz="3200" dirty="0"/>
              <a:t>%</a:t>
            </a:r>
          </a:p>
          <a:p>
            <a:pPr marL="0" indent="0">
              <a:buNone/>
            </a:pPr>
            <a:r>
              <a:rPr lang="en-US" sz="3200" dirty="0"/>
              <a:t>	Security D:	</a:t>
            </a:r>
            <a:r>
              <a:rPr lang="en-US" sz="3200" dirty="0" err="1"/>
              <a:t>Ri</a:t>
            </a:r>
            <a:r>
              <a:rPr lang="en-US" sz="3200" dirty="0"/>
              <a:t>	=	12% + (16% - 12%) 1.7	</a:t>
            </a:r>
            <a:r>
              <a:rPr lang="en-US" sz="3200" dirty="0" smtClean="0"/>
              <a:t>= 18.8</a:t>
            </a:r>
            <a:r>
              <a:rPr lang="en-US" sz="3200" dirty="0"/>
              <a:t>%</a:t>
            </a:r>
          </a:p>
          <a:p>
            <a:pPr marL="0" indent="0">
              <a:buNone/>
            </a:pPr>
            <a:r>
              <a:rPr lang="en-US" sz="3200" dirty="0"/>
              <a:t> </a:t>
            </a:r>
          </a:p>
          <a:p>
            <a:pPr marL="0" indent="0">
              <a:buNone/>
            </a:pPr>
            <a:r>
              <a:rPr lang="en-US" sz="3200" dirty="0"/>
              <a:t>	Security	</a:t>
            </a:r>
            <a:r>
              <a:rPr lang="en-US" sz="3200" dirty="0" smtClean="0"/>
              <a:t>Expected </a:t>
            </a:r>
            <a:r>
              <a:rPr lang="en-US" sz="3200" dirty="0"/>
              <a:t>Return	</a:t>
            </a:r>
            <a:r>
              <a:rPr lang="en-US" sz="3200" dirty="0" smtClean="0"/>
              <a:t>Required </a:t>
            </a:r>
            <a:r>
              <a:rPr lang="en-US" sz="3200" dirty="0"/>
              <a:t>Return       Alpha </a:t>
            </a:r>
          </a:p>
          <a:p>
            <a:pPr marL="0" indent="0">
              <a:buNone/>
            </a:pPr>
            <a:r>
              <a:rPr lang="en-US" sz="3200" dirty="0"/>
              <a:t>	A			17.0%			17.2%               </a:t>
            </a:r>
            <a:r>
              <a:rPr lang="en-US" sz="3200" dirty="0" smtClean="0"/>
              <a:t> </a:t>
            </a:r>
            <a:r>
              <a:rPr lang="en-US" sz="3200" dirty="0"/>
              <a:t>-0.2%</a:t>
            </a:r>
          </a:p>
          <a:p>
            <a:pPr marL="0" indent="0">
              <a:buNone/>
            </a:pPr>
            <a:r>
              <a:rPr lang="en-US" sz="3200" dirty="0"/>
              <a:t>	B			14.5%			15.2%               </a:t>
            </a:r>
            <a:r>
              <a:rPr lang="en-US" sz="3200" dirty="0" smtClean="0"/>
              <a:t>  </a:t>
            </a:r>
            <a:r>
              <a:rPr lang="en-US" sz="3200" dirty="0"/>
              <a:t>-0.7%</a:t>
            </a:r>
          </a:p>
          <a:p>
            <a:pPr marL="0" indent="0">
              <a:buNone/>
            </a:pPr>
            <a:r>
              <a:rPr lang="en-US" sz="3200" dirty="0"/>
              <a:t>  </a:t>
            </a:r>
            <a:r>
              <a:rPr lang="en-US" sz="3200" dirty="0" smtClean="0"/>
              <a:t>               </a:t>
            </a:r>
            <a:r>
              <a:rPr lang="en-US" sz="3200" dirty="0"/>
              <a:t>C			15.5%			16.4%                 </a:t>
            </a:r>
            <a:r>
              <a:rPr lang="en-US" sz="3200" dirty="0" smtClean="0"/>
              <a:t> </a:t>
            </a:r>
            <a:r>
              <a:rPr lang="en-US" sz="3200" dirty="0"/>
              <a:t>-1.1%</a:t>
            </a:r>
          </a:p>
          <a:p>
            <a:pPr marL="0" indent="0">
              <a:buNone/>
            </a:pPr>
            <a:r>
              <a:rPr lang="en-US" sz="3200" dirty="0"/>
              <a:t>	D			18.0%			18.8%                </a:t>
            </a:r>
            <a:r>
              <a:rPr lang="en-US" sz="3200" dirty="0" smtClean="0"/>
              <a:t> </a:t>
            </a:r>
            <a:r>
              <a:rPr lang="en-US" sz="3200" dirty="0"/>
              <a:t>- 0.8%</a:t>
            </a:r>
          </a:p>
          <a:p>
            <a:pPr marL="0" indent="0">
              <a:buNone/>
            </a:pPr>
            <a:r>
              <a:rPr lang="en-US" sz="3200" dirty="0"/>
              <a:t>Securities A, B, C, and D will all be overvalued</a:t>
            </a:r>
            <a:r>
              <a:rPr lang="en-US" sz="3200" dirty="0" smtClean="0"/>
              <a:t>. </a:t>
            </a:r>
            <a:endParaRPr lang="en-US" sz="3200" dirty="0"/>
          </a:p>
        </p:txBody>
      </p:sp>
    </p:spTree>
    <p:extLst>
      <p:ext uri="{BB962C8B-B14F-4D97-AF65-F5344CB8AC3E}">
        <p14:creationId xmlns:p14="http://schemas.microsoft.com/office/powerpoint/2010/main" val="27309861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6" y="132736"/>
            <a:ext cx="11132574" cy="1070422"/>
          </a:xfrm>
        </p:spPr>
        <p:txBody>
          <a:bodyPr>
            <a:normAutofit/>
          </a:bodyPr>
          <a:lstStyle/>
          <a:p>
            <a:r>
              <a:rPr lang="en-US" sz="3600" b="1" dirty="0">
                <a:latin typeface="+mn-lt"/>
              </a:rPr>
              <a:t>Benefits </a:t>
            </a:r>
            <a:r>
              <a:rPr lang="en-US" sz="3600" b="1" dirty="0" smtClean="0">
                <a:latin typeface="+mn-lt"/>
              </a:rPr>
              <a:t> of CAPM</a:t>
            </a:r>
            <a:endParaRPr lang="en-US" sz="3600" dirty="0">
              <a:latin typeface="+mn-lt"/>
            </a:endParaRPr>
          </a:p>
        </p:txBody>
      </p:sp>
      <p:sp>
        <p:nvSpPr>
          <p:cNvPr id="3" name="Content Placeholder 2"/>
          <p:cNvSpPr>
            <a:spLocks noGrp="1"/>
          </p:cNvSpPr>
          <p:nvPr>
            <p:ph idx="1"/>
          </p:nvPr>
        </p:nvSpPr>
        <p:spPr>
          <a:xfrm>
            <a:off x="221226" y="1331753"/>
            <a:ext cx="11132574" cy="5397910"/>
          </a:xfrm>
        </p:spPr>
        <p:txBody>
          <a:bodyPr>
            <a:normAutofit/>
          </a:bodyPr>
          <a:lstStyle/>
          <a:p>
            <a:pPr marL="0" indent="0" algn="just">
              <a:lnSpc>
                <a:spcPct val="100000"/>
              </a:lnSpc>
              <a:spcBef>
                <a:spcPts val="0"/>
              </a:spcBef>
              <a:buNone/>
            </a:pPr>
            <a:endParaRPr lang="en-GB" sz="3200" dirty="0" smtClean="0"/>
          </a:p>
          <a:p>
            <a:pPr marL="0" indent="0">
              <a:buNone/>
            </a:pPr>
            <a:r>
              <a:rPr lang="en-US" sz="3200" dirty="0" smtClean="0"/>
              <a:t>CAPM </a:t>
            </a:r>
            <a:r>
              <a:rPr lang="en-US" sz="3200" dirty="0"/>
              <a:t>model of portfolio management can be </a:t>
            </a:r>
            <a:r>
              <a:rPr lang="en-US" sz="3200" dirty="0" smtClean="0"/>
              <a:t>effectively</a:t>
            </a:r>
          </a:p>
          <a:p>
            <a:pPr marL="0" indent="0">
              <a:buNone/>
            </a:pPr>
            <a:r>
              <a:rPr lang="en-US" sz="3200" dirty="0" smtClean="0"/>
              <a:t>used </a:t>
            </a:r>
            <a:r>
              <a:rPr lang="en-US" sz="3200" dirty="0"/>
              <a:t>to: </a:t>
            </a:r>
          </a:p>
          <a:p>
            <a:pPr marL="514350" indent="-514350">
              <a:buFont typeface="+mj-lt"/>
              <a:buAutoNum type="arabicPeriod"/>
            </a:pPr>
            <a:r>
              <a:rPr lang="en-US" sz="3200" dirty="0" smtClean="0"/>
              <a:t>Investments </a:t>
            </a:r>
            <a:r>
              <a:rPr lang="en-US" sz="3200" dirty="0"/>
              <a:t>in risky projects having real assets can be evaluated of its worth in view of expected return. </a:t>
            </a:r>
          </a:p>
          <a:p>
            <a:pPr marL="514350" indent="-514350">
              <a:buFont typeface="+mj-lt"/>
              <a:buAutoNum type="arabicPeriod"/>
            </a:pPr>
            <a:r>
              <a:rPr lang="en-US" sz="3200" dirty="0" smtClean="0"/>
              <a:t>CAPM </a:t>
            </a:r>
            <a:r>
              <a:rPr lang="en-US" sz="3200" dirty="0"/>
              <a:t>analyses the riskiness of increasing the levels of gearing and its impact on equity shareholders returns.</a:t>
            </a:r>
          </a:p>
          <a:p>
            <a:pPr marL="514350" indent="-514350">
              <a:buFont typeface="+mj-lt"/>
              <a:buAutoNum type="arabicPeriod"/>
            </a:pPr>
            <a:r>
              <a:rPr lang="en-US" sz="3200" dirty="0" smtClean="0"/>
              <a:t>CAPM </a:t>
            </a:r>
            <a:r>
              <a:rPr lang="en-US" sz="3200" dirty="0"/>
              <a:t>suggests the diversification of portfolio in </a:t>
            </a:r>
            <a:r>
              <a:rPr lang="en-US" sz="3200" dirty="0" err="1"/>
              <a:t>minimisation</a:t>
            </a:r>
            <a:r>
              <a:rPr lang="en-US" sz="3200" dirty="0"/>
              <a:t> of risk</a:t>
            </a:r>
          </a:p>
        </p:txBody>
      </p:sp>
    </p:spTree>
    <p:extLst>
      <p:ext uri="{BB962C8B-B14F-4D97-AF65-F5344CB8AC3E}">
        <p14:creationId xmlns:p14="http://schemas.microsoft.com/office/powerpoint/2010/main" val="21562023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203158"/>
          </a:xfrm>
        </p:spPr>
        <p:txBody>
          <a:bodyPr>
            <a:normAutofit/>
          </a:bodyPr>
          <a:lstStyle/>
          <a:p>
            <a:r>
              <a:rPr lang="en-US" sz="3600" b="1" dirty="0" smtClean="0">
                <a:latin typeface="+mn-lt"/>
              </a:rPr>
              <a:t>Practical Applications of CAPM</a:t>
            </a:r>
            <a:endParaRPr lang="en-US" sz="3600" dirty="0">
              <a:latin typeface="+mn-lt"/>
            </a:endParaRPr>
          </a:p>
        </p:txBody>
      </p:sp>
      <p:sp>
        <p:nvSpPr>
          <p:cNvPr id="3" name="Content Placeholder 2"/>
          <p:cNvSpPr>
            <a:spLocks noGrp="1"/>
          </p:cNvSpPr>
          <p:nvPr>
            <p:ph idx="1"/>
          </p:nvPr>
        </p:nvSpPr>
        <p:spPr>
          <a:xfrm>
            <a:off x="0" y="1017640"/>
            <a:ext cx="10264877" cy="5712024"/>
          </a:xfrm>
        </p:spPr>
        <p:txBody>
          <a:bodyPr>
            <a:normAutofit/>
          </a:bodyPr>
          <a:lstStyle/>
          <a:p>
            <a:pPr marL="742950" indent="-742950">
              <a:buAutoNum type="arabicPeriod"/>
            </a:pPr>
            <a:r>
              <a:rPr lang="en-US" sz="3200" b="1" dirty="0" smtClean="0"/>
              <a:t>Used by investors to selected   their portfolio</a:t>
            </a:r>
          </a:p>
          <a:p>
            <a:pPr marL="0" indent="0">
              <a:buNone/>
            </a:pPr>
            <a:r>
              <a:rPr lang="en-US" sz="3200" b="1" dirty="0" smtClean="0"/>
              <a:t> of securities </a:t>
            </a:r>
          </a:p>
          <a:p>
            <a:pPr marL="0" indent="0">
              <a:buNone/>
            </a:pPr>
            <a:endParaRPr lang="en-US" sz="3600" dirty="0" smtClean="0"/>
          </a:p>
          <a:p>
            <a:pPr marL="0" indent="0">
              <a:buNone/>
            </a:pPr>
            <a:r>
              <a:rPr lang="en-US" sz="3200" dirty="0" smtClean="0"/>
              <a:t>When beta  factor of individual securities are published by analysists </a:t>
            </a:r>
            <a:r>
              <a:rPr lang="en-US" sz="3200" dirty="0" err="1" smtClean="0"/>
              <a:t>ef</a:t>
            </a:r>
            <a:r>
              <a:rPr lang="en-US" sz="3200" dirty="0" smtClean="0"/>
              <a:t> London Business School, investors are thus able to use CAPM to select portfolios that reflect their risks.</a:t>
            </a:r>
          </a:p>
          <a:p>
            <a:pPr marL="0" indent="0">
              <a:buNone/>
            </a:pPr>
            <a:endParaRPr lang="en-US" sz="3200" dirty="0" smtClean="0"/>
          </a:p>
          <a:p>
            <a:pPr marL="0" indent="0">
              <a:buNone/>
            </a:pPr>
            <a:r>
              <a:rPr lang="en-US" sz="3200" dirty="0" err="1" smtClean="0"/>
              <a:t>Nb</a:t>
            </a:r>
            <a:r>
              <a:rPr lang="en-US" sz="3200" dirty="0" smtClean="0"/>
              <a:t> Though CAPM assumes all investors to be risk averse,  in practices investors have diverse risks preferences  </a:t>
            </a:r>
            <a:endParaRPr lang="en-US" sz="3200" dirty="0"/>
          </a:p>
        </p:txBody>
      </p:sp>
    </p:spTree>
    <p:extLst>
      <p:ext uri="{BB962C8B-B14F-4D97-AF65-F5344CB8AC3E}">
        <p14:creationId xmlns:p14="http://schemas.microsoft.com/office/powerpoint/2010/main" val="41898487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6" y="132736"/>
            <a:ext cx="11132574" cy="1070422"/>
          </a:xfrm>
        </p:spPr>
        <p:txBody>
          <a:bodyPr>
            <a:normAutofit/>
          </a:bodyPr>
          <a:lstStyle/>
          <a:p>
            <a:r>
              <a:rPr lang="en-US" sz="3600" b="1" dirty="0" smtClean="0">
                <a:latin typeface="+mn-lt"/>
              </a:rPr>
              <a:t>Practical applications of CAPM </a:t>
            </a:r>
            <a:r>
              <a:rPr lang="en-US" sz="3600" b="1" dirty="0" err="1" smtClean="0">
                <a:latin typeface="+mn-lt"/>
              </a:rPr>
              <a:t>Ctd</a:t>
            </a:r>
            <a:endParaRPr lang="en-US" sz="3600" dirty="0">
              <a:latin typeface="+mn-lt"/>
            </a:endParaRPr>
          </a:p>
        </p:txBody>
      </p:sp>
      <p:sp>
        <p:nvSpPr>
          <p:cNvPr id="3" name="Content Placeholder 2"/>
          <p:cNvSpPr>
            <a:spLocks noGrp="1"/>
          </p:cNvSpPr>
          <p:nvPr>
            <p:ph idx="1"/>
          </p:nvPr>
        </p:nvSpPr>
        <p:spPr>
          <a:xfrm>
            <a:off x="221226" y="1331753"/>
            <a:ext cx="11132574" cy="5397910"/>
          </a:xfrm>
        </p:spPr>
        <p:txBody>
          <a:bodyPr>
            <a:normAutofit fontScale="92500" lnSpcReduction="20000"/>
          </a:bodyPr>
          <a:lstStyle/>
          <a:p>
            <a:pPr marL="0" indent="0">
              <a:buNone/>
            </a:pPr>
            <a:r>
              <a:rPr lang="en-US" sz="3200" dirty="0" smtClean="0"/>
              <a:t>2. </a:t>
            </a:r>
            <a:r>
              <a:rPr lang="en-US" sz="3200" b="1" dirty="0" smtClean="0"/>
              <a:t>Evaluation of Capital investment Projects</a:t>
            </a:r>
          </a:p>
          <a:p>
            <a:pPr marL="0" indent="0">
              <a:buNone/>
            </a:pPr>
            <a:endParaRPr lang="en-US" sz="3200" dirty="0" smtClean="0"/>
          </a:p>
          <a:p>
            <a:pPr marL="0" indent="0">
              <a:buNone/>
            </a:pPr>
            <a:r>
              <a:rPr lang="en-US" sz="3500" dirty="0" smtClean="0"/>
              <a:t>When deciding which  project  to undertake , management </a:t>
            </a:r>
          </a:p>
          <a:p>
            <a:pPr marL="0" indent="0">
              <a:buNone/>
            </a:pPr>
            <a:r>
              <a:rPr lang="en-US" sz="3500" dirty="0" smtClean="0"/>
              <a:t>should be concerned with its systematic risk and not its overall risk.</a:t>
            </a:r>
          </a:p>
          <a:p>
            <a:pPr marL="0" indent="0">
              <a:buNone/>
            </a:pPr>
            <a:endParaRPr lang="en-US" sz="3500" dirty="0" smtClean="0"/>
          </a:p>
          <a:p>
            <a:pPr marL="0" indent="0">
              <a:buNone/>
            </a:pPr>
            <a:r>
              <a:rPr lang="en-US" sz="3500" dirty="0" smtClean="0"/>
              <a:t> If  beta factor can be estimated it is possible to calculate the minimum required return on a project . </a:t>
            </a:r>
          </a:p>
          <a:p>
            <a:pPr marL="0" indent="0">
              <a:buNone/>
            </a:pPr>
            <a:endParaRPr lang="en-US" sz="3500" dirty="0" smtClean="0"/>
          </a:p>
          <a:p>
            <a:pPr marL="0" indent="0">
              <a:buNone/>
            </a:pPr>
            <a:r>
              <a:rPr lang="en-US" sz="3500" dirty="0" smtClean="0"/>
              <a:t>Thus CAPM   would compare projects of different risks  classes , unlike </a:t>
            </a:r>
            <a:r>
              <a:rPr lang="en-US" sz="3500" dirty="0" err="1" smtClean="0"/>
              <a:t>NPV</a:t>
            </a:r>
            <a:r>
              <a:rPr lang="en-US" sz="3500" dirty="0" smtClean="0"/>
              <a:t> method that does not consider risk in its discounting rate</a:t>
            </a:r>
            <a:endParaRPr lang="en-US" sz="3500" dirty="0"/>
          </a:p>
        </p:txBody>
      </p:sp>
    </p:spTree>
    <p:extLst>
      <p:ext uri="{BB962C8B-B14F-4D97-AF65-F5344CB8AC3E}">
        <p14:creationId xmlns:p14="http://schemas.microsoft.com/office/powerpoint/2010/main" val="15500561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607" y="132736"/>
            <a:ext cx="11132574" cy="669369"/>
          </a:xfrm>
        </p:spPr>
        <p:txBody>
          <a:bodyPr>
            <a:normAutofit/>
          </a:bodyPr>
          <a:lstStyle/>
          <a:p>
            <a:r>
              <a:rPr lang="en-US" sz="3600" b="1" dirty="0">
                <a:latin typeface="+mn-lt"/>
              </a:rPr>
              <a:t>Arbitrage Pricing Theory (APT)</a:t>
            </a:r>
            <a:endParaRPr lang="en-US" sz="3600" dirty="0">
              <a:latin typeface="+mn-lt"/>
            </a:endParaRPr>
          </a:p>
        </p:txBody>
      </p:sp>
      <p:sp>
        <p:nvSpPr>
          <p:cNvPr id="3" name="Content Placeholder 2"/>
          <p:cNvSpPr>
            <a:spLocks noGrp="1"/>
          </p:cNvSpPr>
          <p:nvPr>
            <p:ph idx="1"/>
          </p:nvPr>
        </p:nvSpPr>
        <p:spPr>
          <a:xfrm>
            <a:off x="0" y="802105"/>
            <a:ext cx="10958053" cy="5011347"/>
          </a:xfrm>
        </p:spPr>
        <p:txBody>
          <a:bodyPr>
            <a:normAutofit lnSpcReduction="10000"/>
          </a:bodyPr>
          <a:lstStyle/>
          <a:p>
            <a:r>
              <a:rPr lang="en-US" sz="3200" dirty="0"/>
              <a:t>Formulated by Ross 1976), the Arbitrage Pricing Theory </a:t>
            </a:r>
            <a:endParaRPr lang="en-US" sz="3200" dirty="0" smtClean="0"/>
          </a:p>
          <a:p>
            <a:pPr marL="0" indent="0">
              <a:buNone/>
            </a:pPr>
            <a:r>
              <a:rPr lang="en-US" sz="3200" dirty="0" smtClean="0"/>
              <a:t>(</a:t>
            </a:r>
            <a:r>
              <a:rPr lang="en-US" sz="3200" dirty="0"/>
              <a:t>APT)</a:t>
            </a:r>
            <a:r>
              <a:rPr lang="en-US" sz="3200" b="1" dirty="0"/>
              <a:t> </a:t>
            </a:r>
            <a:r>
              <a:rPr lang="en-US" sz="3200" dirty="0"/>
              <a:t>offers</a:t>
            </a:r>
            <a:r>
              <a:rPr lang="en-US" sz="3200" b="1" dirty="0"/>
              <a:t> </a:t>
            </a:r>
            <a:r>
              <a:rPr lang="en-US" sz="3200" dirty="0"/>
              <a:t>a testable alternative to the capital market </a:t>
            </a:r>
            <a:endParaRPr lang="en-US" sz="3200" dirty="0" smtClean="0"/>
          </a:p>
          <a:p>
            <a:pPr marL="0" indent="0">
              <a:buNone/>
            </a:pPr>
            <a:r>
              <a:rPr lang="en-US" sz="3200" dirty="0" smtClean="0"/>
              <a:t>pricing </a:t>
            </a:r>
            <a:r>
              <a:rPr lang="en-US" sz="3200" dirty="0"/>
              <a:t>model (CAPM). </a:t>
            </a:r>
            <a:endParaRPr lang="en-US" sz="3200" dirty="0" smtClean="0"/>
          </a:p>
          <a:p>
            <a:pPr marL="0" indent="0">
              <a:buNone/>
            </a:pPr>
            <a:endParaRPr lang="en-US" sz="3200" dirty="0" smtClean="0"/>
          </a:p>
          <a:p>
            <a:r>
              <a:rPr lang="en-US" sz="3200" dirty="0"/>
              <a:t>The Arbitrage pricing theory is designed to help overcome weaknesses associated with CAPM. </a:t>
            </a:r>
            <a:endParaRPr lang="en-US" sz="3200" dirty="0" smtClean="0"/>
          </a:p>
          <a:p>
            <a:endParaRPr lang="en-US" sz="3200" dirty="0" smtClean="0"/>
          </a:p>
          <a:p>
            <a:r>
              <a:rPr lang="en-US" sz="3200" dirty="0"/>
              <a:t>Arbitrage opportunity arises where there is a possibility of taking advantage of a state of imbalance between two (or possibly more) markets and thereby making a risk-free profit, </a:t>
            </a:r>
            <a:endParaRPr lang="en-GB" sz="3200" dirty="0"/>
          </a:p>
          <a:p>
            <a:pPr marL="514350" indent="-514350" algn="just">
              <a:lnSpc>
                <a:spcPct val="150000"/>
              </a:lnSpc>
              <a:spcBef>
                <a:spcPts val="0"/>
              </a:spcBef>
              <a:buAutoNum type="arabicPeriod"/>
            </a:pPr>
            <a:endParaRPr lang="en-US" sz="3200" dirty="0"/>
          </a:p>
        </p:txBody>
      </p:sp>
    </p:spTree>
    <p:extLst>
      <p:ext uri="{BB962C8B-B14F-4D97-AF65-F5344CB8AC3E}">
        <p14:creationId xmlns:p14="http://schemas.microsoft.com/office/powerpoint/2010/main" val="17394743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a:latin typeface="+mn-lt"/>
              </a:rPr>
              <a:t>APT and CAPM Compared</a:t>
            </a:r>
            <a:endParaRPr lang="en-US" sz="3600" dirty="0">
              <a:latin typeface="+mn-lt"/>
            </a:endParaRPr>
          </a:p>
        </p:txBody>
      </p:sp>
      <p:sp>
        <p:nvSpPr>
          <p:cNvPr id="3" name="Content Placeholder 2"/>
          <p:cNvSpPr>
            <a:spLocks noGrp="1"/>
          </p:cNvSpPr>
          <p:nvPr>
            <p:ph idx="1"/>
          </p:nvPr>
        </p:nvSpPr>
        <p:spPr>
          <a:xfrm>
            <a:off x="191728" y="1076633"/>
            <a:ext cx="9645446" cy="5781367"/>
          </a:xfrm>
        </p:spPr>
        <p:txBody>
          <a:bodyPr>
            <a:normAutofit/>
          </a:bodyPr>
          <a:lstStyle/>
          <a:p>
            <a:pPr marL="1828800" lvl="4" indent="0">
              <a:buNone/>
              <a:tabLst>
                <a:tab pos="1519238" algn="l"/>
              </a:tabLst>
            </a:pPr>
            <a:r>
              <a:rPr lang="en-US" sz="3200" dirty="0" smtClean="0"/>
              <a:t> </a:t>
            </a:r>
          </a:p>
          <a:p>
            <a:pPr lvl="0"/>
            <a:r>
              <a:rPr lang="en-GB" sz="3200" dirty="0"/>
              <a:t>The APT makes no assumptions about the empirical distribution of asset returns. CAPM assumes normal distribution.</a:t>
            </a:r>
            <a:endParaRPr lang="en-US" sz="3200" dirty="0"/>
          </a:p>
          <a:p>
            <a:pPr lvl="0"/>
            <a:r>
              <a:rPr lang="en-GB" sz="3200" dirty="0"/>
              <a:t>The APT makes no strong assumption about individuals’ utility functions (at least nothing stronger than greed and risk aversion).</a:t>
            </a:r>
            <a:endParaRPr lang="en-US" sz="3200" dirty="0"/>
          </a:p>
          <a:p>
            <a:pPr lvl="0"/>
            <a:r>
              <a:rPr lang="en-GB" sz="3200" dirty="0"/>
              <a:t>The APT allows the equilibrium returns of asset to be dependent on many factors, not just one (the beta).</a:t>
            </a:r>
            <a:endParaRPr lang="en-US" sz="3200" dirty="0"/>
          </a:p>
        </p:txBody>
      </p:sp>
    </p:spTree>
    <p:extLst>
      <p:ext uri="{BB962C8B-B14F-4D97-AF65-F5344CB8AC3E}">
        <p14:creationId xmlns:p14="http://schemas.microsoft.com/office/powerpoint/2010/main" val="35302006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a:latin typeface="+mn-lt"/>
              </a:rPr>
              <a:t>APT and CAPM </a:t>
            </a:r>
            <a:r>
              <a:rPr lang="en-US" sz="3600" b="1" dirty="0" smtClean="0">
                <a:latin typeface="+mn-lt"/>
              </a:rPr>
              <a:t>Compared </a:t>
            </a:r>
            <a:r>
              <a:rPr lang="en-US" sz="3600" b="1" dirty="0" err="1">
                <a:latin typeface="+mn-lt"/>
              </a:rPr>
              <a:t>C</a:t>
            </a:r>
            <a:r>
              <a:rPr lang="en-US" sz="3600" b="1" dirty="0" err="1" smtClean="0">
                <a:latin typeface="+mn-lt"/>
              </a:rPr>
              <a:t>td</a:t>
            </a:r>
            <a:endParaRPr lang="en-GB" sz="3600" b="1" dirty="0">
              <a:latin typeface="+mn-lt"/>
            </a:endParaRPr>
          </a:p>
        </p:txBody>
      </p:sp>
      <p:sp>
        <p:nvSpPr>
          <p:cNvPr id="3" name="Content Placeholder 2"/>
          <p:cNvSpPr>
            <a:spLocks noGrp="1"/>
          </p:cNvSpPr>
          <p:nvPr>
            <p:ph idx="1"/>
          </p:nvPr>
        </p:nvSpPr>
        <p:spPr>
          <a:xfrm>
            <a:off x="221226" y="1253614"/>
            <a:ext cx="9556955" cy="5279921"/>
          </a:xfrm>
        </p:spPr>
        <p:txBody>
          <a:bodyPr>
            <a:noAutofit/>
          </a:bodyPr>
          <a:lstStyle/>
          <a:p>
            <a:pPr lvl="0"/>
            <a:r>
              <a:rPr lang="en-GB" sz="3200" dirty="0"/>
              <a:t>The APT yields a statement about the relative pricing of any subset of assets; hence one need not measure the entire universe of assets in order to test the theory</a:t>
            </a:r>
            <a:r>
              <a:rPr lang="en-GB" sz="3200" dirty="0" smtClean="0"/>
              <a:t>.</a:t>
            </a:r>
          </a:p>
          <a:p>
            <a:pPr lvl="0"/>
            <a:endParaRPr lang="en-US" sz="3200" dirty="0"/>
          </a:p>
          <a:p>
            <a:pPr lvl="0"/>
            <a:r>
              <a:rPr lang="en-GB" sz="3200" dirty="0"/>
              <a:t>There is no special role for the market portfolio in the APT, whereas the CAPM requires that the market portfolio be efficient</a:t>
            </a:r>
            <a:r>
              <a:rPr lang="en-GB" sz="3200" dirty="0" smtClean="0"/>
              <a:t>.</a:t>
            </a:r>
          </a:p>
          <a:p>
            <a:pPr lvl="0"/>
            <a:endParaRPr lang="en-US" sz="3200" dirty="0"/>
          </a:p>
          <a:p>
            <a:pPr lvl="0"/>
            <a:r>
              <a:rPr lang="en-GB" sz="3200" dirty="0"/>
              <a:t>The APT is easily extended to a multi-period </a:t>
            </a:r>
            <a:r>
              <a:rPr lang="en-GB" sz="3200" dirty="0" smtClean="0"/>
              <a:t>framework.</a:t>
            </a:r>
            <a:endParaRPr lang="en-US" sz="3200" dirty="0"/>
          </a:p>
        </p:txBody>
      </p:sp>
    </p:spTree>
    <p:extLst>
      <p:ext uri="{BB962C8B-B14F-4D97-AF65-F5344CB8AC3E}">
        <p14:creationId xmlns:p14="http://schemas.microsoft.com/office/powerpoint/2010/main" val="33790453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8969"/>
            <a:ext cx="11353800" cy="1325563"/>
          </a:xfrm>
        </p:spPr>
        <p:txBody>
          <a:bodyPr>
            <a:normAutofit/>
          </a:bodyPr>
          <a:lstStyle/>
          <a:p>
            <a:r>
              <a:rPr lang="en-GB" sz="3600" b="1" dirty="0" smtClean="0">
                <a:latin typeface="+mn-lt"/>
              </a:rPr>
              <a:t>APT Model</a:t>
            </a:r>
            <a:endParaRPr lang="en-US" sz="3600" b="1" dirty="0">
              <a:latin typeface="+mn-lt"/>
            </a:endParaRPr>
          </a:p>
        </p:txBody>
      </p:sp>
      <p:sp>
        <p:nvSpPr>
          <p:cNvPr id="3" name="Content Placeholder 2"/>
          <p:cNvSpPr>
            <a:spLocks noGrp="1"/>
          </p:cNvSpPr>
          <p:nvPr>
            <p:ph idx="1"/>
          </p:nvPr>
        </p:nvSpPr>
        <p:spPr>
          <a:xfrm>
            <a:off x="72189" y="842211"/>
            <a:ext cx="11209421" cy="6015789"/>
          </a:xfrm>
        </p:spPr>
        <p:txBody>
          <a:bodyPr>
            <a:noAutofit/>
          </a:bodyPr>
          <a:lstStyle/>
          <a:p>
            <a:pPr marL="0" indent="0">
              <a:buNone/>
            </a:pPr>
            <a:r>
              <a:rPr lang="en-US" sz="3200" dirty="0" smtClean="0"/>
              <a:t>At equilibrium when </a:t>
            </a:r>
            <a:r>
              <a:rPr lang="en-US" sz="3200" dirty="0"/>
              <a:t>no further arbitrage opportunities </a:t>
            </a:r>
            <a:endParaRPr lang="en-US" sz="3200" dirty="0" smtClean="0"/>
          </a:p>
          <a:p>
            <a:pPr marL="0" indent="0">
              <a:buNone/>
            </a:pPr>
            <a:r>
              <a:rPr lang="en-US" sz="3200" dirty="0" smtClean="0"/>
              <a:t>exist</a:t>
            </a:r>
            <a:r>
              <a:rPr lang="en-US" sz="3200" dirty="0"/>
              <a:t>, the expected return </a:t>
            </a:r>
            <a:r>
              <a:rPr lang="en-US" sz="3200" dirty="0">
                <a:latin typeface="Cambria Math" panose="02040503050406030204" pitchFamily="18" charset="0"/>
                <a:ea typeface="Cambria Math" panose="02040503050406030204" pitchFamily="18" charset="0"/>
              </a:rPr>
              <a:t>(E(</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i</a:t>
            </a:r>
            <a:r>
              <a:rPr lang="en-US" sz="3200" dirty="0">
                <a:latin typeface="Cambria Math" panose="02040503050406030204" pitchFamily="18" charset="0"/>
                <a:ea typeface="Cambria Math" panose="02040503050406030204" pitchFamily="18" charset="0"/>
              </a:rPr>
              <a:t>))</a:t>
            </a:r>
            <a:r>
              <a:rPr lang="en-US" sz="3200" dirty="0"/>
              <a:t> can be shown as </a:t>
            </a:r>
            <a:r>
              <a:rPr lang="en-US" sz="3200" dirty="0" smtClean="0"/>
              <a:t>follows:</a:t>
            </a:r>
          </a:p>
          <a:p>
            <a:pPr marL="0" indent="0">
              <a:buNone/>
            </a:pPr>
            <a:endParaRPr lang="en-US" sz="3200" dirty="0" smtClean="0"/>
          </a:p>
          <a:p>
            <a:pPr marL="0" indent="0" algn="ctr">
              <a:buNone/>
            </a:pPr>
            <a:r>
              <a:rPr lang="en-US" sz="3200" dirty="0" smtClean="0">
                <a:latin typeface="Cambria Math" panose="02040503050406030204" pitchFamily="18" charset="0"/>
                <a:ea typeface="Cambria Math" panose="02040503050406030204" pitchFamily="18" charset="0"/>
              </a:rPr>
              <a:t>E(</a:t>
            </a:r>
            <a:r>
              <a:rPr lang="en-US" sz="3200" dirty="0" err="1" smtClean="0">
                <a:latin typeface="Cambria Math" panose="02040503050406030204" pitchFamily="18" charset="0"/>
                <a:ea typeface="Cambria Math" panose="02040503050406030204" pitchFamily="18" charset="0"/>
              </a:rPr>
              <a:t>R</a:t>
            </a:r>
            <a:r>
              <a:rPr lang="en-US" sz="3200" baseline="-25000" dirty="0" err="1" smtClean="0">
                <a:latin typeface="Cambria Math" panose="02040503050406030204" pitchFamily="18" charset="0"/>
                <a:ea typeface="Cambria Math" panose="02040503050406030204" pitchFamily="18" charset="0"/>
              </a:rPr>
              <a:t>i</a:t>
            </a:r>
            <a:r>
              <a:rPr lang="en-US" sz="3200" dirty="0">
                <a:latin typeface="Cambria Math" panose="02040503050406030204" pitchFamily="18" charset="0"/>
                <a:ea typeface="Cambria Math" panose="02040503050406030204" pitchFamily="18" charset="0"/>
              </a:rPr>
              <a:t>)=</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 + β</a:t>
            </a:r>
            <a:r>
              <a:rPr lang="en-US" sz="3200" baseline="-25000" dirty="0">
                <a:latin typeface="Cambria Math" panose="02040503050406030204" pitchFamily="18" charset="0"/>
                <a:ea typeface="Cambria Math" panose="02040503050406030204" pitchFamily="18" charset="0"/>
              </a:rPr>
              <a:t>1</a:t>
            </a:r>
            <a:r>
              <a:rPr lang="en-US" sz="3200" dirty="0">
                <a:latin typeface="Cambria Math" panose="02040503050406030204" pitchFamily="18" charset="0"/>
                <a:ea typeface="Cambria Math" panose="02040503050406030204" pitchFamily="18" charset="0"/>
              </a:rPr>
              <a:t>(</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1</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)+β</a:t>
            </a:r>
            <a:r>
              <a:rPr lang="en-US" sz="3200" baseline="-25000" dirty="0">
                <a:latin typeface="Cambria Math" panose="02040503050406030204" pitchFamily="18" charset="0"/>
                <a:ea typeface="Cambria Math" panose="02040503050406030204" pitchFamily="18" charset="0"/>
              </a:rPr>
              <a:t>2</a:t>
            </a:r>
            <a:r>
              <a:rPr lang="en-US" sz="3200" dirty="0">
                <a:latin typeface="Cambria Math" panose="02040503050406030204" pitchFamily="18" charset="0"/>
                <a:ea typeface="Cambria Math" panose="02040503050406030204" pitchFamily="18" charset="0"/>
              </a:rPr>
              <a:t>(</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2</a:t>
            </a:r>
            <a:r>
              <a:rPr lang="en-US" sz="3200" dirty="0">
                <a:latin typeface="Cambria Math" panose="02040503050406030204" pitchFamily="18" charset="0"/>
                <a:ea typeface="Cambria Math" panose="02040503050406030204" pitchFamily="18" charset="0"/>
              </a:rPr>
              <a:t> -</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 β</a:t>
            </a:r>
            <a:r>
              <a:rPr lang="en-US" sz="3200" baseline="-25000" dirty="0">
                <a:latin typeface="Cambria Math" panose="02040503050406030204" pitchFamily="18" charset="0"/>
                <a:ea typeface="Cambria Math" panose="02040503050406030204" pitchFamily="18" charset="0"/>
              </a:rPr>
              <a:t>n</a:t>
            </a:r>
            <a:r>
              <a:rPr lang="en-US" sz="3200" dirty="0">
                <a:latin typeface="Cambria Math" panose="02040503050406030204" pitchFamily="18" charset="0"/>
                <a:ea typeface="Cambria Math" panose="02040503050406030204" pitchFamily="18" charset="0"/>
              </a:rPr>
              <a:t>(R</a:t>
            </a:r>
            <a:r>
              <a:rPr lang="en-US" sz="3200" baseline="-25000" dirty="0">
                <a:latin typeface="Cambria Math" panose="02040503050406030204" pitchFamily="18" charset="0"/>
                <a:ea typeface="Cambria Math" panose="02040503050406030204" pitchFamily="18" charset="0"/>
              </a:rPr>
              <a:t>n</a:t>
            </a:r>
            <a:r>
              <a:rPr lang="en-US" sz="3200" dirty="0">
                <a:latin typeface="Cambria Math" panose="02040503050406030204" pitchFamily="18" charset="0"/>
                <a:ea typeface="Cambria Math" panose="02040503050406030204" pitchFamily="18" charset="0"/>
              </a:rPr>
              <a:t>-</a:t>
            </a:r>
            <a:r>
              <a:rPr lang="en-US" sz="3200" dirty="0" err="1">
                <a:latin typeface="Cambria Math" panose="02040503050406030204" pitchFamily="18" charset="0"/>
                <a:ea typeface="Cambria Math" panose="02040503050406030204" pitchFamily="18" charset="0"/>
              </a:rPr>
              <a:t>R</a:t>
            </a:r>
            <a:r>
              <a:rPr lang="en-US" sz="3200" baseline="-25000" dirty="0" err="1">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a:t>
            </a:r>
            <a:r>
              <a:rPr lang="en-US" sz="3200" dirty="0" err="1">
                <a:latin typeface="Cambria Math" panose="02040503050406030204" pitchFamily="18" charset="0"/>
                <a:ea typeface="Cambria Math" panose="02040503050406030204" pitchFamily="18" charset="0"/>
              </a:rPr>
              <a:t>έ</a:t>
            </a:r>
            <a:r>
              <a:rPr lang="en-US" sz="3200" baseline="-25000" dirty="0" err="1">
                <a:latin typeface="Cambria Math" panose="02040503050406030204" pitchFamily="18" charset="0"/>
                <a:ea typeface="Cambria Math" panose="02040503050406030204" pitchFamily="18" charset="0"/>
              </a:rPr>
              <a:t>i</a:t>
            </a:r>
            <a:endParaRPr lang="en-US" sz="3200" dirty="0">
              <a:latin typeface="Cambria Math" panose="02040503050406030204" pitchFamily="18" charset="0"/>
              <a:ea typeface="Cambria Math" panose="02040503050406030204" pitchFamily="18" charset="0"/>
            </a:endParaRPr>
          </a:p>
          <a:p>
            <a:pPr marL="0" indent="0">
              <a:buNone/>
            </a:pPr>
            <a:r>
              <a:rPr lang="en-US" sz="3200" dirty="0" smtClean="0"/>
              <a:t>Where:</a:t>
            </a:r>
          </a:p>
          <a:p>
            <a:pPr marL="0" indent="0">
              <a:buNone/>
            </a:pPr>
            <a:r>
              <a:rPr lang="en-US" dirty="0" smtClean="0">
                <a:latin typeface="Cambria Math" panose="02040503050406030204" pitchFamily="18" charset="0"/>
                <a:ea typeface="Cambria Math" panose="02040503050406030204" pitchFamily="18" charset="0"/>
              </a:rPr>
              <a:t>E(</a:t>
            </a:r>
            <a:r>
              <a:rPr lang="en-US" dirty="0" err="1" smtClean="0">
                <a:latin typeface="Cambria Math" panose="02040503050406030204" pitchFamily="18" charset="0"/>
                <a:ea typeface="Cambria Math" panose="02040503050406030204" pitchFamily="18" charset="0"/>
              </a:rPr>
              <a:t>R</a:t>
            </a:r>
            <a:r>
              <a:rPr lang="en-US" baseline="-25000" dirty="0" err="1" smtClean="0">
                <a:latin typeface="Cambria Math" panose="02040503050406030204" pitchFamily="18" charset="0"/>
                <a:ea typeface="Cambria Math" panose="02040503050406030204" pitchFamily="18" charset="0"/>
              </a:rPr>
              <a:t>i</a:t>
            </a:r>
            <a:r>
              <a:rPr lang="en-US" dirty="0">
                <a:latin typeface="Cambria Math" panose="02040503050406030204" pitchFamily="18" charset="0"/>
                <a:ea typeface="Cambria Math" panose="02040503050406030204" pitchFamily="18" charset="0"/>
              </a:rPr>
              <a:t>)</a:t>
            </a:r>
            <a:r>
              <a:rPr lang="en-US" dirty="0"/>
              <a:t> is the expected return on the security </a:t>
            </a:r>
            <a:endParaRPr lang="en-US" dirty="0" smtClean="0"/>
          </a:p>
          <a:p>
            <a:pPr marL="0" indent="0">
              <a:buNone/>
            </a:pPr>
            <a:r>
              <a:rPr lang="en-US" dirty="0" err="1" smtClean="0">
                <a:latin typeface="Cambria Math" panose="02040503050406030204" pitchFamily="18" charset="0"/>
                <a:ea typeface="Cambria Math" panose="02040503050406030204" pitchFamily="18" charset="0"/>
              </a:rPr>
              <a:t>R</a:t>
            </a:r>
            <a:r>
              <a:rPr lang="en-US" baseline="-25000" dirty="0" err="1" smtClean="0">
                <a:latin typeface="Cambria Math" panose="02040503050406030204" pitchFamily="18" charset="0"/>
                <a:ea typeface="Cambria Math" panose="02040503050406030204" pitchFamily="18" charset="0"/>
              </a:rPr>
              <a:t>f</a:t>
            </a:r>
            <a:r>
              <a:rPr lang="en-US" baseline="-25000" dirty="0" smtClean="0"/>
              <a:t>  </a:t>
            </a:r>
            <a:r>
              <a:rPr lang="en-US" dirty="0"/>
              <a:t>is the risk free </a:t>
            </a:r>
            <a:r>
              <a:rPr lang="en-US" dirty="0" smtClean="0"/>
              <a:t>rate</a:t>
            </a:r>
          </a:p>
          <a:p>
            <a:pPr marL="0" indent="0">
              <a:buNone/>
            </a:pPr>
            <a:r>
              <a:rPr lang="en-US" dirty="0" err="1" smtClean="0">
                <a:latin typeface="Cambria Math" panose="02040503050406030204" pitchFamily="18" charset="0"/>
                <a:ea typeface="Cambria Math" panose="02040503050406030204" pitchFamily="18" charset="0"/>
              </a:rPr>
              <a:t>R</a:t>
            </a:r>
            <a:r>
              <a:rPr lang="en-US" baseline="-25000" dirty="0" err="1" smtClean="0">
                <a:latin typeface="Cambria Math" panose="02040503050406030204" pitchFamily="18" charset="0"/>
                <a:ea typeface="Cambria Math" panose="02040503050406030204" pitchFamily="18" charset="0"/>
              </a:rPr>
              <a:t>1</a:t>
            </a:r>
            <a:r>
              <a:rPr lang="en-US" baseline="-25000" dirty="0"/>
              <a:t>,, </a:t>
            </a:r>
            <a:r>
              <a:rPr lang="en-US" dirty="0" err="1">
                <a:latin typeface="Cambria Math" panose="02040503050406030204" pitchFamily="18" charset="0"/>
                <a:ea typeface="Cambria Math" panose="02040503050406030204" pitchFamily="18" charset="0"/>
              </a:rPr>
              <a:t>R</a:t>
            </a:r>
            <a:r>
              <a:rPr lang="en-US" baseline="-25000" dirty="0" err="1">
                <a:latin typeface="Cambria Math" panose="02040503050406030204" pitchFamily="18" charset="0"/>
                <a:ea typeface="Cambria Math" panose="02040503050406030204" pitchFamily="18" charset="0"/>
              </a:rPr>
              <a:t>2</a:t>
            </a:r>
            <a:r>
              <a:rPr lang="en-US" baseline="-25000" dirty="0">
                <a:latin typeface="Cambria Math" panose="02040503050406030204" pitchFamily="18" charset="0"/>
                <a:ea typeface="Cambria Math" panose="02040503050406030204" pitchFamily="18" charset="0"/>
              </a:rPr>
              <a:t>…</a:t>
            </a:r>
            <a:r>
              <a:rPr lang="en-US" dirty="0"/>
              <a:t> </a:t>
            </a:r>
            <a:r>
              <a:rPr lang="en-US" dirty="0">
                <a:latin typeface="Cambria Math" panose="02040503050406030204" pitchFamily="18" charset="0"/>
                <a:ea typeface="Cambria Math" panose="02040503050406030204" pitchFamily="18" charset="0"/>
              </a:rPr>
              <a:t>R</a:t>
            </a:r>
            <a:r>
              <a:rPr lang="en-US" baseline="-25000" dirty="0">
                <a:latin typeface="Cambria Math" panose="02040503050406030204" pitchFamily="18" charset="0"/>
                <a:ea typeface="Cambria Math" panose="02040503050406030204" pitchFamily="18" charset="0"/>
              </a:rPr>
              <a:t>n</a:t>
            </a:r>
            <a:r>
              <a:rPr lang="en-US" dirty="0"/>
              <a:t> = Return of the asset assuming factor </a:t>
            </a:r>
            <a:r>
              <a:rPr lang="en-US" dirty="0" err="1">
                <a:latin typeface="Cambria Math" panose="02040503050406030204" pitchFamily="18" charset="0"/>
                <a:ea typeface="Cambria Math" panose="02040503050406030204" pitchFamily="18" charset="0"/>
              </a:rPr>
              <a:t>i</a:t>
            </a:r>
            <a:r>
              <a:rPr lang="en-US" dirty="0"/>
              <a:t> while holding all the other factors constant </a:t>
            </a:r>
            <a:endParaRPr lang="en-US" dirty="0" smtClean="0"/>
          </a:p>
          <a:p>
            <a:pPr marL="0" indent="0">
              <a:buNone/>
            </a:pPr>
            <a:r>
              <a:rPr lang="en-US" dirty="0" err="1" smtClean="0">
                <a:latin typeface="Cambria Math" panose="02040503050406030204" pitchFamily="18" charset="0"/>
                <a:ea typeface="Cambria Math" panose="02040503050406030204" pitchFamily="18" charset="0"/>
              </a:rPr>
              <a:t>Β</a:t>
            </a:r>
            <a:r>
              <a:rPr lang="en-US" baseline="-25000" dirty="0" err="1" smtClean="0">
                <a:latin typeface="Cambria Math" panose="02040503050406030204" pitchFamily="18" charset="0"/>
                <a:ea typeface="Cambria Math" panose="02040503050406030204" pitchFamily="18" charset="0"/>
              </a:rPr>
              <a:t>i</a:t>
            </a:r>
            <a:r>
              <a:rPr lang="en-US" baseline="-25000" dirty="0" smtClean="0"/>
              <a:t> </a:t>
            </a:r>
            <a:r>
              <a:rPr lang="en-US" dirty="0"/>
              <a:t>is the sensitivity to changes in factor </a:t>
            </a:r>
            <a:r>
              <a:rPr lang="en-US" dirty="0" smtClean="0">
                <a:latin typeface="Cambria Math" panose="02040503050406030204" pitchFamily="18" charset="0"/>
                <a:ea typeface="Cambria Math" panose="02040503050406030204" pitchFamily="18" charset="0"/>
              </a:rPr>
              <a:t>I</a:t>
            </a:r>
            <a:endParaRPr lang="en-US" dirty="0">
              <a:latin typeface="Cambria Math" panose="02040503050406030204" pitchFamily="18" charset="0"/>
              <a:ea typeface="Cambria Math" panose="02040503050406030204" pitchFamily="18" charset="0"/>
            </a:endParaRPr>
          </a:p>
          <a:p>
            <a:pPr marL="0" indent="0">
              <a:buNone/>
            </a:pPr>
            <a:r>
              <a:rPr lang="en-US" dirty="0" err="1" smtClean="0">
                <a:latin typeface="Cambria Math" panose="02040503050406030204" pitchFamily="18" charset="0"/>
                <a:ea typeface="Cambria Math" panose="02040503050406030204" pitchFamily="18" charset="0"/>
              </a:rPr>
              <a:t>έ</a:t>
            </a:r>
            <a:r>
              <a:rPr lang="en-US" baseline="-25000" dirty="0" err="1" smtClean="0">
                <a:latin typeface="Cambria Math" panose="02040503050406030204" pitchFamily="18" charset="0"/>
                <a:ea typeface="Cambria Math" panose="02040503050406030204" pitchFamily="18" charset="0"/>
              </a:rPr>
              <a:t>i</a:t>
            </a:r>
            <a:r>
              <a:rPr lang="en-US" baseline="-25000" dirty="0" smtClean="0"/>
              <a:t> </a:t>
            </a:r>
            <a:r>
              <a:rPr lang="en-US" dirty="0"/>
              <a:t>is a random error term</a:t>
            </a:r>
            <a:r>
              <a:rPr lang="en-US" dirty="0" smtClean="0"/>
              <a:t>.</a:t>
            </a:r>
            <a:endParaRPr lang="en-US" dirty="0"/>
          </a:p>
        </p:txBody>
      </p:sp>
    </p:spTree>
    <p:extLst>
      <p:ext uri="{BB962C8B-B14F-4D97-AF65-F5344CB8AC3E}">
        <p14:creationId xmlns:p14="http://schemas.microsoft.com/office/powerpoint/2010/main" val="21170662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325563"/>
          </a:xfrm>
        </p:spPr>
        <p:txBody>
          <a:bodyPr>
            <a:normAutofit/>
          </a:bodyPr>
          <a:lstStyle/>
          <a:p>
            <a:r>
              <a:rPr lang="en-US" sz="3600" b="1" dirty="0" smtClean="0">
                <a:latin typeface="+mn-lt"/>
              </a:rPr>
              <a:t>Illustration</a:t>
            </a:r>
            <a:r>
              <a:rPr lang="en-US" sz="3600" dirty="0" smtClean="0">
                <a:latin typeface="+mn-lt"/>
              </a:rPr>
              <a:t> of APT </a:t>
            </a:r>
            <a:endParaRPr lang="en-US" sz="3600" b="1" dirty="0">
              <a:latin typeface="+mn-lt"/>
            </a:endParaRPr>
          </a:p>
        </p:txBody>
      </p:sp>
      <p:sp>
        <p:nvSpPr>
          <p:cNvPr id="3" name="Content Placeholder 2"/>
          <p:cNvSpPr>
            <a:spLocks noGrp="1"/>
          </p:cNvSpPr>
          <p:nvPr>
            <p:ph idx="1"/>
          </p:nvPr>
        </p:nvSpPr>
        <p:spPr>
          <a:xfrm>
            <a:off x="306611" y="899653"/>
            <a:ext cx="11209421" cy="5958348"/>
          </a:xfrm>
        </p:spPr>
        <p:txBody>
          <a:bodyPr>
            <a:noAutofit/>
          </a:bodyPr>
          <a:lstStyle/>
          <a:p>
            <a:pPr marL="0" indent="0">
              <a:buNone/>
            </a:pPr>
            <a:endParaRPr lang="en-US" sz="3200" dirty="0" smtClean="0"/>
          </a:p>
          <a:p>
            <a:pPr marL="0" indent="0">
              <a:buNone/>
            </a:pPr>
            <a:r>
              <a:rPr lang="en-US" sz="3200" dirty="0" smtClean="0"/>
              <a:t>Security </a:t>
            </a:r>
            <a:r>
              <a:rPr lang="en-US" sz="3200" dirty="0"/>
              <a:t>returns depend on only three risk </a:t>
            </a:r>
            <a:r>
              <a:rPr lang="en-US" sz="3200" dirty="0" smtClean="0"/>
              <a:t>factors – </a:t>
            </a:r>
          </a:p>
          <a:p>
            <a:pPr marL="0" indent="0">
              <a:buNone/>
            </a:pPr>
            <a:r>
              <a:rPr lang="en-US" sz="3200" b="1" dirty="0" smtClean="0"/>
              <a:t>inflation, </a:t>
            </a:r>
            <a:r>
              <a:rPr lang="en-US" sz="3200" b="1" dirty="0"/>
              <a:t>industrial production and the aggregate </a:t>
            </a:r>
            <a:r>
              <a:rPr lang="en-US" sz="3200" b="1" dirty="0" smtClean="0"/>
              <a:t>degree </a:t>
            </a:r>
          </a:p>
          <a:p>
            <a:pPr marL="0" indent="0">
              <a:buNone/>
            </a:pPr>
            <a:r>
              <a:rPr lang="en-US" sz="3200" b="1" dirty="0" smtClean="0"/>
              <a:t>of </a:t>
            </a:r>
            <a:r>
              <a:rPr lang="en-US" sz="3200" b="1" dirty="0"/>
              <a:t>risk aversion</a:t>
            </a:r>
            <a:r>
              <a:rPr lang="en-US" sz="3200" dirty="0"/>
              <a:t>.  The risk free rate is 8%, the required rate of return on a portfolio with unit sensitivity to inflation and zero-sensitivity to other factors is 13.0%, the required rate of return on a portfolio with unit sensitivity to industrial production and zero sensitivity to inflation and other factors is 10% and the required return on a portfolio with unit sensitivity to the degree of risk aversion and zero sensitivity to other factors is 6%.  Security </a:t>
            </a:r>
            <a:r>
              <a:rPr lang="en-US" sz="3200" dirty="0" err="1"/>
              <a:t>i</a:t>
            </a:r>
            <a:r>
              <a:rPr lang="en-US" sz="3200" dirty="0"/>
              <a:t> has betas of 0.9 with the inflation portfolio, 1.2 with the industrial production and-0.7 with risk bearing portfolio—(risk aversion</a:t>
            </a:r>
            <a:r>
              <a:rPr lang="en-US" sz="3200" dirty="0" smtClean="0"/>
              <a:t>)</a:t>
            </a:r>
            <a:endParaRPr lang="en-US" sz="3200" dirty="0"/>
          </a:p>
        </p:txBody>
      </p:sp>
    </p:spTree>
    <p:extLst>
      <p:ext uri="{BB962C8B-B14F-4D97-AF65-F5344CB8AC3E}">
        <p14:creationId xmlns:p14="http://schemas.microsoft.com/office/powerpoint/2010/main" val="37929383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325563"/>
          </a:xfrm>
        </p:spPr>
        <p:txBody>
          <a:bodyPr>
            <a:normAutofit/>
          </a:bodyPr>
          <a:lstStyle/>
          <a:p>
            <a:r>
              <a:rPr lang="en-US" sz="3600" b="1" dirty="0" smtClean="0"/>
              <a:t> </a:t>
            </a:r>
            <a:r>
              <a:rPr lang="en-US" sz="3600" b="1" dirty="0" smtClean="0">
                <a:latin typeface="+mn-lt"/>
              </a:rPr>
              <a:t>APT Illustration  </a:t>
            </a:r>
            <a:r>
              <a:rPr lang="en-US" sz="3600" b="1" dirty="0" err="1" smtClean="0">
                <a:latin typeface="+mn-lt"/>
              </a:rPr>
              <a:t>Ctd</a:t>
            </a:r>
            <a:endParaRPr lang="en-US" sz="3600" b="1" dirty="0">
              <a:latin typeface="+mn-lt"/>
            </a:endParaRPr>
          </a:p>
        </p:txBody>
      </p:sp>
      <p:sp>
        <p:nvSpPr>
          <p:cNvPr id="3" name="Content Placeholder 2"/>
          <p:cNvSpPr>
            <a:spLocks noGrp="1"/>
          </p:cNvSpPr>
          <p:nvPr>
            <p:ph idx="1"/>
          </p:nvPr>
        </p:nvSpPr>
        <p:spPr>
          <a:xfrm>
            <a:off x="247618" y="1546511"/>
            <a:ext cx="11209421" cy="4264353"/>
          </a:xfrm>
        </p:spPr>
        <p:txBody>
          <a:bodyPr>
            <a:noAutofit/>
          </a:bodyPr>
          <a:lstStyle/>
          <a:p>
            <a:pPr marL="0" indent="0">
              <a:buNone/>
            </a:pPr>
            <a:r>
              <a:rPr lang="en-US" sz="3200" dirty="0" smtClean="0"/>
              <a:t>Assume </a:t>
            </a:r>
            <a:r>
              <a:rPr lang="en-US" sz="3200" dirty="0"/>
              <a:t>also that required rate of return on the </a:t>
            </a:r>
            <a:r>
              <a:rPr lang="en-US" sz="3200" dirty="0" smtClean="0"/>
              <a:t>market</a:t>
            </a:r>
          </a:p>
          <a:p>
            <a:pPr marL="0" indent="0">
              <a:buNone/>
            </a:pPr>
            <a:r>
              <a:rPr lang="en-US" sz="3200" dirty="0" smtClean="0"/>
              <a:t> </a:t>
            </a:r>
            <a:r>
              <a:rPr lang="en-US" sz="3200" dirty="0"/>
              <a:t>is 15% and stock </a:t>
            </a:r>
            <a:r>
              <a:rPr lang="en-US" sz="3200" dirty="0" err="1">
                <a:latin typeface="Cambria Math" panose="02040503050406030204" pitchFamily="18" charset="0"/>
                <a:ea typeface="Cambria Math" panose="02040503050406030204" pitchFamily="18" charset="0"/>
              </a:rPr>
              <a:t>i</a:t>
            </a:r>
            <a:r>
              <a:rPr lang="en-US" sz="3200" dirty="0"/>
              <a:t> has CAPM beta of </a:t>
            </a:r>
            <a:r>
              <a:rPr lang="en-US" sz="3200" dirty="0" smtClean="0"/>
              <a:t>1.1</a:t>
            </a:r>
          </a:p>
          <a:p>
            <a:pPr marL="0" indent="0">
              <a:buNone/>
            </a:pPr>
            <a:endParaRPr lang="en-US" sz="3200" dirty="0"/>
          </a:p>
          <a:p>
            <a:pPr marL="0" indent="0">
              <a:buNone/>
            </a:pPr>
            <a:r>
              <a:rPr lang="en-US" sz="3200" b="1" dirty="0"/>
              <a:t>Required</a:t>
            </a:r>
            <a:r>
              <a:rPr lang="en-US" sz="3200" b="1" dirty="0" smtClean="0"/>
              <a:t>:</a:t>
            </a:r>
            <a:endParaRPr lang="en-US" sz="3200" dirty="0"/>
          </a:p>
          <a:p>
            <a:pPr marL="0" indent="0">
              <a:buNone/>
            </a:pPr>
            <a:r>
              <a:rPr lang="en-US" sz="3200" dirty="0"/>
              <a:t>Compute </a:t>
            </a:r>
            <a:r>
              <a:rPr lang="en-US" sz="3200" dirty="0" smtClean="0"/>
              <a:t>security’s </a:t>
            </a:r>
            <a:r>
              <a:rPr lang="en-US" sz="3200" dirty="0"/>
              <a:t>required rate of return </a:t>
            </a:r>
            <a:r>
              <a:rPr lang="en-US" sz="3200" dirty="0" smtClean="0"/>
              <a:t>using</a:t>
            </a:r>
            <a:endParaRPr lang="en-US" sz="3200" dirty="0"/>
          </a:p>
          <a:p>
            <a:pPr marL="514350" indent="-514350">
              <a:buFont typeface="+mj-lt"/>
              <a:buAutoNum type="alphaLcParenR"/>
            </a:pPr>
            <a:r>
              <a:rPr lang="en-US" sz="3200" dirty="0" smtClean="0"/>
              <a:t>CAPM</a:t>
            </a:r>
            <a:endParaRPr lang="en-US" sz="3200" dirty="0"/>
          </a:p>
          <a:p>
            <a:pPr marL="514350" indent="-514350">
              <a:buFont typeface="+mj-lt"/>
              <a:buAutoNum type="alphaLcParenR"/>
            </a:pPr>
            <a:r>
              <a:rPr lang="en-US" sz="3200" dirty="0" smtClean="0"/>
              <a:t>APT</a:t>
            </a:r>
            <a:endParaRPr lang="en-US" sz="3200" dirty="0"/>
          </a:p>
        </p:txBody>
      </p:sp>
    </p:spTree>
    <p:extLst>
      <p:ext uri="{BB962C8B-B14F-4D97-AF65-F5344CB8AC3E}">
        <p14:creationId xmlns:p14="http://schemas.microsoft.com/office/powerpoint/2010/main" val="11075743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08547"/>
            <a:ext cx="11353800" cy="978569"/>
          </a:xfrm>
        </p:spPr>
        <p:txBody>
          <a:bodyPr>
            <a:normAutofit/>
          </a:bodyPr>
          <a:lstStyle/>
          <a:p>
            <a:r>
              <a:rPr lang="en-GB" sz="3600" b="1" dirty="0">
                <a:latin typeface="+mn-lt"/>
              </a:rPr>
              <a:t>S</a:t>
            </a:r>
            <a:r>
              <a:rPr lang="en-GB" sz="3600" b="1" dirty="0" smtClean="0">
                <a:latin typeface="+mn-lt"/>
              </a:rPr>
              <a:t>olution </a:t>
            </a:r>
            <a:endParaRPr lang="en-US" sz="3600" b="1" dirty="0">
              <a:latin typeface="+mn-lt"/>
            </a:endParaRPr>
          </a:p>
        </p:txBody>
      </p:sp>
      <p:sp>
        <p:nvSpPr>
          <p:cNvPr id="3" name="Content Placeholder 2"/>
          <p:cNvSpPr>
            <a:spLocks noGrp="1"/>
          </p:cNvSpPr>
          <p:nvPr>
            <p:ph idx="1"/>
          </p:nvPr>
        </p:nvSpPr>
        <p:spPr>
          <a:xfrm>
            <a:off x="1" y="1504335"/>
            <a:ext cx="10058399" cy="4999705"/>
          </a:xfrm>
        </p:spPr>
        <p:txBody>
          <a:bodyPr>
            <a:noAutofit/>
          </a:bodyPr>
          <a:lstStyle/>
          <a:p>
            <a:pPr marL="0" indent="0">
              <a:buNone/>
            </a:pPr>
            <a:r>
              <a:rPr lang="en-US" sz="3200" b="1" dirty="0"/>
              <a:t>Using APT</a:t>
            </a:r>
            <a:r>
              <a:rPr lang="en-US" sz="3200" dirty="0"/>
              <a:t>		</a:t>
            </a:r>
            <a:endParaRPr lang="en-US" sz="3200" dirty="0" smtClean="0"/>
          </a:p>
          <a:p>
            <a:pPr marL="0" indent="0">
              <a:buNone/>
            </a:pPr>
            <a:r>
              <a:rPr lang="en-US" sz="3200" dirty="0" err="1" smtClean="0">
                <a:latin typeface="Cambria Math" panose="02040503050406030204" pitchFamily="18" charset="0"/>
                <a:ea typeface="Cambria Math" panose="02040503050406030204" pitchFamily="18" charset="0"/>
              </a:rPr>
              <a:t>R</a:t>
            </a:r>
            <a:r>
              <a:rPr lang="en-US" sz="3200" baseline="-25000" dirty="0" err="1" smtClean="0">
                <a:latin typeface="Cambria Math" panose="02040503050406030204" pitchFamily="18" charset="0"/>
                <a:ea typeface="Cambria Math" panose="02040503050406030204" pitchFamily="18" charset="0"/>
              </a:rPr>
              <a:t>i</a:t>
            </a:r>
            <a:r>
              <a:rPr lang="en-US" sz="3200" dirty="0" smtClean="0">
                <a:latin typeface="Cambria Math" panose="02040503050406030204" pitchFamily="18" charset="0"/>
                <a:ea typeface="Cambria Math" panose="02040503050406030204" pitchFamily="18" charset="0"/>
              </a:rPr>
              <a:t> = </a:t>
            </a:r>
            <a:r>
              <a:rPr lang="en-US" sz="3200" dirty="0">
                <a:latin typeface="Cambria Math" panose="02040503050406030204" pitchFamily="18" charset="0"/>
                <a:ea typeface="Cambria Math" panose="02040503050406030204" pitchFamily="18" charset="0"/>
              </a:rPr>
              <a:t>8% + (13% - 8%) 0.9 + (10% - 8%) 1.2 </a:t>
            </a:r>
            <a:r>
              <a:rPr lang="en-US" sz="3200" dirty="0" smtClean="0">
                <a:latin typeface="Cambria Math" panose="02040503050406030204" pitchFamily="18" charset="0"/>
                <a:ea typeface="Cambria Math" panose="02040503050406030204" pitchFamily="18" charset="0"/>
              </a:rPr>
              <a:t>+</a:t>
            </a:r>
          </a:p>
          <a:p>
            <a:pPr marL="0" indent="0">
              <a:buNone/>
            </a:pPr>
            <a:r>
              <a:rPr lang="en-US" sz="3200" dirty="0" smtClean="0">
                <a:latin typeface="Cambria Math" panose="02040503050406030204" pitchFamily="18" charset="0"/>
                <a:ea typeface="Cambria Math" panose="02040503050406030204" pitchFamily="18" charset="0"/>
              </a:rPr>
              <a:t> </a:t>
            </a:r>
            <a:r>
              <a:rPr lang="en-US" sz="3200" dirty="0">
                <a:latin typeface="Cambria Math" panose="02040503050406030204" pitchFamily="18" charset="0"/>
                <a:ea typeface="Cambria Math" panose="02040503050406030204" pitchFamily="18" charset="0"/>
              </a:rPr>
              <a:t>(6% - 8%) (-.7</a:t>
            </a:r>
            <a:r>
              <a:rPr lang="en-US" sz="3200" dirty="0" smtClean="0">
                <a:latin typeface="Cambria Math" panose="02040503050406030204" pitchFamily="18" charset="0"/>
                <a:ea typeface="Cambria Math" panose="02040503050406030204" pitchFamily="18" charset="0"/>
              </a:rPr>
              <a:t>)	</a:t>
            </a:r>
          </a:p>
          <a:p>
            <a:pPr marL="0" indent="0">
              <a:buNone/>
            </a:pPr>
            <a:r>
              <a:rPr lang="en-US" sz="3200" dirty="0">
                <a:latin typeface="Cambria Math" panose="02040503050406030204" pitchFamily="18" charset="0"/>
                <a:ea typeface="Cambria Math" panose="02040503050406030204" pitchFamily="18" charset="0"/>
              </a:rPr>
              <a:t> </a:t>
            </a:r>
            <a:r>
              <a:rPr lang="en-US" sz="3200" dirty="0" smtClean="0">
                <a:latin typeface="Cambria Math" panose="02040503050406030204" pitchFamily="18" charset="0"/>
                <a:ea typeface="Cambria Math" panose="02040503050406030204" pitchFamily="18" charset="0"/>
              </a:rPr>
              <a:t>    =16</a:t>
            </a:r>
            <a:r>
              <a:rPr lang="en-US" sz="3200" dirty="0">
                <a:latin typeface="Cambria Math" panose="02040503050406030204" pitchFamily="18" charset="0"/>
                <a:ea typeface="Cambria Math" panose="02040503050406030204" pitchFamily="18" charset="0"/>
              </a:rPr>
              <a:t>, 3%</a:t>
            </a:r>
          </a:p>
          <a:p>
            <a:pPr marL="0" indent="0">
              <a:buNone/>
            </a:pPr>
            <a:r>
              <a:rPr lang="en-US" sz="3200" dirty="0"/>
              <a:t> </a:t>
            </a:r>
          </a:p>
          <a:p>
            <a:pPr marL="0" indent="0">
              <a:buNone/>
            </a:pPr>
            <a:r>
              <a:rPr lang="en-US" sz="3200" b="1" dirty="0"/>
              <a:t>Using CAPM</a:t>
            </a:r>
            <a:r>
              <a:rPr lang="en-US" sz="3200" dirty="0"/>
              <a:t>	</a:t>
            </a:r>
            <a:endParaRPr lang="en-US" sz="3200" dirty="0" smtClean="0"/>
          </a:p>
          <a:p>
            <a:pPr marL="0" indent="0">
              <a:buNone/>
            </a:pPr>
            <a:r>
              <a:rPr lang="en-US" sz="3200" dirty="0" err="1" smtClean="0">
                <a:latin typeface="Cambria Math" panose="02040503050406030204" pitchFamily="18" charset="0"/>
                <a:ea typeface="Cambria Math" panose="02040503050406030204" pitchFamily="18" charset="0"/>
              </a:rPr>
              <a:t>R</a:t>
            </a:r>
            <a:r>
              <a:rPr lang="en-US" sz="3200" baseline="-25000" dirty="0" err="1" smtClean="0">
                <a:latin typeface="Cambria Math" panose="02040503050406030204" pitchFamily="18" charset="0"/>
                <a:ea typeface="Cambria Math" panose="02040503050406030204" pitchFamily="18" charset="0"/>
              </a:rPr>
              <a:t>i</a:t>
            </a:r>
            <a:r>
              <a:rPr lang="en-US" sz="3200" dirty="0">
                <a:latin typeface="Cambria Math" panose="02040503050406030204" pitchFamily="18" charset="0"/>
                <a:ea typeface="Cambria Math" panose="02040503050406030204" pitchFamily="18" charset="0"/>
              </a:rPr>
              <a:t>	=	R</a:t>
            </a:r>
            <a:r>
              <a:rPr lang="en-US" sz="3200" baseline="-25000" dirty="0">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 + (E (R</a:t>
            </a:r>
            <a:r>
              <a:rPr lang="en-US" sz="3200" baseline="-25000" dirty="0">
                <a:latin typeface="Cambria Math" panose="02040503050406030204" pitchFamily="18" charset="0"/>
                <a:ea typeface="Cambria Math" panose="02040503050406030204" pitchFamily="18" charset="0"/>
              </a:rPr>
              <a:t>M</a:t>
            </a:r>
            <a:r>
              <a:rPr lang="en-US" sz="3200" dirty="0">
                <a:latin typeface="Cambria Math" panose="02040503050406030204" pitchFamily="18" charset="0"/>
                <a:ea typeface="Cambria Math" panose="02040503050406030204" pitchFamily="18" charset="0"/>
              </a:rPr>
              <a:t>) - R</a:t>
            </a:r>
            <a:r>
              <a:rPr lang="en-US" sz="3200" baseline="-25000" dirty="0">
                <a:latin typeface="Cambria Math" panose="02040503050406030204" pitchFamily="18" charset="0"/>
                <a:ea typeface="Cambria Math" panose="02040503050406030204" pitchFamily="18" charset="0"/>
              </a:rPr>
              <a:t>F</a:t>
            </a:r>
            <a:r>
              <a:rPr lang="en-US" sz="3200" dirty="0">
                <a:latin typeface="Cambria Math" panose="02040503050406030204" pitchFamily="18" charset="0"/>
                <a:ea typeface="Cambria Math" panose="02040503050406030204" pitchFamily="18" charset="0"/>
              </a:rPr>
              <a:t>) </a:t>
            </a:r>
            <a:r>
              <a:rPr lang="en-US" sz="3200" dirty="0" err="1" smtClean="0">
                <a:latin typeface="Cambria Math" panose="02040503050406030204" pitchFamily="18" charset="0"/>
                <a:ea typeface="Cambria Math" panose="02040503050406030204" pitchFamily="18" charset="0"/>
              </a:rPr>
              <a:t>ß</a:t>
            </a:r>
            <a:r>
              <a:rPr lang="en-US" sz="3200" baseline="-25000" dirty="0" err="1" smtClean="0">
                <a:latin typeface="Cambria Math" panose="02040503050406030204" pitchFamily="18" charset="0"/>
                <a:ea typeface="Cambria Math" panose="02040503050406030204" pitchFamily="18" charset="0"/>
              </a:rPr>
              <a:t>i</a:t>
            </a:r>
            <a:endParaRPr lang="en-US" sz="3200" dirty="0">
              <a:latin typeface="Cambria Math" panose="02040503050406030204" pitchFamily="18" charset="0"/>
              <a:ea typeface="Cambria Math" panose="02040503050406030204" pitchFamily="18" charset="0"/>
            </a:endParaRPr>
          </a:p>
          <a:p>
            <a:pPr marL="0" indent="0">
              <a:buNone/>
            </a:pPr>
            <a:r>
              <a:rPr lang="en-US" sz="3200" dirty="0" err="1" smtClean="0">
                <a:latin typeface="Cambria Math" panose="02040503050406030204" pitchFamily="18" charset="0"/>
                <a:ea typeface="Cambria Math" panose="02040503050406030204" pitchFamily="18" charset="0"/>
              </a:rPr>
              <a:t>R</a:t>
            </a:r>
            <a:r>
              <a:rPr lang="en-US" sz="3200" baseline="-25000" dirty="0" err="1" smtClean="0">
                <a:latin typeface="Cambria Math" panose="02040503050406030204" pitchFamily="18" charset="0"/>
                <a:ea typeface="Cambria Math" panose="02040503050406030204" pitchFamily="18" charset="0"/>
              </a:rPr>
              <a:t>i</a:t>
            </a:r>
            <a:r>
              <a:rPr lang="en-US" sz="3200" dirty="0">
                <a:latin typeface="Cambria Math" panose="02040503050406030204" pitchFamily="18" charset="0"/>
                <a:ea typeface="Cambria Math" panose="02040503050406030204" pitchFamily="18" charset="0"/>
              </a:rPr>
              <a:t>	=	8% + (15% - 8%) </a:t>
            </a:r>
            <a:r>
              <a:rPr lang="en-US" sz="3200" dirty="0" smtClean="0">
                <a:latin typeface="Cambria Math" panose="02040503050406030204" pitchFamily="18" charset="0"/>
                <a:ea typeface="Cambria Math" panose="02040503050406030204" pitchFamily="18" charset="0"/>
              </a:rPr>
              <a:t>1.1</a:t>
            </a:r>
          </a:p>
          <a:p>
            <a:pPr marL="0" indent="0">
              <a:buNone/>
            </a:pPr>
            <a:r>
              <a:rPr lang="en-US" sz="3200" dirty="0">
                <a:latin typeface="Cambria Math" panose="02040503050406030204" pitchFamily="18" charset="0"/>
                <a:ea typeface="Cambria Math" panose="02040503050406030204" pitchFamily="18" charset="0"/>
              </a:rPr>
              <a:t>	</a:t>
            </a:r>
            <a:r>
              <a:rPr lang="en-US" sz="3200" dirty="0" smtClean="0">
                <a:latin typeface="Cambria Math" panose="02040503050406030204" pitchFamily="18" charset="0"/>
                <a:ea typeface="Cambria Math" panose="02040503050406030204" pitchFamily="18" charset="0"/>
              </a:rPr>
              <a:t>= </a:t>
            </a:r>
            <a:r>
              <a:rPr lang="en-US" sz="3200" dirty="0">
                <a:latin typeface="Cambria Math" panose="02040503050406030204" pitchFamily="18" charset="0"/>
                <a:ea typeface="Cambria Math" panose="02040503050406030204" pitchFamily="18" charset="0"/>
              </a:rPr>
              <a:t>15.7%</a:t>
            </a:r>
          </a:p>
        </p:txBody>
      </p:sp>
    </p:spTree>
    <p:extLst>
      <p:ext uri="{BB962C8B-B14F-4D97-AF65-F5344CB8AC3E}">
        <p14:creationId xmlns:p14="http://schemas.microsoft.com/office/powerpoint/2010/main" val="1280302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925665" cy="793330"/>
          </a:xfrm>
        </p:spPr>
        <p:txBody>
          <a:bodyPr>
            <a:normAutofit/>
          </a:bodyPr>
          <a:lstStyle/>
          <a:p>
            <a:pPr lvl="0"/>
            <a:r>
              <a:rPr lang="en-US" sz="3600" b="1" dirty="0">
                <a:latin typeface="+mn-lt"/>
              </a:rPr>
              <a:t>Mechanisms of APT</a:t>
            </a:r>
            <a:r>
              <a:rPr lang="en-GB" sz="3600" dirty="0" smtClean="0">
                <a:latin typeface="+mn-lt"/>
              </a:rPr>
              <a:t> </a:t>
            </a:r>
            <a:endParaRPr lang="en-GB" sz="3600" dirty="0">
              <a:latin typeface="+mn-lt"/>
            </a:endParaRPr>
          </a:p>
        </p:txBody>
      </p:sp>
      <p:sp>
        <p:nvSpPr>
          <p:cNvPr id="3" name="Content Placeholder 2"/>
          <p:cNvSpPr>
            <a:spLocks noGrp="1"/>
          </p:cNvSpPr>
          <p:nvPr>
            <p:ph idx="1"/>
          </p:nvPr>
        </p:nvSpPr>
        <p:spPr>
          <a:xfrm>
            <a:off x="172775" y="793329"/>
            <a:ext cx="9384180" cy="2801418"/>
          </a:xfrm>
        </p:spPr>
        <p:txBody>
          <a:bodyPr>
            <a:noAutofit/>
          </a:bodyPr>
          <a:lstStyle/>
          <a:p>
            <a:pPr marL="0" indent="0">
              <a:buNone/>
            </a:pPr>
            <a:r>
              <a:rPr lang="en-US" sz="3000" b="1" dirty="0"/>
              <a:t>Where stocks current price is too low</a:t>
            </a:r>
            <a:r>
              <a:rPr lang="en-US" sz="3000" dirty="0"/>
              <a:t>: The implication is that at the end of the period the portfolio would have appreciated at the rate implied by the APT, whereas the mispriced asset would have appreciated at more than this rate. The arbitrageur could therefore, today</a:t>
            </a:r>
            <a:r>
              <a:rPr lang="en-US" dirty="0"/>
              <a:t>: </a:t>
            </a:r>
            <a:endParaRPr lang="en-GB" dirty="0"/>
          </a:p>
          <a:p>
            <a:pPr marL="457200" lvl="1" indent="0">
              <a:buNone/>
            </a:pPr>
            <a:endParaRPr lang="en-GB" sz="2800" dirty="0" smtClean="0"/>
          </a:p>
          <a:p>
            <a:pPr marL="457200" lvl="1" indent="0">
              <a:buNone/>
            </a:pPr>
            <a:endParaRPr lang="en-GB" sz="2800" dirty="0"/>
          </a:p>
          <a:p>
            <a:pPr marL="457200" lvl="1" indent="0">
              <a:buNone/>
            </a:pPr>
            <a:endParaRPr lang="en-GB" sz="2800" dirty="0" smtClean="0"/>
          </a:p>
          <a:p>
            <a:pPr marL="457200" lvl="1" indent="0">
              <a:buNone/>
            </a:pPr>
            <a:endParaRPr lang="en-GB" sz="2800" dirty="0"/>
          </a:p>
          <a:p>
            <a:pPr marL="457200" lvl="1" indent="0">
              <a:buNone/>
            </a:pPr>
            <a:endParaRPr lang="en-GB" sz="2800" dirty="0" smtClean="0"/>
          </a:p>
        </p:txBody>
      </p:sp>
      <p:sp>
        <p:nvSpPr>
          <p:cNvPr id="4" name="TextBox 3"/>
          <p:cNvSpPr txBox="1"/>
          <p:nvPr/>
        </p:nvSpPr>
        <p:spPr>
          <a:xfrm>
            <a:off x="320259" y="3223701"/>
            <a:ext cx="11132218" cy="3570208"/>
          </a:xfrm>
          <a:prstGeom prst="rect">
            <a:avLst/>
          </a:prstGeom>
          <a:noFill/>
        </p:spPr>
        <p:txBody>
          <a:bodyPr wrap="square" rtlCol="0">
            <a:spAutoFit/>
          </a:bodyPr>
          <a:lstStyle/>
          <a:p>
            <a:pPr marL="514350" indent="-514350">
              <a:buFont typeface="+mj-lt"/>
              <a:buAutoNum type="alphaLcParenR"/>
            </a:pPr>
            <a:r>
              <a:rPr lang="en-US" sz="3000" dirty="0"/>
              <a:t>Short-sell the portfolio –Sale of </a:t>
            </a:r>
            <a:r>
              <a:rPr lang="en-US" sz="3000" dirty="0" smtClean="0"/>
              <a:t>a portfolio that </a:t>
            </a:r>
            <a:r>
              <a:rPr lang="en-US" sz="3000" dirty="0"/>
              <a:t>a seller does not have </a:t>
            </a:r>
            <a:r>
              <a:rPr lang="en-US" sz="3000" dirty="0" smtClean="0"/>
              <a:t>- </a:t>
            </a:r>
            <a:r>
              <a:rPr lang="en-US" sz="3000" dirty="0"/>
              <a:t>selling borrowed security)</a:t>
            </a:r>
          </a:p>
          <a:p>
            <a:pPr marL="514350" indent="-514350">
              <a:buFont typeface="+mj-lt"/>
              <a:buAutoNum type="alphaLcParenR"/>
            </a:pPr>
            <a:r>
              <a:rPr lang="en-US" sz="3000" dirty="0"/>
              <a:t>Buy the mispriced-asset with the proceeds.</a:t>
            </a:r>
          </a:p>
          <a:p>
            <a:pPr marL="514350" indent="-514350">
              <a:buFont typeface="+mj-lt"/>
              <a:buAutoNum type="alphaLcParenR"/>
            </a:pPr>
            <a:r>
              <a:rPr lang="en-US" sz="3000" dirty="0"/>
              <a:t>At the end of the period: </a:t>
            </a:r>
          </a:p>
          <a:p>
            <a:pPr marL="971550" lvl="1" indent="-514350">
              <a:buFont typeface="+mj-lt"/>
              <a:buAutoNum type="romanLcPeriod"/>
            </a:pPr>
            <a:r>
              <a:rPr lang="en-US" sz="3000" dirty="0"/>
              <a:t>Sell the mispriced asset </a:t>
            </a:r>
          </a:p>
          <a:p>
            <a:pPr marL="971550" lvl="1" indent="-514350">
              <a:buFont typeface="+mj-lt"/>
              <a:buAutoNum type="romanLcPeriod"/>
            </a:pPr>
            <a:r>
              <a:rPr lang="en-US" sz="3000" dirty="0"/>
              <a:t>Use the proceeds to buy back the portfolio </a:t>
            </a:r>
            <a:r>
              <a:rPr lang="en-US" sz="3000" dirty="0" smtClean="0"/>
              <a:t>&amp; Refund</a:t>
            </a:r>
            <a:endParaRPr lang="en-US" sz="3000" dirty="0"/>
          </a:p>
          <a:p>
            <a:pPr marL="971550" lvl="1" indent="-514350">
              <a:buFont typeface="+mj-lt"/>
              <a:buAutoNum type="romanLcPeriod"/>
            </a:pPr>
            <a:r>
              <a:rPr lang="en-US" sz="3000" dirty="0"/>
              <a:t>Pocket the difference.</a:t>
            </a:r>
          </a:p>
          <a:p>
            <a:endParaRPr lang="en-GB" sz="1600" dirty="0"/>
          </a:p>
        </p:txBody>
      </p:sp>
    </p:spTree>
    <p:extLst>
      <p:ext uri="{BB962C8B-B14F-4D97-AF65-F5344CB8AC3E}">
        <p14:creationId xmlns:p14="http://schemas.microsoft.com/office/powerpoint/2010/main" val="36550407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GB" sz="3600" b="1" dirty="0" smtClean="0">
                <a:latin typeface="+mn-lt"/>
              </a:rPr>
              <a:t>APT Mechanisms Continued</a:t>
            </a:r>
            <a:endParaRPr lang="en-GB" sz="3600" dirty="0">
              <a:latin typeface="+mn-lt"/>
            </a:endParaRPr>
          </a:p>
        </p:txBody>
      </p:sp>
      <p:sp>
        <p:nvSpPr>
          <p:cNvPr id="3" name="Content Placeholder 2"/>
          <p:cNvSpPr>
            <a:spLocks noGrp="1"/>
          </p:cNvSpPr>
          <p:nvPr>
            <p:ph idx="1"/>
          </p:nvPr>
        </p:nvSpPr>
        <p:spPr>
          <a:xfrm>
            <a:off x="280218" y="3731342"/>
            <a:ext cx="11353800" cy="3406877"/>
          </a:xfrm>
        </p:spPr>
        <p:txBody>
          <a:bodyPr>
            <a:normAutofit/>
          </a:bodyPr>
          <a:lstStyle/>
          <a:p>
            <a:pPr marL="514350" indent="-514350">
              <a:buFont typeface="+mj-lt"/>
              <a:buAutoNum type="alphaLcParenR"/>
            </a:pPr>
            <a:r>
              <a:rPr lang="en-US" sz="3000" dirty="0" smtClean="0"/>
              <a:t>Short </a:t>
            </a:r>
            <a:r>
              <a:rPr lang="en-US" sz="3000" dirty="0"/>
              <a:t>sell the mispriced-asset </a:t>
            </a:r>
          </a:p>
          <a:p>
            <a:pPr marL="514350" indent="-514350">
              <a:buFont typeface="+mj-lt"/>
              <a:buAutoNum type="alphaLcParenR"/>
            </a:pPr>
            <a:r>
              <a:rPr lang="en-US" sz="3000" dirty="0" smtClean="0"/>
              <a:t>Buy </a:t>
            </a:r>
            <a:r>
              <a:rPr lang="en-US" sz="3000" dirty="0"/>
              <a:t>the portfolio with the proceeds</a:t>
            </a:r>
          </a:p>
          <a:p>
            <a:pPr marL="514350" indent="-514350">
              <a:buFont typeface="+mj-lt"/>
              <a:buAutoNum type="alphaLcParenR"/>
            </a:pPr>
            <a:r>
              <a:rPr lang="en-US" sz="3000" dirty="0" smtClean="0"/>
              <a:t>At </a:t>
            </a:r>
            <a:r>
              <a:rPr lang="en-US" sz="3000" dirty="0"/>
              <a:t>the end of the period: </a:t>
            </a:r>
          </a:p>
          <a:p>
            <a:pPr marL="971550" lvl="1" indent="-514350">
              <a:buFont typeface="+mj-lt"/>
              <a:buAutoNum type="romanLcPeriod"/>
            </a:pPr>
            <a:r>
              <a:rPr lang="en-US" sz="3000" dirty="0" smtClean="0"/>
              <a:t>Sell </a:t>
            </a:r>
            <a:r>
              <a:rPr lang="en-US" sz="3000" dirty="0"/>
              <a:t>the portfolio</a:t>
            </a:r>
          </a:p>
          <a:p>
            <a:pPr marL="971550" lvl="1" indent="-514350">
              <a:buFont typeface="+mj-lt"/>
              <a:buAutoNum type="romanLcPeriod"/>
            </a:pPr>
            <a:r>
              <a:rPr lang="en-US" sz="3000" dirty="0" smtClean="0"/>
              <a:t>Use </a:t>
            </a:r>
            <a:r>
              <a:rPr lang="en-US" sz="3000" dirty="0"/>
              <a:t>the proceeds to buy back the mispriced-asset </a:t>
            </a:r>
          </a:p>
          <a:p>
            <a:pPr marL="971550" lvl="1" indent="-514350">
              <a:buFont typeface="+mj-lt"/>
              <a:buAutoNum type="romanLcPeriod"/>
            </a:pPr>
            <a:r>
              <a:rPr lang="en-US" sz="3000" dirty="0" smtClean="0"/>
              <a:t>Pocket </a:t>
            </a:r>
            <a:r>
              <a:rPr lang="en-US" sz="3000" dirty="0"/>
              <a:t>the </a:t>
            </a:r>
            <a:r>
              <a:rPr lang="en-US" sz="3000" dirty="0" smtClean="0"/>
              <a:t>difference</a:t>
            </a:r>
            <a:endParaRPr lang="en-US" sz="3000" dirty="0"/>
          </a:p>
        </p:txBody>
      </p:sp>
      <p:sp>
        <p:nvSpPr>
          <p:cNvPr id="4" name="TextBox 3"/>
          <p:cNvSpPr txBox="1"/>
          <p:nvPr/>
        </p:nvSpPr>
        <p:spPr>
          <a:xfrm>
            <a:off x="250722" y="1076633"/>
            <a:ext cx="9055510" cy="2862322"/>
          </a:xfrm>
          <a:prstGeom prst="rect">
            <a:avLst/>
          </a:prstGeom>
          <a:noFill/>
        </p:spPr>
        <p:txBody>
          <a:bodyPr wrap="square" rtlCol="0">
            <a:spAutoFit/>
          </a:bodyPr>
          <a:lstStyle/>
          <a:p>
            <a:r>
              <a:rPr lang="en-US" sz="3000" b="1" dirty="0"/>
              <a:t>Where current price is too high</a:t>
            </a:r>
            <a:r>
              <a:rPr lang="en-US" sz="3000" dirty="0"/>
              <a:t>: The implication is that at the end of the period the portfolio would have appreciated at the rate implied by the APT, whereas the mispriced asset would have appreciated at less than this rate. The arbitrageur could therefore: Today: </a:t>
            </a:r>
          </a:p>
          <a:p>
            <a:endParaRPr lang="en-GB" sz="3000" dirty="0"/>
          </a:p>
        </p:txBody>
      </p:sp>
    </p:spTree>
    <p:extLst>
      <p:ext uri="{BB962C8B-B14F-4D97-AF65-F5344CB8AC3E}">
        <p14:creationId xmlns:p14="http://schemas.microsoft.com/office/powerpoint/2010/main" val="41956774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4968"/>
            <a:ext cx="11191568" cy="1371601"/>
          </a:xfrm>
        </p:spPr>
        <p:txBody>
          <a:bodyPr>
            <a:normAutofit/>
          </a:bodyPr>
          <a:lstStyle/>
          <a:p>
            <a:r>
              <a:rPr lang="en-US" sz="3600" b="1" dirty="0" smtClean="0"/>
              <a:t>Further APT Illustration</a:t>
            </a:r>
            <a:endParaRPr lang="en-US" sz="3600" dirty="0"/>
          </a:p>
        </p:txBody>
      </p:sp>
      <p:sp>
        <p:nvSpPr>
          <p:cNvPr id="3" name="Content Placeholder 2"/>
          <p:cNvSpPr>
            <a:spLocks noGrp="1"/>
          </p:cNvSpPr>
          <p:nvPr>
            <p:ph idx="1"/>
          </p:nvPr>
        </p:nvSpPr>
        <p:spPr>
          <a:xfrm>
            <a:off x="103238" y="722671"/>
            <a:ext cx="11521921" cy="5754005"/>
          </a:xfrm>
        </p:spPr>
        <p:txBody>
          <a:bodyPr>
            <a:noAutofit/>
          </a:bodyPr>
          <a:lstStyle/>
          <a:p>
            <a:pPr marL="0" indent="0">
              <a:buNone/>
            </a:pPr>
            <a:r>
              <a:rPr lang="en-US" sz="2000" dirty="0" smtClean="0"/>
              <a:t>The </a:t>
            </a:r>
            <a:r>
              <a:rPr lang="en-US" sz="2000" dirty="0"/>
              <a:t>company’s ordinary shares have been found to be influenced by three risk </a:t>
            </a:r>
            <a:r>
              <a:rPr lang="en-US" sz="2000" dirty="0" smtClean="0"/>
              <a:t>factors</a:t>
            </a:r>
          </a:p>
          <a:p>
            <a:pPr marL="0" indent="0">
              <a:buNone/>
            </a:pPr>
            <a:r>
              <a:rPr lang="en-US" sz="2000" dirty="0" smtClean="0"/>
              <a:t> </a:t>
            </a:r>
            <a:r>
              <a:rPr lang="en-US" sz="2000" dirty="0" err="1" smtClean="0"/>
              <a:t>asngive</a:t>
            </a:r>
            <a:r>
              <a:rPr lang="en-US" sz="2000" dirty="0" smtClean="0"/>
              <a:t>  </a:t>
            </a:r>
            <a:r>
              <a:rPr lang="en-US" sz="2000" dirty="0"/>
              <a:t>below:</a:t>
            </a:r>
          </a:p>
          <a:p>
            <a:pPr marL="0" indent="0">
              <a:buNone/>
            </a:pPr>
            <a:r>
              <a:rPr lang="en-US" sz="2000" dirty="0" smtClean="0"/>
              <a:t> </a:t>
            </a:r>
            <a:r>
              <a:rPr lang="en-US" sz="2000" dirty="0" err="1"/>
              <a:t>X</a:t>
            </a:r>
            <a:r>
              <a:rPr lang="en-US" sz="2000" baseline="-25000" dirty="0" err="1"/>
              <a:t>1</a:t>
            </a:r>
            <a:r>
              <a:rPr lang="en-US" sz="2000" dirty="0"/>
              <a:t>- An index reflecting energy costs</a:t>
            </a:r>
          </a:p>
          <a:p>
            <a:pPr marL="0" indent="0">
              <a:buNone/>
            </a:pPr>
            <a:r>
              <a:rPr lang="en-US" sz="2000" dirty="0"/>
              <a:t>  </a:t>
            </a:r>
            <a:r>
              <a:rPr lang="en-US" sz="2000" dirty="0" err="1" smtClean="0"/>
              <a:t>X</a:t>
            </a:r>
            <a:r>
              <a:rPr lang="en-US" sz="2000" baseline="-25000" dirty="0" err="1" smtClean="0"/>
              <a:t>2</a:t>
            </a:r>
            <a:r>
              <a:rPr lang="en-US" sz="2000" dirty="0" smtClean="0"/>
              <a:t>- </a:t>
            </a:r>
            <a:r>
              <a:rPr lang="en-US" sz="2000" dirty="0"/>
              <a:t>Changes in level of stock market prices</a:t>
            </a:r>
          </a:p>
          <a:p>
            <a:pPr marL="0" indent="0">
              <a:buNone/>
            </a:pPr>
            <a:r>
              <a:rPr lang="en-US" sz="2000" dirty="0" smtClean="0"/>
              <a:t>  </a:t>
            </a:r>
            <a:r>
              <a:rPr lang="en-US" sz="2000" dirty="0" err="1"/>
              <a:t>X</a:t>
            </a:r>
            <a:r>
              <a:rPr lang="en-US" sz="2000" baseline="-25000" dirty="0" err="1"/>
              <a:t>3</a:t>
            </a:r>
            <a:r>
              <a:rPr lang="en-US" sz="2000" dirty="0"/>
              <a:t>- Changes in the exchange rate of the local currency relative to other currencies</a:t>
            </a:r>
          </a:p>
          <a:p>
            <a:pPr marL="0" indent="0">
              <a:buNone/>
            </a:pPr>
            <a:r>
              <a:rPr lang="en-US" sz="2000" dirty="0" smtClean="0"/>
              <a:t>The </a:t>
            </a:r>
            <a:r>
              <a:rPr lang="en-US" sz="2000" dirty="0"/>
              <a:t>risk premium and the beta associated with each risk factor are as shown below:</a:t>
            </a:r>
          </a:p>
          <a:p>
            <a:pPr marL="0" indent="0">
              <a:buNone/>
            </a:pPr>
            <a:r>
              <a:rPr lang="en-US" sz="2000" b="1" dirty="0" smtClean="0"/>
              <a:t>	Risk </a:t>
            </a:r>
            <a:r>
              <a:rPr lang="en-US" sz="2000" b="1" dirty="0"/>
              <a:t>Factor		Risk Premium			Beta factor</a:t>
            </a:r>
            <a:endParaRPr lang="en-US" sz="2000" dirty="0"/>
          </a:p>
          <a:p>
            <a:pPr marL="0" indent="0">
              <a:buNone/>
            </a:pPr>
            <a:r>
              <a:rPr lang="en-US" sz="2000" dirty="0" smtClean="0"/>
              <a:t>	</a:t>
            </a:r>
            <a:r>
              <a:rPr lang="en-US" sz="2000" dirty="0" err="1" smtClean="0"/>
              <a:t>X</a:t>
            </a:r>
            <a:r>
              <a:rPr lang="en-US" sz="2000" baseline="-25000" dirty="0" err="1" smtClean="0"/>
              <a:t>1</a:t>
            </a:r>
            <a:r>
              <a:rPr lang="en-US" sz="2000" dirty="0"/>
              <a:t>			    4.5%				0.70</a:t>
            </a:r>
          </a:p>
          <a:p>
            <a:pPr marL="0" indent="0">
              <a:buNone/>
            </a:pPr>
            <a:r>
              <a:rPr lang="en-US" sz="2000" dirty="0" smtClean="0"/>
              <a:t>	</a:t>
            </a:r>
            <a:r>
              <a:rPr lang="en-US" sz="2000" dirty="0" err="1" smtClean="0"/>
              <a:t>X</a:t>
            </a:r>
            <a:r>
              <a:rPr lang="en-US" sz="2000" baseline="-25000" dirty="0" err="1" smtClean="0"/>
              <a:t>2</a:t>
            </a:r>
            <a:r>
              <a:rPr lang="en-US" sz="2000" dirty="0"/>
              <a:t>			   7.5%				  </a:t>
            </a:r>
            <a:r>
              <a:rPr lang="en-US" sz="2000" dirty="0" smtClean="0"/>
              <a:t>1.10</a:t>
            </a:r>
            <a:endParaRPr lang="en-US" sz="2000" dirty="0"/>
          </a:p>
          <a:p>
            <a:pPr marL="0" indent="0">
              <a:buNone/>
            </a:pPr>
            <a:r>
              <a:rPr lang="en-US" sz="2000" dirty="0" smtClean="0"/>
              <a:t>	</a:t>
            </a:r>
            <a:r>
              <a:rPr lang="en-US" sz="2000" dirty="0" err="1" smtClean="0"/>
              <a:t>X</a:t>
            </a:r>
            <a:r>
              <a:rPr lang="en-US" sz="2000" baseline="-25000" dirty="0" err="1" smtClean="0"/>
              <a:t>3</a:t>
            </a:r>
            <a:r>
              <a:rPr lang="en-US" sz="2000" dirty="0"/>
              <a:t>			   11.25%			  </a:t>
            </a:r>
            <a:r>
              <a:rPr lang="en-US" sz="2000" dirty="0" smtClean="0"/>
              <a:t>0.30</a:t>
            </a:r>
            <a:endParaRPr lang="en-US" sz="2000" dirty="0"/>
          </a:p>
          <a:p>
            <a:pPr marL="0" indent="0">
              <a:buNone/>
            </a:pPr>
            <a:r>
              <a:rPr lang="en-US" sz="2000" dirty="0"/>
              <a:t> </a:t>
            </a:r>
            <a:r>
              <a:rPr lang="en-US" sz="2000" dirty="0" smtClean="0"/>
              <a:t>The </a:t>
            </a:r>
            <a:r>
              <a:rPr lang="en-US" sz="2000" dirty="0"/>
              <a:t>risk free rate is 8.25</a:t>
            </a:r>
            <a:r>
              <a:rPr lang="en-US" sz="2000" dirty="0" smtClean="0"/>
              <a:t>%</a:t>
            </a:r>
            <a:endParaRPr lang="en-US" sz="2000" dirty="0"/>
          </a:p>
          <a:p>
            <a:pPr marL="0" indent="0">
              <a:buNone/>
            </a:pPr>
            <a:r>
              <a:rPr lang="en-US" sz="2000" b="1" u="sng" dirty="0"/>
              <a:t>Required: </a:t>
            </a:r>
            <a:endParaRPr lang="en-US" sz="2000" b="1" u="sng" dirty="0" smtClean="0"/>
          </a:p>
          <a:p>
            <a:pPr marL="0" indent="0">
              <a:buNone/>
            </a:pPr>
            <a:r>
              <a:rPr lang="en-US" sz="2000" dirty="0" smtClean="0"/>
              <a:t>Determine </a:t>
            </a:r>
            <a:r>
              <a:rPr lang="en-US" sz="2000" dirty="0"/>
              <a:t>the required rate of return on the company’s shares using:</a:t>
            </a:r>
          </a:p>
          <a:p>
            <a:pPr marL="742950" lvl="0" indent="-742950">
              <a:buFont typeface="+mj-lt"/>
              <a:buAutoNum type="alphaLcParenR"/>
            </a:pPr>
            <a:r>
              <a:rPr lang="en-US" sz="2000" dirty="0"/>
              <a:t>Arbitrage pricing Theory (APT)</a:t>
            </a:r>
          </a:p>
          <a:p>
            <a:pPr marL="742950" lvl="0" indent="-742950">
              <a:buFont typeface="+mj-lt"/>
              <a:buAutoNum type="alphaLcParenR"/>
            </a:pPr>
            <a:r>
              <a:rPr lang="en-US" sz="2000" dirty="0"/>
              <a:t>Capital Asset Pricing Model (CAPM</a:t>
            </a:r>
            <a:r>
              <a:rPr lang="en-US" sz="2000" dirty="0" smtClean="0"/>
              <a:t>)</a:t>
            </a:r>
            <a:endParaRPr lang="en-US" sz="2000" dirty="0"/>
          </a:p>
        </p:txBody>
      </p:sp>
    </p:spTree>
    <p:extLst>
      <p:ext uri="{BB962C8B-B14F-4D97-AF65-F5344CB8AC3E}">
        <p14:creationId xmlns:p14="http://schemas.microsoft.com/office/powerpoint/2010/main" val="32705400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0"/>
            <a:ext cx="11191568" cy="1076632"/>
          </a:xfrm>
        </p:spPr>
        <p:txBody>
          <a:bodyPr>
            <a:normAutofit fontScale="90000"/>
          </a:bodyPr>
          <a:lstStyle/>
          <a:p>
            <a:r>
              <a:rPr lang="en-GB" sz="4000" b="1" dirty="0" smtClean="0">
                <a:latin typeface="+mn-lt"/>
              </a:rPr>
              <a:t>Illustration</a:t>
            </a:r>
            <a:r>
              <a:rPr lang="en-US" sz="3600" dirty="0"/>
              <a:t/>
            </a:r>
            <a:br>
              <a:rPr lang="en-US" sz="3600" dirty="0"/>
            </a:br>
            <a:endParaRPr lang="en-GB" sz="3600" b="1" dirty="0">
              <a:latin typeface="+mn-lt"/>
            </a:endParaRPr>
          </a:p>
        </p:txBody>
      </p:sp>
      <p:sp>
        <p:nvSpPr>
          <p:cNvPr id="3" name="Content Placeholder 2"/>
          <p:cNvSpPr>
            <a:spLocks noGrp="1"/>
          </p:cNvSpPr>
          <p:nvPr>
            <p:ph idx="1"/>
          </p:nvPr>
        </p:nvSpPr>
        <p:spPr>
          <a:xfrm>
            <a:off x="0" y="1076632"/>
            <a:ext cx="11353800" cy="5904936"/>
          </a:xfrm>
        </p:spPr>
        <p:txBody>
          <a:bodyPr>
            <a:normAutofit/>
          </a:bodyPr>
          <a:lstStyle/>
          <a:p>
            <a:pPr marL="0" lvl="0" indent="0">
              <a:buNone/>
            </a:pPr>
            <a:endParaRPr lang="en-US" sz="3200" dirty="0" smtClean="0"/>
          </a:p>
          <a:p>
            <a:pPr marL="0" lvl="0" indent="0">
              <a:buNone/>
            </a:pPr>
            <a:endParaRPr lang="en-US" sz="3200" dirty="0" smtClean="0"/>
          </a:p>
        </p:txBody>
      </p:sp>
      <p:sp>
        <p:nvSpPr>
          <p:cNvPr id="4" name="Rectangle 3"/>
          <p:cNvSpPr/>
          <p:nvPr/>
        </p:nvSpPr>
        <p:spPr>
          <a:xfrm>
            <a:off x="162232" y="1076632"/>
            <a:ext cx="8436337" cy="5755422"/>
          </a:xfrm>
          <a:prstGeom prst="rect">
            <a:avLst/>
          </a:prstGeom>
        </p:spPr>
        <p:txBody>
          <a:bodyPr wrap="square">
            <a:spAutoFit/>
          </a:bodyPr>
          <a:lstStyle/>
          <a:p>
            <a:r>
              <a:rPr lang="en-US" sz="3200" dirty="0" smtClean="0"/>
              <a:t>Risk </a:t>
            </a:r>
            <a:r>
              <a:rPr lang="en-US" sz="3200" dirty="0"/>
              <a:t>Premium = (Market Return – Risk Free Rate)</a:t>
            </a:r>
          </a:p>
          <a:p>
            <a:r>
              <a:rPr lang="en-US" sz="3200" b="1" dirty="0"/>
              <a:t> </a:t>
            </a:r>
            <a:endParaRPr lang="en-US" sz="3200" dirty="0"/>
          </a:p>
          <a:p>
            <a:r>
              <a:rPr lang="en-US" sz="3200" b="1" dirty="0"/>
              <a:t>Using APT</a:t>
            </a:r>
            <a:r>
              <a:rPr lang="en-US" sz="3200" dirty="0"/>
              <a:t>		</a:t>
            </a:r>
            <a:endParaRPr lang="en-US" sz="3200" dirty="0" smtClean="0"/>
          </a:p>
          <a:p>
            <a:r>
              <a:rPr lang="en-US" sz="3200" dirty="0" smtClean="0"/>
              <a:t>8.25</a:t>
            </a:r>
            <a:r>
              <a:rPr lang="en-US" sz="3200" dirty="0"/>
              <a:t>%+ 4.5% (0.70) </a:t>
            </a:r>
            <a:r>
              <a:rPr lang="en-US" sz="3200" dirty="0" smtClean="0"/>
              <a:t>+  </a:t>
            </a:r>
            <a:r>
              <a:rPr lang="en-US" sz="3200" dirty="0"/>
              <a:t>7.5% (1.10) + 11.25% (0.30)</a:t>
            </a:r>
          </a:p>
          <a:p>
            <a:r>
              <a:rPr lang="en-US" sz="3200" dirty="0" smtClean="0"/>
              <a:t>=</a:t>
            </a:r>
            <a:r>
              <a:rPr lang="en-US" sz="3200" dirty="0"/>
              <a:t>24.025%</a:t>
            </a:r>
          </a:p>
          <a:p>
            <a:r>
              <a:rPr lang="en-US" sz="3200" dirty="0"/>
              <a:t> </a:t>
            </a:r>
          </a:p>
          <a:p>
            <a:r>
              <a:rPr lang="en-US" sz="3200" b="1" dirty="0"/>
              <a:t>Using CAPM</a:t>
            </a:r>
            <a:r>
              <a:rPr lang="en-US" sz="3200" dirty="0"/>
              <a:t>	</a:t>
            </a:r>
            <a:endParaRPr lang="en-US" sz="3200" dirty="0" smtClean="0"/>
          </a:p>
          <a:p>
            <a:r>
              <a:rPr lang="en-US" sz="3200" dirty="0" err="1" smtClean="0"/>
              <a:t>R</a:t>
            </a:r>
            <a:r>
              <a:rPr lang="en-US" sz="3200" baseline="-25000" dirty="0" err="1" smtClean="0"/>
              <a:t>i</a:t>
            </a:r>
            <a:r>
              <a:rPr lang="en-US" sz="3200" dirty="0"/>
              <a:t>	=	R</a:t>
            </a:r>
            <a:r>
              <a:rPr lang="en-US" sz="3200" baseline="-25000" dirty="0"/>
              <a:t>F</a:t>
            </a:r>
            <a:r>
              <a:rPr lang="en-US" sz="3200" dirty="0"/>
              <a:t> + (E (R</a:t>
            </a:r>
            <a:r>
              <a:rPr lang="en-US" sz="3200" baseline="-25000" dirty="0"/>
              <a:t>M</a:t>
            </a:r>
            <a:r>
              <a:rPr lang="en-US" sz="3200" dirty="0"/>
              <a:t>) - R</a:t>
            </a:r>
            <a:r>
              <a:rPr lang="en-US" sz="3200" baseline="-25000" dirty="0"/>
              <a:t>F</a:t>
            </a:r>
            <a:r>
              <a:rPr lang="en-US" sz="3200" dirty="0"/>
              <a:t>)</a:t>
            </a:r>
            <a:r>
              <a:rPr lang="en-US" sz="3200" dirty="0" err="1"/>
              <a:t>ß</a:t>
            </a:r>
            <a:r>
              <a:rPr lang="en-US" sz="3200" baseline="-25000" dirty="0" err="1"/>
              <a:t>i</a:t>
            </a:r>
            <a:endParaRPr lang="en-US" sz="3200" dirty="0"/>
          </a:p>
          <a:p>
            <a:r>
              <a:rPr lang="en-US" sz="3200" dirty="0" err="1" smtClean="0"/>
              <a:t>R</a:t>
            </a:r>
            <a:r>
              <a:rPr lang="en-US" sz="3200" baseline="-25000" dirty="0" err="1" smtClean="0"/>
              <a:t>i</a:t>
            </a:r>
            <a:r>
              <a:rPr lang="en-US" sz="3200" dirty="0"/>
              <a:t>	=	8.25%+7.5% (1.10)	</a:t>
            </a:r>
          </a:p>
          <a:p>
            <a:r>
              <a:rPr lang="en-US" sz="3200" dirty="0"/>
              <a:t>	= 17%</a:t>
            </a:r>
          </a:p>
          <a:p>
            <a:pPr>
              <a:lnSpc>
                <a:spcPct val="150000"/>
              </a:lnSpc>
            </a:pPr>
            <a:r>
              <a:rPr lang="en-US" sz="3200" b="1" dirty="0"/>
              <a:t> </a:t>
            </a:r>
            <a:endParaRPr lang="en-GB" sz="3200" dirty="0"/>
          </a:p>
        </p:txBody>
      </p:sp>
    </p:spTree>
    <p:extLst>
      <p:ext uri="{BB962C8B-B14F-4D97-AF65-F5344CB8AC3E}">
        <p14:creationId xmlns:p14="http://schemas.microsoft.com/office/powerpoint/2010/main" val="30459310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APT </a:t>
            </a:r>
            <a:r>
              <a:rPr lang="en-US" sz="3600" b="1" dirty="0">
                <a:latin typeface="+mn-lt"/>
              </a:rPr>
              <a:t>M</a:t>
            </a:r>
            <a:r>
              <a:rPr lang="en-US" sz="3600" b="1" dirty="0" smtClean="0">
                <a:latin typeface="+mn-lt"/>
              </a:rPr>
              <a:t>erits</a:t>
            </a:r>
            <a:endParaRPr lang="en-GB" sz="3600" dirty="0">
              <a:latin typeface="+mn-lt"/>
            </a:endParaRPr>
          </a:p>
        </p:txBody>
      </p:sp>
      <p:sp>
        <p:nvSpPr>
          <p:cNvPr id="3" name="Content Placeholder 2"/>
          <p:cNvSpPr>
            <a:spLocks noGrp="1"/>
          </p:cNvSpPr>
          <p:nvPr>
            <p:ph idx="1"/>
          </p:nvPr>
        </p:nvSpPr>
        <p:spPr>
          <a:xfrm>
            <a:off x="0" y="753979"/>
            <a:ext cx="11353800" cy="6227589"/>
          </a:xfrm>
        </p:spPr>
        <p:txBody>
          <a:bodyPr>
            <a:normAutofit/>
          </a:bodyPr>
          <a:lstStyle/>
          <a:p>
            <a:pPr marL="0" lvl="0" indent="0">
              <a:buNone/>
            </a:pPr>
            <a:r>
              <a:rPr lang="en-US" sz="3200" dirty="0" smtClean="0"/>
              <a:t>   </a:t>
            </a:r>
          </a:p>
        </p:txBody>
      </p:sp>
      <p:sp>
        <p:nvSpPr>
          <p:cNvPr id="4" name="Rectangle 3"/>
          <p:cNvSpPr/>
          <p:nvPr/>
        </p:nvSpPr>
        <p:spPr>
          <a:xfrm>
            <a:off x="0" y="1028279"/>
            <a:ext cx="9577137" cy="5016758"/>
          </a:xfrm>
          <a:prstGeom prst="rect">
            <a:avLst/>
          </a:prstGeom>
        </p:spPr>
        <p:txBody>
          <a:bodyPr wrap="square">
            <a:spAutoFit/>
          </a:bodyPr>
          <a:lstStyle/>
          <a:p>
            <a:r>
              <a:rPr lang="en-US" sz="3200" dirty="0" smtClean="0"/>
              <a:t>APT </a:t>
            </a:r>
            <a:r>
              <a:rPr lang="en-US" sz="3200" dirty="0"/>
              <a:t>has the following advantages over CAPM </a:t>
            </a:r>
            <a:r>
              <a:rPr lang="en-US" sz="3200" dirty="0" smtClean="0"/>
              <a:t>Model: </a:t>
            </a:r>
            <a:endParaRPr lang="en-US" sz="3200" dirty="0"/>
          </a:p>
          <a:p>
            <a:pPr marL="514350" lvl="0" indent="-514350">
              <a:buFont typeface="+mj-lt"/>
              <a:buAutoNum type="arabicPeriod"/>
            </a:pPr>
            <a:r>
              <a:rPr lang="en-US" sz="3200" dirty="0"/>
              <a:t>Need not create a similar risk portfolio for comparison and analysis</a:t>
            </a:r>
          </a:p>
          <a:p>
            <a:pPr marL="514350" lvl="0" indent="-514350">
              <a:buFont typeface="+mj-lt"/>
              <a:buAutoNum type="arabicPeriod"/>
            </a:pPr>
            <a:r>
              <a:rPr lang="en-US" sz="3200" dirty="0" smtClean="0"/>
              <a:t>One </a:t>
            </a:r>
            <a:r>
              <a:rPr lang="en-US" sz="3200" dirty="0"/>
              <a:t>beta involved in CAPM .But several in APT resulting in comparison for every individual factor</a:t>
            </a:r>
          </a:p>
          <a:p>
            <a:pPr marL="514350" lvl="0" indent="-514350">
              <a:buFont typeface="+mj-lt"/>
              <a:buAutoNum type="arabicPeriod"/>
            </a:pPr>
            <a:r>
              <a:rPr lang="en-US" sz="3200" dirty="0"/>
              <a:t>Requires less number of assumptions as compared to CAPM</a:t>
            </a:r>
          </a:p>
          <a:p>
            <a:pPr marL="514350" lvl="0" indent="-514350">
              <a:buFont typeface="+mj-lt"/>
              <a:buAutoNum type="arabicPeriod"/>
            </a:pPr>
            <a:r>
              <a:rPr lang="en-US" sz="3200" dirty="0"/>
              <a:t>Generalized risk factors are considered and not specific </a:t>
            </a:r>
          </a:p>
          <a:p>
            <a:pPr marL="514350" lvl="0" indent="-514350">
              <a:buFont typeface="+mj-lt"/>
              <a:buAutoNum type="arabicPeriod"/>
            </a:pPr>
            <a:r>
              <a:rPr lang="en-US" sz="3200" dirty="0"/>
              <a:t>Flexible to accommodate unanticipated changes  </a:t>
            </a:r>
          </a:p>
        </p:txBody>
      </p:sp>
    </p:spTree>
    <p:extLst>
      <p:ext uri="{BB962C8B-B14F-4D97-AF65-F5344CB8AC3E}">
        <p14:creationId xmlns:p14="http://schemas.microsoft.com/office/powerpoint/2010/main" val="30913047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12" y="2160638"/>
            <a:ext cx="10515600" cy="110612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306636"/>
            <a:ext cx="10161639" cy="646331"/>
          </a:xfrm>
          <a:prstGeom prst="rect">
            <a:avLst/>
          </a:prstGeom>
          <a:noFill/>
        </p:spPr>
        <p:txBody>
          <a:bodyPr wrap="square" rtlCol="0">
            <a:spAutoFit/>
          </a:bodyPr>
          <a:lstStyle/>
          <a:p>
            <a:r>
              <a:rPr lang="en-US" sz="3600" b="1" dirty="0"/>
              <a:t>Limitations of </a:t>
            </a:r>
            <a:r>
              <a:rPr lang="en-US" sz="3600" b="1" dirty="0" smtClean="0"/>
              <a:t>APT</a:t>
            </a:r>
            <a:endParaRPr lang="en-GB" sz="3600" dirty="0"/>
          </a:p>
        </p:txBody>
      </p:sp>
      <p:sp>
        <p:nvSpPr>
          <p:cNvPr id="9" name="Rectangle 8"/>
          <p:cNvSpPr/>
          <p:nvPr/>
        </p:nvSpPr>
        <p:spPr>
          <a:xfrm>
            <a:off x="-1" y="952967"/>
            <a:ext cx="9881419" cy="4524315"/>
          </a:xfrm>
          <a:prstGeom prst="rect">
            <a:avLst/>
          </a:prstGeom>
        </p:spPr>
        <p:txBody>
          <a:bodyPr wrap="square">
            <a:spAutoFit/>
          </a:bodyPr>
          <a:lstStyle/>
          <a:p>
            <a:pPr marL="800100" lvl="1" indent="-342900">
              <a:buFont typeface="+mj-lt"/>
              <a:buAutoNum type="arabicPeriod"/>
            </a:pPr>
            <a:endParaRPr lang="en-US" sz="3200" dirty="0" smtClean="0"/>
          </a:p>
          <a:p>
            <a:pPr marL="800100" lvl="1" indent="-342900">
              <a:buFont typeface="+mj-lt"/>
              <a:buAutoNum type="arabicPeriod"/>
            </a:pPr>
            <a:r>
              <a:rPr lang="en-US" sz="3200" dirty="0" smtClean="0"/>
              <a:t>APT </a:t>
            </a:r>
            <a:r>
              <a:rPr lang="en-US" sz="3200" dirty="0"/>
              <a:t>does not identify the relevant factors that influence returns </a:t>
            </a:r>
            <a:endParaRPr lang="en-US" sz="3200" dirty="0" smtClean="0"/>
          </a:p>
          <a:p>
            <a:pPr marL="800100" lvl="1" indent="-342900">
              <a:buFont typeface="+mj-lt"/>
              <a:buAutoNum type="arabicPeriod"/>
            </a:pPr>
            <a:endParaRPr lang="en-US" sz="3200" dirty="0" smtClean="0"/>
          </a:p>
          <a:p>
            <a:pPr marL="800100" lvl="1" indent="-342900">
              <a:buFont typeface="+mj-lt"/>
              <a:buAutoNum type="arabicPeriod"/>
            </a:pPr>
            <a:r>
              <a:rPr lang="en-US" sz="3200" dirty="0" smtClean="0"/>
              <a:t>APT does not indicate the number of factors should appear in the model.</a:t>
            </a:r>
          </a:p>
          <a:p>
            <a:pPr marL="800100" lvl="1" indent="-342900">
              <a:buFont typeface="+mj-lt"/>
              <a:buAutoNum type="arabicPeriod"/>
            </a:pPr>
            <a:endParaRPr lang="en-US" sz="3200" dirty="0" smtClean="0"/>
          </a:p>
          <a:p>
            <a:pPr marL="800100" lvl="1" indent="-342900">
              <a:buFont typeface="+mj-lt"/>
              <a:buAutoNum type="arabicPeriod"/>
            </a:pPr>
            <a:r>
              <a:rPr lang="en-US" sz="3200" dirty="0" smtClean="0"/>
              <a:t>The </a:t>
            </a:r>
            <a:r>
              <a:rPr lang="en-US" sz="3200" dirty="0"/>
              <a:t>model is based on simplifying assumptions including portfolio theory and perfect  competition   </a:t>
            </a:r>
          </a:p>
        </p:txBody>
      </p:sp>
    </p:spTree>
    <p:extLst>
      <p:ext uri="{BB962C8B-B14F-4D97-AF65-F5344CB8AC3E}">
        <p14:creationId xmlns:p14="http://schemas.microsoft.com/office/powerpoint/2010/main" val="20024497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81951" cy="796412"/>
          </a:xfrm>
        </p:spPr>
        <p:txBody>
          <a:bodyPr>
            <a:normAutofit/>
          </a:bodyPr>
          <a:lstStyle/>
          <a:p>
            <a:r>
              <a:rPr lang="en-US" sz="3600" b="1" dirty="0" smtClean="0"/>
              <a:t>APT- </a:t>
            </a:r>
            <a:r>
              <a:rPr lang="en-US" sz="3600" b="1" dirty="0"/>
              <a:t>Identifying the </a:t>
            </a:r>
            <a:r>
              <a:rPr lang="en-US" sz="3600" b="1" dirty="0" smtClean="0"/>
              <a:t>Factors</a:t>
            </a:r>
            <a:endParaRPr lang="en-US" sz="3600" dirty="0"/>
          </a:p>
        </p:txBody>
      </p:sp>
      <p:sp>
        <p:nvSpPr>
          <p:cNvPr id="3" name="Content Placeholder 2"/>
          <p:cNvSpPr>
            <a:spLocks noGrp="1"/>
          </p:cNvSpPr>
          <p:nvPr>
            <p:ph idx="1"/>
          </p:nvPr>
        </p:nvSpPr>
        <p:spPr>
          <a:xfrm>
            <a:off x="-1" y="796412"/>
            <a:ext cx="11790947" cy="6061588"/>
          </a:xfrm>
        </p:spPr>
        <p:txBody>
          <a:bodyPr>
            <a:normAutofit/>
          </a:bodyPr>
          <a:lstStyle/>
          <a:p>
            <a:pPr marL="742950" indent="-742950">
              <a:buFont typeface="+mj-lt"/>
              <a:buAutoNum type="arabicPeriod"/>
            </a:pPr>
            <a:r>
              <a:rPr lang="en-US" sz="3200" dirty="0" smtClean="0"/>
              <a:t>Their </a:t>
            </a:r>
            <a:r>
              <a:rPr lang="en-US" sz="3200" dirty="0"/>
              <a:t>impact on asset prices manifests in their </a:t>
            </a:r>
            <a:endParaRPr lang="en-US" sz="3200" dirty="0" smtClean="0"/>
          </a:p>
          <a:p>
            <a:pPr marL="0" indent="0">
              <a:buNone/>
            </a:pPr>
            <a:r>
              <a:rPr lang="en-US" sz="3200" dirty="0" smtClean="0"/>
              <a:t>unexpected </a:t>
            </a:r>
            <a:r>
              <a:rPr lang="en-US" sz="3200" dirty="0"/>
              <a:t>movements. </a:t>
            </a:r>
            <a:endParaRPr lang="en-US" sz="3200" dirty="0" smtClean="0"/>
          </a:p>
          <a:p>
            <a:pPr marL="742950" indent="-742950">
              <a:buFont typeface="+mj-lt"/>
              <a:buAutoNum type="arabicPeriod"/>
            </a:pPr>
            <a:endParaRPr lang="en-US" sz="3200" dirty="0"/>
          </a:p>
          <a:p>
            <a:pPr marL="0" indent="0">
              <a:buNone/>
            </a:pPr>
            <a:r>
              <a:rPr lang="en-US" sz="3200" dirty="0" smtClean="0"/>
              <a:t>2. They </a:t>
            </a:r>
            <a:r>
              <a:rPr lang="en-US" sz="3200" dirty="0"/>
              <a:t>should represent undiversifiable influences (these are, clearly, more likely to be macroeconomic rather than firm-specific in nature). </a:t>
            </a:r>
            <a:endParaRPr lang="en-US" sz="3200" dirty="0" smtClean="0"/>
          </a:p>
          <a:p>
            <a:pPr marL="742950" indent="-742950">
              <a:buFont typeface="+mj-lt"/>
              <a:buAutoNum type="arabicPeriod"/>
            </a:pPr>
            <a:endParaRPr lang="en-US" sz="3200" dirty="0"/>
          </a:p>
          <a:p>
            <a:pPr marL="0" indent="0">
              <a:buNone/>
            </a:pPr>
            <a:r>
              <a:rPr lang="en-US" sz="3200" dirty="0" smtClean="0"/>
              <a:t>3. Timely </a:t>
            </a:r>
            <a:r>
              <a:rPr lang="en-US" sz="3200" dirty="0"/>
              <a:t>and accurate information on these variables is required</a:t>
            </a:r>
            <a:r>
              <a:rPr lang="en-US" sz="3200" dirty="0" smtClean="0"/>
              <a:t>.</a:t>
            </a:r>
          </a:p>
          <a:p>
            <a:pPr marL="0" indent="0">
              <a:buNone/>
            </a:pPr>
            <a:endParaRPr lang="en-US" sz="3200" dirty="0" smtClean="0"/>
          </a:p>
          <a:p>
            <a:pPr marL="0" indent="0">
              <a:buNone/>
            </a:pPr>
            <a:r>
              <a:rPr lang="en-US" sz="3200" dirty="0"/>
              <a:t> </a:t>
            </a:r>
            <a:r>
              <a:rPr lang="en-US" sz="3200" dirty="0" smtClean="0"/>
              <a:t>4. The </a:t>
            </a:r>
            <a:r>
              <a:rPr lang="en-US" sz="3200" dirty="0"/>
              <a:t>relationship should be theoretically justifiable on economic grounds. </a:t>
            </a:r>
          </a:p>
          <a:p>
            <a:pPr>
              <a:spcBef>
                <a:spcPts val="600"/>
              </a:spcBef>
            </a:pPr>
            <a:endParaRPr lang="en-US" sz="3200" dirty="0" smtClean="0"/>
          </a:p>
          <a:p>
            <a:pPr marL="0" indent="0">
              <a:buNone/>
            </a:pPr>
            <a:endParaRPr lang="en-GB" sz="4600" dirty="0"/>
          </a:p>
        </p:txBody>
      </p:sp>
    </p:spTree>
    <p:extLst>
      <p:ext uri="{BB962C8B-B14F-4D97-AF65-F5344CB8AC3E}">
        <p14:creationId xmlns:p14="http://schemas.microsoft.com/office/powerpoint/2010/main" val="20270771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58" y="0"/>
            <a:ext cx="10972800" cy="929148"/>
          </a:xfrm>
        </p:spPr>
        <p:txBody>
          <a:bodyPr>
            <a:normAutofit/>
          </a:bodyPr>
          <a:lstStyle/>
          <a:p>
            <a:r>
              <a:rPr lang="en-US" sz="3600" b="1" dirty="0">
                <a:latin typeface="+mn-lt"/>
              </a:rPr>
              <a:t>Chen, Roll and Ross (1986</a:t>
            </a:r>
            <a:r>
              <a:rPr lang="en-US" sz="3600" b="1" dirty="0" smtClean="0">
                <a:latin typeface="+mn-lt"/>
              </a:rPr>
              <a:t>) input in APT</a:t>
            </a:r>
            <a:endParaRPr lang="en-GB" sz="3600" b="1" dirty="0">
              <a:latin typeface="+mn-lt"/>
              <a:cs typeface="Calibri" panose="020F0502020204030204" pitchFamily="34" charset="0"/>
            </a:endParaRPr>
          </a:p>
        </p:txBody>
      </p:sp>
      <p:sp>
        <p:nvSpPr>
          <p:cNvPr id="3" name="Content Placeholder 2"/>
          <p:cNvSpPr>
            <a:spLocks noGrp="1"/>
          </p:cNvSpPr>
          <p:nvPr>
            <p:ph idx="1"/>
          </p:nvPr>
        </p:nvSpPr>
        <p:spPr>
          <a:xfrm>
            <a:off x="368710" y="2264187"/>
            <a:ext cx="10454148" cy="4475826"/>
          </a:xfrm>
        </p:spPr>
        <p:txBody>
          <a:bodyPr>
            <a:noAutofit/>
          </a:bodyPr>
          <a:lstStyle/>
          <a:p>
            <a:pPr marL="514350" indent="-514350">
              <a:buFont typeface="+mj-lt"/>
              <a:buAutoNum type="arabicPeriod"/>
            </a:pPr>
            <a:r>
              <a:rPr lang="en-US" sz="3200" dirty="0" smtClean="0"/>
              <a:t>Surprises </a:t>
            </a:r>
            <a:r>
              <a:rPr lang="en-US" sz="3200" dirty="0"/>
              <a:t>in inflation; </a:t>
            </a:r>
          </a:p>
          <a:p>
            <a:pPr marL="514350" indent="-514350">
              <a:buFont typeface="+mj-lt"/>
              <a:buAutoNum type="arabicPeriod"/>
            </a:pPr>
            <a:r>
              <a:rPr lang="en-US" sz="3200" dirty="0" smtClean="0"/>
              <a:t>Surprises </a:t>
            </a:r>
            <a:r>
              <a:rPr lang="en-US" sz="3200" dirty="0"/>
              <a:t>in Gross National Product (GNP) as indicted by an </a:t>
            </a:r>
            <a:r>
              <a:rPr lang="en-US" sz="3200" dirty="0" smtClean="0"/>
              <a:t>industrial </a:t>
            </a:r>
            <a:r>
              <a:rPr lang="en-US" sz="3200" dirty="0"/>
              <a:t>production index; </a:t>
            </a:r>
          </a:p>
          <a:p>
            <a:pPr marL="514350" indent="-514350">
              <a:buFont typeface="+mj-lt"/>
              <a:buAutoNum type="arabicPeriod"/>
            </a:pPr>
            <a:r>
              <a:rPr lang="en-US" sz="3200" dirty="0" smtClean="0"/>
              <a:t>Surprises </a:t>
            </a:r>
            <a:r>
              <a:rPr lang="en-US" sz="3200" dirty="0"/>
              <a:t>in investor confidence due to changes in default premium in corporate bonds; (default premium is an additional amount the borrower must pay a lender for assuming default risk)</a:t>
            </a:r>
          </a:p>
          <a:p>
            <a:pPr marL="514350" indent="-514350">
              <a:buFont typeface="+mj-lt"/>
              <a:buAutoNum type="arabicPeriod"/>
            </a:pPr>
            <a:r>
              <a:rPr lang="en-US" sz="3200" dirty="0" smtClean="0"/>
              <a:t>Surprise </a:t>
            </a:r>
            <a:r>
              <a:rPr lang="en-US" sz="3200" dirty="0"/>
              <a:t>shifts in the yield </a:t>
            </a:r>
            <a:r>
              <a:rPr lang="en-US" sz="3200" dirty="0" smtClean="0"/>
              <a:t>curve (changes </a:t>
            </a:r>
            <a:r>
              <a:rPr lang="en-US" sz="3200" dirty="0"/>
              <a:t>in interest rates of marketable securities </a:t>
            </a:r>
            <a:r>
              <a:rPr lang="en-US" sz="3200" dirty="0" smtClean="0"/>
              <a:t>e.g. </a:t>
            </a:r>
            <a:r>
              <a:rPr lang="en-US" sz="3200" dirty="0"/>
              <a:t>bonds</a:t>
            </a:r>
            <a:r>
              <a:rPr lang="en-US" sz="3200" dirty="0" smtClean="0"/>
              <a:t>).</a:t>
            </a:r>
            <a:endParaRPr lang="en-US" sz="3200" dirty="0"/>
          </a:p>
          <a:p>
            <a:pPr marL="0" indent="0">
              <a:buNone/>
            </a:pPr>
            <a:endParaRPr lang="en-GB" sz="3200" dirty="0"/>
          </a:p>
        </p:txBody>
      </p:sp>
      <p:sp>
        <p:nvSpPr>
          <p:cNvPr id="4" name="TextBox 3"/>
          <p:cNvSpPr txBox="1"/>
          <p:nvPr/>
        </p:nvSpPr>
        <p:spPr>
          <a:xfrm>
            <a:off x="78658" y="694527"/>
            <a:ext cx="9832258" cy="1569660"/>
          </a:xfrm>
          <a:prstGeom prst="rect">
            <a:avLst/>
          </a:prstGeom>
          <a:noFill/>
        </p:spPr>
        <p:txBody>
          <a:bodyPr wrap="square" rtlCol="0">
            <a:spAutoFit/>
          </a:bodyPr>
          <a:lstStyle/>
          <a:p>
            <a:r>
              <a:rPr lang="en-US" sz="3200" dirty="0" smtClean="0"/>
              <a:t>Chen</a:t>
            </a:r>
            <a:r>
              <a:rPr lang="en-US" sz="3200" dirty="0"/>
              <a:t>, Roll and Ross (1986) identified the following </a:t>
            </a:r>
            <a:endParaRPr lang="en-US" sz="3200" dirty="0" smtClean="0"/>
          </a:p>
          <a:p>
            <a:r>
              <a:rPr lang="en-US" sz="3200" dirty="0" smtClean="0"/>
              <a:t>macro-economic </a:t>
            </a:r>
            <a:r>
              <a:rPr lang="en-US" sz="3200" dirty="0"/>
              <a:t>factors as significant in explaining security returns: </a:t>
            </a:r>
          </a:p>
        </p:txBody>
      </p:sp>
    </p:spTree>
    <p:extLst>
      <p:ext uri="{BB962C8B-B14F-4D97-AF65-F5344CB8AC3E}">
        <p14:creationId xmlns:p14="http://schemas.microsoft.com/office/powerpoint/2010/main" val="15501680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0722"/>
            <a:ext cx="10515600" cy="693175"/>
          </a:xfrm>
        </p:spPr>
        <p:txBody>
          <a:bodyPr>
            <a:normAutofit/>
          </a:bodyPr>
          <a:lstStyle/>
          <a:p>
            <a:r>
              <a:rPr lang="en-GB" sz="3600" b="1" dirty="0" smtClean="0">
                <a:latin typeface="+mn-lt"/>
              </a:rPr>
              <a:t> Summary</a:t>
            </a:r>
            <a:endParaRPr lang="en-GB" sz="3600" b="1" dirty="0">
              <a:latin typeface="+mn-lt"/>
            </a:endParaRPr>
          </a:p>
        </p:txBody>
      </p:sp>
      <p:sp>
        <p:nvSpPr>
          <p:cNvPr id="3" name="Content Placeholder 2"/>
          <p:cNvSpPr>
            <a:spLocks noGrp="1"/>
          </p:cNvSpPr>
          <p:nvPr>
            <p:ph idx="1"/>
          </p:nvPr>
        </p:nvSpPr>
        <p:spPr>
          <a:xfrm>
            <a:off x="265471" y="943897"/>
            <a:ext cx="9733935" cy="5633883"/>
          </a:xfrm>
        </p:spPr>
        <p:txBody>
          <a:bodyPr>
            <a:noAutofit/>
          </a:bodyPr>
          <a:lstStyle/>
          <a:p>
            <a:pPr lvl="0"/>
            <a:endParaRPr lang="en-US" sz="3200" dirty="0" smtClean="0"/>
          </a:p>
          <a:p>
            <a:pPr lvl="0"/>
            <a:r>
              <a:rPr lang="en-US" sz="3200" dirty="0" smtClean="0"/>
              <a:t>Beta </a:t>
            </a:r>
            <a:r>
              <a:rPr lang="en-US" sz="3200" dirty="0"/>
              <a:t>coefficient is a measure of the volatility of stock price in relation to movement in stock index of the market, therefore, beta is the index of systematic risk. </a:t>
            </a:r>
            <a:endParaRPr lang="en-US" sz="3200" dirty="0" smtClean="0"/>
          </a:p>
          <a:p>
            <a:pPr marL="0" lvl="0" indent="0">
              <a:buNone/>
            </a:pPr>
            <a:endParaRPr lang="en-US" sz="3200" dirty="0"/>
          </a:p>
          <a:p>
            <a:pPr lvl="0"/>
            <a:r>
              <a:rPr lang="en-US" sz="3200" dirty="0"/>
              <a:t>APT holds that the expected return of a financial asset can be modelled as a linear function of various macro-economic factors or theoretical market indices, where sensitivity to changes in each factor is represented by a factor specific beta coefficient. </a:t>
            </a:r>
          </a:p>
        </p:txBody>
      </p:sp>
    </p:spTree>
    <p:extLst>
      <p:ext uri="{BB962C8B-B14F-4D97-AF65-F5344CB8AC3E}">
        <p14:creationId xmlns:p14="http://schemas.microsoft.com/office/powerpoint/2010/main" val="1563640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253" y="1812"/>
            <a:ext cx="10817166" cy="1076633"/>
          </a:xfrm>
        </p:spPr>
        <p:txBody>
          <a:bodyPr>
            <a:normAutofit/>
          </a:bodyPr>
          <a:lstStyle/>
          <a:p>
            <a:r>
              <a:rPr lang="en-US" sz="3600" b="1" dirty="0" smtClean="0">
                <a:latin typeface="+mn-lt"/>
              </a:rPr>
              <a:t>Summary </a:t>
            </a:r>
            <a:r>
              <a:rPr lang="en-US" sz="3600" b="1" dirty="0" err="1" smtClean="0">
                <a:latin typeface="+mn-lt"/>
              </a:rPr>
              <a:t>CTD</a:t>
            </a:r>
            <a:endParaRPr lang="en-GB" sz="3600" b="1" dirty="0">
              <a:latin typeface="+mn-lt"/>
            </a:endParaRPr>
          </a:p>
        </p:txBody>
      </p:sp>
      <p:sp>
        <p:nvSpPr>
          <p:cNvPr id="3" name="Content Placeholder 2"/>
          <p:cNvSpPr>
            <a:spLocks noGrp="1"/>
          </p:cNvSpPr>
          <p:nvPr>
            <p:ph idx="1"/>
          </p:nvPr>
        </p:nvSpPr>
        <p:spPr>
          <a:xfrm>
            <a:off x="339213" y="898357"/>
            <a:ext cx="9601200" cy="5074739"/>
          </a:xfrm>
        </p:spPr>
        <p:txBody>
          <a:bodyPr>
            <a:normAutofit lnSpcReduction="10000"/>
          </a:bodyPr>
          <a:lstStyle/>
          <a:p>
            <a:pPr lvl="0"/>
            <a:endParaRPr lang="en-US" sz="3200" dirty="0" smtClean="0"/>
          </a:p>
          <a:p>
            <a:pPr lvl="0"/>
            <a:r>
              <a:rPr lang="en-US" sz="3200" dirty="0" smtClean="0"/>
              <a:t>The- APT- </a:t>
            </a:r>
            <a:r>
              <a:rPr lang="en-US" sz="3200" dirty="0"/>
              <a:t>model-derived rate of return will then be used to price the asset correctly – the asset price should equal the expected end of period price discounted at the rate implied by model. </a:t>
            </a:r>
            <a:endParaRPr lang="en-US" sz="3200" dirty="0" smtClean="0"/>
          </a:p>
          <a:p>
            <a:pPr marL="0" lvl="0" indent="0">
              <a:buNone/>
            </a:pPr>
            <a:endParaRPr lang="en-US" sz="3200" dirty="0"/>
          </a:p>
          <a:p>
            <a:pPr lvl="0"/>
            <a:r>
              <a:rPr lang="en-US" sz="3200" dirty="0"/>
              <a:t>In the APT context, arbitrage consists of trading in two assets – with at least one being mispriced. The arbitrageur sells the asset, which is relatively too expensive and uses the proceeds to buy one that is relatively too cheap. </a:t>
            </a:r>
          </a:p>
          <a:p>
            <a:pPr marL="0" indent="0">
              <a:buNone/>
            </a:pPr>
            <a:endParaRPr lang="en-GB"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713424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Summary </a:t>
            </a:r>
            <a:r>
              <a:rPr lang="en-GB" sz="3600" b="1" dirty="0" err="1" smtClean="0">
                <a:latin typeface="+mn-lt"/>
              </a:rPr>
              <a:t>Ctd</a:t>
            </a:r>
            <a:endParaRPr lang="en-GB" sz="3600" dirty="0">
              <a:latin typeface="+mn-lt"/>
            </a:endParaRPr>
          </a:p>
        </p:txBody>
      </p:sp>
      <p:sp>
        <p:nvSpPr>
          <p:cNvPr id="3" name="Content Placeholder 2"/>
          <p:cNvSpPr>
            <a:spLocks noGrp="1"/>
          </p:cNvSpPr>
          <p:nvPr>
            <p:ph idx="1"/>
          </p:nvPr>
        </p:nvSpPr>
        <p:spPr>
          <a:xfrm>
            <a:off x="153953" y="909386"/>
            <a:ext cx="9727466" cy="3987079"/>
          </a:xfrm>
        </p:spPr>
        <p:txBody>
          <a:bodyPr>
            <a:noAutofit/>
          </a:bodyPr>
          <a:lstStyle/>
          <a:p>
            <a:pPr lvl="0"/>
            <a:endParaRPr lang="en-US" sz="3200" dirty="0" smtClean="0"/>
          </a:p>
          <a:p>
            <a:pPr lvl="0"/>
            <a:r>
              <a:rPr lang="en-US" sz="3200" dirty="0" smtClean="0"/>
              <a:t>The </a:t>
            </a:r>
            <a:r>
              <a:rPr lang="en-US" sz="3200" dirty="0"/>
              <a:t>APT differs from the CAPM in that it is less restrictive in its assumptions. It assumes that each investor will hold a unique portfolio with its own particular array of betas, as opposed to the identical “market portfolio</a:t>
            </a:r>
            <a:r>
              <a:rPr lang="en-US" sz="3200" dirty="0" smtClean="0"/>
              <a:t>”.</a:t>
            </a:r>
          </a:p>
          <a:p>
            <a:pPr lvl="0"/>
            <a:endParaRPr lang="en-US" sz="3200" dirty="0"/>
          </a:p>
          <a:p>
            <a:pPr lvl="0"/>
            <a:r>
              <a:rPr lang="en-US" sz="3200" dirty="0"/>
              <a:t> In some ways, the CAPM can be considered a “special case” of the APT in that the securities market line represents a single-factor model of the asset price, where Beta is exposure to changes in value of the market. </a:t>
            </a:r>
          </a:p>
        </p:txBody>
      </p:sp>
    </p:spTree>
    <p:extLst>
      <p:ext uri="{BB962C8B-B14F-4D97-AF65-F5344CB8AC3E}">
        <p14:creationId xmlns:p14="http://schemas.microsoft.com/office/powerpoint/2010/main" val="34745155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US" sz="3600" b="1" dirty="0">
                <a:latin typeface="+mn-lt"/>
              </a:rPr>
              <a:t>Summary: </a:t>
            </a:r>
            <a:endParaRPr lang="en-GB" sz="3600" dirty="0">
              <a:latin typeface="+mn-lt"/>
            </a:endParaRPr>
          </a:p>
        </p:txBody>
      </p:sp>
      <p:sp>
        <p:nvSpPr>
          <p:cNvPr id="3" name="Content Placeholder 2"/>
          <p:cNvSpPr>
            <a:spLocks noGrp="1"/>
          </p:cNvSpPr>
          <p:nvPr>
            <p:ph idx="1"/>
          </p:nvPr>
        </p:nvSpPr>
        <p:spPr>
          <a:xfrm>
            <a:off x="457200" y="927434"/>
            <a:ext cx="9114503" cy="5030914"/>
          </a:xfrm>
        </p:spPr>
        <p:txBody>
          <a:bodyPr>
            <a:normAutofit/>
          </a:bodyPr>
          <a:lstStyle/>
          <a:p>
            <a:pPr lvl="0"/>
            <a:endParaRPr lang="en-US" sz="3200" dirty="0" smtClean="0"/>
          </a:p>
          <a:p>
            <a:pPr lvl="0"/>
            <a:r>
              <a:rPr lang="en-US" sz="3200" dirty="0" smtClean="0"/>
              <a:t>Harry </a:t>
            </a:r>
            <a:r>
              <a:rPr lang="en-US" sz="3200" dirty="0"/>
              <a:t>Markowitz is regarded as the father of modern portfolio theory. According to him, investors are mainly concerned with two properties of an asset: risk and return, but by diversification of portfolio, it is possible to tradeoff between them. </a:t>
            </a:r>
            <a:endParaRPr lang="en-US" sz="3200" dirty="0" smtClean="0"/>
          </a:p>
          <a:p>
            <a:pPr lvl="0"/>
            <a:endParaRPr lang="en-US" sz="3200" dirty="0"/>
          </a:p>
          <a:p>
            <a:pPr marL="0" lvl="0" indent="0">
              <a:buNone/>
            </a:pPr>
            <a:r>
              <a:rPr lang="en-US" sz="3200" dirty="0" smtClean="0"/>
              <a:t>-The </a:t>
            </a:r>
            <a:r>
              <a:rPr lang="en-US" sz="3200" dirty="0"/>
              <a:t>essence of his theory is that risk of an individual asset hardly matters to an investor</a:t>
            </a:r>
            <a:r>
              <a:rPr lang="en-US" sz="3200" dirty="0" smtClean="0"/>
              <a:t>.</a:t>
            </a:r>
            <a:endParaRPr lang="en-US" sz="3200" dirty="0"/>
          </a:p>
          <a:p>
            <a:pPr marL="0" indent="0">
              <a:buNone/>
            </a:pPr>
            <a:endParaRPr lang="en-US" sz="3200" dirty="0"/>
          </a:p>
          <a:p>
            <a:endParaRPr lang="en-GB" dirty="0"/>
          </a:p>
        </p:txBody>
      </p:sp>
    </p:spTree>
    <p:extLst>
      <p:ext uri="{BB962C8B-B14F-4D97-AF65-F5344CB8AC3E}">
        <p14:creationId xmlns:p14="http://schemas.microsoft.com/office/powerpoint/2010/main" val="34129497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426" y="644526"/>
            <a:ext cx="9790471" cy="5992248"/>
          </a:xfrm>
        </p:spPr>
        <p:txBody>
          <a:bodyPr>
            <a:normAutofit fontScale="77500" lnSpcReduction="20000"/>
          </a:bodyPr>
          <a:lstStyle/>
          <a:p>
            <a:pPr marL="0" indent="0" algn="ctr">
              <a:buNone/>
            </a:pPr>
            <a:r>
              <a:rPr lang="en-GB" sz="3900" b="1" dirty="0" smtClean="0"/>
              <a:t>References </a:t>
            </a:r>
          </a:p>
          <a:p>
            <a:pPr marL="0" indent="0">
              <a:buNone/>
            </a:pPr>
            <a:r>
              <a:rPr lang="en-US" sz="4100" dirty="0"/>
              <a:t>Analysis of Investments &amp; Management of Portfolios Management of Portfolios 10th Edition </a:t>
            </a:r>
            <a:endParaRPr lang="en-US" sz="4100" dirty="0" smtClean="0"/>
          </a:p>
          <a:p>
            <a:pPr marL="0" indent="0">
              <a:buNone/>
            </a:pPr>
            <a:endParaRPr lang="en-GB" sz="4100" dirty="0"/>
          </a:p>
          <a:p>
            <a:pPr marL="0" indent="0">
              <a:buNone/>
            </a:pPr>
            <a:r>
              <a:rPr lang="en-GB" sz="4100" dirty="0"/>
              <a:t>Financial Management: Theory and Practice, Brigham &amp; </a:t>
            </a:r>
            <a:r>
              <a:rPr lang="en-GB" sz="4100" dirty="0" err="1"/>
              <a:t>Ehrhardt</a:t>
            </a:r>
            <a:r>
              <a:rPr lang="en-GB" sz="4100" dirty="0"/>
              <a:t>, 10th Edition,     Cengage Learning, 2002</a:t>
            </a:r>
            <a:r>
              <a:rPr lang="en-GB" sz="4100" dirty="0" smtClean="0"/>
              <a:t>.</a:t>
            </a:r>
          </a:p>
          <a:p>
            <a:pPr marL="0" indent="0">
              <a:buNone/>
            </a:pPr>
            <a:endParaRPr lang="en-GB" sz="4100" dirty="0"/>
          </a:p>
          <a:p>
            <a:pPr marL="0" indent="0">
              <a:buNone/>
            </a:pPr>
            <a:r>
              <a:rPr lang="en-US" sz="4100" dirty="0"/>
              <a:t>Modern Portfolio Theory and Investment Analysis Elton, Gruber, Brown, and </a:t>
            </a:r>
            <a:r>
              <a:rPr lang="en-US" sz="4100" dirty="0" err="1"/>
              <a:t>Goetzmann</a:t>
            </a:r>
            <a:r>
              <a:rPr lang="en-US" sz="4100" dirty="0"/>
              <a:t>, 6th Edition (Wiley):</a:t>
            </a:r>
            <a:endParaRPr lang="en-GB" sz="4100" dirty="0"/>
          </a:p>
          <a:p>
            <a:pPr marL="0" indent="0">
              <a:buNone/>
            </a:pPr>
            <a:endParaRPr lang="en-GB" sz="4100" b="1" dirty="0"/>
          </a:p>
          <a:p>
            <a:pPr marL="0" indent="0">
              <a:buNone/>
            </a:pPr>
            <a:r>
              <a:rPr lang="en-GB" sz="4100" dirty="0"/>
              <a:t>Principles of Corporate Finance, </a:t>
            </a:r>
            <a:r>
              <a:rPr lang="en-GB" sz="4100" dirty="0" err="1"/>
              <a:t>Brealey</a:t>
            </a:r>
            <a:r>
              <a:rPr lang="en-GB" sz="4100" dirty="0"/>
              <a:t>, Myers &amp; Allen, 9th Edition The McGraw-Hill Companies, Inc., 2007</a:t>
            </a:r>
            <a:r>
              <a:rPr lang="en-GB" sz="4100" dirty="0" smtClean="0"/>
              <a:t>.</a:t>
            </a:r>
            <a:endParaRPr lang="en-US" sz="3300" dirty="0"/>
          </a:p>
        </p:txBody>
      </p:sp>
    </p:spTree>
    <p:extLst>
      <p:ext uri="{BB962C8B-B14F-4D97-AF65-F5344CB8AC3E}">
        <p14:creationId xmlns:p14="http://schemas.microsoft.com/office/powerpoint/2010/main" val="35337133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i="1" dirty="0" smtClean="0"/>
              <a:t>THE END OF WEEK 8 LESSON </a:t>
            </a:r>
            <a:endParaRPr lang="en-GB" sz="5400" i="1" dirty="0"/>
          </a:p>
        </p:txBody>
      </p:sp>
    </p:spTree>
    <p:extLst>
      <p:ext uri="{BB962C8B-B14F-4D97-AF65-F5344CB8AC3E}">
        <p14:creationId xmlns:p14="http://schemas.microsoft.com/office/powerpoint/2010/main" val="2365154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7626</TotalTime>
  <Words>2064</Words>
  <Application>Microsoft Office PowerPoint</Application>
  <PresentationFormat>Widescreen</PresentationFormat>
  <Paragraphs>315</Paragraphs>
  <Slides>37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Cambria Math</vt:lpstr>
      <vt:lpstr>Times New Roman</vt:lpstr>
      <vt:lpstr>Office Theme</vt:lpstr>
      <vt:lpstr>Course: Corporate Finance  Week 8: CAPM and Arbitrage Pricing Theory  </vt:lpstr>
      <vt:lpstr>Lesson Objectives </vt:lpstr>
      <vt:lpstr>Introduction   </vt:lpstr>
      <vt:lpstr>Introduction Ctd</vt:lpstr>
      <vt:lpstr>Beta Calculation </vt:lpstr>
      <vt:lpstr>Security Pricing</vt:lpstr>
      <vt:lpstr>Use of SML</vt:lpstr>
      <vt:lpstr>SML Graph</vt:lpstr>
      <vt:lpstr>Calculation of Stocks Alpha</vt:lpstr>
      <vt:lpstr>Illustration One</vt:lpstr>
      <vt:lpstr>Illustration One Ctd </vt:lpstr>
      <vt:lpstr> Solution –Use SML and Alphas  </vt:lpstr>
      <vt:lpstr>Solution b</vt:lpstr>
      <vt:lpstr>Benefits  of CAPM</vt:lpstr>
      <vt:lpstr>Practical Applications of CAPM</vt:lpstr>
      <vt:lpstr>Practical applications of CAPM Ctd</vt:lpstr>
      <vt:lpstr>Arbitrage Pricing Theory (APT)</vt:lpstr>
      <vt:lpstr>APT and CAPM Compared</vt:lpstr>
      <vt:lpstr>APT and CAPM Compared Ctd</vt:lpstr>
      <vt:lpstr>APT Model</vt:lpstr>
      <vt:lpstr>Illustration of APT </vt:lpstr>
      <vt:lpstr> APT Illustration  Ctd</vt:lpstr>
      <vt:lpstr>Solution </vt:lpstr>
      <vt:lpstr>Mechanisms of APT </vt:lpstr>
      <vt:lpstr>APT Mechanisms Continued</vt:lpstr>
      <vt:lpstr>Further APT Illustration</vt:lpstr>
      <vt:lpstr>Illustration </vt:lpstr>
      <vt:lpstr>APT Merits</vt:lpstr>
      <vt:lpstr>           </vt:lpstr>
      <vt:lpstr>APT- Identifying the Factors</vt:lpstr>
      <vt:lpstr>Chen, Roll and Ross (1986) input in APT</vt:lpstr>
      <vt:lpstr> Summary</vt:lpstr>
      <vt:lpstr>Summary CTD</vt:lpstr>
      <vt:lpstr>Summary Ctd</vt:lpstr>
      <vt:lpstr>Summary: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VALUE OF MONEY</dc:title>
  <dc:creator>user</dc:creator>
  <cp:lastModifiedBy>user</cp:lastModifiedBy>
  <cp:revision>519</cp:revision>
  <dcterms:created xsi:type="dcterms:W3CDTF">2023-03-23T11:05:44Z</dcterms:created>
  <dcterms:modified xsi:type="dcterms:W3CDTF">2023-05-12T09:17:56Z</dcterms:modified>
</cp:coreProperties>
</file>