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61"/>
  </p:notesMasterIdLst>
  <p:sldIdLst>
    <p:sldId id="280" r:id="rId2"/>
    <p:sldId id="281" r:id="rId3"/>
    <p:sldId id="257" r:id="rId4"/>
    <p:sldId id="258" r:id="rId5"/>
    <p:sldId id="357" r:id="rId6"/>
    <p:sldId id="356" r:id="rId7"/>
    <p:sldId id="358" r:id="rId8"/>
    <p:sldId id="382" r:id="rId9"/>
    <p:sldId id="365" r:id="rId10"/>
    <p:sldId id="389" r:id="rId11"/>
    <p:sldId id="260" r:id="rId12"/>
    <p:sldId id="359" r:id="rId13"/>
    <p:sldId id="261" r:id="rId14"/>
    <p:sldId id="390" r:id="rId15"/>
    <p:sldId id="262" r:id="rId16"/>
    <p:sldId id="391" r:id="rId17"/>
    <p:sldId id="314" r:id="rId18"/>
    <p:sldId id="392" r:id="rId19"/>
    <p:sldId id="362" r:id="rId20"/>
    <p:sldId id="367" r:id="rId21"/>
    <p:sldId id="383" r:id="rId22"/>
    <p:sldId id="368" r:id="rId23"/>
    <p:sldId id="361" r:id="rId24"/>
    <p:sldId id="317" r:id="rId25"/>
    <p:sldId id="385" r:id="rId26"/>
    <p:sldId id="364" r:id="rId27"/>
    <p:sldId id="269" r:id="rId28"/>
    <p:sldId id="363" r:id="rId29"/>
    <p:sldId id="366" r:id="rId30"/>
    <p:sldId id="344" r:id="rId31"/>
    <p:sldId id="282" r:id="rId32"/>
    <p:sldId id="315" r:id="rId33"/>
    <p:sldId id="316" r:id="rId34"/>
    <p:sldId id="318" r:id="rId35"/>
    <p:sldId id="351" r:id="rId36"/>
    <p:sldId id="284" r:id="rId37"/>
    <p:sldId id="285" r:id="rId38"/>
    <p:sldId id="286" r:id="rId39"/>
    <p:sldId id="288" r:id="rId40"/>
    <p:sldId id="293" r:id="rId41"/>
    <p:sldId id="326" r:id="rId42"/>
    <p:sldId id="323" r:id="rId43"/>
    <p:sldId id="369" r:id="rId44"/>
    <p:sldId id="370" r:id="rId45"/>
    <p:sldId id="371" r:id="rId46"/>
    <p:sldId id="372" r:id="rId47"/>
    <p:sldId id="373" r:id="rId48"/>
    <p:sldId id="374" r:id="rId49"/>
    <p:sldId id="375" r:id="rId50"/>
    <p:sldId id="386" r:id="rId51"/>
    <p:sldId id="376" r:id="rId52"/>
    <p:sldId id="377" r:id="rId53"/>
    <p:sldId id="378" r:id="rId54"/>
    <p:sldId id="379" r:id="rId55"/>
    <p:sldId id="387" r:id="rId56"/>
    <p:sldId id="380" r:id="rId57"/>
    <p:sldId id="388" r:id="rId58"/>
    <p:sldId id="381" r:id="rId59"/>
    <p:sldId id="312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6F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368" autoAdjust="0"/>
    <p:restoredTop sz="94660"/>
  </p:normalViewPr>
  <p:slideViewPr>
    <p:cSldViewPr snapToGrid="0">
      <p:cViewPr varScale="1">
        <p:scale>
          <a:sx n="52" d="100"/>
          <a:sy n="52" d="100"/>
        </p:scale>
        <p:origin x="32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6B005-50DE-454B-82F5-4265151B5DE3}" type="datetimeFigureOut">
              <a:rPr lang="en-GB" smtClean="0"/>
              <a:t>22/05/2023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F7DC9-98C4-4EF7-B2CD-D4966C2257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66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103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868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745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1705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279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249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5764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927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613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963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057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947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611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687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548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054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96E17-8A3B-4F6B-BABD-FD2420C511F1}" type="datetimeFigureOut">
              <a:rPr lang="en-US" smtClean="0"/>
              <a:t>5/22/2023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266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337" y="1080032"/>
            <a:ext cx="10713150" cy="3616939"/>
          </a:xfrm>
        </p:spPr>
        <p:txBody>
          <a:bodyPr>
            <a:normAutofit/>
          </a:bodyPr>
          <a:lstStyle/>
          <a:p>
            <a:pPr algn="ctr"/>
            <a:r>
              <a:rPr lang="en-GB" sz="3600" b="1" dirty="0" smtClean="0">
                <a:latin typeface="+mn-lt"/>
              </a:rPr>
              <a:t>Course</a:t>
            </a:r>
            <a:r>
              <a:rPr lang="en-GB" sz="3600" b="1" dirty="0">
                <a:latin typeface="+mn-lt"/>
              </a:rPr>
              <a:t>: Corporate Finance</a:t>
            </a:r>
            <a:br>
              <a:rPr lang="en-GB" sz="3600" b="1" dirty="0">
                <a:latin typeface="+mn-lt"/>
              </a:rPr>
            </a:br>
            <a:r>
              <a:rPr lang="en-GB" sz="3600" b="1" dirty="0">
                <a:latin typeface="+mn-lt"/>
              </a:rPr>
              <a:t/>
            </a:r>
            <a:br>
              <a:rPr lang="en-GB" sz="3600" b="1" dirty="0">
                <a:latin typeface="+mn-lt"/>
              </a:rPr>
            </a:br>
            <a:r>
              <a:rPr lang="en-GB" sz="3600" b="1" dirty="0" smtClean="0">
                <a:latin typeface="+mn-lt"/>
              </a:rPr>
              <a:t>Week</a:t>
            </a:r>
            <a:r>
              <a:rPr lang="en-US" sz="3600" b="1" dirty="0" smtClean="0">
                <a:latin typeface="+mn-lt"/>
              </a:rPr>
              <a:t> 9: Long Term Financing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887" y="4495413"/>
            <a:ext cx="11027913" cy="219489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b="1" dirty="0" smtClean="0"/>
          </a:p>
          <a:p>
            <a:pPr marL="0" indent="0" algn="ctr">
              <a:buNone/>
            </a:pPr>
            <a:r>
              <a:rPr lang="en-GB" sz="3600" b="1" dirty="0" smtClean="0"/>
              <a:t>Lecturer: </a:t>
            </a:r>
            <a:r>
              <a:rPr lang="en-GB" sz="3600" b="1" dirty="0" err="1" smtClean="0"/>
              <a:t>Dr.</a:t>
            </a:r>
            <a:r>
              <a:rPr lang="en-GB" sz="3600" b="1" dirty="0" smtClean="0"/>
              <a:t> Charity Njoka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62159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1353800" cy="1080217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Lesson Objectives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463" y="1445342"/>
            <a:ext cx="11177337" cy="5412657"/>
          </a:xfrm>
        </p:spPr>
        <p:txBody>
          <a:bodyPr>
            <a:normAutofit/>
          </a:bodyPr>
          <a:lstStyle/>
          <a:p>
            <a:endParaRPr lang="en-US" sz="3200" dirty="0" smtClean="0"/>
          </a:p>
          <a:p>
            <a:pPr marL="0" indent="0" algn="just">
              <a:buNone/>
            </a:pPr>
            <a:r>
              <a:rPr lang="en-GB" sz="3200" dirty="0" smtClean="0"/>
              <a:t>At the </a:t>
            </a:r>
            <a:r>
              <a:rPr lang="en-GB" sz="3200" dirty="0"/>
              <a:t>end of this lesson you should be able to</a:t>
            </a:r>
            <a:r>
              <a:rPr lang="en-GB" sz="3200" b="1" dirty="0" smtClean="0"/>
              <a:t>:</a:t>
            </a:r>
            <a:endParaRPr lang="en-GB" sz="3200" dirty="0"/>
          </a:p>
          <a:p>
            <a:pPr marL="0" indent="0" algn="just">
              <a:buNone/>
            </a:pPr>
            <a:endParaRPr lang="en-GB" sz="3200" dirty="0"/>
          </a:p>
          <a:p>
            <a:pPr marL="0" indent="0" algn="just">
              <a:buNone/>
            </a:pPr>
            <a:r>
              <a:rPr lang="en-US" sz="3200" dirty="0"/>
              <a:t>1 </a:t>
            </a:r>
            <a:r>
              <a:rPr lang="en-US" sz="3200" dirty="0" smtClean="0"/>
              <a:t>Outline the advantages and disadvantages of </a:t>
            </a:r>
            <a:r>
              <a:rPr lang="en-US" sz="3200" dirty="0" smtClean="0"/>
              <a:t>common </a:t>
            </a:r>
            <a:r>
              <a:rPr lang="en-US" sz="3200" dirty="0" smtClean="0"/>
              <a:t>shares 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/>
              <a:t>2. </a:t>
            </a:r>
            <a:r>
              <a:rPr lang="en-US" sz="3200" dirty="0" smtClean="0"/>
              <a:t>Differentiate between common shares and bonds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/>
              <a:t>3. </a:t>
            </a:r>
            <a:r>
              <a:rPr lang="en-GB" sz="3200" dirty="0" smtClean="0"/>
              <a:t>Discuss the advantages and limitations of bonds as </a:t>
            </a:r>
            <a:r>
              <a:rPr lang="en-GB" sz="3200" dirty="0" smtClean="0"/>
              <a:t>sources </a:t>
            </a:r>
            <a:r>
              <a:rPr lang="en-GB" sz="3200" dirty="0" smtClean="0"/>
              <a:t>of long term finance</a:t>
            </a:r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9059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232" y="-240631"/>
            <a:ext cx="11191568" cy="1312606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Introduction  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232" y="1187116"/>
            <a:ext cx="11191568" cy="5438273"/>
          </a:xfrm>
        </p:spPr>
        <p:txBody>
          <a:bodyPr>
            <a:normAutofit lnSpcReduction="10000"/>
          </a:bodyPr>
          <a:lstStyle/>
          <a:p>
            <a:pPr marL="1371600" lvl="3" indent="0">
              <a:buNone/>
            </a:pPr>
            <a:r>
              <a:rPr lang="en-US" sz="2200" dirty="0" smtClean="0"/>
              <a:t>. </a:t>
            </a:r>
            <a:endParaRPr lang="en-GB" sz="2200" dirty="0"/>
          </a:p>
          <a:p>
            <a:pPr algn="just"/>
            <a:r>
              <a:rPr lang="en-US" sz="3200" dirty="0" smtClean="0"/>
              <a:t> </a:t>
            </a:r>
            <a:r>
              <a:rPr lang="en-US" sz="3200" dirty="0"/>
              <a:t>All the financial needs of a business may </a:t>
            </a:r>
            <a:r>
              <a:rPr lang="en-US" sz="3200" dirty="0" smtClean="0"/>
              <a:t>be  </a:t>
            </a:r>
            <a:r>
              <a:rPr lang="en-US" sz="3200" dirty="0" smtClean="0"/>
              <a:t>grouped  </a:t>
            </a:r>
            <a:r>
              <a:rPr lang="en-US" sz="3200" dirty="0"/>
              <a:t>into the following three categories</a:t>
            </a:r>
            <a:r>
              <a:rPr lang="en-US" sz="3200" b="1" dirty="0" smtClean="0"/>
              <a:t>:</a:t>
            </a:r>
          </a:p>
          <a:p>
            <a:pPr algn="just"/>
            <a:r>
              <a:rPr lang="en-US" sz="3200" b="1" dirty="0"/>
              <a:t>Long-term financial needs: </a:t>
            </a:r>
            <a:r>
              <a:rPr lang="en-US" sz="3200" dirty="0" smtClean="0"/>
              <a:t>- </a:t>
            </a:r>
            <a:r>
              <a:rPr lang="en-US" sz="3200" dirty="0"/>
              <a:t>funds which are </a:t>
            </a:r>
            <a:r>
              <a:rPr lang="en-US" sz="3200" dirty="0" smtClean="0"/>
              <a:t>for a </a:t>
            </a:r>
            <a:r>
              <a:rPr lang="en-US" sz="3200" dirty="0"/>
              <a:t>period exceeding 5-10 </a:t>
            </a:r>
            <a:r>
              <a:rPr lang="en-US" sz="3200" dirty="0" smtClean="0"/>
              <a:t>years</a:t>
            </a:r>
          </a:p>
          <a:p>
            <a:pPr algn="just"/>
            <a:endParaRPr lang="en-US" sz="3200" dirty="0" smtClean="0"/>
          </a:p>
          <a:p>
            <a:pPr algn="just"/>
            <a:r>
              <a:rPr lang="en-US" sz="3200" b="1" dirty="0"/>
              <a:t>Medium-term financial needs: </a:t>
            </a:r>
            <a:r>
              <a:rPr lang="en-US" sz="3200" dirty="0" smtClean="0"/>
              <a:t>-  funds for a period </a:t>
            </a:r>
            <a:r>
              <a:rPr lang="en-US" sz="3200" dirty="0"/>
              <a:t>exceeding </a:t>
            </a:r>
            <a:r>
              <a:rPr lang="en-US" sz="3200" dirty="0" smtClean="0"/>
              <a:t>1 year but </a:t>
            </a:r>
            <a:r>
              <a:rPr lang="en-US" sz="3200" dirty="0"/>
              <a:t>not exceeding 5 years. </a:t>
            </a:r>
            <a:endParaRPr lang="en-US" sz="3200" dirty="0" smtClean="0"/>
          </a:p>
          <a:p>
            <a:pPr algn="just"/>
            <a:endParaRPr lang="en-US" sz="3200" dirty="0" smtClean="0"/>
          </a:p>
          <a:p>
            <a:pPr algn="just"/>
            <a:r>
              <a:rPr lang="en-US" sz="3200" b="1" dirty="0" smtClean="0"/>
              <a:t>Short- </a:t>
            </a:r>
            <a:r>
              <a:rPr lang="en-US" sz="3200" b="1" dirty="0"/>
              <a:t>term financial </a:t>
            </a:r>
            <a:r>
              <a:rPr lang="en-US" sz="3200" b="1" dirty="0" smtClean="0"/>
              <a:t>needs- </a:t>
            </a:r>
            <a:r>
              <a:rPr lang="en-US" sz="3200" dirty="0" smtClean="0"/>
              <a:t>Not exceeding accounting period  or one year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772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29" y="0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Introduction </a:t>
            </a:r>
            <a:r>
              <a:rPr lang="en-US" sz="3600" b="1" dirty="0" err="1" smtClean="0">
                <a:latin typeface="+mn-lt"/>
              </a:rPr>
              <a:t>Ctd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25563"/>
            <a:ext cx="11440443" cy="55324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200" dirty="0"/>
          </a:p>
          <a:p>
            <a:pPr algn="just"/>
            <a:r>
              <a:rPr lang="en-US" sz="3200" dirty="0"/>
              <a:t>L</a:t>
            </a:r>
            <a:r>
              <a:rPr lang="en-US" sz="3200" dirty="0" smtClean="0"/>
              <a:t>ong </a:t>
            </a:r>
            <a:r>
              <a:rPr lang="en-US" sz="3200" dirty="0"/>
              <a:t>term financial needs </a:t>
            </a:r>
            <a:r>
              <a:rPr lang="en-US" sz="3200" dirty="0" smtClean="0"/>
              <a:t> sources of </a:t>
            </a:r>
            <a:r>
              <a:rPr lang="en-US" sz="3200" dirty="0"/>
              <a:t>the </a:t>
            </a:r>
            <a:r>
              <a:rPr lang="en-US" sz="3200" dirty="0" smtClean="0"/>
              <a:t>business </a:t>
            </a:r>
            <a:r>
              <a:rPr lang="en-US" sz="3200" dirty="0" smtClean="0"/>
              <a:t>can </a:t>
            </a:r>
            <a:r>
              <a:rPr lang="en-US" sz="3200" dirty="0" smtClean="0"/>
              <a:t>be   </a:t>
            </a:r>
            <a:r>
              <a:rPr lang="en-US" sz="3200" dirty="0"/>
              <a:t>broadly classified into:</a:t>
            </a:r>
          </a:p>
          <a:p>
            <a:pPr marL="514350" lvl="0" indent="-514350" algn="just">
              <a:buAutoNum type="arabicPeriod"/>
            </a:pPr>
            <a:r>
              <a:rPr lang="en-US" sz="3200" dirty="0" smtClean="0"/>
              <a:t>Share </a:t>
            </a:r>
            <a:r>
              <a:rPr lang="en-US" sz="3200" dirty="0"/>
              <a:t>capital </a:t>
            </a:r>
            <a:r>
              <a:rPr lang="en-US" sz="3200" dirty="0" smtClean="0"/>
              <a:t>(Common</a:t>
            </a:r>
            <a:r>
              <a:rPr lang="en-US" sz="3200" dirty="0"/>
              <a:t>/ ordinary shares  </a:t>
            </a:r>
            <a:r>
              <a:rPr lang="en-US" sz="3200" dirty="0" smtClean="0"/>
              <a:t>and </a:t>
            </a:r>
            <a:r>
              <a:rPr lang="en-US" sz="3200" dirty="0"/>
              <a:t>preference) and </a:t>
            </a:r>
          </a:p>
          <a:p>
            <a:pPr marL="0" lvl="0" indent="0" algn="just">
              <a:buNone/>
            </a:pPr>
            <a:r>
              <a:rPr lang="en-US" sz="3200" dirty="0" smtClean="0"/>
              <a:t>2. Debt (bonds</a:t>
            </a:r>
            <a:r>
              <a:rPr lang="en-US" sz="3200" dirty="0"/>
              <a:t>, long term borrowings or other debt instruments).</a:t>
            </a:r>
          </a:p>
          <a:p>
            <a:pPr algn="just"/>
            <a:endParaRPr lang="en-US" sz="3200" dirty="0" smtClean="0"/>
          </a:p>
          <a:p>
            <a:pPr algn="just"/>
            <a:r>
              <a:rPr lang="en-US" sz="3200" dirty="0" smtClean="0"/>
              <a:t>Can </a:t>
            </a:r>
            <a:r>
              <a:rPr lang="en-US" sz="3200" dirty="0" smtClean="0"/>
              <a:t>also be classified  as</a:t>
            </a:r>
          </a:p>
          <a:p>
            <a:pPr marL="0" indent="0" algn="just">
              <a:buNone/>
            </a:pPr>
            <a:r>
              <a:rPr lang="en-US" sz="3200" dirty="0" smtClean="0"/>
              <a:t>1.  </a:t>
            </a:r>
            <a:r>
              <a:rPr lang="en-US" sz="3200" dirty="0" smtClean="0"/>
              <a:t>External </a:t>
            </a:r>
            <a:r>
              <a:rPr lang="en-US" sz="3200" dirty="0" smtClean="0"/>
              <a:t>( ordinary shares, preference, bonds, Bank loans, Bonds </a:t>
            </a:r>
            <a:r>
              <a:rPr lang="en-US" sz="3200" dirty="0" err="1" smtClean="0"/>
              <a:t>etc</a:t>
            </a:r>
            <a:r>
              <a:rPr lang="en-US" sz="3200" dirty="0" smtClean="0"/>
              <a:t>) </a:t>
            </a:r>
          </a:p>
          <a:p>
            <a:pPr marL="0" indent="0" algn="just">
              <a:buNone/>
            </a:pPr>
            <a:r>
              <a:rPr lang="en-US" sz="3200" dirty="0" smtClean="0"/>
              <a:t>2. </a:t>
            </a:r>
            <a:r>
              <a:rPr lang="en-US" sz="3200" dirty="0" smtClean="0"/>
              <a:t>Internal (Retained </a:t>
            </a:r>
            <a:r>
              <a:rPr lang="en-US" sz="3200" dirty="0"/>
              <a:t>earnings </a:t>
            </a:r>
            <a:r>
              <a:rPr lang="en-US" sz="3200" dirty="0" smtClean="0"/>
              <a:t>)</a:t>
            </a:r>
            <a:endParaRPr lang="en-US" sz="3200" dirty="0"/>
          </a:p>
          <a:p>
            <a:pPr marL="0" indent="0">
              <a:buNone/>
            </a:pPr>
            <a:endParaRPr lang="en-US" sz="3200" dirty="0"/>
          </a:p>
          <a:p>
            <a:pPr marL="0" lvl="0" indent="0">
              <a:buNone/>
            </a:pPr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39809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36896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Common shares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1"/>
            <a:ext cx="11231896" cy="62483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Three </a:t>
            </a:r>
            <a:r>
              <a:rPr lang="en-US" sz="3200" dirty="0"/>
              <a:t>different share capital terms</a:t>
            </a:r>
            <a:r>
              <a:rPr lang="en-US" sz="3200" dirty="0" smtClean="0"/>
              <a:t>:</a:t>
            </a:r>
          </a:p>
          <a:p>
            <a:pPr marL="0" indent="0">
              <a:buNone/>
            </a:pPr>
            <a:endParaRPr lang="en-US" sz="3200" dirty="0"/>
          </a:p>
          <a:p>
            <a:pPr algn="just"/>
            <a:r>
              <a:rPr lang="en-US" sz="3200" dirty="0" smtClean="0"/>
              <a:t>Authorised share capital- </a:t>
            </a:r>
            <a:r>
              <a:rPr lang="en-US" sz="3200" dirty="0"/>
              <a:t>the maximum </a:t>
            </a:r>
            <a:r>
              <a:rPr lang="en-US" sz="3200" dirty="0" smtClean="0"/>
              <a:t>amount  </a:t>
            </a:r>
            <a:r>
              <a:rPr lang="en-US" sz="3200" dirty="0"/>
              <a:t>of </a:t>
            </a:r>
            <a:r>
              <a:rPr lang="en-US" sz="3200" dirty="0" smtClean="0"/>
              <a:t>capital </a:t>
            </a:r>
            <a:r>
              <a:rPr lang="en-US" sz="3200" dirty="0"/>
              <a:t>which a company can raise from shareholders. </a:t>
            </a:r>
            <a:endParaRPr lang="en-US" sz="3200" dirty="0" smtClean="0"/>
          </a:p>
          <a:p>
            <a:pPr algn="just"/>
            <a:endParaRPr lang="en-US" sz="3200" dirty="0" smtClean="0"/>
          </a:p>
          <a:p>
            <a:pPr algn="just"/>
            <a:r>
              <a:rPr lang="en-US" sz="3200" dirty="0" smtClean="0"/>
              <a:t> Issued share </a:t>
            </a:r>
            <a:r>
              <a:rPr lang="en-US" sz="3200" dirty="0"/>
              <a:t>capital </a:t>
            </a:r>
            <a:r>
              <a:rPr lang="en-US" sz="3200" dirty="0" smtClean="0"/>
              <a:t>- </a:t>
            </a:r>
            <a:r>
              <a:rPr lang="en-US" sz="3200" dirty="0"/>
              <a:t>portion of the authorized </a:t>
            </a:r>
            <a:r>
              <a:rPr lang="en-US" sz="3200" dirty="0" smtClean="0"/>
              <a:t>share </a:t>
            </a:r>
            <a:r>
              <a:rPr lang="en-US" sz="3200" dirty="0"/>
              <a:t>capital that has been offered to the shareholders</a:t>
            </a:r>
            <a:r>
              <a:rPr lang="en-US" sz="3200" dirty="0" smtClean="0"/>
              <a:t>.</a:t>
            </a:r>
          </a:p>
          <a:p>
            <a:pPr algn="just"/>
            <a:endParaRPr lang="en-US" sz="3200" dirty="0"/>
          </a:p>
          <a:p>
            <a:pPr algn="just"/>
            <a:r>
              <a:rPr lang="en-US" sz="3200" dirty="0" smtClean="0"/>
              <a:t>Outstanding share </a:t>
            </a:r>
            <a:r>
              <a:rPr lang="en-US" sz="3200" dirty="0"/>
              <a:t>capital </a:t>
            </a:r>
            <a:r>
              <a:rPr lang="en-US" sz="3200" dirty="0" smtClean="0"/>
              <a:t>- </a:t>
            </a:r>
            <a:r>
              <a:rPr lang="en-US" sz="3200" dirty="0"/>
              <a:t>portion of issued </a:t>
            </a:r>
            <a:r>
              <a:rPr lang="en-US" sz="3200" dirty="0" smtClean="0"/>
              <a:t>share </a:t>
            </a:r>
            <a:r>
              <a:rPr lang="en-US" sz="3200" dirty="0"/>
              <a:t>capital </a:t>
            </a:r>
            <a:r>
              <a:rPr lang="en-US" sz="3200" dirty="0" smtClean="0"/>
              <a:t>that's </a:t>
            </a:r>
            <a:r>
              <a:rPr lang="en-US" sz="3200" dirty="0"/>
              <a:t>still held by shareholders at any particular time.  </a:t>
            </a:r>
          </a:p>
        </p:txBody>
      </p:sp>
    </p:spTree>
    <p:extLst>
      <p:ext uri="{BB962C8B-B14F-4D97-AF65-F5344CB8AC3E}">
        <p14:creationId xmlns:p14="http://schemas.microsoft.com/office/powerpoint/2010/main" val="203751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631129" cy="83418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Characteristics of Equity/Common Shares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599"/>
            <a:ext cx="11713159" cy="5530515"/>
          </a:xfrm>
        </p:spPr>
        <p:txBody>
          <a:bodyPr>
            <a:noAutofit/>
          </a:bodyPr>
          <a:lstStyle/>
          <a:p>
            <a:pPr marL="514350" lvl="0" indent="-514350" algn="just">
              <a:buAutoNum type="arabicPeriod"/>
            </a:pPr>
            <a:r>
              <a:rPr lang="en-US" sz="3200" dirty="0" smtClean="0"/>
              <a:t>Source </a:t>
            </a:r>
            <a:r>
              <a:rPr lang="en-US" sz="3200" dirty="0"/>
              <a:t>of permanent </a:t>
            </a:r>
            <a:r>
              <a:rPr lang="en-US" sz="3200" dirty="0" smtClean="0"/>
              <a:t>capital- Holders </a:t>
            </a:r>
            <a:r>
              <a:rPr lang="en-US" sz="3200" dirty="0"/>
              <a:t>of </a:t>
            </a:r>
            <a:r>
              <a:rPr lang="en-US" sz="3200" dirty="0" smtClean="0"/>
              <a:t> are </a:t>
            </a:r>
            <a:r>
              <a:rPr lang="en-US" sz="3200" dirty="0" smtClean="0"/>
              <a:t>called </a:t>
            </a:r>
            <a:r>
              <a:rPr lang="en-US" sz="3200" dirty="0"/>
              <a:t>equity shareholders /</a:t>
            </a:r>
            <a:r>
              <a:rPr lang="en-US" sz="3200" dirty="0" smtClean="0"/>
              <a:t>ordinary </a:t>
            </a:r>
            <a:r>
              <a:rPr lang="en-US" sz="3200" dirty="0"/>
              <a:t>shareholders</a:t>
            </a:r>
            <a:r>
              <a:rPr lang="en-US" sz="3200" dirty="0" smtClean="0"/>
              <a:t>.</a:t>
            </a:r>
          </a:p>
          <a:p>
            <a:pPr marL="0" lvl="0" indent="0" algn="just">
              <a:buNone/>
            </a:pPr>
            <a:endParaRPr lang="en-US" sz="3200" dirty="0"/>
          </a:p>
          <a:p>
            <a:pPr marL="0" lvl="0" indent="0" algn="just">
              <a:buNone/>
            </a:pPr>
            <a:r>
              <a:rPr lang="en-US" sz="3200" dirty="0" smtClean="0"/>
              <a:t>2. Equity </a:t>
            </a:r>
            <a:r>
              <a:rPr lang="en-US" sz="3200" dirty="0"/>
              <a:t>shareholders are practically owners of the </a:t>
            </a:r>
            <a:r>
              <a:rPr lang="en-US" sz="3200" dirty="0" smtClean="0"/>
              <a:t>company </a:t>
            </a:r>
            <a:r>
              <a:rPr lang="en-US" sz="3200" dirty="0"/>
              <a:t>as </a:t>
            </a:r>
            <a:r>
              <a:rPr lang="en-US" sz="3200" dirty="0" smtClean="0"/>
              <a:t>they </a:t>
            </a:r>
            <a:r>
              <a:rPr lang="en-US" sz="3200" dirty="0"/>
              <a:t>undertake the highest risk</a:t>
            </a:r>
            <a:r>
              <a:rPr lang="en-US" sz="3200" dirty="0" smtClean="0"/>
              <a:t>.</a:t>
            </a:r>
          </a:p>
          <a:p>
            <a:pPr marL="0" lvl="0" indent="0" algn="just">
              <a:buNone/>
            </a:pPr>
            <a:endParaRPr lang="en-US" sz="3200" dirty="0"/>
          </a:p>
          <a:p>
            <a:pPr marL="0" lvl="0" indent="0" algn="just">
              <a:buNone/>
            </a:pPr>
            <a:r>
              <a:rPr lang="en-US" sz="3200" dirty="0" smtClean="0"/>
              <a:t>3.  Residual income Claim- Holders paid  </a:t>
            </a:r>
            <a:r>
              <a:rPr lang="en-US" sz="3200" dirty="0"/>
              <a:t>dividends after the income claims of other stakeholders are satisfied. The dividend payable to them is an appropriation of profits and not a charge against profits. 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89976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0105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Characteristics of </a:t>
            </a:r>
            <a:r>
              <a:rPr lang="en-US" sz="3600" b="1" dirty="0" smtClean="0">
                <a:latin typeface="+mn-lt"/>
              </a:rPr>
              <a:t>Common Shares </a:t>
            </a:r>
            <a:r>
              <a:rPr lang="en-US" sz="3600" b="1" dirty="0" err="1" smtClean="0">
                <a:latin typeface="+mn-lt"/>
              </a:rPr>
              <a:t>Ctd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4511"/>
            <a:ext cx="11440443" cy="5933488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en-US" sz="3200" dirty="0" smtClean="0"/>
              <a:t>4</a:t>
            </a:r>
            <a:r>
              <a:rPr lang="en-US" sz="3200" dirty="0" smtClean="0"/>
              <a:t>. In </a:t>
            </a:r>
            <a:r>
              <a:rPr lang="en-US" sz="3200" dirty="0"/>
              <a:t>the event of winding up, ordinary </a:t>
            </a:r>
            <a:r>
              <a:rPr lang="en-US" sz="3200" dirty="0" smtClean="0"/>
              <a:t>shareholders  </a:t>
            </a:r>
            <a:r>
              <a:rPr lang="en-US" sz="3200" dirty="0" smtClean="0"/>
              <a:t>can  </a:t>
            </a:r>
            <a:r>
              <a:rPr lang="en-US" sz="3200" dirty="0"/>
              <a:t>exercise their claim on assets after the claims </a:t>
            </a:r>
            <a:r>
              <a:rPr lang="en-US" sz="3200" dirty="0" smtClean="0"/>
              <a:t>of  </a:t>
            </a:r>
            <a:r>
              <a:rPr lang="en-US" sz="3200" dirty="0"/>
              <a:t>the </a:t>
            </a:r>
            <a:r>
              <a:rPr lang="en-US" sz="3200" dirty="0" smtClean="0"/>
              <a:t>other </a:t>
            </a:r>
            <a:r>
              <a:rPr lang="en-US" sz="3200" dirty="0"/>
              <a:t>suppliers of capital </a:t>
            </a:r>
            <a:r>
              <a:rPr lang="en-US" sz="3200" dirty="0" smtClean="0"/>
              <a:t>have </a:t>
            </a:r>
            <a:r>
              <a:rPr lang="en-US" sz="3200" dirty="0"/>
              <a:t>been met</a:t>
            </a:r>
            <a:r>
              <a:rPr lang="en-US" sz="3200" dirty="0" smtClean="0"/>
              <a:t>.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sz="3200" dirty="0" smtClean="0"/>
              <a:t>5</a:t>
            </a:r>
            <a:r>
              <a:rPr lang="en-US" sz="3200" dirty="0" smtClean="0"/>
              <a:t>. The </a:t>
            </a:r>
            <a:r>
              <a:rPr lang="en-US" sz="3200" dirty="0"/>
              <a:t>cost of ordinary shares is usually the highest. This is due to the fact that such shareholders expect a higher rate of return (</a:t>
            </a:r>
            <a:r>
              <a:rPr lang="en-US" sz="3200" dirty="0" smtClean="0"/>
              <a:t>as their </a:t>
            </a:r>
            <a:r>
              <a:rPr lang="en-US" sz="3200" dirty="0"/>
              <a:t>risk is the highest) on their investment as compared to other suppliers of long-term funds.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3200" b="1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8854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0105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Characteristics of </a:t>
            </a:r>
            <a:r>
              <a:rPr lang="en-US" sz="3600" b="1" dirty="0" smtClean="0">
                <a:latin typeface="+mn-lt"/>
              </a:rPr>
              <a:t>Common Shares </a:t>
            </a:r>
            <a:r>
              <a:rPr lang="en-US" sz="3600" b="1" dirty="0" err="1" smtClean="0">
                <a:latin typeface="+mn-lt"/>
              </a:rPr>
              <a:t>Ctd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4511"/>
            <a:ext cx="11440443" cy="593348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lvl="0" indent="0" algn="just">
              <a:buNone/>
            </a:pPr>
            <a:r>
              <a:rPr lang="en-US" sz="3200" dirty="0" smtClean="0"/>
              <a:t>6. Ordinary share </a:t>
            </a:r>
            <a:r>
              <a:rPr lang="en-US" sz="3200" dirty="0"/>
              <a:t>capital also provides a security to </a:t>
            </a:r>
            <a:r>
              <a:rPr lang="en-US" sz="3200" dirty="0" smtClean="0"/>
              <a:t>other </a:t>
            </a:r>
            <a:r>
              <a:rPr lang="en-US" sz="3200" dirty="0"/>
              <a:t>suppliers of funds. Any institution giving loan </a:t>
            </a:r>
            <a:r>
              <a:rPr lang="en-US" sz="3200" dirty="0" smtClean="0"/>
              <a:t>to </a:t>
            </a:r>
            <a:r>
              <a:rPr lang="en-US" sz="3200" dirty="0"/>
              <a:t>a company would make sure the debt-equity ratio </a:t>
            </a:r>
            <a:r>
              <a:rPr lang="en-US" sz="3200" dirty="0" smtClean="0"/>
              <a:t>is  </a:t>
            </a:r>
            <a:r>
              <a:rPr lang="en-US" sz="3200" dirty="0"/>
              <a:t>comfortable to cover the debt. </a:t>
            </a:r>
          </a:p>
          <a:p>
            <a:pPr lvl="0" algn="just"/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7. </a:t>
            </a:r>
            <a:r>
              <a:rPr lang="en-US" sz="3200" dirty="0"/>
              <a:t>Limited Liability-liability is limited to the amount of their </a:t>
            </a:r>
            <a:r>
              <a:rPr lang="en-US" sz="3200" dirty="0" smtClean="0"/>
              <a:t>investment </a:t>
            </a:r>
            <a:r>
              <a:rPr lang="en-US" sz="3200" dirty="0"/>
              <a:t>in shares. </a:t>
            </a:r>
          </a:p>
          <a:p>
            <a:pPr marL="0" indent="0" algn="just">
              <a:buNone/>
            </a:pPr>
            <a:endParaRPr lang="en-US" sz="3200" dirty="0" smtClean="0"/>
          </a:p>
          <a:p>
            <a:pPr marL="0" lvl="0" indent="0" algn="just">
              <a:buNone/>
            </a:pPr>
            <a:r>
              <a:rPr lang="en-US" sz="3200" dirty="0" smtClean="0"/>
              <a:t>8. Preemptive Rights-</a:t>
            </a:r>
            <a:r>
              <a:rPr lang="en-US" sz="3200" dirty="0"/>
              <a:t> </a:t>
            </a:r>
            <a:r>
              <a:rPr lang="en-US" sz="3200" dirty="0" smtClean="0"/>
              <a:t>The </a:t>
            </a:r>
            <a:r>
              <a:rPr lang="en-US" sz="3200" dirty="0"/>
              <a:t>preemptive rights entitle the Shareholder to maintain his proportionate </a:t>
            </a:r>
            <a:r>
              <a:rPr lang="en-US" sz="3200" dirty="0" smtClean="0"/>
              <a:t> share </a:t>
            </a:r>
            <a:r>
              <a:rPr lang="en-US" sz="3200" dirty="0"/>
              <a:t>of ownership in the company</a:t>
            </a:r>
          </a:p>
          <a:p>
            <a:pPr lvl="0"/>
            <a:endParaRPr lang="en-US" sz="3200" dirty="0"/>
          </a:p>
          <a:p>
            <a:pPr marL="0" indent="0">
              <a:buNone/>
            </a:pPr>
            <a:endParaRPr lang="en-US" sz="3200" b="1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9225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3683"/>
            <a:ext cx="10515600" cy="899160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Characteristics of </a:t>
            </a:r>
            <a:r>
              <a:rPr lang="en-US" sz="3600" b="1" dirty="0" smtClean="0">
                <a:latin typeface="+mn-lt"/>
              </a:rPr>
              <a:t>Common </a:t>
            </a:r>
            <a:r>
              <a:rPr lang="en-US" sz="3600" b="1" dirty="0">
                <a:latin typeface="+mn-lt"/>
              </a:rPr>
              <a:t>Shares </a:t>
            </a:r>
            <a:r>
              <a:rPr lang="en-US" sz="3600" b="1" dirty="0" err="1">
                <a:latin typeface="+mn-lt"/>
              </a:rPr>
              <a:t>Ctd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845477"/>
            <a:ext cx="11353800" cy="5483908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sz="3200" dirty="0" smtClean="0"/>
              <a:t>9. Right </a:t>
            </a:r>
            <a:r>
              <a:rPr lang="en-US" sz="3200" dirty="0"/>
              <a:t>to </a:t>
            </a:r>
            <a:r>
              <a:rPr lang="en-US" sz="3200" dirty="0" smtClean="0"/>
              <a:t>Control-</a:t>
            </a:r>
          </a:p>
          <a:p>
            <a:pPr lvl="0" algn="just">
              <a:lnSpc>
                <a:spcPct val="150000"/>
              </a:lnSpc>
            </a:pPr>
            <a:r>
              <a:rPr lang="en-US" sz="3200" dirty="0" smtClean="0"/>
              <a:t>Holders control </a:t>
            </a:r>
            <a:r>
              <a:rPr lang="en-US" sz="3200" dirty="0"/>
              <a:t>the operations and </a:t>
            </a:r>
            <a:r>
              <a:rPr lang="en-US" sz="3200" dirty="0" smtClean="0"/>
              <a:t>the </a:t>
            </a:r>
            <a:r>
              <a:rPr lang="en-US" sz="3200" dirty="0" smtClean="0"/>
              <a:t>decisions  </a:t>
            </a:r>
            <a:r>
              <a:rPr lang="en-US" sz="3200" dirty="0"/>
              <a:t>of the </a:t>
            </a:r>
            <a:r>
              <a:rPr lang="en-US" sz="3200" dirty="0" smtClean="0"/>
              <a:t>firm </a:t>
            </a:r>
            <a:r>
              <a:rPr lang="en-US" sz="3200" dirty="0"/>
              <a:t>through representatives (directors</a:t>
            </a:r>
            <a:r>
              <a:rPr lang="en-US" sz="3200" dirty="0" smtClean="0"/>
              <a:t>) who </a:t>
            </a:r>
            <a:r>
              <a:rPr lang="en-US" sz="3200" dirty="0" smtClean="0"/>
              <a:t>manage </a:t>
            </a:r>
            <a:r>
              <a:rPr lang="en-US" sz="3200" dirty="0"/>
              <a:t>the firm on </a:t>
            </a:r>
            <a:r>
              <a:rPr lang="en-US" sz="3200" dirty="0" smtClean="0"/>
              <a:t>behalf.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US" sz="3200" dirty="0" smtClean="0"/>
              <a:t> </a:t>
            </a:r>
            <a:r>
              <a:rPr lang="en-US" sz="3200" dirty="0" smtClean="0"/>
              <a:t>Directors are elected at the annual general meeting by either a majority rule or a cumulative voting rule.</a:t>
            </a:r>
          </a:p>
          <a:p>
            <a:pPr marL="0" indent="0" algn="just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54031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73151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Majority Rule &amp; Cumulative Voting Rule</a:t>
            </a:r>
            <a:r>
              <a:rPr lang="en-US" sz="3600" dirty="0"/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31519"/>
            <a:ext cx="11288043" cy="5597865"/>
          </a:xfrm>
        </p:spPr>
        <p:txBody>
          <a:bodyPr>
            <a:normAutofit/>
          </a:bodyPr>
          <a:lstStyle/>
          <a:p>
            <a:pPr lvl="6"/>
            <a:endParaRPr lang="en-US" sz="2200" dirty="0" smtClean="0"/>
          </a:p>
          <a:p>
            <a:pPr marL="514350" lvl="0" indent="-514350" algn="just">
              <a:lnSpc>
                <a:spcPct val="160000"/>
              </a:lnSpc>
              <a:buAutoNum type="alphaLcParenR"/>
            </a:pPr>
            <a:r>
              <a:rPr lang="en-US" sz="3200" b="1" dirty="0" smtClean="0"/>
              <a:t>Majority </a:t>
            </a:r>
            <a:r>
              <a:rPr lang="en-US" sz="3200" b="1" dirty="0" smtClean="0"/>
              <a:t>Voting System</a:t>
            </a:r>
            <a:r>
              <a:rPr lang="en-US" sz="3200" dirty="0" smtClean="0"/>
              <a:t>: </a:t>
            </a:r>
          </a:p>
          <a:p>
            <a:pPr marL="0" lvl="0" indent="0" algn="just">
              <a:lnSpc>
                <a:spcPct val="160000"/>
              </a:lnSpc>
              <a:buNone/>
            </a:pPr>
            <a:r>
              <a:rPr lang="en-US" sz="3200" dirty="0" smtClean="0"/>
              <a:t>Under the majority voting system each share </a:t>
            </a:r>
            <a:r>
              <a:rPr lang="en-US" sz="3200" dirty="0" smtClean="0"/>
              <a:t>receives </a:t>
            </a:r>
            <a:r>
              <a:rPr lang="en-US" sz="3200" dirty="0" smtClean="0"/>
              <a:t>one vote and a decision is made if it </a:t>
            </a:r>
            <a:r>
              <a:rPr lang="en-US" sz="3200" dirty="0" smtClean="0"/>
              <a:t>receives </a:t>
            </a:r>
            <a:r>
              <a:rPr lang="en-US" sz="3200" dirty="0" smtClean="0"/>
              <a:t>over 50% votes. 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3200" b="1" dirty="0" smtClean="0"/>
              <a:t>b</a:t>
            </a:r>
            <a:r>
              <a:rPr lang="en-US" sz="3200" b="1" dirty="0" smtClean="0"/>
              <a:t>) Cumulative Voting System</a:t>
            </a:r>
            <a:r>
              <a:rPr lang="en-US" sz="3200" dirty="0" smtClean="0"/>
              <a:t>: Under cumulative voting system however, it is possible for those who hold less than 50% interest to elect some of the directors. </a:t>
            </a:r>
            <a:endParaRPr lang="en-US" sz="3200" b="1" dirty="0" smtClean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04331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852355" cy="870155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 </a:t>
            </a:r>
            <a:r>
              <a:rPr lang="en-US" sz="3600" b="1" dirty="0" smtClean="0">
                <a:latin typeface="+mn-lt"/>
              </a:rPr>
              <a:t>Cumulative </a:t>
            </a:r>
            <a:r>
              <a:rPr lang="en-US" sz="3600" b="1" dirty="0">
                <a:latin typeface="+mn-lt"/>
              </a:rPr>
              <a:t>Voting </a:t>
            </a:r>
            <a:r>
              <a:rPr lang="en-US" sz="3600" b="1" dirty="0" smtClean="0">
                <a:latin typeface="+mn-lt"/>
              </a:rPr>
              <a:t>System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987" y="737419"/>
            <a:ext cx="11238272" cy="5977495"/>
          </a:xfrm>
        </p:spPr>
        <p:txBody>
          <a:bodyPr>
            <a:noAutofit/>
          </a:bodyPr>
          <a:lstStyle/>
          <a:p>
            <a:pPr algn="just"/>
            <a:r>
              <a:rPr lang="en-US" sz="3200" dirty="0" smtClean="0"/>
              <a:t> </a:t>
            </a:r>
            <a:r>
              <a:rPr lang="en-US" sz="3200" dirty="0"/>
              <a:t>Shareholder gets one vote for each share held </a:t>
            </a:r>
            <a:r>
              <a:rPr lang="en-US" sz="3200" dirty="0" smtClean="0"/>
              <a:t>multiplied </a:t>
            </a:r>
            <a:r>
              <a:rPr lang="en-US" sz="3200" dirty="0"/>
              <a:t>by one vote for each director to be elected  </a:t>
            </a:r>
            <a:r>
              <a:rPr lang="en-US" sz="3200" dirty="0" smtClean="0"/>
              <a:t>Shareholder can </a:t>
            </a:r>
            <a:r>
              <a:rPr lang="en-US" sz="3200" dirty="0"/>
              <a:t>accumulate votes in favor of a </a:t>
            </a:r>
            <a:r>
              <a:rPr lang="en-US" sz="3200" dirty="0" smtClean="0"/>
              <a:t>specified </a:t>
            </a:r>
            <a:r>
              <a:rPr lang="en-US" sz="3200" dirty="0" smtClean="0"/>
              <a:t>number </a:t>
            </a:r>
            <a:r>
              <a:rPr lang="en-US" sz="3200" dirty="0"/>
              <a:t>of directors.</a:t>
            </a:r>
          </a:p>
          <a:p>
            <a:pPr algn="just"/>
            <a:r>
              <a:rPr lang="en-US" sz="3200" dirty="0" smtClean="0"/>
              <a:t>Total </a:t>
            </a:r>
            <a:r>
              <a:rPr lang="en-US" sz="3200" dirty="0"/>
              <a:t>shares required to elect a given number of directors </a:t>
            </a:r>
            <a:r>
              <a:rPr lang="en-US" sz="3200" dirty="0" smtClean="0"/>
              <a:t>is </a:t>
            </a:r>
          </a:p>
          <a:p>
            <a:pPr marL="0" indent="0" algn="just">
              <a:buNone/>
            </a:pPr>
            <a:r>
              <a:rPr lang="en-US" sz="3200" dirty="0" smtClean="0"/>
              <a:t>given </a:t>
            </a:r>
            <a:r>
              <a:rPr lang="en-US" sz="3200" dirty="0"/>
              <a:t>by </a:t>
            </a:r>
            <a:r>
              <a:rPr lang="en-US" sz="3200" dirty="0" smtClean="0"/>
              <a:t>.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/>
              <a:t>r	=	</a:t>
            </a:r>
            <a:r>
              <a:rPr lang="en-US" sz="3200" u="sng" dirty="0"/>
              <a:t>d (n)</a:t>
            </a:r>
            <a:r>
              <a:rPr lang="en-US" sz="3200" dirty="0"/>
              <a:t> + 1</a:t>
            </a:r>
          </a:p>
          <a:p>
            <a:pPr marL="0" indent="0" algn="just">
              <a:buNone/>
            </a:pPr>
            <a:r>
              <a:rPr lang="en-US" sz="3200" dirty="0"/>
              <a:t>		</a:t>
            </a:r>
            <a:r>
              <a:rPr lang="en-US" sz="3200" dirty="0" smtClean="0"/>
              <a:t>N </a:t>
            </a:r>
            <a:r>
              <a:rPr lang="en-US" sz="3200" dirty="0"/>
              <a:t>+ </a:t>
            </a:r>
            <a:r>
              <a:rPr lang="en-US" sz="3200" dirty="0" smtClean="0"/>
              <a:t> 1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r </a:t>
            </a:r>
            <a:r>
              <a:rPr lang="en-US" sz="3200" dirty="0"/>
              <a:t>is the number of shares required</a:t>
            </a:r>
          </a:p>
          <a:p>
            <a:pPr marL="0" indent="0" algn="just">
              <a:buNone/>
            </a:pPr>
            <a:r>
              <a:rPr lang="en-US" sz="3200" dirty="0" smtClean="0"/>
              <a:t>d </a:t>
            </a:r>
            <a:r>
              <a:rPr lang="en-US" sz="3200" dirty="0"/>
              <a:t>is the number of directors the shareholders desire to elect</a:t>
            </a:r>
          </a:p>
          <a:p>
            <a:pPr marL="0" indent="0" algn="just">
              <a:buNone/>
            </a:pPr>
            <a:r>
              <a:rPr lang="en-US" sz="3200" dirty="0" smtClean="0"/>
              <a:t>n </a:t>
            </a:r>
            <a:r>
              <a:rPr lang="en-US" sz="3200" dirty="0"/>
              <a:t>is the total number of shares outstanding and entitled to vote</a:t>
            </a:r>
          </a:p>
          <a:p>
            <a:pPr marL="0" indent="0" algn="just">
              <a:buNone/>
            </a:pPr>
            <a:r>
              <a:rPr lang="en-US" sz="3200" dirty="0" smtClean="0"/>
              <a:t>N </a:t>
            </a:r>
            <a:r>
              <a:rPr lang="en-US" sz="3200" dirty="0"/>
              <a:t>is the total number of directors to be elected</a:t>
            </a:r>
          </a:p>
          <a:p>
            <a:endParaRPr lang="en-US" sz="3200" dirty="0"/>
          </a:p>
          <a:p>
            <a:endParaRPr lang="en-US" sz="3200" dirty="0"/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9143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7988"/>
            <a:ext cx="11088329" cy="6194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Illustration- Cumulative </a:t>
            </a:r>
            <a:r>
              <a:rPr lang="en-US" sz="3600" b="1" dirty="0">
                <a:latin typeface="+mn-lt"/>
              </a:rPr>
              <a:t>Voting System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96" y="1002890"/>
            <a:ext cx="11857703" cy="511769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3200" dirty="0" smtClean="0"/>
              <a:t>ABC </a:t>
            </a:r>
            <a:r>
              <a:rPr lang="en-US" sz="3200" dirty="0"/>
              <a:t>Ltd will elect </a:t>
            </a:r>
            <a:r>
              <a:rPr lang="en-US" sz="3200" dirty="0" smtClean="0"/>
              <a:t>6 </a:t>
            </a:r>
            <a:r>
              <a:rPr lang="en-US" sz="3200" dirty="0"/>
              <a:t>directors at the </a:t>
            </a:r>
            <a:r>
              <a:rPr lang="en-US" sz="3200" dirty="0" smtClean="0"/>
              <a:t>AGM.  </a:t>
            </a:r>
            <a:r>
              <a:rPr lang="en-US" sz="3200" dirty="0" smtClean="0"/>
              <a:t>There </a:t>
            </a:r>
            <a:r>
              <a:rPr lang="en-US" sz="3200" dirty="0"/>
              <a:t>are 100,000 shares outstanding </a:t>
            </a:r>
            <a:r>
              <a:rPr lang="en-US" sz="3200" dirty="0" smtClean="0"/>
              <a:t>and entitled </a:t>
            </a:r>
            <a:r>
              <a:rPr lang="en-US" sz="3200" dirty="0"/>
              <a:t>to vote.  If </a:t>
            </a:r>
            <a:r>
              <a:rPr lang="en-US" sz="3200" dirty="0" smtClean="0"/>
              <a:t>a particular </a:t>
            </a:r>
            <a:r>
              <a:rPr lang="en-US" sz="3200" dirty="0"/>
              <a:t>group desires </a:t>
            </a:r>
            <a:r>
              <a:rPr lang="en-US" sz="3200" dirty="0" smtClean="0"/>
              <a:t>to </a:t>
            </a:r>
            <a:r>
              <a:rPr lang="en-US" sz="3200" dirty="0"/>
              <a:t>elect two directors, how many shares must it have?</a:t>
            </a:r>
          </a:p>
          <a:p>
            <a:pPr marL="0" indent="0" algn="just">
              <a:buNone/>
            </a:pPr>
            <a:endParaRPr lang="en-US" sz="3200" dirty="0" smtClean="0"/>
          </a:p>
          <a:p>
            <a:pPr marL="0" indent="0" algn="just">
              <a:buNone/>
            </a:pPr>
            <a:r>
              <a:rPr lang="en-US" sz="3200" b="1" dirty="0" smtClean="0"/>
              <a:t>Solution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d </a:t>
            </a:r>
            <a:r>
              <a:rPr lang="en-US" sz="3200" dirty="0"/>
              <a:t>= 2, n = 100,000, N = 6 and therefore r will be:</a:t>
            </a:r>
          </a:p>
          <a:p>
            <a:pPr marL="0" indent="0" algn="just">
              <a:buNone/>
            </a:pPr>
            <a:r>
              <a:rPr lang="en-US" sz="3200" dirty="0" smtClean="0"/>
              <a:t>r </a:t>
            </a:r>
            <a:r>
              <a:rPr lang="en-US" sz="3200" dirty="0"/>
              <a:t>= </a:t>
            </a:r>
            <a:r>
              <a:rPr lang="en-US" sz="3200" u="sng" dirty="0"/>
              <a:t>2 x 100,000</a:t>
            </a:r>
            <a:r>
              <a:rPr lang="en-US" sz="3200" dirty="0"/>
              <a:t> + 1	= 28,572</a:t>
            </a:r>
          </a:p>
          <a:p>
            <a:pPr marL="0" indent="0" algn="just">
              <a:buNone/>
            </a:pPr>
            <a:r>
              <a:rPr lang="en-US" sz="3200" dirty="0" smtClean="0"/>
              <a:t>    </a:t>
            </a:r>
            <a:r>
              <a:rPr lang="en-US" sz="3200" dirty="0"/>
              <a:t>6 + 1</a:t>
            </a:r>
          </a:p>
          <a:p>
            <a:pPr marL="0" indent="0" algn="just">
              <a:buNone/>
            </a:pPr>
            <a:r>
              <a:rPr lang="en-US" sz="3200" dirty="0" smtClean="0"/>
              <a:t>The </a:t>
            </a:r>
            <a:r>
              <a:rPr lang="en-US" sz="3200" dirty="0"/>
              <a:t>group therefore must have at least 28,572 shares to elect 2 directors.</a:t>
            </a:r>
          </a:p>
          <a:p>
            <a:pPr marL="0" indent="0">
              <a:buNone/>
            </a:pPr>
            <a:r>
              <a:rPr lang="en-US" sz="3200" dirty="0"/>
              <a:t> </a:t>
            </a:r>
          </a:p>
          <a:p>
            <a:pPr>
              <a:spcBef>
                <a:spcPts val="0"/>
              </a:spcBef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34679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17987"/>
            <a:ext cx="11368550" cy="671051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latin typeface="+mn-lt"/>
              </a:rPr>
              <a:t/>
            </a:r>
            <a:br>
              <a:rPr lang="en-US" sz="3600" b="1" dirty="0" smtClean="0">
                <a:latin typeface="+mn-lt"/>
              </a:rPr>
            </a:br>
            <a:r>
              <a:rPr lang="en-US" sz="4000" b="1" dirty="0" smtClean="0">
                <a:latin typeface="+mn-lt"/>
              </a:rPr>
              <a:t>Advantages </a:t>
            </a:r>
            <a:r>
              <a:rPr lang="en-US" sz="4000" b="1" dirty="0">
                <a:latin typeface="+mn-lt"/>
              </a:rPr>
              <a:t>of R</a:t>
            </a:r>
            <a:r>
              <a:rPr lang="en-US" sz="4000" b="1" dirty="0" smtClean="0">
                <a:latin typeface="+mn-lt"/>
              </a:rPr>
              <a:t>aising </a:t>
            </a:r>
            <a:r>
              <a:rPr lang="en-US" sz="4000" b="1" dirty="0">
                <a:latin typeface="+mn-lt"/>
              </a:rPr>
              <a:t>funds </a:t>
            </a:r>
            <a:r>
              <a:rPr lang="en-US" sz="4000" b="1" dirty="0" smtClean="0">
                <a:latin typeface="+mn-lt"/>
              </a:rPr>
              <a:t>via Equity </a:t>
            </a:r>
            <a:r>
              <a:rPr lang="en-US" sz="4000" b="1" dirty="0" smtClean="0">
                <a:latin typeface="+mn-lt"/>
              </a:rPr>
              <a:t>Shares  </a:t>
            </a:r>
            <a:endParaRPr lang="en-US" sz="4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553064"/>
            <a:ext cx="10971232" cy="6024199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endParaRPr lang="en-US" sz="3200" dirty="0" smtClean="0"/>
          </a:p>
          <a:p>
            <a:pPr marL="514350" indent="-514350" algn="just">
              <a:lnSpc>
                <a:spcPct val="150000"/>
              </a:lnSpc>
              <a:buAutoNum type="arabicPeriod"/>
            </a:pPr>
            <a:r>
              <a:rPr lang="en-US" sz="3200" dirty="0" smtClean="0"/>
              <a:t>It </a:t>
            </a:r>
            <a:r>
              <a:rPr lang="en-US" sz="3200" dirty="0"/>
              <a:t>is a permanent source of finance. </a:t>
            </a:r>
            <a:r>
              <a:rPr lang="en-US" sz="3200" dirty="0" smtClean="0"/>
              <a:t>Since </a:t>
            </a:r>
            <a:r>
              <a:rPr lang="en-US" sz="3200" dirty="0"/>
              <a:t>such </a:t>
            </a:r>
            <a:r>
              <a:rPr lang="en-US" sz="3200" dirty="0" smtClean="0"/>
              <a:t> shares </a:t>
            </a:r>
            <a:r>
              <a:rPr lang="en-US" sz="3200" dirty="0"/>
              <a:t>are </a:t>
            </a:r>
            <a:r>
              <a:rPr lang="en-US" sz="3200" dirty="0" smtClean="0"/>
              <a:t>not </a:t>
            </a:r>
            <a:r>
              <a:rPr lang="en-US" sz="3200" dirty="0"/>
              <a:t>redeemable, </a:t>
            </a:r>
            <a:r>
              <a:rPr lang="en-US" sz="3200" dirty="0" smtClean="0"/>
              <a:t>the </a:t>
            </a:r>
            <a:r>
              <a:rPr lang="en-US" sz="3200" dirty="0"/>
              <a:t>company has no </a:t>
            </a:r>
            <a:r>
              <a:rPr lang="en-US" sz="3200" dirty="0" smtClean="0"/>
              <a:t>liability </a:t>
            </a:r>
            <a:r>
              <a:rPr lang="en-US" sz="3200" dirty="0"/>
              <a:t>for </a:t>
            </a:r>
            <a:r>
              <a:rPr lang="en-US" sz="3200" dirty="0" smtClean="0"/>
              <a:t>cash </a:t>
            </a:r>
            <a:r>
              <a:rPr lang="en-US" sz="3200" dirty="0"/>
              <a:t>outflows </a:t>
            </a:r>
            <a:endParaRPr lang="en-US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200" dirty="0" smtClean="0"/>
              <a:t>associated with </a:t>
            </a:r>
            <a:r>
              <a:rPr lang="en-US" sz="3200" dirty="0"/>
              <a:t>its redemption</a:t>
            </a:r>
            <a:r>
              <a:rPr lang="en-US" sz="32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3200" dirty="0" smtClean="0"/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3200" dirty="0" smtClean="0"/>
              <a:t>2</a:t>
            </a:r>
            <a:r>
              <a:rPr lang="en-US" sz="3200" dirty="0" smtClean="0"/>
              <a:t>.  </a:t>
            </a:r>
            <a:r>
              <a:rPr lang="en-US" sz="3200" dirty="0"/>
              <a:t>Equity capital increases the company’s financial base and thus helps further the borrowing powers of the </a:t>
            </a:r>
            <a:r>
              <a:rPr lang="en-US" sz="3200" dirty="0" smtClean="0"/>
              <a:t>company. 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5558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121" y="45720"/>
            <a:ext cx="11368550" cy="671051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latin typeface="+mn-lt"/>
              </a:rPr>
              <a:t/>
            </a:r>
            <a:br>
              <a:rPr lang="en-US" sz="3600" b="1" dirty="0" smtClean="0">
                <a:latin typeface="+mn-lt"/>
              </a:rPr>
            </a:br>
            <a:r>
              <a:rPr lang="en-US" sz="4000" b="1" dirty="0" smtClean="0">
                <a:latin typeface="+mn-lt"/>
              </a:rPr>
              <a:t>Advantages </a:t>
            </a:r>
            <a:r>
              <a:rPr lang="en-US" sz="4000" b="1" dirty="0">
                <a:latin typeface="+mn-lt"/>
              </a:rPr>
              <a:t>of R</a:t>
            </a:r>
            <a:r>
              <a:rPr lang="en-US" sz="4000" b="1" dirty="0" smtClean="0">
                <a:latin typeface="+mn-lt"/>
              </a:rPr>
              <a:t>aising </a:t>
            </a:r>
            <a:r>
              <a:rPr lang="en-US" sz="4000" b="1" dirty="0">
                <a:latin typeface="+mn-lt"/>
              </a:rPr>
              <a:t>funds </a:t>
            </a:r>
            <a:r>
              <a:rPr lang="en-US" sz="4000" b="1" dirty="0" smtClean="0">
                <a:latin typeface="+mn-lt"/>
              </a:rPr>
              <a:t>via </a:t>
            </a:r>
            <a:r>
              <a:rPr lang="en-US" sz="4000" b="1" dirty="0" smtClean="0">
                <a:latin typeface="+mn-lt"/>
              </a:rPr>
              <a:t> Equity </a:t>
            </a:r>
            <a:r>
              <a:rPr lang="en-US" sz="4000" b="1" dirty="0" smtClean="0">
                <a:latin typeface="+mn-lt"/>
              </a:rPr>
              <a:t>Shares  </a:t>
            </a:r>
            <a:endParaRPr lang="en-US" sz="4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122" y="929149"/>
            <a:ext cx="11762330" cy="555962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200" dirty="0" smtClean="0"/>
              <a:t>3. The </a:t>
            </a:r>
            <a:r>
              <a:rPr lang="en-US" sz="3200" dirty="0"/>
              <a:t>company is not obliged legally to pay dividends. </a:t>
            </a:r>
            <a:r>
              <a:rPr lang="en-US" sz="3200" dirty="0" smtClean="0"/>
              <a:t>Hence </a:t>
            </a:r>
            <a:r>
              <a:rPr lang="en-US" sz="3200" dirty="0"/>
              <a:t>in times of uncertainties or when the company </a:t>
            </a:r>
            <a:r>
              <a:rPr lang="en-US" sz="3200" dirty="0" smtClean="0"/>
              <a:t>is </a:t>
            </a:r>
            <a:r>
              <a:rPr lang="en-US" sz="3200" dirty="0"/>
              <a:t>not performing well, dividend payments can be </a:t>
            </a:r>
            <a:r>
              <a:rPr lang="en-US" sz="3200" dirty="0" smtClean="0"/>
              <a:t>reduced </a:t>
            </a:r>
            <a:r>
              <a:rPr lang="en-US" sz="3200" dirty="0"/>
              <a:t>or even suspended</a:t>
            </a:r>
            <a:r>
              <a:rPr lang="en-US" sz="32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200" dirty="0" smtClean="0"/>
              <a:t>4.  </a:t>
            </a:r>
            <a:r>
              <a:rPr lang="en-US" sz="3200" dirty="0"/>
              <a:t>The company can make further issue of </a:t>
            </a:r>
            <a:r>
              <a:rPr lang="en-US" sz="3200" dirty="0" smtClean="0"/>
              <a:t>share </a:t>
            </a:r>
            <a:r>
              <a:rPr lang="en-US" sz="3200" dirty="0"/>
              <a:t>capital by making a right issue.</a:t>
            </a:r>
          </a:p>
        </p:txBody>
      </p:sp>
    </p:spTree>
    <p:extLst>
      <p:ext uri="{BB962C8B-B14F-4D97-AF65-F5344CB8AC3E}">
        <p14:creationId xmlns:p14="http://schemas.microsoft.com/office/powerpoint/2010/main" val="174520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2736"/>
            <a:ext cx="11353800" cy="781664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+mn-lt"/>
              </a:rPr>
              <a:t> </a:t>
            </a:r>
            <a:br>
              <a:rPr lang="en-US" sz="3600" b="1" dirty="0" smtClean="0">
                <a:latin typeface="+mn-lt"/>
              </a:rPr>
            </a:br>
            <a:r>
              <a:rPr lang="en-US" sz="3600" b="1" dirty="0" smtClean="0">
                <a:latin typeface="+mn-lt"/>
              </a:rPr>
              <a:t>Disadvantages </a:t>
            </a:r>
            <a:r>
              <a:rPr lang="en-US" sz="3600" b="1" dirty="0">
                <a:latin typeface="+mn-lt"/>
              </a:rPr>
              <a:t>of Raising funds </a:t>
            </a:r>
            <a:r>
              <a:rPr lang="en-US" sz="3600" b="1" dirty="0" smtClean="0">
                <a:latin typeface="+mn-lt"/>
              </a:rPr>
              <a:t>via Equity </a:t>
            </a:r>
            <a:r>
              <a:rPr lang="en-US" sz="3600" b="1" dirty="0">
                <a:latin typeface="+mn-lt"/>
              </a:rPr>
              <a:t>Shares </a:t>
            </a:r>
            <a:r>
              <a:rPr lang="en-GB" sz="3600" b="1" dirty="0"/>
              <a:t/>
            </a:r>
            <a:br>
              <a:rPr lang="en-GB" sz="3600" b="1" dirty="0"/>
            </a:b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575188"/>
            <a:ext cx="11353800" cy="619458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600" dirty="0"/>
          </a:p>
          <a:p>
            <a:pPr marL="742950" indent="-742950" algn="just">
              <a:lnSpc>
                <a:spcPct val="150000"/>
              </a:lnSpc>
              <a:buFont typeface="+mj-lt"/>
              <a:buAutoNum type="arabicPeriod"/>
            </a:pPr>
            <a:r>
              <a:rPr lang="en-US" sz="3200" dirty="0" smtClean="0"/>
              <a:t>Costly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 smtClean="0"/>
              <a:t>The </a:t>
            </a:r>
            <a:r>
              <a:rPr lang="en-US" sz="3200" dirty="0"/>
              <a:t>cost of ordinary shares is higher because </a:t>
            </a:r>
            <a:r>
              <a:rPr lang="en-US" sz="3200" dirty="0" smtClean="0"/>
              <a:t>dividends </a:t>
            </a:r>
            <a:r>
              <a:rPr lang="en-US" sz="3200" dirty="0" smtClean="0"/>
              <a:t>are </a:t>
            </a:r>
            <a:r>
              <a:rPr lang="en-US" sz="3200" dirty="0"/>
              <a:t>not tax </a:t>
            </a:r>
            <a:r>
              <a:rPr lang="en-US" sz="3200" dirty="0" smtClean="0"/>
              <a:t>deductible </a:t>
            </a:r>
            <a:r>
              <a:rPr lang="en-US" sz="3200" dirty="0"/>
              <a:t>and also the floatation </a:t>
            </a:r>
            <a:r>
              <a:rPr lang="en-US" sz="3200" dirty="0" smtClean="0"/>
              <a:t>costs </a:t>
            </a:r>
            <a:r>
              <a:rPr lang="en-US" sz="3200" dirty="0"/>
              <a:t>of such </a:t>
            </a:r>
            <a:r>
              <a:rPr lang="en-US" sz="3200" dirty="0" smtClean="0"/>
              <a:t>issues </a:t>
            </a:r>
            <a:r>
              <a:rPr lang="en-US" sz="3200" dirty="0"/>
              <a:t>are higher</a:t>
            </a:r>
            <a:r>
              <a:rPr lang="en-US" sz="32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3200" dirty="0"/>
          </a:p>
          <a:p>
            <a:pPr marL="514350" indent="-514350" algn="just">
              <a:lnSpc>
                <a:spcPct val="150000"/>
              </a:lnSpc>
              <a:buAutoNum type="arabicPeriod" startAt="2"/>
            </a:pPr>
            <a:r>
              <a:rPr lang="en-US" sz="3200" dirty="0" smtClean="0"/>
              <a:t>Investors </a:t>
            </a:r>
            <a:r>
              <a:rPr lang="en-US" sz="3200" dirty="0"/>
              <a:t>find ordinary shares riskier because of uncertain dividend payments and capital </a:t>
            </a:r>
            <a:r>
              <a:rPr lang="en-US" sz="3200" dirty="0" smtClean="0"/>
              <a:t>gains.</a:t>
            </a:r>
          </a:p>
        </p:txBody>
      </p:sp>
    </p:spTree>
    <p:extLst>
      <p:ext uri="{BB962C8B-B14F-4D97-AF65-F5344CB8AC3E}">
        <p14:creationId xmlns:p14="http://schemas.microsoft.com/office/powerpoint/2010/main" val="45175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2736"/>
            <a:ext cx="11353800" cy="781664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latin typeface="+mn-lt"/>
              </a:rPr>
              <a:t> Disadvantages </a:t>
            </a:r>
            <a:r>
              <a:rPr lang="en-US" sz="3600" b="1" dirty="0">
                <a:latin typeface="+mn-lt"/>
              </a:rPr>
              <a:t>of Raising funds </a:t>
            </a:r>
            <a:r>
              <a:rPr lang="en-US" sz="3600" b="1" dirty="0" smtClean="0">
                <a:latin typeface="+mn-lt"/>
              </a:rPr>
              <a:t>via Equity </a:t>
            </a:r>
            <a:r>
              <a:rPr lang="en-US" sz="3600" b="1" dirty="0">
                <a:latin typeface="+mn-lt"/>
              </a:rPr>
              <a:t>Shares </a:t>
            </a:r>
            <a:r>
              <a:rPr lang="en-GB" sz="3600" b="1" dirty="0"/>
              <a:t/>
            </a:r>
            <a:br>
              <a:rPr lang="en-GB" sz="3600" b="1" dirty="0"/>
            </a:b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575188"/>
            <a:ext cx="11353800" cy="619458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600" dirty="0"/>
          </a:p>
          <a:p>
            <a:pPr marL="514350" indent="-514350">
              <a:buAutoNum type="arabicPeriod" startAt="2"/>
            </a:pPr>
            <a:r>
              <a:rPr lang="en-US" sz="3200" dirty="0" smtClean="0"/>
              <a:t>Reduced earnings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200" dirty="0" smtClean="0"/>
              <a:t>The </a:t>
            </a:r>
            <a:r>
              <a:rPr lang="en-US" sz="3200" dirty="0"/>
              <a:t>issue of new equity shares reduces </a:t>
            </a:r>
            <a:r>
              <a:rPr lang="en-US" sz="3200" dirty="0" smtClean="0"/>
              <a:t>the  </a:t>
            </a:r>
            <a:r>
              <a:rPr lang="en-US" sz="3200" dirty="0"/>
              <a:t>earning per </a:t>
            </a:r>
            <a:r>
              <a:rPr lang="en-US" sz="3200" dirty="0" smtClean="0"/>
              <a:t>share </a:t>
            </a:r>
            <a:r>
              <a:rPr lang="en-US" sz="3200" dirty="0"/>
              <a:t>of the existing </a:t>
            </a:r>
            <a:r>
              <a:rPr lang="en-US" sz="3200" dirty="0" smtClean="0"/>
              <a:t>shareholders  </a:t>
            </a:r>
            <a:r>
              <a:rPr lang="en-US" sz="3200" dirty="0"/>
              <a:t>until and unless the profits are proportionately </a:t>
            </a:r>
            <a:r>
              <a:rPr lang="en-US" sz="3200" dirty="0" smtClean="0"/>
              <a:t>increased.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200" dirty="0" smtClean="0"/>
              <a:t>3. The </a:t>
            </a:r>
            <a:r>
              <a:rPr lang="en-US" sz="3200" dirty="0"/>
              <a:t>issue of new equity shares can also reduce </a:t>
            </a:r>
            <a:r>
              <a:rPr lang="en-US" sz="3200" dirty="0" smtClean="0"/>
              <a:t>the </a:t>
            </a:r>
            <a:r>
              <a:rPr lang="en-US" sz="3200" dirty="0"/>
              <a:t>ownership and control of the existing shareholders.</a:t>
            </a:r>
          </a:p>
        </p:txBody>
      </p:sp>
    </p:spTree>
    <p:extLst>
      <p:ext uri="{BB962C8B-B14F-4D97-AF65-F5344CB8AC3E}">
        <p14:creationId xmlns:p14="http://schemas.microsoft.com/office/powerpoint/2010/main" val="129661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132736"/>
            <a:ext cx="11132574" cy="1070422"/>
          </a:xfrm>
        </p:spPr>
        <p:txBody>
          <a:bodyPr>
            <a:normAutofit/>
          </a:bodyPr>
          <a:lstStyle/>
          <a:p>
            <a:pPr lvl="2"/>
            <a:r>
              <a:rPr lang="en-US" sz="3600" b="1" dirty="0">
                <a:latin typeface="+mn-lt"/>
              </a:rPr>
              <a:t>Methods of Issuing New </a:t>
            </a:r>
            <a:r>
              <a:rPr lang="en-US" sz="3600" b="1" dirty="0" smtClean="0">
                <a:latin typeface="+mn-lt"/>
              </a:rPr>
              <a:t>Common Shares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88142"/>
            <a:ext cx="11353800" cy="5749284"/>
          </a:xfrm>
        </p:spPr>
        <p:txBody>
          <a:bodyPr>
            <a:normAutofit/>
          </a:bodyPr>
          <a:lstStyle/>
          <a:p>
            <a:endParaRPr lang="en-US" sz="32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3200" dirty="0" err="1" smtClean="0"/>
              <a:t>Prorata</a:t>
            </a:r>
            <a:endParaRPr lang="en-US" sz="3200" dirty="0" smtClean="0"/>
          </a:p>
          <a:p>
            <a:pPr marL="514350" indent="-514350">
              <a:buFont typeface="+mj-lt"/>
              <a:buAutoNum type="arabicPeriod"/>
            </a:pP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On </a:t>
            </a:r>
            <a:r>
              <a:rPr lang="en-US" sz="3200" dirty="0"/>
              <a:t>a pro-rata basis to existing shareholders through a </a:t>
            </a:r>
            <a:r>
              <a:rPr lang="en-US" sz="3200" dirty="0" smtClean="0"/>
              <a:t>rights </a:t>
            </a:r>
            <a:r>
              <a:rPr lang="en-US" sz="3200" dirty="0" smtClean="0"/>
              <a:t>issue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3200" dirty="0" smtClean="0"/>
              <a:t>2. Through </a:t>
            </a:r>
            <a:r>
              <a:rPr lang="en-US" sz="3200" dirty="0"/>
              <a:t>investment bankers to the general public </a:t>
            </a:r>
            <a:r>
              <a:rPr lang="en-US" sz="3200" dirty="0" smtClean="0"/>
              <a:t>in </a:t>
            </a:r>
            <a:r>
              <a:rPr lang="en-US" sz="3200" dirty="0"/>
              <a:t>a public issue</a:t>
            </a:r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3098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203158"/>
          </a:xfrm>
        </p:spPr>
        <p:txBody>
          <a:bodyPr>
            <a:normAutofit/>
          </a:bodyPr>
          <a:lstStyle/>
          <a:p>
            <a:pPr lvl="2"/>
            <a:r>
              <a:rPr lang="en-US" sz="3600" b="1" dirty="0">
                <a:latin typeface="+mn-lt"/>
              </a:rPr>
              <a:t>Methods of Issuing New </a:t>
            </a:r>
            <a:r>
              <a:rPr lang="en-US" sz="3600" b="1" dirty="0" smtClean="0">
                <a:latin typeface="+mn-lt"/>
              </a:rPr>
              <a:t>Common Shares </a:t>
            </a:r>
            <a:r>
              <a:rPr lang="en-US" sz="3600" b="1" dirty="0" err="1" smtClean="0">
                <a:latin typeface="+mn-lt"/>
              </a:rPr>
              <a:t>Ctd</a:t>
            </a:r>
            <a:r>
              <a:rPr lang="en-US" sz="3600" b="1" dirty="0" smtClean="0">
                <a:latin typeface="+mn-lt"/>
              </a:rPr>
              <a:t>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88142"/>
            <a:ext cx="11353800" cy="5749284"/>
          </a:xfrm>
        </p:spPr>
        <p:txBody>
          <a:bodyPr>
            <a:normAutofit/>
          </a:bodyPr>
          <a:lstStyle/>
          <a:p>
            <a:endParaRPr lang="en-US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200" dirty="0" smtClean="0"/>
              <a:t>3. To </a:t>
            </a:r>
            <a:r>
              <a:rPr lang="en-US" sz="3200" dirty="0"/>
              <a:t>a single buyer (or a very small number of buyers) </a:t>
            </a:r>
            <a:r>
              <a:rPr lang="en-US" sz="3200" dirty="0" smtClean="0"/>
              <a:t>in </a:t>
            </a:r>
            <a:r>
              <a:rPr lang="en-US" sz="3200" dirty="0"/>
              <a:t>a private </a:t>
            </a:r>
            <a:r>
              <a:rPr lang="en-US" sz="3200" dirty="0" smtClean="0"/>
              <a:t>placement</a:t>
            </a:r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4. To </a:t>
            </a:r>
            <a:r>
              <a:rPr lang="en-US" sz="3200" dirty="0"/>
              <a:t>employees through an employee stock purchase </a:t>
            </a:r>
            <a:r>
              <a:rPr lang="en-US" sz="3200" dirty="0" smtClean="0"/>
              <a:t>plan</a:t>
            </a:r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5. Through </a:t>
            </a:r>
            <a:r>
              <a:rPr lang="en-US" sz="3200" dirty="0"/>
              <a:t>a dividend reinvestment plan by a bonus issue</a:t>
            </a:r>
          </a:p>
          <a:p>
            <a:pPr marL="0" indent="0" algn="just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781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132736"/>
            <a:ext cx="11132574" cy="1070422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Rights Issue of Common </a:t>
            </a:r>
            <a:r>
              <a:rPr lang="en-US" sz="3600" b="1" dirty="0" smtClean="0">
                <a:latin typeface="+mn-lt"/>
              </a:rPr>
              <a:t>Shares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226" y="1331753"/>
            <a:ext cx="11132574" cy="5397910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3200" dirty="0" smtClean="0"/>
              <a:t>A </a:t>
            </a:r>
            <a:r>
              <a:rPr lang="en-US" sz="3500" dirty="0"/>
              <a:t>rights issue involves selling of common shares </a:t>
            </a:r>
            <a:r>
              <a:rPr lang="en-US" sz="3500" dirty="0"/>
              <a:t>t</a:t>
            </a:r>
            <a:r>
              <a:rPr lang="en-US" sz="3500" dirty="0" smtClean="0"/>
              <a:t>o  </a:t>
            </a:r>
            <a:r>
              <a:rPr lang="en-US" sz="3500" dirty="0"/>
              <a:t>existing shareholders of the company on </a:t>
            </a:r>
            <a:r>
              <a:rPr lang="en-US" sz="3500" dirty="0" smtClean="0"/>
              <a:t>a  </a:t>
            </a:r>
            <a:r>
              <a:rPr lang="en-US" sz="3500" dirty="0" err="1"/>
              <a:t>prorata</a:t>
            </a:r>
            <a:r>
              <a:rPr lang="en-US" sz="3500" dirty="0"/>
              <a:t> basis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endParaRPr lang="en-US" sz="35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500" dirty="0" smtClean="0"/>
              <a:t>When </a:t>
            </a:r>
            <a:r>
              <a:rPr lang="en-US" sz="3500" dirty="0"/>
              <a:t>rights are issued the Shareholder has three options available</a:t>
            </a:r>
            <a:r>
              <a:rPr lang="en-US" sz="3500" dirty="0" smtClean="0"/>
              <a:t>:</a:t>
            </a:r>
            <a:endParaRPr lang="en-US" sz="3500" dirty="0"/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3500" dirty="0" smtClean="0"/>
              <a:t>He </a:t>
            </a:r>
            <a:r>
              <a:rPr lang="en-US" sz="3500" dirty="0"/>
              <a:t>can exercise the rights and therefore buy the new shares 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3500" dirty="0" smtClean="0"/>
              <a:t>He </a:t>
            </a:r>
            <a:r>
              <a:rPr lang="en-US" sz="3500" dirty="0"/>
              <a:t>can sell the rights in the market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3500" dirty="0" smtClean="0"/>
              <a:t>He </a:t>
            </a:r>
            <a:r>
              <a:rPr lang="en-US" sz="3500" dirty="0"/>
              <a:t>can ignore the </a:t>
            </a:r>
            <a:r>
              <a:rPr lang="en-US" sz="3500" dirty="0" smtClean="0"/>
              <a:t>rights</a:t>
            </a:r>
            <a:endParaRPr lang="en-US" sz="3500" dirty="0"/>
          </a:p>
        </p:txBody>
      </p:sp>
    </p:spTree>
    <p:extLst>
      <p:ext uri="{BB962C8B-B14F-4D97-AF65-F5344CB8AC3E}">
        <p14:creationId xmlns:p14="http://schemas.microsoft.com/office/powerpoint/2010/main" val="215620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20315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How </a:t>
            </a:r>
            <a:r>
              <a:rPr lang="en-US" sz="3600" b="1" dirty="0">
                <a:latin typeface="+mn-lt"/>
              </a:rPr>
              <a:t>M</a:t>
            </a:r>
            <a:r>
              <a:rPr lang="en-US" sz="3600" b="1" dirty="0" smtClean="0">
                <a:latin typeface="+mn-lt"/>
              </a:rPr>
              <a:t>any Rights </a:t>
            </a:r>
            <a:r>
              <a:rPr lang="en-US" sz="3600" b="1" dirty="0" smtClean="0">
                <a:latin typeface="+mn-lt"/>
              </a:rPr>
              <a:t>for a </a:t>
            </a:r>
            <a:r>
              <a:rPr lang="en-US" sz="3600" b="1" dirty="0" smtClean="0">
                <a:latin typeface="+mn-lt"/>
              </a:rPr>
              <a:t>Share</a:t>
            </a:r>
            <a:r>
              <a:rPr lang="en-US" sz="3600" b="1" dirty="0" smtClean="0">
                <a:latin typeface="+mn-lt"/>
              </a:rPr>
              <a:t>?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17640"/>
            <a:ext cx="11828206" cy="5663379"/>
          </a:xfrm>
        </p:spPr>
        <p:txBody>
          <a:bodyPr>
            <a:normAutofit fontScale="92500" lnSpcReduction="20000"/>
          </a:bodyPr>
          <a:lstStyle/>
          <a:p>
            <a:endParaRPr lang="en-US" sz="3200" dirty="0" smtClean="0"/>
          </a:p>
          <a:p>
            <a:pPr marL="0" indent="0" algn="just">
              <a:buNone/>
            </a:pPr>
            <a:r>
              <a:rPr lang="en-US" sz="3500" dirty="0" smtClean="0"/>
              <a:t>The </a:t>
            </a:r>
            <a:r>
              <a:rPr lang="en-US" sz="3500" dirty="0"/>
              <a:t>number of rights required to buy one new </a:t>
            </a:r>
            <a:r>
              <a:rPr lang="en-US" sz="3500" dirty="0" smtClean="0"/>
              <a:t>share can </a:t>
            </a:r>
            <a:r>
              <a:rPr lang="en-US" sz="3500" dirty="0"/>
              <a:t>be given by the following formula</a:t>
            </a:r>
          </a:p>
          <a:p>
            <a:pPr marL="0" indent="0" algn="just">
              <a:buNone/>
            </a:pPr>
            <a:r>
              <a:rPr lang="en-US" sz="3500" dirty="0"/>
              <a:t> </a:t>
            </a:r>
          </a:p>
          <a:p>
            <a:pPr marL="0" indent="0" algn="just">
              <a:buNone/>
            </a:pPr>
            <a:r>
              <a:rPr lang="en-US" sz="3500" dirty="0"/>
              <a:t>	N	=	</a:t>
            </a:r>
            <a:r>
              <a:rPr lang="en-US" sz="3500" u="sng" dirty="0"/>
              <a:t>S</a:t>
            </a:r>
            <a:r>
              <a:rPr lang="en-US" sz="3500" u="sng" baseline="-25000" dirty="0"/>
              <a:t>o</a:t>
            </a:r>
            <a:endParaRPr lang="en-US" sz="3500" dirty="0"/>
          </a:p>
          <a:p>
            <a:pPr marL="0" indent="0" algn="just">
              <a:buNone/>
            </a:pPr>
            <a:r>
              <a:rPr lang="en-US" sz="3500" dirty="0"/>
              <a:t>			S</a:t>
            </a:r>
          </a:p>
          <a:p>
            <a:pPr algn="just"/>
            <a:endParaRPr lang="en-US" sz="3500" dirty="0"/>
          </a:p>
          <a:p>
            <a:pPr marL="0" indent="0" algn="just">
              <a:buNone/>
            </a:pPr>
            <a:r>
              <a:rPr lang="en-US" sz="3500" dirty="0" smtClean="0"/>
              <a:t>Where,</a:t>
            </a:r>
          </a:p>
          <a:p>
            <a:pPr marL="0" indent="0" algn="just">
              <a:buNone/>
            </a:pPr>
            <a:r>
              <a:rPr lang="en-US" sz="3500" dirty="0"/>
              <a:t>	</a:t>
            </a:r>
            <a:r>
              <a:rPr lang="en-US" sz="3500" dirty="0" smtClean="0"/>
              <a:t>S</a:t>
            </a:r>
            <a:r>
              <a:rPr lang="en-US" sz="3500" baseline="-25000" dirty="0" smtClean="0"/>
              <a:t>o</a:t>
            </a:r>
            <a:r>
              <a:rPr lang="en-US" sz="3500" dirty="0" smtClean="0"/>
              <a:t> </a:t>
            </a:r>
            <a:r>
              <a:rPr lang="en-US" sz="3500" dirty="0"/>
              <a:t>is the number of existing shares </a:t>
            </a:r>
          </a:p>
          <a:p>
            <a:pPr marL="0" indent="0" algn="just">
              <a:buNone/>
            </a:pPr>
            <a:r>
              <a:rPr lang="en-US" sz="3500" dirty="0"/>
              <a:t>	S is the number of new shares to be sold</a:t>
            </a:r>
          </a:p>
          <a:p>
            <a:pPr marL="0" indent="0" algn="just">
              <a:buNone/>
            </a:pPr>
            <a:r>
              <a:rPr lang="en-US" sz="3500" dirty="0"/>
              <a:t>	N is the number of rights required to buy one new </a:t>
            </a:r>
            <a:r>
              <a:rPr lang="en-US" sz="3500" dirty="0" smtClean="0"/>
              <a:t>share</a:t>
            </a:r>
            <a:endParaRPr lang="en-US" sz="3500" dirty="0"/>
          </a:p>
          <a:p>
            <a:pPr marL="0" indent="0">
              <a:buNone/>
            </a:pPr>
            <a:r>
              <a:rPr lang="en-US" sz="3200" dirty="0"/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418984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20315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 </a:t>
            </a:r>
            <a:r>
              <a:rPr lang="en-US" sz="3600" b="1" dirty="0">
                <a:latin typeface="+mn-lt"/>
              </a:rPr>
              <a:t>E</a:t>
            </a:r>
            <a:r>
              <a:rPr lang="en-US" sz="3600" b="1" dirty="0" smtClean="0">
                <a:latin typeface="+mn-lt"/>
              </a:rPr>
              <a:t>x-right </a:t>
            </a:r>
            <a:r>
              <a:rPr lang="en-US" sz="3600" b="1" dirty="0">
                <a:latin typeface="+mn-lt"/>
              </a:rPr>
              <a:t>P</a:t>
            </a:r>
            <a:r>
              <a:rPr lang="en-US" sz="3600" b="1" dirty="0" smtClean="0">
                <a:latin typeface="+mn-lt"/>
              </a:rPr>
              <a:t>rice </a:t>
            </a:r>
            <a:r>
              <a:rPr lang="en-US" sz="3600" b="1" dirty="0">
                <a:latin typeface="+mn-lt"/>
              </a:rPr>
              <a:t>of S</a:t>
            </a:r>
            <a:r>
              <a:rPr lang="en-US" sz="3600" b="1" dirty="0" smtClean="0">
                <a:latin typeface="+mn-lt"/>
              </a:rPr>
              <a:t>hares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17640"/>
            <a:ext cx="10264877" cy="571202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US" sz="3500" dirty="0" smtClean="0"/>
              <a:t>The </a:t>
            </a:r>
            <a:r>
              <a:rPr lang="en-US" sz="3500" dirty="0"/>
              <a:t>ex-right price of shares can be given by:</a:t>
            </a:r>
          </a:p>
          <a:p>
            <a:pPr marL="0" indent="0">
              <a:buNone/>
            </a:pPr>
            <a:endParaRPr lang="en-US" sz="3500" dirty="0"/>
          </a:p>
          <a:p>
            <a:pPr marL="0" indent="0">
              <a:buNone/>
            </a:pPr>
            <a:r>
              <a:rPr lang="en-US" sz="3500" dirty="0" smtClean="0"/>
              <a:t>1.  </a:t>
            </a:r>
            <a:r>
              <a:rPr lang="en-US" sz="3500" dirty="0" err="1" smtClean="0"/>
              <a:t>P</a:t>
            </a:r>
            <a:r>
              <a:rPr lang="en-US" sz="3500" baseline="-25000" dirty="0" err="1" smtClean="0"/>
              <a:t>x</a:t>
            </a:r>
            <a:r>
              <a:rPr lang="en-US" sz="3500" dirty="0"/>
              <a:t>	=	</a:t>
            </a:r>
            <a:r>
              <a:rPr lang="en-US" sz="3500" u="sng" dirty="0"/>
              <a:t>S</a:t>
            </a:r>
            <a:r>
              <a:rPr lang="en-US" sz="3500" u="sng" baseline="-25000" dirty="0"/>
              <a:t>o</a:t>
            </a:r>
            <a:r>
              <a:rPr lang="en-US" sz="3500" u="sng" dirty="0"/>
              <a:t> P</a:t>
            </a:r>
            <a:r>
              <a:rPr lang="en-US" sz="3500" u="sng" baseline="-25000" dirty="0"/>
              <a:t>o</a:t>
            </a:r>
            <a:r>
              <a:rPr lang="en-US" sz="3500" u="sng" dirty="0"/>
              <a:t> + S P</a:t>
            </a:r>
            <a:r>
              <a:rPr lang="en-US" sz="3500" u="sng" baseline="-25000" dirty="0"/>
              <a:t>s</a:t>
            </a:r>
            <a:endParaRPr lang="en-US" sz="3500" dirty="0"/>
          </a:p>
          <a:p>
            <a:pPr marL="0" indent="0">
              <a:buNone/>
            </a:pPr>
            <a:r>
              <a:rPr lang="en-US" sz="3500" dirty="0"/>
              <a:t>	</a:t>
            </a:r>
            <a:r>
              <a:rPr lang="en-US" sz="3500" dirty="0" smtClean="0"/>
              <a:t>             S</a:t>
            </a:r>
            <a:r>
              <a:rPr lang="en-US" sz="3500" baseline="-25000" dirty="0" smtClean="0"/>
              <a:t>o</a:t>
            </a:r>
            <a:r>
              <a:rPr lang="en-US" sz="3500" dirty="0" smtClean="0"/>
              <a:t> </a:t>
            </a:r>
            <a:r>
              <a:rPr lang="en-US" sz="3500" dirty="0"/>
              <a:t>+ </a:t>
            </a:r>
            <a:r>
              <a:rPr lang="en-US" sz="3500" dirty="0" smtClean="0"/>
              <a:t>S</a:t>
            </a:r>
            <a:endParaRPr lang="en-US" sz="3500" dirty="0"/>
          </a:p>
          <a:p>
            <a:pPr marL="0" indent="0">
              <a:buNone/>
            </a:pPr>
            <a:r>
              <a:rPr lang="en-US" sz="3500" dirty="0" smtClean="0"/>
              <a:t>Where</a:t>
            </a:r>
            <a:r>
              <a:rPr lang="en-US" sz="3500" dirty="0"/>
              <a:t>:</a:t>
            </a:r>
          </a:p>
          <a:p>
            <a:pPr marL="0" indent="0">
              <a:buNone/>
            </a:pPr>
            <a:r>
              <a:rPr lang="en-US" sz="3500" dirty="0" smtClean="0"/>
              <a:t>      </a:t>
            </a:r>
            <a:r>
              <a:rPr lang="en-US" sz="3500" dirty="0" err="1" smtClean="0"/>
              <a:t>P</a:t>
            </a:r>
            <a:r>
              <a:rPr lang="en-US" sz="3500" baseline="-25000" dirty="0" err="1" smtClean="0"/>
              <a:t>x</a:t>
            </a:r>
            <a:r>
              <a:rPr lang="en-US" sz="3500" dirty="0" smtClean="0"/>
              <a:t> </a:t>
            </a:r>
            <a:r>
              <a:rPr lang="en-US" sz="3500" dirty="0"/>
              <a:t>is the ex-right price of shares </a:t>
            </a:r>
          </a:p>
          <a:p>
            <a:pPr marL="0" indent="0">
              <a:buNone/>
            </a:pPr>
            <a:r>
              <a:rPr lang="en-US" sz="3500" dirty="0"/>
              <a:t> </a:t>
            </a:r>
            <a:r>
              <a:rPr lang="en-US" sz="3500" dirty="0" smtClean="0"/>
              <a:t>     P</a:t>
            </a:r>
            <a:r>
              <a:rPr lang="en-US" sz="3500" baseline="-25000" dirty="0" smtClean="0"/>
              <a:t>o</a:t>
            </a:r>
            <a:r>
              <a:rPr lang="en-US" sz="3500" dirty="0" smtClean="0"/>
              <a:t> </a:t>
            </a:r>
            <a:r>
              <a:rPr lang="en-US" sz="3500" dirty="0"/>
              <a:t>is the cum-right price (current market prices of shares)</a:t>
            </a:r>
          </a:p>
          <a:p>
            <a:pPr marL="0" indent="0">
              <a:buNone/>
            </a:pPr>
            <a:r>
              <a:rPr lang="en-US" sz="3500" dirty="0"/>
              <a:t> </a:t>
            </a:r>
            <a:r>
              <a:rPr lang="en-US" sz="3500" dirty="0" smtClean="0"/>
              <a:t>     S</a:t>
            </a:r>
            <a:r>
              <a:rPr lang="en-US" sz="3500" baseline="-25000" dirty="0" smtClean="0"/>
              <a:t>o</a:t>
            </a:r>
            <a:r>
              <a:rPr lang="en-US" sz="3500" dirty="0" smtClean="0"/>
              <a:t> </a:t>
            </a:r>
            <a:r>
              <a:rPr lang="en-US" sz="3500" dirty="0"/>
              <a:t>is the number of existing shares </a:t>
            </a:r>
            <a:endParaRPr lang="en-US" sz="3500" dirty="0" smtClean="0"/>
          </a:p>
          <a:p>
            <a:pPr marL="0" indent="0">
              <a:buNone/>
            </a:pPr>
            <a:r>
              <a:rPr lang="en-US" sz="3500" dirty="0"/>
              <a:t> </a:t>
            </a:r>
            <a:r>
              <a:rPr lang="en-US" sz="3500" dirty="0" smtClean="0"/>
              <a:t>     S </a:t>
            </a:r>
            <a:r>
              <a:rPr lang="en-US" sz="3500" dirty="0"/>
              <a:t>is the number of new shares </a:t>
            </a:r>
          </a:p>
          <a:p>
            <a:pPr marL="0" indent="0">
              <a:buNone/>
            </a:pPr>
            <a:r>
              <a:rPr lang="en-US" sz="3500" dirty="0"/>
              <a:t> </a:t>
            </a:r>
            <a:r>
              <a:rPr lang="en-US" sz="3500" dirty="0" smtClean="0"/>
              <a:t>     P</a:t>
            </a:r>
            <a:r>
              <a:rPr lang="en-US" sz="3500" baseline="-25000" dirty="0" smtClean="0"/>
              <a:t>s</a:t>
            </a:r>
            <a:r>
              <a:rPr lang="en-US" sz="3500" dirty="0" smtClean="0"/>
              <a:t> </a:t>
            </a:r>
            <a:r>
              <a:rPr lang="en-US" sz="3500" dirty="0"/>
              <a:t>is the subscription price of rights</a:t>
            </a:r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829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132736"/>
            <a:ext cx="11132574" cy="1070422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E</a:t>
            </a:r>
            <a:r>
              <a:rPr lang="en-US" sz="3600" b="1" dirty="0" smtClean="0">
                <a:latin typeface="+mn-lt"/>
              </a:rPr>
              <a:t>x-right </a:t>
            </a:r>
            <a:r>
              <a:rPr lang="en-US" sz="3600" b="1" dirty="0">
                <a:latin typeface="+mn-lt"/>
              </a:rPr>
              <a:t>P</a:t>
            </a:r>
            <a:r>
              <a:rPr lang="en-US" sz="3600" b="1" dirty="0" smtClean="0">
                <a:latin typeface="+mn-lt"/>
              </a:rPr>
              <a:t>rice </a:t>
            </a:r>
            <a:r>
              <a:rPr lang="en-US" sz="3600" b="1" dirty="0">
                <a:latin typeface="+mn-lt"/>
              </a:rPr>
              <a:t>of </a:t>
            </a:r>
            <a:r>
              <a:rPr lang="en-US" sz="3600" b="1" dirty="0" smtClean="0">
                <a:latin typeface="+mn-lt"/>
              </a:rPr>
              <a:t>Shares Formulas: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226" y="1331753"/>
            <a:ext cx="11132574" cy="539791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3200" dirty="0" smtClean="0"/>
              <a:t>2. </a:t>
            </a:r>
            <a:r>
              <a:rPr lang="en-US" sz="3200" dirty="0" err="1" smtClean="0"/>
              <a:t>P</a:t>
            </a:r>
            <a:r>
              <a:rPr lang="en-US" sz="3200" baseline="-25000" dirty="0" err="1" smtClean="0"/>
              <a:t>x</a:t>
            </a:r>
            <a:r>
              <a:rPr lang="en-US" sz="3200" dirty="0"/>
              <a:t>	=	P</a:t>
            </a:r>
            <a:r>
              <a:rPr lang="en-US" sz="3200" baseline="-25000" dirty="0"/>
              <a:t>s</a:t>
            </a:r>
            <a:r>
              <a:rPr lang="en-US" sz="3200" dirty="0"/>
              <a:t>  + (P</a:t>
            </a:r>
            <a:r>
              <a:rPr lang="en-US" sz="3200" baseline="-25000" dirty="0"/>
              <a:t>o</a:t>
            </a:r>
            <a:r>
              <a:rPr lang="en-US" sz="3200" dirty="0"/>
              <a:t> - Ps)	</a:t>
            </a:r>
            <a:r>
              <a:rPr lang="en-US" sz="3200" u="sng" dirty="0"/>
              <a:t>N   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 </a:t>
            </a:r>
            <a:r>
              <a:rPr lang="en-US" sz="3200" dirty="0" smtClean="0"/>
              <a:t>                                       N </a:t>
            </a:r>
            <a:r>
              <a:rPr lang="en-US" sz="3200" dirty="0"/>
              <a:t>+ 1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3200" dirty="0" smtClean="0"/>
              <a:t>Rights </a:t>
            </a:r>
            <a:r>
              <a:rPr lang="en-US" sz="3200" dirty="0"/>
              <a:t>have value and the value of each right can </a:t>
            </a:r>
            <a:r>
              <a:rPr lang="en-US" sz="3200" dirty="0" smtClean="0"/>
              <a:t>be given </a:t>
            </a:r>
            <a:r>
              <a:rPr lang="en-US" sz="3200" dirty="0"/>
              <a:t>by the following formulae: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3200" dirty="0"/>
              <a:t>	R	=	</a:t>
            </a:r>
            <a:r>
              <a:rPr lang="en-US" sz="3200" u="sng" dirty="0" err="1"/>
              <a:t>P</a:t>
            </a:r>
            <a:r>
              <a:rPr lang="en-US" sz="3200" u="sng" baseline="-25000" dirty="0" err="1"/>
              <a:t>x</a:t>
            </a:r>
            <a:r>
              <a:rPr lang="en-US" sz="3200" u="sng" dirty="0"/>
              <a:t> - P</a:t>
            </a:r>
            <a:r>
              <a:rPr lang="en-US" sz="3200" u="sng" baseline="-25000" dirty="0"/>
              <a:t>s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		  N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3200" dirty="0" smtClean="0"/>
              <a:t>Where </a:t>
            </a:r>
            <a:r>
              <a:rPr lang="en-US" sz="3200" dirty="0"/>
              <a:t>R is the theoretical value of rights </a:t>
            </a:r>
            <a:r>
              <a:rPr lang="en-US" sz="3200" dirty="0" err="1"/>
              <a:t>P</a:t>
            </a:r>
            <a:r>
              <a:rPr lang="en-US" sz="3200" baseline="-25000" dirty="0" err="1"/>
              <a:t>x</a:t>
            </a:r>
            <a:r>
              <a:rPr lang="en-US" sz="3200" dirty="0"/>
              <a:t>, P</a:t>
            </a:r>
            <a:r>
              <a:rPr lang="en-US" sz="3200" baseline="-25000" dirty="0"/>
              <a:t>s</a:t>
            </a:r>
            <a:r>
              <a:rPr lang="en-US" sz="3200" dirty="0"/>
              <a:t> and N have previously been defined.</a:t>
            </a:r>
          </a:p>
        </p:txBody>
      </p:sp>
    </p:spTree>
    <p:extLst>
      <p:ext uri="{BB962C8B-B14F-4D97-AF65-F5344CB8AC3E}">
        <p14:creationId xmlns:p14="http://schemas.microsoft.com/office/powerpoint/2010/main" val="155005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607" y="132736"/>
            <a:ext cx="11132574" cy="66936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Theoretical Value </a:t>
            </a:r>
            <a:r>
              <a:rPr lang="en-US" sz="3600" b="1" dirty="0" smtClean="0">
                <a:latin typeface="+mn-lt"/>
              </a:rPr>
              <a:t> of  a Right </a:t>
            </a:r>
            <a:r>
              <a:rPr lang="en-US" sz="3600" b="1" dirty="0" err="1" smtClean="0">
                <a:latin typeface="+mn-lt"/>
              </a:rPr>
              <a:t>Ctd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02105"/>
            <a:ext cx="10958053" cy="501134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It </a:t>
            </a:r>
            <a:r>
              <a:rPr lang="en-US" sz="3200" dirty="0"/>
              <a:t>can also be given by:</a:t>
            </a:r>
          </a:p>
          <a:p>
            <a:endParaRPr lang="en-US" sz="3200" dirty="0"/>
          </a:p>
          <a:p>
            <a:pPr marL="514350" indent="-514350">
              <a:buAutoNum type="arabicPeriod" startAt="3"/>
            </a:pPr>
            <a:r>
              <a:rPr lang="en-US" sz="3200" dirty="0" smtClean="0"/>
              <a:t>R</a:t>
            </a:r>
            <a:r>
              <a:rPr lang="en-US" sz="3200" dirty="0"/>
              <a:t>	=	P</a:t>
            </a:r>
            <a:r>
              <a:rPr lang="en-US" sz="3200" baseline="-25000" dirty="0"/>
              <a:t>o</a:t>
            </a:r>
            <a:r>
              <a:rPr lang="en-US" sz="3200" dirty="0"/>
              <a:t> </a:t>
            </a:r>
            <a:r>
              <a:rPr lang="en-US" sz="3200" dirty="0" smtClean="0"/>
              <a:t>– </a:t>
            </a:r>
            <a:r>
              <a:rPr lang="en-US" sz="3200" dirty="0" err="1" smtClean="0"/>
              <a:t>Px</a:t>
            </a:r>
            <a:endParaRPr lang="en-US" sz="3200" dirty="0" smtClean="0"/>
          </a:p>
          <a:p>
            <a:pPr marL="514350" indent="-514350">
              <a:buAutoNum type="arabicPeriod" startAt="3"/>
            </a:pPr>
            <a:endParaRPr lang="en-US" sz="3200" dirty="0"/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3200" dirty="0" smtClean="0"/>
              <a:t>4. Or   </a:t>
            </a:r>
            <a:r>
              <a:rPr lang="en-US" sz="3200" dirty="0"/>
              <a:t>R </a:t>
            </a:r>
            <a:r>
              <a:rPr lang="en-US" sz="3200" dirty="0" smtClean="0"/>
              <a:t>   = </a:t>
            </a:r>
            <a:r>
              <a:rPr lang="en-US" sz="3200" u="sng" dirty="0"/>
              <a:t>P</a:t>
            </a:r>
            <a:r>
              <a:rPr lang="en-US" sz="3200" u="sng" baseline="-25000" dirty="0"/>
              <a:t>o</a:t>
            </a:r>
            <a:r>
              <a:rPr lang="en-US" sz="3200" u="sng" dirty="0"/>
              <a:t> - Ps</a:t>
            </a:r>
            <a:endParaRPr lang="en-US" sz="3200" dirty="0"/>
          </a:p>
          <a:p>
            <a:pPr marL="0" indent="0">
              <a:buNone/>
            </a:pPr>
            <a:r>
              <a:rPr lang="en-US" sz="3200" dirty="0" smtClean="0"/>
              <a:t>                     N </a:t>
            </a:r>
            <a:r>
              <a:rPr lang="en-US" sz="3200" dirty="0"/>
              <a:t>+ </a:t>
            </a:r>
            <a:r>
              <a:rPr lang="en-US" sz="3200" dirty="0" smtClean="0"/>
              <a:t>1   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3947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Illustration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9432"/>
            <a:ext cx="11975690" cy="6009969"/>
          </a:xfrm>
        </p:spPr>
        <p:txBody>
          <a:bodyPr>
            <a:normAutofit fontScale="70000" lnSpcReduction="20000"/>
          </a:bodyPr>
          <a:lstStyle/>
          <a:p>
            <a:pPr marL="1828800" lvl="4" indent="0">
              <a:buNone/>
              <a:tabLst>
                <a:tab pos="1519238" algn="l"/>
              </a:tabLst>
            </a:pPr>
            <a:r>
              <a:rPr lang="en-US" sz="3200" dirty="0" smtClean="0"/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4600" dirty="0" smtClean="0"/>
              <a:t>XYZ Ltd has 900,000 shares outstanding at current market price of $ 130 per share. 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4600" dirty="0" smtClean="0"/>
              <a:t>The company needs $ 22,500,000 to finance its proposed expansion. 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4600" dirty="0" smtClean="0"/>
              <a:t>The board of directors has decided to issue rights  for raising the required funds.  The subscription price  has been fixed at $ 75 per share</a:t>
            </a:r>
            <a:r>
              <a:rPr lang="en-US" sz="3500" dirty="0" smtClean="0"/>
              <a:t>.</a:t>
            </a:r>
          </a:p>
          <a:p>
            <a:endParaRPr lang="en-US" sz="3900" dirty="0"/>
          </a:p>
          <a:p>
            <a:pPr marL="0" indent="0">
              <a:buNone/>
            </a:pPr>
            <a:r>
              <a:rPr lang="en-US" sz="3200" dirty="0"/>
              <a:t>	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3020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Illustration </a:t>
            </a:r>
            <a:r>
              <a:rPr lang="en-US" sz="3600" b="1" dirty="0" err="1" smtClean="0">
                <a:latin typeface="+mn-lt"/>
              </a:rPr>
              <a:t>Ctd</a:t>
            </a:r>
            <a:r>
              <a:rPr lang="en-US" sz="3600" b="1" dirty="0" smtClean="0">
                <a:latin typeface="+mn-lt"/>
              </a:rPr>
              <a:t> 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722" y="1076633"/>
            <a:ext cx="10940845" cy="5781367"/>
          </a:xfrm>
        </p:spPr>
        <p:txBody>
          <a:bodyPr>
            <a:normAutofit/>
          </a:bodyPr>
          <a:lstStyle/>
          <a:p>
            <a:pPr marL="1828800" lvl="4" indent="0">
              <a:buNone/>
              <a:tabLst>
                <a:tab pos="1519238" algn="l"/>
              </a:tabLst>
            </a:pPr>
            <a:r>
              <a:rPr lang="en-US" sz="3200" dirty="0" smtClean="0"/>
              <a:t> </a:t>
            </a:r>
          </a:p>
          <a:p>
            <a:pPr marL="0" indent="0">
              <a:buNone/>
            </a:pPr>
            <a:r>
              <a:rPr lang="en-US" sz="3200" b="1" dirty="0" smtClean="0"/>
              <a:t>Required</a:t>
            </a:r>
            <a:r>
              <a:rPr lang="en-US" sz="3200" b="1" dirty="0"/>
              <a:t>:</a:t>
            </a:r>
          </a:p>
          <a:p>
            <a:pPr marL="514350" indent="-514350" algn="just">
              <a:buFont typeface="+mj-lt"/>
              <a:buAutoNum type="alphaLcParenR"/>
            </a:pPr>
            <a:r>
              <a:rPr lang="en-US" sz="3200" dirty="0" smtClean="0"/>
              <a:t>How </a:t>
            </a:r>
            <a:r>
              <a:rPr lang="en-US" sz="3200" dirty="0"/>
              <a:t>many rights are required to purchase </a:t>
            </a:r>
            <a:r>
              <a:rPr lang="en-US" sz="3200" dirty="0" smtClean="0"/>
              <a:t>one new </a:t>
            </a:r>
            <a:r>
              <a:rPr lang="en-US" sz="3200" dirty="0" smtClean="0"/>
              <a:t>share</a:t>
            </a:r>
            <a:r>
              <a:rPr lang="en-US" sz="3200" dirty="0" smtClean="0"/>
              <a:t>?</a:t>
            </a:r>
          </a:p>
          <a:p>
            <a:pPr marL="0" indent="0" algn="just">
              <a:buNone/>
            </a:pPr>
            <a:r>
              <a:rPr lang="en-US" sz="3200" dirty="0" smtClean="0"/>
              <a:t>b</a:t>
            </a:r>
            <a:r>
              <a:rPr lang="en-US" sz="3200" dirty="0" smtClean="0"/>
              <a:t>) What </a:t>
            </a:r>
            <a:r>
              <a:rPr lang="en-US" sz="3200" dirty="0"/>
              <a:t>is the price of one </a:t>
            </a:r>
            <a:r>
              <a:rPr lang="en-US" sz="3200" dirty="0" smtClean="0"/>
              <a:t>share </a:t>
            </a:r>
            <a:r>
              <a:rPr lang="en-US" sz="3200" dirty="0"/>
              <a:t>after the rights </a:t>
            </a:r>
            <a:r>
              <a:rPr lang="en-US" sz="3200" dirty="0" smtClean="0"/>
              <a:t>issue </a:t>
            </a:r>
            <a:r>
              <a:rPr lang="en-US" sz="3200" dirty="0"/>
              <a:t>(Ex-right price</a:t>
            </a:r>
            <a:r>
              <a:rPr lang="en-US" sz="3200" dirty="0" smtClean="0"/>
              <a:t>)?</a:t>
            </a:r>
          </a:p>
          <a:p>
            <a:pPr marL="0" indent="0" algn="just">
              <a:buNone/>
            </a:pPr>
            <a:r>
              <a:rPr lang="en-US" sz="3200" dirty="0" smtClean="0"/>
              <a:t>c</a:t>
            </a:r>
            <a:r>
              <a:rPr lang="en-US" sz="3200" dirty="0" smtClean="0"/>
              <a:t>) Compute </a:t>
            </a:r>
            <a:r>
              <a:rPr lang="en-US" sz="3200" dirty="0"/>
              <a:t>the theoretical value of each right</a:t>
            </a:r>
          </a:p>
          <a:p>
            <a:pPr marL="0" indent="0" algn="just">
              <a:buNone/>
            </a:pPr>
            <a:r>
              <a:rPr lang="en-US" sz="3200" dirty="0" smtClean="0"/>
              <a:t>d) Consider </a:t>
            </a:r>
            <a:r>
              <a:rPr lang="en-US" sz="3200" dirty="0"/>
              <a:t>the effect of the rights issue on the shareholders wealth under the three options available to the </a:t>
            </a:r>
            <a:r>
              <a:rPr lang="en-US" sz="3200" dirty="0" smtClean="0"/>
              <a:t>shareholders</a:t>
            </a:r>
          </a:p>
          <a:p>
            <a:pPr marL="0" indent="0" algn="just">
              <a:buNone/>
            </a:pPr>
            <a:r>
              <a:rPr lang="en-US" sz="3200" dirty="0" smtClean="0"/>
              <a:t> </a:t>
            </a:r>
            <a:r>
              <a:rPr lang="en-US" sz="3200" dirty="0"/>
              <a:t>(Assume he owns 3 shares and has $ 75 </a:t>
            </a:r>
            <a:r>
              <a:rPr lang="en-US" sz="3200" dirty="0" smtClean="0"/>
              <a:t>cash </a:t>
            </a:r>
            <a:r>
              <a:rPr lang="en-US" sz="3200" dirty="0"/>
              <a:t>on hand).</a:t>
            </a:r>
          </a:p>
          <a:p>
            <a:pPr algn="just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6940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600" b="1" dirty="0"/>
              <a:t>Solution</a:t>
            </a:r>
            <a:r>
              <a:rPr lang="en-US" sz="3600" b="1" dirty="0" smtClean="0"/>
              <a:t>: a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39" y="746760"/>
            <a:ext cx="11749057" cy="58015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 smtClean="0"/>
              <a:t>To </a:t>
            </a:r>
            <a:r>
              <a:rPr lang="en-US" dirty="0"/>
              <a:t>compute the number of rights required to buy </a:t>
            </a:r>
            <a:r>
              <a:rPr lang="en-US" dirty="0" smtClean="0"/>
              <a:t>one </a:t>
            </a:r>
            <a:r>
              <a:rPr lang="en-US" dirty="0" smtClean="0"/>
              <a:t>1 share</a:t>
            </a:r>
            <a:r>
              <a:rPr lang="en-US" dirty="0"/>
              <a:t>, </a:t>
            </a:r>
            <a:r>
              <a:rPr lang="en-US" dirty="0" smtClean="0"/>
              <a:t>we first  </a:t>
            </a:r>
            <a:r>
              <a:rPr lang="en-US" dirty="0"/>
              <a:t>compute the number of new </a:t>
            </a:r>
            <a:r>
              <a:rPr lang="en-US" dirty="0" smtClean="0"/>
              <a:t>shares  </a:t>
            </a:r>
            <a:r>
              <a:rPr lang="en-US" dirty="0"/>
              <a:t>to be issued</a:t>
            </a:r>
            <a:r>
              <a:rPr lang="en-US" dirty="0" smtClean="0"/>
              <a:t>.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No</a:t>
            </a:r>
            <a:r>
              <a:rPr lang="en-US" dirty="0"/>
              <a:t>. of shares 	=	</a:t>
            </a:r>
            <a:r>
              <a:rPr lang="en-US" u="sng" dirty="0"/>
              <a:t>Desired funds    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	 </a:t>
            </a:r>
            <a:r>
              <a:rPr lang="en-US" dirty="0" smtClean="0"/>
              <a:t>      Subscription price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=</a:t>
            </a:r>
            <a:r>
              <a:rPr lang="en-US" dirty="0"/>
              <a:t>	</a:t>
            </a:r>
            <a:r>
              <a:rPr lang="en-US" u="sng" dirty="0" smtClean="0"/>
              <a:t>22,500,000  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</a:t>
            </a:r>
            <a:r>
              <a:rPr lang="en-US" dirty="0"/>
              <a:t> </a:t>
            </a:r>
            <a:r>
              <a:rPr lang="en-US" dirty="0" smtClean="0"/>
              <a:t>             75       </a:t>
            </a:r>
            <a:r>
              <a:rPr lang="en-US" dirty="0"/>
              <a:t>		=	300,000 shares </a:t>
            </a:r>
          </a:p>
          <a:p>
            <a:pPr marL="0" indent="0">
              <a:buNone/>
            </a:pPr>
            <a:r>
              <a:rPr lang="en-US" dirty="0" smtClean="0"/>
              <a:t>N</a:t>
            </a:r>
            <a:r>
              <a:rPr lang="en-US" dirty="0"/>
              <a:t>	=	</a:t>
            </a:r>
            <a:r>
              <a:rPr lang="en-US" u="sng" dirty="0"/>
              <a:t>S</a:t>
            </a:r>
            <a:r>
              <a:rPr lang="en-US" baseline="-25000" dirty="0"/>
              <a:t>o</a:t>
            </a:r>
            <a:r>
              <a:rPr lang="en-US" dirty="0"/>
              <a:t>		S</a:t>
            </a:r>
            <a:r>
              <a:rPr lang="en-US" baseline="-25000" dirty="0"/>
              <a:t>o</a:t>
            </a:r>
            <a:r>
              <a:rPr lang="en-US" dirty="0"/>
              <a:t>	=	900,000 shares </a:t>
            </a:r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dirty="0" smtClean="0"/>
              <a:t>S</a:t>
            </a:r>
            <a:r>
              <a:rPr lang="en-US" dirty="0"/>
              <a:t>		S	=	300,000 shares </a:t>
            </a:r>
          </a:p>
          <a:p>
            <a:pPr marL="0" indent="0">
              <a:buNone/>
            </a:pPr>
            <a:r>
              <a:rPr lang="en-US" dirty="0"/>
              <a:t>		N	=	</a:t>
            </a:r>
            <a:r>
              <a:rPr lang="en-US" u="sng" dirty="0" smtClean="0"/>
              <a:t>900,000</a:t>
            </a:r>
            <a:r>
              <a:rPr lang="en-US" dirty="0"/>
              <a:t> </a:t>
            </a:r>
            <a:r>
              <a:rPr lang="en-US" dirty="0" smtClean="0"/>
              <a:t>=</a:t>
            </a:r>
            <a:r>
              <a:rPr lang="en-US" dirty="0"/>
              <a:t>	3</a:t>
            </a:r>
          </a:p>
          <a:p>
            <a:pPr marL="0" indent="0">
              <a:buNone/>
            </a:pPr>
            <a:r>
              <a:rPr lang="en-US" dirty="0"/>
              <a:t>				</a:t>
            </a:r>
            <a:r>
              <a:rPr lang="en-US" dirty="0" smtClean="0"/>
              <a:t>300,000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3 </a:t>
            </a:r>
            <a:r>
              <a:rPr lang="en-US" dirty="0"/>
              <a:t>rights to buy </a:t>
            </a:r>
            <a:r>
              <a:rPr lang="en-US" dirty="0" smtClean="0"/>
              <a:t>1 </a:t>
            </a:r>
            <a:r>
              <a:rPr lang="en-US" dirty="0"/>
              <a:t>new </a:t>
            </a:r>
            <a:r>
              <a:rPr lang="en-US" dirty="0" smtClean="0"/>
              <a:t>share </a:t>
            </a:r>
            <a:r>
              <a:rPr lang="en-US" dirty="0"/>
              <a:t>in the company</a:t>
            </a:r>
            <a:r>
              <a:rPr lang="en-US" dirty="0" smtClean="0"/>
              <a:t>.</a:t>
            </a:r>
            <a:r>
              <a:rPr lang="en-US" dirty="0"/>
              <a:t> </a:t>
            </a:r>
            <a:r>
              <a:rPr lang="en-US" dirty="0" smtClean="0"/>
              <a:t>Hence of </a:t>
            </a:r>
            <a:r>
              <a:rPr lang="en-US" dirty="0"/>
              <a:t>900,000 </a:t>
            </a:r>
            <a:r>
              <a:rPr lang="en-US" dirty="0" smtClean="0"/>
              <a:t>rights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7904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368969"/>
            <a:ext cx="11353800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Solution b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518161"/>
            <a:ext cx="11281610" cy="633984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3200" dirty="0" smtClean="0"/>
              <a:t>Price </a:t>
            </a:r>
            <a:r>
              <a:rPr lang="en-US" sz="3200" dirty="0"/>
              <a:t>of the shares after the rights issue will be </a:t>
            </a:r>
            <a:r>
              <a:rPr lang="en-US" sz="3200" dirty="0" smtClean="0"/>
              <a:t>lower than </a:t>
            </a:r>
            <a:r>
              <a:rPr lang="en-US" sz="3200" dirty="0"/>
              <a:t>the price before ;</a:t>
            </a:r>
            <a:r>
              <a:rPr lang="en-US" sz="3200" dirty="0" smtClean="0"/>
              <a:t>new </a:t>
            </a:r>
            <a:r>
              <a:rPr lang="en-US" sz="3200" dirty="0"/>
              <a:t>shares are usually sold </a:t>
            </a:r>
            <a:r>
              <a:rPr lang="en-US" sz="3200" dirty="0" smtClean="0"/>
              <a:t>at </a:t>
            </a:r>
            <a:r>
              <a:rPr lang="en-US" sz="3200" dirty="0"/>
              <a:t>a price which is below the market price.</a:t>
            </a:r>
          </a:p>
          <a:p>
            <a:pPr marL="0" indent="0" algn="just">
              <a:buNone/>
            </a:pPr>
            <a:r>
              <a:rPr lang="en-US" sz="3200" dirty="0"/>
              <a:t>		</a:t>
            </a:r>
            <a:r>
              <a:rPr lang="en-US" sz="3200" dirty="0" err="1"/>
              <a:t>P</a:t>
            </a:r>
            <a:r>
              <a:rPr lang="en-US" sz="3200" baseline="-25000" dirty="0" err="1"/>
              <a:t>x</a:t>
            </a:r>
            <a:r>
              <a:rPr lang="en-US" sz="3200" dirty="0"/>
              <a:t>	=	P</a:t>
            </a:r>
            <a:r>
              <a:rPr lang="en-US" sz="3200" baseline="-25000" dirty="0"/>
              <a:t>s</a:t>
            </a:r>
            <a:r>
              <a:rPr lang="en-US" sz="3200" dirty="0"/>
              <a:t>  + (P</a:t>
            </a:r>
            <a:r>
              <a:rPr lang="en-US" sz="3200" baseline="-25000" dirty="0"/>
              <a:t>o</a:t>
            </a:r>
            <a:r>
              <a:rPr lang="en-US" sz="3200" dirty="0"/>
              <a:t> - Ps</a:t>
            </a:r>
            <a:r>
              <a:rPr lang="en-US" sz="3200" dirty="0" smtClean="0"/>
              <a:t>)</a:t>
            </a:r>
            <a:r>
              <a:rPr lang="en-US" sz="3200" dirty="0"/>
              <a:t>	</a:t>
            </a:r>
            <a:r>
              <a:rPr lang="en-US" sz="3200" u="sng" dirty="0"/>
              <a:t>N   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/>
              <a:t>				</a:t>
            </a:r>
            <a:r>
              <a:rPr lang="en-US" sz="3200" dirty="0" smtClean="0"/>
              <a:t>                       N </a:t>
            </a:r>
            <a:r>
              <a:rPr lang="en-US" sz="3200" dirty="0"/>
              <a:t>+ 1</a:t>
            </a:r>
          </a:p>
          <a:p>
            <a:pPr marL="0" indent="0" algn="just">
              <a:buNone/>
            </a:pPr>
            <a:r>
              <a:rPr lang="en-US" sz="3200" dirty="0"/>
              <a:t>		</a:t>
            </a:r>
            <a:r>
              <a:rPr lang="en-US" sz="3200" dirty="0" smtClean="0"/>
              <a:t>P</a:t>
            </a:r>
            <a:r>
              <a:rPr lang="en-US" sz="3200" baseline="-25000" dirty="0" smtClean="0"/>
              <a:t>s</a:t>
            </a:r>
            <a:r>
              <a:rPr lang="en-US" sz="3200" dirty="0"/>
              <a:t>	=	75</a:t>
            </a:r>
          </a:p>
          <a:p>
            <a:pPr marL="0" indent="0" algn="just">
              <a:buNone/>
            </a:pPr>
            <a:r>
              <a:rPr lang="en-US" sz="3200" dirty="0"/>
              <a:t>		</a:t>
            </a:r>
            <a:r>
              <a:rPr lang="en-US" sz="3200" dirty="0" smtClean="0"/>
              <a:t>P</a:t>
            </a:r>
            <a:r>
              <a:rPr lang="en-US" sz="3200" baseline="-25000" dirty="0" smtClean="0"/>
              <a:t>o</a:t>
            </a:r>
            <a:r>
              <a:rPr lang="en-US" sz="3200" dirty="0"/>
              <a:t>	=	130</a:t>
            </a:r>
          </a:p>
          <a:p>
            <a:pPr marL="0" indent="0" algn="just">
              <a:buNone/>
            </a:pPr>
            <a:r>
              <a:rPr lang="en-US" sz="3200" dirty="0"/>
              <a:t>		</a:t>
            </a:r>
            <a:r>
              <a:rPr lang="en-US" sz="3200" dirty="0" smtClean="0"/>
              <a:t>N</a:t>
            </a:r>
            <a:r>
              <a:rPr lang="en-US" sz="3200" dirty="0"/>
              <a:t>	=	3</a:t>
            </a:r>
          </a:p>
          <a:p>
            <a:pPr marL="0" indent="0" algn="just">
              <a:buNone/>
            </a:pPr>
            <a:r>
              <a:rPr lang="en-US" sz="3200" dirty="0"/>
              <a:t> </a:t>
            </a:r>
            <a:r>
              <a:rPr lang="en-US" sz="3200" dirty="0" smtClean="0"/>
              <a:t>  </a:t>
            </a:r>
            <a:r>
              <a:rPr lang="en-US" sz="3200" dirty="0"/>
              <a:t>		</a:t>
            </a:r>
            <a:r>
              <a:rPr lang="en-US" sz="3200" dirty="0" err="1"/>
              <a:t>P</a:t>
            </a:r>
            <a:r>
              <a:rPr lang="en-US" sz="3200" baseline="-25000" dirty="0" err="1"/>
              <a:t>x</a:t>
            </a:r>
            <a:r>
              <a:rPr lang="en-US" sz="3200" dirty="0"/>
              <a:t>	=	75 + (130 - 75) 3/4</a:t>
            </a:r>
          </a:p>
          <a:p>
            <a:pPr marL="0" indent="0" algn="just">
              <a:buNone/>
            </a:pPr>
            <a:r>
              <a:rPr lang="en-US" sz="3200" dirty="0"/>
              <a:t>			=	</a:t>
            </a:r>
            <a:r>
              <a:rPr lang="en-US" sz="3200" u="dbl" dirty="0"/>
              <a:t>$ 116.25</a:t>
            </a:r>
            <a:endParaRPr lang="en-US" sz="3200" dirty="0"/>
          </a:p>
          <a:p>
            <a:pPr algn="just"/>
            <a:r>
              <a:rPr lang="en-US" sz="3200" dirty="0" smtClean="0"/>
              <a:t>After </a:t>
            </a:r>
            <a:r>
              <a:rPr lang="en-US" sz="3200" dirty="0"/>
              <a:t>the rights issue the price of the shares would fall from $ 130 to $ </a:t>
            </a:r>
            <a:r>
              <a:rPr lang="en-US" sz="3200" dirty="0" smtClean="0"/>
              <a:t>116.25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1706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32556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Solution c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611" y="899653"/>
            <a:ext cx="11209421" cy="595834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Value </a:t>
            </a:r>
            <a:r>
              <a:rPr lang="en-US" sz="3200" dirty="0"/>
              <a:t>of each right</a:t>
            </a:r>
          </a:p>
          <a:p>
            <a:endParaRPr lang="en-US" sz="3200" dirty="0"/>
          </a:p>
          <a:p>
            <a:pPr marL="0" indent="0">
              <a:buNone/>
            </a:pPr>
            <a:r>
              <a:rPr lang="en-US" sz="3200" dirty="0" smtClean="0"/>
              <a:t>R</a:t>
            </a:r>
            <a:r>
              <a:rPr lang="en-US" sz="3200" dirty="0"/>
              <a:t>	=	</a:t>
            </a:r>
            <a:r>
              <a:rPr lang="en-US" sz="3200" u="sng" dirty="0"/>
              <a:t>P</a:t>
            </a:r>
            <a:r>
              <a:rPr lang="en-US" sz="3200" u="sng" baseline="-25000" dirty="0"/>
              <a:t>o</a:t>
            </a:r>
            <a:r>
              <a:rPr lang="en-US" sz="3200" u="sng" dirty="0"/>
              <a:t> - Ps</a:t>
            </a:r>
            <a:r>
              <a:rPr lang="en-US" sz="3200" dirty="0"/>
              <a:t>	=	</a:t>
            </a:r>
            <a:r>
              <a:rPr lang="en-US" sz="3200" u="sng" dirty="0"/>
              <a:t>130 - 75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	</a:t>
            </a:r>
            <a:r>
              <a:rPr lang="en-US" sz="3200" dirty="0" smtClean="0"/>
              <a:t>N </a:t>
            </a:r>
            <a:r>
              <a:rPr lang="en-US" sz="3200" dirty="0"/>
              <a:t>+ 1		  </a:t>
            </a:r>
            <a:r>
              <a:rPr lang="en-US" sz="3200" dirty="0" smtClean="0"/>
              <a:t>          3 </a:t>
            </a:r>
            <a:r>
              <a:rPr lang="en-US" sz="3200" dirty="0"/>
              <a:t>+ 1</a:t>
            </a:r>
          </a:p>
          <a:p>
            <a:pPr marL="0" indent="0">
              <a:buNone/>
            </a:pPr>
            <a:r>
              <a:rPr lang="en-US" sz="3200" dirty="0"/>
              <a:t> </a:t>
            </a:r>
          </a:p>
          <a:p>
            <a:pPr marL="0" indent="0">
              <a:buNone/>
            </a:pPr>
            <a:r>
              <a:rPr lang="en-US" sz="3200" dirty="0"/>
              <a:t>			</a:t>
            </a:r>
            <a:r>
              <a:rPr lang="en-US" sz="3200" dirty="0" smtClean="0"/>
              <a:t>        =</a:t>
            </a:r>
            <a:r>
              <a:rPr lang="en-US" sz="3200" dirty="0"/>
              <a:t>	</a:t>
            </a:r>
            <a:r>
              <a:rPr lang="en-US" sz="3200" dirty="0" smtClean="0"/>
              <a:t>  </a:t>
            </a:r>
            <a:r>
              <a:rPr lang="en-US" sz="3200" u="dbl" dirty="0" smtClean="0"/>
              <a:t>$ </a:t>
            </a:r>
            <a:r>
              <a:rPr lang="en-US" sz="3200" u="dbl" dirty="0" smtClean="0"/>
              <a:t>13.75</a:t>
            </a:r>
          </a:p>
          <a:p>
            <a:endParaRPr lang="en-US" sz="3200" dirty="0"/>
          </a:p>
          <a:p>
            <a:pPr marL="0" indent="0">
              <a:buNone/>
            </a:pPr>
            <a:r>
              <a:rPr lang="en-US" sz="3200" dirty="0" smtClean="0"/>
              <a:t>Each </a:t>
            </a:r>
            <a:r>
              <a:rPr lang="en-US" sz="3200" dirty="0"/>
              <a:t>right will therefore have a theoretical value of $ 13.75.</a:t>
            </a:r>
          </a:p>
        </p:txBody>
      </p:sp>
    </p:spTree>
    <p:extLst>
      <p:ext uri="{BB962C8B-B14F-4D97-AF65-F5344CB8AC3E}">
        <p14:creationId xmlns:p14="http://schemas.microsoft.com/office/powerpoint/2010/main" val="379293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8121"/>
            <a:ext cx="11353800" cy="563880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/>
              <a:t> </a:t>
            </a:r>
            <a:r>
              <a:rPr lang="en-US" sz="4000" b="1" dirty="0">
                <a:latin typeface="+mn-lt"/>
              </a:rPr>
              <a:t>E</a:t>
            </a:r>
            <a:r>
              <a:rPr lang="en-US" sz="4000" b="1" dirty="0" smtClean="0">
                <a:latin typeface="+mn-lt"/>
              </a:rPr>
              <a:t>ffects </a:t>
            </a:r>
            <a:r>
              <a:rPr lang="en-US" sz="4000" b="1" dirty="0">
                <a:latin typeface="+mn-lt"/>
              </a:rPr>
              <a:t>of R</a:t>
            </a:r>
            <a:r>
              <a:rPr lang="en-US" sz="4000" b="1" dirty="0" smtClean="0">
                <a:latin typeface="+mn-lt"/>
              </a:rPr>
              <a:t>ights Issue – Exercise of Rights </a:t>
            </a:r>
            <a:endParaRPr lang="en-US" sz="40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2"/>
            <a:ext cx="12192000" cy="58826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 smtClean="0"/>
              <a:t> </a:t>
            </a:r>
            <a:r>
              <a:rPr lang="en-US" dirty="0" smtClean="0"/>
              <a:t>Consider </a:t>
            </a:r>
            <a:r>
              <a:rPr lang="en-US" dirty="0"/>
              <a:t>the current wealth of the Shareholder.</a:t>
            </a:r>
          </a:p>
          <a:p>
            <a:pPr marL="0" indent="0">
              <a:buNone/>
            </a:pPr>
            <a:r>
              <a:rPr lang="en-US" b="1" dirty="0"/>
              <a:t>		Current Wealth		            </a:t>
            </a:r>
            <a:r>
              <a:rPr lang="en-US" b="1" dirty="0" smtClean="0"/>
              <a:t>    </a:t>
            </a:r>
            <a:r>
              <a:rPr lang="en-US" b="1" dirty="0"/>
              <a:t>$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Wealth in the company (3 x </a:t>
            </a:r>
            <a:r>
              <a:rPr lang="en-US" dirty="0" smtClean="0"/>
              <a:t>130)        390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dirty="0" smtClean="0"/>
              <a:t>Cash </a:t>
            </a:r>
            <a:r>
              <a:rPr lang="en-US" dirty="0"/>
              <a:t>in hand		                  </a:t>
            </a:r>
            <a:r>
              <a:rPr lang="en-US" dirty="0" smtClean="0"/>
              <a:t>  </a:t>
            </a:r>
            <a:r>
              <a:rPr lang="en-US" u="sng" dirty="0" smtClean="0"/>
              <a:t> </a:t>
            </a:r>
            <a:r>
              <a:rPr lang="en-US" u="sng" dirty="0"/>
              <a:t>75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Total Wealth		                 </a:t>
            </a:r>
            <a:r>
              <a:rPr lang="en-US" dirty="0" smtClean="0"/>
              <a:t>               </a:t>
            </a:r>
            <a:r>
              <a:rPr lang="en-US" u="dbl" dirty="0" smtClean="0"/>
              <a:t>465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		</a:t>
            </a:r>
            <a:r>
              <a:rPr lang="en-US" b="1" dirty="0" smtClean="0"/>
              <a:t>Option </a:t>
            </a:r>
            <a:r>
              <a:rPr lang="en-US" b="1" dirty="0"/>
              <a:t>1 - Exercise the rights	$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Wealth in the company 4 x </a:t>
            </a:r>
            <a:r>
              <a:rPr lang="en-US" dirty="0" smtClean="0"/>
              <a:t>116.25   465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dirty="0" smtClean="0"/>
              <a:t>Cash  </a:t>
            </a:r>
            <a:r>
              <a:rPr lang="en-US" dirty="0"/>
              <a:t>in hand (75 - 75)		</a:t>
            </a:r>
            <a:r>
              <a:rPr lang="en-US" dirty="0" smtClean="0"/>
              <a:t>         </a:t>
            </a:r>
            <a:r>
              <a:rPr lang="en-US" u="sng" dirty="0" smtClean="0"/>
              <a:t>  </a:t>
            </a:r>
            <a:r>
              <a:rPr lang="en-US" u="sng" dirty="0"/>
              <a:t>0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Total Wealth		                 </a:t>
            </a:r>
            <a:r>
              <a:rPr lang="en-US" dirty="0" smtClean="0"/>
              <a:t>              </a:t>
            </a:r>
            <a:r>
              <a:rPr lang="en-US" u="dbl" dirty="0" smtClean="0"/>
              <a:t>465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  <a:r>
              <a:rPr lang="en-US" dirty="0" smtClean="0"/>
              <a:t>Wealth </a:t>
            </a:r>
            <a:r>
              <a:rPr lang="en-US" dirty="0"/>
              <a:t>remains constant if the Shareholder exercises the </a:t>
            </a:r>
            <a:r>
              <a:rPr lang="en-US" dirty="0" smtClean="0"/>
              <a:t>rights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0757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208547"/>
            <a:ext cx="11353800" cy="978569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Effects of Rights Issue</a:t>
            </a:r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>
                <a:latin typeface="+mn-lt"/>
              </a:rPr>
              <a:t>- Sell the rights </a:t>
            </a:r>
            <a:r>
              <a:rPr lang="en-US" sz="3600" b="1" dirty="0"/>
              <a:t>		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401097"/>
            <a:ext cx="12049431" cy="51029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b="1" dirty="0" smtClean="0"/>
              <a:t>                                                                 $</a:t>
            </a:r>
            <a:endParaRPr lang="en-US" sz="3200" dirty="0"/>
          </a:p>
          <a:p>
            <a:pPr marL="0" indent="0">
              <a:buNone/>
            </a:pPr>
            <a:r>
              <a:rPr lang="en-US" dirty="0" smtClean="0"/>
              <a:t>Wealth </a:t>
            </a:r>
            <a:r>
              <a:rPr lang="en-US" dirty="0"/>
              <a:t>in the company 3 x </a:t>
            </a:r>
            <a:r>
              <a:rPr lang="en-US" dirty="0" smtClean="0"/>
              <a:t>116.25</a:t>
            </a:r>
            <a:r>
              <a:rPr lang="en-US" dirty="0"/>
              <a:t> </a:t>
            </a:r>
            <a:r>
              <a:rPr lang="en-US" dirty="0" smtClean="0"/>
              <a:t>       348.75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Cash </a:t>
            </a:r>
            <a:r>
              <a:rPr lang="en-US" dirty="0"/>
              <a:t>in hand - previous	                      </a:t>
            </a:r>
            <a:r>
              <a:rPr lang="en-US" dirty="0" smtClean="0"/>
              <a:t>    75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From </a:t>
            </a:r>
            <a:r>
              <a:rPr lang="en-US" dirty="0"/>
              <a:t>sale of rights </a:t>
            </a:r>
            <a:r>
              <a:rPr lang="en-US" dirty="0" smtClean="0"/>
              <a:t>              3 </a:t>
            </a:r>
            <a:r>
              <a:rPr lang="en-US" dirty="0"/>
              <a:t>x 13.75=   </a:t>
            </a:r>
            <a:r>
              <a:rPr lang="en-US" u="sng" dirty="0" smtClean="0"/>
              <a:t>41.25</a:t>
            </a:r>
            <a:r>
              <a:rPr lang="en-US" dirty="0"/>
              <a:t>	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Total </a:t>
            </a:r>
            <a:r>
              <a:rPr lang="en-US" dirty="0"/>
              <a:t>Wealth		                                  </a:t>
            </a:r>
            <a:r>
              <a:rPr lang="en-US" u="dbl" dirty="0"/>
              <a:t>465.00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wealth also remains constant if the Shareholder sells the rights at their theoretical value.</a:t>
            </a:r>
          </a:p>
        </p:txBody>
      </p:sp>
    </p:spTree>
    <p:extLst>
      <p:ext uri="{BB962C8B-B14F-4D97-AF65-F5344CB8AC3E}">
        <p14:creationId xmlns:p14="http://schemas.microsoft.com/office/powerpoint/2010/main" val="12803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925665" cy="79333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>
                <a:latin typeface="+mn-lt"/>
              </a:rPr>
              <a:t>Effects of Rights Issue </a:t>
            </a:r>
            <a:r>
              <a:rPr lang="en-US" sz="3600" b="1" dirty="0" smtClean="0">
                <a:latin typeface="+mn-lt"/>
              </a:rPr>
              <a:t>- </a:t>
            </a:r>
            <a:r>
              <a:rPr lang="en-US" sz="3600" b="1" dirty="0">
                <a:latin typeface="+mn-lt"/>
              </a:rPr>
              <a:t>Ignore the </a:t>
            </a:r>
            <a:r>
              <a:rPr lang="en-US" sz="3600" b="1" dirty="0" smtClean="0">
                <a:latin typeface="+mn-lt"/>
              </a:rPr>
              <a:t>Rights</a:t>
            </a:r>
            <a:r>
              <a:rPr lang="en-US" sz="3600" b="1" dirty="0">
                <a:latin typeface="+mn-lt"/>
              </a:rPr>
              <a:t>	</a:t>
            </a:r>
            <a:endParaRPr lang="en-GB" sz="3600" dirty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" y="914400"/>
            <a:ext cx="1199043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	              </a:t>
            </a:r>
            <a:r>
              <a:rPr lang="en-US" sz="3200" b="1" dirty="0" smtClean="0"/>
              <a:t>                                               $  </a:t>
            </a:r>
            <a:endParaRPr lang="en-US" sz="3200" dirty="0"/>
          </a:p>
          <a:p>
            <a:pPr algn="just"/>
            <a:r>
              <a:rPr lang="en-US" sz="3200" dirty="0" smtClean="0"/>
              <a:t>Wealth </a:t>
            </a:r>
            <a:r>
              <a:rPr lang="en-US" sz="3200" dirty="0"/>
              <a:t>in the </a:t>
            </a:r>
            <a:r>
              <a:rPr lang="en-US" sz="3200" dirty="0" smtClean="0"/>
              <a:t>company  3 </a:t>
            </a:r>
            <a:r>
              <a:rPr lang="en-US" sz="3200" dirty="0"/>
              <a:t>x 116.25	348.75</a:t>
            </a:r>
          </a:p>
          <a:p>
            <a:pPr algn="just"/>
            <a:r>
              <a:rPr lang="en-US" sz="3200" dirty="0" smtClean="0"/>
              <a:t>Cash  </a:t>
            </a:r>
            <a:r>
              <a:rPr lang="en-US" sz="3200" dirty="0"/>
              <a:t>in hand		                              </a:t>
            </a:r>
            <a:r>
              <a:rPr lang="en-US" sz="3200" dirty="0" smtClean="0"/>
              <a:t> </a:t>
            </a:r>
            <a:r>
              <a:rPr lang="en-US" sz="3200" u="sng" dirty="0" smtClean="0"/>
              <a:t> </a:t>
            </a:r>
            <a:r>
              <a:rPr lang="en-US" sz="3200" u="sng" dirty="0"/>
              <a:t>75.00</a:t>
            </a:r>
            <a:endParaRPr lang="en-US" sz="3200" dirty="0"/>
          </a:p>
          <a:p>
            <a:pPr algn="just"/>
            <a:r>
              <a:rPr lang="en-US" sz="3200" dirty="0" smtClean="0"/>
              <a:t>Total </a:t>
            </a:r>
            <a:r>
              <a:rPr lang="en-US" sz="3200" dirty="0"/>
              <a:t>Wealth		                             </a:t>
            </a:r>
            <a:r>
              <a:rPr lang="en-US" sz="3200" dirty="0" smtClean="0"/>
              <a:t> </a:t>
            </a:r>
            <a:r>
              <a:rPr lang="en-US" sz="3200" u="dbl" dirty="0"/>
              <a:t>423.75</a:t>
            </a:r>
            <a:endParaRPr lang="en-US" sz="3200" dirty="0"/>
          </a:p>
          <a:p>
            <a:pPr algn="just"/>
            <a:r>
              <a:rPr lang="en-US" sz="3200" dirty="0"/>
              <a:t> </a:t>
            </a:r>
            <a:endParaRPr lang="en-US" sz="3200" dirty="0" smtClean="0"/>
          </a:p>
          <a:p>
            <a:pPr algn="just"/>
            <a:endParaRPr lang="en-US" sz="3200" dirty="0" smtClean="0"/>
          </a:p>
          <a:p>
            <a:pPr algn="just"/>
            <a:endParaRPr lang="en-US" sz="3200" dirty="0"/>
          </a:p>
          <a:p>
            <a:pPr algn="just"/>
            <a:r>
              <a:rPr lang="en-US" sz="3200" dirty="0" smtClean="0"/>
              <a:t>The </a:t>
            </a:r>
            <a:r>
              <a:rPr lang="en-US" sz="3200" dirty="0"/>
              <a:t>wealth declines by $ 41.25 from $ 465 to $ 423.75 </a:t>
            </a:r>
            <a:endParaRPr lang="en-US" sz="3200" dirty="0" smtClean="0"/>
          </a:p>
          <a:p>
            <a:pPr algn="just"/>
            <a:r>
              <a:rPr lang="en-US" sz="3200" dirty="0" smtClean="0"/>
              <a:t> </a:t>
            </a:r>
            <a:r>
              <a:rPr lang="en-US" sz="3200" dirty="0"/>
              <a:t>Shareholder should </a:t>
            </a:r>
            <a:r>
              <a:rPr lang="en-US" sz="3200" dirty="0" smtClean="0"/>
              <a:t>never </a:t>
            </a:r>
            <a:r>
              <a:rPr lang="en-US" sz="3200" dirty="0"/>
              <a:t>ignore a rights </a:t>
            </a:r>
            <a:r>
              <a:rPr lang="en-US" sz="3200" dirty="0" smtClean="0"/>
              <a:t>issue  </a:t>
            </a:r>
            <a:r>
              <a:rPr lang="en-US" sz="3200" dirty="0"/>
              <a:t>because his wealth will decline</a:t>
            </a:r>
            <a:r>
              <a:rPr lang="en-US" sz="3200" dirty="0" smtClean="0"/>
              <a:t>. </a:t>
            </a:r>
            <a:endParaRPr lang="en-US" sz="3200" dirty="0"/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65504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Public Issue of Common Shares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981" y="1297858"/>
            <a:ext cx="11457037" cy="584036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dirty="0" smtClean="0"/>
              <a:t>Issue </a:t>
            </a:r>
            <a:r>
              <a:rPr lang="en-US" sz="3200" dirty="0"/>
              <a:t>ordinary shares is made in two stages</a:t>
            </a:r>
            <a:r>
              <a:rPr lang="en-US" sz="3200" dirty="0" smtClean="0"/>
              <a:t>: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b="1" dirty="0" smtClean="0"/>
              <a:t>Stage </a:t>
            </a:r>
            <a:r>
              <a:rPr lang="en-US" sz="3200" b="1" dirty="0"/>
              <a:t>I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The </a:t>
            </a:r>
            <a:r>
              <a:rPr lang="en-US" sz="3200" dirty="0"/>
              <a:t>firm itself makes some initial decisions such as</a:t>
            </a:r>
            <a:r>
              <a:rPr lang="en-US" sz="3200" dirty="0" smtClean="0"/>
              <a:t>: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(</a:t>
            </a:r>
            <a:r>
              <a:rPr lang="en-US" sz="3200" dirty="0"/>
              <a:t>a)	Amounts to be raised by the new shares </a:t>
            </a:r>
          </a:p>
          <a:p>
            <a:pPr marL="0" indent="0" algn="just">
              <a:buNone/>
            </a:pPr>
            <a:r>
              <a:rPr lang="en-US" sz="3200" dirty="0" smtClean="0"/>
              <a:t>(</a:t>
            </a:r>
            <a:r>
              <a:rPr lang="en-US" sz="3200" dirty="0"/>
              <a:t>b)	The type of securities to be used—either preference shares or ordinary shares </a:t>
            </a:r>
          </a:p>
          <a:p>
            <a:pPr marL="0" indent="0" algn="just">
              <a:buNone/>
            </a:pPr>
            <a:r>
              <a:rPr lang="en-US" sz="3200" dirty="0" smtClean="0"/>
              <a:t>(</a:t>
            </a:r>
            <a:r>
              <a:rPr lang="en-US" sz="3200" dirty="0"/>
              <a:t>c)	The method of issue—either competitive bids or negotiated deals</a:t>
            </a:r>
          </a:p>
          <a:p>
            <a:pPr marL="0" indent="0" algn="just">
              <a:buNone/>
            </a:pPr>
            <a:r>
              <a:rPr lang="en-US" sz="3200" dirty="0" smtClean="0"/>
              <a:t>(</a:t>
            </a:r>
            <a:r>
              <a:rPr lang="en-US" sz="3200" dirty="0"/>
              <a:t>d)	Selection of investment banker</a:t>
            </a:r>
          </a:p>
        </p:txBody>
      </p:sp>
    </p:spTree>
    <p:extLst>
      <p:ext uri="{BB962C8B-B14F-4D97-AF65-F5344CB8AC3E}">
        <p14:creationId xmlns:p14="http://schemas.microsoft.com/office/powerpoint/2010/main" val="419567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94968"/>
            <a:ext cx="11191568" cy="1371601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Public Issue of Common Shares </a:t>
            </a:r>
            <a:r>
              <a:rPr lang="en-US" sz="3600" b="1" dirty="0" err="1" smtClean="0">
                <a:latin typeface="+mn-lt"/>
              </a:rPr>
              <a:t>Ctd</a:t>
            </a:r>
            <a:r>
              <a:rPr lang="en-US" sz="3600" b="1" dirty="0" smtClean="0">
                <a:latin typeface="+mn-lt"/>
              </a:rPr>
              <a:t>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238" y="722671"/>
            <a:ext cx="11521921" cy="5754005"/>
          </a:xfrm>
        </p:spPr>
        <p:txBody>
          <a:bodyPr>
            <a:noAutofit/>
          </a:bodyPr>
          <a:lstStyle/>
          <a:p>
            <a:endParaRPr lang="en-US" sz="2000" b="1" dirty="0" smtClean="0"/>
          </a:p>
          <a:p>
            <a:pPr marL="0" indent="0">
              <a:buNone/>
            </a:pPr>
            <a:r>
              <a:rPr lang="en-US" sz="3200" b="1" dirty="0" smtClean="0"/>
              <a:t>Stage </a:t>
            </a:r>
            <a:r>
              <a:rPr lang="en-US" sz="3200" b="1" dirty="0"/>
              <a:t>II decisions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These </a:t>
            </a:r>
            <a:r>
              <a:rPr lang="en-US" sz="3200" dirty="0"/>
              <a:t>are made jointly by the firm and its selected </a:t>
            </a:r>
            <a:r>
              <a:rPr lang="en-US" sz="3200" dirty="0" smtClean="0"/>
              <a:t>investment </a:t>
            </a:r>
            <a:r>
              <a:rPr lang="en-US" sz="3200" dirty="0"/>
              <a:t>banker and include:</a:t>
            </a:r>
          </a:p>
          <a:p>
            <a:pPr marL="0" indent="0" algn="just">
              <a:buNone/>
            </a:pPr>
            <a:r>
              <a:rPr lang="en-US" sz="3200" dirty="0"/>
              <a:t> </a:t>
            </a:r>
            <a:r>
              <a:rPr lang="en-US" sz="3200" dirty="0" smtClean="0"/>
              <a:t>(</a:t>
            </a:r>
            <a:r>
              <a:rPr lang="en-US" sz="3200" dirty="0"/>
              <a:t>a)	Re-evaluating the initial decisions</a:t>
            </a:r>
          </a:p>
          <a:p>
            <a:pPr marL="0" indent="0" algn="just">
              <a:buNone/>
            </a:pPr>
            <a:r>
              <a:rPr lang="en-US" sz="3200" dirty="0" smtClean="0"/>
              <a:t>(</a:t>
            </a:r>
            <a:r>
              <a:rPr lang="en-US" sz="3200" dirty="0"/>
              <a:t>b)	Deciding on the relationship between the banker and the firm.  It may either be an under-writing relationship or best effort relationship</a:t>
            </a:r>
          </a:p>
          <a:p>
            <a:pPr marL="0" indent="0" algn="just">
              <a:buNone/>
            </a:pPr>
            <a:r>
              <a:rPr lang="en-US" sz="3200" dirty="0" smtClean="0"/>
              <a:t>(</a:t>
            </a:r>
            <a:r>
              <a:rPr lang="en-US" sz="3200" dirty="0"/>
              <a:t>c)	The Bankers compensation and other expenses will have to be agreed upon</a:t>
            </a:r>
          </a:p>
          <a:p>
            <a:pPr algn="just"/>
            <a:r>
              <a:rPr lang="en-US" sz="3200" dirty="0"/>
              <a:t> </a:t>
            </a:r>
            <a:r>
              <a:rPr lang="en-US" sz="3200" dirty="0" smtClean="0"/>
              <a:t>The </a:t>
            </a:r>
            <a:r>
              <a:rPr lang="en-US" sz="3200" dirty="0"/>
              <a:t>investment banker will thereafter undertake to sell the shares to the public on behalf of the firm.</a:t>
            </a:r>
          </a:p>
        </p:txBody>
      </p:sp>
    </p:spTree>
    <p:extLst>
      <p:ext uri="{BB962C8B-B14F-4D97-AF65-F5344CB8AC3E}">
        <p14:creationId xmlns:p14="http://schemas.microsoft.com/office/powerpoint/2010/main" val="327054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32" y="-1"/>
            <a:ext cx="11353800" cy="796414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+mn-lt"/>
              </a:rPr>
              <a:t/>
            </a:r>
            <a:br>
              <a:rPr lang="en-US" sz="4000" b="1" dirty="0" smtClean="0">
                <a:latin typeface="+mn-lt"/>
              </a:rPr>
            </a:br>
            <a:r>
              <a:rPr lang="en-US" sz="4000" b="1" dirty="0" smtClean="0">
                <a:latin typeface="+mn-lt"/>
              </a:rPr>
              <a:t>Private Placements- Issue of  </a:t>
            </a:r>
            <a:r>
              <a:rPr lang="en-US" sz="4000" b="1" dirty="0" smtClean="0">
                <a:latin typeface="+mn-lt"/>
              </a:rPr>
              <a:t>Common </a:t>
            </a:r>
            <a:r>
              <a:rPr lang="en-US" sz="4000" b="1" dirty="0">
                <a:latin typeface="+mn-lt"/>
              </a:rPr>
              <a:t>Shares </a:t>
            </a:r>
            <a:endParaRPr lang="en-US" sz="4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032" y="1173480"/>
            <a:ext cx="11353800" cy="608240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sz="3200" dirty="0" smtClean="0"/>
          </a:p>
          <a:p>
            <a:pPr marL="0" lvl="0" indent="0">
              <a:buNone/>
            </a:pPr>
            <a:endParaRPr lang="en-US" sz="32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86032" y="516194"/>
            <a:ext cx="119634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dirty="0" smtClean="0"/>
          </a:p>
          <a:p>
            <a:pPr algn="just"/>
            <a:r>
              <a:rPr lang="en-US" sz="3200" dirty="0" smtClean="0"/>
              <a:t>Securities </a:t>
            </a:r>
            <a:r>
              <a:rPr lang="en-US" sz="3200" dirty="0"/>
              <a:t>are sold to one or a few investors, </a:t>
            </a:r>
            <a:r>
              <a:rPr lang="en-US" sz="3200" dirty="0" smtClean="0"/>
              <a:t>generally </a:t>
            </a:r>
            <a:r>
              <a:rPr lang="en-US" sz="3200" dirty="0"/>
              <a:t>institutional investors. </a:t>
            </a:r>
            <a:endParaRPr lang="en-US" sz="3200" dirty="0" smtClean="0"/>
          </a:p>
          <a:p>
            <a:pPr algn="just"/>
            <a:endParaRPr lang="en-US" sz="3200" dirty="0" smtClean="0"/>
          </a:p>
          <a:p>
            <a:pPr algn="just"/>
            <a:r>
              <a:rPr lang="en-US" sz="3200" dirty="0"/>
              <a:t>A</a:t>
            </a:r>
            <a:r>
              <a:rPr lang="en-US" sz="3200" dirty="0" smtClean="0"/>
              <a:t>dvantages </a:t>
            </a:r>
            <a:r>
              <a:rPr lang="en-US" sz="3200" dirty="0"/>
              <a:t>of private placement are:</a:t>
            </a:r>
          </a:p>
          <a:p>
            <a:pPr algn="just"/>
            <a:r>
              <a:rPr lang="en-US" sz="3200" dirty="0"/>
              <a:t> </a:t>
            </a:r>
            <a:r>
              <a:rPr lang="en-US" sz="3200" dirty="0" smtClean="0"/>
              <a:t>(</a:t>
            </a:r>
            <a:r>
              <a:rPr lang="en-US" sz="3200" dirty="0"/>
              <a:t>a)	Lower floatation costs</a:t>
            </a:r>
          </a:p>
          <a:p>
            <a:pPr marL="514350" indent="-514350" algn="just">
              <a:buAutoNum type="alphaLcParenBoth" startAt="2"/>
            </a:pPr>
            <a:r>
              <a:rPr lang="en-US" sz="3200" dirty="0" smtClean="0"/>
              <a:t>Greater </a:t>
            </a:r>
            <a:r>
              <a:rPr lang="en-US" sz="3200" dirty="0"/>
              <a:t>speed since shares will not have to go through the capital market authority (CMA) – a regulator for capital </a:t>
            </a:r>
            <a:r>
              <a:rPr lang="en-US" sz="3200" dirty="0" smtClean="0"/>
              <a:t>markets</a:t>
            </a:r>
          </a:p>
          <a:p>
            <a:pPr marL="514350" indent="-514350" algn="just">
              <a:buAutoNum type="alphaLcParenBoth" startAt="2"/>
            </a:pPr>
            <a:endParaRPr lang="en-US" sz="3200" dirty="0"/>
          </a:p>
          <a:p>
            <a:pPr algn="just"/>
            <a:r>
              <a:rPr lang="en-US" sz="3200" dirty="0"/>
              <a:t> </a:t>
            </a:r>
            <a:r>
              <a:rPr lang="en-US" sz="3200" dirty="0" smtClean="0"/>
              <a:t>The </a:t>
            </a:r>
            <a:r>
              <a:rPr lang="en-US" sz="3200" dirty="0"/>
              <a:t>major disadvantage </a:t>
            </a:r>
            <a:r>
              <a:rPr lang="en-US" sz="3200" dirty="0" smtClean="0"/>
              <a:t>- </a:t>
            </a:r>
            <a:r>
              <a:rPr lang="en-US" sz="3200" dirty="0"/>
              <a:t>securities will not have been approved by CMA and therefore cannot be sold in stock exchange except to another large investor.  Privately placed securities, therefore, lack liquidity.</a:t>
            </a:r>
          </a:p>
          <a:p>
            <a:pPr algn="just">
              <a:lnSpc>
                <a:spcPct val="150000"/>
              </a:lnSpc>
            </a:pPr>
            <a:r>
              <a:rPr lang="en-US" sz="3200" b="1" dirty="0"/>
              <a:t> 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04593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latin typeface="+mn-lt"/>
              </a:rPr>
              <a:t>Dividend Reinvestment </a:t>
            </a:r>
            <a:r>
              <a:rPr lang="en-US" sz="3600" b="1" dirty="0" smtClean="0">
                <a:latin typeface="+mn-lt"/>
              </a:rPr>
              <a:t>Scheme/ Bonus Shares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53979"/>
            <a:ext cx="11353800" cy="622758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3200" dirty="0" smtClean="0"/>
              <a:t>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1076633"/>
            <a:ext cx="12192000" cy="5953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/>
              <a:t>An </a:t>
            </a:r>
            <a:r>
              <a:rPr lang="en-US" sz="3200" dirty="0"/>
              <a:t>issue of bonus </a:t>
            </a:r>
            <a:r>
              <a:rPr lang="en-US" sz="3200" dirty="0" smtClean="0"/>
              <a:t>shares is ,   </a:t>
            </a:r>
          </a:p>
          <a:p>
            <a:pPr algn="just"/>
            <a:r>
              <a:rPr lang="en-US" sz="3200" dirty="0" smtClean="0"/>
              <a:t>a distribution </a:t>
            </a:r>
            <a:r>
              <a:rPr lang="en-US" sz="3200" dirty="0"/>
              <a:t>of shares  </a:t>
            </a:r>
            <a:r>
              <a:rPr lang="en-US" sz="3200" dirty="0" smtClean="0"/>
              <a:t>in </a:t>
            </a:r>
            <a:r>
              <a:rPr lang="en-US" sz="3200" dirty="0"/>
              <a:t>addition to or instead </a:t>
            </a:r>
            <a:r>
              <a:rPr lang="en-US" sz="3200" dirty="0" smtClean="0"/>
              <a:t>Of </a:t>
            </a:r>
            <a:r>
              <a:rPr lang="en-US" sz="3200" dirty="0" smtClean="0"/>
              <a:t>the cash  </a:t>
            </a:r>
            <a:r>
              <a:rPr lang="en-US" sz="3200" dirty="0"/>
              <a:t>dividend to the existing shareholders.  </a:t>
            </a:r>
            <a:endParaRPr lang="en-US" sz="3200" dirty="0" smtClean="0"/>
          </a:p>
          <a:p>
            <a:pPr algn="just"/>
            <a:r>
              <a:rPr lang="en-US" sz="3200" dirty="0" smtClean="0"/>
              <a:t>The </a:t>
            </a:r>
            <a:r>
              <a:rPr lang="en-US" sz="3200" dirty="0"/>
              <a:t>shares   are distributed proportionately.  </a:t>
            </a:r>
            <a:endParaRPr lang="en-US" sz="3200" dirty="0" smtClean="0"/>
          </a:p>
          <a:p>
            <a:pPr algn="just"/>
            <a:r>
              <a:rPr lang="en-US" sz="3200" dirty="0" smtClean="0"/>
              <a:t>A </a:t>
            </a:r>
            <a:r>
              <a:rPr lang="en-US" sz="3200" dirty="0"/>
              <a:t>bonus issue does not affect the shareholders wealth</a:t>
            </a:r>
            <a:r>
              <a:rPr lang="en-US" sz="3200" dirty="0" smtClean="0"/>
              <a:t>.</a:t>
            </a:r>
          </a:p>
          <a:p>
            <a:pPr algn="just"/>
            <a:r>
              <a:rPr lang="en-US" sz="3200" b="1" dirty="0" smtClean="0"/>
              <a:t>Advantages</a:t>
            </a:r>
            <a:r>
              <a:rPr lang="en-US" sz="3200" dirty="0" smtClean="0"/>
              <a:t> :</a:t>
            </a:r>
          </a:p>
          <a:p>
            <a:pPr algn="just"/>
            <a:r>
              <a:rPr lang="en-US" sz="3200" b="1" dirty="0" smtClean="0"/>
              <a:t>1. Tax </a:t>
            </a:r>
            <a:r>
              <a:rPr lang="en-US" sz="3200" b="1" dirty="0"/>
              <a:t>benefit</a:t>
            </a:r>
            <a:endParaRPr lang="en-US" sz="3200" dirty="0"/>
          </a:p>
          <a:p>
            <a:pPr algn="just"/>
            <a:r>
              <a:rPr lang="en-US" sz="3200" dirty="0" smtClean="0"/>
              <a:t>Cash </a:t>
            </a:r>
            <a:r>
              <a:rPr lang="en-US" sz="3200" dirty="0"/>
              <a:t>dividend </a:t>
            </a:r>
            <a:r>
              <a:rPr lang="en-US" sz="3200" dirty="0" smtClean="0"/>
              <a:t>is taxed but </a:t>
            </a:r>
            <a:r>
              <a:rPr lang="en-US" sz="3200" dirty="0"/>
              <a:t>a bonus issue </a:t>
            </a:r>
            <a:r>
              <a:rPr lang="en-US" sz="3200" dirty="0" smtClean="0"/>
              <a:t>is </a:t>
            </a:r>
            <a:r>
              <a:rPr lang="en-US" sz="3200" dirty="0" smtClean="0"/>
              <a:t>not</a:t>
            </a:r>
            <a:endParaRPr lang="en-US" sz="3200" dirty="0"/>
          </a:p>
          <a:p>
            <a:pPr algn="just"/>
            <a:r>
              <a:rPr lang="en-US" sz="3200" b="1" dirty="0" smtClean="0"/>
              <a:t>2. Indication </a:t>
            </a:r>
            <a:r>
              <a:rPr lang="en-US" sz="3200" b="1" dirty="0"/>
              <a:t>of higher profits in future</a:t>
            </a:r>
            <a:endParaRPr lang="en-US" sz="3200" dirty="0"/>
          </a:p>
          <a:p>
            <a:pPr algn="just"/>
            <a:r>
              <a:rPr lang="en-US" sz="3200" dirty="0" smtClean="0"/>
              <a:t>The </a:t>
            </a:r>
            <a:r>
              <a:rPr lang="en-US" sz="3200" dirty="0"/>
              <a:t>issue of bonus shares is normally interpreted by shareholders as an indication of higher profitability 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9130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012" y="2160638"/>
            <a:ext cx="10515600" cy="1106129"/>
          </a:xfrm>
        </p:spPr>
        <p:txBody>
          <a:bodyPr>
            <a:normAutofit fontScale="90000"/>
          </a:bodyPr>
          <a:lstStyle/>
          <a:p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1" y="306636"/>
            <a:ext cx="101616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 Advantages of Bonus Shares </a:t>
            </a:r>
            <a:r>
              <a:rPr lang="en-US" sz="3600" dirty="0" err="1" smtClean="0"/>
              <a:t>Ctd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9" name="Rectangle 8"/>
          <p:cNvSpPr/>
          <p:nvPr/>
        </p:nvSpPr>
        <p:spPr>
          <a:xfrm>
            <a:off x="-1" y="1268361"/>
            <a:ext cx="11798711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buFont typeface="+mj-lt"/>
              <a:buAutoNum type="arabicPeriod"/>
            </a:pPr>
            <a:endParaRPr lang="en-US" sz="3200" dirty="0" smtClean="0"/>
          </a:p>
          <a:p>
            <a:r>
              <a:rPr lang="en-US" sz="3200" dirty="0"/>
              <a:t>3</a:t>
            </a:r>
            <a:r>
              <a:rPr lang="en-US" sz="3200" dirty="0" smtClean="0"/>
              <a:t> </a:t>
            </a:r>
            <a:r>
              <a:rPr lang="en-US" sz="3200" b="1" dirty="0" smtClean="0"/>
              <a:t>Increase </a:t>
            </a:r>
            <a:r>
              <a:rPr lang="en-US" sz="3200" b="1" dirty="0"/>
              <a:t>in future dividends</a:t>
            </a:r>
            <a:endParaRPr lang="en-US" sz="3200" dirty="0"/>
          </a:p>
          <a:p>
            <a:r>
              <a:rPr lang="en-US" sz="3200" dirty="0" smtClean="0"/>
              <a:t>If </a:t>
            </a:r>
            <a:r>
              <a:rPr lang="en-US" sz="3200" dirty="0"/>
              <a:t>a company </a:t>
            </a:r>
            <a:r>
              <a:rPr lang="en-US" sz="3200" dirty="0" smtClean="0"/>
              <a:t>policy is  </a:t>
            </a:r>
            <a:r>
              <a:rPr lang="en-US" sz="3200" dirty="0"/>
              <a:t>paying fixed </a:t>
            </a:r>
            <a:r>
              <a:rPr lang="en-US" sz="3200" dirty="0" smtClean="0"/>
              <a:t>dividend per </a:t>
            </a:r>
            <a:r>
              <a:rPr lang="en-US" sz="3200" dirty="0" smtClean="0"/>
              <a:t>share, total </a:t>
            </a:r>
            <a:r>
              <a:rPr lang="en-US" sz="3200" dirty="0"/>
              <a:t>cash </a:t>
            </a:r>
            <a:r>
              <a:rPr lang="en-US" sz="3200" dirty="0" smtClean="0"/>
              <a:t>dividend will </a:t>
            </a:r>
            <a:r>
              <a:rPr lang="en-US" sz="3200" dirty="0"/>
              <a:t>increase </a:t>
            </a:r>
            <a:r>
              <a:rPr lang="en-US" sz="3200" dirty="0" smtClean="0"/>
              <a:t>because </a:t>
            </a:r>
            <a:r>
              <a:rPr lang="en-US" sz="3200" dirty="0"/>
              <a:t>of the increase in the number of shares</a:t>
            </a:r>
            <a:r>
              <a:rPr lang="en-US" sz="3200" dirty="0" smtClean="0"/>
              <a:t>.</a:t>
            </a:r>
          </a:p>
          <a:p>
            <a:endParaRPr lang="en-US" sz="3200" dirty="0"/>
          </a:p>
          <a:p>
            <a:r>
              <a:rPr lang="en-US" sz="3200" b="1" dirty="0" smtClean="0"/>
              <a:t>4. Conservation </a:t>
            </a:r>
            <a:r>
              <a:rPr lang="en-US" sz="3200" b="1" dirty="0"/>
              <a:t>of Cash</a:t>
            </a:r>
            <a:endParaRPr lang="en-US" sz="3200" dirty="0"/>
          </a:p>
          <a:p>
            <a:r>
              <a:rPr lang="en-US" sz="3200" dirty="0" smtClean="0"/>
              <a:t>Issue bonus </a:t>
            </a:r>
            <a:r>
              <a:rPr lang="en-US" sz="3200" dirty="0"/>
              <a:t>shares conserves </a:t>
            </a:r>
            <a:r>
              <a:rPr lang="en-US" sz="3200" dirty="0" smtClean="0"/>
              <a:t>cash  </a:t>
            </a:r>
            <a:r>
              <a:rPr lang="en-US" sz="3200" dirty="0"/>
              <a:t>that would otherwise have been paid as </a:t>
            </a:r>
            <a:r>
              <a:rPr lang="en-US" sz="3200" dirty="0" smtClean="0"/>
              <a:t>dividend-important for a company facing </a:t>
            </a:r>
            <a:r>
              <a:rPr lang="en-US" sz="3200" dirty="0"/>
              <a:t>cash flow or liquidity problems.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00244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081951" cy="796412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+mn-lt"/>
              </a:rPr>
              <a:t/>
            </a:r>
            <a:br>
              <a:rPr lang="en-US" sz="4000" b="1" dirty="0" smtClean="0">
                <a:latin typeface="+mn-lt"/>
              </a:rPr>
            </a:br>
            <a:r>
              <a:rPr lang="en-US" sz="4000" b="1" dirty="0" smtClean="0">
                <a:latin typeface="+mn-lt"/>
              </a:rPr>
              <a:t>Employees </a:t>
            </a:r>
            <a:r>
              <a:rPr lang="en-US" sz="4000" b="1" dirty="0">
                <a:latin typeface="+mn-lt"/>
              </a:rPr>
              <a:t>Stock Purchase Plan</a:t>
            </a:r>
            <a:br>
              <a:rPr lang="en-US" sz="4000" b="1" dirty="0">
                <a:latin typeface="+mn-lt"/>
              </a:rPr>
            </a:br>
            <a:r>
              <a:rPr lang="en-US" sz="3600" dirty="0"/>
              <a:t>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796412"/>
            <a:ext cx="11790947" cy="6061588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3200" dirty="0" smtClean="0"/>
              <a:t>Employees purchase </a:t>
            </a:r>
            <a:r>
              <a:rPr lang="en-US" sz="3200" dirty="0"/>
              <a:t>shares on favorable </a:t>
            </a:r>
            <a:r>
              <a:rPr lang="en-US" sz="3200" dirty="0" smtClean="0"/>
              <a:t>terms:-  </a:t>
            </a:r>
            <a:endParaRPr lang="en-US" sz="3200" dirty="0"/>
          </a:p>
          <a:p>
            <a:pPr marL="514350" indent="-514350" algn="just">
              <a:lnSpc>
                <a:spcPct val="150000"/>
              </a:lnSpc>
              <a:buAutoNum type="arabicParenBoth"/>
            </a:pPr>
            <a:r>
              <a:rPr lang="en-US" sz="3200" dirty="0" smtClean="0"/>
              <a:t>Under </a:t>
            </a:r>
            <a:r>
              <a:rPr lang="en-US" sz="3200" dirty="0"/>
              <a:t>executive incentive option plans </a:t>
            </a:r>
            <a:r>
              <a:rPr lang="en-US" sz="3200" dirty="0" smtClean="0"/>
              <a:t>–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200" dirty="0" smtClean="0"/>
              <a:t> </a:t>
            </a:r>
            <a:r>
              <a:rPr lang="en-US" sz="3200" dirty="0"/>
              <a:t>K</a:t>
            </a:r>
            <a:r>
              <a:rPr lang="en-US" sz="3200" dirty="0" smtClean="0"/>
              <a:t>ey </a:t>
            </a:r>
            <a:r>
              <a:rPr lang="en-US" sz="3200" dirty="0"/>
              <a:t>managers are given options to purchase shares.  </a:t>
            </a:r>
            <a:r>
              <a:rPr lang="en-US" sz="3200" dirty="0" smtClean="0"/>
              <a:t>These  </a:t>
            </a:r>
            <a:r>
              <a:rPr lang="en-US" sz="3200" dirty="0" smtClean="0"/>
              <a:t>are  </a:t>
            </a:r>
            <a:r>
              <a:rPr lang="en-US" sz="3200" dirty="0"/>
              <a:t>managers </a:t>
            </a:r>
            <a:r>
              <a:rPr lang="en-US" sz="3200" dirty="0" smtClean="0"/>
              <a:t>with direct/ </a:t>
            </a:r>
            <a:r>
              <a:rPr lang="en-US" sz="3200" dirty="0"/>
              <a:t>material influence on </a:t>
            </a:r>
            <a:r>
              <a:rPr lang="en-US" sz="3200" dirty="0" smtClean="0"/>
              <a:t>the </a:t>
            </a:r>
            <a:r>
              <a:rPr lang="en-US" sz="3200" dirty="0"/>
              <a:t>company's fortunes and so if they perform well the stock prices </a:t>
            </a:r>
            <a:r>
              <a:rPr lang="en-US" sz="3200" dirty="0" smtClean="0"/>
              <a:t>will </a:t>
            </a:r>
            <a:r>
              <a:rPr lang="en-US" sz="3200" dirty="0"/>
              <a:t>go up and the option will become valuable</a:t>
            </a:r>
            <a:r>
              <a:rPr lang="en-US" sz="3200" dirty="0" smtClean="0"/>
              <a:t>.</a:t>
            </a:r>
          </a:p>
          <a:p>
            <a:pPr marL="514350" indent="-514350" algn="just">
              <a:lnSpc>
                <a:spcPct val="150000"/>
              </a:lnSpc>
              <a:buAutoNum type="arabicParenBoth" startAt="2"/>
            </a:pPr>
            <a:r>
              <a:rPr lang="en-US" sz="3200" dirty="0" smtClean="0"/>
              <a:t>There </a:t>
            </a:r>
            <a:r>
              <a:rPr lang="en-US" sz="3200" dirty="0"/>
              <a:t>are plans for lower-level employees where </a:t>
            </a:r>
            <a:r>
              <a:rPr lang="en-US" sz="3200" dirty="0" smtClean="0"/>
              <a:t>the </a:t>
            </a:r>
            <a:r>
              <a:rPr lang="en-US" sz="3200" dirty="0"/>
              <a:t>company uses its profits to buy the shares for the employees.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3200" dirty="0"/>
          </a:p>
          <a:p>
            <a:pPr>
              <a:spcBef>
                <a:spcPts val="600"/>
              </a:spcBef>
            </a:pPr>
            <a:endParaRPr lang="en-US" sz="3200" dirty="0" smtClean="0"/>
          </a:p>
          <a:p>
            <a:pPr marL="0" indent="0">
              <a:buNone/>
            </a:pPr>
            <a:endParaRPr lang="en-GB" sz="4600" dirty="0"/>
          </a:p>
        </p:txBody>
      </p:sp>
    </p:spTree>
    <p:extLst>
      <p:ext uri="{BB962C8B-B14F-4D97-AF65-F5344CB8AC3E}">
        <p14:creationId xmlns:p14="http://schemas.microsoft.com/office/powerpoint/2010/main" val="202707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58" y="0"/>
            <a:ext cx="10972800" cy="929148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Bonds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657" y="1061883"/>
            <a:ext cx="12221498" cy="5368413"/>
          </a:xfrm>
        </p:spPr>
        <p:txBody>
          <a:bodyPr>
            <a:noAutofit/>
          </a:bodyPr>
          <a:lstStyle/>
          <a:p>
            <a:r>
              <a:rPr lang="en-US" sz="3200" dirty="0" smtClean="0"/>
              <a:t>Are long </a:t>
            </a:r>
            <a:r>
              <a:rPr lang="en-US" sz="3200" dirty="0"/>
              <a:t>term promissory notes issued </a:t>
            </a:r>
            <a:endParaRPr lang="en-US" sz="3200" dirty="0" smtClean="0"/>
          </a:p>
          <a:p>
            <a:pPr marL="0" indent="0" algn="just">
              <a:buNone/>
            </a:pPr>
            <a:r>
              <a:rPr lang="en-US" sz="3200" dirty="0" smtClean="0"/>
              <a:t>by </a:t>
            </a:r>
            <a:r>
              <a:rPr lang="en-US" sz="3200" dirty="0"/>
              <a:t>a company to raise debt funds and usually </a:t>
            </a:r>
            <a:r>
              <a:rPr lang="en-US" sz="3200" dirty="0" smtClean="0"/>
              <a:t>secured </a:t>
            </a:r>
            <a:r>
              <a:rPr lang="en-US" sz="3200" dirty="0"/>
              <a:t>specifically on company’s assets. </a:t>
            </a:r>
            <a:endParaRPr lang="en-US" sz="3200" dirty="0" smtClean="0"/>
          </a:p>
          <a:p>
            <a:pPr algn="just"/>
            <a:endParaRPr lang="en-US" sz="3200" dirty="0"/>
          </a:p>
          <a:p>
            <a:pPr algn="just"/>
            <a:r>
              <a:rPr lang="en-US" sz="3200" dirty="0" smtClean="0"/>
              <a:t> </a:t>
            </a:r>
            <a:r>
              <a:rPr lang="en-US" sz="3200" dirty="0"/>
              <a:t>The main purpose of bonds is to borrow for the long-term when the amount of capital needed is too large for one lender to supply. </a:t>
            </a:r>
            <a:endParaRPr lang="en-US" sz="3200" dirty="0" smtClean="0"/>
          </a:p>
          <a:p>
            <a:pPr algn="just"/>
            <a:endParaRPr lang="en-US" sz="3200" dirty="0" smtClean="0"/>
          </a:p>
          <a:p>
            <a:pPr algn="just"/>
            <a:r>
              <a:rPr lang="en-US" sz="3200" dirty="0" smtClean="0"/>
              <a:t> Can be  issued in $ 10, $ 100 </a:t>
            </a:r>
            <a:r>
              <a:rPr lang="en-US" sz="3200" dirty="0"/>
              <a:t>or even </a:t>
            </a:r>
            <a:r>
              <a:rPr lang="en-US" sz="3200" dirty="0" smtClean="0"/>
              <a:t>$1000 </a:t>
            </a:r>
            <a:r>
              <a:rPr lang="en-US" sz="3200" dirty="0"/>
              <a:t>denominations, </a:t>
            </a:r>
            <a:r>
              <a:rPr lang="en-US" sz="3200" dirty="0" smtClean="0"/>
              <a:t>thus </a:t>
            </a:r>
            <a:r>
              <a:rPr lang="en-US" sz="3200" dirty="0"/>
              <a:t>enabling more than one lender to participate in the loan.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55016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0722"/>
            <a:ext cx="10515600" cy="693175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 Bond Indenture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471" y="1120877"/>
            <a:ext cx="11926529" cy="5456903"/>
          </a:xfrm>
        </p:spPr>
        <p:txBody>
          <a:bodyPr>
            <a:noAutofit/>
          </a:bodyPr>
          <a:lstStyle/>
          <a:p>
            <a:pPr lvl="0"/>
            <a:endParaRPr lang="en-US" sz="3200" dirty="0" smtClean="0"/>
          </a:p>
          <a:p>
            <a:pPr marL="0" indent="0" algn="just">
              <a:buNone/>
            </a:pPr>
            <a:r>
              <a:rPr lang="en-US" sz="3200" dirty="0"/>
              <a:t>The long-term relationship between </a:t>
            </a:r>
            <a:r>
              <a:rPr lang="en-US" sz="3200" dirty="0" smtClean="0"/>
              <a:t>the  </a:t>
            </a:r>
            <a:r>
              <a:rPr lang="en-US" sz="3200" dirty="0"/>
              <a:t>borrower and lender of </a:t>
            </a:r>
            <a:r>
              <a:rPr lang="en-US" sz="3200" dirty="0" smtClean="0"/>
              <a:t>bonds is </a:t>
            </a:r>
            <a:r>
              <a:rPr lang="en-US" sz="3200" dirty="0"/>
              <a:t>contained </a:t>
            </a:r>
            <a:r>
              <a:rPr lang="en-US" sz="3200" dirty="0" smtClean="0"/>
              <a:t>in </a:t>
            </a:r>
            <a:r>
              <a:rPr lang="en-US" sz="3200" dirty="0"/>
              <a:t>a document called indenture</a:t>
            </a:r>
            <a:r>
              <a:rPr lang="en-US" sz="3200" dirty="0" smtClean="0"/>
              <a:t>.</a:t>
            </a:r>
          </a:p>
          <a:p>
            <a:pPr marL="0" indent="0" algn="just">
              <a:buNone/>
            </a:pPr>
            <a:endParaRPr lang="en-US" sz="3200" dirty="0" smtClean="0"/>
          </a:p>
          <a:p>
            <a:pPr marL="0" indent="0" algn="just">
              <a:buNone/>
            </a:pPr>
            <a:r>
              <a:rPr lang="en-US" sz="3200" dirty="0" smtClean="0"/>
              <a:t>The </a:t>
            </a:r>
            <a:r>
              <a:rPr lang="en-US" sz="3200" dirty="0"/>
              <a:t>bond represents a promise to pay:</a:t>
            </a:r>
          </a:p>
          <a:p>
            <a:pPr marL="514350" indent="-514350" algn="just">
              <a:buAutoNum type="arabicPeriod"/>
            </a:pPr>
            <a:r>
              <a:rPr lang="en-US" sz="3200" dirty="0" smtClean="0"/>
              <a:t>A </a:t>
            </a:r>
            <a:r>
              <a:rPr lang="en-US" sz="3200" dirty="0"/>
              <a:t>sum of money at designated maturity </a:t>
            </a:r>
            <a:r>
              <a:rPr lang="en-US" sz="3200" dirty="0" smtClean="0"/>
              <a:t>date, plus</a:t>
            </a:r>
            <a:r>
              <a:rPr lang="en-US" sz="3200" dirty="0"/>
              <a:t> </a:t>
            </a:r>
            <a:endParaRPr lang="en-US" sz="3200" dirty="0" smtClean="0"/>
          </a:p>
          <a:p>
            <a:pPr marL="514350" indent="-514350" algn="just">
              <a:buAutoNum type="arabicPeriod"/>
            </a:pPr>
            <a:endParaRPr lang="en-US" sz="3200" dirty="0"/>
          </a:p>
          <a:p>
            <a:pPr marL="0" lvl="0" indent="0" algn="just">
              <a:buNone/>
            </a:pPr>
            <a:r>
              <a:rPr lang="en-US" sz="3200" dirty="0" smtClean="0"/>
              <a:t>2. Periodic </a:t>
            </a:r>
            <a:r>
              <a:rPr lang="en-US" sz="3200" dirty="0"/>
              <a:t>interest at a specified rate on the maturity amount (always known as </a:t>
            </a:r>
            <a:r>
              <a:rPr lang="en-US" sz="3200" i="1" dirty="0"/>
              <a:t>par value</a:t>
            </a:r>
            <a:r>
              <a:rPr lang="en-US" sz="3200" dirty="0"/>
              <a:t> or </a:t>
            </a:r>
            <a:r>
              <a:rPr lang="en-US" sz="3200" i="1" dirty="0"/>
              <a:t>face value</a:t>
            </a:r>
            <a:r>
              <a:rPr lang="en-US" sz="32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636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96253" y="1812"/>
            <a:ext cx="10817166" cy="107663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Features </a:t>
            </a:r>
            <a:r>
              <a:rPr lang="en-US" sz="3600" b="1" dirty="0">
                <a:latin typeface="+mn-lt"/>
              </a:rPr>
              <a:t>of Bonds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212" y="1078445"/>
            <a:ext cx="11852787" cy="48946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500" b="1" dirty="0" smtClean="0"/>
              <a:t>1</a:t>
            </a:r>
            <a:r>
              <a:rPr lang="en-US" sz="3500" dirty="0" smtClean="0"/>
              <a:t>. </a:t>
            </a:r>
            <a:r>
              <a:rPr lang="en-US" sz="3500" b="1" dirty="0" smtClean="0"/>
              <a:t>Interest </a:t>
            </a:r>
            <a:r>
              <a:rPr lang="en-US" sz="3500" b="1" dirty="0"/>
              <a:t>rate</a:t>
            </a:r>
            <a:endParaRPr lang="en-US" sz="3500" dirty="0"/>
          </a:p>
          <a:p>
            <a:pPr marL="0" indent="0" algn="just">
              <a:buNone/>
            </a:pPr>
            <a:r>
              <a:rPr lang="en-US" sz="3200" dirty="0" smtClean="0"/>
              <a:t>Interest </a:t>
            </a:r>
            <a:r>
              <a:rPr lang="en-US" sz="3200" dirty="0"/>
              <a:t>rate on a bond is fixed and known.  </a:t>
            </a:r>
            <a:r>
              <a:rPr lang="en-US" sz="3200" dirty="0" smtClean="0"/>
              <a:t>Also </a:t>
            </a:r>
            <a:r>
              <a:rPr lang="en-US" sz="3200" dirty="0" smtClean="0"/>
              <a:t>called contractual </a:t>
            </a:r>
            <a:r>
              <a:rPr lang="en-US" sz="3200" dirty="0"/>
              <a:t>or coupon interest rate.  </a:t>
            </a:r>
            <a:r>
              <a:rPr lang="en-US" sz="3200" dirty="0" smtClean="0"/>
              <a:t>Applied </a:t>
            </a:r>
            <a:r>
              <a:rPr lang="en-US" sz="3200" dirty="0" smtClean="0"/>
              <a:t>on par </a:t>
            </a:r>
            <a:r>
              <a:rPr lang="en-US" sz="3200" dirty="0"/>
              <a:t>value </a:t>
            </a:r>
            <a:r>
              <a:rPr lang="en-US" sz="3200" dirty="0" smtClean="0"/>
              <a:t>to determine </a:t>
            </a:r>
            <a:r>
              <a:rPr lang="en-US" sz="3200" dirty="0"/>
              <a:t>interest </a:t>
            </a:r>
            <a:r>
              <a:rPr lang="en-US" sz="3200" dirty="0" smtClean="0"/>
              <a:t>to </a:t>
            </a:r>
            <a:r>
              <a:rPr lang="en-US" sz="3200" dirty="0"/>
              <a:t>be </a:t>
            </a:r>
            <a:r>
              <a:rPr lang="en-US" sz="3200" dirty="0" smtClean="0"/>
              <a:t>paid</a:t>
            </a:r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US" sz="3200" b="1" dirty="0" smtClean="0"/>
              <a:t>2. Maturity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Bonds </a:t>
            </a:r>
            <a:r>
              <a:rPr lang="en-US" sz="3200" dirty="0"/>
              <a:t>are usually issued for a specific period of time.  The maturity of a </a:t>
            </a:r>
            <a:r>
              <a:rPr lang="en-US" sz="3200" dirty="0" smtClean="0"/>
              <a:t>bond  </a:t>
            </a:r>
            <a:r>
              <a:rPr lang="en-US" sz="3200" dirty="0"/>
              <a:t>indicates the length of time the </a:t>
            </a:r>
            <a:r>
              <a:rPr lang="en-US" sz="3200" dirty="0" smtClean="0"/>
              <a:t>bond  </a:t>
            </a:r>
            <a:r>
              <a:rPr lang="en-US" sz="3200" dirty="0"/>
              <a:t>remains outstanding before the company redeems it</a:t>
            </a:r>
            <a:r>
              <a:rPr lang="en-US" sz="3200" dirty="0" smtClean="0"/>
              <a:t>..</a:t>
            </a:r>
            <a:endParaRPr lang="en-US" sz="3200" dirty="0"/>
          </a:p>
          <a:p>
            <a:pPr marL="0" indent="0">
              <a:buNone/>
            </a:pP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134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Features </a:t>
            </a:r>
            <a:r>
              <a:rPr lang="en-US" sz="3600" b="1" dirty="0">
                <a:latin typeface="+mn-lt"/>
              </a:rPr>
              <a:t>of Bonds </a:t>
            </a:r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 err="1" smtClean="0">
                <a:latin typeface="+mn-lt"/>
              </a:rPr>
              <a:t>ctd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271" y="973394"/>
            <a:ext cx="11889658" cy="5716966"/>
          </a:xfrm>
        </p:spPr>
        <p:txBody>
          <a:bodyPr>
            <a:noAutofit/>
          </a:bodyPr>
          <a:lstStyle/>
          <a:p>
            <a:pPr lvl="0"/>
            <a:endParaRPr lang="en-US" sz="3200" dirty="0" smtClean="0"/>
          </a:p>
          <a:p>
            <a:pPr marL="0" indent="0">
              <a:buNone/>
            </a:pPr>
            <a:r>
              <a:rPr lang="en-US" sz="3200" b="1" dirty="0" smtClean="0"/>
              <a:t>3.  Redemption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The </a:t>
            </a:r>
            <a:r>
              <a:rPr lang="en-US" sz="3200" dirty="0"/>
              <a:t>redemption of bonds can be </a:t>
            </a:r>
            <a:r>
              <a:rPr lang="en-US" sz="3200" dirty="0" smtClean="0"/>
              <a:t>either </a:t>
            </a:r>
            <a:r>
              <a:rPr lang="en-US" sz="3200" dirty="0"/>
              <a:t>through a </a:t>
            </a:r>
            <a:r>
              <a:rPr lang="en-US" sz="3200" dirty="0" smtClean="0"/>
              <a:t>sinking </a:t>
            </a:r>
            <a:r>
              <a:rPr lang="en-US" sz="3200" dirty="0"/>
              <a:t>fund or call provision.</a:t>
            </a:r>
          </a:p>
          <a:p>
            <a:pPr marL="0" indent="0" algn="just">
              <a:buNone/>
            </a:pPr>
            <a:r>
              <a:rPr lang="en-US" sz="3200" dirty="0" smtClean="0"/>
              <a:t>4. </a:t>
            </a:r>
            <a:r>
              <a:rPr lang="en-US" sz="3200" b="1" dirty="0" smtClean="0"/>
              <a:t>Security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Generally </a:t>
            </a:r>
            <a:r>
              <a:rPr lang="en-US" sz="3200" dirty="0"/>
              <a:t>bonds are </a:t>
            </a:r>
            <a:r>
              <a:rPr lang="en-US" sz="3200" dirty="0" smtClean="0"/>
              <a:t>secured </a:t>
            </a:r>
            <a:r>
              <a:rPr lang="en-US" sz="3200" dirty="0"/>
              <a:t>by a claim on the company's specific </a:t>
            </a:r>
            <a:r>
              <a:rPr lang="en-US" sz="3200" dirty="0" smtClean="0"/>
              <a:t>assets.</a:t>
            </a:r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 5. </a:t>
            </a:r>
            <a:r>
              <a:rPr lang="en-US" sz="3200" b="1" dirty="0" smtClean="0"/>
              <a:t>Convertibility</a:t>
            </a:r>
            <a:r>
              <a:rPr lang="en-US" sz="3200" dirty="0"/>
              <a:t> </a:t>
            </a:r>
            <a:r>
              <a:rPr lang="en-US" sz="3200" dirty="0" smtClean="0"/>
              <a:t>. Bonds can be  converted into  </a:t>
            </a:r>
            <a:r>
              <a:rPr lang="en-US" sz="3200" dirty="0"/>
              <a:t>shares at a specified price at a given date.  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7451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Features of Bonds  </a:t>
            </a:r>
            <a:r>
              <a:rPr lang="en-US" sz="3600" b="1" dirty="0" err="1">
                <a:latin typeface="+mn-lt"/>
              </a:rPr>
              <a:t>ctd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58644"/>
            <a:ext cx="11734800" cy="58993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200" b="1" dirty="0" smtClean="0"/>
              <a:t>6</a:t>
            </a:r>
            <a:r>
              <a:rPr lang="en-US" sz="3200" b="1" dirty="0" smtClean="0"/>
              <a:t>. Yield</a:t>
            </a:r>
            <a:endParaRPr lang="en-US" sz="3200" dirty="0"/>
          </a:p>
          <a:p>
            <a:pPr algn="just"/>
            <a:r>
              <a:rPr lang="en-US" sz="3200" dirty="0" smtClean="0"/>
              <a:t>Current </a:t>
            </a:r>
            <a:r>
              <a:rPr lang="en-US" sz="3200" dirty="0"/>
              <a:t>yield and the yield to </a:t>
            </a:r>
            <a:r>
              <a:rPr lang="en-US" sz="3200" dirty="0" smtClean="0"/>
              <a:t>maturity</a:t>
            </a:r>
            <a:r>
              <a:rPr lang="en-US" sz="3200" dirty="0" smtClean="0"/>
              <a:t>.-</a:t>
            </a:r>
            <a:r>
              <a:rPr lang="en-US" sz="3200" dirty="0" smtClean="0"/>
              <a:t>is </a:t>
            </a:r>
            <a:r>
              <a:rPr lang="en-US" sz="3200" dirty="0"/>
              <a:t>the ratio of the annual interest payment </a:t>
            </a:r>
            <a:r>
              <a:rPr lang="en-US" sz="3200" dirty="0" smtClean="0"/>
              <a:t>to </a:t>
            </a:r>
            <a:r>
              <a:rPr lang="en-US" sz="3200" dirty="0"/>
              <a:t>the </a:t>
            </a:r>
            <a:r>
              <a:rPr lang="en-US" sz="3200" dirty="0" smtClean="0"/>
              <a:t>bonds </a:t>
            </a:r>
            <a:r>
              <a:rPr lang="en-US" sz="3200" dirty="0"/>
              <a:t>market price</a:t>
            </a:r>
            <a:r>
              <a:rPr lang="en-US" sz="3200" dirty="0" smtClean="0"/>
              <a:t>.</a:t>
            </a:r>
          </a:p>
          <a:p>
            <a:pPr marL="0" indent="0" algn="just">
              <a:buNone/>
            </a:pPr>
            <a:endParaRPr lang="en-US" sz="3200" dirty="0" smtClean="0"/>
          </a:p>
          <a:p>
            <a:pPr marL="0" indent="0" algn="just">
              <a:buNone/>
            </a:pPr>
            <a:r>
              <a:rPr lang="en-US" sz="3200" dirty="0"/>
              <a:t>Current yield	=	</a:t>
            </a:r>
            <a:r>
              <a:rPr lang="en-US" sz="3200" u="sng" dirty="0"/>
              <a:t>Annual interest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/>
              <a:t>				</a:t>
            </a:r>
            <a:r>
              <a:rPr lang="en-US" sz="3200" dirty="0" smtClean="0"/>
              <a:t>Market </a:t>
            </a:r>
            <a:r>
              <a:rPr lang="en-US" sz="3200" dirty="0" smtClean="0"/>
              <a:t>price</a:t>
            </a:r>
          </a:p>
          <a:p>
            <a:pPr marL="0" indent="0" algn="just">
              <a:buNone/>
            </a:pPr>
            <a:endParaRPr lang="en-US" sz="3200" dirty="0"/>
          </a:p>
          <a:p>
            <a:pPr algn="just"/>
            <a:r>
              <a:rPr lang="en-US" sz="3200" dirty="0"/>
              <a:t>The yield to maturity takes into account the payments of interest and principal over the life of the </a:t>
            </a:r>
            <a:r>
              <a:rPr lang="en-US" sz="3200" dirty="0" smtClean="0"/>
              <a:t>bond</a:t>
            </a:r>
          </a:p>
          <a:p>
            <a:pPr marL="0" indent="0" algn="just">
              <a:buNone/>
            </a:pPr>
            <a:r>
              <a:rPr lang="en-US" sz="3200" dirty="0" smtClean="0"/>
              <a:t>.  </a:t>
            </a:r>
            <a:r>
              <a:rPr lang="en-US" sz="3200" dirty="0"/>
              <a:t>It is an internal rate of return on the bond </a:t>
            </a:r>
          </a:p>
          <a:p>
            <a:endParaRPr lang="en-US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294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Features of </a:t>
            </a:r>
            <a:r>
              <a:rPr lang="en-US" sz="3600" b="1" dirty="0" smtClean="0">
                <a:latin typeface="+mn-lt"/>
              </a:rPr>
              <a:t>Bonds </a:t>
            </a:r>
            <a:r>
              <a:rPr lang="en-US" sz="3600" b="1" dirty="0" err="1" smtClean="0">
                <a:latin typeface="+mn-lt"/>
              </a:rPr>
              <a:t>Ctd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7433"/>
            <a:ext cx="11734800" cy="5429121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pPr marL="0" indent="0">
              <a:buNone/>
            </a:pPr>
            <a:r>
              <a:rPr lang="en-US" sz="3200" b="1" dirty="0" smtClean="0"/>
              <a:t>7. Claim </a:t>
            </a:r>
            <a:r>
              <a:rPr lang="en-US" sz="3200" b="1" dirty="0"/>
              <a:t>on Assets and </a:t>
            </a:r>
            <a:r>
              <a:rPr lang="en-US" sz="3200" b="1" dirty="0" smtClean="0"/>
              <a:t>Income</a:t>
            </a:r>
          </a:p>
          <a:p>
            <a:pPr marL="0" indent="0">
              <a:buNone/>
            </a:pPr>
            <a:r>
              <a:rPr lang="en-US" sz="3200" b="1" dirty="0" smtClean="0"/>
              <a:t> </a:t>
            </a:r>
          </a:p>
          <a:p>
            <a:pPr marL="0" indent="0" algn="just">
              <a:buNone/>
            </a:pPr>
            <a:r>
              <a:rPr lang="en-US" sz="3200" dirty="0" smtClean="0"/>
              <a:t>Bonds  interest </a:t>
            </a:r>
            <a:r>
              <a:rPr lang="en-US" sz="3200" dirty="0"/>
              <a:t>has to be paid before paying any dividend </a:t>
            </a:r>
            <a:r>
              <a:rPr lang="en-US" sz="3200" dirty="0" smtClean="0"/>
              <a:t>to preference </a:t>
            </a:r>
            <a:r>
              <a:rPr lang="en-US" sz="3200" dirty="0"/>
              <a:t>and common </a:t>
            </a:r>
            <a:r>
              <a:rPr lang="en-US" sz="3200" dirty="0" smtClean="0"/>
              <a:t>shareholders</a:t>
            </a:r>
          </a:p>
          <a:p>
            <a:pPr marL="0" indent="0" algn="just">
              <a:buNone/>
            </a:pPr>
            <a:endParaRPr lang="en-US" sz="3200" dirty="0" smtClean="0"/>
          </a:p>
          <a:p>
            <a:pPr marL="0" indent="0" algn="just">
              <a:buNone/>
            </a:pPr>
            <a:r>
              <a:rPr lang="en-US" sz="3200" dirty="0" smtClean="0"/>
              <a:t>In </a:t>
            </a:r>
            <a:r>
              <a:rPr lang="en-US" sz="3200" dirty="0"/>
              <a:t>case of liquidation, the bond holders have a claim </a:t>
            </a:r>
            <a:r>
              <a:rPr lang="en-US" sz="3200" dirty="0" smtClean="0"/>
              <a:t>on </a:t>
            </a:r>
            <a:r>
              <a:rPr lang="en-US" sz="3200" dirty="0"/>
              <a:t>assets prior to that of shareholders’.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86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latin typeface="+mn-lt"/>
              </a:rPr>
              <a:t>Types of Bonds 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7433"/>
            <a:ext cx="11577484" cy="5502863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pPr marL="0" indent="0">
              <a:buNone/>
            </a:pPr>
            <a:r>
              <a:rPr lang="en-US" sz="3200" b="1" dirty="0" smtClean="0"/>
              <a:t>1</a:t>
            </a:r>
            <a:r>
              <a:rPr lang="en-US" sz="3200" b="1" dirty="0"/>
              <a:t>	Income Bonds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These provide </a:t>
            </a:r>
            <a:r>
              <a:rPr lang="en-US" sz="3200" dirty="0"/>
              <a:t>that interest must be </a:t>
            </a:r>
            <a:r>
              <a:rPr lang="en-US" sz="3200" dirty="0" smtClean="0"/>
              <a:t>paid  only </a:t>
            </a:r>
            <a:r>
              <a:rPr lang="en-US" sz="3200" dirty="0"/>
              <a:t>if earnings of the firm are sufficient to </a:t>
            </a:r>
            <a:r>
              <a:rPr lang="en-US" sz="3200" dirty="0" smtClean="0"/>
              <a:t>meet </a:t>
            </a:r>
            <a:r>
              <a:rPr lang="en-US" sz="3200" dirty="0"/>
              <a:t>the interest obligation. </a:t>
            </a:r>
            <a:endParaRPr lang="en-US" sz="3200" dirty="0" smtClean="0"/>
          </a:p>
          <a:p>
            <a:pPr marL="0" indent="0" algn="just">
              <a:buNone/>
            </a:pPr>
            <a:endParaRPr lang="en-US" sz="3200" dirty="0" smtClean="0"/>
          </a:p>
          <a:p>
            <a:pPr marL="0" indent="0" algn="just">
              <a:buNone/>
            </a:pPr>
            <a:r>
              <a:rPr lang="en-US" sz="3200" b="1" dirty="0" smtClean="0"/>
              <a:t>2. Floating </a:t>
            </a:r>
            <a:r>
              <a:rPr lang="en-US" sz="3200" b="1" dirty="0"/>
              <a:t>Rate Notes (Bonds)</a:t>
            </a: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Interest </a:t>
            </a:r>
            <a:r>
              <a:rPr lang="en-US" sz="3200" dirty="0"/>
              <a:t>rate varies at a given percentage above prevailing short term or long-term Treasury bond yields.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470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Types of Bonds </a:t>
            </a:r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 err="1" smtClean="0">
                <a:latin typeface="+mn-lt"/>
              </a:rPr>
              <a:t>ctd</a:t>
            </a:r>
            <a:r>
              <a:rPr lang="en-US" sz="3600" b="1" dirty="0">
                <a:latin typeface="+mn-lt"/>
              </a:rPr>
              <a:t/>
            </a:r>
            <a:br>
              <a:rPr lang="en-US" sz="3600" b="1" dirty="0">
                <a:latin typeface="+mn-lt"/>
              </a:rPr>
            </a:b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7434"/>
            <a:ext cx="11621729" cy="5532360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pPr marL="0" indent="0" algn="just">
              <a:buNone/>
            </a:pPr>
            <a:r>
              <a:rPr lang="en-US" sz="3200" b="1" dirty="0" smtClean="0"/>
              <a:t>3. Callable </a:t>
            </a:r>
            <a:r>
              <a:rPr lang="en-US" sz="3200" b="1" dirty="0"/>
              <a:t>bonds: </a:t>
            </a:r>
            <a:r>
              <a:rPr lang="en-US" sz="3200" dirty="0" smtClean="0"/>
              <a:t>give </a:t>
            </a:r>
            <a:r>
              <a:rPr lang="en-US" sz="3200" dirty="0"/>
              <a:t>the issuer the </a:t>
            </a:r>
            <a:r>
              <a:rPr lang="en-US" sz="3200" dirty="0" smtClean="0"/>
              <a:t>right to </a:t>
            </a:r>
            <a:r>
              <a:rPr lang="en-US" sz="3200" dirty="0" smtClean="0"/>
              <a:t>redeem before </a:t>
            </a:r>
            <a:r>
              <a:rPr lang="en-US" sz="3200" dirty="0"/>
              <a:t>maturity at a predetermined </a:t>
            </a:r>
            <a:r>
              <a:rPr lang="en-US" sz="3200" dirty="0" smtClean="0"/>
              <a:t>price </a:t>
            </a:r>
            <a:r>
              <a:rPr lang="en-US" sz="3200" dirty="0"/>
              <a:t>known as the </a:t>
            </a:r>
            <a:r>
              <a:rPr lang="en-US" sz="3200" dirty="0" smtClean="0"/>
              <a:t>call Price </a:t>
            </a:r>
          </a:p>
          <a:p>
            <a:pPr marL="0" indent="0" algn="just">
              <a:buNone/>
            </a:pPr>
            <a:endParaRPr lang="en-US" sz="3200" dirty="0" smtClean="0"/>
          </a:p>
          <a:p>
            <a:pPr marL="0" indent="0" algn="just">
              <a:buNone/>
            </a:pPr>
            <a:r>
              <a:rPr lang="en-US" sz="3200" b="1" dirty="0" smtClean="0"/>
              <a:t>4</a:t>
            </a:r>
            <a:r>
              <a:rPr lang="en-US" sz="3200" b="1" dirty="0"/>
              <a:t>. Puttable bonds: </a:t>
            </a:r>
            <a:r>
              <a:rPr lang="en-US" sz="3200" dirty="0" smtClean="0"/>
              <a:t>give </a:t>
            </a:r>
            <a:r>
              <a:rPr lang="en-US" sz="3200" dirty="0"/>
              <a:t>the investor a put option </a:t>
            </a:r>
            <a:r>
              <a:rPr lang="en-US" sz="3200" dirty="0" smtClean="0"/>
              <a:t>to </a:t>
            </a:r>
            <a:r>
              <a:rPr lang="en-US" sz="3200" dirty="0"/>
              <a:t>sell the </a:t>
            </a:r>
            <a:r>
              <a:rPr lang="en-US" sz="3200" dirty="0" smtClean="0"/>
              <a:t>bond </a:t>
            </a:r>
            <a:r>
              <a:rPr lang="en-US" sz="3200" dirty="0"/>
              <a:t>back to the company before maturity</a:t>
            </a:r>
            <a:r>
              <a:rPr lang="en-US" sz="3200" dirty="0" smtClean="0"/>
              <a:t>.</a:t>
            </a:r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US" sz="3200" b="1" dirty="0"/>
              <a:t>5. Non-convertible bonds </a:t>
            </a:r>
            <a:r>
              <a:rPr lang="en-US" sz="3200" dirty="0"/>
              <a:t>– </a:t>
            </a:r>
            <a:r>
              <a:rPr lang="en-US" sz="3200" dirty="0" smtClean="0"/>
              <a:t>Do </a:t>
            </a:r>
            <a:r>
              <a:rPr lang="en-US" sz="3200" dirty="0"/>
              <a:t>not have any feature of conversion and are repayable on maturity. </a:t>
            </a:r>
          </a:p>
          <a:p>
            <a:endParaRPr lang="en-US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943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704871" cy="927433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Types of Bonds  </a:t>
            </a:r>
            <a:r>
              <a:rPr lang="en-US" sz="3600" b="1" dirty="0" err="1">
                <a:latin typeface="+mn-lt"/>
              </a:rPr>
              <a:t>C</a:t>
            </a:r>
            <a:r>
              <a:rPr lang="en-US" sz="3600" b="1" dirty="0" err="1" smtClean="0">
                <a:latin typeface="+mn-lt"/>
              </a:rPr>
              <a:t>td</a:t>
            </a:r>
            <a:r>
              <a:rPr lang="en-US" sz="3600" b="1" dirty="0">
                <a:latin typeface="+mn-lt"/>
              </a:rPr>
              <a:t/>
            </a:r>
            <a:br>
              <a:rPr lang="en-US" sz="3600" b="1" dirty="0">
                <a:latin typeface="+mn-lt"/>
              </a:rPr>
            </a:b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781665"/>
            <a:ext cx="11562735" cy="6304935"/>
          </a:xfrm>
        </p:spPr>
        <p:txBody>
          <a:bodyPr>
            <a:normAutofit fontScale="92500" lnSpcReduction="20000"/>
          </a:bodyPr>
          <a:lstStyle/>
          <a:p>
            <a:pPr lvl="0"/>
            <a:endParaRPr lang="en-US" sz="3200" dirty="0" smtClean="0"/>
          </a:p>
          <a:p>
            <a:pPr marL="514350" indent="-514350">
              <a:buAutoNum type="arabicPeriod" startAt="6"/>
            </a:pPr>
            <a:r>
              <a:rPr lang="en-US" sz="3800" b="1" dirty="0" smtClean="0"/>
              <a:t>Convertible </a:t>
            </a:r>
            <a:r>
              <a:rPr lang="en-US" sz="3800" b="1" dirty="0"/>
              <a:t>bonds </a:t>
            </a:r>
            <a:r>
              <a:rPr lang="en-US" sz="3800" dirty="0" smtClean="0"/>
              <a:t>–</a:t>
            </a:r>
          </a:p>
          <a:p>
            <a:pPr marL="0" indent="0" algn="just">
              <a:buNone/>
            </a:pPr>
            <a:r>
              <a:rPr lang="en-US" sz="3800" dirty="0" smtClean="0"/>
              <a:t>Can be converted </a:t>
            </a:r>
            <a:r>
              <a:rPr lang="en-US" sz="3800" dirty="0"/>
              <a:t>into equity shares </a:t>
            </a:r>
            <a:r>
              <a:rPr lang="en-US" sz="3800" dirty="0" smtClean="0"/>
              <a:t>and </a:t>
            </a:r>
            <a:r>
              <a:rPr lang="en-US" sz="3800" dirty="0" smtClean="0"/>
              <a:t>Interest </a:t>
            </a:r>
            <a:r>
              <a:rPr lang="en-US" sz="3800" dirty="0" smtClean="0"/>
              <a:t>rates are normally low</a:t>
            </a:r>
          </a:p>
          <a:p>
            <a:pPr marL="0" indent="0" algn="just">
              <a:buNone/>
            </a:pPr>
            <a:endParaRPr lang="en-US" sz="3800" dirty="0"/>
          </a:p>
          <a:p>
            <a:pPr marL="0" indent="0" algn="just">
              <a:buNone/>
            </a:pPr>
            <a:r>
              <a:rPr lang="en-US" sz="3800" b="1" dirty="0"/>
              <a:t>7. Serial bonds. </a:t>
            </a:r>
            <a:r>
              <a:rPr lang="en-US" sz="3800" dirty="0"/>
              <a:t>These are bonds that mature at different dates. </a:t>
            </a:r>
            <a:endParaRPr lang="en-US" sz="3800" dirty="0" smtClean="0"/>
          </a:p>
          <a:p>
            <a:pPr marL="0" indent="0" algn="just">
              <a:buNone/>
            </a:pPr>
            <a:r>
              <a:rPr lang="en-US" sz="3800" dirty="0" smtClean="0"/>
              <a:t>An issue </a:t>
            </a:r>
            <a:r>
              <a:rPr lang="en-US" sz="3800" dirty="0"/>
              <a:t>100 $ 1,000 serial bonds that mature at the rate of $10,000 per year over a 10-year period</a:t>
            </a:r>
          </a:p>
          <a:p>
            <a:pPr algn="just"/>
            <a:endParaRPr lang="en-US" sz="3800" dirty="0"/>
          </a:p>
          <a:p>
            <a:pPr marL="0" indent="0" algn="just">
              <a:buNone/>
            </a:pPr>
            <a:r>
              <a:rPr lang="en-US" sz="3800" b="1" dirty="0"/>
              <a:t>8 Term bonds. </a:t>
            </a:r>
            <a:r>
              <a:rPr lang="en-US" sz="3800" dirty="0"/>
              <a:t>These are bond issues that mature on a single date</a:t>
            </a:r>
            <a:r>
              <a:rPr lang="en-US" sz="3800" dirty="0" smtClean="0"/>
              <a:t>. An issue  100 </a:t>
            </a:r>
            <a:r>
              <a:rPr lang="en-US" sz="3800" dirty="0"/>
              <a:t>$1,000 term bonds with a maturity value of $100,000, all of which mature 10 years from the date of issue.</a:t>
            </a:r>
          </a:p>
          <a:p>
            <a:pPr marL="0" indent="0" algn="just">
              <a:buNone/>
            </a:pPr>
            <a:endParaRPr lang="en-US" sz="3800" dirty="0"/>
          </a:p>
        </p:txBody>
      </p:sp>
    </p:spTree>
    <p:extLst>
      <p:ext uri="{BB962C8B-B14F-4D97-AF65-F5344CB8AC3E}">
        <p14:creationId xmlns:p14="http://schemas.microsoft.com/office/powerpoint/2010/main" val="152326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latin typeface="+mn-lt"/>
              </a:rPr>
              <a:t>Bond Characteristics 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7434"/>
            <a:ext cx="11734800" cy="5547108"/>
          </a:xfrm>
        </p:spPr>
        <p:txBody>
          <a:bodyPr>
            <a:normAutofit/>
          </a:bodyPr>
          <a:lstStyle/>
          <a:p>
            <a:pPr marL="514350" lvl="0" indent="-514350" algn="just">
              <a:buAutoNum type="arabicPeriod"/>
            </a:pPr>
            <a:r>
              <a:rPr lang="en-US" sz="3200" dirty="0" smtClean="0"/>
              <a:t>Can </a:t>
            </a:r>
            <a:r>
              <a:rPr lang="en-US" sz="3200" dirty="0" smtClean="0"/>
              <a:t>be issued different </a:t>
            </a:r>
            <a:r>
              <a:rPr lang="en-US" sz="3200" dirty="0"/>
              <a:t>denominations </a:t>
            </a:r>
            <a:r>
              <a:rPr lang="en-US" sz="3200" dirty="0" smtClean="0"/>
              <a:t> ranging </a:t>
            </a:r>
            <a:r>
              <a:rPr lang="en-US" sz="3200" dirty="0"/>
              <a:t>from </a:t>
            </a:r>
            <a:r>
              <a:rPr lang="en-US" sz="3200" dirty="0" smtClean="0"/>
              <a:t>$ 100 , $1,000 </a:t>
            </a:r>
            <a:r>
              <a:rPr lang="en-US" sz="3200" dirty="0" err="1" smtClean="0"/>
              <a:t>etc</a:t>
            </a:r>
            <a:r>
              <a:rPr lang="en-US" sz="3200" dirty="0" smtClean="0"/>
              <a:t> and </a:t>
            </a:r>
            <a:r>
              <a:rPr lang="en-US" sz="3200" dirty="0"/>
              <a:t>carry </a:t>
            </a:r>
            <a:r>
              <a:rPr lang="en-US" sz="3200" dirty="0" smtClean="0"/>
              <a:t>different </a:t>
            </a:r>
            <a:r>
              <a:rPr lang="en-US" sz="3200" dirty="0"/>
              <a:t>rates of interest</a:t>
            </a:r>
            <a:r>
              <a:rPr lang="en-US" sz="3200" dirty="0" smtClean="0"/>
              <a:t>.</a:t>
            </a:r>
          </a:p>
          <a:p>
            <a:pPr marL="514350" lvl="0" indent="-514350" algn="just">
              <a:buAutoNum type="arabicPeriod"/>
            </a:pPr>
            <a:endParaRPr lang="en-US" sz="3200" dirty="0"/>
          </a:p>
          <a:p>
            <a:pPr marL="0" lvl="0" indent="0" algn="just">
              <a:buNone/>
            </a:pPr>
            <a:r>
              <a:rPr lang="en-US" sz="3200" dirty="0" smtClean="0"/>
              <a:t>2.  </a:t>
            </a:r>
            <a:r>
              <a:rPr lang="en-US" sz="3200" dirty="0"/>
              <a:t>Normally, </a:t>
            </a:r>
            <a:r>
              <a:rPr lang="en-US" sz="3200" dirty="0" smtClean="0"/>
              <a:t>bonds  </a:t>
            </a:r>
            <a:r>
              <a:rPr lang="en-US" sz="3200" dirty="0"/>
              <a:t>are issued on the basis of a bond </a:t>
            </a:r>
            <a:r>
              <a:rPr lang="en-US" sz="3200" dirty="0" smtClean="0"/>
              <a:t>indenture </a:t>
            </a:r>
            <a:r>
              <a:rPr lang="en-US" sz="3200" dirty="0"/>
              <a:t>which lists the terms and </a:t>
            </a:r>
            <a:r>
              <a:rPr lang="en-US" sz="3200" dirty="0" smtClean="0"/>
              <a:t>conditions</a:t>
            </a:r>
          </a:p>
          <a:p>
            <a:pPr marL="514350" lvl="0" indent="-514350" algn="just">
              <a:buFont typeface="+mj-lt"/>
              <a:buAutoNum type="arabicPeriod"/>
            </a:pPr>
            <a:endParaRPr lang="en-US" sz="3200" dirty="0"/>
          </a:p>
          <a:p>
            <a:pPr marL="0" lvl="0" indent="0" algn="just">
              <a:buNone/>
            </a:pPr>
            <a:r>
              <a:rPr lang="en-US" sz="3200" dirty="0" smtClean="0"/>
              <a:t>3. Bonds  </a:t>
            </a:r>
            <a:r>
              <a:rPr lang="en-US" sz="3200" dirty="0"/>
              <a:t>are either secured or unsecured.- Many times they are secured </a:t>
            </a:r>
            <a:endParaRPr lang="en-US" sz="3200" dirty="0" smtClean="0"/>
          </a:p>
          <a:p>
            <a:pPr marL="514350" lvl="0" indent="-514350" algn="just">
              <a:buFont typeface="+mj-lt"/>
              <a:buAutoNum type="arabicPeriod"/>
            </a:pPr>
            <a:endParaRPr lang="en-US" sz="3200" dirty="0"/>
          </a:p>
          <a:p>
            <a:pPr marL="0" lvl="0" indent="0" algn="just">
              <a:buNone/>
            </a:pPr>
            <a:r>
              <a:rPr lang="en-US" sz="3200" dirty="0" smtClean="0"/>
              <a:t>4. May </a:t>
            </a:r>
            <a:r>
              <a:rPr lang="en-US" sz="3200" dirty="0"/>
              <a:t>or may not be listed on the stock / securities exchange.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221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Bond </a:t>
            </a:r>
            <a:r>
              <a:rPr lang="en-US" sz="3600" b="1" dirty="0" smtClean="0">
                <a:latin typeface="+mn-lt"/>
              </a:rPr>
              <a:t>Characteristics </a:t>
            </a:r>
            <a:r>
              <a:rPr lang="en-US" sz="3600" b="1" dirty="0" err="1" smtClean="0">
                <a:latin typeface="+mn-lt"/>
              </a:rPr>
              <a:t>Ctd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270" y="943897"/>
            <a:ext cx="11860161" cy="5763178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en-US" sz="3800" dirty="0" smtClean="0"/>
              <a:t>5</a:t>
            </a:r>
            <a:r>
              <a:rPr lang="en-US" sz="3800" dirty="0" smtClean="0"/>
              <a:t>. </a:t>
            </a:r>
            <a:r>
              <a:rPr lang="en-US" sz="3500" dirty="0" smtClean="0"/>
              <a:t>The </a:t>
            </a:r>
            <a:r>
              <a:rPr lang="en-US" sz="3500" dirty="0"/>
              <a:t>cost of capital </a:t>
            </a:r>
            <a:r>
              <a:rPr lang="en-US" sz="3500" dirty="0" smtClean="0"/>
              <a:t>is low  </a:t>
            </a:r>
            <a:r>
              <a:rPr lang="en-US" sz="3500" dirty="0"/>
              <a:t>since the </a:t>
            </a:r>
            <a:r>
              <a:rPr lang="en-US" sz="3500" dirty="0" smtClean="0"/>
              <a:t>interest  </a:t>
            </a:r>
            <a:r>
              <a:rPr lang="en-US" sz="3500" dirty="0"/>
              <a:t>payable on </a:t>
            </a:r>
            <a:r>
              <a:rPr lang="en-US" sz="3500" dirty="0" smtClean="0"/>
              <a:t>bonds </a:t>
            </a:r>
            <a:r>
              <a:rPr lang="en-US" sz="3500" dirty="0"/>
              <a:t>can be charged as an expense </a:t>
            </a:r>
            <a:r>
              <a:rPr lang="en-US" sz="3500" dirty="0" smtClean="0"/>
              <a:t>before </a:t>
            </a:r>
            <a:r>
              <a:rPr lang="en-US" sz="3500" dirty="0"/>
              <a:t>tax</a:t>
            </a:r>
            <a:r>
              <a:rPr lang="en-US" sz="3500" dirty="0" smtClean="0"/>
              <a:t>.</a:t>
            </a:r>
          </a:p>
          <a:p>
            <a:pPr marL="0" lvl="0" indent="0" algn="just">
              <a:buNone/>
            </a:pPr>
            <a:r>
              <a:rPr lang="en-US" sz="3500" dirty="0" smtClean="0"/>
              <a:t>6</a:t>
            </a:r>
            <a:r>
              <a:rPr lang="en-US" sz="3500" dirty="0" smtClean="0"/>
              <a:t>. Bonds offer </a:t>
            </a:r>
            <a:r>
              <a:rPr lang="en-US" sz="3500" dirty="0"/>
              <a:t>a more attractive prospect than the preference shares since interest on </a:t>
            </a:r>
            <a:r>
              <a:rPr lang="en-US" sz="3500" dirty="0" smtClean="0"/>
              <a:t>bonds  </a:t>
            </a:r>
            <a:r>
              <a:rPr lang="en-US" sz="3500" dirty="0"/>
              <a:t>is payable whether or not the company makes profits</a:t>
            </a:r>
            <a:r>
              <a:rPr lang="en-US" sz="3500" dirty="0" smtClean="0"/>
              <a:t>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3500" dirty="0"/>
          </a:p>
          <a:p>
            <a:pPr marL="0" lvl="0" indent="0" algn="just">
              <a:buNone/>
            </a:pPr>
            <a:r>
              <a:rPr lang="en-US" sz="3500" dirty="0" smtClean="0"/>
              <a:t>7. Bonds  </a:t>
            </a:r>
            <a:r>
              <a:rPr lang="en-US" sz="3500" dirty="0"/>
              <a:t>are </a:t>
            </a:r>
            <a:r>
              <a:rPr lang="en-US" sz="3500" dirty="0" smtClean="0"/>
              <a:t>good  </a:t>
            </a:r>
            <a:r>
              <a:rPr lang="en-US" sz="3500" dirty="0"/>
              <a:t>instruments for raising long-term debt capital.</a:t>
            </a:r>
          </a:p>
          <a:p>
            <a:pPr marL="0" lvl="0" indent="0" algn="just">
              <a:buNone/>
            </a:pPr>
            <a:r>
              <a:rPr lang="en-US" sz="3500" dirty="0" smtClean="0"/>
              <a:t>8. The </a:t>
            </a:r>
            <a:r>
              <a:rPr lang="en-US" sz="3500" dirty="0"/>
              <a:t>period of maturity normally varies from 3 to 10 years and may also increase for projects having high gestation period.</a:t>
            </a:r>
          </a:p>
          <a:p>
            <a:pPr algn="just"/>
            <a:endParaRPr lang="en-GB" sz="3500" dirty="0"/>
          </a:p>
        </p:txBody>
      </p:sp>
    </p:spTree>
    <p:extLst>
      <p:ext uri="{BB962C8B-B14F-4D97-AF65-F5344CB8AC3E}">
        <p14:creationId xmlns:p14="http://schemas.microsoft.com/office/powerpoint/2010/main" val="741398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Advantages of Bonds 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717" y="868440"/>
            <a:ext cx="11882283" cy="5458618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pPr marL="514350" indent="-514350" algn="just">
              <a:buAutoNum type="arabicPeriod"/>
            </a:pPr>
            <a:r>
              <a:rPr lang="en-US" sz="3200" dirty="0" smtClean="0"/>
              <a:t>A relatively </a:t>
            </a:r>
            <a:r>
              <a:rPr lang="en-US" sz="3200" dirty="0"/>
              <a:t>less risky investment alternative </a:t>
            </a:r>
            <a:r>
              <a:rPr lang="en-US" sz="3200" dirty="0" smtClean="0"/>
              <a:t>to </a:t>
            </a:r>
            <a:r>
              <a:rPr lang="en-US" sz="3200" dirty="0" smtClean="0"/>
              <a:t>investors though a  </a:t>
            </a:r>
            <a:r>
              <a:rPr lang="en-US" sz="3200" dirty="0"/>
              <a:t>lower rate of return</a:t>
            </a:r>
            <a:r>
              <a:rPr lang="en-US" sz="3200" dirty="0" smtClean="0"/>
              <a:t>.</a:t>
            </a:r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2. Interest </a:t>
            </a:r>
            <a:r>
              <a:rPr lang="en-US" sz="3200" dirty="0"/>
              <a:t>payments are tax deductible</a:t>
            </a:r>
            <a:r>
              <a:rPr lang="en-US" sz="3200" dirty="0" smtClean="0"/>
              <a:t>.</a:t>
            </a:r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3. The </a:t>
            </a:r>
            <a:r>
              <a:rPr lang="en-US" sz="3200" dirty="0"/>
              <a:t>floatation costs on debentures is usually lower than floatation costs on common shares.</a:t>
            </a:r>
          </a:p>
          <a:p>
            <a:pPr marL="0" indent="0" algn="just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736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Advantages of Bonds </a:t>
            </a:r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 err="1" smtClean="0">
                <a:latin typeface="+mn-lt"/>
              </a:rPr>
              <a:t>Ctd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717" y="868439"/>
            <a:ext cx="11621728" cy="5856825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pPr marL="0" indent="0" algn="just">
              <a:buNone/>
            </a:pPr>
            <a:r>
              <a:rPr lang="en-US" sz="3200" dirty="0" smtClean="0"/>
              <a:t>4. Bond </a:t>
            </a:r>
            <a:r>
              <a:rPr lang="en-US" sz="3200" dirty="0"/>
              <a:t>holders do not have voting rights </a:t>
            </a:r>
            <a:r>
              <a:rPr lang="en-US" sz="3200" dirty="0" smtClean="0"/>
              <a:t>– </a:t>
            </a:r>
            <a:r>
              <a:rPr lang="en-US" sz="3200" dirty="0" smtClean="0"/>
              <a:t>do </a:t>
            </a:r>
            <a:r>
              <a:rPr lang="en-US" sz="3200" dirty="0"/>
              <a:t>not cause dilution of ownership</a:t>
            </a:r>
            <a:r>
              <a:rPr lang="en-US" sz="3200" dirty="0" smtClean="0"/>
              <a:t>. </a:t>
            </a:r>
          </a:p>
          <a:p>
            <a:pPr marL="0" indent="0" algn="just">
              <a:buNone/>
            </a:pPr>
            <a:endParaRPr lang="en-US" sz="3200" dirty="0"/>
          </a:p>
          <a:p>
            <a:pPr marL="0" indent="0" algn="just">
              <a:buNone/>
            </a:pPr>
            <a:r>
              <a:rPr lang="en-US" sz="3200" dirty="0" smtClean="0"/>
              <a:t>5. Bond </a:t>
            </a:r>
            <a:r>
              <a:rPr lang="en-US" sz="3200" dirty="0"/>
              <a:t>holders do not participate in extraordinary earnings of the company.  Thus their payments are limited to </a:t>
            </a:r>
            <a:r>
              <a:rPr lang="en-US" sz="3200" dirty="0" smtClean="0"/>
              <a:t>interest.</a:t>
            </a:r>
          </a:p>
          <a:p>
            <a:pPr marL="0" indent="0" algn="just">
              <a:buNone/>
            </a:pPr>
            <a:endParaRPr lang="en-US" sz="3200" dirty="0" smtClean="0"/>
          </a:p>
          <a:p>
            <a:pPr marL="0" indent="0" algn="just">
              <a:buNone/>
            </a:pPr>
            <a:r>
              <a:rPr lang="en-US" sz="3200" dirty="0" smtClean="0"/>
              <a:t>During </a:t>
            </a:r>
            <a:r>
              <a:rPr lang="en-US" sz="3200" dirty="0"/>
              <a:t>periods of high </a:t>
            </a:r>
            <a:r>
              <a:rPr lang="en-US" sz="3200" dirty="0" smtClean="0"/>
              <a:t>inflation, bond issue </a:t>
            </a:r>
            <a:r>
              <a:rPr lang="en-US" sz="3200" dirty="0"/>
              <a:t>benefits the company.  </a:t>
            </a:r>
            <a:r>
              <a:rPr lang="en-US" sz="3200" dirty="0" smtClean="0"/>
              <a:t>-payment of  </a:t>
            </a:r>
            <a:r>
              <a:rPr lang="en-US" sz="3200" dirty="0"/>
              <a:t>interest and principal, which remain fixed, decline in real terms.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423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Disadvantages </a:t>
            </a:r>
            <a:r>
              <a:rPr lang="en-US" sz="3600" b="1" dirty="0">
                <a:latin typeface="+mn-lt"/>
              </a:rPr>
              <a:t>of </a:t>
            </a:r>
            <a:r>
              <a:rPr lang="en-US" sz="3600" b="1" dirty="0" smtClean="0">
                <a:latin typeface="+mn-lt"/>
              </a:rPr>
              <a:t>Bonds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22671"/>
            <a:ext cx="11577484" cy="6135329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pPr marL="514350" indent="-514350" algn="just">
              <a:buAutoNum type="arabicPeriod"/>
            </a:pPr>
            <a:r>
              <a:rPr lang="en-US" sz="3200" dirty="0" smtClean="0"/>
              <a:t>Interest </a:t>
            </a:r>
            <a:r>
              <a:rPr lang="en-US" sz="3200" dirty="0"/>
              <a:t>and </a:t>
            </a:r>
            <a:r>
              <a:rPr lang="en-US" sz="3200" dirty="0" smtClean="0"/>
              <a:t>principal amounts must be paid </a:t>
            </a:r>
            <a:r>
              <a:rPr lang="en-US" sz="3200" dirty="0" smtClean="0"/>
              <a:t>, </a:t>
            </a:r>
            <a:r>
              <a:rPr lang="en-US" sz="3200" dirty="0"/>
              <a:t>if not paid can force the company into liquidation</a:t>
            </a:r>
            <a:r>
              <a:rPr lang="en-US" sz="3200" dirty="0" smtClean="0"/>
              <a:t>.</a:t>
            </a:r>
          </a:p>
          <a:p>
            <a:pPr marL="0" indent="0" algn="just">
              <a:buNone/>
            </a:pPr>
            <a:r>
              <a:rPr lang="en-US" sz="3200" dirty="0" smtClean="0"/>
              <a:t>2</a:t>
            </a:r>
            <a:r>
              <a:rPr lang="en-US" sz="3200" dirty="0" smtClean="0"/>
              <a:t>. Bonds </a:t>
            </a:r>
            <a:r>
              <a:rPr lang="en-US" sz="3200" dirty="0"/>
              <a:t>issue increases the firm's financial leverage and reduces its ability to borrow in future</a:t>
            </a:r>
            <a:r>
              <a:rPr lang="en-US" sz="3200" dirty="0" smtClean="0"/>
              <a:t>.</a:t>
            </a:r>
          </a:p>
          <a:p>
            <a:pPr marL="0" indent="0" algn="just">
              <a:buNone/>
            </a:pPr>
            <a:endParaRPr lang="en-US" sz="3200" dirty="0" smtClean="0"/>
          </a:p>
          <a:p>
            <a:pPr marL="0" indent="0" algn="just">
              <a:buNone/>
            </a:pPr>
            <a:r>
              <a:rPr lang="en-US" sz="3200" dirty="0" smtClean="0"/>
              <a:t>3</a:t>
            </a:r>
            <a:r>
              <a:rPr lang="en-US" sz="3200" dirty="0" smtClean="0"/>
              <a:t>. Bonds </a:t>
            </a:r>
            <a:r>
              <a:rPr lang="en-US" sz="3200" dirty="0"/>
              <a:t>must be paid at maturity and therefore at some point, it involves substantial </a:t>
            </a:r>
            <a:r>
              <a:rPr lang="en-US" sz="3200" dirty="0" smtClean="0"/>
              <a:t>cash </a:t>
            </a:r>
            <a:r>
              <a:rPr lang="en-US" sz="3200" dirty="0"/>
              <a:t>outflows.</a:t>
            </a:r>
          </a:p>
          <a:p>
            <a:pPr marL="0" indent="0" algn="just">
              <a:buNone/>
            </a:pPr>
            <a:r>
              <a:rPr lang="en-US" sz="3200" dirty="0" smtClean="0"/>
              <a:t>4. Bonds </a:t>
            </a:r>
            <a:r>
              <a:rPr lang="en-US" sz="3200" dirty="0"/>
              <a:t>may contain restrictive covenants which may limit the firm's operating flexibility in future.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217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latin typeface="+mn-lt"/>
              </a:rPr>
              <a:t>Loans from Commercial Banks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73394"/>
            <a:ext cx="11734800" cy="5884606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pPr algn="just"/>
            <a:r>
              <a:rPr lang="en-US" sz="3200" dirty="0" smtClean="0"/>
              <a:t>The </a:t>
            </a:r>
            <a:r>
              <a:rPr lang="en-US" sz="3200" dirty="0"/>
              <a:t>banks provide long term loans for </a:t>
            </a:r>
            <a:r>
              <a:rPr lang="en-US" sz="3200" dirty="0" smtClean="0"/>
              <a:t>the  </a:t>
            </a:r>
            <a:r>
              <a:rPr lang="en-US" sz="3200" dirty="0"/>
              <a:t>purpose of expansion or setting up of new units. </a:t>
            </a:r>
            <a:endParaRPr lang="en-US" sz="3200" dirty="0" smtClean="0"/>
          </a:p>
          <a:p>
            <a:pPr marL="0" indent="0" algn="just">
              <a:buNone/>
            </a:pPr>
            <a:endParaRPr lang="en-US" sz="3200" dirty="0" smtClean="0"/>
          </a:p>
          <a:p>
            <a:pPr algn="just"/>
            <a:r>
              <a:rPr lang="en-US" sz="3200" dirty="0" smtClean="0"/>
              <a:t>Their </a:t>
            </a:r>
            <a:r>
              <a:rPr lang="en-US" sz="3200" dirty="0"/>
              <a:t>repayment is usually scheduled over a long period of time. The liquidity of such loans is said to depend on the anticipated income of the borrowers</a:t>
            </a:r>
            <a:r>
              <a:rPr lang="en-US" sz="3200" dirty="0" smtClean="0"/>
              <a:t>.</a:t>
            </a:r>
          </a:p>
          <a:p>
            <a:pPr algn="just"/>
            <a:endParaRPr lang="en-US" sz="3200" dirty="0"/>
          </a:p>
          <a:p>
            <a:pPr algn="just"/>
            <a:r>
              <a:rPr lang="en-US" sz="3200" dirty="0" smtClean="0"/>
              <a:t>Banks </a:t>
            </a:r>
            <a:r>
              <a:rPr lang="en-US" sz="3200" dirty="0"/>
              <a:t>also fund the long term working capital requirement (it is also called </a:t>
            </a:r>
            <a:r>
              <a:rPr lang="en-US" sz="3200" dirty="0" err="1"/>
              <a:t>WCTL</a:t>
            </a:r>
            <a:r>
              <a:rPr lang="en-US" sz="3200" dirty="0"/>
              <a:t> i.e. working capital term loan). 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72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/>
            </a:r>
            <a:br>
              <a:rPr lang="en-US" sz="3600" dirty="0"/>
            </a:br>
            <a:r>
              <a:rPr lang="en-US" sz="4000" b="1" dirty="0" smtClean="0">
                <a:latin typeface="+mn-lt"/>
              </a:rPr>
              <a:t>Retained </a:t>
            </a:r>
            <a:r>
              <a:rPr lang="en-US" sz="4000" b="1" dirty="0">
                <a:latin typeface="+mn-lt"/>
              </a:rPr>
              <a:t>Earnings</a:t>
            </a:r>
            <a:r>
              <a:rPr lang="en-US" sz="4000" dirty="0">
                <a:latin typeface="+mn-lt"/>
              </a:rPr>
              <a:t/>
            </a:r>
            <a:br>
              <a:rPr lang="en-US" sz="4000" dirty="0">
                <a:latin typeface="+mn-lt"/>
              </a:rPr>
            </a:br>
            <a:endParaRPr lang="en-US" sz="4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271" y="678426"/>
            <a:ext cx="11683181" cy="6179574"/>
          </a:xfrm>
        </p:spPr>
        <p:txBody>
          <a:bodyPr>
            <a:normAutofit fontScale="25000" lnSpcReduction="20000"/>
          </a:bodyPr>
          <a:lstStyle/>
          <a:p>
            <a:pPr lvl="0"/>
            <a:endParaRPr lang="en-US" sz="3200" dirty="0" smtClean="0"/>
          </a:p>
          <a:p>
            <a:pPr algn="just"/>
            <a:r>
              <a:rPr lang="en-US" sz="12800" dirty="0" smtClean="0"/>
              <a:t>Long-term </a:t>
            </a:r>
            <a:r>
              <a:rPr lang="en-US" sz="12800" dirty="0"/>
              <a:t>funds may also be provided by </a:t>
            </a:r>
            <a:r>
              <a:rPr lang="en-US" sz="12800" dirty="0" smtClean="0"/>
              <a:t>accumulating </a:t>
            </a:r>
            <a:r>
              <a:rPr lang="en-US" sz="12800" dirty="0"/>
              <a:t>the profits of the company and </a:t>
            </a:r>
            <a:r>
              <a:rPr lang="en-US" sz="12800" dirty="0" smtClean="0"/>
              <a:t>by </a:t>
            </a:r>
            <a:r>
              <a:rPr lang="en-US" sz="12800" dirty="0"/>
              <a:t>ploughing them back into business</a:t>
            </a:r>
            <a:r>
              <a:rPr lang="en-US" sz="12800" dirty="0" smtClean="0"/>
              <a:t>.</a:t>
            </a:r>
          </a:p>
          <a:p>
            <a:pPr marL="0" indent="0" algn="just">
              <a:buNone/>
            </a:pPr>
            <a:endParaRPr lang="en-US" sz="12800" dirty="0" smtClean="0"/>
          </a:p>
          <a:p>
            <a:pPr algn="just"/>
            <a:r>
              <a:rPr lang="en-US" sz="12800" dirty="0" smtClean="0"/>
              <a:t> </a:t>
            </a:r>
            <a:r>
              <a:rPr lang="en-US" sz="12800" dirty="0"/>
              <a:t>Such funds belong to the ordinary shareholders and increase the net worth of the company. </a:t>
            </a:r>
            <a:endParaRPr lang="en-US" sz="12800" dirty="0" smtClean="0"/>
          </a:p>
          <a:p>
            <a:pPr algn="just"/>
            <a:endParaRPr lang="en-US" sz="12800" dirty="0" smtClean="0"/>
          </a:p>
          <a:p>
            <a:pPr algn="just"/>
            <a:r>
              <a:rPr lang="en-US" sz="12800" dirty="0" smtClean="0"/>
              <a:t>A </a:t>
            </a:r>
            <a:r>
              <a:rPr lang="en-US" sz="12800" dirty="0"/>
              <a:t>public limited company must plough back a reasonable amount of profit every year keeping in view the legal requirements in this regard and its own expansion plans. </a:t>
            </a:r>
            <a:endParaRPr lang="en-US" sz="12800" dirty="0" smtClean="0"/>
          </a:p>
          <a:p>
            <a:pPr algn="just"/>
            <a:endParaRPr lang="en-US" sz="12800" dirty="0" smtClean="0"/>
          </a:p>
          <a:p>
            <a:pPr algn="just"/>
            <a:r>
              <a:rPr lang="en-US" sz="12800" dirty="0" smtClean="0"/>
              <a:t>Such </a:t>
            </a:r>
            <a:r>
              <a:rPr lang="en-US" sz="12800" dirty="0"/>
              <a:t>funds also entail almost no risk. Further, control of </a:t>
            </a:r>
            <a:r>
              <a:rPr lang="en-US" sz="12800" dirty="0" smtClean="0"/>
              <a:t>present </a:t>
            </a:r>
            <a:r>
              <a:rPr lang="en-US" sz="12800" dirty="0"/>
              <a:t>owners is also not diluted by retaining </a:t>
            </a:r>
            <a:r>
              <a:rPr lang="en-US" sz="12800" dirty="0" smtClean="0"/>
              <a:t>profits</a:t>
            </a:r>
          </a:p>
          <a:p>
            <a:pPr algn="just"/>
            <a:endParaRPr lang="en-GB" sz="12800" dirty="0"/>
          </a:p>
        </p:txBody>
      </p:sp>
    </p:spTree>
    <p:extLst>
      <p:ext uri="{BB962C8B-B14F-4D97-AF65-F5344CB8AC3E}">
        <p14:creationId xmlns:p14="http://schemas.microsoft.com/office/powerpoint/2010/main" val="300801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/>
            </a:r>
            <a:br>
              <a:rPr lang="en-US" sz="3600" dirty="0"/>
            </a:br>
            <a:r>
              <a:rPr lang="en-US" sz="4000" b="1" dirty="0">
                <a:latin typeface="+mn-lt"/>
              </a:rPr>
              <a:t>Venture Capital Financing</a:t>
            </a:r>
            <a:r>
              <a:rPr lang="en-US" sz="4000" dirty="0">
                <a:latin typeface="+mn-lt"/>
              </a:rPr>
              <a:t/>
            </a:r>
            <a:br>
              <a:rPr lang="en-US" sz="4000" dirty="0">
                <a:latin typeface="+mn-lt"/>
              </a:rPr>
            </a:br>
            <a:r>
              <a:rPr lang="en-US" sz="4000" b="1" dirty="0">
                <a:latin typeface="+mn-lt"/>
              </a:rPr>
              <a:t> </a:t>
            </a:r>
            <a:endParaRPr lang="en-US" sz="4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7433"/>
            <a:ext cx="11488994" cy="5650347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200" dirty="0" smtClean="0"/>
              <a:t>Involves </a:t>
            </a:r>
            <a:r>
              <a:rPr lang="en-US" sz="3200" dirty="0" smtClean="0"/>
              <a:t>financing </a:t>
            </a:r>
            <a:r>
              <a:rPr lang="en-US" sz="3200" dirty="0"/>
              <a:t>of new high risky venture </a:t>
            </a:r>
            <a:r>
              <a:rPr lang="en-US" sz="3200" dirty="0" smtClean="0"/>
              <a:t>being </a:t>
            </a:r>
            <a:r>
              <a:rPr lang="en-US" sz="3200" dirty="0" smtClean="0"/>
              <a:t>carried </a:t>
            </a:r>
            <a:r>
              <a:rPr lang="en-US" sz="3200" dirty="0" smtClean="0"/>
              <a:t>out/promoted </a:t>
            </a:r>
            <a:r>
              <a:rPr lang="en-US" sz="3200" dirty="0" smtClean="0"/>
              <a:t>by </a:t>
            </a:r>
            <a:r>
              <a:rPr lang="en-US" sz="3200" dirty="0"/>
              <a:t>qualified entrepreneurs who </a:t>
            </a:r>
            <a:r>
              <a:rPr lang="en-US" sz="3200" dirty="0" smtClean="0"/>
              <a:t>have </a:t>
            </a:r>
            <a:r>
              <a:rPr lang="en-US" sz="3200" dirty="0" smtClean="0"/>
              <a:t> </a:t>
            </a:r>
            <a:r>
              <a:rPr lang="en-US" sz="3200" dirty="0"/>
              <a:t>experience and funds to give shape to their ideas</a:t>
            </a:r>
            <a:r>
              <a:rPr lang="en-US" sz="3200" dirty="0" smtClean="0"/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200" dirty="0" smtClean="0"/>
              <a:t> </a:t>
            </a:r>
            <a:r>
              <a:rPr lang="en-US" sz="3200" dirty="0"/>
              <a:t>In broad sense, under venture capital financing venture capitalist make investment to purchase equity or debt securities </a:t>
            </a:r>
            <a:endParaRPr lang="en-US" sz="3200" dirty="0" smtClean="0"/>
          </a:p>
          <a:p>
            <a:pPr>
              <a:lnSpc>
                <a:spcPct val="15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859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06679"/>
            <a:ext cx="10704871" cy="969953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latin typeface="+mn-lt"/>
              </a:rPr>
              <a:t/>
            </a:r>
            <a:br>
              <a:rPr lang="en-US" sz="4000" b="1" dirty="0">
                <a:latin typeface="+mn-lt"/>
              </a:rPr>
            </a:br>
            <a:r>
              <a:rPr lang="en-US" sz="4000" b="1" dirty="0">
                <a:latin typeface="+mn-lt"/>
              </a:rPr>
              <a:t>Characteristics of Venture Capital Financing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4000" b="1" dirty="0">
                <a:latin typeface="+mn-lt"/>
              </a:rPr>
              <a:t> </a:t>
            </a:r>
            <a:endParaRPr lang="en-US" sz="4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" y="1076631"/>
            <a:ext cx="11942752" cy="5427407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pPr marL="0" indent="0" algn="just">
              <a:buNone/>
            </a:pPr>
            <a:r>
              <a:rPr lang="en-US" sz="3200" dirty="0" smtClean="0"/>
              <a:t>1</a:t>
            </a:r>
            <a:r>
              <a:rPr lang="en-US" sz="3200" dirty="0" smtClean="0"/>
              <a:t>. It </a:t>
            </a:r>
            <a:r>
              <a:rPr lang="en-US" sz="3200" dirty="0"/>
              <a:t>is basically an equity finance in new companies</a:t>
            </a:r>
            <a:r>
              <a:rPr lang="en-US" sz="3200" dirty="0" smtClean="0"/>
              <a:t>.</a:t>
            </a:r>
          </a:p>
          <a:p>
            <a:pPr marL="514350" indent="-514350" algn="just">
              <a:buFont typeface="+mj-lt"/>
              <a:buAutoNum type="arabicPeriod"/>
            </a:pPr>
            <a:endParaRPr lang="en-US" sz="3200" dirty="0" smtClean="0"/>
          </a:p>
          <a:p>
            <a:pPr marL="0" indent="0" algn="just">
              <a:buNone/>
            </a:pPr>
            <a:r>
              <a:rPr lang="en-US" sz="3200" dirty="0" err="1" smtClean="0"/>
              <a:t>2.It</a:t>
            </a:r>
            <a:r>
              <a:rPr lang="en-US" sz="3200" dirty="0" smtClean="0"/>
              <a:t> </a:t>
            </a:r>
            <a:r>
              <a:rPr lang="en-US" sz="3200" dirty="0"/>
              <a:t>can be viewed as a long term investment in growth-oriented small/medium firms</a:t>
            </a:r>
            <a:r>
              <a:rPr lang="en-US" sz="3200" dirty="0" smtClean="0"/>
              <a:t>.</a:t>
            </a:r>
          </a:p>
          <a:p>
            <a:pPr marL="514350" indent="-514350" algn="just">
              <a:buFont typeface="+mj-lt"/>
              <a:buAutoNum type="arabicPeriod"/>
            </a:pPr>
            <a:endParaRPr lang="en-US" sz="3200" dirty="0"/>
          </a:p>
          <a:p>
            <a:pPr marL="0" indent="0" algn="just">
              <a:buNone/>
            </a:pPr>
            <a:r>
              <a:rPr lang="en-US" sz="3200" dirty="0" err="1" smtClean="0"/>
              <a:t>3.Apart</a:t>
            </a:r>
            <a:r>
              <a:rPr lang="en-US" sz="3200" dirty="0" smtClean="0"/>
              <a:t> </a:t>
            </a:r>
            <a:r>
              <a:rPr lang="en-US" sz="3200" dirty="0"/>
              <a:t>from providing funds, the investor also provides support in form of sales strategy, business networking and management expertise, enabling the growth of the entrepreneur.</a:t>
            </a:r>
          </a:p>
          <a:p>
            <a:pPr marL="0" indent="0">
              <a:buNone/>
            </a:pP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159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/>
            </a:r>
            <a:br>
              <a:rPr lang="en-US" sz="3600" dirty="0"/>
            </a:br>
            <a:r>
              <a:rPr lang="en-US" sz="4000" b="1" dirty="0">
                <a:latin typeface="+mn-lt"/>
              </a:rPr>
              <a:t>Methods of Venture Capital Financing</a:t>
            </a:r>
            <a:r>
              <a:rPr lang="en-US" sz="4000" dirty="0">
                <a:latin typeface="+mn-lt"/>
              </a:rPr>
              <a:t/>
            </a:r>
            <a:br>
              <a:rPr lang="en-US" sz="4000" dirty="0">
                <a:latin typeface="+mn-lt"/>
              </a:rPr>
            </a:br>
            <a:endParaRPr lang="en-US" sz="4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271" y="912194"/>
            <a:ext cx="11860161" cy="5577096"/>
          </a:xfrm>
        </p:spPr>
        <p:txBody>
          <a:bodyPr>
            <a:normAutofit/>
          </a:bodyPr>
          <a:lstStyle/>
          <a:p>
            <a:pPr lvl="0"/>
            <a:endParaRPr lang="en-US" sz="3200" dirty="0" smtClean="0"/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3200" b="1" dirty="0" smtClean="0"/>
              <a:t>Equity financing </a:t>
            </a:r>
            <a:r>
              <a:rPr lang="en-US" sz="3200" dirty="0" smtClean="0"/>
              <a:t>-equity share capital.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200" dirty="0" smtClean="0"/>
              <a:t>The equity contribution of venture capital firm does not exceed 49%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200" dirty="0"/>
              <a:t> </a:t>
            </a:r>
            <a:r>
              <a:rPr lang="en-US" sz="3200" dirty="0" smtClean="0"/>
              <a:t>2. </a:t>
            </a:r>
            <a:r>
              <a:rPr lang="en-US" sz="3200" b="1" i="1" dirty="0" smtClean="0"/>
              <a:t>Conditional loan: </a:t>
            </a:r>
            <a:r>
              <a:rPr lang="en-US" sz="3200" dirty="0" smtClean="0"/>
              <a:t>loan  repayable in the form of a royalty after the venture is able to generate sales. No interest is paid on such loans</a:t>
            </a:r>
          </a:p>
          <a:p>
            <a:pPr algn="just">
              <a:lnSpc>
                <a:spcPct val="150000"/>
              </a:lnSpc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07560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/>
            </a:r>
            <a:br>
              <a:rPr lang="en-US" sz="3600" dirty="0"/>
            </a:br>
            <a:r>
              <a:rPr lang="en-US" sz="4000" b="1" dirty="0">
                <a:latin typeface="+mn-lt"/>
              </a:rPr>
              <a:t>Methods of Venture Capital Financing</a:t>
            </a:r>
            <a:r>
              <a:rPr lang="en-US" sz="4000" dirty="0">
                <a:latin typeface="+mn-lt"/>
              </a:rPr>
              <a:t/>
            </a:r>
            <a:br>
              <a:rPr lang="en-US" sz="4000" dirty="0">
                <a:latin typeface="+mn-lt"/>
              </a:rPr>
            </a:br>
            <a:endParaRPr lang="en-US" sz="4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7434"/>
            <a:ext cx="11734800" cy="5768334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b="1" dirty="0" smtClean="0"/>
              <a:t>3</a:t>
            </a:r>
            <a:r>
              <a:rPr lang="en-US" sz="3200" b="1" i="1" dirty="0" smtClean="0"/>
              <a:t>. Income </a:t>
            </a:r>
            <a:r>
              <a:rPr lang="en-US" sz="3200" b="1" i="1" dirty="0"/>
              <a:t>note: </a:t>
            </a:r>
            <a:r>
              <a:rPr lang="en-US" sz="3200" dirty="0" smtClean="0"/>
              <a:t>A hybrid </a:t>
            </a:r>
            <a:r>
              <a:rPr lang="en-US" sz="3200" dirty="0"/>
              <a:t>security which </a:t>
            </a:r>
            <a:r>
              <a:rPr lang="en-US" sz="3200" dirty="0" smtClean="0"/>
              <a:t>combines </a:t>
            </a:r>
            <a:r>
              <a:rPr lang="en-US" sz="3200" dirty="0"/>
              <a:t>the features of both conventional </a:t>
            </a:r>
            <a:r>
              <a:rPr lang="en-US" sz="3200" dirty="0" smtClean="0"/>
              <a:t>loan </a:t>
            </a:r>
            <a:r>
              <a:rPr lang="en-US" sz="3200" dirty="0"/>
              <a:t>and conditional loan. The entrepreneur </a:t>
            </a:r>
            <a:r>
              <a:rPr lang="en-US" sz="3200" dirty="0" smtClean="0"/>
              <a:t>has  </a:t>
            </a:r>
            <a:r>
              <a:rPr lang="en-US" sz="3200" dirty="0"/>
              <a:t>to </a:t>
            </a:r>
            <a:r>
              <a:rPr lang="en-US" sz="3200" dirty="0" smtClean="0"/>
              <a:t> pay </a:t>
            </a:r>
            <a:r>
              <a:rPr lang="en-US" sz="3200" dirty="0"/>
              <a:t>both interest and royalty on sales but at substantially </a:t>
            </a:r>
            <a:r>
              <a:rPr lang="en-US" sz="3200" dirty="0" smtClean="0"/>
              <a:t>low </a:t>
            </a:r>
            <a:r>
              <a:rPr lang="en-US" sz="3200" dirty="0"/>
              <a:t>rates. </a:t>
            </a:r>
            <a:endParaRPr lang="en-US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200" b="1" i="1" dirty="0" smtClean="0"/>
              <a:t>4</a:t>
            </a:r>
            <a:r>
              <a:rPr lang="en-US" sz="3200" b="1" i="1" dirty="0" smtClean="0"/>
              <a:t>. </a:t>
            </a:r>
            <a:r>
              <a:rPr lang="en-US" sz="3200" b="1" dirty="0" smtClean="0"/>
              <a:t>Participating </a:t>
            </a:r>
            <a:r>
              <a:rPr lang="en-US" sz="3200" b="1" dirty="0"/>
              <a:t>bond</a:t>
            </a:r>
            <a:r>
              <a:rPr lang="en-US" sz="3200" b="1" i="1" dirty="0"/>
              <a:t>: </a:t>
            </a:r>
            <a:r>
              <a:rPr lang="en-US" sz="3200" dirty="0"/>
              <a:t>Such security carries charges in three phases — in the startup phase no interest is charged, next stage a low rate of interest is charged up to a particular level of operation, after that, a high rate of interest is required to be </a:t>
            </a:r>
            <a:r>
              <a:rPr lang="en-US" sz="3200" dirty="0" smtClean="0"/>
              <a:t>paid</a:t>
            </a:r>
            <a:r>
              <a:rPr lang="en-US" sz="3200" dirty="0"/>
              <a:t>.</a:t>
            </a:r>
            <a:endParaRPr lang="en-US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482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+mn-lt"/>
              </a:rPr>
              <a:t/>
            </a:r>
            <a:br>
              <a:rPr lang="en-US" sz="4000" b="1" dirty="0" smtClean="0">
                <a:latin typeface="+mn-lt"/>
              </a:rPr>
            </a:br>
            <a:r>
              <a:rPr lang="en-US" sz="4000" b="1" dirty="0" smtClean="0">
                <a:latin typeface="+mn-lt"/>
              </a:rPr>
              <a:t>REFERENCES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7434"/>
            <a:ext cx="9448800" cy="5930566"/>
          </a:xfrm>
        </p:spPr>
        <p:txBody>
          <a:bodyPr>
            <a:normAutofit fontScale="55000" lnSpcReduction="20000"/>
          </a:bodyPr>
          <a:lstStyle/>
          <a:p>
            <a:pPr lvl="0"/>
            <a:endParaRPr lang="en-US" sz="3200" dirty="0" smtClean="0"/>
          </a:p>
          <a:p>
            <a:pPr marL="0" indent="0">
              <a:buNone/>
            </a:pPr>
            <a:r>
              <a:rPr lang="en-US" sz="5800" dirty="0" err="1" smtClean="0"/>
              <a:t>Brealey</a:t>
            </a:r>
            <a:r>
              <a:rPr lang="en-US" sz="5800" dirty="0"/>
              <a:t>, R., Myers, S. and Allen, F., 2008. Principles of corporate finance. 1st ed. Boston: McGraw-Hill/Irwin, </a:t>
            </a:r>
          </a:p>
          <a:p>
            <a:endParaRPr lang="en-US" sz="5800" dirty="0"/>
          </a:p>
          <a:p>
            <a:pPr marL="0" indent="0">
              <a:buNone/>
            </a:pPr>
            <a:r>
              <a:rPr lang="en-US" sz="5800" dirty="0"/>
              <a:t> </a:t>
            </a:r>
            <a:r>
              <a:rPr lang="en-US" sz="5800" dirty="0" err="1"/>
              <a:t>I.M</a:t>
            </a:r>
            <a:r>
              <a:rPr lang="en-US" sz="5800" dirty="0"/>
              <a:t>. Pandey (Ed.), 2015. Financial Management, Eleventh Edition. India: </a:t>
            </a:r>
            <a:r>
              <a:rPr lang="en-US" sz="5800" dirty="0" err="1"/>
              <a:t>Vikas</a:t>
            </a:r>
            <a:r>
              <a:rPr lang="en-US" sz="5800" dirty="0"/>
              <a:t> Publishing House, </a:t>
            </a:r>
          </a:p>
          <a:p>
            <a:endParaRPr lang="en-US" sz="5800" dirty="0"/>
          </a:p>
          <a:p>
            <a:pPr marL="0" indent="0">
              <a:buNone/>
            </a:pPr>
            <a:r>
              <a:rPr lang="en-US" sz="5800" dirty="0"/>
              <a:t>Ross, S., </a:t>
            </a:r>
            <a:r>
              <a:rPr lang="en-US" sz="5800" dirty="0" err="1"/>
              <a:t>Westerfield</a:t>
            </a:r>
            <a:r>
              <a:rPr lang="en-US" sz="5800" dirty="0"/>
              <a:t>, R., Jaffe, J. and Jordan, B., 2011. Core principles and applications of corporate finance. 1st ed. New York: McGraw-Hill/Irwin,</a:t>
            </a:r>
          </a:p>
          <a:p>
            <a:endParaRPr lang="en-US" sz="5800" dirty="0"/>
          </a:p>
          <a:p>
            <a:pPr marL="0" indent="0">
              <a:buNone/>
            </a:pPr>
            <a:r>
              <a:rPr lang="en-US" sz="5800" dirty="0"/>
              <a:t>Van Horne, J. and </a:t>
            </a:r>
            <a:r>
              <a:rPr lang="en-US" sz="5800" dirty="0" err="1"/>
              <a:t>Wachowicz</a:t>
            </a:r>
            <a:r>
              <a:rPr lang="en-US" sz="5800" dirty="0"/>
              <a:t>, J., 2008. Fundamentals of financial management. 13th ed. Essex: Prentice-Hall.</a:t>
            </a:r>
          </a:p>
        </p:txBody>
      </p:sp>
    </p:spTree>
    <p:extLst>
      <p:ext uri="{BB962C8B-B14F-4D97-AF65-F5344CB8AC3E}">
        <p14:creationId xmlns:p14="http://schemas.microsoft.com/office/powerpoint/2010/main" val="375777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i="1" dirty="0" smtClean="0"/>
              <a:t>THE END OF WEEK 9 LESSON </a:t>
            </a:r>
            <a:endParaRPr lang="en-GB" sz="5400" i="1" dirty="0"/>
          </a:p>
        </p:txBody>
      </p:sp>
    </p:spTree>
    <p:extLst>
      <p:ext uri="{BB962C8B-B14F-4D97-AF65-F5344CB8AC3E}">
        <p14:creationId xmlns:p14="http://schemas.microsoft.com/office/powerpoint/2010/main" val="236515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11915</TotalTime>
  <Words>2987</Words>
  <Application>Microsoft Office PowerPoint</Application>
  <PresentationFormat>Widescreen</PresentationFormat>
  <Paragraphs>454</Paragraphs>
  <Slides>59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4" baseType="lpstr">
      <vt:lpstr>Arial</vt:lpstr>
      <vt:lpstr>Calibri</vt:lpstr>
      <vt:lpstr>Calibri Light</vt:lpstr>
      <vt:lpstr>Times New Roman</vt:lpstr>
      <vt:lpstr>Office Theme</vt:lpstr>
      <vt:lpstr>Course: Corporate Finance  Week 9: Long Term Financing </vt:lpstr>
      <vt:lpstr>Lesson Objectives </vt:lpstr>
      <vt:lpstr>Introduction   </vt:lpstr>
      <vt:lpstr>Introduction Ctd</vt:lpstr>
      <vt:lpstr>Common shares </vt:lpstr>
      <vt:lpstr>Characteristics of Equity/Common Shares</vt:lpstr>
      <vt:lpstr>Characteristics of Common Shares Ctd</vt:lpstr>
      <vt:lpstr>Characteristics of Common Shares Ctd</vt:lpstr>
      <vt:lpstr>Characteristics of Common Shares Ctd</vt:lpstr>
      <vt:lpstr>Majority Rule &amp; Cumulative Voting Rule.</vt:lpstr>
      <vt:lpstr> Cumulative Voting System </vt:lpstr>
      <vt:lpstr>Illustration- Cumulative Voting System </vt:lpstr>
      <vt:lpstr> Advantages of Raising funds via Equity Shares  </vt:lpstr>
      <vt:lpstr> Advantages of Raising funds via  Equity Shares  </vt:lpstr>
      <vt:lpstr>  Disadvantages of Raising funds via Equity Shares  </vt:lpstr>
      <vt:lpstr> Disadvantages of Raising funds via Equity Shares  </vt:lpstr>
      <vt:lpstr>Methods of Issuing New Common Shares </vt:lpstr>
      <vt:lpstr>Methods of Issuing New Common Shares Ctd </vt:lpstr>
      <vt:lpstr>Rights Issue of Common Shares </vt:lpstr>
      <vt:lpstr>How Many Rights for a Share?</vt:lpstr>
      <vt:lpstr> Ex-right Price of Shares</vt:lpstr>
      <vt:lpstr>Ex-right Price of Shares Formulas:</vt:lpstr>
      <vt:lpstr>Theoretical Value  of  a Right Ctd</vt:lpstr>
      <vt:lpstr>Illustration </vt:lpstr>
      <vt:lpstr>Illustration Ctd  </vt:lpstr>
      <vt:lpstr>Solution: a</vt:lpstr>
      <vt:lpstr>Solution b </vt:lpstr>
      <vt:lpstr>Solution c </vt:lpstr>
      <vt:lpstr> Effects of Rights Issue – Exercise of Rights </vt:lpstr>
      <vt:lpstr>Effects of Rights Issue - Sell the rights   </vt:lpstr>
      <vt:lpstr>Effects of Rights Issue - Ignore the Rights </vt:lpstr>
      <vt:lpstr>Public Issue of Common Shares </vt:lpstr>
      <vt:lpstr>Public Issue of Common Shares Ctd </vt:lpstr>
      <vt:lpstr> Private Placements- Issue of  Common Shares </vt:lpstr>
      <vt:lpstr>Dividend Reinvestment Scheme/ Bonus Shares  </vt:lpstr>
      <vt:lpstr>           </vt:lpstr>
      <vt:lpstr> Employees Stock Purchase Plan  </vt:lpstr>
      <vt:lpstr>Bonds</vt:lpstr>
      <vt:lpstr> Bond Indenture </vt:lpstr>
      <vt:lpstr>Features of Bonds </vt:lpstr>
      <vt:lpstr>Features of Bonds  ctd</vt:lpstr>
      <vt:lpstr>Features of Bonds  ctd</vt:lpstr>
      <vt:lpstr>Features of Bonds Ctd</vt:lpstr>
      <vt:lpstr>Types of Bonds  </vt:lpstr>
      <vt:lpstr>Types of Bonds  ctd </vt:lpstr>
      <vt:lpstr>Types of Bonds  Ctd </vt:lpstr>
      <vt:lpstr>Bond Characteristics  </vt:lpstr>
      <vt:lpstr>Bond Characteristics Ctd</vt:lpstr>
      <vt:lpstr>Advantages of Bonds </vt:lpstr>
      <vt:lpstr>Advantages of Bonds  Ctd</vt:lpstr>
      <vt:lpstr>Disadvantages of Bonds</vt:lpstr>
      <vt:lpstr>Loans from Commercial Banks </vt:lpstr>
      <vt:lpstr> Retained Earnings </vt:lpstr>
      <vt:lpstr> Venture Capital Financing  </vt:lpstr>
      <vt:lpstr> Characteristics of Venture Capital Financing  </vt:lpstr>
      <vt:lpstr> Methods of Venture Capital Financing </vt:lpstr>
      <vt:lpstr> Methods of Venture Capital Financing </vt:lpstr>
      <vt:lpstr> REFERENCES 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TIME VALUE OF MONEY</dc:title>
  <dc:creator>user</dc:creator>
  <cp:lastModifiedBy>user</cp:lastModifiedBy>
  <cp:revision>666</cp:revision>
  <dcterms:created xsi:type="dcterms:W3CDTF">2023-03-23T11:05:44Z</dcterms:created>
  <dcterms:modified xsi:type="dcterms:W3CDTF">2023-05-22T10:35:11Z</dcterms:modified>
</cp:coreProperties>
</file>