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8"/>
  </p:notesMasterIdLst>
  <p:sldIdLst>
    <p:sldId id="280" r:id="rId2"/>
    <p:sldId id="281" r:id="rId3"/>
    <p:sldId id="257" r:id="rId4"/>
    <p:sldId id="393" r:id="rId5"/>
    <p:sldId id="258" r:id="rId6"/>
    <p:sldId id="357" r:id="rId7"/>
    <p:sldId id="356" r:id="rId8"/>
    <p:sldId id="358" r:id="rId9"/>
    <p:sldId id="382" r:id="rId10"/>
    <p:sldId id="365" r:id="rId11"/>
    <p:sldId id="389" r:id="rId12"/>
    <p:sldId id="260" r:id="rId13"/>
    <p:sldId id="359" r:id="rId14"/>
    <p:sldId id="261" r:id="rId15"/>
    <p:sldId id="390" r:id="rId16"/>
    <p:sldId id="262" r:id="rId17"/>
    <p:sldId id="391" r:id="rId18"/>
    <p:sldId id="314" r:id="rId19"/>
    <p:sldId id="392" r:id="rId20"/>
    <p:sldId id="362" r:id="rId21"/>
    <p:sldId id="367" r:id="rId22"/>
    <p:sldId id="383" r:id="rId23"/>
    <p:sldId id="368" r:id="rId24"/>
    <p:sldId id="361" r:id="rId25"/>
    <p:sldId id="317" r:id="rId26"/>
    <p:sldId id="385" r:id="rId27"/>
    <p:sldId id="364" r:id="rId28"/>
    <p:sldId id="269" r:id="rId29"/>
    <p:sldId id="397" r:id="rId30"/>
    <p:sldId id="363" r:id="rId31"/>
    <p:sldId id="394" r:id="rId32"/>
    <p:sldId id="366" r:id="rId33"/>
    <p:sldId id="395" r:id="rId34"/>
    <p:sldId id="282" r:id="rId35"/>
    <p:sldId id="315" r:id="rId36"/>
    <p:sldId id="316" r:id="rId37"/>
    <p:sldId id="318" r:id="rId38"/>
    <p:sldId id="396" r:id="rId39"/>
    <p:sldId id="351" r:id="rId40"/>
    <p:sldId id="284" r:id="rId41"/>
    <p:sldId id="285" r:id="rId42"/>
    <p:sldId id="399" r:id="rId43"/>
    <p:sldId id="398" r:id="rId44"/>
    <p:sldId id="401" r:id="rId45"/>
    <p:sldId id="381" r:id="rId46"/>
    <p:sldId id="312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368" autoAdjust="0"/>
    <p:restoredTop sz="94660"/>
  </p:normalViewPr>
  <p:slideViewPr>
    <p:cSldViewPr snapToGrid="0">
      <p:cViewPr>
        <p:scale>
          <a:sx n="50" d="100"/>
          <a:sy n="50" d="100"/>
        </p:scale>
        <p:origin x="3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6B005-50DE-454B-82F5-4265151B5DE3}" type="datetimeFigureOut">
              <a:rPr lang="en-GB" smtClean="0"/>
              <a:t>17/05/2023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F7DC9-98C4-4EF7-B2CD-D4966C225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6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0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68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4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170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79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6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1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6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4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5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96E17-8A3B-4F6B-BABD-FD2420C511F1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37" y="1080032"/>
            <a:ext cx="10713150" cy="3616939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Course</a:t>
            </a:r>
            <a:r>
              <a:rPr lang="en-GB" sz="3600" b="1" dirty="0">
                <a:latin typeface="+mn-lt"/>
              </a:rPr>
              <a:t>: Corporate Finance</a:t>
            </a:r>
            <a:br>
              <a:rPr lang="en-GB" sz="3600" b="1" dirty="0">
                <a:latin typeface="+mn-lt"/>
              </a:rPr>
            </a:br>
            <a:r>
              <a:rPr lang="en-GB" sz="3600" b="1" dirty="0">
                <a:latin typeface="+mn-lt"/>
              </a:rPr>
              <a:t/>
            </a:r>
            <a:br>
              <a:rPr lang="en-GB" sz="3600" b="1" dirty="0">
                <a:latin typeface="+mn-lt"/>
              </a:rPr>
            </a:br>
            <a:r>
              <a:rPr lang="en-GB" sz="3600" b="1" dirty="0" smtClean="0">
                <a:latin typeface="+mn-lt"/>
              </a:rPr>
              <a:t>Week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smtClean="0">
                <a:latin typeface="+mn-lt"/>
              </a:rPr>
              <a:t>10: Hybrid Financing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87" y="4495413"/>
            <a:ext cx="11027913" cy="21948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 smtClean="0"/>
              <a:t>Lecturer: </a:t>
            </a:r>
            <a:r>
              <a:rPr lang="en-GB" sz="3600" b="1" dirty="0" err="1" smtClean="0"/>
              <a:t>Dr.</a:t>
            </a:r>
            <a:r>
              <a:rPr lang="en-GB" sz="3600" b="1" dirty="0" smtClean="0"/>
              <a:t> Charity Njoka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621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080217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Lesson Objectives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463" y="1445342"/>
            <a:ext cx="11177337" cy="5412657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At the </a:t>
            </a:r>
            <a:r>
              <a:rPr lang="en-GB" sz="3200" dirty="0"/>
              <a:t>end of this lesson you should be able to</a:t>
            </a:r>
            <a:r>
              <a:rPr lang="en-GB" sz="3200" b="1" dirty="0" smtClean="0"/>
              <a:t>: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1 Describe the features of Preference shares.</a:t>
            </a:r>
            <a:endParaRPr lang="en-US" sz="3200" dirty="0"/>
          </a:p>
          <a:p>
            <a:pPr marL="0" indent="0">
              <a:buNone/>
            </a:pPr>
            <a:r>
              <a:rPr lang="en-GB" sz="3200" dirty="0"/>
              <a:t>2. Compare </a:t>
            </a:r>
            <a:r>
              <a:rPr lang="en-GB" sz="3200" dirty="0" smtClean="0"/>
              <a:t>Preferences </a:t>
            </a:r>
            <a:r>
              <a:rPr lang="en-GB" sz="3200" dirty="0"/>
              <a:t>shares and Common </a:t>
            </a:r>
            <a:r>
              <a:rPr lang="en-GB" sz="3200" dirty="0" smtClean="0"/>
              <a:t>shares</a:t>
            </a:r>
          </a:p>
          <a:p>
            <a:pPr marL="0" indent="0">
              <a:buNone/>
            </a:pPr>
            <a:r>
              <a:rPr lang="en-GB" sz="3200" dirty="0" smtClean="0"/>
              <a:t>3.  </a:t>
            </a:r>
            <a:r>
              <a:rPr lang="en-GB" sz="3200" dirty="0"/>
              <a:t>Compare Preferences shares and </a:t>
            </a:r>
            <a:r>
              <a:rPr lang="en-GB" sz="3200" dirty="0" smtClean="0"/>
              <a:t>Bonds </a:t>
            </a:r>
          </a:p>
          <a:p>
            <a:pPr marL="0" indent="0">
              <a:buNone/>
            </a:pPr>
            <a:r>
              <a:rPr lang="en-US" sz="3200" dirty="0" smtClean="0"/>
              <a:t>4. Describe  the features of Convertible Securities</a:t>
            </a:r>
            <a:endParaRPr lang="en-US" sz="3200" dirty="0"/>
          </a:p>
          <a:p>
            <a:pPr marL="0" indent="0">
              <a:buNone/>
            </a:pPr>
            <a:r>
              <a:rPr lang="en-GB" sz="3200" dirty="0" smtClean="0"/>
              <a:t>5. </a:t>
            </a:r>
            <a:r>
              <a:rPr lang="en-GB" sz="3200" dirty="0"/>
              <a:t>Know how to calculate the conversion premiums for </a:t>
            </a:r>
            <a:r>
              <a:rPr lang="en-GB" sz="3200" dirty="0" smtClean="0"/>
              <a:t>warrants </a:t>
            </a:r>
            <a:r>
              <a:rPr lang="en-GB" sz="3200" dirty="0"/>
              <a:t>and convertibles</a:t>
            </a:r>
            <a:endParaRPr lang="en-US" sz="3200" dirty="0"/>
          </a:p>
          <a:p>
            <a:endParaRPr lang="en-US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0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  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1071976"/>
            <a:ext cx="11191568" cy="5553414"/>
          </a:xfrm>
        </p:spPr>
        <p:txBody>
          <a:bodyPr>
            <a:normAutofit fontScale="85000" lnSpcReduction="20000"/>
          </a:bodyPr>
          <a:lstStyle/>
          <a:p>
            <a:pPr marL="1371600" lvl="3" indent="0">
              <a:buNone/>
            </a:pPr>
            <a:r>
              <a:rPr lang="en-US" sz="2200" dirty="0" smtClean="0"/>
              <a:t>. </a:t>
            </a:r>
            <a:endParaRPr lang="en-GB" sz="2200" dirty="0"/>
          </a:p>
          <a:p>
            <a:pPr algn="just"/>
            <a:r>
              <a:rPr lang="en-US" sz="3200" dirty="0" smtClean="0"/>
              <a:t> </a:t>
            </a:r>
            <a:r>
              <a:rPr lang="en-GB" sz="4100" dirty="0"/>
              <a:t>C</a:t>
            </a:r>
            <a:r>
              <a:rPr lang="en-GB" sz="4100" dirty="0" smtClean="0"/>
              <a:t>onvertible </a:t>
            </a:r>
            <a:r>
              <a:rPr lang="en-GB" sz="4100" dirty="0"/>
              <a:t>securities— bonds or preferred </a:t>
            </a:r>
            <a:r>
              <a:rPr lang="en-GB" sz="4100" dirty="0" smtClean="0"/>
              <a:t>stocks that can be exchanged for common stock/shares </a:t>
            </a:r>
          </a:p>
          <a:p>
            <a:pPr marL="0" indent="0" algn="just">
              <a:buNone/>
            </a:pPr>
            <a:endParaRPr lang="en-GB" sz="4100" dirty="0" smtClean="0"/>
          </a:p>
          <a:p>
            <a:pPr algn="just"/>
            <a:r>
              <a:rPr lang="en-GB" sz="4100" dirty="0" smtClean="0"/>
              <a:t> Mostly coupon </a:t>
            </a:r>
            <a:r>
              <a:rPr lang="en-GB" sz="4100" dirty="0"/>
              <a:t>rates </a:t>
            </a:r>
            <a:r>
              <a:rPr lang="en-GB" sz="4100" dirty="0" smtClean="0"/>
              <a:t> are lower than </a:t>
            </a:r>
            <a:r>
              <a:rPr lang="en-GB" sz="4100" dirty="0"/>
              <a:t>would be </a:t>
            </a:r>
            <a:r>
              <a:rPr lang="en-GB" sz="4100" dirty="0" smtClean="0"/>
              <a:t>required </a:t>
            </a:r>
            <a:r>
              <a:rPr lang="en-GB" sz="4100" dirty="0"/>
              <a:t>on </a:t>
            </a:r>
            <a:r>
              <a:rPr lang="en-GB" sz="4100" dirty="0" smtClean="0"/>
              <a:t>nonconvertible </a:t>
            </a:r>
            <a:r>
              <a:rPr lang="en-GB" sz="4100" dirty="0"/>
              <a:t>securities</a:t>
            </a:r>
            <a:r>
              <a:rPr lang="en-GB" sz="4100" dirty="0" smtClean="0"/>
              <a:t>.</a:t>
            </a:r>
            <a:r>
              <a:rPr lang="en-GB" sz="4100" dirty="0"/>
              <a:t> </a:t>
            </a:r>
            <a:endParaRPr lang="en-GB" sz="4100" dirty="0" smtClean="0"/>
          </a:p>
          <a:p>
            <a:pPr algn="just"/>
            <a:endParaRPr lang="en-GB" sz="4100" dirty="0" smtClean="0"/>
          </a:p>
          <a:p>
            <a:pPr algn="just"/>
            <a:r>
              <a:rPr lang="en-GB" sz="4100" dirty="0" smtClean="0"/>
              <a:t>Investors – May be still </a:t>
            </a:r>
            <a:r>
              <a:rPr lang="en-GB" sz="4100" dirty="0"/>
              <a:t>be willing to buy such securities since they have a lower risk compared to ordinary shares </a:t>
            </a:r>
            <a:endParaRPr lang="en-GB" sz="4100" dirty="0" smtClean="0"/>
          </a:p>
          <a:p>
            <a:pPr algn="just"/>
            <a:endParaRPr lang="en-GB" sz="4100" dirty="0" smtClean="0"/>
          </a:p>
          <a:p>
            <a:pPr algn="just"/>
            <a:r>
              <a:rPr lang="en-GB" sz="4100" dirty="0" smtClean="0"/>
              <a:t>However , they are risker </a:t>
            </a:r>
            <a:r>
              <a:rPr lang="en-GB" sz="4100" dirty="0"/>
              <a:t>than the non-convertible preference or bond  </a:t>
            </a:r>
            <a:r>
              <a:rPr lang="en-GB" sz="4100" dirty="0" smtClean="0"/>
              <a:t>securities</a:t>
            </a:r>
          </a:p>
          <a:p>
            <a:pPr marL="0" indent="0">
              <a:buNone/>
            </a:pPr>
            <a:endParaRPr lang="en-US" sz="41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772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  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0160"/>
            <a:ext cx="11353800" cy="5455920"/>
          </a:xfrm>
        </p:spPr>
        <p:txBody>
          <a:bodyPr>
            <a:normAutofit lnSpcReduction="10000"/>
          </a:bodyPr>
          <a:lstStyle/>
          <a:p>
            <a:pPr marL="1371600" lvl="3" indent="0">
              <a:buNone/>
            </a:pPr>
            <a:r>
              <a:rPr lang="en-US" sz="2200" dirty="0" smtClean="0"/>
              <a:t>. </a:t>
            </a:r>
            <a:endParaRPr lang="en-GB" sz="2200" dirty="0"/>
          </a:p>
          <a:p>
            <a:r>
              <a:rPr lang="en-GB" sz="3200" dirty="0" smtClean="0"/>
              <a:t>Hybrid securities have ownership and debt  characteristics </a:t>
            </a:r>
          </a:p>
          <a:p>
            <a:endParaRPr lang="en-GB" sz="3200" dirty="0" smtClean="0"/>
          </a:p>
          <a:p>
            <a:r>
              <a:rPr lang="en-GB" sz="3200" dirty="0" smtClean="0"/>
              <a:t>Preferred stock-A </a:t>
            </a:r>
            <a:r>
              <a:rPr lang="en-GB" sz="3200" dirty="0"/>
              <a:t>hybrid security that represents a </a:t>
            </a:r>
            <a:r>
              <a:rPr lang="en-GB" sz="3200" dirty="0" smtClean="0"/>
              <a:t> cross </a:t>
            </a:r>
            <a:r>
              <a:rPr lang="en-GB" sz="3200" dirty="0"/>
              <a:t>between debt and common </a:t>
            </a:r>
            <a:r>
              <a:rPr lang="en-GB" sz="3200" dirty="0" smtClean="0"/>
              <a:t>equity</a:t>
            </a:r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Warrants- Derivative </a:t>
            </a:r>
            <a:r>
              <a:rPr lang="en-GB" sz="3200" dirty="0"/>
              <a:t>securities issued by firms to facilitate the issuance of some other type of </a:t>
            </a:r>
            <a:r>
              <a:rPr lang="en-GB" sz="3200" dirty="0" smtClean="0"/>
              <a:t>security</a:t>
            </a:r>
            <a:endParaRPr lang="en-GB" sz="3200" dirty="0"/>
          </a:p>
          <a:p>
            <a:endParaRPr lang="en-GB" sz="3200" dirty="0"/>
          </a:p>
          <a:p>
            <a:r>
              <a:rPr lang="en-GB" sz="3200" dirty="0" smtClean="0"/>
              <a:t>  Convertibles- combine </a:t>
            </a:r>
            <a:r>
              <a:rPr lang="en-GB" sz="3200" dirty="0"/>
              <a:t>the features of debt (or preferred stock) and warrants.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228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" y="106680"/>
            <a:ext cx="10256521" cy="105124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Preference Shares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99" y="1036320"/>
            <a:ext cx="11288044" cy="582167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r>
              <a:rPr lang="en-US" sz="3200" dirty="0"/>
              <a:t>S</a:t>
            </a:r>
            <a:r>
              <a:rPr lang="en-US" sz="3200" dirty="0" smtClean="0"/>
              <a:t>pecial </a:t>
            </a:r>
            <a:r>
              <a:rPr lang="en-US" sz="3200" dirty="0"/>
              <a:t>kind of </a:t>
            </a:r>
            <a:r>
              <a:rPr lang="en-US" sz="3200" dirty="0" smtClean="0"/>
              <a:t>shares</a:t>
            </a:r>
          </a:p>
          <a:p>
            <a:pPr marL="0" indent="0">
              <a:buNone/>
            </a:pPr>
            <a:endParaRPr lang="en-US" sz="3200" dirty="0" smtClean="0"/>
          </a:p>
          <a:p>
            <a:r>
              <a:rPr lang="en-US" sz="3200" dirty="0" smtClean="0"/>
              <a:t>Preference shareholders  </a:t>
            </a:r>
            <a:r>
              <a:rPr lang="en-US" sz="3200" dirty="0"/>
              <a:t>enjoy priority, both as </a:t>
            </a:r>
            <a:r>
              <a:rPr lang="en-US" sz="3200" dirty="0" smtClean="0"/>
              <a:t> regards to</a:t>
            </a:r>
            <a:endParaRPr lang="en-US" sz="3200" dirty="0"/>
          </a:p>
          <a:p>
            <a:pPr marL="514350" indent="-514350">
              <a:buAutoNum type="arabicParenR"/>
            </a:pPr>
            <a:r>
              <a:rPr lang="en-US" sz="3200" dirty="0" smtClean="0"/>
              <a:t>Payment </a:t>
            </a:r>
            <a:r>
              <a:rPr lang="en-US" sz="3200" dirty="0"/>
              <a:t>of a fixed amount of dividend and </a:t>
            </a:r>
            <a:endParaRPr lang="en-US" sz="3200" dirty="0" smtClean="0"/>
          </a:p>
          <a:p>
            <a:pPr marL="514350" indent="-514350">
              <a:buAutoNum type="arabicParenR"/>
            </a:pPr>
            <a:r>
              <a:rPr lang="en-US" sz="3200" dirty="0" smtClean="0"/>
              <a:t>Repayment </a:t>
            </a:r>
            <a:r>
              <a:rPr lang="en-US" sz="3200" dirty="0"/>
              <a:t>of capital on winding up of the company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</a:p>
          <a:p>
            <a:pPr algn="just"/>
            <a:r>
              <a:rPr lang="en-GB" sz="3200" dirty="0" smtClean="0"/>
              <a:t>Preference </a:t>
            </a:r>
            <a:r>
              <a:rPr lang="en-GB" sz="3200" dirty="0"/>
              <a:t>shares are often considered to be hybrid securities since they have features similar to both common shares and bonds. 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lvl="0" indent="0">
              <a:buNone/>
            </a:pP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980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Similarity of Preference with Ordinary shares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1"/>
            <a:ext cx="11231896" cy="6248399"/>
          </a:xfrm>
        </p:spPr>
        <p:txBody>
          <a:bodyPr>
            <a:normAutofit/>
          </a:bodyPr>
          <a:lstStyle/>
          <a:p>
            <a:endParaRPr lang="en-GB" sz="3200" dirty="0" smtClean="0"/>
          </a:p>
          <a:p>
            <a:pPr marL="0" indent="0">
              <a:buNone/>
            </a:pPr>
            <a:endParaRPr lang="en-US" sz="3200" dirty="0"/>
          </a:p>
          <a:p>
            <a:pPr marL="514350" indent="-514350">
              <a:buAutoNum type="arabicPeriod"/>
            </a:pPr>
            <a:r>
              <a:rPr lang="en-GB" sz="3200" dirty="0" smtClean="0"/>
              <a:t>The </a:t>
            </a:r>
            <a:r>
              <a:rPr lang="en-GB" sz="3200" dirty="0"/>
              <a:t>non-payment of dividend does not force </a:t>
            </a:r>
            <a:r>
              <a:rPr lang="en-GB" sz="3200" dirty="0" smtClean="0"/>
              <a:t>the  company </a:t>
            </a:r>
            <a:r>
              <a:rPr lang="en-GB" sz="3200" dirty="0"/>
              <a:t>into </a:t>
            </a:r>
            <a:r>
              <a:rPr lang="en-GB" sz="3200" dirty="0" smtClean="0"/>
              <a:t>liquidation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GB" sz="3200" dirty="0" smtClean="0"/>
              <a:t>2. Dividends </a:t>
            </a:r>
            <a:r>
              <a:rPr lang="en-GB" sz="3200" dirty="0"/>
              <a:t>are not tax </a:t>
            </a:r>
            <a:r>
              <a:rPr lang="en-GB" sz="3200" dirty="0" smtClean="0"/>
              <a:t>deductible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GB" sz="3200" dirty="0" smtClean="0"/>
              <a:t>3. Usually </a:t>
            </a:r>
            <a:r>
              <a:rPr lang="en-GB" sz="3200" dirty="0"/>
              <a:t>they are perpetual securities without a maturity period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3751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31129" cy="83418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Similarity of Preference with </a:t>
            </a:r>
            <a:r>
              <a:rPr lang="en-US" sz="3600" b="1" dirty="0" smtClean="0">
                <a:latin typeface="+mn-lt"/>
              </a:rPr>
              <a:t>Bonds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599"/>
            <a:ext cx="11713159" cy="5530515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r>
              <a:rPr lang="en-GB" sz="3200" dirty="0" smtClean="0"/>
              <a:t>The </a:t>
            </a:r>
            <a:r>
              <a:rPr lang="en-GB" sz="3200" dirty="0"/>
              <a:t>dividend rate is </a:t>
            </a:r>
            <a:r>
              <a:rPr lang="en-GB" sz="3200" dirty="0" smtClean="0"/>
              <a:t>fixed</a:t>
            </a:r>
          </a:p>
          <a:p>
            <a:endParaRPr lang="en-US" sz="3200" dirty="0"/>
          </a:p>
          <a:p>
            <a:r>
              <a:rPr lang="en-GB" sz="3200" dirty="0"/>
              <a:t> </a:t>
            </a:r>
            <a:r>
              <a:rPr lang="en-GB" sz="3200" dirty="0" smtClean="0"/>
              <a:t>Preference </a:t>
            </a:r>
            <a:r>
              <a:rPr lang="en-GB" sz="3200" dirty="0"/>
              <a:t>shareholders do not participate in residual </a:t>
            </a:r>
            <a:r>
              <a:rPr lang="en-GB" sz="3200" dirty="0" smtClean="0"/>
              <a:t>income</a:t>
            </a:r>
          </a:p>
          <a:p>
            <a:endParaRPr lang="en-US" sz="3200" dirty="0"/>
          </a:p>
          <a:p>
            <a:r>
              <a:rPr lang="en-GB" sz="3200" dirty="0" smtClean="0"/>
              <a:t>Preference </a:t>
            </a:r>
            <a:r>
              <a:rPr lang="en-GB" sz="3200" dirty="0"/>
              <a:t>shareholders have claims on income and assets prior to that of common </a:t>
            </a:r>
            <a:r>
              <a:rPr lang="en-GB" sz="3200" dirty="0" smtClean="0"/>
              <a:t>shareholders</a:t>
            </a:r>
          </a:p>
          <a:p>
            <a:endParaRPr lang="en-US" sz="3200" dirty="0"/>
          </a:p>
          <a:p>
            <a:r>
              <a:rPr lang="en-GB" sz="3200" dirty="0" smtClean="0"/>
              <a:t>Preference </a:t>
            </a:r>
            <a:r>
              <a:rPr lang="en-GB" sz="3200" dirty="0"/>
              <a:t>shareholders usually do not have voting rights</a:t>
            </a:r>
            <a:endParaRPr lang="en-US" sz="3200" dirty="0"/>
          </a:p>
          <a:p>
            <a:pPr lvl="0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9976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0105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Characteristics of </a:t>
            </a:r>
            <a:r>
              <a:rPr lang="en-US" sz="3600" b="1" dirty="0" smtClean="0">
                <a:latin typeface="+mn-lt"/>
              </a:rPr>
              <a:t>preference Shares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4511"/>
            <a:ext cx="11440443" cy="5933488"/>
          </a:xfrm>
        </p:spPr>
        <p:txBody>
          <a:bodyPr>
            <a:normAutofit/>
          </a:bodyPr>
          <a:lstStyle/>
          <a:p>
            <a:pPr marL="514350" lvl="0" indent="-514350">
              <a:buAutoNum type="arabicPeriod"/>
            </a:pPr>
            <a:r>
              <a:rPr lang="en-US" sz="3200" dirty="0" smtClean="0"/>
              <a:t>Long-term </a:t>
            </a:r>
            <a:r>
              <a:rPr lang="en-US" sz="3200" dirty="0"/>
              <a:t>funds from preference shares can be </a:t>
            </a:r>
            <a:r>
              <a:rPr lang="en-US" sz="3200" dirty="0" smtClean="0"/>
              <a:t> raised through </a:t>
            </a:r>
            <a:r>
              <a:rPr lang="en-US" sz="3200" dirty="0"/>
              <a:t>a public issue of shares</a:t>
            </a:r>
            <a:r>
              <a:rPr lang="en-US" sz="3200" dirty="0" smtClean="0"/>
              <a:t>.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</a:p>
          <a:p>
            <a:pPr lvl="0"/>
            <a:r>
              <a:rPr lang="en-US" sz="3200" dirty="0" smtClean="0"/>
              <a:t>Such </a:t>
            </a:r>
            <a:r>
              <a:rPr lang="en-US" sz="3200" dirty="0"/>
              <a:t>shares are normally </a:t>
            </a:r>
            <a:r>
              <a:rPr lang="en-US" sz="3200" dirty="0" smtClean="0"/>
              <a:t>cumulative  </a:t>
            </a:r>
            <a:r>
              <a:rPr lang="en-US" sz="3200" i="1" dirty="0" smtClean="0"/>
              <a:t>i.e</a:t>
            </a:r>
            <a:r>
              <a:rPr lang="en-US" sz="3200" i="1" dirty="0"/>
              <a:t>.</a:t>
            </a:r>
            <a:r>
              <a:rPr lang="en-US" sz="3200" dirty="0"/>
              <a:t>, the dividend payable in a year of loss gets carried over to the next year till there are adequate profits to pay the cumulative dividends</a:t>
            </a:r>
            <a:r>
              <a:rPr lang="en-US" sz="3200" dirty="0" smtClean="0"/>
              <a:t>.</a:t>
            </a:r>
          </a:p>
          <a:p>
            <a:pPr marL="0" lvl="0" indent="0">
              <a:buNone/>
            </a:pPr>
            <a:endParaRPr lang="en-US" sz="3200" dirty="0"/>
          </a:p>
          <a:p>
            <a:pPr marL="0" lvl="0" indent="0">
              <a:buNone/>
            </a:pPr>
            <a:r>
              <a:rPr lang="en-US" sz="3200" dirty="0" smtClean="0"/>
              <a:t>2. The </a:t>
            </a:r>
            <a:r>
              <a:rPr lang="en-US" sz="3200" dirty="0"/>
              <a:t>rate of dividend on preference shares is normally higher than the rate of interest on bonds, loans etc.</a:t>
            </a:r>
          </a:p>
          <a:p>
            <a:pPr marL="0" indent="0">
              <a:buNone/>
            </a:pPr>
            <a:endParaRPr lang="en-US" sz="3200" b="1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8854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0105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Characteristics of </a:t>
            </a:r>
            <a:r>
              <a:rPr lang="en-US" sz="3600" b="1" dirty="0" smtClean="0">
                <a:latin typeface="+mn-lt"/>
              </a:rPr>
              <a:t>preference </a:t>
            </a:r>
            <a:r>
              <a:rPr lang="en-US" sz="3600" b="1" dirty="0" smtClean="0">
                <a:latin typeface="+mn-lt"/>
              </a:rPr>
              <a:t>Shares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4511"/>
            <a:ext cx="11440443" cy="59334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lvl="0" indent="0" algn="just">
              <a:buNone/>
            </a:pPr>
            <a:r>
              <a:rPr lang="en-US" sz="3200" dirty="0" smtClean="0"/>
              <a:t>3. Most </a:t>
            </a:r>
            <a:r>
              <a:rPr lang="en-US" sz="3200" dirty="0"/>
              <a:t>of preference shares </a:t>
            </a:r>
            <a:r>
              <a:rPr lang="en-US" sz="3200" dirty="0" smtClean="0"/>
              <a:t>carry </a:t>
            </a:r>
            <a:r>
              <a:rPr lang="en-US" sz="3200" dirty="0"/>
              <a:t>a </a:t>
            </a:r>
            <a:r>
              <a:rPr lang="en-US" sz="3200" dirty="0" smtClean="0"/>
              <a:t> stipulation </a:t>
            </a:r>
            <a:r>
              <a:rPr lang="en-US" sz="3200" dirty="0"/>
              <a:t>of </a:t>
            </a:r>
            <a:r>
              <a:rPr lang="en-US" sz="3200" dirty="0" smtClean="0"/>
              <a:t>period,</a:t>
            </a:r>
          </a:p>
          <a:p>
            <a:pPr lvl="0" algn="just"/>
            <a:r>
              <a:rPr lang="en-US" sz="3200" dirty="0" smtClean="0"/>
              <a:t>Funds </a:t>
            </a:r>
            <a:r>
              <a:rPr lang="en-US" sz="3200" dirty="0"/>
              <a:t>have to be repaid at the end of </a:t>
            </a:r>
            <a:r>
              <a:rPr lang="en-US" sz="3200" dirty="0" smtClean="0"/>
              <a:t>a  </a:t>
            </a:r>
            <a:r>
              <a:rPr lang="en-US" sz="3200" dirty="0"/>
              <a:t>stipulated period</a:t>
            </a:r>
            <a:r>
              <a:rPr lang="en-US" sz="3200" dirty="0" smtClean="0"/>
              <a:t>.</a:t>
            </a:r>
          </a:p>
          <a:p>
            <a:pPr lvl="0" algn="just"/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4. Preference </a:t>
            </a:r>
            <a:r>
              <a:rPr lang="en-US" sz="3200" dirty="0"/>
              <a:t>share capital is a hybrid form of financing </a:t>
            </a:r>
            <a:r>
              <a:rPr lang="en-US" sz="3200" dirty="0" smtClean="0"/>
              <a:t> </a:t>
            </a:r>
          </a:p>
          <a:p>
            <a:pPr lvl="0" algn="just"/>
            <a:r>
              <a:rPr lang="en-US" sz="3200" dirty="0" smtClean="0"/>
              <a:t>Has characteristics </a:t>
            </a:r>
            <a:r>
              <a:rPr lang="en-US" sz="3200" dirty="0"/>
              <a:t>of equity capital and some attributes of debt capital. </a:t>
            </a:r>
            <a:endParaRPr lang="en-US" sz="3200" dirty="0" smtClean="0"/>
          </a:p>
          <a:p>
            <a:pPr lvl="0" algn="just"/>
            <a:r>
              <a:rPr lang="en-US" sz="3200" dirty="0" smtClean="0"/>
              <a:t>Similar </a:t>
            </a:r>
            <a:r>
              <a:rPr lang="en-US" sz="3200" dirty="0"/>
              <a:t>to equity because preference </a:t>
            </a:r>
            <a:r>
              <a:rPr lang="en-US" sz="3200" dirty="0" smtClean="0"/>
              <a:t>dividend- dividend </a:t>
            </a:r>
            <a:r>
              <a:rPr lang="en-US" sz="3200" dirty="0"/>
              <a:t>is not a tax deductible payment. </a:t>
            </a:r>
            <a:endParaRPr lang="en-US" sz="3200" dirty="0" smtClean="0"/>
          </a:p>
          <a:p>
            <a:pPr lvl="0" algn="just"/>
            <a:r>
              <a:rPr lang="en-US" sz="3200" dirty="0" smtClean="0"/>
              <a:t>It </a:t>
            </a:r>
            <a:r>
              <a:rPr lang="en-US" sz="3200" dirty="0"/>
              <a:t>resembles debt capital because the rate of preference dividend is fixed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US" sz="3200" b="1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9225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683"/>
            <a:ext cx="10515600" cy="89916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Characteristics of </a:t>
            </a:r>
            <a:r>
              <a:rPr lang="en-US" sz="3600" b="1" dirty="0" smtClean="0">
                <a:latin typeface="+mn-lt"/>
              </a:rPr>
              <a:t>preference  </a:t>
            </a:r>
            <a:r>
              <a:rPr lang="en-US" sz="3600" b="1" dirty="0">
                <a:latin typeface="+mn-lt"/>
              </a:rPr>
              <a:t>Shares </a:t>
            </a:r>
            <a:r>
              <a:rPr lang="en-US" sz="3600" b="1" dirty="0" err="1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19" y="960120"/>
            <a:ext cx="11262361" cy="5897880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5. Cumulative </a:t>
            </a:r>
            <a:r>
              <a:rPr lang="en-US" sz="3200" dirty="0"/>
              <a:t>Convertible Preference Shares </a:t>
            </a:r>
            <a:r>
              <a:rPr lang="en-US" sz="3200" dirty="0" smtClean="0"/>
              <a:t>–   The </a:t>
            </a:r>
            <a:r>
              <a:rPr lang="en-US" sz="3200" dirty="0"/>
              <a:t>shares would carry a cumulative dividend of </a:t>
            </a:r>
            <a:r>
              <a:rPr lang="en-US" sz="3200" dirty="0" smtClean="0"/>
              <a:t>specified  </a:t>
            </a:r>
            <a:r>
              <a:rPr lang="en-US" sz="3200" dirty="0"/>
              <a:t>limit for a period of say three years </a:t>
            </a:r>
            <a:endParaRPr lang="en-US" sz="3200" dirty="0" smtClean="0"/>
          </a:p>
          <a:p>
            <a:pPr algn="just"/>
            <a:r>
              <a:rPr lang="en-US" sz="3200" dirty="0"/>
              <a:t>A</a:t>
            </a:r>
            <a:r>
              <a:rPr lang="en-US" sz="3200" dirty="0" smtClean="0"/>
              <a:t>fter </a:t>
            </a:r>
            <a:r>
              <a:rPr lang="en-US" sz="3200" dirty="0"/>
              <a:t>which the shares are converted into equity shares. </a:t>
            </a:r>
            <a:endParaRPr lang="en-US" sz="3200" dirty="0" smtClean="0"/>
          </a:p>
          <a:p>
            <a:pPr algn="just"/>
            <a:r>
              <a:rPr lang="en-US" sz="3200" dirty="0" smtClean="0"/>
              <a:t>These </a:t>
            </a:r>
            <a:r>
              <a:rPr lang="en-US" sz="3200" dirty="0"/>
              <a:t>shares are attractive for projects with a long gestation </a:t>
            </a: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period</a:t>
            </a:r>
            <a:r>
              <a:rPr lang="en-US" sz="3200" dirty="0"/>
              <a:t>.</a:t>
            </a:r>
          </a:p>
          <a:p>
            <a:pPr marL="0" lvl="0" indent="0" algn="just">
              <a:buNone/>
            </a:pPr>
            <a:r>
              <a:rPr lang="en-US" sz="3200" dirty="0" smtClean="0"/>
              <a:t>6. Preference </a:t>
            </a:r>
            <a:r>
              <a:rPr lang="en-US" sz="3200" dirty="0"/>
              <a:t>share capital may be redeemed at a pre decided </a:t>
            </a:r>
            <a:r>
              <a:rPr lang="en-US" sz="3200" dirty="0" smtClean="0"/>
              <a:t> future </a:t>
            </a:r>
            <a:r>
              <a:rPr lang="en-US" sz="3200" dirty="0"/>
              <a:t>date </a:t>
            </a:r>
            <a:endParaRPr lang="en-US" sz="3200" dirty="0" smtClean="0"/>
          </a:p>
          <a:p>
            <a:pPr lvl="0" algn="just"/>
            <a:r>
              <a:rPr lang="en-US" sz="3200" dirty="0" smtClean="0"/>
              <a:t>Promoters can reinvest </a:t>
            </a:r>
            <a:r>
              <a:rPr lang="en-US" sz="3200" dirty="0"/>
              <a:t>in other profitable ventures</a:t>
            </a:r>
          </a:p>
        </p:txBody>
      </p:sp>
    </p:spTree>
    <p:extLst>
      <p:ext uri="{BB962C8B-B14F-4D97-AF65-F5344CB8AC3E}">
        <p14:creationId xmlns:p14="http://schemas.microsoft.com/office/powerpoint/2010/main" val="115403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73151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Types &amp; features of Preference Shares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31519"/>
            <a:ext cx="11288043" cy="5597865"/>
          </a:xfrm>
        </p:spPr>
        <p:txBody>
          <a:bodyPr>
            <a:normAutofit/>
          </a:bodyPr>
          <a:lstStyle/>
          <a:p>
            <a:pPr lvl="6"/>
            <a:endParaRPr lang="en-US" sz="2200" dirty="0" smtClean="0"/>
          </a:p>
          <a:p>
            <a:pPr marL="514350" lvl="0" indent="-514350">
              <a:buAutoNum type="alphaLcParenR"/>
            </a:pP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Type                                     Salient Features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Cumulative          Arrear Dividends are </a:t>
            </a:r>
            <a:r>
              <a:rPr lang="en-US" sz="3200" dirty="0"/>
              <a:t>accumulative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Non-cumulative  No </a:t>
            </a:r>
            <a:r>
              <a:rPr lang="en-US" sz="3200" dirty="0"/>
              <a:t>right to arrear dividend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Redeemable     </a:t>
            </a:r>
            <a:r>
              <a:rPr lang="en-US" sz="3200" dirty="0"/>
              <a:t> </a:t>
            </a:r>
            <a:r>
              <a:rPr lang="en-US" sz="3200" dirty="0" smtClean="0"/>
              <a:t>   Redemption </a:t>
            </a:r>
            <a:r>
              <a:rPr lang="en-US" sz="3200" dirty="0"/>
              <a:t>should be done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Participating       </a:t>
            </a:r>
            <a:r>
              <a:rPr lang="en-US" sz="3200" dirty="0"/>
              <a:t> </a:t>
            </a:r>
            <a:r>
              <a:rPr lang="en-US" sz="3200" dirty="0" smtClean="0"/>
              <a:t>  Participate </a:t>
            </a:r>
            <a:r>
              <a:rPr lang="en-US" sz="3200" dirty="0"/>
              <a:t>also in the surplus of firm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Non- </a:t>
            </a:r>
            <a:r>
              <a:rPr lang="en-US" sz="3200" dirty="0"/>
              <a:t>Participating  </a:t>
            </a:r>
            <a:r>
              <a:rPr lang="en-US" sz="3200" dirty="0" smtClean="0"/>
              <a:t>Offer </a:t>
            </a:r>
            <a:r>
              <a:rPr lang="en-US" sz="3200" dirty="0"/>
              <a:t>fixed rate of Dividend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/>
              <a:t>Convertible           Option </a:t>
            </a:r>
            <a:r>
              <a:rPr lang="en-US" sz="3200" dirty="0"/>
              <a:t>of Converting into equity Shares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4331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852355" cy="870155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 </a:t>
            </a:r>
            <a:r>
              <a:rPr lang="en-US" sz="3600" dirty="0"/>
              <a:t> </a:t>
            </a:r>
            <a:r>
              <a:rPr lang="en-US" sz="4000" b="1" dirty="0" smtClean="0">
                <a:latin typeface="+mn-lt"/>
              </a:rPr>
              <a:t>Advantages of Preference </a:t>
            </a:r>
            <a:r>
              <a:rPr lang="en-US" sz="4000" b="1" dirty="0">
                <a:latin typeface="+mn-lt"/>
              </a:rPr>
              <a:t>S</a:t>
            </a:r>
            <a:r>
              <a:rPr lang="en-US" sz="4000" b="1" dirty="0" smtClean="0">
                <a:latin typeface="+mn-lt"/>
              </a:rPr>
              <a:t>hares</a:t>
            </a:r>
            <a:r>
              <a:rPr lang="en-US" sz="4000" b="1" i="1" dirty="0" smtClean="0">
                <a:latin typeface="+mn-lt"/>
              </a:rPr>
              <a:t>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870155"/>
            <a:ext cx="11017046" cy="5756269"/>
          </a:xfrm>
        </p:spPr>
        <p:txBody>
          <a:bodyPr>
            <a:noAutofit/>
          </a:bodyPr>
          <a:lstStyle/>
          <a:p>
            <a:endParaRPr lang="en-US" sz="3200" dirty="0" smtClean="0"/>
          </a:p>
          <a:p>
            <a:pPr marL="514350" indent="-514350">
              <a:buAutoNum type="arabicPeriod"/>
            </a:pPr>
            <a:r>
              <a:rPr lang="en-US" sz="3200" dirty="0" smtClean="0"/>
              <a:t>No </a:t>
            </a:r>
            <a:r>
              <a:rPr lang="en-US" sz="3200" dirty="0"/>
              <a:t>dilution in earning per share (EPS) </a:t>
            </a:r>
            <a:r>
              <a:rPr lang="en-US" sz="3200" dirty="0" smtClean="0"/>
              <a:t> on </a:t>
            </a:r>
            <a:r>
              <a:rPr lang="en-US" sz="3200" dirty="0"/>
              <a:t>enlarged capital base </a:t>
            </a:r>
            <a:r>
              <a:rPr lang="en-US" sz="3200" dirty="0" smtClean="0"/>
              <a:t>– </a:t>
            </a:r>
          </a:p>
          <a:p>
            <a:r>
              <a:rPr lang="en-US" sz="3200" dirty="0" smtClean="0"/>
              <a:t>If </a:t>
            </a:r>
            <a:r>
              <a:rPr lang="en-US" sz="3200" dirty="0"/>
              <a:t>equity is issued it reduces EPS, thus affecting </a:t>
            </a:r>
            <a:r>
              <a:rPr lang="en-US" sz="3200" dirty="0" smtClean="0"/>
              <a:t>the  </a:t>
            </a:r>
            <a:r>
              <a:rPr lang="en-US" sz="3200" dirty="0"/>
              <a:t>market perception about the company</a:t>
            </a:r>
            <a:r>
              <a:rPr lang="en-US" sz="3200" dirty="0" smtClean="0"/>
              <a:t>.</a:t>
            </a:r>
          </a:p>
          <a:p>
            <a:pPr marL="514350" indent="-514350">
              <a:buAutoNum type="arabicPeriod"/>
            </a:pP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2. There </a:t>
            </a:r>
            <a:r>
              <a:rPr lang="en-US" sz="3200" dirty="0"/>
              <a:t>is leveraging advantage as it bears a fixed charge. </a:t>
            </a:r>
            <a:endParaRPr lang="en-US" sz="3200" dirty="0" smtClean="0"/>
          </a:p>
          <a:p>
            <a:r>
              <a:rPr lang="en-US" sz="3200" dirty="0" smtClean="0"/>
              <a:t>Non-payment </a:t>
            </a:r>
            <a:r>
              <a:rPr lang="en-US" sz="3200" dirty="0"/>
              <a:t>of preference dividends does not force company into liquidity.</a:t>
            </a:r>
            <a:endParaRPr lang="en-US" sz="3200" dirty="0"/>
          </a:p>
          <a:p>
            <a:endParaRPr lang="en-US" sz="32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91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7988"/>
            <a:ext cx="11088329" cy="619432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4000" b="1" dirty="0" smtClean="0">
                <a:latin typeface="+mn-lt"/>
              </a:rPr>
              <a:t>Advantages of preference shares </a:t>
            </a:r>
            <a:r>
              <a:rPr lang="en-US" sz="4000" b="1" dirty="0" err="1" smtClean="0">
                <a:latin typeface="+mn-lt"/>
              </a:rPr>
              <a:t>Ctd</a:t>
            </a:r>
            <a:r>
              <a:rPr lang="en-US" sz="4000" b="1" i="1" dirty="0" smtClean="0">
                <a:latin typeface="+mn-lt"/>
              </a:rPr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96" y="737419"/>
            <a:ext cx="10353369" cy="5707625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endParaRPr lang="en-US" sz="3200" dirty="0" smtClean="0"/>
          </a:p>
          <a:p>
            <a:pPr marL="0" lvl="0" indent="0" algn="just">
              <a:buNone/>
            </a:pPr>
            <a:r>
              <a:rPr lang="en-US" sz="3200" dirty="0" smtClean="0"/>
              <a:t>3. There </a:t>
            </a:r>
            <a:r>
              <a:rPr lang="en-US" sz="3200" dirty="0"/>
              <a:t>is no risk of takeover as the preference </a:t>
            </a:r>
            <a:r>
              <a:rPr lang="en-US" sz="3200" dirty="0" smtClean="0"/>
              <a:t> shareholders </a:t>
            </a:r>
            <a:r>
              <a:rPr lang="en-US" sz="3200" dirty="0"/>
              <a:t>do not have voting rights</a:t>
            </a:r>
            <a:r>
              <a:rPr lang="en-US" sz="3200" dirty="0" smtClean="0"/>
              <a:t>.</a:t>
            </a:r>
          </a:p>
          <a:p>
            <a:pPr lvl="0" algn="just"/>
            <a:r>
              <a:rPr lang="en-US" sz="3200" dirty="0" smtClean="0"/>
              <a:t> </a:t>
            </a:r>
            <a:r>
              <a:rPr lang="en-US" sz="3200" dirty="0"/>
              <a:t>The preference dividends are fixed and pre-decided</a:t>
            </a:r>
            <a:r>
              <a:rPr lang="en-US" sz="3200" dirty="0" smtClean="0"/>
              <a:t>.</a:t>
            </a:r>
          </a:p>
          <a:p>
            <a:pPr lvl="0" algn="just"/>
            <a:r>
              <a:rPr lang="en-US" sz="3200" dirty="0" smtClean="0"/>
              <a:t> </a:t>
            </a:r>
            <a:r>
              <a:rPr lang="en-US" sz="3200" dirty="0"/>
              <a:t>Hence preference shareholders do not participate in </a:t>
            </a:r>
            <a:r>
              <a:rPr lang="en-US" sz="3200" dirty="0" smtClean="0"/>
              <a:t>surplus </a:t>
            </a:r>
            <a:r>
              <a:rPr lang="en-US" sz="3200" dirty="0"/>
              <a:t>profits as the ordinary shareholders</a:t>
            </a:r>
            <a:r>
              <a:rPr lang="en-US" sz="3200" dirty="0" smtClean="0"/>
              <a:t>.</a:t>
            </a:r>
          </a:p>
          <a:p>
            <a:pPr lvl="0" algn="just"/>
            <a:endParaRPr lang="en-US" sz="3200" dirty="0" smtClean="0"/>
          </a:p>
          <a:p>
            <a:pPr marL="0" lvl="0" indent="0" algn="just">
              <a:buNone/>
            </a:pPr>
            <a:r>
              <a:rPr lang="en-US" sz="3200" dirty="0" smtClean="0"/>
              <a:t>4. Preference </a:t>
            </a:r>
            <a:r>
              <a:rPr lang="en-US" sz="3200" dirty="0"/>
              <a:t>capital can be redeemed after a specified period</a:t>
            </a:r>
            <a:r>
              <a:rPr lang="en-US" sz="3200" dirty="0" smtClean="0"/>
              <a:t>.</a:t>
            </a:r>
          </a:p>
          <a:p>
            <a:pPr lvl="0" algn="just"/>
            <a:r>
              <a:rPr lang="en-US" sz="3200" dirty="0" smtClean="0"/>
              <a:t>An advantage to owners to reinvest in other ventures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7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1368550" cy="671051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4000" b="1" dirty="0" smtClean="0">
                <a:latin typeface="+mn-lt"/>
              </a:rPr>
              <a:t>Disadvantages of Preference Shares </a:t>
            </a:r>
            <a:r>
              <a:rPr lang="en-US" sz="3600" b="1" dirty="0" smtClean="0">
                <a:latin typeface="+mn-lt"/>
              </a:rPr>
              <a:t/>
            </a:r>
            <a:br>
              <a:rPr lang="en-US" sz="3600" b="1" dirty="0" smtClean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53064"/>
            <a:ext cx="10971232" cy="60241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/>
          </a:p>
          <a:p>
            <a:pPr marL="514350" lvl="0" indent="-514350" algn="just">
              <a:buAutoNum type="arabicPeriod"/>
            </a:pPr>
            <a:r>
              <a:rPr lang="en-US" sz="3200" dirty="0" smtClean="0"/>
              <a:t>Preference </a:t>
            </a:r>
            <a:r>
              <a:rPr lang="en-US" sz="3200" dirty="0"/>
              <a:t>dividend is not tax deductible </a:t>
            </a:r>
            <a:endParaRPr lang="en-US" sz="3200" dirty="0" smtClean="0"/>
          </a:p>
          <a:p>
            <a:pPr lvl="0" algn="just"/>
            <a:r>
              <a:rPr lang="en-US" sz="3200" dirty="0" smtClean="0"/>
              <a:t> </a:t>
            </a:r>
            <a:r>
              <a:rPr lang="en-US" sz="3200" dirty="0"/>
              <a:t>S</a:t>
            </a:r>
            <a:r>
              <a:rPr lang="en-US" sz="3200" dirty="0" smtClean="0"/>
              <a:t>o </a:t>
            </a:r>
            <a:r>
              <a:rPr lang="en-US" sz="3200" dirty="0"/>
              <a:t>does not provide a tax shield to the company. </a:t>
            </a:r>
            <a:endParaRPr lang="en-US" sz="3200" dirty="0" smtClean="0"/>
          </a:p>
          <a:p>
            <a:pPr lvl="0" algn="just"/>
            <a:r>
              <a:rPr lang="en-US" sz="3200" dirty="0" smtClean="0"/>
              <a:t>Hence </a:t>
            </a:r>
            <a:r>
              <a:rPr lang="en-US" sz="3200" dirty="0"/>
              <a:t>a preference share is costlier to the company </a:t>
            </a:r>
            <a:r>
              <a:rPr lang="en-US" sz="3200" dirty="0" smtClean="0"/>
              <a:t>than debt </a:t>
            </a:r>
            <a:r>
              <a:rPr lang="en-US" sz="3200" dirty="0"/>
              <a:t>e.g. </a:t>
            </a:r>
            <a:r>
              <a:rPr lang="en-US" sz="3200" dirty="0" smtClean="0"/>
              <a:t>bond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2. Preference </a:t>
            </a:r>
            <a:r>
              <a:rPr lang="en-US" sz="3200" dirty="0"/>
              <a:t>dividends are cumulative in nature. </a:t>
            </a:r>
            <a:endParaRPr lang="en-US" sz="3200" dirty="0" smtClean="0"/>
          </a:p>
          <a:p>
            <a:pPr algn="just"/>
            <a:r>
              <a:rPr lang="en-US" sz="3200" dirty="0" smtClean="0"/>
              <a:t>If dividends are not paid, </a:t>
            </a:r>
            <a:r>
              <a:rPr lang="en-US" sz="3200" dirty="0"/>
              <a:t>they shall need to be paid </a:t>
            </a:r>
            <a:r>
              <a:rPr lang="en-US" sz="3200" dirty="0" smtClean="0"/>
              <a:t>later</a:t>
            </a:r>
            <a:r>
              <a:rPr lang="en-US" sz="3200" dirty="0"/>
              <a:t> </a:t>
            </a:r>
            <a:r>
              <a:rPr lang="en-US" sz="3200" dirty="0" smtClean="0"/>
              <a:t>and,</a:t>
            </a:r>
          </a:p>
          <a:p>
            <a:pPr algn="just"/>
            <a:r>
              <a:rPr lang="en-US" sz="3200" dirty="0" smtClean="0"/>
              <a:t> No </a:t>
            </a:r>
            <a:r>
              <a:rPr lang="en-US" sz="3200" dirty="0"/>
              <a:t>dividend can be paid to ordinary shareholders. </a:t>
            </a:r>
            <a:endParaRPr lang="en-US" sz="3200" dirty="0" smtClean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non-payment of dividend to ordinary shareholders could seriously impair the reputation of the company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5558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6907" y="0"/>
            <a:ext cx="11368550" cy="671051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+mn-lt"/>
              </a:rPr>
              <a:t/>
            </a:r>
            <a:br>
              <a:rPr lang="en-US" sz="3600" b="1" dirty="0" smtClean="0">
                <a:latin typeface="+mn-lt"/>
              </a:rPr>
            </a:br>
            <a:r>
              <a:rPr lang="en-US" sz="4000" b="1" dirty="0">
                <a:latin typeface="+mn-lt"/>
              </a:rPr>
              <a:t>Difference between Equity </a:t>
            </a:r>
            <a:r>
              <a:rPr lang="en-US" sz="4000" b="1" dirty="0" smtClean="0">
                <a:latin typeface="+mn-lt"/>
              </a:rPr>
              <a:t>&amp; </a:t>
            </a:r>
            <a:r>
              <a:rPr lang="en-US" sz="4000" b="1" dirty="0">
                <a:latin typeface="+mn-lt"/>
              </a:rPr>
              <a:t>Preference Shares: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752" y="1039761"/>
            <a:ext cx="10971232" cy="60241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514350" lvl="0" indent="-514350" algn="just">
              <a:buAutoNum type="arabicPeriod"/>
            </a:pPr>
            <a:r>
              <a:rPr lang="en-US" sz="3200" dirty="0" smtClean="0"/>
              <a:t>Dividend- </a:t>
            </a:r>
            <a:r>
              <a:rPr lang="en-US" sz="3200" dirty="0"/>
              <a:t>Preference dividend is preferred over </a:t>
            </a:r>
            <a:r>
              <a:rPr lang="en-US" sz="3200" dirty="0" smtClean="0"/>
              <a:t>equity </a:t>
            </a:r>
            <a:r>
              <a:rPr lang="en-US" sz="3200" dirty="0"/>
              <a:t>dividend (paid before ordinary dividend), </a:t>
            </a:r>
            <a:endParaRPr lang="en-US" sz="3200" dirty="0" smtClean="0"/>
          </a:p>
          <a:p>
            <a:pPr lvl="0" algn="just"/>
            <a:r>
              <a:rPr lang="en-US" sz="3200" dirty="0" smtClean="0"/>
              <a:t>Ordinary </a:t>
            </a:r>
            <a:r>
              <a:rPr lang="en-US" sz="3200" dirty="0"/>
              <a:t>dividend</a:t>
            </a:r>
            <a:r>
              <a:rPr lang="en-US" sz="3200" b="1" dirty="0"/>
              <a:t> </a:t>
            </a:r>
            <a:r>
              <a:rPr lang="en-US" sz="3200" dirty="0"/>
              <a:t>preference</a:t>
            </a:r>
            <a:r>
              <a:rPr lang="en-US" sz="3200" b="1" dirty="0"/>
              <a:t> </a:t>
            </a:r>
            <a:r>
              <a:rPr lang="en-US" sz="3200" dirty="0" smtClean="0"/>
              <a:t>is </a:t>
            </a:r>
            <a:r>
              <a:rPr lang="en-US" sz="3200" dirty="0"/>
              <a:t>paid after all income </a:t>
            </a:r>
            <a:r>
              <a:rPr lang="en-US" sz="3200" dirty="0" smtClean="0"/>
              <a:t>Claims  </a:t>
            </a:r>
            <a:r>
              <a:rPr lang="en-US" sz="3200" dirty="0"/>
              <a:t>are paid to other suppliers of </a:t>
            </a:r>
            <a:r>
              <a:rPr lang="en-US" sz="3200" dirty="0" smtClean="0"/>
              <a:t>funds</a:t>
            </a:r>
          </a:p>
          <a:p>
            <a:pPr marL="0" lvl="0" indent="0" algn="just">
              <a:buNone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2. Rate </a:t>
            </a:r>
            <a:r>
              <a:rPr lang="en-US" sz="3200" dirty="0"/>
              <a:t>of dividend- Preference shares have a fixed rate of </a:t>
            </a:r>
            <a:r>
              <a:rPr lang="en-US" sz="3200" dirty="0" smtClean="0"/>
              <a:t>dividend </a:t>
            </a:r>
          </a:p>
          <a:p>
            <a:pPr algn="just"/>
            <a:r>
              <a:rPr lang="en-US" sz="3200" dirty="0" smtClean="0"/>
              <a:t>Ordinary </a:t>
            </a:r>
            <a:r>
              <a:rPr lang="en-US" sz="3200" dirty="0"/>
              <a:t>shares have a fluctuating rate of dividends, since dividend payment is based on residual income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4520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2736"/>
            <a:ext cx="11353800" cy="781664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+mn-lt"/>
              </a:rPr>
              <a:t>Difference </a:t>
            </a:r>
            <a:r>
              <a:rPr lang="en-US" sz="3600" b="1" dirty="0">
                <a:latin typeface="+mn-lt"/>
              </a:rPr>
              <a:t>between </a:t>
            </a:r>
            <a:r>
              <a:rPr lang="en-US" sz="3600" b="1" dirty="0">
                <a:latin typeface="+mn-lt"/>
              </a:rPr>
              <a:t>P</a:t>
            </a:r>
            <a:r>
              <a:rPr lang="en-US" sz="3600" b="1" dirty="0" smtClean="0">
                <a:latin typeface="+mn-lt"/>
              </a:rPr>
              <a:t>reference Share </a:t>
            </a:r>
            <a:r>
              <a:rPr lang="en-US" sz="3600" b="1" dirty="0">
                <a:latin typeface="+mn-lt"/>
              </a:rPr>
              <a:t>&amp; </a:t>
            </a:r>
            <a:r>
              <a:rPr lang="en-US" sz="3600" b="1" dirty="0" smtClean="0">
                <a:latin typeface="+mn-lt"/>
              </a:rPr>
              <a:t>Bonds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735" y="914400"/>
            <a:ext cx="11221066" cy="585537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dirty="0"/>
          </a:p>
          <a:p>
            <a:pPr marL="0" lvl="0" indent="0" algn="just">
              <a:buNone/>
            </a:pPr>
            <a:r>
              <a:rPr lang="en-US" sz="3200" dirty="0" smtClean="0"/>
              <a:t>1.  Ownership</a:t>
            </a:r>
            <a:r>
              <a:rPr lang="en-US" sz="3200" dirty="0"/>
              <a:t>. </a:t>
            </a:r>
            <a:endParaRPr lang="en-US" sz="3200" dirty="0" smtClean="0"/>
          </a:p>
          <a:p>
            <a:pPr marL="0" lvl="0" indent="0" algn="just">
              <a:buNone/>
            </a:pPr>
            <a:r>
              <a:rPr lang="en-US" sz="3200" dirty="0" smtClean="0"/>
              <a:t>Preference </a:t>
            </a:r>
            <a:r>
              <a:rPr lang="en-US" sz="3200" dirty="0"/>
              <a:t>Share Capital is a special kind of share</a:t>
            </a:r>
            <a:r>
              <a:rPr lang="en-US" sz="3200" dirty="0" smtClean="0"/>
              <a:t>,</a:t>
            </a:r>
          </a:p>
          <a:p>
            <a:pPr lvl="0" algn="just"/>
            <a:r>
              <a:rPr lang="en-US" sz="3200" dirty="0"/>
              <a:t>S</a:t>
            </a:r>
            <a:r>
              <a:rPr lang="en-US" sz="3200" dirty="0" smtClean="0"/>
              <a:t>hare </a:t>
            </a:r>
            <a:r>
              <a:rPr lang="en-US" sz="3200" dirty="0"/>
              <a:t>in the company’s profits, </a:t>
            </a:r>
            <a:r>
              <a:rPr lang="en-US" sz="3200" dirty="0" smtClean="0"/>
              <a:t>-no </a:t>
            </a:r>
            <a:r>
              <a:rPr lang="en-US" sz="3200" dirty="0"/>
              <a:t>voting rights  </a:t>
            </a:r>
            <a:endParaRPr lang="en-US" sz="3200" dirty="0" smtClean="0"/>
          </a:p>
          <a:p>
            <a:pPr lvl="0" algn="just"/>
            <a:r>
              <a:rPr lang="en-US" sz="3200" dirty="0"/>
              <a:t>W</a:t>
            </a:r>
            <a:r>
              <a:rPr lang="en-US" sz="3200" dirty="0" smtClean="0"/>
              <a:t>hile  </a:t>
            </a:r>
            <a:r>
              <a:rPr lang="en-US" sz="3200" dirty="0"/>
              <a:t>bonds  is a type of loan which can be raised from the </a:t>
            </a:r>
            <a:r>
              <a:rPr lang="en-US" sz="3200" dirty="0" smtClean="0"/>
              <a:t>public</a:t>
            </a:r>
          </a:p>
          <a:p>
            <a:pPr lvl="0" algn="just"/>
            <a:r>
              <a:rPr lang="en-US" sz="3200" dirty="0" smtClean="0"/>
              <a:t>2</a:t>
            </a:r>
            <a:r>
              <a:rPr lang="en-US" sz="3200" dirty="0"/>
              <a:t> Payment of Dividend/Interest – Dividend is an appropriation of profits whereas, interest on debt is a charge on profits. Both holders enjoy priority both as regard to the payment of a fixed amount of dividend and a fixed percentage of interest .</a:t>
            </a:r>
          </a:p>
        </p:txBody>
      </p:sp>
    </p:spTree>
    <p:extLst>
      <p:ext uri="{BB962C8B-B14F-4D97-AF65-F5344CB8AC3E}">
        <p14:creationId xmlns:p14="http://schemas.microsoft.com/office/powerpoint/2010/main" val="4517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2736"/>
            <a:ext cx="11353800" cy="781664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Difference between preference Share &amp; </a:t>
            </a:r>
            <a:r>
              <a:rPr lang="en-US" sz="3600" b="1" dirty="0" smtClean="0">
                <a:latin typeface="+mn-lt"/>
              </a:rPr>
              <a:t>Bonds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75188"/>
            <a:ext cx="11353800" cy="619458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dirty="0"/>
          </a:p>
          <a:p>
            <a:pPr marL="0" lvl="0" indent="0">
              <a:buNone/>
            </a:pPr>
            <a:r>
              <a:rPr lang="en-US" sz="3200" dirty="0" smtClean="0"/>
              <a:t>3. Nature</a:t>
            </a:r>
            <a:r>
              <a:rPr lang="en-US" sz="3200" dirty="0"/>
              <a:t>.   Preference shares are a hybrid form of </a:t>
            </a:r>
            <a:r>
              <a:rPr lang="en-US" sz="3200" dirty="0" smtClean="0"/>
              <a:t>financing </a:t>
            </a:r>
            <a:r>
              <a:rPr lang="en-US" sz="3200" dirty="0"/>
              <a:t>with some characteristic of equity shares </a:t>
            </a:r>
            <a:r>
              <a:rPr lang="en-US" sz="3200" dirty="0" smtClean="0"/>
              <a:t>and </a:t>
            </a:r>
            <a:r>
              <a:rPr lang="en-US" sz="3200" dirty="0"/>
              <a:t>some attributes of Debt Capital. Bonds are </a:t>
            </a:r>
            <a:r>
              <a:rPr lang="en-US" sz="3200" dirty="0" smtClean="0"/>
              <a:t>Instrument  </a:t>
            </a:r>
            <a:r>
              <a:rPr lang="en-US" sz="3200" dirty="0"/>
              <a:t>for raising long term capital with a period of maturity</a:t>
            </a:r>
            <a:r>
              <a:rPr lang="en-US" sz="3200" dirty="0" smtClean="0"/>
              <a:t>.</a:t>
            </a:r>
          </a:p>
          <a:p>
            <a:pPr marL="514350" lvl="0" indent="-514350">
              <a:buFont typeface="+mj-lt"/>
              <a:buAutoNum type="arabicPeriod"/>
            </a:pPr>
            <a:endParaRPr lang="en-US" sz="3200" dirty="0"/>
          </a:p>
          <a:p>
            <a:pPr marL="0" lvl="0" indent="0">
              <a:buNone/>
            </a:pPr>
            <a:r>
              <a:rPr lang="en-GB" sz="3200" b="1" dirty="0" smtClean="0"/>
              <a:t>4. </a:t>
            </a:r>
            <a:r>
              <a:rPr lang="en-GB" sz="3200" b="1" dirty="0"/>
              <a:t> </a:t>
            </a:r>
            <a:r>
              <a:rPr lang="en-US" sz="3200" dirty="0"/>
              <a:t>Repayment of capital in case of winding up of a company. Bonds payment rank first. Bonds holders claim is paid before all the other stakeholders.</a:t>
            </a:r>
          </a:p>
          <a:p>
            <a:pPr marL="0" lv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966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pPr lvl="1"/>
            <a:r>
              <a:rPr lang="en-GB" sz="3600" b="1" dirty="0">
                <a:latin typeface="+mn-lt"/>
              </a:rPr>
              <a:t>Warrants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8142"/>
            <a:ext cx="11353800" cy="5749284"/>
          </a:xfrm>
        </p:spPr>
        <p:txBody>
          <a:bodyPr>
            <a:normAutofit fontScale="92500" lnSpcReduction="10000"/>
          </a:bodyPr>
          <a:lstStyle/>
          <a:p>
            <a:endParaRPr lang="en-US" sz="3200" dirty="0" smtClean="0"/>
          </a:p>
          <a:p>
            <a:r>
              <a:rPr lang="en-GB" sz="3500" dirty="0"/>
              <a:t>Warrants are certificates entitling the owner to </a:t>
            </a:r>
            <a:r>
              <a:rPr lang="en-GB" sz="3500" dirty="0" smtClean="0"/>
              <a:t>acquire shares </a:t>
            </a:r>
            <a:r>
              <a:rPr lang="en-GB" sz="3500" dirty="0"/>
              <a:t>of stock on a certain price within a </a:t>
            </a:r>
            <a:r>
              <a:rPr lang="en-GB" sz="3500" dirty="0" smtClean="0"/>
              <a:t>stated </a:t>
            </a:r>
            <a:r>
              <a:rPr lang="en-GB" sz="3500" dirty="0"/>
              <a:t>period. </a:t>
            </a:r>
            <a:endParaRPr lang="en-GB" sz="3500" dirty="0" smtClean="0"/>
          </a:p>
          <a:p>
            <a:pPr marL="0" indent="0">
              <a:buNone/>
            </a:pPr>
            <a:endParaRPr lang="en-GB" sz="3500" dirty="0" smtClean="0"/>
          </a:p>
          <a:p>
            <a:r>
              <a:rPr lang="en-GB" sz="3500" dirty="0" smtClean="0"/>
              <a:t>It is an </a:t>
            </a:r>
            <a:r>
              <a:rPr lang="en-GB" sz="3500" dirty="0"/>
              <a:t>option to buy a stated number of shares at a </a:t>
            </a:r>
            <a:r>
              <a:rPr lang="en-GB" sz="3500" dirty="0" smtClean="0"/>
              <a:t>specified </a:t>
            </a:r>
            <a:r>
              <a:rPr lang="en-GB" sz="3500" dirty="0"/>
              <a:t>price over a given time period.  </a:t>
            </a:r>
            <a:endParaRPr lang="en-GB" sz="3500" dirty="0" smtClean="0"/>
          </a:p>
          <a:p>
            <a:endParaRPr lang="en-GB" sz="3500" dirty="0" smtClean="0"/>
          </a:p>
          <a:p>
            <a:r>
              <a:rPr lang="en-GB" sz="3500" dirty="0" smtClean="0"/>
              <a:t>Warrants </a:t>
            </a:r>
            <a:r>
              <a:rPr lang="en-GB" sz="3500" dirty="0"/>
              <a:t>are generally issued in conjunction with bonds (or sometimes preference shares) as "sweeteners".  </a:t>
            </a:r>
            <a:endParaRPr lang="en-GB" sz="3500" dirty="0" smtClean="0"/>
          </a:p>
          <a:p>
            <a:endParaRPr lang="en-GB" sz="3500" dirty="0"/>
          </a:p>
          <a:p>
            <a:r>
              <a:rPr lang="en-GB" sz="3500" dirty="0" smtClean="0"/>
              <a:t>They </a:t>
            </a:r>
            <a:r>
              <a:rPr lang="en-GB" sz="3500" dirty="0"/>
              <a:t>are issued by financially weaker companies to attract investors</a:t>
            </a:r>
            <a:r>
              <a:rPr lang="en-GB" sz="3200" dirty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09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pPr lvl="2"/>
            <a:r>
              <a:rPr lang="en-US" sz="3600" b="1" dirty="0" smtClean="0">
                <a:latin typeface="+mn-lt"/>
              </a:rPr>
              <a:t>How </a:t>
            </a:r>
            <a:r>
              <a:rPr lang="en-US" sz="3600" b="1" dirty="0">
                <a:latin typeface="+mn-lt"/>
              </a:rPr>
              <a:t>W</a:t>
            </a:r>
            <a:r>
              <a:rPr lang="en-US" sz="3600" b="1" dirty="0" smtClean="0">
                <a:latin typeface="+mn-lt"/>
              </a:rPr>
              <a:t>arrants Arise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3158"/>
            <a:ext cx="11353800" cy="55342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500" dirty="0" smtClean="0"/>
              <a:t>Warrants </a:t>
            </a:r>
            <a:r>
              <a:rPr lang="en-GB" sz="3500" dirty="0" smtClean="0"/>
              <a:t>normally </a:t>
            </a:r>
            <a:r>
              <a:rPr lang="en-GB" sz="3500" dirty="0"/>
              <a:t>arises under three situations</a:t>
            </a:r>
            <a:r>
              <a:rPr lang="en-GB" sz="3500" dirty="0" smtClean="0"/>
              <a:t>:</a:t>
            </a:r>
          </a:p>
          <a:p>
            <a:pPr marL="0" indent="0">
              <a:buNone/>
            </a:pPr>
            <a:endParaRPr lang="en-US" sz="35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GB" sz="3500" dirty="0"/>
              <a:t>When issuing different types of securities, such </a:t>
            </a:r>
            <a:r>
              <a:rPr lang="en-GB" sz="3500" dirty="0" smtClean="0"/>
              <a:t>as  </a:t>
            </a:r>
            <a:r>
              <a:rPr lang="en-GB" sz="3500" dirty="0"/>
              <a:t>bonds or preferred stock, warrants are often </a:t>
            </a:r>
            <a:r>
              <a:rPr lang="en-GB" sz="3500" dirty="0" smtClean="0"/>
              <a:t>included </a:t>
            </a:r>
            <a:r>
              <a:rPr lang="en-GB" sz="3500" dirty="0"/>
              <a:t>to </a:t>
            </a:r>
            <a:r>
              <a:rPr lang="en-GB" sz="3500" dirty="0" smtClean="0"/>
              <a:t> make </a:t>
            </a:r>
            <a:r>
              <a:rPr lang="en-GB" sz="3500" dirty="0"/>
              <a:t>the security more attractive</a:t>
            </a:r>
            <a:r>
              <a:rPr lang="en-GB" sz="3500" dirty="0" smtClean="0"/>
              <a:t>.</a:t>
            </a:r>
          </a:p>
          <a:p>
            <a:pPr marL="0" lvl="0" indent="0" algn="just">
              <a:buNone/>
            </a:pPr>
            <a:endParaRPr lang="en-US" sz="3500" dirty="0"/>
          </a:p>
          <a:p>
            <a:pPr marL="0" lvl="0" indent="0" algn="just">
              <a:buNone/>
            </a:pPr>
            <a:r>
              <a:rPr lang="en-GB" sz="3500" dirty="0" smtClean="0"/>
              <a:t>2. Upon </a:t>
            </a:r>
            <a:r>
              <a:rPr lang="en-GB" sz="3500" dirty="0"/>
              <a:t>the issuance of additional common stock, existing shareholders have a preemptive right to purchase common stock first. Warrants may be issued to evidence that right</a:t>
            </a:r>
            <a:r>
              <a:rPr lang="en-GB" sz="3500" dirty="0" smtClean="0"/>
              <a:t>.</a:t>
            </a:r>
          </a:p>
          <a:p>
            <a:pPr marL="0" lvl="0" indent="0" algn="just">
              <a:buNone/>
            </a:pPr>
            <a:endParaRPr lang="en-US" sz="3500" dirty="0"/>
          </a:p>
          <a:p>
            <a:pPr marL="0" lvl="0" indent="0" algn="just">
              <a:buNone/>
            </a:pPr>
            <a:r>
              <a:rPr lang="en-GB" sz="3500" dirty="0" err="1" smtClean="0"/>
              <a:t>3.Warrants</a:t>
            </a:r>
            <a:r>
              <a:rPr lang="en-GB" sz="3500" dirty="0" smtClean="0"/>
              <a:t> </a:t>
            </a:r>
            <a:r>
              <a:rPr lang="en-GB" sz="3500" dirty="0"/>
              <a:t>often referred to as stock options, and are given as compensation to executives and employees</a:t>
            </a:r>
            <a:r>
              <a:rPr lang="en-GB" sz="3200" dirty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781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Features of Warrants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331753"/>
            <a:ext cx="11132574" cy="5397910"/>
          </a:xfrm>
        </p:spPr>
        <p:txBody>
          <a:bodyPr>
            <a:normAutofit fontScale="92500" lnSpcReduction="10000"/>
          </a:bodyPr>
          <a:lstStyle/>
          <a:p>
            <a:endParaRPr lang="en-US" sz="3200" dirty="0"/>
          </a:p>
          <a:p>
            <a:pPr marL="0" indent="0" algn="just">
              <a:buNone/>
            </a:pPr>
            <a:r>
              <a:rPr lang="en-GB" sz="3200" dirty="0" smtClean="0"/>
              <a:t>a</a:t>
            </a:r>
            <a:r>
              <a:rPr lang="en-GB" sz="3200" dirty="0"/>
              <a:t>)</a:t>
            </a:r>
            <a:r>
              <a:rPr lang="en-GB" sz="3200" b="1" dirty="0"/>
              <a:t>	</a:t>
            </a:r>
            <a:r>
              <a:rPr lang="en-GB" sz="3500" b="1" dirty="0"/>
              <a:t>Exercise Price</a:t>
            </a:r>
            <a:endParaRPr lang="en-US" sz="3500" dirty="0"/>
          </a:p>
          <a:p>
            <a:pPr marL="0" indent="0" algn="just">
              <a:buNone/>
            </a:pPr>
            <a:r>
              <a:rPr lang="en-GB" sz="3500" dirty="0" smtClean="0"/>
              <a:t>This is </a:t>
            </a:r>
            <a:r>
              <a:rPr lang="en-GB" sz="3500" dirty="0"/>
              <a:t>the price at which holders of warrants can </a:t>
            </a:r>
            <a:r>
              <a:rPr lang="en-GB" sz="3500" dirty="0" smtClean="0"/>
              <a:t>purchase </a:t>
            </a:r>
            <a:r>
              <a:rPr lang="en-GB" sz="3500" dirty="0"/>
              <a:t>common </a:t>
            </a:r>
            <a:r>
              <a:rPr lang="en-GB" sz="3500" dirty="0" smtClean="0"/>
              <a:t>shares.</a:t>
            </a:r>
          </a:p>
          <a:p>
            <a:pPr marL="0" indent="0" algn="just">
              <a:buNone/>
            </a:pPr>
            <a:r>
              <a:rPr lang="en-GB" sz="3500" dirty="0" smtClean="0"/>
              <a:t>It  remains </a:t>
            </a:r>
            <a:r>
              <a:rPr lang="en-GB" sz="3500" dirty="0"/>
              <a:t>constant over the life of the warrant.</a:t>
            </a:r>
            <a:endParaRPr lang="en-US" sz="3500" dirty="0"/>
          </a:p>
          <a:p>
            <a:pPr marL="0" indent="0" algn="just">
              <a:buNone/>
            </a:pPr>
            <a:r>
              <a:rPr lang="en-GB" sz="3500" dirty="0" smtClean="0"/>
              <a:t>b</a:t>
            </a:r>
            <a:r>
              <a:rPr lang="en-GB" sz="3500" dirty="0"/>
              <a:t>)</a:t>
            </a:r>
            <a:r>
              <a:rPr lang="en-GB" sz="3500" b="1" dirty="0"/>
              <a:t>	Exercise Ratio</a:t>
            </a:r>
            <a:endParaRPr lang="en-US" sz="3500" dirty="0"/>
          </a:p>
          <a:p>
            <a:pPr marL="0" indent="0" algn="just">
              <a:buNone/>
            </a:pPr>
            <a:r>
              <a:rPr lang="en-GB" sz="3500" dirty="0" smtClean="0"/>
              <a:t>The </a:t>
            </a:r>
            <a:r>
              <a:rPr lang="en-GB" sz="3500" dirty="0"/>
              <a:t>exercise ratio (which states the number of common shares that can be purchased at the exercise price per warrant/unit) </a:t>
            </a:r>
            <a:endParaRPr lang="en-US" sz="3500" dirty="0"/>
          </a:p>
          <a:p>
            <a:pPr marL="0" indent="0" algn="just">
              <a:buNone/>
            </a:pPr>
            <a:r>
              <a:rPr lang="en-GB" sz="3500" dirty="0" smtClean="0"/>
              <a:t>c) </a:t>
            </a:r>
            <a:r>
              <a:rPr lang="en-GB" sz="3500" b="1" dirty="0" smtClean="0"/>
              <a:t>Expiry </a:t>
            </a:r>
            <a:r>
              <a:rPr lang="en-GB" sz="3500" b="1" dirty="0"/>
              <a:t>date</a:t>
            </a:r>
            <a:endParaRPr lang="en-US" sz="3500" dirty="0"/>
          </a:p>
          <a:p>
            <a:pPr marL="0" indent="0" algn="just">
              <a:buNone/>
            </a:pPr>
            <a:r>
              <a:rPr lang="en-GB" sz="3500" dirty="0" smtClean="0"/>
              <a:t>Warrants </a:t>
            </a:r>
            <a:r>
              <a:rPr lang="en-GB" sz="3500" dirty="0"/>
              <a:t>have an expiry date after which they cannot be exercised</a:t>
            </a:r>
            <a:r>
              <a:rPr lang="en-GB" sz="3200" dirty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5620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Features of </a:t>
            </a:r>
            <a:r>
              <a:rPr lang="en-GB" sz="3600" b="1" dirty="0" smtClean="0">
                <a:latin typeface="+mn-lt"/>
              </a:rPr>
              <a:t>Warrants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17640"/>
            <a:ext cx="10264877" cy="571202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3200" b="1" dirty="0" smtClean="0"/>
              <a:t>d) Theoretical </a:t>
            </a:r>
            <a:r>
              <a:rPr lang="en-GB" sz="3200" b="1" dirty="0"/>
              <a:t>Value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 smtClean="0"/>
              <a:t>The </a:t>
            </a:r>
            <a:r>
              <a:rPr lang="en-GB" sz="3200" dirty="0"/>
              <a:t>theoretical value of warrants depend on the </a:t>
            </a:r>
            <a:r>
              <a:rPr lang="en-GB" sz="3200" dirty="0" smtClean="0"/>
              <a:t>market price </a:t>
            </a:r>
            <a:r>
              <a:rPr lang="en-GB" sz="3200" dirty="0"/>
              <a:t>of the ordinary shares.  </a:t>
            </a: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 smtClean="0"/>
              <a:t>It </a:t>
            </a:r>
            <a:r>
              <a:rPr lang="en-GB" sz="3200" dirty="0"/>
              <a:t>is given </a:t>
            </a:r>
            <a:r>
              <a:rPr lang="en-GB" sz="3200" dirty="0" smtClean="0"/>
              <a:t>by</a:t>
            </a:r>
            <a:endParaRPr lang="en-US" sz="3200" dirty="0"/>
          </a:p>
          <a:p>
            <a:pPr algn="just"/>
            <a:endParaRPr lang="en-US" sz="3200" dirty="0"/>
          </a:p>
          <a:p>
            <a:pPr marL="0" indent="0" algn="just">
              <a:buNone/>
            </a:pPr>
            <a:r>
              <a:rPr lang="en-GB" sz="3200" dirty="0" smtClean="0"/>
              <a:t>Theoretical </a:t>
            </a:r>
            <a:r>
              <a:rPr lang="en-GB" sz="3200" dirty="0"/>
              <a:t>Value = (Market share price — Exercise Price</a:t>
            </a:r>
            <a:r>
              <a:rPr lang="en-GB" sz="3200" dirty="0" smtClean="0"/>
              <a:t>)</a:t>
            </a:r>
            <a:endParaRPr lang="en-US" sz="3200" dirty="0"/>
          </a:p>
          <a:p>
            <a:pPr marL="0" indent="0" algn="just">
              <a:buNone/>
            </a:pPr>
            <a:endParaRPr lang="en-US" sz="3200" dirty="0"/>
          </a:p>
          <a:p>
            <a:pPr algn="just"/>
            <a:r>
              <a:rPr lang="en-GB" sz="3200" dirty="0" smtClean="0"/>
              <a:t>When </a:t>
            </a:r>
            <a:r>
              <a:rPr lang="en-GB" sz="3200" dirty="0"/>
              <a:t>the share price is less than the exercise price, the warrants theoretical value will be zero. </a:t>
            </a:r>
            <a:endParaRPr lang="en-GB" sz="3200" dirty="0" smtClean="0"/>
          </a:p>
          <a:p>
            <a:pPr algn="just"/>
            <a:r>
              <a:rPr lang="en-GB" sz="3200" dirty="0" smtClean="0"/>
              <a:t>Warrants </a:t>
            </a:r>
            <a:r>
              <a:rPr lang="en-GB" sz="3200" dirty="0"/>
              <a:t>are options rather than contracts and therefore warrant holders will not exercise them if their value is negative</a:t>
            </a:r>
            <a:r>
              <a:rPr lang="en-GB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8984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201400" cy="8382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smtClean="0">
                <a:latin typeface="+mn-lt"/>
              </a:rPr>
              <a:t>Warrant </a:t>
            </a:r>
            <a:r>
              <a:rPr lang="en-GB" sz="3600" b="1" dirty="0" smtClean="0">
                <a:latin typeface="+mn-lt"/>
              </a:rPr>
              <a:t>Illustration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0080"/>
            <a:ext cx="10850880" cy="63246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GB" sz="3200" dirty="0" err="1" smtClean="0"/>
              <a:t>XPZ</a:t>
            </a:r>
            <a:r>
              <a:rPr lang="en-GB" sz="3200" dirty="0" smtClean="0"/>
              <a:t> plc has issued 50 cents warrants which entitle the holder to purchase one share, at $1 .75 at a specified time  in the future. If the current share price of </a:t>
            </a:r>
            <a:r>
              <a:rPr lang="en-GB" sz="3200" dirty="0" err="1" smtClean="0"/>
              <a:t>XPZ</a:t>
            </a:r>
            <a:r>
              <a:rPr lang="en-GB" sz="3200" dirty="0" smtClean="0"/>
              <a:t> is $ 1.50.</a:t>
            </a:r>
          </a:p>
          <a:p>
            <a:pPr marL="0" indent="0" algn="just">
              <a:buNone/>
            </a:pPr>
            <a:r>
              <a:rPr lang="en-GB" sz="3200" dirty="0" smtClean="0"/>
              <a:t>Required .Calculate the conversion premium </a:t>
            </a:r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 </a:t>
            </a:r>
            <a:endParaRPr lang="en-US" sz="3200" dirty="0" smtClean="0"/>
          </a:p>
          <a:p>
            <a:pPr marL="0" indent="0" algn="just">
              <a:buNone/>
            </a:pPr>
            <a:r>
              <a:rPr lang="en-GB" sz="3200" b="1" dirty="0" smtClean="0"/>
              <a:t>Solution                    </a:t>
            </a:r>
            <a:r>
              <a:rPr lang="en-GB" sz="3200" b="1" dirty="0"/>
              <a:t> </a:t>
            </a:r>
            <a:r>
              <a:rPr lang="en-GB" sz="3200" b="1" dirty="0" smtClean="0"/>
              <a:t>       $</a:t>
            </a:r>
            <a:endParaRPr lang="en-US" sz="3200" dirty="0" smtClean="0"/>
          </a:p>
          <a:p>
            <a:pPr marL="0" indent="0" algn="just">
              <a:buNone/>
            </a:pPr>
            <a:r>
              <a:rPr lang="en-GB" sz="3200" dirty="0" smtClean="0"/>
              <a:t>Cost </a:t>
            </a:r>
            <a:r>
              <a:rPr lang="en-GB" sz="3200" dirty="0"/>
              <a:t>of warrant        </a:t>
            </a:r>
            <a:r>
              <a:rPr lang="en-GB" sz="3200" dirty="0" smtClean="0"/>
              <a:t>	 0.5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Exercise price           </a:t>
            </a:r>
            <a:r>
              <a:rPr lang="en-GB" sz="3200" dirty="0" smtClean="0"/>
              <a:t>	</a:t>
            </a:r>
            <a:r>
              <a:rPr lang="en-GB" sz="3200" u="sng" dirty="0" smtClean="0"/>
              <a:t>1.75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                               </a:t>
            </a:r>
            <a:r>
              <a:rPr lang="en-GB" sz="3200" dirty="0" smtClean="0"/>
              <a:t>		 2.25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Current share price  </a:t>
            </a:r>
            <a:r>
              <a:rPr lang="en-GB" sz="3200" dirty="0" smtClean="0"/>
              <a:t>	</a:t>
            </a:r>
            <a:r>
              <a:rPr lang="en-GB" sz="3200" u="sng" dirty="0" smtClean="0"/>
              <a:t>1.50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Premium                  </a:t>
            </a:r>
            <a:r>
              <a:rPr lang="en-GB" sz="3200" dirty="0"/>
              <a:t> </a:t>
            </a:r>
            <a:r>
              <a:rPr lang="en-GB" sz="3200" dirty="0" smtClean="0"/>
              <a:t>       0.75</a:t>
            </a:r>
          </a:p>
          <a:p>
            <a:pPr marL="0" indent="0" algn="just">
              <a:buNone/>
            </a:pPr>
            <a:r>
              <a:rPr lang="en-GB" sz="3200" dirty="0" smtClean="0"/>
              <a:t>The premium is quoted as a percentage of the current share price. – In this case it is 50%</a:t>
            </a:r>
            <a:endParaRPr lang="en-US" sz="3200" dirty="0" smtClean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829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Advantages of Warrants 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331753"/>
            <a:ext cx="11132574" cy="5397910"/>
          </a:xfrm>
        </p:spPr>
        <p:txBody>
          <a:bodyPr>
            <a:normAutofit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en-GB" sz="3200" dirty="0" smtClean="0"/>
              <a:t>Smaller  </a:t>
            </a:r>
            <a:r>
              <a:rPr lang="en-GB" sz="3200" dirty="0"/>
              <a:t>amount required than if the </a:t>
            </a:r>
            <a:r>
              <a:rPr lang="en-GB" sz="3200" dirty="0" smtClean="0"/>
              <a:t>company were purchasing </a:t>
            </a:r>
            <a:r>
              <a:rPr lang="en-GB" sz="3200" dirty="0"/>
              <a:t>ordinary </a:t>
            </a:r>
            <a:r>
              <a:rPr lang="en-GB" sz="3200" dirty="0" smtClean="0"/>
              <a:t>shares</a:t>
            </a:r>
          </a:p>
          <a:p>
            <a:pPr marL="0" lvl="0" indent="0" algn="just">
              <a:buNone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2. </a:t>
            </a:r>
            <a:r>
              <a:rPr lang="en-GB" sz="3200" dirty="0" smtClean="0"/>
              <a:t>Thus </a:t>
            </a:r>
            <a:r>
              <a:rPr lang="en-GB" sz="3200" dirty="0"/>
              <a:t>warrants’ potential loss is lower than for ordinary </a:t>
            </a:r>
            <a:r>
              <a:rPr lang="en-GB" sz="3200" dirty="0" smtClean="0"/>
              <a:t>shares</a:t>
            </a:r>
          </a:p>
          <a:p>
            <a:pPr marL="0" lvl="0" indent="0" algn="just">
              <a:buNone/>
            </a:pPr>
            <a:endParaRPr lang="en-US" sz="3200" dirty="0"/>
          </a:p>
          <a:p>
            <a:pPr marL="0" lvl="0" indent="0" algn="just">
              <a:buNone/>
            </a:pPr>
            <a:r>
              <a:rPr lang="en-GB" sz="3200" dirty="0" smtClean="0"/>
              <a:t>3. Any </a:t>
            </a:r>
            <a:r>
              <a:rPr lang="en-GB" sz="3200" dirty="0"/>
              <a:t>increase in share value and hence increase in warrants price results in greater percentage increase in the wealth of warrant  holder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5005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07" y="132736"/>
            <a:ext cx="11132574" cy="669369"/>
          </a:xfrm>
        </p:spPr>
        <p:txBody>
          <a:bodyPr>
            <a:normAutofit/>
          </a:bodyPr>
          <a:lstStyle/>
          <a:p>
            <a:pPr lvl="1"/>
            <a:r>
              <a:rPr lang="en-GB" sz="3600" b="1" dirty="0"/>
              <a:t>Advantages of Warrants </a:t>
            </a:r>
            <a:r>
              <a:rPr lang="en-GB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2105"/>
            <a:ext cx="10958053" cy="5011347"/>
          </a:xfrm>
        </p:spPr>
        <p:txBody>
          <a:bodyPr>
            <a:normAutofit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en-GB" sz="3200" dirty="0"/>
              <a:t>Profits from warrants is classed as capital </a:t>
            </a:r>
            <a:r>
              <a:rPr lang="en-GB" sz="3200" dirty="0" smtClean="0"/>
              <a:t>gains  rather  </a:t>
            </a:r>
            <a:r>
              <a:rPr lang="en-GB" sz="3200" dirty="0"/>
              <a:t>than </a:t>
            </a:r>
            <a:r>
              <a:rPr lang="en-GB" sz="3200" dirty="0" smtClean="0"/>
              <a:t>income</a:t>
            </a:r>
          </a:p>
          <a:p>
            <a:pPr marL="0" lvl="0" indent="0" algn="just">
              <a:buNone/>
            </a:pPr>
            <a:r>
              <a:rPr lang="en-GB" sz="3200" dirty="0" smtClean="0"/>
              <a:t>2. This </a:t>
            </a:r>
            <a:r>
              <a:rPr lang="en-GB" sz="3200" dirty="0"/>
              <a:t>may not be taxable in many </a:t>
            </a:r>
            <a:r>
              <a:rPr lang="en-GB" sz="3200" dirty="0" smtClean="0"/>
              <a:t>countries </a:t>
            </a:r>
            <a:r>
              <a:rPr lang="en-GB" sz="3200" dirty="0"/>
              <a:t>hence </a:t>
            </a:r>
            <a:r>
              <a:rPr lang="en-GB" sz="3200" dirty="0" smtClean="0"/>
              <a:t>a  </a:t>
            </a:r>
            <a:r>
              <a:rPr lang="en-GB" sz="3200" dirty="0"/>
              <a:t>tax advantage </a:t>
            </a:r>
            <a:endParaRPr lang="en-US" sz="3200" dirty="0"/>
          </a:p>
          <a:p>
            <a:pPr marL="0" lvl="0" indent="0" algn="just">
              <a:buNone/>
            </a:pPr>
            <a:r>
              <a:rPr lang="en-GB" sz="3200" dirty="0" smtClean="0"/>
              <a:t>3. To </a:t>
            </a:r>
            <a:r>
              <a:rPr lang="en-GB" sz="3200" dirty="0"/>
              <a:t>the company, warrants are a potential source of future equity</a:t>
            </a:r>
            <a:endParaRPr lang="en-US" sz="3200" dirty="0"/>
          </a:p>
          <a:p>
            <a:pPr marL="0" lvl="0" indent="0" algn="just">
              <a:buNone/>
            </a:pPr>
            <a:r>
              <a:rPr lang="en-GB" sz="3200" dirty="0" smtClean="0"/>
              <a:t>4. They </a:t>
            </a:r>
            <a:r>
              <a:rPr lang="en-GB" sz="3200" dirty="0"/>
              <a:t>also do not require dividend payments  immediately </a:t>
            </a:r>
            <a:endParaRPr lang="en-US" sz="3200" dirty="0"/>
          </a:p>
          <a:p>
            <a:pPr marL="0" lvl="0" indent="0" algn="just">
              <a:buNone/>
            </a:pPr>
            <a:r>
              <a:rPr lang="en-GB" sz="3200" dirty="0" smtClean="0"/>
              <a:t>5. They </a:t>
            </a:r>
            <a:r>
              <a:rPr lang="en-GB" sz="3200" dirty="0"/>
              <a:t>cannot cause dilution in earnings per share or current shareholder control </a:t>
            </a:r>
            <a:endParaRPr lang="en-US" sz="3200" dirty="0"/>
          </a:p>
          <a:p>
            <a:endParaRPr lang="en-US" sz="24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3947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Convertible securities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31521"/>
            <a:ext cx="11191568" cy="5852159"/>
          </a:xfrm>
        </p:spPr>
        <p:txBody>
          <a:bodyPr>
            <a:normAutofit fontScale="92500" lnSpcReduction="10000"/>
          </a:bodyPr>
          <a:lstStyle/>
          <a:p>
            <a:pPr marL="1828800" lvl="4" indent="0">
              <a:buNone/>
              <a:tabLst>
                <a:tab pos="1519238" algn="l"/>
              </a:tabLst>
            </a:pPr>
            <a:r>
              <a:rPr lang="en-US" sz="3200" dirty="0" smtClean="0"/>
              <a:t> </a:t>
            </a:r>
            <a:endParaRPr lang="en-US" sz="3200" dirty="0" smtClean="0"/>
          </a:p>
          <a:p>
            <a:r>
              <a:rPr lang="en-GB" sz="3500" dirty="0" smtClean="0"/>
              <a:t>Are securities that can be surrendered in exchange of a different class of security. </a:t>
            </a:r>
          </a:p>
          <a:p>
            <a:r>
              <a:rPr lang="en-GB" sz="3500" dirty="0" smtClean="0"/>
              <a:t>Most convertible securities are normally converted into common stock/share. </a:t>
            </a:r>
          </a:p>
          <a:p>
            <a:r>
              <a:rPr lang="en-GB" sz="3500" dirty="0" smtClean="0"/>
              <a:t>Convertible securities sometimes enable those investors who are risk averse to invest in a different kind of security</a:t>
            </a:r>
          </a:p>
          <a:p>
            <a:r>
              <a:rPr lang="en-GB" sz="3500" dirty="0" smtClean="0"/>
              <a:t>while at the same time acquiring the right to change the security to another form in the future. </a:t>
            </a:r>
          </a:p>
          <a:p>
            <a:pPr algn="just"/>
            <a:r>
              <a:rPr lang="en-GB" sz="3500" dirty="0" smtClean="0"/>
              <a:t>The most notable feature of the convertible security is that it promises a fixed income associated with bond or preference shares as well as a chance of capital gain associated with common shares. </a:t>
            </a:r>
            <a:r>
              <a:rPr lang="en-US" sz="3500" dirty="0" smtClean="0"/>
              <a:t>	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302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Convertible securities 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792480"/>
            <a:ext cx="10749608" cy="5943600"/>
          </a:xfrm>
        </p:spPr>
        <p:txBody>
          <a:bodyPr>
            <a:normAutofit/>
          </a:bodyPr>
          <a:lstStyle/>
          <a:p>
            <a:pPr marL="1828800" lvl="4" indent="0">
              <a:buNone/>
              <a:tabLst>
                <a:tab pos="1519238" algn="l"/>
              </a:tabLst>
            </a:pPr>
            <a:r>
              <a:rPr lang="en-US" sz="3200" dirty="0" smtClean="0"/>
              <a:t> </a:t>
            </a:r>
          </a:p>
          <a:p>
            <a:pPr algn="just"/>
            <a:r>
              <a:rPr lang="en-GB" sz="3200" dirty="0" smtClean="0"/>
              <a:t>Conversion </a:t>
            </a:r>
            <a:r>
              <a:rPr lang="en-GB" sz="3200" dirty="0"/>
              <a:t>terms </a:t>
            </a:r>
            <a:r>
              <a:rPr lang="en-GB" sz="3200" dirty="0" smtClean="0"/>
              <a:t>-They </a:t>
            </a:r>
            <a:r>
              <a:rPr lang="en-GB" sz="3200" dirty="0"/>
              <a:t>number of common shares </a:t>
            </a:r>
            <a:r>
              <a:rPr lang="en-GB" sz="3200" dirty="0" smtClean="0"/>
              <a:t>to </a:t>
            </a:r>
            <a:r>
              <a:rPr lang="en-GB" sz="3200" dirty="0"/>
              <a:t>be exchanged for the convertible </a:t>
            </a:r>
            <a:r>
              <a:rPr lang="en-GB" sz="3200" dirty="0" smtClean="0"/>
              <a:t>security; the </a:t>
            </a:r>
            <a:r>
              <a:rPr lang="en-GB" sz="3200" dirty="0"/>
              <a:t>conversion price, and the conversion </a:t>
            </a:r>
            <a:r>
              <a:rPr lang="en-GB" sz="3200" dirty="0" smtClean="0"/>
              <a:t>date</a:t>
            </a:r>
            <a:r>
              <a:rPr lang="en-GB" sz="3200" dirty="0"/>
              <a:t> </a:t>
            </a:r>
            <a:r>
              <a:rPr lang="en-GB" sz="3200" dirty="0" smtClean="0"/>
              <a:t>are specified with issue of security</a:t>
            </a:r>
          </a:p>
          <a:p>
            <a:pPr algn="just"/>
            <a:endParaRPr lang="en-GB" sz="3200" dirty="0"/>
          </a:p>
          <a:p>
            <a:pPr algn="just"/>
            <a:r>
              <a:rPr lang="en-GB" sz="3200" dirty="0" smtClean="0"/>
              <a:t>A </a:t>
            </a:r>
            <a:r>
              <a:rPr lang="en-GB" sz="3200" dirty="0"/>
              <a:t>convertible security can be a bond or a preference share that can be changed into a specified number of common shares at the option of the owner.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6940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Convertible Preferred Stock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" y="746760"/>
            <a:ext cx="10789920" cy="5786775"/>
          </a:xfrm>
        </p:spPr>
        <p:txBody>
          <a:bodyPr>
            <a:noAutofit/>
          </a:bodyPr>
          <a:lstStyle/>
          <a:p>
            <a:endParaRPr lang="en-GB" sz="3200" dirty="0" smtClean="0"/>
          </a:p>
          <a:p>
            <a:pPr algn="just"/>
            <a:r>
              <a:rPr lang="en-GB" sz="3200" dirty="0" smtClean="0"/>
              <a:t>A </a:t>
            </a:r>
            <a:r>
              <a:rPr lang="en-GB" sz="3200" dirty="0"/>
              <a:t>corporation can make its preferred stock </a:t>
            </a:r>
            <a:r>
              <a:rPr lang="en-GB" sz="3200" dirty="0" smtClean="0"/>
              <a:t>more attractive </a:t>
            </a:r>
            <a:r>
              <a:rPr lang="en-GB" sz="3200" dirty="0"/>
              <a:t>to investors by adding convertibility</a:t>
            </a:r>
            <a:r>
              <a:rPr lang="en-GB" sz="3200" dirty="0" smtClean="0"/>
              <a:t>.</a:t>
            </a:r>
          </a:p>
          <a:p>
            <a:pPr algn="just"/>
            <a:r>
              <a:rPr lang="en-GB" sz="3200" dirty="0" smtClean="0"/>
              <a:t>People </a:t>
            </a:r>
            <a:r>
              <a:rPr lang="en-GB" sz="3200" dirty="0"/>
              <a:t>who hold convertible preferred stock can </a:t>
            </a:r>
            <a:r>
              <a:rPr lang="en-GB" sz="3200" dirty="0" smtClean="0"/>
              <a:t>exchange </a:t>
            </a:r>
            <a:r>
              <a:rPr lang="en-GB" sz="3200" dirty="0"/>
              <a:t>their shares of preferred stock for shares of </a:t>
            </a:r>
            <a:r>
              <a:rPr lang="en-GB" sz="3200" dirty="0" smtClean="0"/>
              <a:t>the </a:t>
            </a:r>
            <a:r>
              <a:rPr lang="en-GB" sz="3200" dirty="0"/>
              <a:t>company’s common stock at a ratio stated in the preferred stock contract</a:t>
            </a:r>
            <a:r>
              <a:rPr lang="en-GB" sz="3200" dirty="0" smtClean="0"/>
              <a:t>.</a:t>
            </a:r>
          </a:p>
          <a:p>
            <a:pPr algn="just"/>
            <a:r>
              <a:rPr lang="en-GB" sz="3200" dirty="0" smtClean="0"/>
              <a:t>Convertibility </a:t>
            </a:r>
            <a:r>
              <a:rPr lang="en-GB" sz="3200" dirty="0"/>
              <a:t>appeals to investors first, because preferred </a:t>
            </a:r>
            <a:r>
              <a:rPr lang="en-GB" sz="3200" dirty="0" smtClean="0"/>
              <a:t>stock </a:t>
            </a:r>
            <a:r>
              <a:rPr lang="en-GB" sz="3200" dirty="0"/>
              <a:t>earn regular dividends than common stock and secondly, because the convertibility of preference shares allows the holders of these shares to gain value should the common stock price improve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790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819434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Convertible Bonds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12520"/>
            <a:ext cx="11281611" cy="5745481"/>
          </a:xfrm>
        </p:spPr>
        <p:txBody>
          <a:bodyPr>
            <a:noAutofit/>
          </a:bodyPr>
          <a:lstStyle/>
          <a:p>
            <a:pPr algn="just"/>
            <a:r>
              <a:rPr lang="en-GB" sz="3200" dirty="0" smtClean="0"/>
              <a:t>Bonds </a:t>
            </a:r>
            <a:r>
              <a:rPr lang="en-GB" sz="3200" dirty="0"/>
              <a:t>that can be converted into common stock </a:t>
            </a:r>
            <a:r>
              <a:rPr lang="en-GB" sz="3200" dirty="0" smtClean="0"/>
              <a:t>at </a:t>
            </a:r>
            <a:r>
              <a:rPr lang="en-GB" sz="3200" dirty="0"/>
              <a:t>the </a:t>
            </a:r>
            <a:r>
              <a:rPr lang="en-GB" sz="3200" dirty="0" smtClean="0"/>
              <a:t>bondholder’s </a:t>
            </a:r>
            <a:r>
              <a:rPr lang="en-GB" sz="3200" dirty="0"/>
              <a:t>option are called </a:t>
            </a:r>
            <a:r>
              <a:rPr lang="en-GB" sz="3200" dirty="0" smtClean="0"/>
              <a:t>convertible  </a:t>
            </a:r>
            <a:r>
              <a:rPr lang="en-GB" sz="3200" dirty="0"/>
              <a:t>bonds</a:t>
            </a:r>
            <a:r>
              <a:rPr lang="en-GB" sz="3200" dirty="0" smtClean="0"/>
              <a:t>.</a:t>
            </a:r>
          </a:p>
          <a:p>
            <a:pPr algn="just"/>
            <a:endParaRPr lang="en-GB" sz="3200" dirty="0" smtClean="0"/>
          </a:p>
          <a:p>
            <a:pPr algn="just"/>
            <a:r>
              <a:rPr lang="en-GB" sz="3200" dirty="0" smtClean="0"/>
              <a:t> </a:t>
            </a:r>
            <a:r>
              <a:rPr lang="en-GB" sz="3200" dirty="0"/>
              <a:t>A convertible bond combines the benefit of a bond </a:t>
            </a:r>
            <a:r>
              <a:rPr lang="en-GB" sz="3200" dirty="0" smtClean="0"/>
              <a:t>with </a:t>
            </a:r>
            <a:r>
              <a:rPr lang="en-GB" sz="3200" dirty="0"/>
              <a:t>the privilege of exchanging it for stock at the </a:t>
            </a:r>
            <a:r>
              <a:rPr lang="en-GB" sz="3200" dirty="0" smtClean="0"/>
              <a:t>holder’s </a:t>
            </a:r>
            <a:r>
              <a:rPr lang="en-GB" sz="3200" dirty="0"/>
              <a:t>option</a:t>
            </a:r>
            <a:r>
              <a:rPr lang="en-GB" sz="3200" dirty="0" smtClean="0"/>
              <a:t>.</a:t>
            </a:r>
          </a:p>
          <a:p>
            <a:pPr algn="just"/>
            <a:endParaRPr lang="en-GB" sz="3200" dirty="0" smtClean="0"/>
          </a:p>
          <a:p>
            <a:pPr algn="just"/>
            <a:r>
              <a:rPr lang="en-GB" sz="3200" dirty="0" smtClean="0"/>
              <a:t>Corporations </a:t>
            </a:r>
            <a:r>
              <a:rPr lang="en-GB" sz="3200" dirty="0"/>
              <a:t>issue convertibles for two reasons: </a:t>
            </a: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 smtClean="0"/>
              <a:t>1. one </a:t>
            </a:r>
            <a:r>
              <a:rPr lang="en-GB" sz="3200" dirty="0"/>
              <a:t>is the desire to raise equity capital without giving up more ownership control than necessary. </a:t>
            </a:r>
            <a:endParaRPr lang="en-GB" sz="3200" dirty="0"/>
          </a:p>
          <a:p>
            <a:pPr marL="0" indent="0" algn="just">
              <a:buNone/>
            </a:pPr>
            <a:r>
              <a:rPr lang="en-GB" sz="3200" dirty="0" smtClean="0"/>
              <a:t>2. Second </a:t>
            </a:r>
            <a:r>
              <a:rPr lang="en-GB" sz="3200" dirty="0"/>
              <a:t>reason is that companies may want to obtain stock financing at a cheaper rate.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1706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226"/>
            <a:ext cx="11353799" cy="82590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Terms of Conversion</a:t>
            </a:r>
            <a:endParaRPr lang="en-US" sz="3600" b="1" dirty="0"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06611" y="899653"/>
                <a:ext cx="11209421" cy="5958348"/>
              </a:xfrm>
            </p:spPr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en-GB" sz="3200" b="1" dirty="0" smtClean="0"/>
                  <a:t>Conversion ratio</a:t>
                </a:r>
              </a:p>
              <a:p>
                <a:pPr marL="0" lvl="0" indent="0">
                  <a:buNone/>
                </a:pPr>
                <a:endParaRPr lang="en-US" sz="3200" dirty="0"/>
              </a:p>
              <a:p>
                <a:pPr marL="0" indent="0">
                  <a:buNone/>
                </a:pPr>
                <a:r>
                  <a:rPr lang="en-GB" sz="3200" dirty="0"/>
                  <a:t>This is the number of ordinary shares that will be </a:t>
                </a:r>
                <a:r>
                  <a:rPr lang="en-GB" sz="3200" dirty="0" smtClean="0"/>
                  <a:t>obtained </a:t>
                </a:r>
                <a:r>
                  <a:rPr lang="en-GB" sz="3200" dirty="0"/>
                  <a:t>from each unit of say, a bond. </a:t>
                </a:r>
                <a:endParaRPr lang="en-GB" sz="3200" dirty="0" smtClean="0"/>
              </a:p>
              <a:p>
                <a:pPr marL="0" indent="0">
                  <a:buNone/>
                </a:pPr>
                <a:r>
                  <a:rPr lang="en-GB" sz="3200" dirty="0" smtClean="0"/>
                  <a:t>For </a:t>
                </a:r>
                <a:r>
                  <a:rPr lang="en-GB" sz="3200" dirty="0"/>
                  <a:t>example, </a:t>
                </a:r>
                <a:r>
                  <a:rPr lang="en-GB" sz="3200" dirty="0" smtClean="0"/>
                  <a:t>if </a:t>
                </a:r>
                <a:r>
                  <a:rPr lang="en-GB" sz="3200" dirty="0"/>
                  <a:t>a company has 8% convertible bond standing at par </a:t>
                </a:r>
                <a:r>
                  <a:rPr lang="en-GB" sz="3200" dirty="0" smtClean="0"/>
                  <a:t>and </a:t>
                </a:r>
                <a:r>
                  <a:rPr lang="en-GB" sz="3200" dirty="0"/>
                  <a:t>$ 10 of bonds can be converted into three, </a:t>
                </a:r>
                <a:r>
                  <a:rPr lang="en-GB" sz="3200" dirty="0" smtClean="0"/>
                  <a:t>$</a:t>
                </a:r>
                <a:r>
                  <a:rPr lang="en-GB" sz="3200" dirty="0"/>
                  <a:t>1 ordinary shares, </a:t>
                </a:r>
                <a:endParaRPr lang="en-GB" sz="3200" dirty="0" smtClean="0"/>
              </a:p>
              <a:p>
                <a:pPr marL="0" indent="0">
                  <a:buNone/>
                </a:pPr>
                <a:endParaRPr lang="en-GB" sz="32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3200" i="1"/>
                        </m:ctrlPr>
                      </m:fPr>
                      <m:num>
                        <m:r>
                          <a:rPr lang="en-GB" sz="3200" i="1"/>
                          <m:t>3÷$10</m:t>
                        </m:r>
                      </m:num>
                      <m:den>
                        <m:r>
                          <a:rPr lang="en-GB" sz="3200" i="1"/>
                          <m:t>$1</m:t>
                        </m:r>
                      </m:den>
                    </m:f>
                  </m:oMath>
                </a14:m>
                <a:r>
                  <a:rPr lang="en-GB" sz="3200" dirty="0"/>
                  <a:t> = 0.30. </a:t>
                </a:r>
                <a:endParaRPr lang="en-GB" sz="3200" dirty="0" smtClean="0"/>
              </a:p>
              <a:p>
                <a:pPr marL="0" indent="0">
                  <a:buNone/>
                </a:pPr>
                <a:r>
                  <a:rPr lang="en-GB" sz="3200" dirty="0" smtClean="0"/>
                  <a:t>Therefore </a:t>
                </a:r>
                <a:r>
                  <a:rPr lang="en-GB" sz="3200" dirty="0"/>
                  <a:t>0.3 share will be obtained for every $1 bond </a:t>
                </a:r>
                <a:r>
                  <a:rPr lang="en-GB" sz="3200" dirty="0" smtClean="0"/>
                  <a:t>converted</a:t>
                </a:r>
                <a:endParaRPr lang="en-US" sz="32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6611" y="899653"/>
                <a:ext cx="11209421" cy="5958348"/>
              </a:xfrm>
              <a:blipFill rotWithShape="0">
                <a:blip r:embed="rId2"/>
                <a:stretch>
                  <a:fillRect l="-1359" t="-21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233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226"/>
            <a:ext cx="11353799" cy="82590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Terms of Conversion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399" y="899160"/>
            <a:ext cx="11363633" cy="595884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GB" sz="3200" b="1" dirty="0" smtClean="0"/>
              <a:t>Conversion Ratio </a:t>
            </a:r>
          </a:p>
          <a:p>
            <a:pPr marL="0" lvl="0" indent="0">
              <a:buNone/>
            </a:pPr>
            <a:endParaRPr lang="en-GB" sz="3200" b="1" dirty="0" smtClean="0"/>
          </a:p>
          <a:p>
            <a:pPr marL="0" lvl="0" indent="0">
              <a:buNone/>
            </a:pPr>
            <a:r>
              <a:rPr lang="en-GB" sz="3200" dirty="0" smtClean="0"/>
              <a:t>Is the number </a:t>
            </a:r>
            <a:r>
              <a:rPr lang="en-GB" sz="3200" dirty="0"/>
              <a:t>of common shares that an investor </a:t>
            </a:r>
            <a:r>
              <a:rPr lang="en-GB" sz="3200" dirty="0" smtClean="0"/>
              <a:t>can receive </a:t>
            </a:r>
            <a:r>
              <a:rPr lang="en-GB" sz="3200" dirty="0"/>
              <a:t>when he exchanges his convertible securities</a:t>
            </a:r>
            <a:endParaRPr lang="en-GB" sz="3200" dirty="0" smtClean="0"/>
          </a:p>
          <a:p>
            <a:pPr marL="514350" lvl="0" indent="-514350">
              <a:buAutoNum type="arabicPeriod"/>
            </a:pPr>
            <a:endParaRPr lang="en-GB" sz="3200" dirty="0"/>
          </a:p>
          <a:p>
            <a:pPr marL="0" lvl="0" indent="0">
              <a:buNone/>
            </a:pPr>
            <a:r>
              <a:rPr lang="en-GB" sz="3200" dirty="0" smtClean="0"/>
              <a:t>Can also be given by, </a:t>
            </a:r>
            <a:endParaRPr lang="en-US" sz="3200" dirty="0"/>
          </a:p>
          <a:p>
            <a:pPr marL="0" indent="0">
              <a:buNone/>
            </a:pPr>
            <a:r>
              <a:rPr lang="en-GB" sz="3200" dirty="0" smtClean="0"/>
              <a:t>Conversion </a:t>
            </a:r>
            <a:r>
              <a:rPr lang="en-GB" sz="3200" dirty="0"/>
              <a:t>ratio	=	</a:t>
            </a:r>
            <a:r>
              <a:rPr lang="en-GB" sz="3200" u="sng" dirty="0"/>
              <a:t>Par value of convertible security</a:t>
            </a:r>
            <a:endParaRPr lang="en-US" sz="3200" dirty="0"/>
          </a:p>
          <a:p>
            <a:pPr marL="0" indent="0">
              <a:buNone/>
            </a:pPr>
            <a:r>
              <a:rPr lang="en-GB" sz="3200" dirty="0"/>
              <a:t>					Conversion </a:t>
            </a:r>
            <a:r>
              <a:rPr lang="en-GB" sz="3200" dirty="0" smtClean="0"/>
              <a:t>Price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293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226"/>
            <a:ext cx="11353799" cy="82590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Terms of Conversion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06611" y="899653"/>
                <a:ext cx="11209421" cy="5958348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endParaRPr lang="en-US" sz="3200" dirty="0" smtClean="0"/>
              </a:p>
              <a:p>
                <a:pPr marL="0" lvl="0" indent="0" algn="just">
                  <a:buNone/>
                </a:pPr>
                <a:r>
                  <a:rPr lang="en-GB" sz="3200" b="1" dirty="0" smtClean="0"/>
                  <a:t>Conversion </a:t>
                </a:r>
                <a:r>
                  <a:rPr lang="en-GB" sz="3200" b="1" dirty="0"/>
                  <a:t>price </a:t>
                </a:r>
                <a:endParaRPr lang="en-US" sz="3200" b="1" dirty="0"/>
              </a:p>
              <a:p>
                <a:pPr marL="0" indent="0" algn="just">
                  <a:buNone/>
                </a:pPr>
                <a:r>
                  <a:rPr lang="en-GB" sz="3200" dirty="0"/>
                  <a:t>This is the amount of bonds necessary to obtain </a:t>
                </a:r>
                <a:r>
                  <a:rPr lang="en-GB" sz="3200" dirty="0" smtClean="0"/>
                  <a:t>each  </a:t>
                </a:r>
                <a:r>
                  <a:rPr lang="en-GB" sz="3200" dirty="0"/>
                  <a:t>ordinary share. </a:t>
                </a:r>
                <a:endParaRPr lang="en-GB" sz="3200" dirty="0" smtClean="0"/>
              </a:p>
              <a:p>
                <a:pPr marL="0" indent="0" algn="just">
                  <a:buNone/>
                </a:pPr>
                <a:endParaRPr lang="en-GB" sz="3200" dirty="0" smtClean="0"/>
              </a:p>
              <a:p>
                <a:pPr marL="0" indent="0" algn="just">
                  <a:buNone/>
                </a:pPr>
                <a:r>
                  <a:rPr lang="en-GB" sz="3200" dirty="0" smtClean="0"/>
                  <a:t>In </a:t>
                </a:r>
                <a:r>
                  <a:rPr lang="en-GB" sz="3200" dirty="0"/>
                  <a:t>the example above this would be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/>
                        </m:ctrlPr>
                      </m:fPr>
                      <m:num>
                        <m:r>
                          <a:rPr lang="en-GB" sz="3200" i="1"/>
                          <m:t>$10</m:t>
                        </m:r>
                      </m:num>
                      <m:den>
                        <m:r>
                          <a:rPr lang="en-GB" sz="3200" i="1"/>
                          <m:t>3</m:t>
                        </m:r>
                      </m:den>
                    </m:f>
                  </m:oMath>
                </a14:m>
                <a:r>
                  <a:rPr lang="en-GB" sz="3200" dirty="0"/>
                  <a:t> = $ 3.33</a:t>
                </a:r>
                <a:r>
                  <a:rPr lang="en-GB" sz="3200" dirty="0" smtClean="0"/>
                  <a:t>,</a:t>
                </a:r>
              </a:p>
              <a:p>
                <a:pPr marL="0" indent="0" algn="just">
                  <a:buNone/>
                </a:pPr>
                <a:r>
                  <a:rPr lang="en-GB" sz="3200" dirty="0" smtClean="0"/>
                  <a:t> </a:t>
                </a:r>
                <a:r>
                  <a:rPr lang="en-GB" sz="3200" dirty="0"/>
                  <a:t>Therefore $ 3.33 is required for each share.</a:t>
                </a:r>
                <a:endParaRPr lang="en-US" sz="32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6611" y="899653"/>
                <a:ext cx="11209421" cy="5958348"/>
              </a:xfrm>
              <a:blipFill rotWithShape="0">
                <a:blip r:embed="rId2"/>
                <a:stretch>
                  <a:fillRect l="-1359" r="-14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613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8121"/>
            <a:ext cx="11353800" cy="56388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 </a:t>
            </a:r>
            <a:r>
              <a:rPr lang="en-US" sz="4000" b="1" dirty="0"/>
              <a:t>Terms of Conversion </a:t>
            </a:r>
            <a:r>
              <a:rPr lang="en-US" sz="4000" b="1" dirty="0" err="1"/>
              <a:t>Ctd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5840"/>
            <a:ext cx="11841480" cy="56388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3200" b="1" dirty="0" smtClean="0"/>
              <a:t> </a:t>
            </a:r>
            <a:r>
              <a:rPr lang="en-GB" sz="3200" b="1" dirty="0" smtClean="0"/>
              <a:t>Conversion </a:t>
            </a:r>
            <a:r>
              <a:rPr lang="en-GB" sz="3200" b="1" dirty="0"/>
              <a:t>premium </a:t>
            </a:r>
            <a:endParaRPr lang="en-US" sz="3200" b="1" dirty="0"/>
          </a:p>
          <a:p>
            <a:pPr marL="0" indent="0">
              <a:buNone/>
            </a:pPr>
            <a:r>
              <a:rPr lang="en-GB" dirty="0"/>
              <a:t>This is the difference between the value of the loan stock </a:t>
            </a:r>
            <a:r>
              <a:rPr lang="en-GB" dirty="0" smtClean="0"/>
              <a:t>(</a:t>
            </a:r>
            <a:r>
              <a:rPr lang="en-GB" dirty="0"/>
              <a:t>bond</a:t>
            </a:r>
            <a:r>
              <a:rPr lang="en-GB" dirty="0" smtClean="0"/>
              <a:t>)  </a:t>
            </a:r>
            <a:r>
              <a:rPr lang="en-GB" dirty="0"/>
              <a:t>and the conversion value of the bond on the date </a:t>
            </a:r>
            <a:r>
              <a:rPr lang="en-GB" dirty="0" smtClean="0"/>
              <a:t>of </a:t>
            </a:r>
            <a:r>
              <a:rPr lang="en-GB" dirty="0"/>
              <a:t>issue.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Using our illustration further</a:t>
            </a:r>
            <a:r>
              <a:rPr lang="en-GB" dirty="0"/>
              <a:t>-</a:t>
            </a:r>
            <a:r>
              <a:rPr lang="en-GB" dirty="0" smtClean="0"/>
              <a:t> $100 </a:t>
            </a:r>
            <a:r>
              <a:rPr lang="en-GB" dirty="0"/>
              <a:t>of bonds </a:t>
            </a:r>
            <a:r>
              <a:rPr lang="en-GB" dirty="0" smtClean="0"/>
              <a:t>as worth </a:t>
            </a:r>
            <a:r>
              <a:rPr lang="en-GB" dirty="0"/>
              <a:t>$120 on issue </a:t>
            </a:r>
            <a:r>
              <a:rPr lang="en-GB" dirty="0" smtClean="0"/>
              <a:t>. </a:t>
            </a:r>
          </a:p>
          <a:p>
            <a:pPr marL="0" indent="0">
              <a:buNone/>
            </a:pPr>
            <a:r>
              <a:rPr lang="en-GB" dirty="0" smtClean="0"/>
              <a:t>We </a:t>
            </a:r>
            <a:r>
              <a:rPr lang="en-GB" dirty="0"/>
              <a:t>know that the $ 100 of bonds can be converted into 30 shares </a:t>
            </a:r>
            <a:r>
              <a:rPr lang="en-GB" dirty="0" smtClean="0"/>
              <a:t>(</a:t>
            </a:r>
            <a:r>
              <a:rPr lang="en-GB" dirty="0"/>
              <a:t>We ascertained 0.30 shares can be obtained for every $1 </a:t>
            </a:r>
            <a:r>
              <a:rPr lang="en-GB" dirty="0" smtClean="0"/>
              <a:t>bond.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Suppose </a:t>
            </a:r>
            <a:r>
              <a:rPr lang="en-GB" dirty="0"/>
              <a:t>that on the day of issue, the market value of the share was $ </a:t>
            </a:r>
            <a:r>
              <a:rPr lang="en-GB" dirty="0" smtClean="0"/>
              <a:t>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Required; Calculate the conversion premium </a:t>
            </a:r>
          </a:p>
        </p:txBody>
      </p:sp>
    </p:spTree>
    <p:extLst>
      <p:ext uri="{BB962C8B-B14F-4D97-AF65-F5344CB8AC3E}">
        <p14:creationId xmlns:p14="http://schemas.microsoft.com/office/powerpoint/2010/main" val="110757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8121"/>
            <a:ext cx="11353800" cy="56388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 </a:t>
            </a:r>
            <a:r>
              <a:rPr lang="en-US" sz="4000" b="1" dirty="0"/>
              <a:t>Terms of Conversion </a:t>
            </a:r>
            <a:r>
              <a:rPr lang="en-US" sz="4000" b="1" dirty="0" err="1"/>
              <a:t>Ctd</a:t>
            </a:r>
            <a:endParaRPr lang="en-US" sz="4000" b="1" dirty="0">
              <a:latin typeface="+mn-l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05840"/>
                <a:ext cx="11841480" cy="5638801"/>
              </a:xfrm>
            </p:spPr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en-US" sz="3200" b="1" dirty="0" smtClean="0"/>
                  <a:t> 3. </a:t>
                </a:r>
                <a:r>
                  <a:rPr lang="en-GB" sz="3200" b="1" dirty="0" smtClean="0"/>
                  <a:t>Conversion </a:t>
                </a:r>
                <a:r>
                  <a:rPr lang="en-GB" sz="3200" b="1" dirty="0"/>
                  <a:t>premium </a:t>
                </a:r>
                <a:endParaRPr lang="en-GB" sz="3200" b="1" dirty="0" smtClean="0"/>
              </a:p>
              <a:p>
                <a:pPr marL="0" indent="0" algn="just">
                  <a:buNone/>
                </a:pPr>
                <a:r>
                  <a:rPr lang="en-GB" sz="3200" dirty="0"/>
                  <a:t>The premium per share is calculated as </a:t>
                </a:r>
                <a:endParaRPr lang="en-GB" sz="3200" dirty="0" smtClean="0"/>
              </a:p>
              <a:p>
                <a:pPr marL="0" indent="0" algn="just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𝑀𝑎𝑟𝑒𝑘𝑡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𝑣𝑎𝑙𝑢𝑒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𝑐𝑜𝑛𝑣𝑒𝑟𝑡𝑖𝑏𝑙𝑒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𝑠𝑡𝑜𝑐𝑘</m:t>
                        </m:r>
                      </m:num>
                      <m:den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𝑁𝑜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𝑠h𝑎𝑟𝑒𝑠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𝑎𝑡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𝑐𝑜𝑛𝑣𝑒𝑟𝑠𝑖𝑜𝑛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𝑑𝑎𝑡𝑒</m:t>
                        </m:r>
                      </m:den>
                    </m:f>
                  </m:oMath>
                </a14:m>
                <a:r>
                  <a:rPr lang="en-GB" sz="3200" dirty="0"/>
                  <a:t> – Current Price </a:t>
                </a:r>
                <a:endParaRPr lang="en-GB" sz="3200" dirty="0" smtClean="0"/>
              </a:p>
              <a:p>
                <a:pPr marL="0" indent="0" algn="just">
                  <a:buNone/>
                </a:pPr>
                <a:endParaRPr lang="en-GB" sz="3200" dirty="0" smtClean="0"/>
              </a:p>
              <a:p>
                <a:pPr marL="0" indent="0" algn="just">
                  <a:buNone/>
                </a:pPr>
                <a:r>
                  <a:rPr lang="en-GB" sz="3200" dirty="0"/>
                  <a:t>(120</a:t>
                </a:r>
                <a14:m>
                  <m:oMath xmlns:m="http://schemas.openxmlformats.org/officeDocument/2006/math">
                    <m:r>
                      <a:rPr lang="en-GB" sz="3200" i="1"/>
                      <m:t>÷30)</m:t>
                    </m:r>
                  </m:oMath>
                </a14:m>
                <a:r>
                  <a:rPr lang="en-GB" sz="3200" dirty="0"/>
                  <a:t>- 3 = 4- 3= $1 per </a:t>
                </a:r>
                <a:r>
                  <a:rPr lang="en-GB" sz="3200" dirty="0" smtClean="0"/>
                  <a:t>share</a:t>
                </a:r>
              </a:p>
              <a:p>
                <a:pPr marL="0" indent="0" algn="just">
                  <a:buNone/>
                </a:pPr>
                <a:r>
                  <a:rPr lang="en-GB" sz="3200" dirty="0" smtClean="0"/>
                  <a:t>In </a:t>
                </a:r>
                <a:r>
                  <a:rPr lang="en-GB" sz="3200" dirty="0"/>
                  <a:t>another way, 30 shares, currently worth $90 ($3 per share) will be worth $ 120 on the conversion</a:t>
                </a:r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 smtClean="0"/>
                  <a:t>In percentage, </a:t>
                </a:r>
                <a:endParaRPr lang="en-US" sz="3200" dirty="0"/>
              </a:p>
              <a:p>
                <a:pPr marL="0" indent="0" algn="just">
                  <a:buNone/>
                </a:pPr>
                <a:r>
                  <a:rPr lang="en-US" sz="3200" dirty="0" smtClean="0"/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/>
                        </m:ctrlPr>
                      </m:fPr>
                      <m:num>
                        <m:r>
                          <a:rPr lang="en-GB" sz="3200" i="1"/>
                          <m:t>120−(30∗3)</m:t>
                        </m:r>
                      </m:num>
                      <m:den>
                        <m:r>
                          <a:rPr lang="en-GB" sz="3200" i="1"/>
                          <m:t>30∗3</m:t>
                        </m:r>
                      </m:den>
                    </m:f>
                  </m:oMath>
                </a14:m>
                <a:r>
                  <a:rPr lang="en-GB" sz="3200" dirty="0"/>
                  <a:t>   * 100= 33.33</a:t>
                </a:r>
                <a:r>
                  <a:rPr lang="en-GB" sz="3200" dirty="0" smtClean="0"/>
                  <a:t>%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05840"/>
                <a:ext cx="11841480" cy="5638801"/>
              </a:xfrm>
              <a:blipFill rotWithShape="0">
                <a:blip r:embed="rId2"/>
                <a:stretch>
                  <a:fillRect l="-1287" t="-2270" r="-12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750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25665" cy="79333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latin typeface="+mn-lt"/>
              </a:rPr>
              <a:t>Illustration</a:t>
            </a:r>
            <a:endParaRPr lang="en-GB" sz="36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914400"/>
            <a:ext cx="120700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	</a:t>
            </a:r>
            <a:endParaRPr lang="en-US" sz="3200" dirty="0" smtClean="0"/>
          </a:p>
          <a:p>
            <a:pPr algn="just"/>
            <a:r>
              <a:rPr lang="en-GB" sz="3200" dirty="0" smtClean="0"/>
              <a:t>Redbrick Plc’s 10% convertible loan stock is quoted at $ </a:t>
            </a:r>
            <a:r>
              <a:rPr lang="en-GB" sz="3200" dirty="0"/>
              <a:t>138 per $ 100 nominal. The earliest date for the </a:t>
            </a:r>
            <a:r>
              <a:rPr lang="en-GB" sz="3200" dirty="0" smtClean="0"/>
              <a:t>conversion </a:t>
            </a:r>
            <a:r>
              <a:rPr lang="en-GB" sz="3200" dirty="0"/>
              <a:t>is in 3 years’ time at the rate of 25 </a:t>
            </a:r>
            <a:r>
              <a:rPr lang="en-GB" sz="3200" dirty="0" smtClean="0"/>
              <a:t>ordinary  </a:t>
            </a:r>
            <a:r>
              <a:rPr lang="en-GB" sz="3200" dirty="0"/>
              <a:t>shares per $ 100 nominal loan stock. </a:t>
            </a:r>
            <a:endParaRPr lang="en-GB" sz="3200" dirty="0" smtClean="0"/>
          </a:p>
          <a:p>
            <a:pPr algn="just"/>
            <a:endParaRPr lang="en-GB" sz="3200" dirty="0"/>
          </a:p>
          <a:p>
            <a:pPr algn="just"/>
            <a:r>
              <a:rPr lang="en-GB" sz="3200" dirty="0" smtClean="0"/>
              <a:t>The </a:t>
            </a:r>
            <a:r>
              <a:rPr lang="en-GB" sz="3200" dirty="0"/>
              <a:t>current price ordinary share is $5.20. </a:t>
            </a:r>
            <a:endParaRPr lang="en-US" sz="3200" dirty="0"/>
          </a:p>
          <a:p>
            <a:pPr algn="just"/>
            <a:r>
              <a:rPr lang="en-GB" sz="3200" dirty="0"/>
              <a:t>Required</a:t>
            </a:r>
            <a:endParaRPr lang="en-US" sz="3200" dirty="0"/>
          </a:p>
          <a:p>
            <a:pPr lvl="0" algn="just"/>
            <a:r>
              <a:rPr lang="en-GB" sz="3200" dirty="0" smtClean="0"/>
              <a:t>1. Calculate </a:t>
            </a:r>
            <a:r>
              <a:rPr lang="en-GB" sz="3200" dirty="0"/>
              <a:t>the conversion price </a:t>
            </a:r>
            <a:endParaRPr lang="en-US" sz="3200" dirty="0"/>
          </a:p>
          <a:p>
            <a:pPr lvl="0" algn="just"/>
            <a:r>
              <a:rPr lang="en-GB" sz="3200" dirty="0"/>
              <a:t> </a:t>
            </a:r>
            <a:r>
              <a:rPr lang="en-GB" sz="3200" dirty="0" smtClean="0"/>
              <a:t>2. Calculate </a:t>
            </a:r>
            <a:r>
              <a:rPr lang="en-GB" sz="3200" dirty="0"/>
              <a:t>the conversion premium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5504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Solution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981" y="1297858"/>
            <a:ext cx="11457037" cy="5840361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GB" sz="3200" dirty="0"/>
              <a:t>The conversion price is the </a:t>
            </a:r>
            <a:r>
              <a:rPr lang="en-GB" sz="3200" dirty="0" smtClean="0"/>
              <a:t>amount( Par Value) </a:t>
            </a:r>
            <a:r>
              <a:rPr lang="en-GB" sz="3200" dirty="0"/>
              <a:t>of </a:t>
            </a:r>
            <a:r>
              <a:rPr lang="en-GB" sz="3200" dirty="0" smtClean="0"/>
              <a:t>stock required </a:t>
            </a:r>
            <a:r>
              <a:rPr lang="en-GB" sz="3200" dirty="0"/>
              <a:t>to obtain each ordinary share</a:t>
            </a:r>
            <a:endParaRPr lang="en-US" sz="3200" dirty="0"/>
          </a:p>
          <a:p>
            <a:pPr marL="0" indent="0" algn="just">
              <a:buNone/>
            </a:pP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 smtClean="0"/>
              <a:t>1. This </a:t>
            </a:r>
            <a:r>
              <a:rPr lang="en-GB" sz="3200" dirty="0"/>
              <a:t>is $100/25= $4         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$4 of stock is necessary for each share</a:t>
            </a:r>
            <a:endParaRPr lang="en-US" sz="3200" dirty="0"/>
          </a:p>
          <a:p>
            <a:pPr algn="just"/>
            <a:endParaRPr lang="en-US" sz="3200" dirty="0"/>
          </a:p>
          <a:p>
            <a:pPr marL="0" lvl="0" indent="0" algn="just">
              <a:buNone/>
            </a:pPr>
            <a:r>
              <a:rPr lang="en-GB" sz="3200" dirty="0" smtClean="0"/>
              <a:t>2. The </a:t>
            </a:r>
            <a:r>
              <a:rPr lang="en-GB" sz="3200" dirty="0"/>
              <a:t>conversion premium is 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 138/25- 5.20= 5.52-5.20   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= $ 0.32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9567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94968"/>
            <a:ext cx="11191568" cy="1371601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Valuation of Convertible Securities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38" y="722671"/>
            <a:ext cx="11521921" cy="5754005"/>
          </a:xfrm>
        </p:spPr>
        <p:txBody>
          <a:bodyPr>
            <a:noAutofit/>
          </a:bodyPr>
          <a:lstStyle/>
          <a:p>
            <a:endParaRPr lang="en-US" sz="2000" b="1" dirty="0" smtClean="0"/>
          </a:p>
          <a:p>
            <a:pPr marL="0" indent="0" algn="just">
              <a:buNone/>
            </a:pPr>
            <a:r>
              <a:rPr lang="en-GB" sz="3200" dirty="0"/>
              <a:t>M</a:t>
            </a:r>
            <a:r>
              <a:rPr lang="en-GB" sz="3200" dirty="0" smtClean="0"/>
              <a:t>ore </a:t>
            </a:r>
            <a:r>
              <a:rPr lang="en-GB" sz="3200" dirty="0"/>
              <a:t>complex than that of non-convertible (or straight) </a:t>
            </a:r>
            <a:r>
              <a:rPr lang="en-GB" sz="3200" dirty="0" smtClean="0"/>
              <a:t>securities </a:t>
            </a:r>
            <a:r>
              <a:rPr lang="en-GB" sz="3200" dirty="0"/>
              <a:t>since they combine features of both common </a:t>
            </a:r>
            <a:r>
              <a:rPr lang="en-GB" sz="3200" dirty="0" smtClean="0"/>
              <a:t>shares </a:t>
            </a:r>
            <a:r>
              <a:rPr lang="en-GB" sz="3200" dirty="0"/>
              <a:t>and fixed income </a:t>
            </a:r>
            <a:r>
              <a:rPr lang="en-GB" sz="3200" dirty="0" smtClean="0"/>
              <a:t>securities</a:t>
            </a:r>
          </a:p>
          <a:p>
            <a:pPr marL="0" indent="0" algn="just">
              <a:buNone/>
            </a:pPr>
            <a:endParaRPr lang="en-GB" sz="3200" dirty="0" smtClean="0"/>
          </a:p>
          <a:p>
            <a:pPr marL="0" indent="0" algn="just">
              <a:buNone/>
            </a:pPr>
            <a:r>
              <a:rPr lang="en-GB" sz="3200" dirty="0"/>
              <a:t>The market value of a convertible security </a:t>
            </a:r>
            <a:r>
              <a:rPr lang="en-GB" sz="3200" dirty="0" smtClean="0"/>
              <a:t>depends on</a:t>
            </a:r>
          </a:p>
          <a:p>
            <a:pPr marL="514350" indent="-514350" algn="just">
              <a:buAutoNum type="arabicPeriod"/>
            </a:pPr>
            <a:r>
              <a:rPr lang="en-GB" sz="3200" dirty="0" smtClean="0"/>
              <a:t>The </a:t>
            </a:r>
            <a:r>
              <a:rPr lang="en-GB" sz="3200" dirty="0"/>
              <a:t>market price of common shares, </a:t>
            </a:r>
            <a:endParaRPr lang="en-GB" sz="3200" dirty="0" smtClean="0"/>
          </a:p>
          <a:p>
            <a:pPr marL="514350" indent="-514350" algn="just">
              <a:buAutoNum type="arabicPeriod"/>
            </a:pPr>
            <a:r>
              <a:rPr lang="en-GB" sz="3200" dirty="0" smtClean="0"/>
              <a:t>Conversion </a:t>
            </a:r>
            <a:r>
              <a:rPr lang="en-GB" sz="3200" dirty="0"/>
              <a:t>value and the </a:t>
            </a:r>
            <a:endParaRPr lang="en-GB" sz="3200" dirty="0" smtClean="0"/>
          </a:p>
          <a:p>
            <a:pPr marL="514350" indent="-514350" algn="just">
              <a:buAutoNum type="arabicPeriod"/>
            </a:pPr>
            <a:r>
              <a:rPr lang="en-GB" sz="3200" dirty="0" smtClean="0"/>
              <a:t>Value </a:t>
            </a:r>
            <a:r>
              <a:rPr lang="en-GB" sz="3200" dirty="0"/>
              <a:t>of a straight </a:t>
            </a:r>
            <a:r>
              <a:rPr lang="en-GB" sz="3200" dirty="0" smtClean="0"/>
              <a:t>bond </a:t>
            </a:r>
            <a:r>
              <a:rPr lang="en-GB" sz="3200" dirty="0"/>
              <a:t>(or preference share).</a:t>
            </a:r>
            <a:endParaRPr lang="en-US" sz="3200" dirty="0"/>
          </a:p>
          <a:p>
            <a:pPr marL="0" indent="0" algn="just">
              <a:buNone/>
            </a:pPr>
            <a:r>
              <a:rPr lang="en-GB" sz="3200" dirty="0"/>
              <a:t>Conversion </a:t>
            </a:r>
            <a:r>
              <a:rPr lang="en-GB" sz="3200" dirty="0" smtClean="0"/>
              <a:t>value =</a:t>
            </a:r>
            <a:r>
              <a:rPr lang="en-GB" sz="3200" dirty="0"/>
              <a:t> </a:t>
            </a:r>
            <a:r>
              <a:rPr lang="en-GB" sz="3200" dirty="0" smtClean="0"/>
              <a:t>Conversion ratio x</a:t>
            </a:r>
            <a:r>
              <a:rPr lang="en-GB" sz="3200" dirty="0"/>
              <a:t>	Share price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705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9050" y="-10098"/>
            <a:ext cx="11439832" cy="634427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Valuation of a straight Bond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848" y="909572"/>
            <a:ext cx="11231511" cy="596980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259080" y="1341120"/>
            <a:ext cx="12344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/>
          </a:p>
          <a:p>
            <a:endParaRPr lang="en-US" sz="3200" dirty="0"/>
          </a:p>
          <a:p>
            <a:pPr>
              <a:lnSpc>
                <a:spcPct val="150000"/>
              </a:lnSpc>
            </a:pPr>
            <a:r>
              <a:rPr lang="en-US" sz="3200" b="1" dirty="0"/>
              <a:t> </a:t>
            </a:r>
            <a:endParaRPr lang="en-GB" sz="32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804" y="1025901"/>
            <a:ext cx="4100169" cy="119277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1948" y="2143466"/>
            <a:ext cx="10472584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sz="3200" dirty="0" smtClean="0"/>
              <a:t>Where,</a:t>
            </a:r>
          </a:p>
          <a:p>
            <a:pPr algn="just">
              <a:lnSpc>
                <a:spcPct val="150000"/>
              </a:lnSpc>
            </a:pPr>
            <a:r>
              <a:rPr lang="en-US" sz="3200" dirty="0" err="1" smtClean="0"/>
              <a:t>Vb</a:t>
            </a:r>
            <a:r>
              <a:rPr lang="en-US" sz="3200" dirty="0" smtClean="0"/>
              <a:t> </a:t>
            </a:r>
            <a:r>
              <a:rPr lang="en-US" sz="3200" dirty="0"/>
              <a:t>is the value of the straight bond </a:t>
            </a:r>
          </a:p>
          <a:p>
            <a:pPr algn="just">
              <a:lnSpc>
                <a:spcPct val="150000"/>
              </a:lnSpc>
            </a:pPr>
            <a:r>
              <a:rPr lang="en-US" sz="3200" dirty="0" smtClean="0"/>
              <a:t>Ct </a:t>
            </a:r>
            <a:r>
              <a:rPr lang="en-US" sz="3200" dirty="0"/>
              <a:t>is interest expected at the end of Period t</a:t>
            </a:r>
          </a:p>
          <a:p>
            <a:pPr algn="just">
              <a:lnSpc>
                <a:spcPct val="150000"/>
              </a:lnSpc>
            </a:pPr>
            <a:r>
              <a:rPr lang="en-US" sz="3200" dirty="0" smtClean="0"/>
              <a:t>M </a:t>
            </a:r>
            <a:r>
              <a:rPr lang="en-US" sz="3200" dirty="0"/>
              <a:t>is terminal value (= Face Value)</a:t>
            </a:r>
          </a:p>
          <a:p>
            <a:pPr algn="just">
              <a:lnSpc>
                <a:spcPct val="150000"/>
              </a:lnSpc>
            </a:pPr>
            <a:r>
              <a:rPr lang="en-US" sz="3200" dirty="0" smtClean="0"/>
              <a:t>r </a:t>
            </a:r>
            <a:r>
              <a:rPr lang="en-US" sz="3200" dirty="0"/>
              <a:t>is the investors required rate of return</a:t>
            </a:r>
          </a:p>
          <a:p>
            <a:pPr algn="just">
              <a:lnSpc>
                <a:spcPct val="150000"/>
              </a:lnSpc>
            </a:pPr>
            <a:endParaRPr lang="en-US" dirty="0" smtClean="0"/>
          </a:p>
          <a:p>
            <a:endParaRPr lang="en-US" dirty="0"/>
          </a:p>
          <a:p>
            <a:r>
              <a:rPr lang="en-US" dirty="0"/>
              <a:t>	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93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36152"/>
            <a:ext cx="11478547" cy="1145724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Value of </a:t>
            </a:r>
            <a:r>
              <a:rPr lang="en-US" sz="4000" b="1" dirty="0">
                <a:latin typeface="+mn-lt"/>
              </a:rPr>
              <a:t>a convertible security </a:t>
            </a:r>
            <a:r>
              <a:rPr lang="en-US" sz="4000" dirty="0" smtClean="0"/>
              <a:t>: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848" y="909572"/>
            <a:ext cx="11231511" cy="5969801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259080" y="1341120"/>
            <a:ext cx="12344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/>
          </a:p>
          <a:p>
            <a:endParaRPr lang="en-US" sz="3200" dirty="0"/>
          </a:p>
          <a:p>
            <a:pPr>
              <a:lnSpc>
                <a:spcPct val="150000"/>
              </a:lnSpc>
            </a:pPr>
            <a:r>
              <a:rPr lang="en-US" sz="3200" b="1" dirty="0"/>
              <a:t> </a:t>
            </a:r>
            <a:endParaRPr lang="en-GB" sz="32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59080" y="1145724"/>
            <a:ext cx="106854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pPr algn="just"/>
            <a:r>
              <a:rPr lang="en-US" sz="3200" dirty="0" smtClean="0"/>
              <a:t>Where,</a:t>
            </a:r>
          </a:p>
          <a:p>
            <a:pPr algn="just"/>
            <a:r>
              <a:rPr lang="en-US" sz="3200" dirty="0" err="1" smtClean="0"/>
              <a:t>Vbc</a:t>
            </a:r>
            <a:r>
              <a:rPr lang="en-US" sz="3200" dirty="0" smtClean="0"/>
              <a:t> </a:t>
            </a:r>
            <a:r>
              <a:rPr lang="en-US" sz="3200" dirty="0"/>
              <a:t>is the value of the straight bond </a:t>
            </a:r>
            <a:endParaRPr lang="en-US" sz="3200" dirty="0" smtClean="0"/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Ct </a:t>
            </a:r>
            <a:r>
              <a:rPr lang="en-US" sz="3200" dirty="0"/>
              <a:t>is interest expected at the end of Period </a:t>
            </a:r>
            <a:r>
              <a:rPr lang="en-US" sz="3200" dirty="0" smtClean="0"/>
              <a:t>t</a:t>
            </a:r>
          </a:p>
          <a:p>
            <a:pPr algn="just"/>
            <a:endParaRPr lang="en-US" sz="3200" dirty="0"/>
          </a:p>
          <a:p>
            <a:pPr algn="just"/>
            <a:r>
              <a:rPr lang="en-GB" sz="3200" dirty="0" smtClean="0"/>
              <a:t> </a:t>
            </a:r>
            <a:r>
              <a:rPr lang="en-GB" sz="3200" dirty="0"/>
              <a:t>C.V. is the expected conversion value at the date of conversion.</a:t>
            </a:r>
            <a:endParaRPr lang="en-US" sz="3200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203" y="1313356"/>
            <a:ext cx="5969194" cy="162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34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+mn-lt"/>
              </a:rPr>
              <a:t>Advantages of Convertible </a:t>
            </a:r>
            <a:r>
              <a:rPr lang="en-US" sz="3200" b="1" dirty="0" smtClean="0">
                <a:latin typeface="+mn-lt"/>
              </a:rPr>
              <a:t>stocks to Companies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3979"/>
            <a:ext cx="11353800" cy="622758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dirty="0" smtClean="0"/>
              <a:t>.   </a:t>
            </a:r>
            <a:endParaRPr lang="en-US" sz="32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0" y="1076633"/>
            <a:ext cx="11079480" cy="5953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buAutoNum type="arabicPeriod"/>
            </a:pPr>
            <a:r>
              <a:rPr lang="en-US" sz="3200" dirty="0" smtClean="0"/>
              <a:t>Stocks </a:t>
            </a:r>
            <a:r>
              <a:rPr lang="en-US" sz="3200" dirty="0"/>
              <a:t>can be issued at a lower coupon rate- </a:t>
            </a:r>
            <a:r>
              <a:rPr lang="en-US" sz="3200" dirty="0" smtClean="0"/>
              <a:t>useful </a:t>
            </a:r>
            <a:r>
              <a:rPr lang="en-US" sz="3200" dirty="0"/>
              <a:t>in times of high interest </a:t>
            </a:r>
            <a:r>
              <a:rPr lang="en-US" sz="3200" dirty="0" smtClean="0"/>
              <a:t>rates</a:t>
            </a:r>
          </a:p>
          <a:p>
            <a:pPr lvl="0"/>
            <a:endParaRPr lang="en-US" sz="3200" dirty="0"/>
          </a:p>
          <a:p>
            <a:pPr lvl="0"/>
            <a:r>
              <a:rPr lang="en-US" sz="3200" dirty="0" smtClean="0"/>
              <a:t>2. Interest </a:t>
            </a:r>
            <a:r>
              <a:rPr lang="en-US" sz="3200" dirty="0"/>
              <a:t>on loan stock should be tax </a:t>
            </a:r>
            <a:r>
              <a:rPr lang="en-US" sz="3200" dirty="0" smtClean="0"/>
              <a:t>deductible  </a:t>
            </a:r>
            <a:r>
              <a:rPr lang="en-US" sz="3200" dirty="0"/>
              <a:t>unlike dividends on </a:t>
            </a:r>
            <a:r>
              <a:rPr lang="en-US" sz="3200" dirty="0" smtClean="0"/>
              <a:t>equity</a:t>
            </a:r>
          </a:p>
          <a:p>
            <a:pPr lvl="0"/>
            <a:endParaRPr lang="en-US" sz="3200" dirty="0"/>
          </a:p>
          <a:p>
            <a:pPr lvl="0"/>
            <a:r>
              <a:rPr lang="en-US" sz="3200" dirty="0" smtClean="0"/>
              <a:t>3. As </a:t>
            </a:r>
            <a:r>
              <a:rPr lang="en-US" sz="3200" dirty="0"/>
              <a:t>it is  a form of differed equity , there will be no cash outlay on redemption </a:t>
            </a:r>
            <a:endParaRPr lang="en-US" sz="3200" dirty="0" smtClean="0"/>
          </a:p>
          <a:p>
            <a:pPr lvl="0"/>
            <a:endParaRPr lang="en-US" sz="3200" dirty="0"/>
          </a:p>
          <a:p>
            <a:pPr lvl="0"/>
            <a:r>
              <a:rPr lang="en-US" sz="3200" dirty="0" smtClean="0"/>
              <a:t>4. Convertible </a:t>
            </a:r>
            <a:r>
              <a:rPr lang="en-US" sz="3200" dirty="0"/>
              <a:t>loan stock may be counted as equity for gearing calculations , unlike ordinary loan stock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913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012" y="2160638"/>
            <a:ext cx="10515600" cy="1106129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0" y="152400"/>
            <a:ext cx="10161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 </a:t>
            </a:r>
            <a:r>
              <a:rPr lang="en-US" sz="3600" b="1" dirty="0"/>
              <a:t>Advantages of Convertible stocks to I</a:t>
            </a:r>
            <a:r>
              <a:rPr lang="en-US" sz="3600" b="1" dirty="0" smtClean="0"/>
              <a:t>nvestors</a:t>
            </a:r>
            <a:endParaRPr lang="en-US" sz="3600" dirty="0"/>
          </a:p>
        </p:txBody>
      </p:sp>
      <p:sp>
        <p:nvSpPr>
          <p:cNvPr id="9" name="Rectangle 8"/>
          <p:cNvSpPr/>
          <p:nvPr/>
        </p:nvSpPr>
        <p:spPr>
          <a:xfrm>
            <a:off x="-1" y="1021079"/>
            <a:ext cx="11628121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+mj-lt"/>
              <a:buAutoNum type="arabicPeriod"/>
            </a:pPr>
            <a:endParaRPr lang="en-US" sz="3200" dirty="0" smtClean="0"/>
          </a:p>
          <a:p>
            <a:pPr marL="514350" lvl="0" indent="-514350" algn="just">
              <a:buAutoNum type="arabicPeriod"/>
            </a:pPr>
            <a:r>
              <a:rPr lang="en-US" sz="3200" dirty="0" smtClean="0"/>
              <a:t>The </a:t>
            </a:r>
            <a:r>
              <a:rPr lang="en-US" sz="3200" dirty="0"/>
              <a:t>market value of stock cannot fall below that for similar ordinary shares of the same coupon </a:t>
            </a:r>
            <a:r>
              <a:rPr lang="en-US" sz="3200" dirty="0" smtClean="0"/>
              <a:t>rate</a:t>
            </a:r>
          </a:p>
          <a:p>
            <a:pPr marL="514350" lvl="0" indent="-514350" algn="just">
              <a:buAutoNum type="arabicPeriod"/>
            </a:pPr>
            <a:endParaRPr lang="en-US" sz="3200" dirty="0"/>
          </a:p>
          <a:p>
            <a:pPr lvl="0" algn="just"/>
            <a:r>
              <a:rPr lang="en-US" sz="3200" dirty="0" smtClean="0"/>
              <a:t>2. Increases </a:t>
            </a:r>
            <a:r>
              <a:rPr lang="en-US" sz="3200" dirty="0"/>
              <a:t>in share prices will cause the value of the conversion to rise because this is the amount the investor will eventually receive. </a:t>
            </a:r>
            <a:endParaRPr lang="en-US" sz="3200" dirty="0" smtClean="0"/>
          </a:p>
          <a:p>
            <a:pPr lvl="0" algn="just"/>
            <a:endParaRPr lang="en-US" sz="3200" dirty="0"/>
          </a:p>
          <a:p>
            <a:pPr lvl="0" algn="just"/>
            <a:r>
              <a:rPr lang="en-US" sz="3200" dirty="0" smtClean="0"/>
              <a:t>3. Stockholders </a:t>
            </a:r>
            <a:r>
              <a:rPr lang="en-US" sz="3200" dirty="0"/>
              <a:t>will be paid before shareholders in the event of liquidation </a:t>
            </a:r>
          </a:p>
          <a:p>
            <a:pPr algn="just"/>
            <a:r>
              <a:rPr lang="en-US" sz="3200" b="1" dirty="0"/>
              <a:t> </a:t>
            </a:r>
            <a:endParaRPr lang="en-US" sz="3200" dirty="0"/>
          </a:p>
          <a:p>
            <a:r>
              <a:rPr lang="en-US" sz="3200" dirty="0" smtClean="0"/>
              <a:t>.</a:t>
            </a:r>
            <a:endParaRPr lang="en-US" sz="32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0244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Employees </a:t>
            </a:r>
            <a:r>
              <a:rPr lang="en-US" sz="4000" b="1" dirty="0">
                <a:latin typeface="+mn-lt"/>
              </a:rPr>
              <a:t>Stock Purchase Plan</a:t>
            </a:r>
            <a:br>
              <a:rPr lang="en-US" sz="4000" b="1" dirty="0">
                <a:latin typeface="+mn-lt"/>
              </a:rPr>
            </a:br>
            <a:r>
              <a:rPr lang="en-US" sz="36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/>
          </a:bodyPr>
          <a:lstStyle/>
          <a:p>
            <a:pPr marL="514350" indent="-514350">
              <a:buAutoNum type="arabicParenBoth"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Employees can be given warrants under the employee stock purchase plans;</a:t>
            </a:r>
            <a:endParaRPr lang="en-US" sz="3200" dirty="0" smtClean="0"/>
          </a:p>
          <a:p>
            <a:pPr marL="514350" indent="-514350">
              <a:buAutoNum type="arabicParenBoth"/>
            </a:pPr>
            <a:r>
              <a:rPr lang="en-US" sz="3200" dirty="0" smtClean="0"/>
              <a:t>executive </a:t>
            </a:r>
            <a:r>
              <a:rPr lang="en-US" sz="3200" dirty="0"/>
              <a:t>incentive option plans </a:t>
            </a:r>
            <a:r>
              <a:rPr lang="en-US" sz="3200" dirty="0" smtClean="0"/>
              <a:t>–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K</a:t>
            </a:r>
            <a:r>
              <a:rPr lang="en-US" sz="3200" dirty="0" smtClean="0"/>
              <a:t>ey </a:t>
            </a:r>
            <a:r>
              <a:rPr lang="en-US" sz="3200" dirty="0"/>
              <a:t>managers are given options to purchase shares.  </a:t>
            </a:r>
            <a:r>
              <a:rPr lang="en-US" sz="3200" dirty="0" smtClean="0"/>
              <a:t>These  </a:t>
            </a:r>
            <a:r>
              <a:rPr lang="en-US" sz="3200" dirty="0" smtClean="0"/>
              <a:t>are  </a:t>
            </a:r>
            <a:r>
              <a:rPr lang="en-US" sz="3200" dirty="0"/>
              <a:t>managers </a:t>
            </a:r>
            <a:r>
              <a:rPr lang="en-US" sz="3200" dirty="0" smtClean="0"/>
              <a:t>with direct/ </a:t>
            </a:r>
            <a:r>
              <a:rPr lang="en-US" sz="3200" dirty="0"/>
              <a:t>material influence on </a:t>
            </a:r>
            <a:r>
              <a:rPr lang="en-US" sz="3200" dirty="0" smtClean="0"/>
              <a:t>the </a:t>
            </a:r>
            <a:r>
              <a:rPr lang="en-US" sz="3200" dirty="0"/>
              <a:t>company's fortunes and so if they perform well the stock </a:t>
            </a:r>
            <a:r>
              <a:rPr lang="en-US" sz="3200" dirty="0" smtClean="0"/>
              <a:t>will </a:t>
            </a:r>
            <a:r>
              <a:rPr lang="en-US" sz="3200" dirty="0"/>
              <a:t>go up and the option will become valuable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US" sz="3200" dirty="0"/>
          </a:p>
          <a:p>
            <a:pPr marL="514350" indent="-514350">
              <a:buAutoNum type="arabicParenBoth" startAt="2"/>
            </a:pPr>
            <a:r>
              <a:rPr lang="en-US" sz="3200" dirty="0" smtClean="0"/>
              <a:t>There </a:t>
            </a:r>
            <a:r>
              <a:rPr lang="en-US" sz="3200" dirty="0"/>
              <a:t>are plans for lower-level employees where </a:t>
            </a:r>
            <a:r>
              <a:rPr lang="en-US" sz="3200" dirty="0" smtClean="0"/>
              <a:t>the </a:t>
            </a:r>
            <a:r>
              <a:rPr lang="en-US" sz="3200" dirty="0"/>
              <a:t>company uses its profits to buy the shares for the </a:t>
            </a:r>
            <a:r>
              <a:rPr lang="en-US" sz="3200" dirty="0" smtClean="0"/>
              <a:t>employees</a:t>
            </a:r>
            <a:r>
              <a:rPr lang="en-US" sz="3200" dirty="0"/>
              <a:t>.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>
              <a:spcBef>
                <a:spcPts val="600"/>
              </a:spcBef>
            </a:pPr>
            <a:endParaRPr lang="en-US" sz="3200" dirty="0" smtClean="0"/>
          </a:p>
          <a:p>
            <a:pPr marL="0" indent="0">
              <a:buNone/>
            </a:pPr>
            <a:endParaRPr lang="en-GB" sz="4600" dirty="0"/>
          </a:p>
        </p:txBody>
      </p:sp>
    </p:spTree>
    <p:extLst>
      <p:ext uri="{BB962C8B-B14F-4D97-AF65-F5344CB8AC3E}">
        <p14:creationId xmlns:p14="http://schemas.microsoft.com/office/powerpoint/2010/main" val="20270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Summary</a:t>
            </a:r>
            <a:r>
              <a:rPr lang="en-US" sz="36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/>
          </a:bodyPr>
          <a:lstStyle/>
          <a:p>
            <a:pPr marL="514350" indent="-514350">
              <a:buAutoNum type="arabicParenBoth"/>
            </a:pPr>
            <a:endParaRPr lang="en-US" sz="3200" dirty="0" smtClean="0"/>
          </a:p>
          <a:p>
            <a:pPr algn="just"/>
            <a:r>
              <a:rPr lang="en-US" sz="3200" b="1" dirty="0"/>
              <a:t>Preferred </a:t>
            </a:r>
            <a:r>
              <a:rPr lang="en-US" sz="3200" dirty="0"/>
              <a:t>stock is a hybrid—it is similar to bonds </a:t>
            </a:r>
            <a:r>
              <a:rPr lang="en-US" sz="3200" dirty="0" smtClean="0"/>
              <a:t>in  some  </a:t>
            </a:r>
            <a:r>
              <a:rPr lang="en-US" sz="3200" dirty="0"/>
              <a:t>respects and </a:t>
            </a:r>
            <a:r>
              <a:rPr lang="en-US" sz="3200" dirty="0" smtClean="0"/>
              <a:t>to common </a:t>
            </a:r>
            <a:r>
              <a:rPr lang="en-US" sz="3200" dirty="0"/>
              <a:t>stock in other ways.</a:t>
            </a:r>
          </a:p>
          <a:p>
            <a:pPr marL="0" indent="0" algn="just">
              <a:buNone/>
            </a:pPr>
            <a:endParaRPr lang="en-US" sz="3200" dirty="0"/>
          </a:p>
          <a:p>
            <a:pPr algn="just"/>
            <a:r>
              <a:rPr lang="en-US" sz="3200" dirty="0" smtClean="0"/>
              <a:t>A </a:t>
            </a:r>
            <a:r>
              <a:rPr lang="en-US" sz="3200" b="1" dirty="0" smtClean="0"/>
              <a:t>warrant </a:t>
            </a:r>
            <a:r>
              <a:rPr lang="en-US" sz="3200" dirty="0"/>
              <a:t>is a long-term call option issued along with a bond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 </a:t>
            </a:r>
            <a:r>
              <a:rPr lang="en-US" sz="3200" dirty="0"/>
              <a:t>Warrants </a:t>
            </a:r>
            <a:r>
              <a:rPr lang="en-US" sz="3200" dirty="0" smtClean="0"/>
              <a:t>are generally </a:t>
            </a:r>
            <a:r>
              <a:rPr lang="en-US" sz="3200" dirty="0"/>
              <a:t>detachable from the bond, and they trade separately in the market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/>
              <a:t>When warrants are exercised, the firm receives additional equity capital, </a:t>
            </a:r>
            <a:r>
              <a:rPr lang="en-US" sz="3200" dirty="0" smtClean="0"/>
              <a:t>and the </a:t>
            </a:r>
            <a:r>
              <a:rPr lang="en-US" sz="3200" dirty="0"/>
              <a:t>original bonds remain outstanding.</a:t>
            </a:r>
          </a:p>
          <a:p>
            <a:endParaRPr lang="en-GB" sz="3200" dirty="0"/>
          </a:p>
          <a:p>
            <a:pPr marL="0" indent="0">
              <a:buNone/>
            </a:pPr>
            <a:endParaRPr lang="en-GB" sz="4600" dirty="0"/>
          </a:p>
        </p:txBody>
      </p:sp>
    </p:spTree>
    <p:extLst>
      <p:ext uri="{BB962C8B-B14F-4D97-AF65-F5344CB8AC3E}">
        <p14:creationId xmlns:p14="http://schemas.microsoft.com/office/powerpoint/2010/main" val="183642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Summary</a:t>
            </a:r>
            <a:r>
              <a:rPr lang="en-US" sz="4000" dirty="0">
                <a:latin typeface="+mn-lt"/>
              </a:rPr>
              <a:t> </a:t>
            </a:r>
            <a:r>
              <a:rPr lang="en-US" sz="4000" b="1" dirty="0" err="1" smtClean="0">
                <a:latin typeface="+mn-lt"/>
              </a:rPr>
              <a:t>Ctd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/>
          </a:bodyPr>
          <a:lstStyle/>
          <a:p>
            <a:pPr marL="514350" indent="-514350">
              <a:buAutoNum type="arabicParenBoth"/>
            </a:pPr>
            <a:endParaRPr lang="en-US" sz="32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3200" dirty="0" smtClean="0"/>
              <a:t>Warrants </a:t>
            </a:r>
            <a:r>
              <a:rPr lang="en-US" sz="3200" dirty="0"/>
              <a:t>and convertibles are </a:t>
            </a:r>
            <a:r>
              <a:rPr lang="en-US" sz="3200" b="1" dirty="0"/>
              <a:t>sweeteners </a:t>
            </a:r>
            <a:r>
              <a:rPr lang="en-US" sz="3200" dirty="0"/>
              <a:t>used to </a:t>
            </a:r>
            <a:r>
              <a:rPr lang="en-US" sz="3200" dirty="0" smtClean="0"/>
              <a:t>Make  </a:t>
            </a:r>
            <a:r>
              <a:rPr lang="en-US" sz="3200" dirty="0"/>
              <a:t>the underlying </a:t>
            </a:r>
            <a:r>
              <a:rPr lang="en-US" sz="3200" dirty="0" smtClean="0"/>
              <a:t>debt or </a:t>
            </a:r>
            <a:r>
              <a:rPr lang="en-US" sz="3200" dirty="0"/>
              <a:t>preferred stock issue </a:t>
            </a:r>
            <a:r>
              <a:rPr lang="en-US" sz="3200" dirty="0" smtClean="0"/>
              <a:t>more attractive </a:t>
            </a:r>
            <a:r>
              <a:rPr lang="en-US" sz="3200" dirty="0"/>
              <a:t>to investors. </a:t>
            </a:r>
            <a:endParaRPr lang="en-US" sz="32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32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3200" dirty="0" smtClean="0"/>
              <a:t>Although </a:t>
            </a:r>
            <a:r>
              <a:rPr lang="en-US" sz="3200" dirty="0"/>
              <a:t>the coupon </a:t>
            </a:r>
            <a:r>
              <a:rPr lang="en-US" sz="3200" dirty="0" smtClean="0"/>
              <a:t>rate or </a:t>
            </a:r>
            <a:r>
              <a:rPr lang="en-US" sz="3200" dirty="0"/>
              <a:t>dividend yield is lower when options are part of the issue, the overall </a:t>
            </a:r>
            <a:r>
              <a:rPr lang="en-US" sz="3200" dirty="0" smtClean="0"/>
              <a:t>cost of </a:t>
            </a:r>
            <a:r>
              <a:rPr lang="en-US" sz="3200" dirty="0"/>
              <a:t>the issue is higher than the cost of straight debt or preferred, </a:t>
            </a:r>
            <a:r>
              <a:rPr lang="en-US" sz="3200" dirty="0" smtClean="0"/>
              <a:t>because </a:t>
            </a:r>
            <a:r>
              <a:rPr lang="en-GB" sz="3200" dirty="0" smtClean="0"/>
              <a:t>option-related </a:t>
            </a:r>
            <a:r>
              <a:rPr lang="en-GB" sz="3200" dirty="0"/>
              <a:t>securities are riskier.</a:t>
            </a:r>
            <a:endParaRPr lang="en-US" sz="3200" dirty="0" smtClean="0"/>
          </a:p>
          <a:p>
            <a:pPr marL="0" indent="0">
              <a:buNone/>
            </a:pPr>
            <a:endParaRPr lang="en-GB" sz="4600" dirty="0"/>
          </a:p>
        </p:txBody>
      </p:sp>
    </p:spTree>
    <p:extLst>
      <p:ext uri="{BB962C8B-B14F-4D97-AF65-F5344CB8AC3E}">
        <p14:creationId xmlns:p14="http://schemas.microsoft.com/office/powerpoint/2010/main" val="180617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+mn-lt"/>
              </a:rPr>
              <a:t>Summary</a:t>
            </a:r>
            <a:r>
              <a:rPr lang="en-US" sz="3600" dirty="0"/>
              <a:t> </a:t>
            </a:r>
            <a:r>
              <a:rPr lang="en-US" sz="3600" b="1" dirty="0" err="1" smtClean="0"/>
              <a:t>Ctd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/>
          </a:bodyPr>
          <a:lstStyle/>
          <a:p>
            <a:pPr marL="514350" indent="-514350">
              <a:buAutoNum type="arabicParenBoth"/>
            </a:pPr>
            <a:endParaRPr lang="en-US" sz="3200" dirty="0" smtClean="0"/>
          </a:p>
          <a:p>
            <a:pPr algn="just"/>
            <a:r>
              <a:rPr lang="en-US" sz="3200" dirty="0" smtClean="0"/>
              <a:t> A </a:t>
            </a:r>
            <a:r>
              <a:rPr lang="en-US" sz="3200" b="1" dirty="0" smtClean="0"/>
              <a:t>convertible </a:t>
            </a:r>
            <a:r>
              <a:rPr lang="en-US" sz="3200" dirty="0"/>
              <a:t>security is a bond or </a:t>
            </a:r>
            <a:r>
              <a:rPr lang="en-US" sz="3200" dirty="0" smtClean="0"/>
              <a:t>preferred  </a:t>
            </a:r>
            <a:r>
              <a:rPr lang="en-US" sz="3200" dirty="0"/>
              <a:t>stock </a:t>
            </a:r>
            <a:r>
              <a:rPr lang="en-US" sz="3200" dirty="0" smtClean="0"/>
              <a:t>that </a:t>
            </a:r>
            <a:r>
              <a:rPr lang="en-US" sz="3200" dirty="0"/>
              <a:t>can </a:t>
            </a:r>
            <a:r>
              <a:rPr lang="en-US" sz="3200" dirty="0" smtClean="0"/>
              <a:t>be for common </a:t>
            </a:r>
            <a:r>
              <a:rPr lang="en-US" sz="3200" dirty="0"/>
              <a:t>stock at the option </a:t>
            </a:r>
            <a:r>
              <a:rPr lang="en-US" sz="3200" dirty="0" smtClean="0"/>
              <a:t>of </a:t>
            </a:r>
            <a:r>
              <a:rPr lang="en-US" sz="3200" dirty="0"/>
              <a:t>the holder. </a:t>
            </a:r>
            <a:endParaRPr lang="en-US" sz="3200" dirty="0" smtClean="0"/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When </a:t>
            </a:r>
            <a:r>
              <a:rPr lang="en-US" sz="3200" dirty="0"/>
              <a:t>a security is converted, debt </a:t>
            </a:r>
            <a:r>
              <a:rPr lang="en-US" sz="3200" dirty="0" smtClean="0"/>
              <a:t>or preferred </a:t>
            </a:r>
            <a:r>
              <a:rPr lang="en-US" sz="3200" dirty="0"/>
              <a:t>stock is </a:t>
            </a:r>
            <a:r>
              <a:rPr lang="en-US" sz="3200" dirty="0" smtClean="0"/>
              <a:t>replaced with </a:t>
            </a:r>
            <a:r>
              <a:rPr lang="en-US" sz="3200" dirty="0"/>
              <a:t>common stock, and no money changes hands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• </a:t>
            </a:r>
            <a:r>
              <a:rPr lang="en-US" sz="3200" dirty="0"/>
              <a:t>Although both warrants and convertibles are option securities</a:t>
            </a:r>
            <a:r>
              <a:rPr lang="en-US" sz="3200" dirty="0" smtClean="0"/>
              <a:t>,</a:t>
            </a:r>
          </a:p>
          <a:p>
            <a:pPr marL="0" indent="0" algn="just">
              <a:buNone/>
            </a:pPr>
            <a:r>
              <a:rPr lang="en-US" sz="3200" dirty="0" smtClean="0"/>
              <a:t> </a:t>
            </a:r>
            <a:r>
              <a:rPr lang="en-US" sz="3200" dirty="0"/>
              <a:t>there are </a:t>
            </a:r>
            <a:r>
              <a:rPr lang="en-US" sz="3200" dirty="0" smtClean="0"/>
              <a:t>several differences </a:t>
            </a:r>
            <a:r>
              <a:rPr lang="en-US" sz="3200" dirty="0"/>
              <a:t>between the two, including </a:t>
            </a:r>
            <a:r>
              <a:rPr lang="en-US" sz="3200" b="1" dirty="0" err="1"/>
              <a:t>separability</a:t>
            </a:r>
            <a:r>
              <a:rPr lang="en-US" sz="3200" b="1" dirty="0"/>
              <a:t>, impact when exercised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callability</a:t>
            </a:r>
            <a:r>
              <a:rPr lang="en-US" sz="3200" b="1" dirty="0"/>
              <a:t>, maturity, </a:t>
            </a:r>
            <a:r>
              <a:rPr lang="en-US" sz="3200" dirty="0"/>
              <a:t>and </a:t>
            </a:r>
            <a:r>
              <a:rPr lang="en-US" sz="3200" b="1" dirty="0"/>
              <a:t>flotation </a:t>
            </a:r>
            <a:r>
              <a:rPr lang="en-US" sz="3200" b="1" dirty="0" smtClean="0"/>
              <a:t>costs</a:t>
            </a:r>
            <a:r>
              <a:rPr lang="en-US" sz="3200" b="1" dirty="0"/>
              <a:t>.</a:t>
            </a:r>
            <a:endParaRPr lang="en-US" sz="3200" b="1" dirty="0" smtClean="0"/>
          </a:p>
          <a:p>
            <a:pPr marL="0" indent="0" algn="just">
              <a:buNone/>
            </a:pP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1871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REFERENCES</a:t>
            </a: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799"/>
            <a:ext cx="9905999" cy="5410199"/>
          </a:xfrm>
        </p:spPr>
        <p:txBody>
          <a:bodyPr>
            <a:normAutofit fontScale="55000" lnSpcReduction="20000"/>
          </a:bodyPr>
          <a:lstStyle/>
          <a:p>
            <a:pPr lvl="0"/>
            <a:endParaRPr lang="en-US" sz="3200" dirty="0" smtClean="0"/>
          </a:p>
          <a:p>
            <a:pPr marL="0" indent="0">
              <a:buNone/>
            </a:pPr>
            <a:r>
              <a:rPr lang="en-US" sz="5800" dirty="0" err="1" smtClean="0"/>
              <a:t>Brealey</a:t>
            </a:r>
            <a:r>
              <a:rPr lang="en-US" sz="5800" dirty="0"/>
              <a:t>, R., Myers, S. and Allen, F., 2008. Principles of corporate finance. 1st ed. Boston: McGraw-Hill/Irwin, </a:t>
            </a:r>
          </a:p>
          <a:p>
            <a:endParaRPr lang="en-US" sz="5800" dirty="0"/>
          </a:p>
          <a:p>
            <a:pPr marL="0" indent="0">
              <a:buNone/>
            </a:pPr>
            <a:r>
              <a:rPr lang="en-US" sz="5800" dirty="0"/>
              <a:t> </a:t>
            </a:r>
            <a:r>
              <a:rPr lang="en-US" sz="5800" dirty="0" err="1"/>
              <a:t>I.M</a:t>
            </a:r>
            <a:r>
              <a:rPr lang="en-US" sz="5800" dirty="0"/>
              <a:t>. Pandey (Ed.), 2015. Financial Management, Eleventh Edition. India: </a:t>
            </a:r>
            <a:r>
              <a:rPr lang="en-US" sz="5800" dirty="0" err="1"/>
              <a:t>Vikas</a:t>
            </a:r>
            <a:r>
              <a:rPr lang="en-US" sz="5800" dirty="0"/>
              <a:t> Publishing House, </a:t>
            </a:r>
          </a:p>
          <a:p>
            <a:endParaRPr lang="en-US" sz="5800" dirty="0"/>
          </a:p>
          <a:p>
            <a:pPr marL="0" indent="0">
              <a:buNone/>
            </a:pPr>
            <a:r>
              <a:rPr lang="en-US" sz="5800" dirty="0"/>
              <a:t>Ross, S., </a:t>
            </a:r>
            <a:r>
              <a:rPr lang="en-US" sz="5800" dirty="0" err="1"/>
              <a:t>Westerfield</a:t>
            </a:r>
            <a:r>
              <a:rPr lang="en-US" sz="5800" dirty="0"/>
              <a:t>, R., Jaffe, J. and Jordan, B., 2011. Core principles and applications of corporate finance. 1st ed. New York: McGraw-Hill/Irwin,</a:t>
            </a:r>
          </a:p>
          <a:p>
            <a:endParaRPr lang="en-US" sz="5800" dirty="0"/>
          </a:p>
          <a:p>
            <a:pPr marL="0" indent="0">
              <a:buNone/>
            </a:pPr>
            <a:r>
              <a:rPr lang="en-US" sz="5800" dirty="0"/>
              <a:t>Van Horne, J. and </a:t>
            </a:r>
            <a:r>
              <a:rPr lang="en-US" sz="5800" dirty="0" err="1"/>
              <a:t>Wachowicz</a:t>
            </a:r>
            <a:r>
              <a:rPr lang="en-US" sz="5800" dirty="0"/>
              <a:t>, J., 2008. Fundamentals of financial management. 13th ed. Essex: Prentice-Hall.</a:t>
            </a:r>
          </a:p>
        </p:txBody>
      </p:sp>
    </p:spTree>
    <p:extLst>
      <p:ext uri="{BB962C8B-B14F-4D97-AF65-F5344CB8AC3E}">
        <p14:creationId xmlns:p14="http://schemas.microsoft.com/office/powerpoint/2010/main" val="375777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i="1" dirty="0" smtClean="0"/>
              <a:t>THE END OF WEEK </a:t>
            </a:r>
            <a:r>
              <a:rPr lang="en-GB" sz="5400" i="1" dirty="0" smtClean="0"/>
              <a:t>10 </a:t>
            </a:r>
            <a:r>
              <a:rPr lang="en-GB" sz="5400" i="1" dirty="0" smtClean="0"/>
              <a:t>LESSON </a:t>
            </a:r>
            <a:endParaRPr lang="en-GB" sz="5400" i="1" dirty="0"/>
          </a:p>
        </p:txBody>
      </p:sp>
    </p:spTree>
    <p:extLst>
      <p:ext uri="{BB962C8B-B14F-4D97-AF65-F5344CB8AC3E}">
        <p14:creationId xmlns:p14="http://schemas.microsoft.com/office/powerpoint/2010/main" val="23651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13464</TotalTime>
  <Words>2688</Words>
  <Application>Microsoft Office PowerPoint</Application>
  <PresentationFormat>Widescreen</PresentationFormat>
  <Paragraphs>375</Paragraphs>
  <Slides>46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Calibri</vt:lpstr>
      <vt:lpstr>Calibri Light</vt:lpstr>
      <vt:lpstr>Cambria Math</vt:lpstr>
      <vt:lpstr>Times New Roman</vt:lpstr>
      <vt:lpstr>Office Theme</vt:lpstr>
      <vt:lpstr>Equation.3</vt:lpstr>
      <vt:lpstr>Course: Corporate Finance  Week 10: Hybrid Financing </vt:lpstr>
      <vt:lpstr>Lesson Objectives </vt:lpstr>
      <vt:lpstr>Introduction   </vt:lpstr>
      <vt:lpstr>Introduction   Ctd</vt:lpstr>
      <vt:lpstr>Preference Shares</vt:lpstr>
      <vt:lpstr>Similarity of Preference with Ordinary shares </vt:lpstr>
      <vt:lpstr>Similarity of Preference with Bonds </vt:lpstr>
      <vt:lpstr>Characteristics of preference Shares</vt:lpstr>
      <vt:lpstr>Characteristics of preference Shares Ctd</vt:lpstr>
      <vt:lpstr>Characteristics of preference  Shares Ctd</vt:lpstr>
      <vt:lpstr>Types &amp; features of Preference Shares</vt:lpstr>
      <vt:lpstr>  Advantages of Preference Shares  </vt:lpstr>
      <vt:lpstr> Advantages of preference shares Ctd  </vt:lpstr>
      <vt:lpstr> Disadvantages of Preference Shares  </vt:lpstr>
      <vt:lpstr> Difference between Equity &amp; Preference Shares:</vt:lpstr>
      <vt:lpstr>Difference between Preference Share &amp; Bonds</vt:lpstr>
      <vt:lpstr>Difference between preference Share &amp; Bonds Ctd</vt:lpstr>
      <vt:lpstr>Warrants </vt:lpstr>
      <vt:lpstr>How Warrants Arise</vt:lpstr>
      <vt:lpstr>Features of Warrants</vt:lpstr>
      <vt:lpstr>Features of Warrants Ctd</vt:lpstr>
      <vt:lpstr> Warrant Illustration </vt:lpstr>
      <vt:lpstr>Advantages of Warrants  </vt:lpstr>
      <vt:lpstr>Advantages of Warrants Ctd</vt:lpstr>
      <vt:lpstr>Convertible securities </vt:lpstr>
      <vt:lpstr>Convertible securities  Ctd</vt:lpstr>
      <vt:lpstr>Convertible Preferred Stock</vt:lpstr>
      <vt:lpstr>Convertible Bonds</vt:lpstr>
      <vt:lpstr>Terms of Conversion</vt:lpstr>
      <vt:lpstr>Terms of Conversion</vt:lpstr>
      <vt:lpstr>Terms of Conversion Ctd</vt:lpstr>
      <vt:lpstr> Terms of Conversion Ctd</vt:lpstr>
      <vt:lpstr> Terms of Conversion Ctd</vt:lpstr>
      <vt:lpstr>Illustration</vt:lpstr>
      <vt:lpstr>Solution </vt:lpstr>
      <vt:lpstr>Valuation of Convertible Securities</vt:lpstr>
      <vt:lpstr> Valuation of a straight Bond</vt:lpstr>
      <vt:lpstr> Value of a convertible security :</vt:lpstr>
      <vt:lpstr>Advantages of Convertible stocks to Companies</vt:lpstr>
      <vt:lpstr>           </vt:lpstr>
      <vt:lpstr> Employees Stock Purchase Plan  </vt:lpstr>
      <vt:lpstr> Summary </vt:lpstr>
      <vt:lpstr> Summary Ctd</vt:lpstr>
      <vt:lpstr>Summary Ctd</vt:lpstr>
      <vt:lpstr> REFERENCES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TIME VALUE OF MONEY</dc:title>
  <dc:creator>user</dc:creator>
  <cp:lastModifiedBy>user</cp:lastModifiedBy>
  <cp:revision>766</cp:revision>
  <dcterms:created xsi:type="dcterms:W3CDTF">2023-03-23T11:05:44Z</dcterms:created>
  <dcterms:modified xsi:type="dcterms:W3CDTF">2023-05-18T11:06:10Z</dcterms:modified>
</cp:coreProperties>
</file>