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51"/>
  </p:notesMasterIdLst>
  <p:sldIdLst>
    <p:sldId id="280" r:id="rId2"/>
    <p:sldId id="281" r:id="rId3"/>
    <p:sldId id="257" r:id="rId4"/>
    <p:sldId id="357" r:id="rId5"/>
    <p:sldId id="356" r:id="rId6"/>
    <p:sldId id="358" r:id="rId7"/>
    <p:sldId id="260" r:id="rId8"/>
    <p:sldId id="359" r:id="rId9"/>
    <p:sldId id="261" r:id="rId10"/>
    <p:sldId id="262" r:id="rId11"/>
    <p:sldId id="362" r:id="rId12"/>
    <p:sldId id="367" r:id="rId13"/>
    <p:sldId id="390" r:id="rId14"/>
    <p:sldId id="368" r:id="rId15"/>
    <p:sldId id="361" r:id="rId16"/>
    <p:sldId id="317" r:id="rId17"/>
    <p:sldId id="364" r:id="rId18"/>
    <p:sldId id="363" r:id="rId19"/>
    <p:sldId id="392" r:id="rId20"/>
    <p:sldId id="344" r:id="rId21"/>
    <p:sldId id="393" r:id="rId22"/>
    <p:sldId id="315" r:id="rId23"/>
    <p:sldId id="316" r:id="rId24"/>
    <p:sldId id="394" r:id="rId25"/>
    <p:sldId id="395" r:id="rId26"/>
    <p:sldId id="351" r:id="rId27"/>
    <p:sldId id="284" r:id="rId28"/>
    <p:sldId id="285" r:id="rId29"/>
    <p:sldId id="288" r:id="rId30"/>
    <p:sldId id="396" r:id="rId31"/>
    <p:sldId id="400" r:id="rId32"/>
    <p:sldId id="293" r:id="rId33"/>
    <p:sldId id="323" r:id="rId34"/>
    <p:sldId id="397" r:id="rId35"/>
    <p:sldId id="398" r:id="rId36"/>
    <p:sldId id="399" r:id="rId37"/>
    <p:sldId id="380" r:id="rId38"/>
    <p:sldId id="381" r:id="rId39"/>
    <p:sldId id="401" r:id="rId40"/>
    <p:sldId id="404" r:id="rId41"/>
    <p:sldId id="386" r:id="rId42"/>
    <p:sldId id="387" r:id="rId43"/>
    <p:sldId id="388" r:id="rId44"/>
    <p:sldId id="402" r:id="rId45"/>
    <p:sldId id="389" r:id="rId46"/>
    <p:sldId id="403" r:id="rId47"/>
    <p:sldId id="385" r:id="rId48"/>
    <p:sldId id="375" r:id="rId49"/>
    <p:sldId id="312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6F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06" autoAdjust="0"/>
    <p:restoredTop sz="94660"/>
  </p:normalViewPr>
  <p:slideViewPr>
    <p:cSldViewPr snapToGrid="0">
      <p:cViewPr varScale="1">
        <p:scale>
          <a:sx n="52" d="100"/>
          <a:sy n="52" d="100"/>
        </p:scale>
        <p:origin x="677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76B005-50DE-454B-82F5-4265151B5DE3}" type="datetimeFigureOut">
              <a:rPr lang="en-GB" smtClean="0"/>
              <a:t>04/06/2023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6F7DC9-98C4-4EF7-B2CD-D4966C2257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665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1032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745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170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6/4/2023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249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6/4/2023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5764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6/4/2023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927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6/4/2023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613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6/4/2023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963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6/4/2023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057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6/4/2023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947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6/4/2023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611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6/4/2023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2687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6/4/2023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548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6/4/2023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054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96E17-8A3B-4F6B-BABD-FD2420C511F1}" type="datetimeFigureOut">
              <a:rPr lang="en-US" smtClean="0"/>
              <a:t>6/4/2023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266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337" y="1080032"/>
            <a:ext cx="10713150" cy="3616939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+mn-lt"/>
              </a:rPr>
              <a:t>CORPORATE FINANCE</a:t>
            </a:r>
            <a:br>
              <a:rPr lang="en-US" sz="3600" b="1" dirty="0" smtClean="0">
                <a:latin typeface="+mn-lt"/>
              </a:rPr>
            </a:br>
            <a:r>
              <a:rPr lang="en-US" sz="3600" b="1" dirty="0" smtClean="0">
                <a:latin typeface="+mn-lt"/>
              </a:rPr>
              <a:t> </a:t>
            </a:r>
            <a:r>
              <a:rPr lang="en-US" sz="3600" b="1" dirty="0">
                <a:latin typeface="+mn-lt"/>
              </a:rPr>
              <a:t/>
            </a:r>
            <a:br>
              <a:rPr lang="en-US" sz="3600" b="1" dirty="0">
                <a:latin typeface="+mn-lt"/>
              </a:rPr>
            </a:br>
            <a:r>
              <a:rPr lang="en-GB" sz="3600" b="1" dirty="0" smtClean="0">
                <a:latin typeface="+mn-lt"/>
              </a:rPr>
              <a:t>Week </a:t>
            </a:r>
            <a:r>
              <a:rPr lang="en-GB" sz="3600" b="1" dirty="0">
                <a:latin typeface="+mn-lt"/>
              </a:rPr>
              <a:t>11: Cost of Capital </a:t>
            </a:r>
            <a:r>
              <a:rPr lang="en-US" sz="4000" dirty="0"/>
              <a:t/>
            </a:r>
            <a:br>
              <a:rPr lang="en-US" sz="4000" dirty="0"/>
            </a:b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5887" y="4495413"/>
            <a:ext cx="11027913" cy="219489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3600" b="1" dirty="0" smtClean="0"/>
          </a:p>
          <a:p>
            <a:pPr marL="0" indent="0" algn="ctr">
              <a:buNone/>
            </a:pPr>
            <a:r>
              <a:rPr lang="en-GB" sz="3600" b="1" dirty="0" smtClean="0"/>
              <a:t>Instructor: </a:t>
            </a:r>
            <a:r>
              <a:rPr lang="en-GB" sz="3600" b="1" dirty="0" err="1" smtClean="0"/>
              <a:t>Dr.</a:t>
            </a:r>
            <a:r>
              <a:rPr lang="en-GB" sz="3600" b="1" dirty="0" smtClean="0"/>
              <a:t> Charity Njoka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2621597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65125"/>
            <a:ext cx="11353800" cy="1080217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Lesson Objectives 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6463" y="1445342"/>
            <a:ext cx="11177337" cy="541265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3200" dirty="0" smtClean="0"/>
              <a:t>At </a:t>
            </a:r>
            <a:r>
              <a:rPr lang="en-GB" sz="3200" dirty="0"/>
              <a:t>the end of this lesson you should be able to</a:t>
            </a:r>
            <a:r>
              <a:rPr lang="en-GB" sz="3200" dirty="0" smtClean="0"/>
              <a:t>:</a:t>
            </a:r>
          </a:p>
          <a:p>
            <a:pPr marL="0" indent="0" algn="just">
              <a:buNone/>
            </a:pPr>
            <a:endParaRPr lang="en-GB" sz="3200" dirty="0" smtClean="0"/>
          </a:p>
          <a:p>
            <a:pPr marL="0" indent="0" algn="just">
              <a:buNone/>
            </a:pPr>
            <a:r>
              <a:rPr lang="en-US" sz="3200" dirty="0"/>
              <a:t> </a:t>
            </a:r>
            <a:r>
              <a:rPr lang="en-US" sz="3200" dirty="0" smtClean="0"/>
              <a:t>1. Discuss </a:t>
            </a:r>
            <a:r>
              <a:rPr lang="en-US" sz="3200" dirty="0"/>
              <a:t>the meaning of cost of capital for raising capital from different sources of finance.</a:t>
            </a:r>
          </a:p>
          <a:p>
            <a:pPr marL="0" lvl="0" indent="0" algn="just">
              <a:buNone/>
            </a:pPr>
            <a:r>
              <a:rPr lang="en-US" sz="3200" dirty="0" smtClean="0"/>
              <a:t>2. Discuss </a:t>
            </a:r>
            <a:r>
              <a:rPr lang="en-US" sz="3200" dirty="0"/>
              <a:t>the application of the  cost of Capital </a:t>
            </a:r>
          </a:p>
          <a:p>
            <a:pPr marL="0" indent="0" algn="just">
              <a:buNone/>
            </a:pPr>
            <a:r>
              <a:rPr lang="en-US" sz="3200" dirty="0"/>
              <a:t>3.  Measure cost of individual components of capital </a:t>
            </a:r>
          </a:p>
          <a:p>
            <a:pPr marL="0" indent="0" algn="just">
              <a:buNone/>
            </a:pPr>
            <a:r>
              <a:rPr lang="en-US" sz="3200" dirty="0"/>
              <a:t>4. Calculate weighted cost of </a:t>
            </a:r>
            <a:r>
              <a:rPr lang="en-US" sz="3200" dirty="0" smtClean="0"/>
              <a:t>capital</a:t>
            </a:r>
            <a:endParaRPr lang="en-US" sz="3200" dirty="0"/>
          </a:p>
          <a:p>
            <a:pPr algn="just"/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19059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232" y="-240631"/>
            <a:ext cx="11191568" cy="1312606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Introduction   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232" y="775504"/>
            <a:ext cx="11191568" cy="5849885"/>
          </a:xfrm>
        </p:spPr>
        <p:txBody>
          <a:bodyPr>
            <a:normAutofit/>
          </a:bodyPr>
          <a:lstStyle/>
          <a:p>
            <a:pPr marL="1371600" lvl="3" indent="0">
              <a:buNone/>
            </a:pPr>
            <a:r>
              <a:rPr lang="en-US" sz="2200" dirty="0" smtClean="0"/>
              <a:t>. </a:t>
            </a:r>
            <a:endParaRPr lang="en-GB" sz="2200" dirty="0"/>
          </a:p>
          <a:p>
            <a:pPr algn="just"/>
            <a:r>
              <a:rPr lang="en-US" sz="3200" dirty="0"/>
              <a:t>Cost of capital is the cost of having capital for long period from different sources of finance. </a:t>
            </a:r>
            <a:endParaRPr lang="en-US" sz="3200" dirty="0" smtClean="0"/>
          </a:p>
          <a:p>
            <a:pPr algn="just"/>
            <a:r>
              <a:rPr lang="en-US" sz="3200" dirty="0"/>
              <a:t>Cost of capital is the return expected by the providers of capital </a:t>
            </a:r>
            <a:r>
              <a:rPr lang="en-US" sz="3200" dirty="0" smtClean="0"/>
              <a:t>to </a:t>
            </a:r>
            <a:r>
              <a:rPr lang="en-US" sz="3200" dirty="0"/>
              <a:t>the business as a compensation for their contribution to the total </a:t>
            </a:r>
            <a:r>
              <a:rPr lang="en-US" sz="3200" dirty="0" smtClean="0"/>
              <a:t>capital</a:t>
            </a:r>
          </a:p>
          <a:p>
            <a:pPr algn="just"/>
            <a:r>
              <a:rPr lang="en-US" sz="3200" dirty="0" smtClean="0"/>
              <a:t>Cost </a:t>
            </a:r>
            <a:r>
              <a:rPr lang="en-US" sz="3200" dirty="0"/>
              <a:t>of capital can either be explicit or implicit</a:t>
            </a:r>
            <a:endParaRPr lang="en-US" sz="3200" dirty="0" smtClean="0"/>
          </a:p>
          <a:p>
            <a:pPr algn="just"/>
            <a:r>
              <a:rPr lang="en-US" sz="3200" dirty="0"/>
              <a:t>Cost of capital is also known as ‘cut-off’ rate, ‘hurdle rate’, ‘minimum rate of return’.</a:t>
            </a:r>
          </a:p>
          <a:p>
            <a:pPr marL="0" indent="0">
              <a:buNone/>
            </a:pPr>
            <a:endParaRPr lang="en-US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727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36896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Determination of  Cost of Capital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8547" y="609600"/>
            <a:ext cx="11231896" cy="6248399"/>
          </a:xfrm>
        </p:spPr>
        <p:txBody>
          <a:bodyPr>
            <a:normAutofit/>
          </a:bodyPr>
          <a:lstStyle/>
          <a:p>
            <a:pPr marL="0" lvl="0" indent="0" algn="just">
              <a:buNone/>
            </a:pPr>
            <a:r>
              <a:rPr lang="en-US" sz="3200" dirty="0"/>
              <a:t>C</a:t>
            </a:r>
            <a:r>
              <a:rPr lang="en-US" sz="3200" dirty="0" smtClean="0"/>
              <a:t>ost </a:t>
            </a:r>
            <a:r>
              <a:rPr lang="en-US" sz="3200" dirty="0"/>
              <a:t>of capital can either be explicit or </a:t>
            </a:r>
            <a:r>
              <a:rPr lang="en-US" sz="3200" dirty="0" smtClean="0"/>
              <a:t>implicit</a:t>
            </a:r>
          </a:p>
          <a:p>
            <a:pPr marL="0" lvl="0" indent="0" algn="just">
              <a:buNone/>
            </a:pPr>
            <a:r>
              <a:rPr lang="en-US" sz="3200" dirty="0" smtClean="0"/>
              <a:t>Explicit -cash </a:t>
            </a:r>
            <a:r>
              <a:rPr lang="en-US" sz="3200" dirty="0"/>
              <a:t>outflow of an entity towards the utilization of capital which is clear and </a:t>
            </a:r>
            <a:r>
              <a:rPr lang="en-US" sz="3200" dirty="0" smtClean="0"/>
              <a:t>obvious</a:t>
            </a:r>
          </a:p>
          <a:p>
            <a:pPr marL="0" indent="0" algn="just">
              <a:buNone/>
            </a:pPr>
            <a:r>
              <a:rPr lang="en-US" sz="3200" dirty="0" smtClean="0"/>
              <a:t>Implicit--not </a:t>
            </a:r>
            <a:r>
              <a:rPr lang="en-US" sz="3200" dirty="0"/>
              <a:t>a cash outflow but it is an opportunity loss of foregoing a better investment </a:t>
            </a:r>
            <a:r>
              <a:rPr lang="en-US" sz="3200" dirty="0" smtClean="0"/>
              <a:t>opportunity</a:t>
            </a:r>
          </a:p>
          <a:p>
            <a:pPr marL="0" indent="0" algn="just">
              <a:buNone/>
            </a:pPr>
            <a:endParaRPr lang="en-US" sz="3200" dirty="0" smtClean="0"/>
          </a:p>
          <a:p>
            <a:pPr marL="0" indent="0" algn="just">
              <a:buNone/>
            </a:pPr>
            <a:r>
              <a:rPr lang="en-US" sz="3200" dirty="0"/>
              <a:t>T</a:t>
            </a:r>
            <a:r>
              <a:rPr lang="en-US" sz="3200" dirty="0" smtClean="0"/>
              <a:t>wo factors are </a:t>
            </a:r>
            <a:r>
              <a:rPr lang="en-US" sz="3200" dirty="0"/>
              <a:t>considered to determine the cost of </a:t>
            </a:r>
            <a:r>
              <a:rPr lang="en-US" sz="3200" dirty="0" smtClean="0"/>
              <a:t>capital:</a:t>
            </a:r>
            <a:endParaRPr lang="en-US" sz="3200" dirty="0"/>
          </a:p>
          <a:p>
            <a:pPr marL="0" indent="0" algn="just">
              <a:buNone/>
            </a:pPr>
            <a:r>
              <a:rPr lang="en-US" sz="3200" dirty="0" smtClean="0"/>
              <a:t>(</a:t>
            </a:r>
            <a:r>
              <a:rPr lang="en-US" sz="3200" dirty="0" err="1"/>
              <a:t>i</a:t>
            </a:r>
            <a:r>
              <a:rPr lang="en-US" sz="3200" dirty="0"/>
              <a:t>) Source of Finance</a:t>
            </a:r>
          </a:p>
          <a:p>
            <a:pPr marL="0" indent="0" algn="just">
              <a:buNone/>
            </a:pPr>
            <a:r>
              <a:rPr lang="en-US" sz="3200" dirty="0"/>
              <a:t>(ii) Reciprocal payment of the using finance.</a:t>
            </a:r>
          </a:p>
        </p:txBody>
      </p:sp>
    </p:spTree>
    <p:extLst>
      <p:ext uri="{BB962C8B-B14F-4D97-AF65-F5344CB8AC3E}">
        <p14:creationId xmlns:p14="http://schemas.microsoft.com/office/powerpoint/2010/main" val="2037511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631129" cy="834189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Importance of Cost of Finance/ Application 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2735" y="834189"/>
            <a:ext cx="11580424" cy="5686926"/>
          </a:xfrm>
        </p:spPr>
        <p:txBody>
          <a:bodyPr>
            <a:no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n-GB" sz="3200" dirty="0" smtClean="0"/>
              <a:t>Long-term </a:t>
            </a:r>
            <a:r>
              <a:rPr lang="en-GB" sz="3200" dirty="0"/>
              <a:t>investment decisions </a:t>
            </a:r>
            <a:r>
              <a:rPr lang="en-GB" sz="3200" dirty="0" smtClean="0"/>
              <a:t>– </a:t>
            </a:r>
            <a:r>
              <a:rPr lang="en-GB" sz="3200" dirty="0" err="1" smtClean="0"/>
              <a:t>NPV</a:t>
            </a:r>
            <a:r>
              <a:rPr lang="en-GB" sz="3200" dirty="0" smtClean="0"/>
              <a:t> method-the </a:t>
            </a:r>
            <a:r>
              <a:rPr lang="en-GB" sz="3200" dirty="0"/>
              <a:t>cost of capital is used to discount the cash flows.  Under IRR method </a:t>
            </a:r>
            <a:r>
              <a:rPr lang="en-GB" sz="3200" dirty="0" smtClean="0"/>
              <a:t>- </a:t>
            </a:r>
            <a:r>
              <a:rPr lang="en-GB" sz="3200" dirty="0"/>
              <a:t>cost of capital is compared with </a:t>
            </a:r>
            <a:r>
              <a:rPr lang="en-GB" sz="3200" dirty="0" smtClean="0"/>
              <a:t>IRR</a:t>
            </a:r>
          </a:p>
          <a:p>
            <a:pPr marL="514350" indent="-514350" algn="just">
              <a:buFont typeface="+mj-lt"/>
              <a:buAutoNum type="arabicPeriod"/>
            </a:pPr>
            <a:endParaRPr lang="en-US" sz="3200" dirty="0"/>
          </a:p>
          <a:p>
            <a:pPr marL="514350" indent="-514350" algn="just">
              <a:buFont typeface="+mj-lt"/>
              <a:buAutoNum type="arabicPeriod"/>
            </a:pPr>
            <a:r>
              <a:rPr lang="en-GB" sz="3200" dirty="0" smtClean="0"/>
              <a:t>Capital </a:t>
            </a:r>
            <a:r>
              <a:rPr lang="en-GB" sz="3200" dirty="0"/>
              <a:t>structure decisions – The composition/mix of various components of capital is determined by the cost of each capital component</a:t>
            </a:r>
            <a:r>
              <a:rPr lang="en-GB" sz="3200" dirty="0" smtClean="0"/>
              <a:t>.</a:t>
            </a:r>
          </a:p>
          <a:p>
            <a:pPr marL="514350" indent="-514350" algn="just">
              <a:buFont typeface="+mj-lt"/>
              <a:buAutoNum type="arabicPeriod"/>
            </a:pPr>
            <a:endParaRPr lang="en-US" sz="3200" dirty="0"/>
          </a:p>
          <a:p>
            <a:pPr marL="514350" indent="-514350" algn="just">
              <a:buFont typeface="+mj-lt"/>
              <a:buAutoNum type="arabicPeriod"/>
            </a:pPr>
            <a:r>
              <a:rPr lang="en-GB" sz="3200" dirty="0" smtClean="0"/>
              <a:t>Evaluation </a:t>
            </a:r>
            <a:r>
              <a:rPr lang="en-GB" sz="3200" dirty="0"/>
              <a:t>of performance of management – A high cost of capital is an indicator of high risk attached to the </a:t>
            </a:r>
            <a:r>
              <a:rPr lang="en-GB" sz="3200" dirty="0" smtClean="0"/>
              <a:t>firm- </a:t>
            </a:r>
            <a:r>
              <a:rPr lang="en-GB" sz="3200" dirty="0"/>
              <a:t>usually attributed to poor performance of the firm.</a:t>
            </a:r>
            <a:endParaRPr lang="en-US" sz="3200" dirty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899762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401052"/>
            <a:ext cx="10515600" cy="1325563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+mn-lt"/>
              </a:rPr>
              <a:t>Importance of Cost of Finance/ Application </a:t>
            </a:r>
            <a:r>
              <a:rPr lang="en-GB" sz="3600" b="1" dirty="0" smtClean="0">
                <a:latin typeface="+mn-lt"/>
              </a:rPr>
              <a:t> </a:t>
            </a:r>
            <a:r>
              <a:rPr lang="en-GB" sz="3600" b="1" dirty="0" err="1" smtClean="0">
                <a:latin typeface="+mn-lt"/>
              </a:rPr>
              <a:t>Ctd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24511"/>
            <a:ext cx="11440443" cy="593348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n-GB" sz="3200" dirty="0" smtClean="0"/>
          </a:p>
          <a:p>
            <a:pPr marL="0" indent="0" algn="just">
              <a:buNone/>
            </a:pPr>
            <a:r>
              <a:rPr lang="en-GB" sz="3200" dirty="0" smtClean="0"/>
              <a:t>4. Dividend </a:t>
            </a:r>
            <a:r>
              <a:rPr lang="en-GB" sz="3200" dirty="0"/>
              <a:t>policy and decisions – </a:t>
            </a:r>
            <a:r>
              <a:rPr lang="en-GB" sz="3200" dirty="0" err="1"/>
              <a:t>E.g</a:t>
            </a:r>
            <a:r>
              <a:rPr lang="en-GB" sz="3200" dirty="0"/>
              <a:t> </a:t>
            </a:r>
            <a:r>
              <a:rPr lang="en-GB" sz="3200" dirty="0" smtClean="0"/>
              <a:t>Retained </a:t>
            </a:r>
            <a:r>
              <a:rPr lang="en-GB" sz="3200" dirty="0"/>
              <a:t>earnings </a:t>
            </a:r>
            <a:r>
              <a:rPr lang="en-GB" sz="3200" dirty="0" smtClean="0"/>
              <a:t>mostly used new </a:t>
            </a:r>
            <a:r>
              <a:rPr lang="en-GB" sz="3200" dirty="0"/>
              <a:t>ordinary share </a:t>
            </a:r>
            <a:r>
              <a:rPr lang="en-GB" sz="3200" dirty="0" smtClean="0"/>
              <a:t>capital since its cheaper.</a:t>
            </a:r>
          </a:p>
          <a:p>
            <a:pPr marL="0" indent="0" algn="just">
              <a:buNone/>
            </a:pPr>
            <a:endParaRPr lang="en-GB" sz="3200" dirty="0" smtClean="0"/>
          </a:p>
          <a:p>
            <a:pPr marL="0" indent="0" algn="just">
              <a:buNone/>
            </a:pPr>
            <a:r>
              <a:rPr lang="en-GB" sz="3200" dirty="0" smtClean="0"/>
              <a:t>5. Lease </a:t>
            </a:r>
            <a:r>
              <a:rPr lang="en-GB" sz="3200" dirty="0"/>
              <a:t>or buy decisions – A firm may finance the acquisition of an asset through leasing or borrowing long-term debt to buy an asset. </a:t>
            </a:r>
            <a:endParaRPr lang="en-GB" sz="3200" dirty="0" smtClean="0"/>
          </a:p>
          <a:p>
            <a:pPr marL="0" indent="0" algn="just">
              <a:buNone/>
            </a:pPr>
            <a:endParaRPr lang="en-GB" sz="3200" dirty="0" smtClean="0"/>
          </a:p>
          <a:p>
            <a:pPr marL="0" indent="0" algn="just">
              <a:buNone/>
            </a:pPr>
            <a:r>
              <a:rPr lang="en-GB" sz="3200" dirty="0" smtClean="0"/>
              <a:t> </a:t>
            </a:r>
            <a:r>
              <a:rPr lang="en-GB" sz="3200" dirty="0"/>
              <a:t>In lease or buy decisions, the cost of debt (interest rate on loan borrowed) is used as the discounting rate.</a:t>
            </a:r>
            <a:endParaRPr lang="en-US" sz="3200" dirty="0"/>
          </a:p>
          <a:p>
            <a:pPr marL="0" indent="0">
              <a:buNone/>
            </a:pPr>
            <a:endParaRPr lang="en-US" sz="3200" b="1" dirty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188545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852355" cy="870155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Factors that Influence Cost of Finance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889" y="870155"/>
            <a:ext cx="11255607" cy="5756269"/>
          </a:xfrm>
        </p:spPr>
        <p:txBody>
          <a:bodyPr>
            <a:noAutofit/>
          </a:bodyPr>
          <a:lstStyle/>
          <a:p>
            <a:pPr marL="514350" indent="-514350">
              <a:buAutoNum type="arabicPeriod"/>
            </a:pPr>
            <a:r>
              <a:rPr lang="en-GB" sz="3200" dirty="0" smtClean="0"/>
              <a:t>Terms </a:t>
            </a:r>
            <a:r>
              <a:rPr lang="en-GB" sz="3200" dirty="0"/>
              <a:t>of reference – if short term, the cost is usually low and vice versa</a:t>
            </a:r>
            <a:r>
              <a:rPr lang="en-GB" sz="3200" dirty="0" smtClean="0"/>
              <a:t>.</a:t>
            </a:r>
          </a:p>
          <a:p>
            <a:pPr marL="514350" indent="-514350">
              <a:buAutoNum type="arabicPeriod"/>
            </a:pPr>
            <a:endParaRPr lang="en-US" sz="3200" dirty="0"/>
          </a:p>
          <a:p>
            <a:pPr marL="514350" indent="-514350">
              <a:buAutoNum type="arabicPeriod" startAt="2"/>
            </a:pPr>
            <a:r>
              <a:rPr lang="en-GB" sz="3200" dirty="0" smtClean="0"/>
              <a:t>Economic </a:t>
            </a:r>
            <a:r>
              <a:rPr lang="en-GB" sz="3200" dirty="0"/>
              <a:t>conditions prevailing – </a:t>
            </a:r>
            <a:r>
              <a:rPr lang="en-GB" sz="3200" dirty="0" smtClean="0"/>
              <a:t>if </a:t>
            </a:r>
            <a:r>
              <a:rPr lang="en-GB" sz="3200" dirty="0"/>
              <a:t>a company is operating under inflationary conditions, such a company will pay high costs in so far as inflationary effect of finance will be passed onto the company</a:t>
            </a:r>
            <a:r>
              <a:rPr lang="en-GB" sz="3200" dirty="0" smtClean="0"/>
              <a:t>.</a:t>
            </a:r>
          </a:p>
          <a:p>
            <a:pPr marL="514350" indent="-514350">
              <a:buAutoNum type="arabicPeriod" startAt="2"/>
            </a:pPr>
            <a:endParaRPr lang="en-US" sz="3200" dirty="0"/>
          </a:p>
          <a:p>
            <a:pPr marL="0" indent="0">
              <a:buNone/>
            </a:pPr>
            <a:r>
              <a:rPr lang="en-GB" sz="3200" dirty="0"/>
              <a:t>3.	Risk exposed to venture – if a company is operating under high risk conditions, such a company will pay high costs to induce lenders to avail finance to it because the element of risk will be added on the cost of finance which may compound it.</a:t>
            </a:r>
            <a:endParaRPr lang="en-US" sz="3200" dirty="0"/>
          </a:p>
          <a:p>
            <a:endParaRPr lang="en-US" sz="3200" dirty="0"/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endParaRPr lang="en-GB" sz="3200" dirty="0" smtClean="0"/>
          </a:p>
        </p:txBody>
      </p:sp>
    </p:spTree>
    <p:extLst>
      <p:ext uri="{BB962C8B-B14F-4D97-AF65-F5344CB8AC3E}">
        <p14:creationId xmlns:p14="http://schemas.microsoft.com/office/powerpoint/2010/main" val="9143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17987"/>
            <a:ext cx="10852355" cy="870155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+mn-lt"/>
              </a:rPr>
              <a:t>Factors that Influence Cost of </a:t>
            </a:r>
            <a:r>
              <a:rPr lang="en-GB" sz="3600" b="1" dirty="0" smtClean="0">
                <a:latin typeface="+mn-lt"/>
              </a:rPr>
              <a:t>Finance </a:t>
            </a:r>
            <a:r>
              <a:rPr lang="en-GB" sz="3600" b="1" dirty="0" err="1" smtClean="0">
                <a:latin typeface="+mn-lt"/>
              </a:rPr>
              <a:t>Ctd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26" y="1076446"/>
            <a:ext cx="11142143" cy="529485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GB" sz="3200" dirty="0" smtClean="0"/>
              <a:t>4. Size </a:t>
            </a:r>
            <a:r>
              <a:rPr lang="en-GB" sz="3200" dirty="0"/>
              <a:t>of the business – A small company will find it difficult to raise finance and as such will pay heavily in form of cost of finance to obtain debt from lenders</a:t>
            </a:r>
            <a:r>
              <a:rPr lang="en-GB" sz="3200" dirty="0" smtClean="0"/>
              <a:t>.</a:t>
            </a:r>
          </a:p>
          <a:p>
            <a:pPr marL="0" indent="0" algn="just">
              <a:buNone/>
            </a:pPr>
            <a:endParaRPr lang="en-US" sz="3200" dirty="0"/>
          </a:p>
          <a:p>
            <a:pPr marL="0" indent="0" algn="just">
              <a:buNone/>
            </a:pPr>
            <a:r>
              <a:rPr lang="en-GB" sz="3200" dirty="0" smtClean="0"/>
              <a:t>5. Availability </a:t>
            </a:r>
            <a:r>
              <a:rPr lang="en-GB" sz="3200" dirty="0"/>
              <a:t>– Cost of finance (COF) prices will also be influenced by the forces of demand and supply such that low demand and low supply will lead to high cost of finance</a:t>
            </a:r>
            <a:r>
              <a:rPr lang="en-GB" sz="3200" dirty="0" smtClean="0"/>
              <a:t>.</a:t>
            </a:r>
          </a:p>
          <a:p>
            <a:pPr marL="0" indent="0" algn="just">
              <a:buNone/>
            </a:pPr>
            <a:endParaRPr lang="en-US" sz="3200" dirty="0"/>
          </a:p>
          <a:p>
            <a:pPr marL="0" indent="0" algn="just">
              <a:buNone/>
            </a:pPr>
            <a:r>
              <a:rPr lang="en-GB" sz="3200" dirty="0"/>
              <a:t>6.	Effects of taxation – Debt finance is cheaper by the amount equal to tax on </a:t>
            </a:r>
            <a:r>
              <a:rPr lang="en-GB" sz="3200" dirty="0" smtClean="0"/>
              <a:t>interest.</a:t>
            </a:r>
          </a:p>
        </p:txBody>
      </p:sp>
    </p:spTree>
    <p:extLst>
      <p:ext uri="{BB962C8B-B14F-4D97-AF65-F5344CB8AC3E}">
        <p14:creationId xmlns:p14="http://schemas.microsoft.com/office/powerpoint/2010/main" val="34679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11353800" cy="110612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 </a:t>
            </a:r>
            <a:r>
              <a:rPr lang="en-GB" sz="3600" b="1" dirty="0">
                <a:latin typeface="+mn-lt"/>
              </a:rPr>
              <a:t>Factors that Influence Cost of Finance </a:t>
            </a:r>
            <a:r>
              <a:rPr lang="en-GB" sz="3600" b="1" dirty="0" err="1">
                <a:latin typeface="+mn-lt"/>
              </a:rPr>
              <a:t>Ctd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06129"/>
            <a:ext cx="10971231" cy="520298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3200" dirty="0" smtClean="0"/>
          </a:p>
          <a:p>
            <a:pPr marL="0" indent="0" algn="just">
              <a:buNone/>
            </a:pPr>
            <a:r>
              <a:rPr lang="en-GB" sz="3200" dirty="0" smtClean="0"/>
              <a:t>7. Nature </a:t>
            </a:r>
            <a:r>
              <a:rPr lang="en-GB" sz="3200" dirty="0"/>
              <a:t>of security – If security given depreciates fast, then this will compound implicit costs (costs of maintaining that security</a:t>
            </a:r>
            <a:r>
              <a:rPr lang="en-GB" sz="3200" dirty="0" smtClean="0"/>
              <a:t>).</a:t>
            </a:r>
          </a:p>
          <a:p>
            <a:pPr marL="0" indent="0" algn="just">
              <a:buNone/>
            </a:pPr>
            <a:endParaRPr lang="en-US" sz="3200" dirty="0"/>
          </a:p>
          <a:p>
            <a:pPr marL="0" indent="0" algn="just">
              <a:buNone/>
            </a:pPr>
            <a:r>
              <a:rPr lang="en-GB" sz="3200" dirty="0" smtClean="0"/>
              <a:t>8. Company’s </a:t>
            </a:r>
            <a:r>
              <a:rPr lang="en-GB" sz="3200" dirty="0"/>
              <a:t>growth stage – Young companies usually pay less dividends in which case the cost of this finance will be relatively cheaper at the earlier stages of the company’s development.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55580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2736"/>
            <a:ext cx="11353800" cy="781664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latin typeface="+mn-lt"/>
              </a:rPr>
              <a:t> Measurement of Cost of Capital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987" y="796413"/>
            <a:ext cx="11471788" cy="6312569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endParaRPr lang="en-US" sz="3200" dirty="0" smtClean="0"/>
          </a:p>
          <a:p>
            <a:pPr marL="0" indent="0" algn="just">
              <a:buNone/>
            </a:pPr>
            <a:r>
              <a:rPr lang="en-US" sz="4100" dirty="0" smtClean="0"/>
              <a:t>Cost </a:t>
            </a:r>
            <a:r>
              <a:rPr lang="en-US" sz="4100" dirty="0"/>
              <a:t>of capital involves different costs related to different sources of finance. </a:t>
            </a:r>
            <a:endParaRPr lang="en-US" sz="4100" dirty="0" smtClean="0"/>
          </a:p>
          <a:p>
            <a:pPr marL="0" indent="0" algn="just">
              <a:buNone/>
            </a:pPr>
            <a:endParaRPr lang="en-US" sz="4100" dirty="0"/>
          </a:p>
          <a:p>
            <a:pPr marL="0" indent="0" algn="just">
              <a:buNone/>
            </a:pPr>
            <a:r>
              <a:rPr lang="en-US" sz="4100" dirty="0" smtClean="0"/>
              <a:t>The </a:t>
            </a:r>
            <a:r>
              <a:rPr lang="en-US" sz="4100" dirty="0"/>
              <a:t>evaluation process of cost of capital involves two steps</a:t>
            </a:r>
            <a:r>
              <a:rPr lang="en-US" sz="4100" dirty="0" smtClean="0"/>
              <a:t>.</a:t>
            </a:r>
          </a:p>
          <a:p>
            <a:pPr marL="0" indent="0" algn="just">
              <a:buNone/>
            </a:pPr>
            <a:r>
              <a:rPr lang="en-US" sz="4100" dirty="0" smtClean="0"/>
              <a:t> Calculation </a:t>
            </a:r>
            <a:r>
              <a:rPr lang="en-US" sz="4100" dirty="0"/>
              <a:t>of different costs which are the sources of finance. </a:t>
            </a:r>
            <a:endParaRPr lang="en-US" sz="4100" dirty="0" smtClean="0"/>
          </a:p>
          <a:p>
            <a:pPr marL="0" indent="0" algn="just">
              <a:buNone/>
            </a:pPr>
            <a:r>
              <a:rPr lang="en-US" sz="4100" dirty="0" smtClean="0"/>
              <a:t>ii</a:t>
            </a:r>
            <a:r>
              <a:rPr lang="en-US" sz="4100" dirty="0"/>
              <a:t>) The overall cost is calculated by combining different costs into a composite cost. </a:t>
            </a:r>
            <a:endParaRPr lang="en-US" sz="4100" dirty="0" smtClean="0"/>
          </a:p>
          <a:p>
            <a:pPr marL="0" indent="0" algn="just">
              <a:buNone/>
            </a:pPr>
            <a:endParaRPr lang="en-US" sz="4100" dirty="0" smtClean="0"/>
          </a:p>
          <a:p>
            <a:pPr marL="0" indent="0">
              <a:buNone/>
            </a:pPr>
            <a:r>
              <a:rPr lang="en-US" sz="4100" dirty="0" smtClean="0"/>
              <a:t>1. Cost </a:t>
            </a:r>
            <a:r>
              <a:rPr lang="en-US" sz="4100" dirty="0"/>
              <a:t>of Debt/ Bonds  </a:t>
            </a:r>
          </a:p>
          <a:p>
            <a:pPr marL="0" indent="0">
              <a:buNone/>
            </a:pPr>
            <a:r>
              <a:rPr lang="en-US" sz="4100" dirty="0"/>
              <a:t>2. Cost of Preferential Capital </a:t>
            </a:r>
          </a:p>
          <a:p>
            <a:pPr marL="0" indent="0">
              <a:buNone/>
            </a:pPr>
            <a:r>
              <a:rPr lang="en-US" sz="4100" dirty="0"/>
              <a:t>3. Cost of Equity Capital </a:t>
            </a:r>
          </a:p>
          <a:p>
            <a:pPr marL="0" indent="0">
              <a:buNone/>
            </a:pPr>
            <a:r>
              <a:rPr lang="en-US" sz="4100" dirty="0"/>
              <a:t>4. Cost of Retained Earnings. </a:t>
            </a:r>
          </a:p>
          <a:p>
            <a:pPr marL="0" indent="0" algn="just">
              <a:buNone/>
            </a:pPr>
            <a:endParaRPr lang="en-US" sz="3200" dirty="0"/>
          </a:p>
          <a:p>
            <a:pPr marL="0" indent="0">
              <a:buNone/>
            </a:pPr>
            <a:r>
              <a:rPr lang="en-US" sz="4400" b="1" dirty="0"/>
              <a:t> 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451757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226" y="132736"/>
            <a:ext cx="11132574" cy="1070422"/>
          </a:xfrm>
        </p:spPr>
        <p:txBody>
          <a:bodyPr>
            <a:normAutofit/>
          </a:bodyPr>
          <a:lstStyle/>
          <a:p>
            <a:pPr lvl="1"/>
            <a:r>
              <a:rPr lang="en-US" sz="3600" b="1" dirty="0" smtClean="0">
                <a:latin typeface="+mn-lt"/>
              </a:rPr>
              <a:t>Cost of Debt 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1226" y="1331753"/>
            <a:ext cx="11132574" cy="539791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This is cost long </a:t>
            </a:r>
            <a:r>
              <a:rPr lang="en-GB" sz="3200" dirty="0"/>
              <a:t>term debt </a:t>
            </a:r>
            <a:r>
              <a:rPr lang="en-GB" sz="3200" dirty="0" smtClean="0"/>
              <a:t> which includes; </a:t>
            </a:r>
          </a:p>
          <a:p>
            <a:pPr marL="0" indent="0">
              <a:buNone/>
            </a:pPr>
            <a:endParaRPr lang="en-GB" sz="3200" dirty="0" smtClean="0"/>
          </a:p>
          <a:p>
            <a:r>
              <a:rPr lang="en-GB" sz="3200" dirty="0"/>
              <a:t>L</a:t>
            </a:r>
            <a:r>
              <a:rPr lang="en-GB" sz="3200" dirty="0" smtClean="0"/>
              <a:t>ong </a:t>
            </a:r>
            <a:r>
              <a:rPr lang="en-GB" sz="3200" dirty="0"/>
              <a:t>term loans from the financial institutions, </a:t>
            </a:r>
            <a:endParaRPr lang="en-GB" sz="3200" dirty="0" smtClean="0"/>
          </a:p>
          <a:p>
            <a:endParaRPr lang="en-GB" sz="3200" dirty="0" smtClean="0"/>
          </a:p>
          <a:p>
            <a:r>
              <a:rPr lang="en-GB" sz="3200" dirty="0"/>
              <a:t>C</a:t>
            </a:r>
            <a:r>
              <a:rPr lang="en-GB" sz="3200" dirty="0" smtClean="0"/>
              <a:t>apital </a:t>
            </a:r>
            <a:r>
              <a:rPr lang="en-GB" sz="3200" dirty="0"/>
              <a:t>from issuing debentures or bonds </a:t>
            </a:r>
            <a:r>
              <a:rPr lang="en-GB" sz="3200" dirty="0" err="1"/>
              <a:t>etc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156202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353800" cy="120315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Features of Bonds: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17640"/>
            <a:ext cx="10264877" cy="5712024"/>
          </a:xfrm>
        </p:spPr>
        <p:txBody>
          <a:bodyPr>
            <a:normAutofit lnSpcReduction="10000"/>
          </a:bodyPr>
          <a:lstStyle/>
          <a:p>
            <a:pPr marL="571500" indent="-571500" algn="just">
              <a:buAutoNum type="romanLcParenBoth"/>
            </a:pPr>
            <a:r>
              <a:rPr lang="en-US" sz="3200" dirty="0" smtClean="0"/>
              <a:t>Face </a:t>
            </a:r>
            <a:r>
              <a:rPr lang="en-US" sz="3200" dirty="0"/>
              <a:t>Value: Bonds are denominated with some value; this denominated value is called face value of the debenture. Interest is calculated on the face value of the debentures</a:t>
            </a:r>
            <a:r>
              <a:rPr lang="en-US" sz="3200" dirty="0" smtClean="0"/>
              <a:t>.</a:t>
            </a:r>
          </a:p>
          <a:p>
            <a:pPr marL="0" indent="0" algn="just">
              <a:buNone/>
            </a:pPr>
            <a:r>
              <a:rPr lang="en-US" sz="3200" dirty="0" smtClean="0"/>
              <a:t> </a:t>
            </a:r>
            <a:endParaRPr lang="en-US" sz="3200" dirty="0"/>
          </a:p>
          <a:p>
            <a:pPr marL="571500" indent="-571500" algn="just">
              <a:buAutoNum type="romanLcParenBoth"/>
            </a:pPr>
            <a:r>
              <a:rPr lang="en-US" sz="3200" dirty="0" smtClean="0"/>
              <a:t>Interest </a:t>
            </a:r>
            <a:r>
              <a:rPr lang="en-US" sz="3200" dirty="0"/>
              <a:t>(Coupon) Rate: </a:t>
            </a:r>
            <a:r>
              <a:rPr lang="en-US" sz="3200" dirty="0" smtClean="0"/>
              <a:t>Interest </a:t>
            </a:r>
            <a:r>
              <a:rPr lang="en-US" sz="3200" dirty="0"/>
              <a:t>(coupon) rate is applied to face value of </a:t>
            </a:r>
            <a:r>
              <a:rPr lang="en-US" sz="3200" dirty="0" smtClean="0"/>
              <a:t>bond/debenture </a:t>
            </a:r>
            <a:r>
              <a:rPr lang="en-US" sz="3200" dirty="0"/>
              <a:t>to calculate interest, which is payable to </a:t>
            </a:r>
            <a:r>
              <a:rPr lang="en-US" sz="3200" dirty="0" smtClean="0"/>
              <a:t>the bondholders </a:t>
            </a:r>
            <a:r>
              <a:rPr lang="en-US" sz="3200" dirty="0"/>
              <a:t>of </a:t>
            </a:r>
            <a:r>
              <a:rPr lang="en-US" sz="3200" dirty="0" smtClean="0"/>
              <a:t>periodically.</a:t>
            </a:r>
          </a:p>
          <a:p>
            <a:pPr marL="571500" indent="-571500" algn="just">
              <a:buAutoNum type="romanLcParenBoth"/>
            </a:pPr>
            <a:endParaRPr lang="en-US" sz="3200" dirty="0"/>
          </a:p>
          <a:p>
            <a:pPr marL="0" indent="0" algn="just">
              <a:buNone/>
            </a:pPr>
            <a:r>
              <a:rPr lang="en-US" sz="3200" dirty="0"/>
              <a:t>(iii) Maturity period: Debentures or Bonds has a fixed maturity period for redemption. However, in case of irredeemable debentures maturity period is not defined and it is taken as infinite</a:t>
            </a:r>
            <a:r>
              <a:rPr lang="en-US" sz="3200" dirty="0" smtClean="0"/>
              <a:t>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8984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353800" cy="120315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Features of Bonds </a:t>
            </a:r>
            <a:r>
              <a:rPr lang="en-US" sz="3600" b="1" dirty="0" err="1" smtClean="0">
                <a:latin typeface="+mn-lt"/>
              </a:rPr>
              <a:t>Ctd</a:t>
            </a:r>
            <a:r>
              <a:rPr lang="en-US" sz="3600" b="1" dirty="0" smtClean="0">
                <a:latin typeface="+mn-lt"/>
              </a:rPr>
              <a:t> 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17640"/>
            <a:ext cx="10264877" cy="571202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3200" dirty="0" smtClean="0"/>
          </a:p>
          <a:p>
            <a:pPr marL="0" indent="0" algn="just">
              <a:buNone/>
            </a:pPr>
            <a:r>
              <a:rPr lang="en-US" sz="3200" dirty="0" smtClean="0"/>
              <a:t>(</a:t>
            </a:r>
            <a:r>
              <a:rPr lang="en-US" sz="3200" dirty="0"/>
              <a:t>iv) Redemption Value: Redeemable debentures or bonds are redeemed on its specified maturity date. </a:t>
            </a:r>
            <a:r>
              <a:rPr lang="en-US" sz="3200" dirty="0" smtClean="0"/>
              <a:t>Redemption </a:t>
            </a:r>
            <a:r>
              <a:rPr lang="en-US" sz="3200" dirty="0"/>
              <a:t>value may vary from the face value of the debenture</a:t>
            </a:r>
            <a:r>
              <a:rPr lang="en-US" sz="3200" dirty="0" smtClean="0"/>
              <a:t>.</a:t>
            </a:r>
          </a:p>
          <a:p>
            <a:pPr marL="0" indent="0" algn="just">
              <a:buNone/>
            </a:pPr>
            <a:endParaRPr lang="en-US" sz="3200" dirty="0"/>
          </a:p>
          <a:p>
            <a:pPr marL="0" indent="0" algn="just">
              <a:buNone/>
            </a:pPr>
            <a:r>
              <a:rPr lang="en-US" sz="3200" dirty="0"/>
              <a:t>(v) Benefit of tax shield: The payment of interest to the </a:t>
            </a:r>
            <a:r>
              <a:rPr lang="en-US" sz="3200" dirty="0" smtClean="0"/>
              <a:t>bondholders </a:t>
            </a:r>
            <a:r>
              <a:rPr lang="en-US" sz="3200" dirty="0"/>
              <a:t>are allowed as expenses for the purpose of corporate tax determination. Hence, interest paid to the </a:t>
            </a:r>
            <a:r>
              <a:rPr lang="en-US" sz="3200" dirty="0" smtClean="0"/>
              <a:t>bondholders </a:t>
            </a:r>
            <a:r>
              <a:rPr lang="en-US" sz="3200" dirty="0"/>
              <a:t>save the tax liability of the company. </a:t>
            </a:r>
            <a:r>
              <a:rPr lang="en-US" sz="3200" dirty="0" smtClean="0"/>
              <a:t> This saving  </a:t>
            </a:r>
            <a:r>
              <a:rPr lang="en-US" sz="3200" dirty="0"/>
              <a:t>tax shield. </a:t>
            </a:r>
            <a:r>
              <a:rPr lang="en-US" sz="3200" b="1" dirty="0"/>
              <a:t> </a:t>
            </a:r>
            <a:endParaRPr lang="en-US" sz="3200" dirty="0"/>
          </a:p>
          <a:p>
            <a:pPr marL="0" indent="0" algn="just">
              <a:buNone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38284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747" y="185195"/>
            <a:ext cx="11238053" cy="451413"/>
          </a:xfrm>
        </p:spPr>
        <p:txBody>
          <a:bodyPr>
            <a:normAutofit fontScale="90000"/>
          </a:bodyPr>
          <a:lstStyle/>
          <a:p>
            <a:r>
              <a:rPr lang="en-US" sz="4000" b="1" dirty="0" smtClean="0">
                <a:latin typeface="+mn-lt"/>
              </a:rPr>
              <a:t/>
            </a:r>
            <a:br>
              <a:rPr lang="en-US" sz="4000" b="1" dirty="0" smtClean="0">
                <a:latin typeface="+mn-lt"/>
              </a:rPr>
            </a:br>
            <a:r>
              <a:rPr lang="en-US" sz="4000" b="1" dirty="0" smtClean="0">
                <a:latin typeface="+mn-lt"/>
              </a:rPr>
              <a:t>Illustration</a:t>
            </a:r>
            <a:r>
              <a:rPr lang="en-US" sz="3600" b="1" dirty="0" smtClean="0"/>
              <a:t> 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en-US" sz="3600" b="1" dirty="0"/>
              <a:t> 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747" y="949124"/>
            <a:ext cx="11238053" cy="578053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200" dirty="0" smtClean="0"/>
              <a:t>There </a:t>
            </a:r>
            <a:r>
              <a:rPr lang="en-US" sz="3200" dirty="0"/>
              <a:t>are two companies namely X Ltd. and Y Ltd. </a:t>
            </a:r>
            <a:r>
              <a:rPr lang="en-US" sz="3200" dirty="0" smtClean="0"/>
              <a:t>X </a:t>
            </a:r>
            <a:r>
              <a:rPr lang="en-US" sz="3200" dirty="0"/>
              <a:t>Ltd is fully financed by the shareholders whereas Y Ltd uses debt </a:t>
            </a:r>
            <a:r>
              <a:rPr lang="en-US" sz="3200" dirty="0" smtClean="0"/>
              <a:t>fund. </a:t>
            </a:r>
            <a:r>
              <a:rPr lang="en-US" sz="3200" dirty="0"/>
              <a:t>The following Table shows </a:t>
            </a:r>
            <a:r>
              <a:rPr lang="en-GB" sz="3200" dirty="0"/>
              <a:t>the profitability statement of both the companies</a:t>
            </a:r>
            <a:r>
              <a:rPr lang="en-GB" sz="3200" dirty="0" smtClean="0"/>
              <a:t>:</a:t>
            </a:r>
          </a:p>
          <a:p>
            <a:endParaRPr lang="en-GB" sz="3200" dirty="0"/>
          </a:p>
          <a:p>
            <a:endParaRPr lang="en-US" sz="3200" dirty="0" smtClean="0"/>
          </a:p>
          <a:p>
            <a:endParaRPr lang="en-US" sz="3200" dirty="0"/>
          </a:p>
          <a:p>
            <a:endParaRPr lang="en-US" sz="3200" dirty="0" smtClean="0"/>
          </a:p>
          <a:p>
            <a:pPr marL="0" indent="0" algn="just">
              <a:buNone/>
            </a:pPr>
            <a:r>
              <a:rPr lang="en-US" sz="3200" dirty="0" smtClean="0"/>
              <a:t>A </a:t>
            </a:r>
            <a:r>
              <a:rPr lang="en-US" sz="3200" dirty="0"/>
              <a:t>comparison of the two companies shows that an interest payment of 40 by the Y Ltd. results in a tax shield (tax saving) of $14 ($40 paid as interest × 35% tax rate). </a:t>
            </a:r>
            <a:r>
              <a:rPr lang="en-GB" sz="3200" dirty="0"/>
              <a:t>Therefore the effective interest is $ 26 only.</a:t>
            </a:r>
            <a:endParaRPr lang="en-US" sz="3200" dirty="0"/>
          </a:p>
          <a:p>
            <a:endParaRPr lang="en-US" sz="32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5341283"/>
              </p:ext>
            </p:extLst>
          </p:nvPr>
        </p:nvGraphicFramePr>
        <p:xfrm>
          <a:off x="2384386" y="2141319"/>
          <a:ext cx="7870784" cy="2558005"/>
        </p:xfrm>
        <a:graphic>
          <a:graphicData uri="http://schemas.openxmlformats.org/drawingml/2006/table">
            <a:tbl>
              <a:tblPr firstRow="1" firstCol="1" bandRow="1"/>
              <a:tblGrid>
                <a:gridCol w="2623034"/>
                <a:gridCol w="2623875"/>
                <a:gridCol w="2623875"/>
              </a:tblGrid>
              <a:tr h="5024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b="1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 Ltd</a:t>
                      </a:r>
                      <a:endParaRPr lang="en-US" sz="1200" b="1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 Ltd</a:t>
                      </a:r>
                      <a:endParaRPr lang="en-US" sz="1200" b="1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51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Earnings before Interest and Tax (EBIT)</a:t>
                      </a:r>
                      <a:endParaRPr lang="en-US" sz="1200" b="1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</a:t>
                      </a:r>
                      <a:endParaRPr lang="en-US" sz="1200" b="1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</a:t>
                      </a:r>
                      <a:endParaRPr lang="en-US" sz="1200" b="1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5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Interest  paid to Bond holders </a:t>
                      </a:r>
                      <a:endParaRPr lang="en-US" sz="1200" b="1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1200" b="1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(40)</a:t>
                      </a:r>
                      <a:endParaRPr lang="en-US" sz="1200" b="1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5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Profit after Tax( PAT)</a:t>
                      </a:r>
                      <a:endParaRPr lang="en-US" sz="1200" b="1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</a:t>
                      </a:r>
                      <a:endParaRPr lang="en-US" sz="1200" b="1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60</a:t>
                      </a:r>
                      <a:endParaRPr lang="en-US" sz="1200" b="1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5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Tax @ 35%</a:t>
                      </a:r>
                      <a:endParaRPr lang="en-US" sz="1200" b="1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(35)</a:t>
                      </a:r>
                      <a:endParaRPr lang="en-US" sz="1200" b="1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(21)</a:t>
                      </a:r>
                      <a:endParaRPr lang="en-US" sz="1200" b="1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5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Profit after Tax (PAT)</a:t>
                      </a:r>
                      <a:endParaRPr lang="en-US" sz="1200" b="1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65</a:t>
                      </a:r>
                      <a:endParaRPr lang="en-US" sz="1200" b="1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</a:t>
                      </a:r>
                      <a:endParaRPr lang="en-US" sz="1200" b="1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0056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607" y="132736"/>
            <a:ext cx="11132574" cy="66936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Classification of Debts 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02105"/>
            <a:ext cx="10958053" cy="5011347"/>
          </a:xfrm>
        </p:spPr>
        <p:txBody>
          <a:bodyPr>
            <a:normAutofit/>
          </a:bodyPr>
          <a:lstStyle/>
          <a:p>
            <a:endParaRPr lang="en-US" sz="3200" dirty="0" smtClean="0"/>
          </a:p>
          <a:p>
            <a:pPr marL="0" indent="0" algn="just">
              <a:buNone/>
            </a:pPr>
            <a:r>
              <a:rPr lang="en-US" sz="3200" dirty="0" smtClean="0"/>
              <a:t>Based </a:t>
            </a:r>
            <a:r>
              <a:rPr lang="en-US" sz="3200" dirty="0"/>
              <a:t>on redemption (repayment of principal) on maturity the debts can be categorized </a:t>
            </a:r>
            <a:r>
              <a:rPr lang="en-GB" sz="3200" dirty="0"/>
              <a:t>into two types </a:t>
            </a:r>
            <a:endParaRPr lang="en-GB" sz="3200" dirty="0" smtClean="0"/>
          </a:p>
          <a:p>
            <a:pPr marL="0" indent="0" algn="just">
              <a:buNone/>
            </a:pPr>
            <a:endParaRPr lang="en-US" sz="3200" dirty="0"/>
          </a:p>
          <a:p>
            <a:pPr marL="0" indent="0" algn="just">
              <a:buNone/>
            </a:pPr>
            <a:r>
              <a:rPr lang="en-GB" sz="3200" dirty="0"/>
              <a:t>(</a:t>
            </a:r>
            <a:r>
              <a:rPr lang="en-GB" sz="3200" dirty="0" err="1"/>
              <a:t>i</a:t>
            </a:r>
            <a:r>
              <a:rPr lang="en-GB" sz="3200" dirty="0"/>
              <a:t>) Irredeemable debts and </a:t>
            </a:r>
            <a:endParaRPr lang="en-US" sz="3200" dirty="0"/>
          </a:p>
          <a:p>
            <a:pPr marL="0" indent="0" algn="just">
              <a:buNone/>
            </a:pPr>
            <a:r>
              <a:rPr lang="en-GB" sz="3200" dirty="0"/>
              <a:t>(ii) Redeemable debts.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 </a:t>
            </a:r>
          </a:p>
          <a:p>
            <a:pPr marL="0" indent="0">
              <a:buNone/>
            </a:pPr>
            <a:endParaRPr lang="en-US" sz="3200" dirty="0"/>
          </a:p>
          <a:p>
            <a:pPr marL="514350" indent="-514350" algn="just">
              <a:lnSpc>
                <a:spcPct val="150000"/>
              </a:lnSpc>
              <a:spcBef>
                <a:spcPts val="0"/>
              </a:spcBef>
              <a:buAutoNum type="arabicPeriod"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39474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191568" cy="107663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Cost of Irredeemable Debt</a:t>
            </a:r>
            <a:endParaRPr lang="en-US" sz="3600" dirty="0">
              <a:latin typeface="+mn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0" y="937549"/>
                <a:ext cx="11586258" cy="5920451"/>
              </a:xfrm>
            </p:spPr>
            <p:txBody>
              <a:bodyPr>
                <a:normAutofit/>
              </a:bodyPr>
              <a:lstStyle/>
              <a:p>
                <a:pPr marL="1828800" lvl="4" indent="0">
                  <a:buNone/>
                  <a:tabLst>
                    <a:tab pos="1519238" algn="l"/>
                  </a:tabLst>
                </a:pPr>
                <a:r>
                  <a:rPr lang="en-US" sz="3200" dirty="0" smtClean="0"/>
                  <a:t> </a:t>
                </a:r>
              </a:p>
              <a:p>
                <a:pPr marL="0" indent="0">
                  <a:buNone/>
                </a:pPr>
                <a:r>
                  <a:rPr lang="en-US" sz="3400" dirty="0" smtClean="0"/>
                  <a:t>(</a:t>
                </a:r>
                <a:r>
                  <a:rPr lang="en-US" sz="3400" dirty="0" err="1"/>
                  <a:t>Kd</a:t>
                </a:r>
                <a:r>
                  <a:rPr lang="en-US" sz="3400" dirty="0"/>
                  <a:t>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4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3400" i="1">
                            <a:latin typeface="Cambria Math" panose="02040503050406030204" pitchFamily="18" charset="0"/>
                          </a:rPr>
                          <m:t>𝑁𝑃</m:t>
                        </m:r>
                      </m:den>
                    </m:f>
                  </m:oMath>
                </a14:m>
                <a:r>
                  <a:rPr lang="en-GB" sz="3400" dirty="0"/>
                  <a:t> (1- t)</a:t>
                </a:r>
                <a:endParaRPr lang="en-US" sz="3400" dirty="0"/>
              </a:p>
              <a:p>
                <a:endParaRPr lang="en-US" sz="3200" dirty="0"/>
              </a:p>
              <a:p>
                <a:pPr marL="0" indent="0">
                  <a:buNone/>
                </a:pPr>
                <a:r>
                  <a:rPr lang="en-US" sz="3200" dirty="0"/>
                  <a:t>Where</a:t>
                </a:r>
                <a:r>
                  <a:rPr lang="en-US" sz="3200" dirty="0" smtClean="0"/>
                  <a:t>,</a:t>
                </a:r>
              </a:p>
              <a:p>
                <a:pPr marL="0" indent="0">
                  <a:buNone/>
                </a:pPr>
                <a:r>
                  <a:rPr lang="en-US" sz="3200" dirty="0" err="1"/>
                  <a:t>Kd</a:t>
                </a:r>
                <a:r>
                  <a:rPr lang="en-US" sz="3200" dirty="0"/>
                  <a:t> = Cost of debt after tax</a:t>
                </a:r>
              </a:p>
              <a:p>
                <a:pPr marL="0" indent="0">
                  <a:buNone/>
                </a:pPr>
                <a:r>
                  <a:rPr lang="en-US" sz="3200" dirty="0"/>
                  <a:t>I    = Annual interest payment</a:t>
                </a:r>
              </a:p>
              <a:p>
                <a:pPr marL="0" indent="0">
                  <a:buNone/>
                </a:pPr>
                <a:r>
                  <a:rPr lang="en-US" sz="3200" dirty="0"/>
                  <a:t>NP = Net proceeds of debentures or current market price</a:t>
                </a:r>
              </a:p>
              <a:p>
                <a:pPr marL="0" indent="0">
                  <a:buNone/>
                </a:pPr>
                <a:r>
                  <a:rPr lang="en-GB" sz="3200" dirty="0"/>
                  <a:t>t = Tax rate</a:t>
                </a:r>
                <a:endParaRPr lang="en-US" sz="3200" dirty="0"/>
              </a:p>
              <a:p>
                <a:endParaRPr lang="en-US" sz="32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937549"/>
                <a:ext cx="11586258" cy="5920451"/>
              </a:xfrm>
              <a:blipFill rotWithShape="0">
                <a:blip r:embed="rId2"/>
                <a:stretch>
                  <a:fillRect l="-147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30200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191568" cy="107663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Illustration </a:t>
            </a:r>
            <a:endParaRPr lang="en-GB" sz="3600" b="1" dirty="0">
              <a:latin typeface="+mn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21226" y="902826"/>
                <a:ext cx="11970774" cy="5630710"/>
              </a:xfrm>
            </p:spPr>
            <p:txBody>
              <a:bodyPr>
                <a:noAutofit/>
              </a:bodyPr>
              <a:lstStyle/>
              <a:p>
                <a:pPr marL="0" indent="0" algn="just">
                  <a:buNone/>
                </a:pPr>
                <a:r>
                  <a:rPr lang="en-US" sz="3200" b="1" dirty="0"/>
                  <a:t> </a:t>
                </a:r>
                <a:r>
                  <a:rPr lang="en-US" sz="3200" dirty="0" smtClean="0"/>
                  <a:t>Five </a:t>
                </a:r>
                <a:r>
                  <a:rPr lang="en-US" sz="3200" dirty="0"/>
                  <a:t>years ago, </a:t>
                </a:r>
                <a:r>
                  <a:rPr lang="en-US" sz="3200" dirty="0" err="1"/>
                  <a:t>Sona</a:t>
                </a:r>
                <a:r>
                  <a:rPr lang="en-US" sz="3200" dirty="0"/>
                  <a:t> Limited issued 12 per cent irredeemable debentures at $ 103, at $ 3 premium to their par value of $100. The current market price of these debentures is $ 94. If the company pays corporate tax at a rate of 35 per cent what is its </a:t>
                </a:r>
                <a:r>
                  <a:rPr lang="en-GB" sz="3200" dirty="0"/>
                  <a:t>current cost of debenture capital</a:t>
                </a:r>
                <a:r>
                  <a:rPr lang="en-GB" sz="3200" dirty="0" smtClean="0"/>
                  <a:t>?</a:t>
                </a:r>
              </a:p>
              <a:p>
                <a:pPr marL="0" indent="0" algn="just">
                  <a:buNone/>
                </a:pPr>
                <a:r>
                  <a:rPr lang="en-GB" sz="3200" b="1" dirty="0" smtClean="0"/>
                  <a:t>Solution.</a:t>
                </a:r>
              </a:p>
              <a:p>
                <a:pPr marL="0" indent="0">
                  <a:buNone/>
                </a:pPr>
                <a:r>
                  <a:rPr lang="en-US" sz="3200" dirty="0"/>
                  <a:t>Kd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𝑁𝑃</m:t>
                        </m:r>
                      </m:den>
                    </m:f>
                  </m:oMath>
                </a14:m>
                <a:r>
                  <a:rPr lang="en-GB" sz="3200" dirty="0"/>
                  <a:t> (1- t)</a:t>
                </a:r>
                <a:endParaRPr lang="en-US" sz="3200" dirty="0"/>
              </a:p>
              <a:p>
                <a:pPr marL="0" indent="0">
                  <a:buNone/>
                </a:pPr>
                <a:endParaRPr lang="en-US" sz="3200" dirty="0"/>
              </a:p>
              <a:p>
                <a:pPr marL="0" indent="0">
                  <a:buNone/>
                </a:pPr>
                <a:r>
                  <a:rPr lang="en-US" sz="3200" dirty="0" err="1"/>
                  <a:t>Kd</a:t>
                </a:r>
                <a:r>
                  <a:rPr lang="en-US" sz="3200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12</m:t>
                        </m:r>
                      </m:num>
                      <m:den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94</m:t>
                        </m:r>
                      </m:den>
                    </m:f>
                  </m:oMath>
                </a14:m>
                <a:r>
                  <a:rPr lang="en-GB" sz="3200" dirty="0"/>
                  <a:t> (1- 0.35) = 0.08297 or 8.30 %</a:t>
                </a:r>
                <a:endParaRPr lang="en-US" sz="3200" dirty="0"/>
              </a:p>
              <a:p>
                <a:pPr marL="0" indent="0" algn="just">
                  <a:buNone/>
                </a:pPr>
                <a:endParaRPr lang="en-US" sz="3200" dirty="0"/>
              </a:p>
              <a:p>
                <a:endParaRPr lang="en-US" sz="32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1226" y="902826"/>
                <a:ext cx="11970774" cy="5630710"/>
              </a:xfrm>
              <a:blipFill rotWithShape="0">
                <a:blip r:embed="rId2"/>
                <a:stretch>
                  <a:fillRect l="-1273" t="-2273" r="-13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79045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353800" cy="1325563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Calculation </a:t>
            </a:r>
            <a:r>
              <a:rPr lang="en-US" sz="3600" b="1" dirty="0">
                <a:latin typeface="+mn-lt"/>
              </a:rPr>
              <a:t>of the cost of debt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6611" y="899653"/>
            <a:ext cx="11209421" cy="595834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endParaRPr lang="en-US" sz="3200" dirty="0" smtClean="0"/>
          </a:p>
          <a:p>
            <a:pPr marL="0" indent="0" algn="just">
              <a:buNone/>
            </a:pPr>
            <a:r>
              <a:rPr lang="en-US" sz="3200" dirty="0" smtClean="0"/>
              <a:t>For </a:t>
            </a:r>
            <a:r>
              <a:rPr lang="en-US" sz="3200" dirty="0"/>
              <a:t>calculation of the cost of debt following are required. </a:t>
            </a:r>
            <a:endParaRPr lang="en-US" sz="3200" dirty="0" smtClean="0"/>
          </a:p>
          <a:p>
            <a:pPr marL="0" indent="0" algn="just">
              <a:buNone/>
            </a:pPr>
            <a:endParaRPr lang="en-US" sz="3200" dirty="0"/>
          </a:p>
          <a:p>
            <a:pPr marL="0" indent="0" algn="just">
              <a:buNone/>
            </a:pPr>
            <a:r>
              <a:rPr lang="en-US" sz="3200" dirty="0" err="1"/>
              <a:t>i</a:t>
            </a:r>
            <a:r>
              <a:rPr lang="en-US" sz="3200" dirty="0"/>
              <a:t>. </a:t>
            </a:r>
            <a:r>
              <a:rPr lang="en-US" sz="3200" dirty="0" smtClean="0"/>
              <a:t>Net proceeds of bonds/debentures and  </a:t>
            </a:r>
            <a:r>
              <a:rPr lang="en-US" sz="3200" dirty="0"/>
              <a:t>amount of interest </a:t>
            </a:r>
            <a:r>
              <a:rPr lang="en-US" sz="3200" dirty="0" smtClean="0"/>
              <a:t>paid</a:t>
            </a:r>
            <a:endParaRPr lang="en-US" sz="3200" dirty="0"/>
          </a:p>
          <a:p>
            <a:pPr marL="0" indent="0" algn="just">
              <a:buNone/>
            </a:pPr>
            <a:r>
              <a:rPr lang="en-US" sz="3200" dirty="0"/>
              <a:t>ii. </a:t>
            </a:r>
            <a:r>
              <a:rPr lang="en-US" sz="3200" dirty="0" err="1"/>
              <a:t>Kd</a:t>
            </a:r>
            <a:r>
              <a:rPr lang="en-US" sz="3200" dirty="0"/>
              <a:t> = </a:t>
            </a:r>
            <a:r>
              <a:rPr lang="en-US" sz="3200" dirty="0" smtClean="0"/>
              <a:t>Interest </a:t>
            </a:r>
            <a:r>
              <a:rPr lang="en-US" sz="3200" dirty="0"/>
              <a:t>/ </a:t>
            </a:r>
            <a:r>
              <a:rPr lang="en-US" sz="3200" dirty="0" smtClean="0"/>
              <a:t>Principal (</a:t>
            </a:r>
            <a:r>
              <a:rPr lang="en-US" sz="3200" dirty="0"/>
              <a:t>Before tax cost of </a:t>
            </a:r>
            <a:r>
              <a:rPr lang="en-US" sz="3200" dirty="0" smtClean="0"/>
              <a:t>debt)</a:t>
            </a:r>
          </a:p>
          <a:p>
            <a:pPr marL="0" indent="0" algn="just">
              <a:buNone/>
            </a:pPr>
            <a:r>
              <a:rPr lang="en-US" sz="3200" dirty="0" err="1" smtClean="0"/>
              <a:t>iii.Kd</a:t>
            </a:r>
            <a:r>
              <a:rPr lang="en-US" sz="3200" dirty="0" smtClean="0"/>
              <a:t> </a:t>
            </a:r>
            <a:r>
              <a:rPr lang="en-US" sz="3200" dirty="0"/>
              <a:t>= </a:t>
            </a:r>
            <a:r>
              <a:rPr lang="en-US" sz="3200" dirty="0" smtClean="0"/>
              <a:t>Interest </a:t>
            </a:r>
            <a:r>
              <a:rPr lang="en-US" sz="3200" dirty="0"/>
              <a:t>/ </a:t>
            </a:r>
            <a:r>
              <a:rPr lang="en-US" sz="3200" dirty="0" smtClean="0"/>
              <a:t>Net Proceeds( After tax cost)</a:t>
            </a:r>
          </a:p>
          <a:p>
            <a:pPr marL="0" indent="0" algn="just">
              <a:buNone/>
            </a:pPr>
            <a:r>
              <a:rPr lang="en-US" sz="3200" dirty="0" smtClean="0"/>
              <a:t>iv. Tax rate </a:t>
            </a:r>
            <a:endParaRPr lang="en-US" sz="3200" dirty="0"/>
          </a:p>
          <a:p>
            <a:pPr marL="0" indent="0" algn="just">
              <a:buNone/>
            </a:pPr>
            <a:r>
              <a:rPr lang="en-US" sz="3200" dirty="0" smtClean="0"/>
              <a:t> </a:t>
            </a:r>
            <a:endParaRPr lang="en-US" sz="3200" dirty="0"/>
          </a:p>
          <a:p>
            <a:pPr marL="0" indent="0" algn="just">
              <a:buNone/>
            </a:pPr>
            <a:r>
              <a:rPr lang="en-US" sz="3200" dirty="0" smtClean="0"/>
              <a:t>  </a:t>
            </a:r>
          </a:p>
          <a:p>
            <a:pPr marL="0" indent="0" algn="just">
              <a:buNone/>
            </a:pPr>
            <a:r>
              <a:rPr lang="en-US" sz="32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92938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746" y="0"/>
            <a:ext cx="11238053" cy="821803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Cost </a:t>
            </a:r>
            <a:r>
              <a:rPr lang="en-US" sz="3600" b="1" dirty="0">
                <a:latin typeface="+mn-lt"/>
              </a:rPr>
              <a:t>of </a:t>
            </a:r>
            <a:r>
              <a:rPr lang="en-US" sz="3600" b="1" dirty="0" smtClean="0">
                <a:latin typeface="+mn-lt"/>
              </a:rPr>
              <a:t>Debt </a:t>
            </a:r>
            <a:r>
              <a:rPr lang="en-US" sz="3600" b="1" dirty="0">
                <a:latin typeface="+mn-lt"/>
              </a:rPr>
              <a:t>after </a:t>
            </a:r>
            <a:r>
              <a:rPr lang="en-US" sz="3600" b="1" dirty="0" smtClean="0">
                <a:latin typeface="+mn-lt"/>
              </a:rPr>
              <a:t>Tax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9367" y="821803"/>
            <a:ext cx="11226665" cy="6036197"/>
          </a:xfrm>
        </p:spPr>
        <p:txBody>
          <a:bodyPr>
            <a:noAutofit/>
          </a:bodyPr>
          <a:lstStyle/>
          <a:p>
            <a:pPr marL="92075" lvl="1" indent="0">
              <a:buNone/>
            </a:pPr>
            <a:r>
              <a:rPr lang="en-US" sz="3200" dirty="0" smtClean="0"/>
              <a:t>The </a:t>
            </a:r>
            <a:r>
              <a:rPr lang="en-US" sz="3200" b="1" dirty="0"/>
              <a:t>cost of debt after tax </a:t>
            </a:r>
            <a:r>
              <a:rPr lang="en-US" sz="3200" dirty="0"/>
              <a:t>is calculated as follows:</a:t>
            </a:r>
          </a:p>
          <a:p>
            <a:pPr marL="0" indent="0">
              <a:buNone/>
            </a:pPr>
            <a:r>
              <a:rPr lang="en-US" sz="3200" dirty="0" err="1" smtClean="0"/>
              <a:t>Kd</a:t>
            </a:r>
            <a:r>
              <a:rPr lang="en-US" sz="3200" dirty="0" smtClean="0"/>
              <a:t> </a:t>
            </a:r>
            <a:r>
              <a:rPr lang="en-US" sz="3200" dirty="0"/>
              <a:t>= </a:t>
            </a:r>
            <a:r>
              <a:rPr lang="en-US" sz="3200" dirty="0" err="1"/>
              <a:t>Kd</a:t>
            </a:r>
            <a:r>
              <a:rPr lang="en-US" sz="3200" dirty="0"/>
              <a:t> (I-t) = I / NP (I-t) </a:t>
            </a:r>
          </a:p>
          <a:p>
            <a:pPr marL="0" indent="0">
              <a:buNone/>
            </a:pPr>
            <a:r>
              <a:rPr lang="en-US" sz="3200" dirty="0" smtClean="0"/>
              <a:t>Where </a:t>
            </a:r>
          </a:p>
          <a:p>
            <a:pPr marL="0" indent="0">
              <a:buNone/>
            </a:pPr>
            <a:r>
              <a:rPr lang="en-US" sz="3200" dirty="0" err="1" smtClean="0"/>
              <a:t>Kd</a:t>
            </a:r>
            <a:r>
              <a:rPr lang="en-US" sz="3200" dirty="0" smtClean="0"/>
              <a:t> </a:t>
            </a:r>
            <a:r>
              <a:rPr lang="en-US" sz="3200" dirty="0"/>
              <a:t>= After tax cost of debt</a:t>
            </a:r>
          </a:p>
          <a:p>
            <a:pPr marL="0" indent="0">
              <a:buNone/>
            </a:pPr>
            <a:r>
              <a:rPr lang="en-US" sz="3200" dirty="0"/>
              <a:t> I = Interest </a:t>
            </a:r>
          </a:p>
          <a:p>
            <a:pPr marL="0" indent="0">
              <a:buNone/>
            </a:pPr>
            <a:r>
              <a:rPr lang="en-US" sz="3200" dirty="0"/>
              <a:t>P = Principal </a:t>
            </a:r>
          </a:p>
          <a:p>
            <a:pPr marL="0" indent="0">
              <a:buNone/>
            </a:pPr>
            <a:r>
              <a:rPr lang="en-US" sz="3200" dirty="0"/>
              <a:t>NP = Net Proceeds </a:t>
            </a:r>
          </a:p>
          <a:p>
            <a:pPr marL="0" indent="0">
              <a:buNone/>
            </a:pPr>
            <a:r>
              <a:rPr lang="en-US" sz="3200" dirty="0"/>
              <a:t>t = Rate of Tax.</a:t>
            </a:r>
          </a:p>
          <a:p>
            <a:pPr marL="0" indent="0" algn="just">
              <a:buNone/>
            </a:pPr>
            <a:r>
              <a:rPr lang="en-US" sz="3200" dirty="0" smtClean="0"/>
              <a:t>  </a:t>
            </a:r>
          </a:p>
          <a:p>
            <a:pPr marL="0" indent="0" algn="just">
              <a:buNone/>
            </a:pPr>
            <a:r>
              <a:rPr lang="en-US" sz="32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55915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0"/>
            <a:ext cx="11353800" cy="72900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Cost </a:t>
            </a:r>
            <a:r>
              <a:rPr lang="en-US" sz="3600" b="1" dirty="0">
                <a:latin typeface="+mn-lt"/>
              </a:rPr>
              <a:t>of </a:t>
            </a:r>
            <a:r>
              <a:rPr lang="en-US" sz="3600" b="1" dirty="0" smtClean="0">
                <a:latin typeface="+mn-lt"/>
              </a:rPr>
              <a:t>Redeemable Debt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597" y="567159"/>
            <a:ext cx="11343190" cy="5936881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sz="3200" dirty="0" smtClean="0"/>
              <a:t>The </a:t>
            </a:r>
            <a:r>
              <a:rPr lang="en-US" sz="3200" dirty="0"/>
              <a:t>cost of redeemable debt capital after tax is calculated as follows:</a:t>
            </a:r>
          </a:p>
          <a:p>
            <a:pPr marL="0" indent="0">
              <a:buNone/>
            </a:pPr>
            <a:r>
              <a:rPr lang="en-US" sz="3200" dirty="0" err="1" smtClean="0"/>
              <a:t>Kd</a:t>
            </a:r>
            <a:r>
              <a:rPr lang="en-US" sz="3200" dirty="0" smtClean="0"/>
              <a:t> </a:t>
            </a:r>
            <a:r>
              <a:rPr lang="en-US" sz="3200" dirty="0"/>
              <a:t>= </a:t>
            </a:r>
            <a:r>
              <a:rPr lang="en-US" sz="3200" u="sng" dirty="0"/>
              <a:t>I(1-t) + I/n (RV-NP)</a:t>
            </a:r>
            <a:r>
              <a:rPr lang="en-US" sz="3200" dirty="0"/>
              <a:t> </a:t>
            </a:r>
          </a:p>
          <a:p>
            <a:pPr marL="0" indent="0">
              <a:buNone/>
            </a:pPr>
            <a:r>
              <a:rPr lang="en-US" sz="3200" dirty="0"/>
              <a:t> </a:t>
            </a:r>
            <a:r>
              <a:rPr lang="en-US" sz="3200" dirty="0" smtClean="0"/>
              <a:t>         </a:t>
            </a:r>
            <a:r>
              <a:rPr lang="en-US" sz="3200" dirty="0"/>
              <a:t>1</a:t>
            </a:r>
            <a:r>
              <a:rPr lang="en-US" sz="3200" dirty="0" smtClean="0"/>
              <a:t>/2 </a:t>
            </a:r>
            <a:r>
              <a:rPr lang="en-US" sz="3200" dirty="0"/>
              <a:t>(RV-NP)</a:t>
            </a:r>
          </a:p>
          <a:p>
            <a:pPr marL="0" indent="0">
              <a:buNone/>
            </a:pPr>
            <a:r>
              <a:rPr lang="en-US" sz="3200" dirty="0" smtClean="0"/>
              <a:t>Where</a:t>
            </a:r>
            <a:r>
              <a:rPr lang="en-US" sz="3200" dirty="0"/>
              <a:t>,</a:t>
            </a:r>
          </a:p>
          <a:p>
            <a:pPr marL="0" indent="0">
              <a:buNone/>
            </a:pPr>
            <a:r>
              <a:rPr lang="en-US" sz="3200" dirty="0"/>
              <a:t>I = Annual Interest payment</a:t>
            </a:r>
          </a:p>
          <a:p>
            <a:pPr marL="0" indent="0">
              <a:buNone/>
            </a:pPr>
            <a:r>
              <a:rPr lang="en-US" sz="3200" dirty="0"/>
              <a:t>NP = Net proceeds </a:t>
            </a:r>
            <a:r>
              <a:rPr lang="en-US" sz="3200" dirty="0" smtClean="0"/>
              <a:t>of bonds  </a:t>
            </a:r>
            <a:r>
              <a:rPr lang="en-US" sz="3200" dirty="0"/>
              <a:t>or Current market price </a:t>
            </a:r>
            <a:r>
              <a:rPr lang="en-US" sz="3200" dirty="0" smtClean="0"/>
              <a:t> </a:t>
            </a:r>
            <a:r>
              <a:rPr lang="en-US" sz="3200" dirty="0"/>
              <a:t>of existing debt.</a:t>
            </a:r>
          </a:p>
          <a:p>
            <a:pPr marL="0" indent="0">
              <a:buNone/>
            </a:pPr>
            <a:r>
              <a:rPr lang="en-US" sz="3200" dirty="0"/>
              <a:t>RV = Redemption value of bonds/debentures</a:t>
            </a:r>
          </a:p>
          <a:p>
            <a:pPr marL="0" indent="0">
              <a:buNone/>
            </a:pPr>
            <a:r>
              <a:rPr lang="en-US" sz="3200" dirty="0"/>
              <a:t>t = Tax rate applicable to the company</a:t>
            </a:r>
          </a:p>
          <a:p>
            <a:pPr marL="0" indent="0">
              <a:buNone/>
            </a:pPr>
            <a:r>
              <a:rPr lang="en-US" sz="3200" dirty="0"/>
              <a:t>n = Life of bond</a:t>
            </a:r>
          </a:p>
        </p:txBody>
      </p:sp>
    </p:spTree>
    <p:extLst>
      <p:ext uri="{BB962C8B-B14F-4D97-AF65-F5344CB8AC3E}">
        <p14:creationId xmlns:p14="http://schemas.microsoft.com/office/powerpoint/2010/main" val="128030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746" y="0"/>
            <a:ext cx="11238053" cy="821803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Illustration 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9367" y="821803"/>
            <a:ext cx="11226665" cy="6036197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sz="3200" dirty="0" smtClean="0"/>
              <a:t>ABC Limited  </a:t>
            </a:r>
            <a:r>
              <a:rPr lang="en-US" sz="3200" dirty="0"/>
              <a:t>company issued 10,000, 10% </a:t>
            </a:r>
            <a:r>
              <a:rPr lang="en-US" sz="3200" dirty="0" smtClean="0"/>
              <a:t>bonds </a:t>
            </a:r>
            <a:r>
              <a:rPr lang="en-US" sz="3200" dirty="0"/>
              <a:t>of $ 100 each at a premium of 10% on 1</a:t>
            </a:r>
            <a:r>
              <a:rPr lang="en-US" sz="3200" baseline="30000" dirty="0"/>
              <a:t>st</a:t>
            </a:r>
            <a:r>
              <a:rPr lang="en-US" sz="3200" dirty="0"/>
              <a:t> April </a:t>
            </a:r>
            <a:r>
              <a:rPr lang="en-US" sz="3200" dirty="0" smtClean="0"/>
              <a:t>2019 </a:t>
            </a:r>
            <a:r>
              <a:rPr lang="en-US" sz="3200" dirty="0"/>
              <a:t>to be matured on 1</a:t>
            </a:r>
            <a:r>
              <a:rPr lang="en-US" sz="3200" baseline="30000" dirty="0"/>
              <a:t>st</a:t>
            </a:r>
            <a:r>
              <a:rPr lang="en-US" sz="3200" dirty="0"/>
              <a:t> April 2024. </a:t>
            </a:r>
            <a:endParaRPr lang="en-US" sz="3200" dirty="0" smtClean="0"/>
          </a:p>
          <a:p>
            <a:pPr marL="0" indent="0">
              <a:buNone/>
            </a:pPr>
            <a:endParaRPr lang="en-US" sz="3200" dirty="0"/>
          </a:p>
          <a:p>
            <a:pPr marL="0" indent="0">
              <a:buNone/>
            </a:pPr>
            <a:r>
              <a:rPr lang="en-US" sz="3200" dirty="0" smtClean="0"/>
              <a:t>The </a:t>
            </a:r>
            <a:r>
              <a:rPr lang="en-US" sz="3200" dirty="0"/>
              <a:t>debentures will be redeemed on maturity. </a:t>
            </a:r>
            <a:endParaRPr lang="en-US" sz="3200" dirty="0" smtClean="0"/>
          </a:p>
          <a:p>
            <a:pPr marL="0" indent="0">
              <a:buNone/>
            </a:pPr>
            <a:endParaRPr lang="en-US" sz="3200" dirty="0"/>
          </a:p>
          <a:p>
            <a:pPr marL="0" indent="0">
              <a:buNone/>
            </a:pPr>
            <a:r>
              <a:rPr lang="en-GB" sz="3200" dirty="0" smtClean="0"/>
              <a:t>Compute </a:t>
            </a:r>
            <a:r>
              <a:rPr lang="en-GB" sz="3200" dirty="0"/>
              <a:t>the cost of debentures assuming 35% as tax rate.</a:t>
            </a:r>
            <a:endParaRPr lang="en-US" sz="3200" dirty="0"/>
          </a:p>
          <a:p>
            <a:pPr marL="0" indent="0" algn="just">
              <a:buNone/>
            </a:pPr>
            <a:r>
              <a:rPr lang="en-US" sz="3200" dirty="0" smtClean="0"/>
              <a:t>  </a:t>
            </a:r>
          </a:p>
          <a:p>
            <a:pPr marL="0" indent="0" algn="just">
              <a:buNone/>
            </a:pPr>
            <a:r>
              <a:rPr lang="en-US" sz="32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79567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60365"/>
            <a:ext cx="11191568" cy="706055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Solution </a:t>
            </a:r>
            <a:endParaRPr lang="en-GB" sz="3600" dirty="0">
              <a:latin typeface="+mn-lt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06477" y="545690"/>
            <a:ext cx="11985523" cy="631231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b="1" dirty="0"/>
              <a:t> </a:t>
            </a:r>
            <a:r>
              <a:rPr lang="en-US" sz="3200" dirty="0" err="1" smtClean="0"/>
              <a:t>Kd</a:t>
            </a:r>
            <a:r>
              <a:rPr lang="en-US" sz="3200" dirty="0" smtClean="0"/>
              <a:t> </a:t>
            </a:r>
            <a:r>
              <a:rPr lang="en-US" sz="3200" dirty="0"/>
              <a:t>= </a:t>
            </a:r>
            <a:r>
              <a:rPr lang="en-US" sz="3200" u="sng" dirty="0"/>
              <a:t>I(1-t) + I/n (RV-NP)</a:t>
            </a:r>
            <a:r>
              <a:rPr lang="en-US" sz="3200" dirty="0"/>
              <a:t> </a:t>
            </a:r>
          </a:p>
          <a:p>
            <a:pPr marL="0" indent="0">
              <a:buNone/>
            </a:pPr>
            <a:r>
              <a:rPr lang="en-US" sz="3200" dirty="0"/>
              <a:t>           I/2 (RV-NP)</a:t>
            </a:r>
          </a:p>
          <a:p>
            <a:pPr marL="0" indent="0">
              <a:buNone/>
            </a:pPr>
            <a:r>
              <a:rPr lang="en-US" sz="3200" dirty="0"/>
              <a:t> </a:t>
            </a:r>
            <a:r>
              <a:rPr lang="en-US" sz="3200" dirty="0" smtClean="0"/>
              <a:t>I </a:t>
            </a:r>
            <a:r>
              <a:rPr lang="en-US" sz="3200" dirty="0"/>
              <a:t>= Interest on debenture = 10% of $ 100 = $10</a:t>
            </a:r>
          </a:p>
          <a:p>
            <a:pPr marL="0" indent="0">
              <a:buNone/>
            </a:pPr>
            <a:r>
              <a:rPr lang="en-US" sz="3200" dirty="0"/>
              <a:t>NP = Net Proceeds = 110% of $100 = $110</a:t>
            </a:r>
          </a:p>
          <a:p>
            <a:pPr marL="0" indent="0">
              <a:buNone/>
            </a:pPr>
            <a:r>
              <a:rPr lang="en-US" sz="3200" dirty="0"/>
              <a:t>RV = Redemption value = $100</a:t>
            </a:r>
          </a:p>
          <a:p>
            <a:pPr marL="0" indent="0">
              <a:buNone/>
            </a:pPr>
            <a:r>
              <a:rPr lang="en-US" sz="3200" dirty="0"/>
              <a:t>n = Period of debenture = 5 years</a:t>
            </a:r>
          </a:p>
          <a:p>
            <a:pPr marL="0" indent="0">
              <a:buNone/>
            </a:pPr>
            <a:r>
              <a:rPr lang="en-GB" sz="3200" dirty="0"/>
              <a:t>t = Tax rate = 35% or </a:t>
            </a:r>
            <a:r>
              <a:rPr lang="en-GB" sz="3200" dirty="0" smtClean="0"/>
              <a:t>0.35</a:t>
            </a:r>
            <a:r>
              <a:rPr lang="en-GB" sz="3200" dirty="0"/>
              <a:t> </a:t>
            </a:r>
            <a:endParaRPr lang="en-US" sz="3200" dirty="0"/>
          </a:p>
          <a:p>
            <a:pPr marL="0" indent="0">
              <a:buNone/>
            </a:pPr>
            <a:r>
              <a:rPr lang="en-US" sz="3200" u="sng" dirty="0" smtClean="0"/>
              <a:t>       10(1-0.35) + 10/</a:t>
            </a:r>
            <a:r>
              <a:rPr lang="en-US" sz="3200" u="sng" dirty="0" err="1" smtClean="0"/>
              <a:t>5yrs</a:t>
            </a:r>
            <a:r>
              <a:rPr lang="en-US" sz="3200" u="sng" dirty="0" smtClean="0"/>
              <a:t> (100-110)</a:t>
            </a:r>
            <a:r>
              <a:rPr lang="en-US" sz="3200" dirty="0" smtClean="0"/>
              <a:t>     = </a:t>
            </a:r>
            <a:r>
              <a:rPr lang="en-US" sz="3200" u="sng" dirty="0"/>
              <a:t>10 x 0.65-2    </a:t>
            </a:r>
            <a:endParaRPr lang="en-US" sz="3200" dirty="0"/>
          </a:p>
          <a:p>
            <a:pPr marL="0" indent="0">
              <a:buNone/>
            </a:pPr>
            <a:r>
              <a:rPr lang="en-US" sz="3200" dirty="0" smtClean="0"/>
              <a:t>             </a:t>
            </a:r>
            <a:r>
              <a:rPr lang="en-US" sz="3200" dirty="0"/>
              <a:t>1/2 (100+ 110</a:t>
            </a:r>
            <a:r>
              <a:rPr lang="en-US" sz="3200" dirty="0" smtClean="0"/>
              <a:t>)                                 105 </a:t>
            </a:r>
            <a:endParaRPr lang="en-US" sz="3200" dirty="0"/>
          </a:p>
          <a:p>
            <a:pPr marL="0" indent="0">
              <a:buNone/>
            </a:pPr>
            <a:r>
              <a:rPr lang="en-US" sz="3200" dirty="0" smtClean="0"/>
              <a:t>                                                     </a:t>
            </a:r>
            <a:r>
              <a:rPr lang="en-US" sz="3200" dirty="0"/>
              <a:t> </a:t>
            </a:r>
            <a:r>
              <a:rPr lang="en-US" sz="3200" dirty="0" smtClean="0"/>
              <a:t>= </a:t>
            </a:r>
            <a:r>
              <a:rPr lang="en-US" sz="3200" dirty="0"/>
              <a:t>4.5/105 = 0.0428 or 4.28%</a:t>
            </a:r>
          </a:p>
          <a:p>
            <a:pPr marL="0" indent="0">
              <a:buNone/>
            </a:pPr>
            <a:r>
              <a:rPr lang="en-US" sz="20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195677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94968"/>
            <a:ext cx="11191568" cy="1371601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Cost of Preference Capital (</a:t>
            </a:r>
            <a:r>
              <a:rPr lang="en-GB" sz="3600" b="1" dirty="0" err="1" smtClean="0">
                <a:latin typeface="+mn-lt"/>
              </a:rPr>
              <a:t>Kp</a:t>
            </a:r>
            <a:r>
              <a:rPr lang="en-GB" sz="3600" b="1" dirty="0" smtClean="0">
                <a:latin typeface="+mn-lt"/>
              </a:rPr>
              <a:t>):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238" y="722671"/>
            <a:ext cx="11521921" cy="5754005"/>
          </a:xfrm>
        </p:spPr>
        <p:txBody>
          <a:bodyPr>
            <a:noAutofit/>
          </a:bodyPr>
          <a:lstStyle/>
          <a:p>
            <a:pPr algn="just"/>
            <a:r>
              <a:rPr lang="en-US" sz="3200" dirty="0" smtClean="0"/>
              <a:t>Preference </a:t>
            </a:r>
            <a:r>
              <a:rPr lang="en-US" sz="3200" dirty="0"/>
              <a:t>share capital is paid dividend at a specified rate on face value of preference shares</a:t>
            </a:r>
            <a:r>
              <a:rPr lang="en-US" sz="3200" dirty="0" smtClean="0"/>
              <a:t>.</a:t>
            </a:r>
          </a:p>
          <a:p>
            <a:pPr algn="just"/>
            <a:r>
              <a:rPr lang="en-US" sz="3200" dirty="0" smtClean="0"/>
              <a:t>Payment </a:t>
            </a:r>
            <a:r>
              <a:rPr lang="en-US" sz="3200" dirty="0"/>
              <a:t>of dividend to the preference shareholders are not mandatory but are given priority over the equity shareholder. </a:t>
            </a:r>
            <a:endParaRPr lang="en-US" sz="3200" dirty="0" smtClean="0"/>
          </a:p>
          <a:p>
            <a:pPr algn="just"/>
            <a:r>
              <a:rPr lang="en-US" sz="3200" dirty="0" smtClean="0"/>
              <a:t>The </a:t>
            </a:r>
            <a:r>
              <a:rPr lang="en-US" sz="3200" dirty="0"/>
              <a:t>payment of dividend to the preference shareholders are not charged as expenses but treated as appropriation of after tax profit. </a:t>
            </a:r>
            <a:endParaRPr lang="en-US" sz="3200" dirty="0" smtClean="0"/>
          </a:p>
          <a:p>
            <a:pPr algn="just"/>
            <a:r>
              <a:rPr lang="en-US" sz="3200" dirty="0" smtClean="0"/>
              <a:t>Hence</a:t>
            </a:r>
            <a:r>
              <a:rPr lang="en-US" sz="3200" dirty="0"/>
              <a:t>, dividend paid to preference shareholders does not reduce the tax liability to the company. </a:t>
            </a:r>
            <a:endParaRPr lang="en-US" sz="3200" dirty="0" smtClean="0"/>
          </a:p>
          <a:p>
            <a:pPr algn="just"/>
            <a:r>
              <a:rPr lang="en-US" sz="3200" dirty="0" smtClean="0"/>
              <a:t>Like </a:t>
            </a:r>
            <a:r>
              <a:rPr lang="en-US" sz="3200" dirty="0"/>
              <a:t>the debentures, Preference share capital can be </a:t>
            </a:r>
            <a:r>
              <a:rPr lang="en-US" sz="3200" dirty="0" err="1"/>
              <a:t>categorised</a:t>
            </a:r>
            <a:r>
              <a:rPr lang="en-US" sz="3200" dirty="0"/>
              <a:t> as redeemable and irredeemable. </a:t>
            </a:r>
          </a:p>
        </p:txBody>
      </p:sp>
    </p:spTree>
    <p:extLst>
      <p:ext uri="{BB962C8B-B14F-4D97-AF65-F5344CB8AC3E}">
        <p14:creationId xmlns:p14="http://schemas.microsoft.com/office/powerpoint/2010/main" val="3270540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94968"/>
            <a:ext cx="11191568" cy="1371601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Features of Preference Shares 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3620" y="1076633"/>
            <a:ext cx="11625159" cy="5597000"/>
          </a:xfrm>
        </p:spPr>
        <p:txBody>
          <a:bodyPr>
            <a:noAutofit/>
          </a:bodyPr>
          <a:lstStyle/>
          <a:p>
            <a:pPr marL="514350" lvl="0" indent="-514350">
              <a:buAutoNum type="arabicPeriod"/>
            </a:pPr>
            <a:r>
              <a:rPr lang="en-US" sz="3200" dirty="0" smtClean="0"/>
              <a:t>Preference </a:t>
            </a:r>
            <a:r>
              <a:rPr lang="en-US" sz="3200" dirty="0"/>
              <a:t>shares are the fixed cost bearing securities</a:t>
            </a:r>
            <a:r>
              <a:rPr lang="en-US" sz="3200" dirty="0" smtClean="0"/>
              <a:t>.</a:t>
            </a:r>
          </a:p>
          <a:p>
            <a:pPr marL="514350" lvl="0" indent="-514350">
              <a:buAutoNum type="arabicPeriod"/>
            </a:pPr>
            <a:endParaRPr lang="en-US" sz="3200" dirty="0"/>
          </a:p>
          <a:p>
            <a:pPr marL="0" lvl="0" indent="0">
              <a:buNone/>
            </a:pPr>
            <a:r>
              <a:rPr lang="en-US" sz="3200" dirty="0" smtClean="0"/>
              <a:t>2. In </a:t>
            </a:r>
            <a:r>
              <a:rPr lang="en-US" sz="3200" dirty="0"/>
              <a:t>case of preference shares, the rate of dividend is fixed in advance at the time of issue.  </a:t>
            </a:r>
            <a:endParaRPr lang="en-US" sz="3200" dirty="0" smtClean="0"/>
          </a:p>
          <a:p>
            <a:pPr marL="0" lvl="0" indent="0">
              <a:buNone/>
            </a:pPr>
            <a:endParaRPr lang="en-US" sz="3200" dirty="0"/>
          </a:p>
          <a:p>
            <a:pPr marL="0" lvl="0" indent="0">
              <a:buNone/>
            </a:pPr>
            <a:r>
              <a:rPr lang="en-US" sz="3200" dirty="0" smtClean="0"/>
              <a:t>3. Preference </a:t>
            </a:r>
            <a:r>
              <a:rPr lang="en-US" sz="3200" dirty="0"/>
              <a:t>shareholders have a preferential rights unlike equity shareholders with regard to payment of dividend and return of </a:t>
            </a:r>
            <a:r>
              <a:rPr lang="en-US" sz="3200" dirty="0" smtClean="0"/>
              <a:t>principal </a:t>
            </a:r>
            <a:r>
              <a:rPr lang="en-US" sz="3200" dirty="0"/>
              <a:t>amount.</a:t>
            </a:r>
          </a:p>
          <a:p>
            <a:pPr marL="0" indent="0">
              <a:buNone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385917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94968"/>
            <a:ext cx="11191568" cy="1371601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Features of Preference Shares </a:t>
            </a:r>
            <a:r>
              <a:rPr lang="en-US" sz="3600" b="1" dirty="0" err="1" smtClean="0">
                <a:latin typeface="+mn-lt"/>
              </a:rPr>
              <a:t>Ctd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79676"/>
            <a:ext cx="11625159" cy="5597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dirty="0" smtClean="0"/>
              <a:t>4. </a:t>
            </a:r>
            <a:r>
              <a:rPr lang="en-US" sz="3200" dirty="0"/>
              <a:t>Preference dividend is paid from after tax profits, so adjustments are not made in tax at the time of calculating cost of preference shares. </a:t>
            </a:r>
          </a:p>
          <a:p>
            <a:pPr marL="0" indent="0">
              <a:buNone/>
            </a:pPr>
            <a:r>
              <a:rPr lang="en-US" sz="3200" dirty="0" smtClean="0"/>
              <a:t>5. Preference </a:t>
            </a:r>
            <a:r>
              <a:rPr lang="en-US" sz="3200" dirty="0"/>
              <a:t>dividend is considered as an appropriation of profits and not as a charge on profits. </a:t>
            </a:r>
          </a:p>
          <a:p>
            <a:pPr marL="0" indent="0">
              <a:buNone/>
            </a:pPr>
            <a:r>
              <a:rPr lang="en-US" sz="3200" dirty="0" smtClean="0"/>
              <a:t>6. </a:t>
            </a:r>
            <a:r>
              <a:rPr lang="en-US" sz="3200" dirty="0"/>
              <a:t>There are two types of preference capital. </a:t>
            </a:r>
          </a:p>
          <a:p>
            <a:pPr marL="0" indent="0">
              <a:buNone/>
            </a:pPr>
            <a:r>
              <a:rPr lang="en-US" sz="3200" dirty="0" smtClean="0"/>
              <a:t>  </a:t>
            </a:r>
            <a:r>
              <a:rPr lang="en-US" sz="3200" dirty="0"/>
              <a:t>They are </a:t>
            </a:r>
            <a:r>
              <a:rPr lang="en-US" sz="3200" dirty="0" err="1"/>
              <a:t>i</a:t>
            </a:r>
            <a:r>
              <a:rPr lang="en-US" sz="3200" dirty="0"/>
              <a:t>) Irredeemable preference capital.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/>
              <a:t> </a:t>
            </a:r>
            <a:r>
              <a:rPr lang="en-US" sz="3200" dirty="0" smtClean="0"/>
              <a:t>                 ii</a:t>
            </a:r>
            <a:r>
              <a:rPr lang="en-US" sz="3200" dirty="0"/>
              <a:t>) Redeemable preference capital: </a:t>
            </a:r>
          </a:p>
        </p:txBody>
      </p:sp>
    </p:spTree>
    <p:extLst>
      <p:ext uri="{BB962C8B-B14F-4D97-AF65-F5344CB8AC3E}">
        <p14:creationId xmlns:p14="http://schemas.microsoft.com/office/powerpoint/2010/main" val="2815168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191568" cy="1076632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Cost of Irredeemable Preference </a:t>
            </a:r>
            <a:r>
              <a:rPr lang="en-US" sz="3600" b="1" dirty="0" smtClean="0">
                <a:latin typeface="+mn-lt"/>
              </a:rPr>
              <a:t>Share Capital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53979"/>
            <a:ext cx="11353800" cy="6227589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sz="3200" dirty="0" smtClean="0"/>
              <a:t>   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1028279"/>
            <a:ext cx="1164413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/>
              <a:t>Cost of Irredeemable Preference Share (</a:t>
            </a:r>
            <a:r>
              <a:rPr lang="en-US" sz="3200" dirty="0" err="1"/>
              <a:t>KP</a:t>
            </a:r>
            <a:r>
              <a:rPr lang="en-US" sz="3200" dirty="0"/>
              <a:t>) = </a:t>
            </a:r>
            <a:r>
              <a:rPr lang="en-US" sz="3200" u="sng" dirty="0"/>
              <a:t>PD</a:t>
            </a:r>
            <a:endParaRPr lang="en-US" sz="3200" dirty="0"/>
          </a:p>
          <a:p>
            <a:r>
              <a:rPr lang="en-GB" sz="3200" dirty="0"/>
              <a:t>    </a:t>
            </a:r>
            <a:r>
              <a:rPr lang="en-GB" sz="3200" dirty="0" smtClean="0"/>
              <a:t>                                                                              </a:t>
            </a:r>
            <a:r>
              <a:rPr lang="en-GB" sz="3200" dirty="0" err="1" smtClean="0"/>
              <a:t>P0</a:t>
            </a:r>
            <a:endParaRPr lang="en-US" sz="3200" dirty="0"/>
          </a:p>
          <a:p>
            <a:r>
              <a:rPr lang="en-US" sz="3200" dirty="0"/>
              <a:t>Where,</a:t>
            </a:r>
          </a:p>
          <a:p>
            <a:r>
              <a:rPr lang="en-US" sz="3200" dirty="0"/>
              <a:t>PD = Annual preference dividend</a:t>
            </a:r>
          </a:p>
          <a:p>
            <a:r>
              <a:rPr lang="en-US" sz="3200" dirty="0" err="1"/>
              <a:t>P0</a:t>
            </a:r>
            <a:r>
              <a:rPr lang="en-US" sz="3200" dirty="0"/>
              <a:t> = Net proceeds in issue of preference shares</a:t>
            </a:r>
          </a:p>
        </p:txBody>
      </p:sp>
    </p:spTree>
    <p:extLst>
      <p:ext uri="{BB962C8B-B14F-4D97-AF65-F5344CB8AC3E}">
        <p14:creationId xmlns:p14="http://schemas.microsoft.com/office/powerpoint/2010/main" val="309130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2012" y="2160638"/>
            <a:ext cx="10515600" cy="1106129"/>
          </a:xfrm>
        </p:spPr>
        <p:txBody>
          <a:bodyPr>
            <a:normAutofit fontScale="90000"/>
          </a:bodyPr>
          <a:lstStyle/>
          <a:p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04173" y="92597"/>
            <a:ext cx="10057466" cy="659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Illustration </a:t>
            </a:r>
            <a:r>
              <a:rPr lang="en-US" sz="3600" b="1" dirty="0" smtClean="0"/>
              <a:t> One</a:t>
            </a:r>
            <a:endParaRPr lang="en-US" sz="3600" dirty="0"/>
          </a:p>
        </p:txBody>
      </p:sp>
      <p:sp>
        <p:nvSpPr>
          <p:cNvPr id="9" name="Rectangle 8"/>
          <p:cNvSpPr/>
          <p:nvPr/>
        </p:nvSpPr>
        <p:spPr>
          <a:xfrm>
            <a:off x="-1" y="752354"/>
            <a:ext cx="12072396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buFont typeface="+mj-lt"/>
              <a:buAutoNum type="arabicPeriod"/>
            </a:pPr>
            <a:endParaRPr lang="en-US" sz="3200" dirty="0" smtClean="0"/>
          </a:p>
          <a:p>
            <a:r>
              <a:rPr lang="en-US" sz="3200" dirty="0" smtClean="0"/>
              <a:t>XYZ  Company </a:t>
            </a:r>
            <a:r>
              <a:rPr lang="en-US" sz="3200" dirty="0"/>
              <a:t>issues 2,000 10% preference shares of $ 100 each at $ 95 each. </a:t>
            </a:r>
            <a:endParaRPr lang="en-US" sz="3200" dirty="0" smtClean="0"/>
          </a:p>
          <a:p>
            <a:r>
              <a:rPr lang="en-US" sz="3200" dirty="0" smtClean="0"/>
              <a:t>Calculate </a:t>
            </a:r>
            <a:r>
              <a:rPr lang="en-US" sz="3200" dirty="0"/>
              <a:t>the cost of preference shares.</a:t>
            </a:r>
          </a:p>
          <a:p>
            <a:r>
              <a:rPr lang="en-US" sz="3200" dirty="0"/>
              <a:t> </a:t>
            </a:r>
          </a:p>
          <a:p>
            <a:r>
              <a:rPr lang="en-US" sz="3200" b="1" dirty="0"/>
              <a:t>Solution</a:t>
            </a:r>
            <a:endParaRPr lang="en-US" sz="3200" dirty="0"/>
          </a:p>
          <a:p>
            <a:r>
              <a:rPr lang="en-US" sz="3200" dirty="0" err="1"/>
              <a:t>Kp</a:t>
            </a:r>
            <a:r>
              <a:rPr lang="en-US" sz="3200" dirty="0"/>
              <a:t> = </a:t>
            </a:r>
            <a:r>
              <a:rPr lang="en-US" sz="3200" u="sng" dirty="0"/>
              <a:t>10 × </a:t>
            </a:r>
            <a:r>
              <a:rPr lang="en-US" sz="3200" u="sng" dirty="0" smtClean="0"/>
              <a:t>200,000</a:t>
            </a:r>
            <a:endParaRPr lang="en-US" sz="3200" dirty="0"/>
          </a:p>
          <a:p>
            <a:r>
              <a:rPr lang="en-GB" sz="3200" dirty="0"/>
              <a:t>          </a:t>
            </a:r>
            <a:r>
              <a:rPr lang="en-US" sz="3200" dirty="0"/>
              <a:t>95 × </a:t>
            </a:r>
            <a:r>
              <a:rPr lang="en-US" sz="3200" dirty="0" smtClean="0"/>
              <a:t>200,000   </a:t>
            </a:r>
            <a:r>
              <a:rPr lang="en-US" sz="3200" dirty="0"/>
              <a:t>= 10/ 95 = </a:t>
            </a:r>
            <a:r>
              <a:rPr lang="en-GB" sz="3200" dirty="0"/>
              <a:t>0.1053 = 10.53%</a:t>
            </a:r>
            <a:endParaRPr lang="en-US" sz="3200" dirty="0"/>
          </a:p>
          <a:p>
            <a:r>
              <a:rPr lang="en-US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002449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081951" cy="796412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Illustration </a:t>
            </a:r>
            <a:r>
              <a:rPr lang="en-US" sz="3600" b="1" dirty="0" smtClean="0">
                <a:latin typeface="+mn-lt"/>
              </a:rPr>
              <a:t> Two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" y="796412"/>
            <a:ext cx="11790947" cy="606158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3200" dirty="0" smtClean="0"/>
              <a:t>Rick Energy  Ltd has issued  preferred stock at $ 100 per share, with a stated dividend of $ 12, and a </a:t>
            </a:r>
            <a:r>
              <a:rPr lang="en-US" sz="3200" dirty="0"/>
              <a:t>floatation cost of </a:t>
            </a:r>
            <a:r>
              <a:rPr lang="en-US" sz="3200" dirty="0" smtClean="0"/>
              <a:t>3%.</a:t>
            </a:r>
          </a:p>
          <a:p>
            <a:pPr marL="0" indent="0" algn="just">
              <a:buNone/>
            </a:pPr>
            <a:r>
              <a:rPr lang="en-US" sz="3200" dirty="0" smtClean="0"/>
              <a:t>What </a:t>
            </a:r>
            <a:r>
              <a:rPr lang="en-US" sz="3200" dirty="0"/>
              <a:t>is the cost of preference share?</a:t>
            </a:r>
          </a:p>
          <a:p>
            <a:pPr marL="0" indent="0" algn="just">
              <a:buNone/>
            </a:pPr>
            <a:r>
              <a:rPr lang="en-US" sz="3200" b="1" dirty="0"/>
              <a:t>Solution</a:t>
            </a:r>
            <a:endParaRPr lang="en-US" sz="3200" dirty="0"/>
          </a:p>
          <a:p>
            <a:pPr marL="0" indent="0" algn="just">
              <a:buNone/>
            </a:pPr>
            <a:endParaRPr lang="en-US" sz="3200" dirty="0"/>
          </a:p>
          <a:p>
            <a:pPr marL="0" indent="0" algn="just">
              <a:buNone/>
            </a:pPr>
            <a:r>
              <a:rPr lang="en-US" sz="3200" dirty="0" err="1" smtClean="0"/>
              <a:t>Kp</a:t>
            </a:r>
            <a:r>
              <a:rPr lang="en-US" sz="3200" dirty="0" smtClean="0"/>
              <a:t> </a:t>
            </a:r>
            <a:r>
              <a:rPr lang="en-US" sz="3200" dirty="0"/>
              <a:t>=           </a:t>
            </a:r>
            <a:r>
              <a:rPr lang="en-US" sz="3200" u="sng" dirty="0"/>
              <a:t>Preferred stock dividend/</a:t>
            </a:r>
            <a:endParaRPr lang="en-US" sz="3200" dirty="0"/>
          </a:p>
          <a:p>
            <a:pPr marL="0" indent="0" algn="just">
              <a:buNone/>
            </a:pPr>
            <a:r>
              <a:rPr lang="en-US" sz="3200" dirty="0"/>
              <a:t>                   </a:t>
            </a:r>
            <a:r>
              <a:rPr lang="en-GB" sz="3200" dirty="0"/>
              <a:t>Market price of preferred stock (1- floatation cost)</a:t>
            </a:r>
            <a:endParaRPr lang="en-US" sz="3200" dirty="0"/>
          </a:p>
          <a:p>
            <a:pPr algn="just"/>
            <a:endParaRPr lang="en-US" sz="3200" dirty="0"/>
          </a:p>
          <a:p>
            <a:pPr marL="0" indent="0" algn="just">
              <a:buNone/>
            </a:pPr>
            <a:r>
              <a:rPr lang="en-US" sz="3200" dirty="0"/>
              <a:t>=           </a:t>
            </a:r>
            <a:r>
              <a:rPr lang="en-US" sz="3200" dirty="0" smtClean="0"/>
              <a:t>   </a:t>
            </a:r>
            <a:r>
              <a:rPr lang="en-US" sz="3200" u="sng" dirty="0" smtClean="0"/>
              <a:t>12</a:t>
            </a:r>
            <a:endParaRPr lang="en-US" sz="3200" dirty="0"/>
          </a:p>
          <a:p>
            <a:pPr marL="0" indent="0" algn="just">
              <a:buNone/>
            </a:pPr>
            <a:r>
              <a:rPr lang="en-US" sz="3200" dirty="0"/>
              <a:t>              100(1-0.03)     = 12/97= 0.1237 or 12.37%</a:t>
            </a:r>
          </a:p>
          <a:p>
            <a:endParaRPr lang="en-US" sz="3200" dirty="0"/>
          </a:p>
          <a:p>
            <a:pPr>
              <a:spcBef>
                <a:spcPts val="600"/>
              </a:spcBef>
            </a:pPr>
            <a:endParaRPr lang="en-US" sz="3200" dirty="0" smtClean="0"/>
          </a:p>
          <a:p>
            <a:pPr marL="0" indent="0">
              <a:buNone/>
            </a:pPr>
            <a:endParaRPr lang="en-GB" sz="4600" dirty="0"/>
          </a:p>
        </p:txBody>
      </p:sp>
    </p:spTree>
    <p:extLst>
      <p:ext uri="{BB962C8B-B14F-4D97-AF65-F5344CB8AC3E}">
        <p14:creationId xmlns:p14="http://schemas.microsoft.com/office/powerpoint/2010/main" val="202707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50722"/>
            <a:ext cx="10515600" cy="693175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 </a:t>
            </a:r>
            <a:r>
              <a:rPr lang="en-US" sz="3600" b="1" dirty="0">
                <a:latin typeface="+mn-lt"/>
              </a:rPr>
              <a:t>Redeemable Preference Capital: 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5471" y="943897"/>
            <a:ext cx="9733935" cy="5633883"/>
          </a:xfrm>
        </p:spPr>
        <p:txBody>
          <a:bodyPr>
            <a:noAutofit/>
          </a:bodyPr>
          <a:lstStyle/>
          <a:p>
            <a:pPr lvl="0"/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Cost is given by:</a:t>
            </a:r>
          </a:p>
          <a:p>
            <a:endParaRPr lang="en-US" sz="3200" dirty="0"/>
          </a:p>
          <a:p>
            <a:pPr marL="0" indent="0">
              <a:buNone/>
            </a:pPr>
            <a:r>
              <a:rPr lang="en-US" sz="3200" dirty="0" smtClean="0"/>
              <a:t>Where,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PD = Annual preference dividend</a:t>
            </a:r>
          </a:p>
          <a:p>
            <a:pPr marL="0" indent="0">
              <a:buNone/>
            </a:pPr>
            <a:r>
              <a:rPr lang="en-US" sz="3200" dirty="0"/>
              <a:t>RV = Redemption value of preference shares</a:t>
            </a:r>
          </a:p>
          <a:p>
            <a:pPr marL="0" indent="0">
              <a:buNone/>
            </a:pPr>
            <a:r>
              <a:rPr lang="en-US" sz="3200" dirty="0"/>
              <a:t>NP = Net proceeds on issue of preference shares</a:t>
            </a:r>
          </a:p>
          <a:p>
            <a:pPr marL="0" indent="0">
              <a:buNone/>
            </a:pPr>
            <a:r>
              <a:rPr lang="en-US" sz="3200" dirty="0"/>
              <a:t>n = Life of preference shares.</a:t>
            </a:r>
          </a:p>
          <a:p>
            <a:pPr lvl="0"/>
            <a:endParaRPr lang="en-US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3333509" y="729205"/>
                <a:ext cx="5433007" cy="25534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:endParaRPr lang="en-US" sz="1200" i="1" dirty="0" smtClean="0">
                  <a:solidFill>
                    <a:srgbClr val="000000"/>
                  </a:solidFill>
                  <a:latin typeface="Cambria Math" panose="02040503050406030204" pitchFamily="18" charset="0"/>
                  <a:ea typeface="Calibri" panose="020F0502020204030204" pitchFamily="34" charset="0"/>
                </a:endParaRPr>
              </a:p>
              <a:p>
                <a:pPr>
                  <a:spcAft>
                    <a:spcPts val="0"/>
                  </a:spcAft>
                </a:pPr>
                <a:endParaRPr lang="en-US" sz="1200" i="1" dirty="0">
                  <a:solidFill>
                    <a:srgbClr val="000000"/>
                  </a:solidFill>
                  <a:latin typeface="Cambria Math" panose="02040503050406030204" pitchFamily="18" charset="0"/>
                  <a:ea typeface="Calibri" panose="020F0502020204030204" pitchFamily="34" charset="0"/>
                </a:endParaRPr>
              </a:p>
              <a:p>
                <a:pPr>
                  <a:spcAft>
                    <a:spcPts val="0"/>
                  </a:spcAft>
                </a:pPr>
                <a:endParaRPr lang="en-GB" sz="1200" i="1" dirty="0" smtClean="0">
                  <a:solidFill>
                    <a:srgbClr val="000000"/>
                  </a:solidFill>
                  <a:latin typeface="Cambria Math" panose="02040503050406030204" pitchFamily="18" charset="0"/>
                  <a:ea typeface="Calibri" panose="020F0502020204030204" pitchFamily="34" charset="0"/>
                </a:endParaRPr>
              </a:p>
              <a:p>
                <a:pPr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𝐾𝑝</m:t>
                      </m:r>
                      <m:r>
                        <a:rPr lang="en-US" sz="32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32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a:rPr lang="en-US" sz="32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𝑃𝐷</m:t>
                          </m:r>
                          <m:r>
                            <a:rPr lang="en-US" sz="32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n-US" sz="32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</m:ctrlPr>
                            </m:fPr>
                            <m:num>
                              <m:r>
                                <a:rPr lang="en-US" sz="32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  <m:t>𝑅𝑉</m:t>
                              </m:r>
                              <m:r>
                                <a:rPr lang="en-US" sz="32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  <m:t>−</m:t>
                              </m:r>
                              <m:r>
                                <a:rPr lang="en-US" sz="32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  <m:t>𝑁𝑃</m:t>
                              </m:r>
                            </m:num>
                            <m:den>
                              <m:r>
                                <a:rPr lang="en-US" sz="32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  <m:t>𝑛</m:t>
                              </m:r>
                            </m:den>
                          </m:f>
                        </m:num>
                        <m:den>
                          <m:f>
                            <m:fPr>
                              <m:ctrlPr>
                                <a:rPr lang="en-US" sz="32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</m:ctrlPr>
                            </m:fPr>
                            <m:num>
                              <m:r>
                                <a:rPr lang="en-US" sz="32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  <m:t>𝑅𝑉</m:t>
                              </m:r>
                              <m:r>
                                <a:rPr lang="en-US" sz="32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  <m:t>+</m:t>
                              </m:r>
                              <m:r>
                                <a:rPr lang="en-US" sz="32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  <m:t>𝑁𝑃</m:t>
                              </m:r>
                            </m:num>
                            <m:den>
                              <m:r>
                                <a:rPr lang="en-US" sz="32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  <m:t>2</m:t>
                              </m:r>
                            </m:den>
                          </m:f>
                        </m:den>
                      </m:f>
                    </m:oMath>
                  </m:oMathPara>
                </a14:m>
                <a:endParaRPr lang="en-US" sz="3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sz="12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 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3509" y="729205"/>
                <a:ext cx="5433007" cy="2553429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6364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815" y="-264406"/>
            <a:ext cx="10817166" cy="1076633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Illustration </a:t>
            </a:r>
            <a:endParaRPr lang="en-GB" sz="3600" b="1" dirty="0">
              <a:latin typeface="+mn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39213" y="601885"/>
                <a:ext cx="11166022" cy="5371212"/>
              </a:xfrm>
            </p:spPr>
            <p:txBody>
              <a:bodyPr>
                <a:normAutofit fontScale="92500" lnSpcReduction="20000"/>
              </a:bodyPr>
              <a:lstStyle/>
              <a:p>
                <a:pPr lvl="0"/>
                <a:endParaRPr lang="en-US" sz="3200" dirty="0" smtClean="0"/>
              </a:p>
              <a:p>
                <a:pPr marL="0" indent="0" algn="just">
                  <a:buNone/>
                </a:pPr>
                <a:r>
                  <a:rPr lang="en-US" sz="3200" dirty="0"/>
                  <a:t>XYZ Ltd. issues 2,000 10% preference shares of $ 100 each at $ 95 each. The company proposes to redeem the preference shares at the end of 10th year from the date of issue. </a:t>
                </a:r>
                <a:endParaRPr lang="en-US" sz="3200" dirty="0" smtClean="0"/>
              </a:p>
              <a:p>
                <a:pPr marL="0" indent="0" algn="just">
                  <a:buNone/>
                </a:pPr>
                <a:endParaRPr lang="en-US" sz="3200" dirty="0"/>
              </a:p>
              <a:p>
                <a:pPr marL="0" indent="0" algn="just">
                  <a:buNone/>
                </a:pPr>
                <a:r>
                  <a:rPr lang="en-US" sz="3200" dirty="0" smtClean="0"/>
                  <a:t>Calculate </a:t>
                </a:r>
                <a:r>
                  <a:rPr lang="en-US" sz="3200" dirty="0"/>
                  <a:t>the cost of preference share</a:t>
                </a:r>
                <a:r>
                  <a:rPr lang="en-US" sz="3200" dirty="0" smtClean="0"/>
                  <a:t>?</a:t>
                </a:r>
              </a:p>
              <a:p>
                <a:pPr marL="0" indent="0" algn="just">
                  <a:buNone/>
                </a:pPr>
                <a:endParaRPr lang="en-US" sz="3200" dirty="0"/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10+</m:t>
                          </m:r>
                          <m:f>
                            <m:fPr>
                              <m:ctrlPr>
                                <a:rPr lang="en-US" sz="3200" i="1"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sz="32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100−92</m:t>
                              </m:r>
                            </m:num>
                            <m:den>
                              <m:r>
                                <a:rPr lang="en-GB" sz="32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</m:den>
                          </m:f>
                        </m:num>
                        <m:den>
                          <m:f>
                            <m:fPr>
                              <m:ctrlPr>
                                <a:rPr lang="en-US" sz="3200" i="1"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sz="32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100+92</m:t>
                              </m:r>
                            </m:num>
                            <m:den>
                              <m:r>
                                <a:rPr lang="en-GB" sz="32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den>
                          </m:f>
                        </m:den>
                      </m:f>
                    </m:oMath>
                  </m:oMathPara>
                </a14:m>
                <a:endParaRPr lang="en-GB" sz="3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 algn="just">
                  <a:buNone/>
                </a:pPr>
                <a:r>
                  <a:rPr lang="en-US" sz="3200" dirty="0" smtClean="0"/>
                  <a:t>                                                                         </a:t>
                </a:r>
                <a:r>
                  <a:rPr lang="en-US" sz="3200" dirty="0"/>
                  <a:t>= 0.1077 or 10.77% </a:t>
                </a:r>
                <a:r>
                  <a:rPr lang="en-US" sz="3200" dirty="0" smtClean="0"/>
                  <a:t>==</a:t>
                </a:r>
                <a:endParaRPr lang="en-US" sz="3200" dirty="0"/>
              </a:p>
              <a:p>
                <a:pPr marL="0" indent="0" algn="just">
                  <a:buNone/>
                </a:pPr>
                <a:r>
                  <a:rPr lang="en-US" sz="3200" dirty="0"/>
                  <a:t> </a:t>
                </a:r>
                <a:endParaRPr lang="en-GB" sz="3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39213" y="601885"/>
                <a:ext cx="11166022" cy="5371212"/>
              </a:xfrm>
              <a:blipFill rotWithShape="0">
                <a:blip r:embed="rId2"/>
                <a:stretch>
                  <a:fillRect l="-1311" r="-13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79228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815" y="-264406"/>
            <a:ext cx="10817166" cy="1076633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4000" b="1" dirty="0" smtClean="0">
                <a:latin typeface="+mn-lt"/>
              </a:rPr>
              <a:t>Approaches </a:t>
            </a:r>
            <a:r>
              <a:rPr lang="en-US" sz="4000" b="1" dirty="0">
                <a:latin typeface="+mn-lt"/>
              </a:rPr>
              <a:t>/Methods of Calculating Cost of Equity Shares</a:t>
            </a:r>
            <a:r>
              <a:rPr lang="en-US" sz="3600" b="1" dirty="0"/>
              <a:t/>
            </a:r>
            <a:br>
              <a:rPr lang="en-US" sz="3600" b="1" dirty="0"/>
            </a:b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3960" y="812226"/>
            <a:ext cx="11533239" cy="6045773"/>
          </a:xfrm>
        </p:spPr>
        <p:txBody>
          <a:bodyPr>
            <a:normAutofit/>
          </a:bodyPr>
          <a:lstStyle/>
          <a:p>
            <a:pPr marL="514350" indent="-514350" algn="just">
              <a:buAutoNum type="arabicPeriod"/>
            </a:pPr>
            <a:r>
              <a:rPr lang="en-US" sz="3200" dirty="0" smtClean="0"/>
              <a:t>Dividend </a:t>
            </a:r>
            <a:r>
              <a:rPr lang="en-US" sz="3200" dirty="0"/>
              <a:t>Price </a:t>
            </a:r>
            <a:r>
              <a:rPr lang="en-US" sz="3200" dirty="0" smtClean="0"/>
              <a:t>Approach</a:t>
            </a:r>
          </a:p>
          <a:p>
            <a:pPr marL="0" indent="0" algn="just">
              <a:buNone/>
            </a:pPr>
            <a:r>
              <a:rPr lang="en-US" sz="3200" dirty="0"/>
              <a:t> </a:t>
            </a:r>
            <a:r>
              <a:rPr lang="en-US" sz="3200" dirty="0" smtClean="0"/>
              <a:t>   </a:t>
            </a:r>
            <a:r>
              <a:rPr lang="en-US" sz="3200" dirty="0" err="1" smtClean="0"/>
              <a:t>i</a:t>
            </a:r>
            <a:r>
              <a:rPr lang="en-US" sz="3200" dirty="0" smtClean="0"/>
              <a:t>)Dividend </a:t>
            </a:r>
            <a:r>
              <a:rPr lang="en-US" sz="3200" dirty="0"/>
              <a:t>Price Approach with Constant Dividend:</a:t>
            </a:r>
          </a:p>
          <a:p>
            <a:pPr marL="0" indent="0" algn="just">
              <a:buNone/>
            </a:pPr>
            <a:r>
              <a:rPr lang="en-GB" sz="3200" dirty="0" smtClean="0"/>
              <a:t>    ii)Dividend </a:t>
            </a:r>
            <a:r>
              <a:rPr lang="en-GB" sz="3200" dirty="0"/>
              <a:t>Price Approach with Constant Growth:</a:t>
            </a:r>
            <a:endParaRPr lang="en-US" sz="3200" dirty="0" smtClean="0"/>
          </a:p>
          <a:p>
            <a:pPr marL="514350" indent="-514350" algn="just">
              <a:buAutoNum type="arabicPeriod" startAt="2"/>
            </a:pPr>
            <a:r>
              <a:rPr lang="en-US" sz="3200" dirty="0" smtClean="0"/>
              <a:t>Earnings/</a:t>
            </a:r>
            <a:r>
              <a:rPr lang="en-US" sz="3200" dirty="0"/>
              <a:t> Price Approach with Constant Growth</a:t>
            </a:r>
            <a:r>
              <a:rPr lang="en-US" sz="3200" dirty="0" smtClean="0"/>
              <a:t>:</a:t>
            </a:r>
          </a:p>
          <a:p>
            <a:pPr marL="0" indent="0" algn="just">
              <a:buNone/>
            </a:pPr>
            <a:r>
              <a:rPr lang="en-US" sz="3200" dirty="0" smtClean="0"/>
              <a:t>      </a:t>
            </a:r>
            <a:r>
              <a:rPr lang="en-US" sz="3200" dirty="0" err="1" smtClean="0"/>
              <a:t>i</a:t>
            </a:r>
            <a:r>
              <a:rPr lang="en-US" sz="3200" dirty="0" smtClean="0"/>
              <a:t>) Earnings</a:t>
            </a:r>
            <a:r>
              <a:rPr lang="en-US" sz="3200" dirty="0"/>
              <a:t>/ Price Approach with Constant Earnings</a:t>
            </a:r>
          </a:p>
          <a:p>
            <a:pPr marL="0" indent="0" algn="just">
              <a:buNone/>
            </a:pPr>
            <a:r>
              <a:rPr lang="en-US" sz="3200" dirty="0" smtClean="0"/>
              <a:t>      ii) Earnings</a:t>
            </a:r>
            <a:r>
              <a:rPr lang="en-US" sz="3200" dirty="0"/>
              <a:t>/ Price Approach with Growth in </a:t>
            </a:r>
            <a:r>
              <a:rPr lang="en-US" sz="3200" dirty="0" smtClean="0"/>
              <a:t>Earnings</a:t>
            </a:r>
          </a:p>
          <a:p>
            <a:pPr marL="0" indent="0" algn="just">
              <a:buNone/>
            </a:pPr>
            <a:r>
              <a:rPr lang="en-GB" sz="3200" dirty="0" smtClean="0"/>
              <a:t>3. Capital </a:t>
            </a:r>
            <a:r>
              <a:rPr lang="en-GB" sz="3200" dirty="0"/>
              <a:t>Asset Pricing Model (</a:t>
            </a:r>
            <a:r>
              <a:rPr lang="en-GB" sz="3200" dirty="0" err="1"/>
              <a:t>CAPM</a:t>
            </a:r>
            <a:r>
              <a:rPr lang="en-GB" sz="3200" dirty="0"/>
              <a:t>) </a:t>
            </a:r>
            <a:r>
              <a:rPr lang="en-GB" sz="3200" dirty="0" smtClean="0"/>
              <a:t>Approach</a:t>
            </a:r>
          </a:p>
          <a:p>
            <a:pPr marL="0" indent="0" algn="just">
              <a:buNone/>
            </a:pPr>
            <a:r>
              <a:rPr lang="en-GB" sz="3200" dirty="0" smtClean="0"/>
              <a:t>4. Realised </a:t>
            </a:r>
            <a:r>
              <a:rPr lang="en-GB" sz="3200" dirty="0"/>
              <a:t>Yield Method:</a:t>
            </a:r>
            <a:endParaRPr lang="en-US" sz="3200" dirty="0"/>
          </a:p>
          <a:p>
            <a:pPr marL="0" indent="0" algn="just">
              <a:buNone/>
            </a:pPr>
            <a:endParaRPr lang="en-US" sz="3200" dirty="0"/>
          </a:p>
          <a:p>
            <a:pPr marL="0" indent="0" algn="just">
              <a:buNone/>
            </a:pPr>
            <a:endParaRPr lang="en-US" sz="3200" dirty="0"/>
          </a:p>
          <a:p>
            <a:pPr marL="0" indent="0" algn="just">
              <a:buNone/>
            </a:pPr>
            <a:endParaRPr lang="en-US" sz="3200" b="1" dirty="0" smtClean="0"/>
          </a:p>
          <a:p>
            <a:pPr marL="514350" indent="-514350" algn="just">
              <a:buAutoNum type="arabicPeriod" startAt="2"/>
            </a:pPr>
            <a:endParaRPr lang="en-US" sz="3200" dirty="0"/>
          </a:p>
          <a:p>
            <a:pPr marL="0" indent="0" algn="just">
              <a:buNone/>
            </a:pPr>
            <a:endParaRPr lang="en-GB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2564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4748" y="0"/>
            <a:ext cx="10963981" cy="821803"/>
          </a:xfrm>
        </p:spPr>
        <p:txBody>
          <a:bodyPr>
            <a:normAutofit fontScale="90000"/>
          </a:bodyPr>
          <a:lstStyle/>
          <a:p>
            <a:r>
              <a:rPr lang="en-US" sz="4000" b="1" dirty="0">
                <a:latin typeface="+mn-lt"/>
              </a:rPr>
              <a:t>Dividend Price </a:t>
            </a:r>
            <a:r>
              <a:rPr lang="en-US" sz="4000" b="1" dirty="0" smtClean="0">
                <a:latin typeface="+mn-lt"/>
              </a:rPr>
              <a:t>Approach- Constant Dividend</a:t>
            </a:r>
            <a:r>
              <a:rPr lang="en-US" sz="4000" b="1" dirty="0">
                <a:latin typeface="+mn-lt"/>
              </a:rPr>
              <a:t/>
            </a:r>
            <a:br>
              <a:rPr lang="en-US" sz="4000" b="1" dirty="0">
                <a:latin typeface="+mn-lt"/>
              </a:rPr>
            </a:br>
            <a:r>
              <a:rPr lang="en-US" sz="3600" b="1" dirty="0" smtClean="0">
                <a:latin typeface="+mn-lt"/>
              </a:rPr>
              <a:t> </a:t>
            </a:r>
            <a:endParaRPr lang="en-GB" sz="3600" b="1" dirty="0">
              <a:latin typeface="+mn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91728" y="821803"/>
                <a:ext cx="11409091" cy="6030409"/>
              </a:xfrm>
            </p:spPr>
            <p:txBody>
              <a:bodyPr>
                <a:normAutofit/>
              </a:bodyPr>
              <a:lstStyle/>
              <a:p>
                <a:pPr marL="514350" indent="-514350">
                  <a:buAutoNum type="arabicPeriod"/>
                </a:pPr>
                <a:r>
                  <a:rPr lang="en-US" sz="3500" b="1" dirty="0" smtClean="0"/>
                  <a:t>Dividend </a:t>
                </a:r>
                <a:r>
                  <a:rPr lang="en-US" sz="3500" b="1" dirty="0"/>
                  <a:t>Price </a:t>
                </a:r>
                <a:r>
                  <a:rPr lang="en-US" sz="3500" b="1" dirty="0" smtClean="0"/>
                  <a:t>Approach-</a:t>
                </a:r>
                <a:r>
                  <a:rPr lang="en-US" sz="3500" dirty="0" smtClean="0"/>
                  <a:t>no-growth </a:t>
                </a:r>
                <a:r>
                  <a:rPr lang="en-US" sz="3500" dirty="0"/>
                  <a:t>or zero growth in dividend. </a:t>
                </a:r>
                <a:endParaRPr lang="en-US" sz="3500" dirty="0" smtClean="0"/>
              </a:p>
              <a:p>
                <a:pPr marL="0" indent="0">
                  <a:buNone/>
                </a:pPr>
                <a:r>
                  <a:rPr lang="en-US" sz="3500" dirty="0" smtClean="0"/>
                  <a:t>The </a:t>
                </a:r>
                <a:r>
                  <a:rPr lang="en-US" sz="3500" dirty="0"/>
                  <a:t>cost of </a:t>
                </a:r>
                <a:r>
                  <a:rPr lang="en-GB" sz="3500" dirty="0"/>
                  <a:t>equity can be calculated as follows:</a:t>
                </a:r>
                <a:endParaRPr lang="en-US" sz="3500" dirty="0"/>
              </a:p>
              <a:p>
                <a:pPr marL="0" indent="0">
                  <a:buNone/>
                </a:pPr>
                <a:r>
                  <a:rPr lang="en-US" sz="3500" dirty="0"/>
                  <a:t>                  Cost of Equity=(</a:t>
                </a:r>
                <a:r>
                  <a:rPr lang="en-US" sz="3500" dirty="0" err="1"/>
                  <a:t>Ke</a:t>
                </a:r>
                <a:r>
                  <a:rPr lang="en-US" sz="3500" dirty="0"/>
                  <a:t>)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5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500" i="1">
                            <a:latin typeface="Cambria Math" panose="02040503050406030204" pitchFamily="18" charset="0"/>
                          </a:rPr>
                          <m:t>𝐷</m:t>
                        </m:r>
                      </m:num>
                      <m:den>
                        <m:r>
                          <a:rPr lang="en-US" sz="3500" i="1">
                            <a:latin typeface="Cambria Math" panose="02040503050406030204" pitchFamily="18" charset="0"/>
                          </a:rPr>
                          <m:t>𝑃𝑜</m:t>
                        </m:r>
                      </m:den>
                    </m:f>
                  </m:oMath>
                </a14:m>
                <a:endParaRPr lang="en-US" sz="3500" dirty="0"/>
              </a:p>
              <a:p>
                <a:pPr marL="0" indent="0">
                  <a:buNone/>
                </a:pPr>
                <a:r>
                  <a:rPr lang="en-US" sz="3500" dirty="0"/>
                  <a:t>Where,</a:t>
                </a:r>
              </a:p>
              <a:p>
                <a:pPr marL="0" indent="0">
                  <a:buNone/>
                </a:pPr>
                <a:r>
                  <a:rPr lang="en-US" sz="3500" dirty="0" err="1"/>
                  <a:t>Ke</a:t>
                </a:r>
                <a:r>
                  <a:rPr lang="en-US" sz="3500" dirty="0"/>
                  <a:t> = Cost of equity</a:t>
                </a:r>
              </a:p>
              <a:p>
                <a:pPr marL="0" indent="0">
                  <a:buNone/>
                </a:pPr>
                <a:r>
                  <a:rPr lang="en-US" sz="3500" dirty="0"/>
                  <a:t>D = Expected dividend</a:t>
                </a:r>
              </a:p>
              <a:p>
                <a:pPr marL="0" indent="0">
                  <a:buNone/>
                </a:pPr>
                <a:r>
                  <a:rPr lang="en-US" sz="3500" dirty="0" err="1"/>
                  <a:t>P0</a:t>
                </a:r>
                <a:r>
                  <a:rPr lang="en-US" sz="3500" dirty="0"/>
                  <a:t> = Market price of equity (ex- dividend)</a:t>
                </a:r>
              </a:p>
              <a:p>
                <a:pPr marL="0" indent="0">
                  <a:buNone/>
                </a:pPr>
                <a:r>
                  <a:rPr lang="en-US" sz="3500" dirty="0"/>
                  <a:t>This model assumes that dividends are paid at a constant rate to </a:t>
                </a:r>
                <a:r>
                  <a:rPr lang="en-US" sz="3500" dirty="0" smtClean="0"/>
                  <a:t>perpetuity and there is no </a:t>
                </a:r>
                <a:r>
                  <a:rPr lang="en-US" sz="3500" dirty="0"/>
                  <a:t>t</a:t>
                </a:r>
                <a:r>
                  <a:rPr lang="en-GB" sz="3500" dirty="0" err="1"/>
                  <a:t>axation</a:t>
                </a:r>
                <a:endParaRPr lang="en-US" sz="35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91728" y="821803"/>
                <a:ext cx="11409091" cy="6030409"/>
              </a:xfrm>
              <a:blipFill rotWithShape="0">
                <a:blip r:embed="rId2"/>
                <a:stretch>
                  <a:fillRect l="-1603" t="-2629" r="-1389" b="-30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71342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72" y="138896"/>
            <a:ext cx="10554400" cy="682905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latin typeface="+mn-lt"/>
              </a:rPr>
              <a:t/>
            </a:r>
            <a:br>
              <a:rPr lang="en-US" sz="3600" b="1" dirty="0" smtClean="0">
                <a:latin typeface="+mn-lt"/>
              </a:rPr>
            </a:br>
            <a:r>
              <a:rPr lang="en-US" sz="3600" b="1" dirty="0" smtClean="0">
                <a:latin typeface="+mn-lt"/>
              </a:rPr>
              <a:t>Dividend </a:t>
            </a:r>
            <a:r>
              <a:rPr lang="en-US" sz="3600" b="1" dirty="0">
                <a:latin typeface="+mn-lt"/>
              </a:rPr>
              <a:t>Price </a:t>
            </a:r>
            <a:r>
              <a:rPr lang="en-US" sz="3600" b="1" dirty="0" smtClean="0">
                <a:latin typeface="+mn-lt"/>
              </a:rPr>
              <a:t>Approach-</a:t>
            </a:r>
            <a:r>
              <a:rPr lang="en-US" sz="3600" b="1" dirty="0">
                <a:latin typeface="+mn-lt"/>
              </a:rPr>
              <a:t>with Constant Growth:</a:t>
            </a:r>
            <a:br>
              <a:rPr lang="en-US" sz="3600" b="1" dirty="0">
                <a:latin typeface="+mn-lt"/>
              </a:rPr>
            </a:br>
            <a:endParaRPr lang="en-US" sz="3600" b="1" dirty="0">
              <a:latin typeface="+mn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199" y="1076632"/>
                <a:ext cx="11406851" cy="5312593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en-US" sz="3200" b="1" dirty="0" smtClean="0"/>
                  <a:t>2. Dividend </a:t>
                </a:r>
                <a:r>
                  <a:rPr lang="en-US" sz="3500" b="1" dirty="0" smtClean="0"/>
                  <a:t>Price </a:t>
                </a:r>
                <a:r>
                  <a:rPr lang="en-US" sz="3500" b="1" dirty="0"/>
                  <a:t>Approach with Constant Growth:</a:t>
                </a:r>
                <a:endParaRPr lang="en-US" sz="3500" dirty="0"/>
              </a:p>
              <a:p>
                <a:pPr marL="0" indent="0" algn="just">
                  <a:buNone/>
                </a:pPr>
                <a:r>
                  <a:rPr lang="en-US" sz="3500" dirty="0" smtClean="0"/>
                  <a:t>Rate </a:t>
                </a:r>
                <a:r>
                  <a:rPr lang="en-US" sz="3500" dirty="0"/>
                  <a:t>of dividend growth remains constant. Where earnings, dividends and equity share price </a:t>
                </a:r>
                <a:r>
                  <a:rPr lang="en-GB" sz="3500" dirty="0"/>
                  <a:t>all grow at the same rate, the cost of equity capital may be computed as follows:</a:t>
                </a:r>
                <a:endParaRPr lang="en-US" sz="3500" dirty="0"/>
              </a:p>
              <a:p>
                <a:pPr marL="0" indent="0" algn="just">
                  <a:buNone/>
                </a:pPr>
                <a:r>
                  <a:rPr lang="en-US" sz="3500" dirty="0"/>
                  <a:t> </a:t>
                </a:r>
                <a:r>
                  <a:rPr lang="en-US" sz="3500" dirty="0" smtClean="0"/>
                  <a:t>Cost </a:t>
                </a:r>
                <a:r>
                  <a:rPr lang="en-US" sz="3500" dirty="0"/>
                  <a:t>of Equity= (</a:t>
                </a:r>
                <a:r>
                  <a:rPr lang="en-US" sz="3500" dirty="0" err="1"/>
                  <a:t>Ke</a:t>
                </a:r>
                <a:r>
                  <a:rPr lang="en-US" sz="3500" dirty="0"/>
                  <a:t>)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5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500" i="1">
                            <a:latin typeface="Cambria Math" panose="02040503050406030204" pitchFamily="18" charset="0"/>
                          </a:rPr>
                          <m:t>𝐷</m:t>
                        </m:r>
                        <m:r>
                          <a:rPr lang="en-US" sz="35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3500" i="1">
                            <a:latin typeface="Cambria Math" panose="02040503050406030204" pitchFamily="18" charset="0"/>
                          </a:rPr>
                          <m:t>𝑃𝑜</m:t>
                        </m:r>
                      </m:den>
                    </m:f>
                  </m:oMath>
                </a14:m>
                <a:r>
                  <a:rPr lang="en-US" sz="3500" dirty="0"/>
                  <a:t>+ g</a:t>
                </a:r>
              </a:p>
              <a:p>
                <a:pPr marL="0" indent="0" algn="just">
                  <a:buNone/>
                </a:pPr>
                <a:r>
                  <a:rPr lang="en-US" sz="3500" dirty="0"/>
                  <a:t> </a:t>
                </a:r>
                <a:r>
                  <a:rPr lang="en-US" sz="3500" dirty="0" smtClean="0"/>
                  <a:t>Where</a:t>
                </a:r>
                <a:r>
                  <a:rPr lang="en-US" sz="3500" dirty="0"/>
                  <a:t>,</a:t>
                </a:r>
              </a:p>
              <a:p>
                <a:pPr marL="0" indent="0" algn="just">
                  <a:buNone/>
                </a:pPr>
                <a:r>
                  <a:rPr lang="en-US" sz="3500" dirty="0" err="1"/>
                  <a:t>D1</a:t>
                </a:r>
                <a:r>
                  <a:rPr lang="en-US" sz="3500" dirty="0"/>
                  <a:t> = [Do (1+ g)] i.e. next expected dividend</a:t>
                </a:r>
              </a:p>
              <a:p>
                <a:pPr marL="0" indent="0" algn="just">
                  <a:buNone/>
                </a:pPr>
                <a:r>
                  <a:rPr lang="en-US" sz="3500" dirty="0"/>
                  <a:t>Po = Current Market price per share</a:t>
                </a:r>
              </a:p>
              <a:p>
                <a:pPr marL="0" indent="0" algn="just">
                  <a:buNone/>
                </a:pPr>
                <a:r>
                  <a:rPr lang="en-US" sz="3500" dirty="0"/>
                  <a:t>g = Constant Growth Rate of Dividend.</a:t>
                </a:r>
              </a:p>
              <a:p>
                <a:pPr lvl="0"/>
                <a:endParaRPr lang="en-US" sz="3200" dirty="0" smtClean="0"/>
              </a:p>
              <a:p>
                <a:pPr marL="0" indent="0">
                  <a:buNone/>
                </a:pPr>
                <a:endParaRPr lang="en-US" sz="3200" dirty="0"/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199" y="1076632"/>
                <a:ext cx="11406851" cy="5312593"/>
              </a:xfrm>
              <a:blipFill rotWithShape="0">
                <a:blip r:embed="rId2"/>
                <a:stretch>
                  <a:fillRect l="-1550" t="-3444" r="-15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12949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5746"/>
            <a:ext cx="10515600" cy="602071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Illustration</a:t>
            </a:r>
            <a:endParaRPr lang="en-US" sz="3600" dirty="0">
              <a:latin typeface="+mn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199" y="1076632"/>
                <a:ext cx="11406851" cy="531259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3500" dirty="0" smtClean="0"/>
                  <a:t>A </a:t>
                </a:r>
                <a:r>
                  <a:rPr lang="en-US" sz="3500" dirty="0"/>
                  <a:t>company has paid dividend of $ 1 per share (of face value of $ 10 each) last year and it is expected to grow @ 10% next year. Calculate the cost of equity if the market price of share is $ 55.</a:t>
                </a:r>
              </a:p>
              <a:p>
                <a:pPr marL="0" indent="0">
                  <a:buNone/>
                </a:pPr>
                <a:r>
                  <a:rPr lang="en-US" sz="3500" b="1" dirty="0"/>
                  <a:t> </a:t>
                </a:r>
                <a:r>
                  <a:rPr lang="en-US" sz="3500" b="1" dirty="0" smtClean="0"/>
                  <a:t>Solution </a:t>
                </a:r>
                <a:endParaRPr lang="en-US" sz="3500" dirty="0"/>
              </a:p>
              <a:p>
                <a:pPr marL="0" indent="0">
                  <a:buNone/>
                </a:pPr>
                <a:r>
                  <a:rPr lang="en-GB" sz="3500" b="1" dirty="0"/>
                  <a:t> </a:t>
                </a:r>
                <a:r>
                  <a:rPr lang="en-US" sz="3500" b="1" dirty="0" smtClean="0"/>
                  <a:t>Cost </a:t>
                </a:r>
                <a:r>
                  <a:rPr lang="en-US" sz="3500" b="1" dirty="0"/>
                  <a:t>of Equity= (</a:t>
                </a:r>
                <a:r>
                  <a:rPr lang="en-US" sz="3500" b="1" dirty="0" err="1"/>
                  <a:t>Ke</a:t>
                </a:r>
                <a:r>
                  <a:rPr lang="en-US" sz="3500" b="1" dirty="0"/>
                  <a:t>)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5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500" b="1" i="1">
                            <a:latin typeface="Cambria Math" panose="02040503050406030204" pitchFamily="18" charset="0"/>
                          </a:rPr>
                          <m:t>𝑫</m:t>
                        </m:r>
                        <m:r>
                          <a:rPr lang="en-US" sz="3500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sz="3500" b="1" i="1">
                            <a:latin typeface="Cambria Math" panose="02040503050406030204" pitchFamily="18" charset="0"/>
                          </a:rPr>
                          <m:t>𝑷𝒐</m:t>
                        </m:r>
                      </m:den>
                    </m:f>
                  </m:oMath>
                </a14:m>
                <a:r>
                  <a:rPr lang="en-US" sz="3500" b="1" dirty="0"/>
                  <a:t>+ g</a:t>
                </a:r>
                <a:endParaRPr lang="en-US" sz="3500" dirty="0"/>
              </a:p>
              <a:p>
                <a:pPr marL="0" indent="0">
                  <a:buNone/>
                </a:pPr>
                <a:r>
                  <a:rPr lang="en-US" sz="3500" b="1" dirty="0"/>
                  <a:t> </a:t>
                </a:r>
                <a:r>
                  <a:rPr lang="en-US" sz="3500" dirty="0"/>
                  <a:t> (</a:t>
                </a:r>
                <a:r>
                  <a:rPr lang="en-US" sz="3500" dirty="0" err="1"/>
                  <a:t>Ke</a:t>
                </a:r>
                <a:r>
                  <a:rPr lang="en-US" sz="3500" dirty="0"/>
                  <a:t>)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5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500" i="1">
                            <a:latin typeface="Cambria Math" panose="02040503050406030204" pitchFamily="18" charset="0"/>
                          </a:rPr>
                          <m:t>1(1+0.1)</m:t>
                        </m:r>
                      </m:num>
                      <m:den>
                        <m:r>
                          <a:rPr lang="en-US" sz="3500" i="1">
                            <a:latin typeface="Cambria Math" panose="02040503050406030204" pitchFamily="18" charset="0"/>
                          </a:rPr>
                          <m:t>55</m:t>
                        </m:r>
                      </m:den>
                    </m:f>
                  </m:oMath>
                </a14:m>
                <a:r>
                  <a:rPr lang="en-US" sz="3500" dirty="0"/>
                  <a:t>+ 0.1 = 0.12 = 12%</a:t>
                </a:r>
              </a:p>
              <a:p>
                <a:pPr marL="0" indent="0">
                  <a:buNone/>
                </a:pPr>
                <a:endParaRPr lang="en-US" sz="3200" dirty="0"/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199" y="1076632"/>
                <a:ext cx="11406851" cy="5312593"/>
              </a:xfrm>
              <a:blipFill rotWithShape="0">
                <a:blip r:embed="rId2"/>
                <a:stretch>
                  <a:fillRect l="-1550" t="-2641" r="-22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8987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5746"/>
            <a:ext cx="10515600" cy="602071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With Flotation costs,</a:t>
            </a:r>
            <a:endParaRPr lang="en-US" sz="3600" dirty="0">
              <a:latin typeface="+mn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85196" y="821804"/>
                <a:ext cx="11840900" cy="5810490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3600" dirty="0"/>
                  <a:t>Cost of Equity= (</a:t>
                </a:r>
                <a:r>
                  <a:rPr lang="en-US" sz="3600" dirty="0" err="1"/>
                  <a:t>Ke</a:t>
                </a:r>
                <a:r>
                  <a:rPr lang="en-US" sz="3600" dirty="0"/>
                  <a:t>)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𝐷</m:t>
                        </m:r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𝑃</m:t>
                        </m:r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1−</m:t>
                        </m:r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𝐹</m:t>
                        </m:r>
                      </m:den>
                    </m:f>
                  </m:oMath>
                </a14:m>
                <a:r>
                  <a:rPr lang="en-US" sz="3600" dirty="0"/>
                  <a:t>+ g</a:t>
                </a:r>
              </a:p>
              <a:p>
                <a:pPr marL="0" indent="0">
                  <a:buNone/>
                </a:pPr>
                <a:r>
                  <a:rPr lang="en-US" sz="3600" dirty="0"/>
                  <a:t>Where,</a:t>
                </a:r>
              </a:p>
              <a:p>
                <a:pPr marL="0" indent="0">
                  <a:buNone/>
                </a:pPr>
                <a:r>
                  <a:rPr lang="en-US" sz="3600" dirty="0"/>
                  <a:t> F = Flotation cost per share.</a:t>
                </a:r>
              </a:p>
              <a:p>
                <a:pPr marL="0" indent="0" algn="just">
                  <a:buNone/>
                </a:pPr>
                <a:r>
                  <a:rPr lang="en-US" sz="3600" dirty="0" err="1" smtClean="0"/>
                  <a:t>D1</a:t>
                </a:r>
                <a:r>
                  <a:rPr lang="en-US" sz="3600" dirty="0" smtClean="0"/>
                  <a:t>=[Do </a:t>
                </a:r>
                <a:r>
                  <a:rPr lang="en-US" sz="3600" dirty="0"/>
                  <a:t>(1+ g)] i.e. next expected dividend</a:t>
                </a:r>
              </a:p>
              <a:p>
                <a:pPr marL="0" indent="0" algn="just">
                  <a:buNone/>
                </a:pPr>
                <a:r>
                  <a:rPr lang="en-US" sz="3600" dirty="0"/>
                  <a:t>Po = Current Market price per share</a:t>
                </a:r>
              </a:p>
              <a:p>
                <a:pPr marL="0" indent="0" algn="just">
                  <a:buNone/>
                </a:pPr>
                <a:r>
                  <a:rPr lang="en-US" sz="3600" dirty="0"/>
                  <a:t>g = Constant Growth Rate of Dividend.</a:t>
                </a:r>
              </a:p>
              <a:p>
                <a:endParaRPr lang="en-US" sz="3600" dirty="0"/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85196" y="821804"/>
                <a:ext cx="11840900" cy="5810490"/>
              </a:xfrm>
              <a:blipFill rotWithShape="0">
                <a:blip r:embed="rId2"/>
                <a:stretch>
                  <a:fillRect l="-1544" t="-6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12362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5746"/>
            <a:ext cx="10515600" cy="602071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> </a:t>
            </a:r>
            <a:r>
              <a:rPr lang="en-US" sz="4000" b="1" dirty="0">
                <a:latin typeface="+mn-lt"/>
              </a:rPr>
              <a:t>Earning/ Price </a:t>
            </a:r>
            <a:r>
              <a:rPr lang="en-US" sz="4000" b="1" dirty="0" smtClean="0">
                <a:latin typeface="+mn-lt"/>
              </a:rPr>
              <a:t>Approach-</a:t>
            </a:r>
            <a:r>
              <a:rPr lang="en-US" sz="4000" b="1" dirty="0">
                <a:latin typeface="+mn-lt"/>
              </a:rPr>
              <a:t>with Constant Earnings</a:t>
            </a:r>
            <a:br>
              <a:rPr lang="en-US" sz="4000" b="1" dirty="0">
                <a:latin typeface="+mn-lt"/>
              </a:rPr>
            </a:br>
            <a:endParaRPr lang="en-US" sz="4000" b="1" dirty="0">
              <a:latin typeface="+mn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85196" y="821804"/>
                <a:ext cx="11840900" cy="5810490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buNone/>
                </a:pPr>
                <a:r>
                  <a:rPr lang="en-US" sz="3200" dirty="0" smtClean="0"/>
                  <a:t>Earnings approach </a:t>
                </a:r>
                <a:r>
                  <a:rPr lang="en-US" sz="3200" dirty="0"/>
                  <a:t>advocates of this approach co-relate the earnings of the company with the market price of its </a:t>
                </a:r>
                <a:r>
                  <a:rPr lang="en-US" sz="3200" dirty="0" smtClean="0"/>
                  <a:t>share</a:t>
                </a:r>
                <a:endParaRPr lang="en-US" sz="3200" b="1" dirty="0" smtClean="0"/>
              </a:p>
              <a:p>
                <a:pPr marL="0" indent="0" algn="just">
                  <a:buNone/>
                </a:pPr>
                <a:r>
                  <a:rPr lang="en-US" sz="3200" b="1" dirty="0" err="1" smtClean="0"/>
                  <a:t>i</a:t>
                </a:r>
                <a:r>
                  <a:rPr lang="en-US" sz="3200" b="1" dirty="0" smtClean="0"/>
                  <a:t>)Earnings</a:t>
                </a:r>
                <a:r>
                  <a:rPr lang="en-US" sz="3200" b="1" dirty="0"/>
                  <a:t>/ Price Approach with Constant Earnings</a:t>
                </a:r>
                <a:endParaRPr lang="en-US" sz="3200" dirty="0"/>
              </a:p>
              <a:p>
                <a:pPr marL="0" indent="0" algn="just">
                  <a:buNone/>
                </a:pPr>
                <a:r>
                  <a:rPr lang="en-US" sz="3200" dirty="0"/>
                  <a:t>Cost of Equity= (</a:t>
                </a:r>
                <a:r>
                  <a:rPr lang="en-US" sz="3200" dirty="0" err="1"/>
                  <a:t>Ke</a:t>
                </a:r>
                <a:r>
                  <a:rPr lang="en-US" sz="3200" dirty="0"/>
                  <a:t>)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𝐸</m:t>
                        </m:r>
                      </m:num>
                      <m:den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𝑃</m:t>
                        </m:r>
                      </m:den>
                    </m:f>
                  </m:oMath>
                </a14:m>
                <a:endParaRPr lang="en-US" sz="3200" dirty="0"/>
              </a:p>
              <a:p>
                <a:pPr marL="0" indent="0" algn="just">
                  <a:buNone/>
                </a:pPr>
                <a:r>
                  <a:rPr lang="en-US" sz="3200" dirty="0"/>
                  <a:t>Where,</a:t>
                </a:r>
              </a:p>
              <a:p>
                <a:pPr marL="0" indent="0" algn="just">
                  <a:buNone/>
                </a:pPr>
                <a:r>
                  <a:rPr lang="en-US" sz="3200" dirty="0"/>
                  <a:t>E = Current earnings per share</a:t>
                </a:r>
              </a:p>
              <a:p>
                <a:pPr marL="0" indent="0" algn="just">
                  <a:buNone/>
                </a:pPr>
                <a:r>
                  <a:rPr lang="en-US" sz="3200" dirty="0"/>
                  <a:t>P = Market share price </a:t>
                </a:r>
              </a:p>
              <a:p>
                <a:endParaRPr lang="en-US" sz="3600" dirty="0"/>
              </a:p>
              <a:p>
                <a:endParaRPr lang="en-US" sz="3600" dirty="0"/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85196" y="821804"/>
                <a:ext cx="11840900" cy="5810490"/>
              </a:xfrm>
              <a:blipFill rotWithShape="0">
                <a:blip r:embed="rId2"/>
                <a:stretch>
                  <a:fillRect l="-1287" t="-2204" r="-128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21559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7206"/>
            <a:ext cx="10473377" cy="833376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latin typeface="+mn-lt"/>
              </a:rPr>
              <a:t>Earnings/ Price Approach with Growth in Earnings</a:t>
            </a:r>
            <a:br>
              <a:rPr lang="en-US" sz="3600" b="1" dirty="0" smtClean="0">
                <a:latin typeface="+mn-lt"/>
              </a:rPr>
            </a:br>
            <a:endParaRPr lang="en-US" sz="3600" b="1" dirty="0">
              <a:latin typeface="+mn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927433"/>
                <a:ext cx="10747094" cy="5357619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buNone/>
                </a:pPr>
                <a:r>
                  <a:rPr lang="en-US" sz="3200" dirty="0" smtClean="0"/>
                  <a:t>Cost </a:t>
                </a:r>
                <a:r>
                  <a:rPr lang="en-US" sz="3200" dirty="0"/>
                  <a:t>of Equity= (</a:t>
                </a:r>
                <a:r>
                  <a:rPr lang="en-US" sz="3200" dirty="0" err="1"/>
                  <a:t>Ke</a:t>
                </a:r>
                <a:r>
                  <a:rPr lang="en-US" sz="3200" dirty="0"/>
                  <a:t>)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𝐸</m:t>
                        </m:r>
                      </m:num>
                      <m:den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𝑃</m:t>
                        </m:r>
                      </m:den>
                    </m:f>
                    <m:r>
                      <a:rPr lang="en-US" sz="32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endParaRPr lang="en-US" sz="3200" dirty="0"/>
              </a:p>
              <a:p>
                <a:pPr marL="0" indent="0" algn="just">
                  <a:buNone/>
                </a:pPr>
                <a:r>
                  <a:rPr lang="en-US" sz="3200" dirty="0"/>
                  <a:t>Where,</a:t>
                </a:r>
              </a:p>
              <a:p>
                <a:pPr marL="0" indent="0" algn="just">
                  <a:buNone/>
                </a:pPr>
                <a:r>
                  <a:rPr lang="en-US" sz="3200" dirty="0"/>
                  <a:t>E = Current earnings per share</a:t>
                </a:r>
              </a:p>
              <a:p>
                <a:pPr marL="0" indent="0" algn="just">
                  <a:buNone/>
                </a:pPr>
                <a:r>
                  <a:rPr lang="en-US" sz="3200" dirty="0"/>
                  <a:t>P = Market price per share</a:t>
                </a:r>
              </a:p>
              <a:p>
                <a:pPr marL="0" indent="0" algn="just">
                  <a:buNone/>
                </a:pPr>
                <a:r>
                  <a:rPr lang="en-US" sz="3200" dirty="0"/>
                  <a:t>g = Annual growth rate of earnings</a:t>
                </a:r>
                <a:r>
                  <a:rPr lang="en-US" sz="3200" dirty="0" smtClean="0"/>
                  <a:t>.</a:t>
                </a:r>
              </a:p>
              <a:p>
                <a:pPr marL="0" indent="0" algn="just">
                  <a:buNone/>
                </a:pPr>
                <a:endParaRPr lang="en-US" sz="3200" dirty="0"/>
              </a:p>
              <a:p>
                <a:pPr marL="0" indent="0" algn="just">
                  <a:buNone/>
                </a:pPr>
                <a:r>
                  <a:rPr lang="en-US" sz="3200" dirty="0"/>
                  <a:t>The Earning Price Approach is similar to the dividend price approach; only it seeks to nullify the effect of changes in the dividend policy.</a:t>
                </a:r>
              </a:p>
              <a:p>
                <a:pPr marL="0" indent="0">
                  <a:buNone/>
                </a:pPr>
                <a:endParaRPr lang="en-US" sz="3200" dirty="0"/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927433"/>
                <a:ext cx="10747094" cy="5357619"/>
              </a:xfrm>
              <a:blipFill rotWithShape="0">
                <a:blip r:embed="rId2"/>
                <a:stretch>
                  <a:fillRect l="-1418" t="-228" r="-14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80269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752354"/>
          </a:xfrm>
        </p:spPr>
        <p:txBody>
          <a:bodyPr>
            <a:normAutofit/>
          </a:bodyPr>
          <a:lstStyle/>
          <a:p>
            <a:pPr algn="just"/>
            <a:r>
              <a:rPr lang="en-GB" sz="3600" b="1" dirty="0">
                <a:latin typeface="+mn-lt"/>
              </a:rPr>
              <a:t>Capital Asset Pricing Model (</a:t>
            </a:r>
            <a:r>
              <a:rPr lang="en-GB" sz="3600" b="1" dirty="0" err="1">
                <a:latin typeface="+mn-lt"/>
              </a:rPr>
              <a:t>CAPM</a:t>
            </a:r>
            <a:r>
              <a:rPr lang="en-GB" sz="3600" b="1" dirty="0">
                <a:latin typeface="+mn-lt"/>
              </a:rPr>
              <a:t>) Approach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258" y="578734"/>
            <a:ext cx="11819431" cy="6279266"/>
          </a:xfrm>
        </p:spPr>
        <p:txBody>
          <a:bodyPr>
            <a:normAutofit fontScale="25000" lnSpcReduction="20000"/>
          </a:bodyPr>
          <a:lstStyle/>
          <a:p>
            <a:pPr lvl="0"/>
            <a:endParaRPr lang="en-US" sz="3200" dirty="0" smtClean="0"/>
          </a:p>
          <a:p>
            <a:pPr marL="0" lvl="0" indent="0" algn="just">
              <a:buNone/>
            </a:pPr>
            <a:r>
              <a:rPr lang="en-US" sz="12800" dirty="0" err="1"/>
              <a:t>CAPM</a:t>
            </a:r>
            <a:r>
              <a:rPr lang="en-US" sz="12800" dirty="0"/>
              <a:t> model describes the risk-return trade-off for </a:t>
            </a:r>
            <a:r>
              <a:rPr lang="en-US" sz="12800" dirty="0" smtClean="0"/>
              <a:t>securities</a:t>
            </a:r>
          </a:p>
          <a:p>
            <a:pPr marL="0" lvl="0" indent="0" algn="just">
              <a:buNone/>
            </a:pPr>
            <a:r>
              <a:rPr lang="en-US" sz="12800" dirty="0" smtClean="0"/>
              <a:t>The </a:t>
            </a:r>
            <a:r>
              <a:rPr lang="en-US" sz="12800" dirty="0"/>
              <a:t>risks, to which a security is exposed, can be classified into two groups:</a:t>
            </a:r>
          </a:p>
          <a:p>
            <a:pPr marL="0" indent="0" algn="just">
              <a:buNone/>
            </a:pPr>
            <a:r>
              <a:rPr lang="en-GB" sz="12800" dirty="0" err="1" smtClean="0"/>
              <a:t>i</a:t>
            </a:r>
            <a:r>
              <a:rPr lang="en-GB" sz="12800" dirty="0" smtClean="0"/>
              <a:t>) </a:t>
            </a:r>
            <a:r>
              <a:rPr lang="en-GB" sz="12800" dirty="0"/>
              <a:t>Unsystematic Risk</a:t>
            </a:r>
            <a:r>
              <a:rPr lang="en-GB" sz="12800" dirty="0" smtClean="0"/>
              <a:t>:- Company risk </a:t>
            </a:r>
          </a:p>
          <a:p>
            <a:pPr marL="0" indent="0" algn="just">
              <a:buNone/>
            </a:pPr>
            <a:r>
              <a:rPr lang="en-GB" sz="12800" dirty="0" smtClean="0"/>
              <a:t>ii)Systematic </a:t>
            </a:r>
            <a:r>
              <a:rPr lang="en-GB" sz="12800" dirty="0"/>
              <a:t>Risk: It is the macro-economic or market specific </a:t>
            </a:r>
            <a:r>
              <a:rPr lang="en-GB" sz="12800" dirty="0" smtClean="0"/>
              <a:t>risk</a:t>
            </a:r>
          </a:p>
          <a:p>
            <a:pPr marL="0" indent="0" algn="just">
              <a:buNone/>
            </a:pPr>
            <a:endParaRPr lang="en-GB" sz="12800" dirty="0" smtClean="0"/>
          </a:p>
          <a:p>
            <a:pPr marL="457200" lvl="1" indent="0" algn="just">
              <a:buNone/>
            </a:pPr>
            <a:r>
              <a:rPr lang="en-US" sz="12800" dirty="0" err="1" smtClean="0"/>
              <a:t>Ke</a:t>
            </a:r>
            <a:r>
              <a:rPr lang="en-US" sz="12800" dirty="0" smtClean="0"/>
              <a:t> </a:t>
            </a:r>
            <a:r>
              <a:rPr lang="en-US" sz="12800" dirty="0"/>
              <a:t>= </a:t>
            </a:r>
            <a:r>
              <a:rPr lang="en-US" sz="12800" dirty="0" err="1"/>
              <a:t>Rf</a:t>
            </a:r>
            <a:r>
              <a:rPr lang="en-US" sz="12800" dirty="0"/>
              <a:t> +bi (Rm – </a:t>
            </a:r>
            <a:r>
              <a:rPr lang="en-US" sz="12800" dirty="0" err="1"/>
              <a:t>Rf</a:t>
            </a:r>
            <a:r>
              <a:rPr lang="en-US" sz="12800" dirty="0"/>
              <a:t>) </a:t>
            </a:r>
            <a:endParaRPr lang="en-US" sz="12800" dirty="0" smtClean="0"/>
          </a:p>
          <a:p>
            <a:pPr marL="457200" lvl="1" indent="0" algn="just">
              <a:buNone/>
            </a:pPr>
            <a:r>
              <a:rPr lang="en-US" sz="12800" dirty="0" smtClean="0"/>
              <a:t>Where</a:t>
            </a:r>
            <a:r>
              <a:rPr lang="en-US" sz="12800" dirty="0"/>
              <a:t>, </a:t>
            </a:r>
          </a:p>
          <a:p>
            <a:pPr marL="457200" lvl="1" indent="0" algn="just">
              <a:buNone/>
            </a:pPr>
            <a:r>
              <a:rPr lang="en-US" sz="12800" dirty="0" err="1"/>
              <a:t>Ke</a:t>
            </a:r>
            <a:r>
              <a:rPr lang="en-US" sz="12800" dirty="0"/>
              <a:t> = Cost of Capital,</a:t>
            </a:r>
          </a:p>
          <a:p>
            <a:pPr marL="457200" lvl="1" indent="0" algn="just">
              <a:buNone/>
            </a:pPr>
            <a:r>
              <a:rPr lang="en-US" sz="12800" dirty="0"/>
              <a:t> </a:t>
            </a:r>
            <a:r>
              <a:rPr lang="en-US" sz="12800" dirty="0" err="1"/>
              <a:t>Rf</a:t>
            </a:r>
            <a:r>
              <a:rPr lang="en-US" sz="12800" dirty="0"/>
              <a:t>= Risk free rate of return, </a:t>
            </a:r>
          </a:p>
          <a:p>
            <a:pPr marL="0" indent="0" algn="just">
              <a:buNone/>
            </a:pPr>
            <a:r>
              <a:rPr lang="en-US" sz="12800" dirty="0"/>
              <a:t>bi = Beta of the Investment,</a:t>
            </a:r>
          </a:p>
          <a:p>
            <a:pPr marL="0" indent="0" algn="just">
              <a:buNone/>
            </a:pPr>
            <a:r>
              <a:rPr lang="en-US" sz="12800" dirty="0"/>
              <a:t>Rm= Average Market Return. </a:t>
            </a:r>
          </a:p>
          <a:p>
            <a:pPr marL="0" indent="0" algn="just">
              <a:buNone/>
            </a:pPr>
            <a:r>
              <a:rPr lang="en-US" sz="12800" dirty="0"/>
              <a:t>(Rm – </a:t>
            </a:r>
            <a:r>
              <a:rPr lang="en-US" sz="12800" dirty="0" err="1"/>
              <a:t>Rf</a:t>
            </a:r>
            <a:r>
              <a:rPr lang="en-US" sz="12800" dirty="0"/>
              <a:t>)= Risk Premium</a:t>
            </a:r>
          </a:p>
          <a:p>
            <a:pPr marL="0" indent="0" algn="just">
              <a:buNone/>
            </a:pPr>
            <a:r>
              <a:rPr lang="en-GB" sz="12800" dirty="0" smtClean="0"/>
              <a:t> </a:t>
            </a:r>
            <a:endParaRPr lang="en-US" sz="128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9113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600698" cy="927434"/>
          </a:xfrm>
        </p:spPr>
        <p:txBody>
          <a:bodyPr>
            <a:noAutofit/>
          </a:bodyPr>
          <a:lstStyle/>
          <a:p>
            <a:r>
              <a:rPr lang="en-GB" sz="3600" b="1" dirty="0">
                <a:latin typeface="+mn-lt"/>
              </a:rPr>
              <a:t>Realised Yield Method:</a:t>
            </a:r>
            <a:r>
              <a:rPr lang="en-US" sz="3600" b="1" dirty="0">
                <a:latin typeface="+mn-lt"/>
              </a:rPr>
              <a:t/>
            </a:r>
            <a:br>
              <a:rPr lang="en-US" sz="3600" b="1" dirty="0">
                <a:latin typeface="+mn-lt"/>
              </a:rPr>
            </a:b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3458" y="1106129"/>
            <a:ext cx="11282515" cy="5514590"/>
          </a:xfrm>
        </p:spPr>
        <p:txBody>
          <a:bodyPr>
            <a:normAutofit fontScale="92500" lnSpcReduction="20000"/>
          </a:bodyPr>
          <a:lstStyle/>
          <a:p>
            <a:pPr lvl="0"/>
            <a:endParaRPr lang="en-US" sz="3200" dirty="0" smtClean="0"/>
          </a:p>
          <a:p>
            <a:pPr algn="just"/>
            <a:r>
              <a:rPr lang="en-US" sz="3600" dirty="0"/>
              <a:t>The problem of evaluating the expectations of the </a:t>
            </a:r>
            <a:r>
              <a:rPr lang="en-US" sz="3600" dirty="0" smtClean="0"/>
              <a:t> investors </a:t>
            </a:r>
            <a:r>
              <a:rPr lang="en-US" sz="3600" dirty="0"/>
              <a:t>relating to future dividends and earnings </a:t>
            </a:r>
            <a:r>
              <a:rPr lang="en-US" sz="3600" dirty="0" smtClean="0"/>
              <a:t> can </a:t>
            </a:r>
            <a:r>
              <a:rPr lang="en-US" sz="3600" dirty="0"/>
              <a:t>be solved with the help of realized yield method. </a:t>
            </a:r>
          </a:p>
          <a:p>
            <a:pPr algn="just"/>
            <a:endParaRPr lang="en-US" sz="3600" dirty="0"/>
          </a:p>
          <a:p>
            <a:r>
              <a:rPr lang="en-US" sz="3600" dirty="0"/>
              <a:t>It is difficult to calculate accurate future dividends and</a:t>
            </a:r>
          </a:p>
          <a:p>
            <a:pPr marL="0" indent="0">
              <a:buNone/>
            </a:pPr>
            <a:r>
              <a:rPr lang="en-US" sz="3600" dirty="0"/>
              <a:t> earnings because of they are dependent on many uncertain factors. </a:t>
            </a:r>
          </a:p>
          <a:p>
            <a:pPr lvl="0"/>
            <a:endParaRPr lang="en-US" sz="3600" dirty="0"/>
          </a:p>
          <a:p>
            <a:pPr algn="just"/>
            <a:r>
              <a:rPr lang="en-GB" sz="3600" dirty="0"/>
              <a:t>This approach considers the actual average </a:t>
            </a:r>
          </a:p>
          <a:p>
            <a:pPr marL="0" indent="0" algn="just">
              <a:buNone/>
            </a:pPr>
            <a:r>
              <a:rPr lang="en-GB" sz="3600" dirty="0"/>
              <a:t>rate of return realized in the past to calculate the </a:t>
            </a:r>
          </a:p>
          <a:p>
            <a:pPr marL="0" indent="0" algn="just">
              <a:buNone/>
            </a:pPr>
            <a:r>
              <a:rPr lang="en-GB" sz="3600" dirty="0"/>
              <a:t>cost of equity share capital. </a:t>
            </a:r>
          </a:p>
          <a:p>
            <a:endParaRPr lang="en-US" sz="32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2865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600698" cy="927434"/>
          </a:xfrm>
        </p:spPr>
        <p:txBody>
          <a:bodyPr>
            <a:noAutofit/>
          </a:bodyPr>
          <a:lstStyle/>
          <a:p>
            <a:r>
              <a:rPr lang="en-GB" sz="3600" b="1" dirty="0">
                <a:latin typeface="+mn-lt"/>
              </a:rPr>
              <a:t>Realised Yield </a:t>
            </a:r>
            <a:r>
              <a:rPr lang="en-GB" sz="3600" b="1" dirty="0" smtClean="0">
                <a:latin typeface="+mn-lt"/>
              </a:rPr>
              <a:t>Method: Assumptions</a:t>
            </a:r>
            <a:r>
              <a:rPr lang="en-US" sz="3600" b="1" dirty="0">
                <a:latin typeface="+mn-lt"/>
              </a:rPr>
              <a:t/>
            </a:r>
            <a:br>
              <a:rPr lang="en-US" sz="3600" b="1" dirty="0">
                <a:latin typeface="+mn-lt"/>
              </a:rPr>
            </a:b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3458" y="1106129"/>
            <a:ext cx="11282515" cy="5514590"/>
          </a:xfrm>
        </p:spPr>
        <p:txBody>
          <a:bodyPr>
            <a:normAutofit/>
          </a:bodyPr>
          <a:lstStyle/>
          <a:p>
            <a:pPr lvl="0"/>
            <a:endParaRPr lang="en-US" sz="3200" dirty="0" smtClean="0"/>
          </a:p>
          <a:p>
            <a:pPr marL="0" indent="0" algn="just">
              <a:buNone/>
            </a:pPr>
            <a:r>
              <a:rPr lang="en-US" sz="3500" dirty="0" smtClean="0"/>
              <a:t>a</a:t>
            </a:r>
            <a:r>
              <a:rPr lang="en-US" sz="3500" dirty="0"/>
              <a:t>) The firm will have constant risk for a specific period of time. </a:t>
            </a:r>
          </a:p>
          <a:p>
            <a:pPr marL="0" indent="0" algn="just">
              <a:buNone/>
            </a:pPr>
            <a:r>
              <a:rPr lang="en-US" sz="3500" dirty="0"/>
              <a:t>b) The expectations of the shareholders are dependent on past realized yield. </a:t>
            </a:r>
          </a:p>
          <a:p>
            <a:pPr marL="0" indent="0" algn="just">
              <a:buNone/>
            </a:pPr>
            <a:r>
              <a:rPr lang="en-US" sz="3500" dirty="0"/>
              <a:t>c) Investors assume that they get same rate of return as the realized yield even if they invest somewhere else. </a:t>
            </a:r>
          </a:p>
          <a:p>
            <a:pPr marL="0" indent="0" algn="just">
              <a:buNone/>
            </a:pPr>
            <a:r>
              <a:rPr lang="en-US" sz="3500" dirty="0"/>
              <a:t>d) It is assumed that there are no remarkable changes in market price of shares. </a:t>
            </a:r>
          </a:p>
          <a:p>
            <a:endParaRPr lang="en-US" sz="32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650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 fontScale="90000"/>
          </a:bodyPr>
          <a:lstStyle/>
          <a:p>
            <a:r>
              <a:rPr lang="en-GB" sz="4000" b="1" dirty="0" smtClean="0">
                <a:latin typeface="+mn-lt"/>
              </a:rPr>
              <a:t>Cost of Retained Earnings:</a:t>
            </a:r>
            <a:r>
              <a:rPr lang="en-US" sz="4000" b="1" dirty="0" smtClean="0">
                <a:latin typeface="+mn-lt"/>
              </a:rPr>
              <a:t/>
            </a:r>
            <a:br>
              <a:rPr lang="en-US" sz="4000" b="1" dirty="0" smtClean="0">
                <a:latin typeface="+mn-lt"/>
              </a:rPr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27434"/>
            <a:ext cx="10677646" cy="5612262"/>
          </a:xfrm>
        </p:spPr>
        <p:txBody>
          <a:bodyPr>
            <a:normAutofit/>
          </a:bodyPr>
          <a:lstStyle/>
          <a:p>
            <a:pPr lvl="0"/>
            <a:endParaRPr lang="en-US" sz="3200" dirty="0" smtClean="0"/>
          </a:p>
          <a:p>
            <a:r>
              <a:rPr lang="en-US" sz="3200" dirty="0" smtClean="0"/>
              <a:t>It </a:t>
            </a:r>
            <a:r>
              <a:rPr lang="en-US" sz="3200" dirty="0"/>
              <a:t>is the opportunity </a:t>
            </a:r>
            <a:r>
              <a:rPr lang="en-US" sz="3200" dirty="0" smtClean="0"/>
              <a:t>cost </a:t>
            </a:r>
            <a:r>
              <a:rPr lang="en-GB" sz="3200" dirty="0" smtClean="0"/>
              <a:t>of </a:t>
            </a:r>
            <a:r>
              <a:rPr lang="en-GB" sz="3200" dirty="0"/>
              <a:t>dividends foregone by shareholders</a:t>
            </a:r>
            <a:r>
              <a:rPr lang="en-GB" sz="3200" dirty="0" smtClean="0"/>
              <a:t>.</a:t>
            </a:r>
          </a:p>
          <a:p>
            <a:endParaRPr lang="en-US" sz="3200" dirty="0"/>
          </a:p>
          <a:p>
            <a:r>
              <a:rPr lang="en-GB" sz="3200" dirty="0"/>
              <a:t>In absence of any information on personal tax (</a:t>
            </a:r>
            <a:r>
              <a:rPr lang="en-GB" sz="3200" dirty="0" err="1"/>
              <a:t>t</a:t>
            </a:r>
            <a:r>
              <a:rPr lang="en-GB" sz="3200" baseline="-25000" dirty="0" err="1"/>
              <a:t>p</a:t>
            </a:r>
            <a:r>
              <a:rPr lang="en-GB" sz="3200" dirty="0"/>
              <a:t>):</a:t>
            </a:r>
            <a:endParaRPr lang="en-US" sz="3200" dirty="0"/>
          </a:p>
          <a:p>
            <a:pPr marL="0" indent="0">
              <a:buNone/>
            </a:pPr>
            <a:r>
              <a:rPr lang="en-GB" sz="3200" dirty="0" smtClean="0"/>
              <a:t>    Cost </a:t>
            </a:r>
            <a:r>
              <a:rPr lang="en-GB" sz="3200" dirty="0"/>
              <a:t>of Retained Earnings (Ks) = Cost of Equity Shares (</a:t>
            </a:r>
            <a:r>
              <a:rPr lang="en-GB" sz="3200" dirty="0" err="1"/>
              <a:t>Ke</a:t>
            </a:r>
            <a:r>
              <a:rPr lang="en-GB" sz="3200" dirty="0" smtClean="0"/>
              <a:t>)</a:t>
            </a:r>
          </a:p>
          <a:p>
            <a:pPr marL="0" indent="0">
              <a:buNone/>
            </a:pPr>
            <a:endParaRPr lang="en-US" sz="3200" dirty="0"/>
          </a:p>
          <a:p>
            <a:r>
              <a:rPr lang="en-GB" sz="3200" dirty="0"/>
              <a:t>If there is any information on personal tax (</a:t>
            </a:r>
            <a:r>
              <a:rPr lang="en-GB" sz="3200" dirty="0" err="1"/>
              <a:t>t</a:t>
            </a:r>
            <a:r>
              <a:rPr lang="en-GB" sz="3200" baseline="-25000" dirty="0" err="1"/>
              <a:t>p</a:t>
            </a:r>
            <a:r>
              <a:rPr lang="en-GB" sz="3200" dirty="0"/>
              <a:t>):</a:t>
            </a:r>
            <a:endParaRPr lang="en-US" sz="3200" dirty="0"/>
          </a:p>
          <a:p>
            <a:pPr marL="0" indent="0">
              <a:buNone/>
            </a:pPr>
            <a:r>
              <a:rPr lang="en-GB" sz="3200" dirty="0"/>
              <a:t>Ks = </a:t>
            </a:r>
            <a:r>
              <a:rPr lang="en-GB" sz="3200" dirty="0" err="1"/>
              <a:t>Ke</a:t>
            </a:r>
            <a:r>
              <a:rPr lang="en-GB" sz="3200" dirty="0"/>
              <a:t> –</a:t>
            </a:r>
            <a:r>
              <a:rPr lang="en-GB" sz="3200" dirty="0" err="1"/>
              <a:t>tp</a:t>
            </a:r>
            <a:endParaRPr lang="en-US" sz="3200" dirty="0"/>
          </a:p>
          <a:p>
            <a:pPr marL="0" indent="0">
              <a:buNone/>
            </a:pPr>
            <a:endParaRPr lang="en-US" sz="32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5257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latin typeface="+mn-lt"/>
              </a:rPr>
              <a:t>Illustration</a:t>
            </a:r>
            <a:endParaRPr lang="en-US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927433"/>
                <a:ext cx="9983165" cy="5126125"/>
              </a:xfrm>
            </p:spPr>
            <p:txBody>
              <a:bodyPr>
                <a:normAutofit fontScale="85000" lnSpcReduction="20000"/>
              </a:bodyPr>
              <a:lstStyle/>
              <a:p>
                <a:pPr marL="0" indent="0">
                  <a:buNone/>
                </a:pPr>
                <a:r>
                  <a:rPr lang="en-US" sz="3200" b="1" dirty="0" smtClean="0"/>
                  <a:t> </a:t>
                </a:r>
                <a:endParaRPr lang="en-US" sz="3200" dirty="0"/>
              </a:p>
              <a:p>
                <a:pPr marL="0" indent="0">
                  <a:buNone/>
                </a:pPr>
                <a:r>
                  <a:rPr lang="en-US" sz="3800" dirty="0"/>
                  <a:t>ABC Company provides the following details:</a:t>
                </a:r>
              </a:p>
              <a:p>
                <a:pPr marL="0" indent="0">
                  <a:buNone/>
                </a:pPr>
                <a:r>
                  <a:rPr lang="en-US" sz="3800" dirty="0"/>
                  <a:t>Do = $ 4.19,  Po = $ 50,  g = 5%</a:t>
                </a:r>
              </a:p>
              <a:p>
                <a:pPr marL="0" indent="0">
                  <a:buNone/>
                </a:pPr>
                <a:r>
                  <a:rPr lang="en-GB" sz="3800" dirty="0"/>
                  <a:t>Calculate the cost of retained earnings</a:t>
                </a:r>
                <a:r>
                  <a:rPr lang="en-GB" sz="3800" dirty="0" smtClean="0"/>
                  <a:t>.</a:t>
                </a:r>
              </a:p>
              <a:p>
                <a:pPr marL="0" indent="0">
                  <a:buNone/>
                </a:pPr>
                <a:endParaRPr lang="en-US" sz="3800" dirty="0"/>
              </a:p>
              <a:p>
                <a:pPr marL="0" indent="0">
                  <a:buNone/>
                </a:pPr>
                <a:r>
                  <a:rPr lang="en-US" sz="3800" b="1" dirty="0"/>
                  <a:t>Solution</a:t>
                </a:r>
                <a:endParaRPr lang="en-US" sz="3800" dirty="0"/>
              </a:p>
              <a:p>
                <a:pPr marL="0" indent="0">
                  <a:buNone/>
                </a:pPr>
                <a:r>
                  <a:rPr lang="en-US" sz="3800" dirty="0"/>
                  <a:t>Cost of Retained Earnings ( </a:t>
                </a:r>
                <a:r>
                  <a:rPr lang="en-US" sz="3800" dirty="0" err="1"/>
                  <a:t>k</a:t>
                </a:r>
                <a:r>
                  <a:rPr lang="en-US" sz="3800" baseline="-25000" dirty="0" err="1"/>
                  <a:t>s</a:t>
                </a:r>
                <a:r>
                  <a:rPr lang="en-US" sz="3800" dirty="0"/>
                  <a:t>)= 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800" i="1">
                            <a:latin typeface="Cambria Math" panose="02040503050406030204" pitchFamily="18" charset="0"/>
                          </a:rPr>
                          <m:t>𝐷</m:t>
                        </m:r>
                        <m:r>
                          <a:rPr lang="en-US" sz="38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3800" i="1">
                            <a:latin typeface="Cambria Math" panose="02040503050406030204" pitchFamily="18" charset="0"/>
                          </a:rPr>
                          <m:t>𝑃𝑜</m:t>
                        </m:r>
                      </m:den>
                    </m:f>
                    <m:r>
                      <a:rPr lang="en-US" sz="38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800" i="1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endParaRPr lang="en-US" sz="3800" dirty="0"/>
              </a:p>
              <a:p>
                <a:pPr marL="0" indent="0">
                  <a:buNone/>
                </a:pPr>
                <a:r>
                  <a:rPr lang="en-US" sz="3800" b="1" dirty="0"/>
                  <a:t> </a:t>
                </a:r>
                <a:endParaRPr lang="en-US" sz="3800" dirty="0"/>
              </a:p>
              <a:p>
                <a:pPr marL="0" indent="0">
                  <a:buNone/>
                </a:pPr>
                <a:r>
                  <a:rPr lang="en-US" sz="3800" dirty="0"/>
                  <a:t>                                            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800" i="1">
                            <a:latin typeface="Cambria Math" panose="02040503050406030204" pitchFamily="18" charset="0"/>
                          </a:rPr>
                          <m:t>𝐷𝑜</m:t>
                        </m:r>
                        <m:r>
                          <a:rPr lang="en-US" sz="3800" i="1">
                            <a:latin typeface="Cambria Math" panose="02040503050406030204" pitchFamily="18" charset="0"/>
                          </a:rPr>
                          <m:t>(1+</m:t>
                        </m:r>
                        <m:r>
                          <a:rPr lang="en-US" sz="3800" i="1">
                            <a:latin typeface="Cambria Math" panose="02040503050406030204" pitchFamily="18" charset="0"/>
                          </a:rPr>
                          <m:t>𝑔</m:t>
                        </m:r>
                        <m:r>
                          <a:rPr lang="en-US" sz="3800" i="1">
                            <a:latin typeface="Cambria Math" panose="02040503050406030204" pitchFamily="18" charset="0"/>
                          </a:rPr>
                          <m:t>)</m:t>
                        </m:r>
                      </m:num>
                      <m:den>
                        <m:r>
                          <a:rPr lang="en-US" sz="3800" i="1">
                            <a:latin typeface="Cambria Math" panose="02040503050406030204" pitchFamily="18" charset="0"/>
                          </a:rPr>
                          <m:t>𝑃𝑜</m:t>
                        </m:r>
                      </m:den>
                    </m:f>
                    <m:r>
                      <a:rPr lang="en-US" sz="38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800" i="1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endParaRPr lang="en-US" sz="3800" dirty="0"/>
              </a:p>
              <a:p>
                <a:pPr marL="0" indent="0">
                  <a:buNone/>
                </a:pPr>
                <a:r>
                  <a:rPr lang="en-US" sz="3800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800" i="1">
                            <a:latin typeface="Cambria Math" panose="02040503050406030204" pitchFamily="18" charset="0"/>
                          </a:rPr>
                          <m:t>4.19 (1+0.05)</m:t>
                        </m:r>
                      </m:num>
                      <m:den>
                        <m:r>
                          <a:rPr lang="en-US" sz="3800" i="1">
                            <a:latin typeface="Cambria Math" panose="02040503050406030204" pitchFamily="18" charset="0"/>
                          </a:rPr>
                          <m:t>50</m:t>
                        </m:r>
                      </m:den>
                    </m:f>
                    <m:r>
                      <a:rPr lang="en-US" sz="3800" i="1">
                        <a:latin typeface="Cambria Math" panose="02040503050406030204" pitchFamily="18" charset="0"/>
                      </a:rPr>
                      <m:t>+0.05</m:t>
                    </m:r>
                  </m:oMath>
                </a14:m>
                <a:r>
                  <a:rPr lang="en-US" sz="3800" dirty="0"/>
                  <a:t>      = 0.088+0.05= 13.8%</a:t>
                </a:r>
              </a:p>
              <a:p>
                <a:endParaRPr lang="en-US" sz="3200" dirty="0" smtClean="0"/>
              </a:p>
              <a:p>
                <a:pPr marL="0" indent="0">
                  <a:buNone/>
                </a:pPr>
                <a:endParaRPr lang="en-US" sz="3200" dirty="0"/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927433"/>
                <a:ext cx="9983165" cy="5126125"/>
              </a:xfrm>
              <a:blipFill rotWithShape="0">
                <a:blip r:embed="rId2"/>
                <a:stretch>
                  <a:fillRect l="-1526" b="-178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86080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Weighted Average Cost Of Capital (</a:t>
            </a:r>
            <a:r>
              <a:rPr lang="en-GB" sz="3600" b="1" dirty="0" err="1" smtClean="0">
                <a:latin typeface="+mn-lt"/>
              </a:rPr>
              <a:t>WACC</a:t>
            </a:r>
            <a:r>
              <a:rPr lang="en-GB" sz="3600" b="1" dirty="0" smtClean="0">
                <a:latin typeface="+mn-lt"/>
              </a:rPr>
              <a:t>)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399"/>
            <a:ext cx="10899058" cy="5840361"/>
          </a:xfrm>
        </p:spPr>
        <p:txBody>
          <a:bodyPr>
            <a:normAutofit fontScale="25000" lnSpcReduction="20000"/>
          </a:bodyPr>
          <a:lstStyle/>
          <a:p>
            <a:pPr lvl="0"/>
            <a:endParaRPr lang="en-US" sz="3200" dirty="0" smtClean="0"/>
          </a:p>
          <a:p>
            <a:endParaRPr lang="en-US" sz="3200" dirty="0" smtClean="0"/>
          </a:p>
          <a:p>
            <a:pPr marL="0" indent="0">
              <a:buNone/>
            </a:pPr>
            <a:r>
              <a:rPr lang="en-GB" sz="12800" dirty="0" smtClean="0"/>
              <a:t>This is the </a:t>
            </a:r>
            <a:r>
              <a:rPr lang="en-GB" sz="12800" dirty="0" smtClean="0"/>
              <a:t>overall </a:t>
            </a:r>
            <a:r>
              <a:rPr lang="en-GB" sz="12800" dirty="0"/>
              <a:t>cost of capital of having capitals from the different sources </a:t>
            </a:r>
            <a:endParaRPr lang="en-GB" sz="12800" dirty="0" smtClean="0"/>
          </a:p>
          <a:p>
            <a:pPr marL="0" indent="0">
              <a:buNone/>
            </a:pPr>
            <a:r>
              <a:rPr lang="en-GB" sz="12800" b="1" dirty="0" smtClean="0"/>
              <a:t>The </a:t>
            </a:r>
            <a:r>
              <a:rPr lang="en-GB" sz="12800" b="1" dirty="0"/>
              <a:t>steps to calculate </a:t>
            </a:r>
            <a:r>
              <a:rPr lang="en-GB" sz="12800" b="1" dirty="0" err="1"/>
              <a:t>WACC</a:t>
            </a:r>
            <a:r>
              <a:rPr lang="en-GB" sz="12800" b="1" dirty="0"/>
              <a:t> is as follows:</a:t>
            </a:r>
            <a:endParaRPr lang="en-US" sz="12800" dirty="0"/>
          </a:p>
          <a:p>
            <a:pPr marL="0" indent="0">
              <a:buNone/>
            </a:pPr>
            <a:r>
              <a:rPr lang="en-GB" sz="12800" dirty="0"/>
              <a:t> </a:t>
            </a:r>
            <a:endParaRPr lang="en-US" sz="12800" dirty="0"/>
          </a:p>
          <a:p>
            <a:pPr marL="0" indent="0">
              <a:buNone/>
            </a:pPr>
            <a:r>
              <a:rPr lang="en-US" sz="12800" b="1" dirty="0"/>
              <a:t>Step 1: </a:t>
            </a:r>
            <a:r>
              <a:rPr lang="en-US" sz="12800" dirty="0"/>
              <a:t>Calculate the total capital from all the sources.</a:t>
            </a:r>
          </a:p>
          <a:p>
            <a:pPr marL="0" indent="0">
              <a:buNone/>
            </a:pPr>
            <a:r>
              <a:rPr lang="en-US" sz="12800" dirty="0"/>
              <a:t>(i.e. Long term debt capital + Pref. Share Capital + Equity Share Capital +</a:t>
            </a:r>
            <a:r>
              <a:rPr lang="en-GB" sz="12800" dirty="0"/>
              <a:t>Retained Earnings)</a:t>
            </a:r>
            <a:endParaRPr lang="en-US" sz="12800" dirty="0"/>
          </a:p>
          <a:p>
            <a:pPr marL="0" indent="0">
              <a:buNone/>
            </a:pPr>
            <a:r>
              <a:rPr lang="en-US" sz="12800" dirty="0"/>
              <a:t> </a:t>
            </a:r>
          </a:p>
          <a:p>
            <a:pPr marL="0" indent="0">
              <a:buNone/>
            </a:pPr>
            <a:r>
              <a:rPr lang="en-US" sz="12800" b="1" dirty="0"/>
              <a:t>Step 2: </a:t>
            </a:r>
            <a:r>
              <a:rPr lang="en-US" sz="12800" dirty="0"/>
              <a:t>Calculate the proportion (or %) of each source of capital to the total capital.</a:t>
            </a:r>
          </a:p>
          <a:p>
            <a:pPr marL="0" indent="0">
              <a:buNone/>
            </a:pPr>
            <a:r>
              <a:rPr lang="en-US" sz="12800" dirty="0"/>
              <a:t>i.e.    </a:t>
            </a:r>
            <a:r>
              <a:rPr lang="en-US" sz="12800" u="sng" dirty="0"/>
              <a:t>Equity Share Capital</a:t>
            </a:r>
            <a:r>
              <a:rPr lang="en-US" sz="12800" dirty="0"/>
              <a:t>     (for example</a:t>
            </a:r>
          </a:p>
          <a:p>
            <a:pPr marL="0" indent="0">
              <a:buNone/>
            </a:pPr>
            <a:r>
              <a:rPr lang="en-US" sz="12800" dirty="0"/>
              <a:t>          Total Capital          (as calculated in Step 1 above)</a:t>
            </a:r>
          </a:p>
          <a:p>
            <a:pPr marL="0" indent="0">
              <a:buNone/>
            </a:pPr>
            <a:r>
              <a:rPr lang="en-US" sz="128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92284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Weighted Average Cost Of Capital (</a:t>
            </a:r>
            <a:r>
              <a:rPr lang="en-GB" sz="3600" b="1" dirty="0" err="1" smtClean="0">
                <a:latin typeface="+mn-lt"/>
              </a:rPr>
              <a:t>WACC</a:t>
            </a:r>
            <a:r>
              <a:rPr lang="en-GB" sz="3600" b="1" dirty="0" smtClean="0">
                <a:latin typeface="+mn-lt"/>
              </a:rPr>
              <a:t>) </a:t>
            </a:r>
            <a:r>
              <a:rPr lang="en-GB" sz="3600" b="1" dirty="0" err="1" smtClean="0">
                <a:latin typeface="+mn-lt"/>
              </a:rPr>
              <a:t>Ctd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10122061" cy="5043948"/>
          </a:xfrm>
        </p:spPr>
        <p:txBody>
          <a:bodyPr>
            <a:normAutofit fontScale="40000" lnSpcReduction="20000"/>
          </a:bodyPr>
          <a:lstStyle/>
          <a:p>
            <a:pPr lvl="0"/>
            <a:endParaRPr lang="en-US" sz="3200" dirty="0" smtClean="0"/>
          </a:p>
          <a:p>
            <a:endParaRPr lang="en-US" sz="3200" dirty="0" smtClean="0"/>
          </a:p>
          <a:p>
            <a:pPr marL="0" indent="0">
              <a:buNone/>
            </a:pPr>
            <a:r>
              <a:rPr lang="en-US" sz="8000" dirty="0"/>
              <a:t> </a:t>
            </a:r>
            <a:r>
              <a:rPr lang="en-US" sz="8000" b="1" dirty="0" smtClean="0"/>
              <a:t>Step </a:t>
            </a:r>
            <a:r>
              <a:rPr lang="en-US" sz="8000" b="1" dirty="0"/>
              <a:t>3: </a:t>
            </a:r>
            <a:r>
              <a:rPr lang="en-US" sz="8000" dirty="0"/>
              <a:t>Multiply the proportion as calculated in Step 2 above with the respective </a:t>
            </a:r>
            <a:r>
              <a:rPr lang="en-GB" sz="8000" dirty="0"/>
              <a:t>cost of capital.</a:t>
            </a:r>
            <a:endParaRPr lang="en-US" sz="8000" dirty="0"/>
          </a:p>
          <a:p>
            <a:pPr marL="0" indent="0">
              <a:buNone/>
            </a:pPr>
            <a:r>
              <a:rPr lang="en-US" sz="8000" dirty="0"/>
              <a:t> </a:t>
            </a:r>
          </a:p>
          <a:p>
            <a:pPr marL="0" indent="0">
              <a:buNone/>
            </a:pPr>
            <a:r>
              <a:rPr lang="en-US" sz="8000" dirty="0"/>
              <a:t>(i.e. </a:t>
            </a:r>
            <a:r>
              <a:rPr lang="en-US" sz="8000" dirty="0" err="1"/>
              <a:t>Ke</a:t>
            </a:r>
            <a:r>
              <a:rPr lang="en-US" sz="8000" dirty="0"/>
              <a:t> × Proportion (%) of equity share capital (for example) calculated in </a:t>
            </a:r>
            <a:r>
              <a:rPr lang="en-GB" sz="8000" dirty="0"/>
              <a:t>Step 2 above)</a:t>
            </a:r>
            <a:endParaRPr lang="en-US" sz="8000" dirty="0"/>
          </a:p>
          <a:p>
            <a:pPr marL="0" indent="0">
              <a:buNone/>
            </a:pPr>
            <a:r>
              <a:rPr lang="en-GB" sz="8000" dirty="0"/>
              <a:t> </a:t>
            </a:r>
            <a:endParaRPr lang="en-US" sz="8000" dirty="0"/>
          </a:p>
          <a:p>
            <a:pPr marL="0" indent="0">
              <a:buNone/>
            </a:pPr>
            <a:r>
              <a:rPr lang="en-US" sz="8000" b="1" dirty="0"/>
              <a:t>Step 4: </a:t>
            </a:r>
            <a:r>
              <a:rPr lang="en-US" sz="8000" dirty="0"/>
              <a:t>Aggregate the cost of capital as calculated in Step 3 above. This is the </a:t>
            </a:r>
            <a:r>
              <a:rPr lang="en-US" sz="8000" dirty="0" err="1"/>
              <a:t>WACC</a:t>
            </a:r>
            <a:r>
              <a:rPr lang="en-US" sz="8000" dirty="0"/>
              <a:t>.</a:t>
            </a:r>
          </a:p>
          <a:p>
            <a:pPr marL="0" indent="0">
              <a:buNone/>
            </a:pPr>
            <a:r>
              <a:rPr lang="en-GB" sz="8000" dirty="0"/>
              <a:t>(i.e. </a:t>
            </a:r>
            <a:r>
              <a:rPr lang="en-GB" sz="8000" dirty="0" err="1"/>
              <a:t>Ke</a:t>
            </a:r>
            <a:r>
              <a:rPr lang="en-GB" sz="8000" dirty="0"/>
              <a:t> + </a:t>
            </a:r>
            <a:r>
              <a:rPr lang="en-GB" sz="8000" dirty="0" err="1"/>
              <a:t>Kd</a:t>
            </a:r>
            <a:r>
              <a:rPr lang="en-GB" sz="8000" dirty="0"/>
              <a:t> + </a:t>
            </a:r>
            <a:r>
              <a:rPr lang="en-GB" sz="8000" dirty="0" err="1"/>
              <a:t>Kp</a:t>
            </a:r>
            <a:r>
              <a:rPr lang="en-GB" sz="8000" dirty="0"/>
              <a:t> + Ks as calculated in Step 3 above)</a:t>
            </a:r>
            <a:endParaRPr lang="en-US" sz="8000" dirty="0"/>
          </a:p>
          <a:p>
            <a:pPr marL="0" indent="0">
              <a:buNone/>
            </a:pP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1780250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Computation </a:t>
            </a:r>
            <a:r>
              <a:rPr lang="en-GB" sz="3600" b="1" dirty="0">
                <a:latin typeface="+mn-lt"/>
              </a:rPr>
              <a:t>of </a:t>
            </a:r>
            <a:r>
              <a:rPr lang="en-GB" sz="3600" b="1" dirty="0" smtClean="0">
                <a:latin typeface="+mn-lt"/>
              </a:rPr>
              <a:t>weights </a:t>
            </a:r>
            <a:r>
              <a:rPr lang="en-GB" sz="3600" b="1" dirty="0">
                <a:latin typeface="+mn-lt"/>
              </a:rPr>
              <a:t>or proportions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60698"/>
            <a:ext cx="11406851" cy="4997649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en-US" sz="3200" dirty="0" smtClean="0"/>
          </a:p>
          <a:p>
            <a:pPr marL="0" indent="0">
              <a:buNone/>
            </a:pPr>
            <a:r>
              <a:rPr lang="en-GB" sz="3200" dirty="0"/>
              <a:t>C</a:t>
            </a:r>
            <a:r>
              <a:rPr lang="en-GB" sz="3200" dirty="0" smtClean="0"/>
              <a:t>omputation </a:t>
            </a:r>
            <a:r>
              <a:rPr lang="en-GB" sz="3200" dirty="0"/>
              <a:t>of the weights or proportions of various capital components, the following values may be used:</a:t>
            </a:r>
            <a:endParaRPr lang="en-US" sz="3200" dirty="0"/>
          </a:p>
          <a:p>
            <a:pPr marL="514350" lvl="0" indent="-514350" algn="just">
              <a:buFont typeface="+mj-lt"/>
              <a:buAutoNum type="arabicPeriod"/>
            </a:pPr>
            <a:r>
              <a:rPr lang="en-GB" sz="3200" dirty="0"/>
              <a:t>Market values</a:t>
            </a:r>
            <a:endParaRPr lang="en-US" sz="3200" dirty="0"/>
          </a:p>
          <a:p>
            <a:pPr marL="514350" lvl="0" indent="-514350" algn="just">
              <a:buFont typeface="+mj-lt"/>
              <a:buAutoNum type="arabicPeriod"/>
            </a:pPr>
            <a:r>
              <a:rPr lang="en-GB" sz="3200" dirty="0"/>
              <a:t>Book values</a:t>
            </a:r>
            <a:endParaRPr lang="en-US" sz="3200" dirty="0"/>
          </a:p>
          <a:p>
            <a:pPr marL="514350" lvl="0" indent="-514350" algn="just">
              <a:buFont typeface="+mj-lt"/>
              <a:buAutoNum type="arabicPeriod"/>
            </a:pPr>
            <a:r>
              <a:rPr lang="en-GB" sz="3200" dirty="0"/>
              <a:t>Replacement values</a:t>
            </a:r>
            <a:endParaRPr lang="en-US" sz="3200" dirty="0"/>
          </a:p>
          <a:p>
            <a:pPr marL="514350" indent="-514350" algn="just">
              <a:buFont typeface="+mj-lt"/>
              <a:buAutoNum type="arabicPeriod"/>
            </a:pPr>
            <a:r>
              <a:rPr lang="en-GB" sz="3200" dirty="0"/>
              <a:t>Intrinsic values</a:t>
            </a:r>
            <a:endParaRPr lang="en-US" sz="3200" dirty="0" smtClean="0"/>
          </a:p>
          <a:p>
            <a:pPr marL="0" indent="0">
              <a:buNone/>
            </a:pPr>
            <a:endParaRPr lang="en-US" sz="32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6438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+mn-lt"/>
              </a:rPr>
              <a:t>Weaknesses of </a:t>
            </a:r>
            <a:r>
              <a:rPr lang="en-GB" sz="3600" b="1" dirty="0" err="1">
                <a:latin typeface="+mn-lt"/>
              </a:rPr>
              <a:t>WACC</a:t>
            </a:r>
            <a:r>
              <a:rPr lang="en-GB" sz="3600" b="1" dirty="0">
                <a:latin typeface="+mn-lt"/>
              </a:rPr>
              <a:t> as a discounting </a:t>
            </a:r>
            <a:r>
              <a:rPr lang="en-GB" sz="3600" b="1" dirty="0" smtClean="0">
                <a:latin typeface="+mn-lt"/>
              </a:rPr>
              <a:t>rate </a:t>
            </a:r>
            <a:r>
              <a:rPr lang="en-GB" sz="3600" b="1" dirty="0" err="1" smtClean="0">
                <a:latin typeface="+mn-lt"/>
              </a:rPr>
              <a:t>Ctd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27434"/>
            <a:ext cx="10758668" cy="5739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/>
              <a:t>The overall </a:t>
            </a:r>
            <a:r>
              <a:rPr lang="en-GB" sz="3200" dirty="0"/>
              <a:t>cost of capital has the following problems as a discounting rate:</a:t>
            </a:r>
            <a:endParaRPr lang="en-US" sz="3200" dirty="0"/>
          </a:p>
          <a:p>
            <a:pPr marL="0" lvl="0" indent="0">
              <a:buNone/>
            </a:pPr>
            <a:r>
              <a:rPr lang="en-GB" sz="3200" dirty="0" smtClean="0"/>
              <a:t>1. It </a:t>
            </a:r>
            <a:r>
              <a:rPr lang="en-GB" sz="3200" dirty="0"/>
              <a:t>can only be used as a discounting rate assuming that the risk of the project is equal to the business risk of the firm.  If the project has higher risk then a percentage premium will be added to </a:t>
            </a:r>
            <a:r>
              <a:rPr lang="en-GB" sz="3200" dirty="0" err="1"/>
              <a:t>WACC</a:t>
            </a:r>
            <a:r>
              <a:rPr lang="en-GB" sz="3200" dirty="0"/>
              <a:t> to determine the appropriate discounting rate.</a:t>
            </a:r>
            <a:endParaRPr lang="en-US" sz="3200" dirty="0"/>
          </a:p>
          <a:p>
            <a:pPr marL="0" lvl="0" indent="0">
              <a:buNone/>
            </a:pPr>
            <a:r>
              <a:rPr lang="en-GB" sz="3200" dirty="0" smtClean="0"/>
              <a:t>2. It </a:t>
            </a:r>
            <a:r>
              <a:rPr lang="en-GB" sz="3200" dirty="0"/>
              <a:t>assumes that capital structure is optimal which is not achievable in real world.</a:t>
            </a:r>
            <a:endParaRPr lang="en-US" sz="3200" dirty="0"/>
          </a:p>
          <a:p>
            <a:endParaRPr lang="en-US" sz="3200" dirty="0" smtClean="0"/>
          </a:p>
          <a:p>
            <a:pPr marL="0" indent="0">
              <a:buNone/>
            </a:pPr>
            <a:endParaRPr lang="en-US" sz="32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9545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+mn-lt"/>
              </a:rPr>
              <a:t>Weaknesses of </a:t>
            </a:r>
            <a:r>
              <a:rPr lang="en-GB" sz="3600" b="1" dirty="0" err="1">
                <a:latin typeface="+mn-lt"/>
              </a:rPr>
              <a:t>WACC</a:t>
            </a:r>
            <a:r>
              <a:rPr lang="en-GB" sz="3600" b="1" dirty="0">
                <a:latin typeface="+mn-lt"/>
              </a:rPr>
              <a:t> as a discounting rate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56527"/>
            <a:ext cx="11175357" cy="5101821"/>
          </a:xfrm>
        </p:spPr>
        <p:txBody>
          <a:bodyPr>
            <a:normAutofit/>
          </a:bodyPr>
          <a:lstStyle/>
          <a:p>
            <a:pPr lvl="0"/>
            <a:endParaRPr lang="en-US" sz="3200" dirty="0" smtClean="0"/>
          </a:p>
          <a:p>
            <a:pPr marL="0" lvl="0" indent="0" algn="just">
              <a:buNone/>
            </a:pPr>
            <a:r>
              <a:rPr lang="en-GB" sz="3200" dirty="0" smtClean="0"/>
              <a:t>3. It </a:t>
            </a:r>
            <a:r>
              <a:rPr lang="en-GB" sz="3200" dirty="0"/>
              <a:t>is based on market values of capital which keep on changing thus </a:t>
            </a:r>
            <a:r>
              <a:rPr lang="en-GB" sz="3200" dirty="0" err="1"/>
              <a:t>WACC</a:t>
            </a:r>
            <a:r>
              <a:rPr lang="en-GB" sz="3200" dirty="0"/>
              <a:t> will change over time but is assumed to remain constant throughout the economic life of the project</a:t>
            </a:r>
            <a:r>
              <a:rPr lang="en-GB" sz="3200" dirty="0" smtClean="0"/>
              <a:t>.</a:t>
            </a:r>
          </a:p>
          <a:p>
            <a:pPr marL="0" lvl="0" indent="0" algn="just">
              <a:buNone/>
            </a:pPr>
            <a:endParaRPr lang="en-US" sz="3200" dirty="0"/>
          </a:p>
          <a:p>
            <a:pPr marL="0" lvl="0" indent="0" algn="just">
              <a:buNone/>
            </a:pPr>
            <a:r>
              <a:rPr lang="en-GB" sz="3200" dirty="0" smtClean="0"/>
              <a:t>4. It </a:t>
            </a:r>
            <a:r>
              <a:rPr lang="en-GB" sz="3200" dirty="0"/>
              <a:t>is based on past information especially when determining the cost of each component </a:t>
            </a:r>
            <a:r>
              <a:rPr lang="en-GB" sz="3200" dirty="0" err="1"/>
              <a:t>e.g</a:t>
            </a:r>
            <a:r>
              <a:rPr lang="en-GB" sz="3200" dirty="0"/>
              <a:t> in determining the cost of equity (</a:t>
            </a:r>
            <a:r>
              <a:rPr lang="en-GB" sz="3200" dirty="0" err="1"/>
              <a:t>Ke</a:t>
            </a:r>
            <a:r>
              <a:rPr lang="en-GB" sz="3200" dirty="0"/>
              <a:t>) the past year’s DPS (Dividend Per Share) is used while the growth rate is estimated from the past stream of dividends.</a:t>
            </a:r>
            <a:endParaRPr lang="en-US" sz="3200" dirty="0"/>
          </a:p>
          <a:p>
            <a:endParaRPr lang="en-US" sz="3200" dirty="0" smtClean="0"/>
          </a:p>
          <a:p>
            <a:pPr marL="0" indent="0">
              <a:buNone/>
            </a:pPr>
            <a:endParaRPr lang="en-US" sz="32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3301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426" y="644526"/>
            <a:ext cx="10778613" cy="621347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3900" b="1" dirty="0" smtClean="0"/>
              <a:t>References </a:t>
            </a:r>
          </a:p>
          <a:p>
            <a:pPr marL="0" indent="0">
              <a:buNone/>
            </a:pPr>
            <a:r>
              <a:rPr lang="en-GB" sz="4000" dirty="0"/>
              <a:t>Hillier, D, S Ross, R Westerfield, J Jaffe, &amp; B Jordan, Corporate Finance:  McGraw- Hill Education, 2022</a:t>
            </a:r>
            <a:endParaRPr lang="en-US" sz="4000" dirty="0"/>
          </a:p>
          <a:p>
            <a:pPr marL="0" indent="0">
              <a:buNone/>
            </a:pPr>
            <a:r>
              <a:rPr lang="en-GB" sz="4000" dirty="0" err="1" smtClean="0"/>
              <a:t>I.M</a:t>
            </a:r>
            <a:r>
              <a:rPr lang="en-GB" sz="4000" dirty="0"/>
              <a:t>. Pandey (Ed.), 2015. Financial Management, Eleventh Edition. India: </a:t>
            </a:r>
            <a:r>
              <a:rPr lang="en-GB" sz="4000" dirty="0" err="1"/>
              <a:t>Vikas</a:t>
            </a:r>
            <a:r>
              <a:rPr lang="en-GB" sz="4000" dirty="0"/>
              <a:t> Publishing House, </a:t>
            </a:r>
            <a:endParaRPr lang="en-US" sz="4000" dirty="0"/>
          </a:p>
          <a:p>
            <a:pPr marL="0" indent="0">
              <a:buNone/>
            </a:pPr>
            <a:r>
              <a:rPr lang="en-GB" sz="4000" dirty="0"/>
              <a:t>Ross, S., Westerfield, R., Jaffe, J. and Jordan, B., 2011. Core principles and applications of corporate finance. 1st ed. New York: McGraw-Hill/Irwin,</a:t>
            </a:r>
            <a:endParaRPr lang="en-US" sz="4000" dirty="0"/>
          </a:p>
          <a:p>
            <a:pPr marL="0" indent="0">
              <a:buNone/>
            </a:pPr>
            <a:r>
              <a:rPr lang="en-GB" sz="4000" dirty="0"/>
              <a:t>Van Horne, J. and </a:t>
            </a:r>
            <a:r>
              <a:rPr lang="en-GB" sz="4000" dirty="0" err="1"/>
              <a:t>Wachowicz</a:t>
            </a:r>
            <a:r>
              <a:rPr lang="en-GB" sz="4000" dirty="0"/>
              <a:t>, J., 2008. Fundamentals of financial management. 13th ed. Essex: Prentice-Hall.</a:t>
            </a:r>
            <a:endParaRPr lang="en-US" sz="4000" dirty="0"/>
          </a:p>
          <a:p>
            <a:pPr marL="0" indent="0" algn="ctr">
              <a:buNone/>
            </a:pPr>
            <a:endParaRPr lang="en-GB" sz="3900" b="1" dirty="0" smtClean="0"/>
          </a:p>
        </p:txBody>
      </p:sp>
    </p:spTree>
    <p:extLst>
      <p:ext uri="{BB962C8B-B14F-4D97-AF65-F5344CB8AC3E}">
        <p14:creationId xmlns:p14="http://schemas.microsoft.com/office/powerpoint/2010/main" val="1609212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i="1" dirty="0" smtClean="0"/>
              <a:t>THE END OF </a:t>
            </a:r>
            <a:r>
              <a:rPr lang="en-GB" sz="5400" i="1" smtClean="0"/>
              <a:t>WEEK 11 </a:t>
            </a:r>
            <a:r>
              <a:rPr lang="en-GB" sz="5400" i="1" dirty="0" smtClean="0"/>
              <a:t>LESSON </a:t>
            </a:r>
            <a:endParaRPr lang="en-GB" sz="5400" i="1" dirty="0"/>
          </a:p>
        </p:txBody>
      </p:sp>
    </p:spTree>
    <p:extLst>
      <p:ext uri="{BB962C8B-B14F-4D97-AF65-F5344CB8AC3E}">
        <p14:creationId xmlns:p14="http://schemas.microsoft.com/office/powerpoint/2010/main" val="2365154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9206</TotalTime>
  <Words>2649</Words>
  <Application>Microsoft Office PowerPoint</Application>
  <PresentationFormat>Widescreen</PresentationFormat>
  <Paragraphs>414</Paragraphs>
  <Slides>49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5" baseType="lpstr">
      <vt:lpstr>Arial</vt:lpstr>
      <vt:lpstr>Calibri</vt:lpstr>
      <vt:lpstr>Calibri Light</vt:lpstr>
      <vt:lpstr>Cambria Math</vt:lpstr>
      <vt:lpstr>Times New Roman</vt:lpstr>
      <vt:lpstr>Office Theme</vt:lpstr>
      <vt:lpstr>CORPORATE FINANCE   Week 11: Cost of Capital  </vt:lpstr>
      <vt:lpstr>Lesson Objectives </vt:lpstr>
      <vt:lpstr>Introduction   </vt:lpstr>
      <vt:lpstr>Determination of  Cost of Capital</vt:lpstr>
      <vt:lpstr>Importance of Cost of Finance/ Application </vt:lpstr>
      <vt:lpstr>Importance of Cost of Finance/ Application  Ctd</vt:lpstr>
      <vt:lpstr>Factors that Influence Cost of Finance</vt:lpstr>
      <vt:lpstr>Factors that Influence Cost of Finance Ctd</vt:lpstr>
      <vt:lpstr> Factors that Influence Cost of Finance Ctd</vt:lpstr>
      <vt:lpstr> Measurement of Cost of Capital</vt:lpstr>
      <vt:lpstr>Cost of Debt </vt:lpstr>
      <vt:lpstr>Features of Bonds:</vt:lpstr>
      <vt:lpstr>Features of Bonds Ctd </vt:lpstr>
      <vt:lpstr> Illustration   </vt:lpstr>
      <vt:lpstr>Classification of Debts </vt:lpstr>
      <vt:lpstr>Cost of Irredeemable Debt</vt:lpstr>
      <vt:lpstr>Illustration </vt:lpstr>
      <vt:lpstr>Calculation of the cost of debt</vt:lpstr>
      <vt:lpstr>Cost of Debt after Tax</vt:lpstr>
      <vt:lpstr>Cost of Redeemable Debt</vt:lpstr>
      <vt:lpstr>Illustration </vt:lpstr>
      <vt:lpstr>Solution </vt:lpstr>
      <vt:lpstr>Cost of Preference Capital (Kp):</vt:lpstr>
      <vt:lpstr>Features of Preference Shares </vt:lpstr>
      <vt:lpstr>Features of Preference Shares Ctd</vt:lpstr>
      <vt:lpstr>Cost of Irredeemable Preference Share Capital</vt:lpstr>
      <vt:lpstr>           </vt:lpstr>
      <vt:lpstr>Illustration  Two</vt:lpstr>
      <vt:lpstr> Redeemable Preference Capital: </vt:lpstr>
      <vt:lpstr>Illustration </vt:lpstr>
      <vt:lpstr> Approaches /Methods of Calculating Cost of Equity Shares </vt:lpstr>
      <vt:lpstr>Dividend Price Approach- Constant Dividend  </vt:lpstr>
      <vt:lpstr> Dividend Price Approach-with Constant Growth: </vt:lpstr>
      <vt:lpstr>Illustration</vt:lpstr>
      <vt:lpstr>With Flotation costs,</vt:lpstr>
      <vt:lpstr>  Earning/ Price Approach-with Constant Earnings </vt:lpstr>
      <vt:lpstr>Earnings/ Price Approach with Growth in Earnings </vt:lpstr>
      <vt:lpstr>Capital Asset Pricing Model (CAPM) Approach</vt:lpstr>
      <vt:lpstr>Realised Yield Method: </vt:lpstr>
      <vt:lpstr>Realised Yield Method: Assumptions </vt:lpstr>
      <vt:lpstr>Cost of Retained Earnings: </vt:lpstr>
      <vt:lpstr>Illustration</vt:lpstr>
      <vt:lpstr>Weighted Average Cost Of Capital (WACC)</vt:lpstr>
      <vt:lpstr>Weighted Average Cost Of Capital (WACC) Ctd</vt:lpstr>
      <vt:lpstr>Computation of weights or proportions</vt:lpstr>
      <vt:lpstr>Weaknesses of WACC as a discounting rate Ctd</vt:lpstr>
      <vt:lpstr>Weaknesses of WACC as a discounting rate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TIME VALUE OF MONEY</dc:title>
  <dc:creator>user</dc:creator>
  <cp:lastModifiedBy>user</cp:lastModifiedBy>
  <cp:revision>601</cp:revision>
  <dcterms:created xsi:type="dcterms:W3CDTF">2023-03-23T11:05:44Z</dcterms:created>
  <dcterms:modified xsi:type="dcterms:W3CDTF">2023-06-04T07:55:07Z</dcterms:modified>
</cp:coreProperties>
</file>