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2" roundtripDataSignature="AMtx7mi/LwlvrEZMI3LWfRPFp+guT4mWR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0000DF8-497F-418F-B617-705D94373A55}">
  <a:tblStyle styleId="{00000DF8-497F-418F-B617-705D94373A55}"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2"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3" name="Google Shape;9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 name="Google Shape;105;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7" name="Google Shape;117;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3" name="Google Shape;123;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4" name="Google Shape;124;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0" name="Google Shape;130;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1" name="Google Shape;131;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9" name="Google Shape;149;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7" name="Google Shape;167;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1" name="Google Shape;181;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7" name="Google Shape;187;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3" name="Google Shape;193;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7" name="Google Shape;277;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1" name="Google Shape;291;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7" name="Google Shape;297;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3" name="Google Shape;303;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9" name="Google Shape;309;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7" name="Google Shape;327;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3" name="Google Shape;333;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9" name="Google Shape;339;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5" name="Google Shape;345;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7" name="Google Shape;357;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8" name="Google Shape;368;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5" name="Shape 15"/>
        <p:cNvGrpSpPr/>
        <p:nvPr/>
      </p:nvGrpSpPr>
      <p:grpSpPr>
        <a:xfrm>
          <a:off x="0" y="0"/>
          <a:ext cx="0" cy="0"/>
          <a:chOff x="0" y="0"/>
          <a:chExt cx="0" cy="0"/>
        </a:xfrm>
      </p:grpSpPr>
      <p:sp>
        <p:nvSpPr>
          <p:cNvPr id="16" name="Google Shape;16;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 name="Google Shape;18;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4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 name="Google Shape;24;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50"/>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0"/>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5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51"/>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52"/>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52"/>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52"/>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52"/>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52"/>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5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55"/>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55"/>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56"/>
          <p:cNvSpPr/>
          <p:nvPr>
            <p:ph idx="2" type="pic"/>
          </p:nvPr>
        </p:nvSpPr>
        <p:spPr>
          <a:xfrm>
            <a:off x="5183188" y="987425"/>
            <a:ext cx="6172200" cy="4873625"/>
          </a:xfrm>
          <a:prstGeom prst="rect">
            <a:avLst/>
          </a:prstGeom>
          <a:noFill/>
          <a:ln>
            <a:noFill/>
          </a:ln>
        </p:spPr>
      </p:sp>
      <p:sp>
        <p:nvSpPr>
          <p:cNvPr id="68" name="Google Shape;68;p5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7"/>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8"/>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8"/>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type="title"/>
          </p:nvPr>
        </p:nvSpPr>
        <p:spPr>
          <a:xfrm>
            <a:off x="128337" y="1080032"/>
            <a:ext cx="10713150" cy="3616939"/>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CORPORATE FINANCE</a:t>
            </a:r>
            <a:br>
              <a:rPr b="1" lang="en-US" sz="3600">
                <a:latin typeface="Calibri"/>
                <a:ea typeface="Calibri"/>
                <a:cs typeface="Calibri"/>
                <a:sym typeface="Calibri"/>
              </a:rPr>
            </a:br>
            <a:r>
              <a:rPr b="1" lang="en-US" sz="3600">
                <a:latin typeface="Calibri"/>
                <a:ea typeface="Calibri"/>
                <a:cs typeface="Calibri"/>
                <a:sym typeface="Calibri"/>
              </a:rPr>
              <a:t> </a:t>
            </a:r>
            <a:br>
              <a:rPr b="1" lang="en-US" sz="3600">
                <a:latin typeface="Calibri"/>
                <a:ea typeface="Calibri"/>
                <a:cs typeface="Calibri"/>
                <a:sym typeface="Calibri"/>
              </a:rPr>
            </a:br>
            <a:r>
              <a:rPr b="1" lang="en-US" sz="3600">
                <a:latin typeface="Calibri"/>
                <a:ea typeface="Calibri"/>
                <a:cs typeface="Calibri"/>
                <a:sym typeface="Calibri"/>
              </a:rPr>
              <a:t>Week 12: Capital Structure</a:t>
            </a:r>
            <a:br>
              <a:rPr lang="en-US" sz="4000"/>
            </a:br>
            <a:endParaRPr sz="4000"/>
          </a:p>
        </p:txBody>
      </p:sp>
      <p:sp>
        <p:nvSpPr>
          <p:cNvPr id="90" name="Google Shape;90;p1"/>
          <p:cNvSpPr txBox="1"/>
          <p:nvPr>
            <p:ph idx="1" type="body"/>
          </p:nvPr>
        </p:nvSpPr>
        <p:spPr>
          <a:xfrm>
            <a:off x="325888" y="3628103"/>
            <a:ext cx="11000874" cy="306220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None/>
            </a:pPr>
            <a:r>
              <a:t/>
            </a:r>
            <a:endParaRPr b="1" sz="3600"/>
          </a:p>
          <a:p>
            <a:pPr indent="0" lvl="0" marL="0" rtl="0" algn="ctr">
              <a:lnSpc>
                <a:spcPct val="90000"/>
              </a:lnSpc>
              <a:spcBef>
                <a:spcPts val="1000"/>
              </a:spcBef>
              <a:spcAft>
                <a:spcPts val="0"/>
              </a:spcAft>
              <a:buClr>
                <a:schemeClr val="dk1"/>
              </a:buClr>
              <a:buSzPts val="3600"/>
              <a:buNone/>
            </a:pPr>
            <a:r>
              <a:rPr b="1" lang="en-US" sz="3600"/>
              <a:t>Instructor: Dr. Charity Njoka</a:t>
            </a:r>
            <a:endParaRPr b="1" sz="36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2"/>
          <p:cNvSpPr txBox="1"/>
          <p:nvPr>
            <p:ph type="title"/>
          </p:nvPr>
        </p:nvSpPr>
        <p:spPr>
          <a:xfrm>
            <a:off x="0" y="162233"/>
            <a:ext cx="11353800" cy="89965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Lesson Objectives </a:t>
            </a:r>
            <a:endParaRPr b="1" sz="3600">
              <a:latin typeface="Calibri"/>
              <a:ea typeface="Calibri"/>
              <a:cs typeface="Calibri"/>
              <a:sym typeface="Calibri"/>
            </a:endParaRPr>
          </a:p>
        </p:txBody>
      </p:sp>
      <p:sp>
        <p:nvSpPr>
          <p:cNvPr id="96" name="Google Shape;96;p2"/>
          <p:cNvSpPr txBox="1"/>
          <p:nvPr>
            <p:ph idx="1" type="body"/>
          </p:nvPr>
        </p:nvSpPr>
        <p:spPr>
          <a:xfrm>
            <a:off x="176463" y="1061884"/>
            <a:ext cx="12015537" cy="5796115"/>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t/>
            </a:r>
            <a:endParaRPr sz="3200"/>
          </a:p>
          <a:p>
            <a:pPr indent="0" lvl="0" marL="0" rtl="0" algn="just">
              <a:lnSpc>
                <a:spcPct val="90000"/>
              </a:lnSpc>
              <a:spcBef>
                <a:spcPts val="1000"/>
              </a:spcBef>
              <a:spcAft>
                <a:spcPts val="0"/>
              </a:spcAft>
              <a:buClr>
                <a:schemeClr val="dk1"/>
              </a:buClr>
              <a:buSzPts val="3200"/>
              <a:buNone/>
            </a:pPr>
            <a:r>
              <a:rPr lang="en-US" sz="3200"/>
              <a:t>At the end of this lesson you should be able to:</a:t>
            </a:r>
            <a:endParaRPr/>
          </a:p>
          <a:p>
            <a:pPr indent="0" lvl="0" marL="0" rtl="0" algn="l">
              <a:lnSpc>
                <a:spcPct val="90000"/>
              </a:lnSpc>
              <a:spcBef>
                <a:spcPts val="1000"/>
              </a:spcBef>
              <a:spcAft>
                <a:spcPts val="0"/>
              </a:spcAft>
              <a:buClr>
                <a:schemeClr val="dk1"/>
              </a:buClr>
              <a:buSzPts val="3200"/>
              <a:buNone/>
            </a:pPr>
            <a:r>
              <a:t/>
            </a:r>
            <a:endParaRPr sz="3200"/>
          </a:p>
          <a:p>
            <a:pPr indent="0" lvl="0" marL="0" rtl="0" algn="l">
              <a:lnSpc>
                <a:spcPct val="90000"/>
              </a:lnSpc>
              <a:spcBef>
                <a:spcPts val="1000"/>
              </a:spcBef>
              <a:spcAft>
                <a:spcPts val="0"/>
              </a:spcAft>
              <a:buClr>
                <a:schemeClr val="dk1"/>
              </a:buClr>
              <a:buSzPts val="3200"/>
              <a:buNone/>
            </a:pPr>
            <a:r>
              <a:rPr lang="en-US" sz="3200"/>
              <a:t>1. State the meaning and significance of capital structure.</a:t>
            </a:r>
            <a:endParaRPr/>
          </a:p>
          <a:p>
            <a:pPr indent="0" lvl="0" marL="0" rtl="0" algn="l">
              <a:lnSpc>
                <a:spcPct val="90000"/>
              </a:lnSpc>
              <a:spcBef>
                <a:spcPts val="1000"/>
              </a:spcBef>
              <a:spcAft>
                <a:spcPts val="0"/>
              </a:spcAft>
              <a:buClr>
                <a:schemeClr val="dk1"/>
              </a:buClr>
              <a:buSzPts val="3200"/>
              <a:buNone/>
            </a:pPr>
            <a:r>
              <a:rPr lang="en-US" sz="3200"/>
              <a:t>2. Discuss the various capital structure theories </a:t>
            </a:r>
            <a:endParaRPr sz="3200"/>
          </a:p>
          <a:p>
            <a:pPr indent="0" lvl="0" marL="0" rtl="0" algn="l">
              <a:lnSpc>
                <a:spcPct val="90000"/>
              </a:lnSpc>
              <a:spcBef>
                <a:spcPts val="1000"/>
              </a:spcBef>
              <a:spcAft>
                <a:spcPts val="0"/>
              </a:spcAft>
              <a:buClr>
                <a:schemeClr val="dk1"/>
              </a:buClr>
              <a:buSzPts val="3200"/>
              <a:buNone/>
            </a:pPr>
            <a:r>
              <a:rPr lang="en-US" sz="3200"/>
              <a:t>3. Describe concepts and factors for designing an optimal capital structure.</a:t>
            </a:r>
            <a:endParaRPr/>
          </a:p>
          <a:p>
            <a:pPr indent="0" lvl="0" marL="0" rtl="0" algn="l">
              <a:lnSpc>
                <a:spcPct val="90000"/>
              </a:lnSpc>
              <a:spcBef>
                <a:spcPts val="1000"/>
              </a:spcBef>
              <a:spcAft>
                <a:spcPts val="0"/>
              </a:spcAft>
              <a:buClr>
                <a:schemeClr val="dk1"/>
              </a:buClr>
              <a:buSzPts val="3200"/>
              <a:buNone/>
            </a:pPr>
            <a:r>
              <a:rPr lang="en-US" sz="3200"/>
              <a:t>4. Discuss essential features of capital structure of an entity.</a:t>
            </a:r>
            <a:endParaRPr/>
          </a:p>
          <a:p>
            <a:pPr indent="-25400" lvl="0" marL="228600" rtl="0" algn="just">
              <a:lnSpc>
                <a:spcPct val="90000"/>
              </a:lnSpc>
              <a:spcBef>
                <a:spcPts val="1000"/>
              </a:spcBef>
              <a:spcAft>
                <a:spcPts val="0"/>
              </a:spcAft>
              <a:buClr>
                <a:schemeClr val="dk1"/>
              </a:buClr>
              <a:buSzPts val="3200"/>
              <a:buNone/>
            </a:pPr>
            <a:r>
              <a:t/>
            </a:r>
            <a:endParaRPr sz="32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3"/>
          <p:cNvSpPr txBox="1"/>
          <p:nvPr>
            <p:ph type="title"/>
          </p:nvPr>
        </p:nvSpPr>
        <p:spPr>
          <a:xfrm>
            <a:off x="162232" y="-240631"/>
            <a:ext cx="11191568" cy="131260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Introduction </a:t>
            </a:r>
            <a:endParaRPr b="1" sz="3600">
              <a:latin typeface="Calibri"/>
              <a:ea typeface="Calibri"/>
              <a:cs typeface="Calibri"/>
              <a:sym typeface="Calibri"/>
            </a:endParaRPr>
          </a:p>
        </p:txBody>
      </p:sp>
      <p:sp>
        <p:nvSpPr>
          <p:cNvPr id="102" name="Google Shape;102;p3"/>
          <p:cNvSpPr txBox="1"/>
          <p:nvPr>
            <p:ph idx="1" type="body"/>
          </p:nvPr>
        </p:nvSpPr>
        <p:spPr>
          <a:xfrm>
            <a:off x="162232" y="775504"/>
            <a:ext cx="11191568" cy="5849885"/>
          </a:xfrm>
          <a:prstGeom prst="rect">
            <a:avLst/>
          </a:prstGeom>
          <a:noFill/>
          <a:ln>
            <a:noFill/>
          </a:ln>
        </p:spPr>
        <p:txBody>
          <a:bodyPr anchorCtr="0" anchor="t" bIns="45700" lIns="91425" spcFirstLastPara="1" rIns="91425" wrap="square" tIns="45700">
            <a:normAutofit/>
          </a:bodyPr>
          <a:lstStyle/>
          <a:p>
            <a:pPr indent="0" lvl="3" marL="1371600" rtl="0" algn="l">
              <a:lnSpc>
                <a:spcPct val="90000"/>
              </a:lnSpc>
              <a:spcBef>
                <a:spcPts val="0"/>
              </a:spcBef>
              <a:spcAft>
                <a:spcPts val="0"/>
              </a:spcAft>
              <a:buClr>
                <a:schemeClr val="dk1"/>
              </a:buClr>
              <a:buSzPts val="2200"/>
              <a:buNone/>
            </a:pPr>
            <a:r>
              <a:rPr lang="en-US" sz="2200"/>
              <a:t>. </a:t>
            </a:r>
            <a:endParaRPr sz="2200"/>
          </a:p>
          <a:p>
            <a:pPr indent="-228600" lvl="0" marL="228600" rtl="0" algn="just">
              <a:lnSpc>
                <a:spcPct val="90000"/>
              </a:lnSpc>
              <a:spcBef>
                <a:spcPts val="1000"/>
              </a:spcBef>
              <a:spcAft>
                <a:spcPts val="0"/>
              </a:spcAft>
              <a:buClr>
                <a:schemeClr val="dk1"/>
              </a:buClr>
              <a:buSzPts val="3200"/>
              <a:buChar char="•"/>
            </a:pPr>
            <a:r>
              <a:rPr lang="en-US" sz="3200"/>
              <a:t>Capital structure is the combination of capitals from different sources of finance. </a:t>
            </a:r>
            <a:endParaRPr sz="3200"/>
          </a:p>
          <a:p>
            <a:pPr indent="-25400" lvl="0" marL="228600" rtl="0" algn="just">
              <a:lnSpc>
                <a:spcPct val="90000"/>
              </a:lnSpc>
              <a:spcBef>
                <a:spcPts val="1000"/>
              </a:spcBef>
              <a:spcAft>
                <a:spcPts val="0"/>
              </a:spcAft>
              <a:buClr>
                <a:schemeClr val="dk1"/>
              </a:buClr>
              <a:buSzPts val="3200"/>
              <a:buNone/>
            </a:pPr>
            <a:r>
              <a:t/>
            </a:r>
            <a:endParaRPr sz="3200"/>
          </a:p>
          <a:p>
            <a:pPr indent="-228600" lvl="0" marL="228600" rtl="0" algn="just">
              <a:lnSpc>
                <a:spcPct val="90000"/>
              </a:lnSpc>
              <a:spcBef>
                <a:spcPts val="1000"/>
              </a:spcBef>
              <a:spcAft>
                <a:spcPts val="0"/>
              </a:spcAft>
              <a:buClr>
                <a:schemeClr val="dk1"/>
              </a:buClr>
              <a:buSzPts val="3200"/>
              <a:buChar char="•"/>
            </a:pPr>
            <a:r>
              <a:rPr lang="en-US" sz="3200"/>
              <a:t>The capital of a company consists of equity shareholders’ fund, preference share capital and long term external debts</a:t>
            </a:r>
            <a:endParaRPr/>
          </a:p>
          <a:p>
            <a:pPr indent="-25400" lvl="0" marL="228600" rtl="0" algn="just">
              <a:lnSpc>
                <a:spcPct val="90000"/>
              </a:lnSpc>
              <a:spcBef>
                <a:spcPts val="1000"/>
              </a:spcBef>
              <a:spcAft>
                <a:spcPts val="0"/>
              </a:spcAft>
              <a:buClr>
                <a:schemeClr val="dk1"/>
              </a:buClr>
              <a:buSzPts val="3200"/>
              <a:buNone/>
            </a:pPr>
            <a:r>
              <a:t/>
            </a:r>
            <a:endParaRPr sz="3200"/>
          </a:p>
          <a:p>
            <a:pPr indent="-228600" lvl="0" marL="228600" rtl="0" algn="just">
              <a:lnSpc>
                <a:spcPct val="90000"/>
              </a:lnSpc>
              <a:spcBef>
                <a:spcPts val="1000"/>
              </a:spcBef>
              <a:spcAft>
                <a:spcPts val="0"/>
              </a:spcAft>
              <a:buClr>
                <a:schemeClr val="dk1"/>
              </a:buClr>
              <a:buSzPts val="3200"/>
              <a:buChar char="•"/>
            </a:pPr>
            <a:r>
              <a:rPr lang="en-US" sz="3200"/>
              <a:t>Capital Structure decision refers to deciding the forms of financing, their actual requirements (amount to be funded) and their relative proportions (mix) in total capitalisation.</a:t>
            </a:r>
            <a:endParaRPr/>
          </a:p>
          <a:p>
            <a:pPr indent="-25400" lvl="0" marL="228600" rtl="0" algn="just">
              <a:lnSpc>
                <a:spcPct val="90000"/>
              </a:lnSpc>
              <a:spcBef>
                <a:spcPts val="1000"/>
              </a:spcBef>
              <a:spcAft>
                <a:spcPts val="0"/>
              </a:spcAft>
              <a:buClr>
                <a:schemeClr val="dk1"/>
              </a:buClr>
              <a:buSzPts val="3200"/>
              <a:buNone/>
            </a:pPr>
            <a:r>
              <a:t/>
            </a:r>
            <a:endParaRPr sz="3200">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4"/>
          <p:cNvSpPr txBox="1"/>
          <p:nvPr>
            <p:ph type="title"/>
          </p:nvPr>
        </p:nvSpPr>
        <p:spPr>
          <a:xfrm>
            <a:off x="0" y="-368969"/>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Factors that Affect Capital Structure</a:t>
            </a:r>
            <a:endParaRPr sz="3600">
              <a:latin typeface="Calibri"/>
              <a:ea typeface="Calibri"/>
              <a:cs typeface="Calibri"/>
              <a:sym typeface="Calibri"/>
            </a:endParaRPr>
          </a:p>
        </p:txBody>
      </p:sp>
      <p:sp>
        <p:nvSpPr>
          <p:cNvPr id="108" name="Google Shape;108;p4"/>
          <p:cNvSpPr txBox="1"/>
          <p:nvPr>
            <p:ph idx="1" type="body"/>
          </p:nvPr>
        </p:nvSpPr>
        <p:spPr>
          <a:xfrm>
            <a:off x="208547" y="609600"/>
            <a:ext cx="11231896" cy="6248399"/>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t/>
            </a:r>
            <a:endParaRPr sz="3200"/>
          </a:p>
          <a:p>
            <a:pPr indent="0" lvl="0" marL="0" rtl="0" algn="just">
              <a:lnSpc>
                <a:spcPct val="90000"/>
              </a:lnSpc>
              <a:spcBef>
                <a:spcPts val="1000"/>
              </a:spcBef>
              <a:spcAft>
                <a:spcPts val="0"/>
              </a:spcAft>
              <a:buClr>
                <a:schemeClr val="dk1"/>
              </a:buClr>
              <a:buSzPts val="3200"/>
              <a:buNone/>
            </a:pPr>
            <a:r>
              <a:rPr lang="en-US" sz="3200"/>
              <a:t>1. Availability of securities – This influences the company’s use of debt finance which means that if a company has sufficient securities, it can afford to use debt finance in large capacities.</a:t>
            </a:r>
            <a:endParaRPr/>
          </a:p>
          <a:p>
            <a:pPr indent="-311150" lvl="0" marL="514350" rtl="0" algn="just">
              <a:lnSpc>
                <a:spcPct val="90000"/>
              </a:lnSpc>
              <a:spcBef>
                <a:spcPts val="1000"/>
              </a:spcBef>
              <a:spcAft>
                <a:spcPts val="0"/>
              </a:spcAft>
              <a:buClr>
                <a:schemeClr val="dk1"/>
              </a:buClr>
              <a:buSzPts val="3200"/>
              <a:buNone/>
            </a:pPr>
            <a:r>
              <a:t/>
            </a:r>
            <a:endParaRPr sz="3200"/>
          </a:p>
          <a:p>
            <a:pPr indent="0" lvl="0" marL="0" rtl="0" algn="just">
              <a:lnSpc>
                <a:spcPct val="90000"/>
              </a:lnSpc>
              <a:spcBef>
                <a:spcPts val="1000"/>
              </a:spcBef>
              <a:spcAft>
                <a:spcPts val="0"/>
              </a:spcAft>
              <a:buClr>
                <a:schemeClr val="dk1"/>
              </a:buClr>
              <a:buSzPts val="3200"/>
              <a:buNone/>
            </a:pPr>
            <a:r>
              <a:rPr lang="en-US" sz="3200"/>
              <a:t>2. Cost of finance (both implicit and explicit) – If low, then a company can use more of debt or equity finance.</a:t>
            </a:r>
            <a:endParaRPr/>
          </a:p>
          <a:p>
            <a:pPr indent="0" lvl="0" marL="0" rtl="0" algn="just">
              <a:lnSpc>
                <a:spcPct val="90000"/>
              </a:lnSpc>
              <a:spcBef>
                <a:spcPts val="1000"/>
              </a:spcBef>
              <a:spcAft>
                <a:spcPts val="0"/>
              </a:spcAft>
              <a:buClr>
                <a:schemeClr val="dk1"/>
              </a:buClr>
              <a:buSzPts val="3200"/>
              <a:buNone/>
            </a:pPr>
            <a:r>
              <a:t/>
            </a:r>
            <a:endParaRPr sz="3200"/>
          </a:p>
          <a:p>
            <a:pPr indent="0" lvl="0" marL="0" rtl="0" algn="just">
              <a:lnSpc>
                <a:spcPct val="90000"/>
              </a:lnSpc>
              <a:spcBef>
                <a:spcPts val="1000"/>
              </a:spcBef>
              <a:spcAft>
                <a:spcPts val="0"/>
              </a:spcAft>
              <a:buClr>
                <a:schemeClr val="dk1"/>
              </a:buClr>
              <a:buSzPts val="3200"/>
              <a:buNone/>
            </a:pPr>
            <a:r>
              <a:rPr lang="en-US" sz="3200"/>
              <a:t>3. Company gearing level – if high, the company may not be able to use more debt or equity finance because potential investors would not be willing to invest in such a company.</a:t>
            </a:r>
            <a:endParaRPr sz="32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5"/>
          <p:cNvSpPr txBox="1"/>
          <p:nvPr>
            <p:ph type="title"/>
          </p:nvPr>
        </p:nvSpPr>
        <p:spPr>
          <a:xfrm>
            <a:off x="0" y="0"/>
            <a:ext cx="10631129" cy="83418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Factors that Affect Capital Structure Ctd</a:t>
            </a:r>
            <a:endParaRPr sz="3600">
              <a:latin typeface="Calibri"/>
              <a:ea typeface="Calibri"/>
              <a:cs typeface="Calibri"/>
              <a:sym typeface="Calibri"/>
            </a:endParaRPr>
          </a:p>
        </p:txBody>
      </p:sp>
      <p:sp>
        <p:nvSpPr>
          <p:cNvPr id="114" name="Google Shape;114;p5"/>
          <p:cNvSpPr txBox="1"/>
          <p:nvPr>
            <p:ph idx="1" type="body"/>
          </p:nvPr>
        </p:nvSpPr>
        <p:spPr>
          <a:xfrm>
            <a:off x="132735" y="834189"/>
            <a:ext cx="11580424" cy="5686926"/>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None/>
            </a:pPr>
            <a:r>
              <a:rPr lang="en-US" sz="3200"/>
              <a:t>4. Sales stability – If a company has stable sales and thus profits, it can afford to use various finances in particular debt in so far as it can service such finances.</a:t>
            </a:r>
            <a:endParaRPr/>
          </a:p>
          <a:p>
            <a:pPr indent="0" lvl="0" marL="0" rtl="0" algn="just">
              <a:lnSpc>
                <a:spcPct val="90000"/>
              </a:lnSpc>
              <a:spcBef>
                <a:spcPts val="1000"/>
              </a:spcBef>
              <a:spcAft>
                <a:spcPts val="0"/>
              </a:spcAft>
              <a:buClr>
                <a:schemeClr val="dk1"/>
              </a:buClr>
              <a:buSzPts val="3200"/>
              <a:buNone/>
            </a:pPr>
            <a:r>
              <a:t/>
            </a:r>
            <a:endParaRPr sz="3200"/>
          </a:p>
          <a:p>
            <a:pPr indent="0" lvl="0" marL="0" rtl="0" algn="just">
              <a:lnSpc>
                <a:spcPct val="90000"/>
              </a:lnSpc>
              <a:spcBef>
                <a:spcPts val="1000"/>
              </a:spcBef>
              <a:spcAft>
                <a:spcPts val="0"/>
              </a:spcAft>
              <a:buClr>
                <a:schemeClr val="dk1"/>
              </a:buClr>
              <a:buSzPts val="3200"/>
              <a:buNone/>
            </a:pPr>
            <a:r>
              <a:rPr lang="en-US" sz="3200"/>
              <a:t>5. Competitiveness of the industry in which the company operates – If in highly competitive industry, it may be risky to use high levels of debt because chances of servicing this debt may be low and may lead a company into receivership.</a:t>
            </a:r>
            <a:endParaRPr/>
          </a:p>
          <a:p>
            <a:pPr indent="0" lvl="0" marL="0" rtl="0" algn="just">
              <a:lnSpc>
                <a:spcPct val="90000"/>
              </a:lnSpc>
              <a:spcBef>
                <a:spcPts val="1000"/>
              </a:spcBef>
              <a:spcAft>
                <a:spcPts val="0"/>
              </a:spcAft>
              <a:buClr>
                <a:schemeClr val="dk1"/>
              </a:buClr>
              <a:buSzPts val="3200"/>
              <a:buNone/>
            </a:pPr>
            <a:r>
              <a:t/>
            </a:r>
            <a:endParaRPr sz="3200"/>
          </a:p>
          <a:p>
            <a:pPr indent="-228600" lvl="0" marL="228600" rtl="0" algn="just">
              <a:lnSpc>
                <a:spcPct val="90000"/>
              </a:lnSpc>
              <a:spcBef>
                <a:spcPts val="1000"/>
              </a:spcBef>
              <a:spcAft>
                <a:spcPts val="0"/>
              </a:spcAft>
              <a:buClr>
                <a:schemeClr val="dk1"/>
              </a:buClr>
              <a:buSzPts val="3200"/>
              <a:buChar char="•"/>
            </a:pPr>
            <a:r>
              <a:rPr lang="en-US" sz="3200"/>
              <a:t>NB. While deciding the optimal capital structure the prime objective is to maximise the value of the company</a:t>
            </a:r>
            <a:endParaRPr sz="32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6"/>
          <p:cNvSpPr txBox="1"/>
          <p:nvPr>
            <p:ph type="title"/>
          </p:nvPr>
        </p:nvSpPr>
        <p:spPr>
          <a:xfrm>
            <a:off x="1" y="-327310"/>
            <a:ext cx="10574594" cy="97623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br>
              <a:rPr b="1" lang="en-US" sz="3600">
                <a:latin typeface="Calibri"/>
                <a:ea typeface="Calibri"/>
                <a:cs typeface="Calibri"/>
                <a:sym typeface="Calibri"/>
              </a:rPr>
            </a:br>
            <a:r>
              <a:rPr b="1" lang="en-US" sz="3600">
                <a:latin typeface="Calibri"/>
                <a:ea typeface="Calibri"/>
                <a:cs typeface="Calibri"/>
                <a:sym typeface="Calibri"/>
              </a:rPr>
              <a:t>Value of the firm</a:t>
            </a:r>
            <a:endParaRPr/>
          </a:p>
        </p:txBody>
      </p:sp>
      <p:sp>
        <p:nvSpPr>
          <p:cNvPr id="120" name="Google Shape;120;p6"/>
          <p:cNvSpPr txBox="1"/>
          <p:nvPr>
            <p:ph idx="1" type="body"/>
          </p:nvPr>
        </p:nvSpPr>
        <p:spPr>
          <a:xfrm>
            <a:off x="1" y="781665"/>
            <a:ext cx="11440442" cy="6076334"/>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Clr>
                <a:schemeClr val="dk1"/>
              </a:buClr>
              <a:buSzPts val="3200"/>
              <a:buNone/>
            </a:pPr>
            <a:r>
              <a:t/>
            </a:r>
            <a:endParaRPr sz="3200"/>
          </a:p>
          <a:p>
            <a:pPr indent="0" lvl="0" marL="0" rtl="0" algn="l">
              <a:lnSpc>
                <a:spcPct val="90000"/>
              </a:lnSpc>
              <a:spcBef>
                <a:spcPts val="1000"/>
              </a:spcBef>
              <a:spcAft>
                <a:spcPts val="0"/>
              </a:spcAft>
              <a:buClr>
                <a:schemeClr val="dk1"/>
              </a:buClr>
              <a:buSzPts val="3200"/>
              <a:buNone/>
            </a:pPr>
            <a:r>
              <a:rPr lang="en-US" sz="3200"/>
              <a:t> Value of the firm= </a:t>
            </a:r>
            <a:r>
              <a:rPr lang="en-US" sz="3200" u="sng"/>
              <a:t>Earnings before Interest and Tax (EBIT)</a:t>
            </a:r>
            <a:endParaRPr sz="3200"/>
          </a:p>
          <a:p>
            <a:pPr indent="0" lvl="0" marL="0" rtl="0" algn="l">
              <a:lnSpc>
                <a:spcPct val="90000"/>
              </a:lnSpc>
              <a:spcBef>
                <a:spcPts val="1000"/>
              </a:spcBef>
              <a:spcAft>
                <a:spcPts val="0"/>
              </a:spcAft>
              <a:buClr>
                <a:schemeClr val="dk1"/>
              </a:buClr>
              <a:buSzPts val="3200"/>
              <a:buNone/>
            </a:pPr>
            <a:r>
              <a:rPr lang="en-US" sz="3200"/>
              <a:t>                       Overall cost of capital/WACC</a:t>
            </a:r>
            <a:endParaRPr sz="3200"/>
          </a:p>
          <a:p>
            <a:pPr indent="0" lvl="0" marL="0" rtl="0" algn="l">
              <a:lnSpc>
                <a:spcPct val="90000"/>
              </a:lnSpc>
              <a:spcBef>
                <a:spcPts val="1000"/>
              </a:spcBef>
              <a:spcAft>
                <a:spcPts val="0"/>
              </a:spcAft>
              <a:buClr>
                <a:schemeClr val="dk1"/>
              </a:buClr>
              <a:buSzPts val="3200"/>
              <a:buNone/>
            </a:pPr>
            <a:r>
              <a:rPr lang="en-US" sz="3200"/>
              <a:t>Ko = (Cost of debt × weight of debt) + (Cost of equity × weight of equity)</a:t>
            </a:r>
            <a:endParaRPr/>
          </a:p>
          <a:p>
            <a:pPr indent="0" lvl="0" marL="0" rtl="0" algn="l">
              <a:lnSpc>
                <a:spcPct val="90000"/>
              </a:lnSpc>
              <a:spcBef>
                <a:spcPts val="1000"/>
              </a:spcBef>
              <a:spcAft>
                <a:spcPts val="0"/>
              </a:spcAft>
              <a:buClr>
                <a:schemeClr val="dk1"/>
              </a:buClr>
              <a:buSzPts val="3200"/>
              <a:buNone/>
            </a:pPr>
            <a:r>
              <a:rPr lang="en-US" sz="3200"/>
              <a:t>Ko = [{Kd × D/ (D+S)} + {Ke × S/(D+S)}]</a:t>
            </a:r>
            <a:endParaRPr/>
          </a:p>
          <a:p>
            <a:pPr indent="0" lvl="0" marL="0" rtl="0" algn="l">
              <a:lnSpc>
                <a:spcPct val="90000"/>
              </a:lnSpc>
              <a:spcBef>
                <a:spcPts val="1000"/>
              </a:spcBef>
              <a:spcAft>
                <a:spcPts val="0"/>
              </a:spcAft>
              <a:buClr>
                <a:schemeClr val="dk1"/>
              </a:buClr>
              <a:buSzPts val="3200"/>
              <a:buNone/>
            </a:pPr>
            <a:r>
              <a:rPr b="1" lang="en-US" sz="3200"/>
              <a:t>Where:</a:t>
            </a:r>
            <a:endParaRPr sz="3200"/>
          </a:p>
          <a:p>
            <a:pPr indent="0" lvl="0" marL="0" rtl="0" algn="l">
              <a:lnSpc>
                <a:spcPct val="90000"/>
              </a:lnSpc>
              <a:spcBef>
                <a:spcPts val="1000"/>
              </a:spcBef>
              <a:spcAft>
                <a:spcPts val="0"/>
              </a:spcAft>
              <a:buClr>
                <a:schemeClr val="dk1"/>
              </a:buClr>
              <a:buSzPts val="3200"/>
              <a:buNone/>
            </a:pPr>
            <a:r>
              <a:rPr lang="en-US" sz="3200"/>
              <a:t>Ko is the weighted average cost of capital (WACC)</a:t>
            </a:r>
            <a:endParaRPr/>
          </a:p>
          <a:p>
            <a:pPr indent="0" lvl="0" marL="0" rtl="0" algn="l">
              <a:lnSpc>
                <a:spcPct val="90000"/>
              </a:lnSpc>
              <a:spcBef>
                <a:spcPts val="1000"/>
              </a:spcBef>
              <a:spcAft>
                <a:spcPts val="0"/>
              </a:spcAft>
              <a:buClr>
                <a:schemeClr val="dk1"/>
              </a:buClr>
              <a:buSzPts val="3200"/>
              <a:buNone/>
            </a:pPr>
            <a:r>
              <a:rPr lang="en-US" sz="3200"/>
              <a:t> Kd is the cost of debt</a:t>
            </a:r>
            <a:endParaRPr/>
          </a:p>
          <a:p>
            <a:pPr indent="0" lvl="0" marL="0" rtl="0" algn="l">
              <a:lnSpc>
                <a:spcPct val="90000"/>
              </a:lnSpc>
              <a:spcBef>
                <a:spcPts val="1000"/>
              </a:spcBef>
              <a:spcAft>
                <a:spcPts val="0"/>
              </a:spcAft>
              <a:buClr>
                <a:schemeClr val="dk1"/>
              </a:buClr>
              <a:buSzPts val="3200"/>
              <a:buNone/>
            </a:pPr>
            <a:r>
              <a:rPr lang="en-US" sz="3200"/>
              <a:t>D is the market value of debt</a:t>
            </a:r>
            <a:endParaRPr/>
          </a:p>
          <a:p>
            <a:pPr indent="0" lvl="0" marL="0" rtl="0" algn="l">
              <a:lnSpc>
                <a:spcPct val="90000"/>
              </a:lnSpc>
              <a:spcBef>
                <a:spcPts val="1000"/>
              </a:spcBef>
              <a:spcAft>
                <a:spcPts val="0"/>
              </a:spcAft>
              <a:buClr>
                <a:schemeClr val="dk1"/>
              </a:buClr>
              <a:buSzPts val="3200"/>
              <a:buNone/>
            </a:pPr>
            <a:r>
              <a:rPr lang="en-US" sz="3200"/>
              <a:t>S is the market value of equity</a:t>
            </a:r>
            <a:endParaRPr/>
          </a:p>
          <a:p>
            <a:pPr indent="0" lvl="0" marL="0" rtl="0" algn="l">
              <a:lnSpc>
                <a:spcPct val="90000"/>
              </a:lnSpc>
              <a:spcBef>
                <a:spcPts val="1000"/>
              </a:spcBef>
              <a:spcAft>
                <a:spcPts val="0"/>
              </a:spcAft>
              <a:buClr>
                <a:schemeClr val="dk1"/>
              </a:buClr>
              <a:buSzPts val="3200"/>
              <a:buNone/>
            </a:pPr>
            <a:r>
              <a:rPr lang="en-US" sz="3200"/>
              <a:t>Ke is the cost of equity</a:t>
            </a:r>
            <a:endParaRPr/>
          </a:p>
          <a:p>
            <a:pPr indent="0" lvl="0" marL="0" rtl="0" algn="l">
              <a:lnSpc>
                <a:spcPct val="90000"/>
              </a:lnSpc>
              <a:spcBef>
                <a:spcPts val="1000"/>
              </a:spcBef>
              <a:spcAft>
                <a:spcPts val="0"/>
              </a:spcAft>
              <a:buClr>
                <a:schemeClr val="dk1"/>
              </a:buClr>
              <a:buSzPts val="3200"/>
              <a:buNone/>
            </a:pPr>
            <a:r>
              <a:t/>
            </a:r>
            <a:endParaRPr b="1" sz="3200"/>
          </a:p>
          <a:p>
            <a:pPr indent="-25400" lvl="0" marL="228600" rtl="0" algn="l">
              <a:lnSpc>
                <a:spcPct val="90000"/>
              </a:lnSpc>
              <a:spcBef>
                <a:spcPts val="1000"/>
              </a:spcBef>
              <a:spcAft>
                <a:spcPts val="0"/>
              </a:spcAft>
              <a:buClr>
                <a:schemeClr val="dk1"/>
              </a:buClr>
              <a:buSzPts val="3200"/>
              <a:buNone/>
            </a:pPr>
            <a:r>
              <a:t/>
            </a:r>
            <a:endParaRPr sz="32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7"/>
          <p:cNvSpPr txBox="1"/>
          <p:nvPr>
            <p:ph type="title"/>
          </p:nvPr>
        </p:nvSpPr>
        <p:spPr>
          <a:xfrm>
            <a:off x="0" y="0"/>
            <a:ext cx="10852355" cy="87015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Capital Structure Theories</a:t>
            </a:r>
            <a:endParaRPr sz="3600">
              <a:latin typeface="Calibri"/>
              <a:ea typeface="Calibri"/>
              <a:cs typeface="Calibri"/>
              <a:sym typeface="Calibri"/>
            </a:endParaRPr>
          </a:p>
        </p:txBody>
      </p:sp>
      <p:sp>
        <p:nvSpPr>
          <p:cNvPr id="127" name="Google Shape;127;p7"/>
          <p:cNvSpPr txBox="1"/>
          <p:nvPr>
            <p:ph idx="1" type="body"/>
          </p:nvPr>
        </p:nvSpPr>
        <p:spPr>
          <a:xfrm>
            <a:off x="203889" y="870155"/>
            <a:ext cx="11255607" cy="5756269"/>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3200"/>
              <a:buNone/>
            </a:pPr>
            <a:r>
              <a:t/>
            </a:r>
            <a:endParaRPr sz="3200"/>
          </a:p>
          <a:p>
            <a:pPr indent="0" lvl="0" marL="0" rtl="0" algn="l">
              <a:lnSpc>
                <a:spcPct val="90000"/>
              </a:lnSpc>
              <a:spcBef>
                <a:spcPts val="1000"/>
              </a:spcBef>
              <a:spcAft>
                <a:spcPts val="0"/>
              </a:spcAft>
              <a:buClr>
                <a:schemeClr val="dk1"/>
              </a:buClr>
              <a:buSzPts val="3200"/>
              <a:buNone/>
            </a:pPr>
            <a:r>
              <a:rPr lang="en-US" sz="3200"/>
              <a:t>There are approaches explain the relationship between</a:t>
            </a:r>
            <a:endParaRPr/>
          </a:p>
          <a:p>
            <a:pPr indent="0" lvl="0" marL="0" rtl="0" algn="l">
              <a:lnSpc>
                <a:spcPct val="90000"/>
              </a:lnSpc>
              <a:spcBef>
                <a:spcPts val="1000"/>
              </a:spcBef>
              <a:spcAft>
                <a:spcPts val="0"/>
              </a:spcAft>
              <a:buClr>
                <a:schemeClr val="dk1"/>
              </a:buClr>
              <a:buSzPts val="3200"/>
              <a:buNone/>
            </a:pPr>
            <a:r>
              <a:rPr lang="en-US" sz="3200"/>
              <a:t> cost of capital, capital structure and value of the firm:</a:t>
            </a:r>
            <a:endParaRPr/>
          </a:p>
          <a:p>
            <a:pPr indent="0" lvl="0" marL="0" rtl="0" algn="l">
              <a:lnSpc>
                <a:spcPct val="90000"/>
              </a:lnSpc>
              <a:spcBef>
                <a:spcPts val="1000"/>
              </a:spcBef>
              <a:spcAft>
                <a:spcPts val="0"/>
              </a:spcAft>
              <a:buClr>
                <a:schemeClr val="dk1"/>
              </a:buClr>
              <a:buSzPts val="3200"/>
              <a:buNone/>
            </a:pPr>
            <a:r>
              <a:t/>
            </a:r>
            <a:endParaRPr sz="3200"/>
          </a:p>
          <a:p>
            <a:pPr indent="-514350" lvl="0" marL="514350" rtl="0" algn="l">
              <a:lnSpc>
                <a:spcPct val="90000"/>
              </a:lnSpc>
              <a:spcBef>
                <a:spcPts val="1000"/>
              </a:spcBef>
              <a:spcAft>
                <a:spcPts val="0"/>
              </a:spcAft>
              <a:buClr>
                <a:schemeClr val="dk1"/>
              </a:buClr>
              <a:buSzPts val="3200"/>
              <a:buFont typeface="Calibri"/>
              <a:buAutoNum type="arabicPeriod"/>
            </a:pPr>
            <a:r>
              <a:rPr lang="en-US" sz="3200"/>
              <a:t>Net Income (NI) approach</a:t>
            </a:r>
            <a:endParaRPr/>
          </a:p>
          <a:p>
            <a:pPr indent="-514350" lvl="0" marL="514350" rtl="0" algn="l">
              <a:lnSpc>
                <a:spcPct val="90000"/>
              </a:lnSpc>
              <a:spcBef>
                <a:spcPts val="1000"/>
              </a:spcBef>
              <a:spcAft>
                <a:spcPts val="0"/>
              </a:spcAft>
              <a:buClr>
                <a:schemeClr val="dk1"/>
              </a:buClr>
              <a:buSzPts val="3200"/>
              <a:buAutoNum type="arabicPeriod"/>
            </a:pPr>
            <a:r>
              <a:rPr lang="en-US" sz="3200"/>
              <a:t>Traditional approach</a:t>
            </a:r>
            <a:endParaRPr/>
          </a:p>
          <a:p>
            <a:pPr indent="-514350" lvl="0" marL="514350" rtl="0" algn="l">
              <a:lnSpc>
                <a:spcPct val="90000"/>
              </a:lnSpc>
              <a:spcBef>
                <a:spcPts val="1000"/>
              </a:spcBef>
              <a:spcAft>
                <a:spcPts val="0"/>
              </a:spcAft>
              <a:buClr>
                <a:schemeClr val="dk1"/>
              </a:buClr>
              <a:buSzPts val="3200"/>
              <a:buAutoNum type="arabicPeriod"/>
            </a:pPr>
            <a:r>
              <a:rPr lang="en-US" sz="3200"/>
              <a:t>Net Operating Income (NOI) approach</a:t>
            </a:r>
            <a:endParaRPr/>
          </a:p>
          <a:p>
            <a:pPr indent="-514350" lvl="0" marL="514350" rtl="0" algn="l">
              <a:lnSpc>
                <a:spcPct val="90000"/>
              </a:lnSpc>
              <a:spcBef>
                <a:spcPts val="1000"/>
              </a:spcBef>
              <a:spcAft>
                <a:spcPts val="0"/>
              </a:spcAft>
              <a:buClr>
                <a:schemeClr val="dk1"/>
              </a:buClr>
              <a:buSzPts val="3200"/>
              <a:buAutoNum type="arabicPeriod"/>
            </a:pPr>
            <a:r>
              <a:rPr lang="en-US" sz="3200"/>
              <a:t> Modigliani-Miller (MM) approach</a:t>
            </a:r>
            <a:endParaRPr/>
          </a:p>
          <a:p>
            <a:pPr indent="-25400" lvl="0" marL="228600" rtl="0" algn="l">
              <a:lnSpc>
                <a:spcPct val="90000"/>
              </a:lnSpc>
              <a:spcBef>
                <a:spcPts val="1000"/>
              </a:spcBef>
              <a:spcAft>
                <a:spcPts val="0"/>
              </a:spcAft>
              <a:buClr>
                <a:schemeClr val="dk1"/>
              </a:buClr>
              <a:buSzPts val="3200"/>
              <a:buNone/>
            </a:pPr>
            <a:r>
              <a:t/>
            </a:r>
            <a:endParaRPr sz="3200"/>
          </a:p>
          <a:p>
            <a:pPr indent="-25400" lvl="0" marL="228600" rtl="0" algn="just">
              <a:lnSpc>
                <a:spcPct val="150000"/>
              </a:lnSpc>
              <a:spcBef>
                <a:spcPts val="0"/>
              </a:spcBef>
              <a:spcAft>
                <a:spcPts val="0"/>
              </a:spcAft>
              <a:buClr>
                <a:schemeClr val="dk1"/>
              </a:buClr>
              <a:buSzPts val="3200"/>
              <a:buNone/>
            </a:pPr>
            <a:r>
              <a:t/>
            </a:r>
            <a:endParaRPr sz="32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8"/>
          <p:cNvSpPr txBox="1"/>
          <p:nvPr>
            <p:ph type="title"/>
          </p:nvPr>
        </p:nvSpPr>
        <p:spPr>
          <a:xfrm>
            <a:off x="27426" y="-250723"/>
            <a:ext cx="10852355" cy="87015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br>
              <a:rPr b="1" lang="en-US" sz="3600">
                <a:latin typeface="Calibri"/>
                <a:ea typeface="Calibri"/>
                <a:cs typeface="Calibri"/>
                <a:sym typeface="Calibri"/>
              </a:rPr>
            </a:br>
            <a:r>
              <a:rPr b="1" lang="en-US" sz="3600">
                <a:latin typeface="Calibri"/>
                <a:ea typeface="Calibri"/>
                <a:cs typeface="Calibri"/>
                <a:sym typeface="Calibri"/>
              </a:rPr>
              <a:t>Assumptions in Capital Structure Theories </a:t>
            </a:r>
            <a:endParaRPr b="1" sz="3600">
              <a:latin typeface="Calibri"/>
              <a:ea typeface="Calibri"/>
              <a:cs typeface="Calibri"/>
              <a:sym typeface="Calibri"/>
            </a:endParaRPr>
          </a:p>
        </p:txBody>
      </p:sp>
      <p:sp>
        <p:nvSpPr>
          <p:cNvPr id="134" name="Google Shape;134;p8"/>
          <p:cNvSpPr txBox="1"/>
          <p:nvPr>
            <p:ph idx="1" type="body"/>
          </p:nvPr>
        </p:nvSpPr>
        <p:spPr>
          <a:xfrm>
            <a:off x="147483" y="619432"/>
            <a:ext cx="11606981" cy="6238568"/>
          </a:xfrm>
          <a:prstGeom prst="rect">
            <a:avLst/>
          </a:prstGeom>
          <a:noFill/>
          <a:ln>
            <a:noFill/>
          </a:ln>
        </p:spPr>
        <p:txBody>
          <a:bodyPr anchorCtr="0" anchor="t" bIns="45700" lIns="91425" spcFirstLastPara="1" rIns="91425" wrap="square" tIns="45700">
            <a:noAutofit/>
          </a:bodyPr>
          <a:lstStyle/>
          <a:p>
            <a:pPr indent="-514350" lvl="0" marL="514350" rtl="0" algn="just">
              <a:lnSpc>
                <a:spcPct val="90000"/>
              </a:lnSpc>
              <a:spcBef>
                <a:spcPts val="0"/>
              </a:spcBef>
              <a:spcAft>
                <a:spcPts val="0"/>
              </a:spcAft>
              <a:buClr>
                <a:schemeClr val="dk1"/>
              </a:buClr>
              <a:buSzPts val="3200"/>
              <a:buFont typeface="Calibri"/>
              <a:buAutoNum type="arabicPeriod"/>
            </a:pPr>
            <a:r>
              <a:rPr lang="en-US" sz="3200"/>
              <a:t>There are only two kinds of funds used by a firm i.e. debt and equity.</a:t>
            </a:r>
            <a:endParaRPr/>
          </a:p>
          <a:p>
            <a:pPr indent="-514350" lvl="0" marL="514350" rtl="0" algn="just">
              <a:lnSpc>
                <a:spcPct val="90000"/>
              </a:lnSpc>
              <a:spcBef>
                <a:spcPts val="1000"/>
              </a:spcBef>
              <a:spcAft>
                <a:spcPts val="0"/>
              </a:spcAft>
              <a:buClr>
                <a:schemeClr val="dk1"/>
              </a:buClr>
              <a:buSzPts val="3200"/>
              <a:buFont typeface="Calibri"/>
              <a:buAutoNum type="arabicPeriod"/>
            </a:pPr>
            <a:r>
              <a:rPr lang="en-US" sz="3200"/>
              <a:t>The total assets of the firm are given. The degree of average can be changed by selling debt to purchase shares or selling shares to retire debt.</a:t>
            </a:r>
            <a:endParaRPr/>
          </a:p>
          <a:p>
            <a:pPr indent="-514350" lvl="0" marL="514350" rtl="0" algn="just">
              <a:lnSpc>
                <a:spcPct val="90000"/>
              </a:lnSpc>
              <a:spcBef>
                <a:spcPts val="1000"/>
              </a:spcBef>
              <a:spcAft>
                <a:spcPts val="0"/>
              </a:spcAft>
              <a:buClr>
                <a:schemeClr val="dk1"/>
              </a:buClr>
              <a:buSzPts val="3200"/>
              <a:buFont typeface="Calibri"/>
              <a:buAutoNum type="arabicPeriod"/>
            </a:pPr>
            <a:r>
              <a:rPr lang="en-US" sz="3200"/>
              <a:t> Taxes are not considered.</a:t>
            </a:r>
            <a:endParaRPr/>
          </a:p>
          <a:p>
            <a:pPr indent="-514350" lvl="0" marL="514350" rtl="0" algn="just">
              <a:lnSpc>
                <a:spcPct val="90000"/>
              </a:lnSpc>
              <a:spcBef>
                <a:spcPts val="1000"/>
              </a:spcBef>
              <a:spcAft>
                <a:spcPts val="0"/>
              </a:spcAft>
              <a:buClr>
                <a:schemeClr val="dk1"/>
              </a:buClr>
              <a:buSzPts val="3200"/>
              <a:buFont typeface="Calibri"/>
              <a:buAutoNum type="arabicPeriod"/>
            </a:pPr>
            <a:r>
              <a:rPr lang="en-US" sz="3200"/>
              <a:t> The payout ratio is 100%.( all earnings are paid out as dividend)</a:t>
            </a:r>
            <a:endParaRPr/>
          </a:p>
          <a:p>
            <a:pPr indent="-514350" lvl="0" marL="514350" rtl="0" algn="just">
              <a:lnSpc>
                <a:spcPct val="90000"/>
              </a:lnSpc>
              <a:spcBef>
                <a:spcPts val="1000"/>
              </a:spcBef>
              <a:spcAft>
                <a:spcPts val="0"/>
              </a:spcAft>
              <a:buClr>
                <a:schemeClr val="dk1"/>
              </a:buClr>
              <a:buSzPts val="3200"/>
              <a:buFont typeface="Calibri"/>
              <a:buAutoNum type="arabicPeriod"/>
            </a:pPr>
            <a:r>
              <a:rPr lang="en-US" sz="3200"/>
              <a:t>The firm’s total financing remains constant.</a:t>
            </a:r>
            <a:endParaRPr/>
          </a:p>
          <a:p>
            <a:pPr indent="-514350" lvl="0" marL="514350" rtl="0" algn="just">
              <a:lnSpc>
                <a:spcPct val="90000"/>
              </a:lnSpc>
              <a:spcBef>
                <a:spcPts val="1000"/>
              </a:spcBef>
              <a:spcAft>
                <a:spcPts val="0"/>
              </a:spcAft>
              <a:buClr>
                <a:schemeClr val="dk1"/>
              </a:buClr>
              <a:buSzPts val="3200"/>
              <a:buFont typeface="Calibri"/>
              <a:buAutoNum type="arabicPeriod"/>
            </a:pPr>
            <a:r>
              <a:rPr lang="en-US" sz="3200"/>
              <a:t>Business risk is constant over time.</a:t>
            </a:r>
            <a:endParaRPr/>
          </a:p>
          <a:p>
            <a:pPr indent="-514350" lvl="0" marL="514350" rtl="0" algn="just">
              <a:lnSpc>
                <a:spcPct val="90000"/>
              </a:lnSpc>
              <a:spcBef>
                <a:spcPts val="1000"/>
              </a:spcBef>
              <a:spcAft>
                <a:spcPts val="0"/>
              </a:spcAft>
              <a:buClr>
                <a:schemeClr val="dk1"/>
              </a:buClr>
              <a:buSzPts val="3200"/>
              <a:buFont typeface="Calibri"/>
              <a:buAutoNum type="arabicPeriod"/>
            </a:pPr>
            <a:r>
              <a:rPr lang="en-US" sz="3200"/>
              <a:t>The firm has perpetual life.</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9"/>
          <p:cNvSpPr txBox="1"/>
          <p:nvPr>
            <p:ph type="title"/>
          </p:nvPr>
        </p:nvSpPr>
        <p:spPr>
          <a:xfrm>
            <a:off x="0" y="103239"/>
            <a:ext cx="11353801" cy="486696"/>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b="1" lang="en-US" sz="3600">
                <a:latin typeface="Calibri"/>
                <a:ea typeface="Calibri"/>
                <a:cs typeface="Calibri"/>
                <a:sym typeface="Calibri"/>
              </a:rPr>
              <a:t> Net Income (NI) Approach</a:t>
            </a:r>
            <a:endParaRPr sz="3600">
              <a:latin typeface="Calibri"/>
              <a:ea typeface="Calibri"/>
              <a:cs typeface="Calibri"/>
              <a:sym typeface="Calibri"/>
            </a:endParaRPr>
          </a:p>
        </p:txBody>
      </p:sp>
      <p:sp>
        <p:nvSpPr>
          <p:cNvPr id="140" name="Google Shape;140;p9"/>
          <p:cNvSpPr txBox="1"/>
          <p:nvPr>
            <p:ph idx="1" type="body"/>
          </p:nvPr>
        </p:nvSpPr>
        <p:spPr>
          <a:xfrm>
            <a:off x="0" y="589935"/>
            <a:ext cx="11739716" cy="6371304"/>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3200"/>
              <a:buNone/>
            </a:pPr>
            <a:r>
              <a:t/>
            </a:r>
            <a:endParaRPr sz="3200"/>
          </a:p>
          <a:p>
            <a:pPr indent="-228600" lvl="0" marL="228600" rtl="0" algn="just">
              <a:lnSpc>
                <a:spcPct val="90000"/>
              </a:lnSpc>
              <a:spcBef>
                <a:spcPts val="1000"/>
              </a:spcBef>
              <a:spcAft>
                <a:spcPts val="0"/>
              </a:spcAft>
              <a:buClr>
                <a:schemeClr val="dk1"/>
              </a:buClr>
              <a:buSzPts val="3500"/>
              <a:buChar char="•"/>
            </a:pPr>
            <a:r>
              <a:rPr lang="en-US" sz="3500"/>
              <a:t>According to NI approach, capital structure decision is relevant to the value of the firm. </a:t>
            </a:r>
            <a:endParaRPr sz="3500"/>
          </a:p>
          <a:p>
            <a:pPr indent="-6350" lvl="0" marL="228600" rtl="0" algn="just">
              <a:lnSpc>
                <a:spcPct val="90000"/>
              </a:lnSpc>
              <a:spcBef>
                <a:spcPts val="1000"/>
              </a:spcBef>
              <a:spcAft>
                <a:spcPts val="0"/>
              </a:spcAft>
              <a:buClr>
                <a:schemeClr val="dk1"/>
              </a:buClr>
              <a:buSzPts val="3500"/>
              <a:buNone/>
            </a:pPr>
            <a:r>
              <a:t/>
            </a:r>
            <a:endParaRPr sz="3500"/>
          </a:p>
          <a:p>
            <a:pPr indent="-228600" lvl="0" marL="228600" rtl="0" algn="just">
              <a:lnSpc>
                <a:spcPct val="90000"/>
              </a:lnSpc>
              <a:spcBef>
                <a:spcPts val="1000"/>
              </a:spcBef>
              <a:spcAft>
                <a:spcPts val="0"/>
              </a:spcAft>
              <a:buClr>
                <a:schemeClr val="dk1"/>
              </a:buClr>
              <a:buSzPts val="3500"/>
              <a:buChar char="•"/>
            </a:pPr>
            <a:r>
              <a:rPr lang="en-US" sz="3500"/>
              <a:t>An increase in financial leverage will lead to decline in the weighted average cost of capital (WACC), while the value of the firm as well as market price of ordinary share will increase. </a:t>
            </a:r>
            <a:endParaRPr sz="3500"/>
          </a:p>
          <a:p>
            <a:pPr indent="-6350" lvl="0" marL="228600" rtl="0" algn="just">
              <a:lnSpc>
                <a:spcPct val="90000"/>
              </a:lnSpc>
              <a:spcBef>
                <a:spcPts val="1000"/>
              </a:spcBef>
              <a:spcAft>
                <a:spcPts val="0"/>
              </a:spcAft>
              <a:buClr>
                <a:schemeClr val="dk1"/>
              </a:buClr>
              <a:buSzPts val="3500"/>
              <a:buNone/>
            </a:pPr>
            <a:r>
              <a:t/>
            </a:r>
            <a:endParaRPr sz="3500"/>
          </a:p>
          <a:p>
            <a:pPr indent="-228600" lvl="0" marL="228600" rtl="0" algn="just">
              <a:lnSpc>
                <a:spcPct val="90000"/>
              </a:lnSpc>
              <a:spcBef>
                <a:spcPts val="1000"/>
              </a:spcBef>
              <a:spcAft>
                <a:spcPts val="0"/>
              </a:spcAft>
              <a:buClr>
                <a:schemeClr val="dk1"/>
              </a:buClr>
              <a:buSzPts val="3500"/>
              <a:buChar char="•"/>
            </a:pPr>
            <a:r>
              <a:rPr lang="en-US" sz="3500"/>
              <a:t>Conversely, a decrease in the leverage will cause an increase in the overall cost of capital and a consequent decline in the value as well as market price of equity shares.</a:t>
            </a:r>
            <a:endParaRPr/>
          </a:p>
          <a:p>
            <a:pPr indent="0" lvl="0" marL="0" rtl="0" algn="just">
              <a:lnSpc>
                <a:spcPct val="90000"/>
              </a:lnSpc>
              <a:spcBef>
                <a:spcPts val="1000"/>
              </a:spcBef>
              <a:spcAft>
                <a:spcPts val="0"/>
              </a:spcAft>
              <a:buClr>
                <a:schemeClr val="dk1"/>
              </a:buClr>
              <a:buSzPts val="3500"/>
              <a:buNone/>
            </a:pPr>
            <a:r>
              <a:rPr lang="en-US" sz="3500"/>
              <a:t>.</a:t>
            </a:r>
            <a:endParaRPr sz="35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10"/>
          <p:cNvSpPr txBox="1"/>
          <p:nvPr>
            <p:ph type="title"/>
          </p:nvPr>
        </p:nvSpPr>
        <p:spPr>
          <a:xfrm>
            <a:off x="0" y="132736"/>
            <a:ext cx="11353800" cy="78166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 Critical Assumptions of NI</a:t>
            </a:r>
            <a:endParaRPr b="1" sz="3600">
              <a:latin typeface="Calibri"/>
              <a:ea typeface="Calibri"/>
              <a:cs typeface="Calibri"/>
              <a:sym typeface="Calibri"/>
            </a:endParaRPr>
          </a:p>
        </p:txBody>
      </p:sp>
      <p:sp>
        <p:nvSpPr>
          <p:cNvPr id="146" name="Google Shape;146;p10"/>
          <p:cNvSpPr txBox="1"/>
          <p:nvPr>
            <p:ph idx="1" type="body"/>
          </p:nvPr>
        </p:nvSpPr>
        <p:spPr>
          <a:xfrm>
            <a:off x="117987" y="796413"/>
            <a:ext cx="11471788" cy="6312569"/>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t/>
            </a:r>
            <a:endParaRPr sz="3200"/>
          </a:p>
          <a:p>
            <a:pPr indent="-742950" lvl="0" marL="742950" rtl="0" algn="just">
              <a:lnSpc>
                <a:spcPct val="90000"/>
              </a:lnSpc>
              <a:spcBef>
                <a:spcPts val="1000"/>
              </a:spcBef>
              <a:spcAft>
                <a:spcPts val="0"/>
              </a:spcAft>
              <a:buClr>
                <a:schemeClr val="dk1"/>
              </a:buClr>
              <a:buSzPts val="3200"/>
              <a:buFont typeface="Calibri"/>
              <a:buAutoNum type="arabicPeriod"/>
            </a:pPr>
            <a:r>
              <a:rPr lang="en-US" sz="3200"/>
              <a:t>The market capitalizes the value of the firm as a whole.</a:t>
            </a:r>
            <a:endParaRPr sz="3200"/>
          </a:p>
          <a:p>
            <a:pPr indent="-742950" lvl="0" marL="742950" rtl="0" algn="just">
              <a:lnSpc>
                <a:spcPct val="90000"/>
              </a:lnSpc>
              <a:spcBef>
                <a:spcPts val="1000"/>
              </a:spcBef>
              <a:spcAft>
                <a:spcPts val="0"/>
              </a:spcAft>
              <a:buClr>
                <a:schemeClr val="dk1"/>
              </a:buClr>
              <a:buSzPts val="3200"/>
              <a:buFont typeface="Calibri"/>
              <a:buAutoNum type="arabicPeriod"/>
            </a:pPr>
            <a:r>
              <a:rPr lang="en-US" sz="3200"/>
              <a:t>Ko depends on the business risk.  If the business risk is assumed to remain constant, then Ko will also remain constant.</a:t>
            </a:r>
            <a:endParaRPr sz="3200"/>
          </a:p>
          <a:p>
            <a:pPr indent="-742950" lvl="0" marL="742950" rtl="0" algn="just">
              <a:lnSpc>
                <a:spcPct val="90000"/>
              </a:lnSpc>
              <a:spcBef>
                <a:spcPts val="1000"/>
              </a:spcBef>
              <a:spcAft>
                <a:spcPts val="0"/>
              </a:spcAft>
              <a:buClr>
                <a:schemeClr val="dk1"/>
              </a:buClr>
              <a:buSzPts val="3200"/>
              <a:buFont typeface="Calibri"/>
              <a:buAutoNum type="arabicPeriod"/>
            </a:pPr>
            <a:r>
              <a:rPr lang="en-US" sz="3200"/>
              <a:t>The use of less costly debt increases the risk of the shareholders.  This causes Ke to increase and thus offset the advantage of cheaper debt.</a:t>
            </a:r>
            <a:endParaRPr sz="3200"/>
          </a:p>
          <a:p>
            <a:pPr indent="-742950" lvl="0" marL="742950" rtl="0" algn="just">
              <a:lnSpc>
                <a:spcPct val="90000"/>
              </a:lnSpc>
              <a:spcBef>
                <a:spcPts val="1000"/>
              </a:spcBef>
              <a:spcAft>
                <a:spcPts val="0"/>
              </a:spcAft>
              <a:buClr>
                <a:schemeClr val="dk1"/>
              </a:buClr>
              <a:buSzPts val="3200"/>
              <a:buFont typeface="Calibri"/>
              <a:buAutoNum type="arabicPeriod"/>
            </a:pPr>
            <a:r>
              <a:rPr lang="en-US" sz="3200"/>
              <a:t>Kd is assumed to be constant.</a:t>
            </a:r>
            <a:endParaRPr sz="3200"/>
          </a:p>
          <a:p>
            <a:pPr indent="-742950" lvl="0" marL="742950" rtl="0" algn="just">
              <a:lnSpc>
                <a:spcPct val="90000"/>
              </a:lnSpc>
              <a:spcBef>
                <a:spcPts val="1000"/>
              </a:spcBef>
              <a:spcAft>
                <a:spcPts val="0"/>
              </a:spcAft>
              <a:buClr>
                <a:schemeClr val="dk1"/>
              </a:buClr>
              <a:buSzPts val="3200"/>
              <a:buFont typeface="Calibri"/>
              <a:buAutoNum type="arabicPeriod"/>
            </a:pPr>
            <a:r>
              <a:rPr lang="en-US" sz="3200"/>
              <a:t>Corporate income taxes are ignored.</a:t>
            </a:r>
            <a:endParaRPr sz="3200"/>
          </a:p>
          <a:p>
            <a:pPr indent="0" lvl="0" marL="0" rtl="0" algn="just">
              <a:lnSpc>
                <a:spcPct val="90000"/>
              </a:lnSpc>
              <a:spcBef>
                <a:spcPts val="1000"/>
              </a:spcBef>
              <a:spcAft>
                <a:spcPts val="0"/>
              </a:spcAft>
              <a:buClr>
                <a:schemeClr val="dk1"/>
              </a:buClr>
              <a:buSzPts val="3500"/>
              <a:buNone/>
            </a:pPr>
            <a:r>
              <a:t/>
            </a:r>
            <a:endParaRPr sz="3500"/>
          </a:p>
          <a:p>
            <a:pPr indent="0" lvl="0" marL="0" rtl="0" algn="l">
              <a:lnSpc>
                <a:spcPct val="90000"/>
              </a:lnSpc>
              <a:spcBef>
                <a:spcPts val="1000"/>
              </a:spcBef>
              <a:spcAft>
                <a:spcPts val="0"/>
              </a:spcAft>
              <a:buClr>
                <a:schemeClr val="dk1"/>
              </a:buClr>
              <a:buSzPts val="4400"/>
              <a:buNone/>
            </a:pPr>
            <a:r>
              <a:rPr b="1" lang="en-US" sz="4400"/>
              <a:t> </a:t>
            </a:r>
            <a:endParaRPr sz="44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1"/>
          <p:cNvSpPr txBox="1"/>
          <p:nvPr>
            <p:ph type="title"/>
          </p:nvPr>
        </p:nvSpPr>
        <p:spPr>
          <a:xfrm>
            <a:off x="14749" y="-162231"/>
            <a:ext cx="11132574" cy="1070422"/>
          </a:xfrm>
          <a:prstGeom prst="rect">
            <a:avLst/>
          </a:prstGeom>
          <a:noFill/>
          <a:ln>
            <a:noFill/>
          </a:ln>
        </p:spPr>
        <p:txBody>
          <a:bodyPr anchorCtr="0" anchor="ctr" bIns="45700" lIns="91425" spcFirstLastPara="1" rIns="91425" wrap="square" tIns="45700">
            <a:normAutofit/>
          </a:bodyPr>
          <a:lstStyle/>
          <a:p>
            <a:pPr indent="0" lvl="1" marL="0" rtl="0" algn="l">
              <a:spcBef>
                <a:spcPts val="0"/>
              </a:spcBef>
              <a:spcAft>
                <a:spcPts val="0"/>
              </a:spcAft>
              <a:buNone/>
            </a:pPr>
            <a:r>
              <a:rPr b="1" lang="en-US" sz="3600">
                <a:latin typeface="Calibri"/>
                <a:ea typeface="Calibri"/>
                <a:cs typeface="Calibri"/>
                <a:sym typeface="Calibri"/>
              </a:rPr>
              <a:t>Value of firm -NI</a:t>
            </a:r>
            <a:endParaRPr sz="3600">
              <a:latin typeface="Calibri"/>
              <a:ea typeface="Calibri"/>
              <a:cs typeface="Calibri"/>
              <a:sym typeface="Calibri"/>
            </a:endParaRPr>
          </a:p>
        </p:txBody>
      </p:sp>
      <p:sp>
        <p:nvSpPr>
          <p:cNvPr id="152" name="Google Shape;152;p11"/>
          <p:cNvSpPr txBox="1"/>
          <p:nvPr>
            <p:ph idx="1" type="body"/>
          </p:nvPr>
        </p:nvSpPr>
        <p:spPr>
          <a:xfrm>
            <a:off x="147484" y="678426"/>
            <a:ext cx="11206316" cy="6051237"/>
          </a:xfrm>
          <a:prstGeom prst="rect">
            <a:avLst/>
          </a:prstGeom>
          <a:blipFill rotWithShape="1">
            <a:blip r:embed="rId3">
              <a:alphaModFix/>
            </a:blip>
            <a:stretch>
              <a:fillRect b="0" l="-1358" r="0" t="0"/>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US"/>
              <a:t>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12"/>
          <p:cNvSpPr txBox="1"/>
          <p:nvPr>
            <p:ph type="title"/>
          </p:nvPr>
        </p:nvSpPr>
        <p:spPr>
          <a:xfrm>
            <a:off x="0" y="0"/>
            <a:ext cx="11353800" cy="120315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lang="en-US" sz="3600">
                <a:latin typeface="Calibri"/>
                <a:ea typeface="Calibri"/>
                <a:cs typeface="Calibri"/>
                <a:sym typeface="Calibri"/>
              </a:rPr>
              <a:t>Cost Of Capital Under NI Approach</a:t>
            </a:r>
            <a:endParaRPr sz="3600">
              <a:latin typeface="Calibri"/>
              <a:ea typeface="Calibri"/>
              <a:cs typeface="Calibri"/>
              <a:sym typeface="Calibri"/>
            </a:endParaRPr>
          </a:p>
        </p:txBody>
      </p:sp>
      <p:sp>
        <p:nvSpPr>
          <p:cNvPr id="158" name="Google Shape;158;p12"/>
          <p:cNvSpPr txBox="1"/>
          <p:nvPr>
            <p:ph idx="1" type="body"/>
          </p:nvPr>
        </p:nvSpPr>
        <p:spPr>
          <a:xfrm>
            <a:off x="0" y="1017640"/>
            <a:ext cx="10264877" cy="5712024"/>
          </a:xfrm>
          <a:prstGeom prst="rect">
            <a:avLst/>
          </a:prstGeom>
          <a:blipFill rotWithShape="1">
            <a:blip r:embed="rId3">
              <a:alphaModFix/>
            </a:blip>
            <a:stretch>
              <a:fillRect b="0" l="-1365" r="-1839" t="0"/>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US"/>
              <a:t>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13"/>
          <p:cNvSpPr txBox="1"/>
          <p:nvPr>
            <p:ph type="title"/>
          </p:nvPr>
        </p:nvSpPr>
        <p:spPr>
          <a:xfrm>
            <a:off x="115747" y="185195"/>
            <a:ext cx="11238053" cy="45141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br>
              <a:rPr b="1" lang="en-US" sz="4000">
                <a:latin typeface="Calibri"/>
                <a:ea typeface="Calibri"/>
                <a:cs typeface="Calibri"/>
                <a:sym typeface="Calibri"/>
              </a:rPr>
            </a:br>
            <a:r>
              <a:rPr b="1" lang="en-US" sz="4000">
                <a:latin typeface="Calibri"/>
                <a:ea typeface="Calibri"/>
                <a:cs typeface="Calibri"/>
                <a:sym typeface="Calibri"/>
              </a:rPr>
              <a:t>Illustration- NI Approach</a:t>
            </a:r>
            <a:r>
              <a:rPr b="1" lang="en-US" sz="3600"/>
              <a:t> </a:t>
            </a:r>
            <a:br>
              <a:rPr lang="en-US" sz="3600"/>
            </a:br>
            <a:r>
              <a:rPr b="1" lang="en-US" sz="3600"/>
              <a:t> </a:t>
            </a:r>
            <a:endParaRPr sz="3600"/>
          </a:p>
        </p:txBody>
      </p:sp>
      <p:sp>
        <p:nvSpPr>
          <p:cNvPr id="164" name="Google Shape;164;p13"/>
          <p:cNvSpPr txBox="1"/>
          <p:nvPr>
            <p:ph idx="1" type="body"/>
          </p:nvPr>
        </p:nvSpPr>
        <p:spPr>
          <a:xfrm>
            <a:off x="115747" y="949124"/>
            <a:ext cx="11238053" cy="578053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None/>
            </a:pPr>
            <a:r>
              <a:rPr b="1" lang="en-US" sz="3200"/>
              <a:t> </a:t>
            </a:r>
            <a:endParaRPr sz="3200"/>
          </a:p>
          <a:p>
            <a:pPr indent="0" lvl="0" marL="0" rtl="0" algn="just">
              <a:lnSpc>
                <a:spcPct val="90000"/>
              </a:lnSpc>
              <a:spcBef>
                <a:spcPts val="1000"/>
              </a:spcBef>
              <a:spcAft>
                <a:spcPts val="0"/>
              </a:spcAft>
              <a:buClr>
                <a:schemeClr val="dk1"/>
              </a:buClr>
              <a:buSzPts val="3200"/>
              <a:buNone/>
            </a:pPr>
            <a:r>
              <a:rPr lang="en-US" sz="3200"/>
              <a:t>Rupa Ltd.’s EBIT is $ 500, 000. The company has 10%, 2000,000 bonds. The equity  capitalization rate i.e. Ke is 16%.</a:t>
            </a:r>
            <a:endParaRPr/>
          </a:p>
          <a:p>
            <a:pPr indent="0" lvl="0" marL="0" rtl="0" algn="just">
              <a:lnSpc>
                <a:spcPct val="90000"/>
              </a:lnSpc>
              <a:spcBef>
                <a:spcPts val="1000"/>
              </a:spcBef>
              <a:spcAft>
                <a:spcPts val="0"/>
              </a:spcAft>
              <a:buClr>
                <a:schemeClr val="dk1"/>
              </a:buClr>
              <a:buSzPts val="3200"/>
              <a:buNone/>
            </a:pPr>
            <a:r>
              <a:t/>
            </a:r>
            <a:endParaRPr sz="3200"/>
          </a:p>
          <a:p>
            <a:pPr indent="0" lvl="0" marL="0" rtl="0" algn="just">
              <a:lnSpc>
                <a:spcPct val="90000"/>
              </a:lnSpc>
              <a:spcBef>
                <a:spcPts val="1000"/>
              </a:spcBef>
              <a:spcAft>
                <a:spcPts val="0"/>
              </a:spcAft>
              <a:buClr>
                <a:schemeClr val="dk1"/>
              </a:buClr>
              <a:buSzPts val="3200"/>
              <a:buNone/>
            </a:pPr>
            <a:r>
              <a:rPr lang="en-US" sz="3200"/>
              <a:t>You are required to calculate:</a:t>
            </a:r>
            <a:endParaRPr/>
          </a:p>
          <a:p>
            <a:pPr indent="0" lvl="0" marL="0" rtl="0" algn="just">
              <a:lnSpc>
                <a:spcPct val="90000"/>
              </a:lnSpc>
              <a:spcBef>
                <a:spcPts val="1000"/>
              </a:spcBef>
              <a:spcAft>
                <a:spcPts val="0"/>
              </a:spcAft>
              <a:buClr>
                <a:schemeClr val="dk1"/>
              </a:buClr>
              <a:buSzPts val="3200"/>
              <a:buNone/>
            </a:pPr>
            <a:r>
              <a:rPr lang="en-US" sz="3200"/>
              <a:t>(i) Market value of equity and value of firm</a:t>
            </a:r>
            <a:endParaRPr/>
          </a:p>
          <a:p>
            <a:pPr indent="0" lvl="0" marL="0" rtl="0" algn="just">
              <a:lnSpc>
                <a:spcPct val="90000"/>
              </a:lnSpc>
              <a:spcBef>
                <a:spcPts val="1000"/>
              </a:spcBef>
              <a:spcAft>
                <a:spcPts val="0"/>
              </a:spcAft>
              <a:buClr>
                <a:schemeClr val="dk1"/>
              </a:buClr>
              <a:buSzPts val="3200"/>
              <a:buNone/>
            </a:pPr>
            <a:r>
              <a:rPr lang="en-US" sz="3200"/>
              <a:t>(ii) Overall cost of capital</a:t>
            </a:r>
            <a:r>
              <a:rPr i="1" lang="en-US" sz="3200"/>
              <a:t>.</a:t>
            </a:r>
            <a:endParaRPr sz="32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4"/>
          <p:cNvSpPr txBox="1"/>
          <p:nvPr>
            <p:ph type="title"/>
          </p:nvPr>
        </p:nvSpPr>
        <p:spPr>
          <a:xfrm>
            <a:off x="0" y="132737"/>
            <a:ext cx="11376181" cy="41295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br>
              <a:rPr b="1" lang="en-US" sz="3600"/>
            </a:br>
            <a:br>
              <a:rPr b="1" lang="en-US" sz="3600"/>
            </a:br>
            <a:r>
              <a:rPr b="1" lang="en-US" sz="3600">
                <a:latin typeface="Calibri"/>
                <a:ea typeface="Calibri"/>
                <a:cs typeface="Calibri"/>
                <a:sym typeface="Calibri"/>
              </a:rPr>
              <a:t>Solution</a:t>
            </a:r>
            <a:br>
              <a:rPr lang="en-US" sz="3600"/>
            </a:br>
            <a:br>
              <a:rPr lang="en-US" sz="3600"/>
            </a:br>
            <a:endParaRPr sz="3600"/>
          </a:p>
        </p:txBody>
      </p:sp>
      <p:sp>
        <p:nvSpPr>
          <p:cNvPr id="170" name="Google Shape;170;p14"/>
          <p:cNvSpPr txBox="1"/>
          <p:nvPr>
            <p:ph idx="1" type="body"/>
          </p:nvPr>
        </p:nvSpPr>
        <p:spPr>
          <a:xfrm>
            <a:off x="0" y="802105"/>
            <a:ext cx="11376181" cy="5790424"/>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lnSpc>
                <a:spcPct val="90000"/>
              </a:lnSpc>
              <a:spcBef>
                <a:spcPts val="0"/>
              </a:spcBef>
              <a:spcAft>
                <a:spcPts val="0"/>
              </a:spcAft>
              <a:buClr>
                <a:schemeClr val="dk1"/>
              </a:buClr>
              <a:buSzPct val="100000"/>
              <a:buNone/>
            </a:pPr>
            <a:r>
              <a:rPr lang="en-US" sz="3800"/>
              <a:t>Statement showing value of firm </a:t>
            </a:r>
            <a:r>
              <a:rPr lang="en-US" sz="3200"/>
              <a:t> </a:t>
            </a:r>
            <a:endParaRPr/>
          </a:p>
          <a:p>
            <a:pPr indent="0" lvl="0" marL="0" rtl="0" algn="l">
              <a:lnSpc>
                <a:spcPct val="90000"/>
              </a:lnSpc>
              <a:spcBef>
                <a:spcPts val="1000"/>
              </a:spcBef>
              <a:spcAft>
                <a:spcPts val="0"/>
              </a:spcAft>
              <a:buClr>
                <a:schemeClr val="dk1"/>
              </a:buClr>
              <a:buSzPct val="100000"/>
              <a:buNone/>
            </a:pPr>
            <a:r>
              <a:t/>
            </a:r>
            <a:endParaRPr sz="3200"/>
          </a:p>
          <a:p>
            <a:pPr indent="-356870" lvl="0" marL="514350" rtl="0" algn="just">
              <a:lnSpc>
                <a:spcPct val="150000"/>
              </a:lnSpc>
              <a:spcBef>
                <a:spcPts val="0"/>
              </a:spcBef>
              <a:spcAft>
                <a:spcPts val="0"/>
              </a:spcAft>
              <a:buClr>
                <a:schemeClr val="dk1"/>
              </a:buClr>
              <a:buSzPct val="100000"/>
              <a:buNone/>
            </a:pPr>
            <a:r>
              <a:t/>
            </a:r>
            <a:endParaRPr sz="3200">
              <a:latin typeface="Times New Roman"/>
              <a:ea typeface="Times New Roman"/>
              <a:cs typeface="Times New Roman"/>
              <a:sym typeface="Times New Roman"/>
            </a:endParaRPr>
          </a:p>
          <a:p>
            <a:pPr indent="-356870" lvl="0" marL="514350" rtl="0" algn="just">
              <a:lnSpc>
                <a:spcPct val="150000"/>
              </a:lnSpc>
              <a:spcBef>
                <a:spcPts val="0"/>
              </a:spcBef>
              <a:spcAft>
                <a:spcPts val="0"/>
              </a:spcAft>
              <a:buClr>
                <a:schemeClr val="dk1"/>
              </a:buClr>
              <a:buSzPct val="100000"/>
              <a:buNone/>
            </a:pPr>
            <a:r>
              <a:t/>
            </a:r>
            <a:endParaRPr sz="3200">
              <a:latin typeface="Times New Roman"/>
              <a:ea typeface="Times New Roman"/>
              <a:cs typeface="Times New Roman"/>
              <a:sym typeface="Times New Roman"/>
            </a:endParaRPr>
          </a:p>
          <a:p>
            <a:pPr indent="-356870" lvl="0" marL="514350" rtl="0" algn="just">
              <a:lnSpc>
                <a:spcPct val="150000"/>
              </a:lnSpc>
              <a:spcBef>
                <a:spcPts val="0"/>
              </a:spcBef>
              <a:spcAft>
                <a:spcPts val="0"/>
              </a:spcAft>
              <a:buClr>
                <a:schemeClr val="dk1"/>
              </a:buClr>
              <a:buSzPct val="100000"/>
              <a:buNone/>
            </a:pPr>
            <a:r>
              <a:t/>
            </a:r>
            <a:endParaRPr sz="3200">
              <a:latin typeface="Times New Roman"/>
              <a:ea typeface="Times New Roman"/>
              <a:cs typeface="Times New Roman"/>
              <a:sym typeface="Times New Roman"/>
            </a:endParaRPr>
          </a:p>
          <a:p>
            <a:pPr indent="-356870" lvl="0" marL="514350" rtl="0" algn="just">
              <a:lnSpc>
                <a:spcPct val="150000"/>
              </a:lnSpc>
              <a:spcBef>
                <a:spcPts val="0"/>
              </a:spcBef>
              <a:spcAft>
                <a:spcPts val="0"/>
              </a:spcAft>
              <a:buClr>
                <a:schemeClr val="dk1"/>
              </a:buClr>
              <a:buSzPct val="100000"/>
              <a:buNone/>
            </a:pPr>
            <a:r>
              <a:t/>
            </a:r>
            <a:endParaRPr sz="3200">
              <a:latin typeface="Times New Roman"/>
              <a:ea typeface="Times New Roman"/>
              <a:cs typeface="Times New Roman"/>
              <a:sym typeface="Times New Roman"/>
            </a:endParaRPr>
          </a:p>
          <a:p>
            <a:pPr indent="0" lvl="0" marL="0" rtl="0" algn="just">
              <a:lnSpc>
                <a:spcPct val="150000"/>
              </a:lnSpc>
              <a:spcBef>
                <a:spcPts val="0"/>
              </a:spcBef>
              <a:spcAft>
                <a:spcPts val="0"/>
              </a:spcAft>
              <a:buClr>
                <a:schemeClr val="dk1"/>
              </a:buClr>
              <a:buSzPct val="100000"/>
              <a:buNone/>
            </a:pPr>
            <a:r>
              <a:t/>
            </a:r>
            <a:endParaRPr>
              <a:latin typeface="Times New Roman"/>
              <a:ea typeface="Times New Roman"/>
              <a:cs typeface="Times New Roman"/>
              <a:sym typeface="Times New Roman"/>
            </a:endParaRPr>
          </a:p>
          <a:p>
            <a:pPr indent="0" lvl="0" marL="0" rtl="0" algn="just">
              <a:lnSpc>
                <a:spcPct val="150000"/>
              </a:lnSpc>
              <a:spcBef>
                <a:spcPts val="0"/>
              </a:spcBef>
              <a:spcAft>
                <a:spcPts val="0"/>
              </a:spcAft>
              <a:buClr>
                <a:schemeClr val="dk1"/>
              </a:buClr>
              <a:buSzPct val="100000"/>
              <a:buNone/>
            </a:pPr>
            <a:r>
              <a:t/>
            </a:r>
            <a:endParaRPr>
              <a:latin typeface="Times New Roman"/>
              <a:ea typeface="Times New Roman"/>
              <a:cs typeface="Times New Roman"/>
              <a:sym typeface="Times New Roman"/>
            </a:endParaRPr>
          </a:p>
          <a:p>
            <a:pPr indent="0" lvl="0" marL="0" rtl="0" algn="just">
              <a:lnSpc>
                <a:spcPct val="150000"/>
              </a:lnSpc>
              <a:spcBef>
                <a:spcPts val="0"/>
              </a:spcBef>
              <a:spcAft>
                <a:spcPts val="0"/>
              </a:spcAft>
              <a:buClr>
                <a:schemeClr val="dk1"/>
              </a:buClr>
              <a:buSzPct val="100000"/>
              <a:buNone/>
            </a:pPr>
            <a:r>
              <a:t/>
            </a:r>
            <a:endParaRPr>
              <a:latin typeface="Times New Roman"/>
              <a:ea typeface="Times New Roman"/>
              <a:cs typeface="Times New Roman"/>
              <a:sym typeface="Times New Roman"/>
            </a:endParaRPr>
          </a:p>
          <a:p>
            <a:pPr indent="0" lvl="0" marL="0" rtl="0" algn="just">
              <a:lnSpc>
                <a:spcPct val="150000"/>
              </a:lnSpc>
              <a:spcBef>
                <a:spcPts val="0"/>
              </a:spcBef>
              <a:spcAft>
                <a:spcPts val="0"/>
              </a:spcAft>
              <a:buClr>
                <a:schemeClr val="dk1"/>
              </a:buClr>
              <a:buSzPct val="100000"/>
              <a:buNone/>
            </a:pPr>
            <a:r>
              <a:t/>
            </a:r>
            <a:endParaRPr>
              <a:latin typeface="Times New Roman"/>
              <a:ea typeface="Times New Roman"/>
              <a:cs typeface="Times New Roman"/>
              <a:sym typeface="Times New Roman"/>
            </a:endParaRPr>
          </a:p>
          <a:p>
            <a:pPr indent="0" lvl="0" marL="0" rtl="0" algn="just">
              <a:lnSpc>
                <a:spcPct val="150000"/>
              </a:lnSpc>
              <a:spcBef>
                <a:spcPts val="0"/>
              </a:spcBef>
              <a:spcAft>
                <a:spcPts val="0"/>
              </a:spcAft>
              <a:buClr>
                <a:schemeClr val="dk1"/>
              </a:buClr>
              <a:buSzPct val="100000"/>
              <a:buNone/>
            </a:pPr>
            <a:r>
              <a:rPr lang="en-US">
                <a:latin typeface="Times New Roman"/>
                <a:ea typeface="Times New Roman"/>
                <a:cs typeface="Times New Roman"/>
                <a:sym typeface="Times New Roman"/>
              </a:rPr>
              <a:t>The firm can increase its total value by decreasing its overall cost of capital through increasing the degree of leverage</a:t>
            </a:r>
            <a:endParaRPr/>
          </a:p>
        </p:txBody>
      </p:sp>
      <p:graphicFrame>
        <p:nvGraphicFramePr>
          <p:cNvPr id="171" name="Google Shape;171;p14"/>
          <p:cNvGraphicFramePr/>
          <p:nvPr/>
        </p:nvGraphicFramePr>
        <p:xfrm>
          <a:off x="811160" y="1268361"/>
          <a:ext cx="3000000" cy="3000000"/>
        </p:xfrm>
        <a:graphic>
          <a:graphicData uri="http://schemas.openxmlformats.org/drawingml/2006/table">
            <a:tbl>
              <a:tblPr>
                <a:noFill/>
                <a:tableStyleId>{00000DF8-497F-418F-B617-705D94373A55}</a:tableStyleId>
              </a:tblPr>
              <a:tblGrid>
                <a:gridCol w="4607650"/>
                <a:gridCol w="3341750"/>
              </a:tblGrid>
              <a:tr h="321575">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21575">
                <a:tc>
                  <a:txBody>
                    <a:bodyPr/>
                    <a:lstStyle/>
                    <a:p>
                      <a:pPr indent="0" lvl="0" marL="0" marR="0" rtl="0" algn="l">
                        <a:lnSpc>
                          <a:spcPct val="107000"/>
                        </a:lnSpc>
                        <a:spcBef>
                          <a:spcPts val="0"/>
                        </a:spcBef>
                        <a:spcAft>
                          <a:spcPts val="0"/>
                        </a:spcAft>
                        <a:buNone/>
                      </a:pPr>
                      <a:r>
                        <a:rPr b="1" lang="en-US" sz="1600" u="none" cap="none" strike="noStrike">
                          <a:latin typeface="Times New Roman"/>
                          <a:ea typeface="Times New Roman"/>
                          <a:cs typeface="Times New Roman"/>
                          <a:sym typeface="Times New Roman"/>
                        </a:rPr>
                        <a:t>EBIT</a:t>
                      </a:r>
                      <a:endParaRPr b="1"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600" u="none" cap="none" strike="noStrike">
                          <a:latin typeface="Times New Roman"/>
                          <a:ea typeface="Times New Roman"/>
                          <a:cs typeface="Times New Roman"/>
                          <a:sym typeface="Times New Roman"/>
                        </a:rPr>
                        <a:t>500,000</a:t>
                      </a:r>
                      <a:endParaRPr b="1"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21575">
                <a:tc>
                  <a:txBody>
                    <a:bodyPr/>
                    <a:lstStyle/>
                    <a:p>
                      <a:pPr indent="0" lvl="0" marL="0" marR="0" rtl="0" algn="l">
                        <a:lnSpc>
                          <a:spcPct val="107000"/>
                        </a:lnSpc>
                        <a:spcBef>
                          <a:spcPts val="0"/>
                        </a:spcBef>
                        <a:spcAft>
                          <a:spcPts val="0"/>
                        </a:spcAft>
                        <a:buNone/>
                      </a:pPr>
                      <a:r>
                        <a:rPr b="1" lang="en-US" sz="1600" u="none" cap="none" strike="noStrike">
                          <a:latin typeface="Times New Roman"/>
                          <a:ea typeface="Times New Roman"/>
                          <a:cs typeface="Times New Roman"/>
                          <a:sym typeface="Times New Roman"/>
                        </a:rPr>
                        <a:t>Less interest on bonds (10% x 2000,000)</a:t>
                      </a:r>
                      <a:endParaRPr b="1"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600" u="none" cap="none" strike="noStrike">
                          <a:latin typeface="Times New Roman"/>
                          <a:ea typeface="Times New Roman"/>
                          <a:cs typeface="Times New Roman"/>
                          <a:sym typeface="Times New Roman"/>
                        </a:rPr>
                        <a:t>(200,000)</a:t>
                      </a:r>
                      <a:endParaRPr b="1"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43125">
                <a:tc>
                  <a:txBody>
                    <a:bodyPr/>
                    <a:lstStyle/>
                    <a:p>
                      <a:pPr indent="0" lvl="0" marL="0" marR="0" rtl="0" algn="l">
                        <a:lnSpc>
                          <a:spcPct val="107000"/>
                        </a:lnSpc>
                        <a:spcBef>
                          <a:spcPts val="0"/>
                        </a:spcBef>
                        <a:spcAft>
                          <a:spcPts val="0"/>
                        </a:spcAft>
                        <a:buNone/>
                      </a:pPr>
                      <a:r>
                        <a:rPr b="1" lang="en-US" sz="1600" u="none" cap="none" strike="noStrike">
                          <a:latin typeface="Times New Roman"/>
                          <a:ea typeface="Times New Roman"/>
                          <a:cs typeface="Times New Roman"/>
                          <a:sym typeface="Times New Roman"/>
                        </a:rPr>
                        <a:t>Earnings available for equity holders</a:t>
                      </a:r>
                      <a:endParaRPr b="1" sz="1600" u="none" cap="none" strike="noStrike">
                        <a:latin typeface="Calibri"/>
                        <a:ea typeface="Calibri"/>
                        <a:cs typeface="Calibri"/>
                        <a:sym typeface="Calibri"/>
                      </a:endParaRPr>
                    </a:p>
                    <a:p>
                      <a:pPr indent="0" lvl="0" marL="0" marR="0" rtl="0" algn="l">
                        <a:lnSpc>
                          <a:spcPct val="107000"/>
                        </a:lnSpc>
                        <a:spcBef>
                          <a:spcPts val="0"/>
                        </a:spcBef>
                        <a:spcAft>
                          <a:spcPts val="0"/>
                        </a:spcAft>
                        <a:buNone/>
                      </a:pPr>
                      <a:r>
                        <a:rPr b="1" lang="en-US" sz="1600" u="none" cap="none" strike="noStrike">
                          <a:latin typeface="Times New Roman"/>
                          <a:ea typeface="Times New Roman"/>
                          <a:cs typeface="Times New Roman"/>
                          <a:sym typeface="Times New Roman"/>
                        </a:rPr>
                        <a:t>Ie Net Income (NI)</a:t>
                      </a:r>
                      <a:endParaRPr b="1"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600" u="none" cap="none" strike="noStrike">
                          <a:latin typeface="Times New Roman"/>
                          <a:ea typeface="Times New Roman"/>
                          <a:cs typeface="Times New Roman"/>
                          <a:sym typeface="Times New Roman"/>
                        </a:rPr>
                        <a:t>300,000</a:t>
                      </a:r>
                      <a:endParaRPr b="1"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21575">
                <a:tc>
                  <a:txBody>
                    <a:bodyPr/>
                    <a:lstStyle/>
                    <a:p>
                      <a:pPr indent="0" lvl="0" marL="0" marR="0" rtl="0" algn="l">
                        <a:lnSpc>
                          <a:spcPct val="107000"/>
                        </a:lnSpc>
                        <a:spcBef>
                          <a:spcPts val="0"/>
                        </a:spcBef>
                        <a:spcAft>
                          <a:spcPts val="0"/>
                        </a:spcAft>
                        <a:buNone/>
                      </a:pPr>
                      <a:r>
                        <a:rPr b="1" lang="en-US" sz="1600" u="none" cap="none" strike="noStrike">
                          <a:latin typeface="Times New Roman"/>
                          <a:ea typeface="Times New Roman"/>
                          <a:cs typeface="Times New Roman"/>
                          <a:sym typeface="Times New Roman"/>
                        </a:rPr>
                        <a:t>Equity Capital rate (k</a:t>
                      </a:r>
                      <a:r>
                        <a:rPr b="1" baseline="-25000" lang="en-US" sz="1600" u="none" cap="none" strike="noStrike">
                          <a:latin typeface="Times New Roman"/>
                          <a:ea typeface="Times New Roman"/>
                          <a:cs typeface="Times New Roman"/>
                          <a:sym typeface="Times New Roman"/>
                        </a:rPr>
                        <a:t>e</a:t>
                      </a:r>
                      <a:r>
                        <a:rPr b="1" lang="en-US" sz="1600" u="none" cap="none" strike="noStrike">
                          <a:latin typeface="Times New Roman"/>
                          <a:ea typeface="Times New Roman"/>
                          <a:cs typeface="Times New Roman"/>
                          <a:sym typeface="Times New Roman"/>
                        </a:rPr>
                        <a:t>)</a:t>
                      </a:r>
                      <a:endParaRPr b="1"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600" u="none" cap="none" strike="noStrike">
                          <a:latin typeface="Times New Roman"/>
                          <a:ea typeface="Times New Roman"/>
                          <a:cs typeface="Times New Roman"/>
                          <a:sym typeface="Times New Roman"/>
                        </a:rPr>
                        <a:t>16%</a:t>
                      </a:r>
                      <a:endParaRPr b="1"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849100">
                <a:tc>
                  <a:txBody>
                    <a:bodyPr/>
                    <a:lstStyle/>
                    <a:p>
                      <a:pPr indent="0" lvl="0" marL="0" marR="0" rtl="0" algn="l">
                        <a:lnSpc>
                          <a:spcPct val="107000"/>
                        </a:lnSpc>
                        <a:spcBef>
                          <a:spcPts val="0"/>
                        </a:spcBef>
                        <a:spcAft>
                          <a:spcPts val="0"/>
                        </a:spcAft>
                        <a:buNone/>
                      </a:pPr>
                      <a:r>
                        <a:rPr b="1" lang="en-US" sz="1600" u="none" cap="none" strike="noStrike">
                          <a:latin typeface="Times New Roman"/>
                          <a:ea typeface="Times New Roman"/>
                          <a:cs typeface="Times New Roman"/>
                          <a:sym typeface="Times New Roman"/>
                        </a:rPr>
                        <a:t>Market Value of Equity(S)=</a:t>
                      </a:r>
                      <a:r>
                        <a:rPr b="1" lang="en-US" sz="1600" u="sng" cap="none" strike="noStrike">
                          <a:latin typeface="Times New Roman"/>
                          <a:ea typeface="Times New Roman"/>
                          <a:cs typeface="Times New Roman"/>
                          <a:sym typeface="Times New Roman"/>
                        </a:rPr>
                        <a:t>NI=  </a:t>
                      </a:r>
                      <a:r>
                        <a:rPr b="1" lang="en-US" sz="1600" u="none" cap="none" strike="noStrike">
                          <a:latin typeface="Times New Roman"/>
                          <a:ea typeface="Times New Roman"/>
                          <a:cs typeface="Times New Roman"/>
                          <a:sym typeface="Times New Roman"/>
                        </a:rPr>
                        <a:t>(</a:t>
                      </a:r>
                      <a:r>
                        <a:rPr b="1" lang="en-US" sz="1600" u="sng" cap="none" strike="noStrike">
                          <a:latin typeface="Times New Roman"/>
                          <a:ea typeface="Times New Roman"/>
                          <a:cs typeface="Times New Roman"/>
                          <a:sym typeface="Times New Roman"/>
                        </a:rPr>
                        <a:t>300,000 )  x 100</a:t>
                      </a:r>
                      <a:endParaRPr b="1" sz="1600" u="none" cap="none" strike="noStrike">
                        <a:latin typeface="Calibri"/>
                        <a:ea typeface="Calibri"/>
                        <a:cs typeface="Calibri"/>
                        <a:sym typeface="Calibri"/>
                      </a:endParaRPr>
                    </a:p>
                    <a:p>
                      <a:pPr indent="0" lvl="0" marL="0" marR="0" rtl="0" algn="l">
                        <a:lnSpc>
                          <a:spcPct val="107000"/>
                        </a:lnSpc>
                        <a:spcBef>
                          <a:spcPts val="0"/>
                        </a:spcBef>
                        <a:spcAft>
                          <a:spcPts val="0"/>
                        </a:spcAft>
                        <a:buNone/>
                      </a:pPr>
                      <a:r>
                        <a:rPr b="1" lang="en-US" sz="1600" u="none" cap="none" strike="noStrike">
                          <a:latin typeface="Times New Roman"/>
                          <a:ea typeface="Times New Roman"/>
                          <a:cs typeface="Times New Roman"/>
                          <a:sym typeface="Times New Roman"/>
                        </a:rPr>
                        <a:t>                                              Ke     (16)</a:t>
                      </a:r>
                      <a:endParaRPr b="1"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600" u="none" cap="none" strike="noStrike">
                          <a:latin typeface="Times New Roman"/>
                          <a:ea typeface="Times New Roman"/>
                          <a:cs typeface="Times New Roman"/>
                          <a:sym typeface="Times New Roman"/>
                        </a:rPr>
                        <a:t>1875,000</a:t>
                      </a:r>
                      <a:endParaRPr b="1"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21575">
                <a:tc>
                  <a:txBody>
                    <a:bodyPr/>
                    <a:lstStyle/>
                    <a:p>
                      <a:pPr indent="0" lvl="0" marL="0" marR="0" rtl="0" algn="l">
                        <a:lnSpc>
                          <a:spcPct val="107000"/>
                        </a:lnSpc>
                        <a:spcBef>
                          <a:spcPts val="0"/>
                        </a:spcBef>
                        <a:spcAft>
                          <a:spcPts val="0"/>
                        </a:spcAft>
                        <a:buNone/>
                      </a:pPr>
                      <a:r>
                        <a:rPr b="1" lang="en-US" sz="1600" u="none" cap="none" strike="noStrike">
                          <a:latin typeface="Times New Roman"/>
                          <a:ea typeface="Times New Roman"/>
                          <a:cs typeface="Times New Roman"/>
                          <a:sym typeface="Times New Roman"/>
                        </a:rPr>
                        <a:t>Market Value of debt (D)</a:t>
                      </a:r>
                      <a:endParaRPr b="1"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600" u="none" cap="none" strike="noStrike">
                          <a:latin typeface="Times New Roman"/>
                          <a:ea typeface="Times New Roman"/>
                          <a:cs typeface="Times New Roman"/>
                          <a:sym typeface="Times New Roman"/>
                        </a:rPr>
                        <a:t>2000,000</a:t>
                      </a:r>
                      <a:endParaRPr b="1"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21575">
                <a:tc>
                  <a:txBody>
                    <a:bodyPr/>
                    <a:lstStyle/>
                    <a:p>
                      <a:pPr indent="0" lvl="0" marL="0" marR="0" rtl="0" algn="l">
                        <a:lnSpc>
                          <a:spcPct val="107000"/>
                        </a:lnSpc>
                        <a:spcBef>
                          <a:spcPts val="0"/>
                        </a:spcBef>
                        <a:spcAft>
                          <a:spcPts val="0"/>
                        </a:spcAft>
                        <a:buNone/>
                      </a:pPr>
                      <a:r>
                        <a:rPr b="1" lang="en-US" sz="1600" u="none" cap="none" strike="noStrike">
                          <a:latin typeface="Times New Roman"/>
                          <a:ea typeface="Times New Roman"/>
                          <a:cs typeface="Times New Roman"/>
                          <a:sym typeface="Times New Roman"/>
                        </a:rPr>
                        <a:t>Total value of firm (V) =S+D</a:t>
                      </a:r>
                      <a:endParaRPr b="1"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600" u="none" cap="none" strike="noStrike">
                          <a:latin typeface="Times New Roman"/>
                          <a:ea typeface="Times New Roman"/>
                          <a:cs typeface="Times New Roman"/>
                          <a:sym typeface="Times New Roman"/>
                        </a:rPr>
                        <a:t>3875,000</a:t>
                      </a:r>
                      <a:endParaRPr b="1"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172" name="Google Shape;172;p14"/>
          <p:cNvSpPr/>
          <p:nvPr/>
        </p:nvSpPr>
        <p:spPr>
          <a:xfrm>
            <a:off x="1017639" y="4430211"/>
            <a:ext cx="7447935" cy="1334211"/>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t/>
            </a:r>
            <a:endParaRPr b="1" i="0" sz="1200" u="none" cap="none" strike="noStrike">
              <a:solidFill>
                <a:schemeClr val="dk1"/>
              </a:solidFill>
              <a:latin typeface="Times New Roman"/>
              <a:ea typeface="Times New Roman"/>
              <a:cs typeface="Times New Roman"/>
              <a:sym typeface="Times New Roman"/>
            </a:endParaRPr>
          </a:p>
          <a:p>
            <a:pPr indent="0" lvl="0" marL="0" marR="0" rtl="0" algn="just">
              <a:lnSpc>
                <a:spcPct val="107000"/>
              </a:lnSpc>
              <a:spcBef>
                <a:spcPts val="0"/>
              </a:spcBef>
              <a:spcAft>
                <a:spcPts val="0"/>
              </a:spcAft>
              <a:buNone/>
            </a:pPr>
            <a:r>
              <a:t/>
            </a:r>
            <a:endParaRPr b="1" i="0" sz="1200" u="none" cap="none" strike="noStrike">
              <a:solidFill>
                <a:schemeClr val="dk1"/>
              </a:solidFill>
              <a:latin typeface="Times New Roman"/>
              <a:ea typeface="Times New Roman"/>
              <a:cs typeface="Times New Roman"/>
              <a:sym typeface="Times New Roman"/>
            </a:endParaRPr>
          </a:p>
          <a:p>
            <a:pPr indent="0" lvl="0" marL="0" marR="0" rtl="0" algn="just">
              <a:lnSpc>
                <a:spcPct val="107000"/>
              </a:lnSpc>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Overall cost of capital = </a:t>
            </a:r>
            <a:r>
              <a:rPr b="1" i="0" lang="en-US" sz="1800" u="sng" cap="none" strike="noStrike">
                <a:solidFill>
                  <a:schemeClr val="dk1"/>
                </a:solidFill>
                <a:latin typeface="Times New Roman"/>
                <a:ea typeface="Times New Roman"/>
                <a:cs typeface="Times New Roman"/>
                <a:sym typeface="Times New Roman"/>
              </a:rPr>
              <a:t>EBIT</a:t>
            </a:r>
            <a:r>
              <a:rPr b="1" i="0" lang="en-US" sz="1800" u="none" cap="none" strike="noStrike">
                <a:solidFill>
                  <a:schemeClr val="dk1"/>
                </a:solidFill>
                <a:latin typeface="Times New Roman"/>
                <a:ea typeface="Times New Roman"/>
                <a:cs typeface="Times New Roman"/>
                <a:sym typeface="Times New Roman"/>
              </a:rPr>
              <a:t>             </a:t>
            </a:r>
            <a:r>
              <a:rPr b="1" i="0" lang="en-US" sz="1800" u="sng" cap="none" strike="noStrike">
                <a:solidFill>
                  <a:schemeClr val="dk1"/>
                </a:solidFill>
                <a:latin typeface="Times New Roman"/>
                <a:ea typeface="Times New Roman"/>
                <a:cs typeface="Times New Roman"/>
                <a:sym typeface="Times New Roman"/>
              </a:rPr>
              <a:t>500,000</a:t>
            </a:r>
            <a:r>
              <a:rPr b="1" i="0" lang="en-US" sz="1800" u="none" cap="none" strike="noStrike">
                <a:solidFill>
                  <a:schemeClr val="dk1"/>
                </a:solidFill>
                <a:latin typeface="Times New Roman"/>
                <a:ea typeface="Times New Roman"/>
                <a:cs typeface="Times New Roman"/>
                <a:sym typeface="Times New Roman"/>
              </a:rPr>
              <a:t> =       12.90%</a:t>
            </a:r>
            <a:endParaRPr b="1" i="0" sz="1800" u="none" cap="none" strike="noStrike">
              <a:solidFill>
                <a:schemeClr val="dk1"/>
              </a:solidFill>
              <a:latin typeface="Calibri"/>
              <a:ea typeface="Calibri"/>
              <a:cs typeface="Calibri"/>
              <a:sym typeface="Calibri"/>
            </a:endParaRPr>
          </a:p>
          <a:p>
            <a:pPr indent="0" lvl="0" marL="0" marR="0" rtl="0" algn="just">
              <a:lnSpc>
                <a:spcPct val="107000"/>
              </a:lnSpc>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                                    Value of firm    3,875,000</a:t>
            </a:r>
            <a:endParaRPr b="1" i="0" sz="1800" u="none" cap="none" strike="noStrik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1" i="0" lang="en-US" sz="1100" u="none" cap="none" strike="noStrike">
                <a:solidFill>
                  <a:schemeClr val="dk1"/>
                </a:solidFill>
                <a:latin typeface="Arial"/>
                <a:ea typeface="Arial"/>
                <a:cs typeface="Arial"/>
                <a:sym typeface="Arial"/>
              </a:rPr>
              <a:t> </a:t>
            </a:r>
            <a:endParaRPr b="0" i="0" sz="1100" u="none" cap="none" strike="noStrike">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5"/>
          <p:cNvSpPr txBox="1"/>
          <p:nvPr>
            <p:ph type="title"/>
          </p:nvPr>
        </p:nvSpPr>
        <p:spPr>
          <a:xfrm>
            <a:off x="117986" y="0"/>
            <a:ext cx="11073581" cy="64893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Traditional Approach to Capital Structure</a:t>
            </a:r>
            <a:endParaRPr sz="3600">
              <a:latin typeface="Calibri"/>
              <a:ea typeface="Calibri"/>
              <a:cs typeface="Calibri"/>
              <a:sym typeface="Calibri"/>
            </a:endParaRPr>
          </a:p>
        </p:txBody>
      </p:sp>
      <p:sp>
        <p:nvSpPr>
          <p:cNvPr id="178" name="Google Shape;178;p15"/>
          <p:cNvSpPr txBox="1"/>
          <p:nvPr>
            <p:ph idx="1" type="body"/>
          </p:nvPr>
        </p:nvSpPr>
        <p:spPr>
          <a:xfrm>
            <a:off x="0" y="937549"/>
            <a:ext cx="11586258" cy="5920451"/>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200"/>
              <a:buChar char="•"/>
            </a:pPr>
            <a:r>
              <a:rPr lang="en-US" sz="3200"/>
              <a:t>This approach favours that as a result of financial leverage up to some point, cost of capital comes down and value of firm increases. However, beyond that point, reverse trends emerge. </a:t>
            </a:r>
            <a:endParaRPr sz="3200"/>
          </a:p>
          <a:p>
            <a:pPr indent="-25400" lvl="0" marL="228600" rtl="0" algn="just">
              <a:lnSpc>
                <a:spcPct val="90000"/>
              </a:lnSpc>
              <a:spcBef>
                <a:spcPts val="1000"/>
              </a:spcBef>
              <a:spcAft>
                <a:spcPts val="0"/>
              </a:spcAft>
              <a:buClr>
                <a:schemeClr val="dk1"/>
              </a:buClr>
              <a:buSzPts val="3200"/>
              <a:buNone/>
            </a:pPr>
            <a:r>
              <a:t/>
            </a:r>
            <a:endParaRPr sz="3200"/>
          </a:p>
          <a:p>
            <a:pPr indent="-228600" lvl="0" marL="228600" rtl="0" algn="just">
              <a:lnSpc>
                <a:spcPct val="90000"/>
              </a:lnSpc>
              <a:spcBef>
                <a:spcPts val="1000"/>
              </a:spcBef>
              <a:spcAft>
                <a:spcPts val="0"/>
              </a:spcAft>
              <a:buClr>
                <a:schemeClr val="dk1"/>
              </a:buClr>
              <a:buSzPts val="3200"/>
              <a:buChar char="•"/>
            </a:pPr>
            <a:r>
              <a:rPr lang="en-US" sz="3200"/>
              <a:t>The principle implication of this approach is that the cost of capital is dependent on the capital structure and there is an optimal capital structure which minimises cost of capital. </a:t>
            </a:r>
            <a:endParaRPr sz="3200"/>
          </a:p>
          <a:p>
            <a:pPr indent="-25400" lvl="0" marL="228600" rtl="0" algn="just">
              <a:lnSpc>
                <a:spcPct val="90000"/>
              </a:lnSpc>
              <a:spcBef>
                <a:spcPts val="1000"/>
              </a:spcBef>
              <a:spcAft>
                <a:spcPts val="0"/>
              </a:spcAft>
              <a:buClr>
                <a:schemeClr val="dk1"/>
              </a:buClr>
              <a:buSzPts val="3200"/>
              <a:buNone/>
            </a:pPr>
            <a:r>
              <a:t/>
            </a:r>
            <a:endParaRPr sz="3200"/>
          </a:p>
          <a:p>
            <a:pPr indent="-228600" lvl="0" marL="228600" rtl="0" algn="just">
              <a:lnSpc>
                <a:spcPct val="90000"/>
              </a:lnSpc>
              <a:spcBef>
                <a:spcPts val="1000"/>
              </a:spcBef>
              <a:spcAft>
                <a:spcPts val="0"/>
              </a:spcAft>
              <a:buClr>
                <a:schemeClr val="dk1"/>
              </a:buClr>
              <a:buSzPts val="3200"/>
              <a:buChar char="•"/>
            </a:pPr>
            <a:r>
              <a:rPr lang="en-US" sz="3200"/>
              <a:t>Optimum capital structure occurs at the point where value of the firm is highest and the cost of capital is the lowest. </a:t>
            </a:r>
            <a:endParaRPr/>
          </a:p>
          <a:p>
            <a:pPr indent="-25400" lvl="0" marL="228600" rtl="0" algn="just">
              <a:lnSpc>
                <a:spcPct val="90000"/>
              </a:lnSpc>
              <a:spcBef>
                <a:spcPts val="1000"/>
              </a:spcBef>
              <a:spcAft>
                <a:spcPts val="0"/>
              </a:spcAft>
              <a:buClr>
                <a:schemeClr val="dk1"/>
              </a:buClr>
              <a:buSzPts val="3200"/>
              <a:buNone/>
            </a:pPr>
            <a:r>
              <a:t/>
            </a:r>
            <a:endParaRPr sz="32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16"/>
          <p:cNvSpPr txBox="1"/>
          <p:nvPr>
            <p:ph type="title"/>
          </p:nvPr>
        </p:nvSpPr>
        <p:spPr>
          <a:xfrm>
            <a:off x="0" y="1"/>
            <a:ext cx="11191568" cy="1076632"/>
          </a:xfrm>
          <a:prstGeom prst="rect">
            <a:avLst/>
          </a:prstGeom>
          <a:noFill/>
          <a:ln>
            <a:noFill/>
          </a:ln>
        </p:spPr>
        <p:txBody>
          <a:bodyPr anchorCtr="0" anchor="ctr" bIns="45700" lIns="91425" spcFirstLastPara="1" rIns="91425" wrap="square" tIns="45700">
            <a:normAutofit/>
          </a:bodyPr>
          <a:lstStyle/>
          <a:p>
            <a:pPr indent="0" lvl="0" marL="0" rtl="0" algn="just">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Criticisms for Traditional Approach </a:t>
            </a:r>
            <a:endParaRPr b="1" sz="3600">
              <a:latin typeface="Calibri"/>
              <a:ea typeface="Calibri"/>
              <a:cs typeface="Calibri"/>
              <a:sym typeface="Calibri"/>
            </a:endParaRPr>
          </a:p>
        </p:txBody>
      </p:sp>
      <p:sp>
        <p:nvSpPr>
          <p:cNvPr id="184" name="Google Shape;184;p16"/>
          <p:cNvSpPr txBox="1"/>
          <p:nvPr>
            <p:ph idx="1" type="body"/>
          </p:nvPr>
        </p:nvSpPr>
        <p:spPr>
          <a:xfrm>
            <a:off x="221226" y="902826"/>
            <a:ext cx="11970774" cy="5630710"/>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None/>
            </a:pPr>
            <a:r>
              <a:rPr b="1" lang="en-US" sz="3200"/>
              <a:t> </a:t>
            </a:r>
            <a:r>
              <a:rPr lang="en-US" sz="3200"/>
              <a:t> The traditional approach has been criticized as follows:</a:t>
            </a:r>
            <a:endParaRPr sz="3200"/>
          </a:p>
          <a:p>
            <a:pPr indent="-514350" lvl="0" marL="514350" rtl="0" algn="just">
              <a:lnSpc>
                <a:spcPct val="90000"/>
              </a:lnSpc>
              <a:spcBef>
                <a:spcPts val="1000"/>
              </a:spcBef>
              <a:spcAft>
                <a:spcPts val="0"/>
              </a:spcAft>
              <a:buClr>
                <a:schemeClr val="dk1"/>
              </a:buClr>
              <a:buSzPts val="3200"/>
              <a:buAutoNum type="arabicPeriod"/>
            </a:pPr>
            <a:r>
              <a:rPr lang="en-US" sz="3200"/>
              <a:t>The market value of the firm depends on the net operating income and the risk attached to it, but not how it is distributed;</a:t>
            </a:r>
            <a:endParaRPr/>
          </a:p>
          <a:p>
            <a:pPr indent="-311150" lvl="0" marL="514350" rtl="0" algn="just">
              <a:lnSpc>
                <a:spcPct val="90000"/>
              </a:lnSpc>
              <a:spcBef>
                <a:spcPts val="1000"/>
              </a:spcBef>
              <a:spcAft>
                <a:spcPts val="0"/>
              </a:spcAft>
              <a:buClr>
                <a:schemeClr val="dk1"/>
              </a:buClr>
              <a:buSzPts val="3200"/>
              <a:buNone/>
            </a:pPr>
            <a:r>
              <a:t/>
            </a:r>
            <a:endParaRPr sz="3200"/>
          </a:p>
          <a:p>
            <a:pPr indent="-514350" lvl="0" marL="514350" rtl="0" algn="just">
              <a:lnSpc>
                <a:spcPct val="90000"/>
              </a:lnSpc>
              <a:spcBef>
                <a:spcPts val="1000"/>
              </a:spcBef>
              <a:spcAft>
                <a:spcPts val="0"/>
              </a:spcAft>
              <a:buClr>
                <a:schemeClr val="dk1"/>
              </a:buClr>
              <a:buSzPts val="3200"/>
              <a:buAutoNum type="arabicPeriod"/>
            </a:pPr>
            <a:r>
              <a:rPr lang="en-US" sz="3200"/>
              <a:t>The approach implies that totality of risk incurred by all security holders of a firm can be altered by changing the way this totality or risk is distributed among the various classes of securities.  In a perfect market this argument is not true.</a:t>
            </a:r>
            <a:endParaRPr/>
          </a:p>
          <a:p>
            <a:pPr indent="-311150" lvl="0" marL="514350" rtl="0" algn="just">
              <a:lnSpc>
                <a:spcPct val="90000"/>
              </a:lnSpc>
              <a:spcBef>
                <a:spcPts val="1000"/>
              </a:spcBef>
              <a:spcAft>
                <a:spcPts val="0"/>
              </a:spcAft>
              <a:buClr>
                <a:schemeClr val="dk1"/>
              </a:buClr>
              <a:buSzPts val="3200"/>
              <a:buNone/>
            </a:pPr>
            <a:r>
              <a:t/>
            </a:r>
            <a:endParaRPr sz="3200"/>
          </a:p>
          <a:p>
            <a:pPr indent="0" lvl="0" marL="0" rtl="0" algn="just">
              <a:lnSpc>
                <a:spcPct val="90000"/>
              </a:lnSpc>
              <a:spcBef>
                <a:spcPts val="1000"/>
              </a:spcBef>
              <a:spcAft>
                <a:spcPts val="0"/>
              </a:spcAft>
              <a:buClr>
                <a:schemeClr val="dk1"/>
              </a:buClr>
              <a:buSzPts val="3200"/>
              <a:buNone/>
            </a:pPr>
            <a:r>
              <a:rPr lang="en-US" sz="3200"/>
              <a:t>NB:The traditional approach however has been supported due to tax deductibility of interest charges and market imperfections.</a:t>
            </a:r>
            <a:endParaRPr sz="3200"/>
          </a:p>
          <a:p>
            <a:pPr indent="0" lvl="0" marL="0" rtl="0" algn="just">
              <a:lnSpc>
                <a:spcPct val="90000"/>
              </a:lnSpc>
              <a:spcBef>
                <a:spcPts val="1000"/>
              </a:spcBef>
              <a:spcAft>
                <a:spcPts val="0"/>
              </a:spcAft>
              <a:buClr>
                <a:schemeClr val="dk1"/>
              </a:buClr>
              <a:buSzPts val="3200"/>
              <a:buNone/>
            </a:pPr>
            <a:r>
              <a:t/>
            </a:r>
            <a:endParaRPr sz="3200"/>
          </a:p>
          <a:p>
            <a:pPr indent="-25400" lvl="0" marL="228600" rtl="0" algn="l">
              <a:lnSpc>
                <a:spcPct val="90000"/>
              </a:lnSpc>
              <a:spcBef>
                <a:spcPts val="1000"/>
              </a:spcBef>
              <a:spcAft>
                <a:spcPts val="0"/>
              </a:spcAft>
              <a:buClr>
                <a:schemeClr val="dk1"/>
              </a:buClr>
              <a:buSzPts val="3200"/>
              <a:buNone/>
            </a:pPr>
            <a:r>
              <a:t/>
            </a:r>
            <a:endParaRPr sz="32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7"/>
          <p:cNvSpPr txBox="1"/>
          <p:nvPr>
            <p:ph type="title"/>
          </p:nvPr>
        </p:nvSpPr>
        <p:spPr>
          <a:xfrm>
            <a:off x="0" y="0"/>
            <a:ext cx="113538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Main Highlights of Traditional Approach</a:t>
            </a:r>
            <a:endParaRPr sz="3600">
              <a:latin typeface="Calibri"/>
              <a:ea typeface="Calibri"/>
              <a:cs typeface="Calibri"/>
              <a:sym typeface="Calibri"/>
            </a:endParaRPr>
          </a:p>
        </p:txBody>
      </p:sp>
      <p:sp>
        <p:nvSpPr>
          <p:cNvPr id="190" name="Google Shape;190;p17"/>
          <p:cNvSpPr txBox="1"/>
          <p:nvPr>
            <p:ph idx="1" type="body"/>
          </p:nvPr>
        </p:nvSpPr>
        <p:spPr>
          <a:xfrm>
            <a:off x="306611" y="899653"/>
            <a:ext cx="11209421" cy="5958348"/>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None/>
            </a:pPr>
            <a:r>
              <a:t/>
            </a:r>
            <a:endParaRPr sz="3200"/>
          </a:p>
          <a:p>
            <a:pPr indent="-514350" lvl="0" marL="514350" rtl="0" algn="l">
              <a:lnSpc>
                <a:spcPct val="90000"/>
              </a:lnSpc>
              <a:spcBef>
                <a:spcPts val="1000"/>
              </a:spcBef>
              <a:spcAft>
                <a:spcPts val="0"/>
              </a:spcAft>
              <a:buClr>
                <a:schemeClr val="dk1"/>
              </a:buClr>
              <a:buSzPts val="3200"/>
              <a:buAutoNum type="arabicPeriod"/>
            </a:pPr>
            <a:r>
              <a:rPr lang="en-US" sz="3200"/>
              <a:t>The firm should strive to reach the optimal capital structure :At the optimal capital structure, the overall cost of capital will be minimum and the value of the firm will be maximum.</a:t>
            </a:r>
            <a:endParaRPr/>
          </a:p>
          <a:p>
            <a:pPr indent="-311150" lvl="0" marL="514350" rtl="0" algn="l">
              <a:lnSpc>
                <a:spcPct val="90000"/>
              </a:lnSpc>
              <a:spcBef>
                <a:spcPts val="1000"/>
              </a:spcBef>
              <a:spcAft>
                <a:spcPts val="0"/>
              </a:spcAft>
              <a:buClr>
                <a:schemeClr val="dk1"/>
              </a:buClr>
              <a:buSzPts val="3200"/>
              <a:buNone/>
            </a:pPr>
            <a:r>
              <a:t/>
            </a:r>
            <a:endParaRPr sz="3200"/>
          </a:p>
          <a:p>
            <a:pPr indent="0" lvl="0" marL="0" rtl="0" algn="just">
              <a:lnSpc>
                <a:spcPct val="90000"/>
              </a:lnSpc>
              <a:spcBef>
                <a:spcPts val="1000"/>
              </a:spcBef>
              <a:spcAft>
                <a:spcPts val="0"/>
              </a:spcAft>
              <a:buClr>
                <a:schemeClr val="dk1"/>
              </a:buClr>
              <a:buSzPts val="3200"/>
              <a:buNone/>
            </a:pPr>
            <a:r>
              <a:rPr lang="en-US" sz="3200"/>
              <a:t> 2. Value of the firm increases with financial leverage upto a certain point. Beyond this point the increase in financial leverage will increase its overall cost of capital and hence the value of firm will decline. </a:t>
            </a:r>
            <a:endParaRPr/>
          </a:p>
          <a:p>
            <a:pPr indent="0" lvl="0" marL="0" rtl="0" algn="just">
              <a:lnSpc>
                <a:spcPct val="90000"/>
              </a:lnSpc>
              <a:spcBef>
                <a:spcPts val="1000"/>
              </a:spcBef>
              <a:spcAft>
                <a:spcPts val="0"/>
              </a:spcAft>
              <a:buClr>
                <a:schemeClr val="dk1"/>
              </a:buClr>
              <a:buSzPts val="3200"/>
              <a:buNone/>
            </a:pPr>
            <a:r>
              <a:rPr lang="en-US" sz="3200"/>
              <a:t>  </a:t>
            </a:r>
            <a:endParaRPr/>
          </a:p>
          <a:p>
            <a:pPr indent="0" lvl="0" marL="0" rtl="0" algn="just">
              <a:lnSpc>
                <a:spcPct val="90000"/>
              </a:lnSpc>
              <a:spcBef>
                <a:spcPts val="1000"/>
              </a:spcBef>
              <a:spcAft>
                <a:spcPts val="0"/>
              </a:spcAft>
              <a:buClr>
                <a:schemeClr val="dk1"/>
              </a:buClr>
              <a:buSzPts val="3200"/>
              <a:buNone/>
            </a:pPr>
            <a:r>
              <a:rPr lang="en-US" sz="3200"/>
              <a:t>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8"/>
          <p:cNvSpPr txBox="1"/>
          <p:nvPr>
            <p:ph type="title"/>
          </p:nvPr>
        </p:nvSpPr>
        <p:spPr>
          <a:xfrm>
            <a:off x="115746" y="0"/>
            <a:ext cx="11238053" cy="82180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Illustration </a:t>
            </a:r>
            <a:endParaRPr sz="3200">
              <a:latin typeface="Calibri"/>
              <a:ea typeface="Calibri"/>
              <a:cs typeface="Calibri"/>
              <a:sym typeface="Calibri"/>
            </a:endParaRPr>
          </a:p>
        </p:txBody>
      </p:sp>
      <p:sp>
        <p:nvSpPr>
          <p:cNvPr id="196" name="Google Shape;196;p18"/>
          <p:cNvSpPr txBox="1"/>
          <p:nvPr>
            <p:ph idx="1" type="body"/>
          </p:nvPr>
        </p:nvSpPr>
        <p:spPr>
          <a:xfrm>
            <a:off x="289367" y="821803"/>
            <a:ext cx="11226665" cy="6036197"/>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None/>
            </a:pPr>
            <a:r>
              <a:t/>
            </a:r>
            <a:endParaRPr sz="3200"/>
          </a:p>
          <a:p>
            <a:pPr indent="0" lvl="0" marL="0" rtl="0" algn="just">
              <a:lnSpc>
                <a:spcPct val="90000"/>
              </a:lnSpc>
              <a:spcBef>
                <a:spcPts val="1000"/>
              </a:spcBef>
              <a:spcAft>
                <a:spcPts val="0"/>
              </a:spcAft>
              <a:buClr>
                <a:schemeClr val="dk1"/>
              </a:buClr>
              <a:buSzPts val="3200"/>
              <a:buNone/>
            </a:pPr>
            <a:r>
              <a:rPr lang="en-US" sz="3200"/>
              <a:t>Indra Ltd. has EBIT of $ 100,000. The company makes use of debt and equity capital. The firm has 10% debentures of $ 500,000 and the firm’s equity capitalization rate is 15%.</a:t>
            </a:r>
            <a:endParaRPr/>
          </a:p>
          <a:p>
            <a:pPr indent="0" lvl="0" marL="0" rtl="0" algn="just">
              <a:lnSpc>
                <a:spcPct val="90000"/>
              </a:lnSpc>
              <a:spcBef>
                <a:spcPts val="1000"/>
              </a:spcBef>
              <a:spcAft>
                <a:spcPts val="0"/>
              </a:spcAft>
              <a:buClr>
                <a:schemeClr val="dk1"/>
              </a:buClr>
              <a:buSzPts val="3200"/>
              <a:buNone/>
            </a:pPr>
            <a:r>
              <a:t/>
            </a:r>
            <a:endParaRPr sz="3200"/>
          </a:p>
          <a:p>
            <a:pPr indent="0" lvl="0" marL="0" rtl="0" algn="just">
              <a:lnSpc>
                <a:spcPct val="90000"/>
              </a:lnSpc>
              <a:spcBef>
                <a:spcPts val="1000"/>
              </a:spcBef>
              <a:spcAft>
                <a:spcPts val="0"/>
              </a:spcAft>
              <a:buClr>
                <a:schemeClr val="dk1"/>
              </a:buClr>
              <a:buSzPts val="3200"/>
              <a:buNone/>
            </a:pPr>
            <a:r>
              <a:rPr lang="en-US" sz="3200"/>
              <a:t>You are required to compute:</a:t>
            </a:r>
            <a:endParaRPr/>
          </a:p>
          <a:p>
            <a:pPr indent="0" lvl="0" marL="0" rtl="0" algn="just">
              <a:lnSpc>
                <a:spcPct val="90000"/>
              </a:lnSpc>
              <a:spcBef>
                <a:spcPts val="1000"/>
              </a:spcBef>
              <a:spcAft>
                <a:spcPts val="0"/>
              </a:spcAft>
              <a:buClr>
                <a:schemeClr val="dk1"/>
              </a:buClr>
              <a:buSzPts val="3200"/>
              <a:buNone/>
            </a:pPr>
            <a:r>
              <a:rPr lang="en-US" sz="3200"/>
              <a:t>(i) Current value of the firm</a:t>
            </a:r>
            <a:endParaRPr/>
          </a:p>
          <a:p>
            <a:pPr indent="0" lvl="0" marL="0" rtl="0" algn="just">
              <a:lnSpc>
                <a:spcPct val="90000"/>
              </a:lnSpc>
              <a:spcBef>
                <a:spcPts val="1000"/>
              </a:spcBef>
              <a:spcAft>
                <a:spcPts val="0"/>
              </a:spcAft>
              <a:buClr>
                <a:schemeClr val="dk1"/>
              </a:buClr>
              <a:buSzPts val="3200"/>
              <a:buNone/>
            </a:pPr>
            <a:r>
              <a:rPr lang="en-US" sz="3200"/>
              <a:t>(ii) Overall cost of capital.</a:t>
            </a:r>
            <a:endParaRPr/>
          </a:p>
          <a:p>
            <a:pPr indent="0" lvl="0" marL="0" rtl="0" algn="just">
              <a:lnSpc>
                <a:spcPct val="90000"/>
              </a:lnSpc>
              <a:spcBef>
                <a:spcPts val="1000"/>
              </a:spcBef>
              <a:spcAft>
                <a:spcPts val="0"/>
              </a:spcAft>
              <a:buClr>
                <a:schemeClr val="dk1"/>
              </a:buClr>
              <a:buSzPts val="3200"/>
              <a:buNone/>
            </a:pPr>
            <a:r>
              <a:rPr lang="en-US" sz="3200"/>
              <a:t> </a:t>
            </a:r>
            <a:endParaRPr/>
          </a:p>
          <a:p>
            <a:pPr indent="0" lvl="0" marL="0" rtl="0" algn="just">
              <a:lnSpc>
                <a:spcPct val="90000"/>
              </a:lnSpc>
              <a:spcBef>
                <a:spcPts val="1000"/>
              </a:spcBef>
              <a:spcAft>
                <a:spcPts val="0"/>
              </a:spcAft>
              <a:buClr>
                <a:schemeClr val="dk1"/>
              </a:buClr>
              <a:buSzPts val="3200"/>
              <a:buNone/>
            </a:pPr>
            <a:r>
              <a:rPr lang="en-US" sz="3200"/>
              <a:t>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9"/>
          <p:cNvSpPr txBox="1"/>
          <p:nvPr>
            <p:ph type="title"/>
          </p:nvPr>
        </p:nvSpPr>
        <p:spPr>
          <a:xfrm>
            <a:off x="115746" y="0"/>
            <a:ext cx="11238053" cy="82180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Solution</a:t>
            </a:r>
            <a:endParaRPr sz="3600">
              <a:latin typeface="Calibri"/>
              <a:ea typeface="Calibri"/>
              <a:cs typeface="Calibri"/>
              <a:sym typeface="Calibri"/>
            </a:endParaRPr>
          </a:p>
        </p:txBody>
      </p:sp>
      <p:sp>
        <p:nvSpPr>
          <p:cNvPr id="202" name="Google Shape;202;p19"/>
          <p:cNvSpPr txBox="1"/>
          <p:nvPr>
            <p:ph idx="1" type="body"/>
          </p:nvPr>
        </p:nvSpPr>
        <p:spPr>
          <a:xfrm>
            <a:off x="289367" y="821803"/>
            <a:ext cx="11226665" cy="6036197"/>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3200"/>
              <a:buNone/>
            </a:pPr>
            <a:r>
              <a:rPr b="1" lang="en-US" sz="3200"/>
              <a:t>(i) Calculation of total value of the firm</a:t>
            </a:r>
            <a:endParaRPr sz="3200"/>
          </a:p>
          <a:p>
            <a:pPr indent="0" lvl="0" marL="0" rtl="0" algn="just">
              <a:lnSpc>
                <a:spcPct val="90000"/>
              </a:lnSpc>
              <a:spcBef>
                <a:spcPts val="1000"/>
              </a:spcBef>
              <a:spcAft>
                <a:spcPts val="0"/>
              </a:spcAft>
              <a:buClr>
                <a:schemeClr val="dk1"/>
              </a:buClr>
              <a:buSzPts val="3200"/>
              <a:buNone/>
            </a:pPr>
            <a:r>
              <a:rPr lang="en-US" sz="3200"/>
              <a:t> </a:t>
            </a:r>
            <a:endParaRPr/>
          </a:p>
        </p:txBody>
      </p:sp>
      <p:graphicFrame>
        <p:nvGraphicFramePr>
          <p:cNvPr id="203" name="Google Shape;203;p19"/>
          <p:cNvGraphicFramePr/>
          <p:nvPr/>
        </p:nvGraphicFramePr>
        <p:xfrm>
          <a:off x="1179871" y="2197510"/>
          <a:ext cx="3000000" cy="3000000"/>
        </p:xfrm>
        <a:graphic>
          <a:graphicData uri="http://schemas.openxmlformats.org/drawingml/2006/table">
            <a:tbl>
              <a:tblPr>
                <a:noFill/>
                <a:tableStyleId>{00000DF8-497F-418F-B617-705D94373A55}</a:tableStyleId>
              </a:tblPr>
              <a:tblGrid>
                <a:gridCol w="4274850"/>
                <a:gridCol w="2435675"/>
              </a:tblGrid>
              <a:tr h="467175">
                <a:tc>
                  <a:txBody>
                    <a:bodyPr/>
                    <a:lstStyle/>
                    <a:p>
                      <a:pPr indent="0" lvl="0" marL="0" marR="0" rtl="0" algn="just">
                        <a:lnSpc>
                          <a:spcPct val="150000"/>
                        </a:lnSpc>
                        <a:spcBef>
                          <a:spcPts val="0"/>
                        </a:spcBef>
                        <a:spcAft>
                          <a:spcPts val="0"/>
                        </a:spcAft>
                        <a:buNone/>
                      </a:pPr>
                      <a:r>
                        <a:rPr b="1" lang="en-US" sz="2000" u="none" cap="none" strike="noStrike">
                          <a:latin typeface="Times New Roman"/>
                          <a:ea typeface="Times New Roman"/>
                          <a:cs typeface="Times New Roman"/>
                          <a:sym typeface="Times New Roman"/>
                        </a:rPr>
                        <a:t> </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b="1" lang="en-US" sz="2000" u="none" cap="none" strike="noStrike">
                          <a:latin typeface="Times New Roman"/>
                          <a:ea typeface="Times New Roman"/>
                          <a:cs typeface="Times New Roman"/>
                          <a:sym typeface="Times New Roman"/>
                        </a:rPr>
                        <a:t>$</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00950">
                <a:tc>
                  <a:txBody>
                    <a:bodyPr/>
                    <a:lstStyle/>
                    <a:p>
                      <a:pPr indent="0" lvl="0" marL="0" marR="0" rtl="0" algn="just">
                        <a:lnSpc>
                          <a:spcPct val="150000"/>
                        </a:lnSpc>
                        <a:spcBef>
                          <a:spcPts val="0"/>
                        </a:spcBef>
                        <a:spcAft>
                          <a:spcPts val="0"/>
                        </a:spcAft>
                        <a:buNone/>
                      </a:pPr>
                      <a:r>
                        <a:rPr b="1" lang="en-US" sz="2000" u="none" cap="none" strike="noStrike">
                          <a:latin typeface="Times New Roman"/>
                          <a:ea typeface="Times New Roman"/>
                          <a:cs typeface="Times New Roman"/>
                          <a:sym typeface="Times New Roman"/>
                        </a:rPr>
                        <a:t>EBIT</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b="1" lang="en-US" sz="2000" u="none" cap="none" strike="noStrike">
                          <a:latin typeface="Times New Roman"/>
                          <a:ea typeface="Times New Roman"/>
                          <a:cs typeface="Times New Roman"/>
                          <a:sym typeface="Times New Roman"/>
                        </a:rPr>
                        <a:t>100,000</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773950">
                <a:tc>
                  <a:txBody>
                    <a:bodyPr/>
                    <a:lstStyle/>
                    <a:p>
                      <a:pPr indent="0" lvl="0" marL="0" marR="0" rtl="0" algn="just">
                        <a:lnSpc>
                          <a:spcPct val="150000"/>
                        </a:lnSpc>
                        <a:spcBef>
                          <a:spcPts val="0"/>
                        </a:spcBef>
                        <a:spcAft>
                          <a:spcPts val="0"/>
                        </a:spcAft>
                        <a:buNone/>
                      </a:pPr>
                      <a:r>
                        <a:rPr b="1" lang="en-US" sz="2000" u="none" cap="none" strike="noStrike">
                          <a:latin typeface="Times New Roman"/>
                          <a:ea typeface="Times New Roman"/>
                          <a:cs typeface="Times New Roman"/>
                          <a:sym typeface="Times New Roman"/>
                        </a:rPr>
                        <a:t>Less interest @10% of 500,000</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b="1" lang="en-US" sz="2000" u="none" cap="none" strike="noStrike">
                          <a:latin typeface="Times New Roman"/>
                          <a:ea typeface="Times New Roman"/>
                          <a:cs typeface="Times New Roman"/>
                          <a:sym typeface="Times New Roman"/>
                        </a:rPr>
                        <a:t>50,000</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34375">
                <a:tc>
                  <a:txBody>
                    <a:bodyPr/>
                    <a:lstStyle/>
                    <a:p>
                      <a:pPr indent="0" lvl="0" marL="0" marR="0" rtl="0" algn="just">
                        <a:lnSpc>
                          <a:spcPct val="150000"/>
                        </a:lnSpc>
                        <a:spcBef>
                          <a:spcPts val="0"/>
                        </a:spcBef>
                        <a:spcAft>
                          <a:spcPts val="0"/>
                        </a:spcAft>
                        <a:buNone/>
                      </a:pPr>
                      <a:r>
                        <a:rPr b="1" lang="en-US" sz="2000" u="none" cap="none" strike="noStrike">
                          <a:latin typeface="Times New Roman"/>
                          <a:ea typeface="Times New Roman"/>
                          <a:cs typeface="Times New Roman"/>
                          <a:sym typeface="Times New Roman"/>
                        </a:rPr>
                        <a:t>Earnings available for equity holders</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b="1" lang="en-US" sz="2000" u="none" cap="none" strike="noStrike">
                          <a:latin typeface="Times New Roman"/>
                          <a:ea typeface="Times New Roman"/>
                          <a:cs typeface="Times New Roman"/>
                          <a:sym typeface="Times New Roman"/>
                        </a:rPr>
                        <a:t>50,000</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773950">
                <a:tc>
                  <a:txBody>
                    <a:bodyPr/>
                    <a:lstStyle/>
                    <a:p>
                      <a:pPr indent="0" lvl="0" marL="0" marR="0" rtl="0" algn="just">
                        <a:lnSpc>
                          <a:spcPct val="150000"/>
                        </a:lnSpc>
                        <a:spcBef>
                          <a:spcPts val="0"/>
                        </a:spcBef>
                        <a:spcAft>
                          <a:spcPts val="0"/>
                        </a:spcAft>
                        <a:buNone/>
                      </a:pPr>
                      <a:r>
                        <a:rPr b="1" lang="en-US" sz="2000" u="none" cap="none" strike="noStrike">
                          <a:latin typeface="Times New Roman"/>
                          <a:ea typeface="Times New Roman"/>
                          <a:cs typeface="Times New Roman"/>
                          <a:sym typeface="Times New Roman"/>
                        </a:rPr>
                        <a:t>Equity capitalization rate i.e. Ke</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b="1" lang="en-US" sz="2000" u="none" cap="none" strike="noStrike">
                          <a:latin typeface="Times New Roman"/>
                          <a:ea typeface="Times New Roman"/>
                          <a:cs typeface="Times New Roman"/>
                          <a:sym typeface="Times New Roman"/>
                        </a:rPr>
                        <a:t>15%</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20"/>
          <p:cNvSpPr txBox="1"/>
          <p:nvPr>
            <p:ph type="title"/>
          </p:nvPr>
        </p:nvSpPr>
        <p:spPr>
          <a:xfrm>
            <a:off x="0" y="-160365"/>
            <a:ext cx="11191568" cy="70605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Solution ctd </a:t>
            </a:r>
            <a:endParaRPr sz="3600">
              <a:latin typeface="Calibri"/>
              <a:ea typeface="Calibri"/>
              <a:cs typeface="Calibri"/>
              <a:sym typeface="Calibri"/>
            </a:endParaRPr>
          </a:p>
        </p:txBody>
      </p:sp>
      <p:sp>
        <p:nvSpPr>
          <p:cNvPr id="209" name="Google Shape;209;p20"/>
          <p:cNvSpPr txBox="1"/>
          <p:nvPr>
            <p:ph idx="1" type="body"/>
          </p:nvPr>
        </p:nvSpPr>
        <p:spPr>
          <a:xfrm>
            <a:off x="206477" y="486696"/>
            <a:ext cx="11985523" cy="6312310"/>
          </a:xfrm>
          <a:prstGeom prst="rect">
            <a:avLst/>
          </a:prstGeom>
          <a:blipFill rotWithShape="1">
            <a:blip r:embed="rId3">
              <a:alphaModFix/>
            </a:blip>
            <a:stretch>
              <a:fillRect b="0" l="-1321" r="0" t="-192"/>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US"/>
              <a:t>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1"/>
          <p:cNvSpPr txBox="1"/>
          <p:nvPr>
            <p:ph type="title"/>
          </p:nvPr>
        </p:nvSpPr>
        <p:spPr>
          <a:xfrm>
            <a:off x="0" y="-294968"/>
            <a:ext cx="11191568" cy="13716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Net Operating Income (NOI) Approach</a:t>
            </a:r>
            <a:endParaRPr sz="3600">
              <a:latin typeface="Calibri"/>
              <a:ea typeface="Calibri"/>
              <a:cs typeface="Calibri"/>
              <a:sym typeface="Calibri"/>
            </a:endParaRPr>
          </a:p>
        </p:txBody>
      </p:sp>
      <p:sp>
        <p:nvSpPr>
          <p:cNvPr id="215" name="Google Shape;215;p21"/>
          <p:cNvSpPr txBox="1"/>
          <p:nvPr>
            <p:ph idx="1" type="body"/>
          </p:nvPr>
        </p:nvSpPr>
        <p:spPr>
          <a:xfrm>
            <a:off x="103238" y="722671"/>
            <a:ext cx="11521921" cy="5754005"/>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None/>
            </a:pPr>
            <a:r>
              <a:rPr lang="en-US" sz="3200"/>
              <a:t>NOI means earnings before interest and tax (EBIT). </a:t>
            </a:r>
            <a:endParaRPr sz="3200"/>
          </a:p>
          <a:p>
            <a:pPr indent="0" lvl="0" marL="0" rtl="0" algn="just">
              <a:lnSpc>
                <a:spcPct val="90000"/>
              </a:lnSpc>
              <a:spcBef>
                <a:spcPts val="1000"/>
              </a:spcBef>
              <a:spcAft>
                <a:spcPts val="0"/>
              </a:spcAft>
              <a:buClr>
                <a:schemeClr val="dk1"/>
              </a:buClr>
              <a:buSzPts val="3200"/>
              <a:buNone/>
            </a:pPr>
            <a:r>
              <a:rPr lang="en-US" sz="3200"/>
              <a:t>According to NOI approach, capital structure decisions of the firm are irrelevant. Any change in the everage will not lead to any change in the total value of the firm. Hence any division between debt and equity is irrelevant. </a:t>
            </a:r>
            <a:endParaRPr sz="3200"/>
          </a:p>
          <a:p>
            <a:pPr indent="0" lvl="0" marL="0" rtl="0" algn="just">
              <a:lnSpc>
                <a:spcPct val="90000"/>
              </a:lnSpc>
              <a:spcBef>
                <a:spcPts val="1000"/>
              </a:spcBef>
              <a:spcAft>
                <a:spcPts val="0"/>
              </a:spcAft>
              <a:buClr>
                <a:schemeClr val="dk1"/>
              </a:buClr>
              <a:buSzPts val="3200"/>
              <a:buNone/>
            </a:pPr>
            <a:r>
              <a:rPr lang="en-US" sz="3200"/>
              <a:t>As per this approach, an increase in the use of debt which is apparently cheaper is offset by an increase in the equity capitalisation rate. This happens because equity investors seek higher compensation as they are opposed to greater risk due to the existence of fixed return securities in the capital structure.</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2"/>
          <p:cNvSpPr txBox="1"/>
          <p:nvPr>
            <p:ph type="title"/>
          </p:nvPr>
        </p:nvSpPr>
        <p:spPr>
          <a:xfrm>
            <a:off x="0" y="-294968"/>
            <a:ext cx="11191568" cy="13716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The assumptions/Features of  NOI approach</a:t>
            </a:r>
            <a:endParaRPr/>
          </a:p>
        </p:txBody>
      </p:sp>
      <p:sp>
        <p:nvSpPr>
          <p:cNvPr id="221" name="Google Shape;221;p22"/>
          <p:cNvSpPr txBox="1"/>
          <p:nvPr>
            <p:ph idx="1" type="body"/>
          </p:nvPr>
        </p:nvSpPr>
        <p:spPr>
          <a:xfrm>
            <a:off x="173620" y="1076633"/>
            <a:ext cx="11625159" cy="5597000"/>
          </a:xfrm>
          <a:prstGeom prst="rect">
            <a:avLst/>
          </a:prstGeom>
          <a:noFill/>
          <a:ln>
            <a:noFill/>
          </a:ln>
        </p:spPr>
        <p:txBody>
          <a:bodyPr anchorCtr="0" anchor="t" bIns="45700" lIns="91425" spcFirstLastPara="1" rIns="91425" wrap="square" tIns="45700">
            <a:noAutofit/>
          </a:bodyPr>
          <a:lstStyle/>
          <a:p>
            <a:pPr indent="-514350" lvl="0" marL="514350" rtl="0" algn="l">
              <a:lnSpc>
                <a:spcPct val="90000"/>
              </a:lnSpc>
              <a:spcBef>
                <a:spcPts val="0"/>
              </a:spcBef>
              <a:spcAft>
                <a:spcPts val="0"/>
              </a:spcAft>
              <a:buClr>
                <a:schemeClr val="dk1"/>
              </a:buClr>
              <a:buSzPts val="3200"/>
              <a:buFont typeface="Calibri"/>
              <a:buAutoNum type="arabicPeriod"/>
            </a:pPr>
            <a:r>
              <a:rPr lang="en-US" sz="3200"/>
              <a:t>The overall capitalization rate remains constant irrespective of the degree of leverage. At a given level of EBIT, the value of the firm would be “EBIT/Overall capitalization rate.”</a:t>
            </a:r>
            <a:endParaRPr/>
          </a:p>
          <a:p>
            <a:pPr indent="-514350" lvl="0" marL="514350" rtl="0" algn="l">
              <a:lnSpc>
                <a:spcPct val="90000"/>
              </a:lnSpc>
              <a:spcBef>
                <a:spcPts val="1000"/>
              </a:spcBef>
              <a:spcAft>
                <a:spcPts val="0"/>
              </a:spcAft>
              <a:buClr>
                <a:schemeClr val="dk1"/>
              </a:buClr>
              <a:buSzPts val="3200"/>
              <a:buFont typeface="Calibri"/>
              <a:buAutoNum type="arabicPeriod"/>
            </a:pPr>
            <a:r>
              <a:rPr lang="en-US" sz="3200"/>
              <a:t>Value of equity is the difference between total firm value and less value of debt, i.e., Value of Equity = Total Value of the Firm – Value of Debt.</a:t>
            </a:r>
            <a:endParaRPr/>
          </a:p>
          <a:p>
            <a:pPr indent="-514350" lvl="0" marL="514350" rtl="0" algn="l">
              <a:lnSpc>
                <a:spcPct val="90000"/>
              </a:lnSpc>
              <a:spcBef>
                <a:spcPts val="1000"/>
              </a:spcBef>
              <a:spcAft>
                <a:spcPts val="0"/>
              </a:spcAft>
              <a:buClr>
                <a:schemeClr val="dk1"/>
              </a:buClr>
              <a:buSzPts val="3200"/>
              <a:buFont typeface="Calibri"/>
              <a:buAutoNum type="arabicPeriod"/>
            </a:pPr>
            <a:r>
              <a:rPr lang="en-US" sz="3200"/>
              <a:t>WACC  remains constant, and with the increase in debt, the cost of equity increases. An increase in debt in the capital structure results in increased risk for shareholders thus shareholders expect higher returns resulting in a higher cost of equity capital.</a:t>
            </a:r>
            <a:endParaRPr/>
          </a:p>
          <a:p>
            <a:pPr indent="0" lvl="0" marL="0" rtl="0" algn="l">
              <a:lnSpc>
                <a:spcPct val="90000"/>
              </a:lnSpc>
              <a:spcBef>
                <a:spcPts val="1000"/>
              </a:spcBef>
              <a:spcAft>
                <a:spcPts val="0"/>
              </a:spcAft>
              <a:buClr>
                <a:schemeClr val="dk1"/>
              </a:buClr>
              <a:buSzPts val="3200"/>
              <a:buNone/>
            </a:pPr>
            <a:r>
              <a:t/>
            </a:r>
            <a:endParaRPr sz="32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3"/>
          <p:cNvSpPr txBox="1"/>
          <p:nvPr>
            <p:ph type="title"/>
          </p:nvPr>
        </p:nvSpPr>
        <p:spPr>
          <a:xfrm>
            <a:off x="0" y="-294968"/>
            <a:ext cx="11191568" cy="100289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NOI in Graphical  Form</a:t>
            </a:r>
            <a:endParaRPr sz="3600">
              <a:latin typeface="Calibri"/>
              <a:ea typeface="Calibri"/>
              <a:cs typeface="Calibri"/>
              <a:sym typeface="Calibri"/>
            </a:endParaRPr>
          </a:p>
        </p:txBody>
      </p:sp>
      <p:sp>
        <p:nvSpPr>
          <p:cNvPr id="227" name="Google Shape;227;p23"/>
          <p:cNvSpPr txBox="1"/>
          <p:nvPr>
            <p:ph idx="1" type="body"/>
          </p:nvPr>
        </p:nvSpPr>
        <p:spPr>
          <a:xfrm>
            <a:off x="368710" y="1076632"/>
            <a:ext cx="11592232" cy="5619136"/>
          </a:xfrm>
          <a:prstGeom prst="rect">
            <a:avLst/>
          </a:prstGeom>
          <a:noFill/>
          <a:ln>
            <a:noFill/>
          </a:ln>
        </p:spPr>
        <p:txBody>
          <a:bodyPr anchorCtr="0" anchor="t" bIns="45700" lIns="91425" spcFirstLastPara="1" rIns="91425" wrap="square" tIns="45700">
            <a:noAutofit/>
          </a:bodyPr>
          <a:lstStyle/>
          <a:p>
            <a:pPr indent="0" lvl="0" marL="0" rtl="0" algn="just">
              <a:lnSpc>
                <a:spcPct val="150000"/>
              </a:lnSpc>
              <a:spcBef>
                <a:spcPts val="0"/>
              </a:spcBef>
              <a:spcAft>
                <a:spcPts val="0"/>
              </a:spcAft>
              <a:buClr>
                <a:schemeClr val="dk1"/>
              </a:buClr>
              <a:buSzPts val="3200"/>
              <a:buNone/>
            </a:pPr>
            <a:r>
              <a:t/>
            </a:r>
            <a:endParaRPr sz="3200">
              <a:latin typeface="Arial"/>
              <a:ea typeface="Arial"/>
              <a:cs typeface="Arial"/>
              <a:sym typeface="Arial"/>
            </a:endParaRPr>
          </a:p>
          <a:p>
            <a:pPr indent="0" lvl="0" marL="0" rtl="0" algn="just">
              <a:lnSpc>
                <a:spcPct val="150000"/>
              </a:lnSpc>
              <a:spcBef>
                <a:spcPts val="1800"/>
              </a:spcBef>
              <a:spcAft>
                <a:spcPts val="0"/>
              </a:spcAft>
              <a:buClr>
                <a:schemeClr val="dk1"/>
              </a:buClr>
              <a:buSzPts val="3200"/>
              <a:buNone/>
            </a:pPr>
            <a:r>
              <a:t/>
            </a:r>
            <a:endParaRPr sz="3200">
              <a:latin typeface="Arial"/>
              <a:ea typeface="Arial"/>
              <a:cs typeface="Arial"/>
              <a:sym typeface="Arial"/>
            </a:endParaRPr>
          </a:p>
          <a:p>
            <a:pPr indent="0" lvl="0" marL="0" rtl="0" algn="just">
              <a:lnSpc>
                <a:spcPct val="150000"/>
              </a:lnSpc>
              <a:spcBef>
                <a:spcPts val="1800"/>
              </a:spcBef>
              <a:spcAft>
                <a:spcPts val="0"/>
              </a:spcAft>
              <a:buClr>
                <a:schemeClr val="dk1"/>
              </a:buClr>
              <a:buSzPts val="3200"/>
              <a:buNone/>
            </a:pPr>
            <a:r>
              <a:t/>
            </a:r>
            <a:endParaRPr sz="3200">
              <a:latin typeface="Arial"/>
              <a:ea typeface="Arial"/>
              <a:cs typeface="Arial"/>
              <a:sym typeface="Arial"/>
            </a:endParaRPr>
          </a:p>
          <a:p>
            <a:pPr indent="0" lvl="0" marL="0" rtl="0" algn="just">
              <a:lnSpc>
                <a:spcPct val="150000"/>
              </a:lnSpc>
              <a:spcBef>
                <a:spcPts val="1800"/>
              </a:spcBef>
              <a:spcAft>
                <a:spcPts val="0"/>
              </a:spcAft>
              <a:buClr>
                <a:schemeClr val="dk1"/>
              </a:buClr>
              <a:buSzPts val="3200"/>
              <a:buNone/>
            </a:pPr>
            <a:r>
              <a:rPr lang="en-US" sz="3200"/>
              <a:t>The diagram shows that Ko (Overall capitalisation rate) and (debt </a:t>
            </a:r>
            <a:r>
              <a:rPr lang="en-US" sz="3200">
                <a:latin typeface="Arial"/>
                <a:ea typeface="Arial"/>
                <a:cs typeface="Arial"/>
                <a:sym typeface="Arial"/>
              </a:rPr>
              <a:t>–</a:t>
            </a:r>
            <a:r>
              <a:rPr lang="en-US" sz="3200"/>
              <a:t> capitalization rate) are constant and Ke (Cost of equity) increases with leverage</a:t>
            </a:r>
            <a:r>
              <a:rPr lang="en-US" sz="3200">
                <a:latin typeface="Arial"/>
                <a:ea typeface="Arial"/>
                <a:cs typeface="Arial"/>
                <a:sym typeface="Arial"/>
              </a:rPr>
              <a:t>.</a:t>
            </a:r>
            <a:endParaRPr sz="3200">
              <a:latin typeface="Calibri"/>
              <a:ea typeface="Calibri"/>
              <a:cs typeface="Calibri"/>
              <a:sym typeface="Calibri"/>
            </a:endParaRPr>
          </a:p>
          <a:p>
            <a:pPr indent="0" lvl="0" marL="0" rtl="0" algn="l">
              <a:lnSpc>
                <a:spcPct val="90000"/>
              </a:lnSpc>
              <a:spcBef>
                <a:spcPts val="1800"/>
              </a:spcBef>
              <a:spcAft>
                <a:spcPts val="0"/>
              </a:spcAft>
              <a:buClr>
                <a:schemeClr val="dk1"/>
              </a:buClr>
              <a:buSzPts val="3200"/>
              <a:buNone/>
            </a:pPr>
            <a:r>
              <a:t/>
            </a:r>
            <a:endParaRPr sz="3200"/>
          </a:p>
        </p:txBody>
      </p:sp>
      <p:pic>
        <p:nvPicPr>
          <p:cNvPr id="228" name="Google Shape;228;p23"/>
          <p:cNvPicPr preferRelativeResize="0"/>
          <p:nvPr/>
        </p:nvPicPr>
        <p:blipFill rotWithShape="1">
          <a:blip r:embed="rId3">
            <a:alphaModFix/>
          </a:blip>
          <a:srcRect b="0" l="0" r="0" t="0"/>
          <a:stretch/>
        </p:blipFill>
        <p:spPr>
          <a:xfrm>
            <a:off x="368710" y="899652"/>
            <a:ext cx="6592529" cy="2772696"/>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4"/>
          <p:cNvSpPr txBox="1"/>
          <p:nvPr>
            <p:ph type="title"/>
          </p:nvPr>
        </p:nvSpPr>
        <p:spPr>
          <a:xfrm>
            <a:off x="0" y="1"/>
            <a:ext cx="11191568" cy="107663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Illustration</a:t>
            </a:r>
            <a:r>
              <a:rPr b="1" lang="en-US" sz="3600"/>
              <a:t> </a:t>
            </a:r>
            <a:endParaRPr sz="3600"/>
          </a:p>
        </p:txBody>
      </p:sp>
      <p:sp>
        <p:nvSpPr>
          <p:cNvPr id="234" name="Google Shape;234;p24"/>
          <p:cNvSpPr txBox="1"/>
          <p:nvPr>
            <p:ph idx="1" type="body"/>
          </p:nvPr>
        </p:nvSpPr>
        <p:spPr>
          <a:xfrm>
            <a:off x="0" y="753979"/>
            <a:ext cx="11353800" cy="622758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None/>
            </a:pPr>
            <a:r>
              <a:rPr lang="en-US" sz="3200"/>
              <a:t>   </a:t>
            </a:r>
            <a:endParaRPr/>
          </a:p>
        </p:txBody>
      </p:sp>
      <p:sp>
        <p:nvSpPr>
          <p:cNvPr id="235" name="Google Shape;235;p24"/>
          <p:cNvSpPr/>
          <p:nvPr/>
        </p:nvSpPr>
        <p:spPr>
          <a:xfrm>
            <a:off x="0" y="1028279"/>
            <a:ext cx="12192000" cy="403187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3200" u="none" cap="none" strike="noStrike">
                <a:solidFill>
                  <a:schemeClr val="dk1"/>
                </a:solidFill>
                <a:latin typeface="Calibri"/>
                <a:ea typeface="Calibri"/>
                <a:cs typeface="Calibri"/>
                <a:sym typeface="Calibri"/>
              </a:rPr>
              <a:t>Amita Ltd’s operating income is $ 500,000. The firm’s cost of debt is 10% and currently the firm employs $1,500,000 of debt. The overall cost of capital of the firm is 15%.</a:t>
            </a:r>
            <a:endParaRPr/>
          </a:p>
          <a:p>
            <a:pPr indent="0" lvl="0" marL="0" marR="0" rtl="0" algn="just">
              <a:spcBef>
                <a:spcPts val="0"/>
              </a:spcBef>
              <a:spcAft>
                <a:spcPts val="0"/>
              </a:spcAft>
              <a:buNone/>
            </a:pPr>
            <a:r>
              <a:t/>
            </a:r>
            <a:endParaRPr b="0" i="0" sz="3200" u="none" cap="none" strike="noStrike">
              <a:solidFill>
                <a:schemeClr val="dk1"/>
              </a:solidFill>
              <a:latin typeface="Calibri"/>
              <a:ea typeface="Calibri"/>
              <a:cs typeface="Calibri"/>
              <a:sym typeface="Calibri"/>
            </a:endParaRPr>
          </a:p>
          <a:p>
            <a:pPr indent="0" lvl="0" marL="0" marR="0" rtl="0" algn="just">
              <a:spcBef>
                <a:spcPts val="0"/>
              </a:spcBef>
              <a:spcAft>
                <a:spcPts val="0"/>
              </a:spcAft>
              <a:buNone/>
            </a:pPr>
            <a:r>
              <a:rPr b="0" i="0" lang="en-US" sz="3200" u="none" cap="none" strike="noStrike">
                <a:solidFill>
                  <a:schemeClr val="dk1"/>
                </a:solidFill>
                <a:latin typeface="Calibri"/>
                <a:ea typeface="Calibri"/>
                <a:cs typeface="Calibri"/>
                <a:sym typeface="Calibri"/>
              </a:rPr>
              <a:t>You are required to determine:</a:t>
            </a:r>
            <a:endParaRPr/>
          </a:p>
          <a:p>
            <a:pPr indent="0" lvl="0" marL="0" marR="0" rtl="0" algn="just">
              <a:spcBef>
                <a:spcPts val="0"/>
              </a:spcBef>
              <a:spcAft>
                <a:spcPts val="0"/>
              </a:spcAft>
              <a:buNone/>
            </a:pPr>
            <a:r>
              <a:rPr b="0" i="0" lang="en-US" sz="3200" u="none" cap="none" strike="noStrike">
                <a:solidFill>
                  <a:schemeClr val="dk1"/>
                </a:solidFill>
                <a:latin typeface="Calibri"/>
                <a:ea typeface="Calibri"/>
                <a:cs typeface="Calibri"/>
                <a:sym typeface="Calibri"/>
              </a:rPr>
              <a:t>(i) Total value of the firm.</a:t>
            </a:r>
            <a:endParaRPr/>
          </a:p>
          <a:p>
            <a:pPr indent="0" lvl="0" marL="0" marR="0" rtl="0" algn="just">
              <a:spcBef>
                <a:spcPts val="0"/>
              </a:spcBef>
              <a:spcAft>
                <a:spcPts val="0"/>
              </a:spcAft>
              <a:buNone/>
            </a:pPr>
            <a:r>
              <a:rPr b="0" i="0" lang="en-US" sz="3200" u="none" cap="none" strike="noStrike">
                <a:solidFill>
                  <a:schemeClr val="dk1"/>
                </a:solidFill>
                <a:latin typeface="Calibri"/>
                <a:ea typeface="Calibri"/>
                <a:cs typeface="Calibri"/>
                <a:sym typeface="Calibri"/>
              </a:rPr>
              <a:t>(ii) Cost of equity.</a:t>
            </a:r>
            <a:endParaRPr/>
          </a:p>
          <a:p>
            <a:pPr indent="0" lvl="0" marL="0" marR="0" rtl="0" algn="l">
              <a:spcBef>
                <a:spcPts val="0"/>
              </a:spcBef>
              <a:spcAft>
                <a:spcPts val="0"/>
              </a:spcAft>
              <a:buNone/>
            </a:pPr>
            <a:r>
              <a:rPr b="1" i="0" lang="en-US" sz="3200" u="none" cap="none" strike="noStrike">
                <a:solidFill>
                  <a:schemeClr val="dk1"/>
                </a:solidFill>
                <a:latin typeface="Calibri"/>
                <a:ea typeface="Calibri"/>
                <a:cs typeface="Calibri"/>
                <a:sym typeface="Calibri"/>
              </a:rPr>
              <a:t> </a:t>
            </a:r>
            <a:endParaRPr sz="32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25"/>
          <p:cNvSpPr txBox="1"/>
          <p:nvPr>
            <p:ph type="title"/>
          </p:nvPr>
        </p:nvSpPr>
        <p:spPr>
          <a:xfrm>
            <a:off x="322012" y="2160638"/>
            <a:ext cx="10515600" cy="110612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br>
              <a:rPr lang="en-US" sz="3600">
                <a:latin typeface="Times New Roman"/>
                <a:ea typeface="Times New Roman"/>
                <a:cs typeface="Times New Roman"/>
                <a:sym typeface="Times New Roman"/>
              </a:rPr>
            </a:br>
            <a:br>
              <a:rPr lang="en-US" sz="3600">
                <a:latin typeface="Times New Roman"/>
                <a:ea typeface="Times New Roman"/>
                <a:cs typeface="Times New Roman"/>
                <a:sym typeface="Times New Roman"/>
              </a:rPr>
            </a:br>
            <a:br>
              <a:rPr lang="en-US" sz="3600">
                <a:latin typeface="Times New Roman"/>
                <a:ea typeface="Times New Roman"/>
                <a:cs typeface="Times New Roman"/>
                <a:sym typeface="Times New Roman"/>
              </a:rPr>
            </a:br>
            <a:br>
              <a:rPr lang="en-US" sz="3600">
                <a:latin typeface="Times New Roman"/>
                <a:ea typeface="Times New Roman"/>
                <a:cs typeface="Times New Roman"/>
                <a:sym typeface="Times New Roman"/>
              </a:rPr>
            </a:br>
            <a:br>
              <a:rPr lang="en-US" sz="3600">
                <a:latin typeface="Times New Roman"/>
                <a:ea typeface="Times New Roman"/>
                <a:cs typeface="Times New Roman"/>
                <a:sym typeface="Times New Roman"/>
              </a:rPr>
            </a:br>
            <a:br>
              <a:rPr lang="en-US" sz="3600">
                <a:latin typeface="Times New Roman"/>
                <a:ea typeface="Times New Roman"/>
                <a:cs typeface="Times New Roman"/>
                <a:sym typeface="Times New Roman"/>
              </a:rPr>
            </a:br>
            <a:br>
              <a:rPr lang="en-US" sz="3600">
                <a:latin typeface="Times New Roman"/>
                <a:ea typeface="Times New Roman"/>
                <a:cs typeface="Times New Roman"/>
                <a:sym typeface="Times New Roman"/>
              </a:rPr>
            </a:br>
            <a:br>
              <a:rPr lang="en-US" sz="3600">
                <a:latin typeface="Times New Roman"/>
                <a:ea typeface="Times New Roman"/>
                <a:cs typeface="Times New Roman"/>
                <a:sym typeface="Times New Roman"/>
              </a:rPr>
            </a:br>
            <a:br>
              <a:rPr lang="en-US" sz="3600">
                <a:latin typeface="Times New Roman"/>
                <a:ea typeface="Times New Roman"/>
                <a:cs typeface="Times New Roman"/>
                <a:sym typeface="Times New Roman"/>
              </a:rPr>
            </a:br>
            <a:r>
              <a:rPr lang="en-US" sz="3600">
                <a:latin typeface="Times New Roman"/>
                <a:ea typeface="Times New Roman"/>
                <a:cs typeface="Times New Roman"/>
                <a:sym typeface="Times New Roman"/>
              </a:rPr>
              <a:t> </a:t>
            </a:r>
            <a:br>
              <a:rPr lang="en-US" sz="3600">
                <a:latin typeface="Times New Roman"/>
                <a:ea typeface="Times New Roman"/>
                <a:cs typeface="Times New Roman"/>
                <a:sym typeface="Times New Roman"/>
              </a:rPr>
            </a:br>
            <a:endParaRPr b="1" sz="3600"/>
          </a:p>
        </p:txBody>
      </p:sp>
      <p:sp>
        <p:nvSpPr>
          <p:cNvPr id="241" name="Google Shape;241;p25"/>
          <p:cNvSpPr txBox="1"/>
          <p:nvPr/>
        </p:nvSpPr>
        <p:spPr>
          <a:xfrm>
            <a:off x="133670" y="92597"/>
            <a:ext cx="1005746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Calibri"/>
                <a:ea typeface="Calibri"/>
                <a:cs typeface="Calibri"/>
                <a:sym typeface="Calibri"/>
              </a:rPr>
              <a:t>Solution</a:t>
            </a:r>
            <a:endParaRPr sz="3600">
              <a:solidFill>
                <a:schemeClr val="dk1"/>
              </a:solidFill>
              <a:latin typeface="Calibri"/>
              <a:ea typeface="Calibri"/>
              <a:cs typeface="Calibri"/>
              <a:sym typeface="Calibri"/>
            </a:endParaRPr>
          </a:p>
        </p:txBody>
      </p:sp>
      <p:sp>
        <p:nvSpPr>
          <p:cNvPr id="242" name="Google Shape;242;p25"/>
          <p:cNvSpPr/>
          <p:nvPr/>
        </p:nvSpPr>
        <p:spPr>
          <a:xfrm>
            <a:off x="-1" y="752354"/>
            <a:ext cx="12072396" cy="1077218"/>
          </a:xfrm>
          <a:prstGeom prst="rect">
            <a:avLst/>
          </a:prstGeom>
          <a:noFill/>
          <a:ln>
            <a:noFill/>
          </a:ln>
        </p:spPr>
        <p:txBody>
          <a:bodyPr anchorCtr="0" anchor="t" bIns="45700" lIns="91425" spcFirstLastPara="1" rIns="91425" wrap="square" tIns="45700">
            <a:spAutoFit/>
          </a:bodyPr>
          <a:lstStyle/>
          <a:p>
            <a:pPr indent="-139700" lvl="1" marL="800100" marR="0" rtl="0" algn="l">
              <a:spcBef>
                <a:spcPts val="0"/>
              </a:spcBef>
              <a:spcAft>
                <a:spcPts val="0"/>
              </a:spcAft>
              <a:buClr>
                <a:schemeClr val="dk1"/>
              </a:buClr>
              <a:buSzPts val="3200"/>
              <a:buFont typeface="Calibri"/>
              <a:buNone/>
            </a:pPr>
            <a:r>
              <a:t/>
            </a:r>
            <a:endParaRPr b="0" i="0" sz="3200" u="none" cap="none" strike="noStrike">
              <a:solidFill>
                <a:schemeClr val="dk1"/>
              </a:solidFill>
              <a:latin typeface="Calibri"/>
              <a:ea typeface="Calibri"/>
              <a:cs typeface="Calibri"/>
              <a:sym typeface="Calibri"/>
            </a:endParaRPr>
          </a:p>
          <a:p>
            <a:pPr indent="0" lvl="0" marL="0" marR="0" rtl="0" algn="l">
              <a:spcBef>
                <a:spcPts val="0"/>
              </a:spcBef>
              <a:spcAft>
                <a:spcPts val="0"/>
              </a:spcAft>
              <a:buNone/>
            </a:pPr>
            <a:r>
              <a:rPr lang="en-US" sz="3200">
                <a:solidFill>
                  <a:schemeClr val="dk1"/>
                </a:solidFill>
                <a:latin typeface="Calibri"/>
                <a:ea typeface="Calibri"/>
                <a:cs typeface="Calibri"/>
                <a:sym typeface="Calibri"/>
              </a:rPr>
              <a:t>(i) Statement showing value of the firm</a:t>
            </a:r>
            <a:endParaRPr/>
          </a:p>
        </p:txBody>
      </p:sp>
      <p:graphicFrame>
        <p:nvGraphicFramePr>
          <p:cNvPr id="243" name="Google Shape;243;p25"/>
          <p:cNvGraphicFramePr/>
          <p:nvPr/>
        </p:nvGraphicFramePr>
        <p:xfrm>
          <a:off x="322012" y="1842998"/>
          <a:ext cx="3000000" cy="3000000"/>
        </p:xfrm>
        <a:graphic>
          <a:graphicData uri="http://schemas.openxmlformats.org/drawingml/2006/table">
            <a:tbl>
              <a:tblPr>
                <a:noFill/>
                <a:tableStyleId>{00000DF8-497F-418F-B617-705D94373A55}</a:tableStyleId>
              </a:tblPr>
              <a:tblGrid>
                <a:gridCol w="4509475"/>
                <a:gridCol w="4091275"/>
              </a:tblGrid>
              <a:tr h="639900">
                <a:tc>
                  <a:txBody>
                    <a:bodyPr/>
                    <a:lstStyle/>
                    <a:p>
                      <a:pPr indent="0" lvl="0" marL="0" marR="0" rtl="0" algn="just">
                        <a:lnSpc>
                          <a:spcPct val="150000"/>
                        </a:lnSpc>
                        <a:spcBef>
                          <a:spcPts val="0"/>
                        </a:spcBef>
                        <a:spcAft>
                          <a:spcPts val="0"/>
                        </a:spcAft>
                        <a:buNone/>
                      </a:pPr>
                      <a:r>
                        <a:rPr lang="en-US" sz="1100" u="none" cap="none" strike="noStrike">
                          <a:latin typeface="Arial"/>
                          <a:ea typeface="Arial"/>
                          <a:cs typeface="Arial"/>
                          <a:sym typeface="Arial"/>
                        </a:rPr>
                        <a:t> </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lang="en-US" sz="2000" u="none" cap="none" strike="noStrike">
                          <a:latin typeface="Arial"/>
                          <a:ea typeface="Arial"/>
                          <a:cs typeface="Arial"/>
                          <a:sym typeface="Arial"/>
                        </a:rPr>
                        <a:t>$</a:t>
                      </a:r>
                      <a:endParaRPr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39900">
                <a:tc>
                  <a:txBody>
                    <a:bodyPr/>
                    <a:lstStyle/>
                    <a:p>
                      <a:pPr indent="0" lvl="0" marL="0" marR="0" rtl="0" algn="just">
                        <a:lnSpc>
                          <a:spcPct val="150000"/>
                        </a:lnSpc>
                        <a:spcBef>
                          <a:spcPts val="0"/>
                        </a:spcBef>
                        <a:spcAft>
                          <a:spcPts val="0"/>
                        </a:spcAft>
                        <a:buNone/>
                      </a:pPr>
                      <a:r>
                        <a:rPr b="1" lang="en-US" sz="2000" u="none" cap="none" strike="noStrike">
                          <a:latin typeface="Arial"/>
                          <a:ea typeface="Arial"/>
                          <a:cs typeface="Arial"/>
                          <a:sym typeface="Arial"/>
                        </a:rPr>
                        <a:t>Net operating income/EBIT</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b="1" lang="en-US" sz="2000" u="none" cap="none" strike="noStrike">
                          <a:latin typeface="Arial"/>
                          <a:ea typeface="Arial"/>
                          <a:cs typeface="Arial"/>
                          <a:sym typeface="Arial"/>
                        </a:rPr>
                        <a:t>500,000</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13775">
                <a:tc>
                  <a:txBody>
                    <a:bodyPr/>
                    <a:lstStyle/>
                    <a:p>
                      <a:pPr indent="0" lvl="0" marL="0" marR="0" rtl="0" algn="just">
                        <a:lnSpc>
                          <a:spcPct val="150000"/>
                        </a:lnSpc>
                        <a:spcBef>
                          <a:spcPts val="0"/>
                        </a:spcBef>
                        <a:spcAft>
                          <a:spcPts val="0"/>
                        </a:spcAft>
                        <a:buNone/>
                      </a:pPr>
                      <a:r>
                        <a:rPr b="1" lang="en-US" sz="2000" u="none" cap="none" strike="noStrike">
                          <a:latin typeface="Arial"/>
                          <a:ea typeface="Arial"/>
                          <a:cs typeface="Arial"/>
                          <a:sym typeface="Arial"/>
                        </a:rPr>
                        <a:t>Less interest on bond @10% of 1,500,000</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b="1" lang="en-US" sz="2000" u="none" cap="none" strike="noStrike">
                          <a:latin typeface="Arial"/>
                          <a:ea typeface="Arial"/>
                          <a:cs typeface="Arial"/>
                          <a:sym typeface="Arial"/>
                        </a:rPr>
                        <a:t>150,000</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13775">
                <a:tc>
                  <a:txBody>
                    <a:bodyPr/>
                    <a:lstStyle/>
                    <a:p>
                      <a:pPr indent="0" lvl="0" marL="0" marR="0" rtl="0" algn="just">
                        <a:lnSpc>
                          <a:spcPct val="150000"/>
                        </a:lnSpc>
                        <a:spcBef>
                          <a:spcPts val="0"/>
                        </a:spcBef>
                        <a:spcAft>
                          <a:spcPts val="0"/>
                        </a:spcAft>
                        <a:buNone/>
                      </a:pPr>
                      <a:r>
                        <a:rPr b="1" lang="en-US" sz="2000" u="none" cap="none" strike="noStrike">
                          <a:latin typeface="Arial"/>
                          <a:ea typeface="Arial"/>
                          <a:cs typeface="Arial"/>
                          <a:sym typeface="Arial"/>
                        </a:rPr>
                        <a:t>Earnings available for equity holders</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b="1" lang="en-US" sz="2000" u="none" cap="none" strike="noStrike">
                          <a:latin typeface="Arial"/>
                          <a:ea typeface="Arial"/>
                          <a:cs typeface="Arial"/>
                          <a:sym typeface="Arial"/>
                        </a:rPr>
                        <a:t>350,000</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39900">
                <a:tc>
                  <a:txBody>
                    <a:bodyPr/>
                    <a:lstStyle/>
                    <a:p>
                      <a:pPr indent="0" lvl="0" marL="0" marR="0" rtl="0" algn="just">
                        <a:lnSpc>
                          <a:spcPct val="150000"/>
                        </a:lnSpc>
                        <a:spcBef>
                          <a:spcPts val="0"/>
                        </a:spcBef>
                        <a:spcAft>
                          <a:spcPts val="0"/>
                        </a:spcAft>
                        <a:buNone/>
                      </a:pPr>
                      <a:r>
                        <a:rPr b="1" lang="en-US" sz="2000" u="none" cap="none" strike="noStrike">
                          <a:latin typeface="Arial"/>
                          <a:ea typeface="Arial"/>
                          <a:cs typeface="Arial"/>
                          <a:sym typeface="Arial"/>
                        </a:rPr>
                        <a:t>Total cost of  capital(Ko)- given</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b="1" lang="en-US" sz="2000" u="none" cap="none" strike="noStrike">
                          <a:latin typeface="Arial"/>
                          <a:ea typeface="Arial"/>
                          <a:cs typeface="Arial"/>
                          <a:sym typeface="Arial"/>
                        </a:rPr>
                        <a:t>15%</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13775">
                <a:tc>
                  <a:txBody>
                    <a:bodyPr/>
                    <a:lstStyle/>
                    <a:p>
                      <a:pPr indent="0" lvl="0" marL="0" marR="0" rtl="0" algn="just">
                        <a:lnSpc>
                          <a:spcPct val="150000"/>
                        </a:lnSpc>
                        <a:spcBef>
                          <a:spcPts val="0"/>
                        </a:spcBef>
                        <a:spcAft>
                          <a:spcPts val="0"/>
                        </a:spcAft>
                        <a:buNone/>
                      </a:pPr>
                      <a:r>
                        <a:rPr b="1" lang="en-US" sz="2000" u="none" cap="none" strike="noStrike">
                          <a:latin typeface="Arial"/>
                          <a:ea typeface="Arial"/>
                          <a:cs typeface="Arial"/>
                          <a:sym typeface="Arial"/>
                        </a:rPr>
                        <a:t>Value of the firm (V)=EBIT/Ko=500,000/0.15</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b="1" lang="en-US" sz="2000" u="none" cap="none" strike="noStrike">
                          <a:latin typeface="Arial"/>
                          <a:ea typeface="Arial"/>
                          <a:cs typeface="Arial"/>
                          <a:sym typeface="Arial"/>
                        </a:rPr>
                        <a:t>3,333,333</a:t>
                      </a:r>
                      <a:endParaRPr b="1"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26"/>
          <p:cNvSpPr txBox="1"/>
          <p:nvPr>
            <p:ph type="title"/>
          </p:nvPr>
        </p:nvSpPr>
        <p:spPr>
          <a:xfrm>
            <a:off x="0" y="0"/>
            <a:ext cx="11081951" cy="7964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Solution Ctd</a:t>
            </a:r>
            <a:endParaRPr sz="3600">
              <a:latin typeface="Calibri"/>
              <a:ea typeface="Calibri"/>
              <a:cs typeface="Calibri"/>
              <a:sym typeface="Calibri"/>
            </a:endParaRPr>
          </a:p>
        </p:txBody>
      </p:sp>
      <p:sp>
        <p:nvSpPr>
          <p:cNvPr id="249" name="Google Shape;249;p26"/>
          <p:cNvSpPr txBox="1"/>
          <p:nvPr>
            <p:ph idx="1" type="body"/>
          </p:nvPr>
        </p:nvSpPr>
        <p:spPr>
          <a:xfrm>
            <a:off x="-1" y="796412"/>
            <a:ext cx="11790947" cy="6061588"/>
          </a:xfrm>
          <a:prstGeom prst="rect">
            <a:avLst/>
          </a:prstGeom>
          <a:blipFill rotWithShape="1">
            <a:blip r:embed="rId3">
              <a:alphaModFix/>
            </a:blip>
            <a:stretch>
              <a:fillRect b="0" l="-1292" r="0" t="-2112"/>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US"/>
              <a:t> </a:t>
            </a:r>
            <a:endParaRPr/>
          </a:p>
        </p:txBody>
      </p:sp>
      <p:graphicFrame>
        <p:nvGraphicFramePr>
          <p:cNvPr id="250" name="Google Shape;250;p26"/>
          <p:cNvGraphicFramePr/>
          <p:nvPr/>
        </p:nvGraphicFramePr>
        <p:xfrm>
          <a:off x="516194" y="3642851"/>
          <a:ext cx="3000000" cy="3000000"/>
        </p:xfrm>
        <a:graphic>
          <a:graphicData uri="http://schemas.openxmlformats.org/drawingml/2006/table">
            <a:tbl>
              <a:tblPr>
                <a:noFill/>
                <a:tableStyleId>{00000DF8-497F-418F-B617-705D94373A55}</a:tableStyleId>
              </a:tblPr>
              <a:tblGrid>
                <a:gridCol w="3799650"/>
                <a:gridCol w="2556900"/>
              </a:tblGrid>
              <a:tr h="306500">
                <a:tc>
                  <a:txBody>
                    <a:bodyPr/>
                    <a:lstStyle/>
                    <a:p>
                      <a:pPr indent="0" lvl="0" marL="0" marR="0" rtl="0" algn="just">
                        <a:lnSpc>
                          <a:spcPct val="150000"/>
                        </a:lnSpc>
                        <a:spcBef>
                          <a:spcPts val="0"/>
                        </a:spcBef>
                        <a:spcAft>
                          <a:spcPts val="0"/>
                        </a:spcAft>
                        <a:buNone/>
                      </a:pPr>
                      <a:r>
                        <a:rPr lang="en-US" sz="1100" u="none" cap="none" strike="noStrike">
                          <a:latin typeface="Arial"/>
                          <a:ea typeface="Arial"/>
                          <a:cs typeface="Arial"/>
                          <a:sym typeface="Arial"/>
                        </a:rPr>
                        <a:t> </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lang="en-US" sz="1100" u="none" cap="none" strike="noStrike">
                          <a:latin typeface="Arial"/>
                          <a:ea typeface="Arial"/>
                          <a:cs typeface="Arial"/>
                          <a:sym typeface="Arial"/>
                        </a:rPr>
                        <a:t>$</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01475">
                <a:tc>
                  <a:txBody>
                    <a:bodyPr/>
                    <a:lstStyle/>
                    <a:p>
                      <a:pPr indent="0" lvl="0" marL="0" marR="0" rtl="0" algn="just">
                        <a:lnSpc>
                          <a:spcPct val="150000"/>
                        </a:lnSpc>
                        <a:spcBef>
                          <a:spcPts val="0"/>
                        </a:spcBef>
                        <a:spcAft>
                          <a:spcPts val="0"/>
                        </a:spcAft>
                        <a:buNone/>
                      </a:pPr>
                      <a:r>
                        <a:rPr b="1" lang="en-US" sz="1800" u="none" cap="none" strike="noStrike">
                          <a:latin typeface="Arial"/>
                          <a:ea typeface="Arial"/>
                          <a:cs typeface="Arial"/>
                          <a:sym typeface="Arial"/>
                        </a:rPr>
                        <a:t>Market value of debt (D)</a:t>
                      </a:r>
                      <a:endParaRPr b="1" sz="18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b="1" lang="en-US" sz="1800" u="none" cap="none" strike="noStrike">
                          <a:latin typeface="Arial"/>
                          <a:ea typeface="Arial"/>
                          <a:cs typeface="Arial"/>
                          <a:sym typeface="Arial"/>
                        </a:rPr>
                        <a:t>1,500,000</a:t>
                      </a:r>
                      <a:endParaRPr b="1" sz="18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625500">
                <a:tc>
                  <a:txBody>
                    <a:bodyPr/>
                    <a:lstStyle/>
                    <a:p>
                      <a:pPr indent="0" lvl="0" marL="0" marR="0" rtl="0" algn="just">
                        <a:lnSpc>
                          <a:spcPct val="150000"/>
                        </a:lnSpc>
                        <a:spcBef>
                          <a:spcPts val="0"/>
                        </a:spcBef>
                        <a:spcAft>
                          <a:spcPts val="0"/>
                        </a:spcAft>
                        <a:buNone/>
                      </a:pPr>
                      <a:r>
                        <a:rPr b="1" lang="en-US" sz="1800" u="none" cap="none" strike="noStrike">
                          <a:latin typeface="Arial"/>
                          <a:ea typeface="Arial"/>
                          <a:cs typeface="Arial"/>
                          <a:sym typeface="Arial"/>
                        </a:rPr>
                        <a:t>Market value of equity (s) S = V − D = $33,33,333 – $1,500,000</a:t>
                      </a:r>
                      <a:endParaRPr b="1" sz="18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50000"/>
                        </a:lnSpc>
                        <a:spcBef>
                          <a:spcPts val="0"/>
                        </a:spcBef>
                        <a:spcAft>
                          <a:spcPts val="0"/>
                        </a:spcAft>
                        <a:buNone/>
                      </a:pPr>
                      <a:r>
                        <a:rPr b="1" lang="en-US" sz="1800" u="none" cap="none" strike="noStrike">
                          <a:latin typeface="Arial"/>
                          <a:ea typeface="Arial"/>
                          <a:cs typeface="Arial"/>
                          <a:sym typeface="Arial"/>
                        </a:rPr>
                        <a:t>1,833,333</a:t>
                      </a:r>
                      <a:endParaRPr b="1" sz="18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27"/>
          <p:cNvSpPr txBox="1"/>
          <p:nvPr>
            <p:ph type="title"/>
          </p:nvPr>
        </p:nvSpPr>
        <p:spPr>
          <a:xfrm>
            <a:off x="0" y="0"/>
            <a:ext cx="11081951" cy="7964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Solution Ctd</a:t>
            </a:r>
            <a:endParaRPr sz="3600">
              <a:latin typeface="Calibri"/>
              <a:ea typeface="Calibri"/>
              <a:cs typeface="Calibri"/>
              <a:sym typeface="Calibri"/>
            </a:endParaRPr>
          </a:p>
        </p:txBody>
      </p:sp>
      <p:sp>
        <p:nvSpPr>
          <p:cNvPr id="256" name="Google Shape;256;p27"/>
          <p:cNvSpPr txBox="1"/>
          <p:nvPr>
            <p:ph idx="1" type="body"/>
          </p:nvPr>
        </p:nvSpPr>
        <p:spPr>
          <a:xfrm>
            <a:off x="-1" y="796412"/>
            <a:ext cx="11790947" cy="6061588"/>
          </a:xfrm>
          <a:prstGeom prst="rect">
            <a:avLst/>
          </a:prstGeom>
          <a:blipFill rotWithShape="1">
            <a:blip r:embed="rId3">
              <a:alphaModFix/>
            </a:blip>
            <a:stretch>
              <a:fillRect b="0" l="-1292" r="0" t="-2112"/>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US"/>
              <a:t>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28"/>
          <p:cNvSpPr txBox="1"/>
          <p:nvPr>
            <p:ph type="title"/>
          </p:nvPr>
        </p:nvSpPr>
        <p:spPr>
          <a:xfrm>
            <a:off x="0" y="250722"/>
            <a:ext cx="10515600" cy="6931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 </a:t>
            </a:r>
            <a:r>
              <a:rPr b="1" lang="en-US" sz="3600"/>
              <a:t>The Modigliani-Miller (MM) Hypothesis</a:t>
            </a:r>
            <a:endParaRPr sz="3600"/>
          </a:p>
        </p:txBody>
      </p:sp>
      <p:sp>
        <p:nvSpPr>
          <p:cNvPr id="262" name="Google Shape;262;p28"/>
          <p:cNvSpPr txBox="1"/>
          <p:nvPr>
            <p:ph idx="1" type="body"/>
          </p:nvPr>
        </p:nvSpPr>
        <p:spPr>
          <a:xfrm>
            <a:off x="265471" y="943897"/>
            <a:ext cx="9733935" cy="5633883"/>
          </a:xfrm>
          <a:prstGeom prst="rect">
            <a:avLst/>
          </a:prstGeom>
          <a:noFill/>
          <a:ln>
            <a:noFill/>
          </a:ln>
        </p:spPr>
        <p:txBody>
          <a:bodyPr anchorCtr="0" anchor="t" bIns="45700" lIns="91425" spcFirstLastPara="1" rIns="91425" wrap="square" tIns="45700">
            <a:noAutofit/>
          </a:bodyPr>
          <a:lstStyle/>
          <a:p>
            <a:pPr indent="-25400" lvl="0" marL="228600" rtl="0" algn="l">
              <a:lnSpc>
                <a:spcPct val="90000"/>
              </a:lnSpc>
              <a:spcBef>
                <a:spcPts val="0"/>
              </a:spcBef>
              <a:spcAft>
                <a:spcPts val="0"/>
              </a:spcAft>
              <a:buClr>
                <a:schemeClr val="dk1"/>
              </a:buClr>
              <a:buSzPts val="3200"/>
              <a:buNone/>
            </a:pPr>
            <a:r>
              <a:t/>
            </a:r>
            <a:endParaRPr sz="3200"/>
          </a:p>
          <a:p>
            <a:pPr indent="-228600" lvl="0" marL="228600" rtl="0" algn="just">
              <a:lnSpc>
                <a:spcPct val="90000"/>
              </a:lnSpc>
              <a:spcBef>
                <a:spcPts val="1000"/>
              </a:spcBef>
              <a:spcAft>
                <a:spcPts val="0"/>
              </a:spcAft>
              <a:buClr>
                <a:schemeClr val="dk1"/>
              </a:buClr>
              <a:buSzPts val="3200"/>
              <a:buChar char="•"/>
            </a:pPr>
            <a:r>
              <a:rPr lang="en-US" sz="3200"/>
              <a:t>The MM, in their first paper (in 1958) advocated that the relationship between leverage and the cost of capital is explained by the net operating income approach. </a:t>
            </a:r>
            <a:endParaRPr sz="3200"/>
          </a:p>
          <a:p>
            <a:pPr indent="-25400" lvl="0" marL="228600" rtl="0" algn="just">
              <a:lnSpc>
                <a:spcPct val="90000"/>
              </a:lnSpc>
              <a:spcBef>
                <a:spcPts val="1000"/>
              </a:spcBef>
              <a:spcAft>
                <a:spcPts val="0"/>
              </a:spcAft>
              <a:buClr>
                <a:schemeClr val="dk1"/>
              </a:buClr>
              <a:buSzPts val="3200"/>
              <a:buNone/>
            </a:pPr>
            <a:r>
              <a:t/>
            </a:r>
            <a:endParaRPr sz="3200"/>
          </a:p>
          <a:p>
            <a:pPr indent="-228600" lvl="0" marL="228600" rtl="0" algn="just">
              <a:lnSpc>
                <a:spcPct val="90000"/>
              </a:lnSpc>
              <a:spcBef>
                <a:spcPts val="1000"/>
              </a:spcBef>
              <a:spcAft>
                <a:spcPts val="0"/>
              </a:spcAft>
              <a:buClr>
                <a:schemeClr val="dk1"/>
              </a:buClr>
              <a:buSzPts val="3200"/>
              <a:buChar char="•"/>
            </a:pPr>
            <a:r>
              <a:rPr lang="en-US" sz="3200"/>
              <a:t> They argued that in the absence of taxes, a firm's market value and the cost of capital remains invariant to the capital structure changes.  </a:t>
            </a:r>
            <a:endParaRPr sz="3200"/>
          </a:p>
          <a:p>
            <a:pPr indent="-25400" lvl="0" marL="228600" rtl="0" algn="just">
              <a:lnSpc>
                <a:spcPct val="90000"/>
              </a:lnSpc>
              <a:spcBef>
                <a:spcPts val="1000"/>
              </a:spcBef>
              <a:spcAft>
                <a:spcPts val="0"/>
              </a:spcAft>
              <a:buClr>
                <a:schemeClr val="dk1"/>
              </a:buClr>
              <a:buSzPts val="3200"/>
              <a:buNone/>
            </a:pPr>
            <a:r>
              <a:t/>
            </a:r>
            <a:endParaRPr sz="3200"/>
          </a:p>
          <a:p>
            <a:pPr indent="-228600" lvl="0" marL="228600" rtl="0" algn="just">
              <a:lnSpc>
                <a:spcPct val="90000"/>
              </a:lnSpc>
              <a:spcBef>
                <a:spcPts val="1000"/>
              </a:spcBef>
              <a:spcAft>
                <a:spcPts val="0"/>
              </a:spcAft>
              <a:buClr>
                <a:schemeClr val="dk1"/>
              </a:buClr>
              <a:buSzPts val="3200"/>
              <a:buChar char="•"/>
            </a:pPr>
            <a:r>
              <a:rPr lang="en-US" sz="3200"/>
              <a:t>The arguments are based on the some assumptions</a:t>
            </a:r>
            <a:endParaRPr sz="32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9"/>
          <p:cNvSpPr txBox="1"/>
          <p:nvPr>
            <p:ph type="title"/>
          </p:nvPr>
        </p:nvSpPr>
        <p:spPr>
          <a:xfrm>
            <a:off x="146815" y="-264406"/>
            <a:ext cx="10817166" cy="107663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Assumptions of MM </a:t>
            </a:r>
            <a:endParaRPr b="1" sz="3600">
              <a:latin typeface="Calibri"/>
              <a:ea typeface="Calibri"/>
              <a:cs typeface="Calibri"/>
              <a:sym typeface="Calibri"/>
            </a:endParaRPr>
          </a:p>
        </p:txBody>
      </p:sp>
      <p:sp>
        <p:nvSpPr>
          <p:cNvPr id="268" name="Google Shape;268;p29"/>
          <p:cNvSpPr txBox="1"/>
          <p:nvPr>
            <p:ph idx="1" type="body"/>
          </p:nvPr>
        </p:nvSpPr>
        <p:spPr>
          <a:xfrm>
            <a:off x="339212" y="601885"/>
            <a:ext cx="11547987" cy="6049638"/>
          </a:xfrm>
          <a:prstGeom prst="rect">
            <a:avLst/>
          </a:prstGeom>
          <a:noFill/>
          <a:ln>
            <a:noFill/>
          </a:ln>
        </p:spPr>
        <p:txBody>
          <a:bodyPr anchorCtr="0" anchor="t" bIns="45700" lIns="91425" spcFirstLastPara="1" rIns="91425" wrap="square" tIns="45700">
            <a:normAutofit fontScale="55000" lnSpcReduction="20000"/>
          </a:bodyPr>
          <a:lstStyle/>
          <a:p>
            <a:pPr indent="-116840" lvl="0" marL="228600" rtl="0" algn="l">
              <a:lnSpc>
                <a:spcPct val="90000"/>
              </a:lnSpc>
              <a:spcBef>
                <a:spcPts val="0"/>
              </a:spcBef>
              <a:spcAft>
                <a:spcPts val="0"/>
              </a:spcAft>
              <a:buClr>
                <a:schemeClr val="dk1"/>
              </a:buClr>
              <a:buSzPct val="100000"/>
              <a:buNone/>
            </a:pPr>
            <a:r>
              <a:t/>
            </a:r>
            <a:endParaRPr sz="3200"/>
          </a:p>
          <a:p>
            <a:pPr indent="-514350" lvl="0" marL="514350" rtl="0" algn="just">
              <a:lnSpc>
                <a:spcPct val="90000"/>
              </a:lnSpc>
              <a:spcBef>
                <a:spcPts val="1000"/>
              </a:spcBef>
              <a:spcAft>
                <a:spcPts val="0"/>
              </a:spcAft>
              <a:buClr>
                <a:schemeClr val="dk1"/>
              </a:buClr>
              <a:buSzPct val="100000"/>
              <a:buFont typeface="Calibri"/>
              <a:buAutoNum type="arabicPeriod"/>
            </a:pPr>
            <a:r>
              <a:rPr lang="en-US" sz="5800"/>
              <a:t>Capital markets are perfect and thus there are no transaction costs.</a:t>
            </a:r>
            <a:endParaRPr/>
          </a:p>
          <a:p>
            <a:pPr indent="-514350" lvl="0" marL="514350" rtl="0" algn="just">
              <a:lnSpc>
                <a:spcPct val="90000"/>
              </a:lnSpc>
              <a:spcBef>
                <a:spcPts val="1000"/>
              </a:spcBef>
              <a:spcAft>
                <a:spcPts val="0"/>
              </a:spcAft>
              <a:buClr>
                <a:schemeClr val="dk1"/>
              </a:buClr>
              <a:buSzPct val="100000"/>
              <a:buAutoNum type="arabicPeriod"/>
            </a:pPr>
            <a:r>
              <a:rPr lang="en-US" sz="5800"/>
              <a:t>The average expected future operating earnings of a firm are represented by subjective random variables.</a:t>
            </a:r>
            <a:endParaRPr/>
          </a:p>
          <a:p>
            <a:pPr indent="-311785" lvl="0" marL="514350" rtl="0" algn="just">
              <a:lnSpc>
                <a:spcPct val="90000"/>
              </a:lnSpc>
              <a:spcBef>
                <a:spcPts val="1000"/>
              </a:spcBef>
              <a:spcAft>
                <a:spcPts val="0"/>
              </a:spcAft>
              <a:buClr>
                <a:schemeClr val="dk1"/>
              </a:buClr>
              <a:buSzPct val="100000"/>
              <a:buNone/>
            </a:pPr>
            <a:r>
              <a:t/>
            </a:r>
            <a:endParaRPr sz="5800"/>
          </a:p>
          <a:p>
            <a:pPr indent="-514350" lvl="0" marL="514350" rtl="0" algn="just">
              <a:lnSpc>
                <a:spcPct val="90000"/>
              </a:lnSpc>
              <a:spcBef>
                <a:spcPts val="1000"/>
              </a:spcBef>
              <a:spcAft>
                <a:spcPts val="0"/>
              </a:spcAft>
              <a:buClr>
                <a:schemeClr val="dk1"/>
              </a:buClr>
              <a:buSzPct val="100000"/>
              <a:buAutoNum type="arabicPeriod"/>
            </a:pPr>
            <a:r>
              <a:rPr lang="en-US" sz="5800"/>
              <a:t>Firms can be categorized into "equivalent return" classes and that all firms within a class have the same degree of business risk</a:t>
            </a:r>
            <a:endParaRPr/>
          </a:p>
          <a:p>
            <a:pPr indent="-514350" lvl="0" marL="514350" rtl="0" algn="just">
              <a:lnSpc>
                <a:spcPct val="90000"/>
              </a:lnSpc>
              <a:spcBef>
                <a:spcPts val="1000"/>
              </a:spcBef>
              <a:spcAft>
                <a:spcPts val="0"/>
              </a:spcAft>
              <a:buClr>
                <a:schemeClr val="dk1"/>
              </a:buClr>
              <a:buSzPct val="100000"/>
              <a:buAutoNum type="arabicPeriod"/>
            </a:pPr>
            <a:r>
              <a:rPr lang="en-US" sz="5800"/>
              <a:t>They also assumed that debt, both firms’ and individual's is riskless.</a:t>
            </a:r>
            <a:endParaRPr/>
          </a:p>
          <a:p>
            <a:pPr indent="-311785" lvl="0" marL="514350" rtl="0" algn="just">
              <a:lnSpc>
                <a:spcPct val="90000"/>
              </a:lnSpc>
              <a:spcBef>
                <a:spcPts val="1000"/>
              </a:spcBef>
              <a:spcAft>
                <a:spcPts val="0"/>
              </a:spcAft>
              <a:buClr>
                <a:schemeClr val="dk1"/>
              </a:buClr>
              <a:buSzPct val="100000"/>
              <a:buNone/>
            </a:pPr>
            <a:r>
              <a:t/>
            </a:r>
            <a:endParaRPr sz="5800"/>
          </a:p>
          <a:p>
            <a:pPr indent="-514350" lvl="0" marL="514350" rtl="0" algn="just">
              <a:lnSpc>
                <a:spcPct val="90000"/>
              </a:lnSpc>
              <a:spcBef>
                <a:spcPts val="1000"/>
              </a:spcBef>
              <a:spcAft>
                <a:spcPts val="0"/>
              </a:spcAft>
              <a:buClr>
                <a:schemeClr val="dk1"/>
              </a:buClr>
              <a:buSzPct val="100000"/>
              <a:buAutoNum type="arabicPeriod"/>
            </a:pPr>
            <a:r>
              <a:rPr lang="en-US" sz="5800"/>
              <a:t>Corporate taxes are ignored.</a:t>
            </a:r>
            <a:endParaRPr sz="5800"/>
          </a:p>
          <a:p>
            <a:pPr indent="0" lvl="0" marL="0" rtl="0" algn="just">
              <a:lnSpc>
                <a:spcPct val="90000"/>
              </a:lnSpc>
              <a:spcBef>
                <a:spcPts val="1000"/>
              </a:spcBef>
              <a:spcAft>
                <a:spcPts val="0"/>
              </a:spcAft>
              <a:buClr>
                <a:schemeClr val="dk1"/>
              </a:buClr>
              <a:buSzPct val="100000"/>
              <a:buNone/>
            </a:pPr>
            <a:r>
              <a:t/>
            </a:r>
            <a:endParaRPr sz="5800"/>
          </a:p>
          <a:p>
            <a:pPr indent="0" lvl="0" marL="0" rtl="0" algn="just">
              <a:lnSpc>
                <a:spcPct val="90000"/>
              </a:lnSpc>
              <a:spcBef>
                <a:spcPts val="1000"/>
              </a:spcBef>
              <a:spcAft>
                <a:spcPts val="0"/>
              </a:spcAft>
              <a:buClr>
                <a:schemeClr val="dk1"/>
              </a:buClr>
              <a:buSzPct val="100000"/>
              <a:buNone/>
            </a:pPr>
            <a:r>
              <a:t/>
            </a:r>
            <a:endParaRPr sz="3200"/>
          </a:p>
          <a:p>
            <a:pPr indent="0" lvl="0" marL="0" rtl="0" algn="just">
              <a:lnSpc>
                <a:spcPct val="90000"/>
              </a:lnSpc>
              <a:spcBef>
                <a:spcPts val="1000"/>
              </a:spcBef>
              <a:spcAft>
                <a:spcPts val="0"/>
              </a:spcAft>
              <a:buClr>
                <a:schemeClr val="dk1"/>
              </a:buClr>
              <a:buSzPct val="100000"/>
              <a:buNone/>
            </a:pPr>
            <a:r>
              <a:rPr lang="en-US" sz="3200"/>
              <a:t> </a:t>
            </a:r>
            <a:endParaRPr sz="32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30"/>
          <p:cNvSpPr txBox="1"/>
          <p:nvPr>
            <p:ph type="title"/>
          </p:nvPr>
        </p:nvSpPr>
        <p:spPr>
          <a:xfrm>
            <a:off x="0" y="0"/>
            <a:ext cx="10963981" cy="812227"/>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br>
              <a:rPr b="1" lang="en-US" sz="3600"/>
            </a:br>
            <a:br>
              <a:rPr b="1" lang="en-US" sz="3600"/>
            </a:br>
            <a:r>
              <a:rPr b="1" lang="en-US" sz="4000">
                <a:latin typeface="Calibri"/>
                <a:ea typeface="Calibri"/>
                <a:cs typeface="Calibri"/>
                <a:sym typeface="Calibri"/>
              </a:rPr>
              <a:t>MM Proposition I- No tax </a:t>
            </a:r>
            <a:br>
              <a:rPr lang="en-US" sz="3600"/>
            </a:br>
            <a:br>
              <a:rPr b="1" lang="en-US" sz="3600"/>
            </a:br>
            <a:endParaRPr b="1" sz="3600">
              <a:latin typeface="Calibri"/>
              <a:ea typeface="Calibri"/>
              <a:cs typeface="Calibri"/>
              <a:sym typeface="Calibri"/>
            </a:endParaRPr>
          </a:p>
        </p:txBody>
      </p:sp>
      <p:sp>
        <p:nvSpPr>
          <p:cNvPr id="274" name="Google Shape;274;p30"/>
          <p:cNvSpPr txBox="1"/>
          <p:nvPr>
            <p:ph idx="1" type="body"/>
          </p:nvPr>
        </p:nvSpPr>
        <p:spPr>
          <a:xfrm>
            <a:off x="353960" y="812226"/>
            <a:ext cx="11533239" cy="6045773"/>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rPr lang="en-US" sz="3200"/>
              <a:t>The value of any firm is established by capitalizing its expected net operating income (If Tax = 0)</a:t>
            </a:r>
            <a:endParaRPr sz="3200"/>
          </a:p>
          <a:p>
            <a:pPr indent="0" lvl="0" marL="0" rtl="0" algn="l">
              <a:lnSpc>
                <a:spcPct val="90000"/>
              </a:lnSpc>
              <a:spcBef>
                <a:spcPts val="1000"/>
              </a:spcBef>
              <a:spcAft>
                <a:spcPts val="0"/>
              </a:spcAft>
              <a:buClr>
                <a:schemeClr val="dk1"/>
              </a:buClr>
              <a:buSzPct val="100000"/>
              <a:buNone/>
            </a:pPr>
            <a:r>
              <a:rPr lang="en-US" sz="3200"/>
              <a:t> </a:t>
            </a:r>
            <a:endParaRPr sz="3200"/>
          </a:p>
          <a:p>
            <a:pPr indent="0" lvl="0" marL="0" rtl="0" algn="l">
              <a:lnSpc>
                <a:spcPct val="90000"/>
              </a:lnSpc>
              <a:spcBef>
                <a:spcPts val="1000"/>
              </a:spcBef>
              <a:spcAft>
                <a:spcPts val="0"/>
              </a:spcAft>
              <a:buClr>
                <a:schemeClr val="dk1"/>
              </a:buClr>
              <a:buSzPct val="100000"/>
              <a:buNone/>
            </a:pPr>
            <a:r>
              <a:rPr lang="en-US" sz="3200"/>
              <a:t>	V</a:t>
            </a:r>
            <a:r>
              <a:rPr baseline="-25000" lang="en-US" sz="3200"/>
              <a:t>L</a:t>
            </a:r>
            <a:r>
              <a:rPr lang="en-US" sz="3200"/>
              <a:t>	=	V</a:t>
            </a:r>
            <a:r>
              <a:rPr baseline="-25000" lang="en-US" sz="3200"/>
              <a:t>U</a:t>
            </a:r>
            <a:r>
              <a:rPr lang="en-US" sz="3200"/>
              <a:t>	=	</a:t>
            </a:r>
            <a:r>
              <a:rPr lang="en-US" sz="3200" u="sng"/>
              <a:t>EBIT</a:t>
            </a:r>
            <a:r>
              <a:rPr lang="en-US" sz="3200"/>
              <a:t>	=	</a:t>
            </a:r>
            <a:r>
              <a:rPr lang="en-US" sz="3200" u="sng"/>
              <a:t>EBIT</a:t>
            </a:r>
            <a:endParaRPr sz="3200"/>
          </a:p>
          <a:p>
            <a:pPr indent="0" lvl="0" marL="0" rtl="0" algn="l">
              <a:lnSpc>
                <a:spcPct val="90000"/>
              </a:lnSpc>
              <a:spcBef>
                <a:spcPts val="1000"/>
              </a:spcBef>
              <a:spcAft>
                <a:spcPts val="0"/>
              </a:spcAft>
              <a:buClr>
                <a:schemeClr val="dk1"/>
              </a:buClr>
              <a:buSzPct val="100000"/>
              <a:buNone/>
            </a:pPr>
            <a:r>
              <a:rPr lang="en-US" sz="3200"/>
              <a:t>					WACC	K</a:t>
            </a:r>
            <a:r>
              <a:rPr baseline="-25000" lang="en-US" sz="3200"/>
              <a:t>O</a:t>
            </a:r>
            <a:endParaRPr sz="3200"/>
          </a:p>
          <a:p>
            <a:pPr indent="0" lvl="0" marL="0" rtl="0" algn="l">
              <a:lnSpc>
                <a:spcPct val="90000"/>
              </a:lnSpc>
              <a:spcBef>
                <a:spcPts val="1000"/>
              </a:spcBef>
              <a:spcAft>
                <a:spcPts val="0"/>
              </a:spcAft>
              <a:buClr>
                <a:schemeClr val="dk1"/>
              </a:buClr>
              <a:buSzPct val="100000"/>
              <a:buNone/>
            </a:pPr>
            <a:r>
              <a:rPr lang="en-US" sz="3200"/>
              <a:t>Where .</a:t>
            </a:r>
            <a:endParaRPr sz="3200"/>
          </a:p>
          <a:p>
            <a:pPr indent="0" lvl="0" marL="0" rtl="0" algn="l">
              <a:lnSpc>
                <a:spcPct val="90000"/>
              </a:lnSpc>
              <a:spcBef>
                <a:spcPts val="1000"/>
              </a:spcBef>
              <a:spcAft>
                <a:spcPts val="0"/>
              </a:spcAft>
              <a:buClr>
                <a:schemeClr val="dk1"/>
              </a:buClr>
              <a:buSzPct val="100000"/>
              <a:buNone/>
            </a:pPr>
            <a:r>
              <a:rPr baseline="-25000" lang="en-US" sz="3200"/>
              <a:t> </a:t>
            </a:r>
            <a:r>
              <a:rPr lang="en-US" sz="3200"/>
              <a:t>VL= Value of levered Firm (with debt)</a:t>
            </a:r>
            <a:endParaRPr sz="3200"/>
          </a:p>
          <a:p>
            <a:pPr indent="0" lvl="0" marL="0" rtl="0" algn="l">
              <a:lnSpc>
                <a:spcPct val="90000"/>
              </a:lnSpc>
              <a:spcBef>
                <a:spcPts val="1000"/>
              </a:spcBef>
              <a:spcAft>
                <a:spcPts val="0"/>
              </a:spcAft>
              <a:buClr>
                <a:schemeClr val="dk1"/>
              </a:buClr>
              <a:buSzPct val="100000"/>
              <a:buNone/>
            </a:pPr>
            <a:r>
              <a:rPr lang="en-US" sz="3200"/>
              <a:t>VU= Value of unlevered Firm (without debt)</a:t>
            </a:r>
            <a:endParaRPr sz="3200"/>
          </a:p>
          <a:p>
            <a:pPr indent="0" lvl="0" marL="0" rtl="0" algn="l">
              <a:lnSpc>
                <a:spcPct val="90000"/>
              </a:lnSpc>
              <a:spcBef>
                <a:spcPts val="1000"/>
              </a:spcBef>
              <a:spcAft>
                <a:spcPts val="0"/>
              </a:spcAft>
              <a:buClr>
                <a:schemeClr val="dk1"/>
              </a:buClr>
              <a:buSzPct val="100000"/>
              <a:buNone/>
            </a:pPr>
            <a:r>
              <a:rPr lang="en-US" sz="3200"/>
              <a:t>EBIT- Earnings before interest and tax</a:t>
            </a:r>
            <a:endParaRPr sz="3200"/>
          </a:p>
          <a:p>
            <a:pPr indent="0" lvl="0" marL="0" rtl="0" algn="l">
              <a:lnSpc>
                <a:spcPct val="90000"/>
              </a:lnSpc>
              <a:spcBef>
                <a:spcPts val="1000"/>
              </a:spcBef>
              <a:spcAft>
                <a:spcPts val="0"/>
              </a:spcAft>
              <a:buClr>
                <a:schemeClr val="dk1"/>
              </a:buClr>
              <a:buSzPct val="100000"/>
              <a:buNone/>
            </a:pPr>
            <a:r>
              <a:rPr lang="en-US" sz="3200"/>
              <a:t>WACC= Weighted average Cost of debt</a:t>
            </a:r>
            <a:endParaRPr sz="3200"/>
          </a:p>
          <a:p>
            <a:pPr indent="0" lvl="0" marL="0" rtl="0" algn="l">
              <a:lnSpc>
                <a:spcPct val="90000"/>
              </a:lnSpc>
              <a:spcBef>
                <a:spcPts val="1000"/>
              </a:spcBef>
              <a:spcAft>
                <a:spcPts val="0"/>
              </a:spcAft>
              <a:buClr>
                <a:schemeClr val="dk1"/>
              </a:buClr>
              <a:buSzPct val="100000"/>
              <a:buNone/>
            </a:pPr>
            <a:r>
              <a:rPr lang="en-US" sz="3200"/>
              <a:t>Ko=    Overall cost of funds </a:t>
            </a:r>
            <a:endParaRPr sz="3200"/>
          </a:p>
          <a:p>
            <a:pPr indent="0" lvl="0" marL="0" rtl="0" algn="l">
              <a:lnSpc>
                <a:spcPct val="90000"/>
              </a:lnSpc>
              <a:spcBef>
                <a:spcPts val="1000"/>
              </a:spcBef>
              <a:spcAft>
                <a:spcPts val="0"/>
              </a:spcAft>
              <a:buClr>
                <a:schemeClr val="dk1"/>
              </a:buClr>
              <a:buSzPct val="100000"/>
              <a:buNone/>
            </a:pPr>
            <a:r>
              <a:rPr baseline="-25000" lang="en-US" sz="3200"/>
              <a:t> </a:t>
            </a:r>
            <a:endParaRPr sz="3200"/>
          </a:p>
          <a:p>
            <a:pPr indent="0" lvl="0" marL="0" rtl="0" algn="just">
              <a:lnSpc>
                <a:spcPct val="90000"/>
              </a:lnSpc>
              <a:spcBef>
                <a:spcPts val="1000"/>
              </a:spcBef>
              <a:spcAft>
                <a:spcPts val="0"/>
              </a:spcAft>
              <a:buClr>
                <a:schemeClr val="dk1"/>
              </a:buClr>
              <a:buSzPct val="100000"/>
              <a:buNone/>
            </a:pPr>
            <a:r>
              <a:t/>
            </a:r>
            <a:endParaRPr sz="3200"/>
          </a:p>
          <a:p>
            <a:pPr indent="0" lvl="0" marL="0" rtl="0" algn="just">
              <a:lnSpc>
                <a:spcPct val="90000"/>
              </a:lnSpc>
              <a:spcBef>
                <a:spcPts val="1000"/>
              </a:spcBef>
              <a:spcAft>
                <a:spcPts val="0"/>
              </a:spcAft>
              <a:buClr>
                <a:schemeClr val="dk1"/>
              </a:buClr>
              <a:buSzPct val="100000"/>
              <a:buNone/>
            </a:pPr>
            <a:r>
              <a:t/>
            </a:r>
            <a:endParaRPr b="1" sz="3200"/>
          </a:p>
          <a:p>
            <a:pPr indent="-326390" lvl="0" marL="514350" rtl="0" algn="just">
              <a:lnSpc>
                <a:spcPct val="90000"/>
              </a:lnSpc>
              <a:spcBef>
                <a:spcPts val="1000"/>
              </a:spcBef>
              <a:spcAft>
                <a:spcPts val="0"/>
              </a:spcAft>
              <a:buClr>
                <a:schemeClr val="dk1"/>
              </a:buClr>
              <a:buSzPct val="100000"/>
              <a:buNone/>
            </a:pPr>
            <a:r>
              <a:t/>
            </a:r>
            <a:endParaRPr sz="3200"/>
          </a:p>
          <a:p>
            <a:pPr indent="0" lvl="0" marL="0" rtl="0" algn="just">
              <a:lnSpc>
                <a:spcPct val="90000"/>
              </a:lnSpc>
              <a:spcBef>
                <a:spcPts val="1000"/>
              </a:spcBef>
              <a:spcAft>
                <a:spcPts val="0"/>
              </a:spcAft>
              <a:buClr>
                <a:schemeClr val="dk1"/>
              </a:buClr>
              <a:buSzPct val="100000"/>
              <a:buNone/>
            </a:pPr>
            <a:r>
              <a:t/>
            </a:r>
            <a:endParaRPr sz="32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31"/>
          <p:cNvSpPr txBox="1"/>
          <p:nvPr>
            <p:ph type="title"/>
          </p:nvPr>
        </p:nvSpPr>
        <p:spPr>
          <a:xfrm>
            <a:off x="-14748" y="0"/>
            <a:ext cx="10963981" cy="82180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b="1" lang="en-US" sz="4000"/>
              <a:t>MM Proposition I </a:t>
            </a:r>
            <a:br>
              <a:rPr lang="en-US" sz="4000"/>
            </a:br>
            <a:br>
              <a:rPr lang="en-US" sz="4000"/>
            </a:br>
            <a:r>
              <a:rPr b="1" lang="en-US" sz="4000">
                <a:latin typeface="Calibri"/>
                <a:ea typeface="Calibri"/>
                <a:cs typeface="Calibri"/>
                <a:sym typeface="Calibri"/>
              </a:rPr>
              <a:t>MM Proposition I Assumptions </a:t>
            </a:r>
            <a:br>
              <a:rPr b="1" lang="en-US" sz="4000"/>
            </a:br>
            <a:br>
              <a:rPr b="1" lang="en-US" sz="4000">
                <a:latin typeface="Calibri"/>
                <a:ea typeface="Calibri"/>
                <a:cs typeface="Calibri"/>
                <a:sym typeface="Calibri"/>
              </a:rPr>
            </a:br>
            <a:r>
              <a:rPr b="1" lang="en-US" sz="3600">
                <a:latin typeface="Calibri"/>
                <a:ea typeface="Calibri"/>
                <a:cs typeface="Calibri"/>
                <a:sym typeface="Calibri"/>
              </a:rPr>
              <a:t> </a:t>
            </a:r>
            <a:endParaRPr b="1" sz="3600">
              <a:latin typeface="Calibri"/>
              <a:ea typeface="Calibri"/>
              <a:cs typeface="Calibri"/>
              <a:sym typeface="Calibri"/>
            </a:endParaRPr>
          </a:p>
        </p:txBody>
      </p:sp>
      <p:sp>
        <p:nvSpPr>
          <p:cNvPr id="280" name="Google Shape;280;p31"/>
          <p:cNvSpPr txBox="1"/>
          <p:nvPr>
            <p:ph idx="1" type="body"/>
          </p:nvPr>
        </p:nvSpPr>
        <p:spPr>
          <a:xfrm>
            <a:off x="191728" y="821803"/>
            <a:ext cx="11409091" cy="6030409"/>
          </a:xfrm>
          <a:prstGeom prst="rect">
            <a:avLst/>
          </a:prstGeom>
          <a:noFill/>
          <a:ln>
            <a:noFill/>
          </a:ln>
        </p:spPr>
        <p:txBody>
          <a:bodyPr anchorCtr="0" anchor="t" bIns="45700" lIns="91425" spcFirstLastPara="1" rIns="91425" wrap="square" tIns="45700">
            <a:normAutofit/>
          </a:bodyPr>
          <a:lstStyle/>
          <a:p>
            <a:pPr indent="-742950" lvl="0" marL="742950" rtl="0" algn="just">
              <a:lnSpc>
                <a:spcPct val="90000"/>
              </a:lnSpc>
              <a:spcBef>
                <a:spcPts val="0"/>
              </a:spcBef>
              <a:spcAft>
                <a:spcPts val="0"/>
              </a:spcAft>
              <a:buClr>
                <a:schemeClr val="dk1"/>
              </a:buClr>
              <a:buSzPts val="3200"/>
              <a:buAutoNum type="arabicPeriod"/>
            </a:pPr>
            <a:r>
              <a:rPr lang="en-US" sz="3200"/>
              <a:t>The value of a firm is independent of its leverage.</a:t>
            </a:r>
            <a:endParaRPr/>
          </a:p>
          <a:p>
            <a:pPr indent="-539750" lvl="0" marL="742950" rtl="0" algn="just">
              <a:lnSpc>
                <a:spcPct val="90000"/>
              </a:lnSpc>
              <a:spcBef>
                <a:spcPts val="1000"/>
              </a:spcBef>
              <a:spcAft>
                <a:spcPts val="0"/>
              </a:spcAft>
              <a:buClr>
                <a:schemeClr val="dk1"/>
              </a:buClr>
              <a:buSzPts val="3200"/>
              <a:buNone/>
            </a:pPr>
            <a:r>
              <a:t/>
            </a:r>
            <a:endParaRPr sz="3200"/>
          </a:p>
          <a:p>
            <a:pPr indent="0" lvl="0" marL="0" rtl="0" algn="just">
              <a:lnSpc>
                <a:spcPct val="90000"/>
              </a:lnSpc>
              <a:spcBef>
                <a:spcPts val="1000"/>
              </a:spcBef>
              <a:spcAft>
                <a:spcPts val="0"/>
              </a:spcAft>
              <a:buClr>
                <a:schemeClr val="dk1"/>
              </a:buClr>
              <a:buSzPts val="3200"/>
              <a:buNone/>
            </a:pPr>
            <a:r>
              <a:rPr lang="en-US" sz="3200"/>
              <a:t>2. The weighted cost of capital to any firm, levered or not is</a:t>
            </a:r>
            <a:endParaRPr sz="3200"/>
          </a:p>
          <a:p>
            <a:pPr indent="0" lvl="0" marL="0" rtl="0" algn="just">
              <a:lnSpc>
                <a:spcPct val="90000"/>
              </a:lnSpc>
              <a:spcBef>
                <a:spcPts val="1000"/>
              </a:spcBef>
              <a:spcAft>
                <a:spcPts val="0"/>
              </a:spcAft>
              <a:buClr>
                <a:schemeClr val="dk1"/>
              </a:buClr>
              <a:buSzPts val="3200"/>
              <a:buNone/>
            </a:pPr>
            <a:r>
              <a:rPr lang="en-US" sz="3200"/>
              <a:t>(a)	Completely independent of its capital structure and </a:t>
            </a:r>
            <a:endParaRPr sz="3200"/>
          </a:p>
          <a:p>
            <a:pPr indent="0" lvl="0" marL="0" rtl="0" algn="just">
              <a:lnSpc>
                <a:spcPct val="90000"/>
              </a:lnSpc>
              <a:spcBef>
                <a:spcPts val="1000"/>
              </a:spcBef>
              <a:spcAft>
                <a:spcPts val="0"/>
              </a:spcAft>
              <a:buClr>
                <a:schemeClr val="dk1"/>
              </a:buClr>
              <a:buSzPts val="3200"/>
              <a:buNone/>
            </a:pPr>
            <a:r>
              <a:rPr lang="en-US" sz="3200"/>
              <a:t>(b)	Equal to the cost of equity to an unlevered firm in the same risk class.</a:t>
            </a:r>
            <a:endParaRPr sz="32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32"/>
          <p:cNvSpPr txBox="1"/>
          <p:nvPr>
            <p:ph type="title"/>
          </p:nvPr>
        </p:nvSpPr>
        <p:spPr>
          <a:xfrm>
            <a:off x="104172" y="138896"/>
            <a:ext cx="10554400" cy="682905"/>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MM Proposition II</a:t>
            </a:r>
            <a:endParaRPr b="1" sz="3600">
              <a:latin typeface="Calibri"/>
              <a:ea typeface="Calibri"/>
              <a:cs typeface="Calibri"/>
              <a:sym typeface="Calibri"/>
            </a:endParaRPr>
          </a:p>
        </p:txBody>
      </p:sp>
      <p:sp>
        <p:nvSpPr>
          <p:cNvPr id="286" name="Google Shape;286;p32"/>
          <p:cNvSpPr txBox="1"/>
          <p:nvPr>
            <p:ph idx="1" type="body"/>
          </p:nvPr>
        </p:nvSpPr>
        <p:spPr>
          <a:xfrm>
            <a:off x="104173" y="958646"/>
            <a:ext cx="11759878" cy="543058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None/>
            </a:pPr>
            <a:r>
              <a:rPr lang="en-US" sz="3200"/>
              <a:t>The cost of equity to a levered firm is equal to</a:t>
            </a:r>
            <a:endParaRPr sz="3200"/>
          </a:p>
          <a:p>
            <a:pPr indent="-514350" lvl="0" marL="514350" rtl="0" algn="l">
              <a:lnSpc>
                <a:spcPct val="90000"/>
              </a:lnSpc>
              <a:spcBef>
                <a:spcPts val="1000"/>
              </a:spcBef>
              <a:spcAft>
                <a:spcPts val="0"/>
              </a:spcAft>
              <a:buClr>
                <a:schemeClr val="dk1"/>
              </a:buClr>
              <a:buSzPts val="3200"/>
              <a:buAutoNum type="alphaLcParenBoth"/>
            </a:pPr>
            <a:r>
              <a:rPr lang="en-US" sz="3200"/>
              <a:t>The cost of equity to an unlevered firm in the same risk class plus  </a:t>
            </a:r>
            <a:endParaRPr sz="3200"/>
          </a:p>
          <a:p>
            <a:pPr indent="-514350" lvl="0" marL="514350" rtl="0" algn="l">
              <a:lnSpc>
                <a:spcPct val="90000"/>
              </a:lnSpc>
              <a:spcBef>
                <a:spcPts val="1000"/>
              </a:spcBef>
              <a:spcAft>
                <a:spcPts val="0"/>
              </a:spcAft>
              <a:buClr>
                <a:schemeClr val="dk1"/>
              </a:buClr>
              <a:buSzPts val="3200"/>
              <a:buAutoNum type="alphaLcParenBoth"/>
            </a:pPr>
            <a:r>
              <a:rPr lang="en-US" sz="3200"/>
              <a:t>	A risk premium whose size depends on both the differential between the cost of equity and debt to an unlevered firm and the amount of leverage used.</a:t>
            </a:r>
            <a:endParaRPr sz="3200"/>
          </a:p>
          <a:p>
            <a:pPr indent="0" lvl="0" marL="0" rtl="0" algn="l">
              <a:lnSpc>
                <a:spcPct val="90000"/>
              </a:lnSpc>
              <a:spcBef>
                <a:spcPts val="1000"/>
              </a:spcBef>
              <a:spcAft>
                <a:spcPts val="0"/>
              </a:spcAft>
              <a:buClr>
                <a:schemeClr val="dk1"/>
              </a:buClr>
              <a:buSzPts val="3200"/>
              <a:buNone/>
            </a:pPr>
            <a:r>
              <a:t/>
            </a:r>
            <a:endParaRPr sz="3200"/>
          </a:p>
          <a:p>
            <a:pPr indent="-50800" lvl="0" marL="228600" rtl="0" algn="l">
              <a:lnSpc>
                <a:spcPct val="90000"/>
              </a:lnSpc>
              <a:spcBef>
                <a:spcPts val="1000"/>
              </a:spcBef>
              <a:spcAft>
                <a:spcPts val="0"/>
              </a:spcAft>
              <a:buClr>
                <a:schemeClr val="dk1"/>
              </a:buClr>
              <a:buSzPts val="2800"/>
              <a:buNone/>
            </a:pPr>
            <a:r>
              <a:t/>
            </a:r>
            <a:endParaRPr/>
          </a:p>
        </p:txBody>
      </p:sp>
      <p:sp>
        <p:nvSpPr>
          <p:cNvPr id="287" name="Google Shape;287;p32"/>
          <p:cNvSpPr/>
          <p:nvPr/>
        </p:nvSpPr>
        <p:spPr>
          <a:xfrm>
            <a:off x="1740309" y="3893574"/>
            <a:ext cx="12192000" cy="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88" name="Google Shape;288;p32"/>
          <p:cNvPicPr preferRelativeResize="0"/>
          <p:nvPr/>
        </p:nvPicPr>
        <p:blipFill rotWithShape="1">
          <a:blip r:embed="rId3">
            <a:alphaModFix/>
          </a:blip>
          <a:srcRect b="0" l="0" r="0" t="0"/>
          <a:stretch/>
        </p:blipFill>
        <p:spPr>
          <a:xfrm>
            <a:off x="250724" y="4030420"/>
            <a:ext cx="9763432" cy="1310881"/>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33"/>
          <p:cNvSpPr txBox="1"/>
          <p:nvPr>
            <p:ph type="title"/>
          </p:nvPr>
        </p:nvSpPr>
        <p:spPr>
          <a:xfrm>
            <a:off x="0" y="115746"/>
            <a:ext cx="10515600" cy="60207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Implications of MM Proposition II</a:t>
            </a:r>
            <a:endParaRPr sz="3600">
              <a:latin typeface="Calibri"/>
              <a:ea typeface="Calibri"/>
              <a:cs typeface="Calibri"/>
              <a:sym typeface="Calibri"/>
            </a:endParaRPr>
          </a:p>
        </p:txBody>
      </p:sp>
      <p:sp>
        <p:nvSpPr>
          <p:cNvPr id="294" name="Google Shape;294;p33"/>
          <p:cNvSpPr txBox="1"/>
          <p:nvPr>
            <p:ph idx="1" type="body"/>
          </p:nvPr>
        </p:nvSpPr>
        <p:spPr>
          <a:xfrm>
            <a:off x="457199" y="1076632"/>
            <a:ext cx="11406851" cy="5312593"/>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200"/>
              <a:buChar char="•"/>
            </a:pPr>
            <a:r>
              <a:rPr lang="en-US" sz="3200"/>
              <a:t>As a firm's use of debt increases, its cost of equity also rises. A firm's value is determined by its real assets, not the individual securities and thus capital structure decisions are irrelevant . This proposition allows for complete separation of the investment and financial decisions.  </a:t>
            </a:r>
            <a:endParaRPr sz="3200"/>
          </a:p>
          <a:p>
            <a:pPr indent="-25400" lvl="0" marL="228600" rtl="0" algn="just">
              <a:lnSpc>
                <a:spcPct val="90000"/>
              </a:lnSpc>
              <a:spcBef>
                <a:spcPts val="1000"/>
              </a:spcBef>
              <a:spcAft>
                <a:spcPts val="0"/>
              </a:spcAft>
              <a:buClr>
                <a:schemeClr val="dk1"/>
              </a:buClr>
              <a:buSzPts val="3200"/>
              <a:buNone/>
            </a:pPr>
            <a:r>
              <a:t/>
            </a:r>
            <a:endParaRPr sz="3200"/>
          </a:p>
          <a:p>
            <a:pPr indent="-228600" lvl="0" marL="228600" rtl="0" algn="just">
              <a:lnSpc>
                <a:spcPct val="90000"/>
              </a:lnSpc>
              <a:spcBef>
                <a:spcPts val="1000"/>
              </a:spcBef>
              <a:spcAft>
                <a:spcPts val="0"/>
              </a:spcAft>
              <a:buClr>
                <a:schemeClr val="dk1"/>
              </a:buClr>
              <a:buSzPts val="3200"/>
              <a:buChar char="•"/>
            </a:pPr>
            <a:r>
              <a:rPr lang="en-US" sz="3200"/>
              <a:t>Any firm can use the capital budgeting procedures without worrying where the money for capital expenditure comes from..  The value of the firm therefore is determined by the assets of the firm and not the proportion of debt and equity issued by the firm.</a:t>
            </a:r>
            <a:endParaRPr sz="3200"/>
          </a:p>
          <a:p>
            <a:pPr indent="0" lvl="0" marL="0" rtl="0" algn="l">
              <a:lnSpc>
                <a:spcPct val="90000"/>
              </a:lnSpc>
              <a:spcBef>
                <a:spcPts val="1000"/>
              </a:spcBef>
              <a:spcAft>
                <a:spcPts val="0"/>
              </a:spcAft>
              <a:buClr>
                <a:schemeClr val="dk1"/>
              </a:buClr>
              <a:buSzPts val="3200"/>
              <a:buNone/>
            </a:pPr>
            <a:r>
              <a:t/>
            </a:r>
            <a:endParaRPr sz="3200"/>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34"/>
          <p:cNvSpPr txBox="1"/>
          <p:nvPr>
            <p:ph type="title"/>
          </p:nvPr>
        </p:nvSpPr>
        <p:spPr>
          <a:xfrm>
            <a:off x="0" y="115746"/>
            <a:ext cx="10515600" cy="60207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Implications of MM Proposition II Ctd</a:t>
            </a:r>
            <a:endParaRPr sz="3600">
              <a:latin typeface="Calibri"/>
              <a:ea typeface="Calibri"/>
              <a:cs typeface="Calibri"/>
              <a:sym typeface="Calibri"/>
            </a:endParaRPr>
          </a:p>
        </p:txBody>
      </p:sp>
      <p:sp>
        <p:nvSpPr>
          <p:cNvPr id="300" name="Google Shape;300;p34"/>
          <p:cNvSpPr txBox="1"/>
          <p:nvPr>
            <p:ph idx="1" type="body"/>
          </p:nvPr>
        </p:nvSpPr>
        <p:spPr>
          <a:xfrm>
            <a:off x="457199" y="1076632"/>
            <a:ext cx="11406851" cy="5312593"/>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rPr lang="en-US" sz="3600"/>
              <a:t> </a:t>
            </a:r>
            <a:endParaRPr sz="3600"/>
          </a:p>
          <a:p>
            <a:pPr indent="-228631" lvl="0" marL="228600" rtl="0" algn="just">
              <a:lnSpc>
                <a:spcPct val="90000"/>
              </a:lnSpc>
              <a:spcBef>
                <a:spcPts val="1000"/>
              </a:spcBef>
              <a:spcAft>
                <a:spcPts val="0"/>
              </a:spcAft>
              <a:buClr>
                <a:schemeClr val="dk1"/>
              </a:buClr>
              <a:buSzPct val="100000"/>
              <a:buChar char="•"/>
            </a:pPr>
            <a:r>
              <a:rPr lang="en-US" sz="3500"/>
              <a:t>The MM further supported their arguments by the idea that investors are able to substitute personal for corporate leverage, thereby replicating any capital structure the firm might undertake.  </a:t>
            </a:r>
            <a:endParaRPr sz="3500"/>
          </a:p>
          <a:p>
            <a:pPr indent="-228631" lvl="0" marL="228600" rtl="0" algn="just">
              <a:lnSpc>
                <a:spcPct val="90000"/>
              </a:lnSpc>
              <a:spcBef>
                <a:spcPts val="1000"/>
              </a:spcBef>
              <a:spcAft>
                <a:spcPts val="0"/>
              </a:spcAft>
              <a:buClr>
                <a:schemeClr val="dk1"/>
              </a:buClr>
              <a:buSzPct val="100000"/>
              <a:buChar char="•"/>
            </a:pPr>
            <a:r>
              <a:rPr lang="en-US" sz="3500"/>
              <a:t>Taken together, the two MM propositions imply that the inclusion of more debt in the capital structure will not increase the value of the firm, because the benefits of cheaper debt will be exactly offset by an increase in the riskiness, and hence the cost of equity.</a:t>
            </a:r>
            <a:endParaRPr sz="3500"/>
          </a:p>
          <a:p>
            <a:pPr indent="-228631" lvl="0" marL="228600" rtl="0" algn="just">
              <a:lnSpc>
                <a:spcPct val="90000"/>
              </a:lnSpc>
              <a:spcBef>
                <a:spcPts val="1000"/>
              </a:spcBef>
              <a:spcAft>
                <a:spcPts val="0"/>
              </a:spcAft>
              <a:buClr>
                <a:schemeClr val="dk1"/>
              </a:buClr>
              <a:buSzPct val="100000"/>
              <a:buChar char="•"/>
            </a:pPr>
            <a:r>
              <a:rPr lang="en-US" sz="3500"/>
              <a:t> MM theory states that in a world without taxes, both the value of a firm and its overall cost of capital are unaffected by its capital structure.</a:t>
            </a:r>
            <a:endParaRPr sz="3500"/>
          </a:p>
          <a:p>
            <a:pPr indent="0" lvl="0" marL="0" rtl="0" algn="l">
              <a:lnSpc>
                <a:spcPct val="90000"/>
              </a:lnSpc>
              <a:spcBef>
                <a:spcPts val="1000"/>
              </a:spcBef>
              <a:spcAft>
                <a:spcPts val="0"/>
              </a:spcAft>
              <a:buClr>
                <a:schemeClr val="dk1"/>
              </a:buClr>
              <a:buSzPct val="100000"/>
              <a:buNone/>
            </a:pPr>
            <a:r>
              <a:t/>
            </a:r>
            <a:endParaRPr sz="3200"/>
          </a:p>
          <a:p>
            <a:pPr indent="-64135"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35"/>
          <p:cNvSpPr txBox="1"/>
          <p:nvPr>
            <p:ph type="title"/>
          </p:nvPr>
        </p:nvSpPr>
        <p:spPr>
          <a:xfrm>
            <a:off x="0" y="115746"/>
            <a:ext cx="10515600" cy="60207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The Trade-Off Theory</a:t>
            </a:r>
            <a:endParaRPr sz="3600">
              <a:latin typeface="Calibri"/>
              <a:ea typeface="Calibri"/>
              <a:cs typeface="Calibri"/>
              <a:sym typeface="Calibri"/>
            </a:endParaRPr>
          </a:p>
        </p:txBody>
      </p:sp>
      <p:sp>
        <p:nvSpPr>
          <p:cNvPr id="306" name="Google Shape;306;p35"/>
          <p:cNvSpPr txBox="1"/>
          <p:nvPr>
            <p:ph idx="1" type="body"/>
          </p:nvPr>
        </p:nvSpPr>
        <p:spPr>
          <a:xfrm>
            <a:off x="185196" y="821804"/>
            <a:ext cx="11840900" cy="5810490"/>
          </a:xfrm>
          <a:prstGeom prst="rect">
            <a:avLst/>
          </a:prstGeom>
          <a:no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Clr>
                <a:schemeClr val="dk1"/>
              </a:buClr>
              <a:buSzPts val="3600"/>
              <a:buNone/>
            </a:pPr>
            <a:r>
              <a:t/>
            </a:r>
            <a:endParaRPr sz="3600"/>
          </a:p>
          <a:p>
            <a:pPr indent="-228600" lvl="0" marL="228600" rtl="0" algn="l">
              <a:lnSpc>
                <a:spcPct val="90000"/>
              </a:lnSpc>
              <a:spcBef>
                <a:spcPts val="1000"/>
              </a:spcBef>
              <a:spcAft>
                <a:spcPts val="0"/>
              </a:spcAft>
              <a:buClr>
                <a:schemeClr val="dk1"/>
              </a:buClr>
              <a:buSzPts val="3600"/>
              <a:buChar char="•"/>
            </a:pPr>
            <a:r>
              <a:rPr lang="en-US" sz="3600"/>
              <a:t>The trade-off theory of capital structure refers to the idea that a company chooses how much debt finance and how much equity finance to use by balancing the costs and benefits. </a:t>
            </a:r>
            <a:endParaRPr sz="3600"/>
          </a:p>
          <a:p>
            <a:pPr indent="0" lvl="0" marL="228600" rtl="0" algn="l">
              <a:lnSpc>
                <a:spcPct val="90000"/>
              </a:lnSpc>
              <a:spcBef>
                <a:spcPts val="1000"/>
              </a:spcBef>
              <a:spcAft>
                <a:spcPts val="0"/>
              </a:spcAft>
              <a:buClr>
                <a:schemeClr val="dk1"/>
              </a:buClr>
              <a:buSzPts val="3600"/>
              <a:buNone/>
            </a:pPr>
            <a:r>
              <a:t/>
            </a:r>
            <a:endParaRPr sz="3600"/>
          </a:p>
          <a:p>
            <a:pPr indent="-228600" lvl="0" marL="228600" rtl="0" algn="l">
              <a:lnSpc>
                <a:spcPct val="90000"/>
              </a:lnSpc>
              <a:spcBef>
                <a:spcPts val="1000"/>
              </a:spcBef>
              <a:spcAft>
                <a:spcPts val="0"/>
              </a:spcAft>
              <a:buClr>
                <a:schemeClr val="dk1"/>
              </a:buClr>
              <a:buSzPts val="3600"/>
              <a:buChar char="•"/>
            </a:pPr>
            <a:r>
              <a:rPr lang="en-US" sz="3600"/>
              <a:t>Tradeoff theory of capital structure basically entails offsetting the costs of debt against the benefits of debt.</a:t>
            </a:r>
            <a:endParaRPr/>
          </a:p>
          <a:p>
            <a:pPr indent="0" lvl="0" marL="228600" rtl="0" algn="l">
              <a:lnSpc>
                <a:spcPct val="90000"/>
              </a:lnSpc>
              <a:spcBef>
                <a:spcPts val="1000"/>
              </a:spcBef>
              <a:spcAft>
                <a:spcPts val="0"/>
              </a:spcAft>
              <a:buClr>
                <a:schemeClr val="dk1"/>
              </a:buClr>
              <a:buSzPts val="3600"/>
              <a:buNone/>
            </a:pPr>
            <a:r>
              <a:t/>
            </a:r>
            <a:endParaRPr sz="3600"/>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6"/>
          <p:cNvSpPr txBox="1"/>
          <p:nvPr>
            <p:ph type="title"/>
          </p:nvPr>
        </p:nvSpPr>
        <p:spPr>
          <a:xfrm>
            <a:off x="0" y="115746"/>
            <a:ext cx="10515600" cy="60207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The Trade-Off Theory Ctd</a:t>
            </a:r>
            <a:endParaRPr sz="3600">
              <a:latin typeface="Calibri"/>
              <a:ea typeface="Calibri"/>
              <a:cs typeface="Calibri"/>
              <a:sym typeface="Calibri"/>
            </a:endParaRPr>
          </a:p>
        </p:txBody>
      </p:sp>
      <p:sp>
        <p:nvSpPr>
          <p:cNvPr id="312" name="Google Shape;312;p36"/>
          <p:cNvSpPr txBox="1"/>
          <p:nvPr>
            <p:ph idx="1" type="body"/>
          </p:nvPr>
        </p:nvSpPr>
        <p:spPr>
          <a:xfrm>
            <a:off x="185196" y="821804"/>
            <a:ext cx="11840900" cy="5810490"/>
          </a:xfrm>
          <a:prstGeom prst="rect">
            <a:avLst/>
          </a:prstGeom>
          <a:noFill/>
          <a:ln>
            <a:noFill/>
          </a:ln>
        </p:spPr>
        <p:txBody>
          <a:bodyPr anchorCtr="0" anchor="t" bIns="45700" lIns="91425" spcFirstLastPara="1" rIns="91425" wrap="square" tIns="45700">
            <a:normAutofit fontScale="92500" lnSpcReduction="10000"/>
          </a:bodyPr>
          <a:lstStyle/>
          <a:p>
            <a:pPr indent="-228631" lvl="0" marL="228600" rtl="0" algn="l">
              <a:lnSpc>
                <a:spcPct val="90000"/>
              </a:lnSpc>
              <a:spcBef>
                <a:spcPts val="0"/>
              </a:spcBef>
              <a:spcAft>
                <a:spcPts val="0"/>
              </a:spcAft>
              <a:buClr>
                <a:schemeClr val="dk1"/>
              </a:buClr>
              <a:buSzPct val="100000"/>
              <a:buChar char="•"/>
            </a:pPr>
            <a:r>
              <a:rPr lang="en-US" sz="3500"/>
              <a:t>Trade-off theory deals with the two concepts - cost of financial distress and agency costs. </a:t>
            </a:r>
            <a:endParaRPr sz="3500"/>
          </a:p>
          <a:p>
            <a:pPr indent="-228631" lvl="0" marL="228600" rtl="0" algn="l">
              <a:lnSpc>
                <a:spcPct val="90000"/>
              </a:lnSpc>
              <a:spcBef>
                <a:spcPts val="1000"/>
              </a:spcBef>
              <a:spcAft>
                <a:spcPts val="0"/>
              </a:spcAft>
              <a:buClr>
                <a:schemeClr val="dk1"/>
              </a:buClr>
              <a:buSzPct val="100000"/>
              <a:buChar char="•"/>
            </a:pPr>
            <a:r>
              <a:rPr lang="en-US" sz="3500"/>
              <a:t>corporations usually are financed partly with debt and partly with equity. </a:t>
            </a:r>
            <a:endParaRPr sz="3500"/>
          </a:p>
          <a:p>
            <a:pPr indent="-228631" lvl="0" marL="228600" rtl="0" algn="l">
              <a:lnSpc>
                <a:spcPct val="90000"/>
              </a:lnSpc>
              <a:spcBef>
                <a:spcPts val="1000"/>
              </a:spcBef>
              <a:spcAft>
                <a:spcPts val="0"/>
              </a:spcAft>
              <a:buClr>
                <a:schemeClr val="dk1"/>
              </a:buClr>
              <a:buSzPct val="100000"/>
              <a:buChar char="•"/>
            </a:pPr>
            <a:r>
              <a:rPr lang="en-US" sz="3500"/>
              <a:t> There is an advantage to financing with debt-the tax benefits of debt and there is a cost of financing with debt, </a:t>
            </a:r>
            <a:endParaRPr sz="3500"/>
          </a:p>
          <a:p>
            <a:pPr indent="-228631" lvl="0" marL="228600" rtl="0" algn="l">
              <a:lnSpc>
                <a:spcPct val="90000"/>
              </a:lnSpc>
              <a:spcBef>
                <a:spcPts val="1000"/>
              </a:spcBef>
              <a:spcAft>
                <a:spcPts val="0"/>
              </a:spcAft>
              <a:buClr>
                <a:schemeClr val="dk1"/>
              </a:buClr>
              <a:buSzPct val="100000"/>
              <a:buChar char="•"/>
            </a:pPr>
            <a:r>
              <a:rPr lang="en-US" sz="3500"/>
              <a:t>However there are costs of financial distress - bankruptcy costs of debt and non-bankruptcy costs (e.g. staff leaving, suppliers demanding disadvantageous payment terms, bondholder/stockholder infighting, etc). </a:t>
            </a:r>
            <a:endParaRPr sz="3500"/>
          </a:p>
          <a:p>
            <a:pPr indent="-228631" lvl="0" marL="228600" rtl="0" algn="l">
              <a:lnSpc>
                <a:spcPct val="90000"/>
              </a:lnSpc>
              <a:spcBef>
                <a:spcPts val="1000"/>
              </a:spcBef>
              <a:spcAft>
                <a:spcPts val="0"/>
              </a:spcAft>
              <a:buClr>
                <a:schemeClr val="dk1"/>
              </a:buClr>
              <a:buSzPct val="100000"/>
              <a:buChar char="•"/>
            </a:pPr>
            <a:r>
              <a:rPr lang="en-US" sz="3500"/>
              <a:t>So that a firm that is optimizing its overall value will focus on this trade-off when choosing how much debt and equity to use for financing.</a:t>
            </a:r>
            <a:endParaRPr/>
          </a:p>
          <a:p>
            <a:pPr indent="-17145" lvl="0" marL="228600" rtl="0" algn="l">
              <a:lnSpc>
                <a:spcPct val="90000"/>
              </a:lnSpc>
              <a:spcBef>
                <a:spcPts val="1000"/>
              </a:spcBef>
              <a:spcAft>
                <a:spcPts val="0"/>
              </a:spcAft>
              <a:buClr>
                <a:schemeClr val="dk1"/>
              </a:buClr>
              <a:buSzPct val="100000"/>
              <a:buNone/>
            </a:pPr>
            <a:r>
              <a:t/>
            </a:r>
            <a:endParaRPr sz="3600"/>
          </a:p>
          <a:p>
            <a:pPr indent="-64135"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37"/>
          <p:cNvSpPr txBox="1"/>
          <p:nvPr>
            <p:ph type="title"/>
          </p:nvPr>
        </p:nvSpPr>
        <p:spPr>
          <a:xfrm>
            <a:off x="0" y="2"/>
            <a:ext cx="10515600" cy="64892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br>
              <a:rPr b="1" lang="en-US" sz="3600"/>
            </a:br>
            <a:br>
              <a:rPr b="1" lang="en-US" sz="3600"/>
            </a:br>
            <a:r>
              <a:rPr b="1" lang="en-US" sz="4000">
                <a:latin typeface="Calibri"/>
                <a:ea typeface="Calibri"/>
                <a:cs typeface="Calibri"/>
                <a:sym typeface="Calibri"/>
              </a:rPr>
              <a:t>Pecking Order Theory Ctd</a:t>
            </a:r>
            <a:br>
              <a:rPr lang="en-US" sz="4000">
                <a:latin typeface="Calibri"/>
                <a:ea typeface="Calibri"/>
                <a:cs typeface="Calibri"/>
                <a:sym typeface="Calibri"/>
              </a:rPr>
            </a:br>
            <a:br>
              <a:rPr b="1" lang="en-US" sz="4000">
                <a:latin typeface="Calibri"/>
                <a:ea typeface="Calibri"/>
                <a:cs typeface="Calibri"/>
                <a:sym typeface="Calibri"/>
              </a:rPr>
            </a:br>
            <a:endParaRPr b="1" sz="4000">
              <a:latin typeface="Calibri"/>
              <a:ea typeface="Calibri"/>
              <a:cs typeface="Calibri"/>
              <a:sym typeface="Calibri"/>
            </a:endParaRPr>
          </a:p>
        </p:txBody>
      </p:sp>
      <p:sp>
        <p:nvSpPr>
          <p:cNvPr id="318" name="Google Shape;318;p37"/>
          <p:cNvSpPr txBox="1"/>
          <p:nvPr>
            <p:ph idx="1" type="body"/>
          </p:nvPr>
        </p:nvSpPr>
        <p:spPr>
          <a:xfrm>
            <a:off x="185196" y="821804"/>
            <a:ext cx="11840900" cy="5810490"/>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200"/>
              <a:buChar char="•"/>
            </a:pPr>
            <a:r>
              <a:rPr lang="en-US" sz="3200"/>
              <a:t>This theory is based on Asymmetric information, which refers to a situation in which different parties have different information. </a:t>
            </a:r>
            <a:endParaRPr sz="3200"/>
          </a:p>
          <a:p>
            <a:pPr indent="-25400" lvl="0" marL="228600" rtl="0" algn="just">
              <a:lnSpc>
                <a:spcPct val="90000"/>
              </a:lnSpc>
              <a:spcBef>
                <a:spcPts val="1000"/>
              </a:spcBef>
              <a:spcAft>
                <a:spcPts val="0"/>
              </a:spcAft>
              <a:buClr>
                <a:schemeClr val="dk1"/>
              </a:buClr>
              <a:buSzPts val="3200"/>
              <a:buNone/>
            </a:pPr>
            <a:r>
              <a:t/>
            </a:r>
            <a:endParaRPr sz="3200"/>
          </a:p>
          <a:p>
            <a:pPr indent="-228600" lvl="0" marL="228600" rtl="0" algn="just">
              <a:lnSpc>
                <a:spcPct val="90000"/>
              </a:lnSpc>
              <a:spcBef>
                <a:spcPts val="1000"/>
              </a:spcBef>
              <a:spcAft>
                <a:spcPts val="0"/>
              </a:spcAft>
              <a:buClr>
                <a:schemeClr val="dk1"/>
              </a:buClr>
              <a:buSzPts val="3200"/>
              <a:buChar char="•"/>
            </a:pPr>
            <a:r>
              <a:rPr lang="en-US" sz="3200"/>
              <a:t>This theory states that firms prefer to issue debt when they are positive about future earnings. Equity is issued when they are doubtful and internal finance is insufficient.</a:t>
            </a:r>
            <a:endParaRPr/>
          </a:p>
          <a:p>
            <a:pPr indent="-25400" lvl="0" marL="228600" rtl="0" algn="just">
              <a:lnSpc>
                <a:spcPct val="90000"/>
              </a:lnSpc>
              <a:spcBef>
                <a:spcPts val="1000"/>
              </a:spcBef>
              <a:spcAft>
                <a:spcPts val="0"/>
              </a:spcAft>
              <a:buClr>
                <a:schemeClr val="dk1"/>
              </a:buClr>
              <a:buSzPts val="3200"/>
              <a:buNone/>
            </a:pPr>
            <a:r>
              <a:t/>
            </a:r>
            <a:endParaRPr sz="3200"/>
          </a:p>
          <a:p>
            <a:pPr indent="-228600" lvl="0" marL="228600" rtl="0" algn="just">
              <a:lnSpc>
                <a:spcPct val="90000"/>
              </a:lnSpc>
              <a:spcBef>
                <a:spcPts val="1000"/>
              </a:spcBef>
              <a:spcAft>
                <a:spcPts val="0"/>
              </a:spcAft>
              <a:buClr>
                <a:schemeClr val="dk1"/>
              </a:buClr>
              <a:buSzPts val="3200"/>
              <a:buChar char="•"/>
            </a:pPr>
            <a:r>
              <a:rPr lang="en-US" sz="3200"/>
              <a:t>The pecking order theory argues that the capital structure decision is affected by manager’s choice of a source of capital that gives higher priority to sources that reveal the least amount of information.</a:t>
            </a:r>
            <a:endParaRPr sz="3200"/>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38"/>
          <p:cNvSpPr txBox="1"/>
          <p:nvPr>
            <p:ph type="title"/>
          </p:nvPr>
        </p:nvSpPr>
        <p:spPr>
          <a:xfrm>
            <a:off x="0" y="2"/>
            <a:ext cx="10515600" cy="64892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br>
              <a:rPr b="1" lang="en-US" sz="3600"/>
            </a:br>
            <a:br>
              <a:rPr b="1" lang="en-US" sz="3600"/>
            </a:br>
            <a:r>
              <a:rPr b="1" lang="en-US" sz="4000">
                <a:latin typeface="Calibri"/>
                <a:ea typeface="Calibri"/>
                <a:cs typeface="Calibri"/>
                <a:sym typeface="Calibri"/>
              </a:rPr>
              <a:t>Pecking Order Theory Ctd</a:t>
            </a:r>
            <a:br>
              <a:rPr lang="en-US" sz="4000">
                <a:latin typeface="Calibri"/>
                <a:ea typeface="Calibri"/>
                <a:cs typeface="Calibri"/>
                <a:sym typeface="Calibri"/>
              </a:rPr>
            </a:br>
            <a:br>
              <a:rPr b="1" lang="en-US" sz="4000">
                <a:latin typeface="Calibri"/>
                <a:ea typeface="Calibri"/>
                <a:cs typeface="Calibri"/>
                <a:sym typeface="Calibri"/>
              </a:rPr>
            </a:br>
            <a:endParaRPr b="1" sz="4000">
              <a:latin typeface="Calibri"/>
              <a:ea typeface="Calibri"/>
              <a:cs typeface="Calibri"/>
              <a:sym typeface="Calibri"/>
            </a:endParaRPr>
          </a:p>
        </p:txBody>
      </p:sp>
      <p:sp>
        <p:nvSpPr>
          <p:cNvPr id="324" name="Google Shape;324;p38"/>
          <p:cNvSpPr txBox="1"/>
          <p:nvPr>
            <p:ph idx="1" type="body"/>
          </p:nvPr>
        </p:nvSpPr>
        <p:spPr>
          <a:xfrm>
            <a:off x="185196" y="821804"/>
            <a:ext cx="11840900" cy="5810490"/>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200"/>
              <a:buChar char="•"/>
            </a:pPr>
            <a:r>
              <a:rPr lang="en-US" sz="3200"/>
              <a:t>Myres has given the name ‘PECKING ORDER’ theory as there is no well defined debt equity target and there are two kind of equity internal and external. </a:t>
            </a:r>
            <a:endParaRPr sz="3200"/>
          </a:p>
          <a:p>
            <a:pPr indent="-228600" lvl="0" marL="228600" rtl="0" algn="just">
              <a:lnSpc>
                <a:spcPct val="90000"/>
              </a:lnSpc>
              <a:spcBef>
                <a:spcPts val="1000"/>
              </a:spcBef>
              <a:spcAft>
                <a:spcPts val="0"/>
              </a:spcAft>
              <a:buClr>
                <a:schemeClr val="dk1"/>
              </a:buClr>
              <a:buSzPts val="3200"/>
              <a:buChar char="•"/>
            </a:pPr>
            <a:r>
              <a:rPr lang="en-US" sz="3200"/>
              <a:t>Managers may use various sources for raising of fund in the following order.</a:t>
            </a:r>
            <a:endParaRPr/>
          </a:p>
          <a:p>
            <a:pPr indent="0" lvl="0" marL="0" rtl="0" algn="just">
              <a:lnSpc>
                <a:spcPct val="90000"/>
              </a:lnSpc>
              <a:spcBef>
                <a:spcPts val="1000"/>
              </a:spcBef>
              <a:spcAft>
                <a:spcPts val="0"/>
              </a:spcAft>
              <a:buClr>
                <a:schemeClr val="dk1"/>
              </a:buClr>
              <a:buSzPts val="3200"/>
              <a:buNone/>
            </a:pPr>
            <a:r>
              <a:rPr lang="en-US" sz="3200"/>
              <a:t>1. Managers first choice is to use internal finance</a:t>
            </a:r>
            <a:endParaRPr/>
          </a:p>
          <a:p>
            <a:pPr indent="0" lvl="0" marL="0" rtl="0" algn="just">
              <a:lnSpc>
                <a:spcPct val="90000"/>
              </a:lnSpc>
              <a:spcBef>
                <a:spcPts val="1000"/>
              </a:spcBef>
              <a:spcAft>
                <a:spcPts val="0"/>
              </a:spcAft>
              <a:buClr>
                <a:schemeClr val="dk1"/>
              </a:buClr>
              <a:buSzPts val="3200"/>
              <a:buNone/>
            </a:pPr>
            <a:r>
              <a:rPr lang="en-US" sz="3200"/>
              <a:t>2. In absence of internal finance they can use secured debt, unsecured debt, hybrid debt etc.</a:t>
            </a:r>
            <a:endParaRPr sz="320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39"/>
          <p:cNvSpPr txBox="1"/>
          <p:nvPr>
            <p:ph type="title"/>
          </p:nvPr>
        </p:nvSpPr>
        <p:spPr>
          <a:xfrm>
            <a:off x="147484" y="0"/>
            <a:ext cx="10325893" cy="75216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 </a:t>
            </a:r>
            <a:br>
              <a:rPr b="1" lang="en-US" sz="3600">
                <a:latin typeface="Calibri"/>
                <a:ea typeface="Calibri"/>
                <a:cs typeface="Calibri"/>
                <a:sym typeface="Calibri"/>
              </a:rPr>
            </a:br>
            <a:r>
              <a:rPr b="1" lang="en-US" sz="3600">
                <a:latin typeface="Calibri"/>
                <a:ea typeface="Calibri"/>
                <a:cs typeface="Calibri"/>
                <a:sym typeface="Calibri"/>
              </a:rPr>
              <a:t>Pecking Order Approach </a:t>
            </a:r>
            <a:br>
              <a:rPr b="1" lang="en-US" sz="3600">
                <a:latin typeface="Calibri"/>
                <a:ea typeface="Calibri"/>
                <a:cs typeface="Calibri"/>
                <a:sym typeface="Calibri"/>
              </a:rPr>
            </a:br>
            <a:endParaRPr b="1" sz="3600">
              <a:latin typeface="Calibri"/>
              <a:ea typeface="Calibri"/>
              <a:cs typeface="Calibri"/>
              <a:sym typeface="Calibri"/>
            </a:endParaRPr>
          </a:p>
        </p:txBody>
      </p:sp>
      <p:sp>
        <p:nvSpPr>
          <p:cNvPr id="330" name="Google Shape;330;p39"/>
          <p:cNvSpPr txBox="1"/>
          <p:nvPr>
            <p:ph idx="1" type="body"/>
          </p:nvPr>
        </p:nvSpPr>
        <p:spPr>
          <a:xfrm>
            <a:off x="147484" y="752169"/>
            <a:ext cx="11056810" cy="5532884"/>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None/>
            </a:pPr>
            <a:r>
              <a:rPr lang="en-US" sz="3200"/>
              <a:t>Pecking order theory suggests that Managers may issue new equity shares as a last option.</a:t>
            </a:r>
            <a:endParaRPr/>
          </a:p>
          <a:p>
            <a:pPr indent="0" lvl="0" marL="0" rtl="0" algn="l">
              <a:lnSpc>
                <a:spcPct val="90000"/>
              </a:lnSpc>
              <a:spcBef>
                <a:spcPts val="1000"/>
              </a:spcBef>
              <a:spcAft>
                <a:spcPts val="0"/>
              </a:spcAft>
              <a:buClr>
                <a:schemeClr val="dk1"/>
              </a:buClr>
              <a:buSzPts val="3200"/>
              <a:buNone/>
            </a:pPr>
            <a:r>
              <a:t/>
            </a:r>
            <a:endParaRPr sz="3200"/>
          </a:p>
          <a:p>
            <a:pPr indent="0" lvl="0" marL="0" rtl="0" algn="l">
              <a:lnSpc>
                <a:spcPct val="90000"/>
              </a:lnSpc>
              <a:spcBef>
                <a:spcPts val="1000"/>
              </a:spcBef>
              <a:spcAft>
                <a:spcPts val="0"/>
              </a:spcAft>
              <a:buClr>
                <a:schemeClr val="dk1"/>
              </a:buClr>
              <a:buSzPts val="3200"/>
              <a:buNone/>
            </a:pPr>
            <a:r>
              <a:rPr lang="en-US" sz="3200"/>
              <a:t>So briefly under this theory rules are</a:t>
            </a:r>
            <a:endParaRPr sz="3200"/>
          </a:p>
          <a:p>
            <a:pPr indent="0" lvl="0" marL="0" rtl="0" algn="l">
              <a:lnSpc>
                <a:spcPct val="90000"/>
              </a:lnSpc>
              <a:spcBef>
                <a:spcPts val="1000"/>
              </a:spcBef>
              <a:spcAft>
                <a:spcPts val="0"/>
              </a:spcAft>
              <a:buClr>
                <a:schemeClr val="dk1"/>
              </a:buClr>
              <a:buSzPts val="3200"/>
              <a:buNone/>
            </a:pPr>
            <a:r>
              <a:rPr lang="en-US" sz="3200"/>
              <a:t>Rule 1: Use internal financing first.</a:t>
            </a:r>
            <a:endParaRPr sz="3200"/>
          </a:p>
          <a:p>
            <a:pPr indent="0" lvl="0" marL="0" rtl="0" algn="l">
              <a:lnSpc>
                <a:spcPct val="90000"/>
              </a:lnSpc>
              <a:spcBef>
                <a:spcPts val="1000"/>
              </a:spcBef>
              <a:spcAft>
                <a:spcPts val="0"/>
              </a:spcAft>
              <a:buClr>
                <a:schemeClr val="dk1"/>
              </a:buClr>
              <a:buSzPts val="3200"/>
              <a:buNone/>
            </a:pPr>
            <a:r>
              <a:rPr lang="en-US" sz="3200"/>
              <a:t>Rule 2: Issue debt next</a:t>
            </a:r>
            <a:endParaRPr sz="3200"/>
          </a:p>
          <a:p>
            <a:pPr indent="0" lvl="0" marL="0" rtl="0" algn="l">
              <a:lnSpc>
                <a:spcPct val="90000"/>
              </a:lnSpc>
              <a:spcBef>
                <a:spcPts val="1000"/>
              </a:spcBef>
              <a:spcAft>
                <a:spcPts val="0"/>
              </a:spcAft>
              <a:buClr>
                <a:schemeClr val="dk1"/>
              </a:buClr>
              <a:buSzPts val="3200"/>
              <a:buNone/>
            </a:pPr>
            <a:r>
              <a:rPr lang="en-US" sz="3200"/>
              <a:t>Rule 3: Issue of new equity shares at last</a:t>
            </a:r>
            <a:endParaRPr sz="3200"/>
          </a:p>
          <a:p>
            <a:pPr indent="0" lvl="0" marL="0" rtl="0" algn="l">
              <a:lnSpc>
                <a:spcPct val="90000"/>
              </a:lnSpc>
              <a:spcBef>
                <a:spcPts val="1000"/>
              </a:spcBef>
              <a:spcAft>
                <a:spcPts val="0"/>
              </a:spcAft>
              <a:buClr>
                <a:schemeClr val="dk1"/>
              </a:buClr>
              <a:buSzPts val="3200"/>
              <a:buNone/>
            </a:pPr>
            <a:r>
              <a:t/>
            </a:r>
            <a:endParaRPr sz="3200"/>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40"/>
          <p:cNvSpPr txBox="1"/>
          <p:nvPr>
            <p:ph type="title"/>
          </p:nvPr>
        </p:nvSpPr>
        <p:spPr>
          <a:xfrm>
            <a:off x="0" y="0"/>
            <a:ext cx="10600698" cy="92743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br>
              <a:rPr b="1" lang="en-US" sz="3600"/>
            </a:br>
            <a:r>
              <a:rPr b="1" lang="en-US" sz="3600">
                <a:latin typeface="Calibri"/>
                <a:ea typeface="Calibri"/>
                <a:cs typeface="Calibri"/>
                <a:sym typeface="Calibri"/>
              </a:rPr>
              <a:t>Factors affecting Capital Structure</a:t>
            </a:r>
            <a:br>
              <a:rPr lang="en-US" sz="3600">
                <a:latin typeface="Calibri"/>
                <a:ea typeface="Calibri"/>
                <a:cs typeface="Calibri"/>
                <a:sym typeface="Calibri"/>
              </a:rPr>
            </a:br>
            <a:br>
              <a:rPr b="1" lang="en-US" sz="3600">
                <a:latin typeface="Calibri"/>
                <a:ea typeface="Calibri"/>
                <a:cs typeface="Calibri"/>
                <a:sym typeface="Calibri"/>
              </a:rPr>
            </a:br>
            <a:endParaRPr b="1" sz="3600">
              <a:latin typeface="Calibri"/>
              <a:ea typeface="Calibri"/>
              <a:cs typeface="Calibri"/>
              <a:sym typeface="Calibri"/>
            </a:endParaRPr>
          </a:p>
        </p:txBody>
      </p:sp>
      <p:sp>
        <p:nvSpPr>
          <p:cNvPr id="336" name="Google Shape;336;p40"/>
          <p:cNvSpPr txBox="1"/>
          <p:nvPr>
            <p:ph idx="1" type="body"/>
          </p:nvPr>
        </p:nvSpPr>
        <p:spPr>
          <a:xfrm>
            <a:off x="147484" y="575187"/>
            <a:ext cx="11518489" cy="6045532"/>
          </a:xfrm>
          <a:prstGeom prst="rect">
            <a:avLst/>
          </a:prstGeom>
          <a:noFill/>
          <a:ln>
            <a:noFill/>
          </a:ln>
        </p:spPr>
        <p:txBody>
          <a:bodyPr anchorCtr="0" anchor="t" bIns="45700" lIns="91425" spcFirstLastPara="1" rIns="91425" wrap="square" tIns="45700">
            <a:normAutofit/>
          </a:bodyPr>
          <a:lstStyle/>
          <a:p>
            <a:pPr indent="-25400" lvl="0" marL="228600" rtl="0" algn="l">
              <a:lnSpc>
                <a:spcPct val="90000"/>
              </a:lnSpc>
              <a:spcBef>
                <a:spcPts val="0"/>
              </a:spcBef>
              <a:spcAft>
                <a:spcPts val="0"/>
              </a:spcAft>
              <a:buClr>
                <a:schemeClr val="dk1"/>
              </a:buClr>
              <a:buSzPts val="3200"/>
              <a:buNone/>
            </a:pPr>
            <a:r>
              <a:t/>
            </a:r>
            <a:endParaRPr sz="3200"/>
          </a:p>
          <a:p>
            <a:pPr indent="0" lvl="0" marL="0" rtl="0" algn="l">
              <a:lnSpc>
                <a:spcPct val="90000"/>
              </a:lnSpc>
              <a:spcBef>
                <a:spcPts val="1000"/>
              </a:spcBef>
              <a:spcAft>
                <a:spcPts val="0"/>
              </a:spcAft>
              <a:buClr>
                <a:schemeClr val="dk1"/>
              </a:buClr>
              <a:buSzPts val="3600"/>
              <a:buNone/>
            </a:pPr>
            <a:r>
              <a:rPr lang="en-US" sz="3600"/>
              <a:t>Certain fundamental principles should be kept in minds, to design capital structure, </a:t>
            </a:r>
            <a:endParaRPr sz="3600"/>
          </a:p>
          <a:p>
            <a:pPr indent="-742950" lvl="0" marL="742950" rtl="0" algn="l">
              <a:lnSpc>
                <a:spcPct val="90000"/>
              </a:lnSpc>
              <a:spcBef>
                <a:spcPts val="1000"/>
              </a:spcBef>
              <a:spcAft>
                <a:spcPts val="0"/>
              </a:spcAft>
              <a:buClr>
                <a:schemeClr val="dk1"/>
              </a:buClr>
              <a:buSzPts val="3600"/>
              <a:buAutoNum type="arabicParenBoth"/>
            </a:pPr>
            <a:r>
              <a:rPr b="1" i="1" lang="en-US" sz="3600"/>
              <a:t>Financial leverage of Trading on Equity: </a:t>
            </a:r>
            <a:r>
              <a:rPr lang="en-US" sz="3600"/>
              <a:t>The use of long-term fixed interest bearing debt and preference share capital along with equity share capital is called financial leverage or trading on equity. </a:t>
            </a:r>
            <a:endParaRPr sz="3600"/>
          </a:p>
          <a:p>
            <a:pPr indent="-742950" lvl="0" marL="742950" rtl="0" algn="l">
              <a:lnSpc>
                <a:spcPct val="90000"/>
              </a:lnSpc>
              <a:spcBef>
                <a:spcPts val="1000"/>
              </a:spcBef>
              <a:spcAft>
                <a:spcPts val="0"/>
              </a:spcAft>
              <a:buClr>
                <a:schemeClr val="dk1"/>
              </a:buClr>
              <a:buSzPts val="3600"/>
              <a:buAutoNum type="arabicParenBoth"/>
            </a:pPr>
            <a:r>
              <a:rPr b="1" i="1" lang="en-US" sz="3600"/>
              <a:t>Growth and stability of sales: T</a:t>
            </a:r>
            <a:r>
              <a:rPr lang="en-US" sz="3600"/>
              <a:t>he rate of the growth in sales affects the capital structure decision -greater the rate of growth of sales, the greater can be the use of debt in the financing of firm and vice versa</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41"/>
          <p:cNvSpPr txBox="1"/>
          <p:nvPr>
            <p:ph type="title"/>
          </p:nvPr>
        </p:nvSpPr>
        <p:spPr>
          <a:xfrm>
            <a:off x="189271" y="1"/>
            <a:ext cx="10515600" cy="107663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b="1" lang="en-US" sz="4000">
                <a:latin typeface="Calibri"/>
                <a:ea typeface="Calibri"/>
                <a:cs typeface="Calibri"/>
                <a:sym typeface="Calibri"/>
              </a:rPr>
              <a:t>Factors affecting Capital Structure Ctd</a:t>
            </a:r>
            <a:br>
              <a:rPr b="1" lang="en-US" sz="4000">
                <a:latin typeface="Calibri"/>
                <a:ea typeface="Calibri"/>
                <a:cs typeface="Calibri"/>
                <a:sym typeface="Calibri"/>
              </a:rPr>
            </a:br>
            <a:endParaRPr sz="3600"/>
          </a:p>
        </p:txBody>
      </p:sp>
      <p:sp>
        <p:nvSpPr>
          <p:cNvPr id="342" name="Google Shape;342;p41"/>
          <p:cNvSpPr txBox="1"/>
          <p:nvPr>
            <p:ph idx="1" type="body"/>
          </p:nvPr>
        </p:nvSpPr>
        <p:spPr>
          <a:xfrm>
            <a:off x="189271" y="634181"/>
            <a:ext cx="11683181" cy="6223819"/>
          </a:xfrm>
          <a:prstGeom prst="rect">
            <a:avLst/>
          </a:prstGeom>
          <a:noFill/>
          <a:ln>
            <a:noFill/>
          </a:ln>
        </p:spPr>
        <p:txBody>
          <a:bodyPr anchorCtr="0" anchor="t" bIns="45700" lIns="91425" spcFirstLastPara="1" rIns="91425" wrap="square" tIns="45700">
            <a:normAutofit lnSpcReduction="10000"/>
          </a:bodyPr>
          <a:lstStyle/>
          <a:p>
            <a:pPr indent="-25400" lvl="0" marL="228600" rtl="0" algn="l">
              <a:lnSpc>
                <a:spcPct val="90000"/>
              </a:lnSpc>
              <a:spcBef>
                <a:spcPts val="0"/>
              </a:spcBef>
              <a:spcAft>
                <a:spcPts val="0"/>
              </a:spcAft>
              <a:buClr>
                <a:schemeClr val="dk1"/>
              </a:buClr>
              <a:buSzPts val="3200"/>
              <a:buNone/>
            </a:pPr>
            <a:r>
              <a:t/>
            </a:r>
            <a:endParaRPr sz="3200"/>
          </a:p>
          <a:p>
            <a:pPr indent="0" lvl="0" marL="0" rtl="0" algn="just">
              <a:lnSpc>
                <a:spcPct val="90000"/>
              </a:lnSpc>
              <a:spcBef>
                <a:spcPts val="1000"/>
              </a:spcBef>
              <a:spcAft>
                <a:spcPts val="0"/>
              </a:spcAft>
              <a:buClr>
                <a:schemeClr val="dk1"/>
              </a:buClr>
              <a:buSzPts val="3200"/>
              <a:buNone/>
            </a:pPr>
            <a:r>
              <a:rPr b="1" lang="en-US" sz="3200"/>
              <a:t>(3) </a:t>
            </a:r>
            <a:r>
              <a:rPr b="1" i="1" lang="en-US" sz="3200"/>
              <a:t>Cost Principle: </a:t>
            </a:r>
            <a:r>
              <a:rPr lang="en-US" sz="3200"/>
              <a:t>An ideal pattern or capital structure is one that minimises cost of capital structure and maximises earnings per share (EPS).  e.g. Debt capital is cheaper than equity capital </a:t>
            </a:r>
            <a:endParaRPr sz="3200"/>
          </a:p>
          <a:p>
            <a:pPr indent="0" lvl="0" marL="0" rtl="0" algn="just">
              <a:lnSpc>
                <a:spcPct val="90000"/>
              </a:lnSpc>
              <a:spcBef>
                <a:spcPts val="1000"/>
              </a:spcBef>
              <a:spcAft>
                <a:spcPts val="0"/>
              </a:spcAft>
              <a:buClr>
                <a:schemeClr val="dk1"/>
              </a:buClr>
              <a:buSzPts val="3200"/>
              <a:buNone/>
            </a:pPr>
            <a:r>
              <a:rPr b="1" lang="en-US" sz="3200"/>
              <a:t>(4) </a:t>
            </a:r>
            <a:r>
              <a:rPr b="1" i="1" lang="en-US" sz="3200"/>
              <a:t>Risk Principle:  More </a:t>
            </a:r>
            <a:r>
              <a:rPr lang="en-US" sz="3200"/>
              <a:t>reliance  should be placed on common equity for financing capital requirements than excessive use of debt. </a:t>
            </a:r>
            <a:endParaRPr sz="3200"/>
          </a:p>
          <a:p>
            <a:pPr indent="-571500" lvl="0" marL="571500" rtl="0" algn="just">
              <a:lnSpc>
                <a:spcPct val="90000"/>
              </a:lnSpc>
              <a:spcBef>
                <a:spcPts val="1000"/>
              </a:spcBef>
              <a:spcAft>
                <a:spcPts val="0"/>
              </a:spcAft>
              <a:buClr>
                <a:schemeClr val="dk1"/>
              </a:buClr>
              <a:buSzPts val="3200"/>
              <a:buAutoNum type="romanLcParenBoth"/>
            </a:pPr>
            <a:r>
              <a:rPr b="1" i="1" lang="en-US" sz="3200"/>
              <a:t>Business risk: </a:t>
            </a:r>
            <a:r>
              <a:rPr lang="en-US" sz="3200"/>
              <a:t>It is an unavoidable risk because of the environment in which the firm has to operate and it is represented by the variability of EBIT. </a:t>
            </a:r>
            <a:endParaRPr/>
          </a:p>
          <a:p>
            <a:pPr indent="-571500" lvl="0" marL="571500" rtl="0" algn="just">
              <a:lnSpc>
                <a:spcPct val="90000"/>
              </a:lnSpc>
              <a:spcBef>
                <a:spcPts val="1000"/>
              </a:spcBef>
              <a:spcAft>
                <a:spcPts val="0"/>
              </a:spcAft>
              <a:buClr>
                <a:schemeClr val="dk1"/>
              </a:buClr>
              <a:buSzPts val="3200"/>
              <a:buAutoNum type="romanLcParenBoth"/>
            </a:pPr>
            <a:r>
              <a:rPr b="1" i="1" lang="en-US" sz="3200"/>
              <a:t>Financial risk</a:t>
            </a:r>
            <a:r>
              <a:rPr lang="en-US" sz="3200"/>
              <a:t>: It is a risk associated with the availability of earnings per share caused by use of financial leverage. It is the additional risk borne by the shareholders when a firm uses debt in addition to equity financing </a:t>
            </a:r>
            <a:endParaRPr/>
          </a:p>
          <a:p>
            <a:pPr indent="0" lvl="0" marL="0" rtl="0" algn="l">
              <a:lnSpc>
                <a:spcPct val="90000"/>
              </a:lnSpc>
              <a:spcBef>
                <a:spcPts val="1000"/>
              </a:spcBef>
              <a:spcAft>
                <a:spcPts val="0"/>
              </a:spcAft>
              <a:buClr>
                <a:schemeClr val="dk1"/>
              </a:buClr>
              <a:buSzPts val="3200"/>
              <a:buNone/>
            </a:pPr>
            <a:r>
              <a:t/>
            </a:r>
            <a:endParaRPr sz="3200"/>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42"/>
          <p:cNvSpPr txBox="1"/>
          <p:nvPr>
            <p:ph type="title"/>
          </p:nvPr>
        </p:nvSpPr>
        <p:spPr>
          <a:xfrm>
            <a:off x="189271" y="1"/>
            <a:ext cx="10515600" cy="107663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Essential Features of Sound Capital Structure </a:t>
            </a:r>
            <a:endParaRPr b="1" sz="3600">
              <a:latin typeface="Calibri"/>
              <a:ea typeface="Calibri"/>
              <a:cs typeface="Calibri"/>
              <a:sym typeface="Calibri"/>
            </a:endParaRPr>
          </a:p>
        </p:txBody>
      </p:sp>
      <p:sp>
        <p:nvSpPr>
          <p:cNvPr id="348" name="Google Shape;348;p42"/>
          <p:cNvSpPr txBox="1"/>
          <p:nvPr>
            <p:ph idx="1" type="body"/>
          </p:nvPr>
        </p:nvSpPr>
        <p:spPr>
          <a:xfrm>
            <a:off x="457200" y="927433"/>
            <a:ext cx="9983165" cy="5126125"/>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Clr>
                <a:schemeClr val="dk1"/>
              </a:buClr>
              <a:buSzPct val="100000"/>
              <a:buNone/>
            </a:pPr>
            <a:r>
              <a:rPr b="1" lang="en-US" sz="3200"/>
              <a:t> </a:t>
            </a:r>
            <a:endParaRPr sz="3200"/>
          </a:p>
          <a:p>
            <a:pPr indent="-742950" lvl="0" marL="742950" rtl="0" algn="just">
              <a:lnSpc>
                <a:spcPct val="90000"/>
              </a:lnSpc>
              <a:spcBef>
                <a:spcPts val="1000"/>
              </a:spcBef>
              <a:spcAft>
                <a:spcPts val="0"/>
              </a:spcAft>
              <a:buClr>
                <a:schemeClr val="dk1"/>
              </a:buClr>
              <a:buSzPct val="100000"/>
              <a:buFont typeface="Calibri"/>
              <a:buAutoNum type="arabicPeriod"/>
            </a:pPr>
            <a:r>
              <a:rPr lang="en-US" sz="3600"/>
              <a:t> Maximum possible use of leverage.</a:t>
            </a:r>
            <a:endParaRPr/>
          </a:p>
          <a:p>
            <a:pPr indent="-742950" lvl="0" marL="742950" rtl="0" algn="just">
              <a:lnSpc>
                <a:spcPct val="90000"/>
              </a:lnSpc>
              <a:spcBef>
                <a:spcPts val="1000"/>
              </a:spcBef>
              <a:spcAft>
                <a:spcPts val="0"/>
              </a:spcAft>
              <a:buClr>
                <a:schemeClr val="dk1"/>
              </a:buClr>
              <a:buSzPct val="100000"/>
              <a:buFont typeface="Calibri"/>
              <a:buAutoNum type="arabicPeriod"/>
            </a:pPr>
            <a:r>
              <a:rPr lang="en-US" sz="3600"/>
              <a:t>The capital structure should be flexible.</a:t>
            </a:r>
            <a:endParaRPr/>
          </a:p>
          <a:p>
            <a:pPr indent="-742950" lvl="0" marL="742950" rtl="0" algn="just">
              <a:lnSpc>
                <a:spcPct val="90000"/>
              </a:lnSpc>
              <a:spcBef>
                <a:spcPts val="1000"/>
              </a:spcBef>
              <a:spcAft>
                <a:spcPts val="0"/>
              </a:spcAft>
              <a:buClr>
                <a:schemeClr val="dk1"/>
              </a:buClr>
              <a:buSzPct val="100000"/>
              <a:buFont typeface="Calibri"/>
              <a:buAutoNum type="arabicPeriod"/>
            </a:pPr>
            <a:r>
              <a:rPr lang="en-US" sz="3600"/>
              <a:t>To avoid undue financial/business risk with the increase of debt.</a:t>
            </a:r>
            <a:endParaRPr/>
          </a:p>
          <a:p>
            <a:pPr indent="-742950" lvl="0" marL="742950" rtl="0" algn="just">
              <a:lnSpc>
                <a:spcPct val="90000"/>
              </a:lnSpc>
              <a:spcBef>
                <a:spcPts val="1000"/>
              </a:spcBef>
              <a:spcAft>
                <a:spcPts val="0"/>
              </a:spcAft>
              <a:buClr>
                <a:schemeClr val="dk1"/>
              </a:buClr>
              <a:buSzPct val="100000"/>
              <a:buFont typeface="Calibri"/>
              <a:buAutoNum type="arabicPeriod"/>
            </a:pPr>
            <a:r>
              <a:rPr lang="en-US" sz="3600"/>
              <a:t>The use of debt should be within the capacity of a firm.</a:t>
            </a:r>
            <a:endParaRPr sz="3600"/>
          </a:p>
          <a:p>
            <a:pPr indent="-742950" lvl="0" marL="742950" rtl="0" algn="just">
              <a:lnSpc>
                <a:spcPct val="90000"/>
              </a:lnSpc>
              <a:spcBef>
                <a:spcPts val="1000"/>
              </a:spcBef>
              <a:spcAft>
                <a:spcPts val="0"/>
              </a:spcAft>
              <a:buClr>
                <a:schemeClr val="dk1"/>
              </a:buClr>
              <a:buSzPct val="100000"/>
              <a:buFont typeface="Calibri"/>
              <a:buAutoNum type="arabicPeriod"/>
            </a:pPr>
            <a:r>
              <a:rPr lang="en-US" sz="3600"/>
              <a:t> It should involve minimum possible risk of loss of control.</a:t>
            </a:r>
            <a:endParaRPr/>
          </a:p>
          <a:p>
            <a:pPr indent="-742950" lvl="0" marL="742950" rtl="0" algn="just">
              <a:lnSpc>
                <a:spcPct val="90000"/>
              </a:lnSpc>
              <a:spcBef>
                <a:spcPts val="1000"/>
              </a:spcBef>
              <a:spcAft>
                <a:spcPts val="0"/>
              </a:spcAft>
              <a:buClr>
                <a:schemeClr val="dk1"/>
              </a:buClr>
              <a:buSzPct val="100000"/>
              <a:buFont typeface="Calibri"/>
              <a:buAutoNum type="arabicPeriod"/>
            </a:pPr>
            <a:r>
              <a:rPr lang="en-US" sz="3600"/>
              <a:t> It must avoid undue restrictions in agreement of debt.</a:t>
            </a:r>
            <a:endParaRPr/>
          </a:p>
          <a:p>
            <a:pPr indent="-40639" lvl="0" marL="22860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t/>
            </a:r>
            <a:endParaRPr sz="3200"/>
          </a:p>
          <a:p>
            <a:pPr indent="-64135"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43"/>
          <p:cNvSpPr txBox="1"/>
          <p:nvPr>
            <p:ph type="title"/>
          </p:nvPr>
        </p:nvSpPr>
        <p:spPr>
          <a:xfrm>
            <a:off x="189271" y="1"/>
            <a:ext cx="10515600" cy="107663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Essential features of sound capital structure  Ctd</a:t>
            </a:r>
            <a:endParaRPr b="1" sz="3600">
              <a:latin typeface="Calibri"/>
              <a:ea typeface="Calibri"/>
              <a:cs typeface="Calibri"/>
              <a:sym typeface="Calibri"/>
            </a:endParaRPr>
          </a:p>
        </p:txBody>
      </p:sp>
      <p:sp>
        <p:nvSpPr>
          <p:cNvPr id="354" name="Google Shape;354;p43"/>
          <p:cNvSpPr txBox="1"/>
          <p:nvPr>
            <p:ph idx="1" type="body"/>
          </p:nvPr>
        </p:nvSpPr>
        <p:spPr>
          <a:xfrm>
            <a:off x="457200" y="914400"/>
            <a:ext cx="10122061" cy="5043948"/>
          </a:xfrm>
          <a:prstGeom prst="rect">
            <a:avLst/>
          </a:prstGeom>
          <a:noFill/>
          <a:ln>
            <a:noFill/>
          </a:ln>
        </p:spPr>
        <p:txBody>
          <a:bodyPr anchorCtr="0" anchor="t" bIns="45700" lIns="91425" spcFirstLastPara="1" rIns="91425" wrap="square" tIns="45700">
            <a:normAutofit lnSpcReduction="10000"/>
          </a:bodyPr>
          <a:lstStyle/>
          <a:p>
            <a:pPr indent="-25400" lvl="0" marL="228600" rtl="0" algn="l">
              <a:lnSpc>
                <a:spcPct val="90000"/>
              </a:lnSpc>
              <a:spcBef>
                <a:spcPts val="0"/>
              </a:spcBef>
              <a:spcAft>
                <a:spcPts val="0"/>
              </a:spcAft>
              <a:buClr>
                <a:schemeClr val="dk1"/>
              </a:buClr>
              <a:buSzPts val="3200"/>
              <a:buNone/>
            </a:pPr>
            <a:r>
              <a:t/>
            </a:r>
            <a:endParaRPr sz="3200"/>
          </a:p>
          <a:p>
            <a:pPr indent="0" lvl="0" marL="0" rtl="0" algn="just">
              <a:lnSpc>
                <a:spcPct val="90000"/>
              </a:lnSpc>
              <a:spcBef>
                <a:spcPts val="1000"/>
              </a:spcBef>
              <a:spcAft>
                <a:spcPts val="0"/>
              </a:spcAft>
              <a:buClr>
                <a:schemeClr val="dk1"/>
              </a:buClr>
              <a:buSzPts val="2800"/>
              <a:buNone/>
            </a:pPr>
            <a:r>
              <a:rPr lang="en-US"/>
              <a:t>7. </a:t>
            </a:r>
            <a:r>
              <a:rPr lang="en-US" sz="3200"/>
              <a:t>The capital structure should be conservative. It should be composed of high grade securities and debt capacity of the company should never be exceeded.</a:t>
            </a:r>
            <a:endParaRPr/>
          </a:p>
          <a:p>
            <a:pPr indent="0" lvl="0" marL="0" rtl="0" algn="just">
              <a:lnSpc>
                <a:spcPct val="90000"/>
              </a:lnSpc>
              <a:spcBef>
                <a:spcPts val="1000"/>
              </a:spcBef>
              <a:spcAft>
                <a:spcPts val="0"/>
              </a:spcAft>
              <a:buClr>
                <a:schemeClr val="dk1"/>
              </a:buClr>
              <a:buSzPts val="3200"/>
              <a:buNone/>
            </a:pPr>
            <a:r>
              <a:t/>
            </a:r>
            <a:endParaRPr sz="3200"/>
          </a:p>
          <a:p>
            <a:pPr indent="0" lvl="0" marL="0" rtl="0" algn="just">
              <a:lnSpc>
                <a:spcPct val="90000"/>
              </a:lnSpc>
              <a:spcBef>
                <a:spcPts val="1000"/>
              </a:spcBef>
              <a:spcAft>
                <a:spcPts val="0"/>
              </a:spcAft>
              <a:buClr>
                <a:schemeClr val="dk1"/>
              </a:buClr>
              <a:buSzPts val="3200"/>
              <a:buNone/>
            </a:pPr>
            <a:r>
              <a:rPr lang="en-US" sz="3200"/>
              <a:t>8. The capital structure should be simple in the sense that it can be easily managed and also easily understood by the investors.</a:t>
            </a:r>
            <a:endParaRPr/>
          </a:p>
          <a:p>
            <a:pPr indent="0" lvl="0" marL="0" rtl="0" algn="just">
              <a:lnSpc>
                <a:spcPct val="90000"/>
              </a:lnSpc>
              <a:spcBef>
                <a:spcPts val="1000"/>
              </a:spcBef>
              <a:spcAft>
                <a:spcPts val="0"/>
              </a:spcAft>
              <a:buClr>
                <a:schemeClr val="dk1"/>
              </a:buClr>
              <a:buSzPts val="3200"/>
              <a:buNone/>
            </a:pPr>
            <a:r>
              <a:t/>
            </a:r>
            <a:endParaRPr sz="3200"/>
          </a:p>
          <a:p>
            <a:pPr indent="0" lvl="0" marL="0" rtl="0" algn="just">
              <a:lnSpc>
                <a:spcPct val="90000"/>
              </a:lnSpc>
              <a:spcBef>
                <a:spcPts val="1000"/>
              </a:spcBef>
              <a:spcAft>
                <a:spcPts val="0"/>
              </a:spcAft>
              <a:buClr>
                <a:schemeClr val="dk1"/>
              </a:buClr>
              <a:buSzPts val="3200"/>
              <a:buNone/>
            </a:pPr>
            <a:r>
              <a:rPr lang="en-US" sz="3200"/>
              <a:t>9.The debt should be used to the extent that it does not threaten the solvency of the firm.</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44"/>
          <p:cNvSpPr txBox="1"/>
          <p:nvPr>
            <p:ph type="title"/>
          </p:nvPr>
        </p:nvSpPr>
        <p:spPr>
          <a:xfrm>
            <a:off x="189271" y="1"/>
            <a:ext cx="10515600" cy="107663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Summary</a:t>
            </a:r>
            <a:r>
              <a:rPr b="1" lang="en-US" sz="3600"/>
              <a:t> </a:t>
            </a:r>
            <a:endParaRPr sz="3600"/>
          </a:p>
        </p:txBody>
      </p:sp>
      <p:sp>
        <p:nvSpPr>
          <p:cNvPr id="360" name="Google Shape;360;p44"/>
          <p:cNvSpPr txBox="1"/>
          <p:nvPr>
            <p:ph idx="1" type="body"/>
          </p:nvPr>
        </p:nvSpPr>
        <p:spPr>
          <a:xfrm>
            <a:off x="457200" y="914399"/>
            <a:ext cx="11312013" cy="6076335"/>
          </a:xfrm>
          <a:prstGeom prst="rect">
            <a:avLst/>
          </a:prstGeom>
          <a:noFill/>
          <a:ln>
            <a:noFill/>
          </a:ln>
        </p:spPr>
        <p:txBody>
          <a:bodyPr anchorCtr="0" anchor="t" bIns="45700" lIns="91425" spcFirstLastPara="1" rIns="91425" wrap="square" tIns="45700">
            <a:normAutofit fontScale="92500" lnSpcReduction="20000"/>
          </a:bodyPr>
          <a:lstStyle/>
          <a:p>
            <a:pPr indent="-40639" lvl="0" marL="228600" rtl="0" algn="l">
              <a:lnSpc>
                <a:spcPct val="90000"/>
              </a:lnSpc>
              <a:spcBef>
                <a:spcPts val="0"/>
              </a:spcBef>
              <a:spcAft>
                <a:spcPts val="0"/>
              </a:spcAft>
              <a:buClr>
                <a:schemeClr val="dk1"/>
              </a:buClr>
              <a:buSzPct val="100000"/>
              <a:buNone/>
            </a:pPr>
            <a:r>
              <a:t/>
            </a:r>
            <a:endParaRPr sz="3200"/>
          </a:p>
          <a:p>
            <a:pPr indent="-228600" lvl="0" marL="228600" rtl="0" algn="just">
              <a:lnSpc>
                <a:spcPct val="90000"/>
              </a:lnSpc>
              <a:spcBef>
                <a:spcPts val="1000"/>
              </a:spcBef>
              <a:spcAft>
                <a:spcPts val="0"/>
              </a:spcAft>
              <a:buClr>
                <a:schemeClr val="dk1"/>
              </a:buClr>
              <a:buSzPct val="100000"/>
              <a:buChar char="•"/>
            </a:pPr>
            <a:r>
              <a:rPr lang="en-US" sz="3800"/>
              <a:t>Capital Structure: Is the mix of a firm’s capitalization (i.e. mix of long term sources of funds such as debentures, preference share capital, equity share capital and retained earnings for meeting total capital requirement). </a:t>
            </a:r>
            <a:endParaRPr sz="3800"/>
          </a:p>
          <a:p>
            <a:pPr indent="-5397" lvl="0" marL="228600" rtl="0" algn="just">
              <a:lnSpc>
                <a:spcPct val="90000"/>
              </a:lnSpc>
              <a:spcBef>
                <a:spcPts val="1000"/>
              </a:spcBef>
              <a:spcAft>
                <a:spcPts val="0"/>
              </a:spcAft>
              <a:buClr>
                <a:schemeClr val="dk1"/>
              </a:buClr>
              <a:buSzPct val="100000"/>
              <a:buNone/>
            </a:pPr>
            <a:r>
              <a:t/>
            </a:r>
            <a:endParaRPr sz="3800"/>
          </a:p>
          <a:p>
            <a:pPr indent="-228600" lvl="0" marL="228600" rtl="0" algn="just">
              <a:lnSpc>
                <a:spcPct val="90000"/>
              </a:lnSpc>
              <a:spcBef>
                <a:spcPts val="1000"/>
              </a:spcBef>
              <a:spcAft>
                <a:spcPts val="0"/>
              </a:spcAft>
              <a:buClr>
                <a:schemeClr val="dk1"/>
              </a:buClr>
              <a:buSzPct val="100000"/>
              <a:buChar char="•"/>
            </a:pPr>
            <a:r>
              <a:rPr lang="en-US" sz="3800"/>
              <a:t>While choosing a suitable financing pattern, certain factors like cost, risk, control, flexibility and other considerations like nature of industry, competition in the industry etc. should be considered</a:t>
            </a:r>
            <a:endParaRPr/>
          </a:p>
          <a:p>
            <a:pPr indent="-228600" lvl="0" marL="228600" rtl="0" algn="just">
              <a:lnSpc>
                <a:spcPct val="90000"/>
              </a:lnSpc>
              <a:spcBef>
                <a:spcPts val="1000"/>
              </a:spcBef>
              <a:spcAft>
                <a:spcPts val="0"/>
              </a:spcAft>
              <a:buClr>
                <a:schemeClr val="dk1"/>
              </a:buClr>
              <a:buSzPct val="100000"/>
              <a:buChar char="•"/>
            </a:pPr>
            <a:r>
              <a:rPr lang="en-US" sz="3800"/>
              <a:t> </a:t>
            </a:r>
            <a:endParaRPr sz="3800"/>
          </a:p>
          <a:p>
            <a:pPr indent="-228600" lvl="0" marL="228600" rtl="0" algn="just">
              <a:lnSpc>
                <a:spcPct val="90000"/>
              </a:lnSpc>
              <a:spcBef>
                <a:spcPts val="1000"/>
              </a:spcBef>
              <a:spcAft>
                <a:spcPts val="0"/>
              </a:spcAft>
              <a:buClr>
                <a:schemeClr val="dk1"/>
              </a:buClr>
              <a:buSzPct val="100000"/>
              <a:buChar char="•"/>
            </a:pPr>
            <a:r>
              <a:rPr lang="en-US" sz="3800"/>
              <a:t>Capital Structure Theories:- Theories that  explain the relationship between cost </a:t>
            </a:r>
            <a:r>
              <a:rPr lang="en-US" sz="4100"/>
              <a:t>of capital, capital structure and value of the firm: NOI, NI, MM etc</a:t>
            </a:r>
            <a:endParaRPr sz="4100"/>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45"/>
          <p:cNvSpPr txBox="1"/>
          <p:nvPr>
            <p:ph idx="1" type="body"/>
          </p:nvPr>
        </p:nvSpPr>
        <p:spPr>
          <a:xfrm>
            <a:off x="297426" y="644526"/>
            <a:ext cx="9790471" cy="599224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ctr">
              <a:lnSpc>
                <a:spcPct val="90000"/>
              </a:lnSpc>
              <a:spcBef>
                <a:spcPts val="0"/>
              </a:spcBef>
              <a:spcAft>
                <a:spcPts val="0"/>
              </a:spcAft>
              <a:buClr>
                <a:schemeClr val="dk1"/>
              </a:buClr>
              <a:buSzPct val="100000"/>
              <a:buNone/>
            </a:pPr>
            <a:r>
              <a:rPr b="1" lang="en-US" sz="4200"/>
              <a:t>References </a:t>
            </a:r>
            <a:endParaRPr/>
          </a:p>
          <a:p>
            <a:pPr indent="0" lvl="0" marL="0" rtl="0" algn="just">
              <a:lnSpc>
                <a:spcPct val="90000"/>
              </a:lnSpc>
              <a:spcBef>
                <a:spcPts val="1000"/>
              </a:spcBef>
              <a:spcAft>
                <a:spcPts val="0"/>
              </a:spcAft>
              <a:buClr>
                <a:schemeClr val="dk1"/>
              </a:buClr>
              <a:buSzPct val="100000"/>
              <a:buNone/>
            </a:pPr>
            <a:r>
              <a:rPr lang="en-US" sz="3200"/>
              <a:t>Hillier, D, S Ross, R Westerfield, J Jaffe, &amp; B Jordan, Corporate Finance:  McGraw- Hill Education, 2022</a:t>
            </a:r>
            <a:endParaRPr/>
          </a:p>
          <a:p>
            <a:pPr indent="0" lvl="0" marL="0" rtl="0" algn="just">
              <a:lnSpc>
                <a:spcPct val="110000"/>
              </a:lnSpc>
              <a:spcBef>
                <a:spcPts val="0"/>
              </a:spcBef>
              <a:spcAft>
                <a:spcPts val="0"/>
              </a:spcAft>
              <a:buClr>
                <a:schemeClr val="dk1"/>
              </a:buClr>
              <a:buSzPct val="100000"/>
              <a:buNone/>
            </a:pPr>
            <a:r>
              <a:t/>
            </a:r>
            <a:endParaRPr sz="3200"/>
          </a:p>
          <a:p>
            <a:pPr indent="0" lvl="0" marL="0" rtl="0" algn="just">
              <a:lnSpc>
                <a:spcPct val="90000"/>
              </a:lnSpc>
              <a:spcBef>
                <a:spcPts val="1000"/>
              </a:spcBef>
              <a:spcAft>
                <a:spcPts val="0"/>
              </a:spcAft>
              <a:buClr>
                <a:schemeClr val="dk1"/>
              </a:buClr>
              <a:buSzPct val="100000"/>
              <a:buNone/>
            </a:pPr>
            <a:r>
              <a:rPr lang="en-US" sz="3200"/>
              <a:t>I.M. Pandey (Ed.), 2015. Financial Management, Eleventh Edition. India: Vikas Publishing House, </a:t>
            </a:r>
            <a:endParaRPr sz="3200"/>
          </a:p>
          <a:p>
            <a:pPr indent="0" lvl="0" marL="0" rtl="0" algn="just">
              <a:lnSpc>
                <a:spcPct val="110000"/>
              </a:lnSpc>
              <a:spcBef>
                <a:spcPts val="0"/>
              </a:spcBef>
              <a:spcAft>
                <a:spcPts val="0"/>
              </a:spcAft>
              <a:buClr>
                <a:schemeClr val="dk1"/>
              </a:buClr>
              <a:buSzPct val="100000"/>
              <a:buNone/>
            </a:pPr>
            <a:r>
              <a:t/>
            </a:r>
            <a:endParaRPr sz="3200"/>
          </a:p>
          <a:p>
            <a:pPr indent="0" lvl="0" marL="0" rtl="0" algn="just">
              <a:lnSpc>
                <a:spcPct val="90000"/>
              </a:lnSpc>
              <a:spcBef>
                <a:spcPts val="1000"/>
              </a:spcBef>
              <a:spcAft>
                <a:spcPts val="0"/>
              </a:spcAft>
              <a:buClr>
                <a:schemeClr val="dk1"/>
              </a:buClr>
              <a:buSzPct val="100000"/>
              <a:buNone/>
            </a:pPr>
            <a:r>
              <a:rPr lang="en-US" sz="3200"/>
              <a:t>Ross, S., Westerfield, R., Jaffe, J. and Jordan, B., 2011. Core principles and applications of corporate finance. 1st ed. New York: McGraw-Hill/Irwin,</a:t>
            </a:r>
            <a:endParaRPr/>
          </a:p>
          <a:p>
            <a:pPr indent="0" lvl="0" marL="0" rtl="0" algn="just">
              <a:lnSpc>
                <a:spcPct val="110000"/>
              </a:lnSpc>
              <a:spcBef>
                <a:spcPts val="0"/>
              </a:spcBef>
              <a:spcAft>
                <a:spcPts val="0"/>
              </a:spcAft>
              <a:buClr>
                <a:schemeClr val="dk1"/>
              </a:buClr>
              <a:buSzPct val="100000"/>
              <a:buNone/>
            </a:pPr>
            <a:r>
              <a:t/>
            </a:r>
            <a:endParaRPr sz="3200"/>
          </a:p>
          <a:p>
            <a:pPr indent="0" lvl="0" marL="0" rtl="0" algn="just">
              <a:lnSpc>
                <a:spcPct val="90000"/>
              </a:lnSpc>
              <a:spcBef>
                <a:spcPts val="1000"/>
              </a:spcBef>
              <a:spcAft>
                <a:spcPts val="0"/>
              </a:spcAft>
              <a:buClr>
                <a:schemeClr val="dk1"/>
              </a:buClr>
              <a:buSzPct val="100000"/>
              <a:buNone/>
            </a:pPr>
            <a:r>
              <a:rPr lang="en-US" sz="3200"/>
              <a:t>Van Horne, J. and Wachowicz, J., 2008. Fundamentals of financial management. 13th ed. Essex: Prentice-Hall.</a:t>
            </a:r>
            <a:endParaRPr sz="3200"/>
          </a:p>
          <a:p>
            <a:pPr indent="0" lvl="0" marL="0" rtl="0" algn="ctr">
              <a:lnSpc>
                <a:spcPct val="90000"/>
              </a:lnSpc>
              <a:spcBef>
                <a:spcPts val="1000"/>
              </a:spcBef>
              <a:spcAft>
                <a:spcPts val="0"/>
              </a:spcAft>
              <a:buClr>
                <a:schemeClr val="dk1"/>
              </a:buClr>
              <a:buSzPct val="100000"/>
              <a:buNone/>
            </a:pPr>
            <a:r>
              <a:t/>
            </a:r>
            <a:endParaRPr b="1" sz="3900"/>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4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None/>
            </a:pPr>
            <a:r>
              <a:rPr i="1" lang="en-US" sz="5400"/>
              <a:t>THE END OF WEEK 12 LESSON </a:t>
            </a:r>
            <a:endParaRPr i="1" sz="5400"/>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2023-03-23T11:05:44Z</dcterms:created>
  <dc:creator>user</dc:creator>
</cp:coreProperties>
</file>