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59"/>
  </p:notesMasterIdLst>
  <p:sldIdLst>
    <p:sldId id="280" r:id="rId2"/>
    <p:sldId id="281" r:id="rId3"/>
    <p:sldId id="257" r:id="rId4"/>
    <p:sldId id="357" r:id="rId5"/>
    <p:sldId id="356" r:id="rId6"/>
    <p:sldId id="358" r:id="rId7"/>
    <p:sldId id="260" r:id="rId8"/>
    <p:sldId id="359" r:id="rId9"/>
    <p:sldId id="261" r:id="rId10"/>
    <p:sldId id="262" r:id="rId11"/>
    <p:sldId id="362" r:id="rId12"/>
    <p:sldId id="390" r:id="rId13"/>
    <p:sldId id="368" r:id="rId14"/>
    <p:sldId id="361" r:id="rId15"/>
    <p:sldId id="416" r:id="rId16"/>
    <p:sldId id="317" r:id="rId17"/>
    <p:sldId id="408" r:id="rId18"/>
    <p:sldId id="363" r:id="rId19"/>
    <p:sldId id="344" r:id="rId20"/>
    <p:sldId id="393" r:id="rId21"/>
    <p:sldId id="409" r:id="rId22"/>
    <p:sldId id="315" r:id="rId23"/>
    <p:sldId id="410" r:id="rId24"/>
    <p:sldId id="316" r:id="rId25"/>
    <p:sldId id="394" r:id="rId26"/>
    <p:sldId id="395" r:id="rId27"/>
    <p:sldId id="411" r:id="rId28"/>
    <p:sldId id="351" r:id="rId29"/>
    <p:sldId id="284" r:id="rId30"/>
    <p:sldId id="285" r:id="rId31"/>
    <p:sldId id="288" r:id="rId32"/>
    <p:sldId id="396" r:id="rId33"/>
    <p:sldId id="400" r:id="rId34"/>
    <p:sldId id="412" r:id="rId35"/>
    <p:sldId id="293" r:id="rId36"/>
    <p:sldId id="323" r:id="rId37"/>
    <p:sldId id="397" r:id="rId38"/>
    <p:sldId id="413" r:id="rId39"/>
    <p:sldId id="414" r:id="rId40"/>
    <p:sldId id="415" r:id="rId41"/>
    <p:sldId id="380" r:id="rId42"/>
    <p:sldId id="398" r:id="rId43"/>
    <p:sldId id="381" r:id="rId44"/>
    <p:sldId id="401" r:id="rId45"/>
    <p:sldId id="404" r:id="rId46"/>
    <p:sldId id="386" r:id="rId47"/>
    <p:sldId id="387" r:id="rId48"/>
    <p:sldId id="388" r:id="rId49"/>
    <p:sldId id="402" r:id="rId50"/>
    <p:sldId id="389" r:id="rId51"/>
    <p:sldId id="403" r:id="rId52"/>
    <p:sldId id="385" r:id="rId53"/>
    <p:sldId id="405" r:id="rId54"/>
    <p:sldId id="406" r:id="rId55"/>
    <p:sldId id="407" r:id="rId56"/>
    <p:sldId id="375" r:id="rId57"/>
    <p:sldId id="312"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66F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660"/>
  </p:normalViewPr>
  <p:slideViewPr>
    <p:cSldViewPr snapToGrid="0">
      <p:cViewPr varScale="1">
        <p:scale>
          <a:sx n="52" d="100"/>
          <a:sy n="52" d="100"/>
        </p:scale>
        <p:origin x="67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76B005-50DE-454B-82F5-4265151B5DE3}" type="datetimeFigureOut">
              <a:rPr lang="en-GB" smtClean="0"/>
              <a:t>06/06/2023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6F7DC9-98C4-4EF7-B2CD-D4966C2257F3}" type="slidenum">
              <a:rPr lang="en-GB" smtClean="0"/>
              <a:t>‹#›</a:t>
            </a:fld>
            <a:endParaRPr lang="en-GB"/>
          </a:p>
        </p:txBody>
      </p:sp>
    </p:spTree>
    <p:extLst>
      <p:ext uri="{BB962C8B-B14F-4D97-AF65-F5344CB8AC3E}">
        <p14:creationId xmlns:p14="http://schemas.microsoft.com/office/powerpoint/2010/main" val="26816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1</a:t>
            </a:fld>
            <a:endParaRPr lang="en-GB"/>
          </a:p>
        </p:txBody>
      </p:sp>
    </p:spTree>
    <p:extLst>
      <p:ext uri="{BB962C8B-B14F-4D97-AF65-F5344CB8AC3E}">
        <p14:creationId xmlns:p14="http://schemas.microsoft.com/office/powerpoint/2010/main" val="41841032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7</a:t>
            </a:fld>
            <a:endParaRPr lang="en-GB"/>
          </a:p>
        </p:txBody>
      </p:sp>
    </p:spTree>
    <p:extLst>
      <p:ext uri="{BB962C8B-B14F-4D97-AF65-F5344CB8AC3E}">
        <p14:creationId xmlns:p14="http://schemas.microsoft.com/office/powerpoint/2010/main" val="100774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8</a:t>
            </a:fld>
            <a:endParaRPr lang="en-GB"/>
          </a:p>
        </p:txBody>
      </p:sp>
    </p:spTree>
    <p:extLst>
      <p:ext uri="{BB962C8B-B14F-4D97-AF65-F5344CB8AC3E}">
        <p14:creationId xmlns:p14="http://schemas.microsoft.com/office/powerpoint/2010/main" val="2625170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774249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51457648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D96E17-8A3B-4F6B-BABD-FD2420C511F1}" type="datetimeFigureOut">
              <a:rPr lang="en-US" smtClean="0"/>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722927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3D96E17-8A3B-4F6B-BABD-FD2420C511F1}" type="datetimeFigureOut">
              <a:rPr lang="en-US" smtClean="0"/>
              <a:t>6/6/2023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3436613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D96E17-8A3B-4F6B-BABD-FD2420C511F1}" type="datetimeFigureOut">
              <a:rPr lang="en-US" smtClean="0"/>
              <a:t>6/6/2023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121963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D96E17-8A3B-4F6B-BABD-FD2420C511F1}" type="datetimeFigureOut">
              <a:rPr lang="en-US" smtClean="0"/>
              <a:t>6/6/2023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475057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D96E17-8A3B-4F6B-BABD-FD2420C511F1}" type="datetimeFigureOut">
              <a:rPr lang="en-US" smtClean="0"/>
              <a:t>6/6/2023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4121947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D96E17-8A3B-4F6B-BABD-FD2420C511F1}" type="datetimeFigureOut">
              <a:rPr lang="en-US" smtClean="0"/>
              <a:t>6/6/2023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557611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D96E17-8A3B-4F6B-BABD-FD2420C511F1}" type="datetimeFigureOut">
              <a:rPr lang="en-US" smtClean="0"/>
              <a:t>6/6/2023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812687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3077548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870054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D96E17-8A3B-4F6B-BABD-FD2420C511F1}" type="datetimeFigureOut">
              <a:rPr lang="en-US" smtClean="0"/>
              <a:t>6/6/2023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B1E871-62AD-4839-92E3-30B645B1C38E}" type="slidenum">
              <a:rPr lang="en-US" smtClean="0"/>
              <a:t>‹#›</a:t>
            </a:fld>
            <a:endParaRPr lang="en-US"/>
          </a:p>
        </p:txBody>
      </p:sp>
    </p:spTree>
    <p:extLst>
      <p:ext uri="{BB962C8B-B14F-4D97-AF65-F5344CB8AC3E}">
        <p14:creationId xmlns:p14="http://schemas.microsoft.com/office/powerpoint/2010/main" val="180326625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337" y="1080032"/>
            <a:ext cx="10713150" cy="3616939"/>
          </a:xfrm>
        </p:spPr>
        <p:txBody>
          <a:bodyPr>
            <a:normAutofit/>
          </a:bodyPr>
          <a:lstStyle/>
          <a:p>
            <a:pPr algn="ctr"/>
            <a:r>
              <a:rPr lang="en-US" sz="3600" b="1" dirty="0" smtClean="0">
                <a:latin typeface="+mn-lt"/>
              </a:rPr>
              <a:t>CORPORATE FINANCE</a:t>
            </a:r>
            <a:br>
              <a:rPr lang="en-US" sz="3600" b="1" dirty="0" smtClean="0">
                <a:latin typeface="+mn-lt"/>
              </a:rPr>
            </a:br>
            <a:r>
              <a:rPr lang="en-US" sz="3600" b="1" dirty="0" smtClean="0">
                <a:latin typeface="+mn-lt"/>
              </a:rPr>
              <a:t> </a:t>
            </a:r>
            <a:r>
              <a:rPr lang="en-US" sz="3600" b="1" dirty="0">
                <a:latin typeface="+mn-lt"/>
              </a:rPr>
              <a:t/>
            </a:r>
            <a:br>
              <a:rPr lang="en-US" sz="3600" b="1" dirty="0">
                <a:latin typeface="+mn-lt"/>
              </a:rPr>
            </a:br>
            <a:r>
              <a:rPr lang="en-GB" sz="3600" b="1" dirty="0" smtClean="0">
                <a:latin typeface="+mn-lt"/>
              </a:rPr>
              <a:t>Week </a:t>
            </a:r>
            <a:r>
              <a:rPr lang="en-GB" sz="3600" b="1" dirty="0" smtClean="0">
                <a:latin typeface="+mn-lt"/>
              </a:rPr>
              <a:t>13: </a:t>
            </a:r>
            <a:r>
              <a:rPr lang="en-GB" sz="3600" b="1" dirty="0" smtClean="0">
                <a:latin typeface="+mn-lt"/>
              </a:rPr>
              <a:t>Dividend Policy</a:t>
            </a:r>
            <a:endParaRPr lang="en-US" sz="4000" dirty="0"/>
          </a:p>
        </p:txBody>
      </p:sp>
      <p:sp>
        <p:nvSpPr>
          <p:cNvPr id="3" name="Content Placeholder 2"/>
          <p:cNvSpPr>
            <a:spLocks noGrp="1"/>
          </p:cNvSpPr>
          <p:nvPr>
            <p:ph idx="1"/>
          </p:nvPr>
        </p:nvSpPr>
        <p:spPr>
          <a:xfrm>
            <a:off x="325887" y="4495413"/>
            <a:ext cx="11027913" cy="2194898"/>
          </a:xfrm>
        </p:spPr>
        <p:txBody>
          <a:bodyPr>
            <a:normAutofit/>
          </a:bodyPr>
          <a:lstStyle/>
          <a:p>
            <a:pPr marL="0" indent="0">
              <a:buNone/>
            </a:pPr>
            <a:endParaRPr lang="en-GB" sz="3600" b="1" dirty="0" smtClean="0"/>
          </a:p>
          <a:p>
            <a:pPr marL="0" indent="0" algn="ctr">
              <a:buNone/>
            </a:pPr>
            <a:r>
              <a:rPr lang="en-GB" sz="3600" b="1" dirty="0" smtClean="0"/>
              <a:t>Instructor: </a:t>
            </a:r>
            <a:r>
              <a:rPr lang="en-GB" sz="3600" b="1" dirty="0" err="1" smtClean="0"/>
              <a:t>Dr.</a:t>
            </a:r>
            <a:r>
              <a:rPr lang="en-GB" sz="3600" b="1" dirty="0" smtClean="0"/>
              <a:t> Charity Njoka</a:t>
            </a:r>
            <a:endParaRPr lang="en-GB" sz="3600" b="1" dirty="0"/>
          </a:p>
        </p:txBody>
      </p:sp>
    </p:spTree>
    <p:extLst>
      <p:ext uri="{BB962C8B-B14F-4D97-AF65-F5344CB8AC3E}">
        <p14:creationId xmlns:p14="http://schemas.microsoft.com/office/powerpoint/2010/main" val="26215975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11353800" cy="1080217"/>
          </a:xfrm>
        </p:spPr>
        <p:txBody>
          <a:bodyPr>
            <a:normAutofit/>
          </a:bodyPr>
          <a:lstStyle/>
          <a:p>
            <a:r>
              <a:rPr lang="en-GB" sz="3600" b="1" dirty="0" smtClean="0">
                <a:latin typeface="+mn-lt"/>
              </a:rPr>
              <a:t>Lesson Objectives </a:t>
            </a:r>
            <a:endParaRPr lang="en-GB" sz="3600" b="1" dirty="0">
              <a:latin typeface="+mn-lt"/>
            </a:endParaRPr>
          </a:p>
        </p:txBody>
      </p:sp>
      <p:sp>
        <p:nvSpPr>
          <p:cNvPr id="3" name="Content Placeholder 2"/>
          <p:cNvSpPr>
            <a:spLocks noGrp="1"/>
          </p:cNvSpPr>
          <p:nvPr>
            <p:ph idx="1"/>
          </p:nvPr>
        </p:nvSpPr>
        <p:spPr>
          <a:xfrm>
            <a:off x="176463" y="1203960"/>
            <a:ext cx="11527857" cy="5654039"/>
          </a:xfrm>
        </p:spPr>
        <p:txBody>
          <a:bodyPr>
            <a:normAutofit/>
          </a:bodyPr>
          <a:lstStyle/>
          <a:p>
            <a:pPr marL="0" indent="0">
              <a:buNone/>
            </a:pPr>
            <a:r>
              <a:rPr lang="en-GB" sz="3200" b="1" dirty="0"/>
              <a:t>At the end of this lesson you should be able to:</a:t>
            </a:r>
            <a:endParaRPr lang="en-US" sz="3200" dirty="0"/>
          </a:p>
          <a:p>
            <a:pPr marL="514350" lvl="0" indent="-514350">
              <a:buFont typeface="+mj-lt"/>
              <a:buAutoNum type="arabicPeriod"/>
            </a:pPr>
            <a:r>
              <a:rPr lang="en-US" sz="3200" dirty="0"/>
              <a:t>Understand the Meaning of dividend decision and </a:t>
            </a:r>
            <a:endParaRPr lang="en-US" sz="3200" dirty="0" smtClean="0"/>
          </a:p>
          <a:p>
            <a:pPr marL="0" lvl="0" indent="0">
              <a:buNone/>
            </a:pPr>
            <a:r>
              <a:rPr lang="en-US" sz="3200" dirty="0" smtClean="0"/>
              <a:t>dividend </a:t>
            </a:r>
            <a:r>
              <a:rPr lang="en-US" sz="3200" dirty="0"/>
              <a:t>Policy</a:t>
            </a:r>
          </a:p>
          <a:p>
            <a:pPr marL="514350" lvl="0" indent="-514350">
              <a:buFont typeface="+mj-lt"/>
              <a:buAutoNum type="arabicPeriod"/>
            </a:pPr>
            <a:r>
              <a:rPr lang="en-US" sz="3200" dirty="0"/>
              <a:t> Understand the importance of Dividend Decision.</a:t>
            </a:r>
          </a:p>
          <a:p>
            <a:pPr marL="514350" lvl="0" indent="-514350">
              <a:buFont typeface="+mj-lt"/>
              <a:buAutoNum type="arabicPeriod"/>
            </a:pPr>
            <a:r>
              <a:rPr lang="en-US" sz="3200" dirty="0"/>
              <a:t>Discuss various Forms of Dividend.</a:t>
            </a:r>
          </a:p>
          <a:p>
            <a:pPr marL="514350" lvl="0" indent="-514350">
              <a:buFont typeface="+mj-lt"/>
              <a:buAutoNum type="arabicPeriod"/>
            </a:pPr>
            <a:r>
              <a:rPr lang="en-US" sz="3200" dirty="0"/>
              <a:t>Discuss various Determinants of Dividend.</a:t>
            </a:r>
          </a:p>
          <a:p>
            <a:pPr marL="514350" lvl="0" indent="-514350">
              <a:buFont typeface="+mj-lt"/>
              <a:buAutoNum type="arabicPeriod"/>
            </a:pPr>
            <a:r>
              <a:rPr lang="en-US" sz="3200" dirty="0"/>
              <a:t>Explain various theories of Dividend policy Decisions.</a:t>
            </a:r>
          </a:p>
        </p:txBody>
      </p:sp>
    </p:spTree>
    <p:extLst>
      <p:ext uri="{BB962C8B-B14F-4D97-AF65-F5344CB8AC3E}">
        <p14:creationId xmlns:p14="http://schemas.microsoft.com/office/powerpoint/2010/main" val="11905927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232" y="-240631"/>
            <a:ext cx="11191568" cy="1312606"/>
          </a:xfrm>
        </p:spPr>
        <p:txBody>
          <a:bodyPr>
            <a:normAutofit/>
          </a:bodyPr>
          <a:lstStyle/>
          <a:p>
            <a:r>
              <a:rPr lang="en-GB" sz="3600" b="1" dirty="0" smtClean="0">
                <a:latin typeface="+mn-lt"/>
              </a:rPr>
              <a:t>Introduction   </a:t>
            </a:r>
            <a:endParaRPr lang="en-US" sz="3600" b="1" dirty="0">
              <a:latin typeface="+mn-lt"/>
            </a:endParaRPr>
          </a:p>
        </p:txBody>
      </p:sp>
      <p:sp>
        <p:nvSpPr>
          <p:cNvPr id="3" name="Content Placeholder 2"/>
          <p:cNvSpPr>
            <a:spLocks noGrp="1"/>
          </p:cNvSpPr>
          <p:nvPr>
            <p:ph idx="1"/>
          </p:nvPr>
        </p:nvSpPr>
        <p:spPr>
          <a:xfrm>
            <a:off x="162232" y="775504"/>
            <a:ext cx="11191568" cy="5849885"/>
          </a:xfrm>
        </p:spPr>
        <p:txBody>
          <a:bodyPr>
            <a:normAutofit/>
          </a:bodyPr>
          <a:lstStyle/>
          <a:p>
            <a:pPr algn="just"/>
            <a:r>
              <a:rPr lang="en-US" sz="3200" dirty="0" smtClean="0"/>
              <a:t>Financial </a:t>
            </a:r>
            <a:r>
              <a:rPr lang="en-US" sz="3200" dirty="0"/>
              <a:t>manager decision making role broadly covers three areas: </a:t>
            </a:r>
            <a:r>
              <a:rPr lang="en-US" sz="3200" dirty="0" err="1"/>
              <a:t>i</a:t>
            </a:r>
            <a:r>
              <a:rPr lang="en-US" sz="3200" dirty="0"/>
              <a:t>. financing decision, ii. Investment decision, and iii. Dividend decision. </a:t>
            </a:r>
            <a:r>
              <a:rPr lang="en-US" sz="3200" dirty="0" smtClean="0"/>
              <a:t> </a:t>
            </a:r>
          </a:p>
          <a:p>
            <a:pPr algn="just"/>
            <a:endParaRPr lang="en-US" sz="3200" dirty="0"/>
          </a:p>
          <a:p>
            <a:pPr algn="just"/>
            <a:r>
              <a:rPr lang="en-US" sz="3200" dirty="0" smtClean="0"/>
              <a:t>management can decide to pay high dividends, normal dividend or low dividends</a:t>
            </a:r>
          </a:p>
          <a:p>
            <a:pPr algn="just"/>
            <a:endParaRPr lang="en-US" sz="3200" dirty="0" smtClean="0"/>
          </a:p>
          <a:p>
            <a:pPr algn="just"/>
            <a:r>
              <a:rPr lang="en-US" sz="3200" dirty="0" smtClean="0"/>
              <a:t>There </a:t>
            </a:r>
            <a:r>
              <a:rPr lang="en-US" sz="3200" dirty="0"/>
              <a:t>are few theories which put light on the complexities involved in dividend decision. These theories </a:t>
            </a:r>
            <a:r>
              <a:rPr lang="en-US" sz="3200" dirty="0" smtClean="0"/>
              <a:t>are broadly classified as Irrelevance theories and </a:t>
            </a:r>
            <a:r>
              <a:rPr lang="en-US" sz="3200" dirty="0"/>
              <a:t>Relevance theories</a:t>
            </a:r>
            <a:endParaRPr lang="en-US" sz="3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77278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8969"/>
            <a:ext cx="10515600" cy="1325563"/>
          </a:xfrm>
        </p:spPr>
        <p:txBody>
          <a:bodyPr>
            <a:normAutofit/>
          </a:bodyPr>
          <a:lstStyle/>
          <a:p>
            <a:r>
              <a:rPr lang="en-US" sz="3600" b="1" dirty="0" smtClean="0">
                <a:latin typeface="+mn-lt"/>
              </a:rPr>
              <a:t>Meaning of Dividend</a:t>
            </a:r>
            <a:endParaRPr lang="en-US" sz="3600" dirty="0">
              <a:latin typeface="+mn-lt"/>
            </a:endParaRPr>
          </a:p>
        </p:txBody>
      </p:sp>
      <p:sp>
        <p:nvSpPr>
          <p:cNvPr id="3" name="Content Placeholder 2"/>
          <p:cNvSpPr>
            <a:spLocks noGrp="1"/>
          </p:cNvSpPr>
          <p:nvPr>
            <p:ph idx="1"/>
          </p:nvPr>
        </p:nvSpPr>
        <p:spPr>
          <a:xfrm>
            <a:off x="208547" y="609600"/>
            <a:ext cx="11231896" cy="6248399"/>
          </a:xfrm>
        </p:spPr>
        <p:txBody>
          <a:bodyPr>
            <a:normAutofit/>
          </a:bodyPr>
          <a:lstStyle/>
          <a:p>
            <a:endParaRPr lang="en-US" sz="3200" dirty="0" smtClean="0"/>
          </a:p>
          <a:p>
            <a:pPr algn="just"/>
            <a:r>
              <a:rPr lang="en-US" sz="3200" dirty="0" smtClean="0"/>
              <a:t>Dividend </a:t>
            </a:r>
            <a:r>
              <a:rPr lang="en-US" sz="3200" dirty="0"/>
              <a:t>is that part of profit after tax which is distributed to the shareholders of the company. </a:t>
            </a:r>
            <a:endParaRPr lang="en-US" sz="3200" dirty="0" smtClean="0"/>
          </a:p>
          <a:p>
            <a:pPr algn="just"/>
            <a:r>
              <a:rPr lang="en-US" sz="3200" dirty="0" smtClean="0"/>
              <a:t>The </a:t>
            </a:r>
            <a:r>
              <a:rPr lang="en-US" sz="3200" dirty="0"/>
              <a:t>profit earned by a company after paying taxes can be used for:</a:t>
            </a:r>
          </a:p>
          <a:p>
            <a:pPr marL="0" indent="0" algn="just">
              <a:buNone/>
            </a:pPr>
            <a:r>
              <a:rPr lang="en-US" sz="3200" dirty="0" err="1"/>
              <a:t>i</a:t>
            </a:r>
            <a:r>
              <a:rPr lang="en-US" sz="3200" dirty="0"/>
              <a:t>. Distribution of dividend or</a:t>
            </a:r>
          </a:p>
          <a:p>
            <a:pPr marL="0" indent="0" algn="just">
              <a:buNone/>
            </a:pPr>
            <a:r>
              <a:rPr lang="en-US" sz="3200" dirty="0"/>
              <a:t>ii. Can be retained as surplus for future growth</a:t>
            </a:r>
          </a:p>
        </p:txBody>
      </p:sp>
    </p:spTree>
    <p:extLst>
      <p:ext uri="{BB962C8B-B14F-4D97-AF65-F5344CB8AC3E}">
        <p14:creationId xmlns:p14="http://schemas.microsoft.com/office/powerpoint/2010/main" val="20375111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31129" cy="834189"/>
          </a:xfrm>
        </p:spPr>
        <p:txBody>
          <a:bodyPr>
            <a:normAutofit/>
          </a:bodyPr>
          <a:lstStyle/>
          <a:p>
            <a:r>
              <a:rPr lang="en-US" sz="3600" b="1" dirty="0" smtClean="0">
                <a:latin typeface="+mn-lt"/>
              </a:rPr>
              <a:t>Significance of Dividend Policy/ Application</a:t>
            </a:r>
            <a:endParaRPr lang="en-US" sz="3600" dirty="0">
              <a:latin typeface="+mn-lt"/>
            </a:endParaRPr>
          </a:p>
        </p:txBody>
      </p:sp>
      <p:sp>
        <p:nvSpPr>
          <p:cNvPr id="3" name="Content Placeholder 2"/>
          <p:cNvSpPr>
            <a:spLocks noGrp="1"/>
          </p:cNvSpPr>
          <p:nvPr>
            <p:ph idx="1"/>
          </p:nvPr>
        </p:nvSpPr>
        <p:spPr>
          <a:xfrm>
            <a:off x="29497" y="840657"/>
            <a:ext cx="11683662" cy="5680457"/>
          </a:xfrm>
        </p:spPr>
        <p:txBody>
          <a:bodyPr>
            <a:noAutofit/>
          </a:bodyPr>
          <a:lstStyle/>
          <a:p>
            <a:pPr marL="0" indent="0">
              <a:buNone/>
            </a:pPr>
            <a:r>
              <a:rPr lang="en-US" sz="3200" b="1" dirty="0" smtClean="0"/>
              <a:t>(</a:t>
            </a:r>
            <a:r>
              <a:rPr lang="en-US" sz="3200" b="1" dirty="0" err="1"/>
              <a:t>i</a:t>
            </a:r>
            <a:r>
              <a:rPr lang="en-US" sz="3200" b="1" dirty="0"/>
              <a:t>) Long Term Financing Decision</a:t>
            </a:r>
            <a:endParaRPr lang="en-US" sz="3200" dirty="0"/>
          </a:p>
          <a:p>
            <a:r>
              <a:rPr lang="en-US" sz="3200" dirty="0" smtClean="0"/>
              <a:t>Equity </a:t>
            </a:r>
            <a:r>
              <a:rPr lang="en-US" sz="3200" dirty="0"/>
              <a:t>can be raised externally through issue of equity shares or can be generated internally through retained earnings. </a:t>
            </a:r>
            <a:endParaRPr lang="en-US" sz="3200" dirty="0" smtClean="0"/>
          </a:p>
          <a:p>
            <a:r>
              <a:rPr lang="en-US" sz="3200" dirty="0" smtClean="0"/>
              <a:t>The </a:t>
            </a:r>
            <a:r>
              <a:rPr lang="en-US" sz="3200" dirty="0"/>
              <a:t>decision is based on the following:</a:t>
            </a:r>
          </a:p>
          <a:p>
            <a:r>
              <a:rPr lang="en-US" sz="3200" dirty="0"/>
              <a:t>1. Whether the organization has opportunities in hand to invest the amount of profits, if retained?</a:t>
            </a:r>
          </a:p>
          <a:p>
            <a:r>
              <a:rPr lang="en-US" sz="3200" dirty="0"/>
              <a:t>2. Whether the return on such investment (ROI) will be higher than the expectations of shareholders i.e. </a:t>
            </a:r>
            <a:r>
              <a:rPr lang="en-US" sz="3200" dirty="0" err="1"/>
              <a:t>Ke</a:t>
            </a:r>
            <a:r>
              <a:rPr lang="en-US" sz="3200" dirty="0"/>
              <a:t>.</a:t>
            </a:r>
          </a:p>
          <a:p>
            <a:endParaRPr lang="en-GB" sz="3200" dirty="0"/>
          </a:p>
        </p:txBody>
      </p:sp>
    </p:spTree>
    <p:extLst>
      <p:ext uri="{BB962C8B-B14F-4D97-AF65-F5344CB8AC3E}">
        <p14:creationId xmlns:p14="http://schemas.microsoft.com/office/powerpoint/2010/main" val="38997624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1052"/>
            <a:ext cx="10515600" cy="1325563"/>
          </a:xfrm>
        </p:spPr>
        <p:txBody>
          <a:bodyPr>
            <a:normAutofit/>
          </a:bodyPr>
          <a:lstStyle/>
          <a:p>
            <a:r>
              <a:rPr lang="en-US" sz="3600" b="1" dirty="0"/>
              <a:t>Significance of D</a:t>
            </a:r>
            <a:r>
              <a:rPr lang="en-US" sz="3600" b="1" dirty="0" smtClean="0"/>
              <a:t>ividend </a:t>
            </a:r>
            <a:r>
              <a:rPr lang="en-US" sz="3600" b="1" dirty="0"/>
              <a:t>Policy/ </a:t>
            </a:r>
            <a:r>
              <a:rPr lang="en-US" sz="3600" b="1" dirty="0" smtClean="0"/>
              <a:t>Application  </a:t>
            </a:r>
            <a:r>
              <a:rPr lang="en-US" sz="3600" b="1" dirty="0" err="1" smtClean="0"/>
              <a:t>Ctd</a:t>
            </a:r>
            <a:endParaRPr lang="en-US" sz="3600" b="1" dirty="0">
              <a:latin typeface="+mn-lt"/>
            </a:endParaRPr>
          </a:p>
        </p:txBody>
      </p:sp>
      <p:sp>
        <p:nvSpPr>
          <p:cNvPr id="3" name="Content Placeholder 2"/>
          <p:cNvSpPr>
            <a:spLocks noGrp="1"/>
          </p:cNvSpPr>
          <p:nvPr>
            <p:ph idx="1"/>
          </p:nvPr>
        </p:nvSpPr>
        <p:spPr>
          <a:xfrm>
            <a:off x="121920" y="472441"/>
            <a:ext cx="11333763" cy="6385559"/>
          </a:xfrm>
        </p:spPr>
        <p:txBody>
          <a:bodyPr>
            <a:normAutofit fontScale="92500"/>
          </a:bodyPr>
          <a:lstStyle/>
          <a:p>
            <a:pPr marL="0" indent="0">
              <a:buNone/>
            </a:pPr>
            <a:endParaRPr lang="en-GB" sz="3200" dirty="0" smtClean="0"/>
          </a:p>
          <a:p>
            <a:pPr marL="0" indent="0">
              <a:buNone/>
            </a:pPr>
            <a:r>
              <a:rPr lang="en-GB" sz="3200" dirty="0" smtClean="0"/>
              <a:t>(ii) </a:t>
            </a:r>
            <a:r>
              <a:rPr lang="en-US" sz="3200" b="1" dirty="0" smtClean="0"/>
              <a:t>Wealth </a:t>
            </a:r>
            <a:r>
              <a:rPr lang="en-US" sz="3200" b="1" dirty="0"/>
              <a:t>Maximization Decision</a:t>
            </a:r>
            <a:endParaRPr lang="en-US" sz="3200" dirty="0"/>
          </a:p>
          <a:p>
            <a:pPr algn="just"/>
            <a:r>
              <a:rPr lang="en-US" sz="3200" dirty="0" smtClean="0"/>
              <a:t>The concern is the  </a:t>
            </a:r>
            <a:r>
              <a:rPr lang="en-US" sz="3200" dirty="0"/>
              <a:t>amount of dividend to be distributed i.e. the Dividend Payout ratio (D/P) in relation to Market price of the shares (MPS). </a:t>
            </a:r>
          </a:p>
          <a:p>
            <a:pPr algn="just"/>
            <a:r>
              <a:rPr lang="en-US" sz="3200" dirty="0" smtClean="0"/>
              <a:t>a) shareholders </a:t>
            </a:r>
            <a:r>
              <a:rPr lang="en-US" sz="3200" dirty="0"/>
              <a:t>give higher value to near dividends than future dividends and capital gains. </a:t>
            </a:r>
            <a:r>
              <a:rPr lang="en-US" sz="3200" dirty="0" smtClean="0"/>
              <a:t>Higher </a:t>
            </a:r>
            <a:r>
              <a:rPr lang="en-US" sz="3200" dirty="0"/>
              <a:t>dividends increase value of shares and low dividends decrease </a:t>
            </a:r>
            <a:r>
              <a:rPr lang="en-US" sz="3200" dirty="0" smtClean="0"/>
              <a:t>it thus a </a:t>
            </a:r>
            <a:r>
              <a:rPr lang="en-US" sz="3200" dirty="0"/>
              <a:t>proper balance </a:t>
            </a:r>
            <a:r>
              <a:rPr lang="en-US" sz="3200" dirty="0" smtClean="0"/>
              <a:t>is required</a:t>
            </a:r>
            <a:endParaRPr lang="en-US" sz="3200" dirty="0"/>
          </a:p>
          <a:p>
            <a:pPr algn="just"/>
            <a:r>
              <a:rPr lang="en-US" sz="3200" dirty="0"/>
              <a:t>2. When a</a:t>
            </a:r>
            <a:r>
              <a:rPr lang="en-US" sz="3200" dirty="0" smtClean="0"/>
              <a:t> </a:t>
            </a:r>
            <a:r>
              <a:rPr lang="en-US" sz="3200" dirty="0"/>
              <a:t>firm increases retained earnings, shareholders’ dividends decrease and consequently market price is </a:t>
            </a:r>
            <a:r>
              <a:rPr lang="en-US" sz="3200" dirty="0" smtClean="0"/>
              <a:t>affected</a:t>
            </a:r>
            <a:r>
              <a:rPr lang="en-US" sz="3200" dirty="0"/>
              <a:t> </a:t>
            </a:r>
            <a:r>
              <a:rPr lang="en-US" sz="3200" dirty="0" smtClean="0"/>
              <a:t>and vice versa thus a balance required. Management </a:t>
            </a:r>
            <a:r>
              <a:rPr lang="en-US" sz="3200" dirty="0"/>
              <a:t>should develop a dividend policy which divides net earnings into dividends and retained earnings in an optimum way so as to achieve the objective of wealth maximization </a:t>
            </a:r>
            <a:endParaRPr lang="en-US" sz="3200" b="1" dirty="0"/>
          </a:p>
          <a:p>
            <a:endParaRPr lang="en-GB" sz="3200" dirty="0"/>
          </a:p>
        </p:txBody>
      </p:sp>
    </p:spTree>
    <p:extLst>
      <p:ext uri="{BB962C8B-B14F-4D97-AF65-F5344CB8AC3E}">
        <p14:creationId xmlns:p14="http://schemas.microsoft.com/office/powerpoint/2010/main" val="41885450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852355" cy="870155"/>
          </a:xfrm>
        </p:spPr>
        <p:txBody>
          <a:bodyPr>
            <a:normAutofit/>
          </a:bodyPr>
          <a:lstStyle/>
          <a:p>
            <a:r>
              <a:rPr lang="en-US" sz="3600" b="1" dirty="0" smtClean="0">
                <a:latin typeface="+mn-lt"/>
              </a:rPr>
              <a:t>Forms of Dividend</a:t>
            </a:r>
            <a:endParaRPr lang="en-US" sz="3200" dirty="0">
              <a:latin typeface="+mn-lt"/>
            </a:endParaRPr>
          </a:p>
        </p:txBody>
      </p:sp>
      <p:sp>
        <p:nvSpPr>
          <p:cNvPr id="3" name="Content Placeholder 2"/>
          <p:cNvSpPr>
            <a:spLocks noGrp="1"/>
          </p:cNvSpPr>
          <p:nvPr>
            <p:ph idx="1"/>
          </p:nvPr>
        </p:nvSpPr>
        <p:spPr>
          <a:xfrm>
            <a:off x="0" y="870155"/>
            <a:ext cx="12024360" cy="5987845"/>
          </a:xfrm>
        </p:spPr>
        <p:txBody>
          <a:bodyPr>
            <a:noAutofit/>
          </a:bodyPr>
          <a:lstStyle/>
          <a:p>
            <a:pPr marL="92075" lvl="1" indent="-92075">
              <a:buNone/>
            </a:pPr>
            <a:r>
              <a:rPr lang="en-US" sz="3200" b="1" dirty="0" smtClean="0"/>
              <a:t>Cash dividend:</a:t>
            </a:r>
            <a:r>
              <a:rPr lang="en-US" sz="3200" dirty="0" smtClean="0"/>
              <a:t> It is the most common form of dividend. Cash here means cash, cheque,  or directly through Electronic Clearing Service (ECS) but not in kind</a:t>
            </a:r>
          </a:p>
          <a:p>
            <a:pPr marL="92075" indent="-92075">
              <a:lnSpc>
                <a:spcPct val="100000"/>
              </a:lnSpc>
              <a:spcBef>
                <a:spcPts val="0"/>
              </a:spcBef>
              <a:buNone/>
            </a:pPr>
            <a:endParaRPr lang="en-US" sz="3200" dirty="0" smtClean="0"/>
          </a:p>
          <a:p>
            <a:pPr marL="0" lvl="1" indent="0">
              <a:buNone/>
            </a:pPr>
            <a:r>
              <a:rPr lang="en-US" sz="3200" b="1" dirty="0" smtClean="0"/>
              <a:t>Stock dividend (Bonus Shares):</a:t>
            </a:r>
            <a:r>
              <a:rPr lang="en-US" sz="3200" dirty="0" smtClean="0"/>
              <a:t> It is distribution of shares in lieu of cash dividend to existing shareholders. When the company issues further shares to its existing shareholders without consideration it is called bonus shares. </a:t>
            </a:r>
          </a:p>
          <a:p>
            <a:pPr marL="92075" lvl="1" indent="-92075">
              <a:lnSpc>
                <a:spcPct val="100000"/>
              </a:lnSpc>
              <a:spcBef>
                <a:spcPts val="0"/>
              </a:spcBef>
            </a:pPr>
            <a:endParaRPr lang="en-US" sz="3200" dirty="0" smtClean="0"/>
          </a:p>
          <a:p>
            <a:pPr marL="0" lvl="1" indent="0">
              <a:buNone/>
            </a:pPr>
            <a:r>
              <a:rPr lang="en-US" sz="3200" b="1" dirty="0" smtClean="0"/>
              <a:t>Bond Dividend  </a:t>
            </a:r>
            <a:r>
              <a:rPr lang="en-GB" sz="3200" dirty="0" smtClean="0"/>
              <a:t>Bond dividend is also known as script dividend. If the company does not have sufficient funds to pay cash dividend, the company promises to pay the shareholder at a future specific date with the help of issue of bond or notes.</a:t>
            </a:r>
            <a:endParaRPr lang="en-US" sz="3200" dirty="0" smtClean="0"/>
          </a:p>
          <a:p>
            <a:pPr marL="92075" indent="-92075"/>
            <a:endParaRPr lang="en-US" sz="3200" dirty="0" smtClean="0"/>
          </a:p>
          <a:p>
            <a:pPr algn="just">
              <a:lnSpc>
                <a:spcPct val="150000"/>
              </a:lnSpc>
              <a:spcBef>
                <a:spcPts val="0"/>
              </a:spcBef>
            </a:pPr>
            <a:endParaRPr lang="en-GB" sz="3200" dirty="0" smtClean="0"/>
          </a:p>
        </p:txBody>
      </p:sp>
    </p:spTree>
    <p:extLst>
      <p:ext uri="{BB962C8B-B14F-4D97-AF65-F5344CB8AC3E}">
        <p14:creationId xmlns:p14="http://schemas.microsoft.com/office/powerpoint/2010/main" val="914384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17987"/>
            <a:ext cx="10852355" cy="870155"/>
          </a:xfrm>
        </p:spPr>
        <p:txBody>
          <a:bodyPr>
            <a:noAutofit/>
          </a:bodyPr>
          <a:lstStyle/>
          <a:p>
            <a:r>
              <a:rPr lang="en-US" sz="3600" b="1" dirty="0">
                <a:latin typeface="+mn-lt"/>
              </a:rPr>
              <a:t>Advantages of Stock </a:t>
            </a:r>
            <a:r>
              <a:rPr lang="en-US" sz="3600" b="1" dirty="0" smtClean="0">
                <a:latin typeface="+mn-lt"/>
              </a:rPr>
              <a:t>Dividend  </a:t>
            </a:r>
            <a:r>
              <a:rPr lang="en-US" sz="3600" b="1" dirty="0">
                <a:latin typeface="+mn-lt"/>
              </a:rPr>
              <a:t>To Share Holders: </a:t>
            </a:r>
            <a:br>
              <a:rPr lang="en-US" sz="3600" b="1" dirty="0">
                <a:latin typeface="+mn-lt"/>
              </a:rPr>
            </a:br>
            <a:endParaRPr lang="en-US" sz="3600" b="1" dirty="0">
              <a:latin typeface="+mn-lt"/>
            </a:endParaRPr>
          </a:p>
        </p:txBody>
      </p:sp>
      <p:sp>
        <p:nvSpPr>
          <p:cNvPr id="3" name="Content Placeholder 2"/>
          <p:cNvSpPr>
            <a:spLocks noGrp="1"/>
          </p:cNvSpPr>
          <p:nvPr>
            <p:ph idx="1"/>
          </p:nvPr>
        </p:nvSpPr>
        <p:spPr>
          <a:xfrm>
            <a:off x="27426" y="1076446"/>
            <a:ext cx="11142143" cy="5294857"/>
          </a:xfrm>
        </p:spPr>
        <p:txBody>
          <a:bodyPr>
            <a:noAutofit/>
          </a:bodyPr>
          <a:lstStyle/>
          <a:p>
            <a:pPr marL="0" indent="0">
              <a:buNone/>
            </a:pPr>
            <a:r>
              <a:rPr lang="en-US" sz="3200" dirty="0" smtClean="0"/>
              <a:t> </a:t>
            </a:r>
            <a:endParaRPr lang="en-US" sz="3200" dirty="0"/>
          </a:p>
          <a:p>
            <a:pPr marL="514350" indent="-514350">
              <a:buAutoNum type="arabicPeriod"/>
            </a:pPr>
            <a:r>
              <a:rPr lang="en-US" sz="3200" dirty="0" smtClean="0"/>
              <a:t>Tax </a:t>
            </a:r>
            <a:r>
              <a:rPr lang="en-US" sz="3200" dirty="0"/>
              <a:t>benefit </a:t>
            </a:r>
            <a:r>
              <a:rPr lang="en-US" sz="3200" dirty="0" smtClean="0"/>
              <a:t>– Some countries have tax </a:t>
            </a:r>
            <a:r>
              <a:rPr lang="en-US" sz="3200" dirty="0"/>
              <a:t>on dividend </a:t>
            </a:r>
            <a:r>
              <a:rPr lang="en-US" sz="3200" dirty="0" smtClean="0"/>
              <a:t>received while in others, dividends received are not taxed thus an advantage to a shareholder.</a:t>
            </a:r>
          </a:p>
          <a:p>
            <a:pPr marL="514350" indent="-514350">
              <a:buAutoNum type="arabicPeriod"/>
            </a:pPr>
            <a:endParaRPr lang="en-US" sz="3200" dirty="0"/>
          </a:p>
          <a:p>
            <a:pPr marL="0" indent="0">
              <a:buNone/>
            </a:pPr>
            <a:r>
              <a:rPr lang="en-US" sz="3200" dirty="0" smtClean="0"/>
              <a:t>2. Policy </a:t>
            </a:r>
            <a:r>
              <a:rPr lang="en-US" sz="3200" dirty="0"/>
              <a:t>of paying fixed dividend per share and its continuation even after declaration of stock dividend will increase total cash dividend of the shareholders in future.</a:t>
            </a:r>
          </a:p>
        </p:txBody>
      </p:sp>
    </p:spTree>
    <p:extLst>
      <p:ext uri="{BB962C8B-B14F-4D97-AF65-F5344CB8AC3E}">
        <p14:creationId xmlns:p14="http://schemas.microsoft.com/office/powerpoint/2010/main" val="3467953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1353800" cy="1106128"/>
          </a:xfrm>
        </p:spPr>
        <p:txBody>
          <a:bodyPr>
            <a:normAutofit/>
          </a:bodyPr>
          <a:lstStyle/>
          <a:p>
            <a:r>
              <a:rPr lang="en-US" sz="3600" b="1" dirty="0" smtClean="0">
                <a:latin typeface="+mn-lt"/>
              </a:rPr>
              <a:t> </a:t>
            </a:r>
            <a:r>
              <a:rPr lang="en-US" sz="3600" b="1" dirty="0">
                <a:latin typeface="+mn-lt"/>
              </a:rPr>
              <a:t>Advantages of Stock Dividend  </a:t>
            </a:r>
            <a:r>
              <a:rPr lang="en-US" sz="3600" b="1" dirty="0" smtClean="0">
                <a:latin typeface="+mn-lt"/>
              </a:rPr>
              <a:t>to the Company</a:t>
            </a:r>
            <a:endParaRPr lang="en-GB" sz="3600" dirty="0">
              <a:latin typeface="+mn-lt"/>
            </a:endParaRPr>
          </a:p>
        </p:txBody>
      </p:sp>
      <p:sp>
        <p:nvSpPr>
          <p:cNvPr id="3" name="Content Placeholder 2"/>
          <p:cNvSpPr>
            <a:spLocks noGrp="1"/>
          </p:cNvSpPr>
          <p:nvPr>
            <p:ph idx="1"/>
          </p:nvPr>
        </p:nvSpPr>
        <p:spPr>
          <a:xfrm>
            <a:off x="486697" y="1106129"/>
            <a:ext cx="11223522" cy="5574890"/>
          </a:xfrm>
        </p:spPr>
        <p:txBody>
          <a:bodyPr>
            <a:normAutofit/>
          </a:bodyPr>
          <a:lstStyle/>
          <a:p>
            <a:pPr marL="0" indent="0">
              <a:buNone/>
            </a:pPr>
            <a:endParaRPr lang="en-US" sz="3200" dirty="0" smtClean="0"/>
          </a:p>
          <a:p>
            <a:pPr marL="514350" indent="-514350">
              <a:buAutoNum type="arabicPeriod"/>
            </a:pPr>
            <a:r>
              <a:rPr lang="en-US" sz="3200" dirty="0" smtClean="0"/>
              <a:t>Conservation </a:t>
            </a:r>
            <a:r>
              <a:rPr lang="en-US" sz="3200" dirty="0"/>
              <a:t>of cash for meeting profitable investment opportunities</a:t>
            </a:r>
            <a:r>
              <a:rPr lang="en-US" sz="3200" dirty="0" smtClean="0"/>
              <a:t>.</a:t>
            </a:r>
          </a:p>
          <a:p>
            <a:pPr marL="514350" indent="-514350">
              <a:buAutoNum type="arabicPeriod"/>
            </a:pPr>
            <a:endParaRPr lang="en-US" sz="3200" dirty="0"/>
          </a:p>
          <a:p>
            <a:pPr marL="0" indent="0">
              <a:buNone/>
            </a:pPr>
            <a:r>
              <a:rPr lang="en-US" sz="3200" dirty="0" smtClean="0"/>
              <a:t>2.  </a:t>
            </a:r>
            <a:r>
              <a:rPr lang="en-US" sz="3200" dirty="0"/>
              <a:t>Cash deficiency and restrictions imposed by lenders to pay cash dividend. </a:t>
            </a:r>
          </a:p>
          <a:p>
            <a:endParaRPr lang="en-US" sz="3200" dirty="0"/>
          </a:p>
          <a:p>
            <a:pPr marL="0" indent="0" algn="just">
              <a:buNone/>
            </a:pPr>
            <a:r>
              <a:rPr lang="en-GB" sz="3200" dirty="0" smtClean="0"/>
              <a:t>.</a:t>
            </a:r>
            <a:endParaRPr lang="en-US" sz="3200" dirty="0"/>
          </a:p>
        </p:txBody>
      </p:sp>
    </p:spTree>
    <p:extLst>
      <p:ext uri="{BB962C8B-B14F-4D97-AF65-F5344CB8AC3E}">
        <p14:creationId xmlns:p14="http://schemas.microsoft.com/office/powerpoint/2010/main" val="25555803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2736"/>
            <a:ext cx="11353800" cy="781664"/>
          </a:xfrm>
        </p:spPr>
        <p:txBody>
          <a:bodyPr>
            <a:noAutofit/>
          </a:bodyPr>
          <a:lstStyle/>
          <a:p>
            <a:r>
              <a:rPr lang="en-US" sz="3600" b="1" dirty="0" smtClean="0">
                <a:latin typeface="+mn-lt"/>
              </a:rPr>
              <a:t>Limitations </a:t>
            </a:r>
            <a:r>
              <a:rPr lang="en-US" sz="3600" b="1" dirty="0">
                <a:latin typeface="+mn-lt"/>
              </a:rPr>
              <a:t>of Stock </a:t>
            </a:r>
            <a:r>
              <a:rPr lang="en-US" sz="3600" b="1" dirty="0" smtClean="0">
                <a:latin typeface="+mn-lt"/>
              </a:rPr>
              <a:t>Dividend </a:t>
            </a:r>
            <a:r>
              <a:rPr lang="en-US" sz="3600" b="1" i="1" dirty="0">
                <a:latin typeface="+mn-lt"/>
              </a:rPr>
              <a:t>To </a:t>
            </a:r>
            <a:r>
              <a:rPr lang="en-US" sz="3600" b="1" dirty="0">
                <a:latin typeface="+mn-lt"/>
              </a:rPr>
              <a:t>Shareholders</a:t>
            </a:r>
          </a:p>
        </p:txBody>
      </p:sp>
      <p:sp>
        <p:nvSpPr>
          <p:cNvPr id="3" name="Content Placeholder 2"/>
          <p:cNvSpPr>
            <a:spLocks noGrp="1"/>
          </p:cNvSpPr>
          <p:nvPr>
            <p:ph idx="1"/>
          </p:nvPr>
        </p:nvSpPr>
        <p:spPr>
          <a:xfrm>
            <a:off x="117987" y="796413"/>
            <a:ext cx="11471788" cy="6312569"/>
          </a:xfrm>
        </p:spPr>
        <p:txBody>
          <a:bodyPr>
            <a:normAutofit/>
          </a:bodyPr>
          <a:lstStyle/>
          <a:p>
            <a:pPr marL="0" indent="0" algn="just">
              <a:buNone/>
            </a:pPr>
            <a:endParaRPr lang="en-US" sz="3200" dirty="0" smtClean="0"/>
          </a:p>
          <a:p>
            <a:pPr lvl="0" algn="just"/>
            <a:r>
              <a:rPr lang="en-US" sz="3200" i="1" dirty="0" smtClean="0"/>
              <a:t> </a:t>
            </a:r>
            <a:r>
              <a:rPr lang="en-US" sz="3200" dirty="0"/>
              <a:t>Stock dividend does not affect the wealth of shareholders and therefore it has no value for them. </a:t>
            </a:r>
            <a:endParaRPr lang="en-US" sz="3200" dirty="0" smtClean="0"/>
          </a:p>
          <a:p>
            <a:pPr lvl="0" algn="just"/>
            <a:r>
              <a:rPr lang="en-US" sz="3200" dirty="0" smtClean="0"/>
              <a:t> </a:t>
            </a:r>
            <a:r>
              <a:rPr lang="en-US" sz="3200" dirty="0"/>
              <a:t>It merely divides the company’s ownership into a large number of share certificates. </a:t>
            </a:r>
            <a:endParaRPr lang="en-US" sz="3200" dirty="0" smtClean="0"/>
          </a:p>
          <a:p>
            <a:pPr lvl="0" algn="just"/>
            <a:r>
              <a:rPr lang="en-US" sz="3200" dirty="0" smtClean="0"/>
              <a:t>Stock </a:t>
            </a:r>
            <a:r>
              <a:rPr lang="en-US" sz="3200" dirty="0"/>
              <a:t>dividend does not give any extra or special benefit to the </a:t>
            </a:r>
            <a:r>
              <a:rPr lang="en-US" sz="3200" dirty="0" smtClean="0"/>
              <a:t>shareholder</a:t>
            </a:r>
            <a:r>
              <a:rPr lang="en-US" sz="3200" dirty="0"/>
              <a:t>-</a:t>
            </a:r>
            <a:r>
              <a:rPr lang="en-US" sz="3200" dirty="0" smtClean="0"/>
              <a:t> </a:t>
            </a:r>
            <a:r>
              <a:rPr lang="en-US" sz="3200" dirty="0"/>
              <a:t>proportionate ownership in the company does not change at all. </a:t>
            </a:r>
            <a:endParaRPr lang="en-US" sz="3200" dirty="0" smtClean="0"/>
          </a:p>
          <a:p>
            <a:pPr lvl="0" algn="just"/>
            <a:r>
              <a:rPr lang="en-US" sz="3200" dirty="0" smtClean="0"/>
              <a:t>Stock </a:t>
            </a:r>
            <a:r>
              <a:rPr lang="en-US" sz="3200" dirty="0"/>
              <a:t>dividend creates a </a:t>
            </a:r>
            <a:r>
              <a:rPr lang="en-US" sz="3200" dirty="0" err="1"/>
              <a:t>favourable</a:t>
            </a:r>
            <a:r>
              <a:rPr lang="en-US" sz="3200" dirty="0"/>
              <a:t> psychological impact on the shareholders and is </a:t>
            </a:r>
            <a:r>
              <a:rPr lang="en-US" sz="3200" dirty="0" smtClean="0"/>
              <a:t>appreciated as  </a:t>
            </a:r>
            <a:r>
              <a:rPr lang="en-US" sz="3200" dirty="0"/>
              <a:t>an indication of the company’s growth.</a:t>
            </a:r>
          </a:p>
          <a:p>
            <a:pPr algn="just"/>
            <a:r>
              <a:rPr lang="en-US" sz="3200" b="1" dirty="0"/>
              <a:t> </a:t>
            </a:r>
            <a:endParaRPr lang="en-US" sz="3200" dirty="0"/>
          </a:p>
        </p:txBody>
      </p:sp>
    </p:spTree>
    <p:extLst>
      <p:ext uri="{BB962C8B-B14F-4D97-AF65-F5344CB8AC3E}">
        <p14:creationId xmlns:p14="http://schemas.microsoft.com/office/powerpoint/2010/main" val="4517572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5974"/>
            <a:ext cx="10173929" cy="1095779"/>
          </a:xfrm>
        </p:spPr>
        <p:txBody>
          <a:bodyPr>
            <a:normAutofit/>
          </a:bodyPr>
          <a:lstStyle/>
          <a:p>
            <a:pPr lvl="1"/>
            <a:r>
              <a:rPr lang="en-US" sz="3600" b="1" dirty="0">
                <a:latin typeface="+mn-lt"/>
              </a:rPr>
              <a:t>Limitations of Stock Dividend </a:t>
            </a:r>
            <a:r>
              <a:rPr lang="en-US" sz="3600" b="1" dirty="0" smtClean="0">
                <a:latin typeface="+mn-lt"/>
              </a:rPr>
              <a:t>to the Company</a:t>
            </a:r>
            <a:endParaRPr lang="en-US" sz="3600" b="1" dirty="0">
              <a:latin typeface="+mn-lt"/>
            </a:endParaRPr>
          </a:p>
        </p:txBody>
      </p:sp>
      <p:sp>
        <p:nvSpPr>
          <p:cNvPr id="3" name="Content Placeholder 2"/>
          <p:cNvSpPr>
            <a:spLocks noGrp="1"/>
          </p:cNvSpPr>
          <p:nvPr>
            <p:ph idx="1"/>
          </p:nvPr>
        </p:nvSpPr>
        <p:spPr>
          <a:xfrm>
            <a:off x="221226" y="1331753"/>
            <a:ext cx="11132574" cy="5397910"/>
          </a:xfrm>
        </p:spPr>
        <p:txBody>
          <a:bodyPr>
            <a:normAutofit/>
          </a:bodyPr>
          <a:lstStyle/>
          <a:p>
            <a:pPr marL="0" indent="0" algn="just">
              <a:lnSpc>
                <a:spcPct val="100000"/>
              </a:lnSpc>
              <a:spcBef>
                <a:spcPts val="0"/>
              </a:spcBef>
              <a:buNone/>
            </a:pPr>
            <a:endParaRPr lang="en-GB" sz="3200" dirty="0" smtClean="0"/>
          </a:p>
          <a:p>
            <a:pPr lvl="0"/>
            <a:r>
              <a:rPr lang="en-US" sz="3200" dirty="0" smtClean="0"/>
              <a:t>Stock </a:t>
            </a:r>
            <a:r>
              <a:rPr lang="en-US" sz="3200" dirty="0"/>
              <a:t>dividends are more costly to administer than cash dividend. </a:t>
            </a:r>
            <a:endParaRPr lang="en-US" sz="3200" dirty="0" smtClean="0"/>
          </a:p>
          <a:p>
            <a:pPr lvl="0"/>
            <a:endParaRPr lang="en-US" sz="3200" dirty="0" smtClean="0"/>
          </a:p>
          <a:p>
            <a:pPr lvl="0"/>
            <a:r>
              <a:rPr lang="en-US" sz="3200" dirty="0" smtClean="0"/>
              <a:t>It </a:t>
            </a:r>
            <a:r>
              <a:rPr lang="en-US" sz="3200" dirty="0"/>
              <a:t>is disadvantageous if periodic small stock dividends are declared by the company as earnings</a:t>
            </a:r>
            <a:r>
              <a:rPr lang="en-US" sz="3200" dirty="0" smtClean="0"/>
              <a:t>.</a:t>
            </a:r>
          </a:p>
          <a:p>
            <a:pPr lvl="0"/>
            <a:r>
              <a:rPr lang="en-US" sz="3200" dirty="0" smtClean="0"/>
              <a:t> </a:t>
            </a:r>
          </a:p>
          <a:p>
            <a:pPr lvl="0"/>
            <a:r>
              <a:rPr lang="en-US" sz="3200" dirty="0" smtClean="0"/>
              <a:t>Also</a:t>
            </a:r>
            <a:r>
              <a:rPr lang="en-US" sz="3200" dirty="0"/>
              <a:t>, companies have to pay tax on distribution.</a:t>
            </a:r>
          </a:p>
        </p:txBody>
      </p:sp>
    </p:spTree>
    <p:extLst>
      <p:ext uri="{BB962C8B-B14F-4D97-AF65-F5344CB8AC3E}">
        <p14:creationId xmlns:p14="http://schemas.microsoft.com/office/powerpoint/2010/main" val="21562023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353800" cy="1203158"/>
          </a:xfrm>
        </p:spPr>
        <p:txBody>
          <a:bodyPr>
            <a:normAutofit/>
          </a:bodyPr>
          <a:lstStyle/>
          <a:p>
            <a:r>
              <a:rPr lang="en-US" sz="3600" b="1" dirty="0" smtClean="0">
                <a:latin typeface="+mn-lt"/>
              </a:rPr>
              <a:t>Determinants of Dividend Decisions</a:t>
            </a:r>
            <a:endParaRPr lang="en-US" sz="3600" dirty="0">
              <a:latin typeface="+mn-lt"/>
            </a:endParaRPr>
          </a:p>
        </p:txBody>
      </p:sp>
      <p:sp>
        <p:nvSpPr>
          <p:cNvPr id="3" name="Content Placeholder 2"/>
          <p:cNvSpPr>
            <a:spLocks noGrp="1"/>
          </p:cNvSpPr>
          <p:nvPr>
            <p:ph idx="1"/>
          </p:nvPr>
        </p:nvSpPr>
        <p:spPr>
          <a:xfrm>
            <a:off x="0" y="884903"/>
            <a:ext cx="10751574" cy="5844761"/>
          </a:xfrm>
        </p:spPr>
        <p:txBody>
          <a:bodyPr>
            <a:normAutofit/>
          </a:bodyPr>
          <a:lstStyle/>
          <a:p>
            <a:pPr marL="0" indent="0">
              <a:buNone/>
            </a:pPr>
            <a:endParaRPr lang="en-US" sz="3200" dirty="0"/>
          </a:p>
          <a:p>
            <a:pPr marL="0" indent="0" algn="just">
              <a:buNone/>
            </a:pPr>
            <a:r>
              <a:rPr lang="en-US" sz="3200" dirty="0"/>
              <a:t>The dividend policy is affected by the following factors</a:t>
            </a:r>
            <a:r>
              <a:rPr lang="en-US" sz="3200" dirty="0" smtClean="0"/>
              <a:t>:</a:t>
            </a:r>
          </a:p>
          <a:p>
            <a:pPr marL="0" indent="0" algn="just">
              <a:buNone/>
            </a:pPr>
            <a:endParaRPr lang="en-US" sz="3200" dirty="0"/>
          </a:p>
          <a:p>
            <a:pPr marL="514350" indent="-514350" algn="just">
              <a:buAutoNum type="arabicPeriod"/>
            </a:pPr>
            <a:r>
              <a:rPr lang="en-US" sz="3200" dirty="0" smtClean="0"/>
              <a:t>Availability </a:t>
            </a:r>
            <a:r>
              <a:rPr lang="en-US" sz="3200" dirty="0"/>
              <a:t>of funds: If the business is in requirement of funds, then retained earnings could be a good source. </a:t>
            </a:r>
            <a:endParaRPr lang="en-US" sz="3200" dirty="0" smtClean="0"/>
          </a:p>
          <a:p>
            <a:pPr marL="514350" indent="-514350" algn="just">
              <a:buAutoNum type="arabicPeriod"/>
            </a:pPr>
            <a:r>
              <a:rPr lang="en-US" sz="3200" dirty="0" smtClean="0"/>
              <a:t> </a:t>
            </a:r>
            <a:r>
              <a:rPr lang="en-US" sz="3200" dirty="0"/>
              <a:t>Cost of capital: If the financing requirements can be financed through debt (relatively cheaper source of finance), then it should be preferred to distribute more dividend </a:t>
            </a:r>
            <a:endParaRPr lang="en-US" sz="3200" dirty="0" smtClean="0"/>
          </a:p>
          <a:p>
            <a:pPr marL="514350" indent="-514350" algn="just">
              <a:buAutoNum type="arabicPeriod"/>
            </a:pPr>
            <a:r>
              <a:rPr lang="en-US" sz="3200" dirty="0" smtClean="0"/>
              <a:t> </a:t>
            </a:r>
            <a:r>
              <a:rPr lang="en-US" sz="3200" dirty="0"/>
              <a:t>Capital structure: An optimum Debt equity ratio should also be under consideration for the dividend decision.</a:t>
            </a:r>
          </a:p>
          <a:p>
            <a:pPr marL="0" indent="0" algn="just">
              <a:buNone/>
            </a:pPr>
            <a:endParaRPr lang="en-US" sz="3200" dirty="0"/>
          </a:p>
        </p:txBody>
      </p:sp>
    </p:spTree>
    <p:extLst>
      <p:ext uri="{BB962C8B-B14F-4D97-AF65-F5344CB8AC3E}">
        <p14:creationId xmlns:p14="http://schemas.microsoft.com/office/powerpoint/2010/main" val="13828447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747" y="185195"/>
            <a:ext cx="11238053" cy="451413"/>
          </a:xfrm>
        </p:spPr>
        <p:txBody>
          <a:bodyPr>
            <a:normAutofit fontScale="90000"/>
          </a:bodyPr>
          <a:lstStyle/>
          <a:p>
            <a:r>
              <a:rPr lang="en-US" sz="4000" b="1" dirty="0" smtClean="0">
                <a:latin typeface="+mn-lt"/>
              </a:rPr>
              <a:t/>
            </a:r>
            <a:br>
              <a:rPr lang="en-US" sz="4000" b="1" dirty="0" smtClean="0">
                <a:latin typeface="+mn-lt"/>
              </a:rPr>
            </a:br>
            <a:r>
              <a:rPr lang="en-US" sz="4000" b="1" dirty="0"/>
              <a:t>Determinants of Dividend </a:t>
            </a:r>
            <a:r>
              <a:rPr lang="en-US" sz="4000" b="1" dirty="0" smtClean="0"/>
              <a:t>Decisions </a:t>
            </a:r>
            <a:r>
              <a:rPr lang="en-US" sz="4000" b="1" dirty="0" err="1" smtClean="0"/>
              <a:t>Ctd</a:t>
            </a:r>
            <a:r>
              <a:rPr lang="en-US" sz="3600" dirty="0"/>
              <a:t/>
            </a:r>
            <a:br>
              <a:rPr lang="en-US" sz="3600" dirty="0"/>
            </a:br>
            <a:r>
              <a:rPr lang="en-US" sz="3600" b="1" dirty="0"/>
              <a:t> </a:t>
            </a:r>
            <a:endParaRPr lang="en-US" sz="3600" dirty="0"/>
          </a:p>
        </p:txBody>
      </p:sp>
      <p:sp>
        <p:nvSpPr>
          <p:cNvPr id="3" name="Content Placeholder 2"/>
          <p:cNvSpPr>
            <a:spLocks noGrp="1"/>
          </p:cNvSpPr>
          <p:nvPr>
            <p:ph idx="1"/>
          </p:nvPr>
        </p:nvSpPr>
        <p:spPr>
          <a:xfrm>
            <a:off x="1" y="752168"/>
            <a:ext cx="11353800" cy="5977495"/>
          </a:xfrm>
        </p:spPr>
        <p:txBody>
          <a:bodyPr>
            <a:normAutofit/>
          </a:bodyPr>
          <a:lstStyle/>
          <a:p>
            <a:pPr marL="0" indent="0" algn="just">
              <a:buNone/>
            </a:pPr>
            <a:r>
              <a:rPr lang="en-US" sz="3200" dirty="0"/>
              <a:t>4. Stock price: </a:t>
            </a:r>
            <a:r>
              <a:rPr lang="en-US" sz="3200" dirty="0" smtClean="0"/>
              <a:t>Market </a:t>
            </a:r>
            <a:r>
              <a:rPr lang="en-US" sz="3200" dirty="0"/>
              <a:t>price of the shares. Generally, higher dividends increase value of shares and low dividends decrease it</a:t>
            </a:r>
            <a:r>
              <a:rPr lang="en-US" sz="3200" dirty="0" smtClean="0"/>
              <a:t>.</a:t>
            </a:r>
          </a:p>
          <a:p>
            <a:pPr marL="0" indent="0" algn="just">
              <a:buNone/>
            </a:pPr>
            <a:endParaRPr lang="en-US" sz="3200" dirty="0"/>
          </a:p>
          <a:p>
            <a:pPr marL="0" indent="0" algn="just">
              <a:buNone/>
            </a:pPr>
            <a:r>
              <a:rPr lang="en-US" sz="3200" dirty="0"/>
              <a:t>5. Investment opportunities in hand: </a:t>
            </a:r>
            <a:r>
              <a:rPr lang="en-US" sz="3200" dirty="0" smtClean="0"/>
              <a:t>-if </a:t>
            </a:r>
            <a:r>
              <a:rPr lang="en-US" sz="3200" dirty="0"/>
              <a:t>there are investment opportunities in hand, the company may prefer to retain more from the </a:t>
            </a:r>
            <a:r>
              <a:rPr lang="en-US" sz="3200" dirty="0" smtClean="0"/>
              <a:t>earnings</a:t>
            </a:r>
          </a:p>
          <a:p>
            <a:pPr marL="0" indent="0" algn="just">
              <a:buNone/>
            </a:pPr>
            <a:endParaRPr lang="en-US" sz="3200" dirty="0"/>
          </a:p>
          <a:p>
            <a:pPr marL="0" indent="0" algn="just">
              <a:buNone/>
            </a:pPr>
            <a:r>
              <a:rPr lang="en-US" sz="3200" dirty="0"/>
              <a:t>6. Internal rate of return: If the internal rate of return is more than the cost of retained earnings, it’s better to distribute the earnings as much as possible.</a:t>
            </a:r>
          </a:p>
          <a:p>
            <a:endParaRPr lang="en-US" sz="3200" dirty="0"/>
          </a:p>
        </p:txBody>
      </p:sp>
    </p:spTree>
    <p:extLst>
      <p:ext uri="{BB962C8B-B14F-4D97-AF65-F5344CB8AC3E}">
        <p14:creationId xmlns:p14="http://schemas.microsoft.com/office/powerpoint/2010/main" val="15500561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232" y="132737"/>
            <a:ext cx="11213949" cy="560438"/>
          </a:xfrm>
        </p:spPr>
        <p:txBody>
          <a:bodyPr>
            <a:normAutofit fontScale="90000"/>
          </a:bodyPr>
          <a:lstStyle/>
          <a:p>
            <a:r>
              <a:rPr lang="en-US" sz="3600" b="1" dirty="0" smtClean="0"/>
              <a:t/>
            </a:r>
            <a:br>
              <a:rPr lang="en-US" sz="3600" b="1" dirty="0" smtClean="0"/>
            </a:br>
            <a:r>
              <a:rPr lang="en-US" sz="4000" b="1" dirty="0">
                <a:latin typeface="+mn-lt"/>
              </a:rPr>
              <a:t>Determinants of Dividend Decisions </a:t>
            </a:r>
            <a:r>
              <a:rPr lang="en-US" sz="4000" b="1" dirty="0" err="1">
                <a:latin typeface="+mn-lt"/>
              </a:rPr>
              <a:t>Ctd</a:t>
            </a:r>
            <a:r>
              <a:rPr lang="en-US" sz="4000" b="1" dirty="0">
                <a:latin typeface="+mn-lt"/>
              </a:rPr>
              <a:t/>
            </a:r>
            <a:br>
              <a:rPr lang="en-US" sz="4000" b="1" dirty="0">
                <a:latin typeface="+mn-lt"/>
              </a:rPr>
            </a:br>
            <a:endParaRPr lang="en-US" sz="4000" b="1" dirty="0">
              <a:latin typeface="+mn-lt"/>
            </a:endParaRPr>
          </a:p>
        </p:txBody>
      </p:sp>
      <p:sp>
        <p:nvSpPr>
          <p:cNvPr id="3" name="Content Placeholder 2"/>
          <p:cNvSpPr>
            <a:spLocks noGrp="1"/>
          </p:cNvSpPr>
          <p:nvPr>
            <p:ph idx="1"/>
          </p:nvPr>
        </p:nvSpPr>
        <p:spPr>
          <a:xfrm>
            <a:off x="0" y="560440"/>
            <a:ext cx="12049432" cy="6297560"/>
          </a:xfrm>
        </p:spPr>
        <p:txBody>
          <a:bodyPr>
            <a:normAutofit/>
          </a:bodyPr>
          <a:lstStyle/>
          <a:p>
            <a:pPr marL="0" indent="0" algn="just">
              <a:buNone/>
            </a:pPr>
            <a:endParaRPr lang="en-US" sz="4600" dirty="0" smtClean="0"/>
          </a:p>
          <a:p>
            <a:pPr marL="0" indent="0" algn="just">
              <a:buNone/>
            </a:pPr>
            <a:r>
              <a:rPr lang="en-US" sz="3200" dirty="0" smtClean="0"/>
              <a:t>7. Trend </a:t>
            </a:r>
            <a:r>
              <a:rPr lang="en-US" sz="3200" dirty="0"/>
              <a:t>of industry: Few industries have been seen by investors for regular income, hence in such cases, the firm will have to pay dividend for </a:t>
            </a:r>
            <a:r>
              <a:rPr lang="en-US" sz="3200" dirty="0" smtClean="0"/>
              <a:t>survival.</a:t>
            </a:r>
          </a:p>
          <a:p>
            <a:pPr marL="0" indent="0" algn="just">
              <a:buNone/>
            </a:pPr>
            <a:endParaRPr lang="en-US" sz="3200" dirty="0" smtClean="0"/>
          </a:p>
          <a:p>
            <a:pPr marL="0" indent="0" algn="just">
              <a:buNone/>
            </a:pPr>
            <a:r>
              <a:rPr lang="en-US" sz="3200" dirty="0" smtClean="0"/>
              <a:t>8. Expectation </a:t>
            </a:r>
            <a:r>
              <a:rPr lang="en-US" sz="3200" dirty="0"/>
              <a:t>of shareholders: The shareholders can be </a:t>
            </a:r>
            <a:r>
              <a:rPr lang="en-US" sz="3200" dirty="0" err="1"/>
              <a:t>categorised</a:t>
            </a:r>
            <a:r>
              <a:rPr lang="en-US" sz="3200" dirty="0"/>
              <a:t> in two categories: </a:t>
            </a:r>
            <a:endParaRPr lang="en-US" sz="3200" dirty="0" smtClean="0"/>
          </a:p>
          <a:p>
            <a:pPr marL="0" indent="0" algn="just">
              <a:buNone/>
            </a:pPr>
            <a:r>
              <a:rPr lang="en-US" sz="3200" dirty="0" err="1" smtClean="0"/>
              <a:t>i</a:t>
            </a:r>
            <a:r>
              <a:rPr lang="en-US" sz="3200" dirty="0" smtClean="0"/>
              <a:t>) Those </a:t>
            </a:r>
            <a:r>
              <a:rPr lang="en-US" sz="3200" dirty="0"/>
              <a:t>who invests for regular income, &amp; (ii) those who invests for growth. Generally, the investor prefers current dividend more than the future growth</a:t>
            </a:r>
            <a:r>
              <a:rPr lang="en-US" sz="3200" dirty="0" smtClean="0"/>
              <a:t>.</a:t>
            </a:r>
          </a:p>
          <a:p>
            <a:pPr marL="0" indent="0">
              <a:buNone/>
            </a:pPr>
            <a:endParaRPr lang="en-US" sz="5100" dirty="0"/>
          </a:p>
          <a:p>
            <a:pPr marL="514350" indent="-514350" algn="just">
              <a:lnSpc>
                <a:spcPct val="150000"/>
              </a:lnSpc>
              <a:spcBef>
                <a:spcPts val="0"/>
              </a:spcBef>
              <a:buAutoNum type="arabicPeriod"/>
            </a:pPr>
            <a:endParaRPr lang="en-US" sz="5100" dirty="0"/>
          </a:p>
        </p:txBody>
      </p:sp>
    </p:spTree>
    <p:extLst>
      <p:ext uri="{BB962C8B-B14F-4D97-AF65-F5344CB8AC3E}">
        <p14:creationId xmlns:p14="http://schemas.microsoft.com/office/powerpoint/2010/main" val="17394743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232" y="132737"/>
            <a:ext cx="11213949" cy="560438"/>
          </a:xfrm>
        </p:spPr>
        <p:txBody>
          <a:bodyPr>
            <a:normAutofit fontScale="90000"/>
          </a:bodyPr>
          <a:lstStyle/>
          <a:p>
            <a:r>
              <a:rPr lang="en-US" sz="3600" b="1" dirty="0" smtClean="0"/>
              <a:t/>
            </a:r>
            <a:br>
              <a:rPr lang="en-US" sz="3600" b="1" dirty="0" smtClean="0"/>
            </a:br>
            <a:r>
              <a:rPr lang="en-US" sz="3600" b="1" dirty="0"/>
              <a:t>Determinants of Dividend Decisions </a:t>
            </a:r>
            <a:r>
              <a:rPr lang="en-US" sz="3600" b="1" dirty="0" err="1"/>
              <a:t>Ctd</a:t>
            </a:r>
            <a:r>
              <a:rPr lang="en-US" sz="3200" dirty="0"/>
              <a:t/>
            </a:r>
            <a:br>
              <a:rPr lang="en-US" sz="3200" dirty="0"/>
            </a:br>
            <a:endParaRPr lang="en-US" sz="3600" dirty="0">
              <a:latin typeface="+mn-lt"/>
            </a:endParaRPr>
          </a:p>
        </p:txBody>
      </p:sp>
      <p:sp>
        <p:nvSpPr>
          <p:cNvPr id="3" name="Content Placeholder 2"/>
          <p:cNvSpPr>
            <a:spLocks noGrp="1"/>
          </p:cNvSpPr>
          <p:nvPr>
            <p:ph idx="1"/>
          </p:nvPr>
        </p:nvSpPr>
        <p:spPr>
          <a:xfrm>
            <a:off x="0" y="560440"/>
            <a:ext cx="12049432" cy="6297560"/>
          </a:xfrm>
        </p:spPr>
        <p:txBody>
          <a:bodyPr>
            <a:normAutofit/>
          </a:bodyPr>
          <a:lstStyle/>
          <a:p>
            <a:pPr marL="0" indent="0" algn="just">
              <a:buNone/>
            </a:pPr>
            <a:endParaRPr lang="en-US" sz="4600" dirty="0" smtClean="0"/>
          </a:p>
          <a:p>
            <a:pPr marL="0" indent="0" algn="just">
              <a:buNone/>
            </a:pPr>
            <a:r>
              <a:rPr lang="en-US" sz="3200" dirty="0" smtClean="0"/>
              <a:t>9. </a:t>
            </a:r>
            <a:r>
              <a:rPr lang="en-US" sz="3200" dirty="0" smtClean="0"/>
              <a:t>Legal </a:t>
            </a:r>
            <a:r>
              <a:rPr lang="en-US" sz="3200" dirty="0"/>
              <a:t>constraints: Many countries have legal provisions for declaration of dividend payment in a given year to be paid</a:t>
            </a:r>
            <a:r>
              <a:rPr lang="en-US" sz="3200" dirty="0" smtClean="0"/>
              <a:t>,</a:t>
            </a:r>
          </a:p>
          <a:p>
            <a:pPr marL="0" indent="0" algn="just">
              <a:buNone/>
            </a:pPr>
            <a:endParaRPr lang="en-US" sz="3200" dirty="0" smtClean="0"/>
          </a:p>
          <a:p>
            <a:pPr marL="0" indent="0" algn="just">
              <a:buNone/>
            </a:pPr>
            <a:r>
              <a:rPr lang="en-US" sz="3200" dirty="0" smtClean="0"/>
              <a:t>10. </a:t>
            </a:r>
            <a:r>
              <a:rPr lang="en-US" sz="3200" dirty="0"/>
              <a:t>Taxation: In some countries, dividend is subjected to dividend distribution tax (DDT) in the hands of the company while in some dividend </a:t>
            </a:r>
            <a:r>
              <a:rPr lang="en-US" sz="3200" dirty="0" smtClean="0"/>
              <a:t>is subjected </a:t>
            </a:r>
            <a:r>
              <a:rPr lang="en-US" sz="3200" dirty="0"/>
              <a:t>to tax known as   withholding tax which is borne by the shareholder</a:t>
            </a:r>
          </a:p>
          <a:p>
            <a:pPr marL="0" indent="0" algn="just">
              <a:buNone/>
            </a:pPr>
            <a:r>
              <a:rPr lang="en-US" sz="7000" dirty="0"/>
              <a:t> </a:t>
            </a:r>
          </a:p>
          <a:p>
            <a:pPr marL="0" indent="0">
              <a:buNone/>
            </a:pPr>
            <a:endParaRPr lang="en-US" sz="5100" dirty="0"/>
          </a:p>
          <a:p>
            <a:pPr marL="514350" indent="-514350" algn="just">
              <a:lnSpc>
                <a:spcPct val="150000"/>
              </a:lnSpc>
              <a:spcBef>
                <a:spcPts val="0"/>
              </a:spcBef>
              <a:buAutoNum type="arabicPeriod"/>
            </a:pPr>
            <a:endParaRPr lang="en-US" sz="5100" dirty="0"/>
          </a:p>
        </p:txBody>
      </p:sp>
    </p:spTree>
    <p:extLst>
      <p:ext uri="{BB962C8B-B14F-4D97-AF65-F5344CB8AC3E}">
        <p14:creationId xmlns:p14="http://schemas.microsoft.com/office/powerpoint/2010/main" val="9313368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smtClean="0">
                <a:latin typeface="+mn-lt"/>
              </a:rPr>
              <a:t>Practical Considerations in Dividend Policy</a:t>
            </a:r>
            <a:endParaRPr lang="en-US" sz="3200" dirty="0">
              <a:latin typeface="+mn-lt"/>
            </a:endParaRPr>
          </a:p>
        </p:txBody>
      </p:sp>
      <p:sp>
        <p:nvSpPr>
          <p:cNvPr id="3" name="Content Placeholder 2"/>
          <p:cNvSpPr>
            <a:spLocks noGrp="1"/>
          </p:cNvSpPr>
          <p:nvPr>
            <p:ph idx="1"/>
          </p:nvPr>
        </p:nvSpPr>
        <p:spPr>
          <a:xfrm>
            <a:off x="0" y="937549"/>
            <a:ext cx="11586258" cy="5920451"/>
          </a:xfrm>
        </p:spPr>
        <p:txBody>
          <a:bodyPr>
            <a:normAutofit/>
          </a:bodyPr>
          <a:lstStyle/>
          <a:p>
            <a:pPr marL="0" indent="0">
              <a:buNone/>
            </a:pPr>
            <a:r>
              <a:rPr lang="en-US" sz="3200" dirty="0" smtClean="0"/>
              <a:t>The </a:t>
            </a:r>
            <a:r>
              <a:rPr lang="en-US" sz="3200" dirty="0"/>
              <a:t>formulation of dividend policy depends upon answers to the questions</a:t>
            </a:r>
            <a:r>
              <a:rPr lang="en-US" sz="3200" dirty="0" smtClean="0"/>
              <a:t>:</a:t>
            </a:r>
          </a:p>
          <a:p>
            <a:pPr marL="0" indent="0">
              <a:buNone/>
            </a:pPr>
            <a:endParaRPr lang="en-US" sz="3200" dirty="0"/>
          </a:p>
          <a:p>
            <a:pPr marL="514350" indent="-514350">
              <a:buAutoNum type="arabicPeriod"/>
            </a:pPr>
            <a:r>
              <a:rPr lang="en-US" sz="3200" dirty="0" smtClean="0"/>
              <a:t>Whether </a:t>
            </a:r>
            <a:r>
              <a:rPr lang="en-US" sz="3200" dirty="0"/>
              <a:t>there should be a stable pattern of dividends over the years </a:t>
            </a:r>
            <a:r>
              <a:rPr lang="en-US" sz="3200" dirty="0" smtClean="0"/>
              <a:t>or</a:t>
            </a:r>
          </a:p>
          <a:p>
            <a:pPr marL="514350" indent="-514350">
              <a:buAutoNum type="arabicPeriod"/>
            </a:pPr>
            <a:endParaRPr lang="en-US" sz="3200" dirty="0"/>
          </a:p>
          <a:p>
            <a:pPr marL="0" indent="0">
              <a:buNone/>
            </a:pPr>
            <a:r>
              <a:rPr lang="en-US" sz="3200" dirty="0"/>
              <a:t>2. Whether the company should treat each dividend decision completely independent</a:t>
            </a:r>
            <a:r>
              <a:rPr lang="en-US" sz="3200" dirty="0" smtClean="0"/>
              <a:t>.</a:t>
            </a:r>
          </a:p>
          <a:p>
            <a:pPr marL="0" indent="0">
              <a:buNone/>
            </a:pPr>
            <a:endParaRPr lang="en-US" sz="3200" dirty="0"/>
          </a:p>
          <a:p>
            <a:pPr marL="0" indent="0">
              <a:buNone/>
            </a:pPr>
            <a:endParaRPr lang="en-US" sz="3200" dirty="0"/>
          </a:p>
          <a:p>
            <a:pPr marL="0" indent="0">
              <a:buNone/>
            </a:pPr>
            <a:endParaRPr lang="en-US" sz="3200" dirty="0"/>
          </a:p>
        </p:txBody>
      </p:sp>
    </p:spTree>
    <p:extLst>
      <p:ext uri="{BB962C8B-B14F-4D97-AF65-F5344CB8AC3E}">
        <p14:creationId xmlns:p14="http://schemas.microsoft.com/office/powerpoint/2010/main" val="35302006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smtClean="0">
                <a:latin typeface="+mn-lt"/>
              </a:rPr>
              <a:t>Practical Considerations in Dividend Policy-Specific</a:t>
            </a:r>
            <a:endParaRPr lang="en-US" sz="3200" dirty="0">
              <a:latin typeface="+mn-lt"/>
            </a:endParaRPr>
          </a:p>
        </p:txBody>
      </p:sp>
      <p:sp>
        <p:nvSpPr>
          <p:cNvPr id="3" name="Content Placeholder 2"/>
          <p:cNvSpPr>
            <a:spLocks noGrp="1"/>
          </p:cNvSpPr>
          <p:nvPr>
            <p:ph idx="1"/>
          </p:nvPr>
        </p:nvSpPr>
        <p:spPr>
          <a:xfrm>
            <a:off x="0" y="760569"/>
            <a:ext cx="11586258" cy="5920451"/>
          </a:xfrm>
        </p:spPr>
        <p:txBody>
          <a:bodyPr>
            <a:noAutofit/>
          </a:bodyPr>
          <a:lstStyle/>
          <a:p>
            <a:pPr marL="514350" indent="-514350" algn="just">
              <a:buAutoNum type="arabicPeriod"/>
            </a:pPr>
            <a:r>
              <a:rPr lang="en-US" sz="3200" dirty="0" smtClean="0"/>
              <a:t>Financial </a:t>
            </a:r>
            <a:r>
              <a:rPr lang="en-US" sz="3200" dirty="0"/>
              <a:t>Needs of The Company: Retained earnings can be a source of finance for creating profitable investment opportunities. </a:t>
            </a:r>
            <a:endParaRPr lang="en-US" sz="3200" dirty="0" smtClean="0"/>
          </a:p>
          <a:p>
            <a:pPr marL="0" indent="0" algn="just">
              <a:buNone/>
            </a:pPr>
            <a:r>
              <a:rPr lang="en-US" sz="3200" dirty="0" smtClean="0"/>
              <a:t>2.  </a:t>
            </a:r>
            <a:r>
              <a:rPr lang="en-US" sz="3200" dirty="0"/>
              <a:t>Constraints on Paying Dividends</a:t>
            </a:r>
          </a:p>
          <a:p>
            <a:pPr marL="0" indent="0" algn="just">
              <a:buNone/>
            </a:pPr>
            <a:r>
              <a:rPr lang="en-US" sz="3200" dirty="0"/>
              <a:t>(</a:t>
            </a:r>
            <a:r>
              <a:rPr lang="en-US" sz="3200" i="1" dirty="0" err="1"/>
              <a:t>i</a:t>
            </a:r>
            <a:r>
              <a:rPr lang="en-US" sz="3200" i="1" dirty="0"/>
              <a:t>)Legal </a:t>
            </a:r>
            <a:r>
              <a:rPr lang="en-US" sz="3200" i="1" dirty="0" smtClean="0"/>
              <a:t>provisions</a:t>
            </a:r>
            <a:r>
              <a:rPr lang="en-US" sz="3200" dirty="0" smtClean="0"/>
              <a:t>: </a:t>
            </a:r>
            <a:r>
              <a:rPr lang="en-US" sz="3200" dirty="0" smtClean="0"/>
              <a:t>Legal </a:t>
            </a:r>
            <a:r>
              <a:rPr lang="en-US" sz="3200" dirty="0"/>
              <a:t>provisions for declaration of dividend payment in a given </a:t>
            </a:r>
            <a:r>
              <a:rPr lang="en-US" sz="3200" dirty="0" smtClean="0"/>
              <a:t>year</a:t>
            </a:r>
          </a:p>
          <a:p>
            <a:pPr marL="0" indent="0" algn="just">
              <a:buNone/>
            </a:pPr>
            <a:r>
              <a:rPr lang="en-US" sz="3200" i="1" dirty="0" smtClean="0"/>
              <a:t>(ii)Liquidity</a:t>
            </a:r>
            <a:r>
              <a:rPr lang="en-US" sz="3200" dirty="0"/>
              <a:t>: </a:t>
            </a:r>
            <a:r>
              <a:rPr lang="en-US" sz="3200" dirty="0" smtClean="0"/>
              <a:t>Ability </a:t>
            </a:r>
            <a:r>
              <a:rPr lang="en-US" sz="3200" dirty="0"/>
              <a:t>to pay dividends depends </a:t>
            </a:r>
            <a:r>
              <a:rPr lang="en-US" sz="3200" dirty="0" smtClean="0"/>
              <a:t>in </a:t>
            </a:r>
            <a:r>
              <a:rPr lang="en-US" sz="3200" dirty="0"/>
              <a:t>cash and liquidity position of the </a:t>
            </a:r>
            <a:r>
              <a:rPr lang="en-US" sz="3200" dirty="0" smtClean="0"/>
              <a:t>firm</a:t>
            </a:r>
          </a:p>
          <a:p>
            <a:pPr marL="0" indent="0" algn="just">
              <a:buNone/>
            </a:pPr>
            <a:r>
              <a:rPr lang="en-US" sz="3200" dirty="0" smtClean="0"/>
              <a:t>iii) </a:t>
            </a:r>
            <a:r>
              <a:rPr lang="en-US" sz="3200" i="1" dirty="0"/>
              <a:t>Access to the Capital </a:t>
            </a:r>
            <a:r>
              <a:rPr lang="en-US" sz="3200" i="1" dirty="0" smtClean="0"/>
              <a:t>Market</a:t>
            </a:r>
            <a:r>
              <a:rPr lang="en-US" sz="3200" dirty="0" smtClean="0"/>
              <a:t>: If denied, firms retain </a:t>
            </a:r>
            <a:r>
              <a:rPr lang="en-US" sz="3200" dirty="0" smtClean="0"/>
              <a:t>earnings </a:t>
            </a:r>
            <a:endParaRPr lang="en-US" sz="3200" dirty="0" smtClean="0"/>
          </a:p>
          <a:p>
            <a:pPr marL="0" indent="0" algn="just">
              <a:buNone/>
            </a:pPr>
            <a:r>
              <a:rPr lang="en-US" sz="3200" dirty="0" smtClean="0"/>
              <a:t>iv) </a:t>
            </a:r>
            <a:r>
              <a:rPr lang="en-US" sz="3200" i="1" dirty="0" smtClean="0"/>
              <a:t>Investment </a:t>
            </a:r>
            <a:r>
              <a:rPr lang="en-US" sz="3200" i="1" dirty="0"/>
              <a:t>Opportunities</a:t>
            </a:r>
            <a:r>
              <a:rPr lang="en-US" sz="3200" dirty="0"/>
              <a:t>: If investment opportunities are inadequate, </a:t>
            </a:r>
            <a:r>
              <a:rPr lang="en-US" sz="3200" dirty="0" smtClean="0"/>
              <a:t>firms pay dividends</a:t>
            </a:r>
            <a:endParaRPr lang="en-US" sz="3200" dirty="0"/>
          </a:p>
        </p:txBody>
      </p:sp>
    </p:spTree>
    <p:extLst>
      <p:ext uri="{BB962C8B-B14F-4D97-AF65-F5344CB8AC3E}">
        <p14:creationId xmlns:p14="http://schemas.microsoft.com/office/powerpoint/2010/main" val="15648489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353800" cy="1325563"/>
          </a:xfrm>
        </p:spPr>
        <p:txBody>
          <a:bodyPr>
            <a:normAutofit/>
          </a:bodyPr>
          <a:lstStyle/>
          <a:p>
            <a:r>
              <a:rPr lang="en-US" sz="3600" b="1" dirty="0">
                <a:latin typeface="+mn-lt"/>
              </a:rPr>
              <a:t>Practical Considerations in Dividend </a:t>
            </a:r>
            <a:r>
              <a:rPr lang="en-US" sz="3600" b="1" dirty="0" smtClean="0">
                <a:latin typeface="+mn-lt"/>
              </a:rPr>
              <a:t>Policy-Specific -</a:t>
            </a:r>
            <a:r>
              <a:rPr lang="en-US" sz="3600" b="1" dirty="0" err="1" smtClean="0">
                <a:latin typeface="+mn-lt"/>
              </a:rPr>
              <a:t>Ctd</a:t>
            </a:r>
            <a:endParaRPr lang="en-US" sz="3600" b="1" dirty="0">
              <a:latin typeface="+mn-lt"/>
            </a:endParaRPr>
          </a:p>
        </p:txBody>
      </p:sp>
      <p:sp>
        <p:nvSpPr>
          <p:cNvPr id="3" name="Content Placeholder 2"/>
          <p:cNvSpPr>
            <a:spLocks noGrp="1"/>
          </p:cNvSpPr>
          <p:nvPr>
            <p:ph idx="1"/>
          </p:nvPr>
        </p:nvSpPr>
        <p:spPr>
          <a:xfrm>
            <a:off x="306611" y="899653"/>
            <a:ext cx="11209421" cy="5958348"/>
          </a:xfrm>
        </p:spPr>
        <p:txBody>
          <a:bodyPr>
            <a:noAutofit/>
          </a:bodyPr>
          <a:lstStyle/>
          <a:p>
            <a:pPr marL="0" indent="0" algn="just">
              <a:buNone/>
            </a:pPr>
            <a:endParaRPr lang="en-US" sz="3200" dirty="0" smtClean="0"/>
          </a:p>
          <a:p>
            <a:pPr marL="0" indent="0" algn="just">
              <a:buNone/>
            </a:pPr>
            <a:r>
              <a:rPr lang="en-US" sz="3200" dirty="0" smtClean="0"/>
              <a:t>3. Desire </a:t>
            </a:r>
            <a:r>
              <a:rPr lang="en-US" sz="3200" dirty="0"/>
              <a:t>of Shareholders: The desire of shareholders (whether they prefer regular income by way of dividend or maximize their wealth by way of gaining on sale of the shares) is a factor. </a:t>
            </a:r>
            <a:endParaRPr lang="en-US" sz="3200" dirty="0" smtClean="0"/>
          </a:p>
          <a:p>
            <a:pPr marL="0" indent="0" algn="just">
              <a:buNone/>
            </a:pPr>
            <a:endParaRPr lang="en-US" sz="3200" dirty="0" smtClean="0"/>
          </a:p>
          <a:p>
            <a:pPr marL="514350" indent="-514350" algn="just">
              <a:buAutoNum type="arabicPeriod" startAt="4"/>
            </a:pPr>
            <a:r>
              <a:rPr lang="en-US" sz="3200" dirty="0" smtClean="0"/>
              <a:t>Stability </a:t>
            </a:r>
            <a:r>
              <a:rPr lang="en-US" sz="3200" dirty="0"/>
              <a:t>of Dividends: Regular payment of dividend annually even if the amount of dividend may fluctuate year to year may not be related with earnings.</a:t>
            </a:r>
            <a:r>
              <a:rPr lang="en-US" sz="3200" dirty="0" smtClean="0"/>
              <a:t> </a:t>
            </a:r>
          </a:p>
          <a:p>
            <a:pPr marL="0" indent="0" algn="just">
              <a:buNone/>
            </a:pPr>
            <a:r>
              <a:rPr lang="en-US" sz="3200" dirty="0" smtClean="0"/>
              <a:t>This can either be (</a:t>
            </a:r>
            <a:r>
              <a:rPr lang="en-US" sz="3200" dirty="0" err="1" smtClean="0"/>
              <a:t>i</a:t>
            </a:r>
            <a:r>
              <a:rPr lang="en-US" sz="3200" dirty="0" smtClean="0"/>
              <a:t>) Constant </a:t>
            </a:r>
            <a:r>
              <a:rPr lang="en-US" sz="3200" dirty="0"/>
              <a:t>Dividend per </a:t>
            </a:r>
            <a:r>
              <a:rPr lang="en-US" sz="3200" dirty="0" smtClean="0"/>
              <a:t>Share,(ii) </a:t>
            </a:r>
            <a:r>
              <a:rPr lang="en-US" sz="3200" dirty="0"/>
              <a:t>Constant Percentage of Net </a:t>
            </a:r>
            <a:r>
              <a:rPr lang="en-US" sz="3200" dirty="0" smtClean="0"/>
              <a:t>Earnings or (iii)Small </a:t>
            </a:r>
            <a:r>
              <a:rPr lang="en-US" sz="3200" dirty="0"/>
              <a:t>Constant Dividend per Share plus Extra Dividend</a:t>
            </a:r>
          </a:p>
          <a:p>
            <a:pPr marL="0" indent="0" algn="just">
              <a:buNone/>
            </a:pPr>
            <a:r>
              <a:rPr lang="en-US" sz="3200" dirty="0" smtClean="0"/>
              <a:t>  </a:t>
            </a:r>
          </a:p>
          <a:p>
            <a:pPr marL="0" indent="0" algn="just">
              <a:buNone/>
            </a:pPr>
            <a:r>
              <a:rPr lang="en-US" sz="3200" dirty="0" smtClean="0"/>
              <a:t> </a:t>
            </a:r>
          </a:p>
        </p:txBody>
      </p:sp>
    </p:spTree>
    <p:extLst>
      <p:ext uri="{BB962C8B-B14F-4D97-AF65-F5344CB8AC3E}">
        <p14:creationId xmlns:p14="http://schemas.microsoft.com/office/powerpoint/2010/main" val="37929383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11353800" cy="729002"/>
          </a:xfrm>
        </p:spPr>
        <p:txBody>
          <a:bodyPr>
            <a:normAutofit/>
          </a:bodyPr>
          <a:lstStyle/>
          <a:p>
            <a:r>
              <a:rPr lang="en-US" sz="3600" b="1" dirty="0" smtClean="0">
                <a:latin typeface="+mn-lt"/>
              </a:rPr>
              <a:t>Theories of Dividend</a:t>
            </a:r>
            <a:endParaRPr lang="en-US" sz="3600" dirty="0">
              <a:latin typeface="+mn-lt"/>
            </a:endParaRPr>
          </a:p>
        </p:txBody>
      </p:sp>
      <p:sp>
        <p:nvSpPr>
          <p:cNvPr id="3" name="Content Placeholder 2"/>
          <p:cNvSpPr>
            <a:spLocks noGrp="1"/>
          </p:cNvSpPr>
          <p:nvPr>
            <p:ph idx="1"/>
          </p:nvPr>
        </p:nvSpPr>
        <p:spPr>
          <a:xfrm>
            <a:off x="1" y="729002"/>
            <a:ext cx="11435786" cy="5775038"/>
          </a:xfrm>
        </p:spPr>
        <p:txBody>
          <a:bodyPr>
            <a:noAutofit/>
          </a:bodyPr>
          <a:lstStyle/>
          <a:p>
            <a:pPr marL="0" indent="0" algn="just">
              <a:buNone/>
            </a:pPr>
            <a:r>
              <a:rPr lang="en-US" sz="3200" b="1" dirty="0" smtClean="0"/>
              <a:t> </a:t>
            </a:r>
            <a:endParaRPr lang="en-US" sz="3200" dirty="0" smtClean="0"/>
          </a:p>
          <a:p>
            <a:pPr marL="514350" indent="-514350" algn="just">
              <a:buFont typeface="+mj-lt"/>
              <a:buAutoNum type="arabicPeriod"/>
            </a:pPr>
            <a:r>
              <a:rPr lang="en-US" sz="3200" dirty="0" smtClean="0"/>
              <a:t>Modigliani </a:t>
            </a:r>
            <a:r>
              <a:rPr lang="en-US" sz="3200" dirty="0"/>
              <a:t>and Miller (</a:t>
            </a:r>
            <a:r>
              <a:rPr lang="en-US" sz="3200" dirty="0" err="1"/>
              <a:t>M.M</a:t>
            </a:r>
            <a:r>
              <a:rPr lang="en-US" sz="3200" dirty="0"/>
              <a:t>) </a:t>
            </a:r>
            <a:r>
              <a:rPr lang="en-US" sz="3200" dirty="0" smtClean="0"/>
              <a:t>Hypothesis</a:t>
            </a:r>
          </a:p>
          <a:p>
            <a:pPr marL="514350" indent="-514350" algn="just">
              <a:buFont typeface="+mj-lt"/>
              <a:buAutoNum type="arabicPeriod"/>
            </a:pPr>
            <a:r>
              <a:rPr lang="en-US" sz="3200" dirty="0"/>
              <a:t>Walter Model Dividend Model</a:t>
            </a:r>
          </a:p>
          <a:p>
            <a:pPr marL="514350" indent="-514350" algn="just">
              <a:buFont typeface="+mj-lt"/>
              <a:buAutoNum type="arabicPeriod"/>
            </a:pPr>
            <a:r>
              <a:rPr lang="en-US" sz="3200" dirty="0"/>
              <a:t>Gordon Model (Dividend Discount Model)</a:t>
            </a:r>
          </a:p>
          <a:p>
            <a:pPr marL="514350" indent="-514350" algn="just">
              <a:buFont typeface="+mj-lt"/>
              <a:buAutoNum type="arabicPeriod"/>
            </a:pPr>
            <a:r>
              <a:rPr lang="en-US" sz="3200" dirty="0"/>
              <a:t>Linters Model of Dividend policy</a:t>
            </a:r>
          </a:p>
          <a:p>
            <a:pPr marL="514350" indent="-514350" algn="just">
              <a:buFont typeface="+mj-lt"/>
              <a:buAutoNum type="arabicPeriod"/>
            </a:pPr>
            <a:r>
              <a:rPr lang="en-US" sz="3200" dirty="0"/>
              <a:t>Information signaling </a:t>
            </a:r>
            <a:r>
              <a:rPr lang="en-US" sz="3200" dirty="0" smtClean="0"/>
              <a:t>theory</a:t>
            </a:r>
          </a:p>
          <a:p>
            <a:pPr marL="514350" indent="-514350" algn="just">
              <a:buFont typeface="+mj-lt"/>
              <a:buAutoNum type="arabicPeriod"/>
            </a:pPr>
            <a:r>
              <a:rPr lang="en-US" sz="3200" dirty="0"/>
              <a:t>The clientele Effect Theory</a:t>
            </a:r>
            <a:r>
              <a:rPr lang="en-US" sz="3200" dirty="0" smtClean="0"/>
              <a:t> </a:t>
            </a:r>
            <a:endParaRPr lang="en-US" sz="3200" dirty="0"/>
          </a:p>
        </p:txBody>
      </p:sp>
    </p:spTree>
    <p:extLst>
      <p:ext uri="{BB962C8B-B14F-4D97-AF65-F5344CB8AC3E}">
        <p14:creationId xmlns:p14="http://schemas.microsoft.com/office/powerpoint/2010/main" val="1280302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2735"/>
            <a:ext cx="11238053" cy="821803"/>
          </a:xfrm>
        </p:spPr>
        <p:txBody>
          <a:bodyPr>
            <a:noAutofit/>
          </a:bodyPr>
          <a:lstStyle/>
          <a:p>
            <a:r>
              <a:rPr lang="en-US" sz="3600" b="1" dirty="0" smtClean="0">
                <a:latin typeface="+mn-lt"/>
              </a:rPr>
              <a:t>Modigliani </a:t>
            </a:r>
            <a:r>
              <a:rPr lang="en-US" sz="3600" b="1" dirty="0">
                <a:latin typeface="+mn-lt"/>
              </a:rPr>
              <a:t>and Miller (</a:t>
            </a:r>
            <a:r>
              <a:rPr lang="en-US" sz="3600" b="1" dirty="0" err="1">
                <a:latin typeface="+mn-lt"/>
              </a:rPr>
              <a:t>M.M</a:t>
            </a:r>
            <a:r>
              <a:rPr lang="en-US" sz="3600" b="1" dirty="0">
                <a:latin typeface="+mn-lt"/>
              </a:rPr>
              <a:t>) Hypothesis </a:t>
            </a:r>
            <a:br>
              <a:rPr lang="en-US" sz="3600" b="1" dirty="0">
                <a:latin typeface="+mn-lt"/>
              </a:rPr>
            </a:br>
            <a:endParaRPr lang="en-US" sz="3600" b="1" dirty="0">
              <a:latin typeface="+mn-lt"/>
            </a:endParaRPr>
          </a:p>
        </p:txBody>
      </p:sp>
      <p:sp>
        <p:nvSpPr>
          <p:cNvPr id="3" name="Content Placeholder 2"/>
          <p:cNvSpPr>
            <a:spLocks noGrp="1"/>
          </p:cNvSpPr>
          <p:nvPr>
            <p:ph idx="1"/>
          </p:nvPr>
        </p:nvSpPr>
        <p:spPr>
          <a:xfrm>
            <a:off x="289367" y="821803"/>
            <a:ext cx="11902633" cy="6036197"/>
          </a:xfrm>
        </p:spPr>
        <p:txBody>
          <a:bodyPr>
            <a:noAutofit/>
          </a:bodyPr>
          <a:lstStyle/>
          <a:p>
            <a:pPr marL="0" indent="0">
              <a:buNone/>
            </a:pPr>
            <a:endParaRPr lang="en-US" dirty="0" smtClean="0"/>
          </a:p>
          <a:p>
            <a:pPr algn="just"/>
            <a:r>
              <a:rPr lang="en-US" sz="3200" dirty="0"/>
              <a:t>Modigliani – Miller theory was proposed by Franco Modigliani and Merton Miller in 1961. </a:t>
            </a:r>
            <a:endParaRPr lang="en-US" sz="3200" dirty="0" smtClean="0"/>
          </a:p>
          <a:p>
            <a:pPr algn="just"/>
            <a:endParaRPr lang="en-US" sz="3200" dirty="0"/>
          </a:p>
          <a:p>
            <a:pPr algn="just"/>
            <a:r>
              <a:rPr lang="en-US" sz="3200" dirty="0" smtClean="0"/>
              <a:t>MM </a:t>
            </a:r>
            <a:r>
              <a:rPr lang="en-US" sz="3200" dirty="0"/>
              <a:t>approach is in support of the irrelevance of dividends </a:t>
            </a:r>
            <a:r>
              <a:rPr lang="en-US" sz="3200" dirty="0" err="1" smtClean="0"/>
              <a:t>ie</a:t>
            </a:r>
            <a:r>
              <a:rPr lang="en-US" sz="3200" dirty="0" smtClean="0"/>
              <a:t> Dividend does not affect the value of a share hence the value of a firm:</a:t>
            </a:r>
          </a:p>
        </p:txBody>
      </p:sp>
    </p:spTree>
    <p:extLst>
      <p:ext uri="{BB962C8B-B14F-4D97-AF65-F5344CB8AC3E}">
        <p14:creationId xmlns:p14="http://schemas.microsoft.com/office/powerpoint/2010/main" val="24795673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2735"/>
            <a:ext cx="11238053" cy="821803"/>
          </a:xfrm>
        </p:spPr>
        <p:txBody>
          <a:bodyPr>
            <a:noAutofit/>
          </a:bodyPr>
          <a:lstStyle/>
          <a:p>
            <a:r>
              <a:rPr lang="en-US" sz="3600" dirty="0" smtClean="0"/>
              <a:t/>
            </a:r>
            <a:br>
              <a:rPr lang="en-US" sz="3600" dirty="0" smtClean="0"/>
            </a:br>
            <a:r>
              <a:rPr lang="en-US" sz="3600" dirty="0"/>
              <a:t/>
            </a:r>
            <a:br>
              <a:rPr lang="en-US" sz="3600" dirty="0"/>
            </a:br>
            <a:r>
              <a:rPr lang="en-US" sz="3600" b="1" dirty="0">
                <a:latin typeface="+mn-lt"/>
              </a:rPr>
              <a:t>Assumptions of </a:t>
            </a:r>
            <a:r>
              <a:rPr lang="en-US" sz="3600" b="1" dirty="0" err="1">
                <a:latin typeface="+mn-lt"/>
              </a:rPr>
              <a:t>M.M</a:t>
            </a:r>
            <a:r>
              <a:rPr lang="en-US" sz="3600" b="1" dirty="0">
                <a:latin typeface="+mn-lt"/>
              </a:rPr>
              <a:t> Hypothesis</a:t>
            </a:r>
            <a:br>
              <a:rPr lang="en-US" sz="3600" b="1" dirty="0">
                <a:latin typeface="+mn-lt"/>
              </a:rPr>
            </a:br>
            <a:endParaRPr lang="en-US" sz="3600" b="1" dirty="0">
              <a:latin typeface="+mn-lt"/>
            </a:endParaRPr>
          </a:p>
        </p:txBody>
      </p:sp>
      <p:sp>
        <p:nvSpPr>
          <p:cNvPr id="3" name="Content Placeholder 2"/>
          <p:cNvSpPr>
            <a:spLocks noGrp="1"/>
          </p:cNvSpPr>
          <p:nvPr>
            <p:ph idx="1"/>
          </p:nvPr>
        </p:nvSpPr>
        <p:spPr>
          <a:xfrm>
            <a:off x="289367" y="821803"/>
            <a:ext cx="11902633" cy="6036197"/>
          </a:xfrm>
        </p:spPr>
        <p:txBody>
          <a:bodyPr>
            <a:noAutofit/>
          </a:bodyPr>
          <a:lstStyle/>
          <a:p>
            <a:pPr marL="0" indent="0">
              <a:buNone/>
            </a:pPr>
            <a:endParaRPr lang="en-US" dirty="0" smtClean="0"/>
          </a:p>
          <a:p>
            <a:pPr marL="0" indent="0" algn="just">
              <a:buNone/>
            </a:pPr>
            <a:r>
              <a:rPr lang="en-US" sz="3200" dirty="0" smtClean="0"/>
              <a:t>1</a:t>
            </a:r>
            <a:r>
              <a:rPr lang="en-US" sz="3200" dirty="0"/>
              <a:t>. Perfect capital markets: The firm operates in a market in which all investors are rational and information is freely available to all.</a:t>
            </a:r>
          </a:p>
          <a:p>
            <a:pPr marL="0" indent="0" algn="just">
              <a:buNone/>
            </a:pPr>
            <a:r>
              <a:rPr lang="en-US" sz="3200" dirty="0"/>
              <a:t>2. No taxes or no tax discrimination between dividend income and capital appreciation (capital gain</a:t>
            </a:r>
            <a:r>
              <a:rPr lang="en-US" sz="3200" dirty="0" smtClean="0"/>
              <a:t>)</a:t>
            </a:r>
            <a:endParaRPr lang="en-US" sz="3200" dirty="0"/>
          </a:p>
          <a:p>
            <a:pPr marL="0" indent="0" algn="just">
              <a:buNone/>
            </a:pPr>
            <a:r>
              <a:rPr lang="en-US" sz="3200" dirty="0"/>
              <a:t>3. Fixed investment policy: It is </a:t>
            </a:r>
            <a:r>
              <a:rPr lang="en-US" sz="3200" dirty="0" smtClean="0"/>
              <a:t>assumed </a:t>
            </a:r>
            <a:r>
              <a:rPr lang="en-US" sz="3200" dirty="0"/>
              <a:t>that all investment </a:t>
            </a:r>
            <a:r>
              <a:rPr lang="en-US" sz="3200" dirty="0" smtClean="0"/>
              <a:t>are financed </a:t>
            </a:r>
            <a:r>
              <a:rPr lang="en-US" sz="3200" dirty="0"/>
              <a:t>through equity </a:t>
            </a:r>
            <a:r>
              <a:rPr lang="en-US" sz="3200" dirty="0" smtClean="0"/>
              <a:t>only.</a:t>
            </a:r>
            <a:endParaRPr lang="en-US" sz="3200" dirty="0"/>
          </a:p>
          <a:p>
            <a:pPr marL="0" indent="0" algn="just">
              <a:buNone/>
            </a:pPr>
            <a:r>
              <a:rPr lang="en-US" sz="3200" dirty="0"/>
              <a:t>4. No floatation or transaction cost: </a:t>
            </a:r>
            <a:r>
              <a:rPr lang="en-US" sz="3200" dirty="0" smtClean="0"/>
              <a:t>In reality, these </a:t>
            </a:r>
            <a:r>
              <a:rPr lang="en-US" sz="3200" dirty="0"/>
              <a:t>costs may </a:t>
            </a:r>
            <a:r>
              <a:rPr lang="en-US" sz="3200" dirty="0" smtClean="0"/>
              <a:t>exists and differ </a:t>
            </a:r>
            <a:r>
              <a:rPr lang="en-US" sz="3200" dirty="0"/>
              <a:t>country to country or market to market.</a:t>
            </a:r>
          </a:p>
          <a:p>
            <a:pPr marL="0" indent="0" algn="just">
              <a:buNone/>
            </a:pPr>
            <a:r>
              <a:rPr lang="en-US" sz="3200" dirty="0"/>
              <a:t>5. Risk of uncertainty does not exist. Investors are able to forecast future prices and dividend with </a:t>
            </a:r>
            <a:r>
              <a:rPr lang="en-US" sz="3200" dirty="0" smtClean="0"/>
              <a:t>certainty.</a:t>
            </a:r>
            <a:endParaRPr lang="en-US" sz="3200" dirty="0"/>
          </a:p>
          <a:p>
            <a:pPr marL="0" indent="0">
              <a:buNone/>
            </a:pPr>
            <a:r>
              <a:rPr lang="en-US" sz="3200" dirty="0" smtClean="0"/>
              <a:t> </a:t>
            </a:r>
          </a:p>
        </p:txBody>
      </p:sp>
    </p:spTree>
    <p:extLst>
      <p:ext uri="{BB962C8B-B14F-4D97-AF65-F5344CB8AC3E}">
        <p14:creationId xmlns:p14="http://schemas.microsoft.com/office/powerpoint/2010/main" val="6845862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r>
              <a:rPr lang="en-GB" sz="3600" b="1" dirty="0" smtClean="0">
                <a:latin typeface="+mn-lt"/>
              </a:rPr>
              <a:t>Implications of MM theory </a:t>
            </a:r>
            <a:endParaRPr lang="en-GB" sz="3600" dirty="0">
              <a:latin typeface="+mn-lt"/>
            </a:endParaRPr>
          </a:p>
        </p:txBody>
      </p:sp>
      <p:sp>
        <p:nvSpPr>
          <p:cNvPr id="5" name="Content Placeholder 4"/>
          <p:cNvSpPr>
            <a:spLocks noGrp="1"/>
          </p:cNvSpPr>
          <p:nvPr>
            <p:ph idx="1"/>
          </p:nvPr>
        </p:nvSpPr>
        <p:spPr>
          <a:xfrm>
            <a:off x="206477" y="545690"/>
            <a:ext cx="11985523" cy="6312310"/>
          </a:xfrm>
        </p:spPr>
        <p:txBody>
          <a:bodyPr>
            <a:noAutofit/>
          </a:bodyPr>
          <a:lstStyle/>
          <a:p>
            <a:pPr marL="0" indent="0">
              <a:buNone/>
            </a:pPr>
            <a:r>
              <a:rPr lang="en-US" sz="3200" dirty="0" smtClean="0"/>
              <a:t>According </a:t>
            </a:r>
            <a:r>
              <a:rPr lang="en-US" sz="3200" dirty="0"/>
              <a:t>to MM </a:t>
            </a:r>
            <a:r>
              <a:rPr lang="en-US" sz="3200" dirty="0" smtClean="0"/>
              <a:t>hypothesis,</a:t>
            </a:r>
          </a:p>
          <a:p>
            <a:pPr marL="0" indent="0">
              <a:buNone/>
            </a:pPr>
            <a:endParaRPr lang="en-US" sz="3200" dirty="0"/>
          </a:p>
          <a:p>
            <a:pPr marL="0" indent="0" algn="just">
              <a:buNone/>
            </a:pPr>
            <a:r>
              <a:rPr lang="en-US" sz="3200" dirty="0" smtClean="0"/>
              <a:t>Market </a:t>
            </a:r>
            <a:r>
              <a:rPr lang="en-US" sz="3200" dirty="0"/>
              <a:t>value of equity shares of </a:t>
            </a:r>
            <a:r>
              <a:rPr lang="en-US" sz="3200" dirty="0" smtClean="0"/>
              <a:t>a firm depends </a:t>
            </a:r>
            <a:r>
              <a:rPr lang="en-US" sz="3200" dirty="0"/>
              <a:t>solely on its earning power and </a:t>
            </a:r>
            <a:r>
              <a:rPr lang="en-US" sz="3200" dirty="0" smtClean="0"/>
              <a:t> </a:t>
            </a:r>
            <a:r>
              <a:rPr lang="en-US" sz="3200" dirty="0"/>
              <a:t>not </a:t>
            </a:r>
            <a:r>
              <a:rPr lang="en-US" sz="3200" dirty="0" smtClean="0"/>
              <a:t>how the earnings </a:t>
            </a:r>
            <a:r>
              <a:rPr lang="en-US" sz="3200" dirty="0"/>
              <a:t>are split between dividends and retained earnings</a:t>
            </a:r>
            <a:r>
              <a:rPr lang="en-US" sz="3200" dirty="0" smtClean="0"/>
              <a:t>.</a:t>
            </a:r>
          </a:p>
          <a:p>
            <a:pPr marL="0" indent="0" algn="just">
              <a:buNone/>
            </a:pPr>
            <a:endParaRPr lang="en-US" sz="3200" dirty="0"/>
          </a:p>
          <a:p>
            <a:pPr marL="0" indent="0" algn="just">
              <a:buNone/>
            </a:pPr>
            <a:r>
              <a:rPr lang="en-US" sz="3200" dirty="0" smtClean="0"/>
              <a:t> </a:t>
            </a:r>
            <a:r>
              <a:rPr lang="en-US" sz="3200" dirty="0"/>
              <a:t>Market value of equity shares is not affected by dividend size</a:t>
            </a:r>
            <a:r>
              <a:rPr lang="en-US" sz="3200" dirty="0" smtClean="0"/>
              <a:t>.</a:t>
            </a:r>
          </a:p>
          <a:p>
            <a:pPr marL="0" indent="0" algn="just">
              <a:buNone/>
            </a:pPr>
            <a:r>
              <a:rPr lang="en-US" sz="3200" dirty="0" smtClean="0"/>
              <a:t> </a:t>
            </a:r>
            <a:endParaRPr lang="en-US" sz="3200" dirty="0"/>
          </a:p>
          <a:p>
            <a:pPr marL="0" indent="0" algn="just">
              <a:buNone/>
            </a:pPr>
            <a:r>
              <a:rPr lang="en-US" sz="3200" dirty="0" smtClean="0"/>
              <a:t>MM </a:t>
            </a:r>
            <a:r>
              <a:rPr lang="en-US" sz="3200" dirty="0"/>
              <a:t>hypothesis is </a:t>
            </a:r>
            <a:r>
              <a:rPr lang="en-US" sz="3200" dirty="0" smtClean="0"/>
              <a:t>based </a:t>
            </a:r>
            <a:r>
              <a:rPr lang="en-US" sz="3200" dirty="0"/>
              <a:t>on the arbitrage </a:t>
            </a:r>
            <a:r>
              <a:rPr lang="en-US" sz="3200" dirty="0" err="1" smtClean="0"/>
              <a:t>arbitrage</a:t>
            </a:r>
            <a:r>
              <a:rPr lang="en-US" sz="3200" dirty="0" smtClean="0"/>
              <a:t> process that ensures that </a:t>
            </a:r>
            <a:r>
              <a:rPr lang="en-US" sz="3200" dirty="0"/>
              <a:t>value of the firm remains same whether the firm pays dividend or not</a:t>
            </a:r>
            <a:r>
              <a:rPr lang="en-US" sz="3200" dirty="0" smtClean="0"/>
              <a:t>.</a:t>
            </a:r>
            <a:endParaRPr lang="en-US" sz="3200" dirty="0"/>
          </a:p>
        </p:txBody>
      </p:sp>
    </p:spTree>
    <p:extLst>
      <p:ext uri="{BB962C8B-B14F-4D97-AF65-F5344CB8AC3E}">
        <p14:creationId xmlns:p14="http://schemas.microsoft.com/office/powerpoint/2010/main" val="41956774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r>
              <a:rPr lang="en-GB" sz="3600" b="1" dirty="0" smtClean="0">
                <a:latin typeface="+mn-lt"/>
              </a:rPr>
              <a:t>Implications of MM theory </a:t>
            </a:r>
            <a:r>
              <a:rPr lang="en-GB" sz="3600" b="1" dirty="0" err="1" smtClean="0">
                <a:latin typeface="+mn-lt"/>
              </a:rPr>
              <a:t>Ctd</a:t>
            </a:r>
            <a:endParaRPr lang="en-GB" sz="3600" dirty="0">
              <a:latin typeface="+mn-lt"/>
            </a:endParaRPr>
          </a:p>
        </p:txBody>
      </p:sp>
      <mc:AlternateContent xmlns:mc="http://schemas.openxmlformats.org/markup-compatibility/2006" xmlns:a14="http://schemas.microsoft.com/office/drawing/2010/main">
        <mc:Choice Requires="a14">
          <p:sp>
            <p:nvSpPr>
              <p:cNvPr id="5" name="Content Placeholder 4"/>
              <p:cNvSpPr>
                <a:spLocks noGrp="1"/>
              </p:cNvSpPr>
              <p:nvPr>
                <p:ph idx="1"/>
              </p:nvPr>
            </p:nvSpPr>
            <p:spPr>
              <a:xfrm>
                <a:off x="206477" y="545690"/>
                <a:ext cx="11985523" cy="6312310"/>
              </a:xfrm>
            </p:spPr>
            <p:txBody>
              <a:bodyPr>
                <a:noAutofit/>
              </a:bodyPr>
              <a:lstStyle/>
              <a:p>
                <a:pPr marL="0" indent="0">
                  <a:buNone/>
                </a:pPr>
                <a:r>
                  <a:rPr lang="en-US" sz="3200" dirty="0" smtClean="0"/>
                  <a:t>Hence,</a:t>
                </a:r>
                <a:endParaRPr lang="en-US" sz="3200" dirty="0"/>
              </a:p>
              <a:p>
                <a:pPr marL="0" indent="0" algn="just">
                  <a:buNone/>
                </a:pPr>
                <a:r>
                  <a:rPr lang="en-US" sz="3200" dirty="0"/>
                  <a:t>Po= </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rPr>
                          <m:t>𝐷</m:t>
                        </m:r>
                        <m:r>
                          <a:rPr lang="en-US" sz="3200" i="1">
                            <a:latin typeface="Cambria Math" panose="02040503050406030204" pitchFamily="18" charset="0"/>
                          </a:rPr>
                          <m:t>1+</m:t>
                        </m:r>
                        <m:r>
                          <a:rPr lang="en-US" sz="3200" i="1">
                            <a:latin typeface="Cambria Math" panose="02040503050406030204" pitchFamily="18" charset="0"/>
                          </a:rPr>
                          <m:t>𝑃</m:t>
                        </m:r>
                        <m:r>
                          <a:rPr lang="en-US" sz="3200" i="1">
                            <a:latin typeface="Cambria Math" panose="02040503050406030204" pitchFamily="18" charset="0"/>
                          </a:rPr>
                          <m:t>1</m:t>
                        </m:r>
                      </m:num>
                      <m:den>
                        <m:r>
                          <a:rPr lang="en-US" sz="3200" i="1">
                            <a:latin typeface="Cambria Math" panose="02040503050406030204" pitchFamily="18" charset="0"/>
                          </a:rPr>
                          <m:t>1+</m:t>
                        </m:r>
                        <m:r>
                          <a:rPr lang="en-US" sz="3200" i="1">
                            <a:latin typeface="Cambria Math" panose="02040503050406030204" pitchFamily="18" charset="0"/>
                          </a:rPr>
                          <m:t>𝐾𝑒</m:t>
                        </m:r>
                      </m:den>
                    </m:f>
                  </m:oMath>
                </a14:m>
                <a:endParaRPr lang="en-US" sz="3200" dirty="0"/>
              </a:p>
              <a:p>
                <a:pPr marL="0" indent="0" algn="just">
                  <a:buNone/>
                </a:pPr>
                <a:r>
                  <a:rPr lang="en-US" sz="3200" dirty="0"/>
                  <a:t>Where, </a:t>
                </a:r>
              </a:p>
              <a:p>
                <a:pPr marL="0" indent="0" algn="just">
                  <a:buNone/>
                </a:pPr>
                <a:r>
                  <a:rPr lang="en-US" sz="3200" dirty="0"/>
                  <a:t>Po= Price in the beginning of the period.</a:t>
                </a:r>
              </a:p>
              <a:p>
                <a:pPr marL="0" indent="0" algn="just">
                  <a:buNone/>
                </a:pPr>
                <a:r>
                  <a:rPr lang="en-US" sz="3200" dirty="0"/>
                  <a:t>P₁= Price at the end of the period.</a:t>
                </a:r>
              </a:p>
              <a:p>
                <a:pPr marL="0" indent="0" algn="just">
                  <a:buNone/>
                </a:pPr>
                <a:r>
                  <a:rPr lang="en-US" sz="3200" dirty="0"/>
                  <a:t>D₁= Dividend at the end of the period.</a:t>
                </a:r>
              </a:p>
              <a:p>
                <a:pPr marL="0" indent="0" algn="just">
                  <a:buNone/>
                </a:pPr>
                <a:r>
                  <a:rPr lang="en-US" sz="3200" dirty="0" err="1"/>
                  <a:t>Ke</a:t>
                </a:r>
                <a:r>
                  <a:rPr lang="en-US" sz="3200" dirty="0"/>
                  <a:t>= Cost of equity/ rate of capitalization/ discount rate.</a:t>
                </a:r>
              </a:p>
              <a:p>
                <a:pPr marL="0" indent="0" algn="just">
                  <a:buNone/>
                </a:pPr>
                <a:endParaRPr lang="en-US" sz="3200" dirty="0" smtClean="0"/>
              </a:p>
              <a:p>
                <a:pPr marL="0" indent="0" algn="just">
                  <a:buNone/>
                </a:pPr>
                <a:r>
                  <a:rPr lang="en-US" sz="3200" dirty="0" smtClean="0"/>
                  <a:t>As </a:t>
                </a:r>
                <a:r>
                  <a:rPr lang="en-US" sz="3200" dirty="0"/>
                  <a:t>per MM hypothesis, the value of firm will remain unchanged due to dividend decision.</a:t>
                </a:r>
              </a:p>
            </p:txBody>
          </p:sp>
        </mc:Choice>
        <mc:Fallback xmlns="">
          <p:sp>
            <p:nvSpPr>
              <p:cNvPr id="5" name="Content Placeholder 4"/>
              <p:cNvSpPr>
                <a:spLocks noGrp="1" noRot="1" noChangeAspect="1" noMove="1" noResize="1" noEditPoints="1" noAdjustHandles="1" noChangeArrowheads="1" noChangeShapeType="1" noTextEdit="1"/>
              </p:cNvSpPr>
              <p:nvPr>
                <p:ph idx="1"/>
              </p:nvPr>
            </p:nvSpPr>
            <p:spPr>
              <a:xfrm>
                <a:off x="206477" y="545690"/>
                <a:ext cx="11985523" cy="6312310"/>
              </a:xfrm>
              <a:blipFill rotWithShape="0">
                <a:blip r:embed="rId2"/>
                <a:stretch>
                  <a:fillRect l="-1322" t="-2029" r="-1272"/>
                </a:stretch>
              </a:blipFill>
            </p:spPr>
            <p:txBody>
              <a:bodyPr/>
              <a:lstStyle/>
              <a:p>
                <a:r>
                  <a:rPr lang="en-GB">
                    <a:noFill/>
                  </a:rPr>
                  <a:t> </a:t>
                </a:r>
              </a:p>
            </p:txBody>
          </p:sp>
        </mc:Fallback>
      </mc:AlternateContent>
    </p:spTree>
    <p:extLst>
      <p:ext uri="{BB962C8B-B14F-4D97-AF65-F5344CB8AC3E}">
        <p14:creationId xmlns:p14="http://schemas.microsoft.com/office/powerpoint/2010/main" val="36116898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94968"/>
            <a:ext cx="11191568" cy="1371601"/>
          </a:xfrm>
        </p:spPr>
        <p:txBody>
          <a:bodyPr>
            <a:normAutofit/>
          </a:bodyPr>
          <a:lstStyle/>
          <a:p>
            <a:r>
              <a:rPr lang="en-US" sz="3600" b="1" dirty="0">
                <a:latin typeface="+mn-lt"/>
              </a:rPr>
              <a:t>Advantages of MM Hypothesis</a:t>
            </a:r>
            <a:endParaRPr lang="en-US" sz="3600" dirty="0">
              <a:latin typeface="+mn-lt"/>
            </a:endParaRPr>
          </a:p>
        </p:txBody>
      </p:sp>
      <p:sp>
        <p:nvSpPr>
          <p:cNvPr id="3" name="Content Placeholder 2"/>
          <p:cNvSpPr>
            <a:spLocks noGrp="1"/>
          </p:cNvSpPr>
          <p:nvPr>
            <p:ph idx="1"/>
          </p:nvPr>
        </p:nvSpPr>
        <p:spPr>
          <a:xfrm>
            <a:off x="103238" y="722671"/>
            <a:ext cx="11521921" cy="5754005"/>
          </a:xfrm>
        </p:spPr>
        <p:txBody>
          <a:bodyPr>
            <a:noAutofit/>
          </a:bodyPr>
          <a:lstStyle/>
          <a:p>
            <a:pPr marL="0" indent="0">
              <a:buNone/>
            </a:pPr>
            <a:r>
              <a:rPr lang="en-US" sz="3200" dirty="0" smtClean="0"/>
              <a:t> </a:t>
            </a:r>
          </a:p>
          <a:p>
            <a:pPr marL="514350" indent="-514350" algn="just">
              <a:buAutoNum type="arabicPeriod"/>
            </a:pPr>
            <a:r>
              <a:rPr lang="en-US" sz="3200" dirty="0" smtClean="0"/>
              <a:t>This </a:t>
            </a:r>
            <a:r>
              <a:rPr lang="en-US" sz="3200" dirty="0"/>
              <a:t>model is logically consistent</a:t>
            </a:r>
            <a:r>
              <a:rPr lang="en-US" sz="3200" dirty="0" smtClean="0"/>
              <a:t>.</a:t>
            </a:r>
          </a:p>
          <a:p>
            <a:pPr marL="514350" indent="-514350" algn="just">
              <a:buAutoNum type="arabicPeriod"/>
            </a:pPr>
            <a:endParaRPr lang="en-US" sz="3200" dirty="0"/>
          </a:p>
          <a:p>
            <a:pPr marL="0" indent="0" algn="just">
              <a:buNone/>
            </a:pPr>
            <a:r>
              <a:rPr lang="en-US" sz="3200" dirty="0"/>
              <a:t>2. It provides a satisfactory framework on dividend policy with the </a:t>
            </a:r>
            <a:r>
              <a:rPr lang="en-US" sz="3200" dirty="0" smtClean="0"/>
              <a:t>concept </a:t>
            </a:r>
            <a:r>
              <a:rPr lang="en-US" sz="3200" dirty="0"/>
              <a:t>of Arbitrage process.</a:t>
            </a:r>
          </a:p>
          <a:p>
            <a:pPr algn="just"/>
            <a:endParaRPr lang="en-US" sz="3200" dirty="0"/>
          </a:p>
        </p:txBody>
      </p:sp>
    </p:spTree>
    <p:extLst>
      <p:ext uri="{BB962C8B-B14F-4D97-AF65-F5344CB8AC3E}">
        <p14:creationId xmlns:p14="http://schemas.microsoft.com/office/powerpoint/2010/main" val="32705400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94968"/>
            <a:ext cx="11191568" cy="1371601"/>
          </a:xfrm>
        </p:spPr>
        <p:txBody>
          <a:bodyPr>
            <a:normAutofit/>
          </a:bodyPr>
          <a:lstStyle/>
          <a:p>
            <a:r>
              <a:rPr lang="en-US" sz="3600" b="1" dirty="0">
                <a:latin typeface="+mn-lt"/>
              </a:rPr>
              <a:t>Limitations of MM Hypothesis</a:t>
            </a:r>
            <a:endParaRPr lang="en-US" sz="3600" dirty="0">
              <a:latin typeface="+mn-lt"/>
            </a:endParaRPr>
          </a:p>
        </p:txBody>
      </p:sp>
      <p:sp>
        <p:nvSpPr>
          <p:cNvPr id="3" name="Content Placeholder 2"/>
          <p:cNvSpPr>
            <a:spLocks noGrp="1"/>
          </p:cNvSpPr>
          <p:nvPr>
            <p:ph idx="1"/>
          </p:nvPr>
        </p:nvSpPr>
        <p:spPr>
          <a:xfrm>
            <a:off x="173620" y="1076633"/>
            <a:ext cx="11625159" cy="5597000"/>
          </a:xfrm>
        </p:spPr>
        <p:txBody>
          <a:bodyPr>
            <a:noAutofit/>
          </a:bodyPr>
          <a:lstStyle/>
          <a:p>
            <a:pPr marL="0" indent="0">
              <a:buNone/>
            </a:pPr>
            <a:endParaRPr lang="en-US" sz="3200" dirty="0" smtClean="0"/>
          </a:p>
          <a:p>
            <a:pPr marL="0" indent="0">
              <a:buNone/>
            </a:pPr>
            <a:endParaRPr lang="en-US" sz="3200" dirty="0"/>
          </a:p>
          <a:p>
            <a:pPr marL="514350" indent="-514350" algn="just">
              <a:buAutoNum type="arabicPeriod"/>
            </a:pPr>
            <a:r>
              <a:rPr lang="en-US" sz="3200" dirty="0" smtClean="0"/>
              <a:t>Validity </a:t>
            </a:r>
            <a:r>
              <a:rPr lang="en-US" sz="3200" dirty="0"/>
              <a:t>of various assumptions is questionable</a:t>
            </a:r>
            <a:r>
              <a:rPr lang="en-US" sz="3200" dirty="0" smtClean="0"/>
              <a:t>.</a:t>
            </a:r>
          </a:p>
          <a:p>
            <a:pPr marL="514350" indent="-514350" algn="just">
              <a:buAutoNum type="arabicPeriod"/>
            </a:pPr>
            <a:endParaRPr lang="en-US" sz="3200" dirty="0"/>
          </a:p>
          <a:p>
            <a:pPr marL="0" indent="0" algn="just">
              <a:buNone/>
            </a:pPr>
            <a:r>
              <a:rPr lang="en-US" sz="3200" dirty="0"/>
              <a:t>2. This model may not be valid under uncertainty.</a:t>
            </a:r>
          </a:p>
          <a:p>
            <a:pPr marL="0" indent="0">
              <a:buNone/>
            </a:pPr>
            <a:endParaRPr lang="en-US" sz="3200" dirty="0"/>
          </a:p>
        </p:txBody>
      </p:sp>
    </p:spTree>
    <p:extLst>
      <p:ext uri="{BB962C8B-B14F-4D97-AF65-F5344CB8AC3E}">
        <p14:creationId xmlns:p14="http://schemas.microsoft.com/office/powerpoint/2010/main" val="33859173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94968"/>
            <a:ext cx="11191568" cy="1371601"/>
          </a:xfrm>
        </p:spPr>
        <p:txBody>
          <a:bodyPr>
            <a:normAutofit/>
          </a:bodyPr>
          <a:lstStyle/>
          <a:p>
            <a:r>
              <a:rPr lang="en-US" sz="3600" b="1" dirty="0">
                <a:latin typeface="+mn-lt"/>
              </a:rPr>
              <a:t>Walter Model Dividend Model</a:t>
            </a:r>
            <a:endParaRPr lang="en-US" sz="3600" dirty="0">
              <a:latin typeface="+mn-lt"/>
            </a:endParaRPr>
          </a:p>
        </p:txBody>
      </p:sp>
      <p:sp>
        <p:nvSpPr>
          <p:cNvPr id="3" name="Content Placeholder 2"/>
          <p:cNvSpPr>
            <a:spLocks noGrp="1"/>
          </p:cNvSpPr>
          <p:nvPr>
            <p:ph idx="1"/>
          </p:nvPr>
        </p:nvSpPr>
        <p:spPr>
          <a:xfrm>
            <a:off x="0" y="879676"/>
            <a:ext cx="11625159" cy="5597000"/>
          </a:xfrm>
        </p:spPr>
        <p:txBody>
          <a:bodyPr>
            <a:noAutofit/>
          </a:bodyPr>
          <a:lstStyle/>
          <a:p>
            <a:pPr algn="just"/>
            <a:r>
              <a:rPr lang="en-US" sz="3200" b="1" dirty="0" smtClean="0"/>
              <a:t>Walter </a:t>
            </a:r>
            <a:r>
              <a:rPr lang="en-US" sz="3200" b="1" dirty="0"/>
              <a:t>argues </a:t>
            </a:r>
            <a:r>
              <a:rPr lang="en-US" sz="3200" dirty="0"/>
              <a:t>that the dividend policy almost always affects the value of the firm. </a:t>
            </a:r>
          </a:p>
          <a:p>
            <a:pPr algn="just"/>
            <a:r>
              <a:rPr lang="en-US" sz="3200" dirty="0"/>
              <a:t>Walter model is based in the relationship between the following important factors: </a:t>
            </a:r>
          </a:p>
          <a:p>
            <a:pPr algn="just"/>
            <a:r>
              <a:rPr lang="en-US" sz="3200" dirty="0" smtClean="0"/>
              <a:t> </a:t>
            </a:r>
            <a:r>
              <a:rPr lang="en-US" sz="3200" dirty="0"/>
              <a:t>Rate of return r </a:t>
            </a:r>
          </a:p>
          <a:p>
            <a:pPr algn="just"/>
            <a:r>
              <a:rPr lang="en-US" sz="3200" dirty="0" smtClean="0"/>
              <a:t> </a:t>
            </a:r>
            <a:r>
              <a:rPr lang="en-US" sz="3200" dirty="0"/>
              <a:t>Cost of capital (k) </a:t>
            </a:r>
          </a:p>
          <a:p>
            <a:pPr algn="just"/>
            <a:r>
              <a:rPr lang="en-US" sz="3200" dirty="0" smtClean="0"/>
              <a:t>If </a:t>
            </a:r>
            <a:r>
              <a:rPr lang="en-US" sz="3200" dirty="0"/>
              <a:t>r &gt; k, the firm is able to earn more than what the shareholders could by reinvesting, if the earnings are paid to them. The implication of r &gt; k is that the shareholders can earn a higher return by investing elsewhere. </a:t>
            </a:r>
            <a:r>
              <a:rPr lang="en-US" sz="3200" dirty="0" smtClean="0"/>
              <a:t> </a:t>
            </a:r>
            <a:r>
              <a:rPr lang="en-GB" sz="3200" dirty="0" smtClean="0"/>
              <a:t>If </a:t>
            </a:r>
            <a:r>
              <a:rPr lang="en-GB" sz="3200" dirty="0"/>
              <a:t>the firm has r = k, it is a matter of indifferent whether earnings are retained or distributed.</a:t>
            </a:r>
            <a:endParaRPr lang="en-US" sz="3200" dirty="0"/>
          </a:p>
        </p:txBody>
      </p:sp>
    </p:spTree>
    <p:extLst>
      <p:ext uri="{BB962C8B-B14F-4D97-AF65-F5344CB8AC3E}">
        <p14:creationId xmlns:p14="http://schemas.microsoft.com/office/powerpoint/2010/main" val="281516818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a:latin typeface="+mn-lt"/>
              </a:rPr>
              <a:t>Assumptions of Walter Model</a:t>
            </a:r>
            <a:endParaRPr lang="en-US" sz="3600" dirty="0">
              <a:latin typeface="+mn-lt"/>
            </a:endParaRPr>
          </a:p>
        </p:txBody>
      </p:sp>
      <p:sp>
        <p:nvSpPr>
          <p:cNvPr id="3" name="Content Placeholder 2"/>
          <p:cNvSpPr>
            <a:spLocks noGrp="1"/>
          </p:cNvSpPr>
          <p:nvPr>
            <p:ph idx="1"/>
          </p:nvPr>
        </p:nvSpPr>
        <p:spPr>
          <a:xfrm>
            <a:off x="0" y="753979"/>
            <a:ext cx="11353800" cy="6227589"/>
          </a:xfrm>
        </p:spPr>
        <p:txBody>
          <a:bodyPr>
            <a:normAutofit/>
          </a:bodyPr>
          <a:lstStyle/>
          <a:p>
            <a:pPr marL="0" lvl="0" indent="0">
              <a:buNone/>
            </a:pPr>
            <a:r>
              <a:rPr lang="en-US" sz="3200" dirty="0" smtClean="0"/>
              <a:t>   </a:t>
            </a:r>
          </a:p>
        </p:txBody>
      </p:sp>
      <p:sp>
        <p:nvSpPr>
          <p:cNvPr id="4" name="Rectangle 3"/>
          <p:cNvSpPr/>
          <p:nvPr/>
        </p:nvSpPr>
        <p:spPr>
          <a:xfrm>
            <a:off x="162232" y="1028279"/>
            <a:ext cx="12029768" cy="4031873"/>
          </a:xfrm>
          <a:prstGeom prst="rect">
            <a:avLst/>
          </a:prstGeom>
        </p:spPr>
        <p:txBody>
          <a:bodyPr wrap="square">
            <a:spAutoFit/>
          </a:bodyPr>
          <a:lstStyle/>
          <a:p>
            <a:pPr marL="514350" indent="-514350" algn="just">
              <a:buAutoNum type="arabicPeriod"/>
            </a:pPr>
            <a:r>
              <a:rPr lang="en-US" sz="3200" dirty="0" smtClean="0"/>
              <a:t>All </a:t>
            </a:r>
            <a:r>
              <a:rPr lang="en-US" sz="3200" dirty="0"/>
              <a:t>investments proposals of the firm are to be financed through retained earnings </a:t>
            </a:r>
            <a:r>
              <a:rPr lang="en-US" sz="3200" dirty="0" smtClean="0"/>
              <a:t>only</a:t>
            </a:r>
          </a:p>
          <a:p>
            <a:pPr marL="514350" indent="-514350" algn="just">
              <a:buAutoNum type="arabicPeriod"/>
            </a:pPr>
            <a:endParaRPr lang="en-US" sz="3200" dirty="0"/>
          </a:p>
          <a:p>
            <a:pPr algn="just"/>
            <a:r>
              <a:rPr lang="en-US" sz="3200" dirty="0"/>
              <a:t>2. ‘r’ rate of return &amp; ‘</a:t>
            </a:r>
            <a:r>
              <a:rPr lang="en-US" sz="3200" dirty="0" err="1"/>
              <a:t>Ke</a:t>
            </a:r>
            <a:r>
              <a:rPr lang="en-US" sz="3200" dirty="0"/>
              <a:t>’ cost of capital are </a:t>
            </a:r>
            <a:r>
              <a:rPr lang="en-US" sz="3200" dirty="0" smtClean="0"/>
              <a:t>constant</a:t>
            </a:r>
          </a:p>
          <a:p>
            <a:pPr algn="just"/>
            <a:endParaRPr lang="en-US" sz="3200" dirty="0"/>
          </a:p>
          <a:p>
            <a:pPr algn="just"/>
            <a:r>
              <a:rPr lang="en-US" sz="3200" dirty="0"/>
              <a:t>3. Perfect capital markets: The firm operates in a market in which all investors are rational and information is freely available to all.</a:t>
            </a:r>
          </a:p>
          <a:p>
            <a:endParaRPr lang="en-US" sz="3200" dirty="0"/>
          </a:p>
        </p:txBody>
      </p:sp>
    </p:spTree>
    <p:extLst>
      <p:ext uri="{BB962C8B-B14F-4D97-AF65-F5344CB8AC3E}">
        <p14:creationId xmlns:p14="http://schemas.microsoft.com/office/powerpoint/2010/main" val="35558960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a:latin typeface="+mn-lt"/>
              </a:rPr>
              <a:t>Assumptions of Walter Model</a:t>
            </a:r>
            <a:endParaRPr lang="en-US" sz="3600" dirty="0">
              <a:latin typeface="+mn-lt"/>
            </a:endParaRPr>
          </a:p>
        </p:txBody>
      </p:sp>
      <p:sp>
        <p:nvSpPr>
          <p:cNvPr id="3" name="Content Placeholder 2"/>
          <p:cNvSpPr>
            <a:spLocks noGrp="1"/>
          </p:cNvSpPr>
          <p:nvPr>
            <p:ph idx="1"/>
          </p:nvPr>
        </p:nvSpPr>
        <p:spPr>
          <a:xfrm>
            <a:off x="0" y="753979"/>
            <a:ext cx="11353800" cy="6227589"/>
          </a:xfrm>
        </p:spPr>
        <p:txBody>
          <a:bodyPr>
            <a:normAutofit/>
          </a:bodyPr>
          <a:lstStyle/>
          <a:p>
            <a:pPr marL="0" lvl="0" indent="0">
              <a:buNone/>
            </a:pPr>
            <a:r>
              <a:rPr lang="en-US" sz="3200" dirty="0" smtClean="0"/>
              <a:t>   </a:t>
            </a:r>
          </a:p>
        </p:txBody>
      </p:sp>
      <p:sp>
        <p:nvSpPr>
          <p:cNvPr id="4" name="Rectangle 3"/>
          <p:cNvSpPr/>
          <p:nvPr/>
        </p:nvSpPr>
        <p:spPr>
          <a:xfrm>
            <a:off x="0" y="1028278"/>
            <a:ext cx="12192000" cy="3539430"/>
          </a:xfrm>
          <a:prstGeom prst="rect">
            <a:avLst/>
          </a:prstGeom>
        </p:spPr>
        <p:txBody>
          <a:bodyPr wrap="square">
            <a:spAutoFit/>
          </a:bodyPr>
          <a:lstStyle/>
          <a:p>
            <a:pPr algn="just"/>
            <a:r>
              <a:rPr lang="en-US" sz="3200" dirty="0" smtClean="0"/>
              <a:t>4</a:t>
            </a:r>
            <a:r>
              <a:rPr lang="en-US" sz="3200" dirty="0"/>
              <a:t>. No taxes or no tax discrimination between dividend income and capital appreciation (capital gain</a:t>
            </a:r>
            <a:r>
              <a:rPr lang="en-US" sz="3200" dirty="0" smtClean="0"/>
              <a:t>)</a:t>
            </a:r>
          </a:p>
          <a:p>
            <a:pPr algn="just"/>
            <a:endParaRPr lang="en-US" sz="3200" dirty="0"/>
          </a:p>
          <a:p>
            <a:pPr algn="just"/>
            <a:r>
              <a:rPr lang="en-US" sz="3200" dirty="0"/>
              <a:t>5. No floatation or transaction cost: Similarly, these costs may differ country to country or market to market</a:t>
            </a:r>
            <a:r>
              <a:rPr lang="en-US" sz="3200" dirty="0" smtClean="0"/>
              <a:t>.</a:t>
            </a:r>
          </a:p>
          <a:p>
            <a:pPr algn="just"/>
            <a:endParaRPr lang="en-US" sz="3200" dirty="0"/>
          </a:p>
          <a:p>
            <a:pPr algn="just"/>
            <a:r>
              <a:rPr lang="en-US" sz="3200" dirty="0"/>
              <a:t>6.  The firm has perpetual life</a:t>
            </a:r>
          </a:p>
        </p:txBody>
      </p:sp>
    </p:spTree>
    <p:extLst>
      <p:ext uri="{BB962C8B-B14F-4D97-AF65-F5344CB8AC3E}">
        <p14:creationId xmlns:p14="http://schemas.microsoft.com/office/powerpoint/2010/main" val="30913047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012" y="2160638"/>
            <a:ext cx="10515600" cy="1106129"/>
          </a:xfrm>
        </p:spPr>
        <p:txBody>
          <a:bodyPr>
            <a:normAutofit fontScale="90000"/>
          </a:bodyPr>
          <a:lstStyle/>
          <a:p>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t>
            </a: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endParaRPr lang="en-GB" sz="3600" b="1" dirty="0"/>
          </a:p>
        </p:txBody>
      </p:sp>
      <p:sp>
        <p:nvSpPr>
          <p:cNvPr id="7" name="TextBox 6"/>
          <p:cNvSpPr txBox="1"/>
          <p:nvPr/>
        </p:nvSpPr>
        <p:spPr>
          <a:xfrm>
            <a:off x="104173" y="92597"/>
            <a:ext cx="10057466" cy="646331"/>
          </a:xfrm>
          <a:prstGeom prst="rect">
            <a:avLst/>
          </a:prstGeom>
          <a:noFill/>
        </p:spPr>
        <p:txBody>
          <a:bodyPr wrap="square" rtlCol="0">
            <a:spAutoFit/>
          </a:bodyPr>
          <a:lstStyle/>
          <a:p>
            <a:r>
              <a:rPr lang="en-US" sz="3600" b="1" dirty="0" smtClean="0"/>
              <a:t>Walters Linkage of dividend </a:t>
            </a:r>
            <a:r>
              <a:rPr lang="en-US" sz="3600" b="1" dirty="0"/>
              <a:t>and </a:t>
            </a:r>
            <a:r>
              <a:rPr lang="en-US" sz="3600" b="1" dirty="0" smtClean="0"/>
              <a:t> market share </a:t>
            </a:r>
            <a:r>
              <a:rPr lang="en-US" sz="3600" b="1" dirty="0"/>
              <a:t>price</a:t>
            </a:r>
          </a:p>
        </p:txBody>
      </p:sp>
      <mc:AlternateContent xmlns:mc="http://schemas.openxmlformats.org/markup-compatibility/2006" xmlns:a14="http://schemas.microsoft.com/office/drawing/2010/main">
        <mc:Choice Requires="a14">
          <p:sp>
            <p:nvSpPr>
              <p:cNvPr id="9" name="Rectangle 8"/>
              <p:cNvSpPr/>
              <p:nvPr/>
            </p:nvSpPr>
            <p:spPr>
              <a:xfrm>
                <a:off x="0" y="1120877"/>
                <a:ext cx="12192000" cy="5363135"/>
              </a:xfrm>
              <a:prstGeom prst="rect">
                <a:avLst/>
              </a:prstGeom>
            </p:spPr>
            <p:txBody>
              <a:bodyPr wrap="square">
                <a:spAutoFit/>
              </a:bodyPr>
              <a:lstStyle/>
              <a:p>
                <a:pPr algn="just"/>
                <a:r>
                  <a:rPr lang="en-US" sz="3200" dirty="0" smtClean="0"/>
                  <a:t>The </a:t>
                </a:r>
                <a:r>
                  <a:rPr lang="en-US" sz="3200" dirty="0"/>
                  <a:t>relationship between dividend and share price based on Walter’s formula is shown below: </a:t>
                </a:r>
              </a:p>
              <a:p>
                <a:pPr algn="just"/>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𝑀𝑎𝑟𝑘𝑒𝑡</m:t>
                      </m:r>
                      <m:r>
                        <a:rPr lang="en-US" sz="3200" i="1">
                          <a:latin typeface="Cambria Math" panose="02040503050406030204" pitchFamily="18" charset="0"/>
                        </a:rPr>
                        <m:t> </m:t>
                      </m:r>
                      <m:r>
                        <a:rPr lang="en-US" sz="3200" i="1">
                          <a:latin typeface="Cambria Math" panose="02040503050406030204" pitchFamily="18" charset="0"/>
                        </a:rPr>
                        <m:t>𝑝𝑟𝑖𝑐𝑒</m:t>
                      </m:r>
                      <m:r>
                        <a:rPr lang="en-US" sz="3200" i="1">
                          <a:latin typeface="Cambria Math" panose="02040503050406030204" pitchFamily="18" charset="0"/>
                        </a:rPr>
                        <m:t> </m:t>
                      </m:r>
                      <m:d>
                        <m:dPr>
                          <m:ctrlPr>
                            <a:rPr lang="en-US" sz="3200" i="1">
                              <a:latin typeface="Cambria Math" panose="02040503050406030204" pitchFamily="18" charset="0"/>
                            </a:rPr>
                          </m:ctrlPr>
                        </m:dPr>
                        <m:e>
                          <m:r>
                            <a:rPr lang="en-US" sz="3200" i="1">
                              <a:latin typeface="Cambria Math" panose="02040503050406030204" pitchFamily="18" charset="0"/>
                            </a:rPr>
                            <m:t>𝑃</m:t>
                          </m:r>
                        </m:e>
                      </m:d>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𝐷</m:t>
                          </m:r>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𝑟</m:t>
                              </m:r>
                            </m:num>
                            <m:den>
                              <m:sSub>
                                <m:sSubPr>
                                  <m:ctrlPr>
                                    <a:rPr lang="en-US" sz="3200" i="1">
                                      <a:latin typeface="Cambria Math" panose="02040503050406030204" pitchFamily="18" charset="0"/>
                                    </a:rPr>
                                  </m:ctrlPr>
                                </m:sSubPr>
                                <m:e>
                                  <m:r>
                                    <a:rPr lang="en-US" sz="3200" i="1">
                                      <a:latin typeface="Cambria Math" panose="02040503050406030204" pitchFamily="18" charset="0"/>
                                    </a:rPr>
                                    <m:t>𝐾</m:t>
                                  </m:r>
                                </m:e>
                                <m:sub>
                                  <m:r>
                                    <a:rPr lang="en-US" sz="3200" i="1">
                                      <a:latin typeface="Cambria Math" panose="02040503050406030204" pitchFamily="18" charset="0"/>
                                    </a:rPr>
                                    <m:t>𝑒</m:t>
                                  </m:r>
                                </m:sub>
                              </m:sSub>
                            </m:den>
                          </m:f>
                          <m:d>
                            <m:dPr>
                              <m:ctrlPr>
                                <a:rPr lang="en-US" sz="3200" i="1">
                                  <a:latin typeface="Cambria Math" panose="02040503050406030204" pitchFamily="18" charset="0"/>
                                </a:rPr>
                              </m:ctrlPr>
                            </m:dPr>
                            <m:e>
                              <m:r>
                                <a:rPr lang="en-US" sz="3200" i="1">
                                  <a:latin typeface="Cambria Math" panose="02040503050406030204" pitchFamily="18" charset="0"/>
                                </a:rPr>
                                <m:t>𝐸</m:t>
                              </m:r>
                              <m:r>
                                <a:rPr lang="en-US" sz="3200" i="1">
                                  <a:latin typeface="Cambria Math" panose="02040503050406030204" pitchFamily="18" charset="0"/>
                                </a:rPr>
                                <m:t>−</m:t>
                              </m:r>
                              <m:r>
                                <a:rPr lang="en-US" sz="3200" i="1">
                                  <a:latin typeface="Cambria Math" panose="02040503050406030204" pitchFamily="18" charset="0"/>
                                </a:rPr>
                                <m:t>𝐷</m:t>
                              </m:r>
                            </m:e>
                          </m:d>
                        </m:num>
                        <m:den>
                          <m:sSub>
                            <m:sSubPr>
                              <m:ctrlPr>
                                <a:rPr lang="en-US" sz="3200" i="1">
                                  <a:latin typeface="Cambria Math" panose="02040503050406030204" pitchFamily="18" charset="0"/>
                                </a:rPr>
                              </m:ctrlPr>
                            </m:sSubPr>
                            <m:e>
                              <m:r>
                                <a:rPr lang="en-US" sz="3200" i="1">
                                  <a:latin typeface="Cambria Math" panose="02040503050406030204" pitchFamily="18" charset="0"/>
                                </a:rPr>
                                <m:t>𝐾</m:t>
                              </m:r>
                            </m:e>
                            <m:sub>
                              <m:r>
                                <a:rPr lang="en-US" sz="3200" i="1">
                                  <a:latin typeface="Cambria Math" panose="02040503050406030204" pitchFamily="18" charset="0"/>
                                </a:rPr>
                                <m:t>𝑒</m:t>
                              </m:r>
                            </m:sub>
                          </m:sSub>
                        </m:den>
                      </m:f>
                    </m:oMath>
                  </m:oMathPara>
                </a14:m>
                <a:endParaRPr lang="en-US" sz="3200" dirty="0"/>
              </a:p>
              <a:p>
                <a:pPr algn="just"/>
                <a:r>
                  <a:rPr lang="en-US" sz="3200" dirty="0"/>
                  <a:t> Where,</a:t>
                </a:r>
              </a:p>
              <a:p>
                <a:pPr algn="just"/>
                <a:r>
                  <a:rPr lang="en-US" sz="3200" dirty="0"/>
                  <a:t>P= Market Price of the share.</a:t>
                </a:r>
              </a:p>
              <a:p>
                <a:pPr algn="just"/>
                <a:r>
                  <a:rPr lang="en-US" sz="3200" dirty="0"/>
                  <a:t>E= Earnings per share.</a:t>
                </a:r>
              </a:p>
              <a:p>
                <a:pPr algn="just"/>
                <a:r>
                  <a:rPr lang="en-US" sz="3200" dirty="0"/>
                  <a:t>D= Dividend per share.</a:t>
                </a:r>
              </a:p>
              <a:p>
                <a:pPr algn="just"/>
                <a:r>
                  <a:rPr lang="en-US" sz="3200" dirty="0" err="1"/>
                  <a:t>Ke</a:t>
                </a:r>
                <a:r>
                  <a:rPr lang="en-US" sz="3200" dirty="0"/>
                  <a:t>= Cost of equity/ rate of capitalization/ discount rate.</a:t>
                </a:r>
              </a:p>
              <a:p>
                <a:pPr algn="just"/>
                <a:r>
                  <a:rPr lang="en-US" sz="3200" dirty="0"/>
                  <a:t>r = Internal</a:t>
                </a:r>
              </a:p>
            </p:txBody>
          </p:sp>
        </mc:Choice>
        <mc:Fallback xmlns="">
          <p:sp>
            <p:nvSpPr>
              <p:cNvPr id="9" name="Rectangle 8"/>
              <p:cNvSpPr>
                <a:spLocks noRot="1" noChangeAspect="1" noMove="1" noResize="1" noEditPoints="1" noAdjustHandles="1" noChangeArrowheads="1" noChangeShapeType="1" noTextEdit="1"/>
              </p:cNvSpPr>
              <p:nvPr/>
            </p:nvSpPr>
            <p:spPr>
              <a:xfrm>
                <a:off x="0" y="1120877"/>
                <a:ext cx="12192000" cy="5363135"/>
              </a:xfrm>
              <a:prstGeom prst="rect">
                <a:avLst/>
              </a:prstGeom>
              <a:blipFill rotWithShape="0">
                <a:blip r:embed="rId2"/>
                <a:stretch>
                  <a:fillRect l="-1250" t="-1477" r="-1250" b="-2841"/>
                </a:stretch>
              </a:blipFill>
            </p:spPr>
            <p:txBody>
              <a:bodyPr/>
              <a:lstStyle/>
              <a:p>
                <a:r>
                  <a:rPr lang="en-GB">
                    <a:noFill/>
                  </a:rPr>
                  <a:t> </a:t>
                </a:r>
              </a:p>
            </p:txBody>
          </p:sp>
        </mc:Fallback>
      </mc:AlternateContent>
    </p:spTree>
    <p:extLst>
      <p:ext uri="{BB962C8B-B14F-4D97-AF65-F5344CB8AC3E}">
        <p14:creationId xmlns:p14="http://schemas.microsoft.com/office/powerpoint/2010/main" val="20024497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081951" cy="796412"/>
          </a:xfrm>
        </p:spPr>
        <p:txBody>
          <a:bodyPr>
            <a:normAutofit/>
          </a:bodyPr>
          <a:lstStyle/>
          <a:p>
            <a:r>
              <a:rPr lang="en-US" sz="3600" b="1" dirty="0" smtClean="0">
                <a:latin typeface="+mn-lt"/>
              </a:rPr>
              <a:t>Factors </a:t>
            </a:r>
            <a:r>
              <a:rPr lang="en-US" sz="3600" b="1" dirty="0">
                <a:latin typeface="+mn-lt"/>
              </a:rPr>
              <a:t>which influence the market </a:t>
            </a:r>
            <a:r>
              <a:rPr lang="en-US" sz="3600" b="1" dirty="0" smtClean="0">
                <a:latin typeface="+mn-lt"/>
              </a:rPr>
              <a:t>price of a share</a:t>
            </a:r>
            <a:endParaRPr lang="en-US" sz="3600" b="1" dirty="0">
              <a:latin typeface="+mn-lt"/>
            </a:endParaRPr>
          </a:p>
        </p:txBody>
      </p:sp>
      <p:sp>
        <p:nvSpPr>
          <p:cNvPr id="3" name="Content Placeholder 2"/>
          <p:cNvSpPr>
            <a:spLocks noGrp="1"/>
          </p:cNvSpPr>
          <p:nvPr>
            <p:ph idx="1"/>
          </p:nvPr>
        </p:nvSpPr>
        <p:spPr>
          <a:xfrm>
            <a:off x="-1" y="796412"/>
            <a:ext cx="11790947" cy="6061588"/>
          </a:xfrm>
        </p:spPr>
        <p:txBody>
          <a:bodyPr>
            <a:normAutofit/>
          </a:bodyPr>
          <a:lstStyle/>
          <a:p>
            <a:pPr marL="0" indent="0" algn="just">
              <a:buNone/>
            </a:pPr>
            <a:r>
              <a:rPr lang="en-US" sz="3200" dirty="0"/>
              <a:t>Walter </a:t>
            </a:r>
            <a:r>
              <a:rPr lang="en-US" sz="3200" dirty="0" err="1"/>
              <a:t>emphasises</a:t>
            </a:r>
            <a:r>
              <a:rPr lang="en-US" sz="3200" dirty="0"/>
              <a:t> two factors which influence the market price of a share.</a:t>
            </a:r>
          </a:p>
          <a:p>
            <a:pPr marL="0" indent="0" algn="just">
              <a:buNone/>
            </a:pPr>
            <a:r>
              <a:rPr lang="en-US" sz="3200" dirty="0" smtClean="0"/>
              <a:t>1</a:t>
            </a:r>
            <a:r>
              <a:rPr lang="en-US" sz="3200" dirty="0"/>
              <a:t>) Dividend per Share</a:t>
            </a:r>
          </a:p>
          <a:p>
            <a:pPr marL="0" indent="0" algn="just">
              <a:buNone/>
            </a:pPr>
            <a:r>
              <a:rPr lang="en-US" sz="3200" dirty="0"/>
              <a:t>2) Relationship between Internal Rate of Return (IRR) and Cost of capital (</a:t>
            </a:r>
            <a:r>
              <a:rPr lang="en-US" sz="3200" dirty="0" err="1"/>
              <a:t>Ke</a:t>
            </a:r>
            <a:r>
              <a:rPr lang="en-US" sz="3200" dirty="0"/>
              <a:t>)/Market capitalization rate. </a:t>
            </a:r>
          </a:p>
          <a:p>
            <a:pPr algn="just"/>
            <a:endParaRPr lang="en-US" sz="3200" dirty="0"/>
          </a:p>
          <a:p>
            <a:pPr marL="0" indent="0" algn="just">
              <a:buNone/>
            </a:pPr>
            <a:r>
              <a:rPr lang="en-US" sz="3200" dirty="0"/>
              <a:t>If the internal return of retained earnings is higher than market capitalization rate, the value of ordinary shares would be high even if dividends are low. However, if the internal return within the business is lower than what the market expects, the value of the share would be low.</a:t>
            </a:r>
          </a:p>
          <a:p>
            <a:pPr>
              <a:spcBef>
                <a:spcPts val="600"/>
              </a:spcBef>
            </a:pPr>
            <a:endParaRPr lang="en-US" sz="3200" dirty="0" smtClean="0"/>
          </a:p>
          <a:p>
            <a:pPr marL="0" indent="0">
              <a:buNone/>
            </a:pPr>
            <a:endParaRPr lang="en-GB" sz="4600" dirty="0"/>
          </a:p>
        </p:txBody>
      </p:sp>
    </p:spTree>
    <p:extLst>
      <p:ext uri="{BB962C8B-B14F-4D97-AF65-F5344CB8AC3E}">
        <p14:creationId xmlns:p14="http://schemas.microsoft.com/office/powerpoint/2010/main" val="20270771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0722"/>
            <a:ext cx="10515600" cy="693175"/>
          </a:xfrm>
        </p:spPr>
        <p:txBody>
          <a:bodyPr>
            <a:normAutofit/>
          </a:bodyPr>
          <a:lstStyle/>
          <a:p>
            <a:r>
              <a:rPr lang="en-GB" sz="3600" b="1" dirty="0" smtClean="0">
                <a:latin typeface="+mn-lt"/>
              </a:rPr>
              <a:t> </a:t>
            </a:r>
            <a:r>
              <a:rPr lang="en-US" sz="3600" b="1" dirty="0">
                <a:latin typeface="+mn-lt"/>
              </a:rPr>
              <a:t>Advantages of Walter Model</a:t>
            </a:r>
            <a:endParaRPr lang="en-US" sz="3600" dirty="0">
              <a:latin typeface="+mn-lt"/>
            </a:endParaRPr>
          </a:p>
        </p:txBody>
      </p:sp>
      <p:sp>
        <p:nvSpPr>
          <p:cNvPr id="3" name="Content Placeholder 2"/>
          <p:cNvSpPr>
            <a:spLocks noGrp="1"/>
          </p:cNvSpPr>
          <p:nvPr>
            <p:ph idx="1"/>
          </p:nvPr>
        </p:nvSpPr>
        <p:spPr>
          <a:xfrm>
            <a:off x="265471" y="943897"/>
            <a:ext cx="10604090" cy="5707626"/>
          </a:xfrm>
        </p:spPr>
        <p:txBody>
          <a:bodyPr>
            <a:noAutofit/>
          </a:bodyPr>
          <a:lstStyle/>
          <a:p>
            <a:pPr lvl="0" algn="just"/>
            <a:endParaRPr lang="en-US" sz="3200" dirty="0" smtClean="0"/>
          </a:p>
          <a:p>
            <a:pPr marL="514350" indent="-514350" algn="just">
              <a:buAutoNum type="arabicPeriod"/>
            </a:pPr>
            <a:r>
              <a:rPr lang="en-US" sz="3200" dirty="0" smtClean="0"/>
              <a:t>The </a:t>
            </a:r>
            <a:r>
              <a:rPr lang="en-US" sz="3200" dirty="0"/>
              <a:t>formula is simple to understand and easy to compute</a:t>
            </a:r>
            <a:r>
              <a:rPr lang="en-US" sz="3200" dirty="0" smtClean="0"/>
              <a:t>.</a:t>
            </a:r>
          </a:p>
          <a:p>
            <a:pPr marL="514350" indent="-514350" algn="just">
              <a:buAutoNum type="arabicPeriod"/>
            </a:pPr>
            <a:endParaRPr lang="en-US" sz="3200" dirty="0"/>
          </a:p>
          <a:p>
            <a:pPr marL="0" indent="0" algn="just">
              <a:buNone/>
            </a:pPr>
            <a:r>
              <a:rPr lang="en-US" sz="3200" dirty="0"/>
              <a:t>2. It can envisage different possible market prices in different situations and considers</a:t>
            </a:r>
          </a:p>
        </p:txBody>
      </p:sp>
    </p:spTree>
    <p:extLst>
      <p:ext uri="{BB962C8B-B14F-4D97-AF65-F5344CB8AC3E}">
        <p14:creationId xmlns:p14="http://schemas.microsoft.com/office/powerpoint/2010/main" val="15636400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64406"/>
            <a:ext cx="10963981" cy="1076633"/>
          </a:xfrm>
        </p:spPr>
        <p:txBody>
          <a:bodyPr>
            <a:normAutofit fontScale="90000"/>
          </a:bodyPr>
          <a:lstStyle/>
          <a:p>
            <a:r>
              <a:rPr lang="en-US" sz="3600" b="1" dirty="0" smtClean="0"/>
              <a:t/>
            </a:r>
            <a:br>
              <a:rPr lang="en-US" sz="3600" b="1" dirty="0" smtClean="0"/>
            </a:br>
            <a:r>
              <a:rPr lang="en-US" sz="3600" b="1" dirty="0" smtClean="0">
                <a:latin typeface="+mn-lt"/>
              </a:rPr>
              <a:t>Limitations </a:t>
            </a:r>
            <a:r>
              <a:rPr lang="en-US" sz="3600" b="1" dirty="0">
                <a:latin typeface="+mn-lt"/>
              </a:rPr>
              <a:t>of Walter Model</a:t>
            </a:r>
            <a:r>
              <a:rPr lang="en-US" sz="3600" dirty="0"/>
              <a:t/>
            </a:r>
            <a:br>
              <a:rPr lang="en-US" sz="3600" dirty="0"/>
            </a:br>
            <a:r>
              <a:rPr lang="en-US" sz="3600" b="1" dirty="0" smtClean="0">
                <a:latin typeface="+mn-lt"/>
              </a:rPr>
              <a:t> </a:t>
            </a:r>
            <a:endParaRPr lang="en-GB" sz="3600" b="1" dirty="0">
              <a:latin typeface="+mn-lt"/>
            </a:endParaRPr>
          </a:p>
        </p:txBody>
      </p:sp>
      <p:sp>
        <p:nvSpPr>
          <p:cNvPr id="3" name="Content Placeholder 2"/>
          <p:cNvSpPr>
            <a:spLocks noGrp="1"/>
          </p:cNvSpPr>
          <p:nvPr>
            <p:ph idx="1"/>
          </p:nvPr>
        </p:nvSpPr>
        <p:spPr>
          <a:xfrm>
            <a:off x="146815" y="631380"/>
            <a:ext cx="11607650" cy="6226619"/>
          </a:xfrm>
        </p:spPr>
        <p:txBody>
          <a:bodyPr>
            <a:normAutofit/>
          </a:bodyPr>
          <a:lstStyle/>
          <a:p>
            <a:pPr lvl="0"/>
            <a:endParaRPr lang="en-US" sz="3200" dirty="0" smtClean="0"/>
          </a:p>
          <a:p>
            <a:pPr marL="88900" indent="-88900" algn="just">
              <a:buAutoNum type="arabicPeriod"/>
            </a:pPr>
            <a:r>
              <a:rPr lang="en-US" sz="3200" dirty="0" smtClean="0"/>
              <a:t>The </a:t>
            </a:r>
            <a:r>
              <a:rPr lang="en-US" sz="3200" dirty="0"/>
              <a:t>formula does not consider all the factors affecting dividend policy and share prices. Moreover, determination of market </a:t>
            </a:r>
            <a:r>
              <a:rPr lang="en-US" sz="3200" dirty="0" err="1"/>
              <a:t>capitalisation</a:t>
            </a:r>
            <a:r>
              <a:rPr lang="en-US" sz="3200" dirty="0"/>
              <a:t> rate is difficult</a:t>
            </a:r>
            <a:r>
              <a:rPr lang="en-US" sz="3200" dirty="0" smtClean="0"/>
              <a:t>.</a:t>
            </a:r>
          </a:p>
          <a:p>
            <a:pPr marL="742950" indent="-742950" algn="just">
              <a:buAutoNum type="arabicPeriod"/>
            </a:pPr>
            <a:endParaRPr lang="en-US" sz="3200" dirty="0"/>
          </a:p>
          <a:p>
            <a:pPr marL="0" indent="0" algn="just">
              <a:buNone/>
            </a:pPr>
            <a:r>
              <a:rPr lang="en-US" sz="3200" dirty="0" smtClean="0"/>
              <a:t>2.. </a:t>
            </a:r>
            <a:r>
              <a:rPr lang="en-US" sz="3200" dirty="0"/>
              <a:t>Further, the formula ignores such factors as taxation, various legal and contractual obligations, management policy and attitude towards dividend policy and so on.</a:t>
            </a:r>
          </a:p>
          <a:p>
            <a:pPr algn="just"/>
            <a:endParaRPr lang="en-US" sz="3200" dirty="0"/>
          </a:p>
          <a:p>
            <a:pPr marL="0" indent="0" algn="just">
              <a:buNone/>
            </a:pPr>
            <a:r>
              <a:rPr lang="en-US" sz="3200" dirty="0"/>
              <a:t> </a:t>
            </a:r>
            <a:endParaRPr lang="en-GB" sz="32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7922874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815" y="0"/>
            <a:ext cx="10817166" cy="1076633"/>
          </a:xfrm>
        </p:spPr>
        <p:txBody>
          <a:bodyPr>
            <a:normAutofit fontScale="90000"/>
          </a:bodyPr>
          <a:lstStyle/>
          <a:p>
            <a:r>
              <a:rPr lang="en-US" sz="3600" b="1" dirty="0" smtClean="0"/>
              <a:t/>
            </a:r>
            <a:br>
              <a:rPr lang="en-US" sz="3600" b="1" dirty="0" smtClean="0"/>
            </a:br>
            <a:r>
              <a:rPr lang="en-US" sz="4000" b="1" dirty="0">
                <a:latin typeface="+mn-lt"/>
              </a:rPr>
              <a:t>Gordon Model (Dividend Discount Model)</a:t>
            </a:r>
            <a:r>
              <a:rPr lang="en-US" sz="4000" dirty="0"/>
              <a:t/>
            </a:r>
            <a:br>
              <a:rPr lang="en-US" sz="4000" dirty="0"/>
            </a:br>
            <a:endParaRPr lang="en-GB" sz="3600" b="1" dirty="0">
              <a:latin typeface="+mn-lt"/>
            </a:endParaRPr>
          </a:p>
        </p:txBody>
      </p:sp>
      <p:sp>
        <p:nvSpPr>
          <p:cNvPr id="3" name="Content Placeholder 2"/>
          <p:cNvSpPr>
            <a:spLocks noGrp="1"/>
          </p:cNvSpPr>
          <p:nvPr>
            <p:ph idx="1"/>
          </p:nvPr>
        </p:nvSpPr>
        <p:spPr>
          <a:xfrm>
            <a:off x="294967" y="1239929"/>
            <a:ext cx="11533239" cy="6045773"/>
          </a:xfrm>
        </p:spPr>
        <p:txBody>
          <a:bodyPr>
            <a:normAutofit/>
          </a:bodyPr>
          <a:lstStyle/>
          <a:p>
            <a:pPr algn="just"/>
            <a:r>
              <a:rPr lang="en-US" sz="3200" dirty="0" smtClean="0"/>
              <a:t>It </a:t>
            </a:r>
            <a:r>
              <a:rPr lang="en-US" sz="3200" dirty="0"/>
              <a:t>is financial model that values shares at the discounted value of the future dividend payments. </a:t>
            </a:r>
            <a:endParaRPr lang="en-US" sz="3200" dirty="0" smtClean="0"/>
          </a:p>
          <a:p>
            <a:pPr algn="just"/>
            <a:r>
              <a:rPr lang="en-US" sz="3200" dirty="0" smtClean="0"/>
              <a:t>Under </a:t>
            </a:r>
            <a:r>
              <a:rPr lang="en-US" sz="3200" dirty="0"/>
              <a:t>this model, the price a share will be traded is calculated by the </a:t>
            </a:r>
            <a:r>
              <a:rPr lang="en-US" sz="3200" dirty="0" err="1"/>
              <a:t>NPV</a:t>
            </a:r>
            <a:r>
              <a:rPr lang="en-US" sz="3200" dirty="0"/>
              <a:t> of all expected future dividend payment discounted by an appropriate risk- adjusted rate. </a:t>
            </a:r>
            <a:endParaRPr lang="en-US" sz="3200" dirty="0" smtClean="0"/>
          </a:p>
          <a:p>
            <a:pPr algn="just"/>
            <a:endParaRPr lang="en-US" sz="3200" dirty="0" smtClean="0"/>
          </a:p>
          <a:p>
            <a:pPr algn="just"/>
            <a:r>
              <a:rPr lang="en-US" sz="3200" dirty="0" smtClean="0"/>
              <a:t>The </a:t>
            </a:r>
            <a:r>
              <a:rPr lang="en-US" sz="3200" dirty="0"/>
              <a:t>dividend discount model price is the intrinsic value of the stock i.e. </a:t>
            </a:r>
            <a:r>
              <a:rPr lang="en-US" sz="3200" dirty="0" smtClean="0"/>
              <a:t> </a:t>
            </a:r>
            <a:r>
              <a:rPr lang="en-US" sz="3200" dirty="0"/>
              <a:t> </a:t>
            </a:r>
            <a:r>
              <a:rPr lang="en-US" sz="3200" dirty="0" smtClean="0"/>
              <a:t>Intrinsic </a:t>
            </a:r>
            <a:r>
              <a:rPr lang="en-US" sz="3200" dirty="0"/>
              <a:t>value = Sum of PV of Future cash flows</a:t>
            </a:r>
          </a:p>
          <a:p>
            <a:pPr algn="just"/>
            <a:r>
              <a:rPr lang="en-US" sz="3200" dirty="0"/>
              <a:t> Stock Intrinsic Value =Sum of PV of Dividends + PV of Stock Sale Price </a:t>
            </a:r>
          </a:p>
          <a:p>
            <a:pPr marL="0" indent="0">
              <a:buNone/>
            </a:pPr>
            <a:endParaRPr lang="en-US" sz="3200" b="1" dirty="0" smtClean="0"/>
          </a:p>
          <a:p>
            <a:pPr marL="514350" indent="-514350" algn="just">
              <a:buAutoNum type="arabicPeriod" startAt="2"/>
            </a:pPr>
            <a:endParaRPr lang="en-US" sz="3200" dirty="0"/>
          </a:p>
          <a:p>
            <a:pPr marL="0" indent="0" algn="just">
              <a:buNone/>
            </a:pPr>
            <a:endParaRPr lang="en-GB" sz="32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1256495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815" y="0"/>
            <a:ext cx="10817166" cy="1076633"/>
          </a:xfrm>
        </p:spPr>
        <p:txBody>
          <a:bodyPr>
            <a:normAutofit fontScale="90000"/>
          </a:bodyPr>
          <a:lstStyle/>
          <a:p>
            <a:r>
              <a:rPr lang="en-US" sz="3600" b="1" dirty="0" smtClean="0"/>
              <a:t/>
            </a:r>
            <a:br>
              <a:rPr lang="en-US" sz="3600" b="1" dirty="0" smtClean="0"/>
            </a:br>
            <a:r>
              <a:rPr lang="en-US" sz="4000" b="1" dirty="0">
                <a:latin typeface="+mn-lt"/>
              </a:rPr>
              <a:t>Gordon Model (Dividend Discount Model)</a:t>
            </a:r>
            <a:r>
              <a:rPr lang="en-US" sz="4000" dirty="0"/>
              <a:t/>
            </a:r>
            <a:br>
              <a:rPr lang="en-US" sz="4000" dirty="0"/>
            </a:br>
            <a:endParaRPr lang="en-GB" sz="3600" b="1" dirty="0">
              <a:latin typeface="+mn-lt"/>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94967" y="1239929"/>
                <a:ext cx="11533239" cy="6045773"/>
              </a:xfrm>
            </p:spPr>
            <p:txBody>
              <a:bodyPr>
                <a:normAutofit/>
              </a:bodyPr>
              <a:lstStyle/>
              <a:p>
                <a:pPr marL="0" indent="0" algn="just">
                  <a:buNone/>
                </a:pPr>
                <a:r>
                  <a:rPr lang="en-US" sz="3200" dirty="0" smtClean="0"/>
                  <a:t>Thus </a:t>
                </a:r>
                <a:r>
                  <a:rPr lang="en-US" sz="3200" dirty="0"/>
                  <a:t>s</a:t>
                </a:r>
                <a:r>
                  <a:rPr lang="en-US" sz="3200" dirty="0" smtClean="0"/>
                  <a:t>tock </a:t>
                </a:r>
                <a:r>
                  <a:rPr lang="en-US" sz="3200" dirty="0"/>
                  <a:t>Intrinsic Value </a:t>
                </a:r>
                <a:r>
                  <a:rPr lang="en-US" sz="3200" dirty="0" smtClean="0"/>
                  <a:t>is  given by, </a:t>
                </a:r>
              </a:p>
              <a:p>
                <a:pPr marL="0" indent="0" algn="just">
                  <a:buNone/>
                </a:pPr>
                <a:endParaRPr lang="en-US" sz="3200" dirty="0" smtClean="0"/>
              </a:p>
              <a:p>
                <a:pPr marL="0" indent="0" algn="just">
                  <a:buNone/>
                </a:pPr>
                <a:r>
                  <a:rPr lang="en-US" sz="3200" dirty="0" smtClean="0"/>
                  <a:t>=   </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rPr>
                          <m:t>𝐷</m:t>
                        </m:r>
                        <m:r>
                          <a:rPr lang="en-US" sz="3200" i="1">
                            <a:latin typeface="Cambria Math" panose="02040503050406030204" pitchFamily="18" charset="0"/>
                          </a:rPr>
                          <m:t>1</m:t>
                        </m:r>
                      </m:num>
                      <m:den>
                        <m:r>
                          <a:rPr lang="en-US" sz="3200" i="1">
                            <a:latin typeface="Cambria Math" panose="02040503050406030204" pitchFamily="18" charset="0"/>
                          </a:rPr>
                          <m:t>1+</m:t>
                        </m:r>
                        <m:r>
                          <a:rPr lang="en-US" sz="3200" i="1">
                            <a:latin typeface="Cambria Math" panose="02040503050406030204" pitchFamily="18" charset="0"/>
                          </a:rPr>
                          <m:t>𝐾</m:t>
                        </m:r>
                        <m:r>
                          <a:rPr lang="en-US" sz="3200" i="1">
                            <a:latin typeface="Cambria Math" panose="02040503050406030204" pitchFamily="18" charset="0"/>
                          </a:rPr>
                          <m:t>1</m:t>
                        </m:r>
                      </m:den>
                    </m:f>
                  </m:oMath>
                </a14:m>
                <a:r>
                  <a:rPr lang="en-US" sz="3200" dirty="0"/>
                  <a:t>+  </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rPr>
                          <m:t>𝐷</m:t>
                        </m:r>
                        <m:r>
                          <a:rPr lang="en-US" sz="3200" i="1">
                            <a:latin typeface="Cambria Math" panose="02040503050406030204" pitchFamily="18" charset="0"/>
                          </a:rPr>
                          <m:t>2</m:t>
                        </m:r>
                      </m:num>
                      <m:den>
                        <m:r>
                          <a:rPr lang="en-US" sz="3200" i="1">
                            <a:latin typeface="Cambria Math" panose="02040503050406030204" pitchFamily="18" charset="0"/>
                          </a:rPr>
                          <m:t>1+</m:t>
                        </m:r>
                        <m:r>
                          <a:rPr lang="en-US" sz="3200" i="1">
                            <a:latin typeface="Cambria Math" panose="02040503050406030204" pitchFamily="18" charset="0"/>
                          </a:rPr>
                          <m:t>𝐾</m:t>
                        </m:r>
                        <m:r>
                          <a:rPr lang="en-US" sz="3200" i="1">
                            <a:latin typeface="Cambria Math" panose="02040503050406030204" pitchFamily="18" charset="0"/>
                          </a:rPr>
                          <m:t>2</m:t>
                        </m:r>
                      </m:den>
                    </m:f>
                    <m:r>
                      <a:rPr lang="en-US" sz="3200" i="1">
                        <a:latin typeface="Cambria Math" panose="02040503050406030204" pitchFamily="18" charset="0"/>
                      </a:rPr>
                      <m:t> + </m:t>
                    </m:r>
                    <m:f>
                      <m:fPr>
                        <m:ctrlPr>
                          <a:rPr lang="en-US" sz="3200" i="1">
                            <a:latin typeface="Cambria Math" panose="02040503050406030204" pitchFamily="18" charset="0"/>
                          </a:rPr>
                        </m:ctrlPr>
                      </m:fPr>
                      <m:num>
                        <m:r>
                          <a:rPr lang="en-US" sz="3200" i="1">
                            <a:latin typeface="Cambria Math" panose="02040503050406030204" pitchFamily="18" charset="0"/>
                          </a:rPr>
                          <m:t>𝐷</m:t>
                        </m:r>
                        <m:r>
                          <a:rPr lang="en-US" sz="3200" i="1">
                            <a:latin typeface="Cambria Math" panose="02040503050406030204" pitchFamily="18" charset="0"/>
                          </a:rPr>
                          <m:t>3</m:t>
                        </m:r>
                      </m:num>
                      <m:den>
                        <m:r>
                          <a:rPr lang="en-US" sz="3200" i="1">
                            <a:latin typeface="Cambria Math" panose="02040503050406030204" pitchFamily="18" charset="0"/>
                          </a:rPr>
                          <m:t>1+</m:t>
                        </m:r>
                        <m:r>
                          <a:rPr lang="en-US" sz="3200" i="1">
                            <a:latin typeface="Cambria Math" panose="02040503050406030204" pitchFamily="18" charset="0"/>
                          </a:rPr>
                          <m:t>𝐾</m:t>
                        </m:r>
                        <m:r>
                          <a:rPr lang="en-US" sz="3200" i="1">
                            <a:latin typeface="Cambria Math" panose="02040503050406030204" pitchFamily="18" charset="0"/>
                          </a:rPr>
                          <m:t>3</m:t>
                        </m:r>
                      </m:den>
                    </m:f>
                    <m:r>
                      <a:rPr lang="en-US" sz="3200" i="1">
                        <a:latin typeface="Cambria Math" panose="02040503050406030204" pitchFamily="18" charset="0"/>
                      </a:rPr>
                      <m:t>+…+ </m:t>
                    </m:r>
                    <m:f>
                      <m:fPr>
                        <m:ctrlPr>
                          <a:rPr lang="en-US" sz="3200" i="1">
                            <a:latin typeface="Cambria Math" panose="02040503050406030204" pitchFamily="18" charset="0"/>
                          </a:rPr>
                        </m:ctrlPr>
                      </m:fPr>
                      <m:num>
                        <m:r>
                          <a:rPr lang="en-US" sz="3200" i="1">
                            <a:latin typeface="Cambria Math" panose="02040503050406030204" pitchFamily="18" charset="0"/>
                          </a:rPr>
                          <m:t>𝐷𝑛</m:t>
                        </m:r>
                      </m:num>
                      <m:den>
                        <m:r>
                          <a:rPr lang="en-US" sz="3200" i="1">
                            <a:latin typeface="Cambria Math" panose="02040503050406030204" pitchFamily="18" charset="0"/>
                          </a:rPr>
                          <m:t>1+</m:t>
                        </m:r>
                        <m:r>
                          <a:rPr lang="en-US" sz="3200" i="1">
                            <a:latin typeface="Cambria Math" panose="02040503050406030204" pitchFamily="18" charset="0"/>
                          </a:rPr>
                          <m:t>𝐾𝑛</m:t>
                        </m:r>
                      </m:den>
                    </m:f>
                  </m:oMath>
                </a14:m>
                <a:r>
                  <a:rPr lang="en-US" sz="3200" dirty="0"/>
                  <a:t>+</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rPr>
                          <m:t>𝐷𝑝</m:t>
                        </m:r>
                      </m:num>
                      <m:den>
                        <m:r>
                          <a:rPr lang="en-US" sz="3200" i="1">
                            <a:latin typeface="Cambria Math" panose="02040503050406030204" pitchFamily="18" charset="0"/>
                          </a:rPr>
                          <m:t>1+</m:t>
                        </m:r>
                        <m:r>
                          <a:rPr lang="en-US" sz="3200" i="1">
                            <a:latin typeface="Cambria Math" panose="02040503050406030204" pitchFamily="18" charset="0"/>
                          </a:rPr>
                          <m:t>𝐾𝑛</m:t>
                        </m:r>
                      </m:den>
                    </m:f>
                  </m:oMath>
                </a14:m>
                <a:endParaRPr lang="en-US" sz="3200" dirty="0"/>
              </a:p>
              <a:p>
                <a:pPr marL="0" indent="0" algn="just">
                  <a:buNone/>
                </a:pPr>
                <a:endParaRPr lang="en-US" sz="3200" dirty="0"/>
              </a:p>
              <a:p>
                <a:pPr marL="0" indent="0" algn="just">
                  <a:buNone/>
                </a:pPr>
                <a:endParaRPr lang="en-US" sz="3200" b="1" dirty="0" smtClean="0"/>
              </a:p>
              <a:p>
                <a:pPr marL="0" indent="0" algn="just">
                  <a:buNone/>
                </a:pPr>
                <a:r>
                  <a:rPr lang="en-US" sz="3200" dirty="0" smtClean="0"/>
                  <a:t>It </a:t>
                </a:r>
                <a:r>
                  <a:rPr lang="en-US" sz="3200" dirty="0"/>
                  <a:t>is assumed that dividend is paid at the end of each year and that the stock is sold at the end of the nth year. Gordon model explicitly relates the market value of the firm to dividend policy. In this model, the current ex-dividend at the amount which shareholders expected date of return exceeds the constant growth rate of dividends.</a:t>
                </a:r>
              </a:p>
              <a:p>
                <a:pPr marL="0" indent="0" algn="just">
                  <a:buNone/>
                </a:pPr>
                <a:endParaRPr lang="en-GB" sz="3200" dirty="0">
                  <a:effectLst>
                    <a:outerShdw blurRad="38100" dist="38100" dir="2700000" algn="tl">
                      <a:srgbClr val="000000">
                        <a:alpha val="43137"/>
                      </a:srgbClr>
                    </a:outerShdw>
                  </a:effectLst>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94967" y="1239929"/>
                <a:ext cx="11533239" cy="6045773"/>
              </a:xfrm>
              <a:blipFill rotWithShape="0">
                <a:blip r:embed="rId2"/>
                <a:stretch>
                  <a:fillRect l="-1321" t="-2117" r="-1374"/>
                </a:stretch>
              </a:blipFill>
            </p:spPr>
            <p:txBody>
              <a:bodyPr/>
              <a:lstStyle/>
              <a:p>
                <a:r>
                  <a:rPr lang="en-GB">
                    <a:noFill/>
                  </a:rPr>
                  <a:t> </a:t>
                </a:r>
              </a:p>
            </p:txBody>
          </p:sp>
        </mc:Fallback>
      </mc:AlternateContent>
    </p:spTree>
    <p:extLst>
      <p:ext uri="{BB962C8B-B14F-4D97-AF65-F5344CB8AC3E}">
        <p14:creationId xmlns:p14="http://schemas.microsoft.com/office/powerpoint/2010/main" val="318836245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963981" cy="821803"/>
          </a:xfrm>
        </p:spPr>
        <p:txBody>
          <a:bodyPr>
            <a:normAutofit fontScale="90000"/>
          </a:bodyPr>
          <a:lstStyle/>
          <a:p>
            <a:r>
              <a:rPr lang="en-US" sz="4000" b="1" dirty="0" smtClean="0"/>
              <a:t/>
            </a:r>
            <a:br>
              <a:rPr lang="en-US" sz="4000" b="1" dirty="0" smtClean="0"/>
            </a:br>
            <a:r>
              <a:rPr lang="en-US" sz="4000" b="1" dirty="0" smtClean="0">
                <a:latin typeface="+mn-lt"/>
              </a:rPr>
              <a:t>Assumptions </a:t>
            </a:r>
            <a:r>
              <a:rPr lang="en-US" sz="4000" b="1" dirty="0">
                <a:latin typeface="+mn-lt"/>
              </a:rPr>
              <a:t>of Gordon Model</a:t>
            </a:r>
            <a:r>
              <a:rPr lang="en-US" sz="4000" dirty="0"/>
              <a:t/>
            </a:r>
            <a:br>
              <a:rPr lang="en-US" sz="4000" dirty="0"/>
            </a:br>
            <a:r>
              <a:rPr lang="en-US" sz="4000" b="1" dirty="0">
                <a:latin typeface="+mn-lt"/>
              </a:rPr>
              <a:t/>
            </a:r>
            <a:br>
              <a:rPr lang="en-US" sz="4000" b="1" dirty="0">
                <a:latin typeface="+mn-lt"/>
              </a:rPr>
            </a:br>
            <a:r>
              <a:rPr lang="en-US" sz="3600" b="1" dirty="0" smtClean="0">
                <a:latin typeface="+mn-lt"/>
              </a:rPr>
              <a:t> </a:t>
            </a:r>
            <a:endParaRPr lang="en-GB" sz="3600" b="1" dirty="0">
              <a:latin typeface="+mn-lt"/>
            </a:endParaRPr>
          </a:p>
        </p:txBody>
      </p:sp>
      <p:sp>
        <p:nvSpPr>
          <p:cNvPr id="3" name="Content Placeholder 2"/>
          <p:cNvSpPr>
            <a:spLocks noGrp="1"/>
          </p:cNvSpPr>
          <p:nvPr>
            <p:ph idx="1"/>
          </p:nvPr>
        </p:nvSpPr>
        <p:spPr>
          <a:xfrm>
            <a:off x="442451" y="821803"/>
            <a:ext cx="11409091" cy="6030409"/>
          </a:xfrm>
        </p:spPr>
        <p:txBody>
          <a:bodyPr>
            <a:normAutofit/>
          </a:bodyPr>
          <a:lstStyle/>
          <a:p>
            <a:endParaRPr lang="en-US" sz="3600" dirty="0"/>
          </a:p>
          <a:p>
            <a:pPr marL="0" indent="0" algn="just">
              <a:buNone/>
            </a:pPr>
            <a:r>
              <a:rPr lang="en-US" sz="3600" dirty="0"/>
              <a:t>1. </a:t>
            </a:r>
            <a:r>
              <a:rPr lang="en-US" sz="3200" dirty="0"/>
              <a:t>Firm is an all equity firm i.e. no debt</a:t>
            </a:r>
          </a:p>
          <a:p>
            <a:pPr marL="0" indent="0" algn="just">
              <a:buNone/>
            </a:pPr>
            <a:r>
              <a:rPr lang="en-US" sz="3200" dirty="0"/>
              <a:t>2. IRR will remain constant, because change of IRR will change the growth rate and consequently the value will be affected. Hence this assumption is necessary</a:t>
            </a:r>
            <a:r>
              <a:rPr lang="en-US" sz="3200" dirty="0" smtClean="0"/>
              <a:t>.</a:t>
            </a:r>
          </a:p>
          <a:p>
            <a:pPr marL="0" indent="0" algn="just">
              <a:buNone/>
            </a:pPr>
            <a:endParaRPr lang="en-US" sz="3200" dirty="0"/>
          </a:p>
          <a:p>
            <a:pPr marL="0" indent="0" algn="just">
              <a:buNone/>
            </a:pPr>
            <a:r>
              <a:rPr lang="en-US" sz="3200" dirty="0"/>
              <a:t>3. </a:t>
            </a:r>
            <a:r>
              <a:rPr lang="en-US" sz="3200" dirty="0" err="1"/>
              <a:t>Ke</a:t>
            </a:r>
            <a:r>
              <a:rPr lang="en-US" sz="3200" dirty="0"/>
              <a:t> will remains constant, because change in discount rate will affect the present value.</a:t>
            </a:r>
          </a:p>
          <a:p>
            <a:pPr marL="0" indent="0" algn="just">
              <a:buNone/>
            </a:pPr>
            <a:r>
              <a:rPr lang="en-US" sz="3200" dirty="0"/>
              <a:t>4. Retention ratio once decided upon, is constant i.e. constant dividend payout ratio will be followed</a:t>
            </a:r>
            <a:r>
              <a:rPr lang="en-US" sz="3600" dirty="0"/>
              <a:t>.</a:t>
            </a:r>
          </a:p>
        </p:txBody>
      </p:sp>
    </p:spTree>
    <p:extLst>
      <p:ext uri="{BB962C8B-B14F-4D97-AF65-F5344CB8AC3E}">
        <p14:creationId xmlns:p14="http://schemas.microsoft.com/office/powerpoint/2010/main" val="227134243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172" y="138896"/>
            <a:ext cx="10554400" cy="682905"/>
          </a:xfrm>
        </p:spPr>
        <p:txBody>
          <a:bodyPr>
            <a:noAutofit/>
          </a:bodyPr>
          <a:lstStyle/>
          <a:p>
            <a:r>
              <a:rPr lang="en-US" sz="3600" b="1" dirty="0" smtClean="0">
                <a:latin typeface="+mn-lt"/>
              </a:rPr>
              <a:t/>
            </a:r>
            <a:br>
              <a:rPr lang="en-US" sz="3600" b="1" dirty="0" smtClean="0">
                <a:latin typeface="+mn-lt"/>
              </a:rPr>
            </a:br>
            <a:r>
              <a:rPr lang="en-US" sz="3600" b="1" dirty="0" smtClean="0">
                <a:latin typeface="+mn-lt"/>
              </a:rPr>
              <a:t/>
            </a:r>
            <a:br>
              <a:rPr lang="en-US" sz="3600" b="1" dirty="0" smtClean="0">
                <a:latin typeface="+mn-lt"/>
              </a:rPr>
            </a:br>
            <a:r>
              <a:rPr lang="en-US" sz="3600" b="1" dirty="0" smtClean="0">
                <a:latin typeface="+mn-lt"/>
              </a:rPr>
              <a:t/>
            </a:r>
            <a:br>
              <a:rPr lang="en-US" sz="3600" b="1" dirty="0" smtClean="0">
                <a:latin typeface="+mn-lt"/>
              </a:rPr>
            </a:br>
            <a:r>
              <a:rPr lang="en-US" sz="3600" b="1" dirty="0" smtClean="0">
                <a:latin typeface="+mn-lt"/>
              </a:rPr>
              <a:t>Assumptions</a:t>
            </a:r>
            <a:r>
              <a:rPr lang="en-US" sz="3600" dirty="0" smtClean="0">
                <a:latin typeface="+mn-lt"/>
              </a:rPr>
              <a:t> </a:t>
            </a:r>
            <a:r>
              <a:rPr lang="en-US" sz="3600" b="1" dirty="0">
                <a:latin typeface="+mn-lt"/>
              </a:rPr>
              <a:t>of Gordon </a:t>
            </a:r>
            <a:r>
              <a:rPr lang="en-US" sz="3600" b="1" dirty="0" smtClean="0">
                <a:latin typeface="+mn-lt"/>
              </a:rPr>
              <a:t>Model </a:t>
            </a:r>
            <a:r>
              <a:rPr lang="en-US" sz="3600" b="1" dirty="0" err="1" smtClean="0">
                <a:latin typeface="+mn-lt"/>
              </a:rPr>
              <a:t>Ctd</a:t>
            </a:r>
            <a:r>
              <a:rPr lang="en-US" sz="3600" b="1" dirty="0">
                <a:latin typeface="+mn-lt"/>
              </a:rPr>
              <a:t/>
            </a:r>
            <a:br>
              <a:rPr lang="en-US" sz="3600" b="1" dirty="0">
                <a:latin typeface="+mn-lt"/>
              </a:rPr>
            </a:br>
            <a:r>
              <a:rPr lang="en-US" sz="3600" dirty="0">
                <a:latin typeface="+mn-lt"/>
              </a:rPr>
              <a:t/>
            </a:r>
            <a:br>
              <a:rPr lang="en-US" sz="3600" dirty="0">
                <a:latin typeface="+mn-lt"/>
              </a:rPr>
            </a:br>
            <a:r>
              <a:rPr lang="en-US" sz="3600" b="1" dirty="0" smtClean="0">
                <a:latin typeface="+mn-lt"/>
              </a:rPr>
              <a:t>:</a:t>
            </a:r>
            <a:r>
              <a:rPr lang="en-US" sz="3600" b="1" dirty="0">
                <a:latin typeface="+mn-lt"/>
              </a:rPr>
              <a:t/>
            </a:r>
            <a:br>
              <a:rPr lang="en-US" sz="3600" b="1" dirty="0">
                <a:latin typeface="+mn-lt"/>
              </a:rPr>
            </a:br>
            <a:endParaRPr lang="en-US" sz="3600" b="1" dirty="0">
              <a:latin typeface="+mn-lt"/>
            </a:endParaRPr>
          </a:p>
        </p:txBody>
      </p:sp>
      <p:sp>
        <p:nvSpPr>
          <p:cNvPr id="3" name="Content Placeholder 2"/>
          <p:cNvSpPr>
            <a:spLocks noGrp="1"/>
          </p:cNvSpPr>
          <p:nvPr>
            <p:ph idx="1"/>
          </p:nvPr>
        </p:nvSpPr>
        <p:spPr>
          <a:xfrm>
            <a:off x="324465" y="988142"/>
            <a:ext cx="11621729" cy="5869858"/>
          </a:xfrm>
        </p:spPr>
        <p:txBody>
          <a:bodyPr>
            <a:normAutofit/>
          </a:bodyPr>
          <a:lstStyle/>
          <a:p>
            <a:pPr marL="0" indent="0" algn="just">
              <a:buNone/>
            </a:pPr>
            <a:r>
              <a:rPr lang="en-US" sz="3200" dirty="0" smtClean="0"/>
              <a:t>5. Growth </a:t>
            </a:r>
            <a:r>
              <a:rPr lang="en-US" sz="3200" dirty="0"/>
              <a:t>rate is also constant, since retention ratio and IRR will remain unchanged and growth, which is the function of these two variable will remain unaffected.</a:t>
            </a:r>
          </a:p>
          <a:p>
            <a:pPr marL="0" indent="0" algn="just">
              <a:buNone/>
            </a:pPr>
            <a:r>
              <a:rPr lang="en-US" sz="3200" dirty="0"/>
              <a:t>6.  </a:t>
            </a:r>
            <a:r>
              <a:rPr lang="en-US" sz="3200" dirty="0" err="1"/>
              <a:t>Ke</a:t>
            </a:r>
            <a:r>
              <a:rPr lang="en-US" sz="3200" dirty="0"/>
              <a:t>&gt; g, this assumption is necessary and based on the principles of series of sum of geometric progression for ‘n’ number of years.</a:t>
            </a:r>
          </a:p>
          <a:p>
            <a:pPr marL="0" indent="0" algn="just">
              <a:buNone/>
            </a:pPr>
            <a:r>
              <a:rPr lang="en-US" sz="3200" dirty="0"/>
              <a:t>7. All investment proposals of the firm are to be financed through retained earnings only </a:t>
            </a:r>
            <a:endParaRPr lang="en-US" sz="3200" dirty="0" smtClean="0"/>
          </a:p>
          <a:p>
            <a:pPr marL="0" indent="0" algn="just">
              <a:buNone/>
            </a:pPr>
            <a:r>
              <a:rPr lang="en-US" sz="3200" dirty="0" smtClean="0"/>
              <a:t>NB. Myron </a:t>
            </a:r>
            <a:r>
              <a:rPr lang="en-US" sz="3200" dirty="0"/>
              <a:t>Gordon argues that what is available at present is preferable to what may be available in the </a:t>
            </a:r>
            <a:r>
              <a:rPr lang="en-US" sz="3200" dirty="0" smtClean="0"/>
              <a:t>future- investors would </a:t>
            </a:r>
            <a:r>
              <a:rPr lang="en-US" sz="3200" dirty="0"/>
              <a:t>prefer to pay a higher price for shares on which current dividends are paid.</a:t>
            </a:r>
          </a:p>
          <a:p>
            <a:endParaRPr lang="en-GB" dirty="0"/>
          </a:p>
        </p:txBody>
      </p:sp>
    </p:spTree>
    <p:extLst>
      <p:ext uri="{BB962C8B-B14F-4D97-AF65-F5344CB8AC3E}">
        <p14:creationId xmlns:p14="http://schemas.microsoft.com/office/powerpoint/2010/main" val="341294977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5746"/>
            <a:ext cx="10515600" cy="602071"/>
          </a:xfrm>
        </p:spPr>
        <p:txBody>
          <a:bodyPr>
            <a:normAutofit/>
          </a:bodyPr>
          <a:lstStyle/>
          <a:p>
            <a:r>
              <a:rPr lang="en-US" sz="3600" b="1" dirty="0" smtClean="0">
                <a:latin typeface="+mn-lt"/>
              </a:rPr>
              <a:t>Implications of Gordons Model on MPS</a:t>
            </a:r>
            <a:endParaRPr lang="en-US" sz="3600" dirty="0">
              <a:latin typeface="+mn-lt"/>
            </a:endParaRPr>
          </a:p>
        </p:txBody>
      </p:sp>
      <p:sp>
        <p:nvSpPr>
          <p:cNvPr id="3" name="Content Placeholder 2"/>
          <p:cNvSpPr>
            <a:spLocks noGrp="1"/>
          </p:cNvSpPr>
          <p:nvPr>
            <p:ph idx="1"/>
          </p:nvPr>
        </p:nvSpPr>
        <p:spPr>
          <a:xfrm>
            <a:off x="457199" y="1076632"/>
            <a:ext cx="11577485" cy="5663381"/>
          </a:xfrm>
        </p:spPr>
        <p:txBody>
          <a:bodyPr>
            <a:normAutofit/>
          </a:bodyPr>
          <a:lstStyle/>
          <a:p>
            <a:pPr algn="just"/>
            <a:r>
              <a:rPr lang="en-US" sz="3200" dirty="0"/>
              <a:t>When the rate of return is greater than the discount rate, the price per share increases as the dividend ratio decreases </a:t>
            </a:r>
            <a:endParaRPr lang="en-US" sz="3200" dirty="0" smtClean="0"/>
          </a:p>
          <a:p>
            <a:pPr algn="just"/>
            <a:endParaRPr lang="en-US" sz="3200" dirty="0" smtClean="0"/>
          </a:p>
          <a:p>
            <a:pPr algn="just"/>
            <a:r>
              <a:rPr lang="en-US" sz="3200" dirty="0" smtClean="0"/>
              <a:t>If </a:t>
            </a:r>
            <a:r>
              <a:rPr lang="en-US" sz="3200" dirty="0"/>
              <a:t>the return is less than discount rate the price per share d</a:t>
            </a:r>
            <a:r>
              <a:rPr lang="en-US" sz="3200" dirty="0" smtClean="0"/>
              <a:t>ecreases </a:t>
            </a:r>
            <a:r>
              <a:rPr lang="en-US" sz="3200" dirty="0"/>
              <a:t>as the dividend ratio </a:t>
            </a:r>
            <a:r>
              <a:rPr lang="en-US" sz="3200" dirty="0" smtClean="0"/>
              <a:t>increases </a:t>
            </a:r>
          </a:p>
          <a:p>
            <a:pPr algn="just"/>
            <a:endParaRPr lang="en-US" sz="3200" dirty="0"/>
          </a:p>
          <a:p>
            <a:pPr algn="just"/>
            <a:r>
              <a:rPr lang="en-US" sz="3200" dirty="0" smtClean="0"/>
              <a:t>The </a:t>
            </a:r>
            <a:r>
              <a:rPr lang="en-US" sz="3200" dirty="0"/>
              <a:t>price per share remains unchanged where the rate of return and discount rate are equal</a:t>
            </a:r>
            <a:r>
              <a:rPr lang="en-US" sz="3200" dirty="0" smtClean="0"/>
              <a:t>.</a:t>
            </a:r>
          </a:p>
          <a:p>
            <a:pPr algn="just"/>
            <a:endParaRPr lang="en-US" sz="3200" dirty="0"/>
          </a:p>
          <a:p>
            <a:pPr marL="0" indent="0">
              <a:buNone/>
            </a:pPr>
            <a:endParaRPr lang="en-US" sz="3200" dirty="0"/>
          </a:p>
          <a:p>
            <a:endParaRPr lang="en-GB" sz="3200" dirty="0"/>
          </a:p>
        </p:txBody>
      </p:sp>
    </p:spTree>
    <p:extLst>
      <p:ext uri="{BB962C8B-B14F-4D97-AF65-F5344CB8AC3E}">
        <p14:creationId xmlns:p14="http://schemas.microsoft.com/office/powerpoint/2010/main" val="198987726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5746"/>
            <a:ext cx="10515600" cy="602071"/>
          </a:xfrm>
        </p:spPr>
        <p:txBody>
          <a:bodyPr>
            <a:normAutofit/>
          </a:bodyPr>
          <a:lstStyle/>
          <a:p>
            <a:r>
              <a:rPr lang="en-US" sz="3600" b="1" dirty="0" smtClean="0">
                <a:latin typeface="+mn-lt"/>
              </a:rPr>
              <a:t>Market Price Calculations </a:t>
            </a:r>
            <a:endParaRPr lang="en-US" sz="3600" dirty="0">
              <a:latin typeface="+mn-lt"/>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91729" y="958646"/>
                <a:ext cx="11842955" cy="5781368"/>
              </a:xfrm>
            </p:spPr>
            <p:txBody>
              <a:bodyPr>
                <a:normAutofit/>
              </a:bodyPr>
              <a:lstStyle/>
              <a:p>
                <a:pPr marL="0" lvl="0" indent="0">
                  <a:buNone/>
                </a:pPr>
                <a:r>
                  <a:rPr lang="en-US" sz="3200" b="1" dirty="0" err="1" smtClean="0"/>
                  <a:t>i</a:t>
                </a:r>
                <a:r>
                  <a:rPr lang="en-US" sz="3200" b="1" dirty="0" smtClean="0"/>
                  <a:t>)Zero </a:t>
                </a:r>
                <a:r>
                  <a:rPr lang="en-US" sz="3200" b="1" dirty="0"/>
                  <a:t>growth </a:t>
                </a:r>
                <a:r>
                  <a:rPr lang="en-US" sz="3200" b="1" dirty="0" smtClean="0"/>
                  <a:t>rates in Dividend</a:t>
                </a:r>
                <a:r>
                  <a:rPr lang="en-US" sz="3200" dirty="0" smtClean="0"/>
                  <a:t>: </a:t>
                </a:r>
                <a:r>
                  <a:rPr lang="en-US" sz="3200" dirty="0"/>
                  <a:t>Assuming all dividend paid by a stock remains same. </a:t>
                </a:r>
                <a:endParaRPr lang="en-US" sz="3200" dirty="0" smtClean="0"/>
              </a:p>
              <a:p>
                <a:pPr marL="0" lvl="0" indent="0">
                  <a:buNone/>
                </a:pPr>
                <a:r>
                  <a:rPr lang="en-US" sz="3200" dirty="0" smtClean="0"/>
                  <a:t>In </a:t>
                </a:r>
                <a:r>
                  <a:rPr lang="en-US" sz="3200" dirty="0"/>
                  <a:t>this case the stock price would be equal to: </a:t>
                </a:r>
              </a:p>
              <a:p>
                <a:pPr marL="0" indent="0">
                  <a:buNone/>
                </a:pPr>
                <a:r>
                  <a:rPr lang="en-US" sz="3200" dirty="0"/>
                  <a:t>Stock’s intrinsic Value = Annual dividend/ required rate of return</a:t>
                </a:r>
                <a:r>
                  <a:rPr lang="en-US" sz="3200" dirty="0" smtClean="0"/>
                  <a:t>=       						</a:t>
                </a:r>
              </a:p>
              <a:p>
                <a:pPr marL="0" indent="0">
                  <a:buNone/>
                </a:pPr>
                <a:r>
                  <a:rPr lang="en-US" sz="3200" dirty="0"/>
                  <a:t> </a:t>
                </a:r>
                <a:r>
                  <a:rPr lang="en-US" sz="3200" dirty="0" smtClean="0"/>
                  <a:t>        Po</a:t>
                </a:r>
                <a:r>
                  <a:rPr lang="en-US" sz="3200" dirty="0"/>
                  <a:t>=</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rPr>
                          <m:t>𝐷</m:t>
                        </m:r>
                      </m:num>
                      <m:den>
                        <m:r>
                          <a:rPr lang="en-US" sz="3200" i="1">
                            <a:latin typeface="Cambria Math" panose="02040503050406030204" pitchFamily="18" charset="0"/>
                          </a:rPr>
                          <m:t>𝐾𝑒</m:t>
                        </m:r>
                      </m:den>
                    </m:f>
                  </m:oMath>
                </a14:m>
                <a:endParaRPr lang="en-US" sz="3200" dirty="0"/>
              </a:p>
              <a:p>
                <a:pPr marL="0" indent="0">
                  <a:buNone/>
                </a:pPr>
                <a:r>
                  <a:rPr lang="en-US" sz="3200" dirty="0" smtClean="0"/>
                  <a:t>Where,</a:t>
                </a:r>
              </a:p>
              <a:p>
                <a:pPr marL="0" indent="0">
                  <a:buNone/>
                </a:pPr>
                <a:r>
                  <a:rPr lang="en-US" sz="3200" dirty="0" smtClean="0"/>
                  <a:t>D </a:t>
                </a:r>
                <a:r>
                  <a:rPr lang="en-US" sz="3200" dirty="0"/>
                  <a:t>= Annual dividend</a:t>
                </a:r>
              </a:p>
              <a:p>
                <a:pPr marL="0" indent="0">
                  <a:buNone/>
                </a:pPr>
                <a:r>
                  <a:rPr lang="en-US" sz="3200" dirty="0" err="1"/>
                  <a:t>Ke</a:t>
                </a:r>
                <a:r>
                  <a:rPr lang="en-US" sz="3200" dirty="0"/>
                  <a:t> = Cost of capital</a:t>
                </a:r>
              </a:p>
              <a:p>
                <a:pPr marL="0" indent="0">
                  <a:buNone/>
                </a:pPr>
                <a:r>
                  <a:rPr lang="en-US" sz="3200" dirty="0"/>
                  <a:t>Po = Current Market price of share</a:t>
                </a:r>
              </a:p>
              <a:p>
                <a:pPr marL="0" indent="0">
                  <a:buNone/>
                </a:pPr>
                <a:endParaRPr lang="en-US" sz="3200" dirty="0"/>
              </a:p>
              <a:p>
                <a:endParaRPr lang="en-GB" sz="3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91729" y="958646"/>
                <a:ext cx="11842955" cy="5781368"/>
              </a:xfrm>
              <a:blipFill rotWithShape="0">
                <a:blip r:embed="rId2"/>
                <a:stretch>
                  <a:fillRect l="-1287" t="-2213" r="-1081"/>
                </a:stretch>
              </a:blipFill>
            </p:spPr>
            <p:txBody>
              <a:bodyPr/>
              <a:lstStyle/>
              <a:p>
                <a:r>
                  <a:rPr lang="en-GB">
                    <a:noFill/>
                  </a:rPr>
                  <a:t> </a:t>
                </a:r>
              </a:p>
            </p:txBody>
          </p:sp>
        </mc:Fallback>
      </mc:AlternateContent>
    </p:spTree>
    <p:extLst>
      <p:ext uri="{BB962C8B-B14F-4D97-AF65-F5344CB8AC3E}">
        <p14:creationId xmlns:p14="http://schemas.microsoft.com/office/powerpoint/2010/main" val="372330019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5746"/>
            <a:ext cx="10515600" cy="602071"/>
          </a:xfrm>
        </p:spPr>
        <p:txBody>
          <a:bodyPr>
            <a:normAutofit/>
          </a:bodyPr>
          <a:lstStyle/>
          <a:p>
            <a:r>
              <a:rPr lang="en-US" sz="3600" b="1" dirty="0" smtClean="0">
                <a:latin typeface="+mn-lt"/>
              </a:rPr>
              <a:t>Market Price Calculations  </a:t>
            </a:r>
            <a:r>
              <a:rPr lang="en-US" sz="3600" b="1" dirty="0" err="1" smtClean="0">
                <a:latin typeface="+mn-lt"/>
              </a:rPr>
              <a:t>Ctd</a:t>
            </a:r>
            <a:endParaRPr lang="en-US" sz="3600" dirty="0">
              <a:latin typeface="+mn-lt"/>
            </a:endParaRPr>
          </a:p>
        </p:txBody>
      </p:sp>
      <p:sp>
        <p:nvSpPr>
          <p:cNvPr id="3" name="Content Placeholder 2"/>
          <p:cNvSpPr>
            <a:spLocks noGrp="1"/>
          </p:cNvSpPr>
          <p:nvPr>
            <p:ph idx="1"/>
          </p:nvPr>
        </p:nvSpPr>
        <p:spPr>
          <a:xfrm>
            <a:off x="191729" y="958646"/>
            <a:ext cx="11842955" cy="5781368"/>
          </a:xfrm>
        </p:spPr>
        <p:txBody>
          <a:bodyPr>
            <a:normAutofit/>
          </a:bodyPr>
          <a:lstStyle/>
          <a:p>
            <a:pPr marL="0" indent="0">
              <a:buNone/>
            </a:pPr>
            <a:r>
              <a:rPr lang="en-US" sz="3200" b="1" dirty="0" smtClean="0"/>
              <a:t>ii)Constant </a:t>
            </a:r>
            <a:r>
              <a:rPr lang="en-US" sz="3200" b="1" dirty="0"/>
              <a:t>Growth Rate </a:t>
            </a:r>
            <a:endParaRPr lang="en-US" sz="3200" b="1" dirty="0" smtClean="0"/>
          </a:p>
          <a:p>
            <a:pPr marL="0" indent="0">
              <a:buNone/>
            </a:pPr>
            <a:endParaRPr lang="en-US" sz="3200" b="1" dirty="0" smtClean="0"/>
          </a:p>
          <a:p>
            <a:r>
              <a:rPr lang="en-US" sz="3200" dirty="0" smtClean="0"/>
              <a:t>According </a:t>
            </a:r>
            <a:r>
              <a:rPr lang="en-US" sz="3200" dirty="0"/>
              <a:t>to Gordon model an investor prefer what is available at present compared to what may be available in the future. </a:t>
            </a:r>
            <a:endParaRPr lang="en-US" sz="3200" dirty="0" smtClean="0"/>
          </a:p>
          <a:p>
            <a:endParaRPr lang="en-US" sz="3200" dirty="0" smtClean="0"/>
          </a:p>
          <a:p>
            <a:r>
              <a:rPr lang="en-US" sz="3200" dirty="0" smtClean="0"/>
              <a:t>They </a:t>
            </a:r>
            <a:r>
              <a:rPr lang="en-US" sz="3200" dirty="0"/>
              <a:t>would prefer to pay a higher price for shares on which current dividends are paid. </a:t>
            </a:r>
            <a:endParaRPr lang="en-US" sz="3200" dirty="0" smtClean="0"/>
          </a:p>
          <a:p>
            <a:endParaRPr lang="en-US" sz="3200" dirty="0" smtClean="0"/>
          </a:p>
          <a:p>
            <a:r>
              <a:rPr lang="en-US" sz="3200" dirty="0" smtClean="0"/>
              <a:t>This </a:t>
            </a:r>
            <a:r>
              <a:rPr lang="en-US" sz="3200" dirty="0"/>
              <a:t>model explicitly relates the market value of the firm to dividend policy</a:t>
            </a:r>
            <a:r>
              <a:rPr lang="en-US" sz="3200" dirty="0" smtClean="0"/>
              <a:t>.</a:t>
            </a:r>
          </a:p>
          <a:p>
            <a:endParaRPr lang="en-US" sz="3200" dirty="0" smtClean="0"/>
          </a:p>
          <a:p>
            <a:pPr marL="0" indent="0">
              <a:buNone/>
            </a:pPr>
            <a:endParaRPr lang="en-US" sz="3200" dirty="0"/>
          </a:p>
          <a:p>
            <a:endParaRPr lang="en-GB" sz="3200" dirty="0"/>
          </a:p>
        </p:txBody>
      </p:sp>
    </p:spTree>
    <p:extLst>
      <p:ext uri="{BB962C8B-B14F-4D97-AF65-F5344CB8AC3E}">
        <p14:creationId xmlns:p14="http://schemas.microsoft.com/office/powerpoint/2010/main" val="211388823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5746"/>
            <a:ext cx="10515600" cy="602071"/>
          </a:xfrm>
        </p:spPr>
        <p:txBody>
          <a:bodyPr>
            <a:normAutofit fontScale="90000"/>
          </a:bodyPr>
          <a:lstStyle/>
          <a:p>
            <a:r>
              <a:rPr lang="en-US" sz="3600" b="1" dirty="0" smtClean="0">
                <a:latin typeface="+mn-lt"/>
              </a:rPr>
              <a:t/>
            </a:r>
            <a:br>
              <a:rPr lang="en-US" sz="3600" b="1" dirty="0" smtClean="0">
                <a:latin typeface="+mn-lt"/>
              </a:rPr>
            </a:br>
            <a:r>
              <a:rPr lang="en-US" sz="3600" b="1" dirty="0" smtClean="0">
                <a:latin typeface="+mn-lt"/>
              </a:rPr>
              <a:t>Market Price Calculations  -Constant </a:t>
            </a:r>
            <a:r>
              <a:rPr lang="en-US" sz="3600" b="1" dirty="0">
                <a:latin typeface="+mn-lt"/>
              </a:rPr>
              <a:t>Growth Rate </a:t>
            </a:r>
            <a:br>
              <a:rPr lang="en-US" sz="3600" b="1" dirty="0">
                <a:latin typeface="+mn-lt"/>
              </a:rPr>
            </a:br>
            <a:endParaRPr lang="en-US" sz="3600" dirty="0">
              <a:latin typeface="+mn-lt"/>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91729" y="958646"/>
                <a:ext cx="11842955" cy="5781368"/>
              </a:xfrm>
            </p:spPr>
            <p:txBody>
              <a:bodyPr>
                <a:normAutofit/>
              </a:bodyPr>
              <a:lstStyle/>
              <a:p>
                <a:pPr marL="0" indent="0">
                  <a:buNone/>
                </a:pPr>
                <a:endParaRPr lang="en-US" sz="3200" dirty="0" smtClean="0"/>
              </a:p>
              <a:p>
                <a:pPr marL="0" indent="0">
                  <a:buNone/>
                </a:pPr>
                <a:r>
                  <a:rPr lang="en-US" sz="3200" dirty="0" smtClean="0"/>
                  <a:t>Market </a:t>
                </a:r>
                <a:r>
                  <a:rPr lang="en-US" sz="3200" dirty="0"/>
                  <a:t>price per share (P)</a:t>
                </a:r>
                <a:r>
                  <a:rPr lang="en-US" sz="3200" b="1" dirty="0"/>
                  <a:t> = </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rPr>
                          <m:t>𝐷𝑜</m:t>
                        </m:r>
                        <m:r>
                          <a:rPr lang="en-US" sz="3200" i="1">
                            <a:latin typeface="Cambria Math" panose="02040503050406030204" pitchFamily="18" charset="0"/>
                          </a:rPr>
                          <m:t>(1+</m:t>
                        </m:r>
                        <m:r>
                          <a:rPr lang="en-US" sz="3200" i="1">
                            <a:latin typeface="Cambria Math" panose="02040503050406030204" pitchFamily="18" charset="0"/>
                          </a:rPr>
                          <m:t>𝑔</m:t>
                        </m:r>
                        <m:r>
                          <a:rPr lang="en-US" sz="3200" i="1">
                            <a:latin typeface="Cambria Math" panose="02040503050406030204" pitchFamily="18" charset="0"/>
                          </a:rPr>
                          <m:t>)</m:t>
                        </m:r>
                      </m:num>
                      <m:den>
                        <m:r>
                          <a:rPr lang="en-US" sz="3200" i="1">
                            <a:latin typeface="Cambria Math" panose="02040503050406030204" pitchFamily="18" charset="0"/>
                          </a:rPr>
                          <m:t>𝐾𝑒</m:t>
                        </m:r>
                        <m:r>
                          <a:rPr lang="en-US" sz="3200" i="1">
                            <a:latin typeface="Cambria Math" panose="02040503050406030204" pitchFamily="18" charset="0"/>
                          </a:rPr>
                          <m:t>−</m:t>
                        </m:r>
                        <m:r>
                          <a:rPr lang="en-US" sz="3200" i="1">
                            <a:latin typeface="Cambria Math" panose="02040503050406030204" pitchFamily="18" charset="0"/>
                          </a:rPr>
                          <m:t>𝑔</m:t>
                        </m:r>
                      </m:den>
                    </m:f>
                  </m:oMath>
                </a14:m>
                <a:endParaRPr lang="en-US" sz="3200" dirty="0"/>
              </a:p>
              <a:p>
                <a:pPr marL="0" indent="0">
                  <a:buNone/>
                </a:pPr>
                <a:endParaRPr lang="en-US" sz="3200" dirty="0" smtClean="0"/>
              </a:p>
              <a:p>
                <a:pPr marL="0" indent="0">
                  <a:buNone/>
                </a:pPr>
                <a:r>
                  <a:rPr lang="en-US" sz="3200" dirty="0" smtClean="0"/>
                  <a:t>Where</a:t>
                </a:r>
                <a:r>
                  <a:rPr lang="en-US" sz="3200" dirty="0"/>
                  <a:t>,</a:t>
                </a:r>
              </a:p>
              <a:p>
                <a:pPr marL="0" indent="0">
                  <a:buNone/>
                </a:pPr>
                <a:r>
                  <a:rPr lang="en-US" sz="3200" dirty="0"/>
                  <a:t>P = Market price per share</a:t>
                </a:r>
              </a:p>
              <a:p>
                <a:pPr marL="0" indent="0">
                  <a:buNone/>
                </a:pPr>
                <a:r>
                  <a:rPr lang="en-US" sz="3200" dirty="0"/>
                  <a:t>Do = current year dividend</a:t>
                </a:r>
              </a:p>
              <a:p>
                <a:pPr marL="0" indent="0">
                  <a:buNone/>
                </a:pPr>
                <a:r>
                  <a:rPr lang="en-US" sz="3200" dirty="0"/>
                  <a:t>g = growth rate of dividends</a:t>
                </a:r>
              </a:p>
              <a:p>
                <a:pPr marL="0" indent="0">
                  <a:buNone/>
                </a:pPr>
                <a:r>
                  <a:rPr lang="en-US" sz="3200" dirty="0" err="1"/>
                  <a:t>Ke</a:t>
                </a:r>
                <a:r>
                  <a:rPr lang="en-US" sz="3200" dirty="0"/>
                  <a:t> = cost of equity capital/ expected rate of return</a:t>
                </a:r>
              </a:p>
              <a:p>
                <a:endParaRPr lang="en-US" sz="3600" dirty="0"/>
              </a:p>
              <a:p>
                <a:endParaRPr lang="en-US" sz="3200" dirty="0" smtClean="0"/>
              </a:p>
              <a:p>
                <a:pPr marL="0" indent="0">
                  <a:buNone/>
                </a:pPr>
                <a:endParaRPr lang="en-US" sz="3200" dirty="0"/>
              </a:p>
              <a:p>
                <a:endParaRPr lang="en-GB" sz="3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91729" y="958646"/>
                <a:ext cx="11842955" cy="5781368"/>
              </a:xfrm>
              <a:blipFill rotWithShape="0">
                <a:blip r:embed="rId2"/>
                <a:stretch>
                  <a:fillRect l="-1287"/>
                </a:stretch>
              </a:blipFill>
            </p:spPr>
            <p:txBody>
              <a:bodyPr/>
              <a:lstStyle/>
              <a:p>
                <a:r>
                  <a:rPr lang="en-GB">
                    <a:noFill/>
                  </a:rPr>
                  <a:t> </a:t>
                </a:r>
              </a:p>
            </p:txBody>
          </p:sp>
        </mc:Fallback>
      </mc:AlternateContent>
    </p:spTree>
    <p:extLst>
      <p:ext uri="{BB962C8B-B14F-4D97-AF65-F5344CB8AC3E}">
        <p14:creationId xmlns:p14="http://schemas.microsoft.com/office/powerpoint/2010/main" val="195375702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7206"/>
            <a:ext cx="10473377" cy="833376"/>
          </a:xfrm>
        </p:spPr>
        <p:txBody>
          <a:bodyPr>
            <a:noAutofit/>
          </a:bodyPr>
          <a:lstStyle/>
          <a:p>
            <a:r>
              <a:rPr lang="en-US" sz="3600" b="1" dirty="0" smtClean="0">
                <a:latin typeface="+mn-lt"/>
              </a:rPr>
              <a:t/>
            </a:r>
            <a:br>
              <a:rPr lang="en-US" sz="3600" b="1" dirty="0" smtClean="0">
                <a:latin typeface="+mn-lt"/>
              </a:rPr>
            </a:br>
            <a:r>
              <a:rPr lang="en-US" sz="3600" b="1" dirty="0" smtClean="0">
                <a:latin typeface="+mn-lt"/>
              </a:rPr>
              <a:t>Gordons model-</a:t>
            </a:r>
            <a:r>
              <a:rPr lang="en-US" sz="3600" b="1" dirty="0">
                <a:latin typeface="+mn-lt"/>
              </a:rPr>
              <a:t> Variable-growth </a:t>
            </a:r>
            <a:r>
              <a:rPr lang="en-US" sz="3600" b="1" dirty="0" smtClean="0">
                <a:latin typeface="+mn-lt"/>
              </a:rPr>
              <a:t>Rate Models </a:t>
            </a:r>
            <a:br>
              <a:rPr lang="en-US" sz="3600" b="1" dirty="0" smtClean="0">
                <a:latin typeface="+mn-lt"/>
              </a:rPr>
            </a:br>
            <a:endParaRPr lang="en-US" sz="3600" b="1" dirty="0">
              <a:latin typeface="+mn-lt"/>
            </a:endParaRPr>
          </a:p>
        </p:txBody>
      </p:sp>
      <p:sp>
        <p:nvSpPr>
          <p:cNvPr id="3" name="Content Placeholder 2"/>
          <p:cNvSpPr>
            <a:spLocks noGrp="1"/>
          </p:cNvSpPr>
          <p:nvPr>
            <p:ph idx="1"/>
          </p:nvPr>
        </p:nvSpPr>
        <p:spPr>
          <a:xfrm>
            <a:off x="457200" y="927433"/>
            <a:ext cx="10747094" cy="5357619"/>
          </a:xfrm>
        </p:spPr>
        <p:txBody>
          <a:bodyPr>
            <a:normAutofit/>
          </a:bodyPr>
          <a:lstStyle/>
          <a:p>
            <a:pPr marL="0" indent="0" algn="just">
              <a:buNone/>
            </a:pPr>
            <a:r>
              <a:rPr lang="en-US" sz="3200" b="1" dirty="0" smtClean="0"/>
              <a:t>iii) Variable-growth </a:t>
            </a:r>
            <a:r>
              <a:rPr lang="en-US" sz="3200" b="1" dirty="0"/>
              <a:t>rate models </a:t>
            </a:r>
            <a:r>
              <a:rPr lang="en-US" sz="3200" dirty="0"/>
              <a:t>(multi-stage growth models) can take many forms, even assuming the growth rate is different for every year</a:t>
            </a:r>
            <a:r>
              <a:rPr lang="en-US" sz="3200" dirty="0" smtClean="0"/>
              <a:t>.</a:t>
            </a:r>
          </a:p>
          <a:p>
            <a:pPr algn="just"/>
            <a:endParaRPr lang="en-US" sz="3200" dirty="0" smtClean="0"/>
          </a:p>
          <a:p>
            <a:pPr algn="just"/>
            <a:r>
              <a:rPr lang="en-US" sz="3200" dirty="0" smtClean="0"/>
              <a:t> The most </a:t>
            </a:r>
            <a:r>
              <a:rPr lang="en-US" sz="3200" dirty="0"/>
              <a:t>common form is one that assumes 3 different rates of growth: an initial high rate of growth, a transition to slower growth, and lastly, a sustainable, steady rate of </a:t>
            </a:r>
            <a:r>
              <a:rPr lang="en-US" sz="3200" dirty="0" smtClean="0"/>
              <a:t>growth</a:t>
            </a:r>
          </a:p>
          <a:p>
            <a:pPr algn="just"/>
            <a:endParaRPr lang="en-US" sz="3200" dirty="0" smtClean="0"/>
          </a:p>
          <a:p>
            <a:pPr algn="just"/>
            <a:r>
              <a:rPr lang="en-US" sz="3200" dirty="0" smtClean="0"/>
              <a:t>The </a:t>
            </a:r>
            <a:r>
              <a:rPr lang="en-US" sz="3200" dirty="0"/>
              <a:t>present values of each stage are added together to derive the intrinsic value of the stock. </a:t>
            </a:r>
          </a:p>
          <a:p>
            <a:endParaRPr lang="en-GB" dirty="0"/>
          </a:p>
        </p:txBody>
      </p:sp>
    </p:spTree>
    <p:extLst>
      <p:ext uri="{BB962C8B-B14F-4D97-AF65-F5344CB8AC3E}">
        <p14:creationId xmlns:p14="http://schemas.microsoft.com/office/powerpoint/2010/main" val="178026978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5746"/>
            <a:ext cx="10515600" cy="602071"/>
          </a:xfrm>
        </p:spPr>
        <p:txBody>
          <a:bodyPr>
            <a:noAutofit/>
          </a:bodyPr>
          <a:lstStyle/>
          <a:p>
            <a:r>
              <a:rPr lang="en-US" sz="3600" b="1" dirty="0" smtClean="0">
                <a:latin typeface="+mn-lt"/>
              </a:rPr>
              <a:t/>
            </a:r>
            <a:br>
              <a:rPr lang="en-US" sz="3600" b="1" dirty="0" smtClean="0">
                <a:latin typeface="+mn-lt"/>
              </a:rPr>
            </a:br>
            <a:r>
              <a:rPr lang="en-US" sz="3600" b="1" dirty="0" smtClean="0">
                <a:latin typeface="+mn-lt"/>
              </a:rPr>
              <a:t>Gordon Model </a:t>
            </a:r>
            <a:r>
              <a:rPr lang="en-US" sz="3600" b="1" dirty="0">
                <a:latin typeface="+mn-lt"/>
              </a:rPr>
              <a:t>A</a:t>
            </a:r>
            <a:r>
              <a:rPr lang="en-US" sz="3600" b="1" dirty="0" smtClean="0">
                <a:latin typeface="+mn-lt"/>
              </a:rPr>
              <a:t>ssumptions</a:t>
            </a:r>
            <a:r>
              <a:rPr lang="en-US" sz="3600" b="1" dirty="0">
                <a:latin typeface="+mn-lt"/>
              </a:rPr>
              <a:t>:</a:t>
            </a:r>
            <a:br>
              <a:rPr lang="en-US" sz="3600" b="1" dirty="0">
                <a:latin typeface="+mn-lt"/>
              </a:rPr>
            </a:br>
            <a:endParaRPr lang="en-US" sz="3600" b="1" dirty="0">
              <a:latin typeface="+mn-lt"/>
            </a:endParaRPr>
          </a:p>
        </p:txBody>
      </p:sp>
      <p:sp>
        <p:nvSpPr>
          <p:cNvPr id="3" name="Content Placeholder 2"/>
          <p:cNvSpPr>
            <a:spLocks noGrp="1"/>
          </p:cNvSpPr>
          <p:nvPr>
            <p:ph idx="1"/>
          </p:nvPr>
        </p:nvSpPr>
        <p:spPr>
          <a:xfrm>
            <a:off x="185196" y="821804"/>
            <a:ext cx="11840900" cy="5810490"/>
          </a:xfrm>
        </p:spPr>
        <p:txBody>
          <a:bodyPr>
            <a:normAutofit/>
          </a:bodyPr>
          <a:lstStyle/>
          <a:p>
            <a:pPr marL="0" indent="0" algn="just">
              <a:buNone/>
            </a:pPr>
            <a:r>
              <a:rPr lang="en-US" sz="3600" dirty="0" smtClean="0"/>
              <a:t>1</a:t>
            </a:r>
            <a:r>
              <a:rPr lang="en-US" sz="3600" dirty="0"/>
              <a:t>. </a:t>
            </a:r>
            <a:r>
              <a:rPr lang="en-US" sz="3200" dirty="0"/>
              <a:t>Firm is an all equity firm i.e. no debt</a:t>
            </a:r>
          </a:p>
          <a:p>
            <a:pPr marL="0" indent="0" algn="just">
              <a:buNone/>
            </a:pPr>
            <a:r>
              <a:rPr lang="en-US" sz="3200" dirty="0"/>
              <a:t>2. IRR is constant</a:t>
            </a:r>
          </a:p>
          <a:p>
            <a:pPr marL="0" indent="0" algn="just">
              <a:buNone/>
            </a:pPr>
            <a:r>
              <a:rPr lang="en-US" sz="3200" dirty="0"/>
              <a:t>3. </a:t>
            </a:r>
            <a:r>
              <a:rPr lang="en-US" sz="3200" dirty="0" err="1"/>
              <a:t>Ke</a:t>
            </a:r>
            <a:r>
              <a:rPr lang="en-US" sz="3200" dirty="0"/>
              <a:t> remains constant</a:t>
            </a:r>
          </a:p>
          <a:p>
            <a:pPr marL="0" indent="0" algn="just">
              <a:buNone/>
            </a:pPr>
            <a:r>
              <a:rPr lang="en-US" sz="3200" dirty="0"/>
              <a:t>4. Retention ratio once decide upon, is </a:t>
            </a:r>
            <a:r>
              <a:rPr lang="en-US" sz="3200" dirty="0" smtClean="0"/>
              <a:t>constant</a:t>
            </a:r>
          </a:p>
          <a:p>
            <a:pPr marL="0" indent="0" algn="just">
              <a:buNone/>
            </a:pPr>
            <a:endParaRPr lang="en-US" sz="3200" dirty="0"/>
          </a:p>
          <a:p>
            <a:pPr marL="0" indent="0" algn="just">
              <a:buNone/>
            </a:pPr>
            <a:r>
              <a:rPr lang="en-US" sz="3200" dirty="0"/>
              <a:t>5.  Growth rate is also constant</a:t>
            </a:r>
          </a:p>
          <a:p>
            <a:pPr marL="0" indent="0" algn="just">
              <a:buNone/>
            </a:pPr>
            <a:r>
              <a:rPr lang="en-US" sz="3200" dirty="0"/>
              <a:t>6.  </a:t>
            </a:r>
            <a:r>
              <a:rPr lang="en-US" sz="3200" dirty="0" err="1"/>
              <a:t>Ke</a:t>
            </a:r>
            <a:r>
              <a:rPr lang="en-US" sz="3200" dirty="0"/>
              <a:t>&gt; g –Cost of equity is greater than growth </a:t>
            </a:r>
          </a:p>
          <a:p>
            <a:pPr marL="0" indent="0" algn="just">
              <a:buNone/>
            </a:pPr>
            <a:r>
              <a:rPr lang="en-US" sz="3200" dirty="0"/>
              <a:t>7. All investment proposals of the firm are to be financed through retained earnings only</a:t>
            </a:r>
          </a:p>
          <a:p>
            <a:pPr marL="0" indent="0" algn="just">
              <a:buNone/>
            </a:pPr>
            <a:endParaRPr lang="en-US" sz="3600" dirty="0"/>
          </a:p>
          <a:p>
            <a:pPr marL="0" indent="0" algn="just">
              <a:buNone/>
            </a:pPr>
            <a:endParaRPr lang="en-GB" dirty="0"/>
          </a:p>
        </p:txBody>
      </p:sp>
    </p:spTree>
    <p:extLst>
      <p:ext uri="{BB962C8B-B14F-4D97-AF65-F5344CB8AC3E}">
        <p14:creationId xmlns:p14="http://schemas.microsoft.com/office/powerpoint/2010/main" val="101236224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752354"/>
          </a:xfrm>
        </p:spPr>
        <p:txBody>
          <a:bodyPr>
            <a:normAutofit/>
          </a:bodyPr>
          <a:lstStyle/>
          <a:p>
            <a:r>
              <a:rPr lang="en-US" sz="3600" b="1" dirty="0">
                <a:latin typeface="+mn-lt"/>
              </a:rPr>
              <a:t>Advantages of Gordon Model</a:t>
            </a:r>
            <a:endParaRPr lang="en-US" sz="3600" dirty="0">
              <a:latin typeface="+mn-lt"/>
            </a:endParaRPr>
          </a:p>
        </p:txBody>
      </p:sp>
      <p:sp>
        <p:nvSpPr>
          <p:cNvPr id="3" name="Content Placeholder 2"/>
          <p:cNvSpPr>
            <a:spLocks noGrp="1"/>
          </p:cNvSpPr>
          <p:nvPr>
            <p:ph idx="1"/>
          </p:nvPr>
        </p:nvSpPr>
        <p:spPr>
          <a:xfrm>
            <a:off x="156258" y="578734"/>
            <a:ext cx="11819431" cy="6279266"/>
          </a:xfrm>
        </p:spPr>
        <p:txBody>
          <a:bodyPr>
            <a:normAutofit/>
          </a:bodyPr>
          <a:lstStyle/>
          <a:p>
            <a:pPr lvl="0"/>
            <a:endParaRPr lang="en-US" sz="3200" dirty="0" smtClean="0"/>
          </a:p>
          <a:p>
            <a:pPr lvl="0"/>
            <a:endParaRPr lang="en-US" sz="3200" dirty="0" smtClean="0"/>
          </a:p>
          <a:p>
            <a:pPr marL="514350" indent="-514350" algn="just">
              <a:buAutoNum type="arabicPeriod"/>
            </a:pPr>
            <a:r>
              <a:rPr lang="en-US" sz="3200" dirty="0" smtClean="0"/>
              <a:t>The </a:t>
            </a:r>
            <a:r>
              <a:rPr lang="en-US" sz="3200" dirty="0"/>
              <a:t>dividend discount model is a useful  model that relates the present stock price to the present value of its future cash flows</a:t>
            </a:r>
            <a:r>
              <a:rPr lang="en-US" sz="3200" dirty="0" smtClean="0"/>
              <a:t>.</a:t>
            </a:r>
          </a:p>
          <a:p>
            <a:pPr marL="514350" indent="-514350" algn="just">
              <a:buAutoNum type="arabicPeriod"/>
            </a:pPr>
            <a:endParaRPr lang="en-US" sz="3200" dirty="0"/>
          </a:p>
          <a:p>
            <a:pPr marL="0" indent="0" algn="just">
              <a:buNone/>
            </a:pPr>
            <a:r>
              <a:rPr lang="en-US" sz="3200" dirty="0"/>
              <a:t>2. This Model is easy to understand.</a:t>
            </a:r>
          </a:p>
          <a:p>
            <a:pPr marL="0" indent="0" algn="just">
              <a:buNone/>
            </a:pPr>
            <a:r>
              <a:rPr lang="en-GB" sz="3200" dirty="0" smtClean="0"/>
              <a:t> </a:t>
            </a:r>
            <a:endParaRPr lang="en-US" sz="3200" dirty="0"/>
          </a:p>
          <a:p>
            <a:endParaRPr lang="en-GB" dirty="0"/>
          </a:p>
        </p:txBody>
      </p:sp>
    </p:spTree>
    <p:extLst>
      <p:ext uri="{BB962C8B-B14F-4D97-AF65-F5344CB8AC3E}">
        <p14:creationId xmlns:p14="http://schemas.microsoft.com/office/powerpoint/2010/main" val="284911340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00698" cy="927434"/>
          </a:xfrm>
        </p:spPr>
        <p:txBody>
          <a:bodyPr>
            <a:noAutofit/>
          </a:bodyPr>
          <a:lstStyle/>
          <a:p>
            <a:r>
              <a:rPr lang="en-US" sz="3600" b="1" dirty="0" smtClean="0"/>
              <a:t/>
            </a:r>
            <a:br>
              <a:rPr lang="en-US" sz="3600" b="1" dirty="0" smtClean="0"/>
            </a:br>
            <a:r>
              <a:rPr lang="en-US" sz="3600" b="1" dirty="0" smtClean="0">
                <a:latin typeface="+mn-lt"/>
              </a:rPr>
              <a:t>Limitations </a:t>
            </a:r>
            <a:r>
              <a:rPr lang="en-US" sz="3600" b="1" dirty="0">
                <a:latin typeface="+mn-lt"/>
              </a:rPr>
              <a:t>of Gordon Model</a:t>
            </a:r>
            <a:r>
              <a:rPr lang="en-US" sz="3600" dirty="0">
                <a:latin typeface="+mn-lt"/>
              </a:rPr>
              <a:t/>
            </a:r>
            <a:br>
              <a:rPr lang="en-US" sz="3600" dirty="0">
                <a:latin typeface="+mn-lt"/>
              </a:rPr>
            </a:br>
            <a:r>
              <a:rPr lang="en-US" sz="3600" b="1" dirty="0">
                <a:latin typeface="+mn-lt"/>
              </a:rPr>
              <a:t/>
            </a:r>
            <a:br>
              <a:rPr lang="en-US" sz="3600" b="1" dirty="0">
                <a:latin typeface="+mn-lt"/>
              </a:rPr>
            </a:br>
            <a:endParaRPr lang="en-US" sz="3600" b="1" dirty="0">
              <a:latin typeface="+mn-lt"/>
            </a:endParaRPr>
          </a:p>
        </p:txBody>
      </p:sp>
      <p:sp>
        <p:nvSpPr>
          <p:cNvPr id="3" name="Content Placeholder 2"/>
          <p:cNvSpPr>
            <a:spLocks noGrp="1"/>
          </p:cNvSpPr>
          <p:nvPr>
            <p:ph idx="1"/>
          </p:nvPr>
        </p:nvSpPr>
        <p:spPr>
          <a:xfrm>
            <a:off x="176982" y="648929"/>
            <a:ext cx="11488992" cy="5971790"/>
          </a:xfrm>
        </p:spPr>
        <p:txBody>
          <a:bodyPr>
            <a:normAutofit/>
          </a:bodyPr>
          <a:lstStyle/>
          <a:p>
            <a:pPr marL="514350" indent="-514350">
              <a:buAutoNum type="arabicPeriod"/>
            </a:pPr>
            <a:endParaRPr lang="en-US" sz="3200" dirty="0" smtClean="0"/>
          </a:p>
          <a:p>
            <a:pPr marL="514350" indent="-514350" algn="just">
              <a:buAutoNum type="arabicPeriod"/>
            </a:pPr>
            <a:r>
              <a:rPr lang="en-US" sz="3200" dirty="0" smtClean="0"/>
              <a:t>The </a:t>
            </a:r>
            <a:r>
              <a:rPr lang="en-US" sz="3200" dirty="0"/>
              <a:t>dividend discount model, depends on projections about company growth rate and future capitalization rates of the remaining cash flows, which may be difficult to calculate accurately</a:t>
            </a:r>
            <a:r>
              <a:rPr lang="en-US" sz="3200" dirty="0" smtClean="0"/>
              <a:t>.</a:t>
            </a:r>
          </a:p>
          <a:p>
            <a:pPr marL="514350" indent="-514350" algn="just">
              <a:lnSpc>
                <a:spcPct val="100000"/>
              </a:lnSpc>
              <a:spcBef>
                <a:spcPts val="0"/>
              </a:spcBef>
              <a:buAutoNum type="arabicPeriod"/>
            </a:pPr>
            <a:endParaRPr lang="en-US" sz="3200" dirty="0"/>
          </a:p>
          <a:p>
            <a:pPr marL="0" indent="0" algn="just">
              <a:buNone/>
            </a:pPr>
            <a:r>
              <a:rPr lang="en-US" sz="3200" dirty="0" smtClean="0"/>
              <a:t>2</a:t>
            </a:r>
            <a:r>
              <a:rPr lang="en-US" sz="3200" dirty="0"/>
              <a:t>. The true intrinsic value of a stock is unknowable,</a:t>
            </a:r>
          </a:p>
          <a:p>
            <a:pPr algn="just"/>
            <a:endParaRPr lang="en-GB" dirty="0"/>
          </a:p>
        </p:txBody>
      </p:sp>
    </p:spTree>
    <p:extLst>
      <p:ext uri="{BB962C8B-B14F-4D97-AF65-F5344CB8AC3E}">
        <p14:creationId xmlns:p14="http://schemas.microsoft.com/office/powerpoint/2010/main" val="339286569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00698" cy="927434"/>
          </a:xfrm>
        </p:spPr>
        <p:txBody>
          <a:bodyPr>
            <a:noAutofit/>
          </a:bodyPr>
          <a:lstStyle/>
          <a:p>
            <a:r>
              <a:rPr lang="en-US" sz="3600" b="1" dirty="0" smtClean="0"/>
              <a:t/>
            </a:r>
            <a:br>
              <a:rPr lang="en-US" sz="3600" b="1" dirty="0" smtClean="0"/>
            </a:br>
            <a:r>
              <a:rPr lang="en-US" sz="3600" b="1" dirty="0" smtClean="0">
                <a:latin typeface="+mn-lt"/>
              </a:rPr>
              <a:t>Linters </a:t>
            </a:r>
            <a:r>
              <a:rPr lang="en-US" sz="3600" b="1" dirty="0">
                <a:latin typeface="+mn-lt"/>
              </a:rPr>
              <a:t>Model of Dividend policy</a:t>
            </a:r>
            <a:br>
              <a:rPr lang="en-US" sz="3600" b="1" dirty="0">
                <a:latin typeface="+mn-lt"/>
              </a:rPr>
            </a:br>
            <a:r>
              <a:rPr lang="en-US" sz="3600" b="1" dirty="0">
                <a:latin typeface="+mn-lt"/>
              </a:rPr>
              <a:t/>
            </a:r>
            <a:br>
              <a:rPr lang="en-US" sz="3600" b="1" dirty="0">
                <a:latin typeface="+mn-lt"/>
              </a:rPr>
            </a:br>
            <a:endParaRPr lang="en-US" sz="3600" b="1" dirty="0">
              <a:latin typeface="+mn-lt"/>
            </a:endParaRPr>
          </a:p>
        </p:txBody>
      </p:sp>
      <p:sp>
        <p:nvSpPr>
          <p:cNvPr id="3" name="Content Placeholder 2"/>
          <p:cNvSpPr>
            <a:spLocks noGrp="1"/>
          </p:cNvSpPr>
          <p:nvPr>
            <p:ph idx="1"/>
          </p:nvPr>
        </p:nvSpPr>
        <p:spPr>
          <a:xfrm>
            <a:off x="176982" y="648929"/>
            <a:ext cx="11488992" cy="5971790"/>
          </a:xfrm>
        </p:spPr>
        <p:txBody>
          <a:bodyPr>
            <a:normAutofit/>
          </a:bodyPr>
          <a:lstStyle/>
          <a:p>
            <a:endParaRPr lang="en-US" sz="3200" dirty="0" smtClean="0"/>
          </a:p>
          <a:p>
            <a:pPr marL="0" indent="0" algn="just">
              <a:buNone/>
            </a:pPr>
            <a:r>
              <a:rPr lang="en-US" sz="3200" dirty="0" smtClean="0"/>
              <a:t>John </a:t>
            </a:r>
            <a:r>
              <a:rPr lang="en-US" sz="3200" dirty="0"/>
              <a:t>Linter based his model on a series of interviews which he conducted with corporate managers in the mid </a:t>
            </a:r>
            <a:r>
              <a:rPr lang="en-US" sz="3200" dirty="0" err="1"/>
              <a:t>1950’s</a:t>
            </a:r>
            <a:r>
              <a:rPr lang="en-US" sz="3200" dirty="0"/>
              <a:t>. </a:t>
            </a:r>
            <a:endParaRPr lang="en-US" sz="3200" dirty="0" smtClean="0"/>
          </a:p>
          <a:p>
            <a:pPr marL="0" indent="0" algn="just">
              <a:buNone/>
            </a:pPr>
            <a:r>
              <a:rPr lang="en-US" sz="3200" b="1" dirty="0" smtClean="0"/>
              <a:t>Assumptions</a:t>
            </a:r>
            <a:r>
              <a:rPr lang="en-US" sz="3200" b="1" dirty="0"/>
              <a:t>:</a:t>
            </a:r>
          </a:p>
          <a:p>
            <a:pPr marL="0" lvl="0" indent="0" algn="just">
              <a:buNone/>
            </a:pPr>
            <a:r>
              <a:rPr lang="en-US" sz="3200" dirty="0" err="1" smtClean="0"/>
              <a:t>1.Firm</a:t>
            </a:r>
            <a:r>
              <a:rPr lang="en-US" sz="3200" dirty="0" smtClean="0"/>
              <a:t> </a:t>
            </a:r>
            <a:r>
              <a:rPr lang="en-US" sz="3200" dirty="0"/>
              <a:t>have a long term dividend payout ratio. They maintain a fixed dividend payout over a long term. Mature companies </a:t>
            </a:r>
            <a:r>
              <a:rPr lang="en-US" sz="3200" dirty="0" smtClean="0"/>
              <a:t>may </a:t>
            </a:r>
            <a:r>
              <a:rPr lang="en-US" sz="3200" dirty="0"/>
              <a:t>have high payouts </a:t>
            </a:r>
            <a:r>
              <a:rPr lang="en-US" sz="3200" dirty="0" smtClean="0"/>
              <a:t>while  </a:t>
            </a:r>
            <a:r>
              <a:rPr lang="en-US" sz="3200" dirty="0"/>
              <a:t>growth companies usually have low payouts</a:t>
            </a:r>
            <a:r>
              <a:rPr lang="en-US" sz="3200" dirty="0" smtClean="0"/>
              <a:t>.</a:t>
            </a:r>
          </a:p>
          <a:p>
            <a:pPr marL="0" lvl="0" indent="0" algn="just">
              <a:buNone/>
            </a:pPr>
            <a:endParaRPr lang="en-US" sz="3200" dirty="0"/>
          </a:p>
          <a:p>
            <a:pPr marL="0" indent="0" algn="just">
              <a:buNone/>
            </a:pPr>
            <a:r>
              <a:rPr lang="en-US" sz="3200" dirty="0"/>
              <a:t>2. Managers are more concerned with changes in dividends than the absolute amounts of dividends. </a:t>
            </a:r>
          </a:p>
          <a:p>
            <a:pPr algn="just"/>
            <a:endParaRPr lang="en-GB" dirty="0"/>
          </a:p>
        </p:txBody>
      </p:sp>
    </p:spTree>
    <p:extLst>
      <p:ext uri="{BB962C8B-B14F-4D97-AF65-F5344CB8AC3E}">
        <p14:creationId xmlns:p14="http://schemas.microsoft.com/office/powerpoint/2010/main" val="37739210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0704871" cy="927434"/>
          </a:xfrm>
        </p:spPr>
        <p:txBody>
          <a:bodyPr>
            <a:normAutofit fontScale="90000"/>
          </a:bodyPr>
          <a:lstStyle/>
          <a:p>
            <a:r>
              <a:rPr lang="en-US" sz="4000" b="1" dirty="0" smtClean="0">
                <a:latin typeface="+mn-lt"/>
              </a:rPr>
              <a:t>Linters Model Assumptions </a:t>
            </a:r>
            <a:r>
              <a:rPr lang="en-US" sz="4000" b="1" dirty="0" err="1" smtClean="0">
                <a:latin typeface="+mn-lt"/>
              </a:rPr>
              <a:t>Ctd</a:t>
            </a:r>
            <a:r>
              <a:rPr lang="en-US" sz="4000" b="1" dirty="0" smtClean="0">
                <a:latin typeface="+mn-lt"/>
              </a:rPr>
              <a:t/>
            </a:r>
            <a:br>
              <a:rPr lang="en-US" sz="4000" b="1" dirty="0" smtClean="0">
                <a:latin typeface="+mn-lt"/>
              </a:rPr>
            </a:br>
            <a:endParaRPr lang="en-US" sz="3600" dirty="0"/>
          </a:p>
        </p:txBody>
      </p:sp>
      <p:sp>
        <p:nvSpPr>
          <p:cNvPr id="3" name="Content Placeholder 2"/>
          <p:cNvSpPr>
            <a:spLocks noGrp="1"/>
          </p:cNvSpPr>
          <p:nvPr>
            <p:ph idx="1"/>
          </p:nvPr>
        </p:nvSpPr>
        <p:spPr>
          <a:xfrm>
            <a:off x="132735" y="604684"/>
            <a:ext cx="11002111" cy="5935012"/>
          </a:xfrm>
        </p:spPr>
        <p:txBody>
          <a:bodyPr>
            <a:normAutofit/>
          </a:bodyPr>
          <a:lstStyle/>
          <a:p>
            <a:pPr marL="0" indent="0" algn="just">
              <a:buNone/>
            </a:pPr>
            <a:r>
              <a:rPr lang="en-US" sz="3200" dirty="0" smtClean="0"/>
              <a:t>3</a:t>
            </a:r>
            <a:r>
              <a:rPr lang="en-US" sz="3200" dirty="0"/>
              <a:t>. Dividend changes follow changes in long run sustainable earnings</a:t>
            </a:r>
            <a:r>
              <a:rPr lang="en-US" sz="3200" dirty="0" smtClean="0"/>
              <a:t>.</a:t>
            </a:r>
          </a:p>
          <a:p>
            <a:pPr marL="0" indent="0" algn="just">
              <a:lnSpc>
                <a:spcPct val="100000"/>
              </a:lnSpc>
              <a:spcBef>
                <a:spcPts val="0"/>
              </a:spcBef>
              <a:buNone/>
            </a:pPr>
            <a:endParaRPr lang="en-US" sz="3200" dirty="0"/>
          </a:p>
          <a:p>
            <a:pPr marL="0" indent="0" algn="just">
              <a:buNone/>
            </a:pPr>
            <a:r>
              <a:rPr lang="en-US" sz="3200" dirty="0"/>
              <a:t>4. Managers are reluctant to affect dividend changes that may have to be reversed.</a:t>
            </a:r>
          </a:p>
          <a:p>
            <a:pPr algn="just"/>
            <a:r>
              <a:rPr lang="en-US" sz="3200" dirty="0" smtClean="0"/>
              <a:t>Under </a:t>
            </a:r>
            <a:r>
              <a:rPr lang="en-US" sz="3200" dirty="0"/>
              <a:t>Linter’s model, the current year’s dividend is dependent on current year’s earnings and last year’s dividend</a:t>
            </a:r>
            <a:r>
              <a:rPr lang="en-US" sz="3200" dirty="0" smtClean="0"/>
              <a:t>.</a:t>
            </a:r>
          </a:p>
          <a:p>
            <a:pPr marL="0" indent="0" algn="just">
              <a:buNone/>
            </a:pPr>
            <a:endParaRPr lang="en-US" sz="3200" dirty="0"/>
          </a:p>
          <a:p>
            <a:pPr marL="0" indent="0">
              <a:buNone/>
            </a:pPr>
            <a:r>
              <a:rPr lang="en-US" sz="3200" dirty="0"/>
              <a:t>Linter model has two parameters:</a:t>
            </a:r>
          </a:p>
          <a:p>
            <a:pPr marL="0" indent="0">
              <a:buNone/>
            </a:pPr>
            <a:r>
              <a:rPr lang="en-US" sz="3200" dirty="0" err="1"/>
              <a:t>i</a:t>
            </a:r>
            <a:r>
              <a:rPr lang="en-US" sz="3200" dirty="0"/>
              <a:t>. The target payout ratio,</a:t>
            </a:r>
          </a:p>
          <a:p>
            <a:pPr marL="0" indent="0">
              <a:buNone/>
            </a:pPr>
            <a:r>
              <a:rPr lang="en-US" sz="3200" dirty="0"/>
              <a:t>ii. The spread at which current dividends adjust to the target.</a:t>
            </a:r>
          </a:p>
          <a:p>
            <a:pPr marL="0" indent="0">
              <a:buNone/>
            </a:pPr>
            <a:endParaRPr lang="en-US" sz="3200" dirty="0"/>
          </a:p>
          <a:p>
            <a:endParaRPr lang="en-GB" dirty="0"/>
          </a:p>
        </p:txBody>
      </p:sp>
    </p:spTree>
    <p:extLst>
      <p:ext uri="{BB962C8B-B14F-4D97-AF65-F5344CB8AC3E}">
        <p14:creationId xmlns:p14="http://schemas.microsoft.com/office/powerpoint/2010/main" val="181525721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US" sz="3600" b="1" dirty="0" smtClean="0">
                <a:latin typeface="+mn-lt"/>
              </a:rPr>
              <a:t>Criticism</a:t>
            </a:r>
            <a:r>
              <a:rPr lang="en-US" sz="3600" b="1" dirty="0">
                <a:latin typeface="+mn-lt"/>
              </a:rPr>
              <a:t> </a:t>
            </a:r>
            <a:r>
              <a:rPr lang="en-US" sz="3600" b="1" dirty="0" smtClean="0">
                <a:latin typeface="+mn-lt"/>
              </a:rPr>
              <a:t>of </a:t>
            </a:r>
            <a:r>
              <a:rPr lang="en-US" sz="3600" b="1" dirty="0">
                <a:latin typeface="+mn-lt"/>
              </a:rPr>
              <a:t>G</a:t>
            </a:r>
            <a:r>
              <a:rPr lang="en-US" sz="3600" b="1" dirty="0" smtClean="0">
                <a:latin typeface="+mn-lt"/>
              </a:rPr>
              <a:t>ordons Model </a:t>
            </a:r>
            <a:endParaRPr lang="en-US" sz="3600" b="1" dirty="0">
              <a:latin typeface="+mn-lt"/>
            </a:endParaRPr>
          </a:p>
        </p:txBody>
      </p:sp>
      <p:sp>
        <p:nvSpPr>
          <p:cNvPr id="3" name="Content Placeholder 2"/>
          <p:cNvSpPr>
            <a:spLocks noGrp="1"/>
          </p:cNvSpPr>
          <p:nvPr>
            <p:ph idx="1"/>
          </p:nvPr>
        </p:nvSpPr>
        <p:spPr>
          <a:xfrm>
            <a:off x="457200" y="927433"/>
            <a:ext cx="11090787" cy="5591354"/>
          </a:xfrm>
        </p:spPr>
        <p:txBody>
          <a:bodyPr>
            <a:normAutofit/>
          </a:bodyPr>
          <a:lstStyle/>
          <a:p>
            <a:pPr marL="0" indent="0">
              <a:buNone/>
            </a:pPr>
            <a:r>
              <a:rPr lang="en-US" sz="3200" b="1" dirty="0" smtClean="0"/>
              <a:t> </a:t>
            </a:r>
            <a:endParaRPr lang="en-US" sz="3200" dirty="0"/>
          </a:p>
          <a:p>
            <a:pPr marL="742950" indent="-742950" algn="just">
              <a:buAutoNum type="arabicPeriod"/>
            </a:pPr>
            <a:r>
              <a:rPr lang="en-US" sz="3200" dirty="0" smtClean="0"/>
              <a:t>This </a:t>
            </a:r>
            <a:r>
              <a:rPr lang="en-US" sz="3200" dirty="0"/>
              <a:t>model does not offer a market price for the shares</a:t>
            </a:r>
            <a:r>
              <a:rPr lang="en-US" sz="3200" dirty="0" smtClean="0"/>
              <a:t>.</a:t>
            </a:r>
          </a:p>
          <a:p>
            <a:pPr marL="742950" indent="-742950" algn="just">
              <a:buAutoNum type="arabicPeriod"/>
            </a:pPr>
            <a:endParaRPr lang="en-US" sz="3200" dirty="0"/>
          </a:p>
          <a:p>
            <a:pPr marL="0" indent="0" algn="just">
              <a:buNone/>
            </a:pPr>
            <a:r>
              <a:rPr lang="en-US" sz="3200" dirty="0"/>
              <a:t>2.  The adjustment factor is an arbitrary number and not based on any scientific criterion or methods.</a:t>
            </a:r>
          </a:p>
          <a:p>
            <a:pPr algn="just"/>
            <a:endParaRPr lang="en-US" sz="3200" dirty="0" smtClean="0"/>
          </a:p>
          <a:p>
            <a:pPr marL="0" indent="0">
              <a:buNone/>
            </a:pPr>
            <a:endParaRPr lang="en-US" sz="3200" dirty="0"/>
          </a:p>
          <a:p>
            <a:endParaRPr lang="en-GB" dirty="0"/>
          </a:p>
        </p:txBody>
      </p:sp>
    </p:spTree>
    <p:extLst>
      <p:ext uri="{BB962C8B-B14F-4D97-AF65-F5344CB8AC3E}">
        <p14:creationId xmlns:p14="http://schemas.microsoft.com/office/powerpoint/2010/main" val="418608058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US" sz="3600" b="1" dirty="0">
                <a:latin typeface="+mn-lt"/>
              </a:rPr>
              <a:t>Information </a:t>
            </a:r>
            <a:r>
              <a:rPr lang="en-US" sz="3600" b="1" dirty="0" smtClean="0">
                <a:latin typeface="+mn-lt"/>
              </a:rPr>
              <a:t>Signaling </a:t>
            </a:r>
            <a:r>
              <a:rPr lang="en-US" sz="3600" b="1" dirty="0">
                <a:latin typeface="+mn-lt"/>
              </a:rPr>
              <a:t>theory</a:t>
            </a:r>
            <a:endParaRPr lang="en-US" sz="3600" dirty="0">
              <a:latin typeface="+mn-lt"/>
            </a:endParaRPr>
          </a:p>
        </p:txBody>
      </p:sp>
      <p:sp>
        <p:nvSpPr>
          <p:cNvPr id="3" name="Content Placeholder 2"/>
          <p:cNvSpPr>
            <a:spLocks noGrp="1"/>
          </p:cNvSpPr>
          <p:nvPr>
            <p:ph idx="1"/>
          </p:nvPr>
        </p:nvSpPr>
        <p:spPr>
          <a:xfrm>
            <a:off x="189271" y="943896"/>
            <a:ext cx="11238271" cy="5810865"/>
          </a:xfrm>
        </p:spPr>
        <p:txBody>
          <a:bodyPr>
            <a:normAutofit/>
          </a:bodyPr>
          <a:lstStyle/>
          <a:p>
            <a:pPr lvl="0"/>
            <a:endParaRPr lang="en-US" sz="3200" dirty="0" smtClean="0"/>
          </a:p>
          <a:p>
            <a:pPr algn="just"/>
            <a:r>
              <a:rPr lang="en-US" sz="3200" dirty="0" smtClean="0"/>
              <a:t>This </a:t>
            </a:r>
            <a:r>
              <a:rPr lang="en-US" sz="3200" dirty="0"/>
              <a:t>theory was developed by Stephen Ross in 1977. </a:t>
            </a:r>
            <a:endParaRPr lang="en-US" sz="3200" dirty="0" smtClean="0"/>
          </a:p>
          <a:p>
            <a:pPr algn="just"/>
            <a:endParaRPr lang="en-US" sz="3200" dirty="0" smtClean="0"/>
          </a:p>
          <a:p>
            <a:pPr algn="just"/>
            <a:r>
              <a:rPr lang="en-US" sz="3200" dirty="0" smtClean="0"/>
              <a:t>He </a:t>
            </a:r>
            <a:r>
              <a:rPr lang="en-US" sz="3200" dirty="0"/>
              <a:t>argued that if stock markets stock are efficient then the management can use the dividend policy to signal some important information to investors</a:t>
            </a:r>
            <a:r>
              <a:rPr lang="en-US" sz="3200" dirty="0" smtClean="0"/>
              <a:t>.</a:t>
            </a:r>
          </a:p>
          <a:p>
            <a:pPr algn="just"/>
            <a:endParaRPr lang="en-US" sz="3200" dirty="0" smtClean="0"/>
          </a:p>
          <a:p>
            <a:pPr algn="just"/>
            <a:r>
              <a:rPr lang="en-US" sz="3200" dirty="0" smtClean="0"/>
              <a:t> </a:t>
            </a:r>
            <a:r>
              <a:rPr lang="en-US" sz="3200" dirty="0"/>
              <a:t>Therefore, if a company pays high dividends, it shows that the company is profitable and will be able to maintain high dividends in the future. </a:t>
            </a:r>
          </a:p>
          <a:p>
            <a:pPr marL="0" indent="0">
              <a:buNone/>
            </a:pPr>
            <a:r>
              <a:rPr lang="en-US" sz="3200" dirty="0"/>
              <a:t> </a:t>
            </a:r>
          </a:p>
        </p:txBody>
      </p:sp>
    </p:spTree>
    <p:extLst>
      <p:ext uri="{BB962C8B-B14F-4D97-AF65-F5344CB8AC3E}">
        <p14:creationId xmlns:p14="http://schemas.microsoft.com/office/powerpoint/2010/main" val="79228406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US" sz="3600" b="1" dirty="0" smtClean="0">
                <a:latin typeface="+mn-lt"/>
              </a:rPr>
              <a:t>The Clientele Effect Theory</a:t>
            </a:r>
            <a:endParaRPr lang="en-US" sz="3600" dirty="0">
              <a:latin typeface="+mn-lt"/>
            </a:endParaRPr>
          </a:p>
        </p:txBody>
      </p:sp>
      <p:sp>
        <p:nvSpPr>
          <p:cNvPr id="3" name="Content Placeholder 2"/>
          <p:cNvSpPr>
            <a:spLocks noGrp="1"/>
          </p:cNvSpPr>
          <p:nvPr>
            <p:ph idx="1"/>
          </p:nvPr>
        </p:nvSpPr>
        <p:spPr>
          <a:xfrm>
            <a:off x="1" y="840658"/>
            <a:ext cx="11695470" cy="6017342"/>
          </a:xfrm>
        </p:spPr>
        <p:txBody>
          <a:bodyPr>
            <a:normAutofit/>
          </a:bodyPr>
          <a:lstStyle/>
          <a:p>
            <a:pPr lvl="0"/>
            <a:endParaRPr lang="en-US" sz="3200" dirty="0" smtClean="0"/>
          </a:p>
          <a:p>
            <a:pPr algn="just"/>
            <a:r>
              <a:rPr lang="en-US" sz="4000" b="1" dirty="0" smtClean="0"/>
              <a:t> </a:t>
            </a:r>
            <a:r>
              <a:rPr lang="en-US" sz="3500" dirty="0" smtClean="0"/>
              <a:t>The </a:t>
            </a:r>
            <a:r>
              <a:rPr lang="en-US" sz="3500" dirty="0"/>
              <a:t>clientele effect indicates that investors will tend to hold stocks whose dividend policy fits their needs. </a:t>
            </a:r>
            <a:endParaRPr lang="en-US" sz="3500" dirty="0" smtClean="0"/>
          </a:p>
          <a:p>
            <a:pPr algn="just"/>
            <a:r>
              <a:rPr lang="en-US" sz="3500" dirty="0" smtClean="0"/>
              <a:t>That </a:t>
            </a:r>
            <a:r>
              <a:rPr lang="en-US" sz="3500" dirty="0"/>
              <a:t>is, investors preferring more certain dividends over uncertain future earnings, or having a preference for current income over capital gains, will tend to hold stocks with relatively high dividend payout, and vice </a:t>
            </a:r>
            <a:r>
              <a:rPr lang="en-US" sz="3500" dirty="0" smtClean="0"/>
              <a:t>versa</a:t>
            </a:r>
          </a:p>
          <a:p>
            <a:pPr algn="just"/>
            <a:r>
              <a:rPr lang="en-US" sz="3500" dirty="0" smtClean="0"/>
              <a:t>A </a:t>
            </a:r>
            <a:r>
              <a:rPr lang="en-US" sz="3500" dirty="0"/>
              <a:t>stock will have a clientele attracted by its dividend policy). Under these conditions, it is not the dividend policy itself that is relevant, but the stability of the policy. </a:t>
            </a:r>
            <a:endParaRPr lang="en-US" sz="3500" dirty="0" smtClean="0"/>
          </a:p>
          <a:p>
            <a:pPr algn="just"/>
            <a:r>
              <a:rPr lang="en-US" sz="3500" dirty="0" smtClean="0"/>
              <a:t>The </a:t>
            </a:r>
            <a:r>
              <a:rPr lang="en-US" sz="3500" dirty="0"/>
              <a:t>theory was developed by Richard Petit in 1977.</a:t>
            </a:r>
          </a:p>
        </p:txBody>
      </p:sp>
    </p:spTree>
    <p:extLst>
      <p:ext uri="{BB962C8B-B14F-4D97-AF65-F5344CB8AC3E}">
        <p14:creationId xmlns:p14="http://schemas.microsoft.com/office/powerpoint/2010/main" val="178025025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US" sz="3600" b="1" dirty="0" smtClean="0">
                <a:latin typeface="+mn-lt"/>
              </a:rPr>
              <a:t>Conclusions of </a:t>
            </a:r>
            <a:r>
              <a:rPr lang="en-US" sz="3600" b="1" dirty="0">
                <a:latin typeface="+mn-lt"/>
              </a:rPr>
              <a:t>t</a:t>
            </a:r>
            <a:r>
              <a:rPr lang="en-US" sz="3600" b="1" dirty="0" smtClean="0">
                <a:latin typeface="+mn-lt"/>
              </a:rPr>
              <a:t>he Clientele Effect Theory</a:t>
            </a:r>
            <a:endParaRPr lang="en-US" sz="3600" b="1" dirty="0">
              <a:latin typeface="+mn-lt"/>
            </a:endParaRPr>
          </a:p>
        </p:txBody>
      </p:sp>
      <p:sp>
        <p:nvSpPr>
          <p:cNvPr id="3" name="Content Placeholder 2"/>
          <p:cNvSpPr>
            <a:spLocks noGrp="1"/>
          </p:cNvSpPr>
          <p:nvPr>
            <p:ph idx="1"/>
          </p:nvPr>
        </p:nvSpPr>
        <p:spPr>
          <a:xfrm>
            <a:off x="189271" y="855407"/>
            <a:ext cx="11778020" cy="5840362"/>
          </a:xfrm>
        </p:spPr>
        <p:txBody>
          <a:bodyPr>
            <a:normAutofit/>
          </a:bodyPr>
          <a:lstStyle/>
          <a:p>
            <a:pPr marL="0" lvl="0" indent="0">
              <a:buNone/>
            </a:pPr>
            <a:endParaRPr lang="en-US" sz="3200" dirty="0" smtClean="0"/>
          </a:p>
          <a:p>
            <a:pPr marL="0" indent="0" algn="just">
              <a:buNone/>
            </a:pPr>
            <a:r>
              <a:rPr lang="en-US" sz="3200" dirty="0" err="1" smtClean="0"/>
              <a:t>i</a:t>
            </a:r>
            <a:r>
              <a:rPr lang="en-US" sz="3200" dirty="0"/>
              <a:t>)        A group of shareholders with high income will prefer low or no dividends to reduce tax burden. They </a:t>
            </a:r>
            <a:r>
              <a:rPr lang="en-US" sz="3200" dirty="0" smtClean="0"/>
              <a:t>prefer </a:t>
            </a:r>
            <a:r>
              <a:rPr lang="en-US" sz="3200" dirty="0"/>
              <a:t>high capital gains that come in the future.</a:t>
            </a:r>
          </a:p>
          <a:p>
            <a:pPr marL="0" indent="0" algn="just">
              <a:buNone/>
            </a:pPr>
            <a:r>
              <a:rPr lang="en-US" sz="3200" dirty="0" smtClean="0"/>
              <a:t>ii</a:t>
            </a:r>
            <a:r>
              <a:rPr lang="en-US" sz="3200" dirty="0"/>
              <a:t>)       Low income shareholders will prefer high dividends in order to supplement their low income. They will </a:t>
            </a:r>
            <a:r>
              <a:rPr lang="en-US" sz="3200" dirty="0" smtClean="0"/>
              <a:t>shift </a:t>
            </a:r>
            <a:r>
              <a:rPr lang="en-US" sz="3200" dirty="0"/>
              <a:t>from low dividend company to high dividend company.</a:t>
            </a:r>
          </a:p>
          <a:p>
            <a:pPr marL="0" indent="0" algn="just">
              <a:buNone/>
            </a:pPr>
            <a:r>
              <a:rPr lang="en-US" sz="3200" dirty="0" smtClean="0"/>
              <a:t>iii</a:t>
            </a:r>
            <a:r>
              <a:rPr lang="en-US" sz="3200" dirty="0"/>
              <a:t>)     As investors shift from one company to another in search of companies with dividend policies of their choice, the market price of shares will change due to demand and supply in the market. However, at equilibrium, the dividend policy will be irrelevant since it will be consistent with the requirement of the shareholders.</a:t>
            </a:r>
          </a:p>
          <a:p>
            <a:pPr algn="just"/>
            <a:endParaRPr lang="en-GB" dirty="0"/>
          </a:p>
        </p:txBody>
      </p:sp>
    </p:spTree>
    <p:extLst>
      <p:ext uri="{BB962C8B-B14F-4D97-AF65-F5344CB8AC3E}">
        <p14:creationId xmlns:p14="http://schemas.microsoft.com/office/powerpoint/2010/main" val="129643883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smtClean="0">
                <a:latin typeface="+mn-lt"/>
              </a:rPr>
              <a:t>Types of Dividend Policy </a:t>
            </a:r>
            <a:endParaRPr lang="en-US" sz="3600" dirty="0">
              <a:latin typeface="+mn-lt"/>
            </a:endParaRPr>
          </a:p>
        </p:txBody>
      </p:sp>
      <p:sp>
        <p:nvSpPr>
          <p:cNvPr id="3" name="Content Placeholder 2"/>
          <p:cNvSpPr>
            <a:spLocks noGrp="1"/>
          </p:cNvSpPr>
          <p:nvPr>
            <p:ph idx="1"/>
          </p:nvPr>
        </p:nvSpPr>
        <p:spPr>
          <a:xfrm>
            <a:off x="457200" y="927434"/>
            <a:ext cx="10758668" cy="5739584"/>
          </a:xfrm>
        </p:spPr>
        <p:txBody>
          <a:bodyPr>
            <a:normAutofit/>
          </a:bodyPr>
          <a:lstStyle/>
          <a:p>
            <a:pPr marL="514350" indent="-514350">
              <a:buFont typeface="+mj-lt"/>
              <a:buAutoNum type="arabicPeriod"/>
            </a:pPr>
            <a:endParaRPr lang="en-US" sz="3200" dirty="0" smtClean="0"/>
          </a:p>
          <a:p>
            <a:pPr marL="514350" indent="-514350">
              <a:buFont typeface="+mj-lt"/>
              <a:buAutoNum type="arabicPeriod"/>
            </a:pPr>
            <a:r>
              <a:rPr lang="en-US" sz="3200" dirty="0" smtClean="0"/>
              <a:t>Stable </a:t>
            </a:r>
            <a:r>
              <a:rPr lang="en-US" sz="3200" dirty="0"/>
              <a:t>dividend policy or fixed dividend per share</a:t>
            </a:r>
          </a:p>
          <a:p>
            <a:pPr marL="514350" indent="-514350">
              <a:buFont typeface="+mj-lt"/>
              <a:buAutoNum type="arabicPeriod"/>
            </a:pPr>
            <a:r>
              <a:rPr lang="en-US" sz="3200" dirty="0" smtClean="0"/>
              <a:t>Constant </a:t>
            </a:r>
            <a:r>
              <a:rPr lang="en-US" sz="3200" dirty="0"/>
              <a:t>payout ratio</a:t>
            </a:r>
          </a:p>
          <a:p>
            <a:pPr marL="514350" indent="-514350">
              <a:buFont typeface="+mj-lt"/>
              <a:buAutoNum type="arabicPeriod"/>
            </a:pPr>
            <a:r>
              <a:rPr lang="en-US" sz="3200" dirty="0"/>
              <a:t>R</a:t>
            </a:r>
            <a:r>
              <a:rPr lang="en-US" sz="3200" dirty="0" smtClean="0"/>
              <a:t>esidual </a:t>
            </a:r>
            <a:r>
              <a:rPr lang="en-US" sz="3200" dirty="0"/>
              <a:t>dividend policy and</a:t>
            </a:r>
          </a:p>
          <a:p>
            <a:pPr marL="514350" indent="-514350">
              <a:buFont typeface="+mj-lt"/>
              <a:buAutoNum type="arabicPeriod"/>
            </a:pPr>
            <a:r>
              <a:rPr lang="en-US" sz="3200" dirty="0"/>
              <a:t> </a:t>
            </a:r>
            <a:r>
              <a:rPr lang="en-US" sz="3200" dirty="0" smtClean="0"/>
              <a:t>Low </a:t>
            </a:r>
            <a:r>
              <a:rPr lang="en-US" sz="3200" dirty="0"/>
              <a:t>constant dividend per share plus surplus or bonus</a:t>
            </a:r>
          </a:p>
          <a:p>
            <a:pPr marL="514350" indent="-514350">
              <a:buFont typeface="+mj-lt"/>
              <a:buAutoNum type="arabicPeriod"/>
            </a:pPr>
            <a:endParaRPr lang="en-US" sz="3200" dirty="0"/>
          </a:p>
          <a:p>
            <a:endParaRPr lang="en-GB" dirty="0"/>
          </a:p>
        </p:txBody>
      </p:sp>
    </p:spTree>
    <p:extLst>
      <p:ext uri="{BB962C8B-B14F-4D97-AF65-F5344CB8AC3E}">
        <p14:creationId xmlns:p14="http://schemas.microsoft.com/office/powerpoint/2010/main" val="412954544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US" sz="3600" b="1" dirty="0" smtClean="0">
                <a:latin typeface="+mn-lt"/>
              </a:rPr>
              <a:t>Stable Dividend Policy </a:t>
            </a:r>
            <a:r>
              <a:rPr lang="en-US" sz="3600" b="1" dirty="0">
                <a:latin typeface="+mn-lt"/>
              </a:rPr>
              <a:t>/</a:t>
            </a:r>
            <a:r>
              <a:rPr lang="en-US" sz="3600" b="1" dirty="0" smtClean="0">
                <a:latin typeface="+mn-lt"/>
              </a:rPr>
              <a:t>Fixed Dividend Per Share</a:t>
            </a:r>
            <a:endParaRPr lang="en-US" sz="3600" b="1" dirty="0">
              <a:latin typeface="+mn-lt"/>
            </a:endParaRPr>
          </a:p>
        </p:txBody>
      </p:sp>
      <p:sp>
        <p:nvSpPr>
          <p:cNvPr id="3" name="Content Placeholder 2"/>
          <p:cNvSpPr>
            <a:spLocks noGrp="1"/>
          </p:cNvSpPr>
          <p:nvPr>
            <p:ph idx="1"/>
          </p:nvPr>
        </p:nvSpPr>
        <p:spPr>
          <a:xfrm>
            <a:off x="189270" y="958645"/>
            <a:ext cx="11402961" cy="5515897"/>
          </a:xfrm>
        </p:spPr>
        <p:txBody>
          <a:bodyPr>
            <a:normAutofit/>
          </a:bodyPr>
          <a:lstStyle/>
          <a:p>
            <a:pPr algn="just"/>
            <a:r>
              <a:rPr lang="en-US" sz="3200" dirty="0" smtClean="0"/>
              <a:t>Management </a:t>
            </a:r>
            <a:r>
              <a:rPr lang="en-US" sz="3200" dirty="0"/>
              <a:t>maintains a fixed dividend per share each year</a:t>
            </a:r>
          </a:p>
          <a:p>
            <a:pPr algn="just"/>
            <a:r>
              <a:rPr lang="en-US" sz="3200" dirty="0" smtClean="0"/>
              <a:t>The </a:t>
            </a:r>
            <a:r>
              <a:rPr lang="en-US" sz="3200" dirty="0"/>
              <a:t>company pays a fixed amount of dividend per share irrespective of earnings made during the year. </a:t>
            </a:r>
            <a:endParaRPr lang="en-US" sz="3200" dirty="0" smtClean="0"/>
          </a:p>
          <a:p>
            <a:pPr algn="just"/>
            <a:r>
              <a:rPr lang="en-US" sz="3200" dirty="0"/>
              <a:t>T</a:t>
            </a:r>
            <a:r>
              <a:rPr lang="en-US" sz="3200" dirty="0" smtClean="0"/>
              <a:t>he </a:t>
            </a:r>
            <a:r>
              <a:rPr lang="en-US" sz="3200" dirty="0"/>
              <a:t>shareholders are treated as if they were preference shareholders. </a:t>
            </a:r>
            <a:endParaRPr lang="en-US" sz="3200" dirty="0" smtClean="0"/>
          </a:p>
          <a:p>
            <a:pPr algn="just"/>
            <a:r>
              <a:rPr lang="en-US" sz="3200" dirty="0" smtClean="0"/>
              <a:t>Because </a:t>
            </a:r>
            <a:r>
              <a:rPr lang="en-US" sz="3200" dirty="0"/>
              <a:t>of the stability of dividend per share, the share price increases. </a:t>
            </a:r>
            <a:endParaRPr lang="en-US" sz="3200" dirty="0" smtClean="0"/>
          </a:p>
          <a:p>
            <a:pPr algn="just"/>
            <a:r>
              <a:rPr lang="en-US" sz="3200" dirty="0" smtClean="0"/>
              <a:t>This </a:t>
            </a:r>
            <a:r>
              <a:rPr lang="en-US" sz="3200" dirty="0"/>
              <a:t>type of policy is suitable to the small investors, retired persons and others. </a:t>
            </a:r>
          </a:p>
          <a:p>
            <a:endParaRPr lang="en-US" sz="3200" dirty="0" smtClean="0"/>
          </a:p>
          <a:p>
            <a:pPr marL="0" indent="0">
              <a:buNone/>
            </a:pPr>
            <a:endParaRPr lang="en-US" sz="3200" dirty="0"/>
          </a:p>
          <a:p>
            <a:endParaRPr lang="en-GB" dirty="0"/>
          </a:p>
        </p:txBody>
      </p:sp>
    </p:spTree>
    <p:extLst>
      <p:ext uri="{BB962C8B-B14F-4D97-AF65-F5344CB8AC3E}">
        <p14:creationId xmlns:p14="http://schemas.microsoft.com/office/powerpoint/2010/main" val="268330151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US" sz="3600" b="1" dirty="0" smtClean="0">
                <a:latin typeface="+mn-lt"/>
              </a:rPr>
              <a:t>Constant Payout Ratio</a:t>
            </a:r>
            <a:endParaRPr lang="en-US" sz="3600" dirty="0">
              <a:latin typeface="+mn-lt"/>
            </a:endParaRPr>
          </a:p>
        </p:txBody>
      </p:sp>
      <p:sp>
        <p:nvSpPr>
          <p:cNvPr id="3" name="Content Placeholder 2"/>
          <p:cNvSpPr>
            <a:spLocks noGrp="1"/>
          </p:cNvSpPr>
          <p:nvPr>
            <p:ph idx="1"/>
          </p:nvPr>
        </p:nvSpPr>
        <p:spPr>
          <a:xfrm>
            <a:off x="189272" y="855406"/>
            <a:ext cx="11742174" cy="5884607"/>
          </a:xfrm>
        </p:spPr>
        <p:txBody>
          <a:bodyPr>
            <a:normAutofit/>
          </a:bodyPr>
          <a:lstStyle/>
          <a:p>
            <a:pPr algn="just"/>
            <a:r>
              <a:rPr lang="en-US" sz="3200" dirty="0" smtClean="0"/>
              <a:t>Management </a:t>
            </a:r>
            <a:r>
              <a:rPr lang="en-US" sz="3200" dirty="0"/>
              <a:t>maintains a fixed percentage dividend payout ratio irrespective of profits made during the year. For example if a company payout ratio is 80% it means that, it distributes 80% of its earnings as dividends</a:t>
            </a:r>
            <a:r>
              <a:rPr lang="en-US" sz="3200" dirty="0" smtClean="0"/>
              <a:t>.</a:t>
            </a:r>
          </a:p>
          <a:p>
            <a:pPr algn="just"/>
            <a:endParaRPr lang="en-US" sz="3200" dirty="0" smtClean="0"/>
          </a:p>
          <a:p>
            <a:pPr algn="just"/>
            <a:r>
              <a:rPr lang="en-US" sz="3200" dirty="0" smtClean="0"/>
              <a:t> </a:t>
            </a:r>
            <a:r>
              <a:rPr lang="en-US" sz="3200" dirty="0"/>
              <a:t>Since the earnings of the company fluctuate over time, the dividend per share is also expected to fluctuate over </a:t>
            </a:r>
            <a:r>
              <a:rPr lang="en-US" sz="3200" dirty="0" smtClean="0"/>
              <a:t>time and due the uncertainty, </a:t>
            </a:r>
            <a:r>
              <a:rPr lang="en-US" sz="3200" dirty="0"/>
              <a:t>the share price also fluctuates over time</a:t>
            </a:r>
            <a:r>
              <a:rPr lang="en-US" sz="3200" dirty="0" smtClean="0"/>
              <a:t>.</a:t>
            </a:r>
          </a:p>
          <a:p>
            <a:pPr algn="just"/>
            <a:endParaRPr lang="en-US" sz="3200" dirty="0"/>
          </a:p>
          <a:p>
            <a:pPr algn="just"/>
            <a:r>
              <a:rPr lang="en-US" sz="3200" dirty="0"/>
              <a:t> </a:t>
            </a:r>
            <a:r>
              <a:rPr lang="en-US" sz="3200" dirty="0" smtClean="0"/>
              <a:t>This </a:t>
            </a:r>
            <a:r>
              <a:rPr lang="en-US" sz="3200" dirty="0"/>
              <a:t>policy is necessary  when the company want to maintain a constant part of the earnings for more investment and growing the company.</a:t>
            </a:r>
          </a:p>
          <a:p>
            <a:pPr marL="0" indent="0">
              <a:buNone/>
            </a:pPr>
            <a:endParaRPr lang="en-US" sz="3200" dirty="0"/>
          </a:p>
          <a:p>
            <a:endParaRPr lang="en-GB" dirty="0"/>
          </a:p>
        </p:txBody>
      </p:sp>
    </p:spTree>
    <p:extLst>
      <p:ext uri="{BB962C8B-B14F-4D97-AF65-F5344CB8AC3E}">
        <p14:creationId xmlns:p14="http://schemas.microsoft.com/office/powerpoint/2010/main" val="132360533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US" sz="3600" b="1" dirty="0" smtClean="0">
                <a:latin typeface="+mn-lt"/>
              </a:rPr>
              <a:t>Residual Dividend Policy</a:t>
            </a:r>
            <a:endParaRPr lang="en-US" sz="3600" dirty="0">
              <a:latin typeface="+mn-lt"/>
            </a:endParaRPr>
          </a:p>
        </p:txBody>
      </p:sp>
      <p:sp>
        <p:nvSpPr>
          <p:cNvPr id="3" name="Content Placeholder 2"/>
          <p:cNvSpPr>
            <a:spLocks noGrp="1"/>
          </p:cNvSpPr>
          <p:nvPr>
            <p:ph idx="1"/>
          </p:nvPr>
        </p:nvSpPr>
        <p:spPr>
          <a:xfrm>
            <a:off x="457200" y="856527"/>
            <a:ext cx="11175357" cy="5101821"/>
          </a:xfrm>
        </p:spPr>
        <p:txBody>
          <a:bodyPr>
            <a:normAutofit/>
          </a:bodyPr>
          <a:lstStyle/>
          <a:p>
            <a:pPr lvl="0"/>
            <a:endParaRPr lang="en-US" sz="3200" dirty="0" smtClean="0"/>
          </a:p>
          <a:p>
            <a:pPr algn="just"/>
            <a:r>
              <a:rPr lang="en-US" sz="3200" dirty="0" smtClean="0"/>
              <a:t>Profits </a:t>
            </a:r>
            <a:r>
              <a:rPr lang="en-US" sz="3200" dirty="0"/>
              <a:t>are used to fund new projects with the residual or remaining profit distributed as dividends. </a:t>
            </a:r>
            <a:endParaRPr lang="en-US" sz="3200" dirty="0" smtClean="0"/>
          </a:p>
          <a:p>
            <a:pPr algn="just"/>
            <a:r>
              <a:rPr lang="en-US" sz="3200" dirty="0" smtClean="0"/>
              <a:t>If </a:t>
            </a:r>
            <a:r>
              <a:rPr lang="en-US" sz="3200" dirty="0"/>
              <a:t>a company has a profit of $100 million and is going to fund a new development project costing $60 million, the remaining $40 million will be distributed as dividends. </a:t>
            </a:r>
            <a:endParaRPr lang="en-US" sz="3200" dirty="0" smtClean="0"/>
          </a:p>
          <a:p>
            <a:pPr algn="just"/>
            <a:r>
              <a:rPr lang="en-US" sz="3200" dirty="0" smtClean="0"/>
              <a:t>Dividends </a:t>
            </a:r>
            <a:r>
              <a:rPr lang="en-US" sz="3200" dirty="0"/>
              <a:t>are only paid when earnings are not exhausted by the company financial requirements and there are no profitable investment projects to invest in.</a:t>
            </a:r>
          </a:p>
          <a:p>
            <a:pPr marL="0" indent="0" algn="just">
              <a:buNone/>
            </a:pPr>
            <a:endParaRPr lang="en-US" sz="3200" dirty="0"/>
          </a:p>
          <a:p>
            <a:endParaRPr lang="en-GB" dirty="0"/>
          </a:p>
        </p:txBody>
      </p:sp>
    </p:spTree>
    <p:extLst>
      <p:ext uri="{BB962C8B-B14F-4D97-AF65-F5344CB8AC3E}">
        <p14:creationId xmlns:p14="http://schemas.microsoft.com/office/powerpoint/2010/main" val="339277953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fontScale="90000"/>
          </a:bodyPr>
          <a:lstStyle/>
          <a:p>
            <a:r>
              <a:rPr lang="en-US" sz="3600" b="1" dirty="0" smtClean="0">
                <a:latin typeface="+mn-lt"/>
              </a:rPr>
              <a:t>Low Constant  Dividend Per Share Plus Surplus Or Bonus</a:t>
            </a:r>
            <a:br>
              <a:rPr lang="en-US" sz="3600" b="1" dirty="0" smtClean="0">
                <a:latin typeface="+mn-lt"/>
              </a:rPr>
            </a:br>
            <a:r>
              <a:rPr lang="en-US" sz="3600" b="1" dirty="0" smtClean="0">
                <a:latin typeface="+mn-lt"/>
              </a:rPr>
              <a:t> </a:t>
            </a:r>
            <a:endParaRPr lang="en-US" sz="3600" b="1" dirty="0">
              <a:latin typeface="+mn-lt"/>
            </a:endParaRPr>
          </a:p>
        </p:txBody>
      </p:sp>
      <p:sp>
        <p:nvSpPr>
          <p:cNvPr id="3" name="Content Placeholder 2"/>
          <p:cNvSpPr>
            <a:spLocks noGrp="1"/>
          </p:cNvSpPr>
          <p:nvPr>
            <p:ph idx="1"/>
          </p:nvPr>
        </p:nvSpPr>
        <p:spPr>
          <a:xfrm>
            <a:off x="0" y="664798"/>
            <a:ext cx="12005187" cy="5868737"/>
          </a:xfrm>
        </p:spPr>
        <p:txBody>
          <a:bodyPr>
            <a:normAutofit/>
          </a:bodyPr>
          <a:lstStyle/>
          <a:p>
            <a:pPr lvl="0"/>
            <a:endParaRPr lang="en-US" sz="3200" dirty="0" smtClean="0"/>
          </a:p>
          <a:p>
            <a:pPr algn="just"/>
            <a:r>
              <a:rPr lang="en-US" sz="3200" dirty="0" smtClean="0"/>
              <a:t>Dividend </a:t>
            </a:r>
            <a:r>
              <a:rPr lang="en-US" sz="3200" dirty="0"/>
              <a:t>per share is set at very low level and is paid for each period. </a:t>
            </a:r>
            <a:endParaRPr lang="en-US" sz="3200" dirty="0" smtClean="0"/>
          </a:p>
          <a:p>
            <a:pPr algn="just"/>
            <a:endParaRPr lang="en-US" sz="3200" dirty="0" smtClean="0"/>
          </a:p>
          <a:p>
            <a:pPr algn="just"/>
            <a:r>
              <a:rPr lang="en-US" sz="3200" dirty="0" smtClean="0"/>
              <a:t>Extra </a:t>
            </a:r>
            <a:r>
              <a:rPr lang="en-US" sz="3200" dirty="0"/>
              <a:t>dividend will be paid during periods of high earnings. This extra dividend is paid in such a way that is not seen as commitment on the part of the company to continue paying the extra dividend in the future</a:t>
            </a:r>
            <a:r>
              <a:rPr lang="en-US" sz="3200" dirty="0" smtClean="0"/>
              <a:t>.</a:t>
            </a:r>
          </a:p>
          <a:p>
            <a:pPr algn="just"/>
            <a:endParaRPr lang="en-US" sz="3200" dirty="0"/>
          </a:p>
          <a:p>
            <a:pPr algn="just"/>
            <a:r>
              <a:rPr lang="en-US" sz="3200" dirty="0"/>
              <a:t>This is necessary when the company’s profits fluctuate to a large extent.</a:t>
            </a:r>
          </a:p>
          <a:p>
            <a:pPr marL="0" indent="0">
              <a:buNone/>
            </a:pPr>
            <a:endParaRPr lang="en-US" sz="3200" dirty="0"/>
          </a:p>
          <a:p>
            <a:endParaRPr lang="en-GB" dirty="0"/>
          </a:p>
        </p:txBody>
      </p:sp>
    </p:spTree>
    <p:extLst>
      <p:ext uri="{BB962C8B-B14F-4D97-AF65-F5344CB8AC3E}">
        <p14:creationId xmlns:p14="http://schemas.microsoft.com/office/powerpoint/2010/main" val="324964552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7426" y="427703"/>
            <a:ext cx="11044084" cy="6209071"/>
          </a:xfrm>
        </p:spPr>
        <p:txBody>
          <a:bodyPr>
            <a:normAutofit lnSpcReduction="10000"/>
          </a:bodyPr>
          <a:lstStyle/>
          <a:p>
            <a:pPr marL="0" indent="0" algn="ctr">
              <a:buNone/>
            </a:pPr>
            <a:r>
              <a:rPr lang="en-GB" sz="3900" b="1" dirty="0" smtClean="0"/>
              <a:t>References </a:t>
            </a:r>
          </a:p>
          <a:p>
            <a:pPr marL="0" indent="0" algn="just">
              <a:buNone/>
            </a:pPr>
            <a:r>
              <a:rPr lang="en-GB" sz="4000" dirty="0"/>
              <a:t>Hillier, D, S Ross, R Westerfield, J Jaffe, &amp; B Jordan, Corporate Finance:  McGraw- Hill Education, 2022</a:t>
            </a:r>
            <a:endParaRPr lang="en-US" sz="4000" dirty="0"/>
          </a:p>
          <a:p>
            <a:pPr marL="0" indent="0" algn="just">
              <a:buNone/>
            </a:pPr>
            <a:r>
              <a:rPr lang="en-GB" sz="4000" dirty="0" err="1" smtClean="0"/>
              <a:t>I.M</a:t>
            </a:r>
            <a:r>
              <a:rPr lang="en-GB" sz="4000" dirty="0"/>
              <a:t>. Pandey (Ed.), 2015. Financial Management, Eleventh Edition. India: </a:t>
            </a:r>
            <a:r>
              <a:rPr lang="en-GB" sz="4000" dirty="0" err="1"/>
              <a:t>Vikas</a:t>
            </a:r>
            <a:r>
              <a:rPr lang="en-GB" sz="4000" dirty="0"/>
              <a:t> Publishing House, </a:t>
            </a:r>
            <a:endParaRPr lang="en-US" sz="4000" dirty="0"/>
          </a:p>
          <a:p>
            <a:pPr marL="0" indent="0" algn="just">
              <a:buNone/>
            </a:pPr>
            <a:r>
              <a:rPr lang="en-GB" sz="4000" dirty="0"/>
              <a:t>Ross, S., Westerfield, R., Jaffe, J. and Jordan, B., 2011. Core principles and applications of corporate finance. 1st ed. New York: McGraw-Hill/Irwin,</a:t>
            </a:r>
            <a:endParaRPr lang="en-US" sz="4000" dirty="0"/>
          </a:p>
          <a:p>
            <a:pPr marL="0" indent="0" algn="just">
              <a:buNone/>
            </a:pPr>
            <a:r>
              <a:rPr lang="en-GB" sz="4000" dirty="0"/>
              <a:t>Van Horne, J. and </a:t>
            </a:r>
            <a:r>
              <a:rPr lang="en-GB" sz="4000" dirty="0" err="1"/>
              <a:t>Wachowicz</a:t>
            </a:r>
            <a:r>
              <a:rPr lang="en-GB" sz="4000" dirty="0"/>
              <a:t>, J., 2008. Fundamentals of financial management. 13th ed. Essex: Prentice-Hall.</a:t>
            </a:r>
            <a:endParaRPr lang="en-US" sz="4000" dirty="0"/>
          </a:p>
          <a:p>
            <a:pPr marL="0" indent="0" algn="ctr">
              <a:buNone/>
            </a:pPr>
            <a:endParaRPr lang="en-GB" sz="3900" b="1" dirty="0" smtClean="0"/>
          </a:p>
        </p:txBody>
      </p:sp>
    </p:spTree>
    <p:extLst>
      <p:ext uri="{BB962C8B-B14F-4D97-AF65-F5344CB8AC3E}">
        <p14:creationId xmlns:p14="http://schemas.microsoft.com/office/powerpoint/2010/main" val="160921240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5400" i="1" dirty="0" smtClean="0"/>
              <a:t>THE END OF WEEK 13 LESSON </a:t>
            </a:r>
            <a:endParaRPr lang="en-GB" sz="5400" i="1" dirty="0"/>
          </a:p>
        </p:txBody>
      </p:sp>
    </p:spTree>
    <p:extLst>
      <p:ext uri="{BB962C8B-B14F-4D97-AF65-F5344CB8AC3E}">
        <p14:creationId xmlns:p14="http://schemas.microsoft.com/office/powerpoint/2010/main" val="23651542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10496</TotalTime>
  <Words>3523</Words>
  <Application>Microsoft Office PowerPoint</Application>
  <PresentationFormat>Widescreen</PresentationFormat>
  <Paragraphs>382</Paragraphs>
  <Slides>57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57</vt:i4>
      </vt:variant>
    </vt:vector>
  </HeadingPairs>
  <TitlesOfParts>
    <vt:vector size="63" baseType="lpstr">
      <vt:lpstr>Arial</vt:lpstr>
      <vt:lpstr>Calibri</vt:lpstr>
      <vt:lpstr>Calibri Light</vt:lpstr>
      <vt:lpstr>Cambria Math</vt:lpstr>
      <vt:lpstr>Times New Roman</vt:lpstr>
      <vt:lpstr>Office Theme</vt:lpstr>
      <vt:lpstr>CORPORATE FINANCE   Week 13: Dividend Policy</vt:lpstr>
      <vt:lpstr>Lesson Objectives </vt:lpstr>
      <vt:lpstr>Introduction   </vt:lpstr>
      <vt:lpstr>Meaning of Dividend</vt:lpstr>
      <vt:lpstr>Significance of Dividend Policy/ Application</vt:lpstr>
      <vt:lpstr>Significance of Dividend Policy/ Application  Ctd</vt:lpstr>
      <vt:lpstr>Forms of Dividend</vt:lpstr>
      <vt:lpstr>Advantages of Stock Dividend  To Share Holders:  </vt:lpstr>
      <vt:lpstr> Advantages of Stock Dividend  to the Company</vt:lpstr>
      <vt:lpstr>Limitations of Stock Dividend To Shareholders</vt:lpstr>
      <vt:lpstr>Limitations of Stock Dividend to the Company</vt:lpstr>
      <vt:lpstr>Determinants of Dividend Decisions</vt:lpstr>
      <vt:lpstr> Determinants of Dividend Decisions Ctd  </vt:lpstr>
      <vt:lpstr> Determinants of Dividend Decisions Ctd </vt:lpstr>
      <vt:lpstr> Determinants of Dividend Decisions Ctd </vt:lpstr>
      <vt:lpstr>Practical Considerations in Dividend Policy</vt:lpstr>
      <vt:lpstr>Practical Considerations in Dividend Policy-Specific</vt:lpstr>
      <vt:lpstr>Practical Considerations in Dividend Policy-Specific -Ctd</vt:lpstr>
      <vt:lpstr>Theories of Dividend</vt:lpstr>
      <vt:lpstr>Modigliani and Miller (M.M) Hypothesis  </vt:lpstr>
      <vt:lpstr>  Assumptions of M.M Hypothesis </vt:lpstr>
      <vt:lpstr>Implications of MM theory </vt:lpstr>
      <vt:lpstr>Implications of MM theory Ctd</vt:lpstr>
      <vt:lpstr>Advantages of MM Hypothesis</vt:lpstr>
      <vt:lpstr>Limitations of MM Hypothesis</vt:lpstr>
      <vt:lpstr>Walter Model Dividend Model</vt:lpstr>
      <vt:lpstr>Assumptions of Walter Model</vt:lpstr>
      <vt:lpstr>Assumptions of Walter Model</vt:lpstr>
      <vt:lpstr>           </vt:lpstr>
      <vt:lpstr>Factors which influence the market price of a share</vt:lpstr>
      <vt:lpstr> Advantages of Walter Model</vt:lpstr>
      <vt:lpstr> Limitations of Walter Model  </vt:lpstr>
      <vt:lpstr> Gordon Model (Dividend Discount Model) </vt:lpstr>
      <vt:lpstr> Gordon Model (Dividend Discount Model) </vt:lpstr>
      <vt:lpstr> Assumptions of Gordon Model   </vt:lpstr>
      <vt:lpstr>   Assumptions of Gordon Model Ctd  : </vt:lpstr>
      <vt:lpstr>Implications of Gordons Model on MPS</vt:lpstr>
      <vt:lpstr>Market Price Calculations </vt:lpstr>
      <vt:lpstr>Market Price Calculations  Ctd</vt:lpstr>
      <vt:lpstr> Market Price Calculations  -Constant Growth Rate  </vt:lpstr>
      <vt:lpstr> Gordons model- Variable-growth Rate Models  </vt:lpstr>
      <vt:lpstr> Gordon Model Assumptions: </vt:lpstr>
      <vt:lpstr>Advantages of Gordon Model</vt:lpstr>
      <vt:lpstr> Limitations of Gordon Model  </vt:lpstr>
      <vt:lpstr> Linters Model of Dividend policy  </vt:lpstr>
      <vt:lpstr>Linters Model Assumptions Ctd </vt:lpstr>
      <vt:lpstr>Criticism of Gordons Model </vt:lpstr>
      <vt:lpstr>Information Signaling theory</vt:lpstr>
      <vt:lpstr>The Clientele Effect Theory</vt:lpstr>
      <vt:lpstr>Conclusions of the Clientele Effect Theory</vt:lpstr>
      <vt:lpstr>Types of Dividend Policy </vt:lpstr>
      <vt:lpstr>Stable Dividend Policy /Fixed Dividend Per Share</vt:lpstr>
      <vt:lpstr>Constant Payout Ratio</vt:lpstr>
      <vt:lpstr>Residual Dividend Policy</vt:lpstr>
      <vt:lpstr>Low Constant  Dividend Per Share Plus Surplus Or Bonus  </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TIME VALUE OF MONEY</dc:title>
  <dc:creator>user</dc:creator>
  <cp:lastModifiedBy>user</cp:lastModifiedBy>
  <cp:revision>663</cp:revision>
  <dcterms:created xsi:type="dcterms:W3CDTF">2023-03-23T11:05:44Z</dcterms:created>
  <dcterms:modified xsi:type="dcterms:W3CDTF">2023-06-05T21:51:49Z</dcterms:modified>
</cp:coreProperties>
</file>