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46"/>
  </p:notesMasterIdLst>
  <p:sldIdLst>
    <p:sldId id="280" r:id="rId2"/>
    <p:sldId id="281" r:id="rId3"/>
    <p:sldId id="257" r:id="rId4"/>
    <p:sldId id="357" r:id="rId5"/>
    <p:sldId id="356" r:id="rId6"/>
    <p:sldId id="410" r:id="rId7"/>
    <p:sldId id="409" r:id="rId8"/>
    <p:sldId id="358" r:id="rId9"/>
    <p:sldId id="260" r:id="rId10"/>
    <p:sldId id="359" r:id="rId11"/>
    <p:sldId id="261" r:id="rId12"/>
    <p:sldId id="262" r:id="rId13"/>
    <p:sldId id="367" r:id="rId14"/>
    <p:sldId id="368" r:id="rId15"/>
    <p:sldId id="361" r:id="rId16"/>
    <p:sldId id="317" r:id="rId17"/>
    <p:sldId id="364" r:id="rId18"/>
    <p:sldId id="363" r:id="rId19"/>
    <p:sldId id="392" r:id="rId20"/>
    <p:sldId id="411" r:id="rId21"/>
    <p:sldId id="393" r:id="rId22"/>
    <p:sldId id="315" r:id="rId23"/>
    <p:sldId id="316" r:id="rId24"/>
    <p:sldId id="395" r:id="rId25"/>
    <p:sldId id="407" r:id="rId26"/>
    <p:sldId id="403" r:id="rId27"/>
    <p:sldId id="288" r:id="rId28"/>
    <p:sldId id="396" r:id="rId29"/>
    <p:sldId id="400" r:id="rId30"/>
    <p:sldId id="293" r:id="rId31"/>
    <p:sldId id="323" r:id="rId32"/>
    <p:sldId id="397" r:id="rId33"/>
    <p:sldId id="398" r:id="rId34"/>
    <p:sldId id="405" r:id="rId35"/>
    <p:sldId id="399" r:id="rId36"/>
    <p:sldId id="406" r:id="rId37"/>
    <p:sldId id="380" r:id="rId38"/>
    <p:sldId id="401" r:id="rId39"/>
    <p:sldId id="386" r:id="rId40"/>
    <p:sldId id="387" r:id="rId41"/>
    <p:sldId id="388" r:id="rId42"/>
    <p:sldId id="402" r:id="rId43"/>
    <p:sldId id="375" r:id="rId44"/>
    <p:sldId id="312"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66F5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5809" autoAdjust="0"/>
    <p:restoredTop sz="94660"/>
  </p:normalViewPr>
  <p:slideViewPr>
    <p:cSldViewPr snapToGrid="0">
      <p:cViewPr varScale="1">
        <p:scale>
          <a:sx n="52" d="100"/>
          <a:sy n="52" d="100"/>
        </p:scale>
        <p:origin x="312" y="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76B005-50DE-454B-82F5-4265151B5DE3}" type="datetimeFigureOut">
              <a:rPr lang="en-GB" smtClean="0"/>
              <a:t>08/06/2023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A6F7DC9-98C4-4EF7-B2CD-D4966C2257F3}" type="slidenum">
              <a:rPr lang="en-GB" smtClean="0"/>
              <a:t>‹#›</a:t>
            </a:fld>
            <a:endParaRPr lang="en-GB"/>
          </a:p>
        </p:txBody>
      </p:sp>
    </p:spTree>
    <p:extLst>
      <p:ext uri="{BB962C8B-B14F-4D97-AF65-F5344CB8AC3E}">
        <p14:creationId xmlns:p14="http://schemas.microsoft.com/office/powerpoint/2010/main" val="2681665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A6F7DC9-98C4-4EF7-B2CD-D4966C2257F3}" type="slidenum">
              <a:rPr lang="en-GB" smtClean="0"/>
              <a:t>1</a:t>
            </a:fld>
            <a:endParaRPr lang="en-GB"/>
          </a:p>
        </p:txBody>
      </p:sp>
    </p:spTree>
    <p:extLst>
      <p:ext uri="{BB962C8B-B14F-4D97-AF65-F5344CB8AC3E}">
        <p14:creationId xmlns:p14="http://schemas.microsoft.com/office/powerpoint/2010/main" val="41841032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A6F7DC9-98C4-4EF7-B2CD-D4966C2257F3}" type="slidenum">
              <a:rPr lang="en-GB" smtClean="0"/>
              <a:t>9</a:t>
            </a:fld>
            <a:endParaRPr lang="en-GB"/>
          </a:p>
        </p:txBody>
      </p:sp>
    </p:spTree>
    <p:extLst>
      <p:ext uri="{BB962C8B-B14F-4D97-AF65-F5344CB8AC3E}">
        <p14:creationId xmlns:p14="http://schemas.microsoft.com/office/powerpoint/2010/main" val="1007745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A6F7DC9-98C4-4EF7-B2CD-D4966C2257F3}" type="slidenum">
              <a:rPr lang="en-GB" smtClean="0"/>
              <a:t>10</a:t>
            </a:fld>
            <a:endParaRPr lang="en-GB"/>
          </a:p>
        </p:txBody>
      </p:sp>
    </p:spTree>
    <p:extLst>
      <p:ext uri="{BB962C8B-B14F-4D97-AF65-F5344CB8AC3E}">
        <p14:creationId xmlns:p14="http://schemas.microsoft.com/office/powerpoint/2010/main" val="26251705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3D96E17-8A3B-4F6B-BABD-FD2420C511F1}" type="datetimeFigureOut">
              <a:rPr lang="en-US" smtClean="0"/>
              <a:t>6/8/2023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B1E871-62AD-4839-92E3-30B645B1C38E}" type="slidenum">
              <a:rPr lang="en-US" smtClean="0"/>
              <a:t>‹#›</a:t>
            </a:fld>
            <a:endParaRPr lang="en-US"/>
          </a:p>
        </p:txBody>
      </p:sp>
    </p:spTree>
    <p:extLst>
      <p:ext uri="{BB962C8B-B14F-4D97-AF65-F5344CB8AC3E}">
        <p14:creationId xmlns:p14="http://schemas.microsoft.com/office/powerpoint/2010/main" val="27742498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3D96E17-8A3B-4F6B-BABD-FD2420C511F1}" type="datetimeFigureOut">
              <a:rPr lang="en-US" smtClean="0"/>
              <a:t>6/8/2023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B1E871-62AD-4839-92E3-30B645B1C38E}" type="slidenum">
              <a:rPr lang="en-US" smtClean="0"/>
              <a:t>‹#›</a:t>
            </a:fld>
            <a:endParaRPr lang="en-US"/>
          </a:p>
        </p:txBody>
      </p:sp>
    </p:spTree>
    <p:extLst>
      <p:ext uri="{BB962C8B-B14F-4D97-AF65-F5344CB8AC3E}">
        <p14:creationId xmlns:p14="http://schemas.microsoft.com/office/powerpoint/2010/main" val="514576484"/>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3D96E17-8A3B-4F6B-BABD-FD2420C511F1}" type="datetimeFigureOut">
              <a:rPr lang="en-US" smtClean="0"/>
              <a:t>6/8/2023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B1E871-62AD-4839-92E3-30B645B1C38E}" type="slidenum">
              <a:rPr lang="en-US" smtClean="0"/>
              <a:t>‹#›</a:t>
            </a:fld>
            <a:endParaRPr lang="en-US"/>
          </a:p>
        </p:txBody>
      </p:sp>
    </p:spTree>
    <p:extLst>
      <p:ext uri="{BB962C8B-B14F-4D97-AF65-F5344CB8AC3E}">
        <p14:creationId xmlns:p14="http://schemas.microsoft.com/office/powerpoint/2010/main" val="17229272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3D96E17-8A3B-4F6B-BABD-FD2420C511F1}" type="datetimeFigureOut">
              <a:rPr lang="en-US" smtClean="0"/>
              <a:t>6/8/2023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9B1E871-62AD-4839-92E3-30B645B1C38E}" type="slidenum">
              <a:rPr lang="en-US" smtClean="0"/>
              <a:t>‹#›</a:t>
            </a:fld>
            <a:endParaRPr lang="en-US"/>
          </a:p>
        </p:txBody>
      </p:sp>
    </p:spTree>
    <p:extLst>
      <p:ext uri="{BB962C8B-B14F-4D97-AF65-F5344CB8AC3E}">
        <p14:creationId xmlns:p14="http://schemas.microsoft.com/office/powerpoint/2010/main" val="34366138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3D96E17-8A3B-4F6B-BABD-FD2420C511F1}" type="datetimeFigureOut">
              <a:rPr lang="en-US" smtClean="0"/>
              <a:t>6/8/2023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9B1E871-62AD-4839-92E3-30B645B1C38E}" type="slidenum">
              <a:rPr lang="en-US" smtClean="0"/>
              <a:t>‹#›</a:t>
            </a:fld>
            <a:endParaRPr lang="en-US"/>
          </a:p>
        </p:txBody>
      </p:sp>
    </p:spTree>
    <p:extLst>
      <p:ext uri="{BB962C8B-B14F-4D97-AF65-F5344CB8AC3E}">
        <p14:creationId xmlns:p14="http://schemas.microsoft.com/office/powerpoint/2010/main" val="11219630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3D96E17-8A3B-4F6B-BABD-FD2420C511F1}" type="datetimeFigureOut">
              <a:rPr lang="en-US" smtClean="0"/>
              <a:t>6/8/2023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9B1E871-62AD-4839-92E3-30B645B1C38E}" type="slidenum">
              <a:rPr lang="en-US" smtClean="0"/>
              <a:t>‹#›</a:t>
            </a:fld>
            <a:endParaRPr lang="en-US"/>
          </a:p>
        </p:txBody>
      </p:sp>
    </p:spTree>
    <p:extLst>
      <p:ext uri="{BB962C8B-B14F-4D97-AF65-F5344CB8AC3E}">
        <p14:creationId xmlns:p14="http://schemas.microsoft.com/office/powerpoint/2010/main" val="24750571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D96E17-8A3B-4F6B-BABD-FD2420C511F1}" type="datetimeFigureOut">
              <a:rPr lang="en-US" smtClean="0"/>
              <a:t>6/8/2023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9B1E871-62AD-4839-92E3-30B645B1C38E}" type="slidenum">
              <a:rPr lang="en-US" smtClean="0"/>
              <a:t>‹#›</a:t>
            </a:fld>
            <a:endParaRPr lang="en-US"/>
          </a:p>
        </p:txBody>
      </p:sp>
    </p:spTree>
    <p:extLst>
      <p:ext uri="{BB962C8B-B14F-4D97-AF65-F5344CB8AC3E}">
        <p14:creationId xmlns:p14="http://schemas.microsoft.com/office/powerpoint/2010/main" val="41219472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3D96E17-8A3B-4F6B-BABD-FD2420C511F1}" type="datetimeFigureOut">
              <a:rPr lang="en-US" smtClean="0"/>
              <a:t>6/8/2023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9B1E871-62AD-4839-92E3-30B645B1C38E}" type="slidenum">
              <a:rPr lang="en-US" smtClean="0"/>
              <a:t>‹#›</a:t>
            </a:fld>
            <a:endParaRPr lang="en-US"/>
          </a:p>
        </p:txBody>
      </p:sp>
    </p:spTree>
    <p:extLst>
      <p:ext uri="{BB962C8B-B14F-4D97-AF65-F5344CB8AC3E}">
        <p14:creationId xmlns:p14="http://schemas.microsoft.com/office/powerpoint/2010/main" val="15576111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3D96E17-8A3B-4F6B-BABD-FD2420C511F1}" type="datetimeFigureOut">
              <a:rPr lang="en-US" smtClean="0"/>
              <a:t>6/8/2023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9B1E871-62AD-4839-92E3-30B645B1C38E}" type="slidenum">
              <a:rPr lang="en-US" smtClean="0"/>
              <a:t>‹#›</a:t>
            </a:fld>
            <a:endParaRPr lang="en-US"/>
          </a:p>
        </p:txBody>
      </p:sp>
    </p:spTree>
    <p:extLst>
      <p:ext uri="{BB962C8B-B14F-4D97-AF65-F5344CB8AC3E}">
        <p14:creationId xmlns:p14="http://schemas.microsoft.com/office/powerpoint/2010/main" val="28126870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3D96E17-8A3B-4F6B-BABD-FD2420C511F1}" type="datetimeFigureOut">
              <a:rPr lang="en-US" smtClean="0"/>
              <a:t>6/8/2023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B1E871-62AD-4839-92E3-30B645B1C38E}" type="slidenum">
              <a:rPr lang="en-US" smtClean="0"/>
              <a:t>‹#›</a:t>
            </a:fld>
            <a:endParaRPr lang="en-US"/>
          </a:p>
        </p:txBody>
      </p:sp>
    </p:spTree>
    <p:extLst>
      <p:ext uri="{BB962C8B-B14F-4D97-AF65-F5344CB8AC3E}">
        <p14:creationId xmlns:p14="http://schemas.microsoft.com/office/powerpoint/2010/main" val="30775481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3D96E17-8A3B-4F6B-BABD-FD2420C511F1}" type="datetimeFigureOut">
              <a:rPr lang="en-US" smtClean="0"/>
              <a:t>6/8/2023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B1E871-62AD-4839-92E3-30B645B1C38E}" type="slidenum">
              <a:rPr lang="en-US" smtClean="0"/>
              <a:t>‹#›</a:t>
            </a:fld>
            <a:endParaRPr lang="en-US"/>
          </a:p>
        </p:txBody>
      </p:sp>
    </p:spTree>
    <p:extLst>
      <p:ext uri="{BB962C8B-B14F-4D97-AF65-F5344CB8AC3E}">
        <p14:creationId xmlns:p14="http://schemas.microsoft.com/office/powerpoint/2010/main" val="18700548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3D96E17-8A3B-4F6B-BABD-FD2420C511F1}" type="datetimeFigureOut">
              <a:rPr lang="en-US" smtClean="0"/>
              <a:t>6/8/2023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B1E871-62AD-4839-92E3-30B645B1C38E}" type="slidenum">
              <a:rPr lang="en-US" smtClean="0"/>
              <a:t>‹#›</a:t>
            </a:fld>
            <a:endParaRPr lang="en-US"/>
          </a:p>
        </p:txBody>
      </p:sp>
    </p:spTree>
    <p:extLst>
      <p:ext uri="{BB962C8B-B14F-4D97-AF65-F5344CB8AC3E}">
        <p14:creationId xmlns:p14="http://schemas.microsoft.com/office/powerpoint/2010/main" val="1803266252"/>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337" y="1080032"/>
            <a:ext cx="10713150" cy="3616939"/>
          </a:xfrm>
        </p:spPr>
        <p:txBody>
          <a:bodyPr>
            <a:normAutofit/>
          </a:bodyPr>
          <a:lstStyle/>
          <a:p>
            <a:pPr algn="ctr"/>
            <a:r>
              <a:rPr lang="en-US" sz="3600" b="1" dirty="0" smtClean="0">
                <a:latin typeface="+mn-lt"/>
              </a:rPr>
              <a:t>CORPORATE FINANCE</a:t>
            </a:r>
            <a:br>
              <a:rPr lang="en-US" sz="3600" b="1" dirty="0" smtClean="0">
                <a:latin typeface="+mn-lt"/>
              </a:rPr>
            </a:br>
            <a:r>
              <a:rPr lang="en-US" sz="3600" b="1" dirty="0" smtClean="0">
                <a:latin typeface="+mn-lt"/>
              </a:rPr>
              <a:t> </a:t>
            </a:r>
            <a:r>
              <a:rPr lang="en-US" sz="3600" b="1" dirty="0">
                <a:latin typeface="+mn-lt"/>
              </a:rPr>
              <a:t/>
            </a:r>
            <a:br>
              <a:rPr lang="en-US" sz="3600" b="1" dirty="0">
                <a:latin typeface="+mn-lt"/>
              </a:rPr>
            </a:br>
            <a:r>
              <a:rPr lang="en-US" sz="3600" b="1" dirty="0" smtClean="0">
                <a:latin typeface="+mn-lt"/>
              </a:rPr>
              <a:t>WEEK 14 : </a:t>
            </a:r>
            <a:r>
              <a:rPr lang="en-US" sz="3600" b="1" dirty="0">
                <a:latin typeface="+mn-lt"/>
              </a:rPr>
              <a:t>Efficient Market Hypothesis - </a:t>
            </a:r>
            <a:r>
              <a:rPr lang="en-US" sz="3600" b="1" dirty="0" err="1">
                <a:latin typeface="+mn-lt"/>
              </a:rPr>
              <a:t>EMH</a:t>
            </a:r>
            <a:endParaRPr lang="en-US" sz="3600" dirty="0">
              <a:latin typeface="+mn-lt"/>
            </a:endParaRPr>
          </a:p>
        </p:txBody>
      </p:sp>
      <p:sp>
        <p:nvSpPr>
          <p:cNvPr id="3" name="Content Placeholder 2"/>
          <p:cNvSpPr>
            <a:spLocks noGrp="1"/>
          </p:cNvSpPr>
          <p:nvPr>
            <p:ph idx="1"/>
          </p:nvPr>
        </p:nvSpPr>
        <p:spPr>
          <a:xfrm>
            <a:off x="325888" y="3628103"/>
            <a:ext cx="11000874" cy="3062208"/>
          </a:xfrm>
        </p:spPr>
        <p:txBody>
          <a:bodyPr>
            <a:normAutofit/>
          </a:bodyPr>
          <a:lstStyle/>
          <a:p>
            <a:pPr marL="0" indent="0">
              <a:buNone/>
            </a:pPr>
            <a:endParaRPr lang="en-GB" sz="3600" b="1" dirty="0" smtClean="0"/>
          </a:p>
          <a:p>
            <a:pPr marL="0" indent="0" algn="ctr">
              <a:buNone/>
            </a:pPr>
            <a:endParaRPr lang="en-GB" sz="3600" b="1" dirty="0" smtClean="0"/>
          </a:p>
          <a:p>
            <a:pPr marL="0" indent="0" algn="ctr">
              <a:buNone/>
            </a:pPr>
            <a:endParaRPr lang="en-GB" sz="3600" b="1" dirty="0"/>
          </a:p>
          <a:p>
            <a:pPr marL="0" indent="0" algn="ctr">
              <a:buNone/>
            </a:pPr>
            <a:r>
              <a:rPr lang="en-GB" sz="3600" b="1" dirty="0" smtClean="0"/>
              <a:t>Instructor: </a:t>
            </a:r>
            <a:r>
              <a:rPr lang="en-GB" sz="3600" b="1" dirty="0" err="1" smtClean="0"/>
              <a:t>Dr.</a:t>
            </a:r>
            <a:r>
              <a:rPr lang="en-GB" sz="3600" b="1" dirty="0" smtClean="0"/>
              <a:t> Charity Njoka</a:t>
            </a:r>
            <a:endParaRPr lang="en-GB" sz="3600" b="1" dirty="0"/>
          </a:p>
        </p:txBody>
      </p:sp>
    </p:spTree>
    <p:extLst>
      <p:ext uri="{BB962C8B-B14F-4D97-AF65-F5344CB8AC3E}">
        <p14:creationId xmlns:p14="http://schemas.microsoft.com/office/powerpoint/2010/main" val="262159752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62233"/>
            <a:ext cx="11353800" cy="899651"/>
          </a:xfrm>
        </p:spPr>
        <p:txBody>
          <a:bodyPr>
            <a:normAutofit/>
          </a:bodyPr>
          <a:lstStyle/>
          <a:p>
            <a:r>
              <a:rPr lang="en-GB" sz="3600" b="1" dirty="0" smtClean="0">
                <a:latin typeface="+mn-lt"/>
              </a:rPr>
              <a:t>Lesson Objectives </a:t>
            </a:r>
            <a:endParaRPr lang="en-GB" sz="3600" b="1" dirty="0">
              <a:latin typeface="+mn-lt"/>
            </a:endParaRPr>
          </a:p>
        </p:txBody>
      </p:sp>
      <p:sp>
        <p:nvSpPr>
          <p:cNvPr id="3" name="Content Placeholder 2"/>
          <p:cNvSpPr>
            <a:spLocks noGrp="1"/>
          </p:cNvSpPr>
          <p:nvPr>
            <p:ph idx="1"/>
          </p:nvPr>
        </p:nvSpPr>
        <p:spPr>
          <a:xfrm>
            <a:off x="176463" y="1061884"/>
            <a:ext cx="12015537" cy="5796115"/>
          </a:xfrm>
        </p:spPr>
        <p:txBody>
          <a:bodyPr>
            <a:normAutofit/>
          </a:bodyPr>
          <a:lstStyle/>
          <a:p>
            <a:pPr marL="0" indent="0" algn="just">
              <a:buNone/>
            </a:pPr>
            <a:endParaRPr lang="en-GB" sz="3200" dirty="0" smtClean="0"/>
          </a:p>
          <a:p>
            <a:pPr marL="0" indent="0" algn="just">
              <a:buNone/>
            </a:pPr>
            <a:r>
              <a:rPr lang="en-GB" sz="3200" dirty="0" smtClean="0"/>
              <a:t>At </a:t>
            </a:r>
            <a:r>
              <a:rPr lang="en-GB" sz="3200" dirty="0"/>
              <a:t>the end of this lesson you should be able to</a:t>
            </a:r>
            <a:r>
              <a:rPr lang="en-GB" sz="3200" dirty="0" smtClean="0"/>
              <a:t>:</a:t>
            </a:r>
          </a:p>
          <a:p>
            <a:pPr marL="0" lvl="0" indent="0">
              <a:buNone/>
            </a:pPr>
            <a:endParaRPr lang="en-GB" sz="3200" dirty="0"/>
          </a:p>
          <a:p>
            <a:pPr marL="514350" lvl="0" indent="-514350" algn="just">
              <a:buFont typeface="+mj-lt"/>
              <a:buAutoNum type="arabicPeriod"/>
            </a:pPr>
            <a:r>
              <a:rPr lang="en-GB" sz="3200" dirty="0"/>
              <a:t>Understand the concept of market efficiency</a:t>
            </a:r>
            <a:endParaRPr lang="en-US" sz="3200" dirty="0"/>
          </a:p>
          <a:p>
            <a:pPr marL="514350" lvl="0" indent="-514350" algn="just">
              <a:buFont typeface="+mj-lt"/>
              <a:buAutoNum type="arabicPeriod"/>
            </a:pPr>
            <a:r>
              <a:rPr lang="en-GB" sz="3200" dirty="0"/>
              <a:t>Describe  various forms of market efficiency </a:t>
            </a:r>
            <a:endParaRPr lang="en-US" sz="3200" dirty="0"/>
          </a:p>
          <a:p>
            <a:pPr marL="514350" lvl="0" indent="-514350" algn="just">
              <a:buFont typeface="+mj-lt"/>
              <a:buAutoNum type="arabicPeriod"/>
            </a:pPr>
            <a:r>
              <a:rPr lang="en-GB" sz="3200" dirty="0"/>
              <a:t>Discuss the anomalies to the </a:t>
            </a:r>
            <a:r>
              <a:rPr lang="en-GB" sz="3200" dirty="0" smtClean="0"/>
              <a:t>Efficient Market Hypothesis (</a:t>
            </a:r>
            <a:r>
              <a:rPr lang="en-GB" sz="3200" dirty="0" err="1" smtClean="0"/>
              <a:t>EMH</a:t>
            </a:r>
            <a:r>
              <a:rPr lang="en-GB" sz="3200" dirty="0" smtClean="0"/>
              <a:t>)</a:t>
            </a:r>
            <a:endParaRPr lang="en-US" sz="3200" dirty="0"/>
          </a:p>
          <a:p>
            <a:pPr marL="514350" lvl="0" indent="-514350" algn="just">
              <a:buFont typeface="+mj-lt"/>
              <a:buAutoNum type="arabicPeriod"/>
            </a:pPr>
            <a:r>
              <a:rPr lang="en-GB" sz="3200" dirty="0"/>
              <a:t>Discuss the tests to the </a:t>
            </a:r>
            <a:r>
              <a:rPr lang="en-GB" sz="3200" dirty="0" err="1" smtClean="0"/>
              <a:t>EMH</a:t>
            </a:r>
            <a:endParaRPr lang="en-GB" sz="3200" dirty="0" smtClean="0"/>
          </a:p>
          <a:p>
            <a:pPr marL="514350" lvl="0" indent="-514350" algn="just">
              <a:buFont typeface="+mj-lt"/>
              <a:buAutoNum type="arabicPeriod"/>
            </a:pPr>
            <a:r>
              <a:rPr lang="en-GB" sz="3200" dirty="0" smtClean="0"/>
              <a:t>Discuss the implications  of </a:t>
            </a:r>
            <a:r>
              <a:rPr lang="en-GB" sz="3200" dirty="0" err="1" smtClean="0"/>
              <a:t>EMH</a:t>
            </a:r>
            <a:endParaRPr lang="en-US" sz="3200" dirty="0"/>
          </a:p>
          <a:p>
            <a:pPr algn="just"/>
            <a:endParaRPr lang="en-GB" sz="3200" dirty="0"/>
          </a:p>
        </p:txBody>
      </p:sp>
    </p:spTree>
    <p:extLst>
      <p:ext uri="{BB962C8B-B14F-4D97-AF65-F5344CB8AC3E}">
        <p14:creationId xmlns:p14="http://schemas.microsoft.com/office/powerpoint/2010/main" val="119059275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2232" y="-240631"/>
            <a:ext cx="11191568" cy="1312606"/>
          </a:xfrm>
        </p:spPr>
        <p:txBody>
          <a:bodyPr>
            <a:normAutofit/>
          </a:bodyPr>
          <a:lstStyle/>
          <a:p>
            <a:r>
              <a:rPr lang="en-GB" sz="3600" b="1" dirty="0" smtClean="0">
                <a:latin typeface="+mn-lt"/>
              </a:rPr>
              <a:t>Introduction </a:t>
            </a:r>
            <a:endParaRPr lang="en-US" sz="3600" b="1" dirty="0">
              <a:latin typeface="+mn-lt"/>
            </a:endParaRPr>
          </a:p>
        </p:txBody>
      </p:sp>
      <p:sp>
        <p:nvSpPr>
          <p:cNvPr id="3" name="Content Placeholder 2"/>
          <p:cNvSpPr>
            <a:spLocks noGrp="1"/>
          </p:cNvSpPr>
          <p:nvPr>
            <p:ph idx="1"/>
          </p:nvPr>
        </p:nvSpPr>
        <p:spPr>
          <a:xfrm>
            <a:off x="162232" y="775504"/>
            <a:ext cx="11191568" cy="5849885"/>
          </a:xfrm>
        </p:spPr>
        <p:txBody>
          <a:bodyPr>
            <a:normAutofit/>
          </a:bodyPr>
          <a:lstStyle/>
          <a:p>
            <a:pPr marL="1371600" lvl="3" indent="0">
              <a:buNone/>
            </a:pPr>
            <a:r>
              <a:rPr lang="en-US" sz="2200" dirty="0" smtClean="0"/>
              <a:t>. </a:t>
            </a:r>
            <a:endParaRPr lang="en-GB" sz="2200" dirty="0"/>
          </a:p>
          <a:p>
            <a:pPr marL="0" indent="0" algn="just">
              <a:buNone/>
            </a:pPr>
            <a:r>
              <a:rPr lang="en-US" sz="3200" dirty="0" err="1" smtClean="0"/>
              <a:t>EMH</a:t>
            </a:r>
            <a:r>
              <a:rPr lang="en-US" sz="3200" dirty="0"/>
              <a:t> </a:t>
            </a:r>
            <a:r>
              <a:rPr lang="en-US" sz="3200" dirty="0" smtClean="0"/>
              <a:t>is </a:t>
            </a:r>
            <a:r>
              <a:rPr lang="en-US" sz="3200" dirty="0"/>
              <a:t>popularly known as the Random Walk Theory </a:t>
            </a:r>
            <a:endParaRPr lang="en-US" sz="3200" dirty="0" smtClean="0"/>
          </a:p>
          <a:p>
            <a:pPr marL="0" indent="0" algn="just">
              <a:buNone/>
            </a:pPr>
            <a:endParaRPr lang="en-US" sz="3200" dirty="0"/>
          </a:p>
          <a:p>
            <a:pPr marL="0" indent="0" algn="just">
              <a:buNone/>
            </a:pPr>
            <a:r>
              <a:rPr lang="en-US" sz="3200" dirty="0" smtClean="0"/>
              <a:t>is </a:t>
            </a:r>
            <a:r>
              <a:rPr lang="en-US" sz="3200" dirty="0"/>
              <a:t>the proposition that current stock prices fully reflect available information about the value of the firm, and there is no way to earn excess profits, (more than the market over all), by using this information</a:t>
            </a:r>
            <a:r>
              <a:rPr lang="en-US" sz="3200" dirty="0" smtClean="0"/>
              <a:t>.</a:t>
            </a:r>
          </a:p>
          <a:p>
            <a:pPr algn="just"/>
            <a:r>
              <a:rPr lang="en-US" sz="3200" dirty="0" err="1"/>
              <a:t>EMH</a:t>
            </a:r>
            <a:r>
              <a:rPr lang="en-US" sz="3200" dirty="0"/>
              <a:t> authorship is attributed to  the works of Eugene </a:t>
            </a:r>
            <a:r>
              <a:rPr lang="en-US" sz="3200" dirty="0" err="1"/>
              <a:t>Fama</a:t>
            </a:r>
            <a:r>
              <a:rPr lang="en-US" sz="3200" dirty="0"/>
              <a:t> and Paul Samuelson in 1965</a:t>
            </a:r>
            <a:endParaRPr lang="en-US" sz="32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7772784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68969"/>
            <a:ext cx="10515600" cy="1325563"/>
          </a:xfrm>
        </p:spPr>
        <p:txBody>
          <a:bodyPr>
            <a:normAutofit/>
          </a:bodyPr>
          <a:lstStyle/>
          <a:p>
            <a:r>
              <a:rPr lang="en-US" sz="3600" b="1" dirty="0" smtClean="0">
                <a:latin typeface="+mn-lt"/>
              </a:rPr>
              <a:t>The Concept of Market Efficiency</a:t>
            </a:r>
            <a:endParaRPr lang="en-US" sz="3600" dirty="0">
              <a:latin typeface="+mn-lt"/>
            </a:endParaRPr>
          </a:p>
        </p:txBody>
      </p:sp>
      <p:sp>
        <p:nvSpPr>
          <p:cNvPr id="3" name="Content Placeholder 2"/>
          <p:cNvSpPr>
            <a:spLocks noGrp="1"/>
          </p:cNvSpPr>
          <p:nvPr>
            <p:ph idx="1"/>
          </p:nvPr>
        </p:nvSpPr>
        <p:spPr>
          <a:xfrm>
            <a:off x="208547" y="609600"/>
            <a:ext cx="11231896" cy="6248399"/>
          </a:xfrm>
        </p:spPr>
        <p:txBody>
          <a:bodyPr>
            <a:normAutofit/>
          </a:bodyPr>
          <a:lstStyle/>
          <a:p>
            <a:pPr marL="0" lvl="0" indent="0" algn="just">
              <a:buNone/>
            </a:pPr>
            <a:endParaRPr lang="en-US" sz="3200" dirty="0" smtClean="0"/>
          </a:p>
          <a:p>
            <a:pPr marL="0" indent="0" algn="just">
              <a:buNone/>
            </a:pPr>
            <a:r>
              <a:rPr lang="en-US" sz="3200" dirty="0" smtClean="0"/>
              <a:t>An investor in stock </a:t>
            </a:r>
            <a:r>
              <a:rPr lang="en-US" sz="3200" dirty="0"/>
              <a:t>market, or anywhere else </a:t>
            </a:r>
            <a:r>
              <a:rPr lang="en-US" sz="3200" dirty="0" smtClean="0"/>
              <a:t>expects </a:t>
            </a:r>
            <a:r>
              <a:rPr lang="en-US" sz="3200" dirty="0"/>
              <a:t>to earn a return that commensurate with the risks </a:t>
            </a:r>
            <a:r>
              <a:rPr lang="en-US" sz="3200" dirty="0" smtClean="0"/>
              <a:t>taken</a:t>
            </a:r>
          </a:p>
          <a:p>
            <a:pPr marL="0" indent="0" algn="just">
              <a:buNone/>
            </a:pPr>
            <a:r>
              <a:rPr lang="en-US" sz="3200" dirty="0" smtClean="0"/>
              <a:t>securities </a:t>
            </a:r>
            <a:r>
              <a:rPr lang="en-US" sz="3200" dirty="0"/>
              <a:t>that are expected to provide the highest returns, given the risks of those </a:t>
            </a:r>
            <a:r>
              <a:rPr lang="en-US" sz="3200" dirty="0" smtClean="0"/>
              <a:t>securities are considered for </a:t>
            </a:r>
            <a:r>
              <a:rPr lang="en-US" sz="3200" dirty="0" smtClean="0"/>
              <a:t>investment</a:t>
            </a:r>
            <a:endParaRPr lang="en-US" sz="3200" dirty="0" smtClean="0"/>
          </a:p>
          <a:p>
            <a:pPr marL="0" indent="0" algn="just">
              <a:buNone/>
            </a:pPr>
            <a:endParaRPr lang="en-US" sz="3200" dirty="0" smtClean="0"/>
          </a:p>
          <a:p>
            <a:pPr marL="0" indent="0" algn="just">
              <a:buNone/>
            </a:pPr>
            <a:r>
              <a:rPr lang="en-US" sz="3200" dirty="0" smtClean="0"/>
              <a:t> </a:t>
            </a:r>
            <a:r>
              <a:rPr lang="en-US" sz="3200" dirty="0"/>
              <a:t>Most investors usually expect to obtain high returns that are above market </a:t>
            </a:r>
            <a:r>
              <a:rPr lang="en-US" sz="3200" dirty="0" smtClean="0"/>
              <a:t>averages-, </a:t>
            </a:r>
            <a:r>
              <a:rPr lang="en-US" sz="3200" dirty="0"/>
              <a:t>investors want to </a:t>
            </a:r>
            <a:r>
              <a:rPr lang="en-US" sz="3200" dirty="0" smtClean="0"/>
              <a:t>outperform the market</a:t>
            </a:r>
          </a:p>
          <a:p>
            <a:pPr marL="0" indent="0" algn="just">
              <a:buNone/>
            </a:pPr>
            <a:r>
              <a:rPr lang="en-US" sz="3200" dirty="0"/>
              <a:t>However, </a:t>
            </a:r>
            <a:r>
              <a:rPr lang="en-US" sz="3200" dirty="0" err="1" smtClean="0"/>
              <a:t>EMH</a:t>
            </a:r>
            <a:r>
              <a:rPr lang="en-US" sz="3200" dirty="0" smtClean="0"/>
              <a:t> </a:t>
            </a:r>
            <a:r>
              <a:rPr lang="en-US" sz="3200" dirty="0"/>
              <a:t>predicts that in markets where share prices fully reflect all available information, investors will not be able to beat the market. </a:t>
            </a:r>
          </a:p>
        </p:txBody>
      </p:sp>
    </p:spTree>
    <p:extLst>
      <p:ext uri="{BB962C8B-B14F-4D97-AF65-F5344CB8AC3E}">
        <p14:creationId xmlns:p14="http://schemas.microsoft.com/office/powerpoint/2010/main" val="203751119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631129" cy="834189"/>
          </a:xfrm>
        </p:spPr>
        <p:txBody>
          <a:bodyPr>
            <a:normAutofit/>
          </a:bodyPr>
          <a:lstStyle/>
          <a:p>
            <a:pPr algn="just"/>
            <a:r>
              <a:rPr lang="en-US" sz="3600" b="1" dirty="0">
                <a:latin typeface="+mn-lt"/>
              </a:rPr>
              <a:t>T</a:t>
            </a:r>
            <a:r>
              <a:rPr lang="en-US" sz="3600" b="1" dirty="0" smtClean="0">
                <a:latin typeface="+mn-lt"/>
              </a:rPr>
              <a:t>he </a:t>
            </a:r>
            <a:r>
              <a:rPr lang="en-US" sz="3600" b="1" dirty="0">
                <a:latin typeface="+mn-lt"/>
              </a:rPr>
              <a:t>C</a:t>
            </a:r>
            <a:r>
              <a:rPr lang="en-US" sz="3600" b="1" dirty="0" smtClean="0">
                <a:latin typeface="+mn-lt"/>
              </a:rPr>
              <a:t>oncept of Market </a:t>
            </a:r>
            <a:r>
              <a:rPr lang="en-US" sz="3600" b="1" dirty="0">
                <a:latin typeface="+mn-lt"/>
              </a:rPr>
              <a:t>E</a:t>
            </a:r>
            <a:r>
              <a:rPr lang="en-US" sz="3600" b="1" dirty="0" smtClean="0">
                <a:latin typeface="+mn-lt"/>
              </a:rPr>
              <a:t>fficiency </a:t>
            </a:r>
            <a:r>
              <a:rPr lang="en-GB" sz="3600" b="1" dirty="0" err="1">
                <a:latin typeface="+mn-lt"/>
              </a:rPr>
              <a:t>C</a:t>
            </a:r>
            <a:r>
              <a:rPr lang="en-GB" sz="3600" b="1" dirty="0" err="1" smtClean="0">
                <a:latin typeface="+mn-lt"/>
              </a:rPr>
              <a:t>td</a:t>
            </a:r>
            <a:endParaRPr lang="en-US" sz="3600" dirty="0">
              <a:latin typeface="+mn-lt"/>
            </a:endParaRPr>
          </a:p>
        </p:txBody>
      </p:sp>
      <p:sp>
        <p:nvSpPr>
          <p:cNvPr id="3" name="Content Placeholder 2"/>
          <p:cNvSpPr>
            <a:spLocks noGrp="1"/>
          </p:cNvSpPr>
          <p:nvPr>
            <p:ph idx="1"/>
          </p:nvPr>
        </p:nvSpPr>
        <p:spPr>
          <a:xfrm>
            <a:off x="132735" y="834189"/>
            <a:ext cx="11580424" cy="5686926"/>
          </a:xfrm>
        </p:spPr>
        <p:txBody>
          <a:bodyPr>
            <a:noAutofit/>
          </a:bodyPr>
          <a:lstStyle/>
          <a:p>
            <a:pPr algn="just"/>
            <a:r>
              <a:rPr lang="en-US" sz="3200" dirty="0" smtClean="0"/>
              <a:t>The </a:t>
            </a:r>
            <a:r>
              <a:rPr lang="en-US" sz="3200" dirty="0"/>
              <a:t>essence of  </a:t>
            </a:r>
            <a:r>
              <a:rPr lang="en-US" sz="3200" dirty="0" err="1" smtClean="0"/>
              <a:t>EMH</a:t>
            </a:r>
            <a:r>
              <a:rPr lang="en-US" sz="3200" dirty="0" smtClean="0"/>
              <a:t> in a </a:t>
            </a:r>
            <a:r>
              <a:rPr lang="en-US" sz="3200" dirty="0"/>
              <a:t>market dominated by many buyers and sellers, and when information is relatively freely available, market prices will fully reflect all available information. </a:t>
            </a:r>
            <a:endParaRPr lang="en-US" sz="3200" dirty="0" smtClean="0"/>
          </a:p>
          <a:p>
            <a:pPr algn="just"/>
            <a:endParaRPr lang="en-US" sz="3200" dirty="0" smtClean="0"/>
          </a:p>
          <a:p>
            <a:pPr algn="just"/>
            <a:r>
              <a:rPr lang="en-US" sz="3200" dirty="0" smtClean="0"/>
              <a:t>Whenever </a:t>
            </a:r>
            <a:r>
              <a:rPr lang="en-US" sz="3200" dirty="0"/>
              <a:t>new information reaches the market, buyers and sellers will assess the information and adjust their valuation on the affected </a:t>
            </a:r>
            <a:r>
              <a:rPr lang="en-US" sz="3200" dirty="0" smtClean="0"/>
              <a:t>stock and buy or sell stocks. </a:t>
            </a:r>
          </a:p>
          <a:p>
            <a:pPr algn="just"/>
            <a:endParaRPr lang="en-US" sz="3200" dirty="0" smtClean="0"/>
          </a:p>
          <a:p>
            <a:pPr algn="just"/>
            <a:r>
              <a:rPr lang="en-US" sz="3200" dirty="0"/>
              <a:t>Investors actions will ensure  that the new information is immediately impounded into the market prices. </a:t>
            </a:r>
          </a:p>
          <a:p>
            <a:endParaRPr lang="en-US" sz="3200" dirty="0" smtClean="0"/>
          </a:p>
        </p:txBody>
      </p:sp>
    </p:spTree>
    <p:extLst>
      <p:ext uri="{BB962C8B-B14F-4D97-AF65-F5344CB8AC3E}">
        <p14:creationId xmlns:p14="http://schemas.microsoft.com/office/powerpoint/2010/main" val="389976241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631129" cy="834189"/>
          </a:xfrm>
        </p:spPr>
        <p:txBody>
          <a:bodyPr>
            <a:normAutofit/>
          </a:bodyPr>
          <a:lstStyle/>
          <a:p>
            <a:pPr algn="just"/>
            <a:r>
              <a:rPr lang="en-US" sz="3600" b="1" dirty="0">
                <a:latin typeface="+mn-lt"/>
              </a:rPr>
              <a:t>T</a:t>
            </a:r>
            <a:r>
              <a:rPr lang="en-US" sz="3600" b="1" dirty="0" smtClean="0">
                <a:latin typeface="+mn-lt"/>
              </a:rPr>
              <a:t>he </a:t>
            </a:r>
            <a:r>
              <a:rPr lang="en-US" sz="3600" b="1" dirty="0">
                <a:latin typeface="+mn-lt"/>
              </a:rPr>
              <a:t>C</a:t>
            </a:r>
            <a:r>
              <a:rPr lang="en-US" sz="3600" b="1" dirty="0" smtClean="0">
                <a:latin typeface="+mn-lt"/>
              </a:rPr>
              <a:t>oncept of Market </a:t>
            </a:r>
            <a:r>
              <a:rPr lang="en-US" sz="3600" b="1" dirty="0">
                <a:latin typeface="+mn-lt"/>
              </a:rPr>
              <a:t>E</a:t>
            </a:r>
            <a:r>
              <a:rPr lang="en-US" sz="3600" b="1" dirty="0" smtClean="0">
                <a:latin typeface="+mn-lt"/>
              </a:rPr>
              <a:t>fficiency </a:t>
            </a:r>
            <a:r>
              <a:rPr lang="en-GB" sz="3600" b="1" dirty="0" err="1">
                <a:latin typeface="+mn-lt"/>
              </a:rPr>
              <a:t>C</a:t>
            </a:r>
            <a:r>
              <a:rPr lang="en-GB" sz="3600" b="1" dirty="0" err="1" smtClean="0">
                <a:latin typeface="+mn-lt"/>
              </a:rPr>
              <a:t>td</a:t>
            </a:r>
            <a:endParaRPr lang="en-US" sz="3600" dirty="0">
              <a:latin typeface="+mn-lt"/>
            </a:endParaRPr>
          </a:p>
        </p:txBody>
      </p:sp>
      <p:sp>
        <p:nvSpPr>
          <p:cNvPr id="3" name="Content Placeholder 2"/>
          <p:cNvSpPr>
            <a:spLocks noGrp="1"/>
          </p:cNvSpPr>
          <p:nvPr>
            <p:ph idx="1"/>
          </p:nvPr>
        </p:nvSpPr>
        <p:spPr>
          <a:xfrm>
            <a:off x="132735" y="834189"/>
            <a:ext cx="11580424" cy="5686926"/>
          </a:xfrm>
        </p:spPr>
        <p:txBody>
          <a:bodyPr>
            <a:noAutofit/>
          </a:bodyPr>
          <a:lstStyle/>
          <a:p>
            <a:pPr algn="just"/>
            <a:r>
              <a:rPr lang="en-US" sz="3200" dirty="0"/>
              <a:t>A</a:t>
            </a:r>
            <a:r>
              <a:rPr lang="en-US" sz="3200" dirty="0" smtClean="0"/>
              <a:t>ccording </a:t>
            </a:r>
            <a:r>
              <a:rPr lang="en-US" sz="3200" dirty="0"/>
              <a:t>to the </a:t>
            </a:r>
            <a:r>
              <a:rPr lang="en-US" sz="3200" dirty="0" err="1"/>
              <a:t>EMH</a:t>
            </a:r>
            <a:r>
              <a:rPr lang="en-US" sz="3200" dirty="0"/>
              <a:t>, no single investor would have an advantage in predicting a return on a stock price because he/she would have the same set of information as everyone else in the market</a:t>
            </a:r>
            <a:r>
              <a:rPr lang="en-US" sz="3200" dirty="0" smtClean="0"/>
              <a:t>.</a:t>
            </a:r>
          </a:p>
          <a:p>
            <a:pPr algn="just"/>
            <a:endParaRPr lang="en-US" sz="3200" dirty="0"/>
          </a:p>
          <a:p>
            <a:pPr algn="just"/>
            <a:r>
              <a:rPr lang="en-US" sz="3200" dirty="0"/>
              <a:t>Theoretically, </a:t>
            </a:r>
            <a:r>
              <a:rPr lang="en-US" sz="3200" dirty="0" err="1" smtClean="0"/>
              <a:t>EMH</a:t>
            </a:r>
            <a:r>
              <a:rPr lang="en-US" sz="3200" dirty="0" smtClean="0"/>
              <a:t> </a:t>
            </a:r>
            <a:r>
              <a:rPr lang="en-US" sz="3200" dirty="0"/>
              <a:t>implies that if new information is revealed about the firm, it will be incorporated into the share price rapidly and rationally, with respect to the direction of the share price movement and the size of that market. </a:t>
            </a:r>
            <a:endParaRPr lang="en-US" sz="3200" dirty="0" smtClean="0"/>
          </a:p>
        </p:txBody>
      </p:sp>
    </p:spTree>
    <p:extLst>
      <p:ext uri="{BB962C8B-B14F-4D97-AF65-F5344CB8AC3E}">
        <p14:creationId xmlns:p14="http://schemas.microsoft.com/office/powerpoint/2010/main" val="369027781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631129" cy="834189"/>
          </a:xfrm>
        </p:spPr>
        <p:txBody>
          <a:bodyPr>
            <a:normAutofit/>
          </a:bodyPr>
          <a:lstStyle/>
          <a:p>
            <a:pPr algn="just"/>
            <a:r>
              <a:rPr lang="en-US" sz="3600" b="1" dirty="0">
                <a:latin typeface="+mn-lt"/>
              </a:rPr>
              <a:t>T</a:t>
            </a:r>
            <a:r>
              <a:rPr lang="en-US" sz="3600" b="1" dirty="0" smtClean="0">
                <a:latin typeface="+mn-lt"/>
              </a:rPr>
              <a:t>he </a:t>
            </a:r>
            <a:r>
              <a:rPr lang="en-US" sz="3600" b="1" dirty="0">
                <a:latin typeface="+mn-lt"/>
              </a:rPr>
              <a:t>C</a:t>
            </a:r>
            <a:r>
              <a:rPr lang="en-US" sz="3600" b="1" dirty="0" smtClean="0">
                <a:latin typeface="+mn-lt"/>
              </a:rPr>
              <a:t>oncept of Market </a:t>
            </a:r>
            <a:r>
              <a:rPr lang="en-US" sz="3600" b="1" dirty="0">
                <a:latin typeface="+mn-lt"/>
              </a:rPr>
              <a:t>E</a:t>
            </a:r>
            <a:r>
              <a:rPr lang="en-US" sz="3600" b="1" dirty="0" smtClean="0">
                <a:latin typeface="+mn-lt"/>
              </a:rPr>
              <a:t>fficiency </a:t>
            </a:r>
            <a:r>
              <a:rPr lang="en-GB" sz="3600" b="1" dirty="0" err="1">
                <a:latin typeface="+mn-lt"/>
              </a:rPr>
              <a:t>C</a:t>
            </a:r>
            <a:r>
              <a:rPr lang="en-GB" sz="3600" b="1" dirty="0" err="1" smtClean="0">
                <a:latin typeface="+mn-lt"/>
              </a:rPr>
              <a:t>td</a:t>
            </a:r>
            <a:endParaRPr lang="en-US" sz="3600" dirty="0">
              <a:latin typeface="+mn-lt"/>
            </a:endParaRPr>
          </a:p>
        </p:txBody>
      </p:sp>
      <p:sp>
        <p:nvSpPr>
          <p:cNvPr id="3" name="Content Placeholder 2"/>
          <p:cNvSpPr>
            <a:spLocks noGrp="1"/>
          </p:cNvSpPr>
          <p:nvPr>
            <p:ph idx="1"/>
          </p:nvPr>
        </p:nvSpPr>
        <p:spPr>
          <a:xfrm>
            <a:off x="132735" y="834189"/>
            <a:ext cx="11580424" cy="5686926"/>
          </a:xfrm>
        </p:spPr>
        <p:txBody>
          <a:bodyPr>
            <a:noAutofit/>
          </a:bodyPr>
          <a:lstStyle/>
          <a:p>
            <a:pPr marL="0" indent="0" algn="just">
              <a:buNone/>
            </a:pPr>
            <a:r>
              <a:rPr lang="en-US" sz="3200" dirty="0" smtClean="0"/>
              <a:t>In </a:t>
            </a:r>
            <a:r>
              <a:rPr lang="en-US" sz="3200" dirty="0"/>
              <a:t>an efficient capital market, security prices rationally reflect all available information. </a:t>
            </a:r>
            <a:endParaRPr lang="en-US" sz="3200" dirty="0" smtClean="0"/>
          </a:p>
          <a:p>
            <a:pPr marL="0" indent="0" algn="just">
              <a:buNone/>
            </a:pPr>
            <a:endParaRPr lang="en-US" sz="3200" dirty="0"/>
          </a:p>
          <a:p>
            <a:pPr marL="0" indent="0" algn="just">
              <a:buNone/>
            </a:pPr>
            <a:r>
              <a:rPr lang="en-US" sz="3200" dirty="0" smtClean="0"/>
              <a:t>Thus </a:t>
            </a:r>
            <a:r>
              <a:rPr lang="en-US" sz="3200" dirty="0"/>
              <a:t>current prices of securities are fair i.e. they are not overvalued or undervalued. This means that security prices reflect all relevant information. </a:t>
            </a:r>
            <a:endParaRPr lang="en-US" sz="3200" dirty="0" smtClean="0"/>
          </a:p>
          <a:p>
            <a:pPr marL="0" indent="0" algn="just">
              <a:buNone/>
            </a:pPr>
            <a:endParaRPr lang="en-US" sz="3200" dirty="0"/>
          </a:p>
          <a:p>
            <a:pPr marL="0" indent="0" algn="just">
              <a:buNone/>
            </a:pPr>
            <a:r>
              <a:rPr lang="en-US" sz="3200" dirty="0" smtClean="0"/>
              <a:t>Hence  </a:t>
            </a:r>
            <a:r>
              <a:rPr lang="en-US" sz="3200" dirty="0"/>
              <a:t>share prices cannot be influenced by irrelevant information such as earnings enhanced by changing methods of depreciation or inventory valuation</a:t>
            </a:r>
          </a:p>
        </p:txBody>
      </p:sp>
    </p:spTree>
    <p:extLst>
      <p:ext uri="{BB962C8B-B14F-4D97-AF65-F5344CB8AC3E}">
        <p14:creationId xmlns:p14="http://schemas.microsoft.com/office/powerpoint/2010/main" val="159678985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327310"/>
            <a:ext cx="10574594" cy="976239"/>
          </a:xfrm>
        </p:spPr>
        <p:txBody>
          <a:bodyPr>
            <a:normAutofit fontScale="90000"/>
          </a:bodyPr>
          <a:lstStyle/>
          <a:p>
            <a:r>
              <a:rPr lang="en-US" sz="3600" b="1" dirty="0" smtClean="0">
                <a:latin typeface="+mn-lt"/>
              </a:rPr>
              <a:t/>
            </a:r>
            <a:br>
              <a:rPr lang="en-US" sz="3600" b="1" dirty="0" smtClean="0">
                <a:latin typeface="+mn-lt"/>
              </a:rPr>
            </a:br>
            <a:r>
              <a:rPr lang="en-US" sz="4000" b="1" dirty="0" smtClean="0">
                <a:latin typeface="+mn-lt"/>
              </a:rPr>
              <a:t>Types of Efficiency</a:t>
            </a:r>
            <a:endParaRPr lang="en-US" sz="4000" b="1" dirty="0">
              <a:latin typeface="+mn-lt"/>
            </a:endParaRPr>
          </a:p>
        </p:txBody>
      </p:sp>
      <p:sp>
        <p:nvSpPr>
          <p:cNvPr id="3" name="Content Placeholder 2"/>
          <p:cNvSpPr>
            <a:spLocks noGrp="1"/>
          </p:cNvSpPr>
          <p:nvPr>
            <p:ph idx="1"/>
          </p:nvPr>
        </p:nvSpPr>
        <p:spPr>
          <a:xfrm>
            <a:off x="1" y="781665"/>
            <a:ext cx="11440442" cy="6076334"/>
          </a:xfrm>
        </p:spPr>
        <p:txBody>
          <a:bodyPr>
            <a:normAutofit/>
          </a:bodyPr>
          <a:lstStyle/>
          <a:p>
            <a:pPr marL="0" indent="0" algn="just">
              <a:buNone/>
            </a:pPr>
            <a:endParaRPr lang="en-GB" sz="3200" dirty="0" smtClean="0"/>
          </a:p>
          <a:p>
            <a:pPr marL="514350" lvl="0" indent="-514350" algn="just">
              <a:buFont typeface="+mj-lt"/>
              <a:buAutoNum type="arabicPeriod"/>
            </a:pPr>
            <a:r>
              <a:rPr lang="en-GB" sz="3200" dirty="0" smtClean="0"/>
              <a:t> 	Allocative Efficiency</a:t>
            </a:r>
          </a:p>
          <a:p>
            <a:pPr marL="514350" lvl="0" indent="-514350" algn="just">
              <a:buFont typeface="+mj-lt"/>
              <a:buAutoNum type="arabicPeriod"/>
            </a:pPr>
            <a:endParaRPr lang="en-US" sz="3200" dirty="0"/>
          </a:p>
          <a:p>
            <a:pPr marL="514350" indent="-514350" algn="just">
              <a:buFont typeface="+mj-lt"/>
              <a:buAutoNum type="arabicPeriod"/>
            </a:pPr>
            <a:r>
              <a:rPr lang="en-GB" sz="3200" dirty="0" smtClean="0"/>
              <a:t>	Operational Efficiency</a:t>
            </a:r>
          </a:p>
          <a:p>
            <a:pPr marL="514350" indent="-514350" algn="just">
              <a:buFont typeface="+mj-lt"/>
              <a:buAutoNum type="arabicPeriod"/>
            </a:pPr>
            <a:endParaRPr lang="en-US" sz="3200" dirty="0"/>
          </a:p>
          <a:p>
            <a:pPr marL="514350" indent="-514350" algn="just">
              <a:buFont typeface="+mj-lt"/>
              <a:buAutoNum type="arabicPeriod"/>
            </a:pPr>
            <a:r>
              <a:rPr lang="en-GB" sz="3200" dirty="0" smtClean="0"/>
              <a:t>	Information </a:t>
            </a:r>
            <a:r>
              <a:rPr lang="en-GB" sz="3200" dirty="0"/>
              <a:t>Efficiency</a:t>
            </a:r>
            <a:endParaRPr lang="en-US" sz="3200" dirty="0"/>
          </a:p>
          <a:p>
            <a:pPr marL="514350" indent="-514350" algn="just">
              <a:buFont typeface="+mj-lt"/>
              <a:buAutoNum type="arabicPeriod"/>
            </a:pPr>
            <a:endParaRPr lang="en-GB" sz="3200" dirty="0"/>
          </a:p>
        </p:txBody>
      </p:sp>
    </p:spTree>
    <p:extLst>
      <p:ext uri="{BB962C8B-B14F-4D97-AF65-F5344CB8AC3E}">
        <p14:creationId xmlns:p14="http://schemas.microsoft.com/office/powerpoint/2010/main" val="418854506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852355" cy="870155"/>
          </a:xfrm>
        </p:spPr>
        <p:txBody>
          <a:bodyPr>
            <a:normAutofit/>
          </a:bodyPr>
          <a:lstStyle/>
          <a:p>
            <a:pPr lvl="0"/>
            <a:r>
              <a:rPr lang="en-GB" sz="3600" b="1" dirty="0">
                <a:latin typeface="+mn-lt"/>
              </a:rPr>
              <a:t>Allocative Efficiency</a:t>
            </a:r>
            <a:endParaRPr lang="en-US" sz="3600" dirty="0">
              <a:latin typeface="+mn-lt"/>
            </a:endParaRPr>
          </a:p>
        </p:txBody>
      </p:sp>
      <p:sp>
        <p:nvSpPr>
          <p:cNvPr id="3" name="Content Placeholder 2"/>
          <p:cNvSpPr>
            <a:spLocks noGrp="1"/>
          </p:cNvSpPr>
          <p:nvPr>
            <p:ph idx="1"/>
          </p:nvPr>
        </p:nvSpPr>
        <p:spPr>
          <a:xfrm>
            <a:off x="203889" y="870155"/>
            <a:ext cx="11255607" cy="5756269"/>
          </a:xfrm>
        </p:spPr>
        <p:txBody>
          <a:bodyPr>
            <a:noAutofit/>
          </a:bodyPr>
          <a:lstStyle/>
          <a:p>
            <a:pPr marL="0" indent="0" algn="just">
              <a:buNone/>
            </a:pPr>
            <a:r>
              <a:rPr lang="en-GB" sz="3200" dirty="0" smtClean="0"/>
              <a:t>A </a:t>
            </a:r>
            <a:r>
              <a:rPr lang="en-GB" sz="3200" dirty="0"/>
              <a:t>market is </a:t>
            </a:r>
            <a:r>
              <a:rPr lang="en-GB" sz="3200" dirty="0" err="1"/>
              <a:t>allocatively</a:t>
            </a:r>
            <a:r>
              <a:rPr lang="en-GB" sz="3200" dirty="0"/>
              <a:t> efficient if it directs savings towards the most efficient productive enterprise or project</a:t>
            </a:r>
            <a:r>
              <a:rPr lang="en-GB" sz="3200" dirty="0" smtClean="0"/>
              <a:t>.</a:t>
            </a:r>
          </a:p>
          <a:p>
            <a:pPr marL="0" indent="0" algn="just">
              <a:buNone/>
            </a:pPr>
            <a:r>
              <a:rPr lang="en-GB" sz="3200" dirty="0" smtClean="0"/>
              <a:t> </a:t>
            </a:r>
            <a:r>
              <a:rPr lang="en-GB" sz="3200" dirty="0"/>
              <a:t>In this situation,  most efficient enterprises will find it easier to raise funds </a:t>
            </a:r>
            <a:endParaRPr lang="en-GB" sz="3200" dirty="0" smtClean="0"/>
          </a:p>
          <a:p>
            <a:pPr marL="0" indent="0" algn="just">
              <a:buNone/>
            </a:pPr>
            <a:endParaRPr lang="en-GB" sz="3200" dirty="0" smtClean="0"/>
          </a:p>
          <a:p>
            <a:pPr marL="0" indent="0" algn="just">
              <a:buNone/>
            </a:pPr>
            <a:r>
              <a:rPr lang="en-US" sz="3200" dirty="0" smtClean="0"/>
              <a:t>Allocative </a:t>
            </a:r>
            <a:r>
              <a:rPr lang="en-US" sz="3200" dirty="0"/>
              <a:t>efficiency will be at its optimal level if there is no alternative allocation of funds channeled from savings that would result in higher economic prosperity.  </a:t>
            </a:r>
            <a:endParaRPr lang="en-US" sz="3200" dirty="0" smtClean="0"/>
          </a:p>
          <a:p>
            <a:pPr marL="0" indent="0" algn="just">
              <a:buNone/>
            </a:pPr>
            <a:r>
              <a:rPr lang="en-US" sz="3200" dirty="0" smtClean="0"/>
              <a:t>To </a:t>
            </a:r>
            <a:r>
              <a:rPr lang="en-US" sz="3200" dirty="0"/>
              <a:t>be </a:t>
            </a:r>
            <a:r>
              <a:rPr lang="en-US" sz="3200" dirty="0" err="1"/>
              <a:t>allocatively</a:t>
            </a:r>
            <a:r>
              <a:rPr lang="en-US" sz="3200" dirty="0"/>
              <a:t> efficient, the market should have fewer financial intermediaries such that funds are allocated directly from savers to users, therefore financial disintermediation should be encouraged.</a:t>
            </a:r>
          </a:p>
          <a:p>
            <a:pPr algn="just"/>
            <a:endParaRPr lang="en-US" sz="3200" dirty="0"/>
          </a:p>
          <a:p>
            <a:pPr algn="just">
              <a:lnSpc>
                <a:spcPct val="150000"/>
              </a:lnSpc>
              <a:spcBef>
                <a:spcPts val="0"/>
              </a:spcBef>
            </a:pPr>
            <a:endParaRPr lang="en-GB" sz="3200" dirty="0" smtClean="0"/>
          </a:p>
        </p:txBody>
      </p:sp>
    </p:spTree>
    <p:extLst>
      <p:ext uri="{BB962C8B-B14F-4D97-AF65-F5344CB8AC3E}">
        <p14:creationId xmlns:p14="http://schemas.microsoft.com/office/powerpoint/2010/main" val="9143849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26" y="-250723"/>
            <a:ext cx="10852355" cy="870155"/>
          </a:xfrm>
        </p:spPr>
        <p:txBody>
          <a:bodyPr>
            <a:normAutofit fontScale="90000"/>
          </a:bodyPr>
          <a:lstStyle/>
          <a:p>
            <a:r>
              <a:rPr lang="en-US" sz="3600" b="1" dirty="0" smtClean="0">
                <a:latin typeface="+mn-lt"/>
              </a:rPr>
              <a:t/>
            </a:r>
            <a:br>
              <a:rPr lang="en-US" sz="3600" b="1" dirty="0" smtClean="0">
                <a:latin typeface="+mn-lt"/>
              </a:rPr>
            </a:br>
            <a:r>
              <a:rPr lang="en-US" sz="3600" b="1" dirty="0" smtClean="0">
                <a:latin typeface="+mn-lt"/>
              </a:rPr>
              <a:t/>
            </a:r>
            <a:br>
              <a:rPr lang="en-US" sz="3600" b="1" dirty="0" smtClean="0">
                <a:latin typeface="+mn-lt"/>
              </a:rPr>
            </a:br>
            <a:r>
              <a:rPr lang="en-GB" sz="3600" b="1" dirty="0" smtClean="0">
                <a:latin typeface="+mn-lt"/>
              </a:rPr>
              <a:t>Operational </a:t>
            </a:r>
            <a:r>
              <a:rPr lang="en-GB" sz="3600" b="1" dirty="0">
                <a:latin typeface="+mn-lt"/>
              </a:rPr>
              <a:t>Efficiency</a:t>
            </a:r>
            <a:r>
              <a:rPr lang="en-US" sz="3600" dirty="0"/>
              <a:t/>
            </a:r>
            <a:br>
              <a:rPr lang="en-US" sz="3600" dirty="0"/>
            </a:br>
            <a:endParaRPr lang="en-US" sz="3600" b="1" dirty="0">
              <a:latin typeface="+mn-lt"/>
            </a:endParaRPr>
          </a:p>
        </p:txBody>
      </p:sp>
      <p:sp>
        <p:nvSpPr>
          <p:cNvPr id="3" name="Content Placeholder 2"/>
          <p:cNvSpPr>
            <a:spLocks noGrp="1"/>
          </p:cNvSpPr>
          <p:nvPr>
            <p:ph idx="1"/>
          </p:nvPr>
        </p:nvSpPr>
        <p:spPr>
          <a:xfrm>
            <a:off x="147483" y="619432"/>
            <a:ext cx="11606981" cy="6238568"/>
          </a:xfrm>
        </p:spPr>
        <p:txBody>
          <a:bodyPr>
            <a:noAutofit/>
          </a:bodyPr>
          <a:lstStyle/>
          <a:p>
            <a:pPr marL="0" indent="0" algn="just">
              <a:buNone/>
            </a:pPr>
            <a:r>
              <a:rPr lang="en-US" sz="3200" dirty="0"/>
              <a:t>This concept relates to the cost, to the borrower and lender, of doing business in a particular market. </a:t>
            </a:r>
            <a:endParaRPr lang="en-US" sz="3200" dirty="0" smtClean="0"/>
          </a:p>
          <a:p>
            <a:pPr marL="0" indent="0" algn="just">
              <a:buNone/>
            </a:pPr>
            <a:r>
              <a:rPr lang="en-US" sz="3200" dirty="0" smtClean="0"/>
              <a:t> </a:t>
            </a:r>
            <a:r>
              <a:rPr lang="en-US" sz="3200" dirty="0"/>
              <a:t>The greater the transaction cost, the greater the cost of using financial market and therefore the lower the operational efficiency</a:t>
            </a:r>
            <a:r>
              <a:rPr lang="en-US" sz="3200" dirty="0" smtClean="0"/>
              <a:t>.</a:t>
            </a:r>
          </a:p>
          <a:p>
            <a:pPr marL="0" indent="0" algn="just">
              <a:buNone/>
            </a:pPr>
            <a:endParaRPr lang="en-US" sz="3200" dirty="0" smtClean="0"/>
          </a:p>
          <a:p>
            <a:pPr marL="0" indent="0" algn="just">
              <a:buNone/>
            </a:pPr>
            <a:r>
              <a:rPr lang="en-US" sz="3200" dirty="0" smtClean="0"/>
              <a:t>  </a:t>
            </a:r>
            <a:r>
              <a:rPr lang="en-US" sz="3200" dirty="0"/>
              <a:t>Transaction cost is kept as low as possible where there is open competition between broker and other market participants. </a:t>
            </a:r>
            <a:endParaRPr lang="en-US" sz="3200" dirty="0" smtClean="0"/>
          </a:p>
          <a:p>
            <a:pPr marL="0" indent="0" algn="just">
              <a:buNone/>
            </a:pPr>
            <a:r>
              <a:rPr lang="en-US" sz="3200" dirty="0" smtClean="0"/>
              <a:t>For </a:t>
            </a:r>
            <a:r>
              <a:rPr lang="en-US" sz="3200" dirty="0"/>
              <a:t>a market to be operationally efficient, therefore, we need to have enough market markers who are able to play continuously.</a:t>
            </a:r>
          </a:p>
        </p:txBody>
      </p:sp>
    </p:spTree>
    <p:extLst>
      <p:ext uri="{BB962C8B-B14F-4D97-AF65-F5344CB8AC3E}">
        <p14:creationId xmlns:p14="http://schemas.microsoft.com/office/powerpoint/2010/main" val="34679531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1353801" cy="589934"/>
          </a:xfrm>
        </p:spPr>
        <p:txBody>
          <a:bodyPr>
            <a:normAutofit fontScale="90000"/>
          </a:bodyPr>
          <a:lstStyle/>
          <a:p>
            <a:r>
              <a:rPr lang="en-US" sz="3600" b="1" dirty="0" smtClean="0">
                <a:latin typeface="+mn-lt"/>
              </a:rPr>
              <a:t> </a:t>
            </a:r>
            <a:br>
              <a:rPr lang="en-US" sz="3600" b="1" dirty="0" smtClean="0">
                <a:latin typeface="+mn-lt"/>
              </a:rPr>
            </a:br>
            <a:r>
              <a:rPr lang="en-GB" sz="4000" b="1" dirty="0" smtClean="0">
                <a:latin typeface="+mn-lt"/>
              </a:rPr>
              <a:t>Information </a:t>
            </a:r>
            <a:r>
              <a:rPr lang="en-GB" sz="4000" b="1" dirty="0">
                <a:latin typeface="+mn-lt"/>
              </a:rPr>
              <a:t>Efficiency</a:t>
            </a:r>
            <a:r>
              <a:rPr lang="en-US" sz="3600" b="1" dirty="0"/>
              <a:t/>
            </a:r>
            <a:br>
              <a:rPr lang="en-US" sz="3600" b="1" dirty="0"/>
            </a:br>
            <a:endParaRPr lang="en-US" sz="3600" dirty="0">
              <a:latin typeface="+mn-lt"/>
            </a:endParaRPr>
          </a:p>
        </p:txBody>
      </p:sp>
      <p:sp>
        <p:nvSpPr>
          <p:cNvPr id="3" name="Content Placeholder 2"/>
          <p:cNvSpPr>
            <a:spLocks noGrp="1"/>
          </p:cNvSpPr>
          <p:nvPr>
            <p:ph idx="1"/>
          </p:nvPr>
        </p:nvSpPr>
        <p:spPr>
          <a:xfrm>
            <a:off x="0" y="589935"/>
            <a:ext cx="11739716" cy="6371304"/>
          </a:xfrm>
        </p:spPr>
        <p:txBody>
          <a:bodyPr>
            <a:normAutofit/>
          </a:bodyPr>
          <a:lstStyle/>
          <a:p>
            <a:pPr marL="0" indent="0" algn="just">
              <a:buNone/>
            </a:pPr>
            <a:r>
              <a:rPr lang="en-US" sz="3200" dirty="0" smtClean="0"/>
              <a:t>It is  the </a:t>
            </a:r>
            <a:r>
              <a:rPr lang="en-US" sz="3200" dirty="0"/>
              <a:t>extent to which the information regarding the future prospect of a security is reflected in its current price.  </a:t>
            </a:r>
            <a:endParaRPr lang="en-US" sz="3200" dirty="0" smtClean="0"/>
          </a:p>
          <a:p>
            <a:pPr marL="0" indent="0" algn="just">
              <a:buNone/>
            </a:pPr>
            <a:r>
              <a:rPr lang="en-US" sz="3200" dirty="0" smtClean="0"/>
              <a:t> </a:t>
            </a:r>
            <a:r>
              <a:rPr lang="en-US" sz="3200" dirty="0"/>
              <a:t>All investors have the same chances mainly because all the information that can be known is already reflected in share prices.  </a:t>
            </a:r>
            <a:endParaRPr lang="en-US" sz="3200" dirty="0" smtClean="0"/>
          </a:p>
          <a:p>
            <a:pPr marL="0" indent="0" algn="just">
              <a:buNone/>
            </a:pPr>
            <a:endParaRPr lang="en-US" sz="3200" dirty="0" smtClean="0"/>
          </a:p>
          <a:p>
            <a:pPr marL="0" indent="0" algn="just">
              <a:buNone/>
            </a:pPr>
            <a:r>
              <a:rPr lang="en-US" sz="3200" dirty="0" smtClean="0"/>
              <a:t>Information </a:t>
            </a:r>
            <a:r>
              <a:rPr lang="en-US" sz="3200" dirty="0"/>
              <a:t>efficiency </a:t>
            </a:r>
            <a:r>
              <a:rPr lang="en-US" sz="3200" dirty="0" smtClean="0"/>
              <a:t>reflects management </a:t>
            </a:r>
            <a:r>
              <a:rPr lang="en-US" sz="3200" dirty="0"/>
              <a:t>decision </a:t>
            </a:r>
            <a:r>
              <a:rPr lang="en-US" sz="3200" dirty="0" smtClean="0"/>
              <a:t>which  </a:t>
            </a:r>
            <a:r>
              <a:rPr lang="en-US" sz="3200" dirty="0"/>
              <a:t>quickly and accurately be reflected in security prices. </a:t>
            </a:r>
            <a:endParaRPr lang="en-US" sz="3200" dirty="0" smtClean="0"/>
          </a:p>
          <a:p>
            <a:pPr marL="0" indent="0" algn="just">
              <a:buNone/>
            </a:pPr>
            <a:r>
              <a:rPr lang="en-US" sz="3200" dirty="0" err="1" smtClean="0"/>
              <a:t>EMH</a:t>
            </a:r>
            <a:r>
              <a:rPr lang="en-US" sz="3200" dirty="0" smtClean="0"/>
              <a:t> </a:t>
            </a:r>
            <a:r>
              <a:rPr lang="en-US" sz="3200" dirty="0"/>
              <a:t>relates to information processing </a:t>
            </a:r>
            <a:r>
              <a:rPr lang="en-US" sz="3200" dirty="0" smtClean="0"/>
              <a:t>efficiency-stock </a:t>
            </a:r>
            <a:r>
              <a:rPr lang="en-US" sz="3200" dirty="0"/>
              <a:t>markets are efficient such that information is reflected in share prices accurately and rapidly. </a:t>
            </a:r>
            <a:r>
              <a:rPr lang="en-GB" sz="3500" dirty="0" smtClean="0"/>
              <a:t>.</a:t>
            </a:r>
            <a:endParaRPr lang="en-US" sz="3500" dirty="0"/>
          </a:p>
        </p:txBody>
      </p:sp>
    </p:spTree>
    <p:extLst>
      <p:ext uri="{BB962C8B-B14F-4D97-AF65-F5344CB8AC3E}">
        <p14:creationId xmlns:p14="http://schemas.microsoft.com/office/powerpoint/2010/main" val="255558032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32736"/>
            <a:ext cx="11353800" cy="781664"/>
          </a:xfrm>
        </p:spPr>
        <p:txBody>
          <a:bodyPr>
            <a:noAutofit/>
          </a:bodyPr>
          <a:lstStyle/>
          <a:p>
            <a:r>
              <a:rPr lang="en-US" sz="3600" b="1" dirty="0" smtClean="0">
                <a:latin typeface="+mn-lt"/>
              </a:rPr>
              <a:t> The Value of </a:t>
            </a:r>
            <a:r>
              <a:rPr lang="en-US" sz="3600" b="1" dirty="0">
                <a:latin typeface="+mn-lt"/>
              </a:rPr>
              <a:t>a</a:t>
            </a:r>
            <a:r>
              <a:rPr lang="en-US" sz="3600" b="1" dirty="0" smtClean="0">
                <a:latin typeface="+mn-lt"/>
              </a:rPr>
              <a:t>n Efficient Market</a:t>
            </a:r>
            <a:endParaRPr lang="en-US" sz="3600" dirty="0">
              <a:latin typeface="+mn-lt"/>
            </a:endParaRPr>
          </a:p>
        </p:txBody>
      </p:sp>
      <p:sp>
        <p:nvSpPr>
          <p:cNvPr id="3" name="Content Placeholder 2"/>
          <p:cNvSpPr>
            <a:spLocks noGrp="1"/>
          </p:cNvSpPr>
          <p:nvPr>
            <p:ph idx="1"/>
          </p:nvPr>
        </p:nvSpPr>
        <p:spPr>
          <a:xfrm>
            <a:off x="0" y="796413"/>
            <a:ext cx="11737259" cy="5899614"/>
          </a:xfrm>
        </p:spPr>
        <p:txBody>
          <a:bodyPr>
            <a:noAutofit/>
          </a:bodyPr>
          <a:lstStyle/>
          <a:p>
            <a:pPr marL="0" lvl="0" indent="0" algn="just">
              <a:buNone/>
            </a:pPr>
            <a:r>
              <a:rPr lang="en-US" sz="3200" dirty="0" smtClean="0"/>
              <a:t>1. To </a:t>
            </a:r>
            <a:r>
              <a:rPr lang="en-US" sz="3200" dirty="0"/>
              <a:t>encourage share buying</a:t>
            </a:r>
          </a:p>
          <a:p>
            <a:pPr marL="0" indent="0" algn="just">
              <a:buNone/>
            </a:pPr>
            <a:r>
              <a:rPr lang="en-US" sz="3200" dirty="0"/>
              <a:t>Accurate pricing is required </a:t>
            </a:r>
            <a:r>
              <a:rPr lang="en-US" sz="3200" dirty="0" smtClean="0"/>
              <a:t>-Investors </a:t>
            </a:r>
            <a:r>
              <a:rPr lang="en-US" sz="3200" dirty="0"/>
              <a:t>need to know they are paying a fair price and that they will be able to sell at a fair price. </a:t>
            </a:r>
          </a:p>
          <a:p>
            <a:pPr marL="0" lvl="0" indent="0" algn="just">
              <a:buNone/>
            </a:pPr>
            <a:r>
              <a:rPr lang="en-US" sz="3200" dirty="0" smtClean="0"/>
              <a:t>2. To </a:t>
            </a:r>
            <a:r>
              <a:rPr lang="en-US" sz="3200" dirty="0"/>
              <a:t>give correct signals to company managers</a:t>
            </a:r>
          </a:p>
          <a:p>
            <a:pPr marL="0" indent="0" algn="just">
              <a:buNone/>
            </a:pPr>
            <a:r>
              <a:rPr lang="en-US" sz="3200" dirty="0" err="1"/>
              <a:t>Maximisation</a:t>
            </a:r>
            <a:r>
              <a:rPr lang="en-US" sz="3200" dirty="0"/>
              <a:t> of shareholders wealth can be represented by the share price in an efficient market. </a:t>
            </a:r>
            <a:r>
              <a:rPr lang="en-US" sz="3200" dirty="0" smtClean="0"/>
              <a:t>Managers </a:t>
            </a:r>
            <a:r>
              <a:rPr lang="en-US" sz="3200" dirty="0"/>
              <a:t>receive feedback on their decisions </a:t>
            </a:r>
            <a:endParaRPr lang="en-US" sz="3200" dirty="0" smtClean="0"/>
          </a:p>
          <a:p>
            <a:pPr marL="0" lvl="0" indent="0">
              <a:buNone/>
            </a:pPr>
            <a:r>
              <a:rPr lang="en-US" sz="3200" dirty="0" smtClean="0"/>
              <a:t>3. To </a:t>
            </a:r>
            <a:r>
              <a:rPr lang="en-US" sz="3200" dirty="0"/>
              <a:t>help allocate resources</a:t>
            </a:r>
          </a:p>
          <a:p>
            <a:pPr marL="0" indent="0">
              <a:buNone/>
            </a:pPr>
            <a:r>
              <a:rPr lang="en-US" sz="3200" dirty="0"/>
              <a:t>Allocation efficiency requires both operating efficiency and pricing </a:t>
            </a:r>
            <a:r>
              <a:rPr lang="en-US" sz="3200" dirty="0" smtClean="0"/>
              <a:t>efficiency from </a:t>
            </a:r>
            <a:r>
              <a:rPr lang="en-US" sz="3200" dirty="0"/>
              <a:t>the share </a:t>
            </a:r>
            <a:r>
              <a:rPr lang="en-US" sz="3200" dirty="0" smtClean="0"/>
              <a:t>market. A </a:t>
            </a:r>
            <a:r>
              <a:rPr lang="en-US" sz="3200" dirty="0"/>
              <a:t>poorly run company </a:t>
            </a:r>
            <a:r>
              <a:rPr lang="en-US" sz="3200" dirty="0" smtClean="0"/>
              <a:t>with high valued shares would attract funds which is wrong</a:t>
            </a:r>
            <a:endParaRPr lang="en-US" sz="3200" dirty="0"/>
          </a:p>
        </p:txBody>
      </p:sp>
    </p:spTree>
    <p:extLst>
      <p:ext uri="{BB962C8B-B14F-4D97-AF65-F5344CB8AC3E}">
        <p14:creationId xmlns:p14="http://schemas.microsoft.com/office/powerpoint/2010/main" val="45175725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1353800" cy="1203158"/>
          </a:xfrm>
        </p:spPr>
        <p:txBody>
          <a:bodyPr>
            <a:normAutofit/>
          </a:bodyPr>
          <a:lstStyle/>
          <a:p>
            <a:r>
              <a:rPr lang="en-US" sz="3600" b="1" dirty="0" smtClean="0">
                <a:latin typeface="+mn-lt"/>
              </a:rPr>
              <a:t>Forms of Efficiency</a:t>
            </a:r>
            <a:endParaRPr lang="en-US" sz="3600" dirty="0">
              <a:latin typeface="+mn-lt"/>
            </a:endParaRPr>
          </a:p>
        </p:txBody>
      </p:sp>
      <p:sp>
        <p:nvSpPr>
          <p:cNvPr id="3" name="Content Placeholder 2"/>
          <p:cNvSpPr>
            <a:spLocks noGrp="1"/>
          </p:cNvSpPr>
          <p:nvPr>
            <p:ph idx="1"/>
          </p:nvPr>
        </p:nvSpPr>
        <p:spPr>
          <a:xfrm>
            <a:off x="0" y="1017640"/>
            <a:ext cx="10264877" cy="5712024"/>
          </a:xfrm>
        </p:spPr>
        <p:txBody>
          <a:bodyPr>
            <a:normAutofit/>
          </a:bodyPr>
          <a:lstStyle/>
          <a:p>
            <a:endParaRPr lang="en-US" sz="3200" dirty="0" smtClean="0"/>
          </a:p>
          <a:p>
            <a:pPr marL="514350" indent="-514350" algn="just">
              <a:lnSpc>
                <a:spcPct val="150000"/>
              </a:lnSpc>
              <a:buFont typeface="+mj-lt"/>
              <a:buAutoNum type="arabicPeriod"/>
            </a:pPr>
            <a:r>
              <a:rPr lang="en-US" sz="3200" dirty="0"/>
              <a:t>Weak </a:t>
            </a:r>
            <a:r>
              <a:rPr lang="en-US" sz="3200" dirty="0" smtClean="0"/>
              <a:t>form </a:t>
            </a:r>
            <a:r>
              <a:rPr lang="en-US" sz="3200" dirty="0"/>
              <a:t>level of </a:t>
            </a:r>
            <a:r>
              <a:rPr lang="en-US" sz="3200" dirty="0" smtClean="0"/>
              <a:t>efficiency</a:t>
            </a:r>
          </a:p>
          <a:p>
            <a:pPr marL="514350" indent="-514350" algn="just">
              <a:lnSpc>
                <a:spcPct val="150000"/>
              </a:lnSpc>
              <a:buFont typeface="+mj-lt"/>
              <a:buAutoNum type="arabicPeriod"/>
            </a:pPr>
            <a:r>
              <a:rPr lang="en-US" sz="3200" dirty="0" smtClean="0"/>
              <a:t>Semi -Strong </a:t>
            </a:r>
            <a:r>
              <a:rPr lang="en-US" sz="3200" dirty="0"/>
              <a:t>form level of Efficiency</a:t>
            </a:r>
          </a:p>
          <a:p>
            <a:pPr marL="514350" indent="-514350" algn="just">
              <a:lnSpc>
                <a:spcPct val="150000"/>
              </a:lnSpc>
              <a:buFont typeface="+mj-lt"/>
              <a:buAutoNum type="arabicPeriod"/>
            </a:pPr>
            <a:r>
              <a:rPr lang="en-US" sz="3200" dirty="0" smtClean="0"/>
              <a:t>Strong </a:t>
            </a:r>
            <a:r>
              <a:rPr lang="en-US" sz="3200" dirty="0"/>
              <a:t>form level of Efficiency</a:t>
            </a:r>
          </a:p>
        </p:txBody>
      </p:sp>
    </p:spTree>
    <p:extLst>
      <p:ext uri="{BB962C8B-B14F-4D97-AF65-F5344CB8AC3E}">
        <p14:creationId xmlns:p14="http://schemas.microsoft.com/office/powerpoint/2010/main" val="418984876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747" y="185195"/>
            <a:ext cx="11238053" cy="451413"/>
          </a:xfrm>
        </p:spPr>
        <p:txBody>
          <a:bodyPr>
            <a:normAutofit fontScale="90000"/>
          </a:bodyPr>
          <a:lstStyle/>
          <a:p>
            <a:r>
              <a:rPr lang="en-US" sz="4000" b="1" dirty="0" smtClean="0">
                <a:latin typeface="+mn-lt"/>
              </a:rPr>
              <a:t/>
            </a:r>
            <a:br>
              <a:rPr lang="en-US" sz="4000" b="1" dirty="0" smtClean="0">
                <a:latin typeface="+mn-lt"/>
              </a:rPr>
            </a:br>
            <a:r>
              <a:rPr lang="en-US" sz="4000" b="1" dirty="0" smtClean="0">
                <a:latin typeface="+mn-lt"/>
              </a:rPr>
              <a:t>Weak Form Level of Efficiency</a:t>
            </a:r>
            <a:r>
              <a:rPr lang="en-US" sz="4000" b="1" dirty="0"/>
              <a:t/>
            </a:r>
            <a:br>
              <a:rPr lang="en-US" sz="4000" b="1" dirty="0"/>
            </a:br>
            <a:r>
              <a:rPr lang="en-US" sz="3600" b="1" dirty="0"/>
              <a:t> </a:t>
            </a:r>
            <a:endParaRPr lang="en-US" sz="3600" dirty="0"/>
          </a:p>
        </p:txBody>
      </p:sp>
      <p:sp>
        <p:nvSpPr>
          <p:cNvPr id="3" name="Content Placeholder 2"/>
          <p:cNvSpPr>
            <a:spLocks noGrp="1"/>
          </p:cNvSpPr>
          <p:nvPr>
            <p:ph idx="1"/>
          </p:nvPr>
        </p:nvSpPr>
        <p:spPr>
          <a:xfrm>
            <a:off x="115747" y="949124"/>
            <a:ext cx="11800950" cy="5780539"/>
          </a:xfrm>
        </p:spPr>
        <p:txBody>
          <a:bodyPr>
            <a:normAutofit fontScale="70000" lnSpcReduction="20000"/>
          </a:bodyPr>
          <a:lstStyle/>
          <a:p>
            <a:pPr marL="0" indent="0" algn="just">
              <a:buNone/>
            </a:pPr>
            <a:r>
              <a:rPr lang="en-US" sz="3200" b="1" dirty="0" smtClean="0"/>
              <a:t> </a:t>
            </a:r>
            <a:endParaRPr lang="en-US" sz="3200" dirty="0"/>
          </a:p>
          <a:p>
            <a:pPr marL="0" indent="0" algn="just">
              <a:buNone/>
            </a:pPr>
            <a:r>
              <a:rPr lang="en-US" sz="4600" dirty="0"/>
              <a:t>This level states that share prices fully reflect information in historic share price movement and patterns (past information/historic information).  </a:t>
            </a:r>
            <a:endParaRPr lang="en-US" sz="4600" dirty="0" smtClean="0"/>
          </a:p>
          <a:p>
            <a:pPr marL="0" indent="0" algn="just">
              <a:buNone/>
            </a:pPr>
            <a:r>
              <a:rPr lang="en-US" sz="4600" dirty="0"/>
              <a:t>This implies that investors cannot predict </a:t>
            </a:r>
            <a:r>
              <a:rPr lang="en-US" sz="4600" dirty="0" smtClean="0"/>
              <a:t>future changes </a:t>
            </a:r>
            <a:r>
              <a:rPr lang="en-US" sz="4600" dirty="0"/>
              <a:t>by extrapolating prices or patterns of prices from the past</a:t>
            </a:r>
            <a:r>
              <a:rPr lang="en-US" sz="4600" dirty="0" smtClean="0"/>
              <a:t>.</a:t>
            </a:r>
          </a:p>
          <a:p>
            <a:pPr marL="0" indent="0" algn="just">
              <a:buNone/>
            </a:pPr>
            <a:r>
              <a:rPr lang="en-US" sz="4600" dirty="0" smtClean="0"/>
              <a:t> </a:t>
            </a:r>
            <a:r>
              <a:rPr lang="en-US" sz="4600" dirty="0"/>
              <a:t>E.g. If the company’s shares have increased steadily over the past few months to the current price of  $ 30, then this price will already fully reflect the information about the company’s growth and therefore the next change in share prices could either be upward, downward or constant with equal probability.  </a:t>
            </a:r>
            <a:endParaRPr lang="en-US" sz="4600" dirty="0" smtClean="0"/>
          </a:p>
          <a:p>
            <a:pPr marL="0" indent="0" algn="just">
              <a:buNone/>
            </a:pPr>
            <a:r>
              <a:rPr lang="en-US" sz="4600" dirty="0" smtClean="0"/>
              <a:t>It </a:t>
            </a:r>
            <a:r>
              <a:rPr lang="en-US" sz="4600" dirty="0"/>
              <a:t>therefore follows that technical analysis or Chartism will not enable investors to make arbitrage profits. In markets that have achieved this level then security prices follow a trendless random walk.</a:t>
            </a:r>
          </a:p>
          <a:p>
            <a:pPr marL="0" indent="0" algn="just">
              <a:buNone/>
            </a:pPr>
            <a:r>
              <a:rPr lang="en-US" sz="4600" dirty="0"/>
              <a:t> </a:t>
            </a:r>
          </a:p>
        </p:txBody>
      </p:sp>
    </p:spTree>
    <p:extLst>
      <p:ext uri="{BB962C8B-B14F-4D97-AF65-F5344CB8AC3E}">
        <p14:creationId xmlns:p14="http://schemas.microsoft.com/office/powerpoint/2010/main" val="155005618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607" y="132736"/>
            <a:ext cx="11132574" cy="669369"/>
          </a:xfrm>
        </p:spPr>
        <p:txBody>
          <a:bodyPr>
            <a:normAutofit fontScale="90000"/>
          </a:bodyPr>
          <a:lstStyle/>
          <a:p>
            <a:r>
              <a:rPr lang="en-US" sz="3600" b="1" dirty="0" smtClean="0"/>
              <a:t/>
            </a:r>
            <a:br>
              <a:rPr lang="en-US" sz="3600" b="1" dirty="0" smtClean="0"/>
            </a:br>
            <a:r>
              <a:rPr lang="en-US" sz="4000" b="1" dirty="0" smtClean="0">
                <a:latin typeface="+mn-lt"/>
              </a:rPr>
              <a:t>Tests For Weak Form</a:t>
            </a:r>
            <a:br>
              <a:rPr lang="en-US" sz="4000" b="1" dirty="0" smtClean="0">
                <a:latin typeface="+mn-lt"/>
              </a:rPr>
            </a:br>
            <a:endParaRPr lang="en-US" sz="4000" b="1" dirty="0">
              <a:latin typeface="+mn-lt"/>
            </a:endParaRPr>
          </a:p>
        </p:txBody>
      </p:sp>
      <p:sp>
        <p:nvSpPr>
          <p:cNvPr id="3" name="Content Placeholder 2"/>
          <p:cNvSpPr>
            <a:spLocks noGrp="1"/>
          </p:cNvSpPr>
          <p:nvPr>
            <p:ph idx="1"/>
          </p:nvPr>
        </p:nvSpPr>
        <p:spPr>
          <a:xfrm>
            <a:off x="0" y="802105"/>
            <a:ext cx="11376181" cy="5790424"/>
          </a:xfrm>
        </p:spPr>
        <p:txBody>
          <a:bodyPr>
            <a:normAutofit lnSpcReduction="10000"/>
          </a:bodyPr>
          <a:lstStyle/>
          <a:p>
            <a:pPr marL="0" indent="0">
              <a:buNone/>
            </a:pPr>
            <a:r>
              <a:rPr lang="en-US" sz="3200" dirty="0"/>
              <a:t>Studies to test this level have been based on the </a:t>
            </a:r>
            <a:r>
              <a:rPr lang="en-US" sz="3200" dirty="0" smtClean="0"/>
              <a:t>assumptions that :</a:t>
            </a:r>
            <a:endParaRPr lang="en-US" sz="3200" dirty="0"/>
          </a:p>
          <a:p>
            <a:pPr marL="514350" indent="-514350">
              <a:buAutoNum type="arabicPeriod"/>
            </a:pPr>
            <a:r>
              <a:rPr lang="en-GB" sz="3200" dirty="0" smtClean="0"/>
              <a:t>The </a:t>
            </a:r>
            <a:r>
              <a:rPr lang="en-GB" sz="3200" dirty="0"/>
              <a:t>share price changes are </a:t>
            </a:r>
            <a:r>
              <a:rPr lang="en-GB" sz="3200" dirty="0" smtClean="0"/>
              <a:t>random</a:t>
            </a:r>
            <a:endParaRPr lang="en-US" sz="3200" dirty="0"/>
          </a:p>
          <a:p>
            <a:pPr marL="514350" indent="-514350">
              <a:buAutoNum type="arabicPeriod"/>
            </a:pPr>
            <a:r>
              <a:rPr lang="en-GB" sz="3200" dirty="0" smtClean="0"/>
              <a:t>That </a:t>
            </a:r>
            <a:r>
              <a:rPr lang="en-GB" sz="3200" dirty="0"/>
              <a:t>there is no connection between share price movement and new share price changes. </a:t>
            </a:r>
            <a:endParaRPr lang="en-GB" sz="3200" dirty="0" smtClean="0"/>
          </a:p>
          <a:p>
            <a:pPr marL="0" indent="0">
              <a:buNone/>
            </a:pPr>
            <a:r>
              <a:rPr lang="en-GB" sz="3200" b="1" dirty="0" smtClean="0"/>
              <a:t>Tests</a:t>
            </a:r>
            <a:r>
              <a:rPr lang="en-GB" sz="3200" dirty="0" smtClean="0"/>
              <a:t> </a:t>
            </a:r>
          </a:p>
          <a:p>
            <a:pPr marL="0" indent="0" algn="just">
              <a:buNone/>
            </a:pPr>
            <a:r>
              <a:rPr lang="en-GB" sz="3200" dirty="0" err="1" smtClean="0"/>
              <a:t>1.Serial</a:t>
            </a:r>
            <a:r>
              <a:rPr lang="en-GB" sz="3200" dirty="0" smtClean="0"/>
              <a:t> </a:t>
            </a:r>
            <a:r>
              <a:rPr lang="en-GB" sz="3200" dirty="0"/>
              <a:t>correlation (or auto-correlation) tests </a:t>
            </a:r>
            <a:r>
              <a:rPr lang="en-GB" sz="3200" dirty="0" smtClean="0"/>
              <a:t>- </a:t>
            </a:r>
            <a:r>
              <a:rPr lang="en-US" sz="3200" dirty="0"/>
              <a:t>if the market is at weak form efficiency, there should not exist a significant correlation between security prices over </a:t>
            </a:r>
            <a:r>
              <a:rPr lang="en-US" sz="3200" dirty="0" smtClean="0"/>
              <a:t>time.</a:t>
            </a:r>
          </a:p>
          <a:p>
            <a:pPr marL="0" indent="0" algn="just">
              <a:buNone/>
            </a:pPr>
            <a:r>
              <a:rPr lang="en-US" sz="3200" dirty="0" smtClean="0"/>
              <a:t>2.</a:t>
            </a:r>
            <a:r>
              <a:rPr lang="en-US" sz="3200" dirty="0"/>
              <a:t> </a:t>
            </a:r>
            <a:r>
              <a:rPr lang="en-US" sz="3200" dirty="0" smtClean="0"/>
              <a:t>Trading </a:t>
            </a:r>
            <a:r>
              <a:rPr lang="en-US" sz="3200" dirty="0"/>
              <a:t>strategies </a:t>
            </a:r>
            <a:r>
              <a:rPr lang="en-US" sz="3200" dirty="0" smtClean="0"/>
              <a:t>–formulate a  </a:t>
            </a:r>
            <a:r>
              <a:rPr lang="en-US" sz="3200" dirty="0"/>
              <a:t>trading strategies using security prices and compare their performance with stock market </a:t>
            </a:r>
            <a:r>
              <a:rPr lang="en-US" sz="3200" dirty="0" smtClean="0"/>
              <a:t> performance</a:t>
            </a:r>
            <a:r>
              <a:rPr lang="en-US" sz="3200" dirty="0"/>
              <a:t>. Capital markets will be inefficient if investors trading strategy could beat </a:t>
            </a:r>
            <a:r>
              <a:rPr lang="en-US" sz="3200" dirty="0" smtClean="0"/>
              <a:t>the </a:t>
            </a:r>
            <a:r>
              <a:rPr lang="en-US" sz="3200" dirty="0"/>
              <a:t>market.</a:t>
            </a:r>
          </a:p>
        </p:txBody>
      </p:sp>
    </p:spTree>
    <p:extLst>
      <p:ext uri="{BB962C8B-B14F-4D97-AF65-F5344CB8AC3E}">
        <p14:creationId xmlns:p14="http://schemas.microsoft.com/office/powerpoint/2010/main" val="173947433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7986" y="0"/>
            <a:ext cx="11073581" cy="648930"/>
          </a:xfrm>
        </p:spPr>
        <p:txBody>
          <a:bodyPr>
            <a:normAutofit/>
          </a:bodyPr>
          <a:lstStyle/>
          <a:p>
            <a:r>
              <a:rPr lang="en-US" sz="3600" b="1" dirty="0" smtClean="0">
                <a:latin typeface="+mn-lt"/>
              </a:rPr>
              <a:t>Semi-Strong Form Level Of Efficiency</a:t>
            </a:r>
            <a:endParaRPr lang="en-US" sz="3600" dirty="0">
              <a:latin typeface="+mn-lt"/>
            </a:endParaRPr>
          </a:p>
        </p:txBody>
      </p:sp>
      <p:sp>
        <p:nvSpPr>
          <p:cNvPr id="3" name="Content Placeholder 2"/>
          <p:cNvSpPr>
            <a:spLocks noGrp="1"/>
          </p:cNvSpPr>
          <p:nvPr>
            <p:ph idx="1"/>
          </p:nvPr>
        </p:nvSpPr>
        <p:spPr>
          <a:xfrm>
            <a:off x="0" y="937549"/>
            <a:ext cx="11586258" cy="5920451"/>
          </a:xfrm>
        </p:spPr>
        <p:txBody>
          <a:bodyPr>
            <a:normAutofit/>
          </a:bodyPr>
          <a:lstStyle/>
          <a:p>
            <a:endParaRPr lang="en-US" sz="3200" dirty="0" smtClean="0"/>
          </a:p>
          <a:p>
            <a:pPr algn="just"/>
            <a:r>
              <a:rPr lang="en-US" sz="3200" dirty="0" smtClean="0"/>
              <a:t>This </a:t>
            </a:r>
            <a:r>
              <a:rPr lang="en-US" sz="3200" dirty="0"/>
              <a:t>level states that share prices reflects all available public information. (Past and present information). </a:t>
            </a:r>
            <a:endParaRPr lang="en-US" sz="3200" dirty="0" smtClean="0"/>
          </a:p>
          <a:p>
            <a:pPr algn="just"/>
            <a:r>
              <a:rPr lang="en-US" sz="3200" dirty="0" smtClean="0"/>
              <a:t>Prices </a:t>
            </a:r>
            <a:r>
              <a:rPr lang="en-US" sz="3200" dirty="0"/>
              <a:t>will only change if new relevant information </a:t>
            </a:r>
            <a:r>
              <a:rPr lang="en-US" sz="3200" dirty="0" smtClean="0"/>
              <a:t>arises</a:t>
            </a:r>
            <a:r>
              <a:rPr lang="en-US" sz="3200" dirty="0"/>
              <a:t> </a:t>
            </a:r>
            <a:r>
              <a:rPr lang="en-US" sz="3200" dirty="0" smtClean="0"/>
              <a:t>- </a:t>
            </a:r>
            <a:r>
              <a:rPr lang="en-US" sz="3200" dirty="0"/>
              <a:t>an investor cannot outperform the market by </a:t>
            </a:r>
            <a:r>
              <a:rPr lang="en-US" sz="3200" dirty="0" err="1"/>
              <a:t>analysing</a:t>
            </a:r>
            <a:r>
              <a:rPr lang="en-US" sz="3200" dirty="0"/>
              <a:t> the existing company related or other relevant information. </a:t>
            </a:r>
            <a:endParaRPr lang="en-US" sz="3200" dirty="0" smtClean="0"/>
          </a:p>
          <a:p>
            <a:pPr algn="just"/>
            <a:r>
              <a:rPr lang="en-US" sz="3200" dirty="0"/>
              <a:t>F</a:t>
            </a:r>
            <a:r>
              <a:rPr lang="en-US" sz="3200" dirty="0" smtClean="0"/>
              <a:t>undamental </a:t>
            </a:r>
            <a:r>
              <a:rPr lang="en-US" sz="3200" dirty="0"/>
              <a:t>analysis will not enable investors to earn consistently higher than average returns.  Fundamental analysis involves the study of company’s accounts to determine its theoretical value and thereby find any undervalued share.  </a:t>
            </a:r>
            <a:endParaRPr lang="en-US" sz="3200" dirty="0" smtClean="0"/>
          </a:p>
          <a:p>
            <a:pPr marL="0" indent="0" algn="just">
              <a:buNone/>
            </a:pPr>
            <a:r>
              <a:rPr lang="en-US" sz="3200" dirty="0" smtClean="0"/>
              <a:t>.</a:t>
            </a:r>
          </a:p>
          <a:p>
            <a:pPr algn="just"/>
            <a:endParaRPr lang="en-US" sz="3200" dirty="0"/>
          </a:p>
        </p:txBody>
      </p:sp>
    </p:spTree>
    <p:extLst>
      <p:ext uri="{BB962C8B-B14F-4D97-AF65-F5344CB8AC3E}">
        <p14:creationId xmlns:p14="http://schemas.microsoft.com/office/powerpoint/2010/main" val="353020067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1191568" cy="1076632"/>
          </a:xfrm>
        </p:spPr>
        <p:txBody>
          <a:bodyPr>
            <a:normAutofit/>
          </a:bodyPr>
          <a:lstStyle/>
          <a:p>
            <a:pPr algn="just"/>
            <a:r>
              <a:rPr lang="en-US" sz="3600" b="1" dirty="0" smtClean="0">
                <a:latin typeface="+mn-lt"/>
              </a:rPr>
              <a:t>Tests for Semi-strong Form Level of Efficiency </a:t>
            </a:r>
            <a:endParaRPr lang="en-GB" sz="3600" b="1" dirty="0">
              <a:latin typeface="+mn-lt"/>
            </a:endParaRPr>
          </a:p>
        </p:txBody>
      </p:sp>
      <p:sp>
        <p:nvSpPr>
          <p:cNvPr id="3" name="Content Placeholder 2"/>
          <p:cNvSpPr>
            <a:spLocks noGrp="1"/>
          </p:cNvSpPr>
          <p:nvPr>
            <p:ph idx="1"/>
          </p:nvPr>
        </p:nvSpPr>
        <p:spPr>
          <a:xfrm>
            <a:off x="221226" y="902826"/>
            <a:ext cx="11970774" cy="5630710"/>
          </a:xfrm>
        </p:spPr>
        <p:txBody>
          <a:bodyPr>
            <a:noAutofit/>
          </a:bodyPr>
          <a:lstStyle/>
          <a:p>
            <a:pPr marL="0" indent="0" algn="just">
              <a:buNone/>
            </a:pPr>
            <a:r>
              <a:rPr lang="en-US" sz="3200" b="1" dirty="0" err="1" smtClean="0"/>
              <a:t>1.</a:t>
            </a:r>
            <a:r>
              <a:rPr lang="en-US" sz="3200" dirty="0" err="1" smtClean="0"/>
              <a:t>Event</a:t>
            </a:r>
            <a:r>
              <a:rPr lang="en-US" sz="3200" dirty="0" smtClean="0"/>
              <a:t> Studies. Theses  </a:t>
            </a:r>
            <a:r>
              <a:rPr lang="en-US" sz="3200" dirty="0"/>
              <a:t>have concentrated on the ability of the market to anticipate share price changes before new information is formally announced. </a:t>
            </a:r>
            <a:endParaRPr lang="en-US" sz="3200" dirty="0" smtClean="0"/>
          </a:p>
          <a:p>
            <a:pPr marL="0" indent="0" algn="just">
              <a:buNone/>
            </a:pPr>
            <a:r>
              <a:rPr lang="en-US" sz="3200" dirty="0" smtClean="0"/>
              <a:t>E.g</a:t>
            </a:r>
            <a:r>
              <a:rPr lang="en-US" sz="3200" dirty="0"/>
              <a:t>.  </a:t>
            </a:r>
            <a:r>
              <a:rPr lang="en-US" sz="3200" dirty="0" smtClean="0"/>
              <a:t>If A and B  publicly announce their merger, their  </a:t>
            </a:r>
            <a:r>
              <a:rPr lang="en-US" sz="3200" dirty="0"/>
              <a:t>share prices </a:t>
            </a:r>
            <a:r>
              <a:rPr lang="en-US" sz="3200" dirty="0" smtClean="0"/>
              <a:t>will </a:t>
            </a:r>
            <a:r>
              <a:rPr lang="en-US" sz="3200" dirty="0"/>
              <a:t>change </a:t>
            </a:r>
            <a:r>
              <a:rPr lang="en-US" sz="3200" dirty="0" smtClean="0"/>
              <a:t>on public.-</a:t>
            </a:r>
          </a:p>
          <a:p>
            <a:pPr marL="0" indent="0" algn="just">
              <a:buNone/>
            </a:pPr>
            <a:r>
              <a:rPr lang="en-US" sz="3200" dirty="0" smtClean="0"/>
              <a:t>.  </a:t>
            </a:r>
            <a:r>
              <a:rPr lang="en-US" sz="3200" dirty="0"/>
              <a:t>Other events that can affect share prices are:</a:t>
            </a:r>
          </a:p>
          <a:p>
            <a:pPr algn="just"/>
            <a:r>
              <a:rPr lang="en-US" sz="3200" dirty="0"/>
              <a:t> </a:t>
            </a:r>
            <a:r>
              <a:rPr lang="en-US" sz="3200" dirty="0" smtClean="0"/>
              <a:t>S</a:t>
            </a:r>
            <a:r>
              <a:rPr lang="en-GB" sz="3200" dirty="0" err="1" smtClean="0"/>
              <a:t>tock</a:t>
            </a:r>
            <a:r>
              <a:rPr lang="en-GB" sz="3200" dirty="0" smtClean="0"/>
              <a:t> </a:t>
            </a:r>
            <a:r>
              <a:rPr lang="en-GB" sz="3200" dirty="0"/>
              <a:t>splits</a:t>
            </a:r>
            <a:endParaRPr lang="en-US" sz="3200" dirty="0"/>
          </a:p>
          <a:p>
            <a:pPr lvl="0" algn="just"/>
            <a:r>
              <a:rPr lang="en-GB" sz="3200" dirty="0"/>
              <a:t>Death of CEO of company</a:t>
            </a:r>
            <a:endParaRPr lang="en-US" sz="3200" dirty="0"/>
          </a:p>
          <a:p>
            <a:pPr lvl="0" algn="just"/>
            <a:r>
              <a:rPr lang="en-GB" sz="3200" dirty="0"/>
              <a:t>Investment in major profitable projects</a:t>
            </a:r>
            <a:endParaRPr lang="en-US" sz="3200" dirty="0"/>
          </a:p>
          <a:p>
            <a:pPr lvl="0" algn="just">
              <a:lnSpc>
                <a:spcPct val="100000"/>
              </a:lnSpc>
              <a:spcBef>
                <a:spcPts val="0"/>
              </a:spcBef>
            </a:pPr>
            <a:r>
              <a:rPr lang="en-GB" sz="3200" dirty="0"/>
              <a:t>Changes in dividend policy, </a:t>
            </a:r>
            <a:r>
              <a:rPr lang="en-GB" sz="3200" dirty="0" err="1"/>
              <a:t>etc</a:t>
            </a:r>
            <a:endParaRPr lang="en-US" sz="3200" dirty="0"/>
          </a:p>
          <a:p>
            <a:pPr marL="0" indent="0" algn="just">
              <a:buNone/>
            </a:pPr>
            <a:r>
              <a:rPr lang="en-GB" sz="3200" dirty="0" smtClean="0"/>
              <a:t>.</a:t>
            </a:r>
            <a:endParaRPr lang="en-US" sz="3200" dirty="0"/>
          </a:p>
          <a:p>
            <a:pPr marL="0" indent="0" algn="just">
              <a:buNone/>
            </a:pPr>
            <a:endParaRPr lang="en-US" sz="3200" dirty="0"/>
          </a:p>
          <a:p>
            <a:endParaRPr lang="en-US" sz="3200" dirty="0"/>
          </a:p>
        </p:txBody>
      </p:sp>
    </p:spTree>
    <p:extLst>
      <p:ext uri="{BB962C8B-B14F-4D97-AF65-F5344CB8AC3E}">
        <p14:creationId xmlns:p14="http://schemas.microsoft.com/office/powerpoint/2010/main" val="337904534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1353800" cy="1325563"/>
          </a:xfrm>
        </p:spPr>
        <p:txBody>
          <a:bodyPr>
            <a:normAutofit/>
          </a:bodyPr>
          <a:lstStyle/>
          <a:p>
            <a:r>
              <a:rPr lang="en-US" sz="3600" b="1" dirty="0" smtClean="0">
                <a:latin typeface="+mn-lt"/>
              </a:rPr>
              <a:t>Why Then Do Some People Gain From Public Information?</a:t>
            </a:r>
            <a:endParaRPr lang="en-US" sz="3600" dirty="0">
              <a:latin typeface="+mn-lt"/>
            </a:endParaRPr>
          </a:p>
        </p:txBody>
      </p:sp>
      <p:sp>
        <p:nvSpPr>
          <p:cNvPr id="3" name="Content Placeholder 2"/>
          <p:cNvSpPr>
            <a:spLocks noGrp="1"/>
          </p:cNvSpPr>
          <p:nvPr>
            <p:ph idx="1"/>
          </p:nvPr>
        </p:nvSpPr>
        <p:spPr>
          <a:xfrm>
            <a:off x="306611" y="899653"/>
            <a:ext cx="11209421" cy="5958348"/>
          </a:xfrm>
        </p:spPr>
        <p:txBody>
          <a:bodyPr>
            <a:noAutofit/>
          </a:bodyPr>
          <a:lstStyle/>
          <a:p>
            <a:pPr marL="0" indent="0" algn="just">
              <a:buNone/>
            </a:pPr>
            <a:endParaRPr lang="en-US" sz="3200" dirty="0" smtClean="0"/>
          </a:p>
          <a:p>
            <a:pPr marL="514350" lvl="0" indent="-514350" algn="just">
              <a:buAutoNum type="arabicPeriod"/>
            </a:pPr>
            <a:r>
              <a:rPr lang="en-US" sz="3200" dirty="0" smtClean="0"/>
              <a:t>Brokerage </a:t>
            </a:r>
            <a:r>
              <a:rPr lang="en-US" sz="3200" dirty="0"/>
              <a:t>firms may have information that others do not have.  </a:t>
            </a:r>
            <a:r>
              <a:rPr lang="en-US" sz="3200" dirty="0" smtClean="0"/>
              <a:t>They may receive </a:t>
            </a:r>
            <a:r>
              <a:rPr lang="en-US" sz="3200" dirty="0"/>
              <a:t>information at a higher speed than others </a:t>
            </a:r>
            <a:r>
              <a:rPr lang="en-US" sz="3200" dirty="0" smtClean="0"/>
              <a:t>They harness </a:t>
            </a:r>
            <a:r>
              <a:rPr lang="en-US" sz="3200" dirty="0"/>
              <a:t>information on prices faster than </a:t>
            </a:r>
            <a:r>
              <a:rPr lang="en-US" sz="3200" dirty="0" smtClean="0"/>
              <a:t>others</a:t>
            </a:r>
          </a:p>
          <a:p>
            <a:pPr marL="514350" lvl="0" indent="-514350" algn="just">
              <a:buAutoNum type="arabicPeriod"/>
            </a:pPr>
            <a:endParaRPr lang="en-US" sz="3200" dirty="0"/>
          </a:p>
          <a:p>
            <a:pPr marL="0" indent="0" algn="just">
              <a:buNone/>
            </a:pPr>
            <a:r>
              <a:rPr lang="en-US" sz="3200" dirty="0" smtClean="0"/>
              <a:t>2</a:t>
            </a:r>
            <a:r>
              <a:rPr lang="en-US" sz="3200" dirty="0"/>
              <a:t>.</a:t>
            </a:r>
            <a:r>
              <a:rPr lang="en-US" sz="3200" dirty="0" smtClean="0"/>
              <a:t> </a:t>
            </a:r>
            <a:r>
              <a:rPr lang="en-US" sz="3200" dirty="0"/>
              <a:t>Its possible to make temporary earnings by chance</a:t>
            </a:r>
          </a:p>
          <a:p>
            <a:pPr algn="just"/>
            <a:endParaRPr lang="en-US" sz="3200" dirty="0"/>
          </a:p>
        </p:txBody>
      </p:sp>
    </p:spTree>
    <p:extLst>
      <p:ext uri="{BB962C8B-B14F-4D97-AF65-F5344CB8AC3E}">
        <p14:creationId xmlns:p14="http://schemas.microsoft.com/office/powerpoint/2010/main" val="379293839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746" y="0"/>
            <a:ext cx="11238053" cy="821803"/>
          </a:xfrm>
        </p:spPr>
        <p:txBody>
          <a:bodyPr>
            <a:normAutofit/>
          </a:bodyPr>
          <a:lstStyle/>
          <a:p>
            <a:r>
              <a:rPr lang="en-US" sz="3600" b="1" dirty="0">
                <a:latin typeface="+mn-lt"/>
              </a:rPr>
              <a:t>Strong </a:t>
            </a:r>
            <a:r>
              <a:rPr lang="en-US" sz="3600" b="1" dirty="0" smtClean="0">
                <a:latin typeface="+mn-lt"/>
              </a:rPr>
              <a:t>Form Level </a:t>
            </a:r>
            <a:r>
              <a:rPr lang="en-US" sz="3600" b="1" dirty="0">
                <a:latin typeface="+mn-lt"/>
              </a:rPr>
              <a:t>of Efficiency</a:t>
            </a:r>
            <a:endParaRPr lang="en-US" sz="3600" dirty="0">
              <a:latin typeface="+mn-lt"/>
            </a:endParaRPr>
          </a:p>
        </p:txBody>
      </p:sp>
      <p:sp>
        <p:nvSpPr>
          <p:cNvPr id="3" name="Content Placeholder 2"/>
          <p:cNvSpPr>
            <a:spLocks noGrp="1"/>
          </p:cNvSpPr>
          <p:nvPr>
            <p:ph idx="1"/>
          </p:nvPr>
        </p:nvSpPr>
        <p:spPr>
          <a:xfrm>
            <a:off x="289367" y="821803"/>
            <a:ext cx="11226665" cy="6036197"/>
          </a:xfrm>
        </p:spPr>
        <p:txBody>
          <a:bodyPr>
            <a:noAutofit/>
          </a:bodyPr>
          <a:lstStyle/>
          <a:p>
            <a:pPr marL="0" indent="0" algn="just">
              <a:buNone/>
            </a:pPr>
            <a:endParaRPr lang="en-US" sz="3200" dirty="0" smtClean="0"/>
          </a:p>
          <a:p>
            <a:pPr marL="0" indent="0" algn="just">
              <a:buNone/>
            </a:pPr>
            <a:r>
              <a:rPr lang="en-US" sz="3200" dirty="0" smtClean="0"/>
              <a:t>This </a:t>
            </a:r>
            <a:r>
              <a:rPr lang="en-US" sz="3200" dirty="0"/>
              <a:t>level states that price reflects all the available public and private information (past, present and future information). </a:t>
            </a:r>
            <a:endParaRPr lang="en-US" sz="3200" dirty="0" smtClean="0"/>
          </a:p>
          <a:p>
            <a:pPr marL="0" indent="0" algn="just">
              <a:buNone/>
            </a:pPr>
            <a:endParaRPr lang="en-US" sz="3200" dirty="0" smtClean="0"/>
          </a:p>
          <a:p>
            <a:pPr marL="0" indent="0" algn="just">
              <a:buNone/>
            </a:pPr>
            <a:r>
              <a:rPr lang="en-US" sz="3200" dirty="0" smtClean="0"/>
              <a:t>If </a:t>
            </a:r>
            <a:r>
              <a:rPr lang="en-US" sz="3200" dirty="0"/>
              <a:t>the hypothesis is correct, then, the mere publication of information that was previously confidential should not have impact on share </a:t>
            </a:r>
            <a:r>
              <a:rPr lang="en-US" sz="3200" dirty="0" smtClean="0"/>
              <a:t>prices- insider trading </a:t>
            </a:r>
            <a:r>
              <a:rPr lang="en-US" sz="3200" dirty="0"/>
              <a:t>is impossible. </a:t>
            </a:r>
            <a:endParaRPr lang="en-US" sz="3200" dirty="0" smtClean="0"/>
          </a:p>
          <a:p>
            <a:pPr marL="0" indent="0" algn="just">
              <a:buNone/>
            </a:pPr>
            <a:endParaRPr lang="en-US" sz="3200" dirty="0"/>
          </a:p>
          <a:p>
            <a:pPr marL="0" indent="0" algn="just">
              <a:buNone/>
            </a:pPr>
            <a:r>
              <a:rPr lang="en-US" sz="3200" dirty="0" smtClean="0"/>
              <a:t>It </a:t>
            </a:r>
            <a:r>
              <a:rPr lang="en-US" sz="3200" dirty="0"/>
              <a:t>follows therefore, that in order to maximize shareholders’ wealth, managers should concentrate on maximizing the </a:t>
            </a:r>
            <a:r>
              <a:rPr lang="en-US" sz="3200" dirty="0" err="1"/>
              <a:t>NPV</a:t>
            </a:r>
            <a:r>
              <a:rPr lang="en-US" sz="3200" dirty="0"/>
              <a:t> of each investment. </a:t>
            </a:r>
          </a:p>
          <a:p>
            <a:endParaRPr lang="en-US" sz="3200" dirty="0"/>
          </a:p>
        </p:txBody>
      </p:sp>
    </p:spTree>
    <p:extLst>
      <p:ext uri="{BB962C8B-B14F-4D97-AF65-F5344CB8AC3E}">
        <p14:creationId xmlns:p14="http://schemas.microsoft.com/office/powerpoint/2010/main" val="335591549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746" y="0"/>
            <a:ext cx="11238053" cy="821803"/>
          </a:xfrm>
        </p:spPr>
        <p:txBody>
          <a:bodyPr>
            <a:normAutofit/>
          </a:bodyPr>
          <a:lstStyle/>
          <a:p>
            <a:r>
              <a:rPr lang="en-US" sz="3600" b="1" dirty="0" smtClean="0">
                <a:latin typeface="+mn-lt"/>
              </a:rPr>
              <a:t>Tests  For Strong Form Level </a:t>
            </a:r>
            <a:r>
              <a:rPr lang="en-US" sz="3600" b="1" dirty="0">
                <a:latin typeface="+mn-lt"/>
              </a:rPr>
              <a:t>of Efficiency</a:t>
            </a:r>
            <a:endParaRPr lang="en-US" sz="3600" dirty="0">
              <a:latin typeface="+mn-lt"/>
            </a:endParaRPr>
          </a:p>
        </p:txBody>
      </p:sp>
      <p:sp>
        <p:nvSpPr>
          <p:cNvPr id="3" name="Content Placeholder 2"/>
          <p:cNvSpPr>
            <a:spLocks noGrp="1"/>
          </p:cNvSpPr>
          <p:nvPr>
            <p:ph idx="1"/>
          </p:nvPr>
        </p:nvSpPr>
        <p:spPr>
          <a:xfrm>
            <a:off x="289367" y="821803"/>
            <a:ext cx="11226665" cy="6036197"/>
          </a:xfrm>
        </p:spPr>
        <p:txBody>
          <a:bodyPr>
            <a:noAutofit/>
          </a:bodyPr>
          <a:lstStyle/>
          <a:p>
            <a:pPr marL="0" indent="0" algn="just">
              <a:buNone/>
            </a:pPr>
            <a:endParaRPr lang="en-US" sz="3200" dirty="0" smtClean="0"/>
          </a:p>
          <a:p>
            <a:pPr marL="0" indent="0" algn="just">
              <a:buNone/>
            </a:pPr>
            <a:r>
              <a:rPr lang="en-US" sz="3200" dirty="0" smtClean="0"/>
              <a:t>Tests </a:t>
            </a:r>
            <a:r>
              <a:rPr lang="en-US" sz="3200" dirty="0"/>
              <a:t>that have been carried out on this level have concentrated on </a:t>
            </a:r>
            <a:r>
              <a:rPr lang="en-US" sz="3200" dirty="0" err="1" smtClean="0"/>
              <a:t>i</a:t>
            </a:r>
            <a:r>
              <a:rPr lang="en-US" sz="3200" dirty="0" smtClean="0"/>
              <a:t>)activities </a:t>
            </a:r>
            <a:r>
              <a:rPr lang="en-US" sz="3200" dirty="0"/>
              <a:t>of fund managers and </a:t>
            </a:r>
            <a:r>
              <a:rPr lang="en-US" sz="3200" dirty="0" smtClean="0"/>
              <a:t> ii) individual </a:t>
            </a:r>
            <a:r>
              <a:rPr lang="en-US" sz="3200" dirty="0"/>
              <a:t>investors.  </a:t>
            </a:r>
            <a:endParaRPr lang="en-US" sz="3200" dirty="0" smtClean="0"/>
          </a:p>
          <a:p>
            <a:pPr marL="0" indent="0" algn="just">
              <a:buNone/>
            </a:pPr>
            <a:endParaRPr lang="en-US" sz="3200" dirty="0"/>
          </a:p>
          <a:p>
            <a:pPr marL="0" indent="0" algn="just">
              <a:buNone/>
            </a:pPr>
            <a:r>
              <a:rPr lang="en-US" sz="3200" dirty="0" smtClean="0"/>
              <a:t>If </a:t>
            </a:r>
            <a:r>
              <a:rPr lang="en-US" sz="3200" dirty="0"/>
              <a:t>the markets have reached the strong form levels, then fund managers cannot consistently perform better than individual investors in the market.</a:t>
            </a:r>
          </a:p>
          <a:p>
            <a:pPr marL="0" indent="0" algn="just">
              <a:buNone/>
            </a:pPr>
            <a:r>
              <a:rPr lang="en-US" sz="3200" dirty="0"/>
              <a:t> </a:t>
            </a:r>
          </a:p>
          <a:p>
            <a:pPr marL="0" indent="0" algn="just">
              <a:buNone/>
            </a:pPr>
            <a:r>
              <a:rPr lang="en-US" sz="3200" dirty="0" smtClean="0"/>
              <a:t> </a:t>
            </a:r>
          </a:p>
        </p:txBody>
      </p:sp>
    </p:spTree>
    <p:extLst>
      <p:ext uri="{BB962C8B-B14F-4D97-AF65-F5344CB8AC3E}">
        <p14:creationId xmlns:p14="http://schemas.microsoft.com/office/powerpoint/2010/main" val="166454580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746" y="0"/>
            <a:ext cx="11238053" cy="821803"/>
          </a:xfrm>
        </p:spPr>
        <p:txBody>
          <a:bodyPr>
            <a:normAutofit fontScale="90000"/>
          </a:bodyPr>
          <a:lstStyle/>
          <a:p>
            <a:r>
              <a:rPr lang="en-US" sz="3600" b="1" u="sng" dirty="0" smtClean="0"/>
              <a:t/>
            </a:r>
            <a:br>
              <a:rPr lang="en-US" sz="3600" b="1" u="sng" dirty="0" smtClean="0"/>
            </a:br>
            <a:r>
              <a:rPr lang="en-US" sz="3600" b="1" u="sng" dirty="0"/>
              <a:t/>
            </a:r>
            <a:br>
              <a:rPr lang="en-US" sz="3600" b="1" u="sng" dirty="0"/>
            </a:br>
            <a:r>
              <a:rPr lang="en-US" sz="4000" b="1" dirty="0" smtClean="0">
                <a:latin typeface="+mn-lt"/>
              </a:rPr>
              <a:t>Are </a:t>
            </a:r>
            <a:r>
              <a:rPr lang="en-US" sz="4000" b="1" dirty="0">
                <a:latin typeface="+mn-lt"/>
              </a:rPr>
              <a:t>capital markets perfect?</a:t>
            </a:r>
            <a:br>
              <a:rPr lang="en-US" sz="4000" b="1" dirty="0">
                <a:latin typeface="+mn-lt"/>
              </a:rPr>
            </a:br>
            <a:r>
              <a:rPr lang="en-US" sz="3600" dirty="0"/>
              <a:t> </a:t>
            </a:r>
          </a:p>
        </p:txBody>
      </p:sp>
      <p:sp>
        <p:nvSpPr>
          <p:cNvPr id="3" name="Content Placeholder 2"/>
          <p:cNvSpPr>
            <a:spLocks noGrp="1"/>
          </p:cNvSpPr>
          <p:nvPr>
            <p:ph idx="1"/>
          </p:nvPr>
        </p:nvSpPr>
        <p:spPr>
          <a:xfrm>
            <a:off x="289367" y="821803"/>
            <a:ext cx="11435601" cy="6036197"/>
          </a:xfrm>
        </p:spPr>
        <p:txBody>
          <a:bodyPr>
            <a:noAutofit/>
          </a:bodyPr>
          <a:lstStyle/>
          <a:p>
            <a:pPr marL="0" indent="0" algn="just">
              <a:buNone/>
            </a:pPr>
            <a:r>
              <a:rPr lang="en-US" sz="3200" dirty="0" smtClean="0"/>
              <a:t>A </a:t>
            </a:r>
            <a:r>
              <a:rPr lang="en-US" sz="3200" dirty="0"/>
              <a:t>prefect capital market envisions stringent conditions. These are </a:t>
            </a:r>
          </a:p>
          <a:p>
            <a:pPr marL="0" indent="0" algn="just">
              <a:buNone/>
            </a:pPr>
            <a:endParaRPr lang="en-US" sz="3200" dirty="0"/>
          </a:p>
          <a:p>
            <a:pPr marL="514350" indent="-514350" algn="just">
              <a:buAutoNum type="arabicPeriod"/>
            </a:pPr>
            <a:r>
              <a:rPr lang="en-US" sz="3200" dirty="0" smtClean="0"/>
              <a:t>No </a:t>
            </a:r>
            <a:r>
              <a:rPr lang="en-US" sz="3200" dirty="0"/>
              <a:t>entry barriers- suppliers and users of funds can enter the market and deal with others </a:t>
            </a:r>
            <a:endParaRPr lang="en-US" sz="3200" dirty="0" smtClean="0"/>
          </a:p>
          <a:p>
            <a:pPr marL="514350" indent="-514350" algn="just">
              <a:buAutoNum type="arabicPeriod"/>
            </a:pPr>
            <a:endParaRPr lang="en-US" sz="3200" dirty="0"/>
          </a:p>
          <a:p>
            <a:pPr marL="0" indent="0" algn="just">
              <a:buNone/>
            </a:pPr>
            <a:r>
              <a:rPr lang="en-US" sz="3200" dirty="0" smtClean="0"/>
              <a:t>2. </a:t>
            </a:r>
            <a:r>
              <a:rPr lang="en-US" sz="3200" dirty="0"/>
              <a:t>Large number of buyers and sellers – there’s is presence of large number of buyers and sellers such that no single market participant can affect security </a:t>
            </a:r>
            <a:r>
              <a:rPr lang="en-US" sz="3200" dirty="0" smtClean="0"/>
              <a:t>prices</a:t>
            </a:r>
          </a:p>
          <a:p>
            <a:pPr marL="0" indent="0" algn="just">
              <a:buNone/>
            </a:pPr>
            <a:endParaRPr lang="en-US" sz="3200" dirty="0"/>
          </a:p>
          <a:p>
            <a:pPr marL="0" indent="0" algn="just">
              <a:buNone/>
            </a:pPr>
            <a:r>
              <a:rPr lang="en-US" sz="3200" dirty="0" smtClean="0"/>
              <a:t>3. Divisibility </a:t>
            </a:r>
            <a:r>
              <a:rPr lang="en-US" sz="3200" dirty="0"/>
              <a:t>of financial assets- financial assets are divisible and therefore affordable investments are made by all </a:t>
            </a:r>
            <a:r>
              <a:rPr lang="en-US" sz="3200" dirty="0" smtClean="0"/>
              <a:t>participants</a:t>
            </a:r>
            <a:endParaRPr lang="en-US" sz="3200" dirty="0"/>
          </a:p>
        </p:txBody>
      </p:sp>
    </p:spTree>
    <p:extLst>
      <p:ext uri="{BB962C8B-B14F-4D97-AF65-F5344CB8AC3E}">
        <p14:creationId xmlns:p14="http://schemas.microsoft.com/office/powerpoint/2010/main" val="247956734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60365"/>
            <a:ext cx="11191568" cy="706055"/>
          </a:xfrm>
        </p:spPr>
        <p:txBody>
          <a:bodyPr>
            <a:normAutofit fontScale="90000"/>
          </a:bodyPr>
          <a:lstStyle/>
          <a:p>
            <a:r>
              <a:rPr lang="en-US" sz="3600" b="1" u="sng" dirty="0" smtClean="0"/>
              <a:t/>
            </a:r>
            <a:br>
              <a:rPr lang="en-US" sz="3600" b="1" u="sng" dirty="0" smtClean="0"/>
            </a:br>
            <a:r>
              <a:rPr lang="en-US" sz="3600" b="1" u="sng" dirty="0" smtClean="0"/>
              <a:t/>
            </a:r>
            <a:br>
              <a:rPr lang="en-US" sz="3600" b="1" u="sng" dirty="0" smtClean="0"/>
            </a:br>
            <a:r>
              <a:rPr lang="en-US" sz="4000" b="1" dirty="0" smtClean="0">
                <a:latin typeface="+mn-lt"/>
              </a:rPr>
              <a:t>Are </a:t>
            </a:r>
            <a:r>
              <a:rPr lang="en-US" sz="4000" b="1" dirty="0">
                <a:latin typeface="+mn-lt"/>
              </a:rPr>
              <a:t>capital markets perfect</a:t>
            </a:r>
            <a:r>
              <a:rPr lang="en-US" sz="4000" b="1" dirty="0" smtClean="0">
                <a:latin typeface="+mn-lt"/>
              </a:rPr>
              <a:t>? </a:t>
            </a:r>
            <a:r>
              <a:rPr lang="en-US" sz="4000" b="1" dirty="0" err="1" smtClean="0">
                <a:latin typeface="+mn-lt"/>
              </a:rPr>
              <a:t>Ctd</a:t>
            </a:r>
            <a:r>
              <a:rPr lang="en-US" sz="4000" b="1" dirty="0">
                <a:latin typeface="+mn-lt"/>
              </a:rPr>
              <a:t/>
            </a:r>
            <a:br>
              <a:rPr lang="en-US" sz="4000" b="1" dirty="0">
                <a:latin typeface="+mn-lt"/>
              </a:rPr>
            </a:br>
            <a:endParaRPr lang="en-GB" sz="4000" b="1" dirty="0">
              <a:latin typeface="+mn-lt"/>
            </a:endParaRPr>
          </a:p>
        </p:txBody>
      </p:sp>
      <p:sp>
        <p:nvSpPr>
          <p:cNvPr id="5" name="Content Placeholder 4"/>
          <p:cNvSpPr>
            <a:spLocks noGrp="1"/>
          </p:cNvSpPr>
          <p:nvPr>
            <p:ph idx="1"/>
          </p:nvPr>
        </p:nvSpPr>
        <p:spPr>
          <a:xfrm>
            <a:off x="206477" y="486696"/>
            <a:ext cx="11985523" cy="6312310"/>
          </a:xfrm>
        </p:spPr>
        <p:txBody>
          <a:bodyPr>
            <a:noAutofit/>
          </a:bodyPr>
          <a:lstStyle/>
          <a:p>
            <a:pPr marL="0" indent="0">
              <a:buNone/>
            </a:pPr>
            <a:endParaRPr lang="en-US" sz="3200" dirty="0" smtClean="0"/>
          </a:p>
          <a:p>
            <a:pPr marL="0" indent="0">
              <a:buNone/>
            </a:pPr>
            <a:r>
              <a:rPr lang="en-US" sz="3200" dirty="0"/>
              <a:t>4. Absence of transaction costs –there are no transaction costs, participants can buy or sell securities with ease and without  much costs</a:t>
            </a:r>
          </a:p>
          <a:p>
            <a:pPr marL="0" indent="0">
              <a:buNone/>
            </a:pPr>
            <a:endParaRPr lang="en-US" sz="3200" dirty="0"/>
          </a:p>
          <a:p>
            <a:pPr marL="0" indent="0">
              <a:buNone/>
            </a:pPr>
            <a:r>
              <a:rPr lang="en-US" sz="3200" dirty="0" smtClean="0"/>
              <a:t>5. No </a:t>
            </a:r>
            <a:r>
              <a:rPr lang="en-US" sz="3200" dirty="0"/>
              <a:t>tax differences- ideally there should be no taxes. One set of investors should not be </a:t>
            </a:r>
            <a:r>
              <a:rPr lang="en-US" sz="3200" dirty="0" err="1"/>
              <a:t>favoured</a:t>
            </a:r>
            <a:r>
              <a:rPr lang="en-US" sz="3200" dirty="0"/>
              <a:t> over </a:t>
            </a:r>
            <a:r>
              <a:rPr lang="en-US" sz="3200" dirty="0" smtClean="0"/>
              <a:t>others</a:t>
            </a:r>
          </a:p>
          <a:p>
            <a:pPr marL="0" indent="0">
              <a:buNone/>
            </a:pPr>
            <a:endParaRPr lang="en-US" sz="3200" dirty="0"/>
          </a:p>
          <a:p>
            <a:pPr marL="0" indent="0">
              <a:buNone/>
            </a:pPr>
            <a:r>
              <a:rPr lang="en-US" sz="3200" dirty="0" smtClean="0"/>
              <a:t>6. </a:t>
            </a:r>
            <a:r>
              <a:rPr lang="en-US" sz="3200" dirty="0"/>
              <a:t>Free trading-any one is free to trade in the securities in the capital market. </a:t>
            </a:r>
            <a:r>
              <a:rPr lang="en-US" sz="3200" dirty="0" smtClean="0"/>
              <a:t>There </a:t>
            </a:r>
            <a:r>
              <a:rPr lang="en-US" sz="3200" dirty="0"/>
              <a:t>should be no government restrictions on trading.</a:t>
            </a:r>
          </a:p>
          <a:p>
            <a:pPr marL="0" indent="0">
              <a:buNone/>
            </a:pPr>
            <a:endParaRPr lang="en-US" sz="3200" dirty="0"/>
          </a:p>
          <a:p>
            <a:pPr marL="0" indent="0">
              <a:buNone/>
            </a:pPr>
            <a:r>
              <a:rPr lang="en-US" sz="2000" dirty="0"/>
              <a:t> </a:t>
            </a:r>
          </a:p>
        </p:txBody>
      </p:sp>
    </p:spTree>
    <p:extLst>
      <p:ext uri="{BB962C8B-B14F-4D97-AF65-F5344CB8AC3E}">
        <p14:creationId xmlns:p14="http://schemas.microsoft.com/office/powerpoint/2010/main" val="419567741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94968"/>
            <a:ext cx="11191568" cy="1371601"/>
          </a:xfrm>
        </p:spPr>
        <p:txBody>
          <a:bodyPr>
            <a:normAutofit/>
          </a:bodyPr>
          <a:lstStyle/>
          <a:p>
            <a:pPr algn="just"/>
            <a:r>
              <a:rPr lang="en-US" sz="3600" b="1" dirty="0" smtClean="0">
                <a:latin typeface="+mn-lt"/>
              </a:rPr>
              <a:t>Implications of </a:t>
            </a:r>
            <a:r>
              <a:rPr lang="en-US" sz="3600" b="1" dirty="0" err="1" smtClean="0">
                <a:latin typeface="+mn-lt"/>
              </a:rPr>
              <a:t>EMH</a:t>
            </a:r>
            <a:r>
              <a:rPr lang="en-US" sz="3600" b="1" dirty="0" smtClean="0">
                <a:latin typeface="+mn-lt"/>
              </a:rPr>
              <a:t> For Financial Decision Makers</a:t>
            </a:r>
            <a:endParaRPr lang="en-US" sz="3600" dirty="0">
              <a:latin typeface="+mn-lt"/>
            </a:endParaRPr>
          </a:p>
        </p:txBody>
      </p:sp>
      <p:sp>
        <p:nvSpPr>
          <p:cNvPr id="3" name="Content Placeholder 2"/>
          <p:cNvSpPr>
            <a:spLocks noGrp="1"/>
          </p:cNvSpPr>
          <p:nvPr>
            <p:ph idx="1"/>
          </p:nvPr>
        </p:nvSpPr>
        <p:spPr>
          <a:xfrm>
            <a:off x="117987" y="914400"/>
            <a:ext cx="11665975" cy="6135329"/>
          </a:xfrm>
        </p:spPr>
        <p:txBody>
          <a:bodyPr>
            <a:noAutofit/>
          </a:bodyPr>
          <a:lstStyle/>
          <a:p>
            <a:pPr marL="0" lvl="0" indent="0" algn="just">
              <a:buNone/>
            </a:pPr>
            <a:r>
              <a:rPr lang="en-GB" sz="3200" b="1" dirty="0" smtClean="0"/>
              <a:t>1. The </a:t>
            </a:r>
            <a:r>
              <a:rPr lang="en-GB" sz="3200" b="1" dirty="0"/>
              <a:t>Timing Of Financial Policy</a:t>
            </a:r>
            <a:endParaRPr lang="en-US" sz="3200" dirty="0"/>
          </a:p>
          <a:p>
            <a:pPr marL="0" indent="0" algn="just">
              <a:buNone/>
            </a:pPr>
            <a:r>
              <a:rPr lang="en-US" sz="3200" dirty="0"/>
              <a:t>Some financial managers argue that there is a right or wrong time to issue securities </a:t>
            </a:r>
            <a:r>
              <a:rPr lang="en-US" sz="3200" dirty="0" smtClean="0"/>
              <a:t>, release financial statements, etc. In an efficient market such timings will not affect share prices.</a:t>
            </a:r>
          </a:p>
          <a:p>
            <a:pPr marL="0" indent="0" algn="just">
              <a:buNone/>
            </a:pPr>
            <a:endParaRPr lang="en-US" sz="3200" dirty="0"/>
          </a:p>
          <a:p>
            <a:pPr marL="0" lvl="0" indent="0" algn="just">
              <a:buNone/>
            </a:pPr>
            <a:r>
              <a:rPr lang="en-GB" sz="3200" b="1" dirty="0" smtClean="0"/>
              <a:t>2. Project </a:t>
            </a:r>
            <a:r>
              <a:rPr lang="en-GB" sz="3200" b="1" dirty="0"/>
              <a:t>Evaluation Based Upon </a:t>
            </a:r>
            <a:r>
              <a:rPr lang="en-GB" sz="3200" b="1" dirty="0" err="1"/>
              <a:t>NPV</a:t>
            </a:r>
            <a:endParaRPr lang="en-US" sz="3200" dirty="0"/>
          </a:p>
          <a:p>
            <a:pPr marL="0" indent="0" algn="just">
              <a:buNone/>
            </a:pPr>
            <a:r>
              <a:rPr lang="en-US" sz="3200" dirty="0" smtClean="0"/>
              <a:t>Financial </a:t>
            </a:r>
            <a:r>
              <a:rPr lang="en-US" sz="3200" dirty="0"/>
              <a:t>managers use the required rate of return drawn from securities traded in the capital market</a:t>
            </a:r>
            <a:r>
              <a:rPr lang="en-US" sz="3200" dirty="0" smtClean="0"/>
              <a:t>.</a:t>
            </a:r>
            <a:r>
              <a:rPr lang="en-US" sz="3200" dirty="0"/>
              <a:t> </a:t>
            </a:r>
            <a:r>
              <a:rPr lang="en-US" sz="3200" dirty="0" smtClean="0"/>
              <a:t> If the </a:t>
            </a:r>
            <a:r>
              <a:rPr lang="en-US" sz="3200" dirty="0"/>
              <a:t>market is inefficient, however, financial managers could be appraising projects on a wrong </a:t>
            </a:r>
            <a:r>
              <a:rPr lang="en-US" sz="3200" dirty="0" smtClean="0"/>
              <a:t>basis</a:t>
            </a:r>
            <a:endParaRPr lang="en-US" sz="3200" dirty="0"/>
          </a:p>
        </p:txBody>
      </p:sp>
    </p:spTree>
    <p:extLst>
      <p:ext uri="{BB962C8B-B14F-4D97-AF65-F5344CB8AC3E}">
        <p14:creationId xmlns:p14="http://schemas.microsoft.com/office/powerpoint/2010/main" val="327054001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17987"/>
            <a:ext cx="11191568" cy="1002891"/>
          </a:xfrm>
        </p:spPr>
        <p:txBody>
          <a:bodyPr>
            <a:normAutofit/>
          </a:bodyPr>
          <a:lstStyle/>
          <a:p>
            <a:r>
              <a:rPr lang="en-US" sz="3600" b="1" dirty="0">
                <a:latin typeface="+mn-lt"/>
              </a:rPr>
              <a:t>Implications of </a:t>
            </a:r>
            <a:r>
              <a:rPr lang="en-US" sz="3600" b="1" dirty="0" err="1">
                <a:latin typeface="+mn-lt"/>
              </a:rPr>
              <a:t>EMH</a:t>
            </a:r>
            <a:r>
              <a:rPr lang="en-US" sz="3600" b="1" dirty="0">
                <a:latin typeface="+mn-lt"/>
              </a:rPr>
              <a:t> For Financial Decision </a:t>
            </a:r>
            <a:r>
              <a:rPr lang="en-US" sz="3600" b="1" dirty="0" smtClean="0">
                <a:latin typeface="+mn-lt"/>
              </a:rPr>
              <a:t>Makers </a:t>
            </a:r>
            <a:r>
              <a:rPr lang="en-US" sz="3600" b="1" dirty="0" err="1" smtClean="0">
                <a:latin typeface="+mn-lt"/>
              </a:rPr>
              <a:t>Ctd</a:t>
            </a:r>
            <a:endParaRPr lang="en-US" sz="3600" dirty="0">
              <a:latin typeface="+mn-lt"/>
            </a:endParaRPr>
          </a:p>
        </p:txBody>
      </p:sp>
      <p:sp>
        <p:nvSpPr>
          <p:cNvPr id="3" name="Content Placeholder 2"/>
          <p:cNvSpPr>
            <a:spLocks noGrp="1"/>
          </p:cNvSpPr>
          <p:nvPr>
            <p:ph idx="1"/>
          </p:nvPr>
        </p:nvSpPr>
        <p:spPr>
          <a:xfrm>
            <a:off x="250723" y="884904"/>
            <a:ext cx="11710219" cy="5810864"/>
          </a:xfrm>
        </p:spPr>
        <p:txBody>
          <a:bodyPr>
            <a:noAutofit/>
          </a:bodyPr>
          <a:lstStyle/>
          <a:p>
            <a:pPr marL="0" lvl="0" indent="0" algn="just">
              <a:buNone/>
            </a:pPr>
            <a:r>
              <a:rPr lang="en-GB" sz="3200" b="1" dirty="0" smtClean="0"/>
              <a:t>3. Creative </a:t>
            </a:r>
            <a:r>
              <a:rPr lang="en-GB" sz="3200" b="1" dirty="0"/>
              <a:t>Accounting</a:t>
            </a:r>
            <a:endParaRPr lang="en-US" sz="3200" dirty="0"/>
          </a:p>
          <a:p>
            <a:pPr marL="0" indent="0" algn="just">
              <a:buNone/>
            </a:pPr>
            <a:r>
              <a:rPr lang="en-US" sz="3200" dirty="0"/>
              <a:t>In an efficient market, prices are based upon expected future cash flow and therefore they reflect all current information.  There is no point therefore in firms attempting to distort current information to their advantage since investors will quickly see through such attempts.  </a:t>
            </a:r>
          </a:p>
          <a:p>
            <a:pPr marL="0" indent="0" algn="just">
              <a:buNone/>
            </a:pPr>
            <a:r>
              <a:rPr lang="en-GB" sz="3200" b="1" dirty="0" smtClean="0"/>
              <a:t>4. Mergers </a:t>
            </a:r>
            <a:r>
              <a:rPr lang="en-GB" sz="3200" b="1" dirty="0"/>
              <a:t>and </a:t>
            </a:r>
            <a:r>
              <a:rPr lang="en-GB" sz="3200" b="1" dirty="0" smtClean="0"/>
              <a:t>Takeovers</a:t>
            </a:r>
          </a:p>
          <a:p>
            <a:pPr marL="0" indent="0" algn="just">
              <a:buNone/>
            </a:pPr>
            <a:r>
              <a:rPr lang="en-US" sz="3200" dirty="0"/>
              <a:t>If companies are acquired at their correct equity position then purchasers are breaking even.  If they have to make significant gains on the acquisition, then they have to rely on synergy in economies of scale to provide the saving</a:t>
            </a:r>
          </a:p>
        </p:txBody>
      </p:sp>
    </p:spTree>
    <p:extLst>
      <p:ext uri="{BB962C8B-B14F-4D97-AF65-F5344CB8AC3E}">
        <p14:creationId xmlns:p14="http://schemas.microsoft.com/office/powerpoint/2010/main" val="281516818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9271" y="1"/>
            <a:ext cx="10515600" cy="1076632"/>
          </a:xfrm>
        </p:spPr>
        <p:txBody>
          <a:bodyPr>
            <a:noAutofit/>
          </a:bodyPr>
          <a:lstStyle/>
          <a:p>
            <a:r>
              <a:rPr lang="en-US" sz="3600" b="1" dirty="0" smtClean="0">
                <a:latin typeface="+mn-lt"/>
              </a:rPr>
              <a:t>Implications of Market Efficiency For Investors </a:t>
            </a:r>
            <a:endParaRPr lang="en-US" sz="3600" dirty="0">
              <a:latin typeface="+mn-lt"/>
            </a:endParaRPr>
          </a:p>
        </p:txBody>
      </p:sp>
      <p:sp>
        <p:nvSpPr>
          <p:cNvPr id="3" name="Content Placeholder 2"/>
          <p:cNvSpPr>
            <a:spLocks noGrp="1"/>
          </p:cNvSpPr>
          <p:nvPr>
            <p:ph idx="1"/>
          </p:nvPr>
        </p:nvSpPr>
        <p:spPr>
          <a:xfrm>
            <a:off x="575187" y="914399"/>
            <a:ext cx="11194026" cy="5943601"/>
          </a:xfrm>
        </p:spPr>
        <p:txBody>
          <a:bodyPr>
            <a:normAutofit fontScale="92500" lnSpcReduction="10000"/>
          </a:bodyPr>
          <a:lstStyle/>
          <a:p>
            <a:pPr lvl="0"/>
            <a:endParaRPr lang="en-US" sz="3200" dirty="0" smtClean="0"/>
          </a:p>
          <a:p>
            <a:pPr algn="just"/>
            <a:r>
              <a:rPr lang="en-US" sz="3500" dirty="0"/>
              <a:t>The goal of all investors is to achieve the highest returns possible.  </a:t>
            </a:r>
            <a:endParaRPr lang="en-US" sz="3500" dirty="0" smtClean="0"/>
          </a:p>
          <a:p>
            <a:pPr algn="just"/>
            <a:r>
              <a:rPr lang="en-US" sz="3500" dirty="0" smtClean="0"/>
              <a:t>The </a:t>
            </a:r>
            <a:r>
              <a:rPr lang="en-US" sz="3500" dirty="0"/>
              <a:t>intense competition between investors creates an efficient market in which prices adjust rapidly to new information</a:t>
            </a:r>
            <a:r>
              <a:rPr lang="en-US" sz="3500" dirty="0" smtClean="0"/>
              <a:t>.</a:t>
            </a:r>
          </a:p>
          <a:p>
            <a:pPr algn="just"/>
            <a:endParaRPr lang="en-US" sz="3500" dirty="0" smtClean="0"/>
          </a:p>
          <a:p>
            <a:pPr algn="just"/>
            <a:r>
              <a:rPr lang="en-US" sz="3500" dirty="0" smtClean="0"/>
              <a:t> </a:t>
            </a:r>
            <a:r>
              <a:rPr lang="en-US" sz="3500" dirty="0"/>
              <a:t>Consequently, on average, investors receive a return that compensates them for the time value of money and the risks that they bear – nothing more and nothing less. </a:t>
            </a:r>
          </a:p>
          <a:p>
            <a:pPr algn="just"/>
            <a:endParaRPr lang="en-US" sz="3500" dirty="0"/>
          </a:p>
          <a:p>
            <a:endParaRPr lang="en-US" sz="4000" dirty="0"/>
          </a:p>
          <a:p>
            <a:pPr marL="0" indent="0">
              <a:buNone/>
            </a:pPr>
            <a:r>
              <a:rPr lang="en-US" sz="4000" dirty="0" smtClean="0"/>
              <a:t>.</a:t>
            </a:r>
            <a:endParaRPr lang="en-US" sz="4000" dirty="0"/>
          </a:p>
        </p:txBody>
      </p:sp>
    </p:spTree>
    <p:extLst>
      <p:ext uri="{BB962C8B-B14F-4D97-AF65-F5344CB8AC3E}">
        <p14:creationId xmlns:p14="http://schemas.microsoft.com/office/powerpoint/2010/main" val="150713511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1081951" cy="796412"/>
          </a:xfrm>
        </p:spPr>
        <p:txBody>
          <a:bodyPr>
            <a:normAutofit/>
          </a:bodyPr>
          <a:lstStyle/>
          <a:p>
            <a:r>
              <a:rPr lang="en-US" sz="3600" b="1" dirty="0" smtClean="0">
                <a:latin typeface="+mn-lt"/>
              </a:rPr>
              <a:t>Anomalies to </a:t>
            </a:r>
            <a:r>
              <a:rPr lang="en-US" sz="3600" b="1" dirty="0">
                <a:latin typeface="+mn-lt"/>
              </a:rPr>
              <a:t>t</a:t>
            </a:r>
            <a:r>
              <a:rPr lang="en-US" sz="3600" b="1" dirty="0" smtClean="0">
                <a:latin typeface="+mn-lt"/>
              </a:rPr>
              <a:t>he </a:t>
            </a:r>
            <a:r>
              <a:rPr lang="en-US" sz="3600" b="1" dirty="0" err="1" smtClean="0">
                <a:latin typeface="+mn-lt"/>
              </a:rPr>
              <a:t>EMH</a:t>
            </a:r>
            <a:endParaRPr lang="en-US" sz="3600" dirty="0">
              <a:latin typeface="+mn-lt"/>
            </a:endParaRPr>
          </a:p>
        </p:txBody>
      </p:sp>
      <p:sp>
        <p:nvSpPr>
          <p:cNvPr id="3" name="Content Placeholder 2"/>
          <p:cNvSpPr>
            <a:spLocks noGrp="1"/>
          </p:cNvSpPr>
          <p:nvPr>
            <p:ph idx="1"/>
          </p:nvPr>
        </p:nvSpPr>
        <p:spPr>
          <a:xfrm>
            <a:off x="-1" y="796412"/>
            <a:ext cx="11790947" cy="6061588"/>
          </a:xfrm>
        </p:spPr>
        <p:txBody>
          <a:bodyPr>
            <a:normAutofit/>
          </a:bodyPr>
          <a:lstStyle/>
          <a:p>
            <a:pPr algn="just"/>
            <a:r>
              <a:rPr lang="en-US" sz="3200" dirty="0"/>
              <a:t>Market anomalies are exceptions to the notion of market efficiency</a:t>
            </a:r>
            <a:r>
              <a:rPr lang="en-US" sz="3200" dirty="0" smtClean="0"/>
              <a:t>.</a:t>
            </a:r>
          </a:p>
          <a:p>
            <a:pPr marL="0" indent="0" algn="just">
              <a:buNone/>
            </a:pPr>
            <a:r>
              <a:rPr lang="en-US" sz="3200" dirty="0" smtClean="0"/>
              <a:t>These are exceptions that are hardly </a:t>
            </a:r>
            <a:r>
              <a:rPr lang="en-US" sz="3200" dirty="0"/>
              <a:t>explained using models where agents are rational and markets </a:t>
            </a:r>
            <a:r>
              <a:rPr lang="en-US" sz="3200" dirty="0" smtClean="0"/>
              <a:t>efficient</a:t>
            </a:r>
            <a:endParaRPr lang="en-US" sz="3200" dirty="0"/>
          </a:p>
          <a:p>
            <a:pPr algn="just"/>
            <a:r>
              <a:rPr lang="en-US" sz="3200" dirty="0" smtClean="0"/>
              <a:t> </a:t>
            </a:r>
            <a:r>
              <a:rPr lang="en-US" sz="3200" dirty="0"/>
              <a:t>They may be present if a change in the price of an asset or security cannot directly be linked to current relevant information known in the market</a:t>
            </a:r>
            <a:r>
              <a:rPr lang="en-US" sz="3200" dirty="0" smtClean="0"/>
              <a:t>.</a:t>
            </a:r>
          </a:p>
          <a:p>
            <a:pPr algn="just"/>
            <a:endParaRPr lang="en-US" sz="3200" dirty="0" smtClean="0"/>
          </a:p>
          <a:p>
            <a:pPr algn="just"/>
            <a:r>
              <a:rPr lang="en-US" sz="3200" dirty="0" smtClean="0"/>
              <a:t> </a:t>
            </a:r>
            <a:r>
              <a:rPr lang="en-US" sz="3200" dirty="0"/>
              <a:t>Market anomalies are only valid if they are consistent over long periods of time and not the result of data </a:t>
            </a:r>
            <a:r>
              <a:rPr lang="en-US" sz="3200" dirty="0" smtClean="0"/>
              <a:t>mining. </a:t>
            </a:r>
          </a:p>
          <a:p>
            <a:pPr algn="just"/>
            <a:r>
              <a:rPr lang="en-US" sz="3200" dirty="0" smtClean="0"/>
              <a:t>Market </a:t>
            </a:r>
            <a:r>
              <a:rPr lang="en-US" sz="3200" dirty="0"/>
              <a:t>anomalies can be categorized as </a:t>
            </a:r>
            <a:r>
              <a:rPr lang="en-US" sz="3200" b="1" dirty="0"/>
              <a:t>time-series anomalies, cross-sectional anomalies, or other anomalies.</a:t>
            </a:r>
          </a:p>
          <a:p>
            <a:pPr algn="just"/>
            <a:endParaRPr lang="en-US" sz="3200" dirty="0"/>
          </a:p>
          <a:p>
            <a:pPr>
              <a:spcBef>
                <a:spcPts val="600"/>
              </a:spcBef>
            </a:pPr>
            <a:endParaRPr lang="en-US" sz="3200" dirty="0" smtClean="0"/>
          </a:p>
          <a:p>
            <a:pPr marL="0" indent="0">
              <a:buNone/>
            </a:pPr>
            <a:endParaRPr lang="en-GB" sz="4600" dirty="0"/>
          </a:p>
        </p:txBody>
      </p:sp>
    </p:spTree>
    <p:extLst>
      <p:ext uri="{BB962C8B-B14F-4D97-AF65-F5344CB8AC3E}">
        <p14:creationId xmlns:p14="http://schemas.microsoft.com/office/powerpoint/2010/main" val="134662206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32735"/>
            <a:ext cx="10515600" cy="693175"/>
          </a:xfrm>
        </p:spPr>
        <p:txBody>
          <a:bodyPr>
            <a:normAutofit fontScale="90000"/>
          </a:bodyPr>
          <a:lstStyle/>
          <a:p>
            <a:r>
              <a:rPr lang="en-GB" sz="3600" b="1" dirty="0" smtClean="0">
                <a:latin typeface="+mn-lt"/>
              </a:rPr>
              <a:t> </a:t>
            </a:r>
            <a:br>
              <a:rPr lang="en-GB" sz="3600" b="1" dirty="0" smtClean="0">
                <a:latin typeface="+mn-lt"/>
              </a:rPr>
            </a:br>
            <a:r>
              <a:rPr lang="en-US" sz="4000" b="1" dirty="0" smtClean="0">
                <a:latin typeface="+mn-lt"/>
              </a:rPr>
              <a:t>Time </a:t>
            </a:r>
            <a:r>
              <a:rPr lang="en-US" sz="4000" b="1" dirty="0">
                <a:latin typeface="+mn-lt"/>
              </a:rPr>
              <a:t>Series </a:t>
            </a:r>
            <a:r>
              <a:rPr lang="en-US" sz="4000" b="1" dirty="0" smtClean="0">
                <a:latin typeface="+mn-lt"/>
              </a:rPr>
              <a:t>Anomalies-</a:t>
            </a:r>
            <a:r>
              <a:rPr lang="en-US" sz="4000" b="1" dirty="0"/>
              <a:t> </a:t>
            </a:r>
            <a:r>
              <a:rPr lang="en-US" sz="4000" b="1" dirty="0" err="1" smtClean="0">
                <a:latin typeface="+mn-lt"/>
              </a:rPr>
              <a:t>i</a:t>
            </a:r>
            <a:r>
              <a:rPr lang="en-US" sz="4000" b="1" dirty="0" smtClean="0">
                <a:latin typeface="+mn-lt"/>
              </a:rPr>
              <a:t>) Calendar </a:t>
            </a:r>
            <a:r>
              <a:rPr lang="en-US" sz="4000" b="1" dirty="0">
                <a:latin typeface="+mn-lt"/>
              </a:rPr>
              <a:t>anomalies</a:t>
            </a:r>
            <a:br>
              <a:rPr lang="en-US" sz="4000" b="1" dirty="0">
                <a:latin typeface="+mn-lt"/>
              </a:rPr>
            </a:br>
            <a:endParaRPr lang="en-US" sz="4000" b="1" dirty="0">
              <a:latin typeface="+mn-lt"/>
            </a:endParaRPr>
          </a:p>
        </p:txBody>
      </p:sp>
      <p:sp>
        <p:nvSpPr>
          <p:cNvPr id="3" name="Content Placeholder 2"/>
          <p:cNvSpPr>
            <a:spLocks noGrp="1"/>
          </p:cNvSpPr>
          <p:nvPr>
            <p:ph idx="1"/>
          </p:nvPr>
        </p:nvSpPr>
        <p:spPr>
          <a:xfrm>
            <a:off x="235974" y="604685"/>
            <a:ext cx="11842955" cy="5973096"/>
          </a:xfrm>
        </p:spPr>
        <p:txBody>
          <a:bodyPr>
            <a:noAutofit/>
          </a:bodyPr>
          <a:lstStyle/>
          <a:p>
            <a:endParaRPr lang="en-US" sz="3200" dirty="0"/>
          </a:p>
          <a:p>
            <a:pPr marL="514350" indent="-514350">
              <a:buAutoNum type="arabicPeriod"/>
            </a:pPr>
            <a:r>
              <a:rPr lang="en-US" sz="3200" b="1" dirty="0" smtClean="0"/>
              <a:t>Calendar </a:t>
            </a:r>
            <a:r>
              <a:rPr lang="en-US" sz="3200" b="1" dirty="0"/>
              <a:t>anomalies: </a:t>
            </a:r>
            <a:r>
              <a:rPr lang="en-US" sz="3200" dirty="0"/>
              <a:t>S</a:t>
            </a:r>
            <a:r>
              <a:rPr lang="en-US" sz="3200" dirty="0" smtClean="0"/>
              <a:t>ignificant differences exist  </a:t>
            </a:r>
            <a:r>
              <a:rPr lang="en-US" sz="3200" dirty="0"/>
              <a:t>in returns on different days, months, or years. </a:t>
            </a:r>
            <a:r>
              <a:rPr lang="en-US" sz="3200" dirty="0" smtClean="0"/>
              <a:t>Examples, </a:t>
            </a:r>
          </a:p>
          <a:p>
            <a:pPr algn="just"/>
            <a:r>
              <a:rPr lang="en-US" sz="3200" dirty="0" smtClean="0"/>
              <a:t>January effect- stocks </a:t>
            </a:r>
            <a:r>
              <a:rPr lang="en-US" sz="3200" dirty="0"/>
              <a:t>tend to outperform in the month of </a:t>
            </a:r>
            <a:r>
              <a:rPr lang="en-US" sz="3200" dirty="0" smtClean="0"/>
              <a:t>January</a:t>
            </a:r>
          </a:p>
          <a:p>
            <a:pPr algn="just"/>
            <a:endParaRPr lang="en-US" sz="3200" dirty="0" smtClean="0"/>
          </a:p>
          <a:p>
            <a:pPr algn="just"/>
            <a:r>
              <a:rPr lang="en-US" sz="3200" dirty="0" smtClean="0"/>
              <a:t>Day </a:t>
            </a:r>
            <a:r>
              <a:rPr lang="en-US" sz="3200" dirty="0"/>
              <a:t>of the week </a:t>
            </a:r>
            <a:r>
              <a:rPr lang="en-US" sz="3200" dirty="0" smtClean="0"/>
              <a:t>effect -daily </a:t>
            </a:r>
            <a:r>
              <a:rPr lang="en-US" sz="3200" dirty="0"/>
              <a:t>average returns at different trading days of the week are </a:t>
            </a:r>
            <a:r>
              <a:rPr lang="en-US" sz="3200" dirty="0" smtClean="0"/>
              <a:t>different,</a:t>
            </a:r>
          </a:p>
          <a:p>
            <a:pPr algn="just"/>
            <a:r>
              <a:rPr lang="en-US" sz="3200" dirty="0" smtClean="0"/>
              <a:t> Turn-of-the-month effect -where </a:t>
            </a:r>
            <a:r>
              <a:rPr lang="en-US" sz="3200" dirty="0"/>
              <a:t>stocks perform well and reach a new high level during a period of time that usually consists of the last few days of a month and the first few days of the next month</a:t>
            </a:r>
            <a:r>
              <a:rPr lang="en-US" sz="3200" dirty="0" smtClean="0"/>
              <a:t>.</a:t>
            </a:r>
            <a:endParaRPr lang="en-US" sz="3200" dirty="0"/>
          </a:p>
        </p:txBody>
      </p:sp>
    </p:spTree>
    <p:extLst>
      <p:ext uri="{BB962C8B-B14F-4D97-AF65-F5344CB8AC3E}">
        <p14:creationId xmlns:p14="http://schemas.microsoft.com/office/powerpoint/2010/main" val="15636400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6815" y="-264406"/>
            <a:ext cx="10817166" cy="1076633"/>
          </a:xfrm>
        </p:spPr>
        <p:txBody>
          <a:bodyPr>
            <a:normAutofit/>
          </a:bodyPr>
          <a:lstStyle/>
          <a:p>
            <a:r>
              <a:rPr lang="en-US" sz="3600" b="1" dirty="0">
                <a:latin typeface="+mn-lt"/>
              </a:rPr>
              <a:t>Time Series Anomalies- </a:t>
            </a:r>
            <a:r>
              <a:rPr lang="en-US" sz="3600" b="1" dirty="0" smtClean="0">
                <a:latin typeface="+mn-lt"/>
              </a:rPr>
              <a:t>Momentum/Overreaction</a:t>
            </a:r>
            <a:endParaRPr lang="en-GB" sz="3600" b="1" dirty="0">
              <a:latin typeface="+mn-lt"/>
            </a:endParaRPr>
          </a:p>
        </p:txBody>
      </p:sp>
      <p:sp>
        <p:nvSpPr>
          <p:cNvPr id="3" name="Content Placeholder 2"/>
          <p:cNvSpPr>
            <a:spLocks noGrp="1"/>
          </p:cNvSpPr>
          <p:nvPr>
            <p:ph idx="1"/>
          </p:nvPr>
        </p:nvSpPr>
        <p:spPr>
          <a:xfrm>
            <a:off x="339212" y="601885"/>
            <a:ext cx="11547987" cy="6049638"/>
          </a:xfrm>
        </p:spPr>
        <p:txBody>
          <a:bodyPr>
            <a:normAutofit/>
          </a:bodyPr>
          <a:lstStyle/>
          <a:p>
            <a:pPr marL="0" indent="0" algn="just">
              <a:lnSpc>
                <a:spcPct val="110000"/>
              </a:lnSpc>
              <a:spcBef>
                <a:spcPts val="0"/>
              </a:spcBef>
              <a:buNone/>
            </a:pPr>
            <a:r>
              <a:rPr lang="en-US" sz="3200" b="1" dirty="0" smtClean="0"/>
              <a:t>2. Momentum/overreaction</a:t>
            </a:r>
            <a:r>
              <a:rPr lang="en-US" sz="3200" dirty="0" smtClean="0"/>
              <a:t>-tendency </a:t>
            </a:r>
            <a:r>
              <a:rPr lang="en-US" sz="3500" dirty="0"/>
              <a:t>for rising asset prices to rise further and falling prices to keep falling. </a:t>
            </a:r>
            <a:r>
              <a:rPr lang="en-US" sz="3500" dirty="0" smtClean="0"/>
              <a:t>–</a:t>
            </a:r>
          </a:p>
          <a:p>
            <a:pPr marL="0" indent="0" algn="just">
              <a:buNone/>
            </a:pPr>
            <a:endParaRPr lang="en-US" sz="3500" dirty="0" smtClean="0"/>
          </a:p>
          <a:p>
            <a:pPr marL="0" indent="0" algn="just">
              <a:buNone/>
            </a:pPr>
            <a:r>
              <a:rPr lang="en-US" sz="3500" dirty="0" smtClean="0"/>
              <a:t>This is an </a:t>
            </a:r>
            <a:r>
              <a:rPr lang="en-US" sz="3500" dirty="0"/>
              <a:t>increase in asset price, in and of itself, should not warrant a further increase in asset price unless it is backed up by new information or changes in demand and supply. </a:t>
            </a:r>
            <a:endParaRPr lang="en-US" sz="3500" dirty="0" smtClean="0"/>
          </a:p>
          <a:p>
            <a:pPr marL="0" indent="0" algn="just">
              <a:buNone/>
            </a:pPr>
            <a:endParaRPr lang="en-US" sz="3500" dirty="0" smtClean="0"/>
          </a:p>
          <a:p>
            <a:pPr marL="0" indent="0" algn="just">
              <a:buNone/>
            </a:pPr>
            <a:r>
              <a:rPr lang="en-US" sz="3500" dirty="0" smtClean="0"/>
              <a:t>The </a:t>
            </a:r>
            <a:r>
              <a:rPr lang="en-US" sz="3500" dirty="0"/>
              <a:t>momentum anomaly suggests investors should buy past “winners” while selling past “losers.” </a:t>
            </a:r>
          </a:p>
          <a:p>
            <a:pPr marL="0" indent="0" algn="just">
              <a:buNone/>
            </a:pPr>
            <a:r>
              <a:rPr lang="en-US" sz="3500" dirty="0"/>
              <a:t> </a:t>
            </a:r>
            <a:endParaRPr lang="en-GB" sz="35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27922874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963981" cy="812227"/>
          </a:xfrm>
        </p:spPr>
        <p:txBody>
          <a:bodyPr>
            <a:normAutofit fontScale="90000"/>
          </a:bodyPr>
          <a:lstStyle/>
          <a:p>
            <a:r>
              <a:rPr lang="en-US" sz="3600" b="1" dirty="0" smtClean="0"/>
              <a:t/>
            </a:r>
            <a:br>
              <a:rPr lang="en-US" sz="3600" b="1" dirty="0" smtClean="0"/>
            </a:br>
            <a:r>
              <a:rPr lang="en-US" sz="4000" b="1" dirty="0" smtClean="0">
                <a:latin typeface="+mn-lt"/>
              </a:rPr>
              <a:t>Cross-Sectional Anomalies</a:t>
            </a:r>
            <a:r>
              <a:rPr lang="en-US" sz="4000" b="1" dirty="0">
                <a:latin typeface="+mn-lt"/>
              </a:rPr>
              <a:t/>
            </a:r>
            <a:br>
              <a:rPr lang="en-US" sz="4000" b="1" dirty="0">
                <a:latin typeface="+mn-lt"/>
              </a:rPr>
            </a:br>
            <a:endParaRPr lang="en-GB" sz="3600" b="1" dirty="0">
              <a:latin typeface="+mn-lt"/>
            </a:endParaRPr>
          </a:p>
        </p:txBody>
      </p:sp>
      <p:sp>
        <p:nvSpPr>
          <p:cNvPr id="3" name="Content Placeholder 2"/>
          <p:cNvSpPr>
            <a:spLocks noGrp="1"/>
          </p:cNvSpPr>
          <p:nvPr>
            <p:ph idx="1"/>
          </p:nvPr>
        </p:nvSpPr>
        <p:spPr>
          <a:xfrm>
            <a:off x="353960" y="812226"/>
            <a:ext cx="11533239" cy="6045773"/>
          </a:xfrm>
        </p:spPr>
        <p:txBody>
          <a:bodyPr>
            <a:normAutofit/>
          </a:bodyPr>
          <a:lstStyle/>
          <a:p>
            <a:pPr marL="0" indent="0" algn="just">
              <a:buNone/>
            </a:pPr>
            <a:endParaRPr lang="en-US" sz="3200" dirty="0" smtClean="0"/>
          </a:p>
          <a:p>
            <a:pPr marL="0" indent="0" algn="just">
              <a:buNone/>
            </a:pPr>
            <a:r>
              <a:rPr lang="en-US" sz="3200" dirty="0" smtClean="0"/>
              <a:t>Two </a:t>
            </a:r>
            <a:r>
              <a:rPr lang="en-US" sz="3200" dirty="0"/>
              <a:t>of the most researched of these anomalies in financial markets are the size </a:t>
            </a:r>
            <a:r>
              <a:rPr lang="en-US" sz="3200" dirty="0" smtClean="0"/>
              <a:t>effect </a:t>
            </a:r>
            <a:r>
              <a:rPr lang="en-US" sz="3200" dirty="0"/>
              <a:t>and value effect</a:t>
            </a:r>
            <a:r>
              <a:rPr lang="en-US" sz="3200" dirty="0" smtClean="0"/>
              <a:t>.</a:t>
            </a:r>
          </a:p>
          <a:p>
            <a:pPr marL="0" indent="0" algn="just">
              <a:buNone/>
            </a:pPr>
            <a:endParaRPr lang="en-US" sz="3200" dirty="0"/>
          </a:p>
          <a:p>
            <a:pPr algn="just"/>
            <a:r>
              <a:rPr lang="en-US" sz="3200" b="1" dirty="0" smtClean="0"/>
              <a:t>Size </a:t>
            </a:r>
            <a:r>
              <a:rPr lang="en-US" sz="3200" b="1" dirty="0"/>
              <a:t>effect</a:t>
            </a:r>
            <a:r>
              <a:rPr lang="en-US" sz="3200" dirty="0"/>
              <a:t>: small companies tend to outperform larger companies. This argument has indeed been </a:t>
            </a:r>
            <a:r>
              <a:rPr lang="en-US" sz="3200" dirty="0" smtClean="0"/>
              <a:t>widely debated through empirical studies</a:t>
            </a:r>
            <a:endParaRPr lang="en-US" sz="3200" dirty="0"/>
          </a:p>
          <a:p>
            <a:pPr algn="just"/>
            <a:r>
              <a:rPr lang="en-US" sz="3200" b="1" dirty="0"/>
              <a:t>Value effect</a:t>
            </a:r>
            <a:r>
              <a:rPr lang="en-US" sz="3200" dirty="0"/>
              <a:t>: value </a:t>
            </a:r>
            <a:r>
              <a:rPr lang="en-US" sz="3200" dirty="0" smtClean="0"/>
              <a:t>stocks</a:t>
            </a:r>
            <a:r>
              <a:rPr lang="en-US" sz="3200" dirty="0"/>
              <a:t>-</a:t>
            </a:r>
            <a:r>
              <a:rPr lang="en-US" sz="3200" dirty="0" smtClean="0"/>
              <a:t> </a:t>
            </a:r>
            <a:r>
              <a:rPr lang="en-US" sz="3200" dirty="0"/>
              <a:t>stocks with below-average price-to-earnings and market-to-book ratios, and above-average dividend yields, have consistently outperformed growth stocks. </a:t>
            </a:r>
            <a:endParaRPr lang="en-US" sz="3200" dirty="0" smtClean="0"/>
          </a:p>
          <a:p>
            <a:pPr marL="0" indent="0" algn="just">
              <a:buNone/>
            </a:pPr>
            <a:endParaRPr lang="en-US" sz="3200" b="1" dirty="0" smtClean="0"/>
          </a:p>
          <a:p>
            <a:pPr marL="514350" indent="-514350" algn="just">
              <a:buAutoNum type="arabicPeriod" startAt="2"/>
            </a:pPr>
            <a:endParaRPr lang="en-US" sz="3200" dirty="0"/>
          </a:p>
          <a:p>
            <a:pPr marL="0" indent="0" algn="just">
              <a:buNone/>
            </a:pPr>
            <a:endParaRPr lang="en-GB" sz="32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61256495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48" y="0"/>
            <a:ext cx="10963981" cy="821803"/>
          </a:xfrm>
        </p:spPr>
        <p:txBody>
          <a:bodyPr>
            <a:normAutofit fontScale="90000"/>
          </a:bodyPr>
          <a:lstStyle/>
          <a:p>
            <a:r>
              <a:rPr lang="en-US" sz="4000" b="1" dirty="0"/>
              <a:t>MM </a:t>
            </a:r>
            <a:r>
              <a:rPr lang="en-GB" sz="4000" b="1" dirty="0"/>
              <a:t>Proposition I </a:t>
            </a:r>
            <a:r>
              <a:rPr lang="en-US" sz="4000" dirty="0"/>
              <a:t/>
            </a:r>
            <a:br>
              <a:rPr lang="en-US" sz="4000" dirty="0"/>
            </a:br>
            <a:r>
              <a:rPr lang="en-US" sz="4000" dirty="0" smtClean="0"/>
              <a:t/>
            </a:r>
            <a:br>
              <a:rPr lang="en-US" sz="4000" dirty="0" smtClean="0"/>
            </a:br>
            <a:r>
              <a:rPr lang="en-US" sz="4000" b="1" dirty="0" smtClean="0">
                <a:latin typeface="+mn-lt"/>
              </a:rPr>
              <a:t>Other </a:t>
            </a:r>
            <a:r>
              <a:rPr lang="en-US" sz="4000" b="1" dirty="0">
                <a:latin typeface="+mn-lt"/>
              </a:rPr>
              <a:t>Anomalies</a:t>
            </a:r>
            <a:r>
              <a:rPr lang="en-US" sz="4000" b="1" dirty="0"/>
              <a:t/>
            </a:r>
            <a:br>
              <a:rPr lang="en-US" sz="4000" b="1" dirty="0"/>
            </a:br>
            <a:r>
              <a:rPr lang="en-US" sz="4000" b="1" dirty="0">
                <a:latin typeface="+mn-lt"/>
              </a:rPr>
              <a:t/>
            </a:r>
            <a:br>
              <a:rPr lang="en-US" sz="4000" b="1" dirty="0">
                <a:latin typeface="+mn-lt"/>
              </a:rPr>
            </a:br>
            <a:r>
              <a:rPr lang="en-US" sz="3600" b="1" dirty="0" smtClean="0">
                <a:latin typeface="+mn-lt"/>
              </a:rPr>
              <a:t> </a:t>
            </a:r>
            <a:endParaRPr lang="en-GB" sz="3600" b="1" dirty="0">
              <a:latin typeface="+mn-lt"/>
            </a:endParaRPr>
          </a:p>
        </p:txBody>
      </p:sp>
      <p:sp>
        <p:nvSpPr>
          <p:cNvPr id="3" name="Content Placeholder 2"/>
          <p:cNvSpPr>
            <a:spLocks noGrp="1"/>
          </p:cNvSpPr>
          <p:nvPr>
            <p:ph idx="1"/>
          </p:nvPr>
        </p:nvSpPr>
        <p:spPr>
          <a:xfrm>
            <a:off x="191728" y="821803"/>
            <a:ext cx="11409091" cy="6030409"/>
          </a:xfrm>
        </p:spPr>
        <p:txBody>
          <a:bodyPr>
            <a:normAutofit lnSpcReduction="10000"/>
          </a:bodyPr>
          <a:lstStyle/>
          <a:p>
            <a:pPr algn="just"/>
            <a:r>
              <a:rPr lang="en-US" sz="3200" b="1" dirty="0" smtClean="0"/>
              <a:t>Earnings </a:t>
            </a:r>
            <a:r>
              <a:rPr lang="en-US" sz="3200" b="1" dirty="0"/>
              <a:t>surprise</a:t>
            </a:r>
            <a:r>
              <a:rPr lang="en-US" sz="3200" dirty="0"/>
              <a:t>: stock prices have a tendency to underreact to new information, allowing for a momentum strategy (buying stocks with recent positive developments and selling stocks with recent negative developments) to be potentially profitable.</a:t>
            </a:r>
          </a:p>
          <a:p>
            <a:pPr algn="just"/>
            <a:r>
              <a:rPr lang="en-US" sz="3200" b="1" dirty="0"/>
              <a:t>Initial public offerings (IPOs</a:t>
            </a:r>
            <a:r>
              <a:rPr lang="en-US" sz="3200" dirty="0"/>
              <a:t>): Investors can purchase a stock at its initial offering price to earn excess returns. This is somewhat understandable as investment banks arranging the IPOs are often incentivized to set a low price.</a:t>
            </a:r>
          </a:p>
          <a:p>
            <a:pPr algn="just"/>
            <a:r>
              <a:rPr lang="en-US" sz="3200" b="1" dirty="0"/>
              <a:t>Prior information</a:t>
            </a:r>
            <a:r>
              <a:rPr lang="en-US" sz="3200" dirty="0"/>
              <a:t>: some researchers have found that equity returns relate to prior information like interest rates, inflation rates, stock volatility, and dividend yields. However, this is not evidence of a market anomaly as abnormal returns cannot be earned using such information</a:t>
            </a:r>
          </a:p>
        </p:txBody>
      </p:sp>
    </p:spTree>
    <p:extLst>
      <p:ext uri="{BB962C8B-B14F-4D97-AF65-F5344CB8AC3E}">
        <p14:creationId xmlns:p14="http://schemas.microsoft.com/office/powerpoint/2010/main" val="227134243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172" y="138896"/>
            <a:ext cx="10554400" cy="682905"/>
          </a:xfrm>
        </p:spPr>
        <p:txBody>
          <a:bodyPr>
            <a:noAutofit/>
          </a:bodyPr>
          <a:lstStyle/>
          <a:p>
            <a:r>
              <a:rPr lang="en-US" sz="3600" b="1" dirty="0" smtClean="0">
                <a:latin typeface="+mn-lt"/>
              </a:rPr>
              <a:t>Common Misconceptions about </a:t>
            </a:r>
            <a:r>
              <a:rPr lang="en-US" sz="3600" b="1" dirty="0" err="1" smtClean="0">
                <a:latin typeface="+mn-lt"/>
              </a:rPr>
              <a:t>EMH</a:t>
            </a:r>
            <a:endParaRPr lang="en-US" sz="3600" b="1" dirty="0">
              <a:latin typeface="+mn-lt"/>
            </a:endParaRPr>
          </a:p>
        </p:txBody>
      </p:sp>
      <p:sp>
        <p:nvSpPr>
          <p:cNvPr id="3" name="Content Placeholder 2"/>
          <p:cNvSpPr>
            <a:spLocks noGrp="1"/>
          </p:cNvSpPr>
          <p:nvPr>
            <p:ph idx="1"/>
          </p:nvPr>
        </p:nvSpPr>
        <p:spPr>
          <a:xfrm>
            <a:off x="104173" y="958646"/>
            <a:ext cx="11759878" cy="5430580"/>
          </a:xfrm>
        </p:spPr>
        <p:txBody>
          <a:bodyPr>
            <a:normAutofit/>
          </a:bodyPr>
          <a:lstStyle/>
          <a:p>
            <a:pPr algn="just"/>
            <a:r>
              <a:rPr lang="en-US" sz="3200" dirty="0" smtClean="0"/>
              <a:t>Despite its relative simplicity, this hypothesis has also generated a lot of controversy.  </a:t>
            </a:r>
            <a:r>
              <a:rPr lang="en-US" sz="3200" dirty="0" err="1" smtClean="0"/>
              <a:t>EMH</a:t>
            </a:r>
            <a:r>
              <a:rPr lang="en-US" sz="3200" dirty="0" smtClean="0"/>
              <a:t> questions the ability of investors to consistently detect </a:t>
            </a:r>
            <a:r>
              <a:rPr lang="en-US" sz="3200" dirty="0" err="1" smtClean="0"/>
              <a:t>mis</a:t>
            </a:r>
            <a:r>
              <a:rPr lang="en-US" sz="3200" dirty="0" smtClean="0"/>
              <a:t>-priced securities. </a:t>
            </a:r>
          </a:p>
          <a:p>
            <a:pPr algn="just"/>
            <a:endParaRPr lang="en-US" sz="3200" dirty="0" smtClean="0"/>
          </a:p>
          <a:p>
            <a:pPr algn="just"/>
            <a:r>
              <a:rPr lang="en-US" sz="3200" dirty="0" smtClean="0"/>
              <a:t>However, much of the criticism leveled at the </a:t>
            </a:r>
            <a:r>
              <a:rPr lang="en-US" sz="3200" dirty="0" err="1" smtClean="0"/>
              <a:t>EMH</a:t>
            </a:r>
            <a:r>
              <a:rPr lang="en-US" sz="3200" dirty="0" smtClean="0"/>
              <a:t> is based on numerous misconceptions, incorrect interpretations, and myths about the theory of efficient markets. </a:t>
            </a:r>
          </a:p>
          <a:p>
            <a:pPr algn="just"/>
            <a:endParaRPr lang="en-US" sz="3200" dirty="0" smtClean="0"/>
          </a:p>
          <a:p>
            <a:pPr algn="just"/>
            <a:r>
              <a:rPr lang="en-US" sz="3200" dirty="0" smtClean="0"/>
              <a:t>Some </a:t>
            </a:r>
            <a:r>
              <a:rPr lang="en-US" sz="3200" dirty="0"/>
              <a:t>of the most persistent “myths” </a:t>
            </a:r>
            <a:r>
              <a:rPr lang="en-US" sz="3200" dirty="0" smtClean="0"/>
              <a:t>are;</a:t>
            </a:r>
            <a:endParaRPr lang="en-US" sz="3200" dirty="0"/>
          </a:p>
        </p:txBody>
      </p:sp>
      <p:sp>
        <p:nvSpPr>
          <p:cNvPr id="13" name="Rectangle 11"/>
          <p:cNvSpPr>
            <a:spLocks noChangeArrowheads="1"/>
          </p:cNvSpPr>
          <p:nvPr/>
        </p:nvSpPr>
        <p:spPr bwMode="auto">
          <a:xfrm>
            <a:off x="1740309" y="3893574"/>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341294977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15746"/>
            <a:ext cx="10515600" cy="602071"/>
          </a:xfrm>
        </p:spPr>
        <p:txBody>
          <a:bodyPr>
            <a:normAutofit/>
          </a:bodyPr>
          <a:lstStyle/>
          <a:p>
            <a:r>
              <a:rPr lang="en-US" sz="3600" b="1" dirty="0">
                <a:latin typeface="+mn-lt"/>
              </a:rPr>
              <a:t>Myth 1:</a:t>
            </a:r>
            <a:endParaRPr lang="en-US" sz="3600" dirty="0">
              <a:latin typeface="+mn-lt"/>
            </a:endParaRPr>
          </a:p>
        </p:txBody>
      </p:sp>
      <p:sp>
        <p:nvSpPr>
          <p:cNvPr id="3" name="Content Placeholder 2"/>
          <p:cNvSpPr>
            <a:spLocks noGrp="1"/>
          </p:cNvSpPr>
          <p:nvPr>
            <p:ph idx="1"/>
          </p:nvPr>
        </p:nvSpPr>
        <p:spPr>
          <a:xfrm>
            <a:off x="0" y="870156"/>
            <a:ext cx="11975689" cy="5987844"/>
          </a:xfrm>
        </p:spPr>
        <p:txBody>
          <a:bodyPr>
            <a:normAutofit/>
          </a:bodyPr>
          <a:lstStyle/>
          <a:p>
            <a:pPr marL="0" indent="0" algn="just">
              <a:buNone/>
            </a:pPr>
            <a:r>
              <a:rPr lang="en-US" sz="3200" b="1" dirty="0" smtClean="0"/>
              <a:t>Myth 1: </a:t>
            </a:r>
            <a:r>
              <a:rPr lang="en-US" sz="3200" b="1" dirty="0" err="1" smtClean="0"/>
              <a:t>EMH</a:t>
            </a:r>
            <a:r>
              <a:rPr lang="en-US" sz="3200" b="1" dirty="0" smtClean="0"/>
              <a:t> claims that investors cannot outperform the market</a:t>
            </a:r>
            <a:r>
              <a:rPr lang="en-US" sz="3200" dirty="0" smtClean="0"/>
              <a:t>. </a:t>
            </a:r>
            <a:r>
              <a:rPr lang="en-US" sz="3200" b="1" dirty="0" smtClean="0"/>
              <a:t>We have some of the successful analysts such as George Soros, Warren Buffett, outperforming the market. Therefore, </a:t>
            </a:r>
            <a:r>
              <a:rPr lang="en-US" sz="3200" b="1" dirty="0" err="1" smtClean="0"/>
              <a:t>EMH</a:t>
            </a:r>
            <a:r>
              <a:rPr lang="en-US" sz="3200" b="1" dirty="0" smtClean="0"/>
              <a:t> must be incorrect. </a:t>
            </a:r>
          </a:p>
          <a:p>
            <a:pPr marL="0" indent="0" algn="just">
              <a:buNone/>
            </a:pPr>
            <a:r>
              <a:rPr lang="en-US" sz="3200" dirty="0"/>
              <a:t>C</a:t>
            </a:r>
            <a:r>
              <a:rPr lang="en-US" sz="3200" dirty="0" smtClean="0"/>
              <a:t>onstant </a:t>
            </a:r>
            <a:r>
              <a:rPr lang="en-US" sz="3200" dirty="0"/>
              <a:t>arrival of information makes prices fluctuate. </a:t>
            </a:r>
            <a:endParaRPr lang="en-US" sz="3200" dirty="0" smtClean="0"/>
          </a:p>
          <a:p>
            <a:pPr marL="0" indent="0" algn="just">
              <a:buNone/>
            </a:pPr>
            <a:r>
              <a:rPr lang="en-US" sz="3200" dirty="0" smtClean="0"/>
              <a:t>An </a:t>
            </a:r>
            <a:r>
              <a:rPr lang="en-US" sz="3200" dirty="0"/>
              <a:t>investor </a:t>
            </a:r>
            <a:r>
              <a:rPr lang="en-US" sz="3200" dirty="0" smtClean="0"/>
              <a:t>can </a:t>
            </a:r>
            <a:r>
              <a:rPr lang="en-US" sz="3200" dirty="0"/>
              <a:t>“make a killing” if newly released information causes the price of the security the investor owns to substantially increase</a:t>
            </a:r>
            <a:r>
              <a:rPr lang="en-US" sz="3200" dirty="0" smtClean="0"/>
              <a:t>. </a:t>
            </a:r>
          </a:p>
          <a:p>
            <a:pPr marL="0" indent="0" algn="just">
              <a:buNone/>
            </a:pPr>
            <a:r>
              <a:rPr lang="en-US" sz="3200" dirty="0" smtClean="0"/>
              <a:t>One </a:t>
            </a:r>
            <a:r>
              <a:rPr lang="en-US" sz="3200" dirty="0"/>
              <a:t>should not be expected to outperform the market predictably or consistently</a:t>
            </a:r>
            <a:r>
              <a:rPr lang="en-US" sz="3200" dirty="0" smtClean="0"/>
              <a:t>.. </a:t>
            </a:r>
          </a:p>
          <a:p>
            <a:pPr marL="0" indent="0" algn="just">
              <a:buNone/>
            </a:pPr>
            <a:r>
              <a:rPr lang="en-US" sz="3200" dirty="0" smtClean="0"/>
              <a:t>The </a:t>
            </a:r>
            <a:r>
              <a:rPr lang="en-US" sz="3200" dirty="0"/>
              <a:t>theory would only be threatened if you could identify who those successful investors would be prior to their performance, rather than after the fact. </a:t>
            </a:r>
          </a:p>
          <a:p>
            <a:pPr marL="0" indent="0" algn="just">
              <a:buNone/>
            </a:pPr>
            <a:endParaRPr lang="en-US" sz="3200" dirty="0"/>
          </a:p>
          <a:p>
            <a:pPr algn="just"/>
            <a:endParaRPr lang="en-GB" sz="3200" dirty="0"/>
          </a:p>
        </p:txBody>
      </p:sp>
    </p:spTree>
    <p:extLst>
      <p:ext uri="{BB962C8B-B14F-4D97-AF65-F5344CB8AC3E}">
        <p14:creationId xmlns:p14="http://schemas.microsoft.com/office/powerpoint/2010/main" val="198987726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15746"/>
            <a:ext cx="10515600" cy="602071"/>
          </a:xfrm>
        </p:spPr>
        <p:txBody>
          <a:bodyPr>
            <a:normAutofit/>
          </a:bodyPr>
          <a:lstStyle/>
          <a:p>
            <a:r>
              <a:rPr lang="en-US" sz="3600" b="1" dirty="0">
                <a:latin typeface="+mn-lt"/>
              </a:rPr>
              <a:t>Myth 2</a:t>
            </a:r>
            <a:endParaRPr lang="en-US" sz="3600" dirty="0">
              <a:latin typeface="+mn-lt"/>
            </a:endParaRPr>
          </a:p>
        </p:txBody>
      </p:sp>
      <p:sp>
        <p:nvSpPr>
          <p:cNvPr id="3" name="Content Placeholder 2"/>
          <p:cNvSpPr>
            <a:spLocks noGrp="1"/>
          </p:cNvSpPr>
          <p:nvPr>
            <p:ph idx="1"/>
          </p:nvPr>
        </p:nvSpPr>
        <p:spPr>
          <a:xfrm>
            <a:off x="185196" y="821804"/>
            <a:ext cx="11840900" cy="5810490"/>
          </a:xfrm>
        </p:spPr>
        <p:txBody>
          <a:bodyPr>
            <a:normAutofit fontScale="70000" lnSpcReduction="20000"/>
          </a:bodyPr>
          <a:lstStyle/>
          <a:p>
            <a:endParaRPr lang="en-US" sz="3600" dirty="0" smtClean="0"/>
          </a:p>
          <a:p>
            <a:pPr marL="0" indent="0" algn="just">
              <a:buNone/>
            </a:pPr>
            <a:r>
              <a:rPr lang="en-US" sz="4100" b="1" dirty="0"/>
              <a:t>Myth 2</a:t>
            </a:r>
            <a:r>
              <a:rPr lang="en-US" sz="4100" dirty="0"/>
              <a:t>: </a:t>
            </a:r>
            <a:r>
              <a:rPr lang="en-US" sz="4100" b="1" dirty="0" err="1"/>
              <a:t>EMH</a:t>
            </a:r>
            <a:r>
              <a:rPr lang="en-US" sz="4100" b="1" dirty="0"/>
              <a:t> claims that financial analysis is pointless and investors who attempt to research security prices are wasting their time. “Throwing darts at the financial page will produce a portfolio that can be expected to do as well as any managed by professional security analysts”. Yet we tend to see that financial analysts are not “driven out of market”, which means that their services are valuable. Therefore, </a:t>
            </a:r>
            <a:r>
              <a:rPr lang="en-US" sz="4100" b="1" dirty="0" err="1"/>
              <a:t>EMH</a:t>
            </a:r>
            <a:r>
              <a:rPr lang="en-US" sz="4100" b="1" dirty="0"/>
              <a:t> must be incorrect.</a:t>
            </a:r>
            <a:r>
              <a:rPr lang="en-US" sz="4100" dirty="0"/>
              <a:t> </a:t>
            </a:r>
            <a:endParaRPr lang="en-US" sz="4100" dirty="0" smtClean="0"/>
          </a:p>
          <a:p>
            <a:pPr marL="0" indent="0" algn="just">
              <a:buNone/>
            </a:pPr>
            <a:r>
              <a:rPr lang="en-US" sz="4100" dirty="0" smtClean="0"/>
              <a:t>Two </a:t>
            </a:r>
            <a:r>
              <a:rPr lang="en-US" sz="4100" dirty="0"/>
              <a:t>principal counter-arguments against the equivalency of “dart-throwing” and professional analysis strategies</a:t>
            </a:r>
            <a:r>
              <a:rPr lang="en-US" sz="4100" dirty="0" smtClean="0"/>
              <a:t>.:</a:t>
            </a:r>
          </a:p>
          <a:p>
            <a:pPr marL="0" indent="0" algn="just">
              <a:buNone/>
            </a:pPr>
            <a:r>
              <a:rPr lang="en-US" sz="4100" dirty="0" smtClean="0"/>
              <a:t>First</a:t>
            </a:r>
            <a:r>
              <a:rPr lang="en-US" sz="4100" dirty="0"/>
              <a:t>, investors </a:t>
            </a:r>
            <a:r>
              <a:rPr lang="en-US" sz="4100" dirty="0" smtClean="0"/>
              <a:t>have different  risk attitudes. Optimal </a:t>
            </a:r>
            <a:r>
              <a:rPr lang="en-US" sz="4100" dirty="0"/>
              <a:t>portfolios should provide the investor with the combination of return and risk that the investor finds desirable. </a:t>
            </a:r>
            <a:endParaRPr lang="en-US" sz="4100" dirty="0" smtClean="0"/>
          </a:p>
          <a:p>
            <a:pPr marL="0" indent="0" algn="just">
              <a:buNone/>
            </a:pPr>
            <a:r>
              <a:rPr lang="en-US" sz="4100" dirty="0" err="1" smtClean="0"/>
              <a:t>Secondly,financial</a:t>
            </a:r>
            <a:r>
              <a:rPr lang="en-US" sz="4100" dirty="0" smtClean="0"/>
              <a:t> </a:t>
            </a:r>
            <a:r>
              <a:rPr lang="en-US" sz="4100" dirty="0"/>
              <a:t>analysis is far from pointless in efficient capital markets. The competition among investors who actively seek and analyze new information </a:t>
            </a:r>
            <a:r>
              <a:rPr lang="en-US" sz="4100" dirty="0" smtClean="0"/>
              <a:t>is increasing </a:t>
            </a:r>
            <a:endParaRPr lang="en-US" sz="4100" dirty="0"/>
          </a:p>
          <a:p>
            <a:endParaRPr lang="en-GB" dirty="0"/>
          </a:p>
        </p:txBody>
      </p:sp>
    </p:spTree>
    <p:extLst>
      <p:ext uri="{BB962C8B-B14F-4D97-AF65-F5344CB8AC3E}">
        <p14:creationId xmlns:p14="http://schemas.microsoft.com/office/powerpoint/2010/main" val="101236224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15746"/>
            <a:ext cx="10515600" cy="602071"/>
          </a:xfrm>
        </p:spPr>
        <p:txBody>
          <a:bodyPr>
            <a:normAutofit/>
          </a:bodyPr>
          <a:lstStyle/>
          <a:p>
            <a:r>
              <a:rPr lang="en-US" sz="3600" b="1" dirty="0">
                <a:latin typeface="+mn-lt"/>
              </a:rPr>
              <a:t>Myth 3</a:t>
            </a:r>
            <a:r>
              <a:rPr lang="en-US" sz="3600" b="1" dirty="0"/>
              <a:t>:</a:t>
            </a:r>
            <a:endParaRPr lang="en-US" sz="3600" dirty="0">
              <a:latin typeface="+mn-lt"/>
            </a:endParaRPr>
          </a:p>
        </p:txBody>
      </p:sp>
      <p:sp>
        <p:nvSpPr>
          <p:cNvPr id="3" name="Content Placeholder 2"/>
          <p:cNvSpPr>
            <a:spLocks noGrp="1"/>
          </p:cNvSpPr>
          <p:nvPr>
            <p:ph idx="1"/>
          </p:nvPr>
        </p:nvSpPr>
        <p:spPr>
          <a:xfrm>
            <a:off x="185196" y="821804"/>
            <a:ext cx="11840900" cy="5810490"/>
          </a:xfrm>
        </p:spPr>
        <p:txBody>
          <a:bodyPr>
            <a:normAutofit/>
          </a:bodyPr>
          <a:lstStyle/>
          <a:p>
            <a:pPr marL="0" indent="0" algn="just">
              <a:buNone/>
            </a:pPr>
            <a:r>
              <a:rPr lang="en-US" sz="3600" b="1" dirty="0"/>
              <a:t>Myth 3:</a:t>
            </a:r>
            <a:r>
              <a:rPr lang="en-US" sz="3600" dirty="0"/>
              <a:t> </a:t>
            </a:r>
            <a:r>
              <a:rPr lang="en-US" sz="3600" b="1" dirty="0" err="1"/>
              <a:t>EMH</a:t>
            </a:r>
            <a:r>
              <a:rPr lang="en-US" sz="3600" b="1" dirty="0"/>
              <a:t> claims that new information is always fully reflected in market prices. Yet one can observe prices fluctuating (sometimes very dramatically) every day, hour, and minute. Therefore, </a:t>
            </a:r>
            <a:r>
              <a:rPr lang="en-US" sz="3600" b="1" dirty="0" err="1"/>
              <a:t>EMH</a:t>
            </a:r>
            <a:r>
              <a:rPr lang="en-US" sz="3600" b="1" dirty="0"/>
              <a:t> must be incorrect.</a:t>
            </a:r>
            <a:r>
              <a:rPr lang="en-US" sz="3600" dirty="0"/>
              <a:t> </a:t>
            </a:r>
            <a:endParaRPr lang="en-US" sz="3600" dirty="0" smtClean="0"/>
          </a:p>
          <a:p>
            <a:pPr marL="0" indent="0" algn="just">
              <a:buNone/>
            </a:pPr>
            <a:r>
              <a:rPr lang="en-US" sz="3600" dirty="0" smtClean="0"/>
              <a:t>The </a:t>
            </a:r>
            <a:r>
              <a:rPr lang="en-US" sz="3600" dirty="0"/>
              <a:t>constant fluctuation of market prices can be viewed as an indication that markets are efficient</a:t>
            </a:r>
            <a:r>
              <a:rPr lang="en-US" sz="3600" dirty="0" smtClean="0"/>
              <a:t>.</a:t>
            </a:r>
          </a:p>
          <a:p>
            <a:pPr marL="0" indent="0" algn="just">
              <a:buNone/>
            </a:pPr>
            <a:r>
              <a:rPr lang="en-US" sz="3600" dirty="0" smtClean="0"/>
              <a:t> </a:t>
            </a:r>
            <a:r>
              <a:rPr lang="en-US" sz="3600" dirty="0"/>
              <a:t>New information affecting the value of securities arrives constantly, causing continuous adjustment of prices to information </a:t>
            </a:r>
            <a:r>
              <a:rPr lang="en-US" sz="3600" dirty="0" smtClean="0"/>
              <a:t>updates</a:t>
            </a:r>
            <a:endParaRPr lang="en-GB" dirty="0"/>
          </a:p>
        </p:txBody>
      </p:sp>
    </p:spTree>
    <p:extLst>
      <p:ext uri="{BB962C8B-B14F-4D97-AF65-F5344CB8AC3E}">
        <p14:creationId xmlns:p14="http://schemas.microsoft.com/office/powerpoint/2010/main" val="159285113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
            <a:ext cx="10515600" cy="648928"/>
          </a:xfrm>
        </p:spPr>
        <p:txBody>
          <a:bodyPr>
            <a:normAutofit/>
          </a:bodyPr>
          <a:lstStyle/>
          <a:p>
            <a:r>
              <a:rPr lang="en-US" sz="3600" b="1" dirty="0">
                <a:latin typeface="+mn-lt"/>
              </a:rPr>
              <a:t>M</a:t>
            </a:r>
            <a:r>
              <a:rPr lang="en-US" sz="4000" b="1" dirty="0" smtClean="0">
                <a:latin typeface="+mn-lt"/>
              </a:rPr>
              <a:t>yth </a:t>
            </a:r>
            <a:r>
              <a:rPr lang="en-US" sz="4000" b="1" dirty="0">
                <a:latin typeface="+mn-lt"/>
              </a:rPr>
              <a:t>4</a:t>
            </a:r>
            <a:r>
              <a:rPr lang="en-US" sz="4000" b="1" dirty="0"/>
              <a:t>:</a:t>
            </a:r>
            <a:endParaRPr lang="en-US" sz="4000" b="1" dirty="0">
              <a:latin typeface="+mn-lt"/>
            </a:endParaRPr>
          </a:p>
        </p:txBody>
      </p:sp>
      <p:sp>
        <p:nvSpPr>
          <p:cNvPr id="3" name="Content Placeholder 2"/>
          <p:cNvSpPr>
            <a:spLocks noGrp="1"/>
          </p:cNvSpPr>
          <p:nvPr>
            <p:ph idx="1"/>
          </p:nvPr>
        </p:nvSpPr>
        <p:spPr>
          <a:xfrm>
            <a:off x="185196" y="821804"/>
            <a:ext cx="11840900" cy="5810490"/>
          </a:xfrm>
        </p:spPr>
        <p:txBody>
          <a:bodyPr>
            <a:normAutofit/>
          </a:bodyPr>
          <a:lstStyle/>
          <a:p>
            <a:pPr marL="0" indent="0" algn="just">
              <a:buNone/>
            </a:pPr>
            <a:r>
              <a:rPr lang="en-US" sz="3200" b="1" dirty="0"/>
              <a:t>Myth 4: </a:t>
            </a:r>
            <a:r>
              <a:rPr lang="en-US" sz="3200" b="1" dirty="0" err="1"/>
              <a:t>EMH</a:t>
            </a:r>
            <a:r>
              <a:rPr lang="en-US" sz="3200" b="1" dirty="0"/>
              <a:t> presumes that all investors have to be informed, skilled, and able to constantly analyze the flow of new information. Still, the majority of common investors are not trained financial experts. Therefore, </a:t>
            </a:r>
            <a:r>
              <a:rPr lang="en-US" sz="3200" b="1" dirty="0" err="1"/>
              <a:t>EMH</a:t>
            </a:r>
            <a:r>
              <a:rPr lang="en-US" sz="3200" b="1" dirty="0"/>
              <a:t> must be incorrect.</a:t>
            </a:r>
            <a:r>
              <a:rPr lang="en-US" sz="3200" dirty="0"/>
              <a:t> </a:t>
            </a:r>
            <a:endParaRPr lang="en-US" sz="3200" dirty="0" smtClean="0"/>
          </a:p>
          <a:p>
            <a:pPr marL="0" indent="0" algn="just">
              <a:buNone/>
            </a:pPr>
            <a:r>
              <a:rPr lang="en-US" sz="3200" dirty="0" smtClean="0"/>
              <a:t>This </a:t>
            </a:r>
            <a:r>
              <a:rPr lang="en-US" sz="3200" dirty="0"/>
              <a:t>is an incorrect statement of the underlying assumptions needed for markets to be efficient. </a:t>
            </a:r>
            <a:endParaRPr lang="en-US" sz="3200" dirty="0" smtClean="0"/>
          </a:p>
          <a:p>
            <a:pPr marL="0" indent="0" algn="just">
              <a:buNone/>
            </a:pPr>
            <a:endParaRPr lang="en-US" sz="3200" dirty="0" smtClean="0"/>
          </a:p>
          <a:p>
            <a:pPr marL="0" indent="0" algn="just">
              <a:buNone/>
            </a:pPr>
            <a:r>
              <a:rPr lang="en-US" sz="3200" dirty="0" smtClean="0"/>
              <a:t>Not </a:t>
            </a:r>
            <a:r>
              <a:rPr lang="en-US" sz="3200" dirty="0"/>
              <a:t>all investors have to be informed. In fact, market efficiency can be achieved even if only a relatively small core of informed  and skilled investors trade in the market, while the majority of investors never follow the securities they trade.</a:t>
            </a:r>
          </a:p>
          <a:p>
            <a:pPr algn="just"/>
            <a:endParaRPr lang="en-US" sz="3200" dirty="0"/>
          </a:p>
        </p:txBody>
      </p:sp>
    </p:spTree>
    <p:extLst>
      <p:ext uri="{BB962C8B-B14F-4D97-AF65-F5344CB8AC3E}">
        <p14:creationId xmlns:p14="http://schemas.microsoft.com/office/powerpoint/2010/main" val="362155991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
            <a:ext cx="10515600" cy="648928"/>
          </a:xfrm>
        </p:spPr>
        <p:txBody>
          <a:bodyPr>
            <a:normAutofit fontScale="90000"/>
          </a:bodyPr>
          <a:lstStyle/>
          <a:p>
            <a:r>
              <a:rPr lang="en-US" sz="3600" b="1" dirty="0" smtClean="0"/>
              <a:t/>
            </a:r>
            <a:br>
              <a:rPr lang="en-US" sz="3600" b="1" dirty="0" smtClean="0"/>
            </a:br>
            <a:r>
              <a:rPr lang="en-US" sz="3600" b="1" dirty="0"/>
              <a:t/>
            </a:r>
            <a:br>
              <a:rPr lang="en-US" sz="3600" b="1" dirty="0"/>
            </a:br>
            <a:r>
              <a:rPr lang="en-US" sz="4000" b="1" dirty="0" smtClean="0">
                <a:latin typeface="+mn-lt"/>
              </a:rPr>
              <a:t>Evidence In Favor Of The Efficient Markets Hypothesis </a:t>
            </a:r>
            <a:r>
              <a:rPr lang="en-US" sz="4000" dirty="0"/>
              <a:t/>
            </a:r>
            <a:br>
              <a:rPr lang="en-US" sz="4000" dirty="0"/>
            </a:br>
            <a:endParaRPr lang="en-US" sz="4000" b="1" dirty="0">
              <a:latin typeface="+mn-lt"/>
            </a:endParaRPr>
          </a:p>
        </p:txBody>
      </p:sp>
      <p:sp>
        <p:nvSpPr>
          <p:cNvPr id="3" name="Content Placeholder 2"/>
          <p:cNvSpPr>
            <a:spLocks noGrp="1"/>
          </p:cNvSpPr>
          <p:nvPr>
            <p:ph idx="1"/>
          </p:nvPr>
        </p:nvSpPr>
        <p:spPr>
          <a:xfrm>
            <a:off x="185196" y="821804"/>
            <a:ext cx="11840900" cy="5810490"/>
          </a:xfrm>
        </p:spPr>
        <p:txBody>
          <a:bodyPr>
            <a:normAutofit/>
          </a:bodyPr>
          <a:lstStyle/>
          <a:p>
            <a:pPr algn="just"/>
            <a:r>
              <a:rPr lang="en-US" sz="3200" dirty="0" smtClean="0"/>
              <a:t>Since </a:t>
            </a:r>
            <a:r>
              <a:rPr lang="en-US" sz="3200" dirty="0"/>
              <a:t>its inception, the efficient markets hypothesis has been examined extensively vast majority of research indicating that stock markets are efficient. </a:t>
            </a:r>
            <a:endParaRPr lang="en-US" sz="3200" dirty="0" smtClean="0"/>
          </a:p>
          <a:p>
            <a:pPr algn="just"/>
            <a:r>
              <a:rPr lang="en-US" sz="3200" b="1" dirty="0" smtClean="0"/>
              <a:t>The </a:t>
            </a:r>
            <a:r>
              <a:rPr lang="en-US" sz="3200" b="1" dirty="0"/>
              <a:t>weak form of market.</a:t>
            </a:r>
            <a:r>
              <a:rPr lang="en-US" sz="3200" dirty="0"/>
              <a:t> The random walk hypothesis implies that successive price movements should be independent. </a:t>
            </a:r>
            <a:endParaRPr lang="en-US" sz="3200" dirty="0" smtClean="0"/>
          </a:p>
          <a:p>
            <a:pPr algn="just"/>
            <a:r>
              <a:rPr lang="en-US" sz="3200" dirty="0" smtClean="0"/>
              <a:t> </a:t>
            </a:r>
            <a:r>
              <a:rPr lang="en-US" sz="3200" dirty="0"/>
              <a:t>Studies have </a:t>
            </a:r>
            <a:r>
              <a:rPr lang="en-US" sz="3200" dirty="0" smtClean="0"/>
              <a:t>revealed return </a:t>
            </a:r>
            <a:r>
              <a:rPr lang="en-US" sz="3200" dirty="0"/>
              <a:t>correlations, across different time periods and countries</a:t>
            </a:r>
            <a:r>
              <a:rPr lang="en-US" sz="3200" dirty="0" smtClean="0"/>
              <a:t>.</a:t>
            </a:r>
          </a:p>
          <a:p>
            <a:pPr algn="just"/>
            <a:r>
              <a:rPr lang="en-US" sz="3200" dirty="0" smtClean="0"/>
              <a:t>Simple </a:t>
            </a:r>
            <a:r>
              <a:rPr lang="en-US" sz="3200" dirty="0"/>
              <a:t>technical trading rules </a:t>
            </a:r>
            <a:r>
              <a:rPr lang="en-US" sz="3200" dirty="0" smtClean="0"/>
              <a:t>are found to </a:t>
            </a:r>
            <a:r>
              <a:rPr lang="en-US" sz="3200" dirty="0"/>
              <a:t>have been successful in predicting changes stock returns. However, subsequent research has found that the gains from these strategies are insufficient to cover their transaction costs. Consequently, the findings are consistent with weak-form market efficiency. </a:t>
            </a:r>
          </a:p>
          <a:p>
            <a:endParaRPr lang="en-US" sz="3200" dirty="0"/>
          </a:p>
        </p:txBody>
      </p:sp>
    </p:spTree>
    <p:extLst>
      <p:ext uri="{BB962C8B-B14F-4D97-AF65-F5344CB8AC3E}">
        <p14:creationId xmlns:p14="http://schemas.microsoft.com/office/powerpoint/2010/main" val="384941561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484" y="0"/>
            <a:ext cx="10325893" cy="752168"/>
          </a:xfrm>
        </p:spPr>
        <p:txBody>
          <a:bodyPr>
            <a:noAutofit/>
          </a:bodyPr>
          <a:lstStyle/>
          <a:p>
            <a:r>
              <a:rPr lang="en-US" sz="3600" b="1" dirty="0" smtClean="0">
                <a:latin typeface="+mn-lt"/>
              </a:rPr>
              <a:t> </a:t>
            </a:r>
            <a:br>
              <a:rPr lang="en-US" sz="3600" b="1" dirty="0" smtClean="0">
                <a:latin typeface="+mn-lt"/>
              </a:rPr>
            </a:br>
            <a:r>
              <a:rPr lang="en-US" sz="3600" b="1" dirty="0">
                <a:latin typeface="+mn-lt"/>
              </a:rPr>
              <a:t>The Semi-strong Form</a:t>
            </a:r>
            <a:r>
              <a:rPr lang="en-US" sz="3600" b="1" dirty="0" smtClean="0">
                <a:latin typeface="+mn-lt"/>
              </a:rPr>
              <a:t/>
            </a:r>
            <a:br>
              <a:rPr lang="en-US" sz="3600" b="1" dirty="0" smtClean="0">
                <a:latin typeface="+mn-lt"/>
              </a:rPr>
            </a:br>
            <a:endParaRPr lang="en-US" sz="3600" b="1" dirty="0">
              <a:latin typeface="+mn-lt"/>
            </a:endParaRPr>
          </a:p>
        </p:txBody>
      </p:sp>
      <p:sp>
        <p:nvSpPr>
          <p:cNvPr id="3" name="Content Placeholder 2"/>
          <p:cNvSpPr>
            <a:spLocks noGrp="1"/>
          </p:cNvSpPr>
          <p:nvPr>
            <p:ph idx="1"/>
          </p:nvPr>
        </p:nvSpPr>
        <p:spPr>
          <a:xfrm>
            <a:off x="147484" y="752168"/>
            <a:ext cx="11739716" cy="5810864"/>
          </a:xfrm>
        </p:spPr>
        <p:txBody>
          <a:bodyPr>
            <a:normAutofit fontScale="85000" lnSpcReduction="20000"/>
          </a:bodyPr>
          <a:lstStyle/>
          <a:p>
            <a:pPr algn="just"/>
            <a:r>
              <a:rPr lang="en-US" sz="3800" b="1" dirty="0"/>
              <a:t>The Semi-strong </a:t>
            </a:r>
            <a:r>
              <a:rPr lang="en-US" sz="3800" b="1" dirty="0" smtClean="0"/>
              <a:t>Form</a:t>
            </a:r>
            <a:r>
              <a:rPr lang="en-US" sz="3800" dirty="0" smtClean="0"/>
              <a:t>. </a:t>
            </a:r>
            <a:r>
              <a:rPr lang="en-US" sz="3800" dirty="0"/>
              <a:t>If a market is semi-strong form efficient, all publicly available information is reflected in the stock price. It implies that investors should not be able to profit consistently by trading on publicly available information. </a:t>
            </a:r>
            <a:endParaRPr lang="en-US" sz="3800" dirty="0" smtClean="0"/>
          </a:p>
          <a:p>
            <a:pPr algn="just"/>
            <a:r>
              <a:rPr lang="en-US" sz="3800" dirty="0" smtClean="0"/>
              <a:t>However </a:t>
            </a:r>
            <a:r>
              <a:rPr lang="en-US" sz="3800" dirty="0"/>
              <a:t>investment managers / mutual fund managers are skilled investors who are able to beat the market consistently. Unfortunately, the empirical evidence does not support this view. </a:t>
            </a:r>
            <a:endParaRPr lang="en-US" sz="3800" dirty="0" smtClean="0"/>
          </a:p>
          <a:p>
            <a:pPr algn="just"/>
            <a:endParaRPr lang="en-US" sz="3800" dirty="0"/>
          </a:p>
          <a:p>
            <a:pPr algn="just"/>
            <a:r>
              <a:rPr lang="en-US" sz="3800" dirty="0" smtClean="0"/>
              <a:t>Multiple </a:t>
            </a:r>
            <a:r>
              <a:rPr lang="en-US" sz="3800" dirty="0"/>
              <a:t>studies have demonstrated that mutual funds, on average, do not exceed the return of the market index. This has been demonstrated in both large markets and smaller, supposedly “less-efficient” markets. Equally important to investors is whether or not they can identify some managers or mutual funds that can consistently beat the index. </a:t>
            </a:r>
          </a:p>
          <a:p>
            <a:endParaRPr lang="en-GB" dirty="0"/>
          </a:p>
        </p:txBody>
      </p:sp>
    </p:spTree>
    <p:extLst>
      <p:ext uri="{BB962C8B-B14F-4D97-AF65-F5344CB8AC3E}">
        <p14:creationId xmlns:p14="http://schemas.microsoft.com/office/powerpoint/2010/main" val="178026978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600698" cy="927434"/>
          </a:xfrm>
        </p:spPr>
        <p:txBody>
          <a:bodyPr>
            <a:noAutofit/>
          </a:bodyPr>
          <a:lstStyle/>
          <a:p>
            <a:r>
              <a:rPr lang="en-US" sz="3600" b="1" dirty="0" smtClean="0"/>
              <a:t/>
            </a:r>
            <a:br>
              <a:rPr lang="en-US" sz="3600" b="1" dirty="0" smtClean="0"/>
            </a:br>
            <a:r>
              <a:rPr lang="en-US" sz="3600" b="1" dirty="0">
                <a:latin typeface="+mn-lt"/>
              </a:rPr>
              <a:t>The Strong Form</a:t>
            </a:r>
            <a:r>
              <a:rPr lang="en-US" sz="3600" dirty="0" smtClean="0">
                <a:latin typeface="+mn-lt"/>
              </a:rPr>
              <a:t/>
            </a:r>
            <a:br>
              <a:rPr lang="en-US" sz="3600" dirty="0" smtClean="0">
                <a:latin typeface="+mn-lt"/>
              </a:rPr>
            </a:br>
            <a:r>
              <a:rPr lang="en-US" sz="3600" b="1" dirty="0" smtClean="0">
                <a:latin typeface="+mn-lt"/>
              </a:rPr>
              <a:t/>
            </a:r>
            <a:br>
              <a:rPr lang="en-US" sz="3600" b="1" dirty="0" smtClean="0">
                <a:latin typeface="+mn-lt"/>
              </a:rPr>
            </a:br>
            <a:endParaRPr lang="en-US" sz="3600" b="1" dirty="0">
              <a:latin typeface="+mn-lt"/>
            </a:endParaRPr>
          </a:p>
        </p:txBody>
      </p:sp>
      <p:sp>
        <p:nvSpPr>
          <p:cNvPr id="3" name="Content Placeholder 2"/>
          <p:cNvSpPr>
            <a:spLocks noGrp="1"/>
          </p:cNvSpPr>
          <p:nvPr>
            <p:ph idx="1"/>
          </p:nvPr>
        </p:nvSpPr>
        <p:spPr>
          <a:xfrm>
            <a:off x="147484" y="575187"/>
            <a:ext cx="11518489" cy="6045532"/>
          </a:xfrm>
        </p:spPr>
        <p:txBody>
          <a:bodyPr>
            <a:normAutofit/>
          </a:bodyPr>
          <a:lstStyle/>
          <a:p>
            <a:endParaRPr lang="en-US" sz="3600" b="1" dirty="0" smtClean="0"/>
          </a:p>
          <a:p>
            <a:pPr algn="just"/>
            <a:r>
              <a:rPr lang="en-US" sz="3200" b="1" dirty="0" smtClean="0"/>
              <a:t>The </a:t>
            </a:r>
            <a:r>
              <a:rPr lang="en-US" sz="3200" b="1" dirty="0"/>
              <a:t>Strong Form.</a:t>
            </a:r>
            <a:r>
              <a:rPr lang="en-US" sz="3200" dirty="0"/>
              <a:t> Empirical tests of the strong-form version of the </a:t>
            </a:r>
            <a:r>
              <a:rPr lang="en-US" sz="3200" dirty="0" err="1" smtClean="0"/>
              <a:t>EMH</a:t>
            </a:r>
            <a:r>
              <a:rPr lang="en-US" sz="3200" dirty="0" smtClean="0"/>
              <a:t> have </a:t>
            </a:r>
            <a:r>
              <a:rPr lang="en-US" sz="3200" dirty="0"/>
              <a:t>typically </a:t>
            </a:r>
            <a:r>
              <a:rPr lang="en-US" sz="3200" dirty="0" smtClean="0"/>
              <a:t>focused </a:t>
            </a:r>
            <a:r>
              <a:rPr lang="en-US" sz="3200" dirty="0"/>
              <a:t>on the profitability of insider trading. </a:t>
            </a:r>
            <a:endParaRPr lang="en-US" sz="3200" dirty="0" smtClean="0"/>
          </a:p>
          <a:p>
            <a:pPr algn="just"/>
            <a:endParaRPr lang="en-US" sz="3200" dirty="0" smtClean="0"/>
          </a:p>
          <a:p>
            <a:pPr algn="just"/>
            <a:r>
              <a:rPr lang="en-US" sz="3200" dirty="0" smtClean="0"/>
              <a:t>If </a:t>
            </a:r>
            <a:r>
              <a:rPr lang="en-US" sz="3200" dirty="0"/>
              <a:t>the strong-form efficiency hypothesis is correct, then insiders should not be able to profit by trading on their private </a:t>
            </a:r>
            <a:r>
              <a:rPr lang="en-US" sz="3200" dirty="0" smtClean="0"/>
              <a:t>information</a:t>
            </a:r>
          </a:p>
          <a:p>
            <a:pPr algn="just"/>
            <a:endParaRPr lang="en-US" sz="3200" dirty="0" smtClean="0"/>
          </a:p>
          <a:p>
            <a:pPr algn="just"/>
            <a:r>
              <a:rPr lang="en-US" sz="3200" dirty="0" smtClean="0"/>
              <a:t> </a:t>
            </a:r>
            <a:r>
              <a:rPr lang="en-US" sz="3200" dirty="0"/>
              <a:t>Research finds considerable evidence that insider trades are profitable.  </a:t>
            </a:r>
          </a:p>
        </p:txBody>
      </p:sp>
    </p:spTree>
    <p:extLst>
      <p:ext uri="{BB962C8B-B14F-4D97-AF65-F5344CB8AC3E}">
        <p14:creationId xmlns:p14="http://schemas.microsoft.com/office/powerpoint/2010/main" val="339286569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9271" y="1"/>
            <a:ext cx="10515600" cy="1076632"/>
          </a:xfrm>
        </p:spPr>
        <p:txBody>
          <a:bodyPr>
            <a:normAutofit fontScale="90000"/>
          </a:bodyPr>
          <a:lstStyle/>
          <a:p>
            <a:r>
              <a:rPr lang="en-US" sz="4000" b="1" dirty="0" smtClean="0">
                <a:latin typeface="+mn-lt"/>
              </a:rPr>
              <a:t>Evidence Against the Efficient Markets Hypothesis </a:t>
            </a:r>
            <a:endParaRPr lang="en-US" sz="4000" b="1" dirty="0">
              <a:latin typeface="+mn-lt"/>
            </a:endParaRPr>
          </a:p>
        </p:txBody>
      </p:sp>
      <p:sp>
        <p:nvSpPr>
          <p:cNvPr id="3" name="Content Placeholder 2"/>
          <p:cNvSpPr>
            <a:spLocks noGrp="1"/>
          </p:cNvSpPr>
          <p:nvPr>
            <p:ph idx="1"/>
          </p:nvPr>
        </p:nvSpPr>
        <p:spPr>
          <a:xfrm>
            <a:off x="189271" y="634181"/>
            <a:ext cx="11683181" cy="6223819"/>
          </a:xfrm>
        </p:spPr>
        <p:txBody>
          <a:bodyPr>
            <a:normAutofit/>
          </a:bodyPr>
          <a:lstStyle/>
          <a:p>
            <a:pPr lvl="0"/>
            <a:endParaRPr lang="en-US" sz="3200" dirty="0" smtClean="0"/>
          </a:p>
          <a:p>
            <a:pPr algn="just"/>
            <a:r>
              <a:rPr lang="en-US" sz="3200" dirty="0" smtClean="0"/>
              <a:t>Although </a:t>
            </a:r>
            <a:r>
              <a:rPr lang="en-US" sz="3200" dirty="0"/>
              <a:t>most empirical evidence supports the weak-form and semi-strong forms of the </a:t>
            </a:r>
            <a:r>
              <a:rPr lang="en-US" sz="3200" dirty="0" err="1"/>
              <a:t>EMH</a:t>
            </a:r>
            <a:r>
              <a:rPr lang="en-US" sz="3200" dirty="0"/>
              <a:t>, they have not received uniform acceptance. </a:t>
            </a:r>
            <a:endParaRPr lang="en-US" sz="3200" dirty="0" smtClean="0"/>
          </a:p>
          <a:p>
            <a:pPr algn="just"/>
            <a:r>
              <a:rPr lang="en-US" sz="3200" b="1" dirty="0" smtClean="0"/>
              <a:t>Over-reaction </a:t>
            </a:r>
            <a:r>
              <a:rPr lang="en-US" sz="3200" b="1" dirty="0"/>
              <a:t>and Under-reaction.</a:t>
            </a:r>
            <a:r>
              <a:rPr lang="en-US" sz="3200" dirty="0"/>
              <a:t> </a:t>
            </a:r>
            <a:r>
              <a:rPr lang="en-US" sz="3200" dirty="0" smtClean="0"/>
              <a:t>Studies by, </a:t>
            </a:r>
            <a:r>
              <a:rPr lang="en-US" sz="3200" dirty="0" err="1"/>
              <a:t>DeBondt</a:t>
            </a:r>
            <a:r>
              <a:rPr lang="en-US" sz="3200" dirty="0"/>
              <a:t> and </a:t>
            </a:r>
            <a:r>
              <a:rPr lang="en-US" sz="3200" dirty="0" err="1"/>
              <a:t>Thaler</a:t>
            </a:r>
            <a:r>
              <a:rPr lang="en-US" sz="3200" dirty="0"/>
              <a:t> </a:t>
            </a:r>
            <a:r>
              <a:rPr lang="en-US" sz="3200" dirty="0" smtClean="0"/>
              <a:t>find </a:t>
            </a:r>
            <a:r>
              <a:rPr lang="en-US" sz="3200" dirty="0"/>
              <a:t>that stocks with low long-term past returns tend to have higher future returns and vice versa - stocks with high long-term past returns tend to have lower future returns (long-term reversals). </a:t>
            </a:r>
            <a:endParaRPr lang="en-US" sz="3200" dirty="0" smtClean="0"/>
          </a:p>
          <a:p>
            <a:pPr algn="just"/>
            <a:endParaRPr lang="en-US" sz="3200" dirty="0"/>
          </a:p>
          <a:p>
            <a:pPr algn="just"/>
            <a:r>
              <a:rPr lang="en-US" sz="3200" dirty="0" smtClean="0"/>
              <a:t>The </a:t>
            </a:r>
            <a:r>
              <a:rPr lang="en-US" sz="3200" dirty="0"/>
              <a:t>results appear to be inconsistent with the </a:t>
            </a:r>
            <a:r>
              <a:rPr lang="en-US" sz="3200" dirty="0" err="1"/>
              <a:t>EMH</a:t>
            </a:r>
            <a:r>
              <a:rPr lang="en-US" sz="3200" dirty="0"/>
              <a:t>. However, they have not survived the test of time. </a:t>
            </a:r>
          </a:p>
          <a:p>
            <a:pPr marL="0" indent="0">
              <a:buNone/>
            </a:pPr>
            <a:endParaRPr lang="en-US" sz="3200" dirty="0"/>
          </a:p>
          <a:p>
            <a:endParaRPr lang="en-GB" dirty="0"/>
          </a:p>
        </p:txBody>
      </p:sp>
    </p:spTree>
    <p:extLst>
      <p:ext uri="{BB962C8B-B14F-4D97-AF65-F5344CB8AC3E}">
        <p14:creationId xmlns:p14="http://schemas.microsoft.com/office/powerpoint/2010/main" val="181525721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9271" y="1"/>
            <a:ext cx="10515600" cy="1076632"/>
          </a:xfrm>
        </p:spPr>
        <p:txBody>
          <a:bodyPr>
            <a:normAutofit/>
          </a:bodyPr>
          <a:lstStyle/>
          <a:p>
            <a:pPr algn="just"/>
            <a:r>
              <a:rPr lang="en-US" sz="3600" b="1" dirty="0" smtClean="0">
                <a:latin typeface="+mn-lt"/>
              </a:rPr>
              <a:t>Evidence Against The Efficient Markets Hypothesis </a:t>
            </a:r>
            <a:endParaRPr lang="en-US" sz="3600" b="1" dirty="0">
              <a:latin typeface="+mn-lt"/>
            </a:endParaRPr>
          </a:p>
        </p:txBody>
      </p:sp>
      <p:sp>
        <p:nvSpPr>
          <p:cNvPr id="3" name="Content Placeholder 2"/>
          <p:cNvSpPr>
            <a:spLocks noGrp="1"/>
          </p:cNvSpPr>
          <p:nvPr>
            <p:ph idx="1"/>
          </p:nvPr>
        </p:nvSpPr>
        <p:spPr>
          <a:xfrm>
            <a:off x="189271" y="1076633"/>
            <a:ext cx="11211232" cy="5604386"/>
          </a:xfrm>
        </p:spPr>
        <p:txBody>
          <a:bodyPr>
            <a:normAutofit fontScale="92500" lnSpcReduction="20000"/>
          </a:bodyPr>
          <a:lstStyle/>
          <a:p>
            <a:pPr marL="0" indent="0">
              <a:buNone/>
            </a:pPr>
            <a:r>
              <a:rPr lang="en-US" sz="3200" b="1" dirty="0" smtClean="0"/>
              <a:t> </a:t>
            </a:r>
            <a:endParaRPr lang="en-US" sz="3200" dirty="0"/>
          </a:p>
          <a:p>
            <a:pPr algn="just"/>
            <a:r>
              <a:rPr lang="en-US" sz="3500" dirty="0" smtClean="0"/>
              <a:t>A </a:t>
            </a:r>
            <a:r>
              <a:rPr lang="en-US" sz="3500" dirty="0"/>
              <a:t>study reported that stocks with high returns over the past year tended to have high returns over the following three to six months (short-term momentum in stock </a:t>
            </a:r>
            <a:r>
              <a:rPr lang="en-US" sz="3500" dirty="0" smtClean="0"/>
              <a:t>prices), an  anomaly.</a:t>
            </a:r>
          </a:p>
          <a:p>
            <a:pPr algn="just"/>
            <a:r>
              <a:rPr lang="en-US" sz="3500" dirty="0" smtClean="0"/>
              <a:t> </a:t>
            </a:r>
            <a:r>
              <a:rPr lang="en-US" sz="3500" dirty="0"/>
              <a:t>Some indicate market over-reaction to information, and others under-reaction. Some of these findings are simply related to chance: if you analyze the data enough, you will find some patterns</a:t>
            </a:r>
            <a:r>
              <a:rPr lang="en-US" sz="3500" dirty="0" smtClean="0"/>
              <a:t>.</a:t>
            </a:r>
          </a:p>
          <a:p>
            <a:pPr algn="just"/>
            <a:r>
              <a:rPr lang="en-US" sz="3500" dirty="0" smtClean="0"/>
              <a:t> </a:t>
            </a:r>
            <a:r>
              <a:rPr lang="en-US" sz="3500" dirty="0"/>
              <a:t>However some apparent anomalies, such as the long-term reversals of </a:t>
            </a:r>
            <a:r>
              <a:rPr lang="en-US" sz="3500" dirty="0" err="1"/>
              <a:t>DeBondt</a:t>
            </a:r>
            <a:r>
              <a:rPr lang="en-US" sz="3500" dirty="0"/>
              <a:t> and </a:t>
            </a:r>
            <a:r>
              <a:rPr lang="en-US" sz="3500" dirty="0" err="1"/>
              <a:t>Thaler</a:t>
            </a:r>
            <a:r>
              <a:rPr lang="en-US" sz="3500" dirty="0"/>
              <a:t>, may be a by-product of rational (efficient) pricing. This is not yet conclusive until alternative explanations are examined appropriately.</a:t>
            </a:r>
          </a:p>
          <a:p>
            <a:pPr marL="0" indent="0" algn="just">
              <a:buNone/>
            </a:pPr>
            <a:r>
              <a:rPr lang="en-US" sz="3500" dirty="0" smtClean="0"/>
              <a:t>.</a:t>
            </a:r>
            <a:endParaRPr lang="en-US" sz="3500" dirty="0"/>
          </a:p>
          <a:p>
            <a:endParaRPr lang="en-US" sz="3200" dirty="0" smtClean="0"/>
          </a:p>
          <a:p>
            <a:pPr marL="0" indent="0">
              <a:buNone/>
            </a:pPr>
            <a:endParaRPr lang="en-US" sz="3200" dirty="0"/>
          </a:p>
          <a:p>
            <a:endParaRPr lang="en-GB" dirty="0"/>
          </a:p>
        </p:txBody>
      </p:sp>
    </p:spTree>
    <p:extLst>
      <p:ext uri="{BB962C8B-B14F-4D97-AF65-F5344CB8AC3E}">
        <p14:creationId xmlns:p14="http://schemas.microsoft.com/office/powerpoint/2010/main" val="418608058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2232" y="1"/>
            <a:ext cx="10542639" cy="766915"/>
          </a:xfrm>
        </p:spPr>
        <p:txBody>
          <a:bodyPr>
            <a:noAutofit/>
          </a:bodyPr>
          <a:lstStyle/>
          <a:p>
            <a:r>
              <a:rPr lang="en-US" sz="3600" b="1" dirty="0" smtClean="0">
                <a:latin typeface="+mn-lt"/>
              </a:rPr>
              <a:t>Evidence Against the Efficient Markets Hypothesis </a:t>
            </a:r>
            <a:endParaRPr lang="en-US" sz="3600" b="1" dirty="0">
              <a:latin typeface="+mn-lt"/>
            </a:endParaRPr>
          </a:p>
        </p:txBody>
      </p:sp>
      <p:sp>
        <p:nvSpPr>
          <p:cNvPr id="3" name="Content Placeholder 2"/>
          <p:cNvSpPr>
            <a:spLocks noGrp="1"/>
          </p:cNvSpPr>
          <p:nvPr>
            <p:ph idx="1"/>
          </p:nvPr>
        </p:nvSpPr>
        <p:spPr>
          <a:xfrm>
            <a:off x="162231" y="1061883"/>
            <a:ext cx="11842955" cy="5619135"/>
          </a:xfrm>
        </p:spPr>
        <p:txBody>
          <a:bodyPr>
            <a:normAutofit lnSpcReduction="10000"/>
          </a:bodyPr>
          <a:lstStyle/>
          <a:p>
            <a:pPr marL="0" indent="0" algn="just">
              <a:buNone/>
            </a:pPr>
            <a:r>
              <a:rPr lang="en-US" sz="3200" b="1" dirty="0" smtClean="0"/>
              <a:t>Value </a:t>
            </a:r>
            <a:r>
              <a:rPr lang="en-US" sz="3200" b="1" dirty="0"/>
              <a:t>versus growth</a:t>
            </a:r>
            <a:r>
              <a:rPr lang="en-US" sz="3200" dirty="0"/>
              <a:t>. </a:t>
            </a:r>
            <a:r>
              <a:rPr lang="en-US" sz="3200" dirty="0" smtClean="0"/>
              <a:t>Investment </a:t>
            </a:r>
            <a:r>
              <a:rPr lang="en-US" sz="3200" dirty="0"/>
              <a:t>professionals and scholars argue that so called “value strategies” are able to outperform the market consistently. </a:t>
            </a:r>
            <a:endParaRPr lang="en-US" sz="3200" dirty="0" smtClean="0"/>
          </a:p>
          <a:p>
            <a:pPr marL="0" indent="0" algn="just">
              <a:buNone/>
            </a:pPr>
            <a:r>
              <a:rPr lang="en-US" sz="3200" dirty="0" smtClean="0"/>
              <a:t>Value </a:t>
            </a:r>
            <a:r>
              <a:rPr lang="en-US" sz="3200" dirty="0"/>
              <a:t>strategies involve buying stocks that have low prices relative to their accounting “book” values, dividends, or historical prices. </a:t>
            </a:r>
            <a:endParaRPr lang="en-US" sz="3200" dirty="0" smtClean="0"/>
          </a:p>
          <a:p>
            <a:pPr marL="0" indent="0" algn="just">
              <a:buNone/>
            </a:pPr>
            <a:r>
              <a:rPr lang="en-US" sz="3200" dirty="0" smtClean="0"/>
              <a:t>Some researchers have found evidence of  </a:t>
            </a:r>
            <a:r>
              <a:rPr lang="en-US" sz="3200" dirty="0"/>
              <a:t>the difference in average returns between stocks with low price-to-book ratios (“value stocks”) and stocks with high price-to-book ratios (“glamour stocks</a:t>
            </a:r>
            <a:r>
              <a:rPr lang="en-US" sz="3200" dirty="0" smtClean="0"/>
              <a:t>”). </a:t>
            </a:r>
          </a:p>
          <a:p>
            <a:pPr marL="0" indent="0" algn="just">
              <a:buNone/>
            </a:pPr>
            <a:r>
              <a:rPr lang="en-US" sz="3200" dirty="0" smtClean="0"/>
              <a:t>Surprisingly</a:t>
            </a:r>
            <a:r>
              <a:rPr lang="en-US" sz="3200" dirty="0"/>
              <a:t>, this return differential cannot be attributed to higher risk (as measured by volatility) - value stocks are typically no riskier than glamour stocks. Rather, the authors argue, market participants consistently overestimate the future growth rates of glamour stocks relative to value stocks. </a:t>
            </a:r>
          </a:p>
          <a:p>
            <a:pPr marL="0" indent="0" algn="just">
              <a:buNone/>
            </a:pPr>
            <a:endParaRPr lang="en-US" sz="3200" dirty="0"/>
          </a:p>
        </p:txBody>
      </p:sp>
    </p:spTree>
    <p:extLst>
      <p:ext uri="{BB962C8B-B14F-4D97-AF65-F5344CB8AC3E}">
        <p14:creationId xmlns:p14="http://schemas.microsoft.com/office/powerpoint/2010/main" val="79228406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9271" y="1"/>
            <a:ext cx="10515600" cy="1076632"/>
          </a:xfrm>
        </p:spPr>
        <p:txBody>
          <a:bodyPr>
            <a:normAutofit/>
          </a:bodyPr>
          <a:lstStyle/>
          <a:p>
            <a:r>
              <a:rPr lang="en-US" sz="3600" b="1" dirty="0">
                <a:latin typeface="+mn-lt"/>
              </a:rPr>
              <a:t>Small Firm Effect</a:t>
            </a:r>
            <a:r>
              <a:rPr lang="en-US" sz="3600" b="1" dirty="0"/>
              <a:t>.</a:t>
            </a:r>
            <a:r>
              <a:rPr lang="en-GB" sz="3600" b="1" dirty="0" smtClean="0"/>
              <a:t> </a:t>
            </a:r>
            <a:endParaRPr lang="en-US" sz="3600" dirty="0"/>
          </a:p>
        </p:txBody>
      </p:sp>
      <p:sp>
        <p:nvSpPr>
          <p:cNvPr id="3" name="Content Placeholder 2"/>
          <p:cNvSpPr>
            <a:spLocks noGrp="1"/>
          </p:cNvSpPr>
          <p:nvPr>
            <p:ph idx="1"/>
          </p:nvPr>
        </p:nvSpPr>
        <p:spPr>
          <a:xfrm>
            <a:off x="189271" y="870156"/>
            <a:ext cx="11312013" cy="6076335"/>
          </a:xfrm>
        </p:spPr>
        <p:txBody>
          <a:bodyPr>
            <a:normAutofit/>
          </a:bodyPr>
          <a:lstStyle/>
          <a:p>
            <a:pPr lvl="0"/>
            <a:endParaRPr lang="en-US" sz="3200" dirty="0" smtClean="0"/>
          </a:p>
          <a:p>
            <a:pPr marL="0" indent="0" algn="just">
              <a:buNone/>
            </a:pPr>
            <a:r>
              <a:rPr lang="en-US" sz="3200" b="1" dirty="0"/>
              <a:t>Small Firm Effect.</a:t>
            </a:r>
            <a:r>
              <a:rPr lang="en-US" sz="3200" dirty="0"/>
              <a:t> Researchers have  found that average returns on small stocks were too large to be justified by the Capital Asset Pricing Model, while the average returns on large stocks were too low. </a:t>
            </a:r>
            <a:endParaRPr lang="en-US" sz="3200" dirty="0" smtClean="0"/>
          </a:p>
          <a:p>
            <a:pPr marL="0" indent="0" algn="just">
              <a:buNone/>
            </a:pPr>
            <a:endParaRPr lang="en-US" sz="3200" dirty="0" smtClean="0"/>
          </a:p>
          <a:p>
            <a:pPr marL="0" indent="0" algn="just">
              <a:buNone/>
            </a:pPr>
            <a:r>
              <a:rPr lang="en-US" sz="3200" dirty="0" smtClean="0"/>
              <a:t>Most </a:t>
            </a:r>
            <a:r>
              <a:rPr lang="en-US" sz="3200" dirty="0"/>
              <a:t>of the difference in returns between small and large stocks occurred in the month of January. </a:t>
            </a:r>
            <a:r>
              <a:rPr lang="en-US" sz="3200" dirty="0" smtClean="0"/>
              <a:t>Current </a:t>
            </a:r>
            <a:r>
              <a:rPr lang="en-US" sz="3200" dirty="0"/>
              <a:t>research indicates that </a:t>
            </a:r>
            <a:r>
              <a:rPr lang="en-US" sz="3200" dirty="0" smtClean="0"/>
              <a:t>theses findings are as result of </a:t>
            </a:r>
            <a:r>
              <a:rPr lang="en-US" sz="3200" dirty="0"/>
              <a:t>failure of the Capital Asset Pricing Model</a:t>
            </a:r>
            <a:r>
              <a:rPr lang="en-US" sz="4000" dirty="0"/>
              <a:t>.</a:t>
            </a:r>
          </a:p>
        </p:txBody>
      </p:sp>
    </p:spTree>
    <p:extLst>
      <p:ext uri="{BB962C8B-B14F-4D97-AF65-F5344CB8AC3E}">
        <p14:creationId xmlns:p14="http://schemas.microsoft.com/office/powerpoint/2010/main" val="178025025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97426" y="644526"/>
            <a:ext cx="9790471" cy="5992248"/>
          </a:xfrm>
        </p:spPr>
        <p:txBody>
          <a:bodyPr>
            <a:normAutofit fontScale="92500" lnSpcReduction="20000"/>
          </a:bodyPr>
          <a:lstStyle/>
          <a:p>
            <a:pPr marL="0" indent="0" algn="ctr">
              <a:buNone/>
            </a:pPr>
            <a:r>
              <a:rPr lang="en-GB" sz="4200" b="1" dirty="0" smtClean="0"/>
              <a:t>References </a:t>
            </a:r>
          </a:p>
          <a:p>
            <a:pPr marL="0" indent="0" algn="just">
              <a:buNone/>
            </a:pPr>
            <a:r>
              <a:rPr lang="en-US" sz="3500" dirty="0" err="1"/>
              <a:t>Brealey</a:t>
            </a:r>
            <a:r>
              <a:rPr lang="en-US" sz="3500" dirty="0"/>
              <a:t>, Myers &amp; Allen, Principles of Corporate Finance, 9th edition. The McGraw-Hill Companies, Inc., 2007.</a:t>
            </a:r>
          </a:p>
          <a:p>
            <a:pPr marL="0" indent="0" algn="just">
              <a:buNone/>
            </a:pPr>
            <a:r>
              <a:rPr lang="en-US" sz="3500" dirty="0" smtClean="0"/>
              <a:t>Brigham </a:t>
            </a:r>
            <a:r>
              <a:rPr lang="en-US" sz="3500" dirty="0"/>
              <a:t>&amp; </a:t>
            </a:r>
            <a:r>
              <a:rPr lang="en-US" sz="3500" dirty="0" err="1"/>
              <a:t>Ehrhardt</a:t>
            </a:r>
            <a:r>
              <a:rPr lang="en-US" sz="3500" dirty="0"/>
              <a:t>, 2002. Financial Management: Theory and Practice, 10th edition,     Cengage Learning.</a:t>
            </a:r>
          </a:p>
          <a:p>
            <a:pPr marL="0" indent="0" algn="just">
              <a:buNone/>
            </a:pPr>
            <a:r>
              <a:rPr lang="en-GB" sz="3500" dirty="0" smtClean="0"/>
              <a:t>Hillier</a:t>
            </a:r>
            <a:r>
              <a:rPr lang="en-GB" sz="3500" dirty="0"/>
              <a:t>, D, S Ross, R Westerfield, J Jaffe, &amp; B Jordan, Corporate Finance:  McGraw- Hill Education, 2022</a:t>
            </a:r>
            <a:endParaRPr lang="en-US" sz="3500" dirty="0"/>
          </a:p>
          <a:p>
            <a:pPr marL="0" indent="0" algn="just">
              <a:buNone/>
            </a:pPr>
            <a:r>
              <a:rPr lang="en-GB" sz="3500" dirty="0"/>
              <a:t> </a:t>
            </a:r>
            <a:r>
              <a:rPr lang="en-US" sz="3500" dirty="0" err="1" smtClean="0"/>
              <a:t>I.M</a:t>
            </a:r>
            <a:r>
              <a:rPr lang="en-US" sz="3500" dirty="0"/>
              <a:t>. Pandey (Ed.), 2015. Financial Management, Eleventh Edition. India: </a:t>
            </a:r>
            <a:r>
              <a:rPr lang="en-US" sz="3500" dirty="0" err="1"/>
              <a:t>Vikas</a:t>
            </a:r>
            <a:r>
              <a:rPr lang="en-US" sz="3500" dirty="0"/>
              <a:t> Publishing House, </a:t>
            </a:r>
          </a:p>
          <a:p>
            <a:pPr marL="0" indent="0" algn="just">
              <a:buNone/>
            </a:pPr>
            <a:r>
              <a:rPr lang="en-US" sz="3500" dirty="0"/>
              <a:t>Ross, S., </a:t>
            </a:r>
            <a:r>
              <a:rPr lang="en-US" sz="3500" dirty="0" err="1"/>
              <a:t>Westerfield</a:t>
            </a:r>
            <a:r>
              <a:rPr lang="en-US" sz="3500" dirty="0"/>
              <a:t>, R., Jaffe, J. and Jordan, B., 2011. Core principles and applications of corporate finance. 1st ed. New York: McGraw-Hill/Irwin,</a:t>
            </a:r>
          </a:p>
          <a:p>
            <a:pPr marL="0" indent="0" algn="just">
              <a:buNone/>
            </a:pPr>
            <a:r>
              <a:rPr lang="en-US" sz="3500" smtClean="0"/>
              <a:t>Van </a:t>
            </a:r>
            <a:r>
              <a:rPr lang="en-US" sz="3500" dirty="0"/>
              <a:t>Horne, J. and </a:t>
            </a:r>
            <a:r>
              <a:rPr lang="en-US" sz="3500" dirty="0" err="1"/>
              <a:t>Wachowicz</a:t>
            </a:r>
            <a:r>
              <a:rPr lang="en-US" sz="3500" dirty="0"/>
              <a:t>, J., 2008. Fundamentals of financial management. 13th ed. Essex: Prentice-Hall.</a:t>
            </a:r>
          </a:p>
        </p:txBody>
      </p:sp>
    </p:spTree>
    <p:extLst>
      <p:ext uri="{BB962C8B-B14F-4D97-AF65-F5344CB8AC3E}">
        <p14:creationId xmlns:p14="http://schemas.microsoft.com/office/powerpoint/2010/main" val="160921240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r>
              <a:rPr lang="en-GB" sz="5400" i="1" dirty="0" smtClean="0"/>
              <a:t>THE END OF WEEK 14 LESSON </a:t>
            </a:r>
            <a:endParaRPr lang="en-GB" sz="5400" i="1" dirty="0"/>
          </a:p>
        </p:txBody>
      </p:sp>
    </p:spTree>
    <p:extLst>
      <p:ext uri="{BB962C8B-B14F-4D97-AF65-F5344CB8AC3E}">
        <p14:creationId xmlns:p14="http://schemas.microsoft.com/office/powerpoint/2010/main" val="236515423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11408</TotalTime>
  <Words>3386</Words>
  <Application>Microsoft Office PowerPoint</Application>
  <PresentationFormat>Widescreen</PresentationFormat>
  <Paragraphs>276</Paragraphs>
  <Slides>44</Slides>
  <Notes>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44</vt:i4>
      </vt:variant>
    </vt:vector>
  </HeadingPairs>
  <TitlesOfParts>
    <vt:vector size="48" baseType="lpstr">
      <vt:lpstr>Arial</vt:lpstr>
      <vt:lpstr>Calibri</vt:lpstr>
      <vt:lpstr>Calibri Light</vt:lpstr>
      <vt:lpstr>Office Theme</vt:lpstr>
      <vt:lpstr>CORPORATE FINANCE   WEEK 14 : Efficient Market Hypothesis - EMH</vt:lpstr>
      <vt:lpstr>Lesson Objectives </vt:lpstr>
      <vt:lpstr>Introduction </vt:lpstr>
      <vt:lpstr>The Concept of Market Efficiency</vt:lpstr>
      <vt:lpstr>The Concept of Market Efficiency Ctd</vt:lpstr>
      <vt:lpstr>The Concept of Market Efficiency Ctd</vt:lpstr>
      <vt:lpstr>The Concept of Market Efficiency Ctd</vt:lpstr>
      <vt:lpstr> Types of Efficiency</vt:lpstr>
      <vt:lpstr>Allocative Efficiency</vt:lpstr>
      <vt:lpstr>  Operational Efficiency </vt:lpstr>
      <vt:lpstr>  Information Efficiency </vt:lpstr>
      <vt:lpstr> The Value of an Efficient Market</vt:lpstr>
      <vt:lpstr>Forms of Efficiency</vt:lpstr>
      <vt:lpstr> Weak Form Level of Efficiency  </vt:lpstr>
      <vt:lpstr> Tests For Weak Form </vt:lpstr>
      <vt:lpstr>Semi-Strong Form Level Of Efficiency</vt:lpstr>
      <vt:lpstr>Tests for Semi-strong Form Level of Efficiency </vt:lpstr>
      <vt:lpstr>Why Then Do Some People Gain From Public Information?</vt:lpstr>
      <vt:lpstr>Strong Form Level of Efficiency</vt:lpstr>
      <vt:lpstr>Tests  For Strong Form Level of Efficiency</vt:lpstr>
      <vt:lpstr>  Are capital markets perfect?  </vt:lpstr>
      <vt:lpstr>  Are capital markets perfect? Ctd </vt:lpstr>
      <vt:lpstr>Implications of EMH For Financial Decision Makers</vt:lpstr>
      <vt:lpstr>Implications of EMH For Financial Decision Makers Ctd</vt:lpstr>
      <vt:lpstr>Implications of Market Efficiency For Investors </vt:lpstr>
      <vt:lpstr>Anomalies to the EMH</vt:lpstr>
      <vt:lpstr>  Time Series Anomalies- i) Calendar anomalies </vt:lpstr>
      <vt:lpstr>Time Series Anomalies- Momentum/Overreaction</vt:lpstr>
      <vt:lpstr> Cross-Sectional Anomalies </vt:lpstr>
      <vt:lpstr>MM Proposition I   Other Anomalies   </vt:lpstr>
      <vt:lpstr>Common Misconceptions about EMH</vt:lpstr>
      <vt:lpstr>Myth 1:</vt:lpstr>
      <vt:lpstr>Myth 2</vt:lpstr>
      <vt:lpstr>Myth 3:</vt:lpstr>
      <vt:lpstr>Myth 4:</vt:lpstr>
      <vt:lpstr>  Evidence In Favor Of The Efficient Markets Hypothesis  </vt:lpstr>
      <vt:lpstr>  The Semi-strong Form </vt:lpstr>
      <vt:lpstr> The Strong Form  </vt:lpstr>
      <vt:lpstr>Evidence Against the Efficient Markets Hypothesis </vt:lpstr>
      <vt:lpstr>Evidence Against The Efficient Markets Hypothesis </vt:lpstr>
      <vt:lpstr>Evidence Against the Efficient Markets Hypothesis </vt:lpstr>
      <vt:lpstr>Small Firm Effect. </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TIME VALUE OF MONEY</dc:title>
  <dc:creator>user</dc:creator>
  <cp:lastModifiedBy>user</cp:lastModifiedBy>
  <cp:revision>716</cp:revision>
  <dcterms:created xsi:type="dcterms:W3CDTF">2023-03-23T11:05:44Z</dcterms:created>
  <dcterms:modified xsi:type="dcterms:W3CDTF">2023-06-07T23:54:19Z</dcterms:modified>
</cp:coreProperties>
</file>