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49"/>
  </p:notesMasterIdLst>
  <p:sldIdLst>
    <p:sldId id="280" r:id="rId2"/>
    <p:sldId id="281" r:id="rId3"/>
    <p:sldId id="357" r:id="rId4"/>
    <p:sldId id="356" r:id="rId5"/>
    <p:sldId id="417" r:id="rId6"/>
    <p:sldId id="358" r:id="rId7"/>
    <p:sldId id="260" r:id="rId8"/>
    <p:sldId id="359" r:id="rId9"/>
    <p:sldId id="261" r:id="rId10"/>
    <p:sldId id="262" r:id="rId11"/>
    <p:sldId id="362" r:id="rId12"/>
    <p:sldId id="368" r:id="rId13"/>
    <p:sldId id="390" r:id="rId14"/>
    <p:sldId id="426" r:id="rId15"/>
    <p:sldId id="361" r:id="rId16"/>
    <p:sldId id="416" r:id="rId17"/>
    <p:sldId id="317" r:id="rId18"/>
    <p:sldId id="408" r:id="rId19"/>
    <p:sldId id="428" r:id="rId20"/>
    <p:sldId id="427" r:id="rId21"/>
    <p:sldId id="363" r:id="rId22"/>
    <p:sldId id="409" r:id="rId23"/>
    <p:sldId id="315" r:id="rId24"/>
    <p:sldId id="344" r:id="rId25"/>
    <p:sldId id="393" r:id="rId26"/>
    <p:sldId id="429" r:id="rId27"/>
    <p:sldId id="449" r:id="rId28"/>
    <p:sldId id="430" r:id="rId29"/>
    <p:sldId id="431" r:id="rId30"/>
    <p:sldId id="450" r:id="rId31"/>
    <p:sldId id="432" r:id="rId32"/>
    <p:sldId id="433" r:id="rId33"/>
    <p:sldId id="434" r:id="rId34"/>
    <p:sldId id="451" r:id="rId35"/>
    <p:sldId id="452" r:id="rId36"/>
    <p:sldId id="453" r:id="rId37"/>
    <p:sldId id="454" r:id="rId38"/>
    <p:sldId id="455" r:id="rId39"/>
    <p:sldId id="456" r:id="rId40"/>
    <p:sldId id="457" r:id="rId41"/>
    <p:sldId id="458" r:id="rId42"/>
    <p:sldId id="435" r:id="rId43"/>
    <p:sldId id="436" r:id="rId44"/>
    <p:sldId id="437" r:id="rId45"/>
    <p:sldId id="438" r:id="rId46"/>
    <p:sldId id="375" r:id="rId47"/>
    <p:sldId id="312"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66F5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2941" autoAdjust="0"/>
    <p:restoredTop sz="94660"/>
  </p:normalViewPr>
  <p:slideViewPr>
    <p:cSldViewPr snapToGrid="0">
      <p:cViewPr varScale="1">
        <p:scale>
          <a:sx n="52" d="100"/>
          <a:sy n="52" d="100"/>
        </p:scale>
        <p:origin x="408"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76B005-50DE-454B-82F5-4265151B5DE3}" type="datetimeFigureOut">
              <a:rPr lang="en-GB" smtClean="0"/>
              <a:t>07/06/2023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6F7DC9-98C4-4EF7-B2CD-D4966C2257F3}" type="slidenum">
              <a:rPr lang="en-GB" smtClean="0"/>
              <a:t>‹#›</a:t>
            </a:fld>
            <a:endParaRPr lang="en-GB"/>
          </a:p>
        </p:txBody>
      </p:sp>
    </p:spTree>
    <p:extLst>
      <p:ext uri="{BB962C8B-B14F-4D97-AF65-F5344CB8AC3E}">
        <p14:creationId xmlns:p14="http://schemas.microsoft.com/office/powerpoint/2010/main" val="2681665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A6F7DC9-98C4-4EF7-B2CD-D4966C2257F3}" type="slidenum">
              <a:rPr lang="en-GB" smtClean="0"/>
              <a:t>1</a:t>
            </a:fld>
            <a:endParaRPr lang="en-GB"/>
          </a:p>
        </p:txBody>
      </p:sp>
    </p:spTree>
    <p:extLst>
      <p:ext uri="{BB962C8B-B14F-4D97-AF65-F5344CB8AC3E}">
        <p14:creationId xmlns:p14="http://schemas.microsoft.com/office/powerpoint/2010/main" val="41841032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A6F7DC9-98C4-4EF7-B2CD-D4966C2257F3}" type="slidenum">
              <a:rPr lang="en-GB" smtClean="0"/>
              <a:t>7</a:t>
            </a:fld>
            <a:endParaRPr lang="en-GB"/>
          </a:p>
        </p:txBody>
      </p:sp>
    </p:spTree>
    <p:extLst>
      <p:ext uri="{BB962C8B-B14F-4D97-AF65-F5344CB8AC3E}">
        <p14:creationId xmlns:p14="http://schemas.microsoft.com/office/powerpoint/2010/main" val="1007745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A6F7DC9-98C4-4EF7-B2CD-D4966C2257F3}" type="slidenum">
              <a:rPr lang="en-GB" smtClean="0"/>
              <a:t>8</a:t>
            </a:fld>
            <a:endParaRPr lang="en-GB"/>
          </a:p>
        </p:txBody>
      </p:sp>
    </p:spTree>
    <p:extLst>
      <p:ext uri="{BB962C8B-B14F-4D97-AF65-F5344CB8AC3E}">
        <p14:creationId xmlns:p14="http://schemas.microsoft.com/office/powerpoint/2010/main" val="26251705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3D96E17-8A3B-4F6B-BABD-FD2420C511F1}" type="datetimeFigureOut">
              <a:rPr lang="en-US" smtClean="0"/>
              <a:t>6/7/2023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27742498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3D96E17-8A3B-4F6B-BABD-FD2420C511F1}" type="datetimeFigureOut">
              <a:rPr lang="en-US" smtClean="0"/>
              <a:t>6/7/2023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51457648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3D96E17-8A3B-4F6B-BABD-FD2420C511F1}" type="datetimeFigureOut">
              <a:rPr lang="en-US" smtClean="0"/>
              <a:t>6/7/2023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17229272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3D96E17-8A3B-4F6B-BABD-FD2420C511F1}" type="datetimeFigureOut">
              <a:rPr lang="en-US" smtClean="0"/>
              <a:t>6/7/2023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34366138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3D96E17-8A3B-4F6B-BABD-FD2420C511F1}" type="datetimeFigureOut">
              <a:rPr lang="en-US" smtClean="0"/>
              <a:t>6/7/2023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11219630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3D96E17-8A3B-4F6B-BABD-FD2420C511F1}" type="datetimeFigureOut">
              <a:rPr lang="en-US" smtClean="0"/>
              <a:t>6/7/2023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24750571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D96E17-8A3B-4F6B-BABD-FD2420C511F1}" type="datetimeFigureOut">
              <a:rPr lang="en-US" smtClean="0"/>
              <a:t>6/7/2023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41219472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3D96E17-8A3B-4F6B-BABD-FD2420C511F1}" type="datetimeFigureOut">
              <a:rPr lang="en-US" smtClean="0"/>
              <a:t>6/7/2023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15576111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3D96E17-8A3B-4F6B-BABD-FD2420C511F1}" type="datetimeFigureOut">
              <a:rPr lang="en-US" smtClean="0"/>
              <a:t>6/7/2023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28126870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3D96E17-8A3B-4F6B-BABD-FD2420C511F1}" type="datetimeFigureOut">
              <a:rPr lang="en-US" smtClean="0"/>
              <a:t>6/7/2023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30775481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3D96E17-8A3B-4F6B-BABD-FD2420C511F1}" type="datetimeFigureOut">
              <a:rPr lang="en-US" smtClean="0"/>
              <a:t>6/7/2023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B1E871-62AD-4839-92E3-30B645B1C38E}" type="slidenum">
              <a:rPr lang="en-US" smtClean="0"/>
              <a:t>‹#›</a:t>
            </a:fld>
            <a:endParaRPr lang="en-US"/>
          </a:p>
        </p:txBody>
      </p:sp>
    </p:spTree>
    <p:extLst>
      <p:ext uri="{BB962C8B-B14F-4D97-AF65-F5344CB8AC3E}">
        <p14:creationId xmlns:p14="http://schemas.microsoft.com/office/powerpoint/2010/main" val="18700548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D96E17-8A3B-4F6B-BABD-FD2420C511F1}" type="datetimeFigureOut">
              <a:rPr lang="en-US" smtClean="0"/>
              <a:t>6/7/2023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B1E871-62AD-4839-92E3-30B645B1C38E}" type="slidenum">
              <a:rPr lang="en-US" smtClean="0"/>
              <a:t>‹#›</a:t>
            </a:fld>
            <a:endParaRPr lang="en-US"/>
          </a:p>
        </p:txBody>
      </p:sp>
    </p:spTree>
    <p:extLst>
      <p:ext uri="{BB962C8B-B14F-4D97-AF65-F5344CB8AC3E}">
        <p14:creationId xmlns:p14="http://schemas.microsoft.com/office/powerpoint/2010/main" val="1803266252"/>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337" y="1080032"/>
            <a:ext cx="10713150" cy="3616939"/>
          </a:xfrm>
        </p:spPr>
        <p:txBody>
          <a:bodyPr>
            <a:normAutofit/>
          </a:bodyPr>
          <a:lstStyle/>
          <a:p>
            <a:pPr algn="ctr"/>
            <a:r>
              <a:rPr lang="en-US" sz="3600" b="1" dirty="0" smtClean="0">
                <a:latin typeface="+mn-lt"/>
              </a:rPr>
              <a:t>CORPORATE FINANCE</a:t>
            </a:r>
            <a:br>
              <a:rPr lang="en-US" sz="3600" b="1" dirty="0" smtClean="0">
                <a:latin typeface="+mn-lt"/>
              </a:rPr>
            </a:br>
            <a:r>
              <a:rPr lang="en-US" sz="3600" b="1" dirty="0" smtClean="0">
                <a:latin typeface="+mn-lt"/>
              </a:rPr>
              <a:t> </a:t>
            </a:r>
            <a:r>
              <a:rPr lang="en-US" sz="3600" b="1" dirty="0">
                <a:latin typeface="+mn-lt"/>
              </a:rPr>
              <a:t/>
            </a:r>
            <a:br>
              <a:rPr lang="en-US" sz="3600" b="1" dirty="0">
                <a:latin typeface="+mn-lt"/>
              </a:rPr>
            </a:br>
            <a:r>
              <a:rPr lang="en-GB" sz="3600" b="1" dirty="0" smtClean="0">
                <a:latin typeface="+mn-lt"/>
              </a:rPr>
              <a:t>Weeks 15 &amp; 16: </a:t>
            </a:r>
            <a:r>
              <a:rPr lang="en-GB" sz="3600" b="1" dirty="0" smtClean="0">
                <a:latin typeface="+mn-lt"/>
              </a:rPr>
              <a:t>Mergers and Acquisitions </a:t>
            </a:r>
            <a:endParaRPr lang="en-US" sz="4000" dirty="0"/>
          </a:p>
        </p:txBody>
      </p:sp>
      <p:sp>
        <p:nvSpPr>
          <p:cNvPr id="3" name="Content Placeholder 2"/>
          <p:cNvSpPr>
            <a:spLocks noGrp="1"/>
          </p:cNvSpPr>
          <p:nvPr>
            <p:ph idx="1"/>
          </p:nvPr>
        </p:nvSpPr>
        <p:spPr>
          <a:xfrm>
            <a:off x="325887" y="4495413"/>
            <a:ext cx="11027913" cy="2194898"/>
          </a:xfrm>
        </p:spPr>
        <p:txBody>
          <a:bodyPr>
            <a:normAutofit/>
          </a:bodyPr>
          <a:lstStyle/>
          <a:p>
            <a:pPr marL="0" indent="0">
              <a:buNone/>
            </a:pPr>
            <a:endParaRPr lang="en-GB" sz="3600" b="1" dirty="0" smtClean="0"/>
          </a:p>
          <a:p>
            <a:pPr marL="0" indent="0" algn="ctr">
              <a:buNone/>
            </a:pPr>
            <a:r>
              <a:rPr lang="en-GB" sz="3600" b="1" dirty="0" smtClean="0"/>
              <a:t>Instructor: </a:t>
            </a:r>
            <a:r>
              <a:rPr lang="en-GB" sz="3600" b="1" dirty="0" err="1" smtClean="0"/>
              <a:t>Dr.</a:t>
            </a:r>
            <a:r>
              <a:rPr lang="en-GB" sz="3600" b="1" dirty="0" smtClean="0"/>
              <a:t> Charity Njoka</a:t>
            </a:r>
            <a:endParaRPr lang="en-GB" sz="3600" b="1" dirty="0"/>
          </a:p>
        </p:txBody>
      </p:sp>
    </p:spTree>
    <p:extLst>
      <p:ext uri="{BB962C8B-B14F-4D97-AF65-F5344CB8AC3E}">
        <p14:creationId xmlns:p14="http://schemas.microsoft.com/office/powerpoint/2010/main" val="26215975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463" y="158648"/>
            <a:ext cx="11353800" cy="460785"/>
          </a:xfrm>
        </p:spPr>
        <p:txBody>
          <a:bodyPr>
            <a:noAutofit/>
          </a:bodyPr>
          <a:lstStyle/>
          <a:p>
            <a:r>
              <a:rPr lang="en-GB" sz="3600" b="1" dirty="0" smtClean="0">
                <a:latin typeface="+mn-lt"/>
              </a:rPr>
              <a:t>Lesson Objectives </a:t>
            </a:r>
            <a:endParaRPr lang="en-GB" sz="3600" b="1" dirty="0">
              <a:latin typeface="+mn-lt"/>
            </a:endParaRPr>
          </a:p>
        </p:txBody>
      </p:sp>
      <p:sp>
        <p:nvSpPr>
          <p:cNvPr id="3" name="Content Placeholder 2"/>
          <p:cNvSpPr>
            <a:spLocks noGrp="1"/>
          </p:cNvSpPr>
          <p:nvPr>
            <p:ph idx="1"/>
          </p:nvPr>
        </p:nvSpPr>
        <p:spPr>
          <a:xfrm>
            <a:off x="176463" y="766916"/>
            <a:ext cx="11527857" cy="6091083"/>
          </a:xfrm>
        </p:spPr>
        <p:txBody>
          <a:bodyPr>
            <a:noAutofit/>
          </a:bodyPr>
          <a:lstStyle/>
          <a:p>
            <a:pPr marL="0" indent="0">
              <a:buNone/>
            </a:pPr>
            <a:r>
              <a:rPr lang="en-GB" sz="3200" b="1" dirty="0"/>
              <a:t>At the end of this lesson you should be able to:</a:t>
            </a:r>
            <a:endParaRPr lang="en-US" sz="3200" dirty="0"/>
          </a:p>
          <a:p>
            <a:pPr marL="514350" lvl="0" indent="-514350">
              <a:buFont typeface="+mj-lt"/>
              <a:buAutoNum type="arabicPeriod"/>
            </a:pPr>
            <a:endParaRPr lang="en-US" sz="3200" dirty="0" smtClean="0"/>
          </a:p>
          <a:p>
            <a:pPr marL="514350" lvl="0" indent="-514350">
              <a:buFont typeface="+mj-lt"/>
              <a:buAutoNum type="arabicPeriod"/>
            </a:pPr>
            <a:r>
              <a:rPr lang="en-US" sz="3200" dirty="0" smtClean="0"/>
              <a:t>Explain </a:t>
            </a:r>
            <a:r>
              <a:rPr lang="en-US" sz="3200" dirty="0"/>
              <a:t>why a company might decide to engage in corporate restructuring.</a:t>
            </a:r>
          </a:p>
          <a:p>
            <a:pPr marL="514350" lvl="0" indent="-514350">
              <a:buFont typeface="+mj-lt"/>
              <a:buAutoNum type="arabicPeriod"/>
            </a:pPr>
            <a:r>
              <a:rPr lang="en-US" sz="3200" dirty="0"/>
              <a:t>Describe the merger process from its beginning to its conclusion</a:t>
            </a:r>
          </a:p>
          <a:p>
            <a:pPr marL="514350" lvl="0" indent="-514350">
              <a:buFont typeface="+mj-lt"/>
              <a:buAutoNum type="arabicPeriod"/>
            </a:pPr>
            <a:r>
              <a:rPr lang="en-US" sz="3200" dirty="0"/>
              <a:t> Understand and calculate the impact on earnings and on market value of companies involved in mergers.</a:t>
            </a:r>
          </a:p>
          <a:p>
            <a:pPr marL="514350" lvl="0" indent="-514350">
              <a:buFont typeface="+mj-lt"/>
              <a:buAutoNum type="arabicPeriod"/>
            </a:pPr>
            <a:r>
              <a:rPr lang="en-US" sz="3200" dirty="0"/>
              <a:t>Explain the role of investment bankers in mergers </a:t>
            </a:r>
          </a:p>
          <a:p>
            <a:pPr marL="514350" indent="-514350">
              <a:buFont typeface="+mj-lt"/>
              <a:buAutoNum type="arabicPeriod"/>
            </a:pPr>
            <a:r>
              <a:rPr lang="en-US" sz="3200" dirty="0" smtClean="0"/>
              <a:t>Outline </a:t>
            </a:r>
            <a:r>
              <a:rPr lang="en-US" sz="3200" dirty="0"/>
              <a:t>defensive mechanisms to a proposed merger.</a:t>
            </a:r>
          </a:p>
        </p:txBody>
      </p:sp>
    </p:spTree>
    <p:extLst>
      <p:ext uri="{BB962C8B-B14F-4D97-AF65-F5344CB8AC3E}">
        <p14:creationId xmlns:p14="http://schemas.microsoft.com/office/powerpoint/2010/main" val="11905927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68969"/>
            <a:ext cx="10515600" cy="1325563"/>
          </a:xfrm>
        </p:spPr>
        <p:txBody>
          <a:bodyPr>
            <a:normAutofit/>
          </a:bodyPr>
          <a:lstStyle/>
          <a:p>
            <a:r>
              <a:rPr lang="en-US" sz="3600" b="1" dirty="0" smtClean="0">
                <a:latin typeface="+mn-lt"/>
              </a:rPr>
              <a:t>Definition of Mergers and Acquisition</a:t>
            </a:r>
            <a:endParaRPr lang="en-US" sz="3600" dirty="0">
              <a:latin typeface="+mn-lt"/>
            </a:endParaRPr>
          </a:p>
        </p:txBody>
      </p:sp>
      <p:sp>
        <p:nvSpPr>
          <p:cNvPr id="3" name="Content Placeholder 2"/>
          <p:cNvSpPr>
            <a:spLocks noGrp="1"/>
          </p:cNvSpPr>
          <p:nvPr>
            <p:ph idx="1"/>
          </p:nvPr>
        </p:nvSpPr>
        <p:spPr>
          <a:xfrm>
            <a:off x="208547" y="609600"/>
            <a:ext cx="11231896" cy="6248399"/>
          </a:xfrm>
        </p:spPr>
        <p:txBody>
          <a:bodyPr>
            <a:normAutofit/>
          </a:bodyPr>
          <a:lstStyle/>
          <a:p>
            <a:pPr algn="just"/>
            <a:r>
              <a:rPr lang="en-US" sz="3200" dirty="0" smtClean="0"/>
              <a:t>The </a:t>
            </a:r>
            <a:r>
              <a:rPr lang="en-US" sz="3200" dirty="0"/>
              <a:t>term "merger", </a:t>
            </a:r>
            <a:r>
              <a:rPr lang="en-US" sz="3200" dirty="0" smtClean="0"/>
              <a:t> refers </a:t>
            </a:r>
            <a:r>
              <a:rPr lang="en-US" sz="3200" dirty="0"/>
              <a:t>to the joining of two companies where one new company will continue to exist.</a:t>
            </a:r>
          </a:p>
          <a:p>
            <a:pPr algn="just"/>
            <a:r>
              <a:rPr lang="en-US" sz="3200" dirty="0"/>
              <a:t> The term "acquisition" refers to the purchase of assets by one company from another company. In an acquisition, both companies may continue to exist.</a:t>
            </a:r>
          </a:p>
          <a:p>
            <a:pPr algn="just"/>
            <a:r>
              <a:rPr lang="en-US" sz="3200" dirty="0" smtClean="0"/>
              <a:t>The term  </a:t>
            </a:r>
            <a:r>
              <a:rPr lang="en-US" sz="3200" dirty="0"/>
              <a:t>mergers and acquisitions (M &amp; A) </a:t>
            </a:r>
            <a:r>
              <a:rPr lang="en-US" sz="3200" dirty="0" smtClean="0"/>
              <a:t>is loosely defined as </a:t>
            </a:r>
            <a:r>
              <a:rPr lang="en-US" sz="3200" dirty="0"/>
              <a:t>a business transaction where one company acquires another company. The acquiring company </a:t>
            </a:r>
            <a:r>
              <a:rPr lang="en-US" sz="3200" dirty="0" smtClean="0"/>
              <a:t>(predator </a:t>
            </a:r>
            <a:r>
              <a:rPr lang="en-US" sz="3200" dirty="0"/>
              <a:t>company) will remain in business and the acquired company </a:t>
            </a:r>
            <a:r>
              <a:rPr lang="en-US" sz="3200" dirty="0" smtClean="0"/>
              <a:t>(target </a:t>
            </a:r>
            <a:r>
              <a:rPr lang="en-US" sz="3200" dirty="0"/>
              <a:t>Company) will be integrated into the acquiring company and thus, the acquired company ceases to exist after the merger.  </a:t>
            </a:r>
          </a:p>
        </p:txBody>
      </p:sp>
    </p:spTree>
    <p:extLst>
      <p:ext uri="{BB962C8B-B14F-4D97-AF65-F5344CB8AC3E}">
        <p14:creationId xmlns:p14="http://schemas.microsoft.com/office/powerpoint/2010/main" val="203751119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631129" cy="834189"/>
          </a:xfrm>
        </p:spPr>
        <p:txBody>
          <a:bodyPr>
            <a:normAutofit/>
          </a:bodyPr>
          <a:lstStyle/>
          <a:p>
            <a:r>
              <a:rPr lang="en-US" sz="3600" b="1" dirty="0" smtClean="0">
                <a:latin typeface="+mn-lt"/>
              </a:rPr>
              <a:t>Types Of Mergers</a:t>
            </a:r>
            <a:endParaRPr lang="en-US" sz="3600" dirty="0">
              <a:latin typeface="+mn-lt"/>
            </a:endParaRPr>
          </a:p>
        </p:txBody>
      </p:sp>
      <p:sp>
        <p:nvSpPr>
          <p:cNvPr id="3" name="Content Placeholder 2"/>
          <p:cNvSpPr>
            <a:spLocks noGrp="1"/>
          </p:cNvSpPr>
          <p:nvPr>
            <p:ph idx="1"/>
          </p:nvPr>
        </p:nvSpPr>
        <p:spPr>
          <a:xfrm>
            <a:off x="250723" y="1017639"/>
            <a:ext cx="11462436" cy="5503475"/>
          </a:xfrm>
        </p:spPr>
        <p:txBody>
          <a:bodyPr>
            <a:noAutofit/>
          </a:bodyPr>
          <a:lstStyle/>
          <a:p>
            <a:pPr marL="0" indent="0">
              <a:buNone/>
            </a:pPr>
            <a:endParaRPr lang="en-US" sz="3200" dirty="0" smtClean="0"/>
          </a:p>
          <a:p>
            <a:pPr marL="0" indent="0" algn="just">
              <a:buNone/>
            </a:pPr>
            <a:r>
              <a:rPr lang="en-US" sz="3200" dirty="0" smtClean="0"/>
              <a:t>Mergers </a:t>
            </a:r>
            <a:r>
              <a:rPr lang="en-US" sz="3200" dirty="0"/>
              <a:t>can be categorized as follows:</a:t>
            </a:r>
          </a:p>
          <a:p>
            <a:pPr marL="0" lvl="0" indent="0" algn="just">
              <a:buNone/>
            </a:pPr>
            <a:endParaRPr lang="en-US" sz="3200" dirty="0" smtClean="0"/>
          </a:p>
          <a:p>
            <a:pPr marL="514350" lvl="0" indent="-514350" algn="just">
              <a:buFont typeface="+mj-lt"/>
              <a:buAutoNum type="arabicPeriod"/>
            </a:pPr>
            <a:r>
              <a:rPr lang="en-US" sz="3200" dirty="0" smtClean="0"/>
              <a:t>Horizontal</a:t>
            </a:r>
            <a:r>
              <a:rPr lang="en-US" sz="3200" dirty="0"/>
              <a:t>: </a:t>
            </a:r>
          </a:p>
          <a:p>
            <a:pPr marL="514350" lvl="0" indent="-514350" algn="just">
              <a:buFont typeface="+mj-lt"/>
              <a:buAutoNum type="arabicPeriod"/>
            </a:pPr>
            <a:r>
              <a:rPr lang="en-US" sz="3200" dirty="0" smtClean="0"/>
              <a:t>Vertical</a:t>
            </a:r>
          </a:p>
          <a:p>
            <a:pPr marL="514350" lvl="0" indent="-514350" algn="just">
              <a:buFont typeface="+mj-lt"/>
              <a:buAutoNum type="arabicPeriod"/>
            </a:pPr>
            <a:r>
              <a:rPr lang="en-US" sz="3200" dirty="0"/>
              <a:t>Conglomerate</a:t>
            </a:r>
          </a:p>
        </p:txBody>
      </p:sp>
    </p:spTree>
    <p:extLst>
      <p:ext uri="{BB962C8B-B14F-4D97-AF65-F5344CB8AC3E}">
        <p14:creationId xmlns:p14="http://schemas.microsoft.com/office/powerpoint/2010/main" val="389976241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631129" cy="834189"/>
          </a:xfrm>
        </p:spPr>
        <p:txBody>
          <a:bodyPr>
            <a:normAutofit/>
          </a:bodyPr>
          <a:lstStyle/>
          <a:p>
            <a:pPr algn="just"/>
            <a:r>
              <a:rPr lang="en-US" sz="3600" b="1" dirty="0" smtClean="0">
                <a:latin typeface="+mn-lt"/>
              </a:rPr>
              <a:t>Horizontal  M &amp; A</a:t>
            </a:r>
            <a:endParaRPr lang="en-US" sz="3600" dirty="0">
              <a:latin typeface="+mn-lt"/>
            </a:endParaRPr>
          </a:p>
        </p:txBody>
      </p:sp>
      <p:sp>
        <p:nvSpPr>
          <p:cNvPr id="3" name="Content Placeholder 2"/>
          <p:cNvSpPr>
            <a:spLocks noGrp="1"/>
          </p:cNvSpPr>
          <p:nvPr>
            <p:ph idx="1"/>
          </p:nvPr>
        </p:nvSpPr>
        <p:spPr>
          <a:xfrm>
            <a:off x="29497" y="840657"/>
            <a:ext cx="11683662" cy="5680457"/>
          </a:xfrm>
        </p:spPr>
        <p:txBody>
          <a:bodyPr>
            <a:noAutofit/>
          </a:bodyPr>
          <a:lstStyle/>
          <a:p>
            <a:pPr lvl="0" algn="just"/>
            <a:r>
              <a:rPr lang="en-US" sz="3200" dirty="0" smtClean="0"/>
              <a:t>Two </a:t>
            </a:r>
            <a:r>
              <a:rPr lang="en-US" sz="3200" dirty="0"/>
              <a:t>firms are merged across similar products or services</a:t>
            </a:r>
            <a:r>
              <a:rPr lang="en-US" sz="3200" dirty="0" smtClean="0"/>
              <a:t>.</a:t>
            </a:r>
          </a:p>
          <a:p>
            <a:pPr lvl="0" algn="just"/>
            <a:endParaRPr lang="en-US" sz="3200" dirty="0" smtClean="0"/>
          </a:p>
          <a:p>
            <a:pPr lvl="0" algn="just"/>
            <a:r>
              <a:rPr lang="en-US" sz="3200" dirty="0" smtClean="0"/>
              <a:t> </a:t>
            </a:r>
            <a:r>
              <a:rPr lang="en-US" sz="3200" dirty="0"/>
              <a:t>Horizontal mergers are often used as a way for a company to increase its market share by merging with a competing company. </a:t>
            </a:r>
            <a:endParaRPr lang="en-US" sz="3200" dirty="0" smtClean="0"/>
          </a:p>
          <a:p>
            <a:pPr lvl="0" algn="just"/>
            <a:endParaRPr lang="en-US" sz="3200" dirty="0" smtClean="0"/>
          </a:p>
          <a:p>
            <a:pPr lvl="0" algn="just"/>
            <a:r>
              <a:rPr lang="en-US" sz="3200" dirty="0" smtClean="0"/>
              <a:t>For </a:t>
            </a:r>
            <a:r>
              <a:rPr lang="en-US" sz="3200" dirty="0"/>
              <a:t>example two banks may merge or one acquires the other to increase the market share</a:t>
            </a:r>
            <a:r>
              <a:rPr lang="en-US" sz="3200" dirty="0" smtClean="0"/>
              <a:t>.</a:t>
            </a:r>
          </a:p>
          <a:p>
            <a:pPr lvl="0" algn="just"/>
            <a:endParaRPr lang="en-US" sz="3200" dirty="0"/>
          </a:p>
          <a:p>
            <a:pPr algn="just"/>
            <a:r>
              <a:rPr lang="en-GB" sz="3200" dirty="0" smtClean="0"/>
              <a:t>Examples- Acquisition of Whatsapp and Instagram by Facebook resulted into Meta </a:t>
            </a:r>
            <a:endParaRPr lang="en-GB" sz="3200" dirty="0"/>
          </a:p>
        </p:txBody>
      </p:sp>
    </p:spTree>
    <p:extLst>
      <p:ext uri="{BB962C8B-B14F-4D97-AF65-F5344CB8AC3E}">
        <p14:creationId xmlns:p14="http://schemas.microsoft.com/office/powerpoint/2010/main" val="62286396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01052"/>
            <a:ext cx="10515600" cy="1325563"/>
          </a:xfrm>
        </p:spPr>
        <p:txBody>
          <a:bodyPr>
            <a:normAutofit/>
          </a:bodyPr>
          <a:lstStyle/>
          <a:p>
            <a:r>
              <a:rPr lang="en-US" sz="3600" b="1" dirty="0" smtClean="0">
                <a:latin typeface="+mn-lt"/>
              </a:rPr>
              <a:t>Vertical M &amp; A</a:t>
            </a:r>
            <a:endParaRPr lang="en-US" sz="3600" b="1" dirty="0">
              <a:latin typeface="+mn-lt"/>
            </a:endParaRPr>
          </a:p>
        </p:txBody>
      </p:sp>
      <p:sp>
        <p:nvSpPr>
          <p:cNvPr id="3" name="Content Placeholder 2"/>
          <p:cNvSpPr>
            <a:spLocks noGrp="1"/>
          </p:cNvSpPr>
          <p:nvPr>
            <p:ph idx="1"/>
          </p:nvPr>
        </p:nvSpPr>
        <p:spPr>
          <a:xfrm>
            <a:off x="121920" y="472441"/>
            <a:ext cx="11333763" cy="6385559"/>
          </a:xfrm>
        </p:spPr>
        <p:txBody>
          <a:bodyPr>
            <a:normAutofit/>
          </a:bodyPr>
          <a:lstStyle/>
          <a:p>
            <a:pPr marL="0" indent="0">
              <a:buNone/>
            </a:pPr>
            <a:endParaRPr lang="en-GB" sz="3200" dirty="0" smtClean="0"/>
          </a:p>
          <a:p>
            <a:pPr algn="just"/>
            <a:r>
              <a:rPr lang="en-US" sz="3200" dirty="0" smtClean="0"/>
              <a:t>Two </a:t>
            </a:r>
            <a:r>
              <a:rPr lang="en-US" sz="3200" dirty="0"/>
              <a:t>firms are merged along the value-chain, such as a manufacturer merging with a supplier. </a:t>
            </a:r>
            <a:endParaRPr lang="en-US" sz="3200" dirty="0" smtClean="0"/>
          </a:p>
          <a:p>
            <a:pPr algn="just"/>
            <a:endParaRPr lang="en-US" sz="3200" dirty="0" smtClean="0"/>
          </a:p>
          <a:p>
            <a:pPr algn="just"/>
            <a:r>
              <a:rPr lang="en-US" sz="3200" dirty="0" smtClean="0"/>
              <a:t>Vertical </a:t>
            </a:r>
            <a:r>
              <a:rPr lang="en-US" sz="3200" dirty="0"/>
              <a:t>mergers are often used as a way to gain a competitive advantage within the marketplace. </a:t>
            </a:r>
            <a:endParaRPr lang="en-US" sz="3200" dirty="0" smtClean="0"/>
          </a:p>
          <a:p>
            <a:pPr algn="just"/>
            <a:endParaRPr lang="en-US" sz="3200" dirty="0" smtClean="0"/>
          </a:p>
          <a:p>
            <a:pPr algn="just"/>
            <a:r>
              <a:rPr lang="en-US" sz="3200" dirty="0" smtClean="0"/>
              <a:t>For </a:t>
            </a:r>
            <a:r>
              <a:rPr lang="en-US" sz="3200" dirty="0"/>
              <a:t>example, a large manufacturer of pharmaceuticals, may merge with a large distributor of pharmaceuticals, in order to gain an advantage in distributing its products</a:t>
            </a:r>
            <a:r>
              <a:rPr lang="en-US" sz="3200" dirty="0" smtClean="0"/>
              <a:t>.</a:t>
            </a:r>
          </a:p>
          <a:p>
            <a:pPr algn="just"/>
            <a:r>
              <a:rPr lang="en-US" sz="3200" dirty="0" smtClean="0"/>
              <a:t>Examples- </a:t>
            </a:r>
            <a:r>
              <a:rPr lang="en-US" sz="3200" dirty="0" err="1" smtClean="0"/>
              <a:t>Paypal</a:t>
            </a:r>
            <a:r>
              <a:rPr lang="en-US" sz="3200" dirty="0" smtClean="0"/>
              <a:t> ( online payment platform) and eBay (online shopping and auction platform)</a:t>
            </a:r>
            <a:endParaRPr lang="en-GB" sz="3200" dirty="0"/>
          </a:p>
        </p:txBody>
      </p:sp>
    </p:spTree>
    <p:extLst>
      <p:ext uri="{BB962C8B-B14F-4D97-AF65-F5344CB8AC3E}">
        <p14:creationId xmlns:p14="http://schemas.microsoft.com/office/powerpoint/2010/main" val="41885450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852355" cy="870155"/>
          </a:xfrm>
        </p:spPr>
        <p:txBody>
          <a:bodyPr>
            <a:normAutofit/>
          </a:bodyPr>
          <a:lstStyle/>
          <a:p>
            <a:r>
              <a:rPr lang="en-US" sz="3600" b="1" dirty="0" smtClean="0">
                <a:latin typeface="+mn-lt"/>
              </a:rPr>
              <a:t>Conglomerate M&amp; A</a:t>
            </a:r>
            <a:endParaRPr lang="en-US" sz="3200" dirty="0">
              <a:latin typeface="+mn-lt"/>
            </a:endParaRPr>
          </a:p>
        </p:txBody>
      </p:sp>
      <p:sp>
        <p:nvSpPr>
          <p:cNvPr id="3" name="Content Placeholder 2"/>
          <p:cNvSpPr>
            <a:spLocks noGrp="1"/>
          </p:cNvSpPr>
          <p:nvPr>
            <p:ph idx="1"/>
          </p:nvPr>
        </p:nvSpPr>
        <p:spPr>
          <a:xfrm>
            <a:off x="0" y="870155"/>
            <a:ext cx="12024360" cy="5987845"/>
          </a:xfrm>
        </p:spPr>
        <p:txBody>
          <a:bodyPr>
            <a:noAutofit/>
          </a:bodyPr>
          <a:lstStyle/>
          <a:p>
            <a:pPr marL="0" lvl="0" indent="0" algn="just">
              <a:buNone/>
            </a:pPr>
            <a:r>
              <a:rPr lang="en-US" sz="3200" b="1" dirty="0" smtClean="0"/>
              <a:t>Two </a:t>
            </a:r>
            <a:r>
              <a:rPr lang="en-US" sz="3200" dirty="0" smtClean="0"/>
              <a:t>firms </a:t>
            </a:r>
            <a:r>
              <a:rPr lang="en-US" sz="3200" dirty="0"/>
              <a:t>in completely different industries merge, such as a gas pipeline company merging with a high technology company</a:t>
            </a:r>
            <a:r>
              <a:rPr lang="en-US" sz="3200" dirty="0" smtClean="0"/>
              <a:t>.</a:t>
            </a:r>
          </a:p>
          <a:p>
            <a:pPr marL="0" lvl="0" indent="0" algn="just">
              <a:buNone/>
            </a:pPr>
            <a:endParaRPr lang="en-US" sz="3200" dirty="0" smtClean="0"/>
          </a:p>
          <a:p>
            <a:pPr marL="0" lvl="0" indent="0" algn="just">
              <a:buNone/>
            </a:pPr>
            <a:r>
              <a:rPr lang="en-US" sz="3200" dirty="0" smtClean="0"/>
              <a:t> </a:t>
            </a:r>
            <a:r>
              <a:rPr lang="en-US" sz="3200" dirty="0"/>
              <a:t>Conglomerates are usually used as a way to smooth out wide fluctuations in earnings and provide more consistency in long-term growth. </a:t>
            </a:r>
            <a:endParaRPr lang="en-US" sz="3200" dirty="0" smtClean="0"/>
          </a:p>
          <a:p>
            <a:pPr marL="0" lvl="0" indent="0" algn="just">
              <a:lnSpc>
                <a:spcPct val="100000"/>
              </a:lnSpc>
              <a:spcBef>
                <a:spcPts val="0"/>
              </a:spcBef>
              <a:buNone/>
            </a:pPr>
            <a:endParaRPr lang="en-US" sz="3200" dirty="0" smtClean="0"/>
          </a:p>
          <a:p>
            <a:pPr marL="0" lvl="0" indent="0" algn="just">
              <a:buNone/>
            </a:pPr>
            <a:r>
              <a:rPr lang="en-US" sz="3200" dirty="0" smtClean="0"/>
              <a:t>Typically</a:t>
            </a:r>
            <a:r>
              <a:rPr lang="en-US" sz="3200" dirty="0"/>
              <a:t>, companies in mature industries with poor prospects for growth will seek to diversify their businesses through mergers and acquisitions.  </a:t>
            </a:r>
            <a:endParaRPr lang="en-US" sz="3200" dirty="0" smtClean="0"/>
          </a:p>
          <a:p>
            <a:pPr marL="0" lvl="0" indent="0" algn="just">
              <a:buNone/>
            </a:pPr>
            <a:r>
              <a:rPr lang="en-US" sz="3200" dirty="0" smtClean="0"/>
              <a:t>Examples- eBay and Disney (mass media company for entertainment)</a:t>
            </a:r>
          </a:p>
          <a:p>
            <a:pPr marL="0" lvl="0" indent="0" algn="just">
              <a:buNone/>
            </a:pPr>
            <a:r>
              <a:rPr lang="en-US" sz="3200" dirty="0"/>
              <a:t> </a:t>
            </a:r>
            <a:r>
              <a:rPr lang="en-US" sz="3200" dirty="0" smtClean="0"/>
              <a:t>                  </a:t>
            </a:r>
            <a:r>
              <a:rPr lang="en-US" sz="3200" dirty="0" err="1" smtClean="0"/>
              <a:t>Pixer</a:t>
            </a:r>
            <a:r>
              <a:rPr lang="en-US" sz="3200" dirty="0" smtClean="0"/>
              <a:t> ( animation company) and Disney</a:t>
            </a:r>
            <a:endParaRPr lang="en-US" sz="3200" dirty="0"/>
          </a:p>
          <a:p>
            <a:pPr marL="92075" indent="-92075"/>
            <a:endParaRPr lang="en-US" sz="3200" dirty="0" smtClean="0"/>
          </a:p>
          <a:p>
            <a:pPr algn="just">
              <a:lnSpc>
                <a:spcPct val="150000"/>
              </a:lnSpc>
              <a:spcBef>
                <a:spcPts val="0"/>
              </a:spcBef>
            </a:pPr>
            <a:endParaRPr lang="en-GB" sz="3200" dirty="0" smtClean="0"/>
          </a:p>
        </p:txBody>
      </p:sp>
    </p:spTree>
    <p:extLst>
      <p:ext uri="{BB962C8B-B14F-4D97-AF65-F5344CB8AC3E}">
        <p14:creationId xmlns:p14="http://schemas.microsoft.com/office/powerpoint/2010/main" val="9143849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974" y="117987"/>
            <a:ext cx="10852355" cy="870155"/>
          </a:xfrm>
        </p:spPr>
        <p:txBody>
          <a:bodyPr>
            <a:noAutofit/>
          </a:bodyPr>
          <a:lstStyle/>
          <a:p>
            <a:pPr algn="just"/>
            <a:r>
              <a:rPr lang="en-US" sz="3600" b="1" dirty="0" smtClean="0">
                <a:latin typeface="+mn-lt"/>
              </a:rPr>
              <a:t>Reasons For Mergers</a:t>
            </a:r>
            <a:endParaRPr lang="en-US" sz="3600" dirty="0">
              <a:latin typeface="+mn-lt"/>
            </a:endParaRPr>
          </a:p>
        </p:txBody>
      </p:sp>
      <p:sp>
        <p:nvSpPr>
          <p:cNvPr id="3" name="Content Placeholder 2"/>
          <p:cNvSpPr>
            <a:spLocks noGrp="1"/>
          </p:cNvSpPr>
          <p:nvPr>
            <p:ph idx="1"/>
          </p:nvPr>
        </p:nvSpPr>
        <p:spPr>
          <a:xfrm>
            <a:off x="27426" y="1076446"/>
            <a:ext cx="11142143" cy="5294857"/>
          </a:xfrm>
        </p:spPr>
        <p:txBody>
          <a:bodyPr>
            <a:noAutofit/>
          </a:bodyPr>
          <a:lstStyle/>
          <a:p>
            <a:pPr marL="0" indent="0">
              <a:buNone/>
            </a:pPr>
            <a:r>
              <a:rPr lang="en-US" sz="3200" dirty="0" smtClean="0"/>
              <a:t> </a:t>
            </a:r>
            <a:endParaRPr lang="en-US" sz="3200" dirty="0"/>
          </a:p>
          <a:p>
            <a:pPr marL="514350" indent="-514350" algn="just">
              <a:buFont typeface="+mj-lt"/>
              <a:buAutoNum type="arabicPeriod"/>
            </a:pPr>
            <a:r>
              <a:rPr lang="en-US" sz="3200" dirty="0" smtClean="0"/>
              <a:t>Synergy</a:t>
            </a:r>
          </a:p>
          <a:p>
            <a:pPr marL="514350" indent="-514350" algn="just">
              <a:buFont typeface="+mj-lt"/>
              <a:buAutoNum type="arabicPeriod"/>
            </a:pPr>
            <a:r>
              <a:rPr lang="en-US" sz="3200" dirty="0" smtClean="0"/>
              <a:t> </a:t>
            </a:r>
            <a:r>
              <a:rPr lang="en-US" sz="3200" dirty="0"/>
              <a:t>Bargain Purchase</a:t>
            </a:r>
          </a:p>
          <a:p>
            <a:pPr marL="514350" indent="-514350" algn="just">
              <a:buFont typeface="+mj-lt"/>
              <a:buAutoNum type="arabicPeriod"/>
            </a:pPr>
            <a:r>
              <a:rPr lang="en-US" sz="3200" dirty="0" smtClean="0"/>
              <a:t>Diversification</a:t>
            </a:r>
          </a:p>
          <a:p>
            <a:pPr marL="514350" indent="-514350" algn="just">
              <a:buFont typeface="+mj-lt"/>
              <a:buAutoNum type="arabicPeriod"/>
            </a:pPr>
            <a:r>
              <a:rPr lang="en-US" sz="3200" dirty="0" smtClean="0"/>
              <a:t> </a:t>
            </a:r>
            <a:r>
              <a:rPr lang="en-US" sz="3200" dirty="0"/>
              <a:t>Short Term Growth</a:t>
            </a:r>
          </a:p>
          <a:p>
            <a:pPr marL="514350" indent="-514350" algn="just">
              <a:buFont typeface="+mj-lt"/>
              <a:buAutoNum type="arabicPeriod"/>
            </a:pPr>
            <a:r>
              <a:rPr lang="en-US" sz="3200" dirty="0" smtClean="0"/>
              <a:t> </a:t>
            </a:r>
            <a:r>
              <a:rPr lang="en-US" sz="3200" dirty="0"/>
              <a:t>Undervalued Target </a:t>
            </a:r>
          </a:p>
        </p:txBody>
      </p:sp>
    </p:spTree>
    <p:extLst>
      <p:ext uri="{BB962C8B-B14F-4D97-AF65-F5344CB8AC3E}">
        <p14:creationId xmlns:p14="http://schemas.microsoft.com/office/powerpoint/2010/main" val="34679531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1353800" cy="1106128"/>
          </a:xfrm>
        </p:spPr>
        <p:txBody>
          <a:bodyPr>
            <a:normAutofit/>
          </a:bodyPr>
          <a:lstStyle/>
          <a:p>
            <a:r>
              <a:rPr lang="en-US" sz="3600" b="1" dirty="0" smtClean="0">
                <a:latin typeface="+mn-lt"/>
              </a:rPr>
              <a:t> 1. Synergy</a:t>
            </a:r>
            <a:endParaRPr lang="en-US" sz="3600" b="1" dirty="0">
              <a:latin typeface="+mn-lt"/>
            </a:endParaRPr>
          </a:p>
        </p:txBody>
      </p:sp>
      <p:sp>
        <p:nvSpPr>
          <p:cNvPr id="3" name="Content Placeholder 2"/>
          <p:cNvSpPr>
            <a:spLocks noGrp="1"/>
          </p:cNvSpPr>
          <p:nvPr>
            <p:ph idx="1"/>
          </p:nvPr>
        </p:nvSpPr>
        <p:spPr>
          <a:xfrm>
            <a:off x="130279" y="1047135"/>
            <a:ext cx="11223522" cy="5574890"/>
          </a:xfrm>
        </p:spPr>
        <p:txBody>
          <a:bodyPr>
            <a:normAutofit/>
          </a:bodyPr>
          <a:lstStyle/>
          <a:p>
            <a:pPr marL="0" indent="0" algn="just">
              <a:buNone/>
            </a:pPr>
            <a:r>
              <a:rPr lang="en-US" sz="3200" dirty="0" smtClean="0"/>
              <a:t>The </a:t>
            </a:r>
            <a:r>
              <a:rPr lang="en-US" sz="3200" dirty="0"/>
              <a:t>underlying principle behind mergers and acquisitions (M &amp; A) is simple: 2 + 2 = 5</a:t>
            </a:r>
          </a:p>
          <a:p>
            <a:pPr marL="0" indent="0" algn="just">
              <a:buNone/>
            </a:pPr>
            <a:r>
              <a:rPr lang="en-US" sz="3200" dirty="0" smtClean="0"/>
              <a:t> </a:t>
            </a:r>
            <a:r>
              <a:rPr lang="en-US" sz="3200" dirty="0"/>
              <a:t>The joining or merging of the two companies creates additional value which we call "synergy" value.</a:t>
            </a:r>
          </a:p>
          <a:p>
            <a:pPr marL="0" indent="0" algn="just">
              <a:buNone/>
            </a:pPr>
            <a:r>
              <a:rPr lang="en-US" sz="3200" dirty="0"/>
              <a:t>Synergy value can take </a:t>
            </a:r>
            <a:r>
              <a:rPr lang="en-US" sz="3200" dirty="0" smtClean="0"/>
              <a:t>3 forms</a:t>
            </a:r>
            <a:r>
              <a:rPr lang="en-US" sz="3200" dirty="0"/>
              <a:t>:</a:t>
            </a:r>
          </a:p>
          <a:p>
            <a:pPr marL="0" lvl="0" indent="0" algn="just">
              <a:buNone/>
            </a:pPr>
            <a:r>
              <a:rPr lang="en-US" sz="3200" b="1" dirty="0" smtClean="0"/>
              <a:t>1. Revenues</a:t>
            </a:r>
            <a:r>
              <a:rPr lang="en-US" sz="3200" dirty="0"/>
              <a:t>: By combining the two companies, </a:t>
            </a:r>
            <a:r>
              <a:rPr lang="en-US" sz="3200" dirty="0" smtClean="0"/>
              <a:t>firms will </a:t>
            </a:r>
            <a:r>
              <a:rPr lang="en-US" sz="3200" dirty="0"/>
              <a:t>realize higher revenues than if the two companies operate separately. </a:t>
            </a:r>
          </a:p>
          <a:p>
            <a:pPr marL="0" lvl="0" indent="0" algn="just">
              <a:buNone/>
            </a:pPr>
            <a:r>
              <a:rPr lang="en-US" sz="3200" b="1" dirty="0" smtClean="0"/>
              <a:t>2. Expenses</a:t>
            </a:r>
            <a:r>
              <a:rPr lang="en-US" sz="3200" b="1" dirty="0"/>
              <a:t>:</a:t>
            </a:r>
            <a:r>
              <a:rPr lang="en-US" sz="3200" dirty="0"/>
              <a:t> By combining the two companies, </a:t>
            </a:r>
            <a:r>
              <a:rPr lang="en-US" sz="3200" dirty="0" smtClean="0"/>
              <a:t>firms  </a:t>
            </a:r>
            <a:r>
              <a:rPr lang="en-US" sz="3200" dirty="0"/>
              <a:t>will realize lower expenses than if the two companies operate separately.</a:t>
            </a:r>
          </a:p>
          <a:p>
            <a:pPr marL="0" lvl="0" indent="0" algn="just">
              <a:buNone/>
            </a:pPr>
            <a:r>
              <a:rPr lang="en-US" sz="3200" b="1" dirty="0" smtClean="0"/>
              <a:t>3. Cost </a:t>
            </a:r>
            <a:r>
              <a:rPr lang="en-US" sz="3200" b="1" dirty="0"/>
              <a:t>of Capital:</a:t>
            </a:r>
            <a:r>
              <a:rPr lang="en-US" sz="3200" dirty="0"/>
              <a:t> By combining the two companies</a:t>
            </a:r>
            <a:r>
              <a:rPr lang="en-US" sz="3200" dirty="0" smtClean="0"/>
              <a:t>, they will </a:t>
            </a:r>
            <a:r>
              <a:rPr lang="en-US" sz="3200" dirty="0"/>
              <a:t>experience a lower overall cost of capital. </a:t>
            </a:r>
          </a:p>
          <a:p>
            <a:pPr marL="0" indent="0" algn="just">
              <a:buNone/>
            </a:pPr>
            <a:endParaRPr lang="en-US" sz="3200" dirty="0"/>
          </a:p>
        </p:txBody>
      </p:sp>
    </p:spTree>
    <p:extLst>
      <p:ext uri="{BB962C8B-B14F-4D97-AF65-F5344CB8AC3E}">
        <p14:creationId xmlns:p14="http://schemas.microsoft.com/office/powerpoint/2010/main" val="255558032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32736"/>
            <a:ext cx="11353800" cy="781664"/>
          </a:xfrm>
        </p:spPr>
        <p:txBody>
          <a:bodyPr>
            <a:noAutofit/>
          </a:bodyPr>
          <a:lstStyle/>
          <a:p>
            <a:r>
              <a:rPr lang="en-US" sz="3600" b="1" dirty="0" smtClean="0">
                <a:latin typeface="+mn-lt"/>
              </a:rPr>
              <a:t>Strategic Reasons for Merger </a:t>
            </a:r>
            <a:endParaRPr lang="en-US" sz="3600" b="1" dirty="0">
              <a:latin typeface="+mn-lt"/>
            </a:endParaRPr>
          </a:p>
        </p:txBody>
      </p:sp>
      <p:sp>
        <p:nvSpPr>
          <p:cNvPr id="3" name="Content Placeholder 2"/>
          <p:cNvSpPr>
            <a:spLocks noGrp="1"/>
          </p:cNvSpPr>
          <p:nvPr>
            <p:ph idx="1"/>
          </p:nvPr>
        </p:nvSpPr>
        <p:spPr>
          <a:xfrm>
            <a:off x="117987" y="796413"/>
            <a:ext cx="11471788" cy="6312569"/>
          </a:xfrm>
        </p:spPr>
        <p:txBody>
          <a:bodyPr>
            <a:normAutofit fontScale="92500" lnSpcReduction="10000"/>
          </a:bodyPr>
          <a:lstStyle/>
          <a:p>
            <a:pPr marL="0" indent="0">
              <a:buNone/>
            </a:pPr>
            <a:r>
              <a:rPr lang="en-US" sz="3200" dirty="0" smtClean="0"/>
              <a:t> The </a:t>
            </a:r>
            <a:r>
              <a:rPr lang="en-US" sz="3200" dirty="0"/>
              <a:t>best mergers seem to have strategic reasons for the business combination. These </a:t>
            </a:r>
            <a:r>
              <a:rPr lang="en-US" sz="3200" dirty="0" smtClean="0"/>
              <a:t>include</a:t>
            </a:r>
            <a:r>
              <a:rPr lang="en-US" sz="3200" dirty="0"/>
              <a:t>:</a:t>
            </a:r>
          </a:p>
          <a:p>
            <a:pPr marL="0" indent="0">
              <a:buNone/>
            </a:pPr>
            <a:r>
              <a:rPr lang="en-US" sz="3200" b="1" dirty="0"/>
              <a:t>1. Positioning - </a:t>
            </a:r>
            <a:r>
              <a:rPr lang="en-US" sz="3200" dirty="0"/>
              <a:t>Taking advantage of future opportunities that can be exploited when the two companies are combined. </a:t>
            </a:r>
            <a:r>
              <a:rPr lang="en-US" sz="3200" dirty="0" smtClean="0"/>
              <a:t>Companies </a:t>
            </a:r>
            <a:r>
              <a:rPr lang="en-US" sz="3200" dirty="0"/>
              <a:t>need to position themselves to take advantage of emerging trends in the marketplace.</a:t>
            </a:r>
          </a:p>
          <a:p>
            <a:pPr marL="0" indent="0">
              <a:buNone/>
            </a:pPr>
            <a:r>
              <a:rPr lang="en-US" sz="3200" b="1" dirty="0"/>
              <a:t>2. Gap Filling</a:t>
            </a:r>
            <a:r>
              <a:rPr lang="en-US" sz="3200" dirty="0"/>
              <a:t> - One company may have a major weakness (such as poor distribution) whereas </a:t>
            </a:r>
            <a:r>
              <a:rPr lang="en-US" sz="3200" dirty="0" smtClean="0"/>
              <a:t>another may have some </a:t>
            </a:r>
            <a:r>
              <a:rPr lang="en-US" sz="3200" dirty="0"/>
              <a:t>significant strength</a:t>
            </a:r>
            <a:r>
              <a:rPr lang="en-US" sz="3200" dirty="0" smtClean="0"/>
              <a:t>.-hence combine to fill-in </a:t>
            </a:r>
            <a:r>
              <a:rPr lang="en-US" sz="3200" dirty="0"/>
              <a:t>strategic gaps that are essential for long-term survival. </a:t>
            </a:r>
          </a:p>
          <a:p>
            <a:pPr marL="0" indent="0">
              <a:buNone/>
            </a:pPr>
            <a:r>
              <a:rPr lang="en-US" sz="3200" b="1" dirty="0"/>
              <a:t>3. Organizational Competencies</a:t>
            </a:r>
            <a:r>
              <a:rPr lang="en-US" sz="3200" dirty="0"/>
              <a:t> - Acquiring human resources and intellectual capital can help improve innovative thinking and </a:t>
            </a:r>
            <a:r>
              <a:rPr lang="en-US" sz="3200" dirty="0" err="1" smtClean="0"/>
              <a:t>evelopment</a:t>
            </a:r>
            <a:r>
              <a:rPr lang="en-US" sz="3200" dirty="0" smtClean="0"/>
              <a:t> </a:t>
            </a:r>
            <a:r>
              <a:rPr lang="en-US" sz="3200" dirty="0"/>
              <a:t>within the company.</a:t>
            </a:r>
          </a:p>
          <a:p>
            <a:pPr marL="0" indent="0">
              <a:buNone/>
            </a:pPr>
            <a:r>
              <a:rPr lang="en-US" sz="3200" b="1" dirty="0"/>
              <a:t>4. Broader Market Access</a:t>
            </a:r>
            <a:r>
              <a:rPr lang="en-US" sz="3200" dirty="0"/>
              <a:t> - Acquiring a foreign company can give a company quick access to emerging global markets. </a:t>
            </a:r>
          </a:p>
        </p:txBody>
      </p:sp>
    </p:spTree>
    <p:extLst>
      <p:ext uri="{BB962C8B-B14F-4D97-AF65-F5344CB8AC3E}">
        <p14:creationId xmlns:p14="http://schemas.microsoft.com/office/powerpoint/2010/main" val="45175725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06478"/>
            <a:ext cx="10173929" cy="1125276"/>
          </a:xfrm>
        </p:spPr>
        <p:txBody>
          <a:bodyPr>
            <a:normAutofit/>
          </a:bodyPr>
          <a:lstStyle/>
          <a:p>
            <a:r>
              <a:rPr lang="en-US" b="1" dirty="0" smtClean="0"/>
              <a:t> </a:t>
            </a:r>
            <a:r>
              <a:rPr lang="en-US" sz="3600" b="1" dirty="0" smtClean="0">
                <a:latin typeface="+mn-lt"/>
              </a:rPr>
              <a:t>2. Bargain Purchase</a:t>
            </a:r>
            <a:endParaRPr lang="en-US" sz="3600" dirty="0">
              <a:latin typeface="+mn-lt"/>
            </a:endParaRPr>
          </a:p>
        </p:txBody>
      </p:sp>
      <p:sp>
        <p:nvSpPr>
          <p:cNvPr id="3" name="Content Placeholder 2"/>
          <p:cNvSpPr>
            <a:spLocks noGrp="1"/>
          </p:cNvSpPr>
          <p:nvPr>
            <p:ph idx="1"/>
          </p:nvPr>
        </p:nvSpPr>
        <p:spPr>
          <a:xfrm>
            <a:off x="191729" y="1331753"/>
            <a:ext cx="11162071" cy="5397909"/>
          </a:xfrm>
        </p:spPr>
        <p:txBody>
          <a:bodyPr>
            <a:normAutofit/>
          </a:bodyPr>
          <a:lstStyle/>
          <a:p>
            <a:pPr marL="0" indent="0" algn="just">
              <a:buNone/>
            </a:pPr>
            <a:r>
              <a:rPr lang="en-US" sz="3200" dirty="0" smtClean="0"/>
              <a:t>It </a:t>
            </a:r>
            <a:r>
              <a:rPr lang="en-US" sz="3200" dirty="0"/>
              <a:t>may be cheaper to acquire another company than to invest internally. </a:t>
            </a:r>
            <a:endParaRPr lang="en-US" sz="3200" dirty="0" smtClean="0"/>
          </a:p>
          <a:p>
            <a:pPr marL="0" indent="0" algn="just">
              <a:buNone/>
            </a:pPr>
            <a:r>
              <a:rPr lang="en-US" sz="3200" dirty="0" smtClean="0"/>
              <a:t>For </a:t>
            </a:r>
            <a:r>
              <a:rPr lang="en-US" sz="3200" dirty="0"/>
              <a:t>example, suppose a company is considering expansion of fabrication facilities. </a:t>
            </a:r>
            <a:endParaRPr lang="en-US" sz="3200" dirty="0" smtClean="0"/>
          </a:p>
          <a:p>
            <a:pPr marL="0" indent="0" algn="just">
              <a:buNone/>
            </a:pPr>
            <a:endParaRPr lang="en-US" sz="3200" dirty="0" smtClean="0"/>
          </a:p>
          <a:p>
            <a:pPr marL="0" indent="0" algn="just">
              <a:buNone/>
            </a:pPr>
            <a:r>
              <a:rPr lang="en-US" sz="3200" dirty="0" smtClean="0"/>
              <a:t>Another </a:t>
            </a:r>
            <a:r>
              <a:rPr lang="en-US" sz="3200" dirty="0"/>
              <a:t>company has very similar facilities that are idle</a:t>
            </a:r>
            <a:r>
              <a:rPr lang="en-US" sz="3200" dirty="0" smtClean="0"/>
              <a:t>.</a:t>
            </a:r>
          </a:p>
          <a:p>
            <a:pPr marL="0" indent="0" algn="just">
              <a:buNone/>
            </a:pPr>
            <a:r>
              <a:rPr lang="en-US" sz="3200" dirty="0" smtClean="0"/>
              <a:t> </a:t>
            </a:r>
            <a:r>
              <a:rPr lang="en-US" sz="3200" dirty="0"/>
              <a:t>It may be cheaper to just acquire the company with the unused facilities than to go out and build new facilities on your own.</a:t>
            </a:r>
          </a:p>
          <a:p>
            <a:pPr marL="0" lvl="0" indent="0" algn="just">
              <a:buNone/>
            </a:pPr>
            <a:r>
              <a:rPr lang="en-US" sz="3200" dirty="0" smtClean="0"/>
              <a:t>.</a:t>
            </a:r>
            <a:endParaRPr lang="en-US" sz="3200" dirty="0"/>
          </a:p>
        </p:txBody>
      </p:sp>
    </p:spTree>
    <p:extLst>
      <p:ext uri="{BB962C8B-B14F-4D97-AF65-F5344CB8AC3E}">
        <p14:creationId xmlns:p14="http://schemas.microsoft.com/office/powerpoint/2010/main" val="215620237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748" y="300755"/>
            <a:ext cx="11238053" cy="451413"/>
          </a:xfrm>
        </p:spPr>
        <p:txBody>
          <a:bodyPr>
            <a:normAutofit fontScale="90000"/>
          </a:bodyPr>
          <a:lstStyle/>
          <a:p>
            <a:r>
              <a:rPr lang="en-US" sz="4000" b="1" dirty="0" smtClean="0">
                <a:latin typeface="+mn-lt"/>
              </a:rPr>
              <a:t/>
            </a:r>
            <a:br>
              <a:rPr lang="en-US" sz="4000" b="1" dirty="0" smtClean="0">
                <a:latin typeface="+mn-lt"/>
              </a:rPr>
            </a:br>
            <a:r>
              <a:rPr lang="en-US" sz="4000" b="1" dirty="0" smtClean="0">
                <a:latin typeface="+mn-lt"/>
              </a:rPr>
              <a:t>3. </a:t>
            </a:r>
            <a:r>
              <a:rPr lang="en-US" sz="4000" b="1" dirty="0" smtClean="0"/>
              <a:t>Undervalued </a:t>
            </a:r>
            <a:r>
              <a:rPr lang="en-US" sz="4000" b="1" dirty="0"/>
              <a:t>Target</a:t>
            </a:r>
            <a:r>
              <a:rPr lang="en-US" sz="4000" dirty="0"/>
              <a:t> </a:t>
            </a:r>
            <a:br>
              <a:rPr lang="en-US" sz="4000" dirty="0"/>
            </a:br>
            <a:r>
              <a:rPr lang="en-US" sz="3600" b="1" dirty="0"/>
              <a:t> </a:t>
            </a:r>
            <a:endParaRPr lang="en-US" sz="3600" dirty="0"/>
          </a:p>
        </p:txBody>
      </p:sp>
      <p:sp>
        <p:nvSpPr>
          <p:cNvPr id="3" name="Content Placeholder 2"/>
          <p:cNvSpPr>
            <a:spLocks noGrp="1"/>
          </p:cNvSpPr>
          <p:nvPr>
            <p:ph idx="1"/>
          </p:nvPr>
        </p:nvSpPr>
        <p:spPr>
          <a:xfrm>
            <a:off x="1" y="752168"/>
            <a:ext cx="11353800" cy="5977495"/>
          </a:xfrm>
        </p:spPr>
        <p:txBody>
          <a:bodyPr>
            <a:normAutofit/>
          </a:bodyPr>
          <a:lstStyle/>
          <a:p>
            <a:pPr marL="0" indent="0">
              <a:buNone/>
            </a:pPr>
            <a:endParaRPr lang="en-US" sz="3200" dirty="0" smtClean="0"/>
          </a:p>
          <a:p>
            <a:pPr marL="0" indent="0" algn="just">
              <a:buNone/>
            </a:pPr>
            <a:r>
              <a:rPr lang="en-US" sz="3200" dirty="0" smtClean="0"/>
              <a:t>Target </a:t>
            </a:r>
            <a:r>
              <a:rPr lang="en-US" sz="3200" dirty="0"/>
              <a:t>Company may be undervalued and thus, it represents a good investment. </a:t>
            </a:r>
            <a:endParaRPr lang="en-US" sz="3200" dirty="0" smtClean="0"/>
          </a:p>
          <a:p>
            <a:pPr marL="0" indent="0" algn="just">
              <a:buNone/>
            </a:pPr>
            <a:r>
              <a:rPr lang="en-US" sz="3200" dirty="0" smtClean="0"/>
              <a:t>Some </a:t>
            </a:r>
            <a:r>
              <a:rPr lang="en-US" sz="3200" dirty="0"/>
              <a:t>mergers are executed for "financial" reasons and not strategic reasons. </a:t>
            </a:r>
            <a:endParaRPr lang="en-US" sz="3200" dirty="0" smtClean="0"/>
          </a:p>
          <a:p>
            <a:pPr marL="0" indent="0" algn="just">
              <a:buNone/>
            </a:pPr>
            <a:endParaRPr lang="en-US" sz="3200" dirty="0" smtClean="0"/>
          </a:p>
          <a:p>
            <a:pPr marL="0" indent="0" algn="just">
              <a:buNone/>
            </a:pPr>
            <a:r>
              <a:rPr lang="en-US" sz="3200" dirty="0" smtClean="0"/>
              <a:t>A company </a:t>
            </a:r>
            <a:r>
              <a:rPr lang="en-US" sz="3200" dirty="0"/>
              <a:t>may, for example, acquire poor performing companies and replace the management team in the hope of increasing depressed values</a:t>
            </a:r>
            <a:r>
              <a:rPr lang="en-US" sz="3200" dirty="0" smtClean="0"/>
              <a:t>.</a:t>
            </a:r>
          </a:p>
          <a:p>
            <a:endParaRPr lang="en-US" sz="3200" dirty="0"/>
          </a:p>
        </p:txBody>
      </p:sp>
    </p:spTree>
    <p:extLst>
      <p:ext uri="{BB962C8B-B14F-4D97-AF65-F5344CB8AC3E}">
        <p14:creationId xmlns:p14="http://schemas.microsoft.com/office/powerpoint/2010/main" val="155005618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1353800" cy="1203158"/>
          </a:xfrm>
        </p:spPr>
        <p:txBody>
          <a:bodyPr>
            <a:normAutofit/>
          </a:bodyPr>
          <a:lstStyle/>
          <a:p>
            <a:r>
              <a:rPr lang="en-US" sz="3600" b="1" dirty="0" smtClean="0">
                <a:latin typeface="+mn-lt"/>
              </a:rPr>
              <a:t>4. Short </a:t>
            </a:r>
            <a:r>
              <a:rPr lang="en-US" sz="3600" b="1" dirty="0">
                <a:latin typeface="+mn-lt"/>
              </a:rPr>
              <a:t>Term Growth</a:t>
            </a:r>
            <a:endParaRPr lang="en-US" sz="3600" dirty="0">
              <a:latin typeface="+mn-lt"/>
            </a:endParaRPr>
          </a:p>
        </p:txBody>
      </p:sp>
      <p:sp>
        <p:nvSpPr>
          <p:cNvPr id="3" name="Content Placeholder 2"/>
          <p:cNvSpPr>
            <a:spLocks noGrp="1"/>
          </p:cNvSpPr>
          <p:nvPr>
            <p:ph idx="1"/>
          </p:nvPr>
        </p:nvSpPr>
        <p:spPr>
          <a:xfrm>
            <a:off x="0" y="884903"/>
            <a:ext cx="10751574" cy="5844761"/>
          </a:xfrm>
        </p:spPr>
        <p:txBody>
          <a:bodyPr>
            <a:normAutofit/>
          </a:bodyPr>
          <a:lstStyle/>
          <a:p>
            <a:pPr marL="0" indent="0">
              <a:buNone/>
            </a:pPr>
            <a:endParaRPr lang="en-US" sz="3200" dirty="0"/>
          </a:p>
          <a:p>
            <a:pPr marL="0" indent="0">
              <a:buNone/>
            </a:pPr>
            <a:r>
              <a:rPr lang="en-US" sz="3200" b="1" dirty="0" smtClean="0"/>
              <a:t> </a:t>
            </a:r>
            <a:r>
              <a:rPr lang="en-US" sz="3200" dirty="0" smtClean="0"/>
              <a:t>Management </a:t>
            </a:r>
            <a:r>
              <a:rPr lang="en-US" sz="3200" dirty="0"/>
              <a:t>may be under pressure to turnaround sluggish growth and profitability. </a:t>
            </a:r>
            <a:endParaRPr lang="en-US" sz="3200" dirty="0" smtClean="0"/>
          </a:p>
          <a:p>
            <a:pPr marL="0" indent="0">
              <a:buNone/>
            </a:pPr>
            <a:endParaRPr lang="en-US" sz="3200" dirty="0" smtClean="0"/>
          </a:p>
          <a:p>
            <a:pPr marL="0" indent="0">
              <a:buNone/>
            </a:pPr>
            <a:r>
              <a:rPr lang="en-US" sz="3200" dirty="0" smtClean="0"/>
              <a:t>Consequently</a:t>
            </a:r>
            <a:r>
              <a:rPr lang="en-US" sz="3200" dirty="0"/>
              <a:t>, a merger and acquisition is made to boost poor performance</a:t>
            </a:r>
            <a:r>
              <a:rPr lang="en-US" sz="3200" dirty="0" smtClean="0"/>
              <a:t>.</a:t>
            </a:r>
          </a:p>
          <a:p>
            <a:pPr marL="0" indent="0">
              <a:buNone/>
            </a:pPr>
            <a:endParaRPr lang="en-US" sz="3200" dirty="0"/>
          </a:p>
        </p:txBody>
      </p:sp>
    </p:spTree>
    <p:extLst>
      <p:ext uri="{BB962C8B-B14F-4D97-AF65-F5344CB8AC3E}">
        <p14:creationId xmlns:p14="http://schemas.microsoft.com/office/powerpoint/2010/main" val="138284479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1353800" cy="1203158"/>
          </a:xfrm>
        </p:spPr>
        <p:txBody>
          <a:bodyPr>
            <a:normAutofit/>
          </a:bodyPr>
          <a:lstStyle/>
          <a:p>
            <a:r>
              <a:rPr lang="en-US" sz="3600" b="1" dirty="0" smtClean="0">
                <a:latin typeface="+mn-lt"/>
              </a:rPr>
              <a:t>5. Diversification</a:t>
            </a:r>
            <a:endParaRPr lang="en-US" sz="3600" dirty="0">
              <a:latin typeface="+mn-lt"/>
            </a:endParaRPr>
          </a:p>
        </p:txBody>
      </p:sp>
      <p:sp>
        <p:nvSpPr>
          <p:cNvPr id="3" name="Content Placeholder 2"/>
          <p:cNvSpPr>
            <a:spLocks noGrp="1"/>
          </p:cNvSpPr>
          <p:nvPr>
            <p:ph idx="1"/>
          </p:nvPr>
        </p:nvSpPr>
        <p:spPr>
          <a:xfrm>
            <a:off x="0" y="884903"/>
            <a:ext cx="10751574" cy="5844761"/>
          </a:xfrm>
        </p:spPr>
        <p:txBody>
          <a:bodyPr>
            <a:normAutofit/>
          </a:bodyPr>
          <a:lstStyle/>
          <a:p>
            <a:pPr marL="0" indent="0">
              <a:buNone/>
            </a:pPr>
            <a:endParaRPr lang="en-US" sz="3200" dirty="0"/>
          </a:p>
          <a:p>
            <a:pPr marL="0" indent="0" algn="just">
              <a:buNone/>
            </a:pPr>
            <a:r>
              <a:rPr lang="en-US" sz="3200" dirty="0" smtClean="0"/>
              <a:t>It may </a:t>
            </a:r>
            <a:r>
              <a:rPr lang="en-US" sz="3200" dirty="0"/>
              <a:t>be necessary to smooth-out earnings and achieve more consistent long-term growth and profitability. </a:t>
            </a:r>
            <a:endParaRPr lang="en-US" sz="3200" dirty="0" smtClean="0"/>
          </a:p>
          <a:p>
            <a:pPr marL="0" indent="0" algn="just">
              <a:buNone/>
            </a:pPr>
            <a:r>
              <a:rPr lang="en-US" sz="3200" dirty="0" smtClean="0"/>
              <a:t>This </a:t>
            </a:r>
            <a:r>
              <a:rPr lang="en-US" sz="3200" dirty="0"/>
              <a:t>is particularly true for companies in very mature industries where future growth is unlikely. </a:t>
            </a:r>
            <a:endParaRPr lang="en-US" sz="3200" dirty="0" smtClean="0"/>
          </a:p>
          <a:p>
            <a:pPr marL="0" indent="0" algn="just">
              <a:buNone/>
            </a:pPr>
            <a:endParaRPr lang="en-US" sz="3200" dirty="0" smtClean="0"/>
          </a:p>
          <a:p>
            <a:pPr marL="0" indent="0" algn="just">
              <a:buNone/>
            </a:pPr>
            <a:r>
              <a:rPr lang="en-US" sz="3200" dirty="0"/>
              <a:t>T</a:t>
            </a:r>
            <a:r>
              <a:rPr lang="en-US" sz="3200" dirty="0" smtClean="0"/>
              <a:t>raditional </a:t>
            </a:r>
            <a:r>
              <a:rPr lang="en-US" sz="3200" dirty="0"/>
              <a:t>financial management does not always support diversification through mergers and acquisitions</a:t>
            </a:r>
            <a:r>
              <a:rPr lang="en-US" sz="3200" dirty="0" smtClean="0"/>
              <a:t>.</a:t>
            </a:r>
          </a:p>
          <a:p>
            <a:pPr marL="0" indent="0" algn="just">
              <a:buNone/>
            </a:pPr>
            <a:r>
              <a:rPr lang="en-US" sz="3200" dirty="0" smtClean="0"/>
              <a:t>On their own, investors </a:t>
            </a:r>
            <a:r>
              <a:rPr lang="en-US" sz="3200" dirty="0"/>
              <a:t>are in the best position to diversify, not the management of </a:t>
            </a:r>
            <a:r>
              <a:rPr lang="en-US" sz="3200" dirty="0" smtClean="0"/>
              <a:t>companies. </a:t>
            </a:r>
            <a:endParaRPr lang="en-US" sz="3200" dirty="0"/>
          </a:p>
        </p:txBody>
      </p:sp>
    </p:spTree>
    <p:extLst>
      <p:ext uri="{BB962C8B-B14F-4D97-AF65-F5344CB8AC3E}">
        <p14:creationId xmlns:p14="http://schemas.microsoft.com/office/powerpoint/2010/main" val="6901807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2232" y="132737"/>
            <a:ext cx="11213949" cy="560438"/>
          </a:xfrm>
        </p:spPr>
        <p:txBody>
          <a:bodyPr>
            <a:normAutofit fontScale="90000"/>
          </a:bodyPr>
          <a:lstStyle/>
          <a:p>
            <a:r>
              <a:rPr lang="en-US" sz="3600" b="1" dirty="0" smtClean="0"/>
              <a:t/>
            </a:r>
            <a:br>
              <a:rPr lang="en-US" sz="3600" b="1" dirty="0" smtClean="0"/>
            </a:br>
            <a:r>
              <a:rPr lang="en-US" sz="4000" b="1" dirty="0" smtClean="0">
                <a:latin typeface="+mn-lt"/>
              </a:rPr>
              <a:t>The Overall Merger Process</a:t>
            </a:r>
            <a:r>
              <a:rPr lang="en-US" sz="4000" dirty="0"/>
              <a:t/>
            </a:r>
            <a:br>
              <a:rPr lang="en-US" sz="4000" dirty="0"/>
            </a:br>
            <a:endParaRPr lang="en-US" sz="4000" b="1" dirty="0">
              <a:latin typeface="+mn-lt"/>
            </a:endParaRPr>
          </a:p>
        </p:txBody>
      </p:sp>
      <p:sp>
        <p:nvSpPr>
          <p:cNvPr id="3" name="Content Placeholder 2"/>
          <p:cNvSpPr>
            <a:spLocks noGrp="1"/>
          </p:cNvSpPr>
          <p:nvPr>
            <p:ph idx="1"/>
          </p:nvPr>
        </p:nvSpPr>
        <p:spPr>
          <a:xfrm>
            <a:off x="0" y="560440"/>
            <a:ext cx="12049432" cy="6297560"/>
          </a:xfrm>
        </p:spPr>
        <p:txBody>
          <a:bodyPr>
            <a:normAutofit/>
          </a:bodyPr>
          <a:lstStyle/>
          <a:p>
            <a:pPr marL="0" indent="0">
              <a:buNone/>
            </a:pPr>
            <a:endParaRPr lang="en-US" sz="3200" dirty="0" smtClean="0"/>
          </a:p>
          <a:p>
            <a:pPr marL="0" indent="0" algn="just">
              <a:buNone/>
            </a:pPr>
            <a:r>
              <a:rPr lang="en-US" sz="3200" dirty="0" smtClean="0"/>
              <a:t>The </a:t>
            </a:r>
            <a:r>
              <a:rPr lang="en-US" sz="3200" dirty="0"/>
              <a:t>Merger &amp; Acquisition Process can be broken down into five phases</a:t>
            </a:r>
            <a:r>
              <a:rPr lang="en-US" sz="3200" dirty="0" smtClean="0"/>
              <a:t>:</a:t>
            </a:r>
          </a:p>
          <a:p>
            <a:pPr marL="0" indent="0" algn="just">
              <a:buNone/>
            </a:pPr>
            <a:endParaRPr lang="en-US" sz="3200" dirty="0"/>
          </a:p>
          <a:p>
            <a:pPr marL="0" indent="0" algn="just">
              <a:lnSpc>
                <a:spcPct val="150000"/>
              </a:lnSpc>
              <a:buNone/>
            </a:pPr>
            <a:r>
              <a:rPr lang="en-US" sz="3200" dirty="0"/>
              <a:t>Phase 1 - Pre Acquisition Review: </a:t>
            </a:r>
          </a:p>
          <a:p>
            <a:pPr marL="0" indent="0" algn="just">
              <a:lnSpc>
                <a:spcPct val="150000"/>
              </a:lnSpc>
              <a:buNone/>
            </a:pPr>
            <a:r>
              <a:rPr lang="en-US" sz="3200" dirty="0"/>
              <a:t>Phase 2 - Search &amp; Screen Targets: </a:t>
            </a:r>
          </a:p>
          <a:p>
            <a:pPr marL="0" indent="0" algn="just">
              <a:lnSpc>
                <a:spcPct val="150000"/>
              </a:lnSpc>
              <a:buNone/>
            </a:pPr>
            <a:r>
              <a:rPr lang="en-US" sz="3200" dirty="0"/>
              <a:t>Phase 3 - Investigate &amp; Value the Target: </a:t>
            </a:r>
          </a:p>
          <a:p>
            <a:pPr marL="0" indent="0" algn="just">
              <a:lnSpc>
                <a:spcPct val="150000"/>
              </a:lnSpc>
              <a:buNone/>
            </a:pPr>
            <a:r>
              <a:rPr lang="en-US" sz="3200" dirty="0" smtClean="0"/>
              <a:t>Phase </a:t>
            </a:r>
            <a:r>
              <a:rPr lang="en-US" sz="3200" dirty="0"/>
              <a:t>4 - Acquire through </a:t>
            </a:r>
            <a:r>
              <a:rPr lang="en-US" sz="3200" dirty="0" smtClean="0"/>
              <a:t>Negotiation</a:t>
            </a:r>
          </a:p>
          <a:p>
            <a:pPr marL="0" indent="0" algn="just">
              <a:lnSpc>
                <a:spcPct val="150000"/>
              </a:lnSpc>
              <a:spcBef>
                <a:spcPts val="0"/>
              </a:spcBef>
              <a:buNone/>
            </a:pPr>
            <a:r>
              <a:rPr lang="en-US" sz="3200" dirty="0" smtClean="0"/>
              <a:t>Phase </a:t>
            </a:r>
            <a:r>
              <a:rPr lang="en-US" sz="3200" dirty="0"/>
              <a:t>5 - Post Merger Integration</a:t>
            </a:r>
          </a:p>
          <a:p>
            <a:pPr marL="514350" indent="-514350" algn="just">
              <a:lnSpc>
                <a:spcPct val="150000"/>
              </a:lnSpc>
              <a:spcBef>
                <a:spcPts val="0"/>
              </a:spcBef>
              <a:buAutoNum type="arabicPeriod"/>
            </a:pPr>
            <a:endParaRPr lang="en-US" sz="3200" dirty="0"/>
          </a:p>
        </p:txBody>
      </p:sp>
    </p:spTree>
    <p:extLst>
      <p:ext uri="{BB962C8B-B14F-4D97-AF65-F5344CB8AC3E}">
        <p14:creationId xmlns:p14="http://schemas.microsoft.com/office/powerpoint/2010/main" val="173947433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2232" y="132737"/>
            <a:ext cx="11213949" cy="560438"/>
          </a:xfrm>
        </p:spPr>
        <p:txBody>
          <a:bodyPr>
            <a:normAutofit fontScale="90000"/>
          </a:bodyPr>
          <a:lstStyle/>
          <a:p>
            <a:r>
              <a:rPr lang="en-US" sz="4000" b="1" dirty="0" smtClean="0">
                <a:latin typeface="+mn-lt"/>
              </a:rPr>
              <a:t>Phase </a:t>
            </a:r>
            <a:r>
              <a:rPr lang="en-US" sz="4000" b="1" dirty="0">
                <a:latin typeface="+mn-lt"/>
              </a:rPr>
              <a:t>1 - Pre Acquisition Review</a:t>
            </a:r>
            <a:r>
              <a:rPr lang="en-US" sz="4000" b="1" dirty="0"/>
              <a:t>:</a:t>
            </a:r>
            <a:r>
              <a:rPr lang="en-US" sz="4000" dirty="0"/>
              <a:t> </a:t>
            </a:r>
          </a:p>
        </p:txBody>
      </p:sp>
      <p:sp>
        <p:nvSpPr>
          <p:cNvPr id="3" name="Content Placeholder 2"/>
          <p:cNvSpPr>
            <a:spLocks noGrp="1"/>
          </p:cNvSpPr>
          <p:nvPr>
            <p:ph idx="1"/>
          </p:nvPr>
        </p:nvSpPr>
        <p:spPr>
          <a:xfrm>
            <a:off x="0" y="560440"/>
            <a:ext cx="12049432" cy="6297560"/>
          </a:xfrm>
        </p:spPr>
        <p:txBody>
          <a:bodyPr>
            <a:normAutofit/>
          </a:bodyPr>
          <a:lstStyle/>
          <a:p>
            <a:pPr marL="0" indent="0" algn="just">
              <a:buNone/>
            </a:pPr>
            <a:endParaRPr lang="en-US" sz="3200" dirty="0" smtClean="0"/>
          </a:p>
          <a:p>
            <a:pPr algn="just"/>
            <a:r>
              <a:rPr lang="en-US" sz="3200" dirty="0" smtClean="0"/>
              <a:t>Assess </a:t>
            </a:r>
            <a:r>
              <a:rPr lang="en-US" sz="3200" dirty="0"/>
              <a:t>your own situation and determine if a merger and acquisition strategy should be implemented. If </a:t>
            </a:r>
            <a:r>
              <a:rPr lang="en-US" sz="3200" dirty="0" smtClean="0"/>
              <a:t>difficulties are foreseen- </a:t>
            </a:r>
            <a:r>
              <a:rPr lang="en-US" sz="3200" dirty="0"/>
              <a:t>market share, return on capital, or other key performance drivers, </a:t>
            </a:r>
            <a:r>
              <a:rPr lang="en-US" sz="3200" dirty="0" smtClean="0"/>
              <a:t>then a M </a:t>
            </a:r>
            <a:r>
              <a:rPr lang="en-US" sz="3200" dirty="0"/>
              <a:t>&amp; </a:t>
            </a:r>
            <a:r>
              <a:rPr lang="en-US" sz="3200" dirty="0" smtClean="0"/>
              <a:t>A program </a:t>
            </a:r>
            <a:r>
              <a:rPr lang="en-US" sz="3200" dirty="0"/>
              <a:t>may be necessary</a:t>
            </a:r>
            <a:r>
              <a:rPr lang="en-US" sz="3200" dirty="0" smtClean="0"/>
              <a:t>.</a:t>
            </a:r>
          </a:p>
          <a:p>
            <a:pPr algn="just"/>
            <a:endParaRPr lang="en-US" sz="3200" dirty="0"/>
          </a:p>
          <a:p>
            <a:pPr algn="just"/>
            <a:r>
              <a:rPr lang="en-US" sz="3200" dirty="0" smtClean="0"/>
              <a:t>Ascertain </a:t>
            </a:r>
            <a:r>
              <a:rPr lang="en-US" sz="3200" dirty="0"/>
              <a:t>if the company is undervalued.  </a:t>
            </a:r>
            <a:r>
              <a:rPr lang="en-US" sz="3200" dirty="0" smtClean="0"/>
              <a:t>Is the firm </a:t>
            </a:r>
            <a:r>
              <a:rPr lang="en-US" sz="3200" dirty="0"/>
              <a:t>undervalued?  Would an M &amp; A Program improve our valuations</a:t>
            </a:r>
            <a:r>
              <a:rPr lang="en-US" sz="3200" dirty="0" smtClean="0"/>
              <a:t>?</a:t>
            </a:r>
          </a:p>
          <a:p>
            <a:pPr algn="just"/>
            <a:endParaRPr lang="en-US" sz="3200" dirty="0"/>
          </a:p>
          <a:p>
            <a:pPr algn="just"/>
            <a:r>
              <a:rPr lang="en-US" sz="3200" dirty="0" smtClean="0"/>
              <a:t>determine </a:t>
            </a:r>
            <a:r>
              <a:rPr lang="en-US" sz="3200" dirty="0"/>
              <a:t>if growth targets (such as 10% market growth over the next 3 years) can be achieved internally. If not, an M &amp; A </a:t>
            </a:r>
            <a:r>
              <a:rPr lang="en-US" sz="3200" dirty="0" smtClean="0"/>
              <a:t>can be considered</a:t>
            </a:r>
          </a:p>
          <a:p>
            <a:pPr marL="0" indent="0" algn="just">
              <a:buNone/>
            </a:pPr>
            <a:endParaRPr lang="en-US" sz="5100" dirty="0"/>
          </a:p>
          <a:p>
            <a:pPr marL="514350" indent="-514350" algn="just">
              <a:lnSpc>
                <a:spcPct val="150000"/>
              </a:lnSpc>
              <a:spcBef>
                <a:spcPts val="0"/>
              </a:spcBef>
              <a:buAutoNum type="arabicPeriod"/>
            </a:pPr>
            <a:endParaRPr lang="en-US" sz="5100" dirty="0"/>
          </a:p>
        </p:txBody>
      </p:sp>
    </p:spTree>
    <p:extLst>
      <p:ext uri="{BB962C8B-B14F-4D97-AF65-F5344CB8AC3E}">
        <p14:creationId xmlns:p14="http://schemas.microsoft.com/office/powerpoint/2010/main" val="120299822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1191568" cy="766915"/>
          </a:xfrm>
        </p:spPr>
        <p:txBody>
          <a:bodyPr>
            <a:normAutofit fontScale="90000"/>
          </a:bodyPr>
          <a:lstStyle/>
          <a:p>
            <a:pPr algn="just">
              <a:lnSpc>
                <a:spcPct val="150000"/>
              </a:lnSpc>
            </a:pPr>
            <a:r>
              <a:rPr lang="en-US" sz="4000" b="1" dirty="0">
                <a:latin typeface="+mn-lt"/>
              </a:rPr>
              <a:t>Phase 2 - Search &amp; Screen Targets</a:t>
            </a:r>
            <a:r>
              <a:rPr lang="en-US" sz="3600" dirty="0"/>
              <a:t>: </a:t>
            </a:r>
          </a:p>
        </p:txBody>
      </p:sp>
      <p:sp>
        <p:nvSpPr>
          <p:cNvPr id="3" name="Content Placeholder 2"/>
          <p:cNvSpPr>
            <a:spLocks noGrp="1"/>
          </p:cNvSpPr>
          <p:nvPr>
            <p:ph idx="1"/>
          </p:nvPr>
        </p:nvSpPr>
        <p:spPr>
          <a:xfrm>
            <a:off x="0" y="937549"/>
            <a:ext cx="11586258" cy="5920451"/>
          </a:xfrm>
        </p:spPr>
        <p:txBody>
          <a:bodyPr>
            <a:normAutofit/>
          </a:bodyPr>
          <a:lstStyle/>
          <a:p>
            <a:pPr algn="just"/>
            <a:r>
              <a:rPr lang="en-US" sz="3200" dirty="0"/>
              <a:t>S</a:t>
            </a:r>
            <a:r>
              <a:rPr lang="en-US" sz="3200" dirty="0" smtClean="0"/>
              <a:t>earch </a:t>
            </a:r>
            <a:r>
              <a:rPr lang="en-US" sz="3200" dirty="0"/>
              <a:t>for possible takeover candidates. Target companies must fulfill a set of criteria so that the Target Company is a good strategic fit with the acquiring company. </a:t>
            </a:r>
            <a:endParaRPr lang="en-US" sz="3200" dirty="0" smtClean="0"/>
          </a:p>
          <a:p>
            <a:pPr algn="just"/>
            <a:endParaRPr lang="en-US" sz="3200" dirty="0" smtClean="0"/>
          </a:p>
          <a:p>
            <a:pPr algn="just"/>
            <a:r>
              <a:rPr lang="en-US" sz="3200" dirty="0" smtClean="0"/>
              <a:t> </a:t>
            </a:r>
            <a:r>
              <a:rPr lang="en-US" sz="3200" dirty="0"/>
              <a:t>Compatibility and fit should be assessed across a range of criteria - relative size, type of business, capital structure, organizational strengths, core competencies, market channels, etc</a:t>
            </a:r>
            <a:r>
              <a:rPr lang="en-US" sz="3200" dirty="0" smtClean="0"/>
              <a:t>.</a:t>
            </a:r>
          </a:p>
          <a:p>
            <a:pPr algn="just"/>
            <a:endParaRPr lang="en-US" sz="3200" dirty="0"/>
          </a:p>
          <a:p>
            <a:pPr algn="just"/>
            <a:r>
              <a:rPr lang="en-US" sz="3200" dirty="0"/>
              <a:t>S</a:t>
            </a:r>
            <a:r>
              <a:rPr lang="en-US" sz="3200" dirty="0" smtClean="0"/>
              <a:t>earch </a:t>
            </a:r>
            <a:r>
              <a:rPr lang="en-US" sz="3200" dirty="0"/>
              <a:t>and screening process </a:t>
            </a:r>
            <a:r>
              <a:rPr lang="en-US" sz="3200" dirty="0" smtClean="0"/>
              <a:t>should  be  </a:t>
            </a:r>
            <a:r>
              <a:rPr lang="en-US" sz="3200" dirty="0"/>
              <a:t>performed in-house by the Acquiring Company. Reliance on outside investment firms is kept to a minimum since the preliminary stages of M &amp; A must be highly guarded and independent.</a:t>
            </a:r>
          </a:p>
          <a:p>
            <a:pPr marL="0" indent="0">
              <a:buNone/>
            </a:pPr>
            <a:endParaRPr lang="en-US" sz="3200" dirty="0"/>
          </a:p>
          <a:p>
            <a:pPr marL="0" indent="0">
              <a:buNone/>
            </a:pPr>
            <a:endParaRPr lang="en-US" sz="3200" dirty="0"/>
          </a:p>
        </p:txBody>
      </p:sp>
    </p:spTree>
    <p:extLst>
      <p:ext uri="{BB962C8B-B14F-4D97-AF65-F5344CB8AC3E}">
        <p14:creationId xmlns:p14="http://schemas.microsoft.com/office/powerpoint/2010/main" val="353020067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1191568" cy="1076632"/>
          </a:xfrm>
        </p:spPr>
        <p:txBody>
          <a:bodyPr>
            <a:normAutofit/>
          </a:bodyPr>
          <a:lstStyle/>
          <a:p>
            <a:pPr algn="just">
              <a:lnSpc>
                <a:spcPct val="150000"/>
              </a:lnSpc>
            </a:pPr>
            <a:r>
              <a:rPr lang="en-US" sz="3600" b="1" dirty="0" smtClean="0">
                <a:latin typeface="+mn-lt"/>
              </a:rPr>
              <a:t>Phase </a:t>
            </a:r>
            <a:r>
              <a:rPr lang="en-US" sz="3600" b="1" dirty="0">
                <a:latin typeface="+mn-lt"/>
              </a:rPr>
              <a:t>3 - Investigate &amp; Value the Target</a:t>
            </a:r>
            <a:r>
              <a:rPr lang="en-US" sz="3600" dirty="0"/>
              <a:t>: </a:t>
            </a:r>
          </a:p>
        </p:txBody>
      </p:sp>
      <p:sp>
        <p:nvSpPr>
          <p:cNvPr id="3" name="Content Placeholder 2"/>
          <p:cNvSpPr>
            <a:spLocks noGrp="1"/>
          </p:cNvSpPr>
          <p:nvPr>
            <p:ph idx="1"/>
          </p:nvPr>
        </p:nvSpPr>
        <p:spPr>
          <a:xfrm>
            <a:off x="250722" y="973394"/>
            <a:ext cx="11335535" cy="5707626"/>
          </a:xfrm>
        </p:spPr>
        <p:txBody>
          <a:bodyPr>
            <a:noAutofit/>
          </a:bodyPr>
          <a:lstStyle/>
          <a:p>
            <a:pPr algn="just"/>
            <a:endParaRPr lang="en-US" sz="3200" dirty="0" smtClean="0"/>
          </a:p>
          <a:p>
            <a:pPr algn="just"/>
            <a:r>
              <a:rPr lang="en-US" sz="3200" dirty="0" smtClean="0"/>
              <a:t>Perform </a:t>
            </a:r>
            <a:r>
              <a:rPr lang="en-US" sz="3200" dirty="0"/>
              <a:t>a more detail analysis of the target company</a:t>
            </a:r>
            <a:r>
              <a:rPr lang="en-US" sz="3200" dirty="0" smtClean="0"/>
              <a:t>.</a:t>
            </a:r>
          </a:p>
          <a:p>
            <a:pPr algn="just"/>
            <a:r>
              <a:rPr lang="en-US" sz="3200" dirty="0" smtClean="0"/>
              <a:t> A thorough </a:t>
            </a:r>
            <a:r>
              <a:rPr lang="en-US" sz="3200" dirty="0"/>
              <a:t>review of operations, strategies, financials, and other aspects of the Target </a:t>
            </a:r>
            <a:r>
              <a:rPr lang="en-US" sz="3200" dirty="0" smtClean="0"/>
              <a:t>Company should be conducted-this </a:t>
            </a:r>
            <a:r>
              <a:rPr lang="en-US" sz="3200" dirty="0"/>
              <a:t>detail review is called "due </a:t>
            </a:r>
            <a:r>
              <a:rPr lang="en-US" sz="3200" dirty="0" smtClean="0"/>
              <a:t>diligence</a:t>
            </a:r>
          </a:p>
          <a:p>
            <a:pPr algn="just"/>
            <a:endParaRPr lang="en-US" sz="3200" dirty="0" smtClean="0"/>
          </a:p>
          <a:p>
            <a:pPr algn="just"/>
            <a:r>
              <a:rPr lang="en-US" sz="3200" dirty="0" smtClean="0"/>
              <a:t>The </a:t>
            </a:r>
            <a:r>
              <a:rPr lang="en-US" sz="3200" dirty="0"/>
              <a:t>main objective is to identify various synergy values that can be realized through an M &amp; A of the Target Company. </a:t>
            </a:r>
            <a:endParaRPr lang="en-US" sz="3200" dirty="0" smtClean="0"/>
          </a:p>
          <a:p>
            <a:pPr algn="just"/>
            <a:r>
              <a:rPr lang="en-US" sz="3200" dirty="0" smtClean="0"/>
              <a:t>Investment </a:t>
            </a:r>
            <a:r>
              <a:rPr lang="en-US" sz="3200" dirty="0"/>
              <a:t>Bankers now enter into the M &amp; A process to assist with this evaluation.</a:t>
            </a:r>
          </a:p>
          <a:p>
            <a:pPr algn="just"/>
            <a:r>
              <a:rPr lang="en-US" sz="3200" dirty="0"/>
              <a:t>A key part of due diligence is the valuation of the target company. </a:t>
            </a:r>
          </a:p>
        </p:txBody>
      </p:sp>
    </p:spTree>
    <p:extLst>
      <p:ext uri="{BB962C8B-B14F-4D97-AF65-F5344CB8AC3E}">
        <p14:creationId xmlns:p14="http://schemas.microsoft.com/office/powerpoint/2010/main" val="156484895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1191568" cy="1076632"/>
          </a:xfrm>
        </p:spPr>
        <p:txBody>
          <a:bodyPr>
            <a:noAutofit/>
          </a:bodyPr>
          <a:lstStyle/>
          <a:p>
            <a:pPr>
              <a:lnSpc>
                <a:spcPct val="150000"/>
              </a:lnSpc>
            </a:pPr>
            <a:r>
              <a:rPr lang="en-US" sz="3600" b="1" dirty="0" smtClean="0">
                <a:latin typeface="+mn-lt"/>
              </a:rPr>
              <a:t>Phase </a:t>
            </a:r>
            <a:r>
              <a:rPr lang="en-US" sz="3600" b="1" dirty="0">
                <a:latin typeface="+mn-lt"/>
              </a:rPr>
              <a:t>4 - Acquire through </a:t>
            </a:r>
            <a:r>
              <a:rPr lang="en-US" sz="3600" b="1" dirty="0" smtClean="0">
                <a:latin typeface="+mn-lt"/>
              </a:rPr>
              <a:t>Negotiation </a:t>
            </a:r>
            <a:r>
              <a:rPr lang="en-US" sz="3600" b="1" dirty="0">
                <a:latin typeface="+mn-lt"/>
              </a:rPr>
              <a:t/>
            </a:r>
            <a:br>
              <a:rPr lang="en-US" sz="3600" b="1" dirty="0">
                <a:latin typeface="+mn-lt"/>
              </a:rPr>
            </a:br>
            <a:r>
              <a:rPr lang="en-US" sz="3600" dirty="0" smtClean="0"/>
              <a:t>: </a:t>
            </a:r>
            <a:endParaRPr lang="en-US" sz="3600" dirty="0"/>
          </a:p>
        </p:txBody>
      </p:sp>
      <p:sp>
        <p:nvSpPr>
          <p:cNvPr id="3" name="Content Placeholder 2"/>
          <p:cNvSpPr>
            <a:spLocks noGrp="1"/>
          </p:cNvSpPr>
          <p:nvPr>
            <p:ph idx="1"/>
          </p:nvPr>
        </p:nvSpPr>
        <p:spPr>
          <a:xfrm>
            <a:off x="0" y="766916"/>
            <a:ext cx="11335535" cy="5707626"/>
          </a:xfrm>
        </p:spPr>
        <p:txBody>
          <a:bodyPr>
            <a:noAutofit/>
          </a:bodyPr>
          <a:lstStyle/>
          <a:p>
            <a:pPr marL="0" indent="0" algn="just">
              <a:buNone/>
            </a:pPr>
            <a:r>
              <a:rPr lang="en-US" sz="3200" dirty="0" smtClean="0"/>
              <a:t> </a:t>
            </a:r>
          </a:p>
          <a:p>
            <a:pPr marL="0" indent="0" algn="just">
              <a:buNone/>
            </a:pPr>
            <a:r>
              <a:rPr lang="en-US" sz="3200" dirty="0" smtClean="0"/>
              <a:t>To start </a:t>
            </a:r>
            <a:r>
              <a:rPr lang="en-US" sz="3200" dirty="0"/>
              <a:t>the process of negotiating a M &amp; </a:t>
            </a:r>
            <a:r>
              <a:rPr lang="en-US" sz="3200" dirty="0" smtClean="0"/>
              <a:t>A, there is a need to develop </a:t>
            </a:r>
            <a:r>
              <a:rPr lang="en-US" sz="3200" dirty="0"/>
              <a:t>a negotiation plan based on several key questions</a:t>
            </a:r>
            <a:r>
              <a:rPr lang="en-US" sz="3200" dirty="0" smtClean="0"/>
              <a:t>:</a:t>
            </a:r>
          </a:p>
          <a:p>
            <a:pPr marL="0" indent="0" algn="just">
              <a:buNone/>
            </a:pPr>
            <a:endParaRPr lang="en-US" sz="3200" dirty="0"/>
          </a:p>
          <a:p>
            <a:pPr marL="514350" indent="-514350" algn="just">
              <a:buFont typeface="+mj-lt"/>
              <a:buAutoNum type="arabicPeriod"/>
            </a:pPr>
            <a:r>
              <a:rPr lang="en-US" sz="3200" dirty="0" smtClean="0"/>
              <a:t>How </a:t>
            </a:r>
            <a:r>
              <a:rPr lang="en-US" sz="3200" dirty="0"/>
              <a:t>much resistance will we encounter from the Target Company?</a:t>
            </a:r>
          </a:p>
          <a:p>
            <a:pPr marL="514350" indent="-514350" algn="just">
              <a:buFont typeface="+mj-lt"/>
              <a:buAutoNum type="arabicPeriod"/>
            </a:pPr>
            <a:r>
              <a:rPr lang="en-US" sz="3200" dirty="0" smtClean="0"/>
              <a:t> </a:t>
            </a:r>
            <a:r>
              <a:rPr lang="en-US" sz="3200" dirty="0"/>
              <a:t>What are the benefits of the M &amp; A for the Target Company?</a:t>
            </a:r>
          </a:p>
          <a:p>
            <a:pPr marL="514350" indent="-514350" algn="just">
              <a:buFont typeface="+mj-lt"/>
              <a:buAutoNum type="arabicPeriod"/>
            </a:pPr>
            <a:r>
              <a:rPr lang="en-US" sz="3200" dirty="0" smtClean="0"/>
              <a:t> </a:t>
            </a:r>
            <a:r>
              <a:rPr lang="en-US" sz="3200" dirty="0"/>
              <a:t>What will be our bidding strategy?</a:t>
            </a:r>
          </a:p>
          <a:p>
            <a:pPr marL="514350" indent="-514350" algn="just">
              <a:buFont typeface="+mj-lt"/>
              <a:buAutoNum type="arabicPeriod"/>
            </a:pPr>
            <a:r>
              <a:rPr lang="en-US" sz="3200" dirty="0" smtClean="0"/>
              <a:t> </a:t>
            </a:r>
            <a:r>
              <a:rPr lang="en-US" sz="3200" dirty="0"/>
              <a:t>How much do we offer in the first round of bidding</a:t>
            </a:r>
            <a:r>
              <a:rPr lang="en-US" sz="3200" dirty="0" smtClean="0"/>
              <a:t>?</a:t>
            </a:r>
          </a:p>
          <a:p>
            <a:pPr algn="just"/>
            <a:endParaRPr lang="en-US" sz="3200" dirty="0"/>
          </a:p>
        </p:txBody>
      </p:sp>
    </p:spTree>
    <p:extLst>
      <p:ext uri="{BB962C8B-B14F-4D97-AF65-F5344CB8AC3E}">
        <p14:creationId xmlns:p14="http://schemas.microsoft.com/office/powerpoint/2010/main" val="299433416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1191568" cy="1076632"/>
          </a:xfrm>
        </p:spPr>
        <p:txBody>
          <a:bodyPr>
            <a:noAutofit/>
          </a:bodyPr>
          <a:lstStyle/>
          <a:p>
            <a:pPr>
              <a:lnSpc>
                <a:spcPct val="150000"/>
              </a:lnSpc>
            </a:pPr>
            <a:r>
              <a:rPr lang="en-US" sz="3600" b="1" dirty="0" smtClean="0">
                <a:latin typeface="+mn-lt"/>
              </a:rPr>
              <a:t>Phase </a:t>
            </a:r>
            <a:r>
              <a:rPr lang="en-US" sz="3600" b="1" dirty="0">
                <a:latin typeface="+mn-lt"/>
              </a:rPr>
              <a:t>4 - Acquire through </a:t>
            </a:r>
            <a:r>
              <a:rPr lang="en-US" sz="3600" b="1" dirty="0" smtClean="0">
                <a:latin typeface="+mn-lt"/>
              </a:rPr>
              <a:t>Negotiation- Possibilities </a:t>
            </a:r>
            <a:r>
              <a:rPr lang="en-US" sz="3600" b="1" dirty="0">
                <a:latin typeface="+mn-lt"/>
              </a:rPr>
              <a:t/>
            </a:r>
            <a:br>
              <a:rPr lang="en-US" sz="3600" b="1" dirty="0">
                <a:latin typeface="+mn-lt"/>
              </a:rPr>
            </a:br>
            <a:r>
              <a:rPr lang="en-US" sz="3600" dirty="0" smtClean="0"/>
              <a:t>: </a:t>
            </a:r>
            <a:endParaRPr lang="en-US" sz="3600" dirty="0"/>
          </a:p>
        </p:txBody>
      </p:sp>
      <p:sp>
        <p:nvSpPr>
          <p:cNvPr id="3" name="Content Placeholder 2"/>
          <p:cNvSpPr>
            <a:spLocks noGrp="1"/>
          </p:cNvSpPr>
          <p:nvPr>
            <p:ph idx="1"/>
          </p:nvPr>
        </p:nvSpPr>
        <p:spPr>
          <a:xfrm>
            <a:off x="0" y="766916"/>
            <a:ext cx="11335535" cy="5707626"/>
          </a:xfrm>
        </p:spPr>
        <p:txBody>
          <a:bodyPr>
            <a:noAutofit/>
          </a:bodyPr>
          <a:lstStyle/>
          <a:p>
            <a:pPr marL="514350" indent="-514350" algn="just">
              <a:buAutoNum type="arabicPeriod"/>
            </a:pPr>
            <a:r>
              <a:rPr lang="en-US" sz="3200" dirty="0" smtClean="0"/>
              <a:t>Both </a:t>
            </a:r>
            <a:r>
              <a:rPr lang="en-US" sz="3200" dirty="0"/>
              <a:t>companies </a:t>
            </a:r>
            <a:r>
              <a:rPr lang="en-US" sz="3200" dirty="0" smtClean="0"/>
              <a:t> can reach  to an  </a:t>
            </a:r>
            <a:r>
              <a:rPr lang="en-US" sz="3200" dirty="0"/>
              <a:t>agreement concerning the M &amp; A;  </a:t>
            </a:r>
            <a:r>
              <a:rPr lang="en-US" sz="3200" dirty="0" smtClean="0"/>
              <a:t>This is called  </a:t>
            </a:r>
            <a:r>
              <a:rPr lang="en-US" sz="3200" dirty="0"/>
              <a:t>a negotiated merger </a:t>
            </a:r>
            <a:r>
              <a:rPr lang="en-US" sz="3200" dirty="0" smtClean="0"/>
              <a:t> or  ‘bear hug’</a:t>
            </a:r>
          </a:p>
          <a:p>
            <a:pPr marL="514350" indent="-514350" algn="just">
              <a:buAutoNum type="arabicPeriod"/>
            </a:pPr>
            <a:endParaRPr lang="en-US" sz="3200" dirty="0" smtClean="0"/>
          </a:p>
          <a:p>
            <a:pPr marL="0" indent="0" algn="just">
              <a:buNone/>
            </a:pPr>
            <a:r>
              <a:rPr lang="en-US" sz="3200" dirty="0" smtClean="0"/>
              <a:t>2. Where </a:t>
            </a:r>
            <a:r>
              <a:rPr lang="en-US" sz="3200" dirty="0"/>
              <a:t>resistance is expected from the target, the acquiring firm will acquire a partial interest in the </a:t>
            </a:r>
            <a:r>
              <a:rPr lang="en-US" sz="3200" dirty="0" smtClean="0"/>
              <a:t>target, this is sometimes </a:t>
            </a:r>
            <a:r>
              <a:rPr lang="en-US" sz="3200" dirty="0"/>
              <a:t>referred to as a "toehold </a:t>
            </a:r>
            <a:r>
              <a:rPr lang="en-US" sz="3200" dirty="0" smtClean="0"/>
              <a:t>position</a:t>
            </a:r>
          </a:p>
          <a:p>
            <a:pPr marL="0" indent="0" algn="just">
              <a:buNone/>
            </a:pPr>
            <a:endParaRPr lang="en-US" sz="3200" dirty="0" smtClean="0"/>
          </a:p>
          <a:p>
            <a:pPr marL="0" indent="0" algn="just">
              <a:buNone/>
            </a:pPr>
            <a:r>
              <a:rPr lang="en-US" sz="3200" dirty="0" smtClean="0"/>
              <a:t>3. In </a:t>
            </a:r>
            <a:r>
              <a:rPr lang="en-US" sz="3200" dirty="0"/>
              <a:t>cases where the target is expected to strongly fight a takeover attempt, the acquiring company will make a tender offer directly to the shareholders of the target, bypassing the target's management.</a:t>
            </a:r>
          </a:p>
          <a:p>
            <a:pPr algn="just"/>
            <a:endParaRPr lang="en-US" sz="3200" dirty="0"/>
          </a:p>
        </p:txBody>
      </p:sp>
    </p:spTree>
    <p:extLst>
      <p:ext uri="{BB962C8B-B14F-4D97-AF65-F5344CB8AC3E}">
        <p14:creationId xmlns:p14="http://schemas.microsoft.com/office/powerpoint/2010/main" val="429398159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1353800" cy="899653"/>
          </a:xfrm>
        </p:spPr>
        <p:txBody>
          <a:bodyPr>
            <a:normAutofit/>
          </a:bodyPr>
          <a:lstStyle/>
          <a:p>
            <a:r>
              <a:rPr lang="en-US" sz="3600" b="1" dirty="0">
                <a:latin typeface="+mn-lt"/>
              </a:rPr>
              <a:t>Phase 5 - Post Merger Integration</a:t>
            </a:r>
            <a:endParaRPr lang="en-US" sz="3600" dirty="0">
              <a:latin typeface="+mn-lt"/>
            </a:endParaRPr>
          </a:p>
        </p:txBody>
      </p:sp>
      <p:sp>
        <p:nvSpPr>
          <p:cNvPr id="3" name="Content Placeholder 2"/>
          <p:cNvSpPr>
            <a:spLocks noGrp="1"/>
          </p:cNvSpPr>
          <p:nvPr>
            <p:ph idx="1"/>
          </p:nvPr>
        </p:nvSpPr>
        <p:spPr>
          <a:xfrm>
            <a:off x="306611" y="899653"/>
            <a:ext cx="11209421" cy="5958348"/>
          </a:xfrm>
        </p:spPr>
        <p:txBody>
          <a:bodyPr>
            <a:noAutofit/>
          </a:bodyPr>
          <a:lstStyle/>
          <a:p>
            <a:pPr marL="0" indent="0" algn="just">
              <a:buNone/>
            </a:pPr>
            <a:r>
              <a:rPr lang="en-US" sz="3200" dirty="0" smtClean="0"/>
              <a:t> The firms will </a:t>
            </a:r>
            <a:r>
              <a:rPr lang="en-US" sz="3200" dirty="0"/>
              <a:t>announce an agreement to merge </a:t>
            </a:r>
            <a:r>
              <a:rPr lang="en-US" sz="3200" dirty="0" smtClean="0"/>
              <a:t>and finalize the deal by signing a M&amp; A. </a:t>
            </a:r>
            <a:endParaRPr lang="en-US" sz="3200" dirty="0"/>
          </a:p>
          <a:p>
            <a:pPr marL="0" indent="0" algn="just">
              <a:buNone/>
            </a:pPr>
            <a:r>
              <a:rPr lang="en-US" sz="3200" dirty="0" smtClean="0"/>
              <a:t>The </a:t>
            </a:r>
            <a:r>
              <a:rPr lang="en-US" sz="3200" dirty="0"/>
              <a:t>integration process can take place at three levels:</a:t>
            </a:r>
          </a:p>
          <a:p>
            <a:pPr marL="0" indent="0" algn="just">
              <a:buNone/>
            </a:pPr>
            <a:r>
              <a:rPr lang="en-US" sz="3200" b="1" dirty="0" err="1" smtClean="0"/>
              <a:t>1.Full</a:t>
            </a:r>
            <a:r>
              <a:rPr lang="en-US" sz="3200" b="1" dirty="0"/>
              <a:t>:</a:t>
            </a:r>
            <a:r>
              <a:rPr lang="en-US" sz="3200" dirty="0"/>
              <a:t> All functional areas (operations, marketing, finance, human resources, etc.) will be merged into one new company. </a:t>
            </a:r>
            <a:endParaRPr lang="en-US" sz="3200" dirty="0" smtClean="0"/>
          </a:p>
          <a:p>
            <a:pPr marL="0" indent="0" algn="just">
              <a:buNone/>
            </a:pPr>
            <a:r>
              <a:rPr lang="en-US" sz="3200" b="1" dirty="0" err="1" smtClean="0"/>
              <a:t>2.Moderate</a:t>
            </a:r>
            <a:r>
              <a:rPr lang="en-US" sz="3200" b="1" dirty="0" smtClean="0"/>
              <a:t>:</a:t>
            </a:r>
            <a:r>
              <a:rPr lang="en-US" sz="3200" dirty="0" smtClean="0"/>
              <a:t>. </a:t>
            </a:r>
            <a:r>
              <a:rPr lang="en-US" sz="3200" dirty="0"/>
              <a:t>Strategic decisions will be centralized within one </a:t>
            </a:r>
            <a:r>
              <a:rPr lang="en-US" sz="3200" dirty="0" smtClean="0"/>
              <a:t>company ( </a:t>
            </a:r>
            <a:r>
              <a:rPr lang="en-US" sz="3200" dirty="0" err="1" smtClean="0"/>
              <a:t>eg</a:t>
            </a:r>
            <a:r>
              <a:rPr lang="en-US" sz="3200" dirty="0" smtClean="0"/>
              <a:t>, production) </a:t>
            </a:r>
            <a:r>
              <a:rPr lang="en-US" sz="3200" dirty="0"/>
              <a:t>but day to day operating decisions will remain autonomous.</a:t>
            </a:r>
          </a:p>
          <a:p>
            <a:pPr marL="0" indent="0" algn="just">
              <a:buNone/>
            </a:pPr>
            <a:r>
              <a:rPr lang="en-US" sz="3200" b="1" dirty="0" err="1" smtClean="0"/>
              <a:t>3.Minimal</a:t>
            </a:r>
            <a:r>
              <a:rPr lang="en-US" sz="3200" b="1" dirty="0"/>
              <a:t>:</a:t>
            </a:r>
            <a:r>
              <a:rPr lang="en-US" sz="3200" dirty="0"/>
              <a:t> </a:t>
            </a:r>
            <a:r>
              <a:rPr lang="en-US" sz="3200" dirty="0" smtClean="0"/>
              <a:t>Few </a:t>
            </a:r>
            <a:r>
              <a:rPr lang="en-US" sz="3200" dirty="0"/>
              <a:t>selected personnel will be </a:t>
            </a:r>
            <a:r>
              <a:rPr lang="en-US" sz="3200" dirty="0" smtClean="0"/>
              <a:t>merged. </a:t>
            </a:r>
            <a:r>
              <a:rPr lang="en-US" sz="3200" dirty="0"/>
              <a:t>Both strategic and operating decisions will remain decentralized </a:t>
            </a:r>
            <a:r>
              <a:rPr lang="en-US" sz="3200" dirty="0" smtClean="0"/>
              <a:t>and autonomous.</a:t>
            </a:r>
            <a:endParaRPr lang="en-US" sz="3200" dirty="0"/>
          </a:p>
        </p:txBody>
      </p:sp>
    </p:spTree>
    <p:extLst>
      <p:ext uri="{BB962C8B-B14F-4D97-AF65-F5344CB8AC3E}">
        <p14:creationId xmlns:p14="http://schemas.microsoft.com/office/powerpoint/2010/main" val="379293839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32735"/>
            <a:ext cx="11238053" cy="689068"/>
          </a:xfrm>
        </p:spPr>
        <p:txBody>
          <a:bodyPr>
            <a:noAutofit/>
          </a:bodyPr>
          <a:lstStyle/>
          <a:p>
            <a:r>
              <a:rPr lang="en-US" sz="3600" dirty="0" smtClean="0"/>
              <a:t/>
            </a:r>
            <a:br>
              <a:rPr lang="en-US" sz="3600" dirty="0" smtClean="0"/>
            </a:br>
            <a:r>
              <a:rPr lang="en-US" sz="3600" b="1" dirty="0" smtClean="0">
                <a:latin typeface="+mn-lt"/>
              </a:rPr>
              <a:t>Due Diligence  </a:t>
            </a:r>
            <a:r>
              <a:rPr lang="en-US" sz="3600" dirty="0"/>
              <a:t/>
            </a:r>
            <a:br>
              <a:rPr lang="en-US" sz="3600" dirty="0"/>
            </a:br>
            <a:endParaRPr lang="en-US" sz="3600" b="1" dirty="0">
              <a:latin typeface="+mn-lt"/>
            </a:endParaRPr>
          </a:p>
        </p:txBody>
      </p:sp>
      <p:sp>
        <p:nvSpPr>
          <p:cNvPr id="3" name="Content Placeholder 2"/>
          <p:cNvSpPr>
            <a:spLocks noGrp="1"/>
          </p:cNvSpPr>
          <p:nvPr>
            <p:ph idx="1"/>
          </p:nvPr>
        </p:nvSpPr>
        <p:spPr>
          <a:xfrm>
            <a:off x="289367" y="821803"/>
            <a:ext cx="11902633" cy="6036197"/>
          </a:xfrm>
        </p:spPr>
        <p:txBody>
          <a:bodyPr>
            <a:noAutofit/>
          </a:bodyPr>
          <a:lstStyle/>
          <a:p>
            <a:pPr marL="0" indent="0" algn="just">
              <a:buNone/>
            </a:pPr>
            <a:r>
              <a:rPr lang="en-US" sz="3200" dirty="0" smtClean="0"/>
              <a:t> </a:t>
            </a:r>
            <a:r>
              <a:rPr lang="en-US" sz="3200" dirty="0"/>
              <a:t>Due diligence is a very detailed and extensive evaluation of the proposed merger. </a:t>
            </a:r>
          </a:p>
          <a:p>
            <a:pPr marL="0" indent="0" algn="just">
              <a:buNone/>
            </a:pPr>
            <a:r>
              <a:rPr lang="en-US" sz="3200" dirty="0" smtClean="0"/>
              <a:t>Thus its appropriate to examine   the type of ‘fit’ the firms have;- </a:t>
            </a:r>
            <a:endParaRPr lang="en-US" sz="3200" dirty="0"/>
          </a:p>
          <a:p>
            <a:pPr marL="0" indent="0" algn="just">
              <a:buNone/>
            </a:pPr>
            <a:r>
              <a:rPr lang="en-US" sz="3200" b="1" dirty="0"/>
              <a:t>1. Investment Fit</a:t>
            </a:r>
            <a:r>
              <a:rPr lang="en-US" sz="3200" dirty="0"/>
              <a:t> - What financial resources </a:t>
            </a:r>
            <a:r>
              <a:rPr lang="en-US" sz="3200" dirty="0" smtClean="0"/>
              <a:t>are required? Risks in the  </a:t>
            </a:r>
            <a:r>
              <a:rPr lang="en-US" sz="3200" dirty="0"/>
              <a:t>new organization, etc.?</a:t>
            </a:r>
          </a:p>
          <a:p>
            <a:pPr marL="0" indent="0" algn="just">
              <a:buNone/>
            </a:pPr>
            <a:r>
              <a:rPr lang="en-US" sz="3200" b="1" dirty="0"/>
              <a:t>2. Strategic Fit</a:t>
            </a:r>
            <a:r>
              <a:rPr lang="en-US" sz="3200" dirty="0"/>
              <a:t> - What management strengths are brought together through this M &amp; A? </a:t>
            </a:r>
            <a:endParaRPr lang="en-US" sz="3200" dirty="0" smtClean="0"/>
          </a:p>
          <a:p>
            <a:pPr marL="0" indent="0" algn="just">
              <a:buNone/>
            </a:pPr>
            <a:r>
              <a:rPr lang="en-US" sz="3200" b="1" dirty="0" smtClean="0"/>
              <a:t>3</a:t>
            </a:r>
            <a:r>
              <a:rPr lang="en-US" sz="3200" b="1" dirty="0"/>
              <a:t>. Marketing Fit</a:t>
            </a:r>
            <a:r>
              <a:rPr lang="en-US" sz="3200" dirty="0"/>
              <a:t> </a:t>
            </a:r>
            <a:r>
              <a:rPr lang="en-US" sz="3200" dirty="0" smtClean="0"/>
              <a:t>- Will </a:t>
            </a:r>
            <a:r>
              <a:rPr lang="en-US" sz="3200" dirty="0"/>
              <a:t>products </a:t>
            </a:r>
            <a:r>
              <a:rPr lang="en-US" sz="3200" dirty="0" smtClean="0"/>
              <a:t>&amp; services </a:t>
            </a:r>
            <a:r>
              <a:rPr lang="en-US" sz="3200" dirty="0"/>
              <a:t>compliment one </a:t>
            </a:r>
            <a:r>
              <a:rPr lang="en-US" sz="3200" dirty="0" smtClean="0"/>
              <a:t>another?</a:t>
            </a:r>
          </a:p>
          <a:p>
            <a:pPr marL="0" indent="0" algn="just">
              <a:buNone/>
            </a:pPr>
            <a:r>
              <a:rPr lang="en-US" sz="3200" dirty="0" smtClean="0"/>
              <a:t>How well will marketing </a:t>
            </a:r>
            <a:r>
              <a:rPr lang="en-US" sz="3200" dirty="0"/>
              <a:t>fit together - promotion programs, brand names, distribution channels, customer mix, </a:t>
            </a:r>
            <a:r>
              <a:rPr lang="en-US" sz="3200" dirty="0" err="1"/>
              <a:t>etc</a:t>
            </a:r>
            <a:r>
              <a:rPr lang="en-US" sz="3200" dirty="0" smtClean="0"/>
              <a:t>?</a:t>
            </a:r>
            <a:endParaRPr lang="en-US" sz="3200" dirty="0"/>
          </a:p>
        </p:txBody>
      </p:sp>
    </p:spTree>
    <p:extLst>
      <p:ext uri="{BB962C8B-B14F-4D97-AF65-F5344CB8AC3E}">
        <p14:creationId xmlns:p14="http://schemas.microsoft.com/office/powerpoint/2010/main" val="68458622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45" y="-130868"/>
            <a:ext cx="11191568" cy="706055"/>
          </a:xfrm>
        </p:spPr>
        <p:txBody>
          <a:bodyPr>
            <a:normAutofit/>
          </a:bodyPr>
          <a:lstStyle/>
          <a:p>
            <a:r>
              <a:rPr lang="en-US" sz="3600" b="1" dirty="0" smtClean="0"/>
              <a:t> </a:t>
            </a:r>
            <a:r>
              <a:rPr lang="en-US" sz="3600" b="1" dirty="0"/>
              <a:t>Due Diligence </a:t>
            </a:r>
            <a:r>
              <a:rPr lang="en-US" sz="3600" b="1" dirty="0" err="1" smtClean="0"/>
              <a:t>Ctd</a:t>
            </a:r>
            <a:endParaRPr lang="en-US" sz="3600" dirty="0"/>
          </a:p>
        </p:txBody>
      </p:sp>
      <p:sp>
        <p:nvSpPr>
          <p:cNvPr id="5" name="Content Placeholder 4"/>
          <p:cNvSpPr>
            <a:spLocks noGrp="1"/>
          </p:cNvSpPr>
          <p:nvPr>
            <p:ph idx="1"/>
          </p:nvPr>
        </p:nvSpPr>
        <p:spPr>
          <a:xfrm>
            <a:off x="206477" y="545690"/>
            <a:ext cx="11985523" cy="6312310"/>
          </a:xfrm>
        </p:spPr>
        <p:txBody>
          <a:bodyPr>
            <a:noAutofit/>
          </a:bodyPr>
          <a:lstStyle/>
          <a:p>
            <a:pPr marL="0" indent="0">
              <a:buNone/>
            </a:pPr>
            <a:endParaRPr lang="en-US" sz="3200" b="1" dirty="0" smtClean="0"/>
          </a:p>
          <a:p>
            <a:pPr marL="0" indent="0">
              <a:buNone/>
            </a:pPr>
            <a:r>
              <a:rPr lang="en-US" sz="3200" b="1" dirty="0" smtClean="0"/>
              <a:t>4</a:t>
            </a:r>
            <a:r>
              <a:rPr lang="en-US" sz="3200" b="1" dirty="0"/>
              <a:t>. Operating Fit</a:t>
            </a:r>
            <a:r>
              <a:rPr lang="en-US" sz="3200" dirty="0"/>
              <a:t> - How well do the different business units and production facilities fit together? How </a:t>
            </a:r>
            <a:r>
              <a:rPr lang="en-US" sz="3200" dirty="0" smtClean="0"/>
              <a:t> does labor </a:t>
            </a:r>
            <a:r>
              <a:rPr lang="en-US" sz="3200" dirty="0"/>
              <a:t>force, technologies, production capacities, etc</a:t>
            </a:r>
            <a:r>
              <a:rPr lang="en-US" sz="3200" dirty="0" smtClean="0"/>
              <a:t>. fit together?</a:t>
            </a:r>
            <a:endParaRPr lang="en-US" sz="3200" dirty="0"/>
          </a:p>
          <a:p>
            <a:pPr marL="0" indent="0">
              <a:buNone/>
            </a:pPr>
            <a:r>
              <a:rPr lang="en-US" sz="3200" b="1" dirty="0"/>
              <a:t>5. Management Fit</a:t>
            </a:r>
            <a:r>
              <a:rPr lang="en-US" sz="3200" dirty="0"/>
              <a:t> - What expertise and talents do both companies bring to the merger? How well </a:t>
            </a:r>
            <a:r>
              <a:rPr lang="en-US" sz="3200" dirty="0" smtClean="0"/>
              <a:t>do leadership </a:t>
            </a:r>
            <a:r>
              <a:rPr lang="en-US" sz="3200" dirty="0"/>
              <a:t>styles, strategic thinking, ability to change, </a:t>
            </a:r>
            <a:r>
              <a:rPr lang="en-US" sz="3200" dirty="0" err="1" smtClean="0"/>
              <a:t>etc</a:t>
            </a:r>
            <a:r>
              <a:rPr lang="en-US" sz="3200" dirty="0" smtClean="0"/>
              <a:t> fit together.?</a:t>
            </a:r>
            <a:endParaRPr lang="en-US" sz="3200" dirty="0"/>
          </a:p>
          <a:p>
            <a:pPr marL="0" indent="0">
              <a:buNone/>
            </a:pPr>
            <a:r>
              <a:rPr lang="en-US" sz="3200" b="1" dirty="0"/>
              <a:t>6. Financial Fit</a:t>
            </a:r>
            <a:r>
              <a:rPr lang="en-US" sz="3200" dirty="0"/>
              <a:t> - How well do financial elements fit together - sales, profitability, return on capital, cash flow, etc.?</a:t>
            </a:r>
          </a:p>
          <a:p>
            <a:pPr marL="0" indent="0">
              <a:buNone/>
            </a:pPr>
            <a:r>
              <a:rPr lang="en-US" sz="3200" dirty="0"/>
              <a:t> </a:t>
            </a:r>
          </a:p>
        </p:txBody>
      </p:sp>
    </p:spTree>
    <p:extLst>
      <p:ext uri="{BB962C8B-B14F-4D97-AF65-F5344CB8AC3E}">
        <p14:creationId xmlns:p14="http://schemas.microsoft.com/office/powerpoint/2010/main" val="419567741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0"/>
            <a:ext cx="11353800" cy="729002"/>
          </a:xfrm>
        </p:spPr>
        <p:txBody>
          <a:bodyPr>
            <a:normAutofit/>
          </a:bodyPr>
          <a:lstStyle/>
          <a:p>
            <a:pPr algn="just"/>
            <a:r>
              <a:rPr lang="en-US" sz="3600" b="1" dirty="0" smtClean="0">
                <a:latin typeface="+mn-lt"/>
              </a:rPr>
              <a:t>Reasons Behind Failed Mergers</a:t>
            </a:r>
            <a:endParaRPr lang="en-US" sz="3600" dirty="0">
              <a:latin typeface="+mn-lt"/>
            </a:endParaRPr>
          </a:p>
        </p:txBody>
      </p:sp>
      <p:sp>
        <p:nvSpPr>
          <p:cNvPr id="3" name="Content Placeholder 2"/>
          <p:cNvSpPr>
            <a:spLocks noGrp="1"/>
          </p:cNvSpPr>
          <p:nvPr>
            <p:ph idx="1"/>
          </p:nvPr>
        </p:nvSpPr>
        <p:spPr>
          <a:xfrm>
            <a:off x="1" y="729002"/>
            <a:ext cx="11435786" cy="5775038"/>
          </a:xfrm>
        </p:spPr>
        <p:txBody>
          <a:bodyPr>
            <a:noAutofit/>
          </a:bodyPr>
          <a:lstStyle/>
          <a:p>
            <a:pPr marL="514350" indent="-514350" algn="just">
              <a:buAutoNum type="arabicPeriod"/>
            </a:pPr>
            <a:r>
              <a:rPr lang="en-US" sz="3200" b="1" dirty="0" smtClean="0"/>
              <a:t>Poor </a:t>
            </a:r>
            <a:r>
              <a:rPr lang="en-US" sz="3200" b="1" dirty="0"/>
              <a:t>strategic fit</a:t>
            </a:r>
            <a:r>
              <a:rPr lang="en-US" sz="3200" dirty="0"/>
              <a:t> - The two companies have strategies and objectives that are too different and they conflict with one another</a:t>
            </a:r>
            <a:r>
              <a:rPr lang="en-US" sz="3200" dirty="0" smtClean="0"/>
              <a:t>.</a:t>
            </a:r>
          </a:p>
          <a:p>
            <a:pPr marL="514350" indent="-514350" algn="just">
              <a:buAutoNum type="arabicPeriod"/>
            </a:pPr>
            <a:endParaRPr lang="en-US" sz="3200" dirty="0"/>
          </a:p>
          <a:p>
            <a:pPr marL="0" indent="0" algn="just">
              <a:buNone/>
            </a:pPr>
            <a:r>
              <a:rPr lang="en-US" sz="3200" b="1" dirty="0"/>
              <a:t>2. Cultural and Social Differences</a:t>
            </a:r>
            <a:r>
              <a:rPr lang="en-US" sz="3200" dirty="0"/>
              <a:t> - It </a:t>
            </a:r>
            <a:r>
              <a:rPr lang="en-US" sz="3200" dirty="0" smtClean="0"/>
              <a:t>is said </a:t>
            </a:r>
            <a:r>
              <a:rPr lang="en-US" sz="3200" dirty="0"/>
              <a:t>that most problems can be traced to "people problems." If </a:t>
            </a:r>
            <a:r>
              <a:rPr lang="en-US" sz="3200" dirty="0" smtClean="0"/>
              <a:t>there are differences </a:t>
            </a:r>
            <a:r>
              <a:rPr lang="en-US" sz="3200" dirty="0"/>
              <a:t>in cultures, then synergy values can be very elusive</a:t>
            </a:r>
            <a:r>
              <a:rPr lang="en-US" sz="3200" dirty="0" smtClean="0"/>
              <a:t>.</a:t>
            </a:r>
          </a:p>
          <a:p>
            <a:pPr marL="0" indent="0" algn="just">
              <a:buNone/>
            </a:pPr>
            <a:endParaRPr lang="en-US" sz="3200" dirty="0" smtClean="0"/>
          </a:p>
          <a:p>
            <a:pPr marL="0" indent="0" algn="just">
              <a:buNone/>
            </a:pPr>
            <a:r>
              <a:rPr lang="en-US" sz="3200" b="1" dirty="0" smtClean="0"/>
              <a:t>3</a:t>
            </a:r>
            <a:r>
              <a:rPr lang="en-US" sz="3200" b="1" dirty="0"/>
              <a:t>. Incomplete and Inadequate Due Diligence</a:t>
            </a:r>
            <a:r>
              <a:rPr lang="en-US" sz="3200" dirty="0"/>
              <a:t> - Due diligence is the "watchdog" within the M &amp; A Process. </a:t>
            </a:r>
            <a:r>
              <a:rPr lang="en-US" sz="3200" dirty="0" smtClean="0"/>
              <a:t>If this is not done, some </a:t>
            </a:r>
            <a:r>
              <a:rPr lang="en-US" sz="3200" dirty="0"/>
              <a:t>serious problems within the M &amp; A </a:t>
            </a:r>
            <a:r>
              <a:rPr lang="en-US" sz="3200" dirty="0" smtClean="0"/>
              <a:t>Process may arise </a:t>
            </a:r>
            <a:endParaRPr lang="en-US" sz="3200" dirty="0"/>
          </a:p>
        </p:txBody>
      </p:sp>
    </p:spTree>
    <p:extLst>
      <p:ext uri="{BB962C8B-B14F-4D97-AF65-F5344CB8AC3E}">
        <p14:creationId xmlns:p14="http://schemas.microsoft.com/office/powerpoint/2010/main" val="12803029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32735"/>
            <a:ext cx="11238053" cy="821803"/>
          </a:xfrm>
        </p:spPr>
        <p:txBody>
          <a:bodyPr>
            <a:noAutofit/>
          </a:bodyPr>
          <a:lstStyle/>
          <a:p>
            <a:r>
              <a:rPr lang="en-US" sz="3600" b="1" dirty="0">
                <a:latin typeface="+mn-lt"/>
              </a:rPr>
              <a:t>Reasons Behind Failed </a:t>
            </a:r>
            <a:r>
              <a:rPr lang="en-US" sz="3600" b="1" dirty="0" smtClean="0">
                <a:latin typeface="+mn-lt"/>
              </a:rPr>
              <a:t>Mergers </a:t>
            </a:r>
            <a:r>
              <a:rPr lang="en-US" sz="3600" b="1" dirty="0" err="1" smtClean="0">
                <a:latin typeface="+mn-lt"/>
              </a:rPr>
              <a:t>Ctd</a:t>
            </a:r>
            <a:endParaRPr lang="en-US" sz="3600" b="1" dirty="0">
              <a:latin typeface="+mn-lt"/>
            </a:endParaRPr>
          </a:p>
        </p:txBody>
      </p:sp>
      <p:sp>
        <p:nvSpPr>
          <p:cNvPr id="3" name="Content Placeholder 2"/>
          <p:cNvSpPr>
            <a:spLocks noGrp="1"/>
          </p:cNvSpPr>
          <p:nvPr>
            <p:ph idx="1"/>
          </p:nvPr>
        </p:nvSpPr>
        <p:spPr>
          <a:xfrm>
            <a:off x="289367" y="821803"/>
            <a:ext cx="11902633" cy="6036197"/>
          </a:xfrm>
        </p:spPr>
        <p:txBody>
          <a:bodyPr>
            <a:noAutofit/>
          </a:bodyPr>
          <a:lstStyle/>
          <a:p>
            <a:pPr marL="0" indent="0" algn="just">
              <a:buNone/>
            </a:pPr>
            <a:endParaRPr lang="en-US" sz="3200" b="1" dirty="0" smtClean="0"/>
          </a:p>
          <a:p>
            <a:pPr marL="0" indent="0" algn="just">
              <a:buNone/>
            </a:pPr>
            <a:r>
              <a:rPr lang="en-US" sz="3200" b="1" dirty="0" smtClean="0"/>
              <a:t>4</a:t>
            </a:r>
            <a:r>
              <a:rPr lang="en-US" sz="3200" b="1" dirty="0"/>
              <a:t>. Poorly Managed Integration</a:t>
            </a:r>
            <a:r>
              <a:rPr lang="en-US" sz="3200" dirty="0"/>
              <a:t> - </a:t>
            </a:r>
            <a:r>
              <a:rPr lang="en-US" sz="3200" dirty="0" smtClean="0"/>
              <a:t> </a:t>
            </a:r>
            <a:r>
              <a:rPr lang="en-US" sz="3200" dirty="0"/>
              <a:t>I</a:t>
            </a:r>
            <a:r>
              <a:rPr lang="en-US" sz="3200" dirty="0" smtClean="0"/>
              <a:t>ntegration requires </a:t>
            </a:r>
            <a:r>
              <a:rPr lang="en-US" sz="3200" dirty="0"/>
              <a:t>a very high level of quality management. </a:t>
            </a:r>
            <a:r>
              <a:rPr lang="en-US" sz="3200" dirty="0" smtClean="0"/>
              <a:t>If integration is poorly </a:t>
            </a:r>
            <a:r>
              <a:rPr lang="en-US" sz="3200" dirty="0"/>
              <a:t>managed with little planning and </a:t>
            </a:r>
            <a:r>
              <a:rPr lang="en-US" sz="3200" dirty="0" smtClean="0"/>
              <a:t>design , its implementation </a:t>
            </a:r>
            <a:r>
              <a:rPr lang="en-US" sz="3200" dirty="0"/>
              <a:t>fails. </a:t>
            </a:r>
          </a:p>
          <a:p>
            <a:pPr marL="0" indent="0" algn="just">
              <a:buNone/>
            </a:pPr>
            <a:r>
              <a:rPr lang="en-US" sz="3200" b="1" dirty="0"/>
              <a:t>5. Paying too Much</a:t>
            </a:r>
            <a:r>
              <a:rPr lang="en-US" sz="3200" dirty="0"/>
              <a:t> - </a:t>
            </a:r>
            <a:r>
              <a:rPr lang="en-US" sz="3200" dirty="0" smtClean="0"/>
              <a:t>It </a:t>
            </a:r>
            <a:r>
              <a:rPr lang="en-US" sz="3200" dirty="0"/>
              <a:t>is not unusual for the acquiring company to pay a premium for the Target </a:t>
            </a:r>
            <a:r>
              <a:rPr lang="en-US" sz="3200" dirty="0" smtClean="0"/>
              <a:t>Company, on basis of expected synergies. If </a:t>
            </a:r>
            <a:r>
              <a:rPr lang="en-US" sz="3200" dirty="0"/>
              <a:t>synergies are not realized, then the premium paid to acquire the target is never recouped.</a:t>
            </a:r>
          </a:p>
          <a:p>
            <a:pPr marL="0" indent="0" algn="just">
              <a:buNone/>
            </a:pPr>
            <a:r>
              <a:rPr lang="en-US" sz="3200" b="1" dirty="0"/>
              <a:t>6. Overly Optimistic</a:t>
            </a:r>
            <a:r>
              <a:rPr lang="en-US" sz="3200" dirty="0"/>
              <a:t> - If the acquiring company is too optimistic in its projections about the Target Company, then bad decisions will be made within the M &amp; A Process. An overly optimistic forecast or conclusion about a critical issue can lead to a failed merger. </a:t>
            </a:r>
          </a:p>
        </p:txBody>
      </p:sp>
    </p:spTree>
    <p:extLst>
      <p:ext uri="{BB962C8B-B14F-4D97-AF65-F5344CB8AC3E}">
        <p14:creationId xmlns:p14="http://schemas.microsoft.com/office/powerpoint/2010/main" val="247956734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45" y="-130868"/>
            <a:ext cx="11191568" cy="706055"/>
          </a:xfrm>
        </p:spPr>
        <p:txBody>
          <a:bodyPr>
            <a:normAutofit/>
          </a:bodyPr>
          <a:lstStyle/>
          <a:p>
            <a:pPr algn="just"/>
            <a:r>
              <a:rPr lang="en-US" sz="3600" b="1" dirty="0" smtClean="0"/>
              <a:t> </a:t>
            </a:r>
            <a:r>
              <a:rPr lang="en-US" sz="3600" b="1" dirty="0" smtClean="0">
                <a:latin typeface="+mn-lt"/>
              </a:rPr>
              <a:t>Mergers &amp;  Acquisitions Theories/ Hypothesis </a:t>
            </a:r>
            <a:endParaRPr lang="en-US" sz="3600" dirty="0">
              <a:latin typeface="+mn-lt"/>
            </a:endParaRPr>
          </a:p>
        </p:txBody>
      </p:sp>
      <p:sp>
        <p:nvSpPr>
          <p:cNvPr id="5" name="Content Placeholder 4"/>
          <p:cNvSpPr>
            <a:spLocks noGrp="1"/>
          </p:cNvSpPr>
          <p:nvPr>
            <p:ph idx="1"/>
          </p:nvPr>
        </p:nvSpPr>
        <p:spPr>
          <a:xfrm>
            <a:off x="206477" y="545690"/>
            <a:ext cx="11985523" cy="6312310"/>
          </a:xfrm>
        </p:spPr>
        <p:txBody>
          <a:bodyPr>
            <a:noAutofit/>
          </a:bodyPr>
          <a:lstStyle/>
          <a:p>
            <a:pPr marL="92075" lvl="1" indent="0" algn="just">
              <a:buNone/>
            </a:pPr>
            <a:r>
              <a:rPr lang="en-US" sz="3200" dirty="0" smtClean="0"/>
              <a:t>1. The </a:t>
            </a:r>
            <a:r>
              <a:rPr lang="en-US" sz="3200" dirty="0"/>
              <a:t>growth resource- Mismatch hypothesis</a:t>
            </a:r>
          </a:p>
          <a:p>
            <a:pPr marL="0" indent="0" algn="just">
              <a:buNone/>
            </a:pPr>
            <a:r>
              <a:rPr lang="en-US" sz="3200" dirty="0"/>
              <a:t>Where a company has a high potential for growth but no capital resources, it becomes an easy target for a predator with excess </a:t>
            </a:r>
            <a:r>
              <a:rPr lang="en-US" sz="3200" dirty="0" smtClean="0"/>
              <a:t>resources.</a:t>
            </a:r>
          </a:p>
          <a:p>
            <a:pPr marL="0" indent="0" algn="just">
              <a:buNone/>
            </a:pPr>
            <a:r>
              <a:rPr lang="en-US" sz="3200" dirty="0" smtClean="0"/>
              <a:t>2. The </a:t>
            </a:r>
            <a:r>
              <a:rPr lang="en-US" sz="3200" dirty="0"/>
              <a:t>industrial disturbance Hypothesis.</a:t>
            </a:r>
          </a:p>
          <a:p>
            <a:pPr marL="0" indent="0" algn="just">
              <a:buNone/>
            </a:pPr>
            <a:r>
              <a:rPr lang="en-US" sz="3200" dirty="0"/>
              <a:t>Where companies in a given industry are facing economic problems, technological changes (rapid), regulation by the government, increased competition </a:t>
            </a:r>
            <a:r>
              <a:rPr lang="en-US" sz="3200" dirty="0" err="1"/>
              <a:t>etc</a:t>
            </a:r>
            <a:r>
              <a:rPr lang="en-US" sz="3200" dirty="0"/>
              <a:t>, then </a:t>
            </a:r>
            <a:r>
              <a:rPr lang="en-US" sz="3200" dirty="0" smtClean="0"/>
              <a:t>M&amp;A will </a:t>
            </a:r>
            <a:r>
              <a:rPr lang="en-US" sz="3200" dirty="0"/>
              <a:t>be </a:t>
            </a:r>
            <a:r>
              <a:rPr lang="en-US" sz="3200" dirty="0" smtClean="0"/>
              <a:t>common for survival.</a:t>
            </a:r>
          </a:p>
          <a:p>
            <a:pPr marL="0" indent="0" algn="just">
              <a:buNone/>
            </a:pPr>
            <a:r>
              <a:rPr lang="en-US" sz="3200" dirty="0" smtClean="0"/>
              <a:t>3. The </a:t>
            </a:r>
            <a:r>
              <a:rPr lang="en-US" sz="3200" dirty="0"/>
              <a:t>size hypothesis </a:t>
            </a:r>
          </a:p>
          <a:p>
            <a:pPr marL="0" indent="0" algn="just">
              <a:buNone/>
            </a:pPr>
            <a:r>
              <a:rPr lang="en-US" sz="3200" dirty="0"/>
              <a:t>Large and well established companies will acquire small companies </a:t>
            </a:r>
            <a:r>
              <a:rPr lang="en-US" sz="3200" dirty="0" smtClean="0"/>
              <a:t>since  </a:t>
            </a:r>
            <a:r>
              <a:rPr lang="en-US" sz="3200" dirty="0"/>
              <a:t>it is easier to absorb </a:t>
            </a:r>
            <a:r>
              <a:rPr lang="en-US" sz="3200" dirty="0" smtClean="0"/>
              <a:t>them </a:t>
            </a:r>
            <a:endParaRPr lang="en-US" sz="3200" b="1" dirty="0" smtClean="0"/>
          </a:p>
        </p:txBody>
      </p:sp>
    </p:spTree>
    <p:extLst>
      <p:ext uri="{BB962C8B-B14F-4D97-AF65-F5344CB8AC3E}">
        <p14:creationId xmlns:p14="http://schemas.microsoft.com/office/powerpoint/2010/main" val="246878798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45" y="-130868"/>
            <a:ext cx="11191568" cy="706055"/>
          </a:xfrm>
        </p:spPr>
        <p:txBody>
          <a:bodyPr>
            <a:normAutofit/>
          </a:bodyPr>
          <a:lstStyle/>
          <a:p>
            <a:r>
              <a:rPr lang="en-US" sz="3600" b="1" dirty="0" smtClean="0"/>
              <a:t>  </a:t>
            </a:r>
            <a:r>
              <a:rPr lang="en-US" sz="3600" b="1" dirty="0">
                <a:latin typeface="+mn-lt"/>
              </a:rPr>
              <a:t>Mergers &amp;  Acquisitions Theories/ Hypothesis </a:t>
            </a:r>
            <a:r>
              <a:rPr lang="en-US" sz="3600" b="1" dirty="0" smtClean="0">
                <a:latin typeface="+mn-lt"/>
              </a:rPr>
              <a:t> </a:t>
            </a:r>
            <a:r>
              <a:rPr lang="en-US" sz="3600" b="1" dirty="0" err="1" smtClean="0">
                <a:latin typeface="+mn-lt"/>
              </a:rPr>
              <a:t>Ctd</a:t>
            </a:r>
            <a:endParaRPr lang="en-US" sz="3600" dirty="0">
              <a:latin typeface="+mn-lt"/>
            </a:endParaRPr>
          </a:p>
        </p:txBody>
      </p:sp>
      <p:sp>
        <p:nvSpPr>
          <p:cNvPr id="5" name="Content Placeholder 4"/>
          <p:cNvSpPr>
            <a:spLocks noGrp="1"/>
          </p:cNvSpPr>
          <p:nvPr>
            <p:ph idx="1"/>
          </p:nvPr>
        </p:nvSpPr>
        <p:spPr>
          <a:xfrm>
            <a:off x="206477" y="545690"/>
            <a:ext cx="11985523" cy="6312310"/>
          </a:xfrm>
        </p:spPr>
        <p:txBody>
          <a:bodyPr>
            <a:noAutofit/>
          </a:bodyPr>
          <a:lstStyle/>
          <a:p>
            <a:pPr marL="92075" lvl="1" indent="0" algn="just">
              <a:buNone/>
            </a:pPr>
            <a:r>
              <a:rPr lang="en-US" sz="3200" dirty="0" smtClean="0"/>
              <a:t>4. The </a:t>
            </a:r>
            <a:r>
              <a:rPr lang="en-US" sz="3200" dirty="0"/>
              <a:t>price Earnings Ratio (P/E Ratio) Hypothesis</a:t>
            </a:r>
          </a:p>
          <a:p>
            <a:pPr marL="0" indent="0" algn="just">
              <a:buNone/>
            </a:pPr>
            <a:r>
              <a:rPr lang="en-US" sz="3200" dirty="0"/>
              <a:t>The P/E ratio = MPs/ </a:t>
            </a:r>
            <a:r>
              <a:rPr lang="en-US" sz="3200" dirty="0" smtClean="0"/>
              <a:t>Eps, :.  </a:t>
            </a:r>
            <a:r>
              <a:rPr lang="en-US" sz="3200" dirty="0" err="1"/>
              <a:t>Mps</a:t>
            </a:r>
            <a:r>
              <a:rPr lang="en-US" sz="3200" dirty="0"/>
              <a:t> = P/E ratio x EPs</a:t>
            </a:r>
          </a:p>
          <a:p>
            <a:pPr marL="0" indent="0" algn="just">
              <a:buNone/>
            </a:pPr>
            <a:r>
              <a:rPr lang="en-US" sz="3200" dirty="0"/>
              <a:t>Companies with lower P/E ratios are normally easy targets because they are considered to be undervalued hence they can be acquired and disposed off to realize capital </a:t>
            </a:r>
            <a:r>
              <a:rPr lang="en-US" sz="3200" dirty="0" smtClean="0"/>
              <a:t>gains.</a:t>
            </a:r>
          </a:p>
          <a:p>
            <a:pPr marL="0" indent="0" algn="just">
              <a:buNone/>
            </a:pPr>
            <a:endParaRPr lang="en-US" sz="3200" dirty="0" smtClean="0"/>
          </a:p>
          <a:p>
            <a:pPr marL="0" indent="0" algn="just">
              <a:buNone/>
            </a:pPr>
            <a:r>
              <a:rPr lang="en-US" sz="3200" dirty="0" smtClean="0"/>
              <a:t>5. The </a:t>
            </a:r>
            <a:r>
              <a:rPr lang="en-US" sz="3200" dirty="0"/>
              <a:t>inefficient management team hypothesis</a:t>
            </a:r>
          </a:p>
          <a:p>
            <a:pPr marL="0" indent="0" algn="just">
              <a:buNone/>
            </a:pPr>
            <a:r>
              <a:rPr lang="en-US" sz="3200" dirty="0" smtClean="0"/>
              <a:t>Where </a:t>
            </a:r>
            <a:r>
              <a:rPr lang="en-US" sz="3200" dirty="0"/>
              <a:t>the management team of the company is inefficient, the acquisition of the </a:t>
            </a:r>
            <a:r>
              <a:rPr lang="en-US" sz="3200" dirty="0" smtClean="0"/>
              <a:t>company </a:t>
            </a:r>
            <a:r>
              <a:rPr lang="en-US" sz="3200" dirty="0"/>
              <a:t>will lead to the rationalization of employees which will ensure higher productivity and utilization of resource after the acquisition.</a:t>
            </a:r>
          </a:p>
          <a:p>
            <a:pPr marL="0" indent="0">
              <a:buNone/>
            </a:pPr>
            <a:endParaRPr lang="en-US" sz="3200" b="1" dirty="0" smtClean="0"/>
          </a:p>
        </p:txBody>
      </p:sp>
    </p:spTree>
    <p:extLst>
      <p:ext uri="{BB962C8B-B14F-4D97-AF65-F5344CB8AC3E}">
        <p14:creationId xmlns:p14="http://schemas.microsoft.com/office/powerpoint/2010/main" val="386408483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45" y="-130868"/>
            <a:ext cx="11191568" cy="706055"/>
          </a:xfrm>
        </p:spPr>
        <p:txBody>
          <a:bodyPr>
            <a:normAutofit/>
          </a:bodyPr>
          <a:lstStyle/>
          <a:p>
            <a:r>
              <a:rPr lang="en-US" sz="3600" b="1" dirty="0" smtClean="0">
                <a:latin typeface="+mn-lt"/>
              </a:rPr>
              <a:t>Forms Of Consideration (Price) In Case Of </a:t>
            </a:r>
            <a:r>
              <a:rPr lang="en-US" sz="3600" b="1" dirty="0" err="1" smtClean="0">
                <a:latin typeface="+mn-lt"/>
              </a:rPr>
              <a:t>M&amp;a</a:t>
            </a:r>
            <a:endParaRPr lang="en-US" sz="3600" dirty="0">
              <a:latin typeface="+mn-lt"/>
            </a:endParaRPr>
          </a:p>
        </p:txBody>
      </p:sp>
      <p:sp>
        <p:nvSpPr>
          <p:cNvPr id="5" name="Content Placeholder 4"/>
          <p:cNvSpPr>
            <a:spLocks noGrp="1"/>
          </p:cNvSpPr>
          <p:nvPr>
            <p:ph idx="1"/>
          </p:nvPr>
        </p:nvSpPr>
        <p:spPr>
          <a:xfrm>
            <a:off x="206477" y="545690"/>
            <a:ext cx="11985523" cy="6312310"/>
          </a:xfrm>
        </p:spPr>
        <p:txBody>
          <a:bodyPr>
            <a:noAutofit/>
          </a:bodyPr>
          <a:lstStyle/>
          <a:p>
            <a:pPr marL="0" indent="0" algn="just">
              <a:buNone/>
            </a:pPr>
            <a:endParaRPr lang="en-US" sz="3200" dirty="0" smtClean="0"/>
          </a:p>
          <a:p>
            <a:pPr marL="0" indent="0" algn="just">
              <a:buNone/>
            </a:pPr>
            <a:r>
              <a:rPr lang="en-US" sz="3200" dirty="0" smtClean="0"/>
              <a:t>The </a:t>
            </a:r>
            <a:r>
              <a:rPr lang="en-US" sz="3200" dirty="0"/>
              <a:t>consideration for mergers and acquisitions can take different forms such as</a:t>
            </a:r>
            <a:r>
              <a:rPr lang="en-US" sz="3200" dirty="0" smtClean="0"/>
              <a:t>:</a:t>
            </a:r>
          </a:p>
          <a:p>
            <a:pPr marL="0" indent="0" algn="just">
              <a:buNone/>
            </a:pPr>
            <a:endParaRPr lang="en-US" sz="3200" dirty="0"/>
          </a:p>
          <a:p>
            <a:pPr marL="514350" lvl="0" indent="-514350" algn="just">
              <a:buFont typeface="+mj-lt"/>
              <a:buAutoNum type="arabicPeriod"/>
              <a:tabLst>
                <a:tab pos="990600" algn="l"/>
              </a:tabLst>
            </a:pPr>
            <a:r>
              <a:rPr lang="en-US" sz="3200" dirty="0"/>
              <a:t>Payment in cash</a:t>
            </a:r>
          </a:p>
          <a:p>
            <a:pPr marL="514350" lvl="0" indent="-514350" algn="just">
              <a:buFont typeface="+mj-lt"/>
              <a:buAutoNum type="arabicPeriod"/>
              <a:tabLst>
                <a:tab pos="990600" algn="l"/>
              </a:tabLst>
            </a:pPr>
            <a:r>
              <a:rPr lang="en-US" sz="3200" dirty="0"/>
              <a:t>Share for share exchange</a:t>
            </a:r>
          </a:p>
          <a:p>
            <a:pPr marL="514350" lvl="0" indent="-514350" algn="just">
              <a:buFont typeface="+mj-lt"/>
              <a:buAutoNum type="arabicPeriod"/>
              <a:tabLst>
                <a:tab pos="990600" algn="l"/>
              </a:tabLst>
            </a:pPr>
            <a:r>
              <a:rPr lang="en-US" sz="3200" dirty="0"/>
              <a:t>Use of convertible securities</a:t>
            </a:r>
          </a:p>
          <a:p>
            <a:pPr marL="514350" lvl="0" indent="-514350" algn="just">
              <a:buFont typeface="+mj-lt"/>
              <a:buAutoNum type="arabicPeriod"/>
              <a:tabLst>
                <a:tab pos="990600" algn="l"/>
              </a:tabLst>
            </a:pPr>
            <a:r>
              <a:rPr lang="en-US" sz="3200" dirty="0"/>
              <a:t>A combination of any of the above forms</a:t>
            </a:r>
          </a:p>
          <a:p>
            <a:pPr marL="514350" indent="-514350" algn="just">
              <a:buFont typeface="+mj-lt"/>
              <a:buAutoNum type="arabicPeriod"/>
              <a:tabLst>
                <a:tab pos="990600" algn="l"/>
              </a:tabLst>
            </a:pPr>
            <a:endParaRPr lang="en-US" sz="3200" b="1" dirty="0" smtClean="0"/>
          </a:p>
        </p:txBody>
      </p:sp>
    </p:spTree>
    <p:extLst>
      <p:ext uri="{BB962C8B-B14F-4D97-AF65-F5344CB8AC3E}">
        <p14:creationId xmlns:p14="http://schemas.microsoft.com/office/powerpoint/2010/main" val="228462871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45" y="-130868"/>
            <a:ext cx="11191568" cy="706055"/>
          </a:xfrm>
        </p:spPr>
        <p:txBody>
          <a:bodyPr>
            <a:normAutofit/>
          </a:bodyPr>
          <a:lstStyle/>
          <a:p>
            <a:pPr lvl="0"/>
            <a:r>
              <a:rPr lang="en-US" sz="3600" b="1" dirty="0" smtClean="0"/>
              <a:t> 1-</a:t>
            </a:r>
            <a:r>
              <a:rPr lang="en-US" sz="3600" b="1" dirty="0" smtClean="0">
                <a:latin typeface="+mn-lt"/>
              </a:rPr>
              <a:t>Payment </a:t>
            </a:r>
            <a:r>
              <a:rPr lang="en-US" sz="3600" b="1" dirty="0">
                <a:latin typeface="+mn-lt"/>
              </a:rPr>
              <a:t>in cash</a:t>
            </a:r>
            <a:endParaRPr lang="en-US" sz="3600" dirty="0">
              <a:latin typeface="+mn-lt"/>
            </a:endParaRPr>
          </a:p>
        </p:txBody>
      </p:sp>
      <p:sp>
        <p:nvSpPr>
          <p:cNvPr id="5" name="Content Placeholder 4"/>
          <p:cNvSpPr>
            <a:spLocks noGrp="1"/>
          </p:cNvSpPr>
          <p:nvPr>
            <p:ph idx="1"/>
          </p:nvPr>
        </p:nvSpPr>
        <p:spPr>
          <a:xfrm>
            <a:off x="206477" y="545690"/>
            <a:ext cx="11985523" cy="6312310"/>
          </a:xfrm>
        </p:spPr>
        <p:txBody>
          <a:bodyPr>
            <a:noAutofit/>
          </a:bodyPr>
          <a:lstStyle/>
          <a:p>
            <a:endParaRPr lang="en-US" sz="3200" dirty="0" smtClean="0"/>
          </a:p>
          <a:p>
            <a:pPr algn="just"/>
            <a:r>
              <a:rPr lang="en-US" sz="3200" dirty="0" smtClean="0"/>
              <a:t>The </a:t>
            </a:r>
            <a:r>
              <a:rPr lang="en-US" sz="3200" dirty="0"/>
              <a:t>predator pays cash to acquire the shares or assets of the target.</a:t>
            </a:r>
          </a:p>
          <a:p>
            <a:pPr marL="0" indent="0" algn="just">
              <a:buNone/>
            </a:pPr>
            <a:r>
              <a:rPr lang="en-US" sz="3200" b="1" dirty="0" smtClean="0"/>
              <a:t>Implications </a:t>
            </a:r>
            <a:r>
              <a:rPr lang="en-US" sz="3200" b="1" dirty="0"/>
              <a:t>on </a:t>
            </a:r>
            <a:r>
              <a:rPr lang="en-US" sz="3200" b="1" dirty="0" smtClean="0"/>
              <a:t>the </a:t>
            </a:r>
            <a:r>
              <a:rPr lang="en-US" sz="3200" b="1" dirty="0"/>
              <a:t>predator</a:t>
            </a:r>
            <a:r>
              <a:rPr lang="en-US" sz="3200" dirty="0" smtClean="0"/>
              <a:t>.</a:t>
            </a:r>
          </a:p>
          <a:p>
            <a:pPr marL="0" indent="0" algn="just">
              <a:buNone/>
            </a:pPr>
            <a:endParaRPr lang="en-US" sz="3200" dirty="0"/>
          </a:p>
          <a:p>
            <a:pPr lvl="0" algn="just"/>
            <a:r>
              <a:rPr lang="en-US" sz="3200" dirty="0"/>
              <a:t>The predator has to consider its liquidity </a:t>
            </a:r>
            <a:r>
              <a:rPr lang="en-US" sz="3200" dirty="0" smtClean="0"/>
              <a:t>position</a:t>
            </a:r>
          </a:p>
          <a:p>
            <a:pPr lvl="0" algn="just"/>
            <a:endParaRPr lang="en-US" sz="3200" dirty="0"/>
          </a:p>
          <a:p>
            <a:pPr lvl="0" algn="just"/>
            <a:r>
              <a:rPr lang="en-US" sz="3200" dirty="0"/>
              <a:t>There is no dilution of ownership and control for the predator company.</a:t>
            </a:r>
          </a:p>
          <a:p>
            <a:pPr marL="0" lvl="0" indent="0" algn="just">
              <a:buNone/>
            </a:pPr>
            <a:r>
              <a:rPr lang="en-US" sz="3200" dirty="0" smtClean="0"/>
              <a:t>. </a:t>
            </a:r>
            <a:endParaRPr lang="en-US" sz="3200" dirty="0"/>
          </a:p>
        </p:txBody>
      </p:sp>
    </p:spTree>
    <p:extLst>
      <p:ext uri="{BB962C8B-B14F-4D97-AF65-F5344CB8AC3E}">
        <p14:creationId xmlns:p14="http://schemas.microsoft.com/office/powerpoint/2010/main" val="227184759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45" y="-130868"/>
            <a:ext cx="11191568" cy="706055"/>
          </a:xfrm>
        </p:spPr>
        <p:txBody>
          <a:bodyPr>
            <a:normAutofit/>
          </a:bodyPr>
          <a:lstStyle/>
          <a:p>
            <a:pPr lvl="0"/>
            <a:r>
              <a:rPr lang="en-US" sz="3600" b="1" dirty="0" smtClean="0"/>
              <a:t> 1-</a:t>
            </a:r>
            <a:r>
              <a:rPr lang="en-US" sz="3600" b="1" dirty="0" smtClean="0">
                <a:latin typeface="+mn-lt"/>
              </a:rPr>
              <a:t>Payment </a:t>
            </a:r>
            <a:r>
              <a:rPr lang="en-US" sz="3600" b="1" dirty="0">
                <a:latin typeface="+mn-lt"/>
              </a:rPr>
              <a:t>in </a:t>
            </a:r>
            <a:r>
              <a:rPr lang="en-US" sz="3600" b="1" dirty="0" smtClean="0">
                <a:latin typeface="+mn-lt"/>
              </a:rPr>
              <a:t>cash- </a:t>
            </a:r>
            <a:r>
              <a:rPr lang="en-US" sz="3600" b="1" dirty="0" err="1" smtClean="0">
                <a:latin typeface="+mn-lt"/>
              </a:rPr>
              <a:t>Ctd</a:t>
            </a:r>
            <a:endParaRPr lang="en-US" sz="3600" dirty="0">
              <a:latin typeface="+mn-lt"/>
            </a:endParaRPr>
          </a:p>
        </p:txBody>
      </p:sp>
      <p:sp>
        <p:nvSpPr>
          <p:cNvPr id="5" name="Content Placeholder 4"/>
          <p:cNvSpPr>
            <a:spLocks noGrp="1"/>
          </p:cNvSpPr>
          <p:nvPr>
            <p:ph idx="1"/>
          </p:nvPr>
        </p:nvSpPr>
        <p:spPr>
          <a:xfrm>
            <a:off x="206477" y="545690"/>
            <a:ext cx="11985523" cy="6312310"/>
          </a:xfrm>
        </p:spPr>
        <p:txBody>
          <a:bodyPr>
            <a:noAutofit/>
          </a:bodyPr>
          <a:lstStyle/>
          <a:p>
            <a:r>
              <a:rPr lang="en-US" sz="3200" dirty="0" smtClean="0"/>
              <a:t>The </a:t>
            </a:r>
            <a:r>
              <a:rPr lang="en-US" sz="3200" dirty="0"/>
              <a:t>predator pays cash to acquire the shares or assets of the target.</a:t>
            </a:r>
          </a:p>
          <a:p>
            <a:pPr marL="0" indent="0">
              <a:buNone/>
            </a:pPr>
            <a:r>
              <a:rPr lang="en-US" sz="3200" b="1" dirty="0" smtClean="0"/>
              <a:t>Implications </a:t>
            </a:r>
            <a:r>
              <a:rPr lang="en-US" sz="3200" b="1" dirty="0"/>
              <a:t>on </a:t>
            </a:r>
            <a:r>
              <a:rPr lang="en-US" sz="3200" b="1" dirty="0" smtClean="0"/>
              <a:t> </a:t>
            </a:r>
            <a:r>
              <a:rPr lang="en-US" sz="3200" b="1" dirty="0"/>
              <a:t>the </a:t>
            </a:r>
            <a:r>
              <a:rPr lang="en-US" sz="3200" b="1" dirty="0" smtClean="0"/>
              <a:t>target</a:t>
            </a:r>
            <a:r>
              <a:rPr lang="en-US" sz="3200" dirty="0" smtClean="0"/>
              <a:t>.</a:t>
            </a:r>
            <a:endParaRPr lang="en-US" sz="3200" dirty="0"/>
          </a:p>
          <a:p>
            <a:pPr lvl="0" algn="just"/>
            <a:r>
              <a:rPr lang="en-US" sz="3200" dirty="0" smtClean="0"/>
              <a:t>The </a:t>
            </a:r>
            <a:r>
              <a:rPr lang="en-US" sz="3200" dirty="0"/>
              <a:t>shareholders of the target firm will realize a certain value for their shares and lose ownership in the predator company.</a:t>
            </a:r>
          </a:p>
          <a:p>
            <a:pPr lvl="0" algn="just"/>
            <a:r>
              <a:rPr lang="en-US" sz="3200" dirty="0"/>
              <a:t>The shareholders of the target firm will realize capital gains which may be taxable.</a:t>
            </a:r>
          </a:p>
          <a:p>
            <a:pPr lvl="0" algn="just"/>
            <a:r>
              <a:rPr lang="en-US" sz="3200" dirty="0"/>
              <a:t>The shareholders of the target firm are able to dispose off their shares without incurring the transaction costs.</a:t>
            </a:r>
          </a:p>
          <a:p>
            <a:pPr lvl="0" algn="just"/>
            <a:r>
              <a:rPr lang="en-US" sz="3200" dirty="0"/>
              <a:t>The shareholders of the target firm will receive a certain value for their shares i.e. cash which they can invest in the risk free securities. </a:t>
            </a:r>
          </a:p>
        </p:txBody>
      </p:sp>
    </p:spTree>
    <p:extLst>
      <p:ext uri="{BB962C8B-B14F-4D97-AF65-F5344CB8AC3E}">
        <p14:creationId xmlns:p14="http://schemas.microsoft.com/office/powerpoint/2010/main" val="281886056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45" y="-130868"/>
            <a:ext cx="11191568" cy="706055"/>
          </a:xfrm>
        </p:spPr>
        <p:txBody>
          <a:bodyPr>
            <a:normAutofit/>
          </a:bodyPr>
          <a:lstStyle/>
          <a:p>
            <a:pPr lvl="0"/>
            <a:r>
              <a:rPr lang="en-US" sz="3600" b="1" dirty="0" smtClean="0"/>
              <a:t> 2-</a:t>
            </a:r>
            <a:r>
              <a:rPr lang="en-US" sz="3600" b="1" dirty="0" smtClean="0">
                <a:latin typeface="+mn-lt"/>
              </a:rPr>
              <a:t>Share for Share Exchange</a:t>
            </a:r>
            <a:endParaRPr lang="en-US" sz="3600" dirty="0">
              <a:latin typeface="+mn-lt"/>
            </a:endParaRPr>
          </a:p>
        </p:txBody>
      </p:sp>
      <p:sp>
        <p:nvSpPr>
          <p:cNvPr id="5" name="Content Placeholder 4"/>
          <p:cNvSpPr>
            <a:spLocks noGrp="1"/>
          </p:cNvSpPr>
          <p:nvPr>
            <p:ph idx="1"/>
          </p:nvPr>
        </p:nvSpPr>
        <p:spPr>
          <a:xfrm>
            <a:off x="206477" y="545690"/>
            <a:ext cx="11985523" cy="6312310"/>
          </a:xfrm>
        </p:spPr>
        <p:txBody>
          <a:bodyPr>
            <a:noAutofit/>
          </a:bodyPr>
          <a:lstStyle/>
          <a:p>
            <a:pPr algn="just"/>
            <a:r>
              <a:rPr lang="en-US" sz="3200" dirty="0" smtClean="0"/>
              <a:t>There </a:t>
            </a:r>
            <a:r>
              <a:rPr lang="en-US" sz="3200" dirty="0"/>
              <a:t>is no actual cash flow but the shareholders of the target surrender a given number of their shares to acquire a given number of shares in the predator. This is known as the exchange ratio. </a:t>
            </a:r>
            <a:r>
              <a:rPr lang="en-US" sz="3200" b="1" dirty="0" smtClean="0"/>
              <a:t>Implications</a:t>
            </a:r>
            <a:r>
              <a:rPr lang="en-US" sz="3200" b="1" dirty="0"/>
              <a:t>.</a:t>
            </a:r>
          </a:p>
          <a:p>
            <a:pPr lvl="0" algn="just"/>
            <a:r>
              <a:rPr lang="en-US" sz="3200" dirty="0"/>
              <a:t>It conserves the cash for the predator.</a:t>
            </a:r>
          </a:p>
          <a:p>
            <a:pPr lvl="0" algn="just"/>
            <a:r>
              <a:rPr lang="en-US" sz="3200" dirty="0"/>
              <a:t>There will be increase in equity capital of the predator after the issue of new shares resulting to decrease in the gearing level </a:t>
            </a:r>
            <a:endParaRPr lang="en-US" sz="3200" dirty="0" smtClean="0"/>
          </a:p>
          <a:p>
            <a:pPr lvl="0" algn="just"/>
            <a:r>
              <a:rPr lang="en-US" sz="3200" dirty="0" smtClean="0"/>
              <a:t>There </a:t>
            </a:r>
            <a:r>
              <a:rPr lang="en-US" sz="3200" dirty="0"/>
              <a:t>will be dilution in ownership and control of the predator firm including the possibility of dilution of future earnings per share (EPs)</a:t>
            </a:r>
          </a:p>
          <a:p>
            <a:pPr lvl="0" algn="just"/>
            <a:r>
              <a:rPr lang="en-US" sz="3200" dirty="0"/>
              <a:t>The shareholders of the target firm gains control and ownership of the predator firm.</a:t>
            </a:r>
          </a:p>
        </p:txBody>
      </p:sp>
    </p:spTree>
    <p:extLst>
      <p:ext uri="{BB962C8B-B14F-4D97-AF65-F5344CB8AC3E}">
        <p14:creationId xmlns:p14="http://schemas.microsoft.com/office/powerpoint/2010/main" val="373903869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44" y="-130868"/>
            <a:ext cx="11309555" cy="862388"/>
          </a:xfrm>
        </p:spPr>
        <p:txBody>
          <a:bodyPr>
            <a:normAutofit fontScale="90000"/>
          </a:bodyPr>
          <a:lstStyle/>
          <a:p>
            <a:pPr lvl="0"/>
            <a:r>
              <a:rPr lang="en-US" sz="3600" b="1" dirty="0" smtClean="0"/>
              <a:t> </a:t>
            </a:r>
            <a:r>
              <a:rPr lang="en-US" sz="4000" b="1" dirty="0">
                <a:latin typeface="+mn-lt"/>
              </a:rPr>
              <a:t>Use of convertible securities </a:t>
            </a:r>
            <a:r>
              <a:rPr lang="en-US" sz="4000" b="1" dirty="0" smtClean="0">
                <a:latin typeface="+mn-lt"/>
              </a:rPr>
              <a:t>(Bonds </a:t>
            </a:r>
            <a:r>
              <a:rPr lang="en-US" sz="4000" b="1" dirty="0">
                <a:latin typeface="+mn-lt"/>
              </a:rPr>
              <a:t>&amp;</a:t>
            </a:r>
            <a:r>
              <a:rPr lang="en-US" sz="4000" b="1" dirty="0" smtClean="0">
                <a:latin typeface="+mn-lt"/>
              </a:rPr>
              <a:t> </a:t>
            </a:r>
            <a:r>
              <a:rPr lang="en-US" sz="4000" b="1" dirty="0">
                <a:latin typeface="+mn-lt"/>
              </a:rPr>
              <a:t>preference shares)</a:t>
            </a:r>
            <a:endParaRPr lang="en-US" sz="4000" dirty="0">
              <a:latin typeface="+mn-lt"/>
            </a:endParaRPr>
          </a:p>
        </p:txBody>
      </p:sp>
      <p:sp>
        <p:nvSpPr>
          <p:cNvPr id="5" name="Content Placeholder 4"/>
          <p:cNvSpPr>
            <a:spLocks noGrp="1"/>
          </p:cNvSpPr>
          <p:nvPr>
            <p:ph idx="1"/>
          </p:nvPr>
        </p:nvSpPr>
        <p:spPr>
          <a:xfrm>
            <a:off x="228600" y="883920"/>
            <a:ext cx="11963400" cy="5974080"/>
          </a:xfrm>
        </p:spPr>
        <p:txBody>
          <a:bodyPr>
            <a:noAutofit/>
          </a:bodyPr>
          <a:lstStyle/>
          <a:p>
            <a:pPr algn="just"/>
            <a:r>
              <a:rPr lang="en-US" sz="3200" dirty="0" smtClean="0"/>
              <a:t>The predator  issues convertible securities to the shareholders of the target to surrender their shares so as to become bond holders (loan stock holders) or preference shareholders in the predator company after acquisition.</a:t>
            </a:r>
          </a:p>
          <a:p>
            <a:pPr marL="0" indent="0" algn="just">
              <a:buNone/>
            </a:pPr>
            <a:r>
              <a:rPr lang="en-US" sz="3200" b="1" dirty="0" smtClean="0"/>
              <a:t>Implications:</a:t>
            </a:r>
          </a:p>
          <a:p>
            <a:pPr lvl="0" algn="just"/>
            <a:r>
              <a:rPr lang="en-US" sz="3200" dirty="0" smtClean="0"/>
              <a:t>It </a:t>
            </a:r>
            <a:r>
              <a:rPr lang="en-US" sz="3200" dirty="0"/>
              <a:t>conserves cash for the predator</a:t>
            </a:r>
          </a:p>
          <a:p>
            <a:pPr lvl="0" algn="just"/>
            <a:r>
              <a:rPr lang="en-US" sz="3200" dirty="0"/>
              <a:t>There is no dilution in ownership and control since the shareholders of the target do not become shareholders of the predator.</a:t>
            </a:r>
          </a:p>
          <a:p>
            <a:pPr lvl="0" algn="just"/>
            <a:r>
              <a:rPr lang="en-US" sz="3200" dirty="0"/>
              <a:t>It increases the gearing level of the predator resulting to an increase in the financial risk.</a:t>
            </a:r>
          </a:p>
          <a:p>
            <a:pPr lvl="0" algn="just"/>
            <a:r>
              <a:rPr lang="en-US" sz="3200" dirty="0"/>
              <a:t>Incase the predator issue </a:t>
            </a:r>
            <a:r>
              <a:rPr lang="en-US" sz="3200" dirty="0" smtClean="0"/>
              <a:t>bonds, </a:t>
            </a:r>
            <a:r>
              <a:rPr lang="en-US" sz="3200" dirty="0"/>
              <a:t>it will enjoy the interest tax shield benefit.</a:t>
            </a:r>
          </a:p>
          <a:p>
            <a:pPr marL="0" indent="0">
              <a:buNone/>
            </a:pPr>
            <a:endParaRPr lang="en-US" sz="3200" b="1" dirty="0" smtClean="0"/>
          </a:p>
        </p:txBody>
      </p:sp>
    </p:spTree>
    <p:extLst>
      <p:ext uri="{BB962C8B-B14F-4D97-AF65-F5344CB8AC3E}">
        <p14:creationId xmlns:p14="http://schemas.microsoft.com/office/powerpoint/2010/main" val="362423337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45" y="-130868"/>
            <a:ext cx="11191568" cy="706055"/>
          </a:xfrm>
        </p:spPr>
        <p:txBody>
          <a:bodyPr>
            <a:normAutofit/>
          </a:bodyPr>
          <a:lstStyle/>
          <a:p>
            <a:r>
              <a:rPr lang="en-US" sz="3600" b="1" dirty="0" smtClean="0"/>
              <a:t> </a:t>
            </a:r>
            <a:r>
              <a:rPr lang="en-US" sz="3600" b="1" dirty="0" smtClean="0">
                <a:latin typeface="+mn-lt"/>
              </a:rPr>
              <a:t>The Role of Investment Bankers In M &amp; A</a:t>
            </a:r>
            <a:endParaRPr lang="en-US" sz="3600" dirty="0">
              <a:latin typeface="+mn-lt"/>
            </a:endParaRPr>
          </a:p>
        </p:txBody>
      </p:sp>
      <p:sp>
        <p:nvSpPr>
          <p:cNvPr id="5" name="Content Placeholder 4"/>
          <p:cNvSpPr>
            <a:spLocks noGrp="1"/>
          </p:cNvSpPr>
          <p:nvPr>
            <p:ph idx="1"/>
          </p:nvPr>
        </p:nvSpPr>
        <p:spPr>
          <a:xfrm>
            <a:off x="206477" y="545690"/>
            <a:ext cx="11985523" cy="6312310"/>
          </a:xfrm>
        </p:spPr>
        <p:txBody>
          <a:bodyPr>
            <a:noAutofit/>
          </a:bodyPr>
          <a:lstStyle/>
          <a:p>
            <a:pPr marL="0" indent="0" algn="just">
              <a:buNone/>
            </a:pPr>
            <a:r>
              <a:rPr lang="en-US" sz="3200" dirty="0" smtClean="0"/>
              <a:t>1. </a:t>
            </a:r>
            <a:r>
              <a:rPr lang="en-US" sz="3200" b="1" dirty="0" smtClean="0"/>
              <a:t>They </a:t>
            </a:r>
            <a:r>
              <a:rPr lang="en-US" sz="3200" b="1" dirty="0"/>
              <a:t>help arrange mergers</a:t>
            </a:r>
            <a:endParaRPr lang="en-US" sz="3200" dirty="0"/>
          </a:p>
          <a:p>
            <a:pPr marL="0" indent="0" algn="just">
              <a:buNone/>
            </a:pPr>
            <a:r>
              <a:rPr lang="en-US" sz="3200" dirty="0" smtClean="0"/>
              <a:t>They help to identify potential predators </a:t>
            </a:r>
            <a:r>
              <a:rPr lang="en-US" sz="3200" dirty="0"/>
              <a:t>firms, </a:t>
            </a:r>
            <a:r>
              <a:rPr lang="en-US" sz="3200" dirty="0" smtClean="0"/>
              <a:t>possible targets </a:t>
            </a:r>
            <a:r>
              <a:rPr lang="en-US" sz="3200" dirty="0"/>
              <a:t>and companies </a:t>
            </a:r>
            <a:r>
              <a:rPr lang="en-US" sz="3200" dirty="0" smtClean="0"/>
              <a:t>that are attractive</a:t>
            </a:r>
            <a:endParaRPr lang="en-US" sz="3200" dirty="0"/>
          </a:p>
          <a:p>
            <a:pPr marL="0" indent="0" algn="just">
              <a:buNone/>
            </a:pPr>
            <a:r>
              <a:rPr lang="en-US" sz="3200" dirty="0" smtClean="0"/>
              <a:t>2. </a:t>
            </a:r>
            <a:r>
              <a:rPr lang="en-US" sz="3200" b="1" dirty="0" smtClean="0"/>
              <a:t>They </a:t>
            </a:r>
            <a:r>
              <a:rPr lang="en-US" sz="3200" b="1" dirty="0"/>
              <a:t>help target companies develop and implement defensive techniques</a:t>
            </a:r>
            <a:endParaRPr lang="en-US" sz="3200" dirty="0"/>
          </a:p>
          <a:p>
            <a:pPr marL="0" indent="0" algn="just">
              <a:buNone/>
            </a:pPr>
            <a:r>
              <a:rPr lang="en-US" sz="3200" dirty="0" smtClean="0"/>
              <a:t>By Target </a:t>
            </a:r>
            <a:r>
              <a:rPr lang="en-US" sz="3200" dirty="0"/>
              <a:t>firms </a:t>
            </a:r>
            <a:r>
              <a:rPr lang="en-US" sz="3200" dirty="0" smtClean="0"/>
              <a:t>generally </a:t>
            </a:r>
            <a:r>
              <a:rPr lang="en-US" sz="3200" dirty="0"/>
              <a:t>enlist </a:t>
            </a:r>
            <a:r>
              <a:rPr lang="en-US" sz="3200" dirty="0" smtClean="0"/>
              <a:t>their services</a:t>
            </a:r>
          </a:p>
          <a:p>
            <a:pPr marL="0" indent="0" algn="just">
              <a:buNone/>
            </a:pPr>
            <a:r>
              <a:rPr lang="en-US" sz="3200" b="1" dirty="0" smtClean="0"/>
              <a:t>3. Establishing </a:t>
            </a:r>
            <a:r>
              <a:rPr lang="en-US" sz="3200" b="1" dirty="0"/>
              <a:t>a fair value</a:t>
            </a:r>
            <a:endParaRPr lang="en-US" sz="3200" dirty="0"/>
          </a:p>
          <a:p>
            <a:pPr marL="0" indent="0" algn="just">
              <a:buNone/>
            </a:pPr>
            <a:r>
              <a:rPr lang="en-US" sz="3200" dirty="0" smtClean="0"/>
              <a:t>They help </a:t>
            </a:r>
            <a:r>
              <a:rPr lang="en-US" sz="3200" dirty="0"/>
              <a:t>the firms determine a fair ratio of  </a:t>
            </a:r>
            <a:r>
              <a:rPr lang="en-US" sz="3200" dirty="0" smtClean="0"/>
              <a:t>exchange </a:t>
            </a:r>
            <a:r>
              <a:rPr lang="en-US" sz="3200" dirty="0"/>
              <a:t>that is beneficial (if possible) to both shareholders.</a:t>
            </a:r>
          </a:p>
          <a:p>
            <a:pPr marL="0" indent="0" algn="just">
              <a:buNone/>
            </a:pPr>
            <a:r>
              <a:rPr lang="en-US" sz="3200" dirty="0" smtClean="0"/>
              <a:t>4. </a:t>
            </a:r>
            <a:r>
              <a:rPr lang="en-US" sz="3200" b="1" dirty="0" smtClean="0"/>
              <a:t>They </a:t>
            </a:r>
            <a:r>
              <a:rPr lang="en-US" sz="3200" b="1" dirty="0"/>
              <a:t>help finance </a:t>
            </a:r>
            <a:r>
              <a:rPr lang="en-US" sz="3200" b="1" dirty="0" smtClean="0"/>
              <a:t>mergers –They can </a:t>
            </a:r>
            <a:r>
              <a:rPr lang="en-US" sz="3200" dirty="0" smtClean="0"/>
              <a:t> </a:t>
            </a:r>
            <a:r>
              <a:rPr lang="en-US" sz="3200" dirty="0"/>
              <a:t>provide required finance for the merger.</a:t>
            </a:r>
          </a:p>
          <a:p>
            <a:pPr marL="0" indent="0">
              <a:buNone/>
            </a:pPr>
            <a:endParaRPr lang="en-US" sz="3200" b="1" dirty="0" smtClean="0"/>
          </a:p>
        </p:txBody>
      </p:sp>
    </p:spTree>
    <p:extLst>
      <p:ext uri="{BB962C8B-B14F-4D97-AF65-F5344CB8AC3E}">
        <p14:creationId xmlns:p14="http://schemas.microsoft.com/office/powerpoint/2010/main" val="276333619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1191568" cy="1076632"/>
          </a:xfrm>
        </p:spPr>
        <p:txBody>
          <a:bodyPr>
            <a:normAutofit/>
          </a:bodyPr>
          <a:lstStyle/>
          <a:p>
            <a:r>
              <a:rPr lang="en-US" sz="3600" b="1" dirty="0" smtClean="0"/>
              <a:t> </a:t>
            </a:r>
            <a:r>
              <a:rPr lang="en-US" sz="3600" b="1" dirty="0" smtClean="0">
                <a:latin typeface="+mn-lt"/>
              </a:rPr>
              <a:t>Evaluation of Mergers and Acquisitions  </a:t>
            </a:r>
            <a:endParaRPr lang="en-US" sz="3600" dirty="0">
              <a:latin typeface="+mn-lt"/>
            </a:endParaRPr>
          </a:p>
        </p:txBody>
      </p:sp>
      <p:sp>
        <p:nvSpPr>
          <p:cNvPr id="3" name="Content Placeholder 2"/>
          <p:cNvSpPr>
            <a:spLocks noGrp="1"/>
          </p:cNvSpPr>
          <p:nvPr>
            <p:ph idx="1"/>
          </p:nvPr>
        </p:nvSpPr>
        <p:spPr>
          <a:xfrm>
            <a:off x="0" y="753979"/>
            <a:ext cx="11353800" cy="6227589"/>
          </a:xfrm>
        </p:spPr>
        <p:txBody>
          <a:bodyPr>
            <a:normAutofit/>
          </a:bodyPr>
          <a:lstStyle/>
          <a:p>
            <a:pPr marL="0" lvl="0" indent="0">
              <a:buNone/>
            </a:pPr>
            <a:r>
              <a:rPr lang="en-US" sz="3200" dirty="0" smtClean="0"/>
              <a:t>   </a:t>
            </a:r>
          </a:p>
        </p:txBody>
      </p:sp>
      <p:sp>
        <p:nvSpPr>
          <p:cNvPr id="4" name="Rectangle 3"/>
          <p:cNvSpPr/>
          <p:nvPr/>
        </p:nvSpPr>
        <p:spPr>
          <a:xfrm>
            <a:off x="162232" y="1028279"/>
            <a:ext cx="12029768" cy="5509200"/>
          </a:xfrm>
          <a:prstGeom prst="rect">
            <a:avLst/>
          </a:prstGeom>
        </p:spPr>
        <p:txBody>
          <a:bodyPr wrap="square">
            <a:spAutoFit/>
          </a:bodyPr>
          <a:lstStyle/>
          <a:p>
            <a:pPr algn="just"/>
            <a:r>
              <a:rPr lang="en-US" sz="3200" b="1" dirty="0" smtClean="0"/>
              <a:t>1. Earnings</a:t>
            </a:r>
            <a:endParaRPr lang="en-US" sz="3200" dirty="0"/>
          </a:p>
          <a:p>
            <a:pPr algn="just"/>
            <a:r>
              <a:rPr lang="en-US" sz="3200" dirty="0"/>
              <a:t>T</a:t>
            </a:r>
            <a:r>
              <a:rPr lang="en-US" sz="3200" dirty="0" smtClean="0"/>
              <a:t>he </a:t>
            </a:r>
            <a:r>
              <a:rPr lang="en-US" sz="3200" dirty="0"/>
              <a:t>acquiring firm must at least consider the effect the merger will have on the earnings per share of the surviving company</a:t>
            </a:r>
            <a:r>
              <a:rPr lang="en-US" sz="3200" dirty="0" smtClean="0"/>
              <a:t>.</a:t>
            </a:r>
          </a:p>
          <a:p>
            <a:pPr algn="just"/>
            <a:r>
              <a:rPr lang="en-US" sz="3200" dirty="0" smtClean="0"/>
              <a:t>  </a:t>
            </a:r>
          </a:p>
          <a:p>
            <a:pPr algn="just"/>
            <a:r>
              <a:rPr lang="en-US" sz="3200" b="1" dirty="0" err="1" smtClean="0"/>
              <a:t>2.Future</a:t>
            </a:r>
            <a:r>
              <a:rPr lang="en-US" sz="3200" b="1" dirty="0" smtClean="0"/>
              <a:t> </a:t>
            </a:r>
            <a:r>
              <a:rPr lang="en-US" sz="3200" b="1" dirty="0"/>
              <a:t>Earnings</a:t>
            </a:r>
            <a:endParaRPr lang="en-US" sz="3200" dirty="0"/>
          </a:p>
          <a:p>
            <a:pPr algn="just"/>
            <a:r>
              <a:rPr lang="en-US" sz="3200" dirty="0" smtClean="0"/>
              <a:t>If Merger is based impact </a:t>
            </a:r>
            <a:r>
              <a:rPr lang="en-US" sz="3200" dirty="0"/>
              <a:t>on earnings per share, an initial dilution in earnings per share would stop any company from merging with </a:t>
            </a:r>
            <a:r>
              <a:rPr lang="en-US" sz="3200" dirty="0" smtClean="0"/>
              <a:t>another- however due </a:t>
            </a:r>
            <a:r>
              <a:rPr lang="en-US" sz="3200" dirty="0"/>
              <a:t>to synergetic </a:t>
            </a:r>
            <a:r>
              <a:rPr lang="en-US" sz="3200" dirty="0" smtClean="0"/>
              <a:t>effects, </a:t>
            </a:r>
            <a:r>
              <a:rPr lang="en-US" sz="3200" dirty="0"/>
              <a:t>the merger may result in increased future earnings and therefore a high EPS in future.</a:t>
            </a:r>
          </a:p>
          <a:p>
            <a:pPr algn="just"/>
            <a:endParaRPr lang="en-US" sz="3200" dirty="0"/>
          </a:p>
          <a:p>
            <a:pPr algn="just"/>
            <a:endParaRPr lang="en-US" sz="3200" dirty="0"/>
          </a:p>
        </p:txBody>
      </p:sp>
    </p:spTree>
    <p:extLst>
      <p:ext uri="{BB962C8B-B14F-4D97-AF65-F5344CB8AC3E}">
        <p14:creationId xmlns:p14="http://schemas.microsoft.com/office/powerpoint/2010/main" val="378677138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116" y="0"/>
            <a:ext cx="11191568" cy="1076632"/>
          </a:xfrm>
        </p:spPr>
        <p:txBody>
          <a:bodyPr>
            <a:normAutofit/>
          </a:bodyPr>
          <a:lstStyle/>
          <a:p>
            <a:r>
              <a:rPr lang="en-US" sz="3600" b="1" dirty="0">
                <a:latin typeface="+mn-lt"/>
              </a:rPr>
              <a:t>Evaluation of Mergers and Acquisitions </a:t>
            </a:r>
            <a:r>
              <a:rPr lang="en-US" sz="3600" b="1" dirty="0" err="1" smtClean="0">
                <a:latin typeface="+mn-lt"/>
              </a:rPr>
              <a:t>Ctd</a:t>
            </a:r>
            <a:endParaRPr lang="en-US" sz="3600" dirty="0">
              <a:latin typeface="+mn-lt"/>
            </a:endParaRPr>
          </a:p>
        </p:txBody>
      </p:sp>
      <p:sp>
        <p:nvSpPr>
          <p:cNvPr id="3" name="Content Placeholder 2"/>
          <p:cNvSpPr>
            <a:spLocks noGrp="1"/>
          </p:cNvSpPr>
          <p:nvPr>
            <p:ph idx="1"/>
          </p:nvPr>
        </p:nvSpPr>
        <p:spPr>
          <a:xfrm>
            <a:off x="0" y="753979"/>
            <a:ext cx="11353800" cy="6227589"/>
          </a:xfrm>
        </p:spPr>
        <p:txBody>
          <a:bodyPr>
            <a:normAutofit/>
          </a:bodyPr>
          <a:lstStyle/>
          <a:p>
            <a:pPr marL="0" lvl="0" indent="0">
              <a:buNone/>
            </a:pPr>
            <a:r>
              <a:rPr lang="en-US" sz="3200" dirty="0" smtClean="0"/>
              <a:t>   </a:t>
            </a:r>
          </a:p>
        </p:txBody>
      </p:sp>
      <p:sp>
        <p:nvSpPr>
          <p:cNvPr id="4" name="Rectangle 3"/>
          <p:cNvSpPr/>
          <p:nvPr/>
        </p:nvSpPr>
        <p:spPr>
          <a:xfrm>
            <a:off x="60960" y="814939"/>
            <a:ext cx="12192000" cy="6986528"/>
          </a:xfrm>
          <a:prstGeom prst="rect">
            <a:avLst/>
          </a:prstGeom>
        </p:spPr>
        <p:txBody>
          <a:bodyPr wrap="square">
            <a:spAutoFit/>
          </a:bodyPr>
          <a:lstStyle/>
          <a:p>
            <a:pPr algn="just"/>
            <a:r>
              <a:rPr lang="en-US" sz="3200" b="1" dirty="0"/>
              <a:t>3</a:t>
            </a:r>
            <a:r>
              <a:rPr lang="en-US" sz="3200" b="1" dirty="0" smtClean="0"/>
              <a:t>. </a:t>
            </a:r>
            <a:r>
              <a:rPr lang="en-US" sz="3200" b="1" dirty="0"/>
              <a:t>Market </a:t>
            </a:r>
            <a:r>
              <a:rPr lang="en-US" sz="3200" b="1" dirty="0" smtClean="0"/>
              <a:t>Value</a:t>
            </a:r>
          </a:p>
          <a:p>
            <a:pPr algn="just"/>
            <a:r>
              <a:rPr lang="en-US" sz="3200" dirty="0" smtClean="0"/>
              <a:t>The </a:t>
            </a:r>
            <a:r>
              <a:rPr lang="en-US" sz="3200" dirty="0"/>
              <a:t>major emphasis in the bargaining process is on the ratio of exchange of market price per share</a:t>
            </a:r>
            <a:r>
              <a:rPr lang="en-US" sz="3200" dirty="0" smtClean="0"/>
              <a:t>.</a:t>
            </a:r>
          </a:p>
          <a:p>
            <a:pPr algn="just"/>
            <a:r>
              <a:rPr lang="en-US" sz="3200" dirty="0" smtClean="0"/>
              <a:t> The </a:t>
            </a:r>
            <a:r>
              <a:rPr lang="en-US" sz="3200" dirty="0"/>
              <a:t>ratio of exchange of market price is given by the following formula:</a:t>
            </a:r>
          </a:p>
          <a:p>
            <a:pPr algn="just"/>
            <a:r>
              <a:rPr lang="en-US" sz="3200" dirty="0"/>
              <a:t> </a:t>
            </a:r>
          </a:p>
          <a:p>
            <a:pPr algn="just"/>
            <a:r>
              <a:rPr lang="en-US" sz="3200" dirty="0"/>
              <a:t>	Market price ratio  =	</a:t>
            </a:r>
            <a:r>
              <a:rPr lang="en-US" sz="3200" u="sng" dirty="0" smtClean="0"/>
              <a:t>MPS of predator  X </a:t>
            </a:r>
            <a:r>
              <a:rPr lang="en-US" sz="3200" u="sng" dirty="0"/>
              <a:t>No. of shares offered</a:t>
            </a:r>
            <a:endParaRPr lang="en-US" sz="3200" dirty="0"/>
          </a:p>
          <a:p>
            <a:pPr algn="just"/>
            <a:r>
              <a:rPr lang="en-US" sz="3200" dirty="0"/>
              <a:t>	of exchange	</a:t>
            </a:r>
            <a:r>
              <a:rPr lang="en-US" sz="3200" dirty="0" smtClean="0"/>
              <a:t>                           MPS of Target</a:t>
            </a:r>
          </a:p>
          <a:p>
            <a:pPr algn="just"/>
            <a:r>
              <a:rPr lang="en-US" sz="3200" dirty="0" smtClean="0"/>
              <a:t>4. </a:t>
            </a:r>
            <a:r>
              <a:rPr lang="en-US" sz="3200" b="1" dirty="0" smtClean="0"/>
              <a:t>Book Value</a:t>
            </a:r>
          </a:p>
          <a:p>
            <a:pPr algn="just"/>
            <a:r>
              <a:rPr lang="en-US" sz="3200" dirty="0" smtClean="0"/>
              <a:t>The </a:t>
            </a:r>
            <a:r>
              <a:rPr lang="en-US" sz="3200" dirty="0"/>
              <a:t>ratio of exchange of book value per share of the two companies are calculated in the same manner as is the ratio for market values computed above. </a:t>
            </a:r>
            <a:r>
              <a:rPr lang="en-US" sz="3200" dirty="0" smtClean="0"/>
              <a:t>Mostly applicable where the target  is sought for  liquidity </a:t>
            </a:r>
            <a:r>
              <a:rPr lang="en-US" sz="3200" dirty="0"/>
              <a:t>and asset </a:t>
            </a:r>
            <a:r>
              <a:rPr lang="en-US" sz="3200" dirty="0" smtClean="0"/>
              <a:t>values and not its </a:t>
            </a:r>
            <a:r>
              <a:rPr lang="en-US" sz="3200" dirty="0"/>
              <a:t>earning power.</a:t>
            </a:r>
          </a:p>
          <a:p>
            <a:pPr algn="just"/>
            <a:endParaRPr lang="en-US" sz="3200" dirty="0"/>
          </a:p>
          <a:p>
            <a:pPr algn="just"/>
            <a:endParaRPr lang="en-US" sz="3200" dirty="0"/>
          </a:p>
        </p:txBody>
      </p:sp>
    </p:spTree>
    <p:extLst>
      <p:ext uri="{BB962C8B-B14F-4D97-AF65-F5344CB8AC3E}">
        <p14:creationId xmlns:p14="http://schemas.microsoft.com/office/powerpoint/2010/main" val="328867421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16632" y="2256503"/>
            <a:ext cx="8807240" cy="1054509"/>
          </a:xfrm>
        </p:spPr>
        <p:txBody>
          <a:bodyPr>
            <a:normAutofit fontScale="90000"/>
          </a:bodyPr>
          <a:lstStyle/>
          <a:p>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t>
            </a: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endParaRPr lang="en-GB" sz="3600" b="1" dirty="0"/>
          </a:p>
        </p:txBody>
      </p:sp>
      <p:sp>
        <p:nvSpPr>
          <p:cNvPr id="7" name="TextBox 6"/>
          <p:cNvSpPr txBox="1"/>
          <p:nvPr/>
        </p:nvSpPr>
        <p:spPr>
          <a:xfrm>
            <a:off x="0" y="122094"/>
            <a:ext cx="10057466" cy="646331"/>
          </a:xfrm>
          <a:prstGeom prst="rect">
            <a:avLst/>
          </a:prstGeom>
          <a:noFill/>
        </p:spPr>
        <p:txBody>
          <a:bodyPr wrap="square" rtlCol="0">
            <a:spAutoFit/>
          </a:bodyPr>
          <a:lstStyle/>
          <a:p>
            <a:pPr>
              <a:tabLst>
                <a:tab pos="1430338" algn="l"/>
              </a:tabLst>
            </a:pPr>
            <a:r>
              <a:rPr lang="en-US" sz="3600" b="1" dirty="0" smtClean="0"/>
              <a:t>Illustration one – Earnings </a:t>
            </a:r>
            <a:endParaRPr lang="en-US" sz="3600" b="1" dirty="0"/>
          </a:p>
        </p:txBody>
      </p:sp>
      <p:sp>
        <p:nvSpPr>
          <p:cNvPr id="9" name="Rectangle 8"/>
          <p:cNvSpPr/>
          <p:nvPr/>
        </p:nvSpPr>
        <p:spPr>
          <a:xfrm>
            <a:off x="0" y="1120877"/>
            <a:ext cx="12192000" cy="5509200"/>
          </a:xfrm>
          <a:prstGeom prst="rect">
            <a:avLst/>
          </a:prstGeom>
        </p:spPr>
        <p:txBody>
          <a:bodyPr wrap="square">
            <a:spAutoFit/>
          </a:bodyPr>
          <a:lstStyle/>
          <a:p>
            <a:r>
              <a:rPr lang="en-US" sz="3200" dirty="0" smtClean="0"/>
              <a:t>Company </a:t>
            </a:r>
            <a:r>
              <a:rPr lang="en-US" sz="3200" dirty="0"/>
              <a:t>A is considering the acquisition by shares of Company B.  The following information is also available.</a:t>
            </a:r>
          </a:p>
          <a:p>
            <a:r>
              <a:rPr lang="en-US" sz="3200" dirty="0"/>
              <a:t> </a:t>
            </a:r>
            <a:r>
              <a:rPr lang="en-US" sz="3200" b="1" dirty="0"/>
              <a:t>		Company A	Company B</a:t>
            </a:r>
            <a:endParaRPr lang="en-US" sz="3200" dirty="0"/>
          </a:p>
          <a:p>
            <a:r>
              <a:rPr lang="en-US" sz="3200" dirty="0"/>
              <a:t>	Present earnings	$ 20,000,000	$ 5,000,000</a:t>
            </a:r>
          </a:p>
          <a:p>
            <a:r>
              <a:rPr lang="en-US" sz="3200" dirty="0"/>
              <a:t>	Shares	5,000,000	2,000,000</a:t>
            </a:r>
          </a:p>
          <a:p>
            <a:r>
              <a:rPr lang="en-US" sz="3200" dirty="0"/>
              <a:t>	Earnings per share	$ 4	                              $ 2.50</a:t>
            </a:r>
          </a:p>
          <a:p>
            <a:r>
              <a:rPr lang="en-US" sz="3200" dirty="0"/>
              <a:t>	Price/earning ratio	16	12</a:t>
            </a:r>
          </a:p>
          <a:p>
            <a:r>
              <a:rPr lang="en-US" sz="3200" dirty="0"/>
              <a:t>	Price of shares	$ 64	$ 30</a:t>
            </a:r>
          </a:p>
          <a:p>
            <a:r>
              <a:rPr lang="en-US" sz="3200" dirty="0"/>
              <a:t> </a:t>
            </a:r>
            <a:r>
              <a:rPr lang="en-US" sz="3200" dirty="0" smtClean="0"/>
              <a:t>Company </a:t>
            </a:r>
            <a:r>
              <a:rPr lang="en-US" sz="3200" dirty="0"/>
              <a:t>B has agreed to an offer of $ 35 a share to be paid in Company A shares</a:t>
            </a:r>
            <a:r>
              <a:rPr lang="en-US" sz="3200" dirty="0" smtClean="0"/>
              <a:t>.</a:t>
            </a:r>
            <a:r>
              <a:rPr lang="en-US" sz="3200" b="1" dirty="0"/>
              <a:t>	Required</a:t>
            </a:r>
            <a:r>
              <a:rPr lang="en-US" sz="3200" b="1" dirty="0" smtClean="0"/>
              <a:t>:</a:t>
            </a:r>
            <a:r>
              <a:rPr lang="en-US" sz="3200" dirty="0"/>
              <a:t>	Consider the effect of the acquisition to the earnings per share.</a:t>
            </a:r>
          </a:p>
        </p:txBody>
      </p:sp>
    </p:spTree>
    <p:extLst>
      <p:ext uri="{BB962C8B-B14F-4D97-AF65-F5344CB8AC3E}">
        <p14:creationId xmlns:p14="http://schemas.microsoft.com/office/powerpoint/2010/main" val="32039371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16632" y="2256503"/>
            <a:ext cx="8807240" cy="1054509"/>
          </a:xfrm>
        </p:spPr>
        <p:txBody>
          <a:bodyPr>
            <a:normAutofit fontScale="90000"/>
          </a:bodyPr>
          <a:lstStyle/>
          <a:p>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t>
            </a: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endParaRPr lang="en-GB" sz="3600" b="1" dirty="0"/>
          </a:p>
        </p:txBody>
      </p:sp>
      <p:sp>
        <p:nvSpPr>
          <p:cNvPr id="7" name="TextBox 6"/>
          <p:cNvSpPr txBox="1"/>
          <p:nvPr/>
        </p:nvSpPr>
        <p:spPr>
          <a:xfrm>
            <a:off x="0" y="122094"/>
            <a:ext cx="10057466" cy="646331"/>
          </a:xfrm>
          <a:prstGeom prst="rect">
            <a:avLst/>
          </a:prstGeom>
          <a:noFill/>
        </p:spPr>
        <p:txBody>
          <a:bodyPr wrap="square" rtlCol="0">
            <a:spAutoFit/>
          </a:bodyPr>
          <a:lstStyle/>
          <a:p>
            <a:pPr>
              <a:tabLst>
                <a:tab pos="1430338" algn="l"/>
              </a:tabLst>
            </a:pPr>
            <a:r>
              <a:rPr lang="en-US" sz="3600" b="1" dirty="0" smtClean="0"/>
              <a:t>Illustration one – Earnings – Procedure </a:t>
            </a:r>
            <a:endParaRPr lang="en-US" sz="3600" b="1" dirty="0"/>
          </a:p>
        </p:txBody>
      </p:sp>
      <p:sp>
        <p:nvSpPr>
          <p:cNvPr id="9" name="Rectangle 8"/>
          <p:cNvSpPr/>
          <p:nvPr/>
        </p:nvSpPr>
        <p:spPr>
          <a:xfrm>
            <a:off x="0" y="1120877"/>
            <a:ext cx="12192000" cy="5016758"/>
          </a:xfrm>
          <a:prstGeom prst="rect">
            <a:avLst/>
          </a:prstGeom>
        </p:spPr>
        <p:txBody>
          <a:bodyPr wrap="square">
            <a:spAutoFit/>
          </a:bodyPr>
          <a:lstStyle/>
          <a:p>
            <a:pPr algn="just"/>
            <a:r>
              <a:rPr lang="en-US" sz="3200" dirty="0"/>
              <a:t>Step 1. Exchange ratio= Offer price/ MPS of </a:t>
            </a:r>
            <a:r>
              <a:rPr lang="en-US" sz="3200" dirty="0" smtClean="0"/>
              <a:t>Target</a:t>
            </a:r>
          </a:p>
          <a:p>
            <a:pPr algn="just"/>
            <a:endParaRPr lang="en-US" sz="3200" dirty="0" smtClean="0"/>
          </a:p>
          <a:p>
            <a:pPr algn="just"/>
            <a:r>
              <a:rPr lang="en-US" sz="3200" dirty="0"/>
              <a:t>Step 2. Determine shares required to acquire </a:t>
            </a:r>
            <a:r>
              <a:rPr lang="en-US" sz="3200" dirty="0" smtClean="0"/>
              <a:t>target</a:t>
            </a:r>
          </a:p>
          <a:p>
            <a:pPr algn="just"/>
            <a:r>
              <a:rPr lang="en-US" sz="3200" dirty="0" smtClean="0"/>
              <a:t>=</a:t>
            </a:r>
            <a:r>
              <a:rPr lang="en-US" sz="3200" dirty="0"/>
              <a:t>Exchange ratio x shares of the target </a:t>
            </a:r>
          </a:p>
          <a:p>
            <a:pPr algn="just"/>
            <a:r>
              <a:rPr lang="en-US" sz="3200" dirty="0"/>
              <a:t> </a:t>
            </a:r>
          </a:p>
          <a:p>
            <a:pPr algn="just"/>
            <a:r>
              <a:rPr lang="en-US" sz="3200" dirty="0"/>
              <a:t>Step 3 : Determine the combined EPS</a:t>
            </a:r>
          </a:p>
          <a:p>
            <a:pPr algn="just"/>
            <a:r>
              <a:rPr lang="en-US" sz="3200" dirty="0"/>
              <a:t> </a:t>
            </a:r>
          </a:p>
          <a:p>
            <a:pPr algn="just"/>
            <a:r>
              <a:rPr lang="en-US" sz="3200" dirty="0"/>
              <a:t>Step 4. Compare the combined EPS and pre-merger EPS</a:t>
            </a:r>
          </a:p>
          <a:p>
            <a:pPr algn="just"/>
            <a:r>
              <a:rPr lang="en-US" sz="3200" dirty="0"/>
              <a:t>NB   EPS  of the target= Exchange ratio x combined  EPS</a:t>
            </a:r>
          </a:p>
          <a:p>
            <a:endParaRPr lang="en-US" sz="3200" dirty="0"/>
          </a:p>
        </p:txBody>
      </p:sp>
    </p:spTree>
    <p:extLst>
      <p:ext uri="{BB962C8B-B14F-4D97-AF65-F5344CB8AC3E}">
        <p14:creationId xmlns:p14="http://schemas.microsoft.com/office/powerpoint/2010/main" val="199374337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16632" y="2256503"/>
            <a:ext cx="8807240" cy="1054509"/>
          </a:xfrm>
        </p:spPr>
        <p:txBody>
          <a:bodyPr>
            <a:normAutofit fontScale="90000"/>
          </a:bodyPr>
          <a:lstStyle/>
          <a:p>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t>
            </a: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endParaRPr lang="en-GB" sz="3600" b="1" dirty="0"/>
          </a:p>
        </p:txBody>
      </p:sp>
      <p:sp>
        <p:nvSpPr>
          <p:cNvPr id="7" name="TextBox 6"/>
          <p:cNvSpPr txBox="1"/>
          <p:nvPr/>
        </p:nvSpPr>
        <p:spPr>
          <a:xfrm>
            <a:off x="0" y="122094"/>
            <a:ext cx="10057466" cy="646331"/>
          </a:xfrm>
          <a:prstGeom prst="rect">
            <a:avLst/>
          </a:prstGeom>
          <a:noFill/>
        </p:spPr>
        <p:txBody>
          <a:bodyPr wrap="square" rtlCol="0">
            <a:spAutoFit/>
          </a:bodyPr>
          <a:lstStyle/>
          <a:p>
            <a:pPr>
              <a:tabLst>
                <a:tab pos="1430338" algn="l"/>
              </a:tabLst>
            </a:pPr>
            <a:r>
              <a:rPr lang="en-US" sz="3600" b="1" dirty="0" smtClean="0"/>
              <a:t>Illustration one  – Solution </a:t>
            </a:r>
            <a:endParaRPr lang="en-US" sz="3600" b="1" dirty="0"/>
          </a:p>
        </p:txBody>
      </p:sp>
      <p:sp>
        <p:nvSpPr>
          <p:cNvPr id="9" name="Rectangle 8"/>
          <p:cNvSpPr/>
          <p:nvPr/>
        </p:nvSpPr>
        <p:spPr>
          <a:xfrm>
            <a:off x="0" y="1120877"/>
            <a:ext cx="12192000" cy="5509200"/>
          </a:xfrm>
          <a:prstGeom prst="rect">
            <a:avLst/>
          </a:prstGeom>
        </p:spPr>
        <p:txBody>
          <a:bodyPr wrap="square">
            <a:spAutoFit/>
          </a:bodyPr>
          <a:lstStyle/>
          <a:p>
            <a:r>
              <a:rPr lang="en-US" sz="3200" b="1" dirty="0"/>
              <a:t>Step 1. Exchange ratio= Offer price/ MPS of Target</a:t>
            </a:r>
            <a:endParaRPr lang="en-US" sz="3200" dirty="0"/>
          </a:p>
          <a:p>
            <a:r>
              <a:rPr lang="en-US" sz="3200" b="1" dirty="0"/>
              <a:t>	</a:t>
            </a:r>
            <a:endParaRPr lang="en-US" sz="3200" dirty="0"/>
          </a:p>
          <a:p>
            <a:r>
              <a:rPr lang="en-US" sz="3200" dirty="0" smtClean="0"/>
              <a:t>The </a:t>
            </a:r>
            <a:r>
              <a:rPr lang="en-US" sz="3200" dirty="0"/>
              <a:t>exchange ratio	</a:t>
            </a:r>
            <a:r>
              <a:rPr lang="en-US" sz="3200" dirty="0" smtClean="0"/>
              <a:t>=35/64</a:t>
            </a:r>
            <a:r>
              <a:rPr lang="en-US" sz="3200" dirty="0"/>
              <a:t> </a:t>
            </a:r>
            <a:r>
              <a:rPr lang="en-US" sz="3200" dirty="0" smtClean="0"/>
              <a:t>=</a:t>
            </a:r>
            <a:r>
              <a:rPr lang="en-US" sz="3200" dirty="0"/>
              <a:t>	0.546875 shares of Company A's stock for each share of Company B's stock</a:t>
            </a:r>
            <a:r>
              <a:rPr lang="en-US" sz="3200" dirty="0" smtClean="0"/>
              <a:t>.</a:t>
            </a:r>
          </a:p>
          <a:p>
            <a:endParaRPr lang="en-US" sz="3200" dirty="0"/>
          </a:p>
          <a:p>
            <a:r>
              <a:rPr lang="en-US" sz="3200" b="1" dirty="0"/>
              <a:t>Step 2. Determine shares required to acquire </a:t>
            </a:r>
            <a:r>
              <a:rPr lang="en-US" sz="3200" b="1" dirty="0" smtClean="0"/>
              <a:t>target</a:t>
            </a:r>
          </a:p>
          <a:p>
            <a:r>
              <a:rPr lang="en-US" sz="3200" b="1" dirty="0" smtClean="0"/>
              <a:t>=</a:t>
            </a:r>
            <a:r>
              <a:rPr lang="en-US" sz="3200" b="1" dirty="0"/>
              <a:t>Exchange ratio x shares of the target </a:t>
            </a:r>
            <a:endParaRPr lang="en-US" sz="3200" dirty="0"/>
          </a:p>
          <a:p>
            <a:r>
              <a:rPr lang="en-US" sz="3200" b="1" dirty="0"/>
              <a:t> </a:t>
            </a:r>
            <a:endParaRPr lang="en-US" sz="3200" dirty="0"/>
          </a:p>
          <a:p>
            <a:r>
              <a:rPr lang="en-US" sz="3200" dirty="0" smtClean="0"/>
              <a:t>The </a:t>
            </a:r>
            <a:r>
              <a:rPr lang="en-US" sz="3200" dirty="0"/>
              <a:t>total number of shares needed to acquire company B's share = 0.546875 X 2,000,000 = 1,093,750 shares of Company A</a:t>
            </a:r>
          </a:p>
          <a:p>
            <a:endParaRPr lang="en-US" sz="3200" dirty="0"/>
          </a:p>
        </p:txBody>
      </p:sp>
    </p:spTree>
    <p:extLst>
      <p:ext uri="{BB962C8B-B14F-4D97-AF65-F5344CB8AC3E}">
        <p14:creationId xmlns:p14="http://schemas.microsoft.com/office/powerpoint/2010/main" val="105870803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16632" y="2256503"/>
            <a:ext cx="8807240" cy="1054509"/>
          </a:xfrm>
        </p:spPr>
        <p:txBody>
          <a:bodyPr>
            <a:normAutofit fontScale="90000"/>
          </a:bodyPr>
          <a:lstStyle/>
          <a:p>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t>
            </a: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endParaRPr lang="en-GB" sz="3600" b="1" dirty="0"/>
          </a:p>
        </p:txBody>
      </p:sp>
      <p:sp>
        <p:nvSpPr>
          <p:cNvPr id="7" name="TextBox 6"/>
          <p:cNvSpPr txBox="1"/>
          <p:nvPr/>
        </p:nvSpPr>
        <p:spPr>
          <a:xfrm>
            <a:off x="0" y="122094"/>
            <a:ext cx="10057466" cy="646331"/>
          </a:xfrm>
          <a:prstGeom prst="rect">
            <a:avLst/>
          </a:prstGeom>
          <a:noFill/>
        </p:spPr>
        <p:txBody>
          <a:bodyPr wrap="square" rtlCol="0">
            <a:spAutoFit/>
          </a:bodyPr>
          <a:lstStyle/>
          <a:p>
            <a:pPr>
              <a:tabLst>
                <a:tab pos="1430338" algn="l"/>
              </a:tabLst>
            </a:pPr>
            <a:r>
              <a:rPr lang="en-US" sz="3600" b="1" dirty="0" smtClean="0"/>
              <a:t>Illustration one -Solution  </a:t>
            </a:r>
            <a:r>
              <a:rPr lang="en-US" sz="3600" b="1" dirty="0" err="1" smtClean="0"/>
              <a:t>Ctd</a:t>
            </a:r>
            <a:endParaRPr lang="en-US" sz="3600" b="1" dirty="0"/>
          </a:p>
        </p:txBody>
      </p:sp>
      <p:sp>
        <p:nvSpPr>
          <p:cNvPr id="9" name="Rectangle 8"/>
          <p:cNvSpPr/>
          <p:nvPr/>
        </p:nvSpPr>
        <p:spPr>
          <a:xfrm>
            <a:off x="0" y="937412"/>
            <a:ext cx="12192000" cy="5509200"/>
          </a:xfrm>
          <a:prstGeom prst="rect">
            <a:avLst/>
          </a:prstGeom>
        </p:spPr>
        <p:txBody>
          <a:bodyPr wrap="square">
            <a:spAutoFit/>
          </a:bodyPr>
          <a:lstStyle/>
          <a:p>
            <a:endParaRPr lang="en-US" sz="3200" b="1" dirty="0" smtClean="0"/>
          </a:p>
          <a:p>
            <a:r>
              <a:rPr lang="en-US" sz="3200" b="1" dirty="0" smtClean="0"/>
              <a:t>Step </a:t>
            </a:r>
            <a:r>
              <a:rPr lang="en-US" sz="3200" b="1" dirty="0"/>
              <a:t>3 : Determine the combined EPS</a:t>
            </a:r>
            <a:endParaRPr lang="en-US" sz="3200" dirty="0"/>
          </a:p>
          <a:p>
            <a:r>
              <a:rPr lang="en-US" sz="3200" b="1" dirty="0"/>
              <a:t> </a:t>
            </a:r>
            <a:r>
              <a:rPr lang="en-US" sz="3200" dirty="0"/>
              <a:t>	 </a:t>
            </a:r>
            <a:r>
              <a:rPr lang="en-US" sz="3200" dirty="0" smtClean="0"/>
              <a:t>EPS </a:t>
            </a:r>
            <a:r>
              <a:rPr lang="en-US" sz="3200" dirty="0"/>
              <a:t>combined	=	</a:t>
            </a:r>
            <a:r>
              <a:rPr lang="en-US" sz="3200" u="sng" dirty="0"/>
              <a:t>Earnings of A + Earnings of B</a:t>
            </a:r>
            <a:endParaRPr lang="en-US" sz="3200" dirty="0"/>
          </a:p>
          <a:p>
            <a:r>
              <a:rPr lang="en-US" sz="3200" dirty="0"/>
              <a:t>	Companies			    Total No. of shares</a:t>
            </a:r>
          </a:p>
          <a:p>
            <a:r>
              <a:rPr lang="en-US" sz="3200" dirty="0"/>
              <a:t> 				=	</a:t>
            </a:r>
            <a:r>
              <a:rPr lang="en-US" sz="3200" u="sng" dirty="0"/>
              <a:t>20,000,000 + 5,000,000</a:t>
            </a:r>
            <a:endParaRPr lang="en-US" sz="3200" dirty="0"/>
          </a:p>
          <a:p>
            <a:r>
              <a:rPr lang="en-US" sz="3200" dirty="0"/>
              <a:t>					 5,000,000 + 1,093,750</a:t>
            </a:r>
          </a:p>
          <a:p>
            <a:r>
              <a:rPr lang="en-US" sz="3200" dirty="0"/>
              <a:t> 				=	</a:t>
            </a:r>
            <a:r>
              <a:rPr lang="en-US" sz="3200" u="sng" dirty="0"/>
              <a:t>25,000,000</a:t>
            </a:r>
            <a:endParaRPr lang="en-US" sz="3200" dirty="0"/>
          </a:p>
          <a:p>
            <a:r>
              <a:rPr lang="en-US" sz="3200" dirty="0"/>
              <a:t>					 6,093,750</a:t>
            </a:r>
          </a:p>
          <a:p>
            <a:r>
              <a:rPr lang="en-US" sz="3200" dirty="0"/>
              <a:t> 				=	$ </a:t>
            </a:r>
            <a:r>
              <a:rPr lang="en-US" sz="3200" dirty="0" smtClean="0"/>
              <a:t>4.10</a:t>
            </a:r>
          </a:p>
          <a:p>
            <a:endParaRPr lang="en-US" sz="3200" dirty="0"/>
          </a:p>
          <a:p>
            <a:r>
              <a:rPr lang="en-US" sz="3200" dirty="0"/>
              <a:t> </a:t>
            </a:r>
            <a:r>
              <a:rPr lang="en-US" sz="3200" dirty="0" smtClean="0"/>
              <a:t>Therefore </a:t>
            </a:r>
            <a:r>
              <a:rPr lang="en-US" sz="3200" dirty="0"/>
              <a:t>the earnings for share of the combined firm is $ 4.10. </a:t>
            </a:r>
          </a:p>
        </p:txBody>
      </p:sp>
    </p:spTree>
    <p:extLst>
      <p:ext uri="{BB962C8B-B14F-4D97-AF65-F5344CB8AC3E}">
        <p14:creationId xmlns:p14="http://schemas.microsoft.com/office/powerpoint/2010/main" val="256954547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16632" y="2256503"/>
            <a:ext cx="8807240" cy="1054509"/>
          </a:xfrm>
        </p:spPr>
        <p:txBody>
          <a:bodyPr>
            <a:normAutofit fontScale="90000"/>
          </a:bodyPr>
          <a:lstStyle/>
          <a:p>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t>
            </a: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endParaRPr lang="en-GB" sz="3600" b="1" dirty="0"/>
          </a:p>
        </p:txBody>
      </p:sp>
      <p:sp>
        <p:nvSpPr>
          <p:cNvPr id="7" name="TextBox 6"/>
          <p:cNvSpPr txBox="1"/>
          <p:nvPr/>
        </p:nvSpPr>
        <p:spPr>
          <a:xfrm>
            <a:off x="0" y="122094"/>
            <a:ext cx="10057466" cy="646331"/>
          </a:xfrm>
          <a:prstGeom prst="rect">
            <a:avLst/>
          </a:prstGeom>
          <a:noFill/>
        </p:spPr>
        <p:txBody>
          <a:bodyPr wrap="square" rtlCol="0">
            <a:spAutoFit/>
          </a:bodyPr>
          <a:lstStyle/>
          <a:p>
            <a:pPr>
              <a:tabLst>
                <a:tab pos="1430338" algn="l"/>
              </a:tabLst>
            </a:pPr>
            <a:r>
              <a:rPr lang="en-US" sz="3600" b="1" dirty="0" smtClean="0"/>
              <a:t>Illustration one –  Solution </a:t>
            </a:r>
            <a:r>
              <a:rPr lang="en-US" sz="3600" b="1" dirty="0" err="1" smtClean="0"/>
              <a:t>Ctd</a:t>
            </a:r>
            <a:r>
              <a:rPr lang="en-US" sz="3600" b="1" dirty="0" smtClean="0"/>
              <a:t> </a:t>
            </a:r>
            <a:endParaRPr lang="en-US" sz="3600" b="1" dirty="0"/>
          </a:p>
        </p:txBody>
      </p:sp>
      <p:sp>
        <p:nvSpPr>
          <p:cNvPr id="9" name="Rectangle 8"/>
          <p:cNvSpPr/>
          <p:nvPr/>
        </p:nvSpPr>
        <p:spPr>
          <a:xfrm>
            <a:off x="0" y="556412"/>
            <a:ext cx="12192000" cy="5509200"/>
          </a:xfrm>
          <a:prstGeom prst="rect">
            <a:avLst/>
          </a:prstGeom>
        </p:spPr>
        <p:txBody>
          <a:bodyPr wrap="square">
            <a:spAutoFit/>
          </a:bodyPr>
          <a:lstStyle/>
          <a:p>
            <a:endParaRPr lang="en-US" sz="3200" b="1" dirty="0" smtClean="0"/>
          </a:p>
          <a:p>
            <a:r>
              <a:rPr lang="en-US" sz="3200" b="1" dirty="0" smtClean="0"/>
              <a:t>Step </a:t>
            </a:r>
            <a:r>
              <a:rPr lang="en-US" sz="3200" b="1" dirty="0"/>
              <a:t>4. Compare the combined EPS and pre-merger EPS</a:t>
            </a:r>
            <a:endParaRPr lang="en-US" sz="3200" dirty="0"/>
          </a:p>
          <a:p>
            <a:r>
              <a:rPr lang="en-US" sz="3200" b="1" dirty="0"/>
              <a:t>NB   EPS  of the target= Exchange ratio x combined  </a:t>
            </a:r>
            <a:r>
              <a:rPr lang="en-US" sz="3200" b="1" dirty="0" smtClean="0"/>
              <a:t>EPS</a:t>
            </a:r>
          </a:p>
          <a:p>
            <a:endParaRPr lang="en-US" sz="3200" dirty="0"/>
          </a:p>
          <a:p>
            <a:r>
              <a:rPr lang="en-US" sz="3200" dirty="0"/>
              <a:t>There is therefore an immediate improvement in earnings per share for Company A as a result of the </a:t>
            </a:r>
            <a:r>
              <a:rPr lang="en-US" sz="3200" dirty="0" smtClean="0"/>
              <a:t>merger </a:t>
            </a:r>
            <a:r>
              <a:rPr lang="en-US" sz="3200" dirty="0"/>
              <a:t>$ </a:t>
            </a:r>
            <a:r>
              <a:rPr lang="en-US" sz="3200" dirty="0" smtClean="0"/>
              <a:t>4.10  vs </a:t>
            </a:r>
            <a:r>
              <a:rPr lang="en-US" sz="3200" dirty="0"/>
              <a:t>$ 4</a:t>
            </a:r>
          </a:p>
          <a:p>
            <a:endParaRPr lang="en-US" sz="3200" dirty="0"/>
          </a:p>
          <a:p>
            <a:r>
              <a:rPr lang="en-US" sz="3200" dirty="0"/>
              <a:t> </a:t>
            </a:r>
            <a:r>
              <a:rPr lang="en-US" sz="3200" dirty="0" smtClean="0"/>
              <a:t>However</a:t>
            </a:r>
            <a:r>
              <a:rPr lang="en-US" sz="3200" dirty="0"/>
              <a:t>, Company B's former shareholders experience a reduction in earnings per share.  These EPS will be given by</a:t>
            </a:r>
          </a:p>
          <a:p>
            <a:r>
              <a:rPr lang="en-US" sz="3200" dirty="0"/>
              <a:t> </a:t>
            </a:r>
          </a:p>
          <a:p>
            <a:r>
              <a:rPr lang="en-US" sz="3200" dirty="0"/>
              <a:t>	0.546875 X 4.10	=	$  2.24 from $ 2.50</a:t>
            </a:r>
          </a:p>
        </p:txBody>
      </p:sp>
    </p:spTree>
    <p:extLst>
      <p:ext uri="{BB962C8B-B14F-4D97-AF65-F5344CB8AC3E}">
        <p14:creationId xmlns:p14="http://schemas.microsoft.com/office/powerpoint/2010/main" val="257693204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16632" y="2256503"/>
            <a:ext cx="8807240" cy="1054509"/>
          </a:xfrm>
        </p:spPr>
        <p:txBody>
          <a:bodyPr>
            <a:normAutofit fontScale="90000"/>
          </a:bodyPr>
          <a:lstStyle/>
          <a:p>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r>
            <a:br>
              <a:rPr lang="en-GB" sz="3600" dirty="0" smtClean="0">
                <a:latin typeface="Times New Roman" panose="02020603050405020304" pitchFamily="18" charset="0"/>
                <a:cs typeface="Times New Roman" panose="02020603050405020304" pitchFamily="18" charset="0"/>
              </a:rPr>
            </a:br>
            <a:r>
              <a:rPr lang="en-GB" sz="3600" dirty="0" smtClean="0">
                <a:latin typeface="Times New Roman" panose="02020603050405020304" pitchFamily="18" charset="0"/>
                <a:cs typeface="Times New Roman" panose="02020603050405020304" pitchFamily="18" charset="0"/>
              </a:rPr>
              <a:t> </a:t>
            </a:r>
            <a:r>
              <a:rPr lang="en-GB" sz="3600" dirty="0">
                <a:latin typeface="Times New Roman" panose="02020603050405020304" pitchFamily="18" charset="0"/>
                <a:cs typeface="Times New Roman" panose="02020603050405020304" pitchFamily="18" charset="0"/>
              </a:rPr>
              <a:t/>
            </a:r>
            <a:br>
              <a:rPr lang="en-GB" sz="3600" dirty="0">
                <a:latin typeface="Times New Roman" panose="02020603050405020304" pitchFamily="18" charset="0"/>
                <a:cs typeface="Times New Roman" panose="02020603050405020304" pitchFamily="18" charset="0"/>
              </a:rPr>
            </a:br>
            <a:endParaRPr lang="en-GB" sz="3600" b="1" dirty="0"/>
          </a:p>
        </p:txBody>
      </p:sp>
      <p:sp>
        <p:nvSpPr>
          <p:cNvPr id="7" name="TextBox 6"/>
          <p:cNvSpPr txBox="1"/>
          <p:nvPr/>
        </p:nvSpPr>
        <p:spPr>
          <a:xfrm>
            <a:off x="132736" y="-221226"/>
            <a:ext cx="9408536" cy="1200329"/>
          </a:xfrm>
          <a:prstGeom prst="rect">
            <a:avLst/>
          </a:prstGeom>
          <a:noFill/>
        </p:spPr>
        <p:txBody>
          <a:bodyPr wrap="square" rtlCol="0">
            <a:spAutoFit/>
          </a:bodyPr>
          <a:lstStyle/>
          <a:p>
            <a:endParaRPr lang="en-US" sz="3600" b="1" dirty="0"/>
          </a:p>
          <a:p>
            <a:r>
              <a:rPr lang="en-US" sz="3600" b="1" dirty="0"/>
              <a:t>Illustration Two</a:t>
            </a:r>
            <a:endParaRPr lang="en-US" sz="3600" dirty="0"/>
          </a:p>
        </p:txBody>
      </p:sp>
      <p:sp>
        <p:nvSpPr>
          <p:cNvPr id="9" name="Rectangle 8"/>
          <p:cNvSpPr/>
          <p:nvPr/>
        </p:nvSpPr>
        <p:spPr>
          <a:xfrm>
            <a:off x="0" y="556412"/>
            <a:ext cx="12192000" cy="6494085"/>
          </a:xfrm>
          <a:prstGeom prst="rect">
            <a:avLst/>
          </a:prstGeom>
        </p:spPr>
        <p:txBody>
          <a:bodyPr wrap="square">
            <a:spAutoFit/>
          </a:bodyPr>
          <a:lstStyle/>
          <a:p>
            <a:endParaRPr lang="en-US" sz="3200" dirty="0" smtClean="0"/>
          </a:p>
          <a:p>
            <a:r>
              <a:rPr lang="en-US" sz="3200" dirty="0" smtClean="0"/>
              <a:t>The </a:t>
            </a:r>
            <a:r>
              <a:rPr lang="en-US" sz="3200" dirty="0"/>
              <a:t>market price exchange ratio	=	</a:t>
            </a:r>
            <a:r>
              <a:rPr lang="en-US" sz="3200" u="sng" dirty="0"/>
              <a:t>60 X 0.667</a:t>
            </a:r>
            <a:r>
              <a:rPr lang="en-US" sz="3200" dirty="0"/>
              <a:t>	=	1.33</a:t>
            </a:r>
          </a:p>
          <a:p>
            <a:r>
              <a:rPr lang="en-US" sz="3200" dirty="0"/>
              <a:t>							             30</a:t>
            </a:r>
          </a:p>
          <a:p>
            <a:r>
              <a:rPr lang="en-US" sz="3200" dirty="0"/>
              <a:t> 	Shareholders of Y are being offered a share with a market value of $  40 for each share they own (i.e. 1.333 X 30).  They benefit from acquisition with respect to market price because their shares were formerly worth $ 30.  We can consider the combined effect.</a:t>
            </a:r>
          </a:p>
          <a:p>
            <a:r>
              <a:rPr lang="en-US" sz="3200" dirty="0"/>
              <a:t> </a:t>
            </a:r>
            <a:r>
              <a:rPr lang="en-US" sz="3200" b="1" dirty="0"/>
              <a:t>		Combined Effect</a:t>
            </a:r>
            <a:endParaRPr lang="en-US" sz="3200" dirty="0"/>
          </a:p>
          <a:p>
            <a:r>
              <a:rPr lang="en-US" sz="3200" dirty="0"/>
              <a:t>	Total earnings	$   26,000,000</a:t>
            </a:r>
          </a:p>
          <a:p>
            <a:r>
              <a:rPr lang="en-US" sz="3200" dirty="0"/>
              <a:t>	No. of shares	7,333,333</a:t>
            </a:r>
          </a:p>
          <a:p>
            <a:r>
              <a:rPr lang="en-US" sz="3200" dirty="0"/>
              <a:t>	Earnings per share                            $ 3.55</a:t>
            </a:r>
          </a:p>
          <a:p>
            <a:r>
              <a:rPr lang="en-US" sz="3200" dirty="0"/>
              <a:t>	Price/earning ratio                               18</a:t>
            </a:r>
          </a:p>
          <a:p>
            <a:r>
              <a:rPr lang="en-US" sz="3200" dirty="0"/>
              <a:t>	Market price per share                      $ 63.90</a:t>
            </a:r>
          </a:p>
        </p:txBody>
      </p:sp>
    </p:spTree>
    <p:extLst>
      <p:ext uri="{BB962C8B-B14F-4D97-AF65-F5344CB8AC3E}">
        <p14:creationId xmlns:p14="http://schemas.microsoft.com/office/powerpoint/2010/main" val="375086264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45" y="-130868"/>
            <a:ext cx="11191568" cy="706055"/>
          </a:xfrm>
        </p:spPr>
        <p:txBody>
          <a:bodyPr>
            <a:normAutofit/>
          </a:bodyPr>
          <a:lstStyle/>
          <a:p>
            <a:r>
              <a:rPr lang="en-US" sz="3600" b="1" dirty="0" smtClean="0"/>
              <a:t> </a:t>
            </a:r>
            <a:r>
              <a:rPr lang="en-US" sz="3600" b="1" dirty="0" smtClean="0">
                <a:latin typeface="+mn-lt"/>
              </a:rPr>
              <a:t>Anti-takeover Defenses </a:t>
            </a:r>
            <a:endParaRPr lang="en-US" sz="3600" dirty="0">
              <a:latin typeface="+mn-lt"/>
            </a:endParaRPr>
          </a:p>
        </p:txBody>
      </p:sp>
      <p:sp>
        <p:nvSpPr>
          <p:cNvPr id="5" name="Content Placeholder 4"/>
          <p:cNvSpPr>
            <a:spLocks noGrp="1"/>
          </p:cNvSpPr>
          <p:nvPr>
            <p:ph idx="1"/>
          </p:nvPr>
        </p:nvSpPr>
        <p:spPr>
          <a:xfrm>
            <a:off x="206477" y="545690"/>
            <a:ext cx="11985523" cy="6312310"/>
          </a:xfrm>
        </p:spPr>
        <p:txBody>
          <a:bodyPr>
            <a:noAutofit/>
          </a:bodyPr>
          <a:lstStyle/>
          <a:p>
            <a:pPr marL="0" indent="0" algn="just">
              <a:buNone/>
            </a:pPr>
            <a:r>
              <a:rPr lang="en-US" sz="3200" b="1" dirty="0" smtClean="0"/>
              <a:t>1. Poison </a:t>
            </a:r>
            <a:r>
              <a:rPr lang="en-US" sz="3200" b="1" dirty="0"/>
              <a:t>pill</a:t>
            </a:r>
            <a:endParaRPr lang="en-US" sz="3200" dirty="0"/>
          </a:p>
          <a:p>
            <a:pPr marL="0" indent="0" algn="just">
              <a:buNone/>
            </a:pPr>
            <a:r>
              <a:rPr lang="en-US" sz="3200" dirty="0" smtClean="0"/>
              <a:t> </a:t>
            </a:r>
            <a:r>
              <a:rPr lang="en-US" sz="3200" dirty="0"/>
              <a:t>Poison pills represent rights or options issued to shareholders and </a:t>
            </a:r>
            <a:r>
              <a:rPr lang="en-US" sz="3200" dirty="0" smtClean="0"/>
              <a:t>bondholders- which usually </a:t>
            </a:r>
            <a:r>
              <a:rPr lang="en-US" sz="3200" dirty="0"/>
              <a:t>have an expiration date. When a merger occurs, the rights are detached from the security and exercised, giving the holder an opportunity to buy more securities at a deep </a:t>
            </a:r>
            <a:r>
              <a:rPr lang="en-US" sz="3200" dirty="0" smtClean="0"/>
              <a:t>discount</a:t>
            </a:r>
          </a:p>
          <a:p>
            <a:pPr marL="0" indent="0" algn="just">
              <a:buNone/>
            </a:pPr>
            <a:r>
              <a:rPr lang="en-US" sz="3200" b="1" dirty="0" err="1" smtClean="0"/>
              <a:t>2.Golden</a:t>
            </a:r>
            <a:r>
              <a:rPr lang="en-US" sz="3200" b="1" dirty="0" smtClean="0"/>
              <a:t> </a:t>
            </a:r>
            <a:r>
              <a:rPr lang="en-US" sz="3200" b="1" dirty="0"/>
              <a:t>Parachutes </a:t>
            </a:r>
            <a:endParaRPr lang="en-US" sz="3200" dirty="0"/>
          </a:p>
          <a:p>
            <a:pPr marL="0" indent="0" algn="just">
              <a:buNone/>
            </a:pPr>
            <a:r>
              <a:rPr lang="en-US" sz="3200" dirty="0" smtClean="0"/>
              <a:t> These are </a:t>
            </a:r>
            <a:r>
              <a:rPr lang="en-US" sz="3200" dirty="0"/>
              <a:t>large compensation payments to executive management, payable if they depart unexpectedly. Lump sum payments are made upon termination of employment. The amount of compensation is usually based on annual compensation and years of </a:t>
            </a:r>
            <a:r>
              <a:rPr lang="en-US" sz="3200" dirty="0" smtClean="0"/>
              <a:t>service. Not a very popular </a:t>
            </a:r>
            <a:r>
              <a:rPr lang="en-US" sz="3200" dirty="0" err="1" smtClean="0"/>
              <a:t>defence</a:t>
            </a:r>
            <a:r>
              <a:rPr lang="en-US" sz="3200" dirty="0"/>
              <a:t>.</a:t>
            </a:r>
            <a:endParaRPr lang="en-US" sz="3200" b="1" dirty="0" smtClean="0"/>
          </a:p>
        </p:txBody>
      </p:sp>
    </p:spTree>
    <p:extLst>
      <p:ext uri="{BB962C8B-B14F-4D97-AF65-F5344CB8AC3E}">
        <p14:creationId xmlns:p14="http://schemas.microsoft.com/office/powerpoint/2010/main" val="195446181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45" y="-130868"/>
            <a:ext cx="11191568" cy="706055"/>
          </a:xfrm>
        </p:spPr>
        <p:txBody>
          <a:bodyPr>
            <a:normAutofit/>
          </a:bodyPr>
          <a:lstStyle/>
          <a:p>
            <a:r>
              <a:rPr lang="en-US" sz="3600" b="1" dirty="0" smtClean="0"/>
              <a:t> </a:t>
            </a:r>
            <a:r>
              <a:rPr lang="en-US" sz="3600" b="1" dirty="0">
                <a:latin typeface="+mn-lt"/>
              </a:rPr>
              <a:t>Anti-takeover </a:t>
            </a:r>
            <a:r>
              <a:rPr lang="en-US" sz="3600" b="1" dirty="0" smtClean="0">
                <a:latin typeface="+mn-lt"/>
              </a:rPr>
              <a:t>Defenses </a:t>
            </a:r>
            <a:r>
              <a:rPr lang="en-US" sz="3600" b="1" dirty="0" err="1" smtClean="0">
                <a:latin typeface="+mn-lt"/>
              </a:rPr>
              <a:t>Ctd</a:t>
            </a:r>
            <a:endParaRPr lang="en-US" sz="3600" dirty="0">
              <a:latin typeface="+mn-lt"/>
            </a:endParaRPr>
          </a:p>
        </p:txBody>
      </p:sp>
      <p:sp>
        <p:nvSpPr>
          <p:cNvPr id="5" name="Content Placeholder 4"/>
          <p:cNvSpPr>
            <a:spLocks noGrp="1"/>
          </p:cNvSpPr>
          <p:nvPr>
            <p:ph idx="1"/>
          </p:nvPr>
        </p:nvSpPr>
        <p:spPr>
          <a:xfrm>
            <a:off x="206477" y="545690"/>
            <a:ext cx="11985523" cy="6312310"/>
          </a:xfrm>
        </p:spPr>
        <p:txBody>
          <a:bodyPr>
            <a:noAutofit/>
          </a:bodyPr>
          <a:lstStyle/>
          <a:p>
            <a:pPr marL="0" indent="0">
              <a:buNone/>
            </a:pPr>
            <a:r>
              <a:rPr lang="en-US" sz="3200" b="1" dirty="0" smtClean="0"/>
              <a:t>3. Changes </a:t>
            </a:r>
            <a:r>
              <a:rPr lang="en-US" sz="3200" b="1" dirty="0"/>
              <a:t>to </a:t>
            </a:r>
            <a:r>
              <a:rPr lang="en-US" sz="3200" b="1" dirty="0" smtClean="0"/>
              <a:t>the Corporate </a:t>
            </a:r>
            <a:r>
              <a:rPr lang="en-US" sz="3200" b="1" dirty="0"/>
              <a:t>Charter</a:t>
            </a:r>
          </a:p>
          <a:p>
            <a:pPr algn="just"/>
            <a:r>
              <a:rPr lang="en-US" sz="3200" u="sng" dirty="0" smtClean="0"/>
              <a:t>Staggered </a:t>
            </a:r>
            <a:r>
              <a:rPr lang="en-US" sz="3200" u="sng" dirty="0"/>
              <a:t>Terms for Board Members</a:t>
            </a:r>
            <a:r>
              <a:rPr lang="en-US" sz="3200" dirty="0"/>
              <a:t>: Only a few board members are elected each year.</a:t>
            </a:r>
            <a:r>
              <a:rPr lang="en-US" sz="3200" b="1" dirty="0" smtClean="0"/>
              <a:t> </a:t>
            </a:r>
          </a:p>
          <a:p>
            <a:pPr algn="just"/>
            <a:r>
              <a:rPr lang="en-US" sz="3200" u="sng" dirty="0"/>
              <a:t>Super-majority Requirement</a:t>
            </a:r>
            <a:r>
              <a:rPr lang="en-US" sz="3200" dirty="0"/>
              <a:t>: super-majority (such as 80%) is required for approval of a merger. </a:t>
            </a:r>
            <a:endParaRPr lang="en-US" sz="3200" dirty="0" smtClean="0"/>
          </a:p>
          <a:p>
            <a:pPr algn="just"/>
            <a:r>
              <a:rPr lang="en-US" sz="3200" u="sng" dirty="0" smtClean="0"/>
              <a:t>Fair </a:t>
            </a:r>
            <a:r>
              <a:rPr lang="en-US" sz="3200" u="sng" dirty="0"/>
              <a:t>Pricing Provision</a:t>
            </a:r>
            <a:r>
              <a:rPr lang="en-US" sz="3200" dirty="0"/>
              <a:t>: In the event that a partial tender offer is made, the charter can require that minority shareholders receive a fair price for their stock. </a:t>
            </a:r>
            <a:endParaRPr lang="en-US" sz="3200" dirty="0" smtClean="0"/>
          </a:p>
          <a:p>
            <a:pPr algn="just"/>
            <a:r>
              <a:rPr lang="en-US" sz="3200" u="sng" dirty="0"/>
              <a:t>Dual Capitalization</a:t>
            </a:r>
            <a:r>
              <a:rPr lang="en-US" sz="3200" dirty="0"/>
              <a:t>: Instead of having one class of equity stock, the company has a dual equity structure. One class of stock, held by management, will have much stronger voting rights than the other publicly traded stock</a:t>
            </a:r>
            <a:endParaRPr lang="en-US" sz="3200" b="1" dirty="0" smtClean="0"/>
          </a:p>
        </p:txBody>
      </p:sp>
    </p:spTree>
    <p:extLst>
      <p:ext uri="{BB962C8B-B14F-4D97-AF65-F5344CB8AC3E}">
        <p14:creationId xmlns:p14="http://schemas.microsoft.com/office/powerpoint/2010/main" val="3643788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45" y="-130868"/>
            <a:ext cx="11191568" cy="706055"/>
          </a:xfrm>
        </p:spPr>
        <p:txBody>
          <a:bodyPr>
            <a:normAutofit/>
          </a:bodyPr>
          <a:lstStyle/>
          <a:p>
            <a:pPr lvl="2"/>
            <a:r>
              <a:rPr lang="en-US" b="1" dirty="0" smtClean="0"/>
              <a:t> </a:t>
            </a:r>
            <a:r>
              <a:rPr lang="en-US" sz="3600" b="1" dirty="0">
                <a:latin typeface="+mn-lt"/>
              </a:rPr>
              <a:t>Anti-takeover Defenses </a:t>
            </a:r>
            <a:r>
              <a:rPr lang="en-US" sz="3600" b="1" dirty="0" err="1">
                <a:latin typeface="+mn-lt"/>
              </a:rPr>
              <a:t>Ctd</a:t>
            </a:r>
            <a:endParaRPr lang="en-US" sz="3600" dirty="0">
              <a:latin typeface="+mn-lt"/>
            </a:endParaRPr>
          </a:p>
        </p:txBody>
      </p:sp>
      <p:sp>
        <p:nvSpPr>
          <p:cNvPr id="5" name="Content Placeholder 4"/>
          <p:cNvSpPr>
            <a:spLocks noGrp="1"/>
          </p:cNvSpPr>
          <p:nvPr>
            <p:ph idx="1"/>
          </p:nvPr>
        </p:nvSpPr>
        <p:spPr>
          <a:xfrm>
            <a:off x="206477" y="545690"/>
            <a:ext cx="11985523" cy="6312310"/>
          </a:xfrm>
        </p:spPr>
        <p:txBody>
          <a:bodyPr>
            <a:noAutofit/>
          </a:bodyPr>
          <a:lstStyle/>
          <a:p>
            <a:endParaRPr lang="en-US" sz="3200" dirty="0" smtClean="0"/>
          </a:p>
          <a:p>
            <a:pPr marL="0" indent="0">
              <a:buNone/>
            </a:pPr>
            <a:r>
              <a:rPr lang="en-US" sz="3200" b="1" dirty="0" err="1" smtClean="0"/>
              <a:t>4.Re</a:t>
            </a:r>
            <a:r>
              <a:rPr lang="en-US" sz="3200" b="1" dirty="0" smtClean="0"/>
              <a:t>-capitalization</a:t>
            </a:r>
          </a:p>
          <a:p>
            <a:pPr marL="0" indent="0">
              <a:buNone/>
            </a:pPr>
            <a:r>
              <a:rPr lang="en-US" sz="3200" dirty="0" smtClean="0"/>
              <a:t>Major changes are made  </a:t>
            </a:r>
            <a:r>
              <a:rPr lang="en-US" sz="3200" dirty="0"/>
              <a:t>in </a:t>
            </a:r>
            <a:r>
              <a:rPr lang="en-US" sz="3200" dirty="0" smtClean="0"/>
              <a:t>firms  </a:t>
            </a:r>
            <a:r>
              <a:rPr lang="en-US" sz="3200" dirty="0"/>
              <a:t>capital structure. For example, the company can issue large volumes of debt and initiate a self-offer or buy back of its own </a:t>
            </a:r>
            <a:r>
              <a:rPr lang="en-US" sz="3200" dirty="0" smtClean="0"/>
              <a:t>stock</a:t>
            </a:r>
          </a:p>
          <a:p>
            <a:pPr marL="0" indent="0">
              <a:buNone/>
            </a:pPr>
            <a:r>
              <a:rPr lang="en-US" sz="3200" b="1" dirty="0" smtClean="0"/>
              <a:t>Other </a:t>
            </a:r>
            <a:r>
              <a:rPr lang="en-US" sz="3200" b="1" dirty="0"/>
              <a:t>Anti-Takeover </a:t>
            </a:r>
            <a:r>
              <a:rPr lang="en-US" sz="3200" b="1" dirty="0" smtClean="0"/>
              <a:t>Defenses-   in case of </a:t>
            </a:r>
            <a:r>
              <a:rPr lang="en-US" sz="3200" dirty="0" smtClean="0"/>
              <a:t>unfriendly </a:t>
            </a:r>
            <a:r>
              <a:rPr lang="en-US" sz="3200" dirty="0"/>
              <a:t>takeover </a:t>
            </a:r>
            <a:endParaRPr lang="en-US" sz="3200" dirty="0" smtClean="0"/>
          </a:p>
          <a:p>
            <a:pPr marL="0" indent="0">
              <a:buNone/>
            </a:pPr>
            <a:r>
              <a:rPr lang="en-US" sz="3200" b="1" dirty="0" smtClean="0"/>
              <a:t>5. Stand </a:t>
            </a:r>
            <a:r>
              <a:rPr lang="en-US" sz="3200" b="1" dirty="0"/>
              <a:t>Still Agreement:</a:t>
            </a:r>
            <a:endParaRPr lang="en-US" sz="3200" dirty="0"/>
          </a:p>
          <a:p>
            <a:pPr marL="0" indent="0">
              <a:buNone/>
            </a:pPr>
            <a:r>
              <a:rPr lang="en-US" sz="3200" dirty="0" smtClean="0"/>
              <a:t>Agreement </a:t>
            </a:r>
            <a:r>
              <a:rPr lang="en-US" sz="3200" dirty="0"/>
              <a:t>whereby the acquiring company ceases to acquire stock in the target for a specified period of </a:t>
            </a:r>
            <a:r>
              <a:rPr lang="en-US" sz="3200" dirty="0" smtClean="0"/>
              <a:t>time</a:t>
            </a:r>
          </a:p>
          <a:p>
            <a:pPr marL="0" indent="0">
              <a:buNone/>
            </a:pPr>
            <a:r>
              <a:rPr lang="en-US" sz="3200" b="1" dirty="0" smtClean="0"/>
              <a:t>6. Green </a:t>
            </a:r>
            <a:r>
              <a:rPr lang="en-US" sz="3200" b="1" dirty="0"/>
              <a:t>Mail:</a:t>
            </a:r>
            <a:r>
              <a:rPr lang="en-US" sz="3200" dirty="0"/>
              <a:t> If the </a:t>
            </a:r>
            <a:r>
              <a:rPr lang="en-US" sz="3200" dirty="0" smtClean="0"/>
              <a:t>acquirer group </a:t>
            </a:r>
            <a:r>
              <a:rPr lang="en-US" sz="3200" dirty="0"/>
              <a:t>of investors, it might be possible to buy back their stock at a special offering price. The two parties hold private negotiations and settle for </a:t>
            </a:r>
            <a:r>
              <a:rPr lang="en-US" sz="3200" dirty="0" smtClean="0"/>
              <a:t>a </a:t>
            </a:r>
            <a:r>
              <a:rPr lang="en-US" sz="3200" dirty="0" err="1" smtClean="0"/>
              <a:t>reurchase</a:t>
            </a:r>
            <a:r>
              <a:rPr lang="en-US" sz="3200" dirty="0" smtClean="0"/>
              <a:t> </a:t>
            </a:r>
            <a:r>
              <a:rPr lang="en-US" sz="3200" dirty="0"/>
              <a:t>price. </a:t>
            </a:r>
            <a:endParaRPr lang="en-US" sz="3200" b="1" dirty="0" smtClean="0"/>
          </a:p>
        </p:txBody>
      </p:sp>
    </p:spTree>
    <p:extLst>
      <p:ext uri="{BB962C8B-B14F-4D97-AF65-F5344CB8AC3E}">
        <p14:creationId xmlns:p14="http://schemas.microsoft.com/office/powerpoint/2010/main" val="82372869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45" y="-130868"/>
            <a:ext cx="11191568" cy="706055"/>
          </a:xfrm>
        </p:spPr>
        <p:txBody>
          <a:bodyPr>
            <a:normAutofit/>
          </a:bodyPr>
          <a:lstStyle/>
          <a:p>
            <a:r>
              <a:rPr lang="en-US" sz="3600" b="1" dirty="0" smtClean="0"/>
              <a:t> </a:t>
            </a:r>
            <a:r>
              <a:rPr lang="en-US" sz="3600" b="1" dirty="0">
                <a:latin typeface="+mn-lt"/>
              </a:rPr>
              <a:t>Anti-takeover Defenses </a:t>
            </a:r>
            <a:r>
              <a:rPr lang="en-US" sz="3600" b="1" dirty="0" err="1">
                <a:latin typeface="+mn-lt"/>
              </a:rPr>
              <a:t>Ctd</a:t>
            </a:r>
            <a:endParaRPr lang="en-US" sz="3600" dirty="0">
              <a:latin typeface="+mn-lt"/>
            </a:endParaRPr>
          </a:p>
        </p:txBody>
      </p:sp>
      <p:sp>
        <p:nvSpPr>
          <p:cNvPr id="5" name="Content Placeholder 4"/>
          <p:cNvSpPr>
            <a:spLocks noGrp="1"/>
          </p:cNvSpPr>
          <p:nvPr>
            <p:ph idx="1"/>
          </p:nvPr>
        </p:nvSpPr>
        <p:spPr>
          <a:xfrm>
            <a:off x="206477" y="545690"/>
            <a:ext cx="11985523" cy="6312310"/>
          </a:xfrm>
        </p:spPr>
        <p:txBody>
          <a:bodyPr>
            <a:noAutofit/>
          </a:bodyPr>
          <a:lstStyle/>
          <a:p>
            <a:pPr marL="0" indent="0" algn="just">
              <a:buNone/>
            </a:pPr>
            <a:endParaRPr lang="en-US" sz="3200" b="1" dirty="0" smtClean="0"/>
          </a:p>
          <a:p>
            <a:pPr marL="0" indent="0" algn="just">
              <a:buNone/>
            </a:pPr>
            <a:r>
              <a:rPr lang="en-US" sz="3200" b="1" dirty="0" err="1" smtClean="0"/>
              <a:t>7.White</a:t>
            </a:r>
            <a:r>
              <a:rPr lang="en-US" sz="3200" b="1" dirty="0" smtClean="0"/>
              <a:t> </a:t>
            </a:r>
            <a:r>
              <a:rPr lang="en-US" sz="3200" b="1" dirty="0"/>
              <a:t>Knight:</a:t>
            </a:r>
            <a:r>
              <a:rPr lang="en-US" sz="3200" dirty="0"/>
              <a:t> </a:t>
            </a:r>
            <a:r>
              <a:rPr lang="en-US" sz="3200" dirty="0" smtClean="0"/>
              <a:t>The  </a:t>
            </a:r>
            <a:r>
              <a:rPr lang="en-US" sz="3200" dirty="0"/>
              <a:t>target company </a:t>
            </a:r>
            <a:r>
              <a:rPr lang="en-US" sz="3200" dirty="0" smtClean="0"/>
              <a:t>seeks </a:t>
            </a:r>
            <a:r>
              <a:rPr lang="en-US" sz="3200" dirty="0"/>
              <a:t>out another company for a more suitable merger</a:t>
            </a:r>
            <a:r>
              <a:rPr lang="en-US" sz="3200" dirty="0" smtClean="0"/>
              <a:t>.- a </a:t>
            </a:r>
            <a:r>
              <a:rPr lang="en-US" sz="3200" dirty="0"/>
              <a:t>"white knight." The White Knight Company </a:t>
            </a:r>
            <a:r>
              <a:rPr lang="en-US" sz="3200" dirty="0" smtClean="0"/>
              <a:t>pay </a:t>
            </a:r>
            <a:r>
              <a:rPr lang="en-US" sz="3200" dirty="0"/>
              <a:t>a price more </a:t>
            </a:r>
            <a:r>
              <a:rPr lang="en-US" sz="3200" dirty="0" smtClean="0"/>
              <a:t>favorable price than the one from hostile bidder</a:t>
            </a:r>
          </a:p>
          <a:p>
            <a:pPr marL="0" indent="0" algn="just">
              <a:buNone/>
            </a:pPr>
            <a:endParaRPr lang="en-US" sz="3200" dirty="0" smtClean="0"/>
          </a:p>
          <a:p>
            <a:pPr marL="0" indent="0" algn="just">
              <a:buNone/>
            </a:pPr>
            <a:r>
              <a:rPr lang="en-US" sz="3200" b="1" dirty="0" err="1" smtClean="0"/>
              <a:t>8.Litigation</a:t>
            </a:r>
            <a:r>
              <a:rPr lang="en-US" sz="3200" b="1" dirty="0"/>
              <a:t>:</a:t>
            </a:r>
            <a:r>
              <a:rPr lang="en-US" sz="3200" dirty="0"/>
              <a:t> </a:t>
            </a:r>
            <a:r>
              <a:rPr lang="en-US" sz="3200" dirty="0" smtClean="0"/>
              <a:t> This is legal </a:t>
            </a:r>
            <a:r>
              <a:rPr lang="en-US" sz="3200" dirty="0"/>
              <a:t>challenge </a:t>
            </a:r>
            <a:r>
              <a:rPr lang="en-US" sz="3200" dirty="0" smtClean="0"/>
              <a:t> to the </a:t>
            </a:r>
            <a:r>
              <a:rPr lang="en-US" sz="3200" dirty="0" err="1" smtClean="0"/>
              <a:t>the</a:t>
            </a:r>
            <a:r>
              <a:rPr lang="en-US" sz="3200" dirty="0" smtClean="0"/>
              <a:t> </a:t>
            </a:r>
            <a:r>
              <a:rPr lang="en-US" sz="3200" dirty="0"/>
              <a:t>merger. The Target Company </a:t>
            </a:r>
            <a:r>
              <a:rPr lang="en-US" sz="3200" dirty="0" smtClean="0"/>
              <a:t> seeks </a:t>
            </a:r>
            <a:r>
              <a:rPr lang="en-US" sz="3200" dirty="0"/>
              <a:t>an injunction to stop the takeover from proceeding. </a:t>
            </a:r>
            <a:endParaRPr lang="en-US" sz="3200" dirty="0" smtClean="0"/>
          </a:p>
          <a:p>
            <a:pPr marL="0" indent="0" algn="just">
              <a:buNone/>
            </a:pPr>
            <a:r>
              <a:rPr lang="en-US" sz="3200" b="1" dirty="0" err="1" smtClean="0"/>
              <a:t>9.Pac</a:t>
            </a:r>
            <a:r>
              <a:rPr lang="en-US" sz="3200" b="1" dirty="0" smtClean="0"/>
              <a:t> </a:t>
            </a:r>
            <a:r>
              <a:rPr lang="en-US" sz="3200" b="1" dirty="0"/>
              <a:t>Man </a:t>
            </a:r>
            <a:r>
              <a:rPr lang="en-US" sz="3200" b="1" dirty="0" smtClean="0"/>
              <a:t>Defense: T</a:t>
            </a:r>
            <a:r>
              <a:rPr lang="en-US" sz="3200" dirty="0" smtClean="0"/>
              <a:t>he </a:t>
            </a:r>
            <a:r>
              <a:rPr lang="en-US" sz="3200" dirty="0"/>
              <a:t>target company can make a tender offer to acquire the stock of the hostile bidder. This is a very extreme type of anti-takeover defense and usually signals desperation. </a:t>
            </a:r>
          </a:p>
          <a:p>
            <a:pPr marL="0" indent="0" algn="just">
              <a:buNone/>
            </a:pPr>
            <a:endParaRPr lang="en-US" sz="3200" b="1" dirty="0" smtClean="0"/>
          </a:p>
        </p:txBody>
      </p:sp>
    </p:spTree>
    <p:extLst>
      <p:ext uri="{BB962C8B-B14F-4D97-AF65-F5344CB8AC3E}">
        <p14:creationId xmlns:p14="http://schemas.microsoft.com/office/powerpoint/2010/main" val="345988178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7426" y="427703"/>
            <a:ext cx="11044084" cy="6209071"/>
          </a:xfrm>
        </p:spPr>
        <p:txBody>
          <a:bodyPr>
            <a:normAutofit lnSpcReduction="10000"/>
          </a:bodyPr>
          <a:lstStyle/>
          <a:p>
            <a:pPr marL="0" indent="0" algn="ctr">
              <a:buNone/>
            </a:pPr>
            <a:r>
              <a:rPr lang="en-GB" sz="3900" b="1" dirty="0" smtClean="0"/>
              <a:t>References </a:t>
            </a:r>
          </a:p>
          <a:p>
            <a:pPr marL="0" indent="0" algn="just">
              <a:buNone/>
            </a:pPr>
            <a:r>
              <a:rPr lang="en-GB" sz="4000" dirty="0"/>
              <a:t>Hillier, D, S Ross, R Westerfield, J Jaffe, &amp; B Jordan, Corporate Finance:  McGraw- Hill Education, 2022</a:t>
            </a:r>
            <a:endParaRPr lang="en-US" sz="4000" dirty="0"/>
          </a:p>
          <a:p>
            <a:pPr marL="0" indent="0" algn="just">
              <a:buNone/>
            </a:pPr>
            <a:r>
              <a:rPr lang="en-GB" sz="4000" dirty="0" err="1" smtClean="0"/>
              <a:t>I.M</a:t>
            </a:r>
            <a:r>
              <a:rPr lang="en-GB" sz="4000" dirty="0"/>
              <a:t>. Pandey (Ed.), 2015. Financial Management, Eleventh Edition. India: </a:t>
            </a:r>
            <a:r>
              <a:rPr lang="en-GB" sz="4000" dirty="0" err="1"/>
              <a:t>Vikas</a:t>
            </a:r>
            <a:r>
              <a:rPr lang="en-GB" sz="4000" dirty="0"/>
              <a:t> Publishing House, </a:t>
            </a:r>
            <a:endParaRPr lang="en-US" sz="4000" dirty="0"/>
          </a:p>
          <a:p>
            <a:pPr marL="0" indent="0" algn="just">
              <a:buNone/>
            </a:pPr>
            <a:r>
              <a:rPr lang="en-GB" sz="4000" dirty="0"/>
              <a:t>Ross, S., Westerfield, R., Jaffe, J. and Jordan, B., 2011. Core principles and applications of corporate finance. 1st ed. New York: McGraw-Hill/Irwin,</a:t>
            </a:r>
            <a:endParaRPr lang="en-US" sz="4000" dirty="0"/>
          </a:p>
          <a:p>
            <a:pPr marL="0" indent="0" algn="just">
              <a:buNone/>
            </a:pPr>
            <a:r>
              <a:rPr lang="en-GB" sz="4000" dirty="0"/>
              <a:t>Van Horne, J. and </a:t>
            </a:r>
            <a:r>
              <a:rPr lang="en-GB" sz="4000" dirty="0" err="1"/>
              <a:t>Wachowicz</a:t>
            </a:r>
            <a:r>
              <a:rPr lang="en-GB" sz="4000" dirty="0"/>
              <a:t>, J., 2008. Fundamentals of financial management. 13th ed. Essex: Prentice-Hall.</a:t>
            </a:r>
            <a:endParaRPr lang="en-US" sz="4000" dirty="0"/>
          </a:p>
          <a:p>
            <a:pPr marL="0" indent="0" algn="ctr">
              <a:buNone/>
            </a:pPr>
            <a:endParaRPr lang="en-GB" sz="3900" b="1" dirty="0" smtClean="0"/>
          </a:p>
        </p:txBody>
      </p:sp>
    </p:spTree>
    <p:extLst>
      <p:ext uri="{BB962C8B-B14F-4D97-AF65-F5344CB8AC3E}">
        <p14:creationId xmlns:p14="http://schemas.microsoft.com/office/powerpoint/2010/main" val="160921240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GB" sz="5400" i="1" dirty="0" smtClean="0"/>
              <a:t>THE END OF WEEK 15 &amp; 16</a:t>
            </a:r>
          </a:p>
          <a:p>
            <a:pPr marL="0" indent="0">
              <a:buNone/>
            </a:pPr>
            <a:r>
              <a:rPr lang="en-GB" sz="5400" i="1" dirty="0" smtClean="0"/>
              <a:t> LESSONS </a:t>
            </a:r>
          </a:p>
          <a:p>
            <a:pPr marL="0" indent="0">
              <a:buNone/>
            </a:pPr>
            <a:endParaRPr lang="en-GB" sz="5400" i="1" dirty="0"/>
          </a:p>
          <a:p>
            <a:pPr marL="0" indent="0">
              <a:buNone/>
            </a:pPr>
            <a:r>
              <a:rPr lang="en-GB" sz="5400" i="1" dirty="0" smtClean="0"/>
              <a:t>&amp; END OF THE COURSE</a:t>
            </a:r>
            <a:endParaRPr lang="en-GB" sz="5400" i="1" dirty="0"/>
          </a:p>
        </p:txBody>
      </p:sp>
    </p:spTree>
    <p:extLst>
      <p:ext uri="{BB962C8B-B14F-4D97-AF65-F5344CB8AC3E}">
        <p14:creationId xmlns:p14="http://schemas.microsoft.com/office/powerpoint/2010/main" val="236515423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11803</TotalTime>
  <Words>3556</Words>
  <Application>Microsoft Office PowerPoint</Application>
  <PresentationFormat>Widescreen</PresentationFormat>
  <Paragraphs>346</Paragraphs>
  <Slides>47</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47</vt:i4>
      </vt:variant>
    </vt:vector>
  </HeadingPairs>
  <TitlesOfParts>
    <vt:vector size="52" baseType="lpstr">
      <vt:lpstr>Arial</vt:lpstr>
      <vt:lpstr>Calibri</vt:lpstr>
      <vt:lpstr>Calibri Light</vt:lpstr>
      <vt:lpstr>Times New Roman</vt:lpstr>
      <vt:lpstr>Office Theme</vt:lpstr>
      <vt:lpstr>CORPORATE FINANCE   Weeks 15 &amp; 16: Mergers and Acquisitions </vt:lpstr>
      <vt:lpstr>Lesson Objectives </vt:lpstr>
      <vt:lpstr>Definition of Mergers and Acquisition</vt:lpstr>
      <vt:lpstr>Types Of Mergers</vt:lpstr>
      <vt:lpstr>Horizontal  M &amp; A</vt:lpstr>
      <vt:lpstr>Vertical M &amp; A</vt:lpstr>
      <vt:lpstr>Conglomerate M&amp; A</vt:lpstr>
      <vt:lpstr>Reasons For Mergers</vt:lpstr>
      <vt:lpstr> 1. Synergy</vt:lpstr>
      <vt:lpstr>Strategic Reasons for Merger </vt:lpstr>
      <vt:lpstr> 2. Bargain Purchase</vt:lpstr>
      <vt:lpstr> 3. Undervalued Target   </vt:lpstr>
      <vt:lpstr>4. Short Term Growth</vt:lpstr>
      <vt:lpstr>5. Diversification</vt:lpstr>
      <vt:lpstr> The Overall Merger Process </vt:lpstr>
      <vt:lpstr>Phase 1 - Pre Acquisition Review: </vt:lpstr>
      <vt:lpstr>Phase 2 - Search &amp; Screen Targets: </vt:lpstr>
      <vt:lpstr>Phase 3 - Investigate &amp; Value the Target: </vt:lpstr>
      <vt:lpstr>Phase 4 - Acquire through Negotiation  : </vt:lpstr>
      <vt:lpstr>Phase 4 - Acquire through Negotiation- Possibilities  : </vt:lpstr>
      <vt:lpstr>Phase 5 - Post Merger Integration</vt:lpstr>
      <vt:lpstr> Due Diligence   </vt:lpstr>
      <vt:lpstr> Due Diligence Ctd</vt:lpstr>
      <vt:lpstr>Reasons Behind Failed Mergers</vt:lpstr>
      <vt:lpstr>Reasons Behind Failed Mergers Ctd</vt:lpstr>
      <vt:lpstr> Mergers &amp;  Acquisitions Theories/ Hypothesis </vt:lpstr>
      <vt:lpstr>  Mergers &amp;  Acquisitions Theories/ Hypothesis  Ctd</vt:lpstr>
      <vt:lpstr>Forms Of Consideration (Price) In Case Of M&amp;a</vt:lpstr>
      <vt:lpstr> 1-Payment in cash</vt:lpstr>
      <vt:lpstr> 1-Payment in cash- Ctd</vt:lpstr>
      <vt:lpstr> 2-Share for Share Exchange</vt:lpstr>
      <vt:lpstr> Use of convertible securities (Bonds &amp; preference shares)</vt:lpstr>
      <vt:lpstr> The Role of Investment Bankers In M &amp; A</vt:lpstr>
      <vt:lpstr> Evaluation of Mergers and Acquisitions  </vt:lpstr>
      <vt:lpstr>Evaluation of Mergers and Acquisitions Ctd</vt:lpstr>
      <vt:lpstr>           </vt:lpstr>
      <vt:lpstr>           </vt:lpstr>
      <vt:lpstr>           </vt:lpstr>
      <vt:lpstr>           </vt:lpstr>
      <vt:lpstr>           </vt:lpstr>
      <vt:lpstr>           </vt:lpstr>
      <vt:lpstr> Anti-takeover Defenses </vt:lpstr>
      <vt:lpstr> Anti-takeover Defenses Ctd</vt:lpstr>
      <vt:lpstr> Anti-takeover Defenses Ctd</vt:lpstr>
      <vt:lpstr> Anti-takeover Defenses Ctd</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TIME VALUE OF MONEY</dc:title>
  <dc:creator>user</dc:creator>
  <cp:lastModifiedBy>user</cp:lastModifiedBy>
  <cp:revision>743</cp:revision>
  <dcterms:created xsi:type="dcterms:W3CDTF">2023-03-23T11:05:44Z</dcterms:created>
  <dcterms:modified xsi:type="dcterms:W3CDTF">2023-06-07T18:01:15Z</dcterms:modified>
</cp:coreProperties>
</file>