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Lst>
  <p:sldSz cy="6858000" cx="12192000"/>
  <p:notesSz cx="6858000" cy="9144000"/>
  <p:embeddedFontLst>
    <p:embeddedFont>
      <p:font typeface="Gill Sans"/>
      <p:regular r:id="rId43"/>
      <p:bold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5" roundtripDataSignature="AMtx7mhJ30IKDKGuBAOBTp4jWAgqwYwgw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font" Target="fonts/GillSans-bold.fntdata"/><Relationship Id="rId21" Type="http://schemas.openxmlformats.org/officeDocument/2006/relationships/slide" Target="slides/slide17.xml"/><Relationship Id="rId43" Type="http://schemas.openxmlformats.org/officeDocument/2006/relationships/font" Target="fonts/GillSans-regular.fntdata"/><Relationship Id="rId24" Type="http://schemas.openxmlformats.org/officeDocument/2006/relationships/slide" Target="slides/slide20.xml"/><Relationship Id="rId23" Type="http://schemas.openxmlformats.org/officeDocument/2006/relationships/slide" Target="slides/slide19.xml"/><Relationship Id="rId45" Type="http://customschemas.google.com/relationships/presentationmetadata" Target="meta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 name="Shape 14"/>
        <p:cNvGrpSpPr/>
        <p:nvPr/>
      </p:nvGrpSpPr>
      <p:grpSpPr>
        <a:xfrm>
          <a:off x="0" y="0"/>
          <a:ext cx="0" cy="0"/>
          <a:chOff x="0" y="0"/>
          <a:chExt cx="0" cy="0"/>
        </a:xfrm>
      </p:grpSpPr>
      <p:sp>
        <p:nvSpPr>
          <p:cNvPr id="15" name="Google Shape;15;p40"/>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6600"/>
              <a:buFont typeface="Gill Sans"/>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0"/>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800"/>
              <a:buNone/>
              <a:defRPr b="0" sz="1800" cap="none">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p:txBody>
      </p:sp>
      <p:sp>
        <p:nvSpPr>
          <p:cNvPr id="17" name="Google Shape;17;p40"/>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0"/>
          <p:cNvSpPr txBox="1"/>
          <p:nvPr>
            <p:ph idx="11" type="ftr"/>
          </p:nvPr>
        </p:nvSpPr>
        <p:spPr>
          <a:xfrm>
            <a:off x="2416500" y="329307"/>
            <a:ext cx="4973915"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0"/>
          <p:cNvSpPr txBox="1"/>
          <p:nvPr>
            <p:ph idx="12" type="sldNum"/>
          </p:nvPr>
        </p:nvSpPr>
        <p:spPr>
          <a:xfrm>
            <a:off x="1437664"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0" name="Google Shape;20;p40"/>
          <p:cNvCxnSpPr/>
          <p:nvPr/>
        </p:nvCxnSpPr>
        <p:spPr>
          <a:xfrm>
            <a:off x="2417780" y="3528542"/>
            <a:ext cx="863707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24" name="Google Shape;24;p41"/>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1"/>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1"/>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7" name="Google Shape;27;p41"/>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8" name="Shape 28"/>
        <p:cNvGrpSpPr/>
        <p:nvPr/>
      </p:nvGrpSpPr>
      <p:grpSpPr>
        <a:xfrm>
          <a:off x="0" y="0"/>
          <a:ext cx="0" cy="0"/>
          <a:chOff x="0" y="0"/>
          <a:chExt cx="0" cy="0"/>
        </a:xfrm>
      </p:grpSpPr>
      <p:sp>
        <p:nvSpPr>
          <p:cNvPr id="29" name="Google Shape;29;p42"/>
          <p:cNvSpPr txBox="1"/>
          <p:nvPr>
            <p:ph type="title"/>
          </p:nvPr>
        </p:nvSpPr>
        <p:spPr>
          <a:xfrm>
            <a:off x="1454239" y="1756130"/>
            <a:ext cx="8643154"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600"/>
              <a:buFont typeface="Gill San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2"/>
          <p:cNvSpPr txBox="1"/>
          <p:nvPr>
            <p:ph idx="1" type="body"/>
          </p:nvPr>
        </p:nvSpPr>
        <p:spPr>
          <a:xfrm>
            <a:off x="1454239" y="3806195"/>
            <a:ext cx="8630446"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800"/>
              <a:buNone/>
              <a:defRPr sz="1800">
                <a:solidFill>
                  <a:srgbClr val="888888"/>
                </a:solidFill>
              </a:defRPr>
            </a:lvl2pPr>
            <a:lvl3pPr indent="-228600" lvl="2" marL="1371600" algn="l">
              <a:lnSpc>
                <a:spcPct val="120000"/>
              </a:lnSpc>
              <a:spcBef>
                <a:spcPts val="500"/>
              </a:spcBef>
              <a:spcAft>
                <a:spcPts val="0"/>
              </a:spcAft>
              <a:buSzPts val="1800"/>
              <a:buNone/>
              <a:defRPr sz="1800">
                <a:solidFill>
                  <a:srgbClr val="888888"/>
                </a:solidFill>
              </a:defRPr>
            </a:lvl3pPr>
            <a:lvl4pPr indent="-228600" lvl="3" marL="1828800" algn="l">
              <a:lnSpc>
                <a:spcPct val="120000"/>
              </a:lnSpc>
              <a:spcBef>
                <a:spcPts val="500"/>
              </a:spcBef>
              <a:spcAft>
                <a:spcPts val="0"/>
              </a:spcAft>
              <a:buSzPts val="1600"/>
              <a:buNone/>
              <a:defRPr sz="1600">
                <a:solidFill>
                  <a:srgbClr val="888888"/>
                </a:solidFill>
              </a:defRPr>
            </a:lvl4pPr>
            <a:lvl5pPr indent="-228600" lvl="4" marL="2286000" algn="l">
              <a:lnSpc>
                <a:spcPct val="120000"/>
              </a:lnSpc>
              <a:spcBef>
                <a:spcPts val="500"/>
              </a:spcBef>
              <a:spcAft>
                <a:spcPts val="0"/>
              </a:spcAft>
              <a:buSzPts val="1600"/>
              <a:buNone/>
              <a:defRPr sz="1600">
                <a:solidFill>
                  <a:srgbClr val="888888"/>
                </a:solidFill>
              </a:defRPr>
            </a:lvl5pPr>
            <a:lvl6pPr indent="-228600" lvl="5" marL="2743200" algn="l">
              <a:lnSpc>
                <a:spcPct val="120000"/>
              </a:lnSpc>
              <a:spcBef>
                <a:spcPts val="500"/>
              </a:spcBef>
              <a:spcAft>
                <a:spcPts val="0"/>
              </a:spcAft>
              <a:buSzPts val="1600"/>
              <a:buNone/>
              <a:defRPr sz="1600">
                <a:solidFill>
                  <a:srgbClr val="888888"/>
                </a:solidFill>
              </a:defRPr>
            </a:lvl6pPr>
            <a:lvl7pPr indent="-228600" lvl="6" marL="3200400" algn="l">
              <a:lnSpc>
                <a:spcPct val="120000"/>
              </a:lnSpc>
              <a:spcBef>
                <a:spcPts val="500"/>
              </a:spcBef>
              <a:spcAft>
                <a:spcPts val="0"/>
              </a:spcAft>
              <a:buSzPts val="1600"/>
              <a:buNone/>
              <a:defRPr sz="1600">
                <a:solidFill>
                  <a:srgbClr val="888888"/>
                </a:solidFill>
              </a:defRPr>
            </a:lvl7pPr>
            <a:lvl8pPr indent="-228600" lvl="7" marL="3657600" algn="l">
              <a:lnSpc>
                <a:spcPct val="120000"/>
              </a:lnSpc>
              <a:spcBef>
                <a:spcPts val="500"/>
              </a:spcBef>
              <a:spcAft>
                <a:spcPts val="0"/>
              </a:spcAft>
              <a:buSzPts val="1600"/>
              <a:buNone/>
              <a:defRPr sz="1600">
                <a:solidFill>
                  <a:srgbClr val="888888"/>
                </a:solidFill>
              </a:defRPr>
            </a:lvl8pPr>
            <a:lvl9pPr indent="-228600" lvl="8" marL="4114800" algn="l">
              <a:lnSpc>
                <a:spcPct val="120000"/>
              </a:lnSpc>
              <a:spcBef>
                <a:spcPts val="500"/>
              </a:spcBef>
              <a:spcAft>
                <a:spcPts val="0"/>
              </a:spcAft>
              <a:buSzPts val="1600"/>
              <a:buNone/>
              <a:defRPr sz="1600">
                <a:solidFill>
                  <a:srgbClr val="888888"/>
                </a:solidFill>
              </a:defRPr>
            </a:lvl9pPr>
          </a:lstStyle>
          <a:p/>
        </p:txBody>
      </p:sp>
      <p:sp>
        <p:nvSpPr>
          <p:cNvPr id="31" name="Google Shape;31;p42"/>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2"/>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2"/>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4" name="Google Shape;34;p42"/>
          <p:cNvCxnSpPr/>
          <p:nvPr/>
        </p:nvCxnSpPr>
        <p:spPr>
          <a:xfrm>
            <a:off x="1454239" y="3804985"/>
            <a:ext cx="863044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5" name="Shape 35"/>
        <p:cNvGrpSpPr/>
        <p:nvPr/>
      </p:nvGrpSpPr>
      <p:grpSpPr>
        <a:xfrm>
          <a:off x="0" y="0"/>
          <a:ext cx="0" cy="0"/>
          <a:chOff x="0" y="0"/>
          <a:chExt cx="0" cy="0"/>
        </a:xfrm>
      </p:grpSpPr>
      <p:sp>
        <p:nvSpPr>
          <p:cNvPr id="36" name="Google Shape;36;p43"/>
          <p:cNvSpPr txBox="1"/>
          <p:nvPr>
            <p:ph type="title"/>
          </p:nvPr>
        </p:nvSpPr>
        <p:spPr>
          <a:xfrm>
            <a:off x="1449217" y="804889"/>
            <a:ext cx="9605635"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43"/>
          <p:cNvSpPr txBox="1"/>
          <p:nvPr>
            <p:ph idx="1" type="body"/>
          </p:nvPr>
        </p:nvSpPr>
        <p:spPr>
          <a:xfrm>
            <a:off x="1447331" y="2010878"/>
            <a:ext cx="4645152" cy="34485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8" name="Google Shape;38;p43"/>
          <p:cNvSpPr txBox="1"/>
          <p:nvPr>
            <p:ph idx="2" type="body"/>
          </p:nvPr>
        </p:nvSpPr>
        <p:spPr>
          <a:xfrm>
            <a:off x="6413771" y="2017343"/>
            <a:ext cx="4645152" cy="344152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9" name="Google Shape;39;p4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3"/>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3"/>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2" name="Google Shape;42;p43"/>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44"/>
          <p:cNvSpPr txBox="1"/>
          <p:nvPr>
            <p:ph type="title"/>
          </p:nvPr>
        </p:nvSpPr>
        <p:spPr>
          <a:xfrm>
            <a:off x="1447191" y="804163"/>
            <a:ext cx="9607661"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44"/>
          <p:cNvSpPr txBox="1"/>
          <p:nvPr>
            <p:ph idx="1" type="body"/>
          </p:nvPr>
        </p:nvSpPr>
        <p:spPr>
          <a:xfrm>
            <a:off x="1447191" y="2019549"/>
            <a:ext cx="4645152"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46" name="Google Shape;46;p44"/>
          <p:cNvSpPr txBox="1"/>
          <p:nvPr>
            <p:ph idx="2" type="body"/>
          </p:nvPr>
        </p:nvSpPr>
        <p:spPr>
          <a:xfrm>
            <a:off x="1447191" y="2824269"/>
            <a:ext cx="4645152"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7" name="Google Shape;47;p44"/>
          <p:cNvSpPr txBox="1"/>
          <p:nvPr>
            <p:ph idx="3" type="body"/>
          </p:nvPr>
        </p:nvSpPr>
        <p:spPr>
          <a:xfrm>
            <a:off x="6412362" y="2023003"/>
            <a:ext cx="46451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48" name="Google Shape;48;p44"/>
          <p:cNvSpPr txBox="1"/>
          <p:nvPr>
            <p:ph idx="4" type="body"/>
          </p:nvPr>
        </p:nvSpPr>
        <p:spPr>
          <a:xfrm>
            <a:off x="6412362" y="2821491"/>
            <a:ext cx="46451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9" name="Google Shape;49;p44"/>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4"/>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4"/>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2" name="Google Shape;52;p44"/>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5"/>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5"/>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5"/>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8" name="Google Shape;58;p45"/>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46"/>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6"/>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6"/>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47"/>
          <p:cNvSpPr txBox="1"/>
          <p:nvPr>
            <p:ph type="title"/>
          </p:nvPr>
        </p:nvSpPr>
        <p:spPr>
          <a:xfrm>
            <a:off x="1444671" y="798973"/>
            <a:ext cx="3273099"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7"/>
          <p:cNvSpPr txBox="1"/>
          <p:nvPr>
            <p:ph idx="1" type="body"/>
          </p:nvPr>
        </p:nvSpPr>
        <p:spPr>
          <a:xfrm>
            <a:off x="5043714" y="798974"/>
            <a:ext cx="6012470"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6" name="Google Shape;66;p47"/>
          <p:cNvSpPr txBox="1"/>
          <p:nvPr>
            <p:ph idx="2" type="body"/>
          </p:nvPr>
        </p:nvSpPr>
        <p:spPr>
          <a:xfrm>
            <a:off x="1444671" y="3205491"/>
            <a:ext cx="3275013"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67" name="Google Shape;67;p47"/>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7"/>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7"/>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0" name="Google Shape;70;p47"/>
          <p:cNvCxnSpPr/>
          <p:nvPr/>
        </p:nvCxnSpPr>
        <p:spPr>
          <a:xfrm>
            <a:off x="1448280" y="3205491"/>
            <a:ext cx="326949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grpSp>
        <p:nvGrpSpPr>
          <p:cNvPr id="72" name="Google Shape;72;p48"/>
          <p:cNvGrpSpPr/>
          <p:nvPr/>
        </p:nvGrpSpPr>
        <p:grpSpPr>
          <a:xfrm>
            <a:off x="7477387" y="482170"/>
            <a:ext cx="4074533" cy="5149101"/>
            <a:chOff x="7477387" y="482170"/>
            <a:chExt cx="4074533" cy="5149101"/>
          </a:xfrm>
        </p:grpSpPr>
        <p:sp>
          <p:nvSpPr>
            <p:cNvPr id="73" name="Google Shape;73;p48"/>
            <p:cNvSpPr/>
            <p:nvPr/>
          </p:nvSpPr>
          <p:spPr>
            <a:xfrm>
              <a:off x="7477387" y="482170"/>
              <a:ext cx="4074533" cy="5149101"/>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48"/>
            <p:cNvSpPr/>
            <p:nvPr/>
          </p:nvSpPr>
          <p:spPr>
            <a:xfrm>
              <a:off x="7790446" y="812506"/>
              <a:ext cx="3450289" cy="4466452"/>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 name="Google Shape;75;p48"/>
          <p:cNvSpPr txBox="1"/>
          <p:nvPr>
            <p:ph type="title"/>
          </p:nvPr>
        </p:nvSpPr>
        <p:spPr>
          <a:xfrm>
            <a:off x="1451206" y="1129513"/>
            <a:ext cx="5532328"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8"/>
          <p:cNvSpPr/>
          <p:nvPr>
            <p:ph idx="2" type="pic"/>
          </p:nvPr>
        </p:nvSpPr>
        <p:spPr>
          <a:xfrm>
            <a:off x="8124389" y="1122542"/>
            <a:ext cx="2791171" cy="3866327"/>
          </a:xfrm>
          <a:prstGeom prst="rect">
            <a:avLst/>
          </a:prstGeom>
          <a:solidFill>
            <a:srgbClr val="D8D8D8"/>
          </a:solidFill>
          <a:ln>
            <a:noFill/>
          </a:ln>
        </p:spPr>
      </p:sp>
      <p:sp>
        <p:nvSpPr>
          <p:cNvPr id="77" name="Google Shape;77;p48"/>
          <p:cNvSpPr txBox="1"/>
          <p:nvPr>
            <p:ph idx="1" type="body"/>
          </p:nvPr>
        </p:nvSpPr>
        <p:spPr>
          <a:xfrm>
            <a:off x="1450329" y="3145992"/>
            <a:ext cx="5524404"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78" name="Google Shape;78;p48"/>
          <p:cNvSpPr txBox="1"/>
          <p:nvPr>
            <p:ph idx="10" type="dt"/>
          </p:nvPr>
        </p:nvSpPr>
        <p:spPr>
          <a:xfrm>
            <a:off x="1447382" y="5469856"/>
            <a:ext cx="5527351"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8"/>
          <p:cNvSpPr txBox="1"/>
          <p:nvPr>
            <p:ph idx="11" type="ftr"/>
          </p:nvPr>
        </p:nvSpPr>
        <p:spPr>
          <a:xfrm>
            <a:off x="1447382" y="318640"/>
            <a:ext cx="5541004"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48"/>
          <p:cNvCxnSpPr/>
          <p:nvPr/>
        </p:nvCxnSpPr>
        <p:spPr>
          <a:xfrm>
            <a:off x="1447382" y="3143605"/>
            <a:ext cx="5527351"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4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9"/>
          <p:cNvSpPr txBox="1"/>
          <p:nvPr>
            <p:ph idx="1" type="body"/>
          </p:nvPr>
        </p:nvSpPr>
        <p:spPr>
          <a:xfrm rot="5400000">
            <a:off x="4527910" y="-1060599"/>
            <a:ext cx="3450613" cy="960327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85" name="Google Shape;85;p4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9"/>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9"/>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8" name="Google Shape;88;p49"/>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9" name="Shape 89"/>
        <p:cNvGrpSpPr/>
        <p:nvPr/>
      </p:nvGrpSpPr>
      <p:grpSpPr>
        <a:xfrm>
          <a:off x="0" y="0"/>
          <a:ext cx="0" cy="0"/>
          <a:chOff x="0" y="0"/>
          <a:chExt cx="0" cy="0"/>
        </a:xfrm>
      </p:grpSpPr>
      <p:sp>
        <p:nvSpPr>
          <p:cNvPr id="90" name="Google Shape;90;p50"/>
          <p:cNvSpPr txBox="1"/>
          <p:nvPr>
            <p:ph type="title"/>
          </p:nvPr>
        </p:nvSpPr>
        <p:spPr>
          <a:xfrm rot="5400000">
            <a:off x="7917038" y="2321047"/>
            <a:ext cx="4659889" cy="161574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50"/>
          <p:cNvSpPr txBox="1"/>
          <p:nvPr>
            <p:ph idx="1" type="body"/>
          </p:nvPr>
        </p:nvSpPr>
        <p:spPr>
          <a:xfrm rot="5400000">
            <a:off x="3029143" y="-785498"/>
            <a:ext cx="4659889" cy="782883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92" name="Google Shape;92;p50"/>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0"/>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0"/>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95" name="Google Shape;95;p50"/>
          <p:cNvCxnSpPr/>
          <p:nvPr/>
        </p:nvCxnSpPr>
        <p:spPr>
          <a:xfrm>
            <a:off x="9439111" y="798973"/>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39"/>
          <p:cNvSpPr/>
          <p:nvPr/>
        </p:nvSpPr>
        <p:spPr>
          <a:xfrm>
            <a:off x="0" y="2019476"/>
            <a:ext cx="12192000" cy="4105941"/>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 name="Google Shape;7;p39"/>
          <p:cNvPicPr preferRelativeResize="0"/>
          <p:nvPr/>
        </p:nvPicPr>
        <p:blipFill rotWithShape="1">
          <a:blip r:embed="rId1">
            <a:alphaModFix/>
          </a:blip>
          <a:srcRect b="-1538" l="0" r="0" t="1538"/>
          <a:stretch/>
        </p:blipFill>
        <p:spPr>
          <a:xfrm>
            <a:off x="0" y="6126480"/>
            <a:ext cx="12192000" cy="742950"/>
          </a:xfrm>
          <a:prstGeom prst="rect">
            <a:avLst/>
          </a:prstGeom>
          <a:noFill/>
          <a:ln>
            <a:noFill/>
          </a:ln>
        </p:spPr>
      </p:pic>
      <p:sp>
        <p:nvSpPr>
          <p:cNvPr id="8" name="Google Shape;8;p3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3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42900" lvl="1" marL="914400" marR="0" rtl="0" algn="l">
              <a:lnSpc>
                <a:spcPct val="120000"/>
              </a:lnSpc>
              <a:spcBef>
                <a:spcPts val="500"/>
              </a:spcBef>
              <a:spcAft>
                <a:spcPts val="0"/>
              </a:spcAft>
              <a:buClr>
                <a:schemeClr val="accent1"/>
              </a:buClr>
              <a:buSzPts val="1800"/>
              <a:buFont typeface="Arial"/>
              <a:buChar char="•"/>
              <a:defRPr b="0" i="0" sz="18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10" name="Google Shape;10;p3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1" name="Google Shape;11;p39"/>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2" name="Google Shape;12;p39"/>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2800" u="none" cap="none" strike="noStrike">
                <a:solidFill>
                  <a:schemeClr val="accent1"/>
                </a:solidFill>
                <a:latin typeface="Gill Sans"/>
                <a:ea typeface="Gill Sans"/>
                <a:cs typeface="Gill Sans"/>
                <a:sym typeface="Gill Sans"/>
              </a:defRPr>
            </a:lvl1pPr>
            <a:lvl2pPr indent="0" lvl="1" marL="0" marR="0" rtl="0" algn="r">
              <a:spcBef>
                <a:spcPts val="0"/>
              </a:spcBef>
              <a:buNone/>
              <a:defRPr b="0" i="0" sz="2800" u="none" cap="none" strike="noStrike">
                <a:solidFill>
                  <a:schemeClr val="accent1"/>
                </a:solidFill>
                <a:latin typeface="Gill Sans"/>
                <a:ea typeface="Gill Sans"/>
                <a:cs typeface="Gill Sans"/>
                <a:sym typeface="Gill Sans"/>
              </a:defRPr>
            </a:lvl2pPr>
            <a:lvl3pPr indent="0" lvl="2" marL="0" marR="0" rtl="0" algn="r">
              <a:spcBef>
                <a:spcPts val="0"/>
              </a:spcBef>
              <a:buNone/>
              <a:defRPr b="0" i="0" sz="2800" u="none" cap="none" strike="noStrike">
                <a:solidFill>
                  <a:schemeClr val="accent1"/>
                </a:solidFill>
                <a:latin typeface="Gill Sans"/>
                <a:ea typeface="Gill Sans"/>
                <a:cs typeface="Gill Sans"/>
                <a:sym typeface="Gill Sans"/>
              </a:defRPr>
            </a:lvl3pPr>
            <a:lvl4pPr indent="0" lvl="3" marL="0" marR="0" rtl="0" algn="r">
              <a:spcBef>
                <a:spcPts val="0"/>
              </a:spcBef>
              <a:buNone/>
              <a:defRPr b="0" i="0" sz="2800" u="none" cap="none" strike="noStrike">
                <a:solidFill>
                  <a:schemeClr val="accent1"/>
                </a:solidFill>
                <a:latin typeface="Gill Sans"/>
                <a:ea typeface="Gill Sans"/>
                <a:cs typeface="Gill Sans"/>
                <a:sym typeface="Gill Sans"/>
              </a:defRPr>
            </a:lvl4pPr>
            <a:lvl5pPr indent="0" lvl="4" marL="0" marR="0" rtl="0" algn="r">
              <a:spcBef>
                <a:spcPts val="0"/>
              </a:spcBef>
              <a:buNone/>
              <a:defRPr b="0" i="0" sz="2800" u="none" cap="none" strike="noStrike">
                <a:solidFill>
                  <a:schemeClr val="accent1"/>
                </a:solidFill>
                <a:latin typeface="Gill Sans"/>
                <a:ea typeface="Gill Sans"/>
                <a:cs typeface="Gill Sans"/>
                <a:sym typeface="Gill Sans"/>
              </a:defRPr>
            </a:lvl5pPr>
            <a:lvl6pPr indent="0" lvl="5" marL="0" marR="0" rtl="0" algn="r">
              <a:spcBef>
                <a:spcPts val="0"/>
              </a:spcBef>
              <a:buNone/>
              <a:defRPr b="0" i="0" sz="2800" u="none" cap="none" strike="noStrike">
                <a:solidFill>
                  <a:schemeClr val="accent1"/>
                </a:solidFill>
                <a:latin typeface="Gill Sans"/>
                <a:ea typeface="Gill Sans"/>
                <a:cs typeface="Gill Sans"/>
                <a:sym typeface="Gill Sans"/>
              </a:defRPr>
            </a:lvl6pPr>
            <a:lvl7pPr indent="0" lvl="6" marL="0" marR="0" rtl="0" algn="r">
              <a:spcBef>
                <a:spcPts val="0"/>
              </a:spcBef>
              <a:buNone/>
              <a:defRPr b="0" i="0" sz="2800" u="none" cap="none" strike="noStrike">
                <a:solidFill>
                  <a:schemeClr val="accent1"/>
                </a:solidFill>
                <a:latin typeface="Gill Sans"/>
                <a:ea typeface="Gill Sans"/>
                <a:cs typeface="Gill Sans"/>
                <a:sym typeface="Gill Sans"/>
              </a:defRPr>
            </a:lvl7pPr>
            <a:lvl8pPr indent="0" lvl="7" marL="0" marR="0" rtl="0" algn="r">
              <a:spcBef>
                <a:spcPts val="0"/>
              </a:spcBef>
              <a:buNone/>
              <a:defRPr b="0" i="0" sz="2800" u="none" cap="none" strike="noStrike">
                <a:solidFill>
                  <a:schemeClr val="accent1"/>
                </a:solidFill>
                <a:latin typeface="Gill Sans"/>
                <a:ea typeface="Gill Sans"/>
                <a:cs typeface="Gill Sans"/>
                <a:sym typeface="Gill Sans"/>
              </a:defRPr>
            </a:lvl8pPr>
            <a:lvl9pPr indent="0" lvl="8" marL="0" marR="0" rtl="0" algn="r">
              <a:spcBef>
                <a:spcPts val="0"/>
              </a:spcBef>
              <a:buNone/>
              <a:defRPr b="0" i="0" sz="2800" u="none" cap="none" strike="noStrike">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39"/>
          <p:cNvCxnSpPr/>
          <p:nvPr/>
        </p:nvCxnSpPr>
        <p:spPr>
          <a:xfrm>
            <a:off x="0" y="6128413"/>
            <a:ext cx="12192000" cy="0"/>
          </a:xfrm>
          <a:prstGeom prst="straightConnector1">
            <a:avLst/>
          </a:prstGeom>
          <a:noFill/>
          <a:ln cap="flat" cmpd="sng" w="12700">
            <a:solidFill>
              <a:srgbClr val="000001">
                <a:alpha val="20000"/>
              </a:srgbClr>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99" name="Shape 99"/>
        <p:cNvGrpSpPr/>
        <p:nvPr/>
      </p:nvGrpSpPr>
      <p:grpSpPr>
        <a:xfrm>
          <a:off x="0" y="0"/>
          <a:ext cx="0" cy="0"/>
          <a:chOff x="0" y="0"/>
          <a:chExt cx="0" cy="0"/>
        </a:xfrm>
      </p:grpSpPr>
      <p:pic>
        <p:nvPicPr>
          <p:cNvPr descr="Calculator, pen, compass, money and a paper with graphs printed on it" id="100" name="Google Shape;100;p1"/>
          <p:cNvPicPr preferRelativeResize="0"/>
          <p:nvPr/>
        </p:nvPicPr>
        <p:blipFill rotWithShape="1">
          <a:blip r:embed="rId3">
            <a:alphaModFix amt="50000"/>
          </a:blip>
          <a:srcRect b="6635" l="0" r="-1" t="0"/>
          <a:stretch/>
        </p:blipFill>
        <p:spPr>
          <a:xfrm>
            <a:off x="305" y="10"/>
            <a:ext cx="12191695" cy="6857990"/>
          </a:xfrm>
          <a:prstGeom prst="rect">
            <a:avLst/>
          </a:prstGeom>
          <a:noFill/>
          <a:ln>
            <a:noFill/>
          </a:ln>
        </p:spPr>
      </p:pic>
      <p:sp>
        <p:nvSpPr>
          <p:cNvPr id="101" name="Google Shape;101;p1"/>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lang="en-US" sz="3200"/>
              <a:t>INTERNATIONAL FINANCE.</a:t>
            </a:r>
            <a:endParaRPr sz="3200"/>
          </a:p>
        </p:txBody>
      </p:sp>
      <p:sp>
        <p:nvSpPr>
          <p:cNvPr id="102" name="Google Shape;102;p1"/>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p>
            <a:pPr indent="0" lvl="0" marL="0" rtl="0" algn="l">
              <a:lnSpc>
                <a:spcPct val="120000"/>
              </a:lnSpc>
              <a:spcBef>
                <a:spcPts val="0"/>
              </a:spcBef>
              <a:spcAft>
                <a:spcPts val="0"/>
              </a:spcAft>
              <a:buSzPts val="1800"/>
              <a:buNone/>
            </a:pPr>
            <a:r>
              <a:rPr lang="en-US"/>
              <a:t>WEEK ONE-INTRODUCTION TO INTERNATIONAL FINANCE.</a:t>
            </a:r>
            <a:endParaRPr/>
          </a:p>
          <a:p>
            <a:pPr indent="0" lvl="0" marL="0" rtl="0" algn="l">
              <a:lnSpc>
                <a:spcPct val="120000"/>
              </a:lnSpc>
              <a:spcBef>
                <a:spcPts val="1000"/>
              </a:spcBef>
              <a:spcAft>
                <a:spcPts val="0"/>
              </a:spcAft>
              <a:buSzPts val="1800"/>
              <a:buNone/>
            </a:pPr>
            <a:r>
              <a:rPr lang="en-US"/>
              <a:t>LECTURER- EVELYN TIPAPE.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08" name="Google Shape;108;p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CONTENT</a:t>
            </a:r>
            <a:endParaRPr/>
          </a:p>
          <a:p>
            <a:pPr indent="-228600" lvl="0" marL="228600" rtl="0" algn="l">
              <a:lnSpc>
                <a:spcPct val="120000"/>
              </a:lnSpc>
              <a:spcBef>
                <a:spcPts val="1000"/>
              </a:spcBef>
              <a:spcAft>
                <a:spcPts val="0"/>
              </a:spcAft>
              <a:buSzPct val="100000"/>
              <a:buChar char="•"/>
            </a:pPr>
            <a:r>
              <a:rPr lang="en-US"/>
              <a:t>1.0. Introduction</a:t>
            </a:r>
            <a:endParaRPr/>
          </a:p>
          <a:p>
            <a:pPr indent="-228600" lvl="0" marL="228600" rtl="0" algn="l">
              <a:lnSpc>
                <a:spcPct val="120000"/>
              </a:lnSpc>
              <a:spcBef>
                <a:spcPts val="1000"/>
              </a:spcBef>
              <a:spcAft>
                <a:spcPts val="0"/>
              </a:spcAft>
              <a:buSzPct val="100000"/>
              <a:buChar char="•"/>
            </a:pPr>
            <a:r>
              <a:rPr lang="en-US"/>
              <a:t>2.0. Objectives</a:t>
            </a:r>
            <a:endParaRPr/>
          </a:p>
          <a:p>
            <a:pPr indent="-228600" lvl="0" marL="228600" rtl="0" algn="l">
              <a:lnSpc>
                <a:spcPct val="120000"/>
              </a:lnSpc>
              <a:spcBef>
                <a:spcPts val="1000"/>
              </a:spcBef>
              <a:spcAft>
                <a:spcPts val="0"/>
              </a:spcAft>
              <a:buSzPct val="100000"/>
              <a:buChar char="•"/>
            </a:pPr>
            <a:r>
              <a:rPr lang="en-US"/>
              <a:t>3.0. Main content</a:t>
            </a:r>
            <a:endParaRPr/>
          </a:p>
          <a:p>
            <a:pPr indent="-228600" lvl="0" marL="228600" rtl="0" algn="l">
              <a:lnSpc>
                <a:spcPct val="120000"/>
              </a:lnSpc>
              <a:spcBef>
                <a:spcPts val="1000"/>
              </a:spcBef>
              <a:spcAft>
                <a:spcPts val="0"/>
              </a:spcAft>
              <a:buSzPct val="100000"/>
              <a:buChar char="•"/>
            </a:pPr>
            <a:r>
              <a:rPr lang="en-US"/>
              <a:t>3.1. Definition of International finance</a:t>
            </a:r>
            <a:endParaRPr/>
          </a:p>
          <a:p>
            <a:pPr indent="-228600" lvl="0" marL="228600" rtl="0" algn="l">
              <a:lnSpc>
                <a:spcPct val="120000"/>
              </a:lnSpc>
              <a:spcBef>
                <a:spcPts val="1000"/>
              </a:spcBef>
              <a:spcAft>
                <a:spcPts val="0"/>
              </a:spcAft>
              <a:buSzPct val="100000"/>
              <a:buChar char="•"/>
            </a:pPr>
            <a:r>
              <a:rPr lang="en-US"/>
              <a:t>3.2. Features of International Finance</a:t>
            </a:r>
            <a:endParaRPr/>
          </a:p>
          <a:p>
            <a:pPr indent="-228600" lvl="0" marL="228600" rtl="0" algn="l">
              <a:lnSpc>
                <a:spcPct val="120000"/>
              </a:lnSpc>
              <a:spcBef>
                <a:spcPts val="1000"/>
              </a:spcBef>
              <a:spcAft>
                <a:spcPts val="0"/>
              </a:spcAft>
              <a:buSzPct val="100000"/>
              <a:buChar char="•"/>
            </a:pPr>
            <a:r>
              <a:rPr lang="en-US"/>
              <a:t>3.3. Scope of International Finance</a:t>
            </a:r>
            <a:endParaRPr/>
          </a:p>
          <a:p>
            <a:pPr indent="-228600" lvl="0" marL="228600" rtl="0" algn="l">
              <a:lnSpc>
                <a:spcPct val="120000"/>
              </a:lnSpc>
              <a:spcBef>
                <a:spcPts val="1000"/>
              </a:spcBef>
              <a:spcAft>
                <a:spcPts val="0"/>
              </a:spcAft>
              <a:buSzPct val="100000"/>
              <a:buChar char="•"/>
            </a:pPr>
            <a:r>
              <a:rPr lang="en-US"/>
              <a:t>3.4. Importance of international finance</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14" name="Google Shape;114;p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3.5 Principles of international finance</a:t>
            </a:r>
            <a:endParaRPr/>
          </a:p>
          <a:p>
            <a:pPr indent="0" lvl="0" marL="0" rtl="0" algn="l">
              <a:lnSpc>
                <a:spcPct val="120000"/>
              </a:lnSpc>
              <a:spcBef>
                <a:spcPts val="1000"/>
              </a:spcBef>
              <a:spcAft>
                <a:spcPts val="0"/>
              </a:spcAft>
              <a:buSzPts val="2000"/>
              <a:buNone/>
            </a:pPr>
            <a:r>
              <a:rPr lang="en-US"/>
              <a:t>3.6 Advantages of international finance</a:t>
            </a:r>
            <a:endParaRPr/>
          </a:p>
          <a:p>
            <a:pPr indent="0" lvl="0" marL="0" rtl="0" algn="l">
              <a:lnSpc>
                <a:spcPct val="120000"/>
              </a:lnSpc>
              <a:spcBef>
                <a:spcPts val="1000"/>
              </a:spcBef>
              <a:spcAft>
                <a:spcPts val="0"/>
              </a:spcAft>
              <a:buSzPts val="2000"/>
              <a:buNone/>
            </a:pPr>
            <a:r>
              <a:rPr lang="en-US"/>
              <a:t>3.7  Reasons for growth of international finance</a:t>
            </a:r>
            <a:endParaRPr/>
          </a:p>
          <a:p>
            <a:pPr indent="0" lvl="0" marL="0" rtl="0" algn="l">
              <a:lnSpc>
                <a:spcPct val="120000"/>
              </a:lnSpc>
              <a:spcBef>
                <a:spcPts val="1000"/>
              </a:spcBef>
              <a:spcAft>
                <a:spcPts val="0"/>
              </a:spcAft>
              <a:buSzPts val="2000"/>
              <a:buNone/>
            </a:pPr>
            <a:r>
              <a:rPr lang="en-US"/>
              <a:t>3.8  Why study international finance?</a:t>
            </a:r>
            <a:endParaRPr/>
          </a:p>
          <a:p>
            <a:pPr indent="0" lvl="0" marL="0" rtl="0" algn="l">
              <a:lnSpc>
                <a:spcPct val="120000"/>
              </a:lnSpc>
              <a:spcBef>
                <a:spcPts val="1000"/>
              </a:spcBef>
              <a:spcAft>
                <a:spcPts val="0"/>
              </a:spcAft>
              <a:buSzPts val="2000"/>
              <a:buNone/>
            </a:pPr>
            <a:r>
              <a:rPr lang="en-US"/>
              <a:t>3.9 Classification of international business operations</a:t>
            </a:r>
            <a:endParaRPr/>
          </a:p>
          <a:p>
            <a:pPr indent="0" lvl="0" marL="0" rtl="0" algn="l">
              <a:lnSpc>
                <a:spcPct val="120000"/>
              </a:lnSpc>
              <a:spcBef>
                <a:spcPts val="1000"/>
              </a:spcBef>
              <a:spcAft>
                <a:spcPts val="0"/>
              </a:spcAft>
              <a:buSzPts val="2000"/>
              <a:buNone/>
            </a:pPr>
            <a:r>
              <a:rPr lang="en-US"/>
              <a:t>3.10 International finance versus domestic finance</a:t>
            </a:r>
            <a:endParaRPr/>
          </a:p>
          <a:p>
            <a:pPr indent="0" lvl="0" marL="0" rtl="0" algn="l">
              <a:lnSpc>
                <a:spcPct val="120000"/>
              </a:lnSpc>
              <a:spcBef>
                <a:spcPts val="1000"/>
              </a:spcBef>
              <a:spcAft>
                <a:spcPts val="0"/>
              </a:spcAft>
              <a:buSzPts val="2000"/>
              <a:buNone/>
            </a:pPr>
            <a:r>
              <a:rPr lang="en-US"/>
              <a:t>4.0 Summary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20" name="Google Shape;120;p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5.0 Conclusion</a:t>
            </a:r>
            <a:endParaRPr/>
          </a:p>
          <a:p>
            <a:pPr indent="0" lvl="0" marL="0" rtl="0" algn="l">
              <a:lnSpc>
                <a:spcPct val="120000"/>
              </a:lnSpc>
              <a:spcBef>
                <a:spcPts val="1000"/>
              </a:spcBef>
              <a:spcAft>
                <a:spcPts val="0"/>
              </a:spcAft>
              <a:buSzPts val="2000"/>
              <a:buNone/>
            </a:pPr>
            <a:r>
              <a:rPr lang="en-US"/>
              <a:t>6.0 Self assessment exercise</a:t>
            </a:r>
            <a:endParaRPr/>
          </a:p>
          <a:p>
            <a:pPr indent="0" lvl="0" marL="0" rtl="0" algn="l">
              <a:lnSpc>
                <a:spcPct val="120000"/>
              </a:lnSpc>
              <a:spcBef>
                <a:spcPts val="1000"/>
              </a:spcBef>
              <a:spcAft>
                <a:spcPts val="0"/>
              </a:spcAft>
              <a:buSzPts val="2000"/>
              <a:buNone/>
            </a:pPr>
            <a:r>
              <a:rPr lang="en-US"/>
              <a:t>7.0 References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26" name="Google Shape;126;p5"/>
          <p:cNvSpPr txBox="1"/>
          <p:nvPr>
            <p:ph idx="1" type="body"/>
          </p:nvPr>
        </p:nvSpPr>
        <p:spPr>
          <a:xfrm>
            <a:off x="1451579" y="2015732"/>
            <a:ext cx="9603275" cy="363692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1.0 INTRODUCTION</a:t>
            </a:r>
            <a:endParaRPr/>
          </a:p>
          <a:p>
            <a:pPr indent="0" lvl="0" marL="0" rtl="0" algn="l">
              <a:lnSpc>
                <a:spcPct val="120000"/>
              </a:lnSpc>
              <a:spcBef>
                <a:spcPts val="1000"/>
              </a:spcBef>
              <a:spcAft>
                <a:spcPts val="0"/>
              </a:spcAft>
              <a:buSzPct val="100000"/>
              <a:buNone/>
            </a:pPr>
            <a:r>
              <a:rPr b="1" lang="en-US"/>
              <a:t>Overview</a:t>
            </a:r>
            <a:endParaRPr/>
          </a:p>
          <a:p>
            <a:pPr indent="-228600" lvl="0" marL="228600" rtl="0" algn="l">
              <a:lnSpc>
                <a:spcPct val="120000"/>
              </a:lnSpc>
              <a:spcBef>
                <a:spcPts val="1000"/>
              </a:spcBef>
              <a:spcAft>
                <a:spcPts val="0"/>
              </a:spcAft>
              <a:buSzPct val="100000"/>
              <a:buChar char="•"/>
            </a:pPr>
            <a:r>
              <a:rPr lang="en-US"/>
              <a:t>International finance is the set of relations for the creation and using of funds (assets), needed for foreign economic activity of international companies and countries.</a:t>
            </a:r>
            <a:endParaRPr/>
          </a:p>
          <a:p>
            <a:pPr indent="-228600" lvl="0" marL="228600" rtl="0" algn="l">
              <a:lnSpc>
                <a:spcPct val="120000"/>
              </a:lnSpc>
              <a:spcBef>
                <a:spcPts val="1000"/>
              </a:spcBef>
              <a:spcAft>
                <a:spcPts val="0"/>
              </a:spcAft>
              <a:buSzPct val="100000"/>
              <a:buChar char="•"/>
            </a:pPr>
            <a:r>
              <a:rPr lang="en-US"/>
              <a:t>Capital is the movement, the constant change of forms in the cycle that passes through three stages: </a:t>
            </a:r>
            <a:endParaRPr/>
          </a:p>
          <a:p>
            <a:pPr indent="-228600" lvl="0" marL="228600" rtl="0" algn="l">
              <a:lnSpc>
                <a:spcPct val="120000"/>
              </a:lnSpc>
              <a:spcBef>
                <a:spcPts val="1000"/>
              </a:spcBef>
              <a:spcAft>
                <a:spcPts val="0"/>
              </a:spcAft>
              <a:buSzPct val="100000"/>
              <a:buChar char="•"/>
            </a:pPr>
            <a:r>
              <a:rPr lang="en-US"/>
              <a:t>the monetary, </a:t>
            </a:r>
            <a:endParaRPr/>
          </a:p>
          <a:p>
            <a:pPr indent="-228600" lvl="0" marL="228600" rtl="0" algn="l">
              <a:lnSpc>
                <a:spcPct val="120000"/>
              </a:lnSpc>
              <a:spcBef>
                <a:spcPts val="1000"/>
              </a:spcBef>
              <a:spcAft>
                <a:spcPts val="0"/>
              </a:spcAft>
              <a:buSzPct val="100000"/>
              <a:buChar char="•"/>
            </a:pPr>
            <a:r>
              <a:rPr lang="en-US"/>
              <a:t>the productive, and </a:t>
            </a:r>
            <a:endParaRPr/>
          </a:p>
          <a:p>
            <a:pPr indent="-228600" lvl="0" marL="228600" rtl="0" algn="l">
              <a:lnSpc>
                <a:spcPct val="120000"/>
              </a:lnSpc>
              <a:spcBef>
                <a:spcPts val="1000"/>
              </a:spcBef>
              <a:spcAft>
                <a:spcPts val="0"/>
              </a:spcAft>
              <a:buSzPct val="100000"/>
              <a:buChar char="•"/>
            </a:pPr>
            <a:r>
              <a:rPr lang="en-US"/>
              <a:t>the commodity.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32" name="Google Shape;132;p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Background</a:t>
            </a:r>
            <a:endParaRPr/>
          </a:p>
          <a:p>
            <a:pPr indent="0" lvl="0" marL="0" rtl="0" algn="l">
              <a:lnSpc>
                <a:spcPct val="120000"/>
              </a:lnSpc>
              <a:spcBef>
                <a:spcPts val="1000"/>
              </a:spcBef>
              <a:spcAft>
                <a:spcPts val="0"/>
              </a:spcAft>
              <a:buSzPts val="2000"/>
              <a:buNone/>
            </a:pPr>
            <a:r>
              <a:rPr lang="en-US"/>
              <a:t>-It is associated complexities in the international transactions that made the subject as an independent area of study. </a:t>
            </a:r>
            <a:endParaRPr/>
          </a:p>
          <a:p>
            <a:pPr indent="0" lvl="0" marL="0" rtl="0" algn="l">
              <a:lnSpc>
                <a:spcPct val="120000"/>
              </a:lnSpc>
              <a:spcBef>
                <a:spcPts val="1000"/>
              </a:spcBef>
              <a:spcAft>
                <a:spcPts val="0"/>
              </a:spcAft>
              <a:buSzPts val="2000"/>
              <a:buNone/>
            </a:pPr>
            <a:r>
              <a:rPr lang="en-US"/>
              <a:t>-International economists have used the classical economic </a:t>
            </a:r>
            <a:r>
              <a:rPr i="1" lang="en-US"/>
              <a:t>theory of comparative advantage</a:t>
            </a:r>
            <a:r>
              <a:rPr lang="en-US"/>
              <a:t> to explain the trade movements between nations.</a:t>
            </a:r>
            <a:endParaRPr/>
          </a:p>
          <a:p>
            <a:pPr indent="0" lvl="0" marL="0" rtl="0" algn="l">
              <a:lnSpc>
                <a:spcPct val="120000"/>
              </a:lnSpc>
              <a:spcBef>
                <a:spcPts val="1000"/>
              </a:spcBef>
              <a:spcAft>
                <a:spcPts val="0"/>
              </a:spcAft>
              <a:buSzPts val="2000"/>
              <a:buNone/>
            </a:pPr>
            <a:r>
              <a:rPr lang="en-US"/>
              <a:t>-The fast growing of the </a:t>
            </a:r>
            <a:r>
              <a:rPr i="1" lang="en-US"/>
              <a:t>cross-border business transactions </a:t>
            </a:r>
            <a:r>
              <a:rPr lang="en-US"/>
              <a:t>in the second half of the last twentieth century triggered the birth of multinational corporations.</a:t>
            </a:r>
            <a:endParaRPr/>
          </a:p>
          <a:p>
            <a:pPr indent="0" lvl="0" marL="0" rtl="0" algn="l">
              <a:lnSpc>
                <a:spcPct val="120000"/>
              </a:lnSpc>
              <a:spcBef>
                <a:spcPts val="1000"/>
              </a:spcBef>
              <a:spcAft>
                <a:spcPts val="0"/>
              </a:spcAft>
              <a:buSzPts val="2000"/>
              <a:buNone/>
            </a:pPr>
            <a:r>
              <a:rPr lang="en-US"/>
              <a:t>-Examples include-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38" name="Google Shape;138;p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Font typeface="Noto Sans Symbols"/>
              <a:buChar char="❖"/>
            </a:pPr>
            <a:r>
              <a:rPr lang="en-US"/>
              <a:t>Capital raised in Tanzania by a South African- based corporation may finance acquisition </a:t>
            </a:r>
            <a:endParaRPr/>
          </a:p>
          <a:p>
            <a:pPr indent="0" lvl="0" marL="0" rtl="0" algn="l">
              <a:lnSpc>
                <a:spcPct val="120000"/>
              </a:lnSpc>
              <a:spcBef>
                <a:spcPts val="1000"/>
              </a:spcBef>
              <a:spcAft>
                <a:spcPts val="0"/>
              </a:spcAft>
              <a:buSzPts val="2000"/>
              <a:buNone/>
            </a:pPr>
            <a:r>
              <a:rPr lang="en-US"/>
              <a:t>    of machinery by a subsidiary located in Botswana. </a:t>
            </a:r>
            <a:endParaRPr/>
          </a:p>
          <a:p>
            <a:pPr indent="-228600" lvl="0" marL="228600" rtl="0" algn="l">
              <a:lnSpc>
                <a:spcPct val="120000"/>
              </a:lnSpc>
              <a:spcBef>
                <a:spcPts val="1000"/>
              </a:spcBef>
              <a:spcAft>
                <a:spcPts val="0"/>
              </a:spcAft>
              <a:buSzPts val="2000"/>
              <a:buFont typeface="Noto Sans Symbols"/>
              <a:buChar char="❖"/>
            </a:pPr>
            <a:r>
              <a:rPr lang="en-US"/>
              <a:t>A management team from Tanzania Breweries may take over a Zimbabwe brewery complex in Malawi. </a:t>
            </a:r>
            <a:endParaRPr/>
          </a:p>
          <a:p>
            <a:pPr indent="-228600" lvl="0" marL="228600" rtl="0" algn="l">
              <a:lnSpc>
                <a:spcPct val="120000"/>
              </a:lnSpc>
              <a:spcBef>
                <a:spcPts val="1000"/>
              </a:spcBef>
              <a:spcAft>
                <a:spcPts val="0"/>
              </a:spcAft>
              <a:buSzPts val="2000"/>
              <a:buFont typeface="Noto Sans Symbols"/>
              <a:buChar char="❖"/>
            </a:pPr>
            <a:r>
              <a:rPr lang="en-US"/>
              <a:t>If money is the language of business, foreign exchange is the language of international business. </a:t>
            </a:r>
            <a:endParaRPr/>
          </a:p>
          <a:p>
            <a:pPr indent="-228600" lvl="0" marL="228600" rtl="0" algn="l">
              <a:lnSpc>
                <a:spcPct val="120000"/>
              </a:lnSpc>
              <a:spcBef>
                <a:spcPts val="1000"/>
              </a:spcBef>
              <a:spcAft>
                <a:spcPts val="0"/>
              </a:spcAft>
              <a:buSzPts val="2000"/>
              <a:buChar char="•"/>
            </a:pPr>
            <a:r>
              <a:rPr lang="en-US"/>
              <a:t>The decision concerning the management of working capital among their different </a:t>
            </a:r>
            <a:endParaRPr/>
          </a:p>
          <a:p>
            <a:pPr indent="0" lvl="0" marL="0" rtl="0" algn="l">
              <a:lnSpc>
                <a:spcPct val="120000"/>
              </a:lnSpc>
              <a:spcBef>
                <a:spcPts val="1000"/>
              </a:spcBef>
              <a:spcAft>
                <a:spcPts val="0"/>
              </a:spcAft>
              <a:buSzPts val="2000"/>
              <a:buNone/>
            </a:pPr>
            <a:r>
              <a:rPr lang="en-US"/>
              <a:t>    subsidiaries and the parent units became more complex.</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44" name="Google Shape;144;p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just">
              <a:lnSpc>
                <a:spcPct val="120000"/>
              </a:lnSpc>
              <a:spcBef>
                <a:spcPts val="0"/>
              </a:spcBef>
              <a:spcAft>
                <a:spcPts val="0"/>
              </a:spcAft>
              <a:buSzPts val="2000"/>
              <a:buNone/>
            </a:pPr>
            <a:r>
              <a:rPr b="1" lang="en-US"/>
              <a:t>2.0 OBJECTIVES</a:t>
            </a:r>
            <a:endParaRPr/>
          </a:p>
          <a:p>
            <a:pPr indent="0" lvl="0" marL="0" rtl="0" algn="just">
              <a:lnSpc>
                <a:spcPct val="120000"/>
              </a:lnSpc>
              <a:spcBef>
                <a:spcPts val="1000"/>
              </a:spcBef>
              <a:spcAft>
                <a:spcPts val="0"/>
              </a:spcAft>
              <a:buSzPts val="2000"/>
              <a:buNone/>
            </a:pPr>
            <a:r>
              <a:rPr lang="en-US"/>
              <a:t>At the end of this lecture, you should be able to;</a:t>
            </a:r>
            <a:endParaRPr/>
          </a:p>
          <a:p>
            <a:pPr indent="-228600" lvl="0" marL="228600" rtl="0" algn="l">
              <a:lnSpc>
                <a:spcPct val="120000"/>
              </a:lnSpc>
              <a:spcBef>
                <a:spcPts val="1000"/>
              </a:spcBef>
              <a:spcAft>
                <a:spcPts val="0"/>
              </a:spcAft>
              <a:buSzPts val="2000"/>
              <a:buChar char="•"/>
            </a:pPr>
            <a:r>
              <a:rPr lang="en-US"/>
              <a:t>Define international Finance.</a:t>
            </a:r>
            <a:endParaRPr/>
          </a:p>
          <a:p>
            <a:pPr indent="-228600" lvl="0" marL="228600" rtl="0" algn="l">
              <a:lnSpc>
                <a:spcPct val="120000"/>
              </a:lnSpc>
              <a:spcBef>
                <a:spcPts val="1000"/>
              </a:spcBef>
              <a:spcAft>
                <a:spcPts val="0"/>
              </a:spcAft>
              <a:buSzPts val="2000"/>
              <a:buChar char="•"/>
            </a:pPr>
            <a:r>
              <a:rPr lang="en-US"/>
              <a:t>Understand the nature and scope of international finance.</a:t>
            </a:r>
            <a:endParaRPr/>
          </a:p>
          <a:p>
            <a:pPr indent="-228600" lvl="0" marL="228600" rtl="0" algn="l">
              <a:lnSpc>
                <a:spcPct val="120000"/>
              </a:lnSpc>
              <a:spcBef>
                <a:spcPts val="1000"/>
              </a:spcBef>
              <a:spcAft>
                <a:spcPts val="0"/>
              </a:spcAft>
              <a:buSzPts val="2000"/>
              <a:buChar char="•"/>
            </a:pPr>
            <a:r>
              <a:rPr lang="en-US"/>
              <a:t>Explain the reasons for growth in international businesses.</a:t>
            </a:r>
            <a:endParaRPr/>
          </a:p>
          <a:p>
            <a:pPr indent="-228600" lvl="0" marL="228600" rtl="0" algn="l">
              <a:lnSpc>
                <a:spcPct val="120000"/>
              </a:lnSpc>
              <a:spcBef>
                <a:spcPts val="1000"/>
              </a:spcBef>
              <a:spcAft>
                <a:spcPts val="0"/>
              </a:spcAft>
              <a:buSzPts val="2000"/>
              <a:buChar char="•"/>
            </a:pPr>
            <a:r>
              <a:rPr lang="en-US"/>
              <a:t>Distinguish between domestic and international finance.</a:t>
            </a:r>
            <a:endParaRPr/>
          </a:p>
          <a:p>
            <a:pPr indent="-228600" lvl="0" marL="228600" rtl="0" algn="l">
              <a:lnSpc>
                <a:spcPct val="120000"/>
              </a:lnSpc>
              <a:spcBef>
                <a:spcPts val="1000"/>
              </a:spcBef>
              <a:spcAft>
                <a:spcPts val="0"/>
              </a:spcAft>
              <a:buSzPts val="2000"/>
              <a:buChar char="•"/>
            </a:pPr>
            <a:r>
              <a:rPr lang="en-US"/>
              <a:t>Evaluate the principles of international finance.</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50" name="Google Shape;150;p9"/>
          <p:cNvSpPr txBox="1"/>
          <p:nvPr>
            <p:ph idx="1" type="body"/>
          </p:nvPr>
        </p:nvSpPr>
        <p:spPr>
          <a:xfrm>
            <a:off x="1451579" y="2015732"/>
            <a:ext cx="9603275" cy="385305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3.0 MAIN CONTENT</a:t>
            </a:r>
            <a:endParaRPr/>
          </a:p>
          <a:p>
            <a:pPr indent="0" lvl="0" marL="0" rtl="0" algn="l">
              <a:lnSpc>
                <a:spcPct val="120000"/>
              </a:lnSpc>
              <a:spcBef>
                <a:spcPts val="1000"/>
              </a:spcBef>
              <a:spcAft>
                <a:spcPts val="0"/>
              </a:spcAft>
              <a:buSzPct val="100000"/>
              <a:buNone/>
            </a:pPr>
            <a:r>
              <a:rPr b="1" lang="en-US"/>
              <a:t>3.1 DEFINITION OF INTERNATIONAL FINANCE</a:t>
            </a:r>
            <a:endParaRPr/>
          </a:p>
          <a:p>
            <a:pPr indent="-228600" lvl="0" marL="228600" rtl="0" algn="l">
              <a:lnSpc>
                <a:spcPct val="120000"/>
              </a:lnSpc>
              <a:spcBef>
                <a:spcPts val="1000"/>
              </a:spcBef>
              <a:spcAft>
                <a:spcPts val="0"/>
              </a:spcAft>
              <a:buSzPct val="100000"/>
              <a:buChar char="•"/>
            </a:pPr>
            <a:r>
              <a:rPr lang="en-US"/>
              <a:t>is the branch of economics that studies the dynamics of foreign exchange, foreign direct investment and how these affect international trade.</a:t>
            </a:r>
            <a:endParaRPr/>
          </a:p>
          <a:p>
            <a:pPr indent="-228600" lvl="0" marL="228600" rtl="0" algn="l">
              <a:lnSpc>
                <a:spcPct val="120000"/>
              </a:lnSpc>
              <a:spcBef>
                <a:spcPts val="1000"/>
              </a:spcBef>
              <a:spcAft>
                <a:spcPts val="0"/>
              </a:spcAft>
              <a:buSzPct val="100000"/>
              <a:buChar char="•"/>
            </a:pPr>
            <a:r>
              <a:rPr lang="en-US"/>
              <a:t>can be broadly defined, as the study of the financial decisions taken by a multinational corporation in the area of international business i.e. global corporate finance.</a:t>
            </a:r>
            <a:endParaRPr/>
          </a:p>
          <a:p>
            <a:pPr indent="-228600" lvl="0" marL="228600" rtl="0" algn="l">
              <a:lnSpc>
                <a:spcPct val="120000"/>
              </a:lnSpc>
              <a:spcBef>
                <a:spcPts val="1000"/>
              </a:spcBef>
              <a:spcAft>
                <a:spcPts val="0"/>
              </a:spcAft>
              <a:buSzPct val="100000"/>
              <a:buChar char="•"/>
            </a:pPr>
            <a:r>
              <a:rPr lang="en-US"/>
              <a:t>It means financial management in an international business environment.</a:t>
            </a:r>
            <a:endParaRPr/>
          </a:p>
          <a:p>
            <a:pPr indent="-228600" lvl="0" marL="228600" rtl="0" algn="l">
              <a:lnSpc>
                <a:spcPct val="120000"/>
              </a:lnSpc>
              <a:spcBef>
                <a:spcPts val="1000"/>
              </a:spcBef>
              <a:spcAft>
                <a:spcPts val="0"/>
              </a:spcAft>
              <a:buSzPct val="100000"/>
              <a:buChar char="•"/>
            </a:pPr>
            <a:r>
              <a:rPr lang="en-US"/>
              <a:t>International finance is a section of financial economics that deals with the macro-economic relation between two countries and their monetary transactions. </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56" name="Google Shape;156;p1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3.2 FEATURES OF INTERNATIONAL FINANCE</a:t>
            </a:r>
            <a:endParaRPr/>
          </a:p>
          <a:p>
            <a:pPr indent="0" lvl="0" marL="0" rtl="0" algn="l">
              <a:lnSpc>
                <a:spcPct val="120000"/>
              </a:lnSpc>
              <a:spcBef>
                <a:spcPts val="1000"/>
              </a:spcBef>
              <a:spcAft>
                <a:spcPts val="0"/>
              </a:spcAft>
              <a:buSzPts val="2000"/>
              <a:buNone/>
            </a:pPr>
            <a:r>
              <a:rPr lang="en-US"/>
              <a:t>1)Expanded 0pportunity to business-due to globalization.</a:t>
            </a:r>
            <a:endParaRPr/>
          </a:p>
          <a:p>
            <a:pPr indent="0" lvl="0" marL="0" rtl="0" algn="l">
              <a:lnSpc>
                <a:spcPct val="120000"/>
              </a:lnSpc>
              <a:spcBef>
                <a:spcPts val="1000"/>
              </a:spcBef>
              <a:spcAft>
                <a:spcPts val="0"/>
              </a:spcAft>
              <a:buSzPts val="2000"/>
              <a:buNone/>
            </a:pPr>
            <a:r>
              <a:rPr lang="en-US"/>
              <a:t> 2)Foreign exchange risk-it is financial risk that exists when a financial transaction is denominated in a currency other than that of the base currency of the company.</a:t>
            </a:r>
            <a:endParaRPr/>
          </a:p>
          <a:p>
            <a:pPr indent="0" lvl="0" marL="0" rtl="0" algn="l">
              <a:lnSpc>
                <a:spcPct val="120000"/>
              </a:lnSpc>
              <a:spcBef>
                <a:spcPts val="1000"/>
              </a:spcBef>
              <a:spcAft>
                <a:spcPts val="0"/>
              </a:spcAft>
              <a:buSzPts val="2000"/>
              <a:buNone/>
            </a:pPr>
            <a:r>
              <a:rPr lang="en-US"/>
              <a:t> 3)Imperfect Market-there is a distinction between international business practices and domestic finance.</a:t>
            </a:r>
            <a:endParaRPr/>
          </a:p>
          <a:p>
            <a:pPr indent="0" lvl="0" marL="0" rtl="0" algn="l">
              <a:lnSpc>
                <a:spcPct val="120000"/>
              </a:lnSpc>
              <a:spcBef>
                <a:spcPts val="1000"/>
              </a:spcBef>
              <a:spcAft>
                <a:spcPts val="0"/>
              </a:spcAft>
              <a:buSzPts val="2000"/>
              <a:buNone/>
            </a:pPr>
            <a:r>
              <a:rPr lang="en-US"/>
              <a:t>4)Political risk-international financial system affected by government policies and political issues.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62" name="Google Shape;162;p1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3.3 SCOPE OF INTERNATIONAL FINANCE </a:t>
            </a:r>
            <a:endParaRPr/>
          </a:p>
          <a:p>
            <a:pPr indent="0" lvl="0" marL="0" rtl="0" algn="l">
              <a:lnSpc>
                <a:spcPct val="120000"/>
              </a:lnSpc>
              <a:spcBef>
                <a:spcPts val="1000"/>
              </a:spcBef>
              <a:spcAft>
                <a:spcPts val="0"/>
              </a:spcAft>
              <a:buSzPts val="2000"/>
              <a:buNone/>
            </a:pPr>
            <a:r>
              <a:rPr lang="en-US"/>
              <a:t>1)International Monetary System-for better economic growth and to conduct trade and investments efficiently, a country needs to have its own monetary system and an authority who can control the system. </a:t>
            </a:r>
            <a:endParaRPr/>
          </a:p>
          <a:p>
            <a:pPr indent="0" lvl="0" marL="0" rtl="0" algn="l">
              <a:lnSpc>
                <a:spcPct val="120000"/>
              </a:lnSpc>
              <a:spcBef>
                <a:spcPts val="1000"/>
              </a:spcBef>
              <a:spcAft>
                <a:spcPts val="0"/>
              </a:spcAft>
              <a:buSzPts val="2000"/>
              <a:buNone/>
            </a:pPr>
            <a:r>
              <a:rPr lang="en-US"/>
              <a:t>2)International Financial System-It is the organization and customs which enables the international payments and receipts between the countries.</a:t>
            </a:r>
            <a:endParaRPr/>
          </a:p>
          <a:p>
            <a:pPr indent="0" lvl="0" marL="0" rtl="0" algn="l">
              <a:lnSpc>
                <a:spcPct val="120000"/>
              </a:lnSpc>
              <a:spcBef>
                <a:spcPts val="1000"/>
              </a:spcBef>
              <a:spcAft>
                <a:spcPts val="0"/>
              </a:spcAft>
              <a:buSzPts val="2000"/>
              <a:buNone/>
            </a:pPr>
            <a:r>
              <a:rPr lang="en-US"/>
              <a:t>3)Foreign Exchange Market-this is a market where one country’s currency denominated in that currency can be purchased through sales of another country’s currency.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68" name="Google Shape;168;p1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4)Currency Convertibility-the currency of a country is freely convertible when the resident or non- resident of the country are allowed to convert the local currency in foreign currency. </a:t>
            </a:r>
            <a:endParaRPr/>
          </a:p>
          <a:p>
            <a:pPr indent="0" lvl="0" marL="0" rtl="0" algn="l">
              <a:lnSpc>
                <a:spcPct val="120000"/>
              </a:lnSpc>
              <a:spcBef>
                <a:spcPts val="1000"/>
              </a:spcBef>
              <a:spcAft>
                <a:spcPts val="0"/>
              </a:spcAft>
              <a:buSzPts val="2000"/>
              <a:buNone/>
            </a:pPr>
            <a:r>
              <a:rPr lang="en-US"/>
              <a:t>-However, governments of the country restricts the residents and non-residents to do this.</a:t>
            </a:r>
            <a:endParaRPr/>
          </a:p>
          <a:p>
            <a:pPr indent="0" lvl="0" marL="0" rtl="0" algn="l">
              <a:lnSpc>
                <a:spcPct val="120000"/>
              </a:lnSpc>
              <a:spcBef>
                <a:spcPts val="1000"/>
              </a:spcBef>
              <a:spcAft>
                <a:spcPts val="0"/>
              </a:spcAft>
              <a:buSzPts val="2000"/>
              <a:buNone/>
            </a:pPr>
            <a:r>
              <a:rPr lang="en-US"/>
              <a:t>5) Balance of Payment-BOP- includes all visible and non-visible transactions of a country during a given period, usually a year. </a:t>
            </a:r>
            <a:endParaRPr/>
          </a:p>
          <a:p>
            <a:pPr indent="0" lvl="0" marL="0" rtl="0" algn="l">
              <a:lnSpc>
                <a:spcPct val="120000"/>
              </a:lnSpc>
              <a:spcBef>
                <a:spcPts val="1000"/>
              </a:spcBef>
              <a:spcAft>
                <a:spcPts val="0"/>
              </a:spcAft>
              <a:buSzPts val="2000"/>
              <a:buNone/>
            </a:pPr>
            <a:r>
              <a:rPr lang="en-US"/>
              <a:t>-It represents a summation of country’s current demand and supply of the claims on foreign currencies and of foreign claims on it.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74" name="Google Shape;174;p1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3.4 IMPORTANCE OF INTERNATIONAL FINANCE</a:t>
            </a:r>
            <a:endParaRPr/>
          </a:p>
          <a:p>
            <a:pPr indent="0" lvl="0" marL="0" rtl="0" algn="l">
              <a:lnSpc>
                <a:spcPct val="120000"/>
              </a:lnSpc>
              <a:spcBef>
                <a:spcPts val="1000"/>
              </a:spcBef>
              <a:spcAft>
                <a:spcPts val="0"/>
              </a:spcAft>
              <a:buSzPts val="2000"/>
              <a:buNone/>
            </a:pPr>
            <a:r>
              <a:rPr lang="en-US"/>
              <a:t>1. Helps keep international issues in a disciplined state.</a:t>
            </a:r>
            <a:endParaRPr/>
          </a:p>
          <a:p>
            <a:pPr indent="0" lvl="0" marL="0" rtl="0" algn="l">
              <a:lnSpc>
                <a:spcPct val="120000"/>
              </a:lnSpc>
              <a:spcBef>
                <a:spcPts val="1000"/>
              </a:spcBef>
              <a:spcAft>
                <a:spcPts val="0"/>
              </a:spcAft>
              <a:buSzPts val="2000"/>
              <a:buNone/>
            </a:pPr>
            <a:r>
              <a:rPr lang="en-US"/>
              <a:t>2. It is an important tool to find and understand international business fundamentals e.g.  exchange rates, inflation rates, debt securities.</a:t>
            </a:r>
            <a:endParaRPr/>
          </a:p>
          <a:p>
            <a:pPr indent="0" lvl="0" marL="0" rtl="0" algn="l">
              <a:lnSpc>
                <a:spcPct val="120000"/>
              </a:lnSpc>
              <a:spcBef>
                <a:spcPts val="1000"/>
              </a:spcBef>
              <a:spcAft>
                <a:spcPts val="0"/>
              </a:spcAft>
              <a:buSzPts val="2000"/>
              <a:buNone/>
            </a:pPr>
            <a:r>
              <a:rPr lang="en-US"/>
              <a:t>3. Helps in calculating exchange rates which are very important in International finance.</a:t>
            </a:r>
            <a:endParaRPr/>
          </a:p>
          <a:p>
            <a:pPr indent="0" lvl="0" marL="0" rtl="0" algn="l">
              <a:lnSpc>
                <a:spcPct val="120000"/>
              </a:lnSpc>
              <a:spcBef>
                <a:spcPts val="1000"/>
              </a:spcBef>
              <a:spcAft>
                <a:spcPts val="0"/>
              </a:spcAft>
              <a:buSzPts val="2000"/>
              <a:buNone/>
            </a:pPr>
            <a:r>
              <a:rPr lang="en-US"/>
              <a:t>4. Various economic factors help in making international investments decisions.</a:t>
            </a:r>
            <a:endParaRPr/>
          </a:p>
          <a:p>
            <a:pPr indent="0" lvl="0" marL="0" rtl="0" algn="l">
              <a:lnSpc>
                <a:spcPct val="120000"/>
              </a:lnSpc>
              <a:spcBef>
                <a:spcPts val="1000"/>
              </a:spcBef>
              <a:spcAft>
                <a:spcPts val="0"/>
              </a:spcAft>
              <a:buSzPts val="2000"/>
              <a:buNone/>
            </a:pPr>
            <a:r>
              <a:rPr lang="en-US"/>
              <a:t>5. Utilizing IFRS is an important factor for any stages of international finance. It helps many countries to follow similar reporting systems.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80" name="Google Shape;180;p1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6. IRFS system’ which is a part of international finance’ also helps in saving money by following the rules of reporting on a single accounting standard.</a:t>
            </a:r>
            <a:endParaRPr/>
          </a:p>
          <a:p>
            <a:pPr indent="0" lvl="0" marL="0" rtl="0" algn="l">
              <a:lnSpc>
                <a:spcPct val="120000"/>
              </a:lnSpc>
              <a:spcBef>
                <a:spcPts val="1000"/>
              </a:spcBef>
              <a:spcAft>
                <a:spcPts val="0"/>
              </a:spcAft>
              <a:buSzPts val="2000"/>
              <a:buNone/>
            </a:pPr>
            <a:r>
              <a:rPr lang="en-US"/>
              <a:t>7. International finance has grown in nature due to globalization. It helps understand the</a:t>
            </a:r>
            <a:endParaRPr/>
          </a:p>
          <a:p>
            <a:pPr indent="0" lvl="0" marL="0" rtl="0" algn="l">
              <a:lnSpc>
                <a:spcPct val="120000"/>
              </a:lnSpc>
              <a:spcBef>
                <a:spcPts val="1000"/>
              </a:spcBef>
              <a:spcAft>
                <a:spcPts val="0"/>
              </a:spcAft>
              <a:buSzPts val="2000"/>
              <a:buNone/>
            </a:pPr>
            <a:r>
              <a:rPr lang="en-US"/>
              <a:t>basic of all international organizations and keeps the balance intact among them.</a:t>
            </a:r>
            <a:endParaRPr/>
          </a:p>
          <a:p>
            <a:pPr indent="0" lvl="0" marL="0" rtl="0" algn="l">
              <a:lnSpc>
                <a:spcPct val="120000"/>
              </a:lnSpc>
              <a:spcBef>
                <a:spcPts val="1000"/>
              </a:spcBef>
              <a:spcAft>
                <a:spcPts val="0"/>
              </a:spcAft>
              <a:buSzPts val="2000"/>
              <a:buNone/>
            </a:pPr>
            <a:r>
              <a:rPr lang="en-US"/>
              <a:t>8. An international finance system maintains peace among the nations. Without a solid finance measures, all nations would work for their self-interest.</a:t>
            </a:r>
            <a:endParaRPr/>
          </a:p>
          <a:p>
            <a:pPr indent="0" lvl="0" marL="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86" name="Google Shape;186;p1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3.5 PRINCIPLES OF INTERNATIONAL FINANCE</a:t>
            </a:r>
            <a:endParaRPr/>
          </a:p>
          <a:p>
            <a:pPr indent="0" lvl="0" marL="0" rtl="0" algn="l">
              <a:lnSpc>
                <a:spcPct val="120000"/>
              </a:lnSpc>
              <a:spcBef>
                <a:spcPts val="1000"/>
              </a:spcBef>
              <a:spcAft>
                <a:spcPts val="0"/>
              </a:spcAft>
              <a:buSzPts val="2000"/>
              <a:buNone/>
            </a:pPr>
            <a:r>
              <a:rPr lang="en-US"/>
              <a:t>1)Advantages to become international-the internationalization advantages attract companies to invest directly in foreign countries. </a:t>
            </a:r>
            <a:endParaRPr/>
          </a:p>
          <a:p>
            <a:pPr indent="0" lvl="0" marL="0" rtl="0" algn="l">
              <a:lnSpc>
                <a:spcPct val="120000"/>
              </a:lnSpc>
              <a:spcBef>
                <a:spcPts val="1000"/>
              </a:spcBef>
              <a:spcAft>
                <a:spcPts val="0"/>
              </a:spcAft>
              <a:buSzPts val="2000"/>
              <a:buNone/>
            </a:pPr>
            <a:r>
              <a:rPr lang="en-US"/>
              <a:t>2)Comparative merits-every country is specialized in some product or has some product of some special feature.</a:t>
            </a:r>
            <a:endParaRPr/>
          </a:p>
          <a:p>
            <a:pPr indent="0" lvl="0" marL="0" rtl="0" algn="l">
              <a:lnSpc>
                <a:spcPct val="120000"/>
              </a:lnSpc>
              <a:spcBef>
                <a:spcPts val="1000"/>
              </a:spcBef>
              <a:spcAft>
                <a:spcPts val="0"/>
              </a:spcAft>
              <a:buSzPts val="2000"/>
              <a:buNone/>
            </a:pPr>
            <a:r>
              <a:rPr lang="en-US"/>
              <a:t>3) Economies of scale-synergistic effect direct to economies of scale. When the whole is more profitable than the part of it then synergistic effect exists.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92" name="Google Shape;192;p1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4)Effect of portfolio- as per the principles of portfolio it is said that the risk is diverted by increasing the portfolio.</a:t>
            </a:r>
            <a:endParaRPr/>
          </a:p>
          <a:p>
            <a:pPr indent="0" lvl="0" marL="0" rtl="0" algn="l">
              <a:lnSpc>
                <a:spcPct val="120000"/>
              </a:lnSpc>
              <a:spcBef>
                <a:spcPts val="1000"/>
              </a:spcBef>
              <a:spcAft>
                <a:spcPts val="0"/>
              </a:spcAft>
              <a:buSzPts val="2000"/>
              <a:buNone/>
            </a:pPr>
            <a:r>
              <a:rPr lang="en-US"/>
              <a:t>5)Perfect competition-international trade allows every country to enter in the market and exist from the market freely. </a:t>
            </a:r>
            <a:endParaRPr/>
          </a:p>
          <a:p>
            <a:pPr indent="0" lvl="0" marL="0" rtl="0" algn="l">
              <a:lnSpc>
                <a:spcPct val="120000"/>
              </a:lnSpc>
              <a:spcBef>
                <a:spcPts val="1000"/>
              </a:spcBef>
              <a:spcAft>
                <a:spcPts val="0"/>
              </a:spcAft>
              <a:buSzPts val="2000"/>
              <a:buNone/>
            </a:pPr>
            <a:r>
              <a:rPr lang="en-US"/>
              <a:t>6)Risk and profitability trade off-the trade-off between risk and profitability decides the maximization balance between risk and profitability.</a:t>
            </a:r>
            <a:endParaRPr/>
          </a:p>
          <a:p>
            <a:pPr indent="0" lvl="0" marL="0" rtl="0" algn="l">
              <a:lnSpc>
                <a:spcPct val="120000"/>
              </a:lnSpc>
              <a:spcBef>
                <a:spcPts val="1000"/>
              </a:spcBef>
              <a:spcAft>
                <a:spcPts val="0"/>
              </a:spcAft>
              <a:buSzPts val="2000"/>
              <a:buNone/>
            </a:pPr>
            <a:r>
              <a:rPr lang="en-US"/>
              <a:t>7)Valuation of assets-that the value of an asset is the expected earning of the asset. The value of MNC is more than the domestic companies.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98" name="Google Shape;198;p1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3.6 ADVANTAGES OF INTERNATIONAL FINANCE</a:t>
            </a:r>
            <a:endParaRPr/>
          </a:p>
          <a:p>
            <a:pPr indent="0" lvl="0" marL="0" rtl="0" algn="l">
              <a:lnSpc>
                <a:spcPct val="120000"/>
              </a:lnSpc>
              <a:spcBef>
                <a:spcPts val="1000"/>
              </a:spcBef>
              <a:spcAft>
                <a:spcPts val="0"/>
              </a:spcAft>
              <a:buSzPct val="100000"/>
              <a:buNone/>
            </a:pPr>
            <a:r>
              <a:rPr lang="en-US"/>
              <a:t>1)Promotion:- international finance helps to promote domestic investments and growth through capital market.</a:t>
            </a:r>
            <a:endParaRPr/>
          </a:p>
          <a:p>
            <a:pPr indent="0" lvl="0" marL="0" rtl="0" algn="l">
              <a:lnSpc>
                <a:spcPct val="120000"/>
              </a:lnSpc>
              <a:spcBef>
                <a:spcPts val="1000"/>
              </a:spcBef>
              <a:spcAft>
                <a:spcPts val="0"/>
              </a:spcAft>
              <a:buSzPct val="100000"/>
              <a:buNone/>
            </a:pPr>
            <a:r>
              <a:rPr lang="en-US"/>
              <a:t>2) Better Banking System:-International finance helps to create healthy competition through which it Provides better banking system.</a:t>
            </a:r>
            <a:endParaRPr/>
          </a:p>
          <a:p>
            <a:pPr indent="0" lvl="0" marL="0" rtl="0" algn="l">
              <a:lnSpc>
                <a:spcPct val="120000"/>
              </a:lnSpc>
              <a:spcBef>
                <a:spcPts val="1000"/>
              </a:spcBef>
              <a:spcAft>
                <a:spcPts val="0"/>
              </a:spcAft>
              <a:buSzPct val="100000"/>
              <a:buNone/>
            </a:pPr>
            <a:r>
              <a:rPr lang="en-US"/>
              <a:t>3)More equality:-It helps to integrate the economy of two countries and assist the flow of capital.</a:t>
            </a:r>
            <a:endParaRPr/>
          </a:p>
          <a:p>
            <a:pPr indent="0" lvl="0" marL="0" rtl="0" algn="l">
              <a:lnSpc>
                <a:spcPct val="120000"/>
              </a:lnSpc>
              <a:spcBef>
                <a:spcPts val="1000"/>
              </a:spcBef>
              <a:spcAft>
                <a:spcPts val="0"/>
              </a:spcAft>
              <a:buSzPct val="100000"/>
              <a:buNone/>
            </a:pPr>
            <a:r>
              <a:rPr lang="en-US"/>
              <a:t>4)Effective capital allocation:-it helps to allocate the country’s capital effectively by providing</a:t>
            </a:r>
            <a:endParaRPr/>
          </a:p>
          <a:p>
            <a:pPr indent="0" lvl="0" marL="0" rtl="0" algn="l">
              <a:lnSpc>
                <a:spcPct val="120000"/>
              </a:lnSpc>
              <a:spcBef>
                <a:spcPts val="1000"/>
              </a:spcBef>
              <a:spcAft>
                <a:spcPts val="0"/>
              </a:spcAft>
              <a:buSzPct val="100000"/>
              <a:buNone/>
            </a:pPr>
            <a:r>
              <a:rPr lang="en-US"/>
              <a:t>information related to different areas.</a:t>
            </a:r>
            <a:endParaRPr/>
          </a:p>
          <a:p>
            <a:pPr indent="0" lvl="0" marL="0" rtl="0" algn="l">
              <a:lnSpc>
                <a:spcPct val="120000"/>
              </a:lnSpc>
              <a:spcBef>
                <a:spcPts val="1000"/>
              </a:spcBef>
              <a:spcAft>
                <a:spcPts val="0"/>
              </a:spcAft>
              <a:buSzPct val="100000"/>
              <a:buNone/>
            </a:pPr>
            <a:r>
              <a:t/>
            </a:r>
            <a:endParaRPr/>
          </a:p>
          <a:p>
            <a:pPr indent="0" lvl="0" marL="0" rtl="0" algn="l">
              <a:lnSpc>
                <a:spcPct val="120000"/>
              </a:lnSpc>
              <a:spcBef>
                <a:spcPts val="1000"/>
              </a:spcBef>
              <a:spcAft>
                <a:spcPts val="0"/>
              </a:spcAft>
              <a:buSzPct val="100000"/>
              <a:buNone/>
            </a:pPr>
            <a:r>
              <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04" name="Google Shape;204;p1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5) Capital provision:-it helps to access the capital market around the word which enables the country to lend money in good times and borrow capital when in need.</a:t>
            </a:r>
            <a:endParaRPr/>
          </a:p>
          <a:p>
            <a:pPr indent="0" lvl="0" marL="0" rtl="0" algn="l">
              <a:lnSpc>
                <a:spcPct val="120000"/>
              </a:lnSpc>
              <a:spcBef>
                <a:spcPts val="1000"/>
              </a:spcBef>
              <a:spcAft>
                <a:spcPts val="0"/>
              </a:spcAft>
              <a:buSzPts val="2000"/>
              <a:buNone/>
            </a:pPr>
            <a:r>
              <a:rPr lang="en-US"/>
              <a:t>6) Corrective measures:- due to worldwide cash flows international finance helps to take</a:t>
            </a:r>
            <a:endParaRPr/>
          </a:p>
          <a:p>
            <a:pPr indent="0" lvl="0" marL="0" rtl="0" algn="l">
              <a:lnSpc>
                <a:spcPct val="120000"/>
              </a:lnSpc>
              <a:spcBef>
                <a:spcPts val="1000"/>
              </a:spcBef>
              <a:spcAft>
                <a:spcPts val="0"/>
              </a:spcAft>
              <a:buSzPts val="2000"/>
              <a:buNone/>
            </a:pPr>
            <a:r>
              <a:rPr lang="en-US"/>
              <a:t>    corrective measures to bad government policies.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10" name="Google Shape;210;p1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3.7 REASONS FOR GROWTH IN INTERNATIONAL BUSINESS</a:t>
            </a:r>
            <a:endParaRPr/>
          </a:p>
          <a:p>
            <a:pPr indent="0" lvl="0" marL="0" rtl="0" algn="l">
              <a:lnSpc>
                <a:spcPct val="120000"/>
              </a:lnSpc>
              <a:spcBef>
                <a:spcPts val="1000"/>
              </a:spcBef>
              <a:spcAft>
                <a:spcPts val="0"/>
              </a:spcAft>
              <a:buSzPct val="100000"/>
              <a:buNone/>
            </a:pPr>
            <a:r>
              <a:rPr lang="en-US"/>
              <a:t>Why has international business is growing at such a rapid pace?</a:t>
            </a:r>
            <a:endParaRPr/>
          </a:p>
          <a:p>
            <a:pPr indent="0" lvl="0" marL="0" rtl="0" algn="l">
              <a:lnSpc>
                <a:spcPct val="120000"/>
              </a:lnSpc>
              <a:spcBef>
                <a:spcPts val="1000"/>
              </a:spcBef>
              <a:spcAft>
                <a:spcPts val="0"/>
              </a:spcAft>
              <a:buSzPct val="100000"/>
              <a:buNone/>
            </a:pPr>
            <a:r>
              <a:rPr i="1" lang="en-US"/>
              <a:t>1.Saturation of Domestic Markets</a:t>
            </a:r>
            <a:endParaRPr/>
          </a:p>
          <a:p>
            <a:pPr indent="0" lvl="0" marL="0" rtl="0" algn="l">
              <a:lnSpc>
                <a:spcPct val="120000"/>
              </a:lnSpc>
              <a:spcBef>
                <a:spcPts val="1000"/>
              </a:spcBef>
              <a:spcAft>
                <a:spcPts val="0"/>
              </a:spcAft>
              <a:buSzPct val="100000"/>
              <a:buNone/>
            </a:pPr>
            <a:r>
              <a:rPr lang="en-US"/>
              <a:t>In most of the countries due to continuous production of similar products over the years has led to the saturation of domestic markets. </a:t>
            </a:r>
            <a:endParaRPr/>
          </a:p>
          <a:p>
            <a:pPr indent="0" lvl="0" marL="0" rtl="0" algn="l">
              <a:lnSpc>
                <a:spcPct val="120000"/>
              </a:lnSpc>
              <a:spcBef>
                <a:spcPts val="1000"/>
              </a:spcBef>
              <a:spcAft>
                <a:spcPts val="0"/>
              </a:spcAft>
              <a:buSzPct val="100000"/>
              <a:buNone/>
            </a:pPr>
            <a:r>
              <a:rPr i="1" lang="en-US"/>
              <a:t>2. Opportunities in Foreign Markets</a:t>
            </a:r>
            <a:endParaRPr/>
          </a:p>
          <a:p>
            <a:pPr indent="0" lvl="0" marL="0" rtl="0" algn="l">
              <a:lnSpc>
                <a:spcPct val="120000"/>
              </a:lnSpc>
              <a:spcBef>
                <a:spcPts val="1000"/>
              </a:spcBef>
              <a:spcAft>
                <a:spcPts val="0"/>
              </a:spcAft>
              <a:buSzPct val="100000"/>
              <a:buNone/>
            </a:pPr>
            <a:r>
              <a:rPr lang="en-US"/>
              <a:t>As domestic markets in some countries have saturated, there are many developing countries where these markets are blooming. Organizations have great opportunities to boost their sales and profits by selling their products in these markets.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16" name="Google Shape;216;p20"/>
          <p:cNvSpPr txBox="1"/>
          <p:nvPr>
            <p:ph idx="1" type="body"/>
          </p:nvPr>
        </p:nvSpPr>
        <p:spPr>
          <a:xfrm>
            <a:off x="1451579" y="1853754"/>
            <a:ext cx="9603275" cy="383215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i="1" lang="en-US"/>
              <a:t>3 Availability of Low Cost Labor</a:t>
            </a:r>
            <a:endParaRPr/>
          </a:p>
          <a:p>
            <a:pPr indent="0" lvl="0" marL="0" rtl="0" algn="l">
              <a:lnSpc>
                <a:spcPct val="120000"/>
              </a:lnSpc>
              <a:spcBef>
                <a:spcPts val="1000"/>
              </a:spcBef>
              <a:spcAft>
                <a:spcPts val="0"/>
              </a:spcAft>
              <a:buSzPct val="100000"/>
              <a:buNone/>
            </a:pPr>
            <a:r>
              <a:rPr lang="en-US"/>
              <a:t> When we compare labor cost in developed countries with respect to developing countries they are very high. As a result, organizations find it cheaper to shift production in these countries.</a:t>
            </a:r>
            <a:endParaRPr/>
          </a:p>
          <a:p>
            <a:pPr indent="0" lvl="0" marL="0" rtl="0" algn="l">
              <a:lnSpc>
                <a:spcPct val="120000"/>
              </a:lnSpc>
              <a:spcBef>
                <a:spcPts val="1000"/>
              </a:spcBef>
              <a:spcAft>
                <a:spcPts val="0"/>
              </a:spcAft>
              <a:buSzPct val="100000"/>
              <a:buNone/>
            </a:pPr>
            <a:r>
              <a:rPr i="1" lang="en-US"/>
              <a:t>4. Competitive Reasons</a:t>
            </a:r>
            <a:endParaRPr/>
          </a:p>
          <a:p>
            <a:pPr indent="0" lvl="0" marL="0" rtl="0" algn="l">
              <a:lnSpc>
                <a:spcPct val="120000"/>
              </a:lnSpc>
              <a:spcBef>
                <a:spcPts val="1000"/>
              </a:spcBef>
              <a:spcAft>
                <a:spcPts val="0"/>
              </a:spcAft>
              <a:buSzPct val="100000"/>
              <a:buNone/>
            </a:pPr>
            <a:r>
              <a:rPr lang="en-US"/>
              <a:t>International companies are using overseas market entry as a counter measure to increase competition.</a:t>
            </a:r>
            <a:endParaRPr/>
          </a:p>
          <a:p>
            <a:pPr indent="0" lvl="0" marL="0" rtl="0" algn="l">
              <a:lnSpc>
                <a:spcPct val="120000"/>
              </a:lnSpc>
              <a:spcBef>
                <a:spcPts val="1000"/>
              </a:spcBef>
              <a:spcAft>
                <a:spcPts val="0"/>
              </a:spcAft>
              <a:buSzPct val="100000"/>
              <a:buNone/>
            </a:pPr>
            <a:r>
              <a:rPr i="1" lang="en-US"/>
              <a:t>5. Increased Demands</a:t>
            </a:r>
            <a:endParaRPr/>
          </a:p>
          <a:p>
            <a:pPr indent="0" lvl="0" marL="0" rtl="0" algn="l">
              <a:lnSpc>
                <a:spcPct val="120000"/>
              </a:lnSpc>
              <a:spcBef>
                <a:spcPts val="1000"/>
              </a:spcBef>
              <a:spcAft>
                <a:spcPts val="0"/>
              </a:spcAft>
              <a:buSzPct val="100000"/>
              <a:buNone/>
            </a:pPr>
            <a:r>
              <a:rPr lang="en-US"/>
              <a:t>Consumers in counties that did not have the purchasing power to acquire high-quality products are now purchasing them due to improved economic conditions.</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22" name="Google Shape;222;p2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i="1" lang="en-US"/>
              <a:t>6. Diversification </a:t>
            </a:r>
            <a:endParaRPr/>
          </a:p>
          <a:p>
            <a:pPr indent="0" lvl="0" marL="0" rtl="0" algn="l">
              <a:lnSpc>
                <a:spcPct val="120000"/>
              </a:lnSpc>
              <a:spcBef>
                <a:spcPts val="1000"/>
              </a:spcBef>
              <a:spcAft>
                <a:spcPts val="0"/>
              </a:spcAft>
              <a:buSzPct val="100000"/>
              <a:buNone/>
            </a:pPr>
            <a:r>
              <a:rPr lang="en-US"/>
              <a:t>To counter cyclical patterns of business in different parts of the world, most of the companies expand and diversify their business, to attain profitability and uncover new markets. </a:t>
            </a:r>
            <a:endParaRPr/>
          </a:p>
          <a:p>
            <a:pPr indent="0" lvl="0" marL="0" rtl="0" algn="l">
              <a:lnSpc>
                <a:spcPct val="120000"/>
              </a:lnSpc>
              <a:spcBef>
                <a:spcPts val="1000"/>
              </a:spcBef>
              <a:spcAft>
                <a:spcPts val="0"/>
              </a:spcAft>
              <a:buSzPct val="100000"/>
              <a:buNone/>
            </a:pPr>
            <a:r>
              <a:rPr i="1" lang="en-US"/>
              <a:t>7.Reduction of Trade Barriers</a:t>
            </a:r>
            <a:endParaRPr/>
          </a:p>
          <a:p>
            <a:pPr indent="0" lvl="0" marL="0" rtl="0" algn="l">
              <a:lnSpc>
                <a:spcPct val="120000"/>
              </a:lnSpc>
              <a:spcBef>
                <a:spcPts val="1000"/>
              </a:spcBef>
              <a:spcAft>
                <a:spcPts val="0"/>
              </a:spcAft>
              <a:buSzPct val="100000"/>
              <a:buNone/>
            </a:pPr>
            <a:r>
              <a:rPr lang="en-US"/>
              <a:t>Most of the developing economics are now relaxing their trade barriers and opening doors to foreign multinationals and allowing their companies to set-up their organizations abroad.</a:t>
            </a:r>
            <a:endParaRPr/>
          </a:p>
          <a:p>
            <a:pPr indent="0" lvl="0" marL="0" rtl="0" algn="l">
              <a:lnSpc>
                <a:spcPct val="120000"/>
              </a:lnSpc>
              <a:spcBef>
                <a:spcPts val="1000"/>
              </a:spcBef>
              <a:spcAft>
                <a:spcPts val="0"/>
              </a:spcAft>
              <a:buSzPct val="100000"/>
              <a:buNone/>
            </a:pPr>
            <a:r>
              <a:rPr i="1" lang="en-US"/>
              <a:t>8. Development of communications and Technology</a:t>
            </a:r>
            <a:endParaRPr/>
          </a:p>
          <a:p>
            <a:pPr indent="0" lvl="0" marL="0" rtl="0" algn="l">
              <a:lnSpc>
                <a:spcPct val="120000"/>
              </a:lnSpc>
              <a:spcBef>
                <a:spcPts val="1000"/>
              </a:spcBef>
              <a:spcAft>
                <a:spcPts val="0"/>
              </a:spcAft>
              <a:buSzPct val="100000"/>
              <a:buNone/>
            </a:pPr>
            <a:r>
              <a:rPr lang="en-US"/>
              <a:t>This has enabled everyone to know about demands, products and services offered in other part of the world.</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28" name="Google Shape;228;p2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i="1" lang="en-US"/>
              <a:t>9. Consumer Pressure</a:t>
            </a:r>
            <a:endParaRPr/>
          </a:p>
          <a:p>
            <a:pPr indent="0" lvl="0" marL="0" rtl="0" algn="l">
              <a:lnSpc>
                <a:spcPct val="120000"/>
              </a:lnSpc>
              <a:spcBef>
                <a:spcPts val="1000"/>
              </a:spcBef>
              <a:spcAft>
                <a:spcPts val="0"/>
              </a:spcAft>
              <a:buSzPts val="2000"/>
              <a:buNone/>
            </a:pPr>
            <a:r>
              <a:rPr lang="en-US"/>
              <a:t>Innovations in transport and communication has led to development of more aware consumer. </a:t>
            </a:r>
            <a:endParaRPr/>
          </a:p>
          <a:p>
            <a:pPr indent="0" lvl="0" marL="0" rtl="0" algn="l">
              <a:lnSpc>
                <a:spcPct val="120000"/>
              </a:lnSpc>
              <a:spcBef>
                <a:spcPts val="1000"/>
              </a:spcBef>
              <a:spcAft>
                <a:spcPts val="0"/>
              </a:spcAft>
              <a:buSzPts val="2000"/>
              <a:buNone/>
            </a:pPr>
            <a:r>
              <a:rPr i="1" lang="en-US"/>
              <a:t>9.Global Competition-m</a:t>
            </a:r>
            <a:r>
              <a:rPr lang="en-US"/>
              <a:t>ore companies operate internationally because</a:t>
            </a:r>
            <a:endParaRPr/>
          </a:p>
          <a:p>
            <a:pPr indent="0" lvl="0" marL="0" rtl="0" algn="l">
              <a:lnSpc>
                <a:spcPct val="120000"/>
              </a:lnSpc>
              <a:spcBef>
                <a:spcPts val="1000"/>
              </a:spcBef>
              <a:spcAft>
                <a:spcPts val="0"/>
              </a:spcAft>
              <a:buSzPts val="2000"/>
              <a:buNone/>
            </a:pPr>
            <a:r>
              <a:rPr lang="en-US"/>
              <a:t>– New products quickly become known globally</a:t>
            </a:r>
            <a:endParaRPr/>
          </a:p>
          <a:p>
            <a:pPr indent="0" lvl="0" marL="0" rtl="0" algn="l">
              <a:lnSpc>
                <a:spcPct val="120000"/>
              </a:lnSpc>
              <a:spcBef>
                <a:spcPts val="1000"/>
              </a:spcBef>
              <a:spcAft>
                <a:spcPts val="0"/>
              </a:spcAft>
              <a:buSzPts val="2000"/>
              <a:buNone/>
            </a:pPr>
            <a:r>
              <a:rPr lang="en-US"/>
              <a:t>– Companies can produce in different countries</a:t>
            </a:r>
            <a:endParaRPr/>
          </a:p>
          <a:p>
            <a:pPr indent="0" lvl="0" marL="0" rtl="0" algn="l">
              <a:lnSpc>
                <a:spcPct val="120000"/>
              </a:lnSpc>
              <a:spcBef>
                <a:spcPts val="1000"/>
              </a:spcBef>
              <a:spcAft>
                <a:spcPts val="0"/>
              </a:spcAft>
              <a:buSzPts val="2000"/>
              <a:buNone/>
            </a:pPr>
            <a:r>
              <a:rPr lang="en-US"/>
              <a:t>– Domestic companies, competitors, suppliers have become international</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34" name="Google Shape;234;p2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3.8 WHY STUDY INTERNATIONAL FINANCE </a:t>
            </a:r>
            <a:endParaRPr/>
          </a:p>
          <a:p>
            <a:pPr indent="0" lvl="0" marL="0" rtl="0" algn="l">
              <a:lnSpc>
                <a:spcPct val="120000"/>
              </a:lnSpc>
              <a:spcBef>
                <a:spcPts val="1000"/>
              </a:spcBef>
              <a:spcAft>
                <a:spcPts val="0"/>
              </a:spcAft>
              <a:buSzPct val="100000"/>
              <a:buNone/>
            </a:pPr>
            <a:r>
              <a:rPr lang="en-US"/>
              <a:t>(i) To understand the global economy and its relation to: </a:t>
            </a:r>
            <a:endParaRPr/>
          </a:p>
          <a:p>
            <a:pPr indent="0" lvl="0" marL="0" rtl="0" algn="l">
              <a:lnSpc>
                <a:spcPct val="120000"/>
              </a:lnSpc>
              <a:spcBef>
                <a:spcPts val="1000"/>
              </a:spcBef>
              <a:spcAft>
                <a:spcPts val="0"/>
              </a:spcAft>
              <a:buSzPct val="100000"/>
              <a:buNone/>
            </a:pPr>
            <a:r>
              <a:rPr lang="en-US"/>
              <a:t> -The end of the cold war </a:t>
            </a:r>
            <a:endParaRPr/>
          </a:p>
          <a:p>
            <a:pPr indent="0" lvl="0" marL="0" rtl="0" algn="l">
              <a:lnSpc>
                <a:spcPct val="120000"/>
              </a:lnSpc>
              <a:spcBef>
                <a:spcPts val="1000"/>
              </a:spcBef>
              <a:spcAft>
                <a:spcPts val="0"/>
              </a:spcAft>
              <a:buSzPct val="100000"/>
              <a:buNone/>
            </a:pPr>
            <a:r>
              <a:rPr lang="en-US"/>
              <a:t> -The emergency of growing markets among the developing countries and </a:t>
            </a:r>
            <a:endParaRPr/>
          </a:p>
          <a:p>
            <a:pPr indent="0" lvl="0" marL="0" rtl="0" algn="l">
              <a:lnSpc>
                <a:spcPct val="120000"/>
              </a:lnSpc>
              <a:spcBef>
                <a:spcPts val="1000"/>
              </a:spcBef>
              <a:spcAft>
                <a:spcPts val="0"/>
              </a:spcAft>
              <a:buSzPct val="100000"/>
              <a:buNone/>
            </a:pPr>
            <a:r>
              <a:rPr lang="en-US"/>
              <a:t> -The increasing globalization of the international economy </a:t>
            </a:r>
            <a:endParaRPr/>
          </a:p>
          <a:p>
            <a:pPr indent="0" lvl="0" marL="0" rtl="0" algn="l">
              <a:lnSpc>
                <a:spcPct val="120000"/>
              </a:lnSpc>
              <a:spcBef>
                <a:spcPts val="1000"/>
              </a:spcBef>
              <a:spcAft>
                <a:spcPts val="0"/>
              </a:spcAft>
              <a:buSzPct val="100000"/>
              <a:buNone/>
            </a:pPr>
            <a:r>
              <a:rPr lang="en-US"/>
              <a:t>(ii) To understand the effect of Global Finance on business </a:t>
            </a:r>
            <a:endParaRPr/>
          </a:p>
          <a:p>
            <a:pPr indent="0" lvl="0" marL="0" rtl="0" algn="l">
              <a:lnSpc>
                <a:spcPct val="120000"/>
              </a:lnSpc>
              <a:spcBef>
                <a:spcPts val="1000"/>
              </a:spcBef>
              <a:spcAft>
                <a:spcPts val="0"/>
              </a:spcAft>
              <a:buSzPct val="100000"/>
              <a:buNone/>
            </a:pPr>
            <a:r>
              <a:rPr lang="en-US"/>
              <a:t>• Global finance has become increasingly important as it serves world trade and foreign </a:t>
            </a:r>
            <a:endParaRPr/>
          </a:p>
          <a:p>
            <a:pPr indent="0" lvl="0" marL="0" rtl="0" algn="l">
              <a:lnSpc>
                <a:spcPct val="120000"/>
              </a:lnSpc>
              <a:spcBef>
                <a:spcPts val="1000"/>
              </a:spcBef>
              <a:spcAft>
                <a:spcPts val="0"/>
              </a:spcAft>
              <a:buSzPct val="100000"/>
              <a:buNone/>
            </a:pPr>
            <a:r>
              <a:rPr lang="en-US"/>
              <a:t>   investment. </a:t>
            </a:r>
            <a:endParaRPr/>
          </a:p>
          <a:p>
            <a:pPr indent="0" lvl="0" marL="0" rtl="0" algn="l">
              <a:lnSpc>
                <a:spcPct val="120000"/>
              </a:lnSpc>
              <a:spcBef>
                <a:spcPts val="1000"/>
              </a:spcBef>
              <a:spcAft>
                <a:spcPts val="0"/>
              </a:spcAft>
              <a:buSzPct val="100000"/>
              <a:buNone/>
            </a:pPr>
            <a:r>
              <a:t/>
            </a:r>
            <a:endParaRPr b="1"/>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40" name="Google Shape;240;p2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20000"/>
              </a:lnSpc>
              <a:spcBef>
                <a:spcPts val="0"/>
              </a:spcBef>
              <a:spcAft>
                <a:spcPts val="0"/>
              </a:spcAft>
              <a:buSzPct val="100000"/>
              <a:buNone/>
            </a:pPr>
            <a:r>
              <a:rPr lang="en-US"/>
              <a:t>• Most large and many medium –sized companies in the developed world have </a:t>
            </a:r>
            <a:endParaRPr/>
          </a:p>
          <a:p>
            <a:pPr indent="0" lvl="0" marL="0" rtl="0" algn="l">
              <a:lnSpc>
                <a:spcPct val="120000"/>
              </a:lnSpc>
              <a:spcBef>
                <a:spcPts val="1000"/>
              </a:spcBef>
              <a:spcAft>
                <a:spcPts val="0"/>
              </a:spcAft>
              <a:buSzPct val="100000"/>
              <a:buNone/>
            </a:pPr>
            <a:r>
              <a:rPr lang="en-US"/>
              <a:t>  international business operations </a:t>
            </a:r>
            <a:endParaRPr/>
          </a:p>
          <a:p>
            <a:pPr indent="0" lvl="0" marL="0" rtl="0" algn="l">
              <a:lnSpc>
                <a:spcPct val="120000"/>
              </a:lnSpc>
              <a:spcBef>
                <a:spcPts val="1000"/>
              </a:spcBef>
              <a:spcAft>
                <a:spcPts val="0"/>
              </a:spcAft>
              <a:buSzPct val="100000"/>
              <a:buNone/>
            </a:pPr>
            <a:r>
              <a:rPr lang="en-US"/>
              <a:t>• In recent years, it has become clear that international events significantly affect </a:t>
            </a:r>
            <a:endParaRPr/>
          </a:p>
          <a:p>
            <a:pPr indent="0" lvl="0" marL="0" rtl="0" algn="l">
              <a:lnSpc>
                <a:spcPct val="120000"/>
              </a:lnSpc>
              <a:spcBef>
                <a:spcPts val="1000"/>
              </a:spcBef>
              <a:spcAft>
                <a:spcPts val="0"/>
              </a:spcAft>
              <a:buSzPct val="100000"/>
              <a:buNone/>
            </a:pPr>
            <a:r>
              <a:rPr lang="en-US"/>
              <a:t>   companies, which do not have foreign operations. </a:t>
            </a:r>
            <a:endParaRPr/>
          </a:p>
          <a:p>
            <a:pPr indent="0" lvl="0" marL="0" rtl="0" algn="l">
              <a:lnSpc>
                <a:spcPct val="120000"/>
              </a:lnSpc>
              <a:spcBef>
                <a:spcPts val="1000"/>
              </a:spcBef>
              <a:spcAft>
                <a:spcPts val="0"/>
              </a:spcAft>
              <a:buSzPct val="100000"/>
              <a:buNone/>
            </a:pPr>
            <a:r>
              <a:rPr lang="en-US"/>
              <a:t>(iii) To make intelligent decisions </a:t>
            </a:r>
            <a:endParaRPr/>
          </a:p>
          <a:p>
            <a:pPr indent="0" lvl="0" marL="0" rtl="0" algn="l">
              <a:lnSpc>
                <a:spcPct val="120000"/>
              </a:lnSpc>
              <a:spcBef>
                <a:spcPts val="1000"/>
              </a:spcBef>
              <a:spcAft>
                <a:spcPts val="0"/>
              </a:spcAft>
              <a:buSzPct val="100000"/>
              <a:buNone/>
            </a:pPr>
            <a:r>
              <a:rPr lang="en-US"/>
              <a:t>Although most personal decisions have nothing to do with international finance jobs, they all </a:t>
            </a:r>
            <a:endParaRPr/>
          </a:p>
          <a:p>
            <a:pPr indent="0" lvl="0" marL="0" rtl="0" algn="l">
              <a:lnSpc>
                <a:spcPct val="120000"/>
              </a:lnSpc>
              <a:spcBef>
                <a:spcPts val="1000"/>
              </a:spcBef>
              <a:spcAft>
                <a:spcPts val="0"/>
              </a:spcAft>
              <a:buSzPct val="100000"/>
              <a:buNone/>
            </a:pPr>
            <a:r>
              <a:rPr lang="en-US"/>
              <a:t>require significant knowledge of international finance to make intelligent decisions.</a:t>
            </a:r>
            <a:endParaRPr/>
          </a:p>
          <a:p>
            <a:pPr indent="0" lvl="0" marL="0" rtl="0" algn="l">
              <a:lnSpc>
                <a:spcPct val="120000"/>
              </a:lnSpc>
              <a:spcBef>
                <a:spcPts val="1000"/>
              </a:spcBef>
              <a:spcAft>
                <a:spcPts val="0"/>
              </a:spcAft>
              <a:buSzPct val="100000"/>
              <a:buNone/>
            </a:pPr>
            <a:r>
              <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46" name="Google Shape;246;p2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3.9 CLASSIFICATION OF INTERNATIONAL BUSINESS OPERATIONS </a:t>
            </a:r>
            <a:endParaRPr/>
          </a:p>
          <a:p>
            <a:pPr indent="0" lvl="0" marL="0" rtl="0" algn="l">
              <a:lnSpc>
                <a:spcPct val="120000"/>
              </a:lnSpc>
              <a:spcBef>
                <a:spcPts val="1000"/>
              </a:spcBef>
              <a:spcAft>
                <a:spcPts val="0"/>
              </a:spcAft>
              <a:buSzPct val="100000"/>
              <a:buNone/>
            </a:pPr>
            <a:r>
              <a:rPr lang="en-US"/>
              <a:t>The international business firms are broadly divided into three categories:</a:t>
            </a:r>
            <a:endParaRPr/>
          </a:p>
          <a:p>
            <a:pPr indent="0" lvl="0" marL="0" rtl="0" algn="l">
              <a:lnSpc>
                <a:spcPct val="120000"/>
              </a:lnSpc>
              <a:spcBef>
                <a:spcPts val="1000"/>
              </a:spcBef>
              <a:spcAft>
                <a:spcPts val="0"/>
              </a:spcAft>
              <a:buSzPct val="100000"/>
              <a:buNone/>
            </a:pPr>
            <a:r>
              <a:rPr i="1" lang="en-US"/>
              <a:t>(a) International Firm</a:t>
            </a:r>
            <a:endParaRPr/>
          </a:p>
          <a:p>
            <a:pPr indent="0" lvl="0" marL="0" rtl="0" algn="l">
              <a:lnSpc>
                <a:spcPct val="120000"/>
              </a:lnSpc>
              <a:spcBef>
                <a:spcPts val="1000"/>
              </a:spcBef>
              <a:spcAft>
                <a:spcPts val="0"/>
              </a:spcAft>
              <a:buSzPct val="100000"/>
              <a:buNone/>
            </a:pPr>
            <a:r>
              <a:rPr lang="en-US"/>
              <a:t>The traditional activity of an international firm involves importing and exporting. Goods are </a:t>
            </a:r>
            <a:endParaRPr/>
          </a:p>
          <a:p>
            <a:pPr indent="0" lvl="0" marL="0" rtl="0" algn="l">
              <a:lnSpc>
                <a:spcPct val="120000"/>
              </a:lnSpc>
              <a:spcBef>
                <a:spcPts val="1000"/>
              </a:spcBef>
              <a:spcAft>
                <a:spcPts val="0"/>
              </a:spcAft>
              <a:buSzPct val="100000"/>
              <a:buNone/>
            </a:pPr>
            <a:r>
              <a:rPr lang="en-US"/>
              <a:t>produced in the domestic market and then exported to foreign buyers. </a:t>
            </a:r>
            <a:endParaRPr/>
          </a:p>
          <a:p>
            <a:pPr indent="0" lvl="0" marL="0" rtl="0" algn="l">
              <a:lnSpc>
                <a:spcPct val="120000"/>
              </a:lnSpc>
              <a:spcBef>
                <a:spcPts val="1000"/>
              </a:spcBef>
              <a:spcAft>
                <a:spcPts val="0"/>
              </a:spcAft>
              <a:buSzPct val="100000"/>
              <a:buNone/>
            </a:pPr>
            <a:r>
              <a:rPr i="1" lang="en-US"/>
              <a:t>(b) Multinational firm </a:t>
            </a:r>
            <a:endParaRPr/>
          </a:p>
          <a:p>
            <a:pPr indent="0" lvl="0" marL="0" rtl="0" algn="l">
              <a:lnSpc>
                <a:spcPct val="120000"/>
              </a:lnSpc>
              <a:spcBef>
                <a:spcPts val="1000"/>
              </a:spcBef>
              <a:spcAft>
                <a:spcPts val="0"/>
              </a:spcAft>
              <a:buSzPct val="100000"/>
              <a:buNone/>
            </a:pPr>
            <a:r>
              <a:rPr lang="en-US"/>
              <a:t>As the domestic firm expands its operations across borders, incorporating activities in other countries, it is classified as a multinational.</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52" name="Google Shape;252;p2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i="1" lang="en-US"/>
              <a:t>Note that; </a:t>
            </a:r>
            <a:r>
              <a:rPr lang="en-US"/>
              <a:t>A Multinational Corporation is- a company engaged in producing and selling goods or services in more than one country.</a:t>
            </a:r>
            <a:endParaRPr/>
          </a:p>
          <a:p>
            <a:pPr indent="0" lvl="0" marL="0" rtl="0" algn="l">
              <a:lnSpc>
                <a:spcPct val="120000"/>
              </a:lnSpc>
              <a:spcBef>
                <a:spcPts val="1000"/>
              </a:spcBef>
              <a:spcAft>
                <a:spcPts val="0"/>
              </a:spcAft>
              <a:buSzPct val="100000"/>
              <a:buNone/>
            </a:pPr>
            <a:r>
              <a:rPr lang="en-US"/>
              <a:t>- It ordinarily consists of a parent company located in the home country and at least five or six foreign subsidiaries, typically with a high degree of strategic interaction among the units. </a:t>
            </a:r>
            <a:endParaRPr/>
          </a:p>
          <a:p>
            <a:pPr indent="0" lvl="0" marL="0" rtl="0" algn="l">
              <a:lnSpc>
                <a:spcPct val="120000"/>
              </a:lnSpc>
              <a:spcBef>
                <a:spcPts val="1000"/>
              </a:spcBef>
              <a:spcAft>
                <a:spcPts val="0"/>
              </a:spcAft>
              <a:buSzPct val="100000"/>
              <a:buNone/>
            </a:pPr>
            <a:r>
              <a:rPr i="1" lang="en-US"/>
              <a:t>(c) Transnational Firm</a:t>
            </a:r>
            <a:endParaRPr/>
          </a:p>
          <a:p>
            <a:pPr indent="0" lvl="0" marL="0" rtl="0" algn="l">
              <a:lnSpc>
                <a:spcPct val="120000"/>
              </a:lnSpc>
              <a:spcBef>
                <a:spcPts val="1000"/>
              </a:spcBef>
              <a:spcAft>
                <a:spcPts val="0"/>
              </a:spcAft>
              <a:buSzPct val="100000"/>
              <a:buNone/>
            </a:pPr>
            <a:r>
              <a:rPr lang="en-US"/>
              <a:t>As the multinational firm expands its branches, affiliates, subsidiaries, and network of suppliers, </a:t>
            </a:r>
            <a:endParaRPr/>
          </a:p>
          <a:p>
            <a:pPr indent="0" lvl="0" marL="0" rtl="0" algn="l">
              <a:lnSpc>
                <a:spcPct val="120000"/>
              </a:lnSpc>
              <a:spcBef>
                <a:spcPts val="1000"/>
              </a:spcBef>
              <a:spcAft>
                <a:spcPts val="0"/>
              </a:spcAft>
              <a:buSzPct val="100000"/>
              <a:buNone/>
            </a:pPr>
            <a:r>
              <a:rPr lang="en-US"/>
              <a:t>consumers, distributors and all others, which fall under the firm umbrella of activities, the once </a:t>
            </a:r>
            <a:endParaRPr/>
          </a:p>
          <a:p>
            <a:pPr indent="0" lvl="0" marL="0" rtl="0" algn="l">
              <a:lnSpc>
                <a:spcPct val="120000"/>
              </a:lnSpc>
              <a:spcBef>
                <a:spcPts val="1000"/>
              </a:spcBef>
              <a:spcAft>
                <a:spcPts val="0"/>
              </a:spcAft>
              <a:buSzPct val="100000"/>
              <a:buNone/>
            </a:pPr>
            <a:r>
              <a:rPr lang="en-US"/>
              <a:t>traditional home country becomes less and less well defined. </a:t>
            </a:r>
            <a:endParaRPr/>
          </a:p>
          <a:p>
            <a:pPr indent="0" lvl="0" marL="0" rtl="0" algn="l">
              <a:lnSpc>
                <a:spcPct val="120000"/>
              </a:lnSpc>
              <a:spcBef>
                <a:spcPts val="1000"/>
              </a:spcBef>
              <a:spcAft>
                <a:spcPts val="0"/>
              </a:spcAft>
              <a:buSzPct val="100000"/>
              <a:buNone/>
            </a:pPr>
            <a:r>
              <a:t/>
            </a:r>
            <a:endParaRPr i="1"/>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58" name="Google Shape;258;p2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20000"/>
              </a:lnSpc>
              <a:spcBef>
                <a:spcPts val="0"/>
              </a:spcBef>
              <a:spcAft>
                <a:spcPts val="0"/>
              </a:spcAft>
              <a:buSzPct val="100000"/>
              <a:buNone/>
            </a:pPr>
            <a:r>
              <a:rPr b="1" lang="en-US"/>
              <a:t>3.10 INTERNATIONAL FINANCE VERSUS DOMESTIC FINANCE </a:t>
            </a:r>
            <a:endParaRPr/>
          </a:p>
          <a:p>
            <a:pPr indent="0" lvl="0" marL="0" rtl="0" algn="l">
              <a:lnSpc>
                <a:spcPct val="120000"/>
              </a:lnSpc>
              <a:spcBef>
                <a:spcPts val="1000"/>
              </a:spcBef>
              <a:spcAft>
                <a:spcPts val="0"/>
              </a:spcAft>
              <a:buSzPct val="100000"/>
              <a:buNone/>
            </a:pPr>
            <a:r>
              <a:rPr i="1" lang="en-US"/>
              <a:t>1.I</a:t>
            </a:r>
            <a:r>
              <a:rPr lang="en-US"/>
              <a:t>nternational finance has a wider scope than domestic corporate finance and it is </a:t>
            </a:r>
            <a:endParaRPr/>
          </a:p>
          <a:p>
            <a:pPr indent="0" lvl="0" marL="0" rtl="0" algn="l">
              <a:lnSpc>
                <a:spcPct val="120000"/>
              </a:lnSpc>
              <a:spcBef>
                <a:spcPts val="1000"/>
              </a:spcBef>
              <a:spcAft>
                <a:spcPts val="0"/>
              </a:spcAft>
              <a:buSzPct val="100000"/>
              <a:buNone/>
            </a:pPr>
            <a:r>
              <a:rPr lang="en-US"/>
              <a:t>designed to cope with greater range of complexities than the domestic finance. </a:t>
            </a:r>
            <a:endParaRPr/>
          </a:p>
          <a:p>
            <a:pPr indent="0" lvl="0" marL="0" rtl="0" algn="l">
              <a:lnSpc>
                <a:spcPct val="120000"/>
              </a:lnSpc>
              <a:spcBef>
                <a:spcPts val="1000"/>
              </a:spcBef>
              <a:spcAft>
                <a:spcPts val="0"/>
              </a:spcAft>
              <a:buSzPct val="100000"/>
              <a:buNone/>
            </a:pPr>
            <a:r>
              <a:rPr lang="en-US"/>
              <a:t>The reasons are as follows:- </a:t>
            </a:r>
            <a:endParaRPr/>
          </a:p>
          <a:p>
            <a:pPr indent="0" lvl="0" marL="0" rtl="0" algn="l">
              <a:lnSpc>
                <a:spcPct val="120000"/>
              </a:lnSpc>
              <a:spcBef>
                <a:spcPts val="1000"/>
              </a:spcBef>
              <a:spcAft>
                <a:spcPts val="0"/>
              </a:spcAft>
              <a:buSzPct val="100000"/>
              <a:buNone/>
            </a:pPr>
            <a:r>
              <a:rPr lang="en-US"/>
              <a:t>(a) The MNCs operate in different economic, political, legal, cultural and tax environments </a:t>
            </a:r>
            <a:endParaRPr/>
          </a:p>
          <a:p>
            <a:pPr indent="0" lvl="0" marL="0" rtl="0" algn="l">
              <a:lnSpc>
                <a:spcPct val="120000"/>
              </a:lnSpc>
              <a:spcBef>
                <a:spcPts val="1000"/>
              </a:spcBef>
              <a:spcAft>
                <a:spcPts val="0"/>
              </a:spcAft>
              <a:buSzPct val="100000"/>
              <a:buNone/>
            </a:pPr>
            <a:r>
              <a:rPr lang="en-US"/>
              <a:t>(b) They operate across and within varied ranges of product and factor markets which vary in </a:t>
            </a:r>
            <a:endParaRPr/>
          </a:p>
          <a:p>
            <a:pPr indent="0" lvl="0" marL="0" rtl="0" algn="l">
              <a:lnSpc>
                <a:spcPct val="120000"/>
              </a:lnSpc>
              <a:spcBef>
                <a:spcPts val="1000"/>
              </a:spcBef>
              <a:spcAft>
                <a:spcPts val="0"/>
              </a:spcAft>
              <a:buSzPct val="100000"/>
              <a:buNone/>
            </a:pPr>
            <a:r>
              <a:rPr lang="en-US"/>
              <a:t>regard to competition and efficiency. </a:t>
            </a:r>
            <a:endParaRPr/>
          </a:p>
          <a:p>
            <a:pPr indent="0" lvl="0" marL="0" rtl="0" algn="l">
              <a:lnSpc>
                <a:spcPct val="120000"/>
              </a:lnSpc>
              <a:spcBef>
                <a:spcPts val="1000"/>
              </a:spcBef>
              <a:spcAft>
                <a:spcPts val="0"/>
              </a:spcAft>
              <a:buSzPct val="100000"/>
              <a:buNone/>
            </a:pPr>
            <a:r>
              <a:t/>
            </a:r>
            <a:endParaRPr/>
          </a:p>
          <a:p>
            <a:pPr indent="0" lvl="0" marL="0" rtl="0" algn="l">
              <a:lnSpc>
                <a:spcPct val="120000"/>
              </a:lnSpc>
              <a:spcBef>
                <a:spcPts val="1000"/>
              </a:spcBef>
              <a:spcAft>
                <a:spcPts val="0"/>
              </a:spcAft>
              <a:buSzPct val="100000"/>
              <a:buNone/>
            </a:pPr>
            <a:r>
              <a:t/>
            </a:r>
            <a:endParaRPr b="1"/>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64" name="Google Shape;264;p2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20000"/>
              </a:lnSpc>
              <a:spcBef>
                <a:spcPts val="0"/>
              </a:spcBef>
              <a:spcAft>
                <a:spcPts val="0"/>
              </a:spcAft>
              <a:buSzPct val="100000"/>
              <a:buNone/>
            </a:pPr>
            <a:r>
              <a:rPr lang="en-US"/>
              <a:t>c) They trade in a large number of currencies as a result of which their dependence on the    foreign exchange market is quite substantial. </a:t>
            </a:r>
            <a:endParaRPr/>
          </a:p>
          <a:p>
            <a:pPr indent="0" lvl="0" marL="0" rtl="0" algn="l">
              <a:lnSpc>
                <a:spcPct val="120000"/>
              </a:lnSpc>
              <a:spcBef>
                <a:spcPts val="1000"/>
              </a:spcBef>
              <a:spcAft>
                <a:spcPts val="0"/>
              </a:spcAft>
              <a:buSzPct val="100000"/>
              <a:buNone/>
            </a:pPr>
            <a:r>
              <a:rPr lang="en-US"/>
              <a:t>(d) They have easy access not only to varying domestic capital markets but also to </a:t>
            </a:r>
            <a:endParaRPr/>
          </a:p>
          <a:p>
            <a:pPr indent="0" lvl="0" marL="0" rtl="0" algn="l">
              <a:lnSpc>
                <a:spcPct val="120000"/>
              </a:lnSpc>
              <a:spcBef>
                <a:spcPts val="1000"/>
              </a:spcBef>
              <a:spcAft>
                <a:spcPts val="0"/>
              </a:spcAft>
              <a:buSzPct val="100000"/>
              <a:buNone/>
            </a:pPr>
            <a:r>
              <a:rPr lang="en-US"/>
              <a:t>unregulated international capital markets which differ in terms of efficiency and </a:t>
            </a:r>
            <a:endParaRPr/>
          </a:p>
          <a:p>
            <a:pPr indent="0" lvl="0" marL="0" rtl="0" algn="l">
              <a:lnSpc>
                <a:spcPct val="120000"/>
              </a:lnSpc>
              <a:spcBef>
                <a:spcPts val="1000"/>
              </a:spcBef>
              <a:spcAft>
                <a:spcPts val="0"/>
              </a:spcAft>
              <a:buSzPct val="100000"/>
              <a:buNone/>
            </a:pPr>
            <a:r>
              <a:rPr lang="en-US"/>
              <a:t>competitiveness. </a:t>
            </a:r>
            <a:endParaRPr/>
          </a:p>
          <a:p>
            <a:pPr indent="0" lvl="0" marL="0" rtl="0" algn="l">
              <a:lnSpc>
                <a:spcPct val="120000"/>
              </a:lnSpc>
              <a:spcBef>
                <a:spcPts val="1000"/>
              </a:spcBef>
              <a:spcAft>
                <a:spcPts val="0"/>
              </a:spcAft>
              <a:buSzPct val="100000"/>
              <a:buNone/>
            </a:pPr>
            <a:r>
              <a:rPr lang="en-US"/>
              <a:t>2.Complexity-International finance has complexities that a domestic firm does not have to bother with. These include-</a:t>
            </a:r>
            <a:endParaRPr/>
          </a:p>
          <a:p>
            <a:pPr indent="0" lvl="0" marL="0" rtl="0" algn="l">
              <a:lnSpc>
                <a:spcPct val="120000"/>
              </a:lnSpc>
              <a:spcBef>
                <a:spcPts val="1000"/>
              </a:spcBef>
              <a:spcAft>
                <a:spcPts val="0"/>
              </a:spcAft>
              <a:buSzPct val="100000"/>
              <a:buNone/>
            </a:pPr>
            <a:r>
              <a:rPr lang="en-US"/>
              <a:t>-MNCs make international investments.</a:t>
            </a:r>
            <a:endParaRPr/>
          </a:p>
          <a:p>
            <a:pPr indent="0" lvl="0" marL="0" rtl="0" algn="l">
              <a:lnSpc>
                <a:spcPct val="120000"/>
              </a:lnSpc>
              <a:spcBef>
                <a:spcPts val="1000"/>
              </a:spcBef>
              <a:spcAft>
                <a:spcPts val="0"/>
              </a:spcAft>
              <a:buSzPct val="100000"/>
              <a:buNone/>
            </a:pPr>
            <a:r>
              <a:rPr lang="en-US"/>
              <a:t> -Capital budgeting technique also considers the intra-firm flows. </a:t>
            </a:r>
            <a:endParaRPr/>
          </a:p>
          <a:p>
            <a:pPr indent="0" lvl="0" marL="0" rtl="0" algn="l">
              <a:lnSpc>
                <a:spcPct val="120000"/>
              </a:lnSpc>
              <a:spcBef>
                <a:spcPts val="1000"/>
              </a:spcBef>
              <a:spcAft>
                <a:spcPts val="0"/>
              </a:spcAft>
              <a:buSzPct val="100000"/>
              <a:buNone/>
            </a:pPr>
            <a:r>
              <a:t/>
            </a:r>
            <a:endParaRPr/>
          </a:p>
          <a:p>
            <a:pPr indent="-120650" lvl="0" marL="228600" rtl="0" algn="l">
              <a:lnSpc>
                <a:spcPct val="120000"/>
              </a:lnSpc>
              <a:spcBef>
                <a:spcPts val="1000"/>
              </a:spcBef>
              <a:spcAft>
                <a:spcPts val="0"/>
              </a:spcAft>
              <a:buSzPct val="100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70" name="Google Shape;270;p2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Working capital management for an MNC is more complex </a:t>
            </a:r>
            <a:endParaRPr/>
          </a:p>
          <a:p>
            <a:pPr indent="-228600" lvl="0" marL="228600" rtl="0" algn="l">
              <a:lnSpc>
                <a:spcPct val="120000"/>
              </a:lnSpc>
              <a:spcBef>
                <a:spcPts val="1000"/>
              </a:spcBef>
              <a:spcAft>
                <a:spcPts val="0"/>
              </a:spcAft>
              <a:buSzPts val="2000"/>
              <a:buChar char="•"/>
            </a:pPr>
            <a:r>
              <a:rPr lang="en-US"/>
              <a:t>A domestic firm does need not have to bother with these complexities. </a:t>
            </a:r>
            <a:endParaRPr/>
          </a:p>
          <a:p>
            <a:pPr indent="0" lvl="0" marL="0" rtl="0" algn="l">
              <a:lnSpc>
                <a:spcPct val="120000"/>
              </a:lnSpc>
              <a:spcBef>
                <a:spcPts val="1000"/>
              </a:spcBef>
              <a:spcAft>
                <a:spcPts val="0"/>
              </a:spcAft>
              <a:buSzPts val="2000"/>
              <a:buNone/>
            </a:pPr>
            <a:r>
              <a:rPr lang="en-US"/>
              <a:t>3. There is more than taxation-international finance’s cultural and economic environment will be similar to domestic finance.</a:t>
            </a:r>
            <a:endParaRPr/>
          </a:p>
          <a:p>
            <a:pPr indent="0" lvl="0" marL="0" rtl="0" algn="l">
              <a:lnSpc>
                <a:spcPct val="120000"/>
              </a:lnSpc>
              <a:spcBef>
                <a:spcPts val="1000"/>
              </a:spcBef>
              <a:spcAft>
                <a:spcPts val="0"/>
              </a:spcAft>
              <a:buSzPts val="2000"/>
              <a:buNone/>
            </a:pPr>
            <a:r>
              <a:rPr lang="en-US"/>
              <a:t>4.Currency rates and currency derivatives are usually involved in international finance. </a:t>
            </a:r>
            <a:endParaRPr/>
          </a:p>
          <a:p>
            <a:pPr indent="0" lvl="0" marL="0" rtl="0" algn="l">
              <a:lnSpc>
                <a:spcPct val="120000"/>
              </a:lnSpc>
              <a:spcBef>
                <a:spcPts val="1000"/>
              </a:spcBef>
              <a:spcAft>
                <a:spcPts val="0"/>
              </a:spcAft>
              <a:buSzPts val="2000"/>
              <a:buNone/>
            </a:pPr>
            <a:r>
              <a:rPr lang="en-US"/>
              <a:t>5.The stakeholders in domestic finance are usually uniform with a similar culture, language, and beliefs. </a:t>
            </a:r>
            <a:endParaRPr/>
          </a:p>
          <a:p>
            <a:pPr indent="0" lvl="0" marL="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76" name="Google Shape;276;p3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6.There are numerous options to raise capital from international finance, so the challenge will be high. </a:t>
            </a:r>
            <a:endParaRPr/>
          </a:p>
          <a:p>
            <a:pPr indent="-228600" lvl="0" marL="228600" rtl="0" algn="l">
              <a:lnSpc>
                <a:spcPct val="120000"/>
              </a:lnSpc>
              <a:spcBef>
                <a:spcPts val="1000"/>
              </a:spcBef>
              <a:spcAft>
                <a:spcPts val="0"/>
              </a:spcAft>
              <a:buSzPts val="2000"/>
              <a:buChar char="•"/>
            </a:pPr>
            <a:r>
              <a:rPr lang="en-US"/>
              <a:t>7. The accounting standards need to be as per GAAP in terms of international finance, whereas there is no need to maintain separate ones in domestic finance.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82" name="Google Shape;282;p3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4.0 SUMMARY</a:t>
            </a:r>
            <a:endParaRPr/>
          </a:p>
          <a:p>
            <a:pPr indent="0" lvl="0" marL="0" rtl="0" algn="l">
              <a:lnSpc>
                <a:spcPct val="120000"/>
              </a:lnSpc>
              <a:spcBef>
                <a:spcPts val="1000"/>
              </a:spcBef>
              <a:spcAft>
                <a:spcPts val="0"/>
              </a:spcAft>
              <a:buSzPts val="2000"/>
              <a:buNone/>
            </a:pPr>
            <a:r>
              <a:rPr b="1" lang="en-US"/>
              <a:t>Benefits</a:t>
            </a:r>
            <a:endParaRPr/>
          </a:p>
          <a:p>
            <a:pPr indent="0" lvl="0" marL="0" rtl="0" algn="l">
              <a:lnSpc>
                <a:spcPct val="120000"/>
              </a:lnSpc>
              <a:spcBef>
                <a:spcPts val="1000"/>
              </a:spcBef>
              <a:spcAft>
                <a:spcPts val="0"/>
              </a:spcAft>
              <a:buSzPts val="2000"/>
              <a:buNone/>
            </a:pPr>
            <a:r>
              <a:rPr lang="en-US"/>
              <a:t>It provides a range of options in international trade.</a:t>
            </a:r>
            <a:endParaRPr/>
          </a:p>
          <a:p>
            <a:pPr indent="0" lvl="0" marL="0" rtl="0" algn="l">
              <a:lnSpc>
                <a:spcPct val="120000"/>
              </a:lnSpc>
              <a:spcBef>
                <a:spcPts val="1000"/>
              </a:spcBef>
              <a:spcAft>
                <a:spcPts val="0"/>
              </a:spcAft>
              <a:buSzPts val="2000"/>
              <a:buNone/>
            </a:pPr>
            <a:r>
              <a:rPr lang="en-US"/>
              <a:t>2. The scope of growth for companies concentrating on international trade is significantly higher than for companies that do not.</a:t>
            </a:r>
            <a:endParaRPr/>
          </a:p>
          <a:p>
            <a:pPr indent="0" lvl="0" marL="0" rtl="0" algn="l">
              <a:lnSpc>
                <a:spcPct val="120000"/>
              </a:lnSpc>
              <a:spcBef>
                <a:spcPts val="1000"/>
              </a:spcBef>
              <a:spcAft>
                <a:spcPts val="0"/>
              </a:spcAft>
              <a:buSzPts val="2000"/>
              <a:buNone/>
            </a:pPr>
            <a:r>
              <a:rPr lang="en-US"/>
              <a:t>3. Different currencies and more opportunities to manage the capital involved will improve its financial performance.</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88" name="Google Shape;288;p3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competitiveness improves when international trade is enabled in such markets.</a:t>
            </a:r>
            <a:endParaRPr/>
          </a:p>
          <a:p>
            <a:pPr indent="-228600" lvl="0" marL="228600" rtl="0" algn="l">
              <a:lnSpc>
                <a:spcPct val="120000"/>
              </a:lnSpc>
              <a:spcBef>
                <a:spcPts val="1000"/>
              </a:spcBef>
              <a:spcAft>
                <a:spcPts val="0"/>
              </a:spcAft>
              <a:buSzPts val="2000"/>
              <a:buChar char="•"/>
            </a:pPr>
            <a:r>
              <a:rPr lang="en-US"/>
              <a:t>Revenue from international trade can protect the company and not worry about domestic demand as they still need overseas.</a:t>
            </a:r>
            <a:endParaRPr/>
          </a:p>
          <a:p>
            <a:pPr indent="-228600" lvl="0" marL="228600" rtl="0" algn="l">
              <a:lnSpc>
                <a:spcPct val="120000"/>
              </a:lnSpc>
              <a:spcBef>
                <a:spcPts val="1000"/>
              </a:spcBef>
              <a:spcAft>
                <a:spcPts val="0"/>
              </a:spcAft>
              <a:buSzPts val="2000"/>
              <a:buChar char="•"/>
            </a:pPr>
            <a:r>
              <a:rPr lang="en-US"/>
              <a:t>The company has operations in more than one country and can act swiftly in emergencies and conduct BCP (Business Continuity Protocol).</a:t>
            </a:r>
            <a:endParaRPr/>
          </a:p>
          <a:p>
            <a:pPr indent="0" lvl="0" marL="0" rtl="0" algn="l">
              <a:lnSpc>
                <a:spcPct val="120000"/>
              </a:lnSpc>
              <a:spcBef>
                <a:spcPts val="1000"/>
              </a:spcBef>
              <a:spcAft>
                <a:spcPts val="0"/>
              </a:spcAft>
              <a:buSzPts val="2000"/>
              <a:buNone/>
            </a:pPr>
            <a:r>
              <a:rPr b="1" lang="en-US"/>
              <a:t>Disadvantages</a:t>
            </a:r>
            <a:endParaRPr/>
          </a:p>
          <a:p>
            <a:pPr indent="0" lvl="0" marL="0" rtl="0" algn="l">
              <a:lnSpc>
                <a:spcPct val="120000"/>
              </a:lnSpc>
              <a:spcBef>
                <a:spcPts val="1000"/>
              </a:spcBef>
              <a:spcAft>
                <a:spcPts val="0"/>
              </a:spcAft>
              <a:buSzPts val="2000"/>
              <a:buNone/>
            </a:pPr>
            <a:r>
              <a:rPr lang="en-US"/>
              <a:t>1.Political turmoil in one country.</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294" name="Google Shape;294;p3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2. Exchange rate volatility.</a:t>
            </a:r>
            <a:endParaRPr/>
          </a:p>
          <a:p>
            <a:pPr indent="0" lvl="0" marL="0" rtl="0" algn="l">
              <a:lnSpc>
                <a:spcPct val="120000"/>
              </a:lnSpc>
              <a:spcBef>
                <a:spcPts val="1000"/>
              </a:spcBef>
              <a:spcAft>
                <a:spcPts val="0"/>
              </a:spcAft>
              <a:buSzPts val="2000"/>
              <a:buNone/>
            </a:pPr>
            <a:r>
              <a:rPr lang="en-US"/>
              <a:t>3.The need to manage credit risk.</a:t>
            </a:r>
            <a:endParaRPr/>
          </a:p>
          <a:p>
            <a:pPr indent="0" lvl="0" marL="0" rtl="0" algn="l">
              <a:lnSpc>
                <a:spcPct val="120000"/>
              </a:lnSpc>
              <a:spcBef>
                <a:spcPts val="1000"/>
              </a:spcBef>
              <a:spcAft>
                <a:spcPts val="0"/>
              </a:spcAft>
              <a:buSzPts val="2000"/>
              <a:buNone/>
            </a:pPr>
            <a:r>
              <a:rPr lang="en-US"/>
              <a:t>4. Disclosure of sensitive data </a:t>
            </a:r>
            <a:endParaRPr/>
          </a:p>
          <a:p>
            <a:pPr indent="0" lvl="0" marL="0" rtl="0" algn="l">
              <a:lnSpc>
                <a:spcPct val="120000"/>
              </a:lnSpc>
              <a:spcBef>
                <a:spcPts val="1000"/>
              </a:spcBef>
              <a:spcAft>
                <a:spcPts val="0"/>
              </a:spcAft>
              <a:buSzPts val="2000"/>
              <a:buNone/>
            </a:pPr>
            <a:r>
              <a:rPr lang="en-US"/>
              <a:t>5. Local players cannot compete with big global players who are resource and research-backed to develop quality products and services.</a:t>
            </a:r>
            <a:endParaRPr/>
          </a:p>
          <a:p>
            <a:pPr indent="0" lvl="0" marL="0" rtl="0" algn="l">
              <a:lnSpc>
                <a:spcPct val="120000"/>
              </a:lnSpc>
              <a:spcBef>
                <a:spcPts val="1000"/>
              </a:spcBef>
              <a:spcAft>
                <a:spcPts val="0"/>
              </a:spcAft>
              <a:buSzPts val="2000"/>
              <a:buNone/>
            </a:pPr>
            <a:r>
              <a:rPr lang="en-US"/>
              <a:t>6. As more than one culture is involved, cultural differences can damage the brand’s reputation if not tackled properly.</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3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00" name="Google Shape;300;p3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5.0 CONCLUSION</a:t>
            </a:r>
            <a:endParaRPr/>
          </a:p>
          <a:p>
            <a:pPr indent="-228600" lvl="0" marL="228600" rtl="0" algn="l">
              <a:lnSpc>
                <a:spcPct val="120000"/>
              </a:lnSpc>
              <a:spcBef>
                <a:spcPts val="1000"/>
              </a:spcBef>
              <a:spcAft>
                <a:spcPts val="0"/>
              </a:spcAft>
              <a:buSzPts val="2000"/>
              <a:buChar char="•"/>
            </a:pPr>
            <a:r>
              <a:rPr lang="en-US"/>
              <a:t>International finance is a concept growing significantly in the era of technology and globalization. </a:t>
            </a:r>
            <a:endParaRPr/>
          </a:p>
          <a:p>
            <a:pPr indent="-228600" lvl="0" marL="228600" rtl="0" algn="l">
              <a:lnSpc>
                <a:spcPct val="120000"/>
              </a:lnSpc>
              <a:spcBef>
                <a:spcPts val="1000"/>
              </a:spcBef>
              <a:spcAft>
                <a:spcPts val="0"/>
              </a:spcAft>
              <a:buSzPts val="2000"/>
              <a:buChar char="•"/>
            </a:pPr>
            <a:r>
              <a:rPr lang="en-US"/>
              <a:t>The idea brings various opportunities for the company to manage capital more effectively and increases the competition to produce and deliver quality goods and services. </a:t>
            </a:r>
            <a:endParaRPr/>
          </a:p>
          <a:p>
            <a:pPr indent="-228600" lvl="0" marL="228600" rtl="0" algn="l">
              <a:lnSpc>
                <a:spcPct val="120000"/>
              </a:lnSpc>
              <a:spcBef>
                <a:spcPts val="1000"/>
              </a:spcBef>
              <a:spcAft>
                <a:spcPts val="0"/>
              </a:spcAft>
              <a:buSzPts val="2000"/>
              <a:buChar char="•"/>
            </a:pPr>
            <a:r>
              <a:rPr lang="en-US"/>
              <a:t>The local players will have to compete with huge global players, so there is the least scope of mistake in the quality of products.</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06" name="Google Shape;306;p3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With many factors like exchange rate, inflation rate, and diversity in culture and language, international finance can be a benefit if managed perfectly by the company or become a bane if any aspects are out of understanding and mismanaged. </a:t>
            </a:r>
            <a:endParaRPr/>
          </a:p>
          <a:p>
            <a:pPr indent="-228600" lvl="0" marL="228600" rtl="0" algn="l">
              <a:lnSpc>
                <a:spcPct val="120000"/>
              </a:lnSpc>
              <a:spcBef>
                <a:spcPts val="1000"/>
              </a:spcBef>
              <a:spcAft>
                <a:spcPts val="0"/>
              </a:spcAft>
              <a:buSzPts val="2000"/>
              <a:buChar char="•"/>
            </a:pPr>
            <a:r>
              <a:rPr lang="en-US"/>
              <a:t>Thus, companies involved in such finance have no choice but to engage. First, however, they have to make sure they do it efficiently.</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12" name="Google Shape;312;p3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6.0 Self-assessment exercise</a:t>
            </a:r>
            <a:endParaRPr/>
          </a:p>
          <a:p>
            <a:pPr indent="0" lvl="0" marL="0" rtl="0" algn="l">
              <a:lnSpc>
                <a:spcPct val="120000"/>
              </a:lnSpc>
              <a:spcBef>
                <a:spcPts val="1000"/>
              </a:spcBef>
              <a:spcAft>
                <a:spcPts val="0"/>
              </a:spcAft>
              <a:buSzPts val="2000"/>
              <a:buNone/>
            </a:pPr>
            <a:r>
              <a:rPr lang="en-US"/>
              <a:t>1.Briefly define international finance and give its background.</a:t>
            </a:r>
            <a:endParaRPr/>
          </a:p>
          <a:p>
            <a:pPr indent="0" lvl="0" marL="0" rtl="0" algn="l">
              <a:lnSpc>
                <a:spcPct val="120000"/>
              </a:lnSpc>
              <a:spcBef>
                <a:spcPts val="1000"/>
              </a:spcBef>
              <a:spcAft>
                <a:spcPts val="0"/>
              </a:spcAft>
              <a:buSzPts val="2000"/>
              <a:buNone/>
            </a:pPr>
            <a:r>
              <a:rPr lang="en-US"/>
              <a:t>2. Explain the nature and scope of international finance.</a:t>
            </a:r>
            <a:endParaRPr/>
          </a:p>
          <a:p>
            <a:pPr indent="0" lvl="0" marL="0" rtl="0" algn="l">
              <a:lnSpc>
                <a:spcPct val="120000"/>
              </a:lnSpc>
              <a:spcBef>
                <a:spcPts val="1000"/>
              </a:spcBef>
              <a:spcAft>
                <a:spcPts val="0"/>
              </a:spcAft>
              <a:buSzPts val="2000"/>
              <a:buNone/>
            </a:pPr>
            <a:r>
              <a:rPr lang="en-US"/>
              <a:t>3.Evaluate the importance of international finance.</a:t>
            </a:r>
            <a:endParaRPr/>
          </a:p>
          <a:p>
            <a:pPr indent="0" lvl="0" marL="0" rtl="0" algn="l">
              <a:lnSpc>
                <a:spcPct val="120000"/>
              </a:lnSpc>
              <a:spcBef>
                <a:spcPts val="1000"/>
              </a:spcBef>
              <a:spcAft>
                <a:spcPts val="0"/>
              </a:spcAft>
              <a:buSzPts val="2000"/>
              <a:buNone/>
            </a:pPr>
            <a:r>
              <a:rPr lang="en-US"/>
              <a:t>4. What are the principles of international finance.</a:t>
            </a:r>
            <a:endParaRPr/>
          </a:p>
          <a:p>
            <a:pPr indent="0" lvl="0" marL="0" rtl="0" algn="l">
              <a:lnSpc>
                <a:spcPct val="120000"/>
              </a:lnSpc>
              <a:spcBef>
                <a:spcPts val="1000"/>
              </a:spcBef>
              <a:spcAft>
                <a:spcPts val="0"/>
              </a:spcAft>
              <a:buSzPts val="2000"/>
              <a:buNone/>
            </a:pPr>
            <a:r>
              <a:rPr lang="en-US"/>
              <a:t>5.Critically examine the reasons for growth of international finance.</a:t>
            </a:r>
            <a:endParaRPr/>
          </a:p>
          <a:p>
            <a:pPr indent="0" lvl="0" marL="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18" name="Google Shape;318;p3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20000"/>
              </a:lnSpc>
              <a:spcBef>
                <a:spcPts val="0"/>
              </a:spcBef>
              <a:spcAft>
                <a:spcPts val="0"/>
              </a:spcAft>
              <a:buSzPct val="100000"/>
              <a:buNone/>
            </a:pPr>
            <a:r>
              <a:rPr b="1" lang="en-US"/>
              <a:t>7.0 REFERENCES</a:t>
            </a:r>
            <a:endParaRPr/>
          </a:p>
          <a:p>
            <a:pPr indent="0" lvl="0" marL="0" rtl="0" algn="l">
              <a:lnSpc>
                <a:spcPct val="120000"/>
              </a:lnSpc>
              <a:spcBef>
                <a:spcPts val="1000"/>
              </a:spcBef>
              <a:spcAft>
                <a:spcPts val="0"/>
              </a:spcAft>
              <a:buSzPct val="100000"/>
              <a:buNone/>
            </a:pPr>
            <a:r>
              <a:rPr lang="en-US"/>
              <a:t>1. Levi, M. D. (2009). International finance 5th edition. Routledge.</a:t>
            </a:r>
            <a:endParaRPr/>
          </a:p>
          <a:p>
            <a:pPr indent="0" lvl="0" marL="0" rtl="0" algn="l">
              <a:lnSpc>
                <a:spcPct val="120000"/>
              </a:lnSpc>
              <a:spcBef>
                <a:spcPts val="1000"/>
              </a:spcBef>
              <a:spcAft>
                <a:spcPts val="0"/>
              </a:spcAft>
              <a:buSzPct val="100000"/>
              <a:buNone/>
            </a:pPr>
            <a:r>
              <a:rPr lang="en-US"/>
              <a:t>2. Antonio, J., Jan, O., &amp; Stephany, K. (2007). International finance and develop-ment. Zed Books.</a:t>
            </a:r>
            <a:endParaRPr/>
          </a:p>
          <a:p>
            <a:pPr indent="0" lvl="0" marL="0" rtl="0" algn="l">
              <a:lnSpc>
                <a:spcPct val="120000"/>
              </a:lnSpc>
              <a:spcBef>
                <a:spcPts val="1000"/>
              </a:spcBef>
              <a:spcAft>
                <a:spcPts val="0"/>
              </a:spcAft>
              <a:buSzPct val="100000"/>
              <a:buNone/>
            </a:pPr>
            <a:r>
              <a:rPr lang="en-US"/>
              <a:t>3. Obstfeld, M. (2009). International finance and growth in developing countries:</a:t>
            </a:r>
            <a:endParaRPr/>
          </a:p>
          <a:p>
            <a:pPr indent="0" lvl="0" marL="0" rtl="0" algn="l">
              <a:lnSpc>
                <a:spcPct val="120000"/>
              </a:lnSpc>
              <a:spcBef>
                <a:spcPts val="1000"/>
              </a:spcBef>
              <a:spcAft>
                <a:spcPts val="0"/>
              </a:spcAft>
              <a:buSzPct val="100000"/>
              <a:buNone/>
            </a:pPr>
            <a:r>
              <a:rPr lang="en-US"/>
              <a:t>what have we learned?. IMF staff papers, 56(1), 63-111.</a:t>
            </a:r>
            <a:endParaRPr/>
          </a:p>
          <a:p>
            <a:pPr indent="0" lvl="0" marL="0" rtl="0" algn="l">
              <a:lnSpc>
                <a:spcPct val="120000"/>
              </a:lnSpc>
              <a:spcBef>
                <a:spcPts val="1000"/>
              </a:spcBef>
              <a:spcAft>
                <a:spcPts val="0"/>
              </a:spcAft>
              <a:buSzPct val="100000"/>
              <a:buNone/>
            </a:pPr>
            <a:r>
              <a:rPr lang="en-US"/>
              <a:t>4. Okawa, Y., &amp; Van Wincoop, E. (2012). Gravity in international finance. Journal</a:t>
            </a:r>
            <a:endParaRPr/>
          </a:p>
          <a:p>
            <a:pPr indent="0" lvl="0" marL="0" rtl="0" algn="l">
              <a:lnSpc>
                <a:spcPct val="120000"/>
              </a:lnSpc>
              <a:spcBef>
                <a:spcPts val="1000"/>
              </a:spcBef>
              <a:spcAft>
                <a:spcPts val="0"/>
              </a:spcAft>
              <a:buSzPct val="100000"/>
              <a:buNone/>
            </a:pPr>
            <a:r>
              <a:rPr lang="en-US"/>
              <a:t>of international Economics, 87(2), 205-215.</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3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24" name="Google Shape;324;p3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t/>
            </a:r>
            <a:endParaRPr/>
          </a:p>
          <a:p>
            <a:pPr indent="0" lvl="0" marL="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rPr lang="en-US"/>
              <a:t>				THE END</a:t>
            </a:r>
            <a:endParaRPr/>
          </a:p>
        </p:txBody>
      </p:sp>
    </p:spTree>
  </p:cSld>
  <p:clrMapOvr>
    <a:masterClrMapping/>
  </p:clrMapOvr>
</p:sld>
</file>

<file path=ppt/theme/theme1.xml><?xml version="1.0" encoding="utf-8"?>
<a:theme xmlns:a="http://schemas.openxmlformats.org/drawingml/2006/main" xmlns:r="http://schemas.openxmlformats.org/officeDocument/2006/relationships" name="Gallery">
  <a:themeElements>
    <a:clrScheme name="Gallery">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2023-03-13T18:39:53Z</dcterms:created>
  <dc:creator>Evelyn Tipape (Treasury)</dc:creator>
</cp:coreProperties>
</file>