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1" r:id="rId4"/>
    <p:sldId id="284" r:id="rId5"/>
    <p:sldId id="258" r:id="rId6"/>
    <p:sldId id="263" r:id="rId7"/>
    <p:sldId id="259" r:id="rId8"/>
    <p:sldId id="286" r:id="rId9"/>
    <p:sldId id="285" r:id="rId10"/>
    <p:sldId id="260" r:id="rId11"/>
    <p:sldId id="261" r:id="rId12"/>
    <p:sldId id="287" r:id="rId13"/>
    <p:sldId id="290" r:id="rId14"/>
    <p:sldId id="291" r:id="rId15"/>
    <p:sldId id="262" r:id="rId16"/>
    <p:sldId id="264" r:id="rId17"/>
    <p:sldId id="292" r:id="rId18"/>
    <p:sldId id="293" r:id="rId19"/>
    <p:sldId id="265" r:id="rId20"/>
    <p:sldId id="266" r:id="rId21"/>
    <p:sldId id="295" r:id="rId22"/>
    <p:sldId id="294" r:id="rId23"/>
    <p:sldId id="267" r:id="rId24"/>
    <p:sldId id="296" r:id="rId25"/>
    <p:sldId id="268" r:id="rId26"/>
    <p:sldId id="269" r:id="rId27"/>
    <p:sldId id="270" r:id="rId28"/>
    <p:sldId id="289" r:id="rId29"/>
    <p:sldId id="288" r:id="rId30"/>
    <p:sldId id="273" r:id="rId31"/>
    <p:sldId id="274" r:id="rId32"/>
    <p:sldId id="275" r:id="rId33"/>
    <p:sldId id="276" r:id="rId34"/>
    <p:sldId id="277" r:id="rId35"/>
    <p:sldId id="278" r:id="rId36"/>
    <p:sldId id="298" r:id="rId37"/>
    <p:sldId id="299" r:id="rId38"/>
    <p:sldId id="300" r:id="rId39"/>
    <p:sldId id="301" r:id="rId40"/>
    <p:sldId id="303" r:id="rId41"/>
    <p:sldId id="304" r:id="rId42"/>
    <p:sldId id="305" r:id="rId43"/>
    <p:sldId id="302" r:id="rId44"/>
    <p:sldId id="279" r:id="rId45"/>
    <p:sldId id="280" r:id="rId46"/>
    <p:sldId id="281" r:id="rId47"/>
    <p:sldId id="282" r:id="rId48"/>
    <p:sldId id="283" r:id="rId49"/>
    <p:sldId id="306" r:id="rId50"/>
    <p:sldId id="307" r:id="rId51"/>
    <p:sldId id="308" r:id="rId52"/>
    <p:sldId id="309" r:id="rId5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B5BA4C-556B-4D1E-A3F9-3EDE08885643}" type="datetimeFigureOut">
              <a:rPr lang="en-KE" smtClean="0"/>
              <a:t>17/04/2023</a:t>
            </a:fld>
            <a:endParaRPr lang="en-KE" dirty="0"/>
          </a:p>
        </p:txBody>
      </p:sp>
      <p:sp>
        <p:nvSpPr>
          <p:cNvPr id="5" name="Footer Placeholder 4"/>
          <p:cNvSpPr>
            <a:spLocks noGrp="1"/>
          </p:cNvSpPr>
          <p:nvPr>
            <p:ph type="ftr" sz="quarter" idx="11"/>
          </p:nvPr>
        </p:nvSpPr>
        <p:spPr>
          <a:xfrm>
            <a:off x="2416500" y="329307"/>
            <a:ext cx="4973915" cy="309201"/>
          </a:xfrm>
        </p:spPr>
        <p:txBody>
          <a:bodyPr/>
          <a:lstStyle/>
          <a:p>
            <a:endParaRPr lang="en-KE" dirty="0"/>
          </a:p>
        </p:txBody>
      </p:sp>
      <p:sp>
        <p:nvSpPr>
          <p:cNvPr id="6" name="Slide Number Placeholder 5"/>
          <p:cNvSpPr>
            <a:spLocks noGrp="1"/>
          </p:cNvSpPr>
          <p:nvPr>
            <p:ph type="sldNum" sz="quarter" idx="12"/>
          </p:nvPr>
        </p:nvSpPr>
        <p:spPr>
          <a:xfrm>
            <a:off x="1437664" y="798973"/>
            <a:ext cx="811019" cy="503578"/>
          </a:xfrm>
        </p:spPr>
        <p:txBody>
          <a:bodyPr/>
          <a:lstStyle/>
          <a:p>
            <a:fld id="{90C16DE2-F4E2-41FE-87E8-F3DC60C03F65}" type="slidenum">
              <a:rPr lang="en-KE" smtClean="0"/>
              <a:t>‹#›</a:t>
            </a:fld>
            <a:endParaRPr lang="en-KE"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48502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B5BA4C-556B-4D1E-A3F9-3EDE08885643}" type="datetimeFigureOut">
              <a:rPr lang="en-KE" smtClean="0"/>
              <a:t>17/04/2023</a:t>
            </a:fld>
            <a:endParaRPr lang="en-KE" dirty="0"/>
          </a:p>
        </p:txBody>
      </p:sp>
      <p:sp>
        <p:nvSpPr>
          <p:cNvPr id="5" name="Footer Placeholder 4"/>
          <p:cNvSpPr>
            <a:spLocks noGrp="1"/>
          </p:cNvSpPr>
          <p:nvPr>
            <p:ph type="ftr" sz="quarter" idx="11"/>
          </p:nvPr>
        </p:nvSpPr>
        <p:spPr/>
        <p:txBody>
          <a:bodyPr/>
          <a:lstStyle/>
          <a:p>
            <a:endParaRPr lang="en-KE" dirty="0"/>
          </a:p>
        </p:txBody>
      </p:sp>
      <p:sp>
        <p:nvSpPr>
          <p:cNvPr id="6" name="Slide Number Placeholder 5"/>
          <p:cNvSpPr>
            <a:spLocks noGrp="1"/>
          </p:cNvSpPr>
          <p:nvPr>
            <p:ph type="sldNum" sz="quarter" idx="12"/>
          </p:nvPr>
        </p:nvSpPr>
        <p:spPr/>
        <p:txBody>
          <a:bodyPr/>
          <a:lstStyle/>
          <a:p>
            <a:fld id="{90C16DE2-F4E2-41FE-87E8-F3DC60C03F65}" type="slidenum">
              <a:rPr lang="en-KE" smtClean="0"/>
              <a:t>‹#›</a:t>
            </a:fld>
            <a:endParaRPr lang="en-KE"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298519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B5BA4C-556B-4D1E-A3F9-3EDE08885643}" type="datetimeFigureOut">
              <a:rPr lang="en-KE" smtClean="0"/>
              <a:t>17/04/2023</a:t>
            </a:fld>
            <a:endParaRPr lang="en-KE" dirty="0"/>
          </a:p>
        </p:txBody>
      </p:sp>
      <p:sp>
        <p:nvSpPr>
          <p:cNvPr id="5" name="Footer Placeholder 4"/>
          <p:cNvSpPr>
            <a:spLocks noGrp="1"/>
          </p:cNvSpPr>
          <p:nvPr>
            <p:ph type="ftr" sz="quarter" idx="11"/>
          </p:nvPr>
        </p:nvSpPr>
        <p:spPr/>
        <p:txBody>
          <a:bodyPr/>
          <a:lstStyle/>
          <a:p>
            <a:endParaRPr lang="en-KE" dirty="0"/>
          </a:p>
        </p:txBody>
      </p:sp>
      <p:sp>
        <p:nvSpPr>
          <p:cNvPr id="6" name="Slide Number Placeholder 5"/>
          <p:cNvSpPr>
            <a:spLocks noGrp="1"/>
          </p:cNvSpPr>
          <p:nvPr>
            <p:ph type="sldNum" sz="quarter" idx="12"/>
          </p:nvPr>
        </p:nvSpPr>
        <p:spPr/>
        <p:txBody>
          <a:bodyPr/>
          <a:lstStyle/>
          <a:p>
            <a:fld id="{90C16DE2-F4E2-41FE-87E8-F3DC60C03F65}" type="slidenum">
              <a:rPr lang="en-KE" smtClean="0"/>
              <a:t>‹#›</a:t>
            </a:fld>
            <a:endParaRPr lang="en-KE"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40881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B5BA4C-556B-4D1E-A3F9-3EDE08885643}" type="datetimeFigureOut">
              <a:rPr lang="en-KE" smtClean="0"/>
              <a:t>17/04/2023</a:t>
            </a:fld>
            <a:endParaRPr lang="en-KE" dirty="0"/>
          </a:p>
        </p:txBody>
      </p:sp>
      <p:sp>
        <p:nvSpPr>
          <p:cNvPr id="6" name="Footer Placeholder 5"/>
          <p:cNvSpPr>
            <a:spLocks noGrp="1"/>
          </p:cNvSpPr>
          <p:nvPr>
            <p:ph type="ftr" sz="quarter" idx="11"/>
          </p:nvPr>
        </p:nvSpPr>
        <p:spPr/>
        <p:txBody>
          <a:bodyPr/>
          <a:lstStyle/>
          <a:p>
            <a:endParaRPr lang="en-KE" dirty="0"/>
          </a:p>
        </p:txBody>
      </p:sp>
      <p:sp>
        <p:nvSpPr>
          <p:cNvPr id="7" name="Slide Number Placeholder 6"/>
          <p:cNvSpPr>
            <a:spLocks noGrp="1"/>
          </p:cNvSpPr>
          <p:nvPr>
            <p:ph type="sldNum" sz="quarter" idx="12"/>
          </p:nvPr>
        </p:nvSpPr>
        <p:spPr/>
        <p:txBody>
          <a:bodyPr/>
          <a:lstStyle/>
          <a:p>
            <a:fld id="{90C16DE2-F4E2-41FE-87E8-F3DC60C03F65}" type="slidenum">
              <a:rPr lang="en-KE" smtClean="0"/>
              <a:t>‹#›</a:t>
            </a:fld>
            <a:endParaRPr lang="en-KE"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096275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B5BA4C-556B-4D1E-A3F9-3EDE08885643}" type="datetimeFigureOut">
              <a:rPr lang="en-KE" smtClean="0"/>
              <a:t>17/04/2023</a:t>
            </a:fld>
            <a:endParaRPr lang="en-KE" dirty="0"/>
          </a:p>
        </p:txBody>
      </p:sp>
      <p:sp>
        <p:nvSpPr>
          <p:cNvPr id="8" name="Footer Placeholder 7"/>
          <p:cNvSpPr>
            <a:spLocks noGrp="1"/>
          </p:cNvSpPr>
          <p:nvPr>
            <p:ph type="ftr" sz="quarter" idx="11"/>
          </p:nvPr>
        </p:nvSpPr>
        <p:spPr/>
        <p:txBody>
          <a:bodyPr/>
          <a:lstStyle/>
          <a:p>
            <a:endParaRPr lang="en-KE" dirty="0"/>
          </a:p>
        </p:txBody>
      </p:sp>
      <p:sp>
        <p:nvSpPr>
          <p:cNvPr id="9" name="Slide Number Placeholder 8"/>
          <p:cNvSpPr>
            <a:spLocks noGrp="1"/>
          </p:cNvSpPr>
          <p:nvPr>
            <p:ph type="sldNum" sz="quarter" idx="12"/>
          </p:nvPr>
        </p:nvSpPr>
        <p:spPr/>
        <p:txBody>
          <a:bodyPr/>
          <a:lstStyle/>
          <a:p>
            <a:fld id="{90C16DE2-F4E2-41FE-87E8-F3DC60C03F65}" type="slidenum">
              <a:rPr lang="en-KE" smtClean="0"/>
              <a:t>‹#›</a:t>
            </a:fld>
            <a:endParaRPr lang="en-KE"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954413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B5BA4C-556B-4D1E-A3F9-3EDE08885643}" type="datetimeFigureOut">
              <a:rPr lang="en-KE" smtClean="0"/>
              <a:t>17/04/2023</a:t>
            </a:fld>
            <a:endParaRPr lang="en-KE" dirty="0"/>
          </a:p>
        </p:txBody>
      </p:sp>
      <p:sp>
        <p:nvSpPr>
          <p:cNvPr id="4" name="Footer Placeholder 3"/>
          <p:cNvSpPr>
            <a:spLocks noGrp="1"/>
          </p:cNvSpPr>
          <p:nvPr>
            <p:ph type="ftr" sz="quarter" idx="11"/>
          </p:nvPr>
        </p:nvSpPr>
        <p:spPr/>
        <p:txBody>
          <a:bodyPr/>
          <a:lstStyle/>
          <a:p>
            <a:endParaRPr lang="en-KE" dirty="0"/>
          </a:p>
        </p:txBody>
      </p:sp>
      <p:sp>
        <p:nvSpPr>
          <p:cNvPr id="5" name="Slide Number Placeholder 4"/>
          <p:cNvSpPr>
            <a:spLocks noGrp="1"/>
          </p:cNvSpPr>
          <p:nvPr>
            <p:ph type="sldNum" sz="quarter" idx="12"/>
          </p:nvPr>
        </p:nvSpPr>
        <p:spPr/>
        <p:txBody>
          <a:bodyPr/>
          <a:lstStyle/>
          <a:p>
            <a:fld id="{90C16DE2-F4E2-41FE-87E8-F3DC60C03F65}" type="slidenum">
              <a:rPr lang="en-KE" smtClean="0"/>
              <a:t>‹#›</a:t>
            </a:fld>
            <a:endParaRPr lang="en-KE"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788770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B5BA4C-556B-4D1E-A3F9-3EDE08885643}" type="datetimeFigureOut">
              <a:rPr lang="en-KE" smtClean="0"/>
              <a:t>17/04/2023</a:t>
            </a:fld>
            <a:endParaRPr lang="en-KE" dirty="0"/>
          </a:p>
        </p:txBody>
      </p:sp>
      <p:sp>
        <p:nvSpPr>
          <p:cNvPr id="3" name="Footer Placeholder 2"/>
          <p:cNvSpPr>
            <a:spLocks noGrp="1"/>
          </p:cNvSpPr>
          <p:nvPr>
            <p:ph type="ftr" sz="quarter" idx="11"/>
          </p:nvPr>
        </p:nvSpPr>
        <p:spPr/>
        <p:txBody>
          <a:bodyPr/>
          <a:lstStyle/>
          <a:p>
            <a:endParaRPr lang="en-KE" dirty="0"/>
          </a:p>
        </p:txBody>
      </p:sp>
      <p:sp>
        <p:nvSpPr>
          <p:cNvPr id="4" name="Slide Number Placeholder 3"/>
          <p:cNvSpPr>
            <a:spLocks noGrp="1"/>
          </p:cNvSpPr>
          <p:nvPr>
            <p:ph type="sldNum" sz="quarter" idx="12"/>
          </p:nvPr>
        </p:nvSpPr>
        <p:spPr/>
        <p:txBody>
          <a:bodyPr/>
          <a:lstStyle/>
          <a:p>
            <a:fld id="{90C16DE2-F4E2-41FE-87E8-F3DC60C03F65}" type="slidenum">
              <a:rPr lang="en-KE" smtClean="0"/>
              <a:t>‹#›</a:t>
            </a:fld>
            <a:endParaRPr lang="en-KE" dirty="0"/>
          </a:p>
        </p:txBody>
      </p:sp>
    </p:spTree>
    <p:extLst>
      <p:ext uri="{BB962C8B-B14F-4D97-AF65-F5344CB8AC3E}">
        <p14:creationId xmlns:p14="http://schemas.microsoft.com/office/powerpoint/2010/main" val="27535628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2B5BA4C-556B-4D1E-A3F9-3EDE08885643}" type="datetimeFigureOut">
              <a:rPr lang="en-KE" smtClean="0"/>
              <a:t>17/04/2023</a:t>
            </a:fld>
            <a:endParaRPr lang="en-KE" dirty="0"/>
          </a:p>
        </p:txBody>
      </p:sp>
      <p:sp>
        <p:nvSpPr>
          <p:cNvPr id="6" name="Footer Placeholder 5"/>
          <p:cNvSpPr>
            <a:spLocks noGrp="1"/>
          </p:cNvSpPr>
          <p:nvPr>
            <p:ph type="ftr" sz="quarter" idx="11"/>
          </p:nvPr>
        </p:nvSpPr>
        <p:spPr/>
        <p:txBody>
          <a:bodyPr/>
          <a:lstStyle/>
          <a:p>
            <a:endParaRPr lang="en-KE" dirty="0"/>
          </a:p>
        </p:txBody>
      </p:sp>
      <p:sp>
        <p:nvSpPr>
          <p:cNvPr id="7" name="Slide Number Placeholder 6"/>
          <p:cNvSpPr>
            <a:spLocks noGrp="1"/>
          </p:cNvSpPr>
          <p:nvPr>
            <p:ph type="sldNum" sz="quarter" idx="12"/>
          </p:nvPr>
        </p:nvSpPr>
        <p:spPr/>
        <p:txBody>
          <a:bodyPr/>
          <a:lstStyle/>
          <a:p>
            <a:fld id="{90C16DE2-F4E2-41FE-87E8-F3DC60C03F65}" type="slidenum">
              <a:rPr lang="en-KE" smtClean="0"/>
              <a:t>‹#›</a:t>
            </a:fld>
            <a:endParaRPr lang="en-KE"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506382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92B5BA4C-556B-4D1E-A3F9-3EDE08885643}" type="datetimeFigureOut">
              <a:rPr lang="en-KE" smtClean="0"/>
              <a:t>17/04/2023</a:t>
            </a:fld>
            <a:endParaRPr lang="en-KE" dirty="0"/>
          </a:p>
        </p:txBody>
      </p:sp>
      <p:sp>
        <p:nvSpPr>
          <p:cNvPr id="6" name="Footer Placeholder 5"/>
          <p:cNvSpPr>
            <a:spLocks noGrp="1"/>
          </p:cNvSpPr>
          <p:nvPr>
            <p:ph type="ftr" sz="quarter" idx="11"/>
          </p:nvPr>
        </p:nvSpPr>
        <p:spPr>
          <a:xfrm>
            <a:off x="1447382" y="318640"/>
            <a:ext cx="5541004" cy="320931"/>
          </a:xfrm>
        </p:spPr>
        <p:txBody>
          <a:bodyPr/>
          <a:lstStyle/>
          <a:p>
            <a:endParaRPr lang="en-KE" dirty="0"/>
          </a:p>
        </p:txBody>
      </p:sp>
      <p:sp>
        <p:nvSpPr>
          <p:cNvPr id="7" name="Slide Number Placeholder 6"/>
          <p:cNvSpPr>
            <a:spLocks noGrp="1"/>
          </p:cNvSpPr>
          <p:nvPr>
            <p:ph type="sldNum" sz="quarter" idx="12"/>
          </p:nvPr>
        </p:nvSpPr>
        <p:spPr/>
        <p:txBody>
          <a:bodyPr/>
          <a:lstStyle/>
          <a:p>
            <a:fld id="{90C16DE2-F4E2-41FE-87E8-F3DC60C03F65}" type="slidenum">
              <a:rPr lang="en-KE" smtClean="0"/>
              <a:t>‹#›</a:t>
            </a:fld>
            <a:endParaRPr lang="en-KE"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5546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B5BA4C-556B-4D1E-A3F9-3EDE08885643}" type="datetimeFigureOut">
              <a:rPr lang="en-KE" smtClean="0"/>
              <a:t>17/04/2023</a:t>
            </a:fld>
            <a:endParaRPr lang="en-KE" dirty="0"/>
          </a:p>
        </p:txBody>
      </p:sp>
      <p:sp>
        <p:nvSpPr>
          <p:cNvPr id="5" name="Footer Placeholder 4"/>
          <p:cNvSpPr>
            <a:spLocks noGrp="1"/>
          </p:cNvSpPr>
          <p:nvPr>
            <p:ph type="ftr" sz="quarter" idx="11"/>
          </p:nvPr>
        </p:nvSpPr>
        <p:spPr/>
        <p:txBody>
          <a:bodyPr/>
          <a:lstStyle/>
          <a:p>
            <a:endParaRPr lang="en-KE" dirty="0"/>
          </a:p>
        </p:txBody>
      </p:sp>
      <p:sp>
        <p:nvSpPr>
          <p:cNvPr id="6" name="Slide Number Placeholder 5"/>
          <p:cNvSpPr>
            <a:spLocks noGrp="1"/>
          </p:cNvSpPr>
          <p:nvPr>
            <p:ph type="sldNum" sz="quarter" idx="12"/>
          </p:nvPr>
        </p:nvSpPr>
        <p:spPr/>
        <p:txBody>
          <a:bodyPr/>
          <a:lstStyle/>
          <a:p>
            <a:fld id="{90C16DE2-F4E2-41FE-87E8-F3DC60C03F65}" type="slidenum">
              <a:rPr lang="en-KE" smtClean="0"/>
              <a:t>‹#›</a:t>
            </a:fld>
            <a:endParaRPr lang="en-KE"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98425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B5BA4C-556B-4D1E-A3F9-3EDE08885643}" type="datetimeFigureOut">
              <a:rPr lang="en-KE" smtClean="0"/>
              <a:t>17/04/2023</a:t>
            </a:fld>
            <a:endParaRPr lang="en-KE" dirty="0"/>
          </a:p>
        </p:txBody>
      </p:sp>
      <p:sp>
        <p:nvSpPr>
          <p:cNvPr id="5" name="Footer Placeholder 4"/>
          <p:cNvSpPr>
            <a:spLocks noGrp="1"/>
          </p:cNvSpPr>
          <p:nvPr>
            <p:ph type="ftr" sz="quarter" idx="11"/>
          </p:nvPr>
        </p:nvSpPr>
        <p:spPr/>
        <p:txBody>
          <a:bodyPr/>
          <a:lstStyle/>
          <a:p>
            <a:endParaRPr lang="en-KE" dirty="0"/>
          </a:p>
        </p:txBody>
      </p:sp>
      <p:sp>
        <p:nvSpPr>
          <p:cNvPr id="6" name="Slide Number Placeholder 5"/>
          <p:cNvSpPr>
            <a:spLocks noGrp="1"/>
          </p:cNvSpPr>
          <p:nvPr>
            <p:ph type="sldNum" sz="quarter" idx="12"/>
          </p:nvPr>
        </p:nvSpPr>
        <p:spPr/>
        <p:txBody>
          <a:bodyPr/>
          <a:lstStyle/>
          <a:p>
            <a:fld id="{90C16DE2-F4E2-41FE-87E8-F3DC60C03F65}" type="slidenum">
              <a:rPr lang="en-KE" smtClean="0"/>
              <a:t>‹#›</a:t>
            </a:fld>
            <a:endParaRPr lang="en-KE"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61304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92B5BA4C-556B-4D1E-A3F9-3EDE08885643}" type="datetimeFigureOut">
              <a:rPr lang="en-KE" smtClean="0"/>
              <a:t>17/04/2023</a:t>
            </a:fld>
            <a:endParaRPr lang="en-KE"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KE"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90C16DE2-F4E2-41FE-87E8-F3DC60C03F65}" type="slidenum">
              <a:rPr lang="en-KE" smtClean="0"/>
              <a:t>‹#›</a:t>
            </a:fld>
            <a:endParaRPr lang="en-KE"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34051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C7367-75C9-19A0-C567-E77BAFB19C9B}"/>
              </a:ext>
            </a:extLst>
          </p:cNvPr>
          <p:cNvSpPr>
            <a:spLocks noGrp="1"/>
          </p:cNvSpPr>
          <p:nvPr>
            <p:ph type="ctrTitle"/>
          </p:nvPr>
        </p:nvSpPr>
        <p:spPr>
          <a:xfrm>
            <a:off x="2417779" y="785365"/>
            <a:ext cx="8637073" cy="2541431"/>
          </a:xfrm>
        </p:spPr>
        <p:txBody>
          <a:bodyPr>
            <a:normAutofit/>
          </a:bodyPr>
          <a:lstStyle/>
          <a:p>
            <a:r>
              <a:rPr lang="en-US" sz="3200" b="1" dirty="0"/>
              <a:t>INTERNATIONAL FINANCE</a:t>
            </a:r>
            <a:endParaRPr lang="en-KE" sz="3200" b="1" dirty="0"/>
          </a:p>
        </p:txBody>
      </p:sp>
      <p:sp>
        <p:nvSpPr>
          <p:cNvPr id="3" name="Subtitle 2">
            <a:extLst>
              <a:ext uri="{FF2B5EF4-FFF2-40B4-BE49-F238E27FC236}">
                <a16:creationId xmlns:a16="http://schemas.microsoft.com/office/drawing/2014/main" id="{DE3E4373-9235-0021-FA1B-ECFF757EDEAC}"/>
              </a:ext>
            </a:extLst>
          </p:cNvPr>
          <p:cNvSpPr>
            <a:spLocks noGrp="1"/>
          </p:cNvSpPr>
          <p:nvPr>
            <p:ph type="subTitle" idx="1"/>
          </p:nvPr>
        </p:nvSpPr>
        <p:spPr/>
        <p:txBody>
          <a:bodyPr/>
          <a:lstStyle/>
          <a:p>
            <a:r>
              <a:rPr lang="en-US" b="1" dirty="0"/>
              <a:t>WEEK 2-BALANCE OF PAYMENT(bop)</a:t>
            </a:r>
            <a:endParaRPr lang="en-KE" b="1" dirty="0"/>
          </a:p>
        </p:txBody>
      </p:sp>
    </p:spTree>
    <p:extLst>
      <p:ext uri="{BB962C8B-B14F-4D97-AF65-F5344CB8AC3E}">
        <p14:creationId xmlns:p14="http://schemas.microsoft.com/office/powerpoint/2010/main" val="30053815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6F80F-B6AE-452E-3B90-D394B78D29AE}"/>
              </a:ext>
            </a:extLst>
          </p:cNvPr>
          <p:cNvSpPr>
            <a:spLocks noGrp="1"/>
          </p:cNvSpPr>
          <p:nvPr>
            <p:ph type="title"/>
          </p:nvPr>
        </p:nvSpPr>
        <p:spPr/>
        <p:txBody>
          <a:bodyPr/>
          <a:lstStyle/>
          <a:p>
            <a:r>
              <a:rPr lang="en-US" b="1" dirty="0"/>
              <a:t>CONTENTS</a:t>
            </a:r>
            <a:endParaRPr lang="en-KE" b="1" dirty="0"/>
          </a:p>
        </p:txBody>
      </p:sp>
      <p:sp>
        <p:nvSpPr>
          <p:cNvPr id="3" name="Content Placeholder 2">
            <a:extLst>
              <a:ext uri="{FF2B5EF4-FFF2-40B4-BE49-F238E27FC236}">
                <a16:creationId xmlns:a16="http://schemas.microsoft.com/office/drawing/2014/main" id="{141A04C9-FBEA-5E28-DA40-77E6729B5937}"/>
              </a:ext>
            </a:extLst>
          </p:cNvPr>
          <p:cNvSpPr>
            <a:spLocks noGrp="1"/>
          </p:cNvSpPr>
          <p:nvPr>
            <p:ph idx="1"/>
          </p:nvPr>
        </p:nvSpPr>
        <p:spPr/>
        <p:txBody>
          <a:bodyPr>
            <a:normAutofit lnSpcReduction="10000"/>
          </a:bodyPr>
          <a:lstStyle/>
          <a:p>
            <a:pPr marL="0" indent="0">
              <a:buNone/>
            </a:pPr>
            <a:r>
              <a:rPr lang="en-US" dirty="0"/>
              <a:t>1.0	INTRODUCTION</a:t>
            </a:r>
          </a:p>
          <a:p>
            <a:pPr marL="0" indent="0">
              <a:buNone/>
            </a:pPr>
            <a:r>
              <a:rPr lang="en-US" dirty="0"/>
              <a:t>2.0	OBJECTIVES</a:t>
            </a:r>
          </a:p>
          <a:p>
            <a:pPr marL="0" indent="0">
              <a:buNone/>
            </a:pPr>
            <a:r>
              <a:rPr lang="en-US" dirty="0"/>
              <a:t>3.0	DEFINITION OF BALANCE OF PAYMENT(BOP)</a:t>
            </a:r>
          </a:p>
          <a:p>
            <a:pPr marL="0" indent="0">
              <a:buNone/>
            </a:pPr>
            <a:r>
              <a:rPr lang="en-US" dirty="0"/>
              <a:t>4.0	COMPONENTS OF BOP</a:t>
            </a:r>
          </a:p>
          <a:p>
            <a:pPr marL="457200" lvl="1" indent="0">
              <a:buNone/>
            </a:pPr>
            <a:r>
              <a:rPr lang="en-US" dirty="0"/>
              <a:t>4.1 Current account</a:t>
            </a:r>
          </a:p>
          <a:p>
            <a:pPr marL="457200" lvl="1" indent="0">
              <a:buNone/>
            </a:pPr>
            <a:r>
              <a:rPr lang="en-US" dirty="0"/>
              <a:t>4.2 Capital account</a:t>
            </a:r>
          </a:p>
          <a:p>
            <a:pPr marL="457200" lvl="1" indent="0">
              <a:buNone/>
            </a:pPr>
            <a:r>
              <a:rPr lang="en-US" dirty="0"/>
              <a:t>4.3 Reserve A/C</a:t>
            </a:r>
          </a:p>
          <a:p>
            <a:pPr marL="457200" lvl="1" indent="0">
              <a:buNone/>
            </a:pPr>
            <a:r>
              <a:rPr lang="en-US" dirty="0"/>
              <a:t>4.4 Errors/omissions</a:t>
            </a:r>
          </a:p>
          <a:p>
            <a:pPr marL="0" indent="0">
              <a:buNone/>
            </a:pPr>
            <a:endParaRPr lang="en-US" b="1" dirty="0"/>
          </a:p>
          <a:p>
            <a:pPr marL="0" indent="0">
              <a:buNone/>
            </a:pPr>
            <a:endParaRPr lang="en-KE" dirty="0"/>
          </a:p>
        </p:txBody>
      </p:sp>
    </p:spTree>
    <p:extLst>
      <p:ext uri="{BB962C8B-B14F-4D97-AF65-F5344CB8AC3E}">
        <p14:creationId xmlns:p14="http://schemas.microsoft.com/office/powerpoint/2010/main" val="4690812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52D52-378D-9649-15BE-EDED50E29B75}"/>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1C01D186-1A6A-9FEB-78DA-C9455EC192A4}"/>
              </a:ext>
            </a:extLst>
          </p:cNvPr>
          <p:cNvSpPr>
            <a:spLocks noGrp="1"/>
          </p:cNvSpPr>
          <p:nvPr>
            <p:ph idx="1"/>
          </p:nvPr>
        </p:nvSpPr>
        <p:spPr/>
        <p:txBody>
          <a:bodyPr/>
          <a:lstStyle/>
          <a:p>
            <a:pPr marL="0" indent="0">
              <a:buNone/>
            </a:pPr>
            <a:r>
              <a:rPr lang="en-US" dirty="0"/>
              <a:t>5.0 FACTORS AFFECTING BOP COMPONENTS</a:t>
            </a:r>
          </a:p>
          <a:p>
            <a:pPr marL="0" indent="0">
              <a:buNone/>
            </a:pPr>
            <a:r>
              <a:rPr lang="en-US" dirty="0"/>
              <a:t>6.0 BALANCE OF TRADE(BOT)</a:t>
            </a:r>
          </a:p>
          <a:p>
            <a:pPr marL="0" indent="0">
              <a:buNone/>
            </a:pPr>
            <a:r>
              <a:rPr lang="en-US" dirty="0"/>
              <a:t>6.1 BOP vs BOT</a:t>
            </a:r>
          </a:p>
          <a:p>
            <a:pPr marL="0" indent="0">
              <a:buNone/>
            </a:pPr>
            <a:r>
              <a:rPr lang="en-US" dirty="0"/>
              <a:t>6.2 Factors affecting BOT</a:t>
            </a:r>
          </a:p>
          <a:p>
            <a:pPr marL="0" indent="0">
              <a:buNone/>
            </a:pPr>
            <a:r>
              <a:rPr lang="en-US" dirty="0"/>
              <a:t>6.3 Balance of Trade components</a:t>
            </a:r>
          </a:p>
          <a:p>
            <a:pPr marL="457200" lvl="1" indent="0">
              <a:buNone/>
            </a:pPr>
            <a:r>
              <a:rPr lang="en-US" dirty="0"/>
              <a:t>6.3.1 Visible Trade</a:t>
            </a:r>
          </a:p>
          <a:p>
            <a:pPr marL="457200" lvl="1" indent="0">
              <a:buNone/>
            </a:pPr>
            <a:r>
              <a:rPr lang="en-US" dirty="0"/>
              <a:t>6.3.2 Invisible Trade</a:t>
            </a:r>
          </a:p>
          <a:p>
            <a:pPr marL="0" indent="0">
              <a:buNone/>
            </a:pPr>
            <a:endParaRPr lang="en-US" dirty="0"/>
          </a:p>
        </p:txBody>
      </p:sp>
    </p:spTree>
    <p:extLst>
      <p:ext uri="{BB962C8B-B14F-4D97-AF65-F5344CB8AC3E}">
        <p14:creationId xmlns:p14="http://schemas.microsoft.com/office/powerpoint/2010/main" val="2847995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FABF8-3EF5-03FB-10A1-7E82DA4721FB}"/>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1F62C2B5-8A34-F2D9-1E87-03F44C4DB60B}"/>
              </a:ext>
            </a:extLst>
          </p:cNvPr>
          <p:cNvSpPr>
            <a:spLocks noGrp="1"/>
          </p:cNvSpPr>
          <p:nvPr>
            <p:ph idx="1"/>
          </p:nvPr>
        </p:nvSpPr>
        <p:spPr/>
        <p:txBody>
          <a:bodyPr>
            <a:normAutofit fontScale="92500" lnSpcReduction="20000"/>
          </a:bodyPr>
          <a:lstStyle/>
          <a:p>
            <a:pPr marL="0" indent="0">
              <a:buNone/>
            </a:pPr>
            <a:r>
              <a:rPr lang="en-US" dirty="0"/>
              <a:t>7.0   DISEQUILIBRIUM IN THE BALANCE OF PAYMENTS</a:t>
            </a:r>
          </a:p>
          <a:p>
            <a:pPr marL="457200" lvl="1" indent="0">
              <a:buNone/>
            </a:pPr>
            <a:r>
              <a:rPr lang="en-US" dirty="0"/>
              <a:t>7.1 Causes of disequilibrium</a:t>
            </a:r>
          </a:p>
          <a:p>
            <a:pPr marL="457200" lvl="1" indent="0">
              <a:buNone/>
            </a:pPr>
            <a:r>
              <a:rPr lang="en-US" dirty="0"/>
              <a:t>7.2 Measures to correct the disequilibrium</a:t>
            </a:r>
          </a:p>
          <a:p>
            <a:pPr marL="0" indent="0">
              <a:buNone/>
            </a:pPr>
            <a:r>
              <a:rPr lang="en-US" dirty="0"/>
              <a:t>8.0 FACTORS AFFECTING INTERNATIONAL FINANCIAL MARKETS</a:t>
            </a:r>
          </a:p>
          <a:p>
            <a:pPr marL="457200" lvl="1" indent="0">
              <a:buNone/>
            </a:pPr>
            <a:r>
              <a:rPr lang="en-US" dirty="0"/>
              <a:t>8.1 Impact of government policies</a:t>
            </a:r>
          </a:p>
          <a:p>
            <a:pPr marL="457200" lvl="1" indent="0">
              <a:buNone/>
            </a:pPr>
            <a:r>
              <a:rPr lang="en-US" dirty="0"/>
              <a:t>8.2 Impact of exchange rates</a:t>
            </a:r>
          </a:p>
          <a:p>
            <a:pPr marL="0" indent="0">
              <a:buNone/>
            </a:pPr>
            <a:r>
              <a:rPr lang="en-US" dirty="0"/>
              <a:t>9.0 CONCLUSION</a:t>
            </a:r>
          </a:p>
          <a:p>
            <a:pPr marL="0" indent="0">
              <a:buNone/>
            </a:pPr>
            <a:r>
              <a:rPr lang="en-US" dirty="0"/>
              <a:t>10.0 TOPIC ASSESMENT QUESTIONS</a:t>
            </a:r>
          </a:p>
          <a:p>
            <a:pPr marL="0" indent="0">
              <a:buNone/>
            </a:pPr>
            <a:r>
              <a:rPr lang="en-US" dirty="0"/>
              <a:t>11.0 REFERENCES</a:t>
            </a:r>
          </a:p>
          <a:p>
            <a:endParaRPr lang="en-US" dirty="0"/>
          </a:p>
        </p:txBody>
      </p:sp>
    </p:spTree>
    <p:extLst>
      <p:ext uri="{BB962C8B-B14F-4D97-AF65-F5344CB8AC3E}">
        <p14:creationId xmlns:p14="http://schemas.microsoft.com/office/powerpoint/2010/main" val="1917008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F8B39-2742-D241-7EC9-FE791DD67355}"/>
              </a:ext>
            </a:extLst>
          </p:cNvPr>
          <p:cNvSpPr>
            <a:spLocks noGrp="1"/>
          </p:cNvSpPr>
          <p:nvPr>
            <p:ph type="title"/>
          </p:nvPr>
        </p:nvSpPr>
        <p:spPr/>
        <p:txBody>
          <a:bodyPr>
            <a:normAutofit/>
          </a:bodyPr>
          <a:lstStyle/>
          <a:p>
            <a:r>
              <a:rPr lang="en-US" sz="2400" b="1" dirty="0"/>
              <a:t>1.0 INTRODUCTION</a:t>
            </a:r>
          </a:p>
        </p:txBody>
      </p:sp>
      <p:sp>
        <p:nvSpPr>
          <p:cNvPr id="3" name="Content Placeholder 2">
            <a:extLst>
              <a:ext uri="{FF2B5EF4-FFF2-40B4-BE49-F238E27FC236}">
                <a16:creationId xmlns:a16="http://schemas.microsoft.com/office/drawing/2014/main" id="{10296322-0B21-0CDF-CDEA-2B37193C0C19}"/>
              </a:ext>
            </a:extLst>
          </p:cNvPr>
          <p:cNvSpPr>
            <a:spLocks noGrp="1"/>
          </p:cNvSpPr>
          <p:nvPr>
            <p:ph idx="1"/>
          </p:nvPr>
        </p:nvSpPr>
        <p:spPr/>
        <p:txBody>
          <a:bodyPr>
            <a:normAutofit/>
          </a:bodyPr>
          <a:lstStyle/>
          <a:p>
            <a:r>
              <a:rPr lang="en-US" dirty="0"/>
              <a:t>Balance of payments (BOP) accounts are an accounting record of all monetary transactions between a country and the rest of the world. </a:t>
            </a:r>
          </a:p>
          <a:p>
            <a:r>
              <a:rPr lang="en-US" dirty="0"/>
              <a:t>These transactions include payments for the country's exports and imports of goods, services, financial capital, and financial transfers.</a:t>
            </a:r>
          </a:p>
          <a:p>
            <a:r>
              <a:rPr lang="en-US" dirty="0"/>
              <a:t>Like all double  entry bookkeeping accounts, it always balances i.e., sum of credit entries &amp; sum of debit entries.</a:t>
            </a:r>
          </a:p>
          <a:p>
            <a:r>
              <a:rPr lang="en-US" dirty="0"/>
              <a:t>BOP  statement is a device  for recording all economic transactions within a given period between the residents of a country  and the residents of other  countries</a:t>
            </a:r>
          </a:p>
          <a:p>
            <a:endParaRPr lang="en-US" dirty="0"/>
          </a:p>
        </p:txBody>
      </p:sp>
    </p:spTree>
    <p:extLst>
      <p:ext uri="{BB962C8B-B14F-4D97-AF65-F5344CB8AC3E}">
        <p14:creationId xmlns:p14="http://schemas.microsoft.com/office/powerpoint/2010/main" val="3216191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9B006-06F7-D012-69CC-49FDC0DCD020}"/>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D8ED955E-D3C0-7798-114A-65D079F69C7F}"/>
              </a:ext>
            </a:extLst>
          </p:cNvPr>
          <p:cNvSpPr>
            <a:spLocks noGrp="1"/>
          </p:cNvSpPr>
          <p:nvPr>
            <p:ph idx="1"/>
          </p:nvPr>
        </p:nvSpPr>
        <p:spPr>
          <a:xfrm>
            <a:off x="1451579" y="1853754"/>
            <a:ext cx="9603275" cy="3791672"/>
          </a:xfrm>
        </p:spPr>
        <p:txBody>
          <a:bodyPr>
            <a:normAutofit fontScale="92500" lnSpcReduction="10000"/>
          </a:bodyPr>
          <a:lstStyle/>
          <a:p>
            <a:r>
              <a:rPr lang="en-US" dirty="0"/>
              <a:t>The three main categories are: </a:t>
            </a:r>
          </a:p>
          <a:p>
            <a:r>
              <a:rPr lang="en-US" b="1" dirty="0"/>
              <a:t>(a) The Current Account</a:t>
            </a:r>
            <a:r>
              <a:rPr lang="en-US" dirty="0"/>
              <a:t>: this includes imports and exports of goods and services and uni-lateral transfers of goods and services. </a:t>
            </a:r>
          </a:p>
          <a:p>
            <a:r>
              <a:rPr lang="en-US" dirty="0"/>
              <a:t>This account scans all the incoming and outgoing of goods and services between countries. </a:t>
            </a:r>
          </a:p>
          <a:p>
            <a:r>
              <a:rPr lang="en-US" dirty="0"/>
              <a:t>All the payments made for raw materials and constructed goods are covered under this account. </a:t>
            </a:r>
          </a:p>
          <a:p>
            <a:r>
              <a:rPr lang="en-US" dirty="0"/>
              <a:t>Few other deliveries that are included in this category are from tourism, engineering, stocks, business services, transportation, and royalties from licenses and copyrights. </a:t>
            </a:r>
          </a:p>
          <a:p>
            <a:r>
              <a:rPr lang="en-US" dirty="0"/>
              <a:t>All these combined together to make a BOP of a country.</a:t>
            </a:r>
          </a:p>
          <a:p>
            <a:endParaRPr lang="en-US" dirty="0"/>
          </a:p>
        </p:txBody>
      </p:sp>
    </p:spTree>
    <p:extLst>
      <p:ext uri="{BB962C8B-B14F-4D97-AF65-F5344CB8AC3E}">
        <p14:creationId xmlns:p14="http://schemas.microsoft.com/office/powerpoint/2010/main" val="16100972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E8E0BF-B2C0-B47E-0311-A721F0F04203}"/>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C55CBD16-6A20-841D-63AC-FBC8B55E2411}"/>
              </a:ext>
            </a:extLst>
          </p:cNvPr>
          <p:cNvSpPr>
            <a:spLocks noGrp="1"/>
          </p:cNvSpPr>
          <p:nvPr>
            <p:ph idx="1"/>
          </p:nvPr>
        </p:nvSpPr>
        <p:spPr>
          <a:xfrm>
            <a:off x="1451579" y="1853754"/>
            <a:ext cx="9603275" cy="3738663"/>
          </a:xfrm>
        </p:spPr>
        <p:txBody>
          <a:bodyPr>
            <a:normAutofit/>
          </a:bodyPr>
          <a:lstStyle/>
          <a:p>
            <a:r>
              <a:rPr lang="en-US" sz="2100" b="1" dirty="0"/>
              <a:t>b) The Capital Account</a:t>
            </a:r>
            <a:r>
              <a:rPr lang="en-US" sz="2100" dirty="0"/>
              <a:t>: Under this are grouped transactions leading to changes in foreign financial assets and liabilities of the country. </a:t>
            </a:r>
          </a:p>
          <a:p>
            <a:r>
              <a:rPr lang="en-US" sz="2100" b="1" dirty="0"/>
              <a:t>(c) The Reserve Account: </a:t>
            </a:r>
            <a:r>
              <a:rPr lang="en-US" sz="2100" dirty="0"/>
              <a:t>In principle, this is not different from the capital account in as much as it also relates to financial assets and liabilities. However, in this category only ―reserve assets are included.</a:t>
            </a:r>
          </a:p>
          <a:p>
            <a:pPr marL="0" indent="0">
              <a:buNone/>
            </a:pPr>
            <a:endParaRPr lang="en-US" dirty="0"/>
          </a:p>
          <a:p>
            <a:endParaRPr lang="en-US" dirty="0"/>
          </a:p>
          <a:p>
            <a:endParaRPr lang="en-US" dirty="0"/>
          </a:p>
        </p:txBody>
      </p:sp>
    </p:spTree>
    <p:extLst>
      <p:ext uri="{BB962C8B-B14F-4D97-AF65-F5344CB8AC3E}">
        <p14:creationId xmlns:p14="http://schemas.microsoft.com/office/powerpoint/2010/main" val="1561925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9F2DF-6A7E-1735-072A-4CF2FD2E186B}"/>
              </a:ext>
            </a:extLst>
          </p:cNvPr>
          <p:cNvSpPr>
            <a:spLocks noGrp="1"/>
          </p:cNvSpPr>
          <p:nvPr>
            <p:ph type="title"/>
          </p:nvPr>
        </p:nvSpPr>
        <p:spPr>
          <a:xfrm>
            <a:off x="1451579" y="804520"/>
            <a:ext cx="9603275" cy="825498"/>
          </a:xfrm>
        </p:spPr>
        <p:txBody>
          <a:bodyPr>
            <a:normAutofit/>
          </a:bodyPr>
          <a:lstStyle/>
          <a:p>
            <a:r>
              <a:rPr lang="en-US" sz="2400" b="1" dirty="0"/>
              <a:t>2.0 OBJECTIVES</a:t>
            </a:r>
          </a:p>
        </p:txBody>
      </p:sp>
      <p:sp>
        <p:nvSpPr>
          <p:cNvPr id="3" name="Content Placeholder 2">
            <a:extLst>
              <a:ext uri="{FF2B5EF4-FFF2-40B4-BE49-F238E27FC236}">
                <a16:creationId xmlns:a16="http://schemas.microsoft.com/office/drawing/2014/main" id="{A59B790A-E0F2-7CD8-3CDA-A0D75D036CD4}"/>
              </a:ext>
            </a:extLst>
          </p:cNvPr>
          <p:cNvSpPr>
            <a:spLocks noGrp="1"/>
          </p:cNvSpPr>
          <p:nvPr>
            <p:ph idx="1"/>
          </p:nvPr>
        </p:nvSpPr>
        <p:spPr>
          <a:xfrm>
            <a:off x="1451579" y="1815548"/>
            <a:ext cx="9603275" cy="4041913"/>
          </a:xfrm>
        </p:spPr>
        <p:txBody>
          <a:bodyPr>
            <a:normAutofit/>
          </a:bodyPr>
          <a:lstStyle/>
          <a:p>
            <a:r>
              <a:rPr lang="en-US" dirty="0"/>
              <a:t>At the end of this lecture, you should be able to </a:t>
            </a:r>
          </a:p>
          <a:p>
            <a:pPr marL="0" indent="0">
              <a:buNone/>
            </a:pPr>
            <a:r>
              <a:rPr lang="en-US" dirty="0"/>
              <a:t>1.	Define BOP</a:t>
            </a:r>
          </a:p>
          <a:p>
            <a:pPr marL="0" indent="0">
              <a:buNone/>
            </a:pPr>
            <a:r>
              <a:rPr lang="en-US" dirty="0"/>
              <a:t>2.	Discuss the components of BOP</a:t>
            </a:r>
          </a:p>
          <a:p>
            <a:pPr marL="0" indent="0">
              <a:buNone/>
            </a:pPr>
            <a:r>
              <a:rPr lang="en-US" dirty="0"/>
              <a:t>3.	Explain the factors influencing BOP components</a:t>
            </a:r>
          </a:p>
          <a:p>
            <a:pPr marL="0" indent="0">
              <a:buNone/>
            </a:pPr>
            <a:r>
              <a:rPr lang="en-US" dirty="0"/>
              <a:t>4.	Differentiate between visible and invisible trade</a:t>
            </a:r>
          </a:p>
          <a:p>
            <a:pPr marL="0" indent="0">
              <a:buNone/>
            </a:pPr>
            <a:r>
              <a:rPr lang="en-US" dirty="0"/>
              <a:t>5.	Examine the impact of the following on exchange rates</a:t>
            </a:r>
          </a:p>
          <a:p>
            <a:pPr marL="1428750" lvl="2" indent="-514350">
              <a:buFont typeface="+mj-lt"/>
              <a:buAutoNum type="romanLcPeriod"/>
            </a:pPr>
            <a:r>
              <a:rPr lang="en-US" sz="2000" dirty="0"/>
              <a:t>Government policies</a:t>
            </a:r>
          </a:p>
          <a:p>
            <a:pPr marL="1428750" lvl="2" indent="-514350">
              <a:buFont typeface="+mj-lt"/>
              <a:buAutoNum type="romanLcPeriod"/>
            </a:pPr>
            <a:r>
              <a:rPr lang="en-US" sz="2000" dirty="0"/>
              <a:t>Exchange rate regimes</a:t>
            </a:r>
          </a:p>
          <a:p>
            <a:endParaRPr lang="en-US" dirty="0"/>
          </a:p>
        </p:txBody>
      </p:sp>
    </p:spTree>
    <p:extLst>
      <p:ext uri="{BB962C8B-B14F-4D97-AF65-F5344CB8AC3E}">
        <p14:creationId xmlns:p14="http://schemas.microsoft.com/office/powerpoint/2010/main" val="8188186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2837D-05CF-3D5E-BF09-8D36FE5DBAE1}"/>
              </a:ext>
            </a:extLst>
          </p:cNvPr>
          <p:cNvSpPr>
            <a:spLocks noGrp="1"/>
          </p:cNvSpPr>
          <p:nvPr>
            <p:ph type="title"/>
          </p:nvPr>
        </p:nvSpPr>
        <p:spPr/>
        <p:txBody>
          <a:bodyPr>
            <a:normAutofit/>
          </a:bodyPr>
          <a:lstStyle/>
          <a:p>
            <a:r>
              <a:rPr lang="en-US" sz="2400" b="1" dirty="0"/>
              <a:t>3.0 DEFINITION OF BOP</a:t>
            </a:r>
          </a:p>
        </p:txBody>
      </p:sp>
      <p:sp>
        <p:nvSpPr>
          <p:cNvPr id="3" name="Content Placeholder 2">
            <a:extLst>
              <a:ext uri="{FF2B5EF4-FFF2-40B4-BE49-F238E27FC236}">
                <a16:creationId xmlns:a16="http://schemas.microsoft.com/office/drawing/2014/main" id="{0BE27951-9EBA-8D16-8FF4-1AD4F7D90AB6}"/>
              </a:ext>
            </a:extLst>
          </p:cNvPr>
          <p:cNvSpPr>
            <a:spLocks noGrp="1"/>
          </p:cNvSpPr>
          <p:nvPr>
            <p:ph idx="1"/>
          </p:nvPr>
        </p:nvSpPr>
        <p:spPr/>
        <p:txBody>
          <a:bodyPr>
            <a:normAutofit/>
          </a:bodyPr>
          <a:lstStyle/>
          <a:p>
            <a:pPr marL="0" indent="0">
              <a:buNone/>
            </a:pPr>
            <a:r>
              <a:rPr lang="en-US" b="1" dirty="0"/>
              <a:t>The IMF definition: </a:t>
            </a:r>
          </a:p>
          <a:p>
            <a:r>
              <a:rPr lang="en-US" dirty="0"/>
              <a:t>Is similar to definitions by Organization for Economic Cooperation and Development (OECD), and the United Nations System of National Accounts (SNA). </a:t>
            </a:r>
          </a:p>
          <a:p>
            <a:r>
              <a:rPr lang="en-US" dirty="0"/>
              <a:t>The main difference in the IMF’s terminology is that it uses the term "financial account" to capture transactions that would under alternative definitions be recorded in the capital account.</a:t>
            </a:r>
          </a:p>
          <a:p>
            <a:r>
              <a:rPr lang="en-US" dirty="0"/>
              <a:t>The IMF uses the term capital account to designate a subset of transactions that, according to other usage, form a small part of the overall capital account.</a:t>
            </a:r>
          </a:p>
          <a:p>
            <a:endParaRPr lang="en-US" dirty="0"/>
          </a:p>
          <a:p>
            <a:endParaRPr lang="en-US" dirty="0"/>
          </a:p>
        </p:txBody>
      </p:sp>
    </p:spTree>
    <p:extLst>
      <p:ext uri="{BB962C8B-B14F-4D97-AF65-F5344CB8AC3E}">
        <p14:creationId xmlns:p14="http://schemas.microsoft.com/office/powerpoint/2010/main" val="4614117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366EF-29CD-EF74-30DE-62109CDF77A2}"/>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7A1032FF-91B1-4FDB-F8B9-C549FF3B7C94}"/>
              </a:ext>
            </a:extLst>
          </p:cNvPr>
          <p:cNvSpPr>
            <a:spLocks noGrp="1"/>
          </p:cNvSpPr>
          <p:nvPr>
            <p:ph idx="1"/>
          </p:nvPr>
        </p:nvSpPr>
        <p:spPr/>
        <p:txBody>
          <a:bodyPr>
            <a:normAutofit/>
          </a:bodyPr>
          <a:lstStyle/>
          <a:p>
            <a:r>
              <a:rPr lang="en-US" dirty="0"/>
              <a:t>The IMF separates these transactions out to form an additional top-level division of the BOP accounts. </a:t>
            </a:r>
          </a:p>
          <a:p>
            <a:r>
              <a:rPr lang="en-US" dirty="0"/>
              <a:t>Expressed with the IMF definition, the BOP identity can be written:</a:t>
            </a:r>
          </a:p>
          <a:p>
            <a:pPr marL="0" indent="0">
              <a:buNone/>
            </a:pPr>
            <a:r>
              <a:rPr lang="en-US" dirty="0"/>
              <a:t>   -</a:t>
            </a:r>
            <a:r>
              <a:rPr lang="en-US" i="1" dirty="0"/>
              <a:t>Current account financial account capital account balancing item=0</a:t>
            </a:r>
            <a:r>
              <a:rPr lang="en-US" dirty="0"/>
              <a:t>.</a:t>
            </a:r>
          </a:p>
          <a:p>
            <a:r>
              <a:rPr lang="en-US" dirty="0"/>
              <a:t>The IMF uses the term current account with the same meaning as that used by other organizations, although it has its own names for its three leading subdivisions, which are:</a:t>
            </a:r>
          </a:p>
          <a:p>
            <a:r>
              <a:rPr lang="en-US" dirty="0"/>
              <a:t>The goods and services account (the overall trade balance).</a:t>
            </a:r>
          </a:p>
          <a:p>
            <a:endParaRPr lang="en-US" dirty="0"/>
          </a:p>
        </p:txBody>
      </p:sp>
    </p:spTree>
    <p:extLst>
      <p:ext uri="{BB962C8B-B14F-4D97-AF65-F5344CB8AC3E}">
        <p14:creationId xmlns:p14="http://schemas.microsoft.com/office/powerpoint/2010/main" val="25970443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559E7-DD64-118D-1FF8-14C4ECE277D5}"/>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705323AC-6B7B-BC12-79C4-FE30287D1568}"/>
              </a:ext>
            </a:extLst>
          </p:cNvPr>
          <p:cNvSpPr>
            <a:spLocks noGrp="1"/>
          </p:cNvSpPr>
          <p:nvPr>
            <p:ph idx="1"/>
          </p:nvPr>
        </p:nvSpPr>
        <p:spPr/>
        <p:txBody>
          <a:bodyPr>
            <a:normAutofit lnSpcReduction="10000"/>
          </a:bodyPr>
          <a:lstStyle/>
          <a:p>
            <a:r>
              <a:rPr lang="en-US" dirty="0"/>
              <a:t>The primary income account (factor income such as from loans and investments).</a:t>
            </a:r>
          </a:p>
          <a:p>
            <a:r>
              <a:rPr lang="en-US" dirty="0"/>
              <a:t>The secondary income account (transfer payments).</a:t>
            </a:r>
          </a:p>
          <a:p>
            <a:pPr marL="0" indent="0">
              <a:buNone/>
            </a:pPr>
            <a:r>
              <a:rPr lang="en-US" b="1" dirty="0"/>
              <a:t>Other definitions:</a:t>
            </a:r>
          </a:p>
          <a:p>
            <a:pPr marL="0" indent="0">
              <a:buNone/>
            </a:pPr>
            <a:r>
              <a:rPr lang="en-US" dirty="0"/>
              <a:t>Kindle Berger, "The balance of payments of a country is a systematic record of all economic transactions between the residents of the reporting country and residents of foreign countries during a given period of time".</a:t>
            </a:r>
          </a:p>
          <a:p>
            <a:pPr marL="0" indent="0">
              <a:buNone/>
            </a:pPr>
            <a:r>
              <a:rPr lang="en-US" dirty="0"/>
              <a:t>It is a double entry system of record of all economic transactions between the residents of the country and the rest of the world carried out in a specific period.</a:t>
            </a:r>
          </a:p>
          <a:p>
            <a:endParaRPr lang="en-US" dirty="0"/>
          </a:p>
        </p:txBody>
      </p:sp>
    </p:spTree>
    <p:extLst>
      <p:ext uri="{BB962C8B-B14F-4D97-AF65-F5344CB8AC3E}">
        <p14:creationId xmlns:p14="http://schemas.microsoft.com/office/powerpoint/2010/main" val="11060332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58D01-DF01-7129-8E4A-9A22A41361B8}"/>
              </a:ext>
            </a:extLst>
          </p:cNvPr>
          <p:cNvSpPr>
            <a:spLocks noGrp="1"/>
          </p:cNvSpPr>
          <p:nvPr>
            <p:ph type="title"/>
          </p:nvPr>
        </p:nvSpPr>
        <p:spPr/>
        <p:txBody>
          <a:bodyPr>
            <a:normAutofit/>
          </a:bodyPr>
          <a:lstStyle/>
          <a:p>
            <a:r>
              <a:rPr lang="en-US" sz="2400" b="1" dirty="0"/>
              <a:t>Features of BOP</a:t>
            </a:r>
          </a:p>
        </p:txBody>
      </p:sp>
      <p:sp>
        <p:nvSpPr>
          <p:cNvPr id="3" name="Content Placeholder 2">
            <a:extLst>
              <a:ext uri="{FF2B5EF4-FFF2-40B4-BE49-F238E27FC236}">
                <a16:creationId xmlns:a16="http://schemas.microsoft.com/office/drawing/2014/main" id="{94149B11-483E-0B2B-F67A-7F9B8B794636}"/>
              </a:ext>
            </a:extLst>
          </p:cNvPr>
          <p:cNvSpPr>
            <a:spLocks noGrp="1"/>
          </p:cNvSpPr>
          <p:nvPr>
            <p:ph idx="1"/>
          </p:nvPr>
        </p:nvSpPr>
        <p:spPr/>
        <p:txBody>
          <a:bodyPr/>
          <a:lstStyle/>
          <a:p>
            <a:pPr marL="457200" indent="-457200">
              <a:buFont typeface="+mj-lt"/>
              <a:buAutoNum type="arabicPeriod"/>
            </a:pPr>
            <a:r>
              <a:rPr lang="en-US" dirty="0"/>
              <a:t>It is a systematic record of all economic transactions between one country and the rest of the world.</a:t>
            </a:r>
          </a:p>
          <a:p>
            <a:pPr marL="457200" indent="-457200">
              <a:buFont typeface="+mj-lt"/>
              <a:buAutoNum type="arabicPeriod"/>
            </a:pPr>
            <a:r>
              <a:rPr lang="en-US" dirty="0"/>
              <a:t>It includes all transactions, visible as well as invisible.</a:t>
            </a:r>
          </a:p>
          <a:p>
            <a:pPr marL="457200" indent="-457200">
              <a:buFont typeface="+mj-lt"/>
              <a:buAutoNum type="arabicPeriod"/>
            </a:pPr>
            <a:r>
              <a:rPr lang="en-US" dirty="0"/>
              <a:t>It relates to a period. Generally, it is an annual statement.</a:t>
            </a:r>
          </a:p>
          <a:p>
            <a:pPr marL="457200" indent="-457200">
              <a:buFont typeface="+mj-lt"/>
              <a:buAutoNum type="arabicPeriod"/>
            </a:pPr>
            <a:r>
              <a:rPr lang="en-US" dirty="0"/>
              <a:t>It adopts a double-entry book-keeping system. It has two sides: credit side and</a:t>
            </a:r>
            <a:r>
              <a:rPr lang="en-US" sz="2000" dirty="0"/>
              <a:t> debit side. Receipts are recorded on the credit side and payments on the debit side</a:t>
            </a:r>
            <a:r>
              <a:rPr lang="en-US" dirty="0"/>
              <a:t>.</a:t>
            </a:r>
          </a:p>
          <a:p>
            <a:endParaRPr lang="en-US" dirty="0"/>
          </a:p>
        </p:txBody>
      </p:sp>
    </p:spTree>
    <p:extLst>
      <p:ext uri="{BB962C8B-B14F-4D97-AF65-F5344CB8AC3E}">
        <p14:creationId xmlns:p14="http://schemas.microsoft.com/office/powerpoint/2010/main" val="20747024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C79B4-7018-E9F4-B194-DA02CBFA05F1}"/>
              </a:ext>
            </a:extLst>
          </p:cNvPr>
          <p:cNvSpPr>
            <a:spLocks noGrp="1"/>
          </p:cNvSpPr>
          <p:nvPr>
            <p:ph type="title"/>
          </p:nvPr>
        </p:nvSpPr>
        <p:spPr/>
        <p:txBody>
          <a:bodyPr>
            <a:normAutofit/>
          </a:bodyPr>
          <a:lstStyle/>
          <a:p>
            <a:r>
              <a:rPr lang="en-US" sz="2400" b="1" dirty="0"/>
              <a:t>Importance of  Balance Of Payments</a:t>
            </a:r>
          </a:p>
        </p:txBody>
      </p:sp>
      <p:sp>
        <p:nvSpPr>
          <p:cNvPr id="3" name="Content Placeholder 2">
            <a:extLst>
              <a:ext uri="{FF2B5EF4-FFF2-40B4-BE49-F238E27FC236}">
                <a16:creationId xmlns:a16="http://schemas.microsoft.com/office/drawing/2014/main" id="{9F68D7A5-0116-31DA-287A-A52E2AC656C8}"/>
              </a:ext>
            </a:extLst>
          </p:cNvPr>
          <p:cNvSpPr>
            <a:spLocks noGrp="1"/>
          </p:cNvSpPr>
          <p:nvPr>
            <p:ph idx="1"/>
          </p:nvPr>
        </p:nvSpPr>
        <p:spPr/>
        <p:txBody>
          <a:bodyPr/>
          <a:lstStyle/>
          <a:p>
            <a:pPr marL="0" indent="0">
              <a:buNone/>
            </a:pPr>
            <a:r>
              <a:rPr lang="en-US" dirty="0"/>
              <a:t>1. BOP records all the transactions that create demand for and supply of a currency.</a:t>
            </a:r>
          </a:p>
          <a:p>
            <a:pPr marL="0" indent="0">
              <a:buNone/>
            </a:pPr>
            <a:r>
              <a:rPr lang="en-US" dirty="0"/>
              <a:t>2. Judge economic and financial status of a country in the short-term.</a:t>
            </a:r>
          </a:p>
          <a:p>
            <a:pPr marL="0" indent="0">
              <a:buNone/>
            </a:pPr>
            <a:r>
              <a:rPr lang="en-US" dirty="0"/>
              <a:t>3. BOP may confirm trend in economy’s international trade and exchange rate of the  </a:t>
            </a:r>
          </a:p>
          <a:p>
            <a:pPr marL="0" indent="0">
              <a:buNone/>
            </a:pPr>
            <a:r>
              <a:rPr lang="en-US" dirty="0"/>
              <a:t>    currency. This may also indicate change or reversal in the trend.</a:t>
            </a:r>
          </a:p>
          <a:p>
            <a:pPr marL="0" indent="0">
              <a:buNone/>
            </a:pPr>
            <a:r>
              <a:rPr lang="en-US" dirty="0"/>
              <a:t>4. This may indicate policy shift of the monetary authority (RBI) of the country.</a:t>
            </a:r>
          </a:p>
          <a:p>
            <a:pPr marL="0" indent="0">
              <a:buNone/>
            </a:pPr>
            <a:r>
              <a:rPr lang="en-US" dirty="0"/>
              <a:t>5. BOP may confirm trend in economy’s international trade and exchange rate of the </a:t>
            </a:r>
          </a:p>
          <a:p>
            <a:pPr marL="0" indent="0">
              <a:buNone/>
            </a:pPr>
            <a:r>
              <a:rPr lang="en-US" dirty="0"/>
              <a:t>   currency. This may also indicate change or reversal in the trend.</a:t>
            </a:r>
          </a:p>
          <a:p>
            <a:endParaRPr lang="en-US" dirty="0"/>
          </a:p>
        </p:txBody>
      </p:sp>
    </p:spTree>
    <p:extLst>
      <p:ext uri="{BB962C8B-B14F-4D97-AF65-F5344CB8AC3E}">
        <p14:creationId xmlns:p14="http://schemas.microsoft.com/office/powerpoint/2010/main" val="267416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F1839-9890-BEB5-C077-DBAF68546D56}"/>
              </a:ext>
            </a:extLst>
          </p:cNvPr>
          <p:cNvSpPr>
            <a:spLocks noGrp="1"/>
          </p:cNvSpPr>
          <p:nvPr>
            <p:ph type="title"/>
          </p:nvPr>
        </p:nvSpPr>
        <p:spPr/>
        <p:txBody>
          <a:bodyPr/>
          <a:lstStyle/>
          <a:p>
            <a:r>
              <a:rPr lang="en-US" sz="2000" b="1" cap="none" dirty="0"/>
              <a:t>The general rule in BOP accounting </a:t>
            </a:r>
            <a:br>
              <a:rPr lang="en-US" dirty="0"/>
            </a:br>
            <a:endParaRPr lang="en-US" dirty="0"/>
          </a:p>
        </p:txBody>
      </p:sp>
      <p:sp>
        <p:nvSpPr>
          <p:cNvPr id="3" name="Content Placeholder 2">
            <a:extLst>
              <a:ext uri="{FF2B5EF4-FFF2-40B4-BE49-F238E27FC236}">
                <a16:creationId xmlns:a16="http://schemas.microsoft.com/office/drawing/2014/main" id="{9B008A30-D45D-ECED-5E52-DC98F0D90B03}"/>
              </a:ext>
            </a:extLst>
          </p:cNvPr>
          <p:cNvSpPr>
            <a:spLocks noGrp="1"/>
          </p:cNvSpPr>
          <p:nvPr>
            <p:ph idx="1"/>
          </p:nvPr>
        </p:nvSpPr>
        <p:spPr>
          <a:xfrm>
            <a:off x="1451579" y="2015732"/>
            <a:ext cx="9603275" cy="3765308"/>
          </a:xfrm>
        </p:spPr>
        <p:txBody>
          <a:bodyPr>
            <a:normAutofit fontScale="85000" lnSpcReduction="20000"/>
          </a:bodyPr>
          <a:lstStyle/>
          <a:p>
            <a:pPr marL="457200" indent="-457200">
              <a:buFont typeface="+mj-lt"/>
              <a:buAutoNum type="alphaLcPeriod"/>
            </a:pPr>
            <a:r>
              <a:rPr lang="en-US" sz="2400" dirty="0"/>
              <a:t> If a transaction earns foreign currency for the nation, it is a credit and is recorded as a plus item.</a:t>
            </a:r>
          </a:p>
          <a:p>
            <a:pPr marL="457200" indent="-457200">
              <a:buFont typeface="+mj-lt"/>
              <a:buAutoNum type="alphaLcPeriod"/>
            </a:pPr>
            <a:r>
              <a:rPr lang="en-US" sz="2400" dirty="0"/>
              <a:t>If a transaction involves spending of foreign currency, it is a debit and is recorded as a negative item.</a:t>
            </a:r>
          </a:p>
          <a:p>
            <a:r>
              <a:rPr lang="en-US" sz="2400" dirty="0"/>
              <a:t>The various components of a BOP statement </a:t>
            </a:r>
          </a:p>
          <a:p>
            <a:pPr marL="514350" indent="-514350">
              <a:buFont typeface="+mj-lt"/>
              <a:buAutoNum type="romanLcPeriod"/>
            </a:pPr>
            <a:r>
              <a:rPr lang="en-US" sz="2400" dirty="0"/>
              <a:t>Current Account</a:t>
            </a:r>
          </a:p>
          <a:p>
            <a:pPr marL="514350" indent="-514350">
              <a:buFont typeface="+mj-lt"/>
              <a:buAutoNum type="romanLcPeriod"/>
            </a:pPr>
            <a:r>
              <a:rPr lang="en-US" sz="2400" dirty="0"/>
              <a:t>Capital Account</a:t>
            </a:r>
          </a:p>
          <a:p>
            <a:pPr marL="514350" indent="-514350">
              <a:buFont typeface="+mj-lt"/>
              <a:buAutoNum type="romanLcPeriod"/>
            </a:pPr>
            <a:r>
              <a:rPr lang="en-US" sz="2400" dirty="0"/>
              <a:t>Reserve Account</a:t>
            </a:r>
          </a:p>
          <a:p>
            <a:pPr marL="514350" indent="-514350">
              <a:buFont typeface="+mj-lt"/>
              <a:buAutoNum type="romanLcPeriod"/>
            </a:pPr>
            <a:r>
              <a:rPr lang="en-US" sz="2400" dirty="0"/>
              <a:t>Errors &amp; Omissions</a:t>
            </a:r>
          </a:p>
          <a:p>
            <a:endParaRPr lang="en-US" dirty="0"/>
          </a:p>
        </p:txBody>
      </p:sp>
    </p:spTree>
    <p:extLst>
      <p:ext uri="{BB962C8B-B14F-4D97-AF65-F5344CB8AC3E}">
        <p14:creationId xmlns:p14="http://schemas.microsoft.com/office/powerpoint/2010/main" val="846438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67E75-DFE8-A4FC-4E0B-570C90459A2D}"/>
              </a:ext>
            </a:extLst>
          </p:cNvPr>
          <p:cNvSpPr>
            <a:spLocks noGrp="1"/>
          </p:cNvSpPr>
          <p:nvPr>
            <p:ph type="title"/>
          </p:nvPr>
        </p:nvSpPr>
        <p:spPr/>
        <p:txBody>
          <a:bodyPr>
            <a:normAutofit/>
          </a:bodyPr>
          <a:lstStyle/>
          <a:p>
            <a:r>
              <a:rPr lang="en-US" sz="2400" b="1" dirty="0"/>
              <a:t>4.0 COMPONENTS OF BALANCE OF PAYMENT</a:t>
            </a:r>
            <a:br>
              <a:rPr lang="en-US" dirty="0"/>
            </a:br>
            <a:endParaRPr lang="en-US" dirty="0"/>
          </a:p>
        </p:txBody>
      </p:sp>
      <p:sp>
        <p:nvSpPr>
          <p:cNvPr id="3" name="Content Placeholder 2">
            <a:extLst>
              <a:ext uri="{FF2B5EF4-FFF2-40B4-BE49-F238E27FC236}">
                <a16:creationId xmlns:a16="http://schemas.microsoft.com/office/drawing/2014/main" id="{B942A63D-4270-C935-86DE-F5CFF14C3290}"/>
              </a:ext>
            </a:extLst>
          </p:cNvPr>
          <p:cNvSpPr>
            <a:spLocks noGrp="1"/>
          </p:cNvSpPr>
          <p:nvPr>
            <p:ph idx="1"/>
          </p:nvPr>
        </p:nvSpPr>
        <p:spPr/>
        <p:txBody>
          <a:bodyPr>
            <a:normAutofit fontScale="92500"/>
          </a:bodyPr>
          <a:lstStyle/>
          <a:p>
            <a:pPr marL="0" indent="0">
              <a:buNone/>
            </a:pPr>
            <a:r>
              <a:rPr lang="en-US" b="1" dirty="0"/>
              <a:t>4.1 CURRENT ACCOUNT OF BALANCE OF PAYMENT</a:t>
            </a:r>
          </a:p>
          <a:p>
            <a:pPr marL="0" indent="0">
              <a:buNone/>
            </a:pPr>
            <a:r>
              <a:rPr lang="en-US" b="1" dirty="0"/>
              <a:t>4.1.1 Current Account transactions</a:t>
            </a:r>
          </a:p>
          <a:p>
            <a:r>
              <a:rPr lang="en-US" dirty="0"/>
              <a:t>The current account mainly consists of 4 types of transactions.</a:t>
            </a:r>
          </a:p>
          <a:p>
            <a:r>
              <a:rPr lang="en-US" dirty="0"/>
              <a:t>i) Exports and imports of goods: Exports of goods are credits (+) to the current account.</a:t>
            </a:r>
          </a:p>
          <a:p>
            <a:r>
              <a:rPr lang="en-US" dirty="0"/>
              <a:t>Imports of goods are debits (-) to the current account.</a:t>
            </a:r>
          </a:p>
          <a:p>
            <a:pPr marL="0" indent="0">
              <a:buNone/>
            </a:pPr>
            <a:r>
              <a:rPr lang="en-US" dirty="0"/>
              <a:t>ii) Exports and imports of services: Exports of services are credits (+) to the current account.</a:t>
            </a:r>
          </a:p>
          <a:p>
            <a:r>
              <a:rPr lang="en-US" dirty="0"/>
              <a:t>Imports of services are debits (-) to the current account.</a:t>
            </a:r>
          </a:p>
          <a:p>
            <a:pPr marL="0" indent="0">
              <a:buNone/>
            </a:pPr>
            <a:endParaRPr lang="en-US" b="1" dirty="0"/>
          </a:p>
          <a:p>
            <a:endParaRPr lang="en-US" dirty="0"/>
          </a:p>
        </p:txBody>
      </p:sp>
    </p:spTree>
    <p:extLst>
      <p:ext uri="{BB962C8B-B14F-4D97-AF65-F5344CB8AC3E}">
        <p14:creationId xmlns:p14="http://schemas.microsoft.com/office/powerpoint/2010/main" val="29923758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9B2B9-FB4C-C7DA-71DB-F01A20D30B27}"/>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1DD52922-3355-82A5-8B52-665C1F9D1531}"/>
              </a:ext>
            </a:extLst>
          </p:cNvPr>
          <p:cNvSpPr>
            <a:spLocks noGrp="1"/>
          </p:cNvSpPr>
          <p:nvPr>
            <p:ph idx="1"/>
          </p:nvPr>
        </p:nvSpPr>
        <p:spPr/>
        <p:txBody>
          <a:bodyPr>
            <a:normAutofit lnSpcReduction="10000"/>
          </a:bodyPr>
          <a:lstStyle/>
          <a:p>
            <a:r>
              <a:rPr lang="en-US" dirty="0"/>
              <a:t>Current A/c: It can be broken  down in to two parts viz., Balance of trade  &amp; Balance of Services. </a:t>
            </a:r>
          </a:p>
          <a:p>
            <a:r>
              <a:rPr lang="en-US" dirty="0"/>
              <a:t>Balance of trade  deals only with export  &amp; import, merchandise (or invisible items); </a:t>
            </a:r>
          </a:p>
          <a:p>
            <a:r>
              <a:rPr lang="en-US" dirty="0"/>
              <a:t>It is not necessary that  balance of trade  always balances; </a:t>
            </a:r>
          </a:p>
          <a:p>
            <a:r>
              <a:rPr lang="en-US" dirty="0"/>
              <a:t>A surplus on  trade  balance  may  be  matched with  a  surplus  or a  deficit  on  service  balance.  </a:t>
            </a:r>
          </a:p>
          <a:p>
            <a:r>
              <a:rPr lang="en-US" dirty="0"/>
              <a:t>If the  surplus  on service balance equals the deficit on trade  balance, the current A/c show a net balance.</a:t>
            </a:r>
          </a:p>
        </p:txBody>
      </p:sp>
    </p:spTree>
    <p:extLst>
      <p:ext uri="{BB962C8B-B14F-4D97-AF65-F5344CB8AC3E}">
        <p14:creationId xmlns:p14="http://schemas.microsoft.com/office/powerpoint/2010/main" val="28702304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F5B33-78F4-B9FA-0428-597101E10D79}"/>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CB00F139-F07D-0246-1CD7-EAC3C6BB9A4B}"/>
              </a:ext>
            </a:extLst>
          </p:cNvPr>
          <p:cNvSpPr>
            <a:spLocks noGrp="1"/>
          </p:cNvSpPr>
          <p:nvPr>
            <p:ph idx="1"/>
          </p:nvPr>
        </p:nvSpPr>
        <p:spPr/>
        <p:txBody>
          <a:bodyPr/>
          <a:lstStyle/>
          <a:p>
            <a:r>
              <a:rPr lang="en-US" dirty="0"/>
              <a:t>BOP on current account refers to the inclusion of three balances of namely – Merchandise balance, Services balance and Unilateral Transfer balances.</a:t>
            </a:r>
          </a:p>
          <a:p>
            <a:pPr marL="0" indent="0">
              <a:buNone/>
            </a:pPr>
            <a:r>
              <a:rPr lang="en-US" b="1" dirty="0"/>
              <a:t>Types of Balances </a:t>
            </a:r>
          </a:p>
          <a:p>
            <a:pPr marL="0" indent="0">
              <a:buNone/>
            </a:pPr>
            <a:r>
              <a:rPr lang="en-US" u="sng" dirty="0"/>
              <a:t>Trade Balance</a:t>
            </a:r>
          </a:p>
          <a:p>
            <a:r>
              <a:rPr lang="en-US" dirty="0"/>
              <a:t>Merchandise: exports - imports of goods</a:t>
            </a:r>
          </a:p>
          <a:p>
            <a:r>
              <a:rPr lang="en-US" dirty="0"/>
              <a:t>Services: exports - imports of services</a:t>
            </a:r>
          </a:p>
          <a:p>
            <a:pPr marL="0" indent="0">
              <a:buNone/>
            </a:pPr>
            <a:endParaRPr lang="en-US" dirty="0"/>
          </a:p>
        </p:txBody>
      </p:sp>
    </p:spTree>
    <p:extLst>
      <p:ext uri="{BB962C8B-B14F-4D97-AF65-F5344CB8AC3E}">
        <p14:creationId xmlns:p14="http://schemas.microsoft.com/office/powerpoint/2010/main" val="17274472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25B22-312E-47A5-3D2A-0A3913C4C18B}"/>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7030A9CB-584A-F7C0-6D21-A39762B6D305}"/>
              </a:ext>
            </a:extLst>
          </p:cNvPr>
          <p:cNvSpPr>
            <a:spLocks noGrp="1"/>
          </p:cNvSpPr>
          <p:nvPr>
            <p:ph idx="1"/>
          </p:nvPr>
        </p:nvSpPr>
        <p:spPr/>
        <p:txBody>
          <a:bodyPr/>
          <a:lstStyle/>
          <a:p>
            <a:pPr marL="0" indent="0">
              <a:buNone/>
            </a:pPr>
            <a:r>
              <a:rPr lang="en-US" u="sng" dirty="0"/>
              <a:t>Income Balance</a:t>
            </a:r>
          </a:p>
          <a:p>
            <a:r>
              <a:rPr lang="en-US" dirty="0"/>
              <a:t>Net investment income: net income receipts from assets</a:t>
            </a:r>
          </a:p>
          <a:p>
            <a:r>
              <a:rPr lang="en-US" dirty="0"/>
              <a:t>Net international compensation to employees: net compensation of Employees</a:t>
            </a:r>
          </a:p>
          <a:p>
            <a:pPr marL="0" indent="0">
              <a:buNone/>
            </a:pPr>
            <a:r>
              <a:rPr lang="en-US" u="sng" dirty="0"/>
              <a:t>Net Unilateral Transfers</a:t>
            </a:r>
          </a:p>
          <a:p>
            <a:r>
              <a:rPr lang="en-US" dirty="0"/>
              <a:t> Gifts from foreign countries minus gifts to foreign countries</a:t>
            </a:r>
          </a:p>
          <a:p>
            <a:endParaRPr lang="en-US" dirty="0"/>
          </a:p>
        </p:txBody>
      </p:sp>
    </p:spTree>
    <p:extLst>
      <p:ext uri="{BB962C8B-B14F-4D97-AF65-F5344CB8AC3E}">
        <p14:creationId xmlns:p14="http://schemas.microsoft.com/office/powerpoint/2010/main" val="14417996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FA046-D8E3-A1DD-4AE0-30B09CA7B0F6}"/>
              </a:ext>
            </a:extLst>
          </p:cNvPr>
          <p:cNvSpPr>
            <a:spLocks noGrp="1"/>
          </p:cNvSpPr>
          <p:nvPr>
            <p:ph type="title"/>
          </p:nvPr>
        </p:nvSpPr>
        <p:spPr/>
        <p:txBody>
          <a:bodyPr>
            <a:normAutofit/>
          </a:bodyPr>
          <a:lstStyle/>
          <a:p>
            <a:r>
              <a:rPr lang="en-US" sz="2400" b="1" dirty="0"/>
              <a:t>4.2 Capital account of Balance of payment</a:t>
            </a:r>
            <a:br>
              <a:rPr lang="en-US" dirty="0"/>
            </a:br>
            <a:endParaRPr lang="en-US" dirty="0"/>
          </a:p>
        </p:txBody>
      </p:sp>
      <p:sp>
        <p:nvSpPr>
          <p:cNvPr id="3" name="Content Placeholder 2">
            <a:extLst>
              <a:ext uri="{FF2B5EF4-FFF2-40B4-BE49-F238E27FC236}">
                <a16:creationId xmlns:a16="http://schemas.microsoft.com/office/drawing/2014/main" id="{0E2A6930-0222-12AC-1CB1-0F44E9C12D02}"/>
              </a:ext>
            </a:extLst>
          </p:cNvPr>
          <p:cNvSpPr>
            <a:spLocks noGrp="1"/>
          </p:cNvSpPr>
          <p:nvPr>
            <p:ph idx="1"/>
          </p:nvPr>
        </p:nvSpPr>
        <p:spPr>
          <a:xfrm>
            <a:off x="1451579" y="1853754"/>
            <a:ext cx="9603275" cy="3612591"/>
          </a:xfrm>
        </p:spPr>
        <p:txBody>
          <a:bodyPr>
            <a:normAutofit fontScale="92500" lnSpcReduction="10000"/>
          </a:bodyPr>
          <a:lstStyle/>
          <a:p>
            <a:r>
              <a:rPr lang="en-US" dirty="0"/>
              <a:t>An increase (decrease) in the county foreign financial assets are debit (credit) whereas any increase (decrease) in the country foreign financial liabilities are credits (debits). </a:t>
            </a:r>
          </a:p>
          <a:p>
            <a:r>
              <a:rPr lang="en-US" dirty="0"/>
              <a:t>The transaction under the Capital account is classified as:</a:t>
            </a:r>
          </a:p>
          <a:p>
            <a:pPr marL="0" indent="0">
              <a:buNone/>
            </a:pPr>
            <a:r>
              <a:rPr lang="en-US" dirty="0"/>
              <a:t>•	Foreign Investment</a:t>
            </a:r>
          </a:p>
          <a:p>
            <a:pPr marL="0" indent="0">
              <a:buNone/>
            </a:pPr>
            <a:r>
              <a:rPr lang="en-US" dirty="0"/>
              <a:t>•	Loans</a:t>
            </a:r>
          </a:p>
          <a:p>
            <a:pPr marL="0" indent="0">
              <a:buNone/>
            </a:pPr>
            <a:r>
              <a:rPr lang="en-US" dirty="0"/>
              <a:t>•	Banking Capital</a:t>
            </a:r>
          </a:p>
          <a:p>
            <a:pPr marL="0" indent="0">
              <a:buNone/>
            </a:pPr>
            <a:r>
              <a:rPr lang="en-US" dirty="0"/>
              <a:t>•	Rupee debt services</a:t>
            </a:r>
          </a:p>
          <a:p>
            <a:pPr marL="0" indent="0">
              <a:buNone/>
            </a:pPr>
            <a:r>
              <a:rPr lang="en-US" dirty="0"/>
              <a:t>•	Other debt capital</a:t>
            </a:r>
          </a:p>
          <a:p>
            <a:pPr marL="0" indent="0">
              <a:buNone/>
            </a:pPr>
            <a:endParaRPr lang="en-US" dirty="0"/>
          </a:p>
        </p:txBody>
      </p:sp>
    </p:spTree>
    <p:extLst>
      <p:ext uri="{BB962C8B-B14F-4D97-AF65-F5344CB8AC3E}">
        <p14:creationId xmlns:p14="http://schemas.microsoft.com/office/powerpoint/2010/main" val="15542667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DC7E1-3656-8858-7676-E2CC89023012}"/>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7885C1F1-5E96-2790-A82D-3203187D04C5}"/>
              </a:ext>
            </a:extLst>
          </p:cNvPr>
          <p:cNvSpPr>
            <a:spLocks noGrp="1"/>
          </p:cNvSpPr>
          <p:nvPr>
            <p:ph idx="1"/>
          </p:nvPr>
        </p:nvSpPr>
        <p:spPr/>
        <p:txBody>
          <a:bodyPr>
            <a:normAutofit fontScale="92500" lnSpcReduction="10000"/>
          </a:bodyPr>
          <a:lstStyle/>
          <a:p>
            <a:r>
              <a:rPr lang="en-US" sz="2400" dirty="0"/>
              <a:t>The  capital a/c represents- </a:t>
            </a:r>
          </a:p>
          <a:p>
            <a:pPr lvl="2">
              <a:buFont typeface="Wingdings" panose="05000000000000000000" pitchFamily="2" charset="2"/>
              <a:buChar char="§"/>
            </a:pPr>
            <a:r>
              <a:rPr lang="en-US" sz="2400" dirty="0"/>
              <a:t>transfer of  money   and  other   capital items . </a:t>
            </a:r>
          </a:p>
          <a:p>
            <a:pPr lvl="2">
              <a:buFont typeface="Wingdings" panose="05000000000000000000" pitchFamily="2" charset="2"/>
              <a:buChar char="§"/>
            </a:pPr>
            <a:r>
              <a:rPr lang="en-US" sz="2400" dirty="0"/>
              <a:t>changes in the country’s foreign  assets &amp; liabilities resulting from the transactions recorded in the current a/c. </a:t>
            </a:r>
          </a:p>
          <a:p>
            <a:pPr lvl="2">
              <a:buFont typeface="Wingdings" panose="05000000000000000000" pitchFamily="2" charset="2"/>
              <a:buChar char="§"/>
            </a:pPr>
            <a:r>
              <a:rPr lang="en-US" sz="2400" dirty="0"/>
              <a:t>loans, investments, issue of bonds, etc.</a:t>
            </a:r>
          </a:p>
          <a:p>
            <a:pPr lvl="1"/>
            <a:r>
              <a:rPr lang="en-US" sz="2400" dirty="0"/>
              <a:t>The capital account involves inflows and outflows relating to investments, short term borrowings/lending, and medium term to long term borrowing/lending.</a:t>
            </a:r>
          </a:p>
          <a:p>
            <a:pPr marL="457200" lvl="1" indent="0">
              <a:buNone/>
            </a:pPr>
            <a:endParaRPr lang="en-US" sz="2000" dirty="0"/>
          </a:p>
        </p:txBody>
      </p:sp>
    </p:spTree>
    <p:extLst>
      <p:ext uri="{BB962C8B-B14F-4D97-AF65-F5344CB8AC3E}">
        <p14:creationId xmlns:p14="http://schemas.microsoft.com/office/powerpoint/2010/main" val="35943326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C1146-9104-E28E-59CB-0B6404754CAB}"/>
              </a:ext>
            </a:extLst>
          </p:cNvPr>
          <p:cNvSpPr>
            <a:spLocks noGrp="1"/>
          </p:cNvSpPr>
          <p:nvPr>
            <p:ph type="title"/>
          </p:nvPr>
        </p:nvSpPr>
        <p:spPr/>
        <p:txBody>
          <a:bodyPr/>
          <a:lstStyle/>
          <a:p>
            <a:r>
              <a:rPr lang="en-US" sz="2400" b="1" cap="none" dirty="0"/>
              <a:t>Capital account balance </a:t>
            </a:r>
            <a:br>
              <a:rPr lang="en-US" dirty="0"/>
            </a:br>
            <a:endParaRPr lang="en-US" dirty="0"/>
          </a:p>
        </p:txBody>
      </p:sp>
      <p:sp>
        <p:nvSpPr>
          <p:cNvPr id="3" name="Content Placeholder 2">
            <a:extLst>
              <a:ext uri="{FF2B5EF4-FFF2-40B4-BE49-F238E27FC236}">
                <a16:creationId xmlns:a16="http://schemas.microsoft.com/office/drawing/2014/main" id="{D6049810-186E-0C4B-452E-39A654F7EFEC}"/>
              </a:ext>
            </a:extLst>
          </p:cNvPr>
          <p:cNvSpPr>
            <a:spLocks noGrp="1"/>
          </p:cNvSpPr>
          <p:nvPr>
            <p:ph idx="1"/>
          </p:nvPr>
        </p:nvSpPr>
        <p:spPr/>
        <p:txBody>
          <a:bodyPr/>
          <a:lstStyle/>
          <a:p>
            <a:r>
              <a:rPr lang="en-US" dirty="0"/>
              <a:t>There can be surplus or deficit in capital account.</a:t>
            </a:r>
          </a:p>
          <a:p>
            <a:r>
              <a:rPr lang="en-US" dirty="0"/>
              <a:t>It includes: - private foreign loan flow, movement in banking capital, official capital transactions, reserves, gold movement etc.</a:t>
            </a:r>
          </a:p>
          <a:p>
            <a:r>
              <a:rPr lang="en-US" dirty="0"/>
              <a:t>These are classified into two categories; </a:t>
            </a:r>
          </a:p>
          <a:p>
            <a:pPr lvl="1"/>
            <a:r>
              <a:rPr lang="en-US" sz="2000" dirty="0"/>
              <a:t>Direct foreign investments</a:t>
            </a:r>
          </a:p>
          <a:p>
            <a:pPr lvl="1"/>
            <a:r>
              <a:rPr lang="en-US" sz="2000" dirty="0"/>
              <a:t> Portfolio investments </a:t>
            </a:r>
          </a:p>
          <a:p>
            <a:pPr lvl="1"/>
            <a:r>
              <a:rPr lang="en-US" sz="2000" dirty="0"/>
              <a:t> Other capital</a:t>
            </a:r>
          </a:p>
          <a:p>
            <a:endParaRPr lang="en-US" dirty="0"/>
          </a:p>
        </p:txBody>
      </p:sp>
    </p:spTree>
    <p:extLst>
      <p:ext uri="{BB962C8B-B14F-4D97-AF65-F5344CB8AC3E}">
        <p14:creationId xmlns:p14="http://schemas.microsoft.com/office/powerpoint/2010/main" val="35562488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65FE2-FE56-A06D-A133-6E2176EC8481}"/>
              </a:ext>
            </a:extLst>
          </p:cNvPr>
          <p:cNvSpPr>
            <a:spLocks noGrp="1"/>
          </p:cNvSpPr>
          <p:nvPr>
            <p:ph type="title"/>
          </p:nvPr>
        </p:nvSpPr>
        <p:spPr/>
        <p:txBody>
          <a:bodyPr/>
          <a:lstStyle/>
          <a:p>
            <a:r>
              <a:rPr lang="en-US" sz="2400" b="1" cap="none" dirty="0"/>
              <a:t>4.3 THE RESERVE  A/C</a:t>
            </a:r>
            <a:br>
              <a:rPr lang="en-US" dirty="0"/>
            </a:br>
            <a:endParaRPr lang="en-US" dirty="0"/>
          </a:p>
        </p:txBody>
      </p:sp>
      <p:sp>
        <p:nvSpPr>
          <p:cNvPr id="3" name="Content Placeholder 2">
            <a:extLst>
              <a:ext uri="{FF2B5EF4-FFF2-40B4-BE49-F238E27FC236}">
                <a16:creationId xmlns:a16="http://schemas.microsoft.com/office/drawing/2014/main" id="{C7820493-F976-2CCD-BA58-9EADDF75CEEA}"/>
              </a:ext>
            </a:extLst>
          </p:cNvPr>
          <p:cNvSpPr>
            <a:spLocks noGrp="1"/>
          </p:cNvSpPr>
          <p:nvPr>
            <p:ph idx="1"/>
          </p:nvPr>
        </p:nvSpPr>
        <p:spPr>
          <a:xfrm>
            <a:off x="1451579" y="1853754"/>
            <a:ext cx="9603275" cy="3804924"/>
          </a:xfrm>
        </p:spPr>
        <p:txBody>
          <a:bodyPr>
            <a:noAutofit/>
          </a:bodyPr>
          <a:lstStyle/>
          <a:p>
            <a:r>
              <a:rPr lang="en-US" dirty="0"/>
              <a:t>Reserve  A/c:  The  deficit  on  the  current a/c  or  capital  transactions  can  be  financed  by  external assistance, drawings from IMF &amp; allocations of the SDR’s.</a:t>
            </a:r>
          </a:p>
          <a:p>
            <a:r>
              <a:rPr lang="en-US" dirty="0"/>
              <a:t>Three accounts: IMF, SDR, &amp; Reserve and Monetary</a:t>
            </a:r>
          </a:p>
          <a:p>
            <a:r>
              <a:rPr lang="en-US" dirty="0"/>
              <a:t>Gold are collectively called as The Reserve Account.</a:t>
            </a:r>
          </a:p>
          <a:p>
            <a:r>
              <a:rPr lang="en-US" dirty="0"/>
              <a:t>The IMF account contains purchases (credits) and repurchase (debits) from International Monetary Fund.</a:t>
            </a:r>
          </a:p>
          <a:p>
            <a:r>
              <a:rPr lang="en-US" dirty="0"/>
              <a:t>Special Drawing Rights (SDRs) are a reserve asset created by IMF and allocated from time to time to member countries. It can be used to settle international payments between monetary authorities of two different countries.</a:t>
            </a:r>
          </a:p>
        </p:txBody>
      </p:sp>
    </p:spTree>
    <p:extLst>
      <p:ext uri="{BB962C8B-B14F-4D97-AF65-F5344CB8AC3E}">
        <p14:creationId xmlns:p14="http://schemas.microsoft.com/office/powerpoint/2010/main" val="14603211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95683-4986-E1A4-6C5D-1F5CA35A874A}"/>
              </a:ext>
            </a:extLst>
          </p:cNvPr>
          <p:cNvSpPr>
            <a:spLocks noGrp="1"/>
          </p:cNvSpPr>
          <p:nvPr>
            <p:ph type="title"/>
          </p:nvPr>
        </p:nvSpPr>
        <p:spPr/>
        <p:txBody>
          <a:bodyPr>
            <a:normAutofit/>
          </a:bodyPr>
          <a:lstStyle/>
          <a:p>
            <a:r>
              <a:rPr lang="en-US" sz="2400" b="1" cap="none" dirty="0"/>
              <a:t>BOP -a double entry A/C</a:t>
            </a:r>
          </a:p>
        </p:txBody>
      </p:sp>
      <p:sp>
        <p:nvSpPr>
          <p:cNvPr id="3" name="Content Placeholder 2">
            <a:extLst>
              <a:ext uri="{FF2B5EF4-FFF2-40B4-BE49-F238E27FC236}">
                <a16:creationId xmlns:a16="http://schemas.microsoft.com/office/drawing/2014/main" id="{B4A351C9-B605-5DBB-E8D5-0192726C3DA7}"/>
              </a:ext>
            </a:extLst>
          </p:cNvPr>
          <p:cNvSpPr>
            <a:spLocks noGrp="1"/>
          </p:cNvSpPr>
          <p:nvPr>
            <p:ph idx="1"/>
          </p:nvPr>
        </p:nvSpPr>
        <p:spPr/>
        <p:txBody>
          <a:bodyPr>
            <a:normAutofit fontScale="92500" lnSpcReduction="20000"/>
          </a:bodyPr>
          <a:lstStyle/>
          <a:p>
            <a:r>
              <a:rPr lang="en-US" dirty="0"/>
              <a:t>The Balance of Payment is a Double entry A/c. </a:t>
            </a:r>
          </a:p>
          <a:p>
            <a:r>
              <a:rPr lang="en-US" dirty="0"/>
              <a:t>Hence  BOP as a whole always balances.</a:t>
            </a:r>
          </a:p>
          <a:p>
            <a:endParaRPr lang="en-US" dirty="0"/>
          </a:p>
          <a:p>
            <a:r>
              <a:rPr lang="en-US" dirty="0"/>
              <a:t>{X – M &gt; 0 = Current A/c Surplus }</a:t>
            </a:r>
          </a:p>
          <a:p>
            <a:endParaRPr lang="en-US" dirty="0"/>
          </a:p>
          <a:p>
            <a:r>
              <a:rPr lang="en-US" dirty="0"/>
              <a:t>{X – M &lt; 0 = Current A/c Deficit }</a:t>
            </a:r>
          </a:p>
          <a:p>
            <a:endParaRPr lang="en-US" dirty="0"/>
          </a:p>
          <a:p>
            <a:r>
              <a:rPr lang="en-US" dirty="0"/>
              <a:t>{X – M = 0 = Current A/c Balance}</a:t>
            </a:r>
          </a:p>
          <a:p>
            <a:endParaRPr lang="en-US" dirty="0"/>
          </a:p>
        </p:txBody>
      </p:sp>
    </p:spTree>
    <p:extLst>
      <p:ext uri="{BB962C8B-B14F-4D97-AF65-F5344CB8AC3E}">
        <p14:creationId xmlns:p14="http://schemas.microsoft.com/office/powerpoint/2010/main" val="33078475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3B5D1-F5EB-BA68-CEEA-5302BB475568}"/>
              </a:ext>
            </a:extLst>
          </p:cNvPr>
          <p:cNvSpPr>
            <a:spLocks noGrp="1"/>
          </p:cNvSpPr>
          <p:nvPr>
            <p:ph type="title"/>
          </p:nvPr>
        </p:nvSpPr>
        <p:spPr/>
        <p:txBody>
          <a:bodyPr/>
          <a:lstStyle/>
          <a:p>
            <a:r>
              <a:rPr lang="en-US" sz="2400" b="1" dirty="0"/>
              <a:t>4.4 Errors &amp; Omissions </a:t>
            </a:r>
            <a:br>
              <a:rPr lang="en-US" dirty="0"/>
            </a:br>
            <a:endParaRPr lang="en-US" dirty="0"/>
          </a:p>
        </p:txBody>
      </p:sp>
      <p:sp>
        <p:nvSpPr>
          <p:cNvPr id="3" name="Content Placeholder 2">
            <a:extLst>
              <a:ext uri="{FF2B5EF4-FFF2-40B4-BE49-F238E27FC236}">
                <a16:creationId xmlns:a16="http://schemas.microsoft.com/office/drawing/2014/main" id="{1BC49677-8B90-4BD4-D475-C1366AF70242}"/>
              </a:ext>
            </a:extLst>
          </p:cNvPr>
          <p:cNvSpPr>
            <a:spLocks noGrp="1"/>
          </p:cNvSpPr>
          <p:nvPr>
            <p:ph idx="1"/>
          </p:nvPr>
        </p:nvSpPr>
        <p:spPr/>
        <p:txBody>
          <a:bodyPr/>
          <a:lstStyle/>
          <a:p>
            <a:r>
              <a:rPr lang="en-US" dirty="0"/>
              <a:t>The entries under this heading relate mainly to leads and lags in reporting of transactions.</a:t>
            </a:r>
          </a:p>
          <a:p>
            <a:r>
              <a:rPr lang="en-US" dirty="0"/>
              <a:t>It is of a balancing entry and is needed to offset the overstated or understated components. </a:t>
            </a:r>
          </a:p>
          <a:p>
            <a:endParaRPr lang="en-US" dirty="0"/>
          </a:p>
        </p:txBody>
      </p:sp>
    </p:spTree>
    <p:extLst>
      <p:ext uri="{BB962C8B-B14F-4D97-AF65-F5344CB8AC3E}">
        <p14:creationId xmlns:p14="http://schemas.microsoft.com/office/powerpoint/2010/main" val="21619989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B3874-0744-476C-A0F9-6EC161091241}"/>
              </a:ext>
            </a:extLst>
          </p:cNvPr>
          <p:cNvSpPr>
            <a:spLocks noGrp="1"/>
          </p:cNvSpPr>
          <p:nvPr>
            <p:ph type="title"/>
          </p:nvPr>
        </p:nvSpPr>
        <p:spPr/>
        <p:txBody>
          <a:bodyPr>
            <a:normAutofit/>
          </a:bodyPr>
          <a:lstStyle/>
          <a:p>
            <a:r>
              <a:rPr lang="en-US" sz="2400" b="1" dirty="0"/>
              <a:t>5. 0 Factors affecting the components of BOP account</a:t>
            </a:r>
          </a:p>
        </p:txBody>
      </p:sp>
      <p:sp>
        <p:nvSpPr>
          <p:cNvPr id="3" name="Content Placeholder 2">
            <a:extLst>
              <a:ext uri="{FF2B5EF4-FFF2-40B4-BE49-F238E27FC236}">
                <a16:creationId xmlns:a16="http://schemas.microsoft.com/office/drawing/2014/main" id="{140CE5C7-D7B9-00F2-3608-05AD56A64BBE}"/>
              </a:ext>
            </a:extLst>
          </p:cNvPr>
          <p:cNvSpPr>
            <a:spLocks noGrp="1"/>
          </p:cNvSpPr>
          <p:nvPr>
            <p:ph idx="1"/>
          </p:nvPr>
        </p:nvSpPr>
        <p:spPr/>
        <p:txBody>
          <a:bodyPr/>
          <a:lstStyle/>
          <a:p>
            <a:pPr marL="0" indent="0">
              <a:buNone/>
            </a:pPr>
            <a:r>
              <a:rPr lang="en-US" dirty="0"/>
              <a:t>Exports of goods and services affected by following factors-</a:t>
            </a:r>
          </a:p>
          <a:p>
            <a:pPr marL="0" indent="0">
              <a:buNone/>
            </a:pPr>
            <a:r>
              <a:rPr lang="en-US" dirty="0"/>
              <a:t>•	The prevailing rate of domestic currency</a:t>
            </a:r>
          </a:p>
          <a:p>
            <a:pPr marL="0" indent="0">
              <a:buNone/>
            </a:pPr>
            <a:r>
              <a:rPr lang="en-US" dirty="0"/>
              <a:t>•	Inflation rate</a:t>
            </a:r>
          </a:p>
          <a:p>
            <a:pPr marL="0" indent="0">
              <a:buNone/>
            </a:pPr>
            <a:r>
              <a:rPr lang="en-US" dirty="0"/>
              <a:t>•	Income of foreigners</a:t>
            </a:r>
          </a:p>
          <a:p>
            <a:pPr marL="0" indent="0">
              <a:buNone/>
            </a:pPr>
            <a:r>
              <a:rPr lang="en-US" dirty="0"/>
              <a:t>•	World price of the commodity</a:t>
            </a:r>
          </a:p>
          <a:p>
            <a:pPr marL="0" indent="0">
              <a:buNone/>
            </a:pPr>
            <a:r>
              <a:rPr lang="en-US" dirty="0"/>
              <a:t>•	Trade barriers.</a:t>
            </a:r>
          </a:p>
          <a:p>
            <a:endParaRPr lang="en-US" dirty="0"/>
          </a:p>
        </p:txBody>
      </p:sp>
    </p:spTree>
    <p:extLst>
      <p:ext uri="{BB962C8B-B14F-4D97-AF65-F5344CB8AC3E}">
        <p14:creationId xmlns:p14="http://schemas.microsoft.com/office/powerpoint/2010/main" val="7757051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B5BED-0AF5-AB5D-2B49-B599E68F8090}"/>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8630C419-227F-893F-CF63-6B89065C4490}"/>
              </a:ext>
            </a:extLst>
          </p:cNvPr>
          <p:cNvSpPr>
            <a:spLocks noGrp="1"/>
          </p:cNvSpPr>
          <p:nvPr>
            <p:ph idx="1"/>
          </p:nvPr>
        </p:nvSpPr>
        <p:spPr/>
        <p:txBody>
          <a:bodyPr/>
          <a:lstStyle/>
          <a:p>
            <a:pPr marL="0" indent="0">
              <a:buNone/>
            </a:pPr>
            <a:r>
              <a:rPr lang="en-US" dirty="0"/>
              <a:t>Imports of Goods and services is affected by the following factors-</a:t>
            </a:r>
          </a:p>
          <a:p>
            <a:pPr marL="0" indent="0">
              <a:buNone/>
            </a:pPr>
            <a:r>
              <a:rPr lang="en-US" dirty="0"/>
              <a:t>•	Level of Domestic Income</a:t>
            </a:r>
          </a:p>
          <a:p>
            <a:pPr marL="0" indent="0">
              <a:buNone/>
            </a:pPr>
            <a:r>
              <a:rPr lang="en-US" dirty="0"/>
              <a:t>•	International prices</a:t>
            </a:r>
          </a:p>
          <a:p>
            <a:pPr marL="0" indent="0">
              <a:buNone/>
            </a:pPr>
            <a:r>
              <a:rPr lang="en-US" dirty="0"/>
              <a:t>•	Inflation rate</a:t>
            </a:r>
          </a:p>
          <a:p>
            <a:pPr marL="0" indent="0">
              <a:buNone/>
            </a:pPr>
            <a:r>
              <a:rPr lang="en-US" dirty="0"/>
              <a:t>•	Value of Domestic Currency</a:t>
            </a:r>
          </a:p>
          <a:p>
            <a:pPr marL="0" indent="0">
              <a:buNone/>
            </a:pPr>
            <a:r>
              <a:rPr lang="en-US" dirty="0"/>
              <a:t>•	Trade Barriers</a:t>
            </a:r>
          </a:p>
          <a:p>
            <a:endParaRPr lang="en-US" dirty="0"/>
          </a:p>
        </p:txBody>
      </p:sp>
    </p:spTree>
    <p:extLst>
      <p:ext uri="{BB962C8B-B14F-4D97-AF65-F5344CB8AC3E}">
        <p14:creationId xmlns:p14="http://schemas.microsoft.com/office/powerpoint/2010/main" val="13054038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FCB18-EBBA-651D-A319-E27F441EA3F8}"/>
              </a:ext>
            </a:extLst>
          </p:cNvPr>
          <p:cNvSpPr>
            <a:spLocks noGrp="1"/>
          </p:cNvSpPr>
          <p:nvPr>
            <p:ph type="title"/>
          </p:nvPr>
        </p:nvSpPr>
        <p:spPr>
          <a:xfrm>
            <a:off x="1451579" y="804519"/>
            <a:ext cx="9603275" cy="678841"/>
          </a:xfrm>
        </p:spPr>
        <p:txBody>
          <a:bodyPr>
            <a:normAutofit/>
          </a:bodyPr>
          <a:lstStyle/>
          <a:p>
            <a:r>
              <a:rPr lang="en-US" sz="2400" b="1" dirty="0"/>
              <a:t>6.O BALANCE OF TRADE</a:t>
            </a:r>
          </a:p>
        </p:txBody>
      </p:sp>
      <p:sp>
        <p:nvSpPr>
          <p:cNvPr id="3" name="Content Placeholder 2">
            <a:extLst>
              <a:ext uri="{FF2B5EF4-FFF2-40B4-BE49-F238E27FC236}">
                <a16:creationId xmlns:a16="http://schemas.microsoft.com/office/drawing/2014/main" id="{6D868714-A0A5-3A16-6957-38528D938AE4}"/>
              </a:ext>
            </a:extLst>
          </p:cNvPr>
          <p:cNvSpPr>
            <a:spLocks noGrp="1"/>
          </p:cNvSpPr>
          <p:nvPr>
            <p:ph idx="1"/>
          </p:nvPr>
        </p:nvSpPr>
        <p:spPr>
          <a:xfrm>
            <a:off x="1451579" y="1828800"/>
            <a:ext cx="10323861" cy="4003040"/>
          </a:xfrm>
        </p:spPr>
        <p:txBody>
          <a:bodyPr>
            <a:normAutofit fontScale="92500" lnSpcReduction="20000"/>
          </a:bodyPr>
          <a:lstStyle/>
          <a:p>
            <a:r>
              <a:rPr lang="en-US" dirty="0"/>
              <a:t>The difference between a country's imports and its exports. Balance of trade is the largest component of a country's balance of payments.</a:t>
            </a:r>
          </a:p>
          <a:p>
            <a:r>
              <a:rPr lang="en-US" dirty="0"/>
              <a:t>Debit items include imports, foreign aid, domestic spending abroad and domestic investments abroad.</a:t>
            </a:r>
          </a:p>
          <a:p>
            <a:r>
              <a:rPr lang="en-US" dirty="0"/>
              <a:t>Credit items include exports, foreign spending in the domestic economy and foreign investments in the domestic economy.</a:t>
            </a:r>
          </a:p>
          <a:p>
            <a:r>
              <a:rPr lang="en-US" dirty="0"/>
              <a:t>When exports are greater than imports, then the BOT is favorable and if imports are greater than exports then it is unfavorable. </a:t>
            </a:r>
          </a:p>
          <a:p>
            <a:pPr marL="0" indent="0">
              <a:buNone/>
            </a:pPr>
            <a:r>
              <a:rPr lang="en-US" b="1" dirty="0"/>
              <a:t>Balance of Trade V/s Balance of Payment</a:t>
            </a:r>
          </a:p>
          <a:p>
            <a:r>
              <a:rPr lang="en-US" dirty="0"/>
              <a:t>The Balance of Payment considers all the transactions with the rest of the world.</a:t>
            </a:r>
          </a:p>
          <a:p>
            <a:r>
              <a:rPr lang="en-US" dirty="0"/>
              <a:t>The Balance of Trade considers all the trade transactions with the rest of the world.</a:t>
            </a:r>
          </a:p>
          <a:p>
            <a:endParaRPr lang="en-US" dirty="0"/>
          </a:p>
        </p:txBody>
      </p:sp>
    </p:spTree>
    <p:extLst>
      <p:ext uri="{BB962C8B-B14F-4D97-AF65-F5344CB8AC3E}">
        <p14:creationId xmlns:p14="http://schemas.microsoft.com/office/powerpoint/2010/main" val="37206941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9D06C-7407-42EA-18DA-C2E439023C57}"/>
              </a:ext>
            </a:extLst>
          </p:cNvPr>
          <p:cNvSpPr>
            <a:spLocks noGrp="1"/>
          </p:cNvSpPr>
          <p:nvPr>
            <p:ph type="title"/>
          </p:nvPr>
        </p:nvSpPr>
        <p:spPr>
          <a:xfrm>
            <a:off x="1451579" y="804519"/>
            <a:ext cx="9603275" cy="455321"/>
          </a:xfrm>
        </p:spPr>
        <p:txBody>
          <a:bodyPr>
            <a:normAutofit/>
          </a:bodyPr>
          <a:lstStyle/>
          <a:p>
            <a:r>
              <a:rPr lang="en-US" sz="2400" b="1" cap="none" dirty="0"/>
              <a:t>6.1 The difference between BOP and BOT</a:t>
            </a:r>
          </a:p>
        </p:txBody>
      </p:sp>
      <p:graphicFrame>
        <p:nvGraphicFramePr>
          <p:cNvPr id="4" name="Table 4">
            <a:extLst>
              <a:ext uri="{FF2B5EF4-FFF2-40B4-BE49-F238E27FC236}">
                <a16:creationId xmlns:a16="http://schemas.microsoft.com/office/drawing/2014/main" id="{88064A75-E26D-2933-8067-BF4F2331396F}"/>
              </a:ext>
            </a:extLst>
          </p:cNvPr>
          <p:cNvGraphicFramePr>
            <a:graphicFrameLocks noGrp="1"/>
          </p:cNvGraphicFramePr>
          <p:nvPr>
            <p:ph idx="1"/>
            <p:extLst>
              <p:ext uri="{D42A27DB-BD31-4B8C-83A1-F6EECF244321}">
                <p14:modId xmlns:p14="http://schemas.microsoft.com/office/powerpoint/2010/main" val="1492613864"/>
              </p:ext>
            </p:extLst>
          </p:nvPr>
        </p:nvGraphicFramePr>
        <p:xfrm>
          <a:off x="1450975" y="1330960"/>
          <a:ext cx="9604374" cy="4663440"/>
        </p:xfrm>
        <a:graphic>
          <a:graphicData uri="http://schemas.openxmlformats.org/drawingml/2006/table">
            <a:tbl>
              <a:tblPr firstRow="1" bandRow="1">
                <a:tableStyleId>{5C22544A-7EE6-4342-B048-85BDC9FD1C3A}</a:tableStyleId>
              </a:tblPr>
              <a:tblGrid>
                <a:gridCol w="4802187">
                  <a:extLst>
                    <a:ext uri="{9D8B030D-6E8A-4147-A177-3AD203B41FA5}">
                      <a16:colId xmlns:a16="http://schemas.microsoft.com/office/drawing/2014/main" val="365480419"/>
                    </a:ext>
                  </a:extLst>
                </a:gridCol>
                <a:gridCol w="4802187">
                  <a:extLst>
                    <a:ext uri="{9D8B030D-6E8A-4147-A177-3AD203B41FA5}">
                      <a16:colId xmlns:a16="http://schemas.microsoft.com/office/drawing/2014/main" val="1742476638"/>
                    </a:ext>
                  </a:extLst>
                </a:gridCol>
              </a:tblGrid>
              <a:tr h="364424">
                <a:tc>
                  <a:txBody>
                    <a:bodyPr/>
                    <a:lstStyle/>
                    <a:p>
                      <a:r>
                        <a:rPr lang="en-US" dirty="0"/>
                        <a:t>BOP</a:t>
                      </a:r>
                    </a:p>
                  </a:txBody>
                  <a:tcPr/>
                </a:tc>
                <a:tc>
                  <a:txBody>
                    <a:bodyPr/>
                    <a:lstStyle/>
                    <a:p>
                      <a:r>
                        <a:rPr lang="en-US" dirty="0"/>
                        <a:t>BOT</a:t>
                      </a:r>
                    </a:p>
                  </a:txBody>
                  <a:tcPr/>
                </a:tc>
                <a:extLst>
                  <a:ext uri="{0D108BD9-81ED-4DB2-BD59-A6C34878D82A}">
                    <a16:rowId xmlns:a16="http://schemas.microsoft.com/office/drawing/2014/main" val="2153985004"/>
                  </a:ext>
                </a:extLst>
              </a:tr>
              <a:tr h="364424">
                <a:tc>
                  <a:txBody>
                    <a:bodyPr/>
                    <a:lstStyle/>
                    <a:p>
                      <a:r>
                        <a:rPr lang="en-US" dirty="0"/>
                        <a:t>1. It is a broad term.</a:t>
                      </a:r>
                    </a:p>
                  </a:txBody>
                  <a:tcPr/>
                </a:tc>
                <a:tc>
                  <a:txBody>
                    <a:bodyPr/>
                    <a:lstStyle/>
                    <a:p>
                      <a:r>
                        <a:rPr lang="en-US" dirty="0"/>
                        <a:t>1. It is a narrow term.</a:t>
                      </a:r>
                    </a:p>
                  </a:txBody>
                  <a:tcPr/>
                </a:tc>
                <a:extLst>
                  <a:ext uri="{0D108BD9-81ED-4DB2-BD59-A6C34878D82A}">
                    <a16:rowId xmlns:a16="http://schemas.microsoft.com/office/drawing/2014/main" val="2540015043"/>
                  </a:ext>
                </a:extLst>
              </a:tr>
              <a:tr h="629006">
                <a:tc>
                  <a:txBody>
                    <a:bodyPr/>
                    <a:lstStyle/>
                    <a:p>
                      <a:r>
                        <a:rPr lang="en-US" dirty="0"/>
                        <a:t>2. It includes all transactions related to visible, invisible and capital transfers.</a:t>
                      </a:r>
                    </a:p>
                  </a:txBody>
                  <a:tcPr/>
                </a:tc>
                <a:tc>
                  <a:txBody>
                    <a:bodyPr/>
                    <a:lstStyle/>
                    <a:p>
                      <a:r>
                        <a:rPr lang="en-US" dirty="0"/>
                        <a:t>2. It includes only visible items. </a:t>
                      </a:r>
                    </a:p>
                  </a:txBody>
                  <a:tcPr/>
                </a:tc>
                <a:extLst>
                  <a:ext uri="{0D108BD9-81ED-4DB2-BD59-A6C34878D82A}">
                    <a16:rowId xmlns:a16="http://schemas.microsoft.com/office/drawing/2014/main" val="2603032482"/>
                  </a:ext>
                </a:extLst>
              </a:tr>
              <a:tr h="364424">
                <a:tc>
                  <a:txBody>
                    <a:bodyPr/>
                    <a:lstStyle/>
                    <a:p>
                      <a:r>
                        <a:rPr lang="en-US" dirty="0"/>
                        <a:t>3. It is always balances itself.</a:t>
                      </a:r>
                    </a:p>
                  </a:txBody>
                  <a:tcPr/>
                </a:tc>
                <a:tc>
                  <a:txBody>
                    <a:bodyPr/>
                    <a:lstStyle/>
                    <a:p>
                      <a:r>
                        <a:rPr lang="en-US" dirty="0"/>
                        <a:t>3. It can be favorable or unfavorable.</a:t>
                      </a:r>
                    </a:p>
                  </a:txBody>
                  <a:tcPr/>
                </a:tc>
                <a:extLst>
                  <a:ext uri="{0D108BD9-81ED-4DB2-BD59-A6C34878D82A}">
                    <a16:rowId xmlns:a16="http://schemas.microsoft.com/office/drawing/2014/main" val="2979411384"/>
                  </a:ext>
                </a:extLst>
              </a:tr>
              <a:tr h="898581">
                <a:tc>
                  <a:txBody>
                    <a:bodyPr/>
                    <a:lstStyle/>
                    <a:p>
                      <a:r>
                        <a:rPr lang="en-US" dirty="0"/>
                        <a:t>4. BOP = Current Account + Capital Account + or - Balancing item</a:t>
                      </a:r>
                    </a:p>
                    <a:p>
                      <a:r>
                        <a:rPr lang="en-US" dirty="0"/>
                        <a:t>(Errors and omissions)</a:t>
                      </a:r>
                    </a:p>
                  </a:txBody>
                  <a:tcPr/>
                </a:tc>
                <a:tc>
                  <a:txBody>
                    <a:bodyPr/>
                    <a:lstStyle/>
                    <a:p>
                      <a:r>
                        <a:rPr lang="en-US" dirty="0"/>
                        <a:t>4. BOT = Net Earning on Export - Net payment for imports.</a:t>
                      </a:r>
                    </a:p>
                  </a:txBody>
                  <a:tcPr/>
                </a:tc>
                <a:extLst>
                  <a:ext uri="{0D108BD9-81ED-4DB2-BD59-A6C34878D82A}">
                    <a16:rowId xmlns:a16="http://schemas.microsoft.com/office/drawing/2014/main" val="1365627252"/>
                  </a:ext>
                </a:extLst>
              </a:tr>
              <a:tr h="1707302">
                <a:tc>
                  <a:txBody>
                    <a:bodyPr/>
                    <a:lstStyle/>
                    <a:p>
                      <a:r>
                        <a:rPr lang="en-US" dirty="0"/>
                        <a:t>5. The following are main factors which affect BOP-</a:t>
                      </a:r>
                    </a:p>
                    <a:p>
                      <a:r>
                        <a:rPr lang="en-US" dirty="0"/>
                        <a:t>a)Conditions of foreign lenders.</a:t>
                      </a:r>
                    </a:p>
                    <a:p>
                      <a:r>
                        <a:rPr lang="en-US" dirty="0"/>
                        <a:t>b)Economic policy	of Govt and </a:t>
                      </a:r>
                    </a:p>
                    <a:p>
                      <a:r>
                        <a:rPr lang="en-US" dirty="0"/>
                        <a:t>all the factors of BOT.</a:t>
                      </a:r>
                    </a:p>
                    <a:p>
                      <a:endParaRPr lang="en-US" dirty="0"/>
                    </a:p>
                    <a:p>
                      <a:endParaRPr lang="en-US" dirty="0"/>
                    </a:p>
                  </a:txBody>
                  <a:tcPr/>
                </a:tc>
                <a:tc>
                  <a:txBody>
                    <a:bodyPr/>
                    <a:lstStyle/>
                    <a:p>
                      <a:r>
                        <a:rPr lang="en-US" dirty="0"/>
                        <a:t>5. BOT is affected by specific factors.</a:t>
                      </a:r>
                    </a:p>
                  </a:txBody>
                  <a:tcPr/>
                </a:tc>
                <a:extLst>
                  <a:ext uri="{0D108BD9-81ED-4DB2-BD59-A6C34878D82A}">
                    <a16:rowId xmlns:a16="http://schemas.microsoft.com/office/drawing/2014/main" val="1163974940"/>
                  </a:ext>
                </a:extLst>
              </a:tr>
            </a:tbl>
          </a:graphicData>
        </a:graphic>
      </p:graphicFrame>
    </p:spTree>
    <p:extLst>
      <p:ext uri="{BB962C8B-B14F-4D97-AF65-F5344CB8AC3E}">
        <p14:creationId xmlns:p14="http://schemas.microsoft.com/office/powerpoint/2010/main" val="40974676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0E4BB-C43C-9974-A3C2-09C03AEF209D}"/>
              </a:ext>
            </a:extLst>
          </p:cNvPr>
          <p:cNvSpPr>
            <a:spLocks noGrp="1"/>
          </p:cNvSpPr>
          <p:nvPr>
            <p:ph type="title"/>
          </p:nvPr>
        </p:nvSpPr>
        <p:spPr/>
        <p:txBody>
          <a:bodyPr>
            <a:normAutofit/>
          </a:bodyPr>
          <a:lstStyle/>
          <a:p>
            <a:r>
              <a:rPr lang="en-US" sz="2400" b="1" cap="none" dirty="0"/>
              <a:t>6.2 Factors affecting Balance of Trade</a:t>
            </a:r>
            <a:br>
              <a:rPr lang="en-US" dirty="0"/>
            </a:br>
            <a:endParaRPr lang="en-US" dirty="0"/>
          </a:p>
        </p:txBody>
      </p:sp>
      <p:sp>
        <p:nvSpPr>
          <p:cNvPr id="3" name="Content Placeholder 2">
            <a:extLst>
              <a:ext uri="{FF2B5EF4-FFF2-40B4-BE49-F238E27FC236}">
                <a16:creationId xmlns:a16="http://schemas.microsoft.com/office/drawing/2014/main" id="{EC1BC970-13FD-FD35-6AF9-9CC9BC4A6B8E}"/>
              </a:ext>
            </a:extLst>
          </p:cNvPr>
          <p:cNvSpPr>
            <a:spLocks noGrp="1"/>
          </p:cNvSpPr>
          <p:nvPr>
            <p:ph idx="1"/>
          </p:nvPr>
        </p:nvSpPr>
        <p:spPr>
          <a:xfrm>
            <a:off x="1451579" y="1853754"/>
            <a:ext cx="9603275" cy="3754566"/>
          </a:xfrm>
        </p:spPr>
        <p:txBody>
          <a:bodyPr>
            <a:normAutofit fontScale="92500" lnSpcReduction="20000"/>
          </a:bodyPr>
          <a:lstStyle/>
          <a:p>
            <a:pPr marL="457200" indent="-457200">
              <a:buFont typeface="+mj-lt"/>
              <a:buAutoNum type="arabicPeriod"/>
            </a:pPr>
            <a:r>
              <a:rPr lang="en-US" dirty="0"/>
              <a:t>The cost of production (land, labor, capital, taxes, incentives, etc.)  in the  exporting economy vis-à-vis those in the importing economy. </a:t>
            </a:r>
          </a:p>
          <a:p>
            <a:pPr marL="457200" indent="-457200">
              <a:buFont typeface="+mj-lt"/>
              <a:buAutoNum type="arabicPeriod"/>
            </a:pPr>
            <a:r>
              <a:rPr lang="en-US" dirty="0"/>
              <a:t>The cost of production (land, labor, capital, taxes, incentives, etc.)  in the  exporting economy vis-à-vis those in the importing economy.</a:t>
            </a:r>
          </a:p>
          <a:p>
            <a:pPr marL="457200" indent="-457200">
              <a:buFont typeface="+mj-lt"/>
              <a:buAutoNum type="arabicPeriod"/>
            </a:pPr>
            <a:r>
              <a:rPr lang="en-US" dirty="0"/>
              <a:t>The cost and availability of raw materials, intermediate goods and other  inputs.</a:t>
            </a:r>
          </a:p>
          <a:p>
            <a:pPr marL="457200" indent="-457200">
              <a:buFont typeface="+mj-lt"/>
              <a:buAutoNum type="arabicPeriod"/>
            </a:pPr>
            <a:r>
              <a:rPr lang="en-US" dirty="0"/>
              <a:t>Exchange rate movements.</a:t>
            </a:r>
          </a:p>
          <a:p>
            <a:pPr marL="457200" indent="-457200">
              <a:buFont typeface="+mj-lt"/>
              <a:buAutoNum type="arabicPeriod"/>
            </a:pPr>
            <a:r>
              <a:rPr lang="en-US" dirty="0"/>
              <a:t>Multilateral, bilateral  and unilateral taxes or restrictions on trade; Non-tariff barriers such as environmental, health  or safety standards.</a:t>
            </a:r>
          </a:p>
          <a:p>
            <a:pPr marL="457200" indent="-457200">
              <a:buFont typeface="+mj-lt"/>
              <a:buAutoNum type="arabicPeriod"/>
            </a:pPr>
            <a:r>
              <a:rPr lang="en-US" dirty="0"/>
              <a:t>The availability of adequate foreign exchange with which to pay for imports.</a:t>
            </a:r>
          </a:p>
          <a:p>
            <a:pPr marL="457200" indent="-457200">
              <a:buFont typeface="+mj-lt"/>
              <a:buAutoNum type="arabicPeriod"/>
            </a:pPr>
            <a:r>
              <a:rPr lang="en-US" dirty="0"/>
              <a:t>Prices of goods manufactured at home  (influenced by the responsiveness of supply).</a:t>
            </a:r>
          </a:p>
          <a:p>
            <a:endParaRPr lang="en-US" dirty="0"/>
          </a:p>
          <a:p>
            <a:endParaRPr lang="en-US" dirty="0"/>
          </a:p>
        </p:txBody>
      </p:sp>
    </p:spTree>
    <p:extLst>
      <p:ext uri="{BB962C8B-B14F-4D97-AF65-F5344CB8AC3E}">
        <p14:creationId xmlns:p14="http://schemas.microsoft.com/office/powerpoint/2010/main" val="42281393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9CC6D-6BFE-2D05-EB7A-A3F58E12FF12}"/>
              </a:ext>
            </a:extLst>
          </p:cNvPr>
          <p:cNvSpPr>
            <a:spLocks noGrp="1"/>
          </p:cNvSpPr>
          <p:nvPr>
            <p:ph type="title"/>
          </p:nvPr>
        </p:nvSpPr>
        <p:spPr/>
        <p:txBody>
          <a:bodyPr>
            <a:normAutofit/>
          </a:bodyPr>
          <a:lstStyle/>
          <a:p>
            <a:r>
              <a:rPr lang="en-US" sz="2400" b="1" dirty="0"/>
              <a:t>6.3 </a:t>
            </a:r>
            <a:r>
              <a:rPr lang="en-US" sz="2400" b="1" cap="none" dirty="0"/>
              <a:t>Balance of Trade components</a:t>
            </a:r>
            <a:br>
              <a:rPr lang="en-US" sz="2400" b="1" dirty="0"/>
            </a:br>
            <a:r>
              <a:rPr lang="en-US" sz="2400" b="1" dirty="0"/>
              <a:t>6.3.1 </a:t>
            </a:r>
            <a:r>
              <a:rPr lang="en-US" sz="2400" b="1" cap="none" dirty="0"/>
              <a:t>Balance of visible trade</a:t>
            </a:r>
            <a:endParaRPr lang="en-US" sz="2400" b="1" dirty="0"/>
          </a:p>
        </p:txBody>
      </p:sp>
      <p:sp>
        <p:nvSpPr>
          <p:cNvPr id="3" name="Content Placeholder 2">
            <a:extLst>
              <a:ext uri="{FF2B5EF4-FFF2-40B4-BE49-F238E27FC236}">
                <a16:creationId xmlns:a16="http://schemas.microsoft.com/office/drawing/2014/main" id="{95371243-1E22-00E1-150B-6548AF62D9F7}"/>
              </a:ext>
            </a:extLst>
          </p:cNvPr>
          <p:cNvSpPr>
            <a:spLocks noGrp="1"/>
          </p:cNvSpPr>
          <p:nvPr>
            <p:ph idx="1"/>
          </p:nvPr>
        </p:nvSpPr>
        <p:spPr>
          <a:xfrm>
            <a:off x="1451579" y="1853753"/>
            <a:ext cx="10323861" cy="3884437"/>
          </a:xfrm>
        </p:spPr>
        <p:txBody>
          <a:bodyPr>
            <a:normAutofit fontScale="25000" lnSpcReduction="20000"/>
          </a:bodyPr>
          <a:lstStyle/>
          <a:p>
            <a:r>
              <a:rPr lang="en-US" sz="8000" dirty="0"/>
              <a:t>It covers all transactions related to  movable goods where  the  ownership   of goods changes from  residents to  non-residents (exports) and from non-residents to residents (imports). </a:t>
            </a:r>
          </a:p>
          <a:p>
            <a:r>
              <a:rPr lang="en-US" sz="8000" dirty="0"/>
              <a:t>The valuation should be on FOB basis so that international   freight  and  insurance are  treated as distinct services and  not  merged with the  value  of goods themselves.</a:t>
            </a:r>
          </a:p>
          <a:p>
            <a:r>
              <a:rPr lang="en-US" sz="8000" dirty="0"/>
              <a:t>Exports valued  on FOB basis are  the  credit  entries. Data for these items are  obtained from  the  various forms that  the  exporters  have  fill and  submitted   to the  designated authorities. </a:t>
            </a:r>
          </a:p>
          <a:p>
            <a:r>
              <a:rPr lang="en-US" sz="8000" dirty="0"/>
              <a:t>Imports valued  at CIF are the debit entries. Valuation of  CIF though inappropriate between the total of debits and credits appears in the  “NET” column. This is the  ‘balance of visible trade.’</a:t>
            </a:r>
          </a:p>
          <a:p>
            <a:r>
              <a:rPr lang="en-US" sz="8000" dirty="0"/>
              <a:t> In visible trade  if the  receipts from  exports of goods, then a situation of ‘zero goods balance’ occurs.</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13565411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095EE-2D19-885B-45FA-B918DF6CE61C}"/>
              </a:ext>
            </a:extLst>
          </p:cNvPr>
          <p:cNvSpPr>
            <a:spLocks noGrp="1"/>
          </p:cNvSpPr>
          <p:nvPr>
            <p:ph type="title"/>
          </p:nvPr>
        </p:nvSpPr>
        <p:spPr/>
        <p:txBody>
          <a:bodyPr>
            <a:normAutofit/>
          </a:bodyPr>
          <a:lstStyle/>
          <a:p>
            <a:r>
              <a:rPr lang="en-US" sz="2400" b="1" cap="none" dirty="0"/>
              <a:t>6.3.2 Balance of invisible trade</a:t>
            </a:r>
          </a:p>
        </p:txBody>
      </p:sp>
      <p:sp>
        <p:nvSpPr>
          <p:cNvPr id="3" name="Content Placeholder 2">
            <a:extLst>
              <a:ext uri="{FF2B5EF4-FFF2-40B4-BE49-F238E27FC236}">
                <a16:creationId xmlns:a16="http://schemas.microsoft.com/office/drawing/2014/main" id="{AA792704-7D25-9C8B-9BAF-3D600E530572}"/>
              </a:ext>
            </a:extLst>
          </p:cNvPr>
          <p:cNvSpPr>
            <a:spLocks noGrp="1"/>
          </p:cNvSpPr>
          <p:nvPr>
            <p:ph idx="1"/>
          </p:nvPr>
        </p:nvSpPr>
        <p:spPr/>
        <p:txBody>
          <a:bodyPr>
            <a:normAutofit/>
          </a:bodyPr>
          <a:lstStyle/>
          <a:p>
            <a:r>
              <a:rPr lang="en-US" dirty="0"/>
              <a:t>Countries also exports and imports  services (invisibles). The services account records all the  services exported and  imported by a country  in a year. </a:t>
            </a:r>
          </a:p>
          <a:p>
            <a:r>
              <a:rPr lang="en-US" dirty="0"/>
              <a:t>Unlike goods which are tangible or visible services are intangible. Services transactions are  regarded as invisible items in the  BOP. </a:t>
            </a:r>
          </a:p>
          <a:p>
            <a:r>
              <a:rPr lang="en-US" dirty="0"/>
              <a:t>They are  invisible in the sense that  services receipts  and payments are not recorded at the port of entry or exist as in the case with the merchandise imports and exports receipts.</a:t>
            </a:r>
          </a:p>
        </p:txBody>
      </p:sp>
    </p:spTree>
    <p:extLst>
      <p:ext uri="{BB962C8B-B14F-4D97-AF65-F5344CB8AC3E}">
        <p14:creationId xmlns:p14="http://schemas.microsoft.com/office/powerpoint/2010/main" val="36659059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38538-3B55-B522-6E62-47BFDBB13EDE}"/>
              </a:ext>
            </a:extLst>
          </p:cNvPr>
          <p:cNvSpPr>
            <a:spLocks noGrp="1"/>
          </p:cNvSpPr>
          <p:nvPr>
            <p:ph type="title"/>
          </p:nvPr>
        </p:nvSpPr>
        <p:spPr/>
        <p:txBody>
          <a:bodyPr/>
          <a:lstStyle/>
          <a:p>
            <a:r>
              <a:rPr lang="en-US" sz="2000" b="1" dirty="0"/>
              <a:t>UNILATERAL TRANSFERS:</a:t>
            </a:r>
            <a:br>
              <a:rPr lang="en-US" dirty="0"/>
            </a:br>
            <a:endParaRPr lang="en-US" dirty="0"/>
          </a:p>
        </p:txBody>
      </p:sp>
      <p:sp>
        <p:nvSpPr>
          <p:cNvPr id="3" name="Content Placeholder 2">
            <a:extLst>
              <a:ext uri="{FF2B5EF4-FFF2-40B4-BE49-F238E27FC236}">
                <a16:creationId xmlns:a16="http://schemas.microsoft.com/office/drawing/2014/main" id="{A0344B28-9EE4-C1DE-711C-394C7BA0FCF2}"/>
              </a:ext>
            </a:extLst>
          </p:cNvPr>
          <p:cNvSpPr>
            <a:spLocks noGrp="1"/>
          </p:cNvSpPr>
          <p:nvPr>
            <p:ph idx="1"/>
          </p:nvPr>
        </p:nvSpPr>
        <p:spPr/>
        <p:txBody>
          <a:bodyPr>
            <a:normAutofit fontScale="92500"/>
          </a:bodyPr>
          <a:lstStyle/>
          <a:p>
            <a:r>
              <a:rPr lang="en-US" dirty="0"/>
              <a:t>It is an  economic transactions between residents of  two  nations over  a  stipulated period  of  time, usually a calendar year. </a:t>
            </a:r>
          </a:p>
          <a:p>
            <a:r>
              <a:rPr lang="en-US" dirty="0"/>
              <a:t>Typically, these transaction consist of gift exchanges, pension payments and the like, but they can encompass other  goods and services as well.</a:t>
            </a:r>
          </a:p>
          <a:p>
            <a:pPr marL="0" indent="0">
              <a:buNone/>
            </a:pPr>
            <a:r>
              <a:rPr lang="en-US" b="1" dirty="0"/>
              <a:t>ERRORS AND OMISSIONS:</a:t>
            </a:r>
            <a:endParaRPr lang="en-US" dirty="0"/>
          </a:p>
          <a:p>
            <a:r>
              <a:rPr lang="en-US" dirty="0"/>
              <a:t>Errors and  omissions is a  “statistical residue.” It is used to  balance the  statements because in practice it is not possible to have  complete and accurate data for reported items  and because these cannot, therefore ordinarily have equal  entries for debits and  credits.</a:t>
            </a:r>
          </a:p>
          <a:p>
            <a:endParaRPr lang="en-US" dirty="0"/>
          </a:p>
        </p:txBody>
      </p:sp>
    </p:spTree>
    <p:extLst>
      <p:ext uri="{BB962C8B-B14F-4D97-AF65-F5344CB8AC3E}">
        <p14:creationId xmlns:p14="http://schemas.microsoft.com/office/powerpoint/2010/main" val="8783057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BA7D63-99A7-3E05-F867-81CB49D0D8A0}"/>
              </a:ext>
            </a:extLst>
          </p:cNvPr>
          <p:cNvSpPr>
            <a:spLocks noGrp="1"/>
          </p:cNvSpPr>
          <p:nvPr>
            <p:ph type="title"/>
          </p:nvPr>
        </p:nvSpPr>
        <p:spPr/>
        <p:txBody>
          <a:bodyPr/>
          <a:lstStyle/>
          <a:p>
            <a:r>
              <a:rPr lang="en-US" sz="2000" b="1" dirty="0"/>
              <a:t>OVERALL, BALANCE</a:t>
            </a:r>
            <a:br>
              <a:rPr lang="en-US" dirty="0"/>
            </a:br>
            <a:endParaRPr lang="en-US" dirty="0"/>
          </a:p>
        </p:txBody>
      </p:sp>
      <p:sp>
        <p:nvSpPr>
          <p:cNvPr id="3" name="Content Placeholder 2">
            <a:extLst>
              <a:ext uri="{FF2B5EF4-FFF2-40B4-BE49-F238E27FC236}">
                <a16:creationId xmlns:a16="http://schemas.microsoft.com/office/drawing/2014/main" id="{47F16190-0C37-2424-926E-304F90CA7B53}"/>
              </a:ext>
            </a:extLst>
          </p:cNvPr>
          <p:cNvSpPr>
            <a:spLocks noGrp="1"/>
          </p:cNvSpPr>
          <p:nvPr>
            <p:ph idx="1"/>
          </p:nvPr>
        </p:nvSpPr>
        <p:spPr/>
        <p:txBody>
          <a:bodyPr/>
          <a:lstStyle/>
          <a:p>
            <a:r>
              <a:rPr lang="en-US" dirty="0"/>
              <a:t>The overall BOP is determined by computing the cumulative balance of payments including  the current account, capital account, and  the  statistical  discrepancies. </a:t>
            </a:r>
          </a:p>
          <a:p>
            <a:r>
              <a:rPr lang="en-US" dirty="0"/>
              <a:t>The overall  BOP is significant because it indicates discrepancies. </a:t>
            </a:r>
          </a:p>
          <a:p>
            <a:r>
              <a:rPr lang="en-US" dirty="0"/>
              <a:t>The  overall  BOP is significant because it indicates a country’s international payment gap that  must be financed by the government's official reserve transactions</a:t>
            </a:r>
          </a:p>
          <a:p>
            <a:endParaRPr lang="en-US" dirty="0"/>
          </a:p>
        </p:txBody>
      </p:sp>
    </p:spTree>
    <p:extLst>
      <p:ext uri="{BB962C8B-B14F-4D97-AF65-F5344CB8AC3E}">
        <p14:creationId xmlns:p14="http://schemas.microsoft.com/office/powerpoint/2010/main" val="20682691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A6A13-D980-9D6A-C3A4-BD3462F55AEE}"/>
              </a:ext>
            </a:extLst>
          </p:cNvPr>
          <p:cNvSpPr>
            <a:spLocks noGrp="1"/>
          </p:cNvSpPr>
          <p:nvPr>
            <p:ph type="title"/>
          </p:nvPr>
        </p:nvSpPr>
        <p:spPr/>
        <p:txBody>
          <a:bodyPr>
            <a:normAutofit fontScale="90000"/>
          </a:bodyPr>
          <a:lstStyle/>
          <a:p>
            <a:r>
              <a:rPr lang="en-US" sz="2200" b="1" dirty="0"/>
              <a:t>ACCOMMODATING  (BELOW THE LINE IN BOP) AND AUTONOMUS (ABOVE THE LINE IN BOP) FLOW CONCEPT:</a:t>
            </a:r>
            <a:br>
              <a:rPr lang="en-US" dirty="0"/>
            </a:br>
            <a:endParaRPr lang="en-US" dirty="0"/>
          </a:p>
        </p:txBody>
      </p:sp>
      <p:sp>
        <p:nvSpPr>
          <p:cNvPr id="3" name="Content Placeholder 2">
            <a:extLst>
              <a:ext uri="{FF2B5EF4-FFF2-40B4-BE49-F238E27FC236}">
                <a16:creationId xmlns:a16="http://schemas.microsoft.com/office/drawing/2014/main" id="{A3D74D48-1426-53BC-8BF0-0FCA0C9AE3B2}"/>
              </a:ext>
            </a:extLst>
          </p:cNvPr>
          <p:cNvSpPr>
            <a:spLocks noGrp="1"/>
          </p:cNvSpPr>
          <p:nvPr>
            <p:ph idx="1"/>
          </p:nvPr>
        </p:nvSpPr>
        <p:spPr/>
        <p:txBody>
          <a:bodyPr/>
          <a:lstStyle/>
          <a:p>
            <a:r>
              <a:rPr lang="en-US" dirty="0"/>
              <a:t>An autonomous transaction is a transaction undertaken in the normal  course of business in response to  the  given  environment of  price  levels, exchange rates, interest rates etc. </a:t>
            </a:r>
          </a:p>
          <a:p>
            <a:r>
              <a:rPr lang="en-US" dirty="0"/>
              <a:t>It  does not  take  into account the equilibrium  aspect of the BOP.</a:t>
            </a:r>
          </a:p>
          <a:p>
            <a:endParaRPr lang="en-US" dirty="0"/>
          </a:p>
        </p:txBody>
      </p:sp>
    </p:spTree>
    <p:extLst>
      <p:ext uri="{BB962C8B-B14F-4D97-AF65-F5344CB8AC3E}">
        <p14:creationId xmlns:p14="http://schemas.microsoft.com/office/powerpoint/2010/main" val="27743062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0BC4F-D90A-587A-561A-02B2F5F979F2}"/>
              </a:ext>
            </a:extLst>
          </p:cNvPr>
          <p:cNvSpPr>
            <a:spLocks noGrp="1"/>
          </p:cNvSpPr>
          <p:nvPr>
            <p:ph type="title"/>
          </p:nvPr>
        </p:nvSpPr>
        <p:spPr/>
        <p:txBody>
          <a:bodyPr/>
          <a:lstStyle/>
          <a:p>
            <a:r>
              <a:rPr lang="en-US" sz="2000" b="1" dirty="0"/>
              <a:t>THE BOP ALWAYS BALANCES:</a:t>
            </a:r>
            <a:br>
              <a:rPr lang="en-US" dirty="0"/>
            </a:br>
            <a:endParaRPr lang="en-US" dirty="0"/>
          </a:p>
        </p:txBody>
      </p:sp>
      <p:sp>
        <p:nvSpPr>
          <p:cNvPr id="3" name="Content Placeholder 2">
            <a:extLst>
              <a:ext uri="{FF2B5EF4-FFF2-40B4-BE49-F238E27FC236}">
                <a16:creationId xmlns:a16="http://schemas.microsoft.com/office/drawing/2014/main" id="{F1A14CB0-3F62-25E8-47E8-BE1946BABE4D}"/>
              </a:ext>
            </a:extLst>
          </p:cNvPr>
          <p:cNvSpPr>
            <a:spLocks noGrp="1"/>
          </p:cNvSpPr>
          <p:nvPr>
            <p:ph idx="1"/>
          </p:nvPr>
        </p:nvSpPr>
        <p:spPr/>
        <p:txBody>
          <a:bodyPr>
            <a:normAutofit/>
          </a:bodyPr>
          <a:lstStyle/>
          <a:p>
            <a:r>
              <a:rPr lang="en-US" dirty="0"/>
              <a:t>Whether  the BOP is in surplus, or deficit  depends on the balance of the autonomous items. </a:t>
            </a:r>
          </a:p>
          <a:p>
            <a:r>
              <a:rPr lang="en-US" dirty="0"/>
              <a:t>The BOP is said to be in surplus if autonomous receipts are greater than  the autonomous payments and in deficit if vice versa.</a:t>
            </a:r>
          </a:p>
          <a:p>
            <a:r>
              <a:rPr lang="en-US" dirty="0"/>
              <a:t> Autonomous transaction are  viewed  as ‘above the  line’. </a:t>
            </a:r>
          </a:p>
          <a:p>
            <a:r>
              <a:rPr lang="en-US" dirty="0"/>
              <a:t>Effectively,  all the  elements of currency flows captured in the  balance   of  payments get  recorded in either  the    current or  capital account which together constitute the ‘autonomous transactions.</a:t>
            </a:r>
          </a:p>
          <a:p>
            <a:endParaRPr lang="en-US" dirty="0"/>
          </a:p>
        </p:txBody>
      </p:sp>
    </p:spTree>
    <p:extLst>
      <p:ext uri="{BB962C8B-B14F-4D97-AF65-F5344CB8AC3E}">
        <p14:creationId xmlns:p14="http://schemas.microsoft.com/office/powerpoint/2010/main" val="39304422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F9FBA-6490-A582-2A2B-5294B9A68363}"/>
              </a:ext>
            </a:extLst>
          </p:cNvPr>
          <p:cNvSpPr>
            <a:spLocks noGrp="1"/>
          </p:cNvSpPr>
          <p:nvPr>
            <p:ph type="title"/>
          </p:nvPr>
        </p:nvSpPr>
        <p:spPr>
          <a:xfrm>
            <a:off x="1451579" y="867037"/>
            <a:ext cx="9603275" cy="1049235"/>
          </a:xfrm>
        </p:spPr>
        <p:txBody>
          <a:bodyPr>
            <a:normAutofit/>
          </a:bodyPr>
          <a:lstStyle/>
          <a:p>
            <a:r>
              <a:rPr lang="en-US" sz="2400" b="1" cap="none" dirty="0"/>
              <a:t>7.0 Disequilibrium in the BOP</a:t>
            </a:r>
          </a:p>
        </p:txBody>
      </p:sp>
      <p:sp>
        <p:nvSpPr>
          <p:cNvPr id="3" name="Content Placeholder 2">
            <a:extLst>
              <a:ext uri="{FF2B5EF4-FFF2-40B4-BE49-F238E27FC236}">
                <a16:creationId xmlns:a16="http://schemas.microsoft.com/office/drawing/2014/main" id="{718D1C0C-DC1E-EEBB-E6A9-0DF481218387}"/>
              </a:ext>
            </a:extLst>
          </p:cNvPr>
          <p:cNvSpPr>
            <a:spLocks noGrp="1"/>
          </p:cNvSpPr>
          <p:nvPr>
            <p:ph idx="1"/>
          </p:nvPr>
        </p:nvSpPr>
        <p:spPr>
          <a:xfrm>
            <a:off x="1451579" y="1916272"/>
            <a:ext cx="9603275" cy="3550073"/>
          </a:xfrm>
        </p:spPr>
        <p:txBody>
          <a:bodyPr>
            <a:normAutofit/>
          </a:bodyPr>
          <a:lstStyle/>
          <a:p>
            <a:r>
              <a:rPr lang="en-US" dirty="0"/>
              <a:t>A disequilibrium in the balance of payment means its condition of Surplus Or deficit.</a:t>
            </a:r>
          </a:p>
          <a:p>
            <a:r>
              <a:rPr lang="en-US" dirty="0"/>
              <a:t>A Surplus in the BOP occurs when Total Receipts exceeds Total Payments. Thus, </a:t>
            </a:r>
          </a:p>
          <a:p>
            <a:pPr marL="457200" lvl="1" indent="0">
              <a:buNone/>
            </a:pPr>
            <a:r>
              <a:rPr lang="en-US" b="1" dirty="0"/>
              <a:t>BOP= CREDIT&gt;DEBIT</a:t>
            </a:r>
          </a:p>
          <a:p>
            <a:pPr marL="457200" lvl="1" indent="0">
              <a:buNone/>
            </a:pPr>
            <a:endParaRPr lang="en-US" b="1" dirty="0"/>
          </a:p>
          <a:p>
            <a:r>
              <a:rPr lang="en-US" dirty="0"/>
              <a:t>A Deficit in the BOP occurs when Total Payments exceeds Total Receipts. Thus,</a:t>
            </a:r>
          </a:p>
          <a:p>
            <a:pPr marL="0" indent="0">
              <a:buNone/>
            </a:pPr>
            <a:r>
              <a:rPr lang="en-US" b="1" dirty="0"/>
              <a:t>        BOP= CREDIT&lt;DEBIT</a:t>
            </a:r>
          </a:p>
          <a:p>
            <a:endParaRPr lang="en-US" dirty="0"/>
          </a:p>
        </p:txBody>
      </p:sp>
    </p:spTree>
    <p:extLst>
      <p:ext uri="{BB962C8B-B14F-4D97-AF65-F5344CB8AC3E}">
        <p14:creationId xmlns:p14="http://schemas.microsoft.com/office/powerpoint/2010/main" val="29928275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52BF-C22B-9A32-4339-4BDA49FA3391}"/>
              </a:ext>
            </a:extLst>
          </p:cNvPr>
          <p:cNvSpPr>
            <a:spLocks noGrp="1"/>
          </p:cNvSpPr>
          <p:nvPr>
            <p:ph type="title"/>
          </p:nvPr>
        </p:nvSpPr>
        <p:spPr/>
        <p:txBody>
          <a:bodyPr/>
          <a:lstStyle/>
          <a:p>
            <a:r>
              <a:rPr lang="en-US" sz="2400" b="1" cap="none" dirty="0"/>
              <a:t>7.1 Causes of disequilibrium in the </a:t>
            </a:r>
            <a:r>
              <a:rPr lang="en-US" sz="2400" b="1" dirty="0"/>
              <a:t>Bop</a:t>
            </a:r>
            <a:br>
              <a:rPr lang="en-US" dirty="0"/>
            </a:br>
            <a:endParaRPr lang="en-US" dirty="0"/>
          </a:p>
        </p:txBody>
      </p:sp>
      <p:sp>
        <p:nvSpPr>
          <p:cNvPr id="3" name="Content Placeholder 2">
            <a:extLst>
              <a:ext uri="{FF2B5EF4-FFF2-40B4-BE49-F238E27FC236}">
                <a16:creationId xmlns:a16="http://schemas.microsoft.com/office/drawing/2014/main" id="{1952362A-9460-B31B-006B-5BAB08E6C234}"/>
              </a:ext>
            </a:extLst>
          </p:cNvPr>
          <p:cNvSpPr>
            <a:spLocks noGrp="1"/>
          </p:cNvSpPr>
          <p:nvPr>
            <p:ph idx="1"/>
          </p:nvPr>
        </p:nvSpPr>
        <p:spPr/>
        <p:txBody>
          <a:bodyPr/>
          <a:lstStyle/>
          <a:p>
            <a:r>
              <a:rPr lang="en-US" dirty="0"/>
              <a:t>Cyclical fluctuations</a:t>
            </a:r>
          </a:p>
          <a:p>
            <a:r>
              <a:rPr lang="en-US" dirty="0"/>
              <a:t>Short fall in the exports</a:t>
            </a:r>
          </a:p>
          <a:p>
            <a:r>
              <a:rPr lang="en-US" dirty="0"/>
              <a:t>Economic Development</a:t>
            </a:r>
          </a:p>
          <a:p>
            <a:r>
              <a:rPr lang="en-US" dirty="0"/>
              <a:t>Rapid increase in population</a:t>
            </a:r>
          </a:p>
          <a:p>
            <a:r>
              <a:rPr lang="en-US" dirty="0"/>
              <a:t>Structural Changes</a:t>
            </a:r>
          </a:p>
          <a:p>
            <a:r>
              <a:rPr lang="en-US" dirty="0"/>
              <a:t>Natural Calamites</a:t>
            </a:r>
          </a:p>
          <a:p>
            <a:r>
              <a:rPr lang="en-US" dirty="0"/>
              <a:t>International Capital Movements</a:t>
            </a:r>
          </a:p>
          <a:p>
            <a:endParaRPr lang="en-US" dirty="0"/>
          </a:p>
        </p:txBody>
      </p:sp>
    </p:spTree>
    <p:extLst>
      <p:ext uri="{BB962C8B-B14F-4D97-AF65-F5344CB8AC3E}">
        <p14:creationId xmlns:p14="http://schemas.microsoft.com/office/powerpoint/2010/main" val="20936876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E168A-5D12-C541-72A1-5D9377FDC9EA}"/>
              </a:ext>
            </a:extLst>
          </p:cNvPr>
          <p:cNvSpPr>
            <a:spLocks noGrp="1"/>
          </p:cNvSpPr>
          <p:nvPr>
            <p:ph type="title"/>
          </p:nvPr>
        </p:nvSpPr>
        <p:spPr/>
        <p:txBody>
          <a:bodyPr>
            <a:normAutofit/>
          </a:bodyPr>
          <a:lstStyle/>
          <a:p>
            <a:r>
              <a:rPr lang="en-US" sz="2400" b="1" cap="none" dirty="0"/>
              <a:t>7.2 Measures to correct disequilibrium in the </a:t>
            </a:r>
            <a:r>
              <a:rPr lang="en-US" sz="2400" b="1" dirty="0"/>
              <a:t>BOP</a:t>
            </a:r>
          </a:p>
        </p:txBody>
      </p:sp>
      <p:sp>
        <p:nvSpPr>
          <p:cNvPr id="3" name="Content Placeholder 2">
            <a:extLst>
              <a:ext uri="{FF2B5EF4-FFF2-40B4-BE49-F238E27FC236}">
                <a16:creationId xmlns:a16="http://schemas.microsoft.com/office/drawing/2014/main" id="{93A43E72-BE03-56DE-6032-583383E62D65}"/>
              </a:ext>
            </a:extLst>
          </p:cNvPr>
          <p:cNvSpPr>
            <a:spLocks noGrp="1"/>
          </p:cNvSpPr>
          <p:nvPr>
            <p:ph idx="1"/>
          </p:nvPr>
        </p:nvSpPr>
        <p:spPr>
          <a:xfrm>
            <a:off x="1451579" y="1853754"/>
            <a:ext cx="9603275" cy="3612591"/>
          </a:xfrm>
        </p:spPr>
        <p:txBody>
          <a:bodyPr>
            <a:normAutofit fontScale="85000" lnSpcReduction="10000"/>
          </a:bodyPr>
          <a:lstStyle/>
          <a:p>
            <a:pPr marL="0" indent="0">
              <a:buNone/>
            </a:pPr>
            <a:r>
              <a:rPr lang="en-US" dirty="0"/>
              <a:t>1</a:t>
            </a:r>
            <a:r>
              <a:rPr lang="en-US" b="1" dirty="0"/>
              <a:t>.	Monetary Measures :-</a:t>
            </a:r>
          </a:p>
          <a:p>
            <a:pPr marL="0" indent="0">
              <a:buNone/>
            </a:pPr>
            <a:r>
              <a:rPr lang="en-US" b="1" dirty="0"/>
              <a:t>a) Monetary Policy</a:t>
            </a:r>
          </a:p>
          <a:p>
            <a:r>
              <a:rPr lang="en-US" dirty="0"/>
              <a:t>The monetary policy is concerned with money supply and credit in the economy. The Central Bank may expand or contract the money supply in the economy through appropriate measures which will affect the prices.</a:t>
            </a:r>
          </a:p>
          <a:p>
            <a:pPr marL="0" indent="0">
              <a:buNone/>
            </a:pPr>
            <a:r>
              <a:rPr lang="en-US" b="1" dirty="0"/>
              <a:t>b) Fiscal Policy</a:t>
            </a:r>
          </a:p>
          <a:p>
            <a:r>
              <a:rPr lang="en-US" dirty="0"/>
              <a:t>Fiscal policy is government's policy on income and expenditure. Government incurs development and non - development expenditure,. </a:t>
            </a:r>
          </a:p>
          <a:p>
            <a:r>
              <a:rPr lang="en-US" dirty="0"/>
              <a:t>It gets income through taxation and non - tax sources. Depending upon the situation governments expenditure may be increased or decreased.</a:t>
            </a:r>
          </a:p>
          <a:p>
            <a:endParaRPr lang="en-US" dirty="0"/>
          </a:p>
        </p:txBody>
      </p:sp>
    </p:spTree>
    <p:extLst>
      <p:ext uri="{BB962C8B-B14F-4D97-AF65-F5344CB8AC3E}">
        <p14:creationId xmlns:p14="http://schemas.microsoft.com/office/powerpoint/2010/main" val="2047407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1D7E0-7E9B-870B-D965-FA4D75D43AE6}"/>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22C88D6F-2498-8D11-1D01-C953B728B8A6}"/>
              </a:ext>
            </a:extLst>
          </p:cNvPr>
          <p:cNvSpPr>
            <a:spLocks noGrp="1"/>
          </p:cNvSpPr>
          <p:nvPr>
            <p:ph idx="1"/>
          </p:nvPr>
        </p:nvSpPr>
        <p:spPr>
          <a:xfrm>
            <a:off x="1451579" y="1853754"/>
            <a:ext cx="9603275" cy="3774886"/>
          </a:xfrm>
        </p:spPr>
        <p:txBody>
          <a:bodyPr>
            <a:normAutofit fontScale="92500" lnSpcReduction="20000"/>
          </a:bodyPr>
          <a:lstStyle/>
          <a:p>
            <a:pPr marL="0" indent="0">
              <a:buNone/>
            </a:pPr>
            <a:r>
              <a:rPr lang="en-US" dirty="0"/>
              <a:t>c) </a:t>
            </a:r>
            <a:r>
              <a:rPr lang="en-US" b="1" dirty="0"/>
              <a:t>Exchange Rate Depreciation</a:t>
            </a:r>
          </a:p>
          <a:p>
            <a:r>
              <a:rPr lang="en-US" dirty="0"/>
              <a:t>By reducing the value of the domestic currency, government can correct the disequilibrium in the BOP in the economy. </a:t>
            </a:r>
          </a:p>
          <a:p>
            <a:r>
              <a:rPr lang="en-US" dirty="0"/>
              <a:t>Exchange rate depreciation reduces the value of home currency in relation to foreign currency. As a result, import becomes costlier, and export become cheaper. It also leads to inflationary trends in the country.</a:t>
            </a:r>
          </a:p>
          <a:p>
            <a:pPr marL="0" indent="0">
              <a:buNone/>
            </a:pPr>
            <a:r>
              <a:rPr lang="en-US" dirty="0"/>
              <a:t>d) </a:t>
            </a:r>
            <a:r>
              <a:rPr lang="en-US" b="1" dirty="0"/>
              <a:t>Devaluation</a:t>
            </a:r>
            <a:r>
              <a:rPr lang="en-US" dirty="0"/>
              <a:t> </a:t>
            </a:r>
          </a:p>
          <a:p>
            <a:r>
              <a:rPr lang="en-US" dirty="0"/>
              <a:t>Is lowering the exchange value of the official currency. </a:t>
            </a:r>
          </a:p>
          <a:p>
            <a:r>
              <a:rPr lang="en-US" dirty="0"/>
              <a:t>When a country devalues its currency, exports becomes cheaper, and imports become expensive which causes a reduction in the BOP deficit.</a:t>
            </a:r>
          </a:p>
          <a:p>
            <a:endParaRPr lang="en-US" dirty="0"/>
          </a:p>
        </p:txBody>
      </p:sp>
    </p:spTree>
    <p:extLst>
      <p:ext uri="{BB962C8B-B14F-4D97-AF65-F5344CB8AC3E}">
        <p14:creationId xmlns:p14="http://schemas.microsoft.com/office/powerpoint/2010/main" val="23747864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8DA36C-B979-D0D0-F830-E68E5BC866F0}"/>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5F1F229B-4E59-B65B-C19B-4A34C1CDCF07}"/>
              </a:ext>
            </a:extLst>
          </p:cNvPr>
          <p:cNvSpPr>
            <a:spLocks noGrp="1"/>
          </p:cNvSpPr>
          <p:nvPr>
            <p:ph idx="1"/>
          </p:nvPr>
        </p:nvSpPr>
        <p:spPr/>
        <p:txBody>
          <a:bodyPr>
            <a:normAutofit/>
          </a:bodyPr>
          <a:lstStyle/>
          <a:p>
            <a:pPr marL="0" indent="0">
              <a:buNone/>
            </a:pPr>
            <a:r>
              <a:rPr lang="en-US" b="1" dirty="0"/>
              <a:t>II. Non- Monetary measures :-</a:t>
            </a:r>
          </a:p>
          <a:p>
            <a:pPr marL="0" indent="0">
              <a:buNone/>
            </a:pPr>
            <a:r>
              <a:rPr lang="en-US" b="1" dirty="0"/>
              <a:t>a) Export Promotion</a:t>
            </a:r>
          </a:p>
          <a:p>
            <a:r>
              <a:rPr lang="en-US" dirty="0"/>
              <a:t>To control export promotions the country may adopt measures to stimulate exports like:</a:t>
            </a:r>
          </a:p>
          <a:p>
            <a:pPr>
              <a:buFont typeface="Wingdings" panose="05000000000000000000" pitchFamily="2" charset="2"/>
              <a:buChar char="q"/>
            </a:pPr>
            <a:r>
              <a:rPr lang="en-US" dirty="0"/>
              <a:t>Export duties may be reduced to boost exports.</a:t>
            </a:r>
          </a:p>
          <a:p>
            <a:pPr>
              <a:buFont typeface="Wingdings" panose="05000000000000000000" pitchFamily="2" charset="2"/>
              <a:buChar char="q"/>
            </a:pPr>
            <a:r>
              <a:rPr lang="en-US" dirty="0"/>
              <a:t>cash assistance, subsidies can be given to exporters to increase exports.</a:t>
            </a:r>
          </a:p>
          <a:p>
            <a:pPr>
              <a:buFont typeface="Wingdings" panose="05000000000000000000" pitchFamily="2" charset="2"/>
              <a:buChar char="q"/>
            </a:pPr>
            <a:r>
              <a:rPr lang="en-US" dirty="0"/>
              <a:t>Goods meant for exports can be exempted from all types of taxes.</a:t>
            </a:r>
          </a:p>
          <a:p>
            <a:endParaRPr lang="en-US" dirty="0"/>
          </a:p>
          <a:p>
            <a:endParaRPr lang="en-US" dirty="0"/>
          </a:p>
        </p:txBody>
      </p:sp>
    </p:spTree>
    <p:extLst>
      <p:ext uri="{BB962C8B-B14F-4D97-AF65-F5344CB8AC3E}">
        <p14:creationId xmlns:p14="http://schemas.microsoft.com/office/powerpoint/2010/main" val="30090423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4A27B-4CDA-BB6A-58E5-A7511875D376}"/>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44E9FB58-6AF4-DAE1-9BFE-CB183A361CB9}"/>
              </a:ext>
            </a:extLst>
          </p:cNvPr>
          <p:cNvSpPr>
            <a:spLocks noGrp="1"/>
          </p:cNvSpPr>
          <p:nvPr>
            <p:ph idx="1"/>
          </p:nvPr>
        </p:nvSpPr>
        <p:spPr/>
        <p:txBody>
          <a:bodyPr>
            <a:normAutofit fontScale="92500"/>
          </a:bodyPr>
          <a:lstStyle/>
          <a:p>
            <a:pPr marL="0" indent="0">
              <a:buNone/>
            </a:pPr>
            <a:r>
              <a:rPr lang="en-US" b="1" dirty="0"/>
              <a:t>b) Import Substitutes</a:t>
            </a:r>
          </a:p>
          <a:p>
            <a:r>
              <a:rPr lang="en-US" dirty="0"/>
              <a:t>Steps may be taken to encourage the production of import substitutes. This will save foreign exchange in the short run by replacing the use of imports by these import substitutes.</a:t>
            </a:r>
          </a:p>
          <a:p>
            <a:pPr marL="0" indent="0">
              <a:buNone/>
            </a:pPr>
            <a:r>
              <a:rPr lang="en-US" b="1" dirty="0"/>
              <a:t>c) Import Control</a:t>
            </a:r>
          </a:p>
          <a:p>
            <a:r>
              <a:rPr lang="en-US" dirty="0"/>
              <a:t>Import may be kept in check through the adoption of a wide variety of measures like quotas and tariffs. </a:t>
            </a:r>
          </a:p>
          <a:p>
            <a:r>
              <a:rPr lang="en-US" dirty="0"/>
              <a:t>Under the quota system, the government fixes the maximum quantity of goods and services that can be imported during a particular time period.</a:t>
            </a:r>
          </a:p>
          <a:p>
            <a:endParaRPr lang="en-US" dirty="0"/>
          </a:p>
          <a:p>
            <a:endParaRPr lang="en-US" dirty="0"/>
          </a:p>
        </p:txBody>
      </p:sp>
    </p:spTree>
    <p:extLst>
      <p:ext uri="{BB962C8B-B14F-4D97-AF65-F5344CB8AC3E}">
        <p14:creationId xmlns:p14="http://schemas.microsoft.com/office/powerpoint/2010/main" val="42358828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87C6E-30A5-33D6-4042-FB874EA4D73B}"/>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4315702C-696E-7ADB-4B01-369E64D67BDA}"/>
              </a:ext>
            </a:extLst>
          </p:cNvPr>
          <p:cNvSpPr>
            <a:spLocks noGrp="1"/>
          </p:cNvSpPr>
          <p:nvPr>
            <p:ph idx="1"/>
          </p:nvPr>
        </p:nvSpPr>
        <p:spPr/>
        <p:txBody>
          <a:bodyPr/>
          <a:lstStyle/>
          <a:p>
            <a:pPr marL="0" indent="0">
              <a:buNone/>
            </a:pPr>
            <a:r>
              <a:rPr lang="en-US" b="1" dirty="0"/>
              <a:t>d) Quotas </a:t>
            </a:r>
            <a:r>
              <a:rPr lang="en-US" dirty="0"/>
              <a:t>– Under the quota system, the government may fix and permit the maximum  quantity or value of a commodity to be imported during a given period. </a:t>
            </a:r>
          </a:p>
          <a:p>
            <a:r>
              <a:rPr lang="en-US" dirty="0"/>
              <a:t>By restricting imports through the quota system, the deficit is reduced, and the balance of payments position is improved.</a:t>
            </a:r>
          </a:p>
          <a:p>
            <a:pPr marL="0" indent="0">
              <a:buNone/>
            </a:pPr>
            <a:r>
              <a:rPr lang="en-US" b="1" dirty="0"/>
              <a:t>e)Tariffs </a:t>
            </a:r>
            <a:r>
              <a:rPr lang="en-US" dirty="0"/>
              <a:t>– Tariffs are duties (taxes) imposed on imports. When tariffs are imposed, the prices of imports would increase to the extent of tariff. </a:t>
            </a:r>
          </a:p>
          <a:p>
            <a:r>
              <a:rPr lang="en-US" dirty="0"/>
              <a:t>The increased prices will reduce the demand for imported goods and at the same time induce domestic producers to produce more of import substitutes</a:t>
            </a:r>
          </a:p>
          <a:p>
            <a:endParaRPr lang="en-US" dirty="0"/>
          </a:p>
          <a:p>
            <a:endParaRPr lang="en-US" dirty="0"/>
          </a:p>
        </p:txBody>
      </p:sp>
    </p:spTree>
    <p:extLst>
      <p:ext uri="{BB962C8B-B14F-4D97-AF65-F5344CB8AC3E}">
        <p14:creationId xmlns:p14="http://schemas.microsoft.com/office/powerpoint/2010/main" val="15241525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8E547-06D1-6A41-9883-4B359F4F2800}"/>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F50BEEA5-CB9F-A218-F979-91BA1608FA1F}"/>
              </a:ext>
            </a:extLst>
          </p:cNvPr>
          <p:cNvSpPr>
            <a:spLocks noGrp="1"/>
          </p:cNvSpPr>
          <p:nvPr>
            <p:ph idx="1"/>
          </p:nvPr>
        </p:nvSpPr>
        <p:spPr/>
        <p:txBody>
          <a:bodyPr>
            <a:normAutofit fontScale="92500" lnSpcReduction="20000"/>
          </a:bodyPr>
          <a:lstStyle/>
          <a:p>
            <a:pPr marL="0" indent="0">
              <a:buNone/>
            </a:pPr>
            <a:r>
              <a:rPr lang="en-US" b="1" dirty="0"/>
              <a:t>f) Deflation-</a:t>
            </a:r>
            <a:r>
              <a:rPr lang="en-US" dirty="0"/>
              <a:t>Deflation is the reduction in the quantity of money to reduce prices and incomes.</a:t>
            </a:r>
          </a:p>
          <a:p>
            <a:r>
              <a:rPr lang="en-US" dirty="0"/>
              <a:t> In the domestic market, when the currency is deflated, there is a decrease in the income of the people. </a:t>
            </a:r>
          </a:p>
          <a:p>
            <a:r>
              <a:rPr lang="en-US" dirty="0"/>
              <a:t>This curbs consumption and government can increase exports and earn more foreign exchange.</a:t>
            </a:r>
          </a:p>
          <a:p>
            <a:pPr marL="0" indent="0">
              <a:buNone/>
            </a:pPr>
            <a:r>
              <a:rPr lang="en-US" b="1" dirty="0"/>
              <a:t>f) Exchange Control-</a:t>
            </a:r>
          </a:p>
          <a:p>
            <a:r>
              <a:rPr lang="en-US" dirty="0"/>
              <a:t>All exporters are directed by the monetary authority to surrender their foreign exchange earnings, and the total available foreign exchange is rationed among the licensed importers.</a:t>
            </a:r>
          </a:p>
          <a:p>
            <a:r>
              <a:rPr lang="en-US" dirty="0"/>
              <a:t> The license-holder can import any good but amount if fixed by monetary authority.</a:t>
            </a:r>
          </a:p>
          <a:p>
            <a:endParaRPr lang="en-US" dirty="0"/>
          </a:p>
        </p:txBody>
      </p:sp>
    </p:spTree>
    <p:extLst>
      <p:ext uri="{BB962C8B-B14F-4D97-AF65-F5344CB8AC3E}">
        <p14:creationId xmlns:p14="http://schemas.microsoft.com/office/powerpoint/2010/main" val="40739518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CA470-75C7-AD19-2BB9-8DCECA646920}"/>
              </a:ext>
            </a:extLst>
          </p:cNvPr>
          <p:cNvSpPr>
            <a:spLocks noGrp="1"/>
          </p:cNvSpPr>
          <p:nvPr>
            <p:ph type="title"/>
          </p:nvPr>
        </p:nvSpPr>
        <p:spPr/>
        <p:txBody>
          <a:bodyPr>
            <a:normAutofit fontScale="90000"/>
          </a:bodyPr>
          <a:lstStyle/>
          <a:p>
            <a:r>
              <a:rPr lang="en-US" sz="2700" b="1" dirty="0"/>
              <a:t>8.0 Factors affecting the international financial Market</a:t>
            </a:r>
            <a:br>
              <a:rPr lang="en-US" dirty="0"/>
            </a:br>
            <a:endParaRPr lang="en-US" dirty="0"/>
          </a:p>
        </p:txBody>
      </p:sp>
      <p:sp>
        <p:nvSpPr>
          <p:cNvPr id="3" name="Content Placeholder 2">
            <a:extLst>
              <a:ext uri="{FF2B5EF4-FFF2-40B4-BE49-F238E27FC236}">
                <a16:creationId xmlns:a16="http://schemas.microsoft.com/office/drawing/2014/main" id="{3AEF11A3-AEC9-45CB-910D-E61468AA60A5}"/>
              </a:ext>
            </a:extLst>
          </p:cNvPr>
          <p:cNvSpPr>
            <a:spLocks noGrp="1"/>
          </p:cNvSpPr>
          <p:nvPr>
            <p:ph idx="1"/>
          </p:nvPr>
        </p:nvSpPr>
        <p:spPr/>
        <p:txBody>
          <a:bodyPr>
            <a:normAutofit/>
          </a:bodyPr>
          <a:lstStyle/>
          <a:p>
            <a:pPr marL="0" indent="0">
              <a:buNone/>
            </a:pPr>
            <a:r>
              <a:rPr lang="en-US" dirty="0"/>
              <a:t>i) Cost of Labor: Firms in countries where labor costs are low commonly have an advantage when competing globally, especially in labor intensive industries</a:t>
            </a:r>
          </a:p>
          <a:p>
            <a:pPr marL="0" indent="0">
              <a:buNone/>
            </a:pPr>
            <a:r>
              <a:rPr lang="en-US" dirty="0"/>
              <a:t>ii) Inflation: Current account decreases if inflation increases relative to trade partners.</a:t>
            </a:r>
          </a:p>
          <a:p>
            <a:pPr marL="0" indent="0">
              <a:buNone/>
            </a:pPr>
            <a:r>
              <a:rPr lang="en-US" dirty="0"/>
              <a:t>iii) National Income: Current account decreases if national income increases relative to other countries.</a:t>
            </a:r>
          </a:p>
          <a:p>
            <a:pPr marL="0" indent="0">
              <a:buNone/>
            </a:pPr>
            <a:r>
              <a:rPr lang="en-US" dirty="0"/>
              <a:t>iv) Government Policies: can increase imports through:</a:t>
            </a:r>
          </a:p>
          <a:p>
            <a:pPr>
              <a:buFont typeface="Wingdings" panose="05000000000000000000" pitchFamily="2" charset="2"/>
              <a:buChar char="q"/>
            </a:pPr>
            <a:r>
              <a:rPr lang="en-US" dirty="0"/>
              <a:t>Restrictions on imports</a:t>
            </a:r>
          </a:p>
          <a:p>
            <a:endParaRPr lang="en-US" dirty="0"/>
          </a:p>
          <a:p>
            <a:endParaRPr lang="en-US" dirty="0"/>
          </a:p>
        </p:txBody>
      </p:sp>
    </p:spTree>
    <p:extLst>
      <p:ext uri="{BB962C8B-B14F-4D97-AF65-F5344CB8AC3E}">
        <p14:creationId xmlns:p14="http://schemas.microsoft.com/office/powerpoint/2010/main" val="392074780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38494-8CDF-B8DF-088E-4BAA9F13508D}"/>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FF1CD5A3-B3B9-2C5C-87D0-8001CBD3A5E0}"/>
              </a:ext>
            </a:extLst>
          </p:cNvPr>
          <p:cNvSpPr>
            <a:spLocks noGrp="1"/>
          </p:cNvSpPr>
          <p:nvPr>
            <p:ph idx="1"/>
          </p:nvPr>
        </p:nvSpPr>
        <p:spPr/>
        <p:txBody>
          <a:bodyPr>
            <a:normAutofit/>
          </a:bodyPr>
          <a:lstStyle/>
          <a:p>
            <a:pPr>
              <a:buFont typeface="Wingdings" panose="05000000000000000000" pitchFamily="2" charset="2"/>
              <a:buChar char="q"/>
            </a:pPr>
            <a:r>
              <a:rPr lang="en-US" dirty="0"/>
              <a:t> Subsidies for exporters</a:t>
            </a:r>
          </a:p>
          <a:p>
            <a:pPr lvl="1">
              <a:buFont typeface="Courier New" panose="02070309020205020404" pitchFamily="49" charset="0"/>
              <a:buChar char="o"/>
            </a:pPr>
            <a:r>
              <a:rPr lang="en-US" dirty="0"/>
              <a:t>Lack of Restriction on piracy</a:t>
            </a:r>
          </a:p>
          <a:p>
            <a:pPr lvl="1">
              <a:buFont typeface="Courier New" panose="02070309020205020404" pitchFamily="49" charset="0"/>
              <a:buChar char="o"/>
            </a:pPr>
            <a:r>
              <a:rPr lang="en-US" dirty="0"/>
              <a:t>Environmental restrictions</a:t>
            </a:r>
          </a:p>
          <a:p>
            <a:pPr lvl="1">
              <a:buFont typeface="Courier New" panose="02070309020205020404" pitchFamily="49" charset="0"/>
              <a:buChar char="o"/>
            </a:pPr>
            <a:r>
              <a:rPr lang="en-US" dirty="0"/>
              <a:t>Labor laws</a:t>
            </a:r>
          </a:p>
          <a:p>
            <a:pPr lvl="1">
              <a:buFont typeface="Courier New" panose="02070309020205020404" pitchFamily="49" charset="0"/>
              <a:buChar char="o"/>
            </a:pPr>
            <a:r>
              <a:rPr lang="en-US" dirty="0"/>
              <a:t>Tax breaks</a:t>
            </a:r>
          </a:p>
          <a:p>
            <a:pPr lvl="1">
              <a:buFont typeface="Courier New" panose="02070309020205020404" pitchFamily="49" charset="0"/>
              <a:buChar char="o"/>
            </a:pPr>
            <a:r>
              <a:rPr lang="en-US" dirty="0"/>
              <a:t>Country security laws</a:t>
            </a:r>
          </a:p>
          <a:p>
            <a:pPr marL="0" indent="0">
              <a:buNone/>
            </a:pPr>
            <a:r>
              <a:rPr lang="en-US" dirty="0"/>
              <a:t>v) Exchange rates: current account decreases if currency appreciates relative to other    currencies.</a:t>
            </a:r>
          </a:p>
          <a:p>
            <a:endParaRPr lang="en-US" dirty="0"/>
          </a:p>
        </p:txBody>
      </p:sp>
    </p:spTree>
    <p:extLst>
      <p:ext uri="{BB962C8B-B14F-4D97-AF65-F5344CB8AC3E}">
        <p14:creationId xmlns:p14="http://schemas.microsoft.com/office/powerpoint/2010/main" val="19403546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F5642-CEB4-9EFD-E824-D4867D73CFEE}"/>
              </a:ext>
            </a:extLst>
          </p:cNvPr>
          <p:cNvSpPr>
            <a:spLocks noGrp="1"/>
          </p:cNvSpPr>
          <p:nvPr>
            <p:ph type="title"/>
          </p:nvPr>
        </p:nvSpPr>
        <p:spPr/>
        <p:txBody>
          <a:bodyPr/>
          <a:lstStyle/>
          <a:p>
            <a:r>
              <a:rPr lang="en-US" sz="2400" b="1" dirty="0"/>
              <a:t>8.1 Impact of Government Policies</a:t>
            </a:r>
            <a:br>
              <a:rPr lang="en-US" dirty="0"/>
            </a:br>
            <a:endParaRPr lang="en-US" dirty="0"/>
          </a:p>
        </p:txBody>
      </p:sp>
      <p:sp>
        <p:nvSpPr>
          <p:cNvPr id="3" name="Content Placeholder 2">
            <a:extLst>
              <a:ext uri="{FF2B5EF4-FFF2-40B4-BE49-F238E27FC236}">
                <a16:creationId xmlns:a16="http://schemas.microsoft.com/office/drawing/2014/main" id="{F57AC928-DD5C-EF48-5226-5E4CF8A6F5AF}"/>
              </a:ext>
            </a:extLst>
          </p:cNvPr>
          <p:cNvSpPr>
            <a:spLocks noGrp="1"/>
          </p:cNvSpPr>
          <p:nvPr>
            <p:ph idx="1"/>
          </p:nvPr>
        </p:nvSpPr>
        <p:spPr>
          <a:xfrm>
            <a:off x="1405662" y="1853754"/>
            <a:ext cx="9603275" cy="3805366"/>
          </a:xfrm>
        </p:spPr>
        <p:txBody>
          <a:bodyPr>
            <a:normAutofit fontScale="85000" lnSpcReduction="10000"/>
          </a:bodyPr>
          <a:lstStyle/>
          <a:p>
            <a:pPr marL="0" indent="0">
              <a:buNone/>
            </a:pPr>
            <a:r>
              <a:rPr lang="en-US" sz="2400" dirty="0"/>
              <a:t>i) Restrictions on Imports: Taxes (tariffs) on imported goods increase prices and limit consumption. Quotas limit the volume of imports.</a:t>
            </a:r>
          </a:p>
          <a:p>
            <a:pPr marL="0" indent="0">
              <a:buNone/>
            </a:pPr>
            <a:r>
              <a:rPr lang="en-US" sz="2400" dirty="0"/>
              <a:t>ii) Subsidies for Exporters: Government subsidies help firms produce at a lower cost than their global competitors.</a:t>
            </a:r>
          </a:p>
          <a:p>
            <a:pPr marL="0" indent="0">
              <a:buNone/>
            </a:pPr>
            <a:r>
              <a:rPr lang="en-US" sz="2400" dirty="0"/>
              <a:t>iii) Restrictions on Piracy: A government can affect international trade flows by its lack of</a:t>
            </a:r>
          </a:p>
          <a:p>
            <a:pPr marL="0" indent="0">
              <a:buNone/>
            </a:pPr>
            <a:r>
              <a:rPr lang="en-US" sz="2400" dirty="0"/>
              <a:t> restrictions on piracy.</a:t>
            </a:r>
          </a:p>
          <a:p>
            <a:pPr marL="0" indent="0">
              <a:buNone/>
            </a:pPr>
            <a:r>
              <a:rPr lang="en-US" sz="2400" dirty="0"/>
              <a:t>iv) Environmental Restrictions: Environmental restrictions impose higher costs on local firms, placing them at a global disadvantage compared to firms in other countries that are not subject to the same restrictions.</a:t>
            </a:r>
          </a:p>
          <a:p>
            <a:pPr marL="0" indent="0">
              <a:buNone/>
            </a:pPr>
            <a:endParaRPr lang="en-US" dirty="0"/>
          </a:p>
          <a:p>
            <a:pPr marL="0" indent="0">
              <a:buNone/>
            </a:pPr>
            <a:endParaRPr lang="en-US" dirty="0"/>
          </a:p>
          <a:p>
            <a:endParaRPr lang="en-US" dirty="0"/>
          </a:p>
        </p:txBody>
      </p:sp>
    </p:spTree>
    <p:extLst>
      <p:ext uri="{BB962C8B-B14F-4D97-AF65-F5344CB8AC3E}">
        <p14:creationId xmlns:p14="http://schemas.microsoft.com/office/powerpoint/2010/main" val="16444568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15ECE-ADE5-2697-0336-C7CBB40BB2BB}"/>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E8BB8434-1B71-F8E4-567A-200D723CFB1B}"/>
              </a:ext>
            </a:extLst>
          </p:cNvPr>
          <p:cNvSpPr>
            <a:spLocks noGrp="1"/>
          </p:cNvSpPr>
          <p:nvPr>
            <p:ph idx="1"/>
          </p:nvPr>
        </p:nvSpPr>
        <p:spPr/>
        <p:txBody>
          <a:bodyPr>
            <a:normAutofit/>
          </a:bodyPr>
          <a:lstStyle/>
          <a:p>
            <a:pPr marL="0" indent="0">
              <a:buNone/>
            </a:pPr>
            <a:r>
              <a:rPr lang="en-US" dirty="0"/>
              <a:t>v) Labor Laws: countries with more restrictive laws will incur higher expenses for labor, other factors being equal.</a:t>
            </a:r>
          </a:p>
          <a:p>
            <a:pPr marL="0" indent="0">
              <a:buNone/>
            </a:pPr>
            <a:r>
              <a:rPr lang="en-US" dirty="0"/>
              <a:t>vi) Business Laws: Firms in countries with more restrictive bribery laws may not be able to compete globally in some situations.</a:t>
            </a:r>
          </a:p>
          <a:p>
            <a:pPr marL="0" indent="0">
              <a:buNone/>
            </a:pPr>
            <a:r>
              <a:rPr lang="en-US" dirty="0"/>
              <a:t>vii) Tax Breaks: Though not necessarily a subsidy, but still a form of government financial support that might benefit many firms that exports products.</a:t>
            </a:r>
          </a:p>
          <a:p>
            <a:pPr marL="0" indent="0">
              <a:buNone/>
            </a:pPr>
            <a:r>
              <a:rPr lang="en-US" dirty="0"/>
              <a:t>viii) Country Security Laws: Governments may impose certain restrictions when national security is a concern, which can affect on trade.</a:t>
            </a:r>
          </a:p>
          <a:p>
            <a:pPr marL="0" indent="0">
              <a:buNone/>
            </a:pPr>
            <a:endParaRPr lang="en-US" dirty="0"/>
          </a:p>
          <a:p>
            <a:endParaRPr lang="en-US" dirty="0"/>
          </a:p>
        </p:txBody>
      </p:sp>
    </p:spTree>
    <p:extLst>
      <p:ext uri="{BB962C8B-B14F-4D97-AF65-F5344CB8AC3E}">
        <p14:creationId xmlns:p14="http://schemas.microsoft.com/office/powerpoint/2010/main" val="316501450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636BB-BCFC-630B-7494-031670B5B22E}"/>
              </a:ext>
            </a:extLst>
          </p:cNvPr>
          <p:cNvSpPr>
            <a:spLocks noGrp="1"/>
          </p:cNvSpPr>
          <p:nvPr>
            <p:ph type="title"/>
          </p:nvPr>
        </p:nvSpPr>
        <p:spPr/>
        <p:txBody>
          <a:bodyPr/>
          <a:lstStyle/>
          <a:p>
            <a:r>
              <a:rPr lang="en-US" sz="2400" b="1" dirty="0"/>
              <a:t>8.2 IMPACT OF EXCHANGE RATES</a:t>
            </a:r>
            <a:br>
              <a:rPr lang="en-US" dirty="0"/>
            </a:br>
            <a:endParaRPr lang="en-US" dirty="0"/>
          </a:p>
        </p:txBody>
      </p:sp>
      <p:sp>
        <p:nvSpPr>
          <p:cNvPr id="3" name="Content Placeholder 2">
            <a:extLst>
              <a:ext uri="{FF2B5EF4-FFF2-40B4-BE49-F238E27FC236}">
                <a16:creationId xmlns:a16="http://schemas.microsoft.com/office/drawing/2014/main" id="{4D863251-0FDF-97BF-85ED-3509621FFEC9}"/>
              </a:ext>
            </a:extLst>
          </p:cNvPr>
          <p:cNvSpPr>
            <a:spLocks noGrp="1"/>
          </p:cNvSpPr>
          <p:nvPr>
            <p:ph idx="1"/>
          </p:nvPr>
        </p:nvSpPr>
        <p:spPr/>
        <p:txBody>
          <a:bodyPr>
            <a:normAutofit/>
          </a:bodyPr>
          <a:lstStyle/>
          <a:p>
            <a:r>
              <a:rPr lang="en-US" i="1" dirty="0"/>
              <a:t>Effect of exchange rate on balance of trade deficit:</a:t>
            </a:r>
          </a:p>
          <a:p>
            <a:r>
              <a:rPr lang="en-US" dirty="0"/>
              <a:t>When a home currency is exchanged for a foreign currency to buy foreign goods, then the home currency faces downward pressure.</a:t>
            </a:r>
          </a:p>
          <a:p>
            <a:r>
              <a:rPr lang="en-US" dirty="0"/>
              <a:t>This leads to increased foreign demand for the country‘s products. </a:t>
            </a:r>
          </a:p>
          <a:p>
            <a:r>
              <a:rPr lang="en-US" dirty="0"/>
              <a:t>Conversely. exchange rates will not automatically correct any international trade balances when other forces are at work.</a:t>
            </a:r>
          </a:p>
          <a:p>
            <a:endParaRPr lang="en-US" dirty="0"/>
          </a:p>
        </p:txBody>
      </p:sp>
    </p:spTree>
    <p:extLst>
      <p:ext uri="{BB962C8B-B14F-4D97-AF65-F5344CB8AC3E}">
        <p14:creationId xmlns:p14="http://schemas.microsoft.com/office/powerpoint/2010/main" val="143667010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B30A5-D661-3625-A62B-7A19C2A4E416}"/>
              </a:ext>
            </a:extLst>
          </p:cNvPr>
          <p:cNvSpPr>
            <a:spLocks noGrp="1"/>
          </p:cNvSpPr>
          <p:nvPr>
            <p:ph type="title"/>
          </p:nvPr>
        </p:nvSpPr>
        <p:spPr/>
        <p:txBody>
          <a:bodyPr>
            <a:normAutofit/>
          </a:bodyPr>
          <a:lstStyle/>
          <a:p>
            <a:r>
              <a:rPr lang="en-US" sz="2400" b="1" dirty="0"/>
              <a:t>9.0 CONCLUSION</a:t>
            </a:r>
          </a:p>
        </p:txBody>
      </p:sp>
      <p:sp>
        <p:nvSpPr>
          <p:cNvPr id="3" name="Content Placeholder 2">
            <a:extLst>
              <a:ext uri="{FF2B5EF4-FFF2-40B4-BE49-F238E27FC236}">
                <a16:creationId xmlns:a16="http://schemas.microsoft.com/office/drawing/2014/main" id="{2308FCE9-E546-89E8-FF46-E597C536A8A7}"/>
              </a:ext>
            </a:extLst>
          </p:cNvPr>
          <p:cNvSpPr>
            <a:spLocks noGrp="1"/>
          </p:cNvSpPr>
          <p:nvPr>
            <p:ph idx="1"/>
          </p:nvPr>
        </p:nvSpPr>
        <p:spPr/>
        <p:txBody>
          <a:bodyPr>
            <a:normAutofit fontScale="92500"/>
          </a:bodyPr>
          <a:lstStyle/>
          <a:p>
            <a:r>
              <a:rPr lang="en-US" dirty="0"/>
              <a:t>Balance of payments (BOP) accounts are an accounting record of all monetary transactions between a country and the rest of the world. </a:t>
            </a:r>
          </a:p>
          <a:p>
            <a:r>
              <a:rPr lang="en-US" dirty="0"/>
              <a:t>These transactions include payments for the country's exports and imports of goods, services, financial capital, and financial transfers.</a:t>
            </a:r>
          </a:p>
          <a:p>
            <a:r>
              <a:rPr lang="en-US" dirty="0"/>
              <a:t>The balance of payment is the statement that files all the transactions between the entities, government anatomies, or individuals of one country to another for a given period. </a:t>
            </a:r>
          </a:p>
          <a:p>
            <a:r>
              <a:rPr lang="en-US" dirty="0"/>
              <a:t>All the transaction details are mentioned in the statement, giving the authority a clear vision of the flow of funds.</a:t>
            </a:r>
          </a:p>
          <a:p>
            <a:endParaRPr lang="en-US" dirty="0"/>
          </a:p>
        </p:txBody>
      </p:sp>
    </p:spTree>
    <p:extLst>
      <p:ext uri="{BB962C8B-B14F-4D97-AF65-F5344CB8AC3E}">
        <p14:creationId xmlns:p14="http://schemas.microsoft.com/office/powerpoint/2010/main" val="297893988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EFB4C-6D73-1822-1EEE-C3CA50DF4A09}"/>
              </a:ext>
            </a:extLst>
          </p:cNvPr>
          <p:cNvSpPr>
            <a:spLocks noGrp="1"/>
          </p:cNvSpPr>
          <p:nvPr>
            <p:ph type="title"/>
          </p:nvPr>
        </p:nvSpPr>
        <p:spPr/>
        <p:txBody>
          <a:bodyPr>
            <a:normAutofit/>
          </a:bodyPr>
          <a:lstStyle/>
          <a:p>
            <a:r>
              <a:rPr lang="en-US" sz="2400" b="1" dirty="0"/>
              <a:t>10.0 SELF ASSESMENT EXERCISE</a:t>
            </a:r>
          </a:p>
        </p:txBody>
      </p:sp>
      <p:sp>
        <p:nvSpPr>
          <p:cNvPr id="3" name="Content Placeholder 2">
            <a:extLst>
              <a:ext uri="{FF2B5EF4-FFF2-40B4-BE49-F238E27FC236}">
                <a16:creationId xmlns:a16="http://schemas.microsoft.com/office/drawing/2014/main" id="{0BC32F10-7E25-B630-A9BC-2791365A01EF}"/>
              </a:ext>
            </a:extLst>
          </p:cNvPr>
          <p:cNvSpPr>
            <a:spLocks noGrp="1"/>
          </p:cNvSpPr>
          <p:nvPr>
            <p:ph idx="1"/>
          </p:nvPr>
        </p:nvSpPr>
        <p:spPr/>
        <p:txBody>
          <a:bodyPr/>
          <a:lstStyle/>
          <a:p>
            <a:pPr marL="0" indent="0">
              <a:buNone/>
            </a:pPr>
            <a:r>
              <a:rPr lang="en-US" dirty="0"/>
              <a:t>1. Define the concept of balance of payment</a:t>
            </a:r>
          </a:p>
          <a:p>
            <a:pPr marL="0" indent="0">
              <a:buNone/>
            </a:pPr>
            <a:r>
              <a:rPr lang="en-US" dirty="0"/>
              <a:t>2. List the components of balance of payment</a:t>
            </a:r>
          </a:p>
          <a:p>
            <a:pPr marL="0" indent="0">
              <a:buNone/>
            </a:pPr>
            <a:r>
              <a:rPr lang="en-US" dirty="0"/>
              <a:t>3. Differentiate between Balance of Payment and Balance of Trade</a:t>
            </a:r>
          </a:p>
          <a:p>
            <a:pPr marL="0" indent="0">
              <a:buNone/>
            </a:pPr>
            <a:r>
              <a:rPr lang="en-US" dirty="0"/>
              <a:t>4. Discuss the factors affecting Balance of Payments.</a:t>
            </a:r>
          </a:p>
          <a:p>
            <a:pPr marL="0" indent="0">
              <a:buNone/>
            </a:pPr>
            <a:r>
              <a:rPr lang="en-US" dirty="0"/>
              <a:t>5. Explain 2 factors affecting international financial markets.</a:t>
            </a:r>
          </a:p>
          <a:p>
            <a:pPr marL="0" indent="0">
              <a:buNone/>
            </a:pPr>
            <a:r>
              <a:rPr lang="en-US" dirty="0"/>
              <a:t>6. Examine the causes of BOP disequilibrium.</a:t>
            </a:r>
          </a:p>
          <a:p>
            <a:pPr marL="0" indent="0">
              <a:buNone/>
            </a:pPr>
            <a:r>
              <a:rPr lang="en-US" dirty="0"/>
              <a:t>7. Explain the concept of unilateral transfers as used in BOP.</a:t>
            </a:r>
          </a:p>
          <a:p>
            <a:endParaRPr lang="en-US" dirty="0"/>
          </a:p>
        </p:txBody>
      </p:sp>
    </p:spTree>
    <p:extLst>
      <p:ext uri="{BB962C8B-B14F-4D97-AF65-F5344CB8AC3E}">
        <p14:creationId xmlns:p14="http://schemas.microsoft.com/office/powerpoint/2010/main" val="1130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4FBE6-409D-CA54-5400-E6DAAE0B23C1}"/>
              </a:ext>
            </a:extLst>
          </p:cNvPr>
          <p:cNvSpPr>
            <a:spLocks noGrp="1"/>
          </p:cNvSpPr>
          <p:nvPr>
            <p:ph type="title"/>
          </p:nvPr>
        </p:nvSpPr>
        <p:spPr/>
        <p:txBody>
          <a:bodyPr>
            <a:normAutofit/>
          </a:bodyPr>
          <a:lstStyle/>
          <a:p>
            <a:r>
              <a:rPr lang="en-US" sz="2400" b="1" dirty="0"/>
              <a:t>11.0 REFERENCES</a:t>
            </a:r>
          </a:p>
        </p:txBody>
      </p:sp>
      <p:sp>
        <p:nvSpPr>
          <p:cNvPr id="3" name="Content Placeholder 2">
            <a:extLst>
              <a:ext uri="{FF2B5EF4-FFF2-40B4-BE49-F238E27FC236}">
                <a16:creationId xmlns:a16="http://schemas.microsoft.com/office/drawing/2014/main" id="{C593E2DC-3288-774C-2C3B-A512BBADC4F0}"/>
              </a:ext>
            </a:extLst>
          </p:cNvPr>
          <p:cNvSpPr>
            <a:spLocks noGrp="1"/>
          </p:cNvSpPr>
          <p:nvPr>
            <p:ph idx="1"/>
          </p:nvPr>
        </p:nvSpPr>
        <p:spPr/>
        <p:txBody>
          <a:bodyPr/>
          <a:lstStyle/>
          <a:p>
            <a:r>
              <a:rPr lang="en-US" dirty="0"/>
              <a:t>1. International Business, Alan.M.Rugnam, Prentice Hall(2006).</a:t>
            </a:r>
          </a:p>
          <a:p>
            <a:r>
              <a:rPr lang="en-US" dirty="0"/>
              <a:t>2. International business management, Sinha, P., Excel Books (2008).</a:t>
            </a:r>
          </a:p>
          <a:p>
            <a:r>
              <a:rPr lang="en-US" dirty="0"/>
              <a:t>3. A handbook on International Finance, Arora. A, Lucent Publication (2018)</a:t>
            </a:r>
          </a:p>
          <a:p>
            <a:r>
              <a:rPr lang="en-US" dirty="0"/>
              <a:t>4. International finance, 5th edition, Levi, M. D. (2009).</a:t>
            </a:r>
          </a:p>
          <a:p>
            <a:r>
              <a:rPr lang="en-US" dirty="0"/>
              <a:t>5. International Finance: Theory and Policy, Steve, S., Saylor Foundation. (2010).</a:t>
            </a:r>
          </a:p>
          <a:p>
            <a:endParaRPr lang="en-US" dirty="0"/>
          </a:p>
        </p:txBody>
      </p:sp>
    </p:spTree>
    <p:extLst>
      <p:ext uri="{BB962C8B-B14F-4D97-AF65-F5344CB8AC3E}">
        <p14:creationId xmlns:p14="http://schemas.microsoft.com/office/powerpoint/2010/main" val="101237317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1AC764-7CCD-361A-C344-CE1F32F31D5C}"/>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9042CF3D-1702-23A9-A508-380DCDAD7D0E}"/>
              </a:ext>
            </a:extLst>
          </p:cNvPr>
          <p:cNvSpPr>
            <a:spLocks noGrp="1"/>
          </p:cNvSpPr>
          <p:nvPr>
            <p:ph idx="1"/>
          </p:nvPr>
        </p:nvSpPr>
        <p:spPr/>
        <p:txBody>
          <a:bodyPr/>
          <a:lstStyle/>
          <a:p>
            <a:pPr marL="0" indent="0">
              <a:buNone/>
            </a:pPr>
            <a:r>
              <a:rPr lang="en-US" b="1" dirty="0"/>
              <a:t>				</a:t>
            </a:r>
          </a:p>
          <a:p>
            <a:pPr marL="0" indent="0">
              <a:buNone/>
            </a:pPr>
            <a:endParaRPr lang="en-US" b="1" dirty="0"/>
          </a:p>
          <a:p>
            <a:pPr marL="0" indent="0">
              <a:buNone/>
            </a:pPr>
            <a:endParaRPr lang="en-US" b="1" dirty="0"/>
          </a:p>
          <a:p>
            <a:pPr marL="0" indent="0">
              <a:buNone/>
            </a:pPr>
            <a:r>
              <a:rPr lang="en-US" b="1" dirty="0"/>
              <a:t>                                                  THE END,THANK YOU.</a:t>
            </a:r>
          </a:p>
        </p:txBody>
      </p:sp>
    </p:spTree>
    <p:extLst>
      <p:ext uri="{BB962C8B-B14F-4D97-AF65-F5344CB8AC3E}">
        <p14:creationId xmlns:p14="http://schemas.microsoft.com/office/powerpoint/2010/main" val="255574401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1600</TotalTime>
  <Words>4013</Words>
  <Application>Microsoft Office PowerPoint</Application>
  <PresentationFormat>Widescreen</PresentationFormat>
  <Paragraphs>321</Paragraphs>
  <Slides>52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52</vt:i4>
      </vt:variant>
    </vt:vector>
  </HeadingPairs>
  <TitlesOfParts>
    <vt:vector size="57" baseType="lpstr">
      <vt:lpstr>Arial</vt:lpstr>
      <vt:lpstr>Courier New</vt:lpstr>
      <vt:lpstr>Gill Sans MT</vt:lpstr>
      <vt:lpstr>Wingdings</vt:lpstr>
      <vt:lpstr>Gallery</vt:lpstr>
      <vt:lpstr>INTERNATIONAL FINANCE</vt:lpstr>
      <vt:lpstr>CONTENTS</vt:lpstr>
      <vt:lpstr>PowerPoint Presentation</vt:lpstr>
      <vt:lpstr>PowerPoint Presentation</vt:lpstr>
      <vt:lpstr>1.0 INTRODUCTION</vt:lpstr>
      <vt:lpstr>PowerPoint Presentation</vt:lpstr>
      <vt:lpstr>PowerPoint Presentation</vt:lpstr>
      <vt:lpstr>2.0 OBJECTIVES</vt:lpstr>
      <vt:lpstr>3.0 DEFINITION OF BOP</vt:lpstr>
      <vt:lpstr>PowerPoint Presentation</vt:lpstr>
      <vt:lpstr>PowerPoint Presentation</vt:lpstr>
      <vt:lpstr>Features of BOP</vt:lpstr>
      <vt:lpstr>Importance of  Balance Of Payments</vt:lpstr>
      <vt:lpstr>The general rule in BOP accounting  </vt:lpstr>
      <vt:lpstr>4.0 COMPONENTS OF BALANCE OF PAYMENT </vt:lpstr>
      <vt:lpstr>PowerPoint Presentation</vt:lpstr>
      <vt:lpstr>PowerPoint Presentation</vt:lpstr>
      <vt:lpstr>PowerPoint Presentation</vt:lpstr>
      <vt:lpstr>4.2 Capital account of Balance of payment </vt:lpstr>
      <vt:lpstr>PowerPoint Presentation</vt:lpstr>
      <vt:lpstr>Capital account balance  </vt:lpstr>
      <vt:lpstr>4.3 THE RESERVE  A/C </vt:lpstr>
      <vt:lpstr>BOP -a double entry A/C</vt:lpstr>
      <vt:lpstr>4.4 Errors &amp; Omissions  </vt:lpstr>
      <vt:lpstr>5. 0 Factors affecting the components of BOP account</vt:lpstr>
      <vt:lpstr>PowerPoint Presentation</vt:lpstr>
      <vt:lpstr>6.O BALANCE OF TRADE</vt:lpstr>
      <vt:lpstr>6.1 The difference between BOP and BOT</vt:lpstr>
      <vt:lpstr>6.2 Factors affecting Balance of Trade </vt:lpstr>
      <vt:lpstr>6.3 Balance of Trade components 6.3.1 Balance of visible trade</vt:lpstr>
      <vt:lpstr>6.3.2 Balance of invisible trade</vt:lpstr>
      <vt:lpstr>UNILATERAL TRANSFERS: </vt:lpstr>
      <vt:lpstr>OVERALL, BALANCE </vt:lpstr>
      <vt:lpstr>ACCOMMODATING  (BELOW THE LINE IN BOP) AND AUTONOMUS (ABOVE THE LINE IN BOP) FLOW CONCEPT: </vt:lpstr>
      <vt:lpstr>THE BOP ALWAYS BALANCES: </vt:lpstr>
      <vt:lpstr>7.0 Disequilibrium in the BOP</vt:lpstr>
      <vt:lpstr>7.1 Causes of disequilibrium in the Bop </vt:lpstr>
      <vt:lpstr>7.2 Measures to correct disequilibrium in the BOP</vt:lpstr>
      <vt:lpstr>PowerPoint Presentation</vt:lpstr>
      <vt:lpstr>PowerPoint Presentation</vt:lpstr>
      <vt:lpstr>PowerPoint Presentation</vt:lpstr>
      <vt:lpstr>PowerPoint Presentation</vt:lpstr>
      <vt:lpstr>PowerPoint Presentation</vt:lpstr>
      <vt:lpstr>8.0 Factors affecting the international financial Market </vt:lpstr>
      <vt:lpstr>PowerPoint Presentation</vt:lpstr>
      <vt:lpstr>8.1 Impact of Government Policies </vt:lpstr>
      <vt:lpstr>PowerPoint Presentation</vt:lpstr>
      <vt:lpstr>8.2 IMPACT OF EXCHANGE RATES </vt:lpstr>
      <vt:lpstr>9.0 CONCLUSION</vt:lpstr>
      <vt:lpstr>10.0 SELF ASSESMENT EXERCISE</vt:lpstr>
      <vt:lpstr>11.0 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2-BALANCE OF PAYMENT(bop)</dc:title>
  <dc:creator>Evelyn Tipape (Treasury)</dc:creator>
  <cp:lastModifiedBy>Evelyn Tipape (Treasury)</cp:lastModifiedBy>
  <cp:revision>15</cp:revision>
  <dcterms:created xsi:type="dcterms:W3CDTF">2023-03-27T17:40:32Z</dcterms:created>
  <dcterms:modified xsi:type="dcterms:W3CDTF">2023-04-17T05:14:24Z</dcterms:modified>
</cp:coreProperties>
</file>