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8" r:id="rId5"/>
    <p:sldId id="301" r:id="rId6"/>
    <p:sldId id="259" r:id="rId7"/>
    <p:sldId id="265" r:id="rId8"/>
    <p:sldId id="266" r:id="rId9"/>
    <p:sldId id="267" r:id="rId10"/>
    <p:sldId id="268" r:id="rId11"/>
    <p:sldId id="269" r:id="rId12"/>
    <p:sldId id="270" r:id="rId13"/>
    <p:sldId id="302" r:id="rId14"/>
    <p:sldId id="271" r:id="rId15"/>
    <p:sldId id="289" r:id="rId16"/>
    <p:sldId id="290" r:id="rId17"/>
    <p:sldId id="291" r:id="rId18"/>
    <p:sldId id="292" r:id="rId19"/>
    <p:sldId id="293" r:id="rId20"/>
    <p:sldId id="303" r:id="rId21"/>
    <p:sldId id="295" r:id="rId22"/>
    <p:sldId id="296" r:id="rId23"/>
    <p:sldId id="304" r:id="rId24"/>
    <p:sldId id="297" r:id="rId25"/>
    <p:sldId id="298" r:id="rId26"/>
    <p:sldId id="305" r:id="rId27"/>
    <p:sldId id="299" r:id="rId28"/>
    <p:sldId id="300" r:id="rId29"/>
    <p:sldId id="294" r:id="rId30"/>
    <p:sldId id="272" r:id="rId31"/>
    <p:sldId id="307" r:id="rId32"/>
    <p:sldId id="308" r:id="rId33"/>
    <p:sldId id="309" r:id="rId34"/>
    <p:sldId id="273" r:id="rId35"/>
    <p:sldId id="306" r:id="rId36"/>
    <p:sldId id="274" r:id="rId37"/>
    <p:sldId id="275" r:id="rId38"/>
    <p:sldId id="276" r:id="rId39"/>
    <p:sldId id="277" r:id="rId40"/>
    <p:sldId id="278" r:id="rId41"/>
    <p:sldId id="279" r:id="rId4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3B08D-07E3-4216-A23B-164F08A61F0B}" type="datetimeFigureOut">
              <a:rPr lang="en-KE" smtClean="0"/>
              <a:t>17/04/2023</a:t>
            </a:fld>
            <a:endParaRPr lang="en-K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K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7F344182-A1DA-4BC4-8D52-FBE74014DC11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7806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3B08D-07E3-4216-A23B-164F08A61F0B}" type="datetimeFigureOut">
              <a:rPr lang="en-KE" smtClean="0"/>
              <a:t>17/04/2023</a:t>
            </a:fld>
            <a:endParaRPr lang="en-K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4182-A1DA-4BC4-8D52-FBE74014DC11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5770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3B08D-07E3-4216-A23B-164F08A61F0B}" type="datetimeFigureOut">
              <a:rPr lang="en-KE" smtClean="0"/>
              <a:t>17/04/2023</a:t>
            </a:fld>
            <a:endParaRPr lang="en-K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4182-A1DA-4BC4-8D52-FBE74014DC11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7972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3B08D-07E3-4216-A23B-164F08A61F0B}" type="datetimeFigureOut">
              <a:rPr lang="en-KE" smtClean="0"/>
              <a:t>17/04/2023</a:t>
            </a:fld>
            <a:endParaRPr lang="en-K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4182-A1DA-4BC4-8D52-FBE74014DC11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6638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3B08D-07E3-4216-A23B-164F08A61F0B}" type="datetimeFigureOut">
              <a:rPr lang="en-KE" smtClean="0"/>
              <a:t>17/04/2023</a:t>
            </a:fld>
            <a:endParaRPr lang="en-K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4182-A1DA-4BC4-8D52-FBE74014DC11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8395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3B08D-07E3-4216-A23B-164F08A61F0B}" type="datetimeFigureOut">
              <a:rPr lang="en-KE" smtClean="0"/>
              <a:t>17/04/2023</a:t>
            </a:fld>
            <a:endParaRPr lang="en-K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4182-A1DA-4BC4-8D52-FBE74014DC11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6832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3B08D-07E3-4216-A23B-164F08A61F0B}" type="datetimeFigureOut">
              <a:rPr lang="en-KE" smtClean="0"/>
              <a:t>17/04/2023</a:t>
            </a:fld>
            <a:endParaRPr lang="en-KE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4182-A1DA-4BC4-8D52-FBE74014DC11}" type="slidenum">
              <a:rPr lang="en-KE" smtClean="0"/>
              <a:t>‹#›</a:t>
            </a:fld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464302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3B08D-07E3-4216-A23B-164F08A61F0B}" type="datetimeFigureOut">
              <a:rPr lang="en-KE" smtClean="0"/>
              <a:t>17/04/2023</a:t>
            </a:fld>
            <a:endParaRPr lang="en-K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4182-A1DA-4BC4-8D52-FBE74014DC11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5690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7703B08D-07E3-4216-A23B-164F08A61F0B}" type="datetimeFigureOut">
              <a:rPr lang="en-KE" smtClean="0"/>
              <a:t>17/04/2023</a:t>
            </a:fld>
            <a:endParaRPr lang="en-K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K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4182-A1DA-4BC4-8D52-FBE74014DC11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2842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3B08D-07E3-4216-A23B-164F08A61F0B}" type="datetimeFigureOut">
              <a:rPr lang="en-KE" smtClean="0"/>
              <a:t>17/04/2023</a:t>
            </a:fld>
            <a:endParaRPr lang="en-K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4182-A1DA-4BC4-8D52-FBE74014DC11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0331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3B08D-07E3-4216-A23B-164F08A61F0B}" type="datetimeFigureOut">
              <a:rPr lang="en-KE" smtClean="0"/>
              <a:t>17/04/2023</a:t>
            </a:fld>
            <a:endParaRPr lang="en-K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4182-A1DA-4BC4-8D52-FBE74014DC11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4293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03B08D-07E3-4216-A23B-164F08A61F0B}" type="datetimeFigureOut">
              <a:rPr lang="en-KE" smtClean="0"/>
              <a:t>17/04/2023</a:t>
            </a:fld>
            <a:endParaRPr lang="en-K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7F344182-A1DA-4BC4-8D52-FBE74014DC11}" type="slidenum">
              <a:rPr lang="en-KE" smtClean="0"/>
              <a:t>‹#›</a:t>
            </a:fld>
            <a:endParaRPr lang="en-KE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4515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3B10A-6366-1A49-7D5F-4D94B6410C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7779" y="1259840"/>
            <a:ext cx="8637073" cy="2169160"/>
          </a:xfrm>
        </p:spPr>
        <p:txBody>
          <a:bodyPr>
            <a:normAutofit fontScale="90000"/>
          </a:bodyPr>
          <a:lstStyle/>
          <a:p>
            <a:br>
              <a:rPr lang="en-US" sz="3100" b="1" dirty="0"/>
            </a:br>
            <a:br>
              <a:rPr lang="en-US" sz="3100" b="1" dirty="0"/>
            </a:br>
            <a:br>
              <a:rPr lang="en-US" sz="3100" b="1" dirty="0"/>
            </a:br>
            <a:br>
              <a:rPr lang="en-US" sz="3100" b="1" dirty="0"/>
            </a:br>
            <a:br>
              <a:rPr lang="en-US" sz="3100" b="1" dirty="0"/>
            </a:br>
            <a:br>
              <a:rPr lang="en-US" sz="3100" b="1" dirty="0"/>
            </a:br>
            <a:br>
              <a:rPr lang="en-US" sz="3100" b="1" dirty="0"/>
            </a:br>
            <a:br>
              <a:rPr lang="en-US" sz="3100" b="1" dirty="0"/>
            </a:br>
            <a:br>
              <a:rPr lang="en-US" sz="3100" b="1" dirty="0"/>
            </a:br>
            <a:br>
              <a:rPr lang="en-US" sz="3100" b="1" dirty="0"/>
            </a:br>
            <a:br>
              <a:rPr lang="en-US" sz="3100" b="1" dirty="0"/>
            </a:br>
            <a:br>
              <a:rPr lang="en-US" sz="3100" b="1" dirty="0"/>
            </a:br>
            <a:br>
              <a:rPr lang="en-US" sz="3100" b="1" dirty="0"/>
            </a:br>
            <a:br>
              <a:rPr lang="en-US" sz="3100" b="1" dirty="0"/>
            </a:br>
            <a:br>
              <a:rPr lang="en-US" dirty="0"/>
            </a:br>
            <a:r>
              <a:rPr lang="en-US" sz="3100" b="1" dirty="0"/>
              <a:t>INTERNATIONAL FINANCE</a:t>
            </a:r>
            <a:endParaRPr lang="en-KE" sz="31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A64F92-441A-FDF0-0B07-DBBAD98CB3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WEEK 3-INTERNATIONAL MONETARY SYSTEM</a:t>
            </a:r>
            <a:endParaRPr lang="en-KE" sz="2400" b="1" dirty="0"/>
          </a:p>
        </p:txBody>
      </p:sp>
    </p:spTree>
    <p:extLst>
      <p:ext uri="{BB962C8B-B14F-4D97-AF65-F5344CB8AC3E}">
        <p14:creationId xmlns:p14="http://schemas.microsoft.com/office/powerpoint/2010/main" val="2631373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CONTENTS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1.0	INTRODUCTION</a:t>
            </a:r>
          </a:p>
          <a:p>
            <a:pPr marL="0" indent="0">
              <a:buNone/>
            </a:pPr>
            <a:r>
              <a:rPr lang="en-US" b="1" dirty="0"/>
              <a:t>2.0	OBJECTIVES</a:t>
            </a:r>
          </a:p>
          <a:p>
            <a:pPr marL="0" indent="0">
              <a:buNone/>
            </a:pPr>
            <a:r>
              <a:rPr lang="en-US" b="1" dirty="0"/>
              <a:t>3.0	EVOLUTION OF INTERNATIONAL MONETARY SYSTEM</a:t>
            </a:r>
          </a:p>
          <a:p>
            <a:pPr marL="0" indent="0">
              <a:buNone/>
            </a:pPr>
            <a:r>
              <a:rPr lang="en-US" b="1" dirty="0"/>
              <a:t>3.1      PRE BWS-PERIOD: </a:t>
            </a:r>
          </a:p>
          <a:p>
            <a:pPr marL="914400" lvl="2" indent="0">
              <a:buNone/>
            </a:pPr>
            <a:r>
              <a:rPr lang="en-US" b="1" dirty="0"/>
              <a:t>3.1.1 GOLD STANDARD SYSTEM</a:t>
            </a:r>
          </a:p>
          <a:p>
            <a:pPr marL="914400" lvl="2" indent="0">
              <a:buNone/>
            </a:pPr>
            <a:r>
              <a:rPr lang="en-US" b="1" dirty="0"/>
              <a:t>3.1.2 GOLD EXCHANGE STANDARD</a:t>
            </a:r>
          </a:p>
          <a:p>
            <a:pPr marL="0" indent="0">
              <a:buNone/>
            </a:pPr>
            <a:r>
              <a:rPr lang="en-US" b="1" dirty="0"/>
              <a:t>3.2 	BRETTON WOODS SYSTEM:</a:t>
            </a:r>
          </a:p>
          <a:p>
            <a:endParaRPr lang="en-US" b="1" dirty="0"/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5507874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3.3 	FIXED EXCHANGE RATES:</a:t>
            </a:r>
          </a:p>
          <a:p>
            <a:pPr marL="0" indent="0">
              <a:buNone/>
            </a:pPr>
            <a:r>
              <a:rPr lang="en-US" b="1" dirty="0"/>
              <a:t>3.4	 FLUCTUATING EXCHANGE RATES:</a:t>
            </a:r>
          </a:p>
          <a:p>
            <a:pPr marL="0" indent="0">
              <a:buNone/>
            </a:pPr>
            <a:r>
              <a:rPr lang="en-US" b="1" dirty="0"/>
              <a:t>3.5	 EUROPEAN MONETARY SYSTEM:</a:t>
            </a:r>
          </a:p>
          <a:p>
            <a:pPr marL="0" indent="0">
              <a:buNone/>
            </a:pPr>
            <a:r>
              <a:rPr lang="en-US" b="1" dirty="0"/>
              <a:t>4.0	 CONCLUSION</a:t>
            </a:r>
          </a:p>
          <a:p>
            <a:pPr marL="0" indent="0">
              <a:buNone/>
            </a:pPr>
            <a:r>
              <a:rPr lang="en-US" b="1" dirty="0"/>
              <a:t>5.0 	SELF ASSESMENT EXERCISE</a:t>
            </a:r>
          </a:p>
          <a:p>
            <a:pPr marL="0" indent="0">
              <a:buNone/>
            </a:pPr>
            <a:r>
              <a:rPr lang="en-US" b="1" dirty="0"/>
              <a:t>6.0 	REFERENCES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770181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BF02C-1652-CCB8-A943-3CFFD052F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1.0 INTRODUCTION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7589B-CDBF-C16A-A865-79085A7477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7328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international monetary system is the framework within which countries borrow, lend, buy, sell and make payments across political frontiers.  </a:t>
            </a:r>
          </a:p>
          <a:p>
            <a:r>
              <a:rPr lang="en-US" dirty="0"/>
              <a:t>The framework determines how balance of payments disequilibrium is resolved.</a:t>
            </a:r>
          </a:p>
          <a:p>
            <a:r>
              <a:rPr lang="en-US" dirty="0"/>
              <a:t> Numerous frameworks are possible, and most have been tried in one form or another.</a:t>
            </a:r>
          </a:p>
          <a:p>
            <a:r>
              <a:rPr lang="en-US" dirty="0"/>
              <a:t>The international monetary system which prevails today has evolved over a period of more than150 years.</a:t>
            </a:r>
          </a:p>
          <a:p>
            <a:r>
              <a:rPr lang="en-US" dirty="0"/>
              <a:t>Several monetary systems came into existence, which either collapsed due to their inherent weakness or were modified to cope with the changing international economic order.</a:t>
            </a:r>
          </a:p>
          <a:p>
            <a:endParaRPr lang="en-US" dirty="0"/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244702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E3722-4C20-7DEB-3058-742915569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11F318-C73F-7A70-E936-252142A6C6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95206"/>
          </a:xfrm>
        </p:spPr>
        <p:txBody>
          <a:bodyPr>
            <a:normAutofit/>
          </a:bodyPr>
          <a:lstStyle/>
          <a:p>
            <a:r>
              <a:rPr lang="en-US" dirty="0"/>
              <a:t>The International Monetary System -  is an institutional framework within which: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International payments are made.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Movements of capital are accommodated.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Exchange rates are determined.</a:t>
            </a:r>
          </a:p>
          <a:p>
            <a:r>
              <a:rPr lang="en-US" dirty="0"/>
              <a:t>An international monetary system is required to facilitate international trade, business, travel, investment, foreign aid, etc. </a:t>
            </a:r>
          </a:p>
          <a:p>
            <a:r>
              <a:rPr lang="en-US" dirty="0"/>
              <a:t>It refers primarily to the set of policies, institutions, practices, regulations and mechanisms that determine the rate at which one currency is exchanged for another.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384896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1A3D2-EB87-0E08-4B5B-036448E6D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/>
              <a:t>2.0 OBJECTIVES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1A1BE3-C5F9-085C-7AB6-4445C158AE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At the end of this lecture, you should be able to-</a:t>
            </a:r>
          </a:p>
          <a:p>
            <a:pPr marL="0" indent="0">
              <a:buNone/>
            </a:pPr>
            <a:r>
              <a:rPr lang="en-US" dirty="0"/>
              <a:t>1.	Discuss the key terms used in the international Monetary </a:t>
            </a:r>
            <a:r>
              <a:rPr lang="en-US" i="1" dirty="0"/>
              <a:t>System-Exchange rates, 	dollarization, pegged rates, target zone arrangements.</a:t>
            </a:r>
          </a:p>
          <a:p>
            <a:pPr marL="0" indent="0">
              <a:buNone/>
            </a:pPr>
            <a:r>
              <a:rPr lang="en-US" dirty="0"/>
              <a:t>2.	Evaluate the Gold Exchange System.</a:t>
            </a:r>
          </a:p>
          <a:p>
            <a:pPr marL="0" indent="0">
              <a:buNone/>
            </a:pPr>
            <a:r>
              <a:rPr lang="en-US" dirty="0"/>
              <a:t>3.	Explain the reasons for the collapse of the Bretton Woods System.</a:t>
            </a:r>
          </a:p>
          <a:p>
            <a:pPr marL="0" indent="0">
              <a:buNone/>
            </a:pPr>
            <a:r>
              <a:rPr lang="en-US" dirty="0"/>
              <a:t>4.	List the main features of the European Monetary System.</a:t>
            </a:r>
          </a:p>
          <a:p>
            <a:pPr marL="0" indent="0">
              <a:buNone/>
            </a:pPr>
            <a:r>
              <a:rPr lang="en-US" dirty="0"/>
              <a:t>5.	Distinguish between the fixed and fluctuating exchange rate systems.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666357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3.0   EVOLUTION OF INTERNATIONAL MONETARY SYSTEM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3.1 PRE -BWS PERIOD:</a:t>
            </a:r>
          </a:p>
          <a:p>
            <a:pPr marL="0" indent="0">
              <a:buNone/>
            </a:pPr>
            <a:r>
              <a:rPr lang="en-US" b="1" dirty="0"/>
              <a:t>3.1.1 GOLD STANDARD SYSTEM: Gold Standard System (1870-1914):</a:t>
            </a:r>
          </a:p>
          <a:p>
            <a:r>
              <a:rPr lang="en-US" dirty="0"/>
              <a:t>The  gold  standard was  the   first  universally  implemented  system  for  valuing  currencies. </a:t>
            </a:r>
          </a:p>
          <a:p>
            <a:r>
              <a:rPr lang="en-US" dirty="0"/>
              <a:t> It  was promoted by banks of England. </a:t>
            </a:r>
          </a:p>
          <a:p>
            <a:r>
              <a:rPr lang="en-US" dirty="0"/>
              <a:t> It was an exchange rate  in which gold coins were  freely minted by the central bank  of a country. </a:t>
            </a:r>
          </a:p>
          <a:p>
            <a:r>
              <a:rPr lang="en-US" dirty="0"/>
              <a:t>The gold standard system has 3 variants-</a:t>
            </a:r>
          </a:p>
          <a:p>
            <a:pPr marL="0" indent="0">
              <a:buNone/>
            </a:pPr>
            <a:r>
              <a:rPr lang="en-US" dirty="0"/>
              <a:t>1) the  gold specie 2)the gold exchange and 3) the gold bullion.</a:t>
            </a:r>
          </a:p>
          <a:p>
            <a:endParaRPr lang="en-KE" b="1" dirty="0"/>
          </a:p>
        </p:txBody>
      </p:sp>
    </p:spTree>
    <p:extLst>
      <p:ext uri="{BB962C8B-B14F-4D97-AF65-F5344CB8AC3E}">
        <p14:creationId xmlns:p14="http://schemas.microsoft.com/office/powerpoint/2010/main" val="914044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gold standard is a system in which international currencies are tied to a specific amount of gold. </a:t>
            </a:r>
          </a:p>
          <a:p>
            <a:r>
              <a:rPr lang="en-US" dirty="0"/>
              <a:t>The gold standard, gold jewelry could  be converted into gold coins and used as legal tender.</a:t>
            </a:r>
          </a:p>
          <a:p>
            <a:r>
              <a:rPr lang="en-US" dirty="0"/>
              <a:t>Gold  was considered as the  currency standard, and  each currency was convertible into gold as a specified rate.  </a:t>
            </a:r>
          </a:p>
          <a:p>
            <a:r>
              <a:rPr lang="en-US" dirty="0"/>
              <a:t>The exchange rate  between two currencies was determined by their relative convertible rates.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4650042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BF02C-1652-CCB8-A943-3CFFD052F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3.1.2 GOLD EXCHANGE STANDARD ( 1925-1933)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7589B-CDBF-C16A-A865-79085A7477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One  country’s currency was expressed  in terms of another country’s currency, which  was on gold bullion standard. </a:t>
            </a:r>
          </a:p>
          <a:p>
            <a:r>
              <a:rPr lang="en-US" dirty="0"/>
              <a:t>The  currency in use was made of gold or was convertible into gold at a fixed rate. </a:t>
            </a:r>
          </a:p>
          <a:p>
            <a:r>
              <a:rPr lang="en-US" dirty="0"/>
              <a:t>The value of the currency unit was defined in terms of certain weight  of gold. </a:t>
            </a:r>
          </a:p>
          <a:p>
            <a:r>
              <a:rPr lang="en-US" dirty="0"/>
              <a:t>The  rate  at  which  the  standards money of the country was convertible into gold was called the </a:t>
            </a:r>
            <a:r>
              <a:rPr lang="en-US" i="1" dirty="0"/>
              <a:t>mint price of gold</a:t>
            </a:r>
            <a:r>
              <a:rPr lang="en-US" dirty="0"/>
              <a:t>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9560767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1A3D2-EB87-0E08-4B5B-036448E6D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FEATURES OF GOLD STANDARDS SYSTEM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1A1BE3-C5F9-085C-7AB6-4445C158A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1)   Each country was required to establish a central bank.</a:t>
            </a:r>
          </a:p>
          <a:p>
            <a:pPr marL="0" indent="0">
              <a:buNone/>
            </a:pPr>
            <a:r>
              <a:rPr lang="en-US" dirty="0"/>
              <a:t>2)   The countries gold reserves were required to be in custody of central bank.</a:t>
            </a:r>
          </a:p>
          <a:p>
            <a:pPr marL="0" indent="0">
              <a:buNone/>
            </a:pPr>
            <a:r>
              <a:rPr lang="en-US" dirty="0"/>
              <a:t>3)   Each central  bank   was required  to  announce  an  official  price  of  gold  and  to  provide an irrevocable guarantee to buy and sell unlimited   quantity  of gold at official price.</a:t>
            </a:r>
          </a:p>
          <a:p>
            <a:pPr marL="0" indent="0">
              <a:buNone/>
            </a:pPr>
            <a:r>
              <a:rPr lang="en-US" dirty="0"/>
              <a:t>4)   Each currency note  was required to  contain an  irrevocable promise to  redeem the  note  on demand against specified quantity  of gold.</a:t>
            </a:r>
          </a:p>
          <a:p>
            <a:pPr marL="0" indent="0">
              <a:buNone/>
            </a:pPr>
            <a:r>
              <a:rPr lang="en-US" dirty="0"/>
              <a:t>5)   The total  value  of currency notes in circulation was required to be limited  to the  value  of gold with the  central bank.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050228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ADVANTAGES OF GOLD STANDARDS 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50721"/>
            <a:ext cx="9196101" cy="3332479"/>
          </a:xfrm>
        </p:spPr>
        <p:txBody>
          <a:bodyPr>
            <a:normAutofit fontScale="92500"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sz="2400" dirty="0"/>
              <a:t> </a:t>
            </a:r>
            <a:r>
              <a:rPr lang="en-US" sz="2200" dirty="0"/>
              <a:t>It is very easy system to implement and operate.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2200" dirty="0"/>
              <a:t> It provided fully secured payment and  settlement system through transfer of gold from deficit to surplus country.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2200" dirty="0"/>
              <a:t> It provided for a very high level of stability in exchange rates which promoted international trade and investment.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2200" dirty="0"/>
              <a:t> It provided an  in-build  mechanism  for  achieving  equilibrium  in an  international trade  called "price species adjustments mechanism” (PASM).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8091015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DISADVANTAGE OF GOLD STANDARD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3499" y="2015732"/>
            <a:ext cx="9603275" cy="345061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 It did not provide for revision of gold price in keeping with the increasing manufacturing cost of gold.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 It was a  very inflexible  system due  to  which  it was difficult  to  adjust money  supply during economy stress in situation such as natural disaster, war, economy depression etc.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It was ineffective in situation where  a country  had recurring  trade  deficit.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 It  contributed  to   recessions  due   to   which   deficit   countries  suffered  from   lower   investments and employment opportunities.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344697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C2D9C-33BF-AEEA-5F55-84B8D8C9E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3.2 BRETTON WOODS SYSTEM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F2FF54-1BC4-2872-0A91-EE078FCFF7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/>
          <a:lstStyle/>
          <a:p>
            <a:r>
              <a:rPr lang="en-US" dirty="0"/>
              <a:t>The breakdown of gold standard system.</a:t>
            </a:r>
          </a:p>
          <a:p>
            <a:r>
              <a:rPr lang="en-US" dirty="0"/>
              <a:t>The  process of reviving and restructuring the world monetary system initiated.</a:t>
            </a:r>
          </a:p>
          <a:p>
            <a:r>
              <a:rPr lang="en-US" dirty="0"/>
              <a:t>Representatives of 44 major  economies met  at Bretton woods,  a  town  in  Hampshire  in  US to  finalize  a  new  system  for  currency value  and  new international  financial   architecture.</a:t>
            </a:r>
          </a:p>
          <a:p>
            <a:pPr marL="0" indent="0">
              <a:buNone/>
            </a:pPr>
            <a:r>
              <a:rPr lang="en-US" b="1" dirty="0"/>
              <a:t>FEATURES OF BWS:</a:t>
            </a:r>
          </a:p>
          <a:p>
            <a:pPr marL="0" indent="0">
              <a:buNone/>
            </a:pPr>
            <a:r>
              <a:rPr lang="en-US" dirty="0"/>
              <a:t>1)   USD as universal reserve asset:- the USD was given the status of universal reserve asset in addition to gold.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0131353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BF02C-1652-CCB8-A943-3CFFD052F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7589B-CDBF-C16A-A865-79085A7477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2)   Fixing value of gold in USD:- the value of USD was fixed at 1 ounce  gold is equal to USD 	35 (1 oz gold= USD 35).</a:t>
            </a:r>
          </a:p>
          <a:p>
            <a:pPr marL="0" indent="0">
              <a:buNone/>
            </a:pPr>
            <a:r>
              <a:rPr lang="en-US" dirty="0"/>
              <a:t>3)   Unconditional guarantee by us federal  reserve bank.</a:t>
            </a:r>
          </a:p>
          <a:p>
            <a:pPr marL="0" indent="0">
              <a:buNone/>
            </a:pPr>
            <a:r>
              <a:rPr lang="en-US" dirty="0"/>
              <a:t>4)   </a:t>
            </a:r>
            <a:r>
              <a:rPr lang="en-US" i="1" dirty="0"/>
              <a:t>Pegging and parity concept</a:t>
            </a:r>
            <a:r>
              <a:rPr lang="en-US" dirty="0"/>
              <a:t>: -no other country was required  to value its currency in terms of  	gold. </a:t>
            </a:r>
          </a:p>
          <a:p>
            <a:pPr marL="0" indent="0">
              <a:buNone/>
            </a:pPr>
            <a:r>
              <a:rPr lang="en-US" i="1" dirty="0"/>
              <a:t>5) Par  value mechanism</a:t>
            </a:r>
            <a:r>
              <a:rPr lang="en-US" dirty="0"/>
              <a:t>: -effectively  a three-way relationship was created between gold, USD and 	individual currency.</a:t>
            </a:r>
          </a:p>
          <a:p>
            <a:pPr marL="0" indent="0">
              <a:buNone/>
            </a:pPr>
            <a:r>
              <a:rPr lang="en-US" dirty="0"/>
              <a:t>6. Parity rate  support points:-currency  rates were allowed to move in a narrow  range  in both 	the  sides of parity  rates up to +/-1%. </a:t>
            </a:r>
          </a:p>
          <a:p>
            <a:endParaRPr lang="en-US" dirty="0"/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2454487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7) Central   bank  participation: - exchange  rates  were  expected  to  be  controlled   within  the variation   zone   through   intervention.</a:t>
            </a:r>
          </a:p>
          <a:p>
            <a:pPr marL="0" indent="0">
              <a:buNone/>
            </a:pPr>
            <a:r>
              <a:rPr lang="en-US" dirty="0"/>
              <a:t>8)   IMF  Assistance:- IMF  provided   the  undertaking     to  financially   assist  all members  for intervention. </a:t>
            </a:r>
          </a:p>
          <a:p>
            <a:pPr marL="0" indent="0">
              <a:buNone/>
            </a:pPr>
            <a:r>
              <a:rPr lang="en-US" dirty="0"/>
              <a:t>9)   Currency   devaluation   limit: - in  case  of  structural  imbalance  in  countries  bop  the   IMF undertook to help members to devalue their currency approximately.</a:t>
            </a:r>
          </a:p>
          <a:p>
            <a:pPr marL="0" indent="0">
              <a:buNone/>
            </a:pPr>
            <a:r>
              <a:rPr lang="en-US" dirty="0"/>
              <a:t>10) International vehicle  currency:- international payments could   be made  either in gold or in US dollars. officially dollar became an international reserve currency and vehicle.</a:t>
            </a:r>
          </a:p>
          <a:p>
            <a:endParaRPr lang="en-US" dirty="0"/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881961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BF02C-1652-CCB8-A943-3CFFD052F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ADVANTAGES OF Bretton Woods System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7589B-CDBF-C16A-A865-79085A7477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 Countries had  to maintain only the reserve of dollars which helped them  in overcoming the problem of maintain gold reserve.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Countries could also earn interest on their dollar reserve unlike in the gold reserve system.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 The  Bretton  woods system sought to  secure the  advantage of the  gold  standard without  its advantage.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 The  gold   standard  imposed  monetary  discipline  on  the   countries  involved.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The  gold  standard maintained  fixed  exchange rates.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9190452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1A3D2-EB87-0E08-4B5B-036448E6D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1A1BE3-C5F9-085C-7AB6-4445C158AE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</a:rPr>
              <a:t>6. </a:t>
            </a:r>
            <a:r>
              <a:rPr lang="en-US" dirty="0"/>
              <a:t>The  united  states had  emerged from  world  II as the  strongest  economy in the  world. </a:t>
            </a:r>
          </a:p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</a:rPr>
              <a:t>7. </a:t>
            </a:r>
            <a:r>
              <a:rPr lang="en-US" dirty="0"/>
              <a:t>The benefits of the  Bretton  woods system were  a significant expansion of international trade and investment as well as a notable macroeconomic performance.</a:t>
            </a:r>
          </a:p>
          <a:p>
            <a:pPr marL="0" indent="0">
              <a:buNone/>
            </a:pPr>
            <a:r>
              <a:rPr lang="en-US" b="1" dirty="0"/>
              <a:t>DISADVANTAGE OF BWS</a:t>
            </a:r>
          </a:p>
          <a:p>
            <a:pPr marL="457200" indent="-457200">
              <a:buAutoNum type="arabicPeriod"/>
            </a:pPr>
            <a:r>
              <a:rPr lang="en-US" dirty="0"/>
              <a:t>Capital movement restrictions throughout the  Bretton  woods years, government needed to limit capital flows in order to have a certain extent of control.</a:t>
            </a:r>
          </a:p>
          <a:p>
            <a:pPr marL="457200" indent="-457200">
              <a:buAutoNum type="arabicPeriod"/>
            </a:pPr>
            <a:r>
              <a:rPr lang="en-US" dirty="0"/>
              <a:t>The  pressure Bretton  woods put on the  united  states, which was not  willing to  supply the  amount of gold  the  rest of the  world  demanded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2365378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</a:rPr>
              <a:t>3. </a:t>
            </a:r>
            <a:r>
              <a:rPr lang="en-US" dirty="0"/>
              <a:t>There  was not enough gold available to allow people to buy all the new goods and  service that could be produced.</a:t>
            </a:r>
          </a:p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</a:rPr>
              <a:t>4. </a:t>
            </a:r>
            <a:r>
              <a:rPr lang="en-US" dirty="0"/>
              <a:t>The clash between the BWS and the Gold Standard System.</a:t>
            </a:r>
          </a:p>
          <a:p>
            <a:pPr marL="0" indent="0">
              <a:buNone/>
            </a:pPr>
            <a:r>
              <a:rPr lang="en-US" b="1" dirty="0"/>
              <a:t>REASON FOR FAILURE OF BWS</a:t>
            </a:r>
          </a:p>
          <a:p>
            <a:pPr marL="457200" indent="-457200">
              <a:buAutoNum type="arabicParenR"/>
            </a:pPr>
            <a:r>
              <a:rPr lang="en-US" dirty="0"/>
              <a:t>The BWS was merely a variant  of gold exchange system and as such it was also constrained by availability of gold.</a:t>
            </a:r>
          </a:p>
          <a:p>
            <a:pPr marL="457200" indent="-457200">
              <a:buAutoNum type="arabicParenR"/>
            </a:pPr>
            <a:r>
              <a:rPr lang="en-US" dirty="0"/>
              <a:t>Due to inflation, it became uneconomical to produce gold.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6163031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</a:rPr>
              <a:t>3. </a:t>
            </a:r>
            <a:r>
              <a:rPr lang="en-US" dirty="0"/>
              <a:t>The system did not provide for any revaluation of parties dur to which surplus countries such as west Germany  and Japan continued to enjoy export  competitiveness against the US economy.</a:t>
            </a:r>
          </a:p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</a:rPr>
              <a:t>4. </a:t>
            </a:r>
            <a:r>
              <a:rPr lang="en-US" dirty="0"/>
              <a:t>The system did not provide for a revision in the price of gold in terms of USD. Due to this, it was not possible to devalue the US dollar continued trade  deficit.</a:t>
            </a:r>
          </a:p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</a:rPr>
              <a:t>5. </a:t>
            </a:r>
            <a:r>
              <a:rPr lang="en-US" dirty="0"/>
              <a:t>Every member country  had  the  right  to accumulate dollar  reserve and  for that  obviously they had to consistently have a positive balance of trade  with US.</a:t>
            </a:r>
          </a:p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</a:rPr>
              <a:t>6. </a:t>
            </a:r>
            <a:r>
              <a:rPr lang="en-US" dirty="0"/>
              <a:t>The  success of Breton  woods system was essentially based on  the  unconditional supply of dollars by US. 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8596568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D6903-74B5-3857-9524-2C1420125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4E25B-75CC-27B4-1481-96230FE2C3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95412"/>
            <a:ext cx="9603275" cy="3450613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</a:rPr>
              <a:t>7. </a:t>
            </a:r>
            <a:r>
              <a:rPr lang="en-US" dirty="0"/>
              <a:t>The  continued trade   deficit  of  the  US created an  over-  supply  of  USD in  the  international financial  markets which reduced the acceptability of the USD.</a:t>
            </a:r>
          </a:p>
          <a:p>
            <a:pPr marL="0" indent="0">
              <a:buNone/>
            </a:pPr>
            <a:r>
              <a:rPr lang="en-US" b="1" dirty="0"/>
              <a:t>3.3 FIXED EXCHANGE RATES:</a:t>
            </a:r>
          </a:p>
          <a:p>
            <a:r>
              <a:rPr lang="en-US" dirty="0"/>
              <a:t>The fixed exchange rate  is the system in which the monetary authority fixes the value of the domestic currency to a foreign   currency or  to a basket of currencies. </a:t>
            </a:r>
          </a:p>
          <a:p>
            <a:r>
              <a:rPr lang="en-US" dirty="0"/>
              <a:t>It is also called  as </a:t>
            </a:r>
            <a:r>
              <a:rPr lang="en-US" i="1" dirty="0"/>
              <a:t>hard  peg  </a:t>
            </a:r>
            <a:r>
              <a:rPr lang="en-US" dirty="0"/>
              <a:t>or </a:t>
            </a:r>
            <a:r>
              <a:rPr lang="en-US" i="1" dirty="0"/>
              <a:t>rigid peg</a:t>
            </a:r>
            <a:r>
              <a:rPr lang="en-US" dirty="0"/>
              <a:t>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2128735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ADVANTAGES  OF FIXED EXCHANGE RATE SYSTEM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1)   Contribute to  the  strength of  the  domestic currency.</a:t>
            </a:r>
          </a:p>
          <a:p>
            <a:pPr marL="0" indent="0">
              <a:buNone/>
            </a:pPr>
            <a:r>
              <a:rPr lang="en-US" dirty="0"/>
              <a:t>2)   Contributing  to  international  economic  integration.</a:t>
            </a:r>
          </a:p>
          <a:p>
            <a:pPr marL="0" indent="0">
              <a:buNone/>
            </a:pPr>
            <a:r>
              <a:rPr lang="en-US" dirty="0"/>
              <a:t>3)   Control of inflation.</a:t>
            </a:r>
          </a:p>
          <a:p>
            <a:pPr marL="0" indent="0">
              <a:buNone/>
            </a:pPr>
            <a:r>
              <a:rPr lang="en-US" dirty="0"/>
              <a:t>4)   Elimination   of  depreciation  of  currencies.</a:t>
            </a:r>
          </a:p>
          <a:p>
            <a:pPr marL="0" indent="0">
              <a:buNone/>
            </a:pPr>
            <a:r>
              <a:rPr lang="en-US" dirty="0"/>
              <a:t>5)   Encourage long-term  capital  flows.</a:t>
            </a:r>
          </a:p>
          <a:p>
            <a:pPr marL="0" indent="0">
              <a:buNone/>
            </a:pPr>
            <a:r>
              <a:rPr lang="en-US" dirty="0"/>
              <a:t>6)   Encourages   international   trade.</a:t>
            </a:r>
          </a:p>
          <a:p>
            <a:pPr marL="0" indent="0">
              <a:buNone/>
            </a:pPr>
            <a:r>
              <a:rPr lang="en-US" dirty="0"/>
              <a:t>7)   Monitor   responsible  financial   policies.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2087012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BF02C-1652-CCB8-A943-3CFFD052F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7589B-CDBF-C16A-A865-79085A7477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8)   No fear of unfavorable effect of speculation.</a:t>
            </a:r>
          </a:p>
          <a:p>
            <a:pPr marL="0" indent="0">
              <a:buNone/>
            </a:pPr>
            <a:r>
              <a:rPr lang="en-US" dirty="0"/>
              <a:t>9)   Relatively simpler system.</a:t>
            </a:r>
          </a:p>
          <a:p>
            <a:pPr marL="0" indent="0">
              <a:buNone/>
            </a:pPr>
            <a:r>
              <a:rPr lang="en-US" dirty="0"/>
              <a:t>10)  Comparatively more  stable.</a:t>
            </a:r>
          </a:p>
          <a:p>
            <a:pPr marL="0" indent="0">
              <a:buNone/>
            </a:pPr>
            <a:r>
              <a:rPr lang="en-US" b="1" dirty="0"/>
              <a:t>DISADVANTAGE OF FIXED EXCHANGE RATE SYSTEM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1) Affects domestic economic stability..</a:t>
            </a:r>
          </a:p>
          <a:p>
            <a:pPr marL="0" indent="0">
              <a:buNone/>
            </a:pPr>
            <a:r>
              <a:rPr lang="en-US" dirty="0"/>
              <a:t>2) Restriction on monetary policy formulation.</a:t>
            </a:r>
          </a:p>
          <a:p>
            <a:pPr marL="0" indent="0">
              <a:buNone/>
            </a:pPr>
            <a:r>
              <a:rPr lang="en-US" dirty="0"/>
              <a:t>3) Managing foreign exchange reserve.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0530446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33798-D064-6583-F494-DA48AF36B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041BCF-C843-8DD7-069C-F63E369041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4)   Misallocation  of  resources.</a:t>
            </a:r>
          </a:p>
          <a:p>
            <a:pPr marL="0" indent="0">
              <a:buNone/>
            </a:pPr>
            <a:r>
              <a:rPr lang="en-US" dirty="0"/>
              <a:t>5)   International  trade   not  promoted  by  fixed  rates.</a:t>
            </a:r>
          </a:p>
          <a:p>
            <a:pPr marL="0" indent="0">
              <a:buNone/>
            </a:pPr>
            <a:r>
              <a:rPr lang="en-US" dirty="0"/>
              <a:t>6)   International investment not promoted by fixed rates.</a:t>
            </a:r>
          </a:p>
          <a:p>
            <a:pPr marL="0" indent="0">
              <a:buNone/>
            </a:pPr>
            <a:r>
              <a:rPr lang="en-US" dirty="0"/>
              <a:t>7)   Fixed rates not  necessary for currency area.</a:t>
            </a:r>
          </a:p>
          <a:p>
            <a:pPr marL="0" indent="0">
              <a:buNone/>
            </a:pPr>
            <a:r>
              <a:rPr lang="en-US" dirty="0"/>
              <a:t>8)   Speculation not  prevented by  fixed  rates.</a:t>
            </a:r>
          </a:p>
          <a:p>
            <a:pPr marL="0" indent="0">
              <a:buNone/>
            </a:pPr>
            <a:r>
              <a:rPr lang="en-US" dirty="0"/>
              <a:t>9) Regular  intervention  of  the  central  bank.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375481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1A3D2-EB87-0E08-4B5B-036448E6D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3.4 FLUCTUATING EXCHANGE RATES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1A1BE3-C5F9-085C-7AB6-4445C158AE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the exchange rate of a country  is determined by the market forces i.e., the demand and supply of the currency, it is called as floating  or flexible exchange rate. </a:t>
            </a:r>
          </a:p>
          <a:p>
            <a:r>
              <a:rPr lang="en-US" dirty="0"/>
              <a:t>It is called as free float or clen float.</a:t>
            </a:r>
          </a:p>
          <a:p>
            <a:pPr marL="0" indent="0">
              <a:buNone/>
            </a:pPr>
            <a:r>
              <a:rPr lang="en-US" b="1" dirty="0"/>
              <a:t>ADVANTAGE OF FLOATING EXCHANGE RATE:</a:t>
            </a:r>
          </a:p>
          <a:p>
            <a:pPr marL="457200" indent="-457200">
              <a:buAutoNum type="arabicParenR"/>
            </a:pPr>
            <a:r>
              <a:rPr lang="en-US" dirty="0"/>
              <a:t>Autonomy  of monetary authorities.</a:t>
            </a:r>
          </a:p>
          <a:p>
            <a:pPr marL="457200" indent="-457200">
              <a:buAutoNum type="arabicParenR"/>
            </a:pPr>
            <a:r>
              <a:rPr lang="en-US" dirty="0"/>
              <a:t>Boost international liquidity.</a:t>
            </a:r>
          </a:p>
          <a:p>
            <a:pPr marL="457200" indent="-457200">
              <a:buAutoNum type="arabicParenR"/>
            </a:pPr>
            <a:r>
              <a:rPr lang="en-US" dirty="0"/>
              <a:t>Equilibrium  provider   to  balance  of  payment.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4471613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4)   Flexible monetary policy.</a:t>
            </a:r>
          </a:p>
          <a:p>
            <a:pPr marL="0" indent="0">
              <a:buNone/>
            </a:pPr>
            <a:r>
              <a:rPr lang="en-US" dirty="0"/>
              <a:t>5)   Improvement in current account positions.</a:t>
            </a:r>
          </a:p>
          <a:p>
            <a:pPr marL="0" indent="0">
              <a:buNone/>
            </a:pPr>
            <a:r>
              <a:rPr lang="en-US" dirty="0"/>
              <a:t>6)   Market  forces of  demand and  supply.</a:t>
            </a:r>
          </a:p>
          <a:p>
            <a:pPr marL="0" indent="0">
              <a:buNone/>
            </a:pPr>
            <a:r>
              <a:rPr lang="en-US" dirty="0"/>
              <a:t>7)   Optimum  utilizing of monetary resources.</a:t>
            </a:r>
          </a:p>
          <a:p>
            <a:pPr marL="0" indent="0">
              <a:buNone/>
            </a:pPr>
            <a:r>
              <a:rPr lang="en-US" dirty="0"/>
              <a:t>8)   Protects  domestic  economy.</a:t>
            </a:r>
          </a:p>
          <a:p>
            <a:pPr marL="0" indent="0">
              <a:buNone/>
            </a:pPr>
            <a:r>
              <a:rPr lang="en-US" dirty="0"/>
              <a:t>9)   Reflects  the  true   position  of  a  country.</a:t>
            </a:r>
          </a:p>
          <a:p>
            <a:pPr marL="0" indent="0">
              <a:buNone/>
            </a:pPr>
            <a:r>
              <a:rPr lang="en-US" dirty="0"/>
              <a:t>10) support  planned   economic   development.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9863535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0A128-FE3F-0E4E-70A7-2CE33FE16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DISADVANTAGE OF FLOATING EXCHANGE RATE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F05908-65B1-4B59-5332-0A712B8E8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1)   Increases exchange rate  volatility.</a:t>
            </a:r>
          </a:p>
          <a:p>
            <a:pPr marL="0" indent="0">
              <a:buNone/>
            </a:pPr>
            <a:r>
              <a:rPr lang="en-US" dirty="0"/>
              <a:t>2)   Increases the exchange rate  risk.</a:t>
            </a:r>
          </a:p>
          <a:p>
            <a:pPr marL="0" indent="0">
              <a:buNone/>
            </a:pPr>
            <a:r>
              <a:rPr lang="en-US" dirty="0"/>
              <a:t>3)   Inflationary  pressures.</a:t>
            </a:r>
          </a:p>
          <a:p>
            <a:pPr marL="0" indent="0">
              <a:buNone/>
            </a:pPr>
            <a:r>
              <a:rPr lang="en-US" dirty="0"/>
              <a:t>4)   Makes the economy more  vulnerable.</a:t>
            </a:r>
          </a:p>
          <a:p>
            <a:pPr marL="0" indent="0">
              <a:buNone/>
            </a:pPr>
            <a:r>
              <a:rPr lang="en-US" dirty="0"/>
              <a:t>5)   Monetary disorder in the economy.</a:t>
            </a:r>
          </a:p>
          <a:p>
            <a:pPr marL="0" indent="0">
              <a:buNone/>
            </a:pPr>
            <a:r>
              <a:rPr lang="en-US" dirty="0"/>
              <a:t>6)   Reduce the volume  of international trade.</a:t>
            </a:r>
          </a:p>
          <a:p>
            <a:pPr marL="0" indent="0">
              <a:buNone/>
            </a:pPr>
            <a:r>
              <a:rPr lang="en-US" dirty="0"/>
              <a:t>7)   Serious impact on the  economic structure.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971767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8)   Speculative   capital   movements.</a:t>
            </a:r>
          </a:p>
          <a:p>
            <a:pPr marL="0" indent="0">
              <a:buNone/>
            </a:pPr>
            <a:r>
              <a:rPr lang="en-US" dirty="0"/>
              <a:t>9)   Worsen the balance of payments deficit.</a:t>
            </a:r>
          </a:p>
          <a:p>
            <a:pPr marL="0" indent="0">
              <a:buNone/>
            </a:pPr>
            <a:r>
              <a:rPr lang="en-US" b="1" dirty="0"/>
              <a:t>DISTINCTION BETWEEN FIXED OR FLUCTUATING EXCHANGE RATES.</a:t>
            </a:r>
          </a:p>
          <a:p>
            <a:pPr marL="0" indent="0">
              <a:buNone/>
            </a:pPr>
            <a:endParaRPr lang="en-KE" b="1" dirty="0"/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4E44BC1B-19E0-CE48-739D-4B19AD2554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6943565"/>
              </p:ext>
            </p:extLst>
          </p:nvPr>
        </p:nvGraphicFramePr>
        <p:xfrm>
          <a:off x="1777999" y="3615266"/>
          <a:ext cx="9276854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38427">
                  <a:extLst>
                    <a:ext uri="{9D8B030D-6E8A-4147-A177-3AD203B41FA5}">
                      <a16:colId xmlns:a16="http://schemas.microsoft.com/office/drawing/2014/main" val="3098098859"/>
                    </a:ext>
                  </a:extLst>
                </a:gridCol>
                <a:gridCol w="4638427">
                  <a:extLst>
                    <a:ext uri="{9D8B030D-6E8A-4147-A177-3AD203B41FA5}">
                      <a16:colId xmlns:a16="http://schemas.microsoft.com/office/drawing/2014/main" val="113669832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Fixed exchange rate</a:t>
                      </a:r>
                      <a:endParaRPr lang="en-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Floating exchange rate</a:t>
                      </a:r>
                      <a:endParaRPr lang="en-K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552148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1. Central bank determines currency value</a:t>
                      </a:r>
                      <a:endParaRPr lang="en-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Currency value is market determined</a:t>
                      </a:r>
                      <a:endParaRPr lang="en-K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327763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2. Exchange rates are fixed</a:t>
                      </a:r>
                      <a:endParaRPr lang="en-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Exchange rates are floating</a:t>
                      </a:r>
                      <a:endParaRPr lang="en-K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14656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3. Changes in exchange  rate through devaluation or revaluation</a:t>
                      </a:r>
                      <a:endParaRPr lang="en-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Changes is by market action-depreciation.</a:t>
                      </a:r>
                      <a:endParaRPr lang="en-K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8667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58004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71456-5F89-9A7E-3861-9B5BFB01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700" b="1" dirty="0"/>
              <a:t>DISTINCTION BETWEEN FIXED OR FLUCTUATING EXCHANGE RATES.</a:t>
            </a:r>
            <a:br>
              <a:rPr lang="en-US" dirty="0"/>
            </a:br>
            <a:endParaRPr lang="en-KE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80362BEC-9251-001A-E648-6EF91E9971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8585038"/>
              </p:ext>
            </p:extLst>
          </p:nvPr>
        </p:nvGraphicFramePr>
        <p:xfrm>
          <a:off x="1450975" y="2016125"/>
          <a:ext cx="9604374" cy="357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2187">
                  <a:extLst>
                    <a:ext uri="{9D8B030D-6E8A-4147-A177-3AD203B41FA5}">
                      <a16:colId xmlns:a16="http://schemas.microsoft.com/office/drawing/2014/main" val="1180528327"/>
                    </a:ext>
                  </a:extLst>
                </a:gridCol>
                <a:gridCol w="4802187">
                  <a:extLst>
                    <a:ext uri="{9D8B030D-6E8A-4147-A177-3AD203B41FA5}">
                      <a16:colId xmlns:a16="http://schemas.microsoft.com/office/drawing/2014/main" val="32088266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Fixed exchange rate</a:t>
                      </a:r>
                      <a:endParaRPr lang="en-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Floating exchange rate</a:t>
                      </a:r>
                      <a:endParaRPr lang="en-K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7868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4. Use of derivatives  and  risk</a:t>
                      </a:r>
                    </a:p>
                    <a:p>
                      <a:r>
                        <a:rPr lang="en-US" dirty="0"/>
                        <a:t>management system did not exist.</a:t>
                      </a:r>
                      <a:endParaRPr lang="en-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Use of derivatives  and  risk</a:t>
                      </a:r>
                    </a:p>
                    <a:p>
                      <a:r>
                        <a:rPr lang="en-US" dirty="0"/>
                        <a:t>management system is critical.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6029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5. Stability   of exchange rate   promotes  trade</a:t>
                      </a:r>
                      <a:endParaRPr lang="en-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There is no such concept in this system.</a:t>
                      </a:r>
                      <a:endParaRPr lang="en-K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73293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6. Central bank required to intervene in the market to control exchange rates.</a:t>
                      </a:r>
                      <a:endParaRPr lang="en-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 such requirement</a:t>
                      </a:r>
                      <a:endParaRPr lang="en-K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940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7. Value of gold was fixed i.e., it was considered</a:t>
                      </a:r>
                    </a:p>
                    <a:p>
                      <a:r>
                        <a:rPr lang="en-US" dirty="0"/>
                        <a:t>a financial commodity.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Value of gold is  variable,  now  considered as</a:t>
                      </a:r>
                    </a:p>
                    <a:p>
                      <a:r>
                        <a:rPr lang="en-US" dirty="0"/>
                        <a:t>investments commodity.</a:t>
                      </a:r>
                      <a:endParaRPr lang="en-K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4960845"/>
                  </a:ext>
                </a:extLst>
              </a:tr>
              <a:tr h="544830">
                <a:tc>
                  <a:txBody>
                    <a:bodyPr/>
                    <a:lstStyle/>
                    <a:p>
                      <a:r>
                        <a:rPr lang="en-US" dirty="0"/>
                        <a:t>8. Rates were   calculated as ratio of gold content in 2 currencies</a:t>
                      </a:r>
                      <a:endParaRPr lang="en-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Exchange rates   are   calculated   through  a process of crossing using  vehicle  currency mechanism.</a:t>
                      </a:r>
                      <a:endParaRPr lang="en-K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05901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45838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BF02C-1652-CCB8-A943-3CFFD052F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/>
              <a:t>3.5 EUROPEAN MONETARY SYSTEM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7589B-CDBF-C16A-A865-79085A7477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572268"/>
          </a:xfrm>
        </p:spPr>
        <p:txBody>
          <a:bodyPr>
            <a:normAutofit/>
          </a:bodyPr>
          <a:lstStyle/>
          <a:p>
            <a:r>
              <a:rPr lang="en-US" dirty="0"/>
              <a:t>European monetary  system  (EMS)  was an arrangement established  in  “1979  under   the  Jenkins European commission</a:t>
            </a:r>
            <a:r>
              <a:rPr lang="en-US" b="1" dirty="0"/>
              <a:t>. </a:t>
            </a:r>
          </a:p>
          <a:p>
            <a:r>
              <a:rPr lang="en-US" dirty="0"/>
              <a:t>Most nations of the  European Economic Community (EEC) linked their currencies to prevent large fluctuations relative to one another.</a:t>
            </a:r>
          </a:p>
          <a:p>
            <a:pPr marL="0" indent="0">
              <a:buNone/>
            </a:pPr>
            <a:r>
              <a:rPr lang="en-US" b="1" dirty="0"/>
              <a:t>The objectives of the EMS were: -</a:t>
            </a:r>
          </a:p>
          <a:p>
            <a:pPr marL="0" indent="0">
              <a:buNone/>
            </a:pPr>
            <a:r>
              <a:rPr lang="en-US" dirty="0"/>
              <a:t>Exchange rate stability:- Members agreed to stabilize exchange rates within the narrow bands of the exchange Rate Mechanism (ERM).</a:t>
            </a:r>
          </a:p>
          <a:p>
            <a:pPr marL="0" indent="0">
              <a:buNone/>
            </a:pPr>
            <a:endParaRPr lang="en-KE" b="1" dirty="0"/>
          </a:p>
        </p:txBody>
      </p:sp>
    </p:spTree>
    <p:extLst>
      <p:ext uri="{BB962C8B-B14F-4D97-AF65-F5344CB8AC3E}">
        <p14:creationId xmlns:p14="http://schemas.microsoft.com/office/powerpoint/2010/main" val="30776363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1A3D2-EB87-0E08-4B5B-036448E6D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1A1BE3-C5F9-085C-7AB6-4445C158A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97808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The main features of the ERM were: -</a:t>
            </a:r>
          </a:p>
          <a:p>
            <a:pPr marL="0" indent="0">
              <a:buNone/>
            </a:pPr>
            <a:r>
              <a:rPr lang="en-US" dirty="0"/>
              <a:t>1. Each country had a central rate in the system expressed in terms of a composite currency, the European currency unit (ECU).</a:t>
            </a:r>
          </a:p>
          <a:p>
            <a:pPr marL="0" indent="0">
              <a:buNone/>
            </a:pPr>
            <a:r>
              <a:rPr lang="en-US" dirty="0"/>
              <a:t>2. Currencies were only allowed to fluctuate within specified bands.</a:t>
            </a:r>
          </a:p>
          <a:p>
            <a:pPr marL="0" indent="0">
              <a:buNone/>
            </a:pPr>
            <a:r>
              <a:rPr lang="en-US" dirty="0"/>
              <a:t>3. Within these there were narrower limits, measured in ECU and acting as trigged for policy action by governments to limit further exchange rate movement.</a:t>
            </a:r>
          </a:p>
          <a:p>
            <a:pPr marL="0" indent="0">
              <a:buNone/>
            </a:pPr>
            <a:r>
              <a:rPr lang="en-US" dirty="0"/>
              <a:t>• To promote convergence – in economic performance in member states especially in terms</a:t>
            </a:r>
          </a:p>
          <a:p>
            <a:pPr marL="0" indent="0">
              <a:buNone/>
            </a:pPr>
            <a:r>
              <a:rPr lang="en-US" dirty="0"/>
              <a:t>of inflation rates, interest rates and public borrowing. </a:t>
            </a:r>
          </a:p>
          <a:p>
            <a:r>
              <a:rPr lang="en-US" dirty="0"/>
              <a:t>A long-term aim of achieving a single European currency as part of a wider economic and</a:t>
            </a:r>
          </a:p>
          <a:p>
            <a:pPr marL="0" indent="0">
              <a:buNone/>
            </a:pPr>
            <a:r>
              <a:rPr lang="en-US" dirty="0"/>
              <a:t>monetary Union.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7506947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9AF4B-15D3-34DE-CBB5-6DE8F70B3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THE EURO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A8F091-C8A9-B6F5-7728-5BB5DE7E71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EU’s new single currency, the euro, was duly launched on 1st January 1999. </a:t>
            </a:r>
          </a:p>
          <a:p>
            <a:r>
              <a:rPr lang="en-US" dirty="0"/>
              <a:t>11 of the 15 EU(European Union) countries agreed to participate and Greece subsequently joined as a 12th member. </a:t>
            </a:r>
          </a:p>
          <a:p>
            <a:r>
              <a:rPr lang="en-US" dirty="0"/>
              <a:t>Three countries (Denmark, Sweden and the UK) decided not to join. The euro and the national currencies existed side-by-side for all countries in the euro-zone. </a:t>
            </a:r>
          </a:p>
          <a:p>
            <a:r>
              <a:rPr lang="en-US" dirty="0"/>
              <a:t>Exchange rates for each national currency were irrevocably locked in terms of euros.</a:t>
            </a:r>
          </a:p>
          <a:p>
            <a:pPr marL="0" indent="0">
              <a:buNone/>
            </a:pPr>
            <a:r>
              <a:rPr lang="en-US" i="1" dirty="0"/>
              <a:t>Main Advantages of Euro (€):</a:t>
            </a:r>
          </a:p>
          <a:p>
            <a:pPr marL="0" indent="0">
              <a:buNone/>
            </a:pPr>
            <a:r>
              <a:rPr lang="en-US" dirty="0"/>
              <a:t>1. Significant reduction in transaction costs for consumers, businesses, governments, etc.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6781372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321A4-F84A-9702-DFDA-12E0C611F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689A83-9814-D2B6-8173-914C426012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405936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2. Elimination of currency risk, which will save companies hedging costs.</a:t>
            </a:r>
          </a:p>
          <a:p>
            <a:pPr marL="0" indent="0">
              <a:buNone/>
            </a:pPr>
            <a:r>
              <a:rPr lang="en-US" dirty="0"/>
              <a:t>3. Promote corporate restructuring via M&amp;A activity (mergers and acquisitions), encourage optimal business location decisions.</a:t>
            </a:r>
          </a:p>
          <a:p>
            <a:pPr marL="0" indent="0">
              <a:buNone/>
            </a:pPr>
            <a:r>
              <a:rPr lang="en-US" b="1" dirty="0"/>
              <a:t>Main Disadvantage of Euro:</a:t>
            </a:r>
          </a:p>
          <a:p>
            <a:r>
              <a:rPr lang="en-US" dirty="0"/>
              <a:t>Loss of control over domestic monetary policy and exchange rate determination.</a:t>
            </a:r>
          </a:p>
          <a:p>
            <a:pPr marL="0" indent="0">
              <a:buNone/>
            </a:pPr>
            <a:r>
              <a:rPr lang="en-US" b="1" dirty="0"/>
              <a:t>The European Central bank (ECB</a:t>
            </a:r>
            <a:r>
              <a:rPr lang="en-US" dirty="0"/>
              <a:t>)</a:t>
            </a:r>
          </a:p>
          <a:p>
            <a:r>
              <a:rPr lang="en-US" dirty="0"/>
              <a:t>It began operations in May 1998 as the single body with the power to issue currency, draft monetary policy and set interest rates in the euro-zone. </a:t>
            </a:r>
          </a:p>
          <a:p>
            <a:r>
              <a:rPr lang="en-US" dirty="0"/>
              <a:t>It is based in Frankfurt, and it is a sole issuer of the euro.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3648171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B74A0-CA43-0A48-867B-C7EDF92F5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200" b="1" cap="none" dirty="0"/>
              <a:t>Strategic implications of EMU and the euro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05A6B-E2E8-3037-4519-D2EA93EF0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It has created a single currency, the euro, with a single interest rate and single monetary policy for member countries.</a:t>
            </a:r>
          </a:p>
          <a:p>
            <a:pPr marL="0" indent="0">
              <a:buNone/>
            </a:pPr>
            <a:r>
              <a:rPr lang="en-US" i="1" dirty="0"/>
              <a:t>The benefits of EMU membership have included:-</a:t>
            </a:r>
          </a:p>
          <a:p>
            <a:r>
              <a:rPr lang="en-US" dirty="0"/>
              <a:t>The elimination of foreign exchange risk from dealings in the form national currencies of     the euro-zone countries.</a:t>
            </a:r>
          </a:p>
          <a:p>
            <a:r>
              <a:rPr lang="en-US" dirty="0"/>
              <a:t> Larger and more competitive capital markets.</a:t>
            </a:r>
          </a:p>
          <a:p>
            <a:r>
              <a:rPr lang="en-US" dirty="0"/>
              <a:t>Greater transparency of competition within the euro-zone.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2511772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4.0 CONCLUSION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break down of the BWS led to the use of floating foreign exchange rates during the Jamaica agreement of 1976.</a:t>
            </a:r>
          </a:p>
          <a:p>
            <a:r>
              <a:rPr lang="en-US" dirty="0"/>
              <a:t>The use of the gold standard would be permanently abolished.</a:t>
            </a:r>
          </a:p>
          <a:p>
            <a:r>
              <a:rPr lang="en-US" dirty="0"/>
              <a:t>Governments did not adopt a pure free-floating exchange rate system. Instead, one of the following three exchange rate systems that are still used today by governments:</a:t>
            </a:r>
          </a:p>
          <a:p>
            <a:pPr marL="457200" lvl="1" indent="0">
              <a:buNone/>
            </a:pPr>
            <a:r>
              <a:rPr lang="en-US" dirty="0"/>
              <a:t>1. Dollarization;</a:t>
            </a:r>
          </a:p>
          <a:p>
            <a:pPr marL="457200" lvl="1" indent="0">
              <a:buNone/>
            </a:pPr>
            <a:r>
              <a:rPr lang="en-US" dirty="0"/>
              <a:t>2. Pegged rate; and</a:t>
            </a:r>
          </a:p>
          <a:p>
            <a:pPr marL="457200" lvl="1" indent="0">
              <a:buNone/>
            </a:pPr>
            <a:r>
              <a:rPr lang="en-US" dirty="0"/>
              <a:t>3. Managed floating rate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9178048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8CD95-7A0F-927F-3164-D8F0177F0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5B0AC1-54E7-D396-B000-0336487BCE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Dollarization</a:t>
            </a:r>
          </a:p>
          <a:p>
            <a:pPr marL="0" indent="0">
              <a:buNone/>
            </a:pPr>
            <a:r>
              <a:rPr lang="en-US" dirty="0"/>
              <a:t>-Occurs when a country decides not to issue its own currency and adopts a foreign currency as its national currency.</a:t>
            </a:r>
          </a:p>
          <a:p>
            <a:pPr marL="0" indent="0">
              <a:buNone/>
            </a:pPr>
            <a:r>
              <a:rPr lang="en-US" dirty="0"/>
              <a:t>-The drawback is that the country’s central bank can no longer print money or make any sort of monetary policy.</a:t>
            </a:r>
          </a:p>
          <a:p>
            <a:pPr marL="0" indent="0">
              <a:buNone/>
            </a:pPr>
            <a:r>
              <a:rPr lang="en-US" b="1" dirty="0"/>
              <a:t>Pegged Rates</a:t>
            </a:r>
          </a:p>
          <a:p>
            <a:pPr marL="0" indent="0">
              <a:buNone/>
            </a:pPr>
            <a:r>
              <a:rPr lang="en-US" dirty="0"/>
              <a:t>Pegging occurs when one country directly fixes its exchange rate to a foreign currency so that</a:t>
            </a:r>
          </a:p>
          <a:p>
            <a:pPr marL="0" indent="0">
              <a:buNone/>
            </a:pPr>
            <a:r>
              <a:rPr lang="en-US" dirty="0"/>
              <a:t>the country will have somewhat more stability than a normal float.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KE" b="1" dirty="0"/>
          </a:p>
        </p:txBody>
      </p:sp>
    </p:spTree>
    <p:extLst>
      <p:ext uri="{BB962C8B-B14F-4D97-AF65-F5344CB8AC3E}">
        <p14:creationId xmlns:p14="http://schemas.microsoft.com/office/powerpoint/2010/main" val="22082431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Pegging allows a country’s currency to be exchanged at a fixed rate with a single or a specific basket of foreign currencies.</a:t>
            </a:r>
          </a:p>
          <a:p>
            <a:r>
              <a:rPr lang="en-US" dirty="0"/>
              <a:t>The currency will only fluctuate when the pegged currencies change.</a:t>
            </a:r>
          </a:p>
          <a:p>
            <a:pPr marL="0" indent="0">
              <a:buNone/>
            </a:pPr>
            <a:r>
              <a:rPr lang="en-US" b="1" dirty="0"/>
              <a:t>Managed Floating Rates</a:t>
            </a:r>
          </a:p>
          <a:p>
            <a:r>
              <a:rPr lang="en-US" dirty="0"/>
              <a:t>This type of system is created when a currency’s exchange rate is allowed to freely change in value subject to the market forces of supply and demand.</a:t>
            </a:r>
          </a:p>
          <a:p>
            <a:r>
              <a:rPr lang="en-US" dirty="0"/>
              <a:t>The government or central bank may intervene to stabilize extreme fluctuations in exchange rates.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8365257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BF02C-1652-CCB8-A943-3CFFD052F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7589B-CDBF-C16A-A865-79085A7477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For example, if a country’s currency is depreciating far beyond an acceptable level, the government can raise short-term interest rates. </a:t>
            </a:r>
          </a:p>
          <a:p>
            <a:r>
              <a:rPr lang="en-US" dirty="0"/>
              <a:t>Raising rates should cause the currency to appreciate slightly; but understand that this is a very simplified example.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5015495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1A3D2-EB87-0E08-4B5B-036448E6D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5.0 SELF ASSESMENT EXERCISE</a:t>
            </a:r>
            <a:br>
              <a:rPr lang="en-US" sz="2400" b="1" dirty="0"/>
            </a:b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1A1BE3-C5F9-085C-7AB6-4445C158AE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1.Definite the following terms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Floating independence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Pegging of currency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Dollarization</a:t>
            </a:r>
          </a:p>
          <a:p>
            <a:pPr marL="0" indent="0">
              <a:buNone/>
            </a:pPr>
            <a:r>
              <a:rPr lang="en-US" dirty="0"/>
              <a:t>2.Discuss the advantages and disadvantages of the Bretton Woods System.</a:t>
            </a:r>
          </a:p>
          <a:p>
            <a:pPr marL="0" indent="0">
              <a:buNone/>
            </a:pPr>
            <a:r>
              <a:rPr lang="en-US" dirty="0"/>
              <a:t>3. Outline the strategic implications of Economic and Monetary Union and the euro.</a:t>
            </a:r>
          </a:p>
          <a:p>
            <a:pPr marL="0" indent="0">
              <a:buNone/>
            </a:pPr>
            <a:r>
              <a:rPr lang="en-US" dirty="0"/>
              <a:t>4. Outline the features of the Gold Standard System.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9149580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5. Define the international monetary system.</a:t>
            </a:r>
          </a:p>
          <a:p>
            <a:r>
              <a:rPr lang="en-US" dirty="0"/>
              <a:t>6. Differentiate between the Fixed exchange rate system and the floating exchange rate system.</a:t>
            </a:r>
          </a:p>
          <a:p>
            <a:r>
              <a:rPr lang="en-US" dirty="0"/>
              <a:t>7. Discuss the term ‘managed floating rates.’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5648291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D9AE9-CDE2-BB19-34AF-94A10850C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6.0 references</a:t>
            </a:r>
            <a:endParaRPr lang="en-KE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DFBB1-163B-EFD8-838D-0560A1060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International Business, Alan.M.Rugnam, Prentice Hall(2006).</a:t>
            </a:r>
          </a:p>
          <a:p>
            <a:r>
              <a:rPr lang="en-US" dirty="0"/>
              <a:t>2. International business management, Sinha, P., Excel Books (2008).</a:t>
            </a:r>
          </a:p>
          <a:p>
            <a:r>
              <a:rPr lang="en-US" dirty="0"/>
              <a:t>3. A handbook on International Finance, Arora. A, Lucent Publication (2018)</a:t>
            </a:r>
          </a:p>
          <a:p>
            <a:r>
              <a:rPr lang="en-US" dirty="0"/>
              <a:t>4. International finance, 5th edition, Levi, M. D. (2009).</a:t>
            </a:r>
          </a:p>
          <a:p>
            <a:r>
              <a:rPr lang="en-US" dirty="0"/>
              <a:t>5. International Finance: Theory and Policy, Steve, S., Saylor Foundation. (2010).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80887154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BF02C-1652-CCB8-A943-3CFFD052F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7589B-CDBF-C16A-A865-79085A7477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r>
              <a:rPr lang="en-US" b="1" dirty="0"/>
              <a:t>THE END,THANK YOU.</a:t>
            </a:r>
            <a:endParaRPr lang="en-KE" b="1" dirty="0"/>
          </a:p>
        </p:txBody>
      </p:sp>
    </p:spTree>
    <p:extLst>
      <p:ext uri="{BB962C8B-B14F-4D97-AF65-F5344CB8AC3E}">
        <p14:creationId xmlns:p14="http://schemas.microsoft.com/office/powerpoint/2010/main" val="3678373551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806</TotalTime>
  <Words>3095</Words>
  <Application>Microsoft Office PowerPoint</Application>
  <PresentationFormat>Widescreen</PresentationFormat>
  <Paragraphs>256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Gill Sans MT</vt:lpstr>
      <vt:lpstr>Wingdings</vt:lpstr>
      <vt:lpstr>Gallery</vt:lpstr>
      <vt:lpstr>               INTERNATIONAL FINANCE</vt:lpstr>
      <vt:lpstr>CONTENTS</vt:lpstr>
      <vt:lpstr>PowerPoint Presentation</vt:lpstr>
      <vt:lpstr>1.0 INTRODUCTION</vt:lpstr>
      <vt:lpstr>PowerPoint Presentation</vt:lpstr>
      <vt:lpstr>2.0 OBJECTIVES </vt:lpstr>
      <vt:lpstr>3.0   EVOLUTION OF INTERNATIONAL MONETARY SYSTEM</vt:lpstr>
      <vt:lpstr>PowerPoint Presentation</vt:lpstr>
      <vt:lpstr>3.1.2 GOLD EXCHANGE STANDARD ( 1925-1933)</vt:lpstr>
      <vt:lpstr>FEATURES OF GOLD STANDARDS SYSTEM</vt:lpstr>
      <vt:lpstr>ADVANTAGES OF GOLD STANDARDS </vt:lpstr>
      <vt:lpstr>DISADVANTAGE OF GOLD STANDARD</vt:lpstr>
      <vt:lpstr>3.2 BRETTON WOODS SYSTEM</vt:lpstr>
      <vt:lpstr>PowerPoint Presentation</vt:lpstr>
      <vt:lpstr>PowerPoint Presentation</vt:lpstr>
      <vt:lpstr>ADVANTAGES OF Bretton Woods System</vt:lpstr>
      <vt:lpstr>PowerPoint Presentation</vt:lpstr>
      <vt:lpstr>PowerPoint Presentation</vt:lpstr>
      <vt:lpstr>PowerPoint Presentation</vt:lpstr>
      <vt:lpstr>PowerPoint Presentation</vt:lpstr>
      <vt:lpstr>ADVANTAGES  OF FIXED EXCHANGE RATE SYSTEM</vt:lpstr>
      <vt:lpstr>PowerPoint Presentation</vt:lpstr>
      <vt:lpstr>PowerPoint Presentation</vt:lpstr>
      <vt:lpstr>3.4 FLUCTUATING EXCHANGE RATES</vt:lpstr>
      <vt:lpstr>PowerPoint Presentation</vt:lpstr>
      <vt:lpstr>DISADVANTAGE OF FLOATING EXCHANGE RATE</vt:lpstr>
      <vt:lpstr>PowerPoint Presentation</vt:lpstr>
      <vt:lpstr>DISTINCTION BETWEEN FIXED OR FLUCTUATING EXCHANGE RATES. </vt:lpstr>
      <vt:lpstr>3.5 EUROPEAN MONETARY SYSTEM </vt:lpstr>
      <vt:lpstr>PowerPoint Presentation</vt:lpstr>
      <vt:lpstr>THE EURO</vt:lpstr>
      <vt:lpstr>PowerPoint Presentation</vt:lpstr>
      <vt:lpstr>Strategic implications of EMU and the euro </vt:lpstr>
      <vt:lpstr>4.0 CONCLUSION</vt:lpstr>
      <vt:lpstr>PowerPoint Presentation</vt:lpstr>
      <vt:lpstr>PowerPoint Presentation</vt:lpstr>
      <vt:lpstr>PowerPoint Presentation</vt:lpstr>
      <vt:lpstr>5.0 SELF ASSESMENT EXERCISE </vt:lpstr>
      <vt:lpstr>PowerPoint Presentation</vt:lpstr>
      <vt:lpstr>6.0 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INTERNATIONAL FINANCE  </dc:title>
  <dc:creator>Evelyn Tipape (Treasury)</dc:creator>
  <cp:lastModifiedBy>Evelyn Tipape (Treasury)</cp:lastModifiedBy>
  <cp:revision>14</cp:revision>
  <dcterms:created xsi:type="dcterms:W3CDTF">2023-03-29T18:23:41Z</dcterms:created>
  <dcterms:modified xsi:type="dcterms:W3CDTF">2023-04-17T05:36:27Z</dcterms:modified>
</cp:coreProperties>
</file>