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Lst>
  <p:sldSz cy="6858000" cx="12192000"/>
  <p:notesSz cx="6858000" cy="9144000"/>
  <p:embeddedFontLst>
    <p:embeddedFont>
      <p:font typeface="Gill Sans"/>
      <p:regular r:id="rId55"/>
      <p:bold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7" roundtripDataSignature="AMtx7mhHLSJyPv6GWEt4TdCBKMh1CmpB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font" Target="fonts/GillSans-regular.fntdata"/><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customschemas.google.com/relationships/presentationmetadata" Target="metadata"/><Relationship Id="rId12" Type="http://schemas.openxmlformats.org/officeDocument/2006/relationships/slide" Target="slides/slide8.xml"/><Relationship Id="rId56" Type="http://schemas.openxmlformats.org/officeDocument/2006/relationships/font" Target="fonts/GillSans-bold.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52"/>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52"/>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17" name="Google Shape;17;p5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52"/>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2"/>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0" name="Google Shape;20;p52"/>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4" name="Google Shape;24;p5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7" name="Google Shape;27;p53"/>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54"/>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54"/>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1" name="Google Shape;31;p5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4" name="Google Shape;34;p54"/>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55"/>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5"/>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8" name="Google Shape;38;p55"/>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9" name="Google Shape;39;p5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2" name="Google Shape;42;p55"/>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6"/>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6"/>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6" name="Google Shape;46;p56"/>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7" name="Google Shape;47;p56"/>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8" name="Google Shape;48;p56"/>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9" name="Google Shape;49;p56"/>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6"/>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2" name="Google Shape;52;p56"/>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8" name="Google Shape;58;p57"/>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5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9"/>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9"/>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59"/>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5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59"/>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60"/>
          <p:cNvGrpSpPr/>
          <p:nvPr/>
        </p:nvGrpSpPr>
        <p:grpSpPr>
          <a:xfrm>
            <a:off x="7477387" y="482170"/>
            <a:ext cx="4074533" cy="5149101"/>
            <a:chOff x="7477387" y="482170"/>
            <a:chExt cx="4074533" cy="5149101"/>
          </a:xfrm>
        </p:grpSpPr>
        <p:sp>
          <p:nvSpPr>
            <p:cNvPr id="73" name="Google Shape;73;p60"/>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60"/>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60"/>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0"/>
          <p:cNvSpPr/>
          <p:nvPr>
            <p:ph idx="2" type="pic"/>
          </p:nvPr>
        </p:nvSpPr>
        <p:spPr>
          <a:xfrm>
            <a:off x="8124389" y="1122542"/>
            <a:ext cx="2791171" cy="3866327"/>
          </a:xfrm>
          <a:prstGeom prst="rect">
            <a:avLst/>
          </a:prstGeom>
          <a:solidFill>
            <a:srgbClr val="D8D8D8"/>
          </a:solidFill>
          <a:ln>
            <a:noFill/>
          </a:ln>
        </p:spPr>
      </p:sp>
      <p:sp>
        <p:nvSpPr>
          <p:cNvPr id="77" name="Google Shape;77;p60"/>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60"/>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0"/>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60"/>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6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61"/>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6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6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61"/>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62"/>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62"/>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6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6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62"/>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51"/>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51"/>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5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5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5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5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5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51"/>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INTERNATIONAL FINANCE</a:t>
            </a:r>
            <a:endParaRPr b="1" sz="2400"/>
          </a:p>
        </p:txBody>
      </p:sp>
      <p:sp>
        <p:nvSpPr>
          <p:cNvPr id="101" name="Google Shape;101;p1"/>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p>
            <a:pPr indent="0" lvl="0" marL="0" rtl="0" algn="l">
              <a:lnSpc>
                <a:spcPct val="120000"/>
              </a:lnSpc>
              <a:spcBef>
                <a:spcPts val="0"/>
              </a:spcBef>
              <a:spcAft>
                <a:spcPts val="0"/>
              </a:spcAft>
              <a:buSzPts val="2400"/>
              <a:buNone/>
            </a:pPr>
            <a:r>
              <a:rPr b="1" lang="en-US" sz="2400"/>
              <a:t>WEEK 4- INTRODUCTION TO EXCHANGE RATES</a:t>
            </a:r>
            <a:endParaRPr b="1" sz="2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CONTENTS</a:t>
            </a:r>
            <a:endParaRPr b="1" sz="2400"/>
          </a:p>
        </p:txBody>
      </p:sp>
      <p:sp>
        <p:nvSpPr>
          <p:cNvPr id="107" name="Google Shape;107;p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1.0 INTRODUCTION</a:t>
            </a:r>
            <a:endParaRPr/>
          </a:p>
          <a:p>
            <a:pPr indent="0" lvl="0" marL="0" rtl="0" algn="l">
              <a:lnSpc>
                <a:spcPct val="120000"/>
              </a:lnSpc>
              <a:spcBef>
                <a:spcPts val="1000"/>
              </a:spcBef>
              <a:spcAft>
                <a:spcPts val="0"/>
              </a:spcAft>
              <a:buSzPts val="2000"/>
              <a:buNone/>
            </a:pPr>
            <a:r>
              <a:rPr b="1" lang="en-US"/>
              <a:t>2.0 OBJECTIVES</a:t>
            </a:r>
            <a:endParaRPr/>
          </a:p>
          <a:p>
            <a:pPr indent="0" lvl="0" marL="0" rtl="0" algn="l">
              <a:lnSpc>
                <a:spcPct val="120000"/>
              </a:lnSpc>
              <a:spcBef>
                <a:spcPts val="1000"/>
              </a:spcBef>
              <a:spcAft>
                <a:spcPts val="0"/>
              </a:spcAft>
              <a:buSzPts val="2000"/>
              <a:buNone/>
            </a:pPr>
            <a:r>
              <a:rPr b="1" lang="en-US"/>
              <a:t>3.0 EXCHANGE RATE QUOTATION</a:t>
            </a:r>
            <a:endParaRPr/>
          </a:p>
          <a:p>
            <a:pPr indent="0" lvl="0" marL="0" rtl="0" algn="l">
              <a:lnSpc>
                <a:spcPct val="120000"/>
              </a:lnSpc>
              <a:spcBef>
                <a:spcPts val="1000"/>
              </a:spcBef>
              <a:spcAft>
                <a:spcPts val="0"/>
              </a:spcAft>
              <a:buSzPts val="2000"/>
              <a:buNone/>
            </a:pPr>
            <a:r>
              <a:rPr b="1" lang="en-US"/>
              <a:t>3.1 TYPES OF FOREIGN EXCHANGE QUOTATIONS</a:t>
            </a:r>
            <a:endParaRPr/>
          </a:p>
          <a:p>
            <a:pPr indent="0" lvl="0" marL="0" rtl="0" algn="l">
              <a:lnSpc>
                <a:spcPct val="120000"/>
              </a:lnSpc>
              <a:spcBef>
                <a:spcPts val="1000"/>
              </a:spcBef>
              <a:spcAft>
                <a:spcPts val="0"/>
              </a:spcAft>
              <a:buSzPts val="2000"/>
              <a:buNone/>
            </a:pPr>
            <a:r>
              <a:rPr b="1" lang="en-US"/>
              <a:t>4.0 FOREX TRANSACTION- CLASSIFICATIONS-</a:t>
            </a:r>
            <a:endParaRPr/>
          </a:p>
          <a:p>
            <a:pPr indent="0" lvl="0" marL="0" rtl="0" algn="l">
              <a:lnSpc>
                <a:spcPct val="120000"/>
              </a:lnSpc>
              <a:spcBef>
                <a:spcPts val="1000"/>
              </a:spcBef>
              <a:spcAft>
                <a:spcPts val="0"/>
              </a:spcAft>
              <a:buSzPts val="2000"/>
              <a:buNone/>
            </a:pPr>
            <a:r>
              <a:rPr b="1" lang="en-US"/>
              <a:t>5.0 FACTORS AFFECTING EXCHANGE RATES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13" name="Google Shape;113;p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120000"/>
              </a:lnSpc>
              <a:spcBef>
                <a:spcPts val="0"/>
              </a:spcBef>
              <a:spcAft>
                <a:spcPts val="0"/>
              </a:spcAft>
              <a:buSzPts val="2000"/>
              <a:buNone/>
            </a:pPr>
            <a:r>
              <a:rPr b="1" lang="en-US"/>
              <a:t>6.0 DETERMINANTS OF EXCHANGE RATES</a:t>
            </a:r>
            <a:endParaRPr/>
          </a:p>
          <a:p>
            <a:pPr indent="0" lvl="0" marL="0" rtl="0" algn="l">
              <a:lnSpc>
                <a:spcPct val="120000"/>
              </a:lnSpc>
              <a:spcBef>
                <a:spcPts val="1000"/>
              </a:spcBef>
              <a:spcAft>
                <a:spcPts val="0"/>
              </a:spcAft>
              <a:buSzPts val="2000"/>
              <a:buNone/>
            </a:pPr>
            <a:r>
              <a:rPr b="1" lang="en-US"/>
              <a:t>7.0 TYPES OF EXCHANGE RATE SYSTEMS</a:t>
            </a:r>
            <a:endParaRPr/>
          </a:p>
          <a:p>
            <a:pPr indent="0" lvl="0" marL="0" rtl="0" algn="l">
              <a:lnSpc>
                <a:spcPct val="120000"/>
              </a:lnSpc>
              <a:spcBef>
                <a:spcPts val="1000"/>
              </a:spcBef>
              <a:spcAft>
                <a:spcPts val="0"/>
              </a:spcAft>
              <a:buSzPts val="2000"/>
              <a:buNone/>
            </a:pPr>
            <a:r>
              <a:rPr b="1" lang="en-US"/>
              <a:t>8.0 EXCHANGE RATE THEORIES</a:t>
            </a:r>
            <a:endParaRPr/>
          </a:p>
          <a:p>
            <a:pPr indent="0" lvl="0" marL="0" rtl="0" algn="l">
              <a:lnSpc>
                <a:spcPct val="120000"/>
              </a:lnSpc>
              <a:spcBef>
                <a:spcPts val="1000"/>
              </a:spcBef>
              <a:spcAft>
                <a:spcPts val="0"/>
              </a:spcAft>
              <a:buSzPts val="2000"/>
              <a:buNone/>
            </a:pPr>
            <a:r>
              <a:rPr b="1" lang="en-US"/>
              <a:t>9.0 FOREIGN EXCHANGE RISK</a:t>
            </a:r>
            <a:endParaRPr/>
          </a:p>
          <a:p>
            <a:pPr indent="0" lvl="0" marL="0" rtl="0" algn="l">
              <a:lnSpc>
                <a:spcPct val="120000"/>
              </a:lnSpc>
              <a:spcBef>
                <a:spcPts val="1000"/>
              </a:spcBef>
              <a:spcAft>
                <a:spcPts val="0"/>
              </a:spcAft>
              <a:buSzPts val="2000"/>
              <a:buNone/>
            </a:pPr>
            <a:r>
              <a:rPr b="1" lang="en-US"/>
              <a:t>10. CONCLUSION</a:t>
            </a:r>
            <a:endParaRPr/>
          </a:p>
          <a:p>
            <a:pPr indent="0" lvl="0" marL="0" rtl="0" algn="l">
              <a:lnSpc>
                <a:spcPct val="120000"/>
              </a:lnSpc>
              <a:spcBef>
                <a:spcPts val="1000"/>
              </a:spcBef>
              <a:spcAft>
                <a:spcPts val="0"/>
              </a:spcAft>
              <a:buSzPts val="2000"/>
              <a:buNone/>
            </a:pPr>
            <a:r>
              <a:rPr b="1" lang="en-US"/>
              <a:t>11.0 SELF </a:t>
            </a:r>
            <a:r>
              <a:rPr b="1" lang="en-US"/>
              <a:t>ASSESSMENT</a:t>
            </a:r>
            <a:r>
              <a:rPr b="1" lang="en-US"/>
              <a:t> EXERCISE</a:t>
            </a:r>
            <a:endParaRPr/>
          </a:p>
          <a:p>
            <a:pPr indent="0" lvl="0" marL="0" rtl="0" algn="l">
              <a:lnSpc>
                <a:spcPct val="120000"/>
              </a:lnSpc>
              <a:spcBef>
                <a:spcPts val="1000"/>
              </a:spcBef>
              <a:spcAft>
                <a:spcPts val="0"/>
              </a:spcAft>
              <a:buSzPts val="2000"/>
              <a:buNone/>
            </a:pPr>
            <a:r>
              <a:rPr b="1" lang="en-US"/>
              <a:t>12.0 REFERENCES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1.0 INTRODUCTION</a:t>
            </a:r>
            <a:endParaRPr b="1" sz="2400"/>
          </a:p>
        </p:txBody>
      </p:sp>
      <p:sp>
        <p:nvSpPr>
          <p:cNvPr id="119" name="Google Shape;119;p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An exchange rate is the price of one currency in terms of another e.g., £1 = €1.18</a:t>
            </a:r>
            <a:endParaRPr/>
          </a:p>
          <a:p>
            <a:pPr indent="-228600" lvl="0" marL="228600" rtl="0" algn="l">
              <a:lnSpc>
                <a:spcPct val="120000"/>
              </a:lnSpc>
              <a:spcBef>
                <a:spcPts val="1000"/>
              </a:spcBef>
              <a:spcAft>
                <a:spcPts val="0"/>
              </a:spcAft>
              <a:buSzPts val="2000"/>
              <a:buChar char="•"/>
            </a:pPr>
            <a:r>
              <a:rPr lang="en-US"/>
              <a:t>International currencies are essentially products that can be bought &amp; sold on the foreign exchange market (forex).</a:t>
            </a:r>
            <a:endParaRPr/>
          </a:p>
          <a:p>
            <a:pPr indent="-228600" lvl="0" marL="228600" rtl="0" algn="l">
              <a:lnSpc>
                <a:spcPct val="120000"/>
              </a:lnSpc>
              <a:spcBef>
                <a:spcPts val="1000"/>
              </a:spcBef>
              <a:spcAft>
                <a:spcPts val="0"/>
              </a:spcAft>
              <a:buSzPts val="2000"/>
              <a:buChar char="•"/>
            </a:pPr>
            <a:r>
              <a:rPr lang="en-US"/>
              <a:t>The Central Bank of a country controls the exchange rate system that is used in determining the value of a nation's currency </a:t>
            </a:r>
            <a:endParaRPr/>
          </a:p>
          <a:p>
            <a:pPr indent="-228600" lvl="0" marL="228600" rtl="0" algn="l">
              <a:lnSpc>
                <a:spcPct val="120000"/>
              </a:lnSpc>
              <a:spcBef>
                <a:spcPts val="1000"/>
              </a:spcBef>
              <a:spcAft>
                <a:spcPts val="0"/>
              </a:spcAft>
              <a:buSzPts val="2000"/>
              <a:buChar char="•"/>
            </a:pPr>
            <a:r>
              <a:rPr lang="en-US"/>
              <a:t>Two of the main exchange rate systems are-</a:t>
            </a:r>
            <a:endParaRPr/>
          </a:p>
          <a:p>
            <a:pPr indent="-228600" lvl="1" marL="685800" rtl="0" algn="l">
              <a:lnSpc>
                <a:spcPct val="120000"/>
              </a:lnSpc>
              <a:spcBef>
                <a:spcPts val="500"/>
              </a:spcBef>
              <a:spcAft>
                <a:spcPts val="0"/>
              </a:spcAft>
              <a:buSzPts val="2000"/>
              <a:buChar char="•"/>
            </a:pPr>
            <a:r>
              <a:rPr lang="en-US" sz="2000"/>
              <a:t>A floating exchange rate</a:t>
            </a:r>
            <a:endParaRPr/>
          </a:p>
          <a:p>
            <a:pPr indent="-228600" lvl="1" marL="685800" rtl="0" algn="l">
              <a:lnSpc>
                <a:spcPct val="120000"/>
              </a:lnSpc>
              <a:spcBef>
                <a:spcPts val="500"/>
              </a:spcBef>
              <a:spcAft>
                <a:spcPts val="0"/>
              </a:spcAft>
              <a:buSzPts val="2000"/>
              <a:buChar char="•"/>
            </a:pPr>
            <a:r>
              <a:rPr lang="en-US" sz="2000"/>
              <a:t>A fixed exchange rate</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2.0 OBJECTIVES</a:t>
            </a:r>
            <a:endParaRPr/>
          </a:p>
        </p:txBody>
      </p:sp>
      <p:sp>
        <p:nvSpPr>
          <p:cNvPr id="125" name="Google Shape;125;p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At the end of this topic, you should be able to-</a:t>
            </a:r>
            <a:endParaRPr/>
          </a:p>
          <a:p>
            <a:pPr indent="-457200" lvl="0" marL="457200" rtl="0" algn="l">
              <a:lnSpc>
                <a:spcPct val="120000"/>
              </a:lnSpc>
              <a:spcBef>
                <a:spcPts val="1000"/>
              </a:spcBef>
              <a:spcAft>
                <a:spcPts val="0"/>
              </a:spcAft>
              <a:buSzPts val="2000"/>
              <a:buFont typeface="Gill Sans"/>
              <a:buAutoNum type="arabicPeriod"/>
            </a:pPr>
            <a:r>
              <a:rPr lang="en-US"/>
              <a:t>Explain the various types of exchange rate quotations.</a:t>
            </a:r>
            <a:endParaRPr/>
          </a:p>
          <a:p>
            <a:pPr indent="-457200" lvl="0" marL="457200" rtl="0" algn="l">
              <a:lnSpc>
                <a:spcPct val="120000"/>
              </a:lnSpc>
              <a:spcBef>
                <a:spcPts val="1000"/>
              </a:spcBef>
              <a:spcAft>
                <a:spcPts val="0"/>
              </a:spcAft>
              <a:buSzPts val="2000"/>
              <a:buFont typeface="Gill Sans"/>
              <a:buAutoNum type="arabicPeriod"/>
            </a:pPr>
            <a:r>
              <a:rPr lang="en-US"/>
              <a:t>Define the classifications of transactions based on value dates</a:t>
            </a:r>
            <a:endParaRPr/>
          </a:p>
          <a:p>
            <a:pPr indent="-457200" lvl="0" marL="457200" rtl="0" algn="l">
              <a:lnSpc>
                <a:spcPct val="120000"/>
              </a:lnSpc>
              <a:spcBef>
                <a:spcPts val="1000"/>
              </a:spcBef>
              <a:spcAft>
                <a:spcPts val="0"/>
              </a:spcAft>
              <a:buSzPts val="2000"/>
              <a:buFont typeface="Gill Sans"/>
              <a:buAutoNum type="arabicPeriod"/>
            </a:pPr>
            <a:r>
              <a:rPr lang="en-US"/>
              <a:t>Analyze the factors that influence exchange rates</a:t>
            </a:r>
            <a:endParaRPr/>
          </a:p>
          <a:p>
            <a:pPr indent="-457200" lvl="0" marL="457200" rtl="0" algn="l">
              <a:lnSpc>
                <a:spcPct val="120000"/>
              </a:lnSpc>
              <a:spcBef>
                <a:spcPts val="1000"/>
              </a:spcBef>
              <a:spcAft>
                <a:spcPts val="0"/>
              </a:spcAft>
              <a:buSzPts val="2000"/>
              <a:buFont typeface="Gill Sans"/>
              <a:buAutoNum type="arabicPeriod"/>
            </a:pPr>
            <a:r>
              <a:rPr lang="en-US"/>
              <a:t>Differentiate the types of exchange rate systems</a:t>
            </a:r>
            <a:endParaRPr/>
          </a:p>
          <a:p>
            <a:pPr indent="-457200" lvl="0" marL="457200" rtl="0" algn="l">
              <a:lnSpc>
                <a:spcPct val="120000"/>
              </a:lnSpc>
              <a:spcBef>
                <a:spcPts val="1000"/>
              </a:spcBef>
              <a:spcAft>
                <a:spcPts val="0"/>
              </a:spcAft>
              <a:buSzPts val="2000"/>
              <a:buFont typeface="Gill Sans"/>
              <a:buAutoNum type="arabicPeriod"/>
            </a:pPr>
            <a:r>
              <a:rPr lang="en-US"/>
              <a:t>Outline the exchange rate risks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3.O EXCHANGE RATE QUOTATIONS</a:t>
            </a:r>
            <a:endParaRPr/>
          </a:p>
        </p:txBody>
      </p:sp>
      <p:sp>
        <p:nvSpPr>
          <p:cNvPr id="131" name="Google Shape;131;p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A foreign  exchange rate  is  the price of a foreign  currency. </a:t>
            </a:r>
            <a:endParaRPr/>
          </a:p>
          <a:p>
            <a:pPr indent="-228600" lvl="0" marL="228600" rtl="0" algn="l">
              <a:lnSpc>
                <a:spcPct val="120000"/>
              </a:lnSpc>
              <a:spcBef>
                <a:spcPts val="1000"/>
              </a:spcBef>
              <a:spcAft>
                <a:spcPts val="0"/>
              </a:spcAft>
              <a:buSzPct val="100000"/>
              <a:buChar char="•"/>
            </a:pPr>
            <a:r>
              <a:rPr lang="en-US"/>
              <a:t>A foreign  exchange quotation or quote is a statement of willingness to buy or sell at an announced rate. </a:t>
            </a:r>
            <a:endParaRPr/>
          </a:p>
          <a:p>
            <a:pPr indent="-228600" lvl="0" marL="228600" rtl="0" algn="l">
              <a:lnSpc>
                <a:spcPct val="120000"/>
              </a:lnSpc>
              <a:spcBef>
                <a:spcPts val="1000"/>
              </a:spcBef>
              <a:spcAft>
                <a:spcPts val="0"/>
              </a:spcAft>
              <a:buSzPct val="100000"/>
              <a:buChar char="•"/>
            </a:pPr>
            <a:r>
              <a:rPr lang="en-US"/>
              <a:t> </a:t>
            </a:r>
            <a:r>
              <a:rPr i="1" lang="en-US"/>
              <a:t>Interbank quotations </a:t>
            </a:r>
            <a:r>
              <a:rPr lang="en-US"/>
              <a:t>are  given as </a:t>
            </a:r>
            <a:r>
              <a:rPr i="1" lang="en-US"/>
              <a:t>“bid” and “ask”.</a:t>
            </a:r>
            <a:endParaRPr/>
          </a:p>
          <a:p>
            <a:pPr indent="-228600" lvl="0" marL="228600" rtl="0" algn="l">
              <a:lnSpc>
                <a:spcPct val="120000"/>
              </a:lnSpc>
              <a:spcBef>
                <a:spcPts val="1000"/>
              </a:spcBef>
              <a:spcAft>
                <a:spcPts val="0"/>
              </a:spcAft>
              <a:buSzPct val="100000"/>
              <a:buChar char="•"/>
            </a:pPr>
            <a:r>
              <a:rPr lang="en-US"/>
              <a:t>A bid is the  exchange rate  in one  currency at which  a dealer  will buy another currency. </a:t>
            </a:r>
            <a:endParaRPr/>
          </a:p>
          <a:p>
            <a:pPr indent="-228600" lvl="0" marL="228600" rtl="0" algn="l">
              <a:lnSpc>
                <a:spcPct val="120000"/>
              </a:lnSpc>
              <a:spcBef>
                <a:spcPts val="1000"/>
              </a:spcBef>
              <a:spcAft>
                <a:spcPts val="0"/>
              </a:spcAft>
              <a:buSzPct val="100000"/>
              <a:buChar char="•"/>
            </a:pPr>
            <a:r>
              <a:rPr lang="en-US"/>
              <a:t>An ask is the exchange rate  at which a dealer  will sell the other  currency.</a:t>
            </a:r>
            <a:endParaRPr/>
          </a:p>
          <a:p>
            <a:pPr indent="-228600" lvl="0" marL="228600" rtl="0" algn="l">
              <a:lnSpc>
                <a:spcPct val="120000"/>
              </a:lnSpc>
              <a:spcBef>
                <a:spcPts val="1000"/>
              </a:spcBef>
              <a:spcAft>
                <a:spcPts val="0"/>
              </a:spcAft>
              <a:buSzPct val="100000"/>
              <a:buChar char="•"/>
            </a:pPr>
            <a:r>
              <a:rPr lang="en-US"/>
              <a:t> Dealers buy at the bid price and sell at the ask price, profiting  from  the  spread between the  bid and  ask prices.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37" name="Google Shape;137;p7"/>
          <p:cNvSpPr txBox="1"/>
          <p:nvPr>
            <p:ph idx="1" type="body"/>
          </p:nvPr>
        </p:nvSpPr>
        <p:spPr>
          <a:xfrm>
            <a:off x="1451579" y="1853753"/>
            <a:ext cx="9603275" cy="4028887"/>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The exchange rates include  two numbers: the bid and the offer. </a:t>
            </a:r>
            <a:endParaRPr/>
          </a:p>
          <a:p>
            <a:pPr indent="-228600" lvl="0" marL="228600" rtl="0" algn="l">
              <a:lnSpc>
                <a:spcPct val="120000"/>
              </a:lnSpc>
              <a:spcBef>
                <a:spcPts val="1000"/>
              </a:spcBef>
              <a:spcAft>
                <a:spcPts val="0"/>
              </a:spcAft>
              <a:buSzPct val="100000"/>
              <a:buChar char="•"/>
            </a:pPr>
            <a:r>
              <a:rPr lang="en-US"/>
              <a:t>The bid (or buy) is the price at which a bank  or financial  services firm is willing to buy a specific currency. </a:t>
            </a:r>
            <a:endParaRPr/>
          </a:p>
          <a:p>
            <a:pPr indent="-228600" lvl="0" marL="228600" rtl="0" algn="l">
              <a:lnSpc>
                <a:spcPct val="120000"/>
              </a:lnSpc>
              <a:spcBef>
                <a:spcPts val="1000"/>
              </a:spcBef>
              <a:spcAft>
                <a:spcPts val="0"/>
              </a:spcAft>
              <a:buSzPct val="100000"/>
              <a:buChar char="•"/>
            </a:pPr>
            <a:r>
              <a:rPr lang="en-US"/>
              <a:t>The ask (or offer or sell), willing to sell that  currency. </a:t>
            </a:r>
            <a:endParaRPr/>
          </a:p>
          <a:p>
            <a:pPr indent="0" lvl="0" marL="0" rtl="0" algn="l">
              <a:lnSpc>
                <a:spcPct val="120000"/>
              </a:lnSpc>
              <a:spcBef>
                <a:spcPts val="1000"/>
              </a:spcBef>
              <a:spcAft>
                <a:spcPts val="0"/>
              </a:spcAft>
              <a:buSzPct val="100000"/>
              <a:buNone/>
            </a:pPr>
            <a:r>
              <a:rPr b="1" lang="en-US"/>
              <a:t>3.1 TYPES OF FOREIGN EXCHANGE QUOTATION</a:t>
            </a:r>
            <a:endParaRPr/>
          </a:p>
          <a:p>
            <a:pPr indent="-457200" lvl="0" marL="457200" rtl="0" algn="l">
              <a:lnSpc>
                <a:spcPct val="120000"/>
              </a:lnSpc>
              <a:spcBef>
                <a:spcPts val="1000"/>
              </a:spcBef>
              <a:spcAft>
                <a:spcPts val="0"/>
              </a:spcAft>
              <a:buSzPct val="100000"/>
              <a:buAutoNum type="arabicParenR"/>
            </a:pPr>
            <a:r>
              <a:rPr i="1" lang="en-US"/>
              <a:t>Bid and  ask price</a:t>
            </a:r>
            <a:r>
              <a:rPr lang="en-US"/>
              <a:t>:- Quotes are  made in the  form  of buy and  sale. Buy means bid and  sale means ask.</a:t>
            </a:r>
            <a:endParaRPr/>
          </a:p>
          <a:p>
            <a:pPr indent="-457200" lvl="0" marL="457200" rtl="0" algn="l">
              <a:lnSpc>
                <a:spcPct val="120000"/>
              </a:lnSpc>
              <a:spcBef>
                <a:spcPts val="1000"/>
              </a:spcBef>
              <a:spcAft>
                <a:spcPts val="0"/>
              </a:spcAft>
              <a:buSzPct val="100000"/>
              <a:buAutoNum type="arabicParenR"/>
            </a:pPr>
            <a:r>
              <a:rPr i="1" lang="en-US"/>
              <a:t>Direct  quote</a:t>
            </a:r>
            <a:r>
              <a:rPr lang="en-US"/>
              <a:t>:  also  known  as price  quotations. Under   the  direct   quotation,  the variations of the exchange rates are inversely related to the change in the value of the domestic currency.</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43" name="Google Shape;143;p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3)   </a:t>
            </a:r>
            <a:r>
              <a:rPr i="1" lang="en-US"/>
              <a:t>Forward  quote </a:t>
            </a:r>
            <a:r>
              <a:rPr lang="en-US"/>
              <a:t>- is a rate which applies in foreign exchange for some transactions of       purchase or  sale on  a  specified future  date. </a:t>
            </a:r>
            <a:endParaRPr/>
          </a:p>
          <a:p>
            <a:pPr indent="0" lvl="0" marL="0" rtl="0" algn="l">
              <a:lnSpc>
                <a:spcPct val="120000"/>
              </a:lnSpc>
              <a:spcBef>
                <a:spcPts val="1000"/>
              </a:spcBef>
              <a:spcAft>
                <a:spcPts val="0"/>
              </a:spcAft>
              <a:buSzPts val="2000"/>
              <a:buNone/>
            </a:pPr>
            <a:r>
              <a:rPr lang="en-US"/>
              <a:t>-The  buyers and  seller agree to  do  the  transactions on a future  date  and the rate  will be fixed now for the transaction, irrespective the rate on that  future  date.</a:t>
            </a:r>
            <a:endParaRPr/>
          </a:p>
          <a:p>
            <a:pPr indent="0" lvl="0" marL="0" rtl="0" algn="l">
              <a:lnSpc>
                <a:spcPct val="120000"/>
              </a:lnSpc>
              <a:spcBef>
                <a:spcPts val="1000"/>
              </a:spcBef>
              <a:spcAft>
                <a:spcPts val="0"/>
              </a:spcAft>
              <a:buSzPts val="2000"/>
              <a:buNone/>
            </a:pPr>
            <a:r>
              <a:rPr lang="en-US"/>
              <a:t>4) </a:t>
            </a:r>
            <a:r>
              <a:rPr i="1" lang="en-US"/>
              <a:t>Indirect quote</a:t>
            </a:r>
            <a:r>
              <a:rPr lang="en-US"/>
              <a:t>:- is also known as the quantity  quotation. The  rise and  fall of exchange rates are  directly related to the  changes in value of the  domestic currency.</a:t>
            </a:r>
            <a:endParaRPr/>
          </a:p>
          <a:p>
            <a:pPr indent="0" lvl="0" marL="0" rtl="0" algn="l">
              <a:lnSpc>
                <a:spcPct val="120000"/>
              </a:lnSpc>
              <a:spcBef>
                <a:spcPts val="1000"/>
              </a:spcBef>
              <a:spcAft>
                <a:spcPts val="0"/>
              </a:spcAft>
              <a:buSzPts val="2000"/>
              <a:buNone/>
            </a:pPr>
            <a:r>
              <a:rPr lang="en-US"/>
              <a:t>5) Inter-bank quote:  the  most professional way to do foreign  exchange transaction is inter-bank quote. In this system most of the professional brokers give the quote.</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49" name="Google Shape;149;p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20000"/>
              </a:lnSpc>
              <a:spcBef>
                <a:spcPts val="0"/>
              </a:spcBef>
              <a:spcAft>
                <a:spcPts val="0"/>
              </a:spcAft>
              <a:buSzPct val="100000"/>
              <a:buNone/>
            </a:pPr>
            <a:r>
              <a:rPr lang="en-US"/>
              <a:t>6) </a:t>
            </a:r>
            <a:r>
              <a:rPr i="1" lang="en-US"/>
              <a:t>Mid quote- </a:t>
            </a:r>
            <a:r>
              <a:rPr lang="en-US"/>
              <a:t>is the price between the best price of the sellers of the stock or commodity offer price or ask price and the best price of the buyers of the stock or commodity bid price.</a:t>
            </a:r>
            <a:endParaRPr/>
          </a:p>
          <a:p>
            <a:pPr indent="0" lvl="0" marL="0" rtl="0" algn="l">
              <a:lnSpc>
                <a:spcPct val="120000"/>
              </a:lnSpc>
              <a:spcBef>
                <a:spcPts val="1000"/>
              </a:spcBef>
              <a:spcAft>
                <a:spcPts val="0"/>
              </a:spcAft>
              <a:buSzPct val="100000"/>
              <a:buNone/>
            </a:pPr>
            <a:r>
              <a:rPr lang="en-US"/>
              <a:t>- It can simply be defined as the average of the current bid and ask prices being quoted.</a:t>
            </a:r>
            <a:endParaRPr/>
          </a:p>
          <a:p>
            <a:pPr indent="0" lvl="0" marL="0" rtl="0" algn="l">
              <a:lnSpc>
                <a:spcPct val="120000"/>
              </a:lnSpc>
              <a:spcBef>
                <a:spcPts val="1000"/>
              </a:spcBef>
              <a:spcAft>
                <a:spcPts val="0"/>
              </a:spcAft>
              <a:buSzPct val="100000"/>
              <a:buNone/>
            </a:pPr>
            <a:r>
              <a:rPr lang="en-US"/>
              <a:t>7</a:t>
            </a:r>
            <a:r>
              <a:rPr i="1" lang="en-US"/>
              <a:t>) Spot  quote- </a:t>
            </a:r>
            <a:r>
              <a:rPr lang="en-US"/>
              <a:t>is useful when  there  is a purchase or sale takes place  in foreign exchange and  the  payment or  receipts  are  made on  the  spot,  generally   within  very  short specified period, then it is called as spot quote.</a:t>
            </a:r>
            <a:endParaRPr/>
          </a:p>
          <a:p>
            <a:pPr indent="0" lvl="0" marL="0" rtl="0" algn="l">
              <a:lnSpc>
                <a:spcPct val="120000"/>
              </a:lnSpc>
              <a:spcBef>
                <a:spcPts val="1000"/>
              </a:spcBef>
              <a:spcAft>
                <a:spcPts val="0"/>
              </a:spcAft>
              <a:buSzPct val="100000"/>
              <a:buNone/>
            </a:pPr>
            <a:r>
              <a:rPr lang="en-US"/>
              <a:t>8) </a:t>
            </a:r>
            <a:r>
              <a:rPr i="1" lang="en-US"/>
              <a:t>Cross currency rate- </a:t>
            </a:r>
            <a:r>
              <a:rPr lang="en-US"/>
              <a:t>when  stocks are  exchanged by using different currency which  are  not official currency where  the exchange quote in given then a cross currency quote can be used.</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55" name="Google Shape;155;p10"/>
          <p:cNvSpPr txBox="1"/>
          <p:nvPr>
            <p:ph idx="1" type="body"/>
          </p:nvPr>
        </p:nvSpPr>
        <p:spPr>
          <a:xfrm>
            <a:off x="1451579" y="1853754"/>
            <a:ext cx="9603275" cy="3857933"/>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20000"/>
              </a:lnSpc>
              <a:spcBef>
                <a:spcPts val="0"/>
              </a:spcBef>
              <a:spcAft>
                <a:spcPts val="0"/>
              </a:spcAft>
              <a:buSzPct val="100000"/>
              <a:buNone/>
            </a:pPr>
            <a:r>
              <a:rPr lang="en-US"/>
              <a:t>9</a:t>
            </a:r>
            <a:r>
              <a:rPr lang="en-US" sz="2400"/>
              <a:t>) </a:t>
            </a:r>
            <a:r>
              <a:rPr i="1" lang="en-US" sz="2400"/>
              <a:t>Spread quote:  </a:t>
            </a:r>
            <a:r>
              <a:rPr lang="en-US" sz="2400"/>
              <a:t>this is also known as bid-offer spread. It is a quote at which the participants are willing to buy or sale goods or services. </a:t>
            </a:r>
            <a:endParaRPr/>
          </a:p>
          <a:p>
            <a:pPr indent="-228600" lvl="0" marL="228600" rtl="0" algn="l">
              <a:lnSpc>
                <a:spcPct val="120000"/>
              </a:lnSpc>
              <a:spcBef>
                <a:spcPts val="1000"/>
              </a:spcBef>
              <a:spcAft>
                <a:spcPts val="0"/>
              </a:spcAft>
              <a:buSzPct val="100000"/>
              <a:buChar char="•"/>
            </a:pPr>
            <a:r>
              <a:rPr lang="en-US" sz="2400"/>
              <a:t>It is divided in direct  spread and indirect  spread.</a:t>
            </a:r>
            <a:endParaRPr/>
          </a:p>
          <a:p>
            <a:pPr indent="-228600" lvl="0" marL="228600" rtl="0" algn="l">
              <a:lnSpc>
                <a:spcPct val="120000"/>
              </a:lnSpc>
              <a:spcBef>
                <a:spcPts val="1000"/>
              </a:spcBef>
              <a:spcAft>
                <a:spcPts val="0"/>
              </a:spcAft>
              <a:buSzPct val="100000"/>
              <a:buChar char="•"/>
            </a:pPr>
            <a:r>
              <a:rPr lang="en-US" sz="2400"/>
              <a:t> When the ask price  is greater than  bid price  then  it is </a:t>
            </a:r>
            <a:r>
              <a:rPr i="1" lang="en-US" sz="2400"/>
              <a:t>direct  spread </a:t>
            </a:r>
            <a:r>
              <a:rPr lang="en-US" sz="2400"/>
              <a:t>quote.</a:t>
            </a:r>
            <a:endParaRPr/>
          </a:p>
          <a:p>
            <a:pPr indent="-228600" lvl="0" marL="228600" rtl="0" algn="l">
              <a:lnSpc>
                <a:spcPct val="120000"/>
              </a:lnSpc>
              <a:spcBef>
                <a:spcPts val="1000"/>
              </a:spcBef>
              <a:spcAft>
                <a:spcPts val="0"/>
              </a:spcAft>
              <a:buSzPct val="100000"/>
              <a:buChar char="•"/>
            </a:pPr>
            <a:r>
              <a:rPr lang="en-US" sz="2400"/>
              <a:t>When  the  bid price  is greater than ask price then it is called as </a:t>
            </a:r>
            <a:r>
              <a:rPr i="1" lang="en-US" sz="2400"/>
              <a:t>indirect spread </a:t>
            </a:r>
            <a:r>
              <a:rPr lang="en-US" sz="2400"/>
              <a:t>quote</a:t>
            </a:r>
            <a:endParaRPr/>
          </a:p>
          <a:p>
            <a:pPr indent="-228600" lvl="0" marL="228600" rtl="0" algn="l">
              <a:lnSpc>
                <a:spcPct val="120000"/>
              </a:lnSpc>
              <a:spcBef>
                <a:spcPts val="1000"/>
              </a:spcBef>
              <a:spcAft>
                <a:spcPts val="0"/>
              </a:spcAft>
              <a:buSzPct val="100000"/>
              <a:buChar char="•"/>
            </a:pPr>
            <a:r>
              <a:rPr lang="en-US" sz="2400"/>
              <a:t>This spread is taken directly from quotes, that is, posted prices.</a:t>
            </a:r>
            <a:endParaRPr/>
          </a:p>
          <a:p>
            <a:pPr indent="-228600" lvl="0" marL="228600" rtl="0" algn="l">
              <a:lnSpc>
                <a:spcPct val="120000"/>
              </a:lnSpc>
              <a:spcBef>
                <a:spcPts val="1000"/>
              </a:spcBef>
              <a:spcAft>
                <a:spcPts val="0"/>
              </a:spcAft>
              <a:buSzPct val="100000"/>
              <a:buChar char="•"/>
            </a:pPr>
            <a:r>
              <a:rPr i="1" lang="en-US" sz="2400"/>
              <a:t>Spread</a:t>
            </a:r>
            <a:r>
              <a:rPr lang="en-US" sz="2400"/>
              <a:t> is the difference between the lowest asking price (the lowest price at which someone will sell) and the highest bid price (the highest price at which someone will buy).</a:t>
            </a:r>
            <a:endParaRPr/>
          </a:p>
          <a:p>
            <a:pPr indent="-228600" lvl="0" marL="228600" rtl="0" algn="l">
              <a:lnSpc>
                <a:spcPct val="120000"/>
              </a:lnSpc>
              <a:spcBef>
                <a:spcPts val="1000"/>
              </a:spcBef>
              <a:spcAft>
                <a:spcPts val="0"/>
              </a:spcAft>
              <a:buSzPct val="100000"/>
              <a:buChar char="•"/>
            </a:pPr>
            <a:r>
              <a:rPr i="1" lang="en-US" sz="2400"/>
              <a:t>Quoted spread </a:t>
            </a:r>
            <a:r>
              <a:rPr lang="en-US" sz="2400"/>
              <a:t>is simply the difference between bid and ask prices at any time in the market.</a:t>
            </a:r>
            <a:endParaRPr/>
          </a:p>
          <a:p>
            <a:pPr indent="-110490" lvl="0" marL="228600" rtl="0" algn="l">
              <a:lnSpc>
                <a:spcPct val="120000"/>
              </a:lnSpc>
              <a:spcBef>
                <a:spcPts val="1000"/>
              </a:spcBef>
              <a:spcAft>
                <a:spcPts val="0"/>
              </a:spcAft>
              <a:buSzPct val="100000"/>
              <a:buNone/>
            </a:pPr>
            <a:r>
              <a:t/>
            </a:r>
            <a:endParaRPr sz="2400"/>
          </a:p>
          <a:p>
            <a:pPr indent="-130175" lvl="0" marL="228600" rtl="0" algn="l">
              <a:lnSpc>
                <a:spcPct val="120000"/>
              </a:lnSpc>
              <a:spcBef>
                <a:spcPts val="1000"/>
              </a:spcBef>
              <a:spcAft>
                <a:spcPts val="0"/>
              </a:spcAft>
              <a:buSzPct val="100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4.0 FOREX TRANSACTION- CLASSIFICATION</a:t>
            </a:r>
            <a:endParaRPr/>
          </a:p>
        </p:txBody>
      </p:sp>
      <p:sp>
        <p:nvSpPr>
          <p:cNvPr id="161" name="Google Shape;161;p11"/>
          <p:cNvSpPr txBox="1"/>
          <p:nvPr>
            <p:ph idx="1" type="body"/>
          </p:nvPr>
        </p:nvSpPr>
        <p:spPr>
          <a:xfrm>
            <a:off x="1451579" y="1853754"/>
            <a:ext cx="9603275" cy="3791672"/>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20000"/>
              </a:lnSpc>
              <a:spcBef>
                <a:spcPts val="0"/>
              </a:spcBef>
              <a:spcAft>
                <a:spcPts val="0"/>
              </a:spcAft>
              <a:buSzPct val="100000"/>
              <a:buChar char="•"/>
            </a:pPr>
            <a:r>
              <a:rPr b="1" lang="en-US"/>
              <a:t>Classification of transactions based on value date.</a:t>
            </a:r>
            <a:endParaRPr/>
          </a:p>
          <a:p>
            <a:pPr indent="0" lvl="0" marL="0" rtl="0" algn="l">
              <a:lnSpc>
                <a:spcPct val="120000"/>
              </a:lnSpc>
              <a:spcBef>
                <a:spcPts val="1000"/>
              </a:spcBef>
              <a:spcAft>
                <a:spcPts val="0"/>
              </a:spcAft>
              <a:buSzPct val="100000"/>
              <a:buNone/>
            </a:pPr>
            <a:r>
              <a:rPr i="1" lang="en-US"/>
              <a:t>1)   Cash-</a:t>
            </a:r>
            <a:r>
              <a:rPr lang="en-US"/>
              <a:t>cash rate  or ready  rate  is the  rate given when  the  exchange of currencies takes place  on the date  of the deal itself. There is no delay in payment at all.</a:t>
            </a:r>
            <a:endParaRPr/>
          </a:p>
          <a:p>
            <a:pPr indent="0" lvl="0" marL="0" rtl="0" algn="l">
              <a:lnSpc>
                <a:spcPct val="120000"/>
              </a:lnSpc>
              <a:spcBef>
                <a:spcPts val="1000"/>
              </a:spcBef>
              <a:spcAft>
                <a:spcPts val="0"/>
              </a:spcAft>
              <a:buSzPct val="100000"/>
              <a:buNone/>
            </a:pPr>
            <a:r>
              <a:rPr i="1" lang="en-US"/>
              <a:t>2)   Tom-</a:t>
            </a:r>
            <a:r>
              <a:rPr lang="en-US"/>
              <a:t>it stands for tomorrow rate, which indicates that  the  exchange of currencies takes place on the next working day after the date  of the deal, and therefore represented  by T+1.</a:t>
            </a:r>
            <a:endParaRPr/>
          </a:p>
          <a:p>
            <a:pPr indent="0" lvl="0" marL="0" rtl="0" algn="l">
              <a:lnSpc>
                <a:spcPct val="120000"/>
              </a:lnSpc>
              <a:spcBef>
                <a:spcPts val="1000"/>
              </a:spcBef>
              <a:spcAft>
                <a:spcPts val="0"/>
              </a:spcAft>
              <a:buSzPct val="100000"/>
              <a:buNone/>
            </a:pPr>
            <a:r>
              <a:rPr i="1" lang="en-US"/>
              <a:t>3)   Spot- </a:t>
            </a:r>
            <a:r>
              <a:rPr lang="en-US"/>
              <a:t>when  the  exchange of the  currencies takes place  on  the  second day  after  the  date  of the deal (T+2).</a:t>
            </a:r>
            <a:endParaRPr/>
          </a:p>
          <a:p>
            <a:pPr indent="-228600" lvl="0" marL="228600" rtl="0" algn="l">
              <a:lnSpc>
                <a:spcPct val="120000"/>
              </a:lnSpc>
              <a:spcBef>
                <a:spcPts val="1000"/>
              </a:spcBef>
              <a:spcAft>
                <a:spcPts val="0"/>
              </a:spcAft>
              <a:buSzPct val="100000"/>
              <a:buChar char="•"/>
            </a:pPr>
            <a:r>
              <a:rPr lang="en-US"/>
              <a:t>Spot rate is quoted and transacted today for settlement (debit/ credit) on the second working day i.e. (Trade Day + 2 working days).</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67" name="Google Shape;167;p1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It applies to interbank transactions that  require  delivery on the purchase currencies within two business days in exchange for immediate cash payment for that  currencies.</a:t>
            </a:r>
            <a:endParaRPr/>
          </a:p>
          <a:p>
            <a:pPr indent="0" lvl="0" marL="0" rtl="0" algn="l">
              <a:lnSpc>
                <a:spcPct val="120000"/>
              </a:lnSpc>
              <a:spcBef>
                <a:spcPts val="1000"/>
              </a:spcBef>
              <a:spcAft>
                <a:spcPts val="0"/>
              </a:spcAft>
              <a:buSzPct val="100000"/>
              <a:buNone/>
            </a:pPr>
            <a:r>
              <a:rPr i="1" lang="en-US"/>
              <a:t>4)   Forward:  </a:t>
            </a:r>
            <a:r>
              <a:rPr lang="en-US"/>
              <a:t>the  forward   rate  is  contractual  rate  between a  foreign-  exchange trader   and  the trader’s client for delivery of foreign currencies sometimes in the future.</a:t>
            </a:r>
            <a:endParaRPr/>
          </a:p>
          <a:p>
            <a:pPr indent="0" lvl="0" marL="0" rtl="0" algn="l">
              <a:lnSpc>
                <a:spcPct val="120000"/>
              </a:lnSpc>
              <a:spcBef>
                <a:spcPts val="1000"/>
              </a:spcBef>
              <a:spcAft>
                <a:spcPts val="0"/>
              </a:spcAft>
              <a:buSzPct val="100000"/>
              <a:buNone/>
            </a:pPr>
            <a:r>
              <a:rPr i="1" lang="en-US" u="sng"/>
              <a:t>Examples:</a:t>
            </a:r>
            <a:endParaRPr/>
          </a:p>
          <a:p>
            <a:pPr indent="-228600" lvl="0" marL="228600" rtl="0" algn="l">
              <a:lnSpc>
                <a:spcPct val="120000"/>
              </a:lnSpc>
              <a:spcBef>
                <a:spcPts val="1000"/>
              </a:spcBef>
              <a:spcAft>
                <a:spcPts val="0"/>
              </a:spcAft>
              <a:buSzPct val="100000"/>
              <a:buChar char="•"/>
            </a:pPr>
            <a:r>
              <a:rPr lang="en-US"/>
              <a:t>If today is 15, October, then trade date /cash date is  15 October</a:t>
            </a:r>
            <a:endParaRPr/>
          </a:p>
          <a:p>
            <a:pPr indent="-228600" lvl="0" marL="228600" rtl="0" algn="l">
              <a:lnSpc>
                <a:spcPct val="120000"/>
              </a:lnSpc>
              <a:spcBef>
                <a:spcPts val="1000"/>
              </a:spcBef>
              <a:spcAft>
                <a:spcPts val="0"/>
              </a:spcAft>
              <a:buSzPct val="100000"/>
              <a:buChar char="•"/>
            </a:pPr>
            <a:r>
              <a:rPr lang="en-US"/>
              <a:t>If today is 15, October, then Spot date is 17, October</a:t>
            </a:r>
            <a:endParaRPr/>
          </a:p>
          <a:p>
            <a:pPr indent="-228600" lvl="0" marL="228600" rtl="0" algn="l">
              <a:lnSpc>
                <a:spcPct val="120000"/>
              </a:lnSpc>
              <a:spcBef>
                <a:spcPts val="1000"/>
              </a:spcBef>
              <a:spcAft>
                <a:spcPts val="0"/>
              </a:spcAft>
              <a:buSzPct val="100000"/>
              <a:buChar char="•"/>
            </a:pPr>
            <a:r>
              <a:rPr lang="en-US"/>
              <a:t>If today is15,  October  then tom date is 16, October</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5.0 FACTORS AFFECTING EXCHANGE RATES</a:t>
            </a:r>
            <a:endParaRPr/>
          </a:p>
        </p:txBody>
      </p:sp>
      <p:sp>
        <p:nvSpPr>
          <p:cNvPr id="173" name="Google Shape;173;p1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   Balance of payment : surplus leads to stronger currency.</a:t>
            </a:r>
            <a:endParaRPr/>
          </a:p>
          <a:p>
            <a:pPr indent="0" lvl="0" marL="0" rtl="0" algn="l">
              <a:lnSpc>
                <a:spcPct val="120000"/>
              </a:lnSpc>
              <a:spcBef>
                <a:spcPts val="1000"/>
              </a:spcBef>
              <a:spcAft>
                <a:spcPts val="0"/>
              </a:spcAft>
              <a:buSzPts val="2000"/>
              <a:buNone/>
            </a:pPr>
            <a:r>
              <a:rPr lang="en-US"/>
              <a:t>2)   Economic growth  rates: high/low growth  rate.</a:t>
            </a:r>
            <a:endParaRPr/>
          </a:p>
          <a:p>
            <a:pPr indent="0" lvl="0" marL="0" rtl="0" algn="l">
              <a:lnSpc>
                <a:spcPct val="120000"/>
              </a:lnSpc>
              <a:spcBef>
                <a:spcPts val="1000"/>
              </a:spcBef>
              <a:spcAft>
                <a:spcPts val="0"/>
              </a:spcAft>
              <a:buSzPts val="2000"/>
              <a:buNone/>
            </a:pPr>
            <a:r>
              <a:rPr lang="en-US"/>
              <a:t>3)   Fiscal/monetary policy: deficit financing leads to depreciation of currency.</a:t>
            </a:r>
            <a:endParaRPr/>
          </a:p>
          <a:p>
            <a:pPr indent="0" lvl="0" marL="0" rtl="0" algn="l">
              <a:lnSpc>
                <a:spcPct val="120000"/>
              </a:lnSpc>
              <a:spcBef>
                <a:spcPts val="1000"/>
              </a:spcBef>
              <a:spcAft>
                <a:spcPts val="0"/>
              </a:spcAft>
              <a:buSzPts val="2000"/>
              <a:buNone/>
            </a:pPr>
            <a:r>
              <a:rPr lang="en-US"/>
              <a:t>4)   Interest rates: currency with higher interest will appreciate in the short term.</a:t>
            </a:r>
            <a:endParaRPr/>
          </a:p>
          <a:p>
            <a:pPr indent="0" lvl="0" marL="0" rtl="0" algn="l">
              <a:lnSpc>
                <a:spcPct val="120000"/>
              </a:lnSpc>
              <a:spcBef>
                <a:spcPts val="1000"/>
              </a:spcBef>
              <a:spcAft>
                <a:spcPts val="0"/>
              </a:spcAft>
              <a:buSzPts val="2000"/>
              <a:buNone/>
            </a:pPr>
            <a:r>
              <a:rPr lang="en-US"/>
              <a:t>5)   Political issues: political stability leads to stable rates.</a:t>
            </a:r>
            <a:endParaRPr/>
          </a:p>
          <a:p>
            <a:pPr indent="0" lvl="0" marL="0" rtl="0" algn="l">
              <a:lnSpc>
                <a:spcPct val="120000"/>
              </a:lnSpc>
              <a:spcBef>
                <a:spcPts val="1000"/>
              </a:spcBef>
              <a:spcAft>
                <a:spcPts val="0"/>
              </a:spcAft>
              <a:buSzPts val="2000"/>
              <a:buNone/>
            </a:pPr>
            <a:r>
              <a:rPr i="1" lang="en-US"/>
              <a:t>ii Technical Reasons:</a:t>
            </a:r>
            <a:endParaRPr/>
          </a:p>
          <a:p>
            <a:pPr indent="0" lvl="0" marL="0" rtl="0" algn="l">
              <a:lnSpc>
                <a:spcPct val="120000"/>
              </a:lnSpc>
              <a:spcBef>
                <a:spcPts val="1000"/>
              </a:spcBef>
              <a:spcAft>
                <a:spcPts val="0"/>
              </a:spcAft>
              <a:buSzPts val="2000"/>
              <a:buNone/>
            </a:pPr>
            <a:r>
              <a:rPr lang="en-US"/>
              <a:t>A) Government control can lead to unrealistic value.</a:t>
            </a:r>
            <a:endParaRPr/>
          </a:p>
          <a:p>
            <a:pPr indent="0" lvl="0" marL="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i="1"/>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79" name="Google Shape;179;p1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B) Free flow of capital from lower interest rate to higher interest rates. </a:t>
            </a:r>
            <a:endParaRPr/>
          </a:p>
          <a:p>
            <a:pPr indent="0" lvl="0" marL="0" rtl="0" algn="l">
              <a:lnSpc>
                <a:spcPct val="120000"/>
              </a:lnSpc>
              <a:spcBef>
                <a:spcPts val="1000"/>
              </a:spcBef>
              <a:spcAft>
                <a:spcPts val="0"/>
              </a:spcAft>
              <a:buSzPts val="2000"/>
              <a:buNone/>
            </a:pPr>
            <a:r>
              <a:rPr lang="en-US"/>
              <a:t>C) Speculation: the higher the speculation, the higher the volatility in exchange rates.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6.0 DETERMINANTS OF EXCHANGE RATES</a:t>
            </a:r>
            <a:endParaRPr/>
          </a:p>
        </p:txBody>
      </p:sp>
      <p:sp>
        <p:nvSpPr>
          <p:cNvPr id="185" name="Google Shape;185;p1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   Demand  for  and  supply  of  foreign   exchange.</a:t>
            </a:r>
            <a:endParaRPr/>
          </a:p>
          <a:p>
            <a:pPr indent="0" lvl="0" marL="0" rtl="0" algn="l">
              <a:lnSpc>
                <a:spcPct val="120000"/>
              </a:lnSpc>
              <a:spcBef>
                <a:spcPts val="1000"/>
              </a:spcBef>
              <a:spcAft>
                <a:spcPts val="0"/>
              </a:spcAft>
              <a:buSzPts val="2000"/>
              <a:buNone/>
            </a:pPr>
            <a:r>
              <a:rPr lang="en-US"/>
              <a:t>2)   Inflation.</a:t>
            </a:r>
            <a:endParaRPr/>
          </a:p>
          <a:p>
            <a:pPr indent="0" lvl="0" marL="0" rtl="0" algn="l">
              <a:lnSpc>
                <a:spcPct val="120000"/>
              </a:lnSpc>
              <a:spcBef>
                <a:spcPts val="1000"/>
              </a:spcBef>
              <a:spcAft>
                <a:spcPts val="0"/>
              </a:spcAft>
              <a:buSzPts val="2000"/>
              <a:buNone/>
            </a:pPr>
            <a:r>
              <a:rPr lang="en-US"/>
              <a:t>3)   Interest rates: </a:t>
            </a:r>
            <a:endParaRPr/>
          </a:p>
          <a:p>
            <a:pPr indent="0" lvl="0" marL="0" rtl="0" algn="l">
              <a:lnSpc>
                <a:spcPct val="120000"/>
              </a:lnSpc>
              <a:spcBef>
                <a:spcPts val="1000"/>
              </a:spcBef>
              <a:spcAft>
                <a:spcPts val="0"/>
              </a:spcAft>
              <a:buSzPts val="2000"/>
              <a:buNone/>
            </a:pPr>
            <a:r>
              <a:rPr lang="en-US"/>
              <a:t>4) Country’s Current Account / Balance of Payments</a:t>
            </a:r>
            <a:endParaRPr/>
          </a:p>
          <a:p>
            <a:pPr indent="0" lvl="0" marL="0" rtl="0" algn="l">
              <a:lnSpc>
                <a:spcPct val="120000"/>
              </a:lnSpc>
              <a:spcBef>
                <a:spcPts val="1000"/>
              </a:spcBef>
              <a:spcAft>
                <a:spcPts val="0"/>
              </a:spcAft>
              <a:buSzPts val="2000"/>
              <a:buNone/>
            </a:pPr>
            <a:r>
              <a:rPr lang="en-US"/>
              <a:t>5) Government Debt</a:t>
            </a:r>
            <a:endParaRPr/>
          </a:p>
          <a:p>
            <a:pPr indent="0" lvl="0" marL="0" rtl="0" algn="l">
              <a:lnSpc>
                <a:spcPct val="120000"/>
              </a:lnSpc>
              <a:spcBef>
                <a:spcPts val="1000"/>
              </a:spcBef>
              <a:spcAft>
                <a:spcPts val="0"/>
              </a:spcAft>
              <a:buSzPts val="2000"/>
              <a:buNone/>
            </a:pPr>
            <a:r>
              <a:rPr lang="en-US"/>
              <a:t>6) Terms of Trade </a:t>
            </a:r>
            <a:endParaRPr/>
          </a:p>
          <a:p>
            <a:pPr indent="0" lvl="0" marL="0" rtl="0" algn="l">
              <a:lnSpc>
                <a:spcPct val="120000"/>
              </a:lnSpc>
              <a:spcBef>
                <a:spcPts val="1000"/>
              </a:spcBef>
              <a:spcAft>
                <a:spcPts val="0"/>
              </a:spcAft>
              <a:buSzPts val="2000"/>
              <a:buNone/>
            </a:pPr>
            <a:r>
              <a:rPr lang="en-US"/>
              <a:t>7) Political Stability &amp; Performance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91" name="Google Shape;191;p1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8)  Recession</a:t>
            </a:r>
            <a:endParaRPr/>
          </a:p>
          <a:p>
            <a:pPr indent="0" lvl="0" marL="0" rtl="0" algn="l">
              <a:lnSpc>
                <a:spcPct val="120000"/>
              </a:lnSpc>
              <a:spcBef>
                <a:spcPts val="1000"/>
              </a:spcBef>
              <a:spcAft>
                <a:spcPts val="0"/>
              </a:spcAft>
              <a:buSzPts val="2000"/>
              <a:buNone/>
            </a:pPr>
            <a:r>
              <a:rPr lang="en-US"/>
              <a:t>9) Speculation</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7.0 TYPES OF EXCHANGE RATE SYSTEMS</a:t>
            </a:r>
            <a:br>
              <a:rPr lang="en-US"/>
            </a:br>
            <a:endParaRPr/>
          </a:p>
        </p:txBody>
      </p:sp>
      <p:sp>
        <p:nvSpPr>
          <p:cNvPr id="197" name="Google Shape;197;p1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There are three broad exchange rate systems</a:t>
            </a:r>
            <a:endParaRPr/>
          </a:p>
          <a:p>
            <a:pPr indent="-514350" lvl="1" marL="971550" rtl="0" algn="l">
              <a:lnSpc>
                <a:spcPct val="120000"/>
              </a:lnSpc>
              <a:spcBef>
                <a:spcPts val="500"/>
              </a:spcBef>
              <a:spcAft>
                <a:spcPts val="0"/>
              </a:spcAft>
              <a:buSzPts val="1800"/>
              <a:buFont typeface="Gill Sans"/>
              <a:buAutoNum type="romanUcPeriod"/>
            </a:pPr>
            <a:r>
              <a:rPr lang="en-US"/>
              <a:t>Currency board</a:t>
            </a:r>
            <a:endParaRPr/>
          </a:p>
          <a:p>
            <a:pPr indent="-514350" lvl="1" marL="971550" rtl="0" algn="l">
              <a:lnSpc>
                <a:spcPct val="120000"/>
              </a:lnSpc>
              <a:spcBef>
                <a:spcPts val="500"/>
              </a:spcBef>
              <a:spcAft>
                <a:spcPts val="0"/>
              </a:spcAft>
              <a:buSzPts val="1800"/>
              <a:buFont typeface="Gill Sans"/>
              <a:buAutoNum type="romanUcPeriod"/>
            </a:pPr>
            <a:r>
              <a:rPr lang="en-US"/>
              <a:t>Fixed exchange rate and</a:t>
            </a:r>
            <a:endParaRPr/>
          </a:p>
          <a:p>
            <a:pPr indent="-514350" lvl="1" marL="971550" rtl="0" algn="l">
              <a:lnSpc>
                <a:spcPct val="120000"/>
              </a:lnSpc>
              <a:spcBef>
                <a:spcPts val="500"/>
              </a:spcBef>
              <a:spcAft>
                <a:spcPts val="0"/>
              </a:spcAft>
              <a:buSzPts val="1800"/>
              <a:buFont typeface="Gill Sans"/>
              <a:buAutoNum type="romanUcPeriod"/>
            </a:pPr>
            <a:r>
              <a:rPr lang="en-US"/>
              <a:t> Floating rate exchange rate.</a:t>
            </a:r>
            <a:endParaRPr/>
          </a:p>
          <a:p>
            <a:pPr indent="0" lvl="0" marL="0" rtl="0" algn="l">
              <a:lnSpc>
                <a:spcPct val="120000"/>
              </a:lnSpc>
              <a:spcBef>
                <a:spcPts val="1000"/>
              </a:spcBef>
              <a:spcAft>
                <a:spcPts val="0"/>
              </a:spcAft>
              <a:buSzPts val="2000"/>
              <a:buNone/>
            </a:pPr>
            <a:r>
              <a:rPr b="1" lang="en-US"/>
              <a:t>7.1 Fixed exchange rate system</a:t>
            </a:r>
            <a:endParaRPr/>
          </a:p>
          <a:p>
            <a:pPr indent="-228600" lvl="0" marL="228600" rtl="0" algn="l">
              <a:lnSpc>
                <a:spcPct val="120000"/>
              </a:lnSpc>
              <a:spcBef>
                <a:spcPts val="1000"/>
              </a:spcBef>
              <a:spcAft>
                <a:spcPts val="0"/>
              </a:spcAft>
              <a:buSzPts val="2000"/>
              <a:buChar char="•"/>
            </a:pPr>
            <a:r>
              <a:rPr lang="en-US"/>
              <a:t>The fixed exchange rate has three variants, and the floating exchange rate has two variants. This consists of-</a:t>
            </a:r>
            <a:endParaRPr/>
          </a:p>
          <a:p>
            <a:pPr indent="-228600" lvl="0" marL="228600" rtl="0" algn="l">
              <a:lnSpc>
                <a:spcPct val="120000"/>
              </a:lnSpc>
              <a:spcBef>
                <a:spcPts val="1000"/>
              </a:spcBef>
              <a:spcAft>
                <a:spcPts val="0"/>
              </a:spcAft>
              <a:buSzPts val="2000"/>
              <a:buChar char="•"/>
            </a:pPr>
            <a:r>
              <a:rPr lang="en-US"/>
              <a:t>(i) rigid peg with a horizontal band, (ii) crawling peg and (iii) crawling band.</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cap="none"/>
              <a:t>7.1.1 variants of a fixed exchange rate system</a:t>
            </a:r>
            <a:br>
              <a:rPr lang="en-US"/>
            </a:br>
            <a:endParaRPr/>
          </a:p>
        </p:txBody>
      </p:sp>
      <p:sp>
        <p:nvSpPr>
          <p:cNvPr id="203" name="Google Shape;203;p1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7.1.1.1Rigid Peg with a Horizontal Band</a:t>
            </a:r>
            <a:endParaRPr/>
          </a:p>
          <a:p>
            <a:pPr indent="-228600" lvl="0" marL="228600" rtl="0" algn="l">
              <a:lnSpc>
                <a:spcPct val="120000"/>
              </a:lnSpc>
              <a:spcBef>
                <a:spcPts val="1000"/>
              </a:spcBef>
              <a:spcAft>
                <a:spcPts val="0"/>
              </a:spcAft>
              <a:buSzPct val="100000"/>
              <a:buChar char="•"/>
            </a:pPr>
            <a:r>
              <a:rPr lang="en-US"/>
              <a:t>It is an exchange rate system under which the exchange rate fluctuation is maintained by the central bank within a range that may be specified (Iceland) or not specified (Croatia).</a:t>
            </a:r>
            <a:endParaRPr/>
          </a:p>
          <a:p>
            <a:pPr indent="-228600" lvl="0" marL="228600" rtl="0" algn="l">
              <a:lnSpc>
                <a:spcPct val="120000"/>
              </a:lnSpc>
              <a:spcBef>
                <a:spcPts val="1000"/>
              </a:spcBef>
              <a:spcAft>
                <a:spcPts val="0"/>
              </a:spcAft>
              <a:buSzPct val="100000"/>
              <a:buChar char="•"/>
            </a:pPr>
            <a:r>
              <a:rPr lang="en-US"/>
              <a:t> The specified band may be one-sided (+7% in Vietnam), a narrow range (+ 2.25% in Denmark) or a broad range (+ 77.5% in Libya).</a:t>
            </a:r>
            <a:endParaRPr/>
          </a:p>
          <a:p>
            <a:pPr indent="0" lvl="0" marL="0" rtl="0" algn="l">
              <a:lnSpc>
                <a:spcPct val="120000"/>
              </a:lnSpc>
              <a:spcBef>
                <a:spcPts val="1000"/>
              </a:spcBef>
              <a:spcAft>
                <a:spcPts val="0"/>
              </a:spcAft>
              <a:buSzPct val="100000"/>
              <a:buNone/>
            </a:pPr>
            <a:r>
              <a:rPr b="1" lang="en-US"/>
              <a:t>7.1.1.2 Crawling Peg</a:t>
            </a:r>
            <a:endParaRPr/>
          </a:p>
          <a:p>
            <a:pPr indent="-228600" lvl="0" marL="228600" rtl="0" algn="l">
              <a:lnSpc>
                <a:spcPct val="120000"/>
              </a:lnSpc>
              <a:spcBef>
                <a:spcPts val="1000"/>
              </a:spcBef>
              <a:spcAft>
                <a:spcPts val="0"/>
              </a:spcAft>
              <a:buSzPct val="100000"/>
              <a:buChar char="•"/>
            </a:pPr>
            <a:r>
              <a:rPr lang="en-US"/>
              <a:t>The par value of the domestic currency is set with reference to a selected foreign currency (or precious metal or currency basket) and is reset at intervals, according to pre-set criteria such as change in inflation rate.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09" name="Google Shape;209;p1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central bank decides the new par value based on the average exchange rate over the previous few weeks or months in the foreign exchange market.</a:t>
            </a:r>
            <a:endParaRPr/>
          </a:p>
          <a:p>
            <a:pPr indent="-228600" lvl="0" marL="228600" rtl="0" algn="l">
              <a:lnSpc>
                <a:spcPct val="120000"/>
              </a:lnSpc>
              <a:spcBef>
                <a:spcPts val="1000"/>
              </a:spcBef>
              <a:spcAft>
                <a:spcPts val="0"/>
              </a:spcAft>
              <a:buSzPts val="2000"/>
              <a:buChar char="•"/>
            </a:pPr>
            <a:r>
              <a:rPr lang="en-US"/>
              <a:t> The biggest advantage of the crawling peg is its responsiveness to the market value of the domestic currency.</a:t>
            </a:r>
            <a:endParaRPr/>
          </a:p>
          <a:p>
            <a:pPr indent="0" lvl="0" marL="0" rtl="0" algn="l">
              <a:lnSpc>
                <a:spcPct val="120000"/>
              </a:lnSpc>
              <a:spcBef>
                <a:spcPts val="1000"/>
              </a:spcBef>
              <a:spcAft>
                <a:spcPts val="0"/>
              </a:spcAft>
              <a:buSzPts val="2000"/>
              <a:buNone/>
            </a:pPr>
            <a:r>
              <a:rPr b="1" i="1" lang="en-US"/>
              <a:t>7.1.1.3 Crawling Band</a:t>
            </a:r>
            <a:endParaRPr/>
          </a:p>
          <a:p>
            <a:pPr indent="-228600" lvl="0" marL="228600" rtl="0" algn="l">
              <a:lnSpc>
                <a:spcPct val="120000"/>
              </a:lnSpc>
              <a:spcBef>
                <a:spcPts val="1000"/>
              </a:spcBef>
              <a:spcAft>
                <a:spcPts val="0"/>
              </a:spcAft>
              <a:buSzPts val="2000"/>
              <a:buChar char="•"/>
            </a:pPr>
            <a:r>
              <a:rPr lang="en-US"/>
              <a:t>The domestic currency is on a crawling peg which is maintained within a range (band).</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 Fixed exchange rate setting</a:t>
            </a:r>
            <a:br>
              <a:rPr lang="en-US"/>
            </a:br>
            <a:endParaRPr/>
          </a:p>
        </p:txBody>
      </p:sp>
      <p:sp>
        <p:nvSpPr>
          <p:cNvPr id="215" name="Google Shape;215;p2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par value of the domestic currency is set with reference to a selected foreign currency (or precious metal or currency basket). </a:t>
            </a:r>
            <a:endParaRPr/>
          </a:p>
          <a:p>
            <a:pPr indent="-228600" lvl="0" marL="228600" rtl="0" algn="l">
              <a:lnSpc>
                <a:spcPct val="120000"/>
              </a:lnSpc>
              <a:spcBef>
                <a:spcPts val="1000"/>
              </a:spcBef>
              <a:spcAft>
                <a:spcPts val="0"/>
              </a:spcAft>
              <a:buSzPts val="2000"/>
              <a:buChar char="•"/>
            </a:pPr>
            <a:r>
              <a:rPr lang="en-US"/>
              <a:t>The exchange rate fluctuates with a range (usually +1% of the par value).</a:t>
            </a:r>
            <a:endParaRPr/>
          </a:p>
          <a:p>
            <a:pPr indent="-228600" lvl="0" marL="228600" rtl="0" algn="l">
              <a:lnSpc>
                <a:spcPct val="120000"/>
              </a:lnSpc>
              <a:spcBef>
                <a:spcPts val="1000"/>
              </a:spcBef>
              <a:spcAft>
                <a:spcPts val="0"/>
              </a:spcAft>
              <a:buSzPts val="2000"/>
              <a:buChar char="•"/>
            </a:pPr>
            <a:r>
              <a:rPr lang="en-US"/>
              <a:t>The domestic currency‘s par value is fixed by the monetary authorities against any of the following:</a:t>
            </a:r>
            <a:endParaRPr/>
          </a:p>
          <a:p>
            <a:pPr indent="0" lvl="1" marL="457200" rtl="0" algn="l">
              <a:lnSpc>
                <a:spcPct val="120000"/>
              </a:lnSpc>
              <a:spcBef>
                <a:spcPts val="500"/>
              </a:spcBef>
              <a:spcAft>
                <a:spcPts val="0"/>
              </a:spcAft>
              <a:buSzPts val="1800"/>
              <a:buNone/>
            </a:pPr>
            <a:r>
              <a:rPr lang="en-US"/>
              <a:t> a.  A precious metal (gold in the gold standard). </a:t>
            </a:r>
            <a:endParaRPr/>
          </a:p>
          <a:p>
            <a:pPr indent="0" lvl="1" marL="457200" rtl="0" algn="l">
              <a:lnSpc>
                <a:spcPct val="120000"/>
              </a:lnSpc>
              <a:spcBef>
                <a:spcPts val="500"/>
              </a:spcBef>
              <a:spcAft>
                <a:spcPts val="0"/>
              </a:spcAft>
              <a:buSzPts val="1800"/>
              <a:buNone/>
            </a:pPr>
            <a:r>
              <a:rPr lang="en-US"/>
              <a:t>b.  A single currency, which can be an artificial currency (such as the SDR), or an existing currency (such as the US dollar or the pound sterling).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21" name="Google Shape;221;p21"/>
          <p:cNvSpPr txBox="1"/>
          <p:nvPr>
            <p:ph idx="1" type="body"/>
          </p:nvPr>
        </p:nvSpPr>
        <p:spPr>
          <a:xfrm>
            <a:off x="1451579" y="2015732"/>
            <a:ext cx="9603275" cy="3709207"/>
          </a:xfrm>
          <a:prstGeom prst="rect">
            <a:avLst/>
          </a:prstGeom>
          <a:noFill/>
          <a:ln>
            <a:noFill/>
          </a:ln>
        </p:spPr>
        <p:txBody>
          <a:bodyPr anchorCtr="0" anchor="t" bIns="45700" lIns="91425" spcFirstLastPara="1" rIns="91425" wrap="square" tIns="45700">
            <a:noAutofit/>
          </a:bodyPr>
          <a:lstStyle/>
          <a:p>
            <a:pPr indent="0" lvl="1" marL="457200" rtl="0" algn="l">
              <a:lnSpc>
                <a:spcPct val="120000"/>
              </a:lnSpc>
              <a:spcBef>
                <a:spcPts val="0"/>
              </a:spcBef>
              <a:spcAft>
                <a:spcPts val="0"/>
              </a:spcAft>
              <a:buSzPts val="1800"/>
              <a:buNone/>
            </a:pPr>
            <a:r>
              <a:rPr lang="en-US"/>
              <a:t>c. A currency basket.</a:t>
            </a:r>
            <a:endParaRPr/>
          </a:p>
          <a:p>
            <a:pPr indent="0" lvl="0" marL="0" rtl="0" algn="l">
              <a:lnSpc>
                <a:spcPct val="120000"/>
              </a:lnSpc>
              <a:spcBef>
                <a:spcPts val="1000"/>
              </a:spcBef>
              <a:spcAft>
                <a:spcPts val="0"/>
              </a:spcAft>
              <a:buSzPts val="2000"/>
              <a:buNone/>
            </a:pPr>
            <a:r>
              <a:rPr b="1" lang="en-US"/>
              <a:t> Fixed Exchange Rate System-Advantages</a:t>
            </a:r>
            <a:endParaRPr/>
          </a:p>
          <a:p>
            <a:pPr indent="0" lvl="0" marL="0" rtl="0" algn="l">
              <a:lnSpc>
                <a:spcPct val="120000"/>
              </a:lnSpc>
              <a:spcBef>
                <a:spcPts val="1000"/>
              </a:spcBef>
              <a:spcAft>
                <a:spcPts val="0"/>
              </a:spcAft>
              <a:buSzPts val="2000"/>
              <a:buNone/>
            </a:pPr>
            <a:r>
              <a:rPr lang="en-US"/>
              <a:t>1.There is stability in exchange rate and exchange rate risk is nil.</a:t>
            </a:r>
            <a:endParaRPr/>
          </a:p>
          <a:p>
            <a:pPr indent="0" lvl="0" marL="0" rtl="0" algn="l">
              <a:lnSpc>
                <a:spcPct val="120000"/>
              </a:lnSpc>
              <a:spcBef>
                <a:spcPts val="1000"/>
              </a:spcBef>
              <a:spcAft>
                <a:spcPts val="0"/>
              </a:spcAft>
              <a:buSzPts val="2000"/>
              <a:buNone/>
            </a:pPr>
            <a:r>
              <a:rPr lang="en-US"/>
              <a:t>2. Capital inflows through foreign direct investment (FDI) are higher because there is no   exchange rate volatility. </a:t>
            </a:r>
            <a:endParaRPr/>
          </a:p>
          <a:p>
            <a:pPr indent="-228600" lvl="0" marL="228600" rtl="0" algn="l">
              <a:lnSpc>
                <a:spcPct val="120000"/>
              </a:lnSpc>
              <a:spcBef>
                <a:spcPts val="1000"/>
              </a:spcBef>
              <a:spcAft>
                <a:spcPts val="0"/>
              </a:spcAft>
              <a:buSzPts val="2000"/>
              <a:buChar char="•"/>
            </a:pPr>
            <a:r>
              <a:rPr lang="en-US"/>
              <a:t>FDI is a desirable‘ capital inflow due to its stable and long- term nature.</a:t>
            </a:r>
            <a:endParaRPr/>
          </a:p>
          <a:p>
            <a:pPr indent="0" lvl="0" marL="0" rtl="0" algn="l">
              <a:lnSpc>
                <a:spcPct val="120000"/>
              </a:lnSpc>
              <a:spcBef>
                <a:spcPts val="1000"/>
              </a:spcBef>
              <a:spcAft>
                <a:spcPts val="0"/>
              </a:spcAft>
              <a:buSzPts val="2000"/>
              <a:buNone/>
            </a:pPr>
            <a:r>
              <a:rPr lang="en-US"/>
              <a:t>3. Inflation rates tend to be lower and therefore real interest rates (nominal interest rates adjusted for inflation) are higher.</a:t>
            </a:r>
            <a:endParaRPr/>
          </a:p>
          <a:p>
            <a:pPr indent="-330200" lvl="0" marL="457200" rtl="0" algn="l">
              <a:lnSpc>
                <a:spcPct val="120000"/>
              </a:lnSpc>
              <a:spcBef>
                <a:spcPts val="1000"/>
              </a:spcBef>
              <a:spcAft>
                <a:spcPts val="0"/>
              </a:spcAft>
              <a:buSzPts val="2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27" name="Google Shape;227;p2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7.2 Floating Exchange Rate</a:t>
            </a:r>
            <a:endParaRPr/>
          </a:p>
          <a:p>
            <a:pPr indent="-228600" lvl="0" marL="228600" rtl="0" algn="l">
              <a:lnSpc>
                <a:spcPct val="120000"/>
              </a:lnSpc>
              <a:spcBef>
                <a:spcPts val="1000"/>
              </a:spcBef>
              <a:spcAft>
                <a:spcPts val="0"/>
              </a:spcAft>
              <a:buSzPct val="100000"/>
              <a:buChar char="•"/>
            </a:pPr>
            <a:r>
              <a:rPr lang="en-US"/>
              <a:t>This consists of (i) managed float and (ii) free float.</a:t>
            </a:r>
            <a:endParaRPr/>
          </a:p>
          <a:p>
            <a:pPr indent="-228600" lvl="0" marL="228600" rtl="0" algn="l">
              <a:lnSpc>
                <a:spcPct val="120000"/>
              </a:lnSpc>
              <a:spcBef>
                <a:spcPts val="1000"/>
              </a:spcBef>
              <a:spcAft>
                <a:spcPts val="0"/>
              </a:spcAft>
              <a:buSzPct val="100000"/>
              <a:buChar char="•"/>
            </a:pPr>
            <a:r>
              <a:rPr lang="en-US"/>
              <a:t>When a country has its own currency as legal tender, it can choose between the three broad types of exchange rate systems. </a:t>
            </a:r>
            <a:endParaRPr/>
          </a:p>
          <a:p>
            <a:pPr indent="-228600" lvl="0" marL="228600" rtl="0" algn="l">
              <a:lnSpc>
                <a:spcPct val="120000"/>
              </a:lnSpc>
              <a:spcBef>
                <a:spcPts val="1000"/>
              </a:spcBef>
              <a:spcAft>
                <a:spcPts val="0"/>
              </a:spcAft>
              <a:buSzPct val="100000"/>
              <a:buChar char="•"/>
            </a:pPr>
            <a:r>
              <a:rPr lang="en-US"/>
              <a:t>Within the fixed exchange rate, a country can choose a rigid peg or a crawling peg. </a:t>
            </a:r>
            <a:endParaRPr/>
          </a:p>
          <a:p>
            <a:pPr indent="-228600" lvl="0" marL="228600" rtl="0" algn="l">
              <a:lnSpc>
                <a:spcPct val="120000"/>
              </a:lnSpc>
              <a:spcBef>
                <a:spcPts val="1000"/>
              </a:spcBef>
              <a:spcAft>
                <a:spcPts val="0"/>
              </a:spcAft>
              <a:buSzPct val="100000"/>
              <a:buChar char="•"/>
            </a:pPr>
            <a:r>
              <a:rPr lang="en-US"/>
              <a:t>Within each peg, it can choose to have a horizontal band within which its exchange rate would be permitted to fluctuate.</a:t>
            </a:r>
            <a:endParaRPr/>
          </a:p>
          <a:p>
            <a:pPr indent="-228600" lvl="0" marL="228600" rtl="0" algn="l">
              <a:lnSpc>
                <a:spcPct val="120000"/>
              </a:lnSpc>
              <a:spcBef>
                <a:spcPts val="1000"/>
              </a:spcBef>
              <a:spcAft>
                <a:spcPts val="0"/>
              </a:spcAft>
              <a:buSzPct val="100000"/>
              <a:buChar char="•"/>
            </a:pPr>
            <a:r>
              <a:rPr lang="en-US"/>
              <a:t>Within the floating exchange rate system, a country can choose a free float or a managed float.</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i. Exchange arrangements with no separate legal tender</a:t>
            </a:r>
            <a:endParaRPr b="1" sz="2000"/>
          </a:p>
        </p:txBody>
      </p:sp>
      <p:sp>
        <p:nvSpPr>
          <p:cNvPr id="233" name="Google Shape;233;p2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 country may select another country‘s currency as legal tender. This is called </a:t>
            </a:r>
            <a:r>
              <a:rPr i="1" lang="en-US"/>
              <a:t>Dollarization</a:t>
            </a:r>
            <a:r>
              <a:rPr lang="en-US"/>
              <a:t>, since the selected foreign currency is usually the US dollar.</a:t>
            </a:r>
            <a:endParaRPr/>
          </a:p>
          <a:p>
            <a:pPr indent="0" lvl="0" marL="0" rtl="0" algn="l">
              <a:lnSpc>
                <a:spcPct val="120000"/>
              </a:lnSpc>
              <a:spcBef>
                <a:spcPts val="1000"/>
              </a:spcBef>
              <a:spcAft>
                <a:spcPts val="0"/>
              </a:spcAft>
              <a:buSzPts val="2000"/>
              <a:buNone/>
            </a:pPr>
            <a:r>
              <a:rPr b="1" lang="en-US"/>
              <a:t>ii. </a:t>
            </a:r>
            <a:r>
              <a:rPr b="1" i="1" lang="en-US"/>
              <a:t>Currency Board </a:t>
            </a:r>
            <a:endParaRPr/>
          </a:p>
          <a:p>
            <a:pPr indent="-228600" lvl="0" marL="228600" rtl="0" algn="l">
              <a:lnSpc>
                <a:spcPct val="120000"/>
              </a:lnSpc>
              <a:spcBef>
                <a:spcPts val="1000"/>
              </a:spcBef>
              <a:spcAft>
                <a:spcPts val="0"/>
              </a:spcAft>
              <a:buSzPts val="2000"/>
              <a:buChar char="•"/>
            </a:pPr>
            <a:r>
              <a:rPr lang="en-US"/>
              <a:t>The central bank of the country promises to convert domestic currency (on demand and at any point in time) for a predetermined number of units of a specific foreign currency.</a:t>
            </a:r>
            <a:endParaRPr/>
          </a:p>
          <a:p>
            <a:pPr indent="-228600" lvl="0" marL="228600" rtl="0" algn="l">
              <a:lnSpc>
                <a:spcPct val="120000"/>
              </a:lnSpc>
              <a:spcBef>
                <a:spcPts val="1000"/>
              </a:spcBef>
              <a:spcAft>
                <a:spcPts val="0"/>
              </a:spcAft>
              <a:buSzPts val="2000"/>
              <a:buChar char="•"/>
            </a:pPr>
            <a:r>
              <a:rPr lang="en-US"/>
              <a:t> In order to fulfill this promise, the central bank must hold foreign exchange reserves in the selected foreign currency.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39" name="Google Shape;239;p24"/>
          <p:cNvSpPr txBox="1"/>
          <p:nvPr>
            <p:ph idx="1" type="body"/>
          </p:nvPr>
        </p:nvSpPr>
        <p:spPr>
          <a:xfrm>
            <a:off x="1451579" y="1853754"/>
            <a:ext cx="9603275" cy="3835846"/>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A government decides to adopt a currency board when the holders of domestic currency loses confidence in it is as a medium of exchange.</a:t>
            </a:r>
            <a:endParaRPr/>
          </a:p>
          <a:p>
            <a:pPr indent="-228600" lvl="0" marL="228600" rtl="0" algn="l">
              <a:lnSpc>
                <a:spcPct val="120000"/>
              </a:lnSpc>
              <a:spcBef>
                <a:spcPts val="1000"/>
              </a:spcBef>
              <a:spcAft>
                <a:spcPts val="0"/>
              </a:spcAft>
              <a:buSzPct val="100000"/>
              <a:buChar char="•"/>
            </a:pPr>
            <a:r>
              <a:rPr lang="en-US"/>
              <a:t>This is  triggered by rampant inflation, unbridled government debt (resulting in fiscal deficits) and recession.</a:t>
            </a:r>
            <a:endParaRPr/>
          </a:p>
          <a:p>
            <a:pPr indent="0" lvl="0" marL="0" rtl="0" algn="l">
              <a:lnSpc>
                <a:spcPct val="120000"/>
              </a:lnSpc>
              <a:spcBef>
                <a:spcPts val="1000"/>
              </a:spcBef>
              <a:spcAft>
                <a:spcPts val="0"/>
              </a:spcAft>
              <a:buSzPct val="100000"/>
              <a:buNone/>
            </a:pPr>
            <a:r>
              <a:rPr b="1" lang="en-US"/>
              <a:t>7.2.1 Variants of a Floating Exchange Rate System</a:t>
            </a:r>
            <a:endParaRPr/>
          </a:p>
          <a:p>
            <a:pPr indent="0" lvl="0" marL="0" rtl="0" algn="l">
              <a:lnSpc>
                <a:spcPct val="120000"/>
              </a:lnSpc>
              <a:spcBef>
                <a:spcPts val="1000"/>
              </a:spcBef>
              <a:spcAft>
                <a:spcPts val="0"/>
              </a:spcAft>
              <a:buSzPct val="100000"/>
              <a:buNone/>
            </a:pPr>
            <a:r>
              <a:rPr b="1" lang="en-US"/>
              <a:t>i) Managed Float</a:t>
            </a:r>
            <a:endParaRPr/>
          </a:p>
          <a:p>
            <a:pPr indent="-228600" lvl="0" marL="228600" rtl="0" algn="l">
              <a:lnSpc>
                <a:spcPct val="120000"/>
              </a:lnSpc>
              <a:spcBef>
                <a:spcPts val="1000"/>
              </a:spcBef>
              <a:spcAft>
                <a:spcPts val="0"/>
              </a:spcAft>
              <a:buSzPct val="100000"/>
              <a:buChar char="•"/>
            </a:pPr>
            <a:r>
              <a:rPr lang="en-US"/>
              <a:t>A floating exchange rate is the opposite of the fixed exchange rate.</a:t>
            </a:r>
            <a:endParaRPr/>
          </a:p>
          <a:p>
            <a:pPr indent="-228600" lvl="0" marL="228600" rtl="0" algn="l">
              <a:lnSpc>
                <a:spcPct val="120000"/>
              </a:lnSpc>
              <a:spcBef>
                <a:spcPts val="1000"/>
              </a:spcBef>
              <a:spcAft>
                <a:spcPts val="0"/>
              </a:spcAft>
              <a:buSzPct val="100000"/>
              <a:buChar char="•"/>
            </a:pPr>
            <a:r>
              <a:rPr lang="en-US"/>
              <a:t> Market forces determine the value of the domestic currency against a selected foreign currency.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45" name="Google Shape;245;p25"/>
          <p:cNvSpPr txBox="1"/>
          <p:nvPr>
            <p:ph idx="1" type="body"/>
          </p:nvPr>
        </p:nvSpPr>
        <p:spPr>
          <a:xfrm>
            <a:off x="1451579" y="1853754"/>
            <a:ext cx="9603275" cy="4059366"/>
          </a:xfrm>
          <a:prstGeom prst="rect">
            <a:avLst/>
          </a:prstGeom>
          <a:noFill/>
          <a:ln>
            <a:noFill/>
          </a:ln>
        </p:spPr>
        <p:txBody>
          <a:bodyPr anchorCtr="0" anchor="t" bIns="45700" lIns="91425" spcFirstLastPara="1" rIns="91425" wrap="square" tIns="45700">
            <a:normAutofit fontScale="25000" lnSpcReduction="20000"/>
          </a:bodyPr>
          <a:lstStyle/>
          <a:p>
            <a:pPr indent="-228600" lvl="0" marL="228600" rtl="0" algn="l">
              <a:lnSpc>
                <a:spcPct val="120000"/>
              </a:lnSpc>
              <a:spcBef>
                <a:spcPts val="0"/>
              </a:spcBef>
              <a:spcAft>
                <a:spcPts val="0"/>
              </a:spcAft>
              <a:buSzPct val="100000"/>
              <a:buChar char="•"/>
            </a:pPr>
            <a:r>
              <a:rPr lang="en-US" sz="8000"/>
              <a:t>A managed float (or dirty float) is a floating exchange rate in which the monetary authorities influence the exchange rate (through direct or indirect intervention without specifying the target exchange rate.</a:t>
            </a:r>
            <a:endParaRPr/>
          </a:p>
          <a:p>
            <a:pPr indent="0" lvl="0" marL="0" rtl="0" algn="l">
              <a:lnSpc>
                <a:spcPct val="120000"/>
              </a:lnSpc>
              <a:spcBef>
                <a:spcPts val="1000"/>
              </a:spcBef>
              <a:spcAft>
                <a:spcPts val="0"/>
              </a:spcAft>
              <a:buSzPct val="100000"/>
              <a:buNone/>
            </a:pPr>
            <a:r>
              <a:rPr b="1" lang="en-US" sz="8000"/>
              <a:t> ii) Free Float or Clean Float</a:t>
            </a:r>
            <a:endParaRPr/>
          </a:p>
          <a:p>
            <a:pPr indent="-228600" lvl="0" marL="228600" rtl="0" algn="l">
              <a:lnSpc>
                <a:spcPct val="120000"/>
              </a:lnSpc>
              <a:spcBef>
                <a:spcPts val="1000"/>
              </a:spcBef>
              <a:spcAft>
                <a:spcPts val="0"/>
              </a:spcAft>
              <a:buSzPct val="100000"/>
              <a:buChar char="•"/>
            </a:pPr>
            <a:r>
              <a:rPr lang="en-US" sz="8000"/>
              <a:t>The exchange rate is purely determined by market forces (demand and supply of the currency).</a:t>
            </a:r>
            <a:endParaRPr/>
          </a:p>
          <a:p>
            <a:pPr indent="0" lvl="0" marL="0" rtl="0" algn="l">
              <a:lnSpc>
                <a:spcPct val="120000"/>
              </a:lnSpc>
              <a:spcBef>
                <a:spcPts val="1000"/>
              </a:spcBef>
              <a:spcAft>
                <a:spcPts val="0"/>
              </a:spcAft>
              <a:buSzPct val="100000"/>
              <a:buNone/>
            </a:pPr>
            <a:r>
              <a:rPr b="1" lang="en-US" sz="8000"/>
              <a:t>Advantages of Flexible Exchange Rate System</a:t>
            </a:r>
            <a:endParaRPr/>
          </a:p>
          <a:p>
            <a:pPr indent="-228600" lvl="0" marL="228600" rtl="0" algn="l">
              <a:lnSpc>
                <a:spcPct val="120000"/>
              </a:lnSpc>
              <a:spcBef>
                <a:spcPts val="1000"/>
              </a:spcBef>
              <a:spcAft>
                <a:spcPts val="0"/>
              </a:spcAft>
              <a:buSzPct val="100000"/>
              <a:buChar char="•"/>
            </a:pPr>
            <a:r>
              <a:rPr lang="en-US" sz="8000"/>
              <a:t> It permits quicker adjustments in the exchange rate to changes in macro-economic factors such as changes in inflation rate, growth rate, and interest rates.</a:t>
            </a:r>
            <a:endParaRPr/>
          </a:p>
          <a:p>
            <a:pPr indent="-228600" lvl="0" marL="228600" rtl="0" algn="l">
              <a:lnSpc>
                <a:spcPct val="120000"/>
              </a:lnSpc>
              <a:spcBef>
                <a:spcPts val="1000"/>
              </a:spcBef>
              <a:spcAft>
                <a:spcPts val="0"/>
              </a:spcAft>
              <a:buSzPct val="100000"/>
              <a:buChar char="•"/>
            </a:pPr>
            <a:r>
              <a:rPr lang="en-US" sz="8000"/>
              <a:t>There is less likelihood of currency overvaluation, hence the country‘s growth prospects are positive.</a:t>
            </a:r>
            <a:endParaRPr/>
          </a:p>
          <a:p>
            <a:pPr indent="-196850" lvl="0" marL="228600" rtl="0" algn="l">
              <a:lnSpc>
                <a:spcPct val="120000"/>
              </a:lnSpc>
              <a:spcBef>
                <a:spcPts val="1000"/>
              </a:spcBef>
              <a:spcAft>
                <a:spcPts val="0"/>
              </a:spcAft>
              <a:buSzPct val="100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 Disadvantages of flexible exchange rate</a:t>
            </a:r>
            <a:br>
              <a:rPr lang="en-US"/>
            </a:br>
            <a:endParaRPr/>
          </a:p>
        </p:txBody>
      </p:sp>
      <p:sp>
        <p:nvSpPr>
          <p:cNvPr id="251" name="Google Shape;251;p2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 Exchange rate risk is high due to greater volatility in the short- and long-term. This makes exchange rate forecasting extremely important as well as extremely difficult.</a:t>
            </a:r>
            <a:endParaRPr/>
          </a:p>
          <a:p>
            <a:pPr indent="0" lvl="0" marL="0" rtl="0" algn="l">
              <a:lnSpc>
                <a:spcPct val="120000"/>
              </a:lnSpc>
              <a:spcBef>
                <a:spcPts val="1000"/>
              </a:spcBef>
              <a:spcAft>
                <a:spcPts val="0"/>
              </a:spcAft>
              <a:buSzPts val="2000"/>
              <a:buNone/>
            </a:pPr>
            <a:r>
              <a:rPr lang="en-US"/>
              <a:t>2. There is a tendency for capital inflows through foreign portfolio investment, or  ̳hot money‘.</a:t>
            </a:r>
            <a:endParaRPr/>
          </a:p>
          <a:p>
            <a:pPr indent="0" lvl="0" marL="0" rtl="0" algn="l">
              <a:lnSpc>
                <a:spcPct val="120000"/>
              </a:lnSpc>
              <a:spcBef>
                <a:spcPts val="1000"/>
              </a:spcBef>
              <a:spcAft>
                <a:spcPts val="0"/>
              </a:spcAft>
              <a:buSzPts val="2000"/>
              <a:buNone/>
            </a:pPr>
            <a:r>
              <a:rPr lang="en-US"/>
              <a:t>3. Imports and overseas debt repayment are adversely affected by depreciation of domestic currency.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cap="none"/>
              <a:t>8.0 EXCHANGE RATE THEORIES</a:t>
            </a:r>
            <a:br>
              <a:rPr lang="en-US"/>
            </a:br>
            <a:endParaRPr/>
          </a:p>
        </p:txBody>
      </p:sp>
      <p:sp>
        <p:nvSpPr>
          <p:cNvPr id="257" name="Google Shape;257;p2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There are four theories that explain how exchange rates are set</a:t>
            </a:r>
            <a:r>
              <a:rPr b="1" lang="en-US"/>
              <a:t>-</a:t>
            </a:r>
            <a:endParaRPr/>
          </a:p>
          <a:p>
            <a:pPr indent="-457200" lvl="0" marL="457200" rtl="0" algn="l">
              <a:lnSpc>
                <a:spcPct val="120000"/>
              </a:lnSpc>
              <a:spcBef>
                <a:spcPts val="1000"/>
              </a:spcBef>
              <a:spcAft>
                <a:spcPts val="0"/>
              </a:spcAft>
              <a:buSzPts val="2000"/>
              <a:buAutoNum type="arabicPeriod"/>
            </a:pPr>
            <a:r>
              <a:rPr lang="en-US"/>
              <a:t>The demand and supply theory-is called a </a:t>
            </a:r>
            <a:r>
              <a:rPr i="1" lang="en-US"/>
              <a:t>flow theory </a:t>
            </a:r>
            <a:r>
              <a:rPr lang="en-US"/>
              <a:t>because it studies how the demand for and supply of a domestic currency over a period results in a particular level of exchange rate. </a:t>
            </a:r>
            <a:endParaRPr/>
          </a:p>
          <a:p>
            <a:pPr indent="-457200" lvl="0" marL="457200" rtl="0" algn="l">
              <a:lnSpc>
                <a:spcPct val="120000"/>
              </a:lnSpc>
              <a:spcBef>
                <a:spcPts val="1000"/>
              </a:spcBef>
              <a:spcAft>
                <a:spcPts val="0"/>
              </a:spcAft>
              <a:buSzPts val="2000"/>
              <a:buAutoNum type="arabicPeriod"/>
            </a:pPr>
            <a:r>
              <a:rPr lang="en-US"/>
              <a:t>The monetary theory.</a:t>
            </a:r>
            <a:endParaRPr/>
          </a:p>
          <a:p>
            <a:pPr indent="-457200" lvl="0" marL="457200" rtl="0" algn="l">
              <a:lnSpc>
                <a:spcPct val="120000"/>
              </a:lnSpc>
              <a:spcBef>
                <a:spcPts val="1000"/>
              </a:spcBef>
              <a:spcAft>
                <a:spcPts val="0"/>
              </a:spcAft>
              <a:buSzPts val="2000"/>
              <a:buAutoNum type="arabicPeriod"/>
            </a:pPr>
            <a:r>
              <a:rPr lang="en-US"/>
              <a:t> The asset price theory.</a:t>
            </a:r>
            <a:endParaRPr/>
          </a:p>
          <a:p>
            <a:pPr indent="-457200" lvl="0" marL="457200" rtl="0" algn="l">
              <a:lnSpc>
                <a:spcPct val="120000"/>
              </a:lnSpc>
              <a:spcBef>
                <a:spcPts val="1000"/>
              </a:spcBef>
              <a:spcAft>
                <a:spcPts val="0"/>
              </a:spcAft>
              <a:buSzPts val="2000"/>
              <a:buAutoNum type="arabicPeriod"/>
            </a:pPr>
            <a:r>
              <a:rPr lang="en-US"/>
              <a:t> The portfolio balance theory.</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63" name="Google Shape;263;p2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last 3 are called stock theories, since they study the amount of currency available at a certain time-the stock of currency-and peoples' willingness to hold the currency.</a:t>
            </a:r>
            <a:endParaRPr/>
          </a:p>
          <a:p>
            <a:pPr indent="-228600" lvl="0" marL="228600" rtl="0" algn="l">
              <a:lnSpc>
                <a:spcPct val="120000"/>
              </a:lnSpc>
              <a:spcBef>
                <a:spcPts val="1000"/>
              </a:spcBef>
              <a:spcAft>
                <a:spcPts val="0"/>
              </a:spcAft>
              <a:buSzPts val="2000"/>
              <a:buChar char="•"/>
            </a:pPr>
            <a:r>
              <a:rPr lang="en-US"/>
              <a:t> They are also called modern theories of exchange rate determination.</a:t>
            </a:r>
            <a:endParaRPr/>
          </a:p>
          <a:p>
            <a:pPr indent="0" lvl="0" marL="0" rtl="0" algn="l">
              <a:lnSpc>
                <a:spcPct val="120000"/>
              </a:lnSpc>
              <a:spcBef>
                <a:spcPts val="1000"/>
              </a:spcBef>
              <a:spcAft>
                <a:spcPts val="0"/>
              </a:spcAft>
              <a:buSzPts val="2000"/>
              <a:buNone/>
            </a:pPr>
            <a:r>
              <a:rPr b="1" lang="en-US"/>
              <a:t>1.Theory Supply and Demand</a:t>
            </a:r>
            <a:endParaRPr/>
          </a:p>
          <a:p>
            <a:pPr indent="-228600" lvl="0" marL="228600" rtl="0" algn="l">
              <a:lnSpc>
                <a:spcPct val="120000"/>
              </a:lnSpc>
              <a:spcBef>
                <a:spcPts val="1000"/>
              </a:spcBef>
              <a:spcAft>
                <a:spcPts val="0"/>
              </a:spcAft>
              <a:buSzPts val="2000"/>
              <a:buChar char="•"/>
            </a:pPr>
            <a:r>
              <a:rPr lang="en-US"/>
              <a:t>States that the exchange rate is the intersection of the supply of domestic currency (shown as the supply curve) and its demand (shown as the demand curve).</a:t>
            </a:r>
            <a:endParaRPr/>
          </a:p>
          <a:p>
            <a:pPr indent="-228600" lvl="0" marL="228600" rtl="0" algn="l">
              <a:lnSpc>
                <a:spcPct val="120000"/>
              </a:lnSpc>
              <a:spcBef>
                <a:spcPts val="1000"/>
              </a:spcBef>
              <a:spcAft>
                <a:spcPts val="0"/>
              </a:spcAft>
              <a:buSzPts val="2000"/>
              <a:buChar char="•"/>
            </a:pPr>
            <a:r>
              <a:rPr lang="en-US"/>
              <a:t> The supply of domestic currency is determined by imports and the demand is determined by exports.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2. Monetary theory</a:t>
            </a:r>
            <a:br>
              <a:rPr lang="en-US"/>
            </a:br>
            <a:endParaRPr/>
          </a:p>
        </p:txBody>
      </p:sp>
      <p:sp>
        <p:nvSpPr>
          <p:cNvPr id="269" name="Google Shape;269;p2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This theory links money supply and prices to the exchange rate. An increase in money supply leads to an increase in prices (inflation). </a:t>
            </a:r>
            <a:endParaRPr/>
          </a:p>
          <a:p>
            <a:pPr indent="-228600" lvl="0" marL="228600" rtl="0" algn="l">
              <a:lnSpc>
                <a:spcPct val="120000"/>
              </a:lnSpc>
              <a:spcBef>
                <a:spcPts val="1000"/>
              </a:spcBef>
              <a:spcAft>
                <a:spcPts val="0"/>
              </a:spcAft>
              <a:buSzPts val="2000"/>
              <a:buChar char="•"/>
            </a:pPr>
            <a:r>
              <a:rPr lang="en-US"/>
              <a:t>This theory states that the exchange rate is the ratio of prices in two countries, so an increase in price causes the exchange rate to be reset.</a:t>
            </a:r>
            <a:endParaRPr/>
          </a:p>
          <a:p>
            <a:pPr indent="-228600" lvl="0" marL="228600" rtl="0" algn="l">
              <a:lnSpc>
                <a:spcPct val="120000"/>
              </a:lnSpc>
              <a:spcBef>
                <a:spcPts val="1000"/>
              </a:spcBef>
              <a:spcAft>
                <a:spcPts val="0"/>
              </a:spcAft>
              <a:buSzPts val="2000"/>
              <a:buChar char="•"/>
            </a:pPr>
            <a:r>
              <a:rPr lang="en-US"/>
              <a:t>That there is a direct connection between relative changes in money supply in two countries and the exchange rate between both countries, provided there are no transportation costs in moving goods between both countries.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3. Asset price theory:</a:t>
            </a:r>
            <a:endParaRPr/>
          </a:p>
        </p:txBody>
      </p:sp>
      <p:sp>
        <p:nvSpPr>
          <p:cNvPr id="275" name="Google Shape;275;p30"/>
          <p:cNvSpPr txBox="1"/>
          <p:nvPr>
            <p:ph idx="1" type="body"/>
          </p:nvPr>
        </p:nvSpPr>
        <p:spPr>
          <a:xfrm>
            <a:off x="1451579" y="1853754"/>
            <a:ext cx="9603275" cy="371215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theory states that currency is an asset just as real estate or securities or gold. </a:t>
            </a:r>
            <a:endParaRPr/>
          </a:p>
          <a:p>
            <a:pPr indent="-228600" lvl="0" marL="228600" rtl="0" algn="l">
              <a:lnSpc>
                <a:spcPct val="120000"/>
              </a:lnSpc>
              <a:spcBef>
                <a:spcPts val="1000"/>
              </a:spcBef>
              <a:spcAft>
                <a:spcPts val="0"/>
              </a:spcAft>
              <a:buSzPts val="2000"/>
              <a:buChar char="•"/>
            </a:pPr>
            <a:r>
              <a:rPr lang="en-US"/>
              <a:t>The desire to hold a particular type of asset is driven by the perception of the asset‘s future value. </a:t>
            </a:r>
            <a:endParaRPr/>
          </a:p>
          <a:p>
            <a:pPr indent="-228600" lvl="0" marL="228600" rtl="0" algn="l">
              <a:lnSpc>
                <a:spcPct val="120000"/>
              </a:lnSpc>
              <a:spcBef>
                <a:spcPts val="1000"/>
              </a:spcBef>
              <a:spcAft>
                <a:spcPts val="0"/>
              </a:spcAft>
              <a:buSzPts val="2000"/>
              <a:buChar char="•"/>
            </a:pPr>
            <a:r>
              <a:rPr lang="en-US"/>
              <a:t>If the value is likely to rise, people will want to buy the asset now and sell it at a higher price to make a profit. </a:t>
            </a:r>
            <a:endParaRPr/>
          </a:p>
          <a:p>
            <a:pPr indent="-228600" lvl="0" marL="228600" rtl="0" algn="l">
              <a:lnSpc>
                <a:spcPct val="120000"/>
              </a:lnSpc>
              <a:spcBef>
                <a:spcPts val="1000"/>
              </a:spcBef>
              <a:spcAft>
                <a:spcPts val="0"/>
              </a:spcAft>
              <a:buSzPts val="2000"/>
              <a:buChar char="•"/>
            </a:pPr>
            <a:r>
              <a:rPr lang="en-US"/>
              <a:t>If they think the asset’s value will drop, all those holding the asset now will start selling the asset with the expectation of a decline in price.</a:t>
            </a:r>
            <a:endParaRPr/>
          </a:p>
          <a:p>
            <a:pPr indent="-228600" lvl="0" marL="228600" rtl="0" algn="l">
              <a:lnSpc>
                <a:spcPct val="120000"/>
              </a:lnSpc>
              <a:spcBef>
                <a:spcPts val="1000"/>
              </a:spcBef>
              <a:spcAft>
                <a:spcPts val="0"/>
              </a:spcAft>
              <a:buSzPts val="2000"/>
              <a:buChar char="•"/>
            </a:pPr>
            <a:r>
              <a:rPr lang="en-US"/>
              <a:t> Therefore, the asset’s current attractiveness is a function of what the market believes its value is going to be in future. i.e., future expectations decide current buy/sell decisions.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4. Portfolio balance theory:</a:t>
            </a:r>
            <a:endParaRPr/>
          </a:p>
        </p:txBody>
      </p:sp>
      <p:sp>
        <p:nvSpPr>
          <p:cNvPr id="281" name="Google Shape;281;p3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theory connects money supply, supply and demand for domestic securities, demand for foreign securities, and the exchange rate.</a:t>
            </a:r>
            <a:endParaRPr/>
          </a:p>
          <a:p>
            <a:pPr indent="0" lvl="0" marL="0" rtl="0" algn="l">
              <a:lnSpc>
                <a:spcPct val="120000"/>
              </a:lnSpc>
              <a:spcBef>
                <a:spcPts val="1000"/>
              </a:spcBef>
              <a:spcAft>
                <a:spcPts val="0"/>
              </a:spcAft>
              <a:buSzPts val="2000"/>
              <a:buNone/>
            </a:pPr>
            <a:r>
              <a:rPr i="1" lang="en-US"/>
              <a:t>    Its assumptions are:</a:t>
            </a:r>
            <a:endParaRPr/>
          </a:p>
          <a:p>
            <a:pPr indent="-514350" lvl="0" marL="514350" rtl="0" algn="l">
              <a:lnSpc>
                <a:spcPct val="120000"/>
              </a:lnSpc>
              <a:spcBef>
                <a:spcPts val="1000"/>
              </a:spcBef>
              <a:spcAft>
                <a:spcPts val="0"/>
              </a:spcAft>
              <a:buSzPts val="2000"/>
              <a:buAutoNum type="romanLcPeriod"/>
            </a:pPr>
            <a:r>
              <a:rPr i="1" lang="en-US"/>
              <a:t>Investors can hold only two types of assets- </a:t>
            </a:r>
            <a:r>
              <a:rPr lang="en-US"/>
              <a:t>currency and bonds (domestic bonds issued in domestic currency and foreign bonds issued in foreign currency).</a:t>
            </a:r>
            <a:endParaRPr/>
          </a:p>
          <a:p>
            <a:pPr indent="-514350" lvl="0" marL="514350" rtl="0" algn="l">
              <a:lnSpc>
                <a:spcPct val="120000"/>
              </a:lnSpc>
              <a:spcBef>
                <a:spcPts val="1000"/>
              </a:spcBef>
              <a:spcAft>
                <a:spcPts val="0"/>
              </a:spcAft>
              <a:buSzPts val="2000"/>
              <a:buAutoNum type="romanLcPeriod"/>
            </a:pPr>
            <a:r>
              <a:rPr i="1" lang="en-US"/>
              <a:t>Investors in two countries have identical asset preferences</a:t>
            </a:r>
            <a:r>
              <a:rPr lang="en-US"/>
              <a:t>.</a:t>
            </a:r>
            <a:endParaRPr/>
          </a:p>
          <a:p>
            <a:pPr indent="-514350" lvl="0" marL="514350" rtl="0" algn="l">
              <a:lnSpc>
                <a:spcPct val="120000"/>
              </a:lnSpc>
              <a:spcBef>
                <a:spcPts val="1000"/>
              </a:spcBef>
              <a:spcAft>
                <a:spcPts val="0"/>
              </a:spcAft>
              <a:buSzPts val="2000"/>
              <a:buAutoNum type="romanLcPeriod"/>
            </a:pPr>
            <a:r>
              <a:rPr lang="en-US"/>
              <a:t>When the wealth of investors in either country increases, they would prefer to hold more of the asset that they already hold in excess.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9.0  FOREIGN EXCHANGE RISK</a:t>
            </a:r>
            <a:endParaRPr/>
          </a:p>
        </p:txBody>
      </p:sp>
      <p:sp>
        <p:nvSpPr>
          <p:cNvPr id="287" name="Google Shape;287;p3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Foreign exchange risk refers to the losses that an international financial transaction may incur due to currency fluctuations. </a:t>
            </a:r>
            <a:endParaRPr/>
          </a:p>
          <a:p>
            <a:pPr indent="-228600" lvl="0" marL="228600" rtl="0" algn="l">
              <a:lnSpc>
                <a:spcPct val="120000"/>
              </a:lnSpc>
              <a:spcBef>
                <a:spcPts val="1000"/>
              </a:spcBef>
              <a:spcAft>
                <a:spcPts val="0"/>
              </a:spcAft>
              <a:buSzPct val="100000"/>
              <a:buChar char="•"/>
            </a:pPr>
            <a:r>
              <a:rPr lang="en-US"/>
              <a:t>It is also known as currency risk, FX risk and exchange-rate risk.</a:t>
            </a:r>
            <a:endParaRPr/>
          </a:p>
          <a:p>
            <a:pPr indent="-228600" lvl="0" marL="228600" rtl="0" algn="l">
              <a:lnSpc>
                <a:spcPct val="120000"/>
              </a:lnSpc>
              <a:spcBef>
                <a:spcPts val="1000"/>
              </a:spcBef>
              <a:spcAft>
                <a:spcPts val="0"/>
              </a:spcAft>
              <a:buSzPct val="100000"/>
              <a:buChar char="•"/>
            </a:pPr>
            <a:r>
              <a:rPr lang="en-US"/>
              <a:t>It describes the possibility that an investment‘s value may decrease due to changes in the relative value of the involved currencies. </a:t>
            </a:r>
            <a:endParaRPr/>
          </a:p>
          <a:p>
            <a:pPr indent="-228600" lvl="0" marL="228600" rtl="0" algn="l">
              <a:lnSpc>
                <a:spcPct val="120000"/>
              </a:lnSpc>
              <a:spcBef>
                <a:spcPts val="1000"/>
              </a:spcBef>
              <a:spcAft>
                <a:spcPts val="0"/>
              </a:spcAft>
              <a:buSzPct val="100000"/>
              <a:buChar char="•"/>
            </a:pPr>
            <a:r>
              <a:rPr lang="en-US"/>
              <a:t>Foreign exchange risk arises when a company engages in financial transactions denominated in a currency other than the currency where that company is based. </a:t>
            </a:r>
            <a:endParaRPr/>
          </a:p>
          <a:p>
            <a:pPr indent="-228600" lvl="0" marL="228600" rtl="0" algn="l">
              <a:lnSpc>
                <a:spcPct val="120000"/>
              </a:lnSpc>
              <a:spcBef>
                <a:spcPts val="1000"/>
              </a:spcBef>
              <a:spcAft>
                <a:spcPts val="0"/>
              </a:spcAft>
              <a:buSzPct val="100000"/>
              <a:buChar char="•"/>
            </a:pPr>
            <a:r>
              <a:rPr lang="en-US"/>
              <a:t>Any appreciation / depreciation of the base currency or the depreciation / appreciation of the denominated currency will affect the cash flows emanating from that transaction.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cap="none"/>
              <a:t>9.1 Types of foreign exchange risk</a:t>
            </a:r>
            <a:endParaRPr/>
          </a:p>
        </p:txBody>
      </p:sp>
      <p:sp>
        <p:nvSpPr>
          <p:cNvPr id="293" name="Google Shape;293;p3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There are three types of foreign exchange risk-</a:t>
            </a:r>
            <a:endParaRPr/>
          </a:p>
          <a:p>
            <a:pPr indent="-457200" lvl="0" marL="457200" rtl="0" algn="l">
              <a:lnSpc>
                <a:spcPct val="120000"/>
              </a:lnSpc>
              <a:spcBef>
                <a:spcPts val="1000"/>
              </a:spcBef>
              <a:spcAft>
                <a:spcPts val="0"/>
              </a:spcAft>
              <a:buSzPts val="2000"/>
              <a:buAutoNum type="arabicPeriod"/>
            </a:pPr>
            <a:r>
              <a:rPr b="1" lang="en-US"/>
              <a:t>Transaction risk-</a:t>
            </a:r>
            <a:endParaRPr/>
          </a:p>
          <a:p>
            <a:pPr indent="-228600" lvl="0" marL="228600" rtl="0" algn="l">
              <a:lnSpc>
                <a:spcPct val="120000"/>
              </a:lnSpc>
              <a:spcBef>
                <a:spcPts val="1000"/>
              </a:spcBef>
              <a:spcAft>
                <a:spcPts val="0"/>
              </a:spcAft>
              <a:buSzPts val="2000"/>
              <a:buChar char="•"/>
            </a:pPr>
            <a:r>
              <a:rPr lang="en-US"/>
              <a:t>This is the risk that a company faces when it's buying a product from a company located in another country. </a:t>
            </a:r>
            <a:endParaRPr/>
          </a:p>
          <a:p>
            <a:pPr indent="-228600" lvl="0" marL="228600" rtl="0" algn="l">
              <a:lnSpc>
                <a:spcPct val="120000"/>
              </a:lnSpc>
              <a:spcBef>
                <a:spcPts val="1000"/>
              </a:spcBef>
              <a:spcAft>
                <a:spcPts val="0"/>
              </a:spcAft>
              <a:buSzPts val="2000"/>
              <a:buChar char="•"/>
            </a:pPr>
            <a:r>
              <a:rPr lang="en-US"/>
              <a:t>The price of the product will be denominated in the selling company's currency.</a:t>
            </a:r>
            <a:endParaRPr/>
          </a:p>
          <a:p>
            <a:pPr indent="-228600" lvl="0" marL="228600" rtl="0" algn="l">
              <a:lnSpc>
                <a:spcPct val="120000"/>
              </a:lnSpc>
              <a:spcBef>
                <a:spcPts val="1000"/>
              </a:spcBef>
              <a:spcAft>
                <a:spcPts val="0"/>
              </a:spcAft>
              <a:buSzPts val="2000"/>
              <a:buChar char="•"/>
            </a:pPr>
            <a:r>
              <a:rPr lang="en-US"/>
              <a:t> If the selling company's currency were to appreciate versus the buying company's currency, then the company doing the buying will have to make a larger payment in its base currency to meet the contracted price.</a:t>
            </a:r>
            <a:endParaRPr/>
          </a:p>
          <a:p>
            <a:pPr indent="-330200" lvl="0" marL="457200" rtl="0" algn="l">
              <a:lnSpc>
                <a:spcPct val="120000"/>
              </a:lnSpc>
              <a:spcBef>
                <a:spcPts val="1000"/>
              </a:spcBef>
              <a:spcAft>
                <a:spcPts val="0"/>
              </a:spcAft>
              <a:buSzPts val="2000"/>
              <a:buNone/>
            </a:pPr>
            <a:r>
              <a:t/>
            </a:r>
            <a:endParaRPr b="1"/>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2.Translation risk</a:t>
            </a:r>
            <a:br>
              <a:rPr lang="en-US"/>
            </a:br>
            <a:endParaRPr/>
          </a:p>
        </p:txBody>
      </p:sp>
      <p:sp>
        <p:nvSpPr>
          <p:cNvPr id="299" name="Google Shape;299;p34"/>
          <p:cNvSpPr txBox="1"/>
          <p:nvPr>
            <p:ph idx="1" type="body"/>
          </p:nvPr>
        </p:nvSpPr>
        <p:spPr>
          <a:xfrm>
            <a:off x="1451579" y="1853754"/>
            <a:ext cx="9603275" cy="384468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20000"/>
              </a:lnSpc>
              <a:spcBef>
                <a:spcPts val="0"/>
              </a:spcBef>
              <a:spcAft>
                <a:spcPts val="0"/>
              </a:spcAft>
              <a:buSzPct val="100000"/>
              <a:buChar char="•"/>
            </a:pPr>
            <a:r>
              <a:rPr lang="en-US"/>
              <a:t>A parent company owning a subsidiary in another country could face losses when the  subsidiary's financial statements, which will be denominated in that country's currency, must be translated back to the parent company's currency.</a:t>
            </a:r>
            <a:endParaRPr/>
          </a:p>
          <a:p>
            <a:pPr indent="0" lvl="0" marL="0" rtl="0" algn="l">
              <a:lnSpc>
                <a:spcPct val="120000"/>
              </a:lnSpc>
              <a:spcBef>
                <a:spcPts val="1000"/>
              </a:spcBef>
              <a:spcAft>
                <a:spcPts val="0"/>
              </a:spcAft>
              <a:buSzPct val="100000"/>
              <a:buNone/>
            </a:pPr>
            <a:r>
              <a:rPr b="1" lang="en-US"/>
              <a:t>3. Economic risk</a:t>
            </a:r>
            <a:endParaRPr/>
          </a:p>
          <a:p>
            <a:pPr indent="-228600" lvl="0" marL="228600" rtl="0" algn="l">
              <a:lnSpc>
                <a:spcPct val="120000"/>
              </a:lnSpc>
              <a:spcBef>
                <a:spcPts val="1000"/>
              </a:spcBef>
              <a:spcAft>
                <a:spcPts val="0"/>
              </a:spcAft>
              <a:buSzPct val="100000"/>
              <a:buChar char="•"/>
            </a:pPr>
            <a:r>
              <a:rPr lang="en-US"/>
              <a:t>It is also called forecast risk, refers to when a company‘s market value is continuously impacted by an unavoidable exposure to currency fluctuations.</a:t>
            </a:r>
            <a:endParaRPr/>
          </a:p>
          <a:p>
            <a:pPr indent="-228600" lvl="0" marL="228600" rtl="0" algn="l">
              <a:lnSpc>
                <a:spcPct val="120000"/>
              </a:lnSpc>
              <a:spcBef>
                <a:spcPts val="1000"/>
              </a:spcBef>
              <a:spcAft>
                <a:spcPts val="0"/>
              </a:spcAft>
              <a:buSzPct val="100000"/>
              <a:buChar char="•"/>
            </a:pPr>
            <a:r>
              <a:rPr lang="en-US"/>
              <a:t> Companies that are subject to FX risk can implement hedging strategies to mitigate that risk. </a:t>
            </a:r>
            <a:endParaRPr/>
          </a:p>
          <a:p>
            <a:pPr indent="-228600" lvl="0" marL="228600" rtl="0" algn="l">
              <a:lnSpc>
                <a:spcPct val="120000"/>
              </a:lnSpc>
              <a:spcBef>
                <a:spcPts val="1000"/>
              </a:spcBef>
              <a:spcAft>
                <a:spcPts val="0"/>
              </a:spcAft>
              <a:buSzPct val="100000"/>
              <a:buChar char="•"/>
            </a:pPr>
            <a:r>
              <a:rPr lang="en-US"/>
              <a:t>This usually involves forward contracts, options, and other exotic financial products and, if done properly, can protect the company from unwanted foreign exchange moves.</a:t>
            </a:r>
            <a:endParaRPr/>
          </a:p>
          <a:p>
            <a:pPr indent="-111125" lvl="0" marL="228600" rtl="0" algn="l">
              <a:lnSpc>
                <a:spcPct val="120000"/>
              </a:lnSpc>
              <a:spcBef>
                <a:spcPts val="1000"/>
              </a:spcBef>
              <a:spcAft>
                <a:spcPts val="0"/>
              </a:spcAft>
              <a:buSzPct val="100000"/>
              <a:buNone/>
            </a:pPr>
            <a:r>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cap="none"/>
              <a:t>9.2  Capital risk management-different types</a:t>
            </a:r>
            <a:endParaRPr/>
          </a:p>
        </p:txBody>
      </p:sp>
      <p:sp>
        <p:nvSpPr>
          <p:cNvPr id="305" name="Google Shape;305;p35"/>
          <p:cNvSpPr txBox="1"/>
          <p:nvPr>
            <p:ph idx="1" type="body"/>
          </p:nvPr>
        </p:nvSpPr>
        <p:spPr>
          <a:xfrm>
            <a:off x="1451579" y="1853754"/>
            <a:ext cx="9603275" cy="3612591"/>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Is also referred to as investment risk. Capital market risk is a term that refers to one of the risks associated with investing. </a:t>
            </a:r>
            <a:endParaRPr/>
          </a:p>
          <a:p>
            <a:pPr indent="-228600" lvl="0" marL="228600" rtl="0" algn="l">
              <a:lnSpc>
                <a:spcPct val="120000"/>
              </a:lnSpc>
              <a:spcBef>
                <a:spcPts val="1000"/>
              </a:spcBef>
              <a:spcAft>
                <a:spcPts val="0"/>
              </a:spcAft>
              <a:buSzPts val="2000"/>
              <a:buChar char="•"/>
            </a:pPr>
            <a:r>
              <a:rPr lang="en-US"/>
              <a:t>Capital markets such as the stock, bond, foreign currency and derivatives markets are considered risky because of the constantly changing prices of the securities that are traded. </a:t>
            </a:r>
            <a:endParaRPr/>
          </a:p>
          <a:p>
            <a:pPr indent="-228600" lvl="0" marL="228600" rtl="0" algn="l">
              <a:lnSpc>
                <a:spcPct val="120000"/>
              </a:lnSpc>
              <a:spcBef>
                <a:spcPts val="1000"/>
              </a:spcBef>
              <a:spcAft>
                <a:spcPts val="0"/>
              </a:spcAft>
              <a:buSzPts val="2000"/>
              <a:buChar char="•"/>
            </a:pPr>
            <a:r>
              <a:rPr lang="en-US"/>
              <a:t>Securities prices are not influenced just by their fundamentals, but also by broader market influences such as economic news, political developments. </a:t>
            </a:r>
            <a:endParaRPr/>
          </a:p>
          <a:p>
            <a:pPr indent="-228600" lvl="0" marL="228600" rtl="0" algn="l">
              <a:lnSpc>
                <a:spcPct val="120000"/>
              </a:lnSpc>
              <a:spcBef>
                <a:spcPts val="1000"/>
              </a:spcBef>
              <a:spcAft>
                <a:spcPts val="0"/>
              </a:spcAft>
              <a:buSzPts val="2000"/>
              <a:buChar char="•"/>
            </a:pPr>
            <a:r>
              <a:rPr lang="en-US"/>
              <a:t>The risk of financial loss associated with either choosing to or being forced to sell a security when prices have declined is what is meant by capital market risk.</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cap="none"/>
              <a:t>9.2.1 Types of capital risk</a:t>
            </a:r>
            <a:endParaRPr/>
          </a:p>
        </p:txBody>
      </p:sp>
      <p:sp>
        <p:nvSpPr>
          <p:cNvPr id="311" name="Google Shape;311;p3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i. Market risk</a:t>
            </a:r>
            <a:endParaRPr/>
          </a:p>
          <a:p>
            <a:pPr indent="-228600" lvl="0" marL="228600" rtl="0" algn="l">
              <a:lnSpc>
                <a:spcPct val="120000"/>
              </a:lnSpc>
              <a:spcBef>
                <a:spcPts val="1000"/>
              </a:spcBef>
              <a:spcAft>
                <a:spcPts val="0"/>
              </a:spcAft>
              <a:buSzPts val="2000"/>
              <a:buChar char="•"/>
            </a:pPr>
            <a:r>
              <a:rPr lang="en-US"/>
              <a:t>Market risk is the possibility of an investor experiencing losses due to factors that affect the overall performance of the financial markets in which he or she is involved. </a:t>
            </a:r>
            <a:endParaRPr/>
          </a:p>
          <a:p>
            <a:pPr indent="-228600" lvl="0" marL="228600" rtl="0" algn="l">
              <a:lnSpc>
                <a:spcPct val="120000"/>
              </a:lnSpc>
              <a:spcBef>
                <a:spcPts val="1000"/>
              </a:spcBef>
              <a:spcAft>
                <a:spcPts val="0"/>
              </a:spcAft>
              <a:buSzPts val="2000"/>
              <a:buChar char="•"/>
            </a:pPr>
            <a:r>
              <a:rPr lang="en-US"/>
              <a:t>Market risk, also called "systematic risk," cannot be eliminated through diversification, though it can be hedged against in other ways.</a:t>
            </a:r>
            <a:endParaRPr/>
          </a:p>
          <a:p>
            <a:pPr indent="0" lvl="0" marL="0" rtl="0" algn="l">
              <a:lnSpc>
                <a:spcPct val="120000"/>
              </a:lnSpc>
              <a:spcBef>
                <a:spcPts val="1000"/>
              </a:spcBef>
              <a:spcAft>
                <a:spcPts val="0"/>
              </a:spcAft>
              <a:buSzPts val="2000"/>
              <a:buNone/>
            </a:pPr>
            <a:r>
              <a:rPr b="1" lang="en-US"/>
              <a:t>ii. Industry risk</a:t>
            </a:r>
            <a:endParaRPr/>
          </a:p>
          <a:p>
            <a:pPr indent="-228600" lvl="0" marL="228600" rtl="0" algn="l">
              <a:lnSpc>
                <a:spcPct val="120000"/>
              </a:lnSpc>
              <a:spcBef>
                <a:spcPts val="1000"/>
              </a:spcBef>
              <a:spcAft>
                <a:spcPts val="0"/>
              </a:spcAft>
              <a:buSzPts val="2000"/>
              <a:buChar char="•"/>
            </a:pPr>
            <a:r>
              <a:rPr lang="en-US"/>
              <a:t>Industry risk refers to the impact that the state's industrial policy can have on the performance of a specific industry.</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iii. Regulatory risk</a:t>
            </a:r>
            <a:br>
              <a:rPr lang="en-US"/>
            </a:br>
            <a:endParaRPr/>
          </a:p>
        </p:txBody>
      </p:sp>
      <p:sp>
        <p:nvSpPr>
          <p:cNvPr id="317" name="Google Shape;317;p3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This is the risk that a change in regulations or legislation will affect a security, company, or industry. </a:t>
            </a:r>
            <a:endParaRPr/>
          </a:p>
          <a:p>
            <a:pPr indent="-228600" lvl="0" marL="228600" rtl="0" algn="l">
              <a:lnSpc>
                <a:spcPct val="120000"/>
              </a:lnSpc>
              <a:spcBef>
                <a:spcPts val="1000"/>
              </a:spcBef>
              <a:spcAft>
                <a:spcPts val="0"/>
              </a:spcAft>
              <a:buSzPts val="2000"/>
              <a:buChar char="•"/>
            </a:pPr>
            <a:r>
              <a:rPr lang="en-US"/>
              <a:t>Companies must abide by regulations set by governing bodies that oversee their industry. A change in regulations can cause a rippling effect across an industry. </a:t>
            </a:r>
            <a:endParaRPr/>
          </a:p>
          <a:p>
            <a:pPr indent="0" lvl="0" marL="0" rtl="0" algn="l">
              <a:lnSpc>
                <a:spcPct val="120000"/>
              </a:lnSpc>
              <a:spcBef>
                <a:spcPts val="1000"/>
              </a:spcBef>
              <a:spcAft>
                <a:spcPts val="0"/>
              </a:spcAft>
              <a:buSzPts val="2000"/>
              <a:buNone/>
            </a:pPr>
            <a:r>
              <a:rPr b="1" lang="en-US"/>
              <a:t>iv. Business Risk</a:t>
            </a:r>
            <a:endParaRPr/>
          </a:p>
          <a:p>
            <a:pPr indent="0" lvl="0" marL="0" rtl="0" algn="l">
              <a:lnSpc>
                <a:spcPct val="120000"/>
              </a:lnSpc>
              <a:spcBef>
                <a:spcPts val="1000"/>
              </a:spcBef>
              <a:spcAft>
                <a:spcPts val="0"/>
              </a:spcAft>
              <a:buSzPts val="2000"/>
              <a:buNone/>
            </a:pPr>
            <a:r>
              <a:rPr lang="en-US"/>
              <a:t>Business risk can be defined as uncertainties or unexpected events, which are beyond control.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t/>
            </a:r>
            <a:endParaRPr b="1" sz="2400"/>
          </a:p>
        </p:txBody>
      </p:sp>
      <p:sp>
        <p:nvSpPr>
          <p:cNvPr id="323" name="Google Shape;323;p3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Business risk is the possibilities a company will have lower than anticipated profits or experience a loss rather than taking a profit. </a:t>
            </a:r>
            <a:endParaRPr/>
          </a:p>
          <a:p>
            <a:pPr indent="-228600" lvl="0" marL="228600" rtl="0" algn="l">
              <a:lnSpc>
                <a:spcPct val="120000"/>
              </a:lnSpc>
              <a:spcBef>
                <a:spcPts val="1000"/>
              </a:spcBef>
              <a:spcAft>
                <a:spcPts val="0"/>
              </a:spcAft>
              <a:buSzPts val="2000"/>
              <a:buChar char="•"/>
            </a:pPr>
            <a:r>
              <a:rPr lang="en-US"/>
              <a:t>Business risk is influenced by numerous factors, including sales volume, per unit price, input costs, and government regulations. </a:t>
            </a:r>
            <a:endParaRPr/>
          </a:p>
          <a:p>
            <a:pPr indent="0" lvl="0" marL="0" rtl="0" algn="l">
              <a:lnSpc>
                <a:spcPct val="120000"/>
              </a:lnSpc>
              <a:spcBef>
                <a:spcPts val="1000"/>
              </a:spcBef>
              <a:spcAft>
                <a:spcPts val="0"/>
              </a:spcAft>
              <a:buSzPts val="2000"/>
              <a:buNone/>
            </a:pPr>
            <a:r>
              <a:rPr b="1" lang="en-US"/>
              <a:t>V. Interest rate risk</a:t>
            </a:r>
            <a:endParaRPr/>
          </a:p>
          <a:p>
            <a:pPr indent="-228600" lvl="0" marL="228600" rtl="0" algn="l">
              <a:lnSpc>
                <a:spcPct val="120000"/>
              </a:lnSpc>
              <a:spcBef>
                <a:spcPts val="1000"/>
              </a:spcBef>
              <a:spcAft>
                <a:spcPts val="0"/>
              </a:spcAft>
              <a:buSzPts val="2000"/>
              <a:buChar char="•"/>
            </a:pPr>
            <a:r>
              <a:rPr lang="en-US"/>
              <a:t> is the danger that the value of a bond or other fixed-income investment will suffer as the result of a change in interest rates. </a:t>
            </a:r>
            <a:endParaRPr/>
          </a:p>
          <a:p>
            <a:pPr indent="-228600" lvl="0" marL="228600" rtl="0" algn="l">
              <a:lnSpc>
                <a:spcPct val="120000"/>
              </a:lnSpc>
              <a:spcBef>
                <a:spcPts val="1000"/>
              </a:spcBef>
              <a:spcAft>
                <a:spcPts val="0"/>
              </a:spcAft>
              <a:buSzPts val="2000"/>
              <a:buChar char="•"/>
            </a:pPr>
            <a:r>
              <a:rPr lang="en-US"/>
              <a:t>Investors can reduce interest rate risk by buying bonds that mature at different dates.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3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29" name="Google Shape;329;p3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They also may allay the risk by hedging fixed-income investments with interest rate swaps and other instruments.</a:t>
            </a:r>
            <a:endParaRPr/>
          </a:p>
          <a:p>
            <a:pPr indent="0" lvl="0" marL="0" rtl="0" algn="l">
              <a:lnSpc>
                <a:spcPct val="120000"/>
              </a:lnSpc>
              <a:spcBef>
                <a:spcPts val="1000"/>
              </a:spcBef>
              <a:spcAft>
                <a:spcPts val="0"/>
              </a:spcAft>
              <a:buSzPts val="2000"/>
              <a:buNone/>
            </a:pPr>
            <a:r>
              <a:rPr b="1" lang="en-US"/>
              <a:t>vi. Liquidity Risk</a:t>
            </a:r>
            <a:endParaRPr/>
          </a:p>
          <a:p>
            <a:pPr indent="-228600" lvl="0" marL="228600" rtl="0" algn="l">
              <a:lnSpc>
                <a:spcPct val="120000"/>
              </a:lnSpc>
              <a:spcBef>
                <a:spcPts val="1000"/>
              </a:spcBef>
              <a:spcAft>
                <a:spcPts val="0"/>
              </a:spcAft>
              <a:buSzPts val="2000"/>
              <a:buChar char="•"/>
            </a:pPr>
            <a:r>
              <a:rPr lang="en-US"/>
              <a:t>Liquidity risk is the risk that a company or bank may be unable to meet short term financial demands.</a:t>
            </a:r>
            <a:endParaRPr/>
          </a:p>
          <a:p>
            <a:pPr indent="-228600" lvl="0" marL="228600" rtl="0" algn="l">
              <a:lnSpc>
                <a:spcPct val="120000"/>
              </a:lnSpc>
              <a:spcBef>
                <a:spcPts val="1000"/>
              </a:spcBef>
              <a:spcAft>
                <a:spcPts val="0"/>
              </a:spcAft>
              <a:buSzPts val="2000"/>
              <a:buChar char="•"/>
            </a:pPr>
            <a:r>
              <a:rPr lang="en-US"/>
              <a:t> It occurs due to the inability to convert a security or hard asset to cash without a loss of capital and/or income in the process.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vii. Product risk</a:t>
            </a:r>
            <a:br>
              <a:rPr lang="en-US"/>
            </a:br>
            <a:endParaRPr/>
          </a:p>
        </p:txBody>
      </p:sp>
      <p:sp>
        <p:nvSpPr>
          <p:cNvPr id="335" name="Google Shape;335;p4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Product risk is the risk that you may not actually be able to deliver the product to market within the resources (time, money) that you have available to you.</a:t>
            </a:r>
            <a:endParaRPr/>
          </a:p>
          <a:p>
            <a:pPr indent="-228600" lvl="0" marL="228600" rtl="0" algn="l">
              <a:lnSpc>
                <a:spcPct val="120000"/>
              </a:lnSpc>
              <a:spcBef>
                <a:spcPts val="1000"/>
              </a:spcBef>
              <a:spcAft>
                <a:spcPts val="0"/>
              </a:spcAft>
              <a:buSzPts val="2000"/>
              <a:buChar char="•"/>
            </a:pPr>
            <a:r>
              <a:rPr lang="en-US"/>
              <a:t>Types of product market risks are:</a:t>
            </a:r>
            <a:endParaRPr/>
          </a:p>
          <a:p>
            <a:pPr indent="0" lvl="0" marL="0" rtl="0" algn="l">
              <a:lnSpc>
                <a:spcPct val="120000"/>
              </a:lnSpc>
              <a:spcBef>
                <a:spcPts val="1000"/>
              </a:spcBef>
              <a:spcAft>
                <a:spcPts val="0"/>
              </a:spcAft>
              <a:buSzPts val="2000"/>
              <a:buNone/>
            </a:pPr>
            <a:r>
              <a:rPr lang="en-US"/>
              <a:t>1. Credit/Default risk</a:t>
            </a:r>
            <a:endParaRPr/>
          </a:p>
          <a:p>
            <a:pPr indent="0" lvl="0" marL="0" rtl="0" algn="l">
              <a:lnSpc>
                <a:spcPct val="120000"/>
              </a:lnSpc>
              <a:spcBef>
                <a:spcPts val="1000"/>
              </a:spcBef>
              <a:spcAft>
                <a:spcPts val="0"/>
              </a:spcAft>
              <a:buSzPts val="2000"/>
              <a:buNone/>
            </a:pPr>
            <a:r>
              <a:rPr lang="en-US"/>
              <a:t>2. Basis risk</a:t>
            </a:r>
            <a:endParaRPr/>
          </a:p>
          <a:p>
            <a:pPr indent="0" lvl="0" marL="0" rtl="0" algn="l">
              <a:lnSpc>
                <a:spcPct val="120000"/>
              </a:lnSpc>
              <a:spcBef>
                <a:spcPts val="1000"/>
              </a:spcBef>
              <a:spcAft>
                <a:spcPts val="0"/>
              </a:spcAft>
              <a:buSzPts val="2000"/>
              <a:buNone/>
            </a:pPr>
            <a:r>
              <a:rPr lang="en-US"/>
              <a:t>3. Settlement risk</a:t>
            </a:r>
            <a:endParaRPr/>
          </a:p>
          <a:p>
            <a:pPr indent="0" lvl="0" marL="0" rtl="0" algn="l">
              <a:lnSpc>
                <a:spcPct val="120000"/>
              </a:lnSpc>
              <a:spcBef>
                <a:spcPts val="1000"/>
              </a:spcBef>
              <a:spcAft>
                <a:spcPts val="0"/>
              </a:spcAft>
              <a:buSzPts val="2000"/>
              <a:buNone/>
            </a:pPr>
            <a:r>
              <a:rPr lang="en-US"/>
              <a:t>4. Currency risk</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41" name="Google Shape;341;p4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5. Foreign exchange risk</a:t>
            </a:r>
            <a:endParaRPr/>
          </a:p>
          <a:p>
            <a:pPr indent="0" lvl="0" marL="0" rtl="0" algn="l">
              <a:lnSpc>
                <a:spcPct val="120000"/>
              </a:lnSpc>
              <a:spcBef>
                <a:spcPts val="1000"/>
              </a:spcBef>
              <a:spcAft>
                <a:spcPts val="0"/>
              </a:spcAft>
              <a:buSzPts val="2000"/>
              <a:buNone/>
            </a:pPr>
            <a:r>
              <a:rPr lang="en-US"/>
              <a:t>6. Commodity risk</a:t>
            </a:r>
            <a:endParaRPr/>
          </a:p>
          <a:p>
            <a:pPr indent="0" lvl="0" marL="0" rtl="0" algn="l">
              <a:lnSpc>
                <a:spcPct val="120000"/>
              </a:lnSpc>
              <a:spcBef>
                <a:spcPts val="1000"/>
              </a:spcBef>
              <a:spcAft>
                <a:spcPts val="0"/>
              </a:spcAft>
              <a:buSzPts val="2000"/>
              <a:buNone/>
            </a:pPr>
            <a:r>
              <a:rPr b="1" lang="en-US"/>
              <a:t>1. Credit/Default risk</a:t>
            </a:r>
            <a:endParaRPr/>
          </a:p>
          <a:p>
            <a:pPr indent="-228600" lvl="0" marL="228600" rtl="0" algn="l">
              <a:lnSpc>
                <a:spcPct val="120000"/>
              </a:lnSpc>
              <a:spcBef>
                <a:spcPts val="1000"/>
              </a:spcBef>
              <a:spcAft>
                <a:spcPts val="0"/>
              </a:spcAft>
              <a:buSzPts val="2000"/>
              <a:buChar char="•"/>
            </a:pPr>
            <a:r>
              <a:rPr lang="en-US"/>
              <a:t>A credit risk is the risk of default on a debt that may arise from a borrower failing to make required payments.</a:t>
            </a:r>
            <a:endParaRPr/>
          </a:p>
          <a:p>
            <a:pPr indent="-228600" lvl="0" marL="228600" rtl="0" algn="l">
              <a:lnSpc>
                <a:spcPct val="120000"/>
              </a:lnSpc>
              <a:spcBef>
                <a:spcPts val="1000"/>
              </a:spcBef>
              <a:spcAft>
                <a:spcPts val="0"/>
              </a:spcAft>
              <a:buSzPts val="2000"/>
              <a:buChar char="•"/>
            </a:pPr>
            <a:r>
              <a:rPr lang="en-US"/>
              <a:t>The risk is that of the lender and includes lost principal and interest, disruption to cash flows, and increased collection costs. The loss may be complete or partial.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47" name="Google Shape;347;p4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Default risk can be gauged using standard measurement tools, including FICO scores for consumer credit, and credit ratings for corporate and government debt issues. </a:t>
            </a:r>
            <a:endParaRPr/>
          </a:p>
          <a:p>
            <a:pPr indent="-228600" lvl="0" marL="228600" rtl="0" algn="l">
              <a:lnSpc>
                <a:spcPct val="120000"/>
              </a:lnSpc>
              <a:spcBef>
                <a:spcPts val="1000"/>
              </a:spcBef>
              <a:spcAft>
                <a:spcPts val="0"/>
              </a:spcAft>
              <a:buSzPts val="2000"/>
              <a:buChar char="•"/>
            </a:pPr>
            <a:r>
              <a:rPr lang="en-US"/>
              <a:t>Credit ratings for debt issues are provided by nationally recognized statistical rating organizations (NRSROs), such as Standard &amp; Poor's (S&amp;P).</a:t>
            </a:r>
            <a:endParaRPr/>
          </a:p>
          <a:p>
            <a:pPr indent="0" lvl="0" marL="0" rtl="0" algn="l">
              <a:lnSpc>
                <a:spcPct val="120000"/>
              </a:lnSpc>
              <a:spcBef>
                <a:spcPts val="1000"/>
              </a:spcBef>
              <a:spcAft>
                <a:spcPts val="0"/>
              </a:spcAft>
              <a:buSzPts val="2000"/>
              <a:buNone/>
            </a:pPr>
            <a:r>
              <a:rPr b="1" lang="en-US"/>
              <a:t>2. Basis risk</a:t>
            </a:r>
            <a:endParaRPr/>
          </a:p>
          <a:p>
            <a:pPr indent="-228600" lvl="0" marL="228600" rtl="0" algn="l">
              <a:lnSpc>
                <a:spcPct val="120000"/>
              </a:lnSpc>
              <a:spcBef>
                <a:spcPts val="1000"/>
              </a:spcBef>
              <a:spcAft>
                <a:spcPts val="0"/>
              </a:spcAft>
              <a:buSzPts val="2000"/>
              <a:buChar char="•"/>
            </a:pPr>
            <a:r>
              <a:rPr lang="en-US"/>
              <a:t>Basis risk is the financial risk that offsetting investments in a hedging strategy will not experience price changes in entirely opposite directions from each other.</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4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3. Settlement risk</a:t>
            </a:r>
            <a:br>
              <a:rPr lang="en-US"/>
            </a:br>
            <a:endParaRPr/>
          </a:p>
        </p:txBody>
      </p:sp>
      <p:sp>
        <p:nvSpPr>
          <p:cNvPr id="353" name="Google Shape;353;p4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20000"/>
              </a:lnSpc>
              <a:spcBef>
                <a:spcPts val="0"/>
              </a:spcBef>
              <a:spcAft>
                <a:spcPts val="0"/>
              </a:spcAft>
              <a:buSzPct val="100000"/>
              <a:buChar char="•"/>
            </a:pPr>
            <a:r>
              <a:rPr lang="en-US"/>
              <a:t>Settlement risk-also often called delivery risk - is the risk that one party will fail to deliver the terms of a contract with another party at the time of settlement. </a:t>
            </a:r>
            <a:endParaRPr/>
          </a:p>
          <a:p>
            <a:pPr indent="-228600" lvl="0" marL="228600" rtl="0" algn="l">
              <a:lnSpc>
                <a:spcPct val="120000"/>
              </a:lnSpc>
              <a:spcBef>
                <a:spcPts val="1000"/>
              </a:spcBef>
              <a:spcAft>
                <a:spcPts val="0"/>
              </a:spcAft>
              <a:buSzPct val="100000"/>
              <a:buChar char="•"/>
            </a:pPr>
            <a:r>
              <a:rPr lang="en-US"/>
              <a:t>Settlement risk can also be the risk associated with default, along with any timing differences in a settlement between the two parties.</a:t>
            </a:r>
            <a:endParaRPr/>
          </a:p>
          <a:p>
            <a:pPr indent="0" lvl="0" marL="0" rtl="0" algn="l">
              <a:lnSpc>
                <a:spcPct val="120000"/>
              </a:lnSpc>
              <a:spcBef>
                <a:spcPts val="1000"/>
              </a:spcBef>
              <a:spcAft>
                <a:spcPts val="0"/>
              </a:spcAft>
              <a:buSzPct val="100000"/>
              <a:buNone/>
            </a:pPr>
            <a:r>
              <a:rPr b="1" lang="en-US"/>
              <a:t>4. Currency risk</a:t>
            </a:r>
            <a:endParaRPr/>
          </a:p>
          <a:p>
            <a:pPr indent="-228600" lvl="0" marL="228600" rtl="0" algn="l">
              <a:lnSpc>
                <a:spcPct val="120000"/>
              </a:lnSpc>
              <a:spcBef>
                <a:spcPts val="1000"/>
              </a:spcBef>
              <a:spcAft>
                <a:spcPts val="0"/>
              </a:spcAft>
              <a:buSzPct val="100000"/>
              <a:buChar char="•"/>
            </a:pPr>
            <a:r>
              <a:rPr lang="en-US"/>
              <a:t>Is also referred to as exchange rate risk,.</a:t>
            </a:r>
            <a:endParaRPr/>
          </a:p>
          <a:p>
            <a:pPr indent="-228600" lvl="0" marL="228600" rtl="0" algn="l">
              <a:lnSpc>
                <a:spcPct val="120000"/>
              </a:lnSpc>
              <a:spcBef>
                <a:spcPts val="1000"/>
              </a:spcBef>
              <a:spcAft>
                <a:spcPts val="0"/>
              </a:spcAft>
              <a:buSzPct val="100000"/>
              <a:buChar char="•"/>
            </a:pPr>
            <a:r>
              <a:rPr lang="en-US"/>
              <a:t>It is the possibility that currency depreciation will negatively affect the value of one's assets, investments, and their related interest and dividend payment streams, especially those securities denominated in foreign currency.</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4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t/>
            </a:r>
            <a:endParaRPr b="1" sz="2400"/>
          </a:p>
        </p:txBody>
      </p:sp>
      <p:sp>
        <p:nvSpPr>
          <p:cNvPr id="359" name="Google Shape;359;p4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5. Foreign exchange risk</a:t>
            </a:r>
            <a:endParaRPr/>
          </a:p>
          <a:p>
            <a:pPr indent="-228600" lvl="0" marL="228600" rtl="0" algn="l">
              <a:lnSpc>
                <a:spcPct val="120000"/>
              </a:lnSpc>
              <a:spcBef>
                <a:spcPts val="1000"/>
              </a:spcBef>
              <a:spcAft>
                <a:spcPts val="0"/>
              </a:spcAft>
              <a:buSzPts val="2000"/>
              <a:buChar char="•"/>
            </a:pPr>
            <a:r>
              <a:rPr lang="en-US"/>
              <a:t>Foreign exchange risk refers to the losses that an international financial transaction may incur due to currency fluctuations. </a:t>
            </a:r>
            <a:endParaRPr/>
          </a:p>
          <a:p>
            <a:pPr indent="-228600" lvl="0" marL="228600" rtl="0" algn="l">
              <a:lnSpc>
                <a:spcPct val="120000"/>
              </a:lnSpc>
              <a:spcBef>
                <a:spcPts val="1000"/>
              </a:spcBef>
              <a:spcAft>
                <a:spcPts val="0"/>
              </a:spcAft>
              <a:buSzPts val="2000"/>
              <a:buChar char="•"/>
            </a:pPr>
            <a:r>
              <a:rPr lang="en-US"/>
              <a:t>It is classified into the following-</a:t>
            </a:r>
            <a:endParaRPr/>
          </a:p>
          <a:p>
            <a:pPr indent="-457200" lvl="0" marL="457200" rtl="0" algn="l">
              <a:lnSpc>
                <a:spcPct val="120000"/>
              </a:lnSpc>
              <a:spcBef>
                <a:spcPts val="1000"/>
              </a:spcBef>
              <a:spcAft>
                <a:spcPts val="0"/>
              </a:spcAft>
              <a:buSzPts val="2000"/>
              <a:buFont typeface="Gill Sans"/>
              <a:buAutoNum type="alphaLcParenR"/>
            </a:pPr>
            <a:r>
              <a:rPr lang="en-US"/>
              <a:t>Transaction risks</a:t>
            </a:r>
            <a:endParaRPr/>
          </a:p>
          <a:p>
            <a:pPr indent="-457200" lvl="0" marL="457200" rtl="0" algn="l">
              <a:lnSpc>
                <a:spcPct val="120000"/>
              </a:lnSpc>
              <a:spcBef>
                <a:spcPts val="1000"/>
              </a:spcBef>
              <a:spcAft>
                <a:spcPts val="0"/>
              </a:spcAft>
              <a:buSzPts val="2000"/>
              <a:buFont typeface="Gill Sans"/>
              <a:buAutoNum type="alphaLcParenR"/>
            </a:pPr>
            <a:r>
              <a:rPr lang="en-US"/>
              <a:t> Translation risks</a:t>
            </a:r>
            <a:endParaRPr/>
          </a:p>
          <a:p>
            <a:pPr indent="-457200" lvl="0" marL="457200" rtl="0" algn="l">
              <a:lnSpc>
                <a:spcPct val="120000"/>
              </a:lnSpc>
              <a:spcBef>
                <a:spcPts val="1000"/>
              </a:spcBef>
              <a:spcAft>
                <a:spcPts val="0"/>
              </a:spcAft>
              <a:buSzPts val="2000"/>
              <a:buFont typeface="Gill Sans"/>
              <a:buAutoNum type="alphaLcParenR"/>
            </a:pPr>
            <a:r>
              <a:rPr lang="en-US"/>
              <a:t> Economic risks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4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6. Commodity risk</a:t>
            </a:r>
            <a:endParaRPr/>
          </a:p>
        </p:txBody>
      </p:sp>
      <p:sp>
        <p:nvSpPr>
          <p:cNvPr id="365" name="Google Shape;365;p4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Commodity risk refers to the uncertainties of future market values and of the size of the future income, caused by the fluctuation in the prices of commodities. </a:t>
            </a:r>
            <a:endParaRPr/>
          </a:p>
          <a:p>
            <a:pPr indent="-228600" lvl="0" marL="228600" rtl="0" algn="l">
              <a:lnSpc>
                <a:spcPct val="120000"/>
              </a:lnSpc>
              <a:spcBef>
                <a:spcPts val="1000"/>
              </a:spcBef>
              <a:spcAft>
                <a:spcPts val="0"/>
              </a:spcAft>
              <a:buSzPts val="2000"/>
              <a:buChar char="•"/>
            </a:pPr>
            <a:r>
              <a:rPr lang="en-US"/>
              <a:t>These commodities may be grains, metals, gas, electricity etc.</a:t>
            </a:r>
            <a:endParaRPr/>
          </a:p>
          <a:p>
            <a:pPr indent="-228600" lvl="0" marL="228600" rtl="0" algn="l">
              <a:lnSpc>
                <a:spcPct val="120000"/>
              </a:lnSpc>
              <a:spcBef>
                <a:spcPts val="1000"/>
              </a:spcBef>
              <a:spcAft>
                <a:spcPts val="0"/>
              </a:spcAft>
              <a:buSzPts val="2000"/>
              <a:buChar char="•"/>
            </a:pPr>
            <a:r>
              <a:rPr lang="en-US"/>
              <a:t>Commodity price risk to buyers stems from unexpected increases in commodity prices, which can reduce a buyer's profit margin and make budgeting difficult. </a:t>
            </a:r>
            <a:endParaRPr/>
          </a:p>
          <a:p>
            <a:pPr indent="-228600" lvl="0" marL="228600" rtl="0" algn="l">
              <a:lnSpc>
                <a:spcPct val="120000"/>
              </a:lnSpc>
              <a:spcBef>
                <a:spcPts val="1000"/>
              </a:spcBef>
              <a:spcAft>
                <a:spcPts val="0"/>
              </a:spcAft>
              <a:buSzPts val="2000"/>
              <a:buChar char="•"/>
            </a:pPr>
            <a:r>
              <a:rPr lang="en-US"/>
              <a:t>For example, automobile manufacturers face commodity price risk because they use commodities like steel and rubber to produce cars.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4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10.0 CONCLUSION</a:t>
            </a:r>
            <a:endParaRPr/>
          </a:p>
        </p:txBody>
      </p:sp>
      <p:sp>
        <p:nvSpPr>
          <p:cNvPr id="371" name="Google Shape;371;p4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20000"/>
              </a:lnSpc>
              <a:spcBef>
                <a:spcPts val="0"/>
              </a:spcBef>
              <a:spcAft>
                <a:spcPts val="0"/>
              </a:spcAft>
              <a:buSzPct val="100000"/>
              <a:buChar char="•"/>
            </a:pPr>
            <a:r>
              <a:rPr lang="en-US"/>
              <a:t>Currency exchange rates indicate the value of one currency in relation to another. </a:t>
            </a:r>
            <a:endParaRPr/>
          </a:p>
          <a:p>
            <a:pPr indent="-228600" lvl="0" marL="228600" rtl="0" algn="l">
              <a:lnSpc>
                <a:spcPct val="120000"/>
              </a:lnSpc>
              <a:spcBef>
                <a:spcPts val="1000"/>
              </a:spcBef>
              <a:spcAft>
                <a:spcPts val="0"/>
              </a:spcAft>
              <a:buSzPct val="100000"/>
              <a:buChar char="•"/>
            </a:pPr>
            <a:r>
              <a:rPr lang="en-US"/>
              <a:t>In addition to external economic factors such as inflation or supply and demand of credit.</a:t>
            </a:r>
            <a:endParaRPr/>
          </a:p>
          <a:p>
            <a:pPr indent="-228600" lvl="0" marL="228600" rtl="0" algn="l">
              <a:lnSpc>
                <a:spcPct val="120000"/>
              </a:lnSpc>
              <a:spcBef>
                <a:spcPts val="1000"/>
              </a:spcBef>
              <a:spcAft>
                <a:spcPts val="0"/>
              </a:spcAft>
              <a:buSzPct val="100000"/>
              <a:buChar char="•"/>
            </a:pPr>
            <a:r>
              <a:rPr lang="en-US"/>
              <a:t> Currency exchange rates are also influenced by the type of exchange rate system that the currency is adjusted by. </a:t>
            </a:r>
            <a:endParaRPr/>
          </a:p>
          <a:p>
            <a:pPr indent="-228600" lvl="0" marL="228600" rtl="0" algn="l">
              <a:lnSpc>
                <a:spcPct val="120000"/>
              </a:lnSpc>
              <a:spcBef>
                <a:spcPts val="1000"/>
              </a:spcBef>
              <a:spcAft>
                <a:spcPts val="0"/>
              </a:spcAft>
              <a:buSzPct val="100000"/>
              <a:buChar char="•"/>
            </a:pPr>
            <a:r>
              <a:rPr lang="en-US"/>
              <a:t>Countries use different national currencies,  and therefore international trade and investment requires an exchange of currency. </a:t>
            </a:r>
            <a:endParaRPr/>
          </a:p>
          <a:p>
            <a:pPr indent="-228600" lvl="0" marL="228600" rtl="0" algn="l">
              <a:lnSpc>
                <a:spcPct val="120000"/>
              </a:lnSpc>
              <a:spcBef>
                <a:spcPts val="1000"/>
              </a:spcBef>
              <a:spcAft>
                <a:spcPts val="0"/>
              </a:spcAft>
              <a:buSzPct val="100000"/>
              <a:buChar char="•"/>
            </a:pPr>
            <a:r>
              <a:rPr lang="en-US"/>
              <a:t>Today’s currencies are not backed by gold.</a:t>
            </a:r>
            <a:endParaRPr/>
          </a:p>
          <a:p>
            <a:pPr indent="-228600" lvl="0" marL="228600" rtl="0" algn="l">
              <a:lnSpc>
                <a:spcPct val="120000"/>
              </a:lnSpc>
              <a:spcBef>
                <a:spcPts val="1000"/>
              </a:spcBef>
              <a:spcAft>
                <a:spcPts val="0"/>
              </a:spcAft>
              <a:buSzPct val="100000"/>
              <a:buChar char="•"/>
            </a:pPr>
            <a:r>
              <a:rPr lang="en-US"/>
              <a:t> Central banks in most countries issue an amount of currency that will be adequate to maintain a vibrant growing economy with low inflation and low unemployment.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11.0 SELF ASSESSMENT EXERCISE</a:t>
            </a:r>
            <a:endParaRPr/>
          </a:p>
        </p:txBody>
      </p:sp>
      <p:sp>
        <p:nvSpPr>
          <p:cNvPr id="377" name="Google Shape;377;p4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lang="en-US"/>
              <a:t>1. Discuss the various types of exchange rate quotations.</a:t>
            </a:r>
            <a:endParaRPr/>
          </a:p>
          <a:p>
            <a:pPr indent="0" lvl="0" marL="0" rtl="0" algn="l">
              <a:lnSpc>
                <a:spcPct val="120000"/>
              </a:lnSpc>
              <a:spcBef>
                <a:spcPts val="1000"/>
              </a:spcBef>
              <a:spcAft>
                <a:spcPts val="0"/>
              </a:spcAft>
              <a:buSzPts val="2000"/>
              <a:buNone/>
            </a:pPr>
            <a:r>
              <a:rPr lang="en-US"/>
              <a:t>2. Explain the factors influencing exchange rates</a:t>
            </a:r>
            <a:endParaRPr/>
          </a:p>
          <a:p>
            <a:pPr indent="0" lvl="0" marL="0" rtl="0" algn="l">
              <a:lnSpc>
                <a:spcPct val="120000"/>
              </a:lnSpc>
              <a:spcBef>
                <a:spcPts val="1000"/>
              </a:spcBef>
              <a:spcAft>
                <a:spcPts val="0"/>
              </a:spcAft>
              <a:buSzPts val="2000"/>
              <a:buNone/>
            </a:pPr>
            <a:r>
              <a:rPr lang="en-US"/>
              <a:t>3. Evaluate the determinants of exchange rates</a:t>
            </a:r>
            <a:endParaRPr/>
          </a:p>
          <a:p>
            <a:pPr indent="0" lvl="0" marL="0" rtl="0" algn="l">
              <a:lnSpc>
                <a:spcPct val="120000"/>
              </a:lnSpc>
              <a:spcBef>
                <a:spcPts val="1000"/>
              </a:spcBef>
              <a:spcAft>
                <a:spcPts val="0"/>
              </a:spcAft>
              <a:buSzPts val="2000"/>
              <a:buNone/>
            </a:pPr>
            <a:r>
              <a:rPr lang="en-US"/>
              <a:t>4. Discuss the following exchange rate theories</a:t>
            </a:r>
            <a:endParaRPr/>
          </a:p>
          <a:p>
            <a:pPr indent="-228600" lvl="1" marL="685800" rtl="0" algn="l">
              <a:lnSpc>
                <a:spcPct val="120000"/>
              </a:lnSpc>
              <a:spcBef>
                <a:spcPts val="500"/>
              </a:spcBef>
              <a:spcAft>
                <a:spcPts val="0"/>
              </a:spcAft>
              <a:buSzPts val="1800"/>
              <a:buChar char="•"/>
            </a:pPr>
            <a:r>
              <a:rPr lang="en-US"/>
              <a:t>Demand and supply</a:t>
            </a:r>
            <a:endParaRPr/>
          </a:p>
          <a:p>
            <a:pPr indent="-228600" lvl="1" marL="685800" rtl="0" algn="l">
              <a:lnSpc>
                <a:spcPct val="120000"/>
              </a:lnSpc>
              <a:spcBef>
                <a:spcPts val="500"/>
              </a:spcBef>
              <a:spcAft>
                <a:spcPts val="0"/>
              </a:spcAft>
              <a:buSzPts val="1800"/>
              <a:buChar char="•"/>
            </a:pPr>
            <a:r>
              <a:rPr lang="en-US"/>
              <a:t>The monetary theory.</a:t>
            </a:r>
            <a:endParaRPr/>
          </a:p>
          <a:p>
            <a:pPr indent="-228600" lvl="1" marL="685800" rtl="0" algn="l">
              <a:lnSpc>
                <a:spcPct val="120000"/>
              </a:lnSpc>
              <a:spcBef>
                <a:spcPts val="500"/>
              </a:spcBef>
              <a:spcAft>
                <a:spcPts val="0"/>
              </a:spcAft>
              <a:buSzPts val="1800"/>
              <a:buChar char="•"/>
            </a:pPr>
            <a:r>
              <a:rPr lang="en-US"/>
              <a:t> The asset price theory.</a:t>
            </a:r>
            <a:endParaRPr/>
          </a:p>
          <a:p>
            <a:pPr indent="-228600" lvl="1" marL="685800" rtl="0" algn="l">
              <a:lnSpc>
                <a:spcPct val="120000"/>
              </a:lnSpc>
              <a:spcBef>
                <a:spcPts val="500"/>
              </a:spcBef>
              <a:spcAft>
                <a:spcPts val="0"/>
              </a:spcAft>
              <a:buSzPts val="1800"/>
              <a:buChar char="•"/>
            </a:pPr>
            <a:r>
              <a:rPr lang="en-US"/>
              <a:t> The portfolio balance theory.</a:t>
            </a:r>
            <a:endParaRPr/>
          </a:p>
          <a:p>
            <a:pPr indent="0" lvl="0" marL="0" rtl="0" algn="l">
              <a:lnSpc>
                <a:spcPct val="120000"/>
              </a:lnSpc>
              <a:spcBef>
                <a:spcPts val="1000"/>
              </a:spcBef>
              <a:spcAft>
                <a:spcPts val="0"/>
              </a:spcAft>
              <a:buSzPts val="2000"/>
              <a:buNone/>
            </a:pPr>
            <a:r>
              <a:t/>
            </a:r>
            <a:endParaRPr/>
          </a:p>
          <a:p>
            <a:pPr indent="-330200" lvl="0" marL="45720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4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83" name="Google Shape;383;p4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5.Explain the following exchange rate risks-</a:t>
            </a:r>
            <a:endParaRPr/>
          </a:p>
          <a:p>
            <a:pPr indent="-228600" lvl="0" marL="228600" rtl="0" algn="l">
              <a:lnSpc>
                <a:spcPct val="120000"/>
              </a:lnSpc>
              <a:spcBef>
                <a:spcPts val="1000"/>
              </a:spcBef>
              <a:spcAft>
                <a:spcPts val="0"/>
              </a:spcAft>
              <a:buSzPts val="2000"/>
              <a:buFont typeface="Courier New"/>
              <a:buChar char="o"/>
            </a:pPr>
            <a:r>
              <a:rPr lang="en-US"/>
              <a:t>Transaction risks</a:t>
            </a:r>
            <a:endParaRPr/>
          </a:p>
          <a:p>
            <a:pPr indent="-228600" lvl="0" marL="228600" rtl="0" algn="l">
              <a:lnSpc>
                <a:spcPct val="120000"/>
              </a:lnSpc>
              <a:spcBef>
                <a:spcPts val="1000"/>
              </a:spcBef>
              <a:spcAft>
                <a:spcPts val="0"/>
              </a:spcAft>
              <a:buSzPts val="2000"/>
              <a:buFont typeface="Courier New"/>
              <a:buChar char="o"/>
            </a:pPr>
            <a:r>
              <a:rPr lang="en-US"/>
              <a:t> Translation risks</a:t>
            </a:r>
            <a:endParaRPr/>
          </a:p>
          <a:p>
            <a:pPr indent="-228600" lvl="0" marL="228600" rtl="0" algn="l">
              <a:lnSpc>
                <a:spcPct val="120000"/>
              </a:lnSpc>
              <a:spcBef>
                <a:spcPts val="1000"/>
              </a:spcBef>
              <a:spcAft>
                <a:spcPts val="0"/>
              </a:spcAft>
              <a:buSzPts val="2000"/>
              <a:buFont typeface="Courier New"/>
              <a:buChar char="o"/>
            </a:pPr>
            <a:r>
              <a:rPr lang="en-US"/>
              <a:t> Economic risks</a:t>
            </a:r>
            <a:endParaRPr/>
          </a:p>
          <a:p>
            <a:pPr indent="0" lvl="0" marL="0" rtl="0" algn="l">
              <a:lnSpc>
                <a:spcPct val="120000"/>
              </a:lnSpc>
              <a:spcBef>
                <a:spcPts val="1000"/>
              </a:spcBef>
              <a:spcAft>
                <a:spcPts val="0"/>
              </a:spcAft>
              <a:buSzPts val="2000"/>
              <a:buNone/>
            </a:pPr>
            <a:r>
              <a:rPr lang="en-US"/>
              <a:t>6. Discuss the term capital risk.</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4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Gill Sans"/>
              <a:buNone/>
            </a:pPr>
            <a:r>
              <a:rPr b="1" lang="en-US" sz="2400"/>
              <a:t>12.0 REFERENCES</a:t>
            </a:r>
            <a:endParaRPr/>
          </a:p>
        </p:txBody>
      </p:sp>
      <p:sp>
        <p:nvSpPr>
          <p:cNvPr id="389" name="Google Shape;389;p4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 International Business, Alan.M.Rugnam, Prentice Hall(2006).</a:t>
            </a:r>
            <a:endParaRPr/>
          </a:p>
          <a:p>
            <a:pPr indent="0" lvl="0" marL="0" rtl="0" algn="l">
              <a:lnSpc>
                <a:spcPct val="120000"/>
              </a:lnSpc>
              <a:spcBef>
                <a:spcPts val="1000"/>
              </a:spcBef>
              <a:spcAft>
                <a:spcPts val="0"/>
              </a:spcAft>
              <a:buSzPts val="2000"/>
              <a:buNone/>
            </a:pPr>
            <a:r>
              <a:rPr lang="en-US"/>
              <a:t>2. International business management, Sinha, P., Excel Books (2008).</a:t>
            </a:r>
            <a:endParaRPr/>
          </a:p>
          <a:p>
            <a:pPr indent="0" lvl="0" marL="0" rtl="0" algn="l">
              <a:lnSpc>
                <a:spcPct val="120000"/>
              </a:lnSpc>
              <a:spcBef>
                <a:spcPts val="1000"/>
              </a:spcBef>
              <a:spcAft>
                <a:spcPts val="0"/>
              </a:spcAft>
              <a:buSzPts val="2000"/>
              <a:buNone/>
            </a:pPr>
            <a:r>
              <a:rPr lang="en-US"/>
              <a:t>3. A handbook on International Finance, Arora. A, Lucent Publication (2018)</a:t>
            </a:r>
            <a:endParaRPr/>
          </a:p>
          <a:p>
            <a:pPr indent="0" lvl="0" marL="0" rtl="0" algn="l">
              <a:lnSpc>
                <a:spcPct val="120000"/>
              </a:lnSpc>
              <a:spcBef>
                <a:spcPts val="1000"/>
              </a:spcBef>
              <a:spcAft>
                <a:spcPts val="0"/>
              </a:spcAft>
              <a:buSzPts val="2000"/>
              <a:buNone/>
            </a:pPr>
            <a:r>
              <a:rPr lang="en-US"/>
              <a:t>4. International finance, 5th edition, Levi, M. D. (2009).</a:t>
            </a:r>
            <a:endParaRPr/>
          </a:p>
          <a:p>
            <a:pPr indent="0" lvl="0" marL="0" rtl="0" algn="l">
              <a:lnSpc>
                <a:spcPct val="120000"/>
              </a:lnSpc>
              <a:spcBef>
                <a:spcPts val="1000"/>
              </a:spcBef>
              <a:spcAft>
                <a:spcPts val="0"/>
              </a:spcAft>
              <a:buSzPts val="2000"/>
              <a:buNone/>
            </a:pPr>
            <a:r>
              <a:rPr lang="en-US"/>
              <a:t>5. International Finance: Theory and Policy, Steve, S., Saylor Foundation. (2010).</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5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95" name="Google Shape;395;p5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152400" lvl="6" marL="2971800" rtl="0" algn="l">
              <a:lnSpc>
                <a:spcPct val="120000"/>
              </a:lnSpc>
              <a:spcBef>
                <a:spcPts val="0"/>
              </a:spcBef>
              <a:spcAft>
                <a:spcPts val="0"/>
              </a:spcAft>
              <a:buSzPts val="1200"/>
              <a:buNone/>
            </a:pPr>
            <a:r>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rPr lang="en-US"/>
              <a:t>			</a:t>
            </a:r>
            <a:r>
              <a:rPr b="1" lang="en-US"/>
              <a:t>THE END, 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2023-03-30T19:21:51Z</dcterms:created>
  <dc:creator>Evelyn Tipape (Treasury)</dc:creator>
</cp:coreProperties>
</file>