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257" r:id="rId6"/>
    <p:sldId id="258" r:id="rId7"/>
    <p:sldId id="272" r:id="rId8"/>
    <p:sldId id="273" r:id="rId9"/>
    <p:sldId id="274" r:id="rId10"/>
    <p:sldId id="259" r:id="rId11"/>
    <p:sldId id="260" r:id="rId12"/>
    <p:sldId id="261" r:id="rId13"/>
    <p:sldId id="262" r:id="rId14"/>
    <p:sldId id="263" r:id="rId15"/>
    <p:sldId id="264" r:id="rId16"/>
    <p:sldId id="265" r:id="rId17"/>
    <p:sldId id="266" r:id="rId18"/>
    <p:sldId id="267" r:id="rId19"/>
    <p:sldId id="288" r:id="rId20"/>
    <p:sldId id="289" r:id="rId21"/>
    <p:sldId id="290" r:id="rId22"/>
    <p:sldId id="268" r:id="rId23"/>
    <p:sldId id="269" r:id="rId24"/>
    <p:sldId id="291" r:id="rId25"/>
    <p:sldId id="292" r:id="rId26"/>
    <p:sldId id="293" r:id="rId27"/>
    <p:sldId id="294" r:id="rId28"/>
    <p:sldId id="295" r:id="rId29"/>
    <p:sldId id="296" r:id="rId30"/>
    <p:sldId id="297" r:id="rId31"/>
    <p:sldId id="298" r:id="rId32"/>
    <p:sldId id="299" r:id="rId33"/>
    <p:sldId id="270" r:id="rId34"/>
    <p:sldId id="276" r:id="rId35"/>
    <p:sldId id="275" r:id="rId36"/>
    <p:sldId id="278" r:id="rId37"/>
    <p:sldId id="279" r:id="rId38"/>
    <p:sldId id="300" r:id="rId39"/>
    <p:sldId id="281" r:id="rId40"/>
    <p:sldId id="282" r:id="rId41"/>
    <p:sldId id="283" r:id="rId42"/>
    <p:sldId id="284" r:id="rId43"/>
    <p:sldId id="285" r:id="rId44"/>
    <p:sldId id="286" r:id="rId45"/>
    <p:sldId id="271" r:id="rId46"/>
    <p:sldId id="301" r:id="rId47"/>
    <p:sldId id="308" r:id="rId48"/>
    <p:sldId id="302" r:id="rId49"/>
    <p:sldId id="303" r:id="rId50"/>
    <p:sldId id="304" r:id="rId51"/>
    <p:sldId id="305" r:id="rId52"/>
    <p:sldId id="306" r:id="rId53"/>
    <p:sldId id="307" r:id="rId5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browse/>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ableStyles" Target="tableStyle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heme" Target="theme/theme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065EB82-04E1-4087-BF57-EF8125A28265}" type="datetimeFigureOut">
              <a:rPr lang="en-US" smtClean="0"/>
              <a:t>4/17/2023</a:t>
            </a:fld>
            <a:endParaRPr lang="en-US"/>
          </a:p>
        </p:txBody>
      </p:sp>
      <p:sp>
        <p:nvSpPr>
          <p:cNvPr id="5" name="Footer Placeholder 4"/>
          <p:cNvSpPr>
            <a:spLocks noGrp="1"/>
          </p:cNvSpPr>
          <p:nvPr>
            <p:ph type="ftr" sz="quarter" idx="11"/>
          </p:nvPr>
        </p:nvSpPr>
        <p:spPr>
          <a:xfrm>
            <a:off x="2416500" y="329307"/>
            <a:ext cx="4973915" cy="309201"/>
          </a:xfrm>
        </p:spPr>
        <p:txBody>
          <a:bodyPr/>
          <a:lstStyle/>
          <a:p>
            <a:endParaRPr lang="en-US"/>
          </a:p>
        </p:txBody>
      </p:sp>
      <p:sp>
        <p:nvSpPr>
          <p:cNvPr id="6" name="Slide Number Placeholder 5"/>
          <p:cNvSpPr>
            <a:spLocks noGrp="1"/>
          </p:cNvSpPr>
          <p:nvPr>
            <p:ph type="sldNum" sz="quarter" idx="12"/>
          </p:nvPr>
        </p:nvSpPr>
        <p:spPr>
          <a:xfrm>
            <a:off x="1437664" y="798973"/>
            <a:ext cx="811019" cy="503578"/>
          </a:xfrm>
        </p:spPr>
        <p:txBody>
          <a:bodyPr/>
          <a:lstStyle/>
          <a:p>
            <a:fld id="{0100625A-2A2C-4F66-89B5-FE262FDFC48E}" type="slidenum">
              <a:rPr lang="en-US" smtClean="0"/>
              <a:t>‹#›</a:t>
            </a:fld>
            <a:endParaRPr lang="en-US"/>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0720219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065EB82-04E1-4087-BF57-EF8125A28265}" type="datetimeFigureOut">
              <a:rPr lang="en-US" smtClean="0"/>
              <a:t>4/17/2023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100625A-2A2C-4F66-89B5-FE262FDFC48E}" type="slidenum">
              <a:rPr lang="en-US" smtClean="0"/>
              <a:t>‹#›</a:t>
            </a:fld>
            <a:endParaRPr lang="en-US"/>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6499281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065EB82-04E1-4087-BF57-EF8125A28265}" type="datetimeFigureOut">
              <a:rPr lang="en-US" smtClean="0"/>
              <a:t>4/17/2023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100625A-2A2C-4F66-89B5-FE262FDFC48E}" type="slidenum">
              <a:rPr lang="en-US" smtClean="0"/>
              <a:t>‹#›</a:t>
            </a:fld>
            <a:endParaRPr lang="en-US"/>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727347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065EB82-04E1-4087-BF57-EF8125A28265}" type="datetimeFigureOut">
              <a:rPr lang="en-US" smtClean="0"/>
              <a:t>4/17/2023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100625A-2A2C-4F66-89B5-FE262FDFC48E}" type="slidenum">
              <a:rPr lang="en-US" smtClean="0"/>
              <a:t>‹#›</a:t>
            </a:fld>
            <a:endParaRPr lang="en-US"/>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900338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065EB82-04E1-4087-BF57-EF8125A28265}" type="datetimeFigureOut">
              <a:rPr lang="en-US" smtClean="0"/>
              <a:t>4/17/2023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100625A-2A2C-4F66-89B5-FE262FDFC48E}" type="slidenum">
              <a:rPr lang="en-US" smtClean="0"/>
              <a:t>‹#›</a:t>
            </a:fld>
            <a:endParaRPr lang="en-US"/>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4835726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065EB82-04E1-4087-BF57-EF8125A28265}" type="datetimeFigureOut">
              <a:rPr lang="en-US" smtClean="0"/>
              <a:t>4/17/2023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100625A-2A2C-4F66-89B5-FE262FDFC48E}" type="slidenum">
              <a:rPr lang="en-US" smtClean="0"/>
              <a:t>‹#›</a:t>
            </a:fld>
            <a:endParaRPr lang="en-US"/>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9372489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065EB82-04E1-4087-BF57-EF8125A28265}" type="datetimeFigureOut">
              <a:rPr lang="en-US" smtClean="0"/>
              <a:t>4/17/2023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100625A-2A2C-4F66-89B5-FE262FDFC48E}" type="slidenum">
              <a:rPr lang="en-US" smtClean="0"/>
              <a:t>‹#›</a:t>
            </a:fld>
            <a:endParaRPr lang="en-US"/>
          </a:p>
        </p:txBody>
      </p:sp>
    </p:spTree>
    <p:extLst>
      <p:ext uri="{BB962C8B-B14F-4D97-AF65-F5344CB8AC3E}">
        <p14:creationId xmlns:p14="http://schemas.microsoft.com/office/powerpoint/2010/main" val="23307668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065EB82-04E1-4087-BF57-EF8125A28265}" type="datetimeFigureOut">
              <a:rPr lang="en-US" smtClean="0"/>
              <a:t>4/17/2023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100625A-2A2C-4F66-89B5-FE262FDFC48E}" type="slidenum">
              <a:rPr lang="en-US" smtClean="0"/>
              <a:t>‹#›</a:t>
            </a:fld>
            <a:endParaRPr lang="en-US"/>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7341128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E065EB82-04E1-4087-BF57-EF8125A28265}" type="datetimeFigureOut">
              <a:rPr lang="en-US" smtClean="0"/>
              <a:t>4/17/2023</a:t>
            </a:fld>
            <a:endParaRPr lang="en-US"/>
          </a:p>
        </p:txBody>
      </p:sp>
      <p:sp>
        <p:nvSpPr>
          <p:cNvPr id="6" name="Footer Placeholder 5"/>
          <p:cNvSpPr>
            <a:spLocks noGrp="1"/>
          </p:cNvSpPr>
          <p:nvPr>
            <p:ph type="ftr" sz="quarter" idx="11"/>
          </p:nvPr>
        </p:nvSpPr>
        <p:spPr>
          <a:xfrm>
            <a:off x="1447382" y="318640"/>
            <a:ext cx="5541004" cy="320931"/>
          </a:xfrm>
        </p:spPr>
        <p:txBody>
          <a:bodyPr/>
          <a:lstStyle/>
          <a:p>
            <a:endParaRPr lang="en-US"/>
          </a:p>
        </p:txBody>
      </p:sp>
      <p:sp>
        <p:nvSpPr>
          <p:cNvPr id="7" name="Slide Number Placeholder 6"/>
          <p:cNvSpPr>
            <a:spLocks noGrp="1"/>
          </p:cNvSpPr>
          <p:nvPr>
            <p:ph type="sldNum" sz="quarter" idx="12"/>
          </p:nvPr>
        </p:nvSpPr>
        <p:spPr/>
        <p:txBody>
          <a:bodyPr/>
          <a:lstStyle/>
          <a:p>
            <a:fld id="{0100625A-2A2C-4F66-89B5-FE262FDFC48E}" type="slidenum">
              <a:rPr lang="en-US" smtClean="0"/>
              <a:t>‹#›</a:t>
            </a:fld>
            <a:endParaRPr lang="en-US"/>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1493597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065EB82-04E1-4087-BF57-EF8125A28265}" type="datetimeFigureOut">
              <a:rPr lang="en-US" smtClean="0"/>
              <a:t>4/17/2023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100625A-2A2C-4F66-89B5-FE262FDFC48E}" type="slidenum">
              <a:rPr lang="en-US" smtClean="0"/>
              <a:t>‹#›</a:t>
            </a:fld>
            <a:endParaRPr lang="en-US"/>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2899078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065EB82-04E1-4087-BF57-EF8125A28265}" type="datetimeFigureOut">
              <a:rPr lang="en-US" smtClean="0"/>
              <a:t>4/17/2023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100625A-2A2C-4F66-89B5-FE262FDFC48E}" type="slidenum">
              <a:rPr lang="en-US" smtClean="0"/>
              <a:t>‹#›</a:t>
            </a:fld>
            <a:endParaRPr lang="en-US"/>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1852506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E065EB82-04E1-4087-BF57-EF8125A28265}" type="datetimeFigureOut">
              <a:rPr lang="en-US" smtClean="0"/>
              <a:t>4/17/2023</a:t>
            </a:fld>
            <a:endParaRPr lang="en-US"/>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0100625A-2A2C-4F66-89B5-FE262FDFC48E}" type="slidenum">
              <a:rPr lang="en-US" smtClean="0"/>
              <a:t>‹#›</a:t>
            </a:fld>
            <a:endParaRPr lang="en-US"/>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9134491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16A1F1-2867-B657-F4F1-727BE3F3F1A8}"/>
              </a:ext>
            </a:extLst>
          </p:cNvPr>
          <p:cNvSpPr>
            <a:spLocks noGrp="1"/>
          </p:cNvSpPr>
          <p:nvPr>
            <p:ph type="ctrTitle"/>
          </p:nvPr>
        </p:nvSpPr>
        <p:spPr/>
        <p:txBody>
          <a:bodyPr>
            <a:normAutofit/>
          </a:bodyPr>
          <a:lstStyle/>
          <a:p>
            <a:r>
              <a:rPr lang="en-US" sz="3200" b="1" dirty="0"/>
              <a:t>INTERNATIONAL FINANCE</a:t>
            </a:r>
          </a:p>
        </p:txBody>
      </p:sp>
      <p:sp>
        <p:nvSpPr>
          <p:cNvPr id="3" name="Subtitle 2">
            <a:extLst>
              <a:ext uri="{FF2B5EF4-FFF2-40B4-BE49-F238E27FC236}">
                <a16:creationId xmlns:a16="http://schemas.microsoft.com/office/drawing/2014/main" id="{68B712D6-6CCA-61B9-ED98-23EB2CA8B869}"/>
              </a:ext>
            </a:extLst>
          </p:cNvPr>
          <p:cNvSpPr>
            <a:spLocks noGrp="1"/>
          </p:cNvSpPr>
          <p:nvPr>
            <p:ph type="subTitle" idx="1"/>
          </p:nvPr>
        </p:nvSpPr>
        <p:spPr>
          <a:xfrm>
            <a:off x="2417780" y="3514272"/>
            <a:ext cx="8637072" cy="977621"/>
          </a:xfrm>
        </p:spPr>
        <p:txBody>
          <a:bodyPr/>
          <a:lstStyle/>
          <a:p>
            <a:r>
              <a:rPr lang="en-US" b="1" dirty="0"/>
              <a:t>WEEK 5-  FOREIGN EXCHANGE MARKET</a:t>
            </a:r>
          </a:p>
        </p:txBody>
      </p:sp>
    </p:spTree>
    <p:extLst>
      <p:ext uri="{BB962C8B-B14F-4D97-AF65-F5344CB8AC3E}">
        <p14:creationId xmlns:p14="http://schemas.microsoft.com/office/powerpoint/2010/main" val="2502007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95E895-7B25-FABD-F9B8-2788CD3C5C86}"/>
              </a:ext>
            </a:extLst>
          </p:cNvPr>
          <p:cNvSpPr>
            <a:spLocks noGrp="1"/>
          </p:cNvSpPr>
          <p:nvPr>
            <p:ph type="title"/>
          </p:nvPr>
        </p:nvSpPr>
        <p:spPr/>
        <p:txBody>
          <a:bodyPr>
            <a:normAutofit/>
          </a:bodyPr>
          <a:lstStyle/>
          <a:p>
            <a:r>
              <a:rPr lang="en-US" sz="2400" b="1" dirty="0"/>
              <a:t>CONTENTS</a:t>
            </a:r>
          </a:p>
        </p:txBody>
      </p:sp>
      <p:sp>
        <p:nvSpPr>
          <p:cNvPr id="3" name="Content Placeholder 2">
            <a:extLst>
              <a:ext uri="{FF2B5EF4-FFF2-40B4-BE49-F238E27FC236}">
                <a16:creationId xmlns:a16="http://schemas.microsoft.com/office/drawing/2014/main" id="{4E5BBBA5-81B8-D425-A7AA-4C4F83CE5698}"/>
              </a:ext>
            </a:extLst>
          </p:cNvPr>
          <p:cNvSpPr>
            <a:spLocks noGrp="1"/>
          </p:cNvSpPr>
          <p:nvPr>
            <p:ph idx="1"/>
          </p:nvPr>
        </p:nvSpPr>
        <p:spPr/>
        <p:txBody>
          <a:bodyPr>
            <a:normAutofit/>
          </a:bodyPr>
          <a:lstStyle/>
          <a:p>
            <a:pPr marL="0" indent="0">
              <a:buNone/>
            </a:pPr>
            <a:r>
              <a:rPr lang="en-US" dirty="0"/>
              <a:t>1.0 INTRODUCTION</a:t>
            </a:r>
          </a:p>
          <a:p>
            <a:pPr marL="0" indent="0">
              <a:buNone/>
            </a:pPr>
            <a:r>
              <a:rPr lang="en-US" dirty="0"/>
              <a:t>2.0 OBJECTIVES</a:t>
            </a:r>
          </a:p>
          <a:p>
            <a:pPr marL="0" indent="0">
              <a:buNone/>
            </a:pPr>
            <a:r>
              <a:rPr lang="en-US" dirty="0"/>
              <a:t>3.0 THE NEED FOR FOREIGN EXCHANGE(FOREX) MARKET</a:t>
            </a:r>
          </a:p>
          <a:p>
            <a:pPr marL="0" indent="0">
              <a:buNone/>
            </a:pPr>
            <a:r>
              <a:rPr lang="en-US" dirty="0"/>
              <a:t>4.0 CHARACTERISTICS OF FOREX MARKET</a:t>
            </a:r>
          </a:p>
          <a:p>
            <a:pPr marL="0" indent="0">
              <a:buNone/>
            </a:pPr>
            <a:r>
              <a:rPr lang="en-US" dirty="0"/>
              <a:t>5.0 FUNCTIONS OF THE FOREX</a:t>
            </a:r>
          </a:p>
          <a:p>
            <a:pPr marL="0" indent="0">
              <a:buNone/>
            </a:pPr>
            <a:r>
              <a:rPr lang="en-US" dirty="0"/>
              <a:t>6.0 PARTICIPANTS IN THE MARKET</a:t>
            </a:r>
          </a:p>
          <a:p>
            <a:pPr marL="0" indent="0">
              <a:buNone/>
            </a:pPr>
            <a:r>
              <a:rPr lang="en-US" dirty="0"/>
              <a:t>7.0 ROLE OF THE FOREIGN EXCHANGE BROKERS</a:t>
            </a:r>
          </a:p>
        </p:txBody>
      </p:sp>
    </p:spTree>
    <p:extLst>
      <p:ext uri="{BB962C8B-B14F-4D97-AF65-F5344CB8AC3E}">
        <p14:creationId xmlns:p14="http://schemas.microsoft.com/office/powerpoint/2010/main" val="24594836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E0E89D-8625-573E-F73C-010961CE802F}"/>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F5834448-1A41-07EB-D50E-443DB9F6E24A}"/>
              </a:ext>
            </a:extLst>
          </p:cNvPr>
          <p:cNvSpPr>
            <a:spLocks noGrp="1"/>
          </p:cNvSpPr>
          <p:nvPr>
            <p:ph idx="1"/>
          </p:nvPr>
        </p:nvSpPr>
        <p:spPr/>
        <p:txBody>
          <a:bodyPr/>
          <a:lstStyle/>
          <a:p>
            <a:pPr marL="0" indent="0">
              <a:buNone/>
            </a:pPr>
            <a:r>
              <a:rPr lang="en-US" dirty="0"/>
              <a:t>8.0 INTERNATIONAL PAYMENT AND SETTLEMENT SYSTEM</a:t>
            </a:r>
          </a:p>
          <a:p>
            <a:pPr marL="0" indent="0">
              <a:buNone/>
            </a:pPr>
            <a:r>
              <a:rPr lang="en-US" dirty="0"/>
              <a:t>9.0 STRUCTURE OF THE FOREX MARKET</a:t>
            </a:r>
          </a:p>
          <a:p>
            <a:pPr marL="0" indent="0">
              <a:buNone/>
            </a:pPr>
            <a:r>
              <a:rPr lang="en-US" dirty="0"/>
              <a:t>10.0 TYPES OF FOREX MARKET</a:t>
            </a:r>
          </a:p>
          <a:p>
            <a:pPr marL="0" indent="0">
              <a:buNone/>
            </a:pPr>
            <a:r>
              <a:rPr lang="en-US" dirty="0"/>
              <a:t>11.0 CONCLUSION</a:t>
            </a:r>
          </a:p>
          <a:p>
            <a:pPr marL="0" indent="0">
              <a:buNone/>
            </a:pPr>
            <a:r>
              <a:rPr lang="en-US" dirty="0"/>
              <a:t>12.0 SELF ASSESMENT EXERCISE</a:t>
            </a:r>
          </a:p>
          <a:p>
            <a:pPr marL="0" indent="0">
              <a:buNone/>
            </a:pPr>
            <a:r>
              <a:rPr lang="en-US" dirty="0"/>
              <a:t>13.0 REFERENCES</a:t>
            </a:r>
          </a:p>
        </p:txBody>
      </p:sp>
    </p:spTree>
    <p:extLst>
      <p:ext uri="{BB962C8B-B14F-4D97-AF65-F5344CB8AC3E}">
        <p14:creationId xmlns:p14="http://schemas.microsoft.com/office/powerpoint/2010/main" val="38526059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C7B615-1B22-C8BF-5627-E8B988CA1D1C}"/>
              </a:ext>
            </a:extLst>
          </p:cNvPr>
          <p:cNvSpPr>
            <a:spLocks noGrp="1"/>
          </p:cNvSpPr>
          <p:nvPr>
            <p:ph type="title"/>
          </p:nvPr>
        </p:nvSpPr>
        <p:spPr/>
        <p:txBody>
          <a:bodyPr>
            <a:normAutofit/>
          </a:bodyPr>
          <a:lstStyle/>
          <a:p>
            <a:r>
              <a:rPr lang="en-US" sz="2400" b="1" dirty="0"/>
              <a:t>1.0 INTRODUCTION</a:t>
            </a:r>
          </a:p>
        </p:txBody>
      </p:sp>
      <p:sp>
        <p:nvSpPr>
          <p:cNvPr id="3" name="Content Placeholder 2">
            <a:extLst>
              <a:ext uri="{FF2B5EF4-FFF2-40B4-BE49-F238E27FC236}">
                <a16:creationId xmlns:a16="http://schemas.microsoft.com/office/drawing/2014/main" id="{D960940F-8BC3-3440-B8A8-63E52A958D64}"/>
              </a:ext>
            </a:extLst>
          </p:cNvPr>
          <p:cNvSpPr>
            <a:spLocks noGrp="1"/>
          </p:cNvSpPr>
          <p:nvPr>
            <p:ph idx="1"/>
          </p:nvPr>
        </p:nvSpPr>
        <p:spPr/>
        <p:txBody>
          <a:bodyPr>
            <a:normAutofit fontScale="92500" lnSpcReduction="10000"/>
          </a:bodyPr>
          <a:lstStyle/>
          <a:p>
            <a:r>
              <a:rPr lang="en-US" dirty="0"/>
              <a:t>Foreign exchange market is the largest and most liquid financial market in the world. </a:t>
            </a:r>
          </a:p>
          <a:p>
            <a:r>
              <a:rPr lang="en-US" dirty="0"/>
              <a:t>It is referred to as foreign currency market, where a party of a country purchases some quantity of a currency in exchange of paying some quantity of another currency. </a:t>
            </a:r>
          </a:p>
          <a:p>
            <a:r>
              <a:rPr lang="en-US" dirty="0"/>
              <a:t>The buyers and sellers include individuals, firms, foreign exchange brokers, commercial banks and the central bank. </a:t>
            </a:r>
          </a:p>
          <a:p>
            <a:r>
              <a:rPr lang="en-US" dirty="0"/>
              <a:t>There are numerous foreign currencies which are traded, converted and exchanged in the foreign exchange market.</a:t>
            </a:r>
          </a:p>
          <a:p>
            <a:r>
              <a:rPr lang="en-US" dirty="0"/>
              <a:t>The foreign exchange market assists international trade and investment by enabling currency conversion. </a:t>
            </a:r>
          </a:p>
        </p:txBody>
      </p:sp>
    </p:spTree>
    <p:extLst>
      <p:ext uri="{BB962C8B-B14F-4D97-AF65-F5344CB8AC3E}">
        <p14:creationId xmlns:p14="http://schemas.microsoft.com/office/powerpoint/2010/main" val="41569458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F60925-43A4-3A79-7FBB-DF41C1E66752}"/>
              </a:ext>
            </a:extLst>
          </p:cNvPr>
          <p:cNvSpPr>
            <a:spLocks noGrp="1"/>
          </p:cNvSpPr>
          <p:nvPr>
            <p:ph type="title"/>
          </p:nvPr>
        </p:nvSpPr>
        <p:spPr/>
        <p:txBody>
          <a:bodyPr>
            <a:normAutofit/>
          </a:bodyPr>
          <a:lstStyle/>
          <a:p>
            <a:r>
              <a:rPr lang="en-US" sz="2400" b="1" dirty="0"/>
              <a:t>2.0 OBJECTIVES</a:t>
            </a:r>
          </a:p>
        </p:txBody>
      </p:sp>
      <p:sp>
        <p:nvSpPr>
          <p:cNvPr id="3" name="Content Placeholder 2">
            <a:extLst>
              <a:ext uri="{FF2B5EF4-FFF2-40B4-BE49-F238E27FC236}">
                <a16:creationId xmlns:a16="http://schemas.microsoft.com/office/drawing/2014/main" id="{B739C0B6-3A05-C74B-B5BA-16DA1D18ADC7}"/>
              </a:ext>
            </a:extLst>
          </p:cNvPr>
          <p:cNvSpPr>
            <a:spLocks noGrp="1"/>
          </p:cNvSpPr>
          <p:nvPr>
            <p:ph idx="1"/>
          </p:nvPr>
        </p:nvSpPr>
        <p:spPr/>
        <p:txBody>
          <a:bodyPr/>
          <a:lstStyle/>
          <a:p>
            <a:pPr marL="0" indent="0">
              <a:buNone/>
            </a:pPr>
            <a:r>
              <a:rPr lang="en-US" dirty="0"/>
              <a:t>At the end of this topic, you should be able to-</a:t>
            </a:r>
          </a:p>
          <a:p>
            <a:pPr marL="0" indent="0">
              <a:buNone/>
            </a:pPr>
            <a:r>
              <a:rPr lang="en-US" dirty="0"/>
              <a:t>1. Explain the need for the foreign exchange market.</a:t>
            </a:r>
          </a:p>
          <a:p>
            <a:pPr marL="0" indent="0">
              <a:buNone/>
            </a:pPr>
            <a:r>
              <a:rPr lang="en-US" dirty="0"/>
              <a:t>2. State the characteristics of foreign exchange market.</a:t>
            </a:r>
          </a:p>
          <a:p>
            <a:pPr marL="0" indent="0">
              <a:buNone/>
            </a:pPr>
            <a:r>
              <a:rPr lang="en-US" dirty="0"/>
              <a:t>3. Evaluate the structure of foreign exchange markets.</a:t>
            </a:r>
          </a:p>
          <a:p>
            <a:pPr marL="0" indent="0">
              <a:buNone/>
            </a:pPr>
            <a:r>
              <a:rPr lang="en-US" dirty="0"/>
              <a:t>4. Describe the participants of foreign exchange markets.</a:t>
            </a:r>
          </a:p>
          <a:p>
            <a:pPr marL="0" indent="0">
              <a:buNone/>
            </a:pPr>
            <a:r>
              <a:rPr lang="en-US" dirty="0"/>
              <a:t>5. Examine the role of foreign exchange brokers in the foreign market.</a:t>
            </a:r>
          </a:p>
          <a:p>
            <a:endParaRPr lang="en-US" dirty="0"/>
          </a:p>
        </p:txBody>
      </p:sp>
    </p:spTree>
    <p:extLst>
      <p:ext uri="{BB962C8B-B14F-4D97-AF65-F5344CB8AC3E}">
        <p14:creationId xmlns:p14="http://schemas.microsoft.com/office/powerpoint/2010/main" val="11855946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9BCD6-EE6E-FE48-D09B-DCD43A9D925C}"/>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B777AEB7-9A7B-00BB-070B-2F656292B120}"/>
              </a:ext>
            </a:extLst>
          </p:cNvPr>
          <p:cNvSpPr>
            <a:spLocks noGrp="1"/>
          </p:cNvSpPr>
          <p:nvPr>
            <p:ph idx="1"/>
          </p:nvPr>
        </p:nvSpPr>
        <p:spPr/>
        <p:txBody>
          <a:bodyPr/>
          <a:lstStyle/>
          <a:p>
            <a:pPr marL="0" indent="0">
              <a:buNone/>
            </a:pPr>
            <a:r>
              <a:rPr lang="en-US" dirty="0"/>
              <a:t>6. Discuss the functions of the foreign exchange market.</a:t>
            </a:r>
          </a:p>
          <a:p>
            <a:pPr marL="0" indent="0">
              <a:buNone/>
            </a:pPr>
            <a:r>
              <a:rPr lang="en-US" dirty="0"/>
              <a:t>7. Define the various types of foreign exchange markets.</a:t>
            </a:r>
          </a:p>
          <a:p>
            <a:pPr marL="0" indent="0">
              <a:buNone/>
            </a:pPr>
            <a:r>
              <a:rPr lang="en-US" dirty="0"/>
              <a:t>8. Differentiate the various international payments and settlement systems.</a:t>
            </a:r>
          </a:p>
          <a:p>
            <a:endParaRPr lang="en-US" dirty="0"/>
          </a:p>
        </p:txBody>
      </p:sp>
    </p:spTree>
    <p:extLst>
      <p:ext uri="{BB962C8B-B14F-4D97-AF65-F5344CB8AC3E}">
        <p14:creationId xmlns:p14="http://schemas.microsoft.com/office/powerpoint/2010/main" val="13147782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3EE34F-A32B-1CD9-C50A-BC0C3DAFE5FF}"/>
              </a:ext>
            </a:extLst>
          </p:cNvPr>
          <p:cNvSpPr>
            <a:spLocks noGrp="1"/>
          </p:cNvSpPr>
          <p:nvPr>
            <p:ph type="title"/>
          </p:nvPr>
        </p:nvSpPr>
        <p:spPr/>
        <p:txBody>
          <a:bodyPr>
            <a:normAutofit/>
          </a:bodyPr>
          <a:lstStyle/>
          <a:p>
            <a:r>
              <a:rPr lang="en-US" sz="2400" b="1" dirty="0"/>
              <a:t>3.0 THE NEED for  the FOREIGN EXCHANGE MARKET</a:t>
            </a:r>
          </a:p>
        </p:txBody>
      </p:sp>
      <p:sp>
        <p:nvSpPr>
          <p:cNvPr id="3" name="Content Placeholder 2">
            <a:extLst>
              <a:ext uri="{FF2B5EF4-FFF2-40B4-BE49-F238E27FC236}">
                <a16:creationId xmlns:a16="http://schemas.microsoft.com/office/drawing/2014/main" id="{663047E7-2287-B72C-A982-F41C46E3366A}"/>
              </a:ext>
            </a:extLst>
          </p:cNvPr>
          <p:cNvSpPr>
            <a:spLocks noGrp="1"/>
          </p:cNvSpPr>
          <p:nvPr>
            <p:ph idx="1"/>
          </p:nvPr>
        </p:nvSpPr>
        <p:spPr>
          <a:xfrm>
            <a:off x="1451579" y="1853754"/>
            <a:ext cx="9603275" cy="3924194"/>
          </a:xfrm>
        </p:spPr>
        <p:txBody>
          <a:bodyPr>
            <a:normAutofit fontScale="92500" lnSpcReduction="10000"/>
          </a:bodyPr>
          <a:lstStyle/>
          <a:p>
            <a:pPr marL="0" indent="0">
              <a:buNone/>
            </a:pPr>
            <a:r>
              <a:rPr lang="en-US" dirty="0"/>
              <a:t>1)   Protection of currency-to accumulate the reserve, the governments protects the currency trading by the  help  of foreign  exchange market. </a:t>
            </a:r>
          </a:p>
          <a:p>
            <a:r>
              <a:rPr lang="en-US" dirty="0"/>
              <a:t>This  affects the value  of the  currency and makes it easy to  do payments.</a:t>
            </a:r>
          </a:p>
          <a:p>
            <a:pPr marL="0" indent="0">
              <a:buNone/>
            </a:pPr>
            <a:r>
              <a:rPr lang="en-US" dirty="0"/>
              <a:t>2)   Job opportunities-Many  people  earn  a  living  by  trading currencies online on a daily basis which in turn increases the job opportunities.</a:t>
            </a:r>
          </a:p>
          <a:p>
            <a:pPr marL="0" indent="0">
              <a:buNone/>
            </a:pPr>
            <a:r>
              <a:rPr lang="en-US" dirty="0"/>
              <a:t>3)   Hedging  facilitator-forex is a hedging facilitator. Here, hedging means protecting the  business from risk. </a:t>
            </a:r>
          </a:p>
          <a:p>
            <a:pPr marL="0" indent="0">
              <a:buNone/>
            </a:pPr>
            <a:r>
              <a:rPr lang="en-US" dirty="0"/>
              <a:t>4) Facilities international trade-the need  for acquiring currency to trade  arises when  the business deal  involves  other  country  investors. Transfer of  purchasing is facilitated by foreign  exchange among the countries.</a:t>
            </a:r>
          </a:p>
        </p:txBody>
      </p:sp>
    </p:spTree>
    <p:extLst>
      <p:ext uri="{BB962C8B-B14F-4D97-AF65-F5344CB8AC3E}">
        <p14:creationId xmlns:p14="http://schemas.microsoft.com/office/powerpoint/2010/main" val="25368293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DFBFE1-1EC2-E63E-75C5-A8D144053CC5}"/>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6A2E6C24-FDCE-4D79-3AEB-E287B3D1E6FA}"/>
              </a:ext>
            </a:extLst>
          </p:cNvPr>
          <p:cNvSpPr>
            <a:spLocks noGrp="1"/>
          </p:cNvSpPr>
          <p:nvPr>
            <p:ph idx="1"/>
          </p:nvPr>
        </p:nvSpPr>
        <p:spPr/>
        <p:txBody>
          <a:bodyPr/>
          <a:lstStyle/>
          <a:p>
            <a:pPr marL="0" indent="0">
              <a:buNone/>
            </a:pPr>
            <a:r>
              <a:rPr lang="en-US" dirty="0"/>
              <a:t>5)   Currency  liquidity-the foreign  exchange market provides liquidity for currencies. </a:t>
            </a:r>
          </a:p>
          <a:p>
            <a:r>
              <a:rPr lang="en-US" dirty="0"/>
              <a:t>Liquidity is the ease with which it can convert a foreign currency into a domestic currency.</a:t>
            </a:r>
          </a:p>
          <a:p>
            <a:pPr marL="0" indent="0">
              <a:buNone/>
            </a:pPr>
            <a:r>
              <a:rPr lang="en-US" dirty="0"/>
              <a:t>6)   Credit  provision-it has a facility of credit  provision. It helps to enhance the  growth  of foreign trade.</a:t>
            </a:r>
          </a:p>
          <a:p>
            <a:r>
              <a:rPr lang="en-US" dirty="0"/>
              <a:t> Most investors dealing  with international trade  depend on  the  credit  facilities that  are advanced to them  by forex markets.</a:t>
            </a:r>
          </a:p>
        </p:txBody>
      </p:sp>
    </p:spTree>
    <p:extLst>
      <p:ext uri="{BB962C8B-B14F-4D97-AF65-F5344CB8AC3E}">
        <p14:creationId xmlns:p14="http://schemas.microsoft.com/office/powerpoint/2010/main" val="24101202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FDBB9B-63D3-A8E6-6806-25AC21EBED72}"/>
              </a:ext>
            </a:extLst>
          </p:cNvPr>
          <p:cNvSpPr>
            <a:spLocks noGrp="1"/>
          </p:cNvSpPr>
          <p:nvPr>
            <p:ph type="title"/>
          </p:nvPr>
        </p:nvSpPr>
        <p:spPr/>
        <p:txBody>
          <a:bodyPr>
            <a:normAutofit/>
          </a:bodyPr>
          <a:lstStyle/>
          <a:p>
            <a:r>
              <a:rPr lang="en-US" sz="2400" b="1" dirty="0"/>
              <a:t>4.0 CHARACTERISTICS OF FOREIGN EXCHANGE MARKETS</a:t>
            </a:r>
          </a:p>
        </p:txBody>
      </p:sp>
      <p:sp>
        <p:nvSpPr>
          <p:cNvPr id="3" name="Content Placeholder 2">
            <a:extLst>
              <a:ext uri="{FF2B5EF4-FFF2-40B4-BE49-F238E27FC236}">
                <a16:creationId xmlns:a16="http://schemas.microsoft.com/office/drawing/2014/main" id="{E9169C09-455F-45FE-B98C-007E268AF921}"/>
              </a:ext>
            </a:extLst>
          </p:cNvPr>
          <p:cNvSpPr>
            <a:spLocks noGrp="1"/>
          </p:cNvSpPr>
          <p:nvPr>
            <p:ph idx="1"/>
          </p:nvPr>
        </p:nvSpPr>
        <p:spPr/>
        <p:txBody>
          <a:bodyPr>
            <a:normAutofit/>
          </a:bodyPr>
          <a:lstStyle/>
          <a:p>
            <a:pPr marL="0" indent="0">
              <a:buNone/>
            </a:pPr>
            <a:r>
              <a:rPr lang="en-US" dirty="0"/>
              <a:t>1)   Superior  liquidity:- in a forex  market, traders are  free  to  buy and  sell currencies of their own choice. </a:t>
            </a:r>
          </a:p>
          <a:p>
            <a:r>
              <a:rPr lang="en-US" dirty="0"/>
              <a:t> The  superior  liquidity  of  the   forex   market  enables  traders  to  easily  exchange currencies without  affecting the price of the currencies being traded.</a:t>
            </a:r>
          </a:p>
          <a:p>
            <a:pPr marL="0" indent="0">
              <a:buNone/>
            </a:pPr>
            <a:r>
              <a:rPr lang="en-US" dirty="0"/>
              <a:t>2)   Strong  market trends:- forex  traders   make  money  by getting accurate market data and analyzing the direction the markets takes.</a:t>
            </a:r>
          </a:p>
          <a:p>
            <a:pPr marL="0" indent="0">
              <a:buNone/>
            </a:pPr>
            <a:r>
              <a:rPr lang="en-US" dirty="0"/>
              <a:t>3)   Purchasing power:-foreign exchange market  aims at transferring the purchasing power  of one currency to another currency.</a:t>
            </a:r>
          </a:p>
          <a:p>
            <a:endParaRPr lang="en-US" dirty="0"/>
          </a:p>
        </p:txBody>
      </p:sp>
    </p:spTree>
    <p:extLst>
      <p:ext uri="{BB962C8B-B14F-4D97-AF65-F5344CB8AC3E}">
        <p14:creationId xmlns:p14="http://schemas.microsoft.com/office/powerpoint/2010/main" val="30023815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3BF9A7-40F0-CDAC-CB03-1D107540C097}"/>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F1AAECEE-52C7-5430-DA3C-36AC1F5AF0C4}"/>
              </a:ext>
            </a:extLst>
          </p:cNvPr>
          <p:cNvSpPr>
            <a:spLocks noGrp="1"/>
          </p:cNvSpPr>
          <p:nvPr>
            <p:ph idx="1"/>
          </p:nvPr>
        </p:nvSpPr>
        <p:spPr/>
        <p:txBody>
          <a:bodyPr>
            <a:normAutofit lnSpcReduction="10000"/>
          </a:bodyPr>
          <a:lstStyle/>
          <a:p>
            <a:pPr marL="0" indent="0">
              <a:buNone/>
            </a:pPr>
            <a:r>
              <a:rPr lang="en-US" dirty="0"/>
              <a:t>4)   Lower  trading  costs:- any  one  can  open  a  mini forex  account by investing small amount of investment. This is because the  cost of  trading  is low comparing to  other  investment options.</a:t>
            </a:r>
          </a:p>
          <a:p>
            <a:pPr marL="0" indent="0">
              <a:buNone/>
            </a:pPr>
            <a:r>
              <a:rPr lang="en-US" dirty="0"/>
              <a:t>5)   Intermediary function:-buyers and  sellers come to do business in foreign  exchange market. This gives a platform for business and the foreign exchange market acts as an intermediary.</a:t>
            </a:r>
          </a:p>
          <a:p>
            <a:pPr marL="0" indent="0">
              <a:buNone/>
            </a:pPr>
            <a:r>
              <a:rPr lang="en-US" dirty="0"/>
              <a:t>6)   Electronic  market: -  foreign exchange  market transaction takes place through  an electronically linked network of  banks, where  the buyers and sellers come together to do foreign exchange transactions.</a:t>
            </a:r>
          </a:p>
          <a:p>
            <a:endParaRPr lang="en-US" dirty="0"/>
          </a:p>
        </p:txBody>
      </p:sp>
    </p:spTree>
    <p:extLst>
      <p:ext uri="{BB962C8B-B14F-4D97-AF65-F5344CB8AC3E}">
        <p14:creationId xmlns:p14="http://schemas.microsoft.com/office/powerpoint/2010/main" val="41766996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87EAFC-F40E-FF62-E479-D9B3CB773A64}"/>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8C6C9F35-206A-4703-E894-104E1034D38E}"/>
              </a:ext>
            </a:extLst>
          </p:cNvPr>
          <p:cNvSpPr>
            <a:spLocks noGrp="1"/>
          </p:cNvSpPr>
          <p:nvPr>
            <p:ph idx="1"/>
          </p:nvPr>
        </p:nvSpPr>
        <p:spPr/>
        <p:txBody>
          <a:bodyPr/>
          <a:lstStyle/>
          <a:p>
            <a:pPr marL="0" indent="0">
              <a:buNone/>
            </a:pPr>
            <a:r>
              <a:rPr lang="en-US" dirty="0"/>
              <a:t>7)   Credit  provision:- forex  provides the  facility  of  credit  provision to  the  buyers in the  form  of banker’s acceptance and letter of credit. It helps the traders in the international market.</a:t>
            </a:r>
          </a:p>
          <a:p>
            <a:pPr marL="0" indent="0">
              <a:buNone/>
            </a:pPr>
            <a:r>
              <a:rPr lang="en-US" dirty="0"/>
              <a:t>8)   Best transparency: - the excellent transparency of the forex market means that  forex traders have more control over  their  investments  and  can  decide  what  to  do,  based on  the  information available.</a:t>
            </a:r>
          </a:p>
        </p:txBody>
      </p:sp>
    </p:spTree>
    <p:extLst>
      <p:ext uri="{BB962C8B-B14F-4D97-AF65-F5344CB8AC3E}">
        <p14:creationId xmlns:p14="http://schemas.microsoft.com/office/powerpoint/2010/main" val="25683901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4C7DAE-7208-D3E9-75DA-DBE796A741B6}"/>
              </a:ext>
            </a:extLst>
          </p:cNvPr>
          <p:cNvSpPr>
            <a:spLocks noGrp="1"/>
          </p:cNvSpPr>
          <p:nvPr>
            <p:ph type="title"/>
          </p:nvPr>
        </p:nvSpPr>
        <p:spPr/>
        <p:txBody>
          <a:bodyPr>
            <a:normAutofit/>
          </a:bodyPr>
          <a:lstStyle/>
          <a:p>
            <a:r>
              <a:rPr lang="en-US" sz="2400" b="1" dirty="0"/>
              <a:t>5.0 FUNCTIONS OF FOREIGN EXCHANGE MARKETS</a:t>
            </a:r>
          </a:p>
        </p:txBody>
      </p:sp>
      <p:sp>
        <p:nvSpPr>
          <p:cNvPr id="3" name="Content Placeholder 2">
            <a:extLst>
              <a:ext uri="{FF2B5EF4-FFF2-40B4-BE49-F238E27FC236}">
                <a16:creationId xmlns:a16="http://schemas.microsoft.com/office/drawing/2014/main" id="{77338686-1E06-CADA-767A-739AA2D68A1F}"/>
              </a:ext>
            </a:extLst>
          </p:cNvPr>
          <p:cNvSpPr>
            <a:spLocks noGrp="1"/>
          </p:cNvSpPr>
          <p:nvPr>
            <p:ph idx="1"/>
          </p:nvPr>
        </p:nvSpPr>
        <p:spPr/>
        <p:txBody>
          <a:bodyPr>
            <a:normAutofit lnSpcReduction="10000"/>
          </a:bodyPr>
          <a:lstStyle/>
          <a:p>
            <a:pPr marL="0" indent="0">
              <a:buNone/>
            </a:pPr>
            <a:r>
              <a:rPr lang="en-US" dirty="0"/>
              <a:t>1)    Transfer  of  purchasing  power:- the forex market allows  transfer of purchasing  power or conversion of one  currency to another currency in the  market to complete the  business between two  countries.</a:t>
            </a:r>
          </a:p>
          <a:p>
            <a:pPr marL="0" indent="0">
              <a:buNone/>
            </a:pPr>
            <a:r>
              <a:rPr lang="en-US" dirty="0"/>
              <a:t>2)   Provision  of  credit:-  to  promote foreign  trade   between the  countries,  foreign  exchange market provides  credit  to trade,  both  national  and  international.  It helps  the  trader to trade  easily.</a:t>
            </a:r>
          </a:p>
          <a:p>
            <a:pPr marL="0" indent="0">
              <a:buNone/>
            </a:pPr>
            <a:r>
              <a:rPr lang="en-US" dirty="0"/>
              <a:t>3)   Minimizing foreign  exchange risk:- the foreign  exchange market minimizes the  risk of trade. Foreign exchange transactions  are  done through the payment and receipts of foreign currency exchange.</a:t>
            </a:r>
          </a:p>
        </p:txBody>
      </p:sp>
    </p:spTree>
    <p:extLst>
      <p:ext uri="{BB962C8B-B14F-4D97-AF65-F5344CB8AC3E}">
        <p14:creationId xmlns:p14="http://schemas.microsoft.com/office/powerpoint/2010/main" val="38513623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FDA10-1C90-5FB4-ADF6-06EE50944F2C}"/>
              </a:ext>
            </a:extLst>
          </p:cNvPr>
          <p:cNvSpPr>
            <a:spLocks noGrp="1"/>
          </p:cNvSpPr>
          <p:nvPr>
            <p:ph type="title"/>
          </p:nvPr>
        </p:nvSpPr>
        <p:spPr/>
        <p:txBody>
          <a:bodyPr>
            <a:normAutofit/>
          </a:bodyPr>
          <a:lstStyle/>
          <a:p>
            <a:r>
              <a:rPr lang="en-US" sz="2400" b="1" dirty="0"/>
              <a:t>6.0 PARTICIPANTS OF FOREIGN EXCHANGE MARKET</a:t>
            </a:r>
          </a:p>
        </p:txBody>
      </p:sp>
      <p:sp>
        <p:nvSpPr>
          <p:cNvPr id="3" name="Content Placeholder 2">
            <a:extLst>
              <a:ext uri="{FF2B5EF4-FFF2-40B4-BE49-F238E27FC236}">
                <a16:creationId xmlns:a16="http://schemas.microsoft.com/office/drawing/2014/main" id="{207ACDF0-B2F6-A1DF-A92A-018886E4F974}"/>
              </a:ext>
            </a:extLst>
          </p:cNvPr>
          <p:cNvSpPr>
            <a:spLocks noGrp="1"/>
          </p:cNvSpPr>
          <p:nvPr>
            <p:ph idx="1"/>
          </p:nvPr>
        </p:nvSpPr>
        <p:spPr/>
        <p:txBody>
          <a:bodyPr>
            <a:normAutofit fontScale="92500" lnSpcReduction="10000"/>
          </a:bodyPr>
          <a:lstStyle/>
          <a:p>
            <a:pPr marL="0" indent="0">
              <a:buNone/>
            </a:pPr>
            <a:r>
              <a:rPr lang="en-US" dirty="0"/>
              <a:t>1)   </a:t>
            </a:r>
            <a:r>
              <a:rPr lang="en-US" i="1" dirty="0"/>
              <a:t>Retailers:</a:t>
            </a:r>
            <a:r>
              <a:rPr lang="en-US" dirty="0"/>
              <a:t>-retailers   use  foreign   exchange  for   the   purpose  of   operating   their business. They buy or sell currency, by placing  orders with commercial banks.</a:t>
            </a:r>
          </a:p>
          <a:p>
            <a:pPr marL="0" indent="0">
              <a:buNone/>
            </a:pPr>
            <a:r>
              <a:rPr lang="en-US" dirty="0"/>
              <a:t>2</a:t>
            </a:r>
            <a:r>
              <a:rPr lang="en-US" i="1" dirty="0"/>
              <a:t>)   Commercial banks:- </a:t>
            </a:r>
            <a:r>
              <a:rPr lang="en-US" dirty="0"/>
              <a:t>are  directly  involved  in buying  and  selling of foreign currency for their retail clients and  for their own proprietary trading,  for the  purpose of structuring their assets and liabilities.</a:t>
            </a:r>
          </a:p>
          <a:p>
            <a:pPr marL="0" indent="0">
              <a:buNone/>
            </a:pPr>
            <a:r>
              <a:rPr lang="en-US" dirty="0"/>
              <a:t>3)   </a:t>
            </a:r>
            <a:r>
              <a:rPr lang="en-US" i="1" dirty="0"/>
              <a:t>Foreign  exchange brokers</a:t>
            </a:r>
            <a:r>
              <a:rPr lang="en-US" dirty="0"/>
              <a:t>:- The brokers collect a number of quotations for different currencies  from several banks and they place the most favorable quotations to the banks.</a:t>
            </a:r>
          </a:p>
          <a:p>
            <a:pPr marL="0" indent="0">
              <a:buNone/>
            </a:pPr>
            <a:r>
              <a:rPr lang="en-US" dirty="0"/>
              <a:t>4) </a:t>
            </a:r>
            <a:r>
              <a:rPr lang="en-US" i="1" dirty="0"/>
              <a:t>Central Banks</a:t>
            </a:r>
            <a:r>
              <a:rPr lang="en-US" dirty="0"/>
              <a:t>:-They frequently  intervene  to  buy and sale the currency through bid which influences the rate at which the currency is traded.</a:t>
            </a:r>
          </a:p>
        </p:txBody>
      </p:sp>
    </p:spTree>
    <p:extLst>
      <p:ext uri="{BB962C8B-B14F-4D97-AF65-F5344CB8AC3E}">
        <p14:creationId xmlns:p14="http://schemas.microsoft.com/office/powerpoint/2010/main" val="4577207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0336BD-7CF9-7065-8D8C-0A9DE84D6CD7}"/>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CC030C67-D121-CEB8-B69A-C12B0669BB2E}"/>
              </a:ext>
            </a:extLst>
          </p:cNvPr>
          <p:cNvSpPr>
            <a:spLocks noGrp="1"/>
          </p:cNvSpPr>
          <p:nvPr>
            <p:ph idx="1"/>
          </p:nvPr>
        </p:nvSpPr>
        <p:spPr/>
        <p:txBody>
          <a:bodyPr>
            <a:normAutofit/>
          </a:bodyPr>
          <a:lstStyle/>
          <a:p>
            <a:pPr marL="0" indent="0">
              <a:buNone/>
            </a:pPr>
            <a:r>
              <a:rPr lang="en-US" dirty="0"/>
              <a:t>5) </a:t>
            </a:r>
            <a:r>
              <a:rPr lang="en-US" i="1" dirty="0"/>
              <a:t>Investors and speculators:-</a:t>
            </a:r>
            <a:r>
              <a:rPr lang="en-US" dirty="0"/>
              <a:t> these require  currency exchange whenever they deal in any foreign investments including equities, bonds, bank deposits, or real estate.</a:t>
            </a:r>
          </a:p>
          <a:p>
            <a:pPr marL="0" indent="0">
              <a:buNone/>
            </a:pPr>
            <a:r>
              <a:rPr lang="en-US" dirty="0"/>
              <a:t>6)   </a:t>
            </a:r>
            <a:r>
              <a:rPr lang="en-US" i="1" dirty="0"/>
              <a:t>Authorized dealer</a:t>
            </a:r>
            <a:r>
              <a:rPr lang="en-US" dirty="0"/>
              <a:t>: -a  trader  who  buys and  sells currencies for  example, a  foreign  exchange dealer will quote different exchange rates.  The  dealer  profits from  the  difference in exchange rates between currencies.</a:t>
            </a:r>
          </a:p>
          <a:p>
            <a:pPr marL="0" indent="0">
              <a:buNone/>
            </a:pPr>
            <a:r>
              <a:rPr lang="en-US" dirty="0"/>
              <a:t>7)   </a:t>
            </a:r>
            <a:r>
              <a:rPr lang="en-US" i="1" dirty="0"/>
              <a:t>Market maker</a:t>
            </a:r>
            <a:r>
              <a:rPr lang="en-US" dirty="0"/>
              <a:t>:-a market maker  or liquidity provider  can be a company or an individual. They quote both   a  buy  and   a  sell  price  in  a  financial   instruments  or  commodity  held  in  inventory.   </a:t>
            </a:r>
          </a:p>
        </p:txBody>
      </p:sp>
    </p:spTree>
    <p:extLst>
      <p:ext uri="{BB962C8B-B14F-4D97-AF65-F5344CB8AC3E}">
        <p14:creationId xmlns:p14="http://schemas.microsoft.com/office/powerpoint/2010/main" val="18110927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6211A0-FA78-39BC-3372-9751817F5747}"/>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A47A1DA7-0D08-30E5-7CA5-96E47BAB8B63}"/>
              </a:ext>
            </a:extLst>
          </p:cNvPr>
          <p:cNvSpPr>
            <a:spLocks noGrp="1"/>
          </p:cNvSpPr>
          <p:nvPr>
            <p:ph idx="1"/>
          </p:nvPr>
        </p:nvSpPr>
        <p:spPr/>
        <p:txBody>
          <a:bodyPr>
            <a:normAutofit fontScale="92500"/>
          </a:bodyPr>
          <a:lstStyle/>
          <a:p>
            <a:r>
              <a:rPr lang="en-US" i="1" dirty="0"/>
              <a:t>A designated  primary   market  maker   (DPM)  </a:t>
            </a:r>
            <a:r>
              <a:rPr lang="en-US" dirty="0"/>
              <a:t>is  a  specialized  market  maker   approved  by  an exchange .</a:t>
            </a:r>
          </a:p>
          <a:p>
            <a:r>
              <a:rPr lang="en-US" dirty="0"/>
              <a:t>The DPM guarantees that  the  dealer will take  the  position in a particular assigned security, option  or option  index. </a:t>
            </a:r>
          </a:p>
          <a:p>
            <a:pPr marL="0" indent="0">
              <a:buNone/>
            </a:pPr>
            <a:r>
              <a:rPr lang="en-US" dirty="0"/>
              <a:t>8)</a:t>
            </a:r>
            <a:r>
              <a:rPr lang="en-US" i="1" dirty="0"/>
              <a:t>Money  changer</a:t>
            </a:r>
            <a:r>
              <a:rPr lang="en-US" dirty="0"/>
              <a:t>: -a  money  changer is a  person who  exchanges the  coins or  currencies of  one country  for that  of another. </a:t>
            </a:r>
          </a:p>
          <a:p>
            <a:r>
              <a:rPr lang="en-US" dirty="0"/>
              <a:t>Their work  is to  change in the   market, most large  transaction were  done  not  by cash/ coins but by transfer order of funds on the books kept at the local money  changer(s).</a:t>
            </a:r>
          </a:p>
          <a:p>
            <a:endParaRPr lang="en-US" dirty="0"/>
          </a:p>
        </p:txBody>
      </p:sp>
    </p:spTree>
    <p:extLst>
      <p:ext uri="{BB962C8B-B14F-4D97-AF65-F5344CB8AC3E}">
        <p14:creationId xmlns:p14="http://schemas.microsoft.com/office/powerpoint/2010/main" val="2506055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F4871A-BFB8-BCE8-3CCC-13532D85A8FE}"/>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8CFA24B6-1814-EB4D-C9A6-826896A2B3AA}"/>
              </a:ext>
            </a:extLst>
          </p:cNvPr>
          <p:cNvSpPr>
            <a:spLocks noGrp="1"/>
          </p:cNvSpPr>
          <p:nvPr>
            <p:ph idx="1"/>
          </p:nvPr>
        </p:nvSpPr>
        <p:spPr/>
        <p:txBody>
          <a:bodyPr>
            <a:normAutofit fontScale="92500" lnSpcReduction="10000"/>
          </a:bodyPr>
          <a:lstStyle/>
          <a:p>
            <a:pPr marL="0" indent="0">
              <a:buNone/>
            </a:pPr>
            <a:r>
              <a:rPr lang="en-US" dirty="0"/>
              <a:t>9) </a:t>
            </a:r>
            <a:r>
              <a:rPr lang="en-US" i="1" dirty="0"/>
              <a:t>Foreign exchange fixing</a:t>
            </a:r>
            <a:r>
              <a:rPr lang="en-US" dirty="0"/>
              <a:t>: -is the daily monetary exchange rate fixed by the national bank of each country. </a:t>
            </a:r>
          </a:p>
          <a:p>
            <a:r>
              <a:rPr lang="en-US" dirty="0"/>
              <a:t>The idea is that central banks use the fixing time and exchange rate to evaluate the behavior of their currency. </a:t>
            </a:r>
          </a:p>
          <a:p>
            <a:pPr marL="0" indent="0">
              <a:buNone/>
            </a:pPr>
            <a:r>
              <a:rPr lang="en-US" dirty="0"/>
              <a:t>10.) </a:t>
            </a:r>
            <a:r>
              <a:rPr lang="en-US" i="1" dirty="0"/>
              <a:t>Hedge funds as speculators:-</a:t>
            </a:r>
            <a:r>
              <a:rPr lang="en-US" dirty="0"/>
              <a:t>About 70% to 90% of the foreign exchange transactions are speculative. </a:t>
            </a:r>
          </a:p>
          <a:p>
            <a:r>
              <a:rPr lang="en-US" dirty="0"/>
              <a:t>The person or institution that bought or sold the currency has no plan to actually take delivery of the currency in the end.</a:t>
            </a:r>
          </a:p>
          <a:p>
            <a:r>
              <a:rPr lang="en-US" dirty="0"/>
              <a:t>They were solely speculating on the movement of that particular currency.</a:t>
            </a:r>
          </a:p>
        </p:txBody>
      </p:sp>
    </p:spTree>
    <p:extLst>
      <p:ext uri="{BB962C8B-B14F-4D97-AF65-F5344CB8AC3E}">
        <p14:creationId xmlns:p14="http://schemas.microsoft.com/office/powerpoint/2010/main" val="37782075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856DF1-422E-DA34-E90E-257E837A0525}"/>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E798498A-A46A-A78A-2F1C-21471BBBA586}"/>
              </a:ext>
            </a:extLst>
          </p:cNvPr>
          <p:cNvSpPr>
            <a:spLocks noGrp="1"/>
          </p:cNvSpPr>
          <p:nvPr>
            <p:ph idx="1"/>
          </p:nvPr>
        </p:nvSpPr>
        <p:spPr/>
        <p:txBody>
          <a:bodyPr/>
          <a:lstStyle/>
          <a:p>
            <a:pPr marL="0" indent="0">
              <a:buNone/>
            </a:pPr>
            <a:r>
              <a:rPr lang="en-US" dirty="0"/>
              <a:t>11) </a:t>
            </a:r>
            <a:r>
              <a:rPr lang="en-US" i="1" dirty="0"/>
              <a:t>Investment management firms:-</a:t>
            </a:r>
            <a:r>
              <a:rPr lang="en-US" dirty="0"/>
              <a:t>are involved in professional management of various securities (shares, bonds and other securities) and assets (e.g., real estate).</a:t>
            </a:r>
          </a:p>
          <a:p>
            <a:r>
              <a:rPr lang="en-US" dirty="0"/>
              <a:t>Their main goal is to meet specified investment goals for the benefit of the investors.</a:t>
            </a:r>
          </a:p>
          <a:p>
            <a:r>
              <a:rPr lang="en-US" dirty="0"/>
              <a:t>These firms use the foreign exchange market to facilitate transactions in foreign securities.</a:t>
            </a:r>
          </a:p>
          <a:p>
            <a:r>
              <a:rPr lang="en-US" dirty="0"/>
              <a:t>These firms typically manage large accounts on behalf of customers such as pension funds and endowments.</a:t>
            </a:r>
          </a:p>
        </p:txBody>
      </p:sp>
    </p:spTree>
    <p:extLst>
      <p:ext uri="{BB962C8B-B14F-4D97-AF65-F5344CB8AC3E}">
        <p14:creationId xmlns:p14="http://schemas.microsoft.com/office/powerpoint/2010/main" val="24744704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751F2A-5246-DC2B-235E-2F435D27D64C}"/>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22804986-9A0A-84D5-BF71-09914AE93399}"/>
              </a:ext>
            </a:extLst>
          </p:cNvPr>
          <p:cNvSpPr>
            <a:spLocks noGrp="1"/>
          </p:cNvSpPr>
          <p:nvPr>
            <p:ph idx="1"/>
          </p:nvPr>
        </p:nvSpPr>
        <p:spPr/>
        <p:txBody>
          <a:bodyPr>
            <a:normAutofit fontScale="92500" lnSpcReduction="10000"/>
          </a:bodyPr>
          <a:lstStyle/>
          <a:p>
            <a:pPr marL="0" indent="0">
              <a:buNone/>
            </a:pPr>
            <a:r>
              <a:rPr lang="en-US" i="1" dirty="0"/>
              <a:t>12 Retail foreign exchange traders:-</a:t>
            </a:r>
            <a:r>
              <a:rPr lang="en-US" dirty="0"/>
              <a:t>the trading platform provides retail traders and brokers with accurate currency quotes, and it is an important tool for forex transactions.</a:t>
            </a:r>
          </a:p>
          <a:p>
            <a:r>
              <a:rPr lang="en-US" dirty="0"/>
              <a:t>Examples of the forex trading platforms are-</a:t>
            </a:r>
          </a:p>
          <a:p>
            <a:pPr>
              <a:buFont typeface="Wingdings" panose="05000000000000000000" pitchFamily="2" charset="2"/>
              <a:buChar char="q"/>
            </a:pPr>
            <a:r>
              <a:rPr lang="en-US" dirty="0"/>
              <a:t> </a:t>
            </a:r>
            <a:r>
              <a:rPr lang="en-US" dirty="0" err="1"/>
              <a:t>Exness</a:t>
            </a:r>
            <a:r>
              <a:rPr lang="en-US" dirty="0"/>
              <a:t>, </a:t>
            </a:r>
          </a:p>
          <a:p>
            <a:pPr>
              <a:buFont typeface="Wingdings" panose="05000000000000000000" pitchFamily="2" charset="2"/>
              <a:buChar char="q"/>
            </a:pPr>
            <a:r>
              <a:rPr lang="en-US" dirty="0"/>
              <a:t>IC Markets, </a:t>
            </a:r>
          </a:p>
          <a:p>
            <a:pPr>
              <a:buFont typeface="Wingdings" panose="05000000000000000000" pitchFamily="2" charset="2"/>
              <a:buChar char="q"/>
            </a:pPr>
            <a:r>
              <a:rPr lang="en-US" dirty="0"/>
              <a:t>IG Group</a:t>
            </a:r>
          </a:p>
          <a:p>
            <a:pPr>
              <a:buFont typeface="Wingdings" panose="05000000000000000000" pitchFamily="2" charset="2"/>
              <a:buChar char="q"/>
            </a:pPr>
            <a:r>
              <a:rPr lang="en-US" dirty="0"/>
              <a:t>ONDA</a:t>
            </a:r>
          </a:p>
          <a:p>
            <a:pPr>
              <a:buFont typeface="Wingdings" panose="05000000000000000000" pitchFamily="2" charset="2"/>
              <a:buChar char="q"/>
            </a:pPr>
            <a:r>
              <a:rPr lang="en-US" dirty="0"/>
              <a:t>Meta Trade 4</a:t>
            </a:r>
          </a:p>
        </p:txBody>
      </p:sp>
    </p:spTree>
    <p:extLst>
      <p:ext uri="{BB962C8B-B14F-4D97-AF65-F5344CB8AC3E}">
        <p14:creationId xmlns:p14="http://schemas.microsoft.com/office/powerpoint/2010/main" val="10478069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44B413-0B38-4A15-FFD7-125C1147F0DD}"/>
              </a:ext>
            </a:extLst>
          </p:cNvPr>
          <p:cNvSpPr>
            <a:spLocks noGrp="1"/>
          </p:cNvSpPr>
          <p:nvPr>
            <p:ph type="title"/>
          </p:nvPr>
        </p:nvSpPr>
        <p:spPr/>
        <p:txBody>
          <a:bodyPr>
            <a:normAutofit fontScale="90000"/>
          </a:bodyPr>
          <a:lstStyle/>
          <a:p>
            <a:br>
              <a:rPr lang="en-US" sz="2700" b="1" dirty="0"/>
            </a:br>
            <a:r>
              <a:rPr lang="en-US" sz="2700" b="1" dirty="0"/>
              <a:t>7.0 the  ROLE OF forex BROKERS IN the forex MARKET</a:t>
            </a:r>
            <a:br>
              <a:rPr lang="en-US" dirty="0"/>
            </a:br>
            <a:endParaRPr lang="en-US" dirty="0"/>
          </a:p>
        </p:txBody>
      </p:sp>
      <p:sp>
        <p:nvSpPr>
          <p:cNvPr id="3" name="Content Placeholder 2">
            <a:extLst>
              <a:ext uri="{FF2B5EF4-FFF2-40B4-BE49-F238E27FC236}">
                <a16:creationId xmlns:a16="http://schemas.microsoft.com/office/drawing/2014/main" id="{85820F42-6D49-6C19-FD61-9F460F236824}"/>
              </a:ext>
            </a:extLst>
          </p:cNvPr>
          <p:cNvSpPr>
            <a:spLocks noGrp="1"/>
          </p:cNvSpPr>
          <p:nvPr>
            <p:ph idx="1"/>
          </p:nvPr>
        </p:nvSpPr>
        <p:spPr/>
        <p:txBody>
          <a:bodyPr>
            <a:normAutofit fontScale="92500" lnSpcReduction="10000"/>
          </a:bodyPr>
          <a:lstStyle/>
          <a:p>
            <a:pPr marL="0" indent="0">
              <a:buNone/>
            </a:pPr>
            <a:r>
              <a:rPr lang="en-US" dirty="0"/>
              <a:t>1)   Works on behalf:-foreign exchange market is an OTC(over the counter) market in which the broker charges a fee for bringing  together a buyer  and  seller. </a:t>
            </a:r>
          </a:p>
          <a:p>
            <a:pPr marL="0" indent="0">
              <a:buNone/>
            </a:pPr>
            <a:r>
              <a:rPr lang="en-US" dirty="0"/>
              <a:t>2)   Technical  analysts:-  a  foreign   exchange  market  broker   also  undertakes  technical analysis. </a:t>
            </a:r>
          </a:p>
          <a:p>
            <a:pPr marL="0" indent="0">
              <a:buNone/>
            </a:pPr>
            <a:r>
              <a:rPr lang="en-US" dirty="0"/>
              <a:t>They use charts to extrapolate future  trends  from  past movements on the assumption that  movements in exchange rates reflect  market beliefs and  past patterns an rationally predict forthcoming ups and downs.</a:t>
            </a:r>
          </a:p>
          <a:p>
            <a:pPr marL="0" indent="0">
              <a:buNone/>
            </a:pPr>
            <a:r>
              <a:rPr lang="en-US" dirty="0"/>
              <a:t>3)   Good deal provider;- through the foreign  exchange broker,  it  is very easy to get the best deal in exchange market. The brokers act as best deal providers.</a:t>
            </a:r>
          </a:p>
          <a:p>
            <a:endParaRPr lang="en-US" dirty="0"/>
          </a:p>
        </p:txBody>
      </p:sp>
    </p:spTree>
    <p:extLst>
      <p:ext uri="{BB962C8B-B14F-4D97-AF65-F5344CB8AC3E}">
        <p14:creationId xmlns:p14="http://schemas.microsoft.com/office/powerpoint/2010/main" val="352577837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BE48D1-12AE-ED9C-9048-6E3A00CD63A1}"/>
              </a:ext>
            </a:extLst>
          </p:cNvPr>
          <p:cNvSpPr>
            <a:spLocks noGrp="1"/>
          </p:cNvSpPr>
          <p:nvPr>
            <p:ph type="title"/>
          </p:nvPr>
        </p:nvSpPr>
        <p:spPr>
          <a:xfrm>
            <a:off x="1451579" y="804519"/>
            <a:ext cx="9603275" cy="855839"/>
          </a:xfrm>
        </p:spPr>
        <p:txBody>
          <a:bodyPr>
            <a:normAutofit/>
          </a:bodyPr>
          <a:lstStyle/>
          <a:p>
            <a:r>
              <a:rPr lang="en-US" sz="2400" b="1" dirty="0"/>
              <a:t>8.0 INTERNATIONAL PAYMENT AND SETTLEMENT SYSTEM</a:t>
            </a:r>
          </a:p>
        </p:txBody>
      </p:sp>
      <p:sp>
        <p:nvSpPr>
          <p:cNvPr id="3" name="Content Placeholder 2">
            <a:extLst>
              <a:ext uri="{FF2B5EF4-FFF2-40B4-BE49-F238E27FC236}">
                <a16:creationId xmlns:a16="http://schemas.microsoft.com/office/drawing/2014/main" id="{4860FF65-F320-4BBF-FFE2-8831A469E7FD}"/>
              </a:ext>
            </a:extLst>
          </p:cNvPr>
          <p:cNvSpPr>
            <a:spLocks noGrp="1"/>
          </p:cNvSpPr>
          <p:nvPr>
            <p:ph idx="1"/>
          </p:nvPr>
        </p:nvSpPr>
        <p:spPr>
          <a:xfrm>
            <a:off x="1451579" y="2015732"/>
            <a:ext cx="9603275" cy="3377903"/>
          </a:xfrm>
        </p:spPr>
        <p:txBody>
          <a:bodyPr/>
          <a:lstStyle/>
          <a:p>
            <a:pPr marL="0" indent="0">
              <a:buNone/>
            </a:pPr>
            <a:r>
              <a:rPr lang="en-US" dirty="0"/>
              <a:t>The payments systems of the central bank are:-</a:t>
            </a:r>
          </a:p>
          <a:p>
            <a:pPr marL="457200" lvl="1" indent="0">
              <a:buNone/>
            </a:pPr>
            <a:r>
              <a:rPr lang="en-US" sz="2000" dirty="0"/>
              <a:t>•         Gross paper-based payments system</a:t>
            </a:r>
          </a:p>
          <a:p>
            <a:pPr marL="457200" lvl="1" indent="0">
              <a:buNone/>
            </a:pPr>
            <a:r>
              <a:rPr lang="en-US" sz="2000" dirty="0"/>
              <a:t>•         Gross electronic payment system</a:t>
            </a:r>
          </a:p>
          <a:p>
            <a:pPr marL="457200" lvl="1" indent="0">
              <a:buNone/>
            </a:pPr>
            <a:r>
              <a:rPr lang="en-US" sz="2000" dirty="0"/>
              <a:t>•         Net settlements system</a:t>
            </a:r>
          </a:p>
          <a:p>
            <a:pPr marL="457200" lvl="1" indent="0">
              <a:buNone/>
            </a:pPr>
            <a:r>
              <a:rPr lang="en-US" sz="2000" dirty="0"/>
              <a:t>•         Government securities accounting and settlement system.</a:t>
            </a:r>
          </a:p>
          <a:p>
            <a:pPr marL="457200" lvl="1" indent="0">
              <a:buNone/>
            </a:pPr>
            <a:endParaRPr lang="en-US" dirty="0"/>
          </a:p>
          <a:p>
            <a:endParaRPr lang="en-US" dirty="0"/>
          </a:p>
        </p:txBody>
      </p:sp>
    </p:spTree>
    <p:extLst>
      <p:ext uri="{BB962C8B-B14F-4D97-AF65-F5344CB8AC3E}">
        <p14:creationId xmlns:p14="http://schemas.microsoft.com/office/powerpoint/2010/main" val="88689474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3C9682-A962-F0F4-05E1-219A4215DBBC}"/>
              </a:ext>
            </a:extLst>
          </p:cNvPr>
          <p:cNvSpPr>
            <a:spLocks noGrp="1"/>
          </p:cNvSpPr>
          <p:nvPr>
            <p:ph type="title"/>
          </p:nvPr>
        </p:nvSpPr>
        <p:spPr/>
        <p:txBody>
          <a:bodyPr>
            <a:normAutofit/>
          </a:bodyPr>
          <a:lstStyle/>
          <a:p>
            <a:r>
              <a:rPr lang="en-US" sz="2400" cap="none" dirty="0" err="1"/>
              <a:t>i</a:t>
            </a:r>
            <a:r>
              <a:rPr lang="en-US" sz="2400" b="1" cap="none" dirty="0"/>
              <a:t>) The gross paper-based settlement system</a:t>
            </a:r>
          </a:p>
        </p:txBody>
      </p:sp>
      <p:sp>
        <p:nvSpPr>
          <p:cNvPr id="3" name="Content Placeholder 2">
            <a:extLst>
              <a:ext uri="{FF2B5EF4-FFF2-40B4-BE49-F238E27FC236}">
                <a16:creationId xmlns:a16="http://schemas.microsoft.com/office/drawing/2014/main" id="{D42D2EC1-676C-F60C-ACE7-4699BCE55929}"/>
              </a:ext>
            </a:extLst>
          </p:cNvPr>
          <p:cNvSpPr>
            <a:spLocks noGrp="1"/>
          </p:cNvSpPr>
          <p:nvPr>
            <p:ph idx="1"/>
          </p:nvPr>
        </p:nvSpPr>
        <p:spPr/>
        <p:txBody>
          <a:bodyPr>
            <a:normAutofit/>
          </a:bodyPr>
          <a:lstStyle/>
          <a:p>
            <a:r>
              <a:rPr lang="en-US" dirty="0"/>
              <a:t>This is a system whereby the payments are initiated on a gross basis in paper form, and the settlement is performed on the same day, and it is final and irrevocable. </a:t>
            </a:r>
          </a:p>
          <a:p>
            <a:r>
              <a:rPr lang="en-US" dirty="0"/>
              <a:t>All the Central Bank customers who hold bank, correspondent or special clearing accounts with the Central Bank are considered participants to the Paper-based gross settlement system. </a:t>
            </a:r>
          </a:p>
          <a:p>
            <a:r>
              <a:rPr lang="en-US" dirty="0"/>
              <a:t>The system is used to effect both own payments of the Central Bank and non-cash payments and cash withdrawals and entries based on payment documents (credit and debit payment orders, checks, etc.) presented by the Central Bank customers.</a:t>
            </a:r>
          </a:p>
          <a:p>
            <a:endParaRPr lang="en-US" dirty="0"/>
          </a:p>
        </p:txBody>
      </p:sp>
    </p:spTree>
    <p:extLst>
      <p:ext uri="{BB962C8B-B14F-4D97-AF65-F5344CB8AC3E}">
        <p14:creationId xmlns:p14="http://schemas.microsoft.com/office/powerpoint/2010/main" val="408231908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ADB617-14F0-5B90-5F12-17B10B649F25}"/>
              </a:ext>
            </a:extLst>
          </p:cNvPr>
          <p:cNvSpPr>
            <a:spLocks noGrp="1"/>
          </p:cNvSpPr>
          <p:nvPr>
            <p:ph type="title"/>
          </p:nvPr>
        </p:nvSpPr>
        <p:spPr/>
        <p:txBody>
          <a:bodyPr>
            <a:normAutofit/>
          </a:bodyPr>
          <a:lstStyle/>
          <a:p>
            <a:r>
              <a:rPr lang="en-US" sz="2400" b="1" cap="none" dirty="0"/>
              <a:t>ii. Gross electronic payment system</a:t>
            </a:r>
          </a:p>
        </p:txBody>
      </p:sp>
      <p:sp>
        <p:nvSpPr>
          <p:cNvPr id="3" name="Content Placeholder 2">
            <a:extLst>
              <a:ext uri="{FF2B5EF4-FFF2-40B4-BE49-F238E27FC236}">
                <a16:creationId xmlns:a16="http://schemas.microsoft.com/office/drawing/2014/main" id="{D89A47AE-9E86-0527-CFB1-CA4A7558982E}"/>
              </a:ext>
            </a:extLst>
          </p:cNvPr>
          <p:cNvSpPr>
            <a:spLocks noGrp="1"/>
          </p:cNvSpPr>
          <p:nvPr>
            <p:ph idx="1"/>
          </p:nvPr>
        </p:nvSpPr>
        <p:spPr/>
        <p:txBody>
          <a:bodyPr>
            <a:normAutofit fontScale="92500"/>
          </a:bodyPr>
          <a:lstStyle/>
          <a:p>
            <a:r>
              <a:rPr lang="en-US" dirty="0"/>
              <a:t>According to the Bank of International Settlements (BIS), a payment system “consists of a set of instruments, banking procedures and, typically, interbank funds transfer systems that ensure the circulation of money.”</a:t>
            </a:r>
          </a:p>
          <a:p>
            <a:r>
              <a:rPr lang="en-US" dirty="0"/>
              <a:t> They are a major channel by which shocks can be transmitted across domestic and international financial systems and markets.</a:t>
            </a:r>
          </a:p>
          <a:p>
            <a:r>
              <a:rPr lang="en-US" dirty="0"/>
              <a:t>Examples of payment systems in Kenya-</a:t>
            </a:r>
          </a:p>
          <a:p>
            <a:r>
              <a:rPr lang="en-US" i="1" dirty="0"/>
              <a:t>The Kenya Electronic Payment and Settlement System (KEPSS</a:t>
            </a:r>
            <a:r>
              <a:rPr lang="en-US" dirty="0"/>
              <a:t>)- is a Real Time Gross Settlement (RTGS) system, meaning that transactions are cleared and settled on a continuous basis. </a:t>
            </a:r>
          </a:p>
        </p:txBody>
      </p:sp>
    </p:spTree>
    <p:extLst>
      <p:ext uri="{BB962C8B-B14F-4D97-AF65-F5344CB8AC3E}">
        <p14:creationId xmlns:p14="http://schemas.microsoft.com/office/powerpoint/2010/main" val="4750022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0449C4-CC01-A87B-44CE-BA613013E65F}"/>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8D88A59D-4CE5-A64D-D48B-39EC68772073}"/>
              </a:ext>
            </a:extLst>
          </p:cNvPr>
          <p:cNvSpPr>
            <a:spLocks noGrp="1"/>
          </p:cNvSpPr>
          <p:nvPr>
            <p:ph idx="1"/>
          </p:nvPr>
        </p:nvSpPr>
        <p:spPr/>
        <p:txBody>
          <a:bodyPr/>
          <a:lstStyle/>
          <a:p>
            <a:r>
              <a:rPr lang="en-US" dirty="0"/>
              <a:t>The commercial banks transfer funds between their accounts dependent upon their customers’ RTGS payment instructions.</a:t>
            </a:r>
          </a:p>
          <a:p>
            <a:r>
              <a:rPr lang="en-US" dirty="0"/>
              <a:t>The regional payments systems developed from the need to integrate Kenya and its regional counterparts are</a:t>
            </a:r>
          </a:p>
          <a:p>
            <a:r>
              <a:rPr lang="en-US" i="1" dirty="0"/>
              <a:t>The East African Payment System (EAPS) and the Regional Payment and Settlement System (REPSS)-</a:t>
            </a:r>
          </a:p>
          <a:p>
            <a:r>
              <a:rPr lang="en-US" i="1" dirty="0"/>
              <a:t>The </a:t>
            </a:r>
            <a:r>
              <a:rPr lang="en-US" dirty="0"/>
              <a:t>objective of the two systems is to facilitate cross border payment and settlement within the EAC and COMESA regions, respectively. Both are integrated in KEPSS.</a:t>
            </a:r>
          </a:p>
        </p:txBody>
      </p:sp>
    </p:spTree>
    <p:extLst>
      <p:ext uri="{BB962C8B-B14F-4D97-AF65-F5344CB8AC3E}">
        <p14:creationId xmlns:p14="http://schemas.microsoft.com/office/powerpoint/2010/main" val="302446688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389CB1-1D59-8039-C91E-09D93F640439}"/>
              </a:ext>
            </a:extLst>
          </p:cNvPr>
          <p:cNvSpPr>
            <a:spLocks noGrp="1"/>
          </p:cNvSpPr>
          <p:nvPr>
            <p:ph type="title"/>
          </p:nvPr>
        </p:nvSpPr>
        <p:spPr/>
        <p:txBody>
          <a:bodyPr>
            <a:normAutofit/>
          </a:bodyPr>
          <a:lstStyle/>
          <a:p>
            <a:r>
              <a:rPr lang="en-US" sz="2400" b="1" cap="none" dirty="0"/>
              <a:t>iii. Net settlements system</a:t>
            </a:r>
          </a:p>
        </p:txBody>
      </p:sp>
      <p:sp>
        <p:nvSpPr>
          <p:cNvPr id="3" name="Content Placeholder 2">
            <a:extLst>
              <a:ext uri="{FF2B5EF4-FFF2-40B4-BE49-F238E27FC236}">
                <a16:creationId xmlns:a16="http://schemas.microsoft.com/office/drawing/2014/main" id="{85BD0F3F-401D-5BCA-F3A1-48457830441E}"/>
              </a:ext>
            </a:extLst>
          </p:cNvPr>
          <p:cNvSpPr>
            <a:spLocks noGrp="1"/>
          </p:cNvSpPr>
          <p:nvPr>
            <p:ph idx="1"/>
          </p:nvPr>
        </p:nvSpPr>
        <p:spPr/>
        <p:txBody>
          <a:bodyPr>
            <a:normAutofit lnSpcReduction="10000"/>
          </a:bodyPr>
          <a:lstStyle/>
          <a:p>
            <a:r>
              <a:rPr lang="en-US" dirty="0"/>
              <a:t>A net settlement is a payment system used for inter-bank transactions. </a:t>
            </a:r>
          </a:p>
          <a:p>
            <a:r>
              <a:rPr lang="en-US" dirty="0"/>
              <a:t>It is the process by which banks calculate the collective total of all transactions through designated times each day.</a:t>
            </a:r>
          </a:p>
          <a:p>
            <a:r>
              <a:rPr lang="en-US" dirty="0"/>
              <a:t>In an inter-bank payment system using net settlement, debits and credits are recorded.</a:t>
            </a:r>
          </a:p>
          <a:p>
            <a:r>
              <a:rPr lang="en-US" dirty="0"/>
              <a:t> The only difference between the debits and the credits (the net position) is actually paid between the parties. </a:t>
            </a:r>
          </a:p>
          <a:p>
            <a:r>
              <a:rPr lang="en-US" dirty="0"/>
              <a:t>For example, if two parties (A and B) are exchanging transactions bilaterally in a net settlement scheme-</a:t>
            </a:r>
          </a:p>
          <a:p>
            <a:endParaRPr lang="en-US" dirty="0"/>
          </a:p>
        </p:txBody>
      </p:sp>
    </p:spTree>
    <p:extLst>
      <p:ext uri="{BB962C8B-B14F-4D97-AF65-F5344CB8AC3E}">
        <p14:creationId xmlns:p14="http://schemas.microsoft.com/office/powerpoint/2010/main" val="155994097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E956F5-7DCC-0D67-116A-A2769D46E5E4}"/>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07B77B22-C5BA-2745-2821-6FBB11215C1F}"/>
              </a:ext>
            </a:extLst>
          </p:cNvPr>
          <p:cNvSpPr>
            <a:spLocks noGrp="1"/>
          </p:cNvSpPr>
          <p:nvPr>
            <p:ph idx="1"/>
          </p:nvPr>
        </p:nvSpPr>
        <p:spPr/>
        <p:txBody>
          <a:bodyPr/>
          <a:lstStyle/>
          <a:p>
            <a:r>
              <a:rPr lang="en-US" dirty="0"/>
              <a:t>If  A pays B $200 and B pays A $150, the net obligation to be settled is $50 from A to B. </a:t>
            </a:r>
          </a:p>
          <a:p>
            <a:r>
              <a:rPr lang="en-US" dirty="0"/>
              <a:t>The rest is effectively 'cancelled out’.</a:t>
            </a:r>
          </a:p>
          <a:p>
            <a:pPr marL="0" indent="0">
              <a:buNone/>
            </a:pPr>
            <a:r>
              <a:rPr lang="en-US" b="1" dirty="0"/>
              <a:t>Iv. Government securities accounting and settlement system.</a:t>
            </a:r>
          </a:p>
          <a:p>
            <a:r>
              <a:rPr lang="en-US" dirty="0"/>
              <a:t>A central securities depository (CSD) and a securities settlement system (SSS) are two types of financial market infrastructure that are critical to the settlement of securities. </a:t>
            </a:r>
          </a:p>
          <a:p>
            <a:r>
              <a:rPr lang="en-US" dirty="0"/>
              <a:t>A CSD provides securities accounts, central safekeeping services and asset services.</a:t>
            </a:r>
          </a:p>
          <a:p>
            <a:r>
              <a:rPr lang="en-US" dirty="0"/>
              <a:t>It plays an important role in helping to ensure the integrity of securities issues.</a:t>
            </a:r>
          </a:p>
        </p:txBody>
      </p:sp>
    </p:spTree>
    <p:extLst>
      <p:ext uri="{BB962C8B-B14F-4D97-AF65-F5344CB8AC3E}">
        <p14:creationId xmlns:p14="http://schemas.microsoft.com/office/powerpoint/2010/main" val="9570369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CB839B-995A-64B7-F325-7FF1D95120BA}"/>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12B0E704-BBD2-F671-7388-1F6CF9B46B49}"/>
              </a:ext>
            </a:extLst>
          </p:cNvPr>
          <p:cNvSpPr>
            <a:spLocks noGrp="1"/>
          </p:cNvSpPr>
          <p:nvPr>
            <p:ph idx="1"/>
          </p:nvPr>
        </p:nvSpPr>
        <p:spPr/>
        <p:txBody>
          <a:bodyPr>
            <a:normAutofit fontScale="92500" lnSpcReduction="20000"/>
          </a:bodyPr>
          <a:lstStyle/>
          <a:p>
            <a:r>
              <a:rPr lang="en-US" dirty="0"/>
              <a:t>An SSS is an entity that enables ownership of securities to be transferred and settled by book entry according to a set of predetermined multilateral rules. </a:t>
            </a:r>
          </a:p>
          <a:p>
            <a:r>
              <a:rPr lang="en-US" dirty="0"/>
              <a:t>In many instances, a CSD also serves as an SSS.</a:t>
            </a:r>
          </a:p>
          <a:p>
            <a:pPr marL="0" indent="0">
              <a:buNone/>
            </a:pPr>
            <a:r>
              <a:rPr lang="en-US" b="1" u="sng" dirty="0"/>
              <a:t>Other payment systems</a:t>
            </a:r>
          </a:p>
          <a:p>
            <a:pPr marL="0" indent="0">
              <a:buNone/>
            </a:pPr>
            <a:r>
              <a:rPr lang="en-US" b="1" dirty="0"/>
              <a:t>1. SWIFT</a:t>
            </a:r>
          </a:p>
          <a:p>
            <a:r>
              <a:rPr lang="en-US" dirty="0"/>
              <a:t>The Society for Worldwide Interbank Financial Telecommunications (SWIFT) is a co-operative society registered in Brussels, Belgium.</a:t>
            </a:r>
          </a:p>
          <a:p>
            <a:r>
              <a:rPr lang="en-US" dirty="0"/>
              <a:t>The communication network named as SWIFT supports to link financial institutions and intermediaries throughout the world .</a:t>
            </a:r>
          </a:p>
        </p:txBody>
      </p:sp>
    </p:spTree>
    <p:extLst>
      <p:ext uri="{BB962C8B-B14F-4D97-AF65-F5344CB8AC3E}">
        <p14:creationId xmlns:p14="http://schemas.microsoft.com/office/powerpoint/2010/main" val="293813129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6C6464-EF24-2682-2A69-512BB13AAAF2}"/>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8478AE72-E5DD-34F7-4179-F8F9DD1209D0}"/>
              </a:ext>
            </a:extLst>
          </p:cNvPr>
          <p:cNvSpPr>
            <a:spLocks noGrp="1"/>
          </p:cNvSpPr>
          <p:nvPr>
            <p:ph idx="1"/>
          </p:nvPr>
        </p:nvSpPr>
        <p:spPr/>
        <p:txBody>
          <a:bodyPr>
            <a:normAutofit/>
          </a:bodyPr>
          <a:lstStyle/>
          <a:p>
            <a:r>
              <a:rPr lang="en-US" dirty="0"/>
              <a:t>This link enables the institutions to fulfill their financial transactions. </a:t>
            </a:r>
          </a:p>
          <a:p>
            <a:r>
              <a:rPr lang="en-US" dirty="0"/>
              <a:t>The identifier code is allotted to participating and registered financial intermediaries.</a:t>
            </a:r>
          </a:p>
          <a:p>
            <a:r>
              <a:rPr lang="en-US" dirty="0"/>
              <a:t>The benefits of using SWIFT include-</a:t>
            </a:r>
          </a:p>
          <a:p>
            <a:pPr lvl="1">
              <a:buFont typeface="Wingdings" panose="05000000000000000000" pitchFamily="2" charset="2"/>
              <a:buChar char="q"/>
            </a:pPr>
            <a:r>
              <a:rPr lang="en-US" sz="2000" dirty="0"/>
              <a:t>Quick settlements of transactions.</a:t>
            </a:r>
          </a:p>
          <a:p>
            <a:pPr lvl="1">
              <a:buFont typeface="Wingdings" panose="05000000000000000000" pitchFamily="2" charset="2"/>
              <a:buChar char="q"/>
            </a:pPr>
            <a:r>
              <a:rPr lang="en-US" sz="2000" dirty="0"/>
              <a:t>Ease in addition to the validation of statements and documentations.</a:t>
            </a:r>
          </a:p>
          <a:p>
            <a:pPr lvl="1">
              <a:buFont typeface="Wingdings" panose="05000000000000000000" pitchFamily="2" charset="2"/>
              <a:buChar char="q"/>
            </a:pPr>
            <a:r>
              <a:rPr lang="en-US" sz="2000" dirty="0"/>
              <a:t>Enables timely processing and transmission of data, message, and information.</a:t>
            </a:r>
          </a:p>
          <a:p>
            <a:pPr lvl="1">
              <a:buFont typeface="Wingdings" panose="05000000000000000000" pitchFamily="2" charset="2"/>
              <a:buChar char="q"/>
            </a:pPr>
            <a:r>
              <a:rPr lang="en-US" sz="2000" dirty="0"/>
              <a:t>SWIFT is economical as well as prompt in response. </a:t>
            </a:r>
          </a:p>
        </p:txBody>
      </p:sp>
    </p:spTree>
    <p:extLst>
      <p:ext uri="{BB962C8B-B14F-4D97-AF65-F5344CB8AC3E}">
        <p14:creationId xmlns:p14="http://schemas.microsoft.com/office/powerpoint/2010/main" val="108194576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57DA77-D12F-89E4-A637-5322F8762A66}"/>
              </a:ext>
            </a:extLst>
          </p:cNvPr>
          <p:cNvSpPr>
            <a:spLocks noGrp="1"/>
          </p:cNvSpPr>
          <p:nvPr>
            <p:ph type="title"/>
          </p:nvPr>
        </p:nvSpPr>
        <p:spPr/>
        <p:txBody>
          <a:bodyPr>
            <a:normAutofit/>
          </a:bodyPr>
          <a:lstStyle/>
          <a:p>
            <a:r>
              <a:rPr lang="en-US" sz="2000" b="1" dirty="0"/>
              <a:t>2. CHIPS</a:t>
            </a:r>
          </a:p>
        </p:txBody>
      </p:sp>
      <p:sp>
        <p:nvSpPr>
          <p:cNvPr id="3" name="Content Placeholder 2">
            <a:extLst>
              <a:ext uri="{FF2B5EF4-FFF2-40B4-BE49-F238E27FC236}">
                <a16:creationId xmlns:a16="http://schemas.microsoft.com/office/drawing/2014/main" id="{AC09A57C-0BD7-5668-4686-92E983280D8F}"/>
              </a:ext>
            </a:extLst>
          </p:cNvPr>
          <p:cNvSpPr>
            <a:spLocks noGrp="1"/>
          </p:cNvSpPr>
          <p:nvPr>
            <p:ph idx="1"/>
          </p:nvPr>
        </p:nvSpPr>
        <p:spPr>
          <a:xfrm>
            <a:off x="1451579" y="1948070"/>
            <a:ext cx="9603275" cy="3518275"/>
          </a:xfrm>
        </p:spPr>
        <p:txBody>
          <a:bodyPr>
            <a:normAutofit lnSpcReduction="10000"/>
          </a:bodyPr>
          <a:lstStyle/>
          <a:p>
            <a:r>
              <a:rPr lang="en-US" dirty="0"/>
              <a:t>Clearing House Interbank Payment System (CHIPS) is an electronic payment system. </a:t>
            </a:r>
          </a:p>
          <a:p>
            <a:r>
              <a:rPr lang="en-US" dirty="0"/>
              <a:t>It came into existence in the year 1971 and is owned by 12 private commercial banks constituting the New York Clearing House Association. </a:t>
            </a:r>
          </a:p>
          <a:p>
            <a:r>
              <a:rPr lang="en-US" dirty="0"/>
              <a:t>It does not require to have physical exchange of funds from one place to another place.</a:t>
            </a:r>
          </a:p>
          <a:p>
            <a:r>
              <a:rPr lang="en-US" dirty="0"/>
              <a:t> It normally sets off the transactions and netting is done, as and when situation calls for.</a:t>
            </a:r>
          </a:p>
          <a:p>
            <a:pPr marL="0" indent="0">
              <a:buNone/>
            </a:pPr>
            <a:r>
              <a:rPr lang="en-US" b="1" dirty="0"/>
              <a:t>3. CHAPS</a:t>
            </a:r>
          </a:p>
          <a:p>
            <a:r>
              <a:rPr lang="en-US" dirty="0"/>
              <a:t>Clearing House Automated Payment System (CHAPS) is an electronic payment system exists in London. CHAPS operate on the same methodology of the CHIPS. </a:t>
            </a:r>
          </a:p>
        </p:txBody>
      </p:sp>
    </p:spTree>
    <p:extLst>
      <p:ext uri="{BB962C8B-B14F-4D97-AF65-F5344CB8AC3E}">
        <p14:creationId xmlns:p14="http://schemas.microsoft.com/office/powerpoint/2010/main" val="96430262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B39D39-AEF2-D5CA-D731-93BA1F4FD0FA}"/>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B34D6849-BB1F-4F01-0988-1AB45DCFE28F}"/>
              </a:ext>
            </a:extLst>
          </p:cNvPr>
          <p:cNvSpPr>
            <a:spLocks noGrp="1"/>
          </p:cNvSpPr>
          <p:nvPr>
            <p:ph idx="1"/>
          </p:nvPr>
        </p:nvSpPr>
        <p:spPr/>
        <p:txBody>
          <a:bodyPr>
            <a:normAutofit lnSpcReduction="10000"/>
          </a:bodyPr>
          <a:lstStyle/>
          <a:p>
            <a:r>
              <a:rPr lang="en-US" dirty="0"/>
              <a:t>It provides the mechanism for daily settlements of numerous transactions among member banks at London, and associated banks with other countries.</a:t>
            </a:r>
          </a:p>
          <a:p>
            <a:pPr marL="0" indent="0">
              <a:buNone/>
            </a:pPr>
            <a:r>
              <a:rPr lang="en-US" b="1" dirty="0"/>
              <a:t>4. FED WIRE</a:t>
            </a:r>
          </a:p>
          <a:p>
            <a:r>
              <a:rPr lang="en-US" dirty="0"/>
              <a:t>The Federal Reserve Banks of United States have evolved the Fed Wire system,.</a:t>
            </a:r>
          </a:p>
          <a:p>
            <a:r>
              <a:rPr lang="en-US" dirty="0"/>
              <a:t>It aims to satisfy the need of domestic payments, interbank transfers, and transfer to other merchants or parties for settlements of transactions. </a:t>
            </a:r>
          </a:p>
          <a:p>
            <a:r>
              <a:rPr lang="en-US" dirty="0"/>
              <a:t>The transactions at New York foreign exchange market are settled through the Fed wire system.</a:t>
            </a:r>
          </a:p>
          <a:p>
            <a:endParaRPr lang="en-US" dirty="0"/>
          </a:p>
        </p:txBody>
      </p:sp>
    </p:spTree>
    <p:extLst>
      <p:ext uri="{BB962C8B-B14F-4D97-AF65-F5344CB8AC3E}">
        <p14:creationId xmlns:p14="http://schemas.microsoft.com/office/powerpoint/2010/main" val="381032011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1C63A4-84E5-F5D6-DE6A-D7AEFAE67DC3}"/>
              </a:ext>
            </a:extLst>
          </p:cNvPr>
          <p:cNvSpPr>
            <a:spLocks noGrp="1"/>
          </p:cNvSpPr>
          <p:nvPr>
            <p:ph type="title"/>
          </p:nvPr>
        </p:nvSpPr>
        <p:spPr/>
        <p:txBody>
          <a:bodyPr>
            <a:normAutofit/>
          </a:bodyPr>
          <a:lstStyle/>
          <a:p>
            <a:r>
              <a:rPr lang="en-US" sz="2400" b="1" dirty="0"/>
              <a:t>9.0 STRUCTURE OF FOREIGN EXCHANGE MARKET:</a:t>
            </a:r>
          </a:p>
        </p:txBody>
      </p:sp>
      <p:sp>
        <p:nvSpPr>
          <p:cNvPr id="3" name="Content Placeholder 2">
            <a:extLst>
              <a:ext uri="{FF2B5EF4-FFF2-40B4-BE49-F238E27FC236}">
                <a16:creationId xmlns:a16="http://schemas.microsoft.com/office/drawing/2014/main" id="{5AD798E1-2314-52D2-B3E8-7FE8A453F0E7}"/>
              </a:ext>
            </a:extLst>
          </p:cNvPr>
          <p:cNvSpPr>
            <a:spLocks noGrp="1"/>
          </p:cNvSpPr>
          <p:nvPr>
            <p:ph idx="1"/>
          </p:nvPr>
        </p:nvSpPr>
        <p:spPr/>
        <p:txBody>
          <a:bodyPr>
            <a:normAutofit lnSpcReduction="10000"/>
          </a:bodyPr>
          <a:lstStyle/>
          <a:p>
            <a:r>
              <a:rPr lang="en-US" dirty="0"/>
              <a:t>The foreign exchange market is divided into 2 broad categories-</a:t>
            </a:r>
          </a:p>
          <a:p>
            <a:pPr marL="0" indent="0">
              <a:buNone/>
            </a:pPr>
            <a:r>
              <a:rPr lang="en-US" b="1" dirty="0"/>
              <a:t> 9.1. The Retail market: </a:t>
            </a:r>
          </a:p>
          <a:p>
            <a:r>
              <a:rPr lang="en-US" dirty="0"/>
              <a:t>There are two types of licenses issued by the central banks in retail market to do the transactions. </a:t>
            </a:r>
          </a:p>
          <a:p>
            <a:r>
              <a:rPr lang="en-US" dirty="0"/>
              <a:t>One is fully fledged </a:t>
            </a:r>
            <a:r>
              <a:rPr lang="en-US" i="1" dirty="0"/>
              <a:t>money changers- </a:t>
            </a:r>
            <a:r>
              <a:rPr lang="en-US" dirty="0"/>
              <a:t>who can  undertake  purchase and  sale transactions with the public. </a:t>
            </a:r>
          </a:p>
          <a:p>
            <a:r>
              <a:rPr lang="en-US" dirty="0"/>
              <a:t>Two are </a:t>
            </a:r>
            <a:r>
              <a:rPr lang="en-US" i="1" dirty="0"/>
              <a:t>banks</a:t>
            </a:r>
            <a:r>
              <a:rPr lang="en-US" dirty="0"/>
              <a:t>. Retail banking consists of many small customers who consume personal banking and small business services. </a:t>
            </a:r>
          </a:p>
        </p:txBody>
      </p:sp>
    </p:spTree>
    <p:extLst>
      <p:ext uri="{BB962C8B-B14F-4D97-AF65-F5344CB8AC3E}">
        <p14:creationId xmlns:p14="http://schemas.microsoft.com/office/powerpoint/2010/main" val="348872983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75A448-2E7D-4A16-546E-749E7FC5934F}"/>
              </a:ext>
            </a:extLst>
          </p:cNvPr>
          <p:cNvSpPr>
            <a:spLocks noGrp="1"/>
          </p:cNvSpPr>
          <p:nvPr>
            <p:ph type="title"/>
          </p:nvPr>
        </p:nvSpPr>
        <p:spPr/>
        <p:txBody>
          <a:bodyPr/>
          <a:lstStyle/>
          <a:p>
            <a:endParaRPr lang="en-KE"/>
          </a:p>
        </p:txBody>
      </p:sp>
      <p:sp>
        <p:nvSpPr>
          <p:cNvPr id="3" name="Content Placeholder 2">
            <a:extLst>
              <a:ext uri="{FF2B5EF4-FFF2-40B4-BE49-F238E27FC236}">
                <a16:creationId xmlns:a16="http://schemas.microsoft.com/office/drawing/2014/main" id="{52ED0594-73DB-FACB-1914-9D6F1B921174}"/>
              </a:ext>
            </a:extLst>
          </p:cNvPr>
          <p:cNvSpPr>
            <a:spLocks noGrp="1"/>
          </p:cNvSpPr>
          <p:nvPr>
            <p:ph idx="1"/>
          </p:nvPr>
        </p:nvSpPr>
        <p:spPr/>
        <p:txBody>
          <a:bodyPr>
            <a:normAutofit/>
          </a:bodyPr>
          <a:lstStyle/>
          <a:p>
            <a:pPr marL="0" indent="0">
              <a:buNone/>
            </a:pPr>
            <a:r>
              <a:rPr lang="en-US" b="1" dirty="0"/>
              <a:t>9.2. The Wholesale market</a:t>
            </a:r>
            <a:endParaRPr lang="en-US" dirty="0"/>
          </a:p>
          <a:p>
            <a:r>
              <a:rPr lang="en-US" dirty="0"/>
              <a:t>The wholesale market comprises of commercial banks and investment banks. This is broadly classified as </a:t>
            </a:r>
            <a:r>
              <a:rPr lang="en-US" i="1" dirty="0"/>
              <a:t>inter-bank market </a:t>
            </a:r>
            <a:r>
              <a:rPr lang="en-US" dirty="0"/>
              <a:t>and </a:t>
            </a:r>
            <a:r>
              <a:rPr lang="en-US" i="1" dirty="0"/>
              <a:t>central bank market.</a:t>
            </a:r>
          </a:p>
          <a:p>
            <a:r>
              <a:rPr lang="en-US" dirty="0"/>
              <a:t>Wholesale banking typically involves a small number of very large customers such as large corporate and governments.</a:t>
            </a:r>
          </a:p>
          <a:p>
            <a:r>
              <a:rPr lang="en-US" dirty="0"/>
              <a:t>Wholesale banking is largely interbank: banks use the inter -bank markets to borrow from or lend to other banks, to participate in large bond issues, and to engage in syndicated lending.</a:t>
            </a:r>
          </a:p>
          <a:p>
            <a:endParaRPr lang="en-KE" dirty="0"/>
          </a:p>
        </p:txBody>
      </p:sp>
    </p:spTree>
    <p:extLst>
      <p:ext uri="{BB962C8B-B14F-4D97-AF65-F5344CB8AC3E}">
        <p14:creationId xmlns:p14="http://schemas.microsoft.com/office/powerpoint/2010/main" val="86934155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36A947-79F5-1FBB-CFE4-097A03DA0E17}"/>
              </a:ext>
            </a:extLst>
          </p:cNvPr>
          <p:cNvSpPr>
            <a:spLocks noGrp="1"/>
          </p:cNvSpPr>
          <p:nvPr>
            <p:ph type="title"/>
          </p:nvPr>
        </p:nvSpPr>
        <p:spPr/>
        <p:txBody>
          <a:bodyPr/>
          <a:lstStyle/>
          <a:p>
            <a:endParaRPr lang="en-KE"/>
          </a:p>
        </p:txBody>
      </p:sp>
      <p:sp>
        <p:nvSpPr>
          <p:cNvPr id="3" name="Content Placeholder 2">
            <a:extLst>
              <a:ext uri="{FF2B5EF4-FFF2-40B4-BE49-F238E27FC236}">
                <a16:creationId xmlns:a16="http://schemas.microsoft.com/office/drawing/2014/main" id="{76E309BD-8C59-0294-DA12-C342EAAD55E0}"/>
              </a:ext>
            </a:extLst>
          </p:cNvPr>
          <p:cNvSpPr>
            <a:spLocks noGrp="1"/>
          </p:cNvSpPr>
          <p:nvPr>
            <p:ph idx="1"/>
          </p:nvPr>
        </p:nvSpPr>
        <p:spPr/>
        <p:txBody>
          <a:bodyPr>
            <a:normAutofit fontScale="92500"/>
          </a:bodyPr>
          <a:lstStyle/>
          <a:p>
            <a:r>
              <a:rPr lang="en-US" dirty="0"/>
              <a:t> It is structured through the large banks that have the power to enter directly in the foreign market and do the transactions. </a:t>
            </a:r>
          </a:p>
          <a:p>
            <a:pPr marL="0" indent="0">
              <a:buNone/>
            </a:pPr>
            <a:r>
              <a:rPr lang="en-US" i="1" u="sng" dirty="0"/>
              <a:t>9.2.1 The interbank Market</a:t>
            </a:r>
          </a:p>
          <a:p>
            <a:r>
              <a:rPr lang="en-US" dirty="0"/>
              <a:t>It is a market where transactions takes place through transfers one country’s denominated currencies to another country's currencies.</a:t>
            </a:r>
          </a:p>
          <a:p>
            <a:r>
              <a:rPr lang="en-US" dirty="0"/>
              <a:t>It is a market system where banks quote buying and selling prices between each other   banks. </a:t>
            </a:r>
          </a:p>
          <a:p>
            <a:r>
              <a:rPr lang="en-US" dirty="0"/>
              <a:t>These are known as decentralized, open   bid,  double auction market. This is known as a direct market.</a:t>
            </a:r>
          </a:p>
          <a:p>
            <a:endParaRPr lang="en-KE" dirty="0"/>
          </a:p>
        </p:txBody>
      </p:sp>
    </p:spTree>
    <p:extLst>
      <p:ext uri="{BB962C8B-B14F-4D97-AF65-F5344CB8AC3E}">
        <p14:creationId xmlns:p14="http://schemas.microsoft.com/office/powerpoint/2010/main" val="297491000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D64028-02D8-6D8B-1008-4A4CCDE21075}"/>
              </a:ext>
            </a:extLst>
          </p:cNvPr>
          <p:cNvSpPr>
            <a:spLocks noGrp="1"/>
          </p:cNvSpPr>
          <p:nvPr>
            <p:ph type="title"/>
          </p:nvPr>
        </p:nvSpPr>
        <p:spPr/>
        <p:txBody>
          <a:bodyPr/>
          <a:lstStyle/>
          <a:p>
            <a:endParaRPr lang="en-KE"/>
          </a:p>
        </p:txBody>
      </p:sp>
      <p:sp>
        <p:nvSpPr>
          <p:cNvPr id="3" name="Content Placeholder 2">
            <a:extLst>
              <a:ext uri="{FF2B5EF4-FFF2-40B4-BE49-F238E27FC236}">
                <a16:creationId xmlns:a16="http://schemas.microsoft.com/office/drawing/2014/main" id="{8CBFF76C-EA1A-6DD6-8AAC-58DD1F31D528}"/>
              </a:ext>
            </a:extLst>
          </p:cNvPr>
          <p:cNvSpPr>
            <a:spLocks noGrp="1"/>
          </p:cNvSpPr>
          <p:nvPr>
            <p:ph idx="1"/>
          </p:nvPr>
        </p:nvSpPr>
        <p:spPr/>
        <p:txBody>
          <a:bodyPr>
            <a:normAutofit fontScale="92500" lnSpcReduction="10000"/>
          </a:bodyPr>
          <a:lstStyle/>
          <a:p>
            <a:pPr marL="0" indent="0">
              <a:buNone/>
            </a:pPr>
            <a:r>
              <a:rPr lang="en-US" dirty="0"/>
              <a:t>a) </a:t>
            </a:r>
            <a:r>
              <a:rPr lang="en-US" b="1" dirty="0"/>
              <a:t>The spot market</a:t>
            </a:r>
          </a:p>
          <a:p>
            <a:r>
              <a:rPr lang="en-US" dirty="0"/>
              <a:t>Spot market refers to the transactions involving sale and purchase of currencies for immediate delivery. </a:t>
            </a:r>
          </a:p>
          <a:p>
            <a:r>
              <a:rPr lang="en-US" dirty="0"/>
              <a:t>Transactions are effected at the prevailing rate of exchange, at that point of time and delivery of foreign exchange is effected instantly. </a:t>
            </a:r>
          </a:p>
          <a:p>
            <a:r>
              <a:rPr lang="en-US" dirty="0"/>
              <a:t>Spot market transactions have a T+2 settlement date.</a:t>
            </a:r>
          </a:p>
          <a:p>
            <a:r>
              <a:rPr lang="en-US" dirty="0"/>
              <a:t>Spot market transactions can take place on an exchange or over-the-counter (OTC).</a:t>
            </a:r>
          </a:p>
          <a:p>
            <a:r>
              <a:rPr lang="en-US" dirty="0"/>
              <a:t>The exchange rate that prevails in the spot market for foreign exchange is called </a:t>
            </a:r>
            <a:r>
              <a:rPr lang="en-US" i="1" dirty="0"/>
              <a:t>Spot Rate</a:t>
            </a:r>
            <a:r>
              <a:rPr lang="en-US" dirty="0"/>
              <a:t>.</a:t>
            </a:r>
          </a:p>
        </p:txBody>
      </p:sp>
    </p:spTree>
    <p:extLst>
      <p:ext uri="{BB962C8B-B14F-4D97-AF65-F5344CB8AC3E}">
        <p14:creationId xmlns:p14="http://schemas.microsoft.com/office/powerpoint/2010/main" val="24971774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C03EB5-2656-ACB3-95E0-37CB0C3B732C}"/>
              </a:ext>
            </a:extLst>
          </p:cNvPr>
          <p:cNvSpPr>
            <a:spLocks noGrp="1"/>
          </p:cNvSpPr>
          <p:nvPr>
            <p:ph type="title"/>
          </p:nvPr>
        </p:nvSpPr>
        <p:spPr/>
        <p:txBody>
          <a:bodyPr/>
          <a:lstStyle/>
          <a:p>
            <a:endParaRPr lang="en-KE"/>
          </a:p>
        </p:txBody>
      </p:sp>
      <p:sp>
        <p:nvSpPr>
          <p:cNvPr id="3" name="Content Placeholder 2">
            <a:extLst>
              <a:ext uri="{FF2B5EF4-FFF2-40B4-BE49-F238E27FC236}">
                <a16:creationId xmlns:a16="http://schemas.microsoft.com/office/drawing/2014/main" id="{8A0EFC1B-910F-68AD-F9EA-4E2BB7A38907}"/>
              </a:ext>
            </a:extLst>
          </p:cNvPr>
          <p:cNvSpPr>
            <a:spLocks noGrp="1"/>
          </p:cNvSpPr>
          <p:nvPr>
            <p:ph idx="1"/>
          </p:nvPr>
        </p:nvSpPr>
        <p:spPr/>
        <p:txBody>
          <a:bodyPr>
            <a:normAutofit lnSpcReduction="10000"/>
          </a:bodyPr>
          <a:lstStyle/>
          <a:p>
            <a:pPr marL="0" indent="0">
              <a:buNone/>
            </a:pPr>
            <a:r>
              <a:rPr lang="en-US" b="1" dirty="0"/>
              <a:t>b) Forward Market</a:t>
            </a:r>
          </a:p>
          <a:p>
            <a:r>
              <a:rPr lang="en-US" dirty="0"/>
              <a:t>A market in which foreign exchange is bought and sold for future delivery is known as Forward Market. </a:t>
            </a:r>
          </a:p>
          <a:p>
            <a:r>
              <a:rPr lang="en-US" dirty="0"/>
              <a:t>It deals with transactions (sale and purchase of foreign exchange) which are contracted today but implemented sometimes in future. </a:t>
            </a:r>
          </a:p>
          <a:p>
            <a:r>
              <a:rPr lang="en-US" dirty="0"/>
              <a:t>Exchange rate that prevails in a forward contract for purchase or sale of foreign exchange is called Forward Rate. </a:t>
            </a:r>
          </a:p>
          <a:p>
            <a:r>
              <a:rPr lang="en-US" dirty="0"/>
              <a:t>Thus, forward rate is the rate at which a future contract for foreign currency is made.</a:t>
            </a:r>
            <a:endParaRPr lang="en-KE" dirty="0"/>
          </a:p>
        </p:txBody>
      </p:sp>
    </p:spTree>
    <p:extLst>
      <p:ext uri="{BB962C8B-B14F-4D97-AF65-F5344CB8AC3E}">
        <p14:creationId xmlns:p14="http://schemas.microsoft.com/office/powerpoint/2010/main" val="201364347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BF7A09-E0E1-D94F-FB07-5DE626EE3488}"/>
              </a:ext>
            </a:extLst>
          </p:cNvPr>
          <p:cNvSpPr>
            <a:spLocks noGrp="1"/>
          </p:cNvSpPr>
          <p:nvPr>
            <p:ph type="title"/>
          </p:nvPr>
        </p:nvSpPr>
        <p:spPr/>
        <p:txBody>
          <a:bodyPr>
            <a:normAutofit/>
          </a:bodyPr>
          <a:lstStyle/>
          <a:p>
            <a:r>
              <a:rPr lang="en-US" sz="2400" b="1" cap="none" dirty="0"/>
              <a:t>c) Derivatives</a:t>
            </a:r>
          </a:p>
        </p:txBody>
      </p:sp>
      <p:sp>
        <p:nvSpPr>
          <p:cNvPr id="3" name="Content Placeholder 2">
            <a:extLst>
              <a:ext uri="{FF2B5EF4-FFF2-40B4-BE49-F238E27FC236}">
                <a16:creationId xmlns:a16="http://schemas.microsoft.com/office/drawing/2014/main" id="{D58E085A-3E58-F870-1A3C-39E36811B5E2}"/>
              </a:ext>
            </a:extLst>
          </p:cNvPr>
          <p:cNvSpPr>
            <a:spLocks noGrp="1"/>
          </p:cNvSpPr>
          <p:nvPr>
            <p:ph idx="1"/>
          </p:nvPr>
        </p:nvSpPr>
        <p:spPr/>
        <p:txBody>
          <a:bodyPr/>
          <a:lstStyle/>
          <a:p>
            <a:r>
              <a:rPr lang="en-US" dirty="0"/>
              <a:t>It is an Instrument used for investment via a contract. </a:t>
            </a:r>
          </a:p>
          <a:p>
            <a:r>
              <a:rPr lang="en-US" dirty="0"/>
              <a:t>Its value is "derived" from (or based upon) that of another asset, typically referred to as the underlying asset or simply "the underlying." </a:t>
            </a:r>
          </a:p>
          <a:p>
            <a:r>
              <a:rPr lang="en-US" dirty="0"/>
              <a:t>A derivative contract is an agreement that allows for the possibility to purchase or sell some other type of financial instrument or non-financial asset. </a:t>
            </a:r>
          </a:p>
          <a:p>
            <a:r>
              <a:rPr lang="en-US" dirty="0"/>
              <a:t>Common types of derivative contracts include options, forwards, futures and swaps.</a:t>
            </a:r>
          </a:p>
        </p:txBody>
      </p:sp>
    </p:spTree>
    <p:extLst>
      <p:ext uri="{BB962C8B-B14F-4D97-AF65-F5344CB8AC3E}">
        <p14:creationId xmlns:p14="http://schemas.microsoft.com/office/powerpoint/2010/main" val="216863719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7F6BC3-61C7-19A1-F186-768C90E782DF}"/>
              </a:ext>
            </a:extLst>
          </p:cNvPr>
          <p:cNvSpPr>
            <a:spLocks noGrp="1"/>
          </p:cNvSpPr>
          <p:nvPr>
            <p:ph type="title"/>
          </p:nvPr>
        </p:nvSpPr>
        <p:spPr/>
        <p:txBody>
          <a:bodyPr/>
          <a:lstStyle/>
          <a:p>
            <a:endParaRPr lang="en-KE"/>
          </a:p>
        </p:txBody>
      </p:sp>
      <p:sp>
        <p:nvSpPr>
          <p:cNvPr id="3" name="Content Placeholder 2">
            <a:extLst>
              <a:ext uri="{FF2B5EF4-FFF2-40B4-BE49-F238E27FC236}">
                <a16:creationId xmlns:a16="http://schemas.microsoft.com/office/drawing/2014/main" id="{831CF948-FD2E-8DED-B487-1739BAFA3AE2}"/>
              </a:ext>
            </a:extLst>
          </p:cNvPr>
          <p:cNvSpPr>
            <a:spLocks noGrp="1"/>
          </p:cNvSpPr>
          <p:nvPr>
            <p:ph idx="1"/>
          </p:nvPr>
        </p:nvSpPr>
        <p:spPr/>
        <p:txBody>
          <a:bodyPr>
            <a:normAutofit fontScale="92500" lnSpcReduction="20000"/>
          </a:bodyPr>
          <a:lstStyle/>
          <a:p>
            <a:pPr marL="514350" indent="-514350">
              <a:buAutoNum type="romanLcParenR"/>
            </a:pPr>
            <a:r>
              <a:rPr lang="en-US" i="1" u="sng" dirty="0"/>
              <a:t>Future Market: </a:t>
            </a:r>
          </a:p>
          <a:p>
            <a:r>
              <a:rPr lang="en-US" dirty="0"/>
              <a:t>Standardized forward contracts are called futures contracts and traded on futures exchange. </a:t>
            </a:r>
          </a:p>
          <a:p>
            <a:r>
              <a:rPr lang="en-US" dirty="0"/>
              <a:t>A futures contract (more colloquially, futures) is a standardized contract between two parties to buy or sell a specified asset of standardized quantity and quality for a price. </a:t>
            </a:r>
          </a:p>
          <a:p>
            <a:r>
              <a:rPr lang="en-US" dirty="0"/>
              <a:t>It is agreed upon today (the futures price or strike price) with delivery and payment occurring at a specified future date.</a:t>
            </a:r>
          </a:p>
          <a:p>
            <a:pPr marL="514350" indent="-514350">
              <a:buAutoNum type="romanLcParenR" startAt="2"/>
            </a:pPr>
            <a:r>
              <a:rPr lang="en-US" i="1" u="sng" dirty="0"/>
              <a:t>Option Market: </a:t>
            </a:r>
          </a:p>
          <a:p>
            <a:r>
              <a:rPr lang="en-US" dirty="0"/>
              <a:t>A currency option gives an investor the right, but not the obligation, to buy or sell a quantity of currency at a pre-established price on or before the date that the option expires. </a:t>
            </a:r>
            <a:endParaRPr lang="en-KE" dirty="0"/>
          </a:p>
          <a:p>
            <a:endParaRPr lang="en-KE" dirty="0"/>
          </a:p>
        </p:txBody>
      </p:sp>
    </p:spTree>
    <p:extLst>
      <p:ext uri="{BB962C8B-B14F-4D97-AF65-F5344CB8AC3E}">
        <p14:creationId xmlns:p14="http://schemas.microsoft.com/office/powerpoint/2010/main" val="158258380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F8DE81-3D27-0451-85AC-1776B6223512}"/>
              </a:ext>
            </a:extLst>
          </p:cNvPr>
          <p:cNvSpPr>
            <a:spLocks noGrp="1"/>
          </p:cNvSpPr>
          <p:nvPr>
            <p:ph type="title"/>
          </p:nvPr>
        </p:nvSpPr>
        <p:spPr/>
        <p:txBody>
          <a:bodyPr/>
          <a:lstStyle/>
          <a:p>
            <a:endParaRPr lang="en-KE"/>
          </a:p>
        </p:txBody>
      </p:sp>
      <p:sp>
        <p:nvSpPr>
          <p:cNvPr id="3" name="Content Placeholder 2">
            <a:extLst>
              <a:ext uri="{FF2B5EF4-FFF2-40B4-BE49-F238E27FC236}">
                <a16:creationId xmlns:a16="http://schemas.microsoft.com/office/drawing/2014/main" id="{8283EEE9-8156-737C-2E52-AD4AA696DF2D}"/>
              </a:ext>
            </a:extLst>
          </p:cNvPr>
          <p:cNvSpPr>
            <a:spLocks noGrp="1"/>
          </p:cNvSpPr>
          <p:nvPr>
            <p:ph idx="1"/>
          </p:nvPr>
        </p:nvSpPr>
        <p:spPr/>
        <p:txBody>
          <a:bodyPr>
            <a:normAutofit fontScale="92500"/>
          </a:bodyPr>
          <a:lstStyle/>
          <a:p>
            <a:r>
              <a:rPr lang="en-US" dirty="0"/>
              <a:t>The right to sell a currency is known as a "call option" and the right to buy is known as a "put option." </a:t>
            </a:r>
          </a:p>
          <a:p>
            <a:r>
              <a:rPr lang="en-US" dirty="0"/>
              <a:t>Options can be understood as a type of insurance where buyers or sellers can take advantage of more favorable prices should market conditions change after the option is purchased.</a:t>
            </a:r>
          </a:p>
          <a:p>
            <a:pPr marL="0" indent="0">
              <a:buNone/>
            </a:pPr>
            <a:r>
              <a:rPr lang="en-US" i="1" u="sng" dirty="0"/>
              <a:t>iii) Swap Market: </a:t>
            </a:r>
          </a:p>
          <a:p>
            <a:r>
              <a:rPr lang="en-US" dirty="0"/>
              <a:t>The swap refers to a simple exchange of property or assets between parties. </a:t>
            </a:r>
          </a:p>
          <a:p>
            <a:r>
              <a:rPr lang="en-US" dirty="0"/>
              <a:t>A currency swap also involves the conditions determining the relative value of the assets involved. </a:t>
            </a:r>
          </a:p>
          <a:p>
            <a:endParaRPr lang="en-KE" dirty="0"/>
          </a:p>
        </p:txBody>
      </p:sp>
    </p:spTree>
    <p:extLst>
      <p:ext uri="{BB962C8B-B14F-4D97-AF65-F5344CB8AC3E}">
        <p14:creationId xmlns:p14="http://schemas.microsoft.com/office/powerpoint/2010/main" val="48289395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2F4DE8-F12B-5726-12C2-07F4C83EF311}"/>
              </a:ext>
            </a:extLst>
          </p:cNvPr>
          <p:cNvSpPr>
            <a:spLocks noGrp="1"/>
          </p:cNvSpPr>
          <p:nvPr>
            <p:ph type="title"/>
          </p:nvPr>
        </p:nvSpPr>
        <p:spPr/>
        <p:txBody>
          <a:bodyPr/>
          <a:lstStyle/>
          <a:p>
            <a:endParaRPr lang="en-KE"/>
          </a:p>
        </p:txBody>
      </p:sp>
      <p:sp>
        <p:nvSpPr>
          <p:cNvPr id="3" name="Content Placeholder 2">
            <a:extLst>
              <a:ext uri="{FF2B5EF4-FFF2-40B4-BE49-F238E27FC236}">
                <a16:creationId xmlns:a16="http://schemas.microsoft.com/office/drawing/2014/main" id="{0CEF0058-079A-F465-F056-A4A08B82222C}"/>
              </a:ext>
            </a:extLst>
          </p:cNvPr>
          <p:cNvSpPr>
            <a:spLocks noGrp="1"/>
          </p:cNvSpPr>
          <p:nvPr>
            <p:ph idx="1"/>
          </p:nvPr>
        </p:nvSpPr>
        <p:spPr/>
        <p:txBody>
          <a:bodyPr/>
          <a:lstStyle/>
          <a:p>
            <a:r>
              <a:rPr lang="en-US" dirty="0"/>
              <a:t>It includes the exchange rate value of each currency and the interest rate environment of the countries that have issued them. </a:t>
            </a:r>
          </a:p>
          <a:p>
            <a:r>
              <a:rPr lang="en-US" dirty="0"/>
              <a:t>A foreign exchange swap, forex swap, or FX swap is a simultaneous purchase and sale of identical amounts of one currency for another with two different value dates (normally spot to forward).</a:t>
            </a:r>
          </a:p>
          <a:p>
            <a:pPr marL="0" indent="0">
              <a:buNone/>
            </a:pPr>
            <a:endParaRPr lang="en-KE" dirty="0"/>
          </a:p>
        </p:txBody>
      </p:sp>
    </p:spTree>
    <p:extLst>
      <p:ext uri="{BB962C8B-B14F-4D97-AF65-F5344CB8AC3E}">
        <p14:creationId xmlns:p14="http://schemas.microsoft.com/office/powerpoint/2010/main" val="251421306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E9AB21-324D-3F2F-63FB-35BC1108800C}"/>
              </a:ext>
            </a:extLst>
          </p:cNvPr>
          <p:cNvSpPr>
            <a:spLocks noGrp="1"/>
          </p:cNvSpPr>
          <p:nvPr>
            <p:ph type="title"/>
          </p:nvPr>
        </p:nvSpPr>
        <p:spPr/>
        <p:txBody>
          <a:bodyPr>
            <a:normAutofit/>
          </a:bodyPr>
          <a:lstStyle/>
          <a:p>
            <a:r>
              <a:rPr lang="en-US" sz="2400" b="1" cap="none" dirty="0"/>
              <a:t>9.2.2 The central bank</a:t>
            </a:r>
            <a:endParaRPr lang="en-KE" sz="2400" b="1" cap="none" dirty="0"/>
          </a:p>
        </p:txBody>
      </p:sp>
      <p:sp>
        <p:nvSpPr>
          <p:cNvPr id="3" name="Content Placeholder 2">
            <a:extLst>
              <a:ext uri="{FF2B5EF4-FFF2-40B4-BE49-F238E27FC236}">
                <a16:creationId xmlns:a16="http://schemas.microsoft.com/office/drawing/2014/main" id="{147E0C2C-ED34-A175-4F29-480ECB54A8C3}"/>
              </a:ext>
            </a:extLst>
          </p:cNvPr>
          <p:cNvSpPr>
            <a:spLocks noGrp="1"/>
          </p:cNvSpPr>
          <p:nvPr>
            <p:ph idx="1"/>
          </p:nvPr>
        </p:nvSpPr>
        <p:spPr/>
        <p:txBody>
          <a:bodyPr>
            <a:normAutofit lnSpcReduction="10000"/>
          </a:bodyPr>
          <a:lstStyle/>
          <a:p>
            <a:r>
              <a:rPr lang="en-US" dirty="0"/>
              <a:t>National central banks play an important role in the foreign exchange markets. </a:t>
            </a:r>
          </a:p>
          <a:p>
            <a:r>
              <a:rPr lang="en-US" dirty="0"/>
              <a:t>They try to control the money supply, inflation, and/or interest rates and often have official or unofficial target rates for their currencies. </a:t>
            </a:r>
          </a:p>
          <a:p>
            <a:r>
              <a:rPr lang="en-US" dirty="0"/>
              <a:t>They can use their often-substantial foreign exchange reserves to stabilize the market. </a:t>
            </a:r>
          </a:p>
          <a:p>
            <a:r>
              <a:rPr lang="en-US" dirty="0"/>
              <a:t>They work as the lender of the last resort and the custodian of foreign exchange of the country. </a:t>
            </a:r>
          </a:p>
          <a:p>
            <a:r>
              <a:rPr lang="en-US" dirty="0"/>
              <a:t>The central bank has the power to regulate and control the foreign exchange market to assure that it works in the orderly fashion.</a:t>
            </a:r>
          </a:p>
          <a:p>
            <a:pPr marL="0" indent="0">
              <a:buNone/>
            </a:pPr>
            <a:endParaRPr lang="en-KE" dirty="0"/>
          </a:p>
        </p:txBody>
      </p:sp>
    </p:spTree>
    <p:extLst>
      <p:ext uri="{BB962C8B-B14F-4D97-AF65-F5344CB8AC3E}">
        <p14:creationId xmlns:p14="http://schemas.microsoft.com/office/powerpoint/2010/main" val="274072019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399047-C7A6-E7C4-7960-6F657E4A553E}"/>
              </a:ext>
            </a:extLst>
          </p:cNvPr>
          <p:cNvSpPr>
            <a:spLocks noGrp="1"/>
          </p:cNvSpPr>
          <p:nvPr>
            <p:ph type="title"/>
          </p:nvPr>
        </p:nvSpPr>
        <p:spPr/>
        <p:txBody>
          <a:bodyPr/>
          <a:lstStyle/>
          <a:p>
            <a:endParaRPr lang="en-KE" dirty="0"/>
          </a:p>
        </p:txBody>
      </p:sp>
      <p:sp>
        <p:nvSpPr>
          <p:cNvPr id="3" name="Content Placeholder 2">
            <a:extLst>
              <a:ext uri="{FF2B5EF4-FFF2-40B4-BE49-F238E27FC236}">
                <a16:creationId xmlns:a16="http://schemas.microsoft.com/office/drawing/2014/main" id="{C792E803-BBC5-BB89-D3C4-8346436450BB}"/>
              </a:ext>
            </a:extLst>
          </p:cNvPr>
          <p:cNvSpPr>
            <a:spLocks noGrp="1"/>
          </p:cNvSpPr>
          <p:nvPr>
            <p:ph idx="1"/>
          </p:nvPr>
        </p:nvSpPr>
        <p:spPr/>
        <p:txBody>
          <a:bodyPr/>
          <a:lstStyle/>
          <a:p>
            <a:r>
              <a:rPr lang="en-US" i="1" dirty="0"/>
              <a:t>The commercial banks </a:t>
            </a:r>
            <a:r>
              <a:rPr lang="en-US" dirty="0"/>
              <a:t>are the second most important organ of the foreign exchange market.</a:t>
            </a:r>
          </a:p>
          <a:p>
            <a:r>
              <a:rPr lang="en-US" dirty="0"/>
              <a:t> The banks dealing in foreign exchange play the role of ―market makers-, in the sense that they quote daily, the foreign exchange rates for buying and selling of the foreign currencies. </a:t>
            </a:r>
          </a:p>
          <a:p>
            <a:r>
              <a:rPr lang="en-US" dirty="0"/>
              <a:t>They also function as clearing houses, thereby helping in wiping out the difference between the demand for and the supply of currencies. </a:t>
            </a:r>
          </a:p>
          <a:p>
            <a:r>
              <a:rPr lang="en-US" dirty="0"/>
              <a:t>These banks buy the currencies from the brokers and sell it to the buyers. </a:t>
            </a:r>
          </a:p>
          <a:p>
            <a:pPr marL="0" indent="0">
              <a:buNone/>
            </a:pPr>
            <a:endParaRPr lang="en-KE" dirty="0"/>
          </a:p>
        </p:txBody>
      </p:sp>
    </p:spTree>
    <p:extLst>
      <p:ext uri="{BB962C8B-B14F-4D97-AF65-F5344CB8AC3E}">
        <p14:creationId xmlns:p14="http://schemas.microsoft.com/office/powerpoint/2010/main" val="39782466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AB7164-1A93-B474-8E8C-B3A53F7F7A1C}"/>
              </a:ext>
            </a:extLst>
          </p:cNvPr>
          <p:cNvSpPr>
            <a:spLocks noGrp="1"/>
          </p:cNvSpPr>
          <p:nvPr>
            <p:ph type="title"/>
          </p:nvPr>
        </p:nvSpPr>
        <p:spPr/>
        <p:txBody>
          <a:bodyPr/>
          <a:lstStyle/>
          <a:p>
            <a:endParaRPr lang="en-KE"/>
          </a:p>
        </p:txBody>
      </p:sp>
      <p:sp>
        <p:nvSpPr>
          <p:cNvPr id="3" name="Content Placeholder 2">
            <a:extLst>
              <a:ext uri="{FF2B5EF4-FFF2-40B4-BE49-F238E27FC236}">
                <a16:creationId xmlns:a16="http://schemas.microsoft.com/office/drawing/2014/main" id="{E13551EE-7914-849F-FB08-AA11BA681BA3}"/>
              </a:ext>
            </a:extLst>
          </p:cNvPr>
          <p:cNvSpPr>
            <a:spLocks noGrp="1"/>
          </p:cNvSpPr>
          <p:nvPr>
            <p:ph idx="1"/>
          </p:nvPr>
        </p:nvSpPr>
        <p:spPr/>
        <p:txBody>
          <a:bodyPr/>
          <a:lstStyle/>
          <a:p>
            <a:r>
              <a:rPr lang="en-US" i="1" dirty="0"/>
              <a:t>The foreign exchange brokers </a:t>
            </a:r>
            <a:r>
              <a:rPr lang="en-US" dirty="0"/>
              <a:t>function as a link between the central bank and the commercial banks and between the actual buyers and commercial banks. </a:t>
            </a:r>
          </a:p>
          <a:p>
            <a:r>
              <a:rPr lang="en-US" dirty="0"/>
              <a:t>They are the major source of market information. </a:t>
            </a:r>
          </a:p>
          <a:p>
            <a:r>
              <a:rPr lang="en-US" dirty="0"/>
              <a:t>These are the persons who do not themselves buy the foreign currency, but rather strike a deal between the buyer and the seller on a commission basis.</a:t>
            </a:r>
          </a:p>
          <a:p>
            <a:pPr marL="0" indent="0">
              <a:buNone/>
            </a:pPr>
            <a:endParaRPr lang="en-KE" dirty="0"/>
          </a:p>
        </p:txBody>
      </p:sp>
    </p:spTree>
    <p:extLst>
      <p:ext uri="{BB962C8B-B14F-4D97-AF65-F5344CB8AC3E}">
        <p14:creationId xmlns:p14="http://schemas.microsoft.com/office/powerpoint/2010/main" val="396312499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B9724F-0F3C-A483-D811-220E16F57961}"/>
              </a:ext>
            </a:extLst>
          </p:cNvPr>
          <p:cNvSpPr>
            <a:spLocks noGrp="1"/>
          </p:cNvSpPr>
          <p:nvPr>
            <p:ph type="title"/>
          </p:nvPr>
        </p:nvSpPr>
        <p:spPr/>
        <p:txBody>
          <a:bodyPr>
            <a:normAutofit/>
          </a:bodyPr>
          <a:lstStyle/>
          <a:p>
            <a:r>
              <a:rPr lang="en-US" sz="2400" b="1" dirty="0"/>
              <a:t>10.0 TYPES OF FOREIGN EXCHANGE MARKET:</a:t>
            </a:r>
          </a:p>
        </p:txBody>
      </p:sp>
      <p:sp>
        <p:nvSpPr>
          <p:cNvPr id="3" name="Content Placeholder 2">
            <a:extLst>
              <a:ext uri="{FF2B5EF4-FFF2-40B4-BE49-F238E27FC236}">
                <a16:creationId xmlns:a16="http://schemas.microsoft.com/office/drawing/2014/main" id="{AB287B16-9C6B-4015-98BB-1475D8D7AAC8}"/>
              </a:ext>
            </a:extLst>
          </p:cNvPr>
          <p:cNvSpPr>
            <a:spLocks noGrp="1"/>
          </p:cNvSpPr>
          <p:nvPr>
            <p:ph idx="1"/>
          </p:nvPr>
        </p:nvSpPr>
        <p:spPr>
          <a:xfrm>
            <a:off x="1451579" y="1853754"/>
            <a:ext cx="9603275" cy="3884437"/>
          </a:xfrm>
        </p:spPr>
        <p:txBody>
          <a:bodyPr>
            <a:noAutofit/>
          </a:bodyPr>
          <a:lstStyle/>
          <a:p>
            <a:pPr marL="0" indent="0">
              <a:buNone/>
            </a:pPr>
            <a:r>
              <a:rPr lang="en-US" b="1" dirty="0"/>
              <a:t>1) Spot  market:</a:t>
            </a:r>
            <a:r>
              <a:rPr lang="en-US" dirty="0"/>
              <a:t> or cash market, is a public  financial market in which  financial instruments or commodities  are  traded for  immediate  delivery. </a:t>
            </a:r>
          </a:p>
          <a:p>
            <a:r>
              <a:rPr lang="en-US" dirty="0"/>
              <a:t> It  contrasts with  a  futures market in which delivery is due later.</a:t>
            </a:r>
          </a:p>
          <a:p>
            <a:pPr marL="0" indent="0">
              <a:buNone/>
            </a:pPr>
            <a:r>
              <a:rPr lang="en-US" b="1" dirty="0"/>
              <a:t>2)  Forward  market:</a:t>
            </a:r>
            <a:r>
              <a:rPr lang="en-US" dirty="0"/>
              <a:t> is the informal  over- the counter financial  market by which contracts for  future   delivery  are  entered  into. </a:t>
            </a:r>
          </a:p>
          <a:p>
            <a:r>
              <a:rPr lang="en-US" dirty="0"/>
              <a:t> Standardized  forward   contracts are  called futures contracts and traded on a future  exchange contracts entered in the forward market are binding on the parties involved.</a:t>
            </a:r>
          </a:p>
          <a:p>
            <a:r>
              <a:rPr lang="en-US" dirty="0"/>
              <a:t>It is an agreement between two parties, requiring the delivery at some specified future date of a specified amount of foreign currency.</a:t>
            </a:r>
          </a:p>
        </p:txBody>
      </p:sp>
    </p:spTree>
    <p:extLst>
      <p:ext uri="{BB962C8B-B14F-4D97-AF65-F5344CB8AC3E}">
        <p14:creationId xmlns:p14="http://schemas.microsoft.com/office/powerpoint/2010/main" val="157783858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DF2E4A-648D-E2B6-4F8F-3B1AECBC8FC7}"/>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08FEDF30-4E98-2F46-DE24-B03AA3770479}"/>
              </a:ext>
            </a:extLst>
          </p:cNvPr>
          <p:cNvSpPr>
            <a:spLocks noGrp="1"/>
          </p:cNvSpPr>
          <p:nvPr>
            <p:ph idx="1"/>
          </p:nvPr>
        </p:nvSpPr>
        <p:spPr>
          <a:xfrm>
            <a:off x="1451579" y="1853754"/>
            <a:ext cx="9603275" cy="3612591"/>
          </a:xfrm>
        </p:spPr>
        <p:txBody>
          <a:bodyPr>
            <a:normAutofit fontScale="92500" lnSpcReduction="10000"/>
          </a:bodyPr>
          <a:lstStyle/>
          <a:p>
            <a:r>
              <a:rPr lang="en-US" dirty="0"/>
              <a:t>The rate of exchange applicable to the forward contract is called the forward exchange rate and the market for forward transactions is known as the forward market.</a:t>
            </a:r>
          </a:p>
          <a:p>
            <a:r>
              <a:rPr lang="en-US" dirty="0"/>
              <a:t>The forward exchange rate is determined mostly by the demand for and supply of forward exchange.</a:t>
            </a:r>
          </a:p>
          <a:p>
            <a:pPr marL="0" indent="0">
              <a:buNone/>
            </a:pPr>
            <a:r>
              <a:rPr lang="en-US" i="1" dirty="0"/>
              <a:t>Swap operation</a:t>
            </a:r>
          </a:p>
          <a:p>
            <a:r>
              <a:rPr lang="en-US" dirty="0"/>
              <a:t>Commercial banks who conduct forward exchange business may resort to a swap operation to adjust their fund position. </a:t>
            </a:r>
          </a:p>
          <a:p>
            <a:r>
              <a:rPr lang="en-US" dirty="0"/>
              <a:t>The term swap means simultaneous sale of spot currency for the forward purchase of the same currency or the purchase of spot for the forward sale of the same currency. </a:t>
            </a:r>
          </a:p>
        </p:txBody>
      </p:sp>
    </p:spTree>
    <p:extLst>
      <p:ext uri="{BB962C8B-B14F-4D97-AF65-F5344CB8AC3E}">
        <p14:creationId xmlns:p14="http://schemas.microsoft.com/office/powerpoint/2010/main" val="270423851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707617-C1A7-2D90-EB49-83E78F9F7552}"/>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4B76D3D0-D89A-9A29-1D9C-D35DD0936D8F}"/>
              </a:ext>
            </a:extLst>
          </p:cNvPr>
          <p:cNvSpPr>
            <a:spLocks noGrp="1"/>
          </p:cNvSpPr>
          <p:nvPr>
            <p:ph idx="1"/>
          </p:nvPr>
        </p:nvSpPr>
        <p:spPr>
          <a:xfrm>
            <a:off x="1451579" y="1853754"/>
            <a:ext cx="9603275" cy="3612591"/>
          </a:xfrm>
        </p:spPr>
        <p:txBody>
          <a:bodyPr>
            <a:normAutofit fontScale="92500" lnSpcReduction="10000"/>
          </a:bodyPr>
          <a:lstStyle/>
          <a:p>
            <a:r>
              <a:rPr lang="en-US" dirty="0"/>
              <a:t>The spot is swapped against forward. </a:t>
            </a:r>
          </a:p>
          <a:p>
            <a:pPr marL="0" indent="0">
              <a:buNone/>
            </a:pPr>
            <a:r>
              <a:rPr lang="en-US" i="1" dirty="0"/>
              <a:t>Arbitrage</a:t>
            </a:r>
          </a:p>
          <a:p>
            <a:r>
              <a:rPr lang="en-US" dirty="0"/>
              <a:t>Arbitrage is the simultaneous buying and selling of foreign currencies with intention of making profits from the difference between the exchange rate prevailing at the same time in different markets.</a:t>
            </a:r>
            <a:endParaRPr lang="en-US" b="1" dirty="0"/>
          </a:p>
          <a:p>
            <a:pPr marL="0" indent="0">
              <a:buNone/>
            </a:pPr>
            <a:r>
              <a:rPr lang="en-US" b="1" dirty="0"/>
              <a:t>3. Futures</a:t>
            </a:r>
          </a:p>
          <a:p>
            <a:r>
              <a:rPr lang="en-US" dirty="0"/>
              <a:t>Unlike the forward contracts, futures have standardized features, the contract size and maturity dates are standardized. </a:t>
            </a:r>
          </a:p>
          <a:p>
            <a:r>
              <a:rPr lang="en-US" dirty="0"/>
              <a:t>In contrast, a forward contract is tailor made by the bank for its clients.</a:t>
            </a:r>
          </a:p>
          <a:p>
            <a:endParaRPr lang="en-US" dirty="0"/>
          </a:p>
        </p:txBody>
      </p:sp>
    </p:spTree>
    <p:extLst>
      <p:ext uri="{BB962C8B-B14F-4D97-AF65-F5344CB8AC3E}">
        <p14:creationId xmlns:p14="http://schemas.microsoft.com/office/powerpoint/2010/main" val="118627065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BAF4D0-9D93-D8F2-0933-7F61766EC435}"/>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C257A177-B250-CD35-1055-D952408D607D}"/>
              </a:ext>
            </a:extLst>
          </p:cNvPr>
          <p:cNvSpPr>
            <a:spLocks noGrp="1"/>
          </p:cNvSpPr>
          <p:nvPr>
            <p:ph idx="1"/>
          </p:nvPr>
        </p:nvSpPr>
        <p:spPr/>
        <p:txBody>
          <a:bodyPr>
            <a:normAutofit lnSpcReduction="10000"/>
          </a:bodyPr>
          <a:lstStyle/>
          <a:p>
            <a:r>
              <a:rPr lang="en-US" dirty="0"/>
              <a:t>Futures are traded only on an organized exchange, and they are traded competitively. </a:t>
            </a:r>
          </a:p>
          <a:p>
            <a:r>
              <a:rPr lang="en-US" dirty="0"/>
              <a:t>Margins are not required in respect of a forward contract.</a:t>
            </a:r>
          </a:p>
          <a:p>
            <a:r>
              <a:rPr lang="en-US" dirty="0"/>
              <a:t>Margins are required of all participants in the futures market and an initial margin must be deposited into a collateral account to establish a futures position.</a:t>
            </a:r>
          </a:p>
          <a:p>
            <a:pPr marL="0" indent="0">
              <a:buNone/>
            </a:pPr>
            <a:r>
              <a:rPr lang="en-US" b="1" dirty="0"/>
              <a:t>4. Options</a:t>
            </a:r>
          </a:p>
          <a:p>
            <a:r>
              <a:rPr lang="en-US" dirty="0"/>
              <a:t>It is a contract or financial instrument that gives the holder the right, but not the obligation, to sell or buy a given quantity of an asset at a specified price and at a specified future date. </a:t>
            </a:r>
          </a:p>
        </p:txBody>
      </p:sp>
    </p:spTree>
    <p:extLst>
      <p:ext uri="{BB962C8B-B14F-4D97-AF65-F5344CB8AC3E}">
        <p14:creationId xmlns:p14="http://schemas.microsoft.com/office/powerpoint/2010/main" val="384638737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AF78AB-F6BA-2B29-8314-924FFCBBA86B}"/>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2249F63F-58E7-4AA9-9072-9A576B16E948}"/>
              </a:ext>
            </a:extLst>
          </p:cNvPr>
          <p:cNvSpPr>
            <a:spLocks noGrp="1"/>
          </p:cNvSpPr>
          <p:nvPr>
            <p:ph idx="1"/>
          </p:nvPr>
        </p:nvSpPr>
        <p:spPr/>
        <p:txBody>
          <a:bodyPr/>
          <a:lstStyle/>
          <a:p>
            <a:r>
              <a:rPr lang="en-US" dirty="0"/>
              <a:t>An option to buy the underlying asset is known as a call option and an option to sell the underlying asset is known as a </a:t>
            </a:r>
            <a:r>
              <a:rPr lang="en-US" i="1" dirty="0"/>
              <a:t>put option</a:t>
            </a:r>
            <a:r>
              <a:rPr lang="en-US" dirty="0"/>
              <a:t>. </a:t>
            </a:r>
          </a:p>
          <a:p>
            <a:r>
              <a:rPr lang="en-US" dirty="0"/>
              <a:t>Buying or selling the underlying asset via the option is known as </a:t>
            </a:r>
            <a:r>
              <a:rPr lang="en-US" i="1" dirty="0"/>
              <a:t>exercising the option</a:t>
            </a:r>
            <a:r>
              <a:rPr lang="en-US" dirty="0"/>
              <a:t>.</a:t>
            </a:r>
          </a:p>
          <a:p>
            <a:r>
              <a:rPr lang="en-US" dirty="0"/>
              <a:t> The stated price paid (or received) is known as the </a:t>
            </a:r>
            <a:r>
              <a:rPr lang="en-US" i="1" dirty="0"/>
              <a:t>exercise or striking price</a:t>
            </a:r>
            <a:r>
              <a:rPr lang="en-US" dirty="0"/>
              <a:t>. </a:t>
            </a:r>
          </a:p>
          <a:p>
            <a:r>
              <a:rPr lang="en-US" dirty="0"/>
              <a:t>The buyer of an option is known as the long and the seller of an option is known as the writer of the option, or the short. </a:t>
            </a:r>
          </a:p>
          <a:p>
            <a:r>
              <a:rPr lang="en-US" dirty="0"/>
              <a:t>The price for the option is known as </a:t>
            </a:r>
            <a:r>
              <a:rPr lang="en-US" i="1" dirty="0"/>
              <a:t>premium.</a:t>
            </a:r>
          </a:p>
        </p:txBody>
      </p:sp>
    </p:spTree>
    <p:extLst>
      <p:ext uri="{BB962C8B-B14F-4D97-AF65-F5344CB8AC3E}">
        <p14:creationId xmlns:p14="http://schemas.microsoft.com/office/powerpoint/2010/main" val="275213448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29579F-755D-E873-B549-E53A6ECD7AD1}"/>
              </a:ext>
            </a:extLst>
          </p:cNvPr>
          <p:cNvSpPr>
            <a:spLocks noGrp="1"/>
          </p:cNvSpPr>
          <p:nvPr>
            <p:ph type="title"/>
          </p:nvPr>
        </p:nvSpPr>
        <p:spPr/>
        <p:txBody>
          <a:bodyPr>
            <a:normAutofit/>
          </a:bodyPr>
          <a:lstStyle/>
          <a:p>
            <a:r>
              <a:rPr lang="en-US" sz="2400" b="1" dirty="0"/>
              <a:t>11.0 CONCLUSION</a:t>
            </a:r>
          </a:p>
        </p:txBody>
      </p:sp>
      <p:sp>
        <p:nvSpPr>
          <p:cNvPr id="3" name="Content Placeholder 2">
            <a:extLst>
              <a:ext uri="{FF2B5EF4-FFF2-40B4-BE49-F238E27FC236}">
                <a16:creationId xmlns:a16="http://schemas.microsoft.com/office/drawing/2014/main" id="{F40AEE03-0614-BB6A-548C-82BC7F047CA6}"/>
              </a:ext>
            </a:extLst>
          </p:cNvPr>
          <p:cNvSpPr>
            <a:spLocks noGrp="1"/>
          </p:cNvSpPr>
          <p:nvPr>
            <p:ph idx="1"/>
          </p:nvPr>
        </p:nvSpPr>
        <p:spPr>
          <a:xfrm>
            <a:off x="1451579" y="1853754"/>
            <a:ext cx="9603275" cy="3612591"/>
          </a:xfrm>
        </p:spPr>
        <p:txBody>
          <a:bodyPr>
            <a:normAutofit fontScale="92500" lnSpcReduction="10000"/>
          </a:bodyPr>
          <a:lstStyle/>
          <a:p>
            <a:r>
              <a:rPr lang="en-US" dirty="0"/>
              <a:t>The foreign exchange market provides "hedging" facilities for transferring foreign exchange risk to someone else. </a:t>
            </a:r>
          </a:p>
          <a:p>
            <a:r>
              <a:rPr lang="en-US" dirty="0"/>
              <a:t>The foreign exchange market is a part of the money market in the financial centers. It is a place where foreign moneys are bought and sold. </a:t>
            </a:r>
          </a:p>
          <a:p>
            <a:r>
              <a:rPr lang="en-US" dirty="0"/>
              <a:t>The buyers and sellers who claim on foreign money and the intermediaries together constitute a foreign exchange market. </a:t>
            </a:r>
          </a:p>
          <a:p>
            <a:r>
              <a:rPr lang="en-US" dirty="0"/>
              <a:t>It is not restricted to any given country or a geographical area. </a:t>
            </a:r>
          </a:p>
          <a:p>
            <a:r>
              <a:rPr lang="en-US" dirty="0"/>
              <a:t>There is a wide variety of dealers in the foreign exchange market. The most important among them are the banks.</a:t>
            </a:r>
          </a:p>
        </p:txBody>
      </p:sp>
    </p:spTree>
    <p:extLst>
      <p:ext uri="{BB962C8B-B14F-4D97-AF65-F5344CB8AC3E}">
        <p14:creationId xmlns:p14="http://schemas.microsoft.com/office/powerpoint/2010/main" val="373479919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5EF278-E2F4-0A21-D03A-5200D7E02A1B}"/>
              </a:ext>
            </a:extLst>
          </p:cNvPr>
          <p:cNvSpPr>
            <a:spLocks noGrp="1"/>
          </p:cNvSpPr>
          <p:nvPr>
            <p:ph type="title"/>
          </p:nvPr>
        </p:nvSpPr>
        <p:spPr/>
        <p:txBody>
          <a:bodyPr>
            <a:normAutofit/>
          </a:bodyPr>
          <a:lstStyle/>
          <a:p>
            <a:r>
              <a:rPr lang="en-US" sz="2400" b="1" dirty="0"/>
              <a:t>12.0 SELF ASSESMENT EXERCISE</a:t>
            </a:r>
          </a:p>
        </p:txBody>
      </p:sp>
      <p:sp>
        <p:nvSpPr>
          <p:cNvPr id="3" name="Content Placeholder 2">
            <a:extLst>
              <a:ext uri="{FF2B5EF4-FFF2-40B4-BE49-F238E27FC236}">
                <a16:creationId xmlns:a16="http://schemas.microsoft.com/office/drawing/2014/main" id="{11BF018A-9FFB-469B-1292-8F8AAD4EC53E}"/>
              </a:ext>
            </a:extLst>
          </p:cNvPr>
          <p:cNvSpPr>
            <a:spLocks noGrp="1"/>
          </p:cNvSpPr>
          <p:nvPr>
            <p:ph idx="1"/>
          </p:nvPr>
        </p:nvSpPr>
        <p:spPr/>
        <p:txBody>
          <a:bodyPr/>
          <a:lstStyle/>
          <a:p>
            <a:pPr marL="0" indent="0">
              <a:buNone/>
            </a:pPr>
            <a:r>
              <a:rPr lang="en-US" dirty="0"/>
              <a:t>1. Explain the concept of foreign exchange market</a:t>
            </a:r>
          </a:p>
          <a:p>
            <a:pPr marL="0" indent="0">
              <a:buNone/>
            </a:pPr>
            <a:r>
              <a:rPr lang="en-US" dirty="0"/>
              <a:t>2. Why is the forex market important</a:t>
            </a:r>
          </a:p>
          <a:p>
            <a:pPr marL="0" indent="0">
              <a:buNone/>
            </a:pPr>
            <a:r>
              <a:rPr lang="en-US" dirty="0"/>
              <a:t>3. List the characteristics of forex markets.</a:t>
            </a:r>
          </a:p>
          <a:p>
            <a:pPr marL="0" indent="0">
              <a:buNone/>
            </a:pPr>
            <a:r>
              <a:rPr lang="en-US" dirty="0"/>
              <a:t>4. Who are the main participants in the forex market</a:t>
            </a:r>
          </a:p>
          <a:p>
            <a:pPr marL="0" indent="0">
              <a:buNone/>
            </a:pPr>
            <a:r>
              <a:rPr lang="en-US" dirty="0"/>
              <a:t>5. Forex brokers play an important role in the forex market. Discuss.</a:t>
            </a:r>
          </a:p>
          <a:p>
            <a:pPr marL="0" indent="0">
              <a:buNone/>
            </a:pPr>
            <a:r>
              <a:rPr lang="en-US" dirty="0"/>
              <a:t>6. Explain 4 international payments and settlements systems.</a:t>
            </a:r>
          </a:p>
          <a:p>
            <a:pPr marL="0" indent="0">
              <a:buNone/>
            </a:pPr>
            <a:r>
              <a:rPr lang="en-US" dirty="0"/>
              <a:t>7. Outline the structure of forex markets.</a:t>
            </a:r>
          </a:p>
        </p:txBody>
      </p:sp>
    </p:spTree>
    <p:extLst>
      <p:ext uri="{BB962C8B-B14F-4D97-AF65-F5344CB8AC3E}">
        <p14:creationId xmlns:p14="http://schemas.microsoft.com/office/powerpoint/2010/main" val="230211704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4998FA-742E-79F8-FE31-84BD9C14A8C8}"/>
              </a:ext>
            </a:extLst>
          </p:cNvPr>
          <p:cNvSpPr>
            <a:spLocks noGrp="1"/>
          </p:cNvSpPr>
          <p:nvPr>
            <p:ph type="title"/>
          </p:nvPr>
        </p:nvSpPr>
        <p:spPr/>
        <p:txBody>
          <a:bodyPr>
            <a:normAutofit/>
          </a:bodyPr>
          <a:lstStyle/>
          <a:p>
            <a:r>
              <a:rPr lang="en-US" sz="2400" b="1" dirty="0"/>
              <a:t>13.0 REFERENCES</a:t>
            </a:r>
          </a:p>
        </p:txBody>
      </p:sp>
      <p:sp>
        <p:nvSpPr>
          <p:cNvPr id="3" name="Content Placeholder 2">
            <a:extLst>
              <a:ext uri="{FF2B5EF4-FFF2-40B4-BE49-F238E27FC236}">
                <a16:creationId xmlns:a16="http://schemas.microsoft.com/office/drawing/2014/main" id="{86D7A299-1373-5596-9EE2-A587E149505B}"/>
              </a:ext>
            </a:extLst>
          </p:cNvPr>
          <p:cNvSpPr>
            <a:spLocks noGrp="1"/>
          </p:cNvSpPr>
          <p:nvPr>
            <p:ph idx="1"/>
          </p:nvPr>
        </p:nvSpPr>
        <p:spPr/>
        <p:txBody>
          <a:bodyPr/>
          <a:lstStyle/>
          <a:p>
            <a:r>
              <a:rPr lang="en-US" dirty="0"/>
              <a:t>1. International Business, </a:t>
            </a:r>
            <a:r>
              <a:rPr lang="en-US" dirty="0" err="1"/>
              <a:t>Alan.M.Rugnam</a:t>
            </a:r>
            <a:r>
              <a:rPr lang="en-US" dirty="0"/>
              <a:t>, Prentice Hall(2006).</a:t>
            </a:r>
          </a:p>
          <a:p>
            <a:r>
              <a:rPr lang="en-US" dirty="0"/>
              <a:t>2. International business management, Sinha, P., Excel Books (2008).</a:t>
            </a:r>
          </a:p>
          <a:p>
            <a:r>
              <a:rPr lang="en-US" dirty="0"/>
              <a:t>3. A handbook on International Finance, Arora. A, Lucent Publication (2018)</a:t>
            </a:r>
          </a:p>
          <a:p>
            <a:r>
              <a:rPr lang="en-US" dirty="0"/>
              <a:t>4. International finance, 5th edition, Levi, M. D. (2009).</a:t>
            </a:r>
          </a:p>
          <a:p>
            <a:r>
              <a:rPr lang="en-US" dirty="0"/>
              <a:t>5. International Finance: Theory and Policy, Steve, S., Saylor Foundation. (2010).</a:t>
            </a:r>
          </a:p>
          <a:p>
            <a:pPr marL="0" indent="0">
              <a:buNone/>
            </a:pPr>
            <a:endParaRPr lang="en-US" dirty="0"/>
          </a:p>
        </p:txBody>
      </p:sp>
    </p:spTree>
    <p:extLst>
      <p:ext uri="{BB962C8B-B14F-4D97-AF65-F5344CB8AC3E}">
        <p14:creationId xmlns:p14="http://schemas.microsoft.com/office/powerpoint/2010/main" val="167809162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03B201-4BC2-2347-DADB-3931FA0C61D2}"/>
              </a:ext>
            </a:extLst>
          </p:cNvPr>
          <p:cNvSpPr>
            <a:spLocks noGrp="1"/>
          </p:cNvSpPr>
          <p:nvPr>
            <p:ph type="title"/>
          </p:nvPr>
        </p:nvSpPr>
        <p:spPr/>
        <p:txBody>
          <a:bodyPr/>
          <a:lstStyle/>
          <a:p>
            <a:endParaRPr lang="en-US" dirty="0"/>
          </a:p>
        </p:txBody>
      </p:sp>
      <p:sp>
        <p:nvSpPr>
          <p:cNvPr id="3" name="Content Placeholder 2">
            <a:extLst>
              <a:ext uri="{FF2B5EF4-FFF2-40B4-BE49-F238E27FC236}">
                <a16:creationId xmlns:a16="http://schemas.microsoft.com/office/drawing/2014/main" id="{89EA0908-DA66-B2B7-611B-B63F9FCD24E9}"/>
              </a:ext>
            </a:extLst>
          </p:cNvPr>
          <p:cNvSpPr>
            <a:spLocks noGrp="1"/>
          </p:cNvSpPr>
          <p:nvPr>
            <p:ph idx="1"/>
          </p:nvPr>
        </p:nvSpPr>
        <p:spPr/>
        <p:txBody>
          <a:bodyPr/>
          <a:lstStyle/>
          <a:p>
            <a:pPr lvl="4"/>
            <a:endParaRPr lang="en-US" dirty="0"/>
          </a:p>
          <a:p>
            <a:pPr lvl="4"/>
            <a:endParaRPr lang="en-US" dirty="0"/>
          </a:p>
          <a:p>
            <a:pPr lvl="4"/>
            <a:endParaRPr lang="en-US" dirty="0"/>
          </a:p>
          <a:p>
            <a:pPr lvl="4"/>
            <a:endParaRPr lang="en-US" dirty="0"/>
          </a:p>
          <a:p>
            <a:pPr marL="1828800" lvl="4" indent="0">
              <a:buNone/>
            </a:pPr>
            <a:r>
              <a:rPr lang="en-US" dirty="0"/>
              <a:t>                  </a:t>
            </a:r>
            <a:r>
              <a:rPr lang="en-US" sz="2000" b="1" dirty="0"/>
              <a:t>THE END,THANK YOU.</a:t>
            </a:r>
          </a:p>
        </p:txBody>
      </p:sp>
    </p:spTree>
    <p:extLst>
      <p:ext uri="{BB962C8B-B14F-4D97-AF65-F5344CB8AC3E}">
        <p14:creationId xmlns:p14="http://schemas.microsoft.com/office/powerpoint/2010/main" val="657964021"/>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3269CD7ABD79BD49A590D213FCC20DC3" ma:contentTypeVersion="12" ma:contentTypeDescription="Create a new document." ma:contentTypeScope="" ma:versionID="686fa8b798d894ef3752ccdf19a9fae6">
  <xsd:schema xmlns:xsd="http://www.w3.org/2001/XMLSchema" xmlns:xs="http://www.w3.org/2001/XMLSchema" xmlns:p="http://schemas.microsoft.com/office/2006/metadata/properties" xmlns:ns3="18a69e51-7234-43bc-b2d8-100ed1d2e866" xmlns:ns4="4b93d6ef-cb61-4ba8-bcf3-e4a917dec4bf" targetNamespace="http://schemas.microsoft.com/office/2006/metadata/properties" ma:root="true" ma:fieldsID="09c3e737e10eb824c64ae6f5881c0cdf" ns3:_="" ns4:_="">
    <xsd:import namespace="18a69e51-7234-43bc-b2d8-100ed1d2e866"/>
    <xsd:import namespace="4b93d6ef-cb61-4ba8-bcf3-e4a917dec4bf"/>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AutoKeyPoints" minOccurs="0"/>
                <xsd:element ref="ns3:MediaServiceKeyPoints" minOccurs="0"/>
                <xsd:element ref="ns3:MediaServiceDateTaken" minOccurs="0"/>
                <xsd:element ref="ns3:MediaServiceAutoTags" minOccurs="0"/>
                <xsd:element ref="ns3:MediaServiceOCR" minOccurs="0"/>
                <xsd:element ref="ns3:MediaServiceGenerationTime" minOccurs="0"/>
                <xsd:element ref="ns3: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a69e51-7234-43bc-b2d8-100ed1d2e86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DateTaken" ma:index="15" nillable="true" ma:displayName="MediaServiceDateTaken" ma:hidden="true" ma:internalName="MediaServiceDateTaken" ma:readOnly="true">
      <xsd:simpleType>
        <xsd:restriction base="dms:Text"/>
      </xsd:simpleType>
    </xsd:element>
    <xsd:element name="MediaServiceAutoTags" ma:index="16" nillable="true" ma:displayName="Tags" ma:internalName="MediaServiceAutoTags"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b93d6ef-cb61-4ba8-bcf3-e4a917dec4bf"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9911211-5E3A-4B19-9BB5-28A704072D6B}">
  <ds:schemaRefs>
    <ds:schemaRef ds:uri="http://purl.org/dc/dcmitype/"/>
    <ds:schemaRef ds:uri="18a69e51-7234-43bc-b2d8-100ed1d2e866"/>
    <ds:schemaRef ds:uri="http://schemas.microsoft.com/office/2006/metadata/properties"/>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4b93d6ef-cb61-4ba8-bcf3-e4a917dec4bf"/>
    <ds:schemaRef ds:uri="http://www.w3.org/XML/1998/namespace"/>
    <ds:schemaRef ds:uri="http://purl.org/dc/terms/"/>
  </ds:schemaRefs>
</ds:datastoreItem>
</file>

<file path=customXml/itemProps2.xml><?xml version="1.0" encoding="utf-8"?>
<ds:datastoreItem xmlns:ds="http://schemas.openxmlformats.org/officeDocument/2006/customXml" ds:itemID="{F3F97E21-0145-4259-BB14-7B95ED57536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a69e51-7234-43bc-b2d8-100ed1d2e866"/>
    <ds:schemaRef ds:uri="4b93d6ef-cb61-4ba8-bcf3-e4a917dec4b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6F3BE5E-A6B5-4CC7-A7B9-FF91120DADE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Gallery</Template>
  <TotalTime>1579</TotalTime>
  <Words>4172</Words>
  <Application>Microsoft Office PowerPoint</Application>
  <PresentationFormat>Widescreen</PresentationFormat>
  <Paragraphs>254</Paragraphs>
  <Slides>50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50</vt:i4>
      </vt:variant>
    </vt:vector>
  </HeadingPairs>
  <TitlesOfParts>
    <vt:vector size="54" baseType="lpstr">
      <vt:lpstr>Arial</vt:lpstr>
      <vt:lpstr>Gill Sans MT</vt:lpstr>
      <vt:lpstr>Wingdings</vt:lpstr>
      <vt:lpstr>Gallery</vt:lpstr>
      <vt:lpstr>INTERNATIONAL FINANCE</vt:lpstr>
      <vt:lpstr>CONTENTS</vt:lpstr>
      <vt:lpstr>PowerPoint Presentation</vt:lpstr>
      <vt:lpstr>1.0 INTRODUCTION</vt:lpstr>
      <vt:lpstr>2.0 OBJECTIVES</vt:lpstr>
      <vt:lpstr>PowerPoint Presentation</vt:lpstr>
      <vt:lpstr>3.0 THE NEED for  the FOREIGN EXCHANGE MARKET</vt:lpstr>
      <vt:lpstr>PowerPoint Presentation</vt:lpstr>
      <vt:lpstr>4.0 CHARACTERISTICS OF FOREIGN EXCHANGE MARKETS</vt:lpstr>
      <vt:lpstr>PowerPoint Presentation</vt:lpstr>
      <vt:lpstr>PowerPoint Presentation</vt:lpstr>
      <vt:lpstr>5.0 FUNCTIONS OF FOREIGN EXCHANGE MARKETS</vt:lpstr>
      <vt:lpstr>6.0 PARTICIPANTS OF FOREIGN EXCHANGE MARKET</vt:lpstr>
      <vt:lpstr>PowerPoint Presentation</vt:lpstr>
      <vt:lpstr>PowerPoint Presentation</vt:lpstr>
      <vt:lpstr>PowerPoint Presentation</vt:lpstr>
      <vt:lpstr>PowerPoint Presentation</vt:lpstr>
      <vt:lpstr>PowerPoint Presentation</vt:lpstr>
      <vt:lpstr> 7.0 the  ROLE OF forex BROKERS IN the forex MARKET </vt:lpstr>
      <vt:lpstr>8.0 INTERNATIONAL PAYMENT AND SETTLEMENT SYSTEM</vt:lpstr>
      <vt:lpstr>i) The gross paper-based settlement system</vt:lpstr>
      <vt:lpstr>ii. Gross electronic payment system</vt:lpstr>
      <vt:lpstr>PowerPoint Presentation</vt:lpstr>
      <vt:lpstr>iii. Net settlements system</vt:lpstr>
      <vt:lpstr>PowerPoint Presentation</vt:lpstr>
      <vt:lpstr>PowerPoint Presentation</vt:lpstr>
      <vt:lpstr>PowerPoint Presentation</vt:lpstr>
      <vt:lpstr>2. CHIPS</vt:lpstr>
      <vt:lpstr>PowerPoint Presentation</vt:lpstr>
      <vt:lpstr>9.0 STRUCTURE OF FOREIGN EXCHANGE MARKET:</vt:lpstr>
      <vt:lpstr>PowerPoint Presentation</vt:lpstr>
      <vt:lpstr>PowerPoint Presentation</vt:lpstr>
      <vt:lpstr>PowerPoint Presentation</vt:lpstr>
      <vt:lpstr>PowerPoint Presentation</vt:lpstr>
      <vt:lpstr>c) Derivatives</vt:lpstr>
      <vt:lpstr>PowerPoint Presentation</vt:lpstr>
      <vt:lpstr>PowerPoint Presentation</vt:lpstr>
      <vt:lpstr>PowerPoint Presentation</vt:lpstr>
      <vt:lpstr>9.2.2 The central bank</vt:lpstr>
      <vt:lpstr>PowerPoint Presentation</vt:lpstr>
      <vt:lpstr>PowerPoint Presentation</vt:lpstr>
      <vt:lpstr>10.0 TYPES OF FOREIGN EXCHANGE MARKET:</vt:lpstr>
      <vt:lpstr>PowerPoint Presentation</vt:lpstr>
      <vt:lpstr>PowerPoint Presentation</vt:lpstr>
      <vt:lpstr>PowerPoint Presentation</vt:lpstr>
      <vt:lpstr>PowerPoint Presentation</vt:lpstr>
      <vt:lpstr>11.0 CONCLUSION</vt:lpstr>
      <vt:lpstr>12.0 SELF ASSESMENT EXERCISE</vt:lpstr>
      <vt:lpstr>13.0 REFERENCES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INTERNATIONAL FINANCE</dc:title>
  <dc:creator>Evelyn Tipape (Treasury)</dc:creator>
  <cp:lastModifiedBy>Evelyn Tipape (Treasury)</cp:lastModifiedBy>
  <cp:revision>14</cp:revision>
  <dcterms:created xsi:type="dcterms:W3CDTF">2023-04-03T04:52:24Z</dcterms:created>
  <dcterms:modified xsi:type="dcterms:W3CDTF">2023-04-17T11:51:19Z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0x0101003269CD7ABD79BD49A590D213FCC20DC3</vt:lpwstr>
  </property>
</Properties>
</file>