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7" r:id="rId4"/>
    <p:sldId id="258" r:id="rId5"/>
    <p:sldId id="259" r:id="rId6"/>
    <p:sldId id="268" r:id="rId7"/>
    <p:sldId id="269" r:id="rId8"/>
    <p:sldId id="270" r:id="rId9"/>
    <p:sldId id="271" r:id="rId10"/>
    <p:sldId id="272" r:id="rId11"/>
    <p:sldId id="273" r:id="rId12"/>
    <p:sldId id="274" r:id="rId13"/>
    <p:sldId id="275" r:id="rId14"/>
    <p:sldId id="276" r:id="rId15"/>
    <p:sldId id="277" r:id="rId16"/>
    <p:sldId id="278" r:id="rId17"/>
    <p:sldId id="279" r:id="rId18"/>
    <p:sldId id="280" r:id="rId19"/>
    <p:sldId id="281" r:id="rId20"/>
    <p:sldId id="282" r:id="rId21"/>
    <p:sldId id="283" r:id="rId22"/>
    <p:sldId id="305" r:id="rId23"/>
    <p:sldId id="306" r:id="rId24"/>
    <p:sldId id="284" r:id="rId25"/>
    <p:sldId id="285" r:id="rId26"/>
    <p:sldId id="286" r:id="rId27"/>
    <p:sldId id="264" r:id="rId28"/>
    <p:sldId id="265" r:id="rId29"/>
    <p:sldId id="287" r:id="rId30"/>
    <p:sldId id="288" r:id="rId31"/>
    <p:sldId id="289" r:id="rId32"/>
    <p:sldId id="290" r:id="rId33"/>
    <p:sldId id="291" r:id="rId34"/>
    <p:sldId id="263" r:id="rId35"/>
    <p:sldId id="292" r:id="rId36"/>
    <p:sldId id="293" r:id="rId37"/>
    <p:sldId id="294" r:id="rId38"/>
    <p:sldId id="295" r:id="rId39"/>
    <p:sldId id="296" r:id="rId40"/>
    <p:sldId id="297" r:id="rId41"/>
    <p:sldId id="298" r:id="rId42"/>
    <p:sldId id="299" r:id="rId43"/>
    <p:sldId id="300" r:id="rId44"/>
    <p:sldId id="301" r:id="rId45"/>
    <p:sldId id="302" r:id="rId46"/>
    <p:sldId id="303" r:id="rId47"/>
    <p:sldId id="304" r:id="rId48"/>
    <p:sldId id="307" r:id="rId49"/>
    <p:sldId id="308" r:id="rId50"/>
    <p:sldId id="312" r:id="rId51"/>
    <p:sldId id="313" r:id="rId52"/>
    <p:sldId id="314" r:id="rId53"/>
    <p:sldId id="310" r:id="rId54"/>
    <p:sldId id="311" r:id="rId55"/>
    <p:sldId id="309" r:id="rId56"/>
    <p:sldId id="315" r:id="rId57"/>
    <p:sldId id="262" r:id="rId58"/>
    <p:sldId id="316" r:id="rId59"/>
    <p:sldId id="261" r:id="rId60"/>
    <p:sldId id="317" r:id="rId6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C24DE1-D8EF-4681-9941-0D4B973006F1}" type="datetimeFigureOut">
              <a:rPr lang="en-KE" smtClean="0"/>
              <a:t>04/18/2023</a:t>
            </a:fld>
            <a:endParaRPr lang="en-KE"/>
          </a:p>
        </p:txBody>
      </p:sp>
      <p:sp>
        <p:nvSpPr>
          <p:cNvPr id="5" name="Footer Placeholder 4"/>
          <p:cNvSpPr>
            <a:spLocks noGrp="1"/>
          </p:cNvSpPr>
          <p:nvPr>
            <p:ph type="ftr" sz="quarter" idx="11"/>
          </p:nvPr>
        </p:nvSpPr>
        <p:spPr>
          <a:xfrm>
            <a:off x="2416500" y="329307"/>
            <a:ext cx="4973915" cy="309201"/>
          </a:xfrm>
        </p:spPr>
        <p:txBody>
          <a:bodyPr/>
          <a:lstStyle/>
          <a:p>
            <a:endParaRPr lang="en-KE"/>
          </a:p>
        </p:txBody>
      </p:sp>
      <p:sp>
        <p:nvSpPr>
          <p:cNvPr id="6" name="Slide Number Placeholder 5"/>
          <p:cNvSpPr>
            <a:spLocks noGrp="1"/>
          </p:cNvSpPr>
          <p:nvPr>
            <p:ph type="sldNum" sz="quarter" idx="12"/>
          </p:nvPr>
        </p:nvSpPr>
        <p:spPr>
          <a:xfrm>
            <a:off x="1437664" y="798973"/>
            <a:ext cx="811019" cy="503578"/>
          </a:xfrm>
        </p:spPr>
        <p:txBody>
          <a:bodyPr/>
          <a:lstStyle/>
          <a:p>
            <a:fld id="{0649BD72-464D-4654-BF17-B2836AFBCD17}" type="slidenum">
              <a:rPr lang="en-KE" smtClean="0"/>
              <a:t>‹#›</a:t>
            </a:fld>
            <a:endParaRPr lang="en-KE"/>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0447318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C24DE1-D8EF-4681-9941-0D4B973006F1}" type="datetimeFigureOut">
              <a:rPr lang="en-KE" smtClean="0"/>
              <a:t>04/18/2023</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0649BD72-464D-4654-BF17-B2836AFBCD17}" type="slidenum">
              <a:rPr lang="en-KE" smtClean="0"/>
              <a:t>‹#›</a:t>
            </a:fld>
            <a:endParaRPr lang="en-KE"/>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6308028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C24DE1-D8EF-4681-9941-0D4B973006F1}" type="datetimeFigureOut">
              <a:rPr lang="en-KE" smtClean="0"/>
              <a:t>04/18/2023</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0649BD72-464D-4654-BF17-B2836AFBCD17}" type="slidenum">
              <a:rPr lang="en-KE" smtClean="0"/>
              <a:t>‹#›</a:t>
            </a:fld>
            <a:endParaRPr lang="en-KE"/>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6178987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C24DE1-D8EF-4681-9941-0D4B973006F1}" type="datetimeFigureOut">
              <a:rPr lang="en-KE" smtClean="0"/>
              <a:t>04/18/2023</a:t>
            </a:fld>
            <a:endParaRPr lang="en-KE"/>
          </a:p>
        </p:txBody>
      </p:sp>
      <p:sp>
        <p:nvSpPr>
          <p:cNvPr id="6" name="Footer Placeholder 5"/>
          <p:cNvSpPr>
            <a:spLocks noGrp="1"/>
          </p:cNvSpPr>
          <p:nvPr>
            <p:ph type="ftr" sz="quarter" idx="11"/>
          </p:nvPr>
        </p:nvSpPr>
        <p:spPr/>
        <p:txBody>
          <a:bodyPr/>
          <a:lstStyle/>
          <a:p>
            <a:endParaRPr lang="en-KE"/>
          </a:p>
        </p:txBody>
      </p:sp>
      <p:sp>
        <p:nvSpPr>
          <p:cNvPr id="7" name="Slide Number Placeholder 6"/>
          <p:cNvSpPr>
            <a:spLocks noGrp="1"/>
          </p:cNvSpPr>
          <p:nvPr>
            <p:ph type="sldNum" sz="quarter" idx="12"/>
          </p:nvPr>
        </p:nvSpPr>
        <p:spPr/>
        <p:txBody>
          <a:bodyPr/>
          <a:lstStyle/>
          <a:p>
            <a:fld id="{0649BD72-464D-4654-BF17-B2836AFBCD17}" type="slidenum">
              <a:rPr lang="en-KE" smtClean="0"/>
              <a:t>‹#›</a:t>
            </a:fld>
            <a:endParaRPr lang="en-KE"/>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7965798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C24DE1-D8EF-4681-9941-0D4B973006F1}" type="datetimeFigureOut">
              <a:rPr lang="en-KE" smtClean="0"/>
              <a:t>04/18/2023</a:t>
            </a:fld>
            <a:endParaRPr lang="en-KE"/>
          </a:p>
        </p:txBody>
      </p:sp>
      <p:sp>
        <p:nvSpPr>
          <p:cNvPr id="8" name="Footer Placeholder 7"/>
          <p:cNvSpPr>
            <a:spLocks noGrp="1"/>
          </p:cNvSpPr>
          <p:nvPr>
            <p:ph type="ftr" sz="quarter" idx="11"/>
          </p:nvPr>
        </p:nvSpPr>
        <p:spPr/>
        <p:txBody>
          <a:bodyPr/>
          <a:lstStyle/>
          <a:p>
            <a:endParaRPr lang="en-KE"/>
          </a:p>
        </p:txBody>
      </p:sp>
      <p:sp>
        <p:nvSpPr>
          <p:cNvPr id="9" name="Slide Number Placeholder 8"/>
          <p:cNvSpPr>
            <a:spLocks noGrp="1"/>
          </p:cNvSpPr>
          <p:nvPr>
            <p:ph type="sldNum" sz="quarter" idx="12"/>
          </p:nvPr>
        </p:nvSpPr>
        <p:spPr/>
        <p:txBody>
          <a:bodyPr/>
          <a:lstStyle/>
          <a:p>
            <a:fld id="{0649BD72-464D-4654-BF17-B2836AFBCD17}" type="slidenum">
              <a:rPr lang="en-KE" smtClean="0"/>
              <a:t>‹#›</a:t>
            </a:fld>
            <a:endParaRPr lang="en-KE"/>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4440287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C24DE1-D8EF-4681-9941-0D4B973006F1}" type="datetimeFigureOut">
              <a:rPr lang="en-KE" smtClean="0"/>
              <a:t>04/18/2023</a:t>
            </a:fld>
            <a:endParaRPr lang="en-KE"/>
          </a:p>
        </p:txBody>
      </p:sp>
      <p:sp>
        <p:nvSpPr>
          <p:cNvPr id="4" name="Footer Placeholder 3"/>
          <p:cNvSpPr>
            <a:spLocks noGrp="1"/>
          </p:cNvSpPr>
          <p:nvPr>
            <p:ph type="ftr" sz="quarter" idx="11"/>
          </p:nvPr>
        </p:nvSpPr>
        <p:spPr/>
        <p:txBody>
          <a:bodyPr/>
          <a:lstStyle/>
          <a:p>
            <a:endParaRPr lang="en-KE"/>
          </a:p>
        </p:txBody>
      </p:sp>
      <p:sp>
        <p:nvSpPr>
          <p:cNvPr id="5" name="Slide Number Placeholder 4"/>
          <p:cNvSpPr>
            <a:spLocks noGrp="1"/>
          </p:cNvSpPr>
          <p:nvPr>
            <p:ph type="sldNum" sz="quarter" idx="12"/>
          </p:nvPr>
        </p:nvSpPr>
        <p:spPr/>
        <p:txBody>
          <a:bodyPr/>
          <a:lstStyle/>
          <a:p>
            <a:fld id="{0649BD72-464D-4654-BF17-B2836AFBCD17}" type="slidenum">
              <a:rPr lang="en-KE" smtClean="0"/>
              <a:t>‹#›</a:t>
            </a:fld>
            <a:endParaRPr lang="en-KE"/>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708022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C24DE1-D8EF-4681-9941-0D4B973006F1}" type="datetimeFigureOut">
              <a:rPr lang="en-KE" smtClean="0"/>
              <a:t>04/18/2023</a:t>
            </a:fld>
            <a:endParaRPr lang="en-KE"/>
          </a:p>
        </p:txBody>
      </p:sp>
      <p:sp>
        <p:nvSpPr>
          <p:cNvPr id="3" name="Footer Placeholder 2"/>
          <p:cNvSpPr>
            <a:spLocks noGrp="1"/>
          </p:cNvSpPr>
          <p:nvPr>
            <p:ph type="ftr" sz="quarter" idx="11"/>
          </p:nvPr>
        </p:nvSpPr>
        <p:spPr/>
        <p:txBody>
          <a:bodyPr/>
          <a:lstStyle/>
          <a:p>
            <a:endParaRPr lang="en-KE"/>
          </a:p>
        </p:txBody>
      </p:sp>
      <p:sp>
        <p:nvSpPr>
          <p:cNvPr id="4" name="Slide Number Placeholder 3"/>
          <p:cNvSpPr>
            <a:spLocks noGrp="1"/>
          </p:cNvSpPr>
          <p:nvPr>
            <p:ph type="sldNum" sz="quarter" idx="12"/>
          </p:nvPr>
        </p:nvSpPr>
        <p:spPr/>
        <p:txBody>
          <a:bodyPr/>
          <a:lstStyle/>
          <a:p>
            <a:fld id="{0649BD72-464D-4654-BF17-B2836AFBCD17}" type="slidenum">
              <a:rPr lang="en-KE" smtClean="0"/>
              <a:t>‹#›</a:t>
            </a:fld>
            <a:endParaRPr lang="en-KE"/>
          </a:p>
        </p:txBody>
      </p:sp>
    </p:spTree>
    <p:extLst>
      <p:ext uri="{BB962C8B-B14F-4D97-AF65-F5344CB8AC3E}">
        <p14:creationId xmlns:p14="http://schemas.microsoft.com/office/powerpoint/2010/main" val="23291795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C24DE1-D8EF-4681-9941-0D4B973006F1}" type="datetimeFigureOut">
              <a:rPr lang="en-KE" smtClean="0"/>
              <a:t>04/18/2023</a:t>
            </a:fld>
            <a:endParaRPr lang="en-KE"/>
          </a:p>
        </p:txBody>
      </p:sp>
      <p:sp>
        <p:nvSpPr>
          <p:cNvPr id="6" name="Footer Placeholder 5"/>
          <p:cNvSpPr>
            <a:spLocks noGrp="1"/>
          </p:cNvSpPr>
          <p:nvPr>
            <p:ph type="ftr" sz="quarter" idx="11"/>
          </p:nvPr>
        </p:nvSpPr>
        <p:spPr/>
        <p:txBody>
          <a:bodyPr/>
          <a:lstStyle/>
          <a:p>
            <a:endParaRPr lang="en-KE"/>
          </a:p>
        </p:txBody>
      </p:sp>
      <p:sp>
        <p:nvSpPr>
          <p:cNvPr id="7" name="Slide Number Placeholder 6"/>
          <p:cNvSpPr>
            <a:spLocks noGrp="1"/>
          </p:cNvSpPr>
          <p:nvPr>
            <p:ph type="sldNum" sz="quarter" idx="12"/>
          </p:nvPr>
        </p:nvSpPr>
        <p:spPr/>
        <p:txBody>
          <a:bodyPr/>
          <a:lstStyle/>
          <a:p>
            <a:fld id="{0649BD72-464D-4654-BF17-B2836AFBCD17}" type="slidenum">
              <a:rPr lang="en-KE" smtClean="0"/>
              <a:t>‹#›</a:t>
            </a:fld>
            <a:endParaRPr lang="en-KE"/>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7724771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84C24DE1-D8EF-4681-9941-0D4B973006F1}" type="datetimeFigureOut">
              <a:rPr lang="en-KE" smtClean="0"/>
              <a:t>04/18/2023</a:t>
            </a:fld>
            <a:endParaRPr lang="en-KE"/>
          </a:p>
        </p:txBody>
      </p:sp>
      <p:sp>
        <p:nvSpPr>
          <p:cNvPr id="6" name="Footer Placeholder 5"/>
          <p:cNvSpPr>
            <a:spLocks noGrp="1"/>
          </p:cNvSpPr>
          <p:nvPr>
            <p:ph type="ftr" sz="quarter" idx="11"/>
          </p:nvPr>
        </p:nvSpPr>
        <p:spPr>
          <a:xfrm>
            <a:off x="1447382" y="318640"/>
            <a:ext cx="5541004" cy="320931"/>
          </a:xfrm>
        </p:spPr>
        <p:txBody>
          <a:bodyPr/>
          <a:lstStyle/>
          <a:p>
            <a:endParaRPr lang="en-KE"/>
          </a:p>
        </p:txBody>
      </p:sp>
      <p:sp>
        <p:nvSpPr>
          <p:cNvPr id="7" name="Slide Number Placeholder 6"/>
          <p:cNvSpPr>
            <a:spLocks noGrp="1"/>
          </p:cNvSpPr>
          <p:nvPr>
            <p:ph type="sldNum" sz="quarter" idx="12"/>
          </p:nvPr>
        </p:nvSpPr>
        <p:spPr/>
        <p:txBody>
          <a:bodyPr/>
          <a:lstStyle/>
          <a:p>
            <a:fld id="{0649BD72-464D-4654-BF17-B2836AFBCD17}" type="slidenum">
              <a:rPr lang="en-KE" smtClean="0"/>
              <a:t>‹#›</a:t>
            </a:fld>
            <a:endParaRPr lang="en-KE"/>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0442874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C24DE1-D8EF-4681-9941-0D4B973006F1}" type="datetimeFigureOut">
              <a:rPr lang="en-KE" smtClean="0"/>
              <a:t>04/18/2023</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0649BD72-464D-4654-BF17-B2836AFBCD17}" type="slidenum">
              <a:rPr lang="en-KE" smtClean="0"/>
              <a:t>‹#›</a:t>
            </a:fld>
            <a:endParaRPr lang="en-KE"/>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0974844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C24DE1-D8EF-4681-9941-0D4B973006F1}" type="datetimeFigureOut">
              <a:rPr lang="en-KE" smtClean="0"/>
              <a:t>04/18/2023</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0649BD72-464D-4654-BF17-B2836AFBCD17}" type="slidenum">
              <a:rPr lang="en-KE" smtClean="0"/>
              <a:t>‹#›</a:t>
            </a:fld>
            <a:endParaRPr lang="en-KE"/>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3222007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84C24DE1-D8EF-4681-9941-0D4B973006F1}" type="datetimeFigureOut">
              <a:rPr lang="en-KE" smtClean="0"/>
              <a:t>04/18/2023</a:t>
            </a:fld>
            <a:endParaRPr lang="en-KE"/>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KE"/>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0649BD72-464D-4654-BF17-B2836AFBCD17}" type="slidenum">
              <a:rPr lang="en-KE" smtClean="0"/>
              <a:t>‹#›</a:t>
            </a:fld>
            <a:endParaRPr lang="en-KE"/>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4728779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036EF9-60D4-8D96-5C9D-47D40B7FCFC4}"/>
              </a:ext>
            </a:extLst>
          </p:cNvPr>
          <p:cNvSpPr>
            <a:spLocks noGrp="1"/>
          </p:cNvSpPr>
          <p:nvPr>
            <p:ph type="ctrTitle"/>
          </p:nvPr>
        </p:nvSpPr>
        <p:spPr/>
        <p:txBody>
          <a:bodyPr>
            <a:normAutofit/>
          </a:bodyPr>
          <a:lstStyle/>
          <a:p>
            <a:r>
              <a:rPr lang="en-US" sz="3200" b="1" dirty="0"/>
              <a:t>INTERNATIONAL FINANCE</a:t>
            </a:r>
            <a:endParaRPr lang="en-KE" sz="3200" b="1" dirty="0"/>
          </a:p>
        </p:txBody>
      </p:sp>
      <p:sp>
        <p:nvSpPr>
          <p:cNvPr id="3" name="Subtitle 2">
            <a:extLst>
              <a:ext uri="{FF2B5EF4-FFF2-40B4-BE49-F238E27FC236}">
                <a16:creationId xmlns:a16="http://schemas.microsoft.com/office/drawing/2014/main" id="{74DC7322-2CC8-9961-C0AE-82B5C74288AB}"/>
              </a:ext>
            </a:extLst>
          </p:cNvPr>
          <p:cNvSpPr>
            <a:spLocks noGrp="1"/>
          </p:cNvSpPr>
          <p:nvPr>
            <p:ph type="subTitle" idx="1"/>
          </p:nvPr>
        </p:nvSpPr>
        <p:spPr/>
        <p:txBody>
          <a:bodyPr/>
          <a:lstStyle/>
          <a:p>
            <a:r>
              <a:rPr lang="en-US" b="1" dirty="0"/>
              <a:t>Week 6- International </a:t>
            </a:r>
            <a:r>
              <a:rPr lang="en-US" b="1"/>
              <a:t>parity relationships</a:t>
            </a:r>
            <a:endParaRPr lang="en-KE" b="1" dirty="0"/>
          </a:p>
        </p:txBody>
      </p:sp>
    </p:spTree>
    <p:extLst>
      <p:ext uri="{BB962C8B-B14F-4D97-AF65-F5344CB8AC3E}">
        <p14:creationId xmlns:p14="http://schemas.microsoft.com/office/powerpoint/2010/main" val="28483438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8F5189-34C2-D01F-B3C3-983E447711B8}"/>
              </a:ext>
            </a:extLst>
          </p:cNvPr>
          <p:cNvSpPr>
            <a:spLocks noGrp="1"/>
          </p:cNvSpPr>
          <p:nvPr>
            <p:ph type="title"/>
          </p:nvPr>
        </p:nvSpPr>
        <p:spPr/>
        <p:txBody>
          <a:bodyPr/>
          <a:lstStyle/>
          <a:p>
            <a:r>
              <a:rPr lang="en-US" b="1" dirty="0"/>
              <a:t>CONTENTS</a:t>
            </a:r>
            <a:endParaRPr lang="en-KE" b="1" dirty="0"/>
          </a:p>
        </p:txBody>
      </p:sp>
      <p:sp>
        <p:nvSpPr>
          <p:cNvPr id="3" name="Content Placeholder 2">
            <a:extLst>
              <a:ext uri="{FF2B5EF4-FFF2-40B4-BE49-F238E27FC236}">
                <a16:creationId xmlns:a16="http://schemas.microsoft.com/office/drawing/2014/main" id="{75CCA01C-329D-06BD-86F0-FFD500F27C84}"/>
              </a:ext>
            </a:extLst>
          </p:cNvPr>
          <p:cNvSpPr>
            <a:spLocks noGrp="1"/>
          </p:cNvSpPr>
          <p:nvPr>
            <p:ph idx="1"/>
          </p:nvPr>
        </p:nvSpPr>
        <p:spPr/>
        <p:txBody>
          <a:bodyPr>
            <a:normAutofit/>
          </a:bodyPr>
          <a:lstStyle/>
          <a:p>
            <a:pPr marL="0" indent="0">
              <a:buNone/>
            </a:pPr>
            <a:r>
              <a:rPr lang="en-US" dirty="0"/>
              <a:t>1.0 INTRODUCTION</a:t>
            </a:r>
          </a:p>
          <a:p>
            <a:pPr marL="0" indent="0">
              <a:buNone/>
            </a:pPr>
            <a:r>
              <a:rPr lang="en-US" dirty="0"/>
              <a:t>2.0 OBJECTIVES</a:t>
            </a:r>
          </a:p>
          <a:p>
            <a:pPr marL="0" indent="0">
              <a:buNone/>
            </a:pPr>
            <a:r>
              <a:rPr lang="en-US" dirty="0"/>
              <a:t>3.0 PURCHASING POWER PARITY</a:t>
            </a:r>
          </a:p>
          <a:p>
            <a:pPr marL="0" indent="0">
              <a:buNone/>
            </a:pPr>
            <a:r>
              <a:rPr lang="en-US" dirty="0"/>
              <a:t>4.0 THE FISHERS EFFECT</a:t>
            </a:r>
          </a:p>
          <a:p>
            <a:pPr marL="0" indent="0">
              <a:buNone/>
            </a:pPr>
            <a:r>
              <a:rPr lang="en-US" dirty="0"/>
              <a:t>5.0 INTEREST RATE PARITY</a:t>
            </a:r>
          </a:p>
          <a:p>
            <a:pPr marL="0" indent="0">
              <a:buNone/>
            </a:pPr>
            <a:r>
              <a:rPr lang="en-US" dirty="0"/>
              <a:t>6.0 FORECASTING EXCHANGE RATES-METHODS</a:t>
            </a:r>
          </a:p>
          <a:p>
            <a:pPr marL="0" indent="0">
              <a:buNone/>
            </a:pPr>
            <a:endParaRPr lang="en-KE" dirty="0"/>
          </a:p>
        </p:txBody>
      </p:sp>
    </p:spTree>
    <p:extLst>
      <p:ext uri="{BB962C8B-B14F-4D97-AF65-F5344CB8AC3E}">
        <p14:creationId xmlns:p14="http://schemas.microsoft.com/office/powerpoint/2010/main" val="18861316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4FF6F1-ADA1-1333-A4AC-46A60D0B90B3}"/>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9628C384-0A30-4EC7-E0F6-7608AAA6D762}"/>
              </a:ext>
            </a:extLst>
          </p:cNvPr>
          <p:cNvSpPr>
            <a:spLocks noGrp="1"/>
          </p:cNvSpPr>
          <p:nvPr>
            <p:ph idx="1"/>
          </p:nvPr>
        </p:nvSpPr>
        <p:spPr/>
        <p:txBody>
          <a:bodyPr>
            <a:normAutofit/>
          </a:bodyPr>
          <a:lstStyle/>
          <a:p>
            <a:pPr marL="457200" lvl="1" indent="0">
              <a:buNone/>
            </a:pPr>
            <a:r>
              <a:rPr lang="en-US" dirty="0"/>
              <a:t>TECHNICAL</a:t>
            </a:r>
          </a:p>
          <a:p>
            <a:pPr marL="457200" lvl="1" indent="0">
              <a:buNone/>
            </a:pPr>
            <a:r>
              <a:rPr lang="en-US" dirty="0"/>
              <a:t>FUNDAMENTAL </a:t>
            </a:r>
          </a:p>
          <a:p>
            <a:pPr marL="457200" lvl="1" indent="0">
              <a:buNone/>
            </a:pPr>
            <a:r>
              <a:rPr lang="en-US" dirty="0"/>
              <a:t>MARKET BASED</a:t>
            </a:r>
          </a:p>
          <a:p>
            <a:pPr marL="457200" lvl="1" indent="0">
              <a:buNone/>
            </a:pPr>
            <a:r>
              <a:rPr lang="en-US" dirty="0"/>
              <a:t>MIXED</a:t>
            </a:r>
          </a:p>
          <a:p>
            <a:pPr marL="0" indent="0">
              <a:buNone/>
            </a:pPr>
            <a:r>
              <a:rPr lang="en-US" dirty="0"/>
              <a:t>7.0 SELF ASSESMENT EXERCISE</a:t>
            </a:r>
          </a:p>
          <a:p>
            <a:pPr marL="0" indent="0">
              <a:buNone/>
            </a:pPr>
            <a:r>
              <a:rPr lang="en-US" dirty="0"/>
              <a:t>8.0 REFERENCES</a:t>
            </a:r>
            <a:endParaRPr lang="en-KE" dirty="0"/>
          </a:p>
        </p:txBody>
      </p:sp>
    </p:spTree>
    <p:extLst>
      <p:ext uri="{BB962C8B-B14F-4D97-AF65-F5344CB8AC3E}">
        <p14:creationId xmlns:p14="http://schemas.microsoft.com/office/powerpoint/2010/main" val="18237658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C23E37-C212-CEB4-2EDC-8E8117EA8D83}"/>
              </a:ext>
            </a:extLst>
          </p:cNvPr>
          <p:cNvSpPr>
            <a:spLocks noGrp="1"/>
          </p:cNvSpPr>
          <p:nvPr>
            <p:ph type="title"/>
          </p:nvPr>
        </p:nvSpPr>
        <p:spPr/>
        <p:txBody>
          <a:bodyPr>
            <a:normAutofit/>
          </a:bodyPr>
          <a:lstStyle/>
          <a:p>
            <a:r>
              <a:rPr lang="en-US" sz="2400" b="1" dirty="0"/>
              <a:t>INTRODUCTION</a:t>
            </a:r>
          </a:p>
        </p:txBody>
      </p:sp>
      <p:sp>
        <p:nvSpPr>
          <p:cNvPr id="3" name="Content Placeholder 2">
            <a:extLst>
              <a:ext uri="{FF2B5EF4-FFF2-40B4-BE49-F238E27FC236}">
                <a16:creationId xmlns:a16="http://schemas.microsoft.com/office/drawing/2014/main" id="{77A5F6C5-EAED-F478-32B3-0D66D5E5E41B}"/>
              </a:ext>
            </a:extLst>
          </p:cNvPr>
          <p:cNvSpPr>
            <a:spLocks noGrp="1"/>
          </p:cNvSpPr>
          <p:nvPr>
            <p:ph idx="1"/>
          </p:nvPr>
        </p:nvSpPr>
        <p:spPr>
          <a:xfrm>
            <a:off x="1451579" y="1853754"/>
            <a:ext cx="9846341" cy="3967926"/>
          </a:xfrm>
        </p:spPr>
        <p:txBody>
          <a:bodyPr>
            <a:normAutofit fontScale="92500" lnSpcReduction="20000"/>
          </a:bodyPr>
          <a:lstStyle/>
          <a:p>
            <a:pPr marL="0" indent="0">
              <a:buNone/>
            </a:pPr>
            <a:r>
              <a:rPr lang="en-US" b="1" dirty="0"/>
              <a:t>Parity Conditions </a:t>
            </a:r>
          </a:p>
          <a:p>
            <a:r>
              <a:rPr lang="en-US" dirty="0"/>
              <a:t> Parity Conditions provide an intuitive explanation of the movement of prices and interest rates in different markets in relation to exchange rates. </a:t>
            </a:r>
          </a:p>
          <a:p>
            <a:r>
              <a:rPr lang="en-US" dirty="0"/>
              <a:t>The derivation of these conditions requires the following key assumptions of Perfect Capital Markets (PCM)-</a:t>
            </a:r>
          </a:p>
          <a:p>
            <a:pPr marL="514350" indent="-514350">
              <a:buFont typeface="+mj-lt"/>
              <a:buAutoNum type="romanUcPeriod"/>
            </a:pPr>
            <a:r>
              <a:rPr lang="en-US" dirty="0"/>
              <a:t>no transaction costs</a:t>
            </a:r>
          </a:p>
          <a:p>
            <a:pPr marL="514350" indent="-514350">
              <a:buFont typeface="+mj-lt"/>
              <a:buAutoNum type="romanUcPeriod"/>
            </a:pPr>
            <a:r>
              <a:rPr lang="en-US" dirty="0"/>
              <a:t>no taxes</a:t>
            </a:r>
          </a:p>
          <a:p>
            <a:pPr marL="514350" indent="-514350">
              <a:buFont typeface="+mj-lt"/>
              <a:buAutoNum type="romanUcPeriod"/>
            </a:pPr>
            <a:r>
              <a:rPr lang="en-US" dirty="0"/>
              <a:t>complete certainty </a:t>
            </a:r>
          </a:p>
          <a:p>
            <a:r>
              <a:rPr lang="en-US" i="1" dirty="0"/>
              <a:t>NOTE </a:t>
            </a:r>
            <a:r>
              <a:rPr lang="en-US" dirty="0"/>
              <a:t>– Parity Conditions are expected to hold in the long-run, but not always in the short term.</a:t>
            </a:r>
          </a:p>
          <a:p>
            <a:endParaRPr lang="en-US" dirty="0"/>
          </a:p>
        </p:txBody>
      </p:sp>
    </p:spTree>
    <p:extLst>
      <p:ext uri="{BB962C8B-B14F-4D97-AF65-F5344CB8AC3E}">
        <p14:creationId xmlns:p14="http://schemas.microsoft.com/office/powerpoint/2010/main" val="33480700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F6698D-86C3-249F-41A7-32580A669BF0}"/>
              </a:ext>
            </a:extLst>
          </p:cNvPr>
          <p:cNvSpPr>
            <a:spLocks noGrp="1"/>
          </p:cNvSpPr>
          <p:nvPr>
            <p:ph type="title"/>
          </p:nvPr>
        </p:nvSpPr>
        <p:spPr/>
        <p:txBody>
          <a:bodyPr>
            <a:normAutofit/>
          </a:bodyPr>
          <a:lstStyle/>
          <a:p>
            <a:r>
              <a:rPr lang="en-US" sz="2400" b="1" dirty="0"/>
              <a:t>OBJECTIVES</a:t>
            </a:r>
          </a:p>
        </p:txBody>
      </p:sp>
      <p:sp>
        <p:nvSpPr>
          <p:cNvPr id="3" name="Content Placeholder 2">
            <a:extLst>
              <a:ext uri="{FF2B5EF4-FFF2-40B4-BE49-F238E27FC236}">
                <a16:creationId xmlns:a16="http://schemas.microsoft.com/office/drawing/2014/main" id="{1D4EF18E-D957-A44C-A09C-760C7286361B}"/>
              </a:ext>
            </a:extLst>
          </p:cNvPr>
          <p:cNvSpPr>
            <a:spLocks noGrp="1"/>
          </p:cNvSpPr>
          <p:nvPr>
            <p:ph idx="1"/>
          </p:nvPr>
        </p:nvSpPr>
        <p:spPr/>
        <p:txBody>
          <a:bodyPr>
            <a:normAutofit fontScale="92500" lnSpcReduction="20000"/>
          </a:bodyPr>
          <a:lstStyle/>
          <a:p>
            <a:r>
              <a:rPr lang="en-US" dirty="0"/>
              <a:t>At the end of this topic, you should be able to-</a:t>
            </a:r>
          </a:p>
          <a:p>
            <a:pPr marL="0" indent="0">
              <a:buNone/>
            </a:pPr>
            <a:r>
              <a:rPr lang="en-US" dirty="0"/>
              <a:t>1.State the parity conditions</a:t>
            </a:r>
          </a:p>
          <a:p>
            <a:pPr marL="0" indent="0">
              <a:buNone/>
            </a:pPr>
            <a:r>
              <a:rPr lang="en-US" dirty="0"/>
              <a:t>2. Explain Purchasing Power Parity</a:t>
            </a:r>
          </a:p>
          <a:p>
            <a:pPr marL="0" indent="0">
              <a:buNone/>
            </a:pPr>
            <a:r>
              <a:rPr lang="en-US" dirty="0"/>
              <a:t>3.Discuss Fisher’s Parity</a:t>
            </a:r>
          </a:p>
          <a:p>
            <a:pPr marL="0" indent="0">
              <a:buNone/>
            </a:pPr>
            <a:r>
              <a:rPr lang="en-US" dirty="0"/>
              <a:t>4.Evaluate Interest rate Parity</a:t>
            </a:r>
          </a:p>
          <a:p>
            <a:pPr marL="0" indent="0">
              <a:buNone/>
            </a:pPr>
            <a:r>
              <a:rPr lang="en-US" dirty="0"/>
              <a:t>5. Discuss the following forecasting methods</a:t>
            </a:r>
          </a:p>
          <a:p>
            <a:pPr marL="514350" indent="-514350">
              <a:buFont typeface="+mj-lt"/>
              <a:buAutoNum type="romanUcPeriod"/>
            </a:pPr>
            <a:r>
              <a:rPr lang="en-US" dirty="0"/>
              <a:t>	Market based models</a:t>
            </a:r>
          </a:p>
          <a:p>
            <a:pPr marL="514350" indent="-514350">
              <a:buFont typeface="+mj-lt"/>
              <a:buAutoNum type="romanUcPeriod"/>
            </a:pPr>
            <a:r>
              <a:rPr lang="en-US" dirty="0"/>
              <a:t>	The fundamental approach</a:t>
            </a:r>
          </a:p>
          <a:p>
            <a:endParaRPr lang="en-US" dirty="0"/>
          </a:p>
        </p:txBody>
      </p:sp>
    </p:spTree>
    <p:extLst>
      <p:ext uri="{BB962C8B-B14F-4D97-AF65-F5344CB8AC3E}">
        <p14:creationId xmlns:p14="http://schemas.microsoft.com/office/powerpoint/2010/main" val="19306890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93B17-E882-E6D2-45C2-A8B6DC66A5D0}"/>
              </a:ext>
            </a:extLst>
          </p:cNvPr>
          <p:cNvSpPr>
            <a:spLocks noGrp="1"/>
          </p:cNvSpPr>
          <p:nvPr>
            <p:ph type="title"/>
          </p:nvPr>
        </p:nvSpPr>
        <p:spPr/>
        <p:txBody>
          <a:bodyPr>
            <a:normAutofit/>
          </a:bodyPr>
          <a:lstStyle/>
          <a:p>
            <a:r>
              <a:rPr lang="en-US" sz="2400" b="1" dirty="0"/>
              <a:t>3.0 PURCHASING POWER PARITY</a:t>
            </a:r>
            <a:endParaRPr lang="en-KE" sz="2400" b="1" dirty="0"/>
          </a:p>
        </p:txBody>
      </p:sp>
      <p:sp>
        <p:nvSpPr>
          <p:cNvPr id="3" name="Content Placeholder 2">
            <a:extLst>
              <a:ext uri="{FF2B5EF4-FFF2-40B4-BE49-F238E27FC236}">
                <a16:creationId xmlns:a16="http://schemas.microsoft.com/office/drawing/2014/main" id="{E08EF14A-D7D1-6ACD-5F53-FFB14C83BCA8}"/>
              </a:ext>
            </a:extLst>
          </p:cNvPr>
          <p:cNvSpPr>
            <a:spLocks noGrp="1"/>
          </p:cNvSpPr>
          <p:nvPr>
            <p:ph idx="1"/>
          </p:nvPr>
        </p:nvSpPr>
        <p:spPr/>
        <p:txBody>
          <a:bodyPr/>
          <a:lstStyle/>
          <a:p>
            <a:r>
              <a:rPr lang="en-US" dirty="0"/>
              <a:t>The PPP is the key theory that explains the relationship between currencies.</a:t>
            </a:r>
          </a:p>
          <a:p>
            <a:r>
              <a:rPr lang="en-US" dirty="0"/>
              <a:t>It claims that a change in relative inflation must result in a change in exchange rates in order to keep prices of goods in two countries similar.</a:t>
            </a:r>
          </a:p>
          <a:p>
            <a:r>
              <a:rPr lang="en-US" dirty="0"/>
              <a:t>The PPP is useful in explaining the relationship between exchange rates but is not perfect. </a:t>
            </a:r>
          </a:p>
          <a:p>
            <a:r>
              <a:rPr lang="en-US" dirty="0"/>
              <a:t>We need to make assumption about equilibrium exchange rates at some starting point and recognize that currencies are rarely related accurately in two-country world. </a:t>
            </a:r>
            <a:endParaRPr lang="en-KE" dirty="0"/>
          </a:p>
        </p:txBody>
      </p:sp>
    </p:spTree>
    <p:extLst>
      <p:ext uri="{BB962C8B-B14F-4D97-AF65-F5344CB8AC3E}">
        <p14:creationId xmlns:p14="http://schemas.microsoft.com/office/powerpoint/2010/main" val="27456156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FC5F17-73C6-C4FB-43C7-8FF7E37AA9BA}"/>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43B6EA67-9B51-479F-81B8-7C1104B4602C}"/>
              </a:ext>
            </a:extLst>
          </p:cNvPr>
          <p:cNvSpPr>
            <a:spLocks noGrp="1"/>
          </p:cNvSpPr>
          <p:nvPr>
            <p:ph idx="1"/>
          </p:nvPr>
        </p:nvSpPr>
        <p:spPr/>
        <p:txBody>
          <a:bodyPr/>
          <a:lstStyle/>
          <a:p>
            <a:r>
              <a:rPr lang="en-US" dirty="0"/>
              <a:t>The implication is that the exchange will be determined in some way by the relationship between prices.</a:t>
            </a:r>
          </a:p>
          <a:p>
            <a:r>
              <a:rPr lang="en-US" dirty="0"/>
              <a:t>This arises from the </a:t>
            </a:r>
            <a:r>
              <a:rPr lang="en-US" i="1" dirty="0"/>
              <a:t>law of one price</a:t>
            </a:r>
            <a:r>
              <a:rPr lang="en-US" dirty="0"/>
              <a:t>. </a:t>
            </a:r>
          </a:p>
          <a:p>
            <a:r>
              <a:rPr lang="en-US" dirty="0"/>
              <a:t>The law of one-price states, that “in a free market with no barriers to trade, no transport or transaction cost, the competitive process will ensure that there will only be one price, for any given good”</a:t>
            </a:r>
          </a:p>
          <a:p>
            <a:pPr marL="0" indent="0">
              <a:buNone/>
            </a:pPr>
            <a:endParaRPr lang="en-KE" dirty="0"/>
          </a:p>
        </p:txBody>
      </p:sp>
    </p:spTree>
    <p:extLst>
      <p:ext uri="{BB962C8B-B14F-4D97-AF65-F5344CB8AC3E}">
        <p14:creationId xmlns:p14="http://schemas.microsoft.com/office/powerpoint/2010/main" val="37603838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BDAEA7-E5F6-37A9-A777-43782DF63516}"/>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D77FF693-2E2E-D648-9698-1CAAB202E8B5}"/>
              </a:ext>
            </a:extLst>
          </p:cNvPr>
          <p:cNvSpPr>
            <a:spLocks noGrp="1"/>
          </p:cNvSpPr>
          <p:nvPr>
            <p:ph idx="1"/>
          </p:nvPr>
        </p:nvSpPr>
        <p:spPr/>
        <p:txBody>
          <a:bodyPr/>
          <a:lstStyle/>
          <a:p>
            <a:r>
              <a:rPr lang="en-US" dirty="0"/>
              <a:t>The purchasing power parity model has shown some weakness and is a poor predictor of short -term changes in exchange rates.</a:t>
            </a:r>
          </a:p>
          <a:p>
            <a:r>
              <a:rPr lang="en-US" dirty="0"/>
              <a:t> It ignores the effects of capital movement on the exchange rate.</a:t>
            </a:r>
          </a:p>
          <a:p>
            <a:r>
              <a:rPr lang="en-US" dirty="0"/>
              <a:t> Trade and therefore exchange rates will only reflect the prices of goods which enter international trade and not the general price level since this include no-tradable.</a:t>
            </a:r>
          </a:p>
          <a:p>
            <a:r>
              <a:rPr lang="en-US" dirty="0"/>
              <a:t>Government may manage exchange rates. e.g., by interest rate policy.</a:t>
            </a:r>
          </a:p>
          <a:p>
            <a:pPr marL="0" indent="0">
              <a:buNone/>
            </a:pPr>
            <a:endParaRPr lang="en-US" dirty="0"/>
          </a:p>
          <a:p>
            <a:endParaRPr lang="en-KE" dirty="0"/>
          </a:p>
        </p:txBody>
      </p:sp>
    </p:spTree>
    <p:extLst>
      <p:ext uri="{BB962C8B-B14F-4D97-AF65-F5344CB8AC3E}">
        <p14:creationId xmlns:p14="http://schemas.microsoft.com/office/powerpoint/2010/main" val="14897593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3D8464-ECA3-7A8C-38CE-E5C76537598D}"/>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46978D5D-C494-FF45-A91F-B7D2E75A1FD5}"/>
              </a:ext>
            </a:extLst>
          </p:cNvPr>
          <p:cNvSpPr>
            <a:spLocks noGrp="1"/>
          </p:cNvSpPr>
          <p:nvPr>
            <p:ph idx="1"/>
          </p:nvPr>
        </p:nvSpPr>
        <p:spPr>
          <a:xfrm>
            <a:off x="1451579" y="1853754"/>
            <a:ext cx="9603275" cy="3856166"/>
          </a:xfrm>
        </p:spPr>
        <p:txBody>
          <a:bodyPr>
            <a:normAutofit fontScale="92500"/>
          </a:bodyPr>
          <a:lstStyle/>
          <a:p>
            <a:r>
              <a:rPr lang="en-US" dirty="0"/>
              <a:t>If price differences occurred, they would be removed by arbitrage, entrepreneurs would buy in the market and resell in the high market. This would eradicate the price difference.</a:t>
            </a:r>
          </a:p>
          <a:p>
            <a:r>
              <a:rPr lang="en-US" dirty="0"/>
              <a:t>If this law is applied to international transactions, it suggests that exchange rates will always adjust to ensure that only one price exists between countries where there is relatively free trade.</a:t>
            </a:r>
          </a:p>
          <a:p>
            <a:pPr marL="0" indent="0">
              <a:buNone/>
            </a:pPr>
            <a:r>
              <a:rPr lang="en-US" i="1" dirty="0"/>
              <a:t>Example</a:t>
            </a:r>
          </a:p>
          <a:p>
            <a:r>
              <a:rPr lang="en-US" dirty="0"/>
              <a:t>Thus, if a typical set cost £500 in the UK, free trade would produce an exchange rate of 1 £to $2.How does this result come about?</a:t>
            </a:r>
          </a:p>
          <a:p>
            <a:r>
              <a:rPr lang="en-US" dirty="0"/>
              <a:t> Let us suppose that the rate of exchange was $1.5 to £1, the sequence of events would be: -</a:t>
            </a:r>
          </a:p>
          <a:p>
            <a:pPr marL="0" indent="0">
              <a:buNone/>
            </a:pPr>
            <a:endParaRPr lang="en-US" dirty="0"/>
          </a:p>
          <a:p>
            <a:endParaRPr lang="en-US" dirty="0"/>
          </a:p>
          <a:p>
            <a:endParaRPr lang="en-KE" dirty="0"/>
          </a:p>
        </p:txBody>
      </p:sp>
    </p:spTree>
    <p:extLst>
      <p:ext uri="{BB962C8B-B14F-4D97-AF65-F5344CB8AC3E}">
        <p14:creationId xmlns:p14="http://schemas.microsoft.com/office/powerpoint/2010/main" val="23393263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95849C-7C21-EEDC-8021-CFE1E15736D7}"/>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F0E95BB6-C302-A36B-7D9C-E33A8A83E811}"/>
              </a:ext>
            </a:extLst>
          </p:cNvPr>
          <p:cNvSpPr>
            <a:spLocks noGrp="1"/>
          </p:cNvSpPr>
          <p:nvPr>
            <p:ph idx="1"/>
          </p:nvPr>
        </p:nvSpPr>
        <p:spPr/>
        <p:txBody>
          <a:bodyPr>
            <a:normAutofit/>
          </a:bodyPr>
          <a:lstStyle/>
          <a:p>
            <a:r>
              <a:rPr lang="en-US" dirty="0"/>
              <a:t>US purchaser could buy UK goods more cheaply.</a:t>
            </a:r>
          </a:p>
          <a:p>
            <a:pPr marL="0" indent="0">
              <a:buNone/>
            </a:pPr>
            <a:r>
              <a:rPr lang="en-US" dirty="0"/>
              <a:t>• There would be flow of UK exports to US this would represent demand for sterling.. The sterling exchange rate would rise.</a:t>
            </a:r>
          </a:p>
          <a:p>
            <a:pPr marL="0" indent="0">
              <a:buNone/>
            </a:pPr>
            <a:r>
              <a:rPr lang="en-US" dirty="0"/>
              <a:t>• When the exchange rate reached $2 to 1£, there would be no extra US demand for UK exports since prices would have been equalized. Purchasing power parity would have been established.</a:t>
            </a:r>
          </a:p>
          <a:p>
            <a:r>
              <a:rPr lang="en-US" dirty="0"/>
              <a:t>If a country experiences a faster rate of inflation than its trading partners, it will experience depreciation.</a:t>
            </a:r>
          </a:p>
          <a:p>
            <a:endParaRPr lang="en-KE" dirty="0"/>
          </a:p>
        </p:txBody>
      </p:sp>
    </p:spTree>
    <p:extLst>
      <p:ext uri="{BB962C8B-B14F-4D97-AF65-F5344CB8AC3E}">
        <p14:creationId xmlns:p14="http://schemas.microsoft.com/office/powerpoint/2010/main" val="5587841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FD36A1-D4D0-3D09-6EEA-E46F2C42B741}"/>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F7B8E5FF-1AEF-E978-73D5-47E1F3D49621}"/>
              </a:ext>
            </a:extLst>
          </p:cNvPr>
          <p:cNvSpPr>
            <a:spLocks noGrp="1"/>
          </p:cNvSpPr>
          <p:nvPr>
            <p:ph idx="1"/>
          </p:nvPr>
        </p:nvSpPr>
        <p:spPr/>
        <p:txBody>
          <a:bodyPr/>
          <a:lstStyle/>
          <a:p>
            <a:pPr marL="0" indent="0">
              <a:buNone/>
            </a:pPr>
            <a:r>
              <a:rPr lang="en-US" b="1" dirty="0"/>
              <a:t>Forms of Purchasing Power Parity</a:t>
            </a:r>
          </a:p>
          <a:p>
            <a:r>
              <a:rPr lang="en-US" dirty="0"/>
              <a:t>There are two forms of PPP</a:t>
            </a:r>
          </a:p>
          <a:p>
            <a:pPr marL="800100" lvl="1" indent="-342900">
              <a:buFont typeface="+mj-lt"/>
              <a:buAutoNum type="arabicPeriod"/>
            </a:pPr>
            <a:r>
              <a:rPr lang="en-US" sz="2000" dirty="0"/>
              <a:t>Absolute form of PPP</a:t>
            </a:r>
          </a:p>
          <a:p>
            <a:pPr marL="800100" lvl="1" indent="-342900">
              <a:buFont typeface="+mj-lt"/>
              <a:buAutoNum type="arabicPeriod"/>
            </a:pPr>
            <a:r>
              <a:rPr lang="en-US" sz="2000" dirty="0"/>
              <a:t> Relative form</a:t>
            </a:r>
          </a:p>
          <a:p>
            <a:pPr marL="0" indent="0">
              <a:buNone/>
            </a:pPr>
            <a:endParaRPr lang="en-KE" dirty="0"/>
          </a:p>
        </p:txBody>
      </p:sp>
    </p:spTree>
    <p:extLst>
      <p:ext uri="{BB962C8B-B14F-4D97-AF65-F5344CB8AC3E}">
        <p14:creationId xmlns:p14="http://schemas.microsoft.com/office/powerpoint/2010/main" val="7039845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9AD94D-E955-9FC4-A0B2-8F630BC6F827}"/>
              </a:ext>
            </a:extLst>
          </p:cNvPr>
          <p:cNvSpPr>
            <a:spLocks noGrp="1"/>
          </p:cNvSpPr>
          <p:nvPr>
            <p:ph type="title"/>
          </p:nvPr>
        </p:nvSpPr>
        <p:spPr/>
        <p:txBody>
          <a:bodyPr/>
          <a:lstStyle/>
          <a:p>
            <a:r>
              <a:rPr lang="en-US" sz="2400" dirty="0"/>
              <a:t>(</a:t>
            </a:r>
            <a:r>
              <a:rPr lang="en-US" sz="2400" b="1" cap="none" dirty="0" err="1"/>
              <a:t>i</a:t>
            </a:r>
            <a:r>
              <a:rPr lang="en-US" sz="2400" b="1" cap="none" dirty="0"/>
              <a:t>) The absolute form</a:t>
            </a:r>
            <a:br>
              <a:rPr lang="en-US" dirty="0"/>
            </a:br>
            <a:endParaRPr lang="en-KE" dirty="0"/>
          </a:p>
        </p:txBody>
      </p:sp>
      <p:sp>
        <p:nvSpPr>
          <p:cNvPr id="3" name="Content Placeholder 2">
            <a:extLst>
              <a:ext uri="{FF2B5EF4-FFF2-40B4-BE49-F238E27FC236}">
                <a16:creationId xmlns:a16="http://schemas.microsoft.com/office/drawing/2014/main" id="{ECDFF46C-B2ED-6079-2D2E-190672A098C3}"/>
              </a:ext>
            </a:extLst>
          </p:cNvPr>
          <p:cNvSpPr>
            <a:spLocks noGrp="1"/>
          </p:cNvSpPr>
          <p:nvPr>
            <p:ph idx="1"/>
          </p:nvPr>
        </p:nvSpPr>
        <p:spPr/>
        <p:txBody>
          <a:bodyPr>
            <a:normAutofit fontScale="92500" lnSpcReduction="10000"/>
          </a:bodyPr>
          <a:lstStyle/>
          <a:p>
            <a:r>
              <a:rPr lang="en-US" dirty="0"/>
              <a:t>The absolute form also is called the “law of one price.”</a:t>
            </a:r>
          </a:p>
          <a:p>
            <a:r>
              <a:rPr lang="en-US" dirty="0"/>
              <a:t> It suggests that prices of similar products of two different countries should be equal when measured in a common currency. </a:t>
            </a:r>
          </a:p>
          <a:p>
            <a:r>
              <a:rPr lang="en-US" dirty="0"/>
              <a:t>If a discrepancy in prices as measured by a common currency exists, the demand should shift so that these prices should converge.</a:t>
            </a:r>
          </a:p>
          <a:p>
            <a:pPr marL="0" indent="0">
              <a:buNone/>
            </a:pPr>
            <a:r>
              <a:rPr lang="en-US" dirty="0"/>
              <a:t>	</a:t>
            </a:r>
            <a:r>
              <a:rPr lang="en-US" b="1" u="sng" dirty="0"/>
              <a:t>Illustration</a:t>
            </a:r>
          </a:p>
          <a:p>
            <a:r>
              <a:rPr lang="en-US" dirty="0"/>
              <a:t>Let PURT = the price of commodity in Tanzania</a:t>
            </a:r>
          </a:p>
          <a:p>
            <a:r>
              <a:rPr lang="en-US" dirty="0"/>
              <a:t>PK = the price of similar commodity in Kenya</a:t>
            </a:r>
          </a:p>
          <a:p>
            <a:endParaRPr lang="en-KE" dirty="0"/>
          </a:p>
        </p:txBody>
      </p:sp>
    </p:spTree>
    <p:extLst>
      <p:ext uri="{BB962C8B-B14F-4D97-AF65-F5344CB8AC3E}">
        <p14:creationId xmlns:p14="http://schemas.microsoft.com/office/powerpoint/2010/main" val="6419855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608D3F-B21E-C077-2D4C-F59A07EA835C}"/>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4DD53C75-8368-3E8A-80A5-6BB4746B9C15}"/>
              </a:ext>
            </a:extLst>
          </p:cNvPr>
          <p:cNvSpPr>
            <a:spLocks noGrp="1"/>
          </p:cNvSpPr>
          <p:nvPr>
            <p:ph idx="1"/>
          </p:nvPr>
        </p:nvSpPr>
        <p:spPr/>
        <p:txBody>
          <a:bodyPr>
            <a:normAutofit lnSpcReduction="10000"/>
          </a:bodyPr>
          <a:lstStyle/>
          <a:p>
            <a:r>
              <a:rPr lang="en-US" dirty="0"/>
              <a:t>Expected exchange rate </a:t>
            </a:r>
            <a:r>
              <a:rPr lang="en-US" dirty="0" err="1"/>
              <a:t>Tshs</a:t>
            </a:r>
            <a:r>
              <a:rPr lang="en-US" dirty="0"/>
              <a:t> against </a:t>
            </a:r>
            <a:r>
              <a:rPr lang="en-US" dirty="0" err="1"/>
              <a:t>Kshs</a:t>
            </a:r>
            <a:r>
              <a:rPr lang="en-US" dirty="0"/>
              <a:t> is expressed as E (</a:t>
            </a:r>
            <a:r>
              <a:rPr lang="en-US" dirty="0" err="1"/>
              <a:t>Tshs</a:t>
            </a:r>
            <a:r>
              <a:rPr lang="en-US" dirty="0"/>
              <a:t>/</a:t>
            </a:r>
            <a:r>
              <a:rPr lang="en-US" dirty="0" err="1"/>
              <a:t>Kshs</a:t>
            </a:r>
            <a:r>
              <a:rPr lang="en-US" dirty="0"/>
              <a:t>)</a:t>
            </a:r>
          </a:p>
          <a:p>
            <a:r>
              <a:rPr lang="en-US" dirty="0"/>
              <a:t>The law of one price is given as:-</a:t>
            </a:r>
          </a:p>
          <a:p>
            <a:r>
              <a:rPr lang="en-US" dirty="0"/>
              <a:t>PURT = E (</a:t>
            </a:r>
            <a:r>
              <a:rPr lang="en-US" dirty="0" err="1"/>
              <a:t>Tshs</a:t>
            </a:r>
            <a:r>
              <a:rPr lang="en-US" dirty="0"/>
              <a:t>/</a:t>
            </a:r>
            <a:r>
              <a:rPr lang="en-US" dirty="0" err="1"/>
              <a:t>Kshs</a:t>
            </a:r>
            <a:r>
              <a:rPr lang="en-US" dirty="0"/>
              <a:t>) x PK. ....................................(1)</a:t>
            </a:r>
          </a:p>
          <a:p>
            <a:r>
              <a:rPr lang="en-US" dirty="0"/>
              <a:t>Rearranging the equation above</a:t>
            </a:r>
          </a:p>
          <a:p>
            <a:r>
              <a:rPr lang="en-US" dirty="0"/>
              <a:t>E (</a:t>
            </a:r>
            <a:r>
              <a:rPr lang="en-US" dirty="0" err="1"/>
              <a:t>Tshs</a:t>
            </a:r>
            <a:r>
              <a:rPr lang="en-US" dirty="0"/>
              <a:t>/</a:t>
            </a:r>
            <a:r>
              <a:rPr lang="en-US" dirty="0" err="1"/>
              <a:t>Kshs</a:t>
            </a:r>
            <a:r>
              <a:rPr lang="en-US" dirty="0"/>
              <a:t>) = PURT/ PK.....................(2) That is the ratio of relative inflation rates.</a:t>
            </a:r>
          </a:p>
          <a:p>
            <a:r>
              <a:rPr lang="en-US" dirty="0"/>
              <a:t>If inflation falls in Kenya the right-hand side of equation (2) above will become smaller, thus the exchange rate of Kenya shillings against Tanzania shillings will fall by a proportional amount .</a:t>
            </a:r>
            <a:endParaRPr lang="en-KE" dirty="0"/>
          </a:p>
        </p:txBody>
      </p:sp>
    </p:spTree>
    <p:extLst>
      <p:ext uri="{BB962C8B-B14F-4D97-AF65-F5344CB8AC3E}">
        <p14:creationId xmlns:p14="http://schemas.microsoft.com/office/powerpoint/2010/main" val="7114009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7C023A-272F-CBEA-80F6-9ACFF08FA59A}"/>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051A405B-976E-7E49-8922-F177C58C441E}"/>
              </a:ext>
            </a:extLst>
          </p:cNvPr>
          <p:cNvSpPr>
            <a:spLocks noGrp="1"/>
          </p:cNvSpPr>
          <p:nvPr>
            <p:ph idx="1"/>
          </p:nvPr>
        </p:nvSpPr>
        <p:spPr/>
        <p:txBody>
          <a:bodyPr>
            <a:normAutofit/>
          </a:bodyPr>
          <a:lstStyle/>
          <a:p>
            <a:r>
              <a:rPr lang="en-US" dirty="0"/>
              <a:t>The theory can nevertheless be used to explain the changes in the international levels of prices and for determining the changes in the exchange rate.</a:t>
            </a:r>
          </a:p>
          <a:p>
            <a:pPr marL="0" indent="0">
              <a:buNone/>
            </a:pPr>
            <a:r>
              <a:rPr lang="en-US" b="1" u="sng" dirty="0"/>
              <a:t>For example, </a:t>
            </a:r>
          </a:p>
          <a:p>
            <a:r>
              <a:rPr lang="en-US" dirty="0"/>
              <a:t>let Pao and </a:t>
            </a:r>
            <a:r>
              <a:rPr lang="en-US" dirty="0" err="1"/>
              <a:t>Pbo</a:t>
            </a:r>
            <a:r>
              <a:rPr lang="en-US" dirty="0"/>
              <a:t> represent the price levels in countries A and B, respectively, in base (0) year and Ro be the exchange rate between their respective currencies. </a:t>
            </a:r>
          </a:p>
          <a:p>
            <a:r>
              <a:rPr lang="en-US" dirty="0"/>
              <a:t>The rate of exchange ( R1) between the two currencies in some future year may be calculated as follows:</a:t>
            </a:r>
          </a:p>
          <a:p>
            <a:endParaRPr lang="en-US" dirty="0"/>
          </a:p>
        </p:txBody>
      </p:sp>
    </p:spTree>
    <p:extLst>
      <p:ext uri="{BB962C8B-B14F-4D97-AF65-F5344CB8AC3E}">
        <p14:creationId xmlns:p14="http://schemas.microsoft.com/office/powerpoint/2010/main" val="35342216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87AB40-BDB6-1FA3-CE65-7E95FBC8C911}"/>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2CCF302A-3A3F-3831-2B8B-ED2FFAAA6446}"/>
              </a:ext>
            </a:extLst>
          </p:cNvPr>
          <p:cNvSpPr>
            <a:spLocks noGrp="1"/>
          </p:cNvSpPr>
          <p:nvPr>
            <p:ph idx="1"/>
          </p:nvPr>
        </p:nvSpPr>
        <p:spPr/>
        <p:txBody>
          <a:bodyPr>
            <a:normAutofit/>
          </a:bodyPr>
          <a:lstStyle/>
          <a:p>
            <a:r>
              <a:rPr lang="en-US" b="1" dirty="0"/>
              <a:t>R1 = Ro [ Pa1/ Pao ]/Pb1/ </a:t>
            </a:r>
            <a:r>
              <a:rPr lang="en-US" b="1" dirty="0" err="1"/>
              <a:t>Pbo</a:t>
            </a:r>
            <a:r>
              <a:rPr lang="en-US" b="1" dirty="0"/>
              <a:t>  </a:t>
            </a:r>
          </a:p>
          <a:p>
            <a:r>
              <a:rPr lang="en-US" b="1" dirty="0"/>
              <a:t>and Ro [Pa1/</a:t>
            </a:r>
            <a:r>
              <a:rPr lang="en-US" b="1" dirty="0" err="1"/>
              <a:t>Pbo</a:t>
            </a:r>
            <a:r>
              <a:rPr lang="en-US" b="1" dirty="0"/>
              <a:t> ]/Pao / Pb1</a:t>
            </a:r>
          </a:p>
          <a:p>
            <a:r>
              <a:rPr lang="en-US" dirty="0"/>
              <a:t>Where Pa1 and Pb1 denote price levels ( price index number) for countries A and B in the reference year, respectively.</a:t>
            </a:r>
          </a:p>
          <a:p>
            <a:pPr marL="0" indent="0">
              <a:buNone/>
            </a:pPr>
            <a:r>
              <a:rPr lang="en-US" b="1" u="sng" dirty="0"/>
              <a:t>Example:  </a:t>
            </a:r>
          </a:p>
          <a:p>
            <a:pPr marL="0" indent="0">
              <a:buNone/>
            </a:pPr>
            <a:r>
              <a:rPr lang="en-US" dirty="0"/>
              <a:t>Suppose the current U.S price level is at 112 while the German price level is at 107, relative to base price levels of 100. </a:t>
            </a:r>
          </a:p>
          <a:p>
            <a:endParaRPr lang="en-US" dirty="0"/>
          </a:p>
        </p:txBody>
      </p:sp>
    </p:spTree>
    <p:extLst>
      <p:ext uri="{BB962C8B-B14F-4D97-AF65-F5344CB8AC3E}">
        <p14:creationId xmlns:p14="http://schemas.microsoft.com/office/powerpoint/2010/main" val="16681812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B90BF9-D4F7-7F26-0BA3-3EC6493A5EC0}"/>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FB2C5B16-E307-C1DB-4AD7-AA341BF5B3D8}"/>
              </a:ext>
            </a:extLst>
          </p:cNvPr>
          <p:cNvSpPr>
            <a:spLocks noGrp="1"/>
          </p:cNvSpPr>
          <p:nvPr>
            <p:ph idx="1"/>
          </p:nvPr>
        </p:nvSpPr>
        <p:spPr/>
        <p:txBody>
          <a:bodyPr/>
          <a:lstStyle/>
          <a:p>
            <a:r>
              <a:rPr lang="en-US" dirty="0"/>
              <a:t>If the initial of the Deutsche mark was $ 0.48, then according to PPP, the dollar value of the DM should have risen to approximately $0.5024 (0.48 x 112/107), an appreciation of 4.67%. </a:t>
            </a:r>
          </a:p>
          <a:p>
            <a:r>
              <a:rPr lang="en-US" dirty="0"/>
              <a:t>On the other hand, if the German price level now equals 119, then the DM should have depreciated by about 5.88%, to $0.4518 ( 0.48 x 112/119).</a:t>
            </a:r>
          </a:p>
          <a:p>
            <a:endParaRPr lang="en-US" dirty="0"/>
          </a:p>
        </p:txBody>
      </p:sp>
    </p:spTree>
    <p:extLst>
      <p:ext uri="{BB962C8B-B14F-4D97-AF65-F5344CB8AC3E}">
        <p14:creationId xmlns:p14="http://schemas.microsoft.com/office/powerpoint/2010/main" val="9372430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DEF160-16B4-13F6-DFB1-AC096DBB90A3}"/>
              </a:ext>
            </a:extLst>
          </p:cNvPr>
          <p:cNvSpPr>
            <a:spLocks noGrp="1"/>
          </p:cNvSpPr>
          <p:nvPr>
            <p:ph type="title"/>
          </p:nvPr>
        </p:nvSpPr>
        <p:spPr/>
        <p:txBody>
          <a:bodyPr>
            <a:normAutofit/>
          </a:bodyPr>
          <a:lstStyle/>
          <a:p>
            <a:r>
              <a:rPr lang="en-US" sz="2400" b="1" cap="none" dirty="0"/>
              <a:t>(ii) The relative form of PPP</a:t>
            </a:r>
          </a:p>
        </p:txBody>
      </p:sp>
      <p:sp>
        <p:nvSpPr>
          <p:cNvPr id="3" name="Content Placeholder 2">
            <a:extLst>
              <a:ext uri="{FF2B5EF4-FFF2-40B4-BE49-F238E27FC236}">
                <a16:creationId xmlns:a16="http://schemas.microsoft.com/office/drawing/2014/main" id="{52FBA588-6CA9-74DC-7FA6-03A6C0C3019E}"/>
              </a:ext>
            </a:extLst>
          </p:cNvPr>
          <p:cNvSpPr>
            <a:spLocks noGrp="1"/>
          </p:cNvSpPr>
          <p:nvPr>
            <p:ph idx="1"/>
          </p:nvPr>
        </p:nvSpPr>
        <p:spPr/>
        <p:txBody>
          <a:bodyPr>
            <a:normAutofit fontScale="92500"/>
          </a:bodyPr>
          <a:lstStyle/>
          <a:p>
            <a:r>
              <a:rPr lang="en-US" dirty="0"/>
              <a:t>It accounts for the possibility of market imperfections such as transportation costs, tariffs and quotas. </a:t>
            </a:r>
          </a:p>
          <a:p>
            <a:r>
              <a:rPr lang="en-US" dirty="0"/>
              <a:t>These market imperfections, prices of similar products of different countries will not necessarily be the same when measured in a common currency. </a:t>
            </a:r>
          </a:p>
          <a:p>
            <a:r>
              <a:rPr lang="en-US" dirty="0"/>
              <a:t>It states that the rate of change in the prices of products should be somewhat similar when measured in a common currency, if the transportation costs and trade barriers are unchanged. </a:t>
            </a:r>
          </a:p>
          <a:p>
            <a:r>
              <a:rPr lang="en-US" dirty="0"/>
              <a:t>The parity states that, the exchange rate between the domestic currency and any foreign currency will adjust to reflect changes in the price levels (inflation) in the two countries. </a:t>
            </a:r>
          </a:p>
        </p:txBody>
      </p:sp>
    </p:spTree>
    <p:extLst>
      <p:ext uri="{BB962C8B-B14F-4D97-AF65-F5344CB8AC3E}">
        <p14:creationId xmlns:p14="http://schemas.microsoft.com/office/powerpoint/2010/main" val="16630780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8C9D7B-A930-BF4F-5E21-F41963B31445}"/>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D96D46D5-6559-0FA8-E4CE-8929E9A849F0}"/>
              </a:ext>
            </a:extLst>
          </p:cNvPr>
          <p:cNvSpPr>
            <a:spLocks noGrp="1"/>
          </p:cNvSpPr>
          <p:nvPr>
            <p:ph idx="1"/>
          </p:nvPr>
        </p:nvSpPr>
        <p:spPr/>
        <p:txBody>
          <a:bodyPr/>
          <a:lstStyle/>
          <a:p>
            <a:r>
              <a:rPr lang="en-US" dirty="0"/>
              <a:t>The theory focuses on two elements-</a:t>
            </a:r>
            <a:r>
              <a:rPr lang="en-US" i="1" dirty="0"/>
              <a:t>Exchange rate (e</a:t>
            </a:r>
            <a:r>
              <a:rPr lang="en-US" dirty="0"/>
              <a:t>) and the </a:t>
            </a:r>
            <a:r>
              <a:rPr lang="en-US" i="1" dirty="0"/>
              <a:t>Inflation rate (</a:t>
            </a:r>
            <a:r>
              <a:rPr lang="en-US" i="1" dirty="0" err="1"/>
              <a:t>i</a:t>
            </a:r>
            <a:r>
              <a:rPr lang="en-US" i="1" dirty="0"/>
              <a:t>).</a:t>
            </a:r>
          </a:p>
          <a:p>
            <a:r>
              <a:rPr lang="en-US" i="1" u="sng" dirty="0"/>
              <a:t>It is presented by the following formula-</a:t>
            </a:r>
          </a:p>
          <a:p>
            <a:pPr marL="0" indent="0">
              <a:buNone/>
            </a:pPr>
            <a:r>
              <a:rPr lang="en-US" b="1" dirty="0"/>
              <a:t>   et/</a:t>
            </a:r>
            <a:r>
              <a:rPr lang="en-US" b="1" dirty="0" err="1"/>
              <a:t>eo</a:t>
            </a:r>
            <a:r>
              <a:rPr lang="en-US" b="1" dirty="0"/>
              <a:t> = (</a:t>
            </a:r>
            <a:r>
              <a:rPr lang="en-US" b="1" dirty="0" err="1"/>
              <a:t>i</a:t>
            </a:r>
            <a:r>
              <a:rPr lang="en-US" b="1" dirty="0"/>
              <a:t> + </a:t>
            </a:r>
            <a:r>
              <a:rPr lang="en-US" b="1" dirty="0" err="1"/>
              <a:t>ih</a:t>
            </a:r>
            <a:r>
              <a:rPr lang="en-US" b="1" dirty="0"/>
              <a:t>)/ (</a:t>
            </a:r>
            <a:r>
              <a:rPr lang="en-US" b="1" dirty="0" err="1"/>
              <a:t>i</a:t>
            </a:r>
            <a:r>
              <a:rPr lang="en-US" b="1" dirty="0"/>
              <a:t> + if)</a:t>
            </a:r>
          </a:p>
          <a:p>
            <a:pPr marL="0" indent="0">
              <a:buNone/>
            </a:pPr>
            <a:r>
              <a:rPr lang="en-US" dirty="0"/>
              <a:t>Where, et =domestic currency value of the foreign currency at time t </a:t>
            </a:r>
          </a:p>
          <a:p>
            <a:pPr marL="0" indent="0">
              <a:buNone/>
            </a:pPr>
            <a:r>
              <a:rPr lang="en-US" dirty="0"/>
              <a:t> </a:t>
            </a:r>
            <a:r>
              <a:rPr lang="en-US" dirty="0" err="1"/>
              <a:t>eo</a:t>
            </a:r>
            <a:r>
              <a:rPr lang="en-US" dirty="0"/>
              <a:t> = domestic currency value of the foreign currency value at time o ( spot rate)</a:t>
            </a:r>
          </a:p>
          <a:p>
            <a:pPr marL="0" indent="0">
              <a:buNone/>
            </a:pPr>
            <a:r>
              <a:rPr lang="en-US" dirty="0"/>
              <a:t> </a:t>
            </a:r>
            <a:r>
              <a:rPr lang="en-US" dirty="0" err="1"/>
              <a:t>ih</a:t>
            </a:r>
            <a:r>
              <a:rPr lang="en-US" dirty="0"/>
              <a:t> =periodic inflation in the domestic country</a:t>
            </a:r>
          </a:p>
          <a:p>
            <a:pPr marL="0" indent="0">
              <a:buNone/>
            </a:pPr>
            <a:r>
              <a:rPr lang="en-US" dirty="0"/>
              <a:t> if = the periodic inflation in the foreign country</a:t>
            </a:r>
          </a:p>
          <a:p>
            <a:pPr marL="0" indent="0">
              <a:buNone/>
            </a:pPr>
            <a:endParaRPr lang="en-US" dirty="0"/>
          </a:p>
          <a:p>
            <a:pPr marL="0" indent="0">
              <a:buNone/>
            </a:pPr>
            <a:endParaRPr lang="en-US" b="1" dirty="0"/>
          </a:p>
          <a:p>
            <a:endParaRPr lang="en-US" i="1" u="sng" dirty="0"/>
          </a:p>
          <a:p>
            <a:endParaRPr lang="en-US" dirty="0"/>
          </a:p>
        </p:txBody>
      </p:sp>
    </p:spTree>
    <p:extLst>
      <p:ext uri="{BB962C8B-B14F-4D97-AF65-F5344CB8AC3E}">
        <p14:creationId xmlns:p14="http://schemas.microsoft.com/office/powerpoint/2010/main" val="18524743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66B31-B286-DEFA-16B7-85D918779786}"/>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005083AD-60AC-F41C-063B-2504CF51E68B}"/>
              </a:ext>
            </a:extLst>
          </p:cNvPr>
          <p:cNvSpPr>
            <a:spLocks noGrp="1"/>
          </p:cNvSpPr>
          <p:nvPr>
            <p:ph idx="1"/>
          </p:nvPr>
        </p:nvSpPr>
        <p:spPr/>
        <p:txBody>
          <a:bodyPr>
            <a:normAutofit fontScale="92500" lnSpcReduction="10000"/>
          </a:bodyPr>
          <a:lstStyle/>
          <a:p>
            <a:r>
              <a:rPr lang="en-US" dirty="0"/>
              <a:t>One period version t=1 </a:t>
            </a:r>
          </a:p>
          <a:p>
            <a:pPr marL="0" indent="0">
              <a:buNone/>
            </a:pPr>
            <a:r>
              <a:rPr lang="en-US" b="1" dirty="0"/>
              <a:t>      et/</a:t>
            </a:r>
            <a:r>
              <a:rPr lang="en-US" b="1" dirty="0" err="1"/>
              <a:t>eo</a:t>
            </a:r>
            <a:r>
              <a:rPr lang="en-US" b="1" dirty="0"/>
              <a:t> = (</a:t>
            </a:r>
            <a:r>
              <a:rPr lang="en-US" b="1" dirty="0" err="1"/>
              <a:t>i</a:t>
            </a:r>
            <a:r>
              <a:rPr lang="en-US" b="1" dirty="0"/>
              <a:t> + </a:t>
            </a:r>
            <a:r>
              <a:rPr lang="en-US" b="1" dirty="0" err="1"/>
              <a:t>ih</a:t>
            </a:r>
            <a:r>
              <a:rPr lang="en-US" b="1" dirty="0"/>
              <a:t>)/ (</a:t>
            </a:r>
            <a:r>
              <a:rPr lang="en-US" b="1" dirty="0" err="1"/>
              <a:t>i</a:t>
            </a:r>
            <a:r>
              <a:rPr lang="en-US" b="1" dirty="0"/>
              <a:t> + if) </a:t>
            </a:r>
          </a:p>
          <a:p>
            <a:r>
              <a:rPr lang="en-US" dirty="0"/>
              <a:t>The one period version is often represented by the following approximation </a:t>
            </a:r>
          </a:p>
          <a:p>
            <a:pPr marL="0" indent="0">
              <a:buNone/>
            </a:pPr>
            <a:r>
              <a:rPr lang="en-US" dirty="0"/>
              <a:t> 	</a:t>
            </a:r>
            <a:r>
              <a:rPr lang="en-US" b="1" dirty="0"/>
              <a:t>et – </a:t>
            </a:r>
            <a:r>
              <a:rPr lang="en-US" b="1" dirty="0" err="1"/>
              <a:t>eo</a:t>
            </a:r>
            <a:r>
              <a:rPr lang="en-US" b="1" dirty="0"/>
              <a:t>/</a:t>
            </a:r>
            <a:r>
              <a:rPr lang="en-US" b="1" dirty="0" err="1"/>
              <a:t>eo</a:t>
            </a:r>
            <a:r>
              <a:rPr lang="en-US" b="1" dirty="0"/>
              <a:t> = </a:t>
            </a:r>
            <a:r>
              <a:rPr lang="en-US" b="1" dirty="0" err="1"/>
              <a:t>ih</a:t>
            </a:r>
            <a:r>
              <a:rPr lang="en-US" b="1" dirty="0"/>
              <a:t> - if </a:t>
            </a:r>
          </a:p>
          <a:p>
            <a:pPr marL="0" indent="0">
              <a:buNone/>
            </a:pPr>
            <a:r>
              <a:rPr lang="en-US" dirty="0"/>
              <a:t>i.e. exchange rate change = inflation differential. </a:t>
            </a:r>
          </a:p>
          <a:p>
            <a:r>
              <a:rPr lang="en-US" dirty="0"/>
              <a:t>Therefore, according to PPP- </a:t>
            </a:r>
          </a:p>
          <a:p>
            <a:pPr marL="0" indent="0">
              <a:buNone/>
            </a:pPr>
            <a:r>
              <a:rPr lang="en-US" dirty="0"/>
              <a:t>-The exchange rate change during given period should be equal to the inflation differential in that same time period. </a:t>
            </a:r>
          </a:p>
          <a:p>
            <a:pPr marL="0" indent="0">
              <a:buNone/>
            </a:pPr>
            <a:endParaRPr lang="en-US" dirty="0"/>
          </a:p>
          <a:p>
            <a:pPr marL="0" indent="0">
              <a:buNone/>
            </a:pPr>
            <a:endParaRPr lang="en-US" dirty="0"/>
          </a:p>
          <a:p>
            <a:pPr marL="0" indent="0">
              <a:buNone/>
            </a:pPr>
            <a:endParaRPr lang="en-US" dirty="0"/>
          </a:p>
          <a:p>
            <a:endParaRPr lang="en-US" dirty="0"/>
          </a:p>
        </p:txBody>
      </p:sp>
    </p:spTree>
    <p:extLst>
      <p:ext uri="{BB962C8B-B14F-4D97-AF65-F5344CB8AC3E}">
        <p14:creationId xmlns:p14="http://schemas.microsoft.com/office/powerpoint/2010/main" val="36148195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1B4C4F-C78F-04B0-9C21-D809D2E6F1E6}"/>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E86117C7-E9CC-75DA-E153-428CAA05D44C}"/>
              </a:ext>
            </a:extLst>
          </p:cNvPr>
          <p:cNvSpPr>
            <a:spLocks noGrp="1"/>
          </p:cNvSpPr>
          <p:nvPr>
            <p:ph idx="1"/>
          </p:nvPr>
        </p:nvSpPr>
        <p:spPr/>
        <p:txBody>
          <a:bodyPr>
            <a:normAutofit/>
          </a:bodyPr>
          <a:lstStyle/>
          <a:p>
            <a:r>
              <a:rPr lang="en-US" dirty="0"/>
              <a:t>The currency with high rate of inflation should devalue relative to currencies with low</a:t>
            </a:r>
          </a:p>
          <a:p>
            <a:pPr marL="0" indent="0">
              <a:buNone/>
            </a:pPr>
            <a:r>
              <a:rPr lang="en-US" dirty="0"/>
              <a:t>rates of inflation. </a:t>
            </a:r>
          </a:p>
          <a:p>
            <a:pPr marL="0" indent="0">
              <a:buNone/>
            </a:pPr>
            <a:r>
              <a:rPr lang="en-US" b="1" u="sng" dirty="0"/>
              <a:t>Illustration</a:t>
            </a:r>
            <a:r>
              <a:rPr lang="en-US" dirty="0"/>
              <a:t> </a:t>
            </a:r>
          </a:p>
          <a:p>
            <a:pPr marL="0" indent="0">
              <a:buNone/>
            </a:pPr>
            <a:r>
              <a:rPr lang="en-US" dirty="0"/>
              <a:t>The United States and German are running annual inflation rates of 5% and 3% respectively. The initial exchange rate is DM= $0.75 </a:t>
            </a:r>
          </a:p>
          <a:p>
            <a:pPr marL="0" indent="0">
              <a:buNone/>
            </a:pPr>
            <a:r>
              <a:rPr lang="en-US" dirty="0"/>
              <a:t>Calculate the value of DM in three years (assume PPP holds) </a:t>
            </a:r>
          </a:p>
          <a:p>
            <a:pPr marL="0" indent="0">
              <a:buNone/>
            </a:pPr>
            <a:endParaRPr lang="en-US" b="1" dirty="0"/>
          </a:p>
          <a:p>
            <a:pPr marL="0" indent="0">
              <a:buNone/>
            </a:pPr>
            <a:endParaRPr lang="en-US" b="1" dirty="0"/>
          </a:p>
          <a:p>
            <a:endParaRPr lang="en-US" dirty="0"/>
          </a:p>
        </p:txBody>
      </p:sp>
    </p:spTree>
    <p:extLst>
      <p:ext uri="{BB962C8B-B14F-4D97-AF65-F5344CB8AC3E}">
        <p14:creationId xmlns:p14="http://schemas.microsoft.com/office/powerpoint/2010/main" val="23155275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DE9E03-A073-309D-E77C-202C9C4C4B1F}"/>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42D8ED75-63D0-B4F3-0528-83B7116DF77F}"/>
              </a:ext>
            </a:extLst>
          </p:cNvPr>
          <p:cNvSpPr>
            <a:spLocks noGrp="1"/>
          </p:cNvSpPr>
          <p:nvPr>
            <p:ph idx="1"/>
          </p:nvPr>
        </p:nvSpPr>
        <p:spPr/>
        <p:txBody>
          <a:bodyPr/>
          <a:lstStyle/>
          <a:p>
            <a:pPr marL="0" indent="0">
              <a:buNone/>
            </a:pPr>
            <a:r>
              <a:rPr lang="en-US" b="1" dirty="0"/>
              <a:t>Solution</a:t>
            </a:r>
          </a:p>
          <a:p>
            <a:pPr marL="0" indent="0">
              <a:buNone/>
            </a:pPr>
            <a:r>
              <a:rPr lang="en-US" dirty="0"/>
              <a:t>If PPP holds, </a:t>
            </a:r>
            <a:r>
              <a:rPr lang="en-US" b="1" dirty="0"/>
              <a:t>et/</a:t>
            </a:r>
            <a:r>
              <a:rPr lang="en-US" b="1" dirty="0" err="1"/>
              <a:t>eo</a:t>
            </a:r>
            <a:r>
              <a:rPr lang="en-US" b="1" dirty="0"/>
              <a:t> = (</a:t>
            </a:r>
            <a:r>
              <a:rPr lang="en-US" b="1" dirty="0" err="1"/>
              <a:t>i</a:t>
            </a:r>
            <a:r>
              <a:rPr lang="en-US" b="1" dirty="0"/>
              <a:t> + </a:t>
            </a:r>
            <a:r>
              <a:rPr lang="en-US" b="1" dirty="0" err="1"/>
              <a:t>ih</a:t>
            </a:r>
            <a:r>
              <a:rPr lang="en-US" b="1" dirty="0"/>
              <a:t>)/ (</a:t>
            </a:r>
            <a:r>
              <a:rPr lang="en-US" b="1" dirty="0" err="1"/>
              <a:t>i</a:t>
            </a:r>
            <a:r>
              <a:rPr lang="en-US" b="1" dirty="0"/>
              <a:t> + if) </a:t>
            </a:r>
          </a:p>
          <a:p>
            <a:pPr marL="0" indent="0">
              <a:buNone/>
            </a:pPr>
            <a:r>
              <a:rPr lang="en-US" dirty="0"/>
              <a:t> e3 =0.75 (1+ 0.75) 3 / (1+ 0.03) 3== 0.7945 </a:t>
            </a:r>
          </a:p>
          <a:p>
            <a:pPr marL="0" indent="0">
              <a:buNone/>
            </a:pPr>
            <a:endParaRPr lang="en-US" dirty="0"/>
          </a:p>
        </p:txBody>
      </p:sp>
    </p:spTree>
    <p:extLst>
      <p:ext uri="{BB962C8B-B14F-4D97-AF65-F5344CB8AC3E}">
        <p14:creationId xmlns:p14="http://schemas.microsoft.com/office/powerpoint/2010/main" val="3034477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E8705-195F-C3B7-B847-03A5B18E5729}"/>
              </a:ext>
            </a:extLst>
          </p:cNvPr>
          <p:cNvSpPr>
            <a:spLocks noGrp="1"/>
          </p:cNvSpPr>
          <p:nvPr>
            <p:ph type="title"/>
          </p:nvPr>
        </p:nvSpPr>
        <p:spPr/>
        <p:txBody>
          <a:bodyPr>
            <a:normAutofit/>
          </a:bodyPr>
          <a:lstStyle/>
          <a:p>
            <a:r>
              <a:rPr lang="en-US" sz="2000" b="1" cap="none" dirty="0"/>
              <a:t>Drawbacks of purchasing power parity theory</a:t>
            </a:r>
          </a:p>
        </p:txBody>
      </p:sp>
      <p:sp>
        <p:nvSpPr>
          <p:cNvPr id="3" name="Content Placeholder 2">
            <a:extLst>
              <a:ext uri="{FF2B5EF4-FFF2-40B4-BE49-F238E27FC236}">
                <a16:creationId xmlns:a16="http://schemas.microsoft.com/office/drawing/2014/main" id="{D8F0888F-F9C3-4661-A6CA-78954BA9DEB9}"/>
              </a:ext>
            </a:extLst>
          </p:cNvPr>
          <p:cNvSpPr>
            <a:spLocks noGrp="1"/>
          </p:cNvSpPr>
          <p:nvPr>
            <p:ph idx="1"/>
          </p:nvPr>
        </p:nvSpPr>
        <p:spPr/>
        <p:txBody>
          <a:bodyPr/>
          <a:lstStyle/>
          <a:p>
            <a:pPr marL="0" indent="0">
              <a:buNone/>
            </a:pPr>
            <a:r>
              <a:rPr lang="en-US" dirty="0"/>
              <a:t>1)   Ignores government intervention.</a:t>
            </a:r>
          </a:p>
          <a:p>
            <a:pPr marL="0" indent="0">
              <a:buNone/>
            </a:pPr>
            <a:r>
              <a:rPr lang="en-US" dirty="0"/>
              <a:t>2)   Ignores specialization.</a:t>
            </a:r>
          </a:p>
          <a:p>
            <a:pPr marL="0" indent="0">
              <a:buNone/>
            </a:pPr>
            <a:r>
              <a:rPr lang="en-US" dirty="0"/>
              <a:t>3)   Ignores the effect of change in exchange rate  on price level.</a:t>
            </a:r>
          </a:p>
          <a:p>
            <a:pPr marL="0" indent="0">
              <a:buNone/>
            </a:pPr>
            <a:r>
              <a:rPr lang="en-US" dirty="0"/>
              <a:t>4)   Ignores quality  of  goods.</a:t>
            </a:r>
          </a:p>
          <a:p>
            <a:pPr marL="0" indent="0">
              <a:buNone/>
            </a:pPr>
            <a:r>
              <a:rPr lang="en-US" dirty="0"/>
              <a:t>5)   Faulty  assumption.</a:t>
            </a:r>
          </a:p>
          <a:p>
            <a:pPr marL="0" indent="0">
              <a:buNone/>
            </a:pPr>
            <a:r>
              <a:rPr lang="en-US" dirty="0"/>
              <a:t>6)   Does  not  consider  speculation  in  foreign   exchange market.</a:t>
            </a:r>
          </a:p>
          <a:p>
            <a:pPr marL="0" indent="0">
              <a:buNone/>
            </a:pPr>
            <a:r>
              <a:rPr lang="en-US" dirty="0"/>
              <a:t>7)   Limited  application  to  large   countries.</a:t>
            </a:r>
          </a:p>
        </p:txBody>
      </p:sp>
    </p:spTree>
    <p:extLst>
      <p:ext uri="{BB962C8B-B14F-4D97-AF65-F5344CB8AC3E}">
        <p14:creationId xmlns:p14="http://schemas.microsoft.com/office/powerpoint/2010/main" val="15827629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723D8F-B13F-B646-74FD-618ED9B7E559}"/>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211FD790-1E25-A7D2-E684-D69933EB18F9}"/>
              </a:ext>
            </a:extLst>
          </p:cNvPr>
          <p:cNvSpPr>
            <a:spLocks noGrp="1"/>
          </p:cNvSpPr>
          <p:nvPr>
            <p:ph idx="1"/>
          </p:nvPr>
        </p:nvSpPr>
        <p:spPr/>
        <p:txBody>
          <a:bodyPr/>
          <a:lstStyle/>
          <a:p>
            <a:pPr marL="0" indent="0">
              <a:buNone/>
            </a:pPr>
            <a:r>
              <a:rPr lang="en-US" dirty="0"/>
              <a:t>8) Neglects capital transfer.</a:t>
            </a:r>
          </a:p>
          <a:p>
            <a:pPr marL="0" indent="0">
              <a:buNone/>
            </a:pPr>
            <a:r>
              <a:rPr lang="en-US" dirty="0"/>
              <a:t>9) Too  much  emphasis on  purchasing power.</a:t>
            </a:r>
          </a:p>
        </p:txBody>
      </p:sp>
    </p:spTree>
    <p:extLst>
      <p:ext uri="{BB962C8B-B14F-4D97-AF65-F5344CB8AC3E}">
        <p14:creationId xmlns:p14="http://schemas.microsoft.com/office/powerpoint/2010/main" val="6069359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E93430-570E-D950-E8F3-61FACF131604}"/>
              </a:ext>
            </a:extLst>
          </p:cNvPr>
          <p:cNvSpPr>
            <a:spLocks noGrp="1"/>
          </p:cNvSpPr>
          <p:nvPr>
            <p:ph type="title"/>
          </p:nvPr>
        </p:nvSpPr>
        <p:spPr/>
        <p:txBody>
          <a:bodyPr>
            <a:normAutofit/>
          </a:bodyPr>
          <a:lstStyle/>
          <a:p>
            <a:r>
              <a:rPr lang="en-US" sz="2400" b="1" dirty="0"/>
              <a:t>4.0 THE FISHERS EFFECT</a:t>
            </a:r>
          </a:p>
        </p:txBody>
      </p:sp>
      <p:sp>
        <p:nvSpPr>
          <p:cNvPr id="3" name="Content Placeholder 2">
            <a:extLst>
              <a:ext uri="{FF2B5EF4-FFF2-40B4-BE49-F238E27FC236}">
                <a16:creationId xmlns:a16="http://schemas.microsoft.com/office/drawing/2014/main" id="{27C23CE9-182F-16D5-1510-C361E6A417BD}"/>
              </a:ext>
            </a:extLst>
          </p:cNvPr>
          <p:cNvSpPr>
            <a:spLocks noGrp="1"/>
          </p:cNvSpPr>
          <p:nvPr>
            <p:ph idx="1"/>
          </p:nvPr>
        </p:nvSpPr>
        <p:spPr/>
        <p:txBody>
          <a:bodyPr>
            <a:normAutofit lnSpcReduction="10000"/>
          </a:bodyPr>
          <a:lstStyle/>
          <a:p>
            <a:r>
              <a:rPr lang="en-US" dirty="0"/>
              <a:t>All financial contracts are stated in nominal terms, the real interest rate must be adjusted to reflect inflation. </a:t>
            </a:r>
          </a:p>
          <a:p>
            <a:r>
              <a:rPr lang="en-US" dirty="0"/>
              <a:t>The Fisher effect states that, the nominal interest rate r is made up of two components: </a:t>
            </a:r>
          </a:p>
          <a:p>
            <a:pPr marL="457200" lvl="1" indent="0">
              <a:buNone/>
            </a:pPr>
            <a:r>
              <a:rPr lang="en-US" dirty="0"/>
              <a:t>• A real required rate of return “a” </a:t>
            </a:r>
          </a:p>
          <a:p>
            <a:pPr marL="457200" lvl="1" indent="0">
              <a:buNone/>
            </a:pPr>
            <a:r>
              <a:rPr lang="en-US" dirty="0"/>
              <a:t>• An inflation premium equal to the expected amount of inflation “</a:t>
            </a:r>
            <a:r>
              <a:rPr lang="en-US" dirty="0" err="1"/>
              <a:t>i</a:t>
            </a:r>
            <a:r>
              <a:rPr lang="en-US" dirty="0"/>
              <a:t>” </a:t>
            </a:r>
          </a:p>
          <a:p>
            <a:pPr marL="0" indent="0">
              <a:buNone/>
            </a:pPr>
            <a:r>
              <a:rPr lang="en-US" dirty="0"/>
              <a:t>Hence, Fisher Effect is </a:t>
            </a:r>
          </a:p>
          <a:p>
            <a:pPr marL="0" indent="0">
              <a:buNone/>
            </a:pPr>
            <a:r>
              <a:rPr lang="en-US" dirty="0"/>
              <a:t> </a:t>
            </a:r>
            <a:r>
              <a:rPr lang="en-US" b="1" dirty="0"/>
              <a:t>1+ Nominal interest rate = (1+real required rate of return) (1+expected inflation rate) </a:t>
            </a:r>
          </a:p>
          <a:p>
            <a:pPr marL="0" indent="0">
              <a:buNone/>
            </a:pPr>
            <a:endParaRPr lang="en-US" b="1" dirty="0"/>
          </a:p>
          <a:p>
            <a:endParaRPr lang="en-US" dirty="0"/>
          </a:p>
        </p:txBody>
      </p:sp>
    </p:spTree>
    <p:extLst>
      <p:ext uri="{BB962C8B-B14F-4D97-AF65-F5344CB8AC3E}">
        <p14:creationId xmlns:p14="http://schemas.microsoft.com/office/powerpoint/2010/main" val="206073856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A11238-3010-FB8C-18B6-119A77A8C96F}"/>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69D47B29-85E1-C0E1-F654-9B844DFC71B7}"/>
              </a:ext>
            </a:extLst>
          </p:cNvPr>
          <p:cNvSpPr>
            <a:spLocks noGrp="1"/>
          </p:cNvSpPr>
          <p:nvPr>
            <p:ph idx="1"/>
          </p:nvPr>
        </p:nvSpPr>
        <p:spPr>
          <a:xfrm>
            <a:off x="1451579" y="1853754"/>
            <a:ext cx="9603275" cy="3924194"/>
          </a:xfrm>
        </p:spPr>
        <p:txBody>
          <a:bodyPr>
            <a:normAutofit/>
          </a:bodyPr>
          <a:lstStyle/>
          <a:p>
            <a:pPr marL="0" indent="0">
              <a:buNone/>
            </a:pPr>
            <a:r>
              <a:rPr lang="en-US" b="1" dirty="0"/>
              <a:t>    Symbolically, the fisher's effect is   1 + r =(1 + a) (1+ </a:t>
            </a:r>
            <a:r>
              <a:rPr lang="en-US" b="1" dirty="0" err="1"/>
              <a:t>i</a:t>
            </a:r>
            <a:r>
              <a:rPr lang="en-US" b="1" dirty="0"/>
              <a:t>) </a:t>
            </a:r>
          </a:p>
          <a:p>
            <a:pPr lvl="1"/>
            <a:r>
              <a:rPr lang="en-US" dirty="0"/>
              <a:t>Where, r = nominal rate </a:t>
            </a:r>
          </a:p>
          <a:p>
            <a:pPr lvl="1"/>
            <a:r>
              <a:rPr lang="en-US" dirty="0"/>
              <a:t> a= real rate </a:t>
            </a:r>
          </a:p>
          <a:p>
            <a:pPr lvl="1"/>
            <a:r>
              <a:rPr lang="en-US" dirty="0"/>
              <a:t> </a:t>
            </a:r>
            <a:r>
              <a:rPr lang="en-US" dirty="0" err="1"/>
              <a:t>i</a:t>
            </a:r>
            <a:r>
              <a:rPr lang="en-US" dirty="0"/>
              <a:t> = inflation rate </a:t>
            </a:r>
          </a:p>
          <a:p>
            <a:pPr lvl="1"/>
            <a:r>
              <a:rPr lang="en-US" dirty="0"/>
              <a:t>a= real rate </a:t>
            </a:r>
          </a:p>
          <a:p>
            <a:pPr lvl="1"/>
            <a:r>
              <a:rPr lang="en-US" dirty="0"/>
              <a:t> </a:t>
            </a:r>
            <a:r>
              <a:rPr lang="en-US" dirty="0" err="1"/>
              <a:t>i</a:t>
            </a:r>
            <a:r>
              <a:rPr lang="en-US" dirty="0"/>
              <a:t> = inflation rate  </a:t>
            </a:r>
          </a:p>
          <a:p>
            <a:r>
              <a:rPr lang="en-US" dirty="0"/>
              <a:t> Or </a:t>
            </a:r>
            <a:r>
              <a:rPr lang="en-US" b="1" dirty="0"/>
              <a:t>r = a + </a:t>
            </a:r>
            <a:r>
              <a:rPr lang="en-US" b="1" dirty="0" err="1"/>
              <a:t>i</a:t>
            </a:r>
            <a:r>
              <a:rPr lang="en-US" b="1" dirty="0"/>
              <a:t> + ai </a:t>
            </a:r>
          </a:p>
          <a:p>
            <a:r>
              <a:rPr lang="en-US" dirty="0"/>
              <a:t>This formula is often approximated by the equation </a:t>
            </a:r>
          </a:p>
          <a:p>
            <a:pPr marL="0" indent="0">
              <a:buNone/>
            </a:pPr>
            <a:r>
              <a:rPr lang="en-US" dirty="0"/>
              <a:t>	 </a:t>
            </a:r>
            <a:r>
              <a:rPr lang="en-US" b="1" dirty="0"/>
              <a:t>r= a + </a:t>
            </a:r>
            <a:r>
              <a:rPr lang="en-US" b="1" dirty="0" err="1"/>
              <a:t>i</a:t>
            </a:r>
            <a:r>
              <a:rPr lang="en-US" b="1" dirty="0"/>
              <a:t> or a = r – I </a:t>
            </a:r>
          </a:p>
          <a:p>
            <a:endParaRPr lang="en-US" dirty="0"/>
          </a:p>
        </p:txBody>
      </p:sp>
    </p:spTree>
    <p:extLst>
      <p:ext uri="{BB962C8B-B14F-4D97-AF65-F5344CB8AC3E}">
        <p14:creationId xmlns:p14="http://schemas.microsoft.com/office/powerpoint/2010/main" val="31029633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CF558C-BF87-BEC5-4737-66C541D88296}"/>
              </a:ext>
            </a:extLst>
          </p:cNvPr>
          <p:cNvSpPr>
            <a:spLocks noGrp="1"/>
          </p:cNvSpPr>
          <p:nvPr>
            <p:ph type="title"/>
          </p:nvPr>
        </p:nvSpPr>
        <p:spPr/>
        <p:txBody>
          <a:bodyPr>
            <a:normAutofit/>
          </a:bodyPr>
          <a:lstStyle/>
          <a:p>
            <a:r>
              <a:rPr lang="en-US" sz="2400" b="1" cap="none" dirty="0"/>
              <a:t>Capital market integration and segmentation </a:t>
            </a:r>
          </a:p>
        </p:txBody>
      </p:sp>
      <p:sp>
        <p:nvSpPr>
          <p:cNvPr id="3" name="Content Placeholder 2">
            <a:extLst>
              <a:ext uri="{FF2B5EF4-FFF2-40B4-BE49-F238E27FC236}">
                <a16:creationId xmlns:a16="http://schemas.microsoft.com/office/drawing/2014/main" id="{B9278AD9-2D21-99AF-3F19-7398D395FFE1}"/>
              </a:ext>
            </a:extLst>
          </p:cNvPr>
          <p:cNvSpPr>
            <a:spLocks noGrp="1"/>
          </p:cNvSpPr>
          <p:nvPr>
            <p:ph idx="1"/>
          </p:nvPr>
        </p:nvSpPr>
        <p:spPr/>
        <p:txBody>
          <a:bodyPr>
            <a:normAutofit fontScale="92500" lnSpcReduction="10000"/>
          </a:bodyPr>
          <a:lstStyle/>
          <a:p>
            <a:r>
              <a:rPr lang="en-US" dirty="0"/>
              <a:t>Capital market integration means that real interest rates are determined by the global supply and global demand for funds. </a:t>
            </a:r>
          </a:p>
          <a:p>
            <a:r>
              <a:rPr lang="en-US" dirty="0"/>
              <a:t>This contrasts with capital market segmentation, where real interest rates are determined by local credit condition. </a:t>
            </a:r>
          </a:p>
          <a:p>
            <a:r>
              <a:rPr lang="en-US" dirty="0"/>
              <a:t>It has homogeneous markets around the world and not all the real interest rate differentials between comparable domestic and offshore securities and strengthening the link between assets that are denominated in different currencies.</a:t>
            </a:r>
          </a:p>
          <a:p>
            <a:r>
              <a:rPr lang="en-US" dirty="0"/>
              <a:t>The assets carry similar credit risks and the  real interest differentials do exist, they must be due to either currency risk or some form of political risk.</a:t>
            </a:r>
          </a:p>
          <a:p>
            <a:endParaRPr lang="en-US" dirty="0"/>
          </a:p>
          <a:p>
            <a:endParaRPr lang="en-US" dirty="0"/>
          </a:p>
        </p:txBody>
      </p:sp>
    </p:spTree>
    <p:extLst>
      <p:ext uri="{BB962C8B-B14F-4D97-AF65-F5344CB8AC3E}">
        <p14:creationId xmlns:p14="http://schemas.microsoft.com/office/powerpoint/2010/main" val="35889951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981E9B-881E-2504-F627-E22F3A177DA6}"/>
              </a:ext>
            </a:extLst>
          </p:cNvPr>
          <p:cNvSpPr>
            <a:spLocks noGrp="1"/>
          </p:cNvSpPr>
          <p:nvPr>
            <p:ph type="title"/>
          </p:nvPr>
        </p:nvSpPr>
        <p:spPr/>
        <p:txBody>
          <a:bodyPr>
            <a:normAutofit/>
          </a:bodyPr>
          <a:lstStyle/>
          <a:p>
            <a:r>
              <a:rPr lang="en-US" sz="2400" b="1" dirty="0"/>
              <a:t>FISHERS PARITY</a:t>
            </a:r>
          </a:p>
        </p:txBody>
      </p:sp>
      <p:sp>
        <p:nvSpPr>
          <p:cNvPr id="3" name="Content Placeholder 2">
            <a:extLst>
              <a:ext uri="{FF2B5EF4-FFF2-40B4-BE49-F238E27FC236}">
                <a16:creationId xmlns:a16="http://schemas.microsoft.com/office/drawing/2014/main" id="{2A6A8398-913B-9638-0187-A51E70497982}"/>
              </a:ext>
            </a:extLst>
          </p:cNvPr>
          <p:cNvSpPr>
            <a:spLocks noGrp="1"/>
          </p:cNvSpPr>
          <p:nvPr>
            <p:ph idx="1"/>
          </p:nvPr>
        </p:nvSpPr>
        <p:spPr/>
        <p:txBody>
          <a:bodyPr>
            <a:normAutofit/>
          </a:bodyPr>
          <a:lstStyle/>
          <a:p>
            <a:r>
              <a:rPr lang="en-US" dirty="0"/>
              <a:t>International fisher effect postulates that  the  estimated change in the  current exchange rate  between any two currencies is directly proportional to the difference between the two countries nominal  interest rates at a particular time. </a:t>
            </a:r>
          </a:p>
          <a:p>
            <a:r>
              <a:rPr lang="en-US" dirty="0"/>
              <a:t>The  international fisher’s effect relates the  nominal interest rate  between two  currencies of  two countries and  the  movement of exchange rate  between two countries. </a:t>
            </a:r>
          </a:p>
          <a:p>
            <a:r>
              <a:rPr lang="en-US" dirty="0"/>
              <a:t> It indicates that  the  country  with lower nominal interest rate  will appreciate compared to the other  currency.</a:t>
            </a:r>
          </a:p>
        </p:txBody>
      </p:sp>
    </p:spTree>
    <p:extLst>
      <p:ext uri="{BB962C8B-B14F-4D97-AF65-F5344CB8AC3E}">
        <p14:creationId xmlns:p14="http://schemas.microsoft.com/office/powerpoint/2010/main" val="20237908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C91D25-C63C-E94B-2F2C-E37B9C21356F}"/>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EBEEED89-AF5E-405F-A6C6-C7CADE73F751}"/>
              </a:ext>
            </a:extLst>
          </p:cNvPr>
          <p:cNvSpPr>
            <a:spLocks noGrp="1"/>
          </p:cNvSpPr>
          <p:nvPr>
            <p:ph idx="1"/>
          </p:nvPr>
        </p:nvSpPr>
        <p:spPr/>
        <p:txBody>
          <a:bodyPr/>
          <a:lstStyle/>
          <a:p>
            <a:r>
              <a:rPr lang="en-US" dirty="0"/>
              <a:t>According  to prof. fisher, there are two types of interest rates</a:t>
            </a:r>
          </a:p>
          <a:p>
            <a:r>
              <a:rPr lang="en-US" dirty="0"/>
              <a:t>1)   Real  interest rates: real  interest rates: </a:t>
            </a:r>
          </a:p>
          <a:p>
            <a:r>
              <a:rPr lang="en-US" dirty="0"/>
              <a:t>2)   Nominal interest rate  is also called  as money  interest rate, also referred as out-of-pocket interest rate. The interest that  is actually  given/ received is nominal  interest. </a:t>
            </a:r>
          </a:p>
          <a:p>
            <a:endParaRPr lang="en-US" dirty="0"/>
          </a:p>
        </p:txBody>
      </p:sp>
    </p:spTree>
    <p:extLst>
      <p:ext uri="{BB962C8B-B14F-4D97-AF65-F5344CB8AC3E}">
        <p14:creationId xmlns:p14="http://schemas.microsoft.com/office/powerpoint/2010/main" val="377778423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6C0074-43BC-8B1B-452E-A2D8E130D7DE}"/>
              </a:ext>
            </a:extLst>
          </p:cNvPr>
          <p:cNvSpPr>
            <a:spLocks noGrp="1"/>
          </p:cNvSpPr>
          <p:nvPr>
            <p:ph type="title"/>
          </p:nvPr>
        </p:nvSpPr>
        <p:spPr/>
        <p:txBody>
          <a:bodyPr>
            <a:normAutofit/>
          </a:bodyPr>
          <a:lstStyle/>
          <a:p>
            <a:r>
              <a:rPr lang="en-US" sz="2400" b="1" dirty="0"/>
              <a:t>4.1 THE INTERNATIONAL FISHER EFFECT (IFE) </a:t>
            </a:r>
          </a:p>
        </p:txBody>
      </p:sp>
      <p:sp>
        <p:nvSpPr>
          <p:cNvPr id="3" name="Content Placeholder 2">
            <a:extLst>
              <a:ext uri="{FF2B5EF4-FFF2-40B4-BE49-F238E27FC236}">
                <a16:creationId xmlns:a16="http://schemas.microsoft.com/office/drawing/2014/main" id="{847AD659-85FD-072F-563A-CCA4D6970A09}"/>
              </a:ext>
            </a:extLst>
          </p:cNvPr>
          <p:cNvSpPr>
            <a:spLocks noGrp="1"/>
          </p:cNvSpPr>
          <p:nvPr>
            <p:ph idx="1"/>
          </p:nvPr>
        </p:nvSpPr>
        <p:spPr/>
        <p:txBody>
          <a:bodyPr>
            <a:normAutofit fontScale="92500" lnSpcReduction="20000"/>
          </a:bodyPr>
          <a:lstStyle/>
          <a:p>
            <a:r>
              <a:rPr lang="en-US" dirty="0"/>
              <a:t>Arise in the US inflation rate relative to those of other countries will be associated with a fall in the dollar’s value. </a:t>
            </a:r>
          </a:p>
          <a:p>
            <a:r>
              <a:rPr lang="en-US" dirty="0"/>
              <a:t>It will also be associated with a rise in the US interest rate relative to foreign interest rates. Combining these two conditions and the result is the </a:t>
            </a:r>
            <a:r>
              <a:rPr lang="en-US" i="1" dirty="0"/>
              <a:t>International Fisher Effect- </a:t>
            </a:r>
          </a:p>
          <a:p>
            <a:pPr marL="0" indent="0">
              <a:buNone/>
            </a:pPr>
            <a:r>
              <a:rPr lang="en-US" dirty="0"/>
              <a:t>	</a:t>
            </a:r>
            <a:r>
              <a:rPr lang="en-US" b="1" dirty="0"/>
              <a:t>e t/</a:t>
            </a:r>
            <a:r>
              <a:rPr lang="en-US" b="1" dirty="0" err="1"/>
              <a:t>eo</a:t>
            </a:r>
            <a:r>
              <a:rPr lang="en-US" b="1" dirty="0"/>
              <a:t> = ( 1 + rh)t/ ( 1+ rf )t </a:t>
            </a:r>
          </a:p>
          <a:p>
            <a:r>
              <a:rPr lang="en-US" dirty="0"/>
              <a:t>Where, e t = the expected exchange rate in period t </a:t>
            </a:r>
          </a:p>
          <a:p>
            <a:r>
              <a:rPr lang="en-US" dirty="0"/>
              <a:t>The single period to the equation is </a:t>
            </a:r>
            <a:r>
              <a:rPr lang="en-US" b="1" dirty="0"/>
              <a:t>et/</a:t>
            </a:r>
            <a:r>
              <a:rPr lang="en-US" b="1" dirty="0" err="1"/>
              <a:t>eo</a:t>
            </a:r>
            <a:r>
              <a:rPr lang="en-US" b="1" dirty="0"/>
              <a:t> = ( 1 + rh) / ( 1+ rf )</a:t>
            </a:r>
          </a:p>
          <a:p>
            <a:r>
              <a:rPr lang="en-US" dirty="0"/>
              <a:t>Note: the relation hare to interest rate parity. If the forward rate is an unbiased predictor of the future spot rate, that is ft = et then the equation becomes the interest rate parity.</a:t>
            </a:r>
          </a:p>
          <a:p>
            <a:pPr marL="0" indent="0">
              <a:buNone/>
            </a:pPr>
            <a:endParaRPr lang="en-US" b="1" dirty="0"/>
          </a:p>
        </p:txBody>
      </p:sp>
    </p:spTree>
    <p:extLst>
      <p:ext uri="{BB962C8B-B14F-4D97-AF65-F5344CB8AC3E}">
        <p14:creationId xmlns:p14="http://schemas.microsoft.com/office/powerpoint/2010/main" val="194560669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E6851D-3912-F3F7-0419-466E577A87B7}"/>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2C8A5B46-D902-E5E4-7272-CF754F7C0F40}"/>
              </a:ext>
            </a:extLst>
          </p:cNvPr>
          <p:cNvSpPr>
            <a:spLocks noGrp="1"/>
          </p:cNvSpPr>
          <p:nvPr>
            <p:ph idx="1"/>
          </p:nvPr>
        </p:nvSpPr>
        <p:spPr/>
        <p:txBody>
          <a:bodyPr>
            <a:normAutofit/>
          </a:bodyPr>
          <a:lstStyle/>
          <a:p>
            <a:pPr marL="0" indent="0">
              <a:buNone/>
            </a:pPr>
            <a:r>
              <a:rPr lang="en-US" b="1" u="sng" dirty="0"/>
              <a:t>Example </a:t>
            </a:r>
          </a:p>
          <a:p>
            <a:r>
              <a:rPr lang="en-US" dirty="0"/>
              <a:t>In July 2005, the one-year interest rate is 4% on Swiss francs and 13% on US.</a:t>
            </a:r>
          </a:p>
          <a:p>
            <a:pPr marL="0" indent="0">
              <a:buNone/>
            </a:pPr>
            <a:r>
              <a:rPr lang="en-US" dirty="0"/>
              <a:t>a. If the current exchange rate is sfr1=$0.63. What is the expected future exchange rate in one year? </a:t>
            </a:r>
          </a:p>
          <a:p>
            <a:r>
              <a:rPr lang="en-US" dirty="0"/>
              <a:t>b. If a change in expectations regarding future US inflation causes the expected future spot rate to rise to $0.70, what should happen to US interest rate? </a:t>
            </a:r>
          </a:p>
          <a:p>
            <a:pPr marL="0" indent="0">
              <a:buNone/>
            </a:pPr>
            <a:endParaRPr lang="en-US" dirty="0"/>
          </a:p>
          <a:p>
            <a:endParaRPr lang="en-US" dirty="0"/>
          </a:p>
          <a:p>
            <a:endParaRPr lang="en-US" dirty="0"/>
          </a:p>
        </p:txBody>
      </p:sp>
    </p:spTree>
    <p:extLst>
      <p:ext uri="{BB962C8B-B14F-4D97-AF65-F5344CB8AC3E}">
        <p14:creationId xmlns:p14="http://schemas.microsoft.com/office/powerpoint/2010/main" val="232275641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203A4D-7BD9-4CCC-3DF2-BB02917FB43F}"/>
              </a:ext>
            </a:extLst>
          </p:cNvPr>
          <p:cNvSpPr>
            <a:spLocks noGrp="1"/>
          </p:cNvSpPr>
          <p:nvPr>
            <p:ph type="title"/>
          </p:nvPr>
        </p:nvSpPr>
        <p:spPr/>
        <p:txBody>
          <a:bodyPr/>
          <a:lstStyle/>
          <a:p>
            <a:r>
              <a:rPr lang="en-US" sz="2400" b="1" cap="none" dirty="0"/>
              <a:t>Solution</a:t>
            </a:r>
            <a:br>
              <a:rPr lang="en-US" dirty="0"/>
            </a:br>
            <a:endParaRPr lang="en-US" dirty="0"/>
          </a:p>
        </p:txBody>
      </p:sp>
      <p:sp>
        <p:nvSpPr>
          <p:cNvPr id="3" name="Content Placeholder 2">
            <a:extLst>
              <a:ext uri="{FF2B5EF4-FFF2-40B4-BE49-F238E27FC236}">
                <a16:creationId xmlns:a16="http://schemas.microsoft.com/office/drawing/2014/main" id="{E7621EE1-9537-B55A-47F8-9C6CEA2E9B25}"/>
              </a:ext>
            </a:extLst>
          </p:cNvPr>
          <p:cNvSpPr>
            <a:spLocks noGrp="1"/>
          </p:cNvSpPr>
          <p:nvPr>
            <p:ph idx="1"/>
          </p:nvPr>
        </p:nvSpPr>
        <p:spPr/>
        <p:txBody>
          <a:bodyPr>
            <a:normAutofit lnSpcReduction="10000"/>
          </a:bodyPr>
          <a:lstStyle/>
          <a:p>
            <a:r>
              <a:rPr lang="en-US" dirty="0"/>
              <a:t>(a) Using the IFE to forecast U$ and </a:t>
            </a:r>
            <a:r>
              <a:rPr lang="en-US" dirty="0" err="1"/>
              <a:t>Sfr</a:t>
            </a:r>
            <a:r>
              <a:rPr lang="en-US" dirty="0"/>
              <a:t> rates </a:t>
            </a:r>
          </a:p>
          <a:p>
            <a:pPr marL="457200" lvl="1" indent="0">
              <a:buNone/>
            </a:pPr>
            <a:r>
              <a:rPr lang="en-US" b="1" dirty="0"/>
              <a:t>IFE = e t/</a:t>
            </a:r>
            <a:r>
              <a:rPr lang="en-US" b="1" dirty="0" err="1"/>
              <a:t>eo</a:t>
            </a:r>
            <a:r>
              <a:rPr lang="en-US" b="1" dirty="0"/>
              <a:t> = ( 1 + rh) / ( 1+ rf ) </a:t>
            </a:r>
          </a:p>
          <a:p>
            <a:pPr marL="457200" lvl="1" indent="0">
              <a:buNone/>
            </a:pPr>
            <a:r>
              <a:rPr lang="en-US" dirty="0"/>
              <a:t>= 0.63 ( 1 + 0.13)/ (1 + 0.04) </a:t>
            </a:r>
          </a:p>
          <a:p>
            <a:pPr marL="457200" lvl="1" indent="0">
              <a:buNone/>
            </a:pPr>
            <a:r>
              <a:rPr lang="en-US" dirty="0"/>
              <a:t> = $0.6845</a:t>
            </a:r>
          </a:p>
          <a:p>
            <a:pPr marL="457200" lvl="1" indent="0">
              <a:buNone/>
            </a:pPr>
            <a:r>
              <a:rPr lang="en-US" dirty="0"/>
              <a:t> ( b) If r US is the unknown US interest rate and the Swiss interest rate stayed at 4% ( because there has been no change in expectation of Swiss inflation) then, </a:t>
            </a:r>
          </a:p>
          <a:p>
            <a:pPr marL="457200" lvl="1" indent="0">
              <a:buNone/>
            </a:pPr>
            <a:r>
              <a:rPr lang="en-US" b="1" dirty="0"/>
              <a:t>e t/</a:t>
            </a:r>
            <a:r>
              <a:rPr lang="en-US" b="1" dirty="0" err="1"/>
              <a:t>eo</a:t>
            </a:r>
            <a:r>
              <a:rPr lang="en-US" b="1" dirty="0"/>
              <a:t> = 1+ rh/ 1+ rf </a:t>
            </a:r>
          </a:p>
          <a:p>
            <a:pPr marL="457200" lvl="1" indent="0">
              <a:buNone/>
            </a:pPr>
            <a:r>
              <a:rPr lang="en-US" dirty="0"/>
              <a:t> 0.70/0.63 = 1+ rh/ 0.04</a:t>
            </a:r>
          </a:p>
          <a:p>
            <a:pPr marL="457200" lvl="1" indent="0">
              <a:buNone/>
            </a:pPr>
            <a:r>
              <a:rPr lang="en-US" dirty="0"/>
              <a:t>rh= 15.6%</a:t>
            </a:r>
          </a:p>
          <a:p>
            <a:endParaRPr lang="en-US" dirty="0"/>
          </a:p>
        </p:txBody>
      </p:sp>
    </p:spTree>
    <p:extLst>
      <p:ext uri="{BB962C8B-B14F-4D97-AF65-F5344CB8AC3E}">
        <p14:creationId xmlns:p14="http://schemas.microsoft.com/office/powerpoint/2010/main" val="288493035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5494D2-3965-0865-A83B-B5F8425AB614}"/>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196EBE56-C251-77D5-D079-1CEF2AB88F0A}"/>
              </a:ext>
            </a:extLst>
          </p:cNvPr>
          <p:cNvSpPr>
            <a:spLocks noGrp="1"/>
          </p:cNvSpPr>
          <p:nvPr>
            <p:ph idx="1"/>
          </p:nvPr>
        </p:nvSpPr>
        <p:spPr/>
        <p:txBody>
          <a:bodyPr>
            <a:normAutofit lnSpcReduction="10000"/>
          </a:bodyPr>
          <a:lstStyle/>
          <a:p>
            <a:r>
              <a:rPr lang="en-US" dirty="0"/>
              <a:t>If rf is relatively small, the approximation becomes  </a:t>
            </a:r>
          </a:p>
          <a:p>
            <a:pPr marL="0" indent="0">
              <a:buNone/>
            </a:pPr>
            <a:r>
              <a:rPr lang="en-US" dirty="0"/>
              <a:t>	</a:t>
            </a:r>
            <a:r>
              <a:rPr lang="en-US" b="1" dirty="0"/>
              <a:t>rh - rf = e1 - </a:t>
            </a:r>
            <a:r>
              <a:rPr lang="en-US" b="1" dirty="0" err="1"/>
              <a:t>eo</a:t>
            </a:r>
            <a:r>
              <a:rPr lang="en-US" b="1" dirty="0"/>
              <a:t> / </a:t>
            </a:r>
            <a:r>
              <a:rPr lang="en-US" b="1" dirty="0" err="1"/>
              <a:t>eo</a:t>
            </a:r>
            <a:r>
              <a:rPr lang="en-US" b="1" dirty="0"/>
              <a:t> </a:t>
            </a:r>
          </a:p>
          <a:p>
            <a:pPr marL="0" indent="0">
              <a:buNone/>
            </a:pPr>
            <a:r>
              <a:rPr lang="en-US" b="1" dirty="0"/>
              <a:t>In summary IFE states that-</a:t>
            </a:r>
          </a:p>
          <a:p>
            <a:r>
              <a:rPr lang="en-US" b="1" dirty="0"/>
              <a:t>C</a:t>
            </a:r>
            <a:r>
              <a:rPr lang="en-US" dirty="0"/>
              <a:t>urrencies with low interest rates are expected to appreciate relative to currencies with high interest rates.</a:t>
            </a:r>
          </a:p>
          <a:p>
            <a:r>
              <a:rPr lang="en-US" dirty="0"/>
              <a:t>The arbitrage between financial markets in the form of international capital flows should ensure that the interest differential between any two countries is an Unbiased Predictor of the future change in the spot rate of exchange. </a:t>
            </a:r>
          </a:p>
        </p:txBody>
      </p:sp>
    </p:spTree>
    <p:extLst>
      <p:ext uri="{BB962C8B-B14F-4D97-AF65-F5344CB8AC3E}">
        <p14:creationId xmlns:p14="http://schemas.microsoft.com/office/powerpoint/2010/main" val="33977731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EFF3F-36A2-D1C2-0008-C6297F9D342B}"/>
              </a:ext>
            </a:extLst>
          </p:cNvPr>
          <p:cNvSpPr>
            <a:spLocks noGrp="1"/>
          </p:cNvSpPr>
          <p:nvPr>
            <p:ph type="title"/>
          </p:nvPr>
        </p:nvSpPr>
        <p:spPr/>
        <p:txBody>
          <a:bodyPr>
            <a:normAutofit/>
          </a:bodyPr>
          <a:lstStyle/>
          <a:p>
            <a:r>
              <a:rPr lang="en-US" sz="2400" b="1" dirty="0"/>
              <a:t>5.0  INTEREST RATE PARITY </a:t>
            </a:r>
          </a:p>
        </p:txBody>
      </p:sp>
      <p:sp>
        <p:nvSpPr>
          <p:cNvPr id="3" name="Content Placeholder 2">
            <a:extLst>
              <a:ext uri="{FF2B5EF4-FFF2-40B4-BE49-F238E27FC236}">
                <a16:creationId xmlns:a16="http://schemas.microsoft.com/office/drawing/2014/main" id="{A01F346B-543B-6FEE-874F-84D61571A048}"/>
              </a:ext>
            </a:extLst>
          </p:cNvPr>
          <p:cNvSpPr>
            <a:spLocks noGrp="1"/>
          </p:cNvSpPr>
          <p:nvPr>
            <p:ph idx="1"/>
          </p:nvPr>
        </p:nvSpPr>
        <p:spPr/>
        <p:txBody>
          <a:bodyPr>
            <a:normAutofit fontScale="92500" lnSpcReduction="10000"/>
          </a:bodyPr>
          <a:lstStyle/>
          <a:p>
            <a:r>
              <a:rPr lang="en-US" dirty="0"/>
              <a:t>The currency of the country with a lower interest rate should be at a forward premium in terms of the currency of the country with the higher rate. </a:t>
            </a:r>
          </a:p>
          <a:p>
            <a:r>
              <a:rPr lang="en-US" dirty="0"/>
              <a:t>In an efficient market with no transaction costs, the interest differential should be approximately equal to the forward differential. </a:t>
            </a:r>
          </a:p>
          <a:p>
            <a:r>
              <a:rPr lang="en-US" dirty="0"/>
              <a:t>When this condition is met, the forward rate is said to be at interest parity, and equilibrium prevails in the money markets. </a:t>
            </a:r>
          </a:p>
          <a:p>
            <a:r>
              <a:rPr lang="en-US" dirty="0"/>
              <a:t>Interest parity ensures that the return on a hedged (or covered) foreign investment will adjust equal the domestic interest rate on investments of identical risk, thereby eliminating the possibility of having a money machine.</a:t>
            </a:r>
          </a:p>
          <a:p>
            <a:endParaRPr lang="en-US" dirty="0"/>
          </a:p>
          <a:p>
            <a:endParaRPr lang="en-US" dirty="0"/>
          </a:p>
        </p:txBody>
      </p:sp>
    </p:spTree>
    <p:extLst>
      <p:ext uri="{BB962C8B-B14F-4D97-AF65-F5344CB8AC3E}">
        <p14:creationId xmlns:p14="http://schemas.microsoft.com/office/powerpoint/2010/main" val="37598946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E7709-1C9A-B97B-886F-593CB28BC925}"/>
              </a:ext>
            </a:extLst>
          </p:cNvPr>
          <p:cNvSpPr>
            <a:spLocks noGrp="1"/>
          </p:cNvSpPr>
          <p:nvPr>
            <p:ph type="title"/>
          </p:nvPr>
        </p:nvSpPr>
        <p:spPr/>
        <p:txBody>
          <a:bodyPr>
            <a:normAutofit/>
          </a:bodyPr>
          <a:lstStyle/>
          <a:p>
            <a:endParaRPr lang="en-US" sz="2400" b="1" dirty="0"/>
          </a:p>
        </p:txBody>
      </p:sp>
      <p:sp>
        <p:nvSpPr>
          <p:cNvPr id="3" name="Content Placeholder 2">
            <a:extLst>
              <a:ext uri="{FF2B5EF4-FFF2-40B4-BE49-F238E27FC236}">
                <a16:creationId xmlns:a16="http://schemas.microsoft.com/office/drawing/2014/main" id="{0EB1B86E-BE91-7235-B0B0-97235E048AD0}"/>
              </a:ext>
            </a:extLst>
          </p:cNvPr>
          <p:cNvSpPr>
            <a:spLocks noGrp="1"/>
          </p:cNvSpPr>
          <p:nvPr>
            <p:ph idx="1"/>
          </p:nvPr>
        </p:nvSpPr>
        <p:spPr/>
        <p:txBody>
          <a:bodyPr>
            <a:normAutofit fontScale="92500" lnSpcReduction="10000"/>
          </a:bodyPr>
          <a:lstStyle/>
          <a:p>
            <a:r>
              <a:rPr lang="en-US" dirty="0"/>
              <a:t>Interest rate  parity (IRP) is an arbitrage condition that  must hold when   international financial  markets are in equilibrium.</a:t>
            </a:r>
          </a:p>
          <a:p>
            <a:r>
              <a:rPr lang="en-US" dirty="0"/>
              <a:t>It  tends to create a relationship between the interest rates of two countries and their forward  exchange rate  premium or discount. </a:t>
            </a:r>
          </a:p>
          <a:p>
            <a:r>
              <a:rPr lang="en-US" dirty="0"/>
              <a:t>It involves investing in a  foreign  country  and  covering against the exchange rate risk.</a:t>
            </a:r>
          </a:p>
          <a:p>
            <a:r>
              <a:rPr lang="en-US" dirty="0"/>
              <a:t>IRP theory states that  s that  exchange rate between currencies is directly affected by their interest rate. </a:t>
            </a:r>
          </a:p>
          <a:p>
            <a:r>
              <a:rPr lang="en-US" dirty="0"/>
              <a:t>Interest rate  parity  is one   of the  most important fundamental economic relation  relating  differential interest rate and forward  exchange rate between a pair of currencies. </a:t>
            </a:r>
          </a:p>
        </p:txBody>
      </p:sp>
    </p:spTree>
    <p:extLst>
      <p:ext uri="{BB962C8B-B14F-4D97-AF65-F5344CB8AC3E}">
        <p14:creationId xmlns:p14="http://schemas.microsoft.com/office/powerpoint/2010/main" val="75161922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A55DE-17CA-0494-6344-C7E14E677674}"/>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C44D09E7-E0DE-26A1-7581-2B9A7CFB5007}"/>
              </a:ext>
            </a:extLst>
          </p:cNvPr>
          <p:cNvSpPr>
            <a:spLocks noGrp="1"/>
          </p:cNvSpPr>
          <p:nvPr>
            <p:ph idx="1"/>
          </p:nvPr>
        </p:nvSpPr>
        <p:spPr>
          <a:xfrm>
            <a:off x="1451579" y="1853754"/>
            <a:ext cx="9603275" cy="3791672"/>
          </a:xfrm>
        </p:spPr>
        <p:txBody>
          <a:bodyPr>
            <a:normAutofit lnSpcReduction="10000"/>
          </a:bodyPr>
          <a:lstStyle/>
          <a:p>
            <a:r>
              <a:rPr lang="en-US" dirty="0"/>
              <a:t>When this condition holds, the covered interest differential- the difference between the domestic interest rate and the hedged foreign rate is zero.</a:t>
            </a:r>
          </a:p>
          <a:p>
            <a:r>
              <a:rPr lang="en-US" dirty="0"/>
              <a:t> If the covered interest differential between two money markets is nonzero, there is an arbitrage incentive to move money from one market to the other. </a:t>
            </a:r>
          </a:p>
          <a:p>
            <a:r>
              <a:rPr lang="en-US" dirty="0"/>
              <a:t>The difference between the (risk free) interest rates paid on two currencies should be equal to the differences between the spot and forward rates. </a:t>
            </a:r>
          </a:p>
          <a:p>
            <a:pPr marL="0" indent="0">
              <a:buNone/>
            </a:pPr>
            <a:r>
              <a:rPr lang="en-US" dirty="0"/>
              <a:t>	</a:t>
            </a:r>
            <a:r>
              <a:rPr lang="en-US" b="1" dirty="0"/>
              <a:t> F-S = </a:t>
            </a:r>
            <a:r>
              <a:rPr lang="en-US" b="1" dirty="0" err="1"/>
              <a:t>ih</a:t>
            </a:r>
            <a:r>
              <a:rPr lang="en-US" b="1" dirty="0"/>
              <a:t> -if </a:t>
            </a:r>
          </a:p>
          <a:p>
            <a:r>
              <a:rPr lang="en-US" dirty="0"/>
              <a:t>The forward discount or premium is closely related to the interest differential between the two currencies.</a:t>
            </a:r>
          </a:p>
          <a:p>
            <a:pPr marL="0" indent="0">
              <a:buNone/>
            </a:pPr>
            <a:endParaRPr lang="en-US" b="1" dirty="0"/>
          </a:p>
          <a:p>
            <a:endParaRPr lang="en-US" dirty="0"/>
          </a:p>
        </p:txBody>
      </p:sp>
    </p:spTree>
    <p:extLst>
      <p:ext uri="{BB962C8B-B14F-4D97-AF65-F5344CB8AC3E}">
        <p14:creationId xmlns:p14="http://schemas.microsoft.com/office/powerpoint/2010/main" val="171206665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93F960-06E9-F6DE-9567-5325034C2492}"/>
              </a:ext>
            </a:extLst>
          </p:cNvPr>
          <p:cNvSpPr>
            <a:spLocks noGrp="1"/>
          </p:cNvSpPr>
          <p:nvPr>
            <p:ph type="title"/>
          </p:nvPr>
        </p:nvSpPr>
        <p:spPr/>
        <p:txBody>
          <a:bodyPr>
            <a:normAutofit/>
          </a:bodyPr>
          <a:lstStyle/>
          <a:p>
            <a:r>
              <a:rPr lang="en-US" sz="2400" b="1" cap="none" dirty="0"/>
              <a:t>5.1 Interest rate arbitrage</a:t>
            </a:r>
          </a:p>
        </p:txBody>
      </p:sp>
      <p:sp>
        <p:nvSpPr>
          <p:cNvPr id="3" name="Content Placeholder 2">
            <a:extLst>
              <a:ext uri="{FF2B5EF4-FFF2-40B4-BE49-F238E27FC236}">
                <a16:creationId xmlns:a16="http://schemas.microsoft.com/office/drawing/2014/main" id="{5BB58E2B-F016-676D-FA8D-77B80F9A24F4}"/>
              </a:ext>
            </a:extLst>
          </p:cNvPr>
          <p:cNvSpPr>
            <a:spLocks noGrp="1"/>
          </p:cNvSpPr>
          <p:nvPr>
            <p:ph idx="1"/>
          </p:nvPr>
        </p:nvSpPr>
        <p:spPr>
          <a:xfrm>
            <a:off x="1451579" y="1853754"/>
            <a:ext cx="9603275" cy="3612591"/>
          </a:xfrm>
        </p:spPr>
        <p:txBody>
          <a:bodyPr>
            <a:normAutofit lnSpcReduction="10000"/>
          </a:bodyPr>
          <a:lstStyle/>
          <a:p>
            <a:r>
              <a:rPr lang="en-US" dirty="0"/>
              <a:t> Interest rate arbitrage aims to allocate funds between financial centers in response to interest rate differentials and so realize the highest possible rate of return.</a:t>
            </a:r>
          </a:p>
          <a:p>
            <a:r>
              <a:rPr lang="en-US" dirty="0"/>
              <a:t>If interest rate parity is violated, then an arbitrage opportunity exists. </a:t>
            </a:r>
          </a:p>
          <a:p>
            <a:r>
              <a:rPr lang="en-US" dirty="0"/>
              <a:t>The simplest example of this is what would happen if the forward rate was the same as the spot rate, but the interest rates were different, and then investors would: </a:t>
            </a:r>
          </a:p>
          <a:p>
            <a:pPr marL="457200" lvl="1" indent="0">
              <a:buNone/>
            </a:pPr>
            <a:r>
              <a:rPr lang="en-US" dirty="0"/>
              <a:t>(a) Borrow in the currency with the lower rate </a:t>
            </a:r>
          </a:p>
          <a:p>
            <a:pPr marL="457200" lvl="1" indent="0">
              <a:buNone/>
            </a:pPr>
            <a:r>
              <a:rPr lang="en-US" dirty="0"/>
              <a:t>(b) Convert the cash at spot rates </a:t>
            </a:r>
          </a:p>
          <a:p>
            <a:pPr marL="457200" lvl="1" indent="0">
              <a:buNone/>
            </a:pPr>
            <a:r>
              <a:rPr lang="en-US" dirty="0"/>
              <a:t>(c) Enter into a forward contract to convert the cash plus the expected interest at the same rate.</a:t>
            </a:r>
          </a:p>
          <a:p>
            <a:pPr marL="0" indent="0">
              <a:buNone/>
            </a:pPr>
            <a:endParaRPr lang="en-US" dirty="0"/>
          </a:p>
        </p:txBody>
      </p:sp>
    </p:spTree>
    <p:extLst>
      <p:ext uri="{BB962C8B-B14F-4D97-AF65-F5344CB8AC3E}">
        <p14:creationId xmlns:p14="http://schemas.microsoft.com/office/powerpoint/2010/main" val="332159594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4FF0CB-581E-CD4D-4ECD-6FB47828AD16}"/>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881B9EFC-8957-8714-5A8E-FA972E2DEBEC}"/>
              </a:ext>
            </a:extLst>
          </p:cNvPr>
          <p:cNvSpPr>
            <a:spLocks noGrp="1"/>
          </p:cNvSpPr>
          <p:nvPr>
            <p:ph idx="1"/>
          </p:nvPr>
        </p:nvSpPr>
        <p:spPr/>
        <p:txBody>
          <a:bodyPr>
            <a:normAutofit/>
          </a:bodyPr>
          <a:lstStyle/>
          <a:p>
            <a:pPr marL="457200" lvl="1" indent="0">
              <a:buNone/>
            </a:pPr>
            <a:r>
              <a:rPr lang="en-US" dirty="0"/>
              <a:t>(d) Invest the money at the higher rate </a:t>
            </a:r>
          </a:p>
          <a:p>
            <a:pPr marL="457200" lvl="1" indent="0">
              <a:buNone/>
            </a:pPr>
            <a:r>
              <a:rPr lang="en-US" dirty="0"/>
              <a:t>(e) Convert back through the forward contract </a:t>
            </a:r>
          </a:p>
          <a:p>
            <a:pPr marL="457200" lvl="1" indent="0">
              <a:buNone/>
            </a:pPr>
            <a:r>
              <a:rPr lang="en-US" dirty="0"/>
              <a:t>(f) Repay the principal and the interest; knowing the latter will be less than the interest received. </a:t>
            </a:r>
          </a:p>
          <a:p>
            <a:pPr marL="0" indent="0">
              <a:buNone/>
            </a:pPr>
            <a:r>
              <a:rPr lang="en-US" b="1" dirty="0"/>
              <a:t>5.1.1Covered interest rate arbitrage </a:t>
            </a:r>
          </a:p>
          <a:p>
            <a:r>
              <a:rPr lang="en-US" dirty="0"/>
              <a:t>The covered interest arbitrage relationship can be stated formally. </a:t>
            </a:r>
          </a:p>
          <a:p>
            <a:r>
              <a:rPr lang="en-US" dirty="0"/>
              <a:t>Let </a:t>
            </a:r>
            <a:r>
              <a:rPr lang="en-US" b="1" dirty="0" err="1"/>
              <a:t>eo</a:t>
            </a:r>
            <a:r>
              <a:rPr lang="en-US" dirty="0"/>
              <a:t> be the current spot rate (home currency value of one unit of foreign currency) and </a:t>
            </a:r>
            <a:r>
              <a:rPr lang="en-US" b="1" dirty="0"/>
              <a:t>f1</a:t>
            </a:r>
            <a:r>
              <a:rPr lang="en-US" dirty="0"/>
              <a:t> the end of period forward rate.</a:t>
            </a:r>
          </a:p>
        </p:txBody>
      </p:sp>
    </p:spTree>
    <p:extLst>
      <p:ext uri="{BB962C8B-B14F-4D97-AF65-F5344CB8AC3E}">
        <p14:creationId xmlns:p14="http://schemas.microsoft.com/office/powerpoint/2010/main" val="419441709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AA09E8-E12A-5448-F9EF-CE3299743301}"/>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46241155-C09A-7C27-B717-F706004C25BC}"/>
              </a:ext>
            </a:extLst>
          </p:cNvPr>
          <p:cNvSpPr>
            <a:spLocks noGrp="1"/>
          </p:cNvSpPr>
          <p:nvPr>
            <p:ph idx="1"/>
          </p:nvPr>
        </p:nvSpPr>
        <p:spPr/>
        <p:txBody>
          <a:bodyPr>
            <a:normAutofit/>
          </a:bodyPr>
          <a:lstStyle/>
          <a:p>
            <a:r>
              <a:rPr lang="en-US" dirty="0"/>
              <a:t> If rh and rf are the prevailing interest rates in New York (home) and say, London (foreign) respectively, then one dollar(home currency unit) invested in home ( New York) will yield </a:t>
            </a:r>
            <a:r>
              <a:rPr lang="en-US" b="1" dirty="0"/>
              <a:t>1 + rh </a:t>
            </a:r>
            <a:r>
              <a:rPr lang="en-US" dirty="0"/>
              <a:t>at the end of period; </a:t>
            </a:r>
          </a:p>
          <a:p>
            <a:r>
              <a:rPr lang="en-US" dirty="0"/>
              <a:t>The same dollar (home currency) invested in London (foreign) will be worth </a:t>
            </a:r>
            <a:r>
              <a:rPr lang="en-US" b="1" dirty="0"/>
              <a:t>( 1+ rf) f1 /</a:t>
            </a:r>
            <a:r>
              <a:rPr lang="en-US" b="1" dirty="0" err="1"/>
              <a:t>eo</a:t>
            </a:r>
            <a:r>
              <a:rPr lang="en-US" dirty="0"/>
              <a:t> dollars (home currencies) at maturity. This latter results can be seen as follows: </a:t>
            </a:r>
          </a:p>
          <a:p>
            <a:pPr lvl="1">
              <a:buFont typeface="Wingdings" panose="05000000000000000000" pitchFamily="2" charset="2"/>
              <a:buChar char="q"/>
            </a:pPr>
            <a:r>
              <a:rPr lang="en-US" dirty="0"/>
              <a:t>One dollar (HC) will convert into 1/ </a:t>
            </a:r>
            <a:r>
              <a:rPr lang="en-US" dirty="0" err="1"/>
              <a:t>eo</a:t>
            </a:r>
            <a:r>
              <a:rPr lang="en-US" dirty="0"/>
              <a:t> pounds (FC) that, when invested at rf will yield ( 1 + rf )/ </a:t>
            </a:r>
            <a:r>
              <a:rPr lang="en-US" dirty="0" err="1"/>
              <a:t>eo</a:t>
            </a:r>
            <a:r>
              <a:rPr lang="en-US" dirty="0"/>
              <a:t> pounds at the end of the period. </a:t>
            </a:r>
          </a:p>
        </p:txBody>
      </p:sp>
    </p:spTree>
    <p:extLst>
      <p:ext uri="{BB962C8B-B14F-4D97-AF65-F5344CB8AC3E}">
        <p14:creationId xmlns:p14="http://schemas.microsoft.com/office/powerpoint/2010/main" val="418668808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E33318-EC9D-C3D8-51BE-C39CAD4D3849}"/>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F1337435-9EA6-5FA4-C047-4DD085CDC40D}"/>
              </a:ext>
            </a:extLst>
          </p:cNvPr>
          <p:cNvSpPr>
            <a:spLocks noGrp="1"/>
          </p:cNvSpPr>
          <p:nvPr>
            <p:ph idx="1"/>
          </p:nvPr>
        </p:nvSpPr>
        <p:spPr>
          <a:xfrm>
            <a:off x="1451579" y="1950720"/>
            <a:ext cx="9603275" cy="3515625"/>
          </a:xfrm>
        </p:spPr>
        <p:txBody>
          <a:bodyPr>
            <a:normAutofit lnSpcReduction="10000"/>
          </a:bodyPr>
          <a:lstStyle/>
          <a:p>
            <a:r>
              <a:rPr lang="en-US" dirty="0"/>
              <a:t>By selling the proceeds forward today, this amount will be worth </a:t>
            </a:r>
            <a:r>
              <a:rPr lang="en-US" b="1" dirty="0"/>
              <a:t>(1 + rf ) / </a:t>
            </a:r>
            <a:r>
              <a:rPr lang="en-US" b="1" dirty="0" err="1"/>
              <a:t>eo</a:t>
            </a:r>
            <a:r>
              <a:rPr lang="en-US" b="1" dirty="0"/>
              <a:t> </a:t>
            </a:r>
            <a:r>
              <a:rPr lang="en-US" dirty="0"/>
              <a:t>dollars (HC) when the investment matures. </a:t>
            </a:r>
          </a:p>
          <a:p>
            <a:r>
              <a:rPr lang="en-US" dirty="0"/>
              <a:t>Funds will flow from New York to London if and only if; </a:t>
            </a:r>
            <a:r>
              <a:rPr lang="en-US" b="1" dirty="0"/>
              <a:t>1 + rh &lt; (1+ rf) f1 /</a:t>
            </a:r>
            <a:r>
              <a:rPr lang="en-US" b="1" dirty="0" err="1"/>
              <a:t>eo</a:t>
            </a:r>
            <a:r>
              <a:rPr lang="en-US" b="1" dirty="0"/>
              <a:t>.</a:t>
            </a:r>
          </a:p>
          <a:p>
            <a:r>
              <a:rPr lang="en-US" dirty="0"/>
              <a:t>Funds will flow from London to New York if and only if  </a:t>
            </a:r>
            <a:r>
              <a:rPr lang="en-US" b="1" dirty="0"/>
              <a:t>1 + rh &gt; (1+ rf) f1 /</a:t>
            </a:r>
            <a:r>
              <a:rPr lang="en-US" b="1" dirty="0" err="1"/>
              <a:t>eo</a:t>
            </a:r>
            <a:r>
              <a:rPr lang="en-US" b="1" dirty="0"/>
              <a:t>. </a:t>
            </a:r>
          </a:p>
          <a:p>
            <a:r>
              <a:rPr lang="en-US" dirty="0"/>
              <a:t>Unless interest rates are very high or the period considered is long, this is a very good approximation. </a:t>
            </a:r>
            <a:r>
              <a:rPr lang="en-US" b="1" dirty="0"/>
              <a:t>r£ = r$ + f </a:t>
            </a:r>
            <a:r>
              <a:rPr lang="en-US" dirty="0"/>
              <a:t>,Where </a:t>
            </a:r>
            <a:r>
              <a:rPr lang="en-US" b="1" dirty="0"/>
              <a:t>f</a:t>
            </a:r>
            <a:r>
              <a:rPr lang="en-US" dirty="0"/>
              <a:t> is the forward premium.</a:t>
            </a:r>
          </a:p>
          <a:p>
            <a:r>
              <a:rPr lang="en-US" dirty="0"/>
              <a:t>This no-arbitrage condition can be stated as follows: </a:t>
            </a:r>
          </a:p>
          <a:p>
            <a:pPr marL="0" indent="0">
              <a:buNone/>
            </a:pPr>
            <a:r>
              <a:rPr lang="en-US" dirty="0"/>
              <a:t>	</a:t>
            </a:r>
            <a:r>
              <a:rPr lang="en-US" b="1" dirty="0"/>
              <a:t>1 + rh / ( 1+ rf) = f1 /</a:t>
            </a:r>
            <a:r>
              <a:rPr lang="en-US" b="1" dirty="0" err="1"/>
              <a:t>eo</a:t>
            </a:r>
            <a:r>
              <a:rPr lang="en-US" b="1" dirty="0"/>
              <a:t> </a:t>
            </a:r>
          </a:p>
          <a:p>
            <a:endParaRPr lang="en-US" dirty="0"/>
          </a:p>
          <a:p>
            <a:endParaRPr lang="en-US" b="1" dirty="0"/>
          </a:p>
          <a:p>
            <a:endParaRPr lang="en-US" dirty="0"/>
          </a:p>
          <a:p>
            <a:endParaRPr lang="en-US" dirty="0"/>
          </a:p>
        </p:txBody>
      </p:sp>
    </p:spTree>
    <p:extLst>
      <p:ext uri="{BB962C8B-B14F-4D97-AF65-F5344CB8AC3E}">
        <p14:creationId xmlns:p14="http://schemas.microsoft.com/office/powerpoint/2010/main" val="312959251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A3C12F-5199-6CC5-F25C-C51927184F46}"/>
              </a:ext>
            </a:extLst>
          </p:cNvPr>
          <p:cNvSpPr>
            <a:spLocks noGrp="1"/>
          </p:cNvSpPr>
          <p:nvPr>
            <p:ph type="title"/>
          </p:nvPr>
        </p:nvSpPr>
        <p:spPr/>
        <p:txBody>
          <a:bodyPr>
            <a:normAutofit/>
          </a:bodyPr>
          <a:lstStyle/>
          <a:p>
            <a:r>
              <a:rPr lang="en-US" sz="2000" b="1" cap="none" dirty="0"/>
              <a:t>illustration</a:t>
            </a:r>
          </a:p>
        </p:txBody>
      </p:sp>
      <p:sp>
        <p:nvSpPr>
          <p:cNvPr id="3" name="Content Placeholder 2">
            <a:extLst>
              <a:ext uri="{FF2B5EF4-FFF2-40B4-BE49-F238E27FC236}">
                <a16:creationId xmlns:a16="http://schemas.microsoft.com/office/drawing/2014/main" id="{3FC7259B-A1E4-B7EC-5DB4-874C55C70A3A}"/>
              </a:ext>
            </a:extLst>
          </p:cNvPr>
          <p:cNvSpPr>
            <a:spLocks noGrp="1"/>
          </p:cNvSpPr>
          <p:nvPr>
            <p:ph idx="1"/>
          </p:nvPr>
        </p:nvSpPr>
        <p:spPr/>
        <p:txBody>
          <a:bodyPr>
            <a:normAutofit/>
          </a:bodyPr>
          <a:lstStyle/>
          <a:p>
            <a:r>
              <a:rPr lang="en-US" dirty="0"/>
              <a:t>Using IRP to calculate the $/Yen Forward rate: The interest rate in the United States is 10% , in Japan the comparable rate is 7%. </a:t>
            </a:r>
          </a:p>
          <a:p>
            <a:r>
              <a:rPr lang="en-US" dirty="0"/>
              <a:t>The spot rate for the yen is $0.003800. if interest rate parity holds, what is the 90-day forward rate? </a:t>
            </a:r>
          </a:p>
          <a:p>
            <a:pPr marL="0" indent="0">
              <a:buNone/>
            </a:pPr>
            <a:r>
              <a:rPr lang="en-US" u="sng" dirty="0"/>
              <a:t>Solution </a:t>
            </a:r>
          </a:p>
          <a:p>
            <a:r>
              <a:rPr lang="en-US" dirty="0"/>
              <a:t>F90 = $0.003800 [( 1 + 0.10/4)/ ( 1+0.07/4) ]  = $0.003828 </a:t>
            </a:r>
            <a:r>
              <a:rPr lang="en-US" dirty="0" err="1"/>
              <a:t>i.e</a:t>
            </a:r>
            <a:r>
              <a:rPr lang="en-US" dirty="0"/>
              <a:t> , the 90-day forward Japanese yen should be selling at an annualized premium of about 2.95% ( 4 x 0.0000/0.0038). </a:t>
            </a:r>
          </a:p>
          <a:p>
            <a:endParaRPr lang="en-US" dirty="0"/>
          </a:p>
        </p:txBody>
      </p:sp>
    </p:spTree>
    <p:extLst>
      <p:ext uri="{BB962C8B-B14F-4D97-AF65-F5344CB8AC3E}">
        <p14:creationId xmlns:p14="http://schemas.microsoft.com/office/powerpoint/2010/main" val="152425281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974249-F6B5-2630-B0DF-91B8A1F7E881}"/>
              </a:ext>
            </a:extLst>
          </p:cNvPr>
          <p:cNvSpPr>
            <a:spLocks noGrp="1"/>
          </p:cNvSpPr>
          <p:nvPr>
            <p:ph type="title"/>
          </p:nvPr>
        </p:nvSpPr>
        <p:spPr/>
        <p:txBody>
          <a:bodyPr>
            <a:normAutofit/>
          </a:bodyPr>
          <a:lstStyle/>
          <a:p>
            <a:r>
              <a:rPr lang="en-US" sz="2000" b="1" cap="none" dirty="0"/>
              <a:t>Example on covered arbitrage </a:t>
            </a:r>
          </a:p>
        </p:txBody>
      </p:sp>
      <p:sp>
        <p:nvSpPr>
          <p:cNvPr id="3" name="Content Placeholder 2">
            <a:extLst>
              <a:ext uri="{FF2B5EF4-FFF2-40B4-BE49-F238E27FC236}">
                <a16:creationId xmlns:a16="http://schemas.microsoft.com/office/drawing/2014/main" id="{63BABC1C-695E-5814-FD7C-54201CC220E8}"/>
              </a:ext>
            </a:extLst>
          </p:cNvPr>
          <p:cNvSpPr>
            <a:spLocks noGrp="1"/>
          </p:cNvSpPr>
          <p:nvPr>
            <p:ph idx="1"/>
          </p:nvPr>
        </p:nvSpPr>
        <p:spPr/>
        <p:txBody>
          <a:bodyPr>
            <a:normAutofit fontScale="92500" lnSpcReduction="20000"/>
          </a:bodyPr>
          <a:lstStyle/>
          <a:p>
            <a:r>
              <a:rPr lang="en-US" dirty="0"/>
              <a:t>Suppose the interest rate on pounds sterling is 12% in London, and the interest rate on a comparable dollar investment in New York is 7%. </a:t>
            </a:r>
          </a:p>
          <a:p>
            <a:r>
              <a:rPr lang="en-US" dirty="0"/>
              <a:t>The pound spot rate is $1.75 and the one – year forward rate is $1.68.These rates imply a forward discount on sterling of 4% [(1.68-1.75)/1.75)] and a covered yield on sterling approximately equal to 8% (12%- 4%). </a:t>
            </a:r>
          </a:p>
          <a:p>
            <a:r>
              <a:rPr lang="en-US" dirty="0"/>
              <a:t>To illustrate the profits associated with covered interest arbitrage, let us assume that the borrowing and lending rates are identical, and the bid-ask spread in the spot and forward markets is zero. </a:t>
            </a:r>
          </a:p>
          <a:p>
            <a:r>
              <a:rPr lang="en-US" dirty="0"/>
              <a:t>The steps the arbitrageur can take to profit from the discrepancy in rates based on a $1 million transaction.</a:t>
            </a:r>
          </a:p>
          <a:p>
            <a:endParaRPr lang="en-US" dirty="0"/>
          </a:p>
          <a:p>
            <a:endParaRPr lang="en-US" dirty="0"/>
          </a:p>
        </p:txBody>
      </p:sp>
    </p:spTree>
    <p:extLst>
      <p:ext uri="{BB962C8B-B14F-4D97-AF65-F5344CB8AC3E}">
        <p14:creationId xmlns:p14="http://schemas.microsoft.com/office/powerpoint/2010/main" val="212319135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5FF019-D014-2AD4-1394-D0A4E7669709}"/>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9EA5FAF8-C076-9B46-C78F-D0502387C12E}"/>
              </a:ext>
            </a:extLst>
          </p:cNvPr>
          <p:cNvSpPr>
            <a:spLocks noGrp="1"/>
          </p:cNvSpPr>
          <p:nvPr>
            <p:ph idx="1"/>
          </p:nvPr>
        </p:nvSpPr>
        <p:spPr/>
        <p:txBody>
          <a:bodyPr>
            <a:normAutofit/>
          </a:bodyPr>
          <a:lstStyle/>
          <a:p>
            <a:pPr marL="0" indent="0">
              <a:buNone/>
            </a:pPr>
            <a:r>
              <a:rPr lang="en-US" i="1" dirty="0"/>
              <a:t>Specifically, the arbitrageur will -</a:t>
            </a:r>
          </a:p>
          <a:p>
            <a:pPr>
              <a:buFont typeface="Wingdings" panose="05000000000000000000" pitchFamily="2" charset="2"/>
              <a:buChar char="q"/>
            </a:pPr>
            <a:r>
              <a:rPr lang="en-US" dirty="0"/>
              <a:t>  Borrow $1,000,000 in New York at an interest of 7%. This means that at the end of one year, the arbitrageur must repay principal plus interest of $1,070,000 </a:t>
            </a:r>
          </a:p>
          <a:p>
            <a:pPr>
              <a:buFont typeface="Wingdings" panose="05000000000000000000" pitchFamily="2" charset="2"/>
              <a:buChar char="q"/>
            </a:pPr>
            <a:r>
              <a:rPr lang="en-US" dirty="0"/>
              <a:t>  Immediately convert $1,000,000 to pounds at the spot rate of £1 = $1.75. This yields </a:t>
            </a:r>
          </a:p>
          <a:p>
            <a:pPr marL="0" indent="0">
              <a:buNone/>
            </a:pPr>
            <a:r>
              <a:rPr lang="en-US" dirty="0"/>
              <a:t>     £571,428.57 available for investment. </a:t>
            </a:r>
          </a:p>
          <a:p>
            <a:pPr>
              <a:buFont typeface="Wingdings" panose="05000000000000000000" pitchFamily="2" charset="2"/>
              <a:buChar char="q"/>
            </a:pPr>
            <a:r>
              <a:rPr lang="en-US" dirty="0"/>
              <a:t>  Invest the principal of £571,428.57 in London at 12% for one year. at the end of the year, the arbitrageur will have £640,000.</a:t>
            </a:r>
          </a:p>
          <a:p>
            <a:endParaRPr lang="en-US" dirty="0"/>
          </a:p>
        </p:txBody>
      </p:sp>
    </p:spTree>
    <p:extLst>
      <p:ext uri="{BB962C8B-B14F-4D97-AF65-F5344CB8AC3E}">
        <p14:creationId xmlns:p14="http://schemas.microsoft.com/office/powerpoint/2010/main" val="24302238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488077-226E-FD8C-6E61-3C5A5D606978}"/>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FF3683EE-7481-113E-9927-73B36C0562A9}"/>
              </a:ext>
            </a:extLst>
          </p:cNvPr>
          <p:cNvSpPr>
            <a:spLocks noGrp="1"/>
          </p:cNvSpPr>
          <p:nvPr>
            <p:ph idx="1"/>
          </p:nvPr>
        </p:nvSpPr>
        <p:spPr/>
        <p:txBody>
          <a:bodyPr>
            <a:normAutofit/>
          </a:bodyPr>
          <a:lstStyle/>
          <a:p>
            <a:r>
              <a:rPr lang="en-US" dirty="0"/>
              <a:t> Simultaneously with the other transactions, sell the £640,000 in principle plus interest forward at a rate of £1=$1.68 for delivery in one year. This transaction will yield $1,075,200 next year.</a:t>
            </a:r>
          </a:p>
          <a:p>
            <a:r>
              <a:rPr lang="en-US" dirty="0"/>
              <a:t>  At the end of the year, collect the £640,000, deliver it to the bank’s foreign exchange department in return for $1,075,200, and use $1,070,000 to repay the loan. </a:t>
            </a:r>
          </a:p>
          <a:p>
            <a:r>
              <a:rPr lang="en-US" dirty="0"/>
              <a:t>The arbitrageur will earn $5,200 on this set of transactions.</a:t>
            </a:r>
          </a:p>
        </p:txBody>
      </p:sp>
    </p:spTree>
    <p:extLst>
      <p:ext uri="{BB962C8B-B14F-4D97-AF65-F5344CB8AC3E}">
        <p14:creationId xmlns:p14="http://schemas.microsoft.com/office/powerpoint/2010/main" val="24606651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FAB391-75B5-382A-DD43-505E594B0983}"/>
              </a:ext>
            </a:extLst>
          </p:cNvPr>
          <p:cNvSpPr>
            <a:spLocks noGrp="1"/>
          </p:cNvSpPr>
          <p:nvPr>
            <p:ph type="title"/>
          </p:nvPr>
        </p:nvSpPr>
        <p:spPr/>
        <p:txBody>
          <a:bodyPr>
            <a:normAutofit/>
          </a:bodyPr>
          <a:lstStyle/>
          <a:p>
            <a:r>
              <a:rPr lang="en-US" sz="2000" b="1" cap="none" dirty="0"/>
              <a:t>5.1.2 Uncovered interest arbitrage</a:t>
            </a:r>
          </a:p>
        </p:txBody>
      </p:sp>
      <p:sp>
        <p:nvSpPr>
          <p:cNvPr id="3" name="Content Placeholder 2">
            <a:extLst>
              <a:ext uri="{FF2B5EF4-FFF2-40B4-BE49-F238E27FC236}">
                <a16:creationId xmlns:a16="http://schemas.microsoft.com/office/drawing/2014/main" id="{C2C31725-464B-753A-6B9D-659E9310DFE5}"/>
              </a:ext>
            </a:extLst>
          </p:cNvPr>
          <p:cNvSpPr>
            <a:spLocks noGrp="1"/>
          </p:cNvSpPr>
          <p:nvPr>
            <p:ph idx="1"/>
          </p:nvPr>
        </p:nvSpPr>
        <p:spPr>
          <a:xfrm>
            <a:off x="1451579" y="1853754"/>
            <a:ext cx="9603275" cy="3612592"/>
          </a:xfrm>
        </p:spPr>
        <p:txBody>
          <a:bodyPr>
            <a:normAutofit fontScale="92500" lnSpcReduction="10000"/>
          </a:bodyPr>
          <a:lstStyle/>
          <a:p>
            <a:r>
              <a:rPr lang="en-US" dirty="0"/>
              <a:t>It  is a similar strategy to covered interest rate parity. The difference is that the currency risk is not hedged, so it is not a true arbitrage strategy. </a:t>
            </a:r>
          </a:p>
          <a:p>
            <a:pPr marL="0" indent="0">
              <a:buNone/>
            </a:pPr>
            <a:r>
              <a:rPr lang="en-US" i="1" dirty="0"/>
              <a:t>The strategy is simple: </a:t>
            </a:r>
          </a:p>
          <a:p>
            <a:r>
              <a:rPr lang="en-US" dirty="0"/>
              <a:t>Suppose the risk-free rate for currency B is higher than that for currency A, and that the difference in interest rates is greater than the expected depreciation of currency B against currency A .</a:t>
            </a:r>
          </a:p>
          <a:p>
            <a:pPr>
              <a:buFont typeface="Wingdings" panose="05000000000000000000" pitchFamily="2" charset="2"/>
              <a:buChar char="q"/>
            </a:pPr>
            <a:r>
              <a:rPr lang="en-US" i="1" dirty="0"/>
              <a:t>Sell currency A and buy B. </a:t>
            </a:r>
          </a:p>
          <a:p>
            <a:pPr>
              <a:buFont typeface="Wingdings" panose="05000000000000000000" pitchFamily="2" charset="2"/>
              <a:buChar char="q"/>
            </a:pPr>
            <a:r>
              <a:rPr lang="en-US" i="1" dirty="0"/>
              <a:t>Invest the amount of B bought is risk free securities. </a:t>
            </a:r>
          </a:p>
          <a:p>
            <a:pPr>
              <a:buFont typeface="Wingdings" panose="05000000000000000000" pitchFamily="2" charset="2"/>
              <a:buChar char="q"/>
            </a:pPr>
            <a:r>
              <a:rPr lang="en-US" i="1" dirty="0"/>
              <a:t>When the securities mature convert the holding of B back to A</a:t>
            </a:r>
          </a:p>
          <a:p>
            <a:endParaRPr lang="en-US" dirty="0"/>
          </a:p>
          <a:p>
            <a:endParaRPr lang="en-US" dirty="0"/>
          </a:p>
        </p:txBody>
      </p:sp>
    </p:spTree>
    <p:extLst>
      <p:ext uri="{BB962C8B-B14F-4D97-AF65-F5344CB8AC3E}">
        <p14:creationId xmlns:p14="http://schemas.microsoft.com/office/powerpoint/2010/main" val="219956747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3D96E7-849C-1D7A-4665-3467E7EB52FB}"/>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31AF1ADB-F5C6-BCD6-4F6B-437CB0F9D6F2}"/>
              </a:ext>
            </a:extLst>
          </p:cNvPr>
          <p:cNvSpPr>
            <a:spLocks noGrp="1"/>
          </p:cNvSpPr>
          <p:nvPr>
            <p:ph idx="1"/>
          </p:nvPr>
        </p:nvSpPr>
        <p:spPr/>
        <p:txBody>
          <a:bodyPr>
            <a:normAutofit/>
          </a:bodyPr>
          <a:lstStyle/>
          <a:p>
            <a:r>
              <a:rPr lang="en-US" dirty="0"/>
              <a:t>Uncovered interest rate parity is the interest rate parity relationship that can be derived by assuming that uncovered interest rate arbitrage opportunities will be corrected by the market. </a:t>
            </a:r>
          </a:p>
          <a:p>
            <a:r>
              <a:rPr lang="en-US" dirty="0"/>
              <a:t>Assuming uncovered interest rate arbitrage leads us to a slightly different relationship: </a:t>
            </a:r>
          </a:p>
          <a:p>
            <a:pPr marL="457200" lvl="1" indent="0">
              <a:buNone/>
            </a:pPr>
            <a:r>
              <a:rPr lang="en-US" b="1" dirty="0"/>
              <a:t>r = r2 + E </a:t>
            </a:r>
            <a:r>
              <a:rPr lang="en-US" b="1" dirty="0" err="1"/>
              <a:t>dS</a:t>
            </a:r>
            <a:r>
              <a:rPr lang="en-US" b="1" dirty="0"/>
              <a:t>]</a:t>
            </a:r>
          </a:p>
          <a:p>
            <a:r>
              <a:rPr lang="en-US" dirty="0"/>
              <a:t>Where E [</a:t>
            </a:r>
            <a:r>
              <a:rPr lang="en-US" dirty="0" err="1"/>
              <a:t>dS</a:t>
            </a:r>
            <a:r>
              <a:rPr lang="en-US" dirty="0"/>
              <a:t>] is the expected change in exchange rates. </a:t>
            </a:r>
          </a:p>
          <a:p>
            <a:r>
              <a:rPr lang="en-US" dirty="0"/>
              <a:t>This is called uncovered interest rate parity. </a:t>
            </a:r>
          </a:p>
          <a:p>
            <a:endParaRPr lang="en-US" dirty="0"/>
          </a:p>
        </p:txBody>
      </p:sp>
    </p:spTree>
    <p:extLst>
      <p:ext uri="{BB962C8B-B14F-4D97-AF65-F5344CB8AC3E}">
        <p14:creationId xmlns:p14="http://schemas.microsoft.com/office/powerpoint/2010/main" val="92903818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B05D3C-45F2-2A77-032A-E171F7525739}"/>
              </a:ext>
            </a:extLst>
          </p:cNvPr>
          <p:cNvSpPr>
            <a:spLocks noGrp="1"/>
          </p:cNvSpPr>
          <p:nvPr>
            <p:ph type="title"/>
          </p:nvPr>
        </p:nvSpPr>
        <p:spPr/>
        <p:txBody>
          <a:bodyPr>
            <a:normAutofit/>
          </a:bodyPr>
          <a:lstStyle/>
          <a:p>
            <a:r>
              <a:rPr lang="en-US" sz="2000" b="1" cap="none" dirty="0"/>
              <a:t>5.1.3 Inwards interest rate arbitrage </a:t>
            </a:r>
          </a:p>
        </p:txBody>
      </p:sp>
      <p:sp>
        <p:nvSpPr>
          <p:cNvPr id="3" name="Content Placeholder 2">
            <a:extLst>
              <a:ext uri="{FF2B5EF4-FFF2-40B4-BE49-F238E27FC236}">
                <a16:creationId xmlns:a16="http://schemas.microsoft.com/office/drawing/2014/main" id="{7D4D83E4-0AC5-3A5F-2D27-E4F58C963484}"/>
              </a:ext>
            </a:extLst>
          </p:cNvPr>
          <p:cNvSpPr>
            <a:spLocks noGrp="1"/>
          </p:cNvSpPr>
          <p:nvPr>
            <p:ph idx="1"/>
          </p:nvPr>
        </p:nvSpPr>
        <p:spPr>
          <a:xfrm>
            <a:off x="1451579" y="1973024"/>
            <a:ext cx="9603275" cy="3612591"/>
          </a:xfrm>
        </p:spPr>
        <p:txBody>
          <a:bodyPr>
            <a:normAutofit fontScale="92500" lnSpcReduction="10000"/>
          </a:bodyPr>
          <a:lstStyle/>
          <a:p>
            <a:r>
              <a:rPr lang="en-US" dirty="0"/>
              <a:t>This form of arbitrage involves rearranging a bank's cash by borrowing from the interbank market and re-depositing the borrowed money locally at a higher interest rate.</a:t>
            </a:r>
          </a:p>
          <a:p>
            <a:r>
              <a:rPr lang="en-US" dirty="0"/>
              <a:t> The bank will make money on the spread between the interest rate on the local currency, and the interest rate on the borrowed currency. </a:t>
            </a:r>
          </a:p>
          <a:p>
            <a:r>
              <a:rPr lang="en-US" dirty="0"/>
              <a:t>Inward arbitrage works because it allows the bank to borrow at a cheaper rate than it could in the local currency market. </a:t>
            </a:r>
          </a:p>
          <a:p>
            <a:r>
              <a:rPr lang="en-US" dirty="0"/>
              <a:t>For example, assume an American bank goes to the interbank market to borrow at the lower Eurodollar rate, and then deposits those Eurodollars at a bank within the US. </a:t>
            </a:r>
          </a:p>
          <a:p>
            <a:r>
              <a:rPr lang="en-US" dirty="0"/>
              <a:t>The larger the spread, the more money that can be made.</a:t>
            </a:r>
          </a:p>
        </p:txBody>
      </p:sp>
    </p:spTree>
    <p:extLst>
      <p:ext uri="{BB962C8B-B14F-4D97-AF65-F5344CB8AC3E}">
        <p14:creationId xmlns:p14="http://schemas.microsoft.com/office/powerpoint/2010/main" val="264255736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99BDFC-DB26-675A-8186-92059B9B989E}"/>
              </a:ext>
            </a:extLst>
          </p:cNvPr>
          <p:cNvSpPr>
            <a:spLocks noGrp="1"/>
          </p:cNvSpPr>
          <p:nvPr>
            <p:ph type="title"/>
          </p:nvPr>
        </p:nvSpPr>
        <p:spPr/>
        <p:txBody>
          <a:bodyPr>
            <a:normAutofit/>
          </a:bodyPr>
          <a:lstStyle/>
          <a:p>
            <a:r>
              <a:rPr lang="en-US" sz="2000" b="1" cap="none" dirty="0"/>
              <a:t>5.1.4 Outward interest rate arbitrage </a:t>
            </a:r>
          </a:p>
        </p:txBody>
      </p:sp>
      <p:sp>
        <p:nvSpPr>
          <p:cNvPr id="3" name="Content Placeholder 2">
            <a:extLst>
              <a:ext uri="{FF2B5EF4-FFF2-40B4-BE49-F238E27FC236}">
                <a16:creationId xmlns:a16="http://schemas.microsoft.com/office/drawing/2014/main" id="{08548C5E-EF7E-9094-A33D-47C738B370F1}"/>
              </a:ext>
            </a:extLst>
          </p:cNvPr>
          <p:cNvSpPr>
            <a:spLocks noGrp="1"/>
          </p:cNvSpPr>
          <p:nvPr>
            <p:ph idx="1"/>
          </p:nvPr>
        </p:nvSpPr>
        <p:spPr>
          <a:xfrm>
            <a:off x="1451579" y="1853754"/>
            <a:ext cx="9603275" cy="3937446"/>
          </a:xfrm>
        </p:spPr>
        <p:txBody>
          <a:bodyPr>
            <a:normAutofit fontScale="92500" lnSpcReduction="20000"/>
          </a:bodyPr>
          <a:lstStyle/>
          <a:p>
            <a:r>
              <a:rPr lang="en-US" dirty="0"/>
              <a:t>A form of arbitrage involving, the rearrangement of a bank's cash by taking its local currency and depositing it into euro banks. </a:t>
            </a:r>
          </a:p>
          <a:p>
            <a:r>
              <a:rPr lang="en-US" dirty="0"/>
              <a:t>The interest rate will be higher in the interbank market, which will enable the bank to earn more on the interest it receives for the use of its cash. </a:t>
            </a:r>
          </a:p>
          <a:p>
            <a:r>
              <a:rPr lang="en-US" dirty="0"/>
              <a:t>It works because it allows the bank to lend for more abroad than it could in the local market. </a:t>
            </a:r>
          </a:p>
          <a:p>
            <a:r>
              <a:rPr lang="en-US" dirty="0"/>
              <a:t>For example, assume an American bank goes to the interbank market to lend at the higher Eurodollar rate. </a:t>
            </a:r>
          </a:p>
          <a:p>
            <a:r>
              <a:rPr lang="en-US" dirty="0"/>
              <a:t>Money will be shifted from an American bank's branch within the U.S. to a branch located outside of the U.S. </a:t>
            </a:r>
          </a:p>
          <a:p>
            <a:r>
              <a:rPr lang="en-US" dirty="0"/>
              <a:t>The bank will earn revenues on the spread between the two interest rates. The larger the spread, the more money will be made.</a:t>
            </a:r>
          </a:p>
          <a:p>
            <a:endParaRPr lang="en-US" dirty="0"/>
          </a:p>
          <a:p>
            <a:endParaRPr lang="en-US" dirty="0"/>
          </a:p>
        </p:txBody>
      </p:sp>
    </p:spTree>
    <p:extLst>
      <p:ext uri="{BB962C8B-B14F-4D97-AF65-F5344CB8AC3E}">
        <p14:creationId xmlns:p14="http://schemas.microsoft.com/office/powerpoint/2010/main" val="298312690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FEB61B-F1A5-C64F-E434-01319A66B561}"/>
              </a:ext>
            </a:extLst>
          </p:cNvPr>
          <p:cNvSpPr>
            <a:spLocks noGrp="1"/>
          </p:cNvSpPr>
          <p:nvPr>
            <p:ph type="title"/>
          </p:nvPr>
        </p:nvSpPr>
        <p:spPr/>
        <p:txBody>
          <a:bodyPr>
            <a:normAutofit/>
          </a:bodyPr>
          <a:lstStyle/>
          <a:p>
            <a:r>
              <a:rPr lang="en-US" sz="2400" b="1" dirty="0"/>
              <a:t>6.0 FORCASTING EXCHANGE RATES</a:t>
            </a:r>
          </a:p>
        </p:txBody>
      </p:sp>
      <p:sp>
        <p:nvSpPr>
          <p:cNvPr id="3" name="Content Placeholder 2">
            <a:extLst>
              <a:ext uri="{FF2B5EF4-FFF2-40B4-BE49-F238E27FC236}">
                <a16:creationId xmlns:a16="http://schemas.microsoft.com/office/drawing/2014/main" id="{5E966567-7803-C856-4A7B-9BEFDE81381B}"/>
              </a:ext>
            </a:extLst>
          </p:cNvPr>
          <p:cNvSpPr>
            <a:spLocks noGrp="1"/>
          </p:cNvSpPr>
          <p:nvPr>
            <p:ph idx="1"/>
          </p:nvPr>
        </p:nvSpPr>
        <p:spPr/>
        <p:txBody>
          <a:bodyPr/>
          <a:lstStyle/>
          <a:p>
            <a:r>
              <a:rPr lang="en-US" dirty="0"/>
              <a:t>MNCs require  an assessment of the  future. </a:t>
            </a:r>
          </a:p>
          <a:p>
            <a:r>
              <a:rPr lang="en-US" dirty="0"/>
              <a:t> Future  exchange rates will affect all critical characteristics of the firm such as costs and revenues.</a:t>
            </a:r>
          </a:p>
          <a:p>
            <a:r>
              <a:rPr lang="en-US" dirty="0"/>
              <a:t>Exchange  rate   forecasts paly  a  fundamental  role  in  nearly  all  aspects of  international financial management international transaction are  usually settled in the  near  future.  </a:t>
            </a:r>
          </a:p>
          <a:p>
            <a:r>
              <a:rPr lang="en-US" dirty="0"/>
              <a:t>Exchange rate  forecasts are necessary to evaluate the foreign denominated cash flows involved in international transactions.</a:t>
            </a:r>
          </a:p>
          <a:p>
            <a:pPr marL="0" indent="0">
              <a:buNone/>
            </a:pPr>
            <a:endParaRPr lang="en-US" b="1" dirty="0"/>
          </a:p>
          <a:p>
            <a:pPr marL="0" indent="0">
              <a:buNone/>
            </a:pPr>
            <a:endParaRPr lang="en-US" b="1" dirty="0"/>
          </a:p>
        </p:txBody>
      </p:sp>
    </p:spTree>
    <p:extLst>
      <p:ext uri="{BB962C8B-B14F-4D97-AF65-F5344CB8AC3E}">
        <p14:creationId xmlns:p14="http://schemas.microsoft.com/office/powerpoint/2010/main" val="54355553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D42BDA-D7FB-12ED-B317-C64735566F9C}"/>
              </a:ext>
            </a:extLst>
          </p:cNvPr>
          <p:cNvSpPr>
            <a:spLocks noGrp="1"/>
          </p:cNvSpPr>
          <p:nvPr>
            <p:ph type="title"/>
          </p:nvPr>
        </p:nvSpPr>
        <p:spPr/>
        <p:txBody>
          <a:bodyPr/>
          <a:lstStyle/>
          <a:p>
            <a:r>
              <a:rPr lang="en-US" sz="2400" b="1" cap="none" dirty="0"/>
              <a:t>6.1 Methods of forecasting exchange rates.</a:t>
            </a:r>
            <a:br>
              <a:rPr lang="en-US" dirty="0"/>
            </a:br>
            <a:endParaRPr lang="en-US" dirty="0"/>
          </a:p>
        </p:txBody>
      </p:sp>
      <p:sp>
        <p:nvSpPr>
          <p:cNvPr id="3" name="Content Placeholder 2">
            <a:extLst>
              <a:ext uri="{FF2B5EF4-FFF2-40B4-BE49-F238E27FC236}">
                <a16:creationId xmlns:a16="http://schemas.microsoft.com/office/drawing/2014/main" id="{A49A31FA-987E-2F52-C156-6CDD34EF8E14}"/>
              </a:ext>
            </a:extLst>
          </p:cNvPr>
          <p:cNvSpPr>
            <a:spLocks noGrp="1"/>
          </p:cNvSpPr>
          <p:nvPr>
            <p:ph idx="1"/>
          </p:nvPr>
        </p:nvSpPr>
        <p:spPr/>
        <p:txBody>
          <a:bodyPr>
            <a:normAutofit/>
          </a:bodyPr>
          <a:lstStyle/>
          <a:p>
            <a:r>
              <a:rPr lang="en-US" dirty="0"/>
              <a:t>The methods for forecasting exchange rates can be categorized into four general groups:</a:t>
            </a:r>
          </a:p>
          <a:p>
            <a:pPr marL="457200" indent="-457200">
              <a:buFont typeface="+mj-lt"/>
              <a:buAutoNum type="arabicPeriod"/>
            </a:pPr>
            <a:r>
              <a:rPr lang="en-US" dirty="0"/>
              <a:t>Technical</a:t>
            </a:r>
          </a:p>
          <a:p>
            <a:pPr marL="457200" indent="-457200">
              <a:buFont typeface="+mj-lt"/>
              <a:buAutoNum type="arabicPeriod"/>
            </a:pPr>
            <a:r>
              <a:rPr lang="en-US" dirty="0"/>
              <a:t>Fundamental</a:t>
            </a:r>
          </a:p>
          <a:p>
            <a:pPr marL="457200" indent="-457200">
              <a:buFont typeface="+mj-lt"/>
              <a:buAutoNum type="arabicPeriod"/>
            </a:pPr>
            <a:r>
              <a:rPr lang="en-US" dirty="0"/>
              <a:t>Market-based, and</a:t>
            </a:r>
          </a:p>
          <a:p>
            <a:pPr marL="457200" indent="-457200">
              <a:buFont typeface="+mj-lt"/>
              <a:buAutoNum type="arabicPeriod"/>
            </a:pPr>
            <a:r>
              <a:rPr lang="en-US" dirty="0"/>
              <a:t>Mixed.</a:t>
            </a:r>
          </a:p>
          <a:p>
            <a:pPr marL="0" indent="0">
              <a:buNone/>
            </a:pPr>
            <a:endParaRPr lang="en-US" b="1" dirty="0"/>
          </a:p>
          <a:p>
            <a:pPr marL="0" indent="0">
              <a:buNone/>
            </a:pPr>
            <a:endParaRPr lang="en-US" b="1" dirty="0"/>
          </a:p>
          <a:p>
            <a:pPr marL="0" indent="0">
              <a:buNone/>
            </a:pPr>
            <a:endParaRPr lang="en-US" dirty="0"/>
          </a:p>
        </p:txBody>
      </p:sp>
    </p:spTree>
    <p:extLst>
      <p:ext uri="{BB962C8B-B14F-4D97-AF65-F5344CB8AC3E}">
        <p14:creationId xmlns:p14="http://schemas.microsoft.com/office/powerpoint/2010/main" val="163216528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51D51E-9C9E-673F-7AD8-8BD78B9C8495}"/>
              </a:ext>
            </a:extLst>
          </p:cNvPr>
          <p:cNvSpPr>
            <a:spLocks noGrp="1"/>
          </p:cNvSpPr>
          <p:nvPr>
            <p:ph type="title"/>
          </p:nvPr>
        </p:nvSpPr>
        <p:spPr/>
        <p:txBody>
          <a:bodyPr>
            <a:normAutofit/>
          </a:bodyPr>
          <a:lstStyle/>
          <a:p>
            <a:r>
              <a:rPr lang="en-US" sz="2400" b="1" cap="none" dirty="0"/>
              <a:t>1. Technical forecasting </a:t>
            </a:r>
          </a:p>
        </p:txBody>
      </p:sp>
      <p:sp>
        <p:nvSpPr>
          <p:cNvPr id="3" name="Content Placeholder 2">
            <a:extLst>
              <a:ext uri="{FF2B5EF4-FFF2-40B4-BE49-F238E27FC236}">
                <a16:creationId xmlns:a16="http://schemas.microsoft.com/office/drawing/2014/main" id="{CBAC644E-17E6-5A36-9608-2A1893DDD6D7}"/>
              </a:ext>
            </a:extLst>
          </p:cNvPr>
          <p:cNvSpPr>
            <a:spLocks noGrp="1"/>
          </p:cNvSpPr>
          <p:nvPr>
            <p:ph idx="1"/>
          </p:nvPr>
        </p:nvSpPr>
        <p:spPr/>
        <p:txBody>
          <a:bodyPr/>
          <a:lstStyle/>
          <a:p>
            <a:r>
              <a:rPr lang="en-US" dirty="0"/>
              <a:t>Technical forecasting involves the use of historical data to predict future values. </a:t>
            </a:r>
          </a:p>
          <a:p>
            <a:r>
              <a:rPr lang="en-US" dirty="0"/>
              <a:t>It includes statistical analysis and time series models.</a:t>
            </a:r>
          </a:p>
          <a:p>
            <a:r>
              <a:rPr lang="en-US" dirty="0"/>
              <a:t>It  is  done  through  </a:t>
            </a:r>
            <a:r>
              <a:rPr lang="en-US" i="1" dirty="0"/>
              <a:t>Charting</a:t>
            </a:r>
            <a:r>
              <a:rPr lang="en-US" dirty="0"/>
              <a:t>  (Bar graphs,  pie  charts, curves) and </a:t>
            </a:r>
            <a:r>
              <a:rPr lang="en-US" i="1" dirty="0"/>
              <a:t>Trend Analysis </a:t>
            </a:r>
            <a:r>
              <a:rPr lang="en-US" dirty="0"/>
              <a:t>(Econometric).</a:t>
            </a:r>
          </a:p>
          <a:p>
            <a:r>
              <a:rPr lang="en-US" dirty="0"/>
              <a:t>Speculators may find the models useful for predicting day- to-day movements.</a:t>
            </a:r>
          </a:p>
          <a:p>
            <a:r>
              <a:rPr lang="en-US" dirty="0"/>
              <a:t>However, since they typically focus on the near future, they are of limited use to MNCs.</a:t>
            </a:r>
          </a:p>
          <a:p>
            <a:endParaRPr lang="en-US" dirty="0"/>
          </a:p>
        </p:txBody>
      </p:sp>
    </p:spTree>
    <p:extLst>
      <p:ext uri="{BB962C8B-B14F-4D97-AF65-F5344CB8AC3E}">
        <p14:creationId xmlns:p14="http://schemas.microsoft.com/office/powerpoint/2010/main" val="328587998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C4A15B-5C15-6138-90FE-1B3B8275E9AE}"/>
              </a:ext>
            </a:extLst>
          </p:cNvPr>
          <p:cNvSpPr>
            <a:spLocks noGrp="1"/>
          </p:cNvSpPr>
          <p:nvPr>
            <p:ph type="title"/>
          </p:nvPr>
        </p:nvSpPr>
        <p:spPr/>
        <p:txBody>
          <a:bodyPr>
            <a:normAutofit/>
          </a:bodyPr>
          <a:lstStyle/>
          <a:p>
            <a:r>
              <a:rPr lang="en-US" sz="2000" b="1" cap="none" dirty="0"/>
              <a:t>2. Fundamental forecasting</a:t>
            </a:r>
          </a:p>
        </p:txBody>
      </p:sp>
      <p:sp>
        <p:nvSpPr>
          <p:cNvPr id="3" name="Content Placeholder 2">
            <a:extLst>
              <a:ext uri="{FF2B5EF4-FFF2-40B4-BE49-F238E27FC236}">
                <a16:creationId xmlns:a16="http://schemas.microsoft.com/office/drawing/2014/main" id="{DFB7A3F4-13EF-0FFE-7B77-315AF0467344}"/>
              </a:ext>
            </a:extLst>
          </p:cNvPr>
          <p:cNvSpPr>
            <a:spLocks noGrp="1"/>
          </p:cNvSpPr>
          <p:nvPr>
            <p:ph idx="1"/>
          </p:nvPr>
        </p:nvSpPr>
        <p:spPr/>
        <p:txBody>
          <a:bodyPr/>
          <a:lstStyle/>
          <a:p>
            <a:r>
              <a:rPr lang="en-US" dirty="0"/>
              <a:t>Fundamental	forecasting is based on the fundamental relationships between   economic variables and exchange rates.			</a:t>
            </a:r>
          </a:p>
          <a:p>
            <a:r>
              <a:rPr lang="en-US" dirty="0"/>
              <a:t>A  forecast  may  arise  simply  from  a  subjective assessment  of  the  factors  that  affect  exchange rates.</a:t>
            </a:r>
          </a:p>
          <a:p>
            <a:r>
              <a:rPr lang="en-US" dirty="0"/>
              <a:t>A   forecast   may   be   based   on   quantitative measurements (with the aid of regression models and sensitivity analysis) too.</a:t>
            </a:r>
          </a:p>
          <a:p>
            <a:r>
              <a:rPr lang="en-US" dirty="0"/>
              <a:t>Fundamental forecasting is based on underlying  relationships that  are believed to exists between one or more  variables and  a currency’s value. </a:t>
            </a:r>
          </a:p>
          <a:p>
            <a:endParaRPr lang="en-US" dirty="0"/>
          </a:p>
          <a:p>
            <a:endParaRPr lang="en-US" dirty="0"/>
          </a:p>
        </p:txBody>
      </p:sp>
    </p:spTree>
    <p:extLst>
      <p:ext uri="{BB962C8B-B14F-4D97-AF65-F5344CB8AC3E}">
        <p14:creationId xmlns:p14="http://schemas.microsoft.com/office/powerpoint/2010/main" val="138018374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D0376-FD1E-2F84-7A5D-AB7075309D2F}"/>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AF799959-673D-9914-0123-29A0B6BF32E8}"/>
              </a:ext>
            </a:extLst>
          </p:cNvPr>
          <p:cNvSpPr>
            <a:spLocks noGrp="1"/>
          </p:cNvSpPr>
          <p:nvPr>
            <p:ph idx="1"/>
          </p:nvPr>
        </p:nvSpPr>
        <p:spPr/>
        <p:txBody>
          <a:bodyPr/>
          <a:lstStyle/>
          <a:p>
            <a:pPr marL="0" indent="0">
              <a:buNone/>
            </a:pPr>
            <a:r>
              <a:rPr lang="en-US" dirty="0"/>
              <a:t>In general, fundamental forecasting is limited by :</a:t>
            </a:r>
          </a:p>
          <a:p>
            <a:r>
              <a:rPr lang="en-US" dirty="0"/>
              <a:t>the  uncertain  timing  of  the  impact  of  the factors,</a:t>
            </a:r>
          </a:p>
          <a:p>
            <a:r>
              <a:rPr lang="en-US" dirty="0"/>
              <a:t>the   need   for   forecasts   for   factors   with instantaneous impact,</a:t>
            </a:r>
          </a:p>
          <a:p>
            <a:r>
              <a:rPr lang="en-US" dirty="0"/>
              <a:t>the possibility that other relevant factors may be omitted from the model, and</a:t>
            </a:r>
          </a:p>
          <a:p>
            <a:r>
              <a:rPr lang="en-US" dirty="0"/>
              <a:t>changes    in    the    sensitivity    of    currency,  movements to each factor over time.</a:t>
            </a:r>
          </a:p>
          <a:p>
            <a:endParaRPr lang="en-US" dirty="0"/>
          </a:p>
        </p:txBody>
      </p:sp>
    </p:spTree>
    <p:extLst>
      <p:ext uri="{BB962C8B-B14F-4D97-AF65-F5344CB8AC3E}">
        <p14:creationId xmlns:p14="http://schemas.microsoft.com/office/powerpoint/2010/main" val="283232586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9A9BF-AB88-E7AE-E3E5-31E9C14D6AE6}"/>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54B21E3F-3511-2220-7BEF-6766B4CCED3A}"/>
              </a:ext>
            </a:extLst>
          </p:cNvPr>
          <p:cNvSpPr>
            <a:spLocks noGrp="1"/>
          </p:cNvSpPr>
          <p:nvPr>
            <p:ph idx="1"/>
          </p:nvPr>
        </p:nvSpPr>
        <p:spPr/>
        <p:txBody>
          <a:bodyPr>
            <a:normAutofit/>
          </a:bodyPr>
          <a:lstStyle/>
          <a:p>
            <a:r>
              <a:rPr lang="en-US" dirty="0"/>
              <a:t>A change in one  or more  of these variables will lead to a forecast of the currency value. </a:t>
            </a:r>
          </a:p>
          <a:p>
            <a:r>
              <a:rPr lang="en-US" dirty="0"/>
              <a:t>It is  difficult  to  accurately  quantify  that  relationship  in a form applicable to forecasting.</a:t>
            </a:r>
          </a:p>
          <a:p>
            <a:r>
              <a:rPr lang="en-US" dirty="0"/>
              <a:t> Even  if the relationships could be quantified, there  is no guarantee that the  historical  relationships  will persist  in the  future. </a:t>
            </a:r>
          </a:p>
          <a:p>
            <a:r>
              <a:rPr lang="en-US" dirty="0"/>
              <a:t> It is  difficult  to  determine  the  lagged  impact  of some variables. It is also called difficult to incorporate some qualitative factors into the model.</a:t>
            </a:r>
          </a:p>
        </p:txBody>
      </p:sp>
    </p:spTree>
    <p:extLst>
      <p:ext uri="{BB962C8B-B14F-4D97-AF65-F5344CB8AC3E}">
        <p14:creationId xmlns:p14="http://schemas.microsoft.com/office/powerpoint/2010/main" val="248472484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282D58-4BC6-1E32-F410-1CC9AC573E7B}"/>
              </a:ext>
            </a:extLst>
          </p:cNvPr>
          <p:cNvSpPr>
            <a:spLocks noGrp="1"/>
          </p:cNvSpPr>
          <p:nvPr>
            <p:ph type="title"/>
          </p:nvPr>
        </p:nvSpPr>
        <p:spPr/>
        <p:txBody>
          <a:bodyPr/>
          <a:lstStyle/>
          <a:p>
            <a:r>
              <a:rPr lang="en-US" sz="2400" b="1" cap="none" dirty="0"/>
              <a:t>3. Market based models</a:t>
            </a:r>
            <a:br>
              <a:rPr lang="en-US" dirty="0"/>
            </a:br>
            <a:endParaRPr lang="en-US" dirty="0"/>
          </a:p>
        </p:txBody>
      </p:sp>
      <p:sp>
        <p:nvSpPr>
          <p:cNvPr id="3" name="Content Placeholder 2">
            <a:extLst>
              <a:ext uri="{FF2B5EF4-FFF2-40B4-BE49-F238E27FC236}">
                <a16:creationId xmlns:a16="http://schemas.microsoft.com/office/drawing/2014/main" id="{B8EDD503-0550-20E5-D3DE-055E66663FAD}"/>
              </a:ext>
            </a:extLst>
          </p:cNvPr>
          <p:cNvSpPr>
            <a:spLocks noGrp="1"/>
          </p:cNvSpPr>
          <p:nvPr>
            <p:ph idx="1"/>
          </p:nvPr>
        </p:nvSpPr>
        <p:spPr/>
        <p:txBody>
          <a:bodyPr>
            <a:normAutofit/>
          </a:bodyPr>
          <a:lstStyle/>
          <a:p>
            <a:r>
              <a:rPr lang="en-US" dirty="0"/>
              <a:t>Financial  markets are  said to be  efficient  if the  current asset prices  fully reflect  all the  available and  relevant information. </a:t>
            </a:r>
          </a:p>
          <a:p>
            <a:r>
              <a:rPr lang="en-US" dirty="0"/>
              <a:t>The  efficient market hypothesis (EMH) is largely attributable to Professor Eugene </a:t>
            </a:r>
            <a:r>
              <a:rPr lang="en-US" dirty="0" err="1"/>
              <a:t>Fama</a:t>
            </a:r>
            <a:r>
              <a:rPr lang="en-US" dirty="0"/>
              <a:t> of the university of Chicago.</a:t>
            </a:r>
          </a:p>
          <a:p>
            <a:pPr marL="0" indent="0">
              <a:buNone/>
            </a:pPr>
            <a:r>
              <a:rPr lang="en-US" i="1" dirty="0"/>
              <a:t>Advantage of market- based models are:</a:t>
            </a:r>
          </a:p>
          <a:p>
            <a:pPr marL="0" indent="0">
              <a:buNone/>
            </a:pPr>
            <a:r>
              <a:rPr lang="en-US" dirty="0"/>
              <a:t>1)   Easy to use data are readily observable.</a:t>
            </a:r>
          </a:p>
          <a:p>
            <a:pPr marL="0" indent="0">
              <a:buNone/>
            </a:pPr>
            <a:r>
              <a:rPr lang="en-US" dirty="0"/>
              <a:t>2)   Costless to use, data are “free”</a:t>
            </a:r>
          </a:p>
          <a:p>
            <a:endParaRPr lang="en-US" dirty="0"/>
          </a:p>
        </p:txBody>
      </p:sp>
    </p:spTree>
    <p:extLst>
      <p:ext uri="{BB962C8B-B14F-4D97-AF65-F5344CB8AC3E}">
        <p14:creationId xmlns:p14="http://schemas.microsoft.com/office/powerpoint/2010/main" val="227680178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EC8829-5302-FD3E-2F51-40B884F4EB3F}"/>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3B5D2F0E-D6DC-9E37-6A2B-F6A32E82C59C}"/>
              </a:ext>
            </a:extLst>
          </p:cNvPr>
          <p:cNvSpPr>
            <a:spLocks noGrp="1"/>
          </p:cNvSpPr>
          <p:nvPr>
            <p:ph idx="1"/>
          </p:nvPr>
        </p:nvSpPr>
        <p:spPr/>
        <p:txBody>
          <a:bodyPr/>
          <a:lstStyle/>
          <a:p>
            <a:r>
              <a:rPr lang="en-US" i="1" dirty="0"/>
              <a:t>The disadvantages of market-based models </a:t>
            </a:r>
            <a:r>
              <a:rPr lang="en-US" dirty="0"/>
              <a:t>are-</a:t>
            </a:r>
          </a:p>
          <a:p>
            <a:pPr marL="0" indent="0">
              <a:buNone/>
            </a:pPr>
            <a:r>
              <a:rPr lang="en-US" dirty="0"/>
              <a:t>1)   Conceptual:   models don’t force  us to think about forces which may account for future  moves in exchange rates.</a:t>
            </a:r>
          </a:p>
          <a:p>
            <a:pPr marL="0" indent="0">
              <a:buNone/>
            </a:pPr>
            <a:r>
              <a:rPr lang="en-US" dirty="0"/>
              <a:t>2)   Even if these models provided  long  term  unbiased predictors, there  are  times, especially over the short run, when they may produce large single period forecasting errors.</a:t>
            </a:r>
          </a:p>
          <a:p>
            <a:pPr marL="0" indent="0">
              <a:buNone/>
            </a:pPr>
            <a:r>
              <a:rPr lang="en-US" dirty="0"/>
              <a:t>3)   Implications for global  firms and  global  investors:-   use with  caution, given  the  potential for large short term forecasting errors. </a:t>
            </a:r>
          </a:p>
          <a:p>
            <a:endParaRPr lang="en-US" dirty="0"/>
          </a:p>
        </p:txBody>
      </p:sp>
    </p:spTree>
    <p:extLst>
      <p:ext uri="{BB962C8B-B14F-4D97-AF65-F5344CB8AC3E}">
        <p14:creationId xmlns:p14="http://schemas.microsoft.com/office/powerpoint/2010/main" val="379438436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3C1361-97CE-7512-EE81-72667DFBB0A0}"/>
              </a:ext>
            </a:extLst>
          </p:cNvPr>
          <p:cNvSpPr>
            <a:spLocks noGrp="1"/>
          </p:cNvSpPr>
          <p:nvPr>
            <p:ph type="title"/>
          </p:nvPr>
        </p:nvSpPr>
        <p:spPr/>
        <p:txBody>
          <a:bodyPr>
            <a:normAutofit/>
          </a:bodyPr>
          <a:lstStyle/>
          <a:p>
            <a:r>
              <a:rPr lang="en-US" sz="2000" dirty="0"/>
              <a:t>4. </a:t>
            </a:r>
            <a:r>
              <a:rPr lang="en-US" sz="2000" b="1" cap="none" dirty="0"/>
              <a:t>Mixed   forecasting </a:t>
            </a:r>
            <a:endParaRPr lang="en-US" sz="2000" b="1" dirty="0"/>
          </a:p>
        </p:txBody>
      </p:sp>
      <p:sp>
        <p:nvSpPr>
          <p:cNvPr id="3" name="Content Placeholder 2">
            <a:extLst>
              <a:ext uri="{FF2B5EF4-FFF2-40B4-BE49-F238E27FC236}">
                <a16:creationId xmlns:a16="http://schemas.microsoft.com/office/drawing/2014/main" id="{C334A469-219D-3746-F026-40E9AD4672BE}"/>
              </a:ext>
            </a:extLst>
          </p:cNvPr>
          <p:cNvSpPr>
            <a:spLocks noGrp="1"/>
          </p:cNvSpPr>
          <p:nvPr>
            <p:ph idx="1"/>
          </p:nvPr>
        </p:nvSpPr>
        <p:spPr/>
        <p:txBody>
          <a:bodyPr/>
          <a:lstStyle/>
          <a:p>
            <a:r>
              <a:rPr lang="en-US" dirty="0"/>
              <a:t>Mixed   forecasting   refers   to   the   use   of   a combination of forecasting techniques.</a:t>
            </a:r>
          </a:p>
          <a:p>
            <a:r>
              <a:rPr lang="en-US" dirty="0"/>
              <a:t> The actual forecast is a weighted average of the various forecasts developed.</a:t>
            </a:r>
          </a:p>
          <a:p>
            <a:endParaRPr lang="en-US" dirty="0"/>
          </a:p>
        </p:txBody>
      </p:sp>
    </p:spTree>
    <p:extLst>
      <p:ext uri="{BB962C8B-B14F-4D97-AF65-F5344CB8AC3E}">
        <p14:creationId xmlns:p14="http://schemas.microsoft.com/office/powerpoint/2010/main" val="353451730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65A4E8-FBD6-CB2E-DC29-4D747C6326B5}"/>
              </a:ext>
            </a:extLst>
          </p:cNvPr>
          <p:cNvSpPr>
            <a:spLocks noGrp="1"/>
          </p:cNvSpPr>
          <p:nvPr>
            <p:ph type="title"/>
          </p:nvPr>
        </p:nvSpPr>
        <p:spPr/>
        <p:txBody>
          <a:bodyPr>
            <a:normAutofit/>
          </a:bodyPr>
          <a:lstStyle/>
          <a:p>
            <a:r>
              <a:rPr lang="en-US" sz="2400" b="1" dirty="0"/>
              <a:t>7.0 SELF ASSESMENT EXERCISE</a:t>
            </a:r>
          </a:p>
        </p:txBody>
      </p:sp>
      <p:sp>
        <p:nvSpPr>
          <p:cNvPr id="3" name="Content Placeholder 2">
            <a:extLst>
              <a:ext uri="{FF2B5EF4-FFF2-40B4-BE49-F238E27FC236}">
                <a16:creationId xmlns:a16="http://schemas.microsoft.com/office/drawing/2014/main" id="{6C533C9B-83CE-9326-197B-8BA05FC65F79}"/>
              </a:ext>
            </a:extLst>
          </p:cNvPr>
          <p:cNvSpPr>
            <a:spLocks noGrp="1"/>
          </p:cNvSpPr>
          <p:nvPr>
            <p:ph idx="1"/>
          </p:nvPr>
        </p:nvSpPr>
        <p:spPr/>
        <p:txBody>
          <a:bodyPr/>
          <a:lstStyle/>
          <a:p>
            <a:pPr marL="0" indent="0">
              <a:buNone/>
            </a:pPr>
            <a:r>
              <a:rPr lang="en-US" dirty="0"/>
              <a:t>1. State the parity conditions.</a:t>
            </a:r>
          </a:p>
          <a:p>
            <a:pPr marL="0" indent="0">
              <a:buNone/>
            </a:pPr>
            <a:r>
              <a:rPr lang="en-US" dirty="0"/>
              <a:t>2. With the aid of an example explain the purchasing power parity</a:t>
            </a:r>
          </a:p>
          <a:p>
            <a:pPr marL="0" indent="0">
              <a:buNone/>
            </a:pPr>
            <a:r>
              <a:rPr lang="en-US" dirty="0"/>
              <a:t>3. Discuss the various forms of purchasing power parity.</a:t>
            </a:r>
          </a:p>
          <a:p>
            <a:pPr marL="0" indent="0">
              <a:buNone/>
            </a:pPr>
            <a:r>
              <a:rPr lang="en-US" dirty="0"/>
              <a:t>4. Using the equation, illustrate Fisher's effect.</a:t>
            </a:r>
          </a:p>
          <a:p>
            <a:pPr marL="0" indent="0">
              <a:buNone/>
            </a:pPr>
            <a:r>
              <a:rPr lang="en-US" dirty="0"/>
              <a:t>5. Define capital market integration.</a:t>
            </a:r>
          </a:p>
          <a:p>
            <a:pPr marL="0" indent="0">
              <a:buNone/>
            </a:pPr>
            <a:r>
              <a:rPr lang="en-US" dirty="0"/>
              <a:t>6. Explain the drawback of the purchasing power parity theory.</a:t>
            </a:r>
          </a:p>
          <a:p>
            <a:pPr marL="0" indent="0">
              <a:buNone/>
            </a:pPr>
            <a:r>
              <a:rPr lang="en-US" dirty="0"/>
              <a:t>7. Illustrate the International Fisher Effect using the equation.</a:t>
            </a:r>
          </a:p>
          <a:p>
            <a:endParaRPr lang="en-US" dirty="0"/>
          </a:p>
          <a:p>
            <a:endParaRPr lang="en-US" dirty="0"/>
          </a:p>
        </p:txBody>
      </p:sp>
    </p:spTree>
    <p:extLst>
      <p:ext uri="{BB962C8B-B14F-4D97-AF65-F5344CB8AC3E}">
        <p14:creationId xmlns:p14="http://schemas.microsoft.com/office/powerpoint/2010/main" val="151599024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25E9E3-663B-21B1-11AF-C1CCD6BE03CE}"/>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041BF00C-3F11-ACF0-FD59-9116EC1AD217}"/>
              </a:ext>
            </a:extLst>
          </p:cNvPr>
          <p:cNvSpPr>
            <a:spLocks noGrp="1"/>
          </p:cNvSpPr>
          <p:nvPr>
            <p:ph idx="1"/>
          </p:nvPr>
        </p:nvSpPr>
        <p:spPr/>
        <p:txBody>
          <a:bodyPr/>
          <a:lstStyle/>
          <a:p>
            <a:pPr marL="0" indent="0">
              <a:buNone/>
            </a:pPr>
            <a:r>
              <a:rPr lang="en-US" dirty="0"/>
              <a:t>8. Differentiate between covered interest rate parity and uncovered interest rate parity.</a:t>
            </a:r>
          </a:p>
          <a:p>
            <a:pPr marL="0" indent="0">
              <a:buNone/>
            </a:pPr>
            <a:r>
              <a:rPr lang="en-US" dirty="0"/>
              <a:t>9. Outline the following -Inward interest arbitrage Outward interest rate arbitrage</a:t>
            </a:r>
          </a:p>
          <a:p>
            <a:pPr marL="0" indent="0">
              <a:buNone/>
            </a:pPr>
            <a:r>
              <a:rPr lang="en-US" dirty="0"/>
              <a:t>10. Discuss 4  methods of forecasting exchange rates.</a:t>
            </a:r>
          </a:p>
          <a:p>
            <a:pPr marL="0" indent="0">
              <a:buNone/>
            </a:pPr>
            <a:r>
              <a:rPr lang="en-US" dirty="0"/>
              <a:t>11. Explain the  efficient market hypothesis (EMH) market conditions according to  Professor Eugene </a:t>
            </a:r>
            <a:r>
              <a:rPr lang="en-US" dirty="0" err="1"/>
              <a:t>Fama</a:t>
            </a:r>
            <a:r>
              <a:rPr lang="en-US" dirty="0"/>
              <a:t>.</a:t>
            </a:r>
          </a:p>
        </p:txBody>
      </p:sp>
    </p:spTree>
    <p:extLst>
      <p:ext uri="{BB962C8B-B14F-4D97-AF65-F5344CB8AC3E}">
        <p14:creationId xmlns:p14="http://schemas.microsoft.com/office/powerpoint/2010/main" val="192191246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16752A-17FC-F1E4-FBC2-9C318298D4F2}"/>
              </a:ext>
            </a:extLst>
          </p:cNvPr>
          <p:cNvSpPr>
            <a:spLocks noGrp="1"/>
          </p:cNvSpPr>
          <p:nvPr>
            <p:ph type="title"/>
          </p:nvPr>
        </p:nvSpPr>
        <p:spPr/>
        <p:txBody>
          <a:bodyPr>
            <a:normAutofit/>
          </a:bodyPr>
          <a:lstStyle/>
          <a:p>
            <a:r>
              <a:rPr lang="en-US" sz="2400" b="1" dirty="0"/>
              <a:t>8.0 REFERENCES</a:t>
            </a:r>
          </a:p>
        </p:txBody>
      </p:sp>
      <p:sp>
        <p:nvSpPr>
          <p:cNvPr id="3" name="Content Placeholder 2">
            <a:extLst>
              <a:ext uri="{FF2B5EF4-FFF2-40B4-BE49-F238E27FC236}">
                <a16:creationId xmlns:a16="http://schemas.microsoft.com/office/drawing/2014/main" id="{842CDB23-CC87-6F44-E437-5EC25C7BF4C4}"/>
              </a:ext>
            </a:extLst>
          </p:cNvPr>
          <p:cNvSpPr>
            <a:spLocks noGrp="1"/>
          </p:cNvSpPr>
          <p:nvPr>
            <p:ph idx="1"/>
          </p:nvPr>
        </p:nvSpPr>
        <p:spPr/>
        <p:txBody>
          <a:bodyPr/>
          <a:lstStyle/>
          <a:p>
            <a:pPr marL="0" indent="0">
              <a:buNone/>
            </a:pPr>
            <a:r>
              <a:rPr lang="en-US" dirty="0"/>
              <a:t>1. International Business, </a:t>
            </a:r>
            <a:r>
              <a:rPr lang="en-US" dirty="0" err="1"/>
              <a:t>Alan.M.Rugnam</a:t>
            </a:r>
            <a:r>
              <a:rPr lang="en-US" dirty="0"/>
              <a:t>, Prentice Hall(2006).</a:t>
            </a:r>
          </a:p>
          <a:p>
            <a:pPr marL="0" indent="0">
              <a:buNone/>
            </a:pPr>
            <a:r>
              <a:rPr lang="en-US" dirty="0"/>
              <a:t>2. International business management, Sinha, P., Excel Books (2008).</a:t>
            </a:r>
          </a:p>
          <a:p>
            <a:pPr marL="0" indent="0">
              <a:buNone/>
            </a:pPr>
            <a:r>
              <a:rPr lang="en-US" dirty="0"/>
              <a:t>3. A handbook on International Finance, Arora. A, Lucent Publication (2018)</a:t>
            </a:r>
          </a:p>
          <a:p>
            <a:pPr marL="0" indent="0">
              <a:buNone/>
            </a:pPr>
            <a:r>
              <a:rPr lang="en-US" dirty="0"/>
              <a:t>4. International finance, 5th edition, Levi, M. D. (2009).</a:t>
            </a:r>
          </a:p>
          <a:p>
            <a:pPr marL="0" indent="0">
              <a:buNone/>
            </a:pPr>
            <a:r>
              <a:rPr lang="en-US" dirty="0"/>
              <a:t>5. International Finance: Theory and Policy, Steve, S., Saylor Foundation. (2010).</a:t>
            </a:r>
          </a:p>
          <a:p>
            <a:endParaRPr lang="en-US" dirty="0"/>
          </a:p>
        </p:txBody>
      </p:sp>
    </p:spTree>
    <p:extLst>
      <p:ext uri="{BB962C8B-B14F-4D97-AF65-F5344CB8AC3E}">
        <p14:creationId xmlns:p14="http://schemas.microsoft.com/office/powerpoint/2010/main" val="377550202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3566E8-0B10-8697-6F4C-E623405C0191}"/>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947C6CD3-98EC-F61A-061D-84D63276671D}"/>
              </a:ext>
            </a:extLst>
          </p:cNvPr>
          <p:cNvSpPr>
            <a:spLocks noGrp="1"/>
          </p:cNvSpPr>
          <p:nvPr>
            <p:ph idx="1"/>
          </p:nvPr>
        </p:nvSpPr>
        <p:spPr/>
        <p:txBody>
          <a:bodyPr/>
          <a:lstStyle/>
          <a:p>
            <a:pPr marL="0" indent="0">
              <a:buNone/>
            </a:pPr>
            <a:endParaRPr lang="en-US" b="1" dirty="0"/>
          </a:p>
          <a:p>
            <a:pPr marL="0" indent="0">
              <a:buNone/>
            </a:pPr>
            <a:endParaRPr lang="en-US" b="1" dirty="0"/>
          </a:p>
          <a:p>
            <a:pPr marL="0" indent="0">
              <a:buNone/>
            </a:pPr>
            <a:endParaRPr lang="en-US" b="1" dirty="0"/>
          </a:p>
          <a:p>
            <a:pPr marL="0" indent="0">
              <a:buNone/>
            </a:pPr>
            <a:r>
              <a:rPr lang="en-US" b="1" dirty="0"/>
              <a:t>			THE END, THANK YOU.</a:t>
            </a:r>
            <a:endParaRPr lang="en-KE" b="1" dirty="0"/>
          </a:p>
        </p:txBody>
      </p:sp>
    </p:spTree>
    <p:extLst>
      <p:ext uri="{BB962C8B-B14F-4D97-AF65-F5344CB8AC3E}">
        <p14:creationId xmlns:p14="http://schemas.microsoft.com/office/powerpoint/2010/main" val="3262357567"/>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Gallery</Template>
  <TotalTime>1759</TotalTime>
  <Words>4799</Words>
  <Application>Microsoft Office PowerPoint</Application>
  <PresentationFormat>Widescreen</PresentationFormat>
  <Paragraphs>327</Paragraphs>
  <Slides>60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60</vt:i4>
      </vt:variant>
    </vt:vector>
  </HeadingPairs>
  <TitlesOfParts>
    <vt:vector size="64" baseType="lpstr">
      <vt:lpstr>Arial</vt:lpstr>
      <vt:lpstr>Gill Sans MT</vt:lpstr>
      <vt:lpstr>Wingdings</vt:lpstr>
      <vt:lpstr>Gallery</vt:lpstr>
      <vt:lpstr>INTERNATIONAL FINANCE</vt:lpstr>
      <vt:lpstr>CONTENTS</vt:lpstr>
      <vt:lpstr>PowerPoint Presentation</vt:lpstr>
      <vt:lpstr>INTRODUCTION</vt:lpstr>
      <vt:lpstr>OBJECTIVES</vt:lpstr>
      <vt:lpstr>3.0 PURCHASING POWER PARITY</vt:lpstr>
      <vt:lpstr>PowerPoint Presentation</vt:lpstr>
      <vt:lpstr>PowerPoint Presentation</vt:lpstr>
      <vt:lpstr>PowerPoint Presentation</vt:lpstr>
      <vt:lpstr>PowerPoint Presentation</vt:lpstr>
      <vt:lpstr>PowerPoint Presentation</vt:lpstr>
      <vt:lpstr>(i) The absolute form </vt:lpstr>
      <vt:lpstr>PowerPoint Presentation</vt:lpstr>
      <vt:lpstr>PowerPoint Presentation</vt:lpstr>
      <vt:lpstr>PowerPoint Presentation</vt:lpstr>
      <vt:lpstr>PowerPoint Presentation</vt:lpstr>
      <vt:lpstr>(ii) The relative form of PPP</vt:lpstr>
      <vt:lpstr>PowerPoint Presentation</vt:lpstr>
      <vt:lpstr>PowerPoint Presentation</vt:lpstr>
      <vt:lpstr>PowerPoint Presentation</vt:lpstr>
      <vt:lpstr>PowerPoint Presentation</vt:lpstr>
      <vt:lpstr>Drawbacks of purchasing power parity theory</vt:lpstr>
      <vt:lpstr>PowerPoint Presentation</vt:lpstr>
      <vt:lpstr>4.0 THE FISHERS EFFECT</vt:lpstr>
      <vt:lpstr>PowerPoint Presentation</vt:lpstr>
      <vt:lpstr>Capital market integration and segmentation </vt:lpstr>
      <vt:lpstr>FISHERS PARITY</vt:lpstr>
      <vt:lpstr>PowerPoint Presentation</vt:lpstr>
      <vt:lpstr>4.1 THE INTERNATIONAL FISHER EFFECT (IFE) </vt:lpstr>
      <vt:lpstr>PowerPoint Presentation</vt:lpstr>
      <vt:lpstr>Solution </vt:lpstr>
      <vt:lpstr>PowerPoint Presentation</vt:lpstr>
      <vt:lpstr>5.0  INTEREST RATE PARITY </vt:lpstr>
      <vt:lpstr>PowerPoint Presentation</vt:lpstr>
      <vt:lpstr>PowerPoint Presentation</vt:lpstr>
      <vt:lpstr>5.1 Interest rate arbitrage</vt:lpstr>
      <vt:lpstr>PowerPoint Presentation</vt:lpstr>
      <vt:lpstr>PowerPoint Presentation</vt:lpstr>
      <vt:lpstr>PowerPoint Presentation</vt:lpstr>
      <vt:lpstr>illustration</vt:lpstr>
      <vt:lpstr>Example on covered arbitrage </vt:lpstr>
      <vt:lpstr>PowerPoint Presentation</vt:lpstr>
      <vt:lpstr>PowerPoint Presentation</vt:lpstr>
      <vt:lpstr>5.1.2 Uncovered interest arbitrage</vt:lpstr>
      <vt:lpstr>PowerPoint Presentation</vt:lpstr>
      <vt:lpstr>5.1.3 Inwards interest rate arbitrage </vt:lpstr>
      <vt:lpstr>5.1.4 Outward interest rate arbitrage </vt:lpstr>
      <vt:lpstr>6.0 FORCASTING EXCHANGE RATES</vt:lpstr>
      <vt:lpstr>6.1 Methods of forecasting exchange rates. </vt:lpstr>
      <vt:lpstr>1. Technical forecasting </vt:lpstr>
      <vt:lpstr>2. Fundamental forecasting</vt:lpstr>
      <vt:lpstr>PowerPoint Presentation</vt:lpstr>
      <vt:lpstr>PowerPoint Presentation</vt:lpstr>
      <vt:lpstr>3. Market based models </vt:lpstr>
      <vt:lpstr>PowerPoint Presentation</vt:lpstr>
      <vt:lpstr>4. Mixed   forecasting </vt:lpstr>
      <vt:lpstr>7.0 SELF ASSESMENT EXERCISE</vt:lpstr>
      <vt:lpstr>PowerPoint Presentation</vt:lpstr>
      <vt:lpstr>8.0 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INTERNATIONAL FINANCE</dc:title>
  <dc:creator>Evelyn Tipape (Treasury)</dc:creator>
  <cp:lastModifiedBy>Evelyn Tipape (Treasury)</cp:lastModifiedBy>
  <cp:revision>14</cp:revision>
  <dcterms:created xsi:type="dcterms:W3CDTF">2023-03-30T19:47:50Z</dcterms:created>
  <dcterms:modified xsi:type="dcterms:W3CDTF">2023-04-18T12:38:49Z</dcterms:modified>
</cp:coreProperties>
</file>