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62" r:id="rId4"/>
    <p:sldId id="263" r:id="rId5"/>
    <p:sldId id="264" r:id="rId6"/>
    <p:sldId id="323" r:id="rId7"/>
    <p:sldId id="265" r:id="rId8"/>
    <p:sldId id="257" r:id="rId9"/>
    <p:sldId id="258" r:id="rId10"/>
    <p:sldId id="259" r:id="rId11"/>
    <p:sldId id="260" r:id="rId12"/>
    <p:sldId id="266" r:id="rId13"/>
    <p:sldId id="267" r:id="rId14"/>
    <p:sldId id="268" r:id="rId15"/>
    <p:sldId id="269" r:id="rId16"/>
    <p:sldId id="271" r:id="rId17"/>
    <p:sldId id="272" r:id="rId18"/>
    <p:sldId id="273" r:id="rId19"/>
    <p:sldId id="274" r:id="rId20"/>
    <p:sldId id="275" r:id="rId21"/>
    <p:sldId id="276" r:id="rId22"/>
    <p:sldId id="277" r:id="rId23"/>
    <p:sldId id="278" r:id="rId24"/>
    <p:sldId id="279" r:id="rId25"/>
    <p:sldId id="280" r:id="rId26"/>
    <p:sldId id="324" r:id="rId27"/>
    <p:sldId id="325" r:id="rId28"/>
    <p:sldId id="326" r:id="rId29"/>
    <p:sldId id="327" r:id="rId30"/>
    <p:sldId id="328" r:id="rId31"/>
    <p:sldId id="281" r:id="rId32"/>
    <p:sldId id="282" r:id="rId33"/>
    <p:sldId id="283" r:id="rId34"/>
    <p:sldId id="284" r:id="rId35"/>
    <p:sldId id="285" r:id="rId36"/>
    <p:sldId id="286" r:id="rId37"/>
    <p:sldId id="287" r:id="rId38"/>
    <p:sldId id="288" r:id="rId39"/>
    <p:sldId id="289" r:id="rId40"/>
    <p:sldId id="290" r:id="rId41"/>
    <p:sldId id="292" r:id="rId42"/>
    <p:sldId id="291"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65" autoAdjust="0"/>
    <p:restoredTop sz="94660"/>
  </p:normalViewPr>
  <p:slideViewPr>
    <p:cSldViewPr snapToGrid="0">
      <p:cViewPr varScale="1">
        <p:scale>
          <a:sx n="72" d="100"/>
          <a:sy n="72" d="100"/>
        </p:scale>
        <p:origin x="58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6C00C5-EE30-4C51-8677-1185A5B68745}" type="datetimeFigureOut">
              <a:rPr lang="en-US" smtClean="0"/>
              <a:t>5/16/2023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B456C8F1-ECB4-492E-8A7A-F5591FFC9710}"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37695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6C00C5-EE30-4C51-8677-1185A5B68745}"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6C8F1-ECB4-492E-8A7A-F5591FFC9710}"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32772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6C00C5-EE30-4C51-8677-1185A5B68745}"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6C8F1-ECB4-492E-8A7A-F5591FFC9710}"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11611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6C00C5-EE30-4C51-8677-1185A5B68745}" type="datetimeFigureOut">
              <a:rPr lang="en-US" smtClean="0"/>
              <a:t>5/16/2023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56C8F1-ECB4-492E-8A7A-F5591FFC9710}"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72138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6C00C5-EE30-4C51-8677-1185A5B68745}" type="datetimeFigureOut">
              <a:rPr lang="en-US" smtClean="0"/>
              <a:t>5/16/2023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56C8F1-ECB4-492E-8A7A-F5591FFC9710}"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21116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6C00C5-EE30-4C51-8677-1185A5B68745}" type="datetimeFigureOut">
              <a:rPr lang="en-US" smtClean="0"/>
              <a:t>5/16/2023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56C8F1-ECB4-492E-8A7A-F5591FFC9710}"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13947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6C00C5-EE30-4C51-8677-1185A5B68745}" type="datetimeFigureOut">
              <a:rPr lang="en-US" smtClean="0"/>
              <a:t>5/16/2023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56C8F1-ECB4-492E-8A7A-F5591FFC9710}" type="slidenum">
              <a:rPr lang="en-US" smtClean="0"/>
              <a:t>‹#›</a:t>
            </a:fld>
            <a:endParaRPr lang="en-US"/>
          </a:p>
        </p:txBody>
      </p:sp>
    </p:spTree>
    <p:extLst>
      <p:ext uri="{BB962C8B-B14F-4D97-AF65-F5344CB8AC3E}">
        <p14:creationId xmlns:p14="http://schemas.microsoft.com/office/powerpoint/2010/main" val="9261118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6C00C5-EE30-4C51-8677-1185A5B68745}" type="datetimeFigureOut">
              <a:rPr lang="en-US" smtClean="0"/>
              <a:t>5/16/2023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56C8F1-ECB4-492E-8A7A-F5591FFC9710}"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59952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F66C00C5-EE30-4C51-8677-1185A5B68745}" type="datetimeFigureOut">
              <a:rPr lang="en-US" smtClean="0"/>
              <a:t>5/16/2023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B456C8F1-ECB4-492E-8A7A-F5591FFC9710}"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91724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6C00C5-EE30-4C51-8677-1185A5B68745}"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6C8F1-ECB4-492E-8A7A-F5591FFC9710}"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90894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6C00C5-EE30-4C51-8677-1185A5B68745}"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6C8F1-ECB4-492E-8A7A-F5591FFC9710}"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51446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F66C00C5-EE30-4C51-8677-1185A5B68745}" type="datetimeFigureOut">
              <a:rPr lang="en-US" smtClean="0"/>
              <a:t>5/16/2023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B456C8F1-ECB4-492E-8A7A-F5591FFC9710}"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97438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E11B5-EE67-5E4D-3861-8CEAE6F66DD9}"/>
              </a:ext>
            </a:extLst>
          </p:cNvPr>
          <p:cNvSpPr>
            <a:spLocks noGrp="1"/>
          </p:cNvSpPr>
          <p:nvPr>
            <p:ph type="ctrTitle"/>
          </p:nvPr>
        </p:nvSpPr>
        <p:spPr/>
        <p:txBody>
          <a:bodyPr>
            <a:normAutofit/>
          </a:bodyPr>
          <a:lstStyle/>
          <a:p>
            <a:r>
              <a:rPr lang="en-US" sz="3200" b="1" dirty="0"/>
              <a:t>INTERNATIONAL FINANCE</a:t>
            </a:r>
          </a:p>
        </p:txBody>
      </p:sp>
      <p:sp>
        <p:nvSpPr>
          <p:cNvPr id="3" name="Subtitle 2">
            <a:extLst>
              <a:ext uri="{FF2B5EF4-FFF2-40B4-BE49-F238E27FC236}">
                <a16:creationId xmlns:a16="http://schemas.microsoft.com/office/drawing/2014/main" id="{E0B15DD1-4B1F-0899-A359-A7567792537C}"/>
              </a:ext>
            </a:extLst>
          </p:cNvPr>
          <p:cNvSpPr>
            <a:spLocks noGrp="1"/>
          </p:cNvSpPr>
          <p:nvPr>
            <p:ph type="subTitle" idx="1"/>
          </p:nvPr>
        </p:nvSpPr>
        <p:spPr/>
        <p:txBody>
          <a:bodyPr>
            <a:normAutofit fontScale="62500" lnSpcReduction="20000"/>
          </a:bodyPr>
          <a:lstStyle/>
          <a:p>
            <a:r>
              <a:rPr lang="en-US" dirty="0"/>
              <a:t> </a:t>
            </a:r>
            <a:r>
              <a:rPr lang="en-US" sz="4100" b="1" dirty="0"/>
              <a:t>WEEK 7- CURRENCY OPTIONS AND INTEREST RATE FUTURES</a:t>
            </a:r>
            <a:endParaRPr lang="en-US" sz="4100" dirty="0"/>
          </a:p>
        </p:txBody>
      </p:sp>
    </p:spTree>
    <p:extLst>
      <p:ext uri="{BB962C8B-B14F-4D97-AF65-F5344CB8AC3E}">
        <p14:creationId xmlns:p14="http://schemas.microsoft.com/office/powerpoint/2010/main" val="449831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035F6-A755-6F8C-453B-8484D4E842AB}"/>
              </a:ext>
            </a:extLst>
          </p:cNvPr>
          <p:cNvSpPr>
            <a:spLocks noGrp="1"/>
          </p:cNvSpPr>
          <p:nvPr>
            <p:ph type="title"/>
          </p:nvPr>
        </p:nvSpPr>
        <p:spPr/>
        <p:txBody>
          <a:bodyPr/>
          <a:lstStyle/>
          <a:p>
            <a:r>
              <a:rPr lang="en-US" b="1" dirty="0"/>
              <a:t>CONTENTS</a:t>
            </a:r>
            <a:br>
              <a:rPr lang="en-US" dirty="0"/>
            </a:br>
            <a:endParaRPr lang="en-US" dirty="0"/>
          </a:p>
        </p:txBody>
      </p:sp>
      <p:sp>
        <p:nvSpPr>
          <p:cNvPr id="3" name="Content Placeholder 2">
            <a:extLst>
              <a:ext uri="{FF2B5EF4-FFF2-40B4-BE49-F238E27FC236}">
                <a16:creationId xmlns:a16="http://schemas.microsoft.com/office/drawing/2014/main" id="{583EBF0F-331F-0B06-637B-A1D55A4ABD58}"/>
              </a:ext>
            </a:extLst>
          </p:cNvPr>
          <p:cNvSpPr>
            <a:spLocks noGrp="1"/>
          </p:cNvSpPr>
          <p:nvPr>
            <p:ph idx="1"/>
          </p:nvPr>
        </p:nvSpPr>
        <p:spPr/>
        <p:txBody>
          <a:bodyPr>
            <a:normAutofit/>
          </a:bodyPr>
          <a:lstStyle/>
          <a:p>
            <a:pPr marL="0" indent="0">
              <a:buNone/>
            </a:pPr>
            <a:r>
              <a:rPr lang="en-US" b="1" dirty="0"/>
              <a:t>1.0 INTRODUCTION</a:t>
            </a:r>
          </a:p>
          <a:p>
            <a:pPr marL="0" indent="0">
              <a:buNone/>
            </a:pPr>
            <a:r>
              <a:rPr lang="en-US" b="1" dirty="0"/>
              <a:t>2.0 OBJECTIVES</a:t>
            </a:r>
          </a:p>
          <a:p>
            <a:pPr marL="0" indent="0">
              <a:buNone/>
            </a:pPr>
            <a:r>
              <a:rPr lang="en-US" b="1" dirty="0"/>
              <a:t>3.0 FUTURES</a:t>
            </a:r>
          </a:p>
          <a:p>
            <a:pPr marL="457200" lvl="1" indent="0">
              <a:buNone/>
            </a:pPr>
            <a:r>
              <a:rPr lang="en-US" dirty="0"/>
              <a:t>3.1 Introduction</a:t>
            </a:r>
          </a:p>
          <a:p>
            <a:pPr marL="457200" lvl="1" indent="0">
              <a:buNone/>
            </a:pPr>
            <a:r>
              <a:rPr lang="en-US" dirty="0"/>
              <a:t>3.2 History</a:t>
            </a:r>
          </a:p>
          <a:p>
            <a:pPr marL="457200" lvl="1" indent="0">
              <a:buNone/>
            </a:pPr>
            <a:r>
              <a:rPr lang="en-US" dirty="0"/>
              <a:t>3.3 Types of futures markets</a:t>
            </a:r>
          </a:p>
          <a:p>
            <a:pPr marL="457200" lvl="1" indent="0">
              <a:buNone/>
            </a:pPr>
            <a:r>
              <a:rPr lang="en-US" dirty="0"/>
              <a:t>•	Profit and Loss cash settlement</a:t>
            </a:r>
          </a:p>
          <a:p>
            <a:pPr marL="0" indent="0">
              <a:buNone/>
            </a:pPr>
            <a:endParaRPr lang="en-US" dirty="0"/>
          </a:p>
        </p:txBody>
      </p:sp>
    </p:spTree>
    <p:extLst>
      <p:ext uri="{BB962C8B-B14F-4D97-AF65-F5344CB8AC3E}">
        <p14:creationId xmlns:p14="http://schemas.microsoft.com/office/powerpoint/2010/main" val="4097931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D3F40-6045-CEA1-C8F4-BAC03EDE741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9AB619B-DA2E-665B-5248-1C0C947DE95B}"/>
              </a:ext>
            </a:extLst>
          </p:cNvPr>
          <p:cNvSpPr>
            <a:spLocks noGrp="1"/>
          </p:cNvSpPr>
          <p:nvPr>
            <p:ph idx="1"/>
          </p:nvPr>
        </p:nvSpPr>
        <p:spPr/>
        <p:txBody>
          <a:bodyPr/>
          <a:lstStyle/>
          <a:p>
            <a:pPr marL="0" indent="0">
              <a:buNone/>
            </a:pPr>
            <a:r>
              <a:rPr lang="en-US" dirty="0"/>
              <a:t>3.4 Economic importance of Futures Markets</a:t>
            </a:r>
          </a:p>
          <a:p>
            <a:pPr marL="457200" lvl="1" indent="0">
              <a:buNone/>
            </a:pPr>
            <a:r>
              <a:rPr lang="en-US" dirty="0"/>
              <a:t>• Price Discovery</a:t>
            </a:r>
          </a:p>
          <a:p>
            <a:pPr marL="457200" lvl="1" indent="0">
              <a:buNone/>
            </a:pPr>
            <a:r>
              <a:rPr lang="en-US" dirty="0"/>
              <a:t>• Risk Reduction</a:t>
            </a:r>
          </a:p>
          <a:p>
            <a:pPr marL="0" indent="0">
              <a:buNone/>
            </a:pPr>
            <a:r>
              <a:rPr lang="en-US" dirty="0"/>
              <a:t>3.5 Characteristics</a:t>
            </a:r>
          </a:p>
          <a:p>
            <a:pPr marL="0" indent="0">
              <a:buNone/>
            </a:pPr>
            <a:r>
              <a:rPr lang="en-US" dirty="0"/>
              <a:t>3.6 How to trade in the Futures Market</a:t>
            </a:r>
          </a:p>
          <a:p>
            <a:pPr marL="0" indent="0">
              <a:buNone/>
            </a:pPr>
            <a:r>
              <a:rPr lang="en-US" dirty="0"/>
              <a:t>3.7 Hedging with interest rate futures</a:t>
            </a:r>
          </a:p>
          <a:p>
            <a:endParaRPr lang="en-US" dirty="0"/>
          </a:p>
        </p:txBody>
      </p:sp>
    </p:spTree>
    <p:extLst>
      <p:ext uri="{BB962C8B-B14F-4D97-AF65-F5344CB8AC3E}">
        <p14:creationId xmlns:p14="http://schemas.microsoft.com/office/powerpoint/2010/main" val="4245077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82A8F-B42F-9C8F-C162-E8EA4A7A0B3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727A8A0-FE88-311B-6C43-D90FB414F33B}"/>
              </a:ext>
            </a:extLst>
          </p:cNvPr>
          <p:cNvSpPr>
            <a:spLocks noGrp="1"/>
          </p:cNvSpPr>
          <p:nvPr>
            <p:ph idx="1"/>
          </p:nvPr>
        </p:nvSpPr>
        <p:spPr/>
        <p:txBody>
          <a:bodyPr>
            <a:normAutofit lnSpcReduction="10000"/>
          </a:bodyPr>
          <a:lstStyle/>
          <a:p>
            <a:pPr marL="0" indent="0">
              <a:buNone/>
            </a:pPr>
            <a:r>
              <a:rPr lang="en-US" b="1" dirty="0"/>
              <a:t>4.0 OPTIONS MARKETS</a:t>
            </a:r>
          </a:p>
          <a:p>
            <a:pPr marL="457200" lvl="1" indent="0">
              <a:buNone/>
            </a:pPr>
            <a:r>
              <a:rPr lang="en-US" dirty="0"/>
              <a:t>4.1 Introduction and Definition</a:t>
            </a:r>
          </a:p>
          <a:p>
            <a:pPr marL="457200" lvl="1" indent="0">
              <a:buNone/>
            </a:pPr>
            <a:r>
              <a:rPr lang="en-US" dirty="0"/>
              <a:t>4.2 Option Pricing and Valuation</a:t>
            </a:r>
          </a:p>
          <a:p>
            <a:pPr marL="457200" lvl="1" indent="0">
              <a:buNone/>
            </a:pPr>
            <a:r>
              <a:rPr lang="en-US" dirty="0"/>
              <a:t>4.3 Main features of Options Markets</a:t>
            </a:r>
          </a:p>
          <a:p>
            <a:pPr marL="457200" lvl="1" indent="0">
              <a:buNone/>
            </a:pPr>
            <a:r>
              <a:rPr lang="en-US" dirty="0"/>
              <a:t>4.4 Options Market Structure</a:t>
            </a:r>
          </a:p>
          <a:p>
            <a:pPr marL="457200" lvl="1" indent="0">
              <a:buNone/>
            </a:pPr>
            <a:r>
              <a:rPr lang="en-US" dirty="0"/>
              <a:t>4.5 Hedging with Currency Options</a:t>
            </a:r>
          </a:p>
          <a:p>
            <a:pPr marL="457200" lvl="1" indent="0">
              <a:buNone/>
            </a:pPr>
            <a:r>
              <a:rPr lang="en-US" b="1" dirty="0"/>
              <a:t>5.0 CONCLUSION</a:t>
            </a:r>
          </a:p>
          <a:p>
            <a:pPr marL="457200" lvl="1" indent="0">
              <a:buNone/>
            </a:pPr>
            <a:r>
              <a:rPr lang="en-US" b="1" dirty="0"/>
              <a:t>6.0 SELF ASSESMENT EXERCISE</a:t>
            </a:r>
          </a:p>
          <a:p>
            <a:pPr marL="457200" lvl="1" indent="0">
              <a:buNone/>
            </a:pPr>
            <a:r>
              <a:rPr lang="en-US" b="1" dirty="0"/>
              <a:t>7.0 REFERENCES</a:t>
            </a:r>
          </a:p>
          <a:p>
            <a:endParaRPr lang="en-US" dirty="0"/>
          </a:p>
        </p:txBody>
      </p:sp>
    </p:spTree>
    <p:extLst>
      <p:ext uri="{BB962C8B-B14F-4D97-AF65-F5344CB8AC3E}">
        <p14:creationId xmlns:p14="http://schemas.microsoft.com/office/powerpoint/2010/main" val="3459813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08ADA-7F47-ED6D-4F30-D4524ED7ED11}"/>
              </a:ext>
            </a:extLst>
          </p:cNvPr>
          <p:cNvSpPr>
            <a:spLocks noGrp="1"/>
          </p:cNvSpPr>
          <p:nvPr>
            <p:ph type="title"/>
          </p:nvPr>
        </p:nvSpPr>
        <p:spPr/>
        <p:txBody>
          <a:bodyPr>
            <a:normAutofit/>
          </a:bodyPr>
          <a:lstStyle/>
          <a:p>
            <a:r>
              <a:rPr lang="en-US" sz="2400" b="1" dirty="0"/>
              <a:t>1.O INTRODUCTION</a:t>
            </a:r>
          </a:p>
        </p:txBody>
      </p:sp>
      <p:sp>
        <p:nvSpPr>
          <p:cNvPr id="3" name="Content Placeholder 2">
            <a:extLst>
              <a:ext uri="{FF2B5EF4-FFF2-40B4-BE49-F238E27FC236}">
                <a16:creationId xmlns:a16="http://schemas.microsoft.com/office/drawing/2014/main" id="{A67D00FF-ACD3-B5F3-FAC4-57DEF9C72B60}"/>
              </a:ext>
            </a:extLst>
          </p:cNvPr>
          <p:cNvSpPr>
            <a:spLocks noGrp="1"/>
          </p:cNvSpPr>
          <p:nvPr>
            <p:ph idx="1"/>
          </p:nvPr>
        </p:nvSpPr>
        <p:spPr>
          <a:xfrm>
            <a:off x="1451579" y="1853754"/>
            <a:ext cx="9603275" cy="3998406"/>
          </a:xfrm>
        </p:spPr>
        <p:txBody>
          <a:bodyPr>
            <a:normAutofit fontScale="92500" lnSpcReduction="10000"/>
          </a:bodyPr>
          <a:lstStyle/>
          <a:p>
            <a:r>
              <a:rPr lang="en-US" dirty="0"/>
              <a:t>Options are financial instruments that gives its holder a right but not an obligation to buy or sell a currency, sometime in the future.  </a:t>
            </a:r>
          </a:p>
          <a:p>
            <a:r>
              <a:rPr lang="en-US" dirty="0"/>
              <a:t>Options are traded on over the counter (OTC) as well as on organized markets. </a:t>
            </a:r>
          </a:p>
          <a:p>
            <a:r>
              <a:rPr lang="en-US" dirty="0"/>
              <a:t>The retail market consists of individual clients as well as enterprises who buy options from banks to cover against exchange risk. </a:t>
            </a:r>
          </a:p>
          <a:p>
            <a:r>
              <a:rPr lang="en-US" dirty="0"/>
              <a:t>These clients are generally financial institutions and portfolio managers, apart from big enterprises. </a:t>
            </a:r>
          </a:p>
          <a:p>
            <a:r>
              <a:rPr lang="en-US" dirty="0"/>
              <a:t>The wholesale market comprises of commercial banks and investments banks. </a:t>
            </a:r>
          </a:p>
          <a:p>
            <a:r>
              <a:rPr lang="en-US" dirty="0"/>
              <a:t>The operations on the OTC option market are carried out by telephone or by electronic dealing systems and may take place round the clock.</a:t>
            </a:r>
          </a:p>
        </p:txBody>
      </p:sp>
    </p:spTree>
    <p:extLst>
      <p:ext uri="{BB962C8B-B14F-4D97-AF65-F5344CB8AC3E}">
        <p14:creationId xmlns:p14="http://schemas.microsoft.com/office/powerpoint/2010/main" val="3508432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D8985-B0B2-B79D-1649-A4B0596C3720}"/>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42E5CE0C-6DBA-8DC8-62BB-13ACC070F8CD}"/>
              </a:ext>
            </a:extLst>
          </p:cNvPr>
          <p:cNvSpPr>
            <a:spLocks noGrp="1"/>
          </p:cNvSpPr>
          <p:nvPr>
            <p:ph idx="1"/>
          </p:nvPr>
        </p:nvSpPr>
        <p:spPr>
          <a:xfrm>
            <a:off x="1451579" y="1853753"/>
            <a:ext cx="9603275" cy="4199728"/>
          </a:xfrm>
        </p:spPr>
        <p:txBody>
          <a:bodyPr>
            <a:noAutofit/>
          </a:bodyPr>
          <a:lstStyle/>
          <a:p>
            <a:r>
              <a:rPr lang="en-US" sz="1800" dirty="0"/>
              <a:t>Futures are derivative financial contracts obligating the buyer to purchase an asset or the seller to sell an asset at a predetermined future date and set price.</a:t>
            </a:r>
          </a:p>
          <a:p>
            <a:r>
              <a:rPr lang="en-US" sz="1800" dirty="0"/>
              <a:t>A futures contract allows an investor to speculate on the price of a financial instrument or commodity.</a:t>
            </a:r>
          </a:p>
          <a:p>
            <a:r>
              <a:rPr lang="en-US" sz="1800" dirty="0"/>
              <a:t>Futures are used to hedge the price movement of an underlying asset to help prevent losses from unfavorable price changes.</a:t>
            </a:r>
          </a:p>
          <a:p>
            <a:r>
              <a:rPr lang="en-US" sz="1800" dirty="0"/>
              <a:t>When you engage in hedging, you take a position opposite to the one you hold with the underlying asset; If you lose money on the underlying asset, the money you make on the futures contract can mitigate that loss.</a:t>
            </a:r>
          </a:p>
          <a:p>
            <a:r>
              <a:rPr lang="en-US" sz="1800" dirty="0"/>
              <a:t>Futures contracts trade on a futures exchange and a contract's price settles after the end of every trading session.</a:t>
            </a:r>
            <a:endParaRPr lang="en-KE" sz="1800" dirty="0"/>
          </a:p>
        </p:txBody>
      </p:sp>
    </p:spTree>
    <p:extLst>
      <p:ext uri="{BB962C8B-B14F-4D97-AF65-F5344CB8AC3E}">
        <p14:creationId xmlns:p14="http://schemas.microsoft.com/office/powerpoint/2010/main" val="3728408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0726B-A02B-8480-C84C-11D3830C0F06}"/>
              </a:ext>
            </a:extLst>
          </p:cNvPr>
          <p:cNvSpPr>
            <a:spLocks noGrp="1"/>
          </p:cNvSpPr>
          <p:nvPr>
            <p:ph type="title"/>
          </p:nvPr>
        </p:nvSpPr>
        <p:spPr/>
        <p:txBody>
          <a:bodyPr>
            <a:normAutofit/>
          </a:bodyPr>
          <a:lstStyle/>
          <a:p>
            <a:r>
              <a:rPr lang="en-US" sz="2400" b="1" dirty="0"/>
              <a:t>2.O OBJECTIVES</a:t>
            </a:r>
          </a:p>
        </p:txBody>
      </p:sp>
      <p:sp>
        <p:nvSpPr>
          <p:cNvPr id="3" name="Content Placeholder 2">
            <a:extLst>
              <a:ext uri="{FF2B5EF4-FFF2-40B4-BE49-F238E27FC236}">
                <a16:creationId xmlns:a16="http://schemas.microsoft.com/office/drawing/2014/main" id="{0B8DC137-8374-CCB8-3BAD-22B84532900D}"/>
              </a:ext>
            </a:extLst>
          </p:cNvPr>
          <p:cNvSpPr>
            <a:spLocks noGrp="1"/>
          </p:cNvSpPr>
          <p:nvPr>
            <p:ph idx="1"/>
          </p:nvPr>
        </p:nvSpPr>
        <p:spPr/>
        <p:txBody>
          <a:bodyPr/>
          <a:lstStyle/>
          <a:p>
            <a:pPr marL="0" indent="0">
              <a:buNone/>
            </a:pPr>
            <a:r>
              <a:rPr lang="en-US" dirty="0"/>
              <a:t>At the end of this topic, you should be able to-</a:t>
            </a:r>
          </a:p>
          <a:p>
            <a:pPr marL="457200" indent="-457200">
              <a:buFont typeface="+mj-lt"/>
              <a:buAutoNum type="arabicPeriod"/>
            </a:pPr>
            <a:r>
              <a:rPr lang="en-US" dirty="0"/>
              <a:t>Explain the economic importance of futures markets.</a:t>
            </a:r>
          </a:p>
          <a:p>
            <a:pPr marL="457200" indent="-457200">
              <a:buFont typeface="+mj-lt"/>
              <a:buAutoNum type="arabicPeriod"/>
            </a:pPr>
            <a:r>
              <a:rPr lang="en-US" dirty="0"/>
              <a:t>Describe the characteristics of futures markets.</a:t>
            </a:r>
          </a:p>
          <a:p>
            <a:pPr marL="457200" indent="-457200">
              <a:buFont typeface="+mj-lt"/>
              <a:buAutoNum type="arabicPeriod"/>
            </a:pPr>
            <a:r>
              <a:rPr lang="en-US" dirty="0"/>
              <a:t>Elaborate key terms used in the futures markets-price discovery, risk reduction-.</a:t>
            </a:r>
          </a:p>
          <a:p>
            <a:pPr marL="457200" indent="-457200">
              <a:buFont typeface="+mj-lt"/>
              <a:buAutoNum type="arabicPeriod"/>
            </a:pPr>
            <a:r>
              <a:rPr lang="en-US" dirty="0"/>
              <a:t>Explore the concept of hedging with interest rate futures.</a:t>
            </a:r>
          </a:p>
          <a:p>
            <a:pPr marL="457200" indent="-457200">
              <a:buFont typeface="+mj-lt"/>
              <a:buAutoNum type="arabicPeriod"/>
            </a:pPr>
            <a:r>
              <a:rPr lang="en-US" dirty="0"/>
              <a:t>Evaluate the options market structure.</a:t>
            </a:r>
          </a:p>
          <a:p>
            <a:pPr marL="457200" indent="-457200">
              <a:buFont typeface="+mj-lt"/>
              <a:buAutoNum type="arabicPeriod"/>
            </a:pPr>
            <a:r>
              <a:rPr lang="en-US" dirty="0"/>
              <a:t>Discuss option pricing and valuation.</a:t>
            </a:r>
          </a:p>
          <a:p>
            <a:endParaRPr lang="en-US" dirty="0"/>
          </a:p>
        </p:txBody>
      </p:sp>
    </p:spTree>
    <p:extLst>
      <p:ext uri="{BB962C8B-B14F-4D97-AF65-F5344CB8AC3E}">
        <p14:creationId xmlns:p14="http://schemas.microsoft.com/office/powerpoint/2010/main" val="30756368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C2825-10D1-6CB7-7853-967CBA85CCC7}"/>
              </a:ext>
            </a:extLst>
          </p:cNvPr>
          <p:cNvSpPr>
            <a:spLocks noGrp="1"/>
          </p:cNvSpPr>
          <p:nvPr>
            <p:ph type="title"/>
          </p:nvPr>
        </p:nvSpPr>
        <p:spPr/>
        <p:txBody>
          <a:bodyPr>
            <a:normAutofit/>
          </a:bodyPr>
          <a:lstStyle/>
          <a:p>
            <a:r>
              <a:rPr lang="en-US" sz="2400" b="1" dirty="0"/>
              <a:t>3.0 Futures market</a:t>
            </a:r>
          </a:p>
        </p:txBody>
      </p:sp>
      <p:sp>
        <p:nvSpPr>
          <p:cNvPr id="3" name="Content Placeholder 2">
            <a:extLst>
              <a:ext uri="{FF2B5EF4-FFF2-40B4-BE49-F238E27FC236}">
                <a16:creationId xmlns:a16="http://schemas.microsoft.com/office/drawing/2014/main" id="{2D1E5AD6-F854-C095-775F-BFC1970E2376}"/>
              </a:ext>
            </a:extLst>
          </p:cNvPr>
          <p:cNvSpPr>
            <a:spLocks noGrp="1"/>
          </p:cNvSpPr>
          <p:nvPr>
            <p:ph idx="1"/>
          </p:nvPr>
        </p:nvSpPr>
        <p:spPr/>
        <p:txBody>
          <a:bodyPr>
            <a:normAutofit fontScale="92500"/>
          </a:bodyPr>
          <a:lstStyle/>
          <a:p>
            <a:pPr marL="0" indent="0">
              <a:buNone/>
            </a:pPr>
            <a:r>
              <a:rPr lang="en-US" b="1" dirty="0"/>
              <a:t>31. Introduction</a:t>
            </a:r>
          </a:p>
          <a:p>
            <a:pPr marL="0" indent="0">
              <a:buNone/>
            </a:pPr>
            <a:r>
              <a:rPr lang="en-US" b="1" dirty="0"/>
              <a:t>What is a futures Contract?</a:t>
            </a:r>
          </a:p>
          <a:p>
            <a:r>
              <a:rPr lang="en-US" dirty="0"/>
              <a:t>It is a type of derivative instrument, or financial contract, in which two parties agree to transact a set of financial instruments or physical commodities for future delivery at a price. </a:t>
            </a:r>
          </a:p>
          <a:p>
            <a:r>
              <a:rPr lang="en-US" dirty="0"/>
              <a:t>Participating in the futures market does not necessarily mean that you will be responsible for receiving or delivering large inventories of physical commodities.</a:t>
            </a:r>
          </a:p>
          <a:p>
            <a:r>
              <a:rPr lang="en-US" dirty="0"/>
              <a:t>Buyers and sellers in the futures market primarily enter futures contracts to hedge risk or speculate rather than to exchange physical goods.</a:t>
            </a:r>
          </a:p>
          <a:p>
            <a:endParaRPr lang="en-US" dirty="0"/>
          </a:p>
          <a:p>
            <a:endParaRPr lang="en-US" dirty="0"/>
          </a:p>
          <a:p>
            <a:pPr marL="0" indent="0">
              <a:buNone/>
            </a:pPr>
            <a:endParaRPr lang="en-US" b="1" dirty="0"/>
          </a:p>
          <a:p>
            <a:pPr marL="0" indent="0">
              <a:buNone/>
            </a:pPr>
            <a:endParaRPr lang="en-US" dirty="0"/>
          </a:p>
        </p:txBody>
      </p:sp>
    </p:spTree>
    <p:extLst>
      <p:ext uri="{BB962C8B-B14F-4D97-AF65-F5344CB8AC3E}">
        <p14:creationId xmlns:p14="http://schemas.microsoft.com/office/powerpoint/2010/main" val="4261713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DBDBD-7BCE-5027-868A-7E8242F3188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E379754-21B7-1A70-353A-E1E5B150C45D}"/>
              </a:ext>
            </a:extLst>
          </p:cNvPr>
          <p:cNvSpPr>
            <a:spLocks noGrp="1"/>
          </p:cNvSpPr>
          <p:nvPr>
            <p:ph idx="1"/>
          </p:nvPr>
        </p:nvSpPr>
        <p:spPr>
          <a:xfrm>
            <a:off x="1451579" y="1853754"/>
            <a:ext cx="9603275" cy="3612591"/>
          </a:xfrm>
        </p:spPr>
        <p:txBody>
          <a:bodyPr>
            <a:normAutofit fontScale="77500" lnSpcReduction="20000"/>
          </a:bodyPr>
          <a:lstStyle/>
          <a:p>
            <a:r>
              <a:rPr lang="en-US" sz="2600" dirty="0"/>
              <a:t>Futures markets provide a center to manage price risks, are extremely liquid, risky and complex by nature.</a:t>
            </a:r>
          </a:p>
          <a:p>
            <a:pPr marL="0" indent="0">
              <a:buNone/>
            </a:pPr>
            <a:r>
              <a:rPr lang="en-US" sz="2600" b="1" dirty="0"/>
              <a:t> 3.2 History of Futures Markets.</a:t>
            </a:r>
          </a:p>
          <a:p>
            <a:r>
              <a:rPr lang="en-US" sz="2600" dirty="0"/>
              <a:t>Before the North American futures market originated, farmers would grow their crops and then bring them to market in the hope of selling their inventory.</a:t>
            </a:r>
          </a:p>
          <a:p>
            <a:r>
              <a:rPr lang="en-US" sz="2600" dirty="0"/>
              <a:t>There was no indication of indication of demand, supply often exceeded what was needed and un-purchased crops were left to rot.</a:t>
            </a:r>
          </a:p>
          <a:p>
            <a:r>
              <a:rPr lang="en-US" sz="2600" dirty="0"/>
              <a:t>Conversely, when a given commodity - wheat, for instance - was out of season, the goods made from it became very expensive because the crop was no longer available.</a:t>
            </a:r>
          </a:p>
          <a:p>
            <a:pPr marL="0" indent="0">
              <a:buNone/>
            </a:pPr>
            <a:endParaRPr lang="en-US" dirty="0"/>
          </a:p>
          <a:p>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6902048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20A19-A94B-3CCB-E7C4-51758FC17D44}"/>
              </a:ext>
            </a:extLst>
          </p:cNvPr>
          <p:cNvSpPr>
            <a:spLocks noGrp="1"/>
          </p:cNvSpPr>
          <p:nvPr>
            <p:ph type="title"/>
          </p:nvPr>
        </p:nvSpPr>
        <p:spPr/>
        <p:txBody>
          <a:bodyPr>
            <a:normAutofit/>
          </a:bodyPr>
          <a:lstStyle/>
          <a:p>
            <a:endParaRPr lang="en-US" sz="2400" b="1" dirty="0"/>
          </a:p>
        </p:txBody>
      </p:sp>
      <p:sp>
        <p:nvSpPr>
          <p:cNvPr id="3" name="Content Placeholder 2">
            <a:extLst>
              <a:ext uri="{FF2B5EF4-FFF2-40B4-BE49-F238E27FC236}">
                <a16:creationId xmlns:a16="http://schemas.microsoft.com/office/drawing/2014/main" id="{A4885458-BB9F-ED91-BEE0-EAE2F9E7193B}"/>
              </a:ext>
            </a:extLst>
          </p:cNvPr>
          <p:cNvSpPr>
            <a:spLocks noGrp="1"/>
          </p:cNvSpPr>
          <p:nvPr>
            <p:ph idx="1"/>
          </p:nvPr>
        </p:nvSpPr>
        <p:spPr/>
        <p:txBody>
          <a:bodyPr/>
          <a:lstStyle/>
          <a:p>
            <a:r>
              <a:rPr lang="en-US" dirty="0"/>
              <a:t>In the mid-nineteenth century, central grain markets were established, and a central marketplace was created for farmers to bring their commodities and sell them for immediate delivery.</a:t>
            </a:r>
          </a:p>
          <a:p>
            <a:r>
              <a:rPr lang="en-US" dirty="0"/>
              <a:t>The forward contracts were the forerunners to today's futures contracts. </a:t>
            </a:r>
          </a:p>
          <a:p>
            <a:r>
              <a:rPr lang="en-US" dirty="0"/>
              <a:t>Today's futures market is a global marketplace for not only agricultural goods, but also for currencies and financial instruments. </a:t>
            </a:r>
          </a:p>
          <a:p>
            <a:r>
              <a:rPr lang="en-US" dirty="0"/>
              <a:t>It's a diverse meeting place of farmers, exporters, importers, manufacturers, and speculators. </a:t>
            </a:r>
          </a:p>
          <a:p>
            <a:endParaRPr lang="en-US" dirty="0"/>
          </a:p>
          <a:p>
            <a:endParaRPr lang="en-US" dirty="0"/>
          </a:p>
        </p:txBody>
      </p:sp>
    </p:spTree>
    <p:extLst>
      <p:ext uri="{BB962C8B-B14F-4D97-AF65-F5344CB8AC3E}">
        <p14:creationId xmlns:p14="http://schemas.microsoft.com/office/powerpoint/2010/main" val="1404623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5311F-821D-6236-93D0-9E88A6756F52}"/>
              </a:ext>
            </a:extLst>
          </p:cNvPr>
          <p:cNvSpPr>
            <a:spLocks noGrp="1"/>
          </p:cNvSpPr>
          <p:nvPr>
            <p:ph type="title"/>
          </p:nvPr>
        </p:nvSpPr>
        <p:spPr/>
        <p:txBody>
          <a:bodyPr>
            <a:normAutofit/>
          </a:bodyPr>
          <a:lstStyle/>
          <a:p>
            <a:r>
              <a:rPr lang="en-US" sz="2000" b="1" cap="none" dirty="0"/>
              <a:t>How does the futures market work?</a:t>
            </a:r>
          </a:p>
        </p:txBody>
      </p:sp>
      <p:sp>
        <p:nvSpPr>
          <p:cNvPr id="3" name="Content Placeholder 2">
            <a:extLst>
              <a:ext uri="{FF2B5EF4-FFF2-40B4-BE49-F238E27FC236}">
                <a16:creationId xmlns:a16="http://schemas.microsoft.com/office/drawing/2014/main" id="{1E3908CC-A1DB-4383-A6F4-F0C2BB9DC536}"/>
              </a:ext>
            </a:extLst>
          </p:cNvPr>
          <p:cNvSpPr>
            <a:spLocks noGrp="1"/>
          </p:cNvSpPr>
          <p:nvPr>
            <p:ph idx="1"/>
          </p:nvPr>
        </p:nvSpPr>
        <p:spPr/>
        <p:txBody>
          <a:bodyPr/>
          <a:lstStyle/>
          <a:p>
            <a:r>
              <a:rPr lang="en-US" dirty="0"/>
              <a:t>The futures market is a centralized marketplace for buyers and sellers from around the world who meet and enter futures contracts. </a:t>
            </a:r>
          </a:p>
          <a:p>
            <a:r>
              <a:rPr lang="en-US" dirty="0"/>
              <a:t>Pricing can be based on an open cry system, or bids and offers can be matched electronically. </a:t>
            </a:r>
          </a:p>
          <a:p>
            <a:r>
              <a:rPr lang="en-US" dirty="0"/>
              <a:t>The futures contract will state the price that will be paid and the date of delivery.</a:t>
            </a:r>
          </a:p>
          <a:p>
            <a:r>
              <a:rPr lang="en-US" dirty="0"/>
              <a:t>A large number of  futures contracts end without the actual physical delivery of the commodity. </a:t>
            </a:r>
          </a:p>
          <a:p>
            <a:endParaRPr lang="en-US" dirty="0"/>
          </a:p>
          <a:p>
            <a:endParaRPr lang="en-US" dirty="0"/>
          </a:p>
        </p:txBody>
      </p:sp>
    </p:spTree>
    <p:extLst>
      <p:ext uri="{BB962C8B-B14F-4D97-AF65-F5344CB8AC3E}">
        <p14:creationId xmlns:p14="http://schemas.microsoft.com/office/powerpoint/2010/main" val="2146597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06F8C-C83E-1DFE-1462-91D858408B16}"/>
              </a:ext>
            </a:extLst>
          </p:cNvPr>
          <p:cNvSpPr>
            <a:spLocks noGrp="1"/>
          </p:cNvSpPr>
          <p:nvPr>
            <p:ph type="title"/>
          </p:nvPr>
        </p:nvSpPr>
        <p:spPr/>
        <p:txBody>
          <a:bodyPr>
            <a:normAutofit/>
          </a:bodyPr>
          <a:lstStyle/>
          <a:p>
            <a:r>
              <a:rPr lang="en-US" sz="2400" b="1" dirty="0"/>
              <a:t>3.3 </a:t>
            </a:r>
            <a:r>
              <a:rPr lang="en-US" sz="2400" b="1" cap="none" dirty="0"/>
              <a:t>Types of futures contracts </a:t>
            </a:r>
            <a:endParaRPr lang="en-US" sz="2400" b="1" dirty="0"/>
          </a:p>
        </p:txBody>
      </p:sp>
      <p:sp>
        <p:nvSpPr>
          <p:cNvPr id="3" name="Content Placeholder 2">
            <a:extLst>
              <a:ext uri="{FF2B5EF4-FFF2-40B4-BE49-F238E27FC236}">
                <a16:creationId xmlns:a16="http://schemas.microsoft.com/office/drawing/2014/main" id="{2305499E-925B-81BA-ADDE-9A3BE8F8D999}"/>
              </a:ext>
            </a:extLst>
          </p:cNvPr>
          <p:cNvSpPr>
            <a:spLocks noGrp="1"/>
          </p:cNvSpPr>
          <p:nvPr>
            <p:ph idx="1"/>
          </p:nvPr>
        </p:nvSpPr>
        <p:spPr/>
        <p:txBody>
          <a:bodyPr>
            <a:normAutofit fontScale="92500"/>
          </a:bodyPr>
          <a:lstStyle/>
          <a:p>
            <a:r>
              <a:rPr lang="en-US" dirty="0"/>
              <a:t>There are mainly two types of futures contracts, namely </a:t>
            </a:r>
            <a:r>
              <a:rPr lang="en-US" b="1" i="1" dirty="0"/>
              <a:t>currency futures and interest rate futures. </a:t>
            </a:r>
          </a:p>
          <a:p>
            <a:pPr marL="0" indent="0">
              <a:buNone/>
            </a:pPr>
            <a:r>
              <a:rPr lang="en-US" i="1" dirty="0"/>
              <a:t>What is a Futures Contract? –an example</a:t>
            </a:r>
          </a:p>
          <a:p>
            <a:pPr>
              <a:buFont typeface="Wingdings" panose="05000000000000000000" pitchFamily="2" charset="2"/>
              <a:buChar char="q"/>
            </a:pPr>
            <a:r>
              <a:rPr lang="en-US" dirty="0"/>
              <a:t>When  you decide to subscribe to cable TV (e.g., DSTV Kenya). As the buyer, you enter into an agreement with the cable company to receive a specific number of cable channels at a certain price every month for the next year. </a:t>
            </a:r>
          </a:p>
          <a:p>
            <a:pPr>
              <a:buFont typeface="Wingdings" panose="05000000000000000000" pitchFamily="2" charset="2"/>
              <a:buChar char="q"/>
            </a:pPr>
            <a:r>
              <a:rPr lang="en-US" dirty="0"/>
              <a:t>This contract made with the cable company is similar to a futures contract, in that you have agreed to receive a product at a future date, with the price and terms for delivery already set. </a:t>
            </a:r>
          </a:p>
          <a:p>
            <a:pPr marL="0" indent="0">
              <a:buNone/>
            </a:pPr>
            <a:endParaRPr lang="en-US" dirty="0"/>
          </a:p>
        </p:txBody>
      </p:sp>
    </p:spTree>
    <p:extLst>
      <p:ext uri="{BB962C8B-B14F-4D97-AF65-F5344CB8AC3E}">
        <p14:creationId xmlns:p14="http://schemas.microsoft.com/office/powerpoint/2010/main" val="3319304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97BD2-B13A-934B-53BB-6A6CE6396A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B91618A-4930-5295-767C-8B7DA6966BB6}"/>
              </a:ext>
            </a:extLst>
          </p:cNvPr>
          <p:cNvSpPr>
            <a:spLocks noGrp="1"/>
          </p:cNvSpPr>
          <p:nvPr>
            <p:ph idx="1"/>
          </p:nvPr>
        </p:nvSpPr>
        <p:spPr/>
        <p:txBody>
          <a:bodyPr>
            <a:normAutofit/>
          </a:bodyPr>
          <a:lstStyle/>
          <a:p>
            <a:pPr>
              <a:buFont typeface="Wingdings" panose="05000000000000000000" pitchFamily="2" charset="2"/>
              <a:buChar char="q"/>
            </a:pPr>
            <a:r>
              <a:rPr lang="en-US" dirty="0"/>
              <a:t>You have secured your price for now and the next year - even if the price of cable rises during that time.</a:t>
            </a:r>
          </a:p>
          <a:p>
            <a:pPr>
              <a:buFont typeface="Wingdings" panose="05000000000000000000" pitchFamily="2" charset="2"/>
              <a:buChar char="q"/>
            </a:pPr>
            <a:r>
              <a:rPr lang="en-US" dirty="0"/>
              <a:t> By entering this agreement with the cable company, you have reduced your risk of higher prices. </a:t>
            </a:r>
          </a:p>
          <a:p>
            <a:r>
              <a:rPr lang="en-US" dirty="0"/>
              <a:t>A futures contract is an agreement between two parties: </a:t>
            </a:r>
            <a:r>
              <a:rPr lang="en-US" i="1" dirty="0"/>
              <a:t>a short position </a:t>
            </a:r>
            <a:r>
              <a:rPr lang="en-US" dirty="0"/>
              <a:t>- the party who agrees to deliver a commodity - and </a:t>
            </a:r>
            <a:r>
              <a:rPr lang="en-US" i="1" dirty="0"/>
              <a:t>a long position </a:t>
            </a:r>
            <a:r>
              <a:rPr lang="en-US" dirty="0"/>
              <a:t>- the party who agrees to receive a commodity. </a:t>
            </a:r>
          </a:p>
        </p:txBody>
      </p:sp>
    </p:spTree>
    <p:extLst>
      <p:ext uri="{BB962C8B-B14F-4D97-AF65-F5344CB8AC3E}">
        <p14:creationId xmlns:p14="http://schemas.microsoft.com/office/powerpoint/2010/main" val="1483059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DBD52-21F6-D556-B756-21B8CEBFDA5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EF19799-24B0-7D3D-E2F0-47430FA6D061}"/>
              </a:ext>
            </a:extLst>
          </p:cNvPr>
          <p:cNvSpPr>
            <a:spLocks noGrp="1"/>
          </p:cNvSpPr>
          <p:nvPr>
            <p:ph idx="1"/>
          </p:nvPr>
        </p:nvSpPr>
        <p:spPr/>
        <p:txBody>
          <a:bodyPr>
            <a:normAutofit fontScale="92500"/>
          </a:bodyPr>
          <a:lstStyle/>
          <a:p>
            <a:r>
              <a:rPr lang="en-US" dirty="0"/>
              <a:t>In every futures contract, everything is specified: the quantity and quality of the commodity, the specific price per unit, and the date and method of delivery. </a:t>
            </a:r>
          </a:p>
          <a:p>
            <a:r>
              <a:rPr lang="en-US" dirty="0"/>
              <a:t>The “price” of a futures contract is represented by the agreed-upon price of the underlying commodity or financial instrument that will be delivered in the future. </a:t>
            </a:r>
          </a:p>
          <a:p>
            <a:pPr marL="0" indent="0">
              <a:buNone/>
            </a:pPr>
            <a:r>
              <a:rPr lang="en-US" b="1" dirty="0"/>
              <a:t>Profit And Loss - Cash Settlement </a:t>
            </a:r>
          </a:p>
          <a:p>
            <a:pPr marL="0" marR="0" algn="just">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profits and losses of a futures contract depend on the daily movements of the market for that </a:t>
            </a:r>
            <a:r>
              <a:rPr lang="en-US" sz="1800" dirty="0">
                <a:effectLst/>
                <a:latin typeface="Calibri" panose="020F0502020204030204" pitchFamily="34" charset="0"/>
                <a:ea typeface="Calibri" panose="020F0502020204030204" pitchFamily="34" charset="0"/>
                <a:cs typeface="Times New Roman" panose="02020603050405020304" pitchFamily="18" charset="0"/>
              </a:rPr>
              <a:t>contract and are calculated daily. </a:t>
            </a:r>
          </a:p>
          <a:p>
            <a:pPr marL="0" marR="0" indent="0" algn="just">
              <a:lnSpc>
                <a:spcPct val="107000"/>
              </a:lnSpc>
              <a:spcBef>
                <a:spcPts val="0"/>
              </a:spcBef>
              <a:spcAft>
                <a:spcPts val="800"/>
              </a:spcAft>
              <a:buNone/>
            </a:pPr>
            <a:r>
              <a:rPr lang="en-US" b="1" dirty="0"/>
              <a:t>Example</a:t>
            </a:r>
          </a:p>
          <a:p>
            <a:pPr marL="0" marR="0" indent="0" algn="just">
              <a:lnSpc>
                <a:spcPct val="107000"/>
              </a:lnSpc>
              <a:spcBef>
                <a:spcPts val="0"/>
              </a:spcBef>
              <a:spcAft>
                <a:spcPts val="800"/>
              </a:spcAft>
              <a:buNone/>
            </a:pPr>
            <a:r>
              <a:rPr lang="en-US" dirty="0"/>
              <a:t>If the price of a sack of wheat increases from Tshs10,000 toTshs15, 000 per sack a day after the</a:t>
            </a:r>
          </a:p>
        </p:txBody>
      </p:sp>
    </p:spTree>
    <p:extLst>
      <p:ext uri="{BB962C8B-B14F-4D97-AF65-F5344CB8AC3E}">
        <p14:creationId xmlns:p14="http://schemas.microsoft.com/office/powerpoint/2010/main" val="3764180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84FEB-AA99-F735-3620-064FF6E1B83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84ABF1F-5A20-075F-573D-E3A54740A082}"/>
              </a:ext>
            </a:extLst>
          </p:cNvPr>
          <p:cNvSpPr>
            <a:spLocks noGrp="1"/>
          </p:cNvSpPr>
          <p:nvPr>
            <p:ph idx="1"/>
          </p:nvPr>
        </p:nvSpPr>
        <p:spPr/>
        <p:txBody>
          <a:bodyPr>
            <a:normAutofit fontScale="92500" lnSpcReduction="20000"/>
          </a:bodyPr>
          <a:lstStyle/>
          <a:p>
            <a:r>
              <a:rPr lang="en-US" dirty="0"/>
              <a:t>The  farmer and bread maker enter their futures contract of </a:t>
            </a:r>
            <a:r>
              <a:rPr lang="en-US" dirty="0" err="1"/>
              <a:t>Tshs</a:t>
            </a:r>
            <a:r>
              <a:rPr lang="en-US" dirty="0"/>
              <a:t> 10,000 per sack. </a:t>
            </a:r>
          </a:p>
          <a:p>
            <a:r>
              <a:rPr lang="en-US" dirty="0"/>
              <a:t>The farmer, as the holder of the short position, has lost </a:t>
            </a:r>
            <a:r>
              <a:rPr lang="en-US" dirty="0" err="1"/>
              <a:t>Tshs</a:t>
            </a:r>
            <a:r>
              <a:rPr lang="en-US" dirty="0"/>
              <a:t> 5, 000 per sack because the selling price just increased from the future price at which he is obliged to sell his wheat.</a:t>
            </a:r>
          </a:p>
          <a:p>
            <a:r>
              <a:rPr lang="en-US" dirty="0"/>
              <a:t> The bread maker, as the long position, has profited by </a:t>
            </a:r>
            <a:r>
              <a:rPr lang="en-US" dirty="0" err="1"/>
              <a:t>Tshs</a:t>
            </a:r>
            <a:r>
              <a:rPr lang="en-US" dirty="0"/>
              <a:t> 5,000 per sack because the price he is obliged to pay is less than what the rest of the market is obliged to pay in the future for wheat. </a:t>
            </a:r>
          </a:p>
          <a:p>
            <a:r>
              <a:rPr lang="en-US" dirty="0"/>
              <a:t>On the day the change occurs, the farmer's account is debited </a:t>
            </a:r>
            <a:r>
              <a:rPr lang="en-US" dirty="0" err="1"/>
              <a:t>Tshs</a:t>
            </a:r>
            <a:r>
              <a:rPr lang="en-US" dirty="0"/>
              <a:t> 25,000,000 (</a:t>
            </a:r>
            <a:r>
              <a:rPr lang="en-US" dirty="0" err="1"/>
              <a:t>Tshs</a:t>
            </a:r>
            <a:r>
              <a:rPr lang="en-US" dirty="0"/>
              <a:t> 5,000 per sack X 5,000 sacks) and</a:t>
            </a:r>
          </a:p>
          <a:p>
            <a:r>
              <a:rPr lang="en-US" dirty="0"/>
              <a:t>the bread maker's account is credited by </a:t>
            </a:r>
            <a:r>
              <a:rPr lang="en-US" dirty="0" err="1"/>
              <a:t>Tshs</a:t>
            </a:r>
            <a:r>
              <a:rPr lang="en-US" dirty="0"/>
              <a:t> 25,000 (</a:t>
            </a:r>
            <a:r>
              <a:rPr lang="en-US" dirty="0" err="1"/>
              <a:t>Tshs</a:t>
            </a:r>
            <a:r>
              <a:rPr lang="en-US" dirty="0"/>
              <a:t> 5,000 per sack X 5,000 sacks). </a:t>
            </a:r>
          </a:p>
          <a:p>
            <a:endParaRPr lang="en-US" dirty="0"/>
          </a:p>
          <a:p>
            <a:endParaRPr lang="en-US" dirty="0"/>
          </a:p>
        </p:txBody>
      </p:sp>
    </p:spTree>
    <p:extLst>
      <p:ext uri="{BB962C8B-B14F-4D97-AF65-F5344CB8AC3E}">
        <p14:creationId xmlns:p14="http://schemas.microsoft.com/office/powerpoint/2010/main" val="2432276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45F07-A43F-BA7B-BADD-D5FD8C42E874}"/>
              </a:ext>
            </a:extLst>
          </p:cNvPr>
          <p:cNvSpPr>
            <a:spLocks noGrp="1"/>
          </p:cNvSpPr>
          <p:nvPr>
            <p:ph type="title"/>
          </p:nvPr>
        </p:nvSpPr>
        <p:spPr/>
        <p:txBody>
          <a:bodyPr>
            <a:normAutofit/>
          </a:bodyPr>
          <a:lstStyle/>
          <a:p>
            <a:r>
              <a:rPr lang="en-US" sz="2400" b="1" cap="none" dirty="0"/>
              <a:t>3.4 Economic importance of the futures market </a:t>
            </a:r>
          </a:p>
        </p:txBody>
      </p:sp>
      <p:sp>
        <p:nvSpPr>
          <p:cNvPr id="3" name="Content Placeholder 2">
            <a:extLst>
              <a:ext uri="{FF2B5EF4-FFF2-40B4-BE49-F238E27FC236}">
                <a16:creationId xmlns:a16="http://schemas.microsoft.com/office/drawing/2014/main" id="{A0263E2B-9D9F-B221-8634-13F214DC1A37}"/>
              </a:ext>
            </a:extLst>
          </p:cNvPr>
          <p:cNvSpPr>
            <a:spLocks noGrp="1"/>
          </p:cNvSpPr>
          <p:nvPr>
            <p:ph idx="1"/>
          </p:nvPr>
        </p:nvSpPr>
        <p:spPr/>
        <p:txBody>
          <a:bodyPr>
            <a:normAutofit/>
          </a:bodyPr>
          <a:lstStyle/>
          <a:p>
            <a:r>
              <a:rPr lang="en-US" dirty="0"/>
              <a:t>The futures market is both highly active and central to the global marketplace and it is a good source for vital market information and sentiment indicators. </a:t>
            </a:r>
          </a:p>
          <a:p>
            <a:pPr marL="0" indent="0">
              <a:buNone/>
            </a:pPr>
            <a:r>
              <a:rPr lang="en-US" b="1" dirty="0"/>
              <a:t>Price Discovery </a:t>
            </a:r>
          </a:p>
          <a:p>
            <a:r>
              <a:rPr lang="en-US" dirty="0"/>
              <a:t>The competitive nature of the futures market makes it an important economic tool to determine prices based on today's and tomorrow's estimated amount of supply and demand. </a:t>
            </a:r>
          </a:p>
          <a:p>
            <a:r>
              <a:rPr lang="en-US" dirty="0"/>
              <a:t>Futures market prices depend on a continuous flow of information from around the world and thus require a high amount of transparency.</a:t>
            </a:r>
          </a:p>
          <a:p>
            <a:pPr marL="0" indent="0">
              <a:buNone/>
            </a:pPr>
            <a:endParaRPr lang="en-US" b="1" dirty="0"/>
          </a:p>
          <a:p>
            <a:endParaRPr lang="en-US" dirty="0"/>
          </a:p>
        </p:txBody>
      </p:sp>
    </p:spTree>
    <p:extLst>
      <p:ext uri="{BB962C8B-B14F-4D97-AF65-F5344CB8AC3E}">
        <p14:creationId xmlns:p14="http://schemas.microsoft.com/office/powerpoint/2010/main" val="2836992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92235-99FF-0A0B-E3D4-99AB9BDB7F4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49B3B0B-709F-6DDB-914D-B81463655268}"/>
              </a:ext>
            </a:extLst>
          </p:cNvPr>
          <p:cNvSpPr>
            <a:spLocks noGrp="1"/>
          </p:cNvSpPr>
          <p:nvPr>
            <p:ph idx="1"/>
          </p:nvPr>
        </p:nvSpPr>
        <p:spPr/>
        <p:txBody>
          <a:bodyPr>
            <a:normAutofit lnSpcReduction="10000"/>
          </a:bodyPr>
          <a:lstStyle/>
          <a:p>
            <a:r>
              <a:rPr lang="en-US" dirty="0"/>
              <a:t>This kind of information and the way people absorb it constantly changes the price of a commodity. This process is known as </a:t>
            </a:r>
            <a:r>
              <a:rPr lang="en-US" i="1" dirty="0"/>
              <a:t>price discovery. </a:t>
            </a:r>
          </a:p>
          <a:p>
            <a:pPr marL="0" indent="0">
              <a:buNone/>
            </a:pPr>
            <a:r>
              <a:rPr lang="en-US" b="1" dirty="0"/>
              <a:t>Risk Reduction </a:t>
            </a:r>
          </a:p>
          <a:p>
            <a:r>
              <a:rPr lang="en-US" dirty="0"/>
              <a:t>Futures markets are also a place for people to reduce risk when making purchases. </a:t>
            </a:r>
          </a:p>
          <a:p>
            <a:r>
              <a:rPr lang="en-US" dirty="0"/>
              <a:t>Price is pre-set, therefore letting participants know how much they will need to buy or sell.</a:t>
            </a:r>
          </a:p>
          <a:p>
            <a:r>
              <a:rPr lang="en-US" dirty="0"/>
              <a:t>The cost to the retail buyer is reduced because with less risk, there is less of a chance that manufacturers will jack up prices, to make up for profit losses in the cash market. </a:t>
            </a:r>
          </a:p>
          <a:p>
            <a:endParaRPr lang="en-US" i="1" dirty="0"/>
          </a:p>
          <a:p>
            <a:endParaRPr lang="en-US" dirty="0"/>
          </a:p>
        </p:txBody>
      </p:sp>
    </p:spTree>
    <p:extLst>
      <p:ext uri="{BB962C8B-B14F-4D97-AF65-F5344CB8AC3E}">
        <p14:creationId xmlns:p14="http://schemas.microsoft.com/office/powerpoint/2010/main" val="18741256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45139-2E0C-2206-ACE4-30A4E6771301}"/>
              </a:ext>
            </a:extLst>
          </p:cNvPr>
          <p:cNvSpPr>
            <a:spLocks noGrp="1"/>
          </p:cNvSpPr>
          <p:nvPr>
            <p:ph type="title"/>
          </p:nvPr>
        </p:nvSpPr>
        <p:spPr/>
        <p:txBody>
          <a:bodyPr>
            <a:normAutofit/>
          </a:bodyPr>
          <a:lstStyle/>
          <a:p>
            <a:r>
              <a:rPr lang="en-US" sz="2400" b="1" cap="none" dirty="0"/>
              <a:t>3.5 Characteristics of futures  markets</a:t>
            </a:r>
          </a:p>
        </p:txBody>
      </p:sp>
      <p:sp>
        <p:nvSpPr>
          <p:cNvPr id="3" name="Content Placeholder 2">
            <a:extLst>
              <a:ext uri="{FF2B5EF4-FFF2-40B4-BE49-F238E27FC236}">
                <a16:creationId xmlns:a16="http://schemas.microsoft.com/office/drawing/2014/main" id="{CC0A623C-EEFA-188F-8F88-F8EC0C5E4009}"/>
              </a:ext>
            </a:extLst>
          </p:cNvPr>
          <p:cNvSpPr>
            <a:spLocks noGrp="1"/>
          </p:cNvSpPr>
          <p:nvPr>
            <p:ph idx="1"/>
          </p:nvPr>
        </p:nvSpPr>
        <p:spPr/>
        <p:txBody>
          <a:bodyPr>
            <a:normAutofit/>
          </a:bodyPr>
          <a:lstStyle/>
          <a:p>
            <a:r>
              <a:rPr lang="en-US" dirty="0"/>
              <a:t>In the futures market, margin refers to the initial deposit of "good faith" made into an account in order to enter a futures contract. </a:t>
            </a:r>
          </a:p>
          <a:p>
            <a:r>
              <a:rPr lang="en-US" dirty="0"/>
              <a:t>This margin is referred to as good faith because it is this money that is used to debit any day-to-day losses.</a:t>
            </a:r>
          </a:p>
          <a:p>
            <a:r>
              <a:rPr lang="en-US" dirty="0"/>
              <a:t>The initial margin is the minimum amount required to enter a new futures contract, but the maintenance margin is the lowest amount an account can reach before needing to be replenished. </a:t>
            </a:r>
          </a:p>
          <a:p>
            <a:endParaRPr lang="en-US" dirty="0"/>
          </a:p>
          <a:p>
            <a:endParaRPr lang="en-US" dirty="0"/>
          </a:p>
          <a:p>
            <a:endParaRPr lang="en-US" dirty="0"/>
          </a:p>
        </p:txBody>
      </p:sp>
    </p:spTree>
    <p:extLst>
      <p:ext uri="{BB962C8B-B14F-4D97-AF65-F5344CB8AC3E}">
        <p14:creationId xmlns:p14="http://schemas.microsoft.com/office/powerpoint/2010/main" val="340720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D1E63-C266-8EFA-C125-2472DC04639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08432BE-7713-F444-6111-7AB534388CA5}"/>
              </a:ext>
            </a:extLst>
          </p:cNvPr>
          <p:cNvSpPr>
            <a:spLocks noGrp="1"/>
          </p:cNvSpPr>
          <p:nvPr>
            <p:ph idx="1"/>
          </p:nvPr>
        </p:nvSpPr>
        <p:spPr/>
        <p:txBody>
          <a:bodyPr>
            <a:normAutofit lnSpcReduction="10000"/>
          </a:bodyPr>
          <a:lstStyle/>
          <a:p>
            <a:pPr marL="0" indent="0">
              <a:buNone/>
            </a:pPr>
            <a:r>
              <a:rPr lang="en-US" i="1" dirty="0"/>
              <a:t>Specific characteristics</a:t>
            </a:r>
          </a:p>
          <a:p>
            <a:r>
              <a:rPr lang="en-US" dirty="0"/>
              <a:t>They </a:t>
            </a:r>
            <a:r>
              <a:rPr lang="en-US" i="1" dirty="0"/>
              <a:t>are standardized contracts</a:t>
            </a:r>
            <a:r>
              <a:rPr lang="en-US" dirty="0"/>
              <a:t>. Each futures contract in particular items has identical specification. for example, every sterling futures contract has the same specification. </a:t>
            </a:r>
          </a:p>
          <a:p>
            <a:r>
              <a:rPr lang="en-US" i="1" dirty="0"/>
              <a:t>Profits and losses of futures contracts are paid over every day </a:t>
            </a:r>
            <a:r>
              <a:rPr lang="en-US" dirty="0"/>
              <a:t>at the end of trading, a practice called marking to market. </a:t>
            </a:r>
          </a:p>
          <a:p>
            <a:r>
              <a:rPr lang="en-US" i="1" dirty="0"/>
              <a:t>They are exchange –traded</a:t>
            </a:r>
            <a:r>
              <a:rPr lang="en-US" dirty="0"/>
              <a:t>. They can only be bought and sold through a futures exchange. </a:t>
            </a:r>
          </a:p>
          <a:p>
            <a:r>
              <a:rPr lang="en-US" dirty="0"/>
              <a:t>Futures contracts are </a:t>
            </a:r>
            <a:r>
              <a:rPr lang="en-US" i="1" dirty="0"/>
              <a:t>traded for settlement at predetermined times in the year</a:t>
            </a:r>
            <a:r>
              <a:rPr lang="en-US" dirty="0"/>
              <a:t>. These are usually dates in March, June, September and December each year. </a:t>
            </a:r>
          </a:p>
          <a:p>
            <a:endParaRPr lang="en-US" dirty="0"/>
          </a:p>
          <a:p>
            <a:endParaRPr lang="en-US" dirty="0"/>
          </a:p>
          <a:p>
            <a:endParaRPr lang="en-US" dirty="0"/>
          </a:p>
        </p:txBody>
      </p:sp>
    </p:spTree>
    <p:extLst>
      <p:ext uri="{BB962C8B-B14F-4D97-AF65-F5344CB8AC3E}">
        <p14:creationId xmlns:p14="http://schemas.microsoft.com/office/powerpoint/2010/main" val="3450528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7D6B9-3DEF-0973-AC53-8229355A33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BE50F3E-D73F-82DE-DB4D-F1F60C9457D7}"/>
              </a:ext>
            </a:extLst>
          </p:cNvPr>
          <p:cNvSpPr>
            <a:spLocks noGrp="1"/>
          </p:cNvSpPr>
          <p:nvPr>
            <p:ph idx="1"/>
          </p:nvPr>
        </p:nvSpPr>
        <p:spPr/>
        <p:txBody>
          <a:bodyPr>
            <a:normAutofit fontScale="92500" lnSpcReduction="20000"/>
          </a:bodyPr>
          <a:lstStyle/>
          <a:p>
            <a:r>
              <a:rPr lang="en-US" dirty="0"/>
              <a:t>Most of the futures contracts do not run to their final settlement date. </a:t>
            </a:r>
          </a:p>
          <a:p>
            <a:r>
              <a:rPr lang="en-US" dirty="0"/>
              <a:t>How ever, those contracts that do run to final settlement are settled in either of two ways, depending o the type of contract. </a:t>
            </a:r>
          </a:p>
          <a:p>
            <a:r>
              <a:rPr lang="en-US" dirty="0"/>
              <a:t>These two methods of settlement are </a:t>
            </a:r>
            <a:r>
              <a:rPr lang="en-US" i="1" dirty="0"/>
              <a:t>cash settlement or physical delivery.</a:t>
            </a:r>
          </a:p>
          <a:p>
            <a:r>
              <a:rPr lang="en-US" dirty="0"/>
              <a:t>In cash settlement, there is payment in cash from one party to the other. </a:t>
            </a:r>
          </a:p>
          <a:p>
            <a:r>
              <a:rPr lang="en-US" dirty="0"/>
              <a:t>Under physical delivery, the seller delivers the underlying item to the buyer.</a:t>
            </a:r>
          </a:p>
          <a:p>
            <a:r>
              <a:rPr lang="en-US" dirty="0"/>
              <a:t>For example, short-term interest rate futures and stock index futures are settled by a cash payment, whereas bond futures are settled by the delivery of a quantity of bonds by the seller to the buyer. Currency futures are cash-settled.</a:t>
            </a:r>
          </a:p>
        </p:txBody>
      </p:sp>
    </p:spTree>
    <p:extLst>
      <p:ext uri="{BB962C8B-B14F-4D97-AF65-F5344CB8AC3E}">
        <p14:creationId xmlns:p14="http://schemas.microsoft.com/office/powerpoint/2010/main" val="1418068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A62BF-FD1C-B759-33C1-74461B30292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BC1C044-E493-69D1-CA78-73DAE460EB62}"/>
              </a:ext>
            </a:extLst>
          </p:cNvPr>
          <p:cNvSpPr>
            <a:spLocks noGrp="1"/>
          </p:cNvSpPr>
          <p:nvPr>
            <p:ph idx="1"/>
          </p:nvPr>
        </p:nvSpPr>
        <p:spPr/>
        <p:txBody>
          <a:bodyPr/>
          <a:lstStyle/>
          <a:p>
            <a:r>
              <a:rPr lang="en-US" b="1" dirty="0"/>
              <a:t>Going Long -</a:t>
            </a:r>
            <a:r>
              <a:rPr lang="en-US" dirty="0"/>
              <a:t>When an investor goes long - that is, enters a contract by agreeing to buy and receive delivery of the underlying asset at a set price - it means that he or she is trying to profit from an anticipated future price increase. </a:t>
            </a:r>
          </a:p>
          <a:p>
            <a:r>
              <a:rPr lang="en-US" b="1" dirty="0"/>
              <a:t>Going Short -</a:t>
            </a:r>
            <a:r>
              <a:rPr lang="en-US" dirty="0"/>
              <a:t>A speculator who goes short - that is, enters a futures contract by agreeing to sell and deliver the underlying at a set price - is looking to make a profit from declining price levels. </a:t>
            </a:r>
          </a:p>
          <a:p>
            <a:r>
              <a:rPr lang="en-US" dirty="0"/>
              <a:t>By selling high now, the contract can be repurchased in the future at a lower price, thus generating a profit for the speculator.</a:t>
            </a:r>
          </a:p>
        </p:txBody>
      </p:sp>
    </p:spTree>
    <p:extLst>
      <p:ext uri="{BB962C8B-B14F-4D97-AF65-F5344CB8AC3E}">
        <p14:creationId xmlns:p14="http://schemas.microsoft.com/office/powerpoint/2010/main" val="38917467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E9478-3FC3-277B-102C-040AF0D13FC2}"/>
              </a:ext>
            </a:extLst>
          </p:cNvPr>
          <p:cNvSpPr>
            <a:spLocks noGrp="1"/>
          </p:cNvSpPr>
          <p:nvPr>
            <p:ph type="title"/>
          </p:nvPr>
        </p:nvSpPr>
        <p:spPr/>
        <p:txBody>
          <a:bodyPr>
            <a:normAutofit/>
          </a:bodyPr>
          <a:lstStyle/>
          <a:p>
            <a:r>
              <a:rPr lang="en-US" sz="2400" b="1" cap="none" dirty="0"/>
              <a:t>3.6 How to trade in futures market</a:t>
            </a:r>
          </a:p>
        </p:txBody>
      </p:sp>
      <p:sp>
        <p:nvSpPr>
          <p:cNvPr id="3" name="Content Placeholder 2">
            <a:extLst>
              <a:ext uri="{FF2B5EF4-FFF2-40B4-BE49-F238E27FC236}">
                <a16:creationId xmlns:a16="http://schemas.microsoft.com/office/drawing/2014/main" id="{D81DD326-C7A5-8BC8-9C0C-CCEB495665DD}"/>
              </a:ext>
            </a:extLst>
          </p:cNvPr>
          <p:cNvSpPr>
            <a:spLocks noGrp="1"/>
          </p:cNvSpPr>
          <p:nvPr>
            <p:ph idx="1"/>
          </p:nvPr>
        </p:nvSpPr>
        <p:spPr/>
        <p:txBody>
          <a:bodyPr>
            <a:normAutofit/>
          </a:bodyPr>
          <a:lstStyle/>
          <a:p>
            <a:r>
              <a:rPr lang="en-US" i="1" dirty="0"/>
              <a:t>A tick </a:t>
            </a:r>
            <a:r>
              <a:rPr lang="en-US" dirty="0"/>
              <a:t>is the minimum price movement for a futures contract. For example, the minimum price movement for a CME-traded sterling futures contract is $0.0001. </a:t>
            </a:r>
          </a:p>
          <a:p>
            <a:r>
              <a:rPr lang="en-US" dirty="0"/>
              <a:t>The minimum price movement for a contract is called a tick. If the price of a sterling futures contract changes from, say $1.4105 to $1.4120, the price has risen $0.00015 or 15 ticks.</a:t>
            </a:r>
          </a:p>
          <a:p>
            <a:r>
              <a:rPr lang="en-US" dirty="0"/>
              <a:t>The significance of a tick for futures trading is that every one-tick movement in price has the same money value. </a:t>
            </a:r>
          </a:p>
          <a:p>
            <a:endParaRPr lang="en-US" dirty="0"/>
          </a:p>
          <a:p>
            <a:endParaRPr lang="en-US" dirty="0"/>
          </a:p>
          <a:p>
            <a:endParaRPr lang="en-US" dirty="0"/>
          </a:p>
        </p:txBody>
      </p:sp>
    </p:spTree>
    <p:extLst>
      <p:ext uri="{BB962C8B-B14F-4D97-AF65-F5344CB8AC3E}">
        <p14:creationId xmlns:p14="http://schemas.microsoft.com/office/powerpoint/2010/main" val="3713252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C9FC3-CF6C-99EF-9D3B-41253B4AA05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40BE95B-482B-2447-2257-903DF46A22D7}"/>
              </a:ext>
            </a:extLst>
          </p:cNvPr>
          <p:cNvSpPr>
            <a:spLocks noGrp="1"/>
          </p:cNvSpPr>
          <p:nvPr>
            <p:ph idx="1"/>
          </p:nvPr>
        </p:nvSpPr>
        <p:spPr/>
        <p:txBody>
          <a:bodyPr>
            <a:normAutofit/>
          </a:bodyPr>
          <a:lstStyle/>
          <a:p>
            <a:pPr marL="0" indent="0">
              <a:buNone/>
            </a:pPr>
            <a:r>
              <a:rPr lang="en-US" b="1" dirty="0"/>
              <a:t>An example</a:t>
            </a:r>
          </a:p>
          <a:p>
            <a:r>
              <a:rPr lang="en-US" dirty="0"/>
              <a:t>The sterling/US dollar futures contract traded on the Chicago Mercantile Exchange. Each contract is for a standard amount of £ 62,500. </a:t>
            </a:r>
          </a:p>
          <a:p>
            <a:r>
              <a:rPr lang="en-US" dirty="0"/>
              <a:t>The contracts are priced at the exchange rate, in US dollar, and the tick size is $0.0001. This means that every movement in the price of the contract by one tick is worth $6.25, which is £62,500 at $0.001 per pound.</a:t>
            </a:r>
          </a:p>
          <a:p>
            <a:r>
              <a:rPr lang="en-US" dirty="0"/>
              <a:t>Ticks are used to calculate the value of a change in price to someone with a long or a short position in futures. </a:t>
            </a:r>
          </a:p>
          <a:p>
            <a:pPr marL="0" indent="0">
              <a:buNone/>
            </a:pPr>
            <a:endParaRPr lang="en-US" dirty="0"/>
          </a:p>
        </p:txBody>
      </p:sp>
    </p:spTree>
    <p:extLst>
      <p:ext uri="{BB962C8B-B14F-4D97-AF65-F5344CB8AC3E}">
        <p14:creationId xmlns:p14="http://schemas.microsoft.com/office/powerpoint/2010/main" val="174527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594F4-9424-51AE-A163-9991F5E2DBD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C27792F-27EA-D2AD-DE74-059944C96DF1}"/>
              </a:ext>
            </a:extLst>
          </p:cNvPr>
          <p:cNvSpPr>
            <a:spLocks noGrp="1"/>
          </p:cNvSpPr>
          <p:nvPr>
            <p:ph idx="1"/>
          </p:nvPr>
        </p:nvSpPr>
        <p:spPr/>
        <p:txBody>
          <a:bodyPr>
            <a:normAutofit/>
          </a:bodyPr>
          <a:lstStyle/>
          <a:p>
            <a:pPr marL="0" indent="0">
              <a:buNone/>
            </a:pPr>
            <a:r>
              <a:rPr lang="en-US" b="1" dirty="0"/>
              <a:t>More illustrations on Futures</a:t>
            </a:r>
          </a:p>
          <a:p>
            <a:pPr marL="0" indent="0">
              <a:buNone/>
            </a:pPr>
            <a:r>
              <a:rPr lang="en-US" dirty="0"/>
              <a:t> 1. A company buys five September sterling futures on the CME at a price of $ 1.4235 </a:t>
            </a:r>
            <a:r>
              <a:rPr lang="en-US" dirty="0" err="1"/>
              <a:t>i.e</a:t>
            </a:r>
            <a:endParaRPr lang="en-US" dirty="0"/>
          </a:p>
          <a:p>
            <a:r>
              <a:rPr lang="en-US" dirty="0"/>
              <a:t>A company has purchased futures for 5 x sterling 62,500 = pound 312,500, and so has a forward contract to buy sterling 312,500 at a rate of $1.4235).</a:t>
            </a:r>
          </a:p>
          <a:p>
            <a:r>
              <a:rPr lang="en-US" dirty="0"/>
              <a:t>It subsequently sells five September contracts at a price of $1.4300 (so it is selling pound 312,500 at $1.4300) </a:t>
            </a:r>
          </a:p>
          <a:p>
            <a:r>
              <a:rPr lang="en-US" dirty="0"/>
              <a:t>The futures position is closed at a profit.</a:t>
            </a:r>
          </a:p>
          <a:p>
            <a:pPr marL="0" indent="0">
              <a:buNone/>
            </a:pPr>
            <a:endParaRPr lang="en-US" dirty="0"/>
          </a:p>
        </p:txBody>
      </p:sp>
    </p:spTree>
    <p:extLst>
      <p:ext uri="{BB962C8B-B14F-4D97-AF65-F5344CB8AC3E}">
        <p14:creationId xmlns:p14="http://schemas.microsoft.com/office/powerpoint/2010/main" val="29353020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69432-086E-5937-4525-C5A235A4282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F5778ED-4935-45DF-9A08-B56EDE921650}"/>
              </a:ext>
            </a:extLst>
          </p:cNvPr>
          <p:cNvSpPr>
            <a:spLocks noGrp="1"/>
          </p:cNvSpPr>
          <p:nvPr>
            <p:ph idx="1"/>
          </p:nvPr>
        </p:nvSpPr>
        <p:spPr>
          <a:xfrm>
            <a:off x="1451579" y="1853754"/>
            <a:ext cx="9603275" cy="3612591"/>
          </a:xfrm>
        </p:spPr>
        <p:txBody>
          <a:bodyPr>
            <a:normAutofit fontScale="77500" lnSpcReduction="20000"/>
          </a:bodyPr>
          <a:lstStyle/>
          <a:p>
            <a:r>
              <a:rPr lang="en-US" sz="2300" i="1" dirty="0"/>
              <a:t>Buy at 1.4235 </a:t>
            </a:r>
          </a:p>
          <a:p>
            <a:r>
              <a:rPr lang="en-US" sz="2300" i="1" dirty="0"/>
              <a:t>Sell at 1.4300</a:t>
            </a:r>
          </a:p>
          <a:p>
            <a:r>
              <a:rPr lang="en-US" sz="2300" i="1" dirty="0"/>
              <a:t>Gain per contract 0.0075</a:t>
            </a:r>
          </a:p>
          <a:p>
            <a:r>
              <a:rPr lang="en-US" sz="2300" i="1" dirty="0"/>
              <a:t>The total gain is 75 ticks per contract at $6.25 per tick x 5 contracts = $2,343.75 </a:t>
            </a:r>
          </a:p>
          <a:p>
            <a:pPr marL="0" indent="0">
              <a:buNone/>
            </a:pPr>
            <a:r>
              <a:rPr lang="en-US" sz="2300" u="sng" dirty="0"/>
              <a:t>2. On Tuesday morning</a:t>
            </a:r>
            <a:r>
              <a:rPr lang="en-US" sz="2300" dirty="0"/>
              <a:t>, an investor takes a long position in a Swiss franc futures contract that </a:t>
            </a:r>
          </a:p>
          <a:p>
            <a:r>
              <a:rPr lang="en-US" sz="2300" dirty="0"/>
              <a:t>matures on Thursday afternoon. The agreed-upon price is $0.75 for </a:t>
            </a:r>
            <a:r>
              <a:rPr lang="en-US" sz="2300" dirty="0" err="1"/>
              <a:t>SFr</a:t>
            </a:r>
            <a:r>
              <a:rPr lang="en-US" sz="2300" dirty="0"/>
              <a:t> 125,000. At the close </a:t>
            </a:r>
          </a:p>
          <a:p>
            <a:r>
              <a:rPr lang="en-US" sz="2300" dirty="0"/>
              <a:t>of trading on Tuesday, the futures price has risen to $ 0.755. </a:t>
            </a:r>
          </a:p>
          <a:p>
            <a:pPr marL="0" indent="0">
              <a:buNone/>
            </a:pPr>
            <a:r>
              <a:rPr lang="en-US" sz="2300" dirty="0"/>
              <a:t> </a:t>
            </a:r>
            <a:r>
              <a:rPr lang="en-US" sz="2300" u="sng" dirty="0"/>
              <a:t>Required </a:t>
            </a:r>
          </a:p>
          <a:p>
            <a:r>
              <a:rPr lang="en-US" sz="2300" dirty="0"/>
              <a:t>Record the daily settlement. </a:t>
            </a:r>
          </a:p>
          <a:p>
            <a:endParaRPr lang="en-US" dirty="0"/>
          </a:p>
        </p:txBody>
      </p:sp>
    </p:spTree>
    <p:extLst>
      <p:ext uri="{BB962C8B-B14F-4D97-AF65-F5344CB8AC3E}">
        <p14:creationId xmlns:p14="http://schemas.microsoft.com/office/powerpoint/2010/main" val="4005940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A0B80-F656-E2E9-6493-4A6FF1295D1E}"/>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76DF1EA5-9075-F92C-C154-602A4FEC6C1A}"/>
              </a:ext>
            </a:extLst>
          </p:cNvPr>
          <p:cNvSpPr>
            <a:spLocks noGrp="1"/>
          </p:cNvSpPr>
          <p:nvPr>
            <p:ph idx="1"/>
          </p:nvPr>
        </p:nvSpPr>
        <p:spPr/>
        <p:txBody>
          <a:bodyPr/>
          <a:lstStyle/>
          <a:p>
            <a:pPr marL="0" indent="0">
              <a:buNone/>
            </a:pPr>
            <a:r>
              <a:rPr lang="en-US" u="sng" dirty="0"/>
              <a:t>Solution</a:t>
            </a:r>
          </a:p>
          <a:p>
            <a:r>
              <a:rPr lang="en-US" dirty="0"/>
              <a:t>Due to daily settlement, three things occur -</a:t>
            </a:r>
          </a:p>
          <a:p>
            <a:pPr marL="0" indent="0">
              <a:buNone/>
            </a:pPr>
            <a:r>
              <a:rPr lang="en-US" dirty="0"/>
              <a:t>1) The investor receives her cash profit of $ 625 (i.e. 125,000 x 0.005). Where 0.005= 0.755-0.75 </a:t>
            </a:r>
          </a:p>
          <a:p>
            <a:pPr marL="0" indent="0">
              <a:buNone/>
            </a:pPr>
            <a:r>
              <a:rPr lang="en-US" dirty="0"/>
              <a:t>2) The existing futures contract with a price of $0.75 is cancelled. </a:t>
            </a:r>
          </a:p>
          <a:p>
            <a:pPr marL="0" indent="0">
              <a:buNone/>
            </a:pPr>
            <a:r>
              <a:rPr lang="en-US" dirty="0"/>
              <a:t>3) The investor receives a new futures contract with the prevailing price of $0.755.</a:t>
            </a:r>
          </a:p>
          <a:p>
            <a:r>
              <a:rPr lang="en-US" dirty="0"/>
              <a:t>Thus, the value of the futures contract is set to zero at the end of each trading day.</a:t>
            </a:r>
          </a:p>
          <a:p>
            <a:endParaRPr lang="en-KE" dirty="0"/>
          </a:p>
        </p:txBody>
      </p:sp>
    </p:spTree>
    <p:extLst>
      <p:ext uri="{BB962C8B-B14F-4D97-AF65-F5344CB8AC3E}">
        <p14:creationId xmlns:p14="http://schemas.microsoft.com/office/powerpoint/2010/main" val="3992203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BA934-6698-76E9-79B0-217AFBFF4B23}"/>
              </a:ext>
            </a:extLst>
          </p:cNvPr>
          <p:cNvSpPr>
            <a:spLocks noGrp="1"/>
          </p:cNvSpPr>
          <p:nvPr>
            <p:ph type="title"/>
          </p:nvPr>
        </p:nvSpPr>
        <p:spPr/>
        <p:txBody>
          <a:bodyPr>
            <a:normAutofit/>
          </a:bodyPr>
          <a:lstStyle/>
          <a:p>
            <a:r>
              <a:rPr lang="en-US" sz="2000" b="1" cap="none" dirty="0"/>
              <a:t>3.7 Hedging exchange rate risk with currency futures contracts </a:t>
            </a:r>
            <a:endParaRPr lang="en-KE" sz="2000" b="1" cap="none" dirty="0"/>
          </a:p>
        </p:txBody>
      </p:sp>
      <p:sp>
        <p:nvSpPr>
          <p:cNvPr id="3" name="Content Placeholder 2">
            <a:extLst>
              <a:ext uri="{FF2B5EF4-FFF2-40B4-BE49-F238E27FC236}">
                <a16:creationId xmlns:a16="http://schemas.microsoft.com/office/drawing/2014/main" id="{3D277916-41C5-AC83-695A-1CDE274C92AD}"/>
              </a:ext>
            </a:extLst>
          </p:cNvPr>
          <p:cNvSpPr>
            <a:spLocks noGrp="1"/>
          </p:cNvSpPr>
          <p:nvPr>
            <p:ph idx="1"/>
          </p:nvPr>
        </p:nvSpPr>
        <p:spPr/>
        <p:txBody>
          <a:bodyPr/>
          <a:lstStyle/>
          <a:p>
            <a:r>
              <a:rPr lang="en-US" dirty="0"/>
              <a:t>Currency risk can be hedged by buying or selling futures contracts .</a:t>
            </a:r>
          </a:p>
          <a:p>
            <a:pPr marL="457200" indent="-457200">
              <a:buAutoNum type="alphaLcParenBoth"/>
            </a:pPr>
            <a:r>
              <a:rPr lang="en-US" b="1" dirty="0"/>
              <a:t>Hedging a future receipt of foreign currency ( hedging foreign receivable in futures market) </a:t>
            </a:r>
          </a:p>
          <a:p>
            <a:pPr marL="0" indent="0">
              <a:buNone/>
            </a:pPr>
            <a:r>
              <a:rPr lang="en-US" b="1" dirty="0"/>
              <a:t>-</a:t>
            </a:r>
            <a:r>
              <a:rPr lang="en-US" dirty="0"/>
              <a:t>When a company is expecting to receive foreign currency at a future date, the exposure is to the risk that the currency will fall in value spot between now and the date the currency is received. </a:t>
            </a:r>
          </a:p>
          <a:p>
            <a:pPr marL="0" indent="0">
              <a:buNone/>
            </a:pPr>
            <a:r>
              <a:rPr lang="en-US" dirty="0"/>
              <a:t>-A hedge is there fore created by selling the currency forward, just as for hedging with forward exchange contracts. </a:t>
            </a:r>
            <a:endParaRPr lang="en-KE" dirty="0"/>
          </a:p>
        </p:txBody>
      </p:sp>
    </p:spTree>
    <p:extLst>
      <p:ext uri="{BB962C8B-B14F-4D97-AF65-F5344CB8AC3E}">
        <p14:creationId xmlns:p14="http://schemas.microsoft.com/office/powerpoint/2010/main" val="2581865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08C3B-E721-6608-29B5-E6EE4C80450F}"/>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68F4A97F-0DF7-4569-96E8-60C9B89423CF}"/>
              </a:ext>
            </a:extLst>
          </p:cNvPr>
          <p:cNvSpPr>
            <a:spLocks noGrp="1"/>
          </p:cNvSpPr>
          <p:nvPr>
            <p:ph idx="1"/>
          </p:nvPr>
        </p:nvSpPr>
        <p:spPr/>
        <p:txBody>
          <a:bodyPr/>
          <a:lstStyle/>
          <a:p>
            <a:r>
              <a:rPr lang="en-US" dirty="0"/>
              <a:t>When the foreign currency is eventually received-</a:t>
            </a:r>
          </a:p>
          <a:p>
            <a:pPr marL="457200" indent="-457200">
              <a:buAutoNum type="arabicPeriod"/>
            </a:pPr>
            <a:r>
              <a:rPr lang="en-US" dirty="0"/>
              <a:t>It will be sold spot, at whatever the spot rate happens to be .</a:t>
            </a:r>
          </a:p>
          <a:p>
            <a:pPr marL="457200" indent="-457200">
              <a:buAutoNum type="arabicPeriod"/>
            </a:pPr>
            <a:r>
              <a:rPr lang="en-US" dirty="0"/>
              <a:t>The futures position will be closed, and there will be a profit or loss on the position </a:t>
            </a:r>
          </a:p>
          <a:p>
            <a:r>
              <a:rPr lang="en-US" dirty="0"/>
              <a:t>If futures hedge has been properly constructed, if the spot rate moves adversely up to the time the currency is received, the loss from the adverse movement in the spot price will be offset by as profit on the futures trading. </a:t>
            </a:r>
          </a:p>
          <a:p>
            <a:r>
              <a:rPr lang="en-US" dirty="0"/>
              <a:t>The vice versa is also true.</a:t>
            </a:r>
            <a:endParaRPr lang="en-KE" dirty="0"/>
          </a:p>
        </p:txBody>
      </p:sp>
    </p:spTree>
    <p:extLst>
      <p:ext uri="{BB962C8B-B14F-4D97-AF65-F5344CB8AC3E}">
        <p14:creationId xmlns:p14="http://schemas.microsoft.com/office/powerpoint/2010/main" val="19488027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19469-08A9-2867-6149-62FB3457860E}"/>
              </a:ext>
            </a:extLst>
          </p:cNvPr>
          <p:cNvSpPr>
            <a:spLocks noGrp="1"/>
          </p:cNvSpPr>
          <p:nvPr>
            <p:ph type="title"/>
          </p:nvPr>
        </p:nvSpPr>
        <p:spPr/>
        <p:txBody>
          <a:bodyPr>
            <a:normAutofit/>
          </a:bodyPr>
          <a:lstStyle/>
          <a:p>
            <a:r>
              <a:rPr lang="en-US" sz="2000" b="1" cap="none" dirty="0"/>
              <a:t>(b) Hedging for a future payment in foreign currency </a:t>
            </a:r>
            <a:endParaRPr lang="en-KE" sz="2000" b="1" cap="none" dirty="0"/>
          </a:p>
        </p:txBody>
      </p:sp>
      <p:sp>
        <p:nvSpPr>
          <p:cNvPr id="3" name="Content Placeholder 2">
            <a:extLst>
              <a:ext uri="{FF2B5EF4-FFF2-40B4-BE49-F238E27FC236}">
                <a16:creationId xmlns:a16="http://schemas.microsoft.com/office/drawing/2014/main" id="{79619426-1E6B-C8CD-E0B9-878923E817A9}"/>
              </a:ext>
            </a:extLst>
          </p:cNvPr>
          <p:cNvSpPr>
            <a:spLocks noGrp="1"/>
          </p:cNvSpPr>
          <p:nvPr>
            <p:ph idx="1"/>
          </p:nvPr>
        </p:nvSpPr>
        <p:spPr/>
        <p:txBody>
          <a:bodyPr>
            <a:normAutofit lnSpcReduction="10000"/>
          </a:bodyPr>
          <a:lstStyle/>
          <a:p>
            <a:r>
              <a:rPr lang="en-US" dirty="0"/>
              <a:t>A company might have an exposure to a future payment in a foreign currency. </a:t>
            </a:r>
          </a:p>
          <a:p>
            <a:r>
              <a:rPr lang="en-US" dirty="0"/>
              <a:t>It can hedge the exposure by arranging to buy the currency forward using futures when the payment is made. </a:t>
            </a:r>
          </a:p>
          <a:p>
            <a:pPr>
              <a:buFont typeface="Wingdings" panose="05000000000000000000" pitchFamily="2" charset="2"/>
              <a:buChar char="q"/>
            </a:pPr>
            <a:r>
              <a:rPr lang="en-US" dirty="0"/>
              <a:t>The currency to make the payment should be purchased spot. </a:t>
            </a:r>
          </a:p>
          <a:p>
            <a:pPr>
              <a:buFont typeface="Wingdings" panose="05000000000000000000" pitchFamily="2" charset="2"/>
              <a:buChar char="q"/>
            </a:pPr>
            <a:r>
              <a:rPr lang="en-US" dirty="0"/>
              <a:t>The futures position should be closed. </a:t>
            </a:r>
          </a:p>
          <a:p>
            <a:pPr>
              <a:buFont typeface="Wingdings" panose="05000000000000000000" pitchFamily="2" charset="2"/>
              <a:buChar char="q"/>
            </a:pPr>
            <a:r>
              <a:rPr lang="en-US" dirty="0"/>
              <a:t>If there is a gain on the futures position, this might be used to make some of the payment.</a:t>
            </a:r>
          </a:p>
          <a:p>
            <a:pPr marL="0" indent="0">
              <a:buNone/>
            </a:pPr>
            <a:r>
              <a:rPr lang="en-US" dirty="0"/>
              <a:t> </a:t>
            </a:r>
          </a:p>
          <a:p>
            <a:endParaRPr lang="en-KE" dirty="0"/>
          </a:p>
        </p:txBody>
      </p:sp>
    </p:spTree>
    <p:extLst>
      <p:ext uri="{BB962C8B-B14F-4D97-AF65-F5344CB8AC3E}">
        <p14:creationId xmlns:p14="http://schemas.microsoft.com/office/powerpoint/2010/main" val="529686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30359-FDF0-4B6F-DA28-1FFBF92DF71B}"/>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647E63A6-17E3-F544-18DD-8881C575819A}"/>
              </a:ext>
            </a:extLst>
          </p:cNvPr>
          <p:cNvSpPr>
            <a:spLocks noGrp="1"/>
          </p:cNvSpPr>
          <p:nvPr>
            <p:ph idx="1"/>
          </p:nvPr>
        </p:nvSpPr>
        <p:spPr/>
        <p:txBody>
          <a:bodyPr/>
          <a:lstStyle/>
          <a:p>
            <a:pPr marL="0" indent="0">
              <a:buNone/>
            </a:pPr>
            <a:r>
              <a:rPr lang="en-US" b="1" u="sng" dirty="0"/>
              <a:t>Note: </a:t>
            </a:r>
          </a:p>
          <a:p>
            <a:r>
              <a:rPr lang="en-US" dirty="0"/>
              <a:t>Profit = number of contracts x number of ticks by which the price has changed x tick 			value </a:t>
            </a:r>
          </a:p>
          <a:p>
            <a:r>
              <a:rPr lang="en-US" dirty="0"/>
              <a:t>Tick value = contract size x tick size </a:t>
            </a:r>
          </a:p>
          <a:p>
            <a:r>
              <a:rPr lang="en-US" dirty="0"/>
              <a:t>Number of ticks = change in futures price/ tick size </a:t>
            </a:r>
          </a:p>
          <a:p>
            <a:endParaRPr lang="en-KE" dirty="0"/>
          </a:p>
        </p:txBody>
      </p:sp>
    </p:spTree>
    <p:extLst>
      <p:ext uri="{BB962C8B-B14F-4D97-AF65-F5344CB8AC3E}">
        <p14:creationId xmlns:p14="http://schemas.microsoft.com/office/powerpoint/2010/main" val="15007553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8262-3618-CEE8-4421-84AAFD45BDAD}"/>
              </a:ext>
            </a:extLst>
          </p:cNvPr>
          <p:cNvSpPr>
            <a:spLocks noGrp="1"/>
          </p:cNvSpPr>
          <p:nvPr>
            <p:ph type="title"/>
          </p:nvPr>
        </p:nvSpPr>
        <p:spPr/>
        <p:txBody>
          <a:bodyPr>
            <a:normAutofit/>
          </a:bodyPr>
          <a:lstStyle/>
          <a:p>
            <a:r>
              <a:rPr lang="en-US" sz="2400" b="1" dirty="0"/>
              <a:t>4.0 OPTIONS MARKETS </a:t>
            </a:r>
          </a:p>
        </p:txBody>
      </p:sp>
      <p:sp>
        <p:nvSpPr>
          <p:cNvPr id="3" name="Content Placeholder 2">
            <a:extLst>
              <a:ext uri="{FF2B5EF4-FFF2-40B4-BE49-F238E27FC236}">
                <a16:creationId xmlns:a16="http://schemas.microsoft.com/office/drawing/2014/main" id="{2E219A0C-BADF-DE01-28C3-7F774758A922}"/>
              </a:ext>
            </a:extLst>
          </p:cNvPr>
          <p:cNvSpPr>
            <a:spLocks noGrp="1"/>
          </p:cNvSpPr>
          <p:nvPr>
            <p:ph idx="1"/>
          </p:nvPr>
        </p:nvSpPr>
        <p:spPr/>
        <p:txBody>
          <a:bodyPr>
            <a:normAutofit fontScale="92500" lnSpcReduction="20000"/>
          </a:bodyPr>
          <a:lstStyle/>
          <a:p>
            <a:pPr marL="0" indent="0">
              <a:buNone/>
            </a:pPr>
            <a:r>
              <a:rPr lang="en-US" b="1" dirty="0"/>
              <a:t>4.1 Introduction and definition</a:t>
            </a:r>
          </a:p>
          <a:p>
            <a:r>
              <a:rPr lang="en-US" dirty="0"/>
              <a:t>Forward or futures contracts have a common disadvantage-</a:t>
            </a:r>
          </a:p>
          <a:p>
            <a:r>
              <a:rPr lang="en-US" dirty="0"/>
              <a:t>While they protect the holder against the risk of adverse movements in exchange rates, they eliminate the possibility of gaining a windfall profit from favorable movements. </a:t>
            </a:r>
          </a:p>
          <a:p>
            <a:r>
              <a:rPr lang="en-US" dirty="0"/>
              <a:t>This was one of the considerations that led some commercial banks to offer currency options to their customers. </a:t>
            </a:r>
          </a:p>
          <a:p>
            <a:pPr marL="0" indent="0">
              <a:buNone/>
            </a:pPr>
            <a:r>
              <a:rPr lang="en-US" b="1" dirty="0"/>
              <a:t>Definition</a:t>
            </a:r>
          </a:p>
          <a:p>
            <a:r>
              <a:rPr lang="en-US" dirty="0"/>
              <a:t>An option is a financial instrument that gives the holder the right-but not the obligation-to sell (put) or buy (call) another financial instrument at a set price and expiration date.</a:t>
            </a:r>
          </a:p>
          <a:p>
            <a:pPr marL="0" indent="0">
              <a:buNone/>
            </a:pPr>
            <a:endParaRPr lang="en-US" dirty="0"/>
          </a:p>
          <a:p>
            <a:endParaRPr lang="en-US" dirty="0"/>
          </a:p>
        </p:txBody>
      </p:sp>
    </p:spTree>
    <p:extLst>
      <p:ext uri="{BB962C8B-B14F-4D97-AF65-F5344CB8AC3E}">
        <p14:creationId xmlns:p14="http://schemas.microsoft.com/office/powerpoint/2010/main" val="21533122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AADE7-9772-5A6F-B1DB-864999007FC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27853DD-0DFD-1488-D8B8-2AF45C9EAAA9}"/>
              </a:ext>
            </a:extLst>
          </p:cNvPr>
          <p:cNvSpPr>
            <a:spLocks noGrp="1"/>
          </p:cNvSpPr>
          <p:nvPr>
            <p:ph idx="1"/>
          </p:nvPr>
        </p:nvSpPr>
        <p:spPr/>
        <p:txBody>
          <a:bodyPr>
            <a:normAutofit lnSpcReduction="10000"/>
          </a:bodyPr>
          <a:lstStyle/>
          <a:p>
            <a:r>
              <a:rPr lang="en-US" dirty="0"/>
              <a:t>The seller of the put option or call option must fulfill the contract if the buyer so desires it. </a:t>
            </a:r>
          </a:p>
          <a:p>
            <a:r>
              <a:rPr lang="en-US" dirty="0"/>
              <a:t>Given that the option not to buy or sell has value, the buyer must pay the seller of the option some premium for this privilege.</a:t>
            </a:r>
          </a:p>
          <a:p>
            <a:r>
              <a:rPr lang="en-US" dirty="0"/>
              <a:t>Call options give the customer the right to purchase, and put options give the right to sell, the contracted currencies at the expiration date.</a:t>
            </a:r>
          </a:p>
          <a:p>
            <a:r>
              <a:rPr lang="en-US" i="1" dirty="0"/>
              <a:t>An American option </a:t>
            </a:r>
            <a:r>
              <a:rPr lang="en-US" dirty="0"/>
              <a:t>can be exercised at any time up to the expiration date.</a:t>
            </a:r>
          </a:p>
          <a:p>
            <a:r>
              <a:rPr lang="en-US" i="1" dirty="0"/>
              <a:t>A European option </a:t>
            </a:r>
            <a:r>
              <a:rPr lang="en-US" dirty="0"/>
              <a:t>can only be exercised at maturity. </a:t>
            </a:r>
          </a:p>
          <a:p>
            <a:endParaRPr lang="en-US" dirty="0"/>
          </a:p>
          <a:p>
            <a:endParaRPr lang="en-US" dirty="0"/>
          </a:p>
          <a:p>
            <a:endParaRPr lang="en-US" dirty="0"/>
          </a:p>
        </p:txBody>
      </p:sp>
    </p:spTree>
    <p:extLst>
      <p:ext uri="{BB962C8B-B14F-4D97-AF65-F5344CB8AC3E}">
        <p14:creationId xmlns:p14="http://schemas.microsoft.com/office/powerpoint/2010/main" val="119313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F01F1-CC2F-904F-DD31-3FF81475F0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3F57BD0-8500-7FE6-FCEC-373BFAC7B4D2}"/>
              </a:ext>
            </a:extLst>
          </p:cNvPr>
          <p:cNvSpPr>
            <a:spLocks noGrp="1"/>
          </p:cNvSpPr>
          <p:nvPr>
            <p:ph idx="1"/>
          </p:nvPr>
        </p:nvSpPr>
        <p:spPr/>
        <p:txBody>
          <a:bodyPr>
            <a:normAutofit fontScale="92500" lnSpcReduction="20000"/>
          </a:bodyPr>
          <a:lstStyle/>
          <a:p>
            <a:r>
              <a:rPr lang="en-US" sz="2200" dirty="0"/>
              <a:t>An option that would be profitable to exercise at the current exchange rate is said to be </a:t>
            </a:r>
            <a:r>
              <a:rPr lang="en-US" sz="2200" i="1" dirty="0"/>
              <a:t>in-the money</a:t>
            </a:r>
            <a:r>
              <a:rPr lang="en-US" sz="2200" dirty="0"/>
              <a:t>. </a:t>
            </a:r>
          </a:p>
          <a:p>
            <a:r>
              <a:rPr lang="en-US" sz="2200" dirty="0"/>
              <a:t>An </a:t>
            </a:r>
            <a:r>
              <a:rPr lang="en-US" sz="2200" i="1" dirty="0"/>
              <a:t>out-of-the money option </a:t>
            </a:r>
            <a:r>
              <a:rPr lang="en-US" sz="2200" dirty="0"/>
              <a:t>is one that would not be profitable to exercise at the current exchange rate</a:t>
            </a:r>
          </a:p>
          <a:p>
            <a:r>
              <a:rPr lang="en-US" sz="2200" dirty="0"/>
              <a:t>The price at which the option is exercised is called </a:t>
            </a:r>
            <a:r>
              <a:rPr lang="en-US" sz="2200" i="1" dirty="0"/>
              <a:t>exercise price or strike price. </a:t>
            </a:r>
          </a:p>
          <a:p>
            <a:r>
              <a:rPr lang="en-US" sz="2200" dirty="0"/>
              <a:t>An option whose exercise price is the same as the spot exchange rate is termed as </a:t>
            </a:r>
            <a:r>
              <a:rPr lang="en-US" sz="2200" i="1" dirty="0"/>
              <a:t>at-the-money. </a:t>
            </a:r>
          </a:p>
          <a:p>
            <a:r>
              <a:rPr lang="en-US" sz="2200" dirty="0"/>
              <a:t>If the exercise price for an option is more favorable for the option holder than the current market price of the underlying item, the option is said to be i</a:t>
            </a:r>
            <a:r>
              <a:rPr lang="en-US" sz="2200" i="1" dirty="0"/>
              <a:t>n-the-money</a:t>
            </a:r>
            <a:r>
              <a:rPr lang="en-US" sz="2200" dirty="0"/>
              <a:t>.</a:t>
            </a:r>
          </a:p>
          <a:p>
            <a:endParaRPr lang="en-US" dirty="0"/>
          </a:p>
        </p:txBody>
      </p:sp>
    </p:spTree>
    <p:extLst>
      <p:ext uri="{BB962C8B-B14F-4D97-AF65-F5344CB8AC3E}">
        <p14:creationId xmlns:p14="http://schemas.microsoft.com/office/powerpoint/2010/main" val="40775337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6F9EF-FCC2-02CA-142C-6507E797450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AA7AF2C-7E82-4BFD-0D72-9A2984C5370A}"/>
              </a:ext>
            </a:extLst>
          </p:cNvPr>
          <p:cNvSpPr>
            <a:spLocks noGrp="1"/>
          </p:cNvSpPr>
          <p:nvPr>
            <p:ph idx="1"/>
          </p:nvPr>
        </p:nvSpPr>
        <p:spPr/>
        <p:txBody>
          <a:bodyPr/>
          <a:lstStyle/>
          <a:p>
            <a:r>
              <a:rPr lang="en-US" dirty="0"/>
              <a:t> If the exercise price for option is less favorable for the option holder than the current market price of the underlying item, the option is said to be </a:t>
            </a:r>
            <a:r>
              <a:rPr lang="en-US" i="1" dirty="0"/>
              <a:t>out-of-the-money</a:t>
            </a:r>
            <a:r>
              <a:rPr lang="en-US" dirty="0"/>
              <a:t>.</a:t>
            </a:r>
          </a:p>
          <a:p>
            <a:r>
              <a:rPr lang="en-US" dirty="0"/>
              <a:t>If the exercise price for an option is equal to the current market price of the underlying item, the option is said to be </a:t>
            </a:r>
            <a:r>
              <a:rPr lang="en-US" i="1" dirty="0"/>
              <a:t>at-the-money</a:t>
            </a:r>
            <a:r>
              <a:rPr lang="en-US" dirty="0"/>
              <a:t>.</a:t>
            </a:r>
          </a:p>
          <a:p>
            <a:r>
              <a:rPr lang="en-US" dirty="0"/>
              <a:t>The option holder is not obliged to exercise the option and will never do so if the option is out of-the-money. </a:t>
            </a:r>
          </a:p>
          <a:p>
            <a:endParaRPr lang="en-US" dirty="0"/>
          </a:p>
          <a:p>
            <a:endParaRPr lang="en-US" dirty="0"/>
          </a:p>
        </p:txBody>
      </p:sp>
    </p:spTree>
    <p:extLst>
      <p:ext uri="{BB962C8B-B14F-4D97-AF65-F5344CB8AC3E}">
        <p14:creationId xmlns:p14="http://schemas.microsoft.com/office/powerpoint/2010/main" val="16101355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EFA5-79D1-D398-F933-F7E275575DEB}"/>
              </a:ext>
            </a:extLst>
          </p:cNvPr>
          <p:cNvSpPr>
            <a:spLocks noGrp="1"/>
          </p:cNvSpPr>
          <p:nvPr>
            <p:ph type="title"/>
          </p:nvPr>
        </p:nvSpPr>
        <p:spPr/>
        <p:txBody>
          <a:bodyPr/>
          <a:lstStyle/>
          <a:p>
            <a:r>
              <a:rPr lang="en-US" sz="2000" b="1" cap="none" dirty="0"/>
              <a:t>Currency option example.</a:t>
            </a:r>
            <a:br>
              <a:rPr lang="en-US" dirty="0"/>
            </a:br>
            <a:endParaRPr lang="en-US" dirty="0"/>
          </a:p>
        </p:txBody>
      </p:sp>
      <p:sp>
        <p:nvSpPr>
          <p:cNvPr id="3" name="Content Placeholder 2">
            <a:extLst>
              <a:ext uri="{FF2B5EF4-FFF2-40B4-BE49-F238E27FC236}">
                <a16:creationId xmlns:a16="http://schemas.microsoft.com/office/drawing/2014/main" id="{C60ECCDF-47F6-1067-FC04-C2BCAE7E1E1B}"/>
              </a:ext>
            </a:extLst>
          </p:cNvPr>
          <p:cNvSpPr>
            <a:spLocks noGrp="1"/>
          </p:cNvSpPr>
          <p:nvPr>
            <p:ph idx="1"/>
          </p:nvPr>
        </p:nvSpPr>
        <p:spPr/>
        <p:txBody>
          <a:bodyPr>
            <a:normAutofit/>
          </a:bodyPr>
          <a:lstStyle/>
          <a:p>
            <a:r>
              <a:rPr lang="en-US" dirty="0"/>
              <a:t>Consider a U.S importer that has a DM62, 500 payments to make a German exporter in 60 days. </a:t>
            </a:r>
          </a:p>
          <a:p>
            <a:r>
              <a:rPr lang="en-US" dirty="0"/>
              <a:t>The importer could purchase a European call option to have the DM delivered to it at a specified exchange rate (the strike price) on the due date. </a:t>
            </a:r>
          </a:p>
          <a:p>
            <a:r>
              <a:rPr lang="en-US" dirty="0"/>
              <a:t>Suppose the option premium is $0.02 per DM, and the exercise price is $0.64. </a:t>
            </a:r>
          </a:p>
          <a:p>
            <a:r>
              <a:rPr lang="en-US" dirty="0"/>
              <a:t>The importer has paid $1,250 for the right to buy DM62, 500 at a price of $0.64 per DM at the end of 60 days. </a:t>
            </a:r>
          </a:p>
          <a:p>
            <a:endParaRPr lang="en-US" dirty="0"/>
          </a:p>
          <a:p>
            <a:pPr marL="0" indent="0">
              <a:buNone/>
            </a:pPr>
            <a:endParaRPr lang="en-US" dirty="0"/>
          </a:p>
        </p:txBody>
      </p:sp>
    </p:spTree>
    <p:extLst>
      <p:ext uri="{BB962C8B-B14F-4D97-AF65-F5344CB8AC3E}">
        <p14:creationId xmlns:p14="http://schemas.microsoft.com/office/powerpoint/2010/main" val="13860840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97227-36DE-F9C9-2CC3-5E1CA4B72F0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AF02411-C8DF-677D-C860-DB6FB6A2F88C}"/>
              </a:ext>
            </a:extLst>
          </p:cNvPr>
          <p:cNvSpPr>
            <a:spLocks noGrp="1"/>
          </p:cNvSpPr>
          <p:nvPr>
            <p:ph idx="1"/>
          </p:nvPr>
        </p:nvSpPr>
        <p:spPr/>
        <p:txBody>
          <a:bodyPr>
            <a:normAutofit/>
          </a:bodyPr>
          <a:lstStyle/>
          <a:p>
            <a:r>
              <a:rPr lang="en-US" dirty="0"/>
              <a:t>If at the time importer’s payment fall due, the value of the DM has risen to say, $0.70,the option would be in-the-money. </a:t>
            </a:r>
          </a:p>
          <a:p>
            <a:r>
              <a:rPr lang="en-US" dirty="0"/>
              <a:t>In this case, the importer exercises its call option, and purchases DM for $0.64.</a:t>
            </a:r>
          </a:p>
          <a:p>
            <a:r>
              <a:rPr lang="en-US" dirty="0"/>
              <a:t>The importer would earn profit of $3,750 (62,500 x 0.06), which would more than cover the $1,250 cost of the option. </a:t>
            </a:r>
          </a:p>
          <a:p>
            <a:r>
              <a:rPr lang="en-US" dirty="0"/>
              <a:t>If the rate has declined below the contracted rate, say, $0.60, the option would be out-of-the-money. </a:t>
            </a:r>
          </a:p>
          <a:p>
            <a:endParaRPr lang="en-US" dirty="0"/>
          </a:p>
        </p:txBody>
      </p:sp>
    </p:spTree>
    <p:extLst>
      <p:ext uri="{BB962C8B-B14F-4D97-AF65-F5344CB8AC3E}">
        <p14:creationId xmlns:p14="http://schemas.microsoft.com/office/powerpoint/2010/main" val="14922557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7C776-19BC-9733-25D3-0DC03F993B4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E65981C-EE2F-C1EF-6F7A-017F97DD6CD9}"/>
              </a:ext>
            </a:extLst>
          </p:cNvPr>
          <p:cNvSpPr>
            <a:spLocks noGrp="1"/>
          </p:cNvSpPr>
          <p:nvPr>
            <p:ph idx="1"/>
          </p:nvPr>
        </p:nvSpPr>
        <p:spPr/>
        <p:txBody>
          <a:bodyPr/>
          <a:lstStyle/>
          <a:p>
            <a:r>
              <a:rPr lang="en-US" dirty="0"/>
              <a:t>Consequently, the importer would let the option expire and purchase the DM in the spot market. </a:t>
            </a:r>
          </a:p>
          <a:p>
            <a:r>
              <a:rPr lang="en-US" dirty="0"/>
              <a:t>Despite losing the $1,250 option premium, the importer would still be $1,250 better off than if it had locked in a rate of $0.64 with a forward or futures contract. </a:t>
            </a:r>
          </a:p>
          <a:p>
            <a:r>
              <a:rPr lang="en-US" dirty="0"/>
              <a:t>In contrast, a put option at the same terms (exercise of $0.64 and put premium of $0.02 per DM) would be in-the-money at a spot price of $0.60 and out-of-the-money at $0.70. </a:t>
            </a:r>
          </a:p>
          <a:p>
            <a:r>
              <a:rPr lang="en-US" dirty="0"/>
              <a:t>If the spot price falls to, say, $0.58, the holder of put option will deliver DM62,500 worth $36,250 (0.58 x 62,500) and receive $40,000 (0.64 x 62,500).</a:t>
            </a:r>
          </a:p>
          <a:p>
            <a:endParaRPr lang="en-US" dirty="0"/>
          </a:p>
          <a:p>
            <a:endParaRPr lang="en-US" dirty="0"/>
          </a:p>
        </p:txBody>
      </p:sp>
    </p:spTree>
    <p:extLst>
      <p:ext uri="{BB962C8B-B14F-4D97-AF65-F5344CB8AC3E}">
        <p14:creationId xmlns:p14="http://schemas.microsoft.com/office/powerpoint/2010/main" val="10977552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59215-EB1D-8BC2-6624-B7C32229B58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0996490-23CE-E9FF-B45B-BCABA207837D}"/>
              </a:ext>
            </a:extLst>
          </p:cNvPr>
          <p:cNvSpPr>
            <a:spLocks noGrp="1"/>
          </p:cNvSpPr>
          <p:nvPr>
            <p:ph idx="1"/>
          </p:nvPr>
        </p:nvSpPr>
        <p:spPr/>
        <p:txBody>
          <a:bodyPr>
            <a:normAutofit/>
          </a:bodyPr>
          <a:lstStyle/>
          <a:p>
            <a:r>
              <a:rPr lang="en-US" dirty="0"/>
              <a:t>The option holder’s profit, net of the $1,250 option premium, is $2,500. As the spot price falls further, the value of the put option rises. </a:t>
            </a:r>
          </a:p>
          <a:p>
            <a:r>
              <a:rPr lang="en-US" dirty="0"/>
              <a:t>At the extreme, if the spot rate falls to 0, the buyer’s profit on the contract will reach $38,750 (0.64 x 62,500)-1,250). </a:t>
            </a:r>
          </a:p>
          <a:p>
            <a:r>
              <a:rPr lang="en-US" dirty="0"/>
              <a:t>Below a spot rate of $0.62, the gain on the put option will more than cover the $1,250 option premium. </a:t>
            </a:r>
          </a:p>
          <a:p>
            <a:r>
              <a:rPr lang="en-US" dirty="0"/>
              <a:t>Between $0.62-the break-even price for the put option-and $0.64, the holder would exercise the option, but the gain will be less than the option premium.</a:t>
            </a:r>
          </a:p>
          <a:p>
            <a:endParaRPr lang="en-US" dirty="0"/>
          </a:p>
        </p:txBody>
      </p:sp>
    </p:spTree>
    <p:extLst>
      <p:ext uri="{BB962C8B-B14F-4D97-AF65-F5344CB8AC3E}">
        <p14:creationId xmlns:p14="http://schemas.microsoft.com/office/powerpoint/2010/main" val="12678197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6C4AC-C796-ACC5-E69F-7C3EAB86153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DAB036A-910E-B565-E85A-F24D80C08D00}"/>
              </a:ext>
            </a:extLst>
          </p:cNvPr>
          <p:cNvSpPr>
            <a:spLocks noGrp="1"/>
          </p:cNvSpPr>
          <p:nvPr>
            <p:ph idx="1"/>
          </p:nvPr>
        </p:nvSpPr>
        <p:spPr/>
        <p:txBody>
          <a:bodyPr>
            <a:normAutofit/>
          </a:bodyPr>
          <a:lstStyle/>
          <a:p>
            <a:r>
              <a:rPr lang="en-US" dirty="0"/>
              <a:t>At spot prices above $0.64, the holder would not exercise the option and so would lose the $1,250 premium. </a:t>
            </a:r>
          </a:p>
          <a:p>
            <a:r>
              <a:rPr lang="en-US" dirty="0"/>
              <a:t>Both the put and the call options will be at at-the-money if the spot rate in 60 days is $0.64, and the call or put option buyer will lose the $1,250 option premium. </a:t>
            </a:r>
          </a:p>
          <a:p>
            <a:r>
              <a:rPr lang="en-US" dirty="0"/>
              <a:t>Typical users of currency options might be financial firms holding large investments overseas where sizable unrealized gains had occurred.</a:t>
            </a:r>
          </a:p>
          <a:p>
            <a:r>
              <a:rPr lang="en-US" dirty="0"/>
              <a:t>This is because of exchange rate changes and where these gains were thought likely to be partially or fully reversed. </a:t>
            </a:r>
          </a:p>
          <a:p>
            <a:endParaRPr lang="en-US" dirty="0"/>
          </a:p>
          <a:p>
            <a:endParaRPr lang="en-US" dirty="0"/>
          </a:p>
        </p:txBody>
      </p:sp>
    </p:spTree>
    <p:extLst>
      <p:ext uri="{BB962C8B-B14F-4D97-AF65-F5344CB8AC3E}">
        <p14:creationId xmlns:p14="http://schemas.microsoft.com/office/powerpoint/2010/main" val="5619345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7AAED-F9A1-6D31-0134-0E60D6F0F667}"/>
              </a:ext>
            </a:extLst>
          </p:cNvPr>
          <p:cNvSpPr>
            <a:spLocks noGrp="1"/>
          </p:cNvSpPr>
          <p:nvPr>
            <p:ph type="title"/>
          </p:nvPr>
        </p:nvSpPr>
        <p:spPr/>
        <p:txBody>
          <a:bodyPr>
            <a:normAutofit/>
          </a:bodyPr>
          <a:lstStyle/>
          <a:p>
            <a:r>
              <a:rPr lang="en-US" sz="2400" b="1" cap="none" dirty="0"/>
              <a:t>4.2 Option pricing and valuation </a:t>
            </a:r>
          </a:p>
        </p:txBody>
      </p:sp>
      <p:sp>
        <p:nvSpPr>
          <p:cNvPr id="3" name="Content Placeholder 2">
            <a:extLst>
              <a:ext uri="{FF2B5EF4-FFF2-40B4-BE49-F238E27FC236}">
                <a16:creationId xmlns:a16="http://schemas.microsoft.com/office/drawing/2014/main" id="{295D0D4A-AD5D-F7D5-356F-753766E90C5F}"/>
              </a:ext>
            </a:extLst>
          </p:cNvPr>
          <p:cNvSpPr>
            <a:spLocks noGrp="1"/>
          </p:cNvSpPr>
          <p:nvPr>
            <p:ph idx="1"/>
          </p:nvPr>
        </p:nvSpPr>
        <p:spPr/>
        <p:txBody>
          <a:bodyPr>
            <a:normAutofit lnSpcReduction="10000"/>
          </a:bodyPr>
          <a:lstStyle/>
          <a:p>
            <a:r>
              <a:rPr lang="en-US" dirty="0"/>
              <a:t>The value of an option is comprised of two components; </a:t>
            </a:r>
            <a:r>
              <a:rPr lang="en-US" i="1" dirty="0"/>
              <a:t>intrinsic value and time value. </a:t>
            </a:r>
          </a:p>
          <a:p>
            <a:r>
              <a:rPr lang="en-US" b="1" u="sng" dirty="0"/>
              <a:t>The intrinsic value </a:t>
            </a:r>
            <a:r>
              <a:rPr lang="en-US" dirty="0"/>
              <a:t>of the option is the amount by which the option is in the-money, or S-E, where S is the </a:t>
            </a:r>
            <a:r>
              <a:rPr lang="en-US" i="1" dirty="0"/>
              <a:t>current spot price </a:t>
            </a:r>
            <a:r>
              <a:rPr lang="en-US" dirty="0"/>
              <a:t>and E the </a:t>
            </a:r>
            <a:r>
              <a:rPr lang="en-US" i="1" dirty="0"/>
              <a:t>exercise price</a:t>
            </a:r>
            <a:r>
              <a:rPr lang="en-US" dirty="0"/>
              <a:t>. </a:t>
            </a:r>
          </a:p>
          <a:p>
            <a:r>
              <a:rPr lang="en-US" dirty="0"/>
              <a:t>The intrinsic value equals the immediate exercise value of the option. Thus, the further in-the-money an option is, the more valuable it is. </a:t>
            </a:r>
          </a:p>
          <a:p>
            <a:r>
              <a:rPr lang="en-US" dirty="0"/>
              <a:t>For example, the intrinsic value of a call option on the Swiss francs with an exercise price of $0.74 and spot rate of $0.77 would be $0.03 per franc. </a:t>
            </a:r>
          </a:p>
          <a:p>
            <a:r>
              <a:rPr lang="en-US" dirty="0"/>
              <a:t>The intrinsic value of the option for spot rates less than the exercise price is zero.</a:t>
            </a:r>
          </a:p>
          <a:p>
            <a:pPr marL="0" indent="0">
              <a:buNone/>
            </a:pPr>
            <a:endParaRPr lang="en-US" dirty="0"/>
          </a:p>
          <a:p>
            <a:endParaRPr lang="en-US" dirty="0"/>
          </a:p>
        </p:txBody>
      </p:sp>
    </p:spTree>
    <p:extLst>
      <p:ext uri="{BB962C8B-B14F-4D97-AF65-F5344CB8AC3E}">
        <p14:creationId xmlns:p14="http://schemas.microsoft.com/office/powerpoint/2010/main" val="24691403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59273-7F73-A9B0-8312-9F4CDBB03F5B}"/>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ED4BCDB5-80C9-FCC4-57DE-C593DC30AD21}"/>
              </a:ext>
            </a:extLst>
          </p:cNvPr>
          <p:cNvSpPr>
            <a:spLocks noGrp="1"/>
          </p:cNvSpPr>
          <p:nvPr>
            <p:ph idx="1"/>
          </p:nvPr>
        </p:nvSpPr>
        <p:spPr/>
        <p:txBody>
          <a:bodyPr/>
          <a:lstStyle/>
          <a:p>
            <a:r>
              <a:rPr lang="en-US" dirty="0"/>
              <a:t>Intrinsic value is the difference between the strike price for the option and the current market price of the underlying item. </a:t>
            </a:r>
          </a:p>
          <a:p>
            <a:r>
              <a:rPr lang="en-US" dirty="0"/>
              <a:t>Only an in-the-money option has intrinsic value.</a:t>
            </a:r>
          </a:p>
          <a:p>
            <a:r>
              <a:rPr lang="en-US" dirty="0"/>
              <a:t>Intrinsic value cannot be negative, so an out-of-the-money option has intrinsic value of 0.</a:t>
            </a:r>
          </a:p>
          <a:p>
            <a:endParaRPr lang="en-KE" dirty="0"/>
          </a:p>
        </p:txBody>
      </p:sp>
    </p:spTree>
    <p:extLst>
      <p:ext uri="{BB962C8B-B14F-4D97-AF65-F5344CB8AC3E}">
        <p14:creationId xmlns:p14="http://schemas.microsoft.com/office/powerpoint/2010/main" val="828170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552A1-69DB-1062-1758-3A08531F6B8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60F5353-F5FD-E126-05B2-F30B7872DB53}"/>
              </a:ext>
            </a:extLst>
          </p:cNvPr>
          <p:cNvSpPr>
            <a:spLocks noGrp="1"/>
          </p:cNvSpPr>
          <p:nvPr>
            <p:ph idx="1"/>
          </p:nvPr>
        </p:nvSpPr>
        <p:spPr/>
        <p:txBody>
          <a:bodyPr>
            <a:normAutofit/>
          </a:bodyPr>
          <a:lstStyle/>
          <a:p>
            <a:r>
              <a:rPr lang="en-US" b="1" u="sng" dirty="0"/>
              <a:t>Time Value</a:t>
            </a:r>
            <a:r>
              <a:rPr lang="en-US" dirty="0"/>
              <a:t>-Any excess of the option value over its intrinsic value is called the time value of the contract. An option will generally sell for at least its intrinsic value. </a:t>
            </a:r>
          </a:p>
          <a:p>
            <a:r>
              <a:rPr lang="en-US" dirty="0"/>
              <a:t>The more out-of-the-money an option is, the lower the option price. </a:t>
            </a:r>
          </a:p>
          <a:p>
            <a:r>
              <a:rPr lang="en-US" dirty="0"/>
              <a:t>Time value is the value placed on the option. </a:t>
            </a:r>
          </a:p>
          <a:p>
            <a:r>
              <a:rPr lang="en-US" dirty="0"/>
              <a:t>This reflects the likelihood that the market price of the underlying item will move so that the option will become in-the-money or even further in the-money (deep-in-the money) </a:t>
            </a:r>
          </a:p>
          <a:p>
            <a:pPr marL="0" indent="0">
              <a:buNone/>
            </a:pPr>
            <a:endParaRPr lang="en-US" dirty="0"/>
          </a:p>
        </p:txBody>
      </p:sp>
    </p:spTree>
    <p:extLst>
      <p:ext uri="{BB962C8B-B14F-4D97-AF65-F5344CB8AC3E}">
        <p14:creationId xmlns:p14="http://schemas.microsoft.com/office/powerpoint/2010/main" val="41860410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54A37-4515-2BCB-CF55-BDA96AF9E0E8}"/>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57BD3E08-5758-C221-8053-B283143FFFE0}"/>
              </a:ext>
            </a:extLst>
          </p:cNvPr>
          <p:cNvSpPr>
            <a:spLocks noGrp="1"/>
          </p:cNvSpPr>
          <p:nvPr>
            <p:ph idx="1"/>
          </p:nvPr>
        </p:nvSpPr>
        <p:spPr/>
        <p:txBody>
          <a:bodyPr>
            <a:normAutofit fontScale="92500" lnSpcReduction="10000"/>
          </a:bodyPr>
          <a:lstStyle/>
          <a:p>
            <a:r>
              <a:rPr lang="en-US" sz="2200" dirty="0"/>
              <a:t> Time value depends on the following factors: - </a:t>
            </a:r>
          </a:p>
          <a:p>
            <a:r>
              <a:rPr lang="en-US" sz="2200" dirty="0"/>
              <a:t>The period remaining to the option’s expiry date.</a:t>
            </a:r>
          </a:p>
          <a:p>
            <a:r>
              <a:rPr lang="en-US" sz="2200" dirty="0"/>
              <a:t>The volatility of the market price of the underlying item.</a:t>
            </a:r>
          </a:p>
          <a:p>
            <a:r>
              <a:rPr lang="en-US" sz="2200" dirty="0"/>
              <a:t>For an out-of-the-money option, the extent to which the underlying market price must move before the option becomes in-the-money. </a:t>
            </a:r>
          </a:p>
          <a:p>
            <a:pPr marL="0" indent="0">
              <a:buNone/>
            </a:pPr>
            <a:r>
              <a:rPr lang="en-US" sz="2200" b="1" dirty="0"/>
              <a:t>4.3 The main features of options </a:t>
            </a:r>
          </a:p>
          <a:p>
            <a:r>
              <a:rPr lang="en-US" sz="2200" dirty="0"/>
              <a:t>An option gives its holder the right (but not the obligation) to buy or sell a specific quantity of a specific asset at a fixed price on or before a specific future date. </a:t>
            </a:r>
          </a:p>
          <a:p>
            <a:pPr marL="0" indent="0">
              <a:buNone/>
            </a:pPr>
            <a:endParaRPr lang="en-US" b="1" dirty="0"/>
          </a:p>
          <a:p>
            <a:pPr marL="0" indent="0">
              <a:buNone/>
            </a:pPr>
            <a:endParaRPr lang="en-US" b="1" dirty="0"/>
          </a:p>
          <a:p>
            <a:endParaRPr lang="en-KE" dirty="0"/>
          </a:p>
        </p:txBody>
      </p:sp>
    </p:spTree>
    <p:extLst>
      <p:ext uri="{BB962C8B-B14F-4D97-AF65-F5344CB8AC3E}">
        <p14:creationId xmlns:p14="http://schemas.microsoft.com/office/powerpoint/2010/main" val="8339596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C9702-3CCD-7E97-8A62-99D5F11CDEDD}"/>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0F78401E-096B-4C98-33D6-5436BADEFD64}"/>
              </a:ext>
            </a:extLst>
          </p:cNvPr>
          <p:cNvSpPr>
            <a:spLocks noGrp="1"/>
          </p:cNvSpPr>
          <p:nvPr>
            <p:ph idx="1"/>
          </p:nvPr>
        </p:nvSpPr>
        <p:spPr/>
        <p:txBody>
          <a:bodyPr>
            <a:normAutofit/>
          </a:bodyPr>
          <a:lstStyle/>
          <a:p>
            <a:r>
              <a:rPr lang="en-US" dirty="0"/>
              <a:t>An option is purchased by the option holder and is sold by the option ‘writer’ </a:t>
            </a:r>
          </a:p>
          <a:p>
            <a:r>
              <a:rPr lang="en-US" dirty="0"/>
              <a:t>Option can be bought and sold over a wide variety of assets from coffee beans to pork bellies, but for the purpose of this syllabus we shall concentrate on financial options. </a:t>
            </a:r>
          </a:p>
          <a:p>
            <a:r>
              <a:rPr lang="en-US" dirty="0"/>
              <a:t>These are options on an underlying financial asset such as an amount of currency, an interest-bearing security or bank deposit, a company‘s shares or a stock market index. </a:t>
            </a:r>
          </a:p>
          <a:p>
            <a:pPr marL="0" indent="0">
              <a:buNone/>
            </a:pPr>
            <a:endParaRPr lang="en-US" dirty="0"/>
          </a:p>
          <a:p>
            <a:endParaRPr lang="en-KE" dirty="0"/>
          </a:p>
        </p:txBody>
      </p:sp>
    </p:spTree>
    <p:extLst>
      <p:ext uri="{BB962C8B-B14F-4D97-AF65-F5344CB8AC3E}">
        <p14:creationId xmlns:p14="http://schemas.microsoft.com/office/powerpoint/2010/main" val="2312319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DC322-3B1D-2BDF-7910-F4FF3C8408E4}"/>
              </a:ext>
            </a:extLst>
          </p:cNvPr>
          <p:cNvSpPr>
            <a:spLocks noGrp="1"/>
          </p:cNvSpPr>
          <p:nvPr>
            <p:ph type="title"/>
          </p:nvPr>
        </p:nvSpPr>
        <p:spPr/>
        <p:txBody>
          <a:bodyPr>
            <a:normAutofit fontScale="90000"/>
          </a:bodyPr>
          <a:lstStyle/>
          <a:p>
            <a:r>
              <a:rPr lang="en-US" sz="2700" dirty="0"/>
              <a:t>4.4 </a:t>
            </a:r>
            <a:r>
              <a:rPr lang="en-US" sz="2700" b="1" cap="none" dirty="0"/>
              <a:t>Options market structure </a:t>
            </a:r>
            <a:br>
              <a:rPr lang="en-US" dirty="0"/>
            </a:br>
            <a:br>
              <a:rPr lang="en-US" dirty="0"/>
            </a:br>
            <a:endParaRPr lang="en-KE" dirty="0"/>
          </a:p>
        </p:txBody>
      </p:sp>
      <p:sp>
        <p:nvSpPr>
          <p:cNvPr id="3" name="Content Placeholder 2">
            <a:extLst>
              <a:ext uri="{FF2B5EF4-FFF2-40B4-BE49-F238E27FC236}">
                <a16:creationId xmlns:a16="http://schemas.microsoft.com/office/drawing/2014/main" id="{4139E3F3-AE15-B3C2-FE42-537595D20678}"/>
              </a:ext>
            </a:extLst>
          </p:cNvPr>
          <p:cNvSpPr>
            <a:spLocks noGrp="1"/>
          </p:cNvSpPr>
          <p:nvPr>
            <p:ph idx="1"/>
          </p:nvPr>
        </p:nvSpPr>
        <p:spPr>
          <a:xfrm>
            <a:off x="1451579" y="1853754"/>
            <a:ext cx="9603275" cy="3751916"/>
          </a:xfrm>
        </p:spPr>
        <p:txBody>
          <a:bodyPr>
            <a:normAutofit fontScale="92500" lnSpcReduction="10000"/>
          </a:bodyPr>
          <a:lstStyle/>
          <a:p>
            <a:pPr marL="0" indent="0">
              <a:buNone/>
            </a:pPr>
            <a:r>
              <a:rPr lang="en-US" sz="2200" b="1" dirty="0"/>
              <a:t>a) Exchange –traded and OTC options </a:t>
            </a:r>
          </a:p>
          <a:p>
            <a:r>
              <a:rPr lang="en-US" sz="2200" dirty="0"/>
              <a:t>Options might be bought and sold on an options exchange. Exchange –traded options include options on equity shares and options on futures contracts. </a:t>
            </a:r>
          </a:p>
          <a:p>
            <a:r>
              <a:rPr lang="en-US" sz="2200" dirty="0"/>
              <a:t>Interest rate options and most currency options are over-the-counter (OTC) options. </a:t>
            </a:r>
          </a:p>
          <a:p>
            <a:pPr marL="0" indent="0">
              <a:buNone/>
            </a:pPr>
            <a:r>
              <a:rPr lang="en-US" sz="2200" i="1" dirty="0"/>
              <a:t>Features of exchange traded options are-</a:t>
            </a:r>
          </a:p>
          <a:p>
            <a:pPr>
              <a:buFont typeface="Wingdings" panose="05000000000000000000" pitchFamily="2" charset="2"/>
              <a:buChar char="q"/>
            </a:pPr>
            <a:r>
              <a:rPr lang="en-US" sz="2200" i="1" dirty="0"/>
              <a:t>like future contracts, they are standardized instruments. </a:t>
            </a:r>
          </a:p>
          <a:p>
            <a:pPr>
              <a:buFont typeface="Wingdings" panose="05000000000000000000" pitchFamily="2" charset="2"/>
              <a:buChar char="q"/>
            </a:pPr>
            <a:r>
              <a:rPr lang="en-US" sz="2200" i="1" dirty="0"/>
              <a:t>Each option of a given type is for a standard quantity of the underlying item. </a:t>
            </a:r>
          </a:p>
          <a:p>
            <a:pPr>
              <a:buFont typeface="Wingdings" panose="05000000000000000000" pitchFamily="2" charset="2"/>
              <a:buChar char="q"/>
            </a:pPr>
            <a:r>
              <a:rPr lang="en-US" sz="2200" i="1" dirty="0"/>
              <a:t>Because they are standardized, they are easy to buy and sell. </a:t>
            </a:r>
          </a:p>
          <a:p>
            <a:endParaRPr lang="en-US" i="1" dirty="0"/>
          </a:p>
          <a:p>
            <a:endParaRPr lang="en-KE" dirty="0"/>
          </a:p>
        </p:txBody>
      </p:sp>
    </p:spTree>
    <p:extLst>
      <p:ext uri="{BB962C8B-B14F-4D97-AF65-F5344CB8AC3E}">
        <p14:creationId xmlns:p14="http://schemas.microsoft.com/office/powerpoint/2010/main" val="4777377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F96BF-9754-BC29-9E92-A0B4801DFC37}"/>
              </a:ext>
            </a:extLst>
          </p:cNvPr>
          <p:cNvSpPr>
            <a:spLocks noGrp="1"/>
          </p:cNvSpPr>
          <p:nvPr>
            <p:ph type="title"/>
          </p:nvPr>
        </p:nvSpPr>
        <p:spPr/>
        <p:txBody>
          <a:bodyPr/>
          <a:lstStyle/>
          <a:p>
            <a:endParaRPr lang="en-KE" dirty="0"/>
          </a:p>
        </p:txBody>
      </p:sp>
      <p:sp>
        <p:nvSpPr>
          <p:cNvPr id="3" name="Content Placeholder 2">
            <a:extLst>
              <a:ext uri="{FF2B5EF4-FFF2-40B4-BE49-F238E27FC236}">
                <a16:creationId xmlns:a16="http://schemas.microsoft.com/office/drawing/2014/main" id="{DD2835A6-FDC2-EF56-7541-44D104A7E014}"/>
              </a:ext>
            </a:extLst>
          </p:cNvPr>
          <p:cNvSpPr>
            <a:spLocks noGrp="1"/>
          </p:cNvSpPr>
          <p:nvPr>
            <p:ph idx="1"/>
          </p:nvPr>
        </p:nvSpPr>
        <p:spPr/>
        <p:txBody>
          <a:bodyPr/>
          <a:lstStyle/>
          <a:p>
            <a:pPr marL="0" indent="0">
              <a:buNone/>
            </a:pPr>
            <a:r>
              <a:rPr lang="en-US" b="1" i="1" dirty="0"/>
              <a:t>b) OTC options</a:t>
            </a:r>
          </a:p>
          <a:p>
            <a:r>
              <a:rPr lang="en-US" i="1" dirty="0"/>
              <a:t>They </a:t>
            </a:r>
            <a:r>
              <a:rPr lang="en-US" dirty="0"/>
              <a:t>are tailored to the specific requirements of the option buyer. </a:t>
            </a:r>
          </a:p>
          <a:p>
            <a:r>
              <a:rPr lang="en-US" dirty="0"/>
              <a:t>The draw back to a tailor –made OTC option is that it cannot easily be re-sold by the option holder. </a:t>
            </a:r>
          </a:p>
          <a:p>
            <a:r>
              <a:rPr lang="en-US" dirty="0"/>
              <a:t>If the option is no longer required, the option holder might have to negotiate with the option writer about terms for an early cancellation of their agreement.</a:t>
            </a:r>
          </a:p>
          <a:p>
            <a:pPr marL="0" indent="0">
              <a:buNone/>
            </a:pPr>
            <a:endParaRPr lang="en-US" i="1" dirty="0"/>
          </a:p>
          <a:p>
            <a:pPr marL="0" indent="0">
              <a:buNone/>
            </a:pPr>
            <a:endParaRPr lang="en-KE" i="1" dirty="0"/>
          </a:p>
        </p:txBody>
      </p:sp>
    </p:spTree>
    <p:extLst>
      <p:ext uri="{BB962C8B-B14F-4D97-AF65-F5344CB8AC3E}">
        <p14:creationId xmlns:p14="http://schemas.microsoft.com/office/powerpoint/2010/main" val="23310284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6BC66-7095-9958-0F4D-9248E38B6103}"/>
              </a:ext>
            </a:extLst>
          </p:cNvPr>
          <p:cNvSpPr>
            <a:spLocks noGrp="1"/>
          </p:cNvSpPr>
          <p:nvPr>
            <p:ph type="title"/>
          </p:nvPr>
        </p:nvSpPr>
        <p:spPr/>
        <p:txBody>
          <a:bodyPr>
            <a:normAutofit/>
          </a:bodyPr>
          <a:lstStyle/>
          <a:p>
            <a:r>
              <a:rPr lang="en-US" sz="2400" b="1" cap="none" dirty="0"/>
              <a:t>Calls and puts </a:t>
            </a:r>
            <a:endParaRPr lang="en-KE" sz="2400" b="1" cap="none" dirty="0"/>
          </a:p>
        </p:txBody>
      </p:sp>
      <p:sp>
        <p:nvSpPr>
          <p:cNvPr id="3" name="Content Placeholder 2">
            <a:extLst>
              <a:ext uri="{FF2B5EF4-FFF2-40B4-BE49-F238E27FC236}">
                <a16:creationId xmlns:a16="http://schemas.microsoft.com/office/drawing/2014/main" id="{97A60410-D224-0D89-AE60-02608D6E310E}"/>
              </a:ext>
            </a:extLst>
          </p:cNvPr>
          <p:cNvSpPr>
            <a:spLocks noGrp="1"/>
          </p:cNvSpPr>
          <p:nvPr>
            <p:ph idx="1"/>
          </p:nvPr>
        </p:nvSpPr>
        <p:spPr>
          <a:xfrm>
            <a:off x="1451579" y="1853754"/>
            <a:ext cx="9603275" cy="3612591"/>
          </a:xfrm>
        </p:spPr>
        <p:txBody>
          <a:bodyPr>
            <a:normAutofit fontScale="92500" lnSpcReduction="10000"/>
          </a:bodyPr>
          <a:lstStyle/>
          <a:p>
            <a:r>
              <a:rPr lang="en-US" sz="1900" dirty="0"/>
              <a:t>Options are either call options or put options (or combination of call and a put).</a:t>
            </a:r>
          </a:p>
          <a:p>
            <a:r>
              <a:rPr lang="en-US" sz="1900" dirty="0"/>
              <a:t> A call option gives its holder the right, but not the obligation, to buy the underlying item at the specified price. </a:t>
            </a:r>
          </a:p>
          <a:p>
            <a:pPr marL="0" indent="0">
              <a:buNone/>
            </a:pPr>
            <a:r>
              <a:rPr lang="en-US" sz="1900" i="1" dirty="0"/>
              <a:t>For example, a call option on shares in NMB plc might give its holder the right to buy 2,000 shares in NMB plc, at a fixed price on or before a specified expiry date for the option.</a:t>
            </a:r>
          </a:p>
          <a:p>
            <a:r>
              <a:rPr lang="en-US" sz="1900" dirty="0"/>
              <a:t>A put option gives its holder the right, but not obligation, to sell the underlying item at the </a:t>
            </a:r>
          </a:p>
          <a:p>
            <a:pPr marL="0" indent="0">
              <a:buNone/>
            </a:pPr>
            <a:r>
              <a:rPr lang="en-US" sz="1900" dirty="0"/>
              <a:t>specified price. </a:t>
            </a:r>
          </a:p>
          <a:p>
            <a:pPr marL="457200" lvl="1" indent="0">
              <a:buNone/>
            </a:pPr>
            <a:r>
              <a:rPr lang="en-US" sz="1900" i="1" dirty="0"/>
              <a:t>For example, a put on shares in ABC plc that gives its holder the right to sell </a:t>
            </a:r>
          </a:p>
          <a:p>
            <a:pPr marL="457200" lvl="1" indent="0">
              <a:buNone/>
            </a:pPr>
            <a:r>
              <a:rPr lang="en-US" sz="1900" i="1" dirty="0"/>
              <a:t>1,000 shares in ABC plc, fixed price on or before a specified expiry date for the option. </a:t>
            </a:r>
          </a:p>
          <a:p>
            <a:pPr marL="0" indent="0">
              <a:buNone/>
            </a:pPr>
            <a:endParaRPr lang="en-US" dirty="0"/>
          </a:p>
          <a:p>
            <a:endParaRPr lang="en-KE" dirty="0"/>
          </a:p>
        </p:txBody>
      </p:sp>
    </p:spTree>
    <p:extLst>
      <p:ext uri="{BB962C8B-B14F-4D97-AF65-F5344CB8AC3E}">
        <p14:creationId xmlns:p14="http://schemas.microsoft.com/office/powerpoint/2010/main" val="4843595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98C2E-6676-6DB6-813A-68F7D3AC3CCC}"/>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C2A2F29B-9F1E-20AA-FBBE-918E9AF6C664}"/>
              </a:ext>
            </a:extLst>
          </p:cNvPr>
          <p:cNvSpPr>
            <a:spLocks noGrp="1"/>
          </p:cNvSpPr>
          <p:nvPr>
            <p:ph idx="1"/>
          </p:nvPr>
        </p:nvSpPr>
        <p:spPr/>
        <p:txBody>
          <a:bodyPr>
            <a:normAutofit/>
          </a:bodyPr>
          <a:lstStyle/>
          <a:p>
            <a:r>
              <a:rPr lang="en-US" dirty="0"/>
              <a:t>An option is a contractual agreement. When the holder of an option exercise the option, the seller or writer of the option must fulfill his/her side of the contract and sell (call option) or buy (put option) the underlying item at the agreed price. </a:t>
            </a:r>
          </a:p>
          <a:p>
            <a:r>
              <a:rPr lang="en-US" dirty="0"/>
              <a:t>Expiry date of options: European –style and American-style options </a:t>
            </a:r>
          </a:p>
          <a:p>
            <a:r>
              <a:rPr lang="en-US" dirty="0"/>
              <a:t>Every option has an expiry date. Unless it is exercised by its expiry date, the option lapses. </a:t>
            </a:r>
          </a:p>
          <a:p>
            <a:r>
              <a:rPr lang="en-US" dirty="0"/>
              <a:t>Exchange-traded options, like financial futures, have standard expiry dates. For OTC options, the expiry date is negotiable. </a:t>
            </a:r>
          </a:p>
          <a:p>
            <a:endParaRPr lang="en-US" dirty="0"/>
          </a:p>
          <a:p>
            <a:endParaRPr lang="en-KE" dirty="0"/>
          </a:p>
        </p:txBody>
      </p:sp>
    </p:spTree>
    <p:extLst>
      <p:ext uri="{BB962C8B-B14F-4D97-AF65-F5344CB8AC3E}">
        <p14:creationId xmlns:p14="http://schemas.microsoft.com/office/powerpoint/2010/main" val="33867058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5C543-4E05-469A-BC5D-F593D7CB66D2}"/>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303E88B6-8EFA-130A-3CFF-39423B20A53B}"/>
              </a:ext>
            </a:extLst>
          </p:cNvPr>
          <p:cNvSpPr>
            <a:spLocks noGrp="1"/>
          </p:cNvSpPr>
          <p:nvPr>
            <p:ph idx="1"/>
          </p:nvPr>
        </p:nvSpPr>
        <p:spPr/>
        <p:txBody>
          <a:bodyPr/>
          <a:lstStyle/>
          <a:p>
            <a:r>
              <a:rPr lang="en-US" dirty="0"/>
              <a:t>European-style option- options can be exercised on their expiry date only, and not before.</a:t>
            </a:r>
          </a:p>
          <a:p>
            <a:r>
              <a:rPr lang="en-US" dirty="0"/>
              <a:t>American-style option-options can be exercised at any time up to and including their expiry date. </a:t>
            </a:r>
          </a:p>
          <a:p>
            <a:r>
              <a:rPr lang="en-US" dirty="0"/>
              <a:t>The terms “European” and “American” have nothing to do with where the different types of option are available-they are found worldwide.</a:t>
            </a:r>
          </a:p>
          <a:p>
            <a:endParaRPr lang="en-KE" dirty="0"/>
          </a:p>
        </p:txBody>
      </p:sp>
    </p:spTree>
    <p:extLst>
      <p:ext uri="{BB962C8B-B14F-4D97-AF65-F5344CB8AC3E}">
        <p14:creationId xmlns:p14="http://schemas.microsoft.com/office/powerpoint/2010/main" val="40235777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3D03C-D1BA-4502-0027-53AE0D163565}"/>
              </a:ext>
            </a:extLst>
          </p:cNvPr>
          <p:cNvSpPr>
            <a:spLocks noGrp="1"/>
          </p:cNvSpPr>
          <p:nvPr>
            <p:ph type="title"/>
          </p:nvPr>
        </p:nvSpPr>
        <p:spPr/>
        <p:txBody>
          <a:bodyPr/>
          <a:lstStyle/>
          <a:p>
            <a:r>
              <a:rPr lang="en-US" sz="2000" b="1" cap="none" dirty="0"/>
              <a:t>Illustration</a:t>
            </a:r>
            <a:br>
              <a:rPr lang="en-US" dirty="0"/>
            </a:br>
            <a:endParaRPr lang="en-KE" dirty="0"/>
          </a:p>
        </p:txBody>
      </p:sp>
      <p:sp>
        <p:nvSpPr>
          <p:cNvPr id="3" name="Content Placeholder 2">
            <a:extLst>
              <a:ext uri="{FF2B5EF4-FFF2-40B4-BE49-F238E27FC236}">
                <a16:creationId xmlns:a16="http://schemas.microsoft.com/office/drawing/2014/main" id="{2EE27946-D825-A9F6-C95F-3D702E01476C}"/>
              </a:ext>
            </a:extLst>
          </p:cNvPr>
          <p:cNvSpPr>
            <a:spLocks noGrp="1"/>
          </p:cNvSpPr>
          <p:nvPr>
            <p:ph idx="1"/>
          </p:nvPr>
        </p:nvSpPr>
        <p:spPr/>
        <p:txBody>
          <a:bodyPr/>
          <a:lstStyle/>
          <a:p>
            <a:pPr marL="0" indent="0">
              <a:buNone/>
            </a:pPr>
            <a:r>
              <a:rPr lang="en-US" dirty="0"/>
              <a:t>Are the following options in-the-money or out-of-the-money? </a:t>
            </a:r>
          </a:p>
          <a:p>
            <a:pPr marL="0" indent="0">
              <a:buNone/>
            </a:pPr>
            <a:endParaRPr lang="en-US" dirty="0"/>
          </a:p>
          <a:p>
            <a:pPr marL="0" indent="0">
              <a:buNone/>
            </a:pPr>
            <a:r>
              <a:rPr lang="en-US" dirty="0"/>
              <a:t>1.A call option on 1,000 shares in NMB plc at a strike price of </a:t>
            </a:r>
            <a:r>
              <a:rPr lang="en-US" dirty="0" err="1"/>
              <a:t>Tshs</a:t>
            </a:r>
            <a:r>
              <a:rPr lang="en-US" dirty="0"/>
              <a:t> 600 when the current </a:t>
            </a:r>
          </a:p>
          <a:p>
            <a:pPr marL="0" indent="0">
              <a:buNone/>
            </a:pPr>
            <a:r>
              <a:rPr lang="en-US" dirty="0"/>
              <a:t>share price is </a:t>
            </a:r>
            <a:r>
              <a:rPr lang="en-US" dirty="0" err="1"/>
              <a:t>Tshs</a:t>
            </a:r>
            <a:r>
              <a:rPr lang="en-US" dirty="0"/>
              <a:t> 550 (answer –out of the money).</a:t>
            </a:r>
          </a:p>
          <a:p>
            <a:pPr marL="0" indent="0">
              <a:buNone/>
            </a:pPr>
            <a:r>
              <a:rPr lang="en-US" dirty="0"/>
              <a:t>2 . A put option on 2,000 shares in DAHACO at strike price of </a:t>
            </a:r>
            <a:r>
              <a:rPr lang="en-US" dirty="0" err="1"/>
              <a:t>Tshs</a:t>
            </a:r>
            <a:r>
              <a:rPr lang="en-US" dirty="0"/>
              <a:t> 630 when the current </a:t>
            </a:r>
          </a:p>
          <a:p>
            <a:pPr marL="0" indent="0">
              <a:buNone/>
            </a:pPr>
            <a:r>
              <a:rPr lang="en-US" dirty="0"/>
              <a:t>share price is </a:t>
            </a:r>
            <a:r>
              <a:rPr lang="en-US" dirty="0" err="1"/>
              <a:t>Tshs</a:t>
            </a:r>
            <a:r>
              <a:rPr lang="en-US" dirty="0"/>
              <a:t> 680 (Answer- out of the money).</a:t>
            </a:r>
          </a:p>
          <a:p>
            <a:pPr marL="0" indent="0">
              <a:buNone/>
            </a:pPr>
            <a:endParaRPr lang="en-KE" dirty="0"/>
          </a:p>
        </p:txBody>
      </p:sp>
    </p:spTree>
    <p:extLst>
      <p:ext uri="{BB962C8B-B14F-4D97-AF65-F5344CB8AC3E}">
        <p14:creationId xmlns:p14="http://schemas.microsoft.com/office/powerpoint/2010/main" val="10736035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A9F94-26B8-5E84-2E05-7740BCFFFEB9}"/>
              </a:ext>
            </a:extLst>
          </p:cNvPr>
          <p:cNvSpPr>
            <a:spLocks noGrp="1"/>
          </p:cNvSpPr>
          <p:nvPr>
            <p:ph type="title"/>
          </p:nvPr>
        </p:nvSpPr>
        <p:spPr/>
        <p:txBody>
          <a:bodyPr>
            <a:normAutofit/>
          </a:bodyPr>
          <a:lstStyle/>
          <a:p>
            <a:r>
              <a:rPr lang="en-US" sz="2000" b="1" cap="none" dirty="0"/>
              <a:t>Options premium </a:t>
            </a:r>
            <a:endParaRPr lang="en-KE" sz="2000" b="1" cap="none" dirty="0"/>
          </a:p>
        </p:txBody>
      </p:sp>
      <p:sp>
        <p:nvSpPr>
          <p:cNvPr id="3" name="Content Placeholder 2">
            <a:extLst>
              <a:ext uri="{FF2B5EF4-FFF2-40B4-BE49-F238E27FC236}">
                <a16:creationId xmlns:a16="http://schemas.microsoft.com/office/drawing/2014/main" id="{4E7D099E-D7EA-F8AC-5395-7D6DD86A9D73}"/>
              </a:ext>
            </a:extLst>
          </p:cNvPr>
          <p:cNvSpPr>
            <a:spLocks noGrp="1"/>
          </p:cNvSpPr>
          <p:nvPr>
            <p:ph idx="1"/>
          </p:nvPr>
        </p:nvSpPr>
        <p:spPr>
          <a:xfrm>
            <a:off x="1451579" y="1853754"/>
            <a:ext cx="9603275" cy="3612591"/>
          </a:xfrm>
        </p:spPr>
        <p:txBody>
          <a:bodyPr>
            <a:normAutofit fontScale="92500" lnSpcReduction="20000"/>
          </a:bodyPr>
          <a:lstStyle/>
          <a:p>
            <a:r>
              <a:rPr lang="en-US" sz="2200" dirty="0"/>
              <a:t>An option is purchased by the buyer from the option seller or writer. The purchase price is called the option premium. </a:t>
            </a:r>
          </a:p>
          <a:p>
            <a:r>
              <a:rPr lang="en-US" sz="2200" dirty="0"/>
              <a:t>With an OTC option, the option premium is the price paid to the option writer and is negotiated between the buyer and the writer. </a:t>
            </a:r>
          </a:p>
          <a:p>
            <a:r>
              <a:rPr lang="en-US" sz="2200" dirty="0"/>
              <a:t>With an exchange-traded option, the premium is the market price of the option at the time it is purchased. </a:t>
            </a:r>
          </a:p>
          <a:p>
            <a:r>
              <a:rPr lang="en-US" sz="2200" dirty="0"/>
              <a:t>The premium that an option holder has paid can be compared continually with current market price for the option. </a:t>
            </a:r>
          </a:p>
          <a:p>
            <a:r>
              <a:rPr lang="en-US" sz="2200" dirty="0"/>
              <a:t>Exchange-traded options are therefore similar to futures. </a:t>
            </a:r>
          </a:p>
          <a:p>
            <a:endParaRPr lang="en-KE" dirty="0"/>
          </a:p>
        </p:txBody>
      </p:sp>
    </p:spTree>
    <p:extLst>
      <p:ext uri="{BB962C8B-B14F-4D97-AF65-F5344CB8AC3E}">
        <p14:creationId xmlns:p14="http://schemas.microsoft.com/office/powerpoint/2010/main" val="8619532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A0716-D7EB-83B1-05D4-5ED7512C57AE}"/>
              </a:ext>
            </a:extLst>
          </p:cNvPr>
          <p:cNvSpPr>
            <a:spLocks noGrp="1"/>
          </p:cNvSpPr>
          <p:nvPr>
            <p:ph type="title"/>
          </p:nvPr>
        </p:nvSpPr>
        <p:spPr/>
        <p:txBody>
          <a:bodyPr>
            <a:normAutofit/>
          </a:bodyPr>
          <a:lstStyle/>
          <a:p>
            <a:r>
              <a:rPr lang="en-US" sz="2000" b="1" cap="none" dirty="0"/>
              <a:t>Examples</a:t>
            </a:r>
            <a:endParaRPr lang="en-KE" sz="2000" b="1" cap="none" dirty="0"/>
          </a:p>
        </p:txBody>
      </p:sp>
      <p:sp>
        <p:nvSpPr>
          <p:cNvPr id="3" name="Content Placeholder 2">
            <a:extLst>
              <a:ext uri="{FF2B5EF4-FFF2-40B4-BE49-F238E27FC236}">
                <a16:creationId xmlns:a16="http://schemas.microsoft.com/office/drawing/2014/main" id="{683A59F1-514A-E213-7367-68647F044171}"/>
              </a:ext>
            </a:extLst>
          </p:cNvPr>
          <p:cNvSpPr>
            <a:spLocks noGrp="1"/>
          </p:cNvSpPr>
          <p:nvPr>
            <p:ph idx="1"/>
          </p:nvPr>
        </p:nvSpPr>
        <p:spPr/>
        <p:txBody>
          <a:bodyPr>
            <a:normAutofit lnSpcReduction="10000"/>
          </a:bodyPr>
          <a:lstStyle/>
          <a:p>
            <a:pPr marL="0" indent="0">
              <a:buNone/>
            </a:pPr>
            <a:r>
              <a:rPr lang="en-US" dirty="0"/>
              <a:t>1</a:t>
            </a:r>
            <a:r>
              <a:rPr lang="en-US" i="1" dirty="0"/>
              <a:t>. An investor buys ten call options on shares in ABC plc at a strike price of 450. Each option contract if for 1,000 shares and the premium paid was 37 pence. </a:t>
            </a:r>
          </a:p>
          <a:p>
            <a:r>
              <a:rPr lang="en-US" i="1" dirty="0"/>
              <a:t>What would happen if, at expiry the share price is: - (a) 520 (b) 430? </a:t>
            </a:r>
          </a:p>
          <a:p>
            <a:pPr marL="0" indent="0">
              <a:buNone/>
            </a:pPr>
            <a:r>
              <a:rPr lang="en-US" b="1" dirty="0"/>
              <a:t>Solution </a:t>
            </a:r>
          </a:p>
          <a:p>
            <a:r>
              <a:rPr lang="en-US" dirty="0"/>
              <a:t>(a) If the share price is 520, the options are in- the-money and will be exercised. </a:t>
            </a:r>
          </a:p>
          <a:p>
            <a:r>
              <a:rPr lang="en-US" dirty="0"/>
              <a:t>The investor can buy the shares at 450 and sell them immediately at 520 for a gain of 70 per share. </a:t>
            </a:r>
          </a:p>
          <a:p>
            <a:r>
              <a:rPr lang="en-US" dirty="0"/>
              <a:t>The option seller has to supply shares worth 520 at a price of just 450. </a:t>
            </a:r>
          </a:p>
          <a:p>
            <a:endParaRPr lang="en-US" dirty="0"/>
          </a:p>
          <a:p>
            <a:endParaRPr lang="en-KE" dirty="0"/>
          </a:p>
        </p:txBody>
      </p:sp>
    </p:spTree>
    <p:extLst>
      <p:ext uri="{BB962C8B-B14F-4D97-AF65-F5344CB8AC3E}">
        <p14:creationId xmlns:p14="http://schemas.microsoft.com/office/powerpoint/2010/main" val="18265664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5E8DC-CB95-AC99-5419-84878D5B7289}"/>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E3258CC5-5790-F133-AE00-FC4759D88030}"/>
              </a:ext>
            </a:extLst>
          </p:cNvPr>
          <p:cNvSpPr>
            <a:spLocks noGrp="1"/>
          </p:cNvSpPr>
          <p:nvPr>
            <p:ph idx="1"/>
          </p:nvPr>
        </p:nvSpPr>
        <p:spPr/>
        <p:txBody>
          <a:bodyPr/>
          <a:lstStyle/>
          <a:p>
            <a:pPr marL="0" indent="0">
              <a:buNone/>
            </a:pPr>
            <a:r>
              <a:rPr lang="en-US" b="1" dirty="0"/>
              <a:t>For the option buyer 			Sterling </a:t>
            </a:r>
          </a:p>
          <a:p>
            <a:pPr marL="0" indent="0">
              <a:buNone/>
            </a:pPr>
            <a:r>
              <a:rPr lang="en-US" i="1" dirty="0"/>
              <a:t>Gain on option trading </a:t>
            </a:r>
          </a:p>
          <a:p>
            <a:r>
              <a:rPr lang="en-US" dirty="0"/>
              <a:t>10 options x 1,000 shares x 70 pence 	</a:t>
            </a:r>
            <a:r>
              <a:rPr lang="en-US" b="1" dirty="0"/>
              <a:t>7,000 </a:t>
            </a:r>
          </a:p>
          <a:p>
            <a:pPr marL="0" indent="0">
              <a:buNone/>
            </a:pPr>
            <a:r>
              <a:rPr lang="en-US" i="1" dirty="0"/>
              <a:t>Cost of the option </a:t>
            </a:r>
          </a:p>
          <a:p>
            <a:r>
              <a:rPr lang="en-US" dirty="0"/>
              <a:t>10 options x 1,000 shares x 37 pence 	</a:t>
            </a:r>
            <a:r>
              <a:rPr lang="en-US" b="1" dirty="0"/>
              <a:t>(3,700) </a:t>
            </a:r>
          </a:p>
          <a:p>
            <a:r>
              <a:rPr lang="en-US" dirty="0"/>
              <a:t>Net gain 				</a:t>
            </a:r>
            <a:r>
              <a:rPr lang="en-US" b="1" dirty="0"/>
              <a:t>3,300</a:t>
            </a:r>
          </a:p>
          <a:p>
            <a:endParaRPr lang="en-KE" dirty="0"/>
          </a:p>
        </p:txBody>
      </p:sp>
    </p:spTree>
    <p:extLst>
      <p:ext uri="{BB962C8B-B14F-4D97-AF65-F5344CB8AC3E}">
        <p14:creationId xmlns:p14="http://schemas.microsoft.com/office/powerpoint/2010/main" val="28785175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10A17-4C05-9F53-43CA-669417B5A207}"/>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02DC3B19-3FE7-75B3-E4C4-15424993CE38}"/>
              </a:ext>
            </a:extLst>
          </p:cNvPr>
          <p:cNvSpPr>
            <a:spLocks noGrp="1"/>
          </p:cNvSpPr>
          <p:nvPr>
            <p:ph idx="1"/>
          </p:nvPr>
        </p:nvSpPr>
        <p:spPr/>
        <p:txBody>
          <a:bodyPr/>
          <a:lstStyle/>
          <a:p>
            <a:pPr marL="0" indent="0">
              <a:buNone/>
            </a:pPr>
            <a:r>
              <a:rPr lang="en-US" b="1" dirty="0"/>
              <a:t>For the option seller  				Sterling</a:t>
            </a:r>
          </a:p>
          <a:p>
            <a:r>
              <a:rPr lang="en-US" dirty="0"/>
              <a:t>Loss on option trading </a:t>
            </a:r>
          </a:p>
          <a:p>
            <a:r>
              <a:rPr lang="en-US" dirty="0"/>
              <a:t>10 options x 1,000 shares x 70 pence		 </a:t>
            </a:r>
            <a:r>
              <a:rPr lang="en-US" b="1" dirty="0"/>
              <a:t>(7,000) </a:t>
            </a:r>
          </a:p>
          <a:p>
            <a:r>
              <a:rPr lang="en-US" dirty="0"/>
              <a:t>Option premium received 			</a:t>
            </a:r>
            <a:r>
              <a:rPr lang="en-US" b="1" dirty="0"/>
              <a:t>3,700 </a:t>
            </a:r>
          </a:p>
          <a:p>
            <a:r>
              <a:rPr lang="en-US" dirty="0"/>
              <a:t>Net loss 					</a:t>
            </a:r>
            <a:r>
              <a:rPr lang="en-US" b="1" dirty="0"/>
              <a:t>(3,300)</a:t>
            </a:r>
          </a:p>
          <a:p>
            <a:pPr marL="0" indent="0">
              <a:buNone/>
            </a:pPr>
            <a:r>
              <a:rPr lang="en-US" i="1" dirty="0"/>
              <a:t>The option holder’s gain equals the option writer’s loss </a:t>
            </a:r>
          </a:p>
          <a:p>
            <a:endParaRPr lang="en-KE" dirty="0"/>
          </a:p>
        </p:txBody>
      </p:sp>
    </p:spTree>
    <p:extLst>
      <p:ext uri="{BB962C8B-B14F-4D97-AF65-F5344CB8AC3E}">
        <p14:creationId xmlns:p14="http://schemas.microsoft.com/office/powerpoint/2010/main" val="16390115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B8736-C4ED-441F-5836-01DFC36F5B82}"/>
              </a:ext>
            </a:extLst>
          </p:cNvPr>
          <p:cNvSpPr>
            <a:spLocks noGrp="1"/>
          </p:cNvSpPr>
          <p:nvPr>
            <p:ph type="title"/>
          </p:nvPr>
        </p:nvSpPr>
        <p:spPr/>
        <p:txBody>
          <a:bodyPr>
            <a:normAutofit/>
          </a:bodyPr>
          <a:lstStyle/>
          <a:p>
            <a:r>
              <a:rPr lang="en-US" sz="2000" b="1" cap="none" dirty="0"/>
              <a:t>Put- call parity </a:t>
            </a:r>
            <a:endParaRPr lang="en-KE" sz="2000" b="1" cap="none" dirty="0"/>
          </a:p>
        </p:txBody>
      </p:sp>
      <p:sp>
        <p:nvSpPr>
          <p:cNvPr id="3" name="Content Placeholder 2">
            <a:extLst>
              <a:ext uri="{FF2B5EF4-FFF2-40B4-BE49-F238E27FC236}">
                <a16:creationId xmlns:a16="http://schemas.microsoft.com/office/drawing/2014/main" id="{3F43E874-AA52-7F50-7A76-7E9BD61CE337}"/>
              </a:ext>
            </a:extLst>
          </p:cNvPr>
          <p:cNvSpPr>
            <a:spLocks noGrp="1"/>
          </p:cNvSpPr>
          <p:nvPr>
            <p:ph idx="1"/>
          </p:nvPr>
        </p:nvSpPr>
        <p:spPr>
          <a:xfrm>
            <a:off x="1451579" y="1853754"/>
            <a:ext cx="9603275" cy="3612591"/>
          </a:xfrm>
        </p:spPr>
        <p:txBody>
          <a:bodyPr>
            <a:normAutofit fontScale="85000" lnSpcReduction="20000"/>
          </a:bodyPr>
          <a:lstStyle/>
          <a:p>
            <a:r>
              <a:rPr lang="en-US" sz="2400" dirty="0"/>
              <a:t>The Black-</a:t>
            </a:r>
            <a:r>
              <a:rPr lang="en-US" sz="2400" dirty="0" err="1"/>
              <a:t>scholes</a:t>
            </a:r>
            <a:r>
              <a:rPr lang="en-US" sz="2400" dirty="0"/>
              <a:t> model is used to price call options. The price of a put option can be derived from the price of a call using the put-call parity formula: </a:t>
            </a:r>
          </a:p>
          <a:p>
            <a:pPr marL="0" indent="0">
              <a:buNone/>
            </a:pPr>
            <a:r>
              <a:rPr lang="en-US" sz="2400" dirty="0"/>
              <a:t>	</a:t>
            </a:r>
            <a:r>
              <a:rPr lang="en-US" sz="2400" i="1" dirty="0"/>
              <a:t>Value of a put + Current value of = Value of call + Present value of exercise price </a:t>
            </a:r>
          </a:p>
          <a:p>
            <a:pPr marL="0" indent="0">
              <a:buNone/>
            </a:pPr>
            <a:r>
              <a:rPr lang="en-US" sz="2400" i="1" dirty="0"/>
              <a:t> 		        Underlying security </a:t>
            </a:r>
          </a:p>
          <a:p>
            <a:r>
              <a:rPr lang="en-US" sz="2400" dirty="0"/>
              <a:t>This relationship expresses what is known as put-call parity. i.e., that put and call options must have the same time value when they are identical with respect to-</a:t>
            </a:r>
          </a:p>
          <a:p>
            <a:r>
              <a:rPr lang="en-US" sz="2400" dirty="0"/>
              <a:t>exercise price, </a:t>
            </a:r>
          </a:p>
          <a:p>
            <a:r>
              <a:rPr lang="en-US" sz="2400" dirty="0"/>
              <a:t>expiry date and</a:t>
            </a:r>
          </a:p>
          <a:p>
            <a:r>
              <a:rPr lang="en-US" sz="2400" dirty="0"/>
              <a:t> underlying security, otherwise, arbitrage profits can be made. </a:t>
            </a:r>
          </a:p>
          <a:p>
            <a:endParaRPr lang="en-US" dirty="0"/>
          </a:p>
          <a:p>
            <a:endParaRPr lang="en-KE" dirty="0"/>
          </a:p>
        </p:txBody>
      </p:sp>
    </p:spTree>
    <p:extLst>
      <p:ext uri="{BB962C8B-B14F-4D97-AF65-F5344CB8AC3E}">
        <p14:creationId xmlns:p14="http://schemas.microsoft.com/office/powerpoint/2010/main" val="23055379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C354-F6B3-1A29-0C23-1AC97E89E460}"/>
              </a:ext>
            </a:extLst>
          </p:cNvPr>
          <p:cNvSpPr>
            <a:spLocks noGrp="1"/>
          </p:cNvSpPr>
          <p:nvPr>
            <p:ph type="title"/>
          </p:nvPr>
        </p:nvSpPr>
        <p:spPr/>
        <p:txBody>
          <a:bodyPr>
            <a:normAutofit/>
          </a:bodyPr>
          <a:lstStyle/>
          <a:p>
            <a:r>
              <a:rPr lang="en-US" sz="2000" b="1" cap="none" dirty="0"/>
              <a:t>Example </a:t>
            </a:r>
            <a:endParaRPr lang="en-KE" sz="2000" b="1" cap="none" dirty="0"/>
          </a:p>
        </p:txBody>
      </p:sp>
      <p:sp>
        <p:nvSpPr>
          <p:cNvPr id="3" name="Content Placeholder 2">
            <a:extLst>
              <a:ext uri="{FF2B5EF4-FFF2-40B4-BE49-F238E27FC236}">
                <a16:creationId xmlns:a16="http://schemas.microsoft.com/office/drawing/2014/main" id="{A6C934F0-3AC3-5597-FDE8-0494C01932B3}"/>
              </a:ext>
            </a:extLst>
          </p:cNvPr>
          <p:cNvSpPr>
            <a:spLocks noGrp="1"/>
          </p:cNvSpPr>
          <p:nvPr>
            <p:ph idx="1"/>
          </p:nvPr>
        </p:nvSpPr>
        <p:spPr>
          <a:xfrm>
            <a:off x="1451579" y="1853754"/>
            <a:ext cx="9603275" cy="3712159"/>
          </a:xfrm>
        </p:spPr>
        <p:txBody>
          <a:bodyPr>
            <a:normAutofit fontScale="85000" lnSpcReduction="20000"/>
          </a:bodyPr>
          <a:lstStyle/>
          <a:p>
            <a:r>
              <a:rPr lang="en-US" sz="2200" dirty="0"/>
              <a:t>The price of a six-moth European call option on shares in Moss plc is 53 pence. The strike price for the options is 260 pence and the current market price of the shares is 290. </a:t>
            </a:r>
          </a:p>
          <a:p>
            <a:r>
              <a:rPr lang="en-US" sz="2200" dirty="0"/>
              <a:t>What should be the price of a six-month European put option for the same expiry date and the same strike price, if you are given that the present value of the exercise price is 252 pence? </a:t>
            </a:r>
          </a:p>
          <a:p>
            <a:pPr marL="0" indent="0">
              <a:buNone/>
            </a:pPr>
            <a:r>
              <a:rPr lang="en-US" sz="2200" b="1" dirty="0"/>
              <a:t>Solution </a:t>
            </a:r>
          </a:p>
          <a:p>
            <a:r>
              <a:rPr lang="en-US" sz="2200" dirty="0"/>
              <a:t>Put value + 290 = 53 +252 </a:t>
            </a:r>
          </a:p>
          <a:p>
            <a:r>
              <a:rPr lang="en-US" sz="2200" dirty="0"/>
              <a:t>Value of Put = 15 </a:t>
            </a:r>
          </a:p>
          <a:p>
            <a:r>
              <a:rPr lang="en-US" sz="2200" dirty="0"/>
              <a:t>The value of the put is lower than the value of the call in this example because the call is in-the money whereas the put is out-of-the-money.</a:t>
            </a:r>
          </a:p>
          <a:p>
            <a:endParaRPr lang="en-US" dirty="0"/>
          </a:p>
          <a:p>
            <a:endParaRPr lang="en-KE" dirty="0"/>
          </a:p>
        </p:txBody>
      </p:sp>
    </p:spTree>
    <p:extLst>
      <p:ext uri="{BB962C8B-B14F-4D97-AF65-F5344CB8AC3E}">
        <p14:creationId xmlns:p14="http://schemas.microsoft.com/office/powerpoint/2010/main" val="186379261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D7853-3431-EADE-8832-AAB017071452}"/>
              </a:ext>
            </a:extLst>
          </p:cNvPr>
          <p:cNvSpPr>
            <a:spLocks noGrp="1"/>
          </p:cNvSpPr>
          <p:nvPr>
            <p:ph type="title"/>
          </p:nvPr>
        </p:nvSpPr>
        <p:spPr/>
        <p:txBody>
          <a:bodyPr>
            <a:normAutofit/>
          </a:bodyPr>
          <a:lstStyle/>
          <a:p>
            <a:r>
              <a:rPr lang="en-US" sz="2000" b="1" cap="none" dirty="0"/>
              <a:t>The delta value </a:t>
            </a:r>
            <a:endParaRPr lang="en-KE" sz="2000" b="1" cap="none" dirty="0"/>
          </a:p>
        </p:txBody>
      </p:sp>
      <p:sp>
        <p:nvSpPr>
          <p:cNvPr id="3" name="Content Placeholder 2">
            <a:extLst>
              <a:ext uri="{FF2B5EF4-FFF2-40B4-BE49-F238E27FC236}">
                <a16:creationId xmlns:a16="http://schemas.microsoft.com/office/drawing/2014/main" id="{2D516306-A258-E70E-E4E5-A6AC04C7EE26}"/>
              </a:ext>
            </a:extLst>
          </p:cNvPr>
          <p:cNvSpPr>
            <a:spLocks noGrp="1"/>
          </p:cNvSpPr>
          <p:nvPr>
            <p:ph idx="1"/>
          </p:nvPr>
        </p:nvSpPr>
        <p:spPr/>
        <p:txBody>
          <a:bodyPr>
            <a:normAutofit fontScale="92500" lnSpcReduction="20000"/>
          </a:bodyPr>
          <a:lstStyle/>
          <a:p>
            <a:r>
              <a:rPr lang="en-US" b="1" dirty="0"/>
              <a:t>Delta = </a:t>
            </a:r>
            <a:r>
              <a:rPr lang="en-US" b="1" u="sng" dirty="0"/>
              <a:t>Change in the price of the option</a:t>
            </a:r>
          </a:p>
          <a:p>
            <a:pPr marL="0" indent="0">
              <a:buNone/>
            </a:pPr>
            <a:r>
              <a:rPr lang="en-US" b="1" dirty="0"/>
              <a:t>               Change in the price of the underlying security. </a:t>
            </a:r>
          </a:p>
          <a:p>
            <a:r>
              <a:rPr lang="en-US" dirty="0"/>
              <a:t>Delta is the measure of how much an option price changes given a unit change in the security price. </a:t>
            </a:r>
          </a:p>
          <a:p>
            <a:r>
              <a:rPr lang="en-US" dirty="0"/>
              <a:t>Taking share price as an example, if a change in the share price of 4p results in a change in the option price of 1p then the delta has a value of 0.25 (1p/4p).</a:t>
            </a:r>
          </a:p>
          <a:p>
            <a:r>
              <a:rPr lang="en-US" dirty="0"/>
              <a:t>Delta is a number that ranges between 0 and 1 for call options and between –1 and 0 for put options. </a:t>
            </a:r>
          </a:p>
          <a:p>
            <a:r>
              <a:rPr lang="en-US" dirty="0"/>
              <a:t>The actual delta value depends on how far it is in-the-money or out-of-the-money.</a:t>
            </a:r>
          </a:p>
          <a:p>
            <a:endParaRPr lang="en-US" dirty="0"/>
          </a:p>
          <a:p>
            <a:endParaRPr lang="en-US" dirty="0"/>
          </a:p>
          <a:p>
            <a:pPr marL="0" indent="0">
              <a:buNone/>
            </a:pPr>
            <a:endParaRPr lang="en-US" dirty="0"/>
          </a:p>
          <a:p>
            <a:endParaRPr lang="en-KE" dirty="0"/>
          </a:p>
        </p:txBody>
      </p:sp>
    </p:spTree>
    <p:extLst>
      <p:ext uri="{BB962C8B-B14F-4D97-AF65-F5344CB8AC3E}">
        <p14:creationId xmlns:p14="http://schemas.microsoft.com/office/powerpoint/2010/main" val="34773661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A6C2F-9E5B-A704-4835-593DB07095A4}"/>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AEC327B9-BD02-3001-2571-17BE7120A727}"/>
              </a:ext>
            </a:extLst>
          </p:cNvPr>
          <p:cNvSpPr>
            <a:spLocks noGrp="1"/>
          </p:cNvSpPr>
          <p:nvPr>
            <p:ph idx="1"/>
          </p:nvPr>
        </p:nvSpPr>
        <p:spPr/>
        <p:txBody>
          <a:bodyPr/>
          <a:lstStyle/>
          <a:p>
            <a:r>
              <a:rPr lang="en-US" dirty="0"/>
              <a:t>The absolute value of the delta increases towards 1 or –1 as the options goes further in-the money and decreases towards 0 as the option goes more out-of-the-money. </a:t>
            </a:r>
          </a:p>
          <a:p>
            <a:r>
              <a:rPr lang="en-US" dirty="0"/>
              <a:t>At-the-money calls options have a delta of 0.50 and put options have a delta of –0.50.</a:t>
            </a:r>
          </a:p>
          <a:p>
            <a:endParaRPr lang="en-KE" dirty="0"/>
          </a:p>
        </p:txBody>
      </p:sp>
    </p:spTree>
    <p:extLst>
      <p:ext uri="{BB962C8B-B14F-4D97-AF65-F5344CB8AC3E}">
        <p14:creationId xmlns:p14="http://schemas.microsoft.com/office/powerpoint/2010/main" val="28135710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AB1D7-C4B1-A0DA-C8AD-FD9B999324D8}"/>
              </a:ext>
            </a:extLst>
          </p:cNvPr>
          <p:cNvSpPr>
            <a:spLocks noGrp="1"/>
          </p:cNvSpPr>
          <p:nvPr>
            <p:ph type="title"/>
          </p:nvPr>
        </p:nvSpPr>
        <p:spPr/>
        <p:txBody>
          <a:bodyPr>
            <a:normAutofit/>
          </a:bodyPr>
          <a:lstStyle/>
          <a:p>
            <a:r>
              <a:rPr lang="en-US" sz="2400" b="1" dirty="0"/>
              <a:t>4.5 </a:t>
            </a:r>
            <a:r>
              <a:rPr lang="en-US" sz="2400" b="1" cap="none" dirty="0"/>
              <a:t>Hedging with currency options </a:t>
            </a:r>
            <a:endParaRPr lang="en-KE" sz="2400" b="1" dirty="0"/>
          </a:p>
        </p:txBody>
      </p:sp>
      <p:sp>
        <p:nvSpPr>
          <p:cNvPr id="3" name="Content Placeholder 2">
            <a:extLst>
              <a:ext uri="{FF2B5EF4-FFF2-40B4-BE49-F238E27FC236}">
                <a16:creationId xmlns:a16="http://schemas.microsoft.com/office/drawing/2014/main" id="{65A0B63E-6E44-9A71-4E1A-DE5656B3066C}"/>
              </a:ext>
            </a:extLst>
          </p:cNvPr>
          <p:cNvSpPr>
            <a:spLocks noGrp="1"/>
          </p:cNvSpPr>
          <p:nvPr>
            <p:ph idx="1"/>
          </p:nvPr>
        </p:nvSpPr>
        <p:spPr/>
        <p:txBody>
          <a:bodyPr>
            <a:normAutofit lnSpcReduction="10000"/>
          </a:bodyPr>
          <a:lstStyle/>
          <a:p>
            <a:r>
              <a:rPr lang="en-US" dirty="0"/>
              <a:t>Foreign Currency Options offer a wide range of methods for limiting the risks associated with foreign exchange exposure. </a:t>
            </a:r>
          </a:p>
          <a:p>
            <a:r>
              <a:rPr lang="en-US" dirty="0"/>
              <a:t>Option holders can obtain 'Insurance' against adverse movements in exchange rates while maintaining the ability to profit should the exchange rate move favorably. </a:t>
            </a:r>
          </a:p>
          <a:p>
            <a:r>
              <a:rPr lang="en-US" dirty="0"/>
              <a:t>To construct a hedge against currency risk with currency options, you need to:- </a:t>
            </a:r>
          </a:p>
          <a:p>
            <a:pPr>
              <a:buFont typeface="Wingdings" panose="05000000000000000000" pitchFamily="2" charset="2"/>
              <a:buChar char="q"/>
            </a:pPr>
            <a:r>
              <a:rPr lang="en-US" dirty="0"/>
              <a:t>Establish what the exposure is and identify the future currency receipt or payment. </a:t>
            </a:r>
          </a:p>
          <a:p>
            <a:pPr>
              <a:buFont typeface="Wingdings" panose="05000000000000000000" pitchFamily="2" charset="2"/>
              <a:buChar char="q"/>
            </a:pPr>
            <a:r>
              <a:rPr lang="en-US" dirty="0"/>
              <a:t> Work out whether a call or a put option is required to give the right to buy or sell the currency .</a:t>
            </a:r>
          </a:p>
          <a:p>
            <a:pPr marL="0" indent="0">
              <a:buNone/>
            </a:pPr>
            <a:endParaRPr lang="en-US" dirty="0"/>
          </a:p>
          <a:p>
            <a:endParaRPr lang="en-KE" dirty="0"/>
          </a:p>
        </p:txBody>
      </p:sp>
    </p:spTree>
    <p:extLst>
      <p:ext uri="{BB962C8B-B14F-4D97-AF65-F5344CB8AC3E}">
        <p14:creationId xmlns:p14="http://schemas.microsoft.com/office/powerpoint/2010/main" val="527314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CB003-0029-ED04-8156-72D5559FC769}"/>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EABE10A0-D66C-417B-E2F7-00CFD52B46CB}"/>
              </a:ext>
            </a:extLst>
          </p:cNvPr>
          <p:cNvSpPr>
            <a:spLocks noGrp="1"/>
          </p:cNvSpPr>
          <p:nvPr>
            <p:ph idx="1"/>
          </p:nvPr>
        </p:nvSpPr>
        <p:spPr/>
        <p:txBody>
          <a:bodyPr>
            <a:normAutofit/>
          </a:bodyPr>
          <a:lstStyle/>
          <a:p>
            <a:pPr>
              <a:buFont typeface="Wingdings" panose="05000000000000000000" pitchFamily="2" charset="2"/>
              <a:buChar char="q"/>
            </a:pPr>
            <a:r>
              <a:rPr lang="en-US" dirty="0"/>
              <a:t>Decide on a strike price. Several strike prices might be available, each with a different premium. There is no ‘right’ or ‘wrong’ strike price.</a:t>
            </a:r>
          </a:p>
          <a:p>
            <a:r>
              <a:rPr lang="en-US" dirty="0"/>
              <a:t>Having constructed the hedge by buying options, you will now: </a:t>
            </a:r>
          </a:p>
          <a:p>
            <a:pPr>
              <a:buFont typeface="Wingdings" panose="05000000000000000000" pitchFamily="2" charset="2"/>
              <a:buChar char="q"/>
            </a:pPr>
            <a:r>
              <a:rPr lang="en-US" dirty="0"/>
              <a:t>Exercise the option if it is in-the-money at expiry and buy or sell the currency at the strike price. </a:t>
            </a:r>
          </a:p>
          <a:p>
            <a:pPr>
              <a:buFont typeface="Wingdings" panose="05000000000000000000" pitchFamily="2" charset="2"/>
              <a:buChar char="q"/>
            </a:pPr>
            <a:r>
              <a:rPr lang="en-US" dirty="0"/>
              <a:t>Let the option lapse if it is out-of-the-money and buy or sell the currency at the current spot rate. </a:t>
            </a:r>
          </a:p>
          <a:p>
            <a:endParaRPr lang="en-US" dirty="0"/>
          </a:p>
          <a:p>
            <a:endParaRPr lang="en-KE" dirty="0"/>
          </a:p>
        </p:txBody>
      </p:sp>
    </p:spTree>
    <p:extLst>
      <p:ext uri="{BB962C8B-B14F-4D97-AF65-F5344CB8AC3E}">
        <p14:creationId xmlns:p14="http://schemas.microsoft.com/office/powerpoint/2010/main" val="105975645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09980-7073-D959-8075-E59F71F42678}"/>
              </a:ext>
            </a:extLst>
          </p:cNvPr>
          <p:cNvSpPr>
            <a:spLocks noGrp="1"/>
          </p:cNvSpPr>
          <p:nvPr>
            <p:ph type="title"/>
          </p:nvPr>
        </p:nvSpPr>
        <p:spPr/>
        <p:txBody>
          <a:bodyPr>
            <a:normAutofit/>
          </a:bodyPr>
          <a:lstStyle/>
          <a:p>
            <a:r>
              <a:rPr lang="en-US" sz="2000" b="1" cap="none" dirty="0"/>
              <a:t>Example </a:t>
            </a:r>
            <a:endParaRPr lang="en-KE" sz="2000" b="1" cap="none" dirty="0"/>
          </a:p>
        </p:txBody>
      </p:sp>
      <p:sp>
        <p:nvSpPr>
          <p:cNvPr id="3" name="Content Placeholder 2">
            <a:extLst>
              <a:ext uri="{FF2B5EF4-FFF2-40B4-BE49-F238E27FC236}">
                <a16:creationId xmlns:a16="http://schemas.microsoft.com/office/drawing/2014/main" id="{B136569E-0C1C-C006-4664-FC689B82C9FA}"/>
              </a:ext>
            </a:extLst>
          </p:cNvPr>
          <p:cNvSpPr>
            <a:spLocks noGrp="1"/>
          </p:cNvSpPr>
          <p:nvPr>
            <p:ph idx="1"/>
          </p:nvPr>
        </p:nvSpPr>
        <p:spPr/>
        <p:txBody>
          <a:bodyPr>
            <a:normAutofit/>
          </a:bodyPr>
          <a:lstStyle/>
          <a:p>
            <a:pPr marL="0" indent="0">
              <a:buNone/>
            </a:pPr>
            <a:r>
              <a:rPr lang="en-US" i="1" dirty="0"/>
              <a:t>1. It is late September and the spot sterling/US dollar $1.6000 -</a:t>
            </a:r>
          </a:p>
          <a:p>
            <a:r>
              <a:rPr lang="en-US" i="1" dirty="0"/>
              <a:t>A UK company will be required to pay $1.2 million to a US supplier in December and has decided to hedge the exposure with currency options. </a:t>
            </a:r>
          </a:p>
          <a:p>
            <a:r>
              <a:rPr lang="en-US" dirty="0"/>
              <a:t>To do this, the company will either buy call options on dollars or sell put option on sterling.</a:t>
            </a:r>
          </a:p>
          <a:p>
            <a:r>
              <a:rPr lang="en-US" dirty="0"/>
              <a:t>A bank is willing to sell put options on sterling at a strike price of $1.6000 for a premium of 1.5 cents per sterling </a:t>
            </a:r>
          </a:p>
          <a:p>
            <a:endParaRPr lang="en-KE" dirty="0"/>
          </a:p>
        </p:txBody>
      </p:sp>
    </p:spTree>
    <p:extLst>
      <p:ext uri="{BB962C8B-B14F-4D97-AF65-F5344CB8AC3E}">
        <p14:creationId xmlns:p14="http://schemas.microsoft.com/office/powerpoint/2010/main" val="17667743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2DF74-D38C-6C35-FE72-0F2DCE53ED79}"/>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9296DDCF-A6A1-DE87-EC70-625C23279883}"/>
              </a:ext>
            </a:extLst>
          </p:cNvPr>
          <p:cNvSpPr>
            <a:spLocks noGrp="1"/>
          </p:cNvSpPr>
          <p:nvPr>
            <p:ph idx="1"/>
          </p:nvPr>
        </p:nvSpPr>
        <p:spPr/>
        <p:txBody>
          <a:bodyPr>
            <a:normAutofit lnSpcReduction="10000"/>
          </a:bodyPr>
          <a:lstStyle/>
          <a:p>
            <a:r>
              <a:rPr lang="en-US" dirty="0"/>
              <a:t>The company will want to buy $1.2 million in December, and it can obtain an option to do this by buying a put option on sterling at a strike price of $1.60.</a:t>
            </a:r>
          </a:p>
          <a:p>
            <a:r>
              <a:rPr lang="en-US" dirty="0"/>
              <a:t> It will need to have a put option of sterling 750,000 ($1.2 million/1.60) </a:t>
            </a:r>
          </a:p>
          <a:p>
            <a:r>
              <a:rPr lang="en-US" dirty="0"/>
              <a:t>The cost of this option will be $11,250 (0.015 x sterling 750,000). </a:t>
            </a:r>
          </a:p>
          <a:p>
            <a:r>
              <a:rPr lang="en-US" dirty="0"/>
              <a:t>The company will have to buy dollars spot to pay this premium, and at a spot price of $1.60, this will cost sterling 7,031.25.</a:t>
            </a:r>
          </a:p>
          <a:p>
            <a:r>
              <a:rPr lang="en-US" dirty="0"/>
              <a:t>The hedge has been constructed. The eventual outcome will depend on what the spot exchange rate is in December when the option expires. </a:t>
            </a:r>
          </a:p>
          <a:p>
            <a:endParaRPr lang="en-US" dirty="0"/>
          </a:p>
          <a:p>
            <a:endParaRPr lang="en-KE" dirty="0"/>
          </a:p>
        </p:txBody>
      </p:sp>
    </p:spTree>
    <p:extLst>
      <p:ext uri="{BB962C8B-B14F-4D97-AF65-F5344CB8AC3E}">
        <p14:creationId xmlns:p14="http://schemas.microsoft.com/office/powerpoint/2010/main" val="74112114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F1AD7-5998-C160-7C33-75D6FC9FECC4}"/>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05D4D849-22A1-C759-94E0-4ACC8E1E3206}"/>
              </a:ext>
            </a:extLst>
          </p:cNvPr>
          <p:cNvSpPr>
            <a:spLocks noGrp="1"/>
          </p:cNvSpPr>
          <p:nvPr>
            <p:ph idx="1"/>
          </p:nvPr>
        </p:nvSpPr>
        <p:spPr>
          <a:xfrm>
            <a:off x="1451579" y="1853754"/>
            <a:ext cx="9603275" cy="3612591"/>
          </a:xfrm>
        </p:spPr>
        <p:txBody>
          <a:bodyPr>
            <a:normAutofit fontScale="92500" lnSpcReduction="10000"/>
          </a:bodyPr>
          <a:lstStyle/>
          <a:p>
            <a:pPr marL="0" indent="0">
              <a:buNone/>
            </a:pPr>
            <a:r>
              <a:rPr lang="en-US" sz="2200" i="1" dirty="0"/>
              <a:t>(a) Suppose the spot exchange rate in December is $1.8000 </a:t>
            </a:r>
          </a:p>
          <a:p>
            <a:r>
              <a:rPr lang="en-US" sz="2200" i="1" dirty="0"/>
              <a:t>If the spot rate is $1.800, the dollar has weakened in value since September, and it will be cheaper to buy dollars (sell sterling) in the spot market at this rate and let option lapse. </a:t>
            </a:r>
          </a:p>
          <a:p>
            <a:r>
              <a:rPr lang="en-US" sz="2200" dirty="0"/>
              <a:t>The company‘s net cost from hedging is therefore: </a:t>
            </a:r>
          </a:p>
          <a:p>
            <a:pPr>
              <a:buFont typeface="Wingdings" panose="05000000000000000000" pitchFamily="2" charset="2"/>
              <a:buChar char="q"/>
            </a:pPr>
            <a:r>
              <a:rPr lang="en-US" sz="2200" dirty="0"/>
              <a:t>Cost of buying $ 1.2 million spot at $1.8000 666,667 </a:t>
            </a:r>
          </a:p>
          <a:p>
            <a:pPr>
              <a:buFont typeface="Wingdings" panose="05000000000000000000" pitchFamily="2" charset="2"/>
              <a:buChar char="q"/>
            </a:pPr>
            <a:r>
              <a:rPr lang="en-US" sz="2200" dirty="0"/>
              <a:t>Cost of the option 7,031</a:t>
            </a:r>
          </a:p>
          <a:p>
            <a:pPr>
              <a:buFont typeface="Wingdings" panose="05000000000000000000" pitchFamily="2" charset="2"/>
              <a:buChar char="q"/>
            </a:pPr>
            <a:r>
              <a:rPr lang="en-US" sz="2200" dirty="0"/>
              <a:t>Total cost 673,698</a:t>
            </a:r>
          </a:p>
          <a:p>
            <a:pPr>
              <a:buFont typeface="Wingdings" panose="05000000000000000000" pitchFamily="2" charset="2"/>
              <a:buChar char="q"/>
            </a:pPr>
            <a:r>
              <a:rPr lang="en-US" sz="2200" dirty="0"/>
              <a:t>Effective exchange rate ($1.2m/673,698) $1.7812</a:t>
            </a:r>
          </a:p>
          <a:p>
            <a:pPr marL="0" indent="0">
              <a:buNone/>
            </a:pPr>
            <a:endParaRPr lang="en-KE" dirty="0"/>
          </a:p>
        </p:txBody>
      </p:sp>
    </p:spTree>
    <p:extLst>
      <p:ext uri="{BB962C8B-B14F-4D97-AF65-F5344CB8AC3E}">
        <p14:creationId xmlns:p14="http://schemas.microsoft.com/office/powerpoint/2010/main" val="110611190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9DC91-DF99-B163-F168-358B8BAF7DA1}"/>
              </a:ext>
            </a:extLst>
          </p:cNvPr>
          <p:cNvSpPr>
            <a:spLocks noGrp="1"/>
          </p:cNvSpPr>
          <p:nvPr>
            <p:ph type="title"/>
          </p:nvPr>
        </p:nvSpPr>
        <p:spPr/>
        <p:txBody>
          <a:bodyPr>
            <a:normAutofit/>
          </a:bodyPr>
          <a:lstStyle/>
          <a:p>
            <a:r>
              <a:rPr lang="en-US" sz="2000" b="1" cap="none" dirty="0"/>
              <a:t>Gains or losses on hedging with options </a:t>
            </a:r>
            <a:endParaRPr lang="en-KE" sz="2000" b="1" cap="none" dirty="0"/>
          </a:p>
        </p:txBody>
      </p:sp>
      <p:sp>
        <p:nvSpPr>
          <p:cNvPr id="3" name="Content Placeholder 2">
            <a:extLst>
              <a:ext uri="{FF2B5EF4-FFF2-40B4-BE49-F238E27FC236}">
                <a16:creationId xmlns:a16="http://schemas.microsoft.com/office/drawing/2014/main" id="{7BEFD873-59E1-2D02-AC2D-75954975D6C9}"/>
              </a:ext>
            </a:extLst>
          </p:cNvPr>
          <p:cNvSpPr>
            <a:spLocks noGrp="1"/>
          </p:cNvSpPr>
          <p:nvPr>
            <p:ph idx="1"/>
          </p:nvPr>
        </p:nvSpPr>
        <p:spPr/>
        <p:txBody>
          <a:bodyPr>
            <a:normAutofit lnSpcReduction="10000"/>
          </a:bodyPr>
          <a:lstStyle/>
          <a:p>
            <a:r>
              <a:rPr lang="en-US" dirty="0"/>
              <a:t>It is possible to calculate the ‘gain’ or ‘loss’ from using options. </a:t>
            </a:r>
          </a:p>
          <a:p>
            <a:r>
              <a:rPr lang="en-US" dirty="0"/>
              <a:t>This calculation is useful for a company or investor that speculates with options but is of little relevance to companies that use options for hedging. </a:t>
            </a:r>
          </a:p>
          <a:p>
            <a:r>
              <a:rPr lang="en-US" dirty="0"/>
              <a:t>The ‘gains’ ‘loss’ from trading in options is the combined value: </a:t>
            </a:r>
          </a:p>
          <a:p>
            <a:r>
              <a:rPr lang="en-US" dirty="0"/>
              <a:t> The ‘gain’ when an option is exercised, measured as the value of the difference between the option strike price and the current market price of the underlying item when the option is exercised.</a:t>
            </a:r>
          </a:p>
          <a:p>
            <a:r>
              <a:rPr lang="en-US" dirty="0"/>
              <a:t> The cost of the option premium. This is always a cost to an option buyer. </a:t>
            </a:r>
          </a:p>
          <a:p>
            <a:endParaRPr lang="en-KE" dirty="0"/>
          </a:p>
        </p:txBody>
      </p:sp>
    </p:spTree>
    <p:extLst>
      <p:ext uri="{BB962C8B-B14F-4D97-AF65-F5344CB8AC3E}">
        <p14:creationId xmlns:p14="http://schemas.microsoft.com/office/powerpoint/2010/main" val="269485468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666FB-98CC-1D35-853B-CB49A3B15016}"/>
              </a:ext>
            </a:extLst>
          </p:cNvPr>
          <p:cNvSpPr>
            <a:spLocks noGrp="1"/>
          </p:cNvSpPr>
          <p:nvPr>
            <p:ph type="title"/>
          </p:nvPr>
        </p:nvSpPr>
        <p:spPr/>
        <p:txBody>
          <a:bodyPr>
            <a:normAutofit/>
          </a:bodyPr>
          <a:lstStyle/>
          <a:p>
            <a:r>
              <a:rPr lang="en-US" sz="2000" b="1" cap="none" dirty="0"/>
              <a:t>Example</a:t>
            </a:r>
            <a:endParaRPr lang="en-KE" sz="2000" b="1" cap="none" dirty="0"/>
          </a:p>
        </p:txBody>
      </p:sp>
      <p:sp>
        <p:nvSpPr>
          <p:cNvPr id="3" name="Content Placeholder 2">
            <a:extLst>
              <a:ext uri="{FF2B5EF4-FFF2-40B4-BE49-F238E27FC236}">
                <a16:creationId xmlns:a16="http://schemas.microsoft.com/office/drawing/2014/main" id="{B2B454D9-F4EC-6D6B-5E13-92FB73173A47}"/>
              </a:ext>
            </a:extLst>
          </p:cNvPr>
          <p:cNvSpPr>
            <a:spLocks noGrp="1"/>
          </p:cNvSpPr>
          <p:nvPr>
            <p:ph idx="1"/>
          </p:nvPr>
        </p:nvSpPr>
        <p:spPr>
          <a:xfrm>
            <a:off x="1451579" y="2028984"/>
            <a:ext cx="9603275" cy="3450613"/>
          </a:xfrm>
        </p:spPr>
        <p:txBody>
          <a:bodyPr>
            <a:normAutofit fontScale="85000" lnSpcReduction="20000"/>
          </a:bodyPr>
          <a:lstStyle/>
          <a:p>
            <a:r>
              <a:rPr lang="en-US" dirty="0"/>
              <a:t>The gain or loss from buying the put option would be as follows </a:t>
            </a:r>
          </a:p>
          <a:p>
            <a:r>
              <a:rPr lang="en-US" dirty="0"/>
              <a:t>Put options on sterling at strike price of $ 1.600.</a:t>
            </a:r>
          </a:p>
          <a:p>
            <a:pPr marL="0" indent="0">
              <a:buNone/>
            </a:pPr>
            <a:r>
              <a:rPr lang="en-US" b="1" dirty="0"/>
              <a:t>		           Spot rate at expiry $1.8000 		Spot rate at expiry $1.5000</a:t>
            </a:r>
          </a:p>
          <a:p>
            <a:r>
              <a:rPr lang="en-US" dirty="0"/>
              <a:t> Cost of dollars at option 			750,000 </a:t>
            </a:r>
          </a:p>
          <a:p>
            <a:pPr marL="0" indent="0">
              <a:buNone/>
            </a:pPr>
            <a:r>
              <a:rPr lang="en-US" b="1" dirty="0"/>
              <a:t>Strike price </a:t>
            </a:r>
          </a:p>
          <a:p>
            <a:r>
              <a:rPr lang="en-US" dirty="0"/>
              <a:t>Cost of buying dollars spot (1.2 million/1.5) 	800,000 </a:t>
            </a:r>
          </a:p>
          <a:p>
            <a:r>
              <a:rPr lang="en-US" dirty="0"/>
              <a:t>Gain on options 				0		 50,000 </a:t>
            </a:r>
          </a:p>
          <a:p>
            <a:r>
              <a:rPr lang="en-US" dirty="0"/>
              <a:t>Cost of premium 				(7,031) 		(7,031)</a:t>
            </a:r>
          </a:p>
          <a:p>
            <a:r>
              <a:rPr lang="en-US" dirty="0"/>
              <a:t>Net gain/loss 				(7,031) 		42,969 </a:t>
            </a:r>
          </a:p>
          <a:p>
            <a:endParaRPr lang="en-US" dirty="0"/>
          </a:p>
          <a:p>
            <a:endParaRPr lang="en-KE" dirty="0"/>
          </a:p>
        </p:txBody>
      </p:sp>
    </p:spTree>
    <p:extLst>
      <p:ext uri="{BB962C8B-B14F-4D97-AF65-F5344CB8AC3E}">
        <p14:creationId xmlns:p14="http://schemas.microsoft.com/office/powerpoint/2010/main" val="251447394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BE28-09B6-FAB9-3470-C704D9794FED}"/>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7E6943A0-7C6C-2BBA-0A08-0DF85E931CCC}"/>
              </a:ext>
            </a:extLst>
          </p:cNvPr>
          <p:cNvSpPr>
            <a:spLocks noGrp="1"/>
          </p:cNvSpPr>
          <p:nvPr>
            <p:ph idx="1"/>
          </p:nvPr>
        </p:nvSpPr>
        <p:spPr/>
        <p:txBody>
          <a:bodyPr>
            <a:normAutofit lnSpcReduction="10000"/>
          </a:bodyPr>
          <a:lstStyle/>
          <a:p>
            <a:r>
              <a:rPr lang="en-US" dirty="0"/>
              <a:t>The </a:t>
            </a:r>
            <a:r>
              <a:rPr lang="en-US" i="1" dirty="0"/>
              <a:t>‘break even point</a:t>
            </a:r>
            <a:r>
              <a:rPr lang="en-US" dirty="0"/>
              <a:t>’ on speculating would occur if the option is in-the-money at expiry, and the gain on exercising the option is exactly the cost of the option, sterling 7,031. </a:t>
            </a:r>
          </a:p>
          <a:p>
            <a:r>
              <a:rPr lang="en-US" dirty="0"/>
              <a:t>This would occur if the cost of buying the dollars at the spot rate is sterling 757,031. The spot rate would have to be 1.5851 (1.2million/757,031) </a:t>
            </a:r>
          </a:p>
          <a:p>
            <a:r>
              <a:rPr lang="en-US" dirty="0"/>
              <a:t>1. It is early May, and the sterling/US dollar spot rate is $1.600 </a:t>
            </a:r>
          </a:p>
          <a:p>
            <a:r>
              <a:rPr lang="en-US" dirty="0"/>
              <a:t>A UK company expects to receive $800,000 from a customer in July and is thinking of hedging the currency exposure with an OTC currency option. </a:t>
            </a:r>
          </a:p>
          <a:p>
            <a:r>
              <a:rPr lang="en-US" dirty="0"/>
              <a:t>It is worried that the dollar will fall in value over the next few months. </a:t>
            </a:r>
          </a:p>
          <a:p>
            <a:endParaRPr lang="en-US" dirty="0"/>
          </a:p>
          <a:p>
            <a:endParaRPr lang="en-KE" dirty="0"/>
          </a:p>
        </p:txBody>
      </p:sp>
    </p:spTree>
    <p:extLst>
      <p:ext uri="{BB962C8B-B14F-4D97-AF65-F5344CB8AC3E}">
        <p14:creationId xmlns:p14="http://schemas.microsoft.com/office/powerpoint/2010/main" val="337670062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5EA56-2F84-D40B-0511-4B0116884CB8}"/>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4132F32B-D69C-78C2-1BAF-E930F8E295E3}"/>
              </a:ext>
            </a:extLst>
          </p:cNvPr>
          <p:cNvSpPr>
            <a:spLocks noGrp="1"/>
          </p:cNvSpPr>
          <p:nvPr>
            <p:ph idx="1"/>
          </p:nvPr>
        </p:nvSpPr>
        <p:spPr/>
        <p:txBody>
          <a:bodyPr>
            <a:normAutofit fontScale="92500" lnSpcReduction="10000"/>
          </a:bodyPr>
          <a:lstStyle/>
          <a:p>
            <a:r>
              <a:rPr lang="en-US" dirty="0"/>
              <a:t>The following option prices are available for the July expiry date, for calls and puts on sterling in exchange for dollars. Prices are quoted in cents per pound 1. </a:t>
            </a:r>
          </a:p>
          <a:p>
            <a:r>
              <a:rPr lang="en-US" dirty="0"/>
              <a:t> Strike price Calls Puts</a:t>
            </a:r>
          </a:p>
          <a:p>
            <a:r>
              <a:rPr lang="en-US" dirty="0"/>
              <a:t> 1.6000 3.53 0.99 </a:t>
            </a:r>
          </a:p>
          <a:p>
            <a:r>
              <a:rPr lang="en-US" dirty="0"/>
              <a:t> 1.6500 1.46 1.85 </a:t>
            </a:r>
          </a:p>
          <a:p>
            <a:pPr marL="0" indent="0">
              <a:buNone/>
            </a:pPr>
            <a:r>
              <a:rPr lang="en-US" b="1" dirty="0"/>
              <a:t>Required </a:t>
            </a:r>
          </a:p>
          <a:p>
            <a:r>
              <a:rPr lang="en-US" dirty="0"/>
              <a:t>(a)	How would a hedge be constructed, and what would be the cost at each of the two strike</a:t>
            </a:r>
          </a:p>
          <a:p>
            <a:endParaRPr lang="en-US" dirty="0"/>
          </a:p>
          <a:p>
            <a:pPr marL="0" indent="0">
              <a:buNone/>
            </a:pPr>
            <a:endParaRPr lang="en-KE" dirty="0"/>
          </a:p>
        </p:txBody>
      </p:sp>
    </p:spTree>
    <p:extLst>
      <p:ext uri="{BB962C8B-B14F-4D97-AF65-F5344CB8AC3E}">
        <p14:creationId xmlns:p14="http://schemas.microsoft.com/office/powerpoint/2010/main" val="129753845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B8B30-E226-5D14-9C5A-E45E78FF0C8D}"/>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24376E8E-93CA-CFD0-6CBD-8B5CDAD1A958}"/>
              </a:ext>
            </a:extLst>
          </p:cNvPr>
          <p:cNvSpPr>
            <a:spLocks noGrp="1"/>
          </p:cNvSpPr>
          <p:nvPr>
            <p:ph idx="1"/>
          </p:nvPr>
        </p:nvSpPr>
        <p:spPr/>
        <p:txBody>
          <a:bodyPr>
            <a:normAutofit fontScale="85000" lnSpcReduction="10000"/>
          </a:bodyPr>
          <a:lstStyle/>
          <a:p>
            <a:r>
              <a:rPr lang="en-US" dirty="0"/>
              <a:t>(b) Suppose that the spot exchange rate in July when the option expires is $1.700. what action should the company take and what will be the effective exchange rate if its option is at a strike price of (</a:t>
            </a:r>
            <a:r>
              <a:rPr lang="en-US" dirty="0" err="1"/>
              <a:t>i</a:t>
            </a:r>
            <a:r>
              <a:rPr lang="en-US" dirty="0"/>
              <a:t>) 1.6000 (ii) $1.65000 </a:t>
            </a:r>
          </a:p>
          <a:p>
            <a:pPr marL="0" indent="0">
              <a:buNone/>
            </a:pPr>
            <a:r>
              <a:rPr lang="en-US" b="1" dirty="0"/>
              <a:t>Solution</a:t>
            </a:r>
          </a:p>
          <a:p>
            <a:r>
              <a:rPr lang="en-US" dirty="0"/>
              <a:t>(a) The company will want to sell US dollars in exchange for sterling, so it will want to buy sterling. It should therefore buy call options on sterling </a:t>
            </a:r>
          </a:p>
          <a:p>
            <a:r>
              <a:rPr lang="en-US" dirty="0"/>
              <a:t>(</a:t>
            </a:r>
            <a:r>
              <a:rPr lang="en-US" dirty="0" err="1"/>
              <a:t>i</a:t>
            </a:r>
            <a:r>
              <a:rPr lang="en-US" dirty="0"/>
              <a:t>) At a strike price of $1.6, the option should be for sterling 500,000 (800,000/1.6).The cost of the premium will be sterling 17,650 ( 500,000 x 0.0353) </a:t>
            </a:r>
          </a:p>
          <a:p>
            <a:r>
              <a:rPr lang="en-US" dirty="0"/>
              <a:t>(ii) At a strike price of $1.6500, the option should be for sterling 484,850 (800,000/1.6500). the cost of the premium will be sterling 7,079 ( 484,850 x $ 0.0146) </a:t>
            </a:r>
          </a:p>
          <a:p>
            <a:endParaRPr lang="en-US" dirty="0"/>
          </a:p>
          <a:p>
            <a:endParaRPr lang="en-KE" dirty="0"/>
          </a:p>
        </p:txBody>
      </p:sp>
    </p:spTree>
    <p:extLst>
      <p:ext uri="{BB962C8B-B14F-4D97-AF65-F5344CB8AC3E}">
        <p14:creationId xmlns:p14="http://schemas.microsoft.com/office/powerpoint/2010/main" val="408053807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01541-63E7-8F03-254D-75EC8F69EEE4}"/>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35DBA96B-8362-0995-5B2B-D268CF1CBFC3}"/>
              </a:ext>
            </a:extLst>
          </p:cNvPr>
          <p:cNvSpPr>
            <a:spLocks noGrp="1"/>
          </p:cNvSpPr>
          <p:nvPr>
            <p:ph idx="1"/>
          </p:nvPr>
        </p:nvSpPr>
        <p:spPr/>
        <p:txBody>
          <a:bodyPr/>
          <a:lstStyle/>
          <a:p>
            <a:r>
              <a:rPr lang="en-US" dirty="0"/>
              <a:t>(b) If the spot rate in July is $1.7000, the option will be exercised.</a:t>
            </a:r>
          </a:p>
          <a:p>
            <a:r>
              <a:rPr lang="en-US" dirty="0"/>
              <a:t>(</a:t>
            </a:r>
            <a:r>
              <a:rPr lang="en-US" dirty="0" err="1"/>
              <a:t>i</a:t>
            </a:r>
            <a:r>
              <a:rPr lang="en-US" dirty="0"/>
              <a:t>) If the strike price of the option is $ 1.6000, the company will receive 500,000 in exchange for $800,000.</a:t>
            </a:r>
          </a:p>
          <a:p>
            <a:endParaRPr lang="en-KE" dirty="0"/>
          </a:p>
        </p:txBody>
      </p:sp>
    </p:spTree>
    <p:extLst>
      <p:ext uri="{BB962C8B-B14F-4D97-AF65-F5344CB8AC3E}">
        <p14:creationId xmlns:p14="http://schemas.microsoft.com/office/powerpoint/2010/main" val="4298050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DC1A1-CF5C-C1C6-FC52-9D250C7A70D5}"/>
              </a:ext>
            </a:extLst>
          </p:cNvPr>
          <p:cNvSpPr>
            <a:spLocks noGrp="1"/>
          </p:cNvSpPr>
          <p:nvPr>
            <p:ph type="title"/>
          </p:nvPr>
        </p:nvSpPr>
        <p:spPr/>
        <p:txBody>
          <a:bodyPr>
            <a:normAutofit/>
          </a:bodyPr>
          <a:lstStyle/>
          <a:p>
            <a:r>
              <a:rPr lang="en-US" sz="2400" b="1" dirty="0"/>
              <a:t>5.0 CONCLUSION</a:t>
            </a:r>
            <a:endParaRPr lang="en-KE" sz="2400" b="1" dirty="0"/>
          </a:p>
        </p:txBody>
      </p:sp>
      <p:sp>
        <p:nvSpPr>
          <p:cNvPr id="3" name="Content Placeholder 2">
            <a:extLst>
              <a:ext uri="{FF2B5EF4-FFF2-40B4-BE49-F238E27FC236}">
                <a16:creationId xmlns:a16="http://schemas.microsoft.com/office/drawing/2014/main" id="{85916E5B-5EEE-8E8B-E2B3-51F5796BF113}"/>
              </a:ext>
            </a:extLst>
          </p:cNvPr>
          <p:cNvSpPr>
            <a:spLocks noGrp="1"/>
          </p:cNvSpPr>
          <p:nvPr>
            <p:ph idx="1"/>
          </p:nvPr>
        </p:nvSpPr>
        <p:spPr/>
        <p:txBody>
          <a:bodyPr/>
          <a:lstStyle/>
          <a:p>
            <a:r>
              <a:rPr lang="en-US" dirty="0"/>
              <a:t>Futures and options markets are  major financial hubs.</a:t>
            </a:r>
          </a:p>
          <a:p>
            <a:r>
              <a:rPr lang="en-US" dirty="0"/>
              <a:t>They provide an outlet for intense competition among buyers and sellers.</a:t>
            </a:r>
          </a:p>
          <a:p>
            <a:r>
              <a:rPr lang="en-US" dirty="0"/>
              <a:t>The futures market is extremely liquid, risky and complex by nature.</a:t>
            </a:r>
          </a:p>
          <a:p>
            <a:r>
              <a:rPr lang="en-US" dirty="0"/>
              <a:t>Investors can benefit from downward price movements by either selling calls or buying puts</a:t>
            </a:r>
            <a:endParaRPr lang="en-KE" dirty="0"/>
          </a:p>
        </p:txBody>
      </p:sp>
    </p:spTree>
    <p:extLst>
      <p:ext uri="{BB962C8B-B14F-4D97-AF65-F5344CB8AC3E}">
        <p14:creationId xmlns:p14="http://schemas.microsoft.com/office/powerpoint/2010/main" val="300361982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E6728-E48A-FB3A-2D61-E7D5F75181F9}"/>
              </a:ext>
            </a:extLst>
          </p:cNvPr>
          <p:cNvSpPr>
            <a:spLocks noGrp="1"/>
          </p:cNvSpPr>
          <p:nvPr>
            <p:ph type="title"/>
          </p:nvPr>
        </p:nvSpPr>
        <p:spPr/>
        <p:txBody>
          <a:bodyPr>
            <a:normAutofit/>
          </a:bodyPr>
          <a:lstStyle/>
          <a:p>
            <a:r>
              <a:rPr lang="en-US" sz="2400" b="1" dirty="0"/>
              <a:t>6.0 SELF ASSESMENT EXERCISE</a:t>
            </a:r>
            <a:endParaRPr lang="en-KE" sz="2400" b="1" dirty="0"/>
          </a:p>
        </p:txBody>
      </p:sp>
      <p:sp>
        <p:nvSpPr>
          <p:cNvPr id="3" name="Content Placeholder 2">
            <a:extLst>
              <a:ext uri="{FF2B5EF4-FFF2-40B4-BE49-F238E27FC236}">
                <a16:creationId xmlns:a16="http://schemas.microsoft.com/office/drawing/2014/main" id="{1510F24C-3450-54EF-B060-C9D1BD7469AC}"/>
              </a:ext>
            </a:extLst>
          </p:cNvPr>
          <p:cNvSpPr>
            <a:spLocks noGrp="1"/>
          </p:cNvSpPr>
          <p:nvPr>
            <p:ph idx="1"/>
          </p:nvPr>
        </p:nvSpPr>
        <p:spPr>
          <a:xfrm>
            <a:off x="1451579" y="1853754"/>
            <a:ext cx="9603275" cy="3857933"/>
          </a:xfrm>
        </p:spPr>
        <p:txBody>
          <a:bodyPr>
            <a:noAutofit/>
          </a:bodyPr>
          <a:lstStyle/>
          <a:p>
            <a:pPr marL="0" indent="0">
              <a:buNone/>
            </a:pPr>
            <a:r>
              <a:rPr lang="en-US" sz="1600" dirty="0"/>
              <a:t>1. Are the following options in-the-money or out-of-the-money? </a:t>
            </a:r>
          </a:p>
          <a:p>
            <a:pPr marL="457200" lvl="1" indent="0">
              <a:buNone/>
            </a:pPr>
            <a:r>
              <a:rPr lang="en-US" sz="1600" dirty="0"/>
              <a:t>a) A call option giving its holder the right to borrow </a:t>
            </a:r>
            <a:r>
              <a:rPr lang="en-US" sz="1600" dirty="0" err="1"/>
              <a:t>Tshs</a:t>
            </a:r>
            <a:r>
              <a:rPr lang="en-US" sz="1600" dirty="0"/>
              <a:t> 500,000 for three months at a interest rate of 21% when the current rate is 22.5% .</a:t>
            </a:r>
          </a:p>
          <a:p>
            <a:pPr marL="457200" lvl="1" indent="0">
              <a:buNone/>
            </a:pPr>
            <a:r>
              <a:rPr lang="en-US" sz="1600" dirty="0"/>
              <a:t>b) A put option giving its holder the right to sell US$ 100,000 at Tsh1185/US$ when the spot exchange rate is </a:t>
            </a:r>
            <a:r>
              <a:rPr lang="en-US" sz="1600" dirty="0" err="1"/>
              <a:t>Tshs</a:t>
            </a:r>
            <a:r>
              <a:rPr lang="en-US" sz="1600" dirty="0"/>
              <a:t> 1170/US$.</a:t>
            </a:r>
          </a:p>
          <a:p>
            <a:pPr marL="0" indent="0">
              <a:buNone/>
            </a:pPr>
            <a:r>
              <a:rPr lang="en-US" sz="1600" dirty="0"/>
              <a:t>2.Outline the characteristics of futures markets.</a:t>
            </a:r>
          </a:p>
          <a:p>
            <a:pPr marL="0" indent="0">
              <a:buNone/>
            </a:pPr>
            <a:r>
              <a:rPr lang="en-US" sz="1600" dirty="0"/>
              <a:t>3. Discuss option pricing and valuation.</a:t>
            </a:r>
          </a:p>
          <a:p>
            <a:pPr marL="0" indent="0">
              <a:buNone/>
            </a:pPr>
            <a:r>
              <a:rPr lang="en-US" sz="1600" dirty="0"/>
              <a:t>4. Differentiate the following terms-</a:t>
            </a:r>
          </a:p>
          <a:p>
            <a:pPr marL="457200" indent="-457200">
              <a:buAutoNum type="alphaLcParenR"/>
            </a:pPr>
            <a:r>
              <a:rPr lang="en-US" sz="1600" dirty="0"/>
              <a:t>‘Call’ option and ‘put’ option</a:t>
            </a:r>
          </a:p>
          <a:p>
            <a:pPr marL="457200" indent="-457200">
              <a:buAutoNum type="alphaLcParenR"/>
            </a:pPr>
            <a:r>
              <a:rPr lang="en-US" sz="1600" dirty="0"/>
              <a:t>‘Long’ position and ‘short’ position</a:t>
            </a:r>
            <a:endParaRPr lang="en-KE" sz="1600" dirty="0"/>
          </a:p>
        </p:txBody>
      </p:sp>
    </p:spTree>
    <p:extLst>
      <p:ext uri="{BB962C8B-B14F-4D97-AF65-F5344CB8AC3E}">
        <p14:creationId xmlns:p14="http://schemas.microsoft.com/office/powerpoint/2010/main" val="401123343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D0EFE-CC3E-406B-BE68-17C15A364728}"/>
              </a:ext>
            </a:extLst>
          </p:cNvPr>
          <p:cNvSpPr>
            <a:spLocks noGrp="1"/>
          </p:cNvSpPr>
          <p:nvPr>
            <p:ph type="title"/>
          </p:nvPr>
        </p:nvSpPr>
        <p:spPr/>
        <p:txBody>
          <a:bodyPr>
            <a:normAutofit/>
          </a:bodyPr>
          <a:lstStyle/>
          <a:p>
            <a:r>
              <a:rPr lang="en-US" sz="2400" b="1" dirty="0"/>
              <a:t>7.O REFERENCES</a:t>
            </a:r>
            <a:endParaRPr lang="en-KE" sz="2400" b="1" dirty="0"/>
          </a:p>
        </p:txBody>
      </p:sp>
      <p:sp>
        <p:nvSpPr>
          <p:cNvPr id="3" name="Content Placeholder 2">
            <a:extLst>
              <a:ext uri="{FF2B5EF4-FFF2-40B4-BE49-F238E27FC236}">
                <a16:creationId xmlns:a16="http://schemas.microsoft.com/office/drawing/2014/main" id="{E926768E-EFA9-F684-91B1-952EF5C15C20}"/>
              </a:ext>
            </a:extLst>
          </p:cNvPr>
          <p:cNvSpPr>
            <a:spLocks noGrp="1"/>
          </p:cNvSpPr>
          <p:nvPr>
            <p:ph idx="1"/>
          </p:nvPr>
        </p:nvSpPr>
        <p:spPr/>
        <p:txBody>
          <a:bodyPr/>
          <a:lstStyle/>
          <a:p>
            <a:r>
              <a:rPr lang="en-US" dirty="0"/>
              <a:t>1. International Business, </a:t>
            </a:r>
            <a:r>
              <a:rPr lang="en-US" dirty="0" err="1"/>
              <a:t>Alan.M.Rugnam</a:t>
            </a:r>
            <a:r>
              <a:rPr lang="en-US" dirty="0"/>
              <a:t>, Prentice Hall(2006).</a:t>
            </a:r>
          </a:p>
          <a:p>
            <a:r>
              <a:rPr lang="en-US" dirty="0"/>
              <a:t>2. International business management, Sinha, P., Excel Books (2008).</a:t>
            </a:r>
          </a:p>
          <a:p>
            <a:r>
              <a:rPr lang="en-US" dirty="0"/>
              <a:t>3. A handbook on International Finance, Arora. A, Lucent Publication (2018)</a:t>
            </a:r>
          </a:p>
          <a:p>
            <a:r>
              <a:rPr lang="en-US" dirty="0"/>
              <a:t>4. International finance, 5th edition, Levi, M. D. (2009).</a:t>
            </a:r>
          </a:p>
          <a:p>
            <a:r>
              <a:rPr lang="en-US" dirty="0"/>
              <a:t>5. International Finance: Theory and Policy, Steve, S., Saylor Foundation. (2010).</a:t>
            </a:r>
          </a:p>
          <a:p>
            <a:pPr marL="0" indent="0">
              <a:buNone/>
            </a:pPr>
            <a:endParaRPr lang="en-KE" dirty="0"/>
          </a:p>
        </p:txBody>
      </p:sp>
    </p:spTree>
    <p:extLst>
      <p:ext uri="{BB962C8B-B14F-4D97-AF65-F5344CB8AC3E}">
        <p14:creationId xmlns:p14="http://schemas.microsoft.com/office/powerpoint/2010/main" val="226747705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5746</TotalTime>
  <Words>6606</Words>
  <Application>Microsoft Office PowerPoint</Application>
  <PresentationFormat>Widescreen</PresentationFormat>
  <Paragraphs>399</Paragraphs>
  <Slides>72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72</vt:i4>
      </vt:variant>
    </vt:vector>
  </HeadingPairs>
  <TitlesOfParts>
    <vt:vector size="77" baseType="lpstr">
      <vt:lpstr>Arial</vt:lpstr>
      <vt:lpstr>Calibri</vt:lpstr>
      <vt:lpstr>Gill Sans MT</vt:lpstr>
      <vt:lpstr>Wingdings</vt:lpstr>
      <vt:lpstr>Gallery</vt:lpstr>
      <vt:lpstr>INTERNATIONAL FINANCE</vt:lpstr>
      <vt:lpstr>CONTENTS </vt:lpstr>
      <vt:lpstr>PowerPoint Presentation</vt:lpstr>
      <vt:lpstr>PowerPoint Presentation</vt:lpstr>
      <vt:lpstr>1.O INTRODUCTION</vt:lpstr>
      <vt:lpstr>PowerPoint Presentation</vt:lpstr>
      <vt:lpstr>2.O OBJECTIVES</vt:lpstr>
      <vt:lpstr>3.0 Futures market</vt:lpstr>
      <vt:lpstr>PowerPoint Presentation</vt:lpstr>
      <vt:lpstr>PowerPoint Presentation</vt:lpstr>
      <vt:lpstr>How does the futures market work?</vt:lpstr>
      <vt:lpstr>3.3 Types of futures contracts </vt:lpstr>
      <vt:lpstr>PowerPoint Presentation</vt:lpstr>
      <vt:lpstr>PowerPoint Presentation</vt:lpstr>
      <vt:lpstr>PowerPoint Presentation</vt:lpstr>
      <vt:lpstr>3.4 Economic importance of the futures market </vt:lpstr>
      <vt:lpstr>PowerPoint Presentation</vt:lpstr>
      <vt:lpstr>3.5 Characteristics of futures  markets</vt:lpstr>
      <vt:lpstr>PowerPoint Presentation</vt:lpstr>
      <vt:lpstr>PowerPoint Presentation</vt:lpstr>
      <vt:lpstr>PowerPoint Presentation</vt:lpstr>
      <vt:lpstr>3.6 How to trade in futures market</vt:lpstr>
      <vt:lpstr>PowerPoint Presentation</vt:lpstr>
      <vt:lpstr>PowerPoint Presentation</vt:lpstr>
      <vt:lpstr>PowerPoint Presentation</vt:lpstr>
      <vt:lpstr>PowerPoint Presentation</vt:lpstr>
      <vt:lpstr>3.7 Hedging exchange rate risk with currency futures contracts </vt:lpstr>
      <vt:lpstr>PowerPoint Presentation</vt:lpstr>
      <vt:lpstr>(b) Hedging for a future payment in foreign currency </vt:lpstr>
      <vt:lpstr>PowerPoint Presentation</vt:lpstr>
      <vt:lpstr>4.0 OPTIONS MARKETS </vt:lpstr>
      <vt:lpstr>PowerPoint Presentation</vt:lpstr>
      <vt:lpstr>PowerPoint Presentation</vt:lpstr>
      <vt:lpstr>PowerPoint Presentation</vt:lpstr>
      <vt:lpstr>Currency option example. </vt:lpstr>
      <vt:lpstr>PowerPoint Presentation</vt:lpstr>
      <vt:lpstr>PowerPoint Presentation</vt:lpstr>
      <vt:lpstr>PowerPoint Presentation</vt:lpstr>
      <vt:lpstr>PowerPoint Presentation</vt:lpstr>
      <vt:lpstr>4.2 Option pricing and valuation </vt:lpstr>
      <vt:lpstr>PowerPoint Presentation</vt:lpstr>
      <vt:lpstr>PowerPoint Presentation</vt:lpstr>
      <vt:lpstr>PowerPoint Presentation</vt:lpstr>
      <vt:lpstr>PowerPoint Presentation</vt:lpstr>
      <vt:lpstr>4.4 Options market structure   </vt:lpstr>
      <vt:lpstr>PowerPoint Presentation</vt:lpstr>
      <vt:lpstr>Calls and puts </vt:lpstr>
      <vt:lpstr>PowerPoint Presentation</vt:lpstr>
      <vt:lpstr>PowerPoint Presentation</vt:lpstr>
      <vt:lpstr>Illustration </vt:lpstr>
      <vt:lpstr>Options premium </vt:lpstr>
      <vt:lpstr>Examples</vt:lpstr>
      <vt:lpstr>PowerPoint Presentation</vt:lpstr>
      <vt:lpstr>PowerPoint Presentation</vt:lpstr>
      <vt:lpstr>Put- call parity </vt:lpstr>
      <vt:lpstr>Example </vt:lpstr>
      <vt:lpstr>The delta value </vt:lpstr>
      <vt:lpstr>PowerPoint Presentation</vt:lpstr>
      <vt:lpstr>4.5 Hedging with currency options </vt:lpstr>
      <vt:lpstr>PowerPoint Presentation</vt:lpstr>
      <vt:lpstr>Example </vt:lpstr>
      <vt:lpstr>PowerPoint Presentation</vt:lpstr>
      <vt:lpstr>PowerPoint Presentation</vt:lpstr>
      <vt:lpstr>Gains or losses on hedging with options </vt:lpstr>
      <vt:lpstr>Example</vt:lpstr>
      <vt:lpstr>PowerPoint Presentation</vt:lpstr>
      <vt:lpstr>PowerPoint Presentation</vt:lpstr>
      <vt:lpstr>PowerPoint Presentation</vt:lpstr>
      <vt:lpstr>PowerPoint Presentation</vt:lpstr>
      <vt:lpstr>5.0 CONCLUSION</vt:lpstr>
      <vt:lpstr>6.0 SELF ASSESMENT EXERCISE</vt:lpstr>
      <vt:lpstr>7.O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10</cp:revision>
  <dcterms:created xsi:type="dcterms:W3CDTF">2023-05-04T05:54:29Z</dcterms:created>
  <dcterms:modified xsi:type="dcterms:W3CDTF">2023-05-16T07:42:34Z</dcterms:modified>
</cp:coreProperties>
</file>